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Lst>
  <p:notesMasterIdLst>
    <p:notesMasterId r:id="rId33"/>
  </p:notesMasterIdLst>
  <p:handoutMasterIdLst>
    <p:handoutMasterId r:id="rId34"/>
  </p:handoutMasterIdLst>
  <p:sldIdLst>
    <p:sldId id="317" r:id="rId2"/>
    <p:sldId id="318" r:id="rId3"/>
    <p:sldId id="319" r:id="rId4"/>
    <p:sldId id="352" r:id="rId5"/>
    <p:sldId id="346" r:id="rId6"/>
    <p:sldId id="348" r:id="rId7"/>
    <p:sldId id="350" r:id="rId8"/>
    <p:sldId id="351" r:id="rId9"/>
    <p:sldId id="320" r:id="rId10"/>
    <p:sldId id="353" r:id="rId11"/>
    <p:sldId id="354" r:id="rId12"/>
    <p:sldId id="355" r:id="rId13"/>
    <p:sldId id="356" r:id="rId14"/>
    <p:sldId id="367" r:id="rId15"/>
    <p:sldId id="321" r:id="rId16"/>
    <p:sldId id="358" r:id="rId17"/>
    <p:sldId id="357" r:id="rId18"/>
    <p:sldId id="349" r:id="rId19"/>
    <p:sldId id="359" r:id="rId20"/>
    <p:sldId id="360" r:id="rId21"/>
    <p:sldId id="366" r:id="rId22"/>
    <p:sldId id="361" r:id="rId23"/>
    <p:sldId id="322" r:id="rId24"/>
    <p:sldId id="362" r:id="rId25"/>
    <p:sldId id="363" r:id="rId26"/>
    <p:sldId id="369" r:id="rId27"/>
    <p:sldId id="365" r:id="rId28"/>
    <p:sldId id="368" r:id="rId29"/>
    <p:sldId id="364" r:id="rId30"/>
    <p:sldId id="323" r:id="rId31"/>
    <p:sldId id="370" r:id="rId32"/>
  </p:sldIdLst>
  <p:sldSz cx="12192000" cy="6858000"/>
  <p:notesSz cx="6858000" cy="9144000"/>
  <p:embeddedFontLst>
    <p:embeddedFont>
      <p:font typeface="Microsoft YaHei" panose="020B0503020204020204" pitchFamily="34" charset="-122"/>
      <p:regular r:id="rId35"/>
      <p:bold r:id="rId36"/>
    </p:embeddedFont>
    <p:embeddedFont>
      <p:font typeface="Calibri" panose="020F0502020204030204" pitchFamily="34" charset="0"/>
      <p:regular r:id="rId37"/>
      <p:bold r:id="rId38"/>
      <p:italic r:id="rId39"/>
      <p:boldItalic r:id="rId40"/>
    </p:embeddedFont>
    <p:embeddedFont>
      <p:font typeface="Microsoft YaHei Light" panose="020B0503020204020204" pitchFamily="34" charset="-122"/>
      <p:regular r:id="rId41"/>
    </p:embeddedFont>
    <p:embeddedFont>
      <p:font typeface="OPPOSans H" pitchFamily="18" charset="-122"/>
      <p:regular r:id="rId42"/>
    </p:embeddedFont>
    <p:embeddedFont>
      <p:font typeface="OPPOSans L" pitchFamily="18" charset="-122"/>
      <p:regular r:id="rId43"/>
    </p:embeddedFont>
    <p:embeddedFont>
      <p:font typeface="OPPOSans M" pitchFamily="18" charset="-122"/>
      <p:regular r:id="rId44"/>
    </p:embeddedFont>
    <p:embeddedFont>
      <p:font typeface="OPPOSans R" pitchFamily="18" charset="-122"/>
      <p:regular r:id="rId45"/>
    </p:embeddedFont>
  </p:embeddedFontLst>
  <p:custDataLst>
    <p:tags r:id="rId4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156">
          <p15:clr>
            <a:srgbClr val="A4A3A4"/>
          </p15:clr>
        </p15:guide>
        <p15:guide id="2" pos="3840" userDrawn="1">
          <p15:clr>
            <a:srgbClr val="A4A3A4"/>
          </p15:clr>
        </p15:guide>
        <p15:guide id="3" pos="415" userDrawn="1">
          <p15:clr>
            <a:srgbClr val="A4A3A4"/>
          </p15:clr>
        </p15:guide>
        <p15:guide id="4" pos="7129">
          <p15:clr>
            <a:srgbClr val="A4A3A4"/>
          </p15:clr>
        </p15:guide>
        <p15:guide id="5" orient="horz" pos="1480">
          <p15:clr>
            <a:srgbClr val="A4A3A4"/>
          </p15:clr>
        </p15:guide>
        <p15:guide id="6" orient="horz" pos="2999"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F3D56"/>
    <a:srgbClr val="05B0FF"/>
    <a:srgbClr val="639CD4"/>
    <a:srgbClr val="5759A5"/>
    <a:srgbClr val="FFFFFF"/>
    <a:srgbClr val="F9F9F9"/>
    <a:srgbClr val="E6E6E6"/>
    <a:srgbClr val="FFB8B9"/>
    <a:srgbClr val="ECF8FE"/>
    <a:srgbClr val="EDF6F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8167"/>
    <p:restoredTop sz="96907"/>
  </p:normalViewPr>
  <p:slideViewPr>
    <p:cSldViewPr snapToGrid="0" snapToObjects="1" showGuides="1">
      <p:cViewPr varScale="1">
        <p:scale>
          <a:sx n="133" d="100"/>
          <a:sy n="133" d="100"/>
        </p:scale>
        <p:origin x="472" y="200"/>
      </p:cViewPr>
      <p:guideLst>
        <p:guide orient="horz" pos="4156"/>
        <p:guide pos="3840"/>
        <p:guide pos="415"/>
        <p:guide pos="7129"/>
        <p:guide orient="horz" pos="1480"/>
        <p:guide orient="horz" pos="2999"/>
      </p:guideLst>
    </p:cSldViewPr>
  </p:slideViewPr>
  <p:notesTextViewPr>
    <p:cViewPr>
      <p:scale>
        <a:sx n="1" d="1"/>
        <a:sy n="1" d="1"/>
      </p:scale>
      <p:origin x="0" y="0"/>
    </p:cViewPr>
  </p:notesTextViewPr>
  <p:sorterViewPr>
    <p:cViewPr>
      <p:scale>
        <a:sx n="119" d="100"/>
        <a:sy n="119" d="100"/>
      </p:scale>
      <p:origin x="0" y="0"/>
    </p:cViewPr>
  </p:sorterViewPr>
  <p:notesViewPr>
    <p:cSldViewPr snapToGrid="0" snapToObjects="1">
      <p:cViewPr varScale="1">
        <p:scale>
          <a:sx n="116" d="100"/>
          <a:sy n="116" d="100"/>
        </p:scale>
        <p:origin x="4872" y="19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21" Type="http://schemas.openxmlformats.org/officeDocument/2006/relationships/slide" Target="slides/slide20.xml"/><Relationship Id="rId34" Type="http://schemas.openxmlformats.org/officeDocument/2006/relationships/handoutMaster" Target="handoutMasters/handoutMaster1.xml"/><Relationship Id="rId42" Type="http://schemas.openxmlformats.org/officeDocument/2006/relationships/font" Target="fonts/font8.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4.fntdata"/><Relationship Id="rId46" Type="http://schemas.openxmlformats.org/officeDocument/2006/relationships/tags" Target="tags/tag1.xml"/><Relationship Id="rId20" Type="http://schemas.openxmlformats.org/officeDocument/2006/relationships/slide" Target="slides/slide19.xml"/><Relationship Id="rId41"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___.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___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___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___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___4.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销售额</c:v>
                </c:pt>
              </c:strCache>
            </c:strRef>
          </c:tx>
          <c:spPr>
            <a:solidFill>
              <a:schemeClr val="accent5">
                <a:lumMod val="75000"/>
              </a:schemeClr>
            </a:solidFill>
            <a:ln>
              <a:gradFill>
                <a:gsLst>
                  <a:gs pos="0">
                    <a:srgbClr val="639CD4"/>
                  </a:gs>
                  <a:gs pos="100000">
                    <a:schemeClr val="accent1">
                      <a:lumMod val="30000"/>
                      <a:lumOff val="70000"/>
                    </a:schemeClr>
                  </a:gs>
                </a:gsLst>
                <a:lin ang="5400000" scaled="1"/>
              </a:gra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zh-CN" sz="1000" b="0" i="0" u="none" strike="noStrike" kern="1200" baseline="0">
                    <a:solidFill>
                      <a:schemeClr val="accent5">
                        <a:lumMod val="75000"/>
                      </a:schemeClr>
                    </a:solidFill>
                    <a:latin typeface="OPPOSans L" panose="00020600040101010101" pitchFamily="18" charset="-122"/>
                    <a:ea typeface="OPPOSans L" panose="00020600040101010101" pitchFamily="18" charset="-122"/>
                    <a:cs typeface="OPPOSans L" panose="00020600040101010101" pitchFamily="18" charset="-122"/>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系列A</c:v>
                </c:pt>
                <c:pt idx="1">
                  <c:v>系列B</c:v>
                </c:pt>
                <c:pt idx="2">
                  <c:v>系列C</c:v>
                </c:pt>
                <c:pt idx="3">
                  <c:v>系列D </c:v>
                </c:pt>
                <c:pt idx="4">
                  <c:v>系列E</c:v>
                </c:pt>
              </c:strCache>
            </c:strRef>
          </c:cat>
          <c:val>
            <c:numRef>
              <c:f>Sheet1!$B$2:$B$6</c:f>
              <c:numCache>
                <c:formatCode>General</c:formatCode>
                <c:ptCount val="5"/>
                <c:pt idx="0">
                  <c:v>563</c:v>
                </c:pt>
                <c:pt idx="1">
                  <c:v>541</c:v>
                </c:pt>
                <c:pt idx="2">
                  <c:v>661</c:v>
                </c:pt>
                <c:pt idx="3">
                  <c:v>602</c:v>
                </c:pt>
                <c:pt idx="4">
                  <c:v>606</c:v>
                </c:pt>
              </c:numCache>
            </c:numRef>
          </c:val>
          <c:extLst>
            <c:ext xmlns:c16="http://schemas.microsoft.com/office/drawing/2014/chart" uri="{C3380CC4-5D6E-409C-BE32-E72D297353CC}">
              <c16:uniqueId val="{00000000-041B-3B40-B5CE-4BDACA5DD795}"/>
            </c:ext>
          </c:extLst>
        </c:ser>
        <c:ser>
          <c:idx val="1"/>
          <c:order val="1"/>
          <c:tx>
            <c:strRef>
              <c:f>Sheet1!$C$1</c:f>
              <c:strCache>
                <c:ptCount val="1"/>
                <c:pt idx="0">
                  <c:v>销售量</c:v>
                </c:pt>
              </c:strCache>
            </c:strRef>
          </c:tx>
          <c:spPr>
            <a:solidFill>
              <a:srgbClr val="05B0F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zh-CN" sz="1000" b="0" i="0" u="none" strike="noStrike" kern="1200" baseline="0">
                    <a:solidFill>
                      <a:schemeClr val="bg2">
                        <a:lumMod val="10000"/>
                      </a:schemeClr>
                    </a:solidFill>
                    <a:latin typeface="OPPOSans H" panose="00020600040101010101" pitchFamily="18" charset="-122"/>
                    <a:ea typeface="OPPOSans H" panose="00020600040101010101" pitchFamily="18" charset="-122"/>
                    <a:cs typeface="OPPOSans H" panose="00020600040101010101" pitchFamily="18" charset="-122"/>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系列A</c:v>
                </c:pt>
                <c:pt idx="1">
                  <c:v>系列B</c:v>
                </c:pt>
                <c:pt idx="2">
                  <c:v>系列C</c:v>
                </c:pt>
                <c:pt idx="3">
                  <c:v>系列D </c:v>
                </c:pt>
                <c:pt idx="4">
                  <c:v>系列E</c:v>
                </c:pt>
              </c:strCache>
            </c:strRef>
          </c:cat>
          <c:val>
            <c:numRef>
              <c:f>Sheet1!$C$2:$C$6</c:f>
              <c:numCache>
                <c:formatCode>General</c:formatCode>
                <c:ptCount val="5"/>
                <c:pt idx="0">
                  <c:v>8897</c:v>
                </c:pt>
                <c:pt idx="1">
                  <c:v>8895</c:v>
                </c:pt>
                <c:pt idx="2">
                  <c:v>7552</c:v>
                </c:pt>
                <c:pt idx="3">
                  <c:v>7859</c:v>
                </c:pt>
                <c:pt idx="4">
                  <c:v>6424</c:v>
                </c:pt>
              </c:numCache>
            </c:numRef>
          </c:val>
          <c:extLst>
            <c:ext xmlns:c16="http://schemas.microsoft.com/office/drawing/2014/chart" uri="{C3380CC4-5D6E-409C-BE32-E72D297353CC}">
              <c16:uniqueId val="{00000001-041B-3B40-B5CE-4BDACA5DD795}"/>
            </c:ext>
          </c:extLst>
        </c:ser>
        <c:dLbls>
          <c:showLegendKey val="0"/>
          <c:showVal val="1"/>
          <c:showCatName val="0"/>
          <c:showSerName val="0"/>
          <c:showPercent val="0"/>
          <c:showBubbleSize val="0"/>
        </c:dLbls>
        <c:gapWidth val="219"/>
        <c:overlap val="-27"/>
        <c:axId val="1264508000"/>
        <c:axId val="1264505920"/>
      </c:barChart>
      <c:catAx>
        <c:axId val="1264508000"/>
        <c:scaling>
          <c:orientation val="minMax"/>
        </c:scaling>
        <c:delete val="0"/>
        <c:axPos val="b"/>
        <c:numFmt formatCode="General" sourceLinked="1"/>
        <c:majorTickMark val="none"/>
        <c:minorTickMark val="none"/>
        <c:tickLblPos val="nextTo"/>
        <c:spPr>
          <a:noFill/>
          <a:ln w="9525" cap="flat" cmpd="sng" algn="ctr">
            <a:solidFill>
              <a:schemeClr val="accent5">
                <a:lumMod val="75000"/>
              </a:schemeClr>
            </a:solidFill>
            <a:round/>
          </a:ln>
          <a:effectLst/>
        </c:spPr>
        <c:txPr>
          <a:bodyPr rot="-60000000" spcFirstLastPara="1" vertOverflow="ellipsis" vert="horz" wrap="square" anchor="ctr" anchorCtr="1"/>
          <a:lstStyle/>
          <a:p>
            <a:pPr>
              <a:defRPr lang="zh-CN" sz="1100" b="0" i="0" u="none" strike="noStrike" kern="1200" baseline="0">
                <a:solidFill>
                  <a:schemeClr val="bg2">
                    <a:lumMod val="10000"/>
                  </a:schemeClr>
                </a:solidFill>
                <a:latin typeface="OPPOSans L" panose="00020600040101010101" pitchFamily="18" charset="-122"/>
                <a:ea typeface="OPPOSans L" panose="00020600040101010101" pitchFamily="18" charset="-122"/>
                <a:cs typeface="OPPOSans L" panose="00020600040101010101" pitchFamily="18" charset="-122"/>
              </a:defRPr>
            </a:pPr>
            <a:endParaRPr lang="zh-CN"/>
          </a:p>
        </c:txPr>
        <c:crossAx val="1264505920"/>
        <c:crosses val="autoZero"/>
        <c:auto val="1"/>
        <c:lblAlgn val="ctr"/>
        <c:lblOffset val="100"/>
        <c:noMultiLvlLbl val="0"/>
      </c:catAx>
      <c:valAx>
        <c:axId val="1264505920"/>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zh-CN" sz="1100" b="0" i="0" u="none" strike="noStrike" kern="1200" baseline="0">
                <a:solidFill>
                  <a:schemeClr val="bg2">
                    <a:lumMod val="10000"/>
                  </a:schemeClr>
                </a:solidFill>
                <a:latin typeface="OPPOSans M" pitchFamily="18" charset="-122"/>
                <a:ea typeface="OPPOSans M" pitchFamily="18" charset="-122"/>
                <a:cs typeface="OPPOSans M" pitchFamily="18" charset="-122"/>
              </a:defRPr>
            </a:pPr>
            <a:endParaRPr lang="zh-CN"/>
          </a:p>
        </c:txPr>
        <c:crossAx val="126450800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lang="zh-CN" sz="1195" b="0" i="0" u="none" strike="noStrike" kern="1200" baseline="0">
              <a:solidFill>
                <a:schemeClr val="bg2">
                  <a:lumMod val="10000"/>
                </a:schemeClr>
              </a:solidFill>
              <a:latin typeface="+mn-lt"/>
              <a:ea typeface="+mn-ea"/>
              <a:cs typeface="+mn-cs"/>
            </a:defRPr>
          </a:pPr>
          <a:endParaRPr lang="zh-CN"/>
        </a:p>
      </c:txPr>
    </c:legend>
    <c:plotVisOnly val="1"/>
    <c:dispBlanksAs val="gap"/>
    <c:showDLblsOverMax val="0"/>
  </c:chart>
  <c:spPr>
    <a:noFill/>
    <a:ln>
      <a:noFill/>
    </a:ln>
    <a:effectLst/>
  </c:spPr>
  <c:txPr>
    <a:bodyPr/>
    <a:lstStyle/>
    <a:p>
      <a:pPr>
        <a:defRPr lang="zh-CN"/>
      </a:pPr>
      <a:endParaRPr lang="zh-CN"/>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销售额</c:v>
                </c:pt>
              </c:strCache>
            </c:strRef>
          </c:tx>
          <c:dPt>
            <c:idx val="0"/>
            <c:bubble3D val="0"/>
            <c:explosion val="5"/>
            <c:spPr>
              <a:solidFill>
                <a:schemeClr val="tx2">
                  <a:alpha val="10000"/>
                </a:schemeClr>
              </a:solidFill>
              <a:ln w="19050">
                <a:solidFill>
                  <a:schemeClr val="lt1"/>
                </a:solidFill>
              </a:ln>
              <a:effectLst/>
            </c:spPr>
            <c:extLst>
              <c:ext xmlns:c16="http://schemas.microsoft.com/office/drawing/2014/chart" uri="{C3380CC4-5D6E-409C-BE32-E72D297353CC}">
                <c16:uniqueId val="{00000001-5009-114F-876E-70A4E28FF762}"/>
              </c:ext>
            </c:extLst>
          </c:dPt>
          <c:dPt>
            <c:idx val="1"/>
            <c:bubble3D val="0"/>
            <c:spPr>
              <a:solidFill>
                <a:schemeClr val="tx1"/>
              </a:solidFill>
              <a:ln w="19050">
                <a:noFill/>
              </a:ln>
              <a:effectLst/>
            </c:spPr>
            <c:extLst>
              <c:ext xmlns:c16="http://schemas.microsoft.com/office/drawing/2014/chart" uri="{C3380CC4-5D6E-409C-BE32-E72D297353CC}">
                <c16:uniqueId val="{00000003-5009-114F-876E-70A4E28FF762}"/>
              </c:ext>
            </c:extLst>
          </c:dPt>
          <c:dLbls>
            <c:delete val="1"/>
          </c:dLbls>
          <c:cat>
            <c:strRef>
              <c:f>Sheet1!$A$2:$A$3</c:f>
              <c:strCache>
                <c:ptCount val="2"/>
                <c:pt idx="0">
                  <c:v>第一季度</c:v>
                </c:pt>
                <c:pt idx="1">
                  <c:v>第二季度</c:v>
                </c:pt>
              </c:strCache>
            </c:strRef>
          </c:cat>
          <c:val>
            <c:numRef>
              <c:f>Sheet1!$B$2:$B$3</c:f>
              <c:numCache>
                <c:formatCode>General</c:formatCode>
                <c:ptCount val="2"/>
                <c:pt idx="0">
                  <c:v>20</c:v>
                </c:pt>
                <c:pt idx="1">
                  <c:v>80</c:v>
                </c:pt>
              </c:numCache>
            </c:numRef>
          </c:val>
          <c:extLst>
            <c:ext xmlns:c16="http://schemas.microsoft.com/office/drawing/2014/chart" uri="{C3380CC4-5D6E-409C-BE32-E72D297353CC}">
              <c16:uniqueId val="{00000004-5009-114F-876E-70A4E28FF762}"/>
            </c:ext>
          </c:extLst>
        </c:ser>
        <c:dLbls>
          <c:showLegendKey val="0"/>
          <c:showVal val="1"/>
          <c:showCatName val="1"/>
          <c:showSerName val="0"/>
          <c:showPercent val="0"/>
          <c:showBubbleSize val="0"/>
          <c:showLeaderLines val="1"/>
        </c:dLbls>
        <c:firstSliceAng val="228"/>
      </c:pieChart>
      <c:spPr>
        <a:noFill/>
        <a:ln>
          <a:noFill/>
        </a:ln>
        <a:effectLst/>
      </c:spPr>
    </c:plotArea>
    <c:plotVisOnly val="1"/>
    <c:dispBlanksAs val="gap"/>
    <c:showDLblsOverMax val="0"/>
  </c:chart>
  <c:spPr>
    <a:noFill/>
    <a:ln>
      <a:noFill/>
    </a:ln>
    <a:effectLst/>
  </c:spPr>
  <c:txPr>
    <a:bodyPr/>
    <a:lstStyle/>
    <a:p>
      <a:pPr>
        <a:defRPr lang="zh-CN"/>
      </a:pPr>
      <a:endParaRPr lang="zh-CN"/>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销售额</c:v>
                </c:pt>
              </c:strCache>
            </c:strRef>
          </c:tx>
          <c:dPt>
            <c:idx val="0"/>
            <c:bubble3D val="0"/>
            <c:explosion val="5"/>
            <c:spPr>
              <a:solidFill>
                <a:schemeClr val="tx1">
                  <a:alpha val="10000"/>
                </a:schemeClr>
              </a:solidFill>
              <a:ln w="19050">
                <a:solidFill>
                  <a:schemeClr val="lt1"/>
                </a:solidFill>
              </a:ln>
              <a:effectLst/>
            </c:spPr>
            <c:extLst>
              <c:ext xmlns:c16="http://schemas.microsoft.com/office/drawing/2014/chart" uri="{C3380CC4-5D6E-409C-BE32-E72D297353CC}">
                <c16:uniqueId val="{00000001-D99A-D846-92AF-E0181AA8BC75}"/>
              </c:ext>
            </c:extLst>
          </c:dPt>
          <c:dPt>
            <c:idx val="1"/>
            <c:bubble3D val="0"/>
            <c:spPr>
              <a:solidFill>
                <a:schemeClr val="tx1"/>
              </a:solidFill>
              <a:ln w="19050">
                <a:solidFill>
                  <a:schemeClr val="lt1"/>
                </a:solidFill>
              </a:ln>
              <a:effectLst/>
            </c:spPr>
            <c:extLst>
              <c:ext xmlns:c16="http://schemas.microsoft.com/office/drawing/2014/chart" uri="{C3380CC4-5D6E-409C-BE32-E72D297353CC}">
                <c16:uniqueId val="{00000003-D99A-D846-92AF-E0181AA8BC75}"/>
              </c:ext>
            </c:extLst>
          </c:dPt>
          <c:dLbls>
            <c:delete val="1"/>
          </c:dLbls>
          <c:cat>
            <c:strRef>
              <c:f>Sheet1!$A$2:$A$3</c:f>
              <c:strCache>
                <c:ptCount val="2"/>
                <c:pt idx="0">
                  <c:v>第一季度</c:v>
                </c:pt>
                <c:pt idx="1">
                  <c:v>第二季度</c:v>
                </c:pt>
              </c:strCache>
            </c:strRef>
          </c:cat>
          <c:val>
            <c:numRef>
              <c:f>Sheet1!$B$2:$B$3</c:f>
              <c:numCache>
                <c:formatCode>General</c:formatCode>
                <c:ptCount val="2"/>
                <c:pt idx="0">
                  <c:v>90</c:v>
                </c:pt>
                <c:pt idx="1">
                  <c:v>10</c:v>
                </c:pt>
              </c:numCache>
            </c:numRef>
          </c:val>
          <c:extLst>
            <c:ext xmlns:c16="http://schemas.microsoft.com/office/drawing/2014/chart" uri="{C3380CC4-5D6E-409C-BE32-E72D297353CC}">
              <c16:uniqueId val="{00000004-D99A-D846-92AF-E0181AA8BC75}"/>
            </c:ext>
          </c:extLst>
        </c:ser>
        <c:dLbls>
          <c:showLegendKey val="0"/>
          <c:showVal val="1"/>
          <c:showCatName val="1"/>
          <c:showSerName val="0"/>
          <c:showPercent val="0"/>
          <c:showBubbleSize val="0"/>
          <c:showLeaderLines val="1"/>
        </c:dLbls>
        <c:firstSliceAng val="90"/>
      </c:pieChart>
      <c:spPr>
        <a:noFill/>
        <a:ln>
          <a:noFill/>
        </a:ln>
        <a:effectLst/>
      </c:spPr>
    </c:plotArea>
    <c:plotVisOnly val="1"/>
    <c:dispBlanksAs val="gap"/>
    <c:showDLblsOverMax val="0"/>
  </c:chart>
  <c:spPr>
    <a:noFill/>
    <a:ln>
      <a:noFill/>
    </a:ln>
    <a:effectLst/>
  </c:spPr>
  <c:txPr>
    <a:bodyPr/>
    <a:lstStyle/>
    <a:p>
      <a:pPr>
        <a:defRPr lang="zh-CN"/>
      </a:pPr>
      <a:endParaRPr lang="zh-CN"/>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销售额</c:v>
                </c:pt>
              </c:strCache>
            </c:strRef>
          </c:tx>
          <c:dPt>
            <c:idx val="0"/>
            <c:bubble3D val="0"/>
            <c:explosion val="5"/>
            <c:spPr>
              <a:solidFill>
                <a:schemeClr val="tx1">
                  <a:alpha val="10000"/>
                </a:schemeClr>
              </a:solidFill>
              <a:ln w="19050">
                <a:solidFill>
                  <a:schemeClr val="lt1"/>
                </a:solidFill>
              </a:ln>
              <a:effectLst/>
            </c:spPr>
            <c:extLst>
              <c:ext xmlns:c16="http://schemas.microsoft.com/office/drawing/2014/chart" uri="{C3380CC4-5D6E-409C-BE32-E72D297353CC}">
                <c16:uniqueId val="{00000001-C7A6-F84D-A24F-808B4A2CCB49}"/>
              </c:ext>
            </c:extLst>
          </c:dPt>
          <c:dPt>
            <c:idx val="1"/>
            <c:bubble3D val="0"/>
            <c:spPr>
              <a:solidFill>
                <a:schemeClr val="tx1"/>
              </a:solidFill>
              <a:ln w="19050">
                <a:noFill/>
              </a:ln>
              <a:effectLst/>
            </c:spPr>
            <c:extLst>
              <c:ext xmlns:c16="http://schemas.microsoft.com/office/drawing/2014/chart" uri="{C3380CC4-5D6E-409C-BE32-E72D297353CC}">
                <c16:uniqueId val="{00000003-C7A6-F84D-A24F-808B4A2CCB49}"/>
              </c:ext>
            </c:extLst>
          </c:dPt>
          <c:dLbls>
            <c:delete val="1"/>
          </c:dLbls>
          <c:cat>
            <c:strRef>
              <c:f>Sheet1!$A$2:$A$3</c:f>
              <c:strCache>
                <c:ptCount val="2"/>
                <c:pt idx="0">
                  <c:v>第一季度</c:v>
                </c:pt>
                <c:pt idx="1">
                  <c:v>第二季度</c:v>
                </c:pt>
              </c:strCache>
            </c:strRef>
          </c:cat>
          <c:val>
            <c:numRef>
              <c:f>Sheet1!$B$2:$B$3</c:f>
              <c:numCache>
                <c:formatCode>General</c:formatCode>
                <c:ptCount val="2"/>
                <c:pt idx="0">
                  <c:v>50</c:v>
                </c:pt>
                <c:pt idx="1">
                  <c:v>50</c:v>
                </c:pt>
              </c:numCache>
            </c:numRef>
          </c:val>
          <c:extLst>
            <c:ext xmlns:c16="http://schemas.microsoft.com/office/drawing/2014/chart" uri="{C3380CC4-5D6E-409C-BE32-E72D297353CC}">
              <c16:uniqueId val="{00000004-C7A6-F84D-A24F-808B4A2CCB49}"/>
            </c:ext>
          </c:extLst>
        </c:ser>
        <c:dLbls>
          <c:showLegendKey val="0"/>
          <c:showVal val="1"/>
          <c:showCatName val="1"/>
          <c:showSerName val="0"/>
          <c:showPercent val="0"/>
          <c:showBubbleSize val="0"/>
          <c:showLeaderLines val="1"/>
        </c:dLbls>
        <c:firstSliceAng val="180"/>
      </c:pieChart>
      <c:spPr>
        <a:noFill/>
        <a:ln>
          <a:noFill/>
        </a:ln>
        <a:effectLst/>
      </c:spPr>
    </c:plotArea>
    <c:plotVisOnly val="1"/>
    <c:dispBlanksAs val="gap"/>
    <c:showDLblsOverMax val="0"/>
  </c:chart>
  <c:spPr>
    <a:noFill/>
    <a:ln>
      <a:noFill/>
    </a:ln>
    <a:effectLst/>
  </c:spPr>
  <c:txPr>
    <a:bodyPr/>
    <a:lstStyle/>
    <a:p>
      <a:pPr>
        <a:defRPr lang="zh-CN"/>
      </a:pPr>
      <a:endParaRPr lang="zh-CN"/>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cked"/>
        <c:varyColors val="0"/>
        <c:ser>
          <c:idx val="0"/>
          <c:order val="0"/>
          <c:tx>
            <c:strRef>
              <c:f>Sheet1!$B$1</c:f>
              <c:strCache>
                <c:ptCount val="1"/>
                <c:pt idx="0">
                  <c:v>系列 1</c:v>
                </c:pt>
              </c:strCache>
            </c:strRef>
          </c:tx>
          <c:spPr>
            <a:ln w="28575" cap="rnd">
              <a:solidFill>
                <a:schemeClr val="accent1"/>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lang="zh-CN" sz="900" b="0" i="0" u="none" strike="noStrike" kern="1200" baseline="0">
                    <a:solidFill>
                      <a:schemeClr val="tx1">
                        <a:lumMod val="75000"/>
                        <a:lumOff val="25000"/>
                      </a:schemeClr>
                    </a:solidFill>
                    <a:latin typeface="+mn-lt"/>
                    <a:ea typeface="+mn-ea"/>
                    <a:cs typeface="+mn-cs"/>
                  </a:defRPr>
                </a:pPr>
                <a:endParaRPr lang="zh-CN"/>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产品1</c:v>
                </c:pt>
                <c:pt idx="1">
                  <c:v>产品2</c:v>
                </c:pt>
                <c:pt idx="2">
                  <c:v>产品3</c:v>
                </c:pt>
                <c:pt idx="3">
                  <c:v>产品4</c:v>
                </c:pt>
              </c:strCache>
            </c:strRef>
          </c:cat>
          <c:val>
            <c:numRef>
              <c:f>Sheet1!$B$2:$B$5</c:f>
              <c:numCache>
                <c:formatCode>General</c:formatCode>
                <c:ptCount val="4"/>
                <c:pt idx="0">
                  <c:v>4.3</c:v>
                </c:pt>
                <c:pt idx="1">
                  <c:v>2.5</c:v>
                </c:pt>
                <c:pt idx="2">
                  <c:v>3.5</c:v>
                </c:pt>
                <c:pt idx="3">
                  <c:v>4.5</c:v>
                </c:pt>
              </c:numCache>
            </c:numRef>
          </c:val>
          <c:smooth val="0"/>
          <c:extLst>
            <c:ext xmlns:c16="http://schemas.microsoft.com/office/drawing/2014/chart" uri="{C3380CC4-5D6E-409C-BE32-E72D297353CC}">
              <c16:uniqueId val="{00000000-66C6-6A42-A0D3-893FFCA0EFDC}"/>
            </c:ext>
          </c:extLst>
        </c:ser>
        <c:ser>
          <c:idx val="1"/>
          <c:order val="1"/>
          <c:tx>
            <c:strRef>
              <c:f>Sheet1!$C$1</c:f>
              <c:strCache>
                <c:ptCount val="1"/>
                <c:pt idx="0">
                  <c:v>系列 2</c:v>
                </c:pt>
              </c:strCache>
            </c:strRef>
          </c:tx>
          <c:spPr>
            <a:ln w="28575" cap="rnd">
              <a:solidFill>
                <a:schemeClr val="accent2"/>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lang="zh-CN" sz="900" b="0" i="0" u="none" strike="noStrike" kern="1200" baseline="0">
                    <a:solidFill>
                      <a:schemeClr val="tx1">
                        <a:lumMod val="50000"/>
                      </a:schemeClr>
                    </a:solidFill>
                    <a:latin typeface="+mn-lt"/>
                    <a:ea typeface="+mn-ea"/>
                    <a:cs typeface="+mn-cs"/>
                  </a:defRPr>
                </a:pPr>
                <a:endParaRPr lang="zh-CN"/>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产品1</c:v>
                </c:pt>
                <c:pt idx="1">
                  <c:v>产品2</c:v>
                </c:pt>
                <c:pt idx="2">
                  <c:v>产品3</c:v>
                </c:pt>
                <c:pt idx="3">
                  <c:v>产品4</c:v>
                </c:pt>
              </c:strCache>
            </c:strRef>
          </c:cat>
          <c:val>
            <c:numRef>
              <c:f>Sheet1!$C$2:$C$5</c:f>
              <c:numCache>
                <c:formatCode>General</c:formatCode>
                <c:ptCount val="4"/>
                <c:pt idx="0">
                  <c:v>2.4</c:v>
                </c:pt>
                <c:pt idx="1">
                  <c:v>4.4000000000000004</c:v>
                </c:pt>
                <c:pt idx="2">
                  <c:v>1.8</c:v>
                </c:pt>
                <c:pt idx="3">
                  <c:v>2.8</c:v>
                </c:pt>
              </c:numCache>
            </c:numRef>
          </c:val>
          <c:smooth val="0"/>
          <c:extLst>
            <c:ext xmlns:c16="http://schemas.microsoft.com/office/drawing/2014/chart" uri="{C3380CC4-5D6E-409C-BE32-E72D297353CC}">
              <c16:uniqueId val="{00000001-66C6-6A42-A0D3-893FFCA0EFDC}"/>
            </c:ext>
          </c:extLst>
        </c:ser>
        <c:dLbls>
          <c:showLegendKey val="0"/>
          <c:showVal val="1"/>
          <c:showCatName val="0"/>
          <c:showSerName val="0"/>
          <c:showPercent val="0"/>
          <c:showBubbleSize val="0"/>
        </c:dLbls>
        <c:smooth val="0"/>
        <c:axId val="642471163"/>
        <c:axId val="818529695"/>
      </c:lineChart>
      <c:catAx>
        <c:axId val="642471163"/>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0" vertOverflow="ellipsis" vert="horz" wrap="square" anchor="ctr" anchorCtr="1"/>
          <a:lstStyle/>
          <a:p>
            <a:pPr>
              <a:defRPr lang="zh-CN" sz="1600" b="0" i="0" u="none" strike="noStrike" kern="1200" baseline="0">
                <a:solidFill>
                  <a:srgbClr val="3F3D56"/>
                </a:solidFill>
                <a:latin typeface="OPPOSans M" pitchFamily="18" charset="-122"/>
                <a:ea typeface="OPPOSans M" pitchFamily="18" charset="-122"/>
                <a:cs typeface="OPPOSans M" pitchFamily="18" charset="-122"/>
                <a:sym typeface="OPPOSans Light" panose="00020600040101010101" charset="-122"/>
              </a:defRPr>
            </a:pPr>
            <a:endParaRPr lang="zh-CN"/>
          </a:p>
        </c:txPr>
        <c:crossAx val="818529695"/>
        <c:crosses val="autoZero"/>
        <c:auto val="1"/>
        <c:lblAlgn val="ctr"/>
        <c:lblOffset val="100"/>
        <c:noMultiLvlLbl val="0"/>
      </c:catAx>
      <c:valAx>
        <c:axId val="818529695"/>
        <c:scaling>
          <c:orientation val="minMax"/>
        </c:scaling>
        <c:delete val="0"/>
        <c:axPos val="l"/>
        <c:majorGridlines>
          <c:spPr>
            <a:ln w="9525" cap="flat" cmpd="sng" algn="ctr">
              <a:solidFill>
                <a:schemeClr val="bg2">
                  <a:lumMod val="90000"/>
                </a:schemeClr>
              </a:solidFill>
              <a:round/>
            </a:ln>
            <a:effectLst/>
          </c:spPr>
        </c:majorGridlines>
        <c:numFmt formatCode="General" sourceLinked="1"/>
        <c:majorTickMark val="none"/>
        <c:minorTickMark val="none"/>
        <c:tickLblPos val="nextTo"/>
        <c:spPr>
          <a:noFill/>
          <a:ln>
            <a:noFill/>
          </a:ln>
          <a:effectLst/>
        </c:spPr>
        <c:txPr>
          <a:bodyPr rot="-60000000" spcFirstLastPara="0" vertOverflow="ellipsis" vert="horz" wrap="square" anchor="ctr" anchorCtr="1"/>
          <a:lstStyle/>
          <a:p>
            <a:pPr>
              <a:defRPr lang="zh-CN" sz="1400" b="0" i="0" u="none" strike="noStrike" kern="1200" baseline="0">
                <a:solidFill>
                  <a:srgbClr val="3F3D56"/>
                </a:solidFill>
                <a:latin typeface="OPPOSans M" pitchFamily="18" charset="-122"/>
                <a:ea typeface="OPPOSans M" pitchFamily="18" charset="-122"/>
                <a:cs typeface="OPPOSans M" pitchFamily="18" charset="-122"/>
                <a:sym typeface="OPPOSans Light" panose="00020600040101010101" charset="-122"/>
              </a:defRPr>
            </a:pPr>
            <a:endParaRPr lang="zh-CN"/>
          </a:p>
        </c:txPr>
        <c:crossAx val="642471163"/>
        <c:crosses val="autoZero"/>
        <c:crossBetween val="between"/>
      </c:valAx>
      <c:spPr>
        <a:noFill/>
        <a:ln>
          <a:noFill/>
        </a:ln>
        <a:effectLst/>
      </c:spPr>
    </c:plotArea>
    <c:legend>
      <c:legendPos val="b"/>
      <c:overlay val="0"/>
      <c:spPr>
        <a:noFill/>
        <a:ln>
          <a:noFill/>
        </a:ln>
        <a:effectLst/>
      </c:spPr>
      <c:txPr>
        <a:bodyPr rot="0" spcFirstLastPara="0"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endParaRPr lang="zh-CN"/>
        </a:p>
      </c:txPr>
    </c:legend>
    <c:plotVisOnly val="1"/>
    <c:dispBlanksAs val="gap"/>
    <c:showDLblsOverMax val="0"/>
  </c:chart>
  <c:spPr>
    <a:noFill/>
    <a:ln>
      <a:noFill/>
    </a:ln>
    <a:effectLst/>
  </c:spPr>
  <c:txPr>
    <a:bodyPr/>
    <a:lstStyle/>
    <a:p>
      <a:pPr>
        <a:defRPr lang="zh-CN"/>
      </a:pPr>
      <a:endParaRPr lang="zh-CN"/>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ea typeface="OPPOSans L" panose="00020600040101010101" pitchFamily="18"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ea typeface="OPPOSans L" panose="00020600040101010101" pitchFamily="18" charset="-122"/>
              </a:rPr>
              <a:t>2022/7/11</a:t>
            </a:fld>
            <a:endParaRPr lang="zh-CN" altLang="en-US">
              <a:ea typeface="OPPOSans L" panose="00020600040101010101" pitchFamily="18"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ea typeface="OPPOSans L" panose="00020600040101010101" pitchFamily="18"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ea typeface="OPPOSans L" panose="00020600040101010101" pitchFamily="18" charset="-122"/>
              </a:rPr>
              <a:t>‹#›</a:t>
            </a:fld>
            <a:endParaRPr lang="zh-CN" altLang="en-US">
              <a:ea typeface="OPPOSans L" panose="00020600040101010101" pitchFamily="18" charset="-122"/>
            </a:endParaRP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OPPOSans L" panose="00020600040101010101" pitchFamily="18" charset="-122"/>
                <a:ea typeface="OPPOSans L" panose="00020600040101010101" pitchFamily="18" charset="-122"/>
              </a:defRPr>
            </a:lvl1pPr>
          </a:lstStyle>
          <a:p>
            <a:endParaRPr kumimoji="1"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OPPOSans L" panose="00020600040101010101" pitchFamily="18" charset="-122"/>
                <a:ea typeface="OPPOSans L" panose="00020600040101010101" pitchFamily="18" charset="-122"/>
              </a:defRPr>
            </a:lvl1pPr>
          </a:lstStyle>
          <a:p>
            <a:fld id="{80F2741F-2C2B-AA4F-B63B-84AD18693395}" type="datetimeFigureOut">
              <a:rPr kumimoji="1" lang="zh-CN" altLang="en-US" smtClean="0"/>
              <a:t>2022/7/11</a:t>
            </a:fld>
            <a:endParaRPr kumimoji="1"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OPPOSans L" panose="00020600040101010101" pitchFamily="18" charset="-122"/>
                <a:ea typeface="OPPOSans L" panose="00020600040101010101" pitchFamily="18" charset="-122"/>
              </a:defRPr>
            </a:lvl1pPr>
          </a:lstStyle>
          <a:p>
            <a:endParaRPr kumimoji="1"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OPPOSans L" panose="00020600040101010101" pitchFamily="18" charset="-122"/>
                <a:ea typeface="OPPOSans L" panose="00020600040101010101" pitchFamily="18" charset="-122"/>
              </a:defRPr>
            </a:lvl1pPr>
          </a:lstStyle>
          <a:p>
            <a:fld id="{0D841630-EADB-9C4C-8276-506E85DF0306}" type="slidenum">
              <a:rPr kumimoji="1" lang="zh-CN" altLang="en-US" smtClean="0"/>
              <a:t>‹#›</a:t>
            </a:fld>
            <a:endParaRPr kumimoji="1"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OPPOSans L" panose="00020600040101010101" pitchFamily="18" charset="-122"/>
        <a:ea typeface="OPPOSans L" panose="00020600040101010101" pitchFamily="18" charset="-122"/>
        <a:cs typeface="+mn-cs"/>
      </a:defRPr>
    </a:lvl1pPr>
    <a:lvl2pPr marL="457200" algn="l" defTabSz="914400" rtl="0" eaLnBrk="1" latinLnBrk="0" hangingPunct="1">
      <a:defRPr sz="1200" kern="1200">
        <a:solidFill>
          <a:schemeClr val="tx1"/>
        </a:solidFill>
        <a:latin typeface="OPPOSans L" panose="00020600040101010101" pitchFamily="18" charset="-122"/>
        <a:ea typeface="OPPOSans L" panose="00020600040101010101" pitchFamily="18" charset="-122"/>
        <a:cs typeface="+mn-cs"/>
      </a:defRPr>
    </a:lvl2pPr>
    <a:lvl3pPr marL="914400" algn="l" defTabSz="914400" rtl="0" eaLnBrk="1" latinLnBrk="0" hangingPunct="1">
      <a:defRPr sz="1200" kern="1200">
        <a:solidFill>
          <a:schemeClr val="tx1"/>
        </a:solidFill>
        <a:latin typeface="OPPOSans L" panose="00020600040101010101" pitchFamily="18" charset="-122"/>
        <a:ea typeface="OPPOSans L" panose="00020600040101010101" pitchFamily="18" charset="-122"/>
        <a:cs typeface="+mn-cs"/>
      </a:defRPr>
    </a:lvl3pPr>
    <a:lvl4pPr marL="1371600" algn="l" defTabSz="914400" rtl="0" eaLnBrk="1" latinLnBrk="0" hangingPunct="1">
      <a:defRPr sz="1200" kern="1200">
        <a:solidFill>
          <a:schemeClr val="tx1"/>
        </a:solidFill>
        <a:latin typeface="OPPOSans L" panose="00020600040101010101" pitchFamily="18" charset="-122"/>
        <a:ea typeface="OPPOSans L" panose="00020600040101010101" pitchFamily="18" charset="-122"/>
        <a:cs typeface="+mn-cs"/>
      </a:defRPr>
    </a:lvl4pPr>
    <a:lvl5pPr marL="1828800" algn="l" defTabSz="914400" rtl="0" eaLnBrk="1" latinLnBrk="0" hangingPunct="1">
      <a:defRPr sz="1200" kern="1200">
        <a:solidFill>
          <a:schemeClr val="tx1"/>
        </a:solidFill>
        <a:latin typeface="OPPOSans L" panose="00020600040101010101" pitchFamily="18" charset="-122"/>
        <a:ea typeface="OPPOSans L" panose="00020600040101010101" pitchFamily="18"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sv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GI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3.GIF"/></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GIF"/><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GIF"/></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封面页">
    <p:bg>
      <p:bgPr>
        <a:pattFill prst="lgGrid">
          <a:fgClr>
            <a:schemeClr val="bg2"/>
          </a:fgClr>
          <a:bgClr>
            <a:schemeClr val="bg1"/>
          </a:bgClr>
        </a:pattFill>
        <a:effectLst/>
      </p:bgPr>
    </p:bg>
    <p:spTree>
      <p:nvGrpSpPr>
        <p:cNvPr id="1" name=""/>
        <p:cNvGrpSpPr/>
        <p:nvPr/>
      </p:nvGrpSpPr>
      <p:grpSpPr>
        <a:xfrm>
          <a:off x="0" y="0"/>
          <a:ext cx="0" cy="0"/>
          <a:chOff x="0" y="0"/>
          <a:chExt cx="0" cy="0"/>
        </a:xfrm>
      </p:grpSpPr>
      <p:sp>
        <p:nvSpPr>
          <p:cNvPr id="40" name="任意形状 39"/>
          <p:cNvSpPr/>
          <p:nvPr userDrawn="1"/>
        </p:nvSpPr>
        <p:spPr>
          <a:xfrm rot="10800000">
            <a:off x="5821053" y="3833558"/>
            <a:ext cx="6370945" cy="3024442"/>
          </a:xfrm>
          <a:custGeom>
            <a:avLst/>
            <a:gdLst>
              <a:gd name="connsiteX0" fmla="*/ 1128703 w 5171769"/>
              <a:gd name="connsiteY0" fmla="*/ 735192 h 735272"/>
              <a:gd name="connsiteX1" fmla="*/ 151767 w 5171769"/>
              <a:gd name="connsiteY1" fmla="*/ 513478 h 735272"/>
              <a:gd name="connsiteX2" fmla="*/ 0 w 5171769"/>
              <a:gd name="connsiteY2" fmla="*/ 450124 h 735272"/>
              <a:gd name="connsiteX3" fmla="*/ 0 w 5171769"/>
              <a:gd name="connsiteY3" fmla="*/ 0 h 735272"/>
              <a:gd name="connsiteX4" fmla="*/ 5167243 w 5171769"/>
              <a:gd name="connsiteY4" fmla="*/ 0 h 735272"/>
              <a:gd name="connsiteX5" fmla="*/ 5171755 w 5171769"/>
              <a:gd name="connsiteY5" fmla="*/ 10453 h 735272"/>
              <a:gd name="connsiteX6" fmla="*/ 3992352 w 5171769"/>
              <a:gd name="connsiteY6" fmla="*/ 566396 h 735272"/>
              <a:gd name="connsiteX7" fmla="*/ 2725737 w 5171769"/>
              <a:gd name="connsiteY7" fmla="*/ 421715 h 735272"/>
              <a:gd name="connsiteX8" fmla="*/ 1128703 w 5171769"/>
              <a:gd name="connsiteY8" fmla="*/ 735192 h 735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71769" h="735272">
                <a:moveTo>
                  <a:pt x="1128703" y="735192"/>
                </a:moveTo>
                <a:cubicBezTo>
                  <a:pt x="769370" y="730972"/>
                  <a:pt x="454954" y="633839"/>
                  <a:pt x="151767" y="513478"/>
                </a:cubicBezTo>
                <a:lnTo>
                  <a:pt x="0" y="450124"/>
                </a:lnTo>
                <a:lnTo>
                  <a:pt x="0" y="0"/>
                </a:lnTo>
                <a:lnTo>
                  <a:pt x="5167243" y="0"/>
                </a:lnTo>
                <a:lnTo>
                  <a:pt x="5171755" y="10453"/>
                </a:lnTo>
                <a:cubicBezTo>
                  <a:pt x="5175715" y="161504"/>
                  <a:pt x="4372679" y="497823"/>
                  <a:pt x="3992352" y="566396"/>
                </a:cubicBezTo>
                <a:cubicBezTo>
                  <a:pt x="3586668" y="639541"/>
                  <a:pt x="3203012" y="393582"/>
                  <a:pt x="2725737" y="421715"/>
                </a:cubicBezTo>
                <a:cubicBezTo>
                  <a:pt x="2248462" y="449847"/>
                  <a:pt x="1607814" y="740819"/>
                  <a:pt x="1128703" y="735192"/>
                </a:cubicBez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a:p>
        </p:txBody>
      </p:sp>
      <p:pic>
        <p:nvPicPr>
          <p:cNvPr id="3" name="图形 2"/>
          <p:cNvPicPr>
            <a:picLocks noChangeAspect="1"/>
          </p:cNvPicPr>
          <p:nvPr userDrawn="1"/>
        </p:nvPicPr>
        <p:blipFill rotWithShape="1">
          <a:blip r:embed="rId2">
            <a:extLst>
              <a:ext uri="{96DAC541-7B7A-43D3-8B79-37D633B846F1}">
                <asvg:svgBlip xmlns:asvg="http://schemas.microsoft.com/office/drawing/2016/SVG/main" r:embed="rId3"/>
              </a:ext>
            </a:extLst>
          </a:blip>
          <a:srcRect r="18650"/>
          <a:stretch>
            <a:fillRect/>
          </a:stretch>
        </p:blipFill>
        <p:spPr>
          <a:xfrm>
            <a:off x="6954238" y="1288645"/>
            <a:ext cx="5237762" cy="5216520"/>
          </a:xfrm>
          <a:prstGeom prst="rect">
            <a:avLst/>
          </a:prstGeom>
        </p:spPr>
      </p:pic>
      <p:sp>
        <p:nvSpPr>
          <p:cNvPr id="25" name="标题 24"/>
          <p:cNvSpPr>
            <a:spLocks noGrp="1"/>
          </p:cNvSpPr>
          <p:nvPr>
            <p:ph type="title" hasCustomPrompt="1"/>
          </p:nvPr>
        </p:nvSpPr>
        <p:spPr>
          <a:xfrm>
            <a:off x="545122" y="2061434"/>
            <a:ext cx="6316595" cy="1325563"/>
          </a:xfrm>
          <a:effectLst/>
        </p:spPr>
        <p:txBody>
          <a:bodyPr>
            <a:normAutofit/>
          </a:bodyPr>
          <a:lstStyle>
            <a:lvl1pPr>
              <a:defRPr kumimoji="1" lang="zh-CN" altLang="en-US" sz="6000" kern="1200" dirty="0">
                <a:solidFill>
                  <a:schemeClr val="accent5">
                    <a:lumMod val="75000"/>
                  </a:schemeClr>
                </a:solidFill>
                <a:effectLst/>
                <a:latin typeface="OPPOSans H" panose="00020600040101010101" pitchFamily="18" charset="-122"/>
                <a:ea typeface="OPPOSans H" panose="00020600040101010101" pitchFamily="18" charset="-122"/>
                <a:cs typeface="OPPOSans H" panose="00020600040101010101" pitchFamily="18" charset="-122"/>
              </a:defRPr>
            </a:lvl1pPr>
          </a:lstStyle>
          <a:p>
            <a:r>
              <a:rPr kumimoji="1" lang="zh-CN" altLang="en-US" dirty="0"/>
              <a:t>单击此处标题样式</a:t>
            </a:r>
          </a:p>
        </p:txBody>
      </p:sp>
      <p:sp>
        <p:nvSpPr>
          <p:cNvPr id="29" name="内容占位符 27"/>
          <p:cNvSpPr>
            <a:spLocks noGrp="1"/>
          </p:cNvSpPr>
          <p:nvPr>
            <p:ph sz="quarter" idx="11" hasCustomPrompt="1"/>
          </p:nvPr>
        </p:nvSpPr>
        <p:spPr>
          <a:xfrm>
            <a:off x="560388" y="3250415"/>
            <a:ext cx="6370944" cy="273166"/>
          </a:xfrm>
        </p:spPr>
        <p:txBody>
          <a:bodyPr>
            <a:normAutofit/>
          </a:bodyPr>
          <a:lstStyle>
            <a:lvl1pPr marL="0" indent="0">
              <a:buNone/>
              <a:defRPr kumimoji="1" lang="zh-CN" altLang="en-US" sz="1800" kern="1200" dirty="0">
                <a:solidFill>
                  <a:schemeClr val="accent5">
                    <a:lumMod val="75000"/>
                  </a:schemeClr>
                </a:solidFill>
                <a:latin typeface="OPPOSans L" panose="00020600040101010101" pitchFamily="18" charset="-122"/>
                <a:ea typeface="OPPOSans L" panose="00020600040101010101" pitchFamily="18" charset="-122"/>
                <a:cs typeface="OPPOSans L" panose="00020600040101010101" pitchFamily="18" charset="-122"/>
              </a:defRPr>
            </a:lvl1pPr>
          </a:lstStyle>
          <a:p>
            <a:pPr lvl="0"/>
            <a:r>
              <a:rPr kumimoji="1" lang="zh-CN" altLang="en-US" dirty="0"/>
              <a:t>单击添加内容</a:t>
            </a:r>
            <a:endParaRPr kumimoji="1" lang="en-US" altLang="zh-CN" dirty="0"/>
          </a:p>
        </p:txBody>
      </p:sp>
      <p:sp>
        <p:nvSpPr>
          <p:cNvPr id="28" name="内容占位符 27"/>
          <p:cNvSpPr>
            <a:spLocks noGrp="1"/>
          </p:cNvSpPr>
          <p:nvPr>
            <p:ph sz="quarter" idx="10" hasCustomPrompt="1"/>
          </p:nvPr>
        </p:nvSpPr>
        <p:spPr>
          <a:xfrm>
            <a:off x="560388" y="1568309"/>
            <a:ext cx="3258368" cy="657225"/>
          </a:xfrm>
        </p:spPr>
        <p:txBody>
          <a:bodyPr>
            <a:normAutofit/>
          </a:bodyPr>
          <a:lstStyle>
            <a:lvl1pPr marL="0" indent="0">
              <a:buNone/>
              <a:defRPr sz="4000">
                <a:solidFill>
                  <a:schemeClr val="accent5">
                    <a:lumMod val="75000"/>
                  </a:schemeClr>
                </a:solidFill>
              </a:defRPr>
            </a:lvl1pPr>
          </a:lstStyle>
          <a:p>
            <a:pPr lvl="0"/>
            <a:r>
              <a:rPr kumimoji="1" lang="zh-CN" altLang="en-US" dirty="0"/>
              <a:t>单击添加内容</a:t>
            </a:r>
          </a:p>
        </p:txBody>
      </p:sp>
      <p:sp>
        <p:nvSpPr>
          <p:cNvPr id="33" name="任意形状 32"/>
          <p:cNvSpPr/>
          <p:nvPr userDrawn="1"/>
        </p:nvSpPr>
        <p:spPr>
          <a:xfrm rot="12600000">
            <a:off x="-80203" y="6448019"/>
            <a:ext cx="903762" cy="579727"/>
          </a:xfrm>
          <a:custGeom>
            <a:avLst/>
            <a:gdLst>
              <a:gd name="connsiteX0" fmla="*/ 642249 w 903762"/>
              <a:gd name="connsiteY0" fmla="*/ 485496 h 579727"/>
              <a:gd name="connsiteX1" fmla="*/ 369863 w 903762"/>
              <a:gd name="connsiteY1" fmla="*/ 579643 h 579727"/>
              <a:gd name="connsiteX2" fmla="*/ 61123 w 903762"/>
              <a:gd name="connsiteY2" fmla="*/ 461900 h 579727"/>
              <a:gd name="connsiteX3" fmla="*/ 0 w 903762"/>
              <a:gd name="connsiteY3" fmla="*/ 412058 h 579727"/>
              <a:gd name="connsiteX4" fmla="*/ 713706 w 903762"/>
              <a:gd name="connsiteY4" fmla="*/ 0 h 579727"/>
              <a:gd name="connsiteX5" fmla="*/ 903762 w 903762"/>
              <a:gd name="connsiteY5" fmla="*/ 329187 h 579727"/>
              <a:gd name="connsiteX6" fmla="*/ 835360 w 903762"/>
              <a:gd name="connsiteY6" fmla="*/ 368309 h 579727"/>
              <a:gd name="connsiteX7" fmla="*/ 642249 w 903762"/>
              <a:gd name="connsiteY7" fmla="*/ 485496 h 579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3762" h="579727">
                <a:moveTo>
                  <a:pt x="642249" y="485496"/>
                </a:moveTo>
                <a:cubicBezTo>
                  <a:pt x="546240" y="540117"/>
                  <a:pt x="452807" y="581868"/>
                  <a:pt x="369863" y="579643"/>
                </a:cubicBezTo>
                <a:cubicBezTo>
                  <a:pt x="259269" y="576677"/>
                  <a:pt x="157892" y="530173"/>
                  <a:pt x="61123" y="461900"/>
                </a:cubicBezTo>
                <a:lnTo>
                  <a:pt x="0" y="412058"/>
                </a:lnTo>
                <a:lnTo>
                  <a:pt x="713706" y="0"/>
                </a:lnTo>
                <a:lnTo>
                  <a:pt x="903762" y="329187"/>
                </a:lnTo>
                <a:lnTo>
                  <a:pt x="835360" y="368309"/>
                </a:lnTo>
                <a:cubicBezTo>
                  <a:pt x="771407" y="406947"/>
                  <a:pt x="706255" y="449082"/>
                  <a:pt x="642249" y="485496"/>
                </a:cubicBezTo>
                <a:close/>
              </a:path>
            </a:pathLst>
          </a:cu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a:p>
        </p:txBody>
      </p:sp>
      <p:sp>
        <p:nvSpPr>
          <p:cNvPr id="26" name="任意形状 25"/>
          <p:cNvSpPr/>
          <p:nvPr userDrawn="1"/>
        </p:nvSpPr>
        <p:spPr>
          <a:xfrm rot="1800000">
            <a:off x="11132810" y="-197718"/>
            <a:ext cx="1206998" cy="845176"/>
          </a:xfrm>
          <a:custGeom>
            <a:avLst/>
            <a:gdLst>
              <a:gd name="connsiteX0" fmla="*/ 0 w 1206998"/>
              <a:gd name="connsiteY0" fmla="*/ 511362 h 845176"/>
              <a:gd name="connsiteX1" fmla="*/ 885704 w 1206998"/>
              <a:gd name="connsiteY1" fmla="*/ 0 h 845176"/>
              <a:gd name="connsiteX2" fmla="*/ 1206998 w 1206998"/>
              <a:gd name="connsiteY2" fmla="*/ 556499 h 845176"/>
              <a:gd name="connsiteX3" fmla="*/ 1156404 w 1206998"/>
              <a:gd name="connsiteY3" fmla="*/ 578007 h 845176"/>
              <a:gd name="connsiteX4" fmla="*/ 603294 w 1206998"/>
              <a:gd name="connsiteY4" fmla="*/ 845107 h 845176"/>
              <a:gd name="connsiteX5" fmla="*/ 317478 w 1206998"/>
              <a:gd name="connsiteY5" fmla="*/ 546464 h 845176"/>
              <a:gd name="connsiteX6" fmla="*/ 55998 w 1206998"/>
              <a:gd name="connsiteY6" fmla="*/ 520951 h 845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06998" h="845176">
                <a:moveTo>
                  <a:pt x="0" y="511362"/>
                </a:moveTo>
                <a:lnTo>
                  <a:pt x="885704" y="0"/>
                </a:lnTo>
                <a:lnTo>
                  <a:pt x="1206998" y="556499"/>
                </a:lnTo>
                <a:lnTo>
                  <a:pt x="1156404" y="578007"/>
                </a:lnTo>
                <a:cubicBezTo>
                  <a:pt x="958022" y="673889"/>
                  <a:pt x="731182" y="841124"/>
                  <a:pt x="603294" y="845107"/>
                </a:cubicBezTo>
                <a:cubicBezTo>
                  <a:pt x="432776" y="850418"/>
                  <a:pt x="354766" y="548159"/>
                  <a:pt x="317478" y="546464"/>
                </a:cubicBezTo>
                <a:cubicBezTo>
                  <a:pt x="295817" y="537092"/>
                  <a:pt x="167179" y="536014"/>
                  <a:pt x="55998" y="520951"/>
                </a:cubicBezTo>
                <a:close/>
              </a:path>
            </a:pathLst>
          </a:cu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dirty="0"/>
          </a:p>
        </p:txBody>
      </p:sp>
      <p:grpSp>
        <p:nvGrpSpPr>
          <p:cNvPr id="8" name="组合 7"/>
          <p:cNvGrpSpPr/>
          <p:nvPr userDrawn="1"/>
        </p:nvGrpSpPr>
        <p:grpSpPr>
          <a:xfrm>
            <a:off x="3922262" y="1740806"/>
            <a:ext cx="591954" cy="215544"/>
            <a:chOff x="4343400" y="2092569"/>
            <a:chExt cx="1966429" cy="484632"/>
          </a:xfrm>
          <a:gradFill>
            <a:gsLst>
              <a:gs pos="100000">
                <a:schemeClr val="accent5">
                  <a:lumMod val="75000"/>
                </a:schemeClr>
              </a:gs>
              <a:gs pos="0">
                <a:schemeClr val="tx1">
                  <a:alpha val="0"/>
                </a:schemeClr>
              </a:gs>
            </a:gsLst>
            <a:lin ang="0" scaled="0"/>
          </a:gradFill>
        </p:grpSpPr>
        <p:sp>
          <p:nvSpPr>
            <p:cNvPr id="9" name="燕尾形 8"/>
            <p:cNvSpPr/>
            <p:nvPr/>
          </p:nvSpPr>
          <p:spPr>
            <a:xfrm>
              <a:off x="4343400" y="2092569"/>
              <a:ext cx="484632" cy="484632"/>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endParaRPr>
            </a:p>
          </p:txBody>
        </p:sp>
        <p:sp>
          <p:nvSpPr>
            <p:cNvPr id="10" name="燕尾形 9"/>
            <p:cNvSpPr/>
            <p:nvPr/>
          </p:nvSpPr>
          <p:spPr>
            <a:xfrm>
              <a:off x="4713849" y="2092569"/>
              <a:ext cx="484632" cy="484632"/>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endParaRPr>
            </a:p>
          </p:txBody>
        </p:sp>
        <p:sp>
          <p:nvSpPr>
            <p:cNvPr id="11" name="燕尾形 10"/>
            <p:cNvSpPr/>
            <p:nvPr/>
          </p:nvSpPr>
          <p:spPr>
            <a:xfrm>
              <a:off x="5084298" y="2092569"/>
              <a:ext cx="484632" cy="484632"/>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endParaRPr>
            </a:p>
          </p:txBody>
        </p:sp>
        <p:sp>
          <p:nvSpPr>
            <p:cNvPr id="12" name="燕尾形 11"/>
            <p:cNvSpPr/>
            <p:nvPr/>
          </p:nvSpPr>
          <p:spPr>
            <a:xfrm>
              <a:off x="5454747" y="2092569"/>
              <a:ext cx="484632" cy="484632"/>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endParaRPr>
            </a:p>
          </p:txBody>
        </p:sp>
        <p:sp>
          <p:nvSpPr>
            <p:cNvPr id="13" name="燕尾形 12"/>
            <p:cNvSpPr/>
            <p:nvPr/>
          </p:nvSpPr>
          <p:spPr>
            <a:xfrm>
              <a:off x="5825197" y="2092569"/>
              <a:ext cx="484632" cy="484632"/>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endParaRPr>
            </a:p>
          </p:txBody>
        </p:sp>
      </p:grpSp>
      <p:cxnSp>
        <p:nvCxnSpPr>
          <p:cNvPr id="15" name="直线连接符 14"/>
          <p:cNvCxnSpPr/>
          <p:nvPr userDrawn="1"/>
        </p:nvCxnSpPr>
        <p:spPr>
          <a:xfrm>
            <a:off x="649288" y="3591431"/>
            <a:ext cx="6370944" cy="0"/>
          </a:xfrm>
          <a:prstGeom prst="line">
            <a:avLst/>
          </a:prstGeom>
          <a:ln w="22225">
            <a:gradFill>
              <a:gsLst>
                <a:gs pos="0">
                  <a:schemeClr val="accent5"/>
                </a:gs>
                <a:gs pos="100000">
                  <a:schemeClr val="tx1"/>
                </a:gs>
              </a:gsLst>
              <a:lin ang="0" scaled="0"/>
            </a:gradFill>
          </a:ln>
        </p:spPr>
        <p:style>
          <a:lnRef idx="1">
            <a:schemeClr val="accent1"/>
          </a:lnRef>
          <a:fillRef idx="0">
            <a:schemeClr val="accent1"/>
          </a:fillRef>
          <a:effectRef idx="0">
            <a:schemeClr val="accent1"/>
          </a:effectRef>
          <a:fontRef idx="minor">
            <a:schemeClr val="tx1"/>
          </a:fontRef>
        </p:style>
      </p:cxnSp>
      <p:sp>
        <p:nvSpPr>
          <p:cNvPr id="16" name="矩形 15"/>
          <p:cNvSpPr/>
          <p:nvPr userDrawn="1"/>
        </p:nvSpPr>
        <p:spPr>
          <a:xfrm>
            <a:off x="649288" y="4156680"/>
            <a:ext cx="2801545" cy="471948"/>
          </a:xfrm>
          <a:prstGeom prst="rect">
            <a:avLst/>
          </a:prstGeom>
          <a:gradFill>
            <a:gsLst>
              <a:gs pos="8000">
                <a:schemeClr val="accent5">
                  <a:lumMod val="75000"/>
                </a:schemeClr>
              </a:gs>
              <a:gs pos="100000">
                <a:schemeClr val="tx1"/>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18" name="矩形 17"/>
          <p:cNvSpPr/>
          <p:nvPr userDrawn="1"/>
        </p:nvSpPr>
        <p:spPr>
          <a:xfrm>
            <a:off x="3636265" y="4158555"/>
            <a:ext cx="2801545" cy="471948"/>
          </a:xfrm>
          <a:prstGeom prst="rect">
            <a:avLst/>
          </a:prstGeom>
          <a:gradFill>
            <a:gsLst>
              <a:gs pos="8000">
                <a:schemeClr val="accent5">
                  <a:lumMod val="75000"/>
                </a:schemeClr>
              </a:gs>
              <a:gs pos="100000">
                <a:schemeClr val="tx1"/>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pic>
        <p:nvPicPr>
          <p:cNvPr id="20" name="Picture 2"/>
          <p:cNvPicPr>
            <a:picLocks noChangeAspect="1" noChangeArrowheads="1"/>
          </p:cNvPicPr>
          <p:nvPr userDrawn="1"/>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050794" y="372443"/>
            <a:ext cx="1476548" cy="674076"/>
          </a:xfrm>
          <a:prstGeom prst="rect">
            <a:avLst/>
          </a:prstGeom>
          <a:noFill/>
          <a:extLst>
            <a:ext uri="{909E8E84-426E-40DD-AFC4-6F175D3DCCD1}">
              <a14:hiddenFill xmlns:a14="http://schemas.microsoft.com/office/drawing/2010/main">
                <a:solidFill>
                  <a:srgbClr val="FFFFFF"/>
                </a:solidFill>
              </a14:hiddenFill>
            </a:ext>
          </a:extLst>
        </p:spPr>
      </p:pic>
      <p:sp>
        <p:nvSpPr>
          <p:cNvPr id="30" name="内容占位符 27"/>
          <p:cNvSpPr>
            <a:spLocks noGrp="1"/>
          </p:cNvSpPr>
          <p:nvPr>
            <p:ph sz="quarter" idx="12" hasCustomPrompt="1"/>
          </p:nvPr>
        </p:nvSpPr>
        <p:spPr>
          <a:xfrm>
            <a:off x="862325" y="4242222"/>
            <a:ext cx="2375470" cy="273166"/>
          </a:xfrm>
        </p:spPr>
        <p:txBody>
          <a:bodyPr>
            <a:noAutofit/>
          </a:bodyPr>
          <a:lstStyle>
            <a:lvl1pPr marL="0" indent="0" algn="ctr">
              <a:buNone/>
              <a:defRPr kumimoji="1" lang="en-US" altLang="zh-CN" sz="1800" kern="1200" dirty="0" smtClean="0">
                <a:solidFill>
                  <a:schemeClr val="bg1"/>
                </a:solidFill>
                <a:latin typeface="OPPOSans L" panose="00020600040101010101" pitchFamily="18" charset="-122"/>
                <a:ea typeface="OPPOSans L" panose="00020600040101010101" pitchFamily="18" charset="-122"/>
                <a:cs typeface="OPPOSans L" panose="00020600040101010101" pitchFamily="18" charset="-122"/>
              </a:defRPr>
            </a:lvl1pPr>
          </a:lstStyle>
          <a:p>
            <a:pPr lvl="0"/>
            <a:r>
              <a:rPr kumimoji="1" lang="zh-CN" altLang="en-US" dirty="0"/>
              <a:t>单击添加汇报人</a:t>
            </a:r>
            <a:endParaRPr kumimoji="1" lang="en-US" altLang="zh-CN" dirty="0"/>
          </a:p>
        </p:txBody>
      </p:sp>
      <p:sp>
        <p:nvSpPr>
          <p:cNvPr id="31" name="内容占位符 27"/>
          <p:cNvSpPr>
            <a:spLocks noGrp="1"/>
          </p:cNvSpPr>
          <p:nvPr>
            <p:ph sz="quarter" idx="13" hasCustomPrompt="1"/>
          </p:nvPr>
        </p:nvSpPr>
        <p:spPr>
          <a:xfrm>
            <a:off x="3849302" y="4246174"/>
            <a:ext cx="2375470" cy="273166"/>
          </a:xfrm>
        </p:spPr>
        <p:txBody>
          <a:bodyPr>
            <a:noAutofit/>
          </a:bodyPr>
          <a:lstStyle>
            <a:lvl1pPr marL="0" indent="0" algn="ctr">
              <a:buNone/>
              <a:defRPr kumimoji="1" lang="en-US" altLang="zh-CN" sz="1800" kern="1200" dirty="0" smtClean="0">
                <a:solidFill>
                  <a:schemeClr val="bg1"/>
                </a:solidFill>
                <a:latin typeface="OPPOSans L" panose="00020600040101010101" pitchFamily="18" charset="-122"/>
                <a:ea typeface="OPPOSans L" panose="00020600040101010101" pitchFamily="18" charset="-122"/>
                <a:cs typeface="OPPOSans L" panose="00020600040101010101" pitchFamily="18" charset="-122"/>
              </a:defRPr>
            </a:lvl1pPr>
          </a:lstStyle>
          <a:p>
            <a:pPr lvl="0"/>
            <a:r>
              <a:rPr kumimoji="1" lang="zh-CN" altLang="en-US" dirty="0"/>
              <a:t>汇报时间：</a:t>
            </a:r>
            <a:r>
              <a:rPr kumimoji="1" lang="en-US" altLang="zh-CN" dirty="0"/>
              <a:t>20XX</a:t>
            </a:r>
            <a:r>
              <a:rPr kumimoji="1" lang="zh-CN" altLang="en-US" dirty="0"/>
              <a:t>年</a:t>
            </a:r>
            <a:endParaRPr kumimoji="1" lang="en-US" altLang="zh-CN" dirty="0"/>
          </a:p>
        </p:txBody>
      </p:sp>
      <p:sp>
        <p:nvSpPr>
          <p:cNvPr id="45" name="任意形状 44">
            <a:extLst>
              <a:ext uri="{FF2B5EF4-FFF2-40B4-BE49-F238E27FC236}">
                <a16:creationId xmlns:a16="http://schemas.microsoft.com/office/drawing/2014/main" id="{6A3E3417-19F2-7BB1-5760-9B2B3FF0491E}"/>
              </a:ext>
            </a:extLst>
          </p:cNvPr>
          <p:cNvSpPr/>
          <p:nvPr userDrawn="1"/>
        </p:nvSpPr>
        <p:spPr>
          <a:xfrm>
            <a:off x="10817" y="-23453"/>
            <a:ext cx="951834" cy="742572"/>
          </a:xfrm>
          <a:custGeom>
            <a:avLst/>
            <a:gdLst>
              <a:gd name="connsiteX0" fmla="*/ 0 w 951834"/>
              <a:gd name="connsiteY0" fmla="*/ 0 h 742572"/>
              <a:gd name="connsiteX1" fmla="*/ 950154 w 951834"/>
              <a:gd name="connsiteY1" fmla="*/ 0 h 742572"/>
              <a:gd name="connsiteX2" fmla="*/ 951834 w 951834"/>
              <a:gd name="connsiteY2" fmla="*/ 36287 h 742572"/>
              <a:gd name="connsiteX3" fmla="*/ 871362 w 951834"/>
              <a:gd name="connsiteY3" fmla="*/ 252993 h 742572"/>
              <a:gd name="connsiteX4" fmla="*/ 445554 w 951834"/>
              <a:gd name="connsiteY4" fmla="*/ 405068 h 742572"/>
              <a:gd name="connsiteX5" fmla="*/ 435416 w 951834"/>
              <a:gd name="connsiteY5" fmla="*/ 668663 h 742572"/>
              <a:gd name="connsiteX6" fmla="*/ 78447 w 951834"/>
              <a:gd name="connsiteY6" fmla="*/ 742571 h 742572"/>
              <a:gd name="connsiteX7" fmla="*/ 0 w 951834"/>
              <a:gd name="connsiteY7" fmla="*/ 736844 h 742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1834" h="742572">
                <a:moveTo>
                  <a:pt x="0" y="0"/>
                </a:moveTo>
                <a:lnTo>
                  <a:pt x="950154" y="0"/>
                </a:lnTo>
                <a:lnTo>
                  <a:pt x="951834" y="36287"/>
                </a:lnTo>
                <a:cubicBezTo>
                  <a:pt x="945287" y="119083"/>
                  <a:pt x="901777" y="206526"/>
                  <a:pt x="871362" y="252993"/>
                </a:cubicBezTo>
                <a:cubicBezTo>
                  <a:pt x="810532" y="345927"/>
                  <a:pt x="518211" y="335789"/>
                  <a:pt x="445554" y="405068"/>
                </a:cubicBezTo>
                <a:cubicBezTo>
                  <a:pt x="372896" y="474346"/>
                  <a:pt x="535109" y="623040"/>
                  <a:pt x="435416" y="668663"/>
                </a:cubicBezTo>
                <a:cubicBezTo>
                  <a:pt x="373108" y="697177"/>
                  <a:pt x="222354" y="742852"/>
                  <a:pt x="78447" y="742571"/>
                </a:cubicBezTo>
                <a:lnTo>
                  <a:pt x="0" y="736844"/>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a:p>
        </p:txBody>
      </p:sp>
      <p:sp>
        <p:nvSpPr>
          <p:cNvPr id="44" name="任意形状 43">
            <a:extLst>
              <a:ext uri="{FF2B5EF4-FFF2-40B4-BE49-F238E27FC236}">
                <a16:creationId xmlns:a16="http://schemas.microsoft.com/office/drawing/2014/main" id="{4322378D-87C0-D747-E95D-65299724FBAE}"/>
              </a:ext>
            </a:extLst>
          </p:cNvPr>
          <p:cNvSpPr/>
          <p:nvPr userDrawn="1"/>
        </p:nvSpPr>
        <p:spPr>
          <a:xfrm>
            <a:off x="0" y="-15529"/>
            <a:ext cx="793116" cy="575392"/>
          </a:xfrm>
          <a:custGeom>
            <a:avLst/>
            <a:gdLst>
              <a:gd name="connsiteX0" fmla="*/ 0 w 793116"/>
              <a:gd name="connsiteY0" fmla="*/ 0 h 575392"/>
              <a:gd name="connsiteX1" fmla="*/ 793116 w 793116"/>
              <a:gd name="connsiteY1" fmla="*/ 0 h 575392"/>
              <a:gd name="connsiteX2" fmla="*/ 780282 w 793116"/>
              <a:gd name="connsiteY2" fmla="*/ 50036 h 575392"/>
              <a:gd name="connsiteX3" fmla="*/ 736058 w 793116"/>
              <a:gd name="connsiteY3" fmla="*/ 135208 h 575392"/>
              <a:gd name="connsiteX4" fmla="*/ 353212 w 793116"/>
              <a:gd name="connsiteY4" fmla="*/ 271940 h 575392"/>
              <a:gd name="connsiteX5" fmla="*/ 344096 w 793116"/>
              <a:gd name="connsiteY5" fmla="*/ 508940 h 575392"/>
              <a:gd name="connsiteX6" fmla="*/ 23144 w 793116"/>
              <a:gd name="connsiteY6" fmla="*/ 575391 h 575392"/>
              <a:gd name="connsiteX7" fmla="*/ 0 w 793116"/>
              <a:gd name="connsiteY7" fmla="*/ 573702 h 575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3116" h="575392">
                <a:moveTo>
                  <a:pt x="0" y="0"/>
                </a:moveTo>
                <a:lnTo>
                  <a:pt x="793116" y="0"/>
                </a:lnTo>
                <a:lnTo>
                  <a:pt x="780282" y="50036"/>
                </a:lnTo>
                <a:cubicBezTo>
                  <a:pt x="766348" y="84219"/>
                  <a:pt x="749732" y="114319"/>
                  <a:pt x="736058" y="135208"/>
                </a:cubicBezTo>
                <a:cubicBezTo>
                  <a:pt x="681366" y="218766"/>
                  <a:pt x="418538" y="209651"/>
                  <a:pt x="353212" y="271940"/>
                </a:cubicBezTo>
                <a:cubicBezTo>
                  <a:pt x="287885" y="334228"/>
                  <a:pt x="433731" y="467920"/>
                  <a:pt x="344096" y="508940"/>
                </a:cubicBezTo>
                <a:cubicBezTo>
                  <a:pt x="288075" y="534577"/>
                  <a:pt x="152531" y="575644"/>
                  <a:pt x="23144" y="575391"/>
                </a:cubicBezTo>
                <a:lnTo>
                  <a:pt x="0" y="573702"/>
                </a:lnTo>
                <a:close/>
              </a:path>
            </a:pathLst>
          </a:custGeom>
          <a:solidFill>
            <a:schemeClr val="bg1">
              <a:lumMod val="75000"/>
              <a:alpha val="2767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a:p>
        </p:txBody>
      </p:sp>
      <p:sp>
        <p:nvSpPr>
          <p:cNvPr id="57" name="椭圆 56">
            <a:extLst>
              <a:ext uri="{FF2B5EF4-FFF2-40B4-BE49-F238E27FC236}">
                <a16:creationId xmlns:a16="http://schemas.microsoft.com/office/drawing/2014/main" id="{C65D7F6A-0FCE-7193-CF55-64AC73C2A8CA}"/>
              </a:ext>
            </a:extLst>
          </p:cNvPr>
          <p:cNvSpPr/>
          <p:nvPr/>
        </p:nvSpPr>
        <p:spPr>
          <a:xfrm>
            <a:off x="1710927" y="5865799"/>
            <a:ext cx="443276" cy="443277"/>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OPPOSans R" panose="00020600040101010101" pitchFamily="18" charset="-122"/>
              <a:ea typeface="OPPOSans R" panose="00020600040101010101" pitchFamily="18" charset="-122"/>
            </a:endParaRPr>
          </a:p>
        </p:txBody>
      </p:sp>
      <p:pic>
        <p:nvPicPr>
          <p:cNvPr id="58" name="图形 57" descr="算盘 轮廓">
            <a:extLst>
              <a:ext uri="{FF2B5EF4-FFF2-40B4-BE49-F238E27FC236}">
                <a16:creationId xmlns:a16="http://schemas.microsoft.com/office/drawing/2014/main" id="{818B73FE-C70D-6248-A66C-65C743BF10E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817913" y="5972785"/>
            <a:ext cx="229305" cy="229305"/>
          </a:xfrm>
          <a:prstGeom prst="rect">
            <a:avLst/>
          </a:prstGeom>
        </p:spPr>
      </p:pic>
      <p:sp>
        <p:nvSpPr>
          <p:cNvPr id="55" name="椭圆 54">
            <a:extLst>
              <a:ext uri="{FF2B5EF4-FFF2-40B4-BE49-F238E27FC236}">
                <a16:creationId xmlns:a16="http://schemas.microsoft.com/office/drawing/2014/main" id="{0E277399-3C8C-3301-B234-F566468BE5AB}"/>
              </a:ext>
            </a:extLst>
          </p:cNvPr>
          <p:cNvSpPr/>
          <p:nvPr/>
        </p:nvSpPr>
        <p:spPr>
          <a:xfrm>
            <a:off x="658813" y="5861164"/>
            <a:ext cx="443276" cy="440872"/>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OPPOSans R" panose="00020600040101010101" pitchFamily="18" charset="-122"/>
              <a:ea typeface="OPPOSans R" panose="00020600040101010101" pitchFamily="18" charset="-122"/>
            </a:endParaRPr>
          </a:p>
        </p:txBody>
      </p:sp>
      <p:pic>
        <p:nvPicPr>
          <p:cNvPr id="56" name="图形 55" descr="书籍 轮廓">
            <a:extLst>
              <a:ext uri="{FF2B5EF4-FFF2-40B4-BE49-F238E27FC236}">
                <a16:creationId xmlns:a16="http://schemas.microsoft.com/office/drawing/2014/main" id="{E1EB06DA-22A0-4AB7-A047-285950DB2A1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74594" y="5975743"/>
            <a:ext cx="211714" cy="211714"/>
          </a:xfrm>
          <a:prstGeom prst="rect">
            <a:avLst/>
          </a:prstGeom>
        </p:spPr>
      </p:pic>
      <p:sp>
        <p:nvSpPr>
          <p:cNvPr id="53" name="椭圆 52">
            <a:extLst>
              <a:ext uri="{FF2B5EF4-FFF2-40B4-BE49-F238E27FC236}">
                <a16:creationId xmlns:a16="http://schemas.microsoft.com/office/drawing/2014/main" id="{BB8DC3B6-FBC7-8997-53A4-4496AF6B021C}"/>
              </a:ext>
            </a:extLst>
          </p:cNvPr>
          <p:cNvSpPr/>
          <p:nvPr/>
        </p:nvSpPr>
        <p:spPr>
          <a:xfrm>
            <a:off x="2236984" y="5865799"/>
            <a:ext cx="443276" cy="443277"/>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OPPOSans R" panose="00020600040101010101" pitchFamily="18" charset="-122"/>
              <a:ea typeface="OPPOSans R" panose="00020600040101010101" pitchFamily="18" charset="-122"/>
            </a:endParaRPr>
          </a:p>
        </p:txBody>
      </p:sp>
      <p:sp>
        <p:nvSpPr>
          <p:cNvPr id="54" name="iconfont-10043-4933374">
            <a:extLst>
              <a:ext uri="{FF2B5EF4-FFF2-40B4-BE49-F238E27FC236}">
                <a16:creationId xmlns:a16="http://schemas.microsoft.com/office/drawing/2014/main" id="{01977FC8-2DCB-C2FB-A13F-5A6322E333E6}"/>
              </a:ext>
            </a:extLst>
          </p:cNvPr>
          <p:cNvSpPr/>
          <p:nvPr/>
        </p:nvSpPr>
        <p:spPr>
          <a:xfrm>
            <a:off x="2353236" y="5990863"/>
            <a:ext cx="210773" cy="193148"/>
          </a:xfrm>
          <a:custGeom>
            <a:avLst/>
            <a:gdLst>
              <a:gd name="connsiteX0" fmla="*/ 192176 w 607614"/>
              <a:gd name="connsiteY0" fmla="*/ 71398 h 556807"/>
              <a:gd name="connsiteX1" fmla="*/ 239270 w 607614"/>
              <a:gd name="connsiteY1" fmla="*/ 78224 h 556807"/>
              <a:gd name="connsiteX2" fmla="*/ 237751 w 607614"/>
              <a:gd name="connsiteY2" fmla="*/ 102495 h 556807"/>
              <a:gd name="connsiteX3" fmla="*/ 237751 w 607614"/>
              <a:gd name="connsiteY3" fmla="*/ 150277 h 556807"/>
              <a:gd name="connsiteX4" fmla="*/ 227877 w 607614"/>
              <a:gd name="connsiteY4" fmla="*/ 182132 h 556807"/>
              <a:gd name="connsiteX5" fmla="*/ 227877 w 607614"/>
              <a:gd name="connsiteY5" fmla="*/ 223088 h 556807"/>
              <a:gd name="connsiteX6" fmla="*/ 244588 w 607614"/>
              <a:gd name="connsiteY6" fmla="*/ 262528 h 556807"/>
              <a:gd name="connsiteX7" fmla="*/ 278769 w 607614"/>
              <a:gd name="connsiteY7" fmla="*/ 332305 h 556807"/>
              <a:gd name="connsiteX8" fmla="*/ 278769 w 607614"/>
              <a:gd name="connsiteY8" fmla="*/ 361127 h 556807"/>
              <a:gd name="connsiteX9" fmla="*/ 272692 w 607614"/>
              <a:gd name="connsiteY9" fmla="*/ 370986 h 556807"/>
              <a:gd name="connsiteX10" fmla="*/ 182301 w 607614"/>
              <a:gd name="connsiteY10" fmla="*/ 420286 h 556807"/>
              <a:gd name="connsiteX11" fmla="*/ 126851 w 607614"/>
              <a:gd name="connsiteY11" fmla="*/ 513575 h 556807"/>
              <a:gd name="connsiteX12" fmla="*/ 126851 w 607614"/>
              <a:gd name="connsiteY12" fmla="*/ 556807 h 556807"/>
              <a:gd name="connsiteX13" fmla="*/ 0 w 607614"/>
              <a:gd name="connsiteY13" fmla="*/ 556807 h 556807"/>
              <a:gd name="connsiteX14" fmla="*/ 0 w 607614"/>
              <a:gd name="connsiteY14" fmla="*/ 518126 h 556807"/>
              <a:gd name="connsiteX15" fmla="*/ 41777 w 607614"/>
              <a:gd name="connsiteY15" fmla="*/ 447590 h 556807"/>
              <a:gd name="connsiteX16" fmla="*/ 109381 w 607614"/>
              <a:gd name="connsiteY16" fmla="*/ 405875 h 556807"/>
              <a:gd name="connsiteX17" fmla="*/ 120775 w 607614"/>
              <a:gd name="connsiteY17" fmla="*/ 386155 h 556807"/>
              <a:gd name="connsiteX18" fmla="*/ 120775 w 607614"/>
              <a:gd name="connsiteY18" fmla="*/ 358851 h 556807"/>
              <a:gd name="connsiteX19" fmla="*/ 84314 w 607614"/>
              <a:gd name="connsiteY19" fmla="*/ 295141 h 556807"/>
              <a:gd name="connsiteX20" fmla="*/ 70642 w 607614"/>
              <a:gd name="connsiteY20" fmla="*/ 267079 h 556807"/>
              <a:gd name="connsiteX21" fmla="*/ 70642 w 607614"/>
              <a:gd name="connsiteY21" fmla="*/ 232190 h 556807"/>
              <a:gd name="connsiteX22" fmla="*/ 81276 w 607614"/>
              <a:gd name="connsiteY22" fmla="*/ 208678 h 556807"/>
              <a:gd name="connsiteX23" fmla="*/ 81276 w 607614"/>
              <a:gd name="connsiteY23" fmla="*/ 162412 h 556807"/>
              <a:gd name="connsiteX24" fmla="*/ 192176 w 607614"/>
              <a:gd name="connsiteY24" fmla="*/ 71398 h 556807"/>
              <a:gd name="connsiteX25" fmla="*/ 374460 w 607614"/>
              <a:gd name="connsiteY25" fmla="*/ 0 h 556807"/>
              <a:gd name="connsiteX26" fmla="*/ 474708 w 607614"/>
              <a:gd name="connsiteY26" fmla="*/ 35654 h 556807"/>
              <a:gd name="connsiteX27" fmla="*/ 495973 w 607614"/>
              <a:gd name="connsiteY27" fmla="*/ 101651 h 556807"/>
              <a:gd name="connsiteX28" fmla="*/ 495973 w 607614"/>
              <a:gd name="connsiteY28" fmla="*/ 155511 h 556807"/>
              <a:gd name="connsiteX29" fmla="*/ 506606 w 607614"/>
              <a:gd name="connsiteY29" fmla="*/ 182062 h 556807"/>
              <a:gd name="connsiteX30" fmla="*/ 506606 w 607614"/>
              <a:gd name="connsiteY30" fmla="*/ 223026 h 556807"/>
              <a:gd name="connsiteX31" fmla="*/ 483063 w 607614"/>
              <a:gd name="connsiteY31" fmla="*/ 259439 h 556807"/>
              <a:gd name="connsiteX32" fmla="*/ 452684 w 607614"/>
              <a:gd name="connsiteY32" fmla="*/ 317850 h 556807"/>
              <a:gd name="connsiteX33" fmla="*/ 445849 w 607614"/>
              <a:gd name="connsiteY33" fmla="*/ 327712 h 556807"/>
              <a:gd name="connsiteX34" fmla="*/ 445849 w 607614"/>
              <a:gd name="connsiteY34" fmla="*/ 361849 h 556807"/>
              <a:gd name="connsiteX35" fmla="*/ 460279 w 607614"/>
              <a:gd name="connsiteY35" fmla="*/ 386124 h 556807"/>
              <a:gd name="connsiteX36" fmla="*/ 557490 w 607614"/>
              <a:gd name="connsiteY36" fmla="*/ 433915 h 556807"/>
              <a:gd name="connsiteX37" fmla="*/ 607614 w 607614"/>
              <a:gd name="connsiteY37" fmla="*/ 515843 h 556807"/>
              <a:gd name="connsiteX38" fmla="*/ 607614 w 607614"/>
              <a:gd name="connsiteY38" fmla="*/ 556807 h 556807"/>
              <a:gd name="connsiteX39" fmla="*/ 142065 w 607614"/>
              <a:gd name="connsiteY39" fmla="*/ 556807 h 556807"/>
              <a:gd name="connsiteX40" fmla="*/ 142065 w 607614"/>
              <a:gd name="connsiteY40" fmla="*/ 513567 h 556807"/>
              <a:gd name="connsiteX41" fmla="*/ 189152 w 607614"/>
              <a:gd name="connsiteY41" fmla="*/ 433915 h 556807"/>
              <a:gd name="connsiteX42" fmla="*/ 279527 w 607614"/>
              <a:gd name="connsiteY42" fmla="*/ 384606 h 556807"/>
              <a:gd name="connsiteX43" fmla="*/ 293957 w 607614"/>
              <a:gd name="connsiteY43" fmla="*/ 361090 h 556807"/>
              <a:gd name="connsiteX44" fmla="*/ 293957 w 607614"/>
              <a:gd name="connsiteY44" fmla="*/ 327712 h 556807"/>
              <a:gd name="connsiteX45" fmla="*/ 258262 w 607614"/>
              <a:gd name="connsiteY45" fmla="*/ 254129 h 556807"/>
              <a:gd name="connsiteX46" fmla="*/ 243073 w 607614"/>
              <a:gd name="connsiteY46" fmla="*/ 223026 h 556807"/>
              <a:gd name="connsiteX47" fmla="*/ 243073 w 607614"/>
              <a:gd name="connsiteY47" fmla="*/ 182062 h 556807"/>
              <a:gd name="connsiteX48" fmla="*/ 252946 w 607614"/>
              <a:gd name="connsiteY48" fmla="*/ 155511 h 556807"/>
              <a:gd name="connsiteX49" fmla="*/ 252946 w 607614"/>
              <a:gd name="connsiteY49" fmla="*/ 101651 h 556807"/>
              <a:gd name="connsiteX50" fmla="*/ 274211 w 607614"/>
              <a:gd name="connsiteY50" fmla="*/ 35654 h 556807"/>
              <a:gd name="connsiteX51" fmla="*/ 374460 w 607614"/>
              <a:gd name="connsiteY51" fmla="*/ 0 h 556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7614" h="556807">
                <a:moveTo>
                  <a:pt x="192176" y="71398"/>
                </a:moveTo>
                <a:cubicBezTo>
                  <a:pt x="209646" y="71398"/>
                  <a:pt x="224838" y="73673"/>
                  <a:pt x="239270" y="78224"/>
                </a:cubicBezTo>
                <a:cubicBezTo>
                  <a:pt x="236992" y="89601"/>
                  <a:pt x="237751" y="98702"/>
                  <a:pt x="237751" y="102495"/>
                </a:cubicBezTo>
                <a:lnTo>
                  <a:pt x="237751" y="150277"/>
                </a:lnTo>
                <a:cubicBezTo>
                  <a:pt x="231675" y="160137"/>
                  <a:pt x="227877" y="170755"/>
                  <a:pt x="227877" y="182132"/>
                </a:cubicBezTo>
                <a:lnTo>
                  <a:pt x="227877" y="223088"/>
                </a:lnTo>
                <a:cubicBezTo>
                  <a:pt x="227877" y="238257"/>
                  <a:pt x="233953" y="251909"/>
                  <a:pt x="244588" y="262528"/>
                </a:cubicBezTo>
                <a:cubicBezTo>
                  <a:pt x="253703" y="295141"/>
                  <a:pt x="269654" y="320170"/>
                  <a:pt x="278769" y="332305"/>
                </a:cubicBezTo>
                <a:lnTo>
                  <a:pt x="278769" y="361127"/>
                </a:lnTo>
                <a:cubicBezTo>
                  <a:pt x="278769" y="364919"/>
                  <a:pt x="276490" y="368711"/>
                  <a:pt x="272692" y="370986"/>
                </a:cubicBezTo>
                <a:lnTo>
                  <a:pt x="182301" y="420286"/>
                </a:lnTo>
                <a:cubicBezTo>
                  <a:pt x="148120" y="439247"/>
                  <a:pt x="126851" y="474894"/>
                  <a:pt x="126851" y="513575"/>
                </a:cubicBezTo>
                <a:lnTo>
                  <a:pt x="126851" y="556807"/>
                </a:lnTo>
                <a:lnTo>
                  <a:pt x="0" y="556807"/>
                </a:lnTo>
                <a:lnTo>
                  <a:pt x="0" y="518126"/>
                </a:lnTo>
                <a:cubicBezTo>
                  <a:pt x="0" y="488546"/>
                  <a:pt x="15951" y="462001"/>
                  <a:pt x="41777" y="447590"/>
                </a:cubicBezTo>
                <a:lnTo>
                  <a:pt x="109381" y="405875"/>
                </a:lnTo>
                <a:cubicBezTo>
                  <a:pt x="116977" y="401324"/>
                  <a:pt x="120775" y="394498"/>
                  <a:pt x="120775" y="386155"/>
                </a:cubicBezTo>
                <a:lnTo>
                  <a:pt x="120775" y="358851"/>
                </a:lnTo>
                <a:cubicBezTo>
                  <a:pt x="113179" y="350508"/>
                  <a:pt x="92670" y="326238"/>
                  <a:pt x="84314" y="295141"/>
                </a:cubicBezTo>
                <a:cubicBezTo>
                  <a:pt x="75959" y="288315"/>
                  <a:pt x="70642" y="277697"/>
                  <a:pt x="70642" y="267079"/>
                </a:cubicBezTo>
                <a:lnTo>
                  <a:pt x="70642" y="232190"/>
                </a:lnTo>
                <a:cubicBezTo>
                  <a:pt x="70642" y="223847"/>
                  <a:pt x="74440" y="215504"/>
                  <a:pt x="81276" y="208678"/>
                </a:cubicBezTo>
                <a:lnTo>
                  <a:pt x="81276" y="162412"/>
                </a:lnTo>
                <a:cubicBezTo>
                  <a:pt x="81276" y="160895"/>
                  <a:pt x="87353" y="71398"/>
                  <a:pt x="192176" y="71398"/>
                </a:cubicBezTo>
                <a:close/>
                <a:moveTo>
                  <a:pt x="374460" y="0"/>
                </a:moveTo>
                <a:cubicBezTo>
                  <a:pt x="420787" y="0"/>
                  <a:pt x="454203" y="12137"/>
                  <a:pt x="474708" y="35654"/>
                </a:cubicBezTo>
                <a:cubicBezTo>
                  <a:pt x="499011" y="62963"/>
                  <a:pt x="496733" y="96341"/>
                  <a:pt x="495973" y="101651"/>
                </a:cubicBezTo>
                <a:lnTo>
                  <a:pt x="495973" y="155511"/>
                </a:lnTo>
                <a:cubicBezTo>
                  <a:pt x="502808" y="163097"/>
                  <a:pt x="506606" y="172201"/>
                  <a:pt x="506606" y="182062"/>
                </a:cubicBezTo>
                <a:lnTo>
                  <a:pt x="506606" y="223026"/>
                </a:lnTo>
                <a:cubicBezTo>
                  <a:pt x="506606" y="238957"/>
                  <a:pt x="496733" y="252611"/>
                  <a:pt x="483063" y="259439"/>
                </a:cubicBezTo>
                <a:cubicBezTo>
                  <a:pt x="475468" y="280679"/>
                  <a:pt x="465595" y="300403"/>
                  <a:pt x="452684" y="317850"/>
                </a:cubicBezTo>
                <a:cubicBezTo>
                  <a:pt x="450406" y="321643"/>
                  <a:pt x="448127" y="324678"/>
                  <a:pt x="445849" y="327712"/>
                </a:cubicBezTo>
                <a:lnTo>
                  <a:pt x="445849" y="361849"/>
                </a:lnTo>
                <a:cubicBezTo>
                  <a:pt x="445849" y="371710"/>
                  <a:pt x="451165" y="380813"/>
                  <a:pt x="460279" y="386124"/>
                </a:cubicBezTo>
                <a:lnTo>
                  <a:pt x="557490" y="433915"/>
                </a:lnTo>
                <a:cubicBezTo>
                  <a:pt x="588628" y="449845"/>
                  <a:pt x="607614" y="480948"/>
                  <a:pt x="607614" y="515843"/>
                </a:cubicBezTo>
                <a:lnTo>
                  <a:pt x="607614" y="556807"/>
                </a:lnTo>
                <a:lnTo>
                  <a:pt x="142065" y="556807"/>
                </a:lnTo>
                <a:lnTo>
                  <a:pt x="142065" y="513567"/>
                </a:lnTo>
                <a:cubicBezTo>
                  <a:pt x="142065" y="480189"/>
                  <a:pt x="160292" y="449845"/>
                  <a:pt x="189152" y="433915"/>
                </a:cubicBezTo>
                <a:lnTo>
                  <a:pt x="279527" y="384606"/>
                </a:lnTo>
                <a:cubicBezTo>
                  <a:pt x="288641" y="379296"/>
                  <a:pt x="293957" y="370952"/>
                  <a:pt x="293957" y="361090"/>
                </a:cubicBezTo>
                <a:lnTo>
                  <a:pt x="293957" y="327712"/>
                </a:lnTo>
                <a:cubicBezTo>
                  <a:pt x="287122" y="318609"/>
                  <a:pt x="267376" y="290541"/>
                  <a:pt x="258262" y="254129"/>
                </a:cubicBezTo>
                <a:cubicBezTo>
                  <a:pt x="248389" y="246543"/>
                  <a:pt x="243073" y="235164"/>
                  <a:pt x="243073" y="223026"/>
                </a:cubicBezTo>
                <a:lnTo>
                  <a:pt x="243073" y="182062"/>
                </a:lnTo>
                <a:cubicBezTo>
                  <a:pt x="243073" y="172201"/>
                  <a:pt x="246870" y="163097"/>
                  <a:pt x="252946" y="155511"/>
                </a:cubicBezTo>
                <a:lnTo>
                  <a:pt x="252946" y="101651"/>
                </a:lnTo>
                <a:cubicBezTo>
                  <a:pt x="252946" y="96341"/>
                  <a:pt x="250668" y="62963"/>
                  <a:pt x="274211" y="35654"/>
                </a:cubicBezTo>
                <a:cubicBezTo>
                  <a:pt x="295476" y="12137"/>
                  <a:pt x="328892" y="0"/>
                  <a:pt x="37446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dirty="0">
              <a:latin typeface="OPPOSans R" panose="00020600040101010101" pitchFamily="18" charset="-122"/>
              <a:ea typeface="OPPOSans R" panose="00020600040101010101" pitchFamily="18" charset="-122"/>
            </a:endParaRPr>
          </a:p>
        </p:txBody>
      </p:sp>
      <p:sp>
        <p:nvSpPr>
          <p:cNvPr id="51" name="椭圆 50">
            <a:extLst>
              <a:ext uri="{FF2B5EF4-FFF2-40B4-BE49-F238E27FC236}">
                <a16:creationId xmlns:a16="http://schemas.microsoft.com/office/drawing/2014/main" id="{EE94AE8D-66C3-55E7-B547-EAF6E6B9C961}"/>
              </a:ext>
            </a:extLst>
          </p:cNvPr>
          <p:cNvSpPr/>
          <p:nvPr/>
        </p:nvSpPr>
        <p:spPr>
          <a:xfrm>
            <a:off x="1184870" y="5865799"/>
            <a:ext cx="443276" cy="443277"/>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OPPOSans R" panose="00020600040101010101" pitchFamily="18" charset="-122"/>
              <a:ea typeface="OPPOSans R" panose="00020600040101010101" pitchFamily="18" charset="-122"/>
            </a:endParaRPr>
          </a:p>
        </p:txBody>
      </p:sp>
      <p:sp>
        <p:nvSpPr>
          <p:cNvPr id="52" name="iconfont-1108-834251">
            <a:extLst>
              <a:ext uri="{FF2B5EF4-FFF2-40B4-BE49-F238E27FC236}">
                <a16:creationId xmlns:a16="http://schemas.microsoft.com/office/drawing/2014/main" id="{956C63FB-CD33-DCB7-38FD-2AB61BA11A23}"/>
              </a:ext>
            </a:extLst>
          </p:cNvPr>
          <p:cNvSpPr/>
          <p:nvPr/>
        </p:nvSpPr>
        <p:spPr>
          <a:xfrm>
            <a:off x="1299504" y="5980416"/>
            <a:ext cx="214008" cy="214044"/>
          </a:xfrm>
          <a:custGeom>
            <a:avLst/>
            <a:gdLst>
              <a:gd name="T0" fmla="*/ 7933 w 12609"/>
              <a:gd name="T1" fmla="*/ 2359 h 12609"/>
              <a:gd name="T2" fmla="*/ 5596 w 12609"/>
              <a:gd name="T3" fmla="*/ 42 h 12609"/>
              <a:gd name="T4" fmla="*/ 8326 w 12609"/>
              <a:gd name="T5" fmla="*/ 333 h 12609"/>
              <a:gd name="T6" fmla="*/ 6309 w 12609"/>
              <a:gd name="T7" fmla="*/ 0 h 12609"/>
              <a:gd name="T8" fmla="*/ 7948 w 12609"/>
              <a:gd name="T9" fmla="*/ 2359 h 12609"/>
              <a:gd name="T10" fmla="*/ 10231 w 12609"/>
              <a:gd name="T11" fmla="*/ 4636 h 12609"/>
              <a:gd name="T12" fmla="*/ 10811 w 12609"/>
              <a:gd name="T13" fmla="*/ 1822 h 12609"/>
              <a:gd name="T14" fmla="*/ 8826 w 12609"/>
              <a:gd name="T15" fmla="*/ 6641 h 12609"/>
              <a:gd name="T16" fmla="*/ 10811 w 12609"/>
              <a:gd name="T17" fmla="*/ 1822 h 12609"/>
              <a:gd name="T18" fmla="*/ 10223 w 12609"/>
              <a:gd name="T19" fmla="*/ 4626 h 12609"/>
              <a:gd name="T20" fmla="*/ 10241 w 12609"/>
              <a:gd name="T21" fmla="*/ 7935 h 12609"/>
              <a:gd name="T22" fmla="*/ 10241 w 12609"/>
              <a:gd name="T23" fmla="*/ 7935 h 12609"/>
              <a:gd name="T24" fmla="*/ 12274 w 12609"/>
              <a:gd name="T25" fmla="*/ 8324 h 12609"/>
              <a:gd name="T26" fmla="*/ 12566 w 12609"/>
              <a:gd name="T27" fmla="*/ 5604 h 12609"/>
              <a:gd name="T28" fmla="*/ 10241 w 12609"/>
              <a:gd name="T29" fmla="*/ 7935 h 12609"/>
              <a:gd name="T30" fmla="*/ 10241 w 12609"/>
              <a:gd name="T31" fmla="*/ 7935 h 12609"/>
              <a:gd name="T32" fmla="*/ 7920 w 12609"/>
              <a:gd name="T33" fmla="*/ 10246 h 12609"/>
              <a:gd name="T34" fmla="*/ 9083 w 12609"/>
              <a:gd name="T35" fmla="*/ 11985 h 12609"/>
              <a:gd name="T36" fmla="*/ 11219 w 12609"/>
              <a:gd name="T37" fmla="*/ 10267 h 12609"/>
              <a:gd name="T38" fmla="*/ 5908 w 12609"/>
              <a:gd name="T39" fmla="*/ 8822 h 12609"/>
              <a:gd name="T40" fmla="*/ 7911 w 12609"/>
              <a:gd name="T41" fmla="*/ 10236 h 12609"/>
              <a:gd name="T42" fmla="*/ 4682 w 12609"/>
              <a:gd name="T43" fmla="*/ 10242 h 12609"/>
              <a:gd name="T44" fmla="*/ 4287 w 12609"/>
              <a:gd name="T45" fmla="*/ 7802 h 12609"/>
              <a:gd name="T46" fmla="*/ 6304 w 12609"/>
              <a:gd name="T47" fmla="*/ 12609 h 12609"/>
              <a:gd name="T48" fmla="*/ 4287 w 12609"/>
              <a:gd name="T49" fmla="*/ 7802 h 12609"/>
              <a:gd name="T50" fmla="*/ 4669 w 12609"/>
              <a:gd name="T51" fmla="*/ 10228 h 12609"/>
              <a:gd name="T52" fmla="*/ 2386 w 12609"/>
              <a:gd name="T53" fmla="*/ 7942 h 12609"/>
              <a:gd name="T54" fmla="*/ 2386 w 12609"/>
              <a:gd name="T55" fmla="*/ 7942 h 12609"/>
              <a:gd name="T56" fmla="*/ 1808 w 12609"/>
              <a:gd name="T57" fmla="*/ 10757 h 12609"/>
              <a:gd name="T58" fmla="*/ 3791 w 12609"/>
              <a:gd name="T59" fmla="*/ 5936 h 12609"/>
              <a:gd name="T60" fmla="*/ 2376 w 12609"/>
              <a:gd name="T61" fmla="*/ 7933 h 12609"/>
              <a:gd name="T62" fmla="*/ 2375 w 12609"/>
              <a:gd name="T63" fmla="*/ 4670 h 12609"/>
              <a:gd name="T64" fmla="*/ 2375 w 12609"/>
              <a:gd name="T65" fmla="*/ 4670 h 12609"/>
              <a:gd name="T66" fmla="*/ 43 w 12609"/>
              <a:gd name="T67" fmla="*/ 7006 h 12609"/>
              <a:gd name="T68" fmla="*/ 334 w 12609"/>
              <a:gd name="T69" fmla="*/ 4287 h 12609"/>
              <a:gd name="T70" fmla="*/ 2375 w 12609"/>
              <a:gd name="T71" fmla="*/ 4670 h 12609"/>
              <a:gd name="T72" fmla="*/ 2375 w 12609"/>
              <a:gd name="T73" fmla="*/ 4670 h 12609"/>
              <a:gd name="T74" fmla="*/ 4678 w 12609"/>
              <a:gd name="T75" fmla="*/ 2393 h 12609"/>
              <a:gd name="T76" fmla="*/ 1834 w 12609"/>
              <a:gd name="T77" fmla="*/ 1816 h 12609"/>
              <a:gd name="T78" fmla="*/ 6671 w 12609"/>
              <a:gd name="T79" fmla="*/ 3793 h 12609"/>
              <a:gd name="T80" fmla="*/ 3139 w 12609"/>
              <a:gd name="T81" fmla="*/ 820 h 12609"/>
              <a:gd name="T82" fmla="*/ 4658 w 12609"/>
              <a:gd name="T83" fmla="*/ 2393 h 12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2609" h="12609">
                <a:moveTo>
                  <a:pt x="7948" y="2373"/>
                </a:moveTo>
                <a:lnTo>
                  <a:pt x="7948" y="2359"/>
                </a:lnTo>
                <a:lnTo>
                  <a:pt x="7933" y="2359"/>
                </a:lnTo>
                <a:lnTo>
                  <a:pt x="7948" y="2373"/>
                </a:lnTo>
                <a:close/>
                <a:moveTo>
                  <a:pt x="6309" y="0"/>
                </a:moveTo>
                <a:cubicBezTo>
                  <a:pt x="6067" y="0"/>
                  <a:pt x="5830" y="14"/>
                  <a:pt x="5596" y="42"/>
                </a:cubicBezTo>
                <a:cubicBezTo>
                  <a:pt x="5024" y="106"/>
                  <a:pt x="4475" y="249"/>
                  <a:pt x="3959" y="456"/>
                </a:cubicBezTo>
                <a:cubicBezTo>
                  <a:pt x="3959" y="456"/>
                  <a:pt x="8213" y="4650"/>
                  <a:pt x="8326" y="4806"/>
                </a:cubicBezTo>
                <a:lnTo>
                  <a:pt x="8326" y="333"/>
                </a:lnTo>
                <a:cubicBezTo>
                  <a:pt x="8199" y="290"/>
                  <a:pt x="8070" y="251"/>
                  <a:pt x="7939" y="215"/>
                </a:cubicBezTo>
                <a:cubicBezTo>
                  <a:pt x="7420" y="76"/>
                  <a:pt x="6873" y="0"/>
                  <a:pt x="6309" y="0"/>
                </a:cubicBezTo>
                <a:lnTo>
                  <a:pt x="6309" y="0"/>
                </a:lnTo>
                <a:close/>
                <a:moveTo>
                  <a:pt x="7948" y="2373"/>
                </a:moveTo>
                <a:lnTo>
                  <a:pt x="7933" y="2359"/>
                </a:lnTo>
                <a:lnTo>
                  <a:pt x="7948" y="2359"/>
                </a:lnTo>
                <a:lnTo>
                  <a:pt x="7948" y="2373"/>
                </a:lnTo>
                <a:close/>
                <a:moveTo>
                  <a:pt x="10223" y="4646"/>
                </a:moveTo>
                <a:lnTo>
                  <a:pt x="10231" y="4636"/>
                </a:lnTo>
                <a:lnTo>
                  <a:pt x="10223" y="4626"/>
                </a:lnTo>
                <a:lnTo>
                  <a:pt x="10223" y="4646"/>
                </a:lnTo>
                <a:close/>
                <a:moveTo>
                  <a:pt x="10811" y="1822"/>
                </a:moveTo>
                <a:cubicBezTo>
                  <a:pt x="10641" y="1652"/>
                  <a:pt x="10462" y="1495"/>
                  <a:pt x="10277" y="1349"/>
                </a:cubicBezTo>
                <a:cubicBezTo>
                  <a:pt x="9826" y="992"/>
                  <a:pt x="9337" y="705"/>
                  <a:pt x="8826" y="489"/>
                </a:cubicBezTo>
                <a:cubicBezTo>
                  <a:pt x="8826" y="489"/>
                  <a:pt x="8858" y="6450"/>
                  <a:pt x="8826" y="6641"/>
                </a:cubicBezTo>
                <a:lnTo>
                  <a:pt x="12001" y="3478"/>
                </a:lnTo>
                <a:cubicBezTo>
                  <a:pt x="11942" y="3358"/>
                  <a:pt x="11878" y="3239"/>
                  <a:pt x="11810" y="3123"/>
                </a:cubicBezTo>
                <a:cubicBezTo>
                  <a:pt x="11541" y="2658"/>
                  <a:pt x="11210" y="2219"/>
                  <a:pt x="10811" y="1822"/>
                </a:cubicBezTo>
                <a:lnTo>
                  <a:pt x="10811" y="1822"/>
                </a:lnTo>
                <a:close/>
                <a:moveTo>
                  <a:pt x="10223" y="4646"/>
                </a:moveTo>
                <a:lnTo>
                  <a:pt x="10223" y="4626"/>
                </a:lnTo>
                <a:lnTo>
                  <a:pt x="10232" y="4636"/>
                </a:lnTo>
                <a:lnTo>
                  <a:pt x="10223" y="4646"/>
                </a:lnTo>
                <a:close/>
                <a:moveTo>
                  <a:pt x="10241" y="7935"/>
                </a:moveTo>
                <a:lnTo>
                  <a:pt x="10241" y="7922"/>
                </a:lnTo>
                <a:lnTo>
                  <a:pt x="10228" y="7935"/>
                </a:lnTo>
                <a:lnTo>
                  <a:pt x="10241" y="7935"/>
                </a:lnTo>
                <a:close/>
                <a:moveTo>
                  <a:pt x="12151" y="3974"/>
                </a:moveTo>
                <a:cubicBezTo>
                  <a:pt x="12151" y="3974"/>
                  <a:pt x="7942" y="8212"/>
                  <a:pt x="7785" y="8324"/>
                </a:cubicBezTo>
                <a:lnTo>
                  <a:pt x="12274" y="8324"/>
                </a:lnTo>
                <a:cubicBezTo>
                  <a:pt x="12318" y="8198"/>
                  <a:pt x="12356" y="8069"/>
                  <a:pt x="12392" y="7939"/>
                </a:cubicBezTo>
                <a:cubicBezTo>
                  <a:pt x="12532" y="7420"/>
                  <a:pt x="12609" y="6877"/>
                  <a:pt x="12609" y="6315"/>
                </a:cubicBezTo>
                <a:cubicBezTo>
                  <a:pt x="12609" y="6074"/>
                  <a:pt x="12594" y="5837"/>
                  <a:pt x="12566" y="5604"/>
                </a:cubicBezTo>
                <a:cubicBezTo>
                  <a:pt x="12502" y="5034"/>
                  <a:pt x="12359" y="4487"/>
                  <a:pt x="12151" y="3974"/>
                </a:cubicBezTo>
                <a:lnTo>
                  <a:pt x="12151" y="3974"/>
                </a:lnTo>
                <a:close/>
                <a:moveTo>
                  <a:pt x="10241" y="7935"/>
                </a:moveTo>
                <a:lnTo>
                  <a:pt x="10228" y="7935"/>
                </a:lnTo>
                <a:lnTo>
                  <a:pt x="10241" y="7922"/>
                </a:lnTo>
                <a:lnTo>
                  <a:pt x="10241" y="7935"/>
                </a:lnTo>
                <a:close/>
                <a:moveTo>
                  <a:pt x="7930" y="10236"/>
                </a:moveTo>
                <a:lnTo>
                  <a:pt x="7911" y="10236"/>
                </a:lnTo>
                <a:lnTo>
                  <a:pt x="7920" y="10246"/>
                </a:lnTo>
                <a:lnTo>
                  <a:pt x="7930" y="10236"/>
                </a:lnTo>
                <a:close/>
                <a:moveTo>
                  <a:pt x="5908" y="8822"/>
                </a:moveTo>
                <a:lnTo>
                  <a:pt x="9083" y="11985"/>
                </a:lnTo>
                <a:cubicBezTo>
                  <a:pt x="9203" y="11925"/>
                  <a:pt x="9322" y="11862"/>
                  <a:pt x="9439" y="11794"/>
                </a:cubicBezTo>
                <a:cubicBezTo>
                  <a:pt x="9906" y="11527"/>
                  <a:pt x="10346" y="11197"/>
                  <a:pt x="10745" y="10799"/>
                </a:cubicBezTo>
                <a:cubicBezTo>
                  <a:pt x="10915" y="10629"/>
                  <a:pt x="11072" y="10451"/>
                  <a:pt x="11219" y="10267"/>
                </a:cubicBezTo>
                <a:cubicBezTo>
                  <a:pt x="11576" y="9817"/>
                  <a:pt x="11865" y="9331"/>
                  <a:pt x="12082" y="8821"/>
                </a:cubicBezTo>
                <a:cubicBezTo>
                  <a:pt x="12082" y="8821"/>
                  <a:pt x="6099" y="8852"/>
                  <a:pt x="5908" y="8822"/>
                </a:cubicBezTo>
                <a:lnTo>
                  <a:pt x="5908" y="8822"/>
                </a:lnTo>
                <a:close/>
                <a:moveTo>
                  <a:pt x="7930" y="10236"/>
                </a:moveTo>
                <a:lnTo>
                  <a:pt x="7920" y="10246"/>
                </a:lnTo>
                <a:lnTo>
                  <a:pt x="7911" y="10236"/>
                </a:lnTo>
                <a:lnTo>
                  <a:pt x="7930" y="10236"/>
                </a:lnTo>
                <a:close/>
                <a:moveTo>
                  <a:pt x="4669" y="10242"/>
                </a:moveTo>
                <a:lnTo>
                  <a:pt x="4682" y="10242"/>
                </a:lnTo>
                <a:lnTo>
                  <a:pt x="4669" y="10229"/>
                </a:lnTo>
                <a:lnTo>
                  <a:pt x="4669" y="10242"/>
                </a:lnTo>
                <a:close/>
                <a:moveTo>
                  <a:pt x="4287" y="7802"/>
                </a:moveTo>
                <a:lnTo>
                  <a:pt x="4287" y="12275"/>
                </a:lnTo>
                <a:cubicBezTo>
                  <a:pt x="4414" y="12319"/>
                  <a:pt x="4544" y="12358"/>
                  <a:pt x="4674" y="12393"/>
                </a:cubicBezTo>
                <a:cubicBezTo>
                  <a:pt x="5194" y="12533"/>
                  <a:pt x="5740" y="12609"/>
                  <a:pt x="6304" y="12609"/>
                </a:cubicBezTo>
                <a:cubicBezTo>
                  <a:pt x="6545" y="12609"/>
                  <a:pt x="6783" y="12594"/>
                  <a:pt x="7016" y="12567"/>
                </a:cubicBezTo>
                <a:cubicBezTo>
                  <a:pt x="7588" y="12502"/>
                  <a:pt x="8137" y="12360"/>
                  <a:pt x="8653" y="12152"/>
                </a:cubicBezTo>
                <a:cubicBezTo>
                  <a:pt x="8653" y="12152"/>
                  <a:pt x="4400" y="7959"/>
                  <a:pt x="4287" y="7802"/>
                </a:cubicBezTo>
                <a:lnTo>
                  <a:pt x="4287" y="7802"/>
                </a:lnTo>
                <a:close/>
                <a:moveTo>
                  <a:pt x="4669" y="10242"/>
                </a:moveTo>
                <a:lnTo>
                  <a:pt x="4669" y="10228"/>
                </a:lnTo>
                <a:lnTo>
                  <a:pt x="4683" y="10242"/>
                </a:lnTo>
                <a:lnTo>
                  <a:pt x="4669" y="10242"/>
                </a:lnTo>
                <a:close/>
                <a:moveTo>
                  <a:pt x="2386" y="7942"/>
                </a:moveTo>
                <a:lnTo>
                  <a:pt x="2386" y="7923"/>
                </a:lnTo>
                <a:lnTo>
                  <a:pt x="2376" y="7933"/>
                </a:lnTo>
                <a:lnTo>
                  <a:pt x="2386" y="7942"/>
                </a:lnTo>
                <a:close/>
                <a:moveTo>
                  <a:pt x="618" y="9099"/>
                </a:moveTo>
                <a:cubicBezTo>
                  <a:pt x="677" y="9220"/>
                  <a:pt x="741" y="9339"/>
                  <a:pt x="809" y="9455"/>
                </a:cubicBezTo>
                <a:cubicBezTo>
                  <a:pt x="1077" y="9920"/>
                  <a:pt x="1409" y="10359"/>
                  <a:pt x="1808" y="10757"/>
                </a:cubicBezTo>
                <a:cubicBezTo>
                  <a:pt x="1978" y="10927"/>
                  <a:pt x="2157" y="11083"/>
                  <a:pt x="2342" y="11228"/>
                </a:cubicBezTo>
                <a:cubicBezTo>
                  <a:pt x="2793" y="11586"/>
                  <a:pt x="3280" y="11872"/>
                  <a:pt x="3793" y="12089"/>
                </a:cubicBezTo>
                <a:cubicBezTo>
                  <a:pt x="3793" y="12089"/>
                  <a:pt x="3760" y="6127"/>
                  <a:pt x="3791" y="5936"/>
                </a:cubicBezTo>
                <a:lnTo>
                  <a:pt x="618" y="9099"/>
                </a:lnTo>
                <a:close/>
                <a:moveTo>
                  <a:pt x="2386" y="7942"/>
                </a:moveTo>
                <a:lnTo>
                  <a:pt x="2376" y="7933"/>
                </a:lnTo>
                <a:lnTo>
                  <a:pt x="2386" y="7923"/>
                </a:lnTo>
                <a:lnTo>
                  <a:pt x="2386" y="7942"/>
                </a:lnTo>
                <a:close/>
                <a:moveTo>
                  <a:pt x="2375" y="4670"/>
                </a:moveTo>
                <a:lnTo>
                  <a:pt x="2375" y="4681"/>
                </a:lnTo>
                <a:lnTo>
                  <a:pt x="2387" y="4670"/>
                </a:lnTo>
                <a:lnTo>
                  <a:pt x="2375" y="4670"/>
                </a:lnTo>
                <a:close/>
                <a:moveTo>
                  <a:pt x="216" y="4672"/>
                </a:moveTo>
                <a:cubicBezTo>
                  <a:pt x="77" y="5191"/>
                  <a:pt x="0" y="5734"/>
                  <a:pt x="0" y="6297"/>
                </a:cubicBezTo>
                <a:cubicBezTo>
                  <a:pt x="0" y="6536"/>
                  <a:pt x="15" y="6774"/>
                  <a:pt x="43" y="7006"/>
                </a:cubicBezTo>
                <a:cubicBezTo>
                  <a:pt x="107" y="7577"/>
                  <a:pt x="249" y="8124"/>
                  <a:pt x="459" y="8637"/>
                </a:cubicBezTo>
                <a:cubicBezTo>
                  <a:pt x="459" y="8637"/>
                  <a:pt x="4667" y="4399"/>
                  <a:pt x="4824" y="4287"/>
                </a:cubicBezTo>
                <a:lnTo>
                  <a:pt x="334" y="4287"/>
                </a:lnTo>
                <a:cubicBezTo>
                  <a:pt x="291" y="4412"/>
                  <a:pt x="252" y="4542"/>
                  <a:pt x="216" y="4672"/>
                </a:cubicBezTo>
                <a:lnTo>
                  <a:pt x="216" y="4672"/>
                </a:lnTo>
                <a:close/>
                <a:moveTo>
                  <a:pt x="2375" y="4670"/>
                </a:moveTo>
                <a:lnTo>
                  <a:pt x="2387" y="4670"/>
                </a:lnTo>
                <a:lnTo>
                  <a:pt x="2375" y="4681"/>
                </a:lnTo>
                <a:lnTo>
                  <a:pt x="2375" y="4670"/>
                </a:lnTo>
                <a:close/>
                <a:moveTo>
                  <a:pt x="4667" y="2383"/>
                </a:moveTo>
                <a:lnTo>
                  <a:pt x="4658" y="2393"/>
                </a:lnTo>
                <a:lnTo>
                  <a:pt x="4678" y="2393"/>
                </a:lnTo>
                <a:lnTo>
                  <a:pt x="4667" y="2383"/>
                </a:lnTo>
                <a:close/>
                <a:moveTo>
                  <a:pt x="3139" y="820"/>
                </a:moveTo>
                <a:cubicBezTo>
                  <a:pt x="2672" y="1088"/>
                  <a:pt x="2232" y="1419"/>
                  <a:pt x="1834" y="1816"/>
                </a:cubicBezTo>
                <a:cubicBezTo>
                  <a:pt x="1662" y="1986"/>
                  <a:pt x="1505" y="2165"/>
                  <a:pt x="1359" y="2348"/>
                </a:cubicBezTo>
                <a:cubicBezTo>
                  <a:pt x="1001" y="2797"/>
                  <a:pt x="713" y="3284"/>
                  <a:pt x="495" y="3794"/>
                </a:cubicBezTo>
                <a:cubicBezTo>
                  <a:pt x="495" y="3794"/>
                  <a:pt x="6480" y="3763"/>
                  <a:pt x="6671" y="3793"/>
                </a:cubicBezTo>
                <a:lnTo>
                  <a:pt x="3496" y="630"/>
                </a:lnTo>
                <a:cubicBezTo>
                  <a:pt x="3375" y="690"/>
                  <a:pt x="3256" y="753"/>
                  <a:pt x="3139" y="820"/>
                </a:cubicBezTo>
                <a:lnTo>
                  <a:pt x="3139" y="820"/>
                </a:lnTo>
                <a:close/>
                <a:moveTo>
                  <a:pt x="4667" y="2383"/>
                </a:moveTo>
                <a:lnTo>
                  <a:pt x="4678" y="2393"/>
                </a:lnTo>
                <a:lnTo>
                  <a:pt x="4658" y="2393"/>
                </a:lnTo>
                <a:lnTo>
                  <a:pt x="4667" y="2383"/>
                </a:lnTo>
                <a:close/>
                <a:moveTo>
                  <a:pt x="4667" y="2383"/>
                </a:move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latin typeface="OPPOSans R" panose="00020600040101010101" pitchFamily="18" charset="-122"/>
              <a:ea typeface="OPPOSans R" panose="00020600040101010101" pitchFamily="18" charset="-122"/>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目录页">
    <p:bg>
      <p:bgPr>
        <a:pattFill prst="lgGrid">
          <a:fgClr>
            <a:schemeClr val="bg2"/>
          </a:fgClr>
          <a:bgClr>
            <a:schemeClr val="bg1"/>
          </a:bgClr>
        </a:pattFill>
        <a:effectLst/>
      </p:bgPr>
    </p:bg>
    <p:spTree>
      <p:nvGrpSpPr>
        <p:cNvPr id="1" name=""/>
        <p:cNvGrpSpPr/>
        <p:nvPr/>
      </p:nvGrpSpPr>
      <p:grpSpPr>
        <a:xfrm>
          <a:off x="0" y="0"/>
          <a:ext cx="0" cy="0"/>
          <a:chOff x="0" y="0"/>
          <a:chExt cx="0" cy="0"/>
        </a:xfrm>
      </p:grpSpPr>
      <p:sp>
        <p:nvSpPr>
          <p:cNvPr id="33" name="任意形状 32"/>
          <p:cNvSpPr/>
          <p:nvPr userDrawn="1"/>
        </p:nvSpPr>
        <p:spPr>
          <a:xfrm rot="10800000">
            <a:off x="7020231" y="6122728"/>
            <a:ext cx="5171769" cy="735272"/>
          </a:xfrm>
          <a:custGeom>
            <a:avLst/>
            <a:gdLst>
              <a:gd name="connsiteX0" fmla="*/ 1128703 w 5171769"/>
              <a:gd name="connsiteY0" fmla="*/ 735192 h 735272"/>
              <a:gd name="connsiteX1" fmla="*/ 151767 w 5171769"/>
              <a:gd name="connsiteY1" fmla="*/ 513478 h 735272"/>
              <a:gd name="connsiteX2" fmla="*/ 0 w 5171769"/>
              <a:gd name="connsiteY2" fmla="*/ 450124 h 735272"/>
              <a:gd name="connsiteX3" fmla="*/ 0 w 5171769"/>
              <a:gd name="connsiteY3" fmla="*/ 0 h 735272"/>
              <a:gd name="connsiteX4" fmla="*/ 5167243 w 5171769"/>
              <a:gd name="connsiteY4" fmla="*/ 0 h 735272"/>
              <a:gd name="connsiteX5" fmla="*/ 5171755 w 5171769"/>
              <a:gd name="connsiteY5" fmla="*/ 10453 h 735272"/>
              <a:gd name="connsiteX6" fmla="*/ 3992352 w 5171769"/>
              <a:gd name="connsiteY6" fmla="*/ 566396 h 735272"/>
              <a:gd name="connsiteX7" fmla="*/ 2725737 w 5171769"/>
              <a:gd name="connsiteY7" fmla="*/ 421715 h 735272"/>
              <a:gd name="connsiteX8" fmla="*/ 1128703 w 5171769"/>
              <a:gd name="connsiteY8" fmla="*/ 735192 h 735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71769" h="735272">
                <a:moveTo>
                  <a:pt x="1128703" y="735192"/>
                </a:moveTo>
                <a:cubicBezTo>
                  <a:pt x="769370" y="730972"/>
                  <a:pt x="454954" y="633839"/>
                  <a:pt x="151767" y="513478"/>
                </a:cubicBezTo>
                <a:lnTo>
                  <a:pt x="0" y="450124"/>
                </a:lnTo>
                <a:lnTo>
                  <a:pt x="0" y="0"/>
                </a:lnTo>
                <a:lnTo>
                  <a:pt x="5167243" y="0"/>
                </a:lnTo>
                <a:lnTo>
                  <a:pt x="5171755" y="10453"/>
                </a:lnTo>
                <a:cubicBezTo>
                  <a:pt x="5175715" y="161504"/>
                  <a:pt x="4372679" y="497823"/>
                  <a:pt x="3992352" y="566396"/>
                </a:cubicBezTo>
                <a:cubicBezTo>
                  <a:pt x="3586668" y="639541"/>
                  <a:pt x="3203012" y="393582"/>
                  <a:pt x="2725737" y="421715"/>
                </a:cubicBezTo>
                <a:cubicBezTo>
                  <a:pt x="2248462" y="449847"/>
                  <a:pt x="1607814" y="740819"/>
                  <a:pt x="1128703" y="735192"/>
                </a:cubicBez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a:p>
        </p:txBody>
      </p:sp>
      <p:sp>
        <p:nvSpPr>
          <p:cNvPr id="31" name="任意形状 30"/>
          <p:cNvSpPr/>
          <p:nvPr userDrawn="1"/>
        </p:nvSpPr>
        <p:spPr>
          <a:xfrm rot="12600000">
            <a:off x="-80203" y="6448019"/>
            <a:ext cx="903762" cy="579727"/>
          </a:xfrm>
          <a:custGeom>
            <a:avLst/>
            <a:gdLst>
              <a:gd name="connsiteX0" fmla="*/ 642249 w 903762"/>
              <a:gd name="connsiteY0" fmla="*/ 485496 h 579727"/>
              <a:gd name="connsiteX1" fmla="*/ 369863 w 903762"/>
              <a:gd name="connsiteY1" fmla="*/ 579643 h 579727"/>
              <a:gd name="connsiteX2" fmla="*/ 61123 w 903762"/>
              <a:gd name="connsiteY2" fmla="*/ 461900 h 579727"/>
              <a:gd name="connsiteX3" fmla="*/ 0 w 903762"/>
              <a:gd name="connsiteY3" fmla="*/ 412058 h 579727"/>
              <a:gd name="connsiteX4" fmla="*/ 713706 w 903762"/>
              <a:gd name="connsiteY4" fmla="*/ 0 h 579727"/>
              <a:gd name="connsiteX5" fmla="*/ 903762 w 903762"/>
              <a:gd name="connsiteY5" fmla="*/ 329187 h 579727"/>
              <a:gd name="connsiteX6" fmla="*/ 835360 w 903762"/>
              <a:gd name="connsiteY6" fmla="*/ 368309 h 579727"/>
              <a:gd name="connsiteX7" fmla="*/ 642249 w 903762"/>
              <a:gd name="connsiteY7" fmla="*/ 485496 h 579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3762" h="579727">
                <a:moveTo>
                  <a:pt x="642249" y="485496"/>
                </a:moveTo>
                <a:cubicBezTo>
                  <a:pt x="546240" y="540117"/>
                  <a:pt x="452807" y="581868"/>
                  <a:pt x="369863" y="579643"/>
                </a:cubicBezTo>
                <a:cubicBezTo>
                  <a:pt x="259269" y="576677"/>
                  <a:pt x="157892" y="530173"/>
                  <a:pt x="61123" y="461900"/>
                </a:cubicBezTo>
                <a:lnTo>
                  <a:pt x="0" y="412058"/>
                </a:lnTo>
                <a:lnTo>
                  <a:pt x="713706" y="0"/>
                </a:lnTo>
                <a:lnTo>
                  <a:pt x="903762" y="329187"/>
                </a:lnTo>
                <a:lnTo>
                  <a:pt x="835360" y="368309"/>
                </a:lnTo>
                <a:cubicBezTo>
                  <a:pt x="771407" y="406947"/>
                  <a:pt x="706255" y="449082"/>
                  <a:pt x="642249" y="485496"/>
                </a:cubicBezTo>
                <a:close/>
              </a:path>
            </a:pathLst>
          </a:cu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a:p>
        </p:txBody>
      </p:sp>
      <p:sp>
        <p:nvSpPr>
          <p:cNvPr id="32" name="任意形状 31"/>
          <p:cNvSpPr/>
          <p:nvPr userDrawn="1"/>
        </p:nvSpPr>
        <p:spPr>
          <a:xfrm rot="1800000">
            <a:off x="11132810" y="-197718"/>
            <a:ext cx="1206998" cy="845176"/>
          </a:xfrm>
          <a:custGeom>
            <a:avLst/>
            <a:gdLst>
              <a:gd name="connsiteX0" fmla="*/ 0 w 1206998"/>
              <a:gd name="connsiteY0" fmla="*/ 511362 h 845176"/>
              <a:gd name="connsiteX1" fmla="*/ 885704 w 1206998"/>
              <a:gd name="connsiteY1" fmla="*/ 0 h 845176"/>
              <a:gd name="connsiteX2" fmla="*/ 1206998 w 1206998"/>
              <a:gd name="connsiteY2" fmla="*/ 556499 h 845176"/>
              <a:gd name="connsiteX3" fmla="*/ 1156404 w 1206998"/>
              <a:gd name="connsiteY3" fmla="*/ 578007 h 845176"/>
              <a:gd name="connsiteX4" fmla="*/ 603294 w 1206998"/>
              <a:gd name="connsiteY4" fmla="*/ 845107 h 845176"/>
              <a:gd name="connsiteX5" fmla="*/ 317478 w 1206998"/>
              <a:gd name="connsiteY5" fmla="*/ 546464 h 845176"/>
              <a:gd name="connsiteX6" fmla="*/ 55998 w 1206998"/>
              <a:gd name="connsiteY6" fmla="*/ 520951 h 845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06998" h="845176">
                <a:moveTo>
                  <a:pt x="0" y="511362"/>
                </a:moveTo>
                <a:lnTo>
                  <a:pt x="885704" y="0"/>
                </a:lnTo>
                <a:lnTo>
                  <a:pt x="1206998" y="556499"/>
                </a:lnTo>
                <a:lnTo>
                  <a:pt x="1156404" y="578007"/>
                </a:lnTo>
                <a:cubicBezTo>
                  <a:pt x="958022" y="673889"/>
                  <a:pt x="731182" y="841124"/>
                  <a:pt x="603294" y="845107"/>
                </a:cubicBezTo>
                <a:cubicBezTo>
                  <a:pt x="432776" y="850418"/>
                  <a:pt x="354766" y="548159"/>
                  <a:pt x="317478" y="546464"/>
                </a:cubicBezTo>
                <a:cubicBezTo>
                  <a:pt x="295817" y="537092"/>
                  <a:pt x="167179" y="536014"/>
                  <a:pt x="55998" y="520951"/>
                </a:cubicBezTo>
                <a:close/>
              </a:path>
            </a:pathLst>
          </a:cu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dirty="0"/>
          </a:p>
        </p:txBody>
      </p:sp>
      <p:sp>
        <p:nvSpPr>
          <p:cNvPr id="53" name="内容占位符 27"/>
          <p:cNvSpPr>
            <a:spLocks noGrp="1"/>
          </p:cNvSpPr>
          <p:nvPr>
            <p:ph sz="quarter" idx="12" hasCustomPrompt="1"/>
          </p:nvPr>
        </p:nvSpPr>
        <p:spPr>
          <a:xfrm>
            <a:off x="7007673" y="1455690"/>
            <a:ext cx="3678249" cy="504516"/>
          </a:xfrm>
        </p:spPr>
        <p:txBody>
          <a:bodyPr>
            <a:normAutofit/>
          </a:bodyPr>
          <a:lstStyle>
            <a:lvl1pPr marL="0" indent="0">
              <a:buNone/>
              <a:defRPr kumimoji="1" lang="zh-CN" altLang="en-US" sz="1400" kern="1200" spc="110" dirty="0">
                <a:solidFill>
                  <a:schemeClr val="bg1">
                    <a:lumMod val="50000"/>
                  </a:schemeClr>
                </a:solidFill>
                <a:latin typeface="OPPOSans L" panose="00020600040101010101" pitchFamily="18" charset="-122"/>
                <a:ea typeface="OPPOSans L" panose="00020600040101010101" pitchFamily="18" charset="-122"/>
                <a:cs typeface="OPPOSans L" panose="00020600040101010101" pitchFamily="18" charset="-122"/>
              </a:defRPr>
            </a:lvl1pPr>
          </a:lstStyle>
          <a:p>
            <a:pPr lvl="0"/>
            <a:r>
              <a:rPr kumimoji="1" lang="zh-CN" altLang="en-US" dirty="0"/>
              <a:t>单击此处编辑本文</a:t>
            </a:r>
          </a:p>
        </p:txBody>
      </p:sp>
      <p:sp>
        <p:nvSpPr>
          <p:cNvPr id="52" name="内容占位符 27"/>
          <p:cNvSpPr>
            <a:spLocks noGrp="1"/>
          </p:cNvSpPr>
          <p:nvPr>
            <p:ph sz="quarter" idx="11" hasCustomPrompt="1"/>
          </p:nvPr>
        </p:nvSpPr>
        <p:spPr>
          <a:xfrm>
            <a:off x="7007674" y="1084820"/>
            <a:ext cx="2665318" cy="439181"/>
          </a:xfrm>
        </p:spPr>
        <p:txBody>
          <a:bodyPr>
            <a:normAutofit/>
          </a:bodyPr>
          <a:lstStyle>
            <a:lvl1pPr marL="0" indent="0">
              <a:buNone/>
              <a:defRPr kumimoji="1" lang="zh-CN" altLang="en-US" sz="2400" kern="1200" dirty="0">
                <a:solidFill>
                  <a:schemeClr val="accent5">
                    <a:lumMod val="75000"/>
                  </a:schemeClr>
                </a:solidFill>
                <a:latin typeface="OPPOSans H" panose="00020600040101010101" pitchFamily="18" charset="-122"/>
                <a:ea typeface="OPPOSans H" panose="00020600040101010101" pitchFamily="18" charset="-122"/>
                <a:cs typeface="OPPOSans H" panose="00020600040101010101" pitchFamily="18" charset="-122"/>
              </a:defRPr>
            </a:lvl1pPr>
          </a:lstStyle>
          <a:p>
            <a:pPr lvl="0"/>
            <a:r>
              <a:rPr kumimoji="1" lang="zh-CN" altLang="en-US" dirty="0"/>
              <a:t>单击此处编辑本文</a:t>
            </a:r>
          </a:p>
        </p:txBody>
      </p:sp>
      <p:sp>
        <p:nvSpPr>
          <p:cNvPr id="22" name="任意形状 21"/>
          <p:cNvSpPr/>
          <p:nvPr userDrawn="1"/>
        </p:nvSpPr>
        <p:spPr>
          <a:xfrm rot="16200000">
            <a:off x="6177630" y="893319"/>
            <a:ext cx="734200" cy="900456"/>
          </a:xfrm>
          <a:custGeom>
            <a:avLst/>
            <a:gdLst>
              <a:gd name="connsiteX0" fmla="*/ 32668 w 643234"/>
              <a:gd name="connsiteY0" fmla="*/ 79177 h 739679"/>
              <a:gd name="connsiteX1" fmla="*/ 540668 w 643234"/>
              <a:gd name="connsiteY1" fmla="*/ 15677 h 739679"/>
              <a:gd name="connsiteX2" fmla="*/ 629568 w 643234"/>
              <a:gd name="connsiteY2" fmla="*/ 345877 h 739679"/>
              <a:gd name="connsiteX3" fmla="*/ 350168 w 643234"/>
              <a:gd name="connsiteY3" fmla="*/ 739577 h 739679"/>
              <a:gd name="connsiteX4" fmla="*/ 7268 w 643234"/>
              <a:gd name="connsiteY4" fmla="*/ 383977 h 739679"/>
              <a:gd name="connsiteX5" fmla="*/ 108868 w 643234"/>
              <a:gd name="connsiteY5" fmla="*/ 307777 h 739679"/>
              <a:gd name="connsiteX6" fmla="*/ 32668 w 643234"/>
              <a:gd name="connsiteY6" fmla="*/ 79177 h 739679"/>
              <a:gd name="connsiteX0-1" fmla="*/ 19575 w 630141"/>
              <a:gd name="connsiteY0-2" fmla="*/ 79177 h 742947"/>
              <a:gd name="connsiteX1-3" fmla="*/ 527575 w 630141"/>
              <a:gd name="connsiteY1-4" fmla="*/ 15677 h 742947"/>
              <a:gd name="connsiteX2-5" fmla="*/ 616475 w 630141"/>
              <a:gd name="connsiteY2-6" fmla="*/ 345877 h 742947"/>
              <a:gd name="connsiteX3-7" fmla="*/ 337075 w 630141"/>
              <a:gd name="connsiteY3-8" fmla="*/ 739577 h 742947"/>
              <a:gd name="connsiteX4-9" fmla="*/ 10050 w 630141"/>
              <a:gd name="connsiteY4-10" fmla="*/ 523677 h 742947"/>
              <a:gd name="connsiteX5-11" fmla="*/ 95775 w 630141"/>
              <a:gd name="connsiteY5-12" fmla="*/ 307777 h 742947"/>
              <a:gd name="connsiteX6-13" fmla="*/ 19575 w 630141"/>
              <a:gd name="connsiteY6-14" fmla="*/ 79177 h 742947"/>
              <a:gd name="connsiteX0-15" fmla="*/ 18578 w 629144"/>
              <a:gd name="connsiteY0-16" fmla="*/ 79783 h 743553"/>
              <a:gd name="connsiteX1-17" fmla="*/ 526578 w 629144"/>
              <a:gd name="connsiteY1-18" fmla="*/ 16283 h 743553"/>
              <a:gd name="connsiteX2-19" fmla="*/ 615478 w 629144"/>
              <a:gd name="connsiteY2-20" fmla="*/ 346483 h 743553"/>
              <a:gd name="connsiteX3-21" fmla="*/ 336078 w 629144"/>
              <a:gd name="connsiteY3-22" fmla="*/ 740183 h 743553"/>
              <a:gd name="connsiteX4-23" fmla="*/ 9053 w 629144"/>
              <a:gd name="connsiteY4-24" fmla="*/ 524283 h 743553"/>
              <a:gd name="connsiteX5-25" fmla="*/ 101128 w 629144"/>
              <a:gd name="connsiteY5-26" fmla="*/ 333783 h 743553"/>
              <a:gd name="connsiteX6-27" fmla="*/ 18578 w 629144"/>
              <a:gd name="connsiteY6-28" fmla="*/ 79783 h 743553"/>
              <a:gd name="connsiteX0-29" fmla="*/ 129286 w 626001"/>
              <a:gd name="connsiteY0-30" fmla="*/ 40485 h 767755"/>
              <a:gd name="connsiteX1-31" fmla="*/ 526161 w 626001"/>
              <a:gd name="connsiteY1-32" fmla="*/ 40485 h 767755"/>
              <a:gd name="connsiteX2-33" fmla="*/ 615061 w 626001"/>
              <a:gd name="connsiteY2-34" fmla="*/ 370685 h 767755"/>
              <a:gd name="connsiteX3-35" fmla="*/ 335661 w 626001"/>
              <a:gd name="connsiteY3-36" fmla="*/ 764385 h 767755"/>
              <a:gd name="connsiteX4-37" fmla="*/ 8636 w 626001"/>
              <a:gd name="connsiteY4-38" fmla="*/ 548485 h 767755"/>
              <a:gd name="connsiteX5-39" fmla="*/ 100711 w 626001"/>
              <a:gd name="connsiteY5-40" fmla="*/ 357985 h 767755"/>
              <a:gd name="connsiteX6-41" fmla="*/ 129286 w 626001"/>
              <a:gd name="connsiteY6-42" fmla="*/ 40485 h 76775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626001" h="767755">
                <a:moveTo>
                  <a:pt x="129286" y="40485"/>
                </a:moveTo>
                <a:cubicBezTo>
                  <a:pt x="200194" y="-12432"/>
                  <a:pt x="445199" y="-14548"/>
                  <a:pt x="526161" y="40485"/>
                </a:cubicBezTo>
                <a:cubicBezTo>
                  <a:pt x="607124" y="95518"/>
                  <a:pt x="646811" y="250035"/>
                  <a:pt x="615061" y="370685"/>
                </a:cubicBezTo>
                <a:cubicBezTo>
                  <a:pt x="583311" y="491335"/>
                  <a:pt x="436732" y="734752"/>
                  <a:pt x="335661" y="764385"/>
                </a:cubicBezTo>
                <a:cubicBezTo>
                  <a:pt x="234590" y="794018"/>
                  <a:pt x="48853" y="620452"/>
                  <a:pt x="8636" y="548485"/>
                </a:cubicBezTo>
                <a:cubicBezTo>
                  <a:pt x="-31581" y="476518"/>
                  <a:pt x="80603" y="442652"/>
                  <a:pt x="100711" y="357985"/>
                </a:cubicBezTo>
                <a:cubicBezTo>
                  <a:pt x="120819" y="273318"/>
                  <a:pt x="58378" y="93402"/>
                  <a:pt x="129286" y="40485"/>
                </a:cubicBezTo>
                <a:close/>
              </a:path>
            </a:pathLst>
          </a:custGeom>
          <a:gradFill>
            <a:gsLst>
              <a:gs pos="8000">
                <a:schemeClr val="accent5">
                  <a:lumMod val="75000"/>
                </a:schemeClr>
              </a:gs>
              <a:gs pos="100000">
                <a:srgbClr val="05B0FF"/>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6" name="任意形状 25"/>
          <p:cNvSpPr/>
          <p:nvPr userDrawn="1"/>
        </p:nvSpPr>
        <p:spPr>
          <a:xfrm rot="16200000">
            <a:off x="6181802" y="2315719"/>
            <a:ext cx="734200" cy="900456"/>
          </a:xfrm>
          <a:custGeom>
            <a:avLst/>
            <a:gdLst>
              <a:gd name="connsiteX0" fmla="*/ 32668 w 643234"/>
              <a:gd name="connsiteY0" fmla="*/ 79177 h 739679"/>
              <a:gd name="connsiteX1" fmla="*/ 540668 w 643234"/>
              <a:gd name="connsiteY1" fmla="*/ 15677 h 739679"/>
              <a:gd name="connsiteX2" fmla="*/ 629568 w 643234"/>
              <a:gd name="connsiteY2" fmla="*/ 345877 h 739679"/>
              <a:gd name="connsiteX3" fmla="*/ 350168 w 643234"/>
              <a:gd name="connsiteY3" fmla="*/ 739577 h 739679"/>
              <a:gd name="connsiteX4" fmla="*/ 7268 w 643234"/>
              <a:gd name="connsiteY4" fmla="*/ 383977 h 739679"/>
              <a:gd name="connsiteX5" fmla="*/ 108868 w 643234"/>
              <a:gd name="connsiteY5" fmla="*/ 307777 h 739679"/>
              <a:gd name="connsiteX6" fmla="*/ 32668 w 643234"/>
              <a:gd name="connsiteY6" fmla="*/ 79177 h 739679"/>
              <a:gd name="connsiteX0-1" fmla="*/ 19575 w 630141"/>
              <a:gd name="connsiteY0-2" fmla="*/ 79177 h 742947"/>
              <a:gd name="connsiteX1-3" fmla="*/ 527575 w 630141"/>
              <a:gd name="connsiteY1-4" fmla="*/ 15677 h 742947"/>
              <a:gd name="connsiteX2-5" fmla="*/ 616475 w 630141"/>
              <a:gd name="connsiteY2-6" fmla="*/ 345877 h 742947"/>
              <a:gd name="connsiteX3-7" fmla="*/ 337075 w 630141"/>
              <a:gd name="connsiteY3-8" fmla="*/ 739577 h 742947"/>
              <a:gd name="connsiteX4-9" fmla="*/ 10050 w 630141"/>
              <a:gd name="connsiteY4-10" fmla="*/ 523677 h 742947"/>
              <a:gd name="connsiteX5-11" fmla="*/ 95775 w 630141"/>
              <a:gd name="connsiteY5-12" fmla="*/ 307777 h 742947"/>
              <a:gd name="connsiteX6-13" fmla="*/ 19575 w 630141"/>
              <a:gd name="connsiteY6-14" fmla="*/ 79177 h 742947"/>
              <a:gd name="connsiteX0-15" fmla="*/ 18578 w 629144"/>
              <a:gd name="connsiteY0-16" fmla="*/ 79783 h 743553"/>
              <a:gd name="connsiteX1-17" fmla="*/ 526578 w 629144"/>
              <a:gd name="connsiteY1-18" fmla="*/ 16283 h 743553"/>
              <a:gd name="connsiteX2-19" fmla="*/ 615478 w 629144"/>
              <a:gd name="connsiteY2-20" fmla="*/ 346483 h 743553"/>
              <a:gd name="connsiteX3-21" fmla="*/ 336078 w 629144"/>
              <a:gd name="connsiteY3-22" fmla="*/ 740183 h 743553"/>
              <a:gd name="connsiteX4-23" fmla="*/ 9053 w 629144"/>
              <a:gd name="connsiteY4-24" fmla="*/ 524283 h 743553"/>
              <a:gd name="connsiteX5-25" fmla="*/ 101128 w 629144"/>
              <a:gd name="connsiteY5-26" fmla="*/ 333783 h 743553"/>
              <a:gd name="connsiteX6-27" fmla="*/ 18578 w 629144"/>
              <a:gd name="connsiteY6-28" fmla="*/ 79783 h 743553"/>
              <a:gd name="connsiteX0-29" fmla="*/ 129286 w 626001"/>
              <a:gd name="connsiteY0-30" fmla="*/ 40485 h 767755"/>
              <a:gd name="connsiteX1-31" fmla="*/ 526161 w 626001"/>
              <a:gd name="connsiteY1-32" fmla="*/ 40485 h 767755"/>
              <a:gd name="connsiteX2-33" fmla="*/ 615061 w 626001"/>
              <a:gd name="connsiteY2-34" fmla="*/ 370685 h 767755"/>
              <a:gd name="connsiteX3-35" fmla="*/ 335661 w 626001"/>
              <a:gd name="connsiteY3-36" fmla="*/ 764385 h 767755"/>
              <a:gd name="connsiteX4-37" fmla="*/ 8636 w 626001"/>
              <a:gd name="connsiteY4-38" fmla="*/ 548485 h 767755"/>
              <a:gd name="connsiteX5-39" fmla="*/ 100711 w 626001"/>
              <a:gd name="connsiteY5-40" fmla="*/ 357985 h 767755"/>
              <a:gd name="connsiteX6-41" fmla="*/ 129286 w 626001"/>
              <a:gd name="connsiteY6-42" fmla="*/ 40485 h 76775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626001" h="767755">
                <a:moveTo>
                  <a:pt x="129286" y="40485"/>
                </a:moveTo>
                <a:cubicBezTo>
                  <a:pt x="200194" y="-12432"/>
                  <a:pt x="445199" y="-14548"/>
                  <a:pt x="526161" y="40485"/>
                </a:cubicBezTo>
                <a:cubicBezTo>
                  <a:pt x="607124" y="95518"/>
                  <a:pt x="646811" y="250035"/>
                  <a:pt x="615061" y="370685"/>
                </a:cubicBezTo>
                <a:cubicBezTo>
                  <a:pt x="583311" y="491335"/>
                  <a:pt x="436732" y="734752"/>
                  <a:pt x="335661" y="764385"/>
                </a:cubicBezTo>
                <a:cubicBezTo>
                  <a:pt x="234590" y="794018"/>
                  <a:pt x="48853" y="620452"/>
                  <a:pt x="8636" y="548485"/>
                </a:cubicBezTo>
                <a:cubicBezTo>
                  <a:pt x="-31581" y="476518"/>
                  <a:pt x="80603" y="442652"/>
                  <a:pt x="100711" y="357985"/>
                </a:cubicBezTo>
                <a:cubicBezTo>
                  <a:pt x="120819" y="273318"/>
                  <a:pt x="58378" y="93402"/>
                  <a:pt x="129286" y="40485"/>
                </a:cubicBezTo>
                <a:close/>
              </a:path>
            </a:pathLst>
          </a:custGeom>
          <a:gradFill>
            <a:gsLst>
              <a:gs pos="8000">
                <a:schemeClr val="accent5">
                  <a:lumMod val="75000"/>
                </a:schemeClr>
              </a:gs>
              <a:gs pos="100000">
                <a:srgbClr val="05B0FF"/>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0" name="任意形状 29"/>
          <p:cNvSpPr/>
          <p:nvPr userDrawn="1"/>
        </p:nvSpPr>
        <p:spPr>
          <a:xfrm rot="16200000">
            <a:off x="6181802" y="3738119"/>
            <a:ext cx="734200" cy="900456"/>
          </a:xfrm>
          <a:custGeom>
            <a:avLst/>
            <a:gdLst>
              <a:gd name="connsiteX0" fmla="*/ 32668 w 643234"/>
              <a:gd name="connsiteY0" fmla="*/ 79177 h 739679"/>
              <a:gd name="connsiteX1" fmla="*/ 540668 w 643234"/>
              <a:gd name="connsiteY1" fmla="*/ 15677 h 739679"/>
              <a:gd name="connsiteX2" fmla="*/ 629568 w 643234"/>
              <a:gd name="connsiteY2" fmla="*/ 345877 h 739679"/>
              <a:gd name="connsiteX3" fmla="*/ 350168 w 643234"/>
              <a:gd name="connsiteY3" fmla="*/ 739577 h 739679"/>
              <a:gd name="connsiteX4" fmla="*/ 7268 w 643234"/>
              <a:gd name="connsiteY4" fmla="*/ 383977 h 739679"/>
              <a:gd name="connsiteX5" fmla="*/ 108868 w 643234"/>
              <a:gd name="connsiteY5" fmla="*/ 307777 h 739679"/>
              <a:gd name="connsiteX6" fmla="*/ 32668 w 643234"/>
              <a:gd name="connsiteY6" fmla="*/ 79177 h 739679"/>
              <a:gd name="connsiteX0-1" fmla="*/ 19575 w 630141"/>
              <a:gd name="connsiteY0-2" fmla="*/ 79177 h 742947"/>
              <a:gd name="connsiteX1-3" fmla="*/ 527575 w 630141"/>
              <a:gd name="connsiteY1-4" fmla="*/ 15677 h 742947"/>
              <a:gd name="connsiteX2-5" fmla="*/ 616475 w 630141"/>
              <a:gd name="connsiteY2-6" fmla="*/ 345877 h 742947"/>
              <a:gd name="connsiteX3-7" fmla="*/ 337075 w 630141"/>
              <a:gd name="connsiteY3-8" fmla="*/ 739577 h 742947"/>
              <a:gd name="connsiteX4-9" fmla="*/ 10050 w 630141"/>
              <a:gd name="connsiteY4-10" fmla="*/ 523677 h 742947"/>
              <a:gd name="connsiteX5-11" fmla="*/ 95775 w 630141"/>
              <a:gd name="connsiteY5-12" fmla="*/ 307777 h 742947"/>
              <a:gd name="connsiteX6-13" fmla="*/ 19575 w 630141"/>
              <a:gd name="connsiteY6-14" fmla="*/ 79177 h 742947"/>
              <a:gd name="connsiteX0-15" fmla="*/ 18578 w 629144"/>
              <a:gd name="connsiteY0-16" fmla="*/ 79783 h 743553"/>
              <a:gd name="connsiteX1-17" fmla="*/ 526578 w 629144"/>
              <a:gd name="connsiteY1-18" fmla="*/ 16283 h 743553"/>
              <a:gd name="connsiteX2-19" fmla="*/ 615478 w 629144"/>
              <a:gd name="connsiteY2-20" fmla="*/ 346483 h 743553"/>
              <a:gd name="connsiteX3-21" fmla="*/ 336078 w 629144"/>
              <a:gd name="connsiteY3-22" fmla="*/ 740183 h 743553"/>
              <a:gd name="connsiteX4-23" fmla="*/ 9053 w 629144"/>
              <a:gd name="connsiteY4-24" fmla="*/ 524283 h 743553"/>
              <a:gd name="connsiteX5-25" fmla="*/ 101128 w 629144"/>
              <a:gd name="connsiteY5-26" fmla="*/ 333783 h 743553"/>
              <a:gd name="connsiteX6-27" fmla="*/ 18578 w 629144"/>
              <a:gd name="connsiteY6-28" fmla="*/ 79783 h 743553"/>
              <a:gd name="connsiteX0-29" fmla="*/ 129286 w 626001"/>
              <a:gd name="connsiteY0-30" fmla="*/ 40485 h 767755"/>
              <a:gd name="connsiteX1-31" fmla="*/ 526161 w 626001"/>
              <a:gd name="connsiteY1-32" fmla="*/ 40485 h 767755"/>
              <a:gd name="connsiteX2-33" fmla="*/ 615061 w 626001"/>
              <a:gd name="connsiteY2-34" fmla="*/ 370685 h 767755"/>
              <a:gd name="connsiteX3-35" fmla="*/ 335661 w 626001"/>
              <a:gd name="connsiteY3-36" fmla="*/ 764385 h 767755"/>
              <a:gd name="connsiteX4-37" fmla="*/ 8636 w 626001"/>
              <a:gd name="connsiteY4-38" fmla="*/ 548485 h 767755"/>
              <a:gd name="connsiteX5-39" fmla="*/ 100711 w 626001"/>
              <a:gd name="connsiteY5-40" fmla="*/ 357985 h 767755"/>
              <a:gd name="connsiteX6-41" fmla="*/ 129286 w 626001"/>
              <a:gd name="connsiteY6-42" fmla="*/ 40485 h 76775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626001" h="767755">
                <a:moveTo>
                  <a:pt x="129286" y="40485"/>
                </a:moveTo>
                <a:cubicBezTo>
                  <a:pt x="200194" y="-12432"/>
                  <a:pt x="445199" y="-14548"/>
                  <a:pt x="526161" y="40485"/>
                </a:cubicBezTo>
                <a:cubicBezTo>
                  <a:pt x="607124" y="95518"/>
                  <a:pt x="646811" y="250035"/>
                  <a:pt x="615061" y="370685"/>
                </a:cubicBezTo>
                <a:cubicBezTo>
                  <a:pt x="583311" y="491335"/>
                  <a:pt x="436732" y="734752"/>
                  <a:pt x="335661" y="764385"/>
                </a:cubicBezTo>
                <a:cubicBezTo>
                  <a:pt x="234590" y="794018"/>
                  <a:pt x="48853" y="620452"/>
                  <a:pt x="8636" y="548485"/>
                </a:cubicBezTo>
                <a:cubicBezTo>
                  <a:pt x="-31581" y="476518"/>
                  <a:pt x="80603" y="442652"/>
                  <a:pt x="100711" y="357985"/>
                </a:cubicBezTo>
                <a:cubicBezTo>
                  <a:pt x="120819" y="273318"/>
                  <a:pt x="58378" y="93402"/>
                  <a:pt x="129286" y="40485"/>
                </a:cubicBezTo>
                <a:close/>
              </a:path>
            </a:pathLst>
          </a:custGeom>
          <a:gradFill>
            <a:gsLst>
              <a:gs pos="8000">
                <a:schemeClr val="accent5">
                  <a:lumMod val="75000"/>
                </a:schemeClr>
              </a:gs>
              <a:gs pos="100000">
                <a:srgbClr val="05B0FF"/>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4" name="任意形状 33"/>
          <p:cNvSpPr/>
          <p:nvPr userDrawn="1"/>
        </p:nvSpPr>
        <p:spPr>
          <a:xfrm rot="16200000">
            <a:off x="6181802" y="5160518"/>
            <a:ext cx="734200" cy="900456"/>
          </a:xfrm>
          <a:custGeom>
            <a:avLst/>
            <a:gdLst>
              <a:gd name="connsiteX0" fmla="*/ 32668 w 643234"/>
              <a:gd name="connsiteY0" fmla="*/ 79177 h 739679"/>
              <a:gd name="connsiteX1" fmla="*/ 540668 w 643234"/>
              <a:gd name="connsiteY1" fmla="*/ 15677 h 739679"/>
              <a:gd name="connsiteX2" fmla="*/ 629568 w 643234"/>
              <a:gd name="connsiteY2" fmla="*/ 345877 h 739679"/>
              <a:gd name="connsiteX3" fmla="*/ 350168 w 643234"/>
              <a:gd name="connsiteY3" fmla="*/ 739577 h 739679"/>
              <a:gd name="connsiteX4" fmla="*/ 7268 w 643234"/>
              <a:gd name="connsiteY4" fmla="*/ 383977 h 739679"/>
              <a:gd name="connsiteX5" fmla="*/ 108868 w 643234"/>
              <a:gd name="connsiteY5" fmla="*/ 307777 h 739679"/>
              <a:gd name="connsiteX6" fmla="*/ 32668 w 643234"/>
              <a:gd name="connsiteY6" fmla="*/ 79177 h 739679"/>
              <a:gd name="connsiteX0-1" fmla="*/ 19575 w 630141"/>
              <a:gd name="connsiteY0-2" fmla="*/ 79177 h 742947"/>
              <a:gd name="connsiteX1-3" fmla="*/ 527575 w 630141"/>
              <a:gd name="connsiteY1-4" fmla="*/ 15677 h 742947"/>
              <a:gd name="connsiteX2-5" fmla="*/ 616475 w 630141"/>
              <a:gd name="connsiteY2-6" fmla="*/ 345877 h 742947"/>
              <a:gd name="connsiteX3-7" fmla="*/ 337075 w 630141"/>
              <a:gd name="connsiteY3-8" fmla="*/ 739577 h 742947"/>
              <a:gd name="connsiteX4-9" fmla="*/ 10050 w 630141"/>
              <a:gd name="connsiteY4-10" fmla="*/ 523677 h 742947"/>
              <a:gd name="connsiteX5-11" fmla="*/ 95775 w 630141"/>
              <a:gd name="connsiteY5-12" fmla="*/ 307777 h 742947"/>
              <a:gd name="connsiteX6-13" fmla="*/ 19575 w 630141"/>
              <a:gd name="connsiteY6-14" fmla="*/ 79177 h 742947"/>
              <a:gd name="connsiteX0-15" fmla="*/ 18578 w 629144"/>
              <a:gd name="connsiteY0-16" fmla="*/ 79783 h 743553"/>
              <a:gd name="connsiteX1-17" fmla="*/ 526578 w 629144"/>
              <a:gd name="connsiteY1-18" fmla="*/ 16283 h 743553"/>
              <a:gd name="connsiteX2-19" fmla="*/ 615478 w 629144"/>
              <a:gd name="connsiteY2-20" fmla="*/ 346483 h 743553"/>
              <a:gd name="connsiteX3-21" fmla="*/ 336078 w 629144"/>
              <a:gd name="connsiteY3-22" fmla="*/ 740183 h 743553"/>
              <a:gd name="connsiteX4-23" fmla="*/ 9053 w 629144"/>
              <a:gd name="connsiteY4-24" fmla="*/ 524283 h 743553"/>
              <a:gd name="connsiteX5-25" fmla="*/ 101128 w 629144"/>
              <a:gd name="connsiteY5-26" fmla="*/ 333783 h 743553"/>
              <a:gd name="connsiteX6-27" fmla="*/ 18578 w 629144"/>
              <a:gd name="connsiteY6-28" fmla="*/ 79783 h 743553"/>
              <a:gd name="connsiteX0-29" fmla="*/ 129286 w 626001"/>
              <a:gd name="connsiteY0-30" fmla="*/ 40485 h 767755"/>
              <a:gd name="connsiteX1-31" fmla="*/ 526161 w 626001"/>
              <a:gd name="connsiteY1-32" fmla="*/ 40485 h 767755"/>
              <a:gd name="connsiteX2-33" fmla="*/ 615061 w 626001"/>
              <a:gd name="connsiteY2-34" fmla="*/ 370685 h 767755"/>
              <a:gd name="connsiteX3-35" fmla="*/ 335661 w 626001"/>
              <a:gd name="connsiteY3-36" fmla="*/ 764385 h 767755"/>
              <a:gd name="connsiteX4-37" fmla="*/ 8636 w 626001"/>
              <a:gd name="connsiteY4-38" fmla="*/ 548485 h 767755"/>
              <a:gd name="connsiteX5-39" fmla="*/ 100711 w 626001"/>
              <a:gd name="connsiteY5-40" fmla="*/ 357985 h 767755"/>
              <a:gd name="connsiteX6-41" fmla="*/ 129286 w 626001"/>
              <a:gd name="connsiteY6-42" fmla="*/ 40485 h 76775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626001" h="767755">
                <a:moveTo>
                  <a:pt x="129286" y="40485"/>
                </a:moveTo>
                <a:cubicBezTo>
                  <a:pt x="200194" y="-12432"/>
                  <a:pt x="445199" y="-14548"/>
                  <a:pt x="526161" y="40485"/>
                </a:cubicBezTo>
                <a:cubicBezTo>
                  <a:pt x="607124" y="95518"/>
                  <a:pt x="646811" y="250035"/>
                  <a:pt x="615061" y="370685"/>
                </a:cubicBezTo>
                <a:cubicBezTo>
                  <a:pt x="583311" y="491335"/>
                  <a:pt x="436732" y="734752"/>
                  <a:pt x="335661" y="764385"/>
                </a:cubicBezTo>
                <a:cubicBezTo>
                  <a:pt x="234590" y="794018"/>
                  <a:pt x="48853" y="620452"/>
                  <a:pt x="8636" y="548485"/>
                </a:cubicBezTo>
                <a:cubicBezTo>
                  <a:pt x="-31581" y="476518"/>
                  <a:pt x="80603" y="442652"/>
                  <a:pt x="100711" y="357985"/>
                </a:cubicBezTo>
                <a:cubicBezTo>
                  <a:pt x="120819" y="273318"/>
                  <a:pt x="58378" y="93402"/>
                  <a:pt x="129286" y="40485"/>
                </a:cubicBezTo>
                <a:close/>
              </a:path>
            </a:pathLst>
          </a:custGeom>
          <a:gradFill>
            <a:gsLst>
              <a:gs pos="8000">
                <a:schemeClr val="accent5">
                  <a:lumMod val="75000"/>
                </a:schemeClr>
              </a:gs>
              <a:gs pos="100000">
                <a:srgbClr val="05B0FF"/>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38" name="图形 37"/>
          <p:cNvPicPr>
            <a:picLocks noChangeAspect="1"/>
          </p:cNvPicPr>
          <p:nvPr userDrawn="1"/>
        </p:nvPicPr>
        <p:blipFill rotWithShape="1">
          <a:blip r:embed="rId2">
            <a:extLst>
              <a:ext uri="{96DAC541-7B7A-43D3-8B79-37D633B846F1}">
                <asvg:svgBlip xmlns:asvg="http://schemas.microsoft.com/office/drawing/2016/SVG/main" r:embed="rId3"/>
              </a:ext>
            </a:extLst>
          </a:blip>
          <a:srcRect l="7934"/>
          <a:stretch>
            <a:fillRect/>
          </a:stretch>
        </p:blipFill>
        <p:spPr>
          <a:xfrm>
            <a:off x="-1" y="2114083"/>
            <a:ext cx="5882579" cy="4743917"/>
          </a:xfrm>
          <a:prstGeom prst="rect">
            <a:avLst/>
          </a:prstGeom>
        </p:spPr>
      </p:pic>
      <p:grpSp>
        <p:nvGrpSpPr>
          <p:cNvPr id="39" name="组合 38"/>
          <p:cNvGrpSpPr/>
          <p:nvPr userDrawn="1"/>
        </p:nvGrpSpPr>
        <p:grpSpPr>
          <a:xfrm>
            <a:off x="2252994" y="787662"/>
            <a:ext cx="591954" cy="215544"/>
            <a:chOff x="4343400" y="2092569"/>
            <a:chExt cx="1966429" cy="484632"/>
          </a:xfrm>
          <a:gradFill>
            <a:gsLst>
              <a:gs pos="100000">
                <a:schemeClr val="accent5">
                  <a:lumMod val="75000"/>
                </a:schemeClr>
              </a:gs>
              <a:gs pos="0">
                <a:srgbClr val="05B0FF">
                  <a:alpha val="0"/>
                </a:srgbClr>
              </a:gs>
            </a:gsLst>
            <a:lin ang="0" scaled="0"/>
          </a:gradFill>
        </p:grpSpPr>
        <p:sp>
          <p:nvSpPr>
            <p:cNvPr id="40" name="燕尾形 39"/>
            <p:cNvSpPr/>
            <p:nvPr/>
          </p:nvSpPr>
          <p:spPr>
            <a:xfrm>
              <a:off x="4343400" y="2092569"/>
              <a:ext cx="484632" cy="484632"/>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endParaRPr>
            </a:p>
          </p:txBody>
        </p:sp>
        <p:sp>
          <p:nvSpPr>
            <p:cNvPr id="41" name="燕尾形 40"/>
            <p:cNvSpPr/>
            <p:nvPr/>
          </p:nvSpPr>
          <p:spPr>
            <a:xfrm>
              <a:off x="4713849" y="2092569"/>
              <a:ext cx="484632" cy="484632"/>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endParaRPr>
            </a:p>
          </p:txBody>
        </p:sp>
        <p:sp>
          <p:nvSpPr>
            <p:cNvPr id="42" name="燕尾形 41"/>
            <p:cNvSpPr/>
            <p:nvPr/>
          </p:nvSpPr>
          <p:spPr>
            <a:xfrm>
              <a:off x="5084298" y="2092569"/>
              <a:ext cx="484632" cy="484632"/>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endParaRPr>
            </a:p>
          </p:txBody>
        </p:sp>
        <p:sp>
          <p:nvSpPr>
            <p:cNvPr id="43" name="燕尾形 42"/>
            <p:cNvSpPr/>
            <p:nvPr/>
          </p:nvSpPr>
          <p:spPr>
            <a:xfrm>
              <a:off x="5454747" y="2092569"/>
              <a:ext cx="484632" cy="484632"/>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endParaRPr>
            </a:p>
          </p:txBody>
        </p:sp>
        <p:sp>
          <p:nvSpPr>
            <p:cNvPr id="44" name="燕尾形 43"/>
            <p:cNvSpPr/>
            <p:nvPr/>
          </p:nvSpPr>
          <p:spPr>
            <a:xfrm>
              <a:off x="5825197" y="2092569"/>
              <a:ext cx="484632" cy="484632"/>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endParaRPr>
            </a:p>
          </p:txBody>
        </p:sp>
      </p:grpSp>
      <p:pic>
        <p:nvPicPr>
          <p:cNvPr id="45" name="Picture 2"/>
          <p:cNvPicPr>
            <a:picLocks noChangeAspect="1" noChangeArrowheads="1"/>
          </p:cNvPicPr>
          <p:nvPr userDrawn="1"/>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050794" y="372443"/>
            <a:ext cx="1476548" cy="674076"/>
          </a:xfrm>
          <a:prstGeom prst="rect">
            <a:avLst/>
          </a:prstGeom>
          <a:noFill/>
          <a:extLst>
            <a:ext uri="{909E8E84-426E-40DD-AFC4-6F175D3DCCD1}">
              <a14:hiddenFill xmlns:a14="http://schemas.microsoft.com/office/drawing/2010/main">
                <a:solidFill>
                  <a:srgbClr val="FFFFFF"/>
                </a:solidFill>
              </a14:hiddenFill>
            </a:ext>
          </a:extLst>
        </p:spPr>
      </p:pic>
      <p:sp>
        <p:nvSpPr>
          <p:cNvPr id="50" name="文本框 49"/>
          <p:cNvSpPr txBox="1"/>
          <p:nvPr userDrawn="1"/>
        </p:nvSpPr>
        <p:spPr>
          <a:xfrm>
            <a:off x="478021" y="416004"/>
            <a:ext cx="1925516" cy="1015663"/>
          </a:xfrm>
          <a:prstGeom prst="rect">
            <a:avLst/>
          </a:prstGeom>
          <a:noFill/>
          <a:effectLst/>
        </p:spPr>
        <p:txBody>
          <a:bodyPr wrap="square" rtlCol="0">
            <a:spAutoFit/>
          </a:bodyPr>
          <a:lstStyle/>
          <a:p>
            <a:r>
              <a:rPr kumimoji="1" lang="zh-CN" altLang="en-US" sz="6000" dirty="0">
                <a:solidFill>
                  <a:schemeClr val="accent5">
                    <a:lumMod val="75000"/>
                  </a:schemeClr>
                </a:solidFill>
                <a:effectLst/>
                <a:latin typeface="OPPOSans H" panose="00020600040101010101" pitchFamily="18" charset="-122"/>
                <a:ea typeface="OPPOSans H" panose="00020600040101010101" pitchFamily="18" charset="-122"/>
                <a:cs typeface="OPPOSans H" panose="00020600040101010101" pitchFamily="18" charset="-122"/>
              </a:rPr>
              <a:t>目录</a:t>
            </a:r>
          </a:p>
        </p:txBody>
      </p:sp>
      <p:sp>
        <p:nvSpPr>
          <p:cNvPr id="51" name="内容占位符 27"/>
          <p:cNvSpPr>
            <a:spLocks noGrp="1"/>
          </p:cNvSpPr>
          <p:nvPr>
            <p:ph sz="quarter" idx="10" hasCustomPrompt="1"/>
          </p:nvPr>
        </p:nvSpPr>
        <p:spPr>
          <a:xfrm>
            <a:off x="6107218" y="1068908"/>
            <a:ext cx="875024" cy="657225"/>
          </a:xfrm>
        </p:spPr>
        <p:txBody>
          <a:bodyPr>
            <a:normAutofit/>
          </a:bodyPr>
          <a:lstStyle>
            <a:lvl1pPr marL="0" indent="0" algn="ctr" defTabSz="914400" rtl="0" eaLnBrk="1" latinLnBrk="0" hangingPunct="1">
              <a:buNone/>
              <a:defRPr kumimoji="1" lang="zh-CN" altLang="en-US" sz="2800" kern="1200" dirty="0">
                <a:solidFill>
                  <a:schemeClr val="bg1"/>
                </a:solidFill>
                <a:latin typeface="OPPOSans H" panose="00020600040101010101" pitchFamily="18" charset="-122"/>
                <a:ea typeface="OPPOSans H" panose="00020600040101010101" pitchFamily="18" charset="-122"/>
                <a:cs typeface="OPPOSans H" panose="00020600040101010101" pitchFamily="18" charset="-122"/>
              </a:defRPr>
            </a:lvl1pPr>
          </a:lstStyle>
          <a:p>
            <a:pPr lvl="0"/>
            <a:r>
              <a:rPr kumimoji="1" lang="en-US" altLang="zh-CN" dirty="0"/>
              <a:t>01</a:t>
            </a:r>
            <a:endParaRPr kumimoji="1" lang="zh-CN" altLang="en-US" dirty="0"/>
          </a:p>
        </p:txBody>
      </p:sp>
      <p:sp>
        <p:nvSpPr>
          <p:cNvPr id="54" name="内容占位符 27"/>
          <p:cNvSpPr>
            <a:spLocks noGrp="1"/>
          </p:cNvSpPr>
          <p:nvPr>
            <p:ph sz="quarter" idx="13" hasCustomPrompt="1"/>
          </p:nvPr>
        </p:nvSpPr>
        <p:spPr>
          <a:xfrm>
            <a:off x="7007673" y="2884440"/>
            <a:ext cx="3678249" cy="504516"/>
          </a:xfrm>
        </p:spPr>
        <p:txBody>
          <a:bodyPr>
            <a:normAutofit/>
          </a:bodyPr>
          <a:lstStyle>
            <a:lvl1pPr marL="0" indent="0">
              <a:buNone/>
              <a:defRPr kumimoji="1" lang="zh-CN" altLang="en-US" sz="1400" kern="1200" spc="110" dirty="0">
                <a:solidFill>
                  <a:schemeClr val="bg1">
                    <a:lumMod val="50000"/>
                  </a:schemeClr>
                </a:solidFill>
                <a:latin typeface="OPPOSans L" panose="00020600040101010101" pitchFamily="18" charset="-122"/>
                <a:ea typeface="OPPOSans L" panose="00020600040101010101" pitchFamily="18" charset="-122"/>
                <a:cs typeface="OPPOSans L" panose="00020600040101010101" pitchFamily="18" charset="-122"/>
              </a:defRPr>
            </a:lvl1pPr>
          </a:lstStyle>
          <a:p>
            <a:pPr lvl="0"/>
            <a:r>
              <a:rPr kumimoji="1" lang="zh-CN" altLang="en-US" dirty="0"/>
              <a:t>单击此处编辑本文</a:t>
            </a:r>
          </a:p>
        </p:txBody>
      </p:sp>
      <p:sp>
        <p:nvSpPr>
          <p:cNvPr id="55" name="内容占位符 27"/>
          <p:cNvSpPr>
            <a:spLocks noGrp="1"/>
          </p:cNvSpPr>
          <p:nvPr>
            <p:ph sz="quarter" idx="14" hasCustomPrompt="1"/>
          </p:nvPr>
        </p:nvSpPr>
        <p:spPr>
          <a:xfrm>
            <a:off x="7007674" y="2513570"/>
            <a:ext cx="2665318" cy="439181"/>
          </a:xfrm>
        </p:spPr>
        <p:txBody>
          <a:bodyPr>
            <a:normAutofit/>
          </a:bodyPr>
          <a:lstStyle>
            <a:lvl1pPr marL="0" indent="0">
              <a:buNone/>
              <a:defRPr kumimoji="1" lang="zh-CN" altLang="en-US" sz="2400" kern="1200" dirty="0">
                <a:solidFill>
                  <a:schemeClr val="accent5">
                    <a:lumMod val="75000"/>
                  </a:schemeClr>
                </a:solidFill>
                <a:latin typeface="OPPOSans H" panose="00020600040101010101" pitchFamily="18" charset="-122"/>
                <a:ea typeface="OPPOSans H" panose="00020600040101010101" pitchFamily="18" charset="-122"/>
                <a:cs typeface="OPPOSans H" panose="00020600040101010101" pitchFamily="18" charset="-122"/>
              </a:defRPr>
            </a:lvl1pPr>
          </a:lstStyle>
          <a:p>
            <a:pPr lvl="0"/>
            <a:r>
              <a:rPr kumimoji="1" lang="zh-CN" altLang="en-US" dirty="0"/>
              <a:t>单击此处编辑本文</a:t>
            </a:r>
          </a:p>
        </p:txBody>
      </p:sp>
      <p:sp>
        <p:nvSpPr>
          <p:cNvPr id="56" name="内容占位符 27"/>
          <p:cNvSpPr>
            <a:spLocks noGrp="1"/>
          </p:cNvSpPr>
          <p:nvPr>
            <p:ph sz="quarter" idx="15" hasCustomPrompt="1"/>
          </p:nvPr>
        </p:nvSpPr>
        <p:spPr>
          <a:xfrm>
            <a:off x="6107218" y="2497658"/>
            <a:ext cx="875024" cy="657225"/>
          </a:xfrm>
        </p:spPr>
        <p:txBody>
          <a:bodyPr>
            <a:normAutofit/>
          </a:bodyPr>
          <a:lstStyle>
            <a:lvl1pPr marL="0" indent="0" algn="ctr" defTabSz="914400" rtl="0" eaLnBrk="1" latinLnBrk="0" hangingPunct="1">
              <a:buNone/>
              <a:defRPr kumimoji="1" lang="zh-CN" altLang="en-US" sz="2800" kern="1200" dirty="0">
                <a:solidFill>
                  <a:schemeClr val="bg1"/>
                </a:solidFill>
                <a:latin typeface="OPPOSans H" panose="00020600040101010101" pitchFamily="18" charset="-122"/>
                <a:ea typeface="OPPOSans H" panose="00020600040101010101" pitchFamily="18" charset="-122"/>
                <a:cs typeface="OPPOSans H" panose="00020600040101010101" pitchFamily="18" charset="-122"/>
              </a:defRPr>
            </a:lvl1pPr>
          </a:lstStyle>
          <a:p>
            <a:pPr lvl="0"/>
            <a:r>
              <a:rPr kumimoji="1" lang="en-US" altLang="zh-CN" dirty="0"/>
              <a:t>02</a:t>
            </a:r>
            <a:endParaRPr kumimoji="1" lang="zh-CN" altLang="en-US" dirty="0"/>
          </a:p>
        </p:txBody>
      </p:sp>
      <p:sp>
        <p:nvSpPr>
          <p:cNvPr id="57" name="内容占位符 27"/>
          <p:cNvSpPr>
            <a:spLocks noGrp="1"/>
          </p:cNvSpPr>
          <p:nvPr>
            <p:ph sz="quarter" idx="16" hasCustomPrompt="1"/>
          </p:nvPr>
        </p:nvSpPr>
        <p:spPr>
          <a:xfrm>
            <a:off x="7007673" y="4313190"/>
            <a:ext cx="3678249" cy="504516"/>
          </a:xfrm>
        </p:spPr>
        <p:txBody>
          <a:bodyPr>
            <a:normAutofit/>
          </a:bodyPr>
          <a:lstStyle>
            <a:lvl1pPr marL="0" indent="0">
              <a:buNone/>
              <a:defRPr kumimoji="1" lang="zh-CN" altLang="en-US" sz="1400" kern="1200" spc="110" dirty="0">
                <a:solidFill>
                  <a:schemeClr val="bg1">
                    <a:lumMod val="50000"/>
                  </a:schemeClr>
                </a:solidFill>
                <a:latin typeface="OPPOSans L" panose="00020600040101010101" pitchFamily="18" charset="-122"/>
                <a:ea typeface="OPPOSans L" panose="00020600040101010101" pitchFamily="18" charset="-122"/>
                <a:cs typeface="OPPOSans L" panose="00020600040101010101" pitchFamily="18" charset="-122"/>
              </a:defRPr>
            </a:lvl1pPr>
          </a:lstStyle>
          <a:p>
            <a:pPr lvl="0"/>
            <a:r>
              <a:rPr kumimoji="1" lang="zh-CN" altLang="en-US" dirty="0"/>
              <a:t>单击此处编辑本文</a:t>
            </a:r>
          </a:p>
        </p:txBody>
      </p:sp>
      <p:sp>
        <p:nvSpPr>
          <p:cNvPr id="58" name="内容占位符 27"/>
          <p:cNvSpPr>
            <a:spLocks noGrp="1"/>
          </p:cNvSpPr>
          <p:nvPr>
            <p:ph sz="quarter" idx="17" hasCustomPrompt="1"/>
          </p:nvPr>
        </p:nvSpPr>
        <p:spPr>
          <a:xfrm>
            <a:off x="7007674" y="3942320"/>
            <a:ext cx="2665318" cy="439181"/>
          </a:xfrm>
        </p:spPr>
        <p:txBody>
          <a:bodyPr>
            <a:normAutofit/>
          </a:bodyPr>
          <a:lstStyle>
            <a:lvl1pPr marL="0" indent="0">
              <a:buNone/>
              <a:defRPr kumimoji="1" lang="zh-CN" altLang="en-US" sz="2400" kern="1200" dirty="0">
                <a:solidFill>
                  <a:schemeClr val="accent5">
                    <a:lumMod val="75000"/>
                  </a:schemeClr>
                </a:solidFill>
                <a:latin typeface="OPPOSans H" panose="00020600040101010101" pitchFamily="18" charset="-122"/>
                <a:ea typeface="OPPOSans H" panose="00020600040101010101" pitchFamily="18" charset="-122"/>
                <a:cs typeface="OPPOSans H" panose="00020600040101010101" pitchFamily="18" charset="-122"/>
              </a:defRPr>
            </a:lvl1pPr>
          </a:lstStyle>
          <a:p>
            <a:pPr lvl="0"/>
            <a:r>
              <a:rPr kumimoji="1" lang="zh-CN" altLang="en-US" dirty="0"/>
              <a:t>单击此处编辑本文</a:t>
            </a:r>
          </a:p>
        </p:txBody>
      </p:sp>
      <p:sp>
        <p:nvSpPr>
          <p:cNvPr id="59" name="内容占位符 27"/>
          <p:cNvSpPr>
            <a:spLocks noGrp="1"/>
          </p:cNvSpPr>
          <p:nvPr>
            <p:ph sz="quarter" idx="18" hasCustomPrompt="1"/>
          </p:nvPr>
        </p:nvSpPr>
        <p:spPr>
          <a:xfrm>
            <a:off x="6107218" y="3926408"/>
            <a:ext cx="875024" cy="657225"/>
          </a:xfrm>
        </p:spPr>
        <p:txBody>
          <a:bodyPr>
            <a:normAutofit/>
          </a:bodyPr>
          <a:lstStyle>
            <a:lvl1pPr marL="0" indent="0" algn="ctr" defTabSz="914400" rtl="0" eaLnBrk="1" latinLnBrk="0" hangingPunct="1">
              <a:buNone/>
              <a:defRPr kumimoji="1" lang="zh-CN" altLang="en-US" sz="2800" kern="1200" dirty="0">
                <a:solidFill>
                  <a:schemeClr val="bg1"/>
                </a:solidFill>
                <a:latin typeface="OPPOSans H" panose="00020600040101010101" pitchFamily="18" charset="-122"/>
                <a:ea typeface="OPPOSans H" panose="00020600040101010101" pitchFamily="18" charset="-122"/>
                <a:cs typeface="OPPOSans H" panose="00020600040101010101" pitchFamily="18" charset="-122"/>
              </a:defRPr>
            </a:lvl1pPr>
          </a:lstStyle>
          <a:p>
            <a:pPr lvl="0"/>
            <a:r>
              <a:rPr kumimoji="1" lang="en-US" altLang="zh-CN" dirty="0"/>
              <a:t>03</a:t>
            </a:r>
            <a:endParaRPr kumimoji="1" lang="zh-CN" altLang="en-US" dirty="0"/>
          </a:p>
        </p:txBody>
      </p:sp>
      <p:sp>
        <p:nvSpPr>
          <p:cNvPr id="60" name="内容占位符 27"/>
          <p:cNvSpPr>
            <a:spLocks noGrp="1"/>
          </p:cNvSpPr>
          <p:nvPr>
            <p:ph sz="quarter" idx="19" hasCustomPrompt="1"/>
          </p:nvPr>
        </p:nvSpPr>
        <p:spPr>
          <a:xfrm>
            <a:off x="7007673" y="5741940"/>
            <a:ext cx="3678249" cy="504516"/>
          </a:xfrm>
        </p:spPr>
        <p:txBody>
          <a:bodyPr>
            <a:normAutofit/>
          </a:bodyPr>
          <a:lstStyle>
            <a:lvl1pPr marL="0" indent="0">
              <a:buNone/>
              <a:defRPr kumimoji="1" lang="zh-CN" altLang="en-US" sz="1400" kern="1200" spc="110" dirty="0">
                <a:solidFill>
                  <a:schemeClr val="bg1">
                    <a:lumMod val="50000"/>
                  </a:schemeClr>
                </a:solidFill>
                <a:latin typeface="OPPOSans L" panose="00020600040101010101" pitchFamily="18" charset="-122"/>
                <a:ea typeface="OPPOSans L" panose="00020600040101010101" pitchFamily="18" charset="-122"/>
                <a:cs typeface="OPPOSans L" panose="00020600040101010101" pitchFamily="18" charset="-122"/>
              </a:defRPr>
            </a:lvl1pPr>
          </a:lstStyle>
          <a:p>
            <a:pPr lvl="0"/>
            <a:r>
              <a:rPr kumimoji="1" lang="zh-CN" altLang="en-US" dirty="0"/>
              <a:t>单击此处编辑本文</a:t>
            </a:r>
          </a:p>
        </p:txBody>
      </p:sp>
      <p:sp>
        <p:nvSpPr>
          <p:cNvPr id="61" name="内容占位符 27"/>
          <p:cNvSpPr>
            <a:spLocks noGrp="1"/>
          </p:cNvSpPr>
          <p:nvPr>
            <p:ph sz="quarter" idx="20" hasCustomPrompt="1"/>
          </p:nvPr>
        </p:nvSpPr>
        <p:spPr>
          <a:xfrm>
            <a:off x="7007674" y="5371070"/>
            <a:ext cx="2665318" cy="439181"/>
          </a:xfrm>
        </p:spPr>
        <p:txBody>
          <a:bodyPr>
            <a:normAutofit/>
          </a:bodyPr>
          <a:lstStyle>
            <a:lvl1pPr marL="0" indent="0">
              <a:buNone/>
              <a:defRPr kumimoji="1" lang="zh-CN" altLang="en-US" sz="2400" kern="1200" dirty="0">
                <a:solidFill>
                  <a:schemeClr val="accent5">
                    <a:lumMod val="75000"/>
                  </a:schemeClr>
                </a:solidFill>
                <a:latin typeface="OPPOSans H" panose="00020600040101010101" pitchFamily="18" charset="-122"/>
                <a:ea typeface="OPPOSans H" panose="00020600040101010101" pitchFamily="18" charset="-122"/>
                <a:cs typeface="OPPOSans H" panose="00020600040101010101" pitchFamily="18" charset="-122"/>
              </a:defRPr>
            </a:lvl1pPr>
          </a:lstStyle>
          <a:p>
            <a:pPr lvl="0"/>
            <a:r>
              <a:rPr kumimoji="1" lang="zh-CN" altLang="en-US" dirty="0"/>
              <a:t>单击此处编辑本文</a:t>
            </a:r>
          </a:p>
        </p:txBody>
      </p:sp>
      <p:sp>
        <p:nvSpPr>
          <p:cNvPr id="62" name="内容占位符 27"/>
          <p:cNvSpPr>
            <a:spLocks noGrp="1"/>
          </p:cNvSpPr>
          <p:nvPr>
            <p:ph sz="quarter" idx="21" hasCustomPrompt="1"/>
          </p:nvPr>
        </p:nvSpPr>
        <p:spPr>
          <a:xfrm>
            <a:off x="6107218" y="5355158"/>
            <a:ext cx="875024" cy="657225"/>
          </a:xfrm>
        </p:spPr>
        <p:txBody>
          <a:bodyPr>
            <a:normAutofit/>
          </a:bodyPr>
          <a:lstStyle>
            <a:lvl1pPr marL="0" indent="0" algn="ctr" defTabSz="914400" rtl="0" eaLnBrk="1" latinLnBrk="0" hangingPunct="1">
              <a:buNone/>
              <a:defRPr kumimoji="1" lang="zh-CN" altLang="en-US" sz="2800" kern="1200" dirty="0">
                <a:solidFill>
                  <a:schemeClr val="bg1"/>
                </a:solidFill>
                <a:latin typeface="OPPOSans H" panose="00020600040101010101" pitchFamily="18" charset="-122"/>
                <a:ea typeface="OPPOSans H" panose="00020600040101010101" pitchFamily="18" charset="-122"/>
                <a:cs typeface="OPPOSans H" panose="00020600040101010101" pitchFamily="18" charset="-122"/>
              </a:defRPr>
            </a:lvl1pPr>
          </a:lstStyle>
          <a:p>
            <a:pPr lvl="0"/>
            <a:r>
              <a:rPr kumimoji="1" lang="en-US" altLang="zh-CN" dirty="0"/>
              <a:t>04</a:t>
            </a:r>
            <a:endParaRPr kumimoji="1" lang="zh-CN" alt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过度页">
    <p:bg>
      <p:bgPr>
        <a:pattFill prst="lgGrid">
          <a:fgClr>
            <a:schemeClr val="bg2"/>
          </a:fgClr>
          <a:bgClr>
            <a:schemeClr val="bg1"/>
          </a:bgClr>
        </a:pattFill>
        <a:effectLst/>
      </p:bgPr>
    </p:bg>
    <p:spTree>
      <p:nvGrpSpPr>
        <p:cNvPr id="1" name=""/>
        <p:cNvGrpSpPr/>
        <p:nvPr/>
      </p:nvGrpSpPr>
      <p:grpSpPr>
        <a:xfrm>
          <a:off x="0" y="0"/>
          <a:ext cx="0" cy="0"/>
          <a:chOff x="0" y="0"/>
          <a:chExt cx="0" cy="0"/>
        </a:xfrm>
      </p:grpSpPr>
      <p:sp>
        <p:nvSpPr>
          <p:cNvPr id="71" name="内容占位符 27"/>
          <p:cNvSpPr>
            <a:spLocks noGrp="1"/>
          </p:cNvSpPr>
          <p:nvPr>
            <p:ph sz="quarter" idx="12" hasCustomPrompt="1"/>
          </p:nvPr>
        </p:nvSpPr>
        <p:spPr>
          <a:xfrm>
            <a:off x="569593" y="4176688"/>
            <a:ext cx="5992570" cy="504516"/>
          </a:xfrm>
        </p:spPr>
        <p:txBody>
          <a:bodyPr>
            <a:normAutofit/>
          </a:bodyPr>
          <a:lstStyle>
            <a:lvl1pPr marL="0" indent="0">
              <a:lnSpc>
                <a:spcPct val="130000"/>
              </a:lnSpc>
              <a:buNone/>
              <a:defRPr kumimoji="1" lang="zh-CN" altLang="en-US" sz="1800" kern="1200" spc="110" dirty="0">
                <a:solidFill>
                  <a:schemeClr val="bg1">
                    <a:lumMod val="50000"/>
                  </a:schemeClr>
                </a:solidFill>
                <a:latin typeface="OPPOSans L" panose="00020600040101010101" pitchFamily="18" charset="-122"/>
                <a:ea typeface="OPPOSans L" panose="00020600040101010101" pitchFamily="18" charset="-122"/>
                <a:cs typeface="OPPOSans L" panose="00020600040101010101" pitchFamily="18" charset="-122"/>
              </a:defRPr>
            </a:lvl1pPr>
          </a:lstStyle>
          <a:p>
            <a:pPr lvl="0"/>
            <a:r>
              <a:rPr kumimoji="1" lang="zh-CN" altLang="en-US" dirty="0"/>
              <a:t>单击此处编辑本文</a:t>
            </a:r>
          </a:p>
        </p:txBody>
      </p:sp>
      <p:sp>
        <p:nvSpPr>
          <p:cNvPr id="69" name="标题 24"/>
          <p:cNvSpPr>
            <a:spLocks noGrp="1"/>
          </p:cNvSpPr>
          <p:nvPr>
            <p:ph type="title" hasCustomPrompt="1"/>
          </p:nvPr>
        </p:nvSpPr>
        <p:spPr>
          <a:xfrm>
            <a:off x="540097" y="2788246"/>
            <a:ext cx="6316595" cy="1325563"/>
          </a:xfrm>
        </p:spPr>
        <p:txBody>
          <a:bodyPr>
            <a:normAutofit/>
          </a:bodyPr>
          <a:lstStyle>
            <a:lvl1pPr>
              <a:defRPr kumimoji="1" lang="zh-CN" altLang="en-US" sz="6000" kern="1200" dirty="0">
                <a:solidFill>
                  <a:schemeClr val="accent5">
                    <a:lumMod val="75000"/>
                  </a:schemeClr>
                </a:solidFill>
                <a:effectLst/>
                <a:latin typeface="OPPOSans H" panose="00020600040101010101" pitchFamily="18" charset="-122"/>
                <a:ea typeface="OPPOSans H" panose="00020600040101010101" pitchFamily="18" charset="-122"/>
                <a:cs typeface="OPPOSans H" panose="00020600040101010101" pitchFamily="18" charset="-122"/>
              </a:defRPr>
            </a:lvl1pPr>
          </a:lstStyle>
          <a:p>
            <a:r>
              <a:rPr kumimoji="1" lang="zh-CN" altLang="en-US" dirty="0"/>
              <a:t>单击此处标题样式</a:t>
            </a:r>
          </a:p>
        </p:txBody>
      </p:sp>
      <p:sp>
        <p:nvSpPr>
          <p:cNvPr id="70" name="内容占位符 27"/>
          <p:cNvSpPr>
            <a:spLocks noGrp="1"/>
          </p:cNvSpPr>
          <p:nvPr>
            <p:ph sz="quarter" idx="11" hasCustomPrompt="1"/>
          </p:nvPr>
        </p:nvSpPr>
        <p:spPr>
          <a:xfrm>
            <a:off x="580052" y="2277968"/>
            <a:ext cx="2315548" cy="657225"/>
          </a:xfrm>
        </p:spPr>
        <p:txBody>
          <a:bodyPr>
            <a:normAutofit/>
          </a:bodyPr>
          <a:lstStyle>
            <a:lvl1pPr marL="0" indent="0">
              <a:buNone/>
              <a:defRPr sz="4000">
                <a:solidFill>
                  <a:schemeClr val="accent5">
                    <a:lumMod val="75000"/>
                  </a:schemeClr>
                </a:solidFill>
              </a:defRPr>
            </a:lvl1pPr>
          </a:lstStyle>
          <a:p>
            <a:pPr lvl="0"/>
            <a:r>
              <a:rPr kumimoji="1" lang="zh-CN" altLang="en-US" dirty="0"/>
              <a:t>编辑文字</a:t>
            </a:r>
          </a:p>
        </p:txBody>
      </p:sp>
      <p:sp>
        <p:nvSpPr>
          <p:cNvPr id="55" name="任意形状 54"/>
          <p:cNvSpPr/>
          <p:nvPr/>
        </p:nvSpPr>
        <p:spPr>
          <a:xfrm rot="16200000">
            <a:off x="750285" y="1219957"/>
            <a:ext cx="734200" cy="900456"/>
          </a:xfrm>
          <a:custGeom>
            <a:avLst/>
            <a:gdLst>
              <a:gd name="connsiteX0" fmla="*/ 32668 w 643234"/>
              <a:gd name="connsiteY0" fmla="*/ 79177 h 739679"/>
              <a:gd name="connsiteX1" fmla="*/ 540668 w 643234"/>
              <a:gd name="connsiteY1" fmla="*/ 15677 h 739679"/>
              <a:gd name="connsiteX2" fmla="*/ 629568 w 643234"/>
              <a:gd name="connsiteY2" fmla="*/ 345877 h 739679"/>
              <a:gd name="connsiteX3" fmla="*/ 350168 w 643234"/>
              <a:gd name="connsiteY3" fmla="*/ 739577 h 739679"/>
              <a:gd name="connsiteX4" fmla="*/ 7268 w 643234"/>
              <a:gd name="connsiteY4" fmla="*/ 383977 h 739679"/>
              <a:gd name="connsiteX5" fmla="*/ 108868 w 643234"/>
              <a:gd name="connsiteY5" fmla="*/ 307777 h 739679"/>
              <a:gd name="connsiteX6" fmla="*/ 32668 w 643234"/>
              <a:gd name="connsiteY6" fmla="*/ 79177 h 739679"/>
              <a:gd name="connsiteX0-1" fmla="*/ 19575 w 630141"/>
              <a:gd name="connsiteY0-2" fmla="*/ 79177 h 742947"/>
              <a:gd name="connsiteX1-3" fmla="*/ 527575 w 630141"/>
              <a:gd name="connsiteY1-4" fmla="*/ 15677 h 742947"/>
              <a:gd name="connsiteX2-5" fmla="*/ 616475 w 630141"/>
              <a:gd name="connsiteY2-6" fmla="*/ 345877 h 742947"/>
              <a:gd name="connsiteX3-7" fmla="*/ 337075 w 630141"/>
              <a:gd name="connsiteY3-8" fmla="*/ 739577 h 742947"/>
              <a:gd name="connsiteX4-9" fmla="*/ 10050 w 630141"/>
              <a:gd name="connsiteY4-10" fmla="*/ 523677 h 742947"/>
              <a:gd name="connsiteX5-11" fmla="*/ 95775 w 630141"/>
              <a:gd name="connsiteY5-12" fmla="*/ 307777 h 742947"/>
              <a:gd name="connsiteX6-13" fmla="*/ 19575 w 630141"/>
              <a:gd name="connsiteY6-14" fmla="*/ 79177 h 742947"/>
              <a:gd name="connsiteX0-15" fmla="*/ 18578 w 629144"/>
              <a:gd name="connsiteY0-16" fmla="*/ 79783 h 743553"/>
              <a:gd name="connsiteX1-17" fmla="*/ 526578 w 629144"/>
              <a:gd name="connsiteY1-18" fmla="*/ 16283 h 743553"/>
              <a:gd name="connsiteX2-19" fmla="*/ 615478 w 629144"/>
              <a:gd name="connsiteY2-20" fmla="*/ 346483 h 743553"/>
              <a:gd name="connsiteX3-21" fmla="*/ 336078 w 629144"/>
              <a:gd name="connsiteY3-22" fmla="*/ 740183 h 743553"/>
              <a:gd name="connsiteX4-23" fmla="*/ 9053 w 629144"/>
              <a:gd name="connsiteY4-24" fmla="*/ 524283 h 743553"/>
              <a:gd name="connsiteX5-25" fmla="*/ 101128 w 629144"/>
              <a:gd name="connsiteY5-26" fmla="*/ 333783 h 743553"/>
              <a:gd name="connsiteX6-27" fmla="*/ 18578 w 629144"/>
              <a:gd name="connsiteY6-28" fmla="*/ 79783 h 743553"/>
              <a:gd name="connsiteX0-29" fmla="*/ 129286 w 626001"/>
              <a:gd name="connsiteY0-30" fmla="*/ 40485 h 767755"/>
              <a:gd name="connsiteX1-31" fmla="*/ 526161 w 626001"/>
              <a:gd name="connsiteY1-32" fmla="*/ 40485 h 767755"/>
              <a:gd name="connsiteX2-33" fmla="*/ 615061 w 626001"/>
              <a:gd name="connsiteY2-34" fmla="*/ 370685 h 767755"/>
              <a:gd name="connsiteX3-35" fmla="*/ 335661 w 626001"/>
              <a:gd name="connsiteY3-36" fmla="*/ 764385 h 767755"/>
              <a:gd name="connsiteX4-37" fmla="*/ 8636 w 626001"/>
              <a:gd name="connsiteY4-38" fmla="*/ 548485 h 767755"/>
              <a:gd name="connsiteX5-39" fmla="*/ 100711 w 626001"/>
              <a:gd name="connsiteY5-40" fmla="*/ 357985 h 767755"/>
              <a:gd name="connsiteX6-41" fmla="*/ 129286 w 626001"/>
              <a:gd name="connsiteY6-42" fmla="*/ 40485 h 76775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626001" h="767755">
                <a:moveTo>
                  <a:pt x="129286" y="40485"/>
                </a:moveTo>
                <a:cubicBezTo>
                  <a:pt x="200194" y="-12432"/>
                  <a:pt x="445199" y="-14548"/>
                  <a:pt x="526161" y="40485"/>
                </a:cubicBezTo>
                <a:cubicBezTo>
                  <a:pt x="607124" y="95518"/>
                  <a:pt x="646811" y="250035"/>
                  <a:pt x="615061" y="370685"/>
                </a:cubicBezTo>
                <a:cubicBezTo>
                  <a:pt x="583311" y="491335"/>
                  <a:pt x="436732" y="734752"/>
                  <a:pt x="335661" y="764385"/>
                </a:cubicBezTo>
                <a:cubicBezTo>
                  <a:pt x="234590" y="794018"/>
                  <a:pt x="48853" y="620452"/>
                  <a:pt x="8636" y="548485"/>
                </a:cubicBezTo>
                <a:cubicBezTo>
                  <a:pt x="-31581" y="476518"/>
                  <a:pt x="80603" y="442652"/>
                  <a:pt x="100711" y="357985"/>
                </a:cubicBezTo>
                <a:cubicBezTo>
                  <a:pt x="120819" y="273318"/>
                  <a:pt x="58378" y="93402"/>
                  <a:pt x="129286" y="40485"/>
                </a:cubicBezTo>
                <a:close/>
              </a:path>
            </a:pathLst>
          </a:custGeom>
          <a:gradFill>
            <a:gsLst>
              <a:gs pos="8000">
                <a:schemeClr val="accent5">
                  <a:lumMod val="75000"/>
                </a:schemeClr>
              </a:gs>
              <a:gs pos="100000">
                <a:schemeClr val="tx1"/>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8" name="内容占位符 27"/>
          <p:cNvSpPr>
            <a:spLocks noGrp="1"/>
          </p:cNvSpPr>
          <p:nvPr>
            <p:ph sz="quarter" idx="10" hasCustomPrompt="1"/>
          </p:nvPr>
        </p:nvSpPr>
        <p:spPr>
          <a:xfrm>
            <a:off x="658813" y="1408252"/>
            <a:ext cx="875024" cy="657225"/>
          </a:xfrm>
        </p:spPr>
        <p:txBody>
          <a:bodyPr>
            <a:normAutofit/>
          </a:bodyPr>
          <a:lstStyle>
            <a:lvl1pPr marL="0" indent="0" algn="ctr" defTabSz="914400" rtl="0" eaLnBrk="1" latinLnBrk="0" hangingPunct="1">
              <a:buNone/>
              <a:defRPr kumimoji="1" lang="zh-CN" altLang="en-US" sz="2800" kern="1200" dirty="0">
                <a:solidFill>
                  <a:schemeClr val="bg1"/>
                </a:solidFill>
                <a:latin typeface="OPPOSans H" panose="00020600040101010101" pitchFamily="18" charset="-122"/>
                <a:ea typeface="OPPOSans H" panose="00020600040101010101" pitchFamily="18" charset="-122"/>
                <a:cs typeface="OPPOSans H" panose="00020600040101010101" pitchFamily="18" charset="-122"/>
              </a:defRPr>
            </a:lvl1pPr>
          </a:lstStyle>
          <a:p>
            <a:pPr lvl="0"/>
            <a:r>
              <a:rPr kumimoji="1" lang="en-US" altLang="zh-CN" dirty="0"/>
              <a:t>01</a:t>
            </a:r>
            <a:endParaRPr kumimoji="1" lang="zh-CN" altLang="en-US" dirty="0"/>
          </a:p>
        </p:txBody>
      </p:sp>
      <p:pic>
        <p:nvPicPr>
          <p:cNvPr id="53" name="Picture 2"/>
          <p:cNvPicPr>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050794" y="372443"/>
            <a:ext cx="1476548" cy="674076"/>
          </a:xfrm>
          <a:prstGeom prst="rect">
            <a:avLst/>
          </a:prstGeom>
          <a:noFill/>
          <a:extLst>
            <a:ext uri="{909E8E84-426E-40DD-AFC4-6F175D3DCCD1}">
              <a14:hiddenFill xmlns:a14="http://schemas.microsoft.com/office/drawing/2010/main">
                <a:solidFill>
                  <a:srgbClr val="FFFFFF"/>
                </a:solidFill>
              </a14:hiddenFill>
            </a:ext>
          </a:extLst>
        </p:spPr>
      </p:pic>
      <p:cxnSp>
        <p:nvCxnSpPr>
          <p:cNvPr id="60" name="直线连接符 59"/>
          <p:cNvCxnSpPr/>
          <p:nvPr userDrawn="1"/>
        </p:nvCxnSpPr>
        <p:spPr>
          <a:xfrm>
            <a:off x="667157" y="3948731"/>
            <a:ext cx="5895008" cy="0"/>
          </a:xfrm>
          <a:prstGeom prst="line">
            <a:avLst/>
          </a:prstGeom>
          <a:ln w="22225">
            <a:gradFill>
              <a:gsLst>
                <a:gs pos="0">
                  <a:schemeClr val="tx1"/>
                </a:gs>
                <a:gs pos="100000">
                  <a:schemeClr val="accent2"/>
                </a:gs>
              </a:gsLst>
              <a:lin ang="0" scaled="0"/>
            </a:gradFill>
          </a:ln>
        </p:spPr>
        <p:style>
          <a:lnRef idx="1">
            <a:schemeClr val="accent1"/>
          </a:lnRef>
          <a:fillRef idx="0">
            <a:schemeClr val="accent1"/>
          </a:fillRef>
          <a:effectRef idx="0">
            <a:schemeClr val="accent1"/>
          </a:effectRef>
          <a:fontRef idx="minor">
            <a:schemeClr val="tx1"/>
          </a:fontRef>
        </p:style>
      </p:cxnSp>
      <p:grpSp>
        <p:nvGrpSpPr>
          <p:cNvPr id="61" name="组合 60"/>
          <p:cNvGrpSpPr/>
          <p:nvPr userDrawn="1"/>
        </p:nvGrpSpPr>
        <p:grpSpPr>
          <a:xfrm>
            <a:off x="2893249" y="2474328"/>
            <a:ext cx="591954" cy="215544"/>
            <a:chOff x="4343400" y="2092569"/>
            <a:chExt cx="1966429" cy="484632"/>
          </a:xfrm>
          <a:gradFill>
            <a:gsLst>
              <a:gs pos="100000">
                <a:schemeClr val="accent5">
                  <a:lumMod val="75000"/>
                </a:schemeClr>
              </a:gs>
              <a:gs pos="0">
                <a:schemeClr val="tx1">
                  <a:alpha val="0"/>
                </a:schemeClr>
              </a:gs>
            </a:gsLst>
            <a:lin ang="0" scaled="0"/>
          </a:gradFill>
        </p:grpSpPr>
        <p:sp>
          <p:nvSpPr>
            <p:cNvPr id="62" name="燕尾形 61"/>
            <p:cNvSpPr/>
            <p:nvPr/>
          </p:nvSpPr>
          <p:spPr>
            <a:xfrm>
              <a:off x="4343400" y="2092569"/>
              <a:ext cx="484632" cy="484632"/>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endParaRPr>
            </a:p>
          </p:txBody>
        </p:sp>
        <p:sp>
          <p:nvSpPr>
            <p:cNvPr id="63" name="燕尾形 62"/>
            <p:cNvSpPr/>
            <p:nvPr/>
          </p:nvSpPr>
          <p:spPr>
            <a:xfrm>
              <a:off x="4713849" y="2092569"/>
              <a:ext cx="484632" cy="484632"/>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endParaRPr>
            </a:p>
          </p:txBody>
        </p:sp>
        <p:sp>
          <p:nvSpPr>
            <p:cNvPr id="64" name="燕尾形 63"/>
            <p:cNvSpPr/>
            <p:nvPr/>
          </p:nvSpPr>
          <p:spPr>
            <a:xfrm>
              <a:off x="5084298" y="2092569"/>
              <a:ext cx="484632" cy="484632"/>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endParaRPr>
            </a:p>
          </p:txBody>
        </p:sp>
        <p:sp>
          <p:nvSpPr>
            <p:cNvPr id="65" name="燕尾形 64"/>
            <p:cNvSpPr/>
            <p:nvPr/>
          </p:nvSpPr>
          <p:spPr>
            <a:xfrm>
              <a:off x="5454747" y="2092569"/>
              <a:ext cx="484632" cy="484632"/>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endParaRPr>
            </a:p>
          </p:txBody>
        </p:sp>
        <p:sp>
          <p:nvSpPr>
            <p:cNvPr id="66" name="燕尾形 65"/>
            <p:cNvSpPr/>
            <p:nvPr/>
          </p:nvSpPr>
          <p:spPr>
            <a:xfrm>
              <a:off x="5825197" y="2092569"/>
              <a:ext cx="484632" cy="484632"/>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endParaRPr>
            </a:p>
          </p:txBody>
        </p:sp>
      </p:grpSp>
      <p:sp>
        <p:nvSpPr>
          <p:cNvPr id="19" name="任意形状 18"/>
          <p:cNvSpPr/>
          <p:nvPr userDrawn="1"/>
        </p:nvSpPr>
        <p:spPr>
          <a:xfrm rot="12600000">
            <a:off x="-80203" y="6448019"/>
            <a:ext cx="903762" cy="579727"/>
          </a:xfrm>
          <a:custGeom>
            <a:avLst/>
            <a:gdLst>
              <a:gd name="connsiteX0" fmla="*/ 642249 w 903762"/>
              <a:gd name="connsiteY0" fmla="*/ 485496 h 579727"/>
              <a:gd name="connsiteX1" fmla="*/ 369863 w 903762"/>
              <a:gd name="connsiteY1" fmla="*/ 579643 h 579727"/>
              <a:gd name="connsiteX2" fmla="*/ 61123 w 903762"/>
              <a:gd name="connsiteY2" fmla="*/ 461900 h 579727"/>
              <a:gd name="connsiteX3" fmla="*/ 0 w 903762"/>
              <a:gd name="connsiteY3" fmla="*/ 412058 h 579727"/>
              <a:gd name="connsiteX4" fmla="*/ 713706 w 903762"/>
              <a:gd name="connsiteY4" fmla="*/ 0 h 579727"/>
              <a:gd name="connsiteX5" fmla="*/ 903762 w 903762"/>
              <a:gd name="connsiteY5" fmla="*/ 329187 h 579727"/>
              <a:gd name="connsiteX6" fmla="*/ 835360 w 903762"/>
              <a:gd name="connsiteY6" fmla="*/ 368309 h 579727"/>
              <a:gd name="connsiteX7" fmla="*/ 642249 w 903762"/>
              <a:gd name="connsiteY7" fmla="*/ 485496 h 579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3762" h="579727">
                <a:moveTo>
                  <a:pt x="642249" y="485496"/>
                </a:moveTo>
                <a:cubicBezTo>
                  <a:pt x="546240" y="540117"/>
                  <a:pt x="452807" y="581868"/>
                  <a:pt x="369863" y="579643"/>
                </a:cubicBezTo>
                <a:cubicBezTo>
                  <a:pt x="259269" y="576677"/>
                  <a:pt x="157892" y="530173"/>
                  <a:pt x="61123" y="461900"/>
                </a:cubicBezTo>
                <a:lnTo>
                  <a:pt x="0" y="412058"/>
                </a:lnTo>
                <a:lnTo>
                  <a:pt x="713706" y="0"/>
                </a:lnTo>
                <a:lnTo>
                  <a:pt x="903762" y="329187"/>
                </a:lnTo>
                <a:lnTo>
                  <a:pt x="835360" y="368309"/>
                </a:lnTo>
                <a:cubicBezTo>
                  <a:pt x="771407" y="406947"/>
                  <a:pt x="706255" y="449082"/>
                  <a:pt x="642249" y="485496"/>
                </a:cubicBezTo>
                <a:close/>
              </a:path>
            </a:pathLst>
          </a:cu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a:p>
        </p:txBody>
      </p:sp>
      <p:sp>
        <p:nvSpPr>
          <p:cNvPr id="20" name="任意形状 19"/>
          <p:cNvSpPr/>
          <p:nvPr userDrawn="1"/>
        </p:nvSpPr>
        <p:spPr>
          <a:xfrm rot="1800000">
            <a:off x="11132810" y="-197718"/>
            <a:ext cx="1206998" cy="845176"/>
          </a:xfrm>
          <a:custGeom>
            <a:avLst/>
            <a:gdLst>
              <a:gd name="connsiteX0" fmla="*/ 0 w 1206998"/>
              <a:gd name="connsiteY0" fmla="*/ 511362 h 845176"/>
              <a:gd name="connsiteX1" fmla="*/ 885704 w 1206998"/>
              <a:gd name="connsiteY1" fmla="*/ 0 h 845176"/>
              <a:gd name="connsiteX2" fmla="*/ 1206998 w 1206998"/>
              <a:gd name="connsiteY2" fmla="*/ 556499 h 845176"/>
              <a:gd name="connsiteX3" fmla="*/ 1156404 w 1206998"/>
              <a:gd name="connsiteY3" fmla="*/ 578007 h 845176"/>
              <a:gd name="connsiteX4" fmla="*/ 603294 w 1206998"/>
              <a:gd name="connsiteY4" fmla="*/ 845107 h 845176"/>
              <a:gd name="connsiteX5" fmla="*/ 317478 w 1206998"/>
              <a:gd name="connsiteY5" fmla="*/ 546464 h 845176"/>
              <a:gd name="connsiteX6" fmla="*/ 55998 w 1206998"/>
              <a:gd name="connsiteY6" fmla="*/ 520951 h 845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06998" h="845176">
                <a:moveTo>
                  <a:pt x="0" y="511362"/>
                </a:moveTo>
                <a:lnTo>
                  <a:pt x="885704" y="0"/>
                </a:lnTo>
                <a:lnTo>
                  <a:pt x="1206998" y="556499"/>
                </a:lnTo>
                <a:lnTo>
                  <a:pt x="1156404" y="578007"/>
                </a:lnTo>
                <a:cubicBezTo>
                  <a:pt x="958022" y="673889"/>
                  <a:pt x="731182" y="841124"/>
                  <a:pt x="603294" y="845107"/>
                </a:cubicBezTo>
                <a:cubicBezTo>
                  <a:pt x="432776" y="850418"/>
                  <a:pt x="354766" y="548159"/>
                  <a:pt x="317478" y="546464"/>
                </a:cubicBezTo>
                <a:cubicBezTo>
                  <a:pt x="295817" y="537092"/>
                  <a:pt x="167179" y="536014"/>
                  <a:pt x="55998" y="520951"/>
                </a:cubicBezTo>
                <a:close/>
              </a:path>
            </a:pathLst>
          </a:cu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dirty="0"/>
          </a:p>
        </p:txBody>
      </p:sp>
      <p:sp>
        <p:nvSpPr>
          <p:cNvPr id="21" name="任意形状 20"/>
          <p:cNvSpPr/>
          <p:nvPr userDrawn="1"/>
        </p:nvSpPr>
        <p:spPr>
          <a:xfrm rot="10800000">
            <a:off x="7020231" y="6122728"/>
            <a:ext cx="5171769" cy="735272"/>
          </a:xfrm>
          <a:custGeom>
            <a:avLst/>
            <a:gdLst>
              <a:gd name="connsiteX0" fmla="*/ 1128703 w 5171769"/>
              <a:gd name="connsiteY0" fmla="*/ 735192 h 735272"/>
              <a:gd name="connsiteX1" fmla="*/ 151767 w 5171769"/>
              <a:gd name="connsiteY1" fmla="*/ 513478 h 735272"/>
              <a:gd name="connsiteX2" fmla="*/ 0 w 5171769"/>
              <a:gd name="connsiteY2" fmla="*/ 450124 h 735272"/>
              <a:gd name="connsiteX3" fmla="*/ 0 w 5171769"/>
              <a:gd name="connsiteY3" fmla="*/ 0 h 735272"/>
              <a:gd name="connsiteX4" fmla="*/ 5167243 w 5171769"/>
              <a:gd name="connsiteY4" fmla="*/ 0 h 735272"/>
              <a:gd name="connsiteX5" fmla="*/ 5171755 w 5171769"/>
              <a:gd name="connsiteY5" fmla="*/ 10453 h 735272"/>
              <a:gd name="connsiteX6" fmla="*/ 3992352 w 5171769"/>
              <a:gd name="connsiteY6" fmla="*/ 566396 h 735272"/>
              <a:gd name="connsiteX7" fmla="*/ 2725737 w 5171769"/>
              <a:gd name="connsiteY7" fmla="*/ 421715 h 735272"/>
              <a:gd name="connsiteX8" fmla="*/ 1128703 w 5171769"/>
              <a:gd name="connsiteY8" fmla="*/ 735192 h 735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71769" h="735272">
                <a:moveTo>
                  <a:pt x="1128703" y="735192"/>
                </a:moveTo>
                <a:cubicBezTo>
                  <a:pt x="769370" y="730972"/>
                  <a:pt x="454954" y="633839"/>
                  <a:pt x="151767" y="513478"/>
                </a:cubicBezTo>
                <a:lnTo>
                  <a:pt x="0" y="450124"/>
                </a:lnTo>
                <a:lnTo>
                  <a:pt x="0" y="0"/>
                </a:lnTo>
                <a:lnTo>
                  <a:pt x="5167243" y="0"/>
                </a:lnTo>
                <a:lnTo>
                  <a:pt x="5171755" y="10453"/>
                </a:lnTo>
                <a:cubicBezTo>
                  <a:pt x="5175715" y="161504"/>
                  <a:pt x="4372679" y="497823"/>
                  <a:pt x="3992352" y="566396"/>
                </a:cubicBezTo>
                <a:cubicBezTo>
                  <a:pt x="3586668" y="639541"/>
                  <a:pt x="3203012" y="393582"/>
                  <a:pt x="2725737" y="421715"/>
                </a:cubicBezTo>
                <a:cubicBezTo>
                  <a:pt x="2248462" y="449847"/>
                  <a:pt x="1607814" y="740819"/>
                  <a:pt x="1128703" y="735192"/>
                </a:cubicBez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a:p>
        </p:txBody>
      </p:sp>
      <p:pic>
        <p:nvPicPr>
          <p:cNvPr id="22" name="图形 21"/>
          <p:cNvPicPr>
            <a:picLocks noChangeAspect="1"/>
          </p:cNvPicPr>
          <p:nvPr userDrawn="1"/>
        </p:nvPicPr>
        <p:blipFill rotWithShape="1">
          <a:blip r:embed="rId3">
            <a:extLst>
              <a:ext uri="{96DAC541-7B7A-43D3-8B79-37D633B846F1}">
                <asvg:svgBlip xmlns:asvg="http://schemas.microsoft.com/office/drawing/2016/SVG/main" r:embed="rId4"/>
              </a:ext>
            </a:extLst>
          </a:blip>
          <a:srcRect r="18650"/>
          <a:stretch>
            <a:fillRect/>
          </a:stretch>
        </p:blipFill>
        <p:spPr>
          <a:xfrm>
            <a:off x="6313459" y="1003300"/>
            <a:ext cx="5878541" cy="585470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内容页">
    <p:bg>
      <p:bgPr>
        <a:pattFill prst="lgGrid">
          <a:fgClr>
            <a:schemeClr val="bg2"/>
          </a:fgClr>
          <a:bgClr>
            <a:schemeClr val="bg1"/>
          </a:bgClr>
        </a:pattFill>
        <a:effectLst/>
      </p:bgPr>
    </p:bg>
    <p:spTree>
      <p:nvGrpSpPr>
        <p:cNvPr id="1" name=""/>
        <p:cNvGrpSpPr/>
        <p:nvPr/>
      </p:nvGrpSpPr>
      <p:grpSpPr>
        <a:xfrm>
          <a:off x="0" y="0"/>
          <a:ext cx="0" cy="0"/>
          <a:chOff x="0" y="0"/>
          <a:chExt cx="0" cy="0"/>
        </a:xfrm>
      </p:grpSpPr>
      <p:sp>
        <p:nvSpPr>
          <p:cNvPr id="13" name="内容占位符 27"/>
          <p:cNvSpPr>
            <a:spLocks noGrp="1"/>
          </p:cNvSpPr>
          <p:nvPr>
            <p:ph sz="quarter" idx="12" hasCustomPrompt="1"/>
          </p:nvPr>
        </p:nvSpPr>
        <p:spPr>
          <a:xfrm>
            <a:off x="933811" y="894530"/>
            <a:ext cx="2705595" cy="504516"/>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defRPr kumimoji="1" lang="zh-CN" altLang="en-US" sz="1800" kern="1200" spc="110" dirty="0">
                <a:solidFill>
                  <a:schemeClr val="bg1">
                    <a:lumMod val="50000"/>
                  </a:schemeClr>
                </a:solidFill>
                <a:latin typeface="OPPOSans L" panose="00020600040101010101" pitchFamily="18" charset="-122"/>
                <a:ea typeface="OPPOSans L" panose="00020600040101010101" pitchFamily="18" charset="-122"/>
                <a:cs typeface="OPPOSans L"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400" b="0" i="0" u="none" strike="noStrike" kern="1200" cap="none" spc="0" normalizeH="0" baseline="0" noProof="0" dirty="0">
                <a:ln>
                  <a:noFill/>
                </a:ln>
                <a:solidFill>
                  <a:srgbClr val="F9F9F9">
                    <a:lumMod val="75000"/>
                  </a:srgbClr>
                </a:solidFill>
                <a:effectLst/>
                <a:uLnTx/>
                <a:uFillTx/>
                <a:latin typeface="OPPOSans L" panose="00020600040101010101" pitchFamily="18" charset="-122"/>
                <a:ea typeface="OPPOSans L" panose="00020600040101010101" pitchFamily="18" charset="-122"/>
                <a:cs typeface="OPPOSans L" panose="00020600040101010101" pitchFamily="18" charset="-122"/>
              </a:rPr>
              <a:t>PLEASE ADD A TITLE</a:t>
            </a:r>
            <a:endParaRPr kumimoji="0" lang="zh-CN" altLang="en-US" sz="1400" b="0" i="0" u="none" strike="noStrike" kern="1200" cap="none" spc="0" normalizeH="0" baseline="0" noProof="0" dirty="0">
              <a:ln>
                <a:noFill/>
              </a:ln>
              <a:solidFill>
                <a:srgbClr val="F9F9F9">
                  <a:lumMod val="75000"/>
                </a:srgbClr>
              </a:solidFill>
              <a:effectLst/>
              <a:uLnTx/>
              <a:uFillTx/>
              <a:latin typeface="OPPOSans L" panose="00020600040101010101" pitchFamily="18" charset="-122"/>
              <a:ea typeface="OPPOSans L" panose="00020600040101010101" pitchFamily="18" charset="-122"/>
              <a:cs typeface="OPPOSans L" panose="00020600040101010101" pitchFamily="18" charset="-122"/>
            </a:endParaRPr>
          </a:p>
        </p:txBody>
      </p:sp>
      <p:sp>
        <p:nvSpPr>
          <p:cNvPr id="12" name="内容占位符 27"/>
          <p:cNvSpPr>
            <a:spLocks noGrp="1"/>
          </p:cNvSpPr>
          <p:nvPr>
            <p:ph sz="quarter" idx="17" hasCustomPrompt="1"/>
          </p:nvPr>
        </p:nvSpPr>
        <p:spPr>
          <a:xfrm>
            <a:off x="882068" y="526654"/>
            <a:ext cx="2665318" cy="439181"/>
          </a:xfrm>
        </p:spPr>
        <p:txBody>
          <a:bodyPr>
            <a:normAutofit/>
          </a:bodyPr>
          <a:lstStyle>
            <a:lvl1pPr marL="0" indent="0">
              <a:buNone/>
              <a:defRPr kumimoji="1" lang="zh-CN" altLang="en-US" sz="2400" kern="1200" dirty="0">
                <a:gradFill>
                  <a:gsLst>
                    <a:gs pos="8000">
                      <a:schemeClr val="accent5">
                        <a:lumMod val="75000"/>
                      </a:schemeClr>
                    </a:gs>
                    <a:gs pos="100000">
                      <a:schemeClr val="tx1"/>
                    </a:gs>
                  </a:gsLst>
                  <a:lin ang="2700000" scaled="0"/>
                </a:gradFill>
                <a:latin typeface="OPPOSans H" panose="00020600040101010101" pitchFamily="18" charset="-122"/>
                <a:ea typeface="OPPOSans H" panose="00020600040101010101" pitchFamily="18" charset="-122"/>
                <a:cs typeface="OPPOSans H" panose="00020600040101010101" pitchFamily="18" charset="-122"/>
              </a:defRPr>
            </a:lvl1pPr>
          </a:lstStyle>
          <a:p>
            <a:pPr lvl="0"/>
            <a:r>
              <a:rPr kumimoji="1" lang="zh-CN" altLang="en-US" dirty="0"/>
              <a:t>单击此处编辑本文</a:t>
            </a:r>
          </a:p>
        </p:txBody>
      </p:sp>
      <p:grpSp>
        <p:nvGrpSpPr>
          <p:cNvPr id="4" name="组合 3"/>
          <p:cNvGrpSpPr/>
          <p:nvPr/>
        </p:nvGrpSpPr>
        <p:grpSpPr>
          <a:xfrm>
            <a:off x="422991" y="642417"/>
            <a:ext cx="383116" cy="255410"/>
            <a:chOff x="877376" y="1339183"/>
            <a:chExt cx="578604" cy="385736"/>
          </a:xfrm>
        </p:grpSpPr>
        <p:sp>
          <p:nvSpPr>
            <p:cNvPr id="6" name="椭圆 5"/>
            <p:cNvSpPr/>
            <p:nvPr/>
          </p:nvSpPr>
          <p:spPr>
            <a:xfrm flipH="1">
              <a:off x="877376" y="1339183"/>
              <a:ext cx="385736" cy="385736"/>
            </a:xfrm>
            <a:prstGeom prst="ellipse">
              <a:avLst/>
            </a:prstGeom>
            <a:solidFill>
              <a:srgbClr val="5759A5">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OPPOSans R" panose="00020600040101010101" pitchFamily="18" charset="-122"/>
                <a:ea typeface="OPPOSans R" panose="00020600040101010101" pitchFamily="18" charset="-122"/>
              </a:endParaRPr>
            </a:p>
          </p:txBody>
        </p:sp>
        <p:sp>
          <p:nvSpPr>
            <p:cNvPr id="7" name="椭圆 6"/>
            <p:cNvSpPr/>
            <p:nvPr/>
          </p:nvSpPr>
          <p:spPr>
            <a:xfrm flipH="1">
              <a:off x="1070244" y="1339183"/>
              <a:ext cx="385736" cy="385736"/>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OPPOSans R" panose="00020600040101010101" pitchFamily="18" charset="-122"/>
                <a:ea typeface="OPPOSans R" panose="00020600040101010101" pitchFamily="18" charset="-122"/>
              </a:endParaRPr>
            </a:p>
          </p:txBody>
        </p:sp>
      </p:grpSp>
      <p:sp>
        <p:nvSpPr>
          <p:cNvPr id="20" name="任意形状 19"/>
          <p:cNvSpPr/>
          <p:nvPr userDrawn="1"/>
        </p:nvSpPr>
        <p:spPr>
          <a:xfrm rot="10522356">
            <a:off x="9300699" y="6140610"/>
            <a:ext cx="2925858" cy="831642"/>
          </a:xfrm>
          <a:custGeom>
            <a:avLst/>
            <a:gdLst>
              <a:gd name="connsiteX0" fmla="*/ 158281 w 2925858"/>
              <a:gd name="connsiteY0" fmla="*/ 822032 h 831642"/>
              <a:gd name="connsiteX1" fmla="*/ 44183 w 2925858"/>
              <a:gd name="connsiteY1" fmla="*/ 798952 h 831642"/>
              <a:gd name="connsiteX2" fmla="*/ 0 w 2925858"/>
              <a:gd name="connsiteY2" fmla="*/ 785057 h 831642"/>
              <a:gd name="connsiteX3" fmla="*/ 63542 w 2925858"/>
              <a:gd name="connsiteY3" fmla="*/ 0 h 831642"/>
              <a:gd name="connsiteX4" fmla="*/ 2925858 w 2925858"/>
              <a:gd name="connsiteY4" fmla="*/ 231674 h 831642"/>
              <a:gd name="connsiteX5" fmla="*/ 2899854 w 2925858"/>
              <a:gd name="connsiteY5" fmla="*/ 258597 h 831642"/>
              <a:gd name="connsiteX6" fmla="*/ 2204118 w 2925858"/>
              <a:gd name="connsiteY6" fmla="*/ 662766 h 831642"/>
              <a:gd name="connsiteX7" fmla="*/ 1351645 w 2925858"/>
              <a:gd name="connsiteY7" fmla="*/ 518084 h 831642"/>
              <a:gd name="connsiteX8" fmla="*/ 276788 w 2925858"/>
              <a:gd name="connsiteY8" fmla="*/ 831562 h 831642"/>
              <a:gd name="connsiteX9" fmla="*/ 158281 w 2925858"/>
              <a:gd name="connsiteY9" fmla="*/ 822032 h 831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25858" h="831642">
                <a:moveTo>
                  <a:pt x="158281" y="822032"/>
                </a:moveTo>
                <a:cubicBezTo>
                  <a:pt x="119549" y="816489"/>
                  <a:pt x="81550" y="808688"/>
                  <a:pt x="44183" y="798952"/>
                </a:cubicBezTo>
                <a:lnTo>
                  <a:pt x="0" y="785057"/>
                </a:lnTo>
                <a:lnTo>
                  <a:pt x="63542" y="0"/>
                </a:lnTo>
                <a:lnTo>
                  <a:pt x="2925858" y="231674"/>
                </a:lnTo>
                <a:lnTo>
                  <a:pt x="2899854" y="258597"/>
                </a:lnTo>
                <a:cubicBezTo>
                  <a:pt x="2732541" y="418204"/>
                  <a:pt x="2391832" y="612479"/>
                  <a:pt x="2204118" y="662766"/>
                </a:cubicBezTo>
                <a:cubicBezTo>
                  <a:pt x="1931079" y="735911"/>
                  <a:pt x="1672866" y="489952"/>
                  <a:pt x="1351645" y="518084"/>
                </a:cubicBezTo>
                <a:cubicBezTo>
                  <a:pt x="1030423" y="546217"/>
                  <a:pt x="599245" y="837188"/>
                  <a:pt x="276788" y="831562"/>
                </a:cubicBezTo>
                <a:cubicBezTo>
                  <a:pt x="236481" y="830858"/>
                  <a:pt x="197014" y="827574"/>
                  <a:pt x="158281" y="822032"/>
                </a:cubicBez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a:p>
        </p:txBody>
      </p:sp>
      <p:pic>
        <p:nvPicPr>
          <p:cNvPr id="11" name="Picture 2"/>
          <p:cNvPicPr>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050794" y="372443"/>
            <a:ext cx="1476548" cy="674076"/>
          </a:xfrm>
          <a:prstGeom prst="rect">
            <a:avLst/>
          </a:prstGeom>
          <a:noFill/>
          <a:extLst>
            <a:ext uri="{909E8E84-426E-40DD-AFC4-6F175D3DCCD1}">
              <a14:hiddenFill xmlns:a14="http://schemas.microsoft.com/office/drawing/2010/main">
                <a:solidFill>
                  <a:srgbClr val="FFFFFF"/>
                </a:solidFill>
              </a14:hiddenFill>
            </a:ext>
          </a:extLst>
        </p:spPr>
      </p:pic>
      <p:sp>
        <p:nvSpPr>
          <p:cNvPr id="16" name="任意形状 15"/>
          <p:cNvSpPr/>
          <p:nvPr userDrawn="1"/>
        </p:nvSpPr>
        <p:spPr>
          <a:xfrm rot="12600000">
            <a:off x="-80203" y="6448019"/>
            <a:ext cx="903762" cy="579727"/>
          </a:xfrm>
          <a:custGeom>
            <a:avLst/>
            <a:gdLst>
              <a:gd name="connsiteX0" fmla="*/ 642249 w 903762"/>
              <a:gd name="connsiteY0" fmla="*/ 485496 h 579727"/>
              <a:gd name="connsiteX1" fmla="*/ 369863 w 903762"/>
              <a:gd name="connsiteY1" fmla="*/ 579643 h 579727"/>
              <a:gd name="connsiteX2" fmla="*/ 61123 w 903762"/>
              <a:gd name="connsiteY2" fmla="*/ 461900 h 579727"/>
              <a:gd name="connsiteX3" fmla="*/ 0 w 903762"/>
              <a:gd name="connsiteY3" fmla="*/ 412058 h 579727"/>
              <a:gd name="connsiteX4" fmla="*/ 713706 w 903762"/>
              <a:gd name="connsiteY4" fmla="*/ 0 h 579727"/>
              <a:gd name="connsiteX5" fmla="*/ 903762 w 903762"/>
              <a:gd name="connsiteY5" fmla="*/ 329187 h 579727"/>
              <a:gd name="connsiteX6" fmla="*/ 835360 w 903762"/>
              <a:gd name="connsiteY6" fmla="*/ 368309 h 579727"/>
              <a:gd name="connsiteX7" fmla="*/ 642249 w 903762"/>
              <a:gd name="connsiteY7" fmla="*/ 485496 h 579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3762" h="579727">
                <a:moveTo>
                  <a:pt x="642249" y="485496"/>
                </a:moveTo>
                <a:cubicBezTo>
                  <a:pt x="546240" y="540117"/>
                  <a:pt x="452807" y="581868"/>
                  <a:pt x="369863" y="579643"/>
                </a:cubicBezTo>
                <a:cubicBezTo>
                  <a:pt x="259269" y="576677"/>
                  <a:pt x="157892" y="530173"/>
                  <a:pt x="61123" y="461900"/>
                </a:cubicBezTo>
                <a:lnTo>
                  <a:pt x="0" y="412058"/>
                </a:lnTo>
                <a:lnTo>
                  <a:pt x="713706" y="0"/>
                </a:lnTo>
                <a:lnTo>
                  <a:pt x="903762" y="329187"/>
                </a:lnTo>
                <a:lnTo>
                  <a:pt x="835360" y="368309"/>
                </a:lnTo>
                <a:cubicBezTo>
                  <a:pt x="771407" y="406947"/>
                  <a:pt x="706255" y="449082"/>
                  <a:pt x="642249" y="485496"/>
                </a:cubicBezTo>
                <a:close/>
              </a:path>
            </a:pathLst>
          </a:cu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a:p>
        </p:txBody>
      </p:sp>
      <p:sp>
        <p:nvSpPr>
          <p:cNvPr id="17" name="任意形状 16"/>
          <p:cNvSpPr/>
          <p:nvPr userDrawn="1"/>
        </p:nvSpPr>
        <p:spPr>
          <a:xfrm rot="1800000">
            <a:off x="11132810" y="-197718"/>
            <a:ext cx="1206998" cy="845176"/>
          </a:xfrm>
          <a:custGeom>
            <a:avLst/>
            <a:gdLst>
              <a:gd name="connsiteX0" fmla="*/ 0 w 1206998"/>
              <a:gd name="connsiteY0" fmla="*/ 511362 h 845176"/>
              <a:gd name="connsiteX1" fmla="*/ 885704 w 1206998"/>
              <a:gd name="connsiteY1" fmla="*/ 0 h 845176"/>
              <a:gd name="connsiteX2" fmla="*/ 1206998 w 1206998"/>
              <a:gd name="connsiteY2" fmla="*/ 556499 h 845176"/>
              <a:gd name="connsiteX3" fmla="*/ 1156404 w 1206998"/>
              <a:gd name="connsiteY3" fmla="*/ 578007 h 845176"/>
              <a:gd name="connsiteX4" fmla="*/ 603294 w 1206998"/>
              <a:gd name="connsiteY4" fmla="*/ 845107 h 845176"/>
              <a:gd name="connsiteX5" fmla="*/ 317478 w 1206998"/>
              <a:gd name="connsiteY5" fmla="*/ 546464 h 845176"/>
              <a:gd name="connsiteX6" fmla="*/ 55998 w 1206998"/>
              <a:gd name="connsiteY6" fmla="*/ 520951 h 845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06998" h="845176">
                <a:moveTo>
                  <a:pt x="0" y="511362"/>
                </a:moveTo>
                <a:lnTo>
                  <a:pt x="885704" y="0"/>
                </a:lnTo>
                <a:lnTo>
                  <a:pt x="1206998" y="556499"/>
                </a:lnTo>
                <a:lnTo>
                  <a:pt x="1156404" y="578007"/>
                </a:lnTo>
                <a:cubicBezTo>
                  <a:pt x="958022" y="673889"/>
                  <a:pt x="731182" y="841124"/>
                  <a:pt x="603294" y="845107"/>
                </a:cubicBezTo>
                <a:cubicBezTo>
                  <a:pt x="432776" y="850418"/>
                  <a:pt x="354766" y="548159"/>
                  <a:pt x="317478" y="546464"/>
                </a:cubicBezTo>
                <a:cubicBezTo>
                  <a:pt x="295817" y="537092"/>
                  <a:pt x="167179" y="536014"/>
                  <a:pt x="55998" y="520951"/>
                </a:cubicBezTo>
                <a:close/>
              </a:path>
            </a:pathLst>
          </a:cu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空白页">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41351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结尾页">
    <p:bg>
      <p:bgPr>
        <a:pattFill prst="lgGrid">
          <a:fgClr>
            <a:schemeClr val="bg2"/>
          </a:fgClr>
          <a:bgClr>
            <a:schemeClr val="bg1"/>
          </a:bgClr>
        </a:pattFill>
        <a:effectLst/>
      </p:bgPr>
    </p:bg>
    <p:spTree>
      <p:nvGrpSpPr>
        <p:cNvPr id="1" name=""/>
        <p:cNvGrpSpPr/>
        <p:nvPr/>
      </p:nvGrpSpPr>
      <p:grpSpPr>
        <a:xfrm>
          <a:off x="0" y="0"/>
          <a:ext cx="0" cy="0"/>
          <a:chOff x="0" y="0"/>
          <a:chExt cx="0" cy="0"/>
        </a:xfrm>
      </p:grpSpPr>
      <p:sp>
        <p:nvSpPr>
          <p:cNvPr id="22" name="任意形状 21">
            <a:extLst>
              <a:ext uri="{FF2B5EF4-FFF2-40B4-BE49-F238E27FC236}">
                <a16:creationId xmlns:a16="http://schemas.microsoft.com/office/drawing/2014/main" id="{9AD5636F-BB65-FE4B-1DD3-66376488CFE8}"/>
              </a:ext>
            </a:extLst>
          </p:cNvPr>
          <p:cNvSpPr/>
          <p:nvPr userDrawn="1"/>
        </p:nvSpPr>
        <p:spPr>
          <a:xfrm rot="10800000" flipH="1">
            <a:off x="0" y="3833558"/>
            <a:ext cx="6370945" cy="3024442"/>
          </a:xfrm>
          <a:custGeom>
            <a:avLst/>
            <a:gdLst>
              <a:gd name="connsiteX0" fmla="*/ 1128703 w 5171769"/>
              <a:gd name="connsiteY0" fmla="*/ 735192 h 735272"/>
              <a:gd name="connsiteX1" fmla="*/ 151767 w 5171769"/>
              <a:gd name="connsiteY1" fmla="*/ 513478 h 735272"/>
              <a:gd name="connsiteX2" fmla="*/ 0 w 5171769"/>
              <a:gd name="connsiteY2" fmla="*/ 450124 h 735272"/>
              <a:gd name="connsiteX3" fmla="*/ 0 w 5171769"/>
              <a:gd name="connsiteY3" fmla="*/ 0 h 735272"/>
              <a:gd name="connsiteX4" fmla="*/ 5167243 w 5171769"/>
              <a:gd name="connsiteY4" fmla="*/ 0 h 735272"/>
              <a:gd name="connsiteX5" fmla="*/ 5171755 w 5171769"/>
              <a:gd name="connsiteY5" fmla="*/ 10453 h 735272"/>
              <a:gd name="connsiteX6" fmla="*/ 3992352 w 5171769"/>
              <a:gd name="connsiteY6" fmla="*/ 566396 h 735272"/>
              <a:gd name="connsiteX7" fmla="*/ 2725737 w 5171769"/>
              <a:gd name="connsiteY7" fmla="*/ 421715 h 735272"/>
              <a:gd name="connsiteX8" fmla="*/ 1128703 w 5171769"/>
              <a:gd name="connsiteY8" fmla="*/ 735192 h 735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71769" h="735272">
                <a:moveTo>
                  <a:pt x="1128703" y="735192"/>
                </a:moveTo>
                <a:cubicBezTo>
                  <a:pt x="769370" y="730972"/>
                  <a:pt x="454954" y="633839"/>
                  <a:pt x="151767" y="513478"/>
                </a:cubicBezTo>
                <a:lnTo>
                  <a:pt x="0" y="450124"/>
                </a:lnTo>
                <a:lnTo>
                  <a:pt x="0" y="0"/>
                </a:lnTo>
                <a:lnTo>
                  <a:pt x="5167243" y="0"/>
                </a:lnTo>
                <a:lnTo>
                  <a:pt x="5171755" y="10453"/>
                </a:lnTo>
                <a:cubicBezTo>
                  <a:pt x="5175715" y="161504"/>
                  <a:pt x="4372679" y="497823"/>
                  <a:pt x="3992352" y="566396"/>
                </a:cubicBezTo>
                <a:cubicBezTo>
                  <a:pt x="3586668" y="639541"/>
                  <a:pt x="3203012" y="393582"/>
                  <a:pt x="2725737" y="421715"/>
                </a:cubicBezTo>
                <a:cubicBezTo>
                  <a:pt x="2248462" y="449847"/>
                  <a:pt x="1607814" y="740819"/>
                  <a:pt x="1128703" y="735192"/>
                </a:cubicBez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a:p>
        </p:txBody>
      </p:sp>
      <p:sp>
        <p:nvSpPr>
          <p:cNvPr id="16" name="内容占位符 27"/>
          <p:cNvSpPr>
            <a:spLocks noGrp="1"/>
          </p:cNvSpPr>
          <p:nvPr>
            <p:ph sz="quarter" idx="11" hasCustomPrompt="1"/>
          </p:nvPr>
        </p:nvSpPr>
        <p:spPr>
          <a:xfrm>
            <a:off x="6902249" y="2709749"/>
            <a:ext cx="3148545" cy="273166"/>
          </a:xfrm>
        </p:spPr>
        <p:txBody>
          <a:bodyPr>
            <a:normAutofit/>
          </a:bodyPr>
          <a:lstStyle>
            <a:lvl1pPr marL="0" indent="0">
              <a:buNone/>
              <a:defRPr kumimoji="1" lang="zh-CN" altLang="en-US" sz="1800" kern="1200" dirty="0">
                <a:solidFill>
                  <a:schemeClr val="accent5">
                    <a:lumMod val="75000"/>
                  </a:schemeClr>
                </a:solidFill>
                <a:latin typeface="OPPOSans L" panose="00020600040101010101" pitchFamily="18" charset="-122"/>
                <a:ea typeface="OPPOSans L" panose="00020600040101010101" pitchFamily="18" charset="-122"/>
                <a:cs typeface="OPPOSans L" panose="00020600040101010101" pitchFamily="18" charset="-122"/>
              </a:defRPr>
            </a:lvl1pPr>
          </a:lstStyle>
          <a:p>
            <a:r>
              <a:rPr kumimoji="1" lang="en-GB" altLang="zh-CN" dirty="0">
                <a:latin typeface="OPPOSans L" panose="00020600040101010101" pitchFamily="18" charset="-122"/>
                <a:ea typeface="OPPOSans L" panose="00020600040101010101" pitchFamily="18" charset="-122"/>
                <a:cs typeface="OPPOSans L" panose="00020600040101010101" pitchFamily="18" charset="-122"/>
              </a:rPr>
              <a:t>THANK YOU</a:t>
            </a:r>
            <a:endParaRPr kumimoji="1" lang="zh-CN" altLang="en-US" dirty="0">
              <a:latin typeface="OPPOSans L" panose="00020600040101010101" pitchFamily="18" charset="-122"/>
              <a:ea typeface="OPPOSans L" panose="00020600040101010101" pitchFamily="18" charset="-122"/>
              <a:cs typeface="OPPOSans L" panose="00020600040101010101" pitchFamily="18" charset="-122"/>
            </a:endParaRPr>
          </a:p>
        </p:txBody>
      </p:sp>
      <p:sp>
        <p:nvSpPr>
          <p:cNvPr id="15" name="标题 24"/>
          <p:cNvSpPr>
            <a:spLocks noGrp="1"/>
          </p:cNvSpPr>
          <p:nvPr>
            <p:ph type="title" hasCustomPrompt="1"/>
          </p:nvPr>
        </p:nvSpPr>
        <p:spPr>
          <a:xfrm>
            <a:off x="6892497" y="1589673"/>
            <a:ext cx="4311658" cy="1325563"/>
          </a:xfrm>
        </p:spPr>
        <p:txBody>
          <a:bodyPr>
            <a:normAutofit/>
          </a:bodyPr>
          <a:lstStyle>
            <a:lvl1pPr>
              <a:defRPr kumimoji="1" lang="zh-CN" altLang="en-US" sz="6000" kern="1200" dirty="0">
                <a:solidFill>
                  <a:schemeClr val="accent5">
                    <a:lumMod val="75000"/>
                  </a:schemeClr>
                </a:solidFill>
                <a:effectLst/>
                <a:latin typeface="OPPOSans H" panose="00020600040101010101" pitchFamily="18" charset="-122"/>
                <a:ea typeface="OPPOSans H" panose="00020600040101010101" pitchFamily="18" charset="-122"/>
                <a:cs typeface="OPPOSans H" panose="00020600040101010101" pitchFamily="18" charset="-122"/>
              </a:defRPr>
            </a:lvl1pPr>
          </a:lstStyle>
          <a:p>
            <a:r>
              <a:rPr kumimoji="1" lang="zh-CN" altLang="en-US" dirty="0"/>
              <a:t>感谢观看！</a:t>
            </a:r>
          </a:p>
        </p:txBody>
      </p:sp>
      <p:pic>
        <p:nvPicPr>
          <p:cNvPr id="3" name="图形 2"/>
          <p:cNvPicPr>
            <a:picLocks noChangeAspect="1"/>
          </p:cNvPicPr>
          <p:nvPr userDrawn="1"/>
        </p:nvPicPr>
        <p:blipFill rotWithShape="1">
          <a:blip r:embed="rId2">
            <a:extLst>
              <a:ext uri="{96DAC541-7B7A-43D3-8B79-37D633B846F1}">
                <asvg:svgBlip xmlns:asvg="http://schemas.microsoft.com/office/drawing/2016/SVG/main" r:embed="rId3"/>
              </a:ext>
            </a:extLst>
          </a:blip>
          <a:srcRect l="2004"/>
          <a:stretch>
            <a:fillRect/>
          </a:stretch>
        </p:blipFill>
        <p:spPr>
          <a:xfrm>
            <a:off x="0" y="1003300"/>
            <a:ext cx="7081476" cy="5854700"/>
          </a:xfrm>
          <a:prstGeom prst="rect">
            <a:avLst/>
          </a:prstGeom>
        </p:spPr>
      </p:pic>
      <p:sp>
        <p:nvSpPr>
          <p:cNvPr id="7" name="矩形 6"/>
          <p:cNvSpPr/>
          <p:nvPr/>
        </p:nvSpPr>
        <p:spPr>
          <a:xfrm>
            <a:off x="6996113" y="3652181"/>
            <a:ext cx="2801545" cy="471948"/>
          </a:xfrm>
          <a:prstGeom prst="rect">
            <a:avLst/>
          </a:prstGeom>
          <a:gradFill>
            <a:gsLst>
              <a:gs pos="8000">
                <a:schemeClr val="accent5">
                  <a:lumMod val="75000"/>
                </a:schemeClr>
              </a:gs>
              <a:gs pos="100000">
                <a:schemeClr val="tx1"/>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9" name="矩形 8"/>
          <p:cNvSpPr/>
          <p:nvPr/>
        </p:nvSpPr>
        <p:spPr>
          <a:xfrm>
            <a:off x="6996113" y="4404349"/>
            <a:ext cx="2801545" cy="471948"/>
          </a:xfrm>
          <a:prstGeom prst="rect">
            <a:avLst/>
          </a:prstGeom>
          <a:gradFill>
            <a:gsLst>
              <a:gs pos="8000">
                <a:schemeClr val="accent5">
                  <a:lumMod val="75000"/>
                </a:schemeClr>
              </a:gs>
              <a:gs pos="100000">
                <a:schemeClr val="tx1"/>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pic>
        <p:nvPicPr>
          <p:cNvPr id="11" name="Picture 2"/>
          <p:cNvPicPr>
            <a:picLocks noChangeAspect="1" noChangeArrowheads="1"/>
          </p:cNvPicPr>
          <p:nvPr userDrawn="1"/>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050794" y="372443"/>
            <a:ext cx="1476548" cy="674076"/>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直线连接符 13"/>
          <p:cNvCxnSpPr/>
          <p:nvPr userDrawn="1"/>
        </p:nvCxnSpPr>
        <p:spPr>
          <a:xfrm>
            <a:off x="6991094" y="3102916"/>
            <a:ext cx="1371241" cy="0"/>
          </a:xfrm>
          <a:prstGeom prst="line">
            <a:avLst/>
          </a:prstGeom>
          <a:ln w="22225">
            <a:gradFill>
              <a:gsLst>
                <a:gs pos="0">
                  <a:schemeClr val="accent2"/>
                </a:gs>
                <a:gs pos="100000">
                  <a:schemeClr val="tx1"/>
                </a:gs>
              </a:gsLst>
              <a:lin ang="0" scaled="0"/>
            </a:gradFill>
          </a:ln>
        </p:spPr>
        <p:style>
          <a:lnRef idx="1">
            <a:schemeClr val="accent1"/>
          </a:lnRef>
          <a:fillRef idx="0">
            <a:schemeClr val="accent1"/>
          </a:fillRef>
          <a:effectRef idx="0">
            <a:schemeClr val="accent1"/>
          </a:effectRef>
          <a:fontRef idx="minor">
            <a:schemeClr val="tx1"/>
          </a:fontRef>
        </p:style>
      </p:cxnSp>
      <p:sp>
        <p:nvSpPr>
          <p:cNvPr id="17" name="内容占位符 27"/>
          <p:cNvSpPr>
            <a:spLocks noGrp="1"/>
          </p:cNvSpPr>
          <p:nvPr userDrawn="1">
            <p:ph sz="quarter" idx="12" hasCustomPrompt="1"/>
          </p:nvPr>
        </p:nvSpPr>
        <p:spPr>
          <a:xfrm>
            <a:off x="7174600" y="3743950"/>
            <a:ext cx="2375470" cy="273166"/>
          </a:xfrm>
        </p:spPr>
        <p:txBody>
          <a:bodyPr>
            <a:noAutofit/>
          </a:bodyPr>
          <a:lstStyle>
            <a:lvl1pPr marL="0" indent="0" algn="ctr">
              <a:buNone/>
              <a:defRPr kumimoji="1" lang="en-US" altLang="zh-CN" sz="1800" kern="1200" dirty="0" smtClean="0">
                <a:solidFill>
                  <a:schemeClr val="bg1"/>
                </a:solidFill>
                <a:latin typeface="OPPOSans L" panose="00020600040101010101" pitchFamily="18" charset="-122"/>
                <a:ea typeface="OPPOSans L" panose="00020600040101010101" pitchFamily="18" charset="-122"/>
                <a:cs typeface="OPPOSans L" panose="00020600040101010101" pitchFamily="18" charset="-122"/>
              </a:defRPr>
            </a:lvl1pPr>
          </a:lstStyle>
          <a:p>
            <a:pPr lvl="0"/>
            <a:r>
              <a:rPr kumimoji="1" lang="zh-CN" altLang="en-US" dirty="0"/>
              <a:t>单击添加汇报人</a:t>
            </a:r>
            <a:endParaRPr kumimoji="1" lang="en-US" altLang="zh-CN" dirty="0"/>
          </a:p>
        </p:txBody>
      </p:sp>
      <p:sp>
        <p:nvSpPr>
          <p:cNvPr id="18" name="内容占位符 27"/>
          <p:cNvSpPr>
            <a:spLocks noGrp="1"/>
          </p:cNvSpPr>
          <p:nvPr userDrawn="1">
            <p:ph sz="quarter" idx="13" hasCustomPrompt="1"/>
          </p:nvPr>
        </p:nvSpPr>
        <p:spPr>
          <a:xfrm>
            <a:off x="7174600" y="4498195"/>
            <a:ext cx="2375470" cy="273166"/>
          </a:xfrm>
        </p:spPr>
        <p:txBody>
          <a:bodyPr>
            <a:noAutofit/>
          </a:bodyPr>
          <a:lstStyle>
            <a:lvl1pPr marL="0" indent="0" algn="ctr">
              <a:buNone/>
              <a:defRPr kumimoji="1" lang="en-US" altLang="zh-CN" sz="1800" kern="1200" dirty="0" smtClean="0">
                <a:solidFill>
                  <a:schemeClr val="bg1"/>
                </a:solidFill>
                <a:latin typeface="OPPOSans L" panose="00020600040101010101" pitchFamily="18" charset="-122"/>
                <a:ea typeface="OPPOSans L" panose="00020600040101010101" pitchFamily="18" charset="-122"/>
                <a:cs typeface="OPPOSans L" panose="00020600040101010101" pitchFamily="18" charset="-122"/>
              </a:defRPr>
            </a:lvl1pPr>
          </a:lstStyle>
          <a:p>
            <a:pPr lvl="0"/>
            <a:r>
              <a:rPr kumimoji="1" lang="zh-CN" altLang="en-US" dirty="0"/>
              <a:t>单击添加汇报时间</a:t>
            </a:r>
            <a:endParaRPr kumimoji="1" lang="en-US" altLang="zh-CN" dirty="0"/>
          </a:p>
        </p:txBody>
      </p:sp>
      <p:sp>
        <p:nvSpPr>
          <p:cNvPr id="19" name="任意形状 18"/>
          <p:cNvSpPr/>
          <p:nvPr userDrawn="1"/>
        </p:nvSpPr>
        <p:spPr>
          <a:xfrm rot="9000000" flipH="1">
            <a:off x="11386576" y="6448018"/>
            <a:ext cx="903762" cy="579727"/>
          </a:xfrm>
          <a:custGeom>
            <a:avLst/>
            <a:gdLst>
              <a:gd name="connsiteX0" fmla="*/ 642249 w 903762"/>
              <a:gd name="connsiteY0" fmla="*/ 485496 h 579727"/>
              <a:gd name="connsiteX1" fmla="*/ 369863 w 903762"/>
              <a:gd name="connsiteY1" fmla="*/ 579643 h 579727"/>
              <a:gd name="connsiteX2" fmla="*/ 61123 w 903762"/>
              <a:gd name="connsiteY2" fmla="*/ 461900 h 579727"/>
              <a:gd name="connsiteX3" fmla="*/ 0 w 903762"/>
              <a:gd name="connsiteY3" fmla="*/ 412058 h 579727"/>
              <a:gd name="connsiteX4" fmla="*/ 713706 w 903762"/>
              <a:gd name="connsiteY4" fmla="*/ 0 h 579727"/>
              <a:gd name="connsiteX5" fmla="*/ 903762 w 903762"/>
              <a:gd name="connsiteY5" fmla="*/ 329187 h 579727"/>
              <a:gd name="connsiteX6" fmla="*/ 835360 w 903762"/>
              <a:gd name="connsiteY6" fmla="*/ 368309 h 579727"/>
              <a:gd name="connsiteX7" fmla="*/ 642249 w 903762"/>
              <a:gd name="connsiteY7" fmla="*/ 485496 h 579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3762" h="579727">
                <a:moveTo>
                  <a:pt x="642249" y="485496"/>
                </a:moveTo>
                <a:cubicBezTo>
                  <a:pt x="546240" y="540117"/>
                  <a:pt x="452807" y="581868"/>
                  <a:pt x="369863" y="579643"/>
                </a:cubicBezTo>
                <a:cubicBezTo>
                  <a:pt x="259269" y="576677"/>
                  <a:pt x="157892" y="530173"/>
                  <a:pt x="61123" y="461900"/>
                </a:cubicBezTo>
                <a:lnTo>
                  <a:pt x="0" y="412058"/>
                </a:lnTo>
                <a:lnTo>
                  <a:pt x="713706" y="0"/>
                </a:lnTo>
                <a:lnTo>
                  <a:pt x="903762" y="329187"/>
                </a:lnTo>
                <a:lnTo>
                  <a:pt x="835360" y="368309"/>
                </a:lnTo>
                <a:cubicBezTo>
                  <a:pt x="771407" y="406947"/>
                  <a:pt x="706255" y="449082"/>
                  <a:pt x="642249" y="485496"/>
                </a:cubicBezTo>
                <a:close/>
              </a:path>
            </a:pathLst>
          </a:cu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a:p>
        </p:txBody>
      </p:sp>
      <p:sp>
        <p:nvSpPr>
          <p:cNvPr id="20" name="任意形状 19"/>
          <p:cNvSpPr/>
          <p:nvPr userDrawn="1"/>
        </p:nvSpPr>
        <p:spPr>
          <a:xfrm rot="19800000" flipH="1">
            <a:off x="-151927" y="-197718"/>
            <a:ext cx="1206998" cy="845176"/>
          </a:xfrm>
          <a:custGeom>
            <a:avLst/>
            <a:gdLst>
              <a:gd name="connsiteX0" fmla="*/ 0 w 1206998"/>
              <a:gd name="connsiteY0" fmla="*/ 511362 h 845176"/>
              <a:gd name="connsiteX1" fmla="*/ 885704 w 1206998"/>
              <a:gd name="connsiteY1" fmla="*/ 0 h 845176"/>
              <a:gd name="connsiteX2" fmla="*/ 1206998 w 1206998"/>
              <a:gd name="connsiteY2" fmla="*/ 556499 h 845176"/>
              <a:gd name="connsiteX3" fmla="*/ 1156404 w 1206998"/>
              <a:gd name="connsiteY3" fmla="*/ 578007 h 845176"/>
              <a:gd name="connsiteX4" fmla="*/ 603294 w 1206998"/>
              <a:gd name="connsiteY4" fmla="*/ 845107 h 845176"/>
              <a:gd name="connsiteX5" fmla="*/ 317478 w 1206998"/>
              <a:gd name="connsiteY5" fmla="*/ 546464 h 845176"/>
              <a:gd name="connsiteX6" fmla="*/ 55998 w 1206998"/>
              <a:gd name="connsiteY6" fmla="*/ 520951 h 845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06998" h="845176">
                <a:moveTo>
                  <a:pt x="0" y="511362"/>
                </a:moveTo>
                <a:lnTo>
                  <a:pt x="885704" y="0"/>
                </a:lnTo>
                <a:lnTo>
                  <a:pt x="1206998" y="556499"/>
                </a:lnTo>
                <a:lnTo>
                  <a:pt x="1156404" y="578007"/>
                </a:lnTo>
                <a:cubicBezTo>
                  <a:pt x="958022" y="673889"/>
                  <a:pt x="731182" y="841124"/>
                  <a:pt x="603294" y="845107"/>
                </a:cubicBezTo>
                <a:cubicBezTo>
                  <a:pt x="432776" y="850418"/>
                  <a:pt x="354766" y="548159"/>
                  <a:pt x="317478" y="546464"/>
                </a:cubicBezTo>
                <a:cubicBezTo>
                  <a:pt x="295817" y="537092"/>
                  <a:pt x="167179" y="536014"/>
                  <a:pt x="55998" y="520951"/>
                </a:cubicBezTo>
                <a:close/>
              </a:path>
            </a:pathLst>
          </a:cu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dirty="0"/>
          </a:p>
        </p:txBody>
      </p:sp>
      <p:sp>
        <p:nvSpPr>
          <p:cNvPr id="32" name="任意形状 31">
            <a:extLst>
              <a:ext uri="{FF2B5EF4-FFF2-40B4-BE49-F238E27FC236}">
                <a16:creationId xmlns:a16="http://schemas.microsoft.com/office/drawing/2014/main" id="{4727ADE5-633C-639E-C72D-BA2481AB1370}"/>
              </a:ext>
            </a:extLst>
          </p:cNvPr>
          <p:cNvSpPr/>
          <p:nvPr userDrawn="1"/>
        </p:nvSpPr>
        <p:spPr>
          <a:xfrm flipH="1">
            <a:off x="11234642" y="1"/>
            <a:ext cx="957358" cy="719119"/>
          </a:xfrm>
          <a:custGeom>
            <a:avLst/>
            <a:gdLst>
              <a:gd name="connsiteX0" fmla="*/ 956764 w 957358"/>
              <a:gd name="connsiteY0" fmla="*/ 0 h 719119"/>
              <a:gd name="connsiteX1" fmla="*/ 0 w 957358"/>
              <a:gd name="connsiteY1" fmla="*/ 0 h 719119"/>
              <a:gd name="connsiteX2" fmla="*/ 0 w 957358"/>
              <a:gd name="connsiteY2" fmla="*/ 712988 h 719119"/>
              <a:gd name="connsiteX3" fmla="*/ 83971 w 957358"/>
              <a:gd name="connsiteY3" fmla="*/ 719118 h 719119"/>
              <a:gd name="connsiteX4" fmla="*/ 440940 w 957358"/>
              <a:gd name="connsiteY4" fmla="*/ 645210 h 719119"/>
              <a:gd name="connsiteX5" fmla="*/ 451078 w 957358"/>
              <a:gd name="connsiteY5" fmla="*/ 381615 h 719119"/>
              <a:gd name="connsiteX6" fmla="*/ 876886 w 957358"/>
              <a:gd name="connsiteY6" fmla="*/ 229540 h 719119"/>
              <a:gd name="connsiteX7" fmla="*/ 957358 w 957358"/>
              <a:gd name="connsiteY7" fmla="*/ 12834 h 719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7358" h="719119">
                <a:moveTo>
                  <a:pt x="956764" y="0"/>
                </a:moveTo>
                <a:lnTo>
                  <a:pt x="0" y="0"/>
                </a:lnTo>
                <a:lnTo>
                  <a:pt x="0" y="712988"/>
                </a:lnTo>
                <a:lnTo>
                  <a:pt x="83971" y="719118"/>
                </a:lnTo>
                <a:cubicBezTo>
                  <a:pt x="227878" y="719399"/>
                  <a:pt x="378632" y="673724"/>
                  <a:pt x="440940" y="645210"/>
                </a:cubicBezTo>
                <a:cubicBezTo>
                  <a:pt x="540632" y="599587"/>
                  <a:pt x="378420" y="450893"/>
                  <a:pt x="451078" y="381615"/>
                </a:cubicBezTo>
                <a:cubicBezTo>
                  <a:pt x="523735" y="312336"/>
                  <a:pt x="816056" y="322474"/>
                  <a:pt x="876886" y="229540"/>
                </a:cubicBezTo>
                <a:cubicBezTo>
                  <a:pt x="907300" y="183073"/>
                  <a:pt x="950810" y="95630"/>
                  <a:pt x="957358" y="12834"/>
                </a:cubicBez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a:p>
        </p:txBody>
      </p:sp>
      <p:sp>
        <p:nvSpPr>
          <p:cNvPr id="31" name="任意形状 30">
            <a:extLst>
              <a:ext uri="{FF2B5EF4-FFF2-40B4-BE49-F238E27FC236}">
                <a16:creationId xmlns:a16="http://schemas.microsoft.com/office/drawing/2014/main" id="{4FFDD8FF-0F91-DF96-E015-DFC1E5660596}"/>
              </a:ext>
            </a:extLst>
          </p:cNvPr>
          <p:cNvSpPr/>
          <p:nvPr userDrawn="1"/>
        </p:nvSpPr>
        <p:spPr>
          <a:xfrm flipH="1">
            <a:off x="11408162" y="1"/>
            <a:ext cx="783839" cy="559863"/>
          </a:xfrm>
          <a:custGeom>
            <a:avLst/>
            <a:gdLst>
              <a:gd name="connsiteX0" fmla="*/ 783839 w 783839"/>
              <a:gd name="connsiteY0" fmla="*/ 0 h 559863"/>
              <a:gd name="connsiteX1" fmla="*/ 0 w 783839"/>
              <a:gd name="connsiteY1" fmla="*/ 0 h 559863"/>
              <a:gd name="connsiteX2" fmla="*/ 0 w 783839"/>
              <a:gd name="connsiteY2" fmla="*/ 558559 h 559863"/>
              <a:gd name="connsiteX3" fmla="*/ 17850 w 783839"/>
              <a:gd name="connsiteY3" fmla="*/ 559862 h 559863"/>
              <a:gd name="connsiteX4" fmla="*/ 338802 w 783839"/>
              <a:gd name="connsiteY4" fmla="*/ 493411 h 559863"/>
              <a:gd name="connsiteX5" fmla="*/ 347918 w 783839"/>
              <a:gd name="connsiteY5" fmla="*/ 256411 h 559863"/>
              <a:gd name="connsiteX6" fmla="*/ 730764 w 783839"/>
              <a:gd name="connsiteY6" fmla="*/ 119679 h 559863"/>
              <a:gd name="connsiteX7" fmla="*/ 774988 w 783839"/>
              <a:gd name="connsiteY7" fmla="*/ 34507 h 559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3839" h="559863">
                <a:moveTo>
                  <a:pt x="783839" y="0"/>
                </a:moveTo>
                <a:lnTo>
                  <a:pt x="0" y="0"/>
                </a:lnTo>
                <a:lnTo>
                  <a:pt x="0" y="558559"/>
                </a:lnTo>
                <a:lnTo>
                  <a:pt x="17850" y="559862"/>
                </a:lnTo>
                <a:cubicBezTo>
                  <a:pt x="147237" y="560114"/>
                  <a:pt x="282781" y="519048"/>
                  <a:pt x="338802" y="493411"/>
                </a:cubicBezTo>
                <a:cubicBezTo>
                  <a:pt x="428437" y="452391"/>
                  <a:pt x="282591" y="318699"/>
                  <a:pt x="347918" y="256411"/>
                </a:cubicBezTo>
                <a:cubicBezTo>
                  <a:pt x="413244" y="194122"/>
                  <a:pt x="676072" y="203237"/>
                  <a:pt x="730764" y="119679"/>
                </a:cubicBezTo>
                <a:cubicBezTo>
                  <a:pt x="744437" y="98790"/>
                  <a:pt x="761054" y="68690"/>
                  <a:pt x="774988" y="34507"/>
                </a:cubicBezTo>
                <a:close/>
              </a:path>
            </a:pathLst>
          </a:custGeom>
          <a:solidFill>
            <a:schemeClr val="bg1">
              <a:lumMod val="75000"/>
              <a:alpha val="2767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Content_3Column_Red">
    <p:bg>
      <p:bgPr>
        <a:solidFill>
          <a:schemeClr val="bg1"/>
        </a:solidFill>
        <a:effectLst/>
      </p:bgPr>
    </p:bg>
    <p:spTree>
      <p:nvGrpSpPr>
        <p:cNvPr id="1" name=""/>
        <p:cNvGrpSpPr/>
        <p:nvPr/>
      </p:nvGrpSpPr>
      <p:grpSpPr>
        <a:xfrm>
          <a:off x="0" y="0"/>
          <a:ext cx="0" cy="0"/>
          <a:chOff x="0" y="0"/>
          <a:chExt cx="0" cy="0"/>
        </a:xfrm>
      </p:grpSpPr>
      <p:pic>
        <p:nvPicPr>
          <p:cNvPr id="4" name="图片 3" descr="形状&#10;&#10;描述已自动生成">
            <a:extLst>
              <a:ext uri="{FF2B5EF4-FFF2-40B4-BE49-F238E27FC236}">
                <a16:creationId xmlns:a16="http://schemas.microsoft.com/office/drawing/2014/main" id="{2B6B1E38-92E7-264B-8E89-41E6E84A3B2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文本占位符 2">
            <a:extLst>
              <a:ext uri="{FF2B5EF4-FFF2-40B4-BE49-F238E27FC236}">
                <a16:creationId xmlns:a16="http://schemas.microsoft.com/office/drawing/2014/main" id="{8FD8A64B-6AD0-3A41-814C-1B63096892A1}"/>
              </a:ext>
            </a:extLst>
          </p:cNvPr>
          <p:cNvSpPr>
            <a:spLocks noGrp="1"/>
          </p:cNvSpPr>
          <p:nvPr>
            <p:ph type="body" sz="quarter" idx="11" hasCustomPrompt="1"/>
          </p:nvPr>
        </p:nvSpPr>
        <p:spPr>
          <a:xfrm>
            <a:off x="440603" y="182445"/>
            <a:ext cx="1657138" cy="287259"/>
          </a:xfrm>
          <a:prstGeom prst="rect">
            <a:avLst/>
          </a:prstGeom>
        </p:spPr>
        <p:txBody>
          <a:bodyPr/>
          <a:lstStyle>
            <a:lvl1pPr marL="0" indent="0">
              <a:lnSpc>
                <a:spcPct val="100000"/>
              </a:lnSpc>
              <a:buNone/>
              <a:defRPr sz="1100" b="0" i="0" baseline="0">
                <a:solidFill>
                  <a:schemeClr val="bg1"/>
                </a:solidFill>
                <a:latin typeface="Microsoft YaHei Light" panose="020B0503020204020204" pitchFamily="34" charset="-122"/>
                <a:ea typeface="Microsoft YaHei Light" panose="020B0503020204020204" pitchFamily="34" charset="-122"/>
                <a:cs typeface="Segoe UI Light" charset="0"/>
              </a:defRPr>
            </a:lvl1pPr>
          </a:lstStyle>
          <a:p>
            <a:pPr lvl="0"/>
            <a:r>
              <a:rPr kumimoji="1" lang="en-US" altLang="zh-CN" dirty="0" err="1"/>
              <a:t>OfficePLUS</a:t>
            </a:r>
            <a:endParaRPr kumimoji="1" lang="zh-CN" altLang="en-US" dirty="0"/>
          </a:p>
        </p:txBody>
      </p:sp>
      <p:sp>
        <p:nvSpPr>
          <p:cNvPr id="9" name="文本占位符 2">
            <a:extLst>
              <a:ext uri="{FF2B5EF4-FFF2-40B4-BE49-F238E27FC236}">
                <a16:creationId xmlns:a16="http://schemas.microsoft.com/office/drawing/2014/main" id="{54EE1A10-8007-A34C-90EC-12BF9C0AED67}"/>
              </a:ext>
            </a:extLst>
          </p:cNvPr>
          <p:cNvSpPr>
            <a:spLocks noGrp="1"/>
          </p:cNvSpPr>
          <p:nvPr>
            <p:ph type="body" sz="quarter" idx="13" hasCustomPrompt="1"/>
          </p:nvPr>
        </p:nvSpPr>
        <p:spPr>
          <a:xfrm>
            <a:off x="4153012" y="759876"/>
            <a:ext cx="7074345" cy="5399189"/>
          </a:xfrm>
          <a:prstGeom prst="rect">
            <a:avLst/>
          </a:prstGeom>
        </p:spPr>
        <p:txBody>
          <a:bodyPr/>
          <a:lstStyle>
            <a:lvl1pPr marL="0" indent="0">
              <a:lnSpc>
                <a:spcPct val="150000"/>
              </a:lnSpc>
              <a:buNone/>
              <a:defRPr sz="1200" b="0" i="0" baseline="0">
                <a:solidFill>
                  <a:schemeClr val="bg1"/>
                </a:solidFill>
                <a:latin typeface="Microsoft YaHei Light" panose="020B0503020204020204" pitchFamily="34" charset="-122"/>
                <a:ea typeface="Microsoft YaHei Light" panose="020B0503020204020204" pitchFamily="34" charset="-122"/>
                <a:cs typeface="Microsoft YaHei Light" panose="020B0503020204020204" pitchFamily="34" charset="-122"/>
              </a:defRPr>
            </a:lvl1pPr>
          </a:lstStyle>
          <a:p>
            <a:pPr lvl="0"/>
            <a:r>
              <a:rPr kumimoji="1" lang="en-US" altLang="zh-CN" dirty="0" err="1"/>
              <a:t>OfficePLUS</a:t>
            </a:r>
            <a:endParaRPr kumimoji="1" lang="zh-CN" altLang="en-US" dirty="0"/>
          </a:p>
        </p:txBody>
      </p:sp>
      <p:sp>
        <p:nvSpPr>
          <p:cNvPr id="10" name="文本占位符 2">
            <a:extLst>
              <a:ext uri="{FF2B5EF4-FFF2-40B4-BE49-F238E27FC236}">
                <a16:creationId xmlns:a16="http://schemas.microsoft.com/office/drawing/2014/main" id="{FCC17F7B-0108-144F-8488-1E2862B90648}"/>
              </a:ext>
            </a:extLst>
          </p:cNvPr>
          <p:cNvSpPr>
            <a:spLocks noGrp="1"/>
          </p:cNvSpPr>
          <p:nvPr>
            <p:ph type="body" sz="quarter" idx="14" hasCustomPrompt="1"/>
          </p:nvPr>
        </p:nvSpPr>
        <p:spPr>
          <a:xfrm>
            <a:off x="4153012" y="182445"/>
            <a:ext cx="2259871" cy="287259"/>
          </a:xfrm>
          <a:prstGeom prst="rect">
            <a:avLst/>
          </a:prstGeom>
        </p:spPr>
        <p:txBody>
          <a:bodyPr/>
          <a:lstStyle>
            <a:lvl1pPr marL="0" indent="0">
              <a:lnSpc>
                <a:spcPct val="100000"/>
              </a:lnSpc>
              <a:buNone/>
              <a:defRPr sz="1100" b="0" i="0" baseline="0">
                <a:solidFill>
                  <a:schemeClr val="bg1"/>
                </a:solidFill>
                <a:latin typeface="Microsoft YaHei Light" panose="020B0503020204020204" pitchFamily="34" charset="-122"/>
                <a:ea typeface="Microsoft YaHei Light" panose="020B0503020204020204" pitchFamily="34" charset="-122"/>
                <a:cs typeface="Segoe UI Light" charset="0"/>
              </a:defRPr>
            </a:lvl1pPr>
          </a:lstStyle>
          <a:p>
            <a:pPr lvl="0"/>
            <a:r>
              <a:rPr kumimoji="1" lang="en-US" altLang="zh-CN"/>
              <a:t>OfficePLUS</a:t>
            </a:r>
            <a:endParaRPr kumimoji="1" lang="zh-CN" altLang="en-US"/>
          </a:p>
        </p:txBody>
      </p:sp>
      <p:sp>
        <p:nvSpPr>
          <p:cNvPr id="11" name="文本占位符 2">
            <a:extLst>
              <a:ext uri="{FF2B5EF4-FFF2-40B4-BE49-F238E27FC236}">
                <a16:creationId xmlns:a16="http://schemas.microsoft.com/office/drawing/2014/main" id="{30BB9E0B-0189-FE49-A78C-FE753F2AA793}"/>
              </a:ext>
            </a:extLst>
          </p:cNvPr>
          <p:cNvSpPr>
            <a:spLocks noGrp="1"/>
          </p:cNvSpPr>
          <p:nvPr>
            <p:ph type="body" sz="quarter" idx="10" hasCustomPrompt="1"/>
          </p:nvPr>
        </p:nvSpPr>
        <p:spPr>
          <a:xfrm>
            <a:off x="440603" y="759873"/>
            <a:ext cx="1657138" cy="440267"/>
          </a:xfrm>
          <a:prstGeom prst="rect">
            <a:avLst/>
          </a:prstGeom>
        </p:spPr>
        <p:txBody>
          <a:bodyPr/>
          <a:lstStyle>
            <a:lvl1pPr marL="0" marR="0" indent="0" algn="l" defTabSz="914354" rtl="0" eaLnBrk="1" fontAlgn="auto" latinLnBrk="0" hangingPunct="1">
              <a:lnSpc>
                <a:spcPct val="100000"/>
              </a:lnSpc>
              <a:spcBef>
                <a:spcPts val="1000"/>
              </a:spcBef>
              <a:spcAft>
                <a:spcPts val="0"/>
              </a:spcAft>
              <a:buClrTx/>
              <a:buSzTx/>
              <a:buFont typeface="Arial" panose="020B0604020202020204" pitchFamily="34" charset="0"/>
              <a:buNone/>
              <a:tabLst/>
              <a:defRPr sz="1867" b="0" i="0">
                <a:solidFill>
                  <a:schemeClr val="bg1"/>
                </a:solidFill>
                <a:latin typeface="Microsoft YaHei" panose="020B0503020204020204" pitchFamily="34" charset="-122"/>
                <a:ea typeface="Microsoft YaHei" panose="020B0503020204020204" pitchFamily="34" charset="-122"/>
                <a:cs typeface="Microsoft YaHei" panose="020B0503020204020204" pitchFamily="34" charset="-122"/>
              </a:defRPr>
            </a:lvl1pPr>
          </a:lstStyle>
          <a:p>
            <a:pPr marL="0" marR="0" lvl="0" indent="0" algn="l" defTabSz="914354"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1" lang="en-US" altLang="zh-CN"/>
              <a:t>OfficePLUS</a:t>
            </a:r>
            <a:endParaRPr kumimoji="1" lang="zh-CN" altLang="en-US"/>
          </a:p>
        </p:txBody>
      </p:sp>
      <p:sp>
        <p:nvSpPr>
          <p:cNvPr id="6" name="文本占位符 2">
            <a:extLst>
              <a:ext uri="{FF2B5EF4-FFF2-40B4-BE49-F238E27FC236}">
                <a16:creationId xmlns:a16="http://schemas.microsoft.com/office/drawing/2014/main" id="{0794DEC1-0DDB-5444-9DA7-6EDC75F3C898}"/>
              </a:ext>
            </a:extLst>
          </p:cNvPr>
          <p:cNvSpPr>
            <a:spLocks noGrp="1"/>
          </p:cNvSpPr>
          <p:nvPr>
            <p:ph type="body" sz="quarter" idx="15" hasCustomPrompt="1"/>
          </p:nvPr>
        </p:nvSpPr>
        <p:spPr>
          <a:xfrm>
            <a:off x="440603" y="1490309"/>
            <a:ext cx="1657138" cy="4607818"/>
          </a:xfrm>
          <a:prstGeom prst="rect">
            <a:avLst/>
          </a:prstGeom>
        </p:spPr>
        <p:txBody>
          <a:bodyPr/>
          <a:lstStyle>
            <a:lvl1pPr marL="0" indent="0">
              <a:lnSpc>
                <a:spcPct val="150000"/>
              </a:lnSpc>
              <a:buNone/>
              <a:defRPr sz="1100" b="0" i="0" baseline="0">
                <a:solidFill>
                  <a:schemeClr val="bg1"/>
                </a:solidFill>
                <a:latin typeface="Microsoft YaHei Light" panose="020B0503020204020204" pitchFamily="34" charset="-122"/>
                <a:ea typeface="Microsoft YaHei Light" panose="020B0503020204020204" pitchFamily="34" charset="-122"/>
                <a:cs typeface="Segoe UI Light" charset="0"/>
              </a:defRPr>
            </a:lvl1pPr>
          </a:lstStyle>
          <a:p>
            <a:pPr lvl="0"/>
            <a:r>
              <a:rPr kumimoji="1" lang="en-US" altLang="zh-CN"/>
              <a:t>OfficePLUS</a:t>
            </a:r>
            <a:endParaRPr kumimoji="1" lang="zh-CN" altLang="en-US"/>
          </a:p>
        </p:txBody>
      </p:sp>
      <p:sp>
        <p:nvSpPr>
          <p:cNvPr id="8" name="文本占位符 2">
            <a:extLst>
              <a:ext uri="{FF2B5EF4-FFF2-40B4-BE49-F238E27FC236}">
                <a16:creationId xmlns:a16="http://schemas.microsoft.com/office/drawing/2014/main" id="{2E329B3E-8E5D-6C4F-8355-071113D7373A}"/>
              </a:ext>
            </a:extLst>
          </p:cNvPr>
          <p:cNvSpPr>
            <a:spLocks noGrp="1"/>
          </p:cNvSpPr>
          <p:nvPr>
            <p:ph type="body" sz="quarter" idx="16" hasCustomPrompt="1"/>
          </p:nvPr>
        </p:nvSpPr>
        <p:spPr>
          <a:xfrm>
            <a:off x="2377999" y="182445"/>
            <a:ext cx="1494754" cy="287259"/>
          </a:xfrm>
          <a:prstGeom prst="rect">
            <a:avLst/>
          </a:prstGeom>
        </p:spPr>
        <p:txBody>
          <a:bodyPr/>
          <a:lstStyle>
            <a:lvl1pPr marL="0" indent="0">
              <a:lnSpc>
                <a:spcPct val="100000"/>
              </a:lnSpc>
              <a:buNone/>
              <a:defRPr sz="1100" b="0" i="0" baseline="0">
                <a:solidFill>
                  <a:schemeClr val="bg1"/>
                </a:solidFill>
                <a:latin typeface="Microsoft YaHei Light" panose="020B0503020204020204" pitchFamily="34" charset="-122"/>
                <a:ea typeface="Microsoft YaHei Light" panose="020B0503020204020204" pitchFamily="34" charset="-122"/>
                <a:cs typeface="Segoe UI Light" charset="0"/>
              </a:defRPr>
            </a:lvl1pPr>
          </a:lstStyle>
          <a:p>
            <a:pPr lvl="0"/>
            <a:r>
              <a:rPr kumimoji="1" lang="en-US" altLang="zh-CN" dirty="0" err="1"/>
              <a:t>OfficePLUS</a:t>
            </a:r>
            <a:endParaRPr kumimoji="1" lang="zh-CN" altLang="en-US" dirty="0"/>
          </a:p>
        </p:txBody>
      </p:sp>
      <p:sp>
        <p:nvSpPr>
          <p:cNvPr id="14" name="文本占位符 2">
            <a:extLst>
              <a:ext uri="{FF2B5EF4-FFF2-40B4-BE49-F238E27FC236}">
                <a16:creationId xmlns:a16="http://schemas.microsoft.com/office/drawing/2014/main" id="{EE8BE598-6F23-D84B-ABD3-65A6F031CF37}"/>
              </a:ext>
            </a:extLst>
          </p:cNvPr>
          <p:cNvSpPr>
            <a:spLocks noGrp="1"/>
          </p:cNvSpPr>
          <p:nvPr>
            <p:ph type="body" sz="quarter" idx="17" hasCustomPrompt="1"/>
          </p:nvPr>
        </p:nvSpPr>
        <p:spPr>
          <a:xfrm>
            <a:off x="2378000" y="759876"/>
            <a:ext cx="1494754" cy="5399189"/>
          </a:xfrm>
          <a:prstGeom prst="rect">
            <a:avLst/>
          </a:prstGeom>
        </p:spPr>
        <p:txBody>
          <a:bodyPr/>
          <a:lstStyle>
            <a:lvl1pPr marL="0" indent="0">
              <a:lnSpc>
                <a:spcPct val="150000"/>
              </a:lnSpc>
              <a:buNone/>
              <a:defRPr sz="1200" b="0" i="0" baseline="0">
                <a:solidFill>
                  <a:schemeClr val="bg1"/>
                </a:solidFill>
                <a:latin typeface="Microsoft YaHei Light" panose="020B0503020204020204" pitchFamily="34" charset="-122"/>
                <a:ea typeface="Microsoft YaHei Light" panose="020B0503020204020204" pitchFamily="34" charset="-122"/>
                <a:cs typeface="Microsoft YaHei Light" panose="020B0503020204020204" pitchFamily="34" charset="-122"/>
              </a:defRPr>
            </a:lvl1pPr>
          </a:lstStyle>
          <a:p>
            <a:pPr lvl="0"/>
            <a:r>
              <a:rPr kumimoji="1" lang="en-US" altLang="zh-CN" dirty="0" err="1"/>
              <a:t>OfficePLUS</a:t>
            </a:r>
            <a:endParaRPr kumimoji="1" lang="zh-CN" altLang="en-US" dirty="0"/>
          </a:p>
        </p:txBody>
      </p:sp>
    </p:spTree>
    <p:extLst>
      <p:ext uri="{BB962C8B-B14F-4D97-AF65-F5344CB8AC3E}">
        <p14:creationId xmlns:p14="http://schemas.microsoft.com/office/powerpoint/2010/main" val="24262669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7FFBF6-7671-C047-9ADF-A82E335B6A79}" type="datetimeFigureOut">
              <a:rPr kumimoji="1" lang="zh-CN" altLang="en-US" smtClean="0"/>
              <a:t>2022/7/11</a:t>
            </a:fld>
            <a:endParaRPr kumimoji="1"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88EBC3-70AD-E74D-9EAE-9E68A8A44020}" type="slidenum">
              <a:rPr kumimoji="1" lang="zh-CN" altLang="en-US" smtClean="0"/>
              <a:t>‹#›</a:t>
            </a:fld>
            <a:endParaRPr kumimoji="1"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6" r:id="rId5"/>
    <p:sldLayoutId id="2147483654" r:id="rId6"/>
    <p:sldLayoutId id="2147483657"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4.xml"/><Relationship Id="rId4" Type="http://schemas.openxmlformats.org/officeDocument/2006/relationships/chart" Target="../charts/chart4.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4.xml"/><Relationship Id="rId5" Type="http://schemas.openxmlformats.org/officeDocument/2006/relationships/image" Target="../media/image28.sv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4.xml"/><Relationship Id="rId5" Type="http://schemas.openxmlformats.org/officeDocument/2006/relationships/image" Target="../media/image34.svg"/><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内容占位符 4"/>
          <p:cNvSpPr>
            <a:spLocks noGrp="1"/>
          </p:cNvSpPr>
          <p:nvPr>
            <p:ph sz="quarter" idx="12"/>
          </p:nvPr>
        </p:nvSpPr>
        <p:spPr>
          <a:xfrm>
            <a:off x="862324" y="4242222"/>
            <a:ext cx="2444292" cy="273166"/>
          </a:xfrm>
        </p:spPr>
        <p:txBody>
          <a:bodyPr>
            <a:noAutofit/>
          </a:bodyPr>
          <a:lstStyle/>
          <a:p>
            <a:r>
              <a:rPr lang="zh-CN" altLang="en-US" dirty="0"/>
              <a:t>汇报人：</a:t>
            </a:r>
            <a:r>
              <a:rPr lang="en-GB" altLang="zh-CN" dirty="0" err="1"/>
              <a:t>OfficePLUS</a:t>
            </a:r>
            <a:endParaRPr lang="zh-CN" altLang="en-US" dirty="0"/>
          </a:p>
        </p:txBody>
      </p:sp>
      <p:sp>
        <p:nvSpPr>
          <p:cNvPr id="2" name="标题 1"/>
          <p:cNvSpPr>
            <a:spLocks noGrp="1"/>
          </p:cNvSpPr>
          <p:nvPr>
            <p:ph type="title"/>
          </p:nvPr>
        </p:nvSpPr>
        <p:spPr>
          <a:xfrm>
            <a:off x="545122" y="2061434"/>
            <a:ext cx="8497278" cy="1325563"/>
          </a:xfrm>
        </p:spPr>
        <p:txBody>
          <a:bodyPr>
            <a:noAutofit/>
          </a:bodyPr>
          <a:lstStyle/>
          <a:p>
            <a:r>
              <a:rPr lang="zh-CN" altLang="en-US" dirty="0">
                <a:effectLst/>
              </a:rPr>
              <a:t>互联网年终汇报模版</a:t>
            </a:r>
          </a:p>
        </p:txBody>
      </p:sp>
      <p:sp>
        <p:nvSpPr>
          <p:cNvPr id="3" name="内容占位符 2"/>
          <p:cNvSpPr>
            <a:spLocks noGrp="1"/>
          </p:cNvSpPr>
          <p:nvPr>
            <p:ph sz="quarter" idx="11"/>
          </p:nvPr>
        </p:nvSpPr>
        <p:spPr>
          <a:xfrm>
            <a:off x="560388" y="3224734"/>
            <a:ext cx="6567575" cy="419388"/>
          </a:xfrm>
        </p:spPr>
        <p:txBody>
          <a:bodyPr>
            <a:noAutofit/>
          </a:bodyPr>
          <a:lstStyle/>
          <a:p>
            <a:pPr>
              <a:lnSpc>
                <a:spcPct val="100000"/>
              </a:lnSpc>
            </a:pPr>
            <a:r>
              <a:rPr lang="en-GB" altLang="zh-CN" dirty="0">
                <a:solidFill>
                  <a:schemeClr val="bg2">
                    <a:lumMod val="10000"/>
                  </a:schemeClr>
                </a:solidFill>
              </a:rPr>
              <a:t>FLAT ILLUSTRATION WIND YEAR END REPORT PPT TEMPLATE</a:t>
            </a:r>
            <a:endParaRPr lang="zh-CN" altLang="en-US" dirty="0">
              <a:solidFill>
                <a:schemeClr val="bg2">
                  <a:lumMod val="10000"/>
                </a:schemeClr>
              </a:solidFill>
            </a:endParaRPr>
          </a:p>
        </p:txBody>
      </p:sp>
      <p:sp>
        <p:nvSpPr>
          <p:cNvPr id="4" name="内容占位符 3"/>
          <p:cNvSpPr>
            <a:spLocks noGrp="1"/>
          </p:cNvSpPr>
          <p:nvPr>
            <p:ph sz="quarter" idx="10"/>
          </p:nvPr>
        </p:nvSpPr>
        <p:spPr/>
        <p:txBody>
          <a:bodyPr>
            <a:noAutofit/>
          </a:bodyPr>
          <a:lstStyle/>
          <a:p>
            <a:r>
              <a:rPr kumimoji="1" lang="zh-CN" altLang="en-US" dirty="0">
                <a:latin typeface="OPPOSans L" panose="00020600040101010101" pitchFamily="18" charset="-122"/>
                <a:ea typeface="OPPOSans L" panose="00020600040101010101" pitchFamily="18" charset="-122"/>
                <a:cs typeface="OPPOSans L" panose="00020600040101010101" pitchFamily="18" charset="-122"/>
              </a:rPr>
              <a:t>扁平插画风格</a:t>
            </a:r>
          </a:p>
        </p:txBody>
      </p:sp>
      <p:sp>
        <p:nvSpPr>
          <p:cNvPr id="14" name="内容占位符 4">
            <a:extLst>
              <a:ext uri="{FF2B5EF4-FFF2-40B4-BE49-F238E27FC236}">
                <a16:creationId xmlns:a16="http://schemas.microsoft.com/office/drawing/2014/main" id="{26BCD6B3-F320-5F5C-AAE0-59696B61B886}"/>
              </a:ext>
            </a:extLst>
          </p:cNvPr>
          <p:cNvSpPr txBox="1">
            <a:spLocks/>
          </p:cNvSpPr>
          <p:nvPr/>
        </p:nvSpPr>
        <p:spPr>
          <a:xfrm>
            <a:off x="3751150" y="4242222"/>
            <a:ext cx="2569639" cy="27316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kumimoji="1" lang="en-US" altLang="zh-CN" sz="1800" kern="1200" dirty="0" smtClean="0">
                <a:solidFill>
                  <a:schemeClr val="bg1"/>
                </a:solidFill>
                <a:latin typeface="OPPOSans L" panose="00020600040101010101" pitchFamily="18" charset="-122"/>
                <a:ea typeface="OPPOSans L" panose="00020600040101010101" pitchFamily="18" charset="-122"/>
                <a:cs typeface="OPPOSans L" panose="00020600040101010101" pitchFamily="18"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dirty="0"/>
              <a:t>汇报时间：</a:t>
            </a:r>
            <a:r>
              <a:rPr lang="en-US" altLang="zh-CN" dirty="0"/>
              <a:t>20</a:t>
            </a:r>
            <a:r>
              <a:rPr lang="en-GB" altLang="zh-CN" dirty="0"/>
              <a:t>XX</a:t>
            </a:r>
            <a:r>
              <a:rPr lang="en-US" altLang="zh-CN" dirty="0"/>
              <a:t>.01.01</a:t>
            </a:r>
            <a:endParaRPr lang="zh-CN" alt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sz="quarter" idx="12"/>
          </p:nvPr>
        </p:nvSpPr>
        <p:spPr>
          <a:xfrm>
            <a:off x="933811" y="894530"/>
            <a:ext cx="4945781" cy="458527"/>
          </a:xfrm>
        </p:spPr>
        <p:txBody>
          <a:bodyPr>
            <a:noAutofit/>
          </a:bodyPr>
          <a:lstStyle/>
          <a:p>
            <a:r>
              <a:rPr lang="en-GB" altLang="zh-CN" sz="1400" dirty="0">
                <a:solidFill>
                  <a:schemeClr val="bg2">
                    <a:lumMod val="10000"/>
                  </a:schemeClr>
                </a:solidFill>
                <a:latin typeface="OPPOSans M" pitchFamily="18" charset="-122"/>
                <a:ea typeface="OPPOSans M" pitchFamily="18" charset="-122"/>
                <a:cs typeface="OPPOSans M" pitchFamily="18" charset="-122"/>
              </a:rPr>
              <a:t>COMPARISON WITH FRIENDLY PROJECTS</a:t>
            </a:r>
            <a:endParaRPr lang="zh-CN" altLang="en-US" sz="1400" dirty="0">
              <a:solidFill>
                <a:schemeClr val="bg2">
                  <a:lumMod val="10000"/>
                </a:schemeClr>
              </a:solidFill>
              <a:latin typeface="OPPOSans M" pitchFamily="18" charset="-122"/>
              <a:ea typeface="OPPOSans M" pitchFamily="18" charset="-122"/>
              <a:cs typeface="OPPOSans M" pitchFamily="18" charset="-122"/>
            </a:endParaRPr>
          </a:p>
        </p:txBody>
      </p:sp>
      <p:sp>
        <p:nvSpPr>
          <p:cNvPr id="3" name="内容占位符 2"/>
          <p:cNvSpPr>
            <a:spLocks noGrp="1"/>
          </p:cNvSpPr>
          <p:nvPr>
            <p:ph sz="quarter" idx="17"/>
          </p:nvPr>
        </p:nvSpPr>
        <p:spPr/>
        <p:txBody>
          <a:bodyPr>
            <a:noAutofit/>
          </a:bodyPr>
          <a:lstStyle/>
          <a:p>
            <a:r>
              <a:rPr lang="zh-CN" altLang="en-US" dirty="0"/>
              <a:t>和友商项目对比</a:t>
            </a:r>
            <a:endParaRPr kumimoji="1" lang="zh-CN" altLang="en-US" dirty="0"/>
          </a:p>
        </p:txBody>
      </p:sp>
      <p:sp>
        <p:nvSpPr>
          <p:cNvPr id="4" name="圆角矩形 3"/>
          <p:cNvSpPr/>
          <p:nvPr/>
        </p:nvSpPr>
        <p:spPr>
          <a:xfrm>
            <a:off x="678401" y="1747070"/>
            <a:ext cx="5315999" cy="4216400"/>
          </a:xfrm>
          <a:prstGeom prst="roundRect">
            <a:avLst>
              <a:gd name="adj" fmla="val 3113"/>
            </a:avLst>
          </a:prstGeom>
          <a:noFill/>
          <a:ln>
            <a:gradFill>
              <a:gsLst>
                <a:gs pos="0">
                  <a:schemeClr val="accent2"/>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p>
        </p:txBody>
      </p:sp>
      <p:sp>
        <p:nvSpPr>
          <p:cNvPr id="5" name="圆角矩形 4"/>
          <p:cNvSpPr/>
          <p:nvPr/>
        </p:nvSpPr>
        <p:spPr>
          <a:xfrm>
            <a:off x="6266401" y="1747070"/>
            <a:ext cx="5315999" cy="4216400"/>
          </a:xfrm>
          <a:prstGeom prst="roundRect">
            <a:avLst>
              <a:gd name="adj" fmla="val 3113"/>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p>
        </p:txBody>
      </p:sp>
      <p:sp>
        <p:nvSpPr>
          <p:cNvPr id="6" name="椭圆 5"/>
          <p:cNvSpPr/>
          <p:nvPr/>
        </p:nvSpPr>
        <p:spPr>
          <a:xfrm>
            <a:off x="4629235" y="2351993"/>
            <a:ext cx="3006555" cy="3006555"/>
          </a:xfrm>
          <a:prstGeom prst="ellipse">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p>
        </p:txBody>
      </p:sp>
      <p:sp>
        <p:nvSpPr>
          <p:cNvPr id="7" name="椭圆 6"/>
          <p:cNvSpPr/>
          <p:nvPr/>
        </p:nvSpPr>
        <p:spPr>
          <a:xfrm>
            <a:off x="4930604" y="2675416"/>
            <a:ext cx="2359707" cy="2359707"/>
          </a:xfrm>
          <a:prstGeom prst="ellipse">
            <a:avLst/>
          </a:prstGeom>
          <a:solidFill>
            <a:schemeClr val="tx1"/>
          </a:solidFill>
          <a:ln>
            <a:noFill/>
          </a:ln>
          <a:effectLst>
            <a:outerShdw blurRad="115950" dist="38100" dir="2700000" sx="101000" sy="101000" algn="tl" rotWithShape="0">
              <a:prstClr val="black">
                <a:alpha val="20628"/>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p>
        </p:txBody>
      </p:sp>
      <p:sp>
        <p:nvSpPr>
          <p:cNvPr id="9" name="文本框 8"/>
          <p:cNvSpPr txBox="1"/>
          <p:nvPr/>
        </p:nvSpPr>
        <p:spPr>
          <a:xfrm>
            <a:off x="5064786" y="3255105"/>
            <a:ext cx="2091342" cy="1200329"/>
          </a:xfrm>
          <a:prstGeom prst="rect">
            <a:avLst/>
          </a:prstGeom>
          <a:noFill/>
        </p:spPr>
        <p:txBody>
          <a:bodyPr wrap="square">
            <a:noAutofit/>
          </a:bodyPr>
          <a:lstStyle/>
          <a:p>
            <a:pPr algn="ctr"/>
            <a:r>
              <a:rPr lang="en-US" altLang="zh-CN" sz="7200" dirty="0">
                <a:solidFill>
                  <a:schemeClr val="bg1"/>
                </a:solidFill>
                <a:latin typeface="OPPOSans H" panose="00020600040101010101" pitchFamily="18" charset="-122"/>
                <a:ea typeface="OPPOSans H" panose="00020600040101010101" pitchFamily="18" charset="-122"/>
                <a:cs typeface="OPPOSans H" panose="00020600040101010101" pitchFamily="18" charset="-122"/>
              </a:rPr>
              <a:t>VS</a:t>
            </a:r>
            <a:endParaRPr lang="zh-CN" altLang="en-US" sz="7200" dirty="0">
              <a:solidFill>
                <a:schemeClr val="bg1"/>
              </a:solidFill>
              <a:latin typeface="OPPOSans H" panose="00020600040101010101" pitchFamily="18" charset="-122"/>
              <a:ea typeface="OPPOSans H" panose="00020600040101010101" pitchFamily="18" charset="-122"/>
              <a:cs typeface="OPPOSans H" panose="00020600040101010101" pitchFamily="18" charset="-122"/>
            </a:endParaRPr>
          </a:p>
        </p:txBody>
      </p:sp>
      <p:sp>
        <p:nvSpPr>
          <p:cNvPr id="37" name="文本框 36"/>
          <p:cNvSpPr txBox="1"/>
          <p:nvPr/>
        </p:nvSpPr>
        <p:spPr>
          <a:xfrm>
            <a:off x="976540" y="5190965"/>
            <a:ext cx="951842" cy="391902"/>
          </a:xfrm>
          <a:prstGeom prst="rect">
            <a:avLst/>
          </a:prstGeom>
          <a:noFill/>
        </p:spPr>
        <p:txBody>
          <a:bodyPr wrap="square">
            <a:noAutofit/>
          </a:bodyPr>
          <a:lstStyle/>
          <a:p>
            <a:pPr algn="ctr">
              <a:lnSpc>
                <a:spcPct val="130000"/>
              </a:lnSpc>
            </a:pPr>
            <a:r>
              <a:rPr lang="zh-CN" altLang="en-US" sz="2000" spc="120" dirty="0">
                <a:latin typeface="OPPOSans H" panose="00020600040101010101" pitchFamily="18" charset="-122"/>
                <a:ea typeface="OPPOSans H" panose="00020600040101010101" pitchFamily="18" charset="-122"/>
                <a:cs typeface="OPPOSans H" panose="00020600040101010101" pitchFamily="18" charset="-122"/>
              </a:rPr>
              <a:t>诚实</a:t>
            </a:r>
            <a:endParaRPr lang="zh-CN" altLang="en-US" sz="2000" spc="120" dirty="0">
              <a:latin typeface="OPPOSans R" panose="00020600040101010101" pitchFamily="18" charset="-122"/>
              <a:ea typeface="OPPOSans R" panose="00020600040101010101" pitchFamily="18" charset="-122"/>
              <a:cs typeface="OPPOSans R" panose="00020600040101010101" pitchFamily="18" charset="-122"/>
            </a:endParaRPr>
          </a:p>
        </p:txBody>
      </p:sp>
      <p:sp>
        <p:nvSpPr>
          <p:cNvPr id="38" name="文本框 37"/>
          <p:cNvSpPr txBox="1"/>
          <p:nvPr/>
        </p:nvSpPr>
        <p:spPr>
          <a:xfrm>
            <a:off x="2561500" y="5190965"/>
            <a:ext cx="951842" cy="391902"/>
          </a:xfrm>
          <a:prstGeom prst="rect">
            <a:avLst/>
          </a:prstGeom>
          <a:noFill/>
        </p:spPr>
        <p:txBody>
          <a:bodyPr wrap="square">
            <a:noAutofit/>
          </a:bodyPr>
          <a:lstStyle/>
          <a:p>
            <a:pPr algn="ctr">
              <a:lnSpc>
                <a:spcPct val="130000"/>
              </a:lnSpc>
            </a:pPr>
            <a:r>
              <a:rPr lang="zh-CN" altLang="en-US" sz="2000" spc="120" dirty="0">
                <a:latin typeface="OPPOSans H" panose="00020600040101010101" pitchFamily="18" charset="-122"/>
                <a:ea typeface="OPPOSans H" panose="00020600040101010101" pitchFamily="18" charset="-122"/>
                <a:cs typeface="OPPOSans H" panose="00020600040101010101" pitchFamily="18" charset="-122"/>
              </a:rPr>
              <a:t>团结</a:t>
            </a:r>
            <a:endParaRPr lang="zh-CN" altLang="en-US" sz="2000" spc="120" dirty="0">
              <a:latin typeface="OPPOSans R" panose="00020600040101010101" pitchFamily="18" charset="-122"/>
              <a:ea typeface="OPPOSans R" panose="00020600040101010101" pitchFamily="18" charset="-122"/>
              <a:cs typeface="OPPOSans R" panose="00020600040101010101" pitchFamily="18" charset="-122"/>
            </a:endParaRPr>
          </a:p>
        </p:txBody>
      </p:sp>
      <p:sp>
        <p:nvSpPr>
          <p:cNvPr id="39" name="文本框 38"/>
          <p:cNvSpPr txBox="1"/>
          <p:nvPr/>
        </p:nvSpPr>
        <p:spPr>
          <a:xfrm>
            <a:off x="4101903" y="5190965"/>
            <a:ext cx="996399" cy="391902"/>
          </a:xfrm>
          <a:prstGeom prst="rect">
            <a:avLst/>
          </a:prstGeom>
          <a:noFill/>
        </p:spPr>
        <p:txBody>
          <a:bodyPr wrap="square">
            <a:noAutofit/>
          </a:bodyPr>
          <a:lstStyle/>
          <a:p>
            <a:pPr algn="ctr">
              <a:lnSpc>
                <a:spcPct val="130000"/>
              </a:lnSpc>
            </a:pPr>
            <a:r>
              <a:rPr lang="zh-CN" altLang="en-US" sz="2000" spc="120" dirty="0">
                <a:latin typeface="OPPOSans H" panose="00020600040101010101" pitchFamily="18" charset="-122"/>
                <a:ea typeface="OPPOSans H" panose="00020600040101010101" pitchFamily="18" charset="-122"/>
                <a:cs typeface="OPPOSans H" panose="00020600040101010101" pitchFamily="18" charset="-122"/>
              </a:rPr>
              <a:t>性价比</a:t>
            </a:r>
            <a:endParaRPr lang="zh-CN" altLang="en-US" sz="2000" spc="120" dirty="0">
              <a:latin typeface="OPPOSans R" panose="00020600040101010101" pitchFamily="18" charset="-122"/>
              <a:ea typeface="OPPOSans R" panose="00020600040101010101" pitchFamily="18" charset="-122"/>
              <a:cs typeface="OPPOSans R" panose="00020600040101010101" pitchFamily="18" charset="-122"/>
            </a:endParaRPr>
          </a:p>
        </p:txBody>
      </p:sp>
      <p:cxnSp>
        <p:nvCxnSpPr>
          <p:cNvPr id="40" name="直线连接符 39"/>
          <p:cNvCxnSpPr/>
          <p:nvPr/>
        </p:nvCxnSpPr>
        <p:spPr>
          <a:xfrm>
            <a:off x="2244941" y="5311112"/>
            <a:ext cx="0" cy="22008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直线连接符 40"/>
          <p:cNvCxnSpPr/>
          <p:nvPr/>
        </p:nvCxnSpPr>
        <p:spPr>
          <a:xfrm>
            <a:off x="3829901" y="5284860"/>
            <a:ext cx="0" cy="22008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9" name="文本框 48"/>
          <p:cNvSpPr txBox="1"/>
          <p:nvPr/>
        </p:nvSpPr>
        <p:spPr>
          <a:xfrm>
            <a:off x="1267736" y="2042176"/>
            <a:ext cx="1395799" cy="391902"/>
          </a:xfrm>
          <a:prstGeom prst="rect">
            <a:avLst/>
          </a:prstGeom>
          <a:noFill/>
        </p:spPr>
        <p:txBody>
          <a:bodyPr wrap="square">
            <a:noAutofit/>
          </a:bodyPr>
          <a:lstStyle/>
          <a:p>
            <a:pPr>
              <a:lnSpc>
                <a:spcPct val="130000"/>
              </a:lnSpc>
            </a:pPr>
            <a:r>
              <a:rPr lang="zh-CN" altLang="en-US" sz="1600" spc="120" dirty="0">
                <a:gradFill>
                  <a:gsLst>
                    <a:gs pos="100000">
                      <a:schemeClr val="tx1"/>
                    </a:gs>
                    <a:gs pos="20000">
                      <a:schemeClr val="accent5">
                        <a:lumMod val="75000"/>
                      </a:schemeClr>
                    </a:gs>
                  </a:gsLst>
                  <a:lin ang="2700000" scaled="0"/>
                </a:gradFill>
                <a:latin typeface="OPPOSans H" panose="00020600040101010101" pitchFamily="18" charset="-122"/>
                <a:ea typeface="OPPOSans H" panose="00020600040101010101" pitchFamily="18" charset="-122"/>
                <a:cs typeface="OPPOSans H" panose="00020600040101010101" pitchFamily="18" charset="-122"/>
              </a:rPr>
              <a:t>我们的项目</a:t>
            </a:r>
            <a:endParaRPr lang="zh-CN" altLang="en-US" sz="1600" spc="120" dirty="0">
              <a:gradFill>
                <a:gsLst>
                  <a:gs pos="100000">
                    <a:schemeClr val="tx1"/>
                  </a:gs>
                  <a:gs pos="20000">
                    <a:schemeClr val="accent5">
                      <a:lumMod val="75000"/>
                    </a:schemeClr>
                  </a:gs>
                </a:gsLst>
                <a:lin ang="2700000" scaled="0"/>
              </a:gradFill>
              <a:latin typeface="OPPOSans R" panose="00020600040101010101" pitchFamily="18" charset="-122"/>
              <a:ea typeface="OPPOSans R" panose="00020600040101010101" pitchFamily="18" charset="-122"/>
              <a:cs typeface="OPPOSans R" panose="00020600040101010101" pitchFamily="18" charset="-122"/>
            </a:endParaRPr>
          </a:p>
        </p:txBody>
      </p:sp>
      <p:sp>
        <p:nvSpPr>
          <p:cNvPr id="50" name="圆: 空心 91"/>
          <p:cNvSpPr/>
          <p:nvPr/>
        </p:nvSpPr>
        <p:spPr>
          <a:xfrm rot="21446254">
            <a:off x="1101727" y="2148080"/>
            <a:ext cx="180094" cy="180094"/>
          </a:xfrm>
          <a:prstGeom prst="donut">
            <a:avLst>
              <a:gd name="adj" fmla="val 22893"/>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solidFill>
                <a:schemeClr val="tx1"/>
              </a:solidFill>
              <a:latin typeface="OPPOSans R" panose="00020600040101010101" pitchFamily="18" charset="-122"/>
              <a:ea typeface="OPPOSans R" panose="00020600040101010101" pitchFamily="18" charset="-122"/>
            </a:endParaRPr>
          </a:p>
        </p:txBody>
      </p:sp>
      <p:sp>
        <p:nvSpPr>
          <p:cNvPr id="51" name="文本框 50"/>
          <p:cNvSpPr txBox="1"/>
          <p:nvPr/>
        </p:nvSpPr>
        <p:spPr>
          <a:xfrm>
            <a:off x="1058006" y="2394046"/>
            <a:ext cx="3310957" cy="634533"/>
          </a:xfrm>
          <a:prstGeom prst="rect">
            <a:avLst/>
          </a:prstGeom>
          <a:noFill/>
        </p:spPr>
        <p:txBody>
          <a:bodyPr wrap="square">
            <a:noAutofit/>
          </a:bodyPr>
          <a:lstStyle/>
          <a:p>
            <a:pPr>
              <a:lnSpc>
                <a:spcPct val="130000"/>
              </a:lnSpc>
            </a:pPr>
            <a:r>
              <a:rPr lang="zh-CN" altLang="en-US" sz="1400" spc="120" dirty="0">
                <a:solidFill>
                  <a:schemeClr val="bg2">
                    <a:lumMod val="10000"/>
                  </a:schemeClr>
                </a:solidFill>
                <a:latin typeface="OPPOSans M" pitchFamily="18" charset="-122"/>
                <a:ea typeface="OPPOSans M" pitchFamily="18" charset="-122"/>
                <a:cs typeface="OPPOSans M" pitchFamily="18" charset="-122"/>
              </a:rPr>
              <a:t>整体利润率过低，导致整体的销售金额虽然不错，但是并没有很高的利润。</a:t>
            </a:r>
          </a:p>
        </p:txBody>
      </p:sp>
      <p:sp>
        <p:nvSpPr>
          <p:cNvPr id="52" name="文本框 51"/>
          <p:cNvSpPr txBox="1"/>
          <p:nvPr/>
        </p:nvSpPr>
        <p:spPr>
          <a:xfrm>
            <a:off x="1058006" y="3283046"/>
            <a:ext cx="3310957" cy="634533"/>
          </a:xfrm>
          <a:prstGeom prst="rect">
            <a:avLst/>
          </a:prstGeom>
          <a:noFill/>
        </p:spPr>
        <p:txBody>
          <a:bodyPr wrap="square">
            <a:noAutofit/>
          </a:bodyPr>
          <a:lstStyle/>
          <a:p>
            <a:pPr>
              <a:lnSpc>
                <a:spcPct val="130000"/>
              </a:lnSpc>
            </a:pPr>
            <a:r>
              <a:rPr lang="zh-CN" altLang="en-US" sz="1400" spc="120" dirty="0">
                <a:solidFill>
                  <a:schemeClr val="bg2">
                    <a:lumMod val="10000"/>
                  </a:schemeClr>
                </a:solidFill>
                <a:latin typeface="OPPOSans M" pitchFamily="18" charset="-122"/>
                <a:ea typeface="OPPOSans M" pitchFamily="18" charset="-122"/>
                <a:cs typeface="OPPOSans M" pitchFamily="18" charset="-122"/>
              </a:rPr>
              <a:t>在创新方面比对方领先，并且有着不错的销售数量。</a:t>
            </a:r>
          </a:p>
        </p:txBody>
      </p:sp>
      <p:sp>
        <p:nvSpPr>
          <p:cNvPr id="53" name="文本框 52"/>
          <p:cNvSpPr txBox="1"/>
          <p:nvPr/>
        </p:nvSpPr>
        <p:spPr>
          <a:xfrm>
            <a:off x="1058006" y="4222846"/>
            <a:ext cx="3310957" cy="634533"/>
          </a:xfrm>
          <a:prstGeom prst="rect">
            <a:avLst/>
          </a:prstGeom>
          <a:noFill/>
        </p:spPr>
        <p:txBody>
          <a:bodyPr wrap="square">
            <a:noAutofit/>
          </a:bodyPr>
          <a:lstStyle/>
          <a:p>
            <a:pPr>
              <a:lnSpc>
                <a:spcPct val="130000"/>
              </a:lnSpc>
            </a:pPr>
            <a:r>
              <a:rPr lang="zh-CN" altLang="en-US" sz="1400" spc="120" dirty="0">
                <a:solidFill>
                  <a:schemeClr val="bg2">
                    <a:lumMod val="10000"/>
                  </a:schemeClr>
                </a:solidFill>
                <a:latin typeface="OPPOSans M" pitchFamily="18" charset="-122"/>
                <a:ea typeface="OPPOSans M" pitchFamily="18" charset="-122"/>
                <a:cs typeface="OPPOSans M" pitchFamily="18" charset="-122"/>
              </a:rPr>
              <a:t>整体的外形、颜值、性价比都是不错的，但是价格较高。</a:t>
            </a:r>
          </a:p>
        </p:txBody>
      </p:sp>
      <p:grpSp>
        <p:nvGrpSpPr>
          <p:cNvPr id="54" name="组合 53"/>
          <p:cNvGrpSpPr/>
          <p:nvPr/>
        </p:nvGrpSpPr>
        <p:grpSpPr>
          <a:xfrm>
            <a:off x="2530834" y="2200306"/>
            <a:ext cx="365299" cy="133014"/>
            <a:chOff x="9214540" y="2617324"/>
            <a:chExt cx="365299" cy="133014"/>
          </a:xfrm>
          <a:gradFill>
            <a:gsLst>
              <a:gs pos="100000">
                <a:schemeClr val="tx1"/>
              </a:gs>
              <a:gs pos="0">
                <a:schemeClr val="tx1">
                  <a:alpha val="0"/>
                </a:schemeClr>
              </a:gs>
            </a:gsLst>
            <a:lin ang="0" scaled="0"/>
          </a:gradFill>
        </p:grpSpPr>
        <p:sp>
          <p:nvSpPr>
            <p:cNvPr id="55" name="燕尾形 54"/>
            <p:cNvSpPr/>
            <p:nvPr/>
          </p:nvSpPr>
          <p:spPr>
            <a:xfrm>
              <a:off x="9214540" y="2617324"/>
              <a:ext cx="90029" cy="13301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solidFill>
                  <a:schemeClr val="tx1"/>
                </a:solidFill>
              </a:endParaRPr>
            </a:p>
          </p:txBody>
        </p:sp>
        <p:sp>
          <p:nvSpPr>
            <p:cNvPr id="56" name="燕尾形 55"/>
            <p:cNvSpPr/>
            <p:nvPr/>
          </p:nvSpPr>
          <p:spPr>
            <a:xfrm>
              <a:off x="9283357" y="2617324"/>
              <a:ext cx="90029" cy="13301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solidFill>
                  <a:schemeClr val="tx1"/>
                </a:solidFill>
              </a:endParaRPr>
            </a:p>
          </p:txBody>
        </p:sp>
        <p:sp>
          <p:nvSpPr>
            <p:cNvPr id="57" name="燕尾形 56"/>
            <p:cNvSpPr/>
            <p:nvPr/>
          </p:nvSpPr>
          <p:spPr>
            <a:xfrm>
              <a:off x="9352175" y="2617324"/>
              <a:ext cx="90029" cy="13301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dirty="0">
                <a:solidFill>
                  <a:schemeClr val="tx1"/>
                </a:solidFill>
              </a:endParaRPr>
            </a:p>
          </p:txBody>
        </p:sp>
        <p:sp>
          <p:nvSpPr>
            <p:cNvPr id="58" name="燕尾形 57"/>
            <p:cNvSpPr/>
            <p:nvPr/>
          </p:nvSpPr>
          <p:spPr>
            <a:xfrm>
              <a:off x="9420992" y="2617324"/>
              <a:ext cx="90029" cy="13301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solidFill>
                  <a:schemeClr val="tx1"/>
                </a:solidFill>
              </a:endParaRPr>
            </a:p>
          </p:txBody>
        </p:sp>
        <p:sp>
          <p:nvSpPr>
            <p:cNvPr id="59" name="燕尾形 58"/>
            <p:cNvSpPr/>
            <p:nvPr/>
          </p:nvSpPr>
          <p:spPr>
            <a:xfrm>
              <a:off x="9489810" y="2617324"/>
              <a:ext cx="90029" cy="13301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solidFill>
                  <a:schemeClr val="tx1"/>
                </a:solidFill>
              </a:endParaRPr>
            </a:p>
          </p:txBody>
        </p:sp>
      </p:grpSp>
      <p:sp>
        <p:nvSpPr>
          <p:cNvPr id="62" name="文本框 61"/>
          <p:cNvSpPr txBox="1"/>
          <p:nvPr/>
        </p:nvSpPr>
        <p:spPr>
          <a:xfrm>
            <a:off x="7377340" y="5190965"/>
            <a:ext cx="951842" cy="391902"/>
          </a:xfrm>
          <a:prstGeom prst="rect">
            <a:avLst/>
          </a:prstGeom>
          <a:noFill/>
        </p:spPr>
        <p:txBody>
          <a:bodyPr wrap="square">
            <a:noAutofit/>
          </a:bodyPr>
          <a:lstStyle/>
          <a:p>
            <a:pPr algn="ctr">
              <a:lnSpc>
                <a:spcPct val="130000"/>
              </a:lnSpc>
            </a:pPr>
            <a:r>
              <a:rPr lang="zh-CN" altLang="en-US" sz="2000" spc="120" dirty="0">
                <a:latin typeface="OPPOSans H" panose="00020600040101010101" pitchFamily="18" charset="-122"/>
                <a:ea typeface="OPPOSans H" panose="00020600040101010101" pitchFamily="18" charset="-122"/>
                <a:cs typeface="OPPOSans H" panose="00020600040101010101" pitchFamily="18" charset="-122"/>
              </a:rPr>
              <a:t>低价</a:t>
            </a:r>
            <a:endParaRPr lang="zh-CN" altLang="en-US" sz="2000" spc="120" dirty="0">
              <a:latin typeface="OPPOSans R" panose="00020600040101010101" pitchFamily="18" charset="-122"/>
              <a:ea typeface="OPPOSans R" panose="00020600040101010101" pitchFamily="18" charset="-122"/>
              <a:cs typeface="OPPOSans R" panose="00020600040101010101" pitchFamily="18" charset="-122"/>
            </a:endParaRPr>
          </a:p>
        </p:txBody>
      </p:sp>
      <p:sp>
        <p:nvSpPr>
          <p:cNvPr id="63" name="文本框 62"/>
          <p:cNvSpPr txBox="1"/>
          <p:nvPr/>
        </p:nvSpPr>
        <p:spPr>
          <a:xfrm>
            <a:off x="8962299" y="5190965"/>
            <a:ext cx="1082653" cy="391902"/>
          </a:xfrm>
          <a:prstGeom prst="rect">
            <a:avLst/>
          </a:prstGeom>
          <a:noFill/>
        </p:spPr>
        <p:txBody>
          <a:bodyPr wrap="square">
            <a:noAutofit/>
          </a:bodyPr>
          <a:lstStyle/>
          <a:p>
            <a:pPr algn="ctr">
              <a:lnSpc>
                <a:spcPct val="130000"/>
              </a:lnSpc>
            </a:pPr>
            <a:r>
              <a:rPr lang="zh-CN" altLang="en-US" sz="2000" spc="120" dirty="0">
                <a:latin typeface="OPPOSans H" panose="00020600040101010101" pitchFamily="18" charset="-122"/>
                <a:ea typeface="OPPOSans H" panose="00020600040101010101" pitchFamily="18" charset="-122"/>
                <a:cs typeface="OPPOSans H" panose="00020600040101010101" pitchFamily="18" charset="-122"/>
              </a:rPr>
              <a:t>销量高</a:t>
            </a:r>
            <a:endParaRPr lang="zh-CN" altLang="en-US" sz="2000" spc="120" dirty="0">
              <a:latin typeface="OPPOSans R" panose="00020600040101010101" pitchFamily="18" charset="-122"/>
              <a:ea typeface="OPPOSans R" panose="00020600040101010101" pitchFamily="18" charset="-122"/>
              <a:cs typeface="OPPOSans R" panose="00020600040101010101" pitchFamily="18" charset="-122"/>
            </a:endParaRPr>
          </a:p>
        </p:txBody>
      </p:sp>
      <p:sp>
        <p:nvSpPr>
          <p:cNvPr id="64" name="文本框 63"/>
          <p:cNvSpPr txBox="1"/>
          <p:nvPr/>
        </p:nvSpPr>
        <p:spPr>
          <a:xfrm>
            <a:off x="10416449" y="5190965"/>
            <a:ext cx="1082653" cy="391902"/>
          </a:xfrm>
          <a:prstGeom prst="rect">
            <a:avLst/>
          </a:prstGeom>
          <a:noFill/>
        </p:spPr>
        <p:txBody>
          <a:bodyPr wrap="square">
            <a:noAutofit/>
          </a:bodyPr>
          <a:lstStyle/>
          <a:p>
            <a:pPr algn="ctr">
              <a:lnSpc>
                <a:spcPct val="130000"/>
              </a:lnSpc>
            </a:pPr>
            <a:r>
              <a:rPr lang="zh-CN" altLang="en-US" sz="2000" spc="120" dirty="0">
                <a:latin typeface="OPPOSans H" panose="00020600040101010101" pitchFamily="18" charset="-122"/>
                <a:ea typeface="OPPOSans H" panose="00020600040101010101" pitchFamily="18" charset="-122"/>
                <a:cs typeface="OPPOSans H" panose="00020600040101010101" pitchFamily="18" charset="-122"/>
              </a:rPr>
              <a:t>性价比</a:t>
            </a:r>
            <a:endParaRPr lang="zh-CN" altLang="en-US" sz="2000" spc="120" dirty="0">
              <a:latin typeface="OPPOSans R" panose="00020600040101010101" pitchFamily="18" charset="-122"/>
              <a:ea typeface="OPPOSans R" panose="00020600040101010101" pitchFamily="18" charset="-122"/>
              <a:cs typeface="OPPOSans R" panose="00020600040101010101" pitchFamily="18" charset="-122"/>
            </a:endParaRPr>
          </a:p>
        </p:txBody>
      </p:sp>
      <p:cxnSp>
        <p:nvCxnSpPr>
          <p:cNvPr id="65" name="直线连接符 64"/>
          <p:cNvCxnSpPr/>
          <p:nvPr/>
        </p:nvCxnSpPr>
        <p:spPr>
          <a:xfrm>
            <a:off x="8645741" y="5311112"/>
            <a:ext cx="0" cy="22008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直线连接符 65"/>
          <p:cNvCxnSpPr/>
          <p:nvPr/>
        </p:nvCxnSpPr>
        <p:spPr>
          <a:xfrm>
            <a:off x="10230701" y="5284860"/>
            <a:ext cx="0" cy="22008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8" name="文本框 67"/>
          <p:cNvSpPr txBox="1"/>
          <p:nvPr/>
        </p:nvSpPr>
        <p:spPr>
          <a:xfrm>
            <a:off x="8504368" y="2042176"/>
            <a:ext cx="2419896" cy="391902"/>
          </a:xfrm>
          <a:prstGeom prst="rect">
            <a:avLst/>
          </a:prstGeom>
          <a:noFill/>
        </p:spPr>
        <p:txBody>
          <a:bodyPr wrap="square">
            <a:noAutofit/>
          </a:bodyPr>
          <a:lstStyle/>
          <a:p>
            <a:pPr algn="r">
              <a:lnSpc>
                <a:spcPct val="130000"/>
              </a:lnSpc>
            </a:pPr>
            <a:r>
              <a:rPr lang="zh-CN" altLang="en-US" sz="1600" spc="120" dirty="0">
                <a:gradFill>
                  <a:gsLst>
                    <a:gs pos="100000">
                      <a:schemeClr val="tx1"/>
                    </a:gs>
                    <a:gs pos="20000">
                      <a:schemeClr val="accent5">
                        <a:lumMod val="75000"/>
                      </a:schemeClr>
                    </a:gs>
                  </a:gsLst>
                  <a:lin ang="2700000" scaled="0"/>
                </a:gradFill>
                <a:latin typeface="OPPOSans H" panose="00020600040101010101" pitchFamily="18" charset="-122"/>
                <a:ea typeface="OPPOSans H" panose="00020600040101010101" pitchFamily="18" charset="-122"/>
                <a:cs typeface="OPPOSans H" panose="00020600040101010101" pitchFamily="18" charset="-122"/>
              </a:rPr>
              <a:t>对方的项目</a:t>
            </a:r>
            <a:endParaRPr lang="zh-CN" altLang="en-US" sz="1600" spc="120" dirty="0">
              <a:gradFill>
                <a:gsLst>
                  <a:gs pos="100000">
                    <a:schemeClr val="tx1"/>
                  </a:gs>
                  <a:gs pos="20000">
                    <a:schemeClr val="accent5">
                      <a:lumMod val="75000"/>
                    </a:schemeClr>
                  </a:gs>
                </a:gsLst>
                <a:lin ang="2700000" scaled="0"/>
              </a:gradFill>
              <a:latin typeface="OPPOSans R" panose="00020600040101010101" pitchFamily="18" charset="-122"/>
              <a:ea typeface="OPPOSans R" panose="00020600040101010101" pitchFamily="18" charset="-122"/>
              <a:cs typeface="OPPOSans R" panose="00020600040101010101" pitchFamily="18" charset="-122"/>
            </a:endParaRPr>
          </a:p>
        </p:txBody>
      </p:sp>
      <p:sp>
        <p:nvSpPr>
          <p:cNvPr id="69" name="圆: 空心 91"/>
          <p:cNvSpPr/>
          <p:nvPr/>
        </p:nvSpPr>
        <p:spPr>
          <a:xfrm rot="21446254">
            <a:off x="10933134" y="2148081"/>
            <a:ext cx="180094" cy="180094"/>
          </a:xfrm>
          <a:prstGeom prst="donut">
            <a:avLst>
              <a:gd name="adj" fmla="val 22893"/>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solidFill>
                <a:schemeClr val="tx1"/>
              </a:solidFill>
              <a:latin typeface="OPPOSans R" panose="00020600040101010101" pitchFamily="18" charset="-122"/>
              <a:ea typeface="OPPOSans R" panose="00020600040101010101" pitchFamily="18" charset="-122"/>
            </a:endParaRPr>
          </a:p>
        </p:txBody>
      </p:sp>
      <p:sp>
        <p:nvSpPr>
          <p:cNvPr id="70" name="文本框 69"/>
          <p:cNvSpPr txBox="1"/>
          <p:nvPr/>
        </p:nvSpPr>
        <p:spPr>
          <a:xfrm>
            <a:off x="7874626" y="2394046"/>
            <a:ext cx="3310957" cy="634533"/>
          </a:xfrm>
          <a:prstGeom prst="rect">
            <a:avLst/>
          </a:prstGeom>
          <a:noFill/>
        </p:spPr>
        <p:txBody>
          <a:bodyPr wrap="square">
            <a:noAutofit/>
          </a:bodyPr>
          <a:lstStyle/>
          <a:p>
            <a:pPr algn="r">
              <a:lnSpc>
                <a:spcPct val="130000"/>
              </a:lnSpc>
            </a:pPr>
            <a:r>
              <a:rPr lang="zh-CN" altLang="en-US" sz="1400" spc="120" dirty="0">
                <a:solidFill>
                  <a:schemeClr val="bg2">
                    <a:lumMod val="10000"/>
                  </a:schemeClr>
                </a:solidFill>
                <a:latin typeface="OPPOSans M" pitchFamily="18" charset="-122"/>
                <a:ea typeface="OPPOSans M" pitchFamily="18" charset="-122"/>
                <a:cs typeface="OPPOSans M" pitchFamily="18" charset="-122"/>
              </a:rPr>
              <a:t>走的是低价路线，能迅速占领市场，对于客单价低的人群很友好。</a:t>
            </a:r>
          </a:p>
        </p:txBody>
      </p:sp>
      <p:sp>
        <p:nvSpPr>
          <p:cNvPr id="71" name="文本框 70"/>
          <p:cNvSpPr txBox="1"/>
          <p:nvPr/>
        </p:nvSpPr>
        <p:spPr>
          <a:xfrm>
            <a:off x="7874626" y="3283046"/>
            <a:ext cx="3310957" cy="634533"/>
          </a:xfrm>
          <a:prstGeom prst="rect">
            <a:avLst/>
          </a:prstGeom>
          <a:noFill/>
        </p:spPr>
        <p:txBody>
          <a:bodyPr wrap="square">
            <a:noAutofit/>
          </a:bodyPr>
          <a:lstStyle/>
          <a:p>
            <a:pPr algn="r">
              <a:lnSpc>
                <a:spcPct val="130000"/>
              </a:lnSpc>
            </a:pPr>
            <a:r>
              <a:rPr lang="zh-CN" altLang="en-US" sz="1400" spc="120" dirty="0">
                <a:solidFill>
                  <a:schemeClr val="bg2">
                    <a:lumMod val="10000"/>
                  </a:schemeClr>
                </a:solidFill>
                <a:latin typeface="OPPOSans M" pitchFamily="18" charset="-122"/>
                <a:ea typeface="OPPOSans M" pitchFamily="18" charset="-122"/>
                <a:cs typeface="OPPOSans M" pitchFamily="18" charset="-122"/>
              </a:rPr>
              <a:t>功能方面较少，但是主流的功能都是齐全的，竞争力不弱。</a:t>
            </a:r>
          </a:p>
        </p:txBody>
      </p:sp>
      <p:sp>
        <p:nvSpPr>
          <p:cNvPr id="72" name="文本框 71"/>
          <p:cNvSpPr txBox="1"/>
          <p:nvPr/>
        </p:nvSpPr>
        <p:spPr>
          <a:xfrm>
            <a:off x="7874626" y="4222846"/>
            <a:ext cx="3310957" cy="634533"/>
          </a:xfrm>
          <a:prstGeom prst="rect">
            <a:avLst/>
          </a:prstGeom>
          <a:noFill/>
        </p:spPr>
        <p:txBody>
          <a:bodyPr wrap="square">
            <a:noAutofit/>
          </a:bodyPr>
          <a:lstStyle/>
          <a:p>
            <a:pPr algn="r">
              <a:lnSpc>
                <a:spcPct val="130000"/>
              </a:lnSpc>
            </a:pPr>
            <a:r>
              <a:rPr lang="zh-CN" altLang="en-US" sz="1400" spc="120" dirty="0">
                <a:solidFill>
                  <a:schemeClr val="bg2">
                    <a:lumMod val="10000"/>
                  </a:schemeClr>
                </a:solidFill>
                <a:latin typeface="OPPOSans M" pitchFamily="18" charset="-122"/>
                <a:ea typeface="OPPOSans M" pitchFamily="18" charset="-122"/>
                <a:cs typeface="OPPOSans M" pitchFamily="18" charset="-122"/>
              </a:rPr>
              <a:t>整体的外形、颜值、性价比都是不错的，但是价格较高。</a:t>
            </a:r>
          </a:p>
        </p:txBody>
      </p:sp>
      <p:grpSp>
        <p:nvGrpSpPr>
          <p:cNvPr id="42" name="组合 41"/>
          <p:cNvGrpSpPr/>
          <p:nvPr/>
        </p:nvGrpSpPr>
        <p:grpSpPr>
          <a:xfrm flipH="1">
            <a:off x="9089415" y="2200306"/>
            <a:ext cx="365299" cy="133014"/>
            <a:chOff x="9214540" y="2617324"/>
            <a:chExt cx="365299" cy="133014"/>
          </a:xfrm>
          <a:gradFill>
            <a:gsLst>
              <a:gs pos="100000">
                <a:schemeClr val="tx1"/>
              </a:gs>
              <a:gs pos="0">
                <a:schemeClr val="tx1">
                  <a:alpha val="0"/>
                </a:schemeClr>
              </a:gs>
            </a:gsLst>
            <a:lin ang="0" scaled="0"/>
          </a:gradFill>
        </p:grpSpPr>
        <p:sp>
          <p:nvSpPr>
            <p:cNvPr id="43" name="燕尾形 42"/>
            <p:cNvSpPr/>
            <p:nvPr/>
          </p:nvSpPr>
          <p:spPr>
            <a:xfrm>
              <a:off x="9214540" y="2617324"/>
              <a:ext cx="90029" cy="13301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solidFill>
                  <a:schemeClr val="tx1"/>
                </a:solidFill>
              </a:endParaRPr>
            </a:p>
          </p:txBody>
        </p:sp>
        <p:sp>
          <p:nvSpPr>
            <p:cNvPr id="44" name="燕尾形 43"/>
            <p:cNvSpPr/>
            <p:nvPr/>
          </p:nvSpPr>
          <p:spPr>
            <a:xfrm>
              <a:off x="9283357" y="2617324"/>
              <a:ext cx="90029" cy="13301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solidFill>
                  <a:schemeClr val="tx1"/>
                </a:solidFill>
              </a:endParaRPr>
            </a:p>
          </p:txBody>
        </p:sp>
        <p:sp>
          <p:nvSpPr>
            <p:cNvPr id="45" name="燕尾形 44"/>
            <p:cNvSpPr/>
            <p:nvPr/>
          </p:nvSpPr>
          <p:spPr>
            <a:xfrm>
              <a:off x="9352175" y="2617324"/>
              <a:ext cx="90029" cy="13301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dirty="0">
                <a:solidFill>
                  <a:schemeClr val="tx1"/>
                </a:solidFill>
              </a:endParaRPr>
            </a:p>
          </p:txBody>
        </p:sp>
        <p:sp>
          <p:nvSpPr>
            <p:cNvPr id="46" name="燕尾形 45"/>
            <p:cNvSpPr/>
            <p:nvPr/>
          </p:nvSpPr>
          <p:spPr>
            <a:xfrm>
              <a:off x="9420992" y="2617324"/>
              <a:ext cx="90029" cy="13301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solidFill>
                  <a:schemeClr val="tx1"/>
                </a:solidFill>
              </a:endParaRPr>
            </a:p>
          </p:txBody>
        </p:sp>
        <p:sp>
          <p:nvSpPr>
            <p:cNvPr id="47" name="燕尾形 46"/>
            <p:cNvSpPr/>
            <p:nvPr/>
          </p:nvSpPr>
          <p:spPr>
            <a:xfrm>
              <a:off x="9489810" y="2617324"/>
              <a:ext cx="90029" cy="13301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solidFill>
                  <a:schemeClr val="tx1"/>
                </a:solidFill>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9" name="图表 38"/>
          <p:cNvGraphicFramePr/>
          <p:nvPr/>
        </p:nvGraphicFramePr>
        <p:xfrm>
          <a:off x="198358" y="1498730"/>
          <a:ext cx="3456724" cy="2304484"/>
        </p:xfrm>
        <a:graphic>
          <a:graphicData uri="http://schemas.openxmlformats.org/drawingml/2006/chart">
            <c:chart xmlns:c="http://schemas.openxmlformats.org/drawingml/2006/chart" xmlns:r="http://schemas.openxmlformats.org/officeDocument/2006/relationships" r:id="rId2"/>
          </a:graphicData>
        </a:graphic>
      </p:graphicFrame>
      <p:sp>
        <p:nvSpPr>
          <p:cNvPr id="2" name="内容占位符 1"/>
          <p:cNvSpPr>
            <a:spLocks noGrp="1"/>
          </p:cNvSpPr>
          <p:nvPr>
            <p:ph sz="quarter" idx="12"/>
          </p:nvPr>
        </p:nvSpPr>
        <p:spPr>
          <a:xfrm>
            <a:off x="933811" y="894530"/>
            <a:ext cx="4662693" cy="301362"/>
          </a:xfrm>
        </p:spPr>
        <p:txBody>
          <a:bodyPr>
            <a:normAutofit lnSpcReduction="10000"/>
          </a:bodyPr>
          <a:lstStyle/>
          <a:p>
            <a:r>
              <a:rPr lang="en-GB" altLang="zh-CN" sz="1400" dirty="0">
                <a:solidFill>
                  <a:schemeClr val="bg2">
                    <a:lumMod val="10000"/>
                  </a:schemeClr>
                </a:solidFill>
                <a:latin typeface="OPPOSans M" pitchFamily="18" charset="-122"/>
                <a:ea typeface="OPPOSans M" pitchFamily="18" charset="-122"/>
                <a:cs typeface="OPPOSans M" pitchFamily="18" charset="-122"/>
              </a:rPr>
              <a:t>MARKET SHARE OF PRODUCTS</a:t>
            </a:r>
            <a:endParaRPr lang="zh-CN" altLang="en-US" sz="1400" dirty="0">
              <a:solidFill>
                <a:schemeClr val="bg2">
                  <a:lumMod val="10000"/>
                </a:schemeClr>
              </a:solidFill>
              <a:latin typeface="OPPOSans M" pitchFamily="18" charset="-122"/>
              <a:ea typeface="OPPOSans M" pitchFamily="18" charset="-122"/>
              <a:cs typeface="OPPOSans M" pitchFamily="18" charset="-122"/>
            </a:endParaRPr>
          </a:p>
        </p:txBody>
      </p:sp>
      <p:sp>
        <p:nvSpPr>
          <p:cNvPr id="3" name="内容占位符 2"/>
          <p:cNvSpPr>
            <a:spLocks noGrp="1"/>
          </p:cNvSpPr>
          <p:nvPr>
            <p:ph sz="quarter" idx="17"/>
          </p:nvPr>
        </p:nvSpPr>
        <p:spPr/>
        <p:txBody>
          <a:bodyPr>
            <a:normAutofit/>
          </a:bodyPr>
          <a:lstStyle/>
          <a:p>
            <a:r>
              <a:rPr kumimoji="1" lang="zh-CN" altLang="en-US" dirty="0"/>
              <a:t>产品市场占比情况</a:t>
            </a:r>
          </a:p>
        </p:txBody>
      </p:sp>
      <p:graphicFrame>
        <p:nvGraphicFramePr>
          <p:cNvPr id="5" name="图表 4"/>
          <p:cNvGraphicFramePr/>
          <p:nvPr/>
        </p:nvGraphicFramePr>
        <p:xfrm>
          <a:off x="7885340" y="1498730"/>
          <a:ext cx="3456724" cy="2304484"/>
        </p:xfrm>
        <a:graphic>
          <a:graphicData uri="http://schemas.openxmlformats.org/drawingml/2006/chart">
            <c:chart xmlns:c="http://schemas.openxmlformats.org/drawingml/2006/chart" xmlns:r="http://schemas.openxmlformats.org/officeDocument/2006/relationships" r:id="rId3"/>
          </a:graphicData>
        </a:graphic>
      </p:graphicFrame>
      <p:sp>
        <p:nvSpPr>
          <p:cNvPr id="6" name="文本框 5"/>
          <p:cNvSpPr txBox="1"/>
          <p:nvPr/>
        </p:nvSpPr>
        <p:spPr>
          <a:xfrm>
            <a:off x="1838781" y="2316616"/>
            <a:ext cx="1034732" cy="461665"/>
          </a:xfrm>
          <a:prstGeom prst="rect">
            <a:avLst/>
          </a:prstGeom>
          <a:noFill/>
        </p:spPr>
        <p:txBody>
          <a:bodyPr wrap="square">
            <a:spAutoFit/>
          </a:bodyPr>
          <a:lstStyle/>
          <a:p>
            <a:pPr algn="ctr"/>
            <a:r>
              <a:rPr lang="en-US" altLang="zh-CN" sz="2400" dirty="0">
                <a:solidFill>
                  <a:schemeClr val="bg1"/>
                </a:solidFill>
                <a:latin typeface="OPPOSans H" panose="00020600040101010101" pitchFamily="18" charset="-122"/>
                <a:ea typeface="OPPOSans H" panose="00020600040101010101" pitchFamily="18" charset="-122"/>
                <a:cs typeface="OPPOSans H" panose="00020600040101010101" pitchFamily="18" charset="-122"/>
              </a:rPr>
              <a:t>80%</a:t>
            </a:r>
            <a:endParaRPr lang="zh-CN" altLang="en-US" sz="2400" dirty="0">
              <a:solidFill>
                <a:schemeClr val="bg1"/>
              </a:solidFill>
              <a:latin typeface="OPPOSans H" panose="00020600040101010101" pitchFamily="18" charset="-122"/>
              <a:ea typeface="OPPOSans H" panose="00020600040101010101" pitchFamily="18" charset="-122"/>
              <a:cs typeface="OPPOSans H" panose="00020600040101010101" pitchFamily="18" charset="-122"/>
            </a:endParaRPr>
          </a:p>
        </p:txBody>
      </p:sp>
      <p:sp>
        <p:nvSpPr>
          <p:cNvPr id="7" name="文本框 6"/>
          <p:cNvSpPr txBox="1"/>
          <p:nvPr/>
        </p:nvSpPr>
        <p:spPr>
          <a:xfrm>
            <a:off x="854640" y="2574629"/>
            <a:ext cx="789409" cy="307777"/>
          </a:xfrm>
          <a:prstGeom prst="rect">
            <a:avLst/>
          </a:prstGeom>
          <a:noFill/>
        </p:spPr>
        <p:txBody>
          <a:bodyPr wrap="square">
            <a:spAutoFit/>
          </a:bodyPr>
          <a:lstStyle/>
          <a:p>
            <a:pPr algn="ctr"/>
            <a:r>
              <a:rPr lang="zh-CN" altLang="en-US" sz="1400" dirty="0">
                <a:solidFill>
                  <a:srgbClr val="3F3D56"/>
                </a:solidFill>
                <a:latin typeface="OPPOSans M" pitchFamily="18" charset="-122"/>
                <a:ea typeface="OPPOSans M" pitchFamily="18" charset="-122"/>
                <a:cs typeface="OPPOSans M" pitchFamily="18" charset="-122"/>
              </a:rPr>
              <a:t>其他</a:t>
            </a:r>
          </a:p>
        </p:txBody>
      </p:sp>
      <p:sp>
        <p:nvSpPr>
          <p:cNvPr id="9" name="文本框 8"/>
          <p:cNvSpPr txBox="1"/>
          <p:nvPr/>
        </p:nvSpPr>
        <p:spPr>
          <a:xfrm>
            <a:off x="8649924" y="2516671"/>
            <a:ext cx="789409" cy="307777"/>
          </a:xfrm>
          <a:prstGeom prst="rect">
            <a:avLst/>
          </a:prstGeom>
          <a:noFill/>
        </p:spPr>
        <p:txBody>
          <a:bodyPr wrap="square">
            <a:spAutoFit/>
          </a:bodyPr>
          <a:lstStyle/>
          <a:p>
            <a:pPr algn="ctr"/>
            <a:r>
              <a:rPr lang="zh-CN" altLang="en-US" sz="1400" dirty="0">
                <a:solidFill>
                  <a:srgbClr val="3F3D56"/>
                </a:solidFill>
                <a:latin typeface="OPPOSans M" pitchFamily="18" charset="-122"/>
                <a:ea typeface="OPPOSans M" pitchFamily="18" charset="-122"/>
                <a:cs typeface="OPPOSans M" pitchFamily="18" charset="-122"/>
              </a:rPr>
              <a:t>其他</a:t>
            </a:r>
          </a:p>
        </p:txBody>
      </p:sp>
      <p:sp>
        <p:nvSpPr>
          <p:cNvPr id="10" name="文本框 9"/>
          <p:cNvSpPr txBox="1"/>
          <p:nvPr/>
        </p:nvSpPr>
        <p:spPr>
          <a:xfrm>
            <a:off x="1818666" y="2677670"/>
            <a:ext cx="1077996" cy="338298"/>
          </a:xfrm>
          <a:prstGeom prst="rect">
            <a:avLst/>
          </a:prstGeom>
          <a:noFill/>
        </p:spPr>
        <p:txBody>
          <a:bodyPr wrap="square">
            <a:spAutoFit/>
          </a:bodyPr>
          <a:lstStyle/>
          <a:p>
            <a:pPr algn="ctr">
              <a:lnSpc>
                <a:spcPct val="120000"/>
              </a:lnSpc>
            </a:pPr>
            <a:r>
              <a:rPr lang="zh-CN" altLang="en-US" sz="1400" dirty="0">
                <a:solidFill>
                  <a:schemeClr val="bg1"/>
                </a:solidFill>
                <a:latin typeface="OPPOSans M" pitchFamily="18" charset="-122"/>
                <a:ea typeface="OPPOSans M" pitchFamily="18" charset="-122"/>
                <a:cs typeface="OPPOSans M" pitchFamily="18" charset="-122"/>
              </a:rPr>
              <a:t>市场占比</a:t>
            </a:r>
          </a:p>
        </p:txBody>
      </p:sp>
      <p:sp>
        <p:nvSpPr>
          <p:cNvPr id="17" name="文本框 16"/>
          <p:cNvSpPr txBox="1"/>
          <p:nvPr/>
        </p:nvSpPr>
        <p:spPr>
          <a:xfrm>
            <a:off x="1386588" y="4312505"/>
            <a:ext cx="1556142" cy="391902"/>
          </a:xfrm>
          <a:prstGeom prst="rect">
            <a:avLst/>
          </a:prstGeom>
          <a:noFill/>
        </p:spPr>
        <p:txBody>
          <a:bodyPr wrap="square">
            <a:spAutoFit/>
          </a:bodyPr>
          <a:lstStyle/>
          <a:p>
            <a:pPr algn="ctr">
              <a:lnSpc>
                <a:spcPct val="130000"/>
              </a:lnSpc>
            </a:pPr>
            <a:r>
              <a:rPr lang="zh-CN" altLang="en-US" sz="1600" spc="120" dirty="0">
                <a:latin typeface="OPPOSans H" panose="00020600040101010101" pitchFamily="18" charset="-122"/>
                <a:ea typeface="OPPOSans H" panose="00020600040101010101" pitchFamily="18" charset="-122"/>
                <a:cs typeface="OPPOSans H" panose="00020600040101010101" pitchFamily="18" charset="-122"/>
              </a:rPr>
              <a:t>产品</a:t>
            </a:r>
            <a:r>
              <a:rPr lang="en-US" altLang="zh-CN" sz="1600" spc="120" dirty="0">
                <a:latin typeface="OPPOSans H" panose="00020600040101010101" pitchFamily="18" charset="-122"/>
                <a:ea typeface="OPPOSans H" panose="00020600040101010101" pitchFamily="18" charset="-122"/>
                <a:cs typeface="OPPOSans H" panose="00020600040101010101" pitchFamily="18" charset="-122"/>
              </a:rPr>
              <a:t>A</a:t>
            </a:r>
            <a:endParaRPr lang="zh-CN" altLang="en-US" sz="1600" spc="120" dirty="0">
              <a:latin typeface="OPPOSans R" panose="00020600040101010101" pitchFamily="18" charset="-122"/>
              <a:ea typeface="OPPOSans R" panose="00020600040101010101" pitchFamily="18" charset="-122"/>
              <a:cs typeface="OPPOSans R" panose="00020600040101010101" pitchFamily="18" charset="-122"/>
            </a:endParaRPr>
          </a:p>
        </p:txBody>
      </p:sp>
      <p:sp>
        <p:nvSpPr>
          <p:cNvPr id="18" name="圆: 空心 91"/>
          <p:cNvSpPr/>
          <p:nvPr/>
        </p:nvSpPr>
        <p:spPr>
          <a:xfrm rot="21446254">
            <a:off x="1608822" y="4418409"/>
            <a:ext cx="180094" cy="180094"/>
          </a:xfrm>
          <a:prstGeom prst="donut">
            <a:avLst>
              <a:gd name="adj" fmla="val 22893"/>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OPPOSans R" panose="00020600040101010101" pitchFamily="18" charset="-122"/>
              <a:ea typeface="OPPOSans R" panose="00020600040101010101" pitchFamily="18" charset="-122"/>
            </a:endParaRPr>
          </a:p>
        </p:txBody>
      </p:sp>
      <p:sp>
        <p:nvSpPr>
          <p:cNvPr id="16" name="文本框 15"/>
          <p:cNvSpPr txBox="1"/>
          <p:nvPr/>
        </p:nvSpPr>
        <p:spPr>
          <a:xfrm>
            <a:off x="622983" y="4707137"/>
            <a:ext cx="2982714" cy="914609"/>
          </a:xfrm>
          <a:prstGeom prst="rect">
            <a:avLst/>
          </a:prstGeom>
          <a:noFill/>
        </p:spPr>
        <p:txBody>
          <a:bodyPr wrap="square">
            <a:spAutoFit/>
          </a:bodyPr>
          <a:lstStyle/>
          <a:p>
            <a:pPr algn="ctr">
              <a:lnSpc>
                <a:spcPct val="130000"/>
              </a:lnSpc>
            </a:pPr>
            <a:r>
              <a:rPr lang="zh-CN" altLang="en-US" sz="1400" spc="120" dirty="0">
                <a:solidFill>
                  <a:schemeClr val="bg2">
                    <a:lumMod val="10000"/>
                  </a:schemeClr>
                </a:solidFill>
                <a:latin typeface="OPPOSans M" pitchFamily="18" charset="-122"/>
                <a:ea typeface="OPPOSans M" pitchFamily="18" charset="-122"/>
                <a:cs typeface="OPPOSans M" pitchFamily="18" charset="-122"/>
              </a:rPr>
              <a:t>产品</a:t>
            </a:r>
            <a:r>
              <a:rPr lang="en-US" altLang="zh-CN" sz="1400" spc="120" dirty="0">
                <a:solidFill>
                  <a:schemeClr val="bg2">
                    <a:lumMod val="10000"/>
                  </a:schemeClr>
                </a:solidFill>
                <a:latin typeface="OPPOSans M" pitchFamily="18" charset="-122"/>
                <a:ea typeface="OPPOSans M" pitchFamily="18" charset="-122"/>
                <a:cs typeface="OPPOSans M" pitchFamily="18" charset="-122"/>
              </a:rPr>
              <a:t>A</a:t>
            </a:r>
            <a:r>
              <a:rPr lang="zh-CN" altLang="en-US" sz="1400" spc="120" dirty="0">
                <a:solidFill>
                  <a:schemeClr val="bg2">
                    <a:lumMod val="10000"/>
                  </a:schemeClr>
                </a:solidFill>
                <a:latin typeface="OPPOSans M" pitchFamily="18" charset="-122"/>
                <a:ea typeface="OPPOSans M" pitchFamily="18" charset="-122"/>
                <a:cs typeface="OPPOSans M" pitchFamily="18" charset="-122"/>
              </a:rPr>
              <a:t>的销量整体完成预期值，占据目前市面上大部分的份额，但是在利润率方面仍然不足。</a:t>
            </a:r>
          </a:p>
        </p:txBody>
      </p:sp>
      <p:cxnSp>
        <p:nvCxnSpPr>
          <p:cNvPr id="13" name="直接连接符 3"/>
          <p:cNvCxnSpPr/>
          <p:nvPr/>
        </p:nvCxnSpPr>
        <p:spPr>
          <a:xfrm>
            <a:off x="1263738" y="4261797"/>
            <a:ext cx="1701205" cy="0"/>
          </a:xfrm>
          <a:prstGeom prst="line">
            <a:avLst/>
          </a:prstGeom>
          <a:ln w="15875" cap="rnd">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14" name="文本框 13"/>
          <p:cNvSpPr txBox="1"/>
          <p:nvPr/>
        </p:nvSpPr>
        <p:spPr>
          <a:xfrm>
            <a:off x="1407266" y="3767314"/>
            <a:ext cx="1414148" cy="443776"/>
          </a:xfrm>
          <a:prstGeom prst="rect">
            <a:avLst/>
          </a:prstGeom>
          <a:noFill/>
        </p:spPr>
        <p:txBody>
          <a:bodyPr wrap="square">
            <a:spAutoFit/>
          </a:bodyPr>
          <a:lstStyle/>
          <a:p>
            <a:pPr algn="ctr">
              <a:lnSpc>
                <a:spcPct val="120000"/>
              </a:lnSpc>
            </a:pPr>
            <a:r>
              <a:rPr lang="en-US" altLang="zh-CN" sz="2000" dirty="0">
                <a:solidFill>
                  <a:schemeClr val="accent5">
                    <a:lumMod val="75000"/>
                  </a:schemeClr>
                </a:solidFill>
                <a:latin typeface="OPPOSans H" panose="00020600040101010101" pitchFamily="18" charset="-122"/>
                <a:ea typeface="OPPOSans H" panose="00020600040101010101" pitchFamily="18" charset="-122"/>
                <a:cs typeface="OPPOSans H" panose="00020600040101010101" pitchFamily="18" charset="-122"/>
              </a:rPr>
              <a:t>150</a:t>
            </a:r>
            <a:r>
              <a:rPr lang="zh-CN" altLang="en-US" sz="1400" dirty="0">
                <a:solidFill>
                  <a:schemeClr val="accent5">
                    <a:lumMod val="75000"/>
                  </a:schemeClr>
                </a:solidFill>
                <a:latin typeface="OPPOSans H" panose="00020600040101010101" pitchFamily="18" charset="-122"/>
                <a:ea typeface="OPPOSans H" panose="00020600040101010101" pitchFamily="18" charset="-122"/>
                <a:cs typeface="OPPOSans H" panose="00020600040101010101" pitchFamily="18" charset="-122"/>
              </a:rPr>
              <a:t>万销售</a:t>
            </a:r>
            <a:endParaRPr lang="zh-CN" altLang="en-US" sz="2000" dirty="0">
              <a:solidFill>
                <a:schemeClr val="accent5">
                  <a:lumMod val="75000"/>
                </a:schemeClr>
              </a:solidFill>
              <a:latin typeface="OPPOSans R" panose="00020600040101010101" pitchFamily="18" charset="-122"/>
              <a:ea typeface="OPPOSans R" panose="00020600040101010101" pitchFamily="18" charset="-122"/>
              <a:cs typeface="OPPOSans R" panose="00020600040101010101" pitchFamily="18" charset="-122"/>
            </a:endParaRPr>
          </a:p>
        </p:txBody>
      </p:sp>
      <p:graphicFrame>
        <p:nvGraphicFramePr>
          <p:cNvPr id="4" name="图表 3"/>
          <p:cNvGraphicFramePr/>
          <p:nvPr/>
        </p:nvGraphicFramePr>
        <p:xfrm>
          <a:off x="4367638" y="1498730"/>
          <a:ext cx="3456724" cy="2304484"/>
        </p:xfrm>
        <a:graphic>
          <a:graphicData uri="http://schemas.openxmlformats.org/drawingml/2006/chart">
            <c:chart xmlns:c="http://schemas.openxmlformats.org/drawingml/2006/chart" xmlns:r="http://schemas.openxmlformats.org/officeDocument/2006/relationships" r:id="rId4"/>
          </a:graphicData>
        </a:graphic>
      </p:graphicFrame>
      <p:sp>
        <p:nvSpPr>
          <p:cNvPr id="8" name="文本框 7"/>
          <p:cNvSpPr txBox="1"/>
          <p:nvPr/>
        </p:nvSpPr>
        <p:spPr>
          <a:xfrm>
            <a:off x="5132885" y="2516671"/>
            <a:ext cx="789409" cy="307777"/>
          </a:xfrm>
          <a:prstGeom prst="rect">
            <a:avLst/>
          </a:prstGeom>
          <a:noFill/>
        </p:spPr>
        <p:txBody>
          <a:bodyPr wrap="square">
            <a:spAutoFit/>
          </a:bodyPr>
          <a:lstStyle/>
          <a:p>
            <a:pPr algn="ctr"/>
            <a:r>
              <a:rPr lang="zh-CN" altLang="en-US" sz="1400" dirty="0">
                <a:solidFill>
                  <a:srgbClr val="3F3D56"/>
                </a:solidFill>
                <a:latin typeface="OPPOSans M" pitchFamily="18" charset="-122"/>
                <a:ea typeface="OPPOSans M" pitchFamily="18" charset="-122"/>
                <a:cs typeface="OPPOSans M" pitchFamily="18" charset="-122"/>
              </a:rPr>
              <a:t>其他</a:t>
            </a:r>
          </a:p>
        </p:txBody>
      </p:sp>
      <p:sp>
        <p:nvSpPr>
          <p:cNvPr id="19" name="文本框 18"/>
          <p:cNvSpPr txBox="1"/>
          <p:nvPr/>
        </p:nvSpPr>
        <p:spPr>
          <a:xfrm>
            <a:off x="6059914" y="2316616"/>
            <a:ext cx="1034732" cy="461665"/>
          </a:xfrm>
          <a:prstGeom prst="rect">
            <a:avLst/>
          </a:prstGeom>
          <a:noFill/>
        </p:spPr>
        <p:txBody>
          <a:bodyPr wrap="square">
            <a:spAutoFit/>
          </a:bodyPr>
          <a:lstStyle/>
          <a:p>
            <a:pPr algn="ctr"/>
            <a:r>
              <a:rPr lang="en-US" altLang="zh-CN" sz="2400" dirty="0">
                <a:solidFill>
                  <a:schemeClr val="bg1"/>
                </a:solidFill>
                <a:latin typeface="OPPOSans H" panose="00020600040101010101" pitchFamily="18" charset="-122"/>
                <a:ea typeface="OPPOSans H" panose="00020600040101010101" pitchFamily="18" charset="-122"/>
                <a:cs typeface="OPPOSans H" panose="00020600040101010101" pitchFamily="18" charset="-122"/>
              </a:rPr>
              <a:t>50%</a:t>
            </a:r>
            <a:endParaRPr lang="zh-CN" altLang="en-US" sz="2400" dirty="0">
              <a:solidFill>
                <a:schemeClr val="bg1"/>
              </a:solidFill>
              <a:latin typeface="OPPOSans H" panose="00020600040101010101" pitchFamily="18" charset="-122"/>
              <a:ea typeface="OPPOSans H" panose="00020600040101010101" pitchFamily="18" charset="-122"/>
              <a:cs typeface="OPPOSans H" panose="00020600040101010101" pitchFamily="18" charset="-122"/>
            </a:endParaRPr>
          </a:p>
        </p:txBody>
      </p:sp>
      <p:sp>
        <p:nvSpPr>
          <p:cNvPr id="20" name="文本框 19"/>
          <p:cNvSpPr txBox="1"/>
          <p:nvPr/>
        </p:nvSpPr>
        <p:spPr>
          <a:xfrm>
            <a:off x="6039799" y="2677670"/>
            <a:ext cx="1077996" cy="338298"/>
          </a:xfrm>
          <a:prstGeom prst="rect">
            <a:avLst/>
          </a:prstGeom>
          <a:noFill/>
        </p:spPr>
        <p:txBody>
          <a:bodyPr wrap="square">
            <a:spAutoFit/>
          </a:bodyPr>
          <a:lstStyle/>
          <a:p>
            <a:pPr algn="ctr">
              <a:lnSpc>
                <a:spcPct val="120000"/>
              </a:lnSpc>
            </a:pPr>
            <a:r>
              <a:rPr lang="zh-CN" altLang="en-US" sz="1400" dirty="0">
                <a:solidFill>
                  <a:schemeClr val="bg1"/>
                </a:solidFill>
                <a:latin typeface="OPPOSans M" pitchFamily="18" charset="-122"/>
                <a:ea typeface="OPPOSans M" pitchFamily="18" charset="-122"/>
                <a:cs typeface="OPPOSans M" pitchFamily="18" charset="-122"/>
              </a:rPr>
              <a:t>市场占比</a:t>
            </a:r>
          </a:p>
        </p:txBody>
      </p:sp>
      <p:sp>
        <p:nvSpPr>
          <p:cNvPr id="37" name="文本框 36"/>
          <p:cNvSpPr txBox="1"/>
          <p:nvPr/>
        </p:nvSpPr>
        <p:spPr>
          <a:xfrm>
            <a:off x="10498456" y="2001031"/>
            <a:ext cx="1034732" cy="461665"/>
          </a:xfrm>
          <a:prstGeom prst="rect">
            <a:avLst/>
          </a:prstGeom>
          <a:noFill/>
        </p:spPr>
        <p:txBody>
          <a:bodyPr wrap="square">
            <a:spAutoFit/>
          </a:bodyPr>
          <a:lstStyle/>
          <a:p>
            <a:pPr algn="ctr"/>
            <a:r>
              <a:rPr lang="en-US" altLang="zh-CN" sz="2400" dirty="0">
                <a:latin typeface="OPPOSans H" panose="00020600040101010101" pitchFamily="18" charset="-122"/>
                <a:ea typeface="OPPOSans H" panose="00020600040101010101" pitchFamily="18" charset="-122"/>
                <a:cs typeface="OPPOSans H" panose="00020600040101010101" pitchFamily="18" charset="-122"/>
              </a:rPr>
              <a:t>10%</a:t>
            </a:r>
            <a:endParaRPr lang="zh-CN" altLang="en-US" sz="2400" dirty="0">
              <a:latin typeface="OPPOSans H" panose="00020600040101010101" pitchFamily="18" charset="-122"/>
              <a:ea typeface="OPPOSans H" panose="00020600040101010101" pitchFamily="18" charset="-122"/>
              <a:cs typeface="OPPOSans H" panose="00020600040101010101" pitchFamily="18" charset="-122"/>
            </a:endParaRPr>
          </a:p>
        </p:txBody>
      </p:sp>
      <p:sp>
        <p:nvSpPr>
          <p:cNvPr id="38" name="文本框 37"/>
          <p:cNvSpPr txBox="1"/>
          <p:nvPr/>
        </p:nvSpPr>
        <p:spPr>
          <a:xfrm>
            <a:off x="10478341" y="2362085"/>
            <a:ext cx="1077996" cy="338298"/>
          </a:xfrm>
          <a:prstGeom prst="rect">
            <a:avLst/>
          </a:prstGeom>
          <a:noFill/>
        </p:spPr>
        <p:txBody>
          <a:bodyPr wrap="square">
            <a:spAutoFit/>
          </a:bodyPr>
          <a:lstStyle/>
          <a:p>
            <a:pPr algn="ctr">
              <a:lnSpc>
                <a:spcPct val="120000"/>
              </a:lnSpc>
            </a:pPr>
            <a:r>
              <a:rPr lang="zh-CN" altLang="en-US" sz="1400" dirty="0">
                <a:solidFill>
                  <a:schemeClr val="bg2">
                    <a:lumMod val="10000"/>
                  </a:schemeClr>
                </a:solidFill>
                <a:latin typeface="OPPOSans M" pitchFamily="18" charset="-122"/>
                <a:ea typeface="OPPOSans M" pitchFamily="18" charset="-122"/>
                <a:cs typeface="OPPOSans M" pitchFamily="18" charset="-122"/>
              </a:rPr>
              <a:t>市场占比</a:t>
            </a:r>
          </a:p>
        </p:txBody>
      </p:sp>
      <p:sp>
        <p:nvSpPr>
          <p:cNvPr id="46" name="文本框 45"/>
          <p:cNvSpPr txBox="1"/>
          <p:nvPr/>
        </p:nvSpPr>
        <p:spPr>
          <a:xfrm>
            <a:off x="5368248" y="4312505"/>
            <a:ext cx="1556142" cy="391902"/>
          </a:xfrm>
          <a:prstGeom prst="rect">
            <a:avLst/>
          </a:prstGeom>
          <a:noFill/>
        </p:spPr>
        <p:txBody>
          <a:bodyPr wrap="square">
            <a:spAutoFit/>
          </a:bodyPr>
          <a:lstStyle/>
          <a:p>
            <a:pPr algn="ctr">
              <a:lnSpc>
                <a:spcPct val="130000"/>
              </a:lnSpc>
            </a:pPr>
            <a:r>
              <a:rPr lang="zh-CN" altLang="en-US" sz="1600" spc="120" dirty="0">
                <a:latin typeface="OPPOSans H" panose="00020600040101010101" pitchFamily="18" charset="-122"/>
                <a:ea typeface="OPPOSans H" panose="00020600040101010101" pitchFamily="18" charset="-122"/>
                <a:cs typeface="OPPOSans H" panose="00020600040101010101" pitchFamily="18" charset="-122"/>
              </a:rPr>
              <a:t>产品</a:t>
            </a:r>
            <a:r>
              <a:rPr lang="en-US" altLang="zh-CN" sz="1600" spc="120" dirty="0">
                <a:latin typeface="OPPOSans H" panose="00020600040101010101" pitchFamily="18" charset="-122"/>
                <a:ea typeface="OPPOSans H" panose="00020600040101010101" pitchFamily="18" charset="-122"/>
                <a:cs typeface="OPPOSans H" panose="00020600040101010101" pitchFamily="18" charset="-122"/>
              </a:rPr>
              <a:t>B</a:t>
            </a:r>
            <a:endParaRPr lang="zh-CN" altLang="en-US" sz="1600" spc="120" dirty="0">
              <a:latin typeface="OPPOSans R" panose="00020600040101010101" pitchFamily="18" charset="-122"/>
              <a:ea typeface="OPPOSans R" panose="00020600040101010101" pitchFamily="18" charset="-122"/>
              <a:cs typeface="OPPOSans R" panose="00020600040101010101" pitchFamily="18" charset="-122"/>
            </a:endParaRPr>
          </a:p>
        </p:txBody>
      </p:sp>
      <p:sp>
        <p:nvSpPr>
          <p:cNvPr id="47" name="圆: 空心 91"/>
          <p:cNvSpPr/>
          <p:nvPr/>
        </p:nvSpPr>
        <p:spPr>
          <a:xfrm rot="21446254">
            <a:off x="5590482" y="4418409"/>
            <a:ext cx="180094" cy="180094"/>
          </a:xfrm>
          <a:prstGeom prst="donut">
            <a:avLst>
              <a:gd name="adj" fmla="val 22893"/>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OPPOSans R" panose="00020600040101010101" pitchFamily="18" charset="-122"/>
              <a:ea typeface="OPPOSans R" panose="00020600040101010101" pitchFamily="18" charset="-122"/>
            </a:endParaRPr>
          </a:p>
        </p:txBody>
      </p:sp>
      <p:sp>
        <p:nvSpPr>
          <p:cNvPr id="45" name="文本框 44"/>
          <p:cNvSpPr txBox="1"/>
          <p:nvPr/>
        </p:nvSpPr>
        <p:spPr>
          <a:xfrm>
            <a:off x="4604643" y="4707137"/>
            <a:ext cx="2982714" cy="914609"/>
          </a:xfrm>
          <a:prstGeom prst="rect">
            <a:avLst/>
          </a:prstGeom>
          <a:noFill/>
        </p:spPr>
        <p:txBody>
          <a:bodyPr wrap="square">
            <a:spAutoFit/>
          </a:bodyPr>
          <a:lstStyle/>
          <a:p>
            <a:pPr algn="ctr">
              <a:lnSpc>
                <a:spcPct val="130000"/>
              </a:lnSpc>
            </a:pPr>
            <a:r>
              <a:rPr lang="zh-CN" altLang="en-US" sz="1400" spc="120" dirty="0">
                <a:solidFill>
                  <a:schemeClr val="bg2">
                    <a:lumMod val="10000"/>
                  </a:schemeClr>
                </a:solidFill>
                <a:latin typeface="OPPOSans M" pitchFamily="18" charset="-122"/>
                <a:ea typeface="OPPOSans M" pitchFamily="18" charset="-122"/>
                <a:cs typeface="OPPOSans M" pitchFamily="18" charset="-122"/>
              </a:rPr>
              <a:t>产品</a:t>
            </a:r>
            <a:r>
              <a:rPr lang="en-US" altLang="zh-CN" sz="1400" spc="120" dirty="0">
                <a:solidFill>
                  <a:schemeClr val="bg2">
                    <a:lumMod val="10000"/>
                  </a:schemeClr>
                </a:solidFill>
                <a:latin typeface="OPPOSans M" pitchFamily="18" charset="-122"/>
                <a:ea typeface="OPPOSans M" pitchFamily="18" charset="-122"/>
                <a:cs typeface="OPPOSans M" pitchFamily="18" charset="-122"/>
              </a:rPr>
              <a:t>B</a:t>
            </a:r>
            <a:r>
              <a:rPr lang="zh-CN" altLang="en-US" sz="1400" spc="120" dirty="0">
                <a:solidFill>
                  <a:schemeClr val="bg2">
                    <a:lumMod val="10000"/>
                  </a:schemeClr>
                </a:solidFill>
                <a:latin typeface="OPPOSans M" pitchFamily="18" charset="-122"/>
                <a:ea typeface="OPPOSans M" pitchFamily="18" charset="-122"/>
                <a:cs typeface="OPPOSans M" pitchFamily="18" charset="-122"/>
              </a:rPr>
              <a:t>的销量整体完成率一般，来年可以从创新性、性价比方面着手，提升销量。</a:t>
            </a:r>
          </a:p>
        </p:txBody>
      </p:sp>
      <p:cxnSp>
        <p:nvCxnSpPr>
          <p:cNvPr id="42" name="直接连接符 3"/>
          <p:cNvCxnSpPr/>
          <p:nvPr/>
        </p:nvCxnSpPr>
        <p:spPr>
          <a:xfrm>
            <a:off x="5245398" y="4261797"/>
            <a:ext cx="1701205" cy="0"/>
          </a:xfrm>
          <a:prstGeom prst="line">
            <a:avLst/>
          </a:prstGeom>
          <a:ln w="15875" cap="rnd">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43" name="文本框 42"/>
          <p:cNvSpPr txBox="1"/>
          <p:nvPr/>
        </p:nvSpPr>
        <p:spPr>
          <a:xfrm>
            <a:off x="5388926" y="3767314"/>
            <a:ext cx="1414148" cy="443776"/>
          </a:xfrm>
          <a:prstGeom prst="rect">
            <a:avLst/>
          </a:prstGeom>
          <a:noFill/>
        </p:spPr>
        <p:txBody>
          <a:bodyPr wrap="square">
            <a:spAutoFit/>
          </a:bodyPr>
          <a:lstStyle/>
          <a:p>
            <a:pPr algn="ctr">
              <a:lnSpc>
                <a:spcPct val="120000"/>
              </a:lnSpc>
            </a:pPr>
            <a:r>
              <a:rPr lang="en-US" altLang="zh-CN" sz="2000" dirty="0">
                <a:solidFill>
                  <a:schemeClr val="accent5">
                    <a:lumMod val="75000"/>
                  </a:schemeClr>
                </a:solidFill>
                <a:latin typeface="OPPOSans H" panose="00020600040101010101" pitchFamily="18" charset="-122"/>
                <a:ea typeface="OPPOSans H" panose="00020600040101010101" pitchFamily="18" charset="-122"/>
                <a:cs typeface="OPPOSans H" panose="00020600040101010101" pitchFamily="18" charset="-122"/>
              </a:rPr>
              <a:t>50</a:t>
            </a:r>
            <a:r>
              <a:rPr lang="zh-CN" altLang="en-US" sz="1400" dirty="0">
                <a:solidFill>
                  <a:schemeClr val="accent5">
                    <a:lumMod val="75000"/>
                  </a:schemeClr>
                </a:solidFill>
                <a:latin typeface="OPPOSans H" panose="00020600040101010101" pitchFamily="18" charset="-122"/>
                <a:ea typeface="OPPOSans H" panose="00020600040101010101" pitchFamily="18" charset="-122"/>
                <a:cs typeface="OPPOSans H" panose="00020600040101010101" pitchFamily="18" charset="-122"/>
              </a:rPr>
              <a:t>万销售</a:t>
            </a:r>
            <a:endParaRPr lang="zh-CN" altLang="en-US" sz="2000" dirty="0">
              <a:solidFill>
                <a:schemeClr val="accent5">
                  <a:lumMod val="75000"/>
                </a:schemeClr>
              </a:solidFill>
              <a:latin typeface="OPPOSans R" panose="00020600040101010101" pitchFamily="18" charset="-122"/>
              <a:ea typeface="OPPOSans R" panose="00020600040101010101" pitchFamily="18" charset="-122"/>
              <a:cs typeface="OPPOSans R" panose="00020600040101010101" pitchFamily="18" charset="-122"/>
            </a:endParaRPr>
          </a:p>
        </p:txBody>
      </p:sp>
      <p:sp>
        <p:nvSpPr>
          <p:cNvPr id="54" name="文本框 53"/>
          <p:cNvSpPr txBox="1"/>
          <p:nvPr/>
        </p:nvSpPr>
        <p:spPr>
          <a:xfrm>
            <a:off x="8978879" y="4312505"/>
            <a:ext cx="1556142" cy="391902"/>
          </a:xfrm>
          <a:prstGeom prst="rect">
            <a:avLst/>
          </a:prstGeom>
          <a:noFill/>
        </p:spPr>
        <p:txBody>
          <a:bodyPr wrap="square">
            <a:spAutoFit/>
          </a:bodyPr>
          <a:lstStyle/>
          <a:p>
            <a:pPr algn="ctr">
              <a:lnSpc>
                <a:spcPct val="130000"/>
              </a:lnSpc>
            </a:pPr>
            <a:r>
              <a:rPr lang="zh-CN" altLang="en-US" sz="1600" spc="120" dirty="0">
                <a:latin typeface="OPPOSans H" panose="00020600040101010101" pitchFamily="18" charset="-122"/>
                <a:ea typeface="OPPOSans H" panose="00020600040101010101" pitchFamily="18" charset="-122"/>
                <a:cs typeface="OPPOSans H" panose="00020600040101010101" pitchFamily="18" charset="-122"/>
              </a:rPr>
              <a:t>产品</a:t>
            </a:r>
            <a:r>
              <a:rPr lang="en-US" altLang="zh-CN" sz="1600" spc="120" dirty="0">
                <a:latin typeface="OPPOSans H" panose="00020600040101010101" pitchFamily="18" charset="-122"/>
                <a:ea typeface="OPPOSans H" panose="00020600040101010101" pitchFamily="18" charset="-122"/>
                <a:cs typeface="OPPOSans H" panose="00020600040101010101" pitchFamily="18" charset="-122"/>
              </a:rPr>
              <a:t>C</a:t>
            </a:r>
            <a:endParaRPr lang="zh-CN" altLang="en-US" sz="1600" spc="120" dirty="0">
              <a:latin typeface="OPPOSans R" panose="00020600040101010101" pitchFamily="18" charset="-122"/>
              <a:ea typeface="OPPOSans R" panose="00020600040101010101" pitchFamily="18" charset="-122"/>
              <a:cs typeface="OPPOSans R" panose="00020600040101010101" pitchFamily="18" charset="-122"/>
            </a:endParaRPr>
          </a:p>
        </p:txBody>
      </p:sp>
      <p:sp>
        <p:nvSpPr>
          <p:cNvPr id="55" name="圆: 空心 91"/>
          <p:cNvSpPr/>
          <p:nvPr/>
        </p:nvSpPr>
        <p:spPr>
          <a:xfrm rot="21446254">
            <a:off x="9201113" y="4418409"/>
            <a:ext cx="180094" cy="180094"/>
          </a:xfrm>
          <a:prstGeom prst="donut">
            <a:avLst>
              <a:gd name="adj" fmla="val 22893"/>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OPPOSans R" panose="00020600040101010101" pitchFamily="18" charset="-122"/>
              <a:ea typeface="OPPOSans R" panose="00020600040101010101" pitchFamily="18" charset="-122"/>
            </a:endParaRPr>
          </a:p>
        </p:txBody>
      </p:sp>
      <p:sp>
        <p:nvSpPr>
          <p:cNvPr id="53" name="文本框 52"/>
          <p:cNvSpPr txBox="1"/>
          <p:nvPr/>
        </p:nvSpPr>
        <p:spPr>
          <a:xfrm>
            <a:off x="8215274" y="4707137"/>
            <a:ext cx="2982714" cy="914609"/>
          </a:xfrm>
          <a:prstGeom prst="rect">
            <a:avLst/>
          </a:prstGeom>
          <a:noFill/>
        </p:spPr>
        <p:txBody>
          <a:bodyPr wrap="square">
            <a:spAutoFit/>
          </a:bodyPr>
          <a:lstStyle/>
          <a:p>
            <a:pPr algn="ctr">
              <a:lnSpc>
                <a:spcPct val="130000"/>
              </a:lnSpc>
            </a:pPr>
            <a:r>
              <a:rPr lang="zh-CN" altLang="en-US" sz="1400" spc="120" dirty="0">
                <a:solidFill>
                  <a:schemeClr val="bg2">
                    <a:lumMod val="10000"/>
                  </a:schemeClr>
                </a:solidFill>
                <a:latin typeface="OPPOSans M" pitchFamily="18" charset="-122"/>
                <a:ea typeface="OPPOSans M" pitchFamily="18" charset="-122"/>
                <a:cs typeface="OPPOSans M" pitchFamily="18" charset="-122"/>
              </a:rPr>
              <a:t>产品</a:t>
            </a:r>
            <a:r>
              <a:rPr lang="en-US" altLang="zh-CN" sz="1400" spc="120" dirty="0">
                <a:solidFill>
                  <a:schemeClr val="bg2">
                    <a:lumMod val="10000"/>
                  </a:schemeClr>
                </a:solidFill>
                <a:latin typeface="OPPOSans M" pitchFamily="18" charset="-122"/>
                <a:ea typeface="OPPOSans M" pitchFamily="18" charset="-122"/>
                <a:cs typeface="OPPOSans M" pitchFamily="18" charset="-122"/>
              </a:rPr>
              <a:t>C</a:t>
            </a:r>
            <a:r>
              <a:rPr lang="zh-CN" altLang="en-US" sz="1400" spc="120" dirty="0">
                <a:solidFill>
                  <a:schemeClr val="bg2">
                    <a:lumMod val="10000"/>
                  </a:schemeClr>
                </a:solidFill>
                <a:latin typeface="OPPOSans M" pitchFamily="18" charset="-122"/>
                <a:ea typeface="OPPOSans M" pitchFamily="18" charset="-122"/>
                <a:cs typeface="OPPOSans M" pitchFamily="18" charset="-122"/>
              </a:rPr>
              <a:t>的销量整体情况不符合预期，且表现较差，来年应该增加对其的重点观察。</a:t>
            </a:r>
          </a:p>
        </p:txBody>
      </p:sp>
      <p:cxnSp>
        <p:nvCxnSpPr>
          <p:cNvPr id="50" name="直接连接符 3"/>
          <p:cNvCxnSpPr/>
          <p:nvPr/>
        </p:nvCxnSpPr>
        <p:spPr>
          <a:xfrm>
            <a:off x="8856029" y="4261797"/>
            <a:ext cx="1701205" cy="0"/>
          </a:xfrm>
          <a:prstGeom prst="line">
            <a:avLst/>
          </a:prstGeom>
          <a:ln w="15875" cap="rnd">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51" name="文本框 50"/>
          <p:cNvSpPr txBox="1"/>
          <p:nvPr/>
        </p:nvSpPr>
        <p:spPr>
          <a:xfrm>
            <a:off x="8999557" y="3767314"/>
            <a:ext cx="1414148" cy="443776"/>
          </a:xfrm>
          <a:prstGeom prst="rect">
            <a:avLst/>
          </a:prstGeom>
          <a:noFill/>
        </p:spPr>
        <p:txBody>
          <a:bodyPr wrap="square">
            <a:spAutoFit/>
          </a:bodyPr>
          <a:lstStyle/>
          <a:p>
            <a:pPr algn="ctr">
              <a:lnSpc>
                <a:spcPct val="120000"/>
              </a:lnSpc>
            </a:pPr>
            <a:r>
              <a:rPr lang="en-US" altLang="zh-CN" sz="2000" dirty="0">
                <a:solidFill>
                  <a:schemeClr val="accent5">
                    <a:lumMod val="75000"/>
                  </a:schemeClr>
                </a:solidFill>
                <a:latin typeface="OPPOSans H" panose="00020600040101010101" pitchFamily="18" charset="-122"/>
                <a:ea typeface="OPPOSans H" panose="00020600040101010101" pitchFamily="18" charset="-122"/>
                <a:cs typeface="OPPOSans H" panose="00020600040101010101" pitchFamily="18" charset="-122"/>
              </a:rPr>
              <a:t>10</a:t>
            </a:r>
            <a:r>
              <a:rPr lang="zh-CN" altLang="en-US" sz="1400" dirty="0">
                <a:solidFill>
                  <a:schemeClr val="accent5">
                    <a:lumMod val="75000"/>
                  </a:schemeClr>
                </a:solidFill>
                <a:latin typeface="OPPOSans H" panose="00020600040101010101" pitchFamily="18" charset="-122"/>
                <a:ea typeface="OPPOSans H" panose="00020600040101010101" pitchFamily="18" charset="-122"/>
                <a:cs typeface="OPPOSans H" panose="00020600040101010101" pitchFamily="18" charset="-122"/>
              </a:rPr>
              <a:t>万销售</a:t>
            </a:r>
            <a:endParaRPr lang="zh-CN" altLang="en-US" sz="2000" dirty="0">
              <a:solidFill>
                <a:schemeClr val="accent5">
                  <a:lumMod val="75000"/>
                </a:schemeClr>
              </a:solidFill>
              <a:latin typeface="OPPOSans R" panose="00020600040101010101" pitchFamily="18" charset="-122"/>
              <a:ea typeface="OPPOSans R" panose="00020600040101010101" pitchFamily="18" charset="-122"/>
              <a:cs typeface="OPPOSans R" panose="00020600040101010101" pitchFamily="18" charset="-122"/>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圆角矩形 37"/>
          <p:cNvSpPr/>
          <p:nvPr/>
        </p:nvSpPr>
        <p:spPr>
          <a:xfrm>
            <a:off x="658813" y="4069626"/>
            <a:ext cx="8033093" cy="1998772"/>
          </a:xfrm>
          <a:prstGeom prst="roundRect">
            <a:avLst>
              <a:gd name="adj" fmla="val 904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p>
        </p:txBody>
      </p:sp>
      <p:sp>
        <p:nvSpPr>
          <p:cNvPr id="39" name="圆角矩形 38"/>
          <p:cNvSpPr/>
          <p:nvPr/>
        </p:nvSpPr>
        <p:spPr>
          <a:xfrm>
            <a:off x="658813" y="3909958"/>
            <a:ext cx="2295008" cy="368300"/>
          </a:xfrm>
          <a:prstGeom prst="roundRect">
            <a:avLst>
              <a:gd name="adj" fmla="val 50000"/>
            </a:avLst>
          </a:prstGeom>
          <a:solidFill>
            <a:schemeClr val="tx1"/>
          </a:solidFill>
          <a:ln>
            <a:noFill/>
          </a:ln>
          <a:effectLst>
            <a:outerShdw blurRad="114300" dist="38100" dir="2700000" sx="101000" sy="101000" algn="tl" rotWithShape="0">
              <a:prstClr val="black">
                <a:alpha val="9918"/>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p>
        </p:txBody>
      </p:sp>
      <p:sp>
        <p:nvSpPr>
          <p:cNvPr id="51" name="文本框 50"/>
          <p:cNvSpPr txBox="1"/>
          <p:nvPr/>
        </p:nvSpPr>
        <p:spPr>
          <a:xfrm>
            <a:off x="1056596" y="3898157"/>
            <a:ext cx="1527322" cy="391967"/>
          </a:xfrm>
          <a:prstGeom prst="rect">
            <a:avLst/>
          </a:prstGeom>
          <a:noFill/>
        </p:spPr>
        <p:txBody>
          <a:bodyPr wrap="square">
            <a:noAutofit/>
          </a:bodyPr>
          <a:lstStyle/>
          <a:p>
            <a:pPr>
              <a:lnSpc>
                <a:spcPct val="130000"/>
              </a:lnSpc>
            </a:pPr>
            <a:r>
              <a:rPr lang="zh-CN" altLang="en-US" sz="1600" spc="120" dirty="0">
                <a:solidFill>
                  <a:schemeClr val="bg1"/>
                </a:solidFill>
                <a:latin typeface="OPPOSans H" panose="00020600040101010101" pitchFamily="18" charset="-122"/>
                <a:ea typeface="OPPOSans H" panose="00020600040101010101" pitchFamily="18" charset="-122"/>
                <a:cs typeface="OPPOSans H" panose="00020600040101010101" pitchFamily="18" charset="-122"/>
              </a:rPr>
              <a:t>项目内容缺点</a:t>
            </a:r>
            <a:endParaRPr lang="zh-CN" altLang="en-US" sz="1600" spc="120" dirty="0">
              <a:solidFill>
                <a:schemeClr val="bg1"/>
              </a:solidFill>
              <a:latin typeface="OPPOSans R" panose="00020600040101010101" pitchFamily="18" charset="-122"/>
              <a:ea typeface="OPPOSans R" panose="00020600040101010101" pitchFamily="18" charset="-122"/>
              <a:cs typeface="OPPOSans R" panose="00020600040101010101" pitchFamily="18" charset="-122"/>
            </a:endParaRPr>
          </a:p>
        </p:txBody>
      </p:sp>
      <p:sp>
        <p:nvSpPr>
          <p:cNvPr id="52" name="圆: 空心 91"/>
          <p:cNvSpPr/>
          <p:nvPr/>
        </p:nvSpPr>
        <p:spPr>
          <a:xfrm rot="21446254">
            <a:off x="890587" y="4004061"/>
            <a:ext cx="180094" cy="180094"/>
          </a:xfrm>
          <a:prstGeom prst="donut">
            <a:avLst>
              <a:gd name="adj" fmla="val 2289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solidFill>
                <a:schemeClr val="tx1"/>
              </a:solidFill>
              <a:latin typeface="OPPOSans R" panose="00020600040101010101" pitchFamily="18" charset="-122"/>
              <a:ea typeface="OPPOSans R" panose="00020600040101010101" pitchFamily="18" charset="-122"/>
            </a:endParaRPr>
          </a:p>
        </p:txBody>
      </p:sp>
      <p:sp>
        <p:nvSpPr>
          <p:cNvPr id="41" name="文本框 40"/>
          <p:cNvSpPr txBox="1"/>
          <p:nvPr/>
        </p:nvSpPr>
        <p:spPr>
          <a:xfrm>
            <a:off x="806107" y="4412360"/>
            <a:ext cx="6527754" cy="914609"/>
          </a:xfrm>
          <a:prstGeom prst="rect">
            <a:avLst/>
          </a:prstGeom>
          <a:noFill/>
        </p:spPr>
        <p:txBody>
          <a:bodyPr wrap="square">
            <a:noAutofit/>
          </a:bodyPr>
          <a:lstStyle/>
          <a:p>
            <a:pPr>
              <a:lnSpc>
                <a:spcPct val="130000"/>
              </a:lnSpc>
            </a:pPr>
            <a:r>
              <a:rPr lang="zh-CN" altLang="en-US" sz="1400" spc="120" dirty="0">
                <a:solidFill>
                  <a:schemeClr val="bg2">
                    <a:lumMod val="10000"/>
                  </a:schemeClr>
                </a:solidFill>
                <a:latin typeface="OPPOSans M" pitchFamily="18" charset="-122"/>
                <a:ea typeface="OPPOSans M" pitchFamily="18" charset="-122"/>
                <a:cs typeface="OPPOSans M" pitchFamily="18" charset="-122"/>
              </a:rPr>
              <a:t>虽然整体完成度较高，但是成本花费的也比较多，导致利润率过低，而且产品的实用性也不太高，相对来说产品还需要不断优化，增加整体的性能和卖点。</a:t>
            </a:r>
          </a:p>
        </p:txBody>
      </p:sp>
      <p:sp>
        <p:nvSpPr>
          <p:cNvPr id="49" name="圆角矩形 48"/>
          <p:cNvSpPr/>
          <p:nvPr/>
        </p:nvSpPr>
        <p:spPr>
          <a:xfrm>
            <a:off x="1074617" y="5513533"/>
            <a:ext cx="1333527" cy="368300"/>
          </a:xfrm>
          <a:prstGeom prst="roundRect">
            <a:avLst>
              <a:gd name="adj" fmla="val 50000"/>
            </a:avLst>
          </a:prstGeom>
          <a:solidFill>
            <a:schemeClr val="tx1"/>
          </a:solidFill>
          <a:ln>
            <a:noFill/>
          </a:ln>
          <a:effectLst>
            <a:outerShdw blurRad="114300" dist="38100" dir="2700000" sx="101000" sy="101000" algn="tl" rotWithShape="0">
              <a:prstClr val="black">
                <a:alpha val="9918"/>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p>
        </p:txBody>
      </p:sp>
      <p:sp>
        <p:nvSpPr>
          <p:cNvPr id="50" name="文本框 49"/>
          <p:cNvSpPr txBox="1"/>
          <p:nvPr/>
        </p:nvSpPr>
        <p:spPr>
          <a:xfrm>
            <a:off x="1206145" y="5501732"/>
            <a:ext cx="1070470" cy="391967"/>
          </a:xfrm>
          <a:prstGeom prst="rect">
            <a:avLst/>
          </a:prstGeom>
          <a:noFill/>
        </p:spPr>
        <p:txBody>
          <a:bodyPr wrap="square">
            <a:noAutofit/>
          </a:bodyPr>
          <a:lstStyle/>
          <a:p>
            <a:pPr algn="ctr">
              <a:lnSpc>
                <a:spcPct val="130000"/>
              </a:lnSpc>
            </a:pPr>
            <a:r>
              <a:rPr lang="zh-CN" altLang="en-US" sz="1600" spc="120" dirty="0">
                <a:solidFill>
                  <a:schemeClr val="bg1"/>
                </a:solidFill>
                <a:latin typeface="OPPOSans H" panose="00020600040101010101" pitchFamily="18" charset="-122"/>
                <a:ea typeface="OPPOSans H" panose="00020600040101010101" pitchFamily="18" charset="-122"/>
                <a:cs typeface="OPPOSans H" panose="00020600040101010101" pitchFamily="18" charset="-122"/>
              </a:rPr>
              <a:t>成本高</a:t>
            </a:r>
            <a:endParaRPr lang="zh-CN" altLang="en-US" sz="1600" spc="120" dirty="0">
              <a:solidFill>
                <a:schemeClr val="bg1"/>
              </a:solidFill>
              <a:latin typeface="OPPOSans R" panose="00020600040101010101" pitchFamily="18" charset="-122"/>
              <a:ea typeface="OPPOSans R" panose="00020600040101010101" pitchFamily="18" charset="-122"/>
              <a:cs typeface="OPPOSans R" panose="00020600040101010101" pitchFamily="18" charset="-122"/>
            </a:endParaRPr>
          </a:p>
        </p:txBody>
      </p:sp>
      <p:sp>
        <p:nvSpPr>
          <p:cNvPr id="47" name="圆角矩形 46"/>
          <p:cNvSpPr/>
          <p:nvPr/>
        </p:nvSpPr>
        <p:spPr>
          <a:xfrm>
            <a:off x="2856764" y="5513533"/>
            <a:ext cx="1333527" cy="368300"/>
          </a:xfrm>
          <a:prstGeom prst="roundRect">
            <a:avLst>
              <a:gd name="adj" fmla="val 50000"/>
            </a:avLst>
          </a:prstGeom>
          <a:solidFill>
            <a:schemeClr val="tx1"/>
          </a:solidFill>
          <a:ln>
            <a:noFill/>
          </a:ln>
          <a:effectLst>
            <a:outerShdw blurRad="114300" dist="38100" dir="2700000" sx="101000" sy="101000" algn="tl" rotWithShape="0">
              <a:prstClr val="black">
                <a:alpha val="9918"/>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p>
        </p:txBody>
      </p:sp>
      <p:sp>
        <p:nvSpPr>
          <p:cNvPr id="48" name="文本框 47"/>
          <p:cNvSpPr txBox="1"/>
          <p:nvPr/>
        </p:nvSpPr>
        <p:spPr>
          <a:xfrm>
            <a:off x="2988292" y="5501732"/>
            <a:ext cx="1070470" cy="391967"/>
          </a:xfrm>
          <a:prstGeom prst="rect">
            <a:avLst/>
          </a:prstGeom>
          <a:noFill/>
        </p:spPr>
        <p:txBody>
          <a:bodyPr wrap="square">
            <a:noAutofit/>
          </a:bodyPr>
          <a:lstStyle/>
          <a:p>
            <a:pPr algn="ctr">
              <a:lnSpc>
                <a:spcPct val="130000"/>
              </a:lnSpc>
            </a:pPr>
            <a:r>
              <a:rPr lang="zh-CN" altLang="en-US" sz="1600" spc="120" dirty="0">
                <a:solidFill>
                  <a:schemeClr val="bg1"/>
                </a:solidFill>
                <a:latin typeface="OPPOSans H" panose="00020600040101010101" pitchFamily="18" charset="-122"/>
                <a:ea typeface="OPPOSans H" panose="00020600040101010101" pitchFamily="18" charset="-122"/>
                <a:cs typeface="OPPOSans H" panose="00020600040101010101" pitchFamily="18" charset="-122"/>
              </a:rPr>
              <a:t>利润低</a:t>
            </a:r>
            <a:endParaRPr lang="zh-CN" altLang="en-US" sz="1600" spc="120" dirty="0">
              <a:solidFill>
                <a:schemeClr val="bg1"/>
              </a:solidFill>
              <a:latin typeface="OPPOSans R" panose="00020600040101010101" pitchFamily="18" charset="-122"/>
              <a:ea typeface="OPPOSans R" panose="00020600040101010101" pitchFamily="18" charset="-122"/>
              <a:cs typeface="OPPOSans R" panose="00020600040101010101" pitchFamily="18" charset="-122"/>
            </a:endParaRPr>
          </a:p>
        </p:txBody>
      </p:sp>
      <p:sp>
        <p:nvSpPr>
          <p:cNvPr id="45" name="圆角矩形 44"/>
          <p:cNvSpPr/>
          <p:nvPr/>
        </p:nvSpPr>
        <p:spPr>
          <a:xfrm>
            <a:off x="4638911" y="5513533"/>
            <a:ext cx="1333527" cy="368300"/>
          </a:xfrm>
          <a:prstGeom prst="roundRect">
            <a:avLst>
              <a:gd name="adj" fmla="val 50000"/>
            </a:avLst>
          </a:prstGeom>
          <a:solidFill>
            <a:schemeClr val="tx1"/>
          </a:solidFill>
          <a:ln>
            <a:noFill/>
          </a:ln>
          <a:effectLst>
            <a:outerShdw blurRad="114300" dist="38100" dir="2700000" sx="101000" sy="101000" algn="tl" rotWithShape="0">
              <a:prstClr val="black">
                <a:alpha val="9918"/>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p>
        </p:txBody>
      </p:sp>
      <p:sp>
        <p:nvSpPr>
          <p:cNvPr id="46" name="文本框 45"/>
          <p:cNvSpPr txBox="1"/>
          <p:nvPr/>
        </p:nvSpPr>
        <p:spPr>
          <a:xfrm>
            <a:off x="4770439" y="5501732"/>
            <a:ext cx="1070470" cy="391967"/>
          </a:xfrm>
          <a:prstGeom prst="rect">
            <a:avLst/>
          </a:prstGeom>
          <a:noFill/>
        </p:spPr>
        <p:txBody>
          <a:bodyPr wrap="square">
            <a:noAutofit/>
          </a:bodyPr>
          <a:lstStyle/>
          <a:p>
            <a:pPr algn="ctr">
              <a:lnSpc>
                <a:spcPct val="130000"/>
              </a:lnSpc>
            </a:pPr>
            <a:r>
              <a:rPr lang="zh-CN" altLang="en-US" sz="1600" spc="120" dirty="0">
                <a:solidFill>
                  <a:schemeClr val="bg1"/>
                </a:solidFill>
                <a:latin typeface="OPPOSans H" panose="00020600040101010101" pitchFamily="18" charset="-122"/>
                <a:ea typeface="OPPOSans H" panose="00020600040101010101" pitchFamily="18" charset="-122"/>
                <a:cs typeface="OPPOSans H" panose="00020600040101010101" pitchFamily="18" charset="-122"/>
              </a:rPr>
              <a:t>实用低</a:t>
            </a:r>
            <a:endParaRPr lang="zh-CN" altLang="en-US" sz="1600" spc="120" dirty="0">
              <a:solidFill>
                <a:schemeClr val="bg1"/>
              </a:solidFill>
              <a:latin typeface="OPPOSans R" panose="00020600040101010101" pitchFamily="18" charset="-122"/>
              <a:ea typeface="OPPOSans R" panose="00020600040101010101" pitchFamily="18" charset="-122"/>
              <a:cs typeface="OPPOSans R" panose="00020600040101010101" pitchFamily="18" charset="-122"/>
            </a:endParaRPr>
          </a:p>
        </p:txBody>
      </p:sp>
      <p:sp>
        <p:nvSpPr>
          <p:cNvPr id="2" name="内容占位符 1"/>
          <p:cNvSpPr>
            <a:spLocks noGrp="1"/>
          </p:cNvSpPr>
          <p:nvPr>
            <p:ph sz="quarter" idx="12"/>
          </p:nvPr>
        </p:nvSpPr>
        <p:spPr>
          <a:xfrm>
            <a:off x="933812" y="894530"/>
            <a:ext cx="4131964" cy="271574"/>
          </a:xfrm>
        </p:spPr>
        <p:txBody>
          <a:bodyPr>
            <a:noAutofit/>
          </a:bodyPr>
          <a:lstStyle/>
          <a:p>
            <a:r>
              <a:rPr lang="en-GB" altLang="zh-CN" sz="1400" dirty="0">
                <a:solidFill>
                  <a:schemeClr val="bg2">
                    <a:lumMod val="10000"/>
                  </a:schemeClr>
                </a:solidFill>
                <a:latin typeface="OPPOSans M" pitchFamily="18" charset="-122"/>
                <a:ea typeface="OPPOSans M" pitchFamily="18" charset="-122"/>
                <a:cs typeface="OPPOSans M" pitchFamily="18" charset="-122"/>
              </a:rPr>
              <a:t>PROJECT CONTENT DISPLAY</a:t>
            </a:r>
            <a:endParaRPr lang="zh-CN" altLang="en-US" sz="1400" dirty="0">
              <a:solidFill>
                <a:schemeClr val="bg2">
                  <a:lumMod val="10000"/>
                </a:schemeClr>
              </a:solidFill>
              <a:latin typeface="OPPOSans M" pitchFamily="18" charset="-122"/>
              <a:ea typeface="OPPOSans M" pitchFamily="18" charset="-122"/>
              <a:cs typeface="OPPOSans M" pitchFamily="18" charset="-122"/>
            </a:endParaRPr>
          </a:p>
        </p:txBody>
      </p:sp>
      <p:sp>
        <p:nvSpPr>
          <p:cNvPr id="3" name="内容占位符 2"/>
          <p:cNvSpPr>
            <a:spLocks noGrp="1"/>
          </p:cNvSpPr>
          <p:nvPr>
            <p:ph sz="quarter" idx="17"/>
          </p:nvPr>
        </p:nvSpPr>
        <p:spPr/>
        <p:txBody>
          <a:bodyPr>
            <a:noAutofit/>
          </a:bodyPr>
          <a:lstStyle/>
          <a:p>
            <a:r>
              <a:rPr kumimoji="1" lang="zh-CN" altLang="en-US" dirty="0"/>
              <a:t>项目内容展示</a:t>
            </a:r>
          </a:p>
        </p:txBody>
      </p:sp>
      <p:sp>
        <p:nvSpPr>
          <p:cNvPr id="5" name="圆角矩形 4"/>
          <p:cNvSpPr/>
          <p:nvPr/>
        </p:nvSpPr>
        <p:spPr>
          <a:xfrm>
            <a:off x="658813" y="1567495"/>
            <a:ext cx="8033093" cy="1998772"/>
          </a:xfrm>
          <a:prstGeom prst="roundRect">
            <a:avLst>
              <a:gd name="adj" fmla="val 904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p>
        </p:txBody>
      </p:sp>
      <p:sp>
        <p:nvSpPr>
          <p:cNvPr id="6" name="圆角矩形 5"/>
          <p:cNvSpPr/>
          <p:nvPr/>
        </p:nvSpPr>
        <p:spPr>
          <a:xfrm>
            <a:off x="658813" y="1407827"/>
            <a:ext cx="2295008" cy="368300"/>
          </a:xfrm>
          <a:prstGeom prst="roundRect">
            <a:avLst>
              <a:gd name="adj" fmla="val 50000"/>
            </a:avLst>
          </a:prstGeom>
          <a:solidFill>
            <a:schemeClr val="tx1"/>
          </a:solidFill>
          <a:ln>
            <a:noFill/>
          </a:ln>
          <a:effectLst>
            <a:outerShdw blurRad="114300" dist="38100" dir="2700000" sx="101000" sy="101000" algn="tl" rotWithShape="0">
              <a:prstClr val="black">
                <a:alpha val="9918"/>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p>
        </p:txBody>
      </p:sp>
      <p:sp>
        <p:nvSpPr>
          <p:cNvPr id="18" name="文本框 17"/>
          <p:cNvSpPr txBox="1"/>
          <p:nvPr/>
        </p:nvSpPr>
        <p:spPr>
          <a:xfrm>
            <a:off x="1056596" y="1396026"/>
            <a:ext cx="1527322" cy="391967"/>
          </a:xfrm>
          <a:prstGeom prst="rect">
            <a:avLst/>
          </a:prstGeom>
          <a:noFill/>
        </p:spPr>
        <p:txBody>
          <a:bodyPr wrap="square">
            <a:noAutofit/>
          </a:bodyPr>
          <a:lstStyle/>
          <a:p>
            <a:pPr>
              <a:lnSpc>
                <a:spcPct val="130000"/>
              </a:lnSpc>
            </a:pPr>
            <a:r>
              <a:rPr lang="zh-CN" altLang="en-US" sz="1600" spc="120" dirty="0">
                <a:solidFill>
                  <a:schemeClr val="bg1"/>
                </a:solidFill>
                <a:latin typeface="OPPOSans H" panose="00020600040101010101" pitchFamily="18" charset="-122"/>
                <a:ea typeface="OPPOSans H" panose="00020600040101010101" pitchFamily="18" charset="-122"/>
                <a:cs typeface="OPPOSans H" panose="00020600040101010101" pitchFamily="18" charset="-122"/>
              </a:rPr>
              <a:t>项目内容优点</a:t>
            </a:r>
            <a:endParaRPr lang="zh-CN" altLang="en-US" sz="1600" spc="120" dirty="0">
              <a:solidFill>
                <a:schemeClr val="bg1"/>
              </a:solidFill>
              <a:latin typeface="OPPOSans R" panose="00020600040101010101" pitchFamily="18" charset="-122"/>
              <a:ea typeface="OPPOSans R" panose="00020600040101010101" pitchFamily="18" charset="-122"/>
              <a:cs typeface="OPPOSans R" panose="00020600040101010101" pitchFamily="18" charset="-122"/>
            </a:endParaRPr>
          </a:p>
        </p:txBody>
      </p:sp>
      <p:sp>
        <p:nvSpPr>
          <p:cNvPr id="19" name="圆: 空心 91"/>
          <p:cNvSpPr/>
          <p:nvPr/>
        </p:nvSpPr>
        <p:spPr>
          <a:xfrm rot="21446254">
            <a:off x="890587" y="1501930"/>
            <a:ext cx="180094" cy="180094"/>
          </a:xfrm>
          <a:prstGeom prst="donut">
            <a:avLst>
              <a:gd name="adj" fmla="val 2289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solidFill>
                <a:schemeClr val="tx1"/>
              </a:solidFill>
              <a:latin typeface="OPPOSans R" panose="00020600040101010101" pitchFamily="18" charset="-122"/>
              <a:ea typeface="OPPOSans R" panose="00020600040101010101" pitchFamily="18" charset="-122"/>
            </a:endParaRPr>
          </a:p>
        </p:txBody>
      </p:sp>
      <p:sp>
        <p:nvSpPr>
          <p:cNvPr id="8" name="文本框 7"/>
          <p:cNvSpPr txBox="1"/>
          <p:nvPr/>
        </p:nvSpPr>
        <p:spPr>
          <a:xfrm>
            <a:off x="806107" y="1910229"/>
            <a:ext cx="6527754" cy="914609"/>
          </a:xfrm>
          <a:prstGeom prst="rect">
            <a:avLst/>
          </a:prstGeom>
          <a:noFill/>
        </p:spPr>
        <p:txBody>
          <a:bodyPr wrap="square">
            <a:noAutofit/>
          </a:bodyPr>
          <a:lstStyle/>
          <a:p>
            <a:pPr>
              <a:lnSpc>
                <a:spcPct val="130000"/>
              </a:lnSpc>
            </a:pPr>
            <a:r>
              <a:rPr lang="zh-CN" altLang="en-US" sz="1400" spc="120" dirty="0">
                <a:solidFill>
                  <a:schemeClr val="bg2">
                    <a:lumMod val="10000"/>
                  </a:schemeClr>
                </a:solidFill>
                <a:latin typeface="OPPOSans M" pitchFamily="18" charset="-122"/>
                <a:ea typeface="OPPOSans M" pitchFamily="18" charset="-122"/>
                <a:cs typeface="OPPOSans M" pitchFamily="18" charset="-122"/>
              </a:rPr>
              <a:t>重点项目完成度良好，并且在创新性、性价比和销量方面都完成预期目标，占据市场较大份额，对于未来持有较好的观望态度。希望在来年的同阶段，能取得同样优秀的成绩。</a:t>
            </a:r>
          </a:p>
        </p:txBody>
      </p:sp>
      <p:sp>
        <p:nvSpPr>
          <p:cNvPr id="16" name="圆角矩形 15"/>
          <p:cNvSpPr/>
          <p:nvPr/>
        </p:nvSpPr>
        <p:spPr>
          <a:xfrm>
            <a:off x="1074617" y="3011402"/>
            <a:ext cx="1333527" cy="368300"/>
          </a:xfrm>
          <a:prstGeom prst="roundRect">
            <a:avLst>
              <a:gd name="adj" fmla="val 50000"/>
            </a:avLst>
          </a:prstGeom>
          <a:solidFill>
            <a:schemeClr val="tx1"/>
          </a:solidFill>
          <a:ln>
            <a:noFill/>
          </a:ln>
          <a:effectLst>
            <a:outerShdw blurRad="114300" dist="38100" dir="2700000" sx="101000" sy="101000" algn="tl" rotWithShape="0">
              <a:prstClr val="black">
                <a:alpha val="9918"/>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p>
        </p:txBody>
      </p:sp>
      <p:sp>
        <p:nvSpPr>
          <p:cNvPr id="17" name="文本框 16"/>
          <p:cNvSpPr txBox="1"/>
          <p:nvPr/>
        </p:nvSpPr>
        <p:spPr>
          <a:xfrm>
            <a:off x="1206145" y="2999601"/>
            <a:ext cx="1070470" cy="391967"/>
          </a:xfrm>
          <a:prstGeom prst="rect">
            <a:avLst/>
          </a:prstGeom>
          <a:noFill/>
        </p:spPr>
        <p:txBody>
          <a:bodyPr wrap="square">
            <a:noAutofit/>
          </a:bodyPr>
          <a:lstStyle/>
          <a:p>
            <a:pPr algn="ctr">
              <a:lnSpc>
                <a:spcPct val="130000"/>
              </a:lnSpc>
            </a:pPr>
            <a:r>
              <a:rPr lang="zh-CN" altLang="en-US" sz="1600" spc="120" dirty="0">
                <a:solidFill>
                  <a:schemeClr val="bg1"/>
                </a:solidFill>
                <a:latin typeface="OPPOSans H" panose="00020600040101010101" pitchFamily="18" charset="-122"/>
                <a:ea typeface="OPPOSans H" panose="00020600040101010101" pitchFamily="18" charset="-122"/>
                <a:cs typeface="OPPOSans H" panose="00020600040101010101" pitchFamily="18" charset="-122"/>
              </a:rPr>
              <a:t>性价比</a:t>
            </a:r>
            <a:endParaRPr lang="zh-CN" altLang="en-US" sz="1600" spc="120" dirty="0">
              <a:solidFill>
                <a:schemeClr val="bg1"/>
              </a:solidFill>
              <a:latin typeface="OPPOSans R" panose="00020600040101010101" pitchFamily="18" charset="-122"/>
              <a:ea typeface="OPPOSans R" panose="00020600040101010101" pitchFamily="18" charset="-122"/>
              <a:cs typeface="OPPOSans R" panose="00020600040101010101" pitchFamily="18" charset="-122"/>
            </a:endParaRPr>
          </a:p>
        </p:txBody>
      </p:sp>
      <p:sp>
        <p:nvSpPr>
          <p:cNvPr id="14" name="圆角矩形 13"/>
          <p:cNvSpPr/>
          <p:nvPr/>
        </p:nvSpPr>
        <p:spPr>
          <a:xfrm>
            <a:off x="2856764" y="3011402"/>
            <a:ext cx="1333527" cy="368300"/>
          </a:xfrm>
          <a:prstGeom prst="roundRect">
            <a:avLst>
              <a:gd name="adj" fmla="val 50000"/>
            </a:avLst>
          </a:prstGeom>
          <a:solidFill>
            <a:schemeClr val="tx1"/>
          </a:solidFill>
          <a:ln>
            <a:noFill/>
          </a:ln>
          <a:effectLst>
            <a:outerShdw blurRad="114300" dist="38100" dir="2700000" sx="101000" sy="101000" algn="tl" rotWithShape="0">
              <a:prstClr val="black">
                <a:alpha val="9918"/>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p>
        </p:txBody>
      </p:sp>
      <p:sp>
        <p:nvSpPr>
          <p:cNvPr id="15" name="文本框 14"/>
          <p:cNvSpPr txBox="1"/>
          <p:nvPr/>
        </p:nvSpPr>
        <p:spPr>
          <a:xfrm>
            <a:off x="2988292" y="2999601"/>
            <a:ext cx="1070470" cy="391967"/>
          </a:xfrm>
          <a:prstGeom prst="rect">
            <a:avLst/>
          </a:prstGeom>
          <a:noFill/>
        </p:spPr>
        <p:txBody>
          <a:bodyPr wrap="square">
            <a:noAutofit/>
          </a:bodyPr>
          <a:lstStyle/>
          <a:p>
            <a:pPr algn="ctr">
              <a:lnSpc>
                <a:spcPct val="130000"/>
              </a:lnSpc>
            </a:pPr>
            <a:r>
              <a:rPr lang="zh-CN" altLang="en-US" sz="1600" spc="120" dirty="0">
                <a:solidFill>
                  <a:schemeClr val="bg1"/>
                </a:solidFill>
                <a:latin typeface="OPPOSans H" panose="00020600040101010101" pitchFamily="18" charset="-122"/>
                <a:ea typeface="OPPOSans H" panose="00020600040101010101" pitchFamily="18" charset="-122"/>
                <a:cs typeface="OPPOSans H" panose="00020600040101010101" pitchFamily="18" charset="-122"/>
              </a:rPr>
              <a:t>销量高</a:t>
            </a:r>
            <a:endParaRPr lang="zh-CN" altLang="en-US" sz="1600" spc="120" dirty="0">
              <a:solidFill>
                <a:schemeClr val="bg1"/>
              </a:solidFill>
              <a:latin typeface="OPPOSans R" panose="00020600040101010101" pitchFamily="18" charset="-122"/>
              <a:ea typeface="OPPOSans R" panose="00020600040101010101" pitchFamily="18" charset="-122"/>
              <a:cs typeface="OPPOSans R" panose="00020600040101010101" pitchFamily="18" charset="-122"/>
            </a:endParaRPr>
          </a:p>
        </p:txBody>
      </p:sp>
      <p:sp>
        <p:nvSpPr>
          <p:cNvPr id="12" name="圆角矩形 11"/>
          <p:cNvSpPr/>
          <p:nvPr/>
        </p:nvSpPr>
        <p:spPr>
          <a:xfrm>
            <a:off x="4638911" y="3011402"/>
            <a:ext cx="1333527" cy="368300"/>
          </a:xfrm>
          <a:prstGeom prst="roundRect">
            <a:avLst>
              <a:gd name="adj" fmla="val 50000"/>
            </a:avLst>
          </a:prstGeom>
          <a:solidFill>
            <a:schemeClr val="tx1"/>
          </a:solidFill>
          <a:ln>
            <a:noFill/>
          </a:ln>
          <a:effectLst>
            <a:outerShdw blurRad="114300" dist="38100" dir="2700000" sx="101000" sy="101000" algn="tl" rotWithShape="0">
              <a:prstClr val="black">
                <a:alpha val="9918"/>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p>
        </p:txBody>
      </p:sp>
      <p:sp>
        <p:nvSpPr>
          <p:cNvPr id="13" name="文本框 12"/>
          <p:cNvSpPr txBox="1"/>
          <p:nvPr/>
        </p:nvSpPr>
        <p:spPr>
          <a:xfrm>
            <a:off x="4770439" y="2999601"/>
            <a:ext cx="1070470" cy="391967"/>
          </a:xfrm>
          <a:prstGeom prst="rect">
            <a:avLst/>
          </a:prstGeom>
          <a:noFill/>
        </p:spPr>
        <p:txBody>
          <a:bodyPr wrap="square">
            <a:noAutofit/>
          </a:bodyPr>
          <a:lstStyle/>
          <a:p>
            <a:pPr algn="ctr">
              <a:lnSpc>
                <a:spcPct val="130000"/>
              </a:lnSpc>
            </a:pPr>
            <a:r>
              <a:rPr lang="zh-CN" altLang="en-US" sz="1600" spc="120" dirty="0">
                <a:solidFill>
                  <a:schemeClr val="bg1"/>
                </a:solidFill>
                <a:latin typeface="OPPOSans H" panose="00020600040101010101" pitchFamily="18" charset="-122"/>
                <a:ea typeface="OPPOSans H" panose="00020600040101010101" pitchFamily="18" charset="-122"/>
                <a:cs typeface="OPPOSans H" panose="00020600040101010101" pitchFamily="18" charset="-122"/>
              </a:rPr>
              <a:t>创意性</a:t>
            </a:r>
            <a:endParaRPr lang="zh-CN" altLang="en-US" sz="1600" spc="120" dirty="0">
              <a:solidFill>
                <a:schemeClr val="bg1"/>
              </a:solidFill>
              <a:latin typeface="OPPOSans R" panose="00020600040101010101" pitchFamily="18" charset="-122"/>
              <a:ea typeface="OPPOSans R" panose="00020600040101010101" pitchFamily="18" charset="-122"/>
              <a:cs typeface="OPPOSans R" panose="00020600040101010101" pitchFamily="18" charset="-122"/>
            </a:endParaRPr>
          </a:p>
        </p:txBody>
      </p:sp>
      <p:pic>
        <p:nvPicPr>
          <p:cNvPr id="36" name="图形 35"/>
          <p:cNvPicPr>
            <a:picLocks noChangeAspect="1"/>
          </p:cNvPicPr>
          <p:nvPr/>
        </p:nvPicPr>
        <p:blipFill rotWithShape="1">
          <a:blip r:embed="rId2"/>
          <a:srcRect l="35670"/>
          <a:stretch>
            <a:fillRect/>
          </a:stretch>
        </p:blipFill>
        <p:spPr>
          <a:xfrm>
            <a:off x="7333861" y="2384526"/>
            <a:ext cx="4653620" cy="4490028"/>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sz="quarter" idx="12"/>
          </p:nvPr>
        </p:nvSpPr>
        <p:spPr>
          <a:xfrm>
            <a:off x="933811" y="894530"/>
            <a:ext cx="4514453" cy="290829"/>
          </a:xfrm>
        </p:spPr>
        <p:txBody>
          <a:bodyPr>
            <a:noAutofit/>
          </a:bodyPr>
          <a:lstStyle/>
          <a:p>
            <a:r>
              <a:rPr lang="en-GB" altLang="zh-CN" sz="1400" dirty="0">
                <a:solidFill>
                  <a:schemeClr val="bg2">
                    <a:lumMod val="10000"/>
                  </a:schemeClr>
                </a:solidFill>
                <a:latin typeface="OPPOSans M" pitchFamily="18" charset="-122"/>
                <a:ea typeface="OPPOSans M" pitchFamily="18" charset="-122"/>
                <a:cs typeface="OPPOSans M" pitchFamily="18" charset="-122"/>
              </a:rPr>
              <a:t>PROJECT ADVANTAGES DISPLAY</a:t>
            </a:r>
            <a:endParaRPr lang="zh-CN" altLang="en-US" sz="1400" dirty="0">
              <a:solidFill>
                <a:schemeClr val="bg2">
                  <a:lumMod val="10000"/>
                </a:schemeClr>
              </a:solidFill>
              <a:latin typeface="OPPOSans M" pitchFamily="18" charset="-122"/>
              <a:ea typeface="OPPOSans M" pitchFamily="18" charset="-122"/>
              <a:cs typeface="OPPOSans M" pitchFamily="18" charset="-122"/>
            </a:endParaRPr>
          </a:p>
        </p:txBody>
      </p:sp>
      <p:sp>
        <p:nvSpPr>
          <p:cNvPr id="3" name="内容占位符 2"/>
          <p:cNvSpPr>
            <a:spLocks noGrp="1"/>
          </p:cNvSpPr>
          <p:nvPr>
            <p:ph sz="quarter" idx="17"/>
          </p:nvPr>
        </p:nvSpPr>
        <p:spPr/>
        <p:txBody>
          <a:bodyPr>
            <a:noAutofit/>
          </a:bodyPr>
          <a:lstStyle/>
          <a:p>
            <a:r>
              <a:rPr kumimoji="1" lang="zh-CN" altLang="en-US" dirty="0"/>
              <a:t>项目优点展示</a:t>
            </a:r>
          </a:p>
        </p:txBody>
      </p:sp>
      <p:sp>
        <p:nvSpPr>
          <p:cNvPr id="6" name="弧形 257"/>
          <p:cNvSpPr/>
          <p:nvPr/>
        </p:nvSpPr>
        <p:spPr>
          <a:xfrm rot="6908885">
            <a:off x="4038164" y="1502690"/>
            <a:ext cx="4139536" cy="4139537"/>
          </a:xfrm>
          <a:prstGeom prst="arc">
            <a:avLst>
              <a:gd name="adj1" fmla="val 18315469"/>
              <a:gd name="adj2" fmla="val 622228"/>
            </a:avLst>
          </a:prstGeom>
          <a:ln w="22225" cap="rnd">
            <a:gradFill>
              <a:gsLst>
                <a:gs pos="53000">
                  <a:schemeClr val="tx1">
                    <a:alpha val="0"/>
                  </a:schemeClr>
                </a:gs>
                <a:gs pos="100000">
                  <a:schemeClr val="tx1"/>
                </a:gs>
              </a:gsLst>
              <a:lin ang="0" scaled="0"/>
            </a:gradFill>
            <a:bevel/>
            <a:tailEnd type="arrow"/>
          </a:ln>
          <a:effectLst>
            <a:outerShdw blurRad="76200" dist="38100" dir="5400000" algn="t" rotWithShape="0">
              <a:srgbClr val="5759A5">
                <a:alpha val="35000"/>
              </a:srgbClr>
            </a:outerShdw>
          </a:effectLst>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lang="zh-CN" altLang="en-US" sz="1600" dirty="0">
              <a:latin typeface="OPPOSans R" panose="00020600040101010101" pitchFamily="18" charset="-122"/>
              <a:ea typeface="OPPOSans R" panose="00020600040101010101" pitchFamily="18" charset="-122"/>
            </a:endParaRPr>
          </a:p>
        </p:txBody>
      </p:sp>
      <p:sp>
        <p:nvSpPr>
          <p:cNvPr id="7" name="弧形 258"/>
          <p:cNvSpPr/>
          <p:nvPr/>
        </p:nvSpPr>
        <p:spPr>
          <a:xfrm rot="6908885">
            <a:off x="4242727" y="1687917"/>
            <a:ext cx="3742765" cy="3742766"/>
          </a:xfrm>
          <a:prstGeom prst="arc">
            <a:avLst>
              <a:gd name="adj1" fmla="val 18023424"/>
              <a:gd name="adj2" fmla="val 20271841"/>
            </a:avLst>
          </a:prstGeom>
          <a:ln w="19050" cap="rnd">
            <a:gradFill>
              <a:gsLst>
                <a:gs pos="0">
                  <a:schemeClr val="bg1">
                    <a:lumMod val="75000"/>
                    <a:alpha val="0"/>
                  </a:schemeClr>
                </a:gs>
                <a:gs pos="80000">
                  <a:schemeClr val="bg1">
                    <a:lumMod val="65000"/>
                  </a:schemeClr>
                </a:gs>
              </a:gsLst>
              <a:lin ang="5400000" scaled="0"/>
            </a:gradFill>
            <a:bevel/>
            <a:tailEnd type="arrow"/>
          </a:ln>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lang="zh-CN" altLang="en-US" sz="1600" dirty="0">
              <a:latin typeface="OPPOSans R" panose="00020600040101010101" pitchFamily="18" charset="-122"/>
              <a:ea typeface="OPPOSans R" panose="00020600040101010101" pitchFamily="18" charset="-122"/>
            </a:endParaRPr>
          </a:p>
        </p:txBody>
      </p:sp>
      <p:sp>
        <p:nvSpPr>
          <p:cNvPr id="8" name="弧形 259"/>
          <p:cNvSpPr/>
          <p:nvPr/>
        </p:nvSpPr>
        <p:spPr>
          <a:xfrm rot="6908885">
            <a:off x="4307678" y="1980302"/>
            <a:ext cx="3835684" cy="3835685"/>
          </a:xfrm>
          <a:prstGeom prst="arc">
            <a:avLst>
              <a:gd name="adj1" fmla="val 18023424"/>
              <a:gd name="adj2" fmla="val 21208370"/>
            </a:avLst>
          </a:prstGeom>
          <a:ln w="19050" cap="rnd">
            <a:gradFill>
              <a:gsLst>
                <a:gs pos="0">
                  <a:schemeClr val="bg1">
                    <a:lumMod val="75000"/>
                    <a:alpha val="0"/>
                  </a:schemeClr>
                </a:gs>
                <a:gs pos="100000">
                  <a:schemeClr val="bg1">
                    <a:lumMod val="65000"/>
                  </a:schemeClr>
                </a:gs>
              </a:gsLst>
              <a:lin ang="5400000" scaled="0"/>
            </a:gradFill>
            <a:bevel/>
            <a:tailEnd type="arrow"/>
          </a:ln>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lang="zh-CN" altLang="en-US" sz="1600" dirty="0">
              <a:latin typeface="OPPOSans R" panose="00020600040101010101" pitchFamily="18" charset="-122"/>
              <a:ea typeface="OPPOSans R" panose="00020600040101010101" pitchFamily="18" charset="-122"/>
            </a:endParaRPr>
          </a:p>
        </p:txBody>
      </p:sp>
      <p:sp>
        <p:nvSpPr>
          <p:cNvPr id="9" name="弧形 254"/>
          <p:cNvSpPr/>
          <p:nvPr/>
        </p:nvSpPr>
        <p:spPr>
          <a:xfrm rot="14103440">
            <a:off x="4125171" y="1575963"/>
            <a:ext cx="4139536" cy="4139537"/>
          </a:xfrm>
          <a:prstGeom prst="arc">
            <a:avLst>
              <a:gd name="adj1" fmla="val 18315469"/>
              <a:gd name="adj2" fmla="val 622228"/>
            </a:avLst>
          </a:prstGeom>
          <a:ln w="22225" cap="rnd">
            <a:gradFill>
              <a:gsLst>
                <a:gs pos="53000">
                  <a:schemeClr val="tx1">
                    <a:alpha val="0"/>
                  </a:schemeClr>
                </a:gs>
                <a:gs pos="100000">
                  <a:schemeClr val="tx1"/>
                </a:gs>
              </a:gsLst>
              <a:lin ang="0" scaled="0"/>
            </a:gradFill>
            <a:bevel/>
            <a:tailEnd type="arrow"/>
          </a:ln>
          <a:effectLst>
            <a:outerShdw blurRad="76200" dist="38100" dir="5400000" algn="t" rotWithShape="0">
              <a:srgbClr val="5759A5">
                <a:alpha val="35000"/>
              </a:srgbClr>
            </a:outerShdw>
          </a:effectLst>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lang="zh-CN" altLang="en-US" sz="1600" dirty="0">
              <a:latin typeface="OPPOSans R" panose="00020600040101010101" pitchFamily="18" charset="-122"/>
              <a:ea typeface="OPPOSans R" panose="00020600040101010101" pitchFamily="18" charset="-122"/>
            </a:endParaRPr>
          </a:p>
        </p:txBody>
      </p:sp>
      <p:sp>
        <p:nvSpPr>
          <p:cNvPr id="10" name="弧形 256"/>
          <p:cNvSpPr/>
          <p:nvPr/>
        </p:nvSpPr>
        <p:spPr>
          <a:xfrm rot="14103440">
            <a:off x="3936155" y="1667420"/>
            <a:ext cx="3835685" cy="3835686"/>
          </a:xfrm>
          <a:prstGeom prst="arc">
            <a:avLst>
              <a:gd name="adj1" fmla="val 18023424"/>
              <a:gd name="adj2" fmla="val 21208370"/>
            </a:avLst>
          </a:prstGeom>
          <a:ln w="19050" cap="rnd">
            <a:gradFill>
              <a:gsLst>
                <a:gs pos="0">
                  <a:schemeClr val="bg1">
                    <a:lumMod val="75000"/>
                    <a:alpha val="0"/>
                  </a:schemeClr>
                </a:gs>
                <a:gs pos="100000">
                  <a:schemeClr val="bg1">
                    <a:lumMod val="65000"/>
                  </a:schemeClr>
                </a:gs>
              </a:gsLst>
              <a:lin ang="5400000" scaled="0"/>
            </a:gradFill>
            <a:bevel/>
            <a:tailEnd type="arrow"/>
          </a:ln>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lang="zh-CN" altLang="en-US" sz="1600" dirty="0">
              <a:latin typeface="OPPOSans R" panose="00020600040101010101" pitchFamily="18" charset="-122"/>
              <a:ea typeface="OPPOSans R" panose="00020600040101010101" pitchFamily="18" charset="-122"/>
            </a:endParaRPr>
          </a:p>
        </p:txBody>
      </p:sp>
      <p:sp>
        <p:nvSpPr>
          <p:cNvPr id="11" name="六边形 10"/>
          <p:cNvSpPr/>
          <p:nvPr/>
        </p:nvSpPr>
        <p:spPr>
          <a:xfrm rot="16200000">
            <a:off x="5496905" y="1185952"/>
            <a:ext cx="1137327" cy="980455"/>
          </a:xfrm>
          <a:prstGeom prst="hexagon">
            <a:avLst/>
          </a:prstGeom>
          <a:gradFill flip="none" rotWithShape="1">
            <a:gsLst>
              <a:gs pos="0">
                <a:schemeClr val="tx1">
                  <a:alpha val="0"/>
                </a:schemeClr>
              </a:gs>
              <a:gs pos="76000">
                <a:schemeClr val="tx1"/>
              </a:gs>
            </a:gsLst>
            <a:path path="circle">
              <a:fillToRect l="100000" b="100000"/>
            </a:path>
            <a:tileRect t="-100000" r="-100000"/>
          </a:gra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sz="1600" dirty="0">
              <a:solidFill>
                <a:schemeClr val="tx1"/>
              </a:solidFill>
              <a:latin typeface="OPPOSans R" panose="00020600040101010101" pitchFamily="18" charset="-122"/>
              <a:ea typeface="OPPOSans R" panose="00020600040101010101" pitchFamily="18" charset="-122"/>
            </a:endParaRPr>
          </a:p>
        </p:txBody>
      </p:sp>
      <p:sp>
        <p:nvSpPr>
          <p:cNvPr id="13" name="椭圆 12"/>
          <p:cNvSpPr/>
          <p:nvPr/>
        </p:nvSpPr>
        <p:spPr>
          <a:xfrm>
            <a:off x="4955657" y="2432389"/>
            <a:ext cx="2303506" cy="2303506"/>
          </a:xfrm>
          <a:prstGeom prst="ellipse">
            <a:avLst/>
          </a:prstGeom>
          <a:solidFill>
            <a:schemeClr val="bg1"/>
          </a:solidFill>
          <a:ln w="22225">
            <a:gradFill>
              <a:gsLst>
                <a:gs pos="0">
                  <a:schemeClr val="tx1"/>
                </a:gs>
                <a:gs pos="100000">
                  <a:schemeClr val="tx1">
                    <a:alpha val="0"/>
                  </a:schemeClr>
                </a:gs>
              </a:gsLst>
              <a:lin ang="30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sz="1600" dirty="0">
              <a:solidFill>
                <a:schemeClr val="tx1"/>
              </a:solidFill>
              <a:latin typeface="OPPOSans R" panose="00020600040101010101" pitchFamily="18" charset="-122"/>
              <a:ea typeface="OPPOSans R" panose="00020600040101010101" pitchFamily="18" charset="-122"/>
            </a:endParaRPr>
          </a:p>
        </p:txBody>
      </p:sp>
      <p:sp>
        <p:nvSpPr>
          <p:cNvPr id="14" name="弧形 306"/>
          <p:cNvSpPr/>
          <p:nvPr/>
        </p:nvSpPr>
        <p:spPr>
          <a:xfrm>
            <a:off x="4148918" y="1739761"/>
            <a:ext cx="3830994" cy="3830994"/>
          </a:xfrm>
          <a:prstGeom prst="arc">
            <a:avLst>
              <a:gd name="adj1" fmla="val 18315469"/>
              <a:gd name="adj2" fmla="val 622228"/>
            </a:avLst>
          </a:prstGeom>
          <a:ln w="22225" cap="rnd">
            <a:gradFill>
              <a:gsLst>
                <a:gs pos="53000">
                  <a:schemeClr val="tx1">
                    <a:alpha val="0"/>
                  </a:schemeClr>
                </a:gs>
                <a:gs pos="100000">
                  <a:schemeClr val="tx1"/>
                </a:gs>
              </a:gsLst>
              <a:lin ang="0" scaled="0"/>
            </a:gradFill>
            <a:bevel/>
            <a:tailEnd type="arrow"/>
          </a:ln>
          <a:effectLst>
            <a:outerShdw blurRad="76200" dist="38100" dir="5400000" algn="t" rotWithShape="0">
              <a:srgbClr val="5759A5">
                <a:alpha val="35000"/>
              </a:srgbClr>
            </a:outerShdw>
          </a:effectLst>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lang="zh-CN" altLang="en-US" sz="1600" dirty="0">
              <a:latin typeface="OPPOSans R" panose="00020600040101010101" pitchFamily="18" charset="-122"/>
              <a:ea typeface="OPPOSans R" panose="00020600040101010101" pitchFamily="18" charset="-122"/>
            </a:endParaRPr>
          </a:p>
        </p:txBody>
      </p:sp>
      <p:sp>
        <p:nvSpPr>
          <p:cNvPr id="15" name="弧形 307"/>
          <p:cNvSpPr/>
          <p:nvPr/>
        </p:nvSpPr>
        <p:spPr>
          <a:xfrm>
            <a:off x="4319063" y="1923360"/>
            <a:ext cx="3463796" cy="3463796"/>
          </a:xfrm>
          <a:prstGeom prst="arc">
            <a:avLst>
              <a:gd name="adj1" fmla="val 18023424"/>
              <a:gd name="adj2" fmla="val 20267252"/>
            </a:avLst>
          </a:prstGeom>
          <a:ln w="19050" cap="rnd">
            <a:gradFill>
              <a:gsLst>
                <a:gs pos="0">
                  <a:schemeClr val="bg1">
                    <a:lumMod val="75000"/>
                    <a:alpha val="0"/>
                  </a:schemeClr>
                </a:gs>
                <a:gs pos="100000">
                  <a:schemeClr val="bg1">
                    <a:lumMod val="65000"/>
                  </a:schemeClr>
                </a:gs>
              </a:gsLst>
              <a:lin ang="5400000" scaled="0"/>
            </a:gradFill>
            <a:bevel/>
            <a:tailEnd type="arrow"/>
          </a:ln>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lang="zh-CN" altLang="en-US" sz="1600" dirty="0">
              <a:latin typeface="OPPOSans R" panose="00020600040101010101" pitchFamily="18" charset="-122"/>
              <a:ea typeface="OPPOSans R" panose="00020600040101010101" pitchFamily="18" charset="-122"/>
            </a:endParaRPr>
          </a:p>
        </p:txBody>
      </p:sp>
      <p:sp>
        <p:nvSpPr>
          <p:cNvPr id="16" name="弧形 308"/>
          <p:cNvSpPr/>
          <p:nvPr/>
        </p:nvSpPr>
        <p:spPr>
          <a:xfrm>
            <a:off x="4516116" y="1653768"/>
            <a:ext cx="3549789" cy="3549789"/>
          </a:xfrm>
          <a:prstGeom prst="arc">
            <a:avLst>
              <a:gd name="adj1" fmla="val 18023424"/>
              <a:gd name="adj2" fmla="val 21208370"/>
            </a:avLst>
          </a:prstGeom>
          <a:ln w="19050" cap="rnd">
            <a:gradFill>
              <a:gsLst>
                <a:gs pos="0">
                  <a:schemeClr val="bg1">
                    <a:lumMod val="75000"/>
                    <a:alpha val="0"/>
                  </a:schemeClr>
                </a:gs>
                <a:gs pos="100000">
                  <a:schemeClr val="bg1">
                    <a:lumMod val="65000"/>
                  </a:schemeClr>
                </a:gs>
              </a:gsLst>
              <a:lin ang="5400000" scaled="0"/>
            </a:gradFill>
            <a:bevel/>
            <a:tailEnd type="arrow"/>
          </a:ln>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lang="zh-CN" altLang="en-US" sz="1600" dirty="0">
              <a:latin typeface="OPPOSans R" panose="00020600040101010101" pitchFamily="18" charset="-122"/>
              <a:ea typeface="OPPOSans R" panose="00020600040101010101" pitchFamily="18" charset="-122"/>
            </a:endParaRPr>
          </a:p>
        </p:txBody>
      </p:sp>
      <p:cxnSp>
        <p:nvCxnSpPr>
          <p:cNvPr id="18" name="直接连接符 303"/>
          <p:cNvCxnSpPr>
            <a:stCxn id="11" idx="0"/>
          </p:cNvCxnSpPr>
          <p:nvPr/>
        </p:nvCxnSpPr>
        <p:spPr>
          <a:xfrm>
            <a:off x="6065573" y="1107516"/>
            <a:ext cx="0" cy="568664"/>
          </a:xfrm>
          <a:prstGeom prst="line">
            <a:avLst/>
          </a:prstGeom>
          <a:ln w="12700">
            <a:gradFill>
              <a:gsLst>
                <a:gs pos="0">
                  <a:schemeClr val="bg1">
                    <a:alpha val="80000"/>
                  </a:schemeClr>
                </a:gs>
                <a:gs pos="70000">
                  <a:schemeClr val="bg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9" name="直接连接符 304"/>
          <p:cNvCxnSpPr>
            <a:stCxn id="11" idx="4"/>
          </p:cNvCxnSpPr>
          <p:nvPr/>
        </p:nvCxnSpPr>
        <p:spPr>
          <a:xfrm flipV="1">
            <a:off x="5575346" y="1676944"/>
            <a:ext cx="489071" cy="322787"/>
          </a:xfrm>
          <a:prstGeom prst="line">
            <a:avLst/>
          </a:prstGeom>
          <a:ln w="12700">
            <a:gradFill>
              <a:gsLst>
                <a:gs pos="0">
                  <a:schemeClr val="bg1">
                    <a:alpha val="80000"/>
                  </a:schemeClr>
                </a:gs>
                <a:gs pos="70000">
                  <a:schemeClr val="bg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0" name="直接连接符 305"/>
          <p:cNvCxnSpPr>
            <a:stCxn id="11" idx="2"/>
          </p:cNvCxnSpPr>
          <p:nvPr/>
        </p:nvCxnSpPr>
        <p:spPr>
          <a:xfrm flipH="1" flipV="1">
            <a:off x="6083762" y="1688186"/>
            <a:ext cx="472038" cy="311544"/>
          </a:xfrm>
          <a:prstGeom prst="line">
            <a:avLst/>
          </a:prstGeom>
          <a:ln w="12700">
            <a:gradFill>
              <a:gsLst>
                <a:gs pos="0">
                  <a:schemeClr val="bg1">
                    <a:alpha val="80000"/>
                  </a:schemeClr>
                </a:gs>
                <a:gs pos="70000">
                  <a:schemeClr val="bg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24" name="六边形 23"/>
          <p:cNvSpPr/>
          <p:nvPr/>
        </p:nvSpPr>
        <p:spPr>
          <a:xfrm rot="16200000">
            <a:off x="7096742" y="4096913"/>
            <a:ext cx="1137327" cy="980455"/>
          </a:xfrm>
          <a:prstGeom prst="hexagon">
            <a:avLst/>
          </a:prstGeom>
          <a:gradFill flip="none" rotWithShape="1">
            <a:gsLst>
              <a:gs pos="0">
                <a:schemeClr val="tx1">
                  <a:alpha val="0"/>
                </a:schemeClr>
              </a:gs>
              <a:gs pos="76000">
                <a:schemeClr val="tx1"/>
              </a:gs>
            </a:gsLst>
            <a:path path="circle">
              <a:fillToRect l="100000" b="100000"/>
            </a:path>
            <a:tileRect t="-100000" r="-100000"/>
          </a:gra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sz="1600" dirty="0">
              <a:solidFill>
                <a:schemeClr val="tx1"/>
              </a:solidFill>
              <a:latin typeface="OPPOSans R" panose="00020600040101010101" pitchFamily="18" charset="-122"/>
              <a:ea typeface="OPPOSans R" panose="00020600040101010101" pitchFamily="18" charset="-122"/>
            </a:endParaRPr>
          </a:p>
        </p:txBody>
      </p:sp>
      <p:cxnSp>
        <p:nvCxnSpPr>
          <p:cNvPr id="26" name="直接连接符 300"/>
          <p:cNvCxnSpPr/>
          <p:nvPr/>
        </p:nvCxnSpPr>
        <p:spPr>
          <a:xfrm>
            <a:off x="7665408" y="4022450"/>
            <a:ext cx="0" cy="568664"/>
          </a:xfrm>
          <a:prstGeom prst="line">
            <a:avLst/>
          </a:prstGeom>
          <a:ln w="12700">
            <a:gradFill>
              <a:gsLst>
                <a:gs pos="0">
                  <a:schemeClr val="bg1">
                    <a:alpha val="80000"/>
                  </a:schemeClr>
                </a:gs>
                <a:gs pos="70000">
                  <a:schemeClr val="bg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7" name="直接连接符 301"/>
          <p:cNvCxnSpPr/>
          <p:nvPr/>
        </p:nvCxnSpPr>
        <p:spPr>
          <a:xfrm flipV="1">
            <a:off x="7175180" y="4591877"/>
            <a:ext cx="489072" cy="322788"/>
          </a:xfrm>
          <a:prstGeom prst="line">
            <a:avLst/>
          </a:prstGeom>
          <a:ln w="12700">
            <a:gradFill>
              <a:gsLst>
                <a:gs pos="0">
                  <a:schemeClr val="bg1">
                    <a:alpha val="80000"/>
                  </a:schemeClr>
                </a:gs>
                <a:gs pos="70000">
                  <a:schemeClr val="bg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8" name="直接连接符 302"/>
          <p:cNvCxnSpPr/>
          <p:nvPr/>
        </p:nvCxnSpPr>
        <p:spPr>
          <a:xfrm flipH="1" flipV="1">
            <a:off x="7683596" y="4603119"/>
            <a:ext cx="472039" cy="311546"/>
          </a:xfrm>
          <a:prstGeom prst="line">
            <a:avLst/>
          </a:prstGeom>
          <a:ln w="12700">
            <a:gradFill>
              <a:gsLst>
                <a:gs pos="0">
                  <a:schemeClr val="bg1">
                    <a:alpha val="80000"/>
                  </a:schemeClr>
                </a:gs>
                <a:gs pos="70000">
                  <a:schemeClr val="bg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29" name="六边形 28"/>
          <p:cNvSpPr/>
          <p:nvPr/>
        </p:nvSpPr>
        <p:spPr>
          <a:xfrm rot="16200000">
            <a:off x="3878567" y="4107792"/>
            <a:ext cx="1137327" cy="980455"/>
          </a:xfrm>
          <a:prstGeom prst="hexagon">
            <a:avLst/>
          </a:prstGeom>
          <a:gradFill flip="none" rotWithShape="1">
            <a:gsLst>
              <a:gs pos="0">
                <a:schemeClr val="tx1">
                  <a:alpha val="0"/>
                </a:schemeClr>
              </a:gs>
              <a:gs pos="76000">
                <a:schemeClr val="tx1"/>
              </a:gs>
            </a:gsLst>
            <a:path path="circle">
              <a:fillToRect l="100000" b="100000"/>
            </a:path>
            <a:tileRect t="-100000" r="-100000"/>
          </a:gra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sz="1600" dirty="0">
              <a:solidFill>
                <a:schemeClr val="tx1"/>
              </a:solidFill>
              <a:latin typeface="OPPOSans R" panose="00020600040101010101" pitchFamily="18" charset="-122"/>
              <a:ea typeface="OPPOSans R" panose="00020600040101010101" pitchFamily="18" charset="-122"/>
            </a:endParaRPr>
          </a:p>
        </p:txBody>
      </p:sp>
      <p:cxnSp>
        <p:nvCxnSpPr>
          <p:cNvPr id="31" name="直接连接符 290"/>
          <p:cNvCxnSpPr/>
          <p:nvPr/>
        </p:nvCxnSpPr>
        <p:spPr>
          <a:xfrm>
            <a:off x="4448093" y="4036138"/>
            <a:ext cx="0" cy="568664"/>
          </a:xfrm>
          <a:prstGeom prst="line">
            <a:avLst/>
          </a:prstGeom>
          <a:ln w="12700">
            <a:gradFill>
              <a:gsLst>
                <a:gs pos="0">
                  <a:schemeClr val="bg1">
                    <a:alpha val="80000"/>
                  </a:schemeClr>
                </a:gs>
                <a:gs pos="70000">
                  <a:schemeClr val="bg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32" name="直接连接符 291"/>
          <p:cNvCxnSpPr/>
          <p:nvPr/>
        </p:nvCxnSpPr>
        <p:spPr>
          <a:xfrm flipV="1">
            <a:off x="3957865" y="4605565"/>
            <a:ext cx="489072" cy="322788"/>
          </a:xfrm>
          <a:prstGeom prst="line">
            <a:avLst/>
          </a:prstGeom>
          <a:ln w="12700">
            <a:gradFill>
              <a:gsLst>
                <a:gs pos="0">
                  <a:schemeClr val="bg1">
                    <a:alpha val="80000"/>
                  </a:schemeClr>
                </a:gs>
                <a:gs pos="70000">
                  <a:schemeClr val="bg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33" name="直接连接符 292"/>
          <p:cNvCxnSpPr/>
          <p:nvPr/>
        </p:nvCxnSpPr>
        <p:spPr>
          <a:xfrm flipH="1" flipV="1">
            <a:off x="4466281" y="4616807"/>
            <a:ext cx="472039" cy="311546"/>
          </a:xfrm>
          <a:prstGeom prst="line">
            <a:avLst/>
          </a:prstGeom>
          <a:ln w="12700">
            <a:gradFill>
              <a:gsLst>
                <a:gs pos="0">
                  <a:schemeClr val="bg1">
                    <a:alpha val="80000"/>
                  </a:schemeClr>
                </a:gs>
                <a:gs pos="70000">
                  <a:schemeClr val="bg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34" name="弧形 255"/>
          <p:cNvSpPr/>
          <p:nvPr/>
        </p:nvSpPr>
        <p:spPr>
          <a:xfrm rot="14103440">
            <a:off x="4366298" y="1825218"/>
            <a:ext cx="3617380" cy="3617380"/>
          </a:xfrm>
          <a:prstGeom prst="arc">
            <a:avLst>
              <a:gd name="adj1" fmla="val 18023424"/>
              <a:gd name="adj2" fmla="val 20267252"/>
            </a:avLst>
          </a:prstGeom>
          <a:ln w="19050" cap="rnd">
            <a:gradFill>
              <a:gsLst>
                <a:gs pos="0">
                  <a:schemeClr val="bg1">
                    <a:lumMod val="65000"/>
                    <a:alpha val="0"/>
                  </a:schemeClr>
                </a:gs>
                <a:gs pos="100000">
                  <a:schemeClr val="bg1">
                    <a:lumMod val="65000"/>
                  </a:schemeClr>
                </a:gs>
              </a:gsLst>
              <a:lin ang="5400000" scaled="0"/>
            </a:gradFill>
            <a:bevel/>
            <a:tailEnd type="arrow"/>
          </a:ln>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lang="zh-CN" altLang="en-US" sz="1600" dirty="0">
              <a:latin typeface="OPPOSans R" panose="00020600040101010101" pitchFamily="18" charset="-122"/>
              <a:ea typeface="OPPOSans R" panose="00020600040101010101" pitchFamily="18" charset="-122"/>
            </a:endParaRPr>
          </a:p>
        </p:txBody>
      </p:sp>
      <p:sp>
        <p:nvSpPr>
          <p:cNvPr id="35" name="iconfont-10043-4933374"/>
          <p:cNvSpPr/>
          <p:nvPr/>
        </p:nvSpPr>
        <p:spPr>
          <a:xfrm>
            <a:off x="5887390" y="1512612"/>
            <a:ext cx="369979" cy="339041"/>
          </a:xfrm>
          <a:custGeom>
            <a:avLst/>
            <a:gdLst>
              <a:gd name="connsiteX0" fmla="*/ 192176 w 607614"/>
              <a:gd name="connsiteY0" fmla="*/ 71398 h 556807"/>
              <a:gd name="connsiteX1" fmla="*/ 239270 w 607614"/>
              <a:gd name="connsiteY1" fmla="*/ 78224 h 556807"/>
              <a:gd name="connsiteX2" fmla="*/ 237751 w 607614"/>
              <a:gd name="connsiteY2" fmla="*/ 102495 h 556807"/>
              <a:gd name="connsiteX3" fmla="*/ 237751 w 607614"/>
              <a:gd name="connsiteY3" fmla="*/ 150277 h 556807"/>
              <a:gd name="connsiteX4" fmla="*/ 227877 w 607614"/>
              <a:gd name="connsiteY4" fmla="*/ 182132 h 556807"/>
              <a:gd name="connsiteX5" fmla="*/ 227877 w 607614"/>
              <a:gd name="connsiteY5" fmla="*/ 223088 h 556807"/>
              <a:gd name="connsiteX6" fmla="*/ 244588 w 607614"/>
              <a:gd name="connsiteY6" fmla="*/ 262528 h 556807"/>
              <a:gd name="connsiteX7" fmla="*/ 278769 w 607614"/>
              <a:gd name="connsiteY7" fmla="*/ 332305 h 556807"/>
              <a:gd name="connsiteX8" fmla="*/ 278769 w 607614"/>
              <a:gd name="connsiteY8" fmla="*/ 361127 h 556807"/>
              <a:gd name="connsiteX9" fmla="*/ 272692 w 607614"/>
              <a:gd name="connsiteY9" fmla="*/ 370986 h 556807"/>
              <a:gd name="connsiteX10" fmla="*/ 182301 w 607614"/>
              <a:gd name="connsiteY10" fmla="*/ 420286 h 556807"/>
              <a:gd name="connsiteX11" fmla="*/ 126851 w 607614"/>
              <a:gd name="connsiteY11" fmla="*/ 513575 h 556807"/>
              <a:gd name="connsiteX12" fmla="*/ 126851 w 607614"/>
              <a:gd name="connsiteY12" fmla="*/ 556807 h 556807"/>
              <a:gd name="connsiteX13" fmla="*/ 0 w 607614"/>
              <a:gd name="connsiteY13" fmla="*/ 556807 h 556807"/>
              <a:gd name="connsiteX14" fmla="*/ 0 w 607614"/>
              <a:gd name="connsiteY14" fmla="*/ 518126 h 556807"/>
              <a:gd name="connsiteX15" fmla="*/ 41777 w 607614"/>
              <a:gd name="connsiteY15" fmla="*/ 447590 h 556807"/>
              <a:gd name="connsiteX16" fmla="*/ 109381 w 607614"/>
              <a:gd name="connsiteY16" fmla="*/ 405875 h 556807"/>
              <a:gd name="connsiteX17" fmla="*/ 120775 w 607614"/>
              <a:gd name="connsiteY17" fmla="*/ 386155 h 556807"/>
              <a:gd name="connsiteX18" fmla="*/ 120775 w 607614"/>
              <a:gd name="connsiteY18" fmla="*/ 358851 h 556807"/>
              <a:gd name="connsiteX19" fmla="*/ 84314 w 607614"/>
              <a:gd name="connsiteY19" fmla="*/ 295141 h 556807"/>
              <a:gd name="connsiteX20" fmla="*/ 70642 w 607614"/>
              <a:gd name="connsiteY20" fmla="*/ 267079 h 556807"/>
              <a:gd name="connsiteX21" fmla="*/ 70642 w 607614"/>
              <a:gd name="connsiteY21" fmla="*/ 232190 h 556807"/>
              <a:gd name="connsiteX22" fmla="*/ 81276 w 607614"/>
              <a:gd name="connsiteY22" fmla="*/ 208678 h 556807"/>
              <a:gd name="connsiteX23" fmla="*/ 81276 w 607614"/>
              <a:gd name="connsiteY23" fmla="*/ 162412 h 556807"/>
              <a:gd name="connsiteX24" fmla="*/ 192176 w 607614"/>
              <a:gd name="connsiteY24" fmla="*/ 71398 h 556807"/>
              <a:gd name="connsiteX25" fmla="*/ 374460 w 607614"/>
              <a:gd name="connsiteY25" fmla="*/ 0 h 556807"/>
              <a:gd name="connsiteX26" fmla="*/ 474708 w 607614"/>
              <a:gd name="connsiteY26" fmla="*/ 35654 h 556807"/>
              <a:gd name="connsiteX27" fmla="*/ 495973 w 607614"/>
              <a:gd name="connsiteY27" fmla="*/ 101651 h 556807"/>
              <a:gd name="connsiteX28" fmla="*/ 495973 w 607614"/>
              <a:gd name="connsiteY28" fmla="*/ 155511 h 556807"/>
              <a:gd name="connsiteX29" fmla="*/ 506606 w 607614"/>
              <a:gd name="connsiteY29" fmla="*/ 182062 h 556807"/>
              <a:gd name="connsiteX30" fmla="*/ 506606 w 607614"/>
              <a:gd name="connsiteY30" fmla="*/ 223026 h 556807"/>
              <a:gd name="connsiteX31" fmla="*/ 483063 w 607614"/>
              <a:gd name="connsiteY31" fmla="*/ 259439 h 556807"/>
              <a:gd name="connsiteX32" fmla="*/ 452684 w 607614"/>
              <a:gd name="connsiteY32" fmla="*/ 317850 h 556807"/>
              <a:gd name="connsiteX33" fmla="*/ 445849 w 607614"/>
              <a:gd name="connsiteY33" fmla="*/ 327712 h 556807"/>
              <a:gd name="connsiteX34" fmla="*/ 445849 w 607614"/>
              <a:gd name="connsiteY34" fmla="*/ 361849 h 556807"/>
              <a:gd name="connsiteX35" fmla="*/ 460279 w 607614"/>
              <a:gd name="connsiteY35" fmla="*/ 386124 h 556807"/>
              <a:gd name="connsiteX36" fmla="*/ 557490 w 607614"/>
              <a:gd name="connsiteY36" fmla="*/ 433915 h 556807"/>
              <a:gd name="connsiteX37" fmla="*/ 607614 w 607614"/>
              <a:gd name="connsiteY37" fmla="*/ 515843 h 556807"/>
              <a:gd name="connsiteX38" fmla="*/ 607614 w 607614"/>
              <a:gd name="connsiteY38" fmla="*/ 556807 h 556807"/>
              <a:gd name="connsiteX39" fmla="*/ 142065 w 607614"/>
              <a:gd name="connsiteY39" fmla="*/ 556807 h 556807"/>
              <a:gd name="connsiteX40" fmla="*/ 142065 w 607614"/>
              <a:gd name="connsiteY40" fmla="*/ 513567 h 556807"/>
              <a:gd name="connsiteX41" fmla="*/ 189152 w 607614"/>
              <a:gd name="connsiteY41" fmla="*/ 433915 h 556807"/>
              <a:gd name="connsiteX42" fmla="*/ 279527 w 607614"/>
              <a:gd name="connsiteY42" fmla="*/ 384606 h 556807"/>
              <a:gd name="connsiteX43" fmla="*/ 293957 w 607614"/>
              <a:gd name="connsiteY43" fmla="*/ 361090 h 556807"/>
              <a:gd name="connsiteX44" fmla="*/ 293957 w 607614"/>
              <a:gd name="connsiteY44" fmla="*/ 327712 h 556807"/>
              <a:gd name="connsiteX45" fmla="*/ 258262 w 607614"/>
              <a:gd name="connsiteY45" fmla="*/ 254129 h 556807"/>
              <a:gd name="connsiteX46" fmla="*/ 243073 w 607614"/>
              <a:gd name="connsiteY46" fmla="*/ 223026 h 556807"/>
              <a:gd name="connsiteX47" fmla="*/ 243073 w 607614"/>
              <a:gd name="connsiteY47" fmla="*/ 182062 h 556807"/>
              <a:gd name="connsiteX48" fmla="*/ 252946 w 607614"/>
              <a:gd name="connsiteY48" fmla="*/ 155511 h 556807"/>
              <a:gd name="connsiteX49" fmla="*/ 252946 w 607614"/>
              <a:gd name="connsiteY49" fmla="*/ 101651 h 556807"/>
              <a:gd name="connsiteX50" fmla="*/ 274211 w 607614"/>
              <a:gd name="connsiteY50" fmla="*/ 35654 h 556807"/>
              <a:gd name="connsiteX51" fmla="*/ 374460 w 607614"/>
              <a:gd name="connsiteY51" fmla="*/ 0 h 556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7614" h="556807">
                <a:moveTo>
                  <a:pt x="192176" y="71398"/>
                </a:moveTo>
                <a:cubicBezTo>
                  <a:pt x="209646" y="71398"/>
                  <a:pt x="224838" y="73673"/>
                  <a:pt x="239270" y="78224"/>
                </a:cubicBezTo>
                <a:cubicBezTo>
                  <a:pt x="236992" y="89601"/>
                  <a:pt x="237751" y="98702"/>
                  <a:pt x="237751" y="102495"/>
                </a:cubicBezTo>
                <a:lnTo>
                  <a:pt x="237751" y="150277"/>
                </a:lnTo>
                <a:cubicBezTo>
                  <a:pt x="231675" y="160137"/>
                  <a:pt x="227877" y="170755"/>
                  <a:pt x="227877" y="182132"/>
                </a:cubicBezTo>
                <a:lnTo>
                  <a:pt x="227877" y="223088"/>
                </a:lnTo>
                <a:cubicBezTo>
                  <a:pt x="227877" y="238257"/>
                  <a:pt x="233953" y="251909"/>
                  <a:pt x="244588" y="262528"/>
                </a:cubicBezTo>
                <a:cubicBezTo>
                  <a:pt x="253703" y="295141"/>
                  <a:pt x="269654" y="320170"/>
                  <a:pt x="278769" y="332305"/>
                </a:cubicBezTo>
                <a:lnTo>
                  <a:pt x="278769" y="361127"/>
                </a:lnTo>
                <a:cubicBezTo>
                  <a:pt x="278769" y="364919"/>
                  <a:pt x="276490" y="368711"/>
                  <a:pt x="272692" y="370986"/>
                </a:cubicBezTo>
                <a:lnTo>
                  <a:pt x="182301" y="420286"/>
                </a:lnTo>
                <a:cubicBezTo>
                  <a:pt x="148120" y="439247"/>
                  <a:pt x="126851" y="474894"/>
                  <a:pt x="126851" y="513575"/>
                </a:cubicBezTo>
                <a:lnTo>
                  <a:pt x="126851" y="556807"/>
                </a:lnTo>
                <a:lnTo>
                  <a:pt x="0" y="556807"/>
                </a:lnTo>
                <a:lnTo>
                  <a:pt x="0" y="518126"/>
                </a:lnTo>
                <a:cubicBezTo>
                  <a:pt x="0" y="488546"/>
                  <a:pt x="15951" y="462001"/>
                  <a:pt x="41777" y="447590"/>
                </a:cubicBezTo>
                <a:lnTo>
                  <a:pt x="109381" y="405875"/>
                </a:lnTo>
                <a:cubicBezTo>
                  <a:pt x="116977" y="401324"/>
                  <a:pt x="120775" y="394498"/>
                  <a:pt x="120775" y="386155"/>
                </a:cubicBezTo>
                <a:lnTo>
                  <a:pt x="120775" y="358851"/>
                </a:lnTo>
                <a:cubicBezTo>
                  <a:pt x="113179" y="350508"/>
                  <a:pt x="92670" y="326238"/>
                  <a:pt x="84314" y="295141"/>
                </a:cubicBezTo>
                <a:cubicBezTo>
                  <a:pt x="75959" y="288315"/>
                  <a:pt x="70642" y="277697"/>
                  <a:pt x="70642" y="267079"/>
                </a:cubicBezTo>
                <a:lnTo>
                  <a:pt x="70642" y="232190"/>
                </a:lnTo>
                <a:cubicBezTo>
                  <a:pt x="70642" y="223847"/>
                  <a:pt x="74440" y="215504"/>
                  <a:pt x="81276" y="208678"/>
                </a:cubicBezTo>
                <a:lnTo>
                  <a:pt x="81276" y="162412"/>
                </a:lnTo>
                <a:cubicBezTo>
                  <a:pt x="81276" y="160895"/>
                  <a:pt x="87353" y="71398"/>
                  <a:pt x="192176" y="71398"/>
                </a:cubicBezTo>
                <a:close/>
                <a:moveTo>
                  <a:pt x="374460" y="0"/>
                </a:moveTo>
                <a:cubicBezTo>
                  <a:pt x="420787" y="0"/>
                  <a:pt x="454203" y="12137"/>
                  <a:pt x="474708" y="35654"/>
                </a:cubicBezTo>
                <a:cubicBezTo>
                  <a:pt x="499011" y="62963"/>
                  <a:pt x="496733" y="96341"/>
                  <a:pt x="495973" y="101651"/>
                </a:cubicBezTo>
                <a:lnTo>
                  <a:pt x="495973" y="155511"/>
                </a:lnTo>
                <a:cubicBezTo>
                  <a:pt x="502808" y="163097"/>
                  <a:pt x="506606" y="172201"/>
                  <a:pt x="506606" y="182062"/>
                </a:cubicBezTo>
                <a:lnTo>
                  <a:pt x="506606" y="223026"/>
                </a:lnTo>
                <a:cubicBezTo>
                  <a:pt x="506606" y="238957"/>
                  <a:pt x="496733" y="252611"/>
                  <a:pt x="483063" y="259439"/>
                </a:cubicBezTo>
                <a:cubicBezTo>
                  <a:pt x="475468" y="280679"/>
                  <a:pt x="465595" y="300403"/>
                  <a:pt x="452684" y="317850"/>
                </a:cubicBezTo>
                <a:cubicBezTo>
                  <a:pt x="450406" y="321643"/>
                  <a:pt x="448127" y="324678"/>
                  <a:pt x="445849" y="327712"/>
                </a:cubicBezTo>
                <a:lnTo>
                  <a:pt x="445849" y="361849"/>
                </a:lnTo>
                <a:cubicBezTo>
                  <a:pt x="445849" y="371710"/>
                  <a:pt x="451165" y="380813"/>
                  <a:pt x="460279" y="386124"/>
                </a:cubicBezTo>
                <a:lnTo>
                  <a:pt x="557490" y="433915"/>
                </a:lnTo>
                <a:cubicBezTo>
                  <a:pt x="588628" y="449845"/>
                  <a:pt x="607614" y="480948"/>
                  <a:pt x="607614" y="515843"/>
                </a:cubicBezTo>
                <a:lnTo>
                  <a:pt x="607614" y="556807"/>
                </a:lnTo>
                <a:lnTo>
                  <a:pt x="142065" y="556807"/>
                </a:lnTo>
                <a:lnTo>
                  <a:pt x="142065" y="513567"/>
                </a:lnTo>
                <a:cubicBezTo>
                  <a:pt x="142065" y="480189"/>
                  <a:pt x="160292" y="449845"/>
                  <a:pt x="189152" y="433915"/>
                </a:cubicBezTo>
                <a:lnTo>
                  <a:pt x="279527" y="384606"/>
                </a:lnTo>
                <a:cubicBezTo>
                  <a:pt x="288641" y="379296"/>
                  <a:pt x="293957" y="370952"/>
                  <a:pt x="293957" y="361090"/>
                </a:cubicBezTo>
                <a:lnTo>
                  <a:pt x="293957" y="327712"/>
                </a:lnTo>
                <a:cubicBezTo>
                  <a:pt x="287122" y="318609"/>
                  <a:pt x="267376" y="290541"/>
                  <a:pt x="258262" y="254129"/>
                </a:cubicBezTo>
                <a:cubicBezTo>
                  <a:pt x="248389" y="246543"/>
                  <a:pt x="243073" y="235164"/>
                  <a:pt x="243073" y="223026"/>
                </a:cubicBezTo>
                <a:lnTo>
                  <a:pt x="243073" y="182062"/>
                </a:lnTo>
                <a:cubicBezTo>
                  <a:pt x="243073" y="172201"/>
                  <a:pt x="246870" y="163097"/>
                  <a:pt x="252946" y="155511"/>
                </a:cubicBezTo>
                <a:lnTo>
                  <a:pt x="252946" y="101651"/>
                </a:lnTo>
                <a:cubicBezTo>
                  <a:pt x="252946" y="96341"/>
                  <a:pt x="250668" y="62963"/>
                  <a:pt x="274211" y="35654"/>
                </a:cubicBezTo>
                <a:cubicBezTo>
                  <a:pt x="295476" y="12137"/>
                  <a:pt x="328892" y="0"/>
                  <a:pt x="37446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dirty="0">
              <a:latin typeface="OPPOSans R" panose="00020600040101010101" pitchFamily="18" charset="-122"/>
              <a:ea typeface="OPPOSans R" panose="00020600040101010101" pitchFamily="18" charset="-122"/>
            </a:endParaRPr>
          </a:p>
        </p:txBody>
      </p:sp>
      <p:sp>
        <p:nvSpPr>
          <p:cNvPr id="36" name="iconfont-1108-834251"/>
          <p:cNvSpPr/>
          <p:nvPr/>
        </p:nvSpPr>
        <p:spPr>
          <a:xfrm>
            <a:off x="4265334" y="4397283"/>
            <a:ext cx="383801" cy="383864"/>
          </a:xfrm>
          <a:custGeom>
            <a:avLst/>
            <a:gdLst>
              <a:gd name="T0" fmla="*/ 7933 w 12609"/>
              <a:gd name="T1" fmla="*/ 2359 h 12609"/>
              <a:gd name="T2" fmla="*/ 5596 w 12609"/>
              <a:gd name="T3" fmla="*/ 42 h 12609"/>
              <a:gd name="T4" fmla="*/ 8326 w 12609"/>
              <a:gd name="T5" fmla="*/ 333 h 12609"/>
              <a:gd name="T6" fmla="*/ 6309 w 12609"/>
              <a:gd name="T7" fmla="*/ 0 h 12609"/>
              <a:gd name="T8" fmla="*/ 7948 w 12609"/>
              <a:gd name="T9" fmla="*/ 2359 h 12609"/>
              <a:gd name="T10" fmla="*/ 10231 w 12609"/>
              <a:gd name="T11" fmla="*/ 4636 h 12609"/>
              <a:gd name="T12" fmla="*/ 10811 w 12609"/>
              <a:gd name="T13" fmla="*/ 1822 h 12609"/>
              <a:gd name="T14" fmla="*/ 8826 w 12609"/>
              <a:gd name="T15" fmla="*/ 6641 h 12609"/>
              <a:gd name="T16" fmla="*/ 10811 w 12609"/>
              <a:gd name="T17" fmla="*/ 1822 h 12609"/>
              <a:gd name="T18" fmla="*/ 10223 w 12609"/>
              <a:gd name="T19" fmla="*/ 4626 h 12609"/>
              <a:gd name="T20" fmla="*/ 10241 w 12609"/>
              <a:gd name="T21" fmla="*/ 7935 h 12609"/>
              <a:gd name="T22" fmla="*/ 10241 w 12609"/>
              <a:gd name="T23" fmla="*/ 7935 h 12609"/>
              <a:gd name="T24" fmla="*/ 12274 w 12609"/>
              <a:gd name="T25" fmla="*/ 8324 h 12609"/>
              <a:gd name="T26" fmla="*/ 12566 w 12609"/>
              <a:gd name="T27" fmla="*/ 5604 h 12609"/>
              <a:gd name="T28" fmla="*/ 10241 w 12609"/>
              <a:gd name="T29" fmla="*/ 7935 h 12609"/>
              <a:gd name="T30" fmla="*/ 10241 w 12609"/>
              <a:gd name="T31" fmla="*/ 7935 h 12609"/>
              <a:gd name="T32" fmla="*/ 7920 w 12609"/>
              <a:gd name="T33" fmla="*/ 10246 h 12609"/>
              <a:gd name="T34" fmla="*/ 9083 w 12609"/>
              <a:gd name="T35" fmla="*/ 11985 h 12609"/>
              <a:gd name="T36" fmla="*/ 11219 w 12609"/>
              <a:gd name="T37" fmla="*/ 10267 h 12609"/>
              <a:gd name="T38" fmla="*/ 5908 w 12609"/>
              <a:gd name="T39" fmla="*/ 8822 h 12609"/>
              <a:gd name="T40" fmla="*/ 7911 w 12609"/>
              <a:gd name="T41" fmla="*/ 10236 h 12609"/>
              <a:gd name="T42" fmla="*/ 4682 w 12609"/>
              <a:gd name="T43" fmla="*/ 10242 h 12609"/>
              <a:gd name="T44" fmla="*/ 4287 w 12609"/>
              <a:gd name="T45" fmla="*/ 7802 h 12609"/>
              <a:gd name="T46" fmla="*/ 6304 w 12609"/>
              <a:gd name="T47" fmla="*/ 12609 h 12609"/>
              <a:gd name="T48" fmla="*/ 4287 w 12609"/>
              <a:gd name="T49" fmla="*/ 7802 h 12609"/>
              <a:gd name="T50" fmla="*/ 4669 w 12609"/>
              <a:gd name="T51" fmla="*/ 10228 h 12609"/>
              <a:gd name="T52" fmla="*/ 2386 w 12609"/>
              <a:gd name="T53" fmla="*/ 7942 h 12609"/>
              <a:gd name="T54" fmla="*/ 2386 w 12609"/>
              <a:gd name="T55" fmla="*/ 7942 h 12609"/>
              <a:gd name="T56" fmla="*/ 1808 w 12609"/>
              <a:gd name="T57" fmla="*/ 10757 h 12609"/>
              <a:gd name="T58" fmla="*/ 3791 w 12609"/>
              <a:gd name="T59" fmla="*/ 5936 h 12609"/>
              <a:gd name="T60" fmla="*/ 2376 w 12609"/>
              <a:gd name="T61" fmla="*/ 7933 h 12609"/>
              <a:gd name="T62" fmla="*/ 2375 w 12609"/>
              <a:gd name="T63" fmla="*/ 4670 h 12609"/>
              <a:gd name="T64" fmla="*/ 2375 w 12609"/>
              <a:gd name="T65" fmla="*/ 4670 h 12609"/>
              <a:gd name="T66" fmla="*/ 43 w 12609"/>
              <a:gd name="T67" fmla="*/ 7006 h 12609"/>
              <a:gd name="T68" fmla="*/ 334 w 12609"/>
              <a:gd name="T69" fmla="*/ 4287 h 12609"/>
              <a:gd name="T70" fmla="*/ 2375 w 12609"/>
              <a:gd name="T71" fmla="*/ 4670 h 12609"/>
              <a:gd name="T72" fmla="*/ 2375 w 12609"/>
              <a:gd name="T73" fmla="*/ 4670 h 12609"/>
              <a:gd name="T74" fmla="*/ 4678 w 12609"/>
              <a:gd name="T75" fmla="*/ 2393 h 12609"/>
              <a:gd name="T76" fmla="*/ 1834 w 12609"/>
              <a:gd name="T77" fmla="*/ 1816 h 12609"/>
              <a:gd name="T78" fmla="*/ 6671 w 12609"/>
              <a:gd name="T79" fmla="*/ 3793 h 12609"/>
              <a:gd name="T80" fmla="*/ 3139 w 12609"/>
              <a:gd name="T81" fmla="*/ 820 h 12609"/>
              <a:gd name="T82" fmla="*/ 4658 w 12609"/>
              <a:gd name="T83" fmla="*/ 2393 h 12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2609" h="12609">
                <a:moveTo>
                  <a:pt x="7948" y="2373"/>
                </a:moveTo>
                <a:lnTo>
                  <a:pt x="7948" y="2359"/>
                </a:lnTo>
                <a:lnTo>
                  <a:pt x="7933" y="2359"/>
                </a:lnTo>
                <a:lnTo>
                  <a:pt x="7948" y="2373"/>
                </a:lnTo>
                <a:close/>
                <a:moveTo>
                  <a:pt x="6309" y="0"/>
                </a:moveTo>
                <a:cubicBezTo>
                  <a:pt x="6067" y="0"/>
                  <a:pt x="5830" y="14"/>
                  <a:pt x="5596" y="42"/>
                </a:cubicBezTo>
                <a:cubicBezTo>
                  <a:pt x="5024" y="106"/>
                  <a:pt x="4475" y="249"/>
                  <a:pt x="3959" y="456"/>
                </a:cubicBezTo>
                <a:cubicBezTo>
                  <a:pt x="3959" y="456"/>
                  <a:pt x="8213" y="4650"/>
                  <a:pt x="8326" y="4806"/>
                </a:cubicBezTo>
                <a:lnTo>
                  <a:pt x="8326" y="333"/>
                </a:lnTo>
                <a:cubicBezTo>
                  <a:pt x="8199" y="290"/>
                  <a:pt x="8070" y="251"/>
                  <a:pt x="7939" y="215"/>
                </a:cubicBezTo>
                <a:cubicBezTo>
                  <a:pt x="7420" y="76"/>
                  <a:pt x="6873" y="0"/>
                  <a:pt x="6309" y="0"/>
                </a:cubicBezTo>
                <a:lnTo>
                  <a:pt x="6309" y="0"/>
                </a:lnTo>
                <a:close/>
                <a:moveTo>
                  <a:pt x="7948" y="2373"/>
                </a:moveTo>
                <a:lnTo>
                  <a:pt x="7933" y="2359"/>
                </a:lnTo>
                <a:lnTo>
                  <a:pt x="7948" y="2359"/>
                </a:lnTo>
                <a:lnTo>
                  <a:pt x="7948" y="2373"/>
                </a:lnTo>
                <a:close/>
                <a:moveTo>
                  <a:pt x="10223" y="4646"/>
                </a:moveTo>
                <a:lnTo>
                  <a:pt x="10231" y="4636"/>
                </a:lnTo>
                <a:lnTo>
                  <a:pt x="10223" y="4626"/>
                </a:lnTo>
                <a:lnTo>
                  <a:pt x="10223" y="4646"/>
                </a:lnTo>
                <a:close/>
                <a:moveTo>
                  <a:pt x="10811" y="1822"/>
                </a:moveTo>
                <a:cubicBezTo>
                  <a:pt x="10641" y="1652"/>
                  <a:pt x="10462" y="1495"/>
                  <a:pt x="10277" y="1349"/>
                </a:cubicBezTo>
                <a:cubicBezTo>
                  <a:pt x="9826" y="992"/>
                  <a:pt x="9337" y="705"/>
                  <a:pt x="8826" y="489"/>
                </a:cubicBezTo>
                <a:cubicBezTo>
                  <a:pt x="8826" y="489"/>
                  <a:pt x="8858" y="6450"/>
                  <a:pt x="8826" y="6641"/>
                </a:cubicBezTo>
                <a:lnTo>
                  <a:pt x="12001" y="3478"/>
                </a:lnTo>
                <a:cubicBezTo>
                  <a:pt x="11942" y="3358"/>
                  <a:pt x="11878" y="3239"/>
                  <a:pt x="11810" y="3123"/>
                </a:cubicBezTo>
                <a:cubicBezTo>
                  <a:pt x="11541" y="2658"/>
                  <a:pt x="11210" y="2219"/>
                  <a:pt x="10811" y="1822"/>
                </a:cubicBezTo>
                <a:lnTo>
                  <a:pt x="10811" y="1822"/>
                </a:lnTo>
                <a:close/>
                <a:moveTo>
                  <a:pt x="10223" y="4646"/>
                </a:moveTo>
                <a:lnTo>
                  <a:pt x="10223" y="4626"/>
                </a:lnTo>
                <a:lnTo>
                  <a:pt x="10232" y="4636"/>
                </a:lnTo>
                <a:lnTo>
                  <a:pt x="10223" y="4646"/>
                </a:lnTo>
                <a:close/>
                <a:moveTo>
                  <a:pt x="10241" y="7935"/>
                </a:moveTo>
                <a:lnTo>
                  <a:pt x="10241" y="7922"/>
                </a:lnTo>
                <a:lnTo>
                  <a:pt x="10228" y="7935"/>
                </a:lnTo>
                <a:lnTo>
                  <a:pt x="10241" y="7935"/>
                </a:lnTo>
                <a:close/>
                <a:moveTo>
                  <a:pt x="12151" y="3974"/>
                </a:moveTo>
                <a:cubicBezTo>
                  <a:pt x="12151" y="3974"/>
                  <a:pt x="7942" y="8212"/>
                  <a:pt x="7785" y="8324"/>
                </a:cubicBezTo>
                <a:lnTo>
                  <a:pt x="12274" y="8324"/>
                </a:lnTo>
                <a:cubicBezTo>
                  <a:pt x="12318" y="8198"/>
                  <a:pt x="12356" y="8069"/>
                  <a:pt x="12392" y="7939"/>
                </a:cubicBezTo>
                <a:cubicBezTo>
                  <a:pt x="12532" y="7420"/>
                  <a:pt x="12609" y="6877"/>
                  <a:pt x="12609" y="6315"/>
                </a:cubicBezTo>
                <a:cubicBezTo>
                  <a:pt x="12609" y="6074"/>
                  <a:pt x="12594" y="5837"/>
                  <a:pt x="12566" y="5604"/>
                </a:cubicBezTo>
                <a:cubicBezTo>
                  <a:pt x="12502" y="5034"/>
                  <a:pt x="12359" y="4487"/>
                  <a:pt x="12151" y="3974"/>
                </a:cubicBezTo>
                <a:lnTo>
                  <a:pt x="12151" y="3974"/>
                </a:lnTo>
                <a:close/>
                <a:moveTo>
                  <a:pt x="10241" y="7935"/>
                </a:moveTo>
                <a:lnTo>
                  <a:pt x="10228" y="7935"/>
                </a:lnTo>
                <a:lnTo>
                  <a:pt x="10241" y="7922"/>
                </a:lnTo>
                <a:lnTo>
                  <a:pt x="10241" y="7935"/>
                </a:lnTo>
                <a:close/>
                <a:moveTo>
                  <a:pt x="7930" y="10236"/>
                </a:moveTo>
                <a:lnTo>
                  <a:pt x="7911" y="10236"/>
                </a:lnTo>
                <a:lnTo>
                  <a:pt x="7920" y="10246"/>
                </a:lnTo>
                <a:lnTo>
                  <a:pt x="7930" y="10236"/>
                </a:lnTo>
                <a:close/>
                <a:moveTo>
                  <a:pt x="5908" y="8822"/>
                </a:moveTo>
                <a:lnTo>
                  <a:pt x="9083" y="11985"/>
                </a:lnTo>
                <a:cubicBezTo>
                  <a:pt x="9203" y="11925"/>
                  <a:pt x="9322" y="11862"/>
                  <a:pt x="9439" y="11794"/>
                </a:cubicBezTo>
                <a:cubicBezTo>
                  <a:pt x="9906" y="11527"/>
                  <a:pt x="10346" y="11197"/>
                  <a:pt x="10745" y="10799"/>
                </a:cubicBezTo>
                <a:cubicBezTo>
                  <a:pt x="10915" y="10629"/>
                  <a:pt x="11072" y="10451"/>
                  <a:pt x="11219" y="10267"/>
                </a:cubicBezTo>
                <a:cubicBezTo>
                  <a:pt x="11576" y="9817"/>
                  <a:pt x="11865" y="9331"/>
                  <a:pt x="12082" y="8821"/>
                </a:cubicBezTo>
                <a:cubicBezTo>
                  <a:pt x="12082" y="8821"/>
                  <a:pt x="6099" y="8852"/>
                  <a:pt x="5908" y="8822"/>
                </a:cubicBezTo>
                <a:lnTo>
                  <a:pt x="5908" y="8822"/>
                </a:lnTo>
                <a:close/>
                <a:moveTo>
                  <a:pt x="7930" y="10236"/>
                </a:moveTo>
                <a:lnTo>
                  <a:pt x="7920" y="10246"/>
                </a:lnTo>
                <a:lnTo>
                  <a:pt x="7911" y="10236"/>
                </a:lnTo>
                <a:lnTo>
                  <a:pt x="7930" y="10236"/>
                </a:lnTo>
                <a:close/>
                <a:moveTo>
                  <a:pt x="4669" y="10242"/>
                </a:moveTo>
                <a:lnTo>
                  <a:pt x="4682" y="10242"/>
                </a:lnTo>
                <a:lnTo>
                  <a:pt x="4669" y="10229"/>
                </a:lnTo>
                <a:lnTo>
                  <a:pt x="4669" y="10242"/>
                </a:lnTo>
                <a:close/>
                <a:moveTo>
                  <a:pt x="4287" y="7802"/>
                </a:moveTo>
                <a:lnTo>
                  <a:pt x="4287" y="12275"/>
                </a:lnTo>
                <a:cubicBezTo>
                  <a:pt x="4414" y="12319"/>
                  <a:pt x="4544" y="12358"/>
                  <a:pt x="4674" y="12393"/>
                </a:cubicBezTo>
                <a:cubicBezTo>
                  <a:pt x="5194" y="12533"/>
                  <a:pt x="5740" y="12609"/>
                  <a:pt x="6304" y="12609"/>
                </a:cubicBezTo>
                <a:cubicBezTo>
                  <a:pt x="6545" y="12609"/>
                  <a:pt x="6783" y="12594"/>
                  <a:pt x="7016" y="12567"/>
                </a:cubicBezTo>
                <a:cubicBezTo>
                  <a:pt x="7588" y="12502"/>
                  <a:pt x="8137" y="12360"/>
                  <a:pt x="8653" y="12152"/>
                </a:cubicBezTo>
                <a:cubicBezTo>
                  <a:pt x="8653" y="12152"/>
                  <a:pt x="4400" y="7959"/>
                  <a:pt x="4287" y="7802"/>
                </a:cubicBezTo>
                <a:lnTo>
                  <a:pt x="4287" y="7802"/>
                </a:lnTo>
                <a:close/>
                <a:moveTo>
                  <a:pt x="4669" y="10242"/>
                </a:moveTo>
                <a:lnTo>
                  <a:pt x="4669" y="10228"/>
                </a:lnTo>
                <a:lnTo>
                  <a:pt x="4683" y="10242"/>
                </a:lnTo>
                <a:lnTo>
                  <a:pt x="4669" y="10242"/>
                </a:lnTo>
                <a:close/>
                <a:moveTo>
                  <a:pt x="2386" y="7942"/>
                </a:moveTo>
                <a:lnTo>
                  <a:pt x="2386" y="7923"/>
                </a:lnTo>
                <a:lnTo>
                  <a:pt x="2376" y="7933"/>
                </a:lnTo>
                <a:lnTo>
                  <a:pt x="2386" y="7942"/>
                </a:lnTo>
                <a:close/>
                <a:moveTo>
                  <a:pt x="618" y="9099"/>
                </a:moveTo>
                <a:cubicBezTo>
                  <a:pt x="677" y="9220"/>
                  <a:pt x="741" y="9339"/>
                  <a:pt x="809" y="9455"/>
                </a:cubicBezTo>
                <a:cubicBezTo>
                  <a:pt x="1077" y="9920"/>
                  <a:pt x="1409" y="10359"/>
                  <a:pt x="1808" y="10757"/>
                </a:cubicBezTo>
                <a:cubicBezTo>
                  <a:pt x="1978" y="10927"/>
                  <a:pt x="2157" y="11083"/>
                  <a:pt x="2342" y="11228"/>
                </a:cubicBezTo>
                <a:cubicBezTo>
                  <a:pt x="2793" y="11586"/>
                  <a:pt x="3280" y="11872"/>
                  <a:pt x="3793" y="12089"/>
                </a:cubicBezTo>
                <a:cubicBezTo>
                  <a:pt x="3793" y="12089"/>
                  <a:pt x="3760" y="6127"/>
                  <a:pt x="3791" y="5936"/>
                </a:cubicBezTo>
                <a:lnTo>
                  <a:pt x="618" y="9099"/>
                </a:lnTo>
                <a:close/>
                <a:moveTo>
                  <a:pt x="2386" y="7942"/>
                </a:moveTo>
                <a:lnTo>
                  <a:pt x="2376" y="7933"/>
                </a:lnTo>
                <a:lnTo>
                  <a:pt x="2386" y="7923"/>
                </a:lnTo>
                <a:lnTo>
                  <a:pt x="2386" y="7942"/>
                </a:lnTo>
                <a:close/>
                <a:moveTo>
                  <a:pt x="2375" y="4670"/>
                </a:moveTo>
                <a:lnTo>
                  <a:pt x="2375" y="4681"/>
                </a:lnTo>
                <a:lnTo>
                  <a:pt x="2387" y="4670"/>
                </a:lnTo>
                <a:lnTo>
                  <a:pt x="2375" y="4670"/>
                </a:lnTo>
                <a:close/>
                <a:moveTo>
                  <a:pt x="216" y="4672"/>
                </a:moveTo>
                <a:cubicBezTo>
                  <a:pt x="77" y="5191"/>
                  <a:pt x="0" y="5734"/>
                  <a:pt x="0" y="6297"/>
                </a:cubicBezTo>
                <a:cubicBezTo>
                  <a:pt x="0" y="6536"/>
                  <a:pt x="15" y="6774"/>
                  <a:pt x="43" y="7006"/>
                </a:cubicBezTo>
                <a:cubicBezTo>
                  <a:pt x="107" y="7577"/>
                  <a:pt x="249" y="8124"/>
                  <a:pt x="459" y="8637"/>
                </a:cubicBezTo>
                <a:cubicBezTo>
                  <a:pt x="459" y="8637"/>
                  <a:pt x="4667" y="4399"/>
                  <a:pt x="4824" y="4287"/>
                </a:cubicBezTo>
                <a:lnTo>
                  <a:pt x="334" y="4287"/>
                </a:lnTo>
                <a:cubicBezTo>
                  <a:pt x="291" y="4412"/>
                  <a:pt x="252" y="4542"/>
                  <a:pt x="216" y="4672"/>
                </a:cubicBezTo>
                <a:lnTo>
                  <a:pt x="216" y="4672"/>
                </a:lnTo>
                <a:close/>
                <a:moveTo>
                  <a:pt x="2375" y="4670"/>
                </a:moveTo>
                <a:lnTo>
                  <a:pt x="2387" y="4670"/>
                </a:lnTo>
                <a:lnTo>
                  <a:pt x="2375" y="4681"/>
                </a:lnTo>
                <a:lnTo>
                  <a:pt x="2375" y="4670"/>
                </a:lnTo>
                <a:close/>
                <a:moveTo>
                  <a:pt x="4667" y="2383"/>
                </a:moveTo>
                <a:lnTo>
                  <a:pt x="4658" y="2393"/>
                </a:lnTo>
                <a:lnTo>
                  <a:pt x="4678" y="2393"/>
                </a:lnTo>
                <a:lnTo>
                  <a:pt x="4667" y="2383"/>
                </a:lnTo>
                <a:close/>
                <a:moveTo>
                  <a:pt x="3139" y="820"/>
                </a:moveTo>
                <a:cubicBezTo>
                  <a:pt x="2672" y="1088"/>
                  <a:pt x="2232" y="1419"/>
                  <a:pt x="1834" y="1816"/>
                </a:cubicBezTo>
                <a:cubicBezTo>
                  <a:pt x="1662" y="1986"/>
                  <a:pt x="1505" y="2165"/>
                  <a:pt x="1359" y="2348"/>
                </a:cubicBezTo>
                <a:cubicBezTo>
                  <a:pt x="1001" y="2797"/>
                  <a:pt x="713" y="3284"/>
                  <a:pt x="495" y="3794"/>
                </a:cubicBezTo>
                <a:cubicBezTo>
                  <a:pt x="495" y="3794"/>
                  <a:pt x="6480" y="3763"/>
                  <a:pt x="6671" y="3793"/>
                </a:cubicBezTo>
                <a:lnTo>
                  <a:pt x="3496" y="630"/>
                </a:lnTo>
                <a:cubicBezTo>
                  <a:pt x="3375" y="690"/>
                  <a:pt x="3256" y="753"/>
                  <a:pt x="3139" y="820"/>
                </a:cubicBezTo>
                <a:lnTo>
                  <a:pt x="3139" y="820"/>
                </a:lnTo>
                <a:close/>
                <a:moveTo>
                  <a:pt x="4667" y="2383"/>
                </a:moveTo>
                <a:lnTo>
                  <a:pt x="4678" y="2393"/>
                </a:lnTo>
                <a:lnTo>
                  <a:pt x="4658" y="2393"/>
                </a:lnTo>
                <a:lnTo>
                  <a:pt x="4667" y="2383"/>
                </a:lnTo>
                <a:close/>
                <a:moveTo>
                  <a:pt x="4667" y="2383"/>
                </a:move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latin typeface="OPPOSans R" panose="00020600040101010101" pitchFamily="18" charset="-122"/>
              <a:ea typeface="OPPOSans R" panose="00020600040101010101" pitchFamily="18" charset="-122"/>
            </a:endParaRPr>
          </a:p>
        </p:txBody>
      </p:sp>
      <p:sp>
        <p:nvSpPr>
          <p:cNvPr id="37" name="iconfont-10043-4933143"/>
          <p:cNvSpPr/>
          <p:nvPr/>
        </p:nvSpPr>
        <p:spPr>
          <a:xfrm>
            <a:off x="7509496" y="4430494"/>
            <a:ext cx="309509" cy="283753"/>
          </a:xfrm>
          <a:custGeom>
            <a:avLst/>
            <a:gdLst>
              <a:gd name="T0" fmla="*/ 9978 w 10065"/>
              <a:gd name="T1" fmla="*/ 2876 h 9225"/>
              <a:gd name="T2" fmla="*/ 7865 w 10065"/>
              <a:gd name="T3" fmla="*/ 8963 h 9225"/>
              <a:gd name="T4" fmla="*/ 1589 w 10065"/>
              <a:gd name="T5" fmla="*/ 9225 h 9225"/>
              <a:gd name="T6" fmla="*/ 100 w 10065"/>
              <a:gd name="T7" fmla="*/ 8113 h 9225"/>
              <a:gd name="T8" fmla="*/ 105 w 10065"/>
              <a:gd name="T9" fmla="*/ 7190 h 9225"/>
              <a:gd name="T10" fmla="*/ 111 w 10065"/>
              <a:gd name="T11" fmla="*/ 6838 h 9225"/>
              <a:gd name="T12" fmla="*/ 141 w 10065"/>
              <a:gd name="T13" fmla="*/ 6595 h 9225"/>
              <a:gd name="T14" fmla="*/ 339 w 10065"/>
              <a:gd name="T15" fmla="*/ 6312 h 9225"/>
              <a:gd name="T16" fmla="*/ 789 w 10065"/>
              <a:gd name="T17" fmla="*/ 5212 h 9225"/>
              <a:gd name="T18" fmla="*/ 789 w 10065"/>
              <a:gd name="T19" fmla="*/ 4865 h 9225"/>
              <a:gd name="T20" fmla="*/ 994 w 10065"/>
              <a:gd name="T21" fmla="*/ 4560 h 9225"/>
              <a:gd name="T22" fmla="*/ 1396 w 10065"/>
              <a:gd name="T23" fmla="*/ 3467 h 9225"/>
              <a:gd name="T24" fmla="*/ 1384 w 10065"/>
              <a:gd name="T25" fmla="*/ 3107 h 9225"/>
              <a:gd name="T26" fmla="*/ 1649 w 10065"/>
              <a:gd name="T27" fmla="*/ 2788 h 9225"/>
              <a:gd name="T28" fmla="*/ 2069 w 10065"/>
              <a:gd name="T29" fmla="*/ 1701 h 9225"/>
              <a:gd name="T30" fmla="*/ 2039 w 10065"/>
              <a:gd name="T31" fmla="*/ 1390 h 9225"/>
              <a:gd name="T32" fmla="*/ 2201 w 10065"/>
              <a:gd name="T33" fmla="*/ 1143 h 9225"/>
              <a:gd name="T34" fmla="*/ 2403 w 10065"/>
              <a:gd name="T35" fmla="*/ 833 h 9225"/>
              <a:gd name="T36" fmla="*/ 2589 w 10065"/>
              <a:gd name="T37" fmla="*/ 407 h 9225"/>
              <a:gd name="T38" fmla="*/ 2865 w 10065"/>
              <a:gd name="T39" fmla="*/ 73 h 9225"/>
              <a:gd name="T40" fmla="*/ 3366 w 10065"/>
              <a:gd name="T41" fmla="*/ 36 h 9225"/>
              <a:gd name="T42" fmla="*/ 3666 w 10065"/>
              <a:gd name="T43" fmla="*/ 0 h 9225"/>
              <a:gd name="T44" fmla="*/ 8922 w 10065"/>
              <a:gd name="T45" fmla="*/ 336 h 9225"/>
              <a:gd name="T46" fmla="*/ 7384 w 10065"/>
              <a:gd name="T47" fmla="*/ 6558 h 9225"/>
              <a:gd name="T48" fmla="*/ 6183 w 10065"/>
              <a:gd name="T49" fmla="*/ 7688 h 9225"/>
              <a:gd name="T50" fmla="*/ 734 w 10065"/>
              <a:gd name="T51" fmla="*/ 7778 h 9225"/>
              <a:gd name="T52" fmla="*/ 1593 w 10065"/>
              <a:gd name="T53" fmla="*/ 8456 h 9225"/>
              <a:gd name="T54" fmla="*/ 7473 w 10065"/>
              <a:gd name="T55" fmla="*/ 8362 h 9225"/>
              <a:gd name="T56" fmla="*/ 9484 w 10065"/>
              <a:gd name="T57" fmla="*/ 2186 h 9225"/>
              <a:gd name="T58" fmla="*/ 9869 w 10065"/>
              <a:gd name="T59" fmla="*/ 2102 h 9225"/>
              <a:gd name="T60" fmla="*/ 2994 w 10065"/>
              <a:gd name="T61" fmla="*/ 3787 h 9225"/>
              <a:gd name="T62" fmla="*/ 6765 w 10065"/>
              <a:gd name="T63" fmla="*/ 3843 h 9225"/>
              <a:gd name="T64" fmla="*/ 7017 w 10065"/>
              <a:gd name="T65" fmla="*/ 3652 h 9225"/>
              <a:gd name="T66" fmla="*/ 7130 w 10065"/>
              <a:gd name="T67" fmla="*/ 3133 h 9225"/>
              <a:gd name="T68" fmla="*/ 3359 w 10065"/>
              <a:gd name="T69" fmla="*/ 3077 h 9225"/>
              <a:gd name="T70" fmla="*/ 3108 w 10065"/>
              <a:gd name="T71" fmla="*/ 3268 h 9225"/>
              <a:gd name="T72" fmla="*/ 3479 w 10065"/>
              <a:gd name="T73" fmla="*/ 2113 h 9225"/>
              <a:gd name="T74" fmla="*/ 3612 w 10065"/>
              <a:gd name="T75" fmla="*/ 2305 h 9225"/>
              <a:gd name="T76" fmla="*/ 7415 w 10065"/>
              <a:gd name="T77" fmla="*/ 2248 h 9225"/>
              <a:gd name="T78" fmla="*/ 7640 w 10065"/>
              <a:gd name="T79" fmla="*/ 1730 h 9225"/>
              <a:gd name="T80" fmla="*/ 7508 w 10065"/>
              <a:gd name="T81" fmla="*/ 1538 h 9225"/>
              <a:gd name="T82" fmla="*/ 3705 w 10065"/>
              <a:gd name="T83" fmla="*/ 1595 h 9225"/>
              <a:gd name="T84" fmla="*/ 3479 w 10065"/>
              <a:gd name="T85" fmla="*/ 2113 h 9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065" h="9225">
                <a:moveTo>
                  <a:pt x="9869" y="2102"/>
                </a:moveTo>
                <a:cubicBezTo>
                  <a:pt x="10029" y="2331"/>
                  <a:pt x="10065" y="2588"/>
                  <a:pt x="9978" y="2876"/>
                </a:cubicBezTo>
                <a:lnTo>
                  <a:pt x="8325" y="8318"/>
                </a:lnTo>
                <a:cubicBezTo>
                  <a:pt x="8249" y="8575"/>
                  <a:pt x="8095" y="8790"/>
                  <a:pt x="7865" y="8963"/>
                </a:cubicBezTo>
                <a:cubicBezTo>
                  <a:pt x="7637" y="9137"/>
                  <a:pt x="7392" y="9225"/>
                  <a:pt x="7130" y="9225"/>
                </a:cubicBezTo>
                <a:lnTo>
                  <a:pt x="1589" y="9225"/>
                </a:lnTo>
                <a:cubicBezTo>
                  <a:pt x="1280" y="9225"/>
                  <a:pt x="984" y="9117"/>
                  <a:pt x="698" y="8903"/>
                </a:cubicBezTo>
                <a:cubicBezTo>
                  <a:pt x="411" y="8688"/>
                  <a:pt x="213" y="8426"/>
                  <a:pt x="100" y="8113"/>
                </a:cubicBezTo>
                <a:cubicBezTo>
                  <a:pt x="4" y="7846"/>
                  <a:pt x="0" y="7591"/>
                  <a:pt x="88" y="7351"/>
                </a:cubicBezTo>
                <a:cubicBezTo>
                  <a:pt x="88" y="7335"/>
                  <a:pt x="94" y="7281"/>
                  <a:pt x="105" y="7190"/>
                </a:cubicBezTo>
                <a:cubicBezTo>
                  <a:pt x="118" y="7097"/>
                  <a:pt x="125" y="7024"/>
                  <a:pt x="129" y="6967"/>
                </a:cubicBezTo>
                <a:cubicBezTo>
                  <a:pt x="133" y="6936"/>
                  <a:pt x="126" y="6892"/>
                  <a:pt x="111" y="6838"/>
                </a:cubicBezTo>
                <a:cubicBezTo>
                  <a:pt x="95" y="6785"/>
                  <a:pt x="90" y="6745"/>
                  <a:pt x="94" y="6721"/>
                </a:cubicBezTo>
                <a:cubicBezTo>
                  <a:pt x="101" y="6677"/>
                  <a:pt x="118" y="6635"/>
                  <a:pt x="141" y="6595"/>
                </a:cubicBezTo>
                <a:cubicBezTo>
                  <a:pt x="165" y="6555"/>
                  <a:pt x="198" y="6507"/>
                  <a:pt x="240" y="6453"/>
                </a:cubicBezTo>
                <a:cubicBezTo>
                  <a:pt x="282" y="6400"/>
                  <a:pt x="315" y="6352"/>
                  <a:pt x="339" y="6312"/>
                </a:cubicBezTo>
                <a:cubicBezTo>
                  <a:pt x="432" y="6161"/>
                  <a:pt x="521" y="5977"/>
                  <a:pt x="609" y="5762"/>
                </a:cubicBezTo>
                <a:cubicBezTo>
                  <a:pt x="697" y="5547"/>
                  <a:pt x="757" y="5365"/>
                  <a:pt x="789" y="5212"/>
                </a:cubicBezTo>
                <a:cubicBezTo>
                  <a:pt x="802" y="5172"/>
                  <a:pt x="802" y="5112"/>
                  <a:pt x="791" y="5032"/>
                </a:cubicBezTo>
                <a:cubicBezTo>
                  <a:pt x="781" y="4952"/>
                  <a:pt x="780" y="4896"/>
                  <a:pt x="789" y="4865"/>
                </a:cubicBezTo>
                <a:cubicBezTo>
                  <a:pt x="802" y="4821"/>
                  <a:pt x="834" y="4765"/>
                  <a:pt x="891" y="4697"/>
                </a:cubicBezTo>
                <a:cubicBezTo>
                  <a:pt x="947" y="4628"/>
                  <a:pt x="981" y="4583"/>
                  <a:pt x="994" y="4560"/>
                </a:cubicBezTo>
                <a:cubicBezTo>
                  <a:pt x="1079" y="4416"/>
                  <a:pt x="1161" y="4231"/>
                  <a:pt x="1246" y="4007"/>
                </a:cubicBezTo>
                <a:cubicBezTo>
                  <a:pt x="1331" y="3783"/>
                  <a:pt x="1380" y="3603"/>
                  <a:pt x="1396" y="3467"/>
                </a:cubicBezTo>
                <a:cubicBezTo>
                  <a:pt x="1400" y="3431"/>
                  <a:pt x="1395" y="3367"/>
                  <a:pt x="1381" y="3275"/>
                </a:cubicBezTo>
                <a:cubicBezTo>
                  <a:pt x="1368" y="3182"/>
                  <a:pt x="1369" y="3127"/>
                  <a:pt x="1384" y="3107"/>
                </a:cubicBezTo>
                <a:cubicBezTo>
                  <a:pt x="1400" y="3056"/>
                  <a:pt x="1445" y="2993"/>
                  <a:pt x="1516" y="2923"/>
                </a:cubicBezTo>
                <a:cubicBezTo>
                  <a:pt x="1589" y="2853"/>
                  <a:pt x="1633" y="2808"/>
                  <a:pt x="1649" y="2788"/>
                </a:cubicBezTo>
                <a:cubicBezTo>
                  <a:pt x="1725" y="2685"/>
                  <a:pt x="1810" y="2516"/>
                  <a:pt x="1904" y="2281"/>
                </a:cubicBezTo>
                <a:cubicBezTo>
                  <a:pt x="1998" y="2047"/>
                  <a:pt x="2053" y="1853"/>
                  <a:pt x="2069" y="1701"/>
                </a:cubicBezTo>
                <a:cubicBezTo>
                  <a:pt x="2073" y="1670"/>
                  <a:pt x="2066" y="1617"/>
                  <a:pt x="2051" y="1548"/>
                </a:cubicBezTo>
                <a:cubicBezTo>
                  <a:pt x="2035" y="1478"/>
                  <a:pt x="2031" y="1426"/>
                  <a:pt x="2039" y="1390"/>
                </a:cubicBezTo>
                <a:cubicBezTo>
                  <a:pt x="2046" y="1358"/>
                  <a:pt x="2065" y="1321"/>
                  <a:pt x="2093" y="1281"/>
                </a:cubicBezTo>
                <a:cubicBezTo>
                  <a:pt x="2120" y="1241"/>
                  <a:pt x="2158" y="1195"/>
                  <a:pt x="2201" y="1143"/>
                </a:cubicBezTo>
                <a:cubicBezTo>
                  <a:pt x="2245" y="1092"/>
                  <a:pt x="2280" y="1050"/>
                  <a:pt x="2304" y="1017"/>
                </a:cubicBezTo>
                <a:cubicBezTo>
                  <a:pt x="2335" y="970"/>
                  <a:pt x="2369" y="908"/>
                  <a:pt x="2403" y="833"/>
                </a:cubicBezTo>
                <a:cubicBezTo>
                  <a:pt x="2436" y="758"/>
                  <a:pt x="2468" y="690"/>
                  <a:pt x="2493" y="623"/>
                </a:cubicBezTo>
                <a:cubicBezTo>
                  <a:pt x="2519" y="557"/>
                  <a:pt x="2550" y="486"/>
                  <a:pt x="2589" y="407"/>
                </a:cubicBezTo>
                <a:cubicBezTo>
                  <a:pt x="2626" y="328"/>
                  <a:pt x="2666" y="266"/>
                  <a:pt x="2706" y="215"/>
                </a:cubicBezTo>
                <a:cubicBezTo>
                  <a:pt x="2746" y="165"/>
                  <a:pt x="2800" y="117"/>
                  <a:pt x="2865" y="73"/>
                </a:cubicBezTo>
                <a:cubicBezTo>
                  <a:pt x="2930" y="30"/>
                  <a:pt x="3003" y="6"/>
                  <a:pt x="3081" y="3"/>
                </a:cubicBezTo>
                <a:cubicBezTo>
                  <a:pt x="3160" y="1"/>
                  <a:pt x="3254" y="12"/>
                  <a:pt x="3366" y="36"/>
                </a:cubicBezTo>
                <a:lnTo>
                  <a:pt x="3360" y="53"/>
                </a:lnTo>
                <a:cubicBezTo>
                  <a:pt x="3511" y="17"/>
                  <a:pt x="3614" y="0"/>
                  <a:pt x="3666" y="0"/>
                </a:cubicBezTo>
                <a:lnTo>
                  <a:pt x="8237" y="0"/>
                </a:lnTo>
                <a:cubicBezTo>
                  <a:pt x="8533" y="0"/>
                  <a:pt x="8760" y="112"/>
                  <a:pt x="8922" y="336"/>
                </a:cubicBezTo>
                <a:cubicBezTo>
                  <a:pt x="9081" y="561"/>
                  <a:pt x="9118" y="821"/>
                  <a:pt x="9030" y="1116"/>
                </a:cubicBezTo>
                <a:lnTo>
                  <a:pt x="7384" y="6558"/>
                </a:lnTo>
                <a:cubicBezTo>
                  <a:pt x="7240" y="7035"/>
                  <a:pt x="7098" y="7341"/>
                  <a:pt x="6954" y="7481"/>
                </a:cubicBezTo>
                <a:cubicBezTo>
                  <a:pt x="6812" y="7618"/>
                  <a:pt x="6555" y="7688"/>
                  <a:pt x="6183" y="7688"/>
                </a:cubicBezTo>
                <a:lnTo>
                  <a:pt x="963" y="7688"/>
                </a:lnTo>
                <a:cubicBezTo>
                  <a:pt x="854" y="7688"/>
                  <a:pt x="778" y="7718"/>
                  <a:pt x="734" y="7778"/>
                </a:cubicBezTo>
                <a:cubicBezTo>
                  <a:pt x="690" y="7843"/>
                  <a:pt x="689" y="7928"/>
                  <a:pt x="728" y="8036"/>
                </a:cubicBezTo>
                <a:cubicBezTo>
                  <a:pt x="824" y="8316"/>
                  <a:pt x="1111" y="8456"/>
                  <a:pt x="1593" y="8456"/>
                </a:cubicBezTo>
                <a:lnTo>
                  <a:pt x="7137" y="8456"/>
                </a:lnTo>
                <a:cubicBezTo>
                  <a:pt x="7253" y="8456"/>
                  <a:pt x="7365" y="8425"/>
                  <a:pt x="7473" y="8362"/>
                </a:cubicBezTo>
                <a:cubicBezTo>
                  <a:pt x="7582" y="8300"/>
                  <a:pt x="7650" y="8217"/>
                  <a:pt x="7683" y="8113"/>
                </a:cubicBezTo>
                <a:lnTo>
                  <a:pt x="9484" y="2186"/>
                </a:lnTo>
                <a:cubicBezTo>
                  <a:pt x="9512" y="2097"/>
                  <a:pt x="9522" y="1983"/>
                  <a:pt x="9514" y="1843"/>
                </a:cubicBezTo>
                <a:cubicBezTo>
                  <a:pt x="9667" y="1905"/>
                  <a:pt x="9785" y="1990"/>
                  <a:pt x="9869" y="2102"/>
                </a:cubicBezTo>
                <a:close/>
                <a:moveTo>
                  <a:pt x="2982" y="3652"/>
                </a:moveTo>
                <a:cubicBezTo>
                  <a:pt x="2965" y="3703"/>
                  <a:pt x="2969" y="3750"/>
                  <a:pt x="2994" y="3787"/>
                </a:cubicBezTo>
                <a:cubicBezTo>
                  <a:pt x="3018" y="3825"/>
                  <a:pt x="3059" y="3843"/>
                  <a:pt x="3114" y="3843"/>
                </a:cubicBezTo>
                <a:lnTo>
                  <a:pt x="6765" y="3843"/>
                </a:lnTo>
                <a:cubicBezTo>
                  <a:pt x="6817" y="3843"/>
                  <a:pt x="6869" y="3825"/>
                  <a:pt x="6918" y="3787"/>
                </a:cubicBezTo>
                <a:cubicBezTo>
                  <a:pt x="6968" y="3750"/>
                  <a:pt x="7002" y="3703"/>
                  <a:pt x="7017" y="3652"/>
                </a:cubicBezTo>
                <a:lnTo>
                  <a:pt x="7143" y="3268"/>
                </a:lnTo>
                <a:cubicBezTo>
                  <a:pt x="7159" y="3217"/>
                  <a:pt x="7155" y="3171"/>
                  <a:pt x="7130" y="3133"/>
                </a:cubicBezTo>
                <a:cubicBezTo>
                  <a:pt x="7107" y="3096"/>
                  <a:pt x="7065" y="3077"/>
                  <a:pt x="7010" y="3077"/>
                </a:cubicBezTo>
                <a:lnTo>
                  <a:pt x="3359" y="3077"/>
                </a:lnTo>
                <a:cubicBezTo>
                  <a:pt x="3308" y="3077"/>
                  <a:pt x="3255" y="3096"/>
                  <a:pt x="3207" y="3133"/>
                </a:cubicBezTo>
                <a:cubicBezTo>
                  <a:pt x="3157" y="3171"/>
                  <a:pt x="3123" y="3217"/>
                  <a:pt x="3108" y="3268"/>
                </a:cubicBezTo>
                <a:lnTo>
                  <a:pt x="2982" y="3652"/>
                </a:lnTo>
                <a:close/>
                <a:moveTo>
                  <a:pt x="3479" y="2113"/>
                </a:moveTo>
                <a:cubicBezTo>
                  <a:pt x="3463" y="2165"/>
                  <a:pt x="3467" y="2211"/>
                  <a:pt x="3492" y="2248"/>
                </a:cubicBezTo>
                <a:cubicBezTo>
                  <a:pt x="3515" y="2286"/>
                  <a:pt x="3557" y="2305"/>
                  <a:pt x="3612" y="2305"/>
                </a:cubicBezTo>
                <a:lnTo>
                  <a:pt x="7263" y="2305"/>
                </a:lnTo>
                <a:cubicBezTo>
                  <a:pt x="7314" y="2305"/>
                  <a:pt x="7367" y="2286"/>
                  <a:pt x="7415" y="2248"/>
                </a:cubicBezTo>
                <a:cubicBezTo>
                  <a:pt x="7465" y="2211"/>
                  <a:pt x="7499" y="2165"/>
                  <a:pt x="7514" y="2113"/>
                </a:cubicBezTo>
                <a:lnTo>
                  <a:pt x="7640" y="1730"/>
                </a:lnTo>
                <a:cubicBezTo>
                  <a:pt x="7657" y="1678"/>
                  <a:pt x="7653" y="1632"/>
                  <a:pt x="7628" y="1595"/>
                </a:cubicBezTo>
                <a:cubicBezTo>
                  <a:pt x="7604" y="1557"/>
                  <a:pt x="7563" y="1538"/>
                  <a:pt x="7508" y="1538"/>
                </a:cubicBezTo>
                <a:lnTo>
                  <a:pt x="3858" y="1538"/>
                </a:lnTo>
                <a:cubicBezTo>
                  <a:pt x="3807" y="1538"/>
                  <a:pt x="3754" y="1557"/>
                  <a:pt x="3705" y="1595"/>
                </a:cubicBezTo>
                <a:cubicBezTo>
                  <a:pt x="3655" y="1632"/>
                  <a:pt x="3622" y="1678"/>
                  <a:pt x="3607" y="1730"/>
                </a:cubicBezTo>
                <a:lnTo>
                  <a:pt x="3479" y="211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latin typeface="OPPOSans R" panose="00020600040101010101" pitchFamily="18" charset="-122"/>
              <a:ea typeface="OPPOSans R" panose="00020600040101010101" pitchFamily="18" charset="-122"/>
            </a:endParaRPr>
          </a:p>
        </p:txBody>
      </p:sp>
      <p:sp>
        <p:nvSpPr>
          <p:cNvPr id="61" name="文本框 60"/>
          <p:cNvSpPr txBox="1"/>
          <p:nvPr/>
        </p:nvSpPr>
        <p:spPr>
          <a:xfrm>
            <a:off x="6946367" y="1256997"/>
            <a:ext cx="2419896" cy="391902"/>
          </a:xfrm>
          <a:prstGeom prst="rect">
            <a:avLst/>
          </a:prstGeom>
          <a:noFill/>
        </p:spPr>
        <p:txBody>
          <a:bodyPr wrap="square">
            <a:noAutofit/>
          </a:bodyPr>
          <a:lstStyle/>
          <a:p>
            <a:pPr>
              <a:lnSpc>
                <a:spcPct val="130000"/>
              </a:lnSpc>
            </a:pPr>
            <a:r>
              <a:rPr lang="zh-CN" altLang="en-US" sz="1600" spc="120" dirty="0">
                <a:gradFill>
                  <a:gsLst>
                    <a:gs pos="100000">
                      <a:schemeClr val="tx1"/>
                    </a:gs>
                    <a:gs pos="20000">
                      <a:schemeClr val="accent5">
                        <a:lumMod val="75000"/>
                      </a:schemeClr>
                    </a:gs>
                  </a:gsLst>
                  <a:lin ang="2700000" scaled="0"/>
                </a:gradFill>
                <a:latin typeface="OPPOSans H" panose="00020600040101010101" pitchFamily="18" charset="-122"/>
                <a:ea typeface="OPPOSans H" panose="00020600040101010101" pitchFamily="18" charset="-122"/>
                <a:cs typeface="OPPOSans H" panose="00020600040101010101" pitchFamily="18" charset="-122"/>
              </a:rPr>
              <a:t>销量高</a:t>
            </a:r>
            <a:endParaRPr lang="zh-CN" altLang="en-US" sz="1600" spc="120" dirty="0">
              <a:gradFill>
                <a:gsLst>
                  <a:gs pos="100000">
                    <a:schemeClr val="tx1"/>
                  </a:gs>
                  <a:gs pos="20000">
                    <a:schemeClr val="accent5">
                      <a:lumMod val="75000"/>
                    </a:schemeClr>
                  </a:gs>
                </a:gsLst>
                <a:lin ang="2700000" scaled="0"/>
              </a:gradFill>
              <a:latin typeface="OPPOSans R" panose="00020600040101010101" pitchFamily="18" charset="-122"/>
              <a:ea typeface="OPPOSans R" panose="00020600040101010101" pitchFamily="18" charset="-122"/>
              <a:cs typeface="OPPOSans R" panose="00020600040101010101" pitchFamily="18" charset="-122"/>
            </a:endParaRPr>
          </a:p>
        </p:txBody>
      </p:sp>
      <p:sp>
        <p:nvSpPr>
          <p:cNvPr id="62" name="圆: 空心 91"/>
          <p:cNvSpPr/>
          <p:nvPr/>
        </p:nvSpPr>
        <p:spPr>
          <a:xfrm rot="21446254">
            <a:off x="6780358" y="1362901"/>
            <a:ext cx="180094" cy="180094"/>
          </a:xfrm>
          <a:prstGeom prst="donut">
            <a:avLst>
              <a:gd name="adj" fmla="val 22893"/>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solidFill>
                <a:schemeClr val="tx1"/>
              </a:solidFill>
              <a:latin typeface="OPPOSans R" panose="00020600040101010101" pitchFamily="18" charset="-122"/>
              <a:ea typeface="OPPOSans R" panose="00020600040101010101" pitchFamily="18" charset="-122"/>
            </a:endParaRPr>
          </a:p>
        </p:txBody>
      </p:sp>
      <p:sp>
        <p:nvSpPr>
          <p:cNvPr id="63" name="文本框 62"/>
          <p:cNvSpPr txBox="1"/>
          <p:nvPr/>
        </p:nvSpPr>
        <p:spPr>
          <a:xfrm>
            <a:off x="6736637" y="1608867"/>
            <a:ext cx="3399643" cy="634533"/>
          </a:xfrm>
          <a:prstGeom prst="rect">
            <a:avLst/>
          </a:prstGeom>
          <a:noFill/>
        </p:spPr>
        <p:txBody>
          <a:bodyPr wrap="square">
            <a:noAutofit/>
          </a:bodyPr>
          <a:lstStyle/>
          <a:p>
            <a:pPr>
              <a:lnSpc>
                <a:spcPct val="130000"/>
              </a:lnSpc>
            </a:pPr>
            <a:r>
              <a:rPr lang="zh-CN" altLang="en-US" sz="1400" spc="120" dirty="0">
                <a:solidFill>
                  <a:schemeClr val="bg2">
                    <a:lumMod val="10000"/>
                  </a:schemeClr>
                </a:solidFill>
                <a:latin typeface="OPPOSans M" pitchFamily="18" charset="-122"/>
                <a:ea typeface="OPPOSans M" pitchFamily="18" charset="-122"/>
                <a:cs typeface="OPPOSans M" pitchFamily="18" charset="-122"/>
              </a:rPr>
              <a:t>完成了预期的整体销售目标，并且还超出预期目标的金额</a:t>
            </a:r>
            <a:r>
              <a:rPr lang="en-US" altLang="zh-CN" sz="1400" spc="120" dirty="0">
                <a:solidFill>
                  <a:schemeClr val="bg2">
                    <a:lumMod val="10000"/>
                  </a:schemeClr>
                </a:solidFill>
                <a:latin typeface="OPPOSans M" pitchFamily="18" charset="-122"/>
                <a:ea typeface="OPPOSans M" pitchFamily="18" charset="-122"/>
                <a:cs typeface="OPPOSans M" pitchFamily="18" charset="-122"/>
              </a:rPr>
              <a:t>10%</a:t>
            </a:r>
            <a:r>
              <a:rPr lang="zh-CN" altLang="en-US" sz="1400" spc="120" dirty="0">
                <a:solidFill>
                  <a:schemeClr val="bg2">
                    <a:lumMod val="10000"/>
                  </a:schemeClr>
                </a:solidFill>
                <a:latin typeface="OPPOSans M" pitchFamily="18" charset="-122"/>
                <a:ea typeface="OPPOSans M" pitchFamily="18" charset="-122"/>
                <a:cs typeface="OPPOSans M" pitchFamily="18" charset="-122"/>
              </a:rPr>
              <a:t>。</a:t>
            </a:r>
          </a:p>
        </p:txBody>
      </p:sp>
      <p:sp>
        <p:nvSpPr>
          <p:cNvPr id="66" name="文本框 65"/>
          <p:cNvSpPr txBox="1"/>
          <p:nvPr/>
        </p:nvSpPr>
        <p:spPr>
          <a:xfrm>
            <a:off x="8553288" y="4169863"/>
            <a:ext cx="2419896" cy="391902"/>
          </a:xfrm>
          <a:prstGeom prst="rect">
            <a:avLst/>
          </a:prstGeom>
          <a:noFill/>
        </p:spPr>
        <p:txBody>
          <a:bodyPr wrap="square">
            <a:noAutofit/>
          </a:bodyPr>
          <a:lstStyle/>
          <a:p>
            <a:pPr>
              <a:lnSpc>
                <a:spcPct val="130000"/>
              </a:lnSpc>
            </a:pPr>
            <a:r>
              <a:rPr lang="zh-CN" altLang="en-US" sz="1600" spc="120" dirty="0">
                <a:gradFill>
                  <a:gsLst>
                    <a:gs pos="100000">
                      <a:schemeClr val="tx1"/>
                    </a:gs>
                    <a:gs pos="20000">
                      <a:schemeClr val="accent5">
                        <a:lumMod val="75000"/>
                      </a:schemeClr>
                    </a:gs>
                  </a:gsLst>
                  <a:lin ang="2700000" scaled="0"/>
                </a:gradFill>
                <a:latin typeface="OPPOSans H" panose="00020600040101010101" pitchFamily="18" charset="-122"/>
                <a:ea typeface="OPPOSans H" panose="00020600040101010101" pitchFamily="18" charset="-122"/>
                <a:cs typeface="OPPOSans H" panose="00020600040101010101" pitchFamily="18" charset="-122"/>
              </a:rPr>
              <a:t>人气高</a:t>
            </a:r>
            <a:endParaRPr lang="zh-CN" altLang="en-US" sz="1600" spc="120" dirty="0">
              <a:gradFill>
                <a:gsLst>
                  <a:gs pos="100000">
                    <a:schemeClr val="tx1"/>
                  </a:gs>
                  <a:gs pos="20000">
                    <a:schemeClr val="accent5">
                      <a:lumMod val="75000"/>
                    </a:schemeClr>
                  </a:gs>
                </a:gsLst>
                <a:lin ang="2700000" scaled="0"/>
              </a:gradFill>
              <a:latin typeface="OPPOSans R" panose="00020600040101010101" pitchFamily="18" charset="-122"/>
              <a:ea typeface="OPPOSans R" panose="00020600040101010101" pitchFamily="18" charset="-122"/>
              <a:cs typeface="OPPOSans R" panose="00020600040101010101" pitchFamily="18" charset="-122"/>
            </a:endParaRPr>
          </a:p>
        </p:txBody>
      </p:sp>
      <p:sp>
        <p:nvSpPr>
          <p:cNvPr id="67" name="圆: 空心 91"/>
          <p:cNvSpPr/>
          <p:nvPr/>
        </p:nvSpPr>
        <p:spPr>
          <a:xfrm rot="21446254">
            <a:off x="8387279" y="4275767"/>
            <a:ext cx="180094" cy="180094"/>
          </a:xfrm>
          <a:prstGeom prst="donut">
            <a:avLst>
              <a:gd name="adj" fmla="val 22893"/>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solidFill>
                <a:schemeClr val="tx1"/>
              </a:solidFill>
              <a:latin typeface="OPPOSans R" panose="00020600040101010101" pitchFamily="18" charset="-122"/>
              <a:ea typeface="OPPOSans R" panose="00020600040101010101" pitchFamily="18" charset="-122"/>
            </a:endParaRPr>
          </a:p>
        </p:txBody>
      </p:sp>
      <p:sp>
        <p:nvSpPr>
          <p:cNvPr id="68" name="文本框 67"/>
          <p:cNvSpPr txBox="1"/>
          <p:nvPr/>
        </p:nvSpPr>
        <p:spPr>
          <a:xfrm>
            <a:off x="8343559" y="4521733"/>
            <a:ext cx="2973730" cy="634533"/>
          </a:xfrm>
          <a:prstGeom prst="rect">
            <a:avLst/>
          </a:prstGeom>
          <a:noFill/>
        </p:spPr>
        <p:txBody>
          <a:bodyPr wrap="square">
            <a:noAutofit/>
          </a:bodyPr>
          <a:lstStyle/>
          <a:p>
            <a:pPr>
              <a:lnSpc>
                <a:spcPct val="130000"/>
              </a:lnSpc>
            </a:pPr>
            <a:r>
              <a:rPr lang="zh-CN" altLang="en-US" sz="1400" spc="120" dirty="0">
                <a:solidFill>
                  <a:schemeClr val="bg2">
                    <a:lumMod val="10000"/>
                  </a:schemeClr>
                </a:solidFill>
                <a:latin typeface="OPPOSans M" pitchFamily="18" charset="-122"/>
                <a:ea typeface="OPPOSans M" pitchFamily="18" charset="-122"/>
                <a:cs typeface="OPPOSans M" pitchFamily="18" charset="-122"/>
              </a:rPr>
              <a:t>和市场上同类型的产品相比，性价比高的同时，人气也不断累积。</a:t>
            </a:r>
          </a:p>
        </p:txBody>
      </p:sp>
      <p:sp>
        <p:nvSpPr>
          <p:cNvPr id="70" name="文本框 69"/>
          <p:cNvSpPr txBox="1"/>
          <p:nvPr/>
        </p:nvSpPr>
        <p:spPr>
          <a:xfrm>
            <a:off x="1132723" y="4169863"/>
            <a:ext cx="2419896" cy="391902"/>
          </a:xfrm>
          <a:prstGeom prst="rect">
            <a:avLst/>
          </a:prstGeom>
          <a:noFill/>
        </p:spPr>
        <p:txBody>
          <a:bodyPr wrap="square">
            <a:noAutofit/>
          </a:bodyPr>
          <a:lstStyle/>
          <a:p>
            <a:pPr algn="r">
              <a:lnSpc>
                <a:spcPct val="130000"/>
              </a:lnSpc>
            </a:pPr>
            <a:r>
              <a:rPr lang="zh-CN" altLang="en-US" sz="1600" spc="120" dirty="0">
                <a:gradFill>
                  <a:gsLst>
                    <a:gs pos="100000">
                      <a:schemeClr val="tx1"/>
                    </a:gs>
                    <a:gs pos="20000">
                      <a:schemeClr val="accent5">
                        <a:lumMod val="75000"/>
                      </a:schemeClr>
                    </a:gs>
                  </a:gsLst>
                  <a:lin ang="2700000" scaled="0"/>
                </a:gradFill>
                <a:latin typeface="OPPOSans H" panose="00020600040101010101" pitchFamily="18" charset="-122"/>
                <a:ea typeface="OPPOSans H" panose="00020600040101010101" pitchFamily="18" charset="-122"/>
                <a:cs typeface="OPPOSans H" panose="00020600040101010101" pitchFamily="18" charset="-122"/>
              </a:rPr>
              <a:t>创新强</a:t>
            </a:r>
            <a:endParaRPr lang="zh-CN" altLang="en-US" sz="1600" spc="120" dirty="0">
              <a:gradFill>
                <a:gsLst>
                  <a:gs pos="100000">
                    <a:schemeClr val="tx1"/>
                  </a:gs>
                  <a:gs pos="20000">
                    <a:schemeClr val="accent5">
                      <a:lumMod val="75000"/>
                    </a:schemeClr>
                  </a:gs>
                </a:gsLst>
                <a:lin ang="2700000" scaled="0"/>
              </a:gradFill>
              <a:latin typeface="OPPOSans R" panose="00020600040101010101" pitchFamily="18" charset="-122"/>
              <a:ea typeface="OPPOSans R" panose="00020600040101010101" pitchFamily="18" charset="-122"/>
              <a:cs typeface="OPPOSans R" panose="00020600040101010101" pitchFamily="18" charset="-122"/>
            </a:endParaRPr>
          </a:p>
        </p:txBody>
      </p:sp>
      <p:sp>
        <p:nvSpPr>
          <p:cNvPr id="71" name="圆: 空心 91"/>
          <p:cNvSpPr/>
          <p:nvPr/>
        </p:nvSpPr>
        <p:spPr>
          <a:xfrm rot="21446254">
            <a:off x="3539863" y="4275767"/>
            <a:ext cx="180094" cy="180094"/>
          </a:xfrm>
          <a:prstGeom prst="donut">
            <a:avLst>
              <a:gd name="adj" fmla="val 22893"/>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solidFill>
                <a:schemeClr val="tx1"/>
              </a:solidFill>
              <a:latin typeface="OPPOSans R" panose="00020600040101010101" pitchFamily="18" charset="-122"/>
              <a:ea typeface="OPPOSans R" panose="00020600040101010101" pitchFamily="18" charset="-122"/>
            </a:endParaRPr>
          </a:p>
        </p:txBody>
      </p:sp>
      <p:sp>
        <p:nvSpPr>
          <p:cNvPr id="72" name="文本框 71"/>
          <p:cNvSpPr txBox="1"/>
          <p:nvPr/>
        </p:nvSpPr>
        <p:spPr>
          <a:xfrm>
            <a:off x="874711" y="4521733"/>
            <a:ext cx="2973732" cy="634533"/>
          </a:xfrm>
          <a:prstGeom prst="rect">
            <a:avLst/>
          </a:prstGeom>
          <a:noFill/>
        </p:spPr>
        <p:txBody>
          <a:bodyPr wrap="square">
            <a:noAutofit/>
          </a:bodyPr>
          <a:lstStyle/>
          <a:p>
            <a:pPr algn="r">
              <a:lnSpc>
                <a:spcPct val="130000"/>
              </a:lnSpc>
            </a:pPr>
            <a:r>
              <a:rPr lang="zh-CN" altLang="en-US" sz="1400" spc="120" dirty="0">
                <a:solidFill>
                  <a:schemeClr val="bg2">
                    <a:lumMod val="10000"/>
                  </a:schemeClr>
                </a:solidFill>
                <a:latin typeface="OPPOSans M" pitchFamily="18" charset="-122"/>
                <a:ea typeface="OPPOSans M" pitchFamily="18" charset="-122"/>
                <a:cs typeface="OPPOSans M" pitchFamily="18" charset="-122"/>
              </a:rPr>
              <a:t>和过往产品相比，创新性更强，在性能和实用性方面都有所增强。</a:t>
            </a:r>
          </a:p>
        </p:txBody>
      </p:sp>
      <p:sp>
        <p:nvSpPr>
          <p:cNvPr id="75" name="圆角矩形 74"/>
          <p:cNvSpPr/>
          <p:nvPr/>
        </p:nvSpPr>
        <p:spPr>
          <a:xfrm>
            <a:off x="5560660" y="2590496"/>
            <a:ext cx="1460699" cy="949786"/>
          </a:xfrm>
          <a:prstGeom prst="roundRect">
            <a:avLst>
              <a:gd name="adj" fmla="val 6101"/>
            </a:avLst>
          </a:prstGeom>
          <a:solidFill>
            <a:schemeClr val="bg1"/>
          </a:solidFill>
          <a:ln w="9525">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p>
        </p:txBody>
      </p:sp>
      <p:pic>
        <p:nvPicPr>
          <p:cNvPr id="53" name="图形 52"/>
          <p:cNvPicPr>
            <a:picLocks noChangeAspect="1"/>
          </p:cNvPicPr>
          <p:nvPr/>
        </p:nvPicPr>
        <p:blipFill rotWithShape="1">
          <a:blip r:embed="rId2">
            <a:extLst>
              <a:ext uri="{96DAC541-7B7A-43D3-8B79-37D633B846F1}">
                <asvg:svgBlip xmlns:asvg="http://schemas.microsoft.com/office/drawing/2016/SVG/main" r:embed="rId3"/>
              </a:ext>
            </a:extLst>
          </a:blip>
          <a:srcRect r="45103"/>
          <a:stretch>
            <a:fillRect/>
          </a:stretch>
        </p:blipFill>
        <p:spPr>
          <a:xfrm>
            <a:off x="5280367" y="2586533"/>
            <a:ext cx="1660821" cy="1977353"/>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任意形状 40"/>
          <p:cNvSpPr/>
          <p:nvPr/>
        </p:nvSpPr>
        <p:spPr>
          <a:xfrm>
            <a:off x="-11534" y="3431625"/>
            <a:ext cx="12226326" cy="3429155"/>
          </a:xfrm>
          <a:custGeom>
            <a:avLst/>
            <a:gdLst>
              <a:gd name="connsiteX0" fmla="*/ 0 w 12226326"/>
              <a:gd name="connsiteY0" fmla="*/ 0 h 3429155"/>
              <a:gd name="connsiteX1" fmla="*/ 30789 w 12226326"/>
              <a:gd name="connsiteY1" fmla="*/ 6338 h 3429155"/>
              <a:gd name="connsiteX2" fmla="*/ 2258789 w 12226326"/>
              <a:gd name="connsiteY2" fmla="*/ 644430 h 3429155"/>
              <a:gd name="connsiteX3" fmla="*/ 5621921 w 12226326"/>
              <a:gd name="connsiteY3" fmla="*/ 101990 h 3429155"/>
              <a:gd name="connsiteX4" fmla="*/ 8349623 w 12226326"/>
              <a:gd name="connsiteY4" fmla="*/ 442952 h 3429155"/>
              <a:gd name="connsiteX5" fmla="*/ 10906842 w 12226326"/>
              <a:gd name="connsiteY5" fmla="*/ 256973 h 3429155"/>
              <a:gd name="connsiteX6" fmla="*/ 12138957 w 12226326"/>
              <a:gd name="connsiteY6" fmla="*/ 305406 h 3429155"/>
              <a:gd name="connsiteX7" fmla="*/ 12226326 w 12226326"/>
              <a:gd name="connsiteY7" fmla="*/ 318389 h 3429155"/>
              <a:gd name="connsiteX8" fmla="*/ 12226326 w 12226326"/>
              <a:gd name="connsiteY8" fmla="*/ 3429155 h 3429155"/>
              <a:gd name="connsiteX9" fmla="*/ 0 w 12226326"/>
              <a:gd name="connsiteY9" fmla="*/ 3429155 h 3429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26326" h="3429155">
                <a:moveTo>
                  <a:pt x="0" y="0"/>
                </a:moveTo>
                <a:lnTo>
                  <a:pt x="30789" y="6338"/>
                </a:lnTo>
                <a:cubicBezTo>
                  <a:pt x="721682" y="171632"/>
                  <a:pt x="1540893" y="644430"/>
                  <a:pt x="2258789" y="644430"/>
                </a:cubicBezTo>
                <a:cubicBezTo>
                  <a:pt x="3346253" y="644430"/>
                  <a:pt x="4606783" y="135570"/>
                  <a:pt x="5621921" y="101990"/>
                </a:cubicBezTo>
                <a:cubicBezTo>
                  <a:pt x="6637060" y="68410"/>
                  <a:pt x="7468803" y="417122"/>
                  <a:pt x="8349623" y="442952"/>
                </a:cubicBezTo>
                <a:cubicBezTo>
                  <a:pt x="9230442" y="468782"/>
                  <a:pt x="10119012" y="218227"/>
                  <a:pt x="10906842" y="256973"/>
                </a:cubicBezTo>
                <a:cubicBezTo>
                  <a:pt x="11300757" y="276346"/>
                  <a:pt x="11744396" y="264077"/>
                  <a:pt x="12138957" y="305406"/>
                </a:cubicBezTo>
                <a:lnTo>
                  <a:pt x="12226326" y="318389"/>
                </a:lnTo>
                <a:lnTo>
                  <a:pt x="12226326" y="3429155"/>
                </a:lnTo>
                <a:lnTo>
                  <a:pt x="0" y="3429155"/>
                </a:lnTo>
                <a:close/>
              </a:path>
            </a:pathLst>
          </a:custGeom>
          <a:solidFill>
            <a:schemeClr val="tx1">
              <a:alpha val="80000"/>
            </a:schemeClr>
          </a:solidFill>
          <a:ln>
            <a:noFill/>
          </a:ln>
          <a:effectLst>
            <a:outerShdw blurRad="50800" dist="38100" dir="16200000" rotWithShape="0">
              <a:prstClr val="black">
                <a:alpha val="10958"/>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algn="ctr"/>
            <a:endParaRPr lang="zh-CN" altLang="en-US"/>
          </a:p>
        </p:txBody>
      </p:sp>
      <p:sp>
        <p:nvSpPr>
          <p:cNvPr id="36" name="iconfont-10043-4933143"/>
          <p:cNvSpPr/>
          <p:nvPr/>
        </p:nvSpPr>
        <p:spPr>
          <a:xfrm>
            <a:off x="4465287" y="4289790"/>
            <a:ext cx="309509" cy="283753"/>
          </a:xfrm>
          <a:custGeom>
            <a:avLst/>
            <a:gdLst>
              <a:gd name="T0" fmla="*/ 9978 w 10065"/>
              <a:gd name="T1" fmla="*/ 2876 h 9225"/>
              <a:gd name="T2" fmla="*/ 7865 w 10065"/>
              <a:gd name="T3" fmla="*/ 8963 h 9225"/>
              <a:gd name="T4" fmla="*/ 1589 w 10065"/>
              <a:gd name="T5" fmla="*/ 9225 h 9225"/>
              <a:gd name="T6" fmla="*/ 100 w 10065"/>
              <a:gd name="T7" fmla="*/ 8113 h 9225"/>
              <a:gd name="T8" fmla="*/ 105 w 10065"/>
              <a:gd name="T9" fmla="*/ 7190 h 9225"/>
              <a:gd name="T10" fmla="*/ 111 w 10065"/>
              <a:gd name="T11" fmla="*/ 6838 h 9225"/>
              <a:gd name="T12" fmla="*/ 141 w 10065"/>
              <a:gd name="T13" fmla="*/ 6595 h 9225"/>
              <a:gd name="T14" fmla="*/ 339 w 10065"/>
              <a:gd name="T15" fmla="*/ 6312 h 9225"/>
              <a:gd name="T16" fmla="*/ 789 w 10065"/>
              <a:gd name="T17" fmla="*/ 5212 h 9225"/>
              <a:gd name="T18" fmla="*/ 789 w 10065"/>
              <a:gd name="T19" fmla="*/ 4865 h 9225"/>
              <a:gd name="T20" fmla="*/ 994 w 10065"/>
              <a:gd name="T21" fmla="*/ 4560 h 9225"/>
              <a:gd name="T22" fmla="*/ 1396 w 10065"/>
              <a:gd name="T23" fmla="*/ 3467 h 9225"/>
              <a:gd name="T24" fmla="*/ 1384 w 10065"/>
              <a:gd name="T25" fmla="*/ 3107 h 9225"/>
              <a:gd name="T26" fmla="*/ 1649 w 10065"/>
              <a:gd name="T27" fmla="*/ 2788 h 9225"/>
              <a:gd name="T28" fmla="*/ 2069 w 10065"/>
              <a:gd name="T29" fmla="*/ 1701 h 9225"/>
              <a:gd name="T30" fmla="*/ 2039 w 10065"/>
              <a:gd name="T31" fmla="*/ 1390 h 9225"/>
              <a:gd name="T32" fmla="*/ 2201 w 10065"/>
              <a:gd name="T33" fmla="*/ 1143 h 9225"/>
              <a:gd name="T34" fmla="*/ 2403 w 10065"/>
              <a:gd name="T35" fmla="*/ 833 h 9225"/>
              <a:gd name="T36" fmla="*/ 2589 w 10065"/>
              <a:gd name="T37" fmla="*/ 407 h 9225"/>
              <a:gd name="T38" fmla="*/ 2865 w 10065"/>
              <a:gd name="T39" fmla="*/ 73 h 9225"/>
              <a:gd name="T40" fmla="*/ 3366 w 10065"/>
              <a:gd name="T41" fmla="*/ 36 h 9225"/>
              <a:gd name="T42" fmla="*/ 3666 w 10065"/>
              <a:gd name="T43" fmla="*/ 0 h 9225"/>
              <a:gd name="T44" fmla="*/ 8922 w 10065"/>
              <a:gd name="T45" fmla="*/ 336 h 9225"/>
              <a:gd name="T46" fmla="*/ 7384 w 10065"/>
              <a:gd name="T47" fmla="*/ 6558 h 9225"/>
              <a:gd name="T48" fmla="*/ 6183 w 10065"/>
              <a:gd name="T49" fmla="*/ 7688 h 9225"/>
              <a:gd name="T50" fmla="*/ 734 w 10065"/>
              <a:gd name="T51" fmla="*/ 7778 h 9225"/>
              <a:gd name="T52" fmla="*/ 1593 w 10065"/>
              <a:gd name="T53" fmla="*/ 8456 h 9225"/>
              <a:gd name="T54" fmla="*/ 7473 w 10065"/>
              <a:gd name="T55" fmla="*/ 8362 h 9225"/>
              <a:gd name="T56" fmla="*/ 9484 w 10065"/>
              <a:gd name="T57" fmla="*/ 2186 h 9225"/>
              <a:gd name="T58" fmla="*/ 9869 w 10065"/>
              <a:gd name="T59" fmla="*/ 2102 h 9225"/>
              <a:gd name="T60" fmla="*/ 2994 w 10065"/>
              <a:gd name="T61" fmla="*/ 3787 h 9225"/>
              <a:gd name="T62" fmla="*/ 6765 w 10065"/>
              <a:gd name="T63" fmla="*/ 3843 h 9225"/>
              <a:gd name="T64" fmla="*/ 7017 w 10065"/>
              <a:gd name="T65" fmla="*/ 3652 h 9225"/>
              <a:gd name="T66" fmla="*/ 7130 w 10065"/>
              <a:gd name="T67" fmla="*/ 3133 h 9225"/>
              <a:gd name="T68" fmla="*/ 3359 w 10065"/>
              <a:gd name="T69" fmla="*/ 3077 h 9225"/>
              <a:gd name="T70" fmla="*/ 3108 w 10065"/>
              <a:gd name="T71" fmla="*/ 3268 h 9225"/>
              <a:gd name="T72" fmla="*/ 3479 w 10065"/>
              <a:gd name="T73" fmla="*/ 2113 h 9225"/>
              <a:gd name="T74" fmla="*/ 3612 w 10065"/>
              <a:gd name="T75" fmla="*/ 2305 h 9225"/>
              <a:gd name="T76" fmla="*/ 7415 w 10065"/>
              <a:gd name="T77" fmla="*/ 2248 h 9225"/>
              <a:gd name="T78" fmla="*/ 7640 w 10065"/>
              <a:gd name="T79" fmla="*/ 1730 h 9225"/>
              <a:gd name="T80" fmla="*/ 7508 w 10065"/>
              <a:gd name="T81" fmla="*/ 1538 h 9225"/>
              <a:gd name="T82" fmla="*/ 3705 w 10065"/>
              <a:gd name="T83" fmla="*/ 1595 h 9225"/>
              <a:gd name="T84" fmla="*/ 3479 w 10065"/>
              <a:gd name="T85" fmla="*/ 2113 h 9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065" h="9225">
                <a:moveTo>
                  <a:pt x="9869" y="2102"/>
                </a:moveTo>
                <a:cubicBezTo>
                  <a:pt x="10029" y="2331"/>
                  <a:pt x="10065" y="2588"/>
                  <a:pt x="9978" y="2876"/>
                </a:cubicBezTo>
                <a:lnTo>
                  <a:pt x="8325" y="8318"/>
                </a:lnTo>
                <a:cubicBezTo>
                  <a:pt x="8249" y="8575"/>
                  <a:pt x="8095" y="8790"/>
                  <a:pt x="7865" y="8963"/>
                </a:cubicBezTo>
                <a:cubicBezTo>
                  <a:pt x="7637" y="9137"/>
                  <a:pt x="7392" y="9225"/>
                  <a:pt x="7130" y="9225"/>
                </a:cubicBezTo>
                <a:lnTo>
                  <a:pt x="1589" y="9225"/>
                </a:lnTo>
                <a:cubicBezTo>
                  <a:pt x="1280" y="9225"/>
                  <a:pt x="984" y="9117"/>
                  <a:pt x="698" y="8903"/>
                </a:cubicBezTo>
                <a:cubicBezTo>
                  <a:pt x="411" y="8688"/>
                  <a:pt x="213" y="8426"/>
                  <a:pt x="100" y="8113"/>
                </a:cubicBezTo>
                <a:cubicBezTo>
                  <a:pt x="4" y="7846"/>
                  <a:pt x="0" y="7591"/>
                  <a:pt x="88" y="7351"/>
                </a:cubicBezTo>
                <a:cubicBezTo>
                  <a:pt x="88" y="7335"/>
                  <a:pt x="94" y="7281"/>
                  <a:pt x="105" y="7190"/>
                </a:cubicBezTo>
                <a:cubicBezTo>
                  <a:pt x="118" y="7097"/>
                  <a:pt x="125" y="7024"/>
                  <a:pt x="129" y="6967"/>
                </a:cubicBezTo>
                <a:cubicBezTo>
                  <a:pt x="133" y="6936"/>
                  <a:pt x="126" y="6892"/>
                  <a:pt x="111" y="6838"/>
                </a:cubicBezTo>
                <a:cubicBezTo>
                  <a:pt x="95" y="6785"/>
                  <a:pt x="90" y="6745"/>
                  <a:pt x="94" y="6721"/>
                </a:cubicBezTo>
                <a:cubicBezTo>
                  <a:pt x="101" y="6677"/>
                  <a:pt x="118" y="6635"/>
                  <a:pt x="141" y="6595"/>
                </a:cubicBezTo>
                <a:cubicBezTo>
                  <a:pt x="165" y="6555"/>
                  <a:pt x="198" y="6507"/>
                  <a:pt x="240" y="6453"/>
                </a:cubicBezTo>
                <a:cubicBezTo>
                  <a:pt x="282" y="6400"/>
                  <a:pt x="315" y="6352"/>
                  <a:pt x="339" y="6312"/>
                </a:cubicBezTo>
                <a:cubicBezTo>
                  <a:pt x="432" y="6161"/>
                  <a:pt x="521" y="5977"/>
                  <a:pt x="609" y="5762"/>
                </a:cubicBezTo>
                <a:cubicBezTo>
                  <a:pt x="697" y="5547"/>
                  <a:pt x="757" y="5365"/>
                  <a:pt x="789" y="5212"/>
                </a:cubicBezTo>
                <a:cubicBezTo>
                  <a:pt x="802" y="5172"/>
                  <a:pt x="802" y="5112"/>
                  <a:pt x="791" y="5032"/>
                </a:cubicBezTo>
                <a:cubicBezTo>
                  <a:pt x="781" y="4952"/>
                  <a:pt x="780" y="4896"/>
                  <a:pt x="789" y="4865"/>
                </a:cubicBezTo>
                <a:cubicBezTo>
                  <a:pt x="802" y="4821"/>
                  <a:pt x="834" y="4765"/>
                  <a:pt x="891" y="4697"/>
                </a:cubicBezTo>
                <a:cubicBezTo>
                  <a:pt x="947" y="4628"/>
                  <a:pt x="981" y="4583"/>
                  <a:pt x="994" y="4560"/>
                </a:cubicBezTo>
                <a:cubicBezTo>
                  <a:pt x="1079" y="4416"/>
                  <a:pt x="1161" y="4231"/>
                  <a:pt x="1246" y="4007"/>
                </a:cubicBezTo>
                <a:cubicBezTo>
                  <a:pt x="1331" y="3783"/>
                  <a:pt x="1380" y="3603"/>
                  <a:pt x="1396" y="3467"/>
                </a:cubicBezTo>
                <a:cubicBezTo>
                  <a:pt x="1400" y="3431"/>
                  <a:pt x="1395" y="3367"/>
                  <a:pt x="1381" y="3275"/>
                </a:cubicBezTo>
                <a:cubicBezTo>
                  <a:pt x="1368" y="3182"/>
                  <a:pt x="1369" y="3127"/>
                  <a:pt x="1384" y="3107"/>
                </a:cubicBezTo>
                <a:cubicBezTo>
                  <a:pt x="1400" y="3056"/>
                  <a:pt x="1445" y="2993"/>
                  <a:pt x="1516" y="2923"/>
                </a:cubicBezTo>
                <a:cubicBezTo>
                  <a:pt x="1589" y="2853"/>
                  <a:pt x="1633" y="2808"/>
                  <a:pt x="1649" y="2788"/>
                </a:cubicBezTo>
                <a:cubicBezTo>
                  <a:pt x="1725" y="2685"/>
                  <a:pt x="1810" y="2516"/>
                  <a:pt x="1904" y="2281"/>
                </a:cubicBezTo>
                <a:cubicBezTo>
                  <a:pt x="1998" y="2047"/>
                  <a:pt x="2053" y="1853"/>
                  <a:pt x="2069" y="1701"/>
                </a:cubicBezTo>
                <a:cubicBezTo>
                  <a:pt x="2073" y="1670"/>
                  <a:pt x="2066" y="1617"/>
                  <a:pt x="2051" y="1548"/>
                </a:cubicBezTo>
                <a:cubicBezTo>
                  <a:pt x="2035" y="1478"/>
                  <a:pt x="2031" y="1426"/>
                  <a:pt x="2039" y="1390"/>
                </a:cubicBezTo>
                <a:cubicBezTo>
                  <a:pt x="2046" y="1358"/>
                  <a:pt x="2065" y="1321"/>
                  <a:pt x="2093" y="1281"/>
                </a:cubicBezTo>
                <a:cubicBezTo>
                  <a:pt x="2120" y="1241"/>
                  <a:pt x="2158" y="1195"/>
                  <a:pt x="2201" y="1143"/>
                </a:cubicBezTo>
                <a:cubicBezTo>
                  <a:pt x="2245" y="1092"/>
                  <a:pt x="2280" y="1050"/>
                  <a:pt x="2304" y="1017"/>
                </a:cubicBezTo>
                <a:cubicBezTo>
                  <a:pt x="2335" y="970"/>
                  <a:pt x="2369" y="908"/>
                  <a:pt x="2403" y="833"/>
                </a:cubicBezTo>
                <a:cubicBezTo>
                  <a:pt x="2436" y="758"/>
                  <a:pt x="2468" y="690"/>
                  <a:pt x="2493" y="623"/>
                </a:cubicBezTo>
                <a:cubicBezTo>
                  <a:pt x="2519" y="557"/>
                  <a:pt x="2550" y="486"/>
                  <a:pt x="2589" y="407"/>
                </a:cubicBezTo>
                <a:cubicBezTo>
                  <a:pt x="2626" y="328"/>
                  <a:pt x="2666" y="266"/>
                  <a:pt x="2706" y="215"/>
                </a:cubicBezTo>
                <a:cubicBezTo>
                  <a:pt x="2746" y="165"/>
                  <a:pt x="2800" y="117"/>
                  <a:pt x="2865" y="73"/>
                </a:cubicBezTo>
                <a:cubicBezTo>
                  <a:pt x="2930" y="30"/>
                  <a:pt x="3003" y="6"/>
                  <a:pt x="3081" y="3"/>
                </a:cubicBezTo>
                <a:cubicBezTo>
                  <a:pt x="3160" y="1"/>
                  <a:pt x="3254" y="12"/>
                  <a:pt x="3366" y="36"/>
                </a:cubicBezTo>
                <a:lnTo>
                  <a:pt x="3360" y="53"/>
                </a:lnTo>
                <a:cubicBezTo>
                  <a:pt x="3511" y="17"/>
                  <a:pt x="3614" y="0"/>
                  <a:pt x="3666" y="0"/>
                </a:cubicBezTo>
                <a:lnTo>
                  <a:pt x="8237" y="0"/>
                </a:lnTo>
                <a:cubicBezTo>
                  <a:pt x="8533" y="0"/>
                  <a:pt x="8760" y="112"/>
                  <a:pt x="8922" y="336"/>
                </a:cubicBezTo>
                <a:cubicBezTo>
                  <a:pt x="9081" y="561"/>
                  <a:pt x="9118" y="821"/>
                  <a:pt x="9030" y="1116"/>
                </a:cubicBezTo>
                <a:lnTo>
                  <a:pt x="7384" y="6558"/>
                </a:lnTo>
                <a:cubicBezTo>
                  <a:pt x="7240" y="7035"/>
                  <a:pt x="7098" y="7341"/>
                  <a:pt x="6954" y="7481"/>
                </a:cubicBezTo>
                <a:cubicBezTo>
                  <a:pt x="6812" y="7618"/>
                  <a:pt x="6555" y="7688"/>
                  <a:pt x="6183" y="7688"/>
                </a:cubicBezTo>
                <a:lnTo>
                  <a:pt x="963" y="7688"/>
                </a:lnTo>
                <a:cubicBezTo>
                  <a:pt x="854" y="7688"/>
                  <a:pt x="778" y="7718"/>
                  <a:pt x="734" y="7778"/>
                </a:cubicBezTo>
                <a:cubicBezTo>
                  <a:pt x="690" y="7843"/>
                  <a:pt x="689" y="7928"/>
                  <a:pt x="728" y="8036"/>
                </a:cubicBezTo>
                <a:cubicBezTo>
                  <a:pt x="824" y="8316"/>
                  <a:pt x="1111" y="8456"/>
                  <a:pt x="1593" y="8456"/>
                </a:cubicBezTo>
                <a:lnTo>
                  <a:pt x="7137" y="8456"/>
                </a:lnTo>
                <a:cubicBezTo>
                  <a:pt x="7253" y="8456"/>
                  <a:pt x="7365" y="8425"/>
                  <a:pt x="7473" y="8362"/>
                </a:cubicBezTo>
                <a:cubicBezTo>
                  <a:pt x="7582" y="8300"/>
                  <a:pt x="7650" y="8217"/>
                  <a:pt x="7683" y="8113"/>
                </a:cubicBezTo>
                <a:lnTo>
                  <a:pt x="9484" y="2186"/>
                </a:lnTo>
                <a:cubicBezTo>
                  <a:pt x="9512" y="2097"/>
                  <a:pt x="9522" y="1983"/>
                  <a:pt x="9514" y="1843"/>
                </a:cubicBezTo>
                <a:cubicBezTo>
                  <a:pt x="9667" y="1905"/>
                  <a:pt x="9785" y="1990"/>
                  <a:pt x="9869" y="2102"/>
                </a:cubicBezTo>
                <a:close/>
                <a:moveTo>
                  <a:pt x="2982" y="3652"/>
                </a:moveTo>
                <a:cubicBezTo>
                  <a:pt x="2965" y="3703"/>
                  <a:pt x="2969" y="3750"/>
                  <a:pt x="2994" y="3787"/>
                </a:cubicBezTo>
                <a:cubicBezTo>
                  <a:pt x="3018" y="3825"/>
                  <a:pt x="3059" y="3843"/>
                  <a:pt x="3114" y="3843"/>
                </a:cubicBezTo>
                <a:lnTo>
                  <a:pt x="6765" y="3843"/>
                </a:lnTo>
                <a:cubicBezTo>
                  <a:pt x="6817" y="3843"/>
                  <a:pt x="6869" y="3825"/>
                  <a:pt x="6918" y="3787"/>
                </a:cubicBezTo>
                <a:cubicBezTo>
                  <a:pt x="6968" y="3750"/>
                  <a:pt x="7002" y="3703"/>
                  <a:pt x="7017" y="3652"/>
                </a:cubicBezTo>
                <a:lnTo>
                  <a:pt x="7143" y="3268"/>
                </a:lnTo>
                <a:cubicBezTo>
                  <a:pt x="7159" y="3217"/>
                  <a:pt x="7155" y="3171"/>
                  <a:pt x="7130" y="3133"/>
                </a:cubicBezTo>
                <a:cubicBezTo>
                  <a:pt x="7107" y="3096"/>
                  <a:pt x="7065" y="3077"/>
                  <a:pt x="7010" y="3077"/>
                </a:cubicBezTo>
                <a:lnTo>
                  <a:pt x="3359" y="3077"/>
                </a:lnTo>
                <a:cubicBezTo>
                  <a:pt x="3308" y="3077"/>
                  <a:pt x="3255" y="3096"/>
                  <a:pt x="3207" y="3133"/>
                </a:cubicBezTo>
                <a:cubicBezTo>
                  <a:pt x="3157" y="3171"/>
                  <a:pt x="3123" y="3217"/>
                  <a:pt x="3108" y="3268"/>
                </a:cubicBezTo>
                <a:lnTo>
                  <a:pt x="2982" y="3652"/>
                </a:lnTo>
                <a:close/>
                <a:moveTo>
                  <a:pt x="3479" y="2113"/>
                </a:moveTo>
                <a:cubicBezTo>
                  <a:pt x="3463" y="2165"/>
                  <a:pt x="3467" y="2211"/>
                  <a:pt x="3492" y="2248"/>
                </a:cubicBezTo>
                <a:cubicBezTo>
                  <a:pt x="3515" y="2286"/>
                  <a:pt x="3557" y="2305"/>
                  <a:pt x="3612" y="2305"/>
                </a:cubicBezTo>
                <a:lnTo>
                  <a:pt x="7263" y="2305"/>
                </a:lnTo>
                <a:cubicBezTo>
                  <a:pt x="7314" y="2305"/>
                  <a:pt x="7367" y="2286"/>
                  <a:pt x="7415" y="2248"/>
                </a:cubicBezTo>
                <a:cubicBezTo>
                  <a:pt x="7465" y="2211"/>
                  <a:pt x="7499" y="2165"/>
                  <a:pt x="7514" y="2113"/>
                </a:cubicBezTo>
                <a:lnTo>
                  <a:pt x="7640" y="1730"/>
                </a:lnTo>
                <a:cubicBezTo>
                  <a:pt x="7657" y="1678"/>
                  <a:pt x="7653" y="1632"/>
                  <a:pt x="7628" y="1595"/>
                </a:cubicBezTo>
                <a:cubicBezTo>
                  <a:pt x="7604" y="1557"/>
                  <a:pt x="7563" y="1538"/>
                  <a:pt x="7508" y="1538"/>
                </a:cubicBezTo>
                <a:lnTo>
                  <a:pt x="3858" y="1538"/>
                </a:lnTo>
                <a:cubicBezTo>
                  <a:pt x="3807" y="1538"/>
                  <a:pt x="3754" y="1557"/>
                  <a:pt x="3705" y="1595"/>
                </a:cubicBezTo>
                <a:cubicBezTo>
                  <a:pt x="3655" y="1632"/>
                  <a:pt x="3622" y="1678"/>
                  <a:pt x="3607" y="1730"/>
                </a:cubicBezTo>
                <a:lnTo>
                  <a:pt x="3479" y="211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latin typeface="OPPOSans R" panose="00020600040101010101" pitchFamily="18" charset="-122"/>
              <a:ea typeface="OPPOSans R" panose="00020600040101010101" pitchFamily="18" charset="-122"/>
            </a:endParaRPr>
          </a:p>
        </p:txBody>
      </p:sp>
      <p:sp>
        <p:nvSpPr>
          <p:cNvPr id="2" name="内容占位符 1"/>
          <p:cNvSpPr>
            <a:spLocks noGrp="1"/>
          </p:cNvSpPr>
          <p:nvPr>
            <p:ph sz="quarter" idx="12"/>
          </p:nvPr>
        </p:nvSpPr>
        <p:spPr>
          <a:xfrm>
            <a:off x="933811" y="894530"/>
            <a:ext cx="4289117" cy="504516"/>
          </a:xfrm>
        </p:spPr>
        <p:txBody>
          <a:bodyPr>
            <a:noAutofit/>
          </a:bodyPr>
          <a:lstStyle/>
          <a:p>
            <a:r>
              <a:rPr lang="en-GB" altLang="zh-CN" sz="1400" dirty="0">
                <a:solidFill>
                  <a:schemeClr val="bg2">
                    <a:lumMod val="10000"/>
                  </a:schemeClr>
                </a:solidFill>
                <a:latin typeface="OPPOSans M" pitchFamily="18" charset="-122"/>
                <a:ea typeface="OPPOSans M" pitchFamily="18" charset="-122"/>
                <a:cs typeface="OPPOSans M" pitchFamily="18" charset="-122"/>
              </a:rPr>
              <a:t>OTHER CONTENT DISPLAY</a:t>
            </a:r>
            <a:endParaRPr lang="zh-CN" altLang="en-US" sz="1400" dirty="0">
              <a:solidFill>
                <a:schemeClr val="bg2">
                  <a:lumMod val="10000"/>
                </a:schemeClr>
              </a:solidFill>
              <a:latin typeface="OPPOSans M" pitchFamily="18" charset="-122"/>
              <a:ea typeface="OPPOSans M" pitchFamily="18" charset="-122"/>
              <a:cs typeface="OPPOSans M" pitchFamily="18" charset="-122"/>
            </a:endParaRPr>
          </a:p>
        </p:txBody>
      </p:sp>
      <p:sp>
        <p:nvSpPr>
          <p:cNvPr id="3" name="内容占位符 2"/>
          <p:cNvSpPr>
            <a:spLocks noGrp="1"/>
          </p:cNvSpPr>
          <p:nvPr>
            <p:ph sz="quarter" idx="17"/>
          </p:nvPr>
        </p:nvSpPr>
        <p:spPr/>
        <p:txBody>
          <a:bodyPr>
            <a:noAutofit/>
          </a:bodyPr>
          <a:lstStyle/>
          <a:p>
            <a:r>
              <a:rPr lang="zh-CN" altLang="en-US" dirty="0"/>
              <a:t>其他内容展示</a:t>
            </a:r>
            <a:endParaRPr kumimoji="1" lang="zh-CN" altLang="en-US" dirty="0"/>
          </a:p>
        </p:txBody>
      </p:sp>
      <p:sp>
        <p:nvSpPr>
          <p:cNvPr id="16" name="文本框 15"/>
          <p:cNvSpPr txBox="1"/>
          <p:nvPr/>
        </p:nvSpPr>
        <p:spPr>
          <a:xfrm>
            <a:off x="1060630" y="1511935"/>
            <a:ext cx="2419896" cy="391967"/>
          </a:xfrm>
          <a:prstGeom prst="rect">
            <a:avLst/>
          </a:prstGeom>
          <a:noFill/>
        </p:spPr>
        <p:txBody>
          <a:bodyPr wrap="square">
            <a:noAutofit/>
          </a:bodyPr>
          <a:lstStyle/>
          <a:p>
            <a:pPr>
              <a:lnSpc>
                <a:spcPct val="130000"/>
              </a:lnSpc>
            </a:pPr>
            <a:r>
              <a:rPr lang="zh-CN" altLang="en-US" sz="1600" spc="120" dirty="0">
                <a:gradFill>
                  <a:gsLst>
                    <a:gs pos="100000">
                      <a:schemeClr val="tx1"/>
                    </a:gs>
                    <a:gs pos="20000">
                      <a:schemeClr val="accent5">
                        <a:lumMod val="75000"/>
                      </a:schemeClr>
                    </a:gs>
                  </a:gsLst>
                  <a:lin ang="2700000" scaled="0"/>
                </a:gradFill>
                <a:latin typeface="OPPOSans H" panose="00020600040101010101" pitchFamily="18" charset="-122"/>
                <a:ea typeface="OPPOSans H" panose="00020600040101010101" pitchFamily="18" charset="-122"/>
                <a:cs typeface="OPPOSans H" panose="00020600040101010101" pitchFamily="18" charset="-122"/>
              </a:rPr>
              <a:t>目前存在问题</a:t>
            </a:r>
            <a:endParaRPr lang="zh-CN" altLang="en-US" sz="1600" spc="120" dirty="0">
              <a:gradFill>
                <a:gsLst>
                  <a:gs pos="100000">
                    <a:schemeClr val="tx1"/>
                  </a:gs>
                  <a:gs pos="20000">
                    <a:schemeClr val="accent5">
                      <a:lumMod val="75000"/>
                    </a:schemeClr>
                  </a:gs>
                </a:gsLst>
                <a:lin ang="2700000" scaled="0"/>
              </a:gradFill>
              <a:latin typeface="OPPOSans R" panose="00020600040101010101" pitchFamily="18" charset="-122"/>
              <a:ea typeface="OPPOSans R" panose="00020600040101010101" pitchFamily="18" charset="-122"/>
              <a:cs typeface="OPPOSans R" panose="00020600040101010101" pitchFamily="18" charset="-122"/>
            </a:endParaRPr>
          </a:p>
        </p:txBody>
      </p:sp>
      <p:sp>
        <p:nvSpPr>
          <p:cNvPr id="17" name="圆: 空心 91"/>
          <p:cNvSpPr/>
          <p:nvPr/>
        </p:nvSpPr>
        <p:spPr>
          <a:xfrm rot="21446254">
            <a:off x="894621" y="1617839"/>
            <a:ext cx="180094" cy="180094"/>
          </a:xfrm>
          <a:prstGeom prst="donut">
            <a:avLst>
              <a:gd name="adj" fmla="val 22893"/>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solidFill>
                <a:schemeClr val="tx1"/>
              </a:solidFill>
              <a:latin typeface="OPPOSans R" panose="00020600040101010101" pitchFamily="18" charset="-122"/>
              <a:ea typeface="OPPOSans R" panose="00020600040101010101" pitchFamily="18" charset="-122"/>
            </a:endParaRPr>
          </a:p>
        </p:txBody>
      </p:sp>
      <p:sp>
        <p:nvSpPr>
          <p:cNvPr id="18" name="文本框 17"/>
          <p:cNvSpPr txBox="1"/>
          <p:nvPr/>
        </p:nvSpPr>
        <p:spPr>
          <a:xfrm>
            <a:off x="850900" y="1863805"/>
            <a:ext cx="4740275" cy="634533"/>
          </a:xfrm>
          <a:prstGeom prst="rect">
            <a:avLst/>
          </a:prstGeom>
          <a:noFill/>
        </p:spPr>
        <p:txBody>
          <a:bodyPr wrap="square">
            <a:noAutofit/>
          </a:bodyPr>
          <a:lstStyle/>
          <a:p>
            <a:pPr>
              <a:lnSpc>
                <a:spcPct val="130000"/>
              </a:lnSpc>
            </a:pPr>
            <a:r>
              <a:rPr lang="zh-CN" altLang="en-US" sz="1400" spc="120" dirty="0">
                <a:solidFill>
                  <a:schemeClr val="bg2">
                    <a:lumMod val="10000"/>
                  </a:schemeClr>
                </a:solidFill>
                <a:latin typeface="OPPOSans M" pitchFamily="18" charset="-122"/>
                <a:ea typeface="OPPOSans M" pitchFamily="18" charset="-122"/>
                <a:cs typeface="OPPOSans M" pitchFamily="18" charset="-122"/>
              </a:rPr>
              <a:t>目前销售尽管在线上，但是未来的发展趋势其实不容乐观，需要随时根据现状调整。</a:t>
            </a:r>
          </a:p>
        </p:txBody>
      </p:sp>
      <p:sp>
        <p:nvSpPr>
          <p:cNvPr id="22" name="文本框 21"/>
          <p:cNvSpPr txBox="1"/>
          <p:nvPr/>
        </p:nvSpPr>
        <p:spPr>
          <a:xfrm>
            <a:off x="1060630" y="2658809"/>
            <a:ext cx="2419896" cy="391967"/>
          </a:xfrm>
          <a:prstGeom prst="rect">
            <a:avLst/>
          </a:prstGeom>
          <a:noFill/>
        </p:spPr>
        <p:txBody>
          <a:bodyPr wrap="square">
            <a:noAutofit/>
          </a:bodyPr>
          <a:lstStyle/>
          <a:p>
            <a:pPr>
              <a:lnSpc>
                <a:spcPct val="130000"/>
              </a:lnSpc>
            </a:pPr>
            <a:r>
              <a:rPr lang="zh-CN" altLang="en-US" sz="1600" spc="120" dirty="0">
                <a:gradFill>
                  <a:gsLst>
                    <a:gs pos="100000">
                      <a:schemeClr val="tx1"/>
                    </a:gs>
                    <a:gs pos="20000">
                      <a:schemeClr val="accent5">
                        <a:lumMod val="75000"/>
                      </a:schemeClr>
                    </a:gs>
                  </a:gsLst>
                  <a:lin ang="2700000" scaled="0"/>
                </a:gradFill>
                <a:latin typeface="OPPOSans H" panose="00020600040101010101" pitchFamily="18" charset="-122"/>
                <a:ea typeface="OPPOSans H" panose="00020600040101010101" pitchFamily="18" charset="-122"/>
                <a:cs typeface="OPPOSans H" panose="00020600040101010101" pitchFamily="18" charset="-122"/>
              </a:rPr>
              <a:t>未来发展方向</a:t>
            </a:r>
            <a:endParaRPr lang="zh-CN" altLang="en-US" sz="1600" spc="120" dirty="0">
              <a:gradFill>
                <a:gsLst>
                  <a:gs pos="100000">
                    <a:schemeClr val="tx1"/>
                  </a:gs>
                  <a:gs pos="20000">
                    <a:schemeClr val="accent5">
                      <a:lumMod val="75000"/>
                    </a:schemeClr>
                  </a:gs>
                </a:gsLst>
                <a:lin ang="2700000" scaled="0"/>
              </a:gradFill>
              <a:latin typeface="OPPOSans R" panose="00020600040101010101" pitchFamily="18" charset="-122"/>
              <a:ea typeface="OPPOSans R" panose="00020600040101010101" pitchFamily="18" charset="-122"/>
              <a:cs typeface="OPPOSans R" panose="00020600040101010101" pitchFamily="18" charset="-122"/>
            </a:endParaRPr>
          </a:p>
        </p:txBody>
      </p:sp>
      <p:sp>
        <p:nvSpPr>
          <p:cNvPr id="23" name="圆: 空心 91"/>
          <p:cNvSpPr/>
          <p:nvPr/>
        </p:nvSpPr>
        <p:spPr>
          <a:xfrm rot="21446254">
            <a:off x="894621" y="2764713"/>
            <a:ext cx="180094" cy="180094"/>
          </a:xfrm>
          <a:prstGeom prst="donut">
            <a:avLst>
              <a:gd name="adj" fmla="val 22893"/>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solidFill>
                <a:schemeClr val="tx1"/>
              </a:solidFill>
              <a:latin typeface="OPPOSans R" panose="00020600040101010101" pitchFamily="18" charset="-122"/>
              <a:ea typeface="OPPOSans R" panose="00020600040101010101" pitchFamily="18" charset="-122"/>
            </a:endParaRPr>
          </a:p>
        </p:txBody>
      </p:sp>
      <p:sp>
        <p:nvSpPr>
          <p:cNvPr id="24" name="文本框 23"/>
          <p:cNvSpPr txBox="1"/>
          <p:nvPr/>
        </p:nvSpPr>
        <p:spPr>
          <a:xfrm>
            <a:off x="850900" y="3010679"/>
            <a:ext cx="4740275" cy="634533"/>
          </a:xfrm>
          <a:prstGeom prst="rect">
            <a:avLst/>
          </a:prstGeom>
          <a:noFill/>
        </p:spPr>
        <p:txBody>
          <a:bodyPr wrap="square">
            <a:noAutofit/>
          </a:bodyPr>
          <a:lstStyle/>
          <a:p>
            <a:pPr>
              <a:lnSpc>
                <a:spcPct val="130000"/>
              </a:lnSpc>
            </a:pPr>
            <a:r>
              <a:rPr lang="zh-CN" altLang="en-US" sz="1400" spc="120" dirty="0">
                <a:solidFill>
                  <a:schemeClr val="bg2">
                    <a:lumMod val="10000"/>
                  </a:schemeClr>
                </a:solidFill>
                <a:latin typeface="OPPOSans M" pitchFamily="18" charset="-122"/>
                <a:ea typeface="OPPOSans M" pitchFamily="18" charset="-122"/>
                <a:cs typeface="OPPOSans M" pitchFamily="18" charset="-122"/>
              </a:rPr>
              <a:t>未来需要向实用性、高性价比、高性能方向发展，尽量在提升销量的同时，降低成本。</a:t>
            </a:r>
          </a:p>
        </p:txBody>
      </p:sp>
      <p:pic>
        <p:nvPicPr>
          <p:cNvPr id="27" name="图形 26"/>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a:off x="5028476" y="2336800"/>
            <a:ext cx="7366000" cy="4521200"/>
          </a:xfrm>
          <a:prstGeom prst="rect">
            <a:avLst/>
          </a:prstGeom>
        </p:spPr>
      </p:pic>
      <p:sp>
        <p:nvSpPr>
          <p:cNvPr id="29" name="文本框 28"/>
          <p:cNvSpPr txBox="1"/>
          <p:nvPr/>
        </p:nvSpPr>
        <p:spPr>
          <a:xfrm>
            <a:off x="976540" y="4597400"/>
            <a:ext cx="951842" cy="391902"/>
          </a:xfrm>
          <a:prstGeom prst="rect">
            <a:avLst/>
          </a:prstGeom>
          <a:noFill/>
        </p:spPr>
        <p:txBody>
          <a:bodyPr wrap="square">
            <a:noAutofit/>
          </a:bodyPr>
          <a:lstStyle/>
          <a:p>
            <a:pPr algn="ctr">
              <a:lnSpc>
                <a:spcPct val="130000"/>
              </a:lnSpc>
            </a:pPr>
            <a:r>
              <a:rPr lang="zh-CN" altLang="en-US" sz="1600" spc="120" dirty="0">
                <a:solidFill>
                  <a:schemeClr val="bg1"/>
                </a:solidFill>
                <a:latin typeface="OPPOSans H" panose="00020600040101010101" pitchFamily="18" charset="-122"/>
                <a:ea typeface="OPPOSans H" panose="00020600040101010101" pitchFamily="18" charset="-122"/>
                <a:cs typeface="OPPOSans H" panose="00020600040101010101" pitchFamily="18" charset="-122"/>
              </a:rPr>
              <a:t>诚实</a:t>
            </a:r>
            <a:endParaRPr lang="zh-CN" altLang="en-US" sz="1600" spc="120" dirty="0">
              <a:solidFill>
                <a:schemeClr val="bg1"/>
              </a:solidFill>
              <a:latin typeface="OPPOSans R" panose="00020600040101010101" pitchFamily="18" charset="-122"/>
              <a:ea typeface="OPPOSans R" panose="00020600040101010101" pitchFamily="18" charset="-122"/>
              <a:cs typeface="OPPOSans R" panose="00020600040101010101" pitchFamily="18" charset="-122"/>
            </a:endParaRPr>
          </a:p>
        </p:txBody>
      </p:sp>
      <p:sp>
        <p:nvSpPr>
          <p:cNvPr id="30" name="文本框 29"/>
          <p:cNvSpPr txBox="1"/>
          <p:nvPr/>
        </p:nvSpPr>
        <p:spPr>
          <a:xfrm>
            <a:off x="2561500" y="4597400"/>
            <a:ext cx="951842" cy="391902"/>
          </a:xfrm>
          <a:prstGeom prst="rect">
            <a:avLst/>
          </a:prstGeom>
          <a:noFill/>
        </p:spPr>
        <p:txBody>
          <a:bodyPr wrap="square">
            <a:noAutofit/>
          </a:bodyPr>
          <a:lstStyle/>
          <a:p>
            <a:pPr algn="ctr">
              <a:lnSpc>
                <a:spcPct val="130000"/>
              </a:lnSpc>
            </a:pPr>
            <a:r>
              <a:rPr lang="zh-CN" altLang="en-US" sz="1600" spc="120" dirty="0">
                <a:solidFill>
                  <a:schemeClr val="bg1"/>
                </a:solidFill>
                <a:latin typeface="OPPOSans H" panose="00020600040101010101" pitchFamily="18" charset="-122"/>
                <a:ea typeface="OPPOSans H" panose="00020600040101010101" pitchFamily="18" charset="-122"/>
                <a:cs typeface="OPPOSans H" panose="00020600040101010101" pitchFamily="18" charset="-122"/>
              </a:rPr>
              <a:t>团结</a:t>
            </a:r>
            <a:endParaRPr lang="zh-CN" altLang="en-US" sz="1600" spc="120" dirty="0">
              <a:solidFill>
                <a:schemeClr val="bg1"/>
              </a:solidFill>
              <a:latin typeface="OPPOSans R" panose="00020600040101010101" pitchFamily="18" charset="-122"/>
              <a:ea typeface="OPPOSans R" panose="00020600040101010101" pitchFamily="18" charset="-122"/>
              <a:cs typeface="OPPOSans R" panose="00020600040101010101" pitchFamily="18" charset="-122"/>
            </a:endParaRPr>
          </a:p>
        </p:txBody>
      </p:sp>
      <p:sp>
        <p:nvSpPr>
          <p:cNvPr id="31" name="文本框 30"/>
          <p:cNvSpPr txBox="1"/>
          <p:nvPr/>
        </p:nvSpPr>
        <p:spPr>
          <a:xfrm>
            <a:off x="4146460" y="4597400"/>
            <a:ext cx="951842" cy="391902"/>
          </a:xfrm>
          <a:prstGeom prst="rect">
            <a:avLst/>
          </a:prstGeom>
          <a:noFill/>
        </p:spPr>
        <p:txBody>
          <a:bodyPr wrap="square">
            <a:noAutofit/>
          </a:bodyPr>
          <a:lstStyle/>
          <a:p>
            <a:pPr algn="ctr">
              <a:lnSpc>
                <a:spcPct val="130000"/>
              </a:lnSpc>
            </a:pPr>
            <a:r>
              <a:rPr lang="zh-CN" altLang="en-US" sz="1600" spc="120" dirty="0">
                <a:solidFill>
                  <a:schemeClr val="bg1"/>
                </a:solidFill>
                <a:latin typeface="OPPOSans H" panose="00020600040101010101" pitchFamily="18" charset="-122"/>
                <a:ea typeface="OPPOSans H" panose="00020600040101010101" pitchFamily="18" charset="-122"/>
                <a:cs typeface="OPPOSans H" panose="00020600040101010101" pitchFamily="18" charset="-122"/>
              </a:rPr>
              <a:t>性价比</a:t>
            </a:r>
            <a:endParaRPr lang="zh-CN" altLang="en-US" sz="1600" spc="120" dirty="0">
              <a:solidFill>
                <a:schemeClr val="bg1"/>
              </a:solidFill>
              <a:latin typeface="OPPOSans R" panose="00020600040101010101" pitchFamily="18" charset="-122"/>
              <a:ea typeface="OPPOSans R" panose="00020600040101010101" pitchFamily="18" charset="-122"/>
              <a:cs typeface="OPPOSans R" panose="00020600040101010101" pitchFamily="18" charset="-122"/>
            </a:endParaRPr>
          </a:p>
        </p:txBody>
      </p:sp>
      <p:cxnSp>
        <p:nvCxnSpPr>
          <p:cNvPr id="32" name="直线连接符 31"/>
          <p:cNvCxnSpPr/>
          <p:nvPr/>
        </p:nvCxnSpPr>
        <p:spPr>
          <a:xfrm>
            <a:off x="2244941" y="4717547"/>
            <a:ext cx="0" cy="220083"/>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3" name="直线连接符 32"/>
          <p:cNvCxnSpPr/>
          <p:nvPr/>
        </p:nvCxnSpPr>
        <p:spPr>
          <a:xfrm>
            <a:off x="3829901" y="4691295"/>
            <a:ext cx="0" cy="220083"/>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34" name="iconfont-10043-4933374"/>
          <p:cNvSpPr/>
          <p:nvPr/>
        </p:nvSpPr>
        <p:spPr>
          <a:xfrm>
            <a:off x="2865263" y="4291996"/>
            <a:ext cx="304830" cy="279340"/>
          </a:xfrm>
          <a:custGeom>
            <a:avLst/>
            <a:gdLst>
              <a:gd name="connsiteX0" fmla="*/ 192176 w 607614"/>
              <a:gd name="connsiteY0" fmla="*/ 71398 h 556807"/>
              <a:gd name="connsiteX1" fmla="*/ 239270 w 607614"/>
              <a:gd name="connsiteY1" fmla="*/ 78224 h 556807"/>
              <a:gd name="connsiteX2" fmla="*/ 237751 w 607614"/>
              <a:gd name="connsiteY2" fmla="*/ 102495 h 556807"/>
              <a:gd name="connsiteX3" fmla="*/ 237751 w 607614"/>
              <a:gd name="connsiteY3" fmla="*/ 150277 h 556807"/>
              <a:gd name="connsiteX4" fmla="*/ 227877 w 607614"/>
              <a:gd name="connsiteY4" fmla="*/ 182132 h 556807"/>
              <a:gd name="connsiteX5" fmla="*/ 227877 w 607614"/>
              <a:gd name="connsiteY5" fmla="*/ 223088 h 556807"/>
              <a:gd name="connsiteX6" fmla="*/ 244588 w 607614"/>
              <a:gd name="connsiteY6" fmla="*/ 262528 h 556807"/>
              <a:gd name="connsiteX7" fmla="*/ 278769 w 607614"/>
              <a:gd name="connsiteY7" fmla="*/ 332305 h 556807"/>
              <a:gd name="connsiteX8" fmla="*/ 278769 w 607614"/>
              <a:gd name="connsiteY8" fmla="*/ 361127 h 556807"/>
              <a:gd name="connsiteX9" fmla="*/ 272692 w 607614"/>
              <a:gd name="connsiteY9" fmla="*/ 370986 h 556807"/>
              <a:gd name="connsiteX10" fmla="*/ 182301 w 607614"/>
              <a:gd name="connsiteY10" fmla="*/ 420286 h 556807"/>
              <a:gd name="connsiteX11" fmla="*/ 126851 w 607614"/>
              <a:gd name="connsiteY11" fmla="*/ 513575 h 556807"/>
              <a:gd name="connsiteX12" fmla="*/ 126851 w 607614"/>
              <a:gd name="connsiteY12" fmla="*/ 556807 h 556807"/>
              <a:gd name="connsiteX13" fmla="*/ 0 w 607614"/>
              <a:gd name="connsiteY13" fmla="*/ 556807 h 556807"/>
              <a:gd name="connsiteX14" fmla="*/ 0 w 607614"/>
              <a:gd name="connsiteY14" fmla="*/ 518126 h 556807"/>
              <a:gd name="connsiteX15" fmla="*/ 41777 w 607614"/>
              <a:gd name="connsiteY15" fmla="*/ 447590 h 556807"/>
              <a:gd name="connsiteX16" fmla="*/ 109381 w 607614"/>
              <a:gd name="connsiteY16" fmla="*/ 405875 h 556807"/>
              <a:gd name="connsiteX17" fmla="*/ 120775 w 607614"/>
              <a:gd name="connsiteY17" fmla="*/ 386155 h 556807"/>
              <a:gd name="connsiteX18" fmla="*/ 120775 w 607614"/>
              <a:gd name="connsiteY18" fmla="*/ 358851 h 556807"/>
              <a:gd name="connsiteX19" fmla="*/ 84314 w 607614"/>
              <a:gd name="connsiteY19" fmla="*/ 295141 h 556807"/>
              <a:gd name="connsiteX20" fmla="*/ 70642 w 607614"/>
              <a:gd name="connsiteY20" fmla="*/ 267079 h 556807"/>
              <a:gd name="connsiteX21" fmla="*/ 70642 w 607614"/>
              <a:gd name="connsiteY21" fmla="*/ 232190 h 556807"/>
              <a:gd name="connsiteX22" fmla="*/ 81276 w 607614"/>
              <a:gd name="connsiteY22" fmla="*/ 208678 h 556807"/>
              <a:gd name="connsiteX23" fmla="*/ 81276 w 607614"/>
              <a:gd name="connsiteY23" fmla="*/ 162412 h 556807"/>
              <a:gd name="connsiteX24" fmla="*/ 192176 w 607614"/>
              <a:gd name="connsiteY24" fmla="*/ 71398 h 556807"/>
              <a:gd name="connsiteX25" fmla="*/ 374460 w 607614"/>
              <a:gd name="connsiteY25" fmla="*/ 0 h 556807"/>
              <a:gd name="connsiteX26" fmla="*/ 474708 w 607614"/>
              <a:gd name="connsiteY26" fmla="*/ 35654 h 556807"/>
              <a:gd name="connsiteX27" fmla="*/ 495973 w 607614"/>
              <a:gd name="connsiteY27" fmla="*/ 101651 h 556807"/>
              <a:gd name="connsiteX28" fmla="*/ 495973 w 607614"/>
              <a:gd name="connsiteY28" fmla="*/ 155511 h 556807"/>
              <a:gd name="connsiteX29" fmla="*/ 506606 w 607614"/>
              <a:gd name="connsiteY29" fmla="*/ 182062 h 556807"/>
              <a:gd name="connsiteX30" fmla="*/ 506606 w 607614"/>
              <a:gd name="connsiteY30" fmla="*/ 223026 h 556807"/>
              <a:gd name="connsiteX31" fmla="*/ 483063 w 607614"/>
              <a:gd name="connsiteY31" fmla="*/ 259439 h 556807"/>
              <a:gd name="connsiteX32" fmla="*/ 452684 w 607614"/>
              <a:gd name="connsiteY32" fmla="*/ 317850 h 556807"/>
              <a:gd name="connsiteX33" fmla="*/ 445849 w 607614"/>
              <a:gd name="connsiteY33" fmla="*/ 327712 h 556807"/>
              <a:gd name="connsiteX34" fmla="*/ 445849 w 607614"/>
              <a:gd name="connsiteY34" fmla="*/ 361849 h 556807"/>
              <a:gd name="connsiteX35" fmla="*/ 460279 w 607614"/>
              <a:gd name="connsiteY35" fmla="*/ 386124 h 556807"/>
              <a:gd name="connsiteX36" fmla="*/ 557490 w 607614"/>
              <a:gd name="connsiteY36" fmla="*/ 433915 h 556807"/>
              <a:gd name="connsiteX37" fmla="*/ 607614 w 607614"/>
              <a:gd name="connsiteY37" fmla="*/ 515843 h 556807"/>
              <a:gd name="connsiteX38" fmla="*/ 607614 w 607614"/>
              <a:gd name="connsiteY38" fmla="*/ 556807 h 556807"/>
              <a:gd name="connsiteX39" fmla="*/ 142065 w 607614"/>
              <a:gd name="connsiteY39" fmla="*/ 556807 h 556807"/>
              <a:gd name="connsiteX40" fmla="*/ 142065 w 607614"/>
              <a:gd name="connsiteY40" fmla="*/ 513567 h 556807"/>
              <a:gd name="connsiteX41" fmla="*/ 189152 w 607614"/>
              <a:gd name="connsiteY41" fmla="*/ 433915 h 556807"/>
              <a:gd name="connsiteX42" fmla="*/ 279527 w 607614"/>
              <a:gd name="connsiteY42" fmla="*/ 384606 h 556807"/>
              <a:gd name="connsiteX43" fmla="*/ 293957 w 607614"/>
              <a:gd name="connsiteY43" fmla="*/ 361090 h 556807"/>
              <a:gd name="connsiteX44" fmla="*/ 293957 w 607614"/>
              <a:gd name="connsiteY44" fmla="*/ 327712 h 556807"/>
              <a:gd name="connsiteX45" fmla="*/ 258262 w 607614"/>
              <a:gd name="connsiteY45" fmla="*/ 254129 h 556807"/>
              <a:gd name="connsiteX46" fmla="*/ 243073 w 607614"/>
              <a:gd name="connsiteY46" fmla="*/ 223026 h 556807"/>
              <a:gd name="connsiteX47" fmla="*/ 243073 w 607614"/>
              <a:gd name="connsiteY47" fmla="*/ 182062 h 556807"/>
              <a:gd name="connsiteX48" fmla="*/ 252946 w 607614"/>
              <a:gd name="connsiteY48" fmla="*/ 155511 h 556807"/>
              <a:gd name="connsiteX49" fmla="*/ 252946 w 607614"/>
              <a:gd name="connsiteY49" fmla="*/ 101651 h 556807"/>
              <a:gd name="connsiteX50" fmla="*/ 274211 w 607614"/>
              <a:gd name="connsiteY50" fmla="*/ 35654 h 556807"/>
              <a:gd name="connsiteX51" fmla="*/ 374460 w 607614"/>
              <a:gd name="connsiteY51" fmla="*/ 0 h 556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7614" h="556807">
                <a:moveTo>
                  <a:pt x="192176" y="71398"/>
                </a:moveTo>
                <a:cubicBezTo>
                  <a:pt x="209646" y="71398"/>
                  <a:pt x="224838" y="73673"/>
                  <a:pt x="239270" y="78224"/>
                </a:cubicBezTo>
                <a:cubicBezTo>
                  <a:pt x="236992" y="89601"/>
                  <a:pt x="237751" y="98702"/>
                  <a:pt x="237751" y="102495"/>
                </a:cubicBezTo>
                <a:lnTo>
                  <a:pt x="237751" y="150277"/>
                </a:lnTo>
                <a:cubicBezTo>
                  <a:pt x="231675" y="160137"/>
                  <a:pt x="227877" y="170755"/>
                  <a:pt x="227877" y="182132"/>
                </a:cubicBezTo>
                <a:lnTo>
                  <a:pt x="227877" y="223088"/>
                </a:lnTo>
                <a:cubicBezTo>
                  <a:pt x="227877" y="238257"/>
                  <a:pt x="233953" y="251909"/>
                  <a:pt x="244588" y="262528"/>
                </a:cubicBezTo>
                <a:cubicBezTo>
                  <a:pt x="253703" y="295141"/>
                  <a:pt x="269654" y="320170"/>
                  <a:pt x="278769" y="332305"/>
                </a:cubicBezTo>
                <a:lnTo>
                  <a:pt x="278769" y="361127"/>
                </a:lnTo>
                <a:cubicBezTo>
                  <a:pt x="278769" y="364919"/>
                  <a:pt x="276490" y="368711"/>
                  <a:pt x="272692" y="370986"/>
                </a:cubicBezTo>
                <a:lnTo>
                  <a:pt x="182301" y="420286"/>
                </a:lnTo>
                <a:cubicBezTo>
                  <a:pt x="148120" y="439247"/>
                  <a:pt x="126851" y="474894"/>
                  <a:pt x="126851" y="513575"/>
                </a:cubicBezTo>
                <a:lnTo>
                  <a:pt x="126851" y="556807"/>
                </a:lnTo>
                <a:lnTo>
                  <a:pt x="0" y="556807"/>
                </a:lnTo>
                <a:lnTo>
                  <a:pt x="0" y="518126"/>
                </a:lnTo>
                <a:cubicBezTo>
                  <a:pt x="0" y="488546"/>
                  <a:pt x="15951" y="462001"/>
                  <a:pt x="41777" y="447590"/>
                </a:cubicBezTo>
                <a:lnTo>
                  <a:pt x="109381" y="405875"/>
                </a:lnTo>
                <a:cubicBezTo>
                  <a:pt x="116977" y="401324"/>
                  <a:pt x="120775" y="394498"/>
                  <a:pt x="120775" y="386155"/>
                </a:cubicBezTo>
                <a:lnTo>
                  <a:pt x="120775" y="358851"/>
                </a:lnTo>
                <a:cubicBezTo>
                  <a:pt x="113179" y="350508"/>
                  <a:pt x="92670" y="326238"/>
                  <a:pt x="84314" y="295141"/>
                </a:cubicBezTo>
                <a:cubicBezTo>
                  <a:pt x="75959" y="288315"/>
                  <a:pt x="70642" y="277697"/>
                  <a:pt x="70642" y="267079"/>
                </a:cubicBezTo>
                <a:lnTo>
                  <a:pt x="70642" y="232190"/>
                </a:lnTo>
                <a:cubicBezTo>
                  <a:pt x="70642" y="223847"/>
                  <a:pt x="74440" y="215504"/>
                  <a:pt x="81276" y="208678"/>
                </a:cubicBezTo>
                <a:lnTo>
                  <a:pt x="81276" y="162412"/>
                </a:lnTo>
                <a:cubicBezTo>
                  <a:pt x="81276" y="160895"/>
                  <a:pt x="87353" y="71398"/>
                  <a:pt x="192176" y="71398"/>
                </a:cubicBezTo>
                <a:close/>
                <a:moveTo>
                  <a:pt x="374460" y="0"/>
                </a:moveTo>
                <a:cubicBezTo>
                  <a:pt x="420787" y="0"/>
                  <a:pt x="454203" y="12137"/>
                  <a:pt x="474708" y="35654"/>
                </a:cubicBezTo>
                <a:cubicBezTo>
                  <a:pt x="499011" y="62963"/>
                  <a:pt x="496733" y="96341"/>
                  <a:pt x="495973" y="101651"/>
                </a:cubicBezTo>
                <a:lnTo>
                  <a:pt x="495973" y="155511"/>
                </a:lnTo>
                <a:cubicBezTo>
                  <a:pt x="502808" y="163097"/>
                  <a:pt x="506606" y="172201"/>
                  <a:pt x="506606" y="182062"/>
                </a:cubicBezTo>
                <a:lnTo>
                  <a:pt x="506606" y="223026"/>
                </a:lnTo>
                <a:cubicBezTo>
                  <a:pt x="506606" y="238957"/>
                  <a:pt x="496733" y="252611"/>
                  <a:pt x="483063" y="259439"/>
                </a:cubicBezTo>
                <a:cubicBezTo>
                  <a:pt x="475468" y="280679"/>
                  <a:pt x="465595" y="300403"/>
                  <a:pt x="452684" y="317850"/>
                </a:cubicBezTo>
                <a:cubicBezTo>
                  <a:pt x="450406" y="321643"/>
                  <a:pt x="448127" y="324678"/>
                  <a:pt x="445849" y="327712"/>
                </a:cubicBezTo>
                <a:lnTo>
                  <a:pt x="445849" y="361849"/>
                </a:lnTo>
                <a:cubicBezTo>
                  <a:pt x="445849" y="371710"/>
                  <a:pt x="451165" y="380813"/>
                  <a:pt x="460279" y="386124"/>
                </a:cubicBezTo>
                <a:lnTo>
                  <a:pt x="557490" y="433915"/>
                </a:lnTo>
                <a:cubicBezTo>
                  <a:pt x="588628" y="449845"/>
                  <a:pt x="607614" y="480948"/>
                  <a:pt x="607614" y="515843"/>
                </a:cubicBezTo>
                <a:lnTo>
                  <a:pt x="607614" y="556807"/>
                </a:lnTo>
                <a:lnTo>
                  <a:pt x="142065" y="556807"/>
                </a:lnTo>
                <a:lnTo>
                  <a:pt x="142065" y="513567"/>
                </a:lnTo>
                <a:cubicBezTo>
                  <a:pt x="142065" y="480189"/>
                  <a:pt x="160292" y="449845"/>
                  <a:pt x="189152" y="433915"/>
                </a:cubicBezTo>
                <a:lnTo>
                  <a:pt x="279527" y="384606"/>
                </a:lnTo>
                <a:cubicBezTo>
                  <a:pt x="288641" y="379296"/>
                  <a:pt x="293957" y="370952"/>
                  <a:pt x="293957" y="361090"/>
                </a:cubicBezTo>
                <a:lnTo>
                  <a:pt x="293957" y="327712"/>
                </a:lnTo>
                <a:cubicBezTo>
                  <a:pt x="287122" y="318609"/>
                  <a:pt x="267376" y="290541"/>
                  <a:pt x="258262" y="254129"/>
                </a:cubicBezTo>
                <a:cubicBezTo>
                  <a:pt x="248389" y="246543"/>
                  <a:pt x="243073" y="235164"/>
                  <a:pt x="243073" y="223026"/>
                </a:cubicBezTo>
                <a:lnTo>
                  <a:pt x="243073" y="182062"/>
                </a:lnTo>
                <a:cubicBezTo>
                  <a:pt x="243073" y="172201"/>
                  <a:pt x="246870" y="163097"/>
                  <a:pt x="252946" y="155511"/>
                </a:cubicBezTo>
                <a:lnTo>
                  <a:pt x="252946" y="101651"/>
                </a:lnTo>
                <a:cubicBezTo>
                  <a:pt x="252946" y="96341"/>
                  <a:pt x="250668" y="62963"/>
                  <a:pt x="274211" y="35654"/>
                </a:cubicBezTo>
                <a:cubicBezTo>
                  <a:pt x="295476" y="12137"/>
                  <a:pt x="328892" y="0"/>
                  <a:pt x="37446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dirty="0">
              <a:latin typeface="OPPOSans R" panose="00020600040101010101" pitchFamily="18" charset="-122"/>
              <a:ea typeface="OPPOSans R" panose="00020600040101010101" pitchFamily="18" charset="-122"/>
            </a:endParaRPr>
          </a:p>
        </p:txBody>
      </p:sp>
      <p:sp>
        <p:nvSpPr>
          <p:cNvPr id="35" name="iconfont-1108-834251"/>
          <p:cNvSpPr/>
          <p:nvPr/>
        </p:nvSpPr>
        <p:spPr>
          <a:xfrm>
            <a:off x="1260560" y="4276886"/>
            <a:ext cx="309509" cy="309560"/>
          </a:xfrm>
          <a:custGeom>
            <a:avLst/>
            <a:gdLst>
              <a:gd name="T0" fmla="*/ 7933 w 12609"/>
              <a:gd name="T1" fmla="*/ 2359 h 12609"/>
              <a:gd name="T2" fmla="*/ 5596 w 12609"/>
              <a:gd name="T3" fmla="*/ 42 h 12609"/>
              <a:gd name="T4" fmla="*/ 8326 w 12609"/>
              <a:gd name="T5" fmla="*/ 333 h 12609"/>
              <a:gd name="T6" fmla="*/ 6309 w 12609"/>
              <a:gd name="T7" fmla="*/ 0 h 12609"/>
              <a:gd name="T8" fmla="*/ 7948 w 12609"/>
              <a:gd name="T9" fmla="*/ 2359 h 12609"/>
              <a:gd name="T10" fmla="*/ 10231 w 12609"/>
              <a:gd name="T11" fmla="*/ 4636 h 12609"/>
              <a:gd name="T12" fmla="*/ 10811 w 12609"/>
              <a:gd name="T13" fmla="*/ 1822 h 12609"/>
              <a:gd name="T14" fmla="*/ 8826 w 12609"/>
              <a:gd name="T15" fmla="*/ 6641 h 12609"/>
              <a:gd name="T16" fmla="*/ 10811 w 12609"/>
              <a:gd name="T17" fmla="*/ 1822 h 12609"/>
              <a:gd name="T18" fmla="*/ 10223 w 12609"/>
              <a:gd name="T19" fmla="*/ 4626 h 12609"/>
              <a:gd name="T20" fmla="*/ 10241 w 12609"/>
              <a:gd name="T21" fmla="*/ 7935 h 12609"/>
              <a:gd name="T22" fmla="*/ 10241 w 12609"/>
              <a:gd name="T23" fmla="*/ 7935 h 12609"/>
              <a:gd name="T24" fmla="*/ 12274 w 12609"/>
              <a:gd name="T25" fmla="*/ 8324 h 12609"/>
              <a:gd name="T26" fmla="*/ 12566 w 12609"/>
              <a:gd name="T27" fmla="*/ 5604 h 12609"/>
              <a:gd name="T28" fmla="*/ 10241 w 12609"/>
              <a:gd name="T29" fmla="*/ 7935 h 12609"/>
              <a:gd name="T30" fmla="*/ 10241 w 12609"/>
              <a:gd name="T31" fmla="*/ 7935 h 12609"/>
              <a:gd name="T32" fmla="*/ 7920 w 12609"/>
              <a:gd name="T33" fmla="*/ 10246 h 12609"/>
              <a:gd name="T34" fmla="*/ 9083 w 12609"/>
              <a:gd name="T35" fmla="*/ 11985 h 12609"/>
              <a:gd name="T36" fmla="*/ 11219 w 12609"/>
              <a:gd name="T37" fmla="*/ 10267 h 12609"/>
              <a:gd name="T38" fmla="*/ 5908 w 12609"/>
              <a:gd name="T39" fmla="*/ 8822 h 12609"/>
              <a:gd name="T40" fmla="*/ 7911 w 12609"/>
              <a:gd name="T41" fmla="*/ 10236 h 12609"/>
              <a:gd name="T42" fmla="*/ 4682 w 12609"/>
              <a:gd name="T43" fmla="*/ 10242 h 12609"/>
              <a:gd name="T44" fmla="*/ 4287 w 12609"/>
              <a:gd name="T45" fmla="*/ 7802 h 12609"/>
              <a:gd name="T46" fmla="*/ 6304 w 12609"/>
              <a:gd name="T47" fmla="*/ 12609 h 12609"/>
              <a:gd name="T48" fmla="*/ 4287 w 12609"/>
              <a:gd name="T49" fmla="*/ 7802 h 12609"/>
              <a:gd name="T50" fmla="*/ 4669 w 12609"/>
              <a:gd name="T51" fmla="*/ 10228 h 12609"/>
              <a:gd name="T52" fmla="*/ 2386 w 12609"/>
              <a:gd name="T53" fmla="*/ 7942 h 12609"/>
              <a:gd name="T54" fmla="*/ 2386 w 12609"/>
              <a:gd name="T55" fmla="*/ 7942 h 12609"/>
              <a:gd name="T56" fmla="*/ 1808 w 12609"/>
              <a:gd name="T57" fmla="*/ 10757 h 12609"/>
              <a:gd name="T58" fmla="*/ 3791 w 12609"/>
              <a:gd name="T59" fmla="*/ 5936 h 12609"/>
              <a:gd name="T60" fmla="*/ 2376 w 12609"/>
              <a:gd name="T61" fmla="*/ 7933 h 12609"/>
              <a:gd name="T62" fmla="*/ 2375 w 12609"/>
              <a:gd name="T63" fmla="*/ 4670 h 12609"/>
              <a:gd name="T64" fmla="*/ 2375 w 12609"/>
              <a:gd name="T65" fmla="*/ 4670 h 12609"/>
              <a:gd name="T66" fmla="*/ 43 w 12609"/>
              <a:gd name="T67" fmla="*/ 7006 h 12609"/>
              <a:gd name="T68" fmla="*/ 334 w 12609"/>
              <a:gd name="T69" fmla="*/ 4287 h 12609"/>
              <a:gd name="T70" fmla="*/ 2375 w 12609"/>
              <a:gd name="T71" fmla="*/ 4670 h 12609"/>
              <a:gd name="T72" fmla="*/ 2375 w 12609"/>
              <a:gd name="T73" fmla="*/ 4670 h 12609"/>
              <a:gd name="T74" fmla="*/ 4678 w 12609"/>
              <a:gd name="T75" fmla="*/ 2393 h 12609"/>
              <a:gd name="T76" fmla="*/ 1834 w 12609"/>
              <a:gd name="T77" fmla="*/ 1816 h 12609"/>
              <a:gd name="T78" fmla="*/ 6671 w 12609"/>
              <a:gd name="T79" fmla="*/ 3793 h 12609"/>
              <a:gd name="T80" fmla="*/ 3139 w 12609"/>
              <a:gd name="T81" fmla="*/ 820 h 12609"/>
              <a:gd name="T82" fmla="*/ 4658 w 12609"/>
              <a:gd name="T83" fmla="*/ 2393 h 12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2609" h="12609">
                <a:moveTo>
                  <a:pt x="7948" y="2373"/>
                </a:moveTo>
                <a:lnTo>
                  <a:pt x="7948" y="2359"/>
                </a:lnTo>
                <a:lnTo>
                  <a:pt x="7933" y="2359"/>
                </a:lnTo>
                <a:lnTo>
                  <a:pt x="7948" y="2373"/>
                </a:lnTo>
                <a:close/>
                <a:moveTo>
                  <a:pt x="6309" y="0"/>
                </a:moveTo>
                <a:cubicBezTo>
                  <a:pt x="6067" y="0"/>
                  <a:pt x="5830" y="14"/>
                  <a:pt x="5596" y="42"/>
                </a:cubicBezTo>
                <a:cubicBezTo>
                  <a:pt x="5024" y="106"/>
                  <a:pt x="4475" y="249"/>
                  <a:pt x="3959" y="456"/>
                </a:cubicBezTo>
                <a:cubicBezTo>
                  <a:pt x="3959" y="456"/>
                  <a:pt x="8213" y="4650"/>
                  <a:pt x="8326" y="4806"/>
                </a:cubicBezTo>
                <a:lnTo>
                  <a:pt x="8326" y="333"/>
                </a:lnTo>
                <a:cubicBezTo>
                  <a:pt x="8199" y="290"/>
                  <a:pt x="8070" y="251"/>
                  <a:pt x="7939" y="215"/>
                </a:cubicBezTo>
                <a:cubicBezTo>
                  <a:pt x="7420" y="76"/>
                  <a:pt x="6873" y="0"/>
                  <a:pt x="6309" y="0"/>
                </a:cubicBezTo>
                <a:lnTo>
                  <a:pt x="6309" y="0"/>
                </a:lnTo>
                <a:close/>
                <a:moveTo>
                  <a:pt x="7948" y="2373"/>
                </a:moveTo>
                <a:lnTo>
                  <a:pt x="7933" y="2359"/>
                </a:lnTo>
                <a:lnTo>
                  <a:pt x="7948" y="2359"/>
                </a:lnTo>
                <a:lnTo>
                  <a:pt x="7948" y="2373"/>
                </a:lnTo>
                <a:close/>
                <a:moveTo>
                  <a:pt x="10223" y="4646"/>
                </a:moveTo>
                <a:lnTo>
                  <a:pt x="10231" y="4636"/>
                </a:lnTo>
                <a:lnTo>
                  <a:pt x="10223" y="4626"/>
                </a:lnTo>
                <a:lnTo>
                  <a:pt x="10223" y="4646"/>
                </a:lnTo>
                <a:close/>
                <a:moveTo>
                  <a:pt x="10811" y="1822"/>
                </a:moveTo>
                <a:cubicBezTo>
                  <a:pt x="10641" y="1652"/>
                  <a:pt x="10462" y="1495"/>
                  <a:pt x="10277" y="1349"/>
                </a:cubicBezTo>
                <a:cubicBezTo>
                  <a:pt x="9826" y="992"/>
                  <a:pt x="9337" y="705"/>
                  <a:pt x="8826" y="489"/>
                </a:cubicBezTo>
                <a:cubicBezTo>
                  <a:pt x="8826" y="489"/>
                  <a:pt x="8858" y="6450"/>
                  <a:pt x="8826" y="6641"/>
                </a:cubicBezTo>
                <a:lnTo>
                  <a:pt x="12001" y="3478"/>
                </a:lnTo>
                <a:cubicBezTo>
                  <a:pt x="11942" y="3358"/>
                  <a:pt x="11878" y="3239"/>
                  <a:pt x="11810" y="3123"/>
                </a:cubicBezTo>
                <a:cubicBezTo>
                  <a:pt x="11541" y="2658"/>
                  <a:pt x="11210" y="2219"/>
                  <a:pt x="10811" y="1822"/>
                </a:cubicBezTo>
                <a:lnTo>
                  <a:pt x="10811" y="1822"/>
                </a:lnTo>
                <a:close/>
                <a:moveTo>
                  <a:pt x="10223" y="4646"/>
                </a:moveTo>
                <a:lnTo>
                  <a:pt x="10223" y="4626"/>
                </a:lnTo>
                <a:lnTo>
                  <a:pt x="10232" y="4636"/>
                </a:lnTo>
                <a:lnTo>
                  <a:pt x="10223" y="4646"/>
                </a:lnTo>
                <a:close/>
                <a:moveTo>
                  <a:pt x="10241" y="7935"/>
                </a:moveTo>
                <a:lnTo>
                  <a:pt x="10241" y="7922"/>
                </a:lnTo>
                <a:lnTo>
                  <a:pt x="10228" y="7935"/>
                </a:lnTo>
                <a:lnTo>
                  <a:pt x="10241" y="7935"/>
                </a:lnTo>
                <a:close/>
                <a:moveTo>
                  <a:pt x="12151" y="3974"/>
                </a:moveTo>
                <a:cubicBezTo>
                  <a:pt x="12151" y="3974"/>
                  <a:pt x="7942" y="8212"/>
                  <a:pt x="7785" y="8324"/>
                </a:cubicBezTo>
                <a:lnTo>
                  <a:pt x="12274" y="8324"/>
                </a:lnTo>
                <a:cubicBezTo>
                  <a:pt x="12318" y="8198"/>
                  <a:pt x="12356" y="8069"/>
                  <a:pt x="12392" y="7939"/>
                </a:cubicBezTo>
                <a:cubicBezTo>
                  <a:pt x="12532" y="7420"/>
                  <a:pt x="12609" y="6877"/>
                  <a:pt x="12609" y="6315"/>
                </a:cubicBezTo>
                <a:cubicBezTo>
                  <a:pt x="12609" y="6074"/>
                  <a:pt x="12594" y="5837"/>
                  <a:pt x="12566" y="5604"/>
                </a:cubicBezTo>
                <a:cubicBezTo>
                  <a:pt x="12502" y="5034"/>
                  <a:pt x="12359" y="4487"/>
                  <a:pt x="12151" y="3974"/>
                </a:cubicBezTo>
                <a:lnTo>
                  <a:pt x="12151" y="3974"/>
                </a:lnTo>
                <a:close/>
                <a:moveTo>
                  <a:pt x="10241" y="7935"/>
                </a:moveTo>
                <a:lnTo>
                  <a:pt x="10228" y="7935"/>
                </a:lnTo>
                <a:lnTo>
                  <a:pt x="10241" y="7922"/>
                </a:lnTo>
                <a:lnTo>
                  <a:pt x="10241" y="7935"/>
                </a:lnTo>
                <a:close/>
                <a:moveTo>
                  <a:pt x="7930" y="10236"/>
                </a:moveTo>
                <a:lnTo>
                  <a:pt x="7911" y="10236"/>
                </a:lnTo>
                <a:lnTo>
                  <a:pt x="7920" y="10246"/>
                </a:lnTo>
                <a:lnTo>
                  <a:pt x="7930" y="10236"/>
                </a:lnTo>
                <a:close/>
                <a:moveTo>
                  <a:pt x="5908" y="8822"/>
                </a:moveTo>
                <a:lnTo>
                  <a:pt x="9083" y="11985"/>
                </a:lnTo>
                <a:cubicBezTo>
                  <a:pt x="9203" y="11925"/>
                  <a:pt x="9322" y="11862"/>
                  <a:pt x="9439" y="11794"/>
                </a:cubicBezTo>
                <a:cubicBezTo>
                  <a:pt x="9906" y="11527"/>
                  <a:pt x="10346" y="11197"/>
                  <a:pt x="10745" y="10799"/>
                </a:cubicBezTo>
                <a:cubicBezTo>
                  <a:pt x="10915" y="10629"/>
                  <a:pt x="11072" y="10451"/>
                  <a:pt x="11219" y="10267"/>
                </a:cubicBezTo>
                <a:cubicBezTo>
                  <a:pt x="11576" y="9817"/>
                  <a:pt x="11865" y="9331"/>
                  <a:pt x="12082" y="8821"/>
                </a:cubicBezTo>
                <a:cubicBezTo>
                  <a:pt x="12082" y="8821"/>
                  <a:pt x="6099" y="8852"/>
                  <a:pt x="5908" y="8822"/>
                </a:cubicBezTo>
                <a:lnTo>
                  <a:pt x="5908" y="8822"/>
                </a:lnTo>
                <a:close/>
                <a:moveTo>
                  <a:pt x="7930" y="10236"/>
                </a:moveTo>
                <a:lnTo>
                  <a:pt x="7920" y="10246"/>
                </a:lnTo>
                <a:lnTo>
                  <a:pt x="7911" y="10236"/>
                </a:lnTo>
                <a:lnTo>
                  <a:pt x="7930" y="10236"/>
                </a:lnTo>
                <a:close/>
                <a:moveTo>
                  <a:pt x="4669" y="10242"/>
                </a:moveTo>
                <a:lnTo>
                  <a:pt x="4682" y="10242"/>
                </a:lnTo>
                <a:lnTo>
                  <a:pt x="4669" y="10229"/>
                </a:lnTo>
                <a:lnTo>
                  <a:pt x="4669" y="10242"/>
                </a:lnTo>
                <a:close/>
                <a:moveTo>
                  <a:pt x="4287" y="7802"/>
                </a:moveTo>
                <a:lnTo>
                  <a:pt x="4287" y="12275"/>
                </a:lnTo>
                <a:cubicBezTo>
                  <a:pt x="4414" y="12319"/>
                  <a:pt x="4544" y="12358"/>
                  <a:pt x="4674" y="12393"/>
                </a:cubicBezTo>
                <a:cubicBezTo>
                  <a:pt x="5194" y="12533"/>
                  <a:pt x="5740" y="12609"/>
                  <a:pt x="6304" y="12609"/>
                </a:cubicBezTo>
                <a:cubicBezTo>
                  <a:pt x="6545" y="12609"/>
                  <a:pt x="6783" y="12594"/>
                  <a:pt x="7016" y="12567"/>
                </a:cubicBezTo>
                <a:cubicBezTo>
                  <a:pt x="7588" y="12502"/>
                  <a:pt x="8137" y="12360"/>
                  <a:pt x="8653" y="12152"/>
                </a:cubicBezTo>
                <a:cubicBezTo>
                  <a:pt x="8653" y="12152"/>
                  <a:pt x="4400" y="7959"/>
                  <a:pt x="4287" y="7802"/>
                </a:cubicBezTo>
                <a:lnTo>
                  <a:pt x="4287" y="7802"/>
                </a:lnTo>
                <a:close/>
                <a:moveTo>
                  <a:pt x="4669" y="10242"/>
                </a:moveTo>
                <a:lnTo>
                  <a:pt x="4669" y="10228"/>
                </a:lnTo>
                <a:lnTo>
                  <a:pt x="4683" y="10242"/>
                </a:lnTo>
                <a:lnTo>
                  <a:pt x="4669" y="10242"/>
                </a:lnTo>
                <a:close/>
                <a:moveTo>
                  <a:pt x="2386" y="7942"/>
                </a:moveTo>
                <a:lnTo>
                  <a:pt x="2386" y="7923"/>
                </a:lnTo>
                <a:lnTo>
                  <a:pt x="2376" y="7933"/>
                </a:lnTo>
                <a:lnTo>
                  <a:pt x="2386" y="7942"/>
                </a:lnTo>
                <a:close/>
                <a:moveTo>
                  <a:pt x="618" y="9099"/>
                </a:moveTo>
                <a:cubicBezTo>
                  <a:pt x="677" y="9220"/>
                  <a:pt x="741" y="9339"/>
                  <a:pt x="809" y="9455"/>
                </a:cubicBezTo>
                <a:cubicBezTo>
                  <a:pt x="1077" y="9920"/>
                  <a:pt x="1409" y="10359"/>
                  <a:pt x="1808" y="10757"/>
                </a:cubicBezTo>
                <a:cubicBezTo>
                  <a:pt x="1978" y="10927"/>
                  <a:pt x="2157" y="11083"/>
                  <a:pt x="2342" y="11228"/>
                </a:cubicBezTo>
                <a:cubicBezTo>
                  <a:pt x="2793" y="11586"/>
                  <a:pt x="3280" y="11872"/>
                  <a:pt x="3793" y="12089"/>
                </a:cubicBezTo>
                <a:cubicBezTo>
                  <a:pt x="3793" y="12089"/>
                  <a:pt x="3760" y="6127"/>
                  <a:pt x="3791" y="5936"/>
                </a:cubicBezTo>
                <a:lnTo>
                  <a:pt x="618" y="9099"/>
                </a:lnTo>
                <a:close/>
                <a:moveTo>
                  <a:pt x="2386" y="7942"/>
                </a:moveTo>
                <a:lnTo>
                  <a:pt x="2376" y="7933"/>
                </a:lnTo>
                <a:lnTo>
                  <a:pt x="2386" y="7923"/>
                </a:lnTo>
                <a:lnTo>
                  <a:pt x="2386" y="7942"/>
                </a:lnTo>
                <a:close/>
                <a:moveTo>
                  <a:pt x="2375" y="4670"/>
                </a:moveTo>
                <a:lnTo>
                  <a:pt x="2375" y="4681"/>
                </a:lnTo>
                <a:lnTo>
                  <a:pt x="2387" y="4670"/>
                </a:lnTo>
                <a:lnTo>
                  <a:pt x="2375" y="4670"/>
                </a:lnTo>
                <a:close/>
                <a:moveTo>
                  <a:pt x="216" y="4672"/>
                </a:moveTo>
                <a:cubicBezTo>
                  <a:pt x="77" y="5191"/>
                  <a:pt x="0" y="5734"/>
                  <a:pt x="0" y="6297"/>
                </a:cubicBezTo>
                <a:cubicBezTo>
                  <a:pt x="0" y="6536"/>
                  <a:pt x="15" y="6774"/>
                  <a:pt x="43" y="7006"/>
                </a:cubicBezTo>
                <a:cubicBezTo>
                  <a:pt x="107" y="7577"/>
                  <a:pt x="249" y="8124"/>
                  <a:pt x="459" y="8637"/>
                </a:cubicBezTo>
                <a:cubicBezTo>
                  <a:pt x="459" y="8637"/>
                  <a:pt x="4667" y="4399"/>
                  <a:pt x="4824" y="4287"/>
                </a:cubicBezTo>
                <a:lnTo>
                  <a:pt x="334" y="4287"/>
                </a:lnTo>
                <a:cubicBezTo>
                  <a:pt x="291" y="4412"/>
                  <a:pt x="252" y="4542"/>
                  <a:pt x="216" y="4672"/>
                </a:cubicBezTo>
                <a:lnTo>
                  <a:pt x="216" y="4672"/>
                </a:lnTo>
                <a:close/>
                <a:moveTo>
                  <a:pt x="2375" y="4670"/>
                </a:moveTo>
                <a:lnTo>
                  <a:pt x="2387" y="4670"/>
                </a:lnTo>
                <a:lnTo>
                  <a:pt x="2375" y="4681"/>
                </a:lnTo>
                <a:lnTo>
                  <a:pt x="2375" y="4670"/>
                </a:lnTo>
                <a:close/>
                <a:moveTo>
                  <a:pt x="4667" y="2383"/>
                </a:moveTo>
                <a:lnTo>
                  <a:pt x="4658" y="2393"/>
                </a:lnTo>
                <a:lnTo>
                  <a:pt x="4678" y="2393"/>
                </a:lnTo>
                <a:lnTo>
                  <a:pt x="4667" y="2383"/>
                </a:lnTo>
                <a:close/>
                <a:moveTo>
                  <a:pt x="3139" y="820"/>
                </a:moveTo>
                <a:cubicBezTo>
                  <a:pt x="2672" y="1088"/>
                  <a:pt x="2232" y="1419"/>
                  <a:pt x="1834" y="1816"/>
                </a:cubicBezTo>
                <a:cubicBezTo>
                  <a:pt x="1662" y="1986"/>
                  <a:pt x="1505" y="2165"/>
                  <a:pt x="1359" y="2348"/>
                </a:cubicBezTo>
                <a:cubicBezTo>
                  <a:pt x="1001" y="2797"/>
                  <a:pt x="713" y="3284"/>
                  <a:pt x="495" y="3794"/>
                </a:cubicBezTo>
                <a:cubicBezTo>
                  <a:pt x="495" y="3794"/>
                  <a:pt x="6480" y="3763"/>
                  <a:pt x="6671" y="3793"/>
                </a:cubicBezTo>
                <a:lnTo>
                  <a:pt x="3496" y="630"/>
                </a:lnTo>
                <a:cubicBezTo>
                  <a:pt x="3375" y="690"/>
                  <a:pt x="3256" y="753"/>
                  <a:pt x="3139" y="820"/>
                </a:cubicBezTo>
                <a:lnTo>
                  <a:pt x="3139" y="820"/>
                </a:lnTo>
                <a:close/>
                <a:moveTo>
                  <a:pt x="4667" y="2383"/>
                </a:moveTo>
                <a:lnTo>
                  <a:pt x="4678" y="2393"/>
                </a:lnTo>
                <a:lnTo>
                  <a:pt x="4658" y="2393"/>
                </a:lnTo>
                <a:lnTo>
                  <a:pt x="4667" y="2383"/>
                </a:lnTo>
                <a:close/>
                <a:moveTo>
                  <a:pt x="4667" y="2383"/>
                </a:move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latin typeface="OPPOSans R" panose="00020600040101010101" pitchFamily="18" charset="-122"/>
              <a:ea typeface="OPPOSans R" panose="00020600040101010101" pitchFamily="18" charset="-122"/>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sz="quarter" idx="12"/>
          </p:nvPr>
        </p:nvSpPr>
        <p:spPr>
          <a:xfrm>
            <a:off x="569593" y="4031796"/>
            <a:ext cx="6472142" cy="504516"/>
          </a:xfrm>
        </p:spPr>
        <p:txBody>
          <a:bodyPr>
            <a:noAutofit/>
          </a:bodyPr>
          <a:lstStyle/>
          <a:p>
            <a:r>
              <a:rPr lang="zh-CN" altLang="en-US" sz="1400" dirty="0">
                <a:solidFill>
                  <a:schemeClr val="bg2">
                    <a:lumMod val="10000"/>
                  </a:schemeClr>
                </a:solidFill>
                <a:latin typeface="OPPOSans M" pitchFamily="18" charset="-122"/>
                <a:ea typeface="OPPOSans M" pitchFamily="18" charset="-122"/>
                <a:cs typeface="OPPOSans M" pitchFamily="18" charset="-122"/>
              </a:rPr>
              <a:t>除了重点项目外，还有哪些工作项目是做得好的，有没有存在什么问题</a:t>
            </a:r>
          </a:p>
        </p:txBody>
      </p:sp>
      <p:sp>
        <p:nvSpPr>
          <p:cNvPr id="3" name="标题 2"/>
          <p:cNvSpPr>
            <a:spLocks noGrp="1"/>
          </p:cNvSpPr>
          <p:nvPr>
            <p:ph type="title"/>
          </p:nvPr>
        </p:nvSpPr>
        <p:spPr/>
        <p:txBody>
          <a:bodyPr/>
          <a:lstStyle/>
          <a:p>
            <a:r>
              <a:rPr lang="zh-CN" altLang="en-US" dirty="0"/>
              <a:t>其他项目展示</a:t>
            </a:r>
          </a:p>
        </p:txBody>
      </p:sp>
      <p:sp>
        <p:nvSpPr>
          <p:cNvPr id="4" name="内容占位符 3"/>
          <p:cNvSpPr>
            <a:spLocks noGrp="1"/>
          </p:cNvSpPr>
          <p:nvPr>
            <p:ph sz="quarter" idx="11"/>
          </p:nvPr>
        </p:nvSpPr>
        <p:spPr/>
        <p:txBody>
          <a:bodyPr/>
          <a:lstStyle/>
          <a:p>
            <a:r>
              <a:rPr kumimoji="1" lang="zh-CN" altLang="en-US" dirty="0"/>
              <a:t>第三部分</a:t>
            </a:r>
          </a:p>
        </p:txBody>
      </p:sp>
      <p:sp>
        <p:nvSpPr>
          <p:cNvPr id="5" name="内容占位符 4"/>
          <p:cNvSpPr>
            <a:spLocks noGrp="1"/>
          </p:cNvSpPr>
          <p:nvPr>
            <p:ph sz="quarter" idx="10"/>
          </p:nvPr>
        </p:nvSpPr>
        <p:spPr/>
        <p:txBody>
          <a:bodyPr/>
          <a:lstStyle/>
          <a:p>
            <a:r>
              <a:rPr kumimoji="1" lang="en-US" altLang="zh-CN" dirty="0"/>
              <a:t>03</a:t>
            </a:r>
            <a:endParaRPr kumimoji="1" lang="zh-CN" altLang="en-US"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sz="quarter" idx="12"/>
          </p:nvPr>
        </p:nvSpPr>
        <p:spPr>
          <a:xfrm>
            <a:off x="933812" y="894530"/>
            <a:ext cx="2859724" cy="301177"/>
          </a:xfrm>
        </p:spPr>
        <p:txBody>
          <a:bodyPr>
            <a:noAutofit/>
          </a:bodyPr>
          <a:lstStyle/>
          <a:p>
            <a:r>
              <a:rPr lang="en-GB" altLang="zh-CN" sz="1400" dirty="0">
                <a:solidFill>
                  <a:schemeClr val="bg2">
                    <a:lumMod val="10000"/>
                  </a:schemeClr>
                </a:solidFill>
                <a:latin typeface="OPPOSans M" pitchFamily="18" charset="-122"/>
                <a:ea typeface="OPPOSans M" pitchFamily="18" charset="-122"/>
                <a:cs typeface="OPPOSans M" pitchFamily="18" charset="-122"/>
              </a:rPr>
              <a:t>OTHER PROJECT DISPLAY</a:t>
            </a:r>
            <a:endParaRPr lang="zh-CN" altLang="en-US" sz="1400" dirty="0">
              <a:solidFill>
                <a:schemeClr val="bg2">
                  <a:lumMod val="10000"/>
                </a:schemeClr>
              </a:solidFill>
              <a:latin typeface="OPPOSans M" pitchFamily="18" charset="-122"/>
              <a:ea typeface="OPPOSans M" pitchFamily="18" charset="-122"/>
              <a:cs typeface="OPPOSans M" pitchFamily="18" charset="-122"/>
            </a:endParaRPr>
          </a:p>
        </p:txBody>
      </p:sp>
      <p:sp>
        <p:nvSpPr>
          <p:cNvPr id="3" name="内容占位符 2"/>
          <p:cNvSpPr>
            <a:spLocks noGrp="1"/>
          </p:cNvSpPr>
          <p:nvPr>
            <p:ph sz="quarter" idx="17"/>
          </p:nvPr>
        </p:nvSpPr>
        <p:spPr/>
        <p:txBody>
          <a:bodyPr>
            <a:noAutofit/>
          </a:bodyPr>
          <a:lstStyle/>
          <a:p>
            <a:r>
              <a:rPr kumimoji="1" lang="zh-CN" altLang="en-US" dirty="0"/>
              <a:t>其他项目展示</a:t>
            </a:r>
          </a:p>
        </p:txBody>
      </p:sp>
      <p:sp>
        <p:nvSpPr>
          <p:cNvPr id="51" name="任意形状 50"/>
          <p:cNvSpPr/>
          <p:nvPr/>
        </p:nvSpPr>
        <p:spPr>
          <a:xfrm>
            <a:off x="0" y="4835530"/>
            <a:ext cx="12192000" cy="2022471"/>
          </a:xfrm>
          <a:custGeom>
            <a:avLst/>
            <a:gdLst>
              <a:gd name="connsiteX0" fmla="*/ 12135147 w 12192000"/>
              <a:gd name="connsiteY0" fmla="*/ 17 h 2022471"/>
              <a:gd name="connsiteX1" fmla="*/ 12192000 w 12192000"/>
              <a:gd name="connsiteY1" fmla="*/ 2676 h 2022471"/>
              <a:gd name="connsiteX2" fmla="*/ 12192000 w 12192000"/>
              <a:gd name="connsiteY2" fmla="*/ 2022471 h 2022471"/>
              <a:gd name="connsiteX3" fmla="*/ 0 w 12192000"/>
              <a:gd name="connsiteY3" fmla="*/ 2022471 h 2022471"/>
              <a:gd name="connsiteX4" fmla="*/ 0 w 12192000"/>
              <a:gd name="connsiteY4" fmla="*/ 395010 h 2022471"/>
              <a:gd name="connsiteX5" fmla="*/ 4267 w 12192000"/>
              <a:gd name="connsiteY5" fmla="*/ 394102 h 2022471"/>
              <a:gd name="connsiteX6" fmla="*/ 3073401 w 12192000"/>
              <a:gd name="connsiteY6" fmla="*/ 857701 h 2022471"/>
              <a:gd name="connsiteX7" fmla="*/ 5816601 w 12192000"/>
              <a:gd name="connsiteY7" fmla="*/ 552901 h 2022471"/>
              <a:gd name="connsiteX8" fmla="*/ 7556501 w 12192000"/>
              <a:gd name="connsiteY8" fmla="*/ 83001 h 2022471"/>
              <a:gd name="connsiteX9" fmla="*/ 9944100 w 12192000"/>
              <a:gd name="connsiteY9" fmla="*/ 540201 h 2022471"/>
              <a:gd name="connsiteX10" fmla="*/ 11163300 w 12192000"/>
              <a:gd name="connsiteY10" fmla="*/ 159201 h 2022471"/>
              <a:gd name="connsiteX11" fmla="*/ 12135147 w 12192000"/>
              <a:gd name="connsiteY11" fmla="*/ 17 h 2022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2022471">
                <a:moveTo>
                  <a:pt x="12135147" y="17"/>
                </a:moveTo>
                <a:lnTo>
                  <a:pt x="12192000" y="2676"/>
                </a:lnTo>
                <a:lnTo>
                  <a:pt x="12192000" y="2022471"/>
                </a:lnTo>
                <a:lnTo>
                  <a:pt x="0" y="2022471"/>
                </a:lnTo>
                <a:lnTo>
                  <a:pt x="0" y="395010"/>
                </a:lnTo>
                <a:lnTo>
                  <a:pt x="4267" y="394102"/>
                </a:lnTo>
                <a:cubicBezTo>
                  <a:pt x="722644" y="300687"/>
                  <a:pt x="2188105" y="846589"/>
                  <a:pt x="3073401" y="857701"/>
                </a:cubicBezTo>
                <a:cubicBezTo>
                  <a:pt x="4085168" y="870401"/>
                  <a:pt x="5069418" y="682018"/>
                  <a:pt x="5816601" y="552901"/>
                </a:cubicBezTo>
                <a:cubicBezTo>
                  <a:pt x="6563784" y="423784"/>
                  <a:pt x="6868584" y="85118"/>
                  <a:pt x="7556501" y="83001"/>
                </a:cubicBezTo>
                <a:cubicBezTo>
                  <a:pt x="8244417" y="80884"/>
                  <a:pt x="9342967" y="527501"/>
                  <a:pt x="9944100" y="540201"/>
                </a:cubicBezTo>
                <a:cubicBezTo>
                  <a:pt x="10545233" y="552901"/>
                  <a:pt x="10712450" y="218468"/>
                  <a:pt x="11163300" y="159201"/>
                </a:cubicBezTo>
                <a:cubicBezTo>
                  <a:pt x="11445081" y="122159"/>
                  <a:pt x="11810371" y="-1699"/>
                  <a:pt x="12135147" y="17"/>
                </a:cubicBezTo>
                <a:close/>
              </a:path>
            </a:pathLst>
          </a:custGeom>
          <a:solidFill>
            <a:schemeClr val="tx1">
              <a:alpha val="74793"/>
            </a:schemeClr>
          </a:solidFill>
          <a:ln>
            <a:noFill/>
          </a:ln>
          <a:effectLst>
            <a:outerShdw blurRad="152400" dist="38100" dir="16200000" sx="102000" sy="102000" rotWithShape="0">
              <a:prstClr val="black">
                <a:alpha val="13286"/>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a:p>
        </p:txBody>
      </p:sp>
      <p:grpSp>
        <p:nvGrpSpPr>
          <p:cNvPr id="6" name="组合 5"/>
          <p:cNvGrpSpPr/>
          <p:nvPr/>
        </p:nvGrpSpPr>
        <p:grpSpPr>
          <a:xfrm>
            <a:off x="571899" y="1503748"/>
            <a:ext cx="3434239" cy="4279233"/>
            <a:chOff x="777267" y="1542691"/>
            <a:chExt cx="3426435" cy="3739563"/>
          </a:xfrm>
        </p:grpSpPr>
        <p:sp>
          <p:nvSpPr>
            <p:cNvPr id="19" name="图形 27"/>
            <p:cNvSpPr/>
            <p:nvPr/>
          </p:nvSpPr>
          <p:spPr>
            <a:xfrm>
              <a:off x="2815501" y="1542691"/>
              <a:ext cx="1388200" cy="617220"/>
            </a:xfrm>
            <a:prstGeom prst="roundRect">
              <a:avLst/>
            </a:prstGeom>
            <a:solidFill>
              <a:schemeClr val="tx1"/>
            </a:solidFill>
            <a:ln w="9525" cap="flat">
              <a:noFill/>
              <a:prstDash val="solid"/>
              <a:miter/>
            </a:ln>
          </p:spPr>
          <p:txBody>
            <a:bodyPr rtlCol="0" anchor="ctr">
              <a:noAutofit/>
            </a:bodyPr>
            <a:lstStyle/>
            <a:p>
              <a:pPr defTabSz="731520"/>
              <a:endParaRPr lang="zh-CN" altLang="en-US" sz="1440">
                <a:solidFill>
                  <a:prstClr val="black"/>
                </a:solidFill>
                <a:latin typeface="Calibri" panose="020F0502020204030204"/>
                <a:ea typeface="OPPOSans L" panose="00020600040101010101" pitchFamily="18" charset="-122"/>
              </a:endParaRPr>
            </a:p>
          </p:txBody>
        </p:sp>
        <p:sp>
          <p:nvSpPr>
            <p:cNvPr id="20" name="任意形状 19" descr="preencoded.png"/>
            <p:cNvSpPr/>
            <p:nvPr/>
          </p:nvSpPr>
          <p:spPr>
            <a:xfrm>
              <a:off x="777267" y="1542691"/>
              <a:ext cx="3426435" cy="3739563"/>
            </a:xfrm>
            <a:custGeom>
              <a:avLst/>
              <a:gdLst>
                <a:gd name="connsiteX0" fmla="*/ 108779 w 3426435"/>
                <a:gd name="connsiteY0" fmla="*/ 0 h 3739563"/>
                <a:gd name="connsiteX1" fmla="*/ 2111828 w 3426435"/>
                <a:gd name="connsiteY1" fmla="*/ 0 h 3739563"/>
                <a:gd name="connsiteX2" fmla="*/ 2143807 w 3426435"/>
                <a:gd name="connsiteY2" fmla="*/ 2010 h 3739563"/>
                <a:gd name="connsiteX3" fmla="*/ 2163088 w 3426435"/>
                <a:gd name="connsiteY3" fmla="*/ 10734 h 3739563"/>
                <a:gd name="connsiteX4" fmla="*/ 2187352 w 3426435"/>
                <a:gd name="connsiteY4" fmla="*/ 34177 h 3739563"/>
                <a:gd name="connsiteX5" fmla="*/ 2536379 w 3426435"/>
                <a:gd name="connsiteY5" fmla="*/ 411593 h 3739563"/>
                <a:gd name="connsiteX6" fmla="*/ 2560642 w 3426435"/>
                <a:gd name="connsiteY6" fmla="*/ 435036 h 3739563"/>
                <a:gd name="connsiteX7" fmla="*/ 2579916 w 3426435"/>
                <a:gd name="connsiteY7" fmla="*/ 443759 h 3739563"/>
                <a:gd name="connsiteX8" fmla="*/ 2611903 w 3426435"/>
                <a:gd name="connsiteY8" fmla="*/ 445771 h 3739563"/>
                <a:gd name="connsiteX9" fmla="*/ 3317660 w 3426435"/>
                <a:gd name="connsiteY9" fmla="*/ 445771 h 3739563"/>
                <a:gd name="connsiteX10" fmla="*/ 3389315 w 3426435"/>
                <a:gd name="connsiteY10" fmla="*/ 454075 h 3739563"/>
                <a:gd name="connsiteX11" fmla="*/ 3419025 w 3426435"/>
                <a:gd name="connsiteY11" fmla="*/ 487376 h 3739563"/>
                <a:gd name="connsiteX12" fmla="*/ 3426435 w 3426435"/>
                <a:gd name="connsiteY12" fmla="*/ 567691 h 3739563"/>
                <a:gd name="connsiteX13" fmla="*/ 3426435 w 3426435"/>
                <a:gd name="connsiteY13" fmla="*/ 1706880 h 3739563"/>
                <a:gd name="connsiteX14" fmla="*/ 3426430 w 3426435"/>
                <a:gd name="connsiteY14" fmla="*/ 1707151 h 3739563"/>
                <a:gd name="connsiteX15" fmla="*/ 3426430 w 3426435"/>
                <a:gd name="connsiteY15" fmla="*/ 3632230 h 3739563"/>
                <a:gd name="connsiteX16" fmla="*/ 3319097 w 3426435"/>
                <a:gd name="connsiteY16" fmla="*/ 3739563 h 3739563"/>
                <a:gd name="connsiteX17" fmla="*/ 107333 w 3426435"/>
                <a:gd name="connsiteY17" fmla="*/ 3739563 h 3739563"/>
                <a:gd name="connsiteX18" fmla="*/ 0 w 3426435"/>
                <a:gd name="connsiteY18" fmla="*/ 3632230 h 3739563"/>
                <a:gd name="connsiteX19" fmla="*/ 0 w 3426435"/>
                <a:gd name="connsiteY19" fmla="*/ 1532181 h 3739563"/>
                <a:gd name="connsiteX20" fmla="*/ 4 w 3426435"/>
                <a:gd name="connsiteY20" fmla="*/ 1532161 h 3739563"/>
                <a:gd name="connsiteX21" fmla="*/ 4 w 3426435"/>
                <a:gd name="connsiteY21" fmla="*/ 121920 h 3739563"/>
                <a:gd name="connsiteX22" fmla="*/ 7414 w 3426435"/>
                <a:gd name="connsiteY22" fmla="*/ 41606 h 3739563"/>
                <a:gd name="connsiteX23" fmla="*/ 37124 w 3426435"/>
                <a:gd name="connsiteY23" fmla="*/ 8306 h 3739563"/>
                <a:gd name="connsiteX24" fmla="*/ 108779 w 3426435"/>
                <a:gd name="connsiteY24" fmla="*/ 0 h 3739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426435" h="3739563">
                  <a:moveTo>
                    <a:pt x="108779" y="0"/>
                  </a:moveTo>
                  <a:lnTo>
                    <a:pt x="2111828" y="0"/>
                  </a:lnTo>
                  <a:cubicBezTo>
                    <a:pt x="2128042" y="0"/>
                    <a:pt x="2136153" y="0"/>
                    <a:pt x="2143807" y="2010"/>
                  </a:cubicBezTo>
                  <a:cubicBezTo>
                    <a:pt x="2150593" y="3794"/>
                    <a:pt x="2157098" y="6736"/>
                    <a:pt x="2163088" y="10734"/>
                  </a:cubicBezTo>
                  <a:cubicBezTo>
                    <a:pt x="2169839" y="15243"/>
                    <a:pt x="2175679" y="21555"/>
                    <a:pt x="2187352" y="34177"/>
                  </a:cubicBezTo>
                  <a:lnTo>
                    <a:pt x="2536379" y="411593"/>
                  </a:lnTo>
                  <a:cubicBezTo>
                    <a:pt x="2548052" y="424215"/>
                    <a:pt x="2553891" y="430527"/>
                    <a:pt x="2560642" y="435036"/>
                  </a:cubicBezTo>
                  <a:cubicBezTo>
                    <a:pt x="2566632" y="439034"/>
                    <a:pt x="2573131" y="441976"/>
                    <a:pt x="2579916" y="443759"/>
                  </a:cubicBezTo>
                  <a:cubicBezTo>
                    <a:pt x="2587571" y="445771"/>
                    <a:pt x="2595682" y="445771"/>
                    <a:pt x="2611903" y="445771"/>
                  </a:cubicBezTo>
                  <a:lnTo>
                    <a:pt x="3317660" y="445771"/>
                  </a:lnTo>
                  <a:cubicBezTo>
                    <a:pt x="3355737" y="445771"/>
                    <a:pt x="3374773" y="445771"/>
                    <a:pt x="3389315" y="454075"/>
                  </a:cubicBezTo>
                  <a:cubicBezTo>
                    <a:pt x="3402110" y="461381"/>
                    <a:pt x="3412505" y="473039"/>
                    <a:pt x="3419025" y="487376"/>
                  </a:cubicBezTo>
                  <a:cubicBezTo>
                    <a:pt x="3426435" y="503676"/>
                    <a:pt x="3426435" y="525014"/>
                    <a:pt x="3426435" y="567691"/>
                  </a:cubicBezTo>
                  <a:lnTo>
                    <a:pt x="3426435" y="1706880"/>
                  </a:lnTo>
                  <a:lnTo>
                    <a:pt x="3426430" y="1707151"/>
                  </a:lnTo>
                  <a:lnTo>
                    <a:pt x="3426430" y="3632230"/>
                  </a:lnTo>
                  <a:cubicBezTo>
                    <a:pt x="3426430" y="3691508"/>
                    <a:pt x="3378375" y="3739563"/>
                    <a:pt x="3319097" y="3739563"/>
                  </a:cubicBezTo>
                  <a:lnTo>
                    <a:pt x="107333" y="3739563"/>
                  </a:lnTo>
                  <a:cubicBezTo>
                    <a:pt x="48055" y="3739563"/>
                    <a:pt x="0" y="3691508"/>
                    <a:pt x="0" y="3632230"/>
                  </a:cubicBezTo>
                  <a:lnTo>
                    <a:pt x="0" y="1532181"/>
                  </a:lnTo>
                  <a:lnTo>
                    <a:pt x="4" y="1532161"/>
                  </a:lnTo>
                  <a:lnTo>
                    <a:pt x="4" y="121920"/>
                  </a:lnTo>
                  <a:cubicBezTo>
                    <a:pt x="4" y="79244"/>
                    <a:pt x="4" y="57906"/>
                    <a:pt x="7414" y="41606"/>
                  </a:cubicBezTo>
                  <a:cubicBezTo>
                    <a:pt x="13932" y="27268"/>
                    <a:pt x="24332" y="15611"/>
                    <a:pt x="37124" y="8306"/>
                  </a:cubicBezTo>
                  <a:cubicBezTo>
                    <a:pt x="51667" y="0"/>
                    <a:pt x="70705" y="0"/>
                    <a:pt x="108779" y="0"/>
                  </a:cubicBezTo>
                  <a:close/>
                </a:path>
              </a:pathLst>
            </a:custGeom>
            <a:solidFill>
              <a:schemeClr val="bg1"/>
            </a:solidFill>
            <a:ln w="15875" cap="flat">
              <a:solidFill>
                <a:schemeClr val="tx1"/>
              </a:solidFill>
              <a:prstDash val="solid"/>
              <a:miter/>
            </a:ln>
          </p:spPr>
          <p:txBody>
            <a:bodyPr wrap="square" rtlCol="0" anchor="ctr">
              <a:noAutofit/>
            </a:bodyPr>
            <a:lstStyle/>
            <a:p>
              <a:pPr defTabSz="731520"/>
              <a:endParaRPr lang="zh-CN" altLang="en-US" sz="1440">
                <a:solidFill>
                  <a:prstClr val="black"/>
                </a:solidFill>
                <a:latin typeface="Calibri" panose="020F0502020204030204"/>
                <a:ea typeface="OPPOSans L" panose="00020600040101010101" pitchFamily="18" charset="-122"/>
              </a:endParaRPr>
            </a:p>
          </p:txBody>
        </p:sp>
        <p:sp>
          <p:nvSpPr>
            <p:cNvPr id="21" name="Object30"/>
            <p:cNvSpPr/>
            <p:nvPr/>
          </p:nvSpPr>
          <p:spPr>
            <a:xfrm>
              <a:off x="3319966" y="1679851"/>
              <a:ext cx="770132" cy="198120"/>
            </a:xfrm>
            <a:prstGeom prst="rect">
              <a:avLst/>
            </a:prstGeom>
            <a:noFill/>
          </p:spPr>
          <p:txBody>
            <a:bodyPr wrap="square" lIns="0" tIns="0" rIns="0" bIns="0" rtlCol="0" anchor="ctr">
              <a:noAutofit/>
            </a:bodyPr>
            <a:lstStyle/>
            <a:p>
              <a:pPr algn="ctr" defTabSz="731520">
                <a:lnSpc>
                  <a:spcPts val="1560"/>
                </a:lnSpc>
              </a:pPr>
              <a:r>
                <a:rPr lang="zh-CN" altLang="en-US" sz="1440" dirty="0">
                  <a:solidFill>
                    <a:schemeClr val="bg1"/>
                  </a:solidFill>
                  <a:latin typeface="OPPOSans H" panose="00020600040101010101" pitchFamily="18" charset="-122"/>
                  <a:ea typeface="OPPOSans H" panose="00020600040101010101" pitchFamily="18" charset="-122"/>
                  <a:cs typeface="OPPOSans H" panose="00020600040101010101" pitchFamily="18" charset="-122"/>
                </a:rPr>
                <a:t>性价比</a:t>
              </a:r>
              <a:endParaRPr lang="en-US" sz="1440" dirty="0">
                <a:solidFill>
                  <a:schemeClr val="bg1"/>
                </a:solidFill>
                <a:latin typeface="OPPOSans H" panose="00020600040101010101" pitchFamily="18" charset="-122"/>
                <a:ea typeface="OPPOSans H" panose="00020600040101010101" pitchFamily="18" charset="-122"/>
                <a:cs typeface="OPPOSans H" panose="00020600040101010101" pitchFamily="18" charset="-122"/>
              </a:endParaRPr>
            </a:p>
          </p:txBody>
        </p:sp>
      </p:grpSp>
      <p:grpSp>
        <p:nvGrpSpPr>
          <p:cNvPr id="24" name="组合 23"/>
          <p:cNvGrpSpPr/>
          <p:nvPr/>
        </p:nvGrpSpPr>
        <p:grpSpPr>
          <a:xfrm>
            <a:off x="3464200" y="5465269"/>
            <a:ext cx="365299" cy="133014"/>
            <a:chOff x="4343400" y="2092569"/>
            <a:chExt cx="1966429" cy="484632"/>
          </a:xfrm>
          <a:gradFill>
            <a:gsLst>
              <a:gs pos="100000">
                <a:schemeClr val="tx1"/>
              </a:gs>
              <a:gs pos="0">
                <a:schemeClr val="tx1">
                  <a:alpha val="0"/>
                </a:schemeClr>
              </a:gs>
            </a:gsLst>
            <a:lin ang="0" scaled="0"/>
          </a:gradFill>
        </p:grpSpPr>
        <p:sp>
          <p:nvSpPr>
            <p:cNvPr id="25" name="燕尾形 24"/>
            <p:cNvSpPr/>
            <p:nvPr/>
          </p:nvSpPr>
          <p:spPr>
            <a:xfrm>
              <a:off x="4343400" y="2092569"/>
              <a:ext cx="484632" cy="484632"/>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solidFill>
                  <a:schemeClr val="tx1"/>
                </a:solidFill>
              </a:endParaRPr>
            </a:p>
          </p:txBody>
        </p:sp>
        <p:sp>
          <p:nvSpPr>
            <p:cNvPr id="26" name="燕尾形 25"/>
            <p:cNvSpPr/>
            <p:nvPr/>
          </p:nvSpPr>
          <p:spPr>
            <a:xfrm>
              <a:off x="4713849" y="2092569"/>
              <a:ext cx="484632" cy="484632"/>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solidFill>
                  <a:schemeClr val="tx1"/>
                </a:solidFill>
              </a:endParaRPr>
            </a:p>
          </p:txBody>
        </p:sp>
        <p:sp>
          <p:nvSpPr>
            <p:cNvPr id="27" name="燕尾形 26"/>
            <p:cNvSpPr/>
            <p:nvPr/>
          </p:nvSpPr>
          <p:spPr>
            <a:xfrm>
              <a:off x="5084298" y="2092569"/>
              <a:ext cx="484632" cy="484632"/>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dirty="0">
                <a:solidFill>
                  <a:schemeClr val="tx1"/>
                </a:solidFill>
              </a:endParaRPr>
            </a:p>
          </p:txBody>
        </p:sp>
        <p:sp>
          <p:nvSpPr>
            <p:cNvPr id="28" name="燕尾形 27"/>
            <p:cNvSpPr/>
            <p:nvPr/>
          </p:nvSpPr>
          <p:spPr>
            <a:xfrm>
              <a:off x="5454747" y="2092569"/>
              <a:ext cx="484632" cy="484632"/>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solidFill>
                  <a:schemeClr val="tx1"/>
                </a:solidFill>
              </a:endParaRPr>
            </a:p>
          </p:txBody>
        </p:sp>
        <p:sp>
          <p:nvSpPr>
            <p:cNvPr id="29" name="燕尾形 28"/>
            <p:cNvSpPr/>
            <p:nvPr/>
          </p:nvSpPr>
          <p:spPr>
            <a:xfrm>
              <a:off x="5825197" y="2092569"/>
              <a:ext cx="484632" cy="484632"/>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solidFill>
                  <a:schemeClr val="tx1"/>
                </a:solidFill>
              </a:endParaRPr>
            </a:p>
          </p:txBody>
        </p:sp>
      </p:grpSp>
      <p:sp>
        <p:nvSpPr>
          <p:cNvPr id="43" name="文本框 42"/>
          <p:cNvSpPr txBox="1"/>
          <p:nvPr/>
        </p:nvSpPr>
        <p:spPr>
          <a:xfrm>
            <a:off x="998790" y="1751370"/>
            <a:ext cx="2419896" cy="391902"/>
          </a:xfrm>
          <a:prstGeom prst="rect">
            <a:avLst/>
          </a:prstGeom>
          <a:noFill/>
        </p:spPr>
        <p:txBody>
          <a:bodyPr wrap="square">
            <a:noAutofit/>
          </a:bodyPr>
          <a:lstStyle/>
          <a:p>
            <a:pPr>
              <a:lnSpc>
                <a:spcPct val="130000"/>
              </a:lnSpc>
            </a:pPr>
            <a:r>
              <a:rPr lang="zh-CN" altLang="en-US" sz="1600" spc="120" dirty="0">
                <a:gradFill>
                  <a:gsLst>
                    <a:gs pos="100000">
                      <a:schemeClr val="tx1"/>
                    </a:gs>
                    <a:gs pos="20000">
                      <a:schemeClr val="accent5">
                        <a:lumMod val="75000"/>
                      </a:schemeClr>
                    </a:gs>
                  </a:gsLst>
                  <a:lin ang="2700000" scaled="0"/>
                </a:gradFill>
                <a:latin typeface="OPPOSans H" panose="00020600040101010101" pitchFamily="18" charset="-122"/>
                <a:ea typeface="OPPOSans H" panose="00020600040101010101" pitchFamily="18" charset="-122"/>
                <a:cs typeface="OPPOSans H" panose="00020600040101010101" pitchFamily="18" charset="-122"/>
              </a:rPr>
              <a:t>项目</a:t>
            </a:r>
            <a:r>
              <a:rPr lang="en-US" altLang="zh-CN" sz="1600" spc="120" dirty="0">
                <a:gradFill>
                  <a:gsLst>
                    <a:gs pos="100000">
                      <a:schemeClr val="tx1"/>
                    </a:gs>
                    <a:gs pos="20000">
                      <a:schemeClr val="accent5">
                        <a:lumMod val="75000"/>
                      </a:schemeClr>
                    </a:gs>
                  </a:gsLst>
                  <a:lin ang="2700000" scaled="0"/>
                </a:gradFill>
                <a:latin typeface="OPPOSans H" panose="00020600040101010101" pitchFamily="18" charset="-122"/>
                <a:ea typeface="OPPOSans H" panose="00020600040101010101" pitchFamily="18" charset="-122"/>
                <a:cs typeface="OPPOSans H" panose="00020600040101010101" pitchFamily="18" charset="-122"/>
              </a:rPr>
              <a:t>A</a:t>
            </a:r>
            <a:endParaRPr lang="zh-CN" altLang="en-US" sz="1600" spc="120" dirty="0">
              <a:gradFill>
                <a:gsLst>
                  <a:gs pos="100000">
                    <a:schemeClr val="tx1"/>
                  </a:gs>
                  <a:gs pos="20000">
                    <a:schemeClr val="accent5">
                      <a:lumMod val="75000"/>
                    </a:schemeClr>
                  </a:gs>
                </a:gsLst>
                <a:lin ang="2700000" scaled="0"/>
              </a:gradFill>
              <a:latin typeface="OPPOSans R" panose="00020600040101010101" pitchFamily="18" charset="-122"/>
              <a:ea typeface="OPPOSans R" panose="00020600040101010101" pitchFamily="18" charset="-122"/>
              <a:cs typeface="OPPOSans R" panose="00020600040101010101" pitchFamily="18" charset="-122"/>
            </a:endParaRPr>
          </a:p>
        </p:txBody>
      </p:sp>
      <p:sp>
        <p:nvSpPr>
          <p:cNvPr id="44" name="圆: 空心 91"/>
          <p:cNvSpPr/>
          <p:nvPr/>
        </p:nvSpPr>
        <p:spPr>
          <a:xfrm rot="21446254">
            <a:off x="832781" y="1857274"/>
            <a:ext cx="180094" cy="180094"/>
          </a:xfrm>
          <a:prstGeom prst="donut">
            <a:avLst>
              <a:gd name="adj" fmla="val 22893"/>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solidFill>
                <a:schemeClr val="tx1"/>
              </a:solidFill>
              <a:latin typeface="OPPOSans R" panose="00020600040101010101" pitchFamily="18" charset="-122"/>
              <a:ea typeface="OPPOSans R" panose="00020600040101010101" pitchFamily="18" charset="-122"/>
            </a:endParaRPr>
          </a:p>
        </p:txBody>
      </p:sp>
      <p:sp>
        <p:nvSpPr>
          <p:cNvPr id="45" name="文本框 44"/>
          <p:cNvSpPr txBox="1"/>
          <p:nvPr/>
        </p:nvSpPr>
        <p:spPr>
          <a:xfrm>
            <a:off x="789060" y="2349345"/>
            <a:ext cx="3103215" cy="2595069"/>
          </a:xfrm>
          <a:prstGeom prst="rect">
            <a:avLst/>
          </a:prstGeom>
          <a:noFill/>
        </p:spPr>
        <p:txBody>
          <a:bodyPr wrap="square">
            <a:noAutofit/>
          </a:bodyPr>
          <a:lstStyle/>
          <a:p>
            <a:pPr>
              <a:lnSpc>
                <a:spcPct val="130000"/>
              </a:lnSpc>
            </a:pPr>
            <a:r>
              <a:rPr lang="zh-CN" altLang="en-US" sz="1400" spc="120" dirty="0">
                <a:solidFill>
                  <a:schemeClr val="bg2">
                    <a:lumMod val="10000"/>
                  </a:schemeClr>
                </a:solidFill>
                <a:latin typeface="OPPOSans M" pitchFamily="18" charset="-122"/>
                <a:ea typeface="OPPOSans M" pitchFamily="18" charset="-122"/>
                <a:cs typeface="OPPOSans M" pitchFamily="18" charset="-122"/>
              </a:rPr>
              <a:t>整体利润率过低，导致整体的销售金额虽然不错，但是并没有很高的利润。</a:t>
            </a:r>
            <a:endParaRPr lang="en-US" altLang="zh-CN" sz="1400" spc="120" dirty="0">
              <a:solidFill>
                <a:schemeClr val="bg2">
                  <a:lumMod val="10000"/>
                </a:schemeClr>
              </a:solidFill>
              <a:latin typeface="OPPOSans M" pitchFamily="18" charset="-122"/>
              <a:ea typeface="OPPOSans M" pitchFamily="18" charset="-122"/>
              <a:cs typeface="OPPOSans M" pitchFamily="18" charset="-122"/>
            </a:endParaRPr>
          </a:p>
          <a:p>
            <a:pPr>
              <a:lnSpc>
                <a:spcPct val="130000"/>
              </a:lnSpc>
            </a:pPr>
            <a:endParaRPr lang="en-US" altLang="zh-CN" sz="1400" spc="120" dirty="0">
              <a:solidFill>
                <a:schemeClr val="bg2">
                  <a:lumMod val="10000"/>
                </a:schemeClr>
              </a:solidFill>
              <a:latin typeface="OPPOSans M" pitchFamily="18" charset="-122"/>
              <a:ea typeface="OPPOSans M" pitchFamily="18" charset="-122"/>
              <a:cs typeface="OPPOSans M" pitchFamily="18" charset="-122"/>
            </a:endParaRPr>
          </a:p>
          <a:p>
            <a:pPr>
              <a:lnSpc>
                <a:spcPct val="130000"/>
              </a:lnSpc>
            </a:pPr>
            <a:r>
              <a:rPr lang="zh-CN" altLang="en-US" sz="1400" spc="120" dirty="0">
                <a:solidFill>
                  <a:schemeClr val="bg2">
                    <a:lumMod val="10000"/>
                  </a:schemeClr>
                </a:solidFill>
                <a:latin typeface="OPPOSans M" pitchFamily="18" charset="-122"/>
                <a:ea typeface="OPPOSans M" pitchFamily="18" charset="-122"/>
                <a:cs typeface="OPPOSans M" pitchFamily="18" charset="-122"/>
              </a:rPr>
              <a:t>在创新方面比对方领先，并且有着不错的销售数量。</a:t>
            </a:r>
            <a:endParaRPr lang="en-US" altLang="zh-CN" sz="1400" spc="120" dirty="0">
              <a:solidFill>
                <a:schemeClr val="bg2">
                  <a:lumMod val="10000"/>
                </a:schemeClr>
              </a:solidFill>
              <a:latin typeface="OPPOSans M" pitchFamily="18" charset="-122"/>
              <a:ea typeface="OPPOSans M" pitchFamily="18" charset="-122"/>
              <a:cs typeface="OPPOSans M" pitchFamily="18" charset="-122"/>
            </a:endParaRPr>
          </a:p>
          <a:p>
            <a:pPr>
              <a:lnSpc>
                <a:spcPct val="130000"/>
              </a:lnSpc>
            </a:pPr>
            <a:endParaRPr lang="en-US" altLang="zh-CN" sz="1400" spc="120" dirty="0">
              <a:solidFill>
                <a:schemeClr val="bg2">
                  <a:lumMod val="10000"/>
                </a:schemeClr>
              </a:solidFill>
              <a:latin typeface="OPPOSans M" pitchFamily="18" charset="-122"/>
              <a:ea typeface="OPPOSans M" pitchFamily="18" charset="-122"/>
              <a:cs typeface="OPPOSans M" pitchFamily="18" charset="-122"/>
            </a:endParaRPr>
          </a:p>
          <a:p>
            <a:pPr>
              <a:lnSpc>
                <a:spcPct val="130000"/>
              </a:lnSpc>
            </a:pPr>
            <a:r>
              <a:rPr lang="zh-CN" altLang="en-US" sz="1400" spc="120" dirty="0">
                <a:solidFill>
                  <a:schemeClr val="bg2">
                    <a:lumMod val="10000"/>
                  </a:schemeClr>
                </a:solidFill>
                <a:latin typeface="OPPOSans M" pitchFamily="18" charset="-122"/>
                <a:ea typeface="OPPOSans M" pitchFamily="18" charset="-122"/>
                <a:cs typeface="OPPOSans M" pitchFamily="18" charset="-122"/>
              </a:rPr>
              <a:t>整体的外形、颜值、性价比都是不错的，但是价格较高。</a:t>
            </a:r>
          </a:p>
        </p:txBody>
      </p:sp>
      <p:grpSp>
        <p:nvGrpSpPr>
          <p:cNvPr id="58" name="组合 57"/>
          <p:cNvGrpSpPr/>
          <p:nvPr/>
        </p:nvGrpSpPr>
        <p:grpSpPr>
          <a:xfrm>
            <a:off x="4378881" y="1503748"/>
            <a:ext cx="3434239" cy="4279233"/>
            <a:chOff x="777267" y="1542691"/>
            <a:chExt cx="3426435" cy="3739563"/>
          </a:xfrm>
        </p:grpSpPr>
        <p:sp>
          <p:nvSpPr>
            <p:cNvPr id="70" name="图形 27"/>
            <p:cNvSpPr/>
            <p:nvPr/>
          </p:nvSpPr>
          <p:spPr>
            <a:xfrm>
              <a:off x="2815501" y="1542691"/>
              <a:ext cx="1388200" cy="617220"/>
            </a:xfrm>
            <a:prstGeom prst="roundRect">
              <a:avLst/>
            </a:prstGeom>
            <a:solidFill>
              <a:schemeClr val="tx1"/>
            </a:solidFill>
            <a:ln w="9525" cap="flat">
              <a:noFill/>
              <a:prstDash val="solid"/>
              <a:miter/>
            </a:ln>
          </p:spPr>
          <p:txBody>
            <a:bodyPr rtlCol="0" anchor="ctr">
              <a:noAutofit/>
            </a:bodyPr>
            <a:lstStyle/>
            <a:p>
              <a:pPr defTabSz="731520"/>
              <a:endParaRPr lang="zh-CN" altLang="en-US" sz="1440">
                <a:solidFill>
                  <a:prstClr val="black"/>
                </a:solidFill>
                <a:latin typeface="Calibri" panose="020F0502020204030204"/>
                <a:ea typeface="OPPOSans L" panose="00020600040101010101" pitchFamily="18" charset="-122"/>
              </a:endParaRPr>
            </a:p>
          </p:txBody>
        </p:sp>
        <p:sp>
          <p:nvSpPr>
            <p:cNvPr id="71" name="任意形状 70" descr="preencoded.png"/>
            <p:cNvSpPr/>
            <p:nvPr/>
          </p:nvSpPr>
          <p:spPr>
            <a:xfrm>
              <a:off x="777267" y="1542691"/>
              <a:ext cx="3426435" cy="3739563"/>
            </a:xfrm>
            <a:custGeom>
              <a:avLst/>
              <a:gdLst>
                <a:gd name="connsiteX0" fmla="*/ 108779 w 3426435"/>
                <a:gd name="connsiteY0" fmla="*/ 0 h 3739563"/>
                <a:gd name="connsiteX1" fmla="*/ 2111828 w 3426435"/>
                <a:gd name="connsiteY1" fmla="*/ 0 h 3739563"/>
                <a:gd name="connsiteX2" fmla="*/ 2143807 w 3426435"/>
                <a:gd name="connsiteY2" fmla="*/ 2010 h 3739563"/>
                <a:gd name="connsiteX3" fmla="*/ 2163088 w 3426435"/>
                <a:gd name="connsiteY3" fmla="*/ 10734 h 3739563"/>
                <a:gd name="connsiteX4" fmla="*/ 2187352 w 3426435"/>
                <a:gd name="connsiteY4" fmla="*/ 34177 h 3739563"/>
                <a:gd name="connsiteX5" fmla="*/ 2536379 w 3426435"/>
                <a:gd name="connsiteY5" fmla="*/ 411593 h 3739563"/>
                <a:gd name="connsiteX6" fmla="*/ 2560642 w 3426435"/>
                <a:gd name="connsiteY6" fmla="*/ 435036 h 3739563"/>
                <a:gd name="connsiteX7" fmla="*/ 2579916 w 3426435"/>
                <a:gd name="connsiteY7" fmla="*/ 443759 h 3739563"/>
                <a:gd name="connsiteX8" fmla="*/ 2611903 w 3426435"/>
                <a:gd name="connsiteY8" fmla="*/ 445771 h 3739563"/>
                <a:gd name="connsiteX9" fmla="*/ 3317660 w 3426435"/>
                <a:gd name="connsiteY9" fmla="*/ 445771 h 3739563"/>
                <a:gd name="connsiteX10" fmla="*/ 3389315 w 3426435"/>
                <a:gd name="connsiteY10" fmla="*/ 454075 h 3739563"/>
                <a:gd name="connsiteX11" fmla="*/ 3419025 w 3426435"/>
                <a:gd name="connsiteY11" fmla="*/ 487376 h 3739563"/>
                <a:gd name="connsiteX12" fmla="*/ 3426435 w 3426435"/>
                <a:gd name="connsiteY12" fmla="*/ 567691 h 3739563"/>
                <a:gd name="connsiteX13" fmla="*/ 3426435 w 3426435"/>
                <a:gd name="connsiteY13" fmla="*/ 1706880 h 3739563"/>
                <a:gd name="connsiteX14" fmla="*/ 3426430 w 3426435"/>
                <a:gd name="connsiteY14" fmla="*/ 1707151 h 3739563"/>
                <a:gd name="connsiteX15" fmla="*/ 3426430 w 3426435"/>
                <a:gd name="connsiteY15" fmla="*/ 3632230 h 3739563"/>
                <a:gd name="connsiteX16" fmla="*/ 3319097 w 3426435"/>
                <a:gd name="connsiteY16" fmla="*/ 3739563 h 3739563"/>
                <a:gd name="connsiteX17" fmla="*/ 107333 w 3426435"/>
                <a:gd name="connsiteY17" fmla="*/ 3739563 h 3739563"/>
                <a:gd name="connsiteX18" fmla="*/ 0 w 3426435"/>
                <a:gd name="connsiteY18" fmla="*/ 3632230 h 3739563"/>
                <a:gd name="connsiteX19" fmla="*/ 0 w 3426435"/>
                <a:gd name="connsiteY19" fmla="*/ 1532181 h 3739563"/>
                <a:gd name="connsiteX20" fmla="*/ 4 w 3426435"/>
                <a:gd name="connsiteY20" fmla="*/ 1532161 h 3739563"/>
                <a:gd name="connsiteX21" fmla="*/ 4 w 3426435"/>
                <a:gd name="connsiteY21" fmla="*/ 121920 h 3739563"/>
                <a:gd name="connsiteX22" fmla="*/ 7414 w 3426435"/>
                <a:gd name="connsiteY22" fmla="*/ 41606 h 3739563"/>
                <a:gd name="connsiteX23" fmla="*/ 37124 w 3426435"/>
                <a:gd name="connsiteY23" fmla="*/ 8306 h 3739563"/>
                <a:gd name="connsiteX24" fmla="*/ 108779 w 3426435"/>
                <a:gd name="connsiteY24" fmla="*/ 0 h 3739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426435" h="3739563">
                  <a:moveTo>
                    <a:pt x="108779" y="0"/>
                  </a:moveTo>
                  <a:lnTo>
                    <a:pt x="2111828" y="0"/>
                  </a:lnTo>
                  <a:cubicBezTo>
                    <a:pt x="2128042" y="0"/>
                    <a:pt x="2136153" y="0"/>
                    <a:pt x="2143807" y="2010"/>
                  </a:cubicBezTo>
                  <a:cubicBezTo>
                    <a:pt x="2150593" y="3794"/>
                    <a:pt x="2157098" y="6736"/>
                    <a:pt x="2163088" y="10734"/>
                  </a:cubicBezTo>
                  <a:cubicBezTo>
                    <a:pt x="2169839" y="15243"/>
                    <a:pt x="2175679" y="21555"/>
                    <a:pt x="2187352" y="34177"/>
                  </a:cubicBezTo>
                  <a:lnTo>
                    <a:pt x="2536379" y="411593"/>
                  </a:lnTo>
                  <a:cubicBezTo>
                    <a:pt x="2548052" y="424215"/>
                    <a:pt x="2553891" y="430527"/>
                    <a:pt x="2560642" y="435036"/>
                  </a:cubicBezTo>
                  <a:cubicBezTo>
                    <a:pt x="2566632" y="439034"/>
                    <a:pt x="2573131" y="441976"/>
                    <a:pt x="2579916" y="443759"/>
                  </a:cubicBezTo>
                  <a:cubicBezTo>
                    <a:pt x="2587571" y="445771"/>
                    <a:pt x="2595682" y="445771"/>
                    <a:pt x="2611903" y="445771"/>
                  </a:cubicBezTo>
                  <a:lnTo>
                    <a:pt x="3317660" y="445771"/>
                  </a:lnTo>
                  <a:cubicBezTo>
                    <a:pt x="3355737" y="445771"/>
                    <a:pt x="3374773" y="445771"/>
                    <a:pt x="3389315" y="454075"/>
                  </a:cubicBezTo>
                  <a:cubicBezTo>
                    <a:pt x="3402110" y="461381"/>
                    <a:pt x="3412505" y="473039"/>
                    <a:pt x="3419025" y="487376"/>
                  </a:cubicBezTo>
                  <a:cubicBezTo>
                    <a:pt x="3426435" y="503676"/>
                    <a:pt x="3426435" y="525014"/>
                    <a:pt x="3426435" y="567691"/>
                  </a:cubicBezTo>
                  <a:lnTo>
                    <a:pt x="3426435" y="1706880"/>
                  </a:lnTo>
                  <a:lnTo>
                    <a:pt x="3426430" y="1707151"/>
                  </a:lnTo>
                  <a:lnTo>
                    <a:pt x="3426430" y="3632230"/>
                  </a:lnTo>
                  <a:cubicBezTo>
                    <a:pt x="3426430" y="3691508"/>
                    <a:pt x="3378375" y="3739563"/>
                    <a:pt x="3319097" y="3739563"/>
                  </a:cubicBezTo>
                  <a:lnTo>
                    <a:pt x="107333" y="3739563"/>
                  </a:lnTo>
                  <a:cubicBezTo>
                    <a:pt x="48055" y="3739563"/>
                    <a:pt x="0" y="3691508"/>
                    <a:pt x="0" y="3632230"/>
                  </a:cubicBezTo>
                  <a:lnTo>
                    <a:pt x="0" y="1532181"/>
                  </a:lnTo>
                  <a:lnTo>
                    <a:pt x="4" y="1532161"/>
                  </a:lnTo>
                  <a:lnTo>
                    <a:pt x="4" y="121920"/>
                  </a:lnTo>
                  <a:cubicBezTo>
                    <a:pt x="4" y="79244"/>
                    <a:pt x="4" y="57906"/>
                    <a:pt x="7414" y="41606"/>
                  </a:cubicBezTo>
                  <a:cubicBezTo>
                    <a:pt x="13932" y="27268"/>
                    <a:pt x="24332" y="15611"/>
                    <a:pt x="37124" y="8306"/>
                  </a:cubicBezTo>
                  <a:cubicBezTo>
                    <a:pt x="51667" y="0"/>
                    <a:pt x="70705" y="0"/>
                    <a:pt x="108779" y="0"/>
                  </a:cubicBezTo>
                  <a:close/>
                </a:path>
              </a:pathLst>
            </a:custGeom>
            <a:solidFill>
              <a:schemeClr val="bg1"/>
            </a:solidFill>
            <a:ln w="15875" cap="flat">
              <a:solidFill>
                <a:schemeClr val="tx1"/>
              </a:solidFill>
              <a:prstDash val="solid"/>
              <a:miter/>
            </a:ln>
          </p:spPr>
          <p:txBody>
            <a:bodyPr wrap="square" rtlCol="0" anchor="ctr">
              <a:noAutofit/>
            </a:bodyPr>
            <a:lstStyle/>
            <a:p>
              <a:pPr defTabSz="731520"/>
              <a:endParaRPr lang="zh-CN" altLang="en-US" sz="1440">
                <a:solidFill>
                  <a:prstClr val="black"/>
                </a:solidFill>
                <a:latin typeface="Calibri" panose="020F0502020204030204"/>
                <a:ea typeface="OPPOSans L" panose="00020600040101010101" pitchFamily="18" charset="-122"/>
              </a:endParaRPr>
            </a:p>
          </p:txBody>
        </p:sp>
        <p:sp>
          <p:nvSpPr>
            <p:cNvPr id="72" name="Object30"/>
            <p:cNvSpPr/>
            <p:nvPr/>
          </p:nvSpPr>
          <p:spPr>
            <a:xfrm>
              <a:off x="3319966" y="1679851"/>
              <a:ext cx="770132" cy="198120"/>
            </a:xfrm>
            <a:prstGeom prst="rect">
              <a:avLst/>
            </a:prstGeom>
            <a:noFill/>
          </p:spPr>
          <p:txBody>
            <a:bodyPr wrap="square" lIns="0" tIns="0" rIns="0" bIns="0" rtlCol="0" anchor="ctr">
              <a:noAutofit/>
            </a:bodyPr>
            <a:lstStyle/>
            <a:p>
              <a:pPr algn="ctr" defTabSz="731520">
                <a:lnSpc>
                  <a:spcPts val="1560"/>
                </a:lnSpc>
              </a:pPr>
              <a:r>
                <a:rPr lang="zh-CN" altLang="en-US" sz="1440" dirty="0">
                  <a:solidFill>
                    <a:schemeClr val="bg1"/>
                  </a:solidFill>
                  <a:latin typeface="OPPOSans H" panose="00020600040101010101" pitchFamily="18" charset="-122"/>
                  <a:ea typeface="OPPOSans H" panose="00020600040101010101" pitchFamily="18" charset="-122"/>
                  <a:cs typeface="OPPOSans H" panose="00020600040101010101" pitchFamily="18" charset="-122"/>
                </a:rPr>
                <a:t>创新</a:t>
              </a:r>
              <a:endParaRPr lang="en-US" sz="1440" dirty="0">
                <a:solidFill>
                  <a:schemeClr val="bg1"/>
                </a:solidFill>
                <a:latin typeface="OPPOSans H" panose="00020600040101010101" pitchFamily="18" charset="-122"/>
                <a:ea typeface="OPPOSans H" panose="00020600040101010101" pitchFamily="18" charset="-122"/>
                <a:cs typeface="OPPOSans H" panose="00020600040101010101" pitchFamily="18" charset="-122"/>
              </a:endParaRPr>
            </a:p>
          </p:txBody>
        </p:sp>
      </p:grpSp>
      <p:grpSp>
        <p:nvGrpSpPr>
          <p:cNvPr id="59" name="组合 58"/>
          <p:cNvGrpSpPr/>
          <p:nvPr/>
        </p:nvGrpSpPr>
        <p:grpSpPr>
          <a:xfrm>
            <a:off x="7271182" y="5465269"/>
            <a:ext cx="365299" cy="133014"/>
            <a:chOff x="4343400" y="2092569"/>
            <a:chExt cx="1966429" cy="484632"/>
          </a:xfrm>
          <a:gradFill>
            <a:gsLst>
              <a:gs pos="100000">
                <a:schemeClr val="tx1"/>
              </a:gs>
              <a:gs pos="0">
                <a:schemeClr val="tx1">
                  <a:alpha val="0"/>
                </a:schemeClr>
              </a:gs>
            </a:gsLst>
            <a:lin ang="0" scaled="0"/>
          </a:gradFill>
        </p:grpSpPr>
        <p:sp>
          <p:nvSpPr>
            <p:cNvPr id="65" name="燕尾形 64"/>
            <p:cNvSpPr/>
            <p:nvPr/>
          </p:nvSpPr>
          <p:spPr>
            <a:xfrm>
              <a:off x="4343400" y="2092569"/>
              <a:ext cx="484632" cy="484632"/>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solidFill>
                  <a:schemeClr val="tx1"/>
                </a:solidFill>
              </a:endParaRPr>
            </a:p>
          </p:txBody>
        </p:sp>
        <p:sp>
          <p:nvSpPr>
            <p:cNvPr id="66" name="燕尾形 65"/>
            <p:cNvSpPr/>
            <p:nvPr/>
          </p:nvSpPr>
          <p:spPr>
            <a:xfrm>
              <a:off x="4713849" y="2092569"/>
              <a:ext cx="484632" cy="484632"/>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solidFill>
                  <a:schemeClr val="tx1"/>
                </a:solidFill>
              </a:endParaRPr>
            </a:p>
          </p:txBody>
        </p:sp>
        <p:sp>
          <p:nvSpPr>
            <p:cNvPr id="67" name="燕尾形 66"/>
            <p:cNvSpPr/>
            <p:nvPr/>
          </p:nvSpPr>
          <p:spPr>
            <a:xfrm>
              <a:off x="5084298" y="2092569"/>
              <a:ext cx="484632" cy="484632"/>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dirty="0">
                <a:solidFill>
                  <a:schemeClr val="tx1"/>
                </a:solidFill>
              </a:endParaRPr>
            </a:p>
          </p:txBody>
        </p:sp>
        <p:sp>
          <p:nvSpPr>
            <p:cNvPr id="68" name="燕尾形 67"/>
            <p:cNvSpPr/>
            <p:nvPr/>
          </p:nvSpPr>
          <p:spPr>
            <a:xfrm>
              <a:off x="5454747" y="2092569"/>
              <a:ext cx="484632" cy="484632"/>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solidFill>
                  <a:schemeClr val="tx1"/>
                </a:solidFill>
              </a:endParaRPr>
            </a:p>
          </p:txBody>
        </p:sp>
        <p:sp>
          <p:nvSpPr>
            <p:cNvPr id="69" name="燕尾形 68"/>
            <p:cNvSpPr/>
            <p:nvPr/>
          </p:nvSpPr>
          <p:spPr>
            <a:xfrm>
              <a:off x="5825197" y="2092569"/>
              <a:ext cx="484632" cy="484632"/>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solidFill>
                  <a:schemeClr val="tx1"/>
                </a:solidFill>
              </a:endParaRPr>
            </a:p>
          </p:txBody>
        </p:sp>
      </p:grpSp>
      <p:sp>
        <p:nvSpPr>
          <p:cNvPr id="60" name="文本框 59"/>
          <p:cNvSpPr txBox="1"/>
          <p:nvPr/>
        </p:nvSpPr>
        <p:spPr>
          <a:xfrm>
            <a:off x="4805772" y="1751370"/>
            <a:ext cx="2419896" cy="391902"/>
          </a:xfrm>
          <a:prstGeom prst="rect">
            <a:avLst/>
          </a:prstGeom>
          <a:noFill/>
        </p:spPr>
        <p:txBody>
          <a:bodyPr wrap="square">
            <a:noAutofit/>
          </a:bodyPr>
          <a:lstStyle/>
          <a:p>
            <a:pPr>
              <a:lnSpc>
                <a:spcPct val="130000"/>
              </a:lnSpc>
            </a:pPr>
            <a:r>
              <a:rPr lang="zh-CN" altLang="en-US" sz="1600" spc="120" dirty="0">
                <a:gradFill>
                  <a:gsLst>
                    <a:gs pos="100000">
                      <a:schemeClr val="tx1"/>
                    </a:gs>
                    <a:gs pos="20000">
                      <a:schemeClr val="accent5">
                        <a:lumMod val="75000"/>
                      </a:schemeClr>
                    </a:gs>
                  </a:gsLst>
                  <a:lin ang="2700000" scaled="0"/>
                </a:gradFill>
                <a:latin typeface="OPPOSans H" panose="00020600040101010101" pitchFamily="18" charset="-122"/>
                <a:ea typeface="OPPOSans H" panose="00020600040101010101" pitchFamily="18" charset="-122"/>
                <a:cs typeface="OPPOSans H" panose="00020600040101010101" pitchFamily="18" charset="-122"/>
              </a:rPr>
              <a:t>项目</a:t>
            </a:r>
            <a:r>
              <a:rPr lang="en-US" altLang="zh-CN" sz="1600" spc="120" dirty="0">
                <a:gradFill>
                  <a:gsLst>
                    <a:gs pos="100000">
                      <a:schemeClr val="tx1"/>
                    </a:gs>
                    <a:gs pos="20000">
                      <a:schemeClr val="accent5">
                        <a:lumMod val="75000"/>
                      </a:schemeClr>
                    </a:gs>
                  </a:gsLst>
                  <a:lin ang="2700000" scaled="0"/>
                </a:gradFill>
                <a:latin typeface="OPPOSans H" panose="00020600040101010101" pitchFamily="18" charset="-122"/>
                <a:ea typeface="OPPOSans H" panose="00020600040101010101" pitchFamily="18" charset="-122"/>
                <a:cs typeface="OPPOSans H" panose="00020600040101010101" pitchFamily="18" charset="-122"/>
              </a:rPr>
              <a:t>B</a:t>
            </a:r>
            <a:endParaRPr lang="zh-CN" altLang="en-US" sz="1600" spc="120" dirty="0">
              <a:gradFill>
                <a:gsLst>
                  <a:gs pos="100000">
                    <a:schemeClr val="tx1"/>
                  </a:gs>
                  <a:gs pos="20000">
                    <a:schemeClr val="accent5">
                      <a:lumMod val="75000"/>
                    </a:schemeClr>
                  </a:gs>
                </a:gsLst>
                <a:lin ang="2700000" scaled="0"/>
              </a:gradFill>
              <a:latin typeface="OPPOSans R" panose="00020600040101010101" pitchFamily="18" charset="-122"/>
              <a:ea typeface="OPPOSans R" panose="00020600040101010101" pitchFamily="18" charset="-122"/>
              <a:cs typeface="OPPOSans R" panose="00020600040101010101" pitchFamily="18" charset="-122"/>
            </a:endParaRPr>
          </a:p>
        </p:txBody>
      </p:sp>
      <p:sp>
        <p:nvSpPr>
          <p:cNvPr id="61" name="圆: 空心 91"/>
          <p:cNvSpPr/>
          <p:nvPr/>
        </p:nvSpPr>
        <p:spPr>
          <a:xfrm rot="21446254">
            <a:off x="4639763" y="1857274"/>
            <a:ext cx="180094" cy="180094"/>
          </a:xfrm>
          <a:prstGeom prst="donut">
            <a:avLst>
              <a:gd name="adj" fmla="val 22893"/>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solidFill>
                <a:schemeClr val="tx1"/>
              </a:solidFill>
              <a:latin typeface="OPPOSans R" panose="00020600040101010101" pitchFamily="18" charset="-122"/>
              <a:ea typeface="OPPOSans R" panose="00020600040101010101" pitchFamily="18" charset="-122"/>
            </a:endParaRPr>
          </a:p>
        </p:txBody>
      </p:sp>
      <p:sp>
        <p:nvSpPr>
          <p:cNvPr id="62" name="文本框 61"/>
          <p:cNvSpPr txBox="1"/>
          <p:nvPr/>
        </p:nvSpPr>
        <p:spPr>
          <a:xfrm>
            <a:off x="4596042" y="2349345"/>
            <a:ext cx="3103215" cy="2875146"/>
          </a:xfrm>
          <a:prstGeom prst="rect">
            <a:avLst/>
          </a:prstGeom>
          <a:noFill/>
        </p:spPr>
        <p:txBody>
          <a:bodyPr wrap="square">
            <a:noAutofit/>
          </a:bodyPr>
          <a:lstStyle/>
          <a:p>
            <a:pPr>
              <a:lnSpc>
                <a:spcPct val="130000"/>
              </a:lnSpc>
            </a:pPr>
            <a:r>
              <a:rPr lang="zh-CN" altLang="en-US" sz="1400" spc="120" dirty="0">
                <a:solidFill>
                  <a:schemeClr val="bg2">
                    <a:lumMod val="10000"/>
                  </a:schemeClr>
                </a:solidFill>
                <a:latin typeface="OPPOSans M" pitchFamily="18" charset="-122"/>
                <a:ea typeface="OPPOSans M" pitchFamily="18" charset="-122"/>
                <a:cs typeface="OPPOSans M" pitchFamily="18" charset="-122"/>
              </a:rPr>
              <a:t>在创新方面比对方领先，并且有着不错的销售数量。</a:t>
            </a:r>
            <a:endParaRPr lang="en-US" altLang="zh-CN" sz="1400" spc="120" dirty="0">
              <a:solidFill>
                <a:schemeClr val="bg2">
                  <a:lumMod val="10000"/>
                </a:schemeClr>
              </a:solidFill>
              <a:latin typeface="OPPOSans M" pitchFamily="18" charset="-122"/>
              <a:ea typeface="OPPOSans M" pitchFamily="18" charset="-122"/>
              <a:cs typeface="OPPOSans M" pitchFamily="18" charset="-122"/>
            </a:endParaRPr>
          </a:p>
          <a:p>
            <a:pPr>
              <a:lnSpc>
                <a:spcPct val="130000"/>
              </a:lnSpc>
            </a:pPr>
            <a:endParaRPr lang="en-US" altLang="zh-CN" sz="1400" spc="120" dirty="0">
              <a:solidFill>
                <a:schemeClr val="bg2">
                  <a:lumMod val="10000"/>
                </a:schemeClr>
              </a:solidFill>
              <a:latin typeface="OPPOSans M" pitchFamily="18" charset="-122"/>
              <a:ea typeface="OPPOSans M" pitchFamily="18" charset="-122"/>
              <a:cs typeface="OPPOSans M" pitchFamily="18" charset="-122"/>
            </a:endParaRPr>
          </a:p>
          <a:p>
            <a:pPr>
              <a:lnSpc>
                <a:spcPct val="130000"/>
              </a:lnSpc>
            </a:pPr>
            <a:r>
              <a:rPr lang="zh-CN" altLang="en-US" sz="1400" spc="120" dirty="0">
                <a:solidFill>
                  <a:schemeClr val="bg2">
                    <a:lumMod val="10000"/>
                  </a:schemeClr>
                </a:solidFill>
                <a:latin typeface="OPPOSans M" pitchFamily="18" charset="-122"/>
                <a:ea typeface="OPPOSans M" pitchFamily="18" charset="-122"/>
                <a:cs typeface="OPPOSans M" pitchFamily="18" charset="-122"/>
              </a:rPr>
              <a:t>整体利润率过低，导致整体的销售金额虽然不错，但是并没有很高的利润。</a:t>
            </a:r>
            <a:endParaRPr lang="en-US" altLang="zh-CN" sz="1400" spc="120" dirty="0">
              <a:solidFill>
                <a:schemeClr val="bg2">
                  <a:lumMod val="10000"/>
                </a:schemeClr>
              </a:solidFill>
              <a:latin typeface="OPPOSans M" pitchFamily="18" charset="-122"/>
              <a:ea typeface="OPPOSans M" pitchFamily="18" charset="-122"/>
              <a:cs typeface="OPPOSans M" pitchFamily="18" charset="-122"/>
            </a:endParaRPr>
          </a:p>
          <a:p>
            <a:pPr>
              <a:lnSpc>
                <a:spcPct val="130000"/>
              </a:lnSpc>
            </a:pPr>
            <a:endParaRPr lang="en-US" altLang="zh-CN" sz="1400" spc="120" dirty="0">
              <a:solidFill>
                <a:schemeClr val="bg2">
                  <a:lumMod val="10000"/>
                </a:schemeClr>
              </a:solidFill>
              <a:latin typeface="OPPOSans M" pitchFamily="18" charset="-122"/>
              <a:ea typeface="OPPOSans M" pitchFamily="18" charset="-122"/>
              <a:cs typeface="OPPOSans M" pitchFamily="18" charset="-122"/>
            </a:endParaRPr>
          </a:p>
          <a:p>
            <a:pPr>
              <a:lnSpc>
                <a:spcPct val="130000"/>
              </a:lnSpc>
            </a:pPr>
            <a:r>
              <a:rPr lang="zh-CN" altLang="en-US" sz="1400" spc="120" dirty="0">
                <a:solidFill>
                  <a:schemeClr val="bg2">
                    <a:lumMod val="10000"/>
                  </a:schemeClr>
                </a:solidFill>
                <a:latin typeface="OPPOSans M" pitchFamily="18" charset="-122"/>
                <a:ea typeface="OPPOSans M" pitchFamily="18" charset="-122"/>
                <a:cs typeface="OPPOSans M" pitchFamily="18" charset="-122"/>
              </a:rPr>
              <a:t>整体的外形、颜值、性价比都是不错的，但是价格较高。</a:t>
            </a:r>
          </a:p>
          <a:p>
            <a:pPr>
              <a:lnSpc>
                <a:spcPct val="130000"/>
              </a:lnSpc>
            </a:pPr>
            <a:endParaRPr lang="zh-CN" altLang="en-US" sz="1400" spc="120" dirty="0">
              <a:solidFill>
                <a:schemeClr val="bg1">
                  <a:lumMod val="65000"/>
                </a:schemeClr>
              </a:solidFill>
              <a:latin typeface="OPPOSans L" panose="00020600040101010101" pitchFamily="18" charset="-122"/>
              <a:ea typeface="OPPOSans L" panose="00020600040101010101" pitchFamily="18" charset="-122"/>
              <a:cs typeface="OPPOSans L" panose="00020600040101010101" pitchFamily="18" charset="-122"/>
            </a:endParaRPr>
          </a:p>
        </p:txBody>
      </p:sp>
      <p:grpSp>
        <p:nvGrpSpPr>
          <p:cNvPr id="74" name="组合 73"/>
          <p:cNvGrpSpPr/>
          <p:nvPr/>
        </p:nvGrpSpPr>
        <p:grpSpPr>
          <a:xfrm>
            <a:off x="8185863" y="1503748"/>
            <a:ext cx="3434239" cy="4279233"/>
            <a:chOff x="777267" y="1542691"/>
            <a:chExt cx="3426435" cy="3739563"/>
          </a:xfrm>
        </p:grpSpPr>
        <p:sp>
          <p:nvSpPr>
            <p:cNvPr id="86" name="图形 27"/>
            <p:cNvSpPr/>
            <p:nvPr/>
          </p:nvSpPr>
          <p:spPr>
            <a:xfrm>
              <a:off x="2815501" y="1542691"/>
              <a:ext cx="1388200" cy="617220"/>
            </a:xfrm>
            <a:prstGeom prst="roundRect">
              <a:avLst/>
            </a:prstGeom>
            <a:solidFill>
              <a:schemeClr val="tx1"/>
            </a:solidFill>
            <a:ln w="9525" cap="flat">
              <a:noFill/>
              <a:prstDash val="solid"/>
              <a:miter/>
            </a:ln>
          </p:spPr>
          <p:txBody>
            <a:bodyPr rtlCol="0" anchor="ctr">
              <a:noAutofit/>
            </a:bodyPr>
            <a:lstStyle/>
            <a:p>
              <a:pPr defTabSz="731520"/>
              <a:endParaRPr lang="zh-CN" altLang="en-US" sz="1440">
                <a:solidFill>
                  <a:prstClr val="black"/>
                </a:solidFill>
                <a:latin typeface="Calibri" panose="020F0502020204030204"/>
                <a:ea typeface="OPPOSans L" panose="00020600040101010101" pitchFamily="18" charset="-122"/>
              </a:endParaRPr>
            </a:p>
          </p:txBody>
        </p:sp>
        <p:sp>
          <p:nvSpPr>
            <p:cNvPr id="87" name="任意形状 86" descr="preencoded.png"/>
            <p:cNvSpPr/>
            <p:nvPr/>
          </p:nvSpPr>
          <p:spPr>
            <a:xfrm>
              <a:off x="777267" y="1542691"/>
              <a:ext cx="3426435" cy="3739563"/>
            </a:xfrm>
            <a:custGeom>
              <a:avLst/>
              <a:gdLst>
                <a:gd name="connsiteX0" fmla="*/ 108779 w 3426435"/>
                <a:gd name="connsiteY0" fmla="*/ 0 h 3739563"/>
                <a:gd name="connsiteX1" fmla="*/ 2111828 w 3426435"/>
                <a:gd name="connsiteY1" fmla="*/ 0 h 3739563"/>
                <a:gd name="connsiteX2" fmla="*/ 2143807 w 3426435"/>
                <a:gd name="connsiteY2" fmla="*/ 2010 h 3739563"/>
                <a:gd name="connsiteX3" fmla="*/ 2163088 w 3426435"/>
                <a:gd name="connsiteY3" fmla="*/ 10734 h 3739563"/>
                <a:gd name="connsiteX4" fmla="*/ 2187352 w 3426435"/>
                <a:gd name="connsiteY4" fmla="*/ 34177 h 3739563"/>
                <a:gd name="connsiteX5" fmla="*/ 2536379 w 3426435"/>
                <a:gd name="connsiteY5" fmla="*/ 411593 h 3739563"/>
                <a:gd name="connsiteX6" fmla="*/ 2560642 w 3426435"/>
                <a:gd name="connsiteY6" fmla="*/ 435036 h 3739563"/>
                <a:gd name="connsiteX7" fmla="*/ 2579916 w 3426435"/>
                <a:gd name="connsiteY7" fmla="*/ 443759 h 3739563"/>
                <a:gd name="connsiteX8" fmla="*/ 2611903 w 3426435"/>
                <a:gd name="connsiteY8" fmla="*/ 445771 h 3739563"/>
                <a:gd name="connsiteX9" fmla="*/ 3317660 w 3426435"/>
                <a:gd name="connsiteY9" fmla="*/ 445771 h 3739563"/>
                <a:gd name="connsiteX10" fmla="*/ 3389315 w 3426435"/>
                <a:gd name="connsiteY10" fmla="*/ 454075 h 3739563"/>
                <a:gd name="connsiteX11" fmla="*/ 3419025 w 3426435"/>
                <a:gd name="connsiteY11" fmla="*/ 487376 h 3739563"/>
                <a:gd name="connsiteX12" fmla="*/ 3426435 w 3426435"/>
                <a:gd name="connsiteY12" fmla="*/ 567691 h 3739563"/>
                <a:gd name="connsiteX13" fmla="*/ 3426435 w 3426435"/>
                <a:gd name="connsiteY13" fmla="*/ 1706880 h 3739563"/>
                <a:gd name="connsiteX14" fmla="*/ 3426430 w 3426435"/>
                <a:gd name="connsiteY14" fmla="*/ 1707151 h 3739563"/>
                <a:gd name="connsiteX15" fmla="*/ 3426430 w 3426435"/>
                <a:gd name="connsiteY15" fmla="*/ 3632230 h 3739563"/>
                <a:gd name="connsiteX16" fmla="*/ 3319097 w 3426435"/>
                <a:gd name="connsiteY16" fmla="*/ 3739563 h 3739563"/>
                <a:gd name="connsiteX17" fmla="*/ 107333 w 3426435"/>
                <a:gd name="connsiteY17" fmla="*/ 3739563 h 3739563"/>
                <a:gd name="connsiteX18" fmla="*/ 0 w 3426435"/>
                <a:gd name="connsiteY18" fmla="*/ 3632230 h 3739563"/>
                <a:gd name="connsiteX19" fmla="*/ 0 w 3426435"/>
                <a:gd name="connsiteY19" fmla="*/ 1532181 h 3739563"/>
                <a:gd name="connsiteX20" fmla="*/ 4 w 3426435"/>
                <a:gd name="connsiteY20" fmla="*/ 1532161 h 3739563"/>
                <a:gd name="connsiteX21" fmla="*/ 4 w 3426435"/>
                <a:gd name="connsiteY21" fmla="*/ 121920 h 3739563"/>
                <a:gd name="connsiteX22" fmla="*/ 7414 w 3426435"/>
                <a:gd name="connsiteY22" fmla="*/ 41606 h 3739563"/>
                <a:gd name="connsiteX23" fmla="*/ 37124 w 3426435"/>
                <a:gd name="connsiteY23" fmla="*/ 8306 h 3739563"/>
                <a:gd name="connsiteX24" fmla="*/ 108779 w 3426435"/>
                <a:gd name="connsiteY24" fmla="*/ 0 h 3739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426435" h="3739563">
                  <a:moveTo>
                    <a:pt x="108779" y="0"/>
                  </a:moveTo>
                  <a:lnTo>
                    <a:pt x="2111828" y="0"/>
                  </a:lnTo>
                  <a:cubicBezTo>
                    <a:pt x="2128042" y="0"/>
                    <a:pt x="2136153" y="0"/>
                    <a:pt x="2143807" y="2010"/>
                  </a:cubicBezTo>
                  <a:cubicBezTo>
                    <a:pt x="2150593" y="3794"/>
                    <a:pt x="2157098" y="6736"/>
                    <a:pt x="2163088" y="10734"/>
                  </a:cubicBezTo>
                  <a:cubicBezTo>
                    <a:pt x="2169839" y="15243"/>
                    <a:pt x="2175679" y="21555"/>
                    <a:pt x="2187352" y="34177"/>
                  </a:cubicBezTo>
                  <a:lnTo>
                    <a:pt x="2536379" y="411593"/>
                  </a:lnTo>
                  <a:cubicBezTo>
                    <a:pt x="2548052" y="424215"/>
                    <a:pt x="2553891" y="430527"/>
                    <a:pt x="2560642" y="435036"/>
                  </a:cubicBezTo>
                  <a:cubicBezTo>
                    <a:pt x="2566632" y="439034"/>
                    <a:pt x="2573131" y="441976"/>
                    <a:pt x="2579916" y="443759"/>
                  </a:cubicBezTo>
                  <a:cubicBezTo>
                    <a:pt x="2587571" y="445771"/>
                    <a:pt x="2595682" y="445771"/>
                    <a:pt x="2611903" y="445771"/>
                  </a:cubicBezTo>
                  <a:lnTo>
                    <a:pt x="3317660" y="445771"/>
                  </a:lnTo>
                  <a:cubicBezTo>
                    <a:pt x="3355737" y="445771"/>
                    <a:pt x="3374773" y="445771"/>
                    <a:pt x="3389315" y="454075"/>
                  </a:cubicBezTo>
                  <a:cubicBezTo>
                    <a:pt x="3402110" y="461381"/>
                    <a:pt x="3412505" y="473039"/>
                    <a:pt x="3419025" y="487376"/>
                  </a:cubicBezTo>
                  <a:cubicBezTo>
                    <a:pt x="3426435" y="503676"/>
                    <a:pt x="3426435" y="525014"/>
                    <a:pt x="3426435" y="567691"/>
                  </a:cubicBezTo>
                  <a:lnTo>
                    <a:pt x="3426435" y="1706880"/>
                  </a:lnTo>
                  <a:lnTo>
                    <a:pt x="3426430" y="1707151"/>
                  </a:lnTo>
                  <a:lnTo>
                    <a:pt x="3426430" y="3632230"/>
                  </a:lnTo>
                  <a:cubicBezTo>
                    <a:pt x="3426430" y="3691508"/>
                    <a:pt x="3378375" y="3739563"/>
                    <a:pt x="3319097" y="3739563"/>
                  </a:cubicBezTo>
                  <a:lnTo>
                    <a:pt x="107333" y="3739563"/>
                  </a:lnTo>
                  <a:cubicBezTo>
                    <a:pt x="48055" y="3739563"/>
                    <a:pt x="0" y="3691508"/>
                    <a:pt x="0" y="3632230"/>
                  </a:cubicBezTo>
                  <a:lnTo>
                    <a:pt x="0" y="1532181"/>
                  </a:lnTo>
                  <a:lnTo>
                    <a:pt x="4" y="1532161"/>
                  </a:lnTo>
                  <a:lnTo>
                    <a:pt x="4" y="121920"/>
                  </a:lnTo>
                  <a:cubicBezTo>
                    <a:pt x="4" y="79244"/>
                    <a:pt x="4" y="57906"/>
                    <a:pt x="7414" y="41606"/>
                  </a:cubicBezTo>
                  <a:cubicBezTo>
                    <a:pt x="13932" y="27268"/>
                    <a:pt x="24332" y="15611"/>
                    <a:pt x="37124" y="8306"/>
                  </a:cubicBezTo>
                  <a:cubicBezTo>
                    <a:pt x="51667" y="0"/>
                    <a:pt x="70705" y="0"/>
                    <a:pt x="108779" y="0"/>
                  </a:cubicBezTo>
                  <a:close/>
                </a:path>
              </a:pathLst>
            </a:custGeom>
            <a:solidFill>
              <a:schemeClr val="bg1"/>
            </a:solidFill>
            <a:ln w="15875" cap="flat">
              <a:solidFill>
                <a:schemeClr val="tx1"/>
              </a:solidFill>
              <a:prstDash val="solid"/>
              <a:miter/>
            </a:ln>
          </p:spPr>
          <p:txBody>
            <a:bodyPr wrap="square" rtlCol="0" anchor="ctr">
              <a:noAutofit/>
            </a:bodyPr>
            <a:lstStyle/>
            <a:p>
              <a:pPr defTabSz="731520"/>
              <a:endParaRPr lang="zh-CN" altLang="en-US" sz="1440">
                <a:solidFill>
                  <a:prstClr val="black"/>
                </a:solidFill>
                <a:latin typeface="Calibri" panose="020F0502020204030204"/>
                <a:ea typeface="OPPOSans L" panose="00020600040101010101" pitchFamily="18" charset="-122"/>
              </a:endParaRPr>
            </a:p>
          </p:txBody>
        </p:sp>
        <p:sp>
          <p:nvSpPr>
            <p:cNvPr id="88" name="Object30"/>
            <p:cNvSpPr/>
            <p:nvPr/>
          </p:nvSpPr>
          <p:spPr>
            <a:xfrm>
              <a:off x="3319966" y="1679851"/>
              <a:ext cx="770132" cy="198120"/>
            </a:xfrm>
            <a:prstGeom prst="rect">
              <a:avLst/>
            </a:prstGeom>
            <a:noFill/>
          </p:spPr>
          <p:txBody>
            <a:bodyPr wrap="square" lIns="0" tIns="0" rIns="0" bIns="0" rtlCol="0" anchor="ctr">
              <a:noAutofit/>
            </a:bodyPr>
            <a:lstStyle/>
            <a:p>
              <a:pPr algn="ctr" defTabSz="731520">
                <a:lnSpc>
                  <a:spcPts val="1560"/>
                </a:lnSpc>
              </a:pPr>
              <a:r>
                <a:rPr lang="zh-CN" altLang="en-US" sz="1440" dirty="0">
                  <a:solidFill>
                    <a:schemeClr val="bg1"/>
                  </a:solidFill>
                  <a:latin typeface="OPPOSans H" panose="00020600040101010101" pitchFamily="18" charset="-122"/>
                  <a:ea typeface="OPPOSans H" panose="00020600040101010101" pitchFamily="18" charset="-122"/>
                  <a:cs typeface="OPPOSans H" panose="00020600040101010101" pitchFamily="18" charset="-122"/>
                </a:rPr>
                <a:t>人气高</a:t>
              </a:r>
              <a:endParaRPr lang="en-US" sz="1440" dirty="0">
                <a:solidFill>
                  <a:schemeClr val="bg1"/>
                </a:solidFill>
                <a:latin typeface="OPPOSans H" panose="00020600040101010101" pitchFamily="18" charset="-122"/>
                <a:ea typeface="OPPOSans H" panose="00020600040101010101" pitchFamily="18" charset="-122"/>
                <a:cs typeface="OPPOSans H" panose="00020600040101010101" pitchFamily="18" charset="-122"/>
              </a:endParaRPr>
            </a:p>
          </p:txBody>
        </p:sp>
      </p:grpSp>
      <p:grpSp>
        <p:nvGrpSpPr>
          <p:cNvPr id="75" name="组合 74"/>
          <p:cNvGrpSpPr/>
          <p:nvPr/>
        </p:nvGrpSpPr>
        <p:grpSpPr>
          <a:xfrm>
            <a:off x="11078164" y="5465269"/>
            <a:ext cx="365299" cy="133014"/>
            <a:chOff x="4343400" y="2092569"/>
            <a:chExt cx="1966429" cy="484632"/>
          </a:xfrm>
          <a:gradFill>
            <a:gsLst>
              <a:gs pos="100000">
                <a:schemeClr val="tx1"/>
              </a:gs>
              <a:gs pos="0">
                <a:schemeClr val="tx1">
                  <a:alpha val="0"/>
                </a:schemeClr>
              </a:gs>
            </a:gsLst>
            <a:lin ang="0" scaled="0"/>
          </a:gradFill>
        </p:grpSpPr>
        <p:sp>
          <p:nvSpPr>
            <p:cNvPr id="81" name="燕尾形 80"/>
            <p:cNvSpPr/>
            <p:nvPr/>
          </p:nvSpPr>
          <p:spPr>
            <a:xfrm>
              <a:off x="4343400" y="2092569"/>
              <a:ext cx="484632" cy="484632"/>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solidFill>
                  <a:schemeClr val="tx1"/>
                </a:solidFill>
              </a:endParaRPr>
            </a:p>
          </p:txBody>
        </p:sp>
        <p:sp>
          <p:nvSpPr>
            <p:cNvPr id="82" name="燕尾形 81"/>
            <p:cNvSpPr/>
            <p:nvPr/>
          </p:nvSpPr>
          <p:spPr>
            <a:xfrm>
              <a:off x="4713849" y="2092569"/>
              <a:ext cx="484632" cy="484632"/>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solidFill>
                  <a:schemeClr val="tx1"/>
                </a:solidFill>
              </a:endParaRPr>
            </a:p>
          </p:txBody>
        </p:sp>
        <p:sp>
          <p:nvSpPr>
            <p:cNvPr id="83" name="燕尾形 82"/>
            <p:cNvSpPr/>
            <p:nvPr/>
          </p:nvSpPr>
          <p:spPr>
            <a:xfrm>
              <a:off x="5084298" y="2092569"/>
              <a:ext cx="484632" cy="484632"/>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dirty="0">
                <a:solidFill>
                  <a:schemeClr val="tx1"/>
                </a:solidFill>
              </a:endParaRPr>
            </a:p>
          </p:txBody>
        </p:sp>
        <p:sp>
          <p:nvSpPr>
            <p:cNvPr id="84" name="燕尾形 83"/>
            <p:cNvSpPr/>
            <p:nvPr/>
          </p:nvSpPr>
          <p:spPr>
            <a:xfrm>
              <a:off x="5454747" y="2092569"/>
              <a:ext cx="484632" cy="484632"/>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solidFill>
                  <a:schemeClr val="tx1"/>
                </a:solidFill>
              </a:endParaRPr>
            </a:p>
          </p:txBody>
        </p:sp>
        <p:sp>
          <p:nvSpPr>
            <p:cNvPr id="85" name="燕尾形 84"/>
            <p:cNvSpPr/>
            <p:nvPr/>
          </p:nvSpPr>
          <p:spPr>
            <a:xfrm>
              <a:off x="5825197" y="2092569"/>
              <a:ext cx="484632" cy="484632"/>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solidFill>
                  <a:schemeClr val="tx1"/>
                </a:solidFill>
              </a:endParaRPr>
            </a:p>
          </p:txBody>
        </p:sp>
      </p:grpSp>
      <p:sp>
        <p:nvSpPr>
          <p:cNvPr id="76" name="文本框 75"/>
          <p:cNvSpPr txBox="1"/>
          <p:nvPr/>
        </p:nvSpPr>
        <p:spPr>
          <a:xfrm>
            <a:off x="8612754" y="1751370"/>
            <a:ext cx="2419896" cy="391902"/>
          </a:xfrm>
          <a:prstGeom prst="rect">
            <a:avLst/>
          </a:prstGeom>
          <a:noFill/>
        </p:spPr>
        <p:txBody>
          <a:bodyPr wrap="square">
            <a:noAutofit/>
          </a:bodyPr>
          <a:lstStyle/>
          <a:p>
            <a:pPr>
              <a:lnSpc>
                <a:spcPct val="130000"/>
              </a:lnSpc>
            </a:pPr>
            <a:r>
              <a:rPr lang="zh-CN" altLang="en-US" sz="1600" spc="120" dirty="0">
                <a:gradFill>
                  <a:gsLst>
                    <a:gs pos="100000">
                      <a:schemeClr val="tx1"/>
                    </a:gs>
                    <a:gs pos="20000">
                      <a:schemeClr val="accent5">
                        <a:lumMod val="75000"/>
                      </a:schemeClr>
                    </a:gs>
                  </a:gsLst>
                  <a:lin ang="2700000" scaled="0"/>
                </a:gradFill>
                <a:latin typeface="OPPOSans H" panose="00020600040101010101" pitchFamily="18" charset="-122"/>
                <a:ea typeface="OPPOSans H" panose="00020600040101010101" pitchFamily="18" charset="-122"/>
                <a:cs typeface="OPPOSans H" panose="00020600040101010101" pitchFamily="18" charset="-122"/>
              </a:rPr>
              <a:t>项目</a:t>
            </a:r>
            <a:r>
              <a:rPr lang="en-US" altLang="zh-CN" sz="1600" spc="120" dirty="0">
                <a:gradFill>
                  <a:gsLst>
                    <a:gs pos="100000">
                      <a:schemeClr val="tx1"/>
                    </a:gs>
                    <a:gs pos="20000">
                      <a:schemeClr val="accent5">
                        <a:lumMod val="75000"/>
                      </a:schemeClr>
                    </a:gs>
                  </a:gsLst>
                  <a:lin ang="2700000" scaled="0"/>
                </a:gradFill>
                <a:latin typeface="OPPOSans H" panose="00020600040101010101" pitchFamily="18" charset="-122"/>
                <a:ea typeface="OPPOSans H" panose="00020600040101010101" pitchFamily="18" charset="-122"/>
                <a:cs typeface="OPPOSans H" panose="00020600040101010101" pitchFamily="18" charset="-122"/>
              </a:rPr>
              <a:t>C</a:t>
            </a:r>
            <a:endParaRPr lang="zh-CN" altLang="en-US" sz="1600" spc="120" dirty="0">
              <a:gradFill>
                <a:gsLst>
                  <a:gs pos="100000">
                    <a:schemeClr val="tx1"/>
                  </a:gs>
                  <a:gs pos="20000">
                    <a:schemeClr val="accent5">
                      <a:lumMod val="75000"/>
                    </a:schemeClr>
                  </a:gs>
                </a:gsLst>
                <a:lin ang="2700000" scaled="0"/>
              </a:gradFill>
              <a:latin typeface="OPPOSans R" panose="00020600040101010101" pitchFamily="18" charset="-122"/>
              <a:ea typeface="OPPOSans R" panose="00020600040101010101" pitchFamily="18" charset="-122"/>
              <a:cs typeface="OPPOSans R" panose="00020600040101010101" pitchFamily="18" charset="-122"/>
            </a:endParaRPr>
          </a:p>
        </p:txBody>
      </p:sp>
      <p:sp>
        <p:nvSpPr>
          <p:cNvPr id="77" name="圆: 空心 91"/>
          <p:cNvSpPr/>
          <p:nvPr/>
        </p:nvSpPr>
        <p:spPr>
          <a:xfrm rot="21446254">
            <a:off x="8446745" y="1857274"/>
            <a:ext cx="180094" cy="180094"/>
          </a:xfrm>
          <a:prstGeom prst="donut">
            <a:avLst>
              <a:gd name="adj" fmla="val 22893"/>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solidFill>
                <a:schemeClr val="tx1"/>
              </a:solidFill>
              <a:latin typeface="OPPOSans R" panose="00020600040101010101" pitchFamily="18" charset="-122"/>
              <a:ea typeface="OPPOSans R" panose="00020600040101010101" pitchFamily="18" charset="-122"/>
            </a:endParaRPr>
          </a:p>
        </p:txBody>
      </p:sp>
      <p:sp>
        <p:nvSpPr>
          <p:cNvPr id="78" name="文本框 77"/>
          <p:cNvSpPr txBox="1"/>
          <p:nvPr/>
        </p:nvSpPr>
        <p:spPr>
          <a:xfrm>
            <a:off x="8403024" y="2349345"/>
            <a:ext cx="3103215" cy="2875146"/>
          </a:xfrm>
          <a:prstGeom prst="rect">
            <a:avLst/>
          </a:prstGeom>
          <a:noFill/>
        </p:spPr>
        <p:txBody>
          <a:bodyPr wrap="square">
            <a:noAutofit/>
          </a:bodyPr>
          <a:lstStyle/>
          <a:p>
            <a:pPr>
              <a:lnSpc>
                <a:spcPct val="130000"/>
              </a:lnSpc>
            </a:pPr>
            <a:r>
              <a:rPr lang="zh-CN" altLang="en-US" sz="1400" spc="120" dirty="0">
                <a:solidFill>
                  <a:schemeClr val="bg2">
                    <a:lumMod val="10000"/>
                  </a:schemeClr>
                </a:solidFill>
                <a:latin typeface="OPPOSans M" pitchFamily="18" charset="-122"/>
                <a:ea typeface="OPPOSans M" pitchFamily="18" charset="-122"/>
                <a:cs typeface="OPPOSans M" pitchFamily="18" charset="-122"/>
              </a:rPr>
              <a:t>相对来说，人气是各个项目中较高的一个，好评率和人气都不错。</a:t>
            </a:r>
            <a:endParaRPr lang="en-US" altLang="zh-CN" sz="1400" spc="120" dirty="0">
              <a:solidFill>
                <a:schemeClr val="bg2">
                  <a:lumMod val="10000"/>
                </a:schemeClr>
              </a:solidFill>
              <a:latin typeface="OPPOSans M" pitchFamily="18" charset="-122"/>
              <a:ea typeface="OPPOSans M" pitchFamily="18" charset="-122"/>
              <a:cs typeface="OPPOSans M" pitchFamily="18" charset="-122"/>
            </a:endParaRPr>
          </a:p>
          <a:p>
            <a:pPr>
              <a:lnSpc>
                <a:spcPct val="130000"/>
              </a:lnSpc>
            </a:pPr>
            <a:endParaRPr lang="en-US" altLang="zh-CN" sz="1400" spc="120" dirty="0">
              <a:solidFill>
                <a:schemeClr val="bg2">
                  <a:lumMod val="10000"/>
                </a:schemeClr>
              </a:solidFill>
              <a:latin typeface="OPPOSans M" pitchFamily="18" charset="-122"/>
              <a:ea typeface="OPPOSans M" pitchFamily="18" charset="-122"/>
              <a:cs typeface="OPPOSans M" pitchFamily="18" charset="-122"/>
            </a:endParaRPr>
          </a:p>
          <a:p>
            <a:pPr>
              <a:lnSpc>
                <a:spcPct val="130000"/>
              </a:lnSpc>
            </a:pPr>
            <a:r>
              <a:rPr lang="zh-CN" altLang="en-US" sz="1400" spc="120" dirty="0">
                <a:solidFill>
                  <a:schemeClr val="bg2">
                    <a:lumMod val="10000"/>
                  </a:schemeClr>
                </a:solidFill>
                <a:latin typeface="OPPOSans M" pitchFamily="18" charset="-122"/>
                <a:ea typeface="OPPOSans M" pitchFamily="18" charset="-122"/>
                <a:cs typeface="OPPOSans M" pitchFamily="18" charset="-122"/>
              </a:rPr>
              <a:t>整体利润率也一般，导致整体的销售金额虽然不错，但是并没有很高的利润。</a:t>
            </a:r>
            <a:endParaRPr lang="en-US" altLang="zh-CN" sz="1400" spc="120" dirty="0">
              <a:solidFill>
                <a:schemeClr val="bg2">
                  <a:lumMod val="10000"/>
                </a:schemeClr>
              </a:solidFill>
              <a:latin typeface="OPPOSans M" pitchFamily="18" charset="-122"/>
              <a:ea typeface="OPPOSans M" pitchFamily="18" charset="-122"/>
              <a:cs typeface="OPPOSans M" pitchFamily="18" charset="-122"/>
            </a:endParaRPr>
          </a:p>
          <a:p>
            <a:pPr>
              <a:lnSpc>
                <a:spcPct val="130000"/>
              </a:lnSpc>
            </a:pPr>
            <a:endParaRPr lang="en-US" altLang="zh-CN" sz="1400" spc="120" dirty="0">
              <a:solidFill>
                <a:schemeClr val="bg2">
                  <a:lumMod val="10000"/>
                </a:schemeClr>
              </a:solidFill>
              <a:latin typeface="OPPOSans M" pitchFamily="18" charset="-122"/>
              <a:ea typeface="OPPOSans M" pitchFamily="18" charset="-122"/>
              <a:cs typeface="OPPOSans M" pitchFamily="18" charset="-122"/>
            </a:endParaRPr>
          </a:p>
          <a:p>
            <a:pPr>
              <a:lnSpc>
                <a:spcPct val="130000"/>
              </a:lnSpc>
            </a:pPr>
            <a:r>
              <a:rPr lang="zh-CN" altLang="en-US" sz="1400" spc="120" dirty="0">
                <a:solidFill>
                  <a:schemeClr val="bg2">
                    <a:lumMod val="10000"/>
                  </a:schemeClr>
                </a:solidFill>
                <a:latin typeface="OPPOSans M" pitchFamily="18" charset="-122"/>
                <a:ea typeface="OPPOSans M" pitchFamily="18" charset="-122"/>
                <a:cs typeface="OPPOSans M" pitchFamily="18" charset="-122"/>
              </a:rPr>
              <a:t>整体的外形、颜值、性价比都是不错的，但是价格较高。</a:t>
            </a:r>
          </a:p>
          <a:p>
            <a:pPr>
              <a:lnSpc>
                <a:spcPct val="130000"/>
              </a:lnSpc>
            </a:pPr>
            <a:endParaRPr lang="zh-CN" altLang="en-US" sz="1400" spc="120" dirty="0">
              <a:solidFill>
                <a:schemeClr val="bg1">
                  <a:lumMod val="65000"/>
                </a:schemeClr>
              </a:solidFill>
              <a:latin typeface="OPPOSans L" panose="00020600040101010101" pitchFamily="18" charset="-122"/>
              <a:ea typeface="OPPOSans L" panose="00020600040101010101" pitchFamily="18" charset="-122"/>
              <a:cs typeface="OPPOSans L" panose="00020600040101010101" pitchFamily="18" charset="-122"/>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sz="quarter" idx="12"/>
          </p:nvPr>
        </p:nvSpPr>
        <p:spPr>
          <a:xfrm>
            <a:off x="933811" y="894530"/>
            <a:ext cx="4185733" cy="504516"/>
          </a:xfrm>
        </p:spPr>
        <p:txBody>
          <a:bodyPr>
            <a:noAutofit/>
          </a:bodyPr>
          <a:lstStyle/>
          <a:p>
            <a:r>
              <a:rPr lang="en-GB" altLang="zh-CN" sz="1400" dirty="0">
                <a:solidFill>
                  <a:schemeClr val="bg2">
                    <a:lumMod val="10000"/>
                  </a:schemeClr>
                </a:solidFill>
                <a:latin typeface="OPPOSans M" pitchFamily="18" charset="-122"/>
                <a:ea typeface="OPPOSans M" pitchFamily="18" charset="-122"/>
                <a:cs typeface="OPPOSans M" pitchFamily="18" charset="-122"/>
              </a:rPr>
              <a:t>COMPLETION OF OTHER PROJECTS</a:t>
            </a:r>
            <a:endParaRPr lang="zh-CN" altLang="en-US" sz="1400" dirty="0">
              <a:solidFill>
                <a:schemeClr val="bg2">
                  <a:lumMod val="10000"/>
                </a:schemeClr>
              </a:solidFill>
              <a:latin typeface="OPPOSans M" pitchFamily="18" charset="-122"/>
              <a:ea typeface="OPPOSans M" pitchFamily="18" charset="-122"/>
              <a:cs typeface="OPPOSans M" pitchFamily="18" charset="-122"/>
            </a:endParaRPr>
          </a:p>
        </p:txBody>
      </p:sp>
      <p:sp>
        <p:nvSpPr>
          <p:cNvPr id="3" name="内容占位符 2"/>
          <p:cNvSpPr>
            <a:spLocks noGrp="1"/>
          </p:cNvSpPr>
          <p:nvPr>
            <p:ph sz="quarter" idx="17"/>
          </p:nvPr>
        </p:nvSpPr>
        <p:spPr/>
        <p:txBody>
          <a:bodyPr>
            <a:noAutofit/>
          </a:bodyPr>
          <a:lstStyle/>
          <a:p>
            <a:r>
              <a:rPr kumimoji="1" lang="zh-CN" altLang="en-US" dirty="0"/>
              <a:t>其他项目完成情况</a:t>
            </a:r>
          </a:p>
        </p:txBody>
      </p:sp>
      <p:cxnSp>
        <p:nvCxnSpPr>
          <p:cNvPr id="6" name="直接连接符 36"/>
          <p:cNvCxnSpPr/>
          <p:nvPr/>
        </p:nvCxnSpPr>
        <p:spPr>
          <a:xfrm>
            <a:off x="623886" y="4138295"/>
            <a:ext cx="7075805" cy="0"/>
          </a:xfrm>
          <a:prstGeom prst="line">
            <a:avLst/>
          </a:prstGeom>
          <a:ln w="3175">
            <a:gradFill>
              <a:gsLst>
                <a:gs pos="0">
                  <a:schemeClr val="tx1">
                    <a:alpha val="0"/>
                  </a:schemeClr>
                </a:gs>
                <a:gs pos="100000">
                  <a:schemeClr val="tx1">
                    <a:alpha val="0"/>
                  </a:schemeClr>
                </a:gs>
                <a:gs pos="51000">
                  <a:schemeClr val="tx1"/>
                </a:gs>
              </a:gsLst>
              <a:lin ang="0" scaled="1"/>
            </a:gradFill>
            <a:prstDash val="solid"/>
          </a:ln>
        </p:spPr>
        <p:style>
          <a:lnRef idx="1">
            <a:schemeClr val="accent1"/>
          </a:lnRef>
          <a:fillRef idx="0">
            <a:schemeClr val="accent1"/>
          </a:fillRef>
          <a:effectRef idx="0">
            <a:schemeClr val="accent1"/>
          </a:effectRef>
          <a:fontRef idx="minor">
            <a:schemeClr val="tx1"/>
          </a:fontRef>
        </p:style>
      </p:cxnSp>
      <p:sp>
        <p:nvSpPr>
          <p:cNvPr id="7" name="文本框 6"/>
          <p:cNvSpPr txBox="1"/>
          <p:nvPr/>
        </p:nvSpPr>
        <p:spPr>
          <a:xfrm>
            <a:off x="5308916" y="3548719"/>
            <a:ext cx="2230120" cy="299569"/>
          </a:xfrm>
          <a:prstGeom prst="rect">
            <a:avLst/>
          </a:prstGeom>
          <a:noFill/>
          <a:effectLst/>
        </p:spPr>
        <p:txBody>
          <a:bodyPr wrap="square" lIns="0" tIns="0" rIns="0" bIns="0" rtlCol="0">
            <a:noAutofit/>
          </a:bodyPr>
          <a:lstStyle/>
          <a:p>
            <a:pPr algn="ctr">
              <a:lnSpc>
                <a:spcPct val="130000"/>
              </a:lnSpc>
            </a:pPr>
            <a:r>
              <a:rPr lang="zh-CN" altLang="en-US" sz="1600" dirty="0">
                <a:latin typeface="OPPOSans H" panose="00020600040101010101" pitchFamily="18" charset="-122"/>
                <a:ea typeface="OPPOSans H" panose="00020600040101010101" pitchFamily="18" charset="-122"/>
                <a:cs typeface="OPPOSans H" panose="00020600040101010101" pitchFamily="18" charset="-122"/>
              </a:rPr>
              <a:t>超</a:t>
            </a:r>
            <a:r>
              <a:rPr lang="en-US" sz="1600" dirty="0">
                <a:latin typeface="OPPOSans H" panose="00020600040101010101" pitchFamily="18" charset="-122"/>
                <a:ea typeface="OPPOSans H" panose="00020600040101010101" pitchFamily="18" charset="-122"/>
                <a:cs typeface="OPPOSans H" panose="00020600040101010101" pitchFamily="18" charset="-122"/>
              </a:rPr>
              <a:t>1300</a:t>
            </a:r>
            <a:r>
              <a:rPr lang="zh-CN" altLang="en-US" sz="1600" dirty="0">
                <a:latin typeface="OPPOSans H" panose="00020600040101010101" pitchFamily="18" charset="-122"/>
                <a:ea typeface="OPPOSans H" panose="00020600040101010101" pitchFamily="18" charset="-122"/>
                <a:cs typeface="OPPOSans H" panose="00020600040101010101" pitchFamily="18" charset="-122"/>
              </a:rPr>
              <a:t>万元</a:t>
            </a:r>
            <a:endParaRPr lang="en-US" altLang="zh-CN" sz="1600" dirty="0">
              <a:latin typeface="OPPOSans H" panose="00020600040101010101" pitchFamily="18" charset="-122"/>
              <a:ea typeface="OPPOSans H" panose="00020600040101010101" pitchFamily="18" charset="-122"/>
              <a:cs typeface="OPPOSans H" panose="00020600040101010101" pitchFamily="18" charset="-122"/>
            </a:endParaRPr>
          </a:p>
        </p:txBody>
      </p:sp>
      <p:cxnSp>
        <p:nvCxnSpPr>
          <p:cNvPr id="9" name="直接连接符 17"/>
          <p:cNvCxnSpPr/>
          <p:nvPr/>
        </p:nvCxnSpPr>
        <p:spPr>
          <a:xfrm>
            <a:off x="623886" y="5078730"/>
            <a:ext cx="7075805" cy="0"/>
          </a:xfrm>
          <a:prstGeom prst="line">
            <a:avLst/>
          </a:prstGeom>
          <a:ln w="3175">
            <a:gradFill>
              <a:gsLst>
                <a:gs pos="0">
                  <a:schemeClr val="tx1">
                    <a:alpha val="0"/>
                  </a:schemeClr>
                </a:gs>
                <a:gs pos="100000">
                  <a:schemeClr val="tx1">
                    <a:alpha val="0"/>
                  </a:schemeClr>
                </a:gs>
                <a:gs pos="51000">
                  <a:schemeClr val="tx1"/>
                </a:gs>
              </a:gsLst>
              <a:lin ang="0" scaled="1"/>
            </a:gradFill>
            <a:prstDash val="solid"/>
          </a:ln>
        </p:spPr>
        <p:style>
          <a:lnRef idx="1">
            <a:schemeClr val="accent1"/>
          </a:lnRef>
          <a:fillRef idx="0">
            <a:schemeClr val="accent1"/>
          </a:fillRef>
          <a:effectRef idx="0">
            <a:schemeClr val="accent1"/>
          </a:effectRef>
          <a:fontRef idx="minor">
            <a:schemeClr val="tx1"/>
          </a:fontRef>
        </p:style>
      </p:cxnSp>
      <p:sp>
        <p:nvSpPr>
          <p:cNvPr id="10" name="文本框 9"/>
          <p:cNvSpPr txBox="1"/>
          <p:nvPr/>
        </p:nvSpPr>
        <p:spPr>
          <a:xfrm>
            <a:off x="5308916" y="4534184"/>
            <a:ext cx="2230120" cy="299569"/>
          </a:xfrm>
          <a:prstGeom prst="rect">
            <a:avLst/>
          </a:prstGeom>
          <a:noFill/>
          <a:effectLst/>
        </p:spPr>
        <p:txBody>
          <a:bodyPr wrap="square" lIns="0" tIns="0" rIns="0" bIns="0" rtlCol="0">
            <a:noAutofit/>
          </a:bodyPr>
          <a:lstStyle/>
          <a:p>
            <a:pPr algn="ctr">
              <a:lnSpc>
                <a:spcPct val="130000"/>
              </a:lnSpc>
            </a:pPr>
            <a:r>
              <a:rPr lang="en-US" sz="1600" dirty="0">
                <a:latin typeface="OPPOSans H" panose="00020600040101010101" pitchFamily="18" charset="-122"/>
                <a:ea typeface="OPPOSans H" panose="00020600040101010101" pitchFamily="18" charset="-122"/>
                <a:cs typeface="OPPOSans H" panose="00020600040101010101" pitchFamily="18" charset="-122"/>
              </a:rPr>
              <a:t>25</a:t>
            </a:r>
            <a:r>
              <a:rPr lang="zh-CN" altLang="en-US" sz="1600" dirty="0">
                <a:latin typeface="OPPOSans H" panose="00020600040101010101" pitchFamily="18" charset="-122"/>
                <a:ea typeface="OPPOSans H" panose="00020600040101010101" pitchFamily="18" charset="-122"/>
                <a:cs typeface="OPPOSans H" panose="00020600040101010101" pitchFamily="18" charset="-122"/>
              </a:rPr>
              <a:t>人</a:t>
            </a:r>
            <a:r>
              <a:rPr lang="en-US" sz="1600" dirty="0">
                <a:latin typeface="OPPOSans H" panose="00020600040101010101" pitchFamily="18" charset="-122"/>
                <a:ea typeface="OPPOSans H" panose="00020600040101010101" pitchFamily="18" charset="-122"/>
                <a:cs typeface="OPPOSans H" panose="00020600040101010101" pitchFamily="18" charset="-122"/>
              </a:rPr>
              <a:t>+</a:t>
            </a:r>
          </a:p>
        </p:txBody>
      </p:sp>
      <p:cxnSp>
        <p:nvCxnSpPr>
          <p:cNvPr id="12" name="直接连接符 21"/>
          <p:cNvCxnSpPr/>
          <p:nvPr/>
        </p:nvCxnSpPr>
        <p:spPr>
          <a:xfrm>
            <a:off x="623886" y="6019165"/>
            <a:ext cx="7075805" cy="0"/>
          </a:xfrm>
          <a:prstGeom prst="line">
            <a:avLst/>
          </a:prstGeom>
          <a:ln w="3175">
            <a:gradFill>
              <a:gsLst>
                <a:gs pos="0">
                  <a:schemeClr val="tx1">
                    <a:alpha val="0"/>
                  </a:schemeClr>
                </a:gs>
                <a:gs pos="100000">
                  <a:schemeClr val="tx1">
                    <a:alpha val="0"/>
                  </a:schemeClr>
                </a:gs>
                <a:gs pos="51000">
                  <a:schemeClr val="tx1"/>
                </a:gs>
              </a:gsLst>
              <a:lin ang="0" scaled="1"/>
            </a:gradFill>
            <a:prstDash val="solid"/>
          </a:ln>
        </p:spPr>
        <p:style>
          <a:lnRef idx="1">
            <a:schemeClr val="accent1"/>
          </a:lnRef>
          <a:fillRef idx="0">
            <a:schemeClr val="accent1"/>
          </a:fillRef>
          <a:effectRef idx="0">
            <a:schemeClr val="accent1"/>
          </a:effectRef>
          <a:fontRef idx="minor">
            <a:schemeClr val="tx1"/>
          </a:fontRef>
        </p:style>
      </p:cxnSp>
      <p:sp>
        <p:nvSpPr>
          <p:cNvPr id="13" name="文本框 12"/>
          <p:cNvSpPr txBox="1"/>
          <p:nvPr/>
        </p:nvSpPr>
        <p:spPr>
          <a:xfrm>
            <a:off x="5308916" y="5480651"/>
            <a:ext cx="2230120" cy="299569"/>
          </a:xfrm>
          <a:prstGeom prst="rect">
            <a:avLst/>
          </a:prstGeom>
          <a:noFill/>
          <a:effectLst/>
        </p:spPr>
        <p:txBody>
          <a:bodyPr wrap="square" lIns="0" tIns="0" rIns="0" bIns="0" rtlCol="0">
            <a:noAutofit/>
          </a:bodyPr>
          <a:lstStyle/>
          <a:p>
            <a:pPr algn="ctr">
              <a:lnSpc>
                <a:spcPct val="130000"/>
              </a:lnSpc>
            </a:pPr>
            <a:r>
              <a:rPr lang="zh-CN" altLang="en-US" sz="1600" dirty="0">
                <a:latin typeface="OPPOSans H" panose="00020600040101010101" pitchFamily="18" charset="-122"/>
                <a:ea typeface="OPPOSans H" panose="00020600040101010101" pitchFamily="18" charset="-122"/>
                <a:cs typeface="OPPOSans H" panose="00020600040101010101" pitchFamily="18" charset="-122"/>
              </a:rPr>
              <a:t>总共</a:t>
            </a:r>
            <a:r>
              <a:rPr lang="en-US" altLang="zh-CN" sz="1600" dirty="0">
                <a:latin typeface="OPPOSans H" panose="00020600040101010101" pitchFamily="18" charset="-122"/>
                <a:ea typeface="OPPOSans H" panose="00020600040101010101" pitchFamily="18" charset="-122"/>
                <a:cs typeface="OPPOSans H" panose="00020600040101010101" pitchFamily="18" charset="-122"/>
              </a:rPr>
              <a:t>7</a:t>
            </a:r>
            <a:r>
              <a:rPr lang="zh-CN" altLang="en-US" sz="1600" dirty="0">
                <a:latin typeface="OPPOSans H" panose="00020600040101010101" pitchFamily="18" charset="-122"/>
                <a:ea typeface="OPPOSans H" panose="00020600040101010101" pitchFamily="18" charset="-122"/>
                <a:cs typeface="OPPOSans H" panose="00020600040101010101" pitchFamily="18" charset="-122"/>
              </a:rPr>
              <a:t>天</a:t>
            </a:r>
          </a:p>
        </p:txBody>
      </p:sp>
      <p:sp>
        <p:nvSpPr>
          <p:cNvPr id="15" name="圆角矩形 14"/>
          <p:cNvSpPr/>
          <p:nvPr/>
        </p:nvSpPr>
        <p:spPr>
          <a:xfrm>
            <a:off x="610870" y="1610360"/>
            <a:ext cx="7075170" cy="1343660"/>
          </a:xfrm>
          <a:prstGeom prst="roundRect">
            <a:avLst>
              <a:gd name="adj" fmla="val 6629"/>
            </a:avLst>
          </a:prstGeom>
          <a:solidFill>
            <a:schemeClr val="tx1"/>
          </a:solidFill>
          <a:ln>
            <a:noFill/>
          </a:ln>
          <a:effectLst>
            <a:outerShdw blurRad="292100" dist="25400" dir="2700000" sx="102000" sy="102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endParaRPr lang="zh-CN" altLang="en-US">
              <a:sym typeface="+mn-ea"/>
            </a:endParaRPr>
          </a:p>
        </p:txBody>
      </p:sp>
      <p:sp>
        <p:nvSpPr>
          <p:cNvPr id="17" name="文本框 16"/>
          <p:cNvSpPr txBox="1"/>
          <p:nvPr/>
        </p:nvSpPr>
        <p:spPr>
          <a:xfrm>
            <a:off x="800735" y="1923415"/>
            <a:ext cx="640080" cy="697230"/>
          </a:xfrm>
          <a:prstGeom prst="rect">
            <a:avLst/>
          </a:prstGeom>
          <a:noFill/>
          <a:effectLst/>
        </p:spPr>
        <p:txBody>
          <a:bodyPr wrap="square" lIns="0" tIns="0" rIns="0" bIns="0" rtlCol="0">
            <a:noAutofit/>
          </a:bodyPr>
          <a:lstStyle/>
          <a:p>
            <a:pPr algn="ctr">
              <a:lnSpc>
                <a:spcPct val="130000"/>
              </a:lnSpc>
            </a:pPr>
            <a:r>
              <a:rPr lang="zh-CN" altLang="en-US" dirty="0">
                <a:solidFill>
                  <a:schemeClr val="bg1"/>
                </a:solidFill>
                <a:latin typeface="OPPOSans H" panose="00020600040101010101" pitchFamily="18" charset="-122"/>
                <a:ea typeface="OPPOSans H" panose="00020600040101010101" pitchFamily="18" charset="-122"/>
                <a:cs typeface="OPPOSans H" panose="00020600040101010101" pitchFamily="18" charset="-122"/>
              </a:rPr>
              <a:t>完成情况</a:t>
            </a:r>
          </a:p>
        </p:txBody>
      </p:sp>
      <p:cxnSp>
        <p:nvCxnSpPr>
          <p:cNvPr id="18" name="直接连接符 41"/>
          <p:cNvCxnSpPr/>
          <p:nvPr/>
        </p:nvCxnSpPr>
        <p:spPr>
          <a:xfrm>
            <a:off x="1528445" y="1807845"/>
            <a:ext cx="0" cy="948690"/>
          </a:xfrm>
          <a:prstGeom prst="line">
            <a:avLst/>
          </a:prstGeom>
          <a:ln w="3175">
            <a:gradFill>
              <a:gsLst>
                <a:gs pos="0">
                  <a:schemeClr val="bg1">
                    <a:alpha val="0"/>
                  </a:schemeClr>
                </a:gs>
                <a:gs pos="51000">
                  <a:schemeClr val="bg1"/>
                </a:gs>
                <a:gs pos="100000">
                  <a:schemeClr val="bg1">
                    <a:alpha val="0"/>
                  </a:schemeClr>
                </a:gs>
              </a:gsLst>
              <a:lin ang="5400000" scaled="0"/>
            </a:gradFill>
            <a:prstDash val="dash"/>
          </a:ln>
        </p:spPr>
        <p:style>
          <a:lnRef idx="1">
            <a:schemeClr val="accent1"/>
          </a:lnRef>
          <a:fillRef idx="0">
            <a:schemeClr val="accent1"/>
          </a:fillRef>
          <a:effectRef idx="0">
            <a:schemeClr val="accent1"/>
          </a:effectRef>
          <a:fontRef idx="minor">
            <a:schemeClr val="tx1"/>
          </a:fontRef>
        </p:style>
      </p:cxnSp>
      <p:sp>
        <p:nvSpPr>
          <p:cNvPr id="19" name="文本框 18"/>
          <p:cNvSpPr txBox="1"/>
          <p:nvPr/>
        </p:nvSpPr>
        <p:spPr>
          <a:xfrm>
            <a:off x="1601470" y="1964924"/>
            <a:ext cx="5980057" cy="634533"/>
          </a:xfrm>
          <a:prstGeom prst="rect">
            <a:avLst/>
          </a:prstGeom>
          <a:noFill/>
        </p:spPr>
        <p:txBody>
          <a:bodyPr wrap="square">
            <a:noAutofit/>
          </a:bodyPr>
          <a:lstStyle/>
          <a:p>
            <a:pPr>
              <a:lnSpc>
                <a:spcPct val="130000"/>
              </a:lnSpc>
            </a:pPr>
            <a:r>
              <a:rPr lang="zh-CN" altLang="en-US" sz="1400" spc="120" dirty="0">
                <a:solidFill>
                  <a:schemeClr val="bg1"/>
                </a:solidFill>
                <a:latin typeface="OPPOSans M" pitchFamily="18" charset="-122"/>
                <a:ea typeface="OPPOSans M" pitchFamily="18" charset="-122"/>
                <a:cs typeface="OPPOSans M" pitchFamily="18" charset="-122"/>
              </a:rPr>
              <a:t>整体利润率过低，导致整体的销售金额虽然不错，但是并没有很高的利润。在创新方面比对方领先，并且有着不错的销售数量。</a:t>
            </a:r>
            <a:endParaRPr lang="en-US" altLang="zh-CN" sz="1400" spc="120" dirty="0">
              <a:solidFill>
                <a:schemeClr val="bg1"/>
              </a:solidFill>
              <a:latin typeface="OPPOSans M" pitchFamily="18" charset="-122"/>
              <a:ea typeface="OPPOSans M" pitchFamily="18" charset="-122"/>
              <a:cs typeface="OPPOSans M" pitchFamily="18" charset="-122"/>
            </a:endParaRPr>
          </a:p>
        </p:txBody>
      </p:sp>
      <p:pic>
        <p:nvPicPr>
          <p:cNvPr id="20" name="图形 19"/>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a:off x="7926705" y="2171700"/>
            <a:ext cx="4076700" cy="4686300"/>
          </a:xfrm>
          <a:prstGeom prst="rect">
            <a:avLst/>
          </a:prstGeom>
        </p:spPr>
      </p:pic>
      <p:sp>
        <p:nvSpPr>
          <p:cNvPr id="22" name="文本框 21"/>
          <p:cNvSpPr txBox="1"/>
          <p:nvPr/>
        </p:nvSpPr>
        <p:spPr>
          <a:xfrm>
            <a:off x="1040722" y="3502552"/>
            <a:ext cx="2419896" cy="391902"/>
          </a:xfrm>
          <a:prstGeom prst="rect">
            <a:avLst/>
          </a:prstGeom>
          <a:noFill/>
        </p:spPr>
        <p:txBody>
          <a:bodyPr wrap="square">
            <a:noAutofit/>
          </a:bodyPr>
          <a:lstStyle/>
          <a:p>
            <a:pPr>
              <a:lnSpc>
                <a:spcPct val="130000"/>
              </a:lnSpc>
            </a:pPr>
            <a:r>
              <a:rPr lang="zh-CN" altLang="en-US" sz="1600" spc="120" dirty="0">
                <a:gradFill>
                  <a:gsLst>
                    <a:gs pos="100000">
                      <a:schemeClr val="tx1"/>
                    </a:gs>
                    <a:gs pos="20000">
                      <a:schemeClr val="accent5">
                        <a:lumMod val="75000"/>
                      </a:schemeClr>
                    </a:gs>
                  </a:gsLst>
                  <a:lin ang="2700000" scaled="0"/>
                </a:gradFill>
                <a:latin typeface="OPPOSans H" panose="00020600040101010101" pitchFamily="18" charset="-122"/>
                <a:ea typeface="OPPOSans H" panose="00020600040101010101" pitchFamily="18" charset="-122"/>
                <a:cs typeface="OPPOSans H" panose="00020600040101010101" pitchFamily="18" charset="-122"/>
              </a:rPr>
              <a:t>我们的销量</a:t>
            </a:r>
            <a:endParaRPr lang="zh-CN" altLang="en-US" sz="1600" spc="120" dirty="0">
              <a:gradFill>
                <a:gsLst>
                  <a:gs pos="100000">
                    <a:schemeClr val="tx1"/>
                  </a:gs>
                  <a:gs pos="20000">
                    <a:schemeClr val="accent5">
                      <a:lumMod val="75000"/>
                    </a:schemeClr>
                  </a:gs>
                </a:gsLst>
                <a:lin ang="2700000" scaled="0"/>
              </a:gradFill>
              <a:latin typeface="OPPOSans R" panose="00020600040101010101" pitchFamily="18" charset="-122"/>
              <a:ea typeface="OPPOSans R" panose="00020600040101010101" pitchFamily="18" charset="-122"/>
              <a:cs typeface="OPPOSans R" panose="00020600040101010101" pitchFamily="18" charset="-122"/>
            </a:endParaRPr>
          </a:p>
        </p:txBody>
      </p:sp>
      <p:sp>
        <p:nvSpPr>
          <p:cNvPr id="23" name="圆: 空心 91"/>
          <p:cNvSpPr/>
          <p:nvPr/>
        </p:nvSpPr>
        <p:spPr>
          <a:xfrm rot="21446254">
            <a:off x="874713" y="3608456"/>
            <a:ext cx="180094" cy="180094"/>
          </a:xfrm>
          <a:prstGeom prst="donut">
            <a:avLst>
              <a:gd name="adj" fmla="val 22893"/>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solidFill>
                <a:schemeClr val="tx1"/>
              </a:solidFill>
              <a:latin typeface="OPPOSans R" panose="00020600040101010101" pitchFamily="18" charset="-122"/>
              <a:ea typeface="OPPOSans R" panose="00020600040101010101" pitchFamily="18" charset="-122"/>
            </a:endParaRPr>
          </a:p>
        </p:txBody>
      </p:sp>
      <p:sp>
        <p:nvSpPr>
          <p:cNvPr id="29" name="文本框 28"/>
          <p:cNvSpPr txBox="1"/>
          <p:nvPr/>
        </p:nvSpPr>
        <p:spPr>
          <a:xfrm>
            <a:off x="1040722" y="4488017"/>
            <a:ext cx="2419896" cy="391902"/>
          </a:xfrm>
          <a:prstGeom prst="rect">
            <a:avLst/>
          </a:prstGeom>
          <a:noFill/>
        </p:spPr>
        <p:txBody>
          <a:bodyPr wrap="square">
            <a:noAutofit/>
          </a:bodyPr>
          <a:lstStyle/>
          <a:p>
            <a:pPr>
              <a:lnSpc>
                <a:spcPct val="130000"/>
              </a:lnSpc>
            </a:pPr>
            <a:r>
              <a:rPr lang="zh-CN" altLang="en-US" sz="1600" spc="120" dirty="0">
                <a:gradFill>
                  <a:gsLst>
                    <a:gs pos="100000">
                      <a:schemeClr val="tx1"/>
                    </a:gs>
                    <a:gs pos="20000">
                      <a:schemeClr val="accent5">
                        <a:lumMod val="75000"/>
                      </a:schemeClr>
                    </a:gs>
                  </a:gsLst>
                  <a:lin ang="2700000" scaled="0"/>
                </a:gradFill>
                <a:latin typeface="OPPOSans H" panose="00020600040101010101" pitchFamily="18" charset="-122"/>
                <a:ea typeface="OPPOSans H" panose="00020600040101010101" pitchFamily="18" charset="-122"/>
                <a:cs typeface="OPPOSans H" panose="00020600040101010101" pitchFamily="18" charset="-122"/>
              </a:rPr>
              <a:t>我们的团队</a:t>
            </a:r>
            <a:endParaRPr lang="zh-CN" altLang="en-US" sz="1600" spc="120" dirty="0">
              <a:gradFill>
                <a:gsLst>
                  <a:gs pos="100000">
                    <a:schemeClr val="tx1"/>
                  </a:gs>
                  <a:gs pos="20000">
                    <a:schemeClr val="accent5">
                      <a:lumMod val="75000"/>
                    </a:schemeClr>
                  </a:gs>
                </a:gsLst>
                <a:lin ang="2700000" scaled="0"/>
              </a:gradFill>
              <a:latin typeface="OPPOSans R" panose="00020600040101010101" pitchFamily="18" charset="-122"/>
              <a:ea typeface="OPPOSans R" panose="00020600040101010101" pitchFamily="18" charset="-122"/>
              <a:cs typeface="OPPOSans R" panose="00020600040101010101" pitchFamily="18" charset="-122"/>
            </a:endParaRPr>
          </a:p>
        </p:txBody>
      </p:sp>
      <p:sp>
        <p:nvSpPr>
          <p:cNvPr id="30" name="圆: 空心 91"/>
          <p:cNvSpPr/>
          <p:nvPr/>
        </p:nvSpPr>
        <p:spPr>
          <a:xfrm rot="21446254">
            <a:off x="874713" y="4593921"/>
            <a:ext cx="180094" cy="180094"/>
          </a:xfrm>
          <a:prstGeom prst="donut">
            <a:avLst>
              <a:gd name="adj" fmla="val 22893"/>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solidFill>
                <a:schemeClr val="tx1"/>
              </a:solidFill>
              <a:latin typeface="OPPOSans R" panose="00020600040101010101" pitchFamily="18" charset="-122"/>
              <a:ea typeface="OPPOSans R" panose="00020600040101010101" pitchFamily="18" charset="-122"/>
            </a:endParaRPr>
          </a:p>
        </p:txBody>
      </p:sp>
      <p:sp>
        <p:nvSpPr>
          <p:cNvPr id="32" name="文本框 31"/>
          <p:cNvSpPr txBox="1"/>
          <p:nvPr/>
        </p:nvSpPr>
        <p:spPr>
          <a:xfrm>
            <a:off x="1040722" y="5434484"/>
            <a:ext cx="2419896" cy="391902"/>
          </a:xfrm>
          <a:prstGeom prst="rect">
            <a:avLst/>
          </a:prstGeom>
          <a:noFill/>
        </p:spPr>
        <p:txBody>
          <a:bodyPr wrap="square">
            <a:noAutofit/>
          </a:bodyPr>
          <a:lstStyle/>
          <a:p>
            <a:pPr>
              <a:lnSpc>
                <a:spcPct val="130000"/>
              </a:lnSpc>
            </a:pPr>
            <a:r>
              <a:rPr lang="zh-CN" altLang="en-US" sz="1600" spc="120" dirty="0">
                <a:gradFill>
                  <a:gsLst>
                    <a:gs pos="100000">
                      <a:schemeClr val="tx1"/>
                    </a:gs>
                    <a:gs pos="20000">
                      <a:schemeClr val="accent5">
                        <a:lumMod val="75000"/>
                      </a:schemeClr>
                    </a:gs>
                  </a:gsLst>
                  <a:lin ang="2700000" scaled="0"/>
                </a:gradFill>
                <a:latin typeface="OPPOSans H" panose="00020600040101010101" pitchFamily="18" charset="-122"/>
                <a:ea typeface="OPPOSans H" panose="00020600040101010101" pitchFamily="18" charset="-122"/>
                <a:cs typeface="OPPOSans H" panose="00020600040101010101" pitchFamily="18" charset="-122"/>
              </a:rPr>
              <a:t>消耗时长</a:t>
            </a:r>
            <a:endParaRPr lang="zh-CN" altLang="en-US" sz="1600" spc="120" dirty="0">
              <a:gradFill>
                <a:gsLst>
                  <a:gs pos="100000">
                    <a:schemeClr val="tx1"/>
                  </a:gs>
                  <a:gs pos="20000">
                    <a:schemeClr val="accent5">
                      <a:lumMod val="75000"/>
                    </a:schemeClr>
                  </a:gs>
                </a:gsLst>
                <a:lin ang="2700000" scaled="0"/>
              </a:gradFill>
              <a:latin typeface="OPPOSans R" panose="00020600040101010101" pitchFamily="18" charset="-122"/>
              <a:ea typeface="OPPOSans R" panose="00020600040101010101" pitchFamily="18" charset="-122"/>
              <a:cs typeface="OPPOSans R" panose="00020600040101010101" pitchFamily="18" charset="-122"/>
            </a:endParaRPr>
          </a:p>
        </p:txBody>
      </p:sp>
      <p:sp>
        <p:nvSpPr>
          <p:cNvPr id="33" name="圆: 空心 91"/>
          <p:cNvSpPr/>
          <p:nvPr/>
        </p:nvSpPr>
        <p:spPr>
          <a:xfrm rot="21446254">
            <a:off x="874713" y="5540388"/>
            <a:ext cx="180094" cy="180094"/>
          </a:xfrm>
          <a:prstGeom prst="donut">
            <a:avLst>
              <a:gd name="adj" fmla="val 22893"/>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solidFill>
                <a:schemeClr val="tx1"/>
              </a:solidFill>
              <a:latin typeface="OPPOSans R" panose="00020600040101010101" pitchFamily="18" charset="-122"/>
              <a:ea typeface="OPPOSans R" panose="00020600040101010101" pitchFamily="18" charset="-122"/>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文本框 114"/>
          <p:cNvSpPr txBox="1"/>
          <p:nvPr/>
        </p:nvSpPr>
        <p:spPr>
          <a:xfrm>
            <a:off x="807218" y="1416533"/>
            <a:ext cx="2419896" cy="391902"/>
          </a:xfrm>
          <a:prstGeom prst="rect">
            <a:avLst/>
          </a:prstGeom>
          <a:noFill/>
        </p:spPr>
        <p:txBody>
          <a:bodyPr wrap="square">
            <a:noAutofit/>
          </a:bodyPr>
          <a:lstStyle/>
          <a:p>
            <a:pPr>
              <a:lnSpc>
                <a:spcPct val="130000"/>
              </a:lnSpc>
            </a:pPr>
            <a:r>
              <a:rPr lang="zh-CN" altLang="en-US" sz="1600" spc="120" dirty="0">
                <a:gradFill>
                  <a:gsLst>
                    <a:gs pos="100000">
                      <a:schemeClr val="tx1"/>
                    </a:gs>
                    <a:gs pos="20000">
                      <a:schemeClr val="accent5">
                        <a:lumMod val="75000"/>
                      </a:schemeClr>
                    </a:gs>
                  </a:gsLst>
                  <a:lin ang="2700000" scaled="0"/>
                </a:gradFill>
                <a:latin typeface="OPPOSans H" panose="00020600040101010101" pitchFamily="18" charset="-122"/>
                <a:ea typeface="OPPOSans H" panose="00020600040101010101" pitchFamily="18" charset="-122"/>
                <a:cs typeface="OPPOSans H" panose="00020600040101010101" pitchFamily="18" charset="-122"/>
              </a:rPr>
              <a:t>基本完成销售目标</a:t>
            </a:r>
            <a:endParaRPr lang="zh-CN" altLang="en-US" sz="1600" spc="120" dirty="0">
              <a:gradFill>
                <a:gsLst>
                  <a:gs pos="100000">
                    <a:schemeClr val="tx1"/>
                  </a:gs>
                  <a:gs pos="20000">
                    <a:schemeClr val="accent5">
                      <a:lumMod val="75000"/>
                    </a:schemeClr>
                  </a:gs>
                </a:gsLst>
                <a:lin ang="2700000" scaled="0"/>
              </a:gradFill>
              <a:latin typeface="OPPOSans R" panose="00020600040101010101" pitchFamily="18" charset="-122"/>
              <a:ea typeface="OPPOSans R" panose="00020600040101010101" pitchFamily="18" charset="-122"/>
              <a:cs typeface="OPPOSans R" panose="00020600040101010101" pitchFamily="18" charset="-122"/>
            </a:endParaRPr>
          </a:p>
        </p:txBody>
      </p:sp>
      <p:sp>
        <p:nvSpPr>
          <p:cNvPr id="116" name="圆: 空心 91"/>
          <p:cNvSpPr/>
          <p:nvPr/>
        </p:nvSpPr>
        <p:spPr>
          <a:xfrm rot="21446254">
            <a:off x="641209" y="1522437"/>
            <a:ext cx="180094" cy="180094"/>
          </a:xfrm>
          <a:prstGeom prst="donut">
            <a:avLst>
              <a:gd name="adj" fmla="val 22893"/>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solidFill>
                <a:schemeClr val="tx1"/>
              </a:solidFill>
              <a:latin typeface="OPPOSans R" panose="00020600040101010101" pitchFamily="18" charset="-122"/>
              <a:ea typeface="OPPOSans R" panose="00020600040101010101" pitchFamily="18" charset="-122"/>
            </a:endParaRPr>
          </a:p>
        </p:txBody>
      </p:sp>
      <p:sp>
        <p:nvSpPr>
          <p:cNvPr id="117" name="文本框 116"/>
          <p:cNvSpPr txBox="1"/>
          <p:nvPr/>
        </p:nvSpPr>
        <p:spPr>
          <a:xfrm>
            <a:off x="597488" y="1768403"/>
            <a:ext cx="4650651" cy="634533"/>
          </a:xfrm>
          <a:prstGeom prst="rect">
            <a:avLst/>
          </a:prstGeom>
          <a:noFill/>
        </p:spPr>
        <p:txBody>
          <a:bodyPr wrap="square">
            <a:noAutofit/>
          </a:bodyPr>
          <a:lstStyle/>
          <a:p>
            <a:pPr>
              <a:lnSpc>
                <a:spcPct val="130000"/>
              </a:lnSpc>
            </a:pPr>
            <a:r>
              <a:rPr lang="zh-CN" altLang="en-US" sz="1400" spc="120" dirty="0">
                <a:solidFill>
                  <a:schemeClr val="bg2">
                    <a:lumMod val="10000"/>
                  </a:schemeClr>
                </a:solidFill>
                <a:latin typeface="OPPOSans M" pitchFamily="18" charset="-122"/>
                <a:ea typeface="OPPOSans M" pitchFamily="18" charset="-122"/>
                <a:cs typeface="OPPOSans M" pitchFamily="18" charset="-122"/>
              </a:rPr>
              <a:t>整体工作完成情况较好，没有重大失误，员工整体创作性、团结性都比较强。</a:t>
            </a:r>
          </a:p>
        </p:txBody>
      </p:sp>
      <p:sp>
        <p:nvSpPr>
          <p:cNvPr id="2" name="内容占位符 1"/>
          <p:cNvSpPr>
            <a:spLocks noGrp="1"/>
          </p:cNvSpPr>
          <p:nvPr>
            <p:ph sz="quarter" idx="12"/>
          </p:nvPr>
        </p:nvSpPr>
        <p:spPr>
          <a:xfrm>
            <a:off x="933812" y="894530"/>
            <a:ext cx="2859724" cy="504516"/>
          </a:xfrm>
        </p:spPr>
        <p:txBody>
          <a:bodyPr>
            <a:noAutofit/>
          </a:bodyPr>
          <a:lstStyle/>
          <a:p>
            <a:r>
              <a:rPr lang="en-GB" altLang="zh-CN" sz="1400" dirty="0">
                <a:solidFill>
                  <a:schemeClr val="bg2">
                    <a:lumMod val="10000"/>
                  </a:schemeClr>
                </a:solidFill>
                <a:latin typeface="OPPOSans M" pitchFamily="18" charset="-122"/>
                <a:ea typeface="OPPOSans M" pitchFamily="18" charset="-122"/>
                <a:cs typeface="OPPOSans M" pitchFamily="18" charset="-122"/>
              </a:rPr>
              <a:t>ANNUAL SALES REPORT</a:t>
            </a:r>
            <a:endParaRPr lang="zh-CN" altLang="en-US" sz="1400" dirty="0">
              <a:solidFill>
                <a:schemeClr val="bg2">
                  <a:lumMod val="10000"/>
                </a:schemeClr>
              </a:solidFill>
              <a:latin typeface="OPPOSans M" pitchFamily="18" charset="-122"/>
              <a:ea typeface="OPPOSans M" pitchFamily="18" charset="-122"/>
              <a:cs typeface="OPPOSans M" pitchFamily="18" charset="-122"/>
            </a:endParaRPr>
          </a:p>
        </p:txBody>
      </p:sp>
      <p:sp>
        <p:nvSpPr>
          <p:cNvPr id="3" name="内容占位符 2"/>
          <p:cNvSpPr>
            <a:spLocks noGrp="1"/>
          </p:cNvSpPr>
          <p:nvPr>
            <p:ph sz="quarter" idx="17"/>
          </p:nvPr>
        </p:nvSpPr>
        <p:spPr/>
        <p:txBody>
          <a:bodyPr>
            <a:noAutofit/>
          </a:bodyPr>
          <a:lstStyle/>
          <a:p>
            <a:r>
              <a:rPr kumimoji="1" lang="zh-CN" altLang="en-US" dirty="0"/>
              <a:t>全年销售情况汇报</a:t>
            </a:r>
          </a:p>
        </p:txBody>
      </p:sp>
      <p:sp>
        <p:nvSpPr>
          <p:cNvPr id="57" name="Freeform 9"/>
          <p:cNvSpPr/>
          <p:nvPr/>
        </p:nvSpPr>
        <p:spPr bwMode="auto">
          <a:xfrm rot="2556572">
            <a:off x="6477093" y="2499218"/>
            <a:ext cx="4532783" cy="3711824"/>
          </a:xfrm>
          <a:custGeom>
            <a:avLst/>
            <a:gdLst>
              <a:gd name="T0" fmla="*/ 6605 w 6986"/>
              <a:gd name="T1" fmla="*/ 424 h 5448"/>
              <a:gd name="T2" fmla="*/ 6514 w 6986"/>
              <a:gd name="T3" fmla="*/ 2803 h 5448"/>
              <a:gd name="T4" fmla="*/ 5919 w 6986"/>
              <a:gd name="T5" fmla="*/ 4725 h 5448"/>
              <a:gd name="T6" fmla="*/ 3992 w 6986"/>
              <a:gd name="T7" fmla="*/ 5035 h 5448"/>
              <a:gd name="T8" fmla="*/ 1448 w 6986"/>
              <a:gd name="T9" fmla="*/ 5139 h 5448"/>
              <a:gd name="T10" fmla="*/ 156 w 6986"/>
              <a:gd name="T11" fmla="*/ 3130 h 5448"/>
              <a:gd name="T12" fmla="*/ 2068 w 6986"/>
              <a:gd name="T13" fmla="*/ 1314 h 5448"/>
              <a:gd name="T14" fmla="*/ 4319 w 6986"/>
              <a:gd name="T15" fmla="*/ 437 h 5448"/>
              <a:gd name="T16" fmla="*/ 6605 w 6986"/>
              <a:gd name="T17" fmla="*/ 424 h 5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986" h="5448">
                <a:moveTo>
                  <a:pt x="6605" y="424"/>
                </a:moveTo>
                <a:cubicBezTo>
                  <a:pt x="6986" y="848"/>
                  <a:pt x="6685" y="1910"/>
                  <a:pt x="6514" y="2803"/>
                </a:cubicBezTo>
                <a:cubicBezTo>
                  <a:pt x="6343" y="3694"/>
                  <a:pt x="6300" y="4414"/>
                  <a:pt x="5919" y="4725"/>
                </a:cubicBezTo>
                <a:cubicBezTo>
                  <a:pt x="5536" y="5034"/>
                  <a:pt x="4816" y="4933"/>
                  <a:pt x="3992" y="5035"/>
                </a:cubicBezTo>
                <a:cubicBezTo>
                  <a:pt x="3168" y="5139"/>
                  <a:pt x="2240" y="5448"/>
                  <a:pt x="1448" y="5139"/>
                </a:cubicBezTo>
                <a:cubicBezTo>
                  <a:pt x="656" y="4830"/>
                  <a:pt x="0" y="3902"/>
                  <a:pt x="156" y="3130"/>
                </a:cubicBezTo>
                <a:cubicBezTo>
                  <a:pt x="309" y="2355"/>
                  <a:pt x="1276" y="1738"/>
                  <a:pt x="2068" y="1314"/>
                </a:cubicBezTo>
                <a:cubicBezTo>
                  <a:pt x="2860" y="890"/>
                  <a:pt x="3477" y="659"/>
                  <a:pt x="4319" y="437"/>
                </a:cubicBezTo>
                <a:cubicBezTo>
                  <a:pt x="5160" y="214"/>
                  <a:pt x="6223" y="0"/>
                  <a:pt x="6605" y="424"/>
                </a:cubicBezTo>
              </a:path>
            </a:pathLst>
          </a:custGeom>
          <a:solidFill>
            <a:schemeClr val="tx1">
              <a:alpha val="30000"/>
            </a:schemeClr>
          </a:solidFill>
          <a:ln>
            <a:gradFill>
              <a:gsLst>
                <a:gs pos="0">
                  <a:srgbClr val="FCFCFC"/>
                </a:gs>
                <a:gs pos="100000">
                  <a:srgbClr val="FCFCFC"/>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400" b="1" i="0" u="none" strike="noStrike" kern="1200" cap="none" spc="0" normalizeH="0" baseline="0" noProof="0" dirty="0">
              <a:ln>
                <a:noFill/>
              </a:ln>
              <a:solidFill>
                <a:prstClr val="white"/>
              </a:solidFill>
              <a:effectLst/>
              <a:uLnTx/>
              <a:uFillTx/>
              <a:latin typeface="OPPOSans R" panose="00020600040101010101" pitchFamily="18" charset="-122"/>
              <a:ea typeface="OPPOSans R" panose="00020600040101010101" pitchFamily="18" charset="-122"/>
            </a:endParaRPr>
          </a:p>
        </p:txBody>
      </p:sp>
      <p:sp>
        <p:nvSpPr>
          <p:cNvPr id="58" name="Freeform 9"/>
          <p:cNvSpPr/>
          <p:nvPr/>
        </p:nvSpPr>
        <p:spPr bwMode="auto">
          <a:xfrm rot="2556572">
            <a:off x="6701514" y="2686190"/>
            <a:ext cx="4030733" cy="3300703"/>
          </a:xfrm>
          <a:custGeom>
            <a:avLst/>
            <a:gdLst>
              <a:gd name="T0" fmla="*/ 6605 w 6986"/>
              <a:gd name="T1" fmla="*/ 424 h 5448"/>
              <a:gd name="T2" fmla="*/ 6514 w 6986"/>
              <a:gd name="T3" fmla="*/ 2803 h 5448"/>
              <a:gd name="T4" fmla="*/ 5919 w 6986"/>
              <a:gd name="T5" fmla="*/ 4725 h 5448"/>
              <a:gd name="T6" fmla="*/ 3992 w 6986"/>
              <a:gd name="T7" fmla="*/ 5035 h 5448"/>
              <a:gd name="T8" fmla="*/ 1448 w 6986"/>
              <a:gd name="T9" fmla="*/ 5139 h 5448"/>
              <a:gd name="T10" fmla="*/ 156 w 6986"/>
              <a:gd name="T11" fmla="*/ 3130 h 5448"/>
              <a:gd name="T12" fmla="*/ 2068 w 6986"/>
              <a:gd name="T13" fmla="*/ 1314 h 5448"/>
              <a:gd name="T14" fmla="*/ 4319 w 6986"/>
              <a:gd name="T15" fmla="*/ 437 h 5448"/>
              <a:gd name="T16" fmla="*/ 6605 w 6986"/>
              <a:gd name="T17" fmla="*/ 424 h 5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986" h="5448">
                <a:moveTo>
                  <a:pt x="6605" y="424"/>
                </a:moveTo>
                <a:cubicBezTo>
                  <a:pt x="6986" y="848"/>
                  <a:pt x="6685" y="1910"/>
                  <a:pt x="6514" y="2803"/>
                </a:cubicBezTo>
                <a:cubicBezTo>
                  <a:pt x="6343" y="3694"/>
                  <a:pt x="6300" y="4414"/>
                  <a:pt x="5919" y="4725"/>
                </a:cubicBezTo>
                <a:cubicBezTo>
                  <a:pt x="5536" y="5034"/>
                  <a:pt x="4816" y="4933"/>
                  <a:pt x="3992" y="5035"/>
                </a:cubicBezTo>
                <a:cubicBezTo>
                  <a:pt x="3168" y="5139"/>
                  <a:pt x="2240" y="5448"/>
                  <a:pt x="1448" y="5139"/>
                </a:cubicBezTo>
                <a:cubicBezTo>
                  <a:pt x="656" y="4830"/>
                  <a:pt x="0" y="3902"/>
                  <a:pt x="156" y="3130"/>
                </a:cubicBezTo>
                <a:cubicBezTo>
                  <a:pt x="309" y="2355"/>
                  <a:pt x="1276" y="1738"/>
                  <a:pt x="2068" y="1314"/>
                </a:cubicBezTo>
                <a:cubicBezTo>
                  <a:pt x="2860" y="890"/>
                  <a:pt x="3477" y="659"/>
                  <a:pt x="4319" y="437"/>
                </a:cubicBezTo>
                <a:cubicBezTo>
                  <a:pt x="5160" y="214"/>
                  <a:pt x="6223" y="0"/>
                  <a:pt x="6605" y="424"/>
                </a:cubicBezTo>
              </a:path>
            </a:pathLst>
          </a:custGeom>
          <a:solidFill>
            <a:schemeClr val="tx1">
              <a:alpha val="31000"/>
            </a:schemeClr>
          </a:solidFill>
          <a:ln>
            <a:gradFill>
              <a:gsLst>
                <a:gs pos="0">
                  <a:schemeClr val="bg1">
                    <a:alpha val="70000"/>
                  </a:schemeClr>
                </a:gs>
                <a:gs pos="100000">
                  <a:schemeClr val="bg1">
                    <a:alpha val="20000"/>
                  </a:schemeClr>
                </a:gs>
              </a:gsLst>
              <a:lin ang="5400000" scaled="1"/>
            </a:gradFill>
          </a:ln>
          <a:effectLst>
            <a:outerShdw blurRad="127000" dist="50800" dir="5400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400" b="1" i="0" u="none" strike="noStrike" kern="1200" cap="none" spc="0" normalizeH="0" baseline="0" noProof="0" dirty="0">
              <a:ln>
                <a:noFill/>
              </a:ln>
              <a:solidFill>
                <a:prstClr val="white"/>
              </a:solidFill>
              <a:effectLst/>
              <a:uLnTx/>
              <a:uFillTx/>
              <a:latin typeface="OPPOSans R" panose="00020600040101010101" pitchFamily="18" charset="-122"/>
              <a:ea typeface="OPPOSans R" panose="00020600040101010101" pitchFamily="18" charset="-122"/>
            </a:endParaRPr>
          </a:p>
        </p:txBody>
      </p:sp>
      <p:sp>
        <p:nvSpPr>
          <p:cNvPr id="61" name="文本框 60"/>
          <p:cNvSpPr txBox="1"/>
          <p:nvPr/>
        </p:nvSpPr>
        <p:spPr>
          <a:xfrm>
            <a:off x="7096159" y="3266420"/>
            <a:ext cx="2484438" cy="1323439"/>
          </a:xfrm>
          <a:prstGeom prst="rect">
            <a:avLst/>
          </a:prstGeom>
          <a:noFill/>
        </p:spPr>
        <p:txBody>
          <a:bodyPr wrap="square">
            <a:noAutofit/>
          </a:bodyPr>
          <a:lstStyle/>
          <a:p>
            <a:r>
              <a:rPr lang="zh-CN" altLang="en-US" sz="4000" dirty="0">
                <a:solidFill>
                  <a:schemeClr val="bg2"/>
                </a:solidFill>
                <a:latin typeface="OPPOSans H" panose="00020600040101010101" pitchFamily="18" charset="-122"/>
                <a:ea typeface="OPPOSans H" panose="00020600040101010101" pitchFamily="18" charset="-122"/>
                <a:cs typeface="OPPOSans H" panose="00020600040101010101" pitchFamily="18" charset="-122"/>
              </a:rPr>
              <a:t>利润</a:t>
            </a:r>
            <a:endParaRPr lang="en-US" altLang="zh-CN" sz="4000" dirty="0">
              <a:solidFill>
                <a:schemeClr val="bg2"/>
              </a:solidFill>
              <a:latin typeface="OPPOSans H" panose="00020600040101010101" pitchFamily="18" charset="-122"/>
              <a:ea typeface="OPPOSans H" panose="00020600040101010101" pitchFamily="18" charset="-122"/>
              <a:cs typeface="OPPOSans H" panose="00020600040101010101" pitchFamily="18" charset="-122"/>
            </a:endParaRPr>
          </a:p>
          <a:p>
            <a:r>
              <a:rPr lang="zh-CN" altLang="en-US" sz="4000" dirty="0">
                <a:solidFill>
                  <a:schemeClr val="bg2"/>
                </a:solidFill>
                <a:latin typeface="OPPOSans H" panose="00020600040101010101" pitchFamily="18" charset="-122"/>
                <a:ea typeface="OPPOSans H" panose="00020600040101010101" pitchFamily="18" charset="-122"/>
                <a:cs typeface="OPPOSans H" panose="00020600040101010101" pitchFamily="18" charset="-122"/>
              </a:rPr>
              <a:t>比率</a:t>
            </a:r>
            <a:endParaRPr lang="en-US" altLang="zh-CN" sz="4000" dirty="0">
              <a:solidFill>
                <a:schemeClr val="bg2"/>
              </a:solidFill>
              <a:latin typeface="OPPOSans H" panose="00020600040101010101" pitchFamily="18" charset="-122"/>
              <a:ea typeface="OPPOSans H" panose="00020600040101010101" pitchFamily="18" charset="-122"/>
              <a:cs typeface="OPPOSans H" panose="00020600040101010101" pitchFamily="18" charset="-122"/>
            </a:endParaRPr>
          </a:p>
        </p:txBody>
      </p:sp>
      <p:sp>
        <p:nvSpPr>
          <p:cNvPr id="62" name="标题"/>
          <p:cNvSpPr/>
          <p:nvPr/>
        </p:nvSpPr>
        <p:spPr>
          <a:xfrm>
            <a:off x="7890405" y="4496208"/>
            <a:ext cx="2284522" cy="492443"/>
          </a:xfrm>
          <a:prstGeom prst="rect">
            <a:avLst/>
          </a:prstGeom>
        </p:spPr>
        <p:txBody>
          <a:bodyPr wrap="square" lIns="0" tIns="0" rIns="0" bIns="0">
            <a:noAutofit/>
          </a:bodyPr>
          <a:lstStyle/>
          <a:p>
            <a:pPr marL="0" marR="0" lvl="0" indent="0" algn="ctr" defTabSz="914400" rtl="0" eaLnBrk="1" fontAlgn="auto" latinLnBrk="0" hangingPunct="1">
              <a:spcBef>
                <a:spcPts val="0"/>
              </a:spcBef>
              <a:spcAft>
                <a:spcPts val="0"/>
              </a:spcAft>
              <a:buClrTx/>
              <a:buSzTx/>
              <a:buFontTx/>
              <a:buNone/>
              <a:defRPr/>
            </a:pPr>
            <a:r>
              <a:rPr kumimoji="0" lang="en-US" altLang="zh-CN" sz="3200" u="none" strike="noStrike" kern="1200" cap="none" spc="0" normalizeH="0" baseline="0" noProof="0" dirty="0">
                <a:ln>
                  <a:noFill/>
                </a:ln>
                <a:solidFill>
                  <a:prstClr val="white"/>
                </a:solidFill>
                <a:effectLst/>
                <a:uLnTx/>
                <a:uFillTx/>
                <a:latin typeface="OPPOSans H" panose="00020600040101010101" pitchFamily="18" charset="-122"/>
                <a:ea typeface="OPPOSans H" panose="00020600040101010101" pitchFamily="18" charset="-122"/>
                <a:cs typeface="OPPOSans H" panose="00020600040101010101" pitchFamily="18" charset="-122"/>
              </a:rPr>
              <a:t>15%</a:t>
            </a:r>
            <a:endParaRPr kumimoji="0" lang="zh-CN" altLang="en-US" sz="3200" u="none" strike="noStrike" kern="1200" cap="none" spc="0" normalizeH="0" baseline="0" noProof="0" dirty="0">
              <a:ln>
                <a:noFill/>
              </a:ln>
              <a:solidFill>
                <a:prstClr val="white"/>
              </a:solidFill>
              <a:effectLst/>
              <a:uLnTx/>
              <a:uFillTx/>
              <a:latin typeface="OPPOSans H" panose="00020600040101010101" pitchFamily="18" charset="-122"/>
              <a:ea typeface="OPPOSans H" panose="00020600040101010101" pitchFamily="18" charset="-122"/>
              <a:cs typeface="OPPOSans H" panose="00020600040101010101" pitchFamily="18" charset="-122"/>
            </a:endParaRPr>
          </a:p>
        </p:txBody>
      </p:sp>
      <p:sp>
        <p:nvSpPr>
          <p:cNvPr id="63" name="椭圆 62"/>
          <p:cNvSpPr/>
          <p:nvPr/>
        </p:nvSpPr>
        <p:spPr>
          <a:xfrm>
            <a:off x="8682235" y="3673957"/>
            <a:ext cx="641088" cy="64108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OPPOSans R" panose="00020600040101010101" pitchFamily="18" charset="-122"/>
              <a:ea typeface="OPPOSans R" panose="00020600040101010101" pitchFamily="18" charset="-122"/>
            </a:endParaRPr>
          </a:p>
        </p:txBody>
      </p:sp>
      <p:sp>
        <p:nvSpPr>
          <p:cNvPr id="64" name="文本框 63"/>
          <p:cNvSpPr txBox="1"/>
          <p:nvPr/>
        </p:nvSpPr>
        <p:spPr>
          <a:xfrm>
            <a:off x="7799358" y="4974923"/>
            <a:ext cx="2484438" cy="369332"/>
          </a:xfrm>
          <a:prstGeom prst="rect">
            <a:avLst/>
          </a:prstGeom>
          <a:noFill/>
        </p:spPr>
        <p:txBody>
          <a:bodyPr wrap="square">
            <a:noAutofit/>
          </a:bodyPr>
          <a:lstStyle/>
          <a:p>
            <a:pPr algn="ctr"/>
            <a:r>
              <a:rPr lang="zh-CN" altLang="en-US" dirty="0">
                <a:solidFill>
                  <a:schemeClr val="bg1"/>
                </a:solidFill>
                <a:latin typeface="OPPOSans R" panose="00020600040101010101" pitchFamily="18" charset="-122"/>
                <a:ea typeface="OPPOSans R" panose="00020600040101010101" pitchFamily="18" charset="-122"/>
                <a:cs typeface="OPPOSans R" panose="00020600040101010101" pitchFamily="18" charset="-122"/>
              </a:rPr>
              <a:t>利润率</a:t>
            </a:r>
            <a:endParaRPr lang="en-US" altLang="zh-CN" dirty="0">
              <a:solidFill>
                <a:schemeClr val="bg1"/>
              </a:solidFill>
              <a:latin typeface="OPPOSans R" panose="00020600040101010101" pitchFamily="18" charset="-122"/>
              <a:ea typeface="OPPOSans R" panose="00020600040101010101" pitchFamily="18" charset="-122"/>
              <a:cs typeface="OPPOSans R" panose="00020600040101010101" pitchFamily="18" charset="-122"/>
            </a:endParaRPr>
          </a:p>
        </p:txBody>
      </p:sp>
      <p:sp>
        <p:nvSpPr>
          <p:cNvPr id="66" name="Freeform 9"/>
          <p:cNvSpPr/>
          <p:nvPr/>
        </p:nvSpPr>
        <p:spPr bwMode="auto">
          <a:xfrm rot="2556572">
            <a:off x="557519" y="2343189"/>
            <a:ext cx="4652771" cy="4002049"/>
          </a:xfrm>
          <a:custGeom>
            <a:avLst/>
            <a:gdLst>
              <a:gd name="T0" fmla="*/ 6605 w 6986"/>
              <a:gd name="T1" fmla="*/ 424 h 5448"/>
              <a:gd name="T2" fmla="*/ 6514 w 6986"/>
              <a:gd name="T3" fmla="*/ 2803 h 5448"/>
              <a:gd name="T4" fmla="*/ 5919 w 6986"/>
              <a:gd name="T5" fmla="*/ 4725 h 5448"/>
              <a:gd name="T6" fmla="*/ 3992 w 6986"/>
              <a:gd name="T7" fmla="*/ 5035 h 5448"/>
              <a:gd name="T8" fmla="*/ 1448 w 6986"/>
              <a:gd name="T9" fmla="*/ 5139 h 5448"/>
              <a:gd name="T10" fmla="*/ 156 w 6986"/>
              <a:gd name="T11" fmla="*/ 3130 h 5448"/>
              <a:gd name="T12" fmla="*/ 2068 w 6986"/>
              <a:gd name="T13" fmla="*/ 1314 h 5448"/>
              <a:gd name="T14" fmla="*/ 4319 w 6986"/>
              <a:gd name="T15" fmla="*/ 437 h 5448"/>
              <a:gd name="T16" fmla="*/ 6605 w 6986"/>
              <a:gd name="T17" fmla="*/ 424 h 5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986" h="5448">
                <a:moveTo>
                  <a:pt x="6605" y="424"/>
                </a:moveTo>
                <a:cubicBezTo>
                  <a:pt x="6986" y="848"/>
                  <a:pt x="6685" y="1910"/>
                  <a:pt x="6514" y="2803"/>
                </a:cubicBezTo>
                <a:cubicBezTo>
                  <a:pt x="6343" y="3694"/>
                  <a:pt x="6300" y="4414"/>
                  <a:pt x="5919" y="4725"/>
                </a:cubicBezTo>
                <a:cubicBezTo>
                  <a:pt x="5536" y="5034"/>
                  <a:pt x="4816" y="4933"/>
                  <a:pt x="3992" y="5035"/>
                </a:cubicBezTo>
                <a:cubicBezTo>
                  <a:pt x="3168" y="5139"/>
                  <a:pt x="2240" y="5448"/>
                  <a:pt x="1448" y="5139"/>
                </a:cubicBezTo>
                <a:cubicBezTo>
                  <a:pt x="656" y="4830"/>
                  <a:pt x="0" y="3902"/>
                  <a:pt x="156" y="3130"/>
                </a:cubicBezTo>
                <a:cubicBezTo>
                  <a:pt x="309" y="2355"/>
                  <a:pt x="1276" y="1738"/>
                  <a:pt x="2068" y="1314"/>
                </a:cubicBezTo>
                <a:cubicBezTo>
                  <a:pt x="2860" y="890"/>
                  <a:pt x="3477" y="659"/>
                  <a:pt x="4319" y="437"/>
                </a:cubicBezTo>
                <a:cubicBezTo>
                  <a:pt x="5160" y="214"/>
                  <a:pt x="6223" y="0"/>
                  <a:pt x="6605" y="424"/>
                </a:cubicBezTo>
              </a:path>
            </a:pathLst>
          </a:custGeom>
          <a:solidFill>
            <a:schemeClr val="tx1">
              <a:alpha val="2997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sz="1400" b="1" dirty="0">
              <a:solidFill>
                <a:prstClr val="white"/>
              </a:solidFill>
              <a:latin typeface="OPPOSans R" panose="00020600040101010101" pitchFamily="18" charset="-122"/>
              <a:ea typeface="OPPOSans R" panose="00020600040101010101" pitchFamily="18" charset="-122"/>
              <a:cs typeface="OPPOSans R" panose="00020600040101010101" pitchFamily="18" charset="-122"/>
            </a:endParaRPr>
          </a:p>
        </p:txBody>
      </p:sp>
      <p:sp>
        <p:nvSpPr>
          <p:cNvPr id="69" name="Freeform 9"/>
          <p:cNvSpPr/>
          <p:nvPr/>
        </p:nvSpPr>
        <p:spPr bwMode="auto">
          <a:xfrm rot="2556572">
            <a:off x="864894" y="2781067"/>
            <a:ext cx="4030733" cy="3282794"/>
          </a:xfrm>
          <a:custGeom>
            <a:avLst/>
            <a:gdLst>
              <a:gd name="T0" fmla="*/ 6605 w 6986"/>
              <a:gd name="T1" fmla="*/ 424 h 5448"/>
              <a:gd name="T2" fmla="*/ 6514 w 6986"/>
              <a:gd name="T3" fmla="*/ 2803 h 5448"/>
              <a:gd name="T4" fmla="*/ 5919 w 6986"/>
              <a:gd name="T5" fmla="*/ 4725 h 5448"/>
              <a:gd name="T6" fmla="*/ 3992 w 6986"/>
              <a:gd name="T7" fmla="*/ 5035 h 5448"/>
              <a:gd name="T8" fmla="*/ 1448 w 6986"/>
              <a:gd name="T9" fmla="*/ 5139 h 5448"/>
              <a:gd name="T10" fmla="*/ 156 w 6986"/>
              <a:gd name="T11" fmla="*/ 3130 h 5448"/>
              <a:gd name="T12" fmla="*/ 2068 w 6986"/>
              <a:gd name="T13" fmla="*/ 1314 h 5448"/>
              <a:gd name="T14" fmla="*/ 4319 w 6986"/>
              <a:gd name="T15" fmla="*/ 437 h 5448"/>
              <a:gd name="T16" fmla="*/ 6605 w 6986"/>
              <a:gd name="T17" fmla="*/ 424 h 5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986" h="5448">
                <a:moveTo>
                  <a:pt x="6605" y="424"/>
                </a:moveTo>
                <a:cubicBezTo>
                  <a:pt x="6986" y="848"/>
                  <a:pt x="6685" y="1910"/>
                  <a:pt x="6514" y="2803"/>
                </a:cubicBezTo>
                <a:cubicBezTo>
                  <a:pt x="6343" y="3694"/>
                  <a:pt x="6300" y="4414"/>
                  <a:pt x="5919" y="4725"/>
                </a:cubicBezTo>
                <a:cubicBezTo>
                  <a:pt x="5536" y="5034"/>
                  <a:pt x="4816" y="4933"/>
                  <a:pt x="3992" y="5035"/>
                </a:cubicBezTo>
                <a:cubicBezTo>
                  <a:pt x="3168" y="5139"/>
                  <a:pt x="2240" y="5448"/>
                  <a:pt x="1448" y="5139"/>
                </a:cubicBezTo>
                <a:cubicBezTo>
                  <a:pt x="656" y="4830"/>
                  <a:pt x="0" y="3902"/>
                  <a:pt x="156" y="3130"/>
                </a:cubicBezTo>
                <a:cubicBezTo>
                  <a:pt x="309" y="2355"/>
                  <a:pt x="1276" y="1738"/>
                  <a:pt x="2068" y="1314"/>
                </a:cubicBezTo>
                <a:cubicBezTo>
                  <a:pt x="2860" y="890"/>
                  <a:pt x="3477" y="659"/>
                  <a:pt x="4319" y="437"/>
                </a:cubicBezTo>
                <a:cubicBezTo>
                  <a:pt x="5160" y="214"/>
                  <a:pt x="6223" y="0"/>
                  <a:pt x="6605" y="424"/>
                </a:cubicBezTo>
              </a:path>
            </a:pathLst>
          </a:custGeom>
          <a:solidFill>
            <a:schemeClr val="tx1">
              <a:alpha val="30841"/>
            </a:schemeClr>
          </a:solidFill>
          <a:ln>
            <a:gradFill>
              <a:gsLst>
                <a:gs pos="100000">
                  <a:schemeClr val="bg2">
                    <a:alpha val="20000"/>
                  </a:schemeClr>
                </a:gs>
                <a:gs pos="0">
                  <a:schemeClr val="bg1"/>
                </a:gs>
              </a:gsLst>
              <a:lin ang="5400000" scaled="1"/>
            </a:gradFill>
          </a:ln>
          <a:effectLst>
            <a:outerShdw blurRad="50800" dist="889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sz="1400" b="1" dirty="0">
              <a:solidFill>
                <a:prstClr val="white"/>
              </a:solidFill>
              <a:latin typeface="OPPOSans R" panose="00020600040101010101" pitchFamily="18" charset="-122"/>
              <a:ea typeface="OPPOSans R" panose="00020600040101010101" pitchFamily="18" charset="-122"/>
              <a:cs typeface="OPPOSans R" panose="00020600040101010101" pitchFamily="18" charset="-122"/>
            </a:endParaRPr>
          </a:p>
        </p:txBody>
      </p:sp>
      <p:sp>
        <p:nvSpPr>
          <p:cNvPr id="70" name="文本框 69"/>
          <p:cNvSpPr txBox="1"/>
          <p:nvPr/>
        </p:nvSpPr>
        <p:spPr>
          <a:xfrm>
            <a:off x="1259539" y="3358149"/>
            <a:ext cx="2484438" cy="1323439"/>
          </a:xfrm>
          <a:prstGeom prst="rect">
            <a:avLst/>
          </a:prstGeom>
          <a:noFill/>
        </p:spPr>
        <p:txBody>
          <a:bodyPr wrap="square">
            <a:noAutofit/>
          </a:bodyPr>
          <a:lstStyle/>
          <a:p>
            <a:r>
              <a:rPr lang="zh-CN" altLang="en-US" sz="4000" dirty="0">
                <a:solidFill>
                  <a:schemeClr val="bg2"/>
                </a:solidFill>
                <a:latin typeface="OPPOSans H" panose="00020600040101010101" pitchFamily="18" charset="-122"/>
                <a:ea typeface="OPPOSans H" panose="00020600040101010101" pitchFamily="18" charset="-122"/>
                <a:cs typeface="OPPOSans H" panose="00020600040101010101" pitchFamily="18" charset="-122"/>
              </a:rPr>
              <a:t>销售</a:t>
            </a:r>
            <a:endParaRPr lang="en-US" altLang="zh-CN" sz="4000" dirty="0">
              <a:solidFill>
                <a:schemeClr val="bg2"/>
              </a:solidFill>
              <a:latin typeface="OPPOSans H" panose="00020600040101010101" pitchFamily="18" charset="-122"/>
              <a:ea typeface="OPPOSans H" panose="00020600040101010101" pitchFamily="18" charset="-122"/>
              <a:cs typeface="OPPOSans H" panose="00020600040101010101" pitchFamily="18" charset="-122"/>
            </a:endParaRPr>
          </a:p>
          <a:p>
            <a:r>
              <a:rPr lang="zh-CN" altLang="en-US" sz="4000" dirty="0">
                <a:solidFill>
                  <a:schemeClr val="bg2"/>
                </a:solidFill>
                <a:latin typeface="OPPOSans H" panose="00020600040101010101" pitchFamily="18" charset="-122"/>
                <a:ea typeface="OPPOSans H" panose="00020600040101010101" pitchFamily="18" charset="-122"/>
                <a:cs typeface="OPPOSans H" panose="00020600040101010101" pitchFamily="18" charset="-122"/>
              </a:rPr>
              <a:t>情况</a:t>
            </a:r>
            <a:endParaRPr lang="en-US" altLang="zh-CN" sz="4000" dirty="0">
              <a:solidFill>
                <a:schemeClr val="bg2"/>
              </a:solidFill>
              <a:latin typeface="OPPOSans H" panose="00020600040101010101" pitchFamily="18" charset="-122"/>
              <a:ea typeface="OPPOSans H" panose="00020600040101010101" pitchFamily="18" charset="-122"/>
              <a:cs typeface="OPPOSans H" panose="00020600040101010101" pitchFamily="18" charset="-122"/>
            </a:endParaRPr>
          </a:p>
        </p:txBody>
      </p:sp>
      <p:sp>
        <p:nvSpPr>
          <p:cNvPr id="71" name="标题"/>
          <p:cNvSpPr/>
          <p:nvPr/>
        </p:nvSpPr>
        <p:spPr>
          <a:xfrm>
            <a:off x="2053785" y="4581264"/>
            <a:ext cx="2284522" cy="492443"/>
          </a:xfrm>
          <a:prstGeom prst="rect">
            <a:avLst/>
          </a:prstGeom>
        </p:spPr>
        <p:txBody>
          <a:bodyPr wrap="square" lIns="0" tIns="0" rIns="0" bIns="0">
            <a:noAutofit/>
          </a:bodyPr>
          <a:lstStyle/>
          <a:p>
            <a:pPr marL="0" marR="0" lvl="0" indent="0" algn="ctr" defTabSz="914400" rtl="0" eaLnBrk="1" fontAlgn="auto" latinLnBrk="0" hangingPunct="1">
              <a:spcBef>
                <a:spcPts val="0"/>
              </a:spcBef>
              <a:spcAft>
                <a:spcPts val="0"/>
              </a:spcAft>
              <a:buClrTx/>
              <a:buSzTx/>
              <a:buFontTx/>
              <a:buNone/>
              <a:defRPr/>
            </a:pPr>
            <a:r>
              <a:rPr kumimoji="0" lang="en-US" altLang="zh-CN" sz="3200" u="none" strike="noStrike" kern="1200" cap="none" spc="0" normalizeH="0" baseline="0" noProof="0" dirty="0">
                <a:ln>
                  <a:noFill/>
                </a:ln>
                <a:solidFill>
                  <a:schemeClr val="bg1"/>
                </a:solidFill>
                <a:effectLst/>
                <a:uLnTx/>
                <a:uFillTx/>
                <a:latin typeface="OPPOSans H" panose="00020600040101010101" pitchFamily="18" charset="-122"/>
                <a:ea typeface="OPPOSans H" panose="00020600040101010101" pitchFamily="18" charset="-122"/>
                <a:cs typeface="OPPOSans H" panose="00020600040101010101" pitchFamily="18" charset="-122"/>
              </a:rPr>
              <a:t>1200</a:t>
            </a:r>
            <a:r>
              <a:rPr kumimoji="0" lang="zh-CN" altLang="en-US" sz="3200" u="none" strike="noStrike" kern="1200" cap="none" spc="0" normalizeH="0" baseline="0" noProof="0" dirty="0">
                <a:ln>
                  <a:noFill/>
                </a:ln>
                <a:solidFill>
                  <a:schemeClr val="bg1"/>
                </a:solidFill>
                <a:effectLst/>
                <a:uLnTx/>
                <a:uFillTx/>
                <a:latin typeface="OPPOSans H" panose="00020600040101010101" pitchFamily="18" charset="-122"/>
                <a:ea typeface="OPPOSans H" panose="00020600040101010101" pitchFamily="18" charset="-122"/>
                <a:cs typeface="OPPOSans H" panose="00020600040101010101" pitchFamily="18" charset="-122"/>
              </a:rPr>
              <a:t>万元</a:t>
            </a:r>
          </a:p>
        </p:txBody>
      </p:sp>
      <p:sp>
        <p:nvSpPr>
          <p:cNvPr id="72" name="椭圆 71"/>
          <p:cNvSpPr/>
          <p:nvPr/>
        </p:nvSpPr>
        <p:spPr>
          <a:xfrm>
            <a:off x="2845615" y="3763475"/>
            <a:ext cx="641088" cy="6376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OPPOSans R" panose="00020600040101010101" pitchFamily="18" charset="-122"/>
              <a:ea typeface="OPPOSans R" panose="00020600040101010101" pitchFamily="18" charset="-122"/>
            </a:endParaRPr>
          </a:p>
        </p:txBody>
      </p:sp>
      <p:sp>
        <p:nvSpPr>
          <p:cNvPr id="73" name="文本框 72"/>
          <p:cNvSpPr txBox="1"/>
          <p:nvPr/>
        </p:nvSpPr>
        <p:spPr>
          <a:xfrm>
            <a:off x="1962738" y="5057382"/>
            <a:ext cx="2484438" cy="367328"/>
          </a:xfrm>
          <a:prstGeom prst="rect">
            <a:avLst/>
          </a:prstGeom>
          <a:noFill/>
        </p:spPr>
        <p:txBody>
          <a:bodyPr wrap="square">
            <a:noAutofit/>
          </a:bodyPr>
          <a:lstStyle/>
          <a:p>
            <a:pPr algn="ctr"/>
            <a:r>
              <a:rPr lang="zh-CN" altLang="en-US" dirty="0">
                <a:solidFill>
                  <a:schemeClr val="bg1"/>
                </a:solidFill>
                <a:latin typeface="OPPOSans R" panose="00020600040101010101" pitchFamily="18" charset="-122"/>
                <a:ea typeface="OPPOSans R" panose="00020600040101010101" pitchFamily="18" charset="-122"/>
                <a:cs typeface="OPPOSans R" panose="00020600040101010101" pitchFamily="18" charset="-122"/>
              </a:rPr>
              <a:t>销售额</a:t>
            </a:r>
            <a:endParaRPr lang="en-US" altLang="zh-CN" dirty="0">
              <a:solidFill>
                <a:schemeClr val="bg1"/>
              </a:solidFill>
              <a:latin typeface="OPPOSans R" panose="00020600040101010101" pitchFamily="18" charset="-122"/>
              <a:ea typeface="OPPOSans R" panose="00020600040101010101" pitchFamily="18" charset="-122"/>
              <a:cs typeface="OPPOSans R" panose="00020600040101010101" pitchFamily="18" charset="-122"/>
            </a:endParaRPr>
          </a:p>
        </p:txBody>
      </p:sp>
      <p:grpSp>
        <p:nvGrpSpPr>
          <p:cNvPr id="81" name="组合 80"/>
          <p:cNvGrpSpPr/>
          <p:nvPr/>
        </p:nvGrpSpPr>
        <p:grpSpPr>
          <a:xfrm>
            <a:off x="5666985" y="4189314"/>
            <a:ext cx="739193" cy="331632"/>
            <a:chOff x="4713849" y="2092569"/>
            <a:chExt cx="1595980" cy="484632"/>
          </a:xfrm>
          <a:gradFill>
            <a:gsLst>
              <a:gs pos="100000">
                <a:schemeClr val="tx1"/>
              </a:gs>
              <a:gs pos="0">
                <a:schemeClr val="tx1">
                  <a:alpha val="0"/>
                </a:schemeClr>
              </a:gs>
            </a:gsLst>
            <a:lin ang="0" scaled="0"/>
          </a:gradFill>
        </p:grpSpPr>
        <p:sp>
          <p:nvSpPr>
            <p:cNvPr id="82" name="燕尾形 81"/>
            <p:cNvSpPr/>
            <p:nvPr/>
          </p:nvSpPr>
          <p:spPr>
            <a:xfrm>
              <a:off x="4713849" y="2092569"/>
              <a:ext cx="484632" cy="484632"/>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solidFill>
                  <a:schemeClr val="tx1"/>
                </a:solidFill>
              </a:endParaRPr>
            </a:p>
          </p:txBody>
        </p:sp>
        <p:sp>
          <p:nvSpPr>
            <p:cNvPr id="83" name="燕尾形 82"/>
            <p:cNvSpPr/>
            <p:nvPr/>
          </p:nvSpPr>
          <p:spPr>
            <a:xfrm>
              <a:off x="5084298" y="2092569"/>
              <a:ext cx="484632" cy="484632"/>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dirty="0">
                <a:solidFill>
                  <a:schemeClr val="tx1"/>
                </a:solidFill>
              </a:endParaRPr>
            </a:p>
          </p:txBody>
        </p:sp>
        <p:sp>
          <p:nvSpPr>
            <p:cNvPr id="84" name="燕尾形 83"/>
            <p:cNvSpPr/>
            <p:nvPr/>
          </p:nvSpPr>
          <p:spPr>
            <a:xfrm>
              <a:off x="5454747" y="2092569"/>
              <a:ext cx="484632" cy="484632"/>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solidFill>
                  <a:schemeClr val="tx1"/>
                </a:solidFill>
              </a:endParaRPr>
            </a:p>
          </p:txBody>
        </p:sp>
        <p:sp>
          <p:nvSpPr>
            <p:cNvPr id="85" name="燕尾形 84"/>
            <p:cNvSpPr/>
            <p:nvPr/>
          </p:nvSpPr>
          <p:spPr>
            <a:xfrm>
              <a:off x="5825197" y="2092569"/>
              <a:ext cx="484632" cy="484632"/>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solidFill>
                  <a:schemeClr val="tx1"/>
                </a:solidFill>
              </a:endParaRPr>
            </a:p>
          </p:txBody>
        </p:sp>
      </p:grpSp>
      <p:sp>
        <p:nvSpPr>
          <p:cNvPr id="124" name="文本框 123"/>
          <p:cNvSpPr txBox="1"/>
          <p:nvPr/>
        </p:nvSpPr>
        <p:spPr>
          <a:xfrm>
            <a:off x="7057892" y="1416533"/>
            <a:ext cx="2419896" cy="391902"/>
          </a:xfrm>
          <a:prstGeom prst="rect">
            <a:avLst/>
          </a:prstGeom>
          <a:noFill/>
        </p:spPr>
        <p:txBody>
          <a:bodyPr wrap="square">
            <a:noAutofit/>
          </a:bodyPr>
          <a:lstStyle/>
          <a:p>
            <a:pPr>
              <a:lnSpc>
                <a:spcPct val="130000"/>
              </a:lnSpc>
            </a:pPr>
            <a:r>
              <a:rPr lang="zh-CN" altLang="en-US" sz="1600" spc="120" dirty="0">
                <a:gradFill>
                  <a:gsLst>
                    <a:gs pos="100000">
                      <a:schemeClr val="tx1"/>
                    </a:gs>
                    <a:gs pos="20000">
                      <a:schemeClr val="accent5">
                        <a:lumMod val="75000"/>
                      </a:schemeClr>
                    </a:gs>
                  </a:gsLst>
                  <a:lin ang="2700000" scaled="0"/>
                </a:gradFill>
                <a:latin typeface="OPPOSans H" panose="00020600040101010101" pitchFamily="18" charset="-122"/>
                <a:ea typeface="OPPOSans H" panose="00020600040101010101" pitchFamily="18" charset="-122"/>
                <a:cs typeface="OPPOSans H" panose="00020600040101010101" pitchFamily="18" charset="-122"/>
              </a:rPr>
              <a:t>利润率仍不理想</a:t>
            </a:r>
            <a:endParaRPr lang="zh-CN" altLang="en-US" sz="1600" spc="120" dirty="0">
              <a:gradFill>
                <a:gsLst>
                  <a:gs pos="100000">
                    <a:schemeClr val="tx1"/>
                  </a:gs>
                  <a:gs pos="20000">
                    <a:schemeClr val="accent5">
                      <a:lumMod val="75000"/>
                    </a:schemeClr>
                  </a:gs>
                </a:gsLst>
                <a:lin ang="2700000" scaled="0"/>
              </a:gradFill>
              <a:latin typeface="OPPOSans R" panose="00020600040101010101" pitchFamily="18" charset="-122"/>
              <a:ea typeface="OPPOSans R" panose="00020600040101010101" pitchFamily="18" charset="-122"/>
              <a:cs typeface="OPPOSans R" panose="00020600040101010101" pitchFamily="18" charset="-122"/>
            </a:endParaRPr>
          </a:p>
        </p:txBody>
      </p:sp>
      <p:sp>
        <p:nvSpPr>
          <p:cNvPr id="125" name="圆: 空心 91"/>
          <p:cNvSpPr/>
          <p:nvPr/>
        </p:nvSpPr>
        <p:spPr>
          <a:xfrm rot="21446254">
            <a:off x="6891883" y="1522437"/>
            <a:ext cx="180094" cy="180094"/>
          </a:xfrm>
          <a:prstGeom prst="donut">
            <a:avLst>
              <a:gd name="adj" fmla="val 22893"/>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solidFill>
                <a:schemeClr val="tx1"/>
              </a:solidFill>
              <a:latin typeface="OPPOSans R" panose="00020600040101010101" pitchFamily="18" charset="-122"/>
              <a:ea typeface="OPPOSans R" panose="00020600040101010101" pitchFamily="18" charset="-122"/>
            </a:endParaRPr>
          </a:p>
        </p:txBody>
      </p:sp>
      <p:sp>
        <p:nvSpPr>
          <p:cNvPr id="126" name="文本框 125"/>
          <p:cNvSpPr txBox="1"/>
          <p:nvPr/>
        </p:nvSpPr>
        <p:spPr>
          <a:xfrm>
            <a:off x="6848162" y="1768403"/>
            <a:ext cx="4650651" cy="634533"/>
          </a:xfrm>
          <a:prstGeom prst="rect">
            <a:avLst/>
          </a:prstGeom>
          <a:noFill/>
        </p:spPr>
        <p:txBody>
          <a:bodyPr wrap="square">
            <a:noAutofit/>
          </a:bodyPr>
          <a:lstStyle/>
          <a:p>
            <a:pPr>
              <a:lnSpc>
                <a:spcPct val="130000"/>
              </a:lnSpc>
            </a:pPr>
            <a:r>
              <a:rPr lang="zh-CN" altLang="en-US" sz="1400" spc="120" dirty="0">
                <a:solidFill>
                  <a:schemeClr val="bg2">
                    <a:lumMod val="10000"/>
                  </a:schemeClr>
                </a:solidFill>
                <a:latin typeface="OPPOSans M" pitchFamily="18" charset="-122"/>
                <a:ea typeface="OPPOSans M" pitchFamily="18" charset="-122"/>
                <a:cs typeface="OPPOSans M" pitchFamily="18" charset="-122"/>
              </a:rPr>
              <a:t>整体工作完成情况较好，没有重大失误，员工整体创作性、团结性都比较强。</a:t>
            </a:r>
          </a:p>
        </p:txBody>
      </p:sp>
      <p:pic>
        <p:nvPicPr>
          <p:cNvPr id="11" name="图形 10" descr="算盘 轮廓"/>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847083" y="3824755"/>
            <a:ext cx="331632" cy="331632"/>
          </a:xfrm>
          <a:prstGeom prst="rect">
            <a:avLst/>
          </a:prstGeom>
        </p:spPr>
      </p:pic>
      <p:pic>
        <p:nvPicPr>
          <p:cNvPr id="15" name="图形 14" descr="书籍 轮廓"/>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013063" y="3920977"/>
            <a:ext cx="306191" cy="306191"/>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sz="quarter" idx="12"/>
          </p:nvPr>
        </p:nvSpPr>
        <p:spPr>
          <a:xfrm>
            <a:off x="933812" y="894530"/>
            <a:ext cx="2859724" cy="504516"/>
          </a:xfrm>
        </p:spPr>
        <p:txBody>
          <a:bodyPr>
            <a:noAutofit/>
          </a:bodyPr>
          <a:lstStyle/>
          <a:p>
            <a:r>
              <a:rPr lang="en-GB" altLang="zh-CN" sz="1400" dirty="0">
                <a:solidFill>
                  <a:schemeClr val="bg2">
                    <a:lumMod val="10000"/>
                  </a:schemeClr>
                </a:solidFill>
                <a:latin typeface="OPPOSans M" pitchFamily="18" charset="-122"/>
                <a:ea typeface="OPPOSans M" pitchFamily="18" charset="-122"/>
                <a:cs typeface="OPPOSans M" pitchFamily="18" charset="-122"/>
              </a:rPr>
              <a:t>EXISTING PROBLEMS</a:t>
            </a:r>
            <a:endParaRPr lang="zh-CN" altLang="en-US" sz="1400" dirty="0">
              <a:solidFill>
                <a:schemeClr val="bg2">
                  <a:lumMod val="10000"/>
                </a:schemeClr>
              </a:solidFill>
              <a:latin typeface="OPPOSans M" pitchFamily="18" charset="-122"/>
              <a:ea typeface="OPPOSans M" pitchFamily="18" charset="-122"/>
              <a:cs typeface="OPPOSans M" pitchFamily="18" charset="-122"/>
            </a:endParaRPr>
          </a:p>
        </p:txBody>
      </p:sp>
      <p:sp>
        <p:nvSpPr>
          <p:cNvPr id="3" name="内容占位符 2"/>
          <p:cNvSpPr>
            <a:spLocks noGrp="1"/>
          </p:cNvSpPr>
          <p:nvPr>
            <p:ph sz="quarter" idx="17"/>
          </p:nvPr>
        </p:nvSpPr>
        <p:spPr/>
        <p:txBody>
          <a:bodyPr>
            <a:noAutofit/>
          </a:bodyPr>
          <a:lstStyle/>
          <a:p>
            <a:r>
              <a:rPr kumimoji="1" lang="zh-CN" altLang="en-US" dirty="0"/>
              <a:t>团队存在的问题</a:t>
            </a:r>
          </a:p>
        </p:txBody>
      </p:sp>
      <p:sp>
        <p:nvSpPr>
          <p:cNvPr id="21" name="文本框 20"/>
          <p:cNvSpPr txBox="1"/>
          <p:nvPr/>
        </p:nvSpPr>
        <p:spPr>
          <a:xfrm>
            <a:off x="1502881" y="2460694"/>
            <a:ext cx="2921229" cy="391902"/>
          </a:xfrm>
          <a:prstGeom prst="rect">
            <a:avLst/>
          </a:prstGeom>
          <a:noFill/>
        </p:spPr>
        <p:txBody>
          <a:bodyPr wrap="square">
            <a:noAutofit/>
          </a:bodyPr>
          <a:lstStyle/>
          <a:p>
            <a:pPr algn="r">
              <a:lnSpc>
                <a:spcPct val="130000"/>
              </a:lnSpc>
            </a:pPr>
            <a:r>
              <a:rPr lang="zh-CN" altLang="en-US" sz="1600" spc="120" dirty="0">
                <a:gradFill>
                  <a:gsLst>
                    <a:gs pos="100000">
                      <a:schemeClr val="tx1"/>
                    </a:gs>
                    <a:gs pos="20000">
                      <a:schemeClr val="accent5">
                        <a:lumMod val="75000"/>
                      </a:schemeClr>
                    </a:gs>
                  </a:gsLst>
                  <a:lin ang="2700000" scaled="0"/>
                </a:gradFill>
                <a:latin typeface="OPPOSans H" panose="00020600040101010101" pitchFamily="18" charset="-122"/>
                <a:ea typeface="OPPOSans H" panose="00020600040101010101" pitchFamily="18" charset="-122"/>
                <a:cs typeface="OPPOSans H" panose="00020600040101010101" pitchFamily="18" charset="-122"/>
              </a:rPr>
              <a:t>工作不够精细化</a:t>
            </a:r>
            <a:endParaRPr lang="zh-CN" altLang="en-US" sz="1600" spc="120" dirty="0">
              <a:gradFill>
                <a:gsLst>
                  <a:gs pos="100000">
                    <a:schemeClr val="tx1"/>
                  </a:gs>
                  <a:gs pos="20000">
                    <a:schemeClr val="accent5">
                      <a:lumMod val="75000"/>
                    </a:schemeClr>
                  </a:gs>
                </a:gsLst>
                <a:lin ang="2700000" scaled="0"/>
              </a:gradFill>
              <a:latin typeface="OPPOSans R" panose="00020600040101010101" pitchFamily="18" charset="-122"/>
              <a:ea typeface="OPPOSans R" panose="00020600040101010101" pitchFamily="18" charset="-122"/>
              <a:cs typeface="OPPOSans R" panose="00020600040101010101" pitchFamily="18" charset="-122"/>
            </a:endParaRPr>
          </a:p>
        </p:txBody>
      </p:sp>
      <p:sp>
        <p:nvSpPr>
          <p:cNvPr id="22" name="圆: 空心 91"/>
          <p:cNvSpPr/>
          <p:nvPr/>
        </p:nvSpPr>
        <p:spPr>
          <a:xfrm rot="21446254">
            <a:off x="4444753" y="2566598"/>
            <a:ext cx="180094" cy="180094"/>
          </a:xfrm>
          <a:prstGeom prst="donut">
            <a:avLst>
              <a:gd name="adj" fmla="val 22893"/>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solidFill>
                <a:schemeClr val="tx1"/>
              </a:solidFill>
              <a:latin typeface="OPPOSans R" panose="00020600040101010101" pitchFamily="18" charset="-122"/>
              <a:ea typeface="OPPOSans R" panose="00020600040101010101" pitchFamily="18" charset="-122"/>
            </a:endParaRPr>
          </a:p>
        </p:txBody>
      </p:sp>
      <p:sp>
        <p:nvSpPr>
          <p:cNvPr id="23" name="文本框 22"/>
          <p:cNvSpPr txBox="1"/>
          <p:nvPr/>
        </p:nvSpPr>
        <p:spPr>
          <a:xfrm>
            <a:off x="1502881" y="2812564"/>
            <a:ext cx="3310957" cy="2314993"/>
          </a:xfrm>
          <a:prstGeom prst="rect">
            <a:avLst/>
          </a:prstGeom>
          <a:noFill/>
        </p:spPr>
        <p:txBody>
          <a:bodyPr wrap="square">
            <a:noAutofit/>
          </a:bodyPr>
          <a:lstStyle/>
          <a:p>
            <a:pPr algn="r">
              <a:lnSpc>
                <a:spcPct val="130000"/>
              </a:lnSpc>
            </a:pPr>
            <a:r>
              <a:rPr lang="zh-CN" altLang="en-US" sz="1400" spc="120" dirty="0">
                <a:solidFill>
                  <a:schemeClr val="bg2">
                    <a:lumMod val="10000"/>
                  </a:schemeClr>
                </a:solidFill>
                <a:latin typeface="OPPOSans M" pitchFamily="18" charset="-122"/>
                <a:ea typeface="OPPOSans M" pitchFamily="18" charset="-122"/>
                <a:cs typeface="OPPOSans M" pitchFamily="18" charset="-122"/>
              </a:rPr>
              <a:t>工作的精细化较少，缺少对日常问题的反思以及修改更新过程。</a:t>
            </a:r>
            <a:endParaRPr lang="en-US" altLang="zh-CN" sz="1400" spc="120" dirty="0">
              <a:solidFill>
                <a:schemeClr val="bg2">
                  <a:lumMod val="10000"/>
                </a:schemeClr>
              </a:solidFill>
              <a:latin typeface="OPPOSans M" pitchFamily="18" charset="-122"/>
              <a:ea typeface="OPPOSans M" pitchFamily="18" charset="-122"/>
              <a:cs typeface="OPPOSans M" pitchFamily="18" charset="-122"/>
            </a:endParaRPr>
          </a:p>
          <a:p>
            <a:pPr algn="r">
              <a:lnSpc>
                <a:spcPct val="130000"/>
              </a:lnSpc>
            </a:pPr>
            <a:endParaRPr lang="en-US" altLang="zh-CN" sz="1400" spc="120" dirty="0">
              <a:solidFill>
                <a:schemeClr val="bg2">
                  <a:lumMod val="10000"/>
                </a:schemeClr>
              </a:solidFill>
              <a:latin typeface="OPPOSans M" pitchFamily="18" charset="-122"/>
              <a:ea typeface="OPPOSans M" pitchFamily="18" charset="-122"/>
              <a:cs typeface="OPPOSans M" pitchFamily="18" charset="-122"/>
            </a:endParaRPr>
          </a:p>
          <a:p>
            <a:pPr algn="r">
              <a:lnSpc>
                <a:spcPct val="130000"/>
              </a:lnSpc>
            </a:pPr>
            <a:r>
              <a:rPr lang="zh-CN" altLang="en-US" sz="1400" spc="120" dirty="0">
                <a:solidFill>
                  <a:schemeClr val="bg2">
                    <a:lumMod val="10000"/>
                  </a:schemeClr>
                </a:solidFill>
                <a:latin typeface="OPPOSans M" pitchFamily="18" charset="-122"/>
                <a:ea typeface="OPPOSans M" pitchFamily="18" charset="-122"/>
                <a:cs typeface="OPPOSans M" pitchFamily="18" charset="-122"/>
              </a:rPr>
              <a:t>比如功能那个修改等随时有更新的内容就有可能导致其他的地方出现错误。</a:t>
            </a:r>
            <a:endParaRPr lang="en-US" altLang="zh-CN" sz="1400" spc="120" dirty="0">
              <a:solidFill>
                <a:schemeClr val="bg2">
                  <a:lumMod val="10000"/>
                </a:schemeClr>
              </a:solidFill>
              <a:latin typeface="OPPOSans M" pitchFamily="18" charset="-122"/>
              <a:ea typeface="OPPOSans M" pitchFamily="18" charset="-122"/>
              <a:cs typeface="OPPOSans M" pitchFamily="18" charset="-122"/>
            </a:endParaRPr>
          </a:p>
          <a:p>
            <a:pPr algn="r">
              <a:lnSpc>
                <a:spcPct val="130000"/>
              </a:lnSpc>
            </a:pPr>
            <a:endParaRPr lang="en-US" altLang="zh-CN" sz="1400" spc="120" dirty="0">
              <a:solidFill>
                <a:schemeClr val="bg2">
                  <a:lumMod val="10000"/>
                </a:schemeClr>
              </a:solidFill>
              <a:latin typeface="OPPOSans M" pitchFamily="18" charset="-122"/>
              <a:ea typeface="OPPOSans M" pitchFamily="18" charset="-122"/>
              <a:cs typeface="OPPOSans M" pitchFamily="18" charset="-122"/>
            </a:endParaRPr>
          </a:p>
          <a:p>
            <a:pPr algn="r">
              <a:lnSpc>
                <a:spcPct val="130000"/>
              </a:lnSpc>
            </a:pPr>
            <a:r>
              <a:rPr lang="zh-CN" altLang="en-US" sz="1400" spc="120" dirty="0">
                <a:solidFill>
                  <a:schemeClr val="bg2">
                    <a:lumMod val="10000"/>
                  </a:schemeClr>
                </a:solidFill>
                <a:latin typeface="OPPOSans M" pitchFamily="18" charset="-122"/>
                <a:ea typeface="OPPOSans M" pitchFamily="18" charset="-122"/>
                <a:cs typeface="OPPOSans M" pitchFamily="18" charset="-122"/>
              </a:rPr>
              <a:t>以后工作中团队要专门留出一个时间去总结和反思。</a:t>
            </a:r>
          </a:p>
        </p:txBody>
      </p:sp>
      <p:sp>
        <p:nvSpPr>
          <p:cNvPr id="4" name="矩形 3">
            <a:extLst>
              <a:ext uri="{FF2B5EF4-FFF2-40B4-BE49-F238E27FC236}">
                <a16:creationId xmlns:a16="http://schemas.microsoft.com/office/drawing/2014/main" id="{2B769145-95CF-2B6A-8224-EB4AAE7E78F6}"/>
              </a:ext>
            </a:extLst>
          </p:cNvPr>
          <p:cNvSpPr/>
          <p:nvPr/>
        </p:nvSpPr>
        <p:spPr>
          <a:xfrm>
            <a:off x="1306094" y="1766922"/>
            <a:ext cx="4318954" cy="4208106"/>
          </a:xfrm>
          <a:prstGeom prst="rect">
            <a:avLst/>
          </a:prstGeom>
          <a:noFill/>
          <a:ln w="6350" cap="flat" cmpd="sng" algn="ctr">
            <a:solidFill>
              <a:schemeClr val="accent1">
                <a:shade val="50000"/>
              </a:schemeClr>
            </a:solidFill>
            <a:prstDash val="sysDash"/>
            <a:miter lim="800000"/>
            <a:headEnd type="none"/>
            <a:tailEnd type="none"/>
          </a:ln>
          <a:effectLst/>
        </p:spPr>
        <p:txBody>
          <a:bodyPr rtlCol="0" anchor="ctr">
            <a:noAutofit/>
          </a:bodyPr>
          <a:lstStyle/>
          <a:p>
            <a:pPr algn="ctr"/>
            <a:endParaRPr lang="zh-CN" altLang="en-US" kern="0">
              <a:solidFill>
                <a:prstClr val="black"/>
              </a:solidFill>
              <a:latin typeface="OPPOSans L" panose="00020600040101010101" pitchFamily="18" charset="-122"/>
              <a:ea typeface="OPPOSans L" panose="00020600040101010101" pitchFamily="18" charset="-122"/>
            </a:endParaRPr>
          </a:p>
        </p:txBody>
      </p:sp>
      <p:pic>
        <p:nvPicPr>
          <p:cNvPr id="19" name="图形 18"/>
          <p:cNvPicPr>
            <a:picLocks noChangeAspect="1"/>
          </p:cNvPicPr>
          <p:nvPr/>
        </p:nvPicPr>
        <p:blipFill rotWithShape="1">
          <a:blip r:embed="rId2"/>
          <a:srcRect l="76338" r="-363"/>
          <a:stretch>
            <a:fillRect/>
          </a:stretch>
        </p:blipFill>
        <p:spPr>
          <a:xfrm>
            <a:off x="5039150" y="1982151"/>
            <a:ext cx="1346702" cy="3479166"/>
          </a:xfrm>
          <a:prstGeom prst="rect">
            <a:avLst/>
          </a:prstGeom>
        </p:spPr>
      </p:pic>
      <p:sp>
        <p:nvSpPr>
          <p:cNvPr id="27" name="文本框 26"/>
          <p:cNvSpPr txBox="1"/>
          <p:nvPr/>
        </p:nvSpPr>
        <p:spPr>
          <a:xfrm>
            <a:off x="7619615" y="2460694"/>
            <a:ext cx="2419896" cy="391902"/>
          </a:xfrm>
          <a:prstGeom prst="rect">
            <a:avLst/>
          </a:prstGeom>
          <a:noFill/>
        </p:spPr>
        <p:txBody>
          <a:bodyPr wrap="square">
            <a:noAutofit/>
          </a:bodyPr>
          <a:lstStyle/>
          <a:p>
            <a:pPr>
              <a:lnSpc>
                <a:spcPct val="130000"/>
              </a:lnSpc>
            </a:pPr>
            <a:r>
              <a:rPr lang="zh-CN" altLang="en-US" sz="1600" spc="120" dirty="0">
                <a:gradFill>
                  <a:gsLst>
                    <a:gs pos="100000">
                      <a:schemeClr val="tx1"/>
                    </a:gs>
                    <a:gs pos="20000">
                      <a:schemeClr val="accent5">
                        <a:lumMod val="75000"/>
                      </a:schemeClr>
                    </a:gs>
                  </a:gsLst>
                  <a:lin ang="2700000" scaled="0"/>
                </a:gradFill>
                <a:latin typeface="OPPOSans H" panose="00020600040101010101" pitchFamily="18" charset="-122"/>
                <a:ea typeface="OPPOSans H" panose="00020600040101010101" pitchFamily="18" charset="-122"/>
                <a:cs typeface="OPPOSans H" panose="00020600040101010101" pitchFamily="18" charset="-122"/>
              </a:rPr>
              <a:t>缺乏现场经验</a:t>
            </a:r>
            <a:endParaRPr lang="zh-CN" altLang="en-US" sz="1600" spc="120" dirty="0">
              <a:gradFill>
                <a:gsLst>
                  <a:gs pos="100000">
                    <a:schemeClr val="tx1"/>
                  </a:gs>
                  <a:gs pos="20000">
                    <a:schemeClr val="accent5">
                      <a:lumMod val="75000"/>
                    </a:schemeClr>
                  </a:gs>
                </a:gsLst>
                <a:lin ang="2700000" scaled="0"/>
              </a:gradFill>
              <a:latin typeface="OPPOSans R" panose="00020600040101010101" pitchFamily="18" charset="-122"/>
              <a:ea typeface="OPPOSans R" panose="00020600040101010101" pitchFamily="18" charset="-122"/>
              <a:cs typeface="OPPOSans R" panose="00020600040101010101" pitchFamily="18" charset="-122"/>
            </a:endParaRPr>
          </a:p>
        </p:txBody>
      </p:sp>
      <p:sp>
        <p:nvSpPr>
          <p:cNvPr id="28" name="圆: 空心 91"/>
          <p:cNvSpPr/>
          <p:nvPr/>
        </p:nvSpPr>
        <p:spPr>
          <a:xfrm rot="21446254">
            <a:off x="7453606" y="2566598"/>
            <a:ext cx="180094" cy="180094"/>
          </a:xfrm>
          <a:prstGeom prst="donut">
            <a:avLst>
              <a:gd name="adj" fmla="val 22893"/>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solidFill>
                <a:schemeClr val="tx1"/>
              </a:solidFill>
              <a:latin typeface="OPPOSans R" panose="00020600040101010101" pitchFamily="18" charset="-122"/>
              <a:ea typeface="OPPOSans R" panose="00020600040101010101" pitchFamily="18" charset="-122"/>
            </a:endParaRPr>
          </a:p>
        </p:txBody>
      </p:sp>
      <p:sp>
        <p:nvSpPr>
          <p:cNvPr id="29" name="文本框 28"/>
          <p:cNvSpPr txBox="1"/>
          <p:nvPr/>
        </p:nvSpPr>
        <p:spPr>
          <a:xfrm>
            <a:off x="7409885" y="2812564"/>
            <a:ext cx="3310957" cy="2034916"/>
          </a:xfrm>
          <a:prstGeom prst="rect">
            <a:avLst/>
          </a:prstGeom>
          <a:noFill/>
        </p:spPr>
        <p:txBody>
          <a:bodyPr wrap="square">
            <a:noAutofit/>
          </a:bodyPr>
          <a:lstStyle/>
          <a:p>
            <a:pPr>
              <a:lnSpc>
                <a:spcPct val="130000"/>
              </a:lnSpc>
            </a:pPr>
            <a:r>
              <a:rPr lang="zh-CN" altLang="en-US" sz="1400" spc="120" dirty="0">
                <a:solidFill>
                  <a:schemeClr val="bg2">
                    <a:lumMod val="10000"/>
                  </a:schemeClr>
                </a:solidFill>
                <a:latin typeface="OPPOSans M" pitchFamily="18" charset="-122"/>
                <a:ea typeface="OPPOSans M" pitchFamily="18" charset="-122"/>
                <a:cs typeface="OPPOSans M" pitchFamily="18" charset="-122"/>
              </a:rPr>
              <a:t>现场经验缺乏现象比较严重，在细节方面还缺乏认知，具体做法缺乏了解，需要在以后的工作中加强学习力度。</a:t>
            </a:r>
            <a:endParaRPr lang="en-US" altLang="zh-CN" sz="1400" spc="120" dirty="0">
              <a:solidFill>
                <a:schemeClr val="bg2">
                  <a:lumMod val="10000"/>
                </a:schemeClr>
              </a:solidFill>
              <a:latin typeface="OPPOSans M" pitchFamily="18" charset="-122"/>
              <a:ea typeface="OPPOSans M" pitchFamily="18" charset="-122"/>
              <a:cs typeface="OPPOSans M" pitchFamily="18" charset="-122"/>
            </a:endParaRPr>
          </a:p>
          <a:p>
            <a:pPr>
              <a:lnSpc>
                <a:spcPct val="130000"/>
              </a:lnSpc>
            </a:pPr>
            <a:endParaRPr lang="en-US" altLang="zh-CN" sz="1400" spc="120" dirty="0">
              <a:solidFill>
                <a:schemeClr val="bg2">
                  <a:lumMod val="10000"/>
                </a:schemeClr>
              </a:solidFill>
              <a:latin typeface="OPPOSans M" pitchFamily="18" charset="-122"/>
              <a:ea typeface="OPPOSans M" pitchFamily="18" charset="-122"/>
              <a:cs typeface="OPPOSans M" pitchFamily="18" charset="-122"/>
            </a:endParaRPr>
          </a:p>
          <a:p>
            <a:pPr>
              <a:lnSpc>
                <a:spcPct val="130000"/>
              </a:lnSpc>
            </a:pPr>
            <a:r>
              <a:rPr lang="zh-CN" altLang="en-US" sz="1400" spc="120" dirty="0">
                <a:solidFill>
                  <a:schemeClr val="bg2">
                    <a:lumMod val="10000"/>
                  </a:schemeClr>
                </a:solidFill>
                <a:latin typeface="OPPOSans M" pitchFamily="18" charset="-122"/>
                <a:ea typeface="OPPOSans M" pitchFamily="18" charset="-122"/>
                <a:cs typeface="OPPOSans M" pitchFamily="18" charset="-122"/>
              </a:rPr>
              <a:t>很多同事经常做事拖拉，凡事总要拖到后面，如果能工作积极一些，会极大提升工作中的效率。</a:t>
            </a:r>
          </a:p>
        </p:txBody>
      </p:sp>
      <p:sp>
        <p:nvSpPr>
          <p:cNvPr id="20" name="矩形 19">
            <a:extLst>
              <a:ext uri="{FF2B5EF4-FFF2-40B4-BE49-F238E27FC236}">
                <a16:creationId xmlns:a16="http://schemas.microsoft.com/office/drawing/2014/main" id="{443617DB-3FDF-5BEF-7C61-486601FB950C}"/>
              </a:ext>
            </a:extLst>
          </p:cNvPr>
          <p:cNvSpPr/>
          <p:nvPr/>
        </p:nvSpPr>
        <p:spPr>
          <a:xfrm>
            <a:off x="6566953" y="1766922"/>
            <a:ext cx="4318954" cy="4208106"/>
          </a:xfrm>
          <a:prstGeom prst="rect">
            <a:avLst/>
          </a:prstGeom>
          <a:noFill/>
          <a:ln w="6350" cap="flat" cmpd="sng" algn="ctr">
            <a:solidFill>
              <a:schemeClr val="accent1">
                <a:shade val="50000"/>
              </a:schemeClr>
            </a:solidFill>
            <a:prstDash val="sysDash"/>
            <a:miter lim="800000"/>
            <a:headEnd type="none"/>
            <a:tailEnd type="none"/>
          </a:ln>
          <a:effectLst/>
        </p:spPr>
        <p:txBody>
          <a:bodyPr rtlCol="0" anchor="ctr">
            <a:noAutofit/>
          </a:bodyPr>
          <a:lstStyle/>
          <a:p>
            <a:pPr algn="ctr"/>
            <a:endParaRPr lang="zh-CN" altLang="en-US" kern="0">
              <a:solidFill>
                <a:prstClr val="black"/>
              </a:solidFill>
              <a:latin typeface="OPPOSans L" panose="00020600040101010101" pitchFamily="18" charset="-122"/>
              <a:ea typeface="OPPOSans L" panose="00020600040101010101" pitchFamily="18" charset="-122"/>
            </a:endParaRPr>
          </a:p>
        </p:txBody>
      </p:sp>
      <p:pic>
        <p:nvPicPr>
          <p:cNvPr id="18" name="图形 17"/>
          <p:cNvPicPr>
            <a:picLocks noChangeAspect="1"/>
          </p:cNvPicPr>
          <p:nvPr/>
        </p:nvPicPr>
        <p:blipFill rotWithShape="1">
          <a:blip r:embed="rId2"/>
          <a:srcRect r="75975"/>
          <a:stretch>
            <a:fillRect/>
          </a:stretch>
        </p:blipFill>
        <p:spPr>
          <a:xfrm>
            <a:off x="6035415" y="1982151"/>
            <a:ext cx="1346701" cy="3479166"/>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sz="quarter" idx="12"/>
          </p:nvPr>
        </p:nvSpPr>
        <p:spPr/>
        <p:txBody>
          <a:bodyPr>
            <a:noAutofit/>
          </a:bodyPr>
          <a:lstStyle/>
          <a:p>
            <a:pPr>
              <a:lnSpc>
                <a:spcPct val="110000"/>
              </a:lnSpc>
            </a:pPr>
            <a:r>
              <a:rPr lang="zh-CN" altLang="en-US" dirty="0">
                <a:solidFill>
                  <a:schemeClr val="bg2">
                    <a:lumMod val="10000"/>
                  </a:schemeClr>
                </a:solidFill>
                <a:latin typeface="OPPOSans M" pitchFamily="18" charset="-122"/>
                <a:ea typeface="OPPOSans M" pitchFamily="18" charset="-122"/>
                <a:cs typeface="OPPOSans M" pitchFamily="18" charset="-122"/>
              </a:rPr>
              <a:t>展示去年整体工作内容和工作成果，评选部分优秀工作员工。</a:t>
            </a:r>
          </a:p>
        </p:txBody>
      </p:sp>
      <p:sp>
        <p:nvSpPr>
          <p:cNvPr id="3" name="内容占位符 2"/>
          <p:cNvSpPr>
            <a:spLocks noGrp="1"/>
          </p:cNvSpPr>
          <p:nvPr>
            <p:ph sz="quarter" idx="11"/>
          </p:nvPr>
        </p:nvSpPr>
        <p:spPr/>
        <p:txBody>
          <a:bodyPr>
            <a:noAutofit/>
          </a:bodyPr>
          <a:lstStyle/>
          <a:p>
            <a:r>
              <a:rPr lang="zh-CN" altLang="en-US" dirty="0"/>
              <a:t>全年工作内容汇报</a:t>
            </a:r>
          </a:p>
        </p:txBody>
      </p:sp>
      <p:sp>
        <p:nvSpPr>
          <p:cNvPr id="4" name="内容占位符 3"/>
          <p:cNvSpPr>
            <a:spLocks noGrp="1"/>
          </p:cNvSpPr>
          <p:nvPr>
            <p:ph sz="quarter" idx="10"/>
          </p:nvPr>
        </p:nvSpPr>
        <p:spPr/>
        <p:txBody>
          <a:bodyPr>
            <a:noAutofit/>
          </a:bodyPr>
          <a:lstStyle/>
          <a:p>
            <a:r>
              <a:rPr kumimoji="1" lang="en-US" altLang="zh-CN" dirty="0"/>
              <a:t>01</a:t>
            </a:r>
            <a:endParaRPr kumimoji="1" lang="zh-CN" altLang="en-US" dirty="0"/>
          </a:p>
        </p:txBody>
      </p:sp>
      <p:sp>
        <p:nvSpPr>
          <p:cNvPr id="5" name="内容占位符 4"/>
          <p:cNvSpPr>
            <a:spLocks noGrp="1"/>
          </p:cNvSpPr>
          <p:nvPr>
            <p:ph sz="quarter" idx="13"/>
          </p:nvPr>
        </p:nvSpPr>
        <p:spPr/>
        <p:txBody>
          <a:bodyPr>
            <a:noAutofit/>
          </a:bodyPr>
          <a:lstStyle/>
          <a:p>
            <a:pPr>
              <a:lnSpc>
                <a:spcPct val="110000"/>
              </a:lnSpc>
            </a:pPr>
            <a:r>
              <a:rPr lang="zh-CN" altLang="en-US" dirty="0">
                <a:solidFill>
                  <a:schemeClr val="bg2">
                    <a:lumMod val="10000"/>
                  </a:schemeClr>
                </a:solidFill>
                <a:latin typeface="OPPOSans M" pitchFamily="18" charset="-122"/>
                <a:ea typeface="OPPOSans M" pitchFamily="18" charset="-122"/>
                <a:cs typeface="OPPOSans M" pitchFamily="18" charset="-122"/>
              </a:rPr>
              <a:t>展示去年工作成就以及重要的工作项目，到底哪里做得好？</a:t>
            </a:r>
          </a:p>
        </p:txBody>
      </p:sp>
      <p:sp>
        <p:nvSpPr>
          <p:cNvPr id="6" name="内容占位符 5"/>
          <p:cNvSpPr>
            <a:spLocks noGrp="1"/>
          </p:cNvSpPr>
          <p:nvPr>
            <p:ph sz="quarter" idx="14"/>
          </p:nvPr>
        </p:nvSpPr>
        <p:spPr/>
        <p:txBody>
          <a:bodyPr>
            <a:noAutofit/>
          </a:bodyPr>
          <a:lstStyle/>
          <a:p>
            <a:r>
              <a:rPr lang="zh-CN" altLang="en-US" dirty="0"/>
              <a:t>重要项目展示</a:t>
            </a:r>
          </a:p>
        </p:txBody>
      </p:sp>
      <p:sp>
        <p:nvSpPr>
          <p:cNvPr id="7" name="内容占位符 6"/>
          <p:cNvSpPr>
            <a:spLocks noGrp="1"/>
          </p:cNvSpPr>
          <p:nvPr>
            <p:ph sz="quarter" idx="15"/>
          </p:nvPr>
        </p:nvSpPr>
        <p:spPr/>
        <p:txBody>
          <a:bodyPr>
            <a:noAutofit/>
          </a:bodyPr>
          <a:lstStyle/>
          <a:p>
            <a:r>
              <a:rPr kumimoji="1" lang="en-US" altLang="zh-CN" dirty="0"/>
              <a:t>02</a:t>
            </a:r>
            <a:endParaRPr kumimoji="1" lang="zh-CN" altLang="en-US" dirty="0"/>
          </a:p>
        </p:txBody>
      </p:sp>
      <p:sp>
        <p:nvSpPr>
          <p:cNvPr id="8" name="内容占位符 7"/>
          <p:cNvSpPr>
            <a:spLocks noGrp="1"/>
          </p:cNvSpPr>
          <p:nvPr>
            <p:ph sz="quarter" idx="16"/>
          </p:nvPr>
        </p:nvSpPr>
        <p:spPr/>
        <p:txBody>
          <a:bodyPr>
            <a:noAutofit/>
          </a:bodyPr>
          <a:lstStyle/>
          <a:p>
            <a:pPr>
              <a:lnSpc>
                <a:spcPct val="110000"/>
              </a:lnSpc>
            </a:pPr>
            <a:r>
              <a:rPr lang="zh-CN" altLang="en-US" dirty="0">
                <a:solidFill>
                  <a:schemeClr val="bg2">
                    <a:lumMod val="10000"/>
                  </a:schemeClr>
                </a:solidFill>
                <a:latin typeface="OPPOSans M" pitchFamily="18" charset="-122"/>
                <a:ea typeface="OPPOSans M" pitchFamily="18" charset="-122"/>
                <a:cs typeface="OPPOSans M" pitchFamily="18" charset="-122"/>
              </a:rPr>
              <a:t>除了重点项目外，还有哪些工作项目是做得好的，有没有存在什么问题</a:t>
            </a:r>
          </a:p>
        </p:txBody>
      </p:sp>
      <p:sp>
        <p:nvSpPr>
          <p:cNvPr id="9" name="内容占位符 8"/>
          <p:cNvSpPr>
            <a:spLocks noGrp="1"/>
          </p:cNvSpPr>
          <p:nvPr>
            <p:ph sz="quarter" idx="17"/>
          </p:nvPr>
        </p:nvSpPr>
        <p:spPr/>
        <p:txBody>
          <a:bodyPr>
            <a:noAutofit/>
          </a:bodyPr>
          <a:lstStyle/>
          <a:p>
            <a:r>
              <a:rPr lang="zh-CN" altLang="en-US" dirty="0"/>
              <a:t>其他项目展示</a:t>
            </a:r>
          </a:p>
        </p:txBody>
      </p:sp>
      <p:sp>
        <p:nvSpPr>
          <p:cNvPr id="10" name="内容占位符 9"/>
          <p:cNvSpPr>
            <a:spLocks noGrp="1"/>
          </p:cNvSpPr>
          <p:nvPr>
            <p:ph sz="quarter" idx="18"/>
          </p:nvPr>
        </p:nvSpPr>
        <p:spPr/>
        <p:txBody>
          <a:bodyPr>
            <a:noAutofit/>
          </a:bodyPr>
          <a:lstStyle/>
          <a:p>
            <a:r>
              <a:rPr kumimoji="1" lang="en-US" altLang="zh-CN" dirty="0"/>
              <a:t>03</a:t>
            </a:r>
            <a:endParaRPr kumimoji="1" lang="zh-CN" altLang="en-US" dirty="0"/>
          </a:p>
        </p:txBody>
      </p:sp>
      <p:sp>
        <p:nvSpPr>
          <p:cNvPr id="11" name="内容占位符 10"/>
          <p:cNvSpPr>
            <a:spLocks noGrp="1"/>
          </p:cNvSpPr>
          <p:nvPr>
            <p:ph sz="quarter" idx="19"/>
          </p:nvPr>
        </p:nvSpPr>
        <p:spPr/>
        <p:txBody>
          <a:bodyPr>
            <a:noAutofit/>
          </a:bodyPr>
          <a:lstStyle/>
          <a:p>
            <a:pPr>
              <a:lnSpc>
                <a:spcPct val="110000"/>
              </a:lnSpc>
            </a:pPr>
            <a:r>
              <a:rPr lang="zh-CN" altLang="en-US" dirty="0">
                <a:solidFill>
                  <a:schemeClr val="bg2">
                    <a:lumMod val="10000"/>
                  </a:schemeClr>
                </a:solidFill>
                <a:latin typeface="OPPOSans M" pitchFamily="18" charset="-122"/>
                <a:ea typeface="OPPOSans M" pitchFamily="18" charset="-122"/>
                <a:cs typeface="OPPOSans M" pitchFamily="18" charset="-122"/>
              </a:rPr>
              <a:t>未来的工作计划和安排是怎么打算的，工作目标是什么？</a:t>
            </a:r>
          </a:p>
        </p:txBody>
      </p:sp>
      <p:sp>
        <p:nvSpPr>
          <p:cNvPr id="12" name="内容占位符 11"/>
          <p:cNvSpPr>
            <a:spLocks noGrp="1"/>
          </p:cNvSpPr>
          <p:nvPr>
            <p:ph sz="quarter" idx="20"/>
          </p:nvPr>
        </p:nvSpPr>
        <p:spPr/>
        <p:txBody>
          <a:bodyPr>
            <a:noAutofit/>
          </a:bodyPr>
          <a:lstStyle/>
          <a:p>
            <a:r>
              <a:rPr lang="zh-CN" altLang="en-US" dirty="0"/>
              <a:t>下一年工作计划</a:t>
            </a:r>
          </a:p>
        </p:txBody>
      </p:sp>
      <p:sp>
        <p:nvSpPr>
          <p:cNvPr id="13" name="内容占位符 12"/>
          <p:cNvSpPr>
            <a:spLocks noGrp="1"/>
          </p:cNvSpPr>
          <p:nvPr>
            <p:ph sz="quarter" idx="21"/>
          </p:nvPr>
        </p:nvSpPr>
        <p:spPr/>
        <p:txBody>
          <a:bodyPr>
            <a:noAutofit/>
          </a:bodyPr>
          <a:lstStyle/>
          <a:p>
            <a:r>
              <a:rPr kumimoji="1" lang="en-US" altLang="zh-CN" dirty="0"/>
              <a:t>04</a:t>
            </a:r>
            <a:endParaRPr kumimoji="1" lang="zh-CN" alt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sz="quarter" idx="12"/>
          </p:nvPr>
        </p:nvSpPr>
        <p:spPr>
          <a:xfrm>
            <a:off x="933812" y="894530"/>
            <a:ext cx="2859724" cy="504516"/>
          </a:xfrm>
        </p:spPr>
        <p:txBody>
          <a:bodyPr>
            <a:noAutofit/>
          </a:bodyPr>
          <a:lstStyle/>
          <a:p>
            <a:r>
              <a:rPr lang="en-GB" altLang="zh-CN" sz="1400" dirty="0">
                <a:solidFill>
                  <a:schemeClr val="bg2">
                    <a:lumMod val="10000"/>
                  </a:schemeClr>
                </a:solidFill>
                <a:latin typeface="OPPOSans M" pitchFamily="18" charset="-122"/>
                <a:ea typeface="OPPOSans M" pitchFamily="18" charset="-122"/>
                <a:cs typeface="OPPOSans M" pitchFamily="18" charset="-122"/>
              </a:rPr>
              <a:t>OVERALL SWOT ANALYSIS</a:t>
            </a:r>
            <a:endParaRPr lang="zh-CN" altLang="en-US" sz="1400" dirty="0">
              <a:solidFill>
                <a:schemeClr val="bg2">
                  <a:lumMod val="10000"/>
                </a:schemeClr>
              </a:solidFill>
              <a:latin typeface="OPPOSans M" pitchFamily="18" charset="-122"/>
              <a:ea typeface="OPPOSans M" pitchFamily="18" charset="-122"/>
              <a:cs typeface="OPPOSans M" pitchFamily="18" charset="-122"/>
            </a:endParaRPr>
          </a:p>
        </p:txBody>
      </p:sp>
      <p:sp>
        <p:nvSpPr>
          <p:cNvPr id="3" name="内容占位符 2"/>
          <p:cNvSpPr>
            <a:spLocks noGrp="1"/>
          </p:cNvSpPr>
          <p:nvPr>
            <p:ph sz="quarter" idx="17"/>
          </p:nvPr>
        </p:nvSpPr>
        <p:spPr/>
        <p:txBody>
          <a:bodyPr>
            <a:noAutofit/>
          </a:bodyPr>
          <a:lstStyle/>
          <a:p>
            <a:r>
              <a:rPr kumimoji="1" lang="zh-CN" altLang="en-US" dirty="0"/>
              <a:t>整体</a:t>
            </a:r>
            <a:r>
              <a:rPr kumimoji="1" lang="en-US" altLang="zh-CN" dirty="0"/>
              <a:t>SWOT</a:t>
            </a:r>
            <a:r>
              <a:rPr kumimoji="1" lang="zh-CN" altLang="en-US" dirty="0"/>
              <a:t>分析</a:t>
            </a:r>
          </a:p>
        </p:txBody>
      </p:sp>
      <p:sp>
        <p:nvSpPr>
          <p:cNvPr id="4" name="圆角矩形 3"/>
          <p:cNvSpPr/>
          <p:nvPr/>
        </p:nvSpPr>
        <p:spPr>
          <a:xfrm>
            <a:off x="610870" y="1351915"/>
            <a:ext cx="11101705" cy="4942840"/>
          </a:xfrm>
          <a:prstGeom prst="roundRect">
            <a:avLst>
              <a:gd name="adj" fmla="val 6629"/>
            </a:avLst>
          </a:prstGeom>
          <a:solidFill>
            <a:schemeClr val="bg1"/>
          </a:solidFill>
          <a:ln>
            <a:noFill/>
          </a:ln>
          <a:effectLst>
            <a:outerShdw blurRad="292100" dist="25400" dir="2700000" sx="102000" sy="102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endParaRPr lang="zh-CN" altLang="en-US">
              <a:sym typeface="+mn-ea"/>
            </a:endParaRPr>
          </a:p>
        </p:txBody>
      </p:sp>
      <p:sp>
        <p:nvSpPr>
          <p:cNvPr id="6" name="泪滴形 14"/>
          <p:cNvSpPr>
            <a:spLocks noChangeAspect="1"/>
          </p:cNvSpPr>
          <p:nvPr/>
        </p:nvSpPr>
        <p:spPr>
          <a:xfrm rot="5400000">
            <a:off x="4281557" y="1955791"/>
            <a:ext cx="1829883" cy="1829673"/>
          </a:xfrm>
          <a:prstGeom prst="teardrop">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solidFill>
                <a:schemeClr val="tx1"/>
              </a:solidFill>
            </a:endParaRPr>
          </a:p>
        </p:txBody>
      </p:sp>
      <p:sp>
        <p:nvSpPr>
          <p:cNvPr id="7" name="泪滴形 15"/>
          <p:cNvSpPr>
            <a:spLocks noChangeAspect="1"/>
          </p:cNvSpPr>
          <p:nvPr/>
        </p:nvSpPr>
        <p:spPr>
          <a:xfrm rot="16200000">
            <a:off x="6192252" y="3862476"/>
            <a:ext cx="1829883" cy="1829673"/>
          </a:xfrm>
          <a:prstGeom prst="teardrop">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solidFill>
                <a:schemeClr val="tx1"/>
              </a:solidFill>
            </a:endParaRPr>
          </a:p>
        </p:txBody>
      </p:sp>
      <p:sp>
        <p:nvSpPr>
          <p:cNvPr id="8" name="泪滴形 13"/>
          <p:cNvSpPr>
            <a:spLocks noChangeAspect="1"/>
          </p:cNvSpPr>
          <p:nvPr/>
        </p:nvSpPr>
        <p:spPr>
          <a:xfrm>
            <a:off x="4281662" y="3862371"/>
            <a:ext cx="1829673" cy="1829883"/>
          </a:xfrm>
          <a:prstGeom prst="teardrop">
            <a:avLst/>
          </a:prstGeom>
          <a:solidFill>
            <a:schemeClr val="tx1">
              <a:alpha val="1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solidFill>
                <a:schemeClr val="tx1"/>
              </a:solidFill>
            </a:endParaRPr>
          </a:p>
        </p:txBody>
      </p:sp>
      <p:sp>
        <p:nvSpPr>
          <p:cNvPr id="9" name="泪滴形 16"/>
          <p:cNvSpPr>
            <a:spLocks noChangeAspect="1"/>
          </p:cNvSpPr>
          <p:nvPr/>
        </p:nvSpPr>
        <p:spPr>
          <a:xfrm rot="10800000">
            <a:off x="6192356" y="1955686"/>
            <a:ext cx="1829673" cy="1829883"/>
          </a:xfrm>
          <a:prstGeom prst="teardrop">
            <a:avLst/>
          </a:prstGeom>
          <a:solidFill>
            <a:schemeClr val="tx1">
              <a:alpha val="1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solidFill>
                <a:schemeClr val="tx1"/>
              </a:solidFill>
            </a:endParaRPr>
          </a:p>
        </p:txBody>
      </p:sp>
      <p:sp>
        <p:nvSpPr>
          <p:cNvPr id="10" name="矩形 17"/>
          <p:cNvSpPr>
            <a:spLocks noChangeArrowheads="1"/>
          </p:cNvSpPr>
          <p:nvPr/>
        </p:nvSpPr>
        <p:spPr bwMode="auto">
          <a:xfrm>
            <a:off x="4577566" y="2998515"/>
            <a:ext cx="1275205" cy="275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defRPr>
                <a:solidFill>
                  <a:schemeClr val="tx1"/>
                </a:solidFill>
                <a:latin typeface="Calibri" panose="020F0502020204030204" charset="0"/>
                <a:ea typeface="微软雅黑" panose="020B0503020204020204" pitchFamily="34" charset="-122"/>
              </a:defRPr>
            </a:lvl1pPr>
            <a:lvl2pPr marL="742950" indent="-285750">
              <a:defRPr>
                <a:solidFill>
                  <a:schemeClr val="tx1"/>
                </a:solidFill>
                <a:latin typeface="Calibri" panose="020F0502020204030204" charset="0"/>
                <a:ea typeface="微软雅黑" panose="020B0503020204020204" pitchFamily="34" charset="-122"/>
              </a:defRPr>
            </a:lvl2pPr>
            <a:lvl3pPr marL="1143000" indent="-228600">
              <a:defRPr>
                <a:solidFill>
                  <a:schemeClr val="tx1"/>
                </a:solidFill>
                <a:latin typeface="Calibri" panose="020F0502020204030204" charset="0"/>
                <a:ea typeface="微软雅黑" panose="020B0503020204020204" pitchFamily="34" charset="-122"/>
              </a:defRPr>
            </a:lvl3pPr>
            <a:lvl4pPr marL="1600200" indent="-228600">
              <a:defRPr>
                <a:solidFill>
                  <a:schemeClr val="tx1"/>
                </a:solidFill>
                <a:latin typeface="Calibri" panose="020F0502020204030204" charset="0"/>
                <a:ea typeface="微软雅黑" panose="020B0503020204020204" pitchFamily="34" charset="-122"/>
              </a:defRPr>
            </a:lvl4pPr>
            <a:lvl5pPr marL="2057400" indent="-228600">
              <a:defRPr>
                <a:solidFill>
                  <a:schemeClr val="tx1"/>
                </a:solidFill>
                <a:latin typeface="Calibri" panose="020F050202020403020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charset="0"/>
                <a:ea typeface="微软雅黑" panose="020B0503020204020204" pitchFamily="34" charset="-122"/>
              </a:defRPr>
            </a:lvl9pPr>
          </a:lstStyle>
          <a:p>
            <a:pPr algn="ctr" eaLnBrk="1" hangingPunct="1"/>
            <a:r>
              <a:rPr lang="en-US" altLang="zh-CN" sz="1200" dirty="0">
                <a:solidFill>
                  <a:schemeClr val="bg1"/>
                </a:solidFill>
                <a:latin typeface="OPPOSans L" panose="00020600040101010101" pitchFamily="18" charset="-122"/>
                <a:ea typeface="OPPOSans L" panose="00020600040101010101" pitchFamily="18" charset="-122"/>
                <a:cs typeface="OPPOSans L" panose="00020600040101010101" pitchFamily="18" charset="-122"/>
              </a:rPr>
              <a:t>STRENGTHS</a:t>
            </a:r>
          </a:p>
        </p:txBody>
      </p:sp>
      <p:sp>
        <p:nvSpPr>
          <p:cNvPr id="11" name="文本框 18"/>
          <p:cNvSpPr txBox="1">
            <a:spLocks noChangeArrowheads="1"/>
          </p:cNvSpPr>
          <p:nvPr/>
        </p:nvSpPr>
        <p:spPr bwMode="auto">
          <a:xfrm>
            <a:off x="4775540" y="2545448"/>
            <a:ext cx="879258" cy="46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defRPr>
                <a:solidFill>
                  <a:schemeClr val="tx1"/>
                </a:solidFill>
                <a:latin typeface="Calibri" panose="020F0502020204030204" charset="0"/>
                <a:ea typeface="微软雅黑" panose="020B0503020204020204" pitchFamily="34" charset="-122"/>
              </a:defRPr>
            </a:lvl1pPr>
            <a:lvl2pPr marL="742950" indent="-285750">
              <a:defRPr>
                <a:solidFill>
                  <a:schemeClr val="tx1"/>
                </a:solidFill>
                <a:latin typeface="Calibri" panose="020F0502020204030204" charset="0"/>
                <a:ea typeface="微软雅黑" panose="020B0503020204020204" pitchFamily="34" charset="-122"/>
              </a:defRPr>
            </a:lvl2pPr>
            <a:lvl3pPr marL="1143000" indent="-228600">
              <a:defRPr>
                <a:solidFill>
                  <a:schemeClr val="tx1"/>
                </a:solidFill>
                <a:latin typeface="Calibri" panose="020F0502020204030204" charset="0"/>
                <a:ea typeface="微软雅黑" panose="020B0503020204020204" pitchFamily="34" charset="-122"/>
              </a:defRPr>
            </a:lvl3pPr>
            <a:lvl4pPr marL="1600200" indent="-228600">
              <a:defRPr>
                <a:solidFill>
                  <a:schemeClr val="tx1"/>
                </a:solidFill>
                <a:latin typeface="Calibri" panose="020F0502020204030204" charset="0"/>
                <a:ea typeface="微软雅黑" panose="020B0503020204020204" pitchFamily="34" charset="-122"/>
              </a:defRPr>
            </a:lvl4pPr>
            <a:lvl5pPr marL="2057400" indent="-228600">
              <a:defRPr>
                <a:solidFill>
                  <a:schemeClr val="tx1"/>
                </a:solidFill>
                <a:latin typeface="Calibri" panose="020F050202020403020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charset="0"/>
                <a:ea typeface="微软雅黑" panose="020B0503020204020204" pitchFamily="34" charset="-122"/>
              </a:defRPr>
            </a:lvl9pPr>
          </a:lstStyle>
          <a:p>
            <a:pPr algn="ctr" eaLnBrk="1" hangingPunct="1"/>
            <a:r>
              <a:rPr lang="zh-CN" altLang="en-US" sz="2400" dirty="0">
                <a:solidFill>
                  <a:schemeClr val="bg1"/>
                </a:solidFill>
                <a:latin typeface="+mj-ea"/>
                <a:ea typeface="+mj-ea"/>
                <a:cs typeface="OPPOSans H" panose="00020600040101010101" pitchFamily="18" charset="-122"/>
              </a:rPr>
              <a:t>优势</a:t>
            </a:r>
          </a:p>
        </p:txBody>
      </p:sp>
      <p:sp>
        <p:nvSpPr>
          <p:cNvPr id="12" name="矩形 21"/>
          <p:cNvSpPr>
            <a:spLocks noChangeArrowheads="1"/>
          </p:cNvSpPr>
          <p:nvPr/>
        </p:nvSpPr>
        <p:spPr bwMode="auto">
          <a:xfrm>
            <a:off x="6283241" y="4846717"/>
            <a:ext cx="1635222" cy="275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defRPr>
                <a:solidFill>
                  <a:schemeClr val="tx1"/>
                </a:solidFill>
                <a:latin typeface="Calibri" panose="020F0502020204030204" charset="0"/>
                <a:ea typeface="微软雅黑" panose="020B0503020204020204" pitchFamily="34" charset="-122"/>
              </a:defRPr>
            </a:lvl1pPr>
            <a:lvl2pPr marL="742950" indent="-285750">
              <a:defRPr>
                <a:solidFill>
                  <a:schemeClr val="tx1"/>
                </a:solidFill>
                <a:latin typeface="Calibri" panose="020F0502020204030204" charset="0"/>
                <a:ea typeface="微软雅黑" panose="020B0503020204020204" pitchFamily="34" charset="-122"/>
              </a:defRPr>
            </a:lvl2pPr>
            <a:lvl3pPr marL="1143000" indent="-228600">
              <a:defRPr>
                <a:solidFill>
                  <a:schemeClr val="tx1"/>
                </a:solidFill>
                <a:latin typeface="Calibri" panose="020F0502020204030204" charset="0"/>
                <a:ea typeface="微软雅黑" panose="020B0503020204020204" pitchFamily="34" charset="-122"/>
              </a:defRPr>
            </a:lvl3pPr>
            <a:lvl4pPr marL="1600200" indent="-228600">
              <a:defRPr>
                <a:solidFill>
                  <a:schemeClr val="tx1"/>
                </a:solidFill>
                <a:latin typeface="Calibri" panose="020F0502020204030204" charset="0"/>
                <a:ea typeface="微软雅黑" panose="020B0503020204020204" pitchFamily="34" charset="-122"/>
              </a:defRPr>
            </a:lvl4pPr>
            <a:lvl5pPr marL="2057400" indent="-228600">
              <a:defRPr>
                <a:solidFill>
                  <a:schemeClr val="tx1"/>
                </a:solidFill>
                <a:latin typeface="Calibri" panose="020F050202020403020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charset="0"/>
                <a:ea typeface="微软雅黑" panose="020B0503020204020204" pitchFamily="34" charset="-122"/>
              </a:defRPr>
            </a:lvl9pPr>
          </a:lstStyle>
          <a:p>
            <a:pPr algn="ctr" eaLnBrk="1" hangingPunct="1"/>
            <a:r>
              <a:rPr lang="en-US" altLang="zh-CN" sz="1200" dirty="0">
                <a:solidFill>
                  <a:schemeClr val="bg1"/>
                </a:solidFill>
                <a:latin typeface="OPPOSans L" panose="00020600040101010101" pitchFamily="18" charset="-122"/>
                <a:ea typeface="OPPOSans L" panose="00020600040101010101" pitchFamily="18" charset="-122"/>
                <a:cs typeface="OPPOSans L" panose="00020600040101010101" pitchFamily="18" charset="-122"/>
              </a:rPr>
              <a:t>OPPORTUNITIES</a:t>
            </a:r>
          </a:p>
        </p:txBody>
      </p:sp>
      <p:sp>
        <p:nvSpPr>
          <p:cNvPr id="13" name="文本框 22"/>
          <p:cNvSpPr txBox="1">
            <a:spLocks noChangeArrowheads="1"/>
          </p:cNvSpPr>
          <p:nvPr/>
        </p:nvSpPr>
        <p:spPr bwMode="auto">
          <a:xfrm>
            <a:off x="6627053" y="4336577"/>
            <a:ext cx="880667" cy="46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defRPr>
                <a:solidFill>
                  <a:schemeClr val="tx1"/>
                </a:solidFill>
                <a:latin typeface="Calibri" panose="020F0502020204030204" charset="0"/>
                <a:ea typeface="微软雅黑" panose="020B0503020204020204" pitchFamily="34" charset="-122"/>
              </a:defRPr>
            </a:lvl1pPr>
            <a:lvl2pPr marL="742950" indent="-285750">
              <a:defRPr>
                <a:solidFill>
                  <a:schemeClr val="tx1"/>
                </a:solidFill>
                <a:latin typeface="Calibri" panose="020F0502020204030204" charset="0"/>
                <a:ea typeface="微软雅黑" panose="020B0503020204020204" pitchFamily="34" charset="-122"/>
              </a:defRPr>
            </a:lvl2pPr>
            <a:lvl3pPr marL="1143000" indent="-228600">
              <a:defRPr>
                <a:solidFill>
                  <a:schemeClr val="tx1"/>
                </a:solidFill>
                <a:latin typeface="Calibri" panose="020F0502020204030204" charset="0"/>
                <a:ea typeface="微软雅黑" panose="020B0503020204020204" pitchFamily="34" charset="-122"/>
              </a:defRPr>
            </a:lvl3pPr>
            <a:lvl4pPr marL="1600200" indent="-228600">
              <a:defRPr>
                <a:solidFill>
                  <a:schemeClr val="tx1"/>
                </a:solidFill>
                <a:latin typeface="Calibri" panose="020F0502020204030204" charset="0"/>
                <a:ea typeface="微软雅黑" panose="020B0503020204020204" pitchFamily="34" charset="-122"/>
              </a:defRPr>
            </a:lvl4pPr>
            <a:lvl5pPr marL="2057400" indent="-228600">
              <a:defRPr>
                <a:solidFill>
                  <a:schemeClr val="tx1"/>
                </a:solidFill>
                <a:latin typeface="Calibri" panose="020F050202020403020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charset="0"/>
                <a:ea typeface="微软雅黑" panose="020B0503020204020204" pitchFamily="34" charset="-122"/>
              </a:defRPr>
            </a:lvl9pPr>
          </a:lstStyle>
          <a:p>
            <a:pPr algn="ctr" eaLnBrk="1" hangingPunct="1"/>
            <a:r>
              <a:rPr lang="zh-CN" altLang="en-US" sz="2400" dirty="0">
                <a:solidFill>
                  <a:schemeClr val="bg1"/>
                </a:solidFill>
                <a:latin typeface="+mj-ea"/>
                <a:ea typeface="+mj-ea"/>
                <a:cs typeface="OPPOSans H" panose="00020600040101010101" pitchFamily="18" charset="-122"/>
              </a:rPr>
              <a:t>机会</a:t>
            </a:r>
          </a:p>
        </p:txBody>
      </p:sp>
      <p:sp>
        <p:nvSpPr>
          <p:cNvPr id="14" name="矩形 13"/>
          <p:cNvSpPr>
            <a:spLocks noChangeArrowheads="1"/>
          </p:cNvSpPr>
          <p:nvPr/>
        </p:nvSpPr>
        <p:spPr bwMode="auto">
          <a:xfrm>
            <a:off x="6353695" y="2998515"/>
            <a:ext cx="1427385" cy="275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defRPr>
                <a:solidFill>
                  <a:schemeClr val="tx1"/>
                </a:solidFill>
                <a:latin typeface="Calibri" panose="020F0502020204030204" charset="0"/>
                <a:ea typeface="微软雅黑" panose="020B0503020204020204" pitchFamily="34" charset="-122"/>
              </a:defRPr>
            </a:lvl1pPr>
            <a:lvl2pPr marL="742950" indent="-285750">
              <a:defRPr>
                <a:solidFill>
                  <a:schemeClr val="tx1"/>
                </a:solidFill>
                <a:latin typeface="Calibri" panose="020F0502020204030204" charset="0"/>
                <a:ea typeface="微软雅黑" panose="020B0503020204020204" pitchFamily="34" charset="-122"/>
              </a:defRPr>
            </a:lvl2pPr>
            <a:lvl3pPr marL="1143000" indent="-228600">
              <a:defRPr>
                <a:solidFill>
                  <a:schemeClr val="tx1"/>
                </a:solidFill>
                <a:latin typeface="Calibri" panose="020F0502020204030204" charset="0"/>
                <a:ea typeface="微软雅黑" panose="020B0503020204020204" pitchFamily="34" charset="-122"/>
              </a:defRPr>
            </a:lvl3pPr>
            <a:lvl4pPr marL="1600200" indent="-228600">
              <a:defRPr>
                <a:solidFill>
                  <a:schemeClr val="tx1"/>
                </a:solidFill>
                <a:latin typeface="Calibri" panose="020F0502020204030204" charset="0"/>
                <a:ea typeface="微软雅黑" panose="020B0503020204020204" pitchFamily="34" charset="-122"/>
              </a:defRPr>
            </a:lvl4pPr>
            <a:lvl5pPr marL="2057400" indent="-228600">
              <a:defRPr>
                <a:solidFill>
                  <a:schemeClr val="tx1"/>
                </a:solidFill>
                <a:latin typeface="Calibri" panose="020F050202020403020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charset="0"/>
                <a:ea typeface="微软雅黑" panose="020B0503020204020204" pitchFamily="34" charset="-122"/>
              </a:defRPr>
            </a:lvl9pPr>
          </a:lstStyle>
          <a:p>
            <a:pPr algn="ctr" eaLnBrk="1" hangingPunct="1"/>
            <a:r>
              <a:rPr lang="en-US" altLang="zh-CN" sz="1200" dirty="0">
                <a:latin typeface="OPPOSans L" panose="00020600040101010101" pitchFamily="18" charset="-122"/>
                <a:ea typeface="OPPOSans L" panose="00020600040101010101" pitchFamily="18" charset="-122"/>
                <a:cs typeface="OPPOSans L" panose="00020600040101010101" pitchFamily="18" charset="-122"/>
              </a:rPr>
              <a:t>WEAKNESSES</a:t>
            </a:r>
          </a:p>
        </p:txBody>
      </p:sp>
      <p:sp>
        <p:nvSpPr>
          <p:cNvPr id="15" name="文本框 14"/>
          <p:cNvSpPr txBox="1">
            <a:spLocks noChangeArrowheads="1"/>
          </p:cNvSpPr>
          <p:nvPr/>
        </p:nvSpPr>
        <p:spPr bwMode="auto">
          <a:xfrm>
            <a:off x="6627053" y="2545448"/>
            <a:ext cx="880667" cy="46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defRPr>
                <a:solidFill>
                  <a:schemeClr val="tx1"/>
                </a:solidFill>
                <a:latin typeface="Calibri" panose="020F0502020204030204" charset="0"/>
                <a:ea typeface="微软雅黑" panose="020B0503020204020204" pitchFamily="34" charset="-122"/>
              </a:defRPr>
            </a:lvl1pPr>
            <a:lvl2pPr marL="742950" indent="-285750">
              <a:defRPr>
                <a:solidFill>
                  <a:schemeClr val="tx1"/>
                </a:solidFill>
                <a:latin typeface="Calibri" panose="020F0502020204030204" charset="0"/>
                <a:ea typeface="微软雅黑" panose="020B0503020204020204" pitchFamily="34" charset="-122"/>
              </a:defRPr>
            </a:lvl2pPr>
            <a:lvl3pPr marL="1143000" indent="-228600">
              <a:defRPr>
                <a:solidFill>
                  <a:schemeClr val="tx1"/>
                </a:solidFill>
                <a:latin typeface="Calibri" panose="020F0502020204030204" charset="0"/>
                <a:ea typeface="微软雅黑" panose="020B0503020204020204" pitchFamily="34" charset="-122"/>
              </a:defRPr>
            </a:lvl3pPr>
            <a:lvl4pPr marL="1600200" indent="-228600">
              <a:defRPr>
                <a:solidFill>
                  <a:schemeClr val="tx1"/>
                </a:solidFill>
                <a:latin typeface="Calibri" panose="020F0502020204030204" charset="0"/>
                <a:ea typeface="微软雅黑" panose="020B0503020204020204" pitchFamily="34" charset="-122"/>
              </a:defRPr>
            </a:lvl4pPr>
            <a:lvl5pPr marL="2057400" indent="-228600">
              <a:defRPr>
                <a:solidFill>
                  <a:schemeClr val="tx1"/>
                </a:solidFill>
                <a:latin typeface="Calibri" panose="020F050202020403020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charset="0"/>
                <a:ea typeface="微软雅黑" panose="020B0503020204020204" pitchFamily="34" charset="-122"/>
              </a:defRPr>
            </a:lvl9pPr>
          </a:lstStyle>
          <a:p>
            <a:pPr algn="ctr" eaLnBrk="1" hangingPunct="1"/>
            <a:r>
              <a:rPr lang="zh-CN" altLang="en-US" sz="2400" dirty="0">
                <a:latin typeface="+mj-ea"/>
                <a:ea typeface="+mj-ea"/>
                <a:cs typeface="OPPOSans H" panose="00020600040101010101" pitchFamily="18" charset="-122"/>
              </a:rPr>
              <a:t>劣势</a:t>
            </a:r>
          </a:p>
        </p:txBody>
      </p:sp>
      <p:sp>
        <p:nvSpPr>
          <p:cNvPr id="16" name="矩形 23"/>
          <p:cNvSpPr>
            <a:spLocks noChangeArrowheads="1"/>
          </p:cNvSpPr>
          <p:nvPr/>
        </p:nvSpPr>
        <p:spPr bwMode="auto">
          <a:xfrm>
            <a:off x="4703677" y="4848831"/>
            <a:ext cx="1022278" cy="275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defRPr>
                <a:solidFill>
                  <a:schemeClr val="tx1"/>
                </a:solidFill>
                <a:latin typeface="Calibri" panose="020F0502020204030204" charset="0"/>
                <a:ea typeface="微软雅黑" panose="020B0503020204020204" pitchFamily="34" charset="-122"/>
              </a:defRPr>
            </a:lvl1pPr>
            <a:lvl2pPr marL="742950" indent="-285750">
              <a:defRPr>
                <a:solidFill>
                  <a:schemeClr val="tx1"/>
                </a:solidFill>
                <a:latin typeface="Calibri" panose="020F0502020204030204" charset="0"/>
                <a:ea typeface="微软雅黑" panose="020B0503020204020204" pitchFamily="34" charset="-122"/>
              </a:defRPr>
            </a:lvl2pPr>
            <a:lvl3pPr marL="1143000" indent="-228600">
              <a:defRPr>
                <a:solidFill>
                  <a:schemeClr val="tx1"/>
                </a:solidFill>
                <a:latin typeface="Calibri" panose="020F0502020204030204" charset="0"/>
                <a:ea typeface="微软雅黑" panose="020B0503020204020204" pitchFamily="34" charset="-122"/>
              </a:defRPr>
            </a:lvl3pPr>
            <a:lvl4pPr marL="1600200" indent="-228600">
              <a:defRPr>
                <a:solidFill>
                  <a:schemeClr val="tx1"/>
                </a:solidFill>
                <a:latin typeface="Calibri" panose="020F0502020204030204" charset="0"/>
                <a:ea typeface="微软雅黑" panose="020B0503020204020204" pitchFamily="34" charset="-122"/>
              </a:defRPr>
            </a:lvl4pPr>
            <a:lvl5pPr marL="2057400" indent="-228600">
              <a:defRPr>
                <a:solidFill>
                  <a:schemeClr val="tx1"/>
                </a:solidFill>
                <a:latin typeface="Calibri" panose="020F050202020403020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charset="0"/>
                <a:ea typeface="微软雅黑" panose="020B0503020204020204" pitchFamily="34" charset="-122"/>
              </a:defRPr>
            </a:lvl9pPr>
          </a:lstStyle>
          <a:p>
            <a:pPr algn="ctr" eaLnBrk="1" hangingPunct="1"/>
            <a:r>
              <a:rPr lang="en-US" altLang="zh-CN" sz="1200" dirty="0">
                <a:latin typeface="OPPOSans L" panose="00020600040101010101" pitchFamily="18" charset="-122"/>
                <a:ea typeface="OPPOSans L" panose="00020600040101010101" pitchFamily="18" charset="-122"/>
                <a:cs typeface="OPPOSans L" panose="00020600040101010101" pitchFamily="18" charset="-122"/>
              </a:rPr>
              <a:t>THREATS</a:t>
            </a:r>
          </a:p>
        </p:txBody>
      </p:sp>
      <p:sp>
        <p:nvSpPr>
          <p:cNvPr id="17" name="文本框 24"/>
          <p:cNvSpPr txBox="1">
            <a:spLocks noChangeArrowheads="1"/>
          </p:cNvSpPr>
          <p:nvPr/>
        </p:nvSpPr>
        <p:spPr bwMode="auto">
          <a:xfrm>
            <a:off x="4774835" y="4357715"/>
            <a:ext cx="880667" cy="460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defRPr>
                <a:solidFill>
                  <a:schemeClr val="tx1"/>
                </a:solidFill>
                <a:latin typeface="Calibri" panose="020F0502020204030204" charset="0"/>
                <a:ea typeface="微软雅黑" panose="020B0503020204020204" pitchFamily="34" charset="-122"/>
              </a:defRPr>
            </a:lvl1pPr>
            <a:lvl2pPr marL="742950" indent="-285750">
              <a:defRPr>
                <a:solidFill>
                  <a:schemeClr val="tx1"/>
                </a:solidFill>
                <a:latin typeface="Calibri" panose="020F0502020204030204" charset="0"/>
                <a:ea typeface="微软雅黑" panose="020B0503020204020204" pitchFamily="34" charset="-122"/>
              </a:defRPr>
            </a:lvl2pPr>
            <a:lvl3pPr marL="1143000" indent="-228600">
              <a:defRPr>
                <a:solidFill>
                  <a:schemeClr val="tx1"/>
                </a:solidFill>
                <a:latin typeface="Calibri" panose="020F0502020204030204" charset="0"/>
                <a:ea typeface="微软雅黑" panose="020B0503020204020204" pitchFamily="34" charset="-122"/>
              </a:defRPr>
            </a:lvl3pPr>
            <a:lvl4pPr marL="1600200" indent="-228600">
              <a:defRPr>
                <a:solidFill>
                  <a:schemeClr val="tx1"/>
                </a:solidFill>
                <a:latin typeface="Calibri" panose="020F0502020204030204" charset="0"/>
                <a:ea typeface="微软雅黑" panose="020B0503020204020204" pitchFamily="34" charset="-122"/>
              </a:defRPr>
            </a:lvl4pPr>
            <a:lvl5pPr marL="2057400" indent="-228600">
              <a:defRPr>
                <a:solidFill>
                  <a:schemeClr val="tx1"/>
                </a:solidFill>
                <a:latin typeface="Calibri" panose="020F050202020403020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charset="0"/>
                <a:ea typeface="微软雅黑" panose="020B0503020204020204" pitchFamily="34" charset="-122"/>
              </a:defRPr>
            </a:lvl9pPr>
          </a:lstStyle>
          <a:p>
            <a:pPr algn="ctr" eaLnBrk="1" hangingPunct="1"/>
            <a:r>
              <a:rPr lang="zh-CN" altLang="en-US" sz="2400" dirty="0">
                <a:latin typeface="+mj-ea"/>
                <a:ea typeface="+mj-ea"/>
                <a:cs typeface="OPPOSans H" panose="00020600040101010101" pitchFamily="18" charset="-122"/>
              </a:rPr>
              <a:t>威胁</a:t>
            </a:r>
          </a:p>
        </p:txBody>
      </p:sp>
      <p:sp>
        <p:nvSpPr>
          <p:cNvPr id="27" name="文本框 26"/>
          <p:cNvSpPr txBox="1"/>
          <p:nvPr/>
        </p:nvSpPr>
        <p:spPr>
          <a:xfrm>
            <a:off x="8310125" y="2249021"/>
            <a:ext cx="2419896" cy="391902"/>
          </a:xfrm>
          <a:prstGeom prst="rect">
            <a:avLst/>
          </a:prstGeom>
          <a:noFill/>
        </p:spPr>
        <p:txBody>
          <a:bodyPr wrap="square">
            <a:noAutofit/>
          </a:bodyPr>
          <a:lstStyle/>
          <a:p>
            <a:pPr>
              <a:lnSpc>
                <a:spcPct val="130000"/>
              </a:lnSpc>
            </a:pPr>
            <a:r>
              <a:rPr lang="zh-CN" altLang="en-US" sz="1600" spc="120" dirty="0">
                <a:gradFill>
                  <a:gsLst>
                    <a:gs pos="100000">
                      <a:schemeClr val="tx1"/>
                    </a:gs>
                    <a:gs pos="20000">
                      <a:schemeClr val="accent5">
                        <a:lumMod val="75000"/>
                      </a:schemeClr>
                    </a:gs>
                  </a:gsLst>
                  <a:lin ang="2700000" scaled="0"/>
                </a:gradFill>
                <a:latin typeface="OPPOSans H" panose="00020600040101010101" pitchFamily="18" charset="-122"/>
                <a:ea typeface="OPPOSans H" panose="00020600040101010101" pitchFamily="18" charset="-122"/>
                <a:cs typeface="OPPOSans H" panose="00020600040101010101" pitchFamily="18" charset="-122"/>
              </a:rPr>
              <a:t>有哪些劣势？</a:t>
            </a:r>
            <a:endParaRPr lang="zh-CN" altLang="en-US" sz="1600" spc="120" dirty="0">
              <a:gradFill>
                <a:gsLst>
                  <a:gs pos="100000">
                    <a:schemeClr val="tx1"/>
                  </a:gs>
                  <a:gs pos="20000">
                    <a:schemeClr val="accent5">
                      <a:lumMod val="75000"/>
                    </a:schemeClr>
                  </a:gs>
                </a:gsLst>
                <a:lin ang="2700000" scaled="0"/>
              </a:gradFill>
              <a:latin typeface="OPPOSans R" panose="00020600040101010101" pitchFamily="18" charset="-122"/>
              <a:ea typeface="OPPOSans R" panose="00020600040101010101" pitchFamily="18" charset="-122"/>
              <a:cs typeface="OPPOSans R" panose="00020600040101010101" pitchFamily="18" charset="-122"/>
            </a:endParaRPr>
          </a:p>
        </p:txBody>
      </p:sp>
      <p:sp>
        <p:nvSpPr>
          <p:cNvPr id="28" name="圆: 空心 91"/>
          <p:cNvSpPr/>
          <p:nvPr/>
        </p:nvSpPr>
        <p:spPr>
          <a:xfrm rot="21446254">
            <a:off x="8144116" y="2354925"/>
            <a:ext cx="180094" cy="180094"/>
          </a:xfrm>
          <a:prstGeom prst="donut">
            <a:avLst>
              <a:gd name="adj" fmla="val 22893"/>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solidFill>
                <a:schemeClr val="tx1"/>
              </a:solidFill>
              <a:latin typeface="OPPOSans R" panose="00020600040101010101" pitchFamily="18" charset="-122"/>
              <a:ea typeface="OPPOSans R" panose="00020600040101010101" pitchFamily="18" charset="-122"/>
            </a:endParaRPr>
          </a:p>
        </p:txBody>
      </p:sp>
      <p:sp>
        <p:nvSpPr>
          <p:cNvPr id="29" name="文本框 28"/>
          <p:cNvSpPr txBox="1"/>
          <p:nvPr/>
        </p:nvSpPr>
        <p:spPr>
          <a:xfrm>
            <a:off x="8100395" y="2600891"/>
            <a:ext cx="3310957" cy="634533"/>
          </a:xfrm>
          <a:prstGeom prst="rect">
            <a:avLst/>
          </a:prstGeom>
          <a:noFill/>
        </p:spPr>
        <p:txBody>
          <a:bodyPr wrap="square">
            <a:noAutofit/>
          </a:bodyPr>
          <a:lstStyle/>
          <a:p>
            <a:pPr>
              <a:lnSpc>
                <a:spcPct val="130000"/>
              </a:lnSpc>
            </a:pPr>
            <a:r>
              <a:rPr lang="zh-CN" altLang="en-US" sz="1400" spc="120" dirty="0">
                <a:solidFill>
                  <a:schemeClr val="bg2">
                    <a:lumMod val="10000"/>
                  </a:schemeClr>
                </a:solidFill>
                <a:latin typeface="OPPOSans M" pitchFamily="18" charset="-122"/>
                <a:ea typeface="OPPOSans M" pitchFamily="18" charset="-122"/>
                <a:cs typeface="OPPOSans M" pitchFamily="18" charset="-122"/>
              </a:rPr>
              <a:t>整体利润率过低，导致整体的销售金额虽然不错，但是并没有很高的利润。</a:t>
            </a:r>
          </a:p>
        </p:txBody>
      </p:sp>
      <p:grpSp>
        <p:nvGrpSpPr>
          <p:cNvPr id="32" name="组合 31"/>
          <p:cNvGrpSpPr/>
          <p:nvPr/>
        </p:nvGrpSpPr>
        <p:grpSpPr>
          <a:xfrm>
            <a:off x="9788562" y="2407151"/>
            <a:ext cx="365299" cy="133014"/>
            <a:chOff x="9214540" y="2617324"/>
            <a:chExt cx="365299" cy="133014"/>
          </a:xfrm>
          <a:gradFill>
            <a:gsLst>
              <a:gs pos="100000">
                <a:schemeClr val="tx1"/>
              </a:gs>
              <a:gs pos="0">
                <a:schemeClr val="tx1">
                  <a:alpha val="0"/>
                </a:schemeClr>
              </a:gs>
            </a:gsLst>
            <a:lin ang="0" scaled="0"/>
          </a:gradFill>
        </p:grpSpPr>
        <p:sp>
          <p:nvSpPr>
            <p:cNvPr id="33" name="燕尾形 32"/>
            <p:cNvSpPr/>
            <p:nvPr/>
          </p:nvSpPr>
          <p:spPr>
            <a:xfrm>
              <a:off x="9214540" y="2617324"/>
              <a:ext cx="90029" cy="13301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solidFill>
                  <a:schemeClr val="tx1"/>
                </a:solidFill>
              </a:endParaRPr>
            </a:p>
          </p:txBody>
        </p:sp>
        <p:sp>
          <p:nvSpPr>
            <p:cNvPr id="34" name="燕尾形 33"/>
            <p:cNvSpPr/>
            <p:nvPr/>
          </p:nvSpPr>
          <p:spPr>
            <a:xfrm>
              <a:off x="9283357" y="2617324"/>
              <a:ext cx="90029" cy="13301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solidFill>
                  <a:schemeClr val="tx1"/>
                </a:solidFill>
              </a:endParaRPr>
            </a:p>
          </p:txBody>
        </p:sp>
        <p:sp>
          <p:nvSpPr>
            <p:cNvPr id="35" name="燕尾形 34"/>
            <p:cNvSpPr/>
            <p:nvPr/>
          </p:nvSpPr>
          <p:spPr>
            <a:xfrm>
              <a:off x="9352175" y="2617324"/>
              <a:ext cx="90029" cy="13301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dirty="0">
                <a:solidFill>
                  <a:schemeClr val="tx1"/>
                </a:solidFill>
              </a:endParaRPr>
            </a:p>
          </p:txBody>
        </p:sp>
        <p:sp>
          <p:nvSpPr>
            <p:cNvPr id="36" name="燕尾形 35"/>
            <p:cNvSpPr/>
            <p:nvPr/>
          </p:nvSpPr>
          <p:spPr>
            <a:xfrm>
              <a:off x="9420992" y="2617324"/>
              <a:ext cx="90029" cy="13301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solidFill>
                  <a:schemeClr val="tx1"/>
                </a:solidFill>
              </a:endParaRPr>
            </a:p>
          </p:txBody>
        </p:sp>
        <p:sp>
          <p:nvSpPr>
            <p:cNvPr id="37" name="燕尾形 36"/>
            <p:cNvSpPr/>
            <p:nvPr/>
          </p:nvSpPr>
          <p:spPr>
            <a:xfrm>
              <a:off x="9489810" y="2617324"/>
              <a:ext cx="90029" cy="13301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solidFill>
                  <a:schemeClr val="tx1"/>
                </a:solidFill>
              </a:endParaRPr>
            </a:p>
          </p:txBody>
        </p:sp>
      </p:grpSp>
      <p:sp>
        <p:nvSpPr>
          <p:cNvPr id="51" name="文本框 50"/>
          <p:cNvSpPr txBox="1"/>
          <p:nvPr/>
        </p:nvSpPr>
        <p:spPr>
          <a:xfrm>
            <a:off x="8310125" y="4319480"/>
            <a:ext cx="1353421" cy="391902"/>
          </a:xfrm>
          <a:prstGeom prst="rect">
            <a:avLst/>
          </a:prstGeom>
          <a:noFill/>
        </p:spPr>
        <p:txBody>
          <a:bodyPr wrap="square">
            <a:noAutofit/>
          </a:bodyPr>
          <a:lstStyle/>
          <a:p>
            <a:pPr>
              <a:lnSpc>
                <a:spcPct val="130000"/>
              </a:lnSpc>
            </a:pPr>
            <a:r>
              <a:rPr lang="zh-CN" altLang="en-US" sz="1600" spc="120" dirty="0">
                <a:gradFill>
                  <a:gsLst>
                    <a:gs pos="100000">
                      <a:schemeClr val="tx1"/>
                    </a:gs>
                    <a:gs pos="20000">
                      <a:schemeClr val="accent5">
                        <a:lumMod val="75000"/>
                      </a:schemeClr>
                    </a:gs>
                  </a:gsLst>
                  <a:lin ang="2700000" scaled="0"/>
                </a:gradFill>
                <a:latin typeface="OPPOSans H" panose="00020600040101010101" pitchFamily="18" charset="-122"/>
                <a:ea typeface="OPPOSans H" panose="00020600040101010101" pitchFamily="18" charset="-122"/>
                <a:cs typeface="OPPOSans H" panose="00020600040101010101" pitchFamily="18" charset="-122"/>
              </a:rPr>
              <a:t>有哪些机会？</a:t>
            </a:r>
            <a:endParaRPr lang="zh-CN" altLang="en-US" sz="1600" spc="120" dirty="0">
              <a:gradFill>
                <a:gsLst>
                  <a:gs pos="100000">
                    <a:schemeClr val="tx1"/>
                  </a:gs>
                  <a:gs pos="20000">
                    <a:schemeClr val="accent5">
                      <a:lumMod val="75000"/>
                    </a:schemeClr>
                  </a:gs>
                </a:gsLst>
                <a:lin ang="2700000" scaled="0"/>
              </a:gradFill>
              <a:latin typeface="OPPOSans R" panose="00020600040101010101" pitchFamily="18" charset="-122"/>
              <a:ea typeface="OPPOSans R" panose="00020600040101010101" pitchFamily="18" charset="-122"/>
              <a:cs typeface="OPPOSans R" panose="00020600040101010101" pitchFamily="18" charset="-122"/>
            </a:endParaRPr>
          </a:p>
        </p:txBody>
      </p:sp>
      <p:sp>
        <p:nvSpPr>
          <p:cNvPr id="52" name="圆: 空心 91"/>
          <p:cNvSpPr/>
          <p:nvPr/>
        </p:nvSpPr>
        <p:spPr>
          <a:xfrm rot="21446254">
            <a:off x="8144116" y="4425384"/>
            <a:ext cx="180094" cy="180094"/>
          </a:xfrm>
          <a:prstGeom prst="donut">
            <a:avLst>
              <a:gd name="adj" fmla="val 22893"/>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solidFill>
                <a:schemeClr val="tx1"/>
              </a:solidFill>
              <a:latin typeface="OPPOSans R" panose="00020600040101010101" pitchFamily="18" charset="-122"/>
              <a:ea typeface="OPPOSans R" panose="00020600040101010101" pitchFamily="18" charset="-122"/>
            </a:endParaRPr>
          </a:p>
        </p:txBody>
      </p:sp>
      <p:sp>
        <p:nvSpPr>
          <p:cNvPr id="53" name="文本框 52"/>
          <p:cNvSpPr txBox="1"/>
          <p:nvPr/>
        </p:nvSpPr>
        <p:spPr>
          <a:xfrm>
            <a:off x="8100395" y="4671350"/>
            <a:ext cx="3310957" cy="634533"/>
          </a:xfrm>
          <a:prstGeom prst="rect">
            <a:avLst/>
          </a:prstGeom>
          <a:noFill/>
        </p:spPr>
        <p:txBody>
          <a:bodyPr wrap="square">
            <a:noAutofit/>
          </a:bodyPr>
          <a:lstStyle/>
          <a:p>
            <a:pPr>
              <a:lnSpc>
                <a:spcPct val="130000"/>
              </a:lnSpc>
            </a:pPr>
            <a:r>
              <a:rPr lang="zh-CN" altLang="en-US" sz="1400" spc="120" dirty="0">
                <a:solidFill>
                  <a:schemeClr val="bg2">
                    <a:lumMod val="10000"/>
                  </a:schemeClr>
                </a:solidFill>
                <a:latin typeface="OPPOSans M" pitchFamily="18" charset="-122"/>
                <a:ea typeface="OPPOSans M" pitchFamily="18" charset="-122"/>
                <a:cs typeface="OPPOSans M" pitchFamily="18" charset="-122"/>
              </a:rPr>
              <a:t>可以从创新的角度出发，提升整体的销量和创新实用性。</a:t>
            </a:r>
          </a:p>
        </p:txBody>
      </p:sp>
      <p:grpSp>
        <p:nvGrpSpPr>
          <p:cNvPr id="18" name="组合 17"/>
          <p:cNvGrpSpPr/>
          <p:nvPr/>
        </p:nvGrpSpPr>
        <p:grpSpPr>
          <a:xfrm>
            <a:off x="9847731" y="4511451"/>
            <a:ext cx="365299" cy="133014"/>
            <a:chOff x="9847731" y="4511451"/>
            <a:chExt cx="365299" cy="133014"/>
          </a:xfrm>
          <a:gradFill>
            <a:gsLst>
              <a:gs pos="100000">
                <a:schemeClr val="tx1"/>
              </a:gs>
              <a:gs pos="0">
                <a:schemeClr val="tx1">
                  <a:alpha val="0"/>
                </a:schemeClr>
              </a:gs>
            </a:gsLst>
            <a:lin ang="0" scaled="0"/>
          </a:gradFill>
        </p:grpSpPr>
        <p:sp>
          <p:nvSpPr>
            <p:cNvPr id="55" name="燕尾形 54"/>
            <p:cNvSpPr/>
            <p:nvPr/>
          </p:nvSpPr>
          <p:spPr>
            <a:xfrm>
              <a:off x="9847731" y="4511451"/>
              <a:ext cx="90029" cy="13301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solidFill>
                  <a:schemeClr val="tx1"/>
                </a:solidFill>
              </a:endParaRPr>
            </a:p>
          </p:txBody>
        </p:sp>
        <p:sp>
          <p:nvSpPr>
            <p:cNvPr id="56" name="燕尾形 55"/>
            <p:cNvSpPr/>
            <p:nvPr/>
          </p:nvSpPr>
          <p:spPr>
            <a:xfrm>
              <a:off x="9916548" y="4511451"/>
              <a:ext cx="90029" cy="13301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solidFill>
                  <a:schemeClr val="tx1"/>
                </a:solidFill>
              </a:endParaRPr>
            </a:p>
          </p:txBody>
        </p:sp>
        <p:sp>
          <p:nvSpPr>
            <p:cNvPr id="57" name="燕尾形 56"/>
            <p:cNvSpPr/>
            <p:nvPr/>
          </p:nvSpPr>
          <p:spPr>
            <a:xfrm>
              <a:off x="9985366" y="4511451"/>
              <a:ext cx="90029" cy="13301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dirty="0">
                <a:solidFill>
                  <a:schemeClr val="tx1"/>
                </a:solidFill>
              </a:endParaRPr>
            </a:p>
          </p:txBody>
        </p:sp>
        <p:sp>
          <p:nvSpPr>
            <p:cNvPr id="58" name="燕尾形 57"/>
            <p:cNvSpPr/>
            <p:nvPr/>
          </p:nvSpPr>
          <p:spPr>
            <a:xfrm>
              <a:off x="10054183" y="4511451"/>
              <a:ext cx="90029" cy="13301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solidFill>
                  <a:schemeClr val="tx1"/>
                </a:solidFill>
              </a:endParaRPr>
            </a:p>
          </p:txBody>
        </p:sp>
        <p:sp>
          <p:nvSpPr>
            <p:cNvPr id="59" name="燕尾形 58"/>
            <p:cNvSpPr/>
            <p:nvPr/>
          </p:nvSpPr>
          <p:spPr>
            <a:xfrm>
              <a:off x="10123001" y="4511451"/>
              <a:ext cx="90029" cy="13301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solidFill>
                  <a:schemeClr val="tx1"/>
                </a:solidFill>
              </a:endParaRPr>
            </a:p>
          </p:txBody>
        </p:sp>
      </p:grpSp>
      <p:sp>
        <p:nvSpPr>
          <p:cNvPr id="69" name="文本框 68"/>
          <p:cNvSpPr txBox="1"/>
          <p:nvPr/>
        </p:nvSpPr>
        <p:spPr>
          <a:xfrm flipH="1">
            <a:off x="2381709" y="2249021"/>
            <a:ext cx="1553543" cy="391902"/>
          </a:xfrm>
          <a:prstGeom prst="rect">
            <a:avLst/>
          </a:prstGeom>
          <a:noFill/>
        </p:spPr>
        <p:txBody>
          <a:bodyPr wrap="square">
            <a:noAutofit/>
          </a:bodyPr>
          <a:lstStyle/>
          <a:p>
            <a:pPr algn="r">
              <a:lnSpc>
                <a:spcPct val="130000"/>
              </a:lnSpc>
            </a:pPr>
            <a:r>
              <a:rPr lang="zh-CN" altLang="en-US" sz="1600" spc="120" dirty="0">
                <a:gradFill>
                  <a:gsLst>
                    <a:gs pos="100000">
                      <a:schemeClr val="tx1"/>
                    </a:gs>
                    <a:gs pos="20000">
                      <a:schemeClr val="accent5">
                        <a:lumMod val="75000"/>
                      </a:schemeClr>
                    </a:gs>
                  </a:gsLst>
                  <a:lin ang="2700000" scaled="0"/>
                </a:gradFill>
                <a:latin typeface="OPPOSans H" panose="00020600040101010101" pitchFamily="18" charset="-122"/>
                <a:ea typeface="OPPOSans H" panose="00020600040101010101" pitchFamily="18" charset="-122"/>
                <a:cs typeface="OPPOSans H" panose="00020600040101010101" pitchFamily="18" charset="-122"/>
              </a:rPr>
              <a:t>有哪些优势？</a:t>
            </a:r>
            <a:endParaRPr lang="zh-CN" altLang="en-US" sz="1600" spc="120" dirty="0">
              <a:gradFill>
                <a:gsLst>
                  <a:gs pos="100000">
                    <a:schemeClr val="tx1"/>
                  </a:gs>
                  <a:gs pos="20000">
                    <a:schemeClr val="accent5">
                      <a:lumMod val="75000"/>
                    </a:schemeClr>
                  </a:gs>
                </a:gsLst>
                <a:lin ang="2700000" scaled="0"/>
              </a:gradFill>
              <a:latin typeface="OPPOSans R" panose="00020600040101010101" pitchFamily="18" charset="-122"/>
              <a:ea typeface="OPPOSans R" panose="00020600040101010101" pitchFamily="18" charset="-122"/>
              <a:cs typeface="OPPOSans R" panose="00020600040101010101" pitchFamily="18" charset="-122"/>
            </a:endParaRPr>
          </a:p>
        </p:txBody>
      </p:sp>
      <p:sp>
        <p:nvSpPr>
          <p:cNvPr id="70" name="圆: 空心 91"/>
          <p:cNvSpPr/>
          <p:nvPr/>
        </p:nvSpPr>
        <p:spPr>
          <a:xfrm rot="153746" flipH="1">
            <a:off x="3921168" y="2354925"/>
            <a:ext cx="180094" cy="180094"/>
          </a:xfrm>
          <a:prstGeom prst="donut">
            <a:avLst>
              <a:gd name="adj" fmla="val 22893"/>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solidFill>
                <a:schemeClr val="tx1"/>
              </a:solidFill>
              <a:latin typeface="OPPOSans R" panose="00020600040101010101" pitchFamily="18" charset="-122"/>
              <a:ea typeface="OPPOSans R" panose="00020600040101010101" pitchFamily="18" charset="-122"/>
            </a:endParaRPr>
          </a:p>
        </p:txBody>
      </p:sp>
      <p:sp>
        <p:nvSpPr>
          <p:cNvPr id="71" name="文本框 70"/>
          <p:cNvSpPr txBox="1"/>
          <p:nvPr/>
        </p:nvSpPr>
        <p:spPr>
          <a:xfrm flipH="1">
            <a:off x="834026" y="2600891"/>
            <a:ext cx="3310957" cy="634533"/>
          </a:xfrm>
          <a:prstGeom prst="rect">
            <a:avLst/>
          </a:prstGeom>
          <a:noFill/>
        </p:spPr>
        <p:txBody>
          <a:bodyPr wrap="square">
            <a:noAutofit/>
          </a:bodyPr>
          <a:lstStyle/>
          <a:p>
            <a:pPr algn="r">
              <a:lnSpc>
                <a:spcPct val="130000"/>
              </a:lnSpc>
            </a:pPr>
            <a:r>
              <a:rPr lang="zh-CN" altLang="en-US" sz="1400" spc="120" dirty="0">
                <a:solidFill>
                  <a:schemeClr val="bg2">
                    <a:lumMod val="10000"/>
                  </a:schemeClr>
                </a:solidFill>
                <a:latin typeface="OPPOSans M" pitchFamily="18" charset="-122"/>
                <a:ea typeface="OPPOSans M" pitchFamily="18" charset="-122"/>
                <a:cs typeface="OPPOSans M" pitchFamily="18" charset="-122"/>
              </a:rPr>
              <a:t>销售数量较高，并且能占据市场份额比较大，优于其他产品。</a:t>
            </a:r>
          </a:p>
        </p:txBody>
      </p:sp>
      <p:grpSp>
        <p:nvGrpSpPr>
          <p:cNvPr id="19" name="组合 18"/>
          <p:cNvGrpSpPr/>
          <p:nvPr/>
        </p:nvGrpSpPr>
        <p:grpSpPr>
          <a:xfrm>
            <a:off x="2091517" y="2407151"/>
            <a:ext cx="365299" cy="133014"/>
            <a:chOff x="2091517" y="2407151"/>
            <a:chExt cx="365299" cy="133014"/>
          </a:xfrm>
          <a:gradFill>
            <a:gsLst>
              <a:gs pos="0">
                <a:schemeClr val="tx1"/>
              </a:gs>
              <a:gs pos="98000">
                <a:schemeClr val="tx1">
                  <a:alpha val="0"/>
                </a:schemeClr>
              </a:gs>
            </a:gsLst>
            <a:lin ang="0" scaled="0"/>
          </a:gradFill>
        </p:grpSpPr>
        <p:sp>
          <p:nvSpPr>
            <p:cNvPr id="64" name="燕尾形 63"/>
            <p:cNvSpPr/>
            <p:nvPr/>
          </p:nvSpPr>
          <p:spPr>
            <a:xfrm flipH="1">
              <a:off x="2366787" y="2407151"/>
              <a:ext cx="90029" cy="13301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solidFill>
                  <a:schemeClr val="tx1"/>
                </a:solidFill>
              </a:endParaRPr>
            </a:p>
          </p:txBody>
        </p:sp>
        <p:sp>
          <p:nvSpPr>
            <p:cNvPr id="65" name="燕尾形 64"/>
            <p:cNvSpPr/>
            <p:nvPr/>
          </p:nvSpPr>
          <p:spPr>
            <a:xfrm flipH="1">
              <a:off x="2297970" y="2407151"/>
              <a:ext cx="90029" cy="13301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solidFill>
                  <a:schemeClr val="tx1"/>
                </a:solidFill>
              </a:endParaRPr>
            </a:p>
          </p:txBody>
        </p:sp>
        <p:sp>
          <p:nvSpPr>
            <p:cNvPr id="66" name="燕尾形 65"/>
            <p:cNvSpPr/>
            <p:nvPr/>
          </p:nvSpPr>
          <p:spPr>
            <a:xfrm flipH="1">
              <a:off x="2229152" y="2407151"/>
              <a:ext cx="90029" cy="13301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dirty="0">
                <a:solidFill>
                  <a:schemeClr val="tx1"/>
                </a:solidFill>
              </a:endParaRPr>
            </a:p>
          </p:txBody>
        </p:sp>
        <p:sp>
          <p:nvSpPr>
            <p:cNvPr id="67" name="燕尾形 66"/>
            <p:cNvSpPr/>
            <p:nvPr/>
          </p:nvSpPr>
          <p:spPr>
            <a:xfrm flipH="1">
              <a:off x="2160335" y="2407151"/>
              <a:ext cx="90029" cy="13301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solidFill>
                  <a:schemeClr val="tx1"/>
                </a:solidFill>
              </a:endParaRPr>
            </a:p>
          </p:txBody>
        </p:sp>
        <p:sp>
          <p:nvSpPr>
            <p:cNvPr id="68" name="燕尾形 67"/>
            <p:cNvSpPr/>
            <p:nvPr/>
          </p:nvSpPr>
          <p:spPr>
            <a:xfrm flipH="1">
              <a:off x="2091517" y="2407151"/>
              <a:ext cx="90029" cy="13301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solidFill>
                  <a:schemeClr val="tx1"/>
                </a:solidFill>
              </a:endParaRPr>
            </a:p>
          </p:txBody>
        </p:sp>
      </p:grpSp>
      <p:sp>
        <p:nvSpPr>
          <p:cNvPr id="73" name="文本框 72"/>
          <p:cNvSpPr txBox="1"/>
          <p:nvPr/>
        </p:nvSpPr>
        <p:spPr>
          <a:xfrm flipH="1">
            <a:off x="2381709" y="4319480"/>
            <a:ext cx="1553543" cy="391902"/>
          </a:xfrm>
          <a:prstGeom prst="rect">
            <a:avLst/>
          </a:prstGeom>
          <a:noFill/>
        </p:spPr>
        <p:txBody>
          <a:bodyPr wrap="square">
            <a:noAutofit/>
          </a:bodyPr>
          <a:lstStyle/>
          <a:p>
            <a:pPr algn="r">
              <a:lnSpc>
                <a:spcPct val="130000"/>
              </a:lnSpc>
            </a:pPr>
            <a:r>
              <a:rPr lang="zh-CN" altLang="en-US" sz="1600" spc="120" dirty="0">
                <a:gradFill>
                  <a:gsLst>
                    <a:gs pos="100000">
                      <a:schemeClr val="tx1"/>
                    </a:gs>
                    <a:gs pos="20000">
                      <a:schemeClr val="accent5">
                        <a:lumMod val="75000"/>
                      </a:schemeClr>
                    </a:gs>
                  </a:gsLst>
                  <a:lin ang="2700000" scaled="0"/>
                </a:gradFill>
                <a:latin typeface="OPPOSans H" panose="00020600040101010101" pitchFamily="18" charset="-122"/>
                <a:ea typeface="OPPOSans H" panose="00020600040101010101" pitchFamily="18" charset="-122"/>
                <a:cs typeface="OPPOSans H" panose="00020600040101010101" pitchFamily="18" charset="-122"/>
              </a:rPr>
              <a:t>有哪些威胁？</a:t>
            </a:r>
            <a:endParaRPr lang="zh-CN" altLang="en-US" sz="1600" spc="120" dirty="0">
              <a:gradFill>
                <a:gsLst>
                  <a:gs pos="100000">
                    <a:schemeClr val="tx1"/>
                  </a:gs>
                  <a:gs pos="20000">
                    <a:schemeClr val="accent5">
                      <a:lumMod val="75000"/>
                    </a:schemeClr>
                  </a:gs>
                </a:gsLst>
                <a:lin ang="2700000" scaled="0"/>
              </a:gradFill>
              <a:latin typeface="OPPOSans R" panose="00020600040101010101" pitchFamily="18" charset="-122"/>
              <a:ea typeface="OPPOSans R" panose="00020600040101010101" pitchFamily="18" charset="-122"/>
              <a:cs typeface="OPPOSans R" panose="00020600040101010101" pitchFamily="18" charset="-122"/>
            </a:endParaRPr>
          </a:p>
        </p:txBody>
      </p:sp>
      <p:sp>
        <p:nvSpPr>
          <p:cNvPr id="74" name="圆: 空心 91"/>
          <p:cNvSpPr/>
          <p:nvPr/>
        </p:nvSpPr>
        <p:spPr>
          <a:xfrm rot="153746" flipH="1">
            <a:off x="3921168" y="4425384"/>
            <a:ext cx="180094" cy="180094"/>
          </a:xfrm>
          <a:prstGeom prst="donut">
            <a:avLst>
              <a:gd name="adj" fmla="val 22893"/>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solidFill>
                <a:schemeClr val="tx1"/>
              </a:solidFill>
              <a:latin typeface="OPPOSans R" panose="00020600040101010101" pitchFamily="18" charset="-122"/>
              <a:ea typeface="OPPOSans R" panose="00020600040101010101" pitchFamily="18" charset="-122"/>
            </a:endParaRPr>
          </a:p>
        </p:txBody>
      </p:sp>
      <p:sp>
        <p:nvSpPr>
          <p:cNvPr id="75" name="文本框 74"/>
          <p:cNvSpPr txBox="1"/>
          <p:nvPr/>
        </p:nvSpPr>
        <p:spPr>
          <a:xfrm flipH="1">
            <a:off x="834026" y="4671350"/>
            <a:ext cx="3310957" cy="634533"/>
          </a:xfrm>
          <a:prstGeom prst="rect">
            <a:avLst/>
          </a:prstGeom>
          <a:noFill/>
        </p:spPr>
        <p:txBody>
          <a:bodyPr wrap="square">
            <a:noAutofit/>
          </a:bodyPr>
          <a:lstStyle/>
          <a:p>
            <a:pPr algn="r">
              <a:lnSpc>
                <a:spcPct val="130000"/>
              </a:lnSpc>
            </a:pPr>
            <a:r>
              <a:rPr lang="zh-CN" altLang="en-US" sz="1400" spc="120" dirty="0">
                <a:solidFill>
                  <a:schemeClr val="bg2">
                    <a:lumMod val="10000"/>
                  </a:schemeClr>
                </a:solidFill>
                <a:latin typeface="OPPOSans M" pitchFamily="18" charset="-122"/>
                <a:ea typeface="OPPOSans M" pitchFamily="18" charset="-122"/>
                <a:cs typeface="OPPOSans M" pitchFamily="18" charset="-122"/>
              </a:rPr>
              <a:t>其他产品的市场份额也在逐渐扩大，并且对方也在不断增加自己的能力。</a:t>
            </a:r>
          </a:p>
        </p:txBody>
      </p:sp>
      <p:grpSp>
        <p:nvGrpSpPr>
          <p:cNvPr id="76" name="组合 75"/>
          <p:cNvGrpSpPr/>
          <p:nvPr/>
        </p:nvGrpSpPr>
        <p:grpSpPr>
          <a:xfrm flipH="1">
            <a:off x="2091517" y="4477610"/>
            <a:ext cx="365299" cy="133014"/>
            <a:chOff x="9214540" y="2617324"/>
            <a:chExt cx="365299" cy="133014"/>
          </a:xfrm>
          <a:gradFill>
            <a:gsLst>
              <a:gs pos="100000">
                <a:schemeClr val="tx1"/>
              </a:gs>
              <a:gs pos="0">
                <a:schemeClr val="tx1">
                  <a:alpha val="0"/>
                </a:schemeClr>
              </a:gs>
            </a:gsLst>
            <a:lin ang="0" scaled="0"/>
          </a:gradFill>
        </p:grpSpPr>
        <p:sp>
          <p:nvSpPr>
            <p:cNvPr id="77" name="燕尾形 76"/>
            <p:cNvSpPr/>
            <p:nvPr/>
          </p:nvSpPr>
          <p:spPr>
            <a:xfrm>
              <a:off x="9214540" y="2617324"/>
              <a:ext cx="90029" cy="13301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solidFill>
                  <a:schemeClr val="tx1"/>
                </a:solidFill>
              </a:endParaRPr>
            </a:p>
          </p:txBody>
        </p:sp>
        <p:sp>
          <p:nvSpPr>
            <p:cNvPr id="78" name="燕尾形 77"/>
            <p:cNvSpPr/>
            <p:nvPr/>
          </p:nvSpPr>
          <p:spPr>
            <a:xfrm>
              <a:off x="9283357" y="2617324"/>
              <a:ext cx="90029" cy="13301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solidFill>
                  <a:schemeClr val="tx1"/>
                </a:solidFill>
              </a:endParaRPr>
            </a:p>
          </p:txBody>
        </p:sp>
        <p:sp>
          <p:nvSpPr>
            <p:cNvPr id="79" name="燕尾形 78"/>
            <p:cNvSpPr/>
            <p:nvPr/>
          </p:nvSpPr>
          <p:spPr>
            <a:xfrm>
              <a:off x="9352175" y="2617324"/>
              <a:ext cx="90029" cy="13301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dirty="0">
                <a:solidFill>
                  <a:schemeClr val="tx1"/>
                </a:solidFill>
              </a:endParaRPr>
            </a:p>
          </p:txBody>
        </p:sp>
        <p:sp>
          <p:nvSpPr>
            <p:cNvPr id="80" name="燕尾形 79"/>
            <p:cNvSpPr/>
            <p:nvPr/>
          </p:nvSpPr>
          <p:spPr>
            <a:xfrm>
              <a:off x="9420992" y="2617324"/>
              <a:ext cx="90029" cy="13301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solidFill>
                  <a:schemeClr val="tx1"/>
                </a:solidFill>
              </a:endParaRPr>
            </a:p>
          </p:txBody>
        </p:sp>
        <p:sp>
          <p:nvSpPr>
            <p:cNvPr id="81" name="燕尾形 80"/>
            <p:cNvSpPr/>
            <p:nvPr/>
          </p:nvSpPr>
          <p:spPr>
            <a:xfrm>
              <a:off x="9489810" y="2617324"/>
              <a:ext cx="90029" cy="13301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solidFill>
                  <a:schemeClr val="tx1"/>
                </a:solidFill>
              </a:endParaRPr>
            </a:p>
          </p:txBody>
        </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图形 42"/>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181848" y="2755900"/>
            <a:ext cx="6832600" cy="4102100"/>
          </a:xfrm>
          <a:prstGeom prst="rect">
            <a:avLst/>
          </a:prstGeom>
        </p:spPr>
      </p:pic>
      <p:sp>
        <p:nvSpPr>
          <p:cNvPr id="2" name="内容占位符 1"/>
          <p:cNvSpPr>
            <a:spLocks noGrp="1"/>
          </p:cNvSpPr>
          <p:nvPr>
            <p:ph sz="quarter" idx="12"/>
          </p:nvPr>
        </p:nvSpPr>
        <p:spPr>
          <a:xfrm>
            <a:off x="933812" y="894530"/>
            <a:ext cx="2859724" cy="504516"/>
          </a:xfrm>
        </p:spPr>
        <p:txBody>
          <a:bodyPr>
            <a:noAutofit/>
          </a:bodyPr>
          <a:lstStyle/>
          <a:p>
            <a:r>
              <a:rPr lang="en-GB" altLang="zh-CN" sz="1400" dirty="0">
                <a:solidFill>
                  <a:schemeClr val="bg2">
                    <a:lumMod val="10000"/>
                  </a:schemeClr>
                </a:solidFill>
                <a:latin typeface="OPPOSans M" pitchFamily="18" charset="-122"/>
                <a:ea typeface="OPPOSans M" pitchFamily="18" charset="-122"/>
                <a:cs typeface="OPPOSans M" pitchFamily="18" charset="-122"/>
              </a:rPr>
              <a:t>OTHER PROJECT DISPLAY</a:t>
            </a:r>
            <a:endParaRPr lang="zh-CN" altLang="en-US" sz="1400" dirty="0">
              <a:solidFill>
                <a:schemeClr val="bg2">
                  <a:lumMod val="10000"/>
                </a:schemeClr>
              </a:solidFill>
              <a:latin typeface="OPPOSans M" pitchFamily="18" charset="-122"/>
              <a:ea typeface="OPPOSans M" pitchFamily="18" charset="-122"/>
              <a:cs typeface="OPPOSans M" pitchFamily="18" charset="-122"/>
            </a:endParaRPr>
          </a:p>
        </p:txBody>
      </p:sp>
      <p:sp>
        <p:nvSpPr>
          <p:cNvPr id="3" name="内容占位符 2"/>
          <p:cNvSpPr>
            <a:spLocks noGrp="1"/>
          </p:cNvSpPr>
          <p:nvPr>
            <p:ph sz="quarter" idx="17"/>
          </p:nvPr>
        </p:nvSpPr>
        <p:spPr/>
        <p:txBody>
          <a:bodyPr>
            <a:noAutofit/>
          </a:bodyPr>
          <a:lstStyle/>
          <a:p>
            <a:r>
              <a:rPr kumimoji="1" lang="zh-CN" altLang="en-US" dirty="0"/>
              <a:t>其他项目展示</a:t>
            </a:r>
          </a:p>
        </p:txBody>
      </p:sp>
      <p:sp>
        <p:nvSpPr>
          <p:cNvPr id="4" name="Shape 22"/>
          <p:cNvSpPr/>
          <p:nvPr/>
        </p:nvSpPr>
        <p:spPr>
          <a:xfrm>
            <a:off x="5554450" y="1511233"/>
            <a:ext cx="2334185" cy="269455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noFill/>
          <a:ln w="9525">
            <a:solidFill>
              <a:srgbClr val="3F3D56"/>
            </a:solidFill>
            <a:miter lim="400000"/>
          </a:ln>
        </p:spPr>
        <p:txBody>
          <a:bodyPr lIns="45719" rIns="45719" anchor="ctr">
            <a:noAutofit/>
          </a:bodyPr>
          <a:lstStyle/>
          <a:p>
            <a:endParaRPr>
              <a:latin typeface="OPPOSans R" panose="00020600040101010101" pitchFamily="18" charset="-122"/>
            </a:endParaRPr>
          </a:p>
        </p:txBody>
      </p:sp>
      <p:sp>
        <p:nvSpPr>
          <p:cNvPr id="6" name="Shape 22"/>
          <p:cNvSpPr/>
          <p:nvPr/>
        </p:nvSpPr>
        <p:spPr>
          <a:xfrm>
            <a:off x="4386268" y="3534873"/>
            <a:ext cx="2334185" cy="269455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noFill/>
          <a:ln w="9525">
            <a:solidFill>
              <a:srgbClr val="3F3D56"/>
            </a:solidFill>
            <a:miter lim="400000"/>
          </a:ln>
        </p:spPr>
        <p:txBody>
          <a:bodyPr lIns="45719" rIns="45719" anchor="ctr">
            <a:noAutofit/>
          </a:bodyPr>
          <a:lstStyle/>
          <a:p>
            <a:endParaRPr>
              <a:latin typeface="OPPOSans R" panose="00020600040101010101" pitchFamily="18" charset="-122"/>
            </a:endParaRPr>
          </a:p>
        </p:txBody>
      </p:sp>
      <p:sp>
        <p:nvSpPr>
          <p:cNvPr id="7" name="Shape 22"/>
          <p:cNvSpPr/>
          <p:nvPr/>
        </p:nvSpPr>
        <p:spPr>
          <a:xfrm>
            <a:off x="3219539" y="1511233"/>
            <a:ext cx="2334185" cy="269455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noFill/>
          <a:ln w="9525">
            <a:solidFill>
              <a:srgbClr val="3F3D56"/>
            </a:solidFill>
            <a:miter lim="400000"/>
          </a:ln>
        </p:spPr>
        <p:txBody>
          <a:bodyPr lIns="45719" rIns="45719" anchor="ctr">
            <a:noAutofit/>
          </a:bodyPr>
          <a:lstStyle/>
          <a:p>
            <a:endParaRPr>
              <a:latin typeface="OPPOSans R" panose="00020600040101010101" pitchFamily="18" charset="-122"/>
            </a:endParaRPr>
          </a:p>
        </p:txBody>
      </p:sp>
      <p:sp>
        <p:nvSpPr>
          <p:cNvPr id="8" name="Shape 22"/>
          <p:cNvSpPr/>
          <p:nvPr/>
        </p:nvSpPr>
        <p:spPr>
          <a:xfrm>
            <a:off x="885354" y="2858872"/>
            <a:ext cx="2334185" cy="269455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noFill/>
          <a:ln w="9525">
            <a:solidFill>
              <a:srgbClr val="3F3D56"/>
            </a:solidFill>
            <a:miter lim="400000"/>
          </a:ln>
        </p:spPr>
        <p:txBody>
          <a:bodyPr lIns="45719" rIns="45719" anchor="ctr">
            <a:noAutofit/>
          </a:bodyPr>
          <a:lstStyle/>
          <a:p>
            <a:endParaRPr>
              <a:latin typeface="OPPOSans R" panose="00020600040101010101" pitchFamily="18" charset="-122"/>
            </a:endParaRPr>
          </a:p>
        </p:txBody>
      </p:sp>
      <p:sp>
        <p:nvSpPr>
          <p:cNvPr id="11" name="TextBox 49"/>
          <p:cNvSpPr txBox="1"/>
          <p:nvPr/>
        </p:nvSpPr>
        <p:spPr>
          <a:xfrm>
            <a:off x="6029048" y="2696303"/>
            <a:ext cx="1384995" cy="794128"/>
          </a:xfrm>
          <a:prstGeom prst="rect">
            <a:avLst/>
          </a:prstGeom>
          <a:noFill/>
        </p:spPr>
        <p:txBody>
          <a:bodyPr wrap="none" lIns="0" rIns="0" rtlCol="0">
            <a:noAutofit/>
          </a:bodyPr>
          <a:lstStyle/>
          <a:p>
            <a:pPr lvl="0" algn="ctr">
              <a:lnSpc>
                <a:spcPct val="110000"/>
              </a:lnSpc>
            </a:pPr>
            <a:r>
              <a:rPr lang="zh-CN" altLang="en-US" sz="2400" dirty="0">
                <a:solidFill>
                  <a:schemeClr val="accent5">
                    <a:lumMod val="75000"/>
                  </a:schemeClr>
                </a:solidFill>
                <a:latin typeface="OPPOSans H" panose="00020600040101010101" pitchFamily="18" charset="-122"/>
                <a:ea typeface="OPPOSans H" panose="00020600040101010101" pitchFamily="18" charset="-122"/>
                <a:cs typeface="OPPOSans L" panose="00020600040101010101" pitchFamily="18" charset="-122"/>
              </a:rPr>
              <a:t>线下零售</a:t>
            </a:r>
            <a:endParaRPr lang="en-US" altLang="zh-CN" sz="2400" dirty="0">
              <a:solidFill>
                <a:schemeClr val="accent5">
                  <a:lumMod val="75000"/>
                </a:schemeClr>
              </a:solidFill>
              <a:latin typeface="OPPOSans H" panose="00020600040101010101" pitchFamily="18" charset="-122"/>
              <a:ea typeface="OPPOSans H" panose="00020600040101010101" pitchFamily="18" charset="-122"/>
              <a:cs typeface="OPPOSans L" panose="00020600040101010101" pitchFamily="18" charset="-122"/>
            </a:endParaRPr>
          </a:p>
          <a:p>
            <a:pPr lvl="0" algn="ctr">
              <a:lnSpc>
                <a:spcPct val="110000"/>
              </a:lnSpc>
            </a:pPr>
            <a:r>
              <a:rPr lang="zh-CN" altLang="en-US" dirty="0">
                <a:solidFill>
                  <a:schemeClr val="accent5">
                    <a:lumMod val="75000"/>
                  </a:schemeClr>
                </a:solidFill>
                <a:cs typeface="OPPOSans L" panose="00020600040101010101" pitchFamily="18" charset="-122"/>
              </a:rPr>
              <a:t>（次要方向）</a:t>
            </a:r>
            <a:endParaRPr lang="en-US" altLang="zh-CN" dirty="0">
              <a:solidFill>
                <a:schemeClr val="accent5">
                  <a:lumMod val="75000"/>
                </a:schemeClr>
              </a:solidFill>
              <a:cs typeface="OPPOSans L" panose="00020600040101010101" pitchFamily="18" charset="-122"/>
            </a:endParaRPr>
          </a:p>
        </p:txBody>
      </p:sp>
      <p:sp>
        <p:nvSpPr>
          <p:cNvPr id="12" name="TextBox 50"/>
          <p:cNvSpPr txBox="1"/>
          <p:nvPr/>
        </p:nvSpPr>
        <p:spPr>
          <a:xfrm>
            <a:off x="6452238" y="2374349"/>
            <a:ext cx="538609" cy="307777"/>
          </a:xfrm>
          <a:prstGeom prst="rect">
            <a:avLst/>
          </a:prstGeom>
          <a:noFill/>
        </p:spPr>
        <p:txBody>
          <a:bodyPr wrap="none" lIns="0" rIns="0" rtlCol="0">
            <a:noAutofit/>
          </a:bodyPr>
          <a:lstStyle/>
          <a:p>
            <a:pPr algn="ctr"/>
            <a:r>
              <a:rPr lang="zh-CN" altLang="en-US" sz="1400" dirty="0">
                <a:solidFill>
                  <a:srgbClr val="3F3D56"/>
                </a:solidFill>
                <a:latin typeface="OPPOSans M" pitchFamily="18" charset="-122"/>
                <a:ea typeface="OPPOSans M" pitchFamily="18" charset="-122"/>
                <a:cs typeface="OPPOSans M" pitchFamily="18" charset="-122"/>
              </a:rPr>
              <a:t>项目三</a:t>
            </a:r>
          </a:p>
        </p:txBody>
      </p:sp>
      <p:sp>
        <p:nvSpPr>
          <p:cNvPr id="13" name="TextBox 53"/>
          <p:cNvSpPr txBox="1"/>
          <p:nvPr/>
        </p:nvSpPr>
        <p:spPr>
          <a:xfrm>
            <a:off x="3617195" y="2696303"/>
            <a:ext cx="1538883" cy="757195"/>
          </a:xfrm>
          <a:prstGeom prst="rect">
            <a:avLst/>
          </a:prstGeom>
          <a:noFill/>
        </p:spPr>
        <p:txBody>
          <a:bodyPr wrap="none" lIns="0" rIns="0" rtlCol="0">
            <a:noAutofit/>
          </a:bodyPr>
          <a:lstStyle/>
          <a:p>
            <a:pPr algn="ctr"/>
            <a:r>
              <a:rPr lang="zh-CN" altLang="en-US" sz="2400" dirty="0">
                <a:solidFill>
                  <a:schemeClr val="accent5">
                    <a:lumMod val="75000"/>
                  </a:schemeClr>
                </a:solidFill>
                <a:latin typeface="+mj-ea"/>
                <a:ea typeface="+mj-ea"/>
                <a:cs typeface="OPPOSans L" panose="00020600040101010101" pitchFamily="18" charset="-122"/>
              </a:rPr>
              <a:t>自媒体方向</a:t>
            </a:r>
            <a:endParaRPr lang="en-US" altLang="zh-CN" sz="2400" dirty="0">
              <a:solidFill>
                <a:schemeClr val="accent5">
                  <a:lumMod val="75000"/>
                </a:schemeClr>
              </a:solidFill>
              <a:latin typeface="+mj-ea"/>
              <a:ea typeface="+mj-ea"/>
              <a:cs typeface="OPPOSans L" panose="00020600040101010101" pitchFamily="18" charset="-122"/>
            </a:endParaRPr>
          </a:p>
          <a:p>
            <a:pPr lvl="0" algn="ctr">
              <a:lnSpc>
                <a:spcPct val="110000"/>
              </a:lnSpc>
            </a:pPr>
            <a:r>
              <a:rPr lang="zh-CN" altLang="en-US" dirty="0">
                <a:solidFill>
                  <a:schemeClr val="accent5">
                    <a:lumMod val="75000"/>
                  </a:schemeClr>
                </a:solidFill>
                <a:cs typeface="OPPOSans L" panose="00020600040101010101" pitchFamily="18" charset="-122"/>
              </a:rPr>
              <a:t>（次要方向）</a:t>
            </a:r>
            <a:endParaRPr lang="en-US" altLang="zh-CN" dirty="0">
              <a:solidFill>
                <a:schemeClr val="accent5">
                  <a:lumMod val="75000"/>
                </a:schemeClr>
              </a:solidFill>
              <a:cs typeface="OPPOSans L" panose="00020600040101010101" pitchFamily="18" charset="-122"/>
            </a:endParaRPr>
          </a:p>
        </p:txBody>
      </p:sp>
      <p:sp>
        <p:nvSpPr>
          <p:cNvPr id="14" name="TextBox 54"/>
          <p:cNvSpPr txBox="1"/>
          <p:nvPr/>
        </p:nvSpPr>
        <p:spPr>
          <a:xfrm>
            <a:off x="4117328" y="2374349"/>
            <a:ext cx="538609" cy="307777"/>
          </a:xfrm>
          <a:prstGeom prst="rect">
            <a:avLst/>
          </a:prstGeom>
          <a:noFill/>
        </p:spPr>
        <p:txBody>
          <a:bodyPr wrap="none" lIns="0" rIns="0" rtlCol="0">
            <a:noAutofit/>
          </a:bodyPr>
          <a:lstStyle/>
          <a:p>
            <a:pPr algn="ctr"/>
            <a:r>
              <a:rPr lang="zh-CN" altLang="en-US" sz="1400" dirty="0">
                <a:solidFill>
                  <a:srgbClr val="3F3D56"/>
                </a:solidFill>
                <a:latin typeface="OPPOSans M" pitchFamily="18" charset="-122"/>
                <a:ea typeface="OPPOSans M" pitchFamily="18" charset="-122"/>
                <a:cs typeface="OPPOSans M" pitchFamily="18" charset="-122"/>
              </a:rPr>
              <a:t>项目二</a:t>
            </a:r>
          </a:p>
        </p:txBody>
      </p:sp>
      <p:sp>
        <p:nvSpPr>
          <p:cNvPr id="15" name="TextBox 57"/>
          <p:cNvSpPr txBox="1"/>
          <p:nvPr/>
        </p:nvSpPr>
        <p:spPr>
          <a:xfrm>
            <a:off x="1283010" y="3859048"/>
            <a:ext cx="1538883" cy="794128"/>
          </a:xfrm>
          <a:prstGeom prst="rect">
            <a:avLst/>
          </a:prstGeom>
          <a:noFill/>
        </p:spPr>
        <p:txBody>
          <a:bodyPr wrap="none" lIns="0" rIns="0" rtlCol="0">
            <a:noAutofit/>
          </a:bodyPr>
          <a:lstStyle/>
          <a:p>
            <a:pPr algn="ctr">
              <a:lnSpc>
                <a:spcPct val="110000"/>
              </a:lnSpc>
            </a:pPr>
            <a:r>
              <a:rPr lang="zh-CN" altLang="en-US" sz="2400" dirty="0">
                <a:solidFill>
                  <a:schemeClr val="accent5">
                    <a:lumMod val="75000"/>
                  </a:schemeClr>
                </a:solidFill>
                <a:latin typeface="+mj-ea"/>
                <a:ea typeface="+mj-ea"/>
                <a:cs typeface="OPPOSans L" panose="00020600040101010101" pitchFamily="18" charset="-122"/>
              </a:rPr>
              <a:t>互联网方向</a:t>
            </a:r>
            <a:endParaRPr lang="en-US" altLang="zh-CN" sz="2400" dirty="0">
              <a:solidFill>
                <a:schemeClr val="accent5">
                  <a:lumMod val="75000"/>
                </a:schemeClr>
              </a:solidFill>
              <a:latin typeface="+mj-ea"/>
              <a:ea typeface="+mj-ea"/>
              <a:cs typeface="OPPOSans L" panose="00020600040101010101" pitchFamily="18" charset="-122"/>
            </a:endParaRPr>
          </a:p>
          <a:p>
            <a:pPr algn="ctr">
              <a:lnSpc>
                <a:spcPct val="110000"/>
              </a:lnSpc>
            </a:pPr>
            <a:r>
              <a:rPr lang="zh-CN" altLang="en-US" dirty="0">
                <a:solidFill>
                  <a:schemeClr val="accent5">
                    <a:lumMod val="75000"/>
                  </a:schemeClr>
                </a:solidFill>
                <a:latin typeface="+mn-ea"/>
                <a:cs typeface="OPPOSans L" panose="00020600040101010101" pitchFamily="18" charset="-122"/>
              </a:rPr>
              <a:t>（主要方向）</a:t>
            </a:r>
            <a:endParaRPr lang="en-US" dirty="0">
              <a:solidFill>
                <a:schemeClr val="accent5">
                  <a:lumMod val="75000"/>
                </a:schemeClr>
              </a:solidFill>
              <a:latin typeface="+mn-ea"/>
              <a:cs typeface="OPPOSans L" panose="00020600040101010101" pitchFamily="18" charset="-122"/>
            </a:endParaRPr>
          </a:p>
        </p:txBody>
      </p:sp>
      <p:sp>
        <p:nvSpPr>
          <p:cNvPr id="16" name="TextBox 58"/>
          <p:cNvSpPr txBox="1"/>
          <p:nvPr/>
        </p:nvSpPr>
        <p:spPr>
          <a:xfrm>
            <a:off x="1783143" y="3562494"/>
            <a:ext cx="538609" cy="307777"/>
          </a:xfrm>
          <a:prstGeom prst="rect">
            <a:avLst/>
          </a:prstGeom>
          <a:noFill/>
        </p:spPr>
        <p:txBody>
          <a:bodyPr wrap="none" lIns="0" rIns="0" rtlCol="0">
            <a:noAutofit/>
          </a:bodyPr>
          <a:lstStyle/>
          <a:p>
            <a:pPr algn="ctr"/>
            <a:r>
              <a:rPr lang="zh-CN" altLang="en-US" sz="1400" dirty="0">
                <a:solidFill>
                  <a:srgbClr val="3F3D56"/>
                </a:solidFill>
                <a:latin typeface="OPPOSans M" pitchFamily="18" charset="-122"/>
                <a:ea typeface="OPPOSans M" pitchFamily="18" charset="-122"/>
                <a:cs typeface="OPPOSans M" pitchFamily="18" charset="-122"/>
              </a:rPr>
              <a:t>项目一</a:t>
            </a:r>
          </a:p>
        </p:txBody>
      </p:sp>
      <p:sp>
        <p:nvSpPr>
          <p:cNvPr id="17" name="TextBox 65"/>
          <p:cNvSpPr txBox="1"/>
          <p:nvPr/>
        </p:nvSpPr>
        <p:spPr>
          <a:xfrm>
            <a:off x="4860866" y="4561943"/>
            <a:ext cx="1384995" cy="794128"/>
          </a:xfrm>
          <a:prstGeom prst="rect">
            <a:avLst/>
          </a:prstGeom>
          <a:noFill/>
        </p:spPr>
        <p:txBody>
          <a:bodyPr wrap="none" lIns="0" rIns="0" rtlCol="0">
            <a:noAutofit/>
          </a:bodyPr>
          <a:lstStyle/>
          <a:p>
            <a:pPr lvl="0" algn="ctr">
              <a:lnSpc>
                <a:spcPct val="110000"/>
              </a:lnSpc>
            </a:pPr>
            <a:r>
              <a:rPr lang="zh-CN" altLang="en-US" sz="2400" dirty="0">
                <a:solidFill>
                  <a:schemeClr val="accent5">
                    <a:lumMod val="75000"/>
                  </a:schemeClr>
                </a:solidFill>
                <a:latin typeface="OPPOSans H" panose="00020600040101010101" pitchFamily="18" charset="-122"/>
                <a:ea typeface="OPPOSans H" panose="00020600040101010101" pitchFamily="18" charset="-122"/>
                <a:cs typeface="OPPOSans L" panose="00020600040101010101" pitchFamily="18" charset="-122"/>
              </a:rPr>
              <a:t>影视传媒</a:t>
            </a:r>
            <a:endParaRPr lang="en-US" altLang="zh-CN" sz="2400" dirty="0">
              <a:solidFill>
                <a:schemeClr val="accent5">
                  <a:lumMod val="75000"/>
                </a:schemeClr>
              </a:solidFill>
              <a:latin typeface="OPPOSans H" panose="00020600040101010101" pitchFamily="18" charset="-122"/>
              <a:ea typeface="OPPOSans H" panose="00020600040101010101" pitchFamily="18" charset="-122"/>
              <a:cs typeface="OPPOSans L" panose="00020600040101010101" pitchFamily="18" charset="-122"/>
            </a:endParaRPr>
          </a:p>
          <a:p>
            <a:pPr lvl="0" algn="ctr">
              <a:lnSpc>
                <a:spcPct val="110000"/>
              </a:lnSpc>
            </a:pPr>
            <a:r>
              <a:rPr lang="zh-CN" altLang="en-US" dirty="0">
                <a:solidFill>
                  <a:schemeClr val="accent5">
                    <a:lumMod val="75000"/>
                  </a:schemeClr>
                </a:solidFill>
                <a:cs typeface="OPPOSans L" panose="00020600040101010101" pitchFamily="18" charset="-122"/>
              </a:rPr>
              <a:t>（不太重要）</a:t>
            </a:r>
            <a:endParaRPr lang="en-US" altLang="zh-CN" dirty="0">
              <a:solidFill>
                <a:schemeClr val="accent5">
                  <a:lumMod val="75000"/>
                </a:schemeClr>
              </a:solidFill>
              <a:cs typeface="OPPOSans L" panose="00020600040101010101" pitchFamily="18" charset="-122"/>
            </a:endParaRPr>
          </a:p>
        </p:txBody>
      </p:sp>
      <p:sp>
        <p:nvSpPr>
          <p:cNvPr id="18" name="TextBox 66"/>
          <p:cNvSpPr txBox="1"/>
          <p:nvPr/>
        </p:nvSpPr>
        <p:spPr>
          <a:xfrm>
            <a:off x="5284057" y="4247944"/>
            <a:ext cx="538609" cy="307777"/>
          </a:xfrm>
          <a:prstGeom prst="rect">
            <a:avLst/>
          </a:prstGeom>
          <a:noFill/>
        </p:spPr>
        <p:txBody>
          <a:bodyPr wrap="none" lIns="0" rIns="0" rtlCol="0">
            <a:noAutofit/>
          </a:bodyPr>
          <a:lstStyle/>
          <a:p>
            <a:pPr algn="ctr"/>
            <a:r>
              <a:rPr lang="zh-CN" altLang="en-US" sz="1400" dirty="0">
                <a:solidFill>
                  <a:srgbClr val="3F3D56"/>
                </a:solidFill>
                <a:latin typeface="OPPOSans M" pitchFamily="18" charset="-122"/>
                <a:ea typeface="OPPOSans M" pitchFamily="18" charset="-122"/>
                <a:cs typeface="OPPOSans M" pitchFamily="18" charset="-122"/>
              </a:rPr>
              <a:t>项目四</a:t>
            </a:r>
          </a:p>
        </p:txBody>
      </p:sp>
      <p:cxnSp>
        <p:nvCxnSpPr>
          <p:cNvPr id="19" name="Straight Connector 69"/>
          <p:cNvCxnSpPr/>
          <p:nvPr/>
        </p:nvCxnSpPr>
        <p:spPr>
          <a:xfrm>
            <a:off x="2051356" y="2858872"/>
            <a:ext cx="1166729" cy="675274"/>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0" name="Straight Connector 72"/>
          <p:cNvCxnSpPr/>
          <p:nvPr/>
        </p:nvCxnSpPr>
        <p:spPr>
          <a:xfrm flipH="1">
            <a:off x="3211542" y="2177057"/>
            <a:ext cx="727" cy="1357816"/>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1" name="Straight Connector 76"/>
          <p:cNvCxnSpPr/>
          <p:nvPr/>
        </p:nvCxnSpPr>
        <p:spPr>
          <a:xfrm flipV="1">
            <a:off x="3207908" y="1511233"/>
            <a:ext cx="1178360" cy="665824"/>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2" name="Straight Connector 81"/>
          <p:cNvCxnSpPr/>
          <p:nvPr/>
        </p:nvCxnSpPr>
        <p:spPr>
          <a:xfrm flipH="1" flipV="1">
            <a:off x="4372456" y="1511233"/>
            <a:ext cx="1178360" cy="665824"/>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82"/>
          <p:cNvCxnSpPr/>
          <p:nvPr/>
        </p:nvCxnSpPr>
        <p:spPr>
          <a:xfrm flipH="1">
            <a:off x="5539912" y="2177057"/>
            <a:ext cx="727" cy="1357816"/>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4" name="Straight Connector 83"/>
          <p:cNvCxnSpPr/>
          <p:nvPr/>
        </p:nvCxnSpPr>
        <p:spPr>
          <a:xfrm>
            <a:off x="5540639" y="3522516"/>
            <a:ext cx="1184175" cy="686177"/>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5" name="Straight Connector 85"/>
          <p:cNvCxnSpPr/>
          <p:nvPr/>
        </p:nvCxnSpPr>
        <p:spPr>
          <a:xfrm flipH="1">
            <a:off x="6717545" y="3508809"/>
            <a:ext cx="1212191" cy="699884"/>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27" name="Shape 22"/>
          <p:cNvSpPr/>
          <p:nvPr/>
        </p:nvSpPr>
        <p:spPr>
          <a:xfrm>
            <a:off x="3132307" y="3449828"/>
            <a:ext cx="153383" cy="17735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solidFill>
            <a:schemeClr val="tx2"/>
          </a:solidFill>
          <a:ln w="12700">
            <a:noFill/>
            <a:miter lim="400000"/>
          </a:ln>
        </p:spPr>
        <p:txBody>
          <a:bodyPr lIns="45719" rIns="45719" anchor="ctr">
            <a:noAutofit/>
          </a:bodyPr>
          <a:lstStyle/>
          <a:p>
            <a:endParaRPr>
              <a:latin typeface="OPPOSans R" panose="00020600040101010101" pitchFamily="18" charset="-122"/>
            </a:endParaRPr>
          </a:p>
        </p:txBody>
      </p:sp>
      <p:sp>
        <p:nvSpPr>
          <p:cNvPr id="28" name="Shape 22"/>
          <p:cNvSpPr/>
          <p:nvPr/>
        </p:nvSpPr>
        <p:spPr>
          <a:xfrm>
            <a:off x="5463584" y="2077474"/>
            <a:ext cx="153383" cy="17735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solidFill>
            <a:schemeClr val="tx2"/>
          </a:solidFill>
          <a:ln w="12700">
            <a:noFill/>
            <a:miter lim="400000"/>
          </a:ln>
        </p:spPr>
        <p:txBody>
          <a:bodyPr lIns="45719" rIns="45719" anchor="ctr">
            <a:noAutofit/>
          </a:bodyPr>
          <a:lstStyle/>
          <a:p>
            <a:endParaRPr>
              <a:latin typeface="OPPOSans R" panose="00020600040101010101" pitchFamily="18" charset="-122"/>
            </a:endParaRPr>
          </a:p>
        </p:txBody>
      </p:sp>
      <p:sp>
        <p:nvSpPr>
          <p:cNvPr id="29" name="Shape 22"/>
          <p:cNvSpPr/>
          <p:nvPr/>
        </p:nvSpPr>
        <p:spPr>
          <a:xfrm>
            <a:off x="5470853" y="3431656"/>
            <a:ext cx="153383" cy="17735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solidFill>
            <a:schemeClr val="tx2"/>
          </a:solidFill>
          <a:ln w="12700">
            <a:noFill/>
            <a:miter lim="400000"/>
          </a:ln>
        </p:spPr>
        <p:txBody>
          <a:bodyPr lIns="45719" rIns="45719" anchor="ctr">
            <a:noAutofit/>
          </a:bodyPr>
          <a:lstStyle/>
          <a:p>
            <a:endParaRPr>
              <a:latin typeface="OPPOSans R" panose="00020600040101010101" pitchFamily="18" charset="-122"/>
            </a:endParaRPr>
          </a:p>
        </p:txBody>
      </p:sp>
      <p:sp>
        <p:nvSpPr>
          <p:cNvPr id="30" name="Shape 22"/>
          <p:cNvSpPr/>
          <p:nvPr/>
        </p:nvSpPr>
        <p:spPr>
          <a:xfrm>
            <a:off x="6640490" y="4100387"/>
            <a:ext cx="153383" cy="17735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solidFill>
            <a:schemeClr val="tx2"/>
          </a:solidFill>
          <a:ln w="12700">
            <a:noFill/>
            <a:miter lim="400000"/>
          </a:ln>
        </p:spPr>
        <p:txBody>
          <a:bodyPr lIns="45719" rIns="45719" anchor="ctr">
            <a:noAutofit/>
          </a:bodyPr>
          <a:lstStyle/>
          <a:p>
            <a:endParaRPr>
              <a:latin typeface="OPPOSans R" panose="00020600040101010101" pitchFamily="18" charset="-122"/>
            </a:endParaRPr>
          </a:p>
        </p:txBody>
      </p:sp>
      <p:sp>
        <p:nvSpPr>
          <p:cNvPr id="31" name="Shape 22"/>
          <p:cNvSpPr/>
          <p:nvPr/>
        </p:nvSpPr>
        <p:spPr>
          <a:xfrm>
            <a:off x="7834685" y="3429000"/>
            <a:ext cx="153383" cy="17735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solidFill>
            <a:schemeClr val="tx1"/>
          </a:solidFill>
          <a:ln w="12700">
            <a:noFill/>
            <a:miter lim="400000"/>
          </a:ln>
        </p:spPr>
        <p:txBody>
          <a:bodyPr lIns="45719" rIns="45719" anchor="ctr">
            <a:noAutofit/>
          </a:bodyPr>
          <a:lstStyle/>
          <a:p>
            <a:endParaRPr>
              <a:latin typeface="OPPOSans R" panose="00020600040101010101" pitchFamily="18" charset="-122"/>
            </a:endParaRPr>
          </a:p>
        </p:txBody>
      </p:sp>
      <p:sp>
        <p:nvSpPr>
          <p:cNvPr id="32" name="Shape 22"/>
          <p:cNvSpPr/>
          <p:nvPr/>
        </p:nvSpPr>
        <p:spPr>
          <a:xfrm>
            <a:off x="1989567" y="2770920"/>
            <a:ext cx="153383" cy="17735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solidFill>
            <a:schemeClr val="tx2"/>
          </a:solidFill>
          <a:ln w="12700">
            <a:noFill/>
            <a:miter lim="400000"/>
          </a:ln>
        </p:spPr>
        <p:txBody>
          <a:bodyPr lIns="45719" rIns="45719" anchor="ctr">
            <a:noAutofit/>
          </a:bodyPr>
          <a:lstStyle/>
          <a:p>
            <a:endParaRPr>
              <a:latin typeface="OPPOSans R" panose="00020600040101010101" pitchFamily="18" charset="-122"/>
            </a:endParaRPr>
          </a:p>
        </p:txBody>
      </p:sp>
      <p:sp>
        <p:nvSpPr>
          <p:cNvPr id="33" name="矩形 32"/>
          <p:cNvSpPr/>
          <p:nvPr/>
        </p:nvSpPr>
        <p:spPr>
          <a:xfrm>
            <a:off x="1202855" y="4205785"/>
            <a:ext cx="1699183" cy="71961"/>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p>
        </p:txBody>
      </p:sp>
      <p:sp>
        <p:nvSpPr>
          <p:cNvPr id="34" name="矩形 33"/>
          <p:cNvSpPr/>
          <p:nvPr/>
        </p:nvSpPr>
        <p:spPr>
          <a:xfrm>
            <a:off x="3661219" y="3023050"/>
            <a:ext cx="1450824" cy="72000"/>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solidFill>
                <a:schemeClr val="tx1">
                  <a:lumMod val="50000"/>
                  <a:lumOff val="50000"/>
                </a:schemeClr>
              </a:solidFill>
            </a:endParaRPr>
          </a:p>
        </p:txBody>
      </p:sp>
      <p:sp>
        <p:nvSpPr>
          <p:cNvPr id="35" name="矩形 34"/>
          <p:cNvSpPr/>
          <p:nvPr/>
        </p:nvSpPr>
        <p:spPr>
          <a:xfrm>
            <a:off x="5802745" y="3023050"/>
            <a:ext cx="1837595" cy="7200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p>
        </p:txBody>
      </p:sp>
      <p:sp>
        <p:nvSpPr>
          <p:cNvPr id="36" name="矩形 35"/>
          <p:cNvSpPr/>
          <p:nvPr/>
        </p:nvSpPr>
        <p:spPr>
          <a:xfrm>
            <a:off x="4550108" y="4894751"/>
            <a:ext cx="2006504" cy="7208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sz="quarter" idx="12"/>
          </p:nvPr>
        </p:nvSpPr>
        <p:spPr>
          <a:xfrm>
            <a:off x="933812" y="894530"/>
            <a:ext cx="3855926" cy="289110"/>
          </a:xfrm>
        </p:spPr>
        <p:txBody>
          <a:bodyPr>
            <a:noAutofit/>
          </a:bodyPr>
          <a:lstStyle/>
          <a:p>
            <a:r>
              <a:rPr lang="en-GB" altLang="zh-CN" sz="1400" dirty="0">
                <a:solidFill>
                  <a:schemeClr val="bg2">
                    <a:lumMod val="10000"/>
                  </a:schemeClr>
                </a:solidFill>
                <a:latin typeface="OPPOSans M" pitchFamily="18" charset="-122"/>
                <a:ea typeface="OPPOSans M" pitchFamily="18" charset="-122"/>
                <a:cs typeface="OPPOSans M" pitchFamily="18" charset="-122"/>
              </a:rPr>
              <a:t>SALES OF SOME PRODUCTS</a:t>
            </a:r>
            <a:endParaRPr lang="zh-CN" altLang="en-US" sz="1400" dirty="0">
              <a:solidFill>
                <a:schemeClr val="bg2">
                  <a:lumMod val="10000"/>
                </a:schemeClr>
              </a:solidFill>
              <a:latin typeface="OPPOSans M" pitchFamily="18" charset="-122"/>
              <a:ea typeface="OPPOSans M" pitchFamily="18" charset="-122"/>
              <a:cs typeface="OPPOSans M" pitchFamily="18" charset="-122"/>
            </a:endParaRPr>
          </a:p>
        </p:txBody>
      </p:sp>
      <p:sp>
        <p:nvSpPr>
          <p:cNvPr id="3" name="内容占位符 2"/>
          <p:cNvSpPr>
            <a:spLocks noGrp="1"/>
          </p:cNvSpPr>
          <p:nvPr>
            <p:ph sz="quarter" idx="17"/>
          </p:nvPr>
        </p:nvSpPr>
        <p:spPr/>
        <p:txBody>
          <a:bodyPr>
            <a:noAutofit/>
          </a:bodyPr>
          <a:lstStyle/>
          <a:p>
            <a:r>
              <a:rPr lang="zh-CN" altLang="en-US" dirty="0"/>
              <a:t>部分产品销售情况</a:t>
            </a:r>
          </a:p>
        </p:txBody>
      </p:sp>
      <p:sp>
        <p:nvSpPr>
          <p:cNvPr id="5" name="圆角矩形 4"/>
          <p:cNvSpPr/>
          <p:nvPr/>
        </p:nvSpPr>
        <p:spPr>
          <a:xfrm>
            <a:off x="295910" y="1401445"/>
            <a:ext cx="6881495" cy="5122545"/>
          </a:xfrm>
          <a:prstGeom prst="roundRect">
            <a:avLst>
              <a:gd name="adj" fmla="val 2479"/>
            </a:avLst>
          </a:prstGeom>
          <a:solidFill>
            <a:schemeClr val="bg1"/>
          </a:solidFill>
          <a:ln>
            <a:noFill/>
          </a:ln>
          <a:effectLst>
            <a:outerShdw blurRad="355600" dist="63500" dir="2700000" algn="tl" rotWithShape="0">
              <a:schemeClr val="bg1">
                <a:lumMod val="50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endParaRPr lang="zh-CN" altLang="en-US">
              <a:sym typeface="+mn-ea"/>
            </a:endParaRPr>
          </a:p>
        </p:txBody>
      </p:sp>
      <p:graphicFrame>
        <p:nvGraphicFramePr>
          <p:cNvPr id="7" name="图表 6"/>
          <p:cNvGraphicFramePr/>
          <p:nvPr>
            <p:extLst>
              <p:ext uri="{D42A27DB-BD31-4B8C-83A1-F6EECF244321}">
                <p14:modId xmlns:p14="http://schemas.microsoft.com/office/powerpoint/2010/main" val="3618318736"/>
              </p:ext>
            </p:extLst>
          </p:nvPr>
        </p:nvGraphicFramePr>
        <p:xfrm>
          <a:off x="340995" y="2390775"/>
          <a:ext cx="6791325" cy="3972560"/>
        </p:xfrm>
        <a:graphic>
          <a:graphicData uri="http://schemas.openxmlformats.org/drawingml/2006/chart">
            <c:chart xmlns:c="http://schemas.openxmlformats.org/drawingml/2006/chart" xmlns:r="http://schemas.openxmlformats.org/officeDocument/2006/relationships" r:id="rId2"/>
          </a:graphicData>
        </a:graphic>
      </p:graphicFrame>
      <p:sp>
        <p:nvSpPr>
          <p:cNvPr id="8" name="圆角矩形 7"/>
          <p:cNvSpPr/>
          <p:nvPr/>
        </p:nvSpPr>
        <p:spPr>
          <a:xfrm>
            <a:off x="7515225" y="1401445"/>
            <a:ext cx="4214495" cy="2900045"/>
          </a:xfrm>
          <a:prstGeom prst="roundRect">
            <a:avLst>
              <a:gd name="adj" fmla="val 4817"/>
            </a:avLst>
          </a:prstGeom>
          <a:solidFill>
            <a:schemeClr val="tx1"/>
          </a:solidFill>
          <a:ln>
            <a:noFill/>
          </a:ln>
          <a:effectLst>
            <a:outerShdw blurRad="355600" dist="63500" dir="2700000" algn="tl" rotWithShape="0">
              <a:schemeClr val="tx1">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endParaRPr lang="zh-CN" altLang="en-US">
              <a:sym typeface="+mn-ea"/>
            </a:endParaRPr>
          </a:p>
        </p:txBody>
      </p:sp>
      <p:sp>
        <p:nvSpPr>
          <p:cNvPr id="10" name="圆角矩形 9"/>
          <p:cNvSpPr/>
          <p:nvPr/>
        </p:nvSpPr>
        <p:spPr>
          <a:xfrm>
            <a:off x="7515225" y="4551045"/>
            <a:ext cx="4214495" cy="1973580"/>
          </a:xfrm>
          <a:prstGeom prst="roundRect">
            <a:avLst>
              <a:gd name="adj" fmla="val 5791"/>
            </a:avLst>
          </a:prstGeom>
          <a:solidFill>
            <a:schemeClr val="tx1"/>
          </a:solidFill>
          <a:ln>
            <a:noFill/>
          </a:ln>
          <a:effectLst>
            <a:outerShdw blurRad="355600" dist="63500" dir="2700000" algn="tl" rotWithShape="0">
              <a:schemeClr val="tx1">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endParaRPr lang="zh-CN" altLang="en-US">
              <a:sym typeface="+mn-ea"/>
            </a:endParaRPr>
          </a:p>
        </p:txBody>
      </p:sp>
      <p:sp>
        <p:nvSpPr>
          <p:cNvPr id="12" name="文本框 11"/>
          <p:cNvSpPr txBox="1"/>
          <p:nvPr/>
        </p:nvSpPr>
        <p:spPr>
          <a:xfrm>
            <a:off x="7907972" y="5709285"/>
            <a:ext cx="1291590" cy="337080"/>
          </a:xfrm>
          <a:prstGeom prst="rect">
            <a:avLst/>
          </a:prstGeom>
          <a:noFill/>
          <a:effectLst/>
        </p:spPr>
        <p:txBody>
          <a:bodyPr wrap="square" lIns="0" tIns="0" rIns="0" bIns="0" rtlCol="0">
            <a:noAutofit/>
          </a:bodyPr>
          <a:lstStyle/>
          <a:p>
            <a:pPr algn="ctr">
              <a:lnSpc>
                <a:spcPct val="130000"/>
              </a:lnSpc>
            </a:pPr>
            <a:r>
              <a:rPr lang="zh-CN" altLang="en-US" dirty="0">
                <a:solidFill>
                  <a:schemeClr val="bg1"/>
                </a:solidFill>
                <a:latin typeface="OPPOSans M" pitchFamily="18" charset="-122"/>
                <a:ea typeface="OPPOSans M" pitchFamily="18" charset="-122"/>
                <a:cs typeface="OPPOSans M" pitchFamily="18" charset="-122"/>
              </a:rPr>
              <a:t>销售完成率</a:t>
            </a:r>
          </a:p>
        </p:txBody>
      </p:sp>
      <p:sp>
        <p:nvSpPr>
          <p:cNvPr id="13" name="文本框 12"/>
          <p:cNvSpPr txBox="1"/>
          <p:nvPr/>
        </p:nvSpPr>
        <p:spPr>
          <a:xfrm>
            <a:off x="7906154" y="5006975"/>
            <a:ext cx="1295226" cy="677108"/>
          </a:xfrm>
          <a:prstGeom prst="rect">
            <a:avLst/>
          </a:prstGeom>
          <a:noFill/>
        </p:spPr>
        <p:txBody>
          <a:bodyPr wrap="none" lIns="0" tIns="0" rIns="0" bIns="0" rtlCol="0">
            <a:noAutofit/>
          </a:bodyPr>
          <a:lstStyle/>
          <a:p>
            <a:r>
              <a:rPr lang="en-US" altLang="zh-CN" sz="4400" cap="all" dirty="0">
                <a:ln w="3175">
                  <a:noFill/>
                </a:ln>
                <a:solidFill>
                  <a:schemeClr val="bg1"/>
                </a:solidFill>
                <a:effectLst>
                  <a:outerShdw blurRad="254000" sx="102000" sy="102000" algn="ctr" rotWithShape="0">
                    <a:schemeClr val="tx1">
                      <a:alpha val="20000"/>
                    </a:schemeClr>
                  </a:outerShdw>
                </a:effectLst>
                <a:latin typeface="+mj-ea"/>
                <a:ea typeface="+mj-ea"/>
              </a:rPr>
              <a:t>102</a:t>
            </a:r>
            <a:r>
              <a:rPr lang="en-US" altLang="zh-CN" cap="all" dirty="0">
                <a:ln w="3175">
                  <a:noFill/>
                </a:ln>
                <a:solidFill>
                  <a:schemeClr val="bg1"/>
                </a:solidFill>
                <a:effectLst>
                  <a:outerShdw blurRad="254000" sx="102000" sy="102000" algn="ctr" rotWithShape="0">
                    <a:schemeClr val="tx1">
                      <a:alpha val="20000"/>
                    </a:schemeClr>
                  </a:outerShdw>
                </a:effectLst>
                <a:latin typeface="+mj-ea"/>
                <a:ea typeface="+mj-ea"/>
              </a:rPr>
              <a:t>%</a:t>
            </a:r>
            <a:endParaRPr lang="en-US" altLang="zh-CN" sz="4400" cap="all" dirty="0">
              <a:ln w="3175">
                <a:noFill/>
              </a:ln>
              <a:solidFill>
                <a:schemeClr val="bg1"/>
              </a:solidFill>
              <a:effectLst>
                <a:outerShdw blurRad="254000" sx="102000" sy="102000" algn="ctr" rotWithShape="0">
                  <a:schemeClr val="tx1">
                    <a:alpha val="20000"/>
                  </a:schemeClr>
                </a:outerShdw>
              </a:effectLst>
              <a:latin typeface="+mj-ea"/>
              <a:ea typeface="+mj-ea"/>
            </a:endParaRPr>
          </a:p>
        </p:txBody>
      </p:sp>
      <p:sp>
        <p:nvSpPr>
          <p:cNvPr id="15" name="文本框 14"/>
          <p:cNvSpPr txBox="1"/>
          <p:nvPr/>
        </p:nvSpPr>
        <p:spPr>
          <a:xfrm>
            <a:off x="10041064" y="5709285"/>
            <a:ext cx="1398270" cy="337080"/>
          </a:xfrm>
          <a:prstGeom prst="rect">
            <a:avLst/>
          </a:prstGeom>
          <a:noFill/>
          <a:effectLst/>
        </p:spPr>
        <p:txBody>
          <a:bodyPr wrap="square" lIns="0" tIns="0" rIns="0" bIns="0" rtlCol="0">
            <a:noAutofit/>
          </a:bodyPr>
          <a:lstStyle/>
          <a:p>
            <a:pPr algn="ctr">
              <a:lnSpc>
                <a:spcPct val="130000"/>
              </a:lnSpc>
            </a:pPr>
            <a:r>
              <a:rPr lang="zh-CN" altLang="en-US" dirty="0">
                <a:solidFill>
                  <a:schemeClr val="bg1"/>
                </a:solidFill>
                <a:latin typeface="OPPOSans M" pitchFamily="18" charset="-122"/>
                <a:ea typeface="OPPOSans M" pitchFamily="18" charset="-122"/>
                <a:cs typeface="OPPOSans M" pitchFamily="18" charset="-122"/>
              </a:rPr>
              <a:t>销售额（万元）</a:t>
            </a:r>
          </a:p>
        </p:txBody>
      </p:sp>
      <p:sp>
        <p:nvSpPr>
          <p:cNvPr id="16" name="文本框 15"/>
          <p:cNvSpPr txBox="1"/>
          <p:nvPr/>
        </p:nvSpPr>
        <p:spPr>
          <a:xfrm>
            <a:off x="10021252" y="5006975"/>
            <a:ext cx="1437894" cy="677108"/>
          </a:xfrm>
          <a:prstGeom prst="rect">
            <a:avLst/>
          </a:prstGeom>
          <a:noFill/>
        </p:spPr>
        <p:txBody>
          <a:bodyPr wrap="none" lIns="0" tIns="0" rIns="0" bIns="0" rtlCol="0">
            <a:noAutofit/>
          </a:bodyPr>
          <a:lstStyle/>
          <a:p>
            <a:r>
              <a:rPr lang="en-US" altLang="zh-CN" sz="4400" cap="all" dirty="0">
                <a:ln w="3175">
                  <a:noFill/>
                </a:ln>
                <a:solidFill>
                  <a:schemeClr val="bg1"/>
                </a:solidFill>
                <a:effectLst>
                  <a:outerShdw blurRad="254000" sx="102000" sy="102000" algn="ctr" rotWithShape="0">
                    <a:schemeClr val="tx1">
                      <a:alpha val="20000"/>
                    </a:schemeClr>
                  </a:outerShdw>
                </a:effectLst>
                <a:latin typeface="+mj-ea"/>
                <a:ea typeface="+mj-ea"/>
              </a:rPr>
              <a:t>1254</a:t>
            </a:r>
          </a:p>
        </p:txBody>
      </p:sp>
      <p:sp>
        <p:nvSpPr>
          <p:cNvPr id="18" name="文本框 17"/>
          <p:cNvSpPr txBox="1"/>
          <p:nvPr/>
        </p:nvSpPr>
        <p:spPr>
          <a:xfrm>
            <a:off x="2843525" y="1781068"/>
            <a:ext cx="1952273" cy="391902"/>
          </a:xfrm>
          <a:prstGeom prst="rect">
            <a:avLst/>
          </a:prstGeom>
          <a:noFill/>
        </p:spPr>
        <p:txBody>
          <a:bodyPr wrap="square">
            <a:noAutofit/>
          </a:bodyPr>
          <a:lstStyle/>
          <a:p>
            <a:pPr>
              <a:lnSpc>
                <a:spcPct val="130000"/>
              </a:lnSpc>
            </a:pPr>
            <a:r>
              <a:rPr lang="zh-CN" altLang="en-US" sz="1600" spc="120" dirty="0">
                <a:gradFill>
                  <a:gsLst>
                    <a:gs pos="100000">
                      <a:schemeClr val="tx1"/>
                    </a:gs>
                    <a:gs pos="20000">
                      <a:schemeClr val="accent5">
                        <a:lumMod val="75000"/>
                      </a:schemeClr>
                    </a:gs>
                  </a:gsLst>
                  <a:lin ang="2700000" scaled="0"/>
                </a:gradFill>
                <a:latin typeface="OPPOSans H" panose="00020600040101010101" pitchFamily="18" charset="-122"/>
                <a:ea typeface="OPPOSans H" panose="00020600040101010101" pitchFamily="18" charset="-122"/>
                <a:cs typeface="OPPOSans H" panose="00020600040101010101" pitchFamily="18" charset="-122"/>
              </a:rPr>
              <a:t>部分产品销售情况</a:t>
            </a:r>
            <a:endParaRPr lang="zh-CN" altLang="en-US" sz="1600" spc="120" dirty="0">
              <a:gradFill>
                <a:gsLst>
                  <a:gs pos="100000">
                    <a:schemeClr val="tx1"/>
                  </a:gs>
                  <a:gs pos="20000">
                    <a:schemeClr val="accent5">
                      <a:lumMod val="75000"/>
                    </a:schemeClr>
                  </a:gs>
                </a:gsLst>
                <a:lin ang="2700000" scaled="0"/>
              </a:gradFill>
              <a:latin typeface="OPPOSans R" panose="00020600040101010101" pitchFamily="18" charset="-122"/>
              <a:ea typeface="OPPOSans R" panose="00020600040101010101" pitchFamily="18" charset="-122"/>
              <a:cs typeface="OPPOSans R" panose="00020600040101010101" pitchFamily="18" charset="-122"/>
            </a:endParaRPr>
          </a:p>
        </p:txBody>
      </p:sp>
      <p:sp>
        <p:nvSpPr>
          <p:cNvPr id="19" name="圆: 空心 91"/>
          <p:cNvSpPr/>
          <p:nvPr/>
        </p:nvSpPr>
        <p:spPr>
          <a:xfrm rot="21446254">
            <a:off x="2677516" y="1886972"/>
            <a:ext cx="180094" cy="180094"/>
          </a:xfrm>
          <a:prstGeom prst="donut">
            <a:avLst>
              <a:gd name="adj" fmla="val 22893"/>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solidFill>
                <a:schemeClr val="tx1"/>
              </a:solidFill>
              <a:latin typeface="OPPOSans R" panose="00020600040101010101" pitchFamily="18" charset="-122"/>
              <a:ea typeface="OPPOSans R" panose="00020600040101010101" pitchFamily="18" charset="-122"/>
            </a:endParaRPr>
          </a:p>
        </p:txBody>
      </p:sp>
      <p:sp>
        <p:nvSpPr>
          <p:cNvPr id="26" name="文本框 25"/>
          <p:cNvSpPr txBox="1"/>
          <p:nvPr/>
        </p:nvSpPr>
        <p:spPr>
          <a:xfrm>
            <a:off x="8042742" y="1679100"/>
            <a:ext cx="2909247" cy="391902"/>
          </a:xfrm>
          <a:prstGeom prst="rect">
            <a:avLst/>
          </a:prstGeom>
          <a:noFill/>
        </p:spPr>
        <p:txBody>
          <a:bodyPr wrap="square">
            <a:noAutofit/>
          </a:bodyPr>
          <a:lstStyle/>
          <a:p>
            <a:pPr>
              <a:lnSpc>
                <a:spcPct val="130000"/>
              </a:lnSpc>
            </a:pPr>
            <a:r>
              <a:rPr lang="zh-CN" altLang="en-US" sz="1600" spc="120" dirty="0">
                <a:solidFill>
                  <a:schemeClr val="bg1"/>
                </a:solidFill>
                <a:latin typeface="OPPOSans H" panose="00020600040101010101" pitchFamily="18" charset="-122"/>
                <a:ea typeface="OPPOSans H" panose="00020600040101010101" pitchFamily="18" charset="-122"/>
                <a:cs typeface="OPPOSans H" panose="00020600040101010101" pitchFamily="18" charset="-122"/>
              </a:rPr>
              <a:t>整体完成销售预期</a:t>
            </a:r>
            <a:endParaRPr lang="zh-CN" altLang="en-US" sz="1600" spc="120" dirty="0">
              <a:solidFill>
                <a:schemeClr val="bg1"/>
              </a:solidFill>
              <a:latin typeface="OPPOSans R" panose="00020600040101010101" pitchFamily="18" charset="-122"/>
              <a:ea typeface="OPPOSans R" panose="00020600040101010101" pitchFamily="18" charset="-122"/>
              <a:cs typeface="OPPOSans R" panose="00020600040101010101" pitchFamily="18" charset="-122"/>
            </a:endParaRPr>
          </a:p>
        </p:txBody>
      </p:sp>
      <p:sp>
        <p:nvSpPr>
          <p:cNvPr id="27" name="圆: 空心 91"/>
          <p:cNvSpPr/>
          <p:nvPr/>
        </p:nvSpPr>
        <p:spPr>
          <a:xfrm rot="21446254">
            <a:off x="7876734" y="1785004"/>
            <a:ext cx="180094" cy="180094"/>
          </a:xfrm>
          <a:prstGeom prst="donut">
            <a:avLst>
              <a:gd name="adj" fmla="val 22893"/>
            </a:avLst>
          </a:prstGeom>
          <a:solidFill>
            <a:srgbClr val="FCFC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solidFill>
                <a:schemeClr val="tx1"/>
              </a:solidFill>
              <a:latin typeface="OPPOSans R" panose="00020600040101010101" pitchFamily="18" charset="-122"/>
              <a:ea typeface="OPPOSans R" panose="00020600040101010101" pitchFamily="18" charset="-122"/>
            </a:endParaRPr>
          </a:p>
        </p:txBody>
      </p:sp>
      <p:sp>
        <p:nvSpPr>
          <p:cNvPr id="28" name="文本框 27"/>
          <p:cNvSpPr txBox="1"/>
          <p:nvPr/>
        </p:nvSpPr>
        <p:spPr>
          <a:xfrm>
            <a:off x="7792254" y="2030970"/>
            <a:ext cx="3741655" cy="634533"/>
          </a:xfrm>
          <a:prstGeom prst="rect">
            <a:avLst/>
          </a:prstGeom>
          <a:noFill/>
        </p:spPr>
        <p:txBody>
          <a:bodyPr wrap="square">
            <a:noAutofit/>
          </a:bodyPr>
          <a:lstStyle/>
          <a:p>
            <a:pPr>
              <a:lnSpc>
                <a:spcPct val="130000"/>
              </a:lnSpc>
            </a:pPr>
            <a:r>
              <a:rPr lang="zh-CN" altLang="en-US" sz="1400" spc="120" dirty="0">
                <a:solidFill>
                  <a:schemeClr val="bg1"/>
                </a:solidFill>
                <a:latin typeface="OPPOSans M" pitchFamily="18" charset="-122"/>
                <a:ea typeface="OPPOSans M" pitchFamily="18" charset="-122"/>
                <a:cs typeface="OPPOSans M" pitchFamily="18" charset="-122"/>
              </a:rPr>
              <a:t>虽然整体完成的较好，但是部分内容仍然存在问题，需要积极发现问题并且改进。</a:t>
            </a:r>
          </a:p>
        </p:txBody>
      </p:sp>
      <p:grpSp>
        <p:nvGrpSpPr>
          <p:cNvPr id="29" name="组合 28"/>
          <p:cNvGrpSpPr/>
          <p:nvPr/>
        </p:nvGrpSpPr>
        <p:grpSpPr>
          <a:xfrm>
            <a:off x="10951989" y="3962717"/>
            <a:ext cx="365299" cy="133014"/>
            <a:chOff x="4343400" y="2092569"/>
            <a:chExt cx="1966429" cy="484632"/>
          </a:xfrm>
          <a:gradFill>
            <a:gsLst>
              <a:gs pos="100000">
                <a:schemeClr val="bg1"/>
              </a:gs>
              <a:gs pos="0">
                <a:srgbClr val="FCFCFC">
                  <a:alpha val="0"/>
                </a:srgbClr>
              </a:gs>
            </a:gsLst>
            <a:lin ang="0" scaled="0"/>
          </a:gradFill>
        </p:grpSpPr>
        <p:sp>
          <p:nvSpPr>
            <p:cNvPr id="30" name="燕尾形 29"/>
            <p:cNvSpPr/>
            <p:nvPr/>
          </p:nvSpPr>
          <p:spPr>
            <a:xfrm>
              <a:off x="4343400" y="2092569"/>
              <a:ext cx="484632" cy="484632"/>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solidFill>
                  <a:schemeClr val="tx1"/>
                </a:solidFill>
              </a:endParaRPr>
            </a:p>
          </p:txBody>
        </p:sp>
        <p:sp>
          <p:nvSpPr>
            <p:cNvPr id="31" name="燕尾形 30"/>
            <p:cNvSpPr/>
            <p:nvPr/>
          </p:nvSpPr>
          <p:spPr>
            <a:xfrm>
              <a:off x="4713849" y="2092569"/>
              <a:ext cx="484632" cy="484632"/>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solidFill>
                  <a:schemeClr val="tx1"/>
                </a:solidFill>
              </a:endParaRPr>
            </a:p>
          </p:txBody>
        </p:sp>
        <p:sp>
          <p:nvSpPr>
            <p:cNvPr id="32" name="燕尾形 31"/>
            <p:cNvSpPr/>
            <p:nvPr/>
          </p:nvSpPr>
          <p:spPr>
            <a:xfrm>
              <a:off x="5084298" y="2092569"/>
              <a:ext cx="484632" cy="484632"/>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dirty="0">
                <a:solidFill>
                  <a:schemeClr val="tx1"/>
                </a:solidFill>
              </a:endParaRPr>
            </a:p>
          </p:txBody>
        </p:sp>
        <p:sp>
          <p:nvSpPr>
            <p:cNvPr id="33" name="燕尾形 32"/>
            <p:cNvSpPr/>
            <p:nvPr/>
          </p:nvSpPr>
          <p:spPr>
            <a:xfrm>
              <a:off x="5454747" y="2092569"/>
              <a:ext cx="484632" cy="484632"/>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solidFill>
                  <a:schemeClr val="tx1"/>
                </a:solidFill>
              </a:endParaRPr>
            </a:p>
          </p:txBody>
        </p:sp>
        <p:sp>
          <p:nvSpPr>
            <p:cNvPr id="34" name="燕尾形 33"/>
            <p:cNvSpPr/>
            <p:nvPr/>
          </p:nvSpPr>
          <p:spPr>
            <a:xfrm>
              <a:off x="5825197" y="2092569"/>
              <a:ext cx="484632" cy="484632"/>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solidFill>
                  <a:schemeClr val="tx1"/>
                </a:solidFill>
              </a:endParaRPr>
            </a:p>
          </p:txBody>
        </p:sp>
      </p:grpSp>
      <p:sp>
        <p:nvSpPr>
          <p:cNvPr id="35" name="文本框 34"/>
          <p:cNvSpPr txBox="1"/>
          <p:nvPr/>
        </p:nvSpPr>
        <p:spPr>
          <a:xfrm>
            <a:off x="8042742" y="2874055"/>
            <a:ext cx="1849403" cy="391902"/>
          </a:xfrm>
          <a:prstGeom prst="rect">
            <a:avLst/>
          </a:prstGeom>
          <a:noFill/>
        </p:spPr>
        <p:txBody>
          <a:bodyPr wrap="square">
            <a:noAutofit/>
          </a:bodyPr>
          <a:lstStyle/>
          <a:p>
            <a:pPr>
              <a:lnSpc>
                <a:spcPct val="130000"/>
              </a:lnSpc>
            </a:pPr>
            <a:r>
              <a:rPr lang="zh-CN" altLang="en-US" sz="1600" spc="120" dirty="0">
                <a:solidFill>
                  <a:schemeClr val="bg1"/>
                </a:solidFill>
                <a:latin typeface="OPPOSans H" panose="00020600040101010101" pitchFamily="18" charset="-122"/>
                <a:ea typeface="OPPOSans H" panose="00020600040101010101" pitchFamily="18" charset="-122"/>
                <a:cs typeface="OPPOSans H" panose="00020600040101010101" pitchFamily="18" charset="-122"/>
              </a:rPr>
              <a:t>部分仍存在问题</a:t>
            </a:r>
            <a:endParaRPr lang="zh-CN" altLang="en-US" sz="1600" spc="120" dirty="0">
              <a:solidFill>
                <a:schemeClr val="bg1"/>
              </a:solidFill>
              <a:latin typeface="OPPOSans R" panose="00020600040101010101" pitchFamily="18" charset="-122"/>
              <a:ea typeface="OPPOSans R" panose="00020600040101010101" pitchFamily="18" charset="-122"/>
              <a:cs typeface="OPPOSans R" panose="00020600040101010101" pitchFamily="18" charset="-122"/>
            </a:endParaRPr>
          </a:p>
        </p:txBody>
      </p:sp>
      <p:sp>
        <p:nvSpPr>
          <p:cNvPr id="36" name="圆: 空心 91"/>
          <p:cNvSpPr/>
          <p:nvPr/>
        </p:nvSpPr>
        <p:spPr>
          <a:xfrm rot="21446254">
            <a:off x="7876734" y="2979959"/>
            <a:ext cx="180094" cy="180094"/>
          </a:xfrm>
          <a:prstGeom prst="donut">
            <a:avLst>
              <a:gd name="adj" fmla="val 22893"/>
            </a:avLst>
          </a:prstGeom>
          <a:solidFill>
            <a:srgbClr val="FCFC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solidFill>
                <a:schemeClr val="tx1"/>
              </a:solidFill>
              <a:latin typeface="OPPOSans R" panose="00020600040101010101" pitchFamily="18" charset="-122"/>
              <a:ea typeface="OPPOSans R" panose="00020600040101010101" pitchFamily="18" charset="-122"/>
            </a:endParaRPr>
          </a:p>
        </p:txBody>
      </p:sp>
      <p:sp>
        <p:nvSpPr>
          <p:cNvPr id="37" name="文本框 36"/>
          <p:cNvSpPr txBox="1"/>
          <p:nvPr/>
        </p:nvSpPr>
        <p:spPr>
          <a:xfrm>
            <a:off x="7792254" y="3225925"/>
            <a:ext cx="3741655" cy="634533"/>
          </a:xfrm>
          <a:prstGeom prst="rect">
            <a:avLst/>
          </a:prstGeom>
          <a:noFill/>
        </p:spPr>
        <p:txBody>
          <a:bodyPr wrap="square">
            <a:noAutofit/>
          </a:bodyPr>
          <a:lstStyle/>
          <a:p>
            <a:pPr>
              <a:lnSpc>
                <a:spcPct val="130000"/>
              </a:lnSpc>
            </a:pPr>
            <a:r>
              <a:rPr lang="zh-CN" altLang="en-US" sz="1400" spc="120" dirty="0">
                <a:solidFill>
                  <a:schemeClr val="bg1"/>
                </a:solidFill>
                <a:latin typeface="OPPOSans M" pitchFamily="18" charset="-122"/>
                <a:ea typeface="OPPOSans M" pitchFamily="18" charset="-122"/>
                <a:cs typeface="OPPOSans M" pitchFamily="18" charset="-122"/>
              </a:rPr>
              <a:t>虽然整体完成的较好，但是部分内容仍然存在问题，需要积极发现问题并且改进。</a:t>
            </a:r>
          </a:p>
        </p:txBody>
      </p:sp>
      <p:cxnSp>
        <p:nvCxnSpPr>
          <p:cNvPr id="38" name="直接连接符 71"/>
          <p:cNvCxnSpPr/>
          <p:nvPr/>
        </p:nvCxnSpPr>
        <p:spPr>
          <a:xfrm>
            <a:off x="9622790" y="4551045"/>
            <a:ext cx="0" cy="1973580"/>
          </a:xfrm>
          <a:prstGeom prst="line">
            <a:avLst/>
          </a:prstGeom>
          <a:ln w="3175">
            <a:gradFill>
              <a:gsLst>
                <a:gs pos="0">
                  <a:schemeClr val="bg1">
                    <a:alpha val="0"/>
                  </a:schemeClr>
                </a:gs>
                <a:gs pos="51000">
                  <a:schemeClr val="bg1"/>
                </a:gs>
                <a:gs pos="100000">
                  <a:schemeClr val="bg1">
                    <a:alpha val="0"/>
                  </a:schemeClr>
                </a:gs>
              </a:gsLst>
              <a:lin ang="5400000" scaled="1"/>
            </a:gradFill>
            <a:prstDash val="dash"/>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sz="quarter" idx="12"/>
          </p:nvPr>
        </p:nvSpPr>
        <p:spPr>
          <a:xfrm>
            <a:off x="569593" y="4065816"/>
            <a:ext cx="5992570" cy="504516"/>
          </a:xfrm>
        </p:spPr>
        <p:txBody>
          <a:bodyPr>
            <a:noAutofit/>
          </a:bodyPr>
          <a:lstStyle/>
          <a:p>
            <a:pPr>
              <a:lnSpc>
                <a:spcPct val="110000"/>
              </a:lnSpc>
            </a:pPr>
            <a:r>
              <a:rPr lang="zh-CN" altLang="en-US" sz="1400" spc="120" dirty="0">
                <a:solidFill>
                  <a:schemeClr val="bg2">
                    <a:lumMod val="10000"/>
                  </a:schemeClr>
                </a:solidFill>
                <a:latin typeface="OPPOSans M" pitchFamily="18" charset="-122"/>
                <a:ea typeface="OPPOSans M" pitchFamily="18" charset="-122"/>
                <a:cs typeface="OPPOSans M" pitchFamily="18" charset="-122"/>
              </a:rPr>
              <a:t>未来的工作计划和安排是怎么打算的，工作目标是什么？</a:t>
            </a:r>
          </a:p>
        </p:txBody>
      </p:sp>
      <p:sp>
        <p:nvSpPr>
          <p:cNvPr id="3" name="标题 2"/>
          <p:cNvSpPr>
            <a:spLocks noGrp="1"/>
          </p:cNvSpPr>
          <p:nvPr>
            <p:ph type="title"/>
          </p:nvPr>
        </p:nvSpPr>
        <p:spPr/>
        <p:txBody>
          <a:bodyPr>
            <a:noAutofit/>
          </a:bodyPr>
          <a:lstStyle/>
          <a:p>
            <a:r>
              <a:rPr lang="zh-CN" altLang="en-US" dirty="0"/>
              <a:t>下一年工作计划</a:t>
            </a:r>
          </a:p>
        </p:txBody>
      </p:sp>
      <p:sp>
        <p:nvSpPr>
          <p:cNvPr id="4" name="内容占位符 3"/>
          <p:cNvSpPr>
            <a:spLocks noGrp="1"/>
          </p:cNvSpPr>
          <p:nvPr>
            <p:ph sz="quarter" idx="11"/>
          </p:nvPr>
        </p:nvSpPr>
        <p:spPr/>
        <p:txBody>
          <a:bodyPr>
            <a:noAutofit/>
          </a:bodyPr>
          <a:lstStyle/>
          <a:p>
            <a:r>
              <a:rPr kumimoji="1" lang="zh-CN" altLang="en-US" dirty="0"/>
              <a:t>第四部分</a:t>
            </a:r>
          </a:p>
        </p:txBody>
      </p:sp>
      <p:sp>
        <p:nvSpPr>
          <p:cNvPr id="5" name="内容占位符 4"/>
          <p:cNvSpPr>
            <a:spLocks noGrp="1"/>
          </p:cNvSpPr>
          <p:nvPr>
            <p:ph sz="quarter" idx="10"/>
          </p:nvPr>
        </p:nvSpPr>
        <p:spPr/>
        <p:txBody>
          <a:bodyPr>
            <a:noAutofit/>
          </a:bodyPr>
          <a:lstStyle/>
          <a:p>
            <a:r>
              <a:rPr kumimoji="1" lang="en-US" altLang="zh-CN" dirty="0"/>
              <a:t>04</a:t>
            </a:r>
            <a:endParaRPr kumimoji="1" lang="zh-CN" altLang="en-US"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 name="组合 61"/>
          <p:cNvGrpSpPr/>
          <p:nvPr/>
        </p:nvGrpSpPr>
        <p:grpSpPr>
          <a:xfrm>
            <a:off x="10347688" y="6265514"/>
            <a:ext cx="242544" cy="88316"/>
            <a:chOff x="4343400" y="2092569"/>
            <a:chExt cx="1966429" cy="484632"/>
          </a:xfrm>
          <a:gradFill>
            <a:gsLst>
              <a:gs pos="100000">
                <a:schemeClr val="tx1"/>
              </a:gs>
              <a:gs pos="0">
                <a:schemeClr val="tx1">
                  <a:alpha val="0"/>
                </a:schemeClr>
              </a:gs>
            </a:gsLst>
            <a:lin ang="0" scaled="0"/>
          </a:gradFill>
        </p:grpSpPr>
        <p:sp>
          <p:nvSpPr>
            <p:cNvPr id="63" name="燕尾形 62"/>
            <p:cNvSpPr/>
            <p:nvPr/>
          </p:nvSpPr>
          <p:spPr>
            <a:xfrm>
              <a:off x="4343400" y="2092569"/>
              <a:ext cx="484632" cy="484632"/>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endParaRPr>
            </a:p>
          </p:txBody>
        </p:sp>
        <p:sp>
          <p:nvSpPr>
            <p:cNvPr id="64" name="燕尾形 63"/>
            <p:cNvSpPr/>
            <p:nvPr/>
          </p:nvSpPr>
          <p:spPr>
            <a:xfrm>
              <a:off x="4713849" y="2092569"/>
              <a:ext cx="484632" cy="484632"/>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endParaRPr>
            </a:p>
          </p:txBody>
        </p:sp>
        <p:sp>
          <p:nvSpPr>
            <p:cNvPr id="65" name="燕尾形 64"/>
            <p:cNvSpPr/>
            <p:nvPr/>
          </p:nvSpPr>
          <p:spPr>
            <a:xfrm>
              <a:off x="5084298" y="2092569"/>
              <a:ext cx="484632" cy="484632"/>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solidFill>
                  <a:schemeClr val="tx1"/>
                </a:solidFill>
              </a:endParaRPr>
            </a:p>
          </p:txBody>
        </p:sp>
        <p:sp>
          <p:nvSpPr>
            <p:cNvPr id="66" name="燕尾形 65"/>
            <p:cNvSpPr/>
            <p:nvPr/>
          </p:nvSpPr>
          <p:spPr>
            <a:xfrm>
              <a:off x="5454747" y="2092569"/>
              <a:ext cx="484632" cy="484632"/>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endParaRPr>
            </a:p>
          </p:txBody>
        </p:sp>
        <p:sp>
          <p:nvSpPr>
            <p:cNvPr id="67" name="燕尾形 66"/>
            <p:cNvSpPr/>
            <p:nvPr/>
          </p:nvSpPr>
          <p:spPr>
            <a:xfrm>
              <a:off x="5825197" y="2092569"/>
              <a:ext cx="484632" cy="484632"/>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endParaRPr>
            </a:p>
          </p:txBody>
        </p:sp>
      </p:grpSp>
      <p:sp>
        <p:nvSpPr>
          <p:cNvPr id="2" name="内容占位符 1"/>
          <p:cNvSpPr>
            <a:spLocks noGrp="1"/>
          </p:cNvSpPr>
          <p:nvPr>
            <p:ph sz="quarter" idx="12"/>
          </p:nvPr>
        </p:nvSpPr>
        <p:spPr>
          <a:xfrm>
            <a:off x="933811" y="894530"/>
            <a:ext cx="2613575" cy="504516"/>
          </a:xfrm>
        </p:spPr>
        <p:txBody>
          <a:bodyPr>
            <a:noAutofit/>
          </a:bodyPr>
          <a:lstStyle/>
          <a:p>
            <a:r>
              <a:rPr lang="en-GB" altLang="zh-CN" sz="1400" dirty="0">
                <a:solidFill>
                  <a:schemeClr val="bg2">
                    <a:lumMod val="10000"/>
                  </a:schemeClr>
                </a:solidFill>
                <a:latin typeface="OPPOSans M" pitchFamily="18" charset="-122"/>
                <a:ea typeface="OPPOSans M" pitchFamily="18" charset="-122"/>
                <a:cs typeface="OPPOSans M" pitchFamily="18" charset="-122"/>
              </a:rPr>
              <a:t>SALES TARGET</a:t>
            </a:r>
            <a:endParaRPr lang="zh-CN" altLang="en-US" sz="1400" dirty="0">
              <a:solidFill>
                <a:schemeClr val="bg2">
                  <a:lumMod val="10000"/>
                </a:schemeClr>
              </a:solidFill>
              <a:latin typeface="OPPOSans M" pitchFamily="18" charset="-122"/>
              <a:ea typeface="OPPOSans M" pitchFamily="18" charset="-122"/>
              <a:cs typeface="OPPOSans M" pitchFamily="18" charset="-122"/>
            </a:endParaRPr>
          </a:p>
        </p:txBody>
      </p:sp>
      <p:sp>
        <p:nvSpPr>
          <p:cNvPr id="3" name="内容占位符 2"/>
          <p:cNvSpPr>
            <a:spLocks noGrp="1"/>
          </p:cNvSpPr>
          <p:nvPr>
            <p:ph sz="quarter" idx="17"/>
          </p:nvPr>
        </p:nvSpPr>
        <p:spPr/>
        <p:txBody>
          <a:bodyPr>
            <a:noAutofit/>
          </a:bodyPr>
          <a:lstStyle/>
          <a:p>
            <a:r>
              <a:rPr lang="zh-CN" altLang="en-US" dirty="0"/>
              <a:t>来年销量目标</a:t>
            </a:r>
            <a:endParaRPr kumimoji="1" lang="zh-CN" altLang="en-US" dirty="0"/>
          </a:p>
        </p:txBody>
      </p:sp>
      <p:sp>
        <p:nvSpPr>
          <p:cNvPr id="4" name="圆角矩形 3"/>
          <p:cNvSpPr/>
          <p:nvPr/>
        </p:nvSpPr>
        <p:spPr>
          <a:xfrm>
            <a:off x="658812" y="1515505"/>
            <a:ext cx="10874375" cy="1375847"/>
          </a:xfrm>
          <a:prstGeom prst="roundRect">
            <a:avLst/>
          </a:prstGeom>
          <a:solidFill>
            <a:schemeClr val="tx1"/>
          </a:solidFill>
          <a:ln>
            <a:noFill/>
          </a:ln>
          <a:effectLst>
            <a:outerShdw blurRad="257336" dist="38100" dir="5400000" sx="101000" sy="101000" algn="t" rotWithShape="0">
              <a:prstClr val="black">
                <a:alpha val="12329"/>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p>
        </p:txBody>
      </p:sp>
      <p:sp>
        <p:nvSpPr>
          <p:cNvPr id="13" name="圆角矩形 12"/>
          <p:cNvSpPr/>
          <p:nvPr/>
        </p:nvSpPr>
        <p:spPr>
          <a:xfrm>
            <a:off x="806107" y="3175201"/>
            <a:ext cx="2755959" cy="3682799"/>
          </a:xfrm>
          <a:prstGeom prst="roundRect">
            <a:avLst>
              <a:gd name="adj" fmla="val 3113"/>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p>
        </p:txBody>
      </p:sp>
      <p:sp>
        <p:nvSpPr>
          <p:cNvPr id="18" name="燕尾形 17"/>
          <p:cNvSpPr/>
          <p:nvPr/>
        </p:nvSpPr>
        <p:spPr>
          <a:xfrm>
            <a:off x="2393875" y="3596883"/>
            <a:ext cx="49286" cy="88316"/>
          </a:xfrm>
          <a:prstGeom prst="chevron">
            <a:avLst/>
          </a:prstGeom>
          <a:gradFill>
            <a:gsLst>
              <a:gs pos="100000">
                <a:srgbClr val="FCFCFC"/>
              </a:gs>
              <a:gs pos="0">
                <a:srgbClr val="FCFCFC">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endParaRPr kumimoji="1" lang="zh-CN" altLang="en-US">
              <a:solidFill>
                <a:schemeClr val="bg1"/>
              </a:solidFill>
            </a:endParaRPr>
          </a:p>
        </p:txBody>
      </p:sp>
      <p:sp>
        <p:nvSpPr>
          <p:cNvPr id="19" name="燕尾形 18"/>
          <p:cNvSpPr/>
          <p:nvPr/>
        </p:nvSpPr>
        <p:spPr>
          <a:xfrm>
            <a:off x="2431549" y="3596883"/>
            <a:ext cx="49286" cy="88316"/>
          </a:xfrm>
          <a:prstGeom prst="chevron">
            <a:avLst/>
          </a:prstGeom>
          <a:gradFill>
            <a:gsLst>
              <a:gs pos="100000">
                <a:srgbClr val="FCFCFC"/>
              </a:gs>
              <a:gs pos="0">
                <a:srgbClr val="FCFCFC">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endParaRPr kumimoji="1" lang="zh-CN" altLang="en-US">
              <a:solidFill>
                <a:schemeClr val="bg1"/>
              </a:solidFill>
            </a:endParaRPr>
          </a:p>
        </p:txBody>
      </p:sp>
      <p:sp>
        <p:nvSpPr>
          <p:cNvPr id="20" name="燕尾形 19"/>
          <p:cNvSpPr/>
          <p:nvPr/>
        </p:nvSpPr>
        <p:spPr>
          <a:xfrm>
            <a:off x="2469223" y="3596883"/>
            <a:ext cx="49286" cy="88316"/>
          </a:xfrm>
          <a:prstGeom prst="chevron">
            <a:avLst/>
          </a:prstGeom>
          <a:gradFill>
            <a:gsLst>
              <a:gs pos="100000">
                <a:srgbClr val="FCFCFC"/>
              </a:gs>
              <a:gs pos="0">
                <a:srgbClr val="FCFCFC">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endParaRPr kumimoji="1" lang="zh-CN" altLang="en-US" dirty="0">
              <a:solidFill>
                <a:schemeClr val="bg1"/>
              </a:solidFill>
            </a:endParaRPr>
          </a:p>
        </p:txBody>
      </p:sp>
      <p:sp>
        <p:nvSpPr>
          <p:cNvPr id="21" name="燕尾形 20"/>
          <p:cNvSpPr/>
          <p:nvPr/>
        </p:nvSpPr>
        <p:spPr>
          <a:xfrm>
            <a:off x="2506897" y="3596883"/>
            <a:ext cx="49286" cy="88316"/>
          </a:xfrm>
          <a:prstGeom prst="chevron">
            <a:avLst/>
          </a:prstGeom>
          <a:gradFill>
            <a:gsLst>
              <a:gs pos="100000">
                <a:srgbClr val="FCFCFC"/>
              </a:gs>
              <a:gs pos="0">
                <a:srgbClr val="FCFCFC">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endParaRPr kumimoji="1" lang="zh-CN" altLang="en-US">
              <a:solidFill>
                <a:schemeClr val="bg1"/>
              </a:solidFill>
            </a:endParaRPr>
          </a:p>
        </p:txBody>
      </p:sp>
      <p:sp>
        <p:nvSpPr>
          <p:cNvPr id="22" name="燕尾形 21"/>
          <p:cNvSpPr/>
          <p:nvPr/>
        </p:nvSpPr>
        <p:spPr>
          <a:xfrm>
            <a:off x="2544571" y="3596883"/>
            <a:ext cx="49286" cy="88316"/>
          </a:xfrm>
          <a:prstGeom prst="chevron">
            <a:avLst/>
          </a:prstGeom>
          <a:gradFill>
            <a:gsLst>
              <a:gs pos="100000">
                <a:srgbClr val="FCFCFC"/>
              </a:gs>
              <a:gs pos="0">
                <a:srgbClr val="FCFCFC">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endParaRPr kumimoji="1" lang="zh-CN" altLang="en-US">
              <a:solidFill>
                <a:schemeClr val="bg1"/>
              </a:solidFill>
            </a:endParaRPr>
          </a:p>
        </p:txBody>
      </p:sp>
      <p:grpSp>
        <p:nvGrpSpPr>
          <p:cNvPr id="7" name="组合 6"/>
          <p:cNvGrpSpPr/>
          <p:nvPr/>
        </p:nvGrpSpPr>
        <p:grpSpPr>
          <a:xfrm>
            <a:off x="2865339" y="6265514"/>
            <a:ext cx="242544" cy="88316"/>
            <a:chOff x="4343400" y="2092569"/>
            <a:chExt cx="1966429" cy="484632"/>
          </a:xfrm>
          <a:gradFill>
            <a:gsLst>
              <a:gs pos="100000">
                <a:schemeClr val="tx1"/>
              </a:gs>
              <a:gs pos="0">
                <a:schemeClr val="tx1">
                  <a:alpha val="0"/>
                </a:schemeClr>
              </a:gs>
            </a:gsLst>
            <a:lin ang="0" scaled="0"/>
          </a:gradFill>
        </p:grpSpPr>
        <p:sp>
          <p:nvSpPr>
            <p:cNvPr id="8" name="燕尾形 7"/>
            <p:cNvSpPr/>
            <p:nvPr/>
          </p:nvSpPr>
          <p:spPr>
            <a:xfrm>
              <a:off x="4343400" y="2092569"/>
              <a:ext cx="484632" cy="484632"/>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endParaRPr>
            </a:p>
          </p:txBody>
        </p:sp>
        <p:sp>
          <p:nvSpPr>
            <p:cNvPr id="9" name="燕尾形 8"/>
            <p:cNvSpPr/>
            <p:nvPr/>
          </p:nvSpPr>
          <p:spPr>
            <a:xfrm>
              <a:off x="4713849" y="2092569"/>
              <a:ext cx="484632" cy="484632"/>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endParaRPr>
            </a:p>
          </p:txBody>
        </p:sp>
        <p:sp>
          <p:nvSpPr>
            <p:cNvPr id="10" name="燕尾形 9"/>
            <p:cNvSpPr/>
            <p:nvPr/>
          </p:nvSpPr>
          <p:spPr>
            <a:xfrm>
              <a:off x="5084298" y="2092569"/>
              <a:ext cx="484632" cy="484632"/>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solidFill>
                  <a:schemeClr val="tx1"/>
                </a:solidFill>
              </a:endParaRPr>
            </a:p>
          </p:txBody>
        </p:sp>
        <p:sp>
          <p:nvSpPr>
            <p:cNvPr id="11" name="燕尾形 10"/>
            <p:cNvSpPr/>
            <p:nvPr/>
          </p:nvSpPr>
          <p:spPr>
            <a:xfrm>
              <a:off x="5454747" y="2092569"/>
              <a:ext cx="484632" cy="484632"/>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endParaRPr>
            </a:p>
          </p:txBody>
        </p:sp>
        <p:sp>
          <p:nvSpPr>
            <p:cNvPr id="12" name="燕尾形 11"/>
            <p:cNvSpPr/>
            <p:nvPr/>
          </p:nvSpPr>
          <p:spPr>
            <a:xfrm>
              <a:off x="5825197" y="2092569"/>
              <a:ext cx="484632" cy="484632"/>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endParaRPr>
            </a:p>
          </p:txBody>
        </p:sp>
      </p:grpSp>
      <p:sp>
        <p:nvSpPr>
          <p:cNvPr id="31" name="圆角矩形 30"/>
          <p:cNvSpPr/>
          <p:nvPr/>
        </p:nvSpPr>
        <p:spPr>
          <a:xfrm>
            <a:off x="8285080" y="3175201"/>
            <a:ext cx="2755959" cy="3682799"/>
          </a:xfrm>
          <a:prstGeom prst="roundRect">
            <a:avLst>
              <a:gd name="adj" fmla="val 3113"/>
            </a:avLst>
          </a:prstGeom>
          <a:noFill/>
          <a:ln>
            <a:solidFill>
              <a:srgbClr val="5759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p>
        </p:txBody>
      </p:sp>
      <p:sp>
        <p:nvSpPr>
          <p:cNvPr id="36" name="燕尾形 35"/>
          <p:cNvSpPr/>
          <p:nvPr/>
        </p:nvSpPr>
        <p:spPr>
          <a:xfrm>
            <a:off x="9872848" y="3596883"/>
            <a:ext cx="49286" cy="88316"/>
          </a:xfrm>
          <a:prstGeom prst="chevron">
            <a:avLst/>
          </a:prstGeom>
          <a:gradFill>
            <a:gsLst>
              <a:gs pos="100000">
                <a:srgbClr val="FCFCFC"/>
              </a:gs>
              <a:gs pos="0">
                <a:srgbClr val="FCFCFC">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endParaRPr kumimoji="1" lang="zh-CN" altLang="en-US">
              <a:solidFill>
                <a:schemeClr val="bg1"/>
              </a:solidFill>
            </a:endParaRPr>
          </a:p>
        </p:txBody>
      </p:sp>
      <p:sp>
        <p:nvSpPr>
          <p:cNvPr id="37" name="燕尾形 36"/>
          <p:cNvSpPr/>
          <p:nvPr/>
        </p:nvSpPr>
        <p:spPr>
          <a:xfrm>
            <a:off x="9910522" y="3596883"/>
            <a:ext cx="49286" cy="88316"/>
          </a:xfrm>
          <a:prstGeom prst="chevron">
            <a:avLst/>
          </a:prstGeom>
          <a:gradFill>
            <a:gsLst>
              <a:gs pos="100000">
                <a:srgbClr val="FCFCFC"/>
              </a:gs>
              <a:gs pos="0">
                <a:srgbClr val="FCFCFC">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endParaRPr kumimoji="1" lang="zh-CN" altLang="en-US">
              <a:solidFill>
                <a:schemeClr val="bg1"/>
              </a:solidFill>
            </a:endParaRPr>
          </a:p>
        </p:txBody>
      </p:sp>
      <p:sp>
        <p:nvSpPr>
          <p:cNvPr id="38" name="燕尾形 37"/>
          <p:cNvSpPr/>
          <p:nvPr/>
        </p:nvSpPr>
        <p:spPr>
          <a:xfrm>
            <a:off x="9948196" y="3596883"/>
            <a:ext cx="49286" cy="88316"/>
          </a:xfrm>
          <a:prstGeom prst="chevron">
            <a:avLst/>
          </a:prstGeom>
          <a:gradFill>
            <a:gsLst>
              <a:gs pos="100000">
                <a:srgbClr val="FCFCFC"/>
              </a:gs>
              <a:gs pos="0">
                <a:srgbClr val="FCFCFC">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endParaRPr kumimoji="1" lang="zh-CN" altLang="en-US" dirty="0">
              <a:solidFill>
                <a:schemeClr val="bg1"/>
              </a:solidFill>
            </a:endParaRPr>
          </a:p>
        </p:txBody>
      </p:sp>
      <p:sp>
        <p:nvSpPr>
          <p:cNvPr id="39" name="燕尾形 38"/>
          <p:cNvSpPr/>
          <p:nvPr/>
        </p:nvSpPr>
        <p:spPr>
          <a:xfrm>
            <a:off x="9985870" y="3596883"/>
            <a:ext cx="49286" cy="88316"/>
          </a:xfrm>
          <a:prstGeom prst="chevron">
            <a:avLst/>
          </a:prstGeom>
          <a:gradFill>
            <a:gsLst>
              <a:gs pos="100000">
                <a:srgbClr val="FCFCFC"/>
              </a:gs>
              <a:gs pos="0">
                <a:srgbClr val="FCFCFC">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endParaRPr kumimoji="1" lang="zh-CN" altLang="en-US">
              <a:solidFill>
                <a:schemeClr val="bg1"/>
              </a:solidFill>
            </a:endParaRPr>
          </a:p>
        </p:txBody>
      </p:sp>
      <p:sp>
        <p:nvSpPr>
          <p:cNvPr id="40" name="燕尾形 39"/>
          <p:cNvSpPr/>
          <p:nvPr/>
        </p:nvSpPr>
        <p:spPr>
          <a:xfrm>
            <a:off x="10023544" y="3596883"/>
            <a:ext cx="49286" cy="88316"/>
          </a:xfrm>
          <a:prstGeom prst="chevron">
            <a:avLst/>
          </a:prstGeom>
          <a:gradFill>
            <a:gsLst>
              <a:gs pos="100000">
                <a:srgbClr val="FCFCFC"/>
              </a:gs>
              <a:gs pos="0">
                <a:srgbClr val="FCFCFC">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endParaRPr kumimoji="1" lang="zh-CN" altLang="en-US">
              <a:solidFill>
                <a:schemeClr val="bg1"/>
              </a:solidFill>
            </a:endParaRPr>
          </a:p>
        </p:txBody>
      </p:sp>
      <p:sp>
        <p:nvSpPr>
          <p:cNvPr id="42" name="Object 4" descr="preencoded.png"/>
          <p:cNvSpPr/>
          <p:nvPr/>
        </p:nvSpPr>
        <p:spPr>
          <a:xfrm>
            <a:off x="3646801" y="2005308"/>
            <a:ext cx="0" cy="396240"/>
          </a:xfrm>
          <a:custGeom>
            <a:avLst/>
            <a:gdLst>
              <a:gd name="connsiteX0" fmla="*/ 0 w 0"/>
              <a:gd name="connsiteY0" fmla="*/ 495300 h 495300"/>
              <a:gd name="connsiteX1" fmla="*/ 0 w 0"/>
              <a:gd name="connsiteY1" fmla="*/ 0 h 495300"/>
            </a:gdLst>
            <a:ahLst/>
            <a:cxnLst>
              <a:cxn ang="0">
                <a:pos x="connsiteX0" y="connsiteY0"/>
              </a:cxn>
              <a:cxn ang="0">
                <a:pos x="connsiteX1" y="connsiteY1"/>
              </a:cxn>
            </a:cxnLst>
            <a:rect l="l" t="t" r="r" b="b"/>
            <a:pathLst>
              <a:path h="495300">
                <a:moveTo>
                  <a:pt x="0" y="495300"/>
                </a:moveTo>
                <a:lnTo>
                  <a:pt x="0" y="0"/>
                </a:lnTo>
              </a:path>
            </a:pathLst>
          </a:custGeom>
          <a:ln w="19050" cap="flat">
            <a:solidFill>
              <a:schemeClr val="bg1"/>
            </a:solidFill>
            <a:prstDash val="solid"/>
            <a:miter/>
          </a:ln>
        </p:spPr>
        <p:txBody>
          <a:bodyPr rtlCol="0" anchor="ctr">
            <a:noAutofit/>
          </a:bodyPr>
          <a:lstStyle/>
          <a:p>
            <a:pPr defTabSz="731520"/>
            <a:endParaRPr lang="zh-CN" altLang="en-US" sz="1440">
              <a:solidFill>
                <a:schemeClr val="bg1"/>
              </a:solidFill>
              <a:latin typeface="OPPOSans L" panose="00020600040101010101" pitchFamily="18" charset="-122"/>
            </a:endParaRPr>
          </a:p>
        </p:txBody>
      </p:sp>
      <p:pic>
        <p:nvPicPr>
          <p:cNvPr id="43" name="Object 5" descr="preencoded.png"/>
          <p:cNvPicPr>
            <a:picLocks noChangeAspect="1"/>
          </p:cNvPicPr>
          <p:nvPr/>
        </p:nvPicPr>
        <p:blipFill>
          <a:blip r:embed="rId2">
            <a:extLst>
              <a:ext uri="{96DAC541-7B7A-43D3-8B79-37D633B846F1}">
                <asvg:svgBlip xmlns:asvg="http://schemas.microsoft.com/office/drawing/2016/SVG/main" r:embed="rId3"/>
              </a:ext>
            </a:extLst>
          </a:blip>
          <a:srcRect/>
          <a:stretch>
            <a:fillRect/>
          </a:stretch>
        </p:blipFill>
        <p:spPr>
          <a:xfrm>
            <a:off x="6158892" y="2005308"/>
            <a:ext cx="15240" cy="396240"/>
          </a:xfrm>
          <a:prstGeom prst="rect">
            <a:avLst/>
          </a:prstGeom>
        </p:spPr>
      </p:pic>
      <p:sp>
        <p:nvSpPr>
          <p:cNvPr id="44" name="Object 6" descr="preencoded.png"/>
          <p:cNvSpPr/>
          <p:nvPr/>
        </p:nvSpPr>
        <p:spPr>
          <a:xfrm>
            <a:off x="8686223" y="2005308"/>
            <a:ext cx="0" cy="396240"/>
          </a:xfrm>
          <a:custGeom>
            <a:avLst/>
            <a:gdLst>
              <a:gd name="connsiteX0" fmla="*/ 0 w 0"/>
              <a:gd name="connsiteY0" fmla="*/ 495300 h 495300"/>
              <a:gd name="connsiteX1" fmla="*/ 0 w 0"/>
              <a:gd name="connsiteY1" fmla="*/ 0 h 495300"/>
            </a:gdLst>
            <a:ahLst/>
            <a:cxnLst>
              <a:cxn ang="0">
                <a:pos x="connsiteX0" y="connsiteY0"/>
              </a:cxn>
              <a:cxn ang="0">
                <a:pos x="connsiteX1" y="connsiteY1"/>
              </a:cxn>
            </a:cxnLst>
            <a:rect l="l" t="t" r="r" b="b"/>
            <a:pathLst>
              <a:path h="495300">
                <a:moveTo>
                  <a:pt x="0" y="495300"/>
                </a:moveTo>
                <a:lnTo>
                  <a:pt x="0" y="0"/>
                </a:lnTo>
              </a:path>
            </a:pathLst>
          </a:custGeom>
          <a:ln w="19050" cap="flat">
            <a:solidFill>
              <a:schemeClr val="bg1"/>
            </a:solidFill>
            <a:prstDash val="solid"/>
            <a:miter/>
          </a:ln>
        </p:spPr>
        <p:txBody>
          <a:bodyPr rtlCol="0" anchor="ctr">
            <a:noAutofit/>
          </a:bodyPr>
          <a:lstStyle/>
          <a:p>
            <a:pPr defTabSz="731520"/>
            <a:endParaRPr lang="zh-CN" altLang="en-US" sz="1440">
              <a:solidFill>
                <a:schemeClr val="bg1"/>
              </a:solidFill>
              <a:latin typeface="OPPOSans L" panose="00020600040101010101" pitchFamily="18" charset="-122"/>
            </a:endParaRPr>
          </a:p>
        </p:txBody>
      </p:sp>
      <p:sp>
        <p:nvSpPr>
          <p:cNvPr id="55" name="Object21"/>
          <p:cNvSpPr/>
          <p:nvPr/>
        </p:nvSpPr>
        <p:spPr>
          <a:xfrm>
            <a:off x="1623943" y="1858623"/>
            <a:ext cx="1396648" cy="179070"/>
          </a:xfrm>
          <a:prstGeom prst="rect">
            <a:avLst/>
          </a:prstGeom>
          <a:noFill/>
        </p:spPr>
        <p:txBody>
          <a:bodyPr wrap="square" lIns="0" tIns="0" rIns="0" bIns="0" rtlCol="0" anchor="t">
            <a:noAutofit/>
          </a:bodyPr>
          <a:lstStyle/>
          <a:p>
            <a:pPr defTabSz="731520"/>
            <a:r>
              <a:rPr lang="en-US" sz="1400" dirty="0" err="1">
                <a:solidFill>
                  <a:schemeClr val="bg1"/>
                </a:solidFill>
                <a:latin typeface="OPPOSans L" panose="00020600040101010101" pitchFamily="18" charset="-122"/>
                <a:ea typeface="OPPOSans L" panose="00020600040101010101" pitchFamily="18" charset="-122"/>
                <a:cs typeface="OPPOSans L" panose="00020600040101010101" pitchFamily="18" charset="-122"/>
              </a:rPr>
              <a:t>销售量</a:t>
            </a:r>
            <a:endParaRPr lang="en-US" sz="1400" dirty="0">
              <a:solidFill>
                <a:schemeClr val="bg1"/>
              </a:solidFill>
              <a:latin typeface="OPPOSans L" panose="00020600040101010101" pitchFamily="18" charset="-122"/>
              <a:ea typeface="OPPOSans L" panose="00020600040101010101" pitchFamily="18" charset="-122"/>
              <a:cs typeface="OPPOSans L" panose="00020600040101010101" pitchFamily="18" charset="-122"/>
            </a:endParaRPr>
          </a:p>
        </p:txBody>
      </p:sp>
      <p:sp>
        <p:nvSpPr>
          <p:cNvPr id="56" name="Object22"/>
          <p:cNvSpPr/>
          <p:nvPr/>
        </p:nvSpPr>
        <p:spPr>
          <a:xfrm>
            <a:off x="1623943" y="2060553"/>
            <a:ext cx="1465137" cy="487680"/>
          </a:xfrm>
          <a:prstGeom prst="rect">
            <a:avLst/>
          </a:prstGeom>
          <a:noFill/>
        </p:spPr>
        <p:txBody>
          <a:bodyPr wrap="square" lIns="0" tIns="0" rIns="0" bIns="0" rtlCol="0" anchor="t">
            <a:noAutofit/>
          </a:bodyPr>
          <a:lstStyle/>
          <a:p>
            <a:pPr defTabSz="731520">
              <a:lnSpc>
                <a:spcPts val="3840"/>
              </a:lnSpc>
            </a:pPr>
            <a:r>
              <a:rPr lang="en-US" sz="3200" dirty="0">
                <a:solidFill>
                  <a:schemeClr val="bg1"/>
                </a:solidFill>
                <a:latin typeface="OPPOSans H" panose="00020600040101010101" pitchFamily="18" charset="-122"/>
                <a:ea typeface="OPPOSans H" panose="00020600040101010101" pitchFamily="18" charset="-122"/>
                <a:cs typeface="OPPOSans H" panose="00020600040101010101" pitchFamily="18" charset="-122"/>
              </a:rPr>
              <a:t>2.8亿</a:t>
            </a:r>
          </a:p>
        </p:txBody>
      </p:sp>
      <p:sp>
        <p:nvSpPr>
          <p:cNvPr id="53" name="Object24"/>
          <p:cNvSpPr/>
          <p:nvPr/>
        </p:nvSpPr>
        <p:spPr>
          <a:xfrm>
            <a:off x="4204523" y="1858623"/>
            <a:ext cx="1396648" cy="179070"/>
          </a:xfrm>
          <a:prstGeom prst="rect">
            <a:avLst/>
          </a:prstGeom>
          <a:noFill/>
        </p:spPr>
        <p:txBody>
          <a:bodyPr wrap="square" lIns="0" tIns="0" rIns="0" bIns="0" rtlCol="0" anchor="t">
            <a:noAutofit/>
          </a:bodyPr>
          <a:lstStyle/>
          <a:p>
            <a:pPr defTabSz="731520"/>
            <a:r>
              <a:rPr lang="zh-CN" altLang="en-US" sz="1400" dirty="0">
                <a:solidFill>
                  <a:schemeClr val="bg1"/>
                </a:solidFill>
                <a:latin typeface="OPPOSans L" panose="00020600040101010101" pitchFamily="18" charset="-122"/>
                <a:ea typeface="OPPOSans L" panose="00020600040101010101" pitchFamily="18" charset="-122"/>
                <a:cs typeface="OPPOSans L" panose="00020600040101010101" pitchFamily="18" charset="-122"/>
              </a:rPr>
              <a:t>点击次数</a:t>
            </a:r>
            <a:endParaRPr lang="en-US" altLang="zh-CN" sz="1400" dirty="0">
              <a:solidFill>
                <a:schemeClr val="bg1"/>
              </a:solidFill>
              <a:latin typeface="OPPOSans L" panose="00020600040101010101" pitchFamily="18" charset="-122"/>
              <a:ea typeface="OPPOSans L" panose="00020600040101010101" pitchFamily="18" charset="-122"/>
              <a:cs typeface="OPPOSans L" panose="00020600040101010101" pitchFamily="18" charset="-122"/>
            </a:endParaRPr>
          </a:p>
        </p:txBody>
      </p:sp>
      <p:sp>
        <p:nvSpPr>
          <p:cNvPr id="54" name="Object25"/>
          <p:cNvSpPr/>
          <p:nvPr/>
        </p:nvSpPr>
        <p:spPr>
          <a:xfrm>
            <a:off x="4204522" y="2060553"/>
            <a:ext cx="1287781" cy="487680"/>
          </a:xfrm>
          <a:prstGeom prst="rect">
            <a:avLst/>
          </a:prstGeom>
          <a:noFill/>
        </p:spPr>
        <p:txBody>
          <a:bodyPr wrap="square" lIns="0" tIns="0" rIns="0" bIns="0" rtlCol="0" anchor="t">
            <a:noAutofit/>
          </a:bodyPr>
          <a:lstStyle/>
          <a:p>
            <a:pPr defTabSz="731520">
              <a:lnSpc>
                <a:spcPts val="3840"/>
              </a:lnSpc>
            </a:pPr>
            <a:r>
              <a:rPr lang="en-US" sz="3200" dirty="0">
                <a:solidFill>
                  <a:schemeClr val="bg1"/>
                </a:solidFill>
                <a:latin typeface="OPPOSans H" panose="00020600040101010101" pitchFamily="18" charset="-122"/>
                <a:ea typeface="OPPOSans H" panose="00020600040101010101" pitchFamily="18" charset="-122"/>
                <a:cs typeface="OPPOSans H" panose="00020600040101010101" pitchFamily="18" charset="-122"/>
              </a:rPr>
              <a:t>100亿</a:t>
            </a:r>
          </a:p>
        </p:txBody>
      </p:sp>
      <p:sp>
        <p:nvSpPr>
          <p:cNvPr id="51" name="Object27"/>
          <p:cNvSpPr/>
          <p:nvPr/>
        </p:nvSpPr>
        <p:spPr>
          <a:xfrm>
            <a:off x="6731854" y="1858115"/>
            <a:ext cx="1396648" cy="202946"/>
          </a:xfrm>
          <a:prstGeom prst="rect">
            <a:avLst/>
          </a:prstGeom>
          <a:noFill/>
        </p:spPr>
        <p:txBody>
          <a:bodyPr wrap="square" lIns="0" tIns="0" rIns="0" bIns="0" rtlCol="0" anchor="t">
            <a:noAutofit/>
          </a:bodyPr>
          <a:lstStyle/>
          <a:p>
            <a:pPr defTabSz="731520"/>
            <a:r>
              <a:rPr lang="zh-CN" altLang="en-US" sz="1400" dirty="0">
                <a:solidFill>
                  <a:schemeClr val="bg1"/>
                </a:solidFill>
                <a:latin typeface="OPPOSans L" panose="00020600040101010101" pitchFamily="18" charset="-122"/>
                <a:ea typeface="OPPOSans L" panose="00020600040101010101" pitchFamily="18" charset="-122"/>
                <a:cs typeface="OPPOSans L" panose="00020600040101010101" pitchFamily="18" charset="-122"/>
              </a:rPr>
              <a:t>转发次数</a:t>
            </a:r>
            <a:endParaRPr lang="en-US" altLang="zh-CN" sz="1400" dirty="0">
              <a:solidFill>
                <a:schemeClr val="bg1"/>
              </a:solidFill>
              <a:latin typeface="OPPOSans L" panose="00020600040101010101" pitchFamily="18" charset="-122"/>
              <a:ea typeface="OPPOSans L" panose="00020600040101010101" pitchFamily="18" charset="-122"/>
              <a:cs typeface="OPPOSans L" panose="00020600040101010101" pitchFamily="18" charset="-122"/>
            </a:endParaRPr>
          </a:p>
        </p:txBody>
      </p:sp>
      <p:sp>
        <p:nvSpPr>
          <p:cNvPr id="52" name="Object28"/>
          <p:cNvSpPr/>
          <p:nvPr/>
        </p:nvSpPr>
        <p:spPr>
          <a:xfrm>
            <a:off x="6731853" y="2061061"/>
            <a:ext cx="1215823" cy="487680"/>
          </a:xfrm>
          <a:prstGeom prst="rect">
            <a:avLst/>
          </a:prstGeom>
          <a:noFill/>
        </p:spPr>
        <p:txBody>
          <a:bodyPr wrap="square" lIns="0" tIns="0" rIns="0" bIns="0" rtlCol="0" anchor="t">
            <a:noAutofit/>
          </a:bodyPr>
          <a:lstStyle/>
          <a:p>
            <a:pPr defTabSz="731520">
              <a:lnSpc>
                <a:spcPts val="3840"/>
              </a:lnSpc>
            </a:pPr>
            <a:r>
              <a:rPr lang="en-US" sz="3200" dirty="0">
                <a:solidFill>
                  <a:schemeClr val="bg1"/>
                </a:solidFill>
                <a:latin typeface="OPPOSans H" panose="00020600040101010101" pitchFamily="18" charset="-122"/>
                <a:ea typeface="OPPOSans H" panose="00020600040101010101" pitchFamily="18" charset="-122"/>
                <a:cs typeface="OPPOSans H" panose="00020600040101010101" pitchFamily="18" charset="-122"/>
              </a:rPr>
              <a:t>10+次</a:t>
            </a:r>
          </a:p>
        </p:txBody>
      </p:sp>
      <p:sp>
        <p:nvSpPr>
          <p:cNvPr id="49" name="Object30"/>
          <p:cNvSpPr/>
          <p:nvPr/>
        </p:nvSpPr>
        <p:spPr>
          <a:xfrm>
            <a:off x="9243943" y="1858623"/>
            <a:ext cx="1324112" cy="179070"/>
          </a:xfrm>
          <a:prstGeom prst="rect">
            <a:avLst/>
          </a:prstGeom>
          <a:noFill/>
        </p:spPr>
        <p:txBody>
          <a:bodyPr wrap="square" lIns="0" tIns="0" rIns="0" bIns="0" rtlCol="0" anchor="t">
            <a:noAutofit/>
          </a:bodyPr>
          <a:lstStyle/>
          <a:p>
            <a:pPr defTabSz="731520"/>
            <a:r>
              <a:rPr lang="zh-CN" altLang="en-US" sz="1400" dirty="0">
                <a:solidFill>
                  <a:schemeClr val="bg1"/>
                </a:solidFill>
                <a:latin typeface="OPPOSans L" panose="00020600040101010101" pitchFamily="18" charset="-122"/>
                <a:ea typeface="OPPOSans L" panose="00020600040101010101" pitchFamily="18" charset="-122"/>
                <a:cs typeface="OPPOSans L" panose="00020600040101010101" pitchFamily="18" charset="-122"/>
              </a:rPr>
              <a:t>利润率</a:t>
            </a:r>
            <a:endParaRPr lang="en-US" altLang="zh-CN" sz="1400" dirty="0">
              <a:solidFill>
                <a:schemeClr val="bg1"/>
              </a:solidFill>
              <a:latin typeface="OPPOSans L" panose="00020600040101010101" pitchFamily="18" charset="-122"/>
              <a:ea typeface="OPPOSans L" panose="00020600040101010101" pitchFamily="18" charset="-122"/>
              <a:cs typeface="OPPOSans L" panose="00020600040101010101" pitchFamily="18" charset="-122"/>
            </a:endParaRPr>
          </a:p>
        </p:txBody>
      </p:sp>
      <p:sp>
        <p:nvSpPr>
          <p:cNvPr id="50" name="Object31"/>
          <p:cNvSpPr/>
          <p:nvPr/>
        </p:nvSpPr>
        <p:spPr>
          <a:xfrm>
            <a:off x="9243943" y="2060553"/>
            <a:ext cx="1231062" cy="487680"/>
          </a:xfrm>
          <a:prstGeom prst="rect">
            <a:avLst/>
          </a:prstGeom>
          <a:noFill/>
        </p:spPr>
        <p:txBody>
          <a:bodyPr wrap="square" lIns="0" tIns="0" rIns="0" bIns="0" rtlCol="0" anchor="t">
            <a:noAutofit/>
          </a:bodyPr>
          <a:lstStyle/>
          <a:p>
            <a:pPr defTabSz="731520">
              <a:lnSpc>
                <a:spcPts val="3840"/>
              </a:lnSpc>
            </a:pPr>
            <a:r>
              <a:rPr lang="en-US" sz="3200" dirty="0">
                <a:solidFill>
                  <a:schemeClr val="bg1"/>
                </a:solidFill>
                <a:latin typeface="OPPOSans H" panose="00020600040101010101" pitchFamily="18" charset="-122"/>
                <a:ea typeface="OPPOSans H" panose="00020600040101010101" pitchFamily="18" charset="-122"/>
                <a:cs typeface="OPPOSans H" panose="00020600040101010101" pitchFamily="18" charset="-122"/>
              </a:rPr>
              <a:t>50%</a:t>
            </a:r>
          </a:p>
        </p:txBody>
      </p:sp>
      <p:pic>
        <p:nvPicPr>
          <p:cNvPr id="57" name="图形 56"/>
          <p:cNvPicPr>
            <a:picLocks noChangeAspect="1"/>
          </p:cNvPicPr>
          <p:nvPr/>
        </p:nvPicPr>
        <p:blipFill rotWithShape="1">
          <a:blip r:embed="rId4"/>
          <a:srcRect r="34780" b="4737"/>
          <a:stretch>
            <a:fillRect/>
          </a:stretch>
        </p:blipFill>
        <p:spPr>
          <a:xfrm>
            <a:off x="3978575" y="3175201"/>
            <a:ext cx="4062206" cy="3682799"/>
          </a:xfrm>
          <a:prstGeom prst="rect">
            <a:avLst/>
          </a:prstGeom>
        </p:spPr>
      </p:pic>
      <p:sp>
        <p:nvSpPr>
          <p:cNvPr id="59" name="文本框 58"/>
          <p:cNvSpPr txBox="1"/>
          <p:nvPr/>
        </p:nvSpPr>
        <p:spPr>
          <a:xfrm>
            <a:off x="1301929" y="3381155"/>
            <a:ext cx="1623186" cy="391902"/>
          </a:xfrm>
          <a:prstGeom prst="rect">
            <a:avLst/>
          </a:prstGeom>
          <a:noFill/>
        </p:spPr>
        <p:txBody>
          <a:bodyPr wrap="square">
            <a:noAutofit/>
          </a:bodyPr>
          <a:lstStyle/>
          <a:p>
            <a:pPr>
              <a:lnSpc>
                <a:spcPct val="130000"/>
              </a:lnSpc>
            </a:pPr>
            <a:r>
              <a:rPr lang="zh-CN" altLang="en-US" sz="1600" spc="120" dirty="0">
                <a:gradFill>
                  <a:gsLst>
                    <a:gs pos="100000">
                      <a:schemeClr val="tx1"/>
                    </a:gs>
                    <a:gs pos="20000">
                      <a:schemeClr val="accent5">
                        <a:lumMod val="75000"/>
                      </a:schemeClr>
                    </a:gs>
                  </a:gsLst>
                  <a:lin ang="2700000" scaled="0"/>
                </a:gradFill>
                <a:latin typeface="OPPOSans H" panose="00020600040101010101" pitchFamily="18" charset="-122"/>
                <a:ea typeface="OPPOSans H" panose="00020600040101010101" pitchFamily="18" charset="-122"/>
                <a:cs typeface="OPPOSans H" panose="00020600040101010101" pitchFamily="18" charset="-122"/>
              </a:rPr>
              <a:t>以销售为目标</a:t>
            </a:r>
            <a:endParaRPr lang="zh-CN" altLang="en-US" sz="1600" spc="120" dirty="0">
              <a:gradFill>
                <a:gsLst>
                  <a:gs pos="100000">
                    <a:schemeClr val="tx1"/>
                  </a:gs>
                  <a:gs pos="20000">
                    <a:schemeClr val="accent5">
                      <a:lumMod val="75000"/>
                    </a:schemeClr>
                  </a:gs>
                </a:gsLst>
                <a:lin ang="2700000" scaled="0"/>
              </a:gradFill>
              <a:latin typeface="OPPOSans R" panose="00020600040101010101" pitchFamily="18" charset="-122"/>
              <a:ea typeface="OPPOSans R" panose="00020600040101010101" pitchFamily="18" charset="-122"/>
              <a:cs typeface="OPPOSans R" panose="00020600040101010101" pitchFamily="18" charset="-122"/>
            </a:endParaRPr>
          </a:p>
        </p:txBody>
      </p:sp>
      <p:sp>
        <p:nvSpPr>
          <p:cNvPr id="60" name="圆: 空心 91"/>
          <p:cNvSpPr/>
          <p:nvPr/>
        </p:nvSpPr>
        <p:spPr>
          <a:xfrm rot="21446254">
            <a:off x="1135920" y="3487059"/>
            <a:ext cx="180094" cy="180094"/>
          </a:xfrm>
          <a:prstGeom prst="donut">
            <a:avLst>
              <a:gd name="adj" fmla="val 22893"/>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solidFill>
                <a:schemeClr val="tx1"/>
              </a:solidFill>
              <a:latin typeface="OPPOSans R" panose="00020600040101010101" pitchFamily="18" charset="-122"/>
              <a:ea typeface="OPPOSans R" panose="00020600040101010101" pitchFamily="18" charset="-122"/>
            </a:endParaRPr>
          </a:p>
        </p:txBody>
      </p:sp>
      <p:sp>
        <p:nvSpPr>
          <p:cNvPr id="61" name="文本框 60"/>
          <p:cNvSpPr txBox="1"/>
          <p:nvPr/>
        </p:nvSpPr>
        <p:spPr>
          <a:xfrm>
            <a:off x="1092200" y="3733025"/>
            <a:ext cx="2157191" cy="2314993"/>
          </a:xfrm>
          <a:prstGeom prst="rect">
            <a:avLst/>
          </a:prstGeom>
          <a:noFill/>
        </p:spPr>
        <p:txBody>
          <a:bodyPr wrap="square">
            <a:noAutofit/>
          </a:bodyPr>
          <a:lstStyle/>
          <a:p>
            <a:pPr>
              <a:lnSpc>
                <a:spcPct val="130000"/>
              </a:lnSpc>
            </a:pPr>
            <a:r>
              <a:rPr lang="zh-CN" altLang="en-US" sz="1400" spc="120" dirty="0">
                <a:solidFill>
                  <a:schemeClr val="bg2">
                    <a:lumMod val="10000"/>
                  </a:schemeClr>
                </a:solidFill>
                <a:latin typeface="OPPOSans M" pitchFamily="18" charset="-122"/>
                <a:ea typeface="OPPOSans M" pitchFamily="18" charset="-122"/>
                <a:cs typeface="OPPOSans M" pitchFamily="18" charset="-122"/>
              </a:rPr>
              <a:t>未来还是以销售产品为主要目标，提升产品的销售数量。</a:t>
            </a:r>
            <a:endParaRPr lang="en-US" altLang="zh-CN" sz="1400" spc="120" dirty="0">
              <a:solidFill>
                <a:schemeClr val="bg2">
                  <a:lumMod val="10000"/>
                </a:schemeClr>
              </a:solidFill>
              <a:latin typeface="OPPOSans M" pitchFamily="18" charset="-122"/>
              <a:ea typeface="OPPOSans M" pitchFamily="18" charset="-122"/>
              <a:cs typeface="OPPOSans M" pitchFamily="18" charset="-122"/>
            </a:endParaRPr>
          </a:p>
          <a:p>
            <a:pPr>
              <a:lnSpc>
                <a:spcPct val="130000"/>
              </a:lnSpc>
            </a:pPr>
            <a:endParaRPr lang="en-US" altLang="zh-CN" sz="1400" spc="120" dirty="0">
              <a:solidFill>
                <a:schemeClr val="bg2">
                  <a:lumMod val="10000"/>
                </a:schemeClr>
              </a:solidFill>
              <a:latin typeface="OPPOSans M" pitchFamily="18" charset="-122"/>
              <a:ea typeface="OPPOSans M" pitchFamily="18" charset="-122"/>
              <a:cs typeface="OPPOSans M" pitchFamily="18" charset="-122"/>
            </a:endParaRPr>
          </a:p>
          <a:p>
            <a:pPr>
              <a:lnSpc>
                <a:spcPct val="130000"/>
              </a:lnSpc>
            </a:pPr>
            <a:r>
              <a:rPr lang="zh-CN" altLang="en-US" sz="1400" spc="120" dirty="0">
                <a:solidFill>
                  <a:schemeClr val="bg2">
                    <a:lumMod val="10000"/>
                  </a:schemeClr>
                </a:solidFill>
                <a:latin typeface="OPPOSans M" pitchFamily="18" charset="-122"/>
                <a:ea typeface="OPPOSans M" pitchFamily="18" charset="-122"/>
                <a:cs typeface="OPPOSans M" pitchFamily="18" charset="-122"/>
              </a:rPr>
              <a:t>另外在销售数量增加的同时，也要不断优化自身各方面的性能，确保又快又好发展。</a:t>
            </a:r>
          </a:p>
        </p:txBody>
      </p:sp>
      <p:sp>
        <p:nvSpPr>
          <p:cNvPr id="69" name="文本框 68"/>
          <p:cNvSpPr txBox="1"/>
          <p:nvPr/>
        </p:nvSpPr>
        <p:spPr>
          <a:xfrm>
            <a:off x="8784278" y="3381155"/>
            <a:ext cx="1947462" cy="391967"/>
          </a:xfrm>
          <a:prstGeom prst="rect">
            <a:avLst/>
          </a:prstGeom>
          <a:noFill/>
        </p:spPr>
        <p:txBody>
          <a:bodyPr wrap="square">
            <a:noAutofit/>
          </a:bodyPr>
          <a:lstStyle/>
          <a:p>
            <a:pPr>
              <a:lnSpc>
                <a:spcPct val="130000"/>
              </a:lnSpc>
            </a:pPr>
            <a:r>
              <a:rPr lang="zh-CN" altLang="en-US" sz="1600" spc="120" dirty="0">
                <a:gradFill>
                  <a:gsLst>
                    <a:gs pos="100000">
                      <a:schemeClr val="tx1"/>
                    </a:gs>
                    <a:gs pos="20000">
                      <a:schemeClr val="accent5">
                        <a:lumMod val="75000"/>
                      </a:schemeClr>
                    </a:gs>
                  </a:gsLst>
                  <a:lin ang="2700000" scaled="0"/>
                </a:gradFill>
                <a:latin typeface="OPPOSans H" panose="00020600040101010101" pitchFamily="18" charset="-122"/>
                <a:ea typeface="OPPOSans H" panose="00020600040101010101" pitchFamily="18" charset="-122"/>
                <a:cs typeface="OPPOSans H" panose="00020600040101010101" pitchFamily="18" charset="-122"/>
              </a:rPr>
              <a:t>增加自媒体曝光</a:t>
            </a:r>
            <a:endParaRPr lang="zh-CN" altLang="en-US" sz="1600" spc="120" dirty="0">
              <a:gradFill>
                <a:gsLst>
                  <a:gs pos="100000">
                    <a:schemeClr val="tx1"/>
                  </a:gs>
                  <a:gs pos="20000">
                    <a:schemeClr val="accent5">
                      <a:lumMod val="75000"/>
                    </a:schemeClr>
                  </a:gs>
                </a:gsLst>
                <a:lin ang="2700000" scaled="0"/>
              </a:gradFill>
              <a:latin typeface="OPPOSans R" panose="00020600040101010101" pitchFamily="18" charset="-122"/>
              <a:ea typeface="OPPOSans R" panose="00020600040101010101" pitchFamily="18" charset="-122"/>
              <a:cs typeface="OPPOSans R" panose="00020600040101010101" pitchFamily="18" charset="-122"/>
            </a:endParaRPr>
          </a:p>
        </p:txBody>
      </p:sp>
      <p:sp>
        <p:nvSpPr>
          <p:cNvPr id="70" name="圆: 空心 91"/>
          <p:cNvSpPr/>
          <p:nvPr/>
        </p:nvSpPr>
        <p:spPr>
          <a:xfrm rot="21446254">
            <a:off x="8618269" y="3487059"/>
            <a:ext cx="180094" cy="180094"/>
          </a:xfrm>
          <a:prstGeom prst="donut">
            <a:avLst>
              <a:gd name="adj" fmla="val 22893"/>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solidFill>
                <a:schemeClr val="tx1"/>
              </a:solidFill>
              <a:latin typeface="OPPOSans R" panose="00020600040101010101" pitchFamily="18" charset="-122"/>
              <a:ea typeface="OPPOSans R" panose="00020600040101010101" pitchFamily="18" charset="-122"/>
            </a:endParaRPr>
          </a:p>
        </p:txBody>
      </p:sp>
      <p:sp>
        <p:nvSpPr>
          <p:cNvPr id="71" name="文本框 70"/>
          <p:cNvSpPr txBox="1"/>
          <p:nvPr/>
        </p:nvSpPr>
        <p:spPr>
          <a:xfrm>
            <a:off x="8574549" y="3733025"/>
            <a:ext cx="2157191" cy="2314993"/>
          </a:xfrm>
          <a:prstGeom prst="rect">
            <a:avLst/>
          </a:prstGeom>
          <a:noFill/>
        </p:spPr>
        <p:txBody>
          <a:bodyPr wrap="square">
            <a:noAutofit/>
          </a:bodyPr>
          <a:lstStyle/>
          <a:p>
            <a:pPr>
              <a:lnSpc>
                <a:spcPct val="130000"/>
              </a:lnSpc>
            </a:pPr>
            <a:r>
              <a:rPr lang="zh-CN" altLang="en-US" sz="1400" spc="120" dirty="0">
                <a:solidFill>
                  <a:schemeClr val="bg2">
                    <a:lumMod val="10000"/>
                  </a:schemeClr>
                </a:solidFill>
                <a:latin typeface="OPPOSans M" pitchFamily="18" charset="-122"/>
                <a:ea typeface="OPPOSans M" pitchFamily="18" charset="-122"/>
                <a:cs typeface="OPPOSans M" pitchFamily="18" charset="-122"/>
              </a:rPr>
              <a:t>在增加销售数量的同时，多方面通过现下流行的自媒体渠道，增加曝光和点击。</a:t>
            </a:r>
            <a:endParaRPr lang="en-US" altLang="zh-CN" sz="1400" spc="120" dirty="0">
              <a:solidFill>
                <a:schemeClr val="bg2">
                  <a:lumMod val="10000"/>
                </a:schemeClr>
              </a:solidFill>
              <a:latin typeface="OPPOSans M" pitchFamily="18" charset="-122"/>
              <a:ea typeface="OPPOSans M" pitchFamily="18" charset="-122"/>
              <a:cs typeface="OPPOSans M" pitchFamily="18" charset="-122"/>
            </a:endParaRPr>
          </a:p>
          <a:p>
            <a:pPr>
              <a:lnSpc>
                <a:spcPct val="130000"/>
              </a:lnSpc>
            </a:pPr>
            <a:endParaRPr lang="en-US" altLang="zh-CN" sz="1400" spc="120" dirty="0">
              <a:solidFill>
                <a:schemeClr val="bg2">
                  <a:lumMod val="10000"/>
                </a:schemeClr>
              </a:solidFill>
              <a:latin typeface="OPPOSans M" pitchFamily="18" charset="-122"/>
              <a:ea typeface="OPPOSans M" pitchFamily="18" charset="-122"/>
              <a:cs typeface="OPPOSans M" pitchFamily="18" charset="-122"/>
            </a:endParaRPr>
          </a:p>
          <a:p>
            <a:pPr>
              <a:lnSpc>
                <a:spcPct val="130000"/>
              </a:lnSpc>
            </a:pPr>
            <a:r>
              <a:rPr lang="zh-CN" altLang="en-US" sz="1400" spc="120" dirty="0">
                <a:solidFill>
                  <a:schemeClr val="bg2">
                    <a:lumMod val="10000"/>
                  </a:schemeClr>
                </a:solidFill>
                <a:latin typeface="OPPOSans M" pitchFamily="18" charset="-122"/>
                <a:ea typeface="OPPOSans M" pitchFamily="18" charset="-122"/>
                <a:cs typeface="OPPOSans M" pitchFamily="18" charset="-122"/>
              </a:rPr>
              <a:t>尤其是视频、图文等多方面共同增长，提升利润率。</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sz="quarter" idx="12"/>
          </p:nvPr>
        </p:nvSpPr>
        <p:spPr>
          <a:xfrm>
            <a:off x="933812" y="894530"/>
            <a:ext cx="2859724" cy="288888"/>
          </a:xfrm>
        </p:spPr>
        <p:txBody>
          <a:bodyPr>
            <a:noAutofit/>
          </a:bodyPr>
          <a:lstStyle/>
          <a:p>
            <a:r>
              <a:rPr lang="en-GB" altLang="zh-CN" sz="1400" dirty="0">
                <a:solidFill>
                  <a:schemeClr val="bg2">
                    <a:lumMod val="10000"/>
                  </a:schemeClr>
                </a:solidFill>
                <a:latin typeface="OPPOSans M" pitchFamily="18" charset="-122"/>
                <a:ea typeface="OPPOSans M" pitchFamily="18" charset="-122"/>
                <a:cs typeface="OPPOSans M" pitchFamily="18" charset="-122"/>
              </a:rPr>
              <a:t>FUTURE DEVELOPMENT</a:t>
            </a:r>
            <a:endParaRPr lang="zh-CN" altLang="en-US" sz="1400" dirty="0">
              <a:solidFill>
                <a:schemeClr val="bg2">
                  <a:lumMod val="10000"/>
                </a:schemeClr>
              </a:solidFill>
              <a:latin typeface="OPPOSans M" pitchFamily="18" charset="-122"/>
              <a:ea typeface="OPPOSans M" pitchFamily="18" charset="-122"/>
              <a:cs typeface="OPPOSans M" pitchFamily="18" charset="-122"/>
            </a:endParaRPr>
          </a:p>
        </p:txBody>
      </p:sp>
      <p:sp>
        <p:nvSpPr>
          <p:cNvPr id="3" name="内容占位符 2"/>
          <p:cNvSpPr>
            <a:spLocks noGrp="1"/>
          </p:cNvSpPr>
          <p:nvPr>
            <p:ph sz="quarter" idx="17"/>
          </p:nvPr>
        </p:nvSpPr>
        <p:spPr/>
        <p:txBody>
          <a:bodyPr>
            <a:noAutofit/>
          </a:bodyPr>
          <a:lstStyle/>
          <a:p>
            <a:r>
              <a:rPr kumimoji="1" lang="zh-CN" altLang="en-US" dirty="0"/>
              <a:t>未来发展情况</a:t>
            </a:r>
          </a:p>
        </p:txBody>
      </p:sp>
      <p:sp>
        <p:nvSpPr>
          <p:cNvPr id="4" name="任意形状 3"/>
          <p:cNvSpPr/>
          <p:nvPr/>
        </p:nvSpPr>
        <p:spPr>
          <a:xfrm>
            <a:off x="-47466" y="3104154"/>
            <a:ext cx="12288017" cy="406005"/>
          </a:xfrm>
          <a:custGeom>
            <a:avLst/>
            <a:gdLst>
              <a:gd name="connsiteX0" fmla="*/ 0 w 14687550"/>
              <a:gd name="connsiteY0" fmla="*/ 485785 h 485785"/>
              <a:gd name="connsiteX1" fmla="*/ 4743450 w 14687550"/>
              <a:gd name="connsiteY1" fmla="*/ 71448 h 485785"/>
              <a:gd name="connsiteX2" fmla="*/ 8386763 w 14687550"/>
              <a:gd name="connsiteY2" fmla="*/ 400060 h 485785"/>
              <a:gd name="connsiteX3" fmla="*/ 12044363 w 14687550"/>
              <a:gd name="connsiteY3" fmla="*/ 10 h 485785"/>
              <a:gd name="connsiteX4" fmla="*/ 14687550 w 14687550"/>
              <a:gd name="connsiteY4" fmla="*/ 414348 h 485785"/>
              <a:gd name="connsiteX0-1" fmla="*/ 0 w 14687550"/>
              <a:gd name="connsiteY0-2" fmla="*/ 485785 h 485785"/>
              <a:gd name="connsiteX1-3" fmla="*/ 4743450 w 14687550"/>
              <a:gd name="connsiteY1-4" fmla="*/ 71448 h 485785"/>
              <a:gd name="connsiteX2-5" fmla="*/ 8386763 w 14687550"/>
              <a:gd name="connsiteY2-6" fmla="*/ 400060 h 485785"/>
              <a:gd name="connsiteX3-7" fmla="*/ 12044363 w 14687550"/>
              <a:gd name="connsiteY3-8" fmla="*/ 10 h 485785"/>
              <a:gd name="connsiteX4-9" fmla="*/ 14687550 w 14687550"/>
              <a:gd name="connsiteY4-10" fmla="*/ 414348 h 485785"/>
              <a:gd name="connsiteX0-11" fmla="*/ 0 w 12969214"/>
              <a:gd name="connsiteY0-12" fmla="*/ 485785 h 485785"/>
              <a:gd name="connsiteX1-13" fmla="*/ 4743450 w 12969214"/>
              <a:gd name="connsiteY1-14" fmla="*/ 71448 h 485785"/>
              <a:gd name="connsiteX2-15" fmla="*/ 8386763 w 12969214"/>
              <a:gd name="connsiteY2-16" fmla="*/ 400060 h 485785"/>
              <a:gd name="connsiteX3-17" fmla="*/ 12044363 w 12969214"/>
              <a:gd name="connsiteY3-18" fmla="*/ 10 h 485785"/>
              <a:gd name="connsiteX4-19" fmla="*/ 12969214 w 12969214"/>
              <a:gd name="connsiteY4-20" fmla="*/ 101366 h 485785"/>
              <a:gd name="connsiteX0-21" fmla="*/ 0 w 12969214"/>
              <a:gd name="connsiteY0-22" fmla="*/ 485785 h 485785"/>
              <a:gd name="connsiteX1-23" fmla="*/ 4743450 w 12969214"/>
              <a:gd name="connsiteY1-24" fmla="*/ 71448 h 485785"/>
              <a:gd name="connsiteX2-25" fmla="*/ 8386763 w 12969214"/>
              <a:gd name="connsiteY2-26" fmla="*/ 400060 h 485785"/>
              <a:gd name="connsiteX3-27" fmla="*/ 12044363 w 12969214"/>
              <a:gd name="connsiteY3-28" fmla="*/ 10 h 485785"/>
              <a:gd name="connsiteX4-29" fmla="*/ 12969214 w 12969214"/>
              <a:gd name="connsiteY4-30" fmla="*/ 101366 h 485785"/>
              <a:gd name="connsiteX0-31" fmla="*/ 0 w 12288017"/>
              <a:gd name="connsiteY0-32" fmla="*/ 406005 h 406005"/>
              <a:gd name="connsiteX1-33" fmla="*/ 4062253 w 12288017"/>
              <a:gd name="connsiteY1-34" fmla="*/ 71448 h 406005"/>
              <a:gd name="connsiteX2-35" fmla="*/ 7705566 w 12288017"/>
              <a:gd name="connsiteY2-36" fmla="*/ 400060 h 406005"/>
              <a:gd name="connsiteX3-37" fmla="*/ 11363166 w 12288017"/>
              <a:gd name="connsiteY3-38" fmla="*/ 10 h 406005"/>
              <a:gd name="connsiteX4-39" fmla="*/ 12288017 w 12288017"/>
              <a:gd name="connsiteY4-40" fmla="*/ 101366 h 40600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2288017" h="406005">
                <a:moveTo>
                  <a:pt x="0" y="406005"/>
                </a:moveTo>
                <a:cubicBezTo>
                  <a:pt x="126326" y="371677"/>
                  <a:pt x="2777992" y="72439"/>
                  <a:pt x="4062253" y="71448"/>
                </a:cubicBezTo>
                <a:cubicBezTo>
                  <a:pt x="5346514" y="70457"/>
                  <a:pt x="6488747" y="411966"/>
                  <a:pt x="7705566" y="400060"/>
                </a:cubicBezTo>
                <a:cubicBezTo>
                  <a:pt x="8922385" y="388154"/>
                  <a:pt x="10313035" y="-2371"/>
                  <a:pt x="11363166" y="10"/>
                </a:cubicBezTo>
                <a:cubicBezTo>
                  <a:pt x="12413297" y="2391"/>
                  <a:pt x="12246329" y="79494"/>
                  <a:pt x="12288017" y="101366"/>
                </a:cubicBezTo>
              </a:path>
            </a:pathLst>
          </a:cu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dirty="0"/>
          </a:p>
        </p:txBody>
      </p:sp>
      <p:cxnSp>
        <p:nvCxnSpPr>
          <p:cNvPr id="6" name="直线连接符 5"/>
          <p:cNvCxnSpPr/>
          <p:nvPr/>
        </p:nvCxnSpPr>
        <p:spPr>
          <a:xfrm flipV="1">
            <a:off x="882067" y="1628775"/>
            <a:ext cx="0" cy="180022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椭圆 6"/>
          <p:cNvSpPr/>
          <p:nvPr/>
        </p:nvSpPr>
        <p:spPr>
          <a:xfrm>
            <a:off x="806972" y="3333538"/>
            <a:ext cx="150191" cy="150191"/>
          </a:xfrm>
          <a:prstGeom prst="ellipse">
            <a:avLst/>
          </a:prstGeom>
          <a:solidFill>
            <a:schemeClr val="bg1"/>
          </a:solid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p>
        </p:txBody>
      </p:sp>
      <p:sp>
        <p:nvSpPr>
          <p:cNvPr id="18" name="圆角矩形 17"/>
          <p:cNvSpPr/>
          <p:nvPr/>
        </p:nvSpPr>
        <p:spPr>
          <a:xfrm>
            <a:off x="872468" y="1473324"/>
            <a:ext cx="1333527" cy="368300"/>
          </a:xfrm>
          <a:prstGeom prst="roundRect">
            <a:avLst>
              <a:gd name="adj" fmla="val 21643"/>
            </a:avLst>
          </a:prstGeom>
          <a:solidFill>
            <a:schemeClr val="tx1"/>
          </a:solidFill>
          <a:ln>
            <a:noFill/>
          </a:ln>
          <a:effectLst>
            <a:outerShdw blurRad="114300" dist="38100" dir="2700000" sx="101000" sy="101000" algn="tl" rotWithShape="0">
              <a:prstClr val="black">
                <a:alpha val="9918"/>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p>
        </p:txBody>
      </p:sp>
      <p:sp>
        <p:nvSpPr>
          <p:cNvPr id="19" name="文本框 18"/>
          <p:cNvSpPr txBox="1"/>
          <p:nvPr/>
        </p:nvSpPr>
        <p:spPr>
          <a:xfrm>
            <a:off x="957163" y="1461523"/>
            <a:ext cx="838466" cy="391902"/>
          </a:xfrm>
          <a:prstGeom prst="rect">
            <a:avLst/>
          </a:prstGeom>
          <a:noFill/>
        </p:spPr>
        <p:txBody>
          <a:bodyPr wrap="square">
            <a:noAutofit/>
          </a:bodyPr>
          <a:lstStyle/>
          <a:p>
            <a:pPr>
              <a:lnSpc>
                <a:spcPct val="130000"/>
              </a:lnSpc>
            </a:pPr>
            <a:r>
              <a:rPr lang="en-US" altLang="zh-CN" sz="1600" spc="120" dirty="0">
                <a:solidFill>
                  <a:schemeClr val="bg1"/>
                </a:solidFill>
                <a:latin typeface="OPPOSans H" panose="00020600040101010101" pitchFamily="18" charset="-122"/>
                <a:ea typeface="OPPOSans H" panose="00020600040101010101" pitchFamily="18" charset="-122"/>
                <a:cs typeface="OPPOSans H" panose="00020600040101010101" pitchFamily="18" charset="-122"/>
              </a:rPr>
              <a:t>20XX</a:t>
            </a:r>
            <a:endParaRPr lang="zh-CN" altLang="en-US" sz="1600" spc="120" dirty="0">
              <a:solidFill>
                <a:schemeClr val="bg1"/>
              </a:solidFill>
              <a:latin typeface="OPPOSans R" panose="00020600040101010101" pitchFamily="18" charset="-122"/>
              <a:ea typeface="OPPOSans R" panose="00020600040101010101" pitchFamily="18" charset="-122"/>
              <a:cs typeface="OPPOSans R" panose="00020600040101010101" pitchFamily="18" charset="-122"/>
            </a:endParaRPr>
          </a:p>
        </p:txBody>
      </p:sp>
      <p:sp>
        <p:nvSpPr>
          <p:cNvPr id="16" name="文本框 15"/>
          <p:cNvSpPr txBox="1"/>
          <p:nvPr/>
        </p:nvSpPr>
        <p:spPr>
          <a:xfrm>
            <a:off x="932066" y="1883406"/>
            <a:ext cx="1556142" cy="391967"/>
          </a:xfrm>
          <a:prstGeom prst="rect">
            <a:avLst/>
          </a:prstGeom>
          <a:noFill/>
        </p:spPr>
        <p:txBody>
          <a:bodyPr wrap="square">
            <a:noAutofit/>
          </a:bodyPr>
          <a:lstStyle/>
          <a:p>
            <a:pPr>
              <a:lnSpc>
                <a:spcPct val="130000"/>
              </a:lnSpc>
            </a:pPr>
            <a:r>
              <a:rPr lang="zh-CN" altLang="en-US" sz="1600" spc="120" dirty="0">
                <a:gradFill>
                  <a:gsLst>
                    <a:gs pos="100000">
                      <a:schemeClr val="tx1"/>
                    </a:gs>
                    <a:gs pos="20000">
                      <a:schemeClr val="accent5">
                        <a:lumMod val="75000"/>
                      </a:schemeClr>
                    </a:gs>
                  </a:gsLst>
                  <a:lin ang="2700000" scaled="0"/>
                </a:gradFill>
                <a:latin typeface="OPPOSans H" panose="00020600040101010101" pitchFamily="18" charset="-122"/>
                <a:ea typeface="OPPOSans H" panose="00020600040101010101" pitchFamily="18" charset="-122"/>
                <a:cs typeface="OPPOSans H" panose="00020600040101010101" pitchFamily="18" charset="-122"/>
              </a:rPr>
              <a:t>提升销量</a:t>
            </a:r>
          </a:p>
        </p:txBody>
      </p:sp>
      <p:sp>
        <p:nvSpPr>
          <p:cNvPr id="17" name="文本框 16"/>
          <p:cNvSpPr txBox="1"/>
          <p:nvPr/>
        </p:nvSpPr>
        <p:spPr>
          <a:xfrm>
            <a:off x="918972" y="2201346"/>
            <a:ext cx="2660048" cy="914609"/>
          </a:xfrm>
          <a:prstGeom prst="rect">
            <a:avLst/>
          </a:prstGeom>
          <a:noFill/>
        </p:spPr>
        <p:txBody>
          <a:bodyPr wrap="square">
            <a:noAutofit/>
          </a:bodyPr>
          <a:lstStyle/>
          <a:p>
            <a:pPr>
              <a:lnSpc>
                <a:spcPct val="130000"/>
              </a:lnSpc>
            </a:pPr>
            <a:r>
              <a:rPr lang="zh-CN" altLang="en-US" sz="1400" spc="120" dirty="0">
                <a:solidFill>
                  <a:schemeClr val="bg2">
                    <a:lumMod val="10000"/>
                  </a:schemeClr>
                </a:solidFill>
                <a:latin typeface="OPPOSans M" pitchFamily="18" charset="-122"/>
                <a:ea typeface="OPPOSans M" pitchFamily="18" charset="-122"/>
                <a:cs typeface="OPPOSans M" pitchFamily="18" charset="-122"/>
              </a:rPr>
              <a:t>在保证原来销量的基础上，增加各个产品的销量，保证公司的市场占有率。</a:t>
            </a:r>
          </a:p>
        </p:txBody>
      </p:sp>
      <p:grpSp>
        <p:nvGrpSpPr>
          <p:cNvPr id="64" name="组合 63"/>
          <p:cNvGrpSpPr/>
          <p:nvPr/>
        </p:nvGrpSpPr>
        <p:grpSpPr>
          <a:xfrm>
            <a:off x="1733648" y="1628775"/>
            <a:ext cx="242544" cy="88316"/>
            <a:chOff x="1733648" y="1628775"/>
            <a:chExt cx="242544" cy="88316"/>
          </a:xfrm>
          <a:gradFill>
            <a:gsLst>
              <a:gs pos="99000">
                <a:schemeClr val="bg2"/>
              </a:gs>
              <a:gs pos="0">
                <a:schemeClr val="bg2">
                  <a:alpha val="0"/>
                </a:schemeClr>
              </a:gs>
            </a:gsLst>
            <a:lin ang="0" scaled="0"/>
          </a:gradFill>
        </p:grpSpPr>
        <p:sp>
          <p:nvSpPr>
            <p:cNvPr id="11" name="燕尾形 10"/>
            <p:cNvSpPr/>
            <p:nvPr/>
          </p:nvSpPr>
          <p:spPr>
            <a:xfrm>
              <a:off x="1733648" y="1628775"/>
              <a:ext cx="59776" cy="88316"/>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endParaRPr kumimoji="1" lang="zh-CN" altLang="en-US">
                <a:solidFill>
                  <a:schemeClr val="bg1"/>
                </a:solidFill>
              </a:endParaRPr>
            </a:p>
          </p:txBody>
        </p:sp>
        <p:sp>
          <p:nvSpPr>
            <p:cNvPr id="12" name="燕尾形 11"/>
            <p:cNvSpPr/>
            <p:nvPr/>
          </p:nvSpPr>
          <p:spPr>
            <a:xfrm>
              <a:off x="1779340" y="1628775"/>
              <a:ext cx="59776" cy="88316"/>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endParaRPr kumimoji="1" lang="zh-CN" altLang="en-US">
                <a:solidFill>
                  <a:schemeClr val="bg1"/>
                </a:solidFill>
              </a:endParaRPr>
            </a:p>
          </p:txBody>
        </p:sp>
        <p:sp>
          <p:nvSpPr>
            <p:cNvPr id="13" name="燕尾形 12"/>
            <p:cNvSpPr/>
            <p:nvPr/>
          </p:nvSpPr>
          <p:spPr>
            <a:xfrm>
              <a:off x="1825032" y="1628775"/>
              <a:ext cx="59776" cy="88316"/>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endParaRPr kumimoji="1" lang="zh-CN" altLang="en-US" dirty="0">
                <a:solidFill>
                  <a:schemeClr val="bg1"/>
                </a:solidFill>
              </a:endParaRPr>
            </a:p>
          </p:txBody>
        </p:sp>
        <p:sp>
          <p:nvSpPr>
            <p:cNvPr id="14" name="燕尾形 13"/>
            <p:cNvSpPr/>
            <p:nvPr/>
          </p:nvSpPr>
          <p:spPr>
            <a:xfrm>
              <a:off x="1870724" y="1628775"/>
              <a:ext cx="59776" cy="88316"/>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endParaRPr kumimoji="1" lang="zh-CN" altLang="en-US">
                <a:solidFill>
                  <a:schemeClr val="bg1"/>
                </a:solidFill>
              </a:endParaRPr>
            </a:p>
          </p:txBody>
        </p:sp>
        <p:sp>
          <p:nvSpPr>
            <p:cNvPr id="15" name="燕尾形 14"/>
            <p:cNvSpPr/>
            <p:nvPr/>
          </p:nvSpPr>
          <p:spPr>
            <a:xfrm>
              <a:off x="1916416" y="1628775"/>
              <a:ext cx="59776" cy="88316"/>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endParaRPr kumimoji="1" lang="zh-CN" altLang="en-US">
                <a:solidFill>
                  <a:schemeClr val="bg1"/>
                </a:solidFill>
              </a:endParaRPr>
            </a:p>
          </p:txBody>
        </p:sp>
      </p:grpSp>
      <p:cxnSp>
        <p:nvCxnSpPr>
          <p:cNvPr id="21" name="直线连接符 20"/>
          <p:cNvCxnSpPr/>
          <p:nvPr/>
        </p:nvCxnSpPr>
        <p:spPr>
          <a:xfrm flipV="1">
            <a:off x="6499095" y="1628775"/>
            <a:ext cx="0" cy="180022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椭圆 21"/>
          <p:cNvSpPr/>
          <p:nvPr/>
        </p:nvSpPr>
        <p:spPr>
          <a:xfrm>
            <a:off x="6424000" y="3333538"/>
            <a:ext cx="150191" cy="150191"/>
          </a:xfrm>
          <a:prstGeom prst="ellipse">
            <a:avLst/>
          </a:prstGeom>
          <a:solidFill>
            <a:schemeClr val="bg1"/>
          </a:solid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p>
        </p:txBody>
      </p:sp>
      <p:sp>
        <p:nvSpPr>
          <p:cNvPr id="33" name="圆角矩形 32"/>
          <p:cNvSpPr/>
          <p:nvPr/>
        </p:nvSpPr>
        <p:spPr>
          <a:xfrm>
            <a:off x="6489496" y="1473324"/>
            <a:ext cx="1333527" cy="368300"/>
          </a:xfrm>
          <a:prstGeom prst="roundRect">
            <a:avLst>
              <a:gd name="adj" fmla="val 21643"/>
            </a:avLst>
          </a:prstGeom>
          <a:solidFill>
            <a:schemeClr val="tx1"/>
          </a:solidFill>
          <a:ln>
            <a:noFill/>
          </a:ln>
          <a:effectLst>
            <a:outerShdw blurRad="114300" dist="38100" dir="2700000" sx="101000" sy="101000" algn="tl" rotWithShape="0">
              <a:prstClr val="black">
                <a:alpha val="9918"/>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p>
        </p:txBody>
      </p:sp>
      <p:sp>
        <p:nvSpPr>
          <p:cNvPr id="34" name="文本框 33"/>
          <p:cNvSpPr txBox="1"/>
          <p:nvPr/>
        </p:nvSpPr>
        <p:spPr>
          <a:xfrm>
            <a:off x="6574191" y="1461523"/>
            <a:ext cx="838466" cy="391902"/>
          </a:xfrm>
          <a:prstGeom prst="rect">
            <a:avLst/>
          </a:prstGeom>
          <a:noFill/>
        </p:spPr>
        <p:txBody>
          <a:bodyPr wrap="square">
            <a:noAutofit/>
          </a:bodyPr>
          <a:lstStyle/>
          <a:p>
            <a:pPr>
              <a:lnSpc>
                <a:spcPct val="130000"/>
              </a:lnSpc>
            </a:pPr>
            <a:r>
              <a:rPr lang="en-US" altLang="zh-CN" sz="1600" spc="120" dirty="0">
                <a:solidFill>
                  <a:schemeClr val="bg1"/>
                </a:solidFill>
                <a:latin typeface="OPPOSans H" panose="00020600040101010101" pitchFamily="18" charset="-122"/>
                <a:ea typeface="OPPOSans H" panose="00020600040101010101" pitchFamily="18" charset="-122"/>
                <a:cs typeface="OPPOSans H" panose="00020600040101010101" pitchFamily="18" charset="-122"/>
              </a:rPr>
              <a:t>20XX</a:t>
            </a:r>
            <a:endParaRPr lang="zh-CN" altLang="en-US" sz="1600" spc="120" dirty="0">
              <a:solidFill>
                <a:schemeClr val="bg1"/>
              </a:solidFill>
              <a:latin typeface="OPPOSans R" panose="00020600040101010101" pitchFamily="18" charset="-122"/>
              <a:ea typeface="OPPOSans R" panose="00020600040101010101" pitchFamily="18" charset="-122"/>
              <a:cs typeface="OPPOSans R" panose="00020600040101010101" pitchFamily="18" charset="-122"/>
            </a:endParaRPr>
          </a:p>
        </p:txBody>
      </p:sp>
      <p:sp>
        <p:nvSpPr>
          <p:cNvPr id="31" name="文本框 30"/>
          <p:cNvSpPr txBox="1"/>
          <p:nvPr/>
        </p:nvSpPr>
        <p:spPr>
          <a:xfrm>
            <a:off x="6549094" y="1883406"/>
            <a:ext cx="1556142" cy="391902"/>
          </a:xfrm>
          <a:prstGeom prst="rect">
            <a:avLst/>
          </a:prstGeom>
          <a:noFill/>
        </p:spPr>
        <p:txBody>
          <a:bodyPr wrap="square">
            <a:noAutofit/>
          </a:bodyPr>
          <a:lstStyle/>
          <a:p>
            <a:pPr>
              <a:lnSpc>
                <a:spcPct val="130000"/>
              </a:lnSpc>
            </a:pPr>
            <a:r>
              <a:rPr lang="zh-CN" altLang="en-US" sz="1600" spc="120" dirty="0">
                <a:gradFill>
                  <a:gsLst>
                    <a:gs pos="100000">
                      <a:schemeClr val="tx1"/>
                    </a:gs>
                    <a:gs pos="20000">
                      <a:schemeClr val="accent5">
                        <a:lumMod val="75000"/>
                      </a:schemeClr>
                    </a:gs>
                  </a:gsLst>
                  <a:lin ang="2700000" scaled="0"/>
                </a:gradFill>
                <a:latin typeface="OPPOSans H" panose="00020600040101010101" pitchFamily="18" charset="-122"/>
                <a:ea typeface="OPPOSans H" panose="00020600040101010101" pitchFamily="18" charset="-122"/>
                <a:cs typeface="OPPOSans H" panose="00020600040101010101" pitchFamily="18" charset="-122"/>
              </a:rPr>
              <a:t>增加利润率</a:t>
            </a:r>
          </a:p>
        </p:txBody>
      </p:sp>
      <p:sp>
        <p:nvSpPr>
          <p:cNvPr id="32" name="文本框 31"/>
          <p:cNvSpPr txBox="1"/>
          <p:nvPr/>
        </p:nvSpPr>
        <p:spPr>
          <a:xfrm>
            <a:off x="6536000" y="2201346"/>
            <a:ext cx="2660048" cy="914609"/>
          </a:xfrm>
          <a:prstGeom prst="rect">
            <a:avLst/>
          </a:prstGeom>
          <a:noFill/>
        </p:spPr>
        <p:txBody>
          <a:bodyPr wrap="square">
            <a:noAutofit/>
          </a:bodyPr>
          <a:lstStyle/>
          <a:p>
            <a:pPr>
              <a:lnSpc>
                <a:spcPct val="130000"/>
              </a:lnSpc>
            </a:pPr>
            <a:r>
              <a:rPr lang="zh-CN" altLang="en-US" sz="1400" spc="120" dirty="0">
                <a:solidFill>
                  <a:schemeClr val="bg2">
                    <a:lumMod val="10000"/>
                  </a:schemeClr>
                </a:solidFill>
                <a:latin typeface="OPPOSans M" pitchFamily="18" charset="-122"/>
                <a:ea typeface="OPPOSans M" pitchFamily="18" charset="-122"/>
                <a:cs typeface="OPPOSans M" pitchFamily="18" charset="-122"/>
              </a:rPr>
              <a:t>虽然销量增加了不少，但是利润率绝对不能下降，必须保质保量完成。</a:t>
            </a:r>
          </a:p>
        </p:txBody>
      </p:sp>
      <p:grpSp>
        <p:nvGrpSpPr>
          <p:cNvPr id="65" name="组合 64"/>
          <p:cNvGrpSpPr/>
          <p:nvPr/>
        </p:nvGrpSpPr>
        <p:grpSpPr>
          <a:xfrm>
            <a:off x="7350676" y="1628775"/>
            <a:ext cx="242544" cy="88316"/>
            <a:chOff x="7350676" y="1628775"/>
            <a:chExt cx="242544" cy="88316"/>
          </a:xfrm>
          <a:gradFill>
            <a:gsLst>
              <a:gs pos="99000">
                <a:schemeClr val="bg2"/>
              </a:gs>
              <a:gs pos="0">
                <a:schemeClr val="bg2">
                  <a:alpha val="0"/>
                </a:schemeClr>
              </a:gs>
            </a:gsLst>
            <a:lin ang="0" scaled="0"/>
          </a:gradFill>
        </p:grpSpPr>
        <p:sp>
          <p:nvSpPr>
            <p:cNvPr id="26" name="燕尾形 25"/>
            <p:cNvSpPr/>
            <p:nvPr/>
          </p:nvSpPr>
          <p:spPr>
            <a:xfrm>
              <a:off x="7350676" y="1628775"/>
              <a:ext cx="59776" cy="88316"/>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endParaRPr kumimoji="1" lang="zh-CN" altLang="en-US">
                <a:solidFill>
                  <a:schemeClr val="bg1"/>
                </a:solidFill>
              </a:endParaRPr>
            </a:p>
          </p:txBody>
        </p:sp>
        <p:sp>
          <p:nvSpPr>
            <p:cNvPr id="27" name="燕尾形 26"/>
            <p:cNvSpPr/>
            <p:nvPr/>
          </p:nvSpPr>
          <p:spPr>
            <a:xfrm>
              <a:off x="7396368" y="1628775"/>
              <a:ext cx="59776" cy="88316"/>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endParaRPr kumimoji="1" lang="zh-CN" altLang="en-US">
                <a:solidFill>
                  <a:schemeClr val="bg1"/>
                </a:solidFill>
              </a:endParaRPr>
            </a:p>
          </p:txBody>
        </p:sp>
        <p:sp>
          <p:nvSpPr>
            <p:cNvPr id="28" name="燕尾形 27"/>
            <p:cNvSpPr/>
            <p:nvPr/>
          </p:nvSpPr>
          <p:spPr>
            <a:xfrm>
              <a:off x="7442060" y="1628775"/>
              <a:ext cx="59776" cy="88316"/>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endParaRPr kumimoji="1" lang="zh-CN" altLang="en-US" dirty="0">
                <a:solidFill>
                  <a:schemeClr val="bg1"/>
                </a:solidFill>
              </a:endParaRPr>
            </a:p>
          </p:txBody>
        </p:sp>
        <p:sp>
          <p:nvSpPr>
            <p:cNvPr id="29" name="燕尾形 28"/>
            <p:cNvSpPr/>
            <p:nvPr/>
          </p:nvSpPr>
          <p:spPr>
            <a:xfrm>
              <a:off x="7487752" y="1628775"/>
              <a:ext cx="59776" cy="88316"/>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endParaRPr kumimoji="1" lang="zh-CN" altLang="en-US">
                <a:solidFill>
                  <a:schemeClr val="bg1"/>
                </a:solidFill>
              </a:endParaRPr>
            </a:p>
          </p:txBody>
        </p:sp>
        <p:sp>
          <p:nvSpPr>
            <p:cNvPr id="30" name="燕尾形 29"/>
            <p:cNvSpPr/>
            <p:nvPr/>
          </p:nvSpPr>
          <p:spPr>
            <a:xfrm>
              <a:off x="7533444" y="1628775"/>
              <a:ext cx="59776" cy="88316"/>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endParaRPr kumimoji="1" lang="zh-CN" altLang="en-US">
                <a:solidFill>
                  <a:schemeClr val="bg1"/>
                </a:solidFill>
              </a:endParaRPr>
            </a:p>
          </p:txBody>
        </p:sp>
      </p:grpSp>
      <p:cxnSp>
        <p:nvCxnSpPr>
          <p:cNvPr id="35" name="直线连接符 34"/>
          <p:cNvCxnSpPr/>
          <p:nvPr/>
        </p:nvCxnSpPr>
        <p:spPr>
          <a:xfrm flipV="1">
            <a:off x="3614721" y="3205140"/>
            <a:ext cx="8999" cy="22189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6" name="椭圆 35"/>
          <p:cNvSpPr/>
          <p:nvPr/>
        </p:nvSpPr>
        <p:spPr>
          <a:xfrm>
            <a:off x="3537739" y="3127801"/>
            <a:ext cx="150191" cy="150191"/>
          </a:xfrm>
          <a:prstGeom prst="ellipse">
            <a:avLst/>
          </a:prstGeom>
          <a:solidFill>
            <a:schemeClr val="bg1"/>
          </a:solid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p>
        </p:txBody>
      </p:sp>
      <p:sp>
        <p:nvSpPr>
          <p:cNvPr id="37" name="文本框 36"/>
          <p:cNvSpPr txBox="1"/>
          <p:nvPr/>
        </p:nvSpPr>
        <p:spPr>
          <a:xfrm>
            <a:off x="3662833" y="4656518"/>
            <a:ext cx="2149492" cy="391902"/>
          </a:xfrm>
          <a:prstGeom prst="rect">
            <a:avLst/>
          </a:prstGeom>
          <a:noFill/>
        </p:spPr>
        <p:txBody>
          <a:bodyPr wrap="square">
            <a:noAutofit/>
          </a:bodyPr>
          <a:lstStyle/>
          <a:p>
            <a:pPr>
              <a:lnSpc>
                <a:spcPct val="130000"/>
              </a:lnSpc>
            </a:pPr>
            <a:r>
              <a:rPr lang="zh-CN" altLang="en-US" sz="1600" spc="120" dirty="0">
                <a:gradFill>
                  <a:gsLst>
                    <a:gs pos="100000">
                      <a:schemeClr val="tx1"/>
                    </a:gs>
                    <a:gs pos="20000">
                      <a:schemeClr val="accent5">
                        <a:lumMod val="75000"/>
                      </a:schemeClr>
                    </a:gs>
                  </a:gsLst>
                  <a:lin ang="2700000" scaled="0"/>
                </a:gradFill>
                <a:latin typeface="OPPOSans H" panose="00020600040101010101" pitchFamily="18" charset="-122"/>
                <a:ea typeface="OPPOSans H" panose="00020600040101010101" pitchFamily="18" charset="-122"/>
                <a:cs typeface="OPPOSans H" panose="00020600040101010101" pitchFamily="18" charset="-122"/>
              </a:rPr>
              <a:t>占据</a:t>
            </a:r>
            <a:r>
              <a:rPr lang="en-US" altLang="zh-CN" sz="1600" spc="120" dirty="0">
                <a:gradFill>
                  <a:gsLst>
                    <a:gs pos="100000">
                      <a:schemeClr val="tx1"/>
                    </a:gs>
                    <a:gs pos="20000">
                      <a:schemeClr val="accent5">
                        <a:lumMod val="75000"/>
                      </a:schemeClr>
                    </a:gs>
                  </a:gsLst>
                  <a:lin ang="2700000" scaled="0"/>
                </a:gradFill>
                <a:latin typeface="OPPOSans H" panose="00020600040101010101" pitchFamily="18" charset="-122"/>
                <a:ea typeface="OPPOSans H" panose="00020600040101010101" pitchFamily="18" charset="-122"/>
                <a:cs typeface="OPPOSans H" panose="00020600040101010101" pitchFamily="18" charset="-122"/>
              </a:rPr>
              <a:t>80%</a:t>
            </a:r>
            <a:r>
              <a:rPr lang="zh-CN" altLang="en-US" sz="1600" spc="120" dirty="0">
                <a:gradFill>
                  <a:gsLst>
                    <a:gs pos="100000">
                      <a:schemeClr val="tx1"/>
                    </a:gs>
                    <a:gs pos="20000">
                      <a:schemeClr val="accent5">
                        <a:lumMod val="75000"/>
                      </a:schemeClr>
                    </a:gs>
                  </a:gsLst>
                  <a:lin ang="2700000" scaled="0"/>
                </a:gradFill>
                <a:latin typeface="OPPOSans H" panose="00020600040101010101" pitchFamily="18" charset="-122"/>
                <a:ea typeface="OPPOSans H" panose="00020600040101010101" pitchFamily="18" charset="-122"/>
                <a:cs typeface="OPPOSans H" panose="00020600040101010101" pitchFamily="18" charset="-122"/>
              </a:rPr>
              <a:t>国内市场</a:t>
            </a:r>
          </a:p>
        </p:txBody>
      </p:sp>
      <p:sp>
        <p:nvSpPr>
          <p:cNvPr id="38" name="文本框 37"/>
          <p:cNvSpPr txBox="1"/>
          <p:nvPr/>
        </p:nvSpPr>
        <p:spPr>
          <a:xfrm>
            <a:off x="3649739" y="3730890"/>
            <a:ext cx="2660048" cy="914609"/>
          </a:xfrm>
          <a:prstGeom prst="rect">
            <a:avLst/>
          </a:prstGeom>
          <a:noFill/>
        </p:spPr>
        <p:txBody>
          <a:bodyPr wrap="square">
            <a:noAutofit/>
          </a:bodyPr>
          <a:lstStyle/>
          <a:p>
            <a:pPr>
              <a:lnSpc>
                <a:spcPct val="130000"/>
              </a:lnSpc>
            </a:pPr>
            <a:r>
              <a:rPr lang="zh-CN" altLang="en-US" sz="1400" spc="120" dirty="0">
                <a:solidFill>
                  <a:schemeClr val="bg2">
                    <a:lumMod val="10000"/>
                  </a:schemeClr>
                </a:solidFill>
                <a:latin typeface="OPPOSans M" pitchFamily="18" charset="-122"/>
                <a:ea typeface="OPPOSans M" pitchFamily="18" charset="-122"/>
                <a:cs typeface="OPPOSans M" pitchFamily="18" charset="-122"/>
              </a:rPr>
              <a:t>在增加销量的基础上，扩大市场占有量，预期占据市场</a:t>
            </a:r>
            <a:r>
              <a:rPr lang="en-US" altLang="zh-CN" sz="1400" spc="120" dirty="0">
                <a:solidFill>
                  <a:schemeClr val="bg2">
                    <a:lumMod val="10000"/>
                  </a:schemeClr>
                </a:solidFill>
                <a:latin typeface="OPPOSans M" pitchFamily="18" charset="-122"/>
                <a:ea typeface="OPPOSans M" pitchFamily="18" charset="-122"/>
                <a:cs typeface="OPPOSans M" pitchFamily="18" charset="-122"/>
              </a:rPr>
              <a:t>80%</a:t>
            </a:r>
            <a:r>
              <a:rPr lang="zh-CN" altLang="en-US" sz="1400" spc="120" dirty="0">
                <a:solidFill>
                  <a:schemeClr val="bg2">
                    <a:lumMod val="10000"/>
                  </a:schemeClr>
                </a:solidFill>
                <a:latin typeface="OPPOSans M" pitchFamily="18" charset="-122"/>
                <a:ea typeface="OPPOSans M" pitchFamily="18" charset="-122"/>
                <a:cs typeface="OPPOSans M" pitchFamily="18" charset="-122"/>
              </a:rPr>
              <a:t>的销量。</a:t>
            </a:r>
          </a:p>
        </p:txBody>
      </p:sp>
      <p:sp>
        <p:nvSpPr>
          <p:cNvPr id="47" name="圆角矩形 46"/>
          <p:cNvSpPr/>
          <p:nvPr/>
        </p:nvSpPr>
        <p:spPr>
          <a:xfrm>
            <a:off x="3603235" y="5157739"/>
            <a:ext cx="1333527" cy="368300"/>
          </a:xfrm>
          <a:prstGeom prst="roundRect">
            <a:avLst>
              <a:gd name="adj" fmla="val 21643"/>
            </a:avLst>
          </a:prstGeom>
          <a:solidFill>
            <a:schemeClr val="tx1"/>
          </a:solidFill>
          <a:ln>
            <a:noFill/>
          </a:ln>
          <a:effectLst>
            <a:outerShdw blurRad="114300" dist="38100" dir="2700000" sx="101000" sy="101000" algn="tl" rotWithShape="0">
              <a:prstClr val="black">
                <a:alpha val="9918"/>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p>
        </p:txBody>
      </p:sp>
      <p:sp>
        <p:nvSpPr>
          <p:cNvPr id="48" name="文本框 47"/>
          <p:cNvSpPr txBox="1"/>
          <p:nvPr/>
        </p:nvSpPr>
        <p:spPr>
          <a:xfrm>
            <a:off x="3687930" y="5145906"/>
            <a:ext cx="909255" cy="391967"/>
          </a:xfrm>
          <a:prstGeom prst="rect">
            <a:avLst/>
          </a:prstGeom>
          <a:noFill/>
        </p:spPr>
        <p:txBody>
          <a:bodyPr wrap="square">
            <a:noAutofit/>
          </a:bodyPr>
          <a:lstStyle/>
          <a:p>
            <a:pPr>
              <a:lnSpc>
                <a:spcPct val="130000"/>
              </a:lnSpc>
            </a:pPr>
            <a:r>
              <a:rPr lang="en-US" altLang="zh-CN" sz="1600" spc="120" dirty="0">
                <a:solidFill>
                  <a:schemeClr val="bg1"/>
                </a:solidFill>
                <a:latin typeface="OPPOSans H" panose="00020600040101010101" pitchFamily="18" charset="-122"/>
                <a:ea typeface="OPPOSans H" panose="00020600040101010101" pitchFamily="18" charset="-122"/>
                <a:cs typeface="OPPOSans H" panose="00020600040101010101" pitchFamily="18" charset="-122"/>
              </a:rPr>
              <a:t>20XX</a:t>
            </a:r>
            <a:endParaRPr lang="zh-CN" altLang="en-US" sz="1600" spc="120" dirty="0">
              <a:solidFill>
                <a:schemeClr val="bg1"/>
              </a:solidFill>
              <a:latin typeface="OPPOSans R" panose="00020600040101010101" pitchFamily="18" charset="-122"/>
              <a:ea typeface="OPPOSans R" panose="00020600040101010101" pitchFamily="18" charset="-122"/>
              <a:cs typeface="OPPOSans R" panose="00020600040101010101" pitchFamily="18" charset="-122"/>
            </a:endParaRPr>
          </a:p>
        </p:txBody>
      </p:sp>
      <p:grpSp>
        <p:nvGrpSpPr>
          <p:cNvPr id="66" name="组合 65"/>
          <p:cNvGrpSpPr/>
          <p:nvPr/>
        </p:nvGrpSpPr>
        <p:grpSpPr>
          <a:xfrm>
            <a:off x="4464415" y="5297731"/>
            <a:ext cx="242544" cy="88316"/>
            <a:chOff x="4464415" y="5265225"/>
            <a:chExt cx="242544" cy="88316"/>
          </a:xfrm>
          <a:gradFill>
            <a:gsLst>
              <a:gs pos="100000">
                <a:schemeClr val="bg1"/>
              </a:gs>
              <a:gs pos="0">
                <a:srgbClr val="FCFCFC">
                  <a:alpha val="0"/>
                </a:srgbClr>
              </a:gs>
            </a:gsLst>
            <a:lin ang="0" scaled="0"/>
          </a:gradFill>
        </p:grpSpPr>
        <p:sp>
          <p:nvSpPr>
            <p:cNvPr id="42" name="燕尾形 41"/>
            <p:cNvSpPr/>
            <p:nvPr/>
          </p:nvSpPr>
          <p:spPr>
            <a:xfrm>
              <a:off x="4464415" y="5265225"/>
              <a:ext cx="59776" cy="88316"/>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endParaRPr kumimoji="1" lang="zh-CN" altLang="en-US">
                <a:solidFill>
                  <a:schemeClr val="bg1"/>
                </a:solidFill>
              </a:endParaRPr>
            </a:p>
          </p:txBody>
        </p:sp>
        <p:sp>
          <p:nvSpPr>
            <p:cNvPr id="43" name="燕尾形 42"/>
            <p:cNvSpPr/>
            <p:nvPr/>
          </p:nvSpPr>
          <p:spPr>
            <a:xfrm>
              <a:off x="4510107" y="5265225"/>
              <a:ext cx="59776" cy="88316"/>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endParaRPr kumimoji="1" lang="zh-CN" altLang="en-US">
                <a:solidFill>
                  <a:schemeClr val="bg1"/>
                </a:solidFill>
              </a:endParaRPr>
            </a:p>
          </p:txBody>
        </p:sp>
        <p:sp>
          <p:nvSpPr>
            <p:cNvPr id="44" name="燕尾形 43"/>
            <p:cNvSpPr/>
            <p:nvPr/>
          </p:nvSpPr>
          <p:spPr>
            <a:xfrm>
              <a:off x="4555799" y="5265225"/>
              <a:ext cx="59776" cy="88316"/>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endParaRPr kumimoji="1" lang="zh-CN" altLang="en-US" dirty="0">
                <a:solidFill>
                  <a:schemeClr val="bg1"/>
                </a:solidFill>
              </a:endParaRPr>
            </a:p>
          </p:txBody>
        </p:sp>
        <p:sp>
          <p:nvSpPr>
            <p:cNvPr id="45" name="燕尾形 44"/>
            <p:cNvSpPr/>
            <p:nvPr/>
          </p:nvSpPr>
          <p:spPr>
            <a:xfrm>
              <a:off x="4601491" y="5265225"/>
              <a:ext cx="59776" cy="88316"/>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endParaRPr kumimoji="1" lang="zh-CN" altLang="en-US">
                <a:solidFill>
                  <a:schemeClr val="bg1"/>
                </a:solidFill>
              </a:endParaRPr>
            </a:p>
          </p:txBody>
        </p:sp>
        <p:sp>
          <p:nvSpPr>
            <p:cNvPr id="46" name="燕尾形 45"/>
            <p:cNvSpPr/>
            <p:nvPr/>
          </p:nvSpPr>
          <p:spPr>
            <a:xfrm>
              <a:off x="4647183" y="5265225"/>
              <a:ext cx="59776" cy="88316"/>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endParaRPr kumimoji="1" lang="zh-CN" altLang="en-US">
                <a:solidFill>
                  <a:schemeClr val="bg1"/>
                </a:solidFill>
              </a:endParaRPr>
            </a:p>
          </p:txBody>
        </p:sp>
      </p:grpSp>
      <p:cxnSp>
        <p:nvCxnSpPr>
          <p:cNvPr id="49" name="直线连接符 48"/>
          <p:cNvCxnSpPr/>
          <p:nvPr/>
        </p:nvCxnSpPr>
        <p:spPr>
          <a:xfrm flipV="1">
            <a:off x="8875981" y="3431166"/>
            <a:ext cx="0" cy="207416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0" name="椭圆 49"/>
          <p:cNvSpPr/>
          <p:nvPr/>
        </p:nvSpPr>
        <p:spPr>
          <a:xfrm>
            <a:off x="8800886" y="3353827"/>
            <a:ext cx="150191" cy="150191"/>
          </a:xfrm>
          <a:prstGeom prst="ellipse">
            <a:avLst/>
          </a:prstGeom>
          <a:solidFill>
            <a:schemeClr val="bg1"/>
          </a:solid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p>
        </p:txBody>
      </p:sp>
      <p:sp>
        <p:nvSpPr>
          <p:cNvPr id="51" name="文本框 50"/>
          <p:cNvSpPr txBox="1"/>
          <p:nvPr/>
        </p:nvSpPr>
        <p:spPr>
          <a:xfrm>
            <a:off x="8925979" y="4721530"/>
            <a:ext cx="2236941" cy="391902"/>
          </a:xfrm>
          <a:prstGeom prst="rect">
            <a:avLst/>
          </a:prstGeom>
          <a:noFill/>
        </p:spPr>
        <p:txBody>
          <a:bodyPr wrap="square">
            <a:noAutofit/>
          </a:bodyPr>
          <a:lstStyle/>
          <a:p>
            <a:pPr>
              <a:lnSpc>
                <a:spcPct val="130000"/>
              </a:lnSpc>
            </a:pPr>
            <a:r>
              <a:rPr lang="zh-CN" altLang="en-US" sz="1600" spc="120" dirty="0">
                <a:gradFill>
                  <a:gsLst>
                    <a:gs pos="100000">
                      <a:schemeClr val="tx1"/>
                    </a:gs>
                    <a:gs pos="20000">
                      <a:schemeClr val="accent5">
                        <a:lumMod val="75000"/>
                      </a:schemeClr>
                    </a:gs>
                  </a:gsLst>
                  <a:lin ang="2700000" scaled="0"/>
                </a:gradFill>
                <a:latin typeface="OPPOSans H" panose="00020600040101010101" pitchFamily="18" charset="-122"/>
                <a:ea typeface="OPPOSans H" panose="00020600040101010101" pitchFamily="18" charset="-122"/>
                <a:cs typeface="OPPOSans H" panose="00020600040101010101" pitchFamily="18" charset="-122"/>
              </a:rPr>
              <a:t>进军全省</a:t>
            </a:r>
            <a:r>
              <a:rPr lang="en-US" altLang="zh-CN" sz="1600" spc="120" dirty="0">
                <a:gradFill>
                  <a:gsLst>
                    <a:gs pos="100000">
                      <a:schemeClr val="tx1"/>
                    </a:gs>
                    <a:gs pos="20000">
                      <a:schemeClr val="accent5">
                        <a:lumMod val="75000"/>
                      </a:schemeClr>
                    </a:gs>
                  </a:gsLst>
                  <a:lin ang="2700000" scaled="0"/>
                </a:gradFill>
                <a:latin typeface="OPPOSans H" panose="00020600040101010101" pitchFamily="18" charset="-122"/>
                <a:ea typeface="OPPOSans H" panose="00020600040101010101" pitchFamily="18" charset="-122"/>
                <a:cs typeface="OPPOSans H" panose="00020600040101010101" pitchFamily="18" charset="-122"/>
              </a:rPr>
              <a:t>50</a:t>
            </a:r>
            <a:r>
              <a:rPr lang="zh-CN" altLang="en-US" sz="1600" spc="120" dirty="0">
                <a:gradFill>
                  <a:gsLst>
                    <a:gs pos="100000">
                      <a:schemeClr val="tx1"/>
                    </a:gs>
                    <a:gs pos="20000">
                      <a:schemeClr val="accent5">
                        <a:lumMod val="75000"/>
                      </a:schemeClr>
                    </a:gs>
                  </a:gsLst>
                  <a:lin ang="2700000" scaled="0"/>
                </a:gradFill>
                <a:latin typeface="OPPOSans H" panose="00020600040101010101" pitchFamily="18" charset="-122"/>
                <a:ea typeface="OPPOSans H" panose="00020600040101010101" pitchFamily="18" charset="-122"/>
                <a:cs typeface="OPPOSans H" panose="00020600040101010101" pitchFamily="18" charset="-122"/>
              </a:rPr>
              <a:t>强</a:t>
            </a:r>
          </a:p>
        </p:txBody>
      </p:sp>
      <p:sp>
        <p:nvSpPr>
          <p:cNvPr id="52" name="文本框 51"/>
          <p:cNvSpPr txBox="1"/>
          <p:nvPr/>
        </p:nvSpPr>
        <p:spPr>
          <a:xfrm>
            <a:off x="8912886" y="3795902"/>
            <a:ext cx="2660048" cy="914609"/>
          </a:xfrm>
          <a:prstGeom prst="rect">
            <a:avLst/>
          </a:prstGeom>
          <a:noFill/>
        </p:spPr>
        <p:txBody>
          <a:bodyPr wrap="square">
            <a:noAutofit/>
          </a:bodyPr>
          <a:lstStyle/>
          <a:p>
            <a:pPr>
              <a:lnSpc>
                <a:spcPct val="130000"/>
              </a:lnSpc>
            </a:pPr>
            <a:r>
              <a:rPr lang="zh-CN" altLang="en-US" sz="1400" spc="120" dirty="0">
                <a:solidFill>
                  <a:schemeClr val="bg2">
                    <a:lumMod val="10000"/>
                  </a:schemeClr>
                </a:solidFill>
                <a:latin typeface="OPPOSans M" pitchFamily="18" charset="-122"/>
                <a:ea typeface="OPPOSans M" pitchFamily="18" charset="-122"/>
                <a:cs typeface="OPPOSans M" pitchFamily="18" charset="-122"/>
              </a:rPr>
              <a:t>在各方面都统筹发展的情况下，在</a:t>
            </a:r>
            <a:r>
              <a:rPr lang="en-US" altLang="zh-CN" sz="1400" spc="120" dirty="0">
                <a:solidFill>
                  <a:schemeClr val="bg2">
                    <a:lumMod val="10000"/>
                  </a:schemeClr>
                </a:solidFill>
                <a:latin typeface="OPPOSans M" pitchFamily="18" charset="-122"/>
                <a:ea typeface="OPPOSans M" pitchFamily="18" charset="-122"/>
                <a:cs typeface="OPPOSans M" pitchFamily="18" charset="-122"/>
              </a:rPr>
              <a:t>20XX</a:t>
            </a:r>
            <a:r>
              <a:rPr lang="zh-CN" altLang="en-US" sz="1400" spc="120" dirty="0">
                <a:solidFill>
                  <a:schemeClr val="bg2">
                    <a:lumMod val="10000"/>
                  </a:schemeClr>
                </a:solidFill>
                <a:latin typeface="OPPOSans M" pitchFamily="18" charset="-122"/>
                <a:ea typeface="OPPOSans M" pitchFamily="18" charset="-122"/>
                <a:cs typeface="OPPOSans M" pitchFamily="18" charset="-122"/>
              </a:rPr>
              <a:t>进入全省</a:t>
            </a:r>
            <a:r>
              <a:rPr lang="en-US" altLang="zh-CN" sz="1400" spc="120" dirty="0">
                <a:solidFill>
                  <a:schemeClr val="bg2">
                    <a:lumMod val="10000"/>
                  </a:schemeClr>
                </a:solidFill>
                <a:latin typeface="OPPOSans M" pitchFamily="18" charset="-122"/>
                <a:ea typeface="OPPOSans M" pitchFamily="18" charset="-122"/>
                <a:cs typeface="OPPOSans M" pitchFamily="18" charset="-122"/>
              </a:rPr>
              <a:t>50</a:t>
            </a:r>
            <a:r>
              <a:rPr lang="zh-CN" altLang="en-US" sz="1400" spc="120" dirty="0">
                <a:solidFill>
                  <a:schemeClr val="bg2">
                    <a:lumMod val="10000"/>
                  </a:schemeClr>
                </a:solidFill>
                <a:latin typeface="OPPOSans M" pitchFamily="18" charset="-122"/>
                <a:ea typeface="OPPOSans M" pitchFamily="18" charset="-122"/>
                <a:cs typeface="OPPOSans M" pitchFamily="18" charset="-122"/>
              </a:rPr>
              <a:t>强，扩大影响力。</a:t>
            </a:r>
          </a:p>
        </p:txBody>
      </p:sp>
      <p:sp>
        <p:nvSpPr>
          <p:cNvPr id="61" name="圆角矩形 60"/>
          <p:cNvSpPr/>
          <p:nvPr/>
        </p:nvSpPr>
        <p:spPr>
          <a:xfrm>
            <a:off x="8866382" y="5157739"/>
            <a:ext cx="1333527" cy="368300"/>
          </a:xfrm>
          <a:prstGeom prst="roundRect">
            <a:avLst>
              <a:gd name="adj" fmla="val 21643"/>
            </a:avLst>
          </a:prstGeom>
          <a:solidFill>
            <a:schemeClr val="tx1"/>
          </a:solidFill>
          <a:ln>
            <a:noFill/>
          </a:ln>
          <a:effectLst>
            <a:outerShdw blurRad="114300" dist="38100" dir="2700000" sx="101000" sy="101000" algn="tl" rotWithShape="0">
              <a:prstClr val="black">
                <a:alpha val="9918"/>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p>
        </p:txBody>
      </p:sp>
      <p:sp>
        <p:nvSpPr>
          <p:cNvPr id="62" name="文本框 61"/>
          <p:cNvSpPr txBox="1"/>
          <p:nvPr/>
        </p:nvSpPr>
        <p:spPr>
          <a:xfrm>
            <a:off x="8951077" y="5145938"/>
            <a:ext cx="838466" cy="391902"/>
          </a:xfrm>
          <a:prstGeom prst="rect">
            <a:avLst/>
          </a:prstGeom>
          <a:noFill/>
        </p:spPr>
        <p:txBody>
          <a:bodyPr wrap="square">
            <a:noAutofit/>
          </a:bodyPr>
          <a:lstStyle/>
          <a:p>
            <a:pPr>
              <a:lnSpc>
                <a:spcPct val="130000"/>
              </a:lnSpc>
            </a:pPr>
            <a:r>
              <a:rPr lang="en-US" altLang="zh-CN" sz="1600" spc="120" dirty="0">
                <a:solidFill>
                  <a:schemeClr val="bg1"/>
                </a:solidFill>
                <a:latin typeface="OPPOSans H" panose="00020600040101010101" pitchFamily="18" charset="-122"/>
                <a:ea typeface="OPPOSans H" panose="00020600040101010101" pitchFamily="18" charset="-122"/>
                <a:cs typeface="OPPOSans H" panose="00020600040101010101" pitchFamily="18" charset="-122"/>
              </a:rPr>
              <a:t>20XX</a:t>
            </a:r>
            <a:endParaRPr lang="zh-CN" altLang="en-US" sz="1600" spc="120" dirty="0">
              <a:solidFill>
                <a:schemeClr val="bg1"/>
              </a:solidFill>
              <a:latin typeface="OPPOSans R" panose="00020600040101010101" pitchFamily="18" charset="-122"/>
              <a:ea typeface="OPPOSans R" panose="00020600040101010101" pitchFamily="18" charset="-122"/>
              <a:cs typeface="OPPOSans R" panose="00020600040101010101" pitchFamily="18" charset="-122"/>
            </a:endParaRPr>
          </a:p>
        </p:txBody>
      </p:sp>
      <p:grpSp>
        <p:nvGrpSpPr>
          <p:cNvPr id="67" name="组合 66"/>
          <p:cNvGrpSpPr/>
          <p:nvPr/>
        </p:nvGrpSpPr>
        <p:grpSpPr>
          <a:xfrm>
            <a:off x="9727562" y="5297731"/>
            <a:ext cx="242544" cy="88316"/>
            <a:chOff x="9727562" y="5351466"/>
            <a:chExt cx="242544" cy="88316"/>
          </a:xfrm>
          <a:gradFill>
            <a:gsLst>
              <a:gs pos="99000">
                <a:schemeClr val="bg2"/>
              </a:gs>
              <a:gs pos="0">
                <a:schemeClr val="bg2">
                  <a:alpha val="0"/>
                </a:schemeClr>
              </a:gs>
            </a:gsLst>
            <a:lin ang="0" scaled="0"/>
          </a:gradFill>
        </p:grpSpPr>
        <p:sp>
          <p:nvSpPr>
            <p:cNvPr id="56" name="燕尾形 55"/>
            <p:cNvSpPr/>
            <p:nvPr/>
          </p:nvSpPr>
          <p:spPr>
            <a:xfrm>
              <a:off x="9727562" y="5351466"/>
              <a:ext cx="59776" cy="88316"/>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endParaRPr kumimoji="1" lang="zh-CN" altLang="en-US">
                <a:solidFill>
                  <a:schemeClr val="bg1"/>
                </a:solidFill>
              </a:endParaRPr>
            </a:p>
          </p:txBody>
        </p:sp>
        <p:sp>
          <p:nvSpPr>
            <p:cNvPr id="57" name="燕尾形 56"/>
            <p:cNvSpPr/>
            <p:nvPr/>
          </p:nvSpPr>
          <p:spPr>
            <a:xfrm>
              <a:off x="9773254" y="5351466"/>
              <a:ext cx="59776" cy="88316"/>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endParaRPr kumimoji="1" lang="zh-CN" altLang="en-US">
                <a:solidFill>
                  <a:schemeClr val="bg1"/>
                </a:solidFill>
              </a:endParaRPr>
            </a:p>
          </p:txBody>
        </p:sp>
        <p:sp>
          <p:nvSpPr>
            <p:cNvPr id="58" name="燕尾形 57"/>
            <p:cNvSpPr/>
            <p:nvPr/>
          </p:nvSpPr>
          <p:spPr>
            <a:xfrm>
              <a:off x="9818946" y="5351466"/>
              <a:ext cx="59776" cy="88316"/>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endParaRPr kumimoji="1" lang="zh-CN" altLang="en-US" dirty="0">
                <a:solidFill>
                  <a:schemeClr val="bg1"/>
                </a:solidFill>
              </a:endParaRPr>
            </a:p>
          </p:txBody>
        </p:sp>
        <p:sp>
          <p:nvSpPr>
            <p:cNvPr id="59" name="燕尾形 58"/>
            <p:cNvSpPr/>
            <p:nvPr/>
          </p:nvSpPr>
          <p:spPr>
            <a:xfrm>
              <a:off x="9864638" y="5351466"/>
              <a:ext cx="59776" cy="88316"/>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endParaRPr kumimoji="1" lang="zh-CN" altLang="en-US">
                <a:solidFill>
                  <a:schemeClr val="bg1"/>
                </a:solidFill>
              </a:endParaRPr>
            </a:p>
          </p:txBody>
        </p:sp>
        <p:sp>
          <p:nvSpPr>
            <p:cNvPr id="60" name="燕尾形 59"/>
            <p:cNvSpPr/>
            <p:nvPr/>
          </p:nvSpPr>
          <p:spPr>
            <a:xfrm>
              <a:off x="9910330" y="5351466"/>
              <a:ext cx="59776" cy="88316"/>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endParaRPr kumimoji="1" lang="zh-CN" altLang="en-US">
                <a:solidFill>
                  <a:schemeClr val="bg1"/>
                </a:solidFill>
              </a:endParaRPr>
            </a:p>
          </p:txBody>
        </p:sp>
      </p:grpSp>
      <p:pic>
        <p:nvPicPr>
          <p:cNvPr id="63" name="图形 62"/>
          <p:cNvPicPr>
            <a:picLocks noChangeAspect="1"/>
          </p:cNvPicPr>
          <p:nvPr/>
        </p:nvPicPr>
        <p:blipFill rotWithShape="1">
          <a:blip r:embed="rId2"/>
          <a:srcRect l="12890" b="5099"/>
          <a:stretch>
            <a:fillRect/>
          </a:stretch>
        </p:blipFill>
        <p:spPr>
          <a:xfrm>
            <a:off x="0" y="4478375"/>
            <a:ext cx="3734540" cy="2379625"/>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sz="quarter" idx="12"/>
          </p:nvPr>
        </p:nvSpPr>
        <p:spPr>
          <a:xfrm>
            <a:off x="933812" y="894530"/>
            <a:ext cx="5183188" cy="295460"/>
          </a:xfrm>
        </p:spPr>
        <p:txBody>
          <a:bodyPr>
            <a:noAutofit/>
          </a:bodyPr>
          <a:lstStyle/>
          <a:p>
            <a:r>
              <a:rPr lang="en-GB" altLang="zh-CN" sz="1400" dirty="0">
                <a:solidFill>
                  <a:schemeClr val="bg2">
                    <a:lumMod val="10000"/>
                  </a:schemeClr>
                </a:solidFill>
                <a:latin typeface="OPPOSans M" pitchFamily="18" charset="-122"/>
                <a:ea typeface="OPPOSans M" pitchFamily="18" charset="-122"/>
                <a:cs typeface="OPPOSans M" pitchFamily="18" charset="-122"/>
              </a:rPr>
              <a:t>FUTURE DEVELOPMENT DIRECTION</a:t>
            </a:r>
            <a:endParaRPr lang="zh-CN" altLang="en-US" sz="1400" dirty="0">
              <a:solidFill>
                <a:schemeClr val="bg2">
                  <a:lumMod val="10000"/>
                </a:schemeClr>
              </a:solidFill>
              <a:latin typeface="OPPOSans M" pitchFamily="18" charset="-122"/>
              <a:ea typeface="OPPOSans M" pitchFamily="18" charset="-122"/>
              <a:cs typeface="OPPOSans M" pitchFamily="18" charset="-122"/>
            </a:endParaRPr>
          </a:p>
        </p:txBody>
      </p:sp>
      <p:sp>
        <p:nvSpPr>
          <p:cNvPr id="3" name="内容占位符 2"/>
          <p:cNvSpPr>
            <a:spLocks noGrp="1"/>
          </p:cNvSpPr>
          <p:nvPr>
            <p:ph sz="quarter" idx="17"/>
          </p:nvPr>
        </p:nvSpPr>
        <p:spPr/>
        <p:txBody>
          <a:bodyPr>
            <a:noAutofit/>
          </a:bodyPr>
          <a:lstStyle/>
          <a:p>
            <a:r>
              <a:rPr kumimoji="1" lang="zh-CN" altLang="en-US" dirty="0"/>
              <a:t>未来发展方向</a:t>
            </a:r>
          </a:p>
        </p:txBody>
      </p:sp>
      <p:pic>
        <p:nvPicPr>
          <p:cNvPr id="4" name="图形 3"/>
          <p:cNvPicPr>
            <a:picLocks noChangeAspect="1"/>
          </p:cNvPicPr>
          <p:nvPr/>
        </p:nvPicPr>
        <p:blipFill rotWithShape="1">
          <a:blip r:embed="rId2">
            <a:extLst>
              <a:ext uri="{96DAC541-7B7A-43D3-8B79-37D633B846F1}">
                <asvg:svgBlip xmlns:asvg="http://schemas.microsoft.com/office/drawing/2016/SVG/main" r:embed="rId3"/>
              </a:ext>
            </a:extLst>
          </a:blip>
          <a:srcRect r="49574"/>
          <a:stretch>
            <a:fillRect/>
          </a:stretch>
        </p:blipFill>
        <p:spPr>
          <a:xfrm>
            <a:off x="291830" y="1554480"/>
            <a:ext cx="3073940" cy="5303520"/>
          </a:xfrm>
          <a:prstGeom prst="rect">
            <a:avLst/>
          </a:prstGeom>
        </p:spPr>
      </p:pic>
      <p:sp>
        <p:nvSpPr>
          <p:cNvPr id="11" name="圆角矩形 10"/>
          <p:cNvSpPr/>
          <p:nvPr/>
        </p:nvSpPr>
        <p:spPr>
          <a:xfrm>
            <a:off x="3136310" y="1592580"/>
            <a:ext cx="2100580" cy="2190750"/>
          </a:xfrm>
          <a:prstGeom prst="roundRect">
            <a:avLst>
              <a:gd name="adj" fmla="val 6629"/>
            </a:avLst>
          </a:prstGeom>
          <a:solidFill>
            <a:schemeClr val="tx1"/>
          </a:solidFill>
          <a:ln>
            <a:noFill/>
          </a:ln>
          <a:effectLst>
            <a:outerShdw blurRad="355600" dist="63500" dir="2700000" algn="tl" rotWithShape="0">
              <a:schemeClr val="accent3">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endParaRPr lang="zh-CN" altLang="en-US">
              <a:sym typeface="+mn-ea"/>
            </a:endParaRPr>
          </a:p>
        </p:txBody>
      </p:sp>
      <p:sp>
        <p:nvSpPr>
          <p:cNvPr id="16" name="圆角矩形 15"/>
          <p:cNvSpPr/>
          <p:nvPr/>
        </p:nvSpPr>
        <p:spPr>
          <a:xfrm>
            <a:off x="6006510" y="1592580"/>
            <a:ext cx="2100580" cy="2190750"/>
          </a:xfrm>
          <a:prstGeom prst="roundRect">
            <a:avLst>
              <a:gd name="adj" fmla="val 6629"/>
            </a:avLst>
          </a:prstGeom>
          <a:solidFill>
            <a:schemeClr val="bg1"/>
          </a:solidFill>
          <a:ln>
            <a:noFill/>
          </a:ln>
          <a:effectLst>
            <a:outerShdw blurRad="292100" dist="25400" dir="2700000" sx="102000" sy="102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endParaRPr lang="zh-CN" altLang="en-US">
              <a:sym typeface="+mn-ea"/>
            </a:endParaRPr>
          </a:p>
        </p:txBody>
      </p:sp>
      <p:sp>
        <p:nvSpPr>
          <p:cNvPr id="17" name="文本框 16"/>
          <p:cNvSpPr txBox="1"/>
          <p:nvPr/>
        </p:nvSpPr>
        <p:spPr>
          <a:xfrm>
            <a:off x="6255430" y="2143125"/>
            <a:ext cx="1603375" cy="337080"/>
          </a:xfrm>
          <a:prstGeom prst="rect">
            <a:avLst/>
          </a:prstGeom>
          <a:noFill/>
          <a:effectLst/>
        </p:spPr>
        <p:txBody>
          <a:bodyPr wrap="square" lIns="0" tIns="0" rIns="0" bIns="0" rtlCol="0">
            <a:noAutofit/>
          </a:bodyPr>
          <a:lstStyle/>
          <a:p>
            <a:pPr algn="ctr">
              <a:lnSpc>
                <a:spcPct val="130000"/>
              </a:lnSpc>
            </a:pPr>
            <a:r>
              <a:rPr lang="zh-CN" altLang="en-US" dirty="0">
                <a:latin typeface="+mj-ea"/>
                <a:ea typeface="+mj-ea"/>
              </a:rPr>
              <a:t>发展方向二</a:t>
            </a:r>
          </a:p>
        </p:txBody>
      </p:sp>
      <p:sp>
        <p:nvSpPr>
          <p:cNvPr id="18" name="文本框 17"/>
          <p:cNvSpPr txBox="1"/>
          <p:nvPr/>
        </p:nvSpPr>
        <p:spPr>
          <a:xfrm>
            <a:off x="6255430" y="1783715"/>
            <a:ext cx="1603375" cy="337080"/>
          </a:xfrm>
          <a:prstGeom prst="rect">
            <a:avLst/>
          </a:prstGeom>
          <a:noFill/>
          <a:effectLst/>
        </p:spPr>
        <p:txBody>
          <a:bodyPr wrap="square" lIns="0" tIns="0" rIns="0" bIns="0" rtlCol="0">
            <a:noAutofit/>
          </a:bodyPr>
          <a:lstStyle/>
          <a:p>
            <a:pPr algn="ctr">
              <a:lnSpc>
                <a:spcPct val="130000"/>
              </a:lnSpc>
            </a:pPr>
            <a:r>
              <a:rPr lang="en-US" altLang="zh-CN" dirty="0">
                <a:latin typeface="+mj-ea"/>
                <a:ea typeface="+mj-ea"/>
              </a:rPr>
              <a:t>03</a:t>
            </a:r>
          </a:p>
        </p:txBody>
      </p:sp>
      <p:sp>
        <p:nvSpPr>
          <p:cNvPr id="19" name="文本框 18"/>
          <p:cNvSpPr txBox="1"/>
          <p:nvPr/>
        </p:nvSpPr>
        <p:spPr>
          <a:xfrm>
            <a:off x="6193200" y="2689225"/>
            <a:ext cx="1727835" cy="822276"/>
          </a:xfrm>
          <a:prstGeom prst="rect">
            <a:avLst/>
          </a:prstGeom>
          <a:noFill/>
          <a:effectLst/>
        </p:spPr>
        <p:txBody>
          <a:bodyPr wrap="square" lIns="0" tIns="0" rIns="0" bIns="0" rtlCol="0">
            <a:noAutofit/>
          </a:bodyPr>
          <a:lstStyle/>
          <a:p>
            <a:pPr algn="ctr">
              <a:lnSpc>
                <a:spcPct val="130000"/>
              </a:lnSpc>
            </a:pPr>
            <a:r>
              <a:rPr lang="zh-CN" altLang="en-US" sz="1400" spc="120" dirty="0">
                <a:solidFill>
                  <a:schemeClr val="bg2">
                    <a:lumMod val="10000"/>
                  </a:schemeClr>
                </a:solidFill>
                <a:latin typeface="OPPOSans M" pitchFamily="18" charset="-122"/>
                <a:ea typeface="OPPOSans M" pitchFamily="18" charset="-122"/>
                <a:cs typeface="OPPOSans M" pitchFamily="18" charset="-122"/>
              </a:rPr>
              <a:t>线上主要是各个销售平台，另外一些小渠道也不能拉下。</a:t>
            </a:r>
            <a:endParaRPr lang="zh-CN" altLang="en-US" sz="1400" spc="120" dirty="0">
              <a:solidFill>
                <a:schemeClr val="bg2">
                  <a:lumMod val="10000"/>
                </a:schemeClr>
              </a:solidFill>
              <a:latin typeface="OPPOSans M" pitchFamily="18" charset="-122"/>
              <a:ea typeface="OPPOSans M" pitchFamily="18" charset="-122"/>
              <a:cs typeface="OPPOSans M" pitchFamily="18" charset="-122"/>
              <a:sym typeface="+mn-ea"/>
            </a:endParaRPr>
          </a:p>
        </p:txBody>
      </p:sp>
      <p:cxnSp>
        <p:nvCxnSpPr>
          <p:cNvPr id="20" name="直接连接符 30"/>
          <p:cNvCxnSpPr/>
          <p:nvPr/>
        </p:nvCxnSpPr>
        <p:spPr>
          <a:xfrm>
            <a:off x="6160180" y="2541905"/>
            <a:ext cx="1793875" cy="0"/>
          </a:xfrm>
          <a:prstGeom prst="line">
            <a:avLst/>
          </a:prstGeom>
          <a:ln w="3175">
            <a:gradFill>
              <a:gsLst>
                <a:gs pos="0">
                  <a:schemeClr val="tx1">
                    <a:alpha val="0"/>
                  </a:schemeClr>
                </a:gs>
                <a:gs pos="51000">
                  <a:schemeClr val="tx1"/>
                </a:gs>
                <a:gs pos="100000">
                  <a:schemeClr val="tx1">
                    <a:alpha val="0"/>
                  </a:schemeClr>
                </a:gs>
              </a:gsLst>
              <a:lin ang="0" scaled="1"/>
            </a:gradFill>
            <a:prstDash val="solid"/>
          </a:ln>
        </p:spPr>
        <p:style>
          <a:lnRef idx="1">
            <a:schemeClr val="accent1"/>
          </a:lnRef>
          <a:fillRef idx="0">
            <a:schemeClr val="accent1"/>
          </a:fillRef>
          <a:effectRef idx="0">
            <a:schemeClr val="accent1"/>
          </a:effectRef>
          <a:fontRef idx="minor">
            <a:schemeClr val="tx1"/>
          </a:fontRef>
        </p:style>
      </p:cxnSp>
      <p:sp>
        <p:nvSpPr>
          <p:cNvPr id="22" name="圆角矩形 21"/>
          <p:cNvSpPr/>
          <p:nvPr/>
        </p:nvSpPr>
        <p:spPr>
          <a:xfrm>
            <a:off x="5963330" y="4073525"/>
            <a:ext cx="2100580" cy="2190750"/>
          </a:xfrm>
          <a:prstGeom prst="roundRect">
            <a:avLst>
              <a:gd name="adj" fmla="val 6629"/>
            </a:avLst>
          </a:prstGeom>
          <a:solidFill>
            <a:schemeClr val="tx1"/>
          </a:solidFill>
          <a:ln>
            <a:noFill/>
          </a:ln>
          <a:effectLst>
            <a:outerShdw blurRad="355600" dist="63500" dir="2700000" algn="tl" rotWithShape="0">
              <a:schemeClr val="accent3">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endParaRPr lang="zh-CN" altLang="en-US">
              <a:sym typeface="+mn-ea"/>
            </a:endParaRPr>
          </a:p>
        </p:txBody>
      </p:sp>
      <p:sp>
        <p:nvSpPr>
          <p:cNvPr id="28" name="圆角矩形 27"/>
          <p:cNvSpPr/>
          <p:nvPr/>
        </p:nvSpPr>
        <p:spPr>
          <a:xfrm>
            <a:off x="8833530" y="4073525"/>
            <a:ext cx="2100580" cy="2190750"/>
          </a:xfrm>
          <a:prstGeom prst="roundRect">
            <a:avLst>
              <a:gd name="adj" fmla="val 6629"/>
            </a:avLst>
          </a:prstGeom>
          <a:solidFill>
            <a:schemeClr val="bg1"/>
          </a:solidFill>
          <a:ln>
            <a:noFill/>
          </a:ln>
          <a:effectLst>
            <a:outerShdw blurRad="292100" dist="25400" dir="2700000" sx="102000" sy="102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endParaRPr lang="zh-CN" altLang="en-US">
              <a:sym typeface="+mn-ea"/>
            </a:endParaRPr>
          </a:p>
        </p:txBody>
      </p:sp>
      <p:sp>
        <p:nvSpPr>
          <p:cNvPr id="34" name="圆角矩形 33"/>
          <p:cNvSpPr/>
          <p:nvPr/>
        </p:nvSpPr>
        <p:spPr>
          <a:xfrm>
            <a:off x="8833530" y="1592580"/>
            <a:ext cx="2100580" cy="2190750"/>
          </a:xfrm>
          <a:prstGeom prst="roundRect">
            <a:avLst>
              <a:gd name="adj" fmla="val 6629"/>
            </a:avLst>
          </a:prstGeom>
          <a:solidFill>
            <a:schemeClr val="tx1"/>
          </a:solidFill>
          <a:ln>
            <a:noFill/>
          </a:ln>
          <a:effectLst>
            <a:outerShdw blurRad="355600" dist="63500" dir="2700000" algn="tl" rotWithShape="0">
              <a:schemeClr val="accent3">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endParaRPr lang="zh-CN" altLang="en-US">
              <a:sym typeface="+mn-ea"/>
            </a:endParaRPr>
          </a:p>
        </p:txBody>
      </p:sp>
      <p:sp>
        <p:nvSpPr>
          <p:cNvPr id="40" name="圆角矩形 39"/>
          <p:cNvSpPr/>
          <p:nvPr/>
        </p:nvSpPr>
        <p:spPr>
          <a:xfrm>
            <a:off x="3136945" y="4073525"/>
            <a:ext cx="2100580" cy="2190750"/>
          </a:xfrm>
          <a:prstGeom prst="roundRect">
            <a:avLst>
              <a:gd name="adj" fmla="val 6629"/>
            </a:avLst>
          </a:prstGeom>
          <a:solidFill>
            <a:schemeClr val="bg1"/>
          </a:solidFill>
          <a:ln>
            <a:noFill/>
          </a:ln>
          <a:effectLst>
            <a:outerShdw blurRad="292100" dist="25400" dir="2700000" sx="102000" sy="102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endParaRPr lang="zh-CN" altLang="en-US">
              <a:sym typeface="+mn-ea"/>
            </a:endParaRPr>
          </a:p>
        </p:txBody>
      </p:sp>
      <p:sp>
        <p:nvSpPr>
          <p:cNvPr id="12" name="文本框 11"/>
          <p:cNvSpPr txBox="1"/>
          <p:nvPr/>
        </p:nvSpPr>
        <p:spPr>
          <a:xfrm>
            <a:off x="3385230" y="2143125"/>
            <a:ext cx="1603375" cy="337080"/>
          </a:xfrm>
          <a:prstGeom prst="rect">
            <a:avLst/>
          </a:prstGeom>
          <a:noFill/>
          <a:effectLst/>
        </p:spPr>
        <p:txBody>
          <a:bodyPr wrap="square" lIns="0" tIns="0" rIns="0" bIns="0" rtlCol="0">
            <a:noAutofit/>
          </a:bodyPr>
          <a:lstStyle/>
          <a:p>
            <a:pPr algn="ctr">
              <a:lnSpc>
                <a:spcPct val="130000"/>
              </a:lnSpc>
            </a:pPr>
            <a:r>
              <a:rPr lang="zh-CN" altLang="en-US" dirty="0">
                <a:solidFill>
                  <a:schemeClr val="bg1"/>
                </a:solidFill>
                <a:latin typeface="+mj-ea"/>
                <a:ea typeface="+mj-ea"/>
              </a:rPr>
              <a:t>发展方向一</a:t>
            </a:r>
          </a:p>
        </p:txBody>
      </p:sp>
      <p:sp>
        <p:nvSpPr>
          <p:cNvPr id="13" name="文本框 12"/>
          <p:cNvSpPr txBox="1"/>
          <p:nvPr/>
        </p:nvSpPr>
        <p:spPr>
          <a:xfrm>
            <a:off x="3385230" y="1783715"/>
            <a:ext cx="1603375" cy="337080"/>
          </a:xfrm>
          <a:prstGeom prst="rect">
            <a:avLst/>
          </a:prstGeom>
          <a:noFill/>
          <a:effectLst/>
        </p:spPr>
        <p:txBody>
          <a:bodyPr wrap="square" lIns="0" tIns="0" rIns="0" bIns="0" rtlCol="0">
            <a:noAutofit/>
          </a:bodyPr>
          <a:lstStyle/>
          <a:p>
            <a:pPr algn="ctr">
              <a:lnSpc>
                <a:spcPct val="130000"/>
              </a:lnSpc>
            </a:pPr>
            <a:r>
              <a:rPr lang="en-US" altLang="zh-CN" dirty="0">
                <a:solidFill>
                  <a:schemeClr val="bg1"/>
                </a:solidFill>
                <a:latin typeface="+mj-ea"/>
                <a:ea typeface="+mj-ea"/>
              </a:rPr>
              <a:t>01</a:t>
            </a:r>
          </a:p>
        </p:txBody>
      </p:sp>
      <p:cxnSp>
        <p:nvCxnSpPr>
          <p:cNvPr id="15" name="直接连接符 18"/>
          <p:cNvCxnSpPr/>
          <p:nvPr/>
        </p:nvCxnSpPr>
        <p:spPr>
          <a:xfrm>
            <a:off x="3289980" y="2542629"/>
            <a:ext cx="1793875" cy="0"/>
          </a:xfrm>
          <a:prstGeom prst="line">
            <a:avLst/>
          </a:prstGeom>
          <a:ln w="3175">
            <a:gradFill>
              <a:gsLst>
                <a:gs pos="0">
                  <a:schemeClr val="bg1">
                    <a:alpha val="0"/>
                  </a:schemeClr>
                </a:gs>
                <a:gs pos="51000">
                  <a:schemeClr val="bg1"/>
                </a:gs>
                <a:gs pos="100000">
                  <a:schemeClr val="bg1">
                    <a:alpha val="0"/>
                  </a:schemeClr>
                </a:gs>
              </a:gsLst>
              <a:lin ang="0" scaled="1"/>
            </a:gradFill>
            <a:prstDash val="solid"/>
          </a:ln>
        </p:spPr>
        <p:style>
          <a:lnRef idx="1">
            <a:schemeClr val="accent1"/>
          </a:lnRef>
          <a:fillRef idx="0">
            <a:schemeClr val="accent1"/>
          </a:fillRef>
          <a:effectRef idx="0">
            <a:schemeClr val="accent1"/>
          </a:effectRef>
          <a:fontRef idx="minor">
            <a:schemeClr val="tx1"/>
          </a:fontRef>
        </p:style>
      </p:cxnSp>
      <p:sp>
        <p:nvSpPr>
          <p:cNvPr id="45" name="文本框 44"/>
          <p:cNvSpPr txBox="1"/>
          <p:nvPr/>
        </p:nvSpPr>
        <p:spPr>
          <a:xfrm>
            <a:off x="3315146" y="2645201"/>
            <a:ext cx="1793876" cy="914609"/>
          </a:xfrm>
          <a:prstGeom prst="rect">
            <a:avLst/>
          </a:prstGeom>
          <a:noFill/>
        </p:spPr>
        <p:txBody>
          <a:bodyPr wrap="square">
            <a:noAutofit/>
          </a:bodyPr>
          <a:lstStyle/>
          <a:p>
            <a:pPr algn="ctr">
              <a:lnSpc>
                <a:spcPct val="130000"/>
              </a:lnSpc>
            </a:pPr>
            <a:r>
              <a:rPr lang="zh-CN" altLang="en-US" sz="1400" spc="120" dirty="0">
                <a:solidFill>
                  <a:schemeClr val="bg1"/>
                </a:solidFill>
                <a:latin typeface="OPPOSans M" pitchFamily="18" charset="-122"/>
                <a:ea typeface="OPPOSans M" pitchFamily="18" charset="-122"/>
                <a:cs typeface="OPPOSans M" pitchFamily="18" charset="-122"/>
              </a:rPr>
              <a:t>主要发展方向是朝着互联网领域，其他次之。</a:t>
            </a:r>
          </a:p>
        </p:txBody>
      </p:sp>
      <p:sp>
        <p:nvSpPr>
          <p:cNvPr id="53" name="文本框 52"/>
          <p:cNvSpPr txBox="1"/>
          <p:nvPr/>
        </p:nvSpPr>
        <p:spPr>
          <a:xfrm>
            <a:off x="9069549" y="2143125"/>
            <a:ext cx="1603375" cy="337080"/>
          </a:xfrm>
          <a:prstGeom prst="rect">
            <a:avLst/>
          </a:prstGeom>
          <a:noFill/>
          <a:effectLst/>
        </p:spPr>
        <p:txBody>
          <a:bodyPr wrap="square" lIns="0" tIns="0" rIns="0" bIns="0" rtlCol="0">
            <a:noAutofit/>
          </a:bodyPr>
          <a:lstStyle/>
          <a:p>
            <a:pPr algn="ctr">
              <a:lnSpc>
                <a:spcPct val="130000"/>
              </a:lnSpc>
            </a:pPr>
            <a:r>
              <a:rPr lang="zh-CN" altLang="en-US" dirty="0">
                <a:solidFill>
                  <a:schemeClr val="bg1"/>
                </a:solidFill>
                <a:latin typeface="+mj-ea"/>
                <a:ea typeface="+mj-ea"/>
              </a:rPr>
              <a:t>发展方向三</a:t>
            </a:r>
          </a:p>
        </p:txBody>
      </p:sp>
      <p:sp>
        <p:nvSpPr>
          <p:cNvPr id="54" name="文本框 53"/>
          <p:cNvSpPr txBox="1"/>
          <p:nvPr/>
        </p:nvSpPr>
        <p:spPr>
          <a:xfrm>
            <a:off x="9069549" y="1783715"/>
            <a:ext cx="1603375" cy="337080"/>
          </a:xfrm>
          <a:prstGeom prst="rect">
            <a:avLst/>
          </a:prstGeom>
          <a:noFill/>
          <a:effectLst/>
        </p:spPr>
        <p:txBody>
          <a:bodyPr wrap="square" lIns="0" tIns="0" rIns="0" bIns="0" rtlCol="0">
            <a:noAutofit/>
          </a:bodyPr>
          <a:lstStyle/>
          <a:p>
            <a:pPr algn="ctr">
              <a:lnSpc>
                <a:spcPct val="130000"/>
              </a:lnSpc>
            </a:pPr>
            <a:r>
              <a:rPr lang="en-US" altLang="zh-CN" dirty="0">
                <a:solidFill>
                  <a:schemeClr val="bg1"/>
                </a:solidFill>
                <a:latin typeface="+mj-ea"/>
                <a:ea typeface="+mj-ea"/>
              </a:rPr>
              <a:t>03</a:t>
            </a:r>
          </a:p>
        </p:txBody>
      </p:sp>
      <p:cxnSp>
        <p:nvCxnSpPr>
          <p:cNvPr id="55" name="直接连接符 18"/>
          <p:cNvCxnSpPr/>
          <p:nvPr/>
        </p:nvCxnSpPr>
        <p:spPr>
          <a:xfrm>
            <a:off x="8974299" y="2542629"/>
            <a:ext cx="1793875" cy="0"/>
          </a:xfrm>
          <a:prstGeom prst="line">
            <a:avLst/>
          </a:prstGeom>
          <a:ln w="3175">
            <a:gradFill>
              <a:gsLst>
                <a:gs pos="0">
                  <a:schemeClr val="bg1">
                    <a:alpha val="0"/>
                  </a:schemeClr>
                </a:gs>
                <a:gs pos="51000">
                  <a:schemeClr val="bg1"/>
                </a:gs>
                <a:gs pos="100000">
                  <a:schemeClr val="bg1">
                    <a:alpha val="0"/>
                  </a:schemeClr>
                </a:gs>
              </a:gsLst>
              <a:lin ang="0" scaled="1"/>
            </a:gradFill>
            <a:prstDash val="solid"/>
          </a:ln>
        </p:spPr>
        <p:style>
          <a:lnRef idx="1">
            <a:schemeClr val="accent1"/>
          </a:lnRef>
          <a:fillRef idx="0">
            <a:schemeClr val="accent1"/>
          </a:fillRef>
          <a:effectRef idx="0">
            <a:schemeClr val="accent1"/>
          </a:effectRef>
          <a:fontRef idx="minor">
            <a:schemeClr val="tx1"/>
          </a:fontRef>
        </p:style>
      </p:cxnSp>
      <p:sp>
        <p:nvSpPr>
          <p:cNvPr id="56" name="文本框 55"/>
          <p:cNvSpPr txBox="1"/>
          <p:nvPr/>
        </p:nvSpPr>
        <p:spPr>
          <a:xfrm>
            <a:off x="8999465" y="2645201"/>
            <a:ext cx="1793876" cy="914609"/>
          </a:xfrm>
          <a:prstGeom prst="rect">
            <a:avLst/>
          </a:prstGeom>
          <a:noFill/>
        </p:spPr>
        <p:txBody>
          <a:bodyPr wrap="square">
            <a:noAutofit/>
          </a:bodyPr>
          <a:lstStyle/>
          <a:p>
            <a:pPr algn="ctr">
              <a:lnSpc>
                <a:spcPct val="130000"/>
              </a:lnSpc>
            </a:pPr>
            <a:r>
              <a:rPr lang="zh-CN" altLang="en-US" sz="1400" spc="120" dirty="0">
                <a:solidFill>
                  <a:schemeClr val="bg1"/>
                </a:solidFill>
                <a:latin typeface="OPPOSans M" pitchFamily="18" charset="-122"/>
                <a:ea typeface="OPPOSans M" pitchFamily="18" charset="-122"/>
                <a:cs typeface="OPPOSans M" pitchFamily="18" charset="-122"/>
              </a:rPr>
              <a:t>线上销售</a:t>
            </a:r>
            <a:r>
              <a:rPr lang="en-US" altLang="zh-CN" sz="1400" spc="120" dirty="0">
                <a:solidFill>
                  <a:schemeClr val="bg1"/>
                </a:solidFill>
                <a:latin typeface="OPPOSans M" pitchFamily="18" charset="-122"/>
                <a:ea typeface="OPPOSans M" pitchFamily="18" charset="-122"/>
                <a:cs typeface="OPPOSans M" pitchFamily="18" charset="-122"/>
              </a:rPr>
              <a:t>+</a:t>
            </a:r>
            <a:r>
              <a:rPr lang="zh-CN" altLang="en-US" sz="1400" spc="120" dirty="0">
                <a:solidFill>
                  <a:schemeClr val="bg1"/>
                </a:solidFill>
                <a:latin typeface="OPPOSans M" pitchFamily="18" charset="-122"/>
                <a:ea typeface="OPPOSans M" pitchFamily="18" charset="-122"/>
                <a:cs typeface="OPPOSans M" pitchFamily="18" charset="-122"/>
              </a:rPr>
              <a:t>线下零售两个渠道相结合起来。</a:t>
            </a:r>
          </a:p>
        </p:txBody>
      </p:sp>
      <p:sp>
        <p:nvSpPr>
          <p:cNvPr id="58" name="文本框 57"/>
          <p:cNvSpPr txBox="1"/>
          <p:nvPr/>
        </p:nvSpPr>
        <p:spPr>
          <a:xfrm>
            <a:off x="6199349" y="4640262"/>
            <a:ext cx="1603375" cy="337080"/>
          </a:xfrm>
          <a:prstGeom prst="rect">
            <a:avLst/>
          </a:prstGeom>
          <a:noFill/>
          <a:effectLst/>
        </p:spPr>
        <p:txBody>
          <a:bodyPr wrap="square" lIns="0" tIns="0" rIns="0" bIns="0" rtlCol="0">
            <a:noAutofit/>
          </a:bodyPr>
          <a:lstStyle/>
          <a:p>
            <a:pPr algn="ctr">
              <a:lnSpc>
                <a:spcPct val="130000"/>
              </a:lnSpc>
            </a:pPr>
            <a:r>
              <a:rPr lang="zh-CN" altLang="en-US" dirty="0">
                <a:solidFill>
                  <a:schemeClr val="bg1"/>
                </a:solidFill>
                <a:latin typeface="+mj-ea"/>
                <a:ea typeface="+mj-ea"/>
              </a:rPr>
              <a:t>发展方向五</a:t>
            </a:r>
          </a:p>
        </p:txBody>
      </p:sp>
      <p:sp>
        <p:nvSpPr>
          <p:cNvPr id="59" name="文本框 58"/>
          <p:cNvSpPr txBox="1"/>
          <p:nvPr/>
        </p:nvSpPr>
        <p:spPr>
          <a:xfrm>
            <a:off x="6199349" y="4280852"/>
            <a:ext cx="1603375" cy="337080"/>
          </a:xfrm>
          <a:prstGeom prst="rect">
            <a:avLst/>
          </a:prstGeom>
          <a:noFill/>
          <a:effectLst/>
        </p:spPr>
        <p:txBody>
          <a:bodyPr wrap="square" lIns="0" tIns="0" rIns="0" bIns="0" rtlCol="0">
            <a:noAutofit/>
          </a:bodyPr>
          <a:lstStyle/>
          <a:p>
            <a:pPr algn="ctr">
              <a:lnSpc>
                <a:spcPct val="130000"/>
              </a:lnSpc>
            </a:pPr>
            <a:r>
              <a:rPr lang="en-US" altLang="zh-CN" dirty="0">
                <a:solidFill>
                  <a:schemeClr val="bg1"/>
                </a:solidFill>
                <a:latin typeface="+mj-ea"/>
                <a:ea typeface="+mj-ea"/>
              </a:rPr>
              <a:t>05</a:t>
            </a:r>
          </a:p>
        </p:txBody>
      </p:sp>
      <p:cxnSp>
        <p:nvCxnSpPr>
          <p:cNvPr id="60" name="直接连接符 18"/>
          <p:cNvCxnSpPr/>
          <p:nvPr/>
        </p:nvCxnSpPr>
        <p:spPr>
          <a:xfrm>
            <a:off x="6104099" y="5039766"/>
            <a:ext cx="1793875" cy="0"/>
          </a:xfrm>
          <a:prstGeom prst="line">
            <a:avLst/>
          </a:prstGeom>
          <a:ln w="3175">
            <a:gradFill>
              <a:gsLst>
                <a:gs pos="0">
                  <a:schemeClr val="bg1">
                    <a:alpha val="0"/>
                  </a:schemeClr>
                </a:gs>
                <a:gs pos="51000">
                  <a:schemeClr val="bg1"/>
                </a:gs>
                <a:gs pos="100000">
                  <a:schemeClr val="bg1">
                    <a:alpha val="0"/>
                  </a:schemeClr>
                </a:gs>
              </a:gsLst>
              <a:lin ang="0" scaled="1"/>
            </a:gradFill>
            <a:prstDash val="solid"/>
          </a:ln>
        </p:spPr>
        <p:style>
          <a:lnRef idx="1">
            <a:schemeClr val="accent1"/>
          </a:lnRef>
          <a:fillRef idx="0">
            <a:schemeClr val="accent1"/>
          </a:fillRef>
          <a:effectRef idx="0">
            <a:schemeClr val="accent1"/>
          </a:effectRef>
          <a:fontRef idx="minor">
            <a:schemeClr val="tx1"/>
          </a:fontRef>
        </p:style>
      </p:cxnSp>
      <p:sp>
        <p:nvSpPr>
          <p:cNvPr id="61" name="文本框 60"/>
          <p:cNvSpPr txBox="1"/>
          <p:nvPr/>
        </p:nvSpPr>
        <p:spPr>
          <a:xfrm>
            <a:off x="6129265" y="5142338"/>
            <a:ext cx="1793876" cy="914609"/>
          </a:xfrm>
          <a:prstGeom prst="rect">
            <a:avLst/>
          </a:prstGeom>
          <a:noFill/>
        </p:spPr>
        <p:txBody>
          <a:bodyPr wrap="square">
            <a:noAutofit/>
          </a:bodyPr>
          <a:lstStyle/>
          <a:p>
            <a:pPr algn="ctr">
              <a:lnSpc>
                <a:spcPct val="130000"/>
              </a:lnSpc>
            </a:pPr>
            <a:r>
              <a:rPr lang="zh-CN" altLang="en-US" sz="1400" spc="120" dirty="0">
                <a:solidFill>
                  <a:schemeClr val="bg1"/>
                </a:solidFill>
                <a:latin typeface="OPPOSans M" pitchFamily="18" charset="-122"/>
                <a:ea typeface="OPPOSans M" pitchFamily="18" charset="-122"/>
                <a:cs typeface="OPPOSans M" pitchFamily="18" charset="-122"/>
              </a:rPr>
              <a:t>自媒体发展也是主要发展方向之一，注重潮流。</a:t>
            </a:r>
          </a:p>
        </p:txBody>
      </p:sp>
      <p:sp>
        <p:nvSpPr>
          <p:cNvPr id="64" name="文本框 63"/>
          <p:cNvSpPr txBox="1"/>
          <p:nvPr/>
        </p:nvSpPr>
        <p:spPr>
          <a:xfrm>
            <a:off x="3385548" y="4688571"/>
            <a:ext cx="1603375" cy="337080"/>
          </a:xfrm>
          <a:prstGeom prst="rect">
            <a:avLst/>
          </a:prstGeom>
          <a:noFill/>
          <a:effectLst/>
        </p:spPr>
        <p:txBody>
          <a:bodyPr wrap="square" lIns="0" tIns="0" rIns="0" bIns="0" rtlCol="0">
            <a:noAutofit/>
          </a:bodyPr>
          <a:lstStyle/>
          <a:p>
            <a:pPr algn="ctr">
              <a:lnSpc>
                <a:spcPct val="130000"/>
              </a:lnSpc>
            </a:pPr>
            <a:r>
              <a:rPr lang="zh-CN" altLang="en-US" dirty="0">
                <a:latin typeface="+mj-ea"/>
                <a:ea typeface="+mj-ea"/>
              </a:rPr>
              <a:t>发展方向四</a:t>
            </a:r>
          </a:p>
        </p:txBody>
      </p:sp>
      <p:sp>
        <p:nvSpPr>
          <p:cNvPr id="65" name="文本框 64"/>
          <p:cNvSpPr txBox="1"/>
          <p:nvPr/>
        </p:nvSpPr>
        <p:spPr>
          <a:xfrm>
            <a:off x="3385548" y="4329161"/>
            <a:ext cx="1603375" cy="337080"/>
          </a:xfrm>
          <a:prstGeom prst="rect">
            <a:avLst/>
          </a:prstGeom>
          <a:noFill/>
          <a:effectLst/>
        </p:spPr>
        <p:txBody>
          <a:bodyPr wrap="square" lIns="0" tIns="0" rIns="0" bIns="0" rtlCol="0">
            <a:noAutofit/>
          </a:bodyPr>
          <a:lstStyle/>
          <a:p>
            <a:pPr algn="ctr">
              <a:lnSpc>
                <a:spcPct val="130000"/>
              </a:lnSpc>
            </a:pPr>
            <a:r>
              <a:rPr lang="en-US" altLang="zh-CN" dirty="0">
                <a:latin typeface="+mj-ea"/>
                <a:ea typeface="+mj-ea"/>
              </a:rPr>
              <a:t>04</a:t>
            </a:r>
          </a:p>
        </p:txBody>
      </p:sp>
      <p:sp>
        <p:nvSpPr>
          <p:cNvPr id="66" name="文本框 65"/>
          <p:cNvSpPr txBox="1"/>
          <p:nvPr/>
        </p:nvSpPr>
        <p:spPr>
          <a:xfrm>
            <a:off x="3323318" y="5234671"/>
            <a:ext cx="1727835" cy="822276"/>
          </a:xfrm>
          <a:prstGeom prst="rect">
            <a:avLst/>
          </a:prstGeom>
          <a:noFill/>
          <a:effectLst/>
        </p:spPr>
        <p:txBody>
          <a:bodyPr wrap="square" lIns="0" tIns="0" rIns="0" bIns="0" rtlCol="0">
            <a:noAutofit/>
          </a:bodyPr>
          <a:lstStyle/>
          <a:p>
            <a:pPr algn="ctr">
              <a:lnSpc>
                <a:spcPct val="130000"/>
              </a:lnSpc>
            </a:pPr>
            <a:r>
              <a:rPr lang="zh-CN" altLang="en-US" sz="1400" spc="120" dirty="0">
                <a:solidFill>
                  <a:schemeClr val="bg2">
                    <a:lumMod val="10000"/>
                  </a:schemeClr>
                </a:solidFill>
                <a:latin typeface="OPPOSans M" pitchFamily="18" charset="-122"/>
                <a:ea typeface="OPPOSans M" pitchFamily="18" charset="-122"/>
                <a:cs typeface="OPPOSans M" pitchFamily="18" charset="-122"/>
              </a:rPr>
              <a:t>除了传统的发展方向，一些新兴发展起来的渠道要重视。</a:t>
            </a:r>
            <a:endParaRPr lang="zh-CN" altLang="en-US" sz="1400" spc="120" dirty="0">
              <a:solidFill>
                <a:schemeClr val="bg2">
                  <a:lumMod val="10000"/>
                </a:schemeClr>
              </a:solidFill>
              <a:latin typeface="OPPOSans M" pitchFamily="18" charset="-122"/>
              <a:ea typeface="OPPOSans M" pitchFamily="18" charset="-122"/>
              <a:cs typeface="OPPOSans M" pitchFamily="18" charset="-122"/>
              <a:sym typeface="+mn-ea"/>
            </a:endParaRPr>
          </a:p>
        </p:txBody>
      </p:sp>
      <p:cxnSp>
        <p:nvCxnSpPr>
          <p:cNvPr id="67" name="直接连接符 30"/>
          <p:cNvCxnSpPr/>
          <p:nvPr/>
        </p:nvCxnSpPr>
        <p:spPr>
          <a:xfrm>
            <a:off x="3290298" y="5087351"/>
            <a:ext cx="1793875" cy="0"/>
          </a:xfrm>
          <a:prstGeom prst="line">
            <a:avLst/>
          </a:prstGeom>
          <a:ln w="3175">
            <a:gradFill>
              <a:gsLst>
                <a:gs pos="0">
                  <a:schemeClr val="tx1">
                    <a:alpha val="0"/>
                  </a:schemeClr>
                </a:gs>
                <a:gs pos="51000">
                  <a:schemeClr val="tx1"/>
                </a:gs>
                <a:gs pos="100000">
                  <a:schemeClr val="tx1">
                    <a:alpha val="0"/>
                  </a:schemeClr>
                </a:gs>
              </a:gsLst>
              <a:lin ang="0" scaled="1"/>
            </a:gradFill>
            <a:prstDash val="solid"/>
          </a:ln>
        </p:spPr>
        <p:style>
          <a:lnRef idx="1">
            <a:schemeClr val="accent1"/>
          </a:lnRef>
          <a:fillRef idx="0">
            <a:schemeClr val="accent1"/>
          </a:fillRef>
          <a:effectRef idx="0">
            <a:schemeClr val="accent1"/>
          </a:effectRef>
          <a:fontRef idx="minor">
            <a:schemeClr val="tx1"/>
          </a:fontRef>
        </p:style>
      </p:cxnSp>
      <p:sp>
        <p:nvSpPr>
          <p:cNvPr id="68" name="圆角矩形 67"/>
          <p:cNvSpPr/>
          <p:nvPr/>
        </p:nvSpPr>
        <p:spPr>
          <a:xfrm>
            <a:off x="8835997" y="4073525"/>
            <a:ext cx="2100580" cy="2190750"/>
          </a:xfrm>
          <a:prstGeom prst="roundRect">
            <a:avLst>
              <a:gd name="adj" fmla="val 6629"/>
            </a:avLst>
          </a:prstGeom>
          <a:solidFill>
            <a:schemeClr val="bg1"/>
          </a:solidFill>
          <a:ln>
            <a:noFill/>
          </a:ln>
          <a:effectLst>
            <a:outerShdw blurRad="292100" dist="25400" dir="2700000" sx="102000" sy="102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endParaRPr lang="zh-CN" altLang="en-US">
              <a:sym typeface="+mn-ea"/>
            </a:endParaRPr>
          </a:p>
        </p:txBody>
      </p:sp>
      <p:sp>
        <p:nvSpPr>
          <p:cNvPr id="70" name="文本框 69"/>
          <p:cNvSpPr txBox="1"/>
          <p:nvPr/>
        </p:nvSpPr>
        <p:spPr>
          <a:xfrm>
            <a:off x="9069548" y="4688571"/>
            <a:ext cx="1603375" cy="337080"/>
          </a:xfrm>
          <a:prstGeom prst="rect">
            <a:avLst/>
          </a:prstGeom>
          <a:noFill/>
          <a:effectLst/>
        </p:spPr>
        <p:txBody>
          <a:bodyPr wrap="square" lIns="0" tIns="0" rIns="0" bIns="0" rtlCol="0">
            <a:noAutofit/>
          </a:bodyPr>
          <a:lstStyle/>
          <a:p>
            <a:pPr algn="ctr">
              <a:lnSpc>
                <a:spcPct val="130000"/>
              </a:lnSpc>
            </a:pPr>
            <a:r>
              <a:rPr lang="zh-CN" altLang="en-US" dirty="0">
                <a:latin typeface="+mj-ea"/>
                <a:ea typeface="+mj-ea"/>
              </a:rPr>
              <a:t>发展方向六</a:t>
            </a:r>
          </a:p>
        </p:txBody>
      </p:sp>
      <p:sp>
        <p:nvSpPr>
          <p:cNvPr id="71" name="文本框 70"/>
          <p:cNvSpPr txBox="1"/>
          <p:nvPr/>
        </p:nvSpPr>
        <p:spPr>
          <a:xfrm>
            <a:off x="9069548" y="4329161"/>
            <a:ext cx="1603375" cy="337080"/>
          </a:xfrm>
          <a:prstGeom prst="rect">
            <a:avLst/>
          </a:prstGeom>
          <a:noFill/>
          <a:effectLst/>
        </p:spPr>
        <p:txBody>
          <a:bodyPr wrap="square" lIns="0" tIns="0" rIns="0" bIns="0" rtlCol="0">
            <a:noAutofit/>
          </a:bodyPr>
          <a:lstStyle/>
          <a:p>
            <a:pPr algn="ctr">
              <a:lnSpc>
                <a:spcPct val="130000"/>
              </a:lnSpc>
            </a:pPr>
            <a:r>
              <a:rPr lang="en-US" altLang="zh-CN" dirty="0">
                <a:latin typeface="+mj-ea"/>
                <a:ea typeface="+mj-ea"/>
              </a:rPr>
              <a:t>06</a:t>
            </a:r>
          </a:p>
        </p:txBody>
      </p:sp>
      <p:sp>
        <p:nvSpPr>
          <p:cNvPr id="72" name="文本框 71"/>
          <p:cNvSpPr txBox="1"/>
          <p:nvPr/>
        </p:nvSpPr>
        <p:spPr>
          <a:xfrm>
            <a:off x="9007318" y="5234671"/>
            <a:ext cx="1727835" cy="822276"/>
          </a:xfrm>
          <a:prstGeom prst="rect">
            <a:avLst/>
          </a:prstGeom>
          <a:noFill/>
          <a:effectLst/>
        </p:spPr>
        <p:txBody>
          <a:bodyPr wrap="square" lIns="0" tIns="0" rIns="0" bIns="0" rtlCol="0">
            <a:noAutofit/>
          </a:bodyPr>
          <a:lstStyle/>
          <a:p>
            <a:pPr algn="ctr">
              <a:lnSpc>
                <a:spcPct val="130000"/>
              </a:lnSpc>
            </a:pPr>
            <a:r>
              <a:rPr lang="zh-CN" altLang="en-US" sz="1400" spc="120" dirty="0">
                <a:solidFill>
                  <a:schemeClr val="bg2">
                    <a:lumMod val="10000"/>
                  </a:schemeClr>
                </a:solidFill>
                <a:latin typeface="OPPOSans M" pitchFamily="18" charset="-122"/>
                <a:ea typeface="OPPOSans M" pitchFamily="18" charset="-122"/>
                <a:cs typeface="OPPOSans M" pitchFamily="18" charset="-122"/>
              </a:rPr>
              <a:t>当然还是要将线上和线下两者结合起来，都很重要。</a:t>
            </a:r>
            <a:endParaRPr lang="zh-CN" altLang="en-US" sz="1400" spc="120" dirty="0">
              <a:solidFill>
                <a:schemeClr val="bg2">
                  <a:lumMod val="10000"/>
                </a:schemeClr>
              </a:solidFill>
              <a:latin typeface="OPPOSans M" pitchFamily="18" charset="-122"/>
              <a:ea typeface="OPPOSans M" pitchFamily="18" charset="-122"/>
              <a:cs typeface="OPPOSans M" pitchFamily="18" charset="-122"/>
              <a:sym typeface="+mn-ea"/>
            </a:endParaRPr>
          </a:p>
        </p:txBody>
      </p:sp>
      <p:cxnSp>
        <p:nvCxnSpPr>
          <p:cNvPr id="73" name="直接连接符 30"/>
          <p:cNvCxnSpPr/>
          <p:nvPr/>
        </p:nvCxnSpPr>
        <p:spPr>
          <a:xfrm>
            <a:off x="8974298" y="5087351"/>
            <a:ext cx="1793875" cy="0"/>
          </a:xfrm>
          <a:prstGeom prst="line">
            <a:avLst/>
          </a:prstGeom>
          <a:ln w="3175">
            <a:gradFill>
              <a:gsLst>
                <a:gs pos="0">
                  <a:schemeClr val="tx1">
                    <a:alpha val="0"/>
                  </a:schemeClr>
                </a:gs>
                <a:gs pos="51000">
                  <a:schemeClr val="tx1"/>
                </a:gs>
                <a:gs pos="100000">
                  <a:schemeClr val="tx1">
                    <a:alpha val="0"/>
                  </a:schemeClr>
                </a:gs>
              </a:gsLst>
              <a:lin ang="0" scaled="1"/>
            </a:gradFill>
            <a:prstDash val="solid"/>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sz="quarter" idx="12"/>
          </p:nvPr>
        </p:nvSpPr>
        <p:spPr>
          <a:xfrm>
            <a:off x="933812" y="894530"/>
            <a:ext cx="4090364" cy="312774"/>
          </a:xfrm>
        </p:spPr>
        <p:txBody>
          <a:bodyPr>
            <a:noAutofit/>
          </a:bodyPr>
          <a:lstStyle/>
          <a:p>
            <a:r>
              <a:rPr lang="en-GB" altLang="zh-CN" sz="1400" dirty="0">
                <a:solidFill>
                  <a:schemeClr val="bg2">
                    <a:lumMod val="10000"/>
                  </a:schemeClr>
                </a:solidFill>
                <a:latin typeface="OPPOSans M" pitchFamily="18" charset="-122"/>
                <a:ea typeface="OPPOSans M" pitchFamily="18" charset="-122"/>
                <a:cs typeface="OPPOSans M" pitchFamily="18" charset="-122"/>
              </a:rPr>
              <a:t>FUTURE DEVELOPMENT DIRECTION</a:t>
            </a:r>
            <a:endParaRPr lang="zh-CN" altLang="en-US" sz="1400" dirty="0">
              <a:solidFill>
                <a:schemeClr val="bg2">
                  <a:lumMod val="10000"/>
                </a:schemeClr>
              </a:solidFill>
              <a:latin typeface="OPPOSans M" pitchFamily="18" charset="-122"/>
              <a:ea typeface="OPPOSans M" pitchFamily="18" charset="-122"/>
              <a:cs typeface="OPPOSans M" pitchFamily="18" charset="-122"/>
            </a:endParaRPr>
          </a:p>
        </p:txBody>
      </p:sp>
      <p:sp>
        <p:nvSpPr>
          <p:cNvPr id="3" name="内容占位符 2"/>
          <p:cNvSpPr>
            <a:spLocks noGrp="1"/>
          </p:cNvSpPr>
          <p:nvPr>
            <p:ph sz="quarter" idx="17"/>
          </p:nvPr>
        </p:nvSpPr>
        <p:spPr/>
        <p:txBody>
          <a:bodyPr>
            <a:noAutofit/>
          </a:bodyPr>
          <a:lstStyle/>
          <a:p>
            <a:r>
              <a:rPr kumimoji="1" lang="zh-CN" altLang="en-US" dirty="0"/>
              <a:t>未来工作发展</a:t>
            </a:r>
          </a:p>
        </p:txBody>
      </p:sp>
      <p:sp>
        <p:nvSpPr>
          <p:cNvPr id="5" name="任意形状 4"/>
          <p:cNvSpPr/>
          <p:nvPr/>
        </p:nvSpPr>
        <p:spPr>
          <a:xfrm rot="5400000">
            <a:off x="667583" y="1482140"/>
            <a:ext cx="1525714" cy="1527290"/>
          </a:xfrm>
          <a:custGeom>
            <a:avLst/>
            <a:gdLst>
              <a:gd name="connsiteX0" fmla="*/ 1525715 w 1525714"/>
              <a:gd name="connsiteY0" fmla="*/ 763646 h 1527290"/>
              <a:gd name="connsiteX1" fmla="*/ 762857 w 1525714"/>
              <a:gd name="connsiteY1" fmla="*/ 1527291 h 1527290"/>
              <a:gd name="connsiteX2" fmla="*/ 0 w 1525714"/>
              <a:gd name="connsiteY2" fmla="*/ 763646 h 1527290"/>
              <a:gd name="connsiteX3" fmla="*/ 762857 w 1525714"/>
              <a:gd name="connsiteY3" fmla="*/ 0 h 1527290"/>
              <a:gd name="connsiteX4" fmla="*/ 1525715 w 1525714"/>
              <a:gd name="connsiteY4" fmla="*/ 763646 h 1527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5714" h="1527290">
                <a:moveTo>
                  <a:pt x="1525715" y="763646"/>
                </a:moveTo>
                <a:cubicBezTo>
                  <a:pt x="1525715" y="1185395"/>
                  <a:pt x="1184172" y="1527291"/>
                  <a:pt x="762857" y="1527291"/>
                </a:cubicBezTo>
                <a:cubicBezTo>
                  <a:pt x="341543" y="1527291"/>
                  <a:pt x="0" y="1185395"/>
                  <a:pt x="0" y="763646"/>
                </a:cubicBezTo>
                <a:cubicBezTo>
                  <a:pt x="0" y="341896"/>
                  <a:pt x="341543" y="0"/>
                  <a:pt x="762857" y="0"/>
                </a:cubicBezTo>
                <a:cubicBezTo>
                  <a:pt x="1184172" y="0"/>
                  <a:pt x="1525715" y="341896"/>
                  <a:pt x="1525715" y="763646"/>
                </a:cubicBezTo>
                <a:close/>
              </a:path>
            </a:pathLst>
          </a:custGeom>
          <a:noFill/>
          <a:ln w="21468" cap="flat">
            <a:gradFill>
              <a:gsLst>
                <a:gs pos="0">
                  <a:schemeClr val="tx1"/>
                </a:gs>
                <a:gs pos="100000">
                  <a:schemeClr val="tx1">
                    <a:alpha val="0"/>
                  </a:schemeClr>
                </a:gs>
              </a:gsLst>
              <a:lin ang="0" scaled="0"/>
            </a:gradFill>
            <a:prstDash val="solid"/>
            <a:miter/>
          </a:ln>
        </p:spPr>
        <p:txBody>
          <a:bodyPr rtlCol="0" anchor="ctr">
            <a:noAutofit/>
          </a:bodyPr>
          <a:lstStyle/>
          <a:p>
            <a:endParaRPr lang="zh-CN" altLang="en-US"/>
          </a:p>
        </p:txBody>
      </p:sp>
      <p:sp>
        <p:nvSpPr>
          <p:cNvPr id="6" name="任意形状 5"/>
          <p:cNvSpPr/>
          <p:nvPr/>
        </p:nvSpPr>
        <p:spPr>
          <a:xfrm rot="15300000">
            <a:off x="667583" y="4120840"/>
            <a:ext cx="1525714" cy="1527290"/>
          </a:xfrm>
          <a:custGeom>
            <a:avLst/>
            <a:gdLst>
              <a:gd name="connsiteX0" fmla="*/ 1525715 w 1525714"/>
              <a:gd name="connsiteY0" fmla="*/ 763646 h 1527290"/>
              <a:gd name="connsiteX1" fmla="*/ 762857 w 1525714"/>
              <a:gd name="connsiteY1" fmla="*/ 1527291 h 1527290"/>
              <a:gd name="connsiteX2" fmla="*/ 0 w 1525714"/>
              <a:gd name="connsiteY2" fmla="*/ 763646 h 1527290"/>
              <a:gd name="connsiteX3" fmla="*/ 762857 w 1525714"/>
              <a:gd name="connsiteY3" fmla="*/ 0 h 1527290"/>
              <a:gd name="connsiteX4" fmla="*/ 1525715 w 1525714"/>
              <a:gd name="connsiteY4" fmla="*/ 763646 h 1527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5714" h="1527290">
                <a:moveTo>
                  <a:pt x="1525715" y="763646"/>
                </a:moveTo>
                <a:cubicBezTo>
                  <a:pt x="1525715" y="1185395"/>
                  <a:pt x="1184172" y="1527291"/>
                  <a:pt x="762857" y="1527291"/>
                </a:cubicBezTo>
                <a:cubicBezTo>
                  <a:pt x="341543" y="1527291"/>
                  <a:pt x="0" y="1185395"/>
                  <a:pt x="0" y="763646"/>
                </a:cubicBezTo>
                <a:cubicBezTo>
                  <a:pt x="0" y="341896"/>
                  <a:pt x="341543" y="0"/>
                  <a:pt x="762857" y="0"/>
                </a:cubicBezTo>
                <a:cubicBezTo>
                  <a:pt x="1184172" y="0"/>
                  <a:pt x="1525715" y="341896"/>
                  <a:pt x="1525715" y="763646"/>
                </a:cubicBezTo>
                <a:close/>
              </a:path>
            </a:pathLst>
          </a:custGeom>
          <a:noFill/>
          <a:ln w="21468" cap="flat">
            <a:gradFill>
              <a:gsLst>
                <a:gs pos="0">
                  <a:schemeClr val="tx1"/>
                </a:gs>
                <a:gs pos="100000">
                  <a:schemeClr val="tx1">
                    <a:alpha val="0"/>
                  </a:schemeClr>
                </a:gs>
              </a:gsLst>
              <a:lin ang="0" scaled="0"/>
            </a:gradFill>
            <a:prstDash val="solid"/>
            <a:miter/>
          </a:ln>
        </p:spPr>
        <p:txBody>
          <a:bodyPr rtlCol="0" anchor="ctr">
            <a:noAutofit/>
          </a:bodyPr>
          <a:lstStyle/>
          <a:p>
            <a:endParaRPr lang="zh-CN" altLang="en-US"/>
          </a:p>
        </p:txBody>
      </p:sp>
      <p:sp>
        <p:nvSpPr>
          <p:cNvPr id="7" name="圆角矩形 6"/>
          <p:cNvSpPr/>
          <p:nvPr/>
        </p:nvSpPr>
        <p:spPr>
          <a:xfrm rot="10800000">
            <a:off x="3346537" y="4321611"/>
            <a:ext cx="4510839" cy="1132920"/>
          </a:xfrm>
          <a:prstGeom prst="roundRect">
            <a:avLst>
              <a:gd name="adj" fmla="val 7328"/>
            </a:avLst>
          </a:prstGeom>
          <a:noFill/>
          <a:ln w="15240" cap="flat">
            <a:solidFill>
              <a:schemeClr val="tx1"/>
            </a:solid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p>
        </p:txBody>
      </p:sp>
      <p:sp>
        <p:nvSpPr>
          <p:cNvPr id="8" name="任意形状 7"/>
          <p:cNvSpPr/>
          <p:nvPr/>
        </p:nvSpPr>
        <p:spPr>
          <a:xfrm>
            <a:off x="664001" y="2797905"/>
            <a:ext cx="1532877" cy="1534461"/>
          </a:xfrm>
          <a:custGeom>
            <a:avLst/>
            <a:gdLst>
              <a:gd name="connsiteX0" fmla="*/ 1532878 w 1532877"/>
              <a:gd name="connsiteY0" fmla="*/ 767231 h 1534461"/>
              <a:gd name="connsiteX1" fmla="*/ 766439 w 1532877"/>
              <a:gd name="connsiteY1" fmla="*/ 1534461 h 1534461"/>
              <a:gd name="connsiteX2" fmla="*/ 0 w 1532877"/>
              <a:gd name="connsiteY2" fmla="*/ 767231 h 1534461"/>
              <a:gd name="connsiteX3" fmla="*/ 766439 w 1532877"/>
              <a:gd name="connsiteY3" fmla="*/ 0 h 1534461"/>
              <a:gd name="connsiteX4" fmla="*/ 1532878 w 1532877"/>
              <a:gd name="connsiteY4" fmla="*/ 767231 h 15344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2877" h="1534461">
                <a:moveTo>
                  <a:pt x="1532878" y="767231"/>
                </a:moveTo>
                <a:cubicBezTo>
                  <a:pt x="1532878" y="1190961"/>
                  <a:pt x="1189731" y="1534461"/>
                  <a:pt x="766439" y="1534461"/>
                </a:cubicBezTo>
                <a:cubicBezTo>
                  <a:pt x="343146" y="1534461"/>
                  <a:pt x="0" y="1190961"/>
                  <a:pt x="0" y="767231"/>
                </a:cubicBezTo>
                <a:cubicBezTo>
                  <a:pt x="0" y="343501"/>
                  <a:pt x="343146" y="0"/>
                  <a:pt x="766439" y="0"/>
                </a:cubicBezTo>
                <a:cubicBezTo>
                  <a:pt x="1189731" y="0"/>
                  <a:pt x="1532878" y="343501"/>
                  <a:pt x="1532878" y="767231"/>
                </a:cubicBezTo>
                <a:close/>
              </a:path>
            </a:pathLst>
          </a:custGeom>
          <a:solidFill>
            <a:schemeClr val="tx1"/>
          </a:solidFill>
          <a:ln w="15276" cap="flat">
            <a:noFill/>
            <a:prstDash val="solid"/>
            <a:miter/>
          </a:ln>
          <a:effectLst>
            <a:outerShdw blurRad="635000" dir="5400000" sx="92000" sy="92000" algn="t" rotWithShape="0">
              <a:srgbClr val="0055FB">
                <a:alpha val="20000"/>
              </a:srgbClr>
            </a:outerShdw>
          </a:effectLst>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p>
        </p:txBody>
      </p:sp>
      <p:sp>
        <p:nvSpPr>
          <p:cNvPr id="9" name="圆角矩形 8"/>
          <p:cNvSpPr/>
          <p:nvPr/>
        </p:nvSpPr>
        <p:spPr>
          <a:xfrm>
            <a:off x="3342956" y="2998675"/>
            <a:ext cx="4518459" cy="1140090"/>
          </a:xfrm>
          <a:prstGeom prst="roundRect">
            <a:avLst>
              <a:gd name="adj" fmla="val 8713"/>
            </a:avLst>
          </a:prstGeom>
          <a:noFill/>
          <a:ln w="15240" cap="flat">
            <a:solidFill>
              <a:schemeClr val="tx1"/>
            </a:solid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p>
        </p:txBody>
      </p:sp>
      <p:sp>
        <p:nvSpPr>
          <p:cNvPr id="10" name="任意形状 9"/>
          <p:cNvSpPr/>
          <p:nvPr/>
        </p:nvSpPr>
        <p:spPr>
          <a:xfrm>
            <a:off x="2232694" y="2285223"/>
            <a:ext cx="1103098" cy="7170"/>
          </a:xfrm>
          <a:custGeom>
            <a:avLst/>
            <a:gdLst>
              <a:gd name="connsiteX0" fmla="*/ 0 w 1103098"/>
              <a:gd name="connsiteY0" fmla="*/ 0 h 7170"/>
              <a:gd name="connsiteX1" fmla="*/ 1103099 w 1103098"/>
              <a:gd name="connsiteY1" fmla="*/ 0 h 7170"/>
            </a:gdLst>
            <a:ahLst/>
            <a:cxnLst>
              <a:cxn ang="0">
                <a:pos x="connsiteX0" y="connsiteY0"/>
              </a:cxn>
              <a:cxn ang="0">
                <a:pos x="connsiteX1" y="connsiteY1"/>
              </a:cxn>
            </a:cxnLst>
            <a:rect l="l" t="t" r="r" b="b"/>
            <a:pathLst>
              <a:path w="1103098" h="7170">
                <a:moveTo>
                  <a:pt x="0" y="0"/>
                </a:moveTo>
                <a:lnTo>
                  <a:pt x="1103099" y="0"/>
                </a:lnTo>
              </a:path>
            </a:pathLst>
          </a:custGeom>
          <a:ln w="50092" cap="flat">
            <a:gradFill>
              <a:gsLst>
                <a:gs pos="0">
                  <a:schemeClr val="tx1">
                    <a:alpha val="0"/>
                  </a:schemeClr>
                </a:gs>
                <a:gs pos="100000">
                  <a:schemeClr val="tx1"/>
                </a:gs>
              </a:gsLst>
              <a:lin ang="0" scaled="0"/>
            </a:gradFill>
            <a:prstDash val="solid"/>
            <a:miter/>
          </a:ln>
        </p:spPr>
        <p:txBody>
          <a:bodyPr rtlCol="0" anchor="ctr">
            <a:noAutofit/>
          </a:bodyPr>
          <a:lstStyle/>
          <a:p>
            <a:endParaRPr lang="zh-CN" altLang="en-US"/>
          </a:p>
        </p:txBody>
      </p:sp>
      <p:sp>
        <p:nvSpPr>
          <p:cNvPr id="11" name="任意形状 10"/>
          <p:cNvSpPr/>
          <p:nvPr/>
        </p:nvSpPr>
        <p:spPr>
          <a:xfrm>
            <a:off x="2232694" y="3575891"/>
            <a:ext cx="1103098" cy="7170"/>
          </a:xfrm>
          <a:custGeom>
            <a:avLst/>
            <a:gdLst>
              <a:gd name="connsiteX0" fmla="*/ 0 w 1103098"/>
              <a:gd name="connsiteY0" fmla="*/ 0 h 7170"/>
              <a:gd name="connsiteX1" fmla="*/ 1103099 w 1103098"/>
              <a:gd name="connsiteY1" fmla="*/ 0 h 7170"/>
            </a:gdLst>
            <a:ahLst/>
            <a:cxnLst>
              <a:cxn ang="0">
                <a:pos x="connsiteX0" y="connsiteY0"/>
              </a:cxn>
              <a:cxn ang="0">
                <a:pos x="connsiteX1" y="connsiteY1"/>
              </a:cxn>
            </a:cxnLst>
            <a:rect l="l" t="t" r="r" b="b"/>
            <a:pathLst>
              <a:path w="1103098" h="7170">
                <a:moveTo>
                  <a:pt x="0" y="0"/>
                </a:moveTo>
                <a:lnTo>
                  <a:pt x="1103099" y="0"/>
                </a:lnTo>
              </a:path>
            </a:pathLst>
          </a:custGeom>
          <a:ln w="50092" cap="flat">
            <a:gradFill>
              <a:gsLst>
                <a:gs pos="0">
                  <a:schemeClr val="tx1">
                    <a:alpha val="0"/>
                  </a:schemeClr>
                </a:gs>
                <a:gs pos="100000">
                  <a:schemeClr val="tx1"/>
                </a:gs>
              </a:gsLst>
              <a:lin ang="0" scaled="0"/>
            </a:gradFill>
            <a:prstDash val="solid"/>
            <a:miter/>
          </a:ln>
        </p:spPr>
        <p:txBody>
          <a:bodyPr rtlCol="0" anchor="ctr">
            <a:noAutofit/>
          </a:bodyPr>
          <a:lstStyle/>
          <a:p>
            <a:endParaRPr lang="zh-CN" altLang="en-US"/>
          </a:p>
        </p:txBody>
      </p:sp>
      <p:sp>
        <p:nvSpPr>
          <p:cNvPr id="12" name="任意形状 11"/>
          <p:cNvSpPr/>
          <p:nvPr/>
        </p:nvSpPr>
        <p:spPr>
          <a:xfrm>
            <a:off x="2232694" y="4895241"/>
            <a:ext cx="1103098" cy="7170"/>
          </a:xfrm>
          <a:custGeom>
            <a:avLst/>
            <a:gdLst>
              <a:gd name="connsiteX0" fmla="*/ 0 w 1103098"/>
              <a:gd name="connsiteY0" fmla="*/ 0 h 7170"/>
              <a:gd name="connsiteX1" fmla="*/ 1103099 w 1103098"/>
              <a:gd name="connsiteY1" fmla="*/ 0 h 7170"/>
            </a:gdLst>
            <a:ahLst/>
            <a:cxnLst>
              <a:cxn ang="0">
                <a:pos x="connsiteX0" y="connsiteY0"/>
              </a:cxn>
              <a:cxn ang="0">
                <a:pos x="connsiteX1" y="connsiteY1"/>
              </a:cxn>
            </a:cxnLst>
            <a:rect l="l" t="t" r="r" b="b"/>
            <a:pathLst>
              <a:path w="1103098" h="7170">
                <a:moveTo>
                  <a:pt x="0" y="0"/>
                </a:moveTo>
                <a:lnTo>
                  <a:pt x="1103099" y="0"/>
                </a:lnTo>
              </a:path>
            </a:pathLst>
          </a:custGeom>
          <a:ln w="50092" cap="flat">
            <a:gradFill>
              <a:gsLst>
                <a:gs pos="0">
                  <a:schemeClr val="tx1">
                    <a:alpha val="0"/>
                  </a:schemeClr>
                </a:gs>
                <a:gs pos="100000">
                  <a:schemeClr val="tx1"/>
                </a:gs>
              </a:gsLst>
              <a:lin ang="0" scaled="0"/>
            </a:gradFill>
            <a:prstDash val="solid"/>
            <a:miter/>
          </a:ln>
        </p:spPr>
        <p:txBody>
          <a:bodyPr rtlCol="0" anchor="ctr">
            <a:noAutofit/>
          </a:bodyPr>
          <a:lstStyle/>
          <a:p>
            <a:endParaRPr lang="zh-CN" altLang="en-US"/>
          </a:p>
        </p:txBody>
      </p:sp>
      <p:sp>
        <p:nvSpPr>
          <p:cNvPr id="13" name="文本框 12"/>
          <p:cNvSpPr txBox="1"/>
          <p:nvPr/>
        </p:nvSpPr>
        <p:spPr>
          <a:xfrm>
            <a:off x="1035140" y="1881886"/>
            <a:ext cx="840295" cy="523220"/>
          </a:xfrm>
          <a:prstGeom prst="rect">
            <a:avLst/>
          </a:prstGeom>
          <a:noFill/>
        </p:spPr>
        <p:txBody>
          <a:bodyPr wrap="none" rtlCol="0">
            <a:noAutofit/>
          </a:bodyPr>
          <a:lstStyle/>
          <a:p>
            <a:r>
              <a:rPr lang="en-US" altLang="zh-CN" sz="2800" dirty="0">
                <a:latin typeface="+mj-ea"/>
                <a:ea typeface="+mj-ea"/>
                <a:cs typeface="OPPOSans H" panose="00020600040101010101" pitchFamily="18" charset="-122"/>
              </a:rPr>
              <a:t>75</a:t>
            </a:r>
            <a:r>
              <a:rPr lang="en-US" altLang="zh-CN" sz="1400" dirty="0">
                <a:latin typeface="+mj-ea"/>
                <a:ea typeface="+mj-ea"/>
                <a:cs typeface="OPPOSans L" panose="00020600040101010101" pitchFamily="18" charset="-122"/>
              </a:rPr>
              <a:t>%</a:t>
            </a:r>
            <a:endParaRPr lang="zh-CN" altLang="en-US" sz="2800" dirty="0">
              <a:latin typeface="+mj-ea"/>
              <a:ea typeface="+mj-ea"/>
              <a:cs typeface="OPPOSans L" panose="00020600040101010101" pitchFamily="18" charset="-122"/>
            </a:endParaRPr>
          </a:p>
        </p:txBody>
      </p:sp>
      <p:sp>
        <p:nvSpPr>
          <p:cNvPr id="14" name="文本框 13"/>
          <p:cNvSpPr txBox="1"/>
          <p:nvPr/>
        </p:nvSpPr>
        <p:spPr>
          <a:xfrm>
            <a:off x="1068802" y="2329625"/>
            <a:ext cx="723275" cy="307777"/>
          </a:xfrm>
          <a:prstGeom prst="rect">
            <a:avLst/>
          </a:prstGeom>
          <a:noFill/>
        </p:spPr>
        <p:txBody>
          <a:bodyPr wrap="none" rtlCol="0">
            <a:noAutofit/>
          </a:bodyPr>
          <a:lstStyle/>
          <a:p>
            <a:r>
              <a:rPr lang="zh-CN" altLang="en-US" sz="1400" dirty="0">
                <a:latin typeface="OPPOSans M" pitchFamily="18" charset="-122"/>
                <a:ea typeface="OPPOSans M" pitchFamily="18" charset="-122"/>
                <a:cs typeface="OPPOSans M" pitchFamily="18" charset="-122"/>
              </a:rPr>
              <a:t>增长率</a:t>
            </a:r>
          </a:p>
        </p:txBody>
      </p:sp>
      <p:sp>
        <p:nvSpPr>
          <p:cNvPr id="15" name="文本框 14"/>
          <p:cNvSpPr txBox="1"/>
          <p:nvPr/>
        </p:nvSpPr>
        <p:spPr>
          <a:xfrm>
            <a:off x="914915" y="4617204"/>
            <a:ext cx="1031051" cy="523220"/>
          </a:xfrm>
          <a:prstGeom prst="rect">
            <a:avLst/>
          </a:prstGeom>
          <a:noFill/>
        </p:spPr>
        <p:txBody>
          <a:bodyPr wrap="none" rtlCol="0">
            <a:noAutofit/>
          </a:bodyPr>
          <a:lstStyle/>
          <a:p>
            <a:r>
              <a:rPr lang="en-US" altLang="zh-CN" sz="2800" dirty="0">
                <a:latin typeface="+mj-ea"/>
                <a:ea typeface="+mj-ea"/>
                <a:cs typeface="OPPOSans H" panose="00020600040101010101" pitchFamily="18" charset="-122"/>
              </a:rPr>
              <a:t>35</a:t>
            </a:r>
            <a:r>
              <a:rPr lang="zh-CN" altLang="en-US" sz="1400" dirty="0">
                <a:latin typeface="+mj-ea"/>
                <a:ea typeface="+mj-ea"/>
                <a:cs typeface="OPPOSans L" panose="00020600040101010101" pitchFamily="18" charset="-122"/>
              </a:rPr>
              <a:t>个人</a:t>
            </a:r>
            <a:endParaRPr lang="zh-CN" altLang="en-US" sz="2800" dirty="0">
              <a:latin typeface="+mj-ea"/>
              <a:ea typeface="+mj-ea"/>
              <a:cs typeface="OPPOSans L" panose="00020600040101010101" pitchFamily="18" charset="-122"/>
            </a:endParaRPr>
          </a:p>
        </p:txBody>
      </p:sp>
      <p:sp>
        <p:nvSpPr>
          <p:cNvPr id="16" name="文本框 15"/>
          <p:cNvSpPr txBox="1"/>
          <p:nvPr/>
        </p:nvSpPr>
        <p:spPr>
          <a:xfrm>
            <a:off x="979035" y="5064943"/>
            <a:ext cx="902811" cy="307777"/>
          </a:xfrm>
          <a:prstGeom prst="rect">
            <a:avLst/>
          </a:prstGeom>
          <a:noFill/>
        </p:spPr>
        <p:txBody>
          <a:bodyPr wrap="none" rtlCol="0">
            <a:noAutofit/>
          </a:bodyPr>
          <a:lstStyle/>
          <a:p>
            <a:r>
              <a:rPr lang="zh-CN" altLang="en-US" sz="1400" dirty="0">
                <a:latin typeface="OPPOSans M" pitchFamily="18" charset="-122"/>
                <a:ea typeface="OPPOSans M" pitchFamily="18" charset="-122"/>
                <a:cs typeface="OPPOSans M" pitchFamily="18" charset="-122"/>
              </a:rPr>
              <a:t>团队人数</a:t>
            </a:r>
          </a:p>
        </p:txBody>
      </p:sp>
      <p:sp>
        <p:nvSpPr>
          <p:cNvPr id="17" name="文本框 16"/>
          <p:cNvSpPr txBox="1"/>
          <p:nvPr/>
        </p:nvSpPr>
        <p:spPr>
          <a:xfrm>
            <a:off x="849190" y="3245604"/>
            <a:ext cx="1213794" cy="523220"/>
          </a:xfrm>
          <a:prstGeom prst="rect">
            <a:avLst/>
          </a:prstGeom>
          <a:noFill/>
        </p:spPr>
        <p:txBody>
          <a:bodyPr wrap="none" rtlCol="0">
            <a:noAutofit/>
          </a:bodyPr>
          <a:lstStyle/>
          <a:p>
            <a:r>
              <a:rPr lang="en-US" altLang="zh-CN" sz="2800" dirty="0">
                <a:solidFill>
                  <a:schemeClr val="bg1"/>
                </a:solidFill>
                <a:latin typeface="OPPOSans H" panose="00020600040101010101" pitchFamily="18" charset="-122"/>
                <a:ea typeface="OPPOSans H" panose="00020600040101010101" pitchFamily="18" charset="-122"/>
                <a:cs typeface="OPPOSans H" panose="00020600040101010101" pitchFamily="18" charset="-122"/>
              </a:rPr>
              <a:t>152</a:t>
            </a:r>
            <a:r>
              <a:rPr lang="zh-CN" altLang="en-US" sz="1400" dirty="0">
                <a:solidFill>
                  <a:schemeClr val="bg1"/>
                </a:solidFill>
                <a:latin typeface="OPPOSans L" panose="00020600040101010101" pitchFamily="18" charset="-122"/>
                <a:ea typeface="OPPOSans L" panose="00020600040101010101" pitchFamily="18" charset="-122"/>
                <a:cs typeface="OPPOSans L" panose="00020600040101010101" pitchFamily="18" charset="-122"/>
              </a:rPr>
              <a:t>万元</a:t>
            </a:r>
            <a:endParaRPr lang="zh-CN" altLang="en-US" sz="2800" dirty="0">
              <a:solidFill>
                <a:schemeClr val="bg1"/>
              </a:solidFill>
              <a:latin typeface="OPPOSans L" panose="00020600040101010101" pitchFamily="18" charset="-122"/>
              <a:ea typeface="OPPOSans L" panose="00020600040101010101" pitchFamily="18" charset="-122"/>
              <a:cs typeface="OPPOSans L" panose="00020600040101010101" pitchFamily="18" charset="-122"/>
            </a:endParaRPr>
          </a:p>
        </p:txBody>
      </p:sp>
      <p:sp>
        <p:nvSpPr>
          <p:cNvPr id="18" name="文本框 17"/>
          <p:cNvSpPr txBox="1"/>
          <p:nvPr/>
        </p:nvSpPr>
        <p:spPr>
          <a:xfrm>
            <a:off x="979034" y="3693343"/>
            <a:ext cx="902811" cy="307777"/>
          </a:xfrm>
          <a:prstGeom prst="rect">
            <a:avLst/>
          </a:prstGeom>
          <a:noFill/>
        </p:spPr>
        <p:txBody>
          <a:bodyPr wrap="none" rtlCol="0">
            <a:noAutofit/>
          </a:bodyPr>
          <a:lstStyle/>
          <a:p>
            <a:r>
              <a:rPr lang="zh-CN" altLang="en-US" sz="1400" dirty="0">
                <a:solidFill>
                  <a:schemeClr val="bg1"/>
                </a:solidFill>
                <a:latin typeface="OPPOSans M" pitchFamily="18" charset="-122"/>
                <a:ea typeface="OPPOSans M" pitchFamily="18" charset="-122"/>
                <a:cs typeface="OPPOSans M" pitchFamily="18" charset="-122"/>
              </a:rPr>
              <a:t>销售金额</a:t>
            </a:r>
          </a:p>
        </p:txBody>
      </p:sp>
      <p:sp>
        <p:nvSpPr>
          <p:cNvPr id="19" name="圆角矩形 18"/>
          <p:cNvSpPr/>
          <p:nvPr/>
        </p:nvSpPr>
        <p:spPr>
          <a:xfrm>
            <a:off x="3346537" y="1725933"/>
            <a:ext cx="4510839" cy="1132920"/>
          </a:xfrm>
          <a:prstGeom prst="roundRect">
            <a:avLst>
              <a:gd name="adj" fmla="val 7328"/>
            </a:avLst>
          </a:prstGeom>
          <a:noFill/>
          <a:ln w="15240" cap="flat">
            <a:solidFill>
              <a:schemeClr val="tx1"/>
            </a:solid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p>
        </p:txBody>
      </p:sp>
      <p:sp>
        <p:nvSpPr>
          <p:cNvPr id="20" name="圆角矩形 19"/>
          <p:cNvSpPr/>
          <p:nvPr/>
        </p:nvSpPr>
        <p:spPr>
          <a:xfrm>
            <a:off x="8838405" y="1725933"/>
            <a:ext cx="2594972" cy="3728598"/>
          </a:xfrm>
          <a:prstGeom prst="roundRect">
            <a:avLst>
              <a:gd name="adj" fmla="val 4263"/>
            </a:avLst>
          </a:prstGeom>
          <a:solidFill>
            <a:schemeClr val="tx1"/>
          </a:solidFill>
          <a:ln w="15240" cap="flat">
            <a:solidFill>
              <a:schemeClr val="bg1"/>
            </a:solid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p>
        </p:txBody>
      </p:sp>
      <p:sp>
        <p:nvSpPr>
          <p:cNvPr id="21" name="右箭头 20"/>
          <p:cNvSpPr/>
          <p:nvPr/>
        </p:nvSpPr>
        <p:spPr>
          <a:xfrm>
            <a:off x="8197650" y="2050077"/>
            <a:ext cx="396926" cy="484632"/>
          </a:xfrm>
          <a:prstGeom prst="rightArrow">
            <a:avLst/>
          </a:prstGeom>
          <a:gradFill>
            <a:gsLst>
              <a:gs pos="100000">
                <a:schemeClr val="tx1"/>
              </a:gs>
              <a:gs pos="0">
                <a:schemeClr val="tx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p>
        </p:txBody>
      </p:sp>
      <p:sp>
        <p:nvSpPr>
          <p:cNvPr id="22" name="右箭头 21"/>
          <p:cNvSpPr/>
          <p:nvPr/>
        </p:nvSpPr>
        <p:spPr>
          <a:xfrm>
            <a:off x="8197650" y="4645755"/>
            <a:ext cx="396926" cy="484632"/>
          </a:xfrm>
          <a:prstGeom prst="rightArrow">
            <a:avLst/>
          </a:prstGeom>
          <a:gradFill>
            <a:gsLst>
              <a:gs pos="100000">
                <a:schemeClr val="tx1"/>
              </a:gs>
              <a:gs pos="0">
                <a:schemeClr val="tx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p>
        </p:txBody>
      </p:sp>
      <p:sp>
        <p:nvSpPr>
          <p:cNvPr id="23" name="右箭头 22"/>
          <p:cNvSpPr/>
          <p:nvPr/>
        </p:nvSpPr>
        <p:spPr>
          <a:xfrm>
            <a:off x="8197650" y="3346437"/>
            <a:ext cx="396926" cy="484632"/>
          </a:xfrm>
          <a:prstGeom prst="rightArrow">
            <a:avLst/>
          </a:prstGeom>
          <a:gradFill>
            <a:gsLst>
              <a:gs pos="100000">
                <a:schemeClr val="tx1"/>
              </a:gs>
              <a:gs pos="0">
                <a:schemeClr val="tx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p>
        </p:txBody>
      </p:sp>
      <p:cxnSp>
        <p:nvCxnSpPr>
          <p:cNvPr id="33" name="直接连接符 51"/>
          <p:cNvCxnSpPr/>
          <p:nvPr/>
        </p:nvCxnSpPr>
        <p:spPr>
          <a:xfrm flipH="1">
            <a:off x="9065938" y="2958478"/>
            <a:ext cx="2139907" cy="0"/>
          </a:xfrm>
          <a:prstGeom prst="line">
            <a:avLst/>
          </a:prstGeom>
          <a:ln w="6350">
            <a:gradFill>
              <a:gsLst>
                <a:gs pos="50000">
                  <a:schemeClr val="bg1"/>
                </a:gs>
                <a:gs pos="100000">
                  <a:schemeClr val="bg1">
                    <a:alpha val="0"/>
                  </a:schemeClr>
                </a:gs>
                <a:gs pos="0">
                  <a:schemeClr val="bg1">
                    <a:alpha val="0"/>
                  </a:schemeClr>
                </a:gs>
              </a:gsLst>
              <a:lin ang="0" scaled="0"/>
            </a:gradFill>
            <a:prstDash val="dash"/>
          </a:ln>
        </p:spPr>
        <p:style>
          <a:lnRef idx="1">
            <a:schemeClr val="accent1"/>
          </a:lnRef>
          <a:fillRef idx="0">
            <a:schemeClr val="accent1"/>
          </a:fillRef>
          <a:effectRef idx="0">
            <a:schemeClr val="accent1"/>
          </a:effectRef>
          <a:fontRef idx="minor">
            <a:schemeClr val="tx1"/>
          </a:fontRef>
        </p:style>
      </p:cxnSp>
      <p:sp>
        <p:nvSpPr>
          <p:cNvPr id="38" name="文本框 37"/>
          <p:cNvSpPr txBox="1"/>
          <p:nvPr/>
        </p:nvSpPr>
        <p:spPr>
          <a:xfrm>
            <a:off x="3710694" y="1801805"/>
            <a:ext cx="2807063" cy="391902"/>
          </a:xfrm>
          <a:prstGeom prst="rect">
            <a:avLst/>
          </a:prstGeom>
          <a:noFill/>
        </p:spPr>
        <p:txBody>
          <a:bodyPr wrap="square">
            <a:noAutofit/>
          </a:bodyPr>
          <a:lstStyle/>
          <a:p>
            <a:pPr>
              <a:lnSpc>
                <a:spcPct val="130000"/>
              </a:lnSpc>
            </a:pPr>
            <a:r>
              <a:rPr lang="zh-CN" altLang="en-US" sz="1600" spc="120" dirty="0">
                <a:gradFill>
                  <a:gsLst>
                    <a:gs pos="100000">
                      <a:schemeClr val="tx1"/>
                    </a:gs>
                    <a:gs pos="20000">
                      <a:schemeClr val="accent5">
                        <a:lumMod val="75000"/>
                      </a:schemeClr>
                    </a:gs>
                  </a:gsLst>
                  <a:lin ang="2700000" scaled="0"/>
                </a:gradFill>
                <a:latin typeface="OPPOSans H" panose="00020600040101010101" pitchFamily="18" charset="-122"/>
                <a:ea typeface="OPPOSans H" panose="00020600040101010101" pitchFamily="18" charset="-122"/>
                <a:cs typeface="OPPOSans H" panose="00020600040101010101" pitchFamily="18" charset="-122"/>
              </a:rPr>
              <a:t>迅速提升销售能力</a:t>
            </a:r>
            <a:endParaRPr lang="zh-CN" altLang="en-US" sz="1600" spc="120" dirty="0">
              <a:gradFill>
                <a:gsLst>
                  <a:gs pos="100000">
                    <a:schemeClr val="tx1"/>
                  </a:gs>
                  <a:gs pos="20000">
                    <a:schemeClr val="accent5">
                      <a:lumMod val="75000"/>
                    </a:schemeClr>
                  </a:gs>
                </a:gsLst>
                <a:lin ang="2700000" scaled="0"/>
              </a:gradFill>
              <a:latin typeface="OPPOSans R" panose="00020600040101010101" pitchFamily="18" charset="-122"/>
              <a:ea typeface="OPPOSans R" panose="00020600040101010101" pitchFamily="18" charset="-122"/>
              <a:cs typeface="OPPOSans R" panose="00020600040101010101" pitchFamily="18" charset="-122"/>
            </a:endParaRPr>
          </a:p>
        </p:txBody>
      </p:sp>
      <p:sp>
        <p:nvSpPr>
          <p:cNvPr id="39" name="圆: 空心 91"/>
          <p:cNvSpPr/>
          <p:nvPr/>
        </p:nvSpPr>
        <p:spPr>
          <a:xfrm rot="21446254">
            <a:off x="3544686" y="1907709"/>
            <a:ext cx="180094" cy="180094"/>
          </a:xfrm>
          <a:prstGeom prst="donut">
            <a:avLst>
              <a:gd name="adj" fmla="val 22893"/>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solidFill>
                <a:schemeClr val="tx1"/>
              </a:solidFill>
              <a:latin typeface="OPPOSans R" panose="00020600040101010101" pitchFamily="18" charset="-122"/>
              <a:ea typeface="OPPOSans R" panose="00020600040101010101" pitchFamily="18" charset="-122"/>
            </a:endParaRPr>
          </a:p>
        </p:txBody>
      </p:sp>
      <p:sp>
        <p:nvSpPr>
          <p:cNvPr id="40" name="文本框 39"/>
          <p:cNvSpPr txBox="1"/>
          <p:nvPr/>
        </p:nvSpPr>
        <p:spPr>
          <a:xfrm>
            <a:off x="3500966" y="2153675"/>
            <a:ext cx="4250169" cy="634533"/>
          </a:xfrm>
          <a:prstGeom prst="rect">
            <a:avLst/>
          </a:prstGeom>
          <a:noFill/>
        </p:spPr>
        <p:txBody>
          <a:bodyPr wrap="square">
            <a:noAutofit/>
          </a:bodyPr>
          <a:lstStyle/>
          <a:p>
            <a:pPr>
              <a:lnSpc>
                <a:spcPct val="130000"/>
              </a:lnSpc>
            </a:pPr>
            <a:r>
              <a:rPr lang="zh-CN" altLang="en-US" sz="1400" spc="120" dirty="0">
                <a:solidFill>
                  <a:schemeClr val="bg2">
                    <a:lumMod val="10000"/>
                  </a:schemeClr>
                </a:solidFill>
                <a:latin typeface="OPPOSans M" pitchFamily="18" charset="-122"/>
                <a:ea typeface="OPPOSans M" pitchFamily="18" charset="-122"/>
                <a:cs typeface="OPPOSans M" pitchFamily="18" charset="-122"/>
              </a:rPr>
              <a:t>未来还是以销售产品为主要目标，提升产品的销售数量。</a:t>
            </a:r>
          </a:p>
        </p:txBody>
      </p:sp>
      <p:sp>
        <p:nvSpPr>
          <p:cNvPr id="43" name="文本框 42"/>
          <p:cNvSpPr txBox="1"/>
          <p:nvPr/>
        </p:nvSpPr>
        <p:spPr>
          <a:xfrm>
            <a:off x="3710694" y="3077712"/>
            <a:ext cx="2807063" cy="391902"/>
          </a:xfrm>
          <a:prstGeom prst="rect">
            <a:avLst/>
          </a:prstGeom>
          <a:noFill/>
        </p:spPr>
        <p:txBody>
          <a:bodyPr wrap="square">
            <a:noAutofit/>
          </a:bodyPr>
          <a:lstStyle/>
          <a:p>
            <a:pPr>
              <a:lnSpc>
                <a:spcPct val="130000"/>
              </a:lnSpc>
            </a:pPr>
            <a:r>
              <a:rPr lang="zh-CN" altLang="en-US" sz="1600" spc="120" dirty="0">
                <a:gradFill>
                  <a:gsLst>
                    <a:gs pos="100000">
                      <a:schemeClr val="tx1"/>
                    </a:gs>
                    <a:gs pos="20000">
                      <a:schemeClr val="accent5">
                        <a:lumMod val="75000"/>
                      </a:schemeClr>
                    </a:gs>
                  </a:gsLst>
                  <a:lin ang="2700000" scaled="0"/>
                </a:gradFill>
                <a:latin typeface="OPPOSans H" panose="00020600040101010101" pitchFamily="18" charset="-122"/>
                <a:ea typeface="OPPOSans H" panose="00020600040101010101" pitchFamily="18" charset="-122"/>
                <a:cs typeface="OPPOSans H" panose="00020600040101010101" pitchFamily="18" charset="-122"/>
              </a:rPr>
              <a:t>提升创新能力</a:t>
            </a:r>
            <a:endParaRPr lang="zh-CN" altLang="en-US" sz="1600" spc="120" dirty="0">
              <a:gradFill>
                <a:gsLst>
                  <a:gs pos="100000">
                    <a:schemeClr val="tx1"/>
                  </a:gs>
                  <a:gs pos="20000">
                    <a:schemeClr val="accent5">
                      <a:lumMod val="75000"/>
                    </a:schemeClr>
                  </a:gs>
                </a:gsLst>
                <a:lin ang="2700000" scaled="0"/>
              </a:gradFill>
              <a:latin typeface="OPPOSans R" panose="00020600040101010101" pitchFamily="18" charset="-122"/>
              <a:ea typeface="OPPOSans R" panose="00020600040101010101" pitchFamily="18" charset="-122"/>
              <a:cs typeface="OPPOSans R" panose="00020600040101010101" pitchFamily="18" charset="-122"/>
            </a:endParaRPr>
          </a:p>
        </p:txBody>
      </p:sp>
      <p:sp>
        <p:nvSpPr>
          <p:cNvPr id="44" name="圆: 空心 91"/>
          <p:cNvSpPr/>
          <p:nvPr/>
        </p:nvSpPr>
        <p:spPr>
          <a:xfrm rot="21446254">
            <a:off x="3544686" y="3183616"/>
            <a:ext cx="180094" cy="180094"/>
          </a:xfrm>
          <a:prstGeom prst="donut">
            <a:avLst>
              <a:gd name="adj" fmla="val 22893"/>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solidFill>
                <a:schemeClr val="tx1"/>
              </a:solidFill>
              <a:latin typeface="OPPOSans R" panose="00020600040101010101" pitchFamily="18" charset="-122"/>
              <a:ea typeface="OPPOSans R" panose="00020600040101010101" pitchFamily="18" charset="-122"/>
            </a:endParaRPr>
          </a:p>
        </p:txBody>
      </p:sp>
      <p:sp>
        <p:nvSpPr>
          <p:cNvPr id="45" name="文本框 44"/>
          <p:cNvSpPr txBox="1"/>
          <p:nvPr/>
        </p:nvSpPr>
        <p:spPr>
          <a:xfrm>
            <a:off x="3500966" y="3429582"/>
            <a:ext cx="4250169" cy="634533"/>
          </a:xfrm>
          <a:prstGeom prst="rect">
            <a:avLst/>
          </a:prstGeom>
          <a:noFill/>
        </p:spPr>
        <p:txBody>
          <a:bodyPr wrap="square">
            <a:noAutofit/>
          </a:bodyPr>
          <a:lstStyle/>
          <a:p>
            <a:pPr>
              <a:lnSpc>
                <a:spcPct val="130000"/>
              </a:lnSpc>
            </a:pPr>
            <a:r>
              <a:rPr lang="zh-CN" altLang="en-US" sz="1400" spc="120" dirty="0">
                <a:solidFill>
                  <a:schemeClr val="bg2">
                    <a:lumMod val="10000"/>
                  </a:schemeClr>
                </a:solidFill>
                <a:latin typeface="OPPOSans M" pitchFamily="18" charset="-122"/>
                <a:ea typeface="OPPOSans M" pitchFamily="18" charset="-122"/>
                <a:cs typeface="OPPOSans M" pitchFamily="18" charset="-122"/>
              </a:rPr>
              <a:t>创新能力目前还有所欠缺，所以应该增加多听多看多学习，提升创新能能力。</a:t>
            </a:r>
          </a:p>
        </p:txBody>
      </p:sp>
      <p:sp>
        <p:nvSpPr>
          <p:cNvPr id="47" name="文本框 46"/>
          <p:cNvSpPr txBox="1"/>
          <p:nvPr/>
        </p:nvSpPr>
        <p:spPr>
          <a:xfrm>
            <a:off x="3710694" y="4385517"/>
            <a:ext cx="2807063" cy="391902"/>
          </a:xfrm>
          <a:prstGeom prst="rect">
            <a:avLst/>
          </a:prstGeom>
          <a:noFill/>
        </p:spPr>
        <p:txBody>
          <a:bodyPr wrap="square">
            <a:noAutofit/>
          </a:bodyPr>
          <a:lstStyle/>
          <a:p>
            <a:pPr>
              <a:lnSpc>
                <a:spcPct val="130000"/>
              </a:lnSpc>
            </a:pPr>
            <a:r>
              <a:rPr lang="zh-CN" altLang="en-US" sz="1600" spc="120" dirty="0">
                <a:gradFill>
                  <a:gsLst>
                    <a:gs pos="100000">
                      <a:schemeClr val="tx1"/>
                    </a:gs>
                    <a:gs pos="20000">
                      <a:schemeClr val="accent5">
                        <a:lumMod val="75000"/>
                      </a:schemeClr>
                    </a:gs>
                  </a:gsLst>
                  <a:lin ang="2700000" scaled="0"/>
                </a:gradFill>
                <a:latin typeface="OPPOSans H" panose="00020600040101010101" pitchFamily="18" charset="-122"/>
                <a:ea typeface="OPPOSans H" panose="00020600040101010101" pitchFamily="18" charset="-122"/>
                <a:cs typeface="OPPOSans H" panose="00020600040101010101" pitchFamily="18" charset="-122"/>
              </a:rPr>
              <a:t>增加团队人数</a:t>
            </a:r>
          </a:p>
        </p:txBody>
      </p:sp>
      <p:sp>
        <p:nvSpPr>
          <p:cNvPr id="48" name="圆: 空心 91"/>
          <p:cNvSpPr/>
          <p:nvPr/>
        </p:nvSpPr>
        <p:spPr>
          <a:xfrm rot="21446254">
            <a:off x="3544686" y="4491421"/>
            <a:ext cx="180094" cy="180094"/>
          </a:xfrm>
          <a:prstGeom prst="donut">
            <a:avLst>
              <a:gd name="adj" fmla="val 22893"/>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solidFill>
                <a:schemeClr val="tx1"/>
              </a:solidFill>
              <a:latin typeface="OPPOSans R" panose="00020600040101010101" pitchFamily="18" charset="-122"/>
              <a:ea typeface="OPPOSans R" panose="00020600040101010101" pitchFamily="18" charset="-122"/>
            </a:endParaRPr>
          </a:p>
        </p:txBody>
      </p:sp>
      <p:sp>
        <p:nvSpPr>
          <p:cNvPr id="49" name="文本框 48"/>
          <p:cNvSpPr txBox="1"/>
          <p:nvPr/>
        </p:nvSpPr>
        <p:spPr>
          <a:xfrm>
            <a:off x="3500966" y="4737387"/>
            <a:ext cx="4250169" cy="634533"/>
          </a:xfrm>
          <a:prstGeom prst="rect">
            <a:avLst/>
          </a:prstGeom>
          <a:noFill/>
        </p:spPr>
        <p:txBody>
          <a:bodyPr wrap="square">
            <a:noAutofit/>
          </a:bodyPr>
          <a:lstStyle/>
          <a:p>
            <a:pPr>
              <a:lnSpc>
                <a:spcPct val="130000"/>
              </a:lnSpc>
            </a:pPr>
            <a:r>
              <a:rPr lang="zh-CN" altLang="en-US" sz="1400" spc="120" dirty="0">
                <a:solidFill>
                  <a:schemeClr val="bg2">
                    <a:lumMod val="10000"/>
                  </a:schemeClr>
                </a:solidFill>
                <a:latin typeface="OPPOSans M" pitchFamily="18" charset="-122"/>
                <a:ea typeface="OPPOSans M" pitchFamily="18" charset="-122"/>
                <a:cs typeface="OPPOSans M" pitchFamily="18" charset="-122"/>
              </a:rPr>
              <a:t>团队人数目前还远远不够，需要尽快招聘，增加团队人数。</a:t>
            </a:r>
          </a:p>
        </p:txBody>
      </p:sp>
      <p:grpSp>
        <p:nvGrpSpPr>
          <p:cNvPr id="50" name="组合 49"/>
          <p:cNvGrpSpPr/>
          <p:nvPr/>
        </p:nvGrpSpPr>
        <p:grpSpPr>
          <a:xfrm>
            <a:off x="7393106" y="2637402"/>
            <a:ext cx="242544" cy="88316"/>
            <a:chOff x="4343400" y="2092569"/>
            <a:chExt cx="1966429" cy="484632"/>
          </a:xfrm>
          <a:gradFill>
            <a:gsLst>
              <a:gs pos="100000">
                <a:schemeClr val="tx1"/>
              </a:gs>
              <a:gs pos="0">
                <a:schemeClr val="tx1">
                  <a:alpha val="0"/>
                </a:schemeClr>
              </a:gs>
            </a:gsLst>
            <a:lin ang="0" scaled="0"/>
          </a:gradFill>
        </p:grpSpPr>
        <p:sp>
          <p:nvSpPr>
            <p:cNvPr id="51" name="燕尾形 50"/>
            <p:cNvSpPr/>
            <p:nvPr/>
          </p:nvSpPr>
          <p:spPr>
            <a:xfrm>
              <a:off x="4343400" y="2092569"/>
              <a:ext cx="484632" cy="484632"/>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endParaRPr>
            </a:p>
          </p:txBody>
        </p:sp>
        <p:sp>
          <p:nvSpPr>
            <p:cNvPr id="52" name="燕尾形 51"/>
            <p:cNvSpPr/>
            <p:nvPr/>
          </p:nvSpPr>
          <p:spPr>
            <a:xfrm>
              <a:off x="4713849" y="2092569"/>
              <a:ext cx="484632" cy="484632"/>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endParaRPr>
            </a:p>
          </p:txBody>
        </p:sp>
        <p:sp>
          <p:nvSpPr>
            <p:cNvPr id="53" name="燕尾形 52"/>
            <p:cNvSpPr/>
            <p:nvPr/>
          </p:nvSpPr>
          <p:spPr>
            <a:xfrm>
              <a:off x="5084298" y="2092569"/>
              <a:ext cx="484632" cy="484632"/>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solidFill>
                  <a:schemeClr val="tx1"/>
                </a:solidFill>
              </a:endParaRPr>
            </a:p>
          </p:txBody>
        </p:sp>
        <p:sp>
          <p:nvSpPr>
            <p:cNvPr id="54" name="燕尾形 53"/>
            <p:cNvSpPr/>
            <p:nvPr/>
          </p:nvSpPr>
          <p:spPr>
            <a:xfrm>
              <a:off x="5454747" y="2092569"/>
              <a:ext cx="484632" cy="484632"/>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endParaRPr>
            </a:p>
          </p:txBody>
        </p:sp>
        <p:sp>
          <p:nvSpPr>
            <p:cNvPr id="55" name="燕尾形 54"/>
            <p:cNvSpPr/>
            <p:nvPr/>
          </p:nvSpPr>
          <p:spPr>
            <a:xfrm>
              <a:off x="5825197" y="2092569"/>
              <a:ext cx="484632" cy="484632"/>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endParaRPr>
            </a:p>
          </p:txBody>
        </p:sp>
      </p:grpSp>
      <p:grpSp>
        <p:nvGrpSpPr>
          <p:cNvPr id="56" name="组合 55"/>
          <p:cNvGrpSpPr/>
          <p:nvPr/>
        </p:nvGrpSpPr>
        <p:grpSpPr>
          <a:xfrm>
            <a:off x="7393106" y="3949975"/>
            <a:ext cx="242544" cy="88316"/>
            <a:chOff x="4343400" y="2092569"/>
            <a:chExt cx="1966429" cy="484632"/>
          </a:xfrm>
          <a:gradFill>
            <a:gsLst>
              <a:gs pos="100000">
                <a:schemeClr val="tx1"/>
              </a:gs>
              <a:gs pos="0">
                <a:schemeClr val="tx1">
                  <a:alpha val="0"/>
                </a:schemeClr>
              </a:gs>
            </a:gsLst>
            <a:lin ang="0" scaled="0"/>
          </a:gradFill>
        </p:grpSpPr>
        <p:sp>
          <p:nvSpPr>
            <p:cNvPr id="57" name="燕尾形 56"/>
            <p:cNvSpPr/>
            <p:nvPr/>
          </p:nvSpPr>
          <p:spPr>
            <a:xfrm>
              <a:off x="4343400" y="2092569"/>
              <a:ext cx="484632" cy="484632"/>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endParaRPr>
            </a:p>
          </p:txBody>
        </p:sp>
        <p:sp>
          <p:nvSpPr>
            <p:cNvPr id="58" name="燕尾形 57"/>
            <p:cNvSpPr/>
            <p:nvPr/>
          </p:nvSpPr>
          <p:spPr>
            <a:xfrm>
              <a:off x="4713849" y="2092569"/>
              <a:ext cx="484632" cy="484632"/>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endParaRPr>
            </a:p>
          </p:txBody>
        </p:sp>
        <p:sp>
          <p:nvSpPr>
            <p:cNvPr id="59" name="燕尾形 58"/>
            <p:cNvSpPr/>
            <p:nvPr/>
          </p:nvSpPr>
          <p:spPr>
            <a:xfrm>
              <a:off x="5084298" y="2092569"/>
              <a:ext cx="484632" cy="484632"/>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solidFill>
                  <a:schemeClr val="tx1"/>
                </a:solidFill>
              </a:endParaRPr>
            </a:p>
          </p:txBody>
        </p:sp>
        <p:sp>
          <p:nvSpPr>
            <p:cNvPr id="60" name="燕尾形 59"/>
            <p:cNvSpPr/>
            <p:nvPr/>
          </p:nvSpPr>
          <p:spPr>
            <a:xfrm>
              <a:off x="5454747" y="2092569"/>
              <a:ext cx="484632" cy="484632"/>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endParaRPr>
            </a:p>
          </p:txBody>
        </p:sp>
        <p:sp>
          <p:nvSpPr>
            <p:cNvPr id="61" name="燕尾形 60"/>
            <p:cNvSpPr/>
            <p:nvPr/>
          </p:nvSpPr>
          <p:spPr>
            <a:xfrm>
              <a:off x="5825197" y="2092569"/>
              <a:ext cx="484632" cy="484632"/>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endParaRPr>
            </a:p>
          </p:txBody>
        </p:sp>
      </p:grpSp>
      <p:grpSp>
        <p:nvGrpSpPr>
          <p:cNvPr id="62" name="组合 61"/>
          <p:cNvGrpSpPr/>
          <p:nvPr/>
        </p:nvGrpSpPr>
        <p:grpSpPr>
          <a:xfrm>
            <a:off x="7393106" y="5262548"/>
            <a:ext cx="242544" cy="88316"/>
            <a:chOff x="4343400" y="2092569"/>
            <a:chExt cx="1966429" cy="484632"/>
          </a:xfrm>
          <a:gradFill>
            <a:gsLst>
              <a:gs pos="100000">
                <a:schemeClr val="tx1"/>
              </a:gs>
              <a:gs pos="0">
                <a:schemeClr val="tx1">
                  <a:alpha val="0"/>
                </a:schemeClr>
              </a:gs>
            </a:gsLst>
            <a:lin ang="0" scaled="0"/>
          </a:gradFill>
        </p:grpSpPr>
        <p:sp>
          <p:nvSpPr>
            <p:cNvPr id="63" name="燕尾形 62"/>
            <p:cNvSpPr/>
            <p:nvPr/>
          </p:nvSpPr>
          <p:spPr>
            <a:xfrm>
              <a:off x="4343400" y="2092569"/>
              <a:ext cx="484632" cy="484632"/>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endParaRPr>
            </a:p>
          </p:txBody>
        </p:sp>
        <p:sp>
          <p:nvSpPr>
            <p:cNvPr id="64" name="燕尾形 63"/>
            <p:cNvSpPr/>
            <p:nvPr/>
          </p:nvSpPr>
          <p:spPr>
            <a:xfrm>
              <a:off x="4713849" y="2092569"/>
              <a:ext cx="484632" cy="484632"/>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endParaRPr>
            </a:p>
          </p:txBody>
        </p:sp>
        <p:sp>
          <p:nvSpPr>
            <p:cNvPr id="65" name="燕尾形 64"/>
            <p:cNvSpPr/>
            <p:nvPr/>
          </p:nvSpPr>
          <p:spPr>
            <a:xfrm>
              <a:off x="5084298" y="2092569"/>
              <a:ext cx="484632" cy="484632"/>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solidFill>
                  <a:schemeClr val="tx1"/>
                </a:solidFill>
              </a:endParaRPr>
            </a:p>
          </p:txBody>
        </p:sp>
        <p:sp>
          <p:nvSpPr>
            <p:cNvPr id="66" name="燕尾形 65"/>
            <p:cNvSpPr/>
            <p:nvPr/>
          </p:nvSpPr>
          <p:spPr>
            <a:xfrm>
              <a:off x="5454747" y="2092569"/>
              <a:ext cx="484632" cy="484632"/>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endParaRPr>
            </a:p>
          </p:txBody>
        </p:sp>
        <p:sp>
          <p:nvSpPr>
            <p:cNvPr id="67" name="燕尾形 66"/>
            <p:cNvSpPr/>
            <p:nvPr/>
          </p:nvSpPr>
          <p:spPr>
            <a:xfrm>
              <a:off x="5825197" y="2092569"/>
              <a:ext cx="484632" cy="484632"/>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endParaRPr>
            </a:p>
          </p:txBody>
        </p:sp>
      </p:grpSp>
      <p:sp>
        <p:nvSpPr>
          <p:cNvPr id="80" name="文本框 79"/>
          <p:cNvSpPr txBox="1"/>
          <p:nvPr/>
        </p:nvSpPr>
        <p:spPr>
          <a:xfrm>
            <a:off x="9207056" y="2317102"/>
            <a:ext cx="1857669" cy="541751"/>
          </a:xfrm>
          <a:prstGeom prst="rect">
            <a:avLst/>
          </a:prstGeom>
          <a:noFill/>
        </p:spPr>
        <p:txBody>
          <a:bodyPr wrap="square">
            <a:noAutofit/>
          </a:bodyPr>
          <a:lstStyle/>
          <a:p>
            <a:pPr algn="ctr">
              <a:lnSpc>
                <a:spcPct val="130000"/>
              </a:lnSpc>
            </a:pPr>
            <a:r>
              <a:rPr lang="zh-CN" altLang="en-US" sz="2400" spc="120" dirty="0">
                <a:solidFill>
                  <a:schemeClr val="bg1"/>
                </a:solidFill>
                <a:latin typeface="OPPOSans H" panose="00020600040101010101" pitchFamily="18" charset="-122"/>
                <a:ea typeface="OPPOSans H" panose="00020600040101010101" pitchFamily="18" charset="-122"/>
                <a:cs typeface="OPPOSans H" panose="00020600040101010101" pitchFamily="18" charset="-122"/>
              </a:rPr>
              <a:t>未来的目标</a:t>
            </a:r>
            <a:endParaRPr lang="zh-CN" altLang="en-US" sz="2400" spc="120" dirty="0">
              <a:solidFill>
                <a:schemeClr val="bg1"/>
              </a:solidFill>
              <a:latin typeface="OPPOSans R" panose="00020600040101010101" pitchFamily="18" charset="-122"/>
              <a:ea typeface="OPPOSans R" panose="00020600040101010101" pitchFamily="18" charset="-122"/>
              <a:cs typeface="OPPOSans R" panose="00020600040101010101" pitchFamily="18" charset="-122"/>
            </a:endParaRPr>
          </a:p>
        </p:txBody>
      </p:sp>
      <p:sp>
        <p:nvSpPr>
          <p:cNvPr id="81" name="iconfont-10043-4933143"/>
          <p:cNvSpPr/>
          <p:nvPr/>
        </p:nvSpPr>
        <p:spPr>
          <a:xfrm>
            <a:off x="9918096" y="1930498"/>
            <a:ext cx="435587" cy="399340"/>
          </a:xfrm>
          <a:custGeom>
            <a:avLst/>
            <a:gdLst>
              <a:gd name="T0" fmla="*/ 9978 w 10065"/>
              <a:gd name="T1" fmla="*/ 2876 h 9225"/>
              <a:gd name="T2" fmla="*/ 7865 w 10065"/>
              <a:gd name="T3" fmla="*/ 8963 h 9225"/>
              <a:gd name="T4" fmla="*/ 1589 w 10065"/>
              <a:gd name="T5" fmla="*/ 9225 h 9225"/>
              <a:gd name="T6" fmla="*/ 100 w 10065"/>
              <a:gd name="T7" fmla="*/ 8113 h 9225"/>
              <a:gd name="T8" fmla="*/ 105 w 10065"/>
              <a:gd name="T9" fmla="*/ 7190 h 9225"/>
              <a:gd name="T10" fmla="*/ 111 w 10065"/>
              <a:gd name="T11" fmla="*/ 6838 h 9225"/>
              <a:gd name="T12" fmla="*/ 141 w 10065"/>
              <a:gd name="T13" fmla="*/ 6595 h 9225"/>
              <a:gd name="T14" fmla="*/ 339 w 10065"/>
              <a:gd name="T15" fmla="*/ 6312 h 9225"/>
              <a:gd name="T16" fmla="*/ 789 w 10065"/>
              <a:gd name="T17" fmla="*/ 5212 h 9225"/>
              <a:gd name="T18" fmla="*/ 789 w 10065"/>
              <a:gd name="T19" fmla="*/ 4865 h 9225"/>
              <a:gd name="T20" fmla="*/ 994 w 10065"/>
              <a:gd name="T21" fmla="*/ 4560 h 9225"/>
              <a:gd name="T22" fmla="*/ 1396 w 10065"/>
              <a:gd name="T23" fmla="*/ 3467 h 9225"/>
              <a:gd name="T24" fmla="*/ 1384 w 10065"/>
              <a:gd name="T25" fmla="*/ 3107 h 9225"/>
              <a:gd name="T26" fmla="*/ 1649 w 10065"/>
              <a:gd name="T27" fmla="*/ 2788 h 9225"/>
              <a:gd name="T28" fmla="*/ 2069 w 10065"/>
              <a:gd name="T29" fmla="*/ 1701 h 9225"/>
              <a:gd name="T30" fmla="*/ 2039 w 10065"/>
              <a:gd name="T31" fmla="*/ 1390 h 9225"/>
              <a:gd name="T32" fmla="*/ 2201 w 10065"/>
              <a:gd name="T33" fmla="*/ 1143 h 9225"/>
              <a:gd name="T34" fmla="*/ 2403 w 10065"/>
              <a:gd name="T35" fmla="*/ 833 h 9225"/>
              <a:gd name="T36" fmla="*/ 2589 w 10065"/>
              <a:gd name="T37" fmla="*/ 407 h 9225"/>
              <a:gd name="T38" fmla="*/ 2865 w 10065"/>
              <a:gd name="T39" fmla="*/ 73 h 9225"/>
              <a:gd name="T40" fmla="*/ 3366 w 10065"/>
              <a:gd name="T41" fmla="*/ 36 h 9225"/>
              <a:gd name="T42" fmla="*/ 3666 w 10065"/>
              <a:gd name="T43" fmla="*/ 0 h 9225"/>
              <a:gd name="T44" fmla="*/ 8922 w 10065"/>
              <a:gd name="T45" fmla="*/ 336 h 9225"/>
              <a:gd name="T46" fmla="*/ 7384 w 10065"/>
              <a:gd name="T47" fmla="*/ 6558 h 9225"/>
              <a:gd name="T48" fmla="*/ 6183 w 10065"/>
              <a:gd name="T49" fmla="*/ 7688 h 9225"/>
              <a:gd name="T50" fmla="*/ 734 w 10065"/>
              <a:gd name="T51" fmla="*/ 7778 h 9225"/>
              <a:gd name="T52" fmla="*/ 1593 w 10065"/>
              <a:gd name="T53" fmla="*/ 8456 h 9225"/>
              <a:gd name="T54" fmla="*/ 7473 w 10065"/>
              <a:gd name="T55" fmla="*/ 8362 h 9225"/>
              <a:gd name="T56" fmla="*/ 9484 w 10065"/>
              <a:gd name="T57" fmla="*/ 2186 h 9225"/>
              <a:gd name="T58" fmla="*/ 9869 w 10065"/>
              <a:gd name="T59" fmla="*/ 2102 h 9225"/>
              <a:gd name="T60" fmla="*/ 2994 w 10065"/>
              <a:gd name="T61" fmla="*/ 3787 h 9225"/>
              <a:gd name="T62" fmla="*/ 6765 w 10065"/>
              <a:gd name="T63" fmla="*/ 3843 h 9225"/>
              <a:gd name="T64" fmla="*/ 7017 w 10065"/>
              <a:gd name="T65" fmla="*/ 3652 h 9225"/>
              <a:gd name="T66" fmla="*/ 7130 w 10065"/>
              <a:gd name="T67" fmla="*/ 3133 h 9225"/>
              <a:gd name="T68" fmla="*/ 3359 w 10065"/>
              <a:gd name="T69" fmla="*/ 3077 h 9225"/>
              <a:gd name="T70" fmla="*/ 3108 w 10065"/>
              <a:gd name="T71" fmla="*/ 3268 h 9225"/>
              <a:gd name="T72" fmla="*/ 3479 w 10065"/>
              <a:gd name="T73" fmla="*/ 2113 h 9225"/>
              <a:gd name="T74" fmla="*/ 3612 w 10065"/>
              <a:gd name="T75" fmla="*/ 2305 h 9225"/>
              <a:gd name="T76" fmla="*/ 7415 w 10065"/>
              <a:gd name="T77" fmla="*/ 2248 h 9225"/>
              <a:gd name="T78" fmla="*/ 7640 w 10065"/>
              <a:gd name="T79" fmla="*/ 1730 h 9225"/>
              <a:gd name="T80" fmla="*/ 7508 w 10065"/>
              <a:gd name="T81" fmla="*/ 1538 h 9225"/>
              <a:gd name="T82" fmla="*/ 3705 w 10065"/>
              <a:gd name="T83" fmla="*/ 1595 h 9225"/>
              <a:gd name="T84" fmla="*/ 3479 w 10065"/>
              <a:gd name="T85" fmla="*/ 2113 h 9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065" h="9225">
                <a:moveTo>
                  <a:pt x="9869" y="2102"/>
                </a:moveTo>
                <a:cubicBezTo>
                  <a:pt x="10029" y="2331"/>
                  <a:pt x="10065" y="2588"/>
                  <a:pt x="9978" y="2876"/>
                </a:cubicBezTo>
                <a:lnTo>
                  <a:pt x="8325" y="8318"/>
                </a:lnTo>
                <a:cubicBezTo>
                  <a:pt x="8249" y="8575"/>
                  <a:pt x="8095" y="8790"/>
                  <a:pt x="7865" y="8963"/>
                </a:cubicBezTo>
                <a:cubicBezTo>
                  <a:pt x="7637" y="9137"/>
                  <a:pt x="7392" y="9225"/>
                  <a:pt x="7130" y="9225"/>
                </a:cubicBezTo>
                <a:lnTo>
                  <a:pt x="1589" y="9225"/>
                </a:lnTo>
                <a:cubicBezTo>
                  <a:pt x="1280" y="9225"/>
                  <a:pt x="984" y="9117"/>
                  <a:pt x="698" y="8903"/>
                </a:cubicBezTo>
                <a:cubicBezTo>
                  <a:pt x="411" y="8688"/>
                  <a:pt x="213" y="8426"/>
                  <a:pt x="100" y="8113"/>
                </a:cubicBezTo>
                <a:cubicBezTo>
                  <a:pt x="4" y="7846"/>
                  <a:pt x="0" y="7591"/>
                  <a:pt x="88" y="7351"/>
                </a:cubicBezTo>
                <a:cubicBezTo>
                  <a:pt x="88" y="7335"/>
                  <a:pt x="94" y="7281"/>
                  <a:pt x="105" y="7190"/>
                </a:cubicBezTo>
                <a:cubicBezTo>
                  <a:pt x="118" y="7097"/>
                  <a:pt x="125" y="7024"/>
                  <a:pt x="129" y="6967"/>
                </a:cubicBezTo>
                <a:cubicBezTo>
                  <a:pt x="133" y="6936"/>
                  <a:pt x="126" y="6892"/>
                  <a:pt x="111" y="6838"/>
                </a:cubicBezTo>
                <a:cubicBezTo>
                  <a:pt x="95" y="6785"/>
                  <a:pt x="90" y="6745"/>
                  <a:pt x="94" y="6721"/>
                </a:cubicBezTo>
                <a:cubicBezTo>
                  <a:pt x="101" y="6677"/>
                  <a:pt x="118" y="6635"/>
                  <a:pt x="141" y="6595"/>
                </a:cubicBezTo>
                <a:cubicBezTo>
                  <a:pt x="165" y="6555"/>
                  <a:pt x="198" y="6507"/>
                  <a:pt x="240" y="6453"/>
                </a:cubicBezTo>
                <a:cubicBezTo>
                  <a:pt x="282" y="6400"/>
                  <a:pt x="315" y="6352"/>
                  <a:pt x="339" y="6312"/>
                </a:cubicBezTo>
                <a:cubicBezTo>
                  <a:pt x="432" y="6161"/>
                  <a:pt x="521" y="5977"/>
                  <a:pt x="609" y="5762"/>
                </a:cubicBezTo>
                <a:cubicBezTo>
                  <a:pt x="697" y="5547"/>
                  <a:pt x="757" y="5365"/>
                  <a:pt x="789" y="5212"/>
                </a:cubicBezTo>
                <a:cubicBezTo>
                  <a:pt x="802" y="5172"/>
                  <a:pt x="802" y="5112"/>
                  <a:pt x="791" y="5032"/>
                </a:cubicBezTo>
                <a:cubicBezTo>
                  <a:pt x="781" y="4952"/>
                  <a:pt x="780" y="4896"/>
                  <a:pt x="789" y="4865"/>
                </a:cubicBezTo>
                <a:cubicBezTo>
                  <a:pt x="802" y="4821"/>
                  <a:pt x="834" y="4765"/>
                  <a:pt x="891" y="4697"/>
                </a:cubicBezTo>
                <a:cubicBezTo>
                  <a:pt x="947" y="4628"/>
                  <a:pt x="981" y="4583"/>
                  <a:pt x="994" y="4560"/>
                </a:cubicBezTo>
                <a:cubicBezTo>
                  <a:pt x="1079" y="4416"/>
                  <a:pt x="1161" y="4231"/>
                  <a:pt x="1246" y="4007"/>
                </a:cubicBezTo>
                <a:cubicBezTo>
                  <a:pt x="1331" y="3783"/>
                  <a:pt x="1380" y="3603"/>
                  <a:pt x="1396" y="3467"/>
                </a:cubicBezTo>
                <a:cubicBezTo>
                  <a:pt x="1400" y="3431"/>
                  <a:pt x="1395" y="3367"/>
                  <a:pt x="1381" y="3275"/>
                </a:cubicBezTo>
                <a:cubicBezTo>
                  <a:pt x="1368" y="3182"/>
                  <a:pt x="1369" y="3127"/>
                  <a:pt x="1384" y="3107"/>
                </a:cubicBezTo>
                <a:cubicBezTo>
                  <a:pt x="1400" y="3056"/>
                  <a:pt x="1445" y="2993"/>
                  <a:pt x="1516" y="2923"/>
                </a:cubicBezTo>
                <a:cubicBezTo>
                  <a:pt x="1589" y="2853"/>
                  <a:pt x="1633" y="2808"/>
                  <a:pt x="1649" y="2788"/>
                </a:cubicBezTo>
                <a:cubicBezTo>
                  <a:pt x="1725" y="2685"/>
                  <a:pt x="1810" y="2516"/>
                  <a:pt x="1904" y="2281"/>
                </a:cubicBezTo>
                <a:cubicBezTo>
                  <a:pt x="1998" y="2047"/>
                  <a:pt x="2053" y="1853"/>
                  <a:pt x="2069" y="1701"/>
                </a:cubicBezTo>
                <a:cubicBezTo>
                  <a:pt x="2073" y="1670"/>
                  <a:pt x="2066" y="1617"/>
                  <a:pt x="2051" y="1548"/>
                </a:cubicBezTo>
                <a:cubicBezTo>
                  <a:pt x="2035" y="1478"/>
                  <a:pt x="2031" y="1426"/>
                  <a:pt x="2039" y="1390"/>
                </a:cubicBezTo>
                <a:cubicBezTo>
                  <a:pt x="2046" y="1358"/>
                  <a:pt x="2065" y="1321"/>
                  <a:pt x="2093" y="1281"/>
                </a:cubicBezTo>
                <a:cubicBezTo>
                  <a:pt x="2120" y="1241"/>
                  <a:pt x="2158" y="1195"/>
                  <a:pt x="2201" y="1143"/>
                </a:cubicBezTo>
                <a:cubicBezTo>
                  <a:pt x="2245" y="1092"/>
                  <a:pt x="2280" y="1050"/>
                  <a:pt x="2304" y="1017"/>
                </a:cubicBezTo>
                <a:cubicBezTo>
                  <a:pt x="2335" y="970"/>
                  <a:pt x="2369" y="908"/>
                  <a:pt x="2403" y="833"/>
                </a:cubicBezTo>
                <a:cubicBezTo>
                  <a:pt x="2436" y="758"/>
                  <a:pt x="2468" y="690"/>
                  <a:pt x="2493" y="623"/>
                </a:cubicBezTo>
                <a:cubicBezTo>
                  <a:pt x="2519" y="557"/>
                  <a:pt x="2550" y="486"/>
                  <a:pt x="2589" y="407"/>
                </a:cubicBezTo>
                <a:cubicBezTo>
                  <a:pt x="2626" y="328"/>
                  <a:pt x="2666" y="266"/>
                  <a:pt x="2706" y="215"/>
                </a:cubicBezTo>
                <a:cubicBezTo>
                  <a:pt x="2746" y="165"/>
                  <a:pt x="2800" y="117"/>
                  <a:pt x="2865" y="73"/>
                </a:cubicBezTo>
                <a:cubicBezTo>
                  <a:pt x="2930" y="30"/>
                  <a:pt x="3003" y="6"/>
                  <a:pt x="3081" y="3"/>
                </a:cubicBezTo>
                <a:cubicBezTo>
                  <a:pt x="3160" y="1"/>
                  <a:pt x="3254" y="12"/>
                  <a:pt x="3366" y="36"/>
                </a:cubicBezTo>
                <a:lnTo>
                  <a:pt x="3360" y="53"/>
                </a:lnTo>
                <a:cubicBezTo>
                  <a:pt x="3511" y="17"/>
                  <a:pt x="3614" y="0"/>
                  <a:pt x="3666" y="0"/>
                </a:cubicBezTo>
                <a:lnTo>
                  <a:pt x="8237" y="0"/>
                </a:lnTo>
                <a:cubicBezTo>
                  <a:pt x="8533" y="0"/>
                  <a:pt x="8760" y="112"/>
                  <a:pt x="8922" y="336"/>
                </a:cubicBezTo>
                <a:cubicBezTo>
                  <a:pt x="9081" y="561"/>
                  <a:pt x="9118" y="821"/>
                  <a:pt x="9030" y="1116"/>
                </a:cubicBezTo>
                <a:lnTo>
                  <a:pt x="7384" y="6558"/>
                </a:lnTo>
                <a:cubicBezTo>
                  <a:pt x="7240" y="7035"/>
                  <a:pt x="7098" y="7341"/>
                  <a:pt x="6954" y="7481"/>
                </a:cubicBezTo>
                <a:cubicBezTo>
                  <a:pt x="6812" y="7618"/>
                  <a:pt x="6555" y="7688"/>
                  <a:pt x="6183" y="7688"/>
                </a:cubicBezTo>
                <a:lnTo>
                  <a:pt x="963" y="7688"/>
                </a:lnTo>
                <a:cubicBezTo>
                  <a:pt x="854" y="7688"/>
                  <a:pt x="778" y="7718"/>
                  <a:pt x="734" y="7778"/>
                </a:cubicBezTo>
                <a:cubicBezTo>
                  <a:pt x="690" y="7843"/>
                  <a:pt x="689" y="7928"/>
                  <a:pt x="728" y="8036"/>
                </a:cubicBezTo>
                <a:cubicBezTo>
                  <a:pt x="824" y="8316"/>
                  <a:pt x="1111" y="8456"/>
                  <a:pt x="1593" y="8456"/>
                </a:cubicBezTo>
                <a:lnTo>
                  <a:pt x="7137" y="8456"/>
                </a:lnTo>
                <a:cubicBezTo>
                  <a:pt x="7253" y="8456"/>
                  <a:pt x="7365" y="8425"/>
                  <a:pt x="7473" y="8362"/>
                </a:cubicBezTo>
                <a:cubicBezTo>
                  <a:pt x="7582" y="8300"/>
                  <a:pt x="7650" y="8217"/>
                  <a:pt x="7683" y="8113"/>
                </a:cubicBezTo>
                <a:lnTo>
                  <a:pt x="9484" y="2186"/>
                </a:lnTo>
                <a:cubicBezTo>
                  <a:pt x="9512" y="2097"/>
                  <a:pt x="9522" y="1983"/>
                  <a:pt x="9514" y="1843"/>
                </a:cubicBezTo>
                <a:cubicBezTo>
                  <a:pt x="9667" y="1905"/>
                  <a:pt x="9785" y="1990"/>
                  <a:pt x="9869" y="2102"/>
                </a:cubicBezTo>
                <a:close/>
                <a:moveTo>
                  <a:pt x="2982" y="3652"/>
                </a:moveTo>
                <a:cubicBezTo>
                  <a:pt x="2965" y="3703"/>
                  <a:pt x="2969" y="3750"/>
                  <a:pt x="2994" y="3787"/>
                </a:cubicBezTo>
                <a:cubicBezTo>
                  <a:pt x="3018" y="3825"/>
                  <a:pt x="3059" y="3843"/>
                  <a:pt x="3114" y="3843"/>
                </a:cubicBezTo>
                <a:lnTo>
                  <a:pt x="6765" y="3843"/>
                </a:lnTo>
                <a:cubicBezTo>
                  <a:pt x="6817" y="3843"/>
                  <a:pt x="6869" y="3825"/>
                  <a:pt x="6918" y="3787"/>
                </a:cubicBezTo>
                <a:cubicBezTo>
                  <a:pt x="6968" y="3750"/>
                  <a:pt x="7002" y="3703"/>
                  <a:pt x="7017" y="3652"/>
                </a:cubicBezTo>
                <a:lnTo>
                  <a:pt x="7143" y="3268"/>
                </a:lnTo>
                <a:cubicBezTo>
                  <a:pt x="7159" y="3217"/>
                  <a:pt x="7155" y="3171"/>
                  <a:pt x="7130" y="3133"/>
                </a:cubicBezTo>
                <a:cubicBezTo>
                  <a:pt x="7107" y="3096"/>
                  <a:pt x="7065" y="3077"/>
                  <a:pt x="7010" y="3077"/>
                </a:cubicBezTo>
                <a:lnTo>
                  <a:pt x="3359" y="3077"/>
                </a:lnTo>
                <a:cubicBezTo>
                  <a:pt x="3308" y="3077"/>
                  <a:pt x="3255" y="3096"/>
                  <a:pt x="3207" y="3133"/>
                </a:cubicBezTo>
                <a:cubicBezTo>
                  <a:pt x="3157" y="3171"/>
                  <a:pt x="3123" y="3217"/>
                  <a:pt x="3108" y="3268"/>
                </a:cubicBezTo>
                <a:lnTo>
                  <a:pt x="2982" y="3652"/>
                </a:lnTo>
                <a:close/>
                <a:moveTo>
                  <a:pt x="3479" y="2113"/>
                </a:moveTo>
                <a:cubicBezTo>
                  <a:pt x="3463" y="2165"/>
                  <a:pt x="3467" y="2211"/>
                  <a:pt x="3492" y="2248"/>
                </a:cubicBezTo>
                <a:cubicBezTo>
                  <a:pt x="3515" y="2286"/>
                  <a:pt x="3557" y="2305"/>
                  <a:pt x="3612" y="2305"/>
                </a:cubicBezTo>
                <a:lnTo>
                  <a:pt x="7263" y="2305"/>
                </a:lnTo>
                <a:cubicBezTo>
                  <a:pt x="7314" y="2305"/>
                  <a:pt x="7367" y="2286"/>
                  <a:pt x="7415" y="2248"/>
                </a:cubicBezTo>
                <a:cubicBezTo>
                  <a:pt x="7465" y="2211"/>
                  <a:pt x="7499" y="2165"/>
                  <a:pt x="7514" y="2113"/>
                </a:cubicBezTo>
                <a:lnTo>
                  <a:pt x="7640" y="1730"/>
                </a:lnTo>
                <a:cubicBezTo>
                  <a:pt x="7657" y="1678"/>
                  <a:pt x="7653" y="1632"/>
                  <a:pt x="7628" y="1595"/>
                </a:cubicBezTo>
                <a:cubicBezTo>
                  <a:pt x="7604" y="1557"/>
                  <a:pt x="7563" y="1538"/>
                  <a:pt x="7508" y="1538"/>
                </a:cubicBezTo>
                <a:lnTo>
                  <a:pt x="3858" y="1538"/>
                </a:lnTo>
                <a:cubicBezTo>
                  <a:pt x="3807" y="1538"/>
                  <a:pt x="3754" y="1557"/>
                  <a:pt x="3705" y="1595"/>
                </a:cubicBezTo>
                <a:cubicBezTo>
                  <a:pt x="3655" y="1632"/>
                  <a:pt x="3622" y="1678"/>
                  <a:pt x="3607" y="1730"/>
                </a:cubicBezTo>
                <a:lnTo>
                  <a:pt x="3479" y="211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latin typeface="OPPOSans R" panose="00020600040101010101" pitchFamily="18" charset="-122"/>
              <a:ea typeface="OPPOSans R" panose="00020600040101010101" pitchFamily="18" charset="-122"/>
            </a:endParaRPr>
          </a:p>
        </p:txBody>
      </p:sp>
      <p:sp>
        <p:nvSpPr>
          <p:cNvPr id="82" name="文本框 81"/>
          <p:cNvSpPr txBox="1"/>
          <p:nvPr/>
        </p:nvSpPr>
        <p:spPr>
          <a:xfrm>
            <a:off x="8843218" y="3077712"/>
            <a:ext cx="2585346" cy="1754839"/>
          </a:xfrm>
          <a:prstGeom prst="rect">
            <a:avLst/>
          </a:prstGeom>
          <a:noFill/>
        </p:spPr>
        <p:txBody>
          <a:bodyPr wrap="square">
            <a:noAutofit/>
          </a:bodyPr>
          <a:lstStyle/>
          <a:p>
            <a:pPr algn="ctr">
              <a:lnSpc>
                <a:spcPct val="130000"/>
              </a:lnSpc>
            </a:pPr>
            <a:r>
              <a:rPr lang="zh-CN" altLang="en-US" sz="1400" spc="120" dirty="0">
                <a:solidFill>
                  <a:schemeClr val="bg1"/>
                </a:solidFill>
                <a:latin typeface="OPPOSans M" pitchFamily="18" charset="-122"/>
                <a:ea typeface="OPPOSans M" pitchFamily="18" charset="-122"/>
                <a:cs typeface="OPPOSans M" pitchFamily="18" charset="-122"/>
              </a:rPr>
              <a:t>整体利润率过低，导致整体的销售金额虽然不错，但是并没有很高的利润。</a:t>
            </a:r>
            <a:endParaRPr lang="en-US" altLang="zh-CN" sz="1400" spc="120" dirty="0">
              <a:solidFill>
                <a:schemeClr val="bg1"/>
              </a:solidFill>
              <a:latin typeface="OPPOSans M" pitchFamily="18" charset="-122"/>
              <a:ea typeface="OPPOSans M" pitchFamily="18" charset="-122"/>
              <a:cs typeface="OPPOSans M" pitchFamily="18" charset="-122"/>
            </a:endParaRPr>
          </a:p>
          <a:p>
            <a:pPr algn="ctr">
              <a:lnSpc>
                <a:spcPct val="130000"/>
              </a:lnSpc>
            </a:pPr>
            <a:endParaRPr lang="en-US" altLang="zh-CN" sz="1400" spc="120" dirty="0">
              <a:solidFill>
                <a:schemeClr val="bg1"/>
              </a:solidFill>
              <a:latin typeface="OPPOSans M" pitchFamily="18" charset="-122"/>
              <a:ea typeface="OPPOSans M" pitchFamily="18" charset="-122"/>
              <a:cs typeface="OPPOSans M" pitchFamily="18" charset="-122"/>
            </a:endParaRPr>
          </a:p>
          <a:p>
            <a:pPr algn="ctr">
              <a:lnSpc>
                <a:spcPct val="130000"/>
              </a:lnSpc>
            </a:pPr>
            <a:r>
              <a:rPr lang="zh-CN" altLang="en-US" sz="1400" spc="120" dirty="0">
                <a:solidFill>
                  <a:schemeClr val="bg1"/>
                </a:solidFill>
                <a:latin typeface="OPPOSans M" pitchFamily="18" charset="-122"/>
                <a:ea typeface="OPPOSans M" pitchFamily="18" charset="-122"/>
                <a:cs typeface="OPPOSans M" pitchFamily="18" charset="-122"/>
              </a:rPr>
              <a:t>在创新方面比对方领先，并且有着不错的销售数量。</a:t>
            </a:r>
            <a:endParaRPr lang="en-US" altLang="zh-CN" sz="1400" spc="120" dirty="0">
              <a:solidFill>
                <a:schemeClr val="bg1"/>
              </a:solidFill>
              <a:latin typeface="OPPOSans M" pitchFamily="18" charset="-122"/>
              <a:ea typeface="OPPOSans M" pitchFamily="18" charset="-122"/>
              <a:cs typeface="OPPOSans M" pitchFamily="18" charset="-122"/>
            </a:endParaRPr>
          </a:p>
        </p:txBody>
      </p:sp>
      <p:grpSp>
        <p:nvGrpSpPr>
          <p:cNvPr id="83" name="组合 82"/>
          <p:cNvGrpSpPr/>
          <p:nvPr/>
        </p:nvGrpSpPr>
        <p:grpSpPr>
          <a:xfrm>
            <a:off x="10951989" y="5129534"/>
            <a:ext cx="365299" cy="133014"/>
            <a:chOff x="4343400" y="2092569"/>
            <a:chExt cx="1966429" cy="484632"/>
          </a:xfrm>
          <a:gradFill>
            <a:gsLst>
              <a:gs pos="100000">
                <a:schemeClr val="bg1"/>
              </a:gs>
              <a:gs pos="0">
                <a:srgbClr val="FCFCFC">
                  <a:alpha val="0"/>
                </a:srgbClr>
              </a:gs>
            </a:gsLst>
            <a:lin ang="0" scaled="0"/>
          </a:gradFill>
        </p:grpSpPr>
        <p:sp>
          <p:nvSpPr>
            <p:cNvPr id="84" name="燕尾形 83"/>
            <p:cNvSpPr/>
            <p:nvPr/>
          </p:nvSpPr>
          <p:spPr>
            <a:xfrm>
              <a:off x="4343400" y="2092569"/>
              <a:ext cx="484632" cy="484632"/>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endParaRPr>
            </a:p>
          </p:txBody>
        </p:sp>
        <p:sp>
          <p:nvSpPr>
            <p:cNvPr id="85" name="燕尾形 84"/>
            <p:cNvSpPr/>
            <p:nvPr/>
          </p:nvSpPr>
          <p:spPr>
            <a:xfrm>
              <a:off x="4713849" y="2092569"/>
              <a:ext cx="484632" cy="484632"/>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endParaRPr>
            </a:p>
          </p:txBody>
        </p:sp>
        <p:sp>
          <p:nvSpPr>
            <p:cNvPr id="86" name="燕尾形 85"/>
            <p:cNvSpPr/>
            <p:nvPr/>
          </p:nvSpPr>
          <p:spPr>
            <a:xfrm>
              <a:off x="5084298" y="2092569"/>
              <a:ext cx="484632" cy="484632"/>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solidFill>
                  <a:schemeClr val="tx1"/>
                </a:solidFill>
              </a:endParaRPr>
            </a:p>
          </p:txBody>
        </p:sp>
        <p:sp>
          <p:nvSpPr>
            <p:cNvPr id="87" name="燕尾形 86"/>
            <p:cNvSpPr/>
            <p:nvPr/>
          </p:nvSpPr>
          <p:spPr>
            <a:xfrm>
              <a:off x="5454747" y="2092569"/>
              <a:ext cx="484632" cy="484632"/>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endParaRPr>
            </a:p>
          </p:txBody>
        </p:sp>
        <p:sp>
          <p:nvSpPr>
            <p:cNvPr id="88" name="燕尾形 87"/>
            <p:cNvSpPr/>
            <p:nvPr/>
          </p:nvSpPr>
          <p:spPr>
            <a:xfrm>
              <a:off x="5825197" y="2092569"/>
              <a:ext cx="484632" cy="484632"/>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endParaRPr>
            </a:p>
          </p:txBody>
        </p:sp>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sz="quarter" idx="12"/>
          </p:nvPr>
        </p:nvSpPr>
        <p:spPr>
          <a:xfrm>
            <a:off x="933812" y="894530"/>
            <a:ext cx="4271234" cy="341417"/>
          </a:xfrm>
        </p:spPr>
        <p:txBody>
          <a:bodyPr>
            <a:noAutofit/>
          </a:bodyPr>
          <a:lstStyle/>
          <a:p>
            <a:r>
              <a:rPr lang="en-GB" altLang="zh-CN" sz="1400" dirty="0">
                <a:solidFill>
                  <a:schemeClr val="bg2">
                    <a:lumMod val="10000"/>
                  </a:schemeClr>
                </a:solidFill>
                <a:latin typeface="OPPOSans M" pitchFamily="18" charset="-122"/>
                <a:ea typeface="OPPOSans M" pitchFamily="18" charset="-122"/>
                <a:cs typeface="OPPOSans M" pitchFamily="18" charset="-122"/>
              </a:rPr>
              <a:t>FUTURE DEVELOPMENT DIRECTION</a:t>
            </a:r>
            <a:endParaRPr lang="zh-CN" altLang="en-US" sz="1400" dirty="0">
              <a:solidFill>
                <a:schemeClr val="bg2">
                  <a:lumMod val="10000"/>
                </a:schemeClr>
              </a:solidFill>
              <a:latin typeface="OPPOSans M" pitchFamily="18" charset="-122"/>
              <a:ea typeface="OPPOSans M" pitchFamily="18" charset="-122"/>
              <a:cs typeface="OPPOSans M" pitchFamily="18" charset="-122"/>
            </a:endParaRPr>
          </a:p>
        </p:txBody>
      </p:sp>
      <p:sp>
        <p:nvSpPr>
          <p:cNvPr id="3" name="内容占位符 2"/>
          <p:cNvSpPr>
            <a:spLocks noGrp="1"/>
          </p:cNvSpPr>
          <p:nvPr>
            <p:ph sz="quarter" idx="17"/>
          </p:nvPr>
        </p:nvSpPr>
        <p:spPr/>
        <p:txBody>
          <a:bodyPr>
            <a:noAutofit/>
          </a:bodyPr>
          <a:lstStyle/>
          <a:p>
            <a:r>
              <a:rPr kumimoji="1" lang="zh-CN" altLang="en-US" dirty="0"/>
              <a:t>未来工作发展</a:t>
            </a:r>
          </a:p>
        </p:txBody>
      </p:sp>
      <p:pic>
        <p:nvPicPr>
          <p:cNvPr id="40" name="图形 39"/>
          <p:cNvPicPr>
            <a:picLocks noChangeAspect="1"/>
          </p:cNvPicPr>
          <p:nvPr/>
        </p:nvPicPr>
        <p:blipFill rotWithShape="1">
          <a:blip r:embed="rId2">
            <a:extLst>
              <a:ext uri="{96DAC541-7B7A-43D3-8B79-37D633B846F1}">
                <asvg:svgBlip xmlns:asvg="http://schemas.microsoft.com/office/drawing/2016/SVG/main" r:embed="rId3"/>
              </a:ext>
            </a:extLst>
          </a:blip>
          <a:srcRect l="15763"/>
          <a:stretch>
            <a:fillRect/>
          </a:stretch>
        </p:blipFill>
        <p:spPr>
          <a:xfrm flipH="1">
            <a:off x="191100" y="1399046"/>
            <a:ext cx="4429025" cy="5458954"/>
          </a:xfrm>
          <a:prstGeom prst="rect">
            <a:avLst/>
          </a:prstGeom>
        </p:spPr>
      </p:pic>
      <p:sp>
        <p:nvSpPr>
          <p:cNvPr id="70" name="文本框 69"/>
          <p:cNvSpPr txBox="1"/>
          <p:nvPr/>
        </p:nvSpPr>
        <p:spPr>
          <a:xfrm>
            <a:off x="5989162" y="1498947"/>
            <a:ext cx="2807063" cy="391902"/>
          </a:xfrm>
          <a:prstGeom prst="rect">
            <a:avLst/>
          </a:prstGeom>
          <a:noFill/>
        </p:spPr>
        <p:txBody>
          <a:bodyPr wrap="square">
            <a:noAutofit/>
          </a:bodyPr>
          <a:lstStyle/>
          <a:p>
            <a:pPr>
              <a:lnSpc>
                <a:spcPct val="130000"/>
              </a:lnSpc>
            </a:pPr>
            <a:r>
              <a:rPr lang="zh-CN" altLang="en-US" sz="1600" spc="120" dirty="0">
                <a:solidFill>
                  <a:schemeClr val="accent1">
                    <a:lumMod val="50000"/>
                  </a:schemeClr>
                </a:solidFill>
                <a:latin typeface="OPPOSans H" panose="00020600040101010101" pitchFamily="18" charset="-122"/>
                <a:ea typeface="OPPOSans H" panose="00020600040101010101" pitchFamily="18" charset="-122"/>
                <a:cs typeface="OPPOSans H" panose="00020600040101010101" pitchFamily="18" charset="-122"/>
              </a:rPr>
              <a:t>迅速提升销售能力</a:t>
            </a:r>
            <a:endParaRPr lang="zh-CN" altLang="en-US" sz="1600" spc="120" dirty="0">
              <a:solidFill>
                <a:schemeClr val="accent1">
                  <a:lumMod val="50000"/>
                </a:schemeClr>
              </a:solidFill>
              <a:latin typeface="OPPOSans R" panose="00020600040101010101" pitchFamily="18" charset="-122"/>
              <a:ea typeface="OPPOSans R" panose="00020600040101010101" pitchFamily="18" charset="-122"/>
              <a:cs typeface="OPPOSans R" panose="00020600040101010101" pitchFamily="18" charset="-122"/>
            </a:endParaRPr>
          </a:p>
        </p:txBody>
      </p:sp>
      <p:sp>
        <p:nvSpPr>
          <p:cNvPr id="71" name="圆: 空心 91"/>
          <p:cNvSpPr/>
          <p:nvPr/>
        </p:nvSpPr>
        <p:spPr>
          <a:xfrm rot="21446254">
            <a:off x="5823154" y="1621477"/>
            <a:ext cx="180094" cy="180094"/>
          </a:xfrm>
          <a:prstGeom prst="donut">
            <a:avLst>
              <a:gd name="adj" fmla="val 22893"/>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solidFill>
                <a:schemeClr val="tx1"/>
              </a:solidFill>
              <a:latin typeface="OPPOSans R" panose="00020600040101010101" pitchFamily="18" charset="-122"/>
              <a:ea typeface="OPPOSans R" panose="00020600040101010101" pitchFamily="18" charset="-122"/>
            </a:endParaRPr>
          </a:p>
        </p:txBody>
      </p:sp>
      <p:sp>
        <p:nvSpPr>
          <p:cNvPr id="65" name="矩形: 圆角 4"/>
          <p:cNvSpPr/>
          <p:nvPr/>
        </p:nvSpPr>
        <p:spPr>
          <a:xfrm>
            <a:off x="5591175" y="1376363"/>
            <a:ext cx="4837951" cy="1387966"/>
          </a:xfrm>
          <a:prstGeom prst="roundRect">
            <a:avLst>
              <a:gd name="adj" fmla="val 5557"/>
            </a:avLst>
          </a:prstGeom>
          <a:noFill/>
          <a:ln w="15240" cap="flat">
            <a:solidFill>
              <a:schemeClr val="tx1"/>
            </a:solid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solidFill>
                <a:prstClr val="black"/>
              </a:solidFill>
              <a:latin typeface="OPPOSans L" panose="00020600040101010101" pitchFamily="18" charset="-122"/>
              <a:ea typeface="OPPOSans L" panose="00020600040101010101" pitchFamily="18" charset="-122"/>
            </a:endParaRPr>
          </a:p>
        </p:txBody>
      </p:sp>
      <p:sp>
        <p:nvSpPr>
          <p:cNvPr id="66" name="矩形: 圆角 18"/>
          <p:cNvSpPr/>
          <p:nvPr/>
        </p:nvSpPr>
        <p:spPr>
          <a:xfrm>
            <a:off x="5812103" y="2008758"/>
            <a:ext cx="4411073" cy="181524"/>
          </a:xfrm>
          <a:prstGeom prst="roundRect">
            <a:avLst>
              <a:gd name="adj" fmla="val 50000"/>
            </a:avLst>
          </a:prstGeom>
          <a:solidFill>
            <a:schemeClr val="tx1"/>
          </a:solidFill>
          <a:ln w="7489" cap="flat">
            <a:noFill/>
            <a:prstDash val="solid"/>
            <a:miter/>
          </a:ln>
        </p:spPr>
        <p:txBody>
          <a:bodyPr rtlCol="0" anchor="ctr">
            <a:noAutofit/>
          </a:bodyPr>
          <a:lstStyle/>
          <a:p>
            <a:endParaRPr lang="zh-CN" altLang="en-US"/>
          </a:p>
        </p:txBody>
      </p:sp>
      <p:sp>
        <p:nvSpPr>
          <p:cNvPr id="67" name="文本框 66"/>
          <p:cNvSpPr txBox="1"/>
          <p:nvPr/>
        </p:nvSpPr>
        <p:spPr>
          <a:xfrm>
            <a:off x="9448372" y="1532196"/>
            <a:ext cx="857927" cy="338554"/>
          </a:xfrm>
          <a:prstGeom prst="rect">
            <a:avLst/>
          </a:prstGeom>
          <a:noFill/>
        </p:spPr>
        <p:txBody>
          <a:bodyPr wrap="none" rtlCol="0">
            <a:no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1600" spc="120" dirty="0">
                <a:solidFill>
                  <a:schemeClr val="accent1">
                    <a:lumMod val="50000"/>
                  </a:schemeClr>
                </a:solidFill>
                <a:latin typeface="OPPOSans H" panose="00020600040101010101" pitchFamily="18" charset="-122"/>
                <a:ea typeface="OPPOSans H" panose="00020600040101010101" pitchFamily="18" charset="-122"/>
                <a:cs typeface="OPPOSans H" panose="00020600040101010101" pitchFamily="18" charset="-122"/>
              </a:rPr>
              <a:t>89.3%</a:t>
            </a:r>
            <a:endParaRPr lang="zh-CN" altLang="en-US" sz="1600" spc="120" dirty="0">
              <a:solidFill>
                <a:schemeClr val="accent1">
                  <a:lumMod val="50000"/>
                </a:schemeClr>
              </a:solidFill>
              <a:latin typeface="OPPOSans H" panose="00020600040101010101" pitchFamily="18" charset="-122"/>
              <a:ea typeface="OPPOSans H" panose="00020600040101010101" pitchFamily="18" charset="-122"/>
              <a:cs typeface="OPPOSans H" panose="00020600040101010101" pitchFamily="18" charset="-122"/>
            </a:endParaRPr>
          </a:p>
        </p:txBody>
      </p:sp>
      <p:sp>
        <p:nvSpPr>
          <p:cNvPr id="68" name="矩形: 圆角 83"/>
          <p:cNvSpPr/>
          <p:nvPr/>
        </p:nvSpPr>
        <p:spPr>
          <a:xfrm>
            <a:off x="5804841" y="2011115"/>
            <a:ext cx="3767011" cy="176811"/>
          </a:xfrm>
          <a:prstGeom prst="roundRect">
            <a:avLst>
              <a:gd name="adj" fmla="val 50000"/>
            </a:avLst>
          </a:prstGeom>
          <a:solidFill>
            <a:schemeClr val="bg1"/>
          </a:solidFill>
          <a:ln w="7489" cap="flat">
            <a:solidFill>
              <a:schemeClr val="tx1"/>
            </a:solidFill>
            <a:prstDash val="solid"/>
            <a:miter/>
          </a:ln>
        </p:spPr>
        <p:txBody>
          <a:bodyPr rtlCol="0" anchor="ctr">
            <a:noAutofit/>
          </a:bodyPr>
          <a:lstStyle/>
          <a:p>
            <a:endParaRPr lang="zh-CN" altLang="en-US">
              <a:gradFill>
                <a:gsLst>
                  <a:gs pos="0">
                    <a:srgbClr val="3DD07B"/>
                  </a:gs>
                  <a:gs pos="100000">
                    <a:srgbClr val="3DD07B">
                      <a:alpha val="0"/>
                    </a:srgbClr>
                  </a:gs>
                </a:gsLst>
                <a:lin ang="5400000" scaled="0"/>
              </a:gradFill>
            </a:endParaRPr>
          </a:p>
        </p:txBody>
      </p:sp>
      <p:sp>
        <p:nvSpPr>
          <p:cNvPr id="69" name="文本框 68"/>
          <p:cNvSpPr txBox="1"/>
          <p:nvPr/>
        </p:nvSpPr>
        <p:spPr>
          <a:xfrm>
            <a:off x="5748674" y="2271151"/>
            <a:ext cx="4411073" cy="354456"/>
          </a:xfrm>
          <a:prstGeom prst="rect">
            <a:avLst/>
          </a:prstGeom>
          <a:noFill/>
        </p:spPr>
        <p:txBody>
          <a:bodyPr wrap="square">
            <a:noAutofit/>
          </a:bodyPr>
          <a:lstStyle/>
          <a:p>
            <a:pPr>
              <a:lnSpc>
                <a:spcPct val="130000"/>
              </a:lnSpc>
            </a:pPr>
            <a:r>
              <a:rPr lang="zh-CN" altLang="en-US" sz="1400" spc="120" dirty="0">
                <a:solidFill>
                  <a:schemeClr val="bg2">
                    <a:lumMod val="10000"/>
                  </a:schemeClr>
                </a:solidFill>
                <a:latin typeface="OPPOSans M" pitchFamily="18" charset="-122"/>
                <a:ea typeface="OPPOSans M" pitchFamily="18" charset="-122"/>
                <a:cs typeface="OPPOSans M" pitchFamily="18" charset="-122"/>
              </a:rPr>
              <a:t>未来还是以销售产品为主要目标，提升销售数量。</a:t>
            </a:r>
          </a:p>
        </p:txBody>
      </p:sp>
      <p:sp>
        <p:nvSpPr>
          <p:cNvPr id="79" name="文本框 78"/>
          <p:cNvSpPr txBox="1"/>
          <p:nvPr/>
        </p:nvSpPr>
        <p:spPr>
          <a:xfrm>
            <a:off x="5989162" y="3352960"/>
            <a:ext cx="2807063" cy="391902"/>
          </a:xfrm>
          <a:prstGeom prst="rect">
            <a:avLst/>
          </a:prstGeom>
          <a:noFill/>
        </p:spPr>
        <p:txBody>
          <a:bodyPr wrap="square">
            <a:noAutofit/>
          </a:bodyPr>
          <a:lstStyle/>
          <a:p>
            <a:pPr>
              <a:lnSpc>
                <a:spcPct val="130000"/>
              </a:lnSpc>
            </a:pPr>
            <a:r>
              <a:rPr lang="zh-CN" altLang="en-US" sz="1600" spc="120" dirty="0">
                <a:solidFill>
                  <a:schemeClr val="accent1">
                    <a:lumMod val="50000"/>
                  </a:schemeClr>
                </a:solidFill>
                <a:latin typeface="OPPOSans H" panose="00020600040101010101" pitchFamily="18" charset="-122"/>
                <a:ea typeface="OPPOSans H" panose="00020600040101010101" pitchFamily="18" charset="-122"/>
                <a:cs typeface="OPPOSans H" panose="00020600040101010101" pitchFamily="18" charset="-122"/>
              </a:rPr>
              <a:t>提升创新能力</a:t>
            </a:r>
          </a:p>
        </p:txBody>
      </p:sp>
      <p:sp>
        <p:nvSpPr>
          <p:cNvPr id="80" name="圆: 空心 91"/>
          <p:cNvSpPr/>
          <p:nvPr/>
        </p:nvSpPr>
        <p:spPr>
          <a:xfrm rot="21446254">
            <a:off x="5823154" y="3475490"/>
            <a:ext cx="180094" cy="180094"/>
          </a:xfrm>
          <a:prstGeom prst="donut">
            <a:avLst>
              <a:gd name="adj" fmla="val 22893"/>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solidFill>
                <a:schemeClr val="tx1"/>
              </a:solidFill>
              <a:latin typeface="OPPOSans R" panose="00020600040101010101" pitchFamily="18" charset="-122"/>
              <a:ea typeface="OPPOSans R" panose="00020600040101010101" pitchFamily="18" charset="-122"/>
            </a:endParaRPr>
          </a:p>
        </p:txBody>
      </p:sp>
      <p:sp>
        <p:nvSpPr>
          <p:cNvPr id="74" name="矩形: 圆角 4"/>
          <p:cNvSpPr/>
          <p:nvPr/>
        </p:nvSpPr>
        <p:spPr>
          <a:xfrm>
            <a:off x="5591175" y="3230376"/>
            <a:ext cx="4837951" cy="1387966"/>
          </a:xfrm>
          <a:prstGeom prst="roundRect">
            <a:avLst>
              <a:gd name="adj" fmla="val 5557"/>
            </a:avLst>
          </a:prstGeom>
          <a:noFill/>
          <a:ln w="15240" cap="flat">
            <a:solidFill>
              <a:schemeClr val="tx1"/>
            </a:solid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solidFill>
                <a:prstClr val="black"/>
              </a:solidFill>
              <a:latin typeface="OPPOSans L" panose="00020600040101010101" pitchFamily="18" charset="-122"/>
              <a:ea typeface="OPPOSans L" panose="00020600040101010101" pitchFamily="18" charset="-122"/>
            </a:endParaRPr>
          </a:p>
        </p:txBody>
      </p:sp>
      <p:sp>
        <p:nvSpPr>
          <p:cNvPr id="75" name="矩形: 圆角 18"/>
          <p:cNvSpPr/>
          <p:nvPr/>
        </p:nvSpPr>
        <p:spPr>
          <a:xfrm>
            <a:off x="5812103" y="3862771"/>
            <a:ext cx="4411073" cy="181524"/>
          </a:xfrm>
          <a:prstGeom prst="roundRect">
            <a:avLst>
              <a:gd name="adj" fmla="val 50000"/>
            </a:avLst>
          </a:prstGeom>
          <a:solidFill>
            <a:schemeClr val="tx1"/>
          </a:solidFill>
          <a:ln w="7489" cap="flat">
            <a:noFill/>
            <a:prstDash val="solid"/>
            <a:miter/>
          </a:ln>
        </p:spPr>
        <p:txBody>
          <a:bodyPr rtlCol="0" anchor="ctr">
            <a:noAutofit/>
          </a:bodyPr>
          <a:lstStyle/>
          <a:p>
            <a:endParaRPr lang="zh-CN" altLang="en-US"/>
          </a:p>
        </p:txBody>
      </p:sp>
      <p:sp>
        <p:nvSpPr>
          <p:cNvPr id="76" name="文本框 75"/>
          <p:cNvSpPr txBox="1"/>
          <p:nvPr/>
        </p:nvSpPr>
        <p:spPr>
          <a:xfrm>
            <a:off x="9448372" y="3386209"/>
            <a:ext cx="822661" cy="338554"/>
          </a:xfrm>
          <a:prstGeom prst="rect">
            <a:avLst/>
          </a:prstGeom>
          <a:noFill/>
        </p:spPr>
        <p:txBody>
          <a:bodyPr wrap="none" rtlCol="0">
            <a:no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1600" spc="120" dirty="0">
                <a:solidFill>
                  <a:schemeClr val="accent1">
                    <a:lumMod val="50000"/>
                  </a:schemeClr>
                </a:solidFill>
                <a:latin typeface="OPPOSans H" panose="00020600040101010101" pitchFamily="18" charset="-122"/>
                <a:ea typeface="OPPOSans H" panose="00020600040101010101" pitchFamily="18" charset="-122"/>
                <a:cs typeface="OPPOSans H" panose="00020600040101010101" pitchFamily="18" charset="-122"/>
              </a:rPr>
              <a:t>78.1%</a:t>
            </a:r>
            <a:endParaRPr lang="zh-CN" altLang="en-US" sz="1600" spc="120" dirty="0">
              <a:solidFill>
                <a:schemeClr val="accent1">
                  <a:lumMod val="50000"/>
                </a:schemeClr>
              </a:solidFill>
              <a:latin typeface="OPPOSans H" panose="00020600040101010101" pitchFamily="18" charset="-122"/>
              <a:ea typeface="OPPOSans H" panose="00020600040101010101" pitchFamily="18" charset="-122"/>
              <a:cs typeface="OPPOSans H" panose="00020600040101010101" pitchFamily="18" charset="-122"/>
            </a:endParaRPr>
          </a:p>
        </p:txBody>
      </p:sp>
      <p:sp>
        <p:nvSpPr>
          <p:cNvPr id="77" name="矩形: 圆角 83"/>
          <p:cNvSpPr/>
          <p:nvPr/>
        </p:nvSpPr>
        <p:spPr>
          <a:xfrm>
            <a:off x="5804842" y="3865128"/>
            <a:ext cx="3038076" cy="176811"/>
          </a:xfrm>
          <a:prstGeom prst="roundRect">
            <a:avLst>
              <a:gd name="adj" fmla="val 50000"/>
            </a:avLst>
          </a:prstGeom>
          <a:solidFill>
            <a:schemeClr val="bg1"/>
          </a:solidFill>
          <a:ln w="7489" cap="flat">
            <a:solidFill>
              <a:schemeClr val="tx1"/>
            </a:solidFill>
            <a:prstDash val="solid"/>
            <a:miter/>
          </a:ln>
        </p:spPr>
        <p:txBody>
          <a:bodyPr rtlCol="0" anchor="ctr">
            <a:noAutofit/>
          </a:bodyPr>
          <a:lstStyle/>
          <a:p>
            <a:endParaRPr lang="zh-CN" altLang="en-US">
              <a:gradFill>
                <a:gsLst>
                  <a:gs pos="0">
                    <a:srgbClr val="3DD07B"/>
                  </a:gs>
                  <a:gs pos="100000">
                    <a:srgbClr val="3DD07B">
                      <a:alpha val="0"/>
                    </a:srgbClr>
                  </a:gs>
                </a:gsLst>
                <a:lin ang="5400000" scaled="0"/>
              </a:gradFill>
            </a:endParaRPr>
          </a:p>
        </p:txBody>
      </p:sp>
      <p:sp>
        <p:nvSpPr>
          <p:cNvPr id="78" name="文本框 77"/>
          <p:cNvSpPr txBox="1"/>
          <p:nvPr/>
        </p:nvSpPr>
        <p:spPr>
          <a:xfrm>
            <a:off x="5748674" y="4125164"/>
            <a:ext cx="4411073" cy="354456"/>
          </a:xfrm>
          <a:prstGeom prst="rect">
            <a:avLst/>
          </a:prstGeom>
          <a:noFill/>
        </p:spPr>
        <p:txBody>
          <a:bodyPr wrap="square">
            <a:noAutofit/>
          </a:bodyPr>
          <a:lstStyle/>
          <a:p>
            <a:pPr>
              <a:lnSpc>
                <a:spcPct val="130000"/>
              </a:lnSpc>
            </a:pPr>
            <a:r>
              <a:rPr lang="zh-CN" altLang="en-US" sz="1400" spc="120" dirty="0">
                <a:solidFill>
                  <a:schemeClr val="bg2">
                    <a:lumMod val="10000"/>
                  </a:schemeClr>
                </a:solidFill>
                <a:latin typeface="OPPOSans M" pitchFamily="18" charset="-122"/>
                <a:ea typeface="OPPOSans M" pitchFamily="18" charset="-122"/>
                <a:cs typeface="OPPOSans M" pitchFamily="18" charset="-122"/>
              </a:rPr>
              <a:t>创新能力是一个产品的灵魂。</a:t>
            </a:r>
          </a:p>
        </p:txBody>
      </p:sp>
      <p:sp>
        <p:nvSpPr>
          <p:cNvPr id="88" name="文本框 87"/>
          <p:cNvSpPr txBox="1"/>
          <p:nvPr/>
        </p:nvSpPr>
        <p:spPr>
          <a:xfrm>
            <a:off x="5989162" y="5206973"/>
            <a:ext cx="2807063" cy="391902"/>
          </a:xfrm>
          <a:prstGeom prst="rect">
            <a:avLst/>
          </a:prstGeom>
          <a:noFill/>
        </p:spPr>
        <p:txBody>
          <a:bodyPr wrap="square">
            <a:noAutofit/>
          </a:bodyPr>
          <a:lstStyle/>
          <a:p>
            <a:pPr>
              <a:lnSpc>
                <a:spcPct val="130000"/>
              </a:lnSpc>
            </a:pPr>
            <a:r>
              <a:rPr lang="zh-CN" altLang="en-US" sz="1600" spc="120" dirty="0">
                <a:solidFill>
                  <a:schemeClr val="accent1">
                    <a:lumMod val="50000"/>
                  </a:schemeClr>
                </a:solidFill>
                <a:latin typeface="OPPOSans H" panose="00020600040101010101" pitchFamily="18" charset="-122"/>
                <a:ea typeface="OPPOSans H" panose="00020600040101010101" pitchFamily="18" charset="-122"/>
                <a:cs typeface="OPPOSans H" panose="00020600040101010101" pitchFamily="18" charset="-122"/>
              </a:rPr>
              <a:t>提升性价比</a:t>
            </a:r>
          </a:p>
        </p:txBody>
      </p:sp>
      <p:sp>
        <p:nvSpPr>
          <p:cNvPr id="89" name="圆: 空心 91"/>
          <p:cNvSpPr/>
          <p:nvPr/>
        </p:nvSpPr>
        <p:spPr>
          <a:xfrm rot="21446254">
            <a:off x="5823154" y="5329503"/>
            <a:ext cx="180094" cy="180094"/>
          </a:xfrm>
          <a:prstGeom prst="donut">
            <a:avLst>
              <a:gd name="adj" fmla="val 22893"/>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solidFill>
                <a:schemeClr val="tx1"/>
              </a:solidFill>
              <a:latin typeface="OPPOSans R" panose="00020600040101010101" pitchFamily="18" charset="-122"/>
              <a:ea typeface="OPPOSans R" panose="00020600040101010101" pitchFamily="18" charset="-122"/>
            </a:endParaRPr>
          </a:p>
        </p:txBody>
      </p:sp>
      <p:sp>
        <p:nvSpPr>
          <p:cNvPr id="83" name="矩形: 圆角 4"/>
          <p:cNvSpPr/>
          <p:nvPr/>
        </p:nvSpPr>
        <p:spPr>
          <a:xfrm>
            <a:off x="5591175" y="5084389"/>
            <a:ext cx="4837951" cy="1387966"/>
          </a:xfrm>
          <a:prstGeom prst="roundRect">
            <a:avLst>
              <a:gd name="adj" fmla="val 5557"/>
            </a:avLst>
          </a:prstGeom>
          <a:noFill/>
          <a:ln w="15240" cap="flat">
            <a:solidFill>
              <a:schemeClr val="tx1"/>
            </a:solid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solidFill>
                <a:prstClr val="black"/>
              </a:solidFill>
              <a:latin typeface="OPPOSans L" panose="00020600040101010101" pitchFamily="18" charset="-122"/>
              <a:ea typeface="OPPOSans L" panose="00020600040101010101" pitchFamily="18" charset="-122"/>
            </a:endParaRPr>
          </a:p>
        </p:txBody>
      </p:sp>
      <p:sp>
        <p:nvSpPr>
          <p:cNvPr id="84" name="矩形: 圆角 18"/>
          <p:cNvSpPr/>
          <p:nvPr/>
        </p:nvSpPr>
        <p:spPr>
          <a:xfrm>
            <a:off x="5812103" y="5716784"/>
            <a:ext cx="4411073" cy="181524"/>
          </a:xfrm>
          <a:prstGeom prst="roundRect">
            <a:avLst>
              <a:gd name="adj" fmla="val 50000"/>
            </a:avLst>
          </a:prstGeom>
          <a:solidFill>
            <a:schemeClr val="tx1"/>
          </a:solidFill>
          <a:ln w="7489" cap="flat">
            <a:noFill/>
            <a:prstDash val="solid"/>
            <a:miter/>
          </a:ln>
        </p:spPr>
        <p:txBody>
          <a:bodyPr rtlCol="0" anchor="ctr">
            <a:noAutofit/>
          </a:bodyPr>
          <a:lstStyle/>
          <a:p>
            <a:endParaRPr lang="zh-CN" altLang="en-US"/>
          </a:p>
        </p:txBody>
      </p:sp>
      <p:sp>
        <p:nvSpPr>
          <p:cNvPr id="85" name="文本框 84"/>
          <p:cNvSpPr txBox="1"/>
          <p:nvPr/>
        </p:nvSpPr>
        <p:spPr>
          <a:xfrm>
            <a:off x="9448372" y="5240222"/>
            <a:ext cx="857927" cy="338554"/>
          </a:xfrm>
          <a:prstGeom prst="rect">
            <a:avLst/>
          </a:prstGeom>
          <a:noFill/>
        </p:spPr>
        <p:txBody>
          <a:bodyPr wrap="none" rtlCol="0">
            <a:no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1600" spc="120" dirty="0">
                <a:solidFill>
                  <a:schemeClr val="accent1">
                    <a:lumMod val="50000"/>
                  </a:schemeClr>
                </a:solidFill>
                <a:latin typeface="OPPOSans H" panose="00020600040101010101" pitchFamily="18" charset="-122"/>
                <a:ea typeface="OPPOSans H" panose="00020600040101010101" pitchFamily="18" charset="-122"/>
                <a:cs typeface="OPPOSans H" panose="00020600040101010101" pitchFamily="18" charset="-122"/>
              </a:rPr>
              <a:t>35.7%</a:t>
            </a:r>
            <a:endParaRPr lang="zh-CN" altLang="en-US" sz="1600" spc="120" dirty="0">
              <a:solidFill>
                <a:schemeClr val="accent1">
                  <a:lumMod val="50000"/>
                </a:schemeClr>
              </a:solidFill>
              <a:latin typeface="OPPOSans H" panose="00020600040101010101" pitchFamily="18" charset="-122"/>
              <a:ea typeface="OPPOSans H" panose="00020600040101010101" pitchFamily="18" charset="-122"/>
              <a:cs typeface="OPPOSans H" panose="00020600040101010101" pitchFamily="18" charset="-122"/>
            </a:endParaRPr>
          </a:p>
        </p:txBody>
      </p:sp>
      <p:sp>
        <p:nvSpPr>
          <p:cNvPr id="86" name="矩形: 圆角 83"/>
          <p:cNvSpPr/>
          <p:nvPr/>
        </p:nvSpPr>
        <p:spPr>
          <a:xfrm>
            <a:off x="5804842" y="5719141"/>
            <a:ext cx="2179432" cy="176811"/>
          </a:xfrm>
          <a:prstGeom prst="roundRect">
            <a:avLst>
              <a:gd name="adj" fmla="val 50000"/>
            </a:avLst>
          </a:prstGeom>
          <a:solidFill>
            <a:schemeClr val="bg1"/>
          </a:solidFill>
          <a:ln w="7489" cap="flat">
            <a:solidFill>
              <a:schemeClr val="tx1"/>
            </a:solidFill>
            <a:prstDash val="solid"/>
            <a:miter/>
          </a:ln>
        </p:spPr>
        <p:txBody>
          <a:bodyPr rtlCol="0" anchor="ctr">
            <a:noAutofit/>
          </a:bodyPr>
          <a:lstStyle/>
          <a:p>
            <a:endParaRPr lang="zh-CN" altLang="en-US">
              <a:gradFill>
                <a:gsLst>
                  <a:gs pos="0">
                    <a:srgbClr val="3DD07B"/>
                  </a:gs>
                  <a:gs pos="100000">
                    <a:srgbClr val="3DD07B">
                      <a:alpha val="0"/>
                    </a:srgbClr>
                  </a:gs>
                </a:gsLst>
                <a:lin ang="5400000" scaled="0"/>
              </a:gradFill>
            </a:endParaRPr>
          </a:p>
        </p:txBody>
      </p:sp>
      <p:sp>
        <p:nvSpPr>
          <p:cNvPr id="87" name="文本框 86"/>
          <p:cNvSpPr txBox="1"/>
          <p:nvPr/>
        </p:nvSpPr>
        <p:spPr>
          <a:xfrm>
            <a:off x="5748674" y="5979177"/>
            <a:ext cx="4411073" cy="354456"/>
          </a:xfrm>
          <a:prstGeom prst="rect">
            <a:avLst/>
          </a:prstGeom>
          <a:noFill/>
        </p:spPr>
        <p:txBody>
          <a:bodyPr wrap="square">
            <a:noAutofit/>
          </a:bodyPr>
          <a:lstStyle/>
          <a:p>
            <a:pPr>
              <a:lnSpc>
                <a:spcPct val="130000"/>
              </a:lnSpc>
            </a:pPr>
            <a:r>
              <a:rPr lang="zh-CN" altLang="en-US" sz="1400" spc="120" dirty="0">
                <a:solidFill>
                  <a:schemeClr val="bg2">
                    <a:lumMod val="10000"/>
                  </a:schemeClr>
                </a:solidFill>
                <a:latin typeface="OPPOSans M" pitchFamily="18" charset="-122"/>
                <a:ea typeface="OPPOSans M" pitchFamily="18" charset="-122"/>
                <a:cs typeface="OPPOSans M" pitchFamily="18" charset="-122"/>
              </a:rPr>
              <a:t>性价比对产品的销售来说至关重要</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sz="quarter" idx="12"/>
          </p:nvPr>
        </p:nvSpPr>
        <p:spPr>
          <a:xfrm>
            <a:off x="933812" y="894530"/>
            <a:ext cx="4573370" cy="504516"/>
          </a:xfrm>
        </p:spPr>
        <p:txBody>
          <a:bodyPr>
            <a:noAutofit/>
          </a:bodyPr>
          <a:lstStyle/>
          <a:p>
            <a:r>
              <a:rPr lang="en-GB" altLang="zh-CN" sz="1400" dirty="0">
                <a:solidFill>
                  <a:schemeClr val="bg2">
                    <a:lumMod val="10000"/>
                  </a:schemeClr>
                </a:solidFill>
                <a:latin typeface="OPPOSans M" pitchFamily="18" charset="-122"/>
                <a:ea typeface="OPPOSans M" pitchFamily="18" charset="-122"/>
                <a:cs typeface="OPPOSans M" pitchFamily="18" charset="-122"/>
              </a:rPr>
              <a:t>LEADERS' HOPE FOR THE FUTURE</a:t>
            </a:r>
            <a:endParaRPr kumimoji="1" lang="zh-CN" altLang="en-US" sz="1400" dirty="0">
              <a:solidFill>
                <a:schemeClr val="bg2">
                  <a:lumMod val="10000"/>
                </a:schemeClr>
              </a:solidFill>
              <a:latin typeface="OPPOSans M" pitchFamily="18" charset="-122"/>
              <a:ea typeface="OPPOSans M" pitchFamily="18" charset="-122"/>
              <a:cs typeface="OPPOSans M" pitchFamily="18" charset="-122"/>
            </a:endParaRPr>
          </a:p>
        </p:txBody>
      </p:sp>
      <p:sp>
        <p:nvSpPr>
          <p:cNvPr id="3" name="内容占位符 2"/>
          <p:cNvSpPr>
            <a:spLocks noGrp="1"/>
          </p:cNvSpPr>
          <p:nvPr>
            <p:ph sz="quarter" idx="17"/>
          </p:nvPr>
        </p:nvSpPr>
        <p:spPr>
          <a:xfrm>
            <a:off x="882068" y="526654"/>
            <a:ext cx="4282214" cy="439181"/>
          </a:xfrm>
        </p:spPr>
        <p:txBody>
          <a:bodyPr>
            <a:noAutofit/>
          </a:bodyPr>
          <a:lstStyle/>
          <a:p>
            <a:r>
              <a:rPr kumimoji="1" lang="zh-CN" altLang="en-US" dirty="0"/>
              <a:t>领导发言</a:t>
            </a:r>
          </a:p>
        </p:txBody>
      </p:sp>
      <p:sp>
        <p:nvSpPr>
          <p:cNvPr id="4" name="圆角矩形 3"/>
          <p:cNvSpPr/>
          <p:nvPr/>
        </p:nvSpPr>
        <p:spPr>
          <a:xfrm>
            <a:off x="757555" y="3288665"/>
            <a:ext cx="11470005" cy="3055620"/>
          </a:xfrm>
          <a:prstGeom prst="roundRect">
            <a:avLst>
              <a:gd name="adj" fmla="val 6629"/>
            </a:avLst>
          </a:prstGeom>
          <a:solidFill>
            <a:schemeClr val="bg1"/>
          </a:solidFill>
          <a:ln>
            <a:noFill/>
          </a:ln>
          <a:effectLst>
            <a:outerShdw blurRad="292100" dist="25400" dir="2700000" sx="102000" sy="102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endParaRPr lang="zh-CN" altLang="en-US">
              <a:sym typeface="+mn-ea"/>
            </a:endParaRPr>
          </a:p>
        </p:txBody>
      </p:sp>
      <p:sp>
        <p:nvSpPr>
          <p:cNvPr id="6" name="任意多边形: 形状 39"/>
          <p:cNvSpPr/>
          <p:nvPr/>
        </p:nvSpPr>
        <p:spPr bwMode="auto">
          <a:xfrm>
            <a:off x="1079438" y="3436920"/>
            <a:ext cx="251209" cy="414307"/>
          </a:xfrm>
          <a:custGeom>
            <a:avLst/>
            <a:gdLst>
              <a:gd name="connsiteX0" fmla="*/ 149975 w 251209"/>
              <a:gd name="connsiteY0" fmla="*/ 0 h 414307"/>
              <a:gd name="connsiteX1" fmla="*/ 251209 w 251209"/>
              <a:gd name="connsiteY1" fmla="*/ 0 h 414307"/>
              <a:gd name="connsiteX2" fmla="*/ 127479 w 251209"/>
              <a:gd name="connsiteY2" fmla="*/ 208091 h 414307"/>
              <a:gd name="connsiteX3" fmla="*/ 230587 w 251209"/>
              <a:gd name="connsiteY3" fmla="*/ 208091 h 414307"/>
              <a:gd name="connsiteX4" fmla="*/ 206216 w 251209"/>
              <a:gd name="connsiteY4" fmla="*/ 414307 h 414307"/>
              <a:gd name="connsiteX5" fmla="*/ 0 w 251209"/>
              <a:gd name="connsiteY5" fmla="*/ 414307 h 414307"/>
              <a:gd name="connsiteX6" fmla="*/ 22496 w 251209"/>
              <a:gd name="connsiteY6" fmla="*/ 208091 h 414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1209" h="414307">
                <a:moveTo>
                  <a:pt x="149975" y="0"/>
                </a:moveTo>
                <a:lnTo>
                  <a:pt x="251209" y="0"/>
                </a:lnTo>
                <a:lnTo>
                  <a:pt x="127479" y="208091"/>
                </a:lnTo>
                <a:lnTo>
                  <a:pt x="230587" y="208091"/>
                </a:lnTo>
                <a:lnTo>
                  <a:pt x="206216" y="414307"/>
                </a:lnTo>
                <a:lnTo>
                  <a:pt x="0" y="414307"/>
                </a:lnTo>
                <a:lnTo>
                  <a:pt x="22496" y="208091"/>
                </a:lnTo>
                <a:close/>
              </a:path>
            </a:pathLst>
          </a:custGeom>
          <a:solidFill>
            <a:schemeClr val="tx1">
              <a:alpha val="19911"/>
            </a:schemeClr>
          </a:solidFill>
          <a:ln>
            <a:noFill/>
          </a:ln>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accent5">
                  <a:lumMod val="75000"/>
                </a:schemeClr>
              </a:solidFill>
            </a:endParaRPr>
          </a:p>
        </p:txBody>
      </p:sp>
      <p:sp>
        <p:nvSpPr>
          <p:cNvPr id="7" name="任意多边形: 形状 40"/>
          <p:cNvSpPr/>
          <p:nvPr/>
        </p:nvSpPr>
        <p:spPr bwMode="auto">
          <a:xfrm>
            <a:off x="1386882" y="3436920"/>
            <a:ext cx="251209" cy="414307"/>
          </a:xfrm>
          <a:custGeom>
            <a:avLst/>
            <a:gdLst>
              <a:gd name="connsiteX0" fmla="*/ 149975 w 251209"/>
              <a:gd name="connsiteY0" fmla="*/ 0 h 414307"/>
              <a:gd name="connsiteX1" fmla="*/ 251209 w 251209"/>
              <a:gd name="connsiteY1" fmla="*/ 0 h 414307"/>
              <a:gd name="connsiteX2" fmla="*/ 127479 w 251209"/>
              <a:gd name="connsiteY2" fmla="*/ 208091 h 414307"/>
              <a:gd name="connsiteX3" fmla="*/ 230587 w 251209"/>
              <a:gd name="connsiteY3" fmla="*/ 208091 h 414307"/>
              <a:gd name="connsiteX4" fmla="*/ 206216 w 251209"/>
              <a:gd name="connsiteY4" fmla="*/ 414307 h 414307"/>
              <a:gd name="connsiteX5" fmla="*/ 0 w 251209"/>
              <a:gd name="connsiteY5" fmla="*/ 414307 h 414307"/>
              <a:gd name="connsiteX6" fmla="*/ 22496 w 251209"/>
              <a:gd name="connsiteY6" fmla="*/ 208091 h 414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1209" h="414307">
                <a:moveTo>
                  <a:pt x="149975" y="0"/>
                </a:moveTo>
                <a:lnTo>
                  <a:pt x="251209" y="0"/>
                </a:lnTo>
                <a:lnTo>
                  <a:pt x="127479" y="208091"/>
                </a:lnTo>
                <a:lnTo>
                  <a:pt x="230587" y="208091"/>
                </a:lnTo>
                <a:lnTo>
                  <a:pt x="206216" y="414307"/>
                </a:lnTo>
                <a:lnTo>
                  <a:pt x="0" y="414307"/>
                </a:lnTo>
                <a:lnTo>
                  <a:pt x="22496" y="208091"/>
                </a:lnTo>
                <a:close/>
              </a:path>
            </a:pathLst>
          </a:custGeom>
          <a:solidFill>
            <a:schemeClr val="tx1">
              <a:alpha val="19911"/>
            </a:schemeClr>
          </a:solidFill>
          <a:ln>
            <a:noFill/>
          </a:ln>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accent5">
                  <a:lumMod val="75000"/>
                </a:schemeClr>
              </a:solidFill>
            </a:endParaRPr>
          </a:p>
        </p:txBody>
      </p:sp>
      <p:sp>
        <p:nvSpPr>
          <p:cNvPr id="9" name="椭圆 8"/>
          <p:cNvSpPr/>
          <p:nvPr/>
        </p:nvSpPr>
        <p:spPr>
          <a:xfrm>
            <a:off x="909320" y="1645285"/>
            <a:ext cx="1371600" cy="1371600"/>
          </a:xfrm>
          <a:prstGeom prst="ellipse">
            <a:avLst/>
          </a:prstGeom>
          <a:blipFill dpi="0" rotWithShape="1">
            <a:blip r:embed="rId2">
              <a:extLst>
                <a:ext uri="{96DAC541-7B7A-43D3-8B79-37D633B846F1}">
                  <asvg:svgBlip xmlns:asvg="http://schemas.microsoft.com/office/drawing/2016/SVG/main" r:embed="rId3"/>
                </a:ext>
              </a:extLst>
            </a:blip>
            <a:srcRect/>
            <a:tile tx="-76200" ty="2540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0" name="文本框 9"/>
          <p:cNvSpPr txBox="1"/>
          <p:nvPr/>
        </p:nvSpPr>
        <p:spPr>
          <a:xfrm>
            <a:off x="2581275" y="1760220"/>
            <a:ext cx="736099" cy="461665"/>
          </a:xfrm>
          <a:prstGeom prst="rect">
            <a:avLst/>
          </a:prstGeom>
          <a:noFill/>
        </p:spPr>
        <p:txBody>
          <a:bodyPr wrap="none" rtlCol="0">
            <a:noAutofit/>
          </a:bodyPr>
          <a:lstStyle/>
          <a:p>
            <a:r>
              <a:rPr lang="zh-CN" altLang="en-US" sz="2400" cap="all" dirty="0">
                <a:solidFill>
                  <a:schemeClr val="accent5">
                    <a:lumMod val="75000"/>
                  </a:schemeClr>
                </a:solidFill>
                <a:latin typeface="+mj-ea"/>
                <a:ea typeface="+mj-ea"/>
              </a:rPr>
              <a:t>小</a:t>
            </a:r>
            <a:r>
              <a:rPr lang="en-US" altLang="zh-CN" sz="2400" cap="all" dirty="0">
                <a:solidFill>
                  <a:schemeClr val="accent5">
                    <a:lumMod val="75000"/>
                  </a:schemeClr>
                </a:solidFill>
                <a:latin typeface="+mj-ea"/>
                <a:ea typeface="+mj-ea"/>
              </a:rPr>
              <a:t>A</a:t>
            </a:r>
            <a:endParaRPr lang="zh-CN" altLang="en-US" sz="2400" cap="all" dirty="0">
              <a:solidFill>
                <a:schemeClr val="accent5">
                  <a:lumMod val="75000"/>
                </a:schemeClr>
              </a:solidFill>
              <a:latin typeface="+mj-ea"/>
              <a:ea typeface="+mj-ea"/>
            </a:endParaRPr>
          </a:p>
        </p:txBody>
      </p:sp>
      <p:sp>
        <p:nvSpPr>
          <p:cNvPr id="13" name="任意多边形: 形状 39"/>
          <p:cNvSpPr/>
          <p:nvPr/>
        </p:nvSpPr>
        <p:spPr bwMode="auto">
          <a:xfrm flipH="1" flipV="1">
            <a:off x="7834672" y="5929930"/>
            <a:ext cx="251209" cy="414307"/>
          </a:xfrm>
          <a:custGeom>
            <a:avLst/>
            <a:gdLst>
              <a:gd name="connsiteX0" fmla="*/ 149975 w 251209"/>
              <a:gd name="connsiteY0" fmla="*/ 0 h 414307"/>
              <a:gd name="connsiteX1" fmla="*/ 251209 w 251209"/>
              <a:gd name="connsiteY1" fmla="*/ 0 h 414307"/>
              <a:gd name="connsiteX2" fmla="*/ 127479 w 251209"/>
              <a:gd name="connsiteY2" fmla="*/ 208091 h 414307"/>
              <a:gd name="connsiteX3" fmla="*/ 230587 w 251209"/>
              <a:gd name="connsiteY3" fmla="*/ 208091 h 414307"/>
              <a:gd name="connsiteX4" fmla="*/ 206216 w 251209"/>
              <a:gd name="connsiteY4" fmla="*/ 414307 h 414307"/>
              <a:gd name="connsiteX5" fmla="*/ 0 w 251209"/>
              <a:gd name="connsiteY5" fmla="*/ 414307 h 414307"/>
              <a:gd name="connsiteX6" fmla="*/ 22496 w 251209"/>
              <a:gd name="connsiteY6" fmla="*/ 208091 h 414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1209" h="414307">
                <a:moveTo>
                  <a:pt x="149975" y="0"/>
                </a:moveTo>
                <a:lnTo>
                  <a:pt x="251209" y="0"/>
                </a:lnTo>
                <a:lnTo>
                  <a:pt x="127479" y="208091"/>
                </a:lnTo>
                <a:lnTo>
                  <a:pt x="230587" y="208091"/>
                </a:lnTo>
                <a:lnTo>
                  <a:pt x="206216" y="414307"/>
                </a:lnTo>
                <a:lnTo>
                  <a:pt x="0" y="414307"/>
                </a:lnTo>
                <a:lnTo>
                  <a:pt x="22496" y="208091"/>
                </a:lnTo>
                <a:close/>
              </a:path>
            </a:pathLst>
          </a:custGeom>
          <a:solidFill>
            <a:schemeClr val="tx1">
              <a:alpha val="19911"/>
            </a:schemeClr>
          </a:solidFill>
          <a:ln>
            <a:noFill/>
          </a:ln>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accent5">
                  <a:lumMod val="75000"/>
                </a:schemeClr>
              </a:solidFill>
            </a:endParaRPr>
          </a:p>
        </p:txBody>
      </p:sp>
      <p:sp>
        <p:nvSpPr>
          <p:cNvPr id="14" name="任意多边形: 形状 40"/>
          <p:cNvSpPr/>
          <p:nvPr/>
        </p:nvSpPr>
        <p:spPr bwMode="auto">
          <a:xfrm flipH="1" flipV="1">
            <a:off x="7527228" y="5929930"/>
            <a:ext cx="251209" cy="414307"/>
          </a:xfrm>
          <a:custGeom>
            <a:avLst/>
            <a:gdLst>
              <a:gd name="connsiteX0" fmla="*/ 149975 w 251209"/>
              <a:gd name="connsiteY0" fmla="*/ 0 h 414307"/>
              <a:gd name="connsiteX1" fmla="*/ 251209 w 251209"/>
              <a:gd name="connsiteY1" fmla="*/ 0 h 414307"/>
              <a:gd name="connsiteX2" fmla="*/ 127479 w 251209"/>
              <a:gd name="connsiteY2" fmla="*/ 208091 h 414307"/>
              <a:gd name="connsiteX3" fmla="*/ 230587 w 251209"/>
              <a:gd name="connsiteY3" fmla="*/ 208091 h 414307"/>
              <a:gd name="connsiteX4" fmla="*/ 206216 w 251209"/>
              <a:gd name="connsiteY4" fmla="*/ 414307 h 414307"/>
              <a:gd name="connsiteX5" fmla="*/ 0 w 251209"/>
              <a:gd name="connsiteY5" fmla="*/ 414307 h 414307"/>
              <a:gd name="connsiteX6" fmla="*/ 22496 w 251209"/>
              <a:gd name="connsiteY6" fmla="*/ 208091 h 414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1209" h="414307">
                <a:moveTo>
                  <a:pt x="149975" y="0"/>
                </a:moveTo>
                <a:lnTo>
                  <a:pt x="251209" y="0"/>
                </a:lnTo>
                <a:lnTo>
                  <a:pt x="127479" y="208091"/>
                </a:lnTo>
                <a:lnTo>
                  <a:pt x="230587" y="208091"/>
                </a:lnTo>
                <a:lnTo>
                  <a:pt x="206216" y="414307"/>
                </a:lnTo>
                <a:lnTo>
                  <a:pt x="0" y="414307"/>
                </a:lnTo>
                <a:lnTo>
                  <a:pt x="22496" y="208091"/>
                </a:lnTo>
                <a:close/>
              </a:path>
            </a:pathLst>
          </a:custGeom>
          <a:solidFill>
            <a:schemeClr val="tx1">
              <a:alpha val="19911"/>
            </a:schemeClr>
          </a:solidFill>
          <a:ln>
            <a:noFill/>
          </a:ln>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accent5">
                  <a:lumMod val="75000"/>
                </a:schemeClr>
              </a:solidFill>
            </a:endParaRPr>
          </a:p>
        </p:txBody>
      </p:sp>
      <p:sp>
        <p:nvSpPr>
          <p:cNvPr id="15" name="文本框 14"/>
          <p:cNvSpPr txBox="1"/>
          <p:nvPr/>
        </p:nvSpPr>
        <p:spPr>
          <a:xfrm>
            <a:off x="3132142" y="1805305"/>
            <a:ext cx="2584449" cy="354456"/>
          </a:xfrm>
          <a:prstGeom prst="rect">
            <a:avLst/>
          </a:prstGeom>
          <a:noFill/>
        </p:spPr>
        <p:txBody>
          <a:bodyPr wrap="square" rtlCol="0">
            <a:noAutofit/>
          </a:bodyPr>
          <a:lstStyle/>
          <a:p>
            <a:pPr algn="l">
              <a:lnSpc>
                <a:spcPct val="130000"/>
              </a:lnSpc>
            </a:pPr>
            <a:r>
              <a:rPr lang="zh-CN" altLang="en-US" sz="1400" cap="all" dirty="0">
                <a:solidFill>
                  <a:schemeClr val="accent5">
                    <a:lumMod val="75000"/>
                  </a:schemeClr>
                </a:solidFill>
                <a:latin typeface="OPPOSans M" pitchFamily="18" charset="-122"/>
                <a:ea typeface="OPPOSans M" pitchFamily="18" charset="-122"/>
                <a:cs typeface="OPPOSans M" pitchFamily="18" charset="-122"/>
                <a:sym typeface="+mn-ea"/>
              </a:rPr>
              <a:t>（市场部总监</a:t>
            </a:r>
            <a:r>
              <a:rPr lang="en-US" altLang="zh-CN" sz="1400" cap="all" dirty="0">
                <a:solidFill>
                  <a:schemeClr val="accent5">
                    <a:lumMod val="75000"/>
                  </a:schemeClr>
                </a:solidFill>
                <a:latin typeface="OPPOSans M" pitchFamily="18" charset="-122"/>
                <a:ea typeface="OPPOSans M" pitchFamily="18" charset="-122"/>
                <a:cs typeface="OPPOSans M" pitchFamily="18" charset="-122"/>
                <a:sym typeface="+mn-ea"/>
              </a:rPr>
              <a:t>/</a:t>
            </a:r>
            <a:r>
              <a:rPr lang="zh-CN" altLang="en-US" sz="1400" cap="all" dirty="0">
                <a:solidFill>
                  <a:schemeClr val="accent5">
                    <a:lumMod val="75000"/>
                  </a:schemeClr>
                </a:solidFill>
                <a:latin typeface="OPPOSans M" pitchFamily="18" charset="-122"/>
                <a:ea typeface="OPPOSans M" pitchFamily="18" charset="-122"/>
                <a:cs typeface="OPPOSans M" pitchFamily="18" charset="-122"/>
                <a:sym typeface="+mn-ea"/>
              </a:rPr>
              <a:t>公司副总经理）</a:t>
            </a:r>
          </a:p>
        </p:txBody>
      </p:sp>
      <p:pic>
        <p:nvPicPr>
          <p:cNvPr id="16" name="图形 15"/>
          <p:cNvPicPr>
            <a:picLocks noChangeAspect="1"/>
          </p:cNvPicPr>
          <p:nvPr/>
        </p:nvPicPr>
        <p:blipFill rotWithShape="1">
          <a:blip r:embed="rId4">
            <a:extLst>
              <a:ext uri="{96DAC541-7B7A-43D3-8B79-37D633B846F1}">
                <asvg:svgBlip xmlns:asvg="http://schemas.microsoft.com/office/drawing/2016/SVG/main" r:embed="rId5"/>
              </a:ext>
            </a:extLst>
          </a:blip>
          <a:srcRect r="53721"/>
          <a:stretch>
            <a:fillRect/>
          </a:stretch>
        </p:blipFill>
        <p:spPr>
          <a:xfrm flipH="1">
            <a:off x="9182699" y="1399046"/>
            <a:ext cx="2938718" cy="5524500"/>
          </a:xfrm>
          <a:prstGeom prst="rect">
            <a:avLst/>
          </a:prstGeom>
        </p:spPr>
      </p:pic>
      <p:sp>
        <p:nvSpPr>
          <p:cNvPr id="20" name="文本框 19"/>
          <p:cNvSpPr txBox="1"/>
          <p:nvPr/>
        </p:nvSpPr>
        <p:spPr>
          <a:xfrm>
            <a:off x="1448837" y="4029921"/>
            <a:ext cx="7686256" cy="1474763"/>
          </a:xfrm>
          <a:prstGeom prst="rect">
            <a:avLst/>
          </a:prstGeom>
          <a:noFill/>
        </p:spPr>
        <p:txBody>
          <a:bodyPr wrap="square">
            <a:noAutofit/>
          </a:bodyPr>
          <a:lstStyle/>
          <a:p>
            <a:pPr>
              <a:lnSpc>
                <a:spcPct val="130000"/>
              </a:lnSpc>
            </a:pPr>
            <a:r>
              <a:rPr lang="zh-CN" altLang="en-US" sz="1400" spc="120" dirty="0">
                <a:solidFill>
                  <a:schemeClr val="bg2">
                    <a:lumMod val="10000"/>
                  </a:schemeClr>
                </a:solidFill>
                <a:latin typeface="OPPOSans M" pitchFamily="18" charset="-122"/>
                <a:ea typeface="OPPOSans M" pitchFamily="18" charset="-122"/>
                <a:cs typeface="OPPOSans M" pitchFamily="18" charset="-122"/>
              </a:rPr>
              <a:t>未来我们将从创新性、实用性、性能等多方面发展，争取在保持原来业绩的基础上，增加投入，更加用心的提升工作团队的效率和能力。</a:t>
            </a:r>
            <a:endParaRPr lang="en-US" altLang="zh-CN" sz="1400" spc="120" dirty="0">
              <a:solidFill>
                <a:schemeClr val="bg2">
                  <a:lumMod val="10000"/>
                </a:schemeClr>
              </a:solidFill>
              <a:latin typeface="OPPOSans M" pitchFamily="18" charset="-122"/>
              <a:ea typeface="OPPOSans M" pitchFamily="18" charset="-122"/>
              <a:cs typeface="OPPOSans M" pitchFamily="18" charset="-122"/>
            </a:endParaRPr>
          </a:p>
          <a:p>
            <a:pPr>
              <a:lnSpc>
                <a:spcPct val="130000"/>
              </a:lnSpc>
            </a:pPr>
            <a:endParaRPr lang="en-US" altLang="zh-CN" sz="1400" spc="120" dirty="0">
              <a:solidFill>
                <a:schemeClr val="bg2">
                  <a:lumMod val="10000"/>
                </a:schemeClr>
              </a:solidFill>
              <a:latin typeface="OPPOSans M" pitchFamily="18" charset="-122"/>
              <a:ea typeface="OPPOSans M" pitchFamily="18" charset="-122"/>
              <a:cs typeface="OPPOSans M" pitchFamily="18" charset="-122"/>
            </a:endParaRPr>
          </a:p>
          <a:p>
            <a:pPr>
              <a:lnSpc>
                <a:spcPct val="130000"/>
              </a:lnSpc>
            </a:pPr>
            <a:r>
              <a:rPr lang="zh-CN" altLang="en-US" sz="1400" spc="120" dirty="0">
                <a:solidFill>
                  <a:schemeClr val="bg2">
                    <a:lumMod val="10000"/>
                  </a:schemeClr>
                </a:solidFill>
                <a:latin typeface="OPPOSans M" pitchFamily="18" charset="-122"/>
                <a:ea typeface="OPPOSans M" pitchFamily="18" charset="-122"/>
                <a:cs typeface="OPPOSans M" pitchFamily="18" charset="-122"/>
              </a:rPr>
              <a:t>当然，我们也会在产品方面多加用心，对于原来的产品进行更新换代，增加市场占有率，同时提升利润，祝愿未来我们都有良好的表现！</a:t>
            </a:r>
          </a:p>
        </p:txBody>
      </p:sp>
      <p:grpSp>
        <p:nvGrpSpPr>
          <p:cNvPr id="23" name="组合 22"/>
          <p:cNvGrpSpPr/>
          <p:nvPr/>
        </p:nvGrpSpPr>
        <p:grpSpPr>
          <a:xfrm>
            <a:off x="5558566" y="1923900"/>
            <a:ext cx="365299" cy="133014"/>
            <a:chOff x="9214540" y="2617324"/>
            <a:chExt cx="365299" cy="133014"/>
          </a:xfrm>
          <a:gradFill>
            <a:gsLst>
              <a:gs pos="100000">
                <a:schemeClr val="tx1"/>
              </a:gs>
              <a:gs pos="0">
                <a:schemeClr val="tx1">
                  <a:alpha val="0"/>
                </a:schemeClr>
              </a:gs>
            </a:gsLst>
            <a:lin ang="0" scaled="0"/>
          </a:gradFill>
        </p:grpSpPr>
        <p:sp>
          <p:nvSpPr>
            <p:cNvPr id="24" name="燕尾形 23"/>
            <p:cNvSpPr/>
            <p:nvPr/>
          </p:nvSpPr>
          <p:spPr>
            <a:xfrm>
              <a:off x="9214540" y="2617324"/>
              <a:ext cx="90029" cy="13301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solidFill>
                  <a:schemeClr val="tx1"/>
                </a:solidFill>
              </a:endParaRPr>
            </a:p>
          </p:txBody>
        </p:sp>
        <p:sp>
          <p:nvSpPr>
            <p:cNvPr id="25" name="燕尾形 24"/>
            <p:cNvSpPr/>
            <p:nvPr/>
          </p:nvSpPr>
          <p:spPr>
            <a:xfrm>
              <a:off x="9283357" y="2617324"/>
              <a:ext cx="90029" cy="13301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solidFill>
                  <a:schemeClr val="tx1"/>
                </a:solidFill>
              </a:endParaRPr>
            </a:p>
          </p:txBody>
        </p:sp>
        <p:sp>
          <p:nvSpPr>
            <p:cNvPr id="26" name="燕尾形 25"/>
            <p:cNvSpPr/>
            <p:nvPr/>
          </p:nvSpPr>
          <p:spPr>
            <a:xfrm>
              <a:off x="9352175" y="2617324"/>
              <a:ext cx="90029" cy="13301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dirty="0">
                <a:solidFill>
                  <a:schemeClr val="tx1"/>
                </a:solidFill>
              </a:endParaRPr>
            </a:p>
          </p:txBody>
        </p:sp>
        <p:sp>
          <p:nvSpPr>
            <p:cNvPr id="27" name="燕尾形 26"/>
            <p:cNvSpPr/>
            <p:nvPr/>
          </p:nvSpPr>
          <p:spPr>
            <a:xfrm>
              <a:off x="9420992" y="2617324"/>
              <a:ext cx="90029" cy="13301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solidFill>
                  <a:schemeClr val="tx1"/>
                </a:solidFill>
              </a:endParaRPr>
            </a:p>
          </p:txBody>
        </p:sp>
        <p:sp>
          <p:nvSpPr>
            <p:cNvPr id="28" name="燕尾形 27"/>
            <p:cNvSpPr/>
            <p:nvPr/>
          </p:nvSpPr>
          <p:spPr>
            <a:xfrm>
              <a:off x="9489810" y="2617324"/>
              <a:ext cx="90029" cy="13301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solidFill>
                  <a:schemeClr val="tx1"/>
                </a:solidFill>
              </a:endParaRPr>
            </a:p>
          </p:txBody>
        </p:sp>
      </p:grpSp>
      <p:sp>
        <p:nvSpPr>
          <p:cNvPr id="29" name="文本框 28"/>
          <p:cNvSpPr txBox="1"/>
          <p:nvPr/>
        </p:nvSpPr>
        <p:spPr>
          <a:xfrm>
            <a:off x="2581275" y="2248753"/>
            <a:ext cx="7314836" cy="634533"/>
          </a:xfrm>
          <a:prstGeom prst="rect">
            <a:avLst/>
          </a:prstGeom>
          <a:noFill/>
        </p:spPr>
        <p:txBody>
          <a:bodyPr wrap="square">
            <a:noAutofit/>
          </a:bodyPr>
          <a:lstStyle/>
          <a:p>
            <a:pPr>
              <a:lnSpc>
                <a:spcPct val="130000"/>
              </a:lnSpc>
            </a:pPr>
            <a:r>
              <a:rPr lang="zh-CN" altLang="en-US" sz="1400" spc="120" dirty="0">
                <a:solidFill>
                  <a:schemeClr val="bg2">
                    <a:lumMod val="10000"/>
                  </a:schemeClr>
                </a:solidFill>
                <a:latin typeface="OPPOSans M" pitchFamily="18" charset="-122"/>
                <a:ea typeface="OPPOSans M" pitchFamily="18" charset="-122"/>
                <a:cs typeface="OPPOSans M" pitchFamily="18" charset="-122"/>
              </a:rPr>
              <a:t>曾担任全国</a:t>
            </a:r>
            <a:r>
              <a:rPr lang="en-US" altLang="zh-CN" sz="1400" spc="120" dirty="0">
                <a:solidFill>
                  <a:schemeClr val="bg2">
                    <a:lumMod val="10000"/>
                  </a:schemeClr>
                </a:solidFill>
                <a:latin typeface="OPPOSans M" pitchFamily="18" charset="-122"/>
                <a:ea typeface="OPPOSans M" pitchFamily="18" charset="-122"/>
                <a:cs typeface="OPPOSans M" pitchFamily="18" charset="-122"/>
              </a:rPr>
              <a:t>500</a:t>
            </a:r>
            <a:r>
              <a:rPr lang="zh-CN" altLang="en-US" sz="1400" spc="120" dirty="0">
                <a:solidFill>
                  <a:schemeClr val="bg2">
                    <a:lumMod val="10000"/>
                  </a:schemeClr>
                </a:solidFill>
                <a:latin typeface="OPPOSans M" pitchFamily="18" charset="-122"/>
                <a:ea typeface="OPPOSans M" pitchFamily="18" charset="-122"/>
                <a:cs typeface="OPPOSans M" pitchFamily="18" charset="-122"/>
              </a:rPr>
              <a:t>强销售团队总经理，一年带领团队销售业绩达</a:t>
            </a:r>
            <a:r>
              <a:rPr lang="en-US" altLang="zh-CN" sz="1400" spc="120" dirty="0">
                <a:solidFill>
                  <a:schemeClr val="bg2">
                    <a:lumMod val="10000"/>
                  </a:schemeClr>
                </a:solidFill>
                <a:latin typeface="OPPOSans M" pitchFamily="18" charset="-122"/>
                <a:ea typeface="OPPOSans M" pitchFamily="18" charset="-122"/>
                <a:cs typeface="OPPOSans M" pitchFamily="18" charset="-122"/>
              </a:rPr>
              <a:t>1</a:t>
            </a:r>
            <a:r>
              <a:rPr lang="zh-CN" altLang="en-US" sz="1400" spc="120" dirty="0">
                <a:solidFill>
                  <a:schemeClr val="bg2">
                    <a:lumMod val="10000"/>
                  </a:schemeClr>
                </a:solidFill>
                <a:latin typeface="OPPOSans M" pitchFamily="18" charset="-122"/>
                <a:ea typeface="OPPOSans M" pitchFamily="18" charset="-122"/>
                <a:cs typeface="OPPOSans M" pitchFamily="18" charset="-122"/>
              </a:rPr>
              <a:t>千万；</a:t>
            </a:r>
            <a:endParaRPr lang="en-US" altLang="zh-CN" sz="1400" spc="120" dirty="0">
              <a:solidFill>
                <a:schemeClr val="bg2">
                  <a:lumMod val="10000"/>
                </a:schemeClr>
              </a:solidFill>
              <a:latin typeface="OPPOSans M" pitchFamily="18" charset="-122"/>
              <a:ea typeface="OPPOSans M" pitchFamily="18" charset="-122"/>
              <a:cs typeface="OPPOSans M" pitchFamily="18" charset="-122"/>
            </a:endParaRPr>
          </a:p>
          <a:p>
            <a:pPr>
              <a:lnSpc>
                <a:spcPct val="130000"/>
              </a:lnSpc>
            </a:pPr>
            <a:r>
              <a:rPr lang="zh-CN" altLang="en-US" sz="1400" spc="120" dirty="0">
                <a:solidFill>
                  <a:schemeClr val="bg2">
                    <a:lumMod val="10000"/>
                  </a:schemeClr>
                </a:solidFill>
                <a:latin typeface="OPPOSans M" pitchFamily="18" charset="-122"/>
                <a:ea typeface="OPPOSans M" pitchFamily="18" charset="-122"/>
                <a:cs typeface="OPPOSans M" pitchFamily="18" charset="-122"/>
              </a:rPr>
              <a:t>目前带领团队人数超过</a:t>
            </a:r>
            <a:r>
              <a:rPr lang="en-US" altLang="zh-CN" sz="1400" spc="120" dirty="0">
                <a:solidFill>
                  <a:schemeClr val="bg2">
                    <a:lumMod val="10000"/>
                  </a:schemeClr>
                </a:solidFill>
                <a:latin typeface="OPPOSans M" pitchFamily="18" charset="-122"/>
                <a:ea typeface="OPPOSans M" pitchFamily="18" charset="-122"/>
                <a:cs typeface="OPPOSans M" pitchFamily="18" charset="-122"/>
              </a:rPr>
              <a:t>50+</a:t>
            </a:r>
            <a:r>
              <a:rPr lang="zh-CN" altLang="en-US" sz="1400" spc="120" dirty="0">
                <a:solidFill>
                  <a:schemeClr val="bg2">
                    <a:lumMod val="10000"/>
                  </a:schemeClr>
                </a:solidFill>
                <a:latin typeface="OPPOSans M" pitchFamily="18" charset="-122"/>
                <a:ea typeface="OPPOSans M" pitchFamily="18" charset="-122"/>
                <a:cs typeface="OPPOSans M" pitchFamily="18" charset="-122"/>
              </a:rPr>
              <a:t>，并且对本公司今年业绩做出巨大贡献。</a:t>
            </a:r>
            <a:endParaRPr lang="en-US" altLang="zh-CN" sz="1400" spc="120" dirty="0">
              <a:solidFill>
                <a:schemeClr val="bg2">
                  <a:lumMod val="10000"/>
                </a:schemeClr>
              </a:solidFill>
              <a:latin typeface="OPPOSans M" pitchFamily="18" charset="-122"/>
              <a:ea typeface="OPPOSans M" pitchFamily="18" charset="-122"/>
              <a:cs typeface="OPPOSans M" pitchFamily="18" charset="-122"/>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sz="quarter" idx="12"/>
          </p:nvPr>
        </p:nvSpPr>
        <p:spPr>
          <a:xfrm>
            <a:off x="569593" y="4022864"/>
            <a:ext cx="5992570" cy="504516"/>
          </a:xfrm>
        </p:spPr>
        <p:txBody>
          <a:bodyPr>
            <a:noAutofit/>
          </a:bodyPr>
          <a:lstStyle/>
          <a:p>
            <a:pPr>
              <a:lnSpc>
                <a:spcPct val="140000"/>
              </a:lnSpc>
            </a:pPr>
            <a:r>
              <a:rPr lang="zh-CN" altLang="en-US" sz="1400" dirty="0">
                <a:solidFill>
                  <a:schemeClr val="bg2">
                    <a:lumMod val="10000"/>
                  </a:schemeClr>
                </a:solidFill>
                <a:latin typeface="OPPOSans M" pitchFamily="18" charset="-122"/>
                <a:ea typeface="OPPOSans M" pitchFamily="18" charset="-122"/>
                <a:cs typeface="OPPOSans M" pitchFamily="18" charset="-122"/>
              </a:rPr>
              <a:t>展示去年整体工作内容和工作成果，评选部分优秀工作员工。</a:t>
            </a:r>
          </a:p>
        </p:txBody>
      </p:sp>
      <p:sp>
        <p:nvSpPr>
          <p:cNvPr id="3" name="标题 2"/>
          <p:cNvSpPr>
            <a:spLocks noGrp="1"/>
          </p:cNvSpPr>
          <p:nvPr>
            <p:ph type="title"/>
          </p:nvPr>
        </p:nvSpPr>
        <p:spPr/>
        <p:txBody>
          <a:bodyPr>
            <a:noAutofit/>
          </a:bodyPr>
          <a:lstStyle/>
          <a:p>
            <a:r>
              <a:rPr lang="zh-CN" altLang="en-US" dirty="0"/>
              <a:t>全年工作内容汇报</a:t>
            </a:r>
          </a:p>
        </p:txBody>
      </p:sp>
      <p:sp>
        <p:nvSpPr>
          <p:cNvPr id="4" name="内容占位符 3"/>
          <p:cNvSpPr>
            <a:spLocks noGrp="1"/>
          </p:cNvSpPr>
          <p:nvPr>
            <p:ph sz="quarter" idx="11"/>
          </p:nvPr>
        </p:nvSpPr>
        <p:spPr/>
        <p:txBody>
          <a:bodyPr>
            <a:noAutofit/>
          </a:bodyPr>
          <a:lstStyle/>
          <a:p>
            <a:r>
              <a:rPr kumimoji="1" lang="zh-CN" altLang="en-US" dirty="0"/>
              <a:t>第一部分</a:t>
            </a:r>
          </a:p>
        </p:txBody>
      </p:sp>
      <p:sp>
        <p:nvSpPr>
          <p:cNvPr id="5" name="内容占位符 4"/>
          <p:cNvSpPr>
            <a:spLocks noGrp="1"/>
          </p:cNvSpPr>
          <p:nvPr>
            <p:ph sz="quarter" idx="10"/>
          </p:nvPr>
        </p:nvSpPr>
        <p:spPr/>
        <p:txBody>
          <a:bodyPr>
            <a:noAutofit/>
          </a:bodyPr>
          <a:lstStyle/>
          <a:p>
            <a:r>
              <a:rPr kumimoji="1" lang="en-US" altLang="zh-CN" dirty="0"/>
              <a:t>01</a:t>
            </a:r>
            <a:endParaRPr kumimoji="1" lang="zh-CN" altLang="en-US"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sz="quarter" idx="11"/>
          </p:nvPr>
        </p:nvSpPr>
        <p:spPr>
          <a:xfrm>
            <a:off x="6902249" y="2709748"/>
            <a:ext cx="3148545" cy="404301"/>
          </a:xfrm>
        </p:spPr>
        <p:txBody>
          <a:bodyPr>
            <a:noAutofit/>
          </a:bodyPr>
          <a:lstStyle/>
          <a:p>
            <a:r>
              <a:rPr kumimoji="1" lang="en-US" altLang="zh-CN" dirty="0"/>
              <a:t>THANK</a:t>
            </a:r>
            <a:r>
              <a:rPr kumimoji="1" lang="zh-CN" altLang="en-US" dirty="0"/>
              <a:t> </a:t>
            </a:r>
            <a:r>
              <a:rPr kumimoji="1" lang="en-US" altLang="zh-CN" dirty="0"/>
              <a:t>YOU</a:t>
            </a:r>
            <a:endParaRPr kumimoji="1" lang="zh-CN" altLang="en-US" dirty="0"/>
          </a:p>
        </p:txBody>
      </p:sp>
      <p:sp>
        <p:nvSpPr>
          <p:cNvPr id="3" name="标题 2"/>
          <p:cNvSpPr>
            <a:spLocks noGrp="1"/>
          </p:cNvSpPr>
          <p:nvPr>
            <p:ph type="title"/>
          </p:nvPr>
        </p:nvSpPr>
        <p:spPr/>
        <p:txBody>
          <a:bodyPr>
            <a:noAutofit/>
          </a:bodyPr>
          <a:lstStyle/>
          <a:p>
            <a:r>
              <a:rPr kumimoji="1" lang="zh-CN" altLang="en-US" dirty="0"/>
              <a:t>感谢观看！</a:t>
            </a:r>
          </a:p>
        </p:txBody>
      </p:sp>
      <p:sp>
        <p:nvSpPr>
          <p:cNvPr id="4" name="内容占位符 3"/>
          <p:cNvSpPr>
            <a:spLocks noGrp="1"/>
          </p:cNvSpPr>
          <p:nvPr>
            <p:ph sz="quarter" idx="12"/>
          </p:nvPr>
        </p:nvSpPr>
        <p:spPr>
          <a:xfrm>
            <a:off x="7209010" y="3743950"/>
            <a:ext cx="2375470" cy="273166"/>
          </a:xfrm>
        </p:spPr>
        <p:txBody>
          <a:bodyPr>
            <a:noAutofit/>
          </a:bodyPr>
          <a:lstStyle/>
          <a:p>
            <a:r>
              <a:rPr lang="zh-CN" altLang="en-US" dirty="0">
                <a:latin typeface="+mn-lt"/>
              </a:rPr>
              <a:t>汇报人：</a:t>
            </a:r>
            <a:r>
              <a:rPr lang="en-GB" altLang="zh-CN" dirty="0" err="1">
                <a:latin typeface="+mn-lt"/>
              </a:rPr>
              <a:t>OfficePLUS</a:t>
            </a:r>
            <a:endParaRPr lang="zh-CN" altLang="en-US" dirty="0">
              <a:latin typeface="+mn-lt"/>
            </a:endParaRPr>
          </a:p>
        </p:txBody>
      </p:sp>
      <p:sp>
        <p:nvSpPr>
          <p:cNvPr id="5" name="内容占位符 4"/>
          <p:cNvSpPr>
            <a:spLocks noGrp="1"/>
          </p:cNvSpPr>
          <p:nvPr>
            <p:ph sz="quarter" idx="13"/>
          </p:nvPr>
        </p:nvSpPr>
        <p:spPr>
          <a:xfrm>
            <a:off x="7174599" y="4498195"/>
            <a:ext cx="2444293" cy="273166"/>
          </a:xfrm>
        </p:spPr>
        <p:txBody>
          <a:bodyPr>
            <a:noAutofit/>
          </a:bodyPr>
          <a:lstStyle/>
          <a:p>
            <a:r>
              <a:rPr lang="zh-CN" altLang="en-US" dirty="0">
                <a:latin typeface="+mn-lt"/>
              </a:rPr>
              <a:t>汇报时间：</a:t>
            </a:r>
            <a:r>
              <a:rPr lang="en-US" altLang="zh-CN" dirty="0">
                <a:latin typeface="+mn-lt"/>
              </a:rPr>
              <a:t>20</a:t>
            </a:r>
            <a:r>
              <a:rPr lang="en-GB" altLang="zh-CN" dirty="0">
                <a:latin typeface="+mn-lt"/>
              </a:rPr>
              <a:t>XX.01.01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C3D094EC-491C-2649-AF07-6B22837C919C}"/>
              </a:ext>
            </a:extLst>
          </p:cNvPr>
          <p:cNvSpPr>
            <a:spLocks noGrp="1"/>
          </p:cNvSpPr>
          <p:nvPr>
            <p:ph type="body" sz="quarter" idx="11"/>
          </p:nvPr>
        </p:nvSpPr>
        <p:spPr/>
        <p:txBody>
          <a:bodyPr/>
          <a:lstStyle/>
          <a:p>
            <a:r>
              <a:rPr kumimoji="1" lang="en-US" altLang="zh-CN" dirty="0" err="1"/>
              <a:t>OfficePLUS.cn</a:t>
            </a:r>
            <a:endParaRPr kumimoji="1" lang="zh-CN" altLang="en-US" dirty="0"/>
          </a:p>
        </p:txBody>
      </p:sp>
      <p:sp>
        <p:nvSpPr>
          <p:cNvPr id="3" name="文本占位符 2">
            <a:extLst>
              <a:ext uri="{FF2B5EF4-FFF2-40B4-BE49-F238E27FC236}">
                <a16:creationId xmlns:a16="http://schemas.microsoft.com/office/drawing/2014/main" id="{9AFB47E1-7AF0-204F-89F0-4C0DE2B37BF5}"/>
              </a:ext>
            </a:extLst>
          </p:cNvPr>
          <p:cNvSpPr>
            <a:spLocks noGrp="1"/>
          </p:cNvSpPr>
          <p:nvPr>
            <p:ph type="body" sz="quarter" idx="13"/>
          </p:nvPr>
        </p:nvSpPr>
        <p:spPr/>
        <p:txBody>
          <a:bodyPr/>
          <a:lstStyle/>
          <a:p>
            <a:r>
              <a:rPr kumimoji="1" lang="zh-CN" altLang="en-US" dirty="0"/>
              <a:t>中文</a:t>
            </a:r>
            <a:r>
              <a:rPr kumimoji="1" lang="en-US" altLang="zh-CN" dirty="0" err="1"/>
              <a:t>opposans</a:t>
            </a:r>
            <a:endParaRPr kumimoji="1" lang="en" altLang="zh-CN" dirty="0">
              <a:latin typeface="+mj-ea"/>
              <a:ea typeface="+mj-ea"/>
            </a:endParaRPr>
          </a:p>
          <a:p>
            <a:r>
              <a:rPr kumimoji="1" lang="zh-CN" altLang="en-US" dirty="0"/>
              <a:t>英文 </a:t>
            </a:r>
            <a:r>
              <a:rPr kumimoji="1" lang="en-US" altLang="zh-CN" dirty="0" err="1"/>
              <a:t>opposans</a:t>
            </a:r>
            <a:endParaRPr kumimoji="1" lang="en" altLang="zh-CN" dirty="0"/>
          </a:p>
          <a:p>
            <a:endParaRPr kumimoji="1" lang="en-US" altLang="zh-CN" dirty="0"/>
          </a:p>
          <a:p>
            <a:r>
              <a:rPr kumimoji="1" lang="zh-CN" altLang="en-US" dirty="0"/>
              <a:t>标题 </a:t>
            </a:r>
            <a:r>
              <a:rPr kumimoji="1" lang="en-US" altLang="zh-CN" dirty="0"/>
              <a:t>1.0</a:t>
            </a:r>
          </a:p>
          <a:p>
            <a:r>
              <a:rPr kumimoji="1" lang="zh-CN" altLang="en-US" dirty="0"/>
              <a:t>正文 </a:t>
            </a:r>
            <a:r>
              <a:rPr kumimoji="1" lang="en-US" altLang="zh-CN" dirty="0"/>
              <a:t>1.3</a:t>
            </a:r>
          </a:p>
          <a:p>
            <a:r>
              <a:rPr kumimoji="1" lang="en-US" altLang="zh-CN" dirty="0"/>
              <a:t>undraw</a:t>
            </a:r>
            <a:endParaRPr kumimoji="1" lang="zh-CN" altLang="en-US" dirty="0"/>
          </a:p>
          <a:p>
            <a:endParaRPr kumimoji="1" lang="en" altLang="zh-CN" dirty="0"/>
          </a:p>
          <a:p>
            <a:r>
              <a:rPr kumimoji="1" lang="zh-CN" altLang="en-US" dirty="0"/>
              <a:t>本网站所提供的任何信息内容（包括但不限于 </a:t>
            </a:r>
            <a:r>
              <a:rPr kumimoji="1" lang="en" altLang="zh-CN" dirty="0"/>
              <a:t>PPT </a:t>
            </a:r>
            <a:r>
              <a:rPr kumimoji="1" lang="zh-CN" altLang="en-US" dirty="0"/>
              <a:t>模板、</a:t>
            </a:r>
            <a:r>
              <a:rPr kumimoji="1" lang="en" altLang="zh-CN" dirty="0"/>
              <a:t>Word </a:t>
            </a:r>
            <a:r>
              <a:rPr kumimoji="1" lang="zh-CN" altLang="en-US" dirty="0"/>
              <a:t>文档、</a:t>
            </a:r>
            <a:r>
              <a:rPr kumimoji="1" lang="en" altLang="zh-CN" dirty="0"/>
              <a:t>Excel </a:t>
            </a:r>
            <a:r>
              <a:rPr kumimoji="1" lang="zh-CN" altLang="en-US" dirty="0"/>
              <a:t>图表、图片素材等）均受</a:t>
            </a:r>
            <a:r>
              <a:rPr kumimoji="1" lang="en-US" altLang="zh-CN" dirty="0"/>
              <a:t>《</a:t>
            </a:r>
            <a:r>
              <a:rPr kumimoji="1" lang="zh-CN" altLang="en-US" dirty="0"/>
              <a:t>中华人民共和国著作权法</a:t>
            </a:r>
            <a:r>
              <a:rPr kumimoji="1" lang="en-US" altLang="zh-CN" dirty="0"/>
              <a:t>》</a:t>
            </a:r>
            <a:r>
              <a:rPr kumimoji="1" lang="zh-CN" altLang="en-US" dirty="0"/>
              <a:t>、</a:t>
            </a:r>
            <a:r>
              <a:rPr kumimoji="1" lang="en-US" altLang="zh-CN" dirty="0"/>
              <a:t>《</a:t>
            </a:r>
            <a:r>
              <a:rPr kumimoji="1" lang="zh-CN" altLang="en-US" dirty="0"/>
              <a:t>信息网络传播权保护条例</a:t>
            </a:r>
            <a:r>
              <a:rPr kumimoji="1" lang="en-US" altLang="zh-CN" dirty="0"/>
              <a:t>》</a:t>
            </a:r>
            <a:r>
              <a:rPr kumimoji="1" lang="zh-CN" altLang="en-US" dirty="0"/>
              <a:t>及其他适用的法律法规的保护，未经权利人书面明确授权，信息内容的任何部分</a:t>
            </a:r>
            <a:r>
              <a:rPr kumimoji="1" lang="en-US" altLang="zh-CN" dirty="0"/>
              <a:t>(</a:t>
            </a:r>
            <a:r>
              <a:rPr kumimoji="1" lang="zh-CN" altLang="en-US" dirty="0"/>
              <a:t>包括图片或图表</a:t>
            </a:r>
            <a:r>
              <a:rPr kumimoji="1" lang="en-US" altLang="zh-CN" dirty="0"/>
              <a:t>)</a:t>
            </a:r>
            <a:r>
              <a:rPr kumimoji="1" lang="zh-CN" altLang="en-US" dirty="0"/>
              <a:t>不得被全部或部分的复制、传播、销售，否则将承担法律责任。</a:t>
            </a:r>
            <a:endParaRPr kumimoji="1" lang="en-US" altLang="zh-CN" dirty="0"/>
          </a:p>
          <a:p>
            <a:endParaRPr kumimoji="1" lang="en-US" altLang="zh-CN" dirty="0"/>
          </a:p>
          <a:p>
            <a:r>
              <a:rPr kumimoji="1" lang="zh-CN" altLang="en-US" dirty="0"/>
              <a:t>小莹酱</a:t>
            </a:r>
            <a:endParaRPr kumimoji="1" lang="en" altLang="zh-CN" dirty="0"/>
          </a:p>
        </p:txBody>
      </p:sp>
      <p:sp>
        <p:nvSpPr>
          <p:cNvPr id="5" name="文本占位符 4">
            <a:extLst>
              <a:ext uri="{FF2B5EF4-FFF2-40B4-BE49-F238E27FC236}">
                <a16:creationId xmlns:a16="http://schemas.microsoft.com/office/drawing/2014/main" id="{9379F369-F966-CC4F-9150-5720C0654BE8}"/>
              </a:ext>
            </a:extLst>
          </p:cNvPr>
          <p:cNvSpPr>
            <a:spLocks noGrp="1"/>
          </p:cNvSpPr>
          <p:nvPr>
            <p:ph type="body" sz="quarter" idx="10"/>
          </p:nvPr>
        </p:nvSpPr>
        <p:spPr/>
        <p:txBody>
          <a:bodyPr/>
          <a:lstStyle/>
          <a:p>
            <a:r>
              <a:rPr kumimoji="1" lang="zh-CN" altLang="en-US" dirty="0"/>
              <a:t>标注</a:t>
            </a:r>
          </a:p>
        </p:txBody>
      </p:sp>
      <p:sp>
        <p:nvSpPr>
          <p:cNvPr id="8" name="文本占位符 7">
            <a:extLst>
              <a:ext uri="{FF2B5EF4-FFF2-40B4-BE49-F238E27FC236}">
                <a16:creationId xmlns:a16="http://schemas.microsoft.com/office/drawing/2014/main" id="{52037C6C-C3D0-B143-999B-9FBD7AAF906F}"/>
              </a:ext>
            </a:extLst>
          </p:cNvPr>
          <p:cNvSpPr>
            <a:spLocks noGrp="1"/>
          </p:cNvSpPr>
          <p:nvPr>
            <p:ph type="body" sz="quarter" idx="17"/>
          </p:nvPr>
        </p:nvSpPr>
        <p:spPr/>
        <p:txBody>
          <a:bodyPr/>
          <a:lstStyle/>
          <a:p>
            <a:r>
              <a:rPr kumimoji="1" lang="zh-CN" altLang="en-US" dirty="0"/>
              <a:t>字体使用</a:t>
            </a:r>
            <a:endParaRPr kumimoji="1" lang="en-US" altLang="zh-CN" dirty="0"/>
          </a:p>
          <a:p>
            <a:endParaRPr kumimoji="1" lang="en-US" altLang="zh-CN" dirty="0"/>
          </a:p>
          <a:p>
            <a:endParaRPr kumimoji="1" lang="en-US" altLang="zh-CN" dirty="0"/>
          </a:p>
          <a:p>
            <a:r>
              <a:rPr kumimoji="1" lang="zh-CN" altLang="en-US" dirty="0"/>
              <a:t>行距</a:t>
            </a:r>
            <a:endParaRPr kumimoji="1" lang="en-US" altLang="zh-CN" dirty="0"/>
          </a:p>
          <a:p>
            <a:endParaRPr kumimoji="1" lang="en-US" altLang="zh-CN" dirty="0"/>
          </a:p>
          <a:p>
            <a:r>
              <a:rPr kumimoji="1" lang="zh-CN" altLang="en-US" dirty="0"/>
              <a:t>素材</a:t>
            </a:r>
            <a:endParaRPr kumimoji="1" lang="en-US" altLang="zh-CN" dirty="0"/>
          </a:p>
          <a:p>
            <a:endParaRPr kumimoji="1" lang="en-US" altLang="zh-CN" dirty="0"/>
          </a:p>
          <a:p>
            <a:r>
              <a:rPr kumimoji="1" lang="zh-CN" altLang="en-US" dirty="0"/>
              <a:t>声明</a:t>
            </a:r>
            <a:endParaRPr kumimoji="1" lang="en-US" altLang="zh-CN" dirty="0"/>
          </a:p>
          <a:p>
            <a:endParaRPr kumimoji="1" lang="en-US" altLang="zh-CN" dirty="0"/>
          </a:p>
          <a:p>
            <a:endParaRPr kumimoji="1" lang="en-US" altLang="zh-CN" dirty="0"/>
          </a:p>
          <a:p>
            <a:endParaRPr kumimoji="1" lang="en-US" altLang="zh-CN" dirty="0"/>
          </a:p>
          <a:p>
            <a:r>
              <a:rPr kumimoji="1" lang="zh-CN" altLang="en-US" dirty="0"/>
              <a:t>作者</a:t>
            </a:r>
          </a:p>
        </p:txBody>
      </p:sp>
    </p:spTree>
    <p:extLst>
      <p:ext uri="{BB962C8B-B14F-4D97-AF65-F5344CB8AC3E}">
        <p14:creationId xmlns:p14="http://schemas.microsoft.com/office/powerpoint/2010/main" val="31790335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sz="quarter" idx="12"/>
          </p:nvPr>
        </p:nvSpPr>
        <p:spPr>
          <a:xfrm>
            <a:off x="933812" y="894530"/>
            <a:ext cx="2859724" cy="504516"/>
          </a:xfrm>
        </p:spPr>
        <p:txBody>
          <a:bodyPr>
            <a:normAutofit/>
          </a:bodyPr>
          <a:lstStyle/>
          <a:p>
            <a:r>
              <a:rPr lang="en-GB" altLang="zh-CN" sz="1400" dirty="0">
                <a:solidFill>
                  <a:schemeClr val="bg2">
                    <a:lumMod val="10000"/>
                  </a:schemeClr>
                </a:solidFill>
                <a:latin typeface="OPPOSans M" pitchFamily="18" charset="-122"/>
                <a:ea typeface="OPPOSans M" pitchFamily="18" charset="-122"/>
                <a:cs typeface="OPPOSans M" pitchFamily="18" charset="-122"/>
              </a:rPr>
              <a:t>ANNUAL DATA DISPLAY</a:t>
            </a:r>
            <a:endParaRPr lang="zh-CN" altLang="en-US" sz="1400" dirty="0">
              <a:solidFill>
                <a:schemeClr val="bg2">
                  <a:lumMod val="10000"/>
                </a:schemeClr>
              </a:solidFill>
              <a:latin typeface="OPPOSans M" pitchFamily="18" charset="-122"/>
              <a:ea typeface="OPPOSans M" pitchFamily="18" charset="-122"/>
              <a:cs typeface="OPPOSans M" pitchFamily="18" charset="-122"/>
            </a:endParaRPr>
          </a:p>
        </p:txBody>
      </p:sp>
      <p:sp>
        <p:nvSpPr>
          <p:cNvPr id="3" name="内容占位符 2"/>
          <p:cNvSpPr>
            <a:spLocks noGrp="1"/>
          </p:cNvSpPr>
          <p:nvPr>
            <p:ph sz="quarter" idx="17"/>
          </p:nvPr>
        </p:nvSpPr>
        <p:spPr/>
        <p:txBody>
          <a:bodyPr>
            <a:normAutofit/>
          </a:bodyPr>
          <a:lstStyle/>
          <a:p>
            <a:r>
              <a:rPr lang="zh-CN" altLang="en-US" dirty="0"/>
              <a:t>全年数据展示</a:t>
            </a:r>
            <a:endParaRPr kumimoji="1" lang="zh-CN" altLang="en-US" dirty="0"/>
          </a:p>
        </p:txBody>
      </p:sp>
      <p:sp>
        <p:nvSpPr>
          <p:cNvPr id="4" name="圆角矩形 3"/>
          <p:cNvSpPr/>
          <p:nvPr/>
        </p:nvSpPr>
        <p:spPr>
          <a:xfrm>
            <a:off x="5524500" y="1542691"/>
            <a:ext cx="5486400" cy="4019909"/>
          </a:xfrm>
          <a:prstGeom prst="roundRect">
            <a:avLst>
              <a:gd name="adj" fmla="val 3398"/>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aphicFrame>
        <p:nvGraphicFramePr>
          <p:cNvPr id="11" name="图表 10"/>
          <p:cNvGraphicFramePr/>
          <p:nvPr>
            <p:extLst>
              <p:ext uri="{D42A27DB-BD31-4B8C-83A1-F6EECF244321}">
                <p14:modId xmlns:p14="http://schemas.microsoft.com/office/powerpoint/2010/main" val="1075550757"/>
              </p:ext>
            </p:extLst>
          </p:nvPr>
        </p:nvGraphicFramePr>
        <p:xfrm>
          <a:off x="5825919" y="2158895"/>
          <a:ext cx="4866206" cy="3403705"/>
        </p:xfrm>
        <a:graphic>
          <a:graphicData uri="http://schemas.openxmlformats.org/drawingml/2006/chart">
            <c:chart xmlns:c="http://schemas.openxmlformats.org/drawingml/2006/chart" xmlns:r="http://schemas.openxmlformats.org/officeDocument/2006/relationships" r:id="rId2"/>
          </a:graphicData>
        </a:graphic>
      </p:graphicFrame>
      <p:sp>
        <p:nvSpPr>
          <p:cNvPr id="18" name="Object31"/>
          <p:cNvSpPr/>
          <p:nvPr/>
        </p:nvSpPr>
        <p:spPr>
          <a:xfrm>
            <a:off x="7272232" y="1728873"/>
            <a:ext cx="1973580" cy="243840"/>
          </a:xfrm>
          <a:prstGeom prst="rect">
            <a:avLst/>
          </a:prstGeom>
          <a:noFill/>
        </p:spPr>
        <p:txBody>
          <a:bodyPr wrap="square" lIns="0" tIns="0" rIns="0" bIns="0" rtlCol="0" anchor="ctr"/>
          <a:lstStyle/>
          <a:p>
            <a:pPr algn="ctr" defTabSz="731520">
              <a:spcAft>
                <a:spcPts val="1200"/>
              </a:spcAft>
            </a:pPr>
            <a:r>
              <a:rPr lang="en-US" sz="1920" dirty="0" err="1">
                <a:solidFill>
                  <a:schemeClr val="accent5">
                    <a:lumMod val="75000"/>
                  </a:schemeClr>
                </a:solidFill>
                <a:latin typeface="OPPOSans H" panose="00020600040101010101" pitchFamily="18" charset="-122"/>
                <a:ea typeface="OPPOSans H" panose="00020600040101010101" pitchFamily="18" charset="-122"/>
                <a:cs typeface="OPPOSans H" panose="00020600040101010101" pitchFamily="18" charset="-122"/>
              </a:rPr>
              <a:t>全年销售数据展示</a:t>
            </a:r>
            <a:endParaRPr lang="en-US" sz="1920" dirty="0">
              <a:solidFill>
                <a:schemeClr val="accent5">
                  <a:lumMod val="75000"/>
                </a:schemeClr>
              </a:solidFill>
              <a:latin typeface="OPPOSans H" panose="00020600040101010101" pitchFamily="18" charset="-122"/>
              <a:ea typeface="OPPOSans H" panose="00020600040101010101" pitchFamily="18" charset="-122"/>
              <a:cs typeface="OPPOSans H" panose="00020600040101010101" pitchFamily="18" charset="-122"/>
            </a:endParaRPr>
          </a:p>
        </p:txBody>
      </p:sp>
      <p:grpSp>
        <p:nvGrpSpPr>
          <p:cNvPr id="12" name="组合 11"/>
          <p:cNvGrpSpPr/>
          <p:nvPr/>
        </p:nvGrpSpPr>
        <p:grpSpPr>
          <a:xfrm>
            <a:off x="777270" y="1542691"/>
            <a:ext cx="3855659" cy="1828800"/>
            <a:chOff x="777270" y="3733800"/>
            <a:chExt cx="3855659" cy="1828800"/>
          </a:xfrm>
        </p:grpSpPr>
        <p:sp>
          <p:nvSpPr>
            <p:cNvPr id="13" name="图形 27"/>
            <p:cNvSpPr/>
            <p:nvPr/>
          </p:nvSpPr>
          <p:spPr>
            <a:xfrm>
              <a:off x="3070829" y="3733800"/>
              <a:ext cx="1562100" cy="617220"/>
            </a:xfrm>
            <a:prstGeom prst="roundRect">
              <a:avLst/>
            </a:prstGeom>
            <a:solidFill>
              <a:schemeClr val="tx1"/>
            </a:solidFill>
            <a:ln w="9525" cap="flat">
              <a:noFill/>
              <a:prstDash val="solid"/>
              <a:miter/>
            </a:ln>
          </p:spPr>
          <p:txBody>
            <a:bodyPr rtlCol="0" anchor="ctr"/>
            <a:lstStyle/>
            <a:p>
              <a:pPr defTabSz="731520"/>
              <a:endParaRPr lang="zh-CN" altLang="en-US" sz="1440">
                <a:solidFill>
                  <a:prstClr val="black"/>
                </a:solidFill>
                <a:latin typeface="Calibri" panose="020F0502020204030204"/>
                <a:ea typeface="OPPOSans L" panose="00020600040101010101" pitchFamily="18" charset="-122"/>
              </a:endParaRPr>
            </a:p>
          </p:txBody>
        </p:sp>
        <p:sp>
          <p:nvSpPr>
            <p:cNvPr id="14" name="Object 4" descr="preencoded.png"/>
            <p:cNvSpPr/>
            <p:nvPr/>
          </p:nvSpPr>
          <p:spPr>
            <a:xfrm>
              <a:off x="777270" y="3733800"/>
              <a:ext cx="3855659" cy="1828800"/>
            </a:xfrm>
            <a:custGeom>
              <a:avLst/>
              <a:gdLst>
                <a:gd name="connsiteX0" fmla="*/ 0 w 4819574"/>
                <a:gd name="connsiteY0" fmla="*/ 152400 h 2286000"/>
                <a:gd name="connsiteX1" fmla="*/ 10423 w 4819574"/>
                <a:gd name="connsiteY1" fmla="*/ 52007 h 2286000"/>
                <a:gd name="connsiteX2" fmla="*/ 52213 w 4819574"/>
                <a:gd name="connsiteY2" fmla="*/ 10382 h 2286000"/>
                <a:gd name="connsiteX3" fmla="*/ 153002 w 4819574"/>
                <a:gd name="connsiteY3" fmla="*/ 0 h 2286000"/>
                <a:gd name="connsiteX4" fmla="*/ 2970465 w 4819574"/>
                <a:gd name="connsiteY4" fmla="*/ 0 h 2286000"/>
                <a:gd name="connsiteX5" fmla="*/ 3015447 w 4819574"/>
                <a:gd name="connsiteY5" fmla="*/ 2513 h 2286000"/>
                <a:gd name="connsiteX6" fmla="*/ 3042567 w 4819574"/>
                <a:gd name="connsiteY6" fmla="*/ 13417 h 2286000"/>
                <a:gd name="connsiteX7" fmla="*/ 3076696 w 4819574"/>
                <a:gd name="connsiteY7" fmla="*/ 42721 h 2286000"/>
                <a:gd name="connsiteX8" fmla="*/ 3567633 w 4819574"/>
                <a:gd name="connsiteY8" fmla="*/ 514491 h 2286000"/>
                <a:gd name="connsiteX9" fmla="*/ 3601762 w 4819574"/>
                <a:gd name="connsiteY9" fmla="*/ 543795 h 2286000"/>
                <a:gd name="connsiteX10" fmla="*/ 3628872 w 4819574"/>
                <a:gd name="connsiteY10" fmla="*/ 554699 h 2286000"/>
                <a:gd name="connsiteX11" fmla="*/ 3673864 w 4819574"/>
                <a:gd name="connsiteY11" fmla="*/ 557213 h 2286000"/>
                <a:gd name="connsiteX12" fmla="*/ 4666573 w 4819574"/>
                <a:gd name="connsiteY12" fmla="*/ 557213 h 2286000"/>
                <a:gd name="connsiteX13" fmla="*/ 4767363 w 4819574"/>
                <a:gd name="connsiteY13" fmla="*/ 567594 h 2286000"/>
                <a:gd name="connsiteX14" fmla="*/ 4809152 w 4819574"/>
                <a:gd name="connsiteY14" fmla="*/ 609220 h 2286000"/>
                <a:gd name="connsiteX15" fmla="*/ 4819575 w 4819574"/>
                <a:gd name="connsiteY15" fmla="*/ 709613 h 2286000"/>
                <a:gd name="connsiteX16" fmla="*/ 4819575 w 4819574"/>
                <a:gd name="connsiteY16" fmla="*/ 2133600 h 2286000"/>
                <a:gd name="connsiteX17" fmla="*/ 4809152 w 4819574"/>
                <a:gd name="connsiteY17" fmla="*/ 2233994 h 2286000"/>
                <a:gd name="connsiteX18" fmla="*/ 4767363 w 4819574"/>
                <a:gd name="connsiteY18" fmla="*/ 2275618 h 2286000"/>
                <a:gd name="connsiteX19" fmla="*/ 4666573 w 4819574"/>
                <a:gd name="connsiteY19" fmla="*/ 2286000 h 2286000"/>
                <a:gd name="connsiteX20" fmla="*/ 153002 w 4819574"/>
                <a:gd name="connsiteY20" fmla="*/ 2286000 h 2286000"/>
                <a:gd name="connsiteX21" fmla="*/ 52213 w 4819574"/>
                <a:gd name="connsiteY21" fmla="*/ 2275618 h 2286000"/>
                <a:gd name="connsiteX22" fmla="*/ 10423 w 4819574"/>
                <a:gd name="connsiteY22" fmla="*/ 2233994 h 2286000"/>
                <a:gd name="connsiteX23" fmla="*/ 0 w 4819574"/>
                <a:gd name="connsiteY23" fmla="*/ 2133600 h 2286000"/>
                <a:gd name="connsiteX24" fmla="*/ 0 w 4819574"/>
                <a:gd name="connsiteY24" fmla="*/ 152400 h 228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819574" h="2286000">
                  <a:moveTo>
                    <a:pt x="0" y="152400"/>
                  </a:moveTo>
                  <a:cubicBezTo>
                    <a:pt x="0" y="99055"/>
                    <a:pt x="0" y="72382"/>
                    <a:pt x="10423" y="52007"/>
                  </a:cubicBezTo>
                  <a:cubicBezTo>
                    <a:pt x="19591" y="34085"/>
                    <a:pt x="34220" y="19514"/>
                    <a:pt x="52213" y="10382"/>
                  </a:cubicBezTo>
                  <a:cubicBezTo>
                    <a:pt x="72669" y="0"/>
                    <a:pt x="99447" y="0"/>
                    <a:pt x="153002" y="0"/>
                  </a:cubicBezTo>
                  <a:lnTo>
                    <a:pt x="2970465" y="0"/>
                  </a:lnTo>
                  <a:cubicBezTo>
                    <a:pt x="2993272" y="0"/>
                    <a:pt x="3004680" y="0"/>
                    <a:pt x="3015447" y="2513"/>
                  </a:cubicBezTo>
                  <a:cubicBezTo>
                    <a:pt x="3024991" y="4742"/>
                    <a:pt x="3034142" y="8420"/>
                    <a:pt x="3042567" y="13417"/>
                  </a:cubicBezTo>
                  <a:cubicBezTo>
                    <a:pt x="3052063" y="19054"/>
                    <a:pt x="3060277" y="26943"/>
                    <a:pt x="3076696" y="42721"/>
                  </a:cubicBezTo>
                  <a:lnTo>
                    <a:pt x="3567633" y="514491"/>
                  </a:lnTo>
                  <a:cubicBezTo>
                    <a:pt x="3584052" y="530269"/>
                    <a:pt x="3592266" y="538159"/>
                    <a:pt x="3601762" y="543795"/>
                  </a:cubicBezTo>
                  <a:cubicBezTo>
                    <a:pt x="3610187" y="548792"/>
                    <a:pt x="3619329" y="552470"/>
                    <a:pt x="3628872" y="554699"/>
                  </a:cubicBezTo>
                  <a:cubicBezTo>
                    <a:pt x="3639640" y="557213"/>
                    <a:pt x="3651048" y="557213"/>
                    <a:pt x="3673864" y="557213"/>
                  </a:cubicBezTo>
                  <a:lnTo>
                    <a:pt x="4666573" y="557213"/>
                  </a:lnTo>
                  <a:cubicBezTo>
                    <a:pt x="4720133" y="557213"/>
                    <a:pt x="4746908" y="557213"/>
                    <a:pt x="4767363" y="567594"/>
                  </a:cubicBezTo>
                  <a:cubicBezTo>
                    <a:pt x="4785360" y="576726"/>
                    <a:pt x="4799981" y="591298"/>
                    <a:pt x="4809152" y="609220"/>
                  </a:cubicBezTo>
                  <a:cubicBezTo>
                    <a:pt x="4819575" y="629595"/>
                    <a:pt x="4819575" y="656268"/>
                    <a:pt x="4819575" y="709613"/>
                  </a:cubicBezTo>
                  <a:lnTo>
                    <a:pt x="4819575" y="2133600"/>
                  </a:lnTo>
                  <a:cubicBezTo>
                    <a:pt x="4819575" y="2186950"/>
                    <a:pt x="4819575" y="2213620"/>
                    <a:pt x="4809152" y="2233994"/>
                  </a:cubicBezTo>
                  <a:cubicBezTo>
                    <a:pt x="4799981" y="2251920"/>
                    <a:pt x="4785360" y="2266483"/>
                    <a:pt x="4767363" y="2275618"/>
                  </a:cubicBezTo>
                  <a:cubicBezTo>
                    <a:pt x="4746908" y="2286000"/>
                    <a:pt x="4720133" y="2286000"/>
                    <a:pt x="4666573" y="2286000"/>
                  </a:cubicBezTo>
                  <a:lnTo>
                    <a:pt x="153002" y="2286000"/>
                  </a:lnTo>
                  <a:cubicBezTo>
                    <a:pt x="99447" y="2286000"/>
                    <a:pt x="72669" y="2286000"/>
                    <a:pt x="52213" y="2275618"/>
                  </a:cubicBezTo>
                  <a:cubicBezTo>
                    <a:pt x="34220" y="2266483"/>
                    <a:pt x="19591" y="2251920"/>
                    <a:pt x="10423" y="2233994"/>
                  </a:cubicBezTo>
                  <a:cubicBezTo>
                    <a:pt x="0" y="2213620"/>
                    <a:pt x="0" y="2186950"/>
                    <a:pt x="0" y="2133600"/>
                  </a:cubicBezTo>
                  <a:lnTo>
                    <a:pt x="0" y="152400"/>
                  </a:lnTo>
                  <a:close/>
                </a:path>
              </a:pathLst>
            </a:custGeom>
            <a:solidFill>
              <a:schemeClr val="bg1"/>
            </a:solidFill>
            <a:ln w="15875" cap="flat">
              <a:solidFill>
                <a:schemeClr val="tx1"/>
              </a:solidFill>
              <a:prstDash val="solid"/>
              <a:miter/>
            </a:ln>
          </p:spPr>
          <p:txBody>
            <a:bodyPr rtlCol="0" anchor="ctr"/>
            <a:lstStyle/>
            <a:p>
              <a:pPr defTabSz="731520"/>
              <a:endParaRPr lang="zh-CN" altLang="en-US" sz="1440">
                <a:solidFill>
                  <a:prstClr val="black"/>
                </a:solidFill>
                <a:latin typeface="Calibri" panose="020F0502020204030204"/>
                <a:ea typeface="OPPOSans L" panose="00020600040101010101" pitchFamily="18" charset="-122"/>
              </a:endParaRPr>
            </a:p>
          </p:txBody>
        </p:sp>
        <p:sp>
          <p:nvSpPr>
            <p:cNvPr id="15" name="Object30"/>
            <p:cNvSpPr/>
            <p:nvPr/>
          </p:nvSpPr>
          <p:spPr>
            <a:xfrm>
              <a:off x="3741420" y="3870960"/>
              <a:ext cx="571500" cy="198120"/>
            </a:xfrm>
            <a:prstGeom prst="rect">
              <a:avLst/>
            </a:prstGeom>
            <a:noFill/>
          </p:spPr>
          <p:txBody>
            <a:bodyPr wrap="square" lIns="0" tIns="0" rIns="0" bIns="0" rtlCol="0" anchor="ctr"/>
            <a:lstStyle/>
            <a:p>
              <a:pPr algn="ctr" defTabSz="731520">
                <a:lnSpc>
                  <a:spcPts val="1560"/>
                </a:lnSpc>
              </a:pPr>
              <a:r>
                <a:rPr lang="en-US" sz="1440" dirty="0">
                  <a:solidFill>
                    <a:schemeClr val="bg1"/>
                  </a:solidFill>
                  <a:latin typeface="OPPOSans H" panose="00020600040101010101" pitchFamily="18" charset="-122"/>
                  <a:ea typeface="OPPOSans H" panose="00020600040101010101" pitchFamily="18" charset="-122"/>
                  <a:cs typeface="OPPOSans H" panose="00020600040101010101" pitchFamily="18" charset="-122"/>
                </a:rPr>
                <a:t>+22%</a:t>
              </a:r>
            </a:p>
          </p:txBody>
        </p:sp>
      </p:grpSp>
      <p:sp>
        <p:nvSpPr>
          <p:cNvPr id="20" name="文本框 19"/>
          <p:cNvSpPr txBox="1"/>
          <p:nvPr/>
        </p:nvSpPr>
        <p:spPr>
          <a:xfrm>
            <a:off x="1229405" y="1845268"/>
            <a:ext cx="2419896" cy="391902"/>
          </a:xfrm>
          <a:prstGeom prst="rect">
            <a:avLst/>
          </a:prstGeom>
          <a:noFill/>
        </p:spPr>
        <p:txBody>
          <a:bodyPr wrap="square">
            <a:spAutoFit/>
          </a:bodyPr>
          <a:lstStyle/>
          <a:p>
            <a:pPr>
              <a:lnSpc>
                <a:spcPct val="130000"/>
              </a:lnSpc>
            </a:pPr>
            <a:r>
              <a:rPr lang="zh-CN" altLang="en-US" sz="1600" spc="120" dirty="0">
                <a:gradFill>
                  <a:gsLst>
                    <a:gs pos="100000">
                      <a:schemeClr val="tx1"/>
                    </a:gs>
                    <a:gs pos="20000">
                      <a:schemeClr val="accent5">
                        <a:lumMod val="75000"/>
                      </a:schemeClr>
                    </a:gs>
                  </a:gsLst>
                  <a:lin ang="2700000" scaled="0"/>
                </a:gradFill>
                <a:latin typeface="OPPOSans H" panose="00020600040101010101" pitchFamily="18" charset="-122"/>
                <a:ea typeface="OPPOSans H" panose="00020600040101010101" pitchFamily="18" charset="-122"/>
                <a:cs typeface="OPPOSans H" panose="00020600040101010101" pitchFamily="18" charset="-122"/>
              </a:rPr>
              <a:t>基本完成销售目标</a:t>
            </a:r>
            <a:endParaRPr lang="zh-CN" altLang="en-US" sz="1600" spc="120" dirty="0">
              <a:gradFill>
                <a:gsLst>
                  <a:gs pos="100000">
                    <a:schemeClr val="tx1"/>
                  </a:gs>
                  <a:gs pos="20000">
                    <a:schemeClr val="accent5">
                      <a:lumMod val="75000"/>
                    </a:schemeClr>
                  </a:gs>
                </a:gsLst>
                <a:lin ang="2700000" scaled="0"/>
              </a:gradFill>
              <a:latin typeface="OPPOSans R" panose="00020600040101010101" pitchFamily="18" charset="-122"/>
              <a:ea typeface="OPPOSans R" panose="00020600040101010101" pitchFamily="18" charset="-122"/>
              <a:cs typeface="OPPOSans R" panose="00020600040101010101" pitchFamily="18" charset="-122"/>
            </a:endParaRPr>
          </a:p>
        </p:txBody>
      </p:sp>
      <p:sp>
        <p:nvSpPr>
          <p:cNvPr id="21" name="圆: 空心 91"/>
          <p:cNvSpPr/>
          <p:nvPr/>
        </p:nvSpPr>
        <p:spPr>
          <a:xfrm rot="21446254">
            <a:off x="1063396" y="1951172"/>
            <a:ext cx="180094" cy="180094"/>
          </a:xfrm>
          <a:prstGeom prst="donut">
            <a:avLst>
              <a:gd name="adj" fmla="val 22893"/>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OPPOSans R" panose="00020600040101010101" pitchFamily="18" charset="-122"/>
              <a:ea typeface="OPPOSans R" panose="00020600040101010101" pitchFamily="18" charset="-122"/>
            </a:endParaRPr>
          </a:p>
        </p:txBody>
      </p:sp>
      <p:sp>
        <p:nvSpPr>
          <p:cNvPr id="22" name="文本框 21"/>
          <p:cNvSpPr txBox="1"/>
          <p:nvPr/>
        </p:nvSpPr>
        <p:spPr>
          <a:xfrm>
            <a:off x="1019676" y="2197138"/>
            <a:ext cx="3293244" cy="914609"/>
          </a:xfrm>
          <a:prstGeom prst="rect">
            <a:avLst/>
          </a:prstGeom>
          <a:noFill/>
        </p:spPr>
        <p:txBody>
          <a:bodyPr wrap="square">
            <a:spAutoFit/>
          </a:bodyPr>
          <a:lstStyle/>
          <a:p>
            <a:pPr>
              <a:lnSpc>
                <a:spcPct val="130000"/>
              </a:lnSpc>
            </a:pPr>
            <a:r>
              <a:rPr lang="zh-CN" altLang="en-US" sz="1400" spc="120" dirty="0">
                <a:solidFill>
                  <a:schemeClr val="bg2">
                    <a:lumMod val="10000"/>
                  </a:schemeClr>
                </a:solidFill>
                <a:latin typeface="OPPOSans M" pitchFamily="18" charset="-122"/>
                <a:ea typeface="OPPOSans M" pitchFamily="18" charset="-122"/>
                <a:cs typeface="OPPOSans M" pitchFamily="18" charset="-122"/>
              </a:rPr>
              <a:t>整体工作完成情况较好，没有重大失误，员工整体创作性、团结性都比较强。</a:t>
            </a:r>
          </a:p>
        </p:txBody>
      </p:sp>
      <p:grpSp>
        <p:nvGrpSpPr>
          <p:cNvPr id="23" name="组合 22"/>
          <p:cNvGrpSpPr/>
          <p:nvPr/>
        </p:nvGrpSpPr>
        <p:grpSpPr>
          <a:xfrm>
            <a:off x="3947621" y="3015960"/>
            <a:ext cx="365299" cy="133014"/>
            <a:chOff x="5265520" y="2617325"/>
            <a:chExt cx="365299" cy="133014"/>
          </a:xfrm>
          <a:gradFill>
            <a:gsLst>
              <a:gs pos="100000">
                <a:schemeClr val="tx1"/>
              </a:gs>
              <a:gs pos="0">
                <a:schemeClr val="tx1">
                  <a:alpha val="0"/>
                </a:schemeClr>
              </a:gs>
            </a:gsLst>
            <a:lin ang="0" scaled="0"/>
          </a:gradFill>
        </p:grpSpPr>
        <p:sp>
          <p:nvSpPr>
            <p:cNvPr id="24" name="燕尾形 23"/>
            <p:cNvSpPr/>
            <p:nvPr/>
          </p:nvSpPr>
          <p:spPr>
            <a:xfrm>
              <a:off x="5265520" y="2617325"/>
              <a:ext cx="90029" cy="13301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endParaRPr>
            </a:p>
          </p:txBody>
        </p:sp>
        <p:sp>
          <p:nvSpPr>
            <p:cNvPr id="25" name="燕尾形 24"/>
            <p:cNvSpPr/>
            <p:nvPr/>
          </p:nvSpPr>
          <p:spPr>
            <a:xfrm>
              <a:off x="5334337" y="2617325"/>
              <a:ext cx="90029" cy="13301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endParaRPr>
            </a:p>
          </p:txBody>
        </p:sp>
        <p:sp>
          <p:nvSpPr>
            <p:cNvPr id="26" name="燕尾形 25"/>
            <p:cNvSpPr/>
            <p:nvPr/>
          </p:nvSpPr>
          <p:spPr>
            <a:xfrm>
              <a:off x="5403155" y="2617325"/>
              <a:ext cx="90029" cy="13301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solidFill>
                  <a:schemeClr val="tx1"/>
                </a:solidFill>
              </a:endParaRPr>
            </a:p>
          </p:txBody>
        </p:sp>
        <p:sp>
          <p:nvSpPr>
            <p:cNvPr id="27" name="燕尾形 26"/>
            <p:cNvSpPr/>
            <p:nvPr/>
          </p:nvSpPr>
          <p:spPr>
            <a:xfrm>
              <a:off x="5471972" y="2617325"/>
              <a:ext cx="90029" cy="13301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endParaRPr>
            </a:p>
          </p:txBody>
        </p:sp>
        <p:sp>
          <p:nvSpPr>
            <p:cNvPr id="28" name="燕尾形 27"/>
            <p:cNvSpPr/>
            <p:nvPr/>
          </p:nvSpPr>
          <p:spPr>
            <a:xfrm>
              <a:off x="5540790" y="2617325"/>
              <a:ext cx="90029" cy="13301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endParaRPr>
            </a:p>
          </p:txBody>
        </p:sp>
      </p:grpSp>
      <p:grpSp>
        <p:nvGrpSpPr>
          <p:cNvPr id="31" name="组合 30"/>
          <p:cNvGrpSpPr/>
          <p:nvPr/>
        </p:nvGrpSpPr>
        <p:grpSpPr>
          <a:xfrm>
            <a:off x="777270" y="3760597"/>
            <a:ext cx="3855659" cy="1828800"/>
            <a:chOff x="777270" y="3733800"/>
            <a:chExt cx="3855659" cy="1828800"/>
          </a:xfrm>
        </p:grpSpPr>
        <p:sp>
          <p:nvSpPr>
            <p:cNvPr id="42" name="图形 27"/>
            <p:cNvSpPr/>
            <p:nvPr/>
          </p:nvSpPr>
          <p:spPr>
            <a:xfrm>
              <a:off x="3070829" y="3733800"/>
              <a:ext cx="1562100" cy="617220"/>
            </a:xfrm>
            <a:prstGeom prst="roundRect">
              <a:avLst/>
            </a:prstGeom>
            <a:solidFill>
              <a:schemeClr val="tx1"/>
            </a:solidFill>
            <a:ln w="9525" cap="flat">
              <a:noFill/>
              <a:prstDash val="solid"/>
              <a:miter/>
            </a:ln>
          </p:spPr>
          <p:txBody>
            <a:bodyPr rtlCol="0" anchor="ctr"/>
            <a:lstStyle/>
            <a:p>
              <a:pPr defTabSz="731520"/>
              <a:endParaRPr lang="zh-CN" altLang="en-US" sz="1440">
                <a:solidFill>
                  <a:prstClr val="black"/>
                </a:solidFill>
                <a:latin typeface="Calibri" panose="020F0502020204030204"/>
                <a:ea typeface="OPPOSans L" panose="00020600040101010101" pitchFamily="18" charset="-122"/>
              </a:endParaRPr>
            </a:p>
          </p:txBody>
        </p:sp>
        <p:sp>
          <p:nvSpPr>
            <p:cNvPr id="43" name="Object 4" descr="preencoded.png"/>
            <p:cNvSpPr/>
            <p:nvPr/>
          </p:nvSpPr>
          <p:spPr>
            <a:xfrm>
              <a:off x="777270" y="3733800"/>
              <a:ext cx="3855659" cy="1828800"/>
            </a:xfrm>
            <a:custGeom>
              <a:avLst/>
              <a:gdLst>
                <a:gd name="connsiteX0" fmla="*/ 0 w 4819574"/>
                <a:gd name="connsiteY0" fmla="*/ 152400 h 2286000"/>
                <a:gd name="connsiteX1" fmla="*/ 10423 w 4819574"/>
                <a:gd name="connsiteY1" fmla="*/ 52007 h 2286000"/>
                <a:gd name="connsiteX2" fmla="*/ 52213 w 4819574"/>
                <a:gd name="connsiteY2" fmla="*/ 10382 h 2286000"/>
                <a:gd name="connsiteX3" fmla="*/ 153002 w 4819574"/>
                <a:gd name="connsiteY3" fmla="*/ 0 h 2286000"/>
                <a:gd name="connsiteX4" fmla="*/ 2970465 w 4819574"/>
                <a:gd name="connsiteY4" fmla="*/ 0 h 2286000"/>
                <a:gd name="connsiteX5" fmla="*/ 3015447 w 4819574"/>
                <a:gd name="connsiteY5" fmla="*/ 2513 h 2286000"/>
                <a:gd name="connsiteX6" fmla="*/ 3042567 w 4819574"/>
                <a:gd name="connsiteY6" fmla="*/ 13417 h 2286000"/>
                <a:gd name="connsiteX7" fmla="*/ 3076696 w 4819574"/>
                <a:gd name="connsiteY7" fmla="*/ 42721 h 2286000"/>
                <a:gd name="connsiteX8" fmla="*/ 3567633 w 4819574"/>
                <a:gd name="connsiteY8" fmla="*/ 514491 h 2286000"/>
                <a:gd name="connsiteX9" fmla="*/ 3601762 w 4819574"/>
                <a:gd name="connsiteY9" fmla="*/ 543795 h 2286000"/>
                <a:gd name="connsiteX10" fmla="*/ 3628872 w 4819574"/>
                <a:gd name="connsiteY10" fmla="*/ 554699 h 2286000"/>
                <a:gd name="connsiteX11" fmla="*/ 3673864 w 4819574"/>
                <a:gd name="connsiteY11" fmla="*/ 557213 h 2286000"/>
                <a:gd name="connsiteX12" fmla="*/ 4666573 w 4819574"/>
                <a:gd name="connsiteY12" fmla="*/ 557213 h 2286000"/>
                <a:gd name="connsiteX13" fmla="*/ 4767363 w 4819574"/>
                <a:gd name="connsiteY13" fmla="*/ 567594 h 2286000"/>
                <a:gd name="connsiteX14" fmla="*/ 4809152 w 4819574"/>
                <a:gd name="connsiteY14" fmla="*/ 609220 h 2286000"/>
                <a:gd name="connsiteX15" fmla="*/ 4819575 w 4819574"/>
                <a:gd name="connsiteY15" fmla="*/ 709613 h 2286000"/>
                <a:gd name="connsiteX16" fmla="*/ 4819575 w 4819574"/>
                <a:gd name="connsiteY16" fmla="*/ 2133600 h 2286000"/>
                <a:gd name="connsiteX17" fmla="*/ 4809152 w 4819574"/>
                <a:gd name="connsiteY17" fmla="*/ 2233994 h 2286000"/>
                <a:gd name="connsiteX18" fmla="*/ 4767363 w 4819574"/>
                <a:gd name="connsiteY18" fmla="*/ 2275618 h 2286000"/>
                <a:gd name="connsiteX19" fmla="*/ 4666573 w 4819574"/>
                <a:gd name="connsiteY19" fmla="*/ 2286000 h 2286000"/>
                <a:gd name="connsiteX20" fmla="*/ 153002 w 4819574"/>
                <a:gd name="connsiteY20" fmla="*/ 2286000 h 2286000"/>
                <a:gd name="connsiteX21" fmla="*/ 52213 w 4819574"/>
                <a:gd name="connsiteY21" fmla="*/ 2275618 h 2286000"/>
                <a:gd name="connsiteX22" fmla="*/ 10423 w 4819574"/>
                <a:gd name="connsiteY22" fmla="*/ 2233994 h 2286000"/>
                <a:gd name="connsiteX23" fmla="*/ 0 w 4819574"/>
                <a:gd name="connsiteY23" fmla="*/ 2133600 h 2286000"/>
                <a:gd name="connsiteX24" fmla="*/ 0 w 4819574"/>
                <a:gd name="connsiteY24" fmla="*/ 152400 h 228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819574" h="2286000">
                  <a:moveTo>
                    <a:pt x="0" y="152400"/>
                  </a:moveTo>
                  <a:cubicBezTo>
                    <a:pt x="0" y="99055"/>
                    <a:pt x="0" y="72382"/>
                    <a:pt x="10423" y="52007"/>
                  </a:cubicBezTo>
                  <a:cubicBezTo>
                    <a:pt x="19591" y="34085"/>
                    <a:pt x="34220" y="19514"/>
                    <a:pt x="52213" y="10382"/>
                  </a:cubicBezTo>
                  <a:cubicBezTo>
                    <a:pt x="72669" y="0"/>
                    <a:pt x="99447" y="0"/>
                    <a:pt x="153002" y="0"/>
                  </a:cubicBezTo>
                  <a:lnTo>
                    <a:pt x="2970465" y="0"/>
                  </a:lnTo>
                  <a:cubicBezTo>
                    <a:pt x="2993272" y="0"/>
                    <a:pt x="3004680" y="0"/>
                    <a:pt x="3015447" y="2513"/>
                  </a:cubicBezTo>
                  <a:cubicBezTo>
                    <a:pt x="3024991" y="4742"/>
                    <a:pt x="3034142" y="8420"/>
                    <a:pt x="3042567" y="13417"/>
                  </a:cubicBezTo>
                  <a:cubicBezTo>
                    <a:pt x="3052063" y="19054"/>
                    <a:pt x="3060277" y="26943"/>
                    <a:pt x="3076696" y="42721"/>
                  </a:cubicBezTo>
                  <a:lnTo>
                    <a:pt x="3567633" y="514491"/>
                  </a:lnTo>
                  <a:cubicBezTo>
                    <a:pt x="3584052" y="530269"/>
                    <a:pt x="3592266" y="538159"/>
                    <a:pt x="3601762" y="543795"/>
                  </a:cubicBezTo>
                  <a:cubicBezTo>
                    <a:pt x="3610187" y="548792"/>
                    <a:pt x="3619329" y="552470"/>
                    <a:pt x="3628872" y="554699"/>
                  </a:cubicBezTo>
                  <a:cubicBezTo>
                    <a:pt x="3639640" y="557213"/>
                    <a:pt x="3651048" y="557213"/>
                    <a:pt x="3673864" y="557213"/>
                  </a:cubicBezTo>
                  <a:lnTo>
                    <a:pt x="4666573" y="557213"/>
                  </a:lnTo>
                  <a:cubicBezTo>
                    <a:pt x="4720133" y="557213"/>
                    <a:pt x="4746908" y="557213"/>
                    <a:pt x="4767363" y="567594"/>
                  </a:cubicBezTo>
                  <a:cubicBezTo>
                    <a:pt x="4785360" y="576726"/>
                    <a:pt x="4799981" y="591298"/>
                    <a:pt x="4809152" y="609220"/>
                  </a:cubicBezTo>
                  <a:cubicBezTo>
                    <a:pt x="4819575" y="629595"/>
                    <a:pt x="4819575" y="656268"/>
                    <a:pt x="4819575" y="709613"/>
                  </a:cubicBezTo>
                  <a:lnTo>
                    <a:pt x="4819575" y="2133600"/>
                  </a:lnTo>
                  <a:cubicBezTo>
                    <a:pt x="4819575" y="2186950"/>
                    <a:pt x="4819575" y="2213620"/>
                    <a:pt x="4809152" y="2233994"/>
                  </a:cubicBezTo>
                  <a:cubicBezTo>
                    <a:pt x="4799981" y="2251920"/>
                    <a:pt x="4785360" y="2266483"/>
                    <a:pt x="4767363" y="2275618"/>
                  </a:cubicBezTo>
                  <a:cubicBezTo>
                    <a:pt x="4746908" y="2286000"/>
                    <a:pt x="4720133" y="2286000"/>
                    <a:pt x="4666573" y="2286000"/>
                  </a:cubicBezTo>
                  <a:lnTo>
                    <a:pt x="153002" y="2286000"/>
                  </a:lnTo>
                  <a:cubicBezTo>
                    <a:pt x="99447" y="2286000"/>
                    <a:pt x="72669" y="2286000"/>
                    <a:pt x="52213" y="2275618"/>
                  </a:cubicBezTo>
                  <a:cubicBezTo>
                    <a:pt x="34220" y="2266483"/>
                    <a:pt x="19591" y="2251920"/>
                    <a:pt x="10423" y="2233994"/>
                  </a:cubicBezTo>
                  <a:cubicBezTo>
                    <a:pt x="0" y="2213620"/>
                    <a:pt x="0" y="2186950"/>
                    <a:pt x="0" y="2133600"/>
                  </a:cubicBezTo>
                  <a:lnTo>
                    <a:pt x="0" y="152400"/>
                  </a:lnTo>
                  <a:close/>
                </a:path>
              </a:pathLst>
            </a:custGeom>
            <a:solidFill>
              <a:schemeClr val="bg1"/>
            </a:solidFill>
            <a:ln w="15875" cap="flat">
              <a:solidFill>
                <a:schemeClr val="tx1"/>
              </a:solidFill>
              <a:prstDash val="solid"/>
              <a:miter/>
            </a:ln>
          </p:spPr>
          <p:txBody>
            <a:bodyPr rtlCol="0" anchor="ctr"/>
            <a:lstStyle/>
            <a:p>
              <a:pPr defTabSz="731520"/>
              <a:endParaRPr lang="zh-CN" altLang="en-US" sz="1440">
                <a:solidFill>
                  <a:prstClr val="black"/>
                </a:solidFill>
                <a:latin typeface="Calibri" panose="020F0502020204030204"/>
                <a:ea typeface="OPPOSans L" panose="00020600040101010101" pitchFamily="18" charset="-122"/>
              </a:endParaRPr>
            </a:p>
          </p:txBody>
        </p:sp>
        <p:sp>
          <p:nvSpPr>
            <p:cNvPr id="44" name="Object30"/>
            <p:cNvSpPr/>
            <p:nvPr/>
          </p:nvSpPr>
          <p:spPr>
            <a:xfrm>
              <a:off x="3741420" y="3870960"/>
              <a:ext cx="571500" cy="198120"/>
            </a:xfrm>
            <a:prstGeom prst="rect">
              <a:avLst/>
            </a:prstGeom>
            <a:noFill/>
          </p:spPr>
          <p:txBody>
            <a:bodyPr wrap="square" lIns="0" tIns="0" rIns="0" bIns="0" rtlCol="0" anchor="ctr"/>
            <a:lstStyle/>
            <a:p>
              <a:pPr algn="ctr" defTabSz="731520">
                <a:lnSpc>
                  <a:spcPts val="1560"/>
                </a:lnSpc>
              </a:pPr>
              <a:r>
                <a:rPr lang="en-US" sz="1440" dirty="0">
                  <a:solidFill>
                    <a:schemeClr val="bg1"/>
                  </a:solidFill>
                  <a:latin typeface="OPPOSans H" panose="00020600040101010101" pitchFamily="18" charset="-122"/>
                  <a:ea typeface="OPPOSans H" panose="00020600040101010101" pitchFamily="18" charset="-122"/>
                  <a:cs typeface="OPPOSans H" panose="00020600040101010101" pitchFamily="18" charset="-122"/>
                </a:rPr>
                <a:t>+22%</a:t>
              </a:r>
            </a:p>
          </p:txBody>
        </p:sp>
      </p:grpSp>
      <p:sp>
        <p:nvSpPr>
          <p:cNvPr id="39" name="文本框 38"/>
          <p:cNvSpPr txBox="1"/>
          <p:nvPr/>
        </p:nvSpPr>
        <p:spPr>
          <a:xfrm>
            <a:off x="1229405" y="4063174"/>
            <a:ext cx="2419896" cy="391967"/>
          </a:xfrm>
          <a:prstGeom prst="rect">
            <a:avLst/>
          </a:prstGeom>
          <a:noFill/>
        </p:spPr>
        <p:txBody>
          <a:bodyPr wrap="square">
            <a:spAutoFit/>
          </a:bodyPr>
          <a:lstStyle/>
          <a:p>
            <a:pPr>
              <a:lnSpc>
                <a:spcPct val="130000"/>
              </a:lnSpc>
            </a:pPr>
            <a:r>
              <a:rPr lang="zh-CN" altLang="en-US" sz="1600" spc="120" dirty="0">
                <a:gradFill>
                  <a:gsLst>
                    <a:gs pos="100000">
                      <a:schemeClr val="tx1"/>
                    </a:gs>
                    <a:gs pos="20000">
                      <a:schemeClr val="accent5">
                        <a:lumMod val="75000"/>
                      </a:schemeClr>
                    </a:gs>
                  </a:gsLst>
                  <a:lin ang="2700000" scaled="0"/>
                </a:gradFill>
                <a:latin typeface="OPPOSans H" panose="00020600040101010101" pitchFamily="18" charset="-122"/>
                <a:ea typeface="OPPOSans H" panose="00020600040101010101" pitchFamily="18" charset="-122"/>
                <a:cs typeface="OPPOSans H" panose="00020600040101010101" pitchFamily="18" charset="-122"/>
              </a:rPr>
              <a:t>销售量整体超出预设</a:t>
            </a:r>
            <a:endParaRPr lang="zh-CN" altLang="en-US" sz="1600" spc="120" dirty="0">
              <a:gradFill>
                <a:gsLst>
                  <a:gs pos="100000">
                    <a:schemeClr val="tx1"/>
                  </a:gs>
                  <a:gs pos="20000">
                    <a:schemeClr val="accent5">
                      <a:lumMod val="75000"/>
                    </a:schemeClr>
                  </a:gs>
                </a:gsLst>
                <a:lin ang="2700000" scaled="0"/>
              </a:gradFill>
              <a:latin typeface="OPPOSans R" panose="00020600040101010101" pitchFamily="18" charset="-122"/>
              <a:ea typeface="OPPOSans R" panose="00020600040101010101" pitchFamily="18" charset="-122"/>
              <a:cs typeface="OPPOSans R" panose="00020600040101010101" pitchFamily="18" charset="-122"/>
            </a:endParaRPr>
          </a:p>
        </p:txBody>
      </p:sp>
      <p:sp>
        <p:nvSpPr>
          <p:cNvPr id="40" name="圆: 空心 91"/>
          <p:cNvSpPr/>
          <p:nvPr/>
        </p:nvSpPr>
        <p:spPr>
          <a:xfrm rot="21446254">
            <a:off x="1063396" y="4169078"/>
            <a:ext cx="180094" cy="180094"/>
          </a:xfrm>
          <a:prstGeom prst="donut">
            <a:avLst>
              <a:gd name="adj" fmla="val 22893"/>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OPPOSans R" panose="00020600040101010101" pitchFamily="18" charset="-122"/>
              <a:ea typeface="OPPOSans R" panose="00020600040101010101" pitchFamily="18" charset="-122"/>
            </a:endParaRPr>
          </a:p>
        </p:txBody>
      </p:sp>
      <p:sp>
        <p:nvSpPr>
          <p:cNvPr id="41" name="文本框 40"/>
          <p:cNvSpPr txBox="1"/>
          <p:nvPr/>
        </p:nvSpPr>
        <p:spPr>
          <a:xfrm>
            <a:off x="1019676" y="4415044"/>
            <a:ext cx="3293244" cy="914609"/>
          </a:xfrm>
          <a:prstGeom prst="rect">
            <a:avLst/>
          </a:prstGeom>
          <a:noFill/>
        </p:spPr>
        <p:txBody>
          <a:bodyPr wrap="square">
            <a:spAutoFit/>
          </a:bodyPr>
          <a:lstStyle/>
          <a:p>
            <a:pPr>
              <a:lnSpc>
                <a:spcPct val="130000"/>
              </a:lnSpc>
            </a:pPr>
            <a:r>
              <a:rPr lang="zh-CN" altLang="en-US" sz="1400" spc="120" dirty="0">
                <a:solidFill>
                  <a:schemeClr val="bg2">
                    <a:lumMod val="10000"/>
                  </a:schemeClr>
                </a:solidFill>
                <a:latin typeface="OPPOSans M" pitchFamily="18" charset="-122"/>
                <a:ea typeface="OPPOSans M" pitchFamily="18" charset="-122"/>
                <a:cs typeface="OPPOSans M" pitchFamily="18" charset="-122"/>
              </a:rPr>
              <a:t>销售目标完成度较高，并且对于重点产品的目标都已顺利完成，虽然存在部分问题。</a:t>
            </a:r>
          </a:p>
        </p:txBody>
      </p:sp>
      <p:grpSp>
        <p:nvGrpSpPr>
          <p:cNvPr id="33" name="组合 32"/>
          <p:cNvGrpSpPr/>
          <p:nvPr/>
        </p:nvGrpSpPr>
        <p:grpSpPr>
          <a:xfrm>
            <a:off x="3947621" y="5233866"/>
            <a:ext cx="365299" cy="133014"/>
            <a:chOff x="5265520" y="2617325"/>
            <a:chExt cx="365299" cy="133014"/>
          </a:xfrm>
          <a:gradFill>
            <a:gsLst>
              <a:gs pos="100000">
                <a:schemeClr val="tx1"/>
              </a:gs>
              <a:gs pos="0">
                <a:schemeClr val="tx1">
                  <a:alpha val="0"/>
                </a:schemeClr>
              </a:gs>
            </a:gsLst>
            <a:lin ang="0" scaled="0"/>
          </a:gradFill>
        </p:grpSpPr>
        <p:sp>
          <p:nvSpPr>
            <p:cNvPr id="34" name="燕尾形 33"/>
            <p:cNvSpPr/>
            <p:nvPr/>
          </p:nvSpPr>
          <p:spPr>
            <a:xfrm>
              <a:off x="5265520" y="2617325"/>
              <a:ext cx="90029" cy="13301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endParaRPr>
            </a:p>
          </p:txBody>
        </p:sp>
        <p:sp>
          <p:nvSpPr>
            <p:cNvPr id="35" name="燕尾形 34"/>
            <p:cNvSpPr/>
            <p:nvPr/>
          </p:nvSpPr>
          <p:spPr>
            <a:xfrm>
              <a:off x="5334337" y="2617325"/>
              <a:ext cx="90029" cy="13301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endParaRPr>
            </a:p>
          </p:txBody>
        </p:sp>
        <p:sp>
          <p:nvSpPr>
            <p:cNvPr id="36" name="燕尾形 35"/>
            <p:cNvSpPr/>
            <p:nvPr/>
          </p:nvSpPr>
          <p:spPr>
            <a:xfrm>
              <a:off x="5403155" y="2617325"/>
              <a:ext cx="90029" cy="13301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solidFill>
                  <a:schemeClr val="tx1"/>
                </a:solidFill>
              </a:endParaRPr>
            </a:p>
          </p:txBody>
        </p:sp>
        <p:sp>
          <p:nvSpPr>
            <p:cNvPr id="37" name="燕尾形 36"/>
            <p:cNvSpPr/>
            <p:nvPr/>
          </p:nvSpPr>
          <p:spPr>
            <a:xfrm>
              <a:off x="5471972" y="2617325"/>
              <a:ext cx="90029" cy="13301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endParaRPr>
            </a:p>
          </p:txBody>
        </p:sp>
        <p:sp>
          <p:nvSpPr>
            <p:cNvPr id="38" name="燕尾形 37"/>
            <p:cNvSpPr/>
            <p:nvPr/>
          </p:nvSpPr>
          <p:spPr>
            <a:xfrm>
              <a:off x="5540790" y="2617325"/>
              <a:ext cx="90029" cy="13301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sz="quarter" idx="12"/>
          </p:nvPr>
        </p:nvSpPr>
        <p:spPr>
          <a:xfrm>
            <a:off x="933812" y="894530"/>
            <a:ext cx="2859724" cy="504516"/>
          </a:xfrm>
        </p:spPr>
        <p:txBody>
          <a:bodyPr>
            <a:noAutofit/>
          </a:bodyPr>
          <a:lstStyle/>
          <a:p>
            <a:r>
              <a:rPr lang="en-GB" altLang="zh-CN" sz="1400" dirty="0">
                <a:solidFill>
                  <a:schemeClr val="bg2">
                    <a:lumMod val="10000"/>
                  </a:schemeClr>
                </a:solidFill>
                <a:latin typeface="OPPOSans M" pitchFamily="18" charset="-122"/>
                <a:ea typeface="OPPOSans M" pitchFamily="18" charset="-122"/>
                <a:cs typeface="OPPOSans M" pitchFamily="18" charset="-122"/>
              </a:rPr>
              <a:t>ANNUAL WORK REPORT</a:t>
            </a:r>
            <a:endParaRPr lang="zh-CN" altLang="en-US" sz="1400" dirty="0">
              <a:solidFill>
                <a:schemeClr val="bg2">
                  <a:lumMod val="10000"/>
                </a:schemeClr>
              </a:solidFill>
              <a:latin typeface="OPPOSans M" pitchFamily="18" charset="-122"/>
              <a:ea typeface="OPPOSans M" pitchFamily="18" charset="-122"/>
              <a:cs typeface="OPPOSans M" pitchFamily="18" charset="-122"/>
            </a:endParaRPr>
          </a:p>
        </p:txBody>
      </p:sp>
      <p:sp>
        <p:nvSpPr>
          <p:cNvPr id="3" name="内容占位符 2"/>
          <p:cNvSpPr>
            <a:spLocks noGrp="1"/>
          </p:cNvSpPr>
          <p:nvPr>
            <p:ph sz="quarter" idx="17"/>
          </p:nvPr>
        </p:nvSpPr>
        <p:spPr/>
        <p:txBody>
          <a:bodyPr>
            <a:noAutofit/>
          </a:bodyPr>
          <a:lstStyle/>
          <a:p>
            <a:r>
              <a:rPr kumimoji="1" lang="zh-CN" altLang="en-US" dirty="0"/>
              <a:t>全年工作情况</a:t>
            </a:r>
          </a:p>
        </p:txBody>
      </p:sp>
      <p:sp>
        <p:nvSpPr>
          <p:cNvPr id="5" name="Object 14" descr="preencoded.png"/>
          <p:cNvSpPr/>
          <p:nvPr/>
        </p:nvSpPr>
        <p:spPr>
          <a:xfrm>
            <a:off x="6354301" y="1479490"/>
            <a:ext cx="3428966" cy="1479017"/>
          </a:xfrm>
          <a:prstGeom prst="roundRect">
            <a:avLst>
              <a:gd name="adj" fmla="val 6117"/>
            </a:avLst>
          </a:prstGeom>
          <a:solidFill>
            <a:schemeClr val="bg1"/>
          </a:solidFill>
          <a:ln w="19092" cap="flat">
            <a:solidFill>
              <a:schemeClr val="tx1"/>
            </a:solidFill>
            <a:prstDash val="solid"/>
            <a:miter/>
          </a:ln>
        </p:spPr>
        <p:txBody>
          <a:bodyPr rtlCol="0" anchor="ctr">
            <a:noAutofit/>
          </a:bodyPr>
          <a:lstStyle/>
          <a:p>
            <a:pPr defTabSz="731520"/>
            <a:endParaRPr lang="zh-CN" altLang="en-US" sz="1440" dirty="0">
              <a:solidFill>
                <a:prstClr val="black"/>
              </a:solidFill>
              <a:latin typeface="Calibri" panose="020F0502020204030204"/>
              <a:ea typeface="OPPOSans L" panose="00020600040101010101" pitchFamily="18" charset="-122"/>
            </a:endParaRPr>
          </a:p>
        </p:txBody>
      </p:sp>
      <p:sp>
        <p:nvSpPr>
          <p:cNvPr id="15" name="文本框 14"/>
          <p:cNvSpPr txBox="1"/>
          <p:nvPr/>
        </p:nvSpPr>
        <p:spPr>
          <a:xfrm>
            <a:off x="6703674" y="1542438"/>
            <a:ext cx="2419896" cy="391902"/>
          </a:xfrm>
          <a:prstGeom prst="rect">
            <a:avLst/>
          </a:prstGeom>
          <a:noFill/>
        </p:spPr>
        <p:txBody>
          <a:bodyPr wrap="square">
            <a:noAutofit/>
          </a:bodyPr>
          <a:lstStyle/>
          <a:p>
            <a:pPr>
              <a:lnSpc>
                <a:spcPct val="130000"/>
              </a:lnSpc>
            </a:pPr>
            <a:r>
              <a:rPr lang="zh-CN" altLang="en-US" sz="1600" spc="120" dirty="0">
                <a:gradFill>
                  <a:gsLst>
                    <a:gs pos="100000">
                      <a:schemeClr val="tx1"/>
                    </a:gs>
                    <a:gs pos="20000">
                      <a:schemeClr val="accent5">
                        <a:lumMod val="75000"/>
                      </a:schemeClr>
                    </a:gs>
                  </a:gsLst>
                  <a:lin ang="2700000" scaled="0"/>
                </a:gradFill>
                <a:latin typeface="OPPOSans H" panose="00020600040101010101" pitchFamily="18" charset="-122"/>
                <a:ea typeface="OPPOSans H" panose="00020600040101010101" pitchFamily="18" charset="-122"/>
                <a:cs typeface="OPPOSans H" panose="00020600040101010101" pitchFamily="18" charset="-122"/>
              </a:rPr>
              <a:t>下半年工作情况</a:t>
            </a:r>
            <a:endParaRPr lang="zh-CN" altLang="en-US" sz="1600" spc="120" dirty="0">
              <a:gradFill>
                <a:gsLst>
                  <a:gs pos="100000">
                    <a:schemeClr val="tx1"/>
                  </a:gs>
                  <a:gs pos="20000">
                    <a:schemeClr val="accent5">
                      <a:lumMod val="75000"/>
                    </a:schemeClr>
                  </a:gs>
                </a:gsLst>
                <a:lin ang="2700000" scaled="0"/>
              </a:gradFill>
              <a:latin typeface="OPPOSans R" panose="00020600040101010101" pitchFamily="18" charset="-122"/>
              <a:ea typeface="OPPOSans R" panose="00020600040101010101" pitchFamily="18" charset="-122"/>
              <a:cs typeface="OPPOSans R" panose="00020600040101010101" pitchFamily="18" charset="-122"/>
            </a:endParaRPr>
          </a:p>
        </p:txBody>
      </p:sp>
      <p:sp>
        <p:nvSpPr>
          <p:cNvPr id="16" name="圆: 空心 91"/>
          <p:cNvSpPr/>
          <p:nvPr/>
        </p:nvSpPr>
        <p:spPr>
          <a:xfrm rot="21446254">
            <a:off x="6537665" y="1648342"/>
            <a:ext cx="180094" cy="180094"/>
          </a:xfrm>
          <a:prstGeom prst="donut">
            <a:avLst>
              <a:gd name="adj" fmla="val 22893"/>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solidFill>
                <a:schemeClr val="tx1"/>
              </a:solidFill>
              <a:latin typeface="OPPOSans R" panose="00020600040101010101" pitchFamily="18" charset="-122"/>
              <a:ea typeface="OPPOSans R" panose="00020600040101010101" pitchFamily="18" charset="-122"/>
            </a:endParaRPr>
          </a:p>
        </p:txBody>
      </p:sp>
      <p:sp>
        <p:nvSpPr>
          <p:cNvPr id="14" name="文本框 13"/>
          <p:cNvSpPr txBox="1"/>
          <p:nvPr/>
        </p:nvSpPr>
        <p:spPr>
          <a:xfrm>
            <a:off x="6493944" y="1894308"/>
            <a:ext cx="3289323" cy="914609"/>
          </a:xfrm>
          <a:prstGeom prst="rect">
            <a:avLst/>
          </a:prstGeom>
          <a:noFill/>
        </p:spPr>
        <p:txBody>
          <a:bodyPr wrap="square">
            <a:noAutofit/>
          </a:bodyPr>
          <a:lstStyle/>
          <a:p>
            <a:pPr>
              <a:lnSpc>
                <a:spcPct val="130000"/>
              </a:lnSpc>
            </a:pPr>
            <a:r>
              <a:rPr lang="zh-CN" altLang="en-US" sz="1400" spc="120" dirty="0">
                <a:solidFill>
                  <a:schemeClr val="bg2">
                    <a:lumMod val="10000"/>
                  </a:schemeClr>
                </a:solidFill>
                <a:latin typeface="OPPOSans M" pitchFamily="18" charset="-122"/>
                <a:ea typeface="OPPOSans M" pitchFamily="18" charset="-122"/>
                <a:cs typeface="OPPOSans M" pitchFamily="18" charset="-122"/>
              </a:rPr>
              <a:t>整体工作完成情况较好，没有重大失误，员工整体创作性、团结性都比较强。</a:t>
            </a:r>
          </a:p>
        </p:txBody>
      </p:sp>
      <p:grpSp>
        <p:nvGrpSpPr>
          <p:cNvPr id="57" name="组合 56"/>
          <p:cNvGrpSpPr/>
          <p:nvPr/>
        </p:nvGrpSpPr>
        <p:grpSpPr>
          <a:xfrm>
            <a:off x="9214540" y="2617324"/>
            <a:ext cx="365299" cy="133014"/>
            <a:chOff x="9214540" y="2617324"/>
            <a:chExt cx="365299" cy="133014"/>
          </a:xfrm>
          <a:gradFill>
            <a:gsLst>
              <a:gs pos="100000">
                <a:schemeClr val="tx1"/>
              </a:gs>
              <a:gs pos="0">
                <a:schemeClr val="tx1">
                  <a:alpha val="0"/>
                </a:schemeClr>
              </a:gs>
            </a:gsLst>
            <a:lin ang="0" scaled="0"/>
          </a:gradFill>
        </p:grpSpPr>
        <p:sp>
          <p:nvSpPr>
            <p:cNvPr id="8" name="燕尾形 7"/>
            <p:cNvSpPr/>
            <p:nvPr/>
          </p:nvSpPr>
          <p:spPr>
            <a:xfrm>
              <a:off x="9214540" y="2617324"/>
              <a:ext cx="90029" cy="13301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solidFill>
                  <a:schemeClr val="tx1"/>
                </a:solidFill>
              </a:endParaRPr>
            </a:p>
          </p:txBody>
        </p:sp>
        <p:sp>
          <p:nvSpPr>
            <p:cNvPr id="9" name="燕尾形 8"/>
            <p:cNvSpPr/>
            <p:nvPr/>
          </p:nvSpPr>
          <p:spPr>
            <a:xfrm>
              <a:off x="9283357" y="2617324"/>
              <a:ext cx="90029" cy="13301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solidFill>
                  <a:schemeClr val="tx1"/>
                </a:solidFill>
              </a:endParaRPr>
            </a:p>
          </p:txBody>
        </p:sp>
        <p:sp>
          <p:nvSpPr>
            <p:cNvPr id="10" name="燕尾形 9"/>
            <p:cNvSpPr/>
            <p:nvPr/>
          </p:nvSpPr>
          <p:spPr>
            <a:xfrm>
              <a:off x="9352175" y="2617324"/>
              <a:ext cx="90029" cy="13301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dirty="0">
                <a:solidFill>
                  <a:schemeClr val="tx1"/>
                </a:solidFill>
              </a:endParaRPr>
            </a:p>
          </p:txBody>
        </p:sp>
        <p:sp>
          <p:nvSpPr>
            <p:cNvPr id="11" name="燕尾形 10"/>
            <p:cNvSpPr/>
            <p:nvPr/>
          </p:nvSpPr>
          <p:spPr>
            <a:xfrm>
              <a:off x="9420992" y="2617324"/>
              <a:ext cx="90029" cy="13301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solidFill>
                  <a:schemeClr val="tx1"/>
                </a:solidFill>
              </a:endParaRPr>
            </a:p>
          </p:txBody>
        </p:sp>
        <p:sp>
          <p:nvSpPr>
            <p:cNvPr id="12" name="燕尾形 11"/>
            <p:cNvSpPr/>
            <p:nvPr/>
          </p:nvSpPr>
          <p:spPr>
            <a:xfrm>
              <a:off x="9489810" y="2617324"/>
              <a:ext cx="90029" cy="13301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solidFill>
                  <a:schemeClr val="tx1"/>
                </a:solidFill>
              </a:endParaRPr>
            </a:p>
          </p:txBody>
        </p:sp>
      </p:grpSp>
      <p:sp>
        <p:nvSpPr>
          <p:cNvPr id="18" name="Object 14" descr="preencoded.png"/>
          <p:cNvSpPr/>
          <p:nvPr/>
        </p:nvSpPr>
        <p:spPr>
          <a:xfrm>
            <a:off x="8068784" y="3275484"/>
            <a:ext cx="3428966" cy="1479017"/>
          </a:xfrm>
          <a:prstGeom prst="roundRect">
            <a:avLst>
              <a:gd name="adj" fmla="val 6117"/>
            </a:avLst>
          </a:prstGeom>
          <a:solidFill>
            <a:schemeClr val="bg1"/>
          </a:solidFill>
          <a:ln w="19092" cap="flat">
            <a:solidFill>
              <a:schemeClr val="tx1"/>
            </a:solidFill>
            <a:prstDash val="solid"/>
            <a:miter/>
          </a:ln>
        </p:spPr>
        <p:txBody>
          <a:bodyPr rtlCol="0" anchor="ctr">
            <a:noAutofit/>
          </a:bodyPr>
          <a:lstStyle/>
          <a:p>
            <a:pPr defTabSz="731520"/>
            <a:endParaRPr lang="zh-CN" altLang="en-US" sz="1440" dirty="0">
              <a:solidFill>
                <a:prstClr val="black"/>
              </a:solidFill>
              <a:latin typeface="Calibri" panose="020F0502020204030204"/>
              <a:ea typeface="OPPOSans L" panose="00020600040101010101" pitchFamily="18" charset="-122"/>
            </a:endParaRPr>
          </a:p>
        </p:txBody>
      </p:sp>
      <p:sp>
        <p:nvSpPr>
          <p:cNvPr id="28" name="文本框 27"/>
          <p:cNvSpPr txBox="1"/>
          <p:nvPr/>
        </p:nvSpPr>
        <p:spPr>
          <a:xfrm>
            <a:off x="8418157" y="3338432"/>
            <a:ext cx="2419896" cy="391902"/>
          </a:xfrm>
          <a:prstGeom prst="rect">
            <a:avLst/>
          </a:prstGeom>
          <a:noFill/>
        </p:spPr>
        <p:txBody>
          <a:bodyPr wrap="square">
            <a:noAutofit/>
          </a:bodyPr>
          <a:lstStyle/>
          <a:p>
            <a:pPr>
              <a:lnSpc>
                <a:spcPct val="130000"/>
              </a:lnSpc>
            </a:pPr>
            <a:r>
              <a:rPr lang="zh-CN" altLang="en-US" sz="1600" spc="120" dirty="0">
                <a:gradFill>
                  <a:gsLst>
                    <a:gs pos="100000">
                      <a:schemeClr val="tx1"/>
                    </a:gs>
                    <a:gs pos="20000">
                      <a:schemeClr val="accent5">
                        <a:lumMod val="75000"/>
                      </a:schemeClr>
                    </a:gs>
                  </a:gsLst>
                  <a:lin ang="2700000" scaled="0"/>
                </a:gradFill>
                <a:latin typeface="OPPOSans H" panose="00020600040101010101" pitchFamily="18" charset="-122"/>
                <a:ea typeface="OPPOSans H" panose="00020600040101010101" pitchFamily="18" charset="-122"/>
                <a:cs typeface="OPPOSans H" panose="00020600040101010101" pitchFamily="18" charset="-122"/>
              </a:rPr>
              <a:t>下半年销售情况（</a:t>
            </a:r>
            <a:r>
              <a:rPr lang="en-US" altLang="zh-CN" sz="1600" spc="120" dirty="0">
                <a:gradFill>
                  <a:gsLst>
                    <a:gs pos="100000">
                      <a:schemeClr val="tx1"/>
                    </a:gs>
                    <a:gs pos="20000">
                      <a:schemeClr val="accent5">
                        <a:lumMod val="75000"/>
                      </a:schemeClr>
                    </a:gs>
                  </a:gsLst>
                  <a:lin ang="2700000" scaled="0"/>
                </a:gradFill>
                <a:latin typeface="OPPOSans H" panose="00020600040101010101" pitchFamily="18" charset="-122"/>
                <a:ea typeface="OPPOSans H" panose="00020600040101010101" pitchFamily="18" charset="-122"/>
                <a:cs typeface="OPPOSans H" panose="00020600040101010101" pitchFamily="18" charset="-122"/>
              </a:rPr>
              <a:t>2</a:t>
            </a:r>
            <a:r>
              <a:rPr lang="zh-CN" altLang="en-US" sz="1600" spc="120" dirty="0">
                <a:gradFill>
                  <a:gsLst>
                    <a:gs pos="100000">
                      <a:schemeClr val="tx1"/>
                    </a:gs>
                    <a:gs pos="20000">
                      <a:schemeClr val="accent5">
                        <a:lumMod val="75000"/>
                      </a:schemeClr>
                    </a:gs>
                  </a:gsLst>
                  <a:lin ang="2700000" scaled="0"/>
                </a:gradFill>
                <a:latin typeface="OPPOSans H" panose="00020600040101010101" pitchFamily="18" charset="-122"/>
                <a:ea typeface="OPPOSans H" panose="00020600040101010101" pitchFamily="18" charset="-122"/>
                <a:cs typeface="OPPOSans H" panose="00020600040101010101" pitchFamily="18" charset="-122"/>
              </a:rPr>
              <a:t>）</a:t>
            </a:r>
            <a:endParaRPr lang="zh-CN" altLang="en-US" sz="1600" spc="120" dirty="0">
              <a:gradFill>
                <a:gsLst>
                  <a:gs pos="100000">
                    <a:schemeClr val="tx1"/>
                  </a:gs>
                  <a:gs pos="20000">
                    <a:schemeClr val="accent5">
                      <a:lumMod val="75000"/>
                    </a:schemeClr>
                  </a:gs>
                </a:gsLst>
                <a:lin ang="2700000" scaled="0"/>
              </a:gradFill>
              <a:latin typeface="OPPOSans R" panose="00020600040101010101" pitchFamily="18" charset="-122"/>
              <a:ea typeface="OPPOSans R" panose="00020600040101010101" pitchFamily="18" charset="-122"/>
              <a:cs typeface="OPPOSans R" panose="00020600040101010101" pitchFamily="18" charset="-122"/>
            </a:endParaRPr>
          </a:p>
        </p:txBody>
      </p:sp>
      <p:sp>
        <p:nvSpPr>
          <p:cNvPr id="29" name="圆: 空心 91"/>
          <p:cNvSpPr/>
          <p:nvPr/>
        </p:nvSpPr>
        <p:spPr>
          <a:xfrm rot="21446254">
            <a:off x="8252148" y="3444336"/>
            <a:ext cx="180094" cy="180094"/>
          </a:xfrm>
          <a:prstGeom prst="donut">
            <a:avLst>
              <a:gd name="adj" fmla="val 22893"/>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solidFill>
                <a:schemeClr val="tx1"/>
              </a:solidFill>
              <a:latin typeface="OPPOSans R" panose="00020600040101010101" pitchFamily="18" charset="-122"/>
              <a:ea typeface="OPPOSans R" panose="00020600040101010101" pitchFamily="18" charset="-122"/>
            </a:endParaRPr>
          </a:p>
        </p:txBody>
      </p:sp>
      <p:sp>
        <p:nvSpPr>
          <p:cNvPr id="27" name="文本框 26"/>
          <p:cNvSpPr txBox="1"/>
          <p:nvPr/>
        </p:nvSpPr>
        <p:spPr>
          <a:xfrm>
            <a:off x="8208427" y="3690302"/>
            <a:ext cx="3289323" cy="914609"/>
          </a:xfrm>
          <a:prstGeom prst="rect">
            <a:avLst/>
          </a:prstGeom>
          <a:noFill/>
        </p:spPr>
        <p:txBody>
          <a:bodyPr wrap="square">
            <a:noAutofit/>
          </a:bodyPr>
          <a:lstStyle/>
          <a:p>
            <a:pPr>
              <a:lnSpc>
                <a:spcPct val="130000"/>
              </a:lnSpc>
            </a:pPr>
            <a:r>
              <a:rPr lang="zh-CN" altLang="en-US" sz="1400" spc="120" dirty="0">
                <a:solidFill>
                  <a:schemeClr val="bg2">
                    <a:lumMod val="10000"/>
                  </a:schemeClr>
                </a:solidFill>
                <a:latin typeface="OPPOSans M" pitchFamily="18" charset="-122"/>
                <a:ea typeface="OPPOSans M" pitchFamily="18" charset="-122"/>
                <a:cs typeface="OPPOSans M" pitchFamily="18" charset="-122"/>
              </a:rPr>
              <a:t>基本完成预计销售目标，并且超出预期目标</a:t>
            </a:r>
            <a:r>
              <a:rPr lang="en-US" altLang="zh-CN" sz="1400" spc="120" dirty="0">
                <a:solidFill>
                  <a:schemeClr val="bg2">
                    <a:lumMod val="10000"/>
                  </a:schemeClr>
                </a:solidFill>
                <a:latin typeface="OPPOSans M" pitchFamily="18" charset="-122"/>
                <a:ea typeface="OPPOSans M" pitchFamily="18" charset="-122"/>
                <a:cs typeface="OPPOSans M" pitchFamily="18" charset="-122"/>
              </a:rPr>
              <a:t>10%</a:t>
            </a:r>
            <a:r>
              <a:rPr lang="zh-CN" altLang="en-US" sz="1400" spc="120" dirty="0">
                <a:solidFill>
                  <a:schemeClr val="bg2">
                    <a:lumMod val="10000"/>
                  </a:schemeClr>
                </a:solidFill>
                <a:latin typeface="OPPOSans M" pitchFamily="18" charset="-122"/>
                <a:ea typeface="OPPOSans M" pitchFamily="18" charset="-122"/>
                <a:cs typeface="OPPOSans M" pitchFamily="18" charset="-122"/>
              </a:rPr>
              <a:t>，但是在利润方面就不太理想。</a:t>
            </a:r>
          </a:p>
        </p:txBody>
      </p:sp>
      <p:grpSp>
        <p:nvGrpSpPr>
          <p:cNvPr id="58" name="组合 57"/>
          <p:cNvGrpSpPr/>
          <p:nvPr/>
        </p:nvGrpSpPr>
        <p:grpSpPr>
          <a:xfrm>
            <a:off x="10929023" y="4413318"/>
            <a:ext cx="365299" cy="133014"/>
            <a:chOff x="10929023" y="4413318"/>
            <a:chExt cx="365299" cy="133014"/>
          </a:xfrm>
          <a:gradFill>
            <a:gsLst>
              <a:gs pos="100000">
                <a:schemeClr val="tx1"/>
              </a:gs>
              <a:gs pos="0">
                <a:schemeClr val="tx1">
                  <a:alpha val="0"/>
                </a:schemeClr>
              </a:gs>
            </a:gsLst>
            <a:lin ang="0" scaled="0"/>
          </a:gradFill>
        </p:grpSpPr>
        <p:sp>
          <p:nvSpPr>
            <p:cNvPr id="21" name="燕尾形 20"/>
            <p:cNvSpPr/>
            <p:nvPr/>
          </p:nvSpPr>
          <p:spPr>
            <a:xfrm>
              <a:off x="10929023" y="4413318"/>
              <a:ext cx="90029" cy="13301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solidFill>
                  <a:schemeClr val="tx1"/>
                </a:solidFill>
              </a:endParaRPr>
            </a:p>
          </p:txBody>
        </p:sp>
        <p:sp>
          <p:nvSpPr>
            <p:cNvPr id="22" name="燕尾形 21"/>
            <p:cNvSpPr/>
            <p:nvPr/>
          </p:nvSpPr>
          <p:spPr>
            <a:xfrm>
              <a:off x="10997840" y="4413318"/>
              <a:ext cx="90029" cy="13301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solidFill>
                  <a:schemeClr val="tx1"/>
                </a:solidFill>
              </a:endParaRPr>
            </a:p>
          </p:txBody>
        </p:sp>
        <p:sp>
          <p:nvSpPr>
            <p:cNvPr id="23" name="燕尾形 22"/>
            <p:cNvSpPr/>
            <p:nvPr/>
          </p:nvSpPr>
          <p:spPr>
            <a:xfrm>
              <a:off x="11066658" y="4413318"/>
              <a:ext cx="90029" cy="13301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dirty="0">
                <a:solidFill>
                  <a:schemeClr val="tx1"/>
                </a:solidFill>
              </a:endParaRPr>
            </a:p>
          </p:txBody>
        </p:sp>
        <p:sp>
          <p:nvSpPr>
            <p:cNvPr id="24" name="燕尾形 23"/>
            <p:cNvSpPr/>
            <p:nvPr/>
          </p:nvSpPr>
          <p:spPr>
            <a:xfrm>
              <a:off x="11135475" y="4413318"/>
              <a:ext cx="90029" cy="13301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solidFill>
                  <a:schemeClr val="tx1"/>
                </a:solidFill>
              </a:endParaRPr>
            </a:p>
          </p:txBody>
        </p:sp>
        <p:sp>
          <p:nvSpPr>
            <p:cNvPr id="25" name="燕尾形 24"/>
            <p:cNvSpPr/>
            <p:nvPr/>
          </p:nvSpPr>
          <p:spPr>
            <a:xfrm>
              <a:off x="11204293" y="4413318"/>
              <a:ext cx="90029" cy="13301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solidFill>
                  <a:schemeClr val="tx1"/>
                </a:solidFill>
              </a:endParaRPr>
            </a:p>
          </p:txBody>
        </p:sp>
      </p:grpSp>
      <p:sp>
        <p:nvSpPr>
          <p:cNvPr id="31" name="Object 14" descr="preencoded.png"/>
          <p:cNvSpPr/>
          <p:nvPr/>
        </p:nvSpPr>
        <p:spPr>
          <a:xfrm>
            <a:off x="2405281" y="1479491"/>
            <a:ext cx="3428966" cy="1479017"/>
          </a:xfrm>
          <a:prstGeom prst="roundRect">
            <a:avLst>
              <a:gd name="adj" fmla="val 6117"/>
            </a:avLst>
          </a:prstGeom>
          <a:solidFill>
            <a:schemeClr val="bg1"/>
          </a:solidFill>
          <a:ln w="19092" cap="flat">
            <a:solidFill>
              <a:schemeClr val="tx1"/>
            </a:solidFill>
            <a:prstDash val="solid"/>
            <a:miter/>
          </a:ln>
        </p:spPr>
        <p:txBody>
          <a:bodyPr rtlCol="0" anchor="ctr">
            <a:noAutofit/>
          </a:bodyPr>
          <a:lstStyle/>
          <a:p>
            <a:pPr defTabSz="731520"/>
            <a:endParaRPr lang="zh-CN" altLang="en-US" sz="1440" dirty="0">
              <a:solidFill>
                <a:prstClr val="black"/>
              </a:solidFill>
              <a:latin typeface="Calibri" panose="020F0502020204030204"/>
              <a:ea typeface="OPPOSans L" panose="00020600040101010101" pitchFamily="18" charset="-122"/>
            </a:endParaRPr>
          </a:p>
        </p:txBody>
      </p:sp>
      <p:sp>
        <p:nvSpPr>
          <p:cNvPr id="41" name="文本框 40"/>
          <p:cNvSpPr txBox="1"/>
          <p:nvPr/>
        </p:nvSpPr>
        <p:spPr>
          <a:xfrm>
            <a:off x="2754654" y="1542439"/>
            <a:ext cx="2419896" cy="391902"/>
          </a:xfrm>
          <a:prstGeom prst="rect">
            <a:avLst/>
          </a:prstGeom>
          <a:noFill/>
        </p:spPr>
        <p:txBody>
          <a:bodyPr wrap="square">
            <a:noAutofit/>
          </a:bodyPr>
          <a:lstStyle/>
          <a:p>
            <a:pPr>
              <a:lnSpc>
                <a:spcPct val="130000"/>
              </a:lnSpc>
            </a:pPr>
            <a:r>
              <a:rPr lang="zh-CN" altLang="en-US" sz="1600" spc="120" dirty="0">
                <a:gradFill>
                  <a:gsLst>
                    <a:gs pos="100000">
                      <a:schemeClr val="tx1"/>
                    </a:gs>
                    <a:gs pos="20000">
                      <a:schemeClr val="accent5">
                        <a:lumMod val="75000"/>
                      </a:schemeClr>
                    </a:gs>
                  </a:gsLst>
                  <a:lin ang="2700000" scaled="0"/>
                </a:gradFill>
                <a:latin typeface="OPPOSans H" panose="00020600040101010101" pitchFamily="18" charset="-122"/>
                <a:ea typeface="OPPOSans H" panose="00020600040101010101" pitchFamily="18" charset="-122"/>
                <a:cs typeface="OPPOSans H" panose="00020600040101010101" pitchFamily="18" charset="-122"/>
              </a:rPr>
              <a:t>上半年销售情况</a:t>
            </a:r>
            <a:endParaRPr lang="zh-CN" altLang="en-US" sz="1600" spc="120" dirty="0">
              <a:gradFill>
                <a:gsLst>
                  <a:gs pos="100000">
                    <a:schemeClr val="tx1"/>
                  </a:gs>
                  <a:gs pos="20000">
                    <a:schemeClr val="accent5">
                      <a:lumMod val="75000"/>
                    </a:schemeClr>
                  </a:gs>
                </a:gsLst>
                <a:lin ang="2700000" scaled="0"/>
              </a:gradFill>
              <a:latin typeface="OPPOSans R" panose="00020600040101010101" pitchFamily="18" charset="-122"/>
              <a:ea typeface="OPPOSans R" panose="00020600040101010101" pitchFamily="18" charset="-122"/>
              <a:cs typeface="OPPOSans R" panose="00020600040101010101" pitchFamily="18" charset="-122"/>
            </a:endParaRPr>
          </a:p>
        </p:txBody>
      </p:sp>
      <p:sp>
        <p:nvSpPr>
          <p:cNvPr id="42" name="圆: 空心 91"/>
          <p:cNvSpPr/>
          <p:nvPr/>
        </p:nvSpPr>
        <p:spPr>
          <a:xfrm rot="21446254">
            <a:off x="2588645" y="1648343"/>
            <a:ext cx="180094" cy="180094"/>
          </a:xfrm>
          <a:prstGeom prst="donut">
            <a:avLst>
              <a:gd name="adj" fmla="val 22893"/>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solidFill>
                <a:schemeClr val="tx1"/>
              </a:solidFill>
              <a:latin typeface="OPPOSans R" panose="00020600040101010101" pitchFamily="18" charset="-122"/>
              <a:ea typeface="OPPOSans R" panose="00020600040101010101" pitchFamily="18" charset="-122"/>
            </a:endParaRPr>
          </a:p>
        </p:txBody>
      </p:sp>
      <p:sp>
        <p:nvSpPr>
          <p:cNvPr id="40" name="文本框 39"/>
          <p:cNvSpPr txBox="1"/>
          <p:nvPr/>
        </p:nvSpPr>
        <p:spPr>
          <a:xfrm>
            <a:off x="2544924" y="1894309"/>
            <a:ext cx="3289323" cy="914609"/>
          </a:xfrm>
          <a:prstGeom prst="rect">
            <a:avLst/>
          </a:prstGeom>
          <a:noFill/>
        </p:spPr>
        <p:txBody>
          <a:bodyPr wrap="square">
            <a:noAutofit/>
          </a:bodyPr>
          <a:lstStyle/>
          <a:p>
            <a:pPr>
              <a:lnSpc>
                <a:spcPct val="130000"/>
              </a:lnSpc>
            </a:pPr>
            <a:r>
              <a:rPr lang="zh-CN" altLang="en-US" sz="1400" spc="120" dirty="0">
                <a:solidFill>
                  <a:schemeClr val="bg2">
                    <a:lumMod val="10000"/>
                  </a:schemeClr>
                </a:solidFill>
                <a:latin typeface="OPPOSans M" pitchFamily="18" charset="-122"/>
                <a:ea typeface="OPPOSans M" pitchFamily="18" charset="-122"/>
                <a:cs typeface="OPPOSans M" pitchFamily="18" charset="-122"/>
              </a:rPr>
              <a:t>基本完成预计销售目标，并且超出预期目标</a:t>
            </a:r>
            <a:r>
              <a:rPr lang="en-US" altLang="zh-CN" sz="1400" spc="120" dirty="0">
                <a:solidFill>
                  <a:schemeClr val="bg2">
                    <a:lumMod val="10000"/>
                  </a:schemeClr>
                </a:solidFill>
                <a:latin typeface="OPPOSans M" pitchFamily="18" charset="-122"/>
                <a:ea typeface="OPPOSans M" pitchFamily="18" charset="-122"/>
                <a:cs typeface="OPPOSans M" pitchFamily="18" charset="-122"/>
              </a:rPr>
              <a:t>10%</a:t>
            </a:r>
            <a:r>
              <a:rPr lang="zh-CN" altLang="en-US" sz="1400" spc="120" dirty="0">
                <a:solidFill>
                  <a:schemeClr val="bg2">
                    <a:lumMod val="10000"/>
                  </a:schemeClr>
                </a:solidFill>
                <a:latin typeface="OPPOSans M" pitchFamily="18" charset="-122"/>
                <a:ea typeface="OPPOSans M" pitchFamily="18" charset="-122"/>
                <a:cs typeface="OPPOSans M" pitchFamily="18" charset="-122"/>
              </a:rPr>
              <a:t>，但是在利润方面就不太理想。</a:t>
            </a:r>
          </a:p>
        </p:txBody>
      </p:sp>
      <p:grpSp>
        <p:nvGrpSpPr>
          <p:cNvPr id="56" name="组合 55"/>
          <p:cNvGrpSpPr/>
          <p:nvPr/>
        </p:nvGrpSpPr>
        <p:grpSpPr>
          <a:xfrm>
            <a:off x="5265520" y="2617325"/>
            <a:ext cx="365299" cy="133014"/>
            <a:chOff x="5265520" y="2617325"/>
            <a:chExt cx="365299" cy="133014"/>
          </a:xfrm>
          <a:gradFill>
            <a:gsLst>
              <a:gs pos="100000">
                <a:schemeClr val="tx1"/>
              </a:gs>
              <a:gs pos="0">
                <a:schemeClr val="tx1">
                  <a:alpha val="0"/>
                </a:schemeClr>
              </a:gs>
            </a:gsLst>
            <a:lin ang="0" scaled="0"/>
          </a:gradFill>
        </p:grpSpPr>
        <p:sp>
          <p:nvSpPr>
            <p:cNvPr id="34" name="燕尾形 33"/>
            <p:cNvSpPr/>
            <p:nvPr/>
          </p:nvSpPr>
          <p:spPr>
            <a:xfrm>
              <a:off x="5265520" y="2617325"/>
              <a:ext cx="90029" cy="13301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solidFill>
                  <a:schemeClr val="tx1"/>
                </a:solidFill>
              </a:endParaRPr>
            </a:p>
          </p:txBody>
        </p:sp>
        <p:sp>
          <p:nvSpPr>
            <p:cNvPr id="35" name="燕尾形 34"/>
            <p:cNvSpPr/>
            <p:nvPr/>
          </p:nvSpPr>
          <p:spPr>
            <a:xfrm>
              <a:off x="5334337" y="2617325"/>
              <a:ext cx="90029" cy="13301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solidFill>
                  <a:schemeClr val="tx1"/>
                </a:solidFill>
              </a:endParaRPr>
            </a:p>
          </p:txBody>
        </p:sp>
        <p:sp>
          <p:nvSpPr>
            <p:cNvPr id="36" name="燕尾形 35"/>
            <p:cNvSpPr/>
            <p:nvPr/>
          </p:nvSpPr>
          <p:spPr>
            <a:xfrm>
              <a:off x="5403155" y="2617325"/>
              <a:ext cx="90029" cy="13301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dirty="0">
                <a:solidFill>
                  <a:schemeClr val="tx1"/>
                </a:solidFill>
              </a:endParaRPr>
            </a:p>
          </p:txBody>
        </p:sp>
        <p:sp>
          <p:nvSpPr>
            <p:cNvPr id="37" name="燕尾形 36"/>
            <p:cNvSpPr/>
            <p:nvPr/>
          </p:nvSpPr>
          <p:spPr>
            <a:xfrm>
              <a:off x="5471972" y="2617325"/>
              <a:ext cx="90029" cy="13301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solidFill>
                  <a:schemeClr val="tx1"/>
                </a:solidFill>
              </a:endParaRPr>
            </a:p>
          </p:txBody>
        </p:sp>
        <p:sp>
          <p:nvSpPr>
            <p:cNvPr id="38" name="燕尾形 37"/>
            <p:cNvSpPr/>
            <p:nvPr/>
          </p:nvSpPr>
          <p:spPr>
            <a:xfrm>
              <a:off x="5540790" y="2617325"/>
              <a:ext cx="90029" cy="13301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solidFill>
                  <a:schemeClr val="tx1"/>
                </a:solidFill>
              </a:endParaRPr>
            </a:p>
          </p:txBody>
        </p:sp>
      </p:grpSp>
      <p:sp>
        <p:nvSpPr>
          <p:cNvPr id="43" name="Object 14" descr="preencoded.png"/>
          <p:cNvSpPr/>
          <p:nvPr/>
        </p:nvSpPr>
        <p:spPr>
          <a:xfrm>
            <a:off x="636816" y="3379841"/>
            <a:ext cx="3428966" cy="1479017"/>
          </a:xfrm>
          <a:prstGeom prst="roundRect">
            <a:avLst>
              <a:gd name="adj" fmla="val 6117"/>
            </a:avLst>
          </a:prstGeom>
          <a:solidFill>
            <a:schemeClr val="bg1"/>
          </a:solidFill>
          <a:ln w="19092" cap="flat">
            <a:solidFill>
              <a:schemeClr val="tx1"/>
            </a:solidFill>
            <a:prstDash val="solid"/>
            <a:miter/>
          </a:ln>
        </p:spPr>
        <p:txBody>
          <a:bodyPr rtlCol="0" anchor="ctr">
            <a:noAutofit/>
          </a:bodyPr>
          <a:lstStyle/>
          <a:p>
            <a:pPr defTabSz="731520"/>
            <a:endParaRPr lang="zh-CN" altLang="en-US" sz="1440" dirty="0">
              <a:solidFill>
                <a:prstClr val="black"/>
              </a:solidFill>
              <a:latin typeface="Calibri" panose="020F0502020204030204"/>
              <a:ea typeface="OPPOSans L" panose="00020600040101010101" pitchFamily="18" charset="-122"/>
            </a:endParaRPr>
          </a:p>
        </p:txBody>
      </p:sp>
      <p:sp>
        <p:nvSpPr>
          <p:cNvPr id="47" name="文本框 46"/>
          <p:cNvSpPr txBox="1"/>
          <p:nvPr/>
        </p:nvSpPr>
        <p:spPr>
          <a:xfrm>
            <a:off x="986189" y="3442789"/>
            <a:ext cx="2419896" cy="391902"/>
          </a:xfrm>
          <a:prstGeom prst="rect">
            <a:avLst/>
          </a:prstGeom>
          <a:noFill/>
        </p:spPr>
        <p:txBody>
          <a:bodyPr wrap="square">
            <a:noAutofit/>
          </a:bodyPr>
          <a:lstStyle/>
          <a:p>
            <a:pPr>
              <a:lnSpc>
                <a:spcPct val="130000"/>
              </a:lnSpc>
            </a:pPr>
            <a:r>
              <a:rPr lang="zh-CN" altLang="en-US" sz="1600" spc="120" dirty="0">
                <a:gradFill>
                  <a:gsLst>
                    <a:gs pos="100000">
                      <a:schemeClr val="tx1"/>
                    </a:gs>
                    <a:gs pos="20000">
                      <a:schemeClr val="accent5">
                        <a:lumMod val="75000"/>
                      </a:schemeClr>
                    </a:gs>
                  </a:gsLst>
                  <a:lin ang="2700000" scaled="0"/>
                </a:gradFill>
                <a:latin typeface="OPPOSans H" panose="00020600040101010101" pitchFamily="18" charset="-122"/>
                <a:ea typeface="OPPOSans H" panose="00020600040101010101" pitchFamily="18" charset="-122"/>
                <a:cs typeface="OPPOSans H" panose="00020600040101010101" pitchFamily="18" charset="-122"/>
              </a:rPr>
              <a:t>上半年工作情况</a:t>
            </a:r>
            <a:endParaRPr lang="zh-CN" altLang="en-US" sz="1600" spc="120" dirty="0">
              <a:gradFill>
                <a:gsLst>
                  <a:gs pos="100000">
                    <a:schemeClr val="tx1"/>
                  </a:gs>
                  <a:gs pos="20000">
                    <a:schemeClr val="accent5">
                      <a:lumMod val="75000"/>
                    </a:schemeClr>
                  </a:gs>
                </a:gsLst>
                <a:lin ang="2700000" scaled="0"/>
              </a:gradFill>
              <a:latin typeface="OPPOSans R" panose="00020600040101010101" pitchFamily="18" charset="-122"/>
              <a:ea typeface="OPPOSans R" panose="00020600040101010101" pitchFamily="18" charset="-122"/>
              <a:cs typeface="OPPOSans R" panose="00020600040101010101" pitchFamily="18" charset="-122"/>
            </a:endParaRPr>
          </a:p>
        </p:txBody>
      </p:sp>
      <p:sp>
        <p:nvSpPr>
          <p:cNvPr id="48" name="圆: 空心 91"/>
          <p:cNvSpPr/>
          <p:nvPr/>
        </p:nvSpPr>
        <p:spPr>
          <a:xfrm rot="21446254">
            <a:off x="820180" y="3548693"/>
            <a:ext cx="180094" cy="180094"/>
          </a:xfrm>
          <a:prstGeom prst="donut">
            <a:avLst>
              <a:gd name="adj" fmla="val 22893"/>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solidFill>
                <a:schemeClr val="tx1"/>
              </a:solidFill>
              <a:latin typeface="OPPOSans R" panose="00020600040101010101" pitchFamily="18" charset="-122"/>
              <a:ea typeface="OPPOSans R" panose="00020600040101010101" pitchFamily="18" charset="-122"/>
            </a:endParaRPr>
          </a:p>
        </p:txBody>
      </p:sp>
      <p:sp>
        <p:nvSpPr>
          <p:cNvPr id="46" name="文本框 45"/>
          <p:cNvSpPr txBox="1"/>
          <p:nvPr/>
        </p:nvSpPr>
        <p:spPr>
          <a:xfrm>
            <a:off x="776459" y="3794659"/>
            <a:ext cx="3289323" cy="914609"/>
          </a:xfrm>
          <a:prstGeom prst="rect">
            <a:avLst/>
          </a:prstGeom>
          <a:noFill/>
        </p:spPr>
        <p:txBody>
          <a:bodyPr wrap="square">
            <a:noAutofit/>
          </a:bodyPr>
          <a:lstStyle/>
          <a:p>
            <a:pPr>
              <a:lnSpc>
                <a:spcPct val="130000"/>
              </a:lnSpc>
            </a:pPr>
            <a:r>
              <a:rPr lang="zh-CN" altLang="en-US" sz="1400" spc="120" dirty="0">
                <a:solidFill>
                  <a:schemeClr val="bg2">
                    <a:lumMod val="10000"/>
                  </a:schemeClr>
                </a:solidFill>
                <a:latin typeface="OPPOSans M" pitchFamily="18" charset="-122"/>
                <a:ea typeface="OPPOSans M" pitchFamily="18" charset="-122"/>
                <a:cs typeface="OPPOSans M" pitchFamily="18" charset="-122"/>
              </a:rPr>
              <a:t>整体工作完成情况较好，没有重大失误，员工整体创作性、团结性都比较强。</a:t>
            </a:r>
          </a:p>
        </p:txBody>
      </p:sp>
      <p:grpSp>
        <p:nvGrpSpPr>
          <p:cNvPr id="55" name="组合 54"/>
          <p:cNvGrpSpPr/>
          <p:nvPr/>
        </p:nvGrpSpPr>
        <p:grpSpPr>
          <a:xfrm>
            <a:off x="3497055" y="4517675"/>
            <a:ext cx="365299" cy="133014"/>
            <a:chOff x="3497055" y="4517675"/>
            <a:chExt cx="365299" cy="133014"/>
          </a:xfrm>
          <a:gradFill>
            <a:gsLst>
              <a:gs pos="100000">
                <a:schemeClr val="tx1"/>
              </a:gs>
              <a:gs pos="0">
                <a:schemeClr val="tx1">
                  <a:alpha val="0"/>
                </a:schemeClr>
              </a:gs>
            </a:gsLst>
            <a:lin ang="0" scaled="0"/>
          </a:gradFill>
        </p:grpSpPr>
        <p:sp>
          <p:nvSpPr>
            <p:cNvPr id="50" name="燕尾形 49"/>
            <p:cNvSpPr/>
            <p:nvPr/>
          </p:nvSpPr>
          <p:spPr>
            <a:xfrm>
              <a:off x="3497055" y="4517675"/>
              <a:ext cx="90029" cy="13301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solidFill>
                  <a:schemeClr val="tx1"/>
                </a:solidFill>
              </a:endParaRPr>
            </a:p>
          </p:txBody>
        </p:sp>
        <p:sp>
          <p:nvSpPr>
            <p:cNvPr id="51" name="燕尾形 50"/>
            <p:cNvSpPr/>
            <p:nvPr/>
          </p:nvSpPr>
          <p:spPr>
            <a:xfrm>
              <a:off x="3565872" y="4517675"/>
              <a:ext cx="90029" cy="13301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solidFill>
                  <a:schemeClr val="tx1"/>
                </a:solidFill>
              </a:endParaRPr>
            </a:p>
          </p:txBody>
        </p:sp>
        <p:sp>
          <p:nvSpPr>
            <p:cNvPr id="52" name="燕尾形 51"/>
            <p:cNvSpPr/>
            <p:nvPr/>
          </p:nvSpPr>
          <p:spPr>
            <a:xfrm>
              <a:off x="3634690" y="4517675"/>
              <a:ext cx="90029" cy="13301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dirty="0">
                <a:solidFill>
                  <a:schemeClr val="tx1"/>
                </a:solidFill>
              </a:endParaRPr>
            </a:p>
          </p:txBody>
        </p:sp>
        <p:sp>
          <p:nvSpPr>
            <p:cNvPr id="53" name="燕尾形 52"/>
            <p:cNvSpPr/>
            <p:nvPr/>
          </p:nvSpPr>
          <p:spPr>
            <a:xfrm>
              <a:off x="3703507" y="4517675"/>
              <a:ext cx="90029" cy="13301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solidFill>
                  <a:schemeClr val="tx1"/>
                </a:solidFill>
              </a:endParaRPr>
            </a:p>
          </p:txBody>
        </p:sp>
        <p:sp>
          <p:nvSpPr>
            <p:cNvPr id="54" name="燕尾形 53"/>
            <p:cNvSpPr/>
            <p:nvPr/>
          </p:nvSpPr>
          <p:spPr>
            <a:xfrm>
              <a:off x="3772325" y="4517675"/>
              <a:ext cx="90029" cy="13301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solidFill>
                  <a:schemeClr val="tx1"/>
                </a:solidFill>
              </a:endParaRPr>
            </a:p>
          </p:txBody>
        </p:sp>
      </p:grpSp>
      <p:pic>
        <p:nvPicPr>
          <p:cNvPr id="61" name="图形 60"/>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264047" y="3275484"/>
            <a:ext cx="5521870" cy="3842806"/>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 name="组合 101"/>
          <p:cNvGrpSpPr/>
          <p:nvPr/>
        </p:nvGrpSpPr>
        <p:grpSpPr>
          <a:xfrm>
            <a:off x="10919798" y="5935925"/>
            <a:ext cx="365299" cy="133014"/>
            <a:chOff x="3497055" y="4517675"/>
            <a:chExt cx="365299" cy="133014"/>
          </a:xfrm>
          <a:gradFill>
            <a:gsLst>
              <a:gs pos="100000">
                <a:schemeClr val="tx1"/>
              </a:gs>
              <a:gs pos="0">
                <a:schemeClr val="tx1">
                  <a:alpha val="0"/>
                </a:schemeClr>
              </a:gs>
            </a:gsLst>
            <a:lin ang="0" scaled="0"/>
          </a:gradFill>
        </p:grpSpPr>
        <p:sp>
          <p:nvSpPr>
            <p:cNvPr id="106" name="燕尾形 105"/>
            <p:cNvSpPr/>
            <p:nvPr/>
          </p:nvSpPr>
          <p:spPr>
            <a:xfrm>
              <a:off x="3497055" y="4517675"/>
              <a:ext cx="90029" cy="13301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solidFill>
                  <a:schemeClr val="tx1"/>
                </a:solidFill>
              </a:endParaRPr>
            </a:p>
          </p:txBody>
        </p:sp>
        <p:sp>
          <p:nvSpPr>
            <p:cNvPr id="107" name="燕尾形 106"/>
            <p:cNvSpPr/>
            <p:nvPr/>
          </p:nvSpPr>
          <p:spPr>
            <a:xfrm>
              <a:off x="3565872" y="4517675"/>
              <a:ext cx="90029" cy="13301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solidFill>
                  <a:schemeClr val="tx1"/>
                </a:solidFill>
              </a:endParaRPr>
            </a:p>
          </p:txBody>
        </p:sp>
        <p:sp>
          <p:nvSpPr>
            <p:cNvPr id="108" name="燕尾形 107"/>
            <p:cNvSpPr/>
            <p:nvPr/>
          </p:nvSpPr>
          <p:spPr>
            <a:xfrm>
              <a:off x="3634690" y="4517675"/>
              <a:ext cx="90029" cy="13301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dirty="0">
                <a:solidFill>
                  <a:schemeClr val="tx1"/>
                </a:solidFill>
              </a:endParaRPr>
            </a:p>
          </p:txBody>
        </p:sp>
        <p:sp>
          <p:nvSpPr>
            <p:cNvPr id="109" name="燕尾形 108"/>
            <p:cNvSpPr/>
            <p:nvPr/>
          </p:nvSpPr>
          <p:spPr>
            <a:xfrm>
              <a:off x="3703507" y="4517675"/>
              <a:ext cx="90029" cy="13301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solidFill>
                  <a:schemeClr val="tx1"/>
                </a:solidFill>
              </a:endParaRPr>
            </a:p>
          </p:txBody>
        </p:sp>
        <p:sp>
          <p:nvSpPr>
            <p:cNvPr id="110" name="燕尾形 109"/>
            <p:cNvSpPr/>
            <p:nvPr/>
          </p:nvSpPr>
          <p:spPr>
            <a:xfrm>
              <a:off x="3772325" y="4517675"/>
              <a:ext cx="90029" cy="13301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solidFill>
                  <a:schemeClr val="tx1"/>
                </a:solidFill>
              </a:endParaRPr>
            </a:p>
          </p:txBody>
        </p:sp>
      </p:grpSp>
      <p:sp>
        <p:nvSpPr>
          <p:cNvPr id="103" name="文本框 102"/>
          <p:cNvSpPr txBox="1"/>
          <p:nvPr/>
        </p:nvSpPr>
        <p:spPr>
          <a:xfrm>
            <a:off x="6587872" y="4997467"/>
            <a:ext cx="2419896" cy="391902"/>
          </a:xfrm>
          <a:prstGeom prst="rect">
            <a:avLst/>
          </a:prstGeom>
          <a:noFill/>
        </p:spPr>
        <p:txBody>
          <a:bodyPr wrap="square">
            <a:noAutofit/>
          </a:bodyPr>
          <a:lstStyle/>
          <a:p>
            <a:pPr>
              <a:lnSpc>
                <a:spcPct val="130000"/>
              </a:lnSpc>
            </a:pPr>
            <a:r>
              <a:rPr lang="zh-CN" altLang="en-US" sz="1600" spc="120" dirty="0">
                <a:gradFill>
                  <a:gsLst>
                    <a:gs pos="100000">
                      <a:schemeClr val="tx1"/>
                    </a:gs>
                    <a:gs pos="20000">
                      <a:schemeClr val="accent5">
                        <a:lumMod val="75000"/>
                      </a:schemeClr>
                    </a:gs>
                  </a:gsLst>
                  <a:lin ang="2700000" scaled="0"/>
                </a:gradFill>
                <a:latin typeface="OPPOSans H" panose="00020600040101010101" pitchFamily="18" charset="-122"/>
                <a:ea typeface="OPPOSans H" panose="00020600040101010101" pitchFamily="18" charset="-122"/>
                <a:cs typeface="OPPOSans H" panose="00020600040101010101" pitchFamily="18" charset="-122"/>
              </a:rPr>
              <a:t>未来还需要继续努力</a:t>
            </a:r>
            <a:endParaRPr lang="zh-CN" altLang="en-US" sz="1600" spc="120" dirty="0">
              <a:gradFill>
                <a:gsLst>
                  <a:gs pos="100000">
                    <a:schemeClr val="tx1"/>
                  </a:gs>
                  <a:gs pos="20000">
                    <a:schemeClr val="accent5">
                      <a:lumMod val="75000"/>
                    </a:schemeClr>
                  </a:gs>
                </a:gsLst>
                <a:lin ang="2700000" scaled="0"/>
              </a:gradFill>
              <a:latin typeface="OPPOSans R" panose="00020600040101010101" pitchFamily="18" charset="-122"/>
              <a:ea typeface="OPPOSans R" panose="00020600040101010101" pitchFamily="18" charset="-122"/>
              <a:cs typeface="OPPOSans R" panose="00020600040101010101" pitchFamily="18" charset="-122"/>
            </a:endParaRPr>
          </a:p>
        </p:txBody>
      </p:sp>
      <p:sp>
        <p:nvSpPr>
          <p:cNvPr id="104" name="圆: 空心 91"/>
          <p:cNvSpPr/>
          <p:nvPr/>
        </p:nvSpPr>
        <p:spPr>
          <a:xfrm rot="21446254">
            <a:off x="6421863" y="5103371"/>
            <a:ext cx="180094" cy="180094"/>
          </a:xfrm>
          <a:prstGeom prst="donut">
            <a:avLst>
              <a:gd name="adj" fmla="val 22893"/>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solidFill>
                <a:schemeClr val="tx1"/>
              </a:solidFill>
              <a:latin typeface="OPPOSans R" panose="00020600040101010101" pitchFamily="18" charset="-122"/>
              <a:ea typeface="OPPOSans R" panose="00020600040101010101" pitchFamily="18" charset="-122"/>
            </a:endParaRPr>
          </a:p>
        </p:txBody>
      </p:sp>
      <p:sp>
        <p:nvSpPr>
          <p:cNvPr id="105" name="文本框 104"/>
          <p:cNvSpPr txBox="1"/>
          <p:nvPr/>
        </p:nvSpPr>
        <p:spPr>
          <a:xfrm>
            <a:off x="6378142" y="5349337"/>
            <a:ext cx="4650651" cy="634533"/>
          </a:xfrm>
          <a:prstGeom prst="rect">
            <a:avLst/>
          </a:prstGeom>
          <a:noFill/>
        </p:spPr>
        <p:txBody>
          <a:bodyPr wrap="square">
            <a:noAutofit/>
          </a:bodyPr>
          <a:lstStyle/>
          <a:p>
            <a:pPr>
              <a:lnSpc>
                <a:spcPct val="130000"/>
              </a:lnSpc>
            </a:pPr>
            <a:r>
              <a:rPr lang="zh-CN" altLang="en-US" sz="1400" spc="120" dirty="0">
                <a:solidFill>
                  <a:schemeClr val="bg2">
                    <a:lumMod val="10000"/>
                  </a:schemeClr>
                </a:solidFill>
                <a:latin typeface="OPPOSans M" pitchFamily="18" charset="-122"/>
                <a:ea typeface="OPPOSans M" pitchFamily="18" charset="-122"/>
                <a:cs typeface="OPPOSans M" pitchFamily="18" charset="-122"/>
              </a:rPr>
              <a:t>未来的发展还是应该朝着增加销售，降低成本的方向，并且不断提升员工的能力。</a:t>
            </a:r>
          </a:p>
        </p:txBody>
      </p:sp>
      <p:sp>
        <p:nvSpPr>
          <p:cNvPr id="2" name="内容占位符 1"/>
          <p:cNvSpPr>
            <a:spLocks noGrp="1"/>
          </p:cNvSpPr>
          <p:nvPr>
            <p:ph sz="quarter" idx="12"/>
          </p:nvPr>
        </p:nvSpPr>
        <p:spPr>
          <a:xfrm>
            <a:off x="933811" y="894530"/>
            <a:ext cx="3595459" cy="504516"/>
          </a:xfrm>
        </p:spPr>
        <p:txBody>
          <a:bodyPr>
            <a:noAutofit/>
          </a:bodyPr>
          <a:lstStyle/>
          <a:p>
            <a:r>
              <a:rPr lang="en-GB" altLang="zh-CN" sz="1400" dirty="0">
                <a:solidFill>
                  <a:schemeClr val="bg2">
                    <a:lumMod val="10000"/>
                  </a:schemeClr>
                </a:solidFill>
                <a:latin typeface="OPPOSans M" pitchFamily="18" charset="-122"/>
                <a:ea typeface="OPPOSans M" pitchFamily="18" charset="-122"/>
                <a:cs typeface="OPPOSans M" pitchFamily="18" charset="-122"/>
              </a:rPr>
              <a:t>ANNUAL WORK EVALUATION</a:t>
            </a:r>
            <a:endParaRPr lang="zh-CN" altLang="en-US" sz="1400" dirty="0">
              <a:solidFill>
                <a:schemeClr val="bg2">
                  <a:lumMod val="10000"/>
                </a:schemeClr>
              </a:solidFill>
              <a:latin typeface="OPPOSans M" pitchFamily="18" charset="-122"/>
              <a:ea typeface="OPPOSans M" pitchFamily="18" charset="-122"/>
              <a:cs typeface="OPPOSans M" pitchFamily="18" charset="-122"/>
            </a:endParaRPr>
          </a:p>
        </p:txBody>
      </p:sp>
      <p:sp>
        <p:nvSpPr>
          <p:cNvPr id="3" name="内容占位符 2"/>
          <p:cNvSpPr>
            <a:spLocks noGrp="1"/>
          </p:cNvSpPr>
          <p:nvPr>
            <p:ph sz="quarter" idx="17"/>
          </p:nvPr>
        </p:nvSpPr>
        <p:spPr/>
        <p:txBody>
          <a:bodyPr>
            <a:noAutofit/>
          </a:bodyPr>
          <a:lstStyle/>
          <a:p>
            <a:r>
              <a:rPr kumimoji="1" lang="zh-CN" altLang="en-US" dirty="0"/>
              <a:t>全年工作评价</a:t>
            </a:r>
          </a:p>
        </p:txBody>
      </p:sp>
      <p:grpSp>
        <p:nvGrpSpPr>
          <p:cNvPr id="55" name="组合 54"/>
          <p:cNvGrpSpPr/>
          <p:nvPr/>
        </p:nvGrpSpPr>
        <p:grpSpPr>
          <a:xfrm>
            <a:off x="10919798" y="2613974"/>
            <a:ext cx="365299" cy="133014"/>
            <a:chOff x="3497055" y="4517675"/>
            <a:chExt cx="365299" cy="133014"/>
          </a:xfrm>
          <a:gradFill>
            <a:gsLst>
              <a:gs pos="100000">
                <a:schemeClr val="tx1"/>
              </a:gs>
              <a:gs pos="0">
                <a:schemeClr val="tx1">
                  <a:alpha val="0"/>
                </a:schemeClr>
              </a:gs>
            </a:gsLst>
            <a:lin ang="0" scaled="0"/>
          </a:gradFill>
        </p:grpSpPr>
        <p:sp>
          <p:nvSpPr>
            <p:cNvPr id="50" name="燕尾形 49"/>
            <p:cNvSpPr/>
            <p:nvPr/>
          </p:nvSpPr>
          <p:spPr>
            <a:xfrm>
              <a:off x="3497055" y="4517675"/>
              <a:ext cx="90029" cy="13301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solidFill>
                  <a:schemeClr val="tx1"/>
                </a:solidFill>
              </a:endParaRPr>
            </a:p>
          </p:txBody>
        </p:sp>
        <p:sp>
          <p:nvSpPr>
            <p:cNvPr id="51" name="燕尾形 50"/>
            <p:cNvSpPr/>
            <p:nvPr/>
          </p:nvSpPr>
          <p:spPr>
            <a:xfrm>
              <a:off x="3565872" y="4517675"/>
              <a:ext cx="90029" cy="13301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solidFill>
                  <a:schemeClr val="tx1"/>
                </a:solidFill>
              </a:endParaRPr>
            </a:p>
          </p:txBody>
        </p:sp>
        <p:sp>
          <p:nvSpPr>
            <p:cNvPr id="52" name="燕尾形 51"/>
            <p:cNvSpPr/>
            <p:nvPr/>
          </p:nvSpPr>
          <p:spPr>
            <a:xfrm>
              <a:off x="3634690" y="4517675"/>
              <a:ext cx="90029" cy="13301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dirty="0">
                <a:solidFill>
                  <a:schemeClr val="tx1"/>
                </a:solidFill>
              </a:endParaRPr>
            </a:p>
          </p:txBody>
        </p:sp>
        <p:sp>
          <p:nvSpPr>
            <p:cNvPr id="53" name="燕尾形 52"/>
            <p:cNvSpPr/>
            <p:nvPr/>
          </p:nvSpPr>
          <p:spPr>
            <a:xfrm>
              <a:off x="3703507" y="4517675"/>
              <a:ext cx="90029" cy="13301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solidFill>
                  <a:schemeClr val="tx1"/>
                </a:solidFill>
              </a:endParaRPr>
            </a:p>
          </p:txBody>
        </p:sp>
        <p:sp>
          <p:nvSpPr>
            <p:cNvPr id="54" name="燕尾形 53"/>
            <p:cNvSpPr/>
            <p:nvPr/>
          </p:nvSpPr>
          <p:spPr>
            <a:xfrm>
              <a:off x="3772325" y="4517675"/>
              <a:ext cx="90029" cy="13301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solidFill>
                  <a:schemeClr val="tx1"/>
                </a:solidFill>
              </a:endParaRPr>
            </a:p>
          </p:txBody>
        </p:sp>
      </p:grpSp>
      <p:sp>
        <p:nvSpPr>
          <p:cNvPr id="47" name="文本框 46"/>
          <p:cNvSpPr txBox="1"/>
          <p:nvPr/>
        </p:nvSpPr>
        <p:spPr>
          <a:xfrm>
            <a:off x="6587872" y="1675516"/>
            <a:ext cx="2419896" cy="391902"/>
          </a:xfrm>
          <a:prstGeom prst="rect">
            <a:avLst/>
          </a:prstGeom>
          <a:noFill/>
        </p:spPr>
        <p:txBody>
          <a:bodyPr wrap="square">
            <a:noAutofit/>
          </a:bodyPr>
          <a:lstStyle/>
          <a:p>
            <a:pPr>
              <a:lnSpc>
                <a:spcPct val="130000"/>
              </a:lnSpc>
            </a:pPr>
            <a:r>
              <a:rPr lang="zh-CN" altLang="en-US" sz="1600" spc="120" dirty="0">
                <a:gradFill>
                  <a:gsLst>
                    <a:gs pos="100000">
                      <a:schemeClr val="tx1"/>
                    </a:gs>
                    <a:gs pos="20000">
                      <a:schemeClr val="accent5">
                        <a:lumMod val="75000"/>
                      </a:schemeClr>
                    </a:gs>
                  </a:gsLst>
                  <a:lin ang="2700000" scaled="0"/>
                </a:gradFill>
                <a:latin typeface="OPPOSans H" panose="00020600040101010101" pitchFamily="18" charset="-122"/>
                <a:ea typeface="OPPOSans H" panose="00020600040101010101" pitchFamily="18" charset="-122"/>
                <a:cs typeface="OPPOSans H" panose="00020600040101010101" pitchFamily="18" charset="-122"/>
              </a:rPr>
              <a:t>整体完成的较好</a:t>
            </a:r>
            <a:endParaRPr lang="zh-CN" altLang="en-US" sz="1600" spc="120" dirty="0">
              <a:gradFill>
                <a:gsLst>
                  <a:gs pos="100000">
                    <a:schemeClr val="tx1"/>
                  </a:gs>
                  <a:gs pos="20000">
                    <a:schemeClr val="accent5">
                      <a:lumMod val="75000"/>
                    </a:schemeClr>
                  </a:gs>
                </a:gsLst>
                <a:lin ang="2700000" scaled="0"/>
              </a:gradFill>
              <a:latin typeface="OPPOSans R" panose="00020600040101010101" pitchFamily="18" charset="-122"/>
              <a:ea typeface="OPPOSans R" panose="00020600040101010101" pitchFamily="18" charset="-122"/>
              <a:cs typeface="OPPOSans R" panose="00020600040101010101" pitchFamily="18" charset="-122"/>
            </a:endParaRPr>
          </a:p>
        </p:txBody>
      </p:sp>
      <p:sp>
        <p:nvSpPr>
          <p:cNvPr id="48" name="圆: 空心 91"/>
          <p:cNvSpPr/>
          <p:nvPr/>
        </p:nvSpPr>
        <p:spPr>
          <a:xfrm rot="21446254">
            <a:off x="6421863" y="1781420"/>
            <a:ext cx="180094" cy="180094"/>
          </a:xfrm>
          <a:prstGeom prst="donut">
            <a:avLst>
              <a:gd name="adj" fmla="val 22893"/>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solidFill>
                <a:schemeClr val="tx1"/>
              </a:solidFill>
              <a:latin typeface="OPPOSans R" panose="00020600040101010101" pitchFamily="18" charset="-122"/>
              <a:ea typeface="OPPOSans R" panose="00020600040101010101" pitchFamily="18" charset="-122"/>
            </a:endParaRPr>
          </a:p>
        </p:txBody>
      </p:sp>
      <p:sp>
        <p:nvSpPr>
          <p:cNvPr id="46" name="文本框 45"/>
          <p:cNvSpPr txBox="1"/>
          <p:nvPr/>
        </p:nvSpPr>
        <p:spPr>
          <a:xfrm>
            <a:off x="6378142" y="2027386"/>
            <a:ext cx="4650651" cy="634533"/>
          </a:xfrm>
          <a:prstGeom prst="rect">
            <a:avLst/>
          </a:prstGeom>
          <a:noFill/>
        </p:spPr>
        <p:txBody>
          <a:bodyPr wrap="square">
            <a:noAutofit/>
          </a:bodyPr>
          <a:lstStyle/>
          <a:p>
            <a:pPr>
              <a:lnSpc>
                <a:spcPct val="130000"/>
              </a:lnSpc>
            </a:pPr>
            <a:r>
              <a:rPr lang="zh-CN" altLang="en-US" sz="1400" spc="120" dirty="0">
                <a:solidFill>
                  <a:schemeClr val="bg2">
                    <a:lumMod val="10000"/>
                  </a:schemeClr>
                </a:solidFill>
                <a:latin typeface="OPPOSans M" pitchFamily="18" charset="-122"/>
                <a:ea typeface="OPPOSans M" pitchFamily="18" charset="-122"/>
                <a:cs typeface="OPPOSans M" pitchFamily="18" charset="-122"/>
              </a:rPr>
              <a:t>整体工作完成情况较好，没有重大失误，员工整体创作性、团结性都比较强。</a:t>
            </a:r>
          </a:p>
        </p:txBody>
      </p:sp>
      <p:sp>
        <p:nvSpPr>
          <p:cNvPr id="49" name="圆角矩形 48"/>
          <p:cNvSpPr/>
          <p:nvPr/>
        </p:nvSpPr>
        <p:spPr>
          <a:xfrm>
            <a:off x="4028661" y="4802833"/>
            <a:ext cx="7504527" cy="1460741"/>
          </a:xfrm>
          <a:prstGeom prst="roundRect">
            <a:avLst>
              <a:gd name="adj" fmla="val 11899"/>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p>
        </p:txBody>
      </p:sp>
      <p:sp>
        <p:nvSpPr>
          <p:cNvPr id="59" name="圆角矩形 58"/>
          <p:cNvSpPr/>
          <p:nvPr/>
        </p:nvSpPr>
        <p:spPr>
          <a:xfrm>
            <a:off x="4028661" y="3101374"/>
            <a:ext cx="7504527" cy="1460741"/>
          </a:xfrm>
          <a:prstGeom prst="roundRect">
            <a:avLst>
              <a:gd name="adj" fmla="val 11899"/>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p>
        </p:txBody>
      </p:sp>
      <p:sp>
        <p:nvSpPr>
          <p:cNvPr id="60" name="圆角矩形 59"/>
          <p:cNvSpPr/>
          <p:nvPr/>
        </p:nvSpPr>
        <p:spPr>
          <a:xfrm>
            <a:off x="4028661" y="1439715"/>
            <a:ext cx="7504527" cy="1460741"/>
          </a:xfrm>
          <a:prstGeom prst="roundRect">
            <a:avLst>
              <a:gd name="adj" fmla="val 11899"/>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p>
        </p:txBody>
      </p:sp>
      <p:sp>
        <p:nvSpPr>
          <p:cNvPr id="67" name="文本框 66"/>
          <p:cNvSpPr txBox="1"/>
          <p:nvPr/>
        </p:nvSpPr>
        <p:spPr>
          <a:xfrm>
            <a:off x="5111063" y="1785365"/>
            <a:ext cx="957912" cy="769441"/>
          </a:xfrm>
          <a:prstGeom prst="rect">
            <a:avLst/>
          </a:prstGeom>
          <a:noFill/>
        </p:spPr>
        <p:txBody>
          <a:bodyPr wrap="square">
            <a:noAutofit/>
          </a:bodyPr>
          <a:lstStyle/>
          <a:p>
            <a:r>
              <a:rPr lang="en-US" altLang="zh-CN" sz="4400" dirty="0">
                <a:latin typeface="OPPOSans H" panose="00020600040101010101" pitchFamily="18" charset="-122"/>
                <a:ea typeface="OPPOSans H" panose="00020600040101010101" pitchFamily="18" charset="-122"/>
                <a:cs typeface="OPPOSans H" panose="00020600040101010101" pitchFamily="18" charset="-122"/>
              </a:rPr>
              <a:t>01</a:t>
            </a:r>
            <a:endParaRPr lang="zh-CN" altLang="en-US" sz="4400" dirty="0">
              <a:latin typeface="OPPOSans H" panose="00020600040101010101" pitchFamily="18" charset="-122"/>
              <a:ea typeface="OPPOSans H" panose="00020600040101010101" pitchFamily="18" charset="-122"/>
              <a:cs typeface="OPPOSans H" panose="00020600040101010101" pitchFamily="18" charset="-122"/>
            </a:endParaRPr>
          </a:p>
        </p:txBody>
      </p:sp>
      <p:cxnSp>
        <p:nvCxnSpPr>
          <p:cNvPr id="68" name="直线连接符 67"/>
          <p:cNvCxnSpPr/>
          <p:nvPr/>
        </p:nvCxnSpPr>
        <p:spPr>
          <a:xfrm>
            <a:off x="6132513" y="1558099"/>
            <a:ext cx="0" cy="122397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4" name="文本框 73"/>
          <p:cNvSpPr txBox="1"/>
          <p:nvPr/>
        </p:nvSpPr>
        <p:spPr>
          <a:xfrm>
            <a:off x="5111063" y="5148483"/>
            <a:ext cx="957912" cy="769441"/>
          </a:xfrm>
          <a:prstGeom prst="rect">
            <a:avLst/>
          </a:prstGeom>
          <a:noFill/>
        </p:spPr>
        <p:txBody>
          <a:bodyPr wrap="square">
            <a:noAutofit/>
          </a:bodyPr>
          <a:lstStyle/>
          <a:p>
            <a:r>
              <a:rPr lang="en-US" altLang="zh-CN" sz="4400" dirty="0">
                <a:latin typeface="OPPOSans H" panose="00020600040101010101" pitchFamily="18" charset="-122"/>
                <a:ea typeface="OPPOSans H" panose="00020600040101010101" pitchFamily="18" charset="-122"/>
                <a:cs typeface="OPPOSans H" panose="00020600040101010101" pitchFamily="18" charset="-122"/>
              </a:rPr>
              <a:t>03</a:t>
            </a:r>
            <a:endParaRPr lang="zh-CN" altLang="en-US" sz="4400" dirty="0">
              <a:latin typeface="OPPOSans H" panose="00020600040101010101" pitchFamily="18" charset="-122"/>
              <a:ea typeface="OPPOSans H" panose="00020600040101010101" pitchFamily="18" charset="-122"/>
              <a:cs typeface="OPPOSans H" panose="00020600040101010101" pitchFamily="18" charset="-122"/>
            </a:endParaRPr>
          </a:p>
        </p:txBody>
      </p:sp>
      <p:cxnSp>
        <p:nvCxnSpPr>
          <p:cNvPr id="75" name="直线连接符 74"/>
          <p:cNvCxnSpPr/>
          <p:nvPr/>
        </p:nvCxnSpPr>
        <p:spPr>
          <a:xfrm>
            <a:off x="6132513" y="4921218"/>
            <a:ext cx="0" cy="122397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6" name="文本框 75"/>
          <p:cNvSpPr txBox="1"/>
          <p:nvPr/>
        </p:nvSpPr>
        <p:spPr>
          <a:xfrm>
            <a:off x="6576028" y="3343723"/>
            <a:ext cx="3924635" cy="391902"/>
          </a:xfrm>
          <a:prstGeom prst="rect">
            <a:avLst/>
          </a:prstGeom>
          <a:noFill/>
        </p:spPr>
        <p:txBody>
          <a:bodyPr wrap="square">
            <a:noAutofit/>
          </a:bodyPr>
          <a:lstStyle/>
          <a:p>
            <a:pPr>
              <a:lnSpc>
                <a:spcPct val="130000"/>
              </a:lnSpc>
            </a:pPr>
            <a:r>
              <a:rPr lang="zh-CN" altLang="en-US" sz="1600" spc="120" dirty="0">
                <a:solidFill>
                  <a:schemeClr val="bg1"/>
                </a:solidFill>
                <a:latin typeface="OPPOSans H" panose="00020600040101010101" pitchFamily="18" charset="-122"/>
                <a:ea typeface="OPPOSans H" panose="00020600040101010101" pitchFamily="18" charset="-122"/>
                <a:cs typeface="OPPOSans H" panose="00020600040101010101" pitchFamily="18" charset="-122"/>
              </a:rPr>
              <a:t>部分仍存在问题</a:t>
            </a:r>
            <a:endParaRPr lang="zh-CN" altLang="en-US" sz="1600" spc="120" dirty="0">
              <a:solidFill>
                <a:schemeClr val="bg1"/>
              </a:solidFill>
              <a:latin typeface="OPPOSans R" panose="00020600040101010101" pitchFamily="18" charset="-122"/>
              <a:ea typeface="OPPOSans R" panose="00020600040101010101" pitchFamily="18" charset="-122"/>
              <a:cs typeface="OPPOSans R" panose="00020600040101010101" pitchFamily="18" charset="-122"/>
            </a:endParaRPr>
          </a:p>
        </p:txBody>
      </p:sp>
      <p:sp>
        <p:nvSpPr>
          <p:cNvPr id="77" name="圆: 空心 91"/>
          <p:cNvSpPr/>
          <p:nvPr/>
        </p:nvSpPr>
        <p:spPr>
          <a:xfrm rot="21446254">
            <a:off x="6410020" y="3449627"/>
            <a:ext cx="180094" cy="180094"/>
          </a:xfrm>
          <a:prstGeom prst="donut">
            <a:avLst>
              <a:gd name="adj" fmla="val 22893"/>
            </a:avLst>
          </a:prstGeom>
          <a:solidFill>
            <a:srgbClr val="FCFC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solidFill>
                <a:schemeClr val="tx1"/>
              </a:solidFill>
              <a:latin typeface="OPPOSans R" panose="00020600040101010101" pitchFamily="18" charset="-122"/>
              <a:ea typeface="OPPOSans R" panose="00020600040101010101" pitchFamily="18" charset="-122"/>
            </a:endParaRPr>
          </a:p>
        </p:txBody>
      </p:sp>
      <p:sp>
        <p:nvSpPr>
          <p:cNvPr id="78" name="文本框 77"/>
          <p:cNvSpPr txBox="1"/>
          <p:nvPr/>
        </p:nvSpPr>
        <p:spPr>
          <a:xfrm>
            <a:off x="6325540" y="3695593"/>
            <a:ext cx="4978523" cy="634533"/>
          </a:xfrm>
          <a:prstGeom prst="rect">
            <a:avLst/>
          </a:prstGeom>
          <a:noFill/>
        </p:spPr>
        <p:txBody>
          <a:bodyPr wrap="square">
            <a:noAutofit/>
          </a:bodyPr>
          <a:lstStyle/>
          <a:p>
            <a:pPr>
              <a:lnSpc>
                <a:spcPct val="130000"/>
              </a:lnSpc>
            </a:pPr>
            <a:r>
              <a:rPr lang="zh-CN" altLang="en-US" sz="1400" spc="120" dirty="0">
                <a:solidFill>
                  <a:schemeClr val="bg1"/>
                </a:solidFill>
                <a:latin typeface="OPPOSans M" pitchFamily="18" charset="-122"/>
                <a:ea typeface="OPPOSans M" pitchFamily="18" charset="-122"/>
                <a:cs typeface="OPPOSans M" pitchFamily="18" charset="-122"/>
              </a:rPr>
              <a:t>虽然整体完成的较好，但是部分内容仍然存在问题，需要积极发现问题并且改进。</a:t>
            </a:r>
          </a:p>
        </p:txBody>
      </p:sp>
      <p:sp>
        <p:nvSpPr>
          <p:cNvPr id="79" name="文本框 78"/>
          <p:cNvSpPr txBox="1"/>
          <p:nvPr/>
        </p:nvSpPr>
        <p:spPr>
          <a:xfrm>
            <a:off x="5111063" y="3452204"/>
            <a:ext cx="957912" cy="769441"/>
          </a:xfrm>
          <a:prstGeom prst="rect">
            <a:avLst/>
          </a:prstGeom>
          <a:noFill/>
        </p:spPr>
        <p:txBody>
          <a:bodyPr wrap="square">
            <a:noAutofit/>
          </a:bodyPr>
          <a:lstStyle/>
          <a:p>
            <a:r>
              <a:rPr lang="en-US" altLang="zh-CN" sz="4400" dirty="0">
                <a:solidFill>
                  <a:schemeClr val="bg1"/>
                </a:solidFill>
                <a:latin typeface="OPPOSans H" panose="00020600040101010101" pitchFamily="18" charset="-122"/>
                <a:ea typeface="OPPOSans H" panose="00020600040101010101" pitchFamily="18" charset="-122"/>
                <a:cs typeface="OPPOSans H" panose="00020600040101010101" pitchFamily="18" charset="-122"/>
              </a:rPr>
              <a:t>02</a:t>
            </a:r>
            <a:endParaRPr lang="zh-CN" altLang="en-US" sz="4400" dirty="0">
              <a:solidFill>
                <a:schemeClr val="bg1"/>
              </a:solidFill>
              <a:latin typeface="OPPOSans H" panose="00020600040101010101" pitchFamily="18" charset="-122"/>
              <a:ea typeface="OPPOSans H" panose="00020600040101010101" pitchFamily="18" charset="-122"/>
              <a:cs typeface="OPPOSans H" panose="00020600040101010101" pitchFamily="18" charset="-122"/>
            </a:endParaRPr>
          </a:p>
        </p:txBody>
      </p:sp>
      <p:cxnSp>
        <p:nvCxnSpPr>
          <p:cNvPr id="80" name="直线连接符 79"/>
          <p:cNvCxnSpPr/>
          <p:nvPr/>
        </p:nvCxnSpPr>
        <p:spPr>
          <a:xfrm>
            <a:off x="6132513" y="3224939"/>
            <a:ext cx="0" cy="1223971"/>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grpSp>
        <p:nvGrpSpPr>
          <p:cNvPr id="4" name="组合 3"/>
          <p:cNvGrpSpPr/>
          <p:nvPr/>
        </p:nvGrpSpPr>
        <p:grpSpPr>
          <a:xfrm>
            <a:off x="10938764" y="4259048"/>
            <a:ext cx="365299" cy="133014"/>
            <a:chOff x="10938764" y="4259048"/>
            <a:chExt cx="365299" cy="133014"/>
          </a:xfrm>
          <a:gradFill>
            <a:gsLst>
              <a:gs pos="100000">
                <a:schemeClr val="bg1"/>
              </a:gs>
              <a:gs pos="0">
                <a:srgbClr val="FCFCFC">
                  <a:alpha val="0"/>
                </a:srgbClr>
              </a:gs>
            </a:gsLst>
            <a:lin ang="0" scaled="0"/>
          </a:gradFill>
        </p:grpSpPr>
        <p:sp>
          <p:nvSpPr>
            <p:cNvPr id="94" name="燕尾形 93"/>
            <p:cNvSpPr/>
            <p:nvPr/>
          </p:nvSpPr>
          <p:spPr>
            <a:xfrm>
              <a:off x="10938764" y="4259048"/>
              <a:ext cx="90029" cy="13301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solidFill>
                  <a:schemeClr val="tx1"/>
                </a:solidFill>
              </a:endParaRPr>
            </a:p>
          </p:txBody>
        </p:sp>
        <p:sp>
          <p:nvSpPr>
            <p:cNvPr id="95" name="燕尾形 94"/>
            <p:cNvSpPr/>
            <p:nvPr/>
          </p:nvSpPr>
          <p:spPr>
            <a:xfrm>
              <a:off x="11007581" y="4259048"/>
              <a:ext cx="90029" cy="13301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solidFill>
                  <a:schemeClr val="tx1"/>
                </a:solidFill>
              </a:endParaRPr>
            </a:p>
          </p:txBody>
        </p:sp>
        <p:sp>
          <p:nvSpPr>
            <p:cNvPr id="96" name="燕尾形 95"/>
            <p:cNvSpPr/>
            <p:nvPr/>
          </p:nvSpPr>
          <p:spPr>
            <a:xfrm>
              <a:off x="11076399" y="4259048"/>
              <a:ext cx="90029" cy="13301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dirty="0">
                <a:solidFill>
                  <a:schemeClr val="tx1"/>
                </a:solidFill>
              </a:endParaRPr>
            </a:p>
          </p:txBody>
        </p:sp>
        <p:sp>
          <p:nvSpPr>
            <p:cNvPr id="97" name="燕尾形 96"/>
            <p:cNvSpPr/>
            <p:nvPr/>
          </p:nvSpPr>
          <p:spPr>
            <a:xfrm>
              <a:off x="11145216" y="4259048"/>
              <a:ext cx="90029" cy="13301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solidFill>
                  <a:schemeClr val="tx1"/>
                </a:solidFill>
              </a:endParaRPr>
            </a:p>
          </p:txBody>
        </p:sp>
        <p:sp>
          <p:nvSpPr>
            <p:cNvPr id="98" name="燕尾形 97"/>
            <p:cNvSpPr/>
            <p:nvPr/>
          </p:nvSpPr>
          <p:spPr>
            <a:xfrm>
              <a:off x="11214034" y="4259048"/>
              <a:ext cx="90029" cy="13301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solidFill>
                  <a:schemeClr val="tx1"/>
                </a:solidFill>
              </a:endParaRPr>
            </a:p>
          </p:txBody>
        </p:sp>
      </p:grpSp>
      <p:pic>
        <p:nvPicPr>
          <p:cNvPr id="100" name="图形 99"/>
          <p:cNvPicPr>
            <a:picLocks noChangeAspect="1"/>
          </p:cNvPicPr>
          <p:nvPr/>
        </p:nvPicPr>
        <p:blipFill rotWithShape="1">
          <a:blip r:embed="rId2">
            <a:extLst>
              <a:ext uri="{96DAC541-7B7A-43D3-8B79-37D633B846F1}">
                <asvg:svgBlip xmlns:asvg="http://schemas.microsoft.com/office/drawing/2016/SVG/main" r:embed="rId3"/>
              </a:ext>
            </a:extLst>
          </a:blip>
          <a:srcRect l="8329" b="4309"/>
          <a:stretch>
            <a:fillRect/>
          </a:stretch>
        </p:blipFill>
        <p:spPr>
          <a:xfrm>
            <a:off x="0" y="1549263"/>
            <a:ext cx="5598118" cy="5308737"/>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形 33"/>
          <p:cNvPicPr>
            <a:picLocks noChangeAspect="1"/>
          </p:cNvPicPr>
          <p:nvPr/>
        </p:nvPicPr>
        <p:blipFill rotWithShape="1">
          <a:blip r:embed="rId2">
            <a:extLst>
              <a:ext uri="{96DAC541-7B7A-43D3-8B79-37D633B846F1}">
                <asvg:svgBlip xmlns:asvg="http://schemas.microsoft.com/office/drawing/2016/SVG/main" r:embed="rId3"/>
              </a:ext>
            </a:extLst>
          </a:blip>
          <a:srcRect r="5013" b="6506"/>
          <a:stretch>
            <a:fillRect/>
          </a:stretch>
        </p:blipFill>
        <p:spPr>
          <a:xfrm>
            <a:off x="4374995" y="2357859"/>
            <a:ext cx="7817005" cy="4500141"/>
          </a:xfrm>
          <a:prstGeom prst="rect">
            <a:avLst/>
          </a:prstGeom>
        </p:spPr>
      </p:pic>
      <p:sp>
        <p:nvSpPr>
          <p:cNvPr id="2" name="内容占位符 1"/>
          <p:cNvSpPr>
            <a:spLocks noGrp="1"/>
          </p:cNvSpPr>
          <p:nvPr>
            <p:ph sz="quarter" idx="12"/>
          </p:nvPr>
        </p:nvSpPr>
        <p:spPr>
          <a:xfrm>
            <a:off x="933812" y="894530"/>
            <a:ext cx="2859724" cy="504516"/>
          </a:xfrm>
        </p:spPr>
        <p:txBody>
          <a:bodyPr>
            <a:noAutofit/>
          </a:bodyPr>
          <a:lstStyle/>
          <a:p>
            <a:r>
              <a:rPr lang="en-GB" altLang="zh-CN" sz="1400" dirty="0">
                <a:solidFill>
                  <a:schemeClr val="bg2">
                    <a:lumMod val="10000"/>
                  </a:schemeClr>
                </a:solidFill>
                <a:latin typeface="OPPOSans M" pitchFamily="18" charset="-122"/>
                <a:ea typeface="OPPOSans M" pitchFamily="18" charset="-122"/>
                <a:cs typeface="OPPOSans M" pitchFamily="18" charset="-122"/>
              </a:rPr>
              <a:t>ANNUAL WORK REPORT</a:t>
            </a:r>
            <a:endParaRPr lang="zh-CN" altLang="en-US" sz="1400" dirty="0">
              <a:solidFill>
                <a:schemeClr val="bg2">
                  <a:lumMod val="10000"/>
                </a:schemeClr>
              </a:solidFill>
              <a:latin typeface="OPPOSans M" pitchFamily="18" charset="-122"/>
              <a:ea typeface="OPPOSans M" pitchFamily="18" charset="-122"/>
              <a:cs typeface="OPPOSans M" pitchFamily="18" charset="-122"/>
            </a:endParaRPr>
          </a:p>
        </p:txBody>
      </p:sp>
      <p:sp>
        <p:nvSpPr>
          <p:cNvPr id="3" name="内容占位符 2"/>
          <p:cNvSpPr>
            <a:spLocks noGrp="1"/>
          </p:cNvSpPr>
          <p:nvPr>
            <p:ph sz="quarter" idx="17"/>
          </p:nvPr>
        </p:nvSpPr>
        <p:spPr/>
        <p:txBody>
          <a:bodyPr>
            <a:noAutofit/>
          </a:bodyPr>
          <a:lstStyle/>
          <a:p>
            <a:r>
              <a:rPr lang="zh-CN" altLang="en-US" dirty="0"/>
              <a:t>全年工作总结</a:t>
            </a:r>
            <a:endParaRPr kumimoji="1" lang="zh-CN" altLang="en-US" dirty="0"/>
          </a:p>
        </p:txBody>
      </p:sp>
      <p:sp>
        <p:nvSpPr>
          <p:cNvPr id="27" name="文本框 26"/>
          <p:cNvSpPr txBox="1"/>
          <p:nvPr/>
        </p:nvSpPr>
        <p:spPr>
          <a:xfrm>
            <a:off x="807218" y="1536677"/>
            <a:ext cx="2419896" cy="391902"/>
          </a:xfrm>
          <a:prstGeom prst="rect">
            <a:avLst/>
          </a:prstGeom>
          <a:noFill/>
        </p:spPr>
        <p:txBody>
          <a:bodyPr wrap="square">
            <a:noAutofit/>
          </a:bodyPr>
          <a:lstStyle/>
          <a:p>
            <a:pPr>
              <a:lnSpc>
                <a:spcPct val="130000"/>
              </a:lnSpc>
            </a:pPr>
            <a:r>
              <a:rPr lang="zh-CN" altLang="en-US" sz="1600" spc="120" dirty="0">
                <a:gradFill>
                  <a:gsLst>
                    <a:gs pos="100000">
                      <a:schemeClr val="tx1"/>
                    </a:gs>
                    <a:gs pos="20000">
                      <a:schemeClr val="accent5">
                        <a:lumMod val="75000"/>
                      </a:schemeClr>
                    </a:gs>
                  </a:gsLst>
                  <a:lin ang="2700000" scaled="0"/>
                </a:gradFill>
                <a:latin typeface="OPPOSans H" panose="00020600040101010101" pitchFamily="18" charset="-122"/>
                <a:ea typeface="OPPOSans H" panose="00020600040101010101" pitchFamily="18" charset="-122"/>
                <a:cs typeface="OPPOSans H" panose="00020600040101010101" pitchFamily="18" charset="-122"/>
              </a:rPr>
              <a:t>基本完成销售目标</a:t>
            </a:r>
            <a:endParaRPr lang="zh-CN" altLang="en-US" sz="1600" spc="120" dirty="0">
              <a:gradFill>
                <a:gsLst>
                  <a:gs pos="100000">
                    <a:schemeClr val="tx1"/>
                  </a:gs>
                  <a:gs pos="20000">
                    <a:schemeClr val="accent5">
                      <a:lumMod val="75000"/>
                    </a:schemeClr>
                  </a:gs>
                </a:gsLst>
                <a:lin ang="2700000" scaled="0"/>
              </a:gradFill>
              <a:latin typeface="OPPOSans R" panose="00020600040101010101" pitchFamily="18" charset="-122"/>
              <a:ea typeface="OPPOSans R" panose="00020600040101010101" pitchFamily="18" charset="-122"/>
              <a:cs typeface="OPPOSans R" panose="00020600040101010101" pitchFamily="18" charset="-122"/>
            </a:endParaRPr>
          </a:p>
        </p:txBody>
      </p:sp>
      <p:sp>
        <p:nvSpPr>
          <p:cNvPr id="28" name="圆: 空心 91"/>
          <p:cNvSpPr/>
          <p:nvPr/>
        </p:nvSpPr>
        <p:spPr>
          <a:xfrm rot="21446254">
            <a:off x="641209" y="1642581"/>
            <a:ext cx="180094" cy="180094"/>
          </a:xfrm>
          <a:prstGeom prst="donut">
            <a:avLst>
              <a:gd name="adj" fmla="val 22893"/>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solidFill>
                <a:schemeClr val="tx1"/>
              </a:solidFill>
              <a:latin typeface="OPPOSans R" panose="00020600040101010101" pitchFamily="18" charset="-122"/>
              <a:ea typeface="OPPOSans R" panose="00020600040101010101" pitchFamily="18" charset="-122"/>
            </a:endParaRPr>
          </a:p>
        </p:txBody>
      </p:sp>
      <p:sp>
        <p:nvSpPr>
          <p:cNvPr id="29" name="文本框 28"/>
          <p:cNvSpPr txBox="1"/>
          <p:nvPr/>
        </p:nvSpPr>
        <p:spPr>
          <a:xfrm>
            <a:off x="597489" y="1888547"/>
            <a:ext cx="4487468" cy="634533"/>
          </a:xfrm>
          <a:prstGeom prst="rect">
            <a:avLst/>
          </a:prstGeom>
          <a:noFill/>
        </p:spPr>
        <p:txBody>
          <a:bodyPr wrap="square">
            <a:noAutofit/>
          </a:bodyPr>
          <a:lstStyle/>
          <a:p>
            <a:pPr>
              <a:lnSpc>
                <a:spcPct val="130000"/>
              </a:lnSpc>
            </a:pPr>
            <a:r>
              <a:rPr lang="zh-CN" altLang="en-US" sz="1400" spc="120" dirty="0">
                <a:solidFill>
                  <a:schemeClr val="bg2">
                    <a:lumMod val="10000"/>
                  </a:schemeClr>
                </a:solidFill>
                <a:latin typeface="OPPOSans M" pitchFamily="18" charset="-122"/>
                <a:ea typeface="OPPOSans M" pitchFamily="18" charset="-122"/>
                <a:cs typeface="OPPOSans M" pitchFamily="18" charset="-122"/>
              </a:rPr>
              <a:t>整体工作完成情况较好，没有重大失误，员工整体创作性、团结性都比较强。</a:t>
            </a:r>
          </a:p>
        </p:txBody>
      </p:sp>
      <p:sp>
        <p:nvSpPr>
          <p:cNvPr id="36" name="文本框 35"/>
          <p:cNvSpPr txBox="1"/>
          <p:nvPr/>
        </p:nvSpPr>
        <p:spPr>
          <a:xfrm>
            <a:off x="807218" y="3179446"/>
            <a:ext cx="2419896" cy="391902"/>
          </a:xfrm>
          <a:prstGeom prst="rect">
            <a:avLst/>
          </a:prstGeom>
          <a:noFill/>
        </p:spPr>
        <p:txBody>
          <a:bodyPr wrap="square">
            <a:noAutofit/>
          </a:bodyPr>
          <a:lstStyle/>
          <a:p>
            <a:pPr>
              <a:lnSpc>
                <a:spcPct val="130000"/>
              </a:lnSpc>
            </a:pPr>
            <a:r>
              <a:rPr lang="zh-CN" altLang="en-US" sz="1600" spc="120" dirty="0">
                <a:gradFill>
                  <a:gsLst>
                    <a:gs pos="100000">
                      <a:schemeClr val="tx1"/>
                    </a:gs>
                    <a:gs pos="20000">
                      <a:schemeClr val="accent5">
                        <a:lumMod val="75000"/>
                      </a:schemeClr>
                    </a:gs>
                  </a:gsLst>
                  <a:lin ang="2700000" scaled="0"/>
                </a:gradFill>
                <a:latin typeface="OPPOSans H" panose="00020600040101010101" pitchFamily="18" charset="-122"/>
                <a:ea typeface="OPPOSans H" panose="00020600040101010101" pitchFamily="18" charset="-122"/>
                <a:cs typeface="OPPOSans H" panose="00020600040101010101" pitchFamily="18" charset="-122"/>
              </a:rPr>
              <a:t>基本完成销售目标</a:t>
            </a:r>
            <a:endParaRPr lang="zh-CN" altLang="en-US" sz="1600" spc="120" dirty="0">
              <a:gradFill>
                <a:gsLst>
                  <a:gs pos="100000">
                    <a:schemeClr val="tx1"/>
                  </a:gs>
                  <a:gs pos="20000">
                    <a:schemeClr val="accent5">
                      <a:lumMod val="75000"/>
                    </a:schemeClr>
                  </a:gs>
                </a:gsLst>
                <a:lin ang="2700000" scaled="0"/>
              </a:gradFill>
              <a:latin typeface="OPPOSans R" panose="00020600040101010101" pitchFamily="18" charset="-122"/>
              <a:ea typeface="OPPOSans R" panose="00020600040101010101" pitchFamily="18" charset="-122"/>
              <a:cs typeface="OPPOSans R" panose="00020600040101010101" pitchFamily="18" charset="-122"/>
            </a:endParaRPr>
          </a:p>
        </p:txBody>
      </p:sp>
      <p:sp>
        <p:nvSpPr>
          <p:cNvPr id="37" name="圆: 空心 91"/>
          <p:cNvSpPr/>
          <p:nvPr/>
        </p:nvSpPr>
        <p:spPr>
          <a:xfrm rot="21446254">
            <a:off x="641209" y="3285350"/>
            <a:ext cx="180094" cy="180094"/>
          </a:xfrm>
          <a:prstGeom prst="donut">
            <a:avLst>
              <a:gd name="adj" fmla="val 22893"/>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solidFill>
                <a:schemeClr val="tx1"/>
              </a:solidFill>
              <a:latin typeface="OPPOSans R" panose="00020600040101010101" pitchFamily="18" charset="-122"/>
              <a:ea typeface="OPPOSans R" panose="00020600040101010101" pitchFamily="18" charset="-122"/>
            </a:endParaRPr>
          </a:p>
        </p:txBody>
      </p:sp>
      <p:sp>
        <p:nvSpPr>
          <p:cNvPr id="38" name="文本框 37"/>
          <p:cNvSpPr txBox="1"/>
          <p:nvPr/>
        </p:nvSpPr>
        <p:spPr>
          <a:xfrm>
            <a:off x="597489" y="3531316"/>
            <a:ext cx="4487468" cy="634533"/>
          </a:xfrm>
          <a:prstGeom prst="rect">
            <a:avLst/>
          </a:prstGeom>
          <a:noFill/>
        </p:spPr>
        <p:txBody>
          <a:bodyPr wrap="square">
            <a:noAutofit/>
          </a:bodyPr>
          <a:lstStyle/>
          <a:p>
            <a:pPr>
              <a:lnSpc>
                <a:spcPct val="130000"/>
              </a:lnSpc>
            </a:pPr>
            <a:r>
              <a:rPr lang="zh-CN" altLang="en-US" sz="1400" spc="120" dirty="0">
                <a:solidFill>
                  <a:schemeClr val="bg2">
                    <a:lumMod val="10000"/>
                  </a:schemeClr>
                </a:solidFill>
                <a:latin typeface="OPPOSans M" pitchFamily="18" charset="-122"/>
                <a:ea typeface="OPPOSans M" pitchFamily="18" charset="-122"/>
                <a:cs typeface="OPPOSans M" pitchFamily="18" charset="-122"/>
              </a:rPr>
              <a:t>整体工作完成情况较好，没有重大失误，员工整体创作性、团结性都比较强。</a:t>
            </a:r>
          </a:p>
        </p:txBody>
      </p:sp>
      <p:sp>
        <p:nvSpPr>
          <p:cNvPr id="40" name="文本框 39"/>
          <p:cNvSpPr txBox="1"/>
          <p:nvPr/>
        </p:nvSpPr>
        <p:spPr>
          <a:xfrm>
            <a:off x="807218" y="4822215"/>
            <a:ext cx="2419896" cy="391902"/>
          </a:xfrm>
          <a:prstGeom prst="rect">
            <a:avLst/>
          </a:prstGeom>
          <a:noFill/>
        </p:spPr>
        <p:txBody>
          <a:bodyPr wrap="square">
            <a:noAutofit/>
          </a:bodyPr>
          <a:lstStyle/>
          <a:p>
            <a:pPr>
              <a:lnSpc>
                <a:spcPct val="130000"/>
              </a:lnSpc>
            </a:pPr>
            <a:r>
              <a:rPr lang="zh-CN" altLang="en-US" sz="1600" spc="120" dirty="0">
                <a:gradFill>
                  <a:gsLst>
                    <a:gs pos="100000">
                      <a:schemeClr val="tx1"/>
                    </a:gs>
                    <a:gs pos="20000">
                      <a:schemeClr val="accent5">
                        <a:lumMod val="75000"/>
                      </a:schemeClr>
                    </a:gs>
                  </a:gsLst>
                  <a:lin ang="2700000" scaled="0"/>
                </a:gradFill>
                <a:latin typeface="OPPOSans H" panose="00020600040101010101" pitchFamily="18" charset="-122"/>
                <a:ea typeface="OPPOSans H" panose="00020600040101010101" pitchFamily="18" charset="-122"/>
                <a:cs typeface="OPPOSans H" panose="00020600040101010101" pitchFamily="18" charset="-122"/>
              </a:rPr>
              <a:t>仍然存在部分不足</a:t>
            </a:r>
            <a:endParaRPr lang="zh-CN" altLang="en-US" sz="1600" spc="120" dirty="0">
              <a:gradFill>
                <a:gsLst>
                  <a:gs pos="100000">
                    <a:schemeClr val="tx1"/>
                  </a:gs>
                  <a:gs pos="20000">
                    <a:schemeClr val="accent5">
                      <a:lumMod val="75000"/>
                    </a:schemeClr>
                  </a:gs>
                </a:gsLst>
                <a:lin ang="2700000" scaled="0"/>
              </a:gradFill>
              <a:latin typeface="OPPOSans R" panose="00020600040101010101" pitchFamily="18" charset="-122"/>
              <a:ea typeface="OPPOSans R" panose="00020600040101010101" pitchFamily="18" charset="-122"/>
              <a:cs typeface="OPPOSans R" panose="00020600040101010101" pitchFamily="18" charset="-122"/>
            </a:endParaRPr>
          </a:p>
        </p:txBody>
      </p:sp>
      <p:sp>
        <p:nvSpPr>
          <p:cNvPr id="41" name="圆: 空心 91"/>
          <p:cNvSpPr/>
          <p:nvPr/>
        </p:nvSpPr>
        <p:spPr>
          <a:xfrm rot="21446254">
            <a:off x="641209" y="4928119"/>
            <a:ext cx="180094" cy="180094"/>
          </a:xfrm>
          <a:prstGeom prst="donut">
            <a:avLst>
              <a:gd name="adj" fmla="val 22893"/>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solidFill>
                <a:schemeClr val="tx1"/>
              </a:solidFill>
              <a:latin typeface="OPPOSans R" panose="00020600040101010101" pitchFamily="18" charset="-122"/>
              <a:ea typeface="OPPOSans R" panose="00020600040101010101" pitchFamily="18" charset="-122"/>
            </a:endParaRPr>
          </a:p>
        </p:txBody>
      </p:sp>
      <p:sp>
        <p:nvSpPr>
          <p:cNvPr id="42" name="文本框 41"/>
          <p:cNvSpPr txBox="1"/>
          <p:nvPr/>
        </p:nvSpPr>
        <p:spPr>
          <a:xfrm>
            <a:off x="597488" y="5174085"/>
            <a:ext cx="4487469" cy="634533"/>
          </a:xfrm>
          <a:prstGeom prst="rect">
            <a:avLst/>
          </a:prstGeom>
          <a:noFill/>
        </p:spPr>
        <p:txBody>
          <a:bodyPr wrap="square">
            <a:noAutofit/>
          </a:bodyPr>
          <a:lstStyle/>
          <a:p>
            <a:pPr>
              <a:lnSpc>
                <a:spcPct val="130000"/>
              </a:lnSpc>
            </a:pPr>
            <a:r>
              <a:rPr lang="zh-CN" altLang="en-US" sz="1400" spc="120" dirty="0">
                <a:solidFill>
                  <a:schemeClr val="bg2">
                    <a:lumMod val="10000"/>
                  </a:schemeClr>
                </a:solidFill>
                <a:latin typeface="OPPOSans M" pitchFamily="18" charset="-122"/>
                <a:ea typeface="OPPOSans M" pitchFamily="18" charset="-122"/>
                <a:cs typeface="OPPOSans M" pitchFamily="18" charset="-122"/>
              </a:rPr>
              <a:t>整体工作完成情况较好，没有重大失误，员工整体创作性、团结性都比较强。</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sz="quarter" idx="12"/>
          </p:nvPr>
        </p:nvSpPr>
        <p:spPr>
          <a:xfrm>
            <a:off x="933812" y="894530"/>
            <a:ext cx="2859724" cy="504516"/>
          </a:xfrm>
        </p:spPr>
        <p:txBody>
          <a:bodyPr>
            <a:noAutofit/>
          </a:bodyPr>
          <a:lstStyle/>
          <a:p>
            <a:r>
              <a:rPr lang="en-GB" altLang="zh-CN" sz="1400" dirty="0">
                <a:solidFill>
                  <a:schemeClr val="bg2">
                    <a:lumMod val="10000"/>
                  </a:schemeClr>
                </a:solidFill>
                <a:latin typeface="OPPOSans M" pitchFamily="18" charset="-122"/>
                <a:ea typeface="OPPOSans M" pitchFamily="18" charset="-122"/>
                <a:cs typeface="OPPOSans M" pitchFamily="18" charset="-122"/>
              </a:rPr>
              <a:t>ANNUAL WORK REPORT</a:t>
            </a:r>
            <a:endParaRPr lang="zh-CN" altLang="en-US" sz="1400" dirty="0">
              <a:solidFill>
                <a:schemeClr val="bg2">
                  <a:lumMod val="10000"/>
                </a:schemeClr>
              </a:solidFill>
              <a:latin typeface="OPPOSans M" pitchFamily="18" charset="-122"/>
              <a:ea typeface="OPPOSans M" pitchFamily="18" charset="-122"/>
              <a:cs typeface="OPPOSans M" pitchFamily="18" charset="-122"/>
            </a:endParaRPr>
          </a:p>
        </p:txBody>
      </p:sp>
      <p:sp>
        <p:nvSpPr>
          <p:cNvPr id="3" name="内容占位符 2"/>
          <p:cNvSpPr>
            <a:spLocks noGrp="1"/>
          </p:cNvSpPr>
          <p:nvPr>
            <p:ph sz="quarter" idx="17"/>
          </p:nvPr>
        </p:nvSpPr>
        <p:spPr/>
        <p:txBody>
          <a:bodyPr>
            <a:noAutofit/>
          </a:bodyPr>
          <a:lstStyle/>
          <a:p>
            <a:r>
              <a:rPr kumimoji="1" lang="zh-CN" altLang="en-US" dirty="0"/>
              <a:t>工作中存在的问题</a:t>
            </a:r>
          </a:p>
        </p:txBody>
      </p:sp>
      <p:sp>
        <p:nvSpPr>
          <p:cNvPr id="4" name="矩形 3"/>
          <p:cNvSpPr/>
          <p:nvPr/>
        </p:nvSpPr>
        <p:spPr>
          <a:xfrm>
            <a:off x="658814" y="1592667"/>
            <a:ext cx="10874374" cy="4618422"/>
          </a:xfrm>
          <a:prstGeom prst="rect">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p>
        </p:txBody>
      </p:sp>
      <p:sp>
        <p:nvSpPr>
          <p:cNvPr id="54" name="任意形状 53"/>
          <p:cNvSpPr/>
          <p:nvPr/>
        </p:nvSpPr>
        <p:spPr>
          <a:xfrm>
            <a:off x="0" y="5275387"/>
            <a:ext cx="12219714" cy="1582614"/>
          </a:xfrm>
          <a:custGeom>
            <a:avLst/>
            <a:gdLst>
              <a:gd name="connsiteX0" fmla="*/ 12135147 w 12219714"/>
              <a:gd name="connsiteY0" fmla="*/ 17 h 1582614"/>
              <a:gd name="connsiteX1" fmla="*/ 12219714 w 12219714"/>
              <a:gd name="connsiteY1" fmla="*/ 3972 h 1582614"/>
              <a:gd name="connsiteX2" fmla="*/ 12219714 w 12219714"/>
              <a:gd name="connsiteY2" fmla="*/ 1582614 h 1582614"/>
              <a:gd name="connsiteX3" fmla="*/ 0 w 12219714"/>
              <a:gd name="connsiteY3" fmla="*/ 1582614 h 1582614"/>
              <a:gd name="connsiteX4" fmla="*/ 0 w 12219714"/>
              <a:gd name="connsiteY4" fmla="*/ 395010 h 1582614"/>
              <a:gd name="connsiteX5" fmla="*/ 4267 w 12219714"/>
              <a:gd name="connsiteY5" fmla="*/ 394102 h 1582614"/>
              <a:gd name="connsiteX6" fmla="*/ 3073400 w 12219714"/>
              <a:gd name="connsiteY6" fmla="*/ 857701 h 1582614"/>
              <a:gd name="connsiteX7" fmla="*/ 5816600 w 12219714"/>
              <a:gd name="connsiteY7" fmla="*/ 552901 h 1582614"/>
              <a:gd name="connsiteX8" fmla="*/ 7556500 w 12219714"/>
              <a:gd name="connsiteY8" fmla="*/ 83001 h 1582614"/>
              <a:gd name="connsiteX9" fmla="*/ 9944100 w 12219714"/>
              <a:gd name="connsiteY9" fmla="*/ 540201 h 1582614"/>
              <a:gd name="connsiteX10" fmla="*/ 11163300 w 12219714"/>
              <a:gd name="connsiteY10" fmla="*/ 159201 h 1582614"/>
              <a:gd name="connsiteX11" fmla="*/ 12135147 w 12219714"/>
              <a:gd name="connsiteY11" fmla="*/ 17 h 158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19714" h="1582614">
                <a:moveTo>
                  <a:pt x="12135147" y="17"/>
                </a:moveTo>
                <a:lnTo>
                  <a:pt x="12219714" y="3972"/>
                </a:lnTo>
                <a:lnTo>
                  <a:pt x="12219714" y="1582614"/>
                </a:lnTo>
                <a:lnTo>
                  <a:pt x="0" y="1582614"/>
                </a:lnTo>
                <a:lnTo>
                  <a:pt x="0" y="395010"/>
                </a:lnTo>
                <a:lnTo>
                  <a:pt x="4267" y="394102"/>
                </a:lnTo>
                <a:cubicBezTo>
                  <a:pt x="722644" y="300687"/>
                  <a:pt x="2188104" y="846589"/>
                  <a:pt x="3073400" y="857701"/>
                </a:cubicBezTo>
                <a:cubicBezTo>
                  <a:pt x="4085168" y="870401"/>
                  <a:pt x="5069419" y="682018"/>
                  <a:pt x="5816600" y="552901"/>
                </a:cubicBezTo>
                <a:cubicBezTo>
                  <a:pt x="6563784" y="423784"/>
                  <a:pt x="6868583" y="85118"/>
                  <a:pt x="7556500" y="83001"/>
                </a:cubicBezTo>
                <a:cubicBezTo>
                  <a:pt x="8244417" y="80884"/>
                  <a:pt x="9342967" y="527501"/>
                  <a:pt x="9944100" y="540201"/>
                </a:cubicBezTo>
                <a:cubicBezTo>
                  <a:pt x="10545233" y="552901"/>
                  <a:pt x="10712450" y="218468"/>
                  <a:pt x="11163300" y="159201"/>
                </a:cubicBezTo>
                <a:cubicBezTo>
                  <a:pt x="11445081" y="122159"/>
                  <a:pt x="11810371" y="-1699"/>
                  <a:pt x="12135147" y="17"/>
                </a:cubicBezTo>
                <a:close/>
              </a:path>
            </a:pathLst>
          </a:custGeom>
          <a:solidFill>
            <a:schemeClr val="tx1"/>
          </a:solidFill>
          <a:ln>
            <a:noFill/>
          </a:ln>
          <a:effectLst>
            <a:outerShdw blurRad="152400" dist="38100" dir="16200000" sx="102000" sy="102000" rotWithShape="0">
              <a:prstClr val="black">
                <a:alpha val="13286"/>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a:p>
        </p:txBody>
      </p:sp>
      <p:cxnSp>
        <p:nvCxnSpPr>
          <p:cNvPr id="12" name="直线连接符 11"/>
          <p:cNvCxnSpPr/>
          <p:nvPr/>
        </p:nvCxnSpPr>
        <p:spPr>
          <a:xfrm>
            <a:off x="1126435" y="3569820"/>
            <a:ext cx="339255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直线连接符 22"/>
          <p:cNvCxnSpPr/>
          <p:nvPr/>
        </p:nvCxnSpPr>
        <p:spPr>
          <a:xfrm>
            <a:off x="7633252" y="3569820"/>
            <a:ext cx="339255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文本框 28"/>
          <p:cNvSpPr txBox="1"/>
          <p:nvPr/>
        </p:nvSpPr>
        <p:spPr>
          <a:xfrm>
            <a:off x="5745426" y="1843888"/>
            <a:ext cx="1099681" cy="1446550"/>
          </a:xfrm>
          <a:prstGeom prst="rect">
            <a:avLst/>
          </a:prstGeom>
          <a:noFill/>
        </p:spPr>
        <p:txBody>
          <a:bodyPr wrap="square">
            <a:noAutofit/>
          </a:bodyPr>
          <a:lstStyle/>
          <a:p>
            <a:pPr algn="ctr"/>
            <a:r>
              <a:rPr lang="zh-CN" altLang="en-US" sz="8800" dirty="0">
                <a:latin typeface="OPPOSans H" panose="00020600040101010101" pitchFamily="18" charset="-122"/>
                <a:ea typeface="OPPOSans H" panose="00020600040101010101" pitchFamily="18" charset="-122"/>
                <a:cs typeface="OPPOSans H" panose="00020600040101010101" pitchFamily="18" charset="-122"/>
              </a:rPr>
              <a:t>？</a:t>
            </a:r>
          </a:p>
        </p:txBody>
      </p:sp>
      <p:sp>
        <p:nvSpPr>
          <p:cNvPr id="30" name="文本框 29"/>
          <p:cNvSpPr txBox="1"/>
          <p:nvPr/>
        </p:nvSpPr>
        <p:spPr>
          <a:xfrm rot="1800000">
            <a:off x="6564910" y="2196267"/>
            <a:ext cx="720423" cy="1446550"/>
          </a:xfrm>
          <a:prstGeom prst="rect">
            <a:avLst/>
          </a:prstGeom>
          <a:noFill/>
        </p:spPr>
        <p:txBody>
          <a:bodyPr wrap="square">
            <a:noAutofit/>
          </a:bodyPr>
          <a:lstStyle/>
          <a:p>
            <a:pPr algn="ctr"/>
            <a:r>
              <a:rPr lang="zh-CN" altLang="en-US" sz="8800" dirty="0">
                <a:latin typeface="OPPOSans H" panose="00020600040101010101" pitchFamily="18" charset="-122"/>
                <a:ea typeface="OPPOSans H" panose="00020600040101010101" pitchFamily="18" charset="-122"/>
                <a:cs typeface="OPPOSans H" panose="00020600040101010101" pitchFamily="18" charset="-122"/>
              </a:rPr>
              <a:t>？</a:t>
            </a:r>
          </a:p>
        </p:txBody>
      </p:sp>
      <p:sp>
        <p:nvSpPr>
          <p:cNvPr id="31" name="文本框 30"/>
          <p:cNvSpPr txBox="1"/>
          <p:nvPr/>
        </p:nvSpPr>
        <p:spPr>
          <a:xfrm rot="19800000" flipH="1">
            <a:off x="5141316" y="1944330"/>
            <a:ext cx="891820" cy="1446550"/>
          </a:xfrm>
          <a:prstGeom prst="rect">
            <a:avLst/>
          </a:prstGeom>
          <a:noFill/>
        </p:spPr>
        <p:txBody>
          <a:bodyPr wrap="square">
            <a:noAutofit/>
          </a:bodyPr>
          <a:lstStyle/>
          <a:p>
            <a:pPr algn="ctr"/>
            <a:r>
              <a:rPr lang="zh-CN" altLang="en-US" sz="8800" dirty="0">
                <a:latin typeface="OPPOSans H" panose="00020600040101010101" pitchFamily="18" charset="-122"/>
                <a:ea typeface="OPPOSans H" panose="00020600040101010101" pitchFamily="18" charset="-122"/>
                <a:cs typeface="OPPOSans H" panose="00020600040101010101" pitchFamily="18" charset="-122"/>
              </a:rPr>
              <a:t>？</a:t>
            </a:r>
          </a:p>
        </p:txBody>
      </p:sp>
      <p:pic>
        <p:nvPicPr>
          <p:cNvPr id="32" name="图形 31"/>
          <p:cNvPicPr>
            <a:picLocks noChangeAspect="1"/>
          </p:cNvPicPr>
          <p:nvPr/>
        </p:nvPicPr>
        <p:blipFill rotWithShape="1">
          <a:blip r:embed="rId2">
            <a:extLst>
              <a:ext uri="{96DAC541-7B7A-43D3-8B79-37D633B846F1}">
                <asvg:svgBlip xmlns:asvg="http://schemas.microsoft.com/office/drawing/2016/SVG/main" r:embed="rId3"/>
              </a:ext>
            </a:extLst>
          </a:blip>
          <a:srcRect r="75975" b="20713"/>
          <a:stretch>
            <a:fillRect/>
          </a:stretch>
        </p:blipFill>
        <p:spPr>
          <a:xfrm>
            <a:off x="5565005" y="2870465"/>
            <a:ext cx="1946682" cy="3987535"/>
          </a:xfrm>
          <a:prstGeom prst="rect">
            <a:avLst/>
          </a:prstGeom>
        </p:spPr>
      </p:pic>
      <p:sp>
        <p:nvSpPr>
          <p:cNvPr id="34" name="文本框 33"/>
          <p:cNvSpPr txBox="1"/>
          <p:nvPr/>
        </p:nvSpPr>
        <p:spPr>
          <a:xfrm>
            <a:off x="1267736" y="1914281"/>
            <a:ext cx="2419896" cy="391902"/>
          </a:xfrm>
          <a:prstGeom prst="rect">
            <a:avLst/>
          </a:prstGeom>
          <a:noFill/>
        </p:spPr>
        <p:txBody>
          <a:bodyPr wrap="square">
            <a:noAutofit/>
          </a:bodyPr>
          <a:lstStyle/>
          <a:p>
            <a:pPr>
              <a:lnSpc>
                <a:spcPct val="130000"/>
              </a:lnSpc>
            </a:pPr>
            <a:r>
              <a:rPr lang="zh-CN" altLang="en-US" sz="1600" spc="120" dirty="0">
                <a:gradFill>
                  <a:gsLst>
                    <a:gs pos="100000">
                      <a:schemeClr val="tx1"/>
                    </a:gs>
                    <a:gs pos="20000">
                      <a:schemeClr val="accent5">
                        <a:lumMod val="75000"/>
                      </a:schemeClr>
                    </a:gs>
                  </a:gsLst>
                  <a:lin ang="2700000" scaled="0"/>
                </a:gradFill>
                <a:latin typeface="OPPOSans H" panose="00020600040101010101" pitchFamily="18" charset="-122"/>
                <a:ea typeface="OPPOSans H" panose="00020600040101010101" pitchFamily="18" charset="-122"/>
                <a:cs typeface="OPPOSans H" panose="00020600040101010101" pitchFamily="18" charset="-122"/>
              </a:rPr>
              <a:t>整体利润率不高</a:t>
            </a:r>
            <a:endParaRPr lang="zh-CN" altLang="en-US" sz="1600" spc="120" dirty="0">
              <a:gradFill>
                <a:gsLst>
                  <a:gs pos="100000">
                    <a:schemeClr val="tx1"/>
                  </a:gs>
                  <a:gs pos="20000">
                    <a:schemeClr val="accent5">
                      <a:lumMod val="75000"/>
                    </a:schemeClr>
                  </a:gs>
                </a:gsLst>
                <a:lin ang="2700000" scaled="0"/>
              </a:gradFill>
              <a:latin typeface="OPPOSans R" panose="00020600040101010101" pitchFamily="18" charset="-122"/>
              <a:ea typeface="OPPOSans R" panose="00020600040101010101" pitchFamily="18" charset="-122"/>
              <a:cs typeface="OPPOSans R" panose="00020600040101010101" pitchFamily="18" charset="-122"/>
            </a:endParaRPr>
          </a:p>
        </p:txBody>
      </p:sp>
      <p:sp>
        <p:nvSpPr>
          <p:cNvPr id="35" name="圆: 空心 91"/>
          <p:cNvSpPr/>
          <p:nvPr/>
        </p:nvSpPr>
        <p:spPr>
          <a:xfrm rot="21446254">
            <a:off x="1101727" y="2020185"/>
            <a:ext cx="180094" cy="180094"/>
          </a:xfrm>
          <a:prstGeom prst="donut">
            <a:avLst>
              <a:gd name="adj" fmla="val 22893"/>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solidFill>
                <a:schemeClr val="tx1"/>
              </a:solidFill>
              <a:latin typeface="OPPOSans R" panose="00020600040101010101" pitchFamily="18" charset="-122"/>
              <a:ea typeface="OPPOSans R" panose="00020600040101010101" pitchFamily="18" charset="-122"/>
            </a:endParaRPr>
          </a:p>
        </p:txBody>
      </p:sp>
      <p:sp>
        <p:nvSpPr>
          <p:cNvPr id="36" name="文本框 35"/>
          <p:cNvSpPr txBox="1"/>
          <p:nvPr/>
        </p:nvSpPr>
        <p:spPr>
          <a:xfrm>
            <a:off x="1058007" y="2266151"/>
            <a:ext cx="3271338" cy="914609"/>
          </a:xfrm>
          <a:prstGeom prst="rect">
            <a:avLst/>
          </a:prstGeom>
          <a:noFill/>
        </p:spPr>
        <p:txBody>
          <a:bodyPr wrap="square">
            <a:noAutofit/>
          </a:bodyPr>
          <a:lstStyle/>
          <a:p>
            <a:pPr>
              <a:lnSpc>
                <a:spcPct val="130000"/>
              </a:lnSpc>
            </a:pPr>
            <a:r>
              <a:rPr lang="zh-CN" altLang="en-US" sz="1400" spc="120" dirty="0">
                <a:solidFill>
                  <a:schemeClr val="bg2">
                    <a:lumMod val="10000"/>
                  </a:schemeClr>
                </a:solidFill>
                <a:latin typeface="OPPOSans M" pitchFamily="18" charset="-122"/>
                <a:ea typeface="OPPOSans M" pitchFamily="18" charset="-122"/>
                <a:cs typeface="OPPOSans M" pitchFamily="18" charset="-122"/>
              </a:rPr>
              <a:t>整体利润率过低，导致整体的销售金额虽然不错，但是并没有很高的利润。</a:t>
            </a:r>
          </a:p>
        </p:txBody>
      </p:sp>
      <p:sp>
        <p:nvSpPr>
          <p:cNvPr id="38" name="文本框 37"/>
          <p:cNvSpPr txBox="1"/>
          <p:nvPr/>
        </p:nvSpPr>
        <p:spPr>
          <a:xfrm>
            <a:off x="7863089" y="1914281"/>
            <a:ext cx="2419896" cy="391902"/>
          </a:xfrm>
          <a:prstGeom prst="rect">
            <a:avLst/>
          </a:prstGeom>
          <a:noFill/>
        </p:spPr>
        <p:txBody>
          <a:bodyPr wrap="square">
            <a:noAutofit/>
          </a:bodyPr>
          <a:lstStyle/>
          <a:p>
            <a:pPr>
              <a:lnSpc>
                <a:spcPct val="130000"/>
              </a:lnSpc>
            </a:pPr>
            <a:r>
              <a:rPr lang="zh-CN" altLang="en-US" sz="1600" spc="120" dirty="0">
                <a:gradFill>
                  <a:gsLst>
                    <a:gs pos="100000">
                      <a:schemeClr val="tx1"/>
                    </a:gs>
                    <a:gs pos="20000">
                      <a:schemeClr val="accent5">
                        <a:lumMod val="75000"/>
                      </a:schemeClr>
                    </a:gs>
                  </a:gsLst>
                  <a:lin ang="2700000" scaled="0"/>
                </a:gradFill>
                <a:latin typeface="OPPOSans H" panose="00020600040101010101" pitchFamily="18" charset="-122"/>
                <a:ea typeface="OPPOSans H" panose="00020600040101010101" pitchFamily="18" charset="-122"/>
                <a:cs typeface="OPPOSans H" panose="00020600040101010101" pitchFamily="18" charset="-122"/>
              </a:rPr>
              <a:t>团队创作性过低</a:t>
            </a:r>
            <a:endParaRPr lang="zh-CN" altLang="en-US" sz="1600" spc="120" dirty="0">
              <a:gradFill>
                <a:gsLst>
                  <a:gs pos="100000">
                    <a:schemeClr val="tx1"/>
                  </a:gs>
                  <a:gs pos="20000">
                    <a:schemeClr val="accent5">
                      <a:lumMod val="75000"/>
                    </a:schemeClr>
                  </a:gs>
                </a:gsLst>
                <a:lin ang="2700000" scaled="0"/>
              </a:gradFill>
              <a:latin typeface="OPPOSans R" panose="00020600040101010101" pitchFamily="18" charset="-122"/>
              <a:ea typeface="OPPOSans R" panose="00020600040101010101" pitchFamily="18" charset="-122"/>
              <a:cs typeface="OPPOSans R" panose="00020600040101010101" pitchFamily="18" charset="-122"/>
            </a:endParaRPr>
          </a:p>
        </p:txBody>
      </p:sp>
      <p:sp>
        <p:nvSpPr>
          <p:cNvPr id="39" name="圆: 空心 91"/>
          <p:cNvSpPr/>
          <p:nvPr/>
        </p:nvSpPr>
        <p:spPr>
          <a:xfrm rot="21446254">
            <a:off x="7697080" y="2020185"/>
            <a:ext cx="180094" cy="180094"/>
          </a:xfrm>
          <a:prstGeom prst="donut">
            <a:avLst>
              <a:gd name="adj" fmla="val 22893"/>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solidFill>
                <a:schemeClr val="tx1"/>
              </a:solidFill>
              <a:latin typeface="OPPOSans R" panose="00020600040101010101" pitchFamily="18" charset="-122"/>
              <a:ea typeface="OPPOSans R" panose="00020600040101010101" pitchFamily="18" charset="-122"/>
            </a:endParaRPr>
          </a:p>
        </p:txBody>
      </p:sp>
      <p:sp>
        <p:nvSpPr>
          <p:cNvPr id="40" name="文本框 39"/>
          <p:cNvSpPr txBox="1"/>
          <p:nvPr/>
        </p:nvSpPr>
        <p:spPr>
          <a:xfrm>
            <a:off x="7653360" y="2266151"/>
            <a:ext cx="3271338" cy="914609"/>
          </a:xfrm>
          <a:prstGeom prst="rect">
            <a:avLst/>
          </a:prstGeom>
          <a:noFill/>
        </p:spPr>
        <p:txBody>
          <a:bodyPr wrap="square">
            <a:noAutofit/>
          </a:bodyPr>
          <a:lstStyle/>
          <a:p>
            <a:pPr>
              <a:lnSpc>
                <a:spcPct val="130000"/>
              </a:lnSpc>
            </a:pPr>
            <a:r>
              <a:rPr lang="zh-CN" altLang="en-US" sz="1400" spc="120" dirty="0">
                <a:solidFill>
                  <a:schemeClr val="bg2">
                    <a:lumMod val="10000"/>
                  </a:schemeClr>
                </a:solidFill>
                <a:latin typeface="OPPOSans M" pitchFamily="18" charset="-122"/>
                <a:ea typeface="OPPOSans M" pitchFamily="18" charset="-122"/>
                <a:cs typeface="OPPOSans M" pitchFamily="18" charset="-122"/>
              </a:rPr>
              <a:t>整体工作完成情况较好，没有重大失误，员工整体创作性略有不足，需要改进。</a:t>
            </a:r>
          </a:p>
        </p:txBody>
      </p:sp>
      <p:pic>
        <p:nvPicPr>
          <p:cNvPr id="41" name="图形 40"/>
          <p:cNvPicPr>
            <a:picLocks noChangeAspect="1"/>
          </p:cNvPicPr>
          <p:nvPr/>
        </p:nvPicPr>
        <p:blipFill rotWithShape="1">
          <a:blip r:embed="rId2">
            <a:extLst>
              <a:ext uri="{96DAC541-7B7A-43D3-8B79-37D633B846F1}">
                <asvg:svgBlip xmlns:asvg="http://schemas.microsoft.com/office/drawing/2016/SVG/main" r:embed="rId3"/>
              </a:ext>
            </a:extLst>
          </a:blip>
          <a:srcRect l="76338" r="-363" b="18531"/>
          <a:stretch>
            <a:fillRect/>
          </a:stretch>
        </p:blipFill>
        <p:spPr>
          <a:xfrm>
            <a:off x="4352677" y="2760787"/>
            <a:ext cx="1946682" cy="4097213"/>
          </a:xfrm>
          <a:prstGeom prst="rect">
            <a:avLst/>
          </a:prstGeom>
        </p:spPr>
      </p:pic>
      <p:sp>
        <p:nvSpPr>
          <p:cNvPr id="43" name="文本框 42"/>
          <p:cNvSpPr txBox="1"/>
          <p:nvPr/>
        </p:nvSpPr>
        <p:spPr>
          <a:xfrm>
            <a:off x="1267736" y="3801447"/>
            <a:ext cx="2419896" cy="391902"/>
          </a:xfrm>
          <a:prstGeom prst="rect">
            <a:avLst/>
          </a:prstGeom>
          <a:noFill/>
        </p:spPr>
        <p:txBody>
          <a:bodyPr wrap="square">
            <a:noAutofit/>
          </a:bodyPr>
          <a:lstStyle/>
          <a:p>
            <a:pPr>
              <a:lnSpc>
                <a:spcPct val="130000"/>
              </a:lnSpc>
            </a:pPr>
            <a:r>
              <a:rPr lang="zh-CN" altLang="en-US" sz="1600" spc="120" dirty="0">
                <a:gradFill>
                  <a:gsLst>
                    <a:gs pos="100000">
                      <a:schemeClr val="tx1"/>
                    </a:gs>
                    <a:gs pos="20000">
                      <a:schemeClr val="accent5">
                        <a:lumMod val="75000"/>
                      </a:schemeClr>
                    </a:gs>
                  </a:gsLst>
                  <a:lin ang="2700000" scaled="0"/>
                </a:gradFill>
                <a:latin typeface="OPPOSans H" panose="00020600040101010101" pitchFamily="18" charset="-122"/>
                <a:ea typeface="OPPOSans H" panose="00020600040101010101" pitchFamily="18" charset="-122"/>
                <a:cs typeface="OPPOSans H" panose="00020600040101010101" pitchFamily="18" charset="-122"/>
              </a:rPr>
              <a:t>产品成本较高</a:t>
            </a:r>
            <a:endParaRPr lang="zh-CN" altLang="en-US" sz="1600" spc="120" dirty="0">
              <a:gradFill>
                <a:gsLst>
                  <a:gs pos="100000">
                    <a:schemeClr val="tx1"/>
                  </a:gs>
                  <a:gs pos="20000">
                    <a:schemeClr val="accent5">
                      <a:lumMod val="75000"/>
                    </a:schemeClr>
                  </a:gs>
                </a:gsLst>
                <a:lin ang="2700000" scaled="0"/>
              </a:gradFill>
              <a:latin typeface="OPPOSans R" panose="00020600040101010101" pitchFamily="18" charset="-122"/>
              <a:ea typeface="OPPOSans R" panose="00020600040101010101" pitchFamily="18" charset="-122"/>
              <a:cs typeface="OPPOSans R" panose="00020600040101010101" pitchFamily="18" charset="-122"/>
            </a:endParaRPr>
          </a:p>
        </p:txBody>
      </p:sp>
      <p:sp>
        <p:nvSpPr>
          <p:cNvPr id="44" name="圆: 空心 91"/>
          <p:cNvSpPr/>
          <p:nvPr/>
        </p:nvSpPr>
        <p:spPr>
          <a:xfrm rot="21446254">
            <a:off x="1101727" y="3907351"/>
            <a:ext cx="180094" cy="180094"/>
          </a:xfrm>
          <a:prstGeom prst="donut">
            <a:avLst>
              <a:gd name="adj" fmla="val 22893"/>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solidFill>
                <a:schemeClr val="tx1"/>
              </a:solidFill>
              <a:latin typeface="OPPOSans R" panose="00020600040101010101" pitchFamily="18" charset="-122"/>
              <a:ea typeface="OPPOSans R" panose="00020600040101010101" pitchFamily="18" charset="-122"/>
            </a:endParaRPr>
          </a:p>
        </p:txBody>
      </p:sp>
      <p:sp>
        <p:nvSpPr>
          <p:cNvPr id="45" name="文本框 44"/>
          <p:cNvSpPr txBox="1"/>
          <p:nvPr/>
        </p:nvSpPr>
        <p:spPr>
          <a:xfrm>
            <a:off x="1058007" y="4153317"/>
            <a:ext cx="3271338" cy="914609"/>
          </a:xfrm>
          <a:prstGeom prst="rect">
            <a:avLst/>
          </a:prstGeom>
          <a:noFill/>
        </p:spPr>
        <p:txBody>
          <a:bodyPr wrap="square">
            <a:noAutofit/>
          </a:bodyPr>
          <a:lstStyle/>
          <a:p>
            <a:pPr>
              <a:lnSpc>
                <a:spcPct val="130000"/>
              </a:lnSpc>
            </a:pPr>
            <a:r>
              <a:rPr lang="zh-CN" altLang="en-US" sz="1400" spc="120" dirty="0">
                <a:solidFill>
                  <a:schemeClr val="bg2">
                    <a:lumMod val="10000"/>
                  </a:schemeClr>
                </a:solidFill>
                <a:latin typeface="OPPOSans M" pitchFamily="18" charset="-122"/>
                <a:ea typeface="OPPOSans M" pitchFamily="18" charset="-122"/>
                <a:cs typeface="OPPOSans M" pitchFamily="18" charset="-122"/>
              </a:rPr>
              <a:t>整个产品的流水线过长，生产产品中的损耗太高，所以需要降低产品的成本。</a:t>
            </a:r>
          </a:p>
        </p:txBody>
      </p:sp>
      <p:sp>
        <p:nvSpPr>
          <p:cNvPr id="47" name="文本框 46"/>
          <p:cNvSpPr txBox="1"/>
          <p:nvPr/>
        </p:nvSpPr>
        <p:spPr>
          <a:xfrm>
            <a:off x="7863089" y="3801447"/>
            <a:ext cx="2419896" cy="391902"/>
          </a:xfrm>
          <a:prstGeom prst="rect">
            <a:avLst/>
          </a:prstGeom>
          <a:noFill/>
        </p:spPr>
        <p:txBody>
          <a:bodyPr wrap="square">
            <a:noAutofit/>
          </a:bodyPr>
          <a:lstStyle/>
          <a:p>
            <a:pPr>
              <a:lnSpc>
                <a:spcPct val="130000"/>
              </a:lnSpc>
            </a:pPr>
            <a:r>
              <a:rPr lang="zh-CN" altLang="en-US" sz="1600" spc="120" dirty="0">
                <a:gradFill>
                  <a:gsLst>
                    <a:gs pos="100000">
                      <a:schemeClr val="tx1"/>
                    </a:gs>
                    <a:gs pos="20000">
                      <a:schemeClr val="accent5">
                        <a:lumMod val="75000"/>
                      </a:schemeClr>
                    </a:gs>
                  </a:gsLst>
                  <a:lin ang="2700000" scaled="0"/>
                </a:gradFill>
                <a:latin typeface="OPPOSans H" panose="00020600040101010101" pitchFamily="18" charset="-122"/>
                <a:ea typeface="OPPOSans H" panose="00020600040101010101" pitchFamily="18" charset="-122"/>
                <a:cs typeface="OPPOSans H" panose="00020600040101010101" pitchFamily="18" charset="-122"/>
              </a:rPr>
              <a:t>销售金额不理想</a:t>
            </a:r>
            <a:endParaRPr lang="zh-CN" altLang="en-US" sz="1600" spc="120" dirty="0">
              <a:gradFill>
                <a:gsLst>
                  <a:gs pos="100000">
                    <a:schemeClr val="tx1"/>
                  </a:gs>
                  <a:gs pos="20000">
                    <a:schemeClr val="accent5">
                      <a:lumMod val="75000"/>
                    </a:schemeClr>
                  </a:gs>
                </a:gsLst>
                <a:lin ang="2700000" scaled="0"/>
              </a:gradFill>
              <a:latin typeface="OPPOSans R" panose="00020600040101010101" pitchFamily="18" charset="-122"/>
              <a:ea typeface="OPPOSans R" panose="00020600040101010101" pitchFamily="18" charset="-122"/>
              <a:cs typeface="OPPOSans R" panose="00020600040101010101" pitchFamily="18" charset="-122"/>
            </a:endParaRPr>
          </a:p>
        </p:txBody>
      </p:sp>
      <p:sp>
        <p:nvSpPr>
          <p:cNvPr id="48" name="圆: 空心 91"/>
          <p:cNvSpPr/>
          <p:nvPr/>
        </p:nvSpPr>
        <p:spPr>
          <a:xfrm rot="21446254">
            <a:off x="7697080" y="3907351"/>
            <a:ext cx="180094" cy="180094"/>
          </a:xfrm>
          <a:prstGeom prst="donut">
            <a:avLst>
              <a:gd name="adj" fmla="val 22893"/>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solidFill>
                <a:schemeClr val="tx1"/>
              </a:solidFill>
              <a:latin typeface="OPPOSans R" panose="00020600040101010101" pitchFamily="18" charset="-122"/>
              <a:ea typeface="OPPOSans R" panose="00020600040101010101" pitchFamily="18" charset="-122"/>
            </a:endParaRPr>
          </a:p>
        </p:txBody>
      </p:sp>
      <p:sp>
        <p:nvSpPr>
          <p:cNvPr id="49" name="文本框 48"/>
          <p:cNvSpPr txBox="1"/>
          <p:nvPr/>
        </p:nvSpPr>
        <p:spPr>
          <a:xfrm>
            <a:off x="7653360" y="4153317"/>
            <a:ext cx="3271338" cy="914609"/>
          </a:xfrm>
          <a:prstGeom prst="rect">
            <a:avLst/>
          </a:prstGeom>
          <a:noFill/>
        </p:spPr>
        <p:txBody>
          <a:bodyPr wrap="square">
            <a:noAutofit/>
          </a:bodyPr>
          <a:lstStyle/>
          <a:p>
            <a:pPr>
              <a:lnSpc>
                <a:spcPct val="130000"/>
              </a:lnSpc>
            </a:pPr>
            <a:r>
              <a:rPr lang="zh-CN" altLang="en-US" sz="1400" spc="120" dirty="0">
                <a:solidFill>
                  <a:schemeClr val="bg2">
                    <a:lumMod val="10000"/>
                  </a:schemeClr>
                </a:solidFill>
                <a:latin typeface="OPPOSans M" pitchFamily="18" charset="-122"/>
                <a:ea typeface="OPPOSans M" pitchFamily="18" charset="-122"/>
                <a:cs typeface="OPPOSans M" pitchFamily="18" charset="-122"/>
              </a:rPr>
              <a:t>虽然完成了整体销售，但是销售金额并没有很理想，还是距离销售目标有一定差距。</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sz="quarter" idx="12"/>
          </p:nvPr>
        </p:nvSpPr>
        <p:spPr>
          <a:xfrm>
            <a:off x="569593" y="4014704"/>
            <a:ext cx="5992570" cy="504516"/>
          </a:xfrm>
        </p:spPr>
        <p:txBody>
          <a:bodyPr>
            <a:normAutofit/>
          </a:bodyPr>
          <a:lstStyle/>
          <a:p>
            <a:pPr>
              <a:lnSpc>
                <a:spcPct val="110000"/>
              </a:lnSpc>
            </a:pPr>
            <a:r>
              <a:rPr lang="zh-CN" altLang="en-US" sz="1400" dirty="0">
                <a:solidFill>
                  <a:schemeClr val="bg2">
                    <a:lumMod val="10000"/>
                  </a:schemeClr>
                </a:solidFill>
                <a:latin typeface="OPPOSans M" pitchFamily="18" charset="-122"/>
                <a:ea typeface="OPPOSans M" pitchFamily="18" charset="-122"/>
                <a:cs typeface="OPPOSans M" pitchFamily="18" charset="-122"/>
              </a:rPr>
              <a:t>展示去年工作成就以及重要的工作项目，到底哪里做得好？</a:t>
            </a:r>
          </a:p>
        </p:txBody>
      </p:sp>
      <p:sp>
        <p:nvSpPr>
          <p:cNvPr id="3" name="标题 2"/>
          <p:cNvSpPr>
            <a:spLocks noGrp="1"/>
          </p:cNvSpPr>
          <p:nvPr>
            <p:ph type="title"/>
          </p:nvPr>
        </p:nvSpPr>
        <p:spPr/>
        <p:txBody>
          <a:bodyPr/>
          <a:lstStyle/>
          <a:p>
            <a:r>
              <a:rPr lang="zh-CN" altLang="en-US" dirty="0"/>
              <a:t>重要项目展示</a:t>
            </a:r>
          </a:p>
        </p:txBody>
      </p:sp>
      <p:sp>
        <p:nvSpPr>
          <p:cNvPr id="4" name="内容占位符 3"/>
          <p:cNvSpPr>
            <a:spLocks noGrp="1"/>
          </p:cNvSpPr>
          <p:nvPr>
            <p:ph sz="quarter" idx="11"/>
          </p:nvPr>
        </p:nvSpPr>
        <p:spPr/>
        <p:txBody>
          <a:bodyPr/>
          <a:lstStyle/>
          <a:p>
            <a:r>
              <a:rPr kumimoji="1" lang="zh-CN" altLang="en-US" dirty="0"/>
              <a:t>第二部分</a:t>
            </a:r>
          </a:p>
        </p:txBody>
      </p:sp>
      <p:sp>
        <p:nvSpPr>
          <p:cNvPr id="5" name="内容占位符 4"/>
          <p:cNvSpPr>
            <a:spLocks noGrp="1"/>
          </p:cNvSpPr>
          <p:nvPr>
            <p:ph sz="quarter" idx="10"/>
          </p:nvPr>
        </p:nvSpPr>
        <p:spPr/>
        <p:txBody>
          <a:bodyPr/>
          <a:lstStyle/>
          <a:p>
            <a:r>
              <a:rPr kumimoji="1" lang="en-US" altLang="zh-CN" dirty="0"/>
              <a:t>02</a:t>
            </a:r>
            <a:endParaRPr kumimoji="1" lang="zh-CN" altLang="en-US" dirty="0"/>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COMMONDATA" val="eyJoZGlkIjoiNDI1NGQ4MDY4NjMxYWVlMzc3ODM2NDE0MmU1ODUxYzYifQ=="/>
</p:tagLst>
</file>

<file path=ppt/theme/theme1.xml><?xml version="1.0" encoding="utf-8"?>
<a:theme xmlns:a="http://schemas.openxmlformats.org/drawingml/2006/main" name="Office 主题​​">
  <a:themeElements>
    <a:clrScheme name="主题色">
      <a:dk1>
        <a:srgbClr val="05B0FF"/>
      </a:dk1>
      <a:lt1>
        <a:srgbClr val="FFFFFF"/>
      </a:lt1>
      <a:dk2>
        <a:srgbClr val="05B0FF"/>
      </a:dk2>
      <a:lt2>
        <a:srgbClr val="F9F9F9"/>
      </a:lt2>
      <a:accent1>
        <a:srgbClr val="05B0FF"/>
      </a:accent1>
      <a:accent2>
        <a:srgbClr val="5759A5"/>
      </a:accent2>
      <a:accent3>
        <a:srgbClr val="A5A5A5"/>
      </a:accent3>
      <a:accent4>
        <a:srgbClr val="FFC000"/>
      </a:accent4>
      <a:accent5>
        <a:srgbClr val="5B9BD5"/>
      </a:accent5>
      <a:accent6>
        <a:srgbClr val="70AD47"/>
      </a:accent6>
      <a:hlink>
        <a:srgbClr val="0563C1"/>
      </a:hlink>
      <a:folHlink>
        <a:srgbClr val="954F72"/>
      </a:folHlink>
    </a:clrScheme>
    <a:fontScheme name="主题文字">
      <a:majorFont>
        <a:latin typeface="OPPOSans L"/>
        <a:ea typeface="OPPOSans H"/>
        <a:cs typeface=""/>
      </a:majorFont>
      <a:minorFont>
        <a:latin typeface="OPPOSans L"/>
        <a:ea typeface="OPPOSans 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OPPOSans L"/>
        <a:ea typeface=""/>
        <a:cs typeface=""/>
        <a:font script="Jpan" typeface="游ゴシック"/>
        <a:font script="Hang" typeface="맑은 고딕"/>
        <a:font script="Hans" typeface="OPPOSans L"/>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OPPOSans L"/>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OPPOSans L"/>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{45FCA576-B1D0-654D-BD81-4272E69DEA2B}tf10001121</Template>
  <TotalTime>127</TotalTime>
  <Words>2540</Words>
  <Application>Microsoft Macintosh PowerPoint</Application>
  <PresentationFormat>宽屏</PresentationFormat>
  <Paragraphs>370</Paragraphs>
  <Slides>31</Slides>
  <Notes>0</Notes>
  <HiddenSlides>0</HiddenSlides>
  <MMClips>0</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31</vt:i4>
      </vt:variant>
    </vt:vector>
  </HeadingPairs>
  <TitlesOfParts>
    <vt:vector size="40" baseType="lpstr">
      <vt:lpstr>Calibri</vt:lpstr>
      <vt:lpstr>Microsoft YaHei</vt:lpstr>
      <vt:lpstr>Arial</vt:lpstr>
      <vt:lpstr>OPPOSans R</vt:lpstr>
      <vt:lpstr>OPPOSans M</vt:lpstr>
      <vt:lpstr>OPPOSans L</vt:lpstr>
      <vt:lpstr>Microsoft YaHei Light</vt:lpstr>
      <vt:lpstr>OPPOSans H</vt:lpstr>
      <vt:lpstr>Office 主题​​</vt:lpstr>
      <vt:lpstr>互联网年终汇报模版</vt:lpstr>
      <vt:lpstr>PowerPoint 演示文稿</vt:lpstr>
      <vt:lpstr>全年工作内容汇报</vt:lpstr>
      <vt:lpstr>PowerPoint 演示文稿</vt:lpstr>
      <vt:lpstr>PowerPoint 演示文稿</vt:lpstr>
      <vt:lpstr>PowerPoint 演示文稿</vt:lpstr>
      <vt:lpstr>PowerPoint 演示文稿</vt:lpstr>
      <vt:lpstr>PowerPoint 演示文稿</vt:lpstr>
      <vt:lpstr>重要项目展示</vt:lpstr>
      <vt:lpstr>PowerPoint 演示文稿</vt:lpstr>
      <vt:lpstr>PowerPoint 演示文稿</vt:lpstr>
      <vt:lpstr>PowerPoint 演示文稿</vt:lpstr>
      <vt:lpstr>PowerPoint 演示文稿</vt:lpstr>
      <vt:lpstr>PowerPoint 演示文稿</vt:lpstr>
      <vt:lpstr>其他项目展示</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下一年工作计划</vt:lpstr>
      <vt:lpstr>PowerPoint 演示文稿</vt:lpstr>
      <vt:lpstr>PowerPoint 演示文稿</vt:lpstr>
      <vt:lpstr>PowerPoint 演示文稿</vt:lpstr>
      <vt:lpstr>PowerPoint 演示文稿</vt:lpstr>
      <vt:lpstr>PowerPoint 演示文稿</vt:lpstr>
      <vt:lpstr>PowerPoint 演示文稿</vt:lpstr>
      <vt:lpstr>感谢观看！</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b693</dc:creator>
  <cp:lastModifiedBy>b693</cp:lastModifiedBy>
  <cp:revision>38</cp:revision>
  <dcterms:created xsi:type="dcterms:W3CDTF">2022-05-24T14:13:00Z</dcterms:created>
  <dcterms:modified xsi:type="dcterms:W3CDTF">2022-07-11T06:05:08Z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EDF6E254A4FD4F17B2A17A4BD7A56E7D</vt:lpwstr>
  </property>
  <property fmtid="{D5CDD505-2E9C-101B-9397-08002B2CF9AE}" pid="3" name="KSOProductBuildVer">
    <vt:lpwstr>2052-11.1.0.11636</vt:lpwstr>
  </property>
</Properties>
</file>