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323" r:id="rId3"/>
    <p:sldId id="325" r:id="rId4"/>
    <p:sldId id="326" r:id="rId5"/>
    <p:sldId id="264" r:id="rId6"/>
    <p:sldId id="263" r:id="rId7"/>
    <p:sldId id="329" r:id="rId8"/>
    <p:sldId id="265" r:id="rId9"/>
    <p:sldId id="322" r:id="rId10"/>
    <p:sldId id="330" r:id="rId11"/>
    <p:sldId id="331" r:id="rId12"/>
    <p:sldId id="267" r:id="rId13"/>
    <p:sldId id="317" r:id="rId14"/>
    <p:sldId id="332" r:id="rId15"/>
    <p:sldId id="336" r:id="rId16"/>
    <p:sldId id="262" r:id="rId17"/>
    <p:sldId id="318" r:id="rId18"/>
    <p:sldId id="337" r:id="rId19"/>
    <p:sldId id="334" r:id="rId20"/>
    <p:sldId id="320" r:id="rId21"/>
    <p:sldId id="321" r:id="rId22"/>
    <p:sldId id="319" r:id="rId23"/>
    <p:sldId id="258" r:id="rId24"/>
    <p:sldId id="268" r:id="rId25"/>
    <p:sldId id="261" r:id="rId26"/>
    <p:sldId id="314" r:id="rId27"/>
    <p:sldId id="315" r:id="rId28"/>
    <p:sldId id="31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2EE63B0-9954-C943-8957-4D201C8F2459}">
          <p14:sldIdLst>
            <p14:sldId id="256"/>
            <p14:sldId id="323"/>
          </p14:sldIdLst>
        </p14:section>
        <p14:section name="设计观点" id="{8E47C16C-F902-E945-ACFA-FCD5D67F3ACF}">
          <p14:sldIdLst>
            <p14:sldId id="325"/>
            <p14:sldId id="326"/>
          </p14:sldIdLst>
        </p14:section>
        <p14:section name="调研发现" id="{20C0E055-ED20-BB41-97DA-E2A45C222544}">
          <p14:sldIdLst>
            <p14:sldId id="264"/>
            <p14:sldId id="263"/>
            <p14:sldId id="329"/>
            <p14:sldId id="265"/>
            <p14:sldId id="322"/>
            <p14:sldId id="330"/>
            <p14:sldId id="331"/>
            <p14:sldId id="267"/>
            <p14:sldId id="317"/>
            <p14:sldId id="332"/>
          </p14:sldIdLst>
        </p14:section>
        <p14:section name="开发实现" id="{4209D0E0-D540-D942-A245-326EC2426381}">
          <p14:sldIdLst>
            <p14:sldId id="336"/>
            <p14:sldId id="262"/>
            <p14:sldId id="318"/>
            <p14:sldId id="337"/>
            <p14:sldId id="334"/>
            <p14:sldId id="320"/>
            <p14:sldId id="321"/>
            <p14:sldId id="319"/>
            <p14:sldId id="258"/>
            <p14:sldId id="268"/>
          </p14:sldIdLst>
        </p14:section>
        <p14:section name="结尾" id="{EB22A6BB-53F4-C949-AE1B-9E323E8477AE}">
          <p14:sldIdLst>
            <p14:sldId id="261"/>
            <p14:sldId id="314"/>
            <p14:sldId id="315"/>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BFF"/>
    <a:srgbClr val="699AFF"/>
    <a:srgbClr val="FACFFF"/>
    <a:srgbClr val="0432FF"/>
    <a:srgbClr val="BF54CA"/>
    <a:srgbClr val="0069FF"/>
    <a:srgbClr val="0005F7"/>
    <a:srgbClr val="7935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90"/>
    <p:restoredTop sz="95755"/>
  </p:normalViewPr>
  <p:slideViewPr>
    <p:cSldViewPr snapToGrid="0" snapToObjects="1">
      <p:cViewPr varScale="1">
        <p:scale>
          <a:sx n="66" d="100"/>
          <a:sy n="66" d="100"/>
        </p:scale>
        <p:origin x="77" y="293"/>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 Zhang (FA Talent)" userId="474f572f-8271-4f60-858e-cee871e0aec6" providerId="ADAL" clId="{4461DFFB-1697-4D9B-8EF1-87DE9A4D36F6}"/>
    <pc:docChg chg="modSld sldOrd">
      <pc:chgData name="Xin Zhang (FA Talent)" userId="474f572f-8271-4f60-858e-cee871e0aec6" providerId="ADAL" clId="{4461DFFB-1697-4D9B-8EF1-87DE9A4D36F6}" dt="2021-12-14T02:36:09.809" v="1"/>
      <pc:docMkLst>
        <pc:docMk/>
      </pc:docMkLst>
      <pc:sldChg chg="ord">
        <pc:chgData name="Xin Zhang (FA Talent)" userId="474f572f-8271-4f60-858e-cee871e0aec6" providerId="ADAL" clId="{4461DFFB-1697-4D9B-8EF1-87DE9A4D36F6}" dt="2021-12-14T02:36:09.809" v="1"/>
        <pc:sldMkLst>
          <pc:docMk/>
          <pc:sldMk cId="1135249564"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9851-6EFF-1B47-9D73-5CAEB1EEF8B5}" type="datetimeFigureOut">
              <a:rPr kumimoji="1" lang="zh-CN" altLang="en-US" smtClean="0"/>
              <a:t>2021/12/14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72E65-430A-944D-8B2F-1EDE4792BA84}" type="slidenum">
              <a:rPr kumimoji="1" lang="zh-CN" altLang="en-US" smtClean="0"/>
              <a:t>‹#›</a:t>
            </a:fld>
            <a:endParaRPr kumimoji="1" lang="zh-CN" altLang="en-US"/>
          </a:p>
        </p:txBody>
      </p:sp>
    </p:spTree>
    <p:extLst>
      <p:ext uri="{BB962C8B-B14F-4D97-AF65-F5344CB8AC3E}">
        <p14:creationId xmlns:p14="http://schemas.microsoft.com/office/powerpoint/2010/main" val="240360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FE72E65-430A-944D-8B2F-1EDE4792BA84}" type="slidenum">
              <a:rPr kumimoji="1" lang="zh-CN" altLang="en-US" smtClean="0"/>
              <a:t>1</a:t>
            </a:fld>
            <a:endParaRPr kumimoji="1" lang="zh-CN" altLang="en-US"/>
          </a:p>
        </p:txBody>
      </p:sp>
    </p:spTree>
    <p:extLst>
      <p:ext uri="{BB962C8B-B14F-4D97-AF65-F5344CB8AC3E}">
        <p14:creationId xmlns:p14="http://schemas.microsoft.com/office/powerpoint/2010/main" val="243850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1">
        <a:schemeClr val="bg1"/>
      </p:bgRef>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F9AD0A-73F0-6444-9612-6C939ACB8FD2}"/>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7D4209E6-002E-1041-9EAC-B6340AFAC2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1C23F844-0F93-1147-92DD-E4DF6603448F}"/>
              </a:ext>
            </a:extLst>
          </p:cNvPr>
          <p:cNvSpPr>
            <a:spLocks noGrp="1"/>
          </p:cNvSpPr>
          <p:nvPr>
            <p:ph type="dt" sz="half" idx="10"/>
          </p:nvPr>
        </p:nvSpPr>
        <p:spPr/>
        <p:txBody>
          <a:bodyPr/>
          <a:lstStyle/>
          <a:p>
            <a:fld id="{3CB22FEE-53CC-B94B-80D5-85B6A5303BF5}" type="datetimeFigureOut">
              <a:rPr kumimoji="1" lang="zh-CN" altLang="en-US" smtClean="0"/>
              <a:t>2021/12/14</a:t>
            </a:fld>
            <a:endParaRPr kumimoji="1" lang="zh-CN" altLang="en-US"/>
          </a:p>
        </p:txBody>
      </p:sp>
      <p:sp>
        <p:nvSpPr>
          <p:cNvPr id="5" name="页脚占位符 4">
            <a:extLst>
              <a:ext uri="{FF2B5EF4-FFF2-40B4-BE49-F238E27FC236}">
                <a16:creationId xmlns:a16="http://schemas.microsoft.com/office/drawing/2014/main" id="{23649951-FB6E-9C4F-BC6F-2164B1899CB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9616846-5F5A-4944-BF67-EFF7C8E8ED2D}"/>
              </a:ext>
            </a:extLst>
          </p:cNvPr>
          <p:cNvSpPr>
            <a:spLocks noGrp="1"/>
          </p:cNvSpPr>
          <p:nvPr>
            <p:ph type="sldNum" sz="quarter" idx="12"/>
          </p:nvPr>
        </p:nvSpPr>
        <p:spPr/>
        <p:txBody>
          <a:bodyPr/>
          <a:lstStyle/>
          <a:p>
            <a:fld id="{9A9FD7FB-124E-0845-BD90-9593F37F581C}" type="slidenum">
              <a:rPr kumimoji="1" lang="zh-CN" altLang="en-US" smtClean="0"/>
              <a:t>‹#›</a:t>
            </a:fld>
            <a:endParaRPr kumimoji="1" lang="zh-CN" altLang="en-US"/>
          </a:p>
        </p:txBody>
      </p:sp>
    </p:spTree>
    <p:extLst>
      <p:ext uri="{BB962C8B-B14F-4D97-AF65-F5344CB8AC3E}">
        <p14:creationId xmlns:p14="http://schemas.microsoft.com/office/powerpoint/2010/main" val="35957653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B45F3D-9E79-3941-8F0D-C4A3D96590E9}"/>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A8261A99-4E68-5E40-B4D3-7195FAC63958}"/>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75C44D0-4B2A-9549-A9A8-9BDFB73480D5}"/>
              </a:ext>
            </a:extLst>
          </p:cNvPr>
          <p:cNvSpPr>
            <a:spLocks noGrp="1"/>
          </p:cNvSpPr>
          <p:nvPr>
            <p:ph type="dt" sz="half" idx="10"/>
          </p:nvPr>
        </p:nvSpPr>
        <p:spPr/>
        <p:txBody>
          <a:bodyPr/>
          <a:lstStyle/>
          <a:p>
            <a:fld id="{3CB22FEE-53CC-B94B-80D5-85B6A5303BF5}" type="datetimeFigureOut">
              <a:rPr kumimoji="1" lang="zh-CN" altLang="en-US" smtClean="0"/>
              <a:t>2021/12/14</a:t>
            </a:fld>
            <a:endParaRPr kumimoji="1" lang="zh-CN" altLang="en-US"/>
          </a:p>
        </p:txBody>
      </p:sp>
      <p:sp>
        <p:nvSpPr>
          <p:cNvPr id="5" name="页脚占位符 4">
            <a:extLst>
              <a:ext uri="{FF2B5EF4-FFF2-40B4-BE49-F238E27FC236}">
                <a16:creationId xmlns:a16="http://schemas.microsoft.com/office/drawing/2014/main" id="{5AA43E5C-7626-C345-9CAA-B72767B0D17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14D999C-0D6C-A54A-BD9C-084CBFEC18F4}"/>
              </a:ext>
            </a:extLst>
          </p:cNvPr>
          <p:cNvSpPr>
            <a:spLocks noGrp="1"/>
          </p:cNvSpPr>
          <p:nvPr>
            <p:ph type="sldNum" sz="quarter" idx="12"/>
          </p:nvPr>
        </p:nvSpPr>
        <p:spPr/>
        <p:txBody>
          <a:bodyPr/>
          <a:lstStyle/>
          <a:p>
            <a:fld id="{9A9FD7FB-124E-0845-BD90-9593F37F581C}" type="slidenum">
              <a:rPr kumimoji="1" lang="zh-CN" altLang="en-US" smtClean="0"/>
              <a:t>‹#›</a:t>
            </a:fld>
            <a:endParaRPr kumimoji="1" lang="zh-CN" altLang="en-US"/>
          </a:p>
        </p:txBody>
      </p:sp>
    </p:spTree>
    <p:extLst>
      <p:ext uri="{BB962C8B-B14F-4D97-AF65-F5344CB8AC3E}">
        <p14:creationId xmlns:p14="http://schemas.microsoft.com/office/powerpoint/2010/main" val="234893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4E6B56F-5333-974D-9E79-78BE53851E6C}"/>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BAC27849-4348-7F45-B746-6B6723F09D54}"/>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1FB9427-3C4F-CA48-B415-4A16A0E358F9}"/>
              </a:ext>
            </a:extLst>
          </p:cNvPr>
          <p:cNvSpPr>
            <a:spLocks noGrp="1"/>
          </p:cNvSpPr>
          <p:nvPr>
            <p:ph type="dt" sz="half" idx="10"/>
          </p:nvPr>
        </p:nvSpPr>
        <p:spPr/>
        <p:txBody>
          <a:bodyPr/>
          <a:lstStyle/>
          <a:p>
            <a:fld id="{3CB22FEE-53CC-B94B-80D5-85B6A5303BF5}" type="datetimeFigureOut">
              <a:rPr kumimoji="1" lang="zh-CN" altLang="en-US" smtClean="0"/>
              <a:t>2021/12/14</a:t>
            </a:fld>
            <a:endParaRPr kumimoji="1" lang="zh-CN" altLang="en-US"/>
          </a:p>
        </p:txBody>
      </p:sp>
      <p:sp>
        <p:nvSpPr>
          <p:cNvPr id="5" name="页脚占位符 4">
            <a:extLst>
              <a:ext uri="{FF2B5EF4-FFF2-40B4-BE49-F238E27FC236}">
                <a16:creationId xmlns:a16="http://schemas.microsoft.com/office/drawing/2014/main" id="{3E22A297-3484-1746-B0F7-6FD520604B2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FF6A54F-E90D-4047-AF0F-4F15F847C3A9}"/>
              </a:ext>
            </a:extLst>
          </p:cNvPr>
          <p:cNvSpPr>
            <a:spLocks noGrp="1"/>
          </p:cNvSpPr>
          <p:nvPr>
            <p:ph type="sldNum" sz="quarter" idx="12"/>
          </p:nvPr>
        </p:nvSpPr>
        <p:spPr/>
        <p:txBody>
          <a:bodyPr/>
          <a:lstStyle/>
          <a:p>
            <a:fld id="{9A9FD7FB-124E-0845-BD90-9593F37F581C}" type="slidenum">
              <a:rPr kumimoji="1" lang="zh-CN" altLang="en-US" smtClean="0"/>
              <a:t>‹#›</a:t>
            </a:fld>
            <a:endParaRPr kumimoji="1" lang="zh-CN" altLang="en-US"/>
          </a:p>
        </p:txBody>
      </p:sp>
    </p:spTree>
    <p:extLst>
      <p:ext uri="{BB962C8B-B14F-4D97-AF65-F5344CB8AC3E}">
        <p14:creationId xmlns:p14="http://schemas.microsoft.com/office/powerpoint/2010/main" val="369792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8E9693-1300-2C40-8412-F39DC0DAB929}"/>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70EAC046-460F-B040-8430-C2458A8A5320}"/>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D40C9A4D-450D-B044-8C4E-7EE63563A589}"/>
              </a:ext>
            </a:extLst>
          </p:cNvPr>
          <p:cNvSpPr>
            <a:spLocks noGrp="1"/>
          </p:cNvSpPr>
          <p:nvPr>
            <p:ph type="dt" sz="half" idx="10"/>
          </p:nvPr>
        </p:nvSpPr>
        <p:spPr/>
        <p:txBody>
          <a:bodyPr/>
          <a:lstStyle/>
          <a:p>
            <a:fld id="{3CB22FEE-53CC-B94B-80D5-85B6A5303BF5}" type="datetimeFigureOut">
              <a:rPr kumimoji="1" lang="zh-CN" altLang="en-US" smtClean="0"/>
              <a:t>2021/12/14</a:t>
            </a:fld>
            <a:endParaRPr kumimoji="1" lang="zh-CN" altLang="en-US"/>
          </a:p>
        </p:txBody>
      </p:sp>
      <p:sp>
        <p:nvSpPr>
          <p:cNvPr id="5" name="页脚占位符 4">
            <a:extLst>
              <a:ext uri="{FF2B5EF4-FFF2-40B4-BE49-F238E27FC236}">
                <a16:creationId xmlns:a16="http://schemas.microsoft.com/office/drawing/2014/main" id="{B3029C37-9FFD-0041-979D-2DDA6E4DC31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6F4AEF5-35A0-1949-B18E-14EFD6414345}"/>
              </a:ext>
            </a:extLst>
          </p:cNvPr>
          <p:cNvSpPr>
            <a:spLocks noGrp="1"/>
          </p:cNvSpPr>
          <p:nvPr>
            <p:ph type="sldNum" sz="quarter" idx="12"/>
          </p:nvPr>
        </p:nvSpPr>
        <p:spPr/>
        <p:txBody>
          <a:bodyPr/>
          <a:lstStyle/>
          <a:p>
            <a:fld id="{9A9FD7FB-124E-0845-BD90-9593F37F581C}" type="slidenum">
              <a:rPr kumimoji="1" lang="zh-CN" altLang="en-US" smtClean="0"/>
              <a:t>‹#›</a:t>
            </a:fld>
            <a:endParaRPr kumimoji="1" lang="zh-CN" altLang="en-US"/>
          </a:p>
        </p:txBody>
      </p:sp>
    </p:spTree>
    <p:extLst>
      <p:ext uri="{BB962C8B-B14F-4D97-AF65-F5344CB8AC3E}">
        <p14:creationId xmlns:p14="http://schemas.microsoft.com/office/powerpoint/2010/main" val="164219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AA3EF-2010-9A40-BAE2-2048A6526DD6}"/>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9823E2EB-5505-9648-AF6A-58492E6C6C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40837891-2124-0F4B-ADE3-22799F783F9C}"/>
              </a:ext>
            </a:extLst>
          </p:cNvPr>
          <p:cNvSpPr>
            <a:spLocks noGrp="1"/>
          </p:cNvSpPr>
          <p:nvPr>
            <p:ph type="dt" sz="half" idx="10"/>
          </p:nvPr>
        </p:nvSpPr>
        <p:spPr/>
        <p:txBody>
          <a:bodyPr/>
          <a:lstStyle/>
          <a:p>
            <a:fld id="{3CB22FEE-53CC-B94B-80D5-85B6A5303BF5}" type="datetimeFigureOut">
              <a:rPr kumimoji="1" lang="zh-CN" altLang="en-US" smtClean="0"/>
              <a:t>2021/12/14</a:t>
            </a:fld>
            <a:endParaRPr kumimoji="1" lang="zh-CN" altLang="en-US"/>
          </a:p>
        </p:txBody>
      </p:sp>
      <p:sp>
        <p:nvSpPr>
          <p:cNvPr id="5" name="页脚占位符 4">
            <a:extLst>
              <a:ext uri="{FF2B5EF4-FFF2-40B4-BE49-F238E27FC236}">
                <a16:creationId xmlns:a16="http://schemas.microsoft.com/office/drawing/2014/main" id="{F1F4E166-B6A1-4340-89E6-AA006545AAB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C171583-57FE-9C4E-914B-C41E1763EDD8}"/>
              </a:ext>
            </a:extLst>
          </p:cNvPr>
          <p:cNvSpPr>
            <a:spLocks noGrp="1"/>
          </p:cNvSpPr>
          <p:nvPr>
            <p:ph type="sldNum" sz="quarter" idx="12"/>
          </p:nvPr>
        </p:nvSpPr>
        <p:spPr/>
        <p:txBody>
          <a:bodyPr/>
          <a:lstStyle/>
          <a:p>
            <a:fld id="{9A9FD7FB-124E-0845-BD90-9593F37F581C}" type="slidenum">
              <a:rPr kumimoji="1" lang="zh-CN" altLang="en-US" smtClean="0"/>
              <a:t>‹#›</a:t>
            </a:fld>
            <a:endParaRPr kumimoji="1" lang="zh-CN" altLang="en-US"/>
          </a:p>
        </p:txBody>
      </p:sp>
    </p:spTree>
    <p:extLst>
      <p:ext uri="{BB962C8B-B14F-4D97-AF65-F5344CB8AC3E}">
        <p14:creationId xmlns:p14="http://schemas.microsoft.com/office/powerpoint/2010/main" val="81745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6058C8-0E64-1948-A379-714C0BBDA5E5}"/>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1B4385CF-4735-124F-A6C6-D3B5F4ACBE04}"/>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E239AC8D-03E4-924F-867C-75DB4FF0BBD4}"/>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10844E6E-3E70-F744-8E92-BD55375EBF5E}"/>
              </a:ext>
            </a:extLst>
          </p:cNvPr>
          <p:cNvSpPr>
            <a:spLocks noGrp="1"/>
          </p:cNvSpPr>
          <p:nvPr>
            <p:ph type="dt" sz="half" idx="10"/>
          </p:nvPr>
        </p:nvSpPr>
        <p:spPr/>
        <p:txBody>
          <a:bodyPr/>
          <a:lstStyle/>
          <a:p>
            <a:fld id="{3CB22FEE-53CC-B94B-80D5-85B6A5303BF5}" type="datetimeFigureOut">
              <a:rPr kumimoji="1" lang="zh-CN" altLang="en-US" smtClean="0"/>
              <a:t>2021/12/14</a:t>
            </a:fld>
            <a:endParaRPr kumimoji="1" lang="zh-CN" altLang="en-US"/>
          </a:p>
        </p:txBody>
      </p:sp>
      <p:sp>
        <p:nvSpPr>
          <p:cNvPr id="6" name="页脚占位符 5">
            <a:extLst>
              <a:ext uri="{FF2B5EF4-FFF2-40B4-BE49-F238E27FC236}">
                <a16:creationId xmlns:a16="http://schemas.microsoft.com/office/drawing/2014/main" id="{F68C4C44-53A1-5747-8FD4-C61615E2A84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876A7AC1-7C3F-1643-BC78-96775F08EF7B}"/>
              </a:ext>
            </a:extLst>
          </p:cNvPr>
          <p:cNvSpPr>
            <a:spLocks noGrp="1"/>
          </p:cNvSpPr>
          <p:nvPr>
            <p:ph type="sldNum" sz="quarter" idx="12"/>
          </p:nvPr>
        </p:nvSpPr>
        <p:spPr/>
        <p:txBody>
          <a:bodyPr/>
          <a:lstStyle/>
          <a:p>
            <a:fld id="{9A9FD7FB-124E-0845-BD90-9593F37F581C}" type="slidenum">
              <a:rPr kumimoji="1" lang="zh-CN" altLang="en-US" smtClean="0"/>
              <a:t>‹#›</a:t>
            </a:fld>
            <a:endParaRPr kumimoji="1" lang="zh-CN" altLang="en-US"/>
          </a:p>
        </p:txBody>
      </p:sp>
    </p:spTree>
    <p:extLst>
      <p:ext uri="{BB962C8B-B14F-4D97-AF65-F5344CB8AC3E}">
        <p14:creationId xmlns:p14="http://schemas.microsoft.com/office/powerpoint/2010/main" val="422060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5FE83F-88F0-0D4F-85C9-25C0C4DD2B8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AA93D0E-FD8A-DB4C-B1B2-6F47F1CDF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53C8450E-14BF-F44B-911C-D56155ACA840}"/>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0106FB4E-D074-B84C-BE13-3B48B67C05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E44E019F-768D-AF4F-A34E-558DE4E38FD7}"/>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0017ED67-287F-E64F-A0AA-33036C3D7E35}"/>
              </a:ext>
            </a:extLst>
          </p:cNvPr>
          <p:cNvSpPr>
            <a:spLocks noGrp="1"/>
          </p:cNvSpPr>
          <p:nvPr>
            <p:ph type="dt" sz="half" idx="10"/>
          </p:nvPr>
        </p:nvSpPr>
        <p:spPr/>
        <p:txBody>
          <a:bodyPr/>
          <a:lstStyle/>
          <a:p>
            <a:fld id="{3CB22FEE-53CC-B94B-80D5-85B6A5303BF5}" type="datetimeFigureOut">
              <a:rPr kumimoji="1" lang="zh-CN" altLang="en-US" smtClean="0"/>
              <a:t>2021/12/14</a:t>
            </a:fld>
            <a:endParaRPr kumimoji="1" lang="zh-CN" altLang="en-US"/>
          </a:p>
        </p:txBody>
      </p:sp>
      <p:sp>
        <p:nvSpPr>
          <p:cNvPr id="8" name="页脚占位符 7">
            <a:extLst>
              <a:ext uri="{FF2B5EF4-FFF2-40B4-BE49-F238E27FC236}">
                <a16:creationId xmlns:a16="http://schemas.microsoft.com/office/drawing/2014/main" id="{1BFF820C-AB38-0049-850F-E0440BAB84C1}"/>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CBDD9E17-5286-9E44-93A5-1FD295D01F68}"/>
              </a:ext>
            </a:extLst>
          </p:cNvPr>
          <p:cNvSpPr>
            <a:spLocks noGrp="1"/>
          </p:cNvSpPr>
          <p:nvPr>
            <p:ph type="sldNum" sz="quarter" idx="12"/>
          </p:nvPr>
        </p:nvSpPr>
        <p:spPr/>
        <p:txBody>
          <a:bodyPr/>
          <a:lstStyle/>
          <a:p>
            <a:fld id="{9A9FD7FB-124E-0845-BD90-9593F37F581C}" type="slidenum">
              <a:rPr kumimoji="1" lang="zh-CN" altLang="en-US" smtClean="0"/>
              <a:t>‹#›</a:t>
            </a:fld>
            <a:endParaRPr kumimoji="1" lang="zh-CN" altLang="en-US"/>
          </a:p>
        </p:txBody>
      </p:sp>
    </p:spTree>
    <p:extLst>
      <p:ext uri="{BB962C8B-B14F-4D97-AF65-F5344CB8AC3E}">
        <p14:creationId xmlns:p14="http://schemas.microsoft.com/office/powerpoint/2010/main" val="263474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CB0624-0750-1B43-BF33-326C0F5198C3}"/>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A3516384-D55C-A741-AD0D-E553F639D6BA}"/>
              </a:ext>
            </a:extLst>
          </p:cNvPr>
          <p:cNvSpPr>
            <a:spLocks noGrp="1"/>
          </p:cNvSpPr>
          <p:nvPr>
            <p:ph type="dt" sz="half" idx="10"/>
          </p:nvPr>
        </p:nvSpPr>
        <p:spPr/>
        <p:txBody>
          <a:bodyPr/>
          <a:lstStyle/>
          <a:p>
            <a:fld id="{3CB22FEE-53CC-B94B-80D5-85B6A5303BF5}" type="datetimeFigureOut">
              <a:rPr kumimoji="1" lang="zh-CN" altLang="en-US" smtClean="0"/>
              <a:t>2021/12/14</a:t>
            </a:fld>
            <a:endParaRPr kumimoji="1" lang="zh-CN" altLang="en-US"/>
          </a:p>
        </p:txBody>
      </p:sp>
      <p:sp>
        <p:nvSpPr>
          <p:cNvPr id="4" name="页脚占位符 3">
            <a:extLst>
              <a:ext uri="{FF2B5EF4-FFF2-40B4-BE49-F238E27FC236}">
                <a16:creationId xmlns:a16="http://schemas.microsoft.com/office/drawing/2014/main" id="{3C5839D7-635C-B742-81CA-29CD783E941B}"/>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F4B90281-DC34-6041-86EF-943531818E60}"/>
              </a:ext>
            </a:extLst>
          </p:cNvPr>
          <p:cNvSpPr>
            <a:spLocks noGrp="1"/>
          </p:cNvSpPr>
          <p:nvPr>
            <p:ph type="sldNum" sz="quarter" idx="12"/>
          </p:nvPr>
        </p:nvSpPr>
        <p:spPr/>
        <p:txBody>
          <a:bodyPr/>
          <a:lstStyle/>
          <a:p>
            <a:fld id="{9A9FD7FB-124E-0845-BD90-9593F37F581C}" type="slidenum">
              <a:rPr kumimoji="1" lang="zh-CN" altLang="en-US" smtClean="0"/>
              <a:t>‹#›</a:t>
            </a:fld>
            <a:endParaRPr kumimoji="1" lang="zh-CN" altLang="en-US"/>
          </a:p>
        </p:txBody>
      </p:sp>
    </p:spTree>
    <p:extLst>
      <p:ext uri="{BB962C8B-B14F-4D97-AF65-F5344CB8AC3E}">
        <p14:creationId xmlns:p14="http://schemas.microsoft.com/office/powerpoint/2010/main" val="98015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4C5108-066C-CF48-9C02-F24BB6B02B6B}"/>
              </a:ext>
            </a:extLst>
          </p:cNvPr>
          <p:cNvSpPr>
            <a:spLocks noGrp="1"/>
          </p:cNvSpPr>
          <p:nvPr>
            <p:ph type="dt" sz="half" idx="10"/>
          </p:nvPr>
        </p:nvSpPr>
        <p:spPr/>
        <p:txBody>
          <a:bodyPr/>
          <a:lstStyle/>
          <a:p>
            <a:fld id="{3CB22FEE-53CC-B94B-80D5-85B6A5303BF5}" type="datetimeFigureOut">
              <a:rPr kumimoji="1" lang="zh-CN" altLang="en-US" smtClean="0"/>
              <a:t>2021/12/14</a:t>
            </a:fld>
            <a:endParaRPr kumimoji="1" lang="zh-CN" altLang="en-US"/>
          </a:p>
        </p:txBody>
      </p:sp>
      <p:sp>
        <p:nvSpPr>
          <p:cNvPr id="3" name="页脚占位符 2">
            <a:extLst>
              <a:ext uri="{FF2B5EF4-FFF2-40B4-BE49-F238E27FC236}">
                <a16:creationId xmlns:a16="http://schemas.microsoft.com/office/drawing/2014/main" id="{CC64B156-1006-5341-89E6-6268B855F1A8}"/>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0A9715E8-DD72-F64B-B41C-4FD684DFEFDE}"/>
              </a:ext>
            </a:extLst>
          </p:cNvPr>
          <p:cNvSpPr>
            <a:spLocks noGrp="1"/>
          </p:cNvSpPr>
          <p:nvPr>
            <p:ph type="sldNum" sz="quarter" idx="12"/>
          </p:nvPr>
        </p:nvSpPr>
        <p:spPr/>
        <p:txBody>
          <a:bodyPr/>
          <a:lstStyle/>
          <a:p>
            <a:fld id="{9A9FD7FB-124E-0845-BD90-9593F37F581C}" type="slidenum">
              <a:rPr kumimoji="1" lang="zh-CN" altLang="en-US" smtClean="0"/>
              <a:t>‹#›</a:t>
            </a:fld>
            <a:endParaRPr kumimoji="1" lang="zh-CN" altLang="en-US"/>
          </a:p>
        </p:txBody>
      </p:sp>
    </p:spTree>
    <p:extLst>
      <p:ext uri="{BB962C8B-B14F-4D97-AF65-F5344CB8AC3E}">
        <p14:creationId xmlns:p14="http://schemas.microsoft.com/office/powerpoint/2010/main" val="164411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742CA1-86FE-F844-95B5-80A94BE24AA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643B05F1-7C04-6C48-AA2B-8A7326E132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FB53A1D3-FC30-EA4B-9A81-E6A60CFA3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925B9EDD-D106-AA4C-A875-92107CFF9192}"/>
              </a:ext>
            </a:extLst>
          </p:cNvPr>
          <p:cNvSpPr>
            <a:spLocks noGrp="1"/>
          </p:cNvSpPr>
          <p:nvPr>
            <p:ph type="dt" sz="half" idx="10"/>
          </p:nvPr>
        </p:nvSpPr>
        <p:spPr/>
        <p:txBody>
          <a:bodyPr/>
          <a:lstStyle/>
          <a:p>
            <a:fld id="{3CB22FEE-53CC-B94B-80D5-85B6A5303BF5}" type="datetimeFigureOut">
              <a:rPr kumimoji="1" lang="zh-CN" altLang="en-US" smtClean="0"/>
              <a:t>2021/12/14</a:t>
            </a:fld>
            <a:endParaRPr kumimoji="1" lang="zh-CN" altLang="en-US"/>
          </a:p>
        </p:txBody>
      </p:sp>
      <p:sp>
        <p:nvSpPr>
          <p:cNvPr id="6" name="页脚占位符 5">
            <a:extLst>
              <a:ext uri="{FF2B5EF4-FFF2-40B4-BE49-F238E27FC236}">
                <a16:creationId xmlns:a16="http://schemas.microsoft.com/office/drawing/2014/main" id="{8BBE3D66-9ABE-104E-A625-C3C80C2FE04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4306BC7-5C4B-004B-A152-5C8A80F335FA}"/>
              </a:ext>
            </a:extLst>
          </p:cNvPr>
          <p:cNvSpPr>
            <a:spLocks noGrp="1"/>
          </p:cNvSpPr>
          <p:nvPr>
            <p:ph type="sldNum" sz="quarter" idx="12"/>
          </p:nvPr>
        </p:nvSpPr>
        <p:spPr/>
        <p:txBody>
          <a:bodyPr/>
          <a:lstStyle/>
          <a:p>
            <a:fld id="{9A9FD7FB-124E-0845-BD90-9593F37F581C}" type="slidenum">
              <a:rPr kumimoji="1" lang="zh-CN" altLang="en-US" smtClean="0"/>
              <a:t>‹#›</a:t>
            </a:fld>
            <a:endParaRPr kumimoji="1" lang="zh-CN" altLang="en-US"/>
          </a:p>
        </p:txBody>
      </p:sp>
    </p:spTree>
    <p:extLst>
      <p:ext uri="{BB962C8B-B14F-4D97-AF65-F5344CB8AC3E}">
        <p14:creationId xmlns:p14="http://schemas.microsoft.com/office/powerpoint/2010/main" val="68025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D95CA3-4426-BA44-8B64-45FBEB625379}"/>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4F1A1856-2C19-DF4A-ABFE-EAFE891A30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F4CB4C3A-490B-8441-98E3-C94AB4EE3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4C182C33-CF08-014F-AE6C-8E6A9C3E365A}"/>
              </a:ext>
            </a:extLst>
          </p:cNvPr>
          <p:cNvSpPr>
            <a:spLocks noGrp="1"/>
          </p:cNvSpPr>
          <p:nvPr>
            <p:ph type="dt" sz="half" idx="10"/>
          </p:nvPr>
        </p:nvSpPr>
        <p:spPr/>
        <p:txBody>
          <a:bodyPr/>
          <a:lstStyle/>
          <a:p>
            <a:fld id="{3CB22FEE-53CC-B94B-80D5-85B6A5303BF5}" type="datetimeFigureOut">
              <a:rPr kumimoji="1" lang="zh-CN" altLang="en-US" smtClean="0"/>
              <a:t>2021/12/14</a:t>
            </a:fld>
            <a:endParaRPr kumimoji="1" lang="zh-CN" altLang="en-US"/>
          </a:p>
        </p:txBody>
      </p:sp>
      <p:sp>
        <p:nvSpPr>
          <p:cNvPr id="6" name="页脚占位符 5">
            <a:extLst>
              <a:ext uri="{FF2B5EF4-FFF2-40B4-BE49-F238E27FC236}">
                <a16:creationId xmlns:a16="http://schemas.microsoft.com/office/drawing/2014/main" id="{E1808FB1-F52D-6846-8EC1-F3058FF7E05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C0673AC-FEF6-F241-AAB0-EA327712CEB7}"/>
              </a:ext>
            </a:extLst>
          </p:cNvPr>
          <p:cNvSpPr>
            <a:spLocks noGrp="1"/>
          </p:cNvSpPr>
          <p:nvPr>
            <p:ph type="sldNum" sz="quarter" idx="12"/>
          </p:nvPr>
        </p:nvSpPr>
        <p:spPr/>
        <p:txBody>
          <a:bodyPr/>
          <a:lstStyle/>
          <a:p>
            <a:fld id="{9A9FD7FB-124E-0845-BD90-9593F37F581C}" type="slidenum">
              <a:rPr kumimoji="1" lang="zh-CN" altLang="en-US" smtClean="0"/>
              <a:t>‹#›</a:t>
            </a:fld>
            <a:endParaRPr kumimoji="1" lang="zh-CN" altLang="en-US"/>
          </a:p>
        </p:txBody>
      </p:sp>
    </p:spTree>
    <p:extLst>
      <p:ext uri="{BB962C8B-B14F-4D97-AF65-F5344CB8AC3E}">
        <p14:creationId xmlns:p14="http://schemas.microsoft.com/office/powerpoint/2010/main" val="237485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2A25DC2-A948-594C-847D-6BEB311ED4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6534BCBE-A932-1243-B98F-36A558901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6CFF0EB-4B71-D144-91C9-D655E4DF4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22FEE-53CC-B94B-80D5-85B6A5303BF5}" type="datetimeFigureOut">
              <a:rPr kumimoji="1" lang="zh-CN" altLang="en-US" smtClean="0"/>
              <a:t>2021/12/14</a:t>
            </a:fld>
            <a:endParaRPr kumimoji="1" lang="zh-CN" altLang="en-US"/>
          </a:p>
        </p:txBody>
      </p:sp>
      <p:sp>
        <p:nvSpPr>
          <p:cNvPr id="5" name="页脚占位符 4">
            <a:extLst>
              <a:ext uri="{FF2B5EF4-FFF2-40B4-BE49-F238E27FC236}">
                <a16:creationId xmlns:a16="http://schemas.microsoft.com/office/drawing/2014/main" id="{D3FFB232-8483-1147-8A58-5CE37D1B10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396F72E4-B166-D44A-AB2F-ADF4F38605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FD7FB-124E-0845-BD90-9593F37F581C}" type="slidenum">
              <a:rPr kumimoji="1" lang="zh-CN" altLang="en-US" smtClean="0"/>
              <a:t>‹#›</a:t>
            </a:fld>
            <a:endParaRPr kumimoji="1" lang="zh-CN" altLang="en-US"/>
          </a:p>
        </p:txBody>
      </p:sp>
    </p:spTree>
    <p:extLst>
      <p:ext uri="{BB962C8B-B14F-4D97-AF65-F5344CB8AC3E}">
        <p14:creationId xmlns:p14="http://schemas.microsoft.com/office/powerpoint/2010/main" val="78110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CB02D19-D583-EF42-806E-C607D202AC28}"/>
              </a:ext>
            </a:extLst>
          </p:cNvPr>
          <p:cNvSpPr txBox="1"/>
          <p:nvPr/>
        </p:nvSpPr>
        <p:spPr>
          <a:xfrm>
            <a:off x="714555" y="2413337"/>
            <a:ext cx="8985257" cy="1015663"/>
          </a:xfrm>
          <a:prstGeom prst="rect">
            <a:avLst/>
          </a:prstGeom>
          <a:noFill/>
        </p:spPr>
        <p:txBody>
          <a:bodyPr wrap="square" rtlCol="0">
            <a:spAutoFit/>
          </a:bodyPr>
          <a:lstStyle/>
          <a:p>
            <a:pPr algn="dist"/>
            <a:r>
              <a:rPr kumimoji="1" lang="zh-CN" altLang="en-US" sz="6000" b="1" dirty="0">
                <a:solidFill>
                  <a:srgbClr val="F56BFF"/>
                </a:solidFill>
                <a:latin typeface="Microsoft YaHei" panose="020B0503020204020204" pitchFamily="34" charset="-122"/>
                <a:ea typeface="Microsoft YaHei" panose="020B0503020204020204" pitchFamily="34" charset="-122"/>
              </a:rPr>
              <a:t>服务设计工具</a:t>
            </a:r>
            <a:r>
              <a:rPr kumimoji="1" lang="en-US" altLang="zh-CN" sz="6000" b="1" dirty="0">
                <a:solidFill>
                  <a:srgbClr val="F56BFF"/>
                </a:solidFill>
                <a:latin typeface="Microsoft YaHei" panose="020B0503020204020204" pitchFamily="34" charset="-122"/>
                <a:ea typeface="Microsoft YaHei" panose="020B0503020204020204" pitchFamily="34" charset="-122"/>
              </a:rPr>
              <a:t>PPT</a:t>
            </a:r>
            <a:r>
              <a:rPr kumimoji="1" lang="zh-CN" altLang="en-US" sz="6000" b="1" dirty="0">
                <a:solidFill>
                  <a:srgbClr val="F56BFF"/>
                </a:solidFill>
                <a:latin typeface="Microsoft YaHei" panose="020B0503020204020204" pitchFamily="34" charset="-122"/>
                <a:ea typeface="Microsoft YaHei" panose="020B0503020204020204" pitchFamily="34" charset="-122"/>
              </a:rPr>
              <a:t>模版</a:t>
            </a:r>
          </a:p>
        </p:txBody>
      </p:sp>
      <p:sp>
        <p:nvSpPr>
          <p:cNvPr id="6" name="文本框 5">
            <a:extLst>
              <a:ext uri="{FF2B5EF4-FFF2-40B4-BE49-F238E27FC236}">
                <a16:creationId xmlns:a16="http://schemas.microsoft.com/office/drawing/2014/main" id="{7E2776D2-F09D-A342-A098-09C31B5E076E}"/>
              </a:ext>
            </a:extLst>
          </p:cNvPr>
          <p:cNvSpPr txBox="1"/>
          <p:nvPr/>
        </p:nvSpPr>
        <p:spPr>
          <a:xfrm>
            <a:off x="714555" y="1515375"/>
            <a:ext cx="7729268" cy="400110"/>
          </a:xfrm>
          <a:prstGeom prst="rect">
            <a:avLst/>
          </a:prstGeom>
          <a:noFill/>
        </p:spPr>
        <p:txBody>
          <a:bodyPr wrap="square" rtlCol="0">
            <a:spAutoFit/>
          </a:bodyPr>
          <a:lstStyle/>
          <a:p>
            <a:r>
              <a:rPr kumimoji="1" lang="en-US" altLang="zh-CN" sz="20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Design</a:t>
            </a:r>
            <a:r>
              <a:rPr kumimoji="1" lang="zh-CN" altLang="en-US" sz="20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 </a:t>
            </a:r>
            <a:r>
              <a:rPr kumimoji="1" lang="en-US" altLang="zh-CN" sz="20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Tools</a:t>
            </a:r>
            <a:r>
              <a:rPr kumimoji="1" lang="zh-CN" altLang="en-US" sz="20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 </a:t>
            </a:r>
            <a:r>
              <a:rPr kumimoji="1" lang="en-US" altLang="zh-CN" sz="20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Template</a:t>
            </a:r>
            <a:endParaRPr kumimoji="1" lang="zh-CN" altLang="en-US" sz="20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8" name="文本框 7">
            <a:extLst>
              <a:ext uri="{FF2B5EF4-FFF2-40B4-BE49-F238E27FC236}">
                <a16:creationId xmlns:a16="http://schemas.microsoft.com/office/drawing/2014/main" id="{3E776B28-1096-D443-9382-2B7745155625}"/>
              </a:ext>
            </a:extLst>
          </p:cNvPr>
          <p:cNvSpPr txBox="1"/>
          <p:nvPr/>
        </p:nvSpPr>
        <p:spPr>
          <a:xfrm>
            <a:off x="9269801" y="5515156"/>
            <a:ext cx="2922199" cy="707886"/>
          </a:xfrm>
          <a:prstGeom prst="rect">
            <a:avLst/>
          </a:prstGeom>
          <a:noFill/>
        </p:spPr>
        <p:txBody>
          <a:bodyPr wrap="square" rtlCol="0">
            <a:spAutoFit/>
          </a:bodyPr>
          <a:lstStyle/>
          <a:p>
            <a:r>
              <a:rPr kumimoji="1" lang="en-US" altLang="zh-CN" sz="20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Name: </a:t>
            </a:r>
            <a:r>
              <a:rPr kumimoji="1" lang="en-US" altLang="zh-CN" sz="2000" dirty="0" err="1">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OfficePLUS</a:t>
            </a:r>
            <a:endParaRPr kumimoji="1" lang="en-US" altLang="zh-CN" sz="20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endParaRPr>
          </a:p>
          <a:p>
            <a:r>
              <a:rPr kumimoji="1" lang="en-US" altLang="zh-CN" sz="20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Date: 20XX.05.20</a:t>
            </a:r>
          </a:p>
        </p:txBody>
      </p:sp>
      <p:sp>
        <p:nvSpPr>
          <p:cNvPr id="10" name="文本框 9">
            <a:extLst>
              <a:ext uri="{FF2B5EF4-FFF2-40B4-BE49-F238E27FC236}">
                <a16:creationId xmlns:a16="http://schemas.microsoft.com/office/drawing/2014/main" id="{745EFA33-17D5-ED4C-9CDA-8EC3519A92DD}"/>
              </a:ext>
            </a:extLst>
          </p:cNvPr>
          <p:cNvSpPr txBox="1"/>
          <p:nvPr/>
        </p:nvSpPr>
        <p:spPr>
          <a:xfrm>
            <a:off x="714555" y="3926852"/>
            <a:ext cx="9368287" cy="400110"/>
          </a:xfrm>
          <a:prstGeom prst="rect">
            <a:avLst/>
          </a:prstGeom>
          <a:noFill/>
        </p:spPr>
        <p:txBody>
          <a:bodyPr wrap="square" rtlCol="0">
            <a:spAutoFit/>
          </a:bodyPr>
          <a:lstStyle/>
          <a:p>
            <a:r>
              <a:rPr kumimoji="1" lang="zh-CN" altLang="en-US" sz="2000" dirty="0">
                <a:solidFill>
                  <a:srgbClr val="F56BFF"/>
                </a:solidFill>
                <a:latin typeface="Microsoft YaHei" panose="020B0503020204020204" pitchFamily="34" charset="-122"/>
                <a:ea typeface="Microsoft YaHei" panose="020B0503020204020204" pitchFamily="34" charset="-122"/>
              </a:rPr>
              <a:t>设计工具模版</a:t>
            </a:r>
          </a:p>
        </p:txBody>
      </p:sp>
    </p:spTree>
    <p:extLst>
      <p:ext uri="{BB962C8B-B14F-4D97-AF65-F5344CB8AC3E}">
        <p14:creationId xmlns:p14="http://schemas.microsoft.com/office/powerpoint/2010/main" val="650984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3BB0A02-7164-1F4B-B703-357CFF362B76}"/>
              </a:ext>
            </a:extLst>
          </p:cNvPr>
          <p:cNvSpPr txBox="1"/>
          <p:nvPr/>
        </p:nvSpPr>
        <p:spPr>
          <a:xfrm>
            <a:off x="487537" y="452427"/>
            <a:ext cx="3771181" cy="646331"/>
          </a:xfrm>
          <a:prstGeom prst="rect">
            <a:avLst/>
          </a:prstGeom>
          <a:noFill/>
        </p:spPr>
        <p:txBody>
          <a:bodyPr wrap="square" rtlCol="0">
            <a:spAutoFit/>
          </a:bodyPr>
          <a:lstStyle/>
          <a:p>
            <a:pPr algn="just"/>
            <a:r>
              <a:rPr kumimoji="1" lang="zh-CN" altLang="en-US" dirty="0">
                <a:solidFill>
                  <a:srgbClr val="F56BFF"/>
                </a:solidFill>
                <a:latin typeface="Microsoft YaHei" panose="020B0503020204020204" pitchFamily="34" charset="-122"/>
                <a:ea typeface="Microsoft YaHei" panose="020B0503020204020204" pitchFamily="34" charset="-122"/>
              </a:rPr>
              <a:t>用户画像 </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en-US" altLang="zh-CN" dirty="0">
                <a:solidFill>
                  <a:srgbClr val="F56BFF"/>
                </a:solidFill>
                <a:latin typeface="Microsoft YaHei" panose="020B0503020204020204" pitchFamily="34" charset="-122"/>
                <a:ea typeface="Microsoft YaHei" panose="020B0503020204020204" pitchFamily="34" charset="-122"/>
              </a:rPr>
              <a:t>PERSONA</a:t>
            </a:r>
            <a:endParaRPr kumimoji="1" lang="zh-CN" altLang="en-US" dirty="0">
              <a:solidFill>
                <a:srgbClr val="F56BFF"/>
              </a:solidFill>
              <a:latin typeface="Microsoft YaHei" panose="020B0503020204020204" pitchFamily="34" charset="-122"/>
              <a:ea typeface="Microsoft YaHei" panose="020B0503020204020204" pitchFamily="34" charset="-122"/>
            </a:endParaRPr>
          </a:p>
        </p:txBody>
      </p:sp>
      <p:grpSp>
        <p:nvGrpSpPr>
          <p:cNvPr id="2" name="组合 1">
            <a:extLst>
              <a:ext uri="{FF2B5EF4-FFF2-40B4-BE49-F238E27FC236}">
                <a16:creationId xmlns:a16="http://schemas.microsoft.com/office/drawing/2014/main" id="{84F4BB1B-D2AA-2945-A30A-E2F6F3F333E1}"/>
              </a:ext>
            </a:extLst>
          </p:cNvPr>
          <p:cNvGrpSpPr/>
          <p:nvPr/>
        </p:nvGrpSpPr>
        <p:grpSpPr>
          <a:xfrm>
            <a:off x="1499616" y="1594642"/>
            <a:ext cx="9192767" cy="4491318"/>
            <a:chOff x="1792753" y="1667794"/>
            <a:chExt cx="9192767" cy="4491318"/>
          </a:xfrm>
        </p:grpSpPr>
        <p:sp>
          <p:nvSpPr>
            <p:cNvPr id="14" name="矩形 13">
              <a:extLst>
                <a:ext uri="{FF2B5EF4-FFF2-40B4-BE49-F238E27FC236}">
                  <a16:creationId xmlns:a16="http://schemas.microsoft.com/office/drawing/2014/main" id="{2D2F4D09-E961-334D-8249-3439EAFC3D47}"/>
                </a:ext>
              </a:extLst>
            </p:cNvPr>
            <p:cNvSpPr/>
            <p:nvPr/>
          </p:nvSpPr>
          <p:spPr>
            <a:xfrm>
              <a:off x="1792753" y="1667794"/>
              <a:ext cx="4514221" cy="2169459"/>
            </a:xfrm>
            <a:prstGeom prst="rect">
              <a:avLst/>
            </a:prstGeom>
            <a:solidFill>
              <a:srgbClr val="F56B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a:extLst>
                <a:ext uri="{FF2B5EF4-FFF2-40B4-BE49-F238E27FC236}">
                  <a16:creationId xmlns:a16="http://schemas.microsoft.com/office/drawing/2014/main" id="{15E05F13-AAD2-7841-B722-DDBE6CC42F69}"/>
                </a:ext>
              </a:extLst>
            </p:cNvPr>
            <p:cNvSpPr/>
            <p:nvPr/>
          </p:nvSpPr>
          <p:spPr>
            <a:xfrm>
              <a:off x="1792753" y="3989653"/>
              <a:ext cx="4514221" cy="2169459"/>
            </a:xfrm>
            <a:prstGeom prst="rect">
              <a:avLst/>
            </a:prstGeom>
            <a:solidFill>
              <a:srgbClr val="F56B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00900A66-FEF7-6C47-BAE6-76C116E37D36}"/>
                </a:ext>
              </a:extLst>
            </p:cNvPr>
            <p:cNvSpPr/>
            <p:nvPr/>
          </p:nvSpPr>
          <p:spPr>
            <a:xfrm>
              <a:off x="6471299" y="1667794"/>
              <a:ext cx="4514221" cy="2169459"/>
            </a:xfrm>
            <a:prstGeom prst="rect">
              <a:avLst/>
            </a:prstGeom>
            <a:solidFill>
              <a:srgbClr val="F56B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a:extLst>
                <a:ext uri="{FF2B5EF4-FFF2-40B4-BE49-F238E27FC236}">
                  <a16:creationId xmlns:a16="http://schemas.microsoft.com/office/drawing/2014/main" id="{CA205450-B668-A444-AEF7-2B134E418705}"/>
                </a:ext>
              </a:extLst>
            </p:cNvPr>
            <p:cNvSpPr/>
            <p:nvPr/>
          </p:nvSpPr>
          <p:spPr>
            <a:xfrm>
              <a:off x="6471299" y="3989653"/>
              <a:ext cx="4514221" cy="2169459"/>
            </a:xfrm>
            <a:prstGeom prst="rect">
              <a:avLst/>
            </a:prstGeom>
            <a:solidFill>
              <a:srgbClr val="F56B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a:extLst>
                <a:ext uri="{FF2B5EF4-FFF2-40B4-BE49-F238E27FC236}">
                  <a16:creationId xmlns:a16="http://schemas.microsoft.com/office/drawing/2014/main" id="{F613D4BE-C303-6543-B172-0BE822CC2BE5}"/>
                </a:ext>
              </a:extLst>
            </p:cNvPr>
            <p:cNvSpPr/>
            <p:nvPr/>
          </p:nvSpPr>
          <p:spPr>
            <a:xfrm>
              <a:off x="2074600" y="1882450"/>
              <a:ext cx="3536136" cy="846001"/>
            </a:xfrm>
            <a:prstGeom prst="rect">
              <a:avLst/>
            </a:prstGeom>
          </p:spPr>
          <p:txBody>
            <a:bodyPr wrap="square">
              <a:spAutoFit/>
            </a:bodyPr>
            <a:lstStyle/>
            <a:p>
              <a:pPr>
                <a:lnSpc>
                  <a:spcPct val="120000"/>
                </a:lnSpc>
                <a:spcBef>
                  <a:spcPts val="0"/>
                </a:spcBef>
              </a:pPr>
              <a:r>
                <a:rPr kumimoji="1" lang="en-US" altLang="zh-TW" sz="1400" b="1" dirty="0">
                  <a:solidFill>
                    <a:srgbClr val="F56BFF"/>
                  </a:solidFill>
                  <a:latin typeface="Microsoft YaHei" panose="020B0503020204020204" pitchFamily="34" charset="-122"/>
                  <a:ea typeface="Microsoft YaHei" panose="020B0503020204020204" pitchFamily="34" charset="-122"/>
                  <a:cs typeface="Hiragino Sans GB W3"/>
                </a:rPr>
                <a:t>Name and picture</a:t>
              </a:r>
            </a:p>
            <a:p>
              <a:pPr>
                <a:lnSpc>
                  <a:spcPct val="120000"/>
                </a:lnSpc>
                <a:spcBef>
                  <a:spcPts val="0"/>
                </a:spcBef>
              </a:pPr>
              <a:endParaRPr kumimoji="1" lang="en-US" altLang="zh-CN" sz="1400" dirty="0">
                <a:latin typeface="Microsoft YaHei" panose="020B0503020204020204" pitchFamily="34" charset="-122"/>
                <a:ea typeface="Microsoft YaHei" panose="020B0503020204020204" pitchFamily="34" charset="-122"/>
                <a:cs typeface="Hiragino Sans GB W3"/>
              </a:endParaRPr>
            </a:p>
            <a:p>
              <a:pPr>
                <a:lnSpc>
                  <a:spcPct val="120000"/>
                </a:lnSpc>
                <a:spcBef>
                  <a:spcPts val="0"/>
                </a:spcBef>
              </a:pPr>
              <a:r>
                <a:rPr kumimoji="1" lang="zh-CN" altLang="en-US" sz="1400" dirty="0">
                  <a:latin typeface="Microsoft YaHei" panose="020B0503020204020204" pitchFamily="34" charset="-122"/>
                  <a:ea typeface="Microsoft YaHei" panose="020B0503020204020204" pitchFamily="34" charset="-122"/>
                  <a:cs typeface="Hiragino Sans GB W3"/>
                </a:rPr>
                <a:t>姓名与肖像</a:t>
              </a:r>
              <a:endParaRPr kumimoji="1" lang="en-US" altLang="zh-CN" sz="1400" dirty="0">
                <a:latin typeface="Microsoft YaHei" panose="020B0503020204020204" pitchFamily="34" charset="-122"/>
                <a:ea typeface="Microsoft YaHei" panose="020B0503020204020204" pitchFamily="34" charset="-122"/>
                <a:cs typeface="Hiragino Sans GB W3"/>
              </a:endParaRPr>
            </a:p>
          </p:txBody>
        </p:sp>
        <p:sp>
          <p:nvSpPr>
            <p:cNvPr id="23" name="矩形 22">
              <a:extLst>
                <a:ext uri="{FF2B5EF4-FFF2-40B4-BE49-F238E27FC236}">
                  <a16:creationId xmlns:a16="http://schemas.microsoft.com/office/drawing/2014/main" id="{39F1BD6D-085B-AC4B-998A-44D0A641E790}"/>
                </a:ext>
              </a:extLst>
            </p:cNvPr>
            <p:cNvSpPr/>
            <p:nvPr/>
          </p:nvSpPr>
          <p:spPr>
            <a:xfrm>
              <a:off x="6753413" y="1882449"/>
              <a:ext cx="3536136" cy="846001"/>
            </a:xfrm>
            <a:prstGeom prst="rect">
              <a:avLst/>
            </a:prstGeom>
          </p:spPr>
          <p:txBody>
            <a:bodyPr wrap="square">
              <a:spAutoFit/>
            </a:bodyPr>
            <a:lstStyle/>
            <a:p>
              <a:pPr>
                <a:lnSpc>
                  <a:spcPct val="120000"/>
                </a:lnSpc>
                <a:spcBef>
                  <a:spcPts val="0"/>
                </a:spcBef>
              </a:pPr>
              <a:r>
                <a:rPr kumimoji="1" lang="en-US" altLang="zh-TW" sz="1400" b="1" dirty="0">
                  <a:solidFill>
                    <a:srgbClr val="F56BFF"/>
                  </a:solidFill>
                  <a:latin typeface="Microsoft YaHei" panose="020B0503020204020204" pitchFamily="34" charset="-122"/>
                  <a:ea typeface="Microsoft YaHei" panose="020B0503020204020204" pitchFamily="34" charset="-122"/>
                  <a:cs typeface="Hiragino Sans GB W3"/>
                </a:rPr>
                <a:t>Behaviors</a:t>
              </a:r>
            </a:p>
            <a:p>
              <a:pPr>
                <a:lnSpc>
                  <a:spcPct val="120000"/>
                </a:lnSpc>
                <a:spcBef>
                  <a:spcPts val="0"/>
                </a:spcBef>
              </a:pPr>
              <a:endParaRPr kumimoji="1" lang="en-US" altLang="zh-TW" sz="1400" b="1" dirty="0">
                <a:solidFill>
                  <a:schemeClr val="tx1"/>
                </a:solidFill>
                <a:latin typeface="Microsoft YaHei" panose="020B0503020204020204" pitchFamily="34" charset="-122"/>
                <a:ea typeface="Microsoft YaHei" panose="020B0503020204020204" pitchFamily="34" charset="-122"/>
                <a:cs typeface="Hiragino Sans GB W3"/>
              </a:endParaRPr>
            </a:p>
            <a:p>
              <a:pPr>
                <a:lnSpc>
                  <a:spcPct val="120000"/>
                </a:lnSpc>
                <a:spcBef>
                  <a:spcPts val="0"/>
                </a:spcBef>
              </a:pPr>
              <a:r>
                <a:rPr kumimoji="1" lang="zh-CN" altLang="en-US" sz="1400" dirty="0">
                  <a:solidFill>
                    <a:schemeClr val="tx1"/>
                  </a:solidFill>
                  <a:latin typeface="Microsoft YaHei" panose="020B0503020204020204" pitchFamily="34" charset="-122"/>
                  <a:ea typeface="Microsoft YaHei" panose="020B0503020204020204" pitchFamily="34" charset="-122"/>
                  <a:cs typeface="Hiragino Sans GB W3"/>
                </a:rPr>
                <a:t>行为特征</a:t>
              </a:r>
              <a:endParaRPr kumimoji="1" lang="en-US" altLang="zh-TW" sz="1400" dirty="0">
                <a:solidFill>
                  <a:schemeClr val="tx1"/>
                </a:solidFill>
                <a:latin typeface="Microsoft YaHei" panose="020B0503020204020204" pitchFamily="34" charset="-122"/>
                <a:ea typeface="Microsoft YaHei" panose="020B0503020204020204" pitchFamily="34" charset="-122"/>
                <a:cs typeface="Hiragino Sans GB W3"/>
              </a:endParaRPr>
            </a:p>
          </p:txBody>
        </p:sp>
        <p:sp>
          <p:nvSpPr>
            <p:cNvPr id="25" name="矩形 24">
              <a:extLst>
                <a:ext uri="{FF2B5EF4-FFF2-40B4-BE49-F238E27FC236}">
                  <a16:creationId xmlns:a16="http://schemas.microsoft.com/office/drawing/2014/main" id="{A4E25D15-59C2-7E44-9CEA-3D92424CCCC6}"/>
                </a:ext>
              </a:extLst>
            </p:cNvPr>
            <p:cNvSpPr/>
            <p:nvPr/>
          </p:nvSpPr>
          <p:spPr>
            <a:xfrm>
              <a:off x="2074600" y="4226892"/>
              <a:ext cx="3536136" cy="846001"/>
            </a:xfrm>
            <a:prstGeom prst="rect">
              <a:avLst/>
            </a:prstGeom>
          </p:spPr>
          <p:txBody>
            <a:bodyPr wrap="square">
              <a:spAutoFit/>
            </a:bodyPr>
            <a:lstStyle/>
            <a:p>
              <a:pPr>
                <a:lnSpc>
                  <a:spcPct val="120000"/>
                </a:lnSpc>
                <a:spcBef>
                  <a:spcPts val="0"/>
                </a:spcBef>
              </a:pPr>
              <a:r>
                <a:rPr kumimoji="1" lang="en-US" altLang="zh-TW" sz="1400" b="1" dirty="0">
                  <a:solidFill>
                    <a:srgbClr val="F56BFF"/>
                  </a:solidFill>
                  <a:latin typeface="Microsoft YaHei" panose="020B0503020204020204" pitchFamily="34" charset="-122"/>
                  <a:ea typeface="Microsoft YaHei" panose="020B0503020204020204" pitchFamily="34" charset="-122"/>
                  <a:cs typeface="Hiragino Sans GB W3"/>
                </a:rPr>
                <a:t>Demographics like age, education</a:t>
              </a:r>
            </a:p>
            <a:p>
              <a:pPr>
                <a:lnSpc>
                  <a:spcPct val="120000"/>
                </a:lnSpc>
                <a:spcBef>
                  <a:spcPts val="0"/>
                </a:spcBef>
              </a:pPr>
              <a:endParaRPr kumimoji="1" lang="en-US" altLang="zh-TW" sz="1400" b="1" dirty="0">
                <a:latin typeface="Microsoft YaHei" panose="020B0503020204020204" pitchFamily="34" charset="-122"/>
                <a:ea typeface="Microsoft YaHei" panose="020B0503020204020204" pitchFamily="34" charset="-122"/>
                <a:cs typeface="Hiragino Sans GB W3"/>
              </a:endParaRPr>
            </a:p>
            <a:p>
              <a:pPr>
                <a:lnSpc>
                  <a:spcPct val="120000"/>
                </a:lnSpc>
                <a:spcBef>
                  <a:spcPts val="0"/>
                </a:spcBef>
              </a:pPr>
              <a:r>
                <a:rPr kumimoji="1" lang="zh-CN" altLang="en-US" sz="1400" dirty="0">
                  <a:latin typeface="Microsoft YaHei" panose="020B0503020204020204" pitchFamily="34" charset="-122"/>
                  <a:ea typeface="Microsoft YaHei" panose="020B0503020204020204" pitchFamily="34" charset="-122"/>
                  <a:cs typeface="Hiragino Sans GB W3"/>
                </a:rPr>
                <a:t>人口统计资料，包括年龄与教育程度等</a:t>
              </a:r>
            </a:p>
          </p:txBody>
        </p:sp>
        <p:sp>
          <p:nvSpPr>
            <p:cNvPr id="27" name="矩形 26">
              <a:extLst>
                <a:ext uri="{FF2B5EF4-FFF2-40B4-BE49-F238E27FC236}">
                  <a16:creationId xmlns:a16="http://schemas.microsoft.com/office/drawing/2014/main" id="{3457FF75-F5E5-5D4D-9EFB-E65FB5C320EF}"/>
                </a:ext>
              </a:extLst>
            </p:cNvPr>
            <p:cNvSpPr/>
            <p:nvPr/>
          </p:nvSpPr>
          <p:spPr>
            <a:xfrm>
              <a:off x="6753413" y="4226892"/>
              <a:ext cx="3536136" cy="846001"/>
            </a:xfrm>
            <a:prstGeom prst="rect">
              <a:avLst/>
            </a:prstGeom>
          </p:spPr>
          <p:txBody>
            <a:bodyPr wrap="square">
              <a:spAutoFit/>
            </a:bodyPr>
            <a:lstStyle/>
            <a:p>
              <a:pPr>
                <a:lnSpc>
                  <a:spcPct val="120000"/>
                </a:lnSpc>
              </a:pPr>
              <a:r>
                <a:rPr kumimoji="1" lang="en-US" altLang="zh-TW" sz="1400" b="1" dirty="0">
                  <a:solidFill>
                    <a:srgbClr val="F56BFF"/>
                  </a:solidFill>
                  <a:latin typeface="Microsoft YaHei" panose="020B0503020204020204" pitchFamily="34" charset="-122"/>
                  <a:ea typeface="Microsoft YaHei" panose="020B0503020204020204" pitchFamily="34" charset="-122"/>
                </a:rPr>
                <a:t>Needs and goals</a:t>
              </a:r>
            </a:p>
            <a:p>
              <a:pPr>
                <a:lnSpc>
                  <a:spcPct val="120000"/>
                </a:lnSpc>
              </a:pPr>
              <a:endParaRPr kumimoji="1" lang="en-US" altLang="zh-TW" sz="1400" b="1" dirty="0">
                <a:solidFill>
                  <a:schemeClr val="tx1"/>
                </a:solidFill>
                <a:latin typeface="Microsoft YaHei" panose="020B0503020204020204" pitchFamily="34" charset="-122"/>
                <a:ea typeface="Microsoft YaHei" panose="020B0503020204020204" pitchFamily="34" charset="-122"/>
                <a:cs typeface="Hiragino Sans GB W3"/>
              </a:endParaRPr>
            </a:p>
            <a:p>
              <a:pPr>
                <a:lnSpc>
                  <a:spcPct val="120000"/>
                </a:lnSpc>
              </a:pPr>
              <a:r>
                <a:rPr kumimoji="1" lang="zh-CN" altLang="en-US" sz="1400" dirty="0">
                  <a:solidFill>
                    <a:schemeClr val="tx1"/>
                  </a:solidFill>
                  <a:latin typeface="Microsoft YaHei" panose="020B0503020204020204" pitchFamily="34" charset="-122"/>
                  <a:ea typeface="Microsoft YaHei" panose="020B0503020204020204" pitchFamily="34" charset="-122"/>
                  <a:cs typeface="Hiragino Sans GB W3"/>
                </a:rPr>
                <a:t>需求与目标</a:t>
              </a:r>
              <a:endParaRPr kumimoji="1" lang="en-US" altLang="zh-TW" sz="1400" dirty="0">
                <a:solidFill>
                  <a:schemeClr val="tx1"/>
                </a:solidFill>
                <a:latin typeface="Microsoft YaHei" panose="020B0503020204020204" pitchFamily="34" charset="-122"/>
                <a:ea typeface="Microsoft YaHei" panose="020B0503020204020204" pitchFamily="34" charset="-122"/>
                <a:cs typeface="Hiragino Sans GB W3"/>
              </a:endParaRPr>
            </a:p>
          </p:txBody>
        </p:sp>
      </p:grpSp>
    </p:spTree>
    <p:extLst>
      <p:ext uri="{BB962C8B-B14F-4D97-AF65-F5344CB8AC3E}">
        <p14:creationId xmlns:p14="http://schemas.microsoft.com/office/powerpoint/2010/main" val="359234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7BC9C63-7C95-4849-9099-D07228869CD8}"/>
              </a:ext>
            </a:extLst>
          </p:cNvPr>
          <p:cNvPicPr>
            <a:picLocks noChangeAspect="1"/>
          </p:cNvPicPr>
          <p:nvPr/>
        </p:nvPicPr>
        <p:blipFill>
          <a:blip r:embed="rId2"/>
          <a:stretch>
            <a:fillRect/>
          </a:stretch>
        </p:blipFill>
        <p:spPr>
          <a:xfrm>
            <a:off x="2737325" y="854017"/>
            <a:ext cx="6717349" cy="5149966"/>
          </a:xfrm>
          <a:prstGeom prst="rect">
            <a:avLst/>
          </a:prstGeom>
        </p:spPr>
      </p:pic>
    </p:spTree>
    <p:extLst>
      <p:ext uri="{BB962C8B-B14F-4D97-AF65-F5344CB8AC3E}">
        <p14:creationId xmlns:p14="http://schemas.microsoft.com/office/powerpoint/2010/main" val="428902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E0509326-9C08-0D4A-AF3A-6BA25FE8F63F}"/>
              </a:ext>
            </a:extLst>
          </p:cNvPr>
          <p:cNvSpPr txBox="1"/>
          <p:nvPr/>
        </p:nvSpPr>
        <p:spPr>
          <a:xfrm>
            <a:off x="487537" y="452427"/>
            <a:ext cx="3771181" cy="646331"/>
          </a:xfrm>
          <a:prstGeom prst="rect">
            <a:avLst/>
          </a:prstGeom>
          <a:noFill/>
        </p:spPr>
        <p:txBody>
          <a:bodyPr wrap="square" rtlCol="0">
            <a:spAutoFit/>
          </a:bodyPr>
          <a:lstStyle/>
          <a:p>
            <a:pPr algn="just"/>
            <a:r>
              <a:rPr kumimoji="1" lang="zh-CN" altLang="en-US" dirty="0">
                <a:solidFill>
                  <a:srgbClr val="F56BFF"/>
                </a:solidFill>
                <a:latin typeface="Microsoft YaHei" panose="020B0503020204020204" pitchFamily="34" charset="-122"/>
                <a:ea typeface="Microsoft YaHei" panose="020B0503020204020204" pitchFamily="34" charset="-122"/>
              </a:rPr>
              <a:t>同理心地图</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pt-BR" altLang="zh-CN" dirty="0">
                <a:solidFill>
                  <a:srgbClr val="F56BFF"/>
                </a:solidFill>
                <a:latin typeface="Microsoft YaHei" panose="020B0503020204020204" pitchFamily="34" charset="-122"/>
                <a:ea typeface="Microsoft YaHei" panose="020B0503020204020204" pitchFamily="34" charset="-122"/>
              </a:rPr>
              <a:t>CUSTOMER EMPATHY MAP</a:t>
            </a:r>
          </a:p>
        </p:txBody>
      </p:sp>
      <p:grpSp>
        <p:nvGrpSpPr>
          <p:cNvPr id="42" name="组合 41">
            <a:extLst>
              <a:ext uri="{FF2B5EF4-FFF2-40B4-BE49-F238E27FC236}">
                <a16:creationId xmlns:a16="http://schemas.microsoft.com/office/drawing/2014/main" id="{7FA906A3-BDA0-464E-A7D6-D74E3F04C625}"/>
              </a:ext>
            </a:extLst>
          </p:cNvPr>
          <p:cNvGrpSpPr/>
          <p:nvPr/>
        </p:nvGrpSpPr>
        <p:grpSpPr>
          <a:xfrm>
            <a:off x="1541923" y="1488139"/>
            <a:ext cx="9108148" cy="4697509"/>
            <a:chOff x="1541923" y="1488139"/>
            <a:chExt cx="9108148" cy="4697509"/>
          </a:xfrm>
        </p:grpSpPr>
        <p:sp>
          <p:nvSpPr>
            <p:cNvPr id="9" name="三角形 8">
              <a:extLst>
                <a:ext uri="{FF2B5EF4-FFF2-40B4-BE49-F238E27FC236}">
                  <a16:creationId xmlns:a16="http://schemas.microsoft.com/office/drawing/2014/main" id="{BB753E68-2350-B249-86EE-180C329B4962}"/>
                </a:ext>
              </a:extLst>
            </p:cNvPr>
            <p:cNvSpPr/>
            <p:nvPr/>
          </p:nvSpPr>
          <p:spPr>
            <a:xfrm rot="10800000">
              <a:off x="1541929" y="1488140"/>
              <a:ext cx="9108142" cy="2348753"/>
            </a:xfrm>
            <a:prstGeom prst="triangle">
              <a:avLst/>
            </a:prstGeom>
            <a:noFill/>
            <a:ln>
              <a:solidFill>
                <a:srgbClr val="F5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三角形 12">
              <a:extLst>
                <a:ext uri="{FF2B5EF4-FFF2-40B4-BE49-F238E27FC236}">
                  <a16:creationId xmlns:a16="http://schemas.microsoft.com/office/drawing/2014/main" id="{D11F727A-102C-244D-9AF7-9F767233502E}"/>
                </a:ext>
              </a:extLst>
            </p:cNvPr>
            <p:cNvSpPr/>
            <p:nvPr/>
          </p:nvSpPr>
          <p:spPr>
            <a:xfrm rot="5400000">
              <a:off x="1470211" y="1559858"/>
              <a:ext cx="4697508" cy="4554072"/>
            </a:xfrm>
            <a:prstGeom prst="triangle">
              <a:avLst/>
            </a:prstGeom>
            <a:noFill/>
            <a:ln>
              <a:solidFill>
                <a:srgbClr val="F5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三角形 14">
              <a:extLst>
                <a:ext uri="{FF2B5EF4-FFF2-40B4-BE49-F238E27FC236}">
                  <a16:creationId xmlns:a16="http://schemas.microsoft.com/office/drawing/2014/main" id="{B659284C-1F7D-4846-92F0-C3CF175ED564}"/>
                </a:ext>
              </a:extLst>
            </p:cNvPr>
            <p:cNvSpPr/>
            <p:nvPr/>
          </p:nvSpPr>
          <p:spPr>
            <a:xfrm rot="16200000">
              <a:off x="6024280" y="1559857"/>
              <a:ext cx="4697508" cy="4554072"/>
            </a:xfrm>
            <a:prstGeom prst="triangle">
              <a:avLst/>
            </a:prstGeom>
            <a:noFill/>
            <a:ln>
              <a:solidFill>
                <a:srgbClr val="F5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三角形 20">
              <a:extLst>
                <a:ext uri="{FF2B5EF4-FFF2-40B4-BE49-F238E27FC236}">
                  <a16:creationId xmlns:a16="http://schemas.microsoft.com/office/drawing/2014/main" id="{62B2F661-7366-804F-92A2-F42D5F2B503D}"/>
                </a:ext>
              </a:extLst>
            </p:cNvPr>
            <p:cNvSpPr/>
            <p:nvPr/>
          </p:nvSpPr>
          <p:spPr>
            <a:xfrm>
              <a:off x="6095998" y="3836894"/>
              <a:ext cx="4554071" cy="2348753"/>
            </a:xfrm>
            <a:custGeom>
              <a:avLst/>
              <a:gdLst>
                <a:gd name="connsiteX0" fmla="*/ 0 w 9108142"/>
                <a:gd name="connsiteY0" fmla="*/ 2348753 h 2348753"/>
                <a:gd name="connsiteX1" fmla="*/ 4554071 w 9108142"/>
                <a:gd name="connsiteY1" fmla="*/ 0 h 2348753"/>
                <a:gd name="connsiteX2" fmla="*/ 9108142 w 9108142"/>
                <a:gd name="connsiteY2" fmla="*/ 2348753 h 2348753"/>
                <a:gd name="connsiteX3" fmla="*/ 0 w 9108142"/>
                <a:gd name="connsiteY3" fmla="*/ 2348753 h 2348753"/>
                <a:gd name="connsiteX0" fmla="*/ 0 w 4554071"/>
                <a:gd name="connsiteY0" fmla="*/ 2348753 h 2348753"/>
                <a:gd name="connsiteX1" fmla="*/ 0 w 4554071"/>
                <a:gd name="connsiteY1" fmla="*/ 0 h 2348753"/>
                <a:gd name="connsiteX2" fmla="*/ 4554071 w 4554071"/>
                <a:gd name="connsiteY2" fmla="*/ 2348753 h 2348753"/>
                <a:gd name="connsiteX3" fmla="*/ 0 w 4554071"/>
                <a:gd name="connsiteY3" fmla="*/ 2348753 h 2348753"/>
              </a:gdLst>
              <a:ahLst/>
              <a:cxnLst>
                <a:cxn ang="0">
                  <a:pos x="connsiteX0" y="connsiteY0"/>
                </a:cxn>
                <a:cxn ang="0">
                  <a:pos x="connsiteX1" y="connsiteY1"/>
                </a:cxn>
                <a:cxn ang="0">
                  <a:pos x="connsiteX2" y="connsiteY2"/>
                </a:cxn>
                <a:cxn ang="0">
                  <a:pos x="connsiteX3" y="connsiteY3"/>
                </a:cxn>
              </a:cxnLst>
              <a:rect l="l" t="t" r="r" b="b"/>
              <a:pathLst>
                <a:path w="4554071" h="2348753">
                  <a:moveTo>
                    <a:pt x="0" y="2348753"/>
                  </a:moveTo>
                  <a:lnTo>
                    <a:pt x="0" y="0"/>
                  </a:lnTo>
                  <a:lnTo>
                    <a:pt x="4554071" y="2348753"/>
                  </a:lnTo>
                  <a:lnTo>
                    <a:pt x="0" y="2348753"/>
                  </a:lnTo>
                  <a:close/>
                </a:path>
              </a:pathLst>
            </a:custGeom>
            <a:noFill/>
            <a:ln>
              <a:solidFill>
                <a:srgbClr val="F5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3" name="直线连接符 22">
              <a:extLst>
                <a:ext uri="{FF2B5EF4-FFF2-40B4-BE49-F238E27FC236}">
                  <a16:creationId xmlns:a16="http://schemas.microsoft.com/office/drawing/2014/main" id="{9AC81E18-FE3D-E345-B3F4-5FB23E052C78}"/>
                </a:ext>
              </a:extLst>
            </p:cNvPr>
            <p:cNvCxnSpPr>
              <a:cxnSpLocks/>
              <a:stCxn id="21" idx="0"/>
              <a:endCxn id="21" idx="3"/>
            </p:cNvCxnSpPr>
            <p:nvPr/>
          </p:nvCxnSpPr>
          <p:spPr>
            <a:xfrm>
              <a:off x="6095998" y="6185647"/>
              <a:ext cx="0" cy="0"/>
            </a:xfrm>
            <a:prstGeom prst="line">
              <a:avLst/>
            </a:prstGeom>
          </p:spPr>
          <p:style>
            <a:lnRef idx="1">
              <a:schemeClr val="accent2"/>
            </a:lnRef>
            <a:fillRef idx="0">
              <a:schemeClr val="accent2"/>
            </a:fillRef>
            <a:effectRef idx="0">
              <a:schemeClr val="accent2"/>
            </a:effectRef>
            <a:fontRef idx="minor">
              <a:schemeClr val="tx1"/>
            </a:fontRef>
          </p:style>
        </p:cxnSp>
        <p:sp>
          <p:nvSpPr>
            <p:cNvPr id="27" name="三角形 20">
              <a:extLst>
                <a:ext uri="{FF2B5EF4-FFF2-40B4-BE49-F238E27FC236}">
                  <a16:creationId xmlns:a16="http://schemas.microsoft.com/office/drawing/2014/main" id="{9619F44D-C8CD-474F-A5E2-09781A4C07FD}"/>
                </a:ext>
              </a:extLst>
            </p:cNvPr>
            <p:cNvSpPr/>
            <p:nvPr/>
          </p:nvSpPr>
          <p:spPr>
            <a:xfrm flipH="1">
              <a:off x="1541923" y="3836894"/>
              <a:ext cx="4554073" cy="2348753"/>
            </a:xfrm>
            <a:custGeom>
              <a:avLst/>
              <a:gdLst>
                <a:gd name="connsiteX0" fmla="*/ 0 w 9108142"/>
                <a:gd name="connsiteY0" fmla="*/ 2348753 h 2348753"/>
                <a:gd name="connsiteX1" fmla="*/ 4554071 w 9108142"/>
                <a:gd name="connsiteY1" fmla="*/ 0 h 2348753"/>
                <a:gd name="connsiteX2" fmla="*/ 9108142 w 9108142"/>
                <a:gd name="connsiteY2" fmla="*/ 2348753 h 2348753"/>
                <a:gd name="connsiteX3" fmla="*/ 0 w 9108142"/>
                <a:gd name="connsiteY3" fmla="*/ 2348753 h 2348753"/>
                <a:gd name="connsiteX0" fmla="*/ 0 w 4554071"/>
                <a:gd name="connsiteY0" fmla="*/ 2348753 h 2348753"/>
                <a:gd name="connsiteX1" fmla="*/ 0 w 4554071"/>
                <a:gd name="connsiteY1" fmla="*/ 0 h 2348753"/>
                <a:gd name="connsiteX2" fmla="*/ 4554071 w 4554071"/>
                <a:gd name="connsiteY2" fmla="*/ 2348753 h 2348753"/>
                <a:gd name="connsiteX3" fmla="*/ 0 w 4554071"/>
                <a:gd name="connsiteY3" fmla="*/ 2348753 h 2348753"/>
              </a:gdLst>
              <a:ahLst/>
              <a:cxnLst>
                <a:cxn ang="0">
                  <a:pos x="connsiteX0" y="connsiteY0"/>
                </a:cxn>
                <a:cxn ang="0">
                  <a:pos x="connsiteX1" y="connsiteY1"/>
                </a:cxn>
                <a:cxn ang="0">
                  <a:pos x="connsiteX2" y="connsiteY2"/>
                </a:cxn>
                <a:cxn ang="0">
                  <a:pos x="connsiteX3" y="connsiteY3"/>
                </a:cxn>
              </a:cxnLst>
              <a:rect l="l" t="t" r="r" b="b"/>
              <a:pathLst>
                <a:path w="4554071" h="2348753">
                  <a:moveTo>
                    <a:pt x="0" y="2348753"/>
                  </a:moveTo>
                  <a:lnTo>
                    <a:pt x="0" y="0"/>
                  </a:lnTo>
                  <a:lnTo>
                    <a:pt x="4554071" y="2348753"/>
                  </a:lnTo>
                  <a:lnTo>
                    <a:pt x="0" y="2348753"/>
                  </a:lnTo>
                  <a:close/>
                </a:path>
              </a:pathLst>
            </a:custGeom>
            <a:noFill/>
            <a:ln>
              <a:solidFill>
                <a:srgbClr val="F5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1" name="文本框 30">
            <a:extLst>
              <a:ext uri="{FF2B5EF4-FFF2-40B4-BE49-F238E27FC236}">
                <a16:creationId xmlns:a16="http://schemas.microsoft.com/office/drawing/2014/main" id="{933F4EDE-3B8E-EB46-8909-5F1F33D093CE}"/>
              </a:ext>
            </a:extLst>
          </p:cNvPr>
          <p:cNvSpPr txBox="1"/>
          <p:nvPr/>
        </p:nvSpPr>
        <p:spPr>
          <a:xfrm>
            <a:off x="4277572" y="1708409"/>
            <a:ext cx="3636847" cy="954107"/>
          </a:xfrm>
          <a:prstGeom prst="rect">
            <a:avLst/>
          </a:prstGeom>
          <a:noFill/>
        </p:spPr>
        <p:txBody>
          <a:bodyPr wrap="square" rtlCol="0">
            <a:spAutoFit/>
          </a:bodyPr>
          <a:lstStyle/>
          <a:p>
            <a:pPr algn="ctr"/>
            <a:r>
              <a:rPr kumimoji="1" lang="zh-CN" altLang="en-US" sz="1400" dirty="0">
                <a:solidFill>
                  <a:srgbClr val="F56BFF"/>
                </a:solidFill>
                <a:latin typeface="Microsoft YaHei" panose="020B0503020204020204" pitchFamily="34" charset="-122"/>
                <a:ea typeface="Microsoft YaHei" panose="020B0503020204020204" pitchFamily="34" charset="-122"/>
              </a:rPr>
              <a:t>任务</a:t>
            </a:r>
            <a:endParaRPr kumimoji="1" lang="en-US" altLang="zh-CN" sz="1400" dirty="0">
              <a:solidFill>
                <a:srgbClr val="F56BFF"/>
              </a:solidFill>
              <a:latin typeface="Microsoft YaHei" panose="020B0503020204020204" pitchFamily="34" charset="-122"/>
              <a:ea typeface="Microsoft YaHei" panose="020B0503020204020204" pitchFamily="34" charset="-122"/>
            </a:endParaRPr>
          </a:p>
          <a:p>
            <a:pPr algn="ctr"/>
            <a:endParaRPr kumimoji="1" lang="en-US" altLang="zh-CN" sz="1400" dirty="0">
              <a:latin typeface="Microsoft YaHei" panose="020B0503020204020204" pitchFamily="34" charset="-122"/>
              <a:ea typeface="Microsoft YaHei" panose="020B0503020204020204" pitchFamily="34" charset="-122"/>
            </a:endParaRPr>
          </a:p>
          <a:p>
            <a:pPr algn="ctr"/>
            <a:r>
              <a:rPr kumimoji="1" lang="zh-CN" altLang="en-US" sz="1400" dirty="0">
                <a:latin typeface="Microsoft YaHei" panose="020B0503020204020204" pitchFamily="34" charset="-122"/>
                <a:ea typeface="Microsoft YaHei" panose="020B0503020204020204" pitchFamily="34" charset="-122"/>
              </a:rPr>
              <a:t>用户需要努力完成的任务是什么？</a:t>
            </a:r>
            <a:endParaRPr kumimoji="1" lang="en-US" altLang="zh-CN" sz="1400" dirty="0">
              <a:latin typeface="Microsoft YaHei" panose="020B0503020204020204" pitchFamily="34" charset="-122"/>
              <a:ea typeface="Microsoft YaHei" panose="020B0503020204020204" pitchFamily="34" charset="-122"/>
            </a:endParaRPr>
          </a:p>
          <a:p>
            <a:pPr algn="ctr"/>
            <a:r>
              <a:rPr kumimoji="1" lang="zh-CN" altLang="en-US" sz="1400" dirty="0">
                <a:latin typeface="Microsoft YaHei" panose="020B0503020204020204" pitchFamily="34" charset="-122"/>
                <a:ea typeface="Microsoft YaHei" panose="020B0503020204020204" pitchFamily="34" charset="-122"/>
              </a:rPr>
              <a:t>他们需要解决什么问题？</a:t>
            </a:r>
            <a:endParaRPr kumimoji="1" lang="en-US" altLang="zh-CN" sz="1400" dirty="0">
              <a:latin typeface="Microsoft YaHei" panose="020B0503020204020204" pitchFamily="34" charset="-122"/>
              <a:ea typeface="Microsoft YaHei" panose="020B0503020204020204" pitchFamily="34" charset="-122"/>
            </a:endParaRPr>
          </a:p>
        </p:txBody>
      </p:sp>
      <p:sp>
        <p:nvSpPr>
          <p:cNvPr id="33" name="文本框 32">
            <a:extLst>
              <a:ext uri="{FF2B5EF4-FFF2-40B4-BE49-F238E27FC236}">
                <a16:creationId xmlns:a16="http://schemas.microsoft.com/office/drawing/2014/main" id="{909C1D83-3776-BE43-8076-B5B31A3CFB32}"/>
              </a:ext>
            </a:extLst>
          </p:cNvPr>
          <p:cNvSpPr txBox="1"/>
          <p:nvPr/>
        </p:nvSpPr>
        <p:spPr>
          <a:xfrm>
            <a:off x="1861051" y="3359840"/>
            <a:ext cx="2724612" cy="954107"/>
          </a:xfrm>
          <a:prstGeom prst="rect">
            <a:avLst/>
          </a:prstGeom>
          <a:noFill/>
        </p:spPr>
        <p:txBody>
          <a:bodyPr wrap="square" rtlCol="0">
            <a:spAutoFit/>
          </a:bodyPr>
          <a:lstStyle/>
          <a:p>
            <a:r>
              <a:rPr kumimoji="1" lang="zh-CN" altLang="en-US" sz="1400" dirty="0">
                <a:solidFill>
                  <a:srgbClr val="F56BFF"/>
                </a:solidFill>
                <a:latin typeface="Microsoft YaHei" panose="020B0503020204020204" pitchFamily="34" charset="-122"/>
                <a:ea typeface="Microsoft YaHei" panose="020B0503020204020204" pitchFamily="34" charset="-122"/>
              </a:rPr>
              <a:t>感受</a:t>
            </a:r>
            <a:endParaRPr kumimoji="1" lang="en-US" altLang="zh-CN" sz="1400" dirty="0">
              <a:solidFill>
                <a:srgbClr val="F56BFF"/>
              </a:solidFill>
              <a:latin typeface="Microsoft YaHei" panose="020B0503020204020204" pitchFamily="34" charset="-122"/>
              <a:ea typeface="Microsoft YaHei" panose="020B0503020204020204" pitchFamily="34" charset="-122"/>
            </a:endParaRPr>
          </a:p>
          <a:p>
            <a:endParaRPr kumimoji="1" lang="en-US" altLang="zh-CN" sz="1400" dirty="0">
              <a:latin typeface="Microsoft YaHei" panose="020B0503020204020204" pitchFamily="34" charset="-122"/>
              <a:ea typeface="Microsoft YaHei" panose="020B0503020204020204" pitchFamily="34" charset="-122"/>
            </a:endParaRPr>
          </a:p>
          <a:p>
            <a:r>
              <a:rPr kumimoji="1" lang="zh-CN" altLang="en-US" sz="1400" dirty="0">
                <a:latin typeface="Microsoft YaHei" panose="020B0503020204020204" pitchFamily="34" charset="-122"/>
                <a:ea typeface="Microsoft YaHei" panose="020B0503020204020204" pitchFamily="34" charset="-122"/>
              </a:rPr>
              <a:t>关于体验，用户的感受如何？</a:t>
            </a:r>
            <a:endParaRPr kumimoji="1" lang="en-US" altLang="zh-CN" sz="1400" dirty="0">
              <a:latin typeface="Microsoft YaHei" panose="020B0503020204020204" pitchFamily="34" charset="-122"/>
              <a:ea typeface="Microsoft YaHei" panose="020B0503020204020204" pitchFamily="34" charset="-122"/>
            </a:endParaRPr>
          </a:p>
          <a:p>
            <a:r>
              <a:rPr kumimoji="1" lang="zh-CN" altLang="en-US" sz="1400" dirty="0">
                <a:latin typeface="Microsoft YaHei" panose="020B0503020204020204" pitchFamily="34" charset="-122"/>
                <a:ea typeface="Microsoft YaHei" panose="020B0503020204020204" pitchFamily="34" charset="-122"/>
              </a:rPr>
              <a:t>什么对他们来说是重要的？</a:t>
            </a:r>
            <a:endParaRPr kumimoji="1" lang="en-US" altLang="zh-CN" sz="1400" dirty="0">
              <a:latin typeface="Microsoft YaHei" panose="020B0503020204020204" pitchFamily="34" charset="-122"/>
              <a:ea typeface="Microsoft YaHei" panose="020B0503020204020204" pitchFamily="34" charset="-122"/>
            </a:endParaRPr>
          </a:p>
        </p:txBody>
      </p:sp>
      <p:sp>
        <p:nvSpPr>
          <p:cNvPr id="35" name="文本框 34">
            <a:extLst>
              <a:ext uri="{FF2B5EF4-FFF2-40B4-BE49-F238E27FC236}">
                <a16:creationId xmlns:a16="http://schemas.microsoft.com/office/drawing/2014/main" id="{FB74DC6A-10F3-304C-A583-3A910EE9D72C}"/>
              </a:ext>
            </a:extLst>
          </p:cNvPr>
          <p:cNvSpPr txBox="1"/>
          <p:nvPr/>
        </p:nvSpPr>
        <p:spPr>
          <a:xfrm>
            <a:off x="7914419" y="3359840"/>
            <a:ext cx="2070097" cy="954107"/>
          </a:xfrm>
          <a:prstGeom prst="rect">
            <a:avLst/>
          </a:prstGeom>
          <a:noFill/>
        </p:spPr>
        <p:txBody>
          <a:bodyPr wrap="square" rtlCol="0">
            <a:spAutoFit/>
          </a:bodyPr>
          <a:lstStyle/>
          <a:p>
            <a:r>
              <a:rPr kumimoji="1" lang="zh-CN" altLang="en-US" sz="1400" dirty="0">
                <a:solidFill>
                  <a:srgbClr val="F56BFF"/>
                </a:solidFill>
                <a:latin typeface="Microsoft YaHei" panose="020B0503020204020204" pitchFamily="34" charset="-122"/>
                <a:ea typeface="Microsoft YaHei" panose="020B0503020204020204" pitchFamily="34" charset="-122"/>
              </a:rPr>
              <a:t>影响</a:t>
            </a:r>
            <a:endParaRPr kumimoji="1" lang="en-US" altLang="zh-CN" sz="1400" dirty="0">
              <a:solidFill>
                <a:srgbClr val="F56BFF"/>
              </a:solidFill>
              <a:latin typeface="Microsoft YaHei" panose="020B0503020204020204" pitchFamily="34" charset="-122"/>
              <a:ea typeface="Microsoft YaHei" panose="020B0503020204020204" pitchFamily="34" charset="-122"/>
            </a:endParaRPr>
          </a:p>
          <a:p>
            <a:endParaRPr kumimoji="1" lang="en-US" altLang="zh-CN" sz="1400" dirty="0">
              <a:latin typeface="Microsoft YaHei" panose="020B0503020204020204" pitchFamily="34" charset="-122"/>
              <a:ea typeface="Microsoft YaHei" panose="020B0503020204020204" pitchFamily="34" charset="-122"/>
            </a:endParaRPr>
          </a:p>
          <a:p>
            <a:r>
              <a:rPr kumimoji="1" lang="zh-CN" altLang="en-US" sz="1400" dirty="0">
                <a:latin typeface="Microsoft YaHei" panose="020B0503020204020204" pitchFamily="34" charset="-122"/>
                <a:ea typeface="Microsoft YaHei" panose="020B0503020204020204" pitchFamily="34" charset="-122"/>
              </a:rPr>
              <a:t>什么人，事物或场景</a:t>
            </a:r>
            <a:endParaRPr kumimoji="1" lang="en-US" altLang="zh-CN" sz="1400" dirty="0">
              <a:latin typeface="Microsoft YaHei" panose="020B0503020204020204" pitchFamily="34" charset="-122"/>
              <a:ea typeface="Microsoft YaHei" panose="020B0503020204020204" pitchFamily="34" charset="-122"/>
            </a:endParaRPr>
          </a:p>
          <a:p>
            <a:r>
              <a:rPr kumimoji="1" lang="zh-CN" altLang="en-US" sz="1400" dirty="0">
                <a:latin typeface="Microsoft YaHei" panose="020B0503020204020204" pitchFamily="34" charset="-122"/>
                <a:ea typeface="Microsoft YaHei" panose="020B0503020204020204" pitchFamily="34" charset="-122"/>
              </a:rPr>
              <a:t>可能影响他们的行为？</a:t>
            </a:r>
            <a:endParaRPr kumimoji="1" lang="en-US" altLang="zh-CN" sz="1400" dirty="0">
              <a:latin typeface="Microsoft YaHei" panose="020B0503020204020204" pitchFamily="34" charset="-122"/>
              <a:ea typeface="Microsoft YaHei" panose="020B0503020204020204" pitchFamily="34" charset="-122"/>
            </a:endParaRPr>
          </a:p>
        </p:txBody>
      </p:sp>
      <p:sp>
        <p:nvSpPr>
          <p:cNvPr id="37" name="文本框 36">
            <a:extLst>
              <a:ext uri="{FF2B5EF4-FFF2-40B4-BE49-F238E27FC236}">
                <a16:creationId xmlns:a16="http://schemas.microsoft.com/office/drawing/2014/main" id="{CA7CCA5B-8812-9A44-80F9-49C5E8BB16DD}"/>
              </a:ext>
            </a:extLst>
          </p:cNvPr>
          <p:cNvSpPr txBox="1"/>
          <p:nvPr/>
        </p:nvSpPr>
        <p:spPr>
          <a:xfrm>
            <a:off x="3375892" y="4791001"/>
            <a:ext cx="2419542" cy="1169551"/>
          </a:xfrm>
          <a:prstGeom prst="rect">
            <a:avLst/>
          </a:prstGeom>
          <a:noFill/>
        </p:spPr>
        <p:txBody>
          <a:bodyPr wrap="square" rtlCol="0">
            <a:spAutoFit/>
          </a:bodyPr>
          <a:lstStyle/>
          <a:p>
            <a:pPr algn="r"/>
            <a:r>
              <a:rPr kumimoji="1" lang="zh-CN" altLang="en-US" sz="1400" dirty="0">
                <a:solidFill>
                  <a:srgbClr val="F56BFF"/>
                </a:solidFill>
                <a:latin typeface="Microsoft YaHei" panose="020B0503020204020204" pitchFamily="34" charset="-122"/>
                <a:ea typeface="Microsoft YaHei" panose="020B0503020204020204" pitchFamily="34" charset="-122"/>
              </a:rPr>
              <a:t>痛点</a:t>
            </a:r>
            <a:endParaRPr kumimoji="1" lang="en-US" altLang="zh-CN" sz="1400" dirty="0">
              <a:solidFill>
                <a:srgbClr val="F56BFF"/>
              </a:solidFill>
              <a:latin typeface="Microsoft YaHei" panose="020B0503020204020204" pitchFamily="34" charset="-122"/>
              <a:ea typeface="Microsoft YaHei" panose="020B0503020204020204" pitchFamily="34" charset="-122"/>
            </a:endParaRPr>
          </a:p>
          <a:p>
            <a:pPr algn="r"/>
            <a:endParaRPr kumimoji="1" lang="en-US" altLang="zh-CN" sz="1400" dirty="0">
              <a:latin typeface="Microsoft YaHei" panose="020B0503020204020204" pitchFamily="34" charset="-122"/>
              <a:ea typeface="Microsoft YaHei" panose="020B0503020204020204" pitchFamily="34" charset="-122"/>
            </a:endParaRPr>
          </a:p>
          <a:p>
            <a:pPr algn="r"/>
            <a:r>
              <a:rPr kumimoji="1" lang="zh-CN" altLang="en-US" sz="1400" dirty="0">
                <a:latin typeface="Microsoft YaHei" panose="020B0503020204020204" pitchFamily="34" charset="-122"/>
                <a:ea typeface="Microsoft YaHei" panose="020B0503020204020204" pitchFamily="34" charset="-122"/>
              </a:rPr>
              <a:t>用户正在遭遇的</a:t>
            </a:r>
            <a:endParaRPr kumimoji="1" lang="en-US" altLang="zh-CN" sz="1400" dirty="0">
              <a:latin typeface="Microsoft YaHei" panose="020B0503020204020204" pitchFamily="34" charset="-122"/>
              <a:ea typeface="Microsoft YaHei" panose="020B0503020204020204" pitchFamily="34" charset="-122"/>
            </a:endParaRPr>
          </a:p>
          <a:p>
            <a:pPr algn="r"/>
            <a:r>
              <a:rPr kumimoji="1" lang="zh-CN" altLang="en-US" sz="1400" dirty="0">
                <a:latin typeface="Microsoft YaHei" panose="020B0503020204020204" pitchFamily="34" charset="-122"/>
                <a:ea typeface="Microsoft YaHei" panose="020B0503020204020204" pitchFamily="34" charset="-122"/>
              </a:rPr>
              <a:t>以及他们希望客服和解决的痛点是什么？</a:t>
            </a:r>
            <a:endParaRPr kumimoji="1" lang="en-US" altLang="zh-CN" sz="1400" dirty="0">
              <a:latin typeface="Microsoft YaHei" panose="020B0503020204020204" pitchFamily="34" charset="-122"/>
              <a:ea typeface="Microsoft YaHei" panose="020B0503020204020204" pitchFamily="34" charset="-122"/>
            </a:endParaRPr>
          </a:p>
        </p:txBody>
      </p:sp>
      <p:sp>
        <p:nvSpPr>
          <p:cNvPr id="41" name="文本框 40">
            <a:extLst>
              <a:ext uri="{FF2B5EF4-FFF2-40B4-BE49-F238E27FC236}">
                <a16:creationId xmlns:a16="http://schemas.microsoft.com/office/drawing/2014/main" id="{0C91AC7A-DDE2-F042-AD1E-E8A6D8534825}"/>
              </a:ext>
            </a:extLst>
          </p:cNvPr>
          <p:cNvSpPr txBox="1"/>
          <p:nvPr/>
        </p:nvSpPr>
        <p:spPr>
          <a:xfrm>
            <a:off x="6159304" y="4791001"/>
            <a:ext cx="2427829" cy="954107"/>
          </a:xfrm>
          <a:prstGeom prst="rect">
            <a:avLst/>
          </a:prstGeom>
          <a:noFill/>
        </p:spPr>
        <p:txBody>
          <a:bodyPr wrap="square" rtlCol="0">
            <a:spAutoFit/>
          </a:bodyPr>
          <a:lstStyle/>
          <a:p>
            <a:r>
              <a:rPr kumimoji="1" lang="zh-CN" altLang="en-US" sz="1400" dirty="0">
                <a:solidFill>
                  <a:srgbClr val="F56BFF"/>
                </a:solidFill>
                <a:latin typeface="Microsoft YaHei" panose="020B0503020204020204" pitchFamily="34" charset="-122"/>
                <a:ea typeface="Microsoft YaHei" panose="020B0503020204020204" pitchFamily="34" charset="-122"/>
              </a:rPr>
              <a:t>目标</a:t>
            </a:r>
            <a:endParaRPr kumimoji="1" lang="en-US" altLang="zh-CN" sz="1400" dirty="0">
              <a:solidFill>
                <a:srgbClr val="F56BFF"/>
              </a:solidFill>
              <a:latin typeface="Microsoft YaHei" panose="020B0503020204020204" pitchFamily="34" charset="-122"/>
              <a:ea typeface="Microsoft YaHei" panose="020B0503020204020204" pitchFamily="34" charset="-122"/>
            </a:endParaRPr>
          </a:p>
          <a:p>
            <a:endParaRPr kumimoji="1" lang="en-US" altLang="zh-CN" sz="1400" dirty="0">
              <a:latin typeface="Microsoft YaHei" panose="020B0503020204020204" pitchFamily="34" charset="-122"/>
              <a:ea typeface="Microsoft YaHei" panose="020B0503020204020204" pitchFamily="34" charset="-122"/>
            </a:endParaRPr>
          </a:p>
          <a:p>
            <a:r>
              <a:rPr kumimoji="1" lang="zh-CN" altLang="en-US" sz="1400" dirty="0">
                <a:latin typeface="Microsoft YaHei" panose="020B0503020204020204" pitchFamily="34" charset="-122"/>
                <a:ea typeface="Microsoft YaHei" panose="020B0503020204020204" pitchFamily="34" charset="-122"/>
              </a:rPr>
              <a:t>用户最终的目标是什么？</a:t>
            </a:r>
            <a:endParaRPr kumimoji="1" lang="en-US" altLang="zh-CN" sz="1400" dirty="0">
              <a:latin typeface="Microsoft YaHei" panose="020B0503020204020204" pitchFamily="34" charset="-122"/>
              <a:ea typeface="Microsoft YaHei" panose="020B0503020204020204" pitchFamily="34" charset="-122"/>
            </a:endParaRPr>
          </a:p>
          <a:p>
            <a:r>
              <a:rPr kumimoji="1" lang="zh-CN" altLang="en-US" sz="1400" dirty="0">
                <a:latin typeface="Microsoft YaHei" panose="020B0503020204020204" pitchFamily="34" charset="-122"/>
                <a:ea typeface="Microsoft YaHei" panose="020B0503020204020204" pitchFamily="34" charset="-122"/>
              </a:rPr>
              <a:t>什么是他们正努力实现的？</a:t>
            </a:r>
            <a:endParaRPr kumimoji="1" lang="en-US" altLang="zh-CN" sz="1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3937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a:extLst>
              <a:ext uri="{FF2B5EF4-FFF2-40B4-BE49-F238E27FC236}">
                <a16:creationId xmlns:a16="http://schemas.microsoft.com/office/drawing/2014/main" id="{47532B68-458B-6846-9C73-0B205015F726}"/>
              </a:ext>
            </a:extLst>
          </p:cNvPr>
          <p:cNvSpPr txBox="1"/>
          <p:nvPr/>
        </p:nvSpPr>
        <p:spPr>
          <a:xfrm>
            <a:off x="4277581" y="694729"/>
            <a:ext cx="3636847" cy="1015663"/>
          </a:xfrm>
          <a:prstGeom prst="rect">
            <a:avLst/>
          </a:prstGeom>
          <a:noFill/>
        </p:spPr>
        <p:txBody>
          <a:bodyPr wrap="square" rtlCol="0">
            <a:spAutoFit/>
          </a:bodyPr>
          <a:lstStyle/>
          <a:p>
            <a:pPr algn="ctr"/>
            <a:r>
              <a:rPr kumimoji="1" lang="en-US" altLang="zh-CN" sz="1600" b="1" dirty="0">
                <a:solidFill>
                  <a:srgbClr val="F56BFF"/>
                </a:solidFill>
                <a:latin typeface="Microsoft YaHei" panose="020B0503020204020204" pitchFamily="34" charset="-122"/>
                <a:ea typeface="Microsoft YaHei" panose="020B0503020204020204" pitchFamily="34" charset="-122"/>
              </a:rPr>
              <a:t>THINK &amp; FEEL</a:t>
            </a:r>
            <a:endParaRPr kumimoji="1" lang="en-US" altLang="zh-CN" sz="1400" dirty="0">
              <a:solidFill>
                <a:srgbClr val="F56BFF"/>
              </a:solidFill>
              <a:latin typeface="Microsoft YaHei" panose="020B0503020204020204" pitchFamily="34" charset="-122"/>
              <a:ea typeface="Microsoft YaHei" panose="020B0503020204020204" pitchFamily="34" charset="-122"/>
            </a:endParaRPr>
          </a:p>
          <a:p>
            <a:pPr algn="ctr"/>
            <a:r>
              <a:rPr kumimoji="1" lang="en-US" altLang="zh-CN" sz="1400" dirty="0">
                <a:latin typeface="Microsoft YaHei" panose="020B0503020204020204" pitchFamily="34" charset="-122"/>
                <a:ea typeface="Microsoft YaHei" panose="020B0503020204020204" pitchFamily="34" charset="-122"/>
              </a:rPr>
              <a:t>PREOCUPATIONS</a:t>
            </a:r>
          </a:p>
          <a:p>
            <a:pPr algn="ctr"/>
            <a:endParaRPr kumimoji="1" lang="en-US" altLang="zh-CN" sz="1000" dirty="0">
              <a:latin typeface="Microsoft YaHei" panose="020B0503020204020204" pitchFamily="34" charset="-122"/>
              <a:ea typeface="Microsoft YaHei" panose="020B0503020204020204" pitchFamily="34" charset="-122"/>
            </a:endParaRPr>
          </a:p>
          <a:p>
            <a:pPr algn="ctr"/>
            <a:r>
              <a:rPr kumimoji="1" lang="en-US" altLang="zh-CN" sz="1000" dirty="0">
                <a:latin typeface="Microsoft YaHei" panose="020B0503020204020204" pitchFamily="34" charset="-122"/>
                <a:ea typeface="Microsoft YaHei" panose="020B0503020204020204" pitchFamily="34" charset="-122"/>
              </a:rPr>
              <a:t>What is important?</a:t>
            </a:r>
          </a:p>
          <a:p>
            <a:pPr algn="ctr"/>
            <a:r>
              <a:rPr kumimoji="1" lang="en-US" altLang="zh-CN" sz="1000" dirty="0">
                <a:latin typeface="Microsoft YaHei" panose="020B0503020204020204" pitchFamily="34" charset="-122"/>
                <a:ea typeface="Microsoft YaHei" panose="020B0503020204020204" pitchFamily="34" charset="-122"/>
              </a:rPr>
              <a:t>Desires? Aspirations? Worries?</a:t>
            </a:r>
          </a:p>
        </p:txBody>
      </p:sp>
      <p:sp>
        <p:nvSpPr>
          <p:cNvPr id="29" name="文本框 28">
            <a:extLst>
              <a:ext uri="{FF2B5EF4-FFF2-40B4-BE49-F238E27FC236}">
                <a16:creationId xmlns:a16="http://schemas.microsoft.com/office/drawing/2014/main" id="{F1D9D162-5570-2A49-8A0A-A825698B1236}"/>
              </a:ext>
            </a:extLst>
          </p:cNvPr>
          <p:cNvSpPr txBox="1"/>
          <p:nvPr/>
        </p:nvSpPr>
        <p:spPr>
          <a:xfrm>
            <a:off x="3044145" y="3699600"/>
            <a:ext cx="6103726" cy="1169551"/>
          </a:xfrm>
          <a:prstGeom prst="rect">
            <a:avLst/>
          </a:prstGeom>
          <a:noFill/>
        </p:spPr>
        <p:txBody>
          <a:bodyPr wrap="square" rtlCol="0">
            <a:spAutoFit/>
          </a:bodyPr>
          <a:lstStyle/>
          <a:p>
            <a:pPr algn="ctr"/>
            <a:r>
              <a:rPr kumimoji="1" lang="en-US" altLang="zh-CN" sz="1600" b="1" dirty="0">
                <a:solidFill>
                  <a:srgbClr val="F56BFF"/>
                </a:solidFill>
                <a:latin typeface="Microsoft YaHei" panose="020B0503020204020204" pitchFamily="34" charset="-122"/>
                <a:ea typeface="Microsoft YaHei" panose="020B0503020204020204" pitchFamily="34" charset="-122"/>
              </a:rPr>
              <a:t>SAY &amp; DO</a:t>
            </a:r>
          </a:p>
          <a:p>
            <a:pPr algn="ctr"/>
            <a:r>
              <a:rPr kumimoji="1" lang="en-US" altLang="zh-CN" sz="1400" dirty="0">
                <a:latin typeface="Microsoft YaHei" panose="020B0503020204020204" pitchFamily="34" charset="-122"/>
                <a:ea typeface="Microsoft YaHei" panose="020B0503020204020204" pitchFamily="34" charset="-122"/>
              </a:rPr>
              <a:t>BEHAVIOR</a:t>
            </a:r>
          </a:p>
          <a:p>
            <a:pPr algn="ctr"/>
            <a:endParaRPr kumimoji="1" lang="en-US" altLang="zh-CN" sz="1000" dirty="0">
              <a:latin typeface="Microsoft YaHei" panose="020B0503020204020204" pitchFamily="34" charset="-122"/>
              <a:ea typeface="Microsoft YaHei" panose="020B0503020204020204" pitchFamily="34" charset="-122"/>
            </a:endParaRPr>
          </a:p>
          <a:p>
            <a:pPr algn="ctr"/>
            <a:r>
              <a:rPr kumimoji="1" lang="en-US" altLang="zh-CN" sz="1000" dirty="0">
                <a:latin typeface="Microsoft YaHei" panose="020B0503020204020204" pitchFamily="34" charset="-122"/>
                <a:ea typeface="Microsoft YaHei" panose="020B0503020204020204" pitchFamily="34" charset="-122"/>
              </a:rPr>
              <a:t>How is the attitude?  How do they act in public?</a:t>
            </a:r>
          </a:p>
          <a:p>
            <a:pPr algn="ctr"/>
            <a:r>
              <a:rPr kumimoji="1" lang="en-US" altLang="zh-CN" sz="1000" dirty="0">
                <a:latin typeface="Microsoft YaHei" panose="020B0503020204020204" pitchFamily="34" charset="-122"/>
                <a:ea typeface="Microsoft YaHei" panose="020B0503020204020204" pitchFamily="34" charset="-122"/>
              </a:rPr>
              <a:t>What is the image </a:t>
            </a:r>
            <a:r>
              <a:rPr kumimoji="1" lang="en-US" altLang="zh-CN" sz="1000" dirty="0" err="1">
                <a:latin typeface="Microsoft YaHei" panose="020B0503020204020204" pitchFamily="34" charset="-122"/>
                <a:ea typeface="Microsoft YaHei" panose="020B0503020204020204" pitchFamily="34" charset="-122"/>
              </a:rPr>
              <a:t>portraid</a:t>
            </a:r>
            <a:r>
              <a:rPr kumimoji="1" lang="en-US" altLang="zh-CN" sz="1000" dirty="0">
                <a:latin typeface="Microsoft YaHei" panose="020B0503020204020204" pitchFamily="34" charset="-122"/>
                <a:ea typeface="Microsoft YaHei" panose="020B0503020204020204" pitchFamily="34" charset="-122"/>
              </a:rPr>
              <a:t>?</a:t>
            </a:r>
          </a:p>
          <a:p>
            <a:pPr algn="ctr"/>
            <a:r>
              <a:rPr kumimoji="1" lang="en-US" altLang="zh-CN" sz="1000" dirty="0">
                <a:latin typeface="Microsoft YaHei" panose="020B0503020204020204" pitchFamily="34" charset="-122"/>
                <a:ea typeface="Microsoft YaHei" panose="020B0503020204020204" pitchFamily="34" charset="-122"/>
              </a:rPr>
              <a:t>What are the contradictions between what is said and what is felt?</a:t>
            </a:r>
          </a:p>
        </p:txBody>
      </p:sp>
      <p:sp>
        <p:nvSpPr>
          <p:cNvPr id="32" name="文本框 31">
            <a:extLst>
              <a:ext uri="{FF2B5EF4-FFF2-40B4-BE49-F238E27FC236}">
                <a16:creationId xmlns:a16="http://schemas.microsoft.com/office/drawing/2014/main" id="{9C531E2B-DC73-A643-AE22-F16C98B14995}"/>
              </a:ext>
            </a:extLst>
          </p:cNvPr>
          <p:cNvSpPr txBox="1"/>
          <p:nvPr/>
        </p:nvSpPr>
        <p:spPr>
          <a:xfrm>
            <a:off x="1646982" y="2191493"/>
            <a:ext cx="3126074" cy="1323439"/>
          </a:xfrm>
          <a:prstGeom prst="rect">
            <a:avLst/>
          </a:prstGeom>
          <a:noFill/>
        </p:spPr>
        <p:txBody>
          <a:bodyPr wrap="square" rtlCol="0">
            <a:spAutoFit/>
          </a:bodyPr>
          <a:lstStyle/>
          <a:p>
            <a:pPr algn="r"/>
            <a:r>
              <a:rPr kumimoji="1" lang="en-US" altLang="zh-CN" sz="1600" b="1" dirty="0">
                <a:solidFill>
                  <a:srgbClr val="F56BFF"/>
                </a:solidFill>
                <a:latin typeface="Microsoft YaHei" panose="020B0503020204020204" pitchFamily="34" charset="-122"/>
                <a:ea typeface="Microsoft YaHei" panose="020B0503020204020204" pitchFamily="34" charset="-122"/>
              </a:rPr>
              <a:t>HEAR</a:t>
            </a:r>
            <a:endParaRPr kumimoji="1" lang="en-US" altLang="zh-CN" sz="1400" dirty="0">
              <a:solidFill>
                <a:srgbClr val="F56BFF"/>
              </a:solidFill>
              <a:latin typeface="Microsoft YaHei" panose="020B0503020204020204" pitchFamily="34" charset="-122"/>
              <a:ea typeface="Microsoft YaHei" panose="020B0503020204020204" pitchFamily="34" charset="-122"/>
            </a:endParaRPr>
          </a:p>
          <a:p>
            <a:pPr algn="r"/>
            <a:r>
              <a:rPr kumimoji="1" lang="en-US" altLang="zh-CN" sz="1400" dirty="0">
                <a:latin typeface="Microsoft YaHei" panose="020B0503020204020204" pitchFamily="34" charset="-122"/>
                <a:ea typeface="Microsoft YaHei" panose="020B0503020204020204" pitchFamily="34" charset="-122"/>
              </a:rPr>
              <a:t>INFLUENCES</a:t>
            </a:r>
          </a:p>
          <a:p>
            <a:pPr algn="r"/>
            <a:endParaRPr kumimoji="1" lang="en-US" altLang="zh-CN" sz="1000" dirty="0">
              <a:latin typeface="Microsoft YaHei" panose="020B0503020204020204" pitchFamily="34" charset="-122"/>
              <a:ea typeface="Microsoft YaHei" panose="020B0503020204020204" pitchFamily="34" charset="-122"/>
            </a:endParaRPr>
          </a:p>
          <a:p>
            <a:pPr algn="r"/>
            <a:r>
              <a:rPr kumimoji="1" lang="en-US" altLang="zh-CN" sz="1000" dirty="0">
                <a:latin typeface="Microsoft YaHei" panose="020B0503020204020204" pitchFamily="34" charset="-122"/>
                <a:ea typeface="Microsoft YaHei" panose="020B0503020204020204" pitchFamily="34" charset="-122"/>
              </a:rPr>
              <a:t>What friends, family and influencers are saying?</a:t>
            </a:r>
          </a:p>
          <a:p>
            <a:pPr algn="r"/>
            <a:r>
              <a:rPr kumimoji="1" lang="en-US" altLang="zh-CN" sz="1000" dirty="0">
                <a:latin typeface="Microsoft YaHei" panose="020B0503020204020204" pitchFamily="34" charset="-122"/>
                <a:ea typeface="Microsoft YaHei" panose="020B0503020204020204" pitchFamily="34" charset="-122"/>
              </a:rPr>
              <a:t>Who really influences? How?</a:t>
            </a:r>
          </a:p>
          <a:p>
            <a:pPr algn="r"/>
            <a:r>
              <a:rPr kumimoji="1" lang="en-US" altLang="zh-CN" sz="1000" dirty="0">
                <a:latin typeface="Microsoft YaHei" panose="020B0503020204020204" pitchFamily="34" charset="-122"/>
                <a:ea typeface="Microsoft YaHei" panose="020B0503020204020204" pitchFamily="34" charset="-122"/>
              </a:rPr>
              <a:t>What media channels influence this person?</a:t>
            </a:r>
          </a:p>
          <a:p>
            <a:pPr algn="r"/>
            <a:r>
              <a:rPr kumimoji="1" lang="en-US" altLang="zh-CN" sz="1000" dirty="0">
                <a:latin typeface="Microsoft YaHei" panose="020B0503020204020204" pitchFamily="34" charset="-122"/>
                <a:ea typeface="Microsoft YaHei" panose="020B0503020204020204" pitchFamily="34" charset="-122"/>
              </a:rPr>
              <a:t>Books, magazines, TV, Facebook, blogs?</a:t>
            </a:r>
          </a:p>
        </p:txBody>
      </p:sp>
      <p:sp>
        <p:nvSpPr>
          <p:cNvPr id="34" name="文本框 33">
            <a:extLst>
              <a:ext uri="{FF2B5EF4-FFF2-40B4-BE49-F238E27FC236}">
                <a16:creationId xmlns:a16="http://schemas.microsoft.com/office/drawing/2014/main" id="{13B2E63F-A62B-4349-8057-78E99476C4C0}"/>
              </a:ext>
            </a:extLst>
          </p:cNvPr>
          <p:cNvSpPr txBox="1"/>
          <p:nvPr/>
        </p:nvSpPr>
        <p:spPr>
          <a:xfrm>
            <a:off x="7399317" y="2268436"/>
            <a:ext cx="3250759" cy="1169551"/>
          </a:xfrm>
          <a:prstGeom prst="rect">
            <a:avLst/>
          </a:prstGeom>
          <a:noFill/>
        </p:spPr>
        <p:txBody>
          <a:bodyPr wrap="square" rtlCol="0">
            <a:spAutoFit/>
          </a:bodyPr>
          <a:lstStyle/>
          <a:p>
            <a:r>
              <a:rPr kumimoji="1" lang="en-US" altLang="zh-CN" sz="1600" b="1" dirty="0">
                <a:solidFill>
                  <a:srgbClr val="F56BFF"/>
                </a:solidFill>
                <a:latin typeface="Microsoft YaHei" panose="020B0503020204020204" pitchFamily="34" charset="-122"/>
                <a:ea typeface="Microsoft YaHei" panose="020B0503020204020204" pitchFamily="34" charset="-122"/>
              </a:rPr>
              <a:t>SEE</a:t>
            </a:r>
            <a:endParaRPr kumimoji="1" lang="en-US" altLang="zh-CN" sz="1400" dirty="0">
              <a:solidFill>
                <a:srgbClr val="F56BFF"/>
              </a:solidFill>
              <a:latin typeface="Microsoft YaHei" panose="020B0503020204020204" pitchFamily="34" charset="-122"/>
              <a:ea typeface="Microsoft YaHei" panose="020B0503020204020204" pitchFamily="34" charset="-122"/>
            </a:endParaRPr>
          </a:p>
          <a:p>
            <a:r>
              <a:rPr kumimoji="1" lang="en-US" altLang="zh-CN" sz="1400" dirty="0">
                <a:latin typeface="Microsoft YaHei" panose="020B0503020204020204" pitchFamily="34" charset="-122"/>
                <a:ea typeface="Microsoft YaHei" panose="020B0503020204020204" pitchFamily="34" charset="-122"/>
              </a:rPr>
              <a:t>ENVIRONMENT</a:t>
            </a:r>
          </a:p>
          <a:p>
            <a:endParaRPr kumimoji="1" lang="en-US" altLang="zh-CN" sz="1000" dirty="0">
              <a:latin typeface="Microsoft YaHei" panose="020B0503020204020204" pitchFamily="34" charset="-122"/>
              <a:ea typeface="Microsoft YaHei" panose="020B0503020204020204" pitchFamily="34" charset="-122"/>
            </a:endParaRPr>
          </a:p>
          <a:p>
            <a:r>
              <a:rPr kumimoji="1" lang="en-US" altLang="zh-CN" sz="1000" dirty="0">
                <a:latin typeface="Microsoft YaHei" panose="020B0503020204020204" pitchFamily="34" charset="-122"/>
                <a:ea typeface="Microsoft YaHei" panose="020B0503020204020204" pitchFamily="34" charset="-122"/>
              </a:rPr>
              <a:t>What is the environment like?</a:t>
            </a:r>
          </a:p>
          <a:p>
            <a:r>
              <a:rPr kumimoji="1" lang="en-US" altLang="zh-CN" sz="1000" dirty="0">
                <a:latin typeface="Microsoft YaHei" panose="020B0503020204020204" pitchFamily="34" charset="-122"/>
                <a:ea typeface="Microsoft YaHei" panose="020B0503020204020204" pitchFamily="34" charset="-122"/>
              </a:rPr>
              <a:t>What is going on in their world?</a:t>
            </a:r>
          </a:p>
          <a:p>
            <a:r>
              <a:rPr kumimoji="1" lang="en-US" altLang="zh-CN" sz="1000" dirty="0">
                <a:latin typeface="Microsoft YaHei" panose="020B0503020204020204" pitchFamily="34" charset="-122"/>
                <a:ea typeface="Microsoft YaHei" panose="020B0503020204020204" pitchFamily="34" charset="-122"/>
              </a:rPr>
              <a:t>What peers say?</a:t>
            </a:r>
          </a:p>
        </p:txBody>
      </p:sp>
      <p:sp>
        <p:nvSpPr>
          <p:cNvPr id="36" name="文本框 35">
            <a:extLst>
              <a:ext uri="{FF2B5EF4-FFF2-40B4-BE49-F238E27FC236}">
                <a16:creationId xmlns:a16="http://schemas.microsoft.com/office/drawing/2014/main" id="{112DFC75-36C5-9B4D-97B8-3ABEFB5A9E34}"/>
              </a:ext>
            </a:extLst>
          </p:cNvPr>
          <p:cNvSpPr txBox="1"/>
          <p:nvPr/>
        </p:nvSpPr>
        <p:spPr>
          <a:xfrm>
            <a:off x="1666586" y="5307366"/>
            <a:ext cx="4429408" cy="1107996"/>
          </a:xfrm>
          <a:prstGeom prst="rect">
            <a:avLst/>
          </a:prstGeom>
          <a:noFill/>
        </p:spPr>
        <p:txBody>
          <a:bodyPr wrap="square" rtlCol="0">
            <a:spAutoFit/>
          </a:bodyPr>
          <a:lstStyle/>
          <a:p>
            <a:pPr algn="r"/>
            <a:r>
              <a:rPr kumimoji="1" lang="en-US" altLang="zh-CN" sz="1600" b="1" dirty="0">
                <a:solidFill>
                  <a:srgbClr val="F56BFF"/>
                </a:solidFill>
                <a:latin typeface="Microsoft YaHei" panose="020B0503020204020204" pitchFamily="34" charset="-122"/>
                <a:ea typeface="Microsoft YaHei" panose="020B0503020204020204" pitchFamily="34" charset="-122"/>
              </a:rPr>
              <a:t>PAIN</a:t>
            </a:r>
            <a:endParaRPr kumimoji="1" lang="en-US" altLang="zh-CN" sz="1400" dirty="0">
              <a:solidFill>
                <a:srgbClr val="F56BFF"/>
              </a:solidFill>
              <a:latin typeface="Microsoft YaHei" panose="020B0503020204020204" pitchFamily="34" charset="-122"/>
              <a:ea typeface="Microsoft YaHei" panose="020B0503020204020204" pitchFamily="34" charset="-122"/>
            </a:endParaRPr>
          </a:p>
          <a:p>
            <a:pPr algn="r"/>
            <a:endParaRPr kumimoji="1" lang="en-US" altLang="zh-CN" sz="1000" dirty="0">
              <a:latin typeface="Microsoft YaHei" panose="020B0503020204020204" pitchFamily="34" charset="-122"/>
              <a:ea typeface="Microsoft YaHei" panose="020B0503020204020204" pitchFamily="34" charset="-122"/>
            </a:endParaRPr>
          </a:p>
          <a:p>
            <a:pPr algn="r"/>
            <a:r>
              <a:rPr kumimoji="1" lang="en-US" altLang="zh-CN" sz="1000" dirty="0">
                <a:latin typeface="Microsoft YaHei" panose="020B0503020204020204" pitchFamily="34" charset="-122"/>
                <a:ea typeface="Microsoft YaHei" panose="020B0503020204020204" pitchFamily="34" charset="-122"/>
              </a:rPr>
              <a:t>What are the frustrations?</a:t>
            </a:r>
          </a:p>
          <a:p>
            <a:pPr algn="r"/>
            <a:r>
              <a:rPr kumimoji="1" lang="en-US" altLang="zh-CN" sz="1000" dirty="0">
                <a:latin typeface="Microsoft YaHei" panose="020B0503020204020204" pitchFamily="34" charset="-122"/>
                <a:ea typeface="Microsoft YaHei" panose="020B0503020204020204" pitchFamily="34" charset="-122"/>
              </a:rPr>
              <a:t>What obstacles stand in the way?</a:t>
            </a:r>
          </a:p>
          <a:p>
            <a:pPr algn="r"/>
            <a:r>
              <a:rPr kumimoji="1" lang="en-US" altLang="zh-CN" sz="1000" dirty="0">
                <a:latin typeface="Microsoft YaHei" panose="020B0503020204020204" pitchFamily="34" charset="-122"/>
                <a:ea typeface="Microsoft YaHei" panose="020B0503020204020204" pitchFamily="34" charset="-122"/>
              </a:rPr>
              <a:t>Want are the risks?</a:t>
            </a:r>
          </a:p>
          <a:p>
            <a:pPr algn="r"/>
            <a:r>
              <a:rPr kumimoji="1" lang="en-US" altLang="zh-CN" sz="1000" dirty="0">
                <a:latin typeface="Microsoft YaHei" panose="020B0503020204020204" pitchFamily="34" charset="-122"/>
                <a:ea typeface="Microsoft YaHei" panose="020B0503020204020204" pitchFamily="34" charset="-122"/>
              </a:rPr>
              <a:t>What strategies can help in reaching goals?</a:t>
            </a:r>
          </a:p>
        </p:txBody>
      </p:sp>
      <p:sp>
        <p:nvSpPr>
          <p:cNvPr id="40" name="文本框 39">
            <a:extLst>
              <a:ext uri="{FF2B5EF4-FFF2-40B4-BE49-F238E27FC236}">
                <a16:creationId xmlns:a16="http://schemas.microsoft.com/office/drawing/2014/main" id="{A69E3ED5-1E54-E84E-A7FB-12CDFF966460}"/>
              </a:ext>
            </a:extLst>
          </p:cNvPr>
          <p:cNvSpPr txBox="1"/>
          <p:nvPr/>
        </p:nvSpPr>
        <p:spPr>
          <a:xfrm>
            <a:off x="6095996" y="5307366"/>
            <a:ext cx="4291011" cy="1107996"/>
          </a:xfrm>
          <a:prstGeom prst="rect">
            <a:avLst/>
          </a:prstGeom>
          <a:noFill/>
        </p:spPr>
        <p:txBody>
          <a:bodyPr wrap="square" rtlCol="0">
            <a:spAutoFit/>
          </a:bodyPr>
          <a:lstStyle/>
          <a:p>
            <a:r>
              <a:rPr kumimoji="1" lang="en-US" altLang="zh-CN" sz="1600" b="1" dirty="0">
                <a:solidFill>
                  <a:srgbClr val="F56BFF"/>
                </a:solidFill>
                <a:latin typeface="Microsoft YaHei" panose="020B0503020204020204" pitchFamily="34" charset="-122"/>
                <a:ea typeface="Microsoft YaHei" panose="020B0503020204020204" pitchFamily="34" charset="-122"/>
              </a:rPr>
              <a:t>GAIN</a:t>
            </a:r>
            <a:endParaRPr kumimoji="1" lang="en-US" altLang="zh-CN" sz="1400" dirty="0">
              <a:solidFill>
                <a:srgbClr val="F56BFF"/>
              </a:solidFill>
              <a:latin typeface="Microsoft YaHei" panose="020B0503020204020204" pitchFamily="34" charset="-122"/>
              <a:ea typeface="Microsoft YaHei" panose="020B0503020204020204" pitchFamily="34" charset="-122"/>
            </a:endParaRPr>
          </a:p>
          <a:p>
            <a:endParaRPr kumimoji="1" lang="en-US" altLang="zh-CN" sz="1000" dirty="0">
              <a:latin typeface="Microsoft YaHei" panose="020B0503020204020204" pitchFamily="34" charset="-122"/>
              <a:ea typeface="Microsoft YaHei" panose="020B0503020204020204" pitchFamily="34" charset="-122"/>
            </a:endParaRPr>
          </a:p>
          <a:p>
            <a:r>
              <a:rPr kumimoji="1" lang="en-US" altLang="zh-CN" sz="1000" dirty="0">
                <a:latin typeface="Microsoft YaHei" panose="020B0503020204020204" pitchFamily="34" charset="-122"/>
                <a:ea typeface="Microsoft YaHei" panose="020B0503020204020204" pitchFamily="34" charset="-122"/>
              </a:rPr>
              <a:t>What represents success?</a:t>
            </a:r>
          </a:p>
          <a:p>
            <a:r>
              <a:rPr kumimoji="1" lang="en-US" altLang="zh-CN" sz="1000" dirty="0">
                <a:latin typeface="Microsoft YaHei" panose="020B0503020204020204" pitchFamily="34" charset="-122"/>
                <a:ea typeface="Microsoft YaHei" panose="020B0503020204020204" pitchFamily="34" charset="-122"/>
              </a:rPr>
              <a:t>What does the client gain?</a:t>
            </a:r>
          </a:p>
          <a:p>
            <a:r>
              <a:rPr kumimoji="1" lang="en-US" altLang="zh-CN" sz="1000" dirty="0">
                <a:latin typeface="Microsoft YaHei" panose="020B0503020204020204" pitchFamily="34" charset="-122"/>
                <a:ea typeface="Microsoft YaHei" panose="020B0503020204020204" pitchFamily="34" charset="-122"/>
              </a:rPr>
              <a:t>Want to achieve?</a:t>
            </a:r>
          </a:p>
          <a:p>
            <a:r>
              <a:rPr kumimoji="1" lang="en-US" altLang="zh-CN" sz="1000" dirty="0">
                <a:latin typeface="Microsoft YaHei" panose="020B0503020204020204" pitchFamily="34" charset="-122"/>
                <a:ea typeface="Microsoft YaHei" panose="020B0503020204020204" pitchFamily="34" charset="-122"/>
              </a:rPr>
              <a:t>What strategies can help in reaching goals?</a:t>
            </a:r>
          </a:p>
        </p:txBody>
      </p:sp>
      <p:grpSp>
        <p:nvGrpSpPr>
          <p:cNvPr id="5" name="组合 4">
            <a:extLst>
              <a:ext uri="{FF2B5EF4-FFF2-40B4-BE49-F238E27FC236}">
                <a16:creationId xmlns:a16="http://schemas.microsoft.com/office/drawing/2014/main" id="{D01B27F1-0BA0-7A43-A901-6EFB6A5E0BC5}"/>
              </a:ext>
            </a:extLst>
          </p:cNvPr>
          <p:cNvGrpSpPr/>
          <p:nvPr/>
        </p:nvGrpSpPr>
        <p:grpSpPr>
          <a:xfrm>
            <a:off x="1541928" y="504460"/>
            <a:ext cx="9108148" cy="6031382"/>
            <a:chOff x="1541928" y="504460"/>
            <a:chExt cx="9108148" cy="6031382"/>
          </a:xfrm>
        </p:grpSpPr>
        <p:cxnSp>
          <p:nvCxnSpPr>
            <p:cNvPr id="22" name="直线连接符 21">
              <a:extLst>
                <a:ext uri="{FF2B5EF4-FFF2-40B4-BE49-F238E27FC236}">
                  <a16:creationId xmlns:a16="http://schemas.microsoft.com/office/drawing/2014/main" id="{8E0715DF-CFFD-BB43-B465-A246F4D5F608}"/>
                </a:ext>
              </a:extLst>
            </p:cNvPr>
            <p:cNvCxnSpPr>
              <a:cxnSpLocks/>
            </p:cNvCxnSpPr>
            <p:nvPr/>
          </p:nvCxnSpPr>
          <p:spPr>
            <a:xfrm>
              <a:off x="6096008" y="5693160"/>
              <a:ext cx="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三角形 10">
              <a:extLst>
                <a:ext uri="{FF2B5EF4-FFF2-40B4-BE49-F238E27FC236}">
                  <a16:creationId xmlns:a16="http://schemas.microsoft.com/office/drawing/2014/main" id="{3857FB1B-BBD5-6548-96CF-FB4473E69C92}"/>
                </a:ext>
              </a:extLst>
            </p:cNvPr>
            <p:cNvSpPr/>
            <p:nvPr/>
          </p:nvSpPr>
          <p:spPr>
            <a:xfrm rot="10800000">
              <a:off x="1541934" y="504461"/>
              <a:ext cx="9108142" cy="2348753"/>
            </a:xfrm>
            <a:prstGeom prst="triangle">
              <a:avLst/>
            </a:prstGeom>
            <a:noFill/>
            <a:ln>
              <a:solidFill>
                <a:srgbClr val="F5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三角形 11">
              <a:extLst>
                <a:ext uri="{FF2B5EF4-FFF2-40B4-BE49-F238E27FC236}">
                  <a16:creationId xmlns:a16="http://schemas.microsoft.com/office/drawing/2014/main" id="{DCCAAC10-B87C-DD41-98F7-DD17268516BF}"/>
                </a:ext>
              </a:extLst>
            </p:cNvPr>
            <p:cNvSpPr/>
            <p:nvPr/>
          </p:nvSpPr>
          <p:spPr>
            <a:xfrm rot="5400000">
              <a:off x="1470210" y="576178"/>
              <a:ext cx="4697508" cy="4554072"/>
            </a:xfrm>
            <a:prstGeom prst="triangle">
              <a:avLst/>
            </a:prstGeom>
            <a:noFill/>
            <a:ln>
              <a:solidFill>
                <a:srgbClr val="F5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三角形 12">
              <a:extLst>
                <a:ext uri="{FF2B5EF4-FFF2-40B4-BE49-F238E27FC236}">
                  <a16:creationId xmlns:a16="http://schemas.microsoft.com/office/drawing/2014/main" id="{058AA1FE-9986-9A49-9B5C-BBACC5D21DED}"/>
                </a:ext>
              </a:extLst>
            </p:cNvPr>
            <p:cNvSpPr/>
            <p:nvPr/>
          </p:nvSpPr>
          <p:spPr>
            <a:xfrm rot="16200000">
              <a:off x="6024286" y="576178"/>
              <a:ext cx="4697508" cy="4554072"/>
            </a:xfrm>
            <a:prstGeom prst="triangle">
              <a:avLst/>
            </a:prstGeom>
            <a:noFill/>
            <a:ln>
              <a:solidFill>
                <a:srgbClr val="F5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5" name="直线连接符 14">
              <a:extLst>
                <a:ext uri="{FF2B5EF4-FFF2-40B4-BE49-F238E27FC236}">
                  <a16:creationId xmlns:a16="http://schemas.microsoft.com/office/drawing/2014/main" id="{686BCE5A-0A9C-B34C-A25A-8FFA63AA782C}"/>
                </a:ext>
              </a:extLst>
            </p:cNvPr>
            <p:cNvCxnSpPr>
              <a:cxnSpLocks/>
            </p:cNvCxnSpPr>
            <p:nvPr/>
          </p:nvCxnSpPr>
          <p:spPr>
            <a:xfrm>
              <a:off x="6096005" y="6535842"/>
              <a:ext cx="0"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三角形 1">
              <a:extLst>
                <a:ext uri="{FF2B5EF4-FFF2-40B4-BE49-F238E27FC236}">
                  <a16:creationId xmlns:a16="http://schemas.microsoft.com/office/drawing/2014/main" id="{16CB0689-FD15-A24C-8E45-0F948745FC82}"/>
                </a:ext>
              </a:extLst>
            </p:cNvPr>
            <p:cNvSpPr/>
            <p:nvPr/>
          </p:nvSpPr>
          <p:spPr>
            <a:xfrm>
              <a:off x="1541934" y="2853215"/>
              <a:ext cx="9108142" cy="2348753"/>
            </a:xfrm>
            <a:prstGeom prst="triangle">
              <a:avLst/>
            </a:prstGeom>
            <a:noFill/>
            <a:ln>
              <a:solidFill>
                <a:srgbClr val="F56B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a:extLst>
                <a:ext uri="{FF2B5EF4-FFF2-40B4-BE49-F238E27FC236}">
                  <a16:creationId xmlns:a16="http://schemas.microsoft.com/office/drawing/2014/main" id="{3B0535D9-CAA8-554C-87D7-0D666581A9AC}"/>
                </a:ext>
              </a:extLst>
            </p:cNvPr>
            <p:cNvSpPr/>
            <p:nvPr/>
          </p:nvSpPr>
          <p:spPr>
            <a:xfrm>
              <a:off x="1541928" y="5199647"/>
              <a:ext cx="4554072" cy="1318546"/>
            </a:xfrm>
            <a:prstGeom prst="rect">
              <a:avLst/>
            </a:prstGeom>
            <a:noFill/>
            <a:ln>
              <a:solidFill>
                <a:srgbClr val="BF5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extLst>
                <a:ext uri="{FF2B5EF4-FFF2-40B4-BE49-F238E27FC236}">
                  <a16:creationId xmlns:a16="http://schemas.microsoft.com/office/drawing/2014/main" id="{5D846D86-2531-7A46-B9D6-6FEEADC4987C}"/>
                </a:ext>
              </a:extLst>
            </p:cNvPr>
            <p:cNvSpPr/>
            <p:nvPr/>
          </p:nvSpPr>
          <p:spPr>
            <a:xfrm>
              <a:off x="6096000" y="5194921"/>
              <a:ext cx="4554072" cy="1318546"/>
            </a:xfrm>
            <a:prstGeom prst="rect">
              <a:avLst/>
            </a:prstGeom>
            <a:noFill/>
            <a:ln>
              <a:solidFill>
                <a:srgbClr val="BF5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extLst>
      <p:ext uri="{BB962C8B-B14F-4D97-AF65-F5344CB8AC3E}">
        <p14:creationId xmlns:p14="http://schemas.microsoft.com/office/powerpoint/2010/main" val="229436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7D24E9F-6A40-8C4C-AE69-DA540861B7CF}"/>
              </a:ext>
            </a:extLst>
          </p:cNvPr>
          <p:cNvSpPr txBox="1"/>
          <p:nvPr/>
        </p:nvSpPr>
        <p:spPr>
          <a:xfrm>
            <a:off x="487537" y="452427"/>
            <a:ext cx="3771181" cy="646331"/>
          </a:xfrm>
          <a:prstGeom prst="rect">
            <a:avLst/>
          </a:prstGeom>
          <a:noFill/>
        </p:spPr>
        <p:txBody>
          <a:bodyPr wrap="square" rtlCol="0">
            <a:spAutoFit/>
          </a:bodyPr>
          <a:lstStyle/>
          <a:p>
            <a:pPr algn="just"/>
            <a:r>
              <a:rPr kumimoji="1" lang="zh-CN" altLang="en-US" dirty="0">
                <a:solidFill>
                  <a:srgbClr val="F56BFF"/>
                </a:solidFill>
                <a:latin typeface="Microsoft YaHei" panose="020B0503020204020204" pitchFamily="34" charset="-122"/>
                <a:ea typeface="Microsoft YaHei" panose="020B0503020204020204" pitchFamily="34" charset="-122"/>
              </a:rPr>
              <a:t>专家访谈</a:t>
            </a:r>
          </a:p>
          <a:p>
            <a:r>
              <a:rPr kumimoji="1" lang="en-US" altLang="zh-CN" dirty="0">
                <a:solidFill>
                  <a:srgbClr val="F56BFF"/>
                </a:solidFill>
                <a:latin typeface="Microsoft YaHei" panose="020B0503020204020204" pitchFamily="34" charset="-122"/>
                <a:ea typeface="Microsoft YaHei" panose="020B0503020204020204" pitchFamily="34" charset="-122"/>
                <a:sym typeface="Helvetica Neue"/>
              </a:rPr>
              <a:t>EXPERT</a:t>
            </a:r>
            <a:r>
              <a:rPr kumimoji="1" lang="zh-CN" altLang="en-US" dirty="0">
                <a:solidFill>
                  <a:srgbClr val="F56BFF"/>
                </a:solidFill>
                <a:latin typeface="Microsoft YaHei" panose="020B0503020204020204" pitchFamily="34" charset="-122"/>
                <a:ea typeface="Microsoft YaHei" panose="020B0503020204020204" pitchFamily="34" charset="-122"/>
                <a:sym typeface="Helvetica Neue"/>
              </a:rPr>
              <a:t> </a:t>
            </a:r>
            <a:r>
              <a:rPr kumimoji="1" lang="en-US" altLang="zh-CN" dirty="0">
                <a:solidFill>
                  <a:srgbClr val="F56BFF"/>
                </a:solidFill>
                <a:latin typeface="Microsoft YaHei" panose="020B0503020204020204" pitchFamily="34" charset="-122"/>
                <a:ea typeface="Microsoft YaHei" panose="020B0503020204020204" pitchFamily="34" charset="-122"/>
                <a:sym typeface="Helvetica Neue"/>
              </a:rPr>
              <a:t>INTERVIEW</a:t>
            </a:r>
          </a:p>
        </p:txBody>
      </p:sp>
      <p:graphicFrame>
        <p:nvGraphicFramePr>
          <p:cNvPr id="6" name="表格 6">
            <a:extLst>
              <a:ext uri="{FF2B5EF4-FFF2-40B4-BE49-F238E27FC236}">
                <a16:creationId xmlns:a16="http://schemas.microsoft.com/office/drawing/2014/main" id="{E4880F4A-DFC0-2145-9144-686F427A3F6F}"/>
              </a:ext>
            </a:extLst>
          </p:cNvPr>
          <p:cNvGraphicFramePr>
            <a:graphicFrameLocks noGrp="1"/>
          </p:cNvGraphicFramePr>
          <p:nvPr>
            <p:extLst>
              <p:ext uri="{D42A27DB-BD31-4B8C-83A1-F6EECF244321}">
                <p14:modId xmlns:p14="http://schemas.microsoft.com/office/powerpoint/2010/main" val="1025052669"/>
              </p:ext>
            </p:extLst>
          </p:nvPr>
        </p:nvGraphicFramePr>
        <p:xfrm>
          <a:off x="588192" y="1682496"/>
          <a:ext cx="11015616" cy="4142235"/>
        </p:xfrm>
        <a:graphic>
          <a:graphicData uri="http://schemas.openxmlformats.org/drawingml/2006/table">
            <a:tbl>
              <a:tblPr firstRow="1" bandRow="1">
                <a:tableStyleId>{5C22544A-7EE6-4342-B048-85BDC9FD1C3A}</a:tableStyleId>
              </a:tblPr>
              <a:tblGrid>
                <a:gridCol w="2753904">
                  <a:extLst>
                    <a:ext uri="{9D8B030D-6E8A-4147-A177-3AD203B41FA5}">
                      <a16:colId xmlns:a16="http://schemas.microsoft.com/office/drawing/2014/main" val="1598421165"/>
                    </a:ext>
                  </a:extLst>
                </a:gridCol>
                <a:gridCol w="2753904">
                  <a:extLst>
                    <a:ext uri="{9D8B030D-6E8A-4147-A177-3AD203B41FA5}">
                      <a16:colId xmlns:a16="http://schemas.microsoft.com/office/drawing/2014/main" val="2534731825"/>
                    </a:ext>
                  </a:extLst>
                </a:gridCol>
                <a:gridCol w="2753904">
                  <a:extLst>
                    <a:ext uri="{9D8B030D-6E8A-4147-A177-3AD203B41FA5}">
                      <a16:colId xmlns:a16="http://schemas.microsoft.com/office/drawing/2014/main" val="566101483"/>
                    </a:ext>
                  </a:extLst>
                </a:gridCol>
                <a:gridCol w="2753904">
                  <a:extLst>
                    <a:ext uri="{9D8B030D-6E8A-4147-A177-3AD203B41FA5}">
                      <a16:colId xmlns:a16="http://schemas.microsoft.com/office/drawing/2014/main" val="1795738588"/>
                    </a:ext>
                  </a:extLst>
                </a:gridCol>
              </a:tblGrid>
              <a:tr h="822960">
                <a:tc>
                  <a:txBody>
                    <a:bodyPr/>
                    <a:lstStyle/>
                    <a:p>
                      <a:pPr algn="ctr"/>
                      <a:r>
                        <a:rPr lang="zh-CN" altLang="en-US" dirty="0"/>
                        <a:t>姓名</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t>概念界定</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t>建议方向</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t>备注</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83280"/>
                  </a:ext>
                </a:extLst>
              </a:tr>
              <a:tr h="1106425">
                <a:tc>
                  <a:txBody>
                    <a:bodyPr/>
                    <a:lstStyle/>
                    <a:p>
                      <a:pPr algn="ctr"/>
                      <a:endParaRPr lang="zh-CN" alt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979035"/>
                  </a:ext>
                </a:extLst>
              </a:tr>
              <a:tr h="1106425">
                <a:tc>
                  <a:txBody>
                    <a:bodyPr/>
                    <a:lstStyle/>
                    <a:p>
                      <a:pPr algn="ctr"/>
                      <a:endParaRPr lang="zh-CN" alt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785697"/>
                  </a:ext>
                </a:extLst>
              </a:tr>
              <a:tr h="1106425">
                <a:tc>
                  <a:txBody>
                    <a:bodyPr/>
                    <a:lstStyle/>
                    <a:p>
                      <a:pPr algn="ctr"/>
                      <a:endParaRPr lang="zh-CN" altLang="en-US"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zh-CN" alt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zh-CN" altLang="en-US"/>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zh-CN" altLang="en-US"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1339444"/>
                  </a:ext>
                </a:extLst>
              </a:tr>
            </a:tbl>
          </a:graphicData>
        </a:graphic>
      </p:graphicFrame>
    </p:spTree>
    <p:extLst>
      <p:ext uri="{BB962C8B-B14F-4D97-AF65-F5344CB8AC3E}">
        <p14:creationId xmlns:p14="http://schemas.microsoft.com/office/powerpoint/2010/main" val="2636904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236AF9C-DD1C-5548-8A41-C3153B5FEDB4}"/>
              </a:ext>
            </a:extLst>
          </p:cNvPr>
          <p:cNvSpPr txBox="1"/>
          <p:nvPr/>
        </p:nvSpPr>
        <p:spPr>
          <a:xfrm>
            <a:off x="455762" y="705306"/>
            <a:ext cx="3771181" cy="1015663"/>
          </a:xfrm>
          <a:prstGeom prst="rect">
            <a:avLst/>
          </a:prstGeom>
          <a:noFill/>
        </p:spPr>
        <p:txBody>
          <a:bodyPr wrap="square" rtlCol="0">
            <a:spAutoFit/>
          </a:bodyPr>
          <a:lstStyle/>
          <a:p>
            <a:pPr algn="just"/>
            <a:r>
              <a:rPr kumimoji="1" lang="zh-CN" altLang="en-US" sz="6000" dirty="0">
                <a:solidFill>
                  <a:srgbClr val="F56BFF"/>
                </a:solidFill>
                <a:latin typeface="Microsoft YaHei" panose="020B0503020204020204" pitchFamily="34" charset="-122"/>
                <a:ea typeface="Microsoft YaHei" panose="020B0503020204020204" pitchFamily="34" charset="-122"/>
              </a:rPr>
              <a:t>设计开发</a:t>
            </a:r>
          </a:p>
        </p:txBody>
      </p:sp>
      <p:sp>
        <p:nvSpPr>
          <p:cNvPr id="7" name="文本框 6">
            <a:extLst>
              <a:ext uri="{FF2B5EF4-FFF2-40B4-BE49-F238E27FC236}">
                <a16:creationId xmlns:a16="http://schemas.microsoft.com/office/drawing/2014/main" id="{D4AA3FA8-C528-B84C-B49A-6A7846364515}"/>
              </a:ext>
            </a:extLst>
          </p:cNvPr>
          <p:cNvSpPr txBox="1"/>
          <p:nvPr/>
        </p:nvSpPr>
        <p:spPr>
          <a:xfrm>
            <a:off x="455762" y="5998805"/>
            <a:ext cx="3771181" cy="307777"/>
          </a:xfrm>
          <a:prstGeom prst="rect">
            <a:avLst/>
          </a:prstGeom>
          <a:noFill/>
        </p:spPr>
        <p:txBody>
          <a:bodyPr wrap="square" rtlCol="0">
            <a:spAutoFit/>
          </a:bodyPr>
          <a:lstStyle/>
          <a:p>
            <a:pPr algn="just"/>
            <a:r>
              <a:rPr kumimoji="1" lang="zh-CN" altLang="en-US" sz="1400" dirty="0">
                <a:solidFill>
                  <a:srgbClr val="F56BFF"/>
                </a:solidFill>
                <a:latin typeface="Microsoft YaHei" panose="020B0503020204020204" pitchFamily="34" charset="-122"/>
                <a:ea typeface="Microsoft YaHei" panose="020B0503020204020204" pitchFamily="34" charset="-122"/>
              </a:rPr>
              <a:t>灵感来源：作者</a:t>
            </a:r>
            <a:r>
              <a:rPr kumimoji="1" lang="en-US" altLang="zh-CN" sz="1400" dirty="0">
                <a:solidFill>
                  <a:srgbClr val="F56BFF"/>
                </a:solidFill>
                <a:latin typeface="Microsoft YaHei" panose="020B0503020204020204" pitchFamily="34" charset="-122"/>
                <a:ea typeface="Microsoft YaHei" panose="020B0503020204020204" pitchFamily="34" charset="-122"/>
              </a:rPr>
              <a:t>+</a:t>
            </a:r>
            <a:r>
              <a:rPr kumimoji="1" lang="zh-CN" altLang="en-US" sz="1400" dirty="0">
                <a:solidFill>
                  <a:srgbClr val="F56BFF"/>
                </a:solidFill>
                <a:latin typeface="Microsoft YaHei" panose="020B0503020204020204" pitchFamily="34" charset="-122"/>
                <a:ea typeface="Microsoft YaHei" panose="020B0503020204020204" pitchFamily="34" charset="-122"/>
              </a:rPr>
              <a:t>来源</a:t>
            </a:r>
          </a:p>
        </p:txBody>
      </p:sp>
      <p:sp>
        <p:nvSpPr>
          <p:cNvPr id="9" name="文本框 8">
            <a:extLst>
              <a:ext uri="{FF2B5EF4-FFF2-40B4-BE49-F238E27FC236}">
                <a16:creationId xmlns:a16="http://schemas.microsoft.com/office/drawing/2014/main" id="{4AA696AA-3177-2042-8636-DDFEA1BC3EB3}"/>
              </a:ext>
            </a:extLst>
          </p:cNvPr>
          <p:cNvSpPr txBox="1"/>
          <p:nvPr/>
        </p:nvSpPr>
        <p:spPr>
          <a:xfrm>
            <a:off x="6096000" y="1028471"/>
            <a:ext cx="3771181" cy="5078313"/>
          </a:xfrm>
          <a:prstGeom prst="rect">
            <a:avLst/>
          </a:prstGeom>
          <a:noFill/>
        </p:spPr>
        <p:txBody>
          <a:bodyPr wrap="square" rtlCol="0">
            <a:spAutoFit/>
          </a:bodyPr>
          <a:lstStyle/>
          <a:p>
            <a:pPr algn="just"/>
            <a:r>
              <a:rPr kumimoji="1" lang="zh-CN" altLang="en-US" dirty="0">
                <a:solidFill>
                  <a:srgbClr val="F56BFF"/>
                </a:solidFill>
                <a:latin typeface="Microsoft YaHei" panose="020B0503020204020204" pitchFamily="34" charset="-122"/>
                <a:ea typeface="Microsoft YaHei" panose="020B0503020204020204" pitchFamily="34" charset="-122"/>
              </a:rPr>
              <a:t>概念介绍</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我们可以怎样？</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头脑风暴</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服务设计蓝图</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sz="1800" b="1" dirty="0">
                <a:solidFill>
                  <a:srgbClr val="F56BFF"/>
                </a:solidFill>
              </a:rPr>
              <a:t>服务系统的发展变化</a:t>
            </a: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交互</a:t>
            </a:r>
            <a:r>
              <a:rPr kumimoji="1" lang="en-US" altLang="zh-CN" dirty="0">
                <a:solidFill>
                  <a:srgbClr val="F56BFF"/>
                </a:solidFill>
                <a:latin typeface="Microsoft YaHei" panose="020B0503020204020204" pitchFamily="34" charset="-122"/>
                <a:ea typeface="Microsoft YaHei" panose="020B0503020204020204" pitchFamily="34" charset="-122"/>
              </a:rPr>
              <a:t>/</a:t>
            </a:r>
            <a:r>
              <a:rPr kumimoji="1" lang="zh-CN" altLang="en-US" dirty="0">
                <a:solidFill>
                  <a:srgbClr val="F56BFF"/>
                </a:solidFill>
                <a:latin typeface="Microsoft YaHei" panose="020B0503020204020204" pitchFamily="34" charset="-122"/>
                <a:ea typeface="Microsoft YaHei" panose="020B0503020204020204" pitchFamily="34" charset="-122"/>
              </a:rPr>
              <a:t>视觉</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成果展示</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zh-CN" altLang="en-US" dirty="0">
              <a:solidFill>
                <a:srgbClr val="F56BFF"/>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572009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AFC4087-5104-ED4C-B153-57DB324377F4}"/>
              </a:ext>
            </a:extLst>
          </p:cNvPr>
          <p:cNvSpPr txBox="1"/>
          <p:nvPr/>
        </p:nvSpPr>
        <p:spPr>
          <a:xfrm>
            <a:off x="455762" y="705306"/>
            <a:ext cx="3771181" cy="1015663"/>
          </a:xfrm>
          <a:prstGeom prst="rect">
            <a:avLst/>
          </a:prstGeom>
          <a:noFill/>
        </p:spPr>
        <p:txBody>
          <a:bodyPr wrap="square" rtlCol="0">
            <a:spAutoFit/>
          </a:bodyPr>
          <a:lstStyle/>
          <a:p>
            <a:pPr algn="just"/>
            <a:r>
              <a:rPr kumimoji="1" lang="zh-CN" altLang="en-US" sz="6000" dirty="0">
                <a:solidFill>
                  <a:srgbClr val="F56BFF"/>
                </a:solidFill>
                <a:latin typeface="Microsoft YaHei" panose="020B0503020204020204" pitchFamily="34" charset="-122"/>
                <a:ea typeface="Microsoft YaHei" panose="020B0503020204020204" pitchFamily="34" charset="-122"/>
              </a:rPr>
              <a:t>概念介绍</a:t>
            </a:r>
          </a:p>
        </p:txBody>
      </p:sp>
      <p:sp>
        <p:nvSpPr>
          <p:cNvPr id="7" name="文本框 6">
            <a:extLst>
              <a:ext uri="{FF2B5EF4-FFF2-40B4-BE49-F238E27FC236}">
                <a16:creationId xmlns:a16="http://schemas.microsoft.com/office/drawing/2014/main" id="{9596DF82-64D2-3D45-80BB-40FE2C3BE1F6}"/>
              </a:ext>
            </a:extLst>
          </p:cNvPr>
          <p:cNvSpPr txBox="1"/>
          <p:nvPr/>
        </p:nvSpPr>
        <p:spPr>
          <a:xfrm>
            <a:off x="455762" y="5998805"/>
            <a:ext cx="3771181" cy="307777"/>
          </a:xfrm>
          <a:prstGeom prst="rect">
            <a:avLst/>
          </a:prstGeom>
          <a:noFill/>
        </p:spPr>
        <p:txBody>
          <a:bodyPr wrap="square" rtlCol="0">
            <a:spAutoFit/>
          </a:bodyPr>
          <a:lstStyle/>
          <a:p>
            <a:pPr algn="just"/>
            <a:r>
              <a:rPr kumimoji="1" lang="zh-CN" altLang="en-US" sz="1400" dirty="0">
                <a:solidFill>
                  <a:srgbClr val="F56BFF"/>
                </a:solidFill>
                <a:latin typeface="Microsoft YaHei" panose="020B0503020204020204" pitchFamily="34" charset="-122"/>
                <a:ea typeface="Microsoft YaHei" panose="020B0503020204020204" pitchFamily="34" charset="-122"/>
              </a:rPr>
              <a:t>灵感来源：作者</a:t>
            </a:r>
            <a:r>
              <a:rPr kumimoji="1" lang="en-US" altLang="zh-CN" sz="1400" dirty="0">
                <a:solidFill>
                  <a:srgbClr val="F56BFF"/>
                </a:solidFill>
                <a:latin typeface="Microsoft YaHei" panose="020B0503020204020204" pitchFamily="34" charset="-122"/>
                <a:ea typeface="Microsoft YaHei" panose="020B0503020204020204" pitchFamily="34" charset="-122"/>
              </a:rPr>
              <a:t>+</a:t>
            </a:r>
            <a:r>
              <a:rPr kumimoji="1" lang="zh-CN" altLang="en-US" sz="1400" dirty="0">
                <a:solidFill>
                  <a:srgbClr val="F56BFF"/>
                </a:solidFill>
                <a:latin typeface="Microsoft YaHei" panose="020B0503020204020204" pitchFamily="34" charset="-122"/>
                <a:ea typeface="Microsoft YaHei" panose="020B0503020204020204" pitchFamily="34" charset="-122"/>
              </a:rPr>
              <a:t>来源</a:t>
            </a:r>
          </a:p>
        </p:txBody>
      </p:sp>
      <p:sp>
        <p:nvSpPr>
          <p:cNvPr id="9" name="文本框 8">
            <a:extLst>
              <a:ext uri="{FF2B5EF4-FFF2-40B4-BE49-F238E27FC236}">
                <a16:creationId xmlns:a16="http://schemas.microsoft.com/office/drawing/2014/main" id="{A269BF21-51D3-524E-AF74-A590642C88AA}"/>
              </a:ext>
            </a:extLst>
          </p:cNvPr>
          <p:cNvSpPr txBox="1"/>
          <p:nvPr/>
        </p:nvSpPr>
        <p:spPr>
          <a:xfrm>
            <a:off x="5943601" y="1059248"/>
            <a:ext cx="3771181" cy="307777"/>
          </a:xfrm>
          <a:prstGeom prst="rect">
            <a:avLst/>
          </a:prstGeom>
          <a:noFill/>
        </p:spPr>
        <p:txBody>
          <a:bodyPr wrap="square" rtlCol="0">
            <a:spAutoFit/>
          </a:bodyPr>
          <a:lstStyle/>
          <a:p>
            <a:pPr algn="just"/>
            <a:r>
              <a:rPr kumimoji="1" lang="zh-CN" altLang="en-US" sz="1400" dirty="0">
                <a:solidFill>
                  <a:srgbClr val="F56BFF"/>
                </a:solidFill>
                <a:latin typeface="Microsoft YaHei" panose="020B0503020204020204" pitchFamily="34" charset="-122"/>
                <a:ea typeface="Microsoft YaHei" panose="020B0503020204020204" pitchFamily="34" charset="-122"/>
              </a:rPr>
              <a:t>一句话介绍：</a:t>
            </a:r>
          </a:p>
        </p:txBody>
      </p:sp>
      <p:sp>
        <p:nvSpPr>
          <p:cNvPr id="2" name="文本框 1">
            <a:extLst>
              <a:ext uri="{FF2B5EF4-FFF2-40B4-BE49-F238E27FC236}">
                <a16:creationId xmlns:a16="http://schemas.microsoft.com/office/drawing/2014/main" id="{6008B5AB-A090-5A40-A297-3E22FA7306F7}"/>
              </a:ext>
            </a:extLst>
          </p:cNvPr>
          <p:cNvSpPr txBox="1"/>
          <p:nvPr/>
        </p:nvSpPr>
        <p:spPr>
          <a:xfrm>
            <a:off x="5943601" y="1720969"/>
            <a:ext cx="5361708" cy="738664"/>
          </a:xfrm>
          <a:prstGeom prst="rect">
            <a:avLst/>
          </a:prstGeom>
          <a:noFill/>
        </p:spPr>
        <p:txBody>
          <a:bodyPr wrap="square" rtlCol="0">
            <a:spAutoFit/>
          </a:bodyPr>
          <a:lstStyle/>
          <a:p>
            <a:pPr algn="just"/>
            <a:r>
              <a:rPr kumimoji="1" lang="zh-CN" altLang="en-US" sz="1400" dirty="0">
                <a:latin typeface="Microsoft YaHei" panose="020B0503020204020204" pitchFamily="34" charset="-122"/>
                <a:ea typeface="Microsoft YaHei" panose="020B0503020204020204" pitchFamily="34" charset="-122"/>
              </a:rPr>
              <a:t>（作品的名字）</a:t>
            </a:r>
            <a:r>
              <a:rPr kumimoji="1" lang="zh-CN" altLang="en-US" sz="1400" dirty="0">
                <a:solidFill>
                  <a:srgbClr val="F56BFF"/>
                </a:solidFill>
                <a:latin typeface="Microsoft YaHei" panose="020B0503020204020204" pitchFamily="34" charset="-122"/>
                <a:ea typeface="Microsoft YaHei" panose="020B0503020204020204" pitchFamily="34" charset="-122"/>
              </a:rPr>
              <a:t>的主旨为了帮助</a:t>
            </a:r>
            <a:r>
              <a:rPr kumimoji="1" lang="zh-CN" altLang="en-US" sz="1400" dirty="0">
                <a:latin typeface="Microsoft YaHei" panose="020B0503020204020204" pitchFamily="34" charset="-122"/>
                <a:ea typeface="Microsoft YaHei" panose="020B0503020204020204" pitchFamily="34" charset="-122"/>
              </a:rPr>
              <a:t>（什么用户）</a:t>
            </a:r>
            <a:r>
              <a:rPr kumimoji="1" lang="zh-CN" altLang="en-US" sz="1400" dirty="0">
                <a:solidFill>
                  <a:srgbClr val="F56BFF"/>
                </a:solidFill>
                <a:latin typeface="Microsoft YaHei" panose="020B0503020204020204" pitchFamily="34" charset="-122"/>
                <a:ea typeface="Microsoft YaHei" panose="020B0503020204020204" pitchFamily="34" charset="-122"/>
              </a:rPr>
              <a:t>群体，解决在</a:t>
            </a:r>
            <a:r>
              <a:rPr kumimoji="1" lang="zh-CN" altLang="en-US" sz="1400" dirty="0">
                <a:latin typeface="Microsoft YaHei" panose="020B0503020204020204" pitchFamily="34" charset="-122"/>
                <a:ea typeface="Microsoft YaHei" panose="020B0503020204020204" pitchFamily="34" charset="-122"/>
              </a:rPr>
              <a:t>（什么）</a:t>
            </a:r>
            <a:r>
              <a:rPr kumimoji="1" lang="zh-CN" altLang="en-US" sz="1400" dirty="0">
                <a:solidFill>
                  <a:srgbClr val="F56BFF"/>
                </a:solidFill>
                <a:latin typeface="Microsoft YaHei" panose="020B0503020204020204" pitchFamily="34" charset="-122"/>
                <a:ea typeface="Microsoft YaHei" panose="020B0503020204020204" pitchFamily="34" charset="-122"/>
              </a:rPr>
              <a:t>场景下，</a:t>
            </a:r>
            <a:r>
              <a:rPr kumimoji="1" lang="zh-CN" altLang="en-US" sz="1400" dirty="0">
                <a:latin typeface="Microsoft YaHei" panose="020B0503020204020204" pitchFamily="34" charset="-122"/>
                <a:ea typeface="Microsoft YaHei" panose="020B0503020204020204" pitchFamily="34" charset="-122"/>
              </a:rPr>
              <a:t>（什么样）</a:t>
            </a:r>
            <a:r>
              <a:rPr kumimoji="1" lang="zh-CN" altLang="en-US" sz="1400" dirty="0">
                <a:solidFill>
                  <a:srgbClr val="F56BFF"/>
                </a:solidFill>
                <a:latin typeface="Microsoft YaHei" panose="020B0503020204020204" pitchFamily="34" charset="-122"/>
                <a:ea typeface="Microsoft YaHei" panose="020B0503020204020204" pitchFamily="34" charset="-122"/>
              </a:rPr>
              <a:t>的痛点。当用户使用</a:t>
            </a:r>
            <a:r>
              <a:rPr kumimoji="1" lang="zh-CN" altLang="en-US" sz="1400" dirty="0">
                <a:latin typeface="Microsoft YaHei" panose="020B0503020204020204" pitchFamily="34" charset="-122"/>
                <a:ea typeface="Microsoft YaHei" panose="020B0503020204020204" pitchFamily="34" charset="-122"/>
              </a:rPr>
              <a:t>（作品名字）</a:t>
            </a:r>
            <a:r>
              <a:rPr kumimoji="1" lang="zh-CN" altLang="en-US" sz="1400" dirty="0">
                <a:solidFill>
                  <a:srgbClr val="F56BFF"/>
                </a:solidFill>
                <a:latin typeface="Microsoft YaHei" panose="020B0503020204020204" pitchFamily="34" charset="-122"/>
                <a:ea typeface="Microsoft YaHei" panose="020B0503020204020204" pitchFamily="34" charset="-122"/>
              </a:rPr>
              <a:t>的时候，能够极大的改善这方面的</a:t>
            </a:r>
            <a:r>
              <a:rPr kumimoji="1" lang="zh-CN" altLang="en-US" sz="1400" dirty="0">
                <a:latin typeface="Microsoft YaHei" panose="020B0503020204020204" pitchFamily="34" charset="-122"/>
                <a:ea typeface="Microsoft YaHei" panose="020B0503020204020204" pitchFamily="34" charset="-122"/>
              </a:rPr>
              <a:t>（工作效率</a:t>
            </a:r>
            <a:r>
              <a:rPr kumimoji="1" lang="en-US" altLang="zh-CN" sz="1400" dirty="0">
                <a:latin typeface="Microsoft YaHei" panose="020B0503020204020204" pitchFamily="34" charset="-122"/>
                <a:ea typeface="Microsoft YaHei" panose="020B0503020204020204" pitchFamily="34" charset="-122"/>
              </a:rPr>
              <a:t>/</a:t>
            </a:r>
            <a:r>
              <a:rPr kumimoji="1" lang="zh-CN" altLang="en-US" sz="1400" dirty="0">
                <a:latin typeface="Microsoft YaHei" panose="020B0503020204020204" pitchFamily="34" charset="-122"/>
                <a:ea typeface="Microsoft YaHei" panose="020B0503020204020204" pitchFamily="34" charset="-122"/>
              </a:rPr>
              <a:t>之前无法避免的问题）</a:t>
            </a:r>
            <a:r>
              <a:rPr kumimoji="1" lang="zh-CN" altLang="en-US" sz="1400" dirty="0">
                <a:solidFill>
                  <a:srgbClr val="F56BFF"/>
                </a:solidFill>
                <a:latin typeface="Microsoft YaHei" panose="020B0503020204020204" pitchFamily="34" charset="-122"/>
                <a:ea typeface="Microsoft YaHei" panose="020B0503020204020204" pitchFamily="34" charset="-122"/>
              </a:rPr>
              <a:t>。</a:t>
            </a:r>
          </a:p>
        </p:txBody>
      </p:sp>
      <p:sp>
        <p:nvSpPr>
          <p:cNvPr id="3" name="文本框 2">
            <a:extLst>
              <a:ext uri="{FF2B5EF4-FFF2-40B4-BE49-F238E27FC236}">
                <a16:creationId xmlns:a16="http://schemas.microsoft.com/office/drawing/2014/main" id="{3062EA26-0532-9447-9324-22A386BF17AF}"/>
              </a:ext>
            </a:extLst>
          </p:cNvPr>
          <p:cNvSpPr txBox="1"/>
          <p:nvPr/>
        </p:nvSpPr>
        <p:spPr>
          <a:xfrm>
            <a:off x="6096000" y="5998804"/>
            <a:ext cx="4436279" cy="307777"/>
          </a:xfrm>
          <a:prstGeom prst="rect">
            <a:avLst/>
          </a:prstGeom>
          <a:noFill/>
        </p:spPr>
        <p:txBody>
          <a:bodyPr wrap="square" rtlCol="0">
            <a:spAutoFit/>
          </a:bodyPr>
          <a:lstStyle/>
          <a:p>
            <a:pPr algn="just"/>
            <a:r>
              <a:rPr kumimoji="1" lang="zh-CN" altLang="en-US" sz="1400" dirty="0">
                <a:latin typeface="Microsoft YaHei" panose="020B0503020204020204" pitchFamily="34" charset="-122"/>
                <a:ea typeface="Microsoft YaHei" panose="020B0503020204020204" pitchFamily="34" charset="-122"/>
              </a:rPr>
              <a:t>白色字请使用者根据自己的需求进行替换。</a:t>
            </a:r>
          </a:p>
        </p:txBody>
      </p:sp>
    </p:spTree>
    <p:extLst>
      <p:ext uri="{BB962C8B-B14F-4D97-AF65-F5344CB8AC3E}">
        <p14:creationId xmlns:p14="http://schemas.microsoft.com/office/powerpoint/2010/main" val="2890555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三角形">
            <a:extLst>
              <a:ext uri="{FF2B5EF4-FFF2-40B4-BE49-F238E27FC236}">
                <a16:creationId xmlns:a16="http://schemas.microsoft.com/office/drawing/2014/main" id="{AD16CEE0-DDFC-4B4B-A5BC-CF0321CD11AF}"/>
              </a:ext>
            </a:extLst>
          </p:cNvPr>
          <p:cNvSpPr/>
          <p:nvPr/>
        </p:nvSpPr>
        <p:spPr>
          <a:xfrm rot="5400000">
            <a:off x="665066" y="1702231"/>
            <a:ext cx="281713" cy="254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56BFF"/>
          </a:solidFill>
          <a:ln w="12700">
            <a:noFill/>
            <a:miter lim="400000"/>
          </a:ln>
        </p:spPr>
        <p:txBody>
          <a:bodyPr lIns="50797" tIns="50797" rIns="50797" bIns="50797" anchor="ctr"/>
          <a:lstStyle/>
          <a:p>
            <a:pPr defTabSz="825417">
              <a:defRPr sz="3200">
                <a:solidFill>
                  <a:srgbClr val="FFFFFF"/>
                </a:solidFill>
                <a:latin typeface="Helvetica Neue Medium"/>
                <a:ea typeface="Helvetica Neue Medium"/>
                <a:cs typeface="Helvetica Neue Medium"/>
                <a:sym typeface="Helvetica Neue Medium"/>
              </a:defRPr>
            </a:pPr>
            <a:endParaRPr>
              <a:solidFill>
                <a:srgbClr val="F56BFF"/>
              </a:solidFill>
              <a:latin typeface="Microsoft YaHei" panose="020B0503020204020204" pitchFamily="34" charset="-122"/>
              <a:ea typeface="Microsoft YaHei" panose="020B0503020204020204" pitchFamily="34" charset="-122"/>
            </a:endParaRPr>
          </a:p>
        </p:txBody>
      </p:sp>
      <p:sp>
        <p:nvSpPr>
          <p:cNvPr id="110" name="三角形">
            <a:extLst>
              <a:ext uri="{FF2B5EF4-FFF2-40B4-BE49-F238E27FC236}">
                <a16:creationId xmlns:a16="http://schemas.microsoft.com/office/drawing/2014/main" id="{E8E2990C-51B7-114B-B13D-4F4FFD8EB78C}"/>
              </a:ext>
            </a:extLst>
          </p:cNvPr>
          <p:cNvSpPr/>
          <p:nvPr/>
        </p:nvSpPr>
        <p:spPr>
          <a:xfrm rot="5400000">
            <a:off x="665066" y="2609681"/>
            <a:ext cx="281713" cy="254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56BFF"/>
          </a:solidFill>
          <a:ln w="12700">
            <a:noFill/>
            <a:miter lim="400000"/>
          </a:ln>
        </p:spPr>
        <p:txBody>
          <a:bodyPr lIns="50797" tIns="50797" rIns="50797" bIns="50797" anchor="ctr"/>
          <a:lstStyle/>
          <a:p>
            <a:pPr defTabSz="825417">
              <a:defRPr sz="3200">
                <a:solidFill>
                  <a:srgbClr val="FFFFFF"/>
                </a:solidFill>
                <a:latin typeface="Helvetica Neue Medium"/>
                <a:ea typeface="Helvetica Neue Medium"/>
                <a:cs typeface="Helvetica Neue Medium"/>
                <a:sym typeface="Helvetica Neue Medium"/>
              </a:defRPr>
            </a:pPr>
            <a:endParaRPr>
              <a:solidFill>
                <a:srgbClr val="F56BFF"/>
              </a:solidFill>
              <a:latin typeface="Microsoft YaHei" panose="020B0503020204020204" pitchFamily="34" charset="-122"/>
              <a:ea typeface="Microsoft YaHei" panose="020B0503020204020204" pitchFamily="34" charset="-122"/>
            </a:endParaRPr>
          </a:p>
        </p:txBody>
      </p:sp>
      <p:sp>
        <p:nvSpPr>
          <p:cNvPr id="112" name="三角形">
            <a:extLst>
              <a:ext uri="{FF2B5EF4-FFF2-40B4-BE49-F238E27FC236}">
                <a16:creationId xmlns:a16="http://schemas.microsoft.com/office/drawing/2014/main" id="{3F1F06F4-B39B-7846-91F2-A527B0777C6F}"/>
              </a:ext>
            </a:extLst>
          </p:cNvPr>
          <p:cNvSpPr/>
          <p:nvPr/>
        </p:nvSpPr>
        <p:spPr>
          <a:xfrm rot="5400000">
            <a:off x="665066" y="3517131"/>
            <a:ext cx="281713" cy="254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56BFF"/>
          </a:solidFill>
          <a:ln w="12700">
            <a:noFill/>
            <a:miter lim="400000"/>
          </a:ln>
        </p:spPr>
        <p:txBody>
          <a:bodyPr lIns="50797" tIns="50797" rIns="50797" bIns="50797" anchor="ctr"/>
          <a:lstStyle/>
          <a:p>
            <a:pPr defTabSz="825417">
              <a:defRPr sz="3200">
                <a:solidFill>
                  <a:srgbClr val="FFFFFF"/>
                </a:solidFill>
                <a:latin typeface="Helvetica Neue Medium"/>
                <a:ea typeface="Helvetica Neue Medium"/>
                <a:cs typeface="Helvetica Neue Medium"/>
                <a:sym typeface="Helvetica Neue Medium"/>
              </a:defRPr>
            </a:pPr>
            <a:endParaRPr>
              <a:solidFill>
                <a:srgbClr val="F56BFF"/>
              </a:solidFill>
              <a:latin typeface="Microsoft YaHei" panose="020B0503020204020204" pitchFamily="34" charset="-122"/>
              <a:ea typeface="Microsoft YaHei" panose="020B0503020204020204" pitchFamily="34" charset="-122"/>
            </a:endParaRPr>
          </a:p>
        </p:txBody>
      </p:sp>
      <p:sp>
        <p:nvSpPr>
          <p:cNvPr id="114" name="三角形">
            <a:extLst>
              <a:ext uri="{FF2B5EF4-FFF2-40B4-BE49-F238E27FC236}">
                <a16:creationId xmlns:a16="http://schemas.microsoft.com/office/drawing/2014/main" id="{0A0DB3BD-9634-4348-A55F-917D5594C638}"/>
              </a:ext>
            </a:extLst>
          </p:cNvPr>
          <p:cNvSpPr/>
          <p:nvPr/>
        </p:nvSpPr>
        <p:spPr>
          <a:xfrm rot="5400000">
            <a:off x="665066" y="4424581"/>
            <a:ext cx="281713" cy="254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56BFF"/>
          </a:solidFill>
          <a:ln w="12700">
            <a:noFill/>
            <a:miter lim="400000"/>
          </a:ln>
        </p:spPr>
        <p:txBody>
          <a:bodyPr lIns="50797" tIns="50797" rIns="50797" bIns="50797" anchor="ctr"/>
          <a:lstStyle/>
          <a:p>
            <a:pPr defTabSz="825417">
              <a:defRPr sz="3200">
                <a:solidFill>
                  <a:srgbClr val="FFFFFF"/>
                </a:solidFill>
                <a:latin typeface="Helvetica Neue Medium"/>
                <a:ea typeface="Helvetica Neue Medium"/>
                <a:cs typeface="Helvetica Neue Medium"/>
                <a:sym typeface="Helvetica Neue Medium"/>
              </a:defRPr>
            </a:pPr>
            <a:endParaRPr>
              <a:solidFill>
                <a:srgbClr val="F56BFF"/>
              </a:solidFill>
              <a:latin typeface="Microsoft YaHei" panose="020B0503020204020204" pitchFamily="34" charset="-122"/>
              <a:ea typeface="Microsoft YaHei" panose="020B0503020204020204" pitchFamily="34" charset="-122"/>
            </a:endParaRPr>
          </a:p>
        </p:txBody>
      </p:sp>
      <p:sp>
        <p:nvSpPr>
          <p:cNvPr id="2" name="文本框 1">
            <a:extLst>
              <a:ext uri="{FF2B5EF4-FFF2-40B4-BE49-F238E27FC236}">
                <a16:creationId xmlns:a16="http://schemas.microsoft.com/office/drawing/2014/main" id="{E159579F-CC48-1D4C-B2D5-327CA2EAFD47}"/>
              </a:ext>
            </a:extLst>
          </p:cNvPr>
          <p:cNvSpPr txBox="1"/>
          <p:nvPr/>
        </p:nvSpPr>
        <p:spPr>
          <a:xfrm>
            <a:off x="487537" y="452427"/>
            <a:ext cx="3771181" cy="646331"/>
          </a:xfrm>
          <a:prstGeom prst="rect">
            <a:avLst/>
          </a:prstGeom>
          <a:noFill/>
        </p:spPr>
        <p:txBody>
          <a:bodyPr wrap="square" rtlCol="0">
            <a:spAutoFit/>
          </a:bodyPr>
          <a:lstStyle/>
          <a:p>
            <a:pPr algn="just"/>
            <a:r>
              <a:rPr kumimoji="1" lang="zh-CN" altLang="en-US" dirty="0">
                <a:solidFill>
                  <a:srgbClr val="F56BFF"/>
                </a:solidFill>
                <a:latin typeface="Microsoft YaHei" panose="020B0503020204020204" pitchFamily="34" charset="-122"/>
                <a:ea typeface="Microsoft YaHei" panose="020B0503020204020204" pitchFamily="34" charset="-122"/>
              </a:rPr>
              <a:t>我们可以怎样？</a:t>
            </a:r>
            <a:endParaRPr kumimoji="1" lang="en-US" altLang="zh-CN" dirty="0">
              <a:solidFill>
                <a:srgbClr val="F56BFF"/>
              </a:solidFill>
              <a:latin typeface="Microsoft YaHei" panose="020B0503020204020204" pitchFamily="34" charset="-122"/>
              <a:ea typeface="Microsoft YaHei" panose="020B0503020204020204" pitchFamily="34" charset="-122"/>
            </a:endParaRPr>
          </a:p>
          <a:p>
            <a:r>
              <a:rPr lang="en-US" altLang="zh-CN" sz="1800" b="0" dirty="0">
                <a:solidFill>
                  <a:srgbClr val="F56BFF"/>
                </a:solidFill>
                <a:latin typeface="Microsoft YaHei" panose="020B0503020204020204" pitchFamily="34" charset="-122"/>
                <a:ea typeface="Microsoft YaHei" panose="020B0503020204020204" pitchFamily="34" charset="-122"/>
              </a:rPr>
              <a:t>How might we</a:t>
            </a:r>
            <a:r>
              <a:rPr lang="zh-CN" altLang="en-US" sz="1800" b="0" dirty="0">
                <a:solidFill>
                  <a:srgbClr val="F56BFF"/>
                </a:solidFill>
                <a:latin typeface="Microsoft YaHei" panose="020B0503020204020204" pitchFamily="34" charset="-122"/>
                <a:ea typeface="Microsoft YaHei" panose="020B0503020204020204" pitchFamily="34" charset="-122"/>
              </a:rPr>
              <a:t>？</a:t>
            </a:r>
          </a:p>
        </p:txBody>
      </p:sp>
      <p:sp>
        <p:nvSpPr>
          <p:cNvPr id="12" name="文本框 11">
            <a:extLst>
              <a:ext uri="{FF2B5EF4-FFF2-40B4-BE49-F238E27FC236}">
                <a16:creationId xmlns:a16="http://schemas.microsoft.com/office/drawing/2014/main" id="{623352FA-A971-454A-98EC-E85258574F6D}"/>
              </a:ext>
            </a:extLst>
          </p:cNvPr>
          <p:cNvSpPr txBox="1"/>
          <p:nvPr/>
        </p:nvSpPr>
        <p:spPr>
          <a:xfrm>
            <a:off x="1084316" y="1644565"/>
            <a:ext cx="2199502" cy="369332"/>
          </a:xfrm>
          <a:prstGeom prst="rect">
            <a:avLst/>
          </a:prstGeom>
          <a:noFill/>
        </p:spPr>
        <p:txBody>
          <a:bodyPr wrap="square" rtlCol="0">
            <a:spAutoFit/>
          </a:bodyPr>
          <a:lstStyle/>
          <a:p>
            <a:r>
              <a:rPr kumimoji="1" lang="zh-CN" altLang="en-US" dirty="0">
                <a:solidFill>
                  <a:srgbClr val="F56BFF"/>
                </a:solidFill>
              </a:rPr>
              <a:t>场景</a:t>
            </a:r>
            <a:endParaRPr kumimoji="1" lang="en-US" altLang="zh-CN" dirty="0">
              <a:solidFill>
                <a:srgbClr val="F56BFF"/>
              </a:solidFill>
            </a:endParaRPr>
          </a:p>
        </p:txBody>
      </p:sp>
      <p:sp>
        <p:nvSpPr>
          <p:cNvPr id="14" name="三角形">
            <a:extLst>
              <a:ext uri="{FF2B5EF4-FFF2-40B4-BE49-F238E27FC236}">
                <a16:creationId xmlns:a16="http://schemas.microsoft.com/office/drawing/2014/main" id="{9AF2003A-F0F1-F842-953C-3E64B8ED3366}"/>
              </a:ext>
            </a:extLst>
          </p:cNvPr>
          <p:cNvSpPr/>
          <p:nvPr/>
        </p:nvSpPr>
        <p:spPr>
          <a:xfrm rot="5400000">
            <a:off x="665066" y="5332030"/>
            <a:ext cx="281713" cy="254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56BFF"/>
          </a:solidFill>
          <a:ln w="12700">
            <a:noFill/>
            <a:miter lim="400000"/>
          </a:ln>
        </p:spPr>
        <p:txBody>
          <a:bodyPr lIns="50797" tIns="50797" rIns="50797" bIns="50797" anchor="ctr"/>
          <a:lstStyle/>
          <a:p>
            <a:pPr defTabSz="825417">
              <a:defRPr sz="3200">
                <a:solidFill>
                  <a:srgbClr val="FFFFFF"/>
                </a:solidFill>
                <a:latin typeface="Helvetica Neue Medium"/>
                <a:ea typeface="Helvetica Neue Medium"/>
                <a:cs typeface="Helvetica Neue Medium"/>
                <a:sym typeface="Helvetica Neue Medium"/>
              </a:defRPr>
            </a:pPr>
            <a:endParaRPr>
              <a:solidFill>
                <a:srgbClr val="F56BFF"/>
              </a:solidFill>
              <a:latin typeface="Microsoft YaHei" panose="020B0503020204020204" pitchFamily="34" charset="-122"/>
              <a:ea typeface="Microsoft YaHei" panose="020B0503020204020204" pitchFamily="34" charset="-122"/>
            </a:endParaRPr>
          </a:p>
        </p:txBody>
      </p:sp>
      <p:sp>
        <p:nvSpPr>
          <p:cNvPr id="18" name="矩形 17">
            <a:extLst>
              <a:ext uri="{FF2B5EF4-FFF2-40B4-BE49-F238E27FC236}">
                <a16:creationId xmlns:a16="http://schemas.microsoft.com/office/drawing/2014/main" id="{880E06AB-A24E-4542-AF31-C43F34735841}"/>
              </a:ext>
            </a:extLst>
          </p:cNvPr>
          <p:cNvSpPr/>
          <p:nvPr/>
        </p:nvSpPr>
        <p:spPr>
          <a:xfrm>
            <a:off x="1084316" y="2556499"/>
            <a:ext cx="646331" cy="369332"/>
          </a:xfrm>
          <a:prstGeom prst="rect">
            <a:avLst/>
          </a:prstGeom>
        </p:spPr>
        <p:txBody>
          <a:bodyPr wrap="none">
            <a:spAutoFit/>
          </a:bodyPr>
          <a:lstStyle/>
          <a:p>
            <a:r>
              <a:rPr kumimoji="1" lang="zh-CN" altLang="en-US" dirty="0">
                <a:solidFill>
                  <a:srgbClr val="F56BFF"/>
                </a:solidFill>
              </a:rPr>
              <a:t>方式</a:t>
            </a:r>
            <a:endParaRPr kumimoji="1" lang="en-US" altLang="zh-CN" dirty="0">
              <a:solidFill>
                <a:srgbClr val="F56BFF"/>
              </a:solidFill>
            </a:endParaRPr>
          </a:p>
        </p:txBody>
      </p:sp>
      <p:sp>
        <p:nvSpPr>
          <p:cNvPr id="20" name="矩形 19">
            <a:extLst>
              <a:ext uri="{FF2B5EF4-FFF2-40B4-BE49-F238E27FC236}">
                <a16:creationId xmlns:a16="http://schemas.microsoft.com/office/drawing/2014/main" id="{860F8B00-8284-5E49-884E-10AA6CE3C6E3}"/>
              </a:ext>
            </a:extLst>
          </p:cNvPr>
          <p:cNvSpPr/>
          <p:nvPr/>
        </p:nvSpPr>
        <p:spPr>
          <a:xfrm>
            <a:off x="1084316" y="3459465"/>
            <a:ext cx="963725" cy="369332"/>
          </a:xfrm>
          <a:prstGeom prst="rect">
            <a:avLst/>
          </a:prstGeom>
        </p:spPr>
        <p:txBody>
          <a:bodyPr wrap="none">
            <a:spAutoFit/>
          </a:bodyPr>
          <a:lstStyle/>
          <a:p>
            <a:r>
              <a:rPr kumimoji="1" lang="zh-CN" altLang="en-US" dirty="0">
                <a:solidFill>
                  <a:srgbClr val="F56BFF"/>
                </a:solidFill>
              </a:rPr>
              <a:t>角色</a:t>
            </a:r>
            <a:r>
              <a:rPr kumimoji="1" lang="en-US" altLang="zh-CN" dirty="0">
                <a:solidFill>
                  <a:srgbClr val="F56BFF"/>
                </a:solidFill>
              </a:rPr>
              <a:t>/</a:t>
            </a:r>
            <a:r>
              <a:rPr kumimoji="1" lang="zh-CN" altLang="en-US" dirty="0">
                <a:solidFill>
                  <a:srgbClr val="F56BFF"/>
                </a:solidFill>
              </a:rPr>
              <a:t>谁</a:t>
            </a:r>
            <a:endParaRPr kumimoji="1" lang="en-US" altLang="zh-CN" dirty="0">
              <a:solidFill>
                <a:srgbClr val="F56BFF"/>
              </a:solidFill>
            </a:endParaRPr>
          </a:p>
        </p:txBody>
      </p:sp>
      <p:sp>
        <p:nvSpPr>
          <p:cNvPr id="22" name="矩形 21">
            <a:extLst>
              <a:ext uri="{FF2B5EF4-FFF2-40B4-BE49-F238E27FC236}">
                <a16:creationId xmlns:a16="http://schemas.microsoft.com/office/drawing/2014/main" id="{BE595B63-7B17-A74B-8CDC-AD714C23FB75}"/>
              </a:ext>
            </a:extLst>
          </p:cNvPr>
          <p:cNvSpPr/>
          <p:nvPr/>
        </p:nvSpPr>
        <p:spPr>
          <a:xfrm>
            <a:off x="1084316" y="4362431"/>
            <a:ext cx="2117887" cy="369332"/>
          </a:xfrm>
          <a:prstGeom prst="rect">
            <a:avLst/>
          </a:prstGeom>
        </p:spPr>
        <p:txBody>
          <a:bodyPr wrap="none">
            <a:spAutoFit/>
          </a:bodyPr>
          <a:lstStyle/>
          <a:p>
            <a:r>
              <a:rPr kumimoji="1" lang="zh-CN" altLang="en-US" dirty="0">
                <a:solidFill>
                  <a:srgbClr val="F56BFF"/>
                </a:solidFill>
              </a:rPr>
              <a:t>解决的问题</a:t>
            </a:r>
            <a:r>
              <a:rPr kumimoji="1" lang="en-US" altLang="zh-CN" dirty="0">
                <a:solidFill>
                  <a:srgbClr val="F56BFF"/>
                </a:solidFill>
              </a:rPr>
              <a:t>/</a:t>
            </a:r>
            <a:r>
              <a:rPr kumimoji="1" lang="zh-CN" altLang="en-US" dirty="0">
                <a:solidFill>
                  <a:srgbClr val="F56BFF"/>
                </a:solidFill>
              </a:rPr>
              <a:t>摩擦点</a:t>
            </a:r>
            <a:endParaRPr kumimoji="1" lang="en-US" altLang="zh-CN" dirty="0">
              <a:solidFill>
                <a:srgbClr val="F56BFF"/>
              </a:solidFill>
            </a:endParaRPr>
          </a:p>
        </p:txBody>
      </p:sp>
      <p:sp>
        <p:nvSpPr>
          <p:cNvPr id="24" name="矩形 23">
            <a:extLst>
              <a:ext uri="{FF2B5EF4-FFF2-40B4-BE49-F238E27FC236}">
                <a16:creationId xmlns:a16="http://schemas.microsoft.com/office/drawing/2014/main" id="{2184F3D4-1384-FC4C-8149-E152FDC9EC5B}"/>
              </a:ext>
            </a:extLst>
          </p:cNvPr>
          <p:cNvSpPr/>
          <p:nvPr/>
        </p:nvSpPr>
        <p:spPr>
          <a:xfrm>
            <a:off x="1084316" y="5274364"/>
            <a:ext cx="1742785" cy="369332"/>
          </a:xfrm>
          <a:prstGeom prst="rect">
            <a:avLst/>
          </a:prstGeom>
        </p:spPr>
        <p:txBody>
          <a:bodyPr wrap="none">
            <a:spAutoFit/>
          </a:bodyPr>
          <a:lstStyle/>
          <a:p>
            <a:r>
              <a:rPr kumimoji="1" lang="zh-CN" altLang="en-US" dirty="0">
                <a:solidFill>
                  <a:srgbClr val="F56BFF"/>
                </a:solidFill>
              </a:rPr>
              <a:t>目标</a:t>
            </a:r>
            <a:r>
              <a:rPr kumimoji="1" lang="en-US" altLang="zh-CN" dirty="0">
                <a:solidFill>
                  <a:srgbClr val="F56BFF"/>
                </a:solidFill>
              </a:rPr>
              <a:t>/</a:t>
            </a:r>
            <a:r>
              <a:rPr kumimoji="1" lang="zh-CN" altLang="en-US" dirty="0">
                <a:solidFill>
                  <a:srgbClr val="F56BFF"/>
                </a:solidFill>
              </a:rPr>
              <a:t>需要</a:t>
            </a:r>
            <a:r>
              <a:rPr kumimoji="1" lang="en-US" altLang="zh-CN" dirty="0">
                <a:solidFill>
                  <a:srgbClr val="F56BFF"/>
                </a:solidFill>
              </a:rPr>
              <a:t>/</a:t>
            </a:r>
            <a:r>
              <a:rPr kumimoji="1" lang="zh-CN" altLang="en-US" dirty="0">
                <a:solidFill>
                  <a:srgbClr val="F56BFF"/>
                </a:solidFill>
              </a:rPr>
              <a:t>结果</a:t>
            </a:r>
          </a:p>
        </p:txBody>
      </p:sp>
      <p:sp>
        <p:nvSpPr>
          <p:cNvPr id="19" name="文本框 18">
            <a:extLst>
              <a:ext uri="{FF2B5EF4-FFF2-40B4-BE49-F238E27FC236}">
                <a16:creationId xmlns:a16="http://schemas.microsoft.com/office/drawing/2014/main" id="{63548FCB-43ED-9C47-9607-C3E22D5A77E3}"/>
              </a:ext>
            </a:extLst>
          </p:cNvPr>
          <p:cNvSpPr txBox="1"/>
          <p:nvPr/>
        </p:nvSpPr>
        <p:spPr>
          <a:xfrm>
            <a:off x="3960516" y="360094"/>
            <a:ext cx="7743947" cy="738664"/>
          </a:xfrm>
          <a:prstGeom prst="rect">
            <a:avLst/>
          </a:prstGeom>
          <a:noFill/>
        </p:spPr>
        <p:txBody>
          <a:bodyPr wrap="square">
            <a:spAutoFit/>
          </a:bodyPr>
          <a:lstStyle/>
          <a:p>
            <a:pPr algn="just"/>
            <a:r>
              <a:rPr lang="zh-CN" altLang="en-US" sz="1400" b="0" i="0" u="none" strike="noStrike" dirty="0">
                <a:solidFill>
                  <a:srgbClr val="F56BFF"/>
                </a:solidFill>
                <a:effectLst/>
                <a:latin typeface="Microsoft YaHei" panose="020B0503020204020204" pitchFamily="34" charset="-122"/>
                <a:ea typeface="Microsoft YaHei" panose="020B0503020204020204" pitchFamily="34" charset="-122"/>
              </a:rPr>
              <a:t>我们可以怎样？</a:t>
            </a:r>
            <a:r>
              <a:rPr lang="zh-CN" altLang="en-US" sz="1400" dirty="0">
                <a:latin typeface="Microsoft YaHei" panose="020B0503020204020204" pitchFamily="34" charset="-122"/>
                <a:ea typeface="Microsoft YaHei" panose="020B0503020204020204" pitchFamily="34" charset="-122"/>
              </a:rPr>
              <a:t>这种提问式方式确保创新者正在使用最佳的措辞提出正确的问题，且这个短语中的每个词都有助于激励创造性的解决方案的产生。我们不会提出一个特定的解决方案，但会给你一个创新思维的完美框架。</a:t>
            </a:r>
          </a:p>
        </p:txBody>
      </p:sp>
      <p:graphicFrame>
        <p:nvGraphicFramePr>
          <p:cNvPr id="3" name="表格 3">
            <a:extLst>
              <a:ext uri="{FF2B5EF4-FFF2-40B4-BE49-F238E27FC236}">
                <a16:creationId xmlns:a16="http://schemas.microsoft.com/office/drawing/2014/main" id="{E4CB8C2E-44D2-7C41-B7EE-1B4FD42C6C46}"/>
              </a:ext>
            </a:extLst>
          </p:cNvPr>
          <p:cNvGraphicFramePr>
            <a:graphicFrameLocks noGrp="1"/>
          </p:cNvGraphicFramePr>
          <p:nvPr>
            <p:extLst>
              <p:ext uri="{D42A27DB-BD31-4B8C-83A1-F6EECF244321}">
                <p14:modId xmlns:p14="http://schemas.microsoft.com/office/powerpoint/2010/main" val="2824295898"/>
              </p:ext>
            </p:extLst>
          </p:nvPr>
        </p:nvGraphicFramePr>
        <p:xfrm>
          <a:off x="3960515" y="1644565"/>
          <a:ext cx="7551922" cy="4756235"/>
        </p:xfrm>
        <a:graphic>
          <a:graphicData uri="http://schemas.openxmlformats.org/drawingml/2006/table">
            <a:tbl>
              <a:tblPr firstRow="1" bandRow="1">
                <a:tableStyleId>{5C22544A-7EE6-4342-B048-85BDC9FD1C3A}</a:tableStyleId>
              </a:tblPr>
              <a:tblGrid>
                <a:gridCol w="3775961">
                  <a:extLst>
                    <a:ext uri="{9D8B030D-6E8A-4147-A177-3AD203B41FA5}">
                      <a16:colId xmlns:a16="http://schemas.microsoft.com/office/drawing/2014/main" val="3796046952"/>
                    </a:ext>
                  </a:extLst>
                </a:gridCol>
                <a:gridCol w="3775961">
                  <a:extLst>
                    <a:ext uri="{9D8B030D-6E8A-4147-A177-3AD203B41FA5}">
                      <a16:colId xmlns:a16="http://schemas.microsoft.com/office/drawing/2014/main" val="3943803043"/>
                    </a:ext>
                  </a:extLst>
                </a:gridCol>
              </a:tblGrid>
              <a:tr h="970619">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052818"/>
                  </a:ext>
                </a:extLst>
              </a:tr>
              <a:tr h="859536">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44454"/>
                  </a:ext>
                </a:extLst>
              </a:tr>
              <a:tr h="969264">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5911451"/>
                  </a:ext>
                </a:extLst>
              </a:tr>
              <a:tr h="914400">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23702"/>
                  </a:ext>
                </a:extLst>
              </a:tr>
              <a:tr h="1042416">
                <a:tc>
                  <a:txBody>
                    <a:bodyPr/>
                    <a:lstStyle/>
                    <a:p>
                      <a:endParaRPr lang="zh-CN"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5687711"/>
                  </a:ext>
                </a:extLst>
              </a:tr>
            </a:tbl>
          </a:graphicData>
        </a:graphic>
      </p:graphicFrame>
      <p:sp>
        <p:nvSpPr>
          <p:cNvPr id="4" name="文本框 3">
            <a:extLst>
              <a:ext uri="{FF2B5EF4-FFF2-40B4-BE49-F238E27FC236}">
                <a16:creationId xmlns:a16="http://schemas.microsoft.com/office/drawing/2014/main" id="{DB84FD3B-10CE-F74F-B495-4DCF746BF8B6}"/>
              </a:ext>
            </a:extLst>
          </p:cNvPr>
          <p:cNvSpPr txBox="1"/>
          <p:nvPr/>
        </p:nvSpPr>
        <p:spPr>
          <a:xfrm>
            <a:off x="13331952" y="4059936"/>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3625850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92C5D8FE-FEFC-3246-8F03-926514CD5A64}"/>
              </a:ext>
            </a:extLst>
          </p:cNvPr>
          <p:cNvSpPr txBox="1"/>
          <p:nvPr/>
        </p:nvSpPr>
        <p:spPr>
          <a:xfrm>
            <a:off x="487537" y="452427"/>
            <a:ext cx="3771181" cy="646331"/>
          </a:xfrm>
          <a:prstGeom prst="rect">
            <a:avLst/>
          </a:prstGeom>
          <a:noFill/>
        </p:spPr>
        <p:txBody>
          <a:bodyPr wrap="square" rtlCol="0">
            <a:spAutoFit/>
          </a:bodyPr>
          <a:lstStyle/>
          <a:p>
            <a:pPr algn="just"/>
            <a:r>
              <a:rPr kumimoji="1" lang="zh-CN" altLang="en-US" dirty="0">
                <a:solidFill>
                  <a:srgbClr val="F56BFF"/>
                </a:solidFill>
                <a:latin typeface="Microsoft YaHei" panose="020B0503020204020204" pitchFamily="34" charset="-122"/>
                <a:ea typeface="Microsoft YaHei" panose="020B0503020204020204" pitchFamily="34" charset="-122"/>
              </a:rPr>
              <a:t>我们可以怎样？</a:t>
            </a:r>
            <a:endParaRPr kumimoji="1" lang="en-US" altLang="zh-CN" dirty="0">
              <a:solidFill>
                <a:srgbClr val="F56BFF"/>
              </a:solidFill>
              <a:latin typeface="Microsoft YaHei" panose="020B0503020204020204" pitchFamily="34" charset="-122"/>
              <a:ea typeface="Microsoft YaHei" panose="020B0503020204020204" pitchFamily="34" charset="-122"/>
            </a:endParaRPr>
          </a:p>
          <a:p>
            <a:r>
              <a:rPr lang="en-US" altLang="zh-CN" sz="1800" b="0" dirty="0">
                <a:solidFill>
                  <a:srgbClr val="F56BFF"/>
                </a:solidFill>
                <a:latin typeface="Microsoft YaHei" panose="020B0503020204020204" pitchFamily="34" charset="-122"/>
                <a:ea typeface="Microsoft YaHei" panose="020B0503020204020204" pitchFamily="34" charset="-122"/>
              </a:rPr>
              <a:t>How might we</a:t>
            </a:r>
            <a:r>
              <a:rPr lang="zh-CN" altLang="en-US" sz="1800" b="0" dirty="0">
                <a:solidFill>
                  <a:srgbClr val="F56BFF"/>
                </a:solidFill>
                <a:latin typeface="Microsoft YaHei" panose="020B0503020204020204" pitchFamily="34" charset="-122"/>
                <a:ea typeface="Microsoft YaHei" panose="020B0503020204020204" pitchFamily="34" charset="-122"/>
              </a:rPr>
              <a:t>？</a:t>
            </a:r>
          </a:p>
        </p:txBody>
      </p:sp>
      <p:graphicFrame>
        <p:nvGraphicFramePr>
          <p:cNvPr id="7" name="表格 3">
            <a:extLst>
              <a:ext uri="{FF2B5EF4-FFF2-40B4-BE49-F238E27FC236}">
                <a16:creationId xmlns:a16="http://schemas.microsoft.com/office/drawing/2014/main" id="{ED0694E8-3578-084F-8BBF-CAADA7BA8B74}"/>
              </a:ext>
            </a:extLst>
          </p:cNvPr>
          <p:cNvGraphicFramePr>
            <a:graphicFrameLocks noGrp="1"/>
          </p:cNvGraphicFramePr>
          <p:nvPr>
            <p:extLst>
              <p:ext uri="{D42A27DB-BD31-4B8C-83A1-F6EECF244321}">
                <p14:modId xmlns:p14="http://schemas.microsoft.com/office/powerpoint/2010/main" val="3006438378"/>
              </p:ext>
            </p:extLst>
          </p:nvPr>
        </p:nvGraphicFramePr>
        <p:xfrm>
          <a:off x="487538" y="1649338"/>
          <a:ext cx="11125414" cy="4756235"/>
        </p:xfrm>
        <a:graphic>
          <a:graphicData uri="http://schemas.openxmlformats.org/drawingml/2006/table">
            <a:tbl>
              <a:tblPr firstRow="1" bandRow="1">
                <a:tableStyleId>{5C22544A-7EE6-4342-B048-85BDC9FD1C3A}</a:tableStyleId>
              </a:tblPr>
              <a:tblGrid>
                <a:gridCol w="2438542">
                  <a:extLst>
                    <a:ext uri="{9D8B030D-6E8A-4147-A177-3AD203B41FA5}">
                      <a16:colId xmlns:a16="http://schemas.microsoft.com/office/drawing/2014/main" val="3796046952"/>
                    </a:ext>
                  </a:extLst>
                </a:gridCol>
                <a:gridCol w="8686872">
                  <a:extLst>
                    <a:ext uri="{9D8B030D-6E8A-4147-A177-3AD203B41FA5}">
                      <a16:colId xmlns:a16="http://schemas.microsoft.com/office/drawing/2014/main" val="3943803043"/>
                    </a:ext>
                  </a:extLst>
                </a:gridCol>
              </a:tblGrid>
              <a:tr h="9706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dirty="0">
                          <a:solidFill>
                            <a:srgbClr val="F56BFF"/>
                          </a:solidFill>
                        </a:rPr>
                        <a:t>场景</a:t>
                      </a:r>
                      <a:endParaRPr kumimoji="1" lang="en-US" altLang="zh-CN" dirty="0">
                        <a:solidFill>
                          <a:srgbClr val="F56BFF"/>
                        </a:solidFill>
                      </a:endParaRPr>
                    </a:p>
                  </a:txBody>
                  <a:tcPr anchor="ctr">
                    <a:lnL w="12700" cap="flat" cmpd="sng" algn="ctr">
                      <a:noFill/>
                      <a:prstDash val="solid"/>
                      <a:round/>
                      <a:headEnd type="none" w="med" len="med"/>
                      <a:tailEnd type="none" w="med" len="med"/>
                    </a:lnL>
                    <a:lnR w="12700" cap="flat" cmpd="sng" algn="ctr">
                      <a:solidFill>
                        <a:srgbClr val="F56B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b="0" kern="1200" dirty="0">
                          <a:solidFill>
                            <a:schemeClr val="tx1"/>
                          </a:solidFill>
                          <a:latin typeface="Microsoft YaHei" panose="020B0503020204020204" pitchFamily="34" charset="-122"/>
                          <a:ea typeface="Microsoft YaHei" panose="020B0503020204020204" pitchFamily="34" charset="-122"/>
                          <a:cs typeface="+mn-cs"/>
                        </a:rPr>
                        <a:t>社区网</a:t>
                      </a:r>
                      <a:r>
                        <a:rPr lang="en-US" altLang="zh-CN" sz="1800" b="0" kern="1200" dirty="0">
                          <a:solidFill>
                            <a:schemeClr val="tx1"/>
                          </a:solidFill>
                          <a:latin typeface="Microsoft YaHei" panose="020B0503020204020204" pitchFamily="34" charset="-122"/>
                          <a:ea typeface="Microsoft YaHei" panose="020B0503020204020204" pitchFamily="34" charset="-122"/>
                          <a:cs typeface="+mn-cs"/>
                        </a:rPr>
                        <a:t>/</a:t>
                      </a:r>
                      <a:r>
                        <a:rPr lang="zh-CN" altLang="en-US" sz="1800" b="0" kern="1200" dirty="0">
                          <a:solidFill>
                            <a:schemeClr val="tx1"/>
                          </a:solidFill>
                          <a:latin typeface="Microsoft YaHei" panose="020B0503020204020204" pitchFamily="34" charset="-122"/>
                          <a:ea typeface="Microsoft YaHei" panose="020B0503020204020204" pitchFamily="34" charset="-122"/>
                          <a:cs typeface="+mn-cs"/>
                        </a:rPr>
                        <a:t>街道</a:t>
                      </a:r>
                    </a:p>
                  </a:txBody>
                  <a:tcPr anchor="ctr">
                    <a:lnL w="12700" cap="flat" cmpd="sng" algn="ctr">
                      <a:solidFill>
                        <a:srgbClr val="F56B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9052818"/>
                  </a:ext>
                </a:extLst>
              </a:tr>
              <a:tr h="859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dirty="0">
                          <a:solidFill>
                            <a:srgbClr val="F56BFF"/>
                          </a:solidFill>
                        </a:rPr>
                        <a:t>方式</a:t>
                      </a:r>
                      <a:endParaRPr kumimoji="1" lang="en-US" altLang="zh-CN" dirty="0">
                        <a:solidFill>
                          <a:srgbClr val="F56BFF"/>
                        </a:solidFill>
                      </a:endParaRPr>
                    </a:p>
                  </a:txBody>
                  <a:tcPr anchor="ctr">
                    <a:lnL w="12700" cap="flat" cmpd="sng" algn="ctr">
                      <a:noFill/>
                      <a:prstDash val="solid"/>
                      <a:round/>
                      <a:headEnd type="none" w="med" len="med"/>
                      <a:tailEnd type="none" w="med" len="med"/>
                    </a:lnL>
                    <a:lnR w="12700" cap="flat" cmpd="sng" algn="ctr">
                      <a:solidFill>
                        <a:srgbClr val="F56B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kern="1200" dirty="0">
                          <a:solidFill>
                            <a:schemeClr val="tx1"/>
                          </a:solidFill>
                          <a:latin typeface="Microsoft YaHei" panose="020B0503020204020204" pitchFamily="34" charset="-122"/>
                          <a:ea typeface="Microsoft YaHei" panose="020B0503020204020204" pitchFamily="34" charset="-122"/>
                          <a:cs typeface="+mn-cs"/>
                        </a:rPr>
                        <a:t>社区文体活动集成设施</a:t>
                      </a:r>
                    </a:p>
                  </a:txBody>
                  <a:tcPr anchor="ctr">
                    <a:lnL w="12700" cap="flat" cmpd="sng" algn="ctr">
                      <a:solidFill>
                        <a:srgbClr val="F56B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44454"/>
                  </a:ext>
                </a:extLst>
              </a:tr>
              <a:tr h="9692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dirty="0">
                          <a:solidFill>
                            <a:srgbClr val="F56BFF"/>
                          </a:solidFill>
                        </a:rPr>
                        <a:t>角色</a:t>
                      </a:r>
                      <a:r>
                        <a:rPr kumimoji="1" lang="en-US" altLang="zh-CN" dirty="0">
                          <a:solidFill>
                            <a:srgbClr val="F56BFF"/>
                          </a:solidFill>
                        </a:rPr>
                        <a:t>/</a:t>
                      </a:r>
                      <a:r>
                        <a:rPr kumimoji="1" lang="zh-CN" altLang="en-US" dirty="0">
                          <a:solidFill>
                            <a:srgbClr val="F56BFF"/>
                          </a:solidFill>
                        </a:rPr>
                        <a:t>谁</a:t>
                      </a:r>
                      <a:endParaRPr kumimoji="1" lang="en-US" altLang="zh-CN" dirty="0">
                        <a:solidFill>
                          <a:srgbClr val="F56BFF"/>
                        </a:solidFill>
                      </a:endParaRPr>
                    </a:p>
                  </a:txBody>
                  <a:tcPr anchor="ctr">
                    <a:lnL w="12700" cap="flat" cmpd="sng" algn="ctr">
                      <a:noFill/>
                      <a:prstDash val="solid"/>
                      <a:round/>
                      <a:headEnd type="none" w="med" len="med"/>
                      <a:tailEnd type="none" w="med" len="med"/>
                    </a:lnL>
                    <a:lnR w="12700" cap="flat" cmpd="sng" algn="ctr">
                      <a:solidFill>
                        <a:srgbClr val="F56B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800" b="0" kern="1200" dirty="0">
                          <a:solidFill>
                            <a:schemeClr val="tx1"/>
                          </a:solidFill>
                          <a:latin typeface="Microsoft YaHei" panose="020B0503020204020204" pitchFamily="34" charset="-122"/>
                          <a:ea typeface="Microsoft YaHei" panose="020B0503020204020204" pitchFamily="34" charset="-122"/>
                          <a:cs typeface="+mn-cs"/>
                        </a:rPr>
                        <a:t>直接操作者：组织工作人员｜主服务对象：社区老人｜辐射服务对象：社区居民 </a:t>
                      </a:r>
                    </a:p>
                  </a:txBody>
                  <a:tcPr anchor="ctr">
                    <a:lnL w="12700" cap="flat" cmpd="sng" algn="ctr">
                      <a:solidFill>
                        <a:srgbClr val="F56B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5911451"/>
                  </a:ext>
                </a:extLst>
              </a:tr>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dirty="0">
                          <a:solidFill>
                            <a:srgbClr val="F56BFF"/>
                          </a:solidFill>
                        </a:rPr>
                        <a:t>解决的问题</a:t>
                      </a:r>
                      <a:r>
                        <a:rPr kumimoji="1" lang="en-US" altLang="zh-CN" dirty="0">
                          <a:solidFill>
                            <a:srgbClr val="F56BFF"/>
                          </a:solidFill>
                        </a:rPr>
                        <a:t>/</a:t>
                      </a:r>
                      <a:r>
                        <a:rPr kumimoji="1" lang="zh-CN" altLang="en-US" dirty="0">
                          <a:solidFill>
                            <a:srgbClr val="F56BFF"/>
                          </a:solidFill>
                        </a:rPr>
                        <a:t>摩擦点</a:t>
                      </a:r>
                      <a:endParaRPr kumimoji="1" lang="en-US" altLang="zh-CN" dirty="0">
                        <a:solidFill>
                          <a:srgbClr val="F56BFF"/>
                        </a:solidFill>
                      </a:endParaRPr>
                    </a:p>
                  </a:txBody>
                  <a:tcPr anchor="ctr">
                    <a:lnL w="12700" cap="flat" cmpd="sng" algn="ctr">
                      <a:noFill/>
                      <a:prstDash val="solid"/>
                      <a:round/>
                      <a:headEnd type="none" w="med" len="med"/>
                      <a:tailEnd type="none" w="med" len="med"/>
                    </a:lnL>
                    <a:lnR w="12700" cap="flat" cmpd="sng" algn="ctr">
                      <a:solidFill>
                        <a:srgbClr val="F56B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b="0" kern="1200" dirty="0">
                          <a:solidFill>
                            <a:schemeClr val="tx1"/>
                          </a:solidFill>
                          <a:latin typeface="Microsoft YaHei" panose="020B0503020204020204" pitchFamily="34" charset="-122"/>
                          <a:ea typeface="Microsoft YaHei" panose="020B0503020204020204" pitchFamily="34" charset="-122"/>
                          <a:cs typeface="+mn-cs"/>
                        </a:rPr>
                        <a:t>老人随年龄增长活动范围缩小而文体娱乐选择少、活动范围受限</a:t>
                      </a:r>
                    </a:p>
                    <a:p>
                      <a:pPr algn="ctr"/>
                      <a:r>
                        <a:rPr lang="zh-CN" altLang="en-US" sz="1800" b="0" kern="1200" dirty="0">
                          <a:solidFill>
                            <a:schemeClr val="tx1"/>
                          </a:solidFill>
                          <a:latin typeface="Microsoft YaHei" panose="020B0503020204020204" pitchFamily="34" charset="-122"/>
                          <a:ea typeface="Microsoft YaHei" panose="020B0503020204020204" pitchFamily="34" charset="-122"/>
                          <a:cs typeface="+mn-cs"/>
                        </a:rPr>
                        <a:t>老人孤独、不再自我价值认可等情绪问题</a:t>
                      </a:r>
                    </a:p>
                  </a:txBody>
                  <a:tcPr anchor="ctr">
                    <a:lnL w="12700" cap="flat" cmpd="sng" algn="ctr">
                      <a:solidFill>
                        <a:srgbClr val="F56B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023702"/>
                  </a:ext>
                </a:extLst>
              </a:tr>
              <a:tr h="10424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dirty="0">
                          <a:solidFill>
                            <a:srgbClr val="F56BFF"/>
                          </a:solidFill>
                        </a:rPr>
                        <a:t>目标</a:t>
                      </a:r>
                      <a:r>
                        <a:rPr kumimoji="1" lang="en-US" altLang="zh-CN" dirty="0">
                          <a:solidFill>
                            <a:srgbClr val="F56BFF"/>
                          </a:solidFill>
                        </a:rPr>
                        <a:t>/</a:t>
                      </a:r>
                      <a:r>
                        <a:rPr kumimoji="1" lang="zh-CN" altLang="en-US" dirty="0">
                          <a:solidFill>
                            <a:srgbClr val="F56BFF"/>
                          </a:solidFill>
                        </a:rPr>
                        <a:t>需要</a:t>
                      </a:r>
                      <a:r>
                        <a:rPr kumimoji="1" lang="en-US" altLang="zh-CN" dirty="0">
                          <a:solidFill>
                            <a:srgbClr val="F56BFF"/>
                          </a:solidFill>
                        </a:rPr>
                        <a:t>/</a:t>
                      </a:r>
                      <a:r>
                        <a:rPr kumimoji="1" lang="zh-CN" altLang="en-US" dirty="0">
                          <a:solidFill>
                            <a:srgbClr val="F56BFF"/>
                          </a:solidFill>
                        </a:rPr>
                        <a:t>结果</a:t>
                      </a:r>
                    </a:p>
                  </a:txBody>
                  <a:tcPr anchor="ctr">
                    <a:lnL w="12700" cap="flat" cmpd="sng" algn="ctr">
                      <a:noFill/>
                      <a:prstDash val="solid"/>
                      <a:round/>
                      <a:headEnd type="none" w="med" len="med"/>
                      <a:tailEnd type="none" w="med" len="med"/>
                    </a:lnL>
                    <a:lnR w="12700" cap="flat" cmpd="sng" algn="ctr">
                      <a:solidFill>
                        <a:srgbClr val="F56B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800" b="0" kern="1200" dirty="0">
                          <a:solidFill>
                            <a:schemeClr val="tx1"/>
                          </a:solidFill>
                          <a:latin typeface="Microsoft YaHei" panose="020B0503020204020204" pitchFamily="34" charset="-122"/>
                          <a:ea typeface="Microsoft YaHei" panose="020B0503020204020204" pitchFamily="34" charset="-122"/>
                          <a:cs typeface="+mn-cs"/>
                        </a:rPr>
                        <a:t>提高老人的自我认同感，助其获得社会认可</a:t>
                      </a:r>
                    </a:p>
                    <a:p>
                      <a:pPr algn="ctr"/>
                      <a:r>
                        <a:rPr lang="zh-CN" altLang="en-US" sz="1800" b="0" kern="1200" dirty="0">
                          <a:solidFill>
                            <a:schemeClr val="tx1"/>
                          </a:solidFill>
                          <a:latin typeface="Microsoft YaHei" panose="020B0503020204020204" pitchFamily="34" charset="-122"/>
                          <a:ea typeface="Microsoft YaHei" panose="020B0503020204020204" pitchFamily="34" charset="-122"/>
                          <a:cs typeface="+mn-cs"/>
                        </a:rPr>
                        <a:t>帮助老人保持身心健康</a:t>
                      </a:r>
                    </a:p>
                  </a:txBody>
                  <a:tcPr anchor="ctr">
                    <a:lnL w="12700" cap="flat" cmpd="sng" algn="ctr">
                      <a:solidFill>
                        <a:srgbClr val="F56B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5687711"/>
                  </a:ext>
                </a:extLst>
              </a:tr>
            </a:tbl>
          </a:graphicData>
        </a:graphic>
      </p:graphicFrame>
      <p:sp>
        <p:nvSpPr>
          <p:cNvPr id="8" name="文本框 7">
            <a:extLst>
              <a:ext uri="{FF2B5EF4-FFF2-40B4-BE49-F238E27FC236}">
                <a16:creationId xmlns:a16="http://schemas.microsoft.com/office/drawing/2014/main" id="{83533353-ECB0-344C-B8B1-F245E1B9BE83}"/>
              </a:ext>
            </a:extLst>
          </p:cNvPr>
          <p:cNvSpPr txBox="1"/>
          <p:nvPr/>
        </p:nvSpPr>
        <p:spPr>
          <a:xfrm>
            <a:off x="9564624" y="-877824"/>
            <a:ext cx="184731" cy="369332"/>
          </a:xfrm>
          <a:prstGeom prst="rect">
            <a:avLst/>
          </a:prstGeom>
          <a:noFill/>
        </p:spPr>
        <p:txBody>
          <a:bodyPr wrap="none" rtlCol="0">
            <a:spAutoFit/>
          </a:bodyPr>
          <a:lstStyle/>
          <a:p>
            <a:endParaRPr kumimoji="1" lang="zh-CN" altLang="en-US" dirty="0">
              <a:latin typeface="Microsoft YaHei" panose="020B0503020204020204" pitchFamily="34" charset="-122"/>
              <a:ea typeface="Microsoft YaHei" panose="020B0503020204020204" pitchFamily="34" charset="-122"/>
            </a:endParaRPr>
          </a:p>
        </p:txBody>
      </p:sp>
      <p:sp>
        <p:nvSpPr>
          <p:cNvPr id="10" name="文本框 9">
            <a:extLst>
              <a:ext uri="{FF2B5EF4-FFF2-40B4-BE49-F238E27FC236}">
                <a16:creationId xmlns:a16="http://schemas.microsoft.com/office/drawing/2014/main" id="{92BC87CA-4A07-DF4C-957E-5B2142E1BC30}"/>
              </a:ext>
            </a:extLst>
          </p:cNvPr>
          <p:cNvSpPr txBox="1"/>
          <p:nvPr/>
        </p:nvSpPr>
        <p:spPr>
          <a:xfrm>
            <a:off x="3960516" y="360094"/>
            <a:ext cx="7743947" cy="738664"/>
          </a:xfrm>
          <a:prstGeom prst="rect">
            <a:avLst/>
          </a:prstGeom>
          <a:noFill/>
        </p:spPr>
        <p:txBody>
          <a:bodyPr wrap="square">
            <a:spAutoFit/>
          </a:bodyPr>
          <a:lstStyle/>
          <a:p>
            <a:pPr algn="just"/>
            <a:r>
              <a:rPr lang="zh-CN" altLang="en-US" sz="1400" b="0" i="0" u="none" strike="noStrike" dirty="0">
                <a:solidFill>
                  <a:srgbClr val="F56BFF"/>
                </a:solidFill>
                <a:effectLst/>
                <a:latin typeface="Microsoft YaHei" panose="020B0503020204020204" pitchFamily="34" charset="-122"/>
                <a:ea typeface="Microsoft YaHei" panose="020B0503020204020204" pitchFamily="34" charset="-122"/>
              </a:rPr>
              <a:t>我们可以怎样？</a:t>
            </a:r>
            <a:r>
              <a:rPr lang="zh-CN" altLang="en-US" sz="1400" dirty="0">
                <a:latin typeface="Microsoft YaHei" panose="020B0503020204020204" pitchFamily="34" charset="-122"/>
                <a:ea typeface="Microsoft YaHei" panose="020B0503020204020204" pitchFamily="34" charset="-122"/>
              </a:rPr>
              <a:t>这种提问式方式确保创新者正在使用最佳的措辞提出正确的问题，且这个短语中的每个词都有助于激励创造性的解决方案的产生。我们不会提出一个特定的解决方案，但会给你一个创新思维的完美框架。</a:t>
            </a:r>
          </a:p>
        </p:txBody>
      </p:sp>
    </p:spTree>
    <p:extLst>
      <p:ext uri="{BB962C8B-B14F-4D97-AF65-F5344CB8AC3E}">
        <p14:creationId xmlns:p14="http://schemas.microsoft.com/office/powerpoint/2010/main" val="186561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6">
            <a:extLst>
              <a:ext uri="{FF2B5EF4-FFF2-40B4-BE49-F238E27FC236}">
                <a16:creationId xmlns:a16="http://schemas.microsoft.com/office/drawing/2014/main" id="{7912A008-0336-3549-91CB-5FB3DDA98E59}"/>
              </a:ext>
            </a:extLst>
          </p:cNvPr>
          <p:cNvGraphicFramePr>
            <a:graphicFrameLocks noGrp="1"/>
          </p:cNvGraphicFramePr>
          <p:nvPr>
            <p:extLst>
              <p:ext uri="{D42A27DB-BD31-4B8C-83A1-F6EECF244321}">
                <p14:modId xmlns:p14="http://schemas.microsoft.com/office/powerpoint/2010/main" val="1148959370"/>
              </p:ext>
            </p:extLst>
          </p:nvPr>
        </p:nvGraphicFramePr>
        <p:xfrm>
          <a:off x="588192" y="1682496"/>
          <a:ext cx="11015616" cy="4142235"/>
        </p:xfrm>
        <a:graphic>
          <a:graphicData uri="http://schemas.openxmlformats.org/drawingml/2006/table">
            <a:tbl>
              <a:tblPr firstRow="1" bandRow="1">
                <a:tableStyleId>{5C22544A-7EE6-4342-B048-85BDC9FD1C3A}</a:tableStyleId>
              </a:tblPr>
              <a:tblGrid>
                <a:gridCol w="2753904">
                  <a:extLst>
                    <a:ext uri="{9D8B030D-6E8A-4147-A177-3AD203B41FA5}">
                      <a16:colId xmlns:a16="http://schemas.microsoft.com/office/drawing/2014/main" val="1598421165"/>
                    </a:ext>
                  </a:extLst>
                </a:gridCol>
                <a:gridCol w="2753904">
                  <a:extLst>
                    <a:ext uri="{9D8B030D-6E8A-4147-A177-3AD203B41FA5}">
                      <a16:colId xmlns:a16="http://schemas.microsoft.com/office/drawing/2014/main" val="2534731825"/>
                    </a:ext>
                  </a:extLst>
                </a:gridCol>
                <a:gridCol w="2753904">
                  <a:extLst>
                    <a:ext uri="{9D8B030D-6E8A-4147-A177-3AD203B41FA5}">
                      <a16:colId xmlns:a16="http://schemas.microsoft.com/office/drawing/2014/main" val="566101483"/>
                    </a:ext>
                  </a:extLst>
                </a:gridCol>
                <a:gridCol w="2753904">
                  <a:extLst>
                    <a:ext uri="{9D8B030D-6E8A-4147-A177-3AD203B41FA5}">
                      <a16:colId xmlns:a16="http://schemas.microsoft.com/office/drawing/2014/main" val="1795738588"/>
                    </a:ext>
                  </a:extLst>
                </a:gridCol>
              </a:tblGrid>
              <a:tr h="822960">
                <a:tc>
                  <a:txBody>
                    <a:bodyPr/>
                    <a:lstStyle/>
                    <a:p>
                      <a:pPr algn="ctr"/>
                      <a:r>
                        <a:rPr lang="zh-CN" altLang="en-US" dirty="0"/>
                        <a:t>方案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t>简介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t>缺点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t>相同点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83280"/>
                  </a:ext>
                </a:extLst>
              </a:tr>
              <a:tr h="1106425">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979035"/>
                  </a:ext>
                </a:extLst>
              </a:tr>
              <a:tr h="1106425">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0785697"/>
                  </a:ext>
                </a:extLst>
              </a:tr>
              <a:tr h="1106425">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1339444"/>
                  </a:ext>
                </a:extLst>
              </a:tr>
            </a:tbl>
          </a:graphicData>
        </a:graphic>
      </p:graphicFrame>
      <p:sp>
        <p:nvSpPr>
          <p:cNvPr id="7" name="文本框 6">
            <a:extLst>
              <a:ext uri="{FF2B5EF4-FFF2-40B4-BE49-F238E27FC236}">
                <a16:creationId xmlns:a16="http://schemas.microsoft.com/office/drawing/2014/main" id="{585457A9-93E1-F640-B721-9BAB9E2BF48D}"/>
              </a:ext>
            </a:extLst>
          </p:cNvPr>
          <p:cNvSpPr txBox="1"/>
          <p:nvPr/>
        </p:nvSpPr>
        <p:spPr>
          <a:xfrm>
            <a:off x="487537" y="452427"/>
            <a:ext cx="3771181" cy="646331"/>
          </a:xfrm>
          <a:prstGeom prst="rect">
            <a:avLst/>
          </a:prstGeom>
          <a:noFill/>
        </p:spPr>
        <p:txBody>
          <a:bodyPr wrap="square" rtlCol="0">
            <a:spAutoFit/>
          </a:bodyPr>
          <a:lstStyle/>
          <a:p>
            <a:pPr algn="just"/>
            <a:r>
              <a:rPr kumimoji="1" lang="zh-CN" altLang="en-US" dirty="0">
                <a:solidFill>
                  <a:srgbClr val="F56BFF"/>
                </a:solidFill>
                <a:latin typeface="Microsoft YaHei" panose="020B0503020204020204" pitchFamily="34" charset="-122"/>
                <a:ea typeface="Microsoft YaHei" panose="020B0503020204020204" pitchFamily="34" charset="-122"/>
              </a:rPr>
              <a:t>头脑风暴</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en-US" altLang="zh-CN" dirty="0">
                <a:solidFill>
                  <a:srgbClr val="F56BFF"/>
                </a:solidFill>
                <a:latin typeface="Microsoft YaHei" panose="020B0503020204020204" pitchFamily="34" charset="-122"/>
                <a:ea typeface="Microsoft YaHei" panose="020B0503020204020204" pitchFamily="34" charset="-122"/>
                <a:sym typeface="Helvetica Neue"/>
              </a:rPr>
              <a:t>BRAIN STORMING</a:t>
            </a:r>
          </a:p>
        </p:txBody>
      </p:sp>
    </p:spTree>
    <p:extLst>
      <p:ext uri="{BB962C8B-B14F-4D97-AF65-F5344CB8AC3E}">
        <p14:creationId xmlns:p14="http://schemas.microsoft.com/office/powerpoint/2010/main" val="105806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25D45D0-3DEA-0740-B909-92309FF5EE6D}"/>
              </a:ext>
            </a:extLst>
          </p:cNvPr>
          <p:cNvSpPr txBox="1"/>
          <p:nvPr/>
        </p:nvSpPr>
        <p:spPr>
          <a:xfrm>
            <a:off x="455762" y="705306"/>
            <a:ext cx="3771181" cy="1015663"/>
          </a:xfrm>
          <a:prstGeom prst="rect">
            <a:avLst/>
          </a:prstGeom>
          <a:noFill/>
        </p:spPr>
        <p:txBody>
          <a:bodyPr wrap="square" rtlCol="0">
            <a:spAutoFit/>
          </a:bodyPr>
          <a:lstStyle/>
          <a:p>
            <a:r>
              <a:rPr kumimoji="1" lang="zh-CN" altLang="en-US" sz="6000" dirty="0">
                <a:solidFill>
                  <a:srgbClr val="F56BFF"/>
                </a:solidFill>
                <a:latin typeface="Microsoft YaHei" panose="020B0503020204020204" pitchFamily="34" charset="-122"/>
                <a:ea typeface="Microsoft YaHei" panose="020B0503020204020204" pitchFamily="34" charset="-122"/>
              </a:rPr>
              <a:t>目录</a:t>
            </a:r>
          </a:p>
        </p:txBody>
      </p:sp>
      <p:sp>
        <p:nvSpPr>
          <p:cNvPr id="7" name="文本框 6">
            <a:extLst>
              <a:ext uri="{FF2B5EF4-FFF2-40B4-BE49-F238E27FC236}">
                <a16:creationId xmlns:a16="http://schemas.microsoft.com/office/drawing/2014/main" id="{6B93950D-D989-C843-9A46-777C84049320}"/>
              </a:ext>
            </a:extLst>
          </p:cNvPr>
          <p:cNvSpPr txBox="1"/>
          <p:nvPr/>
        </p:nvSpPr>
        <p:spPr>
          <a:xfrm>
            <a:off x="5164389" y="705306"/>
            <a:ext cx="5090160" cy="1477328"/>
          </a:xfrm>
          <a:prstGeom prst="rect">
            <a:avLst/>
          </a:prstGeom>
          <a:noFill/>
        </p:spPr>
        <p:txBody>
          <a:bodyPr wrap="square" rtlCol="0">
            <a:spAutoFit/>
          </a:bodyPr>
          <a:lstStyle/>
          <a:p>
            <a:pPr marL="342900" indent="-342900" algn="just">
              <a:buFont typeface="+mj-lt"/>
              <a:buAutoNum type="arabicPeriod"/>
            </a:pPr>
            <a:r>
              <a:rPr kumimoji="1" lang="zh-CN" altLang="en-US" dirty="0">
                <a:solidFill>
                  <a:srgbClr val="F56BFF"/>
                </a:solidFill>
                <a:latin typeface="Microsoft YaHei" panose="020B0503020204020204" pitchFamily="34" charset="-122"/>
                <a:ea typeface="Microsoft YaHei" panose="020B0503020204020204" pitchFamily="34" charset="-122"/>
              </a:rPr>
              <a:t>设计观点</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marL="342900" indent="-342900" algn="just">
              <a:buFont typeface="+mj-lt"/>
              <a:buAutoNum type="arabicPeriod"/>
            </a:pPr>
            <a:endParaRPr kumimoji="1" lang="en-US" altLang="zh-CN" dirty="0">
              <a:solidFill>
                <a:srgbClr val="F56BFF"/>
              </a:solidFill>
              <a:latin typeface="Microsoft YaHei" panose="020B0503020204020204" pitchFamily="34" charset="-122"/>
              <a:ea typeface="Microsoft YaHei" panose="020B0503020204020204" pitchFamily="34" charset="-122"/>
            </a:endParaRPr>
          </a:p>
          <a:p>
            <a:pPr marL="342900" indent="-342900" algn="just">
              <a:buFont typeface="+mj-lt"/>
              <a:buAutoNum type="arabicPeriod"/>
            </a:pPr>
            <a:r>
              <a:rPr kumimoji="1" lang="zh-CN" altLang="en-US" dirty="0">
                <a:solidFill>
                  <a:srgbClr val="F56BFF"/>
                </a:solidFill>
                <a:latin typeface="Microsoft YaHei" panose="020B0503020204020204" pitchFamily="34" charset="-122"/>
                <a:ea typeface="Microsoft YaHei" panose="020B0503020204020204" pitchFamily="34" charset="-122"/>
              </a:rPr>
              <a:t>调研分析</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marL="342900" indent="-342900" algn="just">
              <a:buFont typeface="+mj-lt"/>
              <a:buAutoNum type="arabicPeriod"/>
            </a:pPr>
            <a:endParaRPr kumimoji="1" lang="en-US" altLang="zh-CN" dirty="0">
              <a:solidFill>
                <a:srgbClr val="F56BFF"/>
              </a:solidFill>
              <a:latin typeface="Microsoft YaHei" panose="020B0503020204020204" pitchFamily="34" charset="-122"/>
              <a:ea typeface="Microsoft YaHei" panose="020B0503020204020204" pitchFamily="34" charset="-122"/>
            </a:endParaRPr>
          </a:p>
          <a:p>
            <a:pPr marL="342900" indent="-342900" algn="just">
              <a:buFont typeface="+mj-lt"/>
              <a:buAutoNum type="arabicPeriod"/>
            </a:pPr>
            <a:r>
              <a:rPr kumimoji="1" lang="zh-CN" altLang="en-US" dirty="0">
                <a:solidFill>
                  <a:srgbClr val="F56BFF"/>
                </a:solidFill>
                <a:latin typeface="Microsoft YaHei" panose="020B0503020204020204" pitchFamily="34" charset="-122"/>
                <a:ea typeface="Microsoft YaHei" panose="020B0503020204020204" pitchFamily="34" charset="-122"/>
              </a:rPr>
              <a:t>设计开发</a:t>
            </a:r>
            <a:endParaRPr kumimoji="1" lang="en-US" altLang="zh-CN" dirty="0">
              <a:solidFill>
                <a:srgbClr val="F56BFF"/>
              </a:solidFill>
              <a:latin typeface="Microsoft YaHei" panose="020B0503020204020204" pitchFamily="34" charset="-122"/>
              <a:ea typeface="Microsoft YaHei" panose="020B0503020204020204" pitchFamily="34" charset="-122"/>
            </a:endParaRPr>
          </a:p>
        </p:txBody>
      </p:sp>
      <p:sp>
        <p:nvSpPr>
          <p:cNvPr id="9" name="文本框 8">
            <a:extLst>
              <a:ext uri="{FF2B5EF4-FFF2-40B4-BE49-F238E27FC236}">
                <a16:creationId xmlns:a16="http://schemas.microsoft.com/office/drawing/2014/main" id="{8DA34B6B-3758-7D4A-965C-997AA1C65965}"/>
              </a:ext>
            </a:extLst>
          </p:cNvPr>
          <p:cNvSpPr txBox="1"/>
          <p:nvPr/>
        </p:nvSpPr>
        <p:spPr>
          <a:xfrm>
            <a:off x="566598" y="1859468"/>
            <a:ext cx="3915935" cy="461665"/>
          </a:xfrm>
          <a:prstGeom prst="rect">
            <a:avLst/>
          </a:prstGeom>
          <a:noFill/>
        </p:spPr>
        <p:txBody>
          <a:bodyPr wrap="square" rtlCol="0">
            <a:spAutoFit/>
          </a:bodyPr>
          <a:lstStyle/>
          <a:p>
            <a:pPr algn="just"/>
            <a:r>
              <a:rPr kumimoji="1" lang="en-US" altLang="zh-CN" sz="2400" dirty="0">
                <a:solidFill>
                  <a:srgbClr val="F56BFF"/>
                </a:solidFill>
                <a:latin typeface="Microsoft YaHei" panose="020B0503020204020204" pitchFamily="34" charset="-122"/>
                <a:ea typeface="Microsoft YaHei" panose="020B0503020204020204" pitchFamily="34" charset="-122"/>
              </a:rPr>
              <a:t>Content</a:t>
            </a:r>
            <a:endParaRPr kumimoji="1" lang="zh-CN" altLang="en-US" sz="2400" dirty="0">
              <a:solidFill>
                <a:srgbClr val="F56BFF"/>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23888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E9DEBA6-AF62-704D-9114-8E0AEF6B44D5}"/>
              </a:ext>
            </a:extLst>
          </p:cNvPr>
          <p:cNvSpPr txBox="1"/>
          <p:nvPr/>
        </p:nvSpPr>
        <p:spPr>
          <a:xfrm>
            <a:off x="718133" y="795131"/>
            <a:ext cx="615553" cy="2633869"/>
          </a:xfrm>
          <a:prstGeom prst="rect">
            <a:avLst/>
          </a:prstGeom>
          <a:noFill/>
        </p:spPr>
        <p:txBody>
          <a:bodyPr vert="eaVert" wrap="square" rtlCol="0">
            <a:spAutoFit/>
          </a:bodyPr>
          <a:lstStyle/>
          <a:p>
            <a:r>
              <a:rPr kumimoji="1" lang="zh-CN" altLang="en-US" sz="2800" dirty="0">
                <a:solidFill>
                  <a:srgbClr val="F56BFF"/>
                </a:solidFill>
                <a:latin typeface="Microsoft YaHei" panose="020B0503020204020204" pitchFamily="34" charset="-122"/>
                <a:ea typeface="Microsoft YaHei" panose="020B0503020204020204" pitchFamily="34" charset="-122"/>
              </a:rPr>
              <a:t>服务设计蓝图</a:t>
            </a:r>
          </a:p>
        </p:txBody>
      </p:sp>
      <p:sp>
        <p:nvSpPr>
          <p:cNvPr id="6" name="文本框 5">
            <a:extLst>
              <a:ext uri="{FF2B5EF4-FFF2-40B4-BE49-F238E27FC236}">
                <a16:creationId xmlns:a16="http://schemas.microsoft.com/office/drawing/2014/main" id="{811776B8-4BE3-5F43-B7BF-EF25E9C3EED6}"/>
              </a:ext>
            </a:extLst>
          </p:cNvPr>
          <p:cNvSpPr txBox="1"/>
          <p:nvPr/>
        </p:nvSpPr>
        <p:spPr>
          <a:xfrm>
            <a:off x="256468" y="2474843"/>
            <a:ext cx="461665" cy="2633869"/>
          </a:xfrm>
          <a:prstGeom prst="rect">
            <a:avLst/>
          </a:prstGeom>
          <a:noFill/>
        </p:spPr>
        <p:txBody>
          <a:bodyPr vert="eaVert" wrap="square" rtlCol="0">
            <a:spAutoFit/>
          </a:bodyPr>
          <a:lstStyle/>
          <a:p>
            <a:r>
              <a:rPr kumimoji="1" lang="pt-BR" altLang="zh-CN" dirty="0">
                <a:solidFill>
                  <a:srgbClr val="F56BFF"/>
                </a:solidFill>
                <a:latin typeface="Microsoft YaHei" panose="020B0503020204020204" pitchFamily="34" charset="-122"/>
                <a:ea typeface="Microsoft YaHei" panose="020B0503020204020204" pitchFamily="34" charset="-122"/>
              </a:rPr>
              <a:t>Service </a:t>
            </a:r>
            <a:r>
              <a:rPr kumimoji="1" lang="pt-BR" altLang="zh-CN" dirty="0" err="1">
                <a:solidFill>
                  <a:srgbClr val="F56BFF"/>
                </a:solidFill>
                <a:latin typeface="Microsoft YaHei" panose="020B0503020204020204" pitchFamily="34" charset="-122"/>
                <a:ea typeface="Microsoft YaHei" panose="020B0503020204020204" pitchFamily="34" charset="-122"/>
              </a:rPr>
              <a:t>Blueprint</a:t>
            </a:r>
            <a:endParaRPr kumimoji="1" lang="pt-BR" altLang="zh-CN" dirty="0">
              <a:solidFill>
                <a:srgbClr val="F56BFF"/>
              </a:solidFill>
              <a:latin typeface="Microsoft YaHei" panose="020B0503020204020204" pitchFamily="34" charset="-122"/>
              <a:ea typeface="Microsoft YaHei" panose="020B0503020204020204" pitchFamily="34" charset="-122"/>
            </a:endParaRPr>
          </a:p>
        </p:txBody>
      </p:sp>
      <p:sp>
        <p:nvSpPr>
          <p:cNvPr id="8" name="文本框 7">
            <a:extLst>
              <a:ext uri="{FF2B5EF4-FFF2-40B4-BE49-F238E27FC236}">
                <a16:creationId xmlns:a16="http://schemas.microsoft.com/office/drawing/2014/main" id="{08CABC53-E6B7-6B49-87C5-D5A1C4EC6154}"/>
              </a:ext>
            </a:extLst>
          </p:cNvPr>
          <p:cNvSpPr txBox="1"/>
          <p:nvPr/>
        </p:nvSpPr>
        <p:spPr>
          <a:xfrm>
            <a:off x="1468785" y="335845"/>
            <a:ext cx="1859492" cy="6186309"/>
          </a:xfrm>
          <a:prstGeom prst="rect">
            <a:avLst/>
          </a:prstGeom>
          <a:noFill/>
        </p:spPr>
        <p:txBody>
          <a:bodyPr wrap="square" rtlCol="0">
            <a:spAutoFit/>
          </a:bodyPr>
          <a:lstStyle/>
          <a:p>
            <a:pPr algn="r"/>
            <a:r>
              <a:rPr kumimoji="1" lang="zh-CN" altLang="en-US" sz="1100" dirty="0">
                <a:solidFill>
                  <a:srgbClr val="F56BFF"/>
                </a:solidFill>
                <a:latin typeface="Microsoft YaHei" panose="020B0503020204020204" pitchFamily="34" charset="-122"/>
                <a:ea typeface="Microsoft YaHei" panose="020B0503020204020204" pitchFamily="34" charset="-122"/>
              </a:rPr>
              <a:t>时间</a:t>
            </a: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en-US" altLang="zh-CN" sz="1100" dirty="0">
                <a:solidFill>
                  <a:srgbClr val="F56BFF"/>
                </a:solidFill>
                <a:latin typeface="Microsoft YaHei" panose="020B0503020204020204" pitchFamily="34" charset="-122"/>
                <a:ea typeface="Microsoft YaHei" panose="020B0503020204020204" pitchFamily="34" charset="-122"/>
              </a:rPr>
              <a:t>TIME</a:t>
            </a:r>
          </a:p>
          <a:p>
            <a:pPr algn="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zh-CN" altLang="en-US" sz="1100" dirty="0">
                <a:solidFill>
                  <a:srgbClr val="F56BFF"/>
                </a:solidFill>
                <a:latin typeface="Microsoft YaHei" panose="020B0503020204020204" pitchFamily="34" charset="-122"/>
                <a:ea typeface="Microsoft YaHei" panose="020B0503020204020204" pitchFamily="34" charset="-122"/>
              </a:rPr>
              <a:t>相关实体</a:t>
            </a: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en-US" altLang="zh-CN" sz="1100" dirty="0">
                <a:solidFill>
                  <a:srgbClr val="F56BFF"/>
                </a:solidFill>
                <a:latin typeface="Microsoft YaHei" panose="020B0503020204020204" pitchFamily="34" charset="-122"/>
                <a:ea typeface="Microsoft YaHei" panose="020B0503020204020204" pitchFamily="34" charset="-122"/>
              </a:rPr>
              <a:t>ENVIDENCE</a:t>
            </a:r>
          </a:p>
          <a:p>
            <a:pPr algn="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zh-CN" altLang="en-US" sz="1100" dirty="0">
                <a:solidFill>
                  <a:srgbClr val="F56BFF"/>
                </a:solidFill>
                <a:latin typeface="Microsoft YaHei" panose="020B0503020204020204" pitchFamily="34" charset="-122"/>
                <a:ea typeface="Microsoft YaHei" panose="020B0503020204020204" pitchFamily="34" charset="-122"/>
              </a:rPr>
              <a:t>用户行为</a:t>
            </a: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en-US" altLang="zh-CN" sz="1100" dirty="0">
                <a:solidFill>
                  <a:srgbClr val="F56BFF"/>
                </a:solidFill>
                <a:latin typeface="Microsoft YaHei" panose="020B0503020204020204" pitchFamily="34" charset="-122"/>
                <a:ea typeface="Microsoft YaHei" panose="020B0503020204020204" pitchFamily="34" charset="-122"/>
              </a:rPr>
              <a:t>CUSTOMER</a:t>
            </a:r>
            <a:r>
              <a:rPr kumimoji="1" lang="zh-CN" altLang="en-US" sz="1100" dirty="0">
                <a:solidFill>
                  <a:srgbClr val="F56BFF"/>
                </a:solidFill>
                <a:latin typeface="Microsoft YaHei" panose="020B0503020204020204" pitchFamily="34" charset="-122"/>
                <a:ea typeface="Microsoft YaHei" panose="020B0503020204020204" pitchFamily="34" charset="-122"/>
              </a:rPr>
              <a:t> </a:t>
            </a:r>
            <a:r>
              <a:rPr kumimoji="1" lang="en-US" altLang="zh-CN" sz="1100" dirty="0">
                <a:solidFill>
                  <a:srgbClr val="F56BFF"/>
                </a:solidFill>
                <a:latin typeface="Microsoft YaHei" panose="020B0503020204020204" pitchFamily="34" charset="-122"/>
                <a:ea typeface="Microsoft YaHei" panose="020B0503020204020204" pitchFamily="34" charset="-122"/>
              </a:rPr>
              <a:t>JOURNEY</a:t>
            </a:r>
          </a:p>
          <a:p>
            <a:pPr algn="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zh-CN" altLang="en-US" sz="1100" dirty="0">
                <a:solidFill>
                  <a:srgbClr val="699AFF"/>
                </a:solidFill>
                <a:latin typeface="Microsoft YaHei" panose="020B0503020204020204" pitchFamily="34" charset="-122"/>
                <a:ea typeface="Microsoft YaHei" panose="020B0503020204020204" pitchFamily="34" charset="-122"/>
              </a:rPr>
              <a:t>互动线</a:t>
            </a:r>
            <a:endParaRPr kumimoji="1" lang="en-US" altLang="zh-CN" sz="1100" dirty="0">
              <a:solidFill>
                <a:srgbClr val="699AFF"/>
              </a:solidFill>
              <a:latin typeface="Microsoft YaHei" panose="020B0503020204020204" pitchFamily="34" charset="-122"/>
              <a:ea typeface="Microsoft YaHei" panose="020B0503020204020204" pitchFamily="34" charset="-122"/>
            </a:endParaRPr>
          </a:p>
          <a:p>
            <a:pPr algn="r"/>
            <a:r>
              <a:rPr kumimoji="1" lang="en-US" altLang="zh-CN" sz="1100" dirty="0">
                <a:solidFill>
                  <a:srgbClr val="699AFF"/>
                </a:solidFill>
                <a:latin typeface="Microsoft YaHei" panose="020B0503020204020204" pitchFamily="34" charset="-122"/>
                <a:ea typeface="Microsoft YaHei" panose="020B0503020204020204" pitchFamily="34" charset="-122"/>
              </a:rPr>
              <a:t>LINE</a:t>
            </a:r>
            <a:r>
              <a:rPr kumimoji="1" lang="zh-CN" altLang="en-US" sz="1100" dirty="0">
                <a:solidFill>
                  <a:srgbClr val="699AFF"/>
                </a:solidFill>
                <a:latin typeface="Microsoft YaHei" panose="020B0503020204020204" pitchFamily="34" charset="-122"/>
                <a:ea typeface="Microsoft YaHei" panose="020B0503020204020204" pitchFamily="34" charset="-122"/>
              </a:rPr>
              <a:t> </a:t>
            </a:r>
            <a:r>
              <a:rPr kumimoji="1" lang="en-US" altLang="zh-CN" sz="1100" dirty="0">
                <a:solidFill>
                  <a:srgbClr val="699AFF"/>
                </a:solidFill>
                <a:latin typeface="Microsoft YaHei" panose="020B0503020204020204" pitchFamily="34" charset="-122"/>
                <a:ea typeface="Microsoft YaHei" panose="020B0503020204020204" pitchFamily="34" charset="-122"/>
              </a:rPr>
              <a:t>OF</a:t>
            </a:r>
            <a:r>
              <a:rPr kumimoji="1" lang="zh-CN" altLang="en-US" sz="1100" dirty="0">
                <a:solidFill>
                  <a:srgbClr val="699AFF"/>
                </a:solidFill>
                <a:latin typeface="Microsoft YaHei" panose="020B0503020204020204" pitchFamily="34" charset="-122"/>
                <a:ea typeface="Microsoft YaHei" panose="020B0503020204020204" pitchFamily="34" charset="-122"/>
              </a:rPr>
              <a:t> </a:t>
            </a:r>
            <a:r>
              <a:rPr kumimoji="1" lang="en-US" altLang="zh-CN" sz="1100" dirty="0">
                <a:solidFill>
                  <a:srgbClr val="699AFF"/>
                </a:solidFill>
                <a:latin typeface="Microsoft YaHei" panose="020B0503020204020204" pitchFamily="34" charset="-122"/>
                <a:ea typeface="Microsoft YaHei" panose="020B0503020204020204" pitchFamily="34" charset="-122"/>
              </a:rPr>
              <a:t>INTERACTION</a:t>
            </a:r>
          </a:p>
          <a:p>
            <a:pPr algn="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zh-CN" altLang="en-US" sz="1100" dirty="0">
                <a:solidFill>
                  <a:srgbClr val="F56BFF"/>
                </a:solidFill>
                <a:latin typeface="Microsoft YaHei" panose="020B0503020204020204" pitchFamily="34" charset="-122"/>
                <a:ea typeface="Microsoft YaHei" panose="020B0503020204020204" pitchFamily="34" charset="-122"/>
              </a:rPr>
              <a:t>前端</a:t>
            </a: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en-US" altLang="zh-CN" sz="1100" dirty="0">
                <a:solidFill>
                  <a:srgbClr val="F56BFF"/>
                </a:solidFill>
                <a:latin typeface="Microsoft YaHei" panose="020B0503020204020204" pitchFamily="34" charset="-122"/>
                <a:ea typeface="Microsoft YaHei" panose="020B0503020204020204" pitchFamily="34" charset="-122"/>
              </a:rPr>
              <a:t>FRONTSTAGE</a:t>
            </a:r>
          </a:p>
          <a:p>
            <a:pPr algn="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zh-CN" altLang="en-US" sz="1100" dirty="0">
                <a:solidFill>
                  <a:srgbClr val="FACFFF"/>
                </a:solidFill>
                <a:latin typeface="Microsoft YaHei" panose="020B0503020204020204" pitchFamily="34" charset="-122"/>
                <a:ea typeface="Microsoft YaHei" panose="020B0503020204020204" pitchFamily="34" charset="-122"/>
              </a:rPr>
              <a:t>员工行动</a:t>
            </a:r>
            <a:endParaRPr kumimoji="1" lang="en-US" altLang="zh-CN" sz="1100" dirty="0">
              <a:solidFill>
                <a:srgbClr val="FACFFF"/>
              </a:solidFill>
              <a:latin typeface="Microsoft YaHei" panose="020B0503020204020204" pitchFamily="34" charset="-122"/>
              <a:ea typeface="Microsoft YaHei" panose="020B0503020204020204" pitchFamily="34" charset="-122"/>
            </a:endParaRPr>
          </a:p>
          <a:p>
            <a:pPr algn="r"/>
            <a:r>
              <a:rPr kumimoji="1" lang="en-US" altLang="zh-CN" sz="1100" dirty="0">
                <a:solidFill>
                  <a:srgbClr val="FACFFF"/>
                </a:solidFill>
                <a:latin typeface="Microsoft YaHei" panose="020B0503020204020204" pitchFamily="34" charset="-122"/>
                <a:ea typeface="Microsoft YaHei" panose="020B0503020204020204" pitchFamily="34" charset="-122"/>
              </a:rPr>
              <a:t>EMPLOYEE ACTIONS</a:t>
            </a:r>
          </a:p>
          <a:p>
            <a:pPr algn="r"/>
            <a:endParaRPr kumimoji="1" lang="en-US" altLang="zh-CN" sz="1100" dirty="0">
              <a:solidFill>
                <a:srgbClr val="FACFFF"/>
              </a:solidFill>
              <a:latin typeface="Microsoft YaHei" panose="020B0503020204020204" pitchFamily="34" charset="-122"/>
              <a:ea typeface="Microsoft YaHei" panose="020B0503020204020204" pitchFamily="34" charset="-122"/>
            </a:endParaRPr>
          </a:p>
          <a:p>
            <a:pPr algn="r"/>
            <a:r>
              <a:rPr kumimoji="1" lang="zh-CN" altLang="en-US" sz="1100" dirty="0">
                <a:solidFill>
                  <a:srgbClr val="FACFFF"/>
                </a:solidFill>
                <a:latin typeface="Microsoft YaHei" panose="020B0503020204020204" pitchFamily="34" charset="-122"/>
                <a:ea typeface="Microsoft YaHei" panose="020B0503020204020204" pitchFamily="34" charset="-122"/>
              </a:rPr>
              <a:t>技术</a:t>
            </a:r>
            <a:endParaRPr kumimoji="1" lang="en-US" altLang="zh-CN" sz="1100" dirty="0">
              <a:solidFill>
                <a:srgbClr val="FACFFF"/>
              </a:solidFill>
              <a:latin typeface="Microsoft YaHei" panose="020B0503020204020204" pitchFamily="34" charset="-122"/>
              <a:ea typeface="Microsoft YaHei" panose="020B0503020204020204" pitchFamily="34" charset="-122"/>
            </a:endParaRPr>
          </a:p>
          <a:p>
            <a:pPr algn="r"/>
            <a:r>
              <a:rPr kumimoji="1" lang="en-US" altLang="zh-CN" sz="1100" dirty="0">
                <a:solidFill>
                  <a:srgbClr val="FACFFF"/>
                </a:solidFill>
                <a:latin typeface="Microsoft YaHei" panose="020B0503020204020204" pitchFamily="34" charset="-122"/>
                <a:ea typeface="Microsoft YaHei" panose="020B0503020204020204" pitchFamily="34" charset="-122"/>
              </a:rPr>
              <a:t>TECHNOLOGY</a:t>
            </a:r>
          </a:p>
          <a:p>
            <a:pPr algn="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endParaRPr kumimoji="1" lang="en-US" altLang="zh-CN" sz="1100" dirty="0">
              <a:solidFill>
                <a:srgbClr val="0069FF"/>
              </a:solidFill>
              <a:latin typeface="Microsoft YaHei" panose="020B0503020204020204" pitchFamily="34" charset="-122"/>
              <a:ea typeface="Microsoft YaHei" panose="020B0503020204020204" pitchFamily="34" charset="-122"/>
            </a:endParaRPr>
          </a:p>
          <a:p>
            <a:pPr algn="r"/>
            <a:r>
              <a:rPr kumimoji="1" lang="zh-CN" altLang="en-US" sz="1100" dirty="0">
                <a:solidFill>
                  <a:srgbClr val="699AFF"/>
                </a:solidFill>
                <a:latin typeface="Microsoft YaHei" panose="020B0503020204020204" pitchFamily="34" charset="-122"/>
                <a:ea typeface="Microsoft YaHei" panose="020B0503020204020204" pitchFamily="34" charset="-122"/>
              </a:rPr>
              <a:t>可视线</a:t>
            </a:r>
            <a:endParaRPr kumimoji="1" lang="en-US" altLang="zh-CN" sz="1100" dirty="0">
              <a:solidFill>
                <a:srgbClr val="699AFF"/>
              </a:solidFill>
              <a:latin typeface="Microsoft YaHei" panose="020B0503020204020204" pitchFamily="34" charset="-122"/>
              <a:ea typeface="Microsoft YaHei" panose="020B0503020204020204" pitchFamily="34" charset="-122"/>
            </a:endParaRPr>
          </a:p>
          <a:p>
            <a:pPr algn="r"/>
            <a:r>
              <a:rPr kumimoji="1" lang="en-US" altLang="zh-CN" sz="1100" dirty="0">
                <a:solidFill>
                  <a:srgbClr val="699AFF"/>
                </a:solidFill>
                <a:latin typeface="Microsoft YaHei" panose="020B0503020204020204" pitchFamily="34" charset="-122"/>
                <a:ea typeface="Microsoft YaHei" panose="020B0503020204020204" pitchFamily="34" charset="-122"/>
              </a:rPr>
              <a:t>LINE</a:t>
            </a:r>
            <a:r>
              <a:rPr kumimoji="1" lang="zh-CN" altLang="en-US" sz="1100" dirty="0">
                <a:solidFill>
                  <a:srgbClr val="699AFF"/>
                </a:solidFill>
                <a:latin typeface="Microsoft YaHei" panose="020B0503020204020204" pitchFamily="34" charset="-122"/>
                <a:ea typeface="Microsoft YaHei" panose="020B0503020204020204" pitchFamily="34" charset="-122"/>
              </a:rPr>
              <a:t> </a:t>
            </a:r>
            <a:r>
              <a:rPr kumimoji="1" lang="en-US" altLang="zh-CN" sz="1100" dirty="0">
                <a:solidFill>
                  <a:srgbClr val="699AFF"/>
                </a:solidFill>
                <a:latin typeface="Microsoft YaHei" panose="020B0503020204020204" pitchFamily="34" charset="-122"/>
                <a:ea typeface="Microsoft YaHei" panose="020B0503020204020204" pitchFamily="34" charset="-122"/>
              </a:rPr>
              <a:t>OF</a:t>
            </a:r>
            <a:r>
              <a:rPr kumimoji="1" lang="zh-CN" altLang="en-US" sz="1100" dirty="0">
                <a:solidFill>
                  <a:srgbClr val="699AFF"/>
                </a:solidFill>
                <a:latin typeface="Microsoft YaHei" panose="020B0503020204020204" pitchFamily="34" charset="-122"/>
                <a:ea typeface="Microsoft YaHei" panose="020B0503020204020204" pitchFamily="34" charset="-122"/>
              </a:rPr>
              <a:t> </a:t>
            </a:r>
            <a:r>
              <a:rPr kumimoji="1" lang="en-US" altLang="zh-CN" sz="1100" dirty="0">
                <a:solidFill>
                  <a:srgbClr val="699AFF"/>
                </a:solidFill>
                <a:latin typeface="Microsoft YaHei" panose="020B0503020204020204" pitchFamily="34" charset="-122"/>
                <a:ea typeface="Microsoft YaHei" panose="020B0503020204020204" pitchFamily="34" charset="-122"/>
              </a:rPr>
              <a:t>VISIBILITY</a:t>
            </a:r>
          </a:p>
          <a:p>
            <a:pPr algn="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zh-CN" altLang="en-US" sz="1100" dirty="0">
                <a:solidFill>
                  <a:srgbClr val="F56BFF"/>
                </a:solidFill>
                <a:latin typeface="Microsoft YaHei" panose="020B0503020204020204" pitchFamily="34" charset="-122"/>
                <a:ea typeface="Microsoft YaHei" panose="020B0503020204020204" pitchFamily="34" charset="-122"/>
              </a:rPr>
              <a:t>后端</a:t>
            </a: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en-US" altLang="zh-CN" sz="1100" dirty="0">
                <a:solidFill>
                  <a:srgbClr val="F56BFF"/>
                </a:solidFill>
                <a:latin typeface="Microsoft YaHei" panose="020B0503020204020204" pitchFamily="34" charset="-122"/>
                <a:ea typeface="Microsoft YaHei" panose="020B0503020204020204" pitchFamily="34" charset="-122"/>
              </a:rPr>
              <a:t>BACKSTAGE</a:t>
            </a:r>
          </a:p>
          <a:p>
            <a:pPr algn="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zh-CN" altLang="en-US" sz="1100" dirty="0">
                <a:solidFill>
                  <a:srgbClr val="699AFF"/>
                </a:solidFill>
                <a:latin typeface="Microsoft YaHei" panose="020B0503020204020204" pitchFamily="34" charset="-122"/>
                <a:ea typeface="Microsoft YaHei" panose="020B0503020204020204" pitchFamily="34" charset="-122"/>
              </a:rPr>
              <a:t>内部互动线</a:t>
            </a:r>
            <a:endParaRPr kumimoji="1" lang="en-US" altLang="zh-CN" sz="1100" dirty="0">
              <a:solidFill>
                <a:srgbClr val="699AFF"/>
              </a:solidFill>
              <a:latin typeface="Microsoft YaHei" panose="020B0503020204020204" pitchFamily="34" charset="-122"/>
              <a:ea typeface="Microsoft YaHei" panose="020B0503020204020204" pitchFamily="34" charset="-122"/>
            </a:endParaRPr>
          </a:p>
          <a:p>
            <a:pPr algn="r"/>
            <a:r>
              <a:rPr kumimoji="1" lang="en-US" altLang="zh-CN" sz="1100" dirty="0">
                <a:solidFill>
                  <a:srgbClr val="699AFF"/>
                </a:solidFill>
                <a:latin typeface="Microsoft YaHei" panose="020B0503020204020204" pitchFamily="34" charset="-122"/>
                <a:ea typeface="Microsoft YaHei" panose="020B0503020204020204" pitchFamily="34" charset="-122"/>
              </a:rPr>
              <a:t>LINE</a:t>
            </a:r>
            <a:r>
              <a:rPr kumimoji="1" lang="zh-CN" altLang="en-US" sz="1100" dirty="0">
                <a:solidFill>
                  <a:srgbClr val="699AFF"/>
                </a:solidFill>
                <a:latin typeface="Microsoft YaHei" panose="020B0503020204020204" pitchFamily="34" charset="-122"/>
                <a:ea typeface="Microsoft YaHei" panose="020B0503020204020204" pitchFamily="34" charset="-122"/>
              </a:rPr>
              <a:t> </a:t>
            </a:r>
            <a:r>
              <a:rPr kumimoji="1" lang="en-US" altLang="zh-CN" sz="1100" dirty="0">
                <a:solidFill>
                  <a:srgbClr val="699AFF"/>
                </a:solidFill>
                <a:latin typeface="Microsoft YaHei" panose="020B0503020204020204" pitchFamily="34" charset="-122"/>
                <a:ea typeface="Microsoft YaHei" panose="020B0503020204020204" pitchFamily="34" charset="-122"/>
              </a:rPr>
              <a:t>OF</a:t>
            </a:r>
            <a:r>
              <a:rPr kumimoji="1" lang="zh-CN" altLang="en-US" sz="1100" dirty="0">
                <a:solidFill>
                  <a:srgbClr val="699AFF"/>
                </a:solidFill>
                <a:latin typeface="Microsoft YaHei" panose="020B0503020204020204" pitchFamily="34" charset="-122"/>
                <a:ea typeface="Microsoft YaHei" panose="020B0503020204020204" pitchFamily="34" charset="-122"/>
              </a:rPr>
              <a:t> </a:t>
            </a:r>
            <a:r>
              <a:rPr kumimoji="1" lang="en-US" altLang="zh-CN" sz="1100" dirty="0">
                <a:solidFill>
                  <a:srgbClr val="699AFF"/>
                </a:solidFill>
                <a:latin typeface="Microsoft YaHei" panose="020B0503020204020204" pitchFamily="34" charset="-122"/>
                <a:ea typeface="Microsoft YaHei" panose="020B0503020204020204" pitchFamily="34" charset="-122"/>
              </a:rPr>
              <a:t>INTERNAL</a:t>
            </a:r>
          </a:p>
          <a:p>
            <a:pPr algn="r"/>
            <a:r>
              <a:rPr kumimoji="1" lang="en-US" altLang="zh-CN" sz="1100" dirty="0">
                <a:solidFill>
                  <a:srgbClr val="699AFF"/>
                </a:solidFill>
                <a:latin typeface="Microsoft YaHei" panose="020B0503020204020204" pitchFamily="34" charset="-122"/>
                <a:ea typeface="Microsoft YaHei" panose="020B0503020204020204" pitchFamily="34" charset="-122"/>
              </a:rPr>
              <a:t>INTERACTION</a:t>
            </a:r>
          </a:p>
          <a:p>
            <a:pPr algn="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zh-CN" altLang="en-US" sz="1100" dirty="0">
                <a:solidFill>
                  <a:srgbClr val="F56BFF"/>
                </a:solidFill>
                <a:latin typeface="Microsoft YaHei" panose="020B0503020204020204" pitchFamily="34" charset="-122"/>
                <a:ea typeface="Microsoft YaHei" panose="020B0503020204020204" pitchFamily="34" charset="-122"/>
              </a:rPr>
              <a:t>支持过程</a:t>
            </a:r>
            <a:endParaRPr kumimoji="1" lang="en-US" altLang="zh-CN" sz="1100" dirty="0">
              <a:solidFill>
                <a:srgbClr val="F56BFF"/>
              </a:solidFill>
              <a:latin typeface="Microsoft YaHei" panose="020B0503020204020204" pitchFamily="34" charset="-122"/>
              <a:ea typeface="Microsoft YaHei" panose="020B0503020204020204" pitchFamily="34" charset="-122"/>
            </a:endParaRPr>
          </a:p>
          <a:p>
            <a:pPr algn="r"/>
            <a:r>
              <a:rPr kumimoji="1" lang="en-US" altLang="zh-CN" sz="1100" dirty="0">
                <a:solidFill>
                  <a:srgbClr val="F56BFF"/>
                </a:solidFill>
                <a:latin typeface="Microsoft YaHei" panose="020B0503020204020204" pitchFamily="34" charset="-122"/>
                <a:ea typeface="Microsoft YaHei" panose="020B0503020204020204" pitchFamily="34" charset="-122"/>
              </a:rPr>
              <a:t>SUPPORT</a:t>
            </a:r>
            <a:r>
              <a:rPr kumimoji="1" lang="zh-CN" altLang="en-US" sz="1100" dirty="0">
                <a:solidFill>
                  <a:srgbClr val="F56BFF"/>
                </a:solidFill>
                <a:latin typeface="Microsoft YaHei" panose="020B0503020204020204" pitchFamily="34" charset="-122"/>
                <a:ea typeface="Microsoft YaHei" panose="020B0503020204020204" pitchFamily="34" charset="-122"/>
              </a:rPr>
              <a:t> </a:t>
            </a:r>
            <a:r>
              <a:rPr kumimoji="1" lang="en-US" altLang="zh-CN" sz="1100" dirty="0">
                <a:solidFill>
                  <a:srgbClr val="F56BFF"/>
                </a:solidFill>
                <a:latin typeface="Microsoft YaHei" panose="020B0503020204020204" pitchFamily="34" charset="-122"/>
                <a:ea typeface="Microsoft YaHei" panose="020B0503020204020204" pitchFamily="34" charset="-122"/>
              </a:rPr>
              <a:t>PROCESSES</a:t>
            </a:r>
            <a:endParaRPr kumimoji="1" lang="zh-CN" altLang="en-US" sz="1100" dirty="0">
              <a:solidFill>
                <a:srgbClr val="F56BFF"/>
              </a:solidFill>
              <a:latin typeface="Microsoft YaHei" panose="020B0503020204020204" pitchFamily="34" charset="-122"/>
              <a:ea typeface="Microsoft YaHei" panose="020B0503020204020204" pitchFamily="34" charset="-122"/>
            </a:endParaRPr>
          </a:p>
        </p:txBody>
      </p:sp>
      <p:cxnSp>
        <p:nvCxnSpPr>
          <p:cNvPr id="10" name="直线连接符 9">
            <a:extLst>
              <a:ext uri="{FF2B5EF4-FFF2-40B4-BE49-F238E27FC236}">
                <a16:creationId xmlns:a16="http://schemas.microsoft.com/office/drawing/2014/main" id="{5B4ECEE7-7AF9-114C-B707-34C0557A9919}"/>
              </a:ext>
            </a:extLst>
          </p:cNvPr>
          <p:cNvCxnSpPr>
            <a:cxnSpLocks/>
          </p:cNvCxnSpPr>
          <p:nvPr/>
        </p:nvCxnSpPr>
        <p:spPr>
          <a:xfrm>
            <a:off x="3782451" y="2465294"/>
            <a:ext cx="7868488" cy="0"/>
          </a:xfrm>
          <a:prstGeom prst="line">
            <a:avLst/>
          </a:prstGeom>
          <a:ln w="15875">
            <a:solidFill>
              <a:srgbClr val="699AFF"/>
            </a:solidFill>
            <a:prstDash val="dash"/>
          </a:ln>
        </p:spPr>
        <p:style>
          <a:lnRef idx="1">
            <a:schemeClr val="accent5"/>
          </a:lnRef>
          <a:fillRef idx="0">
            <a:schemeClr val="accent5"/>
          </a:fillRef>
          <a:effectRef idx="0">
            <a:schemeClr val="accent5"/>
          </a:effectRef>
          <a:fontRef idx="minor">
            <a:schemeClr val="tx1"/>
          </a:fontRef>
        </p:style>
      </p:cxnSp>
      <p:sp>
        <p:nvSpPr>
          <p:cNvPr id="15" name="文本框 14">
            <a:extLst>
              <a:ext uri="{FF2B5EF4-FFF2-40B4-BE49-F238E27FC236}">
                <a16:creationId xmlns:a16="http://schemas.microsoft.com/office/drawing/2014/main" id="{746633AF-DAF4-0C43-BB85-8524DC9394A7}"/>
              </a:ext>
            </a:extLst>
          </p:cNvPr>
          <p:cNvSpPr txBox="1"/>
          <p:nvPr/>
        </p:nvSpPr>
        <p:spPr>
          <a:xfrm>
            <a:off x="3782451" y="1710467"/>
            <a:ext cx="683857"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Visit </a:t>
            </a:r>
          </a:p>
          <a:p>
            <a:r>
              <a:rPr kumimoji="1" lang="en-US" altLang="zh-CN" sz="1000" dirty="0">
                <a:latin typeface="Microsoft YaHei" panose="020B0503020204020204" pitchFamily="34" charset="-122"/>
                <a:ea typeface="Microsoft YaHei" panose="020B0503020204020204" pitchFamily="34" charset="-122"/>
              </a:rPr>
              <a:t>website</a:t>
            </a:r>
            <a:endParaRPr kumimoji="1" lang="zh-CN" altLang="en-US" sz="1000" dirty="0">
              <a:latin typeface="Microsoft YaHei" panose="020B0503020204020204" pitchFamily="34" charset="-122"/>
              <a:ea typeface="Microsoft YaHei" panose="020B0503020204020204" pitchFamily="34" charset="-122"/>
            </a:endParaRPr>
          </a:p>
        </p:txBody>
      </p:sp>
      <p:sp>
        <p:nvSpPr>
          <p:cNvPr id="17" name="文本框 16">
            <a:extLst>
              <a:ext uri="{FF2B5EF4-FFF2-40B4-BE49-F238E27FC236}">
                <a16:creationId xmlns:a16="http://schemas.microsoft.com/office/drawing/2014/main" id="{1F8F71D7-4D1E-D44D-9666-FB123490470C}"/>
              </a:ext>
            </a:extLst>
          </p:cNvPr>
          <p:cNvSpPr txBox="1"/>
          <p:nvPr/>
        </p:nvSpPr>
        <p:spPr>
          <a:xfrm>
            <a:off x="4815455" y="1710467"/>
            <a:ext cx="1431921"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Visit store, browses appliances + sales</a:t>
            </a:r>
            <a:endParaRPr kumimoji="1" lang="zh-CN" altLang="en-US" sz="1000" dirty="0">
              <a:latin typeface="Microsoft YaHei" panose="020B0503020204020204" pitchFamily="34" charset="-122"/>
              <a:ea typeface="Microsoft YaHei" panose="020B0503020204020204" pitchFamily="34" charset="-122"/>
            </a:endParaRPr>
          </a:p>
        </p:txBody>
      </p:sp>
      <p:sp>
        <p:nvSpPr>
          <p:cNvPr id="19" name="文本框 18">
            <a:extLst>
              <a:ext uri="{FF2B5EF4-FFF2-40B4-BE49-F238E27FC236}">
                <a16:creationId xmlns:a16="http://schemas.microsoft.com/office/drawing/2014/main" id="{5825D283-D35B-934D-BB14-86687F63E1D9}"/>
              </a:ext>
            </a:extLst>
          </p:cNvPr>
          <p:cNvSpPr txBox="1"/>
          <p:nvPr/>
        </p:nvSpPr>
        <p:spPr>
          <a:xfrm>
            <a:off x="6357261" y="1710467"/>
            <a:ext cx="1457984" cy="553998"/>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Discusses features, price, availability, with salesperson</a:t>
            </a:r>
            <a:endParaRPr kumimoji="1" lang="zh-CN" altLang="en-US" sz="1000" dirty="0">
              <a:latin typeface="Microsoft YaHei" panose="020B0503020204020204" pitchFamily="34" charset="-122"/>
              <a:ea typeface="Microsoft YaHei" panose="020B0503020204020204" pitchFamily="34" charset="-122"/>
            </a:endParaRPr>
          </a:p>
        </p:txBody>
      </p:sp>
      <p:sp>
        <p:nvSpPr>
          <p:cNvPr id="21" name="文本框 20">
            <a:extLst>
              <a:ext uri="{FF2B5EF4-FFF2-40B4-BE49-F238E27FC236}">
                <a16:creationId xmlns:a16="http://schemas.microsoft.com/office/drawing/2014/main" id="{AECC6E1F-C0E7-9342-B967-006EA4C912A4}"/>
              </a:ext>
            </a:extLst>
          </p:cNvPr>
          <p:cNvSpPr txBox="1"/>
          <p:nvPr/>
        </p:nvSpPr>
        <p:spPr>
          <a:xfrm>
            <a:off x="7964645" y="1710467"/>
            <a:ext cx="997029"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Makes </a:t>
            </a:r>
          </a:p>
          <a:p>
            <a:r>
              <a:rPr kumimoji="1" lang="en-US" altLang="zh-CN" sz="1000" dirty="0">
                <a:latin typeface="Microsoft YaHei" panose="020B0503020204020204" pitchFamily="34" charset="-122"/>
                <a:ea typeface="Microsoft YaHei" panose="020B0503020204020204" pitchFamily="34" charset="-122"/>
              </a:rPr>
              <a:t>purchase</a:t>
            </a:r>
            <a:endParaRPr kumimoji="1" lang="zh-CN" altLang="en-US" sz="1000" dirty="0">
              <a:latin typeface="Microsoft YaHei" panose="020B0503020204020204" pitchFamily="34" charset="-122"/>
              <a:ea typeface="Microsoft YaHei" panose="020B0503020204020204" pitchFamily="34" charset="-122"/>
            </a:endParaRPr>
          </a:p>
        </p:txBody>
      </p:sp>
      <p:sp>
        <p:nvSpPr>
          <p:cNvPr id="23" name="文本框 22">
            <a:extLst>
              <a:ext uri="{FF2B5EF4-FFF2-40B4-BE49-F238E27FC236}">
                <a16:creationId xmlns:a16="http://schemas.microsoft.com/office/drawing/2014/main" id="{EBE88781-3DBD-EE45-A217-741FE7F16152}"/>
              </a:ext>
            </a:extLst>
          </p:cNvPr>
          <p:cNvSpPr txBox="1"/>
          <p:nvPr/>
        </p:nvSpPr>
        <p:spPr>
          <a:xfrm>
            <a:off x="9739654" y="1710467"/>
            <a:ext cx="997029"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Notified of delivery ETA</a:t>
            </a:r>
            <a:endParaRPr kumimoji="1" lang="zh-CN" altLang="en-US" sz="1000" dirty="0">
              <a:latin typeface="Microsoft YaHei" panose="020B0503020204020204" pitchFamily="34" charset="-122"/>
              <a:ea typeface="Microsoft YaHei" panose="020B0503020204020204" pitchFamily="34" charset="-122"/>
            </a:endParaRPr>
          </a:p>
        </p:txBody>
      </p:sp>
      <p:sp>
        <p:nvSpPr>
          <p:cNvPr id="25" name="文本框 24">
            <a:extLst>
              <a:ext uri="{FF2B5EF4-FFF2-40B4-BE49-F238E27FC236}">
                <a16:creationId xmlns:a16="http://schemas.microsoft.com/office/drawing/2014/main" id="{A06DA59F-EDB0-CC4E-881D-12139F913277}"/>
              </a:ext>
            </a:extLst>
          </p:cNvPr>
          <p:cNvSpPr txBox="1"/>
          <p:nvPr/>
        </p:nvSpPr>
        <p:spPr>
          <a:xfrm>
            <a:off x="10876726" y="1710467"/>
            <a:ext cx="797085"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Appliance delivered</a:t>
            </a:r>
            <a:endParaRPr kumimoji="1" lang="zh-CN" altLang="en-US" sz="1000" dirty="0">
              <a:latin typeface="Microsoft YaHei" panose="020B0503020204020204" pitchFamily="34" charset="-122"/>
              <a:ea typeface="Microsoft YaHei" panose="020B0503020204020204" pitchFamily="34" charset="-122"/>
            </a:endParaRPr>
          </a:p>
        </p:txBody>
      </p:sp>
      <p:cxnSp>
        <p:nvCxnSpPr>
          <p:cNvPr id="27" name="直线连接符 26">
            <a:extLst>
              <a:ext uri="{FF2B5EF4-FFF2-40B4-BE49-F238E27FC236}">
                <a16:creationId xmlns:a16="http://schemas.microsoft.com/office/drawing/2014/main" id="{AE9A3062-9179-EC4B-849D-C6706623C86F}"/>
              </a:ext>
            </a:extLst>
          </p:cNvPr>
          <p:cNvCxnSpPr>
            <a:cxnSpLocks/>
          </p:cNvCxnSpPr>
          <p:nvPr/>
        </p:nvCxnSpPr>
        <p:spPr>
          <a:xfrm>
            <a:off x="3782451" y="4572001"/>
            <a:ext cx="7868488" cy="0"/>
          </a:xfrm>
          <a:prstGeom prst="line">
            <a:avLst/>
          </a:prstGeom>
          <a:ln w="15875">
            <a:solidFill>
              <a:srgbClr val="699AFF"/>
            </a:solidFill>
          </a:ln>
        </p:spPr>
        <p:style>
          <a:lnRef idx="1">
            <a:schemeClr val="accent5"/>
          </a:lnRef>
          <a:fillRef idx="0">
            <a:schemeClr val="accent5"/>
          </a:fillRef>
          <a:effectRef idx="0">
            <a:schemeClr val="accent5"/>
          </a:effectRef>
          <a:fontRef idx="minor">
            <a:schemeClr val="tx1"/>
          </a:fontRef>
        </p:style>
      </p:cxnSp>
      <p:cxnSp>
        <p:nvCxnSpPr>
          <p:cNvPr id="28" name="直线连接符 27">
            <a:extLst>
              <a:ext uri="{FF2B5EF4-FFF2-40B4-BE49-F238E27FC236}">
                <a16:creationId xmlns:a16="http://schemas.microsoft.com/office/drawing/2014/main" id="{88E9EA9A-8186-1345-9139-F17C74E27C72}"/>
              </a:ext>
            </a:extLst>
          </p:cNvPr>
          <p:cNvCxnSpPr>
            <a:cxnSpLocks/>
          </p:cNvCxnSpPr>
          <p:nvPr/>
        </p:nvCxnSpPr>
        <p:spPr>
          <a:xfrm>
            <a:off x="3782451" y="5620870"/>
            <a:ext cx="7868488" cy="0"/>
          </a:xfrm>
          <a:prstGeom prst="line">
            <a:avLst/>
          </a:prstGeom>
          <a:ln w="15875">
            <a:solidFill>
              <a:srgbClr val="699AFF"/>
            </a:solidFill>
            <a:prstDash val="dash"/>
          </a:ln>
        </p:spPr>
        <p:style>
          <a:lnRef idx="1">
            <a:schemeClr val="accent5"/>
          </a:lnRef>
          <a:fillRef idx="0">
            <a:schemeClr val="accent5"/>
          </a:fillRef>
          <a:effectRef idx="0">
            <a:schemeClr val="accent5"/>
          </a:effectRef>
          <a:fontRef idx="minor">
            <a:schemeClr val="tx1"/>
          </a:fontRef>
        </p:style>
      </p:cxnSp>
      <p:sp>
        <p:nvSpPr>
          <p:cNvPr id="30" name="文本框 29">
            <a:extLst>
              <a:ext uri="{FF2B5EF4-FFF2-40B4-BE49-F238E27FC236}">
                <a16:creationId xmlns:a16="http://schemas.microsoft.com/office/drawing/2014/main" id="{E71CCF92-9847-2F43-AEFE-49B2EFD3E2F9}"/>
              </a:ext>
            </a:extLst>
          </p:cNvPr>
          <p:cNvSpPr txBox="1"/>
          <p:nvPr/>
        </p:nvSpPr>
        <p:spPr>
          <a:xfrm>
            <a:off x="3782451" y="3665669"/>
            <a:ext cx="683857"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Support chat</a:t>
            </a:r>
            <a:endParaRPr kumimoji="1" lang="zh-CN" altLang="en-US" sz="1000" dirty="0">
              <a:latin typeface="Microsoft YaHei" panose="020B0503020204020204" pitchFamily="34" charset="-122"/>
              <a:ea typeface="Microsoft YaHei" panose="020B0503020204020204" pitchFamily="34" charset="-122"/>
            </a:endParaRPr>
          </a:p>
        </p:txBody>
      </p:sp>
      <p:sp>
        <p:nvSpPr>
          <p:cNvPr id="32" name="文本框 31">
            <a:extLst>
              <a:ext uri="{FF2B5EF4-FFF2-40B4-BE49-F238E27FC236}">
                <a16:creationId xmlns:a16="http://schemas.microsoft.com/office/drawing/2014/main" id="{E9650A87-29E3-8C44-BC24-6872A7A8A2D1}"/>
              </a:ext>
            </a:extLst>
          </p:cNvPr>
          <p:cNvSpPr txBox="1"/>
          <p:nvPr/>
        </p:nvSpPr>
        <p:spPr>
          <a:xfrm>
            <a:off x="4815455" y="2958804"/>
            <a:ext cx="1019369"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Welcome to store</a:t>
            </a:r>
            <a:endParaRPr kumimoji="1" lang="zh-CN" altLang="en-US" sz="1000" dirty="0">
              <a:latin typeface="Microsoft YaHei" panose="020B0503020204020204" pitchFamily="34" charset="-122"/>
              <a:ea typeface="Microsoft YaHei" panose="020B0503020204020204" pitchFamily="34" charset="-122"/>
            </a:endParaRPr>
          </a:p>
        </p:txBody>
      </p:sp>
      <p:sp>
        <p:nvSpPr>
          <p:cNvPr id="34" name="文本框 33">
            <a:extLst>
              <a:ext uri="{FF2B5EF4-FFF2-40B4-BE49-F238E27FC236}">
                <a16:creationId xmlns:a16="http://schemas.microsoft.com/office/drawing/2014/main" id="{559A5E55-0CF6-E345-9D7F-29FADD479B1A}"/>
              </a:ext>
            </a:extLst>
          </p:cNvPr>
          <p:cNvSpPr txBox="1"/>
          <p:nvPr/>
        </p:nvSpPr>
        <p:spPr>
          <a:xfrm>
            <a:off x="6357345" y="2958804"/>
            <a:ext cx="1297152"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Checks inventory and delivery times</a:t>
            </a:r>
            <a:endParaRPr kumimoji="1" lang="zh-CN" altLang="en-US" sz="1000" dirty="0">
              <a:latin typeface="Microsoft YaHei" panose="020B0503020204020204" pitchFamily="34" charset="-122"/>
              <a:ea typeface="Microsoft YaHei" panose="020B0503020204020204" pitchFamily="34" charset="-122"/>
            </a:endParaRPr>
          </a:p>
        </p:txBody>
      </p:sp>
      <p:sp>
        <p:nvSpPr>
          <p:cNvPr id="36" name="文本框 35">
            <a:extLst>
              <a:ext uri="{FF2B5EF4-FFF2-40B4-BE49-F238E27FC236}">
                <a16:creationId xmlns:a16="http://schemas.microsoft.com/office/drawing/2014/main" id="{FA5B56A6-9495-E74E-8DA3-49E167E47F67}"/>
              </a:ext>
            </a:extLst>
          </p:cNvPr>
          <p:cNvSpPr txBox="1"/>
          <p:nvPr/>
        </p:nvSpPr>
        <p:spPr>
          <a:xfrm>
            <a:off x="7971756" y="2925595"/>
            <a:ext cx="990002"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Provides delivery time </a:t>
            </a:r>
            <a:endParaRPr kumimoji="1" lang="zh-CN" altLang="en-US" sz="1000" dirty="0">
              <a:latin typeface="Microsoft YaHei" panose="020B0503020204020204" pitchFamily="34" charset="-122"/>
              <a:ea typeface="Microsoft YaHei" panose="020B0503020204020204" pitchFamily="34" charset="-122"/>
            </a:endParaRPr>
          </a:p>
        </p:txBody>
      </p:sp>
      <p:sp>
        <p:nvSpPr>
          <p:cNvPr id="38" name="文本框 37">
            <a:extLst>
              <a:ext uri="{FF2B5EF4-FFF2-40B4-BE49-F238E27FC236}">
                <a16:creationId xmlns:a16="http://schemas.microsoft.com/office/drawing/2014/main" id="{59C34FB3-FA3B-9D4D-94EB-65D14A60F38F}"/>
              </a:ext>
            </a:extLst>
          </p:cNvPr>
          <p:cNvSpPr txBox="1"/>
          <p:nvPr/>
        </p:nvSpPr>
        <p:spPr>
          <a:xfrm>
            <a:off x="9739654" y="3661853"/>
            <a:ext cx="1137072" cy="553998"/>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Automated call with date of delivery</a:t>
            </a:r>
            <a:endParaRPr kumimoji="1" lang="zh-CN" altLang="en-US" sz="1000" dirty="0">
              <a:latin typeface="Microsoft YaHei" panose="020B0503020204020204" pitchFamily="34" charset="-122"/>
              <a:ea typeface="Microsoft YaHei" panose="020B0503020204020204" pitchFamily="34" charset="-122"/>
            </a:endParaRPr>
          </a:p>
        </p:txBody>
      </p:sp>
      <p:sp>
        <p:nvSpPr>
          <p:cNvPr id="40" name="文本框 39">
            <a:extLst>
              <a:ext uri="{FF2B5EF4-FFF2-40B4-BE49-F238E27FC236}">
                <a16:creationId xmlns:a16="http://schemas.microsoft.com/office/drawing/2014/main" id="{B6F62F0B-F008-9847-BAB6-A8AE25B2421B}"/>
              </a:ext>
            </a:extLst>
          </p:cNvPr>
          <p:cNvSpPr txBox="1"/>
          <p:nvPr/>
        </p:nvSpPr>
        <p:spPr>
          <a:xfrm>
            <a:off x="3782451" y="4914592"/>
            <a:ext cx="886531" cy="553998"/>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Responds to chat questions</a:t>
            </a:r>
            <a:endParaRPr kumimoji="1" lang="zh-CN" altLang="en-US" sz="1000" dirty="0">
              <a:latin typeface="Microsoft YaHei" panose="020B0503020204020204" pitchFamily="34" charset="-122"/>
              <a:ea typeface="Microsoft YaHei" panose="020B0503020204020204" pitchFamily="34" charset="-122"/>
            </a:endParaRPr>
          </a:p>
        </p:txBody>
      </p:sp>
      <p:sp>
        <p:nvSpPr>
          <p:cNvPr id="42" name="文本框 41">
            <a:extLst>
              <a:ext uri="{FF2B5EF4-FFF2-40B4-BE49-F238E27FC236}">
                <a16:creationId xmlns:a16="http://schemas.microsoft.com/office/drawing/2014/main" id="{A29396C0-2590-484B-96AE-1707EF17A10A}"/>
              </a:ext>
            </a:extLst>
          </p:cNvPr>
          <p:cNvSpPr txBox="1"/>
          <p:nvPr/>
        </p:nvSpPr>
        <p:spPr>
          <a:xfrm>
            <a:off x="6357345" y="4914592"/>
            <a:ext cx="1457900"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Inventory management system</a:t>
            </a:r>
            <a:endParaRPr kumimoji="1" lang="zh-CN" altLang="en-US" sz="1000" dirty="0">
              <a:latin typeface="Microsoft YaHei" panose="020B0503020204020204" pitchFamily="34" charset="-122"/>
              <a:ea typeface="Microsoft YaHei" panose="020B0503020204020204" pitchFamily="34" charset="-122"/>
            </a:endParaRPr>
          </a:p>
        </p:txBody>
      </p:sp>
      <p:sp>
        <p:nvSpPr>
          <p:cNvPr id="44" name="文本框 43">
            <a:extLst>
              <a:ext uri="{FF2B5EF4-FFF2-40B4-BE49-F238E27FC236}">
                <a16:creationId xmlns:a16="http://schemas.microsoft.com/office/drawing/2014/main" id="{8066CC7A-E689-BF47-A955-29AF26181B4B}"/>
              </a:ext>
            </a:extLst>
          </p:cNvPr>
          <p:cNvSpPr txBox="1"/>
          <p:nvPr/>
        </p:nvSpPr>
        <p:spPr>
          <a:xfrm>
            <a:off x="7964645" y="4914592"/>
            <a:ext cx="1297152"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Point of sale system</a:t>
            </a:r>
            <a:endParaRPr kumimoji="1" lang="zh-CN" altLang="en-US" sz="1000" dirty="0">
              <a:latin typeface="Microsoft YaHei" panose="020B0503020204020204" pitchFamily="34" charset="-122"/>
              <a:ea typeface="Microsoft YaHei" panose="020B0503020204020204" pitchFamily="34" charset="-122"/>
            </a:endParaRPr>
          </a:p>
        </p:txBody>
      </p:sp>
      <p:sp>
        <p:nvSpPr>
          <p:cNvPr id="46" name="文本框 45">
            <a:extLst>
              <a:ext uri="{FF2B5EF4-FFF2-40B4-BE49-F238E27FC236}">
                <a16:creationId xmlns:a16="http://schemas.microsoft.com/office/drawing/2014/main" id="{775A4CBA-627D-464B-84F9-32252468FA59}"/>
              </a:ext>
            </a:extLst>
          </p:cNvPr>
          <p:cNvSpPr txBox="1"/>
          <p:nvPr/>
        </p:nvSpPr>
        <p:spPr>
          <a:xfrm>
            <a:off x="9091078" y="4861002"/>
            <a:ext cx="1022740" cy="400110"/>
          </a:xfrm>
          <a:prstGeom prst="rect">
            <a:avLst/>
          </a:prstGeom>
          <a:noFill/>
        </p:spPr>
        <p:txBody>
          <a:bodyPr wrap="square" rtlCol="0">
            <a:spAutoFit/>
          </a:bodyPr>
          <a:lstStyle/>
          <a:p>
            <a:r>
              <a:rPr kumimoji="1" lang="en-US" altLang="zh-CN" sz="1000" dirty="0" err="1">
                <a:latin typeface="Microsoft YaHei" panose="020B0503020204020204" pitchFamily="34" charset="-122"/>
                <a:ea typeface="Microsoft YaHei" panose="020B0503020204020204" pitchFamily="34" charset="-122"/>
              </a:rPr>
              <a:t>Fullfillment</a:t>
            </a:r>
            <a:r>
              <a:rPr kumimoji="1" lang="en-US" altLang="zh-CN" sz="1000" dirty="0">
                <a:latin typeface="Microsoft YaHei" panose="020B0503020204020204" pitchFamily="34" charset="-122"/>
                <a:ea typeface="Microsoft YaHei" panose="020B0503020204020204" pitchFamily="34" charset="-122"/>
              </a:rPr>
              <a:t> queue</a:t>
            </a:r>
            <a:endParaRPr kumimoji="1" lang="zh-CN" altLang="en-US" sz="1000" dirty="0">
              <a:latin typeface="Microsoft YaHei" panose="020B0503020204020204" pitchFamily="34" charset="-122"/>
              <a:ea typeface="Microsoft YaHei" panose="020B0503020204020204" pitchFamily="34" charset="-122"/>
            </a:endParaRPr>
          </a:p>
        </p:txBody>
      </p:sp>
      <p:sp>
        <p:nvSpPr>
          <p:cNvPr id="48" name="文本框 47">
            <a:extLst>
              <a:ext uri="{FF2B5EF4-FFF2-40B4-BE49-F238E27FC236}">
                <a16:creationId xmlns:a16="http://schemas.microsoft.com/office/drawing/2014/main" id="{EA916905-E258-DB4B-A763-10DD235AAD22}"/>
              </a:ext>
            </a:extLst>
          </p:cNvPr>
          <p:cNvSpPr txBox="1"/>
          <p:nvPr/>
        </p:nvSpPr>
        <p:spPr>
          <a:xfrm>
            <a:off x="10376659" y="4861002"/>
            <a:ext cx="1297152" cy="246221"/>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Accounting</a:t>
            </a:r>
            <a:endParaRPr kumimoji="1" lang="zh-CN" altLang="en-US" sz="1000" dirty="0">
              <a:latin typeface="Microsoft YaHei" panose="020B0503020204020204" pitchFamily="34" charset="-122"/>
              <a:ea typeface="Microsoft YaHei" panose="020B0503020204020204" pitchFamily="34" charset="-122"/>
            </a:endParaRPr>
          </a:p>
        </p:txBody>
      </p:sp>
      <p:sp>
        <p:nvSpPr>
          <p:cNvPr id="50" name="文本框 49">
            <a:extLst>
              <a:ext uri="{FF2B5EF4-FFF2-40B4-BE49-F238E27FC236}">
                <a16:creationId xmlns:a16="http://schemas.microsoft.com/office/drawing/2014/main" id="{41DDECEC-3A4C-1F4D-A24F-F88ACA6F8AA9}"/>
              </a:ext>
            </a:extLst>
          </p:cNvPr>
          <p:cNvSpPr txBox="1"/>
          <p:nvPr/>
        </p:nvSpPr>
        <p:spPr>
          <a:xfrm>
            <a:off x="3782450" y="5951349"/>
            <a:ext cx="886531"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Analytic logs visitor</a:t>
            </a:r>
            <a:endParaRPr kumimoji="1" lang="zh-CN" altLang="en-US" sz="1000" dirty="0">
              <a:latin typeface="Microsoft YaHei" panose="020B0503020204020204" pitchFamily="34" charset="-122"/>
              <a:ea typeface="Microsoft YaHei" panose="020B0503020204020204" pitchFamily="34" charset="-122"/>
            </a:endParaRPr>
          </a:p>
        </p:txBody>
      </p:sp>
      <p:sp>
        <p:nvSpPr>
          <p:cNvPr id="52" name="文本框 51">
            <a:extLst>
              <a:ext uri="{FF2B5EF4-FFF2-40B4-BE49-F238E27FC236}">
                <a16:creationId xmlns:a16="http://schemas.microsoft.com/office/drawing/2014/main" id="{C1F61ED4-1F03-2E43-8E71-86035A29CCAC}"/>
              </a:ext>
            </a:extLst>
          </p:cNvPr>
          <p:cNvSpPr txBox="1"/>
          <p:nvPr/>
        </p:nvSpPr>
        <p:spPr>
          <a:xfrm>
            <a:off x="4815455" y="5951349"/>
            <a:ext cx="886531"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Foot traffic scanner</a:t>
            </a:r>
            <a:endParaRPr kumimoji="1" lang="zh-CN" altLang="en-US" sz="1000" dirty="0">
              <a:latin typeface="Microsoft YaHei" panose="020B0503020204020204" pitchFamily="34" charset="-122"/>
              <a:ea typeface="Microsoft YaHei" panose="020B0503020204020204" pitchFamily="34" charset="-122"/>
            </a:endParaRPr>
          </a:p>
        </p:txBody>
      </p:sp>
      <p:sp>
        <p:nvSpPr>
          <p:cNvPr id="54" name="文本框 53">
            <a:extLst>
              <a:ext uri="{FF2B5EF4-FFF2-40B4-BE49-F238E27FC236}">
                <a16:creationId xmlns:a16="http://schemas.microsoft.com/office/drawing/2014/main" id="{E99985F3-A953-8842-9902-FE19FF0EC28E}"/>
              </a:ext>
            </a:extLst>
          </p:cNvPr>
          <p:cNvSpPr txBox="1"/>
          <p:nvPr/>
        </p:nvSpPr>
        <p:spPr>
          <a:xfrm>
            <a:off x="7962893" y="5951349"/>
            <a:ext cx="886531"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Payment process</a:t>
            </a:r>
            <a:endParaRPr kumimoji="1" lang="zh-CN" altLang="en-US" sz="1000" dirty="0">
              <a:latin typeface="Microsoft YaHei" panose="020B0503020204020204" pitchFamily="34" charset="-122"/>
              <a:ea typeface="Microsoft YaHei" panose="020B0503020204020204" pitchFamily="34" charset="-122"/>
            </a:endParaRPr>
          </a:p>
        </p:txBody>
      </p:sp>
      <p:sp>
        <p:nvSpPr>
          <p:cNvPr id="56" name="文本框 55">
            <a:extLst>
              <a:ext uri="{FF2B5EF4-FFF2-40B4-BE49-F238E27FC236}">
                <a16:creationId xmlns:a16="http://schemas.microsoft.com/office/drawing/2014/main" id="{40ACAC39-6BF8-4042-9A17-FC23C6EB3A51}"/>
              </a:ext>
            </a:extLst>
          </p:cNvPr>
          <p:cNvSpPr txBox="1"/>
          <p:nvPr/>
        </p:nvSpPr>
        <p:spPr>
          <a:xfrm>
            <a:off x="9091078" y="5951349"/>
            <a:ext cx="886531"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Appliance distributor</a:t>
            </a:r>
            <a:endParaRPr kumimoji="1" lang="zh-CN" altLang="en-US" sz="1000" dirty="0">
              <a:latin typeface="Microsoft YaHei" panose="020B0503020204020204" pitchFamily="34" charset="-122"/>
              <a:ea typeface="Microsoft YaHei" panose="020B0503020204020204" pitchFamily="34" charset="-122"/>
            </a:endParaRPr>
          </a:p>
        </p:txBody>
      </p:sp>
      <p:sp>
        <p:nvSpPr>
          <p:cNvPr id="58" name="文本框 57">
            <a:extLst>
              <a:ext uri="{FF2B5EF4-FFF2-40B4-BE49-F238E27FC236}">
                <a16:creationId xmlns:a16="http://schemas.microsoft.com/office/drawing/2014/main" id="{0309D319-1A25-D14C-9E75-DD7B1A4BA04B}"/>
              </a:ext>
            </a:extLst>
          </p:cNvPr>
          <p:cNvSpPr txBox="1"/>
          <p:nvPr/>
        </p:nvSpPr>
        <p:spPr>
          <a:xfrm>
            <a:off x="10515600" y="5951349"/>
            <a:ext cx="1158211"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3rd party delivery service</a:t>
            </a:r>
            <a:endParaRPr kumimoji="1" lang="zh-CN" altLang="en-US" sz="1000" dirty="0">
              <a:latin typeface="Microsoft YaHei" panose="020B0503020204020204" pitchFamily="34" charset="-122"/>
              <a:ea typeface="Microsoft YaHei" panose="020B0503020204020204" pitchFamily="34" charset="-122"/>
            </a:endParaRPr>
          </a:p>
        </p:txBody>
      </p:sp>
      <p:sp>
        <p:nvSpPr>
          <p:cNvPr id="60" name="文本框 59">
            <a:extLst>
              <a:ext uri="{FF2B5EF4-FFF2-40B4-BE49-F238E27FC236}">
                <a16:creationId xmlns:a16="http://schemas.microsoft.com/office/drawing/2014/main" id="{7FB2B277-4EE1-A94F-B99A-36195029F1B4}"/>
              </a:ext>
            </a:extLst>
          </p:cNvPr>
          <p:cNvSpPr txBox="1"/>
          <p:nvPr/>
        </p:nvSpPr>
        <p:spPr>
          <a:xfrm>
            <a:off x="3782450" y="908280"/>
            <a:ext cx="683857" cy="246221"/>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Website</a:t>
            </a:r>
            <a:endParaRPr kumimoji="1" lang="zh-CN" altLang="en-US" sz="1000" dirty="0">
              <a:latin typeface="Microsoft YaHei" panose="020B0503020204020204" pitchFamily="34" charset="-122"/>
              <a:ea typeface="Microsoft YaHei" panose="020B0503020204020204" pitchFamily="34" charset="-122"/>
            </a:endParaRPr>
          </a:p>
        </p:txBody>
      </p:sp>
      <p:sp>
        <p:nvSpPr>
          <p:cNvPr id="62" name="文本框 61">
            <a:extLst>
              <a:ext uri="{FF2B5EF4-FFF2-40B4-BE49-F238E27FC236}">
                <a16:creationId xmlns:a16="http://schemas.microsoft.com/office/drawing/2014/main" id="{4E3ACCEB-A4DC-054A-9A3D-8F90946F3556}"/>
              </a:ext>
            </a:extLst>
          </p:cNvPr>
          <p:cNvSpPr txBox="1"/>
          <p:nvPr/>
        </p:nvSpPr>
        <p:spPr>
          <a:xfrm>
            <a:off x="4815455" y="911234"/>
            <a:ext cx="1392406" cy="553998"/>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Retail</a:t>
            </a:r>
            <a:r>
              <a:rPr kumimoji="1" lang="zh-CN" altLang="en-US" sz="1000" dirty="0">
                <a:latin typeface="Microsoft YaHei" panose="020B0503020204020204" pitchFamily="34" charset="-122"/>
                <a:ea typeface="Microsoft YaHei" panose="020B0503020204020204" pitchFamily="34" charset="-122"/>
              </a:rPr>
              <a:t> </a:t>
            </a:r>
            <a:r>
              <a:rPr kumimoji="1" lang="en-US" altLang="zh-CN" sz="1000" dirty="0">
                <a:latin typeface="Microsoft YaHei" panose="020B0503020204020204" pitchFamily="34" charset="-122"/>
                <a:ea typeface="Microsoft YaHei" panose="020B0503020204020204" pitchFamily="34" charset="-122"/>
              </a:rPr>
              <a:t>location</a:t>
            </a:r>
            <a:r>
              <a:rPr kumimoji="1" lang="zh-CN" altLang="en-US" sz="1000" dirty="0">
                <a:latin typeface="Microsoft YaHei" panose="020B0503020204020204" pitchFamily="34" charset="-122"/>
                <a:ea typeface="Microsoft YaHei" panose="020B0503020204020204" pitchFamily="34" charset="-122"/>
              </a:rPr>
              <a:t> </a:t>
            </a:r>
            <a:r>
              <a:rPr kumimoji="1" lang="en-US" altLang="zh-CN" sz="1000" dirty="0">
                <a:latin typeface="Microsoft YaHei" panose="020B0503020204020204" pitchFamily="34" charset="-122"/>
                <a:ea typeface="Microsoft YaHei" panose="020B0503020204020204" pitchFamily="34" charset="-122"/>
              </a:rPr>
              <a:t>Store</a:t>
            </a:r>
            <a:r>
              <a:rPr kumimoji="1" lang="zh-CN" altLang="en-US" sz="1000" dirty="0">
                <a:latin typeface="Microsoft YaHei" panose="020B0503020204020204" pitchFamily="34" charset="-122"/>
                <a:ea typeface="Microsoft YaHei" panose="020B0503020204020204" pitchFamily="34" charset="-122"/>
              </a:rPr>
              <a:t> </a:t>
            </a:r>
            <a:r>
              <a:rPr kumimoji="1" lang="en-US" altLang="zh-CN" sz="1000" dirty="0">
                <a:latin typeface="Microsoft YaHei" panose="020B0503020204020204" pitchFamily="34" charset="-122"/>
                <a:ea typeface="Microsoft YaHei" panose="020B0503020204020204" pitchFamily="34" charset="-122"/>
              </a:rPr>
              <a:t>signage</a:t>
            </a:r>
          </a:p>
          <a:p>
            <a:r>
              <a:rPr kumimoji="1" lang="en-US" altLang="zh-CN" sz="1000" dirty="0">
                <a:latin typeface="Microsoft YaHei" panose="020B0503020204020204" pitchFamily="34" charset="-122"/>
                <a:ea typeface="Microsoft YaHei" panose="020B0503020204020204" pitchFamily="34" charset="-122"/>
              </a:rPr>
              <a:t>Appliance signage</a:t>
            </a:r>
            <a:endParaRPr kumimoji="1" lang="zh-CN" altLang="en-US" sz="1000" dirty="0">
              <a:latin typeface="Microsoft YaHei" panose="020B0503020204020204" pitchFamily="34" charset="-122"/>
              <a:ea typeface="Microsoft YaHei" panose="020B0503020204020204" pitchFamily="34" charset="-122"/>
            </a:endParaRPr>
          </a:p>
        </p:txBody>
      </p:sp>
      <p:sp>
        <p:nvSpPr>
          <p:cNvPr id="64" name="文本框 63">
            <a:extLst>
              <a:ext uri="{FF2B5EF4-FFF2-40B4-BE49-F238E27FC236}">
                <a16:creationId xmlns:a16="http://schemas.microsoft.com/office/drawing/2014/main" id="{7BCA1A4F-2ECE-8445-8B51-A24374B95CC9}"/>
              </a:ext>
            </a:extLst>
          </p:cNvPr>
          <p:cNvSpPr txBox="1"/>
          <p:nvPr/>
        </p:nvSpPr>
        <p:spPr>
          <a:xfrm>
            <a:off x="6357260" y="911234"/>
            <a:ext cx="1614495" cy="553998"/>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Employee’s name tag</a:t>
            </a:r>
          </a:p>
          <a:p>
            <a:r>
              <a:rPr kumimoji="1" lang="en-US" altLang="zh-CN" sz="1000" dirty="0">
                <a:latin typeface="Microsoft YaHei" panose="020B0503020204020204" pitchFamily="34" charset="-122"/>
                <a:ea typeface="Microsoft YaHei" panose="020B0503020204020204" pitchFamily="34" charset="-122"/>
              </a:rPr>
              <a:t>Product description</a:t>
            </a:r>
          </a:p>
          <a:p>
            <a:r>
              <a:rPr kumimoji="1" lang="en-US" altLang="zh-CN" sz="1000" dirty="0">
                <a:latin typeface="Microsoft YaHei" panose="020B0503020204020204" pitchFamily="34" charset="-122"/>
                <a:ea typeface="Microsoft YaHei" panose="020B0503020204020204" pitchFamily="34" charset="-122"/>
              </a:rPr>
              <a:t>Price tag</a:t>
            </a:r>
            <a:endParaRPr kumimoji="1" lang="zh-CN" altLang="en-US" sz="1000" dirty="0">
              <a:latin typeface="Microsoft YaHei" panose="020B0503020204020204" pitchFamily="34" charset="-122"/>
              <a:ea typeface="Microsoft YaHei" panose="020B0503020204020204" pitchFamily="34" charset="-122"/>
            </a:endParaRPr>
          </a:p>
        </p:txBody>
      </p:sp>
      <p:sp>
        <p:nvSpPr>
          <p:cNvPr id="66" name="文本框 65">
            <a:extLst>
              <a:ext uri="{FF2B5EF4-FFF2-40B4-BE49-F238E27FC236}">
                <a16:creationId xmlns:a16="http://schemas.microsoft.com/office/drawing/2014/main" id="{CEFC043D-D91B-F240-A365-39020A009953}"/>
              </a:ext>
            </a:extLst>
          </p:cNvPr>
          <p:cNvSpPr txBox="1"/>
          <p:nvPr/>
        </p:nvSpPr>
        <p:spPr>
          <a:xfrm>
            <a:off x="7971755" y="911234"/>
            <a:ext cx="1614495"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Credit card</a:t>
            </a:r>
          </a:p>
          <a:p>
            <a:r>
              <a:rPr kumimoji="1" lang="en-US" altLang="zh-CN" sz="1000" dirty="0">
                <a:latin typeface="Microsoft YaHei" panose="020B0503020204020204" pitchFamily="34" charset="-122"/>
                <a:ea typeface="Microsoft YaHei" panose="020B0503020204020204" pitchFamily="34" charset="-122"/>
              </a:rPr>
              <a:t>Store </a:t>
            </a:r>
            <a:r>
              <a:rPr kumimoji="1" lang="en-US" altLang="zh-CN" sz="1000" dirty="0" err="1">
                <a:latin typeface="Microsoft YaHei" panose="020B0503020204020204" pitchFamily="34" charset="-122"/>
                <a:ea typeface="Microsoft YaHei" panose="020B0503020204020204" pitchFamily="34" charset="-122"/>
              </a:rPr>
              <a:t>reciept</a:t>
            </a:r>
            <a:endParaRPr kumimoji="1" lang="zh-CN" altLang="en-US" sz="1000" dirty="0">
              <a:latin typeface="Microsoft YaHei" panose="020B0503020204020204" pitchFamily="34" charset="-122"/>
              <a:ea typeface="Microsoft YaHei" panose="020B0503020204020204" pitchFamily="34" charset="-122"/>
            </a:endParaRPr>
          </a:p>
        </p:txBody>
      </p:sp>
      <p:sp>
        <p:nvSpPr>
          <p:cNvPr id="68" name="文本框 67">
            <a:extLst>
              <a:ext uri="{FF2B5EF4-FFF2-40B4-BE49-F238E27FC236}">
                <a16:creationId xmlns:a16="http://schemas.microsoft.com/office/drawing/2014/main" id="{8FCB1027-4394-3544-9557-E79DAEEBEAD3}"/>
              </a:ext>
            </a:extLst>
          </p:cNvPr>
          <p:cNvSpPr txBox="1"/>
          <p:nvPr/>
        </p:nvSpPr>
        <p:spPr>
          <a:xfrm>
            <a:off x="10876726" y="911234"/>
            <a:ext cx="830119" cy="400110"/>
          </a:xfrm>
          <a:prstGeom prst="rect">
            <a:avLst/>
          </a:prstGeom>
          <a:noFill/>
        </p:spPr>
        <p:txBody>
          <a:bodyPr wrap="square" rtlCol="0">
            <a:spAutoFit/>
          </a:bodyPr>
          <a:lstStyle/>
          <a:p>
            <a:r>
              <a:rPr kumimoji="1" lang="en-US" altLang="zh-CN" sz="1000" dirty="0">
                <a:latin typeface="Microsoft YaHei" panose="020B0503020204020204" pitchFamily="34" charset="-122"/>
                <a:ea typeface="Microsoft YaHei" panose="020B0503020204020204" pitchFamily="34" charset="-122"/>
              </a:rPr>
              <a:t>Appliance delivery</a:t>
            </a:r>
            <a:endParaRPr kumimoji="1" lang="zh-CN" altLang="en-US" sz="1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55662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D493FDD-969B-5146-9680-6DC953D83DC1}"/>
              </a:ext>
            </a:extLst>
          </p:cNvPr>
          <p:cNvSpPr/>
          <p:nvPr/>
        </p:nvSpPr>
        <p:spPr>
          <a:xfrm>
            <a:off x="3170063" y="575538"/>
            <a:ext cx="8534400" cy="523220"/>
          </a:xfrm>
          <a:prstGeom prst="rect">
            <a:avLst/>
          </a:prstGeom>
        </p:spPr>
        <p:txBody>
          <a:bodyPr wrap="square">
            <a:spAutoFit/>
          </a:bodyPr>
          <a:lstStyle/>
          <a:p>
            <a:pPr algn="just"/>
            <a:r>
              <a:rPr lang="zh-CN" altLang="en-US" sz="1400" dirty="0">
                <a:latin typeface="Microsoft YaHei" panose="020B0503020204020204" pitchFamily="34" charset="-122"/>
                <a:ea typeface="Microsoft YaHei" panose="020B0503020204020204" pitchFamily="34" charset="-122"/>
              </a:rPr>
              <a:t>服务蓝图是描述服务环节中的所有要素的图表，其目的是尽可能客观地分析服务</a:t>
            </a:r>
            <a:r>
              <a:rPr lang="en-US" altLang="zh-CN" sz="1400" dirty="0">
                <a:latin typeface="Microsoft YaHei" panose="020B0503020204020204" pitchFamily="34" charset="-122"/>
                <a:ea typeface="Microsoft YaHei" panose="020B0503020204020204" pitchFamily="34" charset="-122"/>
              </a:rPr>
              <a:t>, </a:t>
            </a:r>
            <a:r>
              <a:rPr lang="zh-CN" altLang="en-US" sz="1400" dirty="0">
                <a:latin typeface="Microsoft YaHei" panose="020B0503020204020204" pitchFamily="34" charset="-122"/>
                <a:ea typeface="Microsoft YaHei" panose="020B0503020204020204" pitchFamily="34" charset="-122"/>
              </a:rPr>
              <a:t>服务蓝图的基础是了解顾客的观点和想法。 劳斯认为服务蓝图的概念是详细说明服务所需的资源范围及协调各种服务要素的过程。 </a:t>
            </a:r>
            <a:endParaRPr lang="zh-CN" altLang="en-US" sz="1400" dirty="0">
              <a:effectLst/>
              <a:latin typeface="Microsoft YaHei" panose="020B0503020204020204" pitchFamily="34" charset="-122"/>
              <a:ea typeface="Microsoft YaHei" panose="020B0503020204020204" pitchFamily="34" charset="-122"/>
            </a:endParaRPr>
          </a:p>
        </p:txBody>
      </p:sp>
      <p:sp>
        <p:nvSpPr>
          <p:cNvPr id="5" name="矩形 4">
            <a:extLst>
              <a:ext uri="{FF2B5EF4-FFF2-40B4-BE49-F238E27FC236}">
                <a16:creationId xmlns:a16="http://schemas.microsoft.com/office/drawing/2014/main" id="{FA36D313-47A9-154C-B41E-E2584766FD53}"/>
              </a:ext>
            </a:extLst>
          </p:cNvPr>
          <p:cNvSpPr/>
          <p:nvPr/>
        </p:nvSpPr>
        <p:spPr>
          <a:xfrm>
            <a:off x="487537" y="2261928"/>
            <a:ext cx="4702575" cy="2480231"/>
          </a:xfrm>
          <a:prstGeom prst="rect">
            <a:avLst/>
          </a:prstGeom>
        </p:spPr>
        <p:txBody>
          <a:bodyPr wrap="square">
            <a:spAutoFit/>
          </a:bodyPr>
          <a:lstStyle/>
          <a:p>
            <a:pPr>
              <a:lnSpc>
                <a:spcPct val="200000"/>
              </a:lnSpc>
            </a:pPr>
            <a:r>
              <a:rPr lang="zh-CN" altLang="en-US" sz="1600" dirty="0">
                <a:solidFill>
                  <a:srgbClr val="F56BFF"/>
                </a:solidFill>
                <a:effectLst/>
                <a:latin typeface="Microsoft YaHei" panose="020B0503020204020204" pitchFamily="34" charset="-122"/>
                <a:ea typeface="Microsoft YaHei" panose="020B0503020204020204" pitchFamily="34" charset="-122"/>
              </a:rPr>
              <a:t>步骤</a:t>
            </a:r>
            <a:r>
              <a:rPr lang="en-US" altLang="zh-CN" sz="1600" dirty="0">
                <a:solidFill>
                  <a:srgbClr val="F56BFF"/>
                </a:solidFill>
                <a:effectLst/>
                <a:latin typeface="Microsoft YaHei" panose="020B0503020204020204" pitchFamily="34" charset="-122"/>
                <a:ea typeface="Microsoft YaHei" panose="020B0503020204020204" pitchFamily="34" charset="-122"/>
              </a:rPr>
              <a:t>1</a:t>
            </a:r>
            <a:r>
              <a:rPr lang="zh-CN" altLang="en-US" sz="1600" dirty="0">
                <a:solidFill>
                  <a:srgbClr val="F56BFF"/>
                </a:solidFill>
                <a:effectLst/>
                <a:latin typeface="Microsoft YaHei" panose="020B0503020204020204" pitchFamily="34" charset="-122"/>
                <a:ea typeface="Microsoft YaHei" panose="020B0503020204020204" pitchFamily="34" charset="-122"/>
              </a:rPr>
              <a:t>：</a:t>
            </a:r>
            <a:r>
              <a:rPr lang="zh-CN" altLang="en-US" sz="1600" dirty="0">
                <a:effectLst/>
                <a:latin typeface="Microsoft YaHei" panose="020B0503020204020204" pitchFamily="34" charset="-122"/>
                <a:ea typeface="Microsoft YaHei" panose="020B0503020204020204" pitchFamily="34" charset="-122"/>
              </a:rPr>
              <a:t>识别欲建立服务蓝图的服务过程</a:t>
            </a:r>
            <a:r>
              <a:rPr lang="en-US" altLang="zh-CN" sz="1600" dirty="0">
                <a:effectLst/>
                <a:latin typeface="Microsoft YaHei" panose="020B0503020204020204" pitchFamily="34" charset="-122"/>
                <a:ea typeface="Microsoft YaHei" panose="020B0503020204020204" pitchFamily="34" charset="-122"/>
              </a:rPr>
              <a:t>, </a:t>
            </a:r>
            <a:r>
              <a:rPr lang="zh-CN" altLang="en-US" sz="1600" dirty="0">
                <a:effectLst/>
                <a:latin typeface="Microsoft YaHei" panose="020B0503020204020204" pitchFamily="34" charset="-122"/>
                <a:ea typeface="Microsoft YaHei" panose="020B0503020204020204" pitchFamily="34" charset="-122"/>
              </a:rPr>
              <a:t>明确对象。</a:t>
            </a:r>
            <a:endParaRPr lang="en-US" altLang="zh-CN" sz="1600" dirty="0">
              <a:effectLst/>
              <a:latin typeface="Microsoft YaHei" panose="020B0503020204020204" pitchFamily="34" charset="-122"/>
              <a:ea typeface="Microsoft YaHei" panose="020B0503020204020204" pitchFamily="34" charset="-122"/>
            </a:endParaRPr>
          </a:p>
          <a:p>
            <a:pPr>
              <a:lnSpc>
                <a:spcPct val="200000"/>
              </a:lnSpc>
            </a:pPr>
            <a:r>
              <a:rPr lang="zh-CN" altLang="en-US" sz="1600" dirty="0">
                <a:solidFill>
                  <a:srgbClr val="F56BFF"/>
                </a:solidFill>
                <a:effectLst/>
                <a:latin typeface="Microsoft YaHei" panose="020B0503020204020204" pitchFamily="34" charset="-122"/>
                <a:ea typeface="Microsoft YaHei" panose="020B0503020204020204" pitchFamily="34" charset="-122"/>
              </a:rPr>
              <a:t>步骤</a:t>
            </a:r>
            <a:r>
              <a:rPr lang="en-US" altLang="zh-CN" sz="1600" dirty="0">
                <a:solidFill>
                  <a:srgbClr val="F56BFF"/>
                </a:solidFill>
                <a:effectLst/>
                <a:latin typeface="Microsoft YaHei" panose="020B0503020204020204" pitchFamily="34" charset="-122"/>
                <a:ea typeface="Microsoft YaHei" panose="020B0503020204020204" pitchFamily="34" charset="-122"/>
              </a:rPr>
              <a:t>2</a:t>
            </a:r>
            <a:r>
              <a:rPr lang="zh-CN" altLang="en-US" sz="1600" dirty="0">
                <a:solidFill>
                  <a:srgbClr val="F56BFF"/>
                </a:solidFill>
                <a:effectLst/>
                <a:latin typeface="Microsoft YaHei" panose="020B0503020204020204" pitchFamily="34" charset="-122"/>
                <a:ea typeface="Microsoft YaHei" panose="020B0503020204020204" pitchFamily="34" charset="-122"/>
              </a:rPr>
              <a:t>：</a:t>
            </a:r>
            <a:r>
              <a:rPr lang="zh-CN" altLang="en-US" sz="1600" dirty="0">
                <a:effectLst/>
                <a:latin typeface="Microsoft YaHei" panose="020B0503020204020204" pitchFamily="34" charset="-122"/>
                <a:ea typeface="Microsoft YaHei" panose="020B0503020204020204" pitchFamily="34" charset="-122"/>
              </a:rPr>
              <a:t>识别用户对服务的经历。 </a:t>
            </a:r>
            <a:endParaRPr lang="en-US" altLang="zh-CN" sz="1600" dirty="0">
              <a:effectLst/>
              <a:latin typeface="Microsoft YaHei" panose="020B0503020204020204" pitchFamily="34" charset="-122"/>
              <a:ea typeface="Microsoft YaHei" panose="020B0503020204020204" pitchFamily="34" charset="-122"/>
            </a:endParaRPr>
          </a:p>
          <a:p>
            <a:pPr>
              <a:lnSpc>
                <a:spcPct val="200000"/>
              </a:lnSpc>
            </a:pPr>
            <a:r>
              <a:rPr lang="zh-CN" altLang="en-US" sz="1600" dirty="0">
                <a:solidFill>
                  <a:srgbClr val="F56BFF"/>
                </a:solidFill>
                <a:effectLst/>
                <a:latin typeface="Microsoft YaHei" panose="020B0503020204020204" pitchFamily="34" charset="-122"/>
                <a:ea typeface="Microsoft YaHei" panose="020B0503020204020204" pitchFamily="34" charset="-122"/>
              </a:rPr>
              <a:t>步骤</a:t>
            </a:r>
            <a:r>
              <a:rPr lang="en-US" altLang="zh-CN" sz="1600" dirty="0">
                <a:solidFill>
                  <a:srgbClr val="F56BFF"/>
                </a:solidFill>
                <a:effectLst/>
                <a:latin typeface="Microsoft YaHei" panose="020B0503020204020204" pitchFamily="34" charset="-122"/>
                <a:ea typeface="Microsoft YaHei" panose="020B0503020204020204" pitchFamily="34" charset="-122"/>
              </a:rPr>
              <a:t>3</a:t>
            </a:r>
            <a:r>
              <a:rPr lang="zh-CN" altLang="en-US" sz="1600" dirty="0">
                <a:solidFill>
                  <a:srgbClr val="F56BFF"/>
                </a:solidFill>
                <a:effectLst/>
                <a:latin typeface="Microsoft YaHei" panose="020B0503020204020204" pitchFamily="34" charset="-122"/>
                <a:ea typeface="Microsoft YaHei" panose="020B0503020204020204" pitchFamily="34" charset="-122"/>
              </a:rPr>
              <a:t>：</a:t>
            </a:r>
            <a:r>
              <a:rPr lang="zh-CN" altLang="en-US" sz="1600" dirty="0">
                <a:effectLst/>
                <a:latin typeface="Microsoft YaHei" panose="020B0503020204020204" pitchFamily="34" charset="-122"/>
                <a:ea typeface="Microsoft YaHei" panose="020B0503020204020204" pitchFamily="34" charset="-122"/>
              </a:rPr>
              <a:t>从用户角度描绘服务过程。 </a:t>
            </a:r>
            <a:endParaRPr lang="en-US" altLang="zh-CN" sz="1600" dirty="0">
              <a:effectLst/>
              <a:latin typeface="Microsoft YaHei" panose="020B0503020204020204" pitchFamily="34" charset="-122"/>
              <a:ea typeface="Microsoft YaHei" panose="020B0503020204020204" pitchFamily="34" charset="-122"/>
            </a:endParaRPr>
          </a:p>
          <a:p>
            <a:pPr>
              <a:lnSpc>
                <a:spcPct val="200000"/>
              </a:lnSpc>
            </a:pPr>
            <a:r>
              <a:rPr lang="zh-CN" altLang="en-US" sz="1600" dirty="0">
                <a:solidFill>
                  <a:srgbClr val="F56BFF"/>
                </a:solidFill>
                <a:effectLst/>
                <a:latin typeface="Microsoft YaHei" panose="020B0503020204020204" pitchFamily="34" charset="-122"/>
                <a:ea typeface="Microsoft YaHei" panose="020B0503020204020204" pitchFamily="34" charset="-122"/>
              </a:rPr>
              <a:t>步骤</a:t>
            </a:r>
            <a:r>
              <a:rPr lang="en-US" altLang="zh-CN" sz="1600" dirty="0">
                <a:solidFill>
                  <a:srgbClr val="F56BFF"/>
                </a:solidFill>
                <a:effectLst/>
                <a:latin typeface="Microsoft YaHei" panose="020B0503020204020204" pitchFamily="34" charset="-122"/>
                <a:ea typeface="Microsoft YaHei" panose="020B0503020204020204" pitchFamily="34" charset="-122"/>
              </a:rPr>
              <a:t>4</a:t>
            </a:r>
            <a:r>
              <a:rPr lang="zh-CN" altLang="en-US" sz="1600" dirty="0">
                <a:solidFill>
                  <a:srgbClr val="F56BFF"/>
                </a:solidFill>
                <a:effectLst/>
                <a:latin typeface="Microsoft YaHei" panose="020B0503020204020204" pitchFamily="34" charset="-122"/>
                <a:ea typeface="Microsoft YaHei" panose="020B0503020204020204" pitchFamily="34" charset="-122"/>
              </a:rPr>
              <a:t>：</a:t>
            </a:r>
            <a:r>
              <a:rPr lang="zh-CN" altLang="en-US" sz="1600" dirty="0">
                <a:effectLst/>
                <a:latin typeface="Microsoft YaHei" panose="020B0503020204020204" pitchFamily="34" charset="-122"/>
                <a:ea typeface="Microsoft YaHei" panose="020B0503020204020204" pitchFamily="34" charset="-122"/>
              </a:rPr>
              <a:t>描绘前、后台接触员工行为。</a:t>
            </a:r>
            <a:endParaRPr lang="en-US" altLang="zh-CN" sz="1600" dirty="0">
              <a:effectLst/>
              <a:latin typeface="Microsoft YaHei" panose="020B0503020204020204" pitchFamily="34" charset="-122"/>
              <a:ea typeface="Microsoft YaHei" panose="020B0503020204020204" pitchFamily="34" charset="-122"/>
            </a:endParaRPr>
          </a:p>
          <a:p>
            <a:pPr>
              <a:lnSpc>
                <a:spcPct val="200000"/>
              </a:lnSpc>
            </a:pPr>
            <a:r>
              <a:rPr lang="zh-CN" altLang="en-US" sz="1600" dirty="0">
                <a:solidFill>
                  <a:srgbClr val="F56BFF"/>
                </a:solidFill>
                <a:effectLst/>
                <a:latin typeface="Microsoft YaHei" panose="020B0503020204020204" pitchFamily="34" charset="-122"/>
                <a:ea typeface="Microsoft YaHei" panose="020B0503020204020204" pitchFamily="34" charset="-122"/>
              </a:rPr>
              <a:t>步骤</a:t>
            </a:r>
            <a:r>
              <a:rPr lang="en-US" altLang="zh-CN" sz="1600" dirty="0">
                <a:solidFill>
                  <a:srgbClr val="F56BFF"/>
                </a:solidFill>
                <a:effectLst/>
                <a:latin typeface="Microsoft YaHei" panose="020B0503020204020204" pitchFamily="34" charset="-122"/>
                <a:ea typeface="Microsoft YaHei" panose="020B0503020204020204" pitchFamily="34" charset="-122"/>
              </a:rPr>
              <a:t>5</a:t>
            </a:r>
            <a:r>
              <a:rPr lang="zh-CN" altLang="en-US" sz="1600" dirty="0">
                <a:solidFill>
                  <a:srgbClr val="F56BFF"/>
                </a:solidFill>
                <a:effectLst/>
                <a:latin typeface="Microsoft YaHei" panose="020B0503020204020204" pitchFamily="34" charset="-122"/>
                <a:ea typeface="Microsoft YaHei" panose="020B0503020204020204" pitchFamily="34" charset="-122"/>
              </a:rPr>
              <a:t>：</a:t>
            </a:r>
            <a:r>
              <a:rPr lang="zh-CN" altLang="en-US" sz="1600" dirty="0">
                <a:effectLst/>
                <a:latin typeface="Microsoft YaHei" panose="020B0503020204020204" pitchFamily="34" charset="-122"/>
                <a:ea typeface="Microsoft YaHei" panose="020B0503020204020204" pitchFamily="34" charset="-122"/>
              </a:rPr>
              <a:t>在每一个用户行动步骤中加入服务证据。 </a:t>
            </a:r>
          </a:p>
        </p:txBody>
      </p:sp>
      <p:sp>
        <p:nvSpPr>
          <p:cNvPr id="8" name="文本框 7">
            <a:extLst>
              <a:ext uri="{FF2B5EF4-FFF2-40B4-BE49-F238E27FC236}">
                <a16:creationId xmlns:a16="http://schemas.microsoft.com/office/drawing/2014/main" id="{1629F718-8FA5-1946-A597-EC9F641C4840}"/>
              </a:ext>
            </a:extLst>
          </p:cNvPr>
          <p:cNvSpPr txBox="1"/>
          <p:nvPr/>
        </p:nvSpPr>
        <p:spPr>
          <a:xfrm>
            <a:off x="487537" y="452427"/>
            <a:ext cx="3771181" cy="646331"/>
          </a:xfrm>
          <a:prstGeom prst="rect">
            <a:avLst/>
          </a:prstGeom>
          <a:noFill/>
        </p:spPr>
        <p:txBody>
          <a:bodyPr wrap="square" rtlCol="0">
            <a:spAutoFit/>
          </a:bodyPr>
          <a:lstStyle/>
          <a:p>
            <a:r>
              <a:rPr kumimoji="1" lang="zh-CN" altLang="en-US" sz="1800" dirty="0">
                <a:solidFill>
                  <a:srgbClr val="F56BFF"/>
                </a:solidFill>
                <a:latin typeface="Microsoft YaHei" panose="020B0503020204020204" pitchFamily="34" charset="-122"/>
                <a:ea typeface="Microsoft YaHei" panose="020B0503020204020204" pitchFamily="34" charset="-122"/>
              </a:rPr>
              <a:t>服务设计蓝图</a:t>
            </a:r>
          </a:p>
          <a:p>
            <a:r>
              <a:rPr kumimoji="1" lang="pt-BR" altLang="zh-CN" sz="1800" b="1" dirty="0">
                <a:solidFill>
                  <a:srgbClr val="F56BFF"/>
                </a:solidFill>
              </a:rPr>
              <a:t>Service </a:t>
            </a:r>
            <a:r>
              <a:rPr kumimoji="1" lang="pt-BR" altLang="zh-CN" sz="1800" b="1" dirty="0" err="1">
                <a:solidFill>
                  <a:srgbClr val="F56BFF"/>
                </a:solidFill>
              </a:rPr>
              <a:t>Blueprint</a:t>
            </a:r>
            <a:r>
              <a:rPr kumimoji="1" lang="pt-BR" altLang="zh-CN" sz="1800" b="1" dirty="0">
                <a:solidFill>
                  <a:srgbClr val="F56BFF"/>
                </a:solidFill>
              </a:rPr>
              <a:t> </a:t>
            </a:r>
          </a:p>
        </p:txBody>
      </p:sp>
    </p:spTree>
    <p:extLst>
      <p:ext uri="{BB962C8B-B14F-4D97-AF65-F5344CB8AC3E}">
        <p14:creationId xmlns:p14="http://schemas.microsoft.com/office/powerpoint/2010/main" val="1095778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F1B32770-2FC9-944D-BF75-3190433866C0}"/>
              </a:ext>
            </a:extLst>
          </p:cNvPr>
          <p:cNvSpPr txBox="1"/>
          <p:nvPr/>
        </p:nvSpPr>
        <p:spPr>
          <a:xfrm>
            <a:off x="487537" y="452427"/>
            <a:ext cx="3771181" cy="369332"/>
          </a:xfrm>
          <a:prstGeom prst="rect">
            <a:avLst/>
          </a:prstGeom>
          <a:noFill/>
        </p:spPr>
        <p:txBody>
          <a:bodyPr wrap="square" rtlCol="0">
            <a:spAutoFit/>
          </a:bodyPr>
          <a:lstStyle/>
          <a:p>
            <a:r>
              <a:rPr kumimoji="1" lang="zh-CN" altLang="en-US" sz="1800" b="1" dirty="0">
                <a:solidFill>
                  <a:srgbClr val="F56BFF"/>
                </a:solidFill>
              </a:rPr>
              <a:t>服务系统的发展变化</a:t>
            </a:r>
          </a:p>
        </p:txBody>
      </p:sp>
      <p:sp>
        <p:nvSpPr>
          <p:cNvPr id="7" name="文本框 6">
            <a:extLst>
              <a:ext uri="{FF2B5EF4-FFF2-40B4-BE49-F238E27FC236}">
                <a16:creationId xmlns:a16="http://schemas.microsoft.com/office/drawing/2014/main" id="{F6420C11-DB49-F34D-87E2-F1B8F06AB213}"/>
              </a:ext>
            </a:extLst>
          </p:cNvPr>
          <p:cNvSpPr txBox="1"/>
          <p:nvPr/>
        </p:nvSpPr>
        <p:spPr>
          <a:xfrm>
            <a:off x="-661894" y="4971669"/>
            <a:ext cx="41179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2000" b="0" i="0" u="none" strike="noStrike" cap="none" spc="0" normalizeH="0" baseline="0" dirty="0">
                <a:ln>
                  <a:noFill/>
                </a:ln>
                <a:solidFill>
                  <a:srgbClr val="F56BFF"/>
                </a:solidFill>
                <a:effectLst/>
                <a:uFillTx/>
                <a:latin typeface="SimHei" panose="02010609060101010101" pitchFamily="49" charset="-122"/>
                <a:ea typeface="SimHei" panose="02010609060101010101" pitchFamily="49" charset="-122"/>
                <a:sym typeface="Helvetica Neue"/>
              </a:rPr>
              <a:t>早期运转模式</a:t>
            </a:r>
          </a:p>
        </p:txBody>
      </p:sp>
      <p:sp>
        <p:nvSpPr>
          <p:cNvPr id="9" name="文本框 8">
            <a:extLst>
              <a:ext uri="{FF2B5EF4-FFF2-40B4-BE49-F238E27FC236}">
                <a16:creationId xmlns:a16="http://schemas.microsoft.com/office/drawing/2014/main" id="{B7CBAACF-B469-FD48-983E-904B6C43A592}"/>
              </a:ext>
            </a:extLst>
          </p:cNvPr>
          <p:cNvSpPr txBox="1"/>
          <p:nvPr/>
        </p:nvSpPr>
        <p:spPr>
          <a:xfrm>
            <a:off x="8805509" y="4895534"/>
            <a:ext cx="41179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2000" b="0" i="0" u="none" strike="noStrike" cap="none" spc="0" normalizeH="0" baseline="0" dirty="0">
                <a:ln>
                  <a:noFill/>
                </a:ln>
                <a:solidFill>
                  <a:srgbClr val="699AFF"/>
                </a:solidFill>
                <a:effectLst/>
                <a:uFillTx/>
                <a:latin typeface="SimHei" panose="02010609060101010101" pitchFamily="49" charset="-122"/>
                <a:ea typeface="SimHei" panose="02010609060101010101" pitchFamily="49" charset="-122"/>
                <a:sym typeface="Helvetica Neue"/>
              </a:rPr>
              <a:t>后期运转模式 </a:t>
            </a:r>
          </a:p>
        </p:txBody>
      </p:sp>
      <p:sp>
        <p:nvSpPr>
          <p:cNvPr id="11" name="圆角矩形 10">
            <a:extLst>
              <a:ext uri="{FF2B5EF4-FFF2-40B4-BE49-F238E27FC236}">
                <a16:creationId xmlns:a16="http://schemas.microsoft.com/office/drawing/2014/main" id="{D49C1457-84BB-8F4C-B095-B6557D23A57A}"/>
              </a:ext>
            </a:extLst>
          </p:cNvPr>
          <p:cNvSpPr/>
          <p:nvPr/>
        </p:nvSpPr>
        <p:spPr>
          <a:xfrm rot="2700000">
            <a:off x="2281227" y="874799"/>
            <a:ext cx="4842508" cy="5003924"/>
          </a:xfrm>
          <a:prstGeom prst="roundRect">
            <a:avLst>
              <a:gd name="adj" fmla="val 8171"/>
            </a:avLst>
          </a:prstGeom>
          <a:noFill/>
          <a:ln w="25400" cap="flat">
            <a:solidFill>
              <a:srgbClr val="F56B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圆角矩形 12">
            <a:extLst>
              <a:ext uri="{FF2B5EF4-FFF2-40B4-BE49-F238E27FC236}">
                <a16:creationId xmlns:a16="http://schemas.microsoft.com/office/drawing/2014/main" id="{DA2377EC-F51D-3B43-8B32-5F5C43F62272}"/>
              </a:ext>
            </a:extLst>
          </p:cNvPr>
          <p:cNvSpPr/>
          <p:nvPr/>
        </p:nvSpPr>
        <p:spPr>
          <a:xfrm rot="2700000">
            <a:off x="5130400" y="874799"/>
            <a:ext cx="4842508" cy="5003924"/>
          </a:xfrm>
          <a:prstGeom prst="roundRect">
            <a:avLst>
              <a:gd name="adj" fmla="val 8171"/>
            </a:avLst>
          </a:prstGeom>
          <a:noFill/>
          <a:ln w="25400" cap="flat">
            <a:solidFill>
              <a:srgbClr val="699A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zh-CN" alt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5" name="文本框 14">
            <a:extLst>
              <a:ext uri="{FF2B5EF4-FFF2-40B4-BE49-F238E27FC236}">
                <a16:creationId xmlns:a16="http://schemas.microsoft.com/office/drawing/2014/main" id="{4B9AB90A-7EE6-684D-A9F4-BD2C0B9A3B84}"/>
              </a:ext>
            </a:extLst>
          </p:cNvPr>
          <p:cNvSpPr txBox="1"/>
          <p:nvPr/>
        </p:nvSpPr>
        <p:spPr>
          <a:xfrm>
            <a:off x="4068591" y="435818"/>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solidFill>
                  <a:srgbClr val="F56BFF"/>
                </a:solidFill>
                <a:effectLst/>
                <a:uFillTx/>
                <a:latin typeface="SimHei" panose="02010609060101010101" pitchFamily="49" charset="-122"/>
                <a:ea typeface="SimHei" panose="02010609060101010101" pitchFamily="49" charset="-122"/>
                <a:sym typeface="Helvetica Neue"/>
              </a:rPr>
              <a:t>转化</a:t>
            </a:r>
            <a:r>
              <a:rPr kumimoji="0" lang="zh-CN" altLang="en-US" sz="1400" b="0" i="0" u="none" strike="noStrike" cap="none" spc="0" normalizeH="0" baseline="0" dirty="0">
                <a:ln>
                  <a:noFill/>
                </a:ln>
                <a:solidFill>
                  <a:srgbClr val="699AFF"/>
                </a:solidFill>
                <a:effectLst/>
                <a:uFillTx/>
                <a:latin typeface="SimHei" panose="02010609060101010101" pitchFamily="49" charset="-122"/>
                <a:ea typeface="SimHei" panose="02010609060101010101" pitchFamily="49" charset="-122"/>
                <a:sym typeface="Helvetica Neue"/>
              </a:rPr>
              <a:t>关键</a:t>
            </a:r>
          </a:p>
        </p:txBody>
      </p:sp>
      <p:grpSp>
        <p:nvGrpSpPr>
          <p:cNvPr id="10" name="组合 9">
            <a:extLst>
              <a:ext uri="{FF2B5EF4-FFF2-40B4-BE49-F238E27FC236}">
                <a16:creationId xmlns:a16="http://schemas.microsoft.com/office/drawing/2014/main" id="{6CDDF5D2-DBEE-E24A-A241-46BB351A35B7}"/>
              </a:ext>
            </a:extLst>
          </p:cNvPr>
          <p:cNvGrpSpPr/>
          <p:nvPr/>
        </p:nvGrpSpPr>
        <p:grpSpPr>
          <a:xfrm>
            <a:off x="1572904" y="187990"/>
            <a:ext cx="4144829" cy="6377542"/>
            <a:chOff x="3997042" y="4072466"/>
            <a:chExt cx="4144829" cy="6377542"/>
          </a:xfrm>
        </p:grpSpPr>
        <p:sp>
          <p:nvSpPr>
            <p:cNvPr id="12" name="文本框 11">
              <a:extLst>
                <a:ext uri="{FF2B5EF4-FFF2-40B4-BE49-F238E27FC236}">
                  <a16:creationId xmlns:a16="http://schemas.microsoft.com/office/drawing/2014/main" id="{3C35664D-4DD5-5C42-8A09-7FE5B541F6D1}"/>
                </a:ext>
              </a:extLst>
            </p:cNvPr>
            <p:cNvSpPr txBox="1"/>
            <p:nvPr/>
          </p:nvSpPr>
          <p:spPr>
            <a:xfrm>
              <a:off x="4023937" y="4072466"/>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SimHei" panose="02010609060101010101" pitchFamily="49" charset="-122"/>
                  <a:ea typeface="SimHei" panose="02010609060101010101" pitchFamily="49" charset="-122"/>
                  <a:sym typeface="Helvetica Neue"/>
                </a:rPr>
                <a:t>设计团队</a:t>
              </a:r>
            </a:p>
          </p:txBody>
        </p:sp>
        <p:sp>
          <p:nvSpPr>
            <p:cNvPr id="16" name="文本框 15">
              <a:extLst>
                <a:ext uri="{FF2B5EF4-FFF2-40B4-BE49-F238E27FC236}">
                  <a16:creationId xmlns:a16="http://schemas.microsoft.com/office/drawing/2014/main" id="{1250E464-95E7-A649-AAFF-40382C91468B}"/>
                </a:ext>
              </a:extLst>
            </p:cNvPr>
            <p:cNvSpPr txBox="1"/>
            <p:nvPr/>
          </p:nvSpPr>
          <p:spPr>
            <a:xfrm>
              <a:off x="4023937" y="6566193"/>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SimHei" panose="02010609060101010101" pitchFamily="49" charset="-122"/>
                  <a:ea typeface="SimHei" panose="02010609060101010101" pitchFamily="49" charset="-122"/>
                  <a:sym typeface="Helvetica Neue"/>
                </a:rPr>
                <a:t>社会工作者</a:t>
              </a:r>
            </a:p>
          </p:txBody>
        </p:sp>
        <p:cxnSp>
          <p:nvCxnSpPr>
            <p:cNvPr id="17" name="直线连接符 16">
              <a:extLst>
                <a:ext uri="{FF2B5EF4-FFF2-40B4-BE49-F238E27FC236}">
                  <a16:creationId xmlns:a16="http://schemas.microsoft.com/office/drawing/2014/main" id="{36F2A7CC-4EF8-7342-911C-0E40C034741F}"/>
                </a:ext>
              </a:extLst>
            </p:cNvPr>
            <p:cNvCxnSpPr/>
            <p:nvPr/>
          </p:nvCxnSpPr>
          <p:spPr>
            <a:xfrm>
              <a:off x="6082904" y="4598894"/>
              <a:ext cx="0" cy="1828800"/>
            </a:xfrm>
            <a:prstGeom prst="line">
              <a:avLst/>
            </a:prstGeom>
            <a:noFill/>
            <a:ln w="25400" cap="flat">
              <a:solidFill>
                <a:srgbClr val="F56BFF">
                  <a:alpha val="50000"/>
                </a:srgbClr>
              </a:solidFill>
              <a:prstDash val="lgDash"/>
              <a:miter lim="400000"/>
            </a:ln>
            <a:effectLst/>
            <a:sp3d/>
          </p:spPr>
          <p:style>
            <a:lnRef idx="0">
              <a:scrgbClr r="0" g="0" b="0"/>
            </a:lnRef>
            <a:fillRef idx="0">
              <a:scrgbClr r="0" g="0" b="0"/>
            </a:fillRef>
            <a:effectRef idx="0">
              <a:scrgbClr r="0" g="0" b="0"/>
            </a:effectRef>
            <a:fontRef idx="none"/>
          </p:style>
        </p:cxnSp>
        <p:sp>
          <p:nvSpPr>
            <p:cNvPr id="18" name="文本框 17">
              <a:extLst>
                <a:ext uri="{FF2B5EF4-FFF2-40B4-BE49-F238E27FC236}">
                  <a16:creationId xmlns:a16="http://schemas.microsoft.com/office/drawing/2014/main" id="{21F0D2F1-62EE-264F-8F2D-6208F2CCBF41}"/>
                </a:ext>
              </a:extLst>
            </p:cNvPr>
            <p:cNvSpPr txBox="1"/>
            <p:nvPr/>
          </p:nvSpPr>
          <p:spPr>
            <a:xfrm>
              <a:off x="4023937" y="5246555"/>
              <a:ext cx="411793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SimHei" panose="02010609060101010101" pitchFamily="49" charset="-122"/>
                  <a:ea typeface="SimHei" panose="02010609060101010101" pitchFamily="49" charset="-122"/>
                  <a:sym typeface="Helvetica Neue"/>
                </a:rPr>
                <a:t>线下推广</a:t>
              </a:r>
              <a:endParaRPr kumimoji="0" lang="en-US" altLang="zh-CN" sz="1400" b="0" i="0" u="none" strike="noStrike" cap="none" spc="0" normalizeH="0" baseline="0" dirty="0">
                <a:ln>
                  <a:noFill/>
                </a:ln>
                <a:effectLst/>
                <a:uFillTx/>
                <a:latin typeface="SimHei" panose="02010609060101010101" pitchFamily="49" charset="-122"/>
                <a:ea typeface="SimHei" panose="02010609060101010101" pitchFamily="49" charset="-122"/>
                <a:sym typeface="Helvetica Neue"/>
              </a:endParaRPr>
            </a:p>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SimHei" panose="02010609060101010101" pitchFamily="49" charset="-122"/>
                  <a:ea typeface="SimHei" panose="02010609060101010101" pitchFamily="49" charset="-122"/>
                  <a:sym typeface="Helvetica Neue"/>
                </a:rPr>
                <a:t>免费使用</a:t>
              </a:r>
            </a:p>
          </p:txBody>
        </p:sp>
        <p:cxnSp>
          <p:nvCxnSpPr>
            <p:cNvPr id="19" name="直线连接符 18">
              <a:extLst>
                <a:ext uri="{FF2B5EF4-FFF2-40B4-BE49-F238E27FC236}">
                  <a16:creationId xmlns:a16="http://schemas.microsoft.com/office/drawing/2014/main" id="{24CB61D0-70FB-524C-AC2F-9D661CC0AD5E}"/>
                </a:ext>
              </a:extLst>
            </p:cNvPr>
            <p:cNvCxnSpPr>
              <a:cxnSpLocks/>
            </p:cNvCxnSpPr>
            <p:nvPr/>
          </p:nvCxnSpPr>
          <p:spPr>
            <a:xfrm>
              <a:off x="6082904" y="7073153"/>
              <a:ext cx="0" cy="1317812"/>
            </a:xfrm>
            <a:prstGeom prst="line">
              <a:avLst/>
            </a:prstGeom>
            <a:noFill/>
            <a:ln w="25400" cap="flat">
              <a:solidFill>
                <a:srgbClr val="F56BFF">
                  <a:alpha val="50000"/>
                </a:srgbClr>
              </a:solidFill>
              <a:prstDash val="lgDash"/>
              <a:miter lim="400000"/>
            </a:ln>
            <a:effectLst/>
            <a:sp3d/>
          </p:spPr>
          <p:style>
            <a:lnRef idx="0">
              <a:scrgbClr r="0" g="0" b="0"/>
            </a:lnRef>
            <a:fillRef idx="0">
              <a:scrgbClr r="0" g="0" b="0"/>
            </a:fillRef>
            <a:effectRef idx="0">
              <a:scrgbClr r="0" g="0" b="0"/>
            </a:effectRef>
            <a:fontRef idx="none"/>
          </p:style>
        </p:cxnSp>
        <p:sp>
          <p:nvSpPr>
            <p:cNvPr id="20" name="文本框 19">
              <a:extLst>
                <a:ext uri="{FF2B5EF4-FFF2-40B4-BE49-F238E27FC236}">
                  <a16:creationId xmlns:a16="http://schemas.microsoft.com/office/drawing/2014/main" id="{5CAE04C8-32CF-6B4D-B417-E0FDC23934C9}"/>
                </a:ext>
              </a:extLst>
            </p:cNvPr>
            <p:cNvSpPr txBox="1"/>
            <p:nvPr/>
          </p:nvSpPr>
          <p:spPr>
            <a:xfrm>
              <a:off x="4023937" y="8464537"/>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SimHei" panose="02010609060101010101" pitchFamily="49" charset="-122"/>
                  <a:ea typeface="SimHei" panose="02010609060101010101" pitchFamily="49" charset="-122"/>
                  <a:sym typeface="Helvetica Neue"/>
                </a:rPr>
                <a:t>社区工作者</a:t>
              </a:r>
            </a:p>
          </p:txBody>
        </p:sp>
        <p:sp>
          <p:nvSpPr>
            <p:cNvPr id="21" name="文本框 20">
              <a:extLst>
                <a:ext uri="{FF2B5EF4-FFF2-40B4-BE49-F238E27FC236}">
                  <a16:creationId xmlns:a16="http://schemas.microsoft.com/office/drawing/2014/main" id="{D64EA375-0717-AC40-85D8-9F05E7279F5C}"/>
                </a:ext>
              </a:extLst>
            </p:cNvPr>
            <p:cNvSpPr txBox="1"/>
            <p:nvPr/>
          </p:nvSpPr>
          <p:spPr>
            <a:xfrm>
              <a:off x="4023937" y="7532699"/>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SimHei" panose="02010609060101010101" pitchFamily="49" charset="-122"/>
                  <a:ea typeface="SimHei" panose="02010609060101010101" pitchFamily="49" charset="-122"/>
                  <a:sym typeface="Helvetica Neue"/>
                </a:rPr>
                <a:t>指导、介绍</a:t>
              </a:r>
            </a:p>
          </p:txBody>
        </p:sp>
        <p:sp>
          <p:nvSpPr>
            <p:cNvPr id="22" name="文本框 21">
              <a:extLst>
                <a:ext uri="{FF2B5EF4-FFF2-40B4-BE49-F238E27FC236}">
                  <a16:creationId xmlns:a16="http://schemas.microsoft.com/office/drawing/2014/main" id="{E0186255-D531-434F-A332-AB87BD548341}"/>
                </a:ext>
              </a:extLst>
            </p:cNvPr>
            <p:cNvSpPr txBox="1"/>
            <p:nvPr/>
          </p:nvSpPr>
          <p:spPr>
            <a:xfrm>
              <a:off x="4023937" y="10131972"/>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SimHei" panose="02010609060101010101" pitchFamily="49" charset="-122"/>
                  <a:ea typeface="SimHei" panose="02010609060101010101" pitchFamily="49" charset="-122"/>
                  <a:sym typeface="Helvetica Neue"/>
                </a:rPr>
                <a:t>社区年长者、居民</a:t>
              </a:r>
            </a:p>
          </p:txBody>
        </p:sp>
        <p:cxnSp>
          <p:nvCxnSpPr>
            <p:cNvPr id="23" name="直线连接符 22">
              <a:extLst>
                <a:ext uri="{FF2B5EF4-FFF2-40B4-BE49-F238E27FC236}">
                  <a16:creationId xmlns:a16="http://schemas.microsoft.com/office/drawing/2014/main" id="{4CEF6A33-6199-0643-81D2-7F05C81C3D9D}"/>
                </a:ext>
              </a:extLst>
            </p:cNvPr>
            <p:cNvCxnSpPr>
              <a:cxnSpLocks/>
              <a:endCxn id="22" idx="0"/>
            </p:cNvCxnSpPr>
            <p:nvPr/>
          </p:nvCxnSpPr>
          <p:spPr>
            <a:xfrm>
              <a:off x="6082904" y="8955741"/>
              <a:ext cx="0" cy="1176231"/>
            </a:xfrm>
            <a:prstGeom prst="line">
              <a:avLst/>
            </a:prstGeom>
            <a:noFill/>
            <a:ln w="25400" cap="flat">
              <a:solidFill>
                <a:srgbClr val="F56BFF">
                  <a:alpha val="50000"/>
                </a:srgbClr>
              </a:solidFill>
              <a:prstDash val="lgDash"/>
              <a:miter lim="400000"/>
            </a:ln>
            <a:effectLst/>
            <a:sp3d/>
          </p:spPr>
          <p:style>
            <a:lnRef idx="0">
              <a:scrgbClr r="0" g="0" b="0"/>
            </a:lnRef>
            <a:fillRef idx="0">
              <a:scrgbClr r="0" g="0" b="0"/>
            </a:fillRef>
            <a:effectRef idx="0">
              <a:scrgbClr r="0" g="0" b="0"/>
            </a:effectRef>
            <a:fontRef idx="none"/>
          </p:style>
        </p:cxnSp>
        <p:sp>
          <p:nvSpPr>
            <p:cNvPr id="24" name="文本框 23">
              <a:extLst>
                <a:ext uri="{FF2B5EF4-FFF2-40B4-BE49-F238E27FC236}">
                  <a16:creationId xmlns:a16="http://schemas.microsoft.com/office/drawing/2014/main" id="{7CC192CF-68EE-B74C-B742-8CB8F2143B09}"/>
                </a:ext>
              </a:extLst>
            </p:cNvPr>
            <p:cNvSpPr txBox="1"/>
            <p:nvPr/>
          </p:nvSpPr>
          <p:spPr>
            <a:xfrm>
              <a:off x="3997042" y="9280817"/>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lang="zh-CN" altLang="en-US" sz="1400" dirty="0">
                  <a:latin typeface="SimHei" panose="02010609060101010101" pitchFamily="49" charset="-122"/>
                  <a:ea typeface="SimHei" panose="02010609060101010101" pitchFamily="49" charset="-122"/>
                </a:rPr>
                <a:t>展开应用</a:t>
              </a:r>
              <a:endParaRPr kumimoji="0" lang="zh-CN" altLang="en-US" sz="1400" b="0" i="0" u="none" strike="noStrike" cap="none" spc="0" normalizeH="0" baseline="0" dirty="0">
                <a:ln>
                  <a:noFill/>
                </a:ln>
                <a:effectLst/>
                <a:uFillTx/>
                <a:latin typeface="SimHei" panose="02010609060101010101" pitchFamily="49" charset="-122"/>
                <a:ea typeface="SimHei" panose="02010609060101010101" pitchFamily="49" charset="-122"/>
                <a:sym typeface="Helvetica Neue"/>
              </a:endParaRPr>
            </a:p>
          </p:txBody>
        </p:sp>
      </p:grpSp>
      <p:grpSp>
        <p:nvGrpSpPr>
          <p:cNvPr id="25" name="组合 24">
            <a:extLst>
              <a:ext uri="{FF2B5EF4-FFF2-40B4-BE49-F238E27FC236}">
                <a16:creationId xmlns:a16="http://schemas.microsoft.com/office/drawing/2014/main" id="{E793C9C2-54A2-2A4E-AD59-479C30A395B2}"/>
              </a:ext>
            </a:extLst>
          </p:cNvPr>
          <p:cNvGrpSpPr/>
          <p:nvPr/>
        </p:nvGrpSpPr>
        <p:grpSpPr>
          <a:xfrm>
            <a:off x="6507940" y="214749"/>
            <a:ext cx="4222631" cy="6428501"/>
            <a:chOff x="11097089" y="4021507"/>
            <a:chExt cx="4222631" cy="6428501"/>
          </a:xfrm>
        </p:grpSpPr>
        <p:sp>
          <p:nvSpPr>
            <p:cNvPr id="26" name="文本框 25">
              <a:extLst>
                <a:ext uri="{FF2B5EF4-FFF2-40B4-BE49-F238E27FC236}">
                  <a16:creationId xmlns:a16="http://schemas.microsoft.com/office/drawing/2014/main" id="{0920C7DB-D210-9A4C-B5D3-7746BB7329D5}"/>
                </a:ext>
              </a:extLst>
            </p:cNvPr>
            <p:cNvSpPr txBox="1"/>
            <p:nvPr/>
          </p:nvSpPr>
          <p:spPr>
            <a:xfrm>
              <a:off x="11097090" y="4021507"/>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Microsoft YaHei" panose="020B0503020204020204" pitchFamily="34" charset="-122"/>
                  <a:ea typeface="Microsoft YaHei" panose="020B0503020204020204" pitchFamily="34" charset="-122"/>
                  <a:sym typeface="Helvetica Neue"/>
                </a:rPr>
                <a:t>政府</a:t>
              </a:r>
            </a:p>
          </p:txBody>
        </p:sp>
        <p:cxnSp>
          <p:nvCxnSpPr>
            <p:cNvPr id="27" name="直线连接符 26">
              <a:extLst>
                <a:ext uri="{FF2B5EF4-FFF2-40B4-BE49-F238E27FC236}">
                  <a16:creationId xmlns:a16="http://schemas.microsoft.com/office/drawing/2014/main" id="{A44D2FBA-41DF-B043-A77A-B294E016CD19}"/>
                </a:ext>
              </a:extLst>
            </p:cNvPr>
            <p:cNvCxnSpPr/>
            <p:nvPr/>
          </p:nvCxnSpPr>
          <p:spPr>
            <a:xfrm>
              <a:off x="13145892" y="4521176"/>
              <a:ext cx="0" cy="1828800"/>
            </a:xfrm>
            <a:prstGeom prst="line">
              <a:avLst/>
            </a:prstGeom>
            <a:noFill/>
            <a:ln w="25400" cap="flat">
              <a:solidFill>
                <a:srgbClr val="699AFF">
                  <a:alpha val="50000"/>
                </a:srgbClr>
              </a:solidFill>
              <a:prstDash val="lgDash"/>
              <a:miter lim="400000"/>
            </a:ln>
            <a:effectLst/>
            <a:sp3d/>
          </p:spPr>
          <p:style>
            <a:lnRef idx="0">
              <a:scrgbClr r="0" g="0" b="0"/>
            </a:lnRef>
            <a:fillRef idx="0">
              <a:scrgbClr r="0" g="0" b="0"/>
            </a:fillRef>
            <a:effectRef idx="0">
              <a:scrgbClr r="0" g="0" b="0"/>
            </a:effectRef>
            <a:fontRef idx="none"/>
          </p:style>
        </p:cxnSp>
        <p:sp>
          <p:nvSpPr>
            <p:cNvPr id="28" name="文本框 27">
              <a:extLst>
                <a:ext uri="{FF2B5EF4-FFF2-40B4-BE49-F238E27FC236}">
                  <a16:creationId xmlns:a16="http://schemas.microsoft.com/office/drawing/2014/main" id="{EE460534-6E2E-B642-9AEB-31B6FED4A19E}"/>
                </a:ext>
              </a:extLst>
            </p:cNvPr>
            <p:cNvSpPr txBox="1"/>
            <p:nvPr/>
          </p:nvSpPr>
          <p:spPr>
            <a:xfrm>
              <a:off x="11097090" y="5398616"/>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Microsoft YaHei" panose="020B0503020204020204" pitchFamily="34" charset="-122"/>
                  <a:ea typeface="Microsoft YaHei" panose="020B0503020204020204" pitchFamily="34" charset="-122"/>
                  <a:sym typeface="Helvetica Neue"/>
                </a:rPr>
                <a:t>采购服务</a:t>
              </a:r>
            </a:p>
          </p:txBody>
        </p:sp>
        <p:sp>
          <p:nvSpPr>
            <p:cNvPr id="29" name="文本框 28">
              <a:extLst>
                <a:ext uri="{FF2B5EF4-FFF2-40B4-BE49-F238E27FC236}">
                  <a16:creationId xmlns:a16="http://schemas.microsoft.com/office/drawing/2014/main" id="{F6498018-2DF1-CB41-8012-124764DEA96B}"/>
                </a:ext>
              </a:extLst>
            </p:cNvPr>
            <p:cNvSpPr txBox="1"/>
            <p:nvPr/>
          </p:nvSpPr>
          <p:spPr>
            <a:xfrm>
              <a:off x="11201786" y="6583979"/>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Microsoft YaHei" panose="020B0503020204020204" pitchFamily="34" charset="-122"/>
                  <a:ea typeface="Microsoft YaHei" panose="020B0503020204020204" pitchFamily="34" charset="-122"/>
                  <a:sym typeface="Helvetica Neue"/>
                </a:rPr>
                <a:t>社会工作者</a:t>
              </a:r>
            </a:p>
          </p:txBody>
        </p:sp>
        <p:cxnSp>
          <p:nvCxnSpPr>
            <p:cNvPr id="30" name="直线连接符 29">
              <a:extLst>
                <a:ext uri="{FF2B5EF4-FFF2-40B4-BE49-F238E27FC236}">
                  <a16:creationId xmlns:a16="http://schemas.microsoft.com/office/drawing/2014/main" id="{9BCA4541-82C0-C547-8543-846A71337DF0}"/>
                </a:ext>
              </a:extLst>
            </p:cNvPr>
            <p:cNvCxnSpPr>
              <a:cxnSpLocks/>
            </p:cNvCxnSpPr>
            <p:nvPr/>
          </p:nvCxnSpPr>
          <p:spPr>
            <a:xfrm>
              <a:off x="13156056" y="6995435"/>
              <a:ext cx="0" cy="1317812"/>
            </a:xfrm>
            <a:prstGeom prst="line">
              <a:avLst/>
            </a:prstGeom>
            <a:noFill/>
            <a:ln w="25400" cap="flat">
              <a:solidFill>
                <a:srgbClr val="699AFF">
                  <a:alpha val="50000"/>
                </a:srgbClr>
              </a:solidFill>
              <a:prstDash val="lgDash"/>
              <a:miter lim="400000"/>
            </a:ln>
            <a:effectLst/>
            <a:sp3d/>
          </p:spPr>
          <p:style>
            <a:lnRef idx="0">
              <a:scrgbClr r="0" g="0" b="0"/>
            </a:lnRef>
            <a:fillRef idx="0">
              <a:scrgbClr r="0" g="0" b="0"/>
            </a:fillRef>
            <a:effectRef idx="0">
              <a:scrgbClr r="0" g="0" b="0"/>
            </a:effectRef>
            <a:fontRef idx="none"/>
          </p:style>
        </p:cxnSp>
        <p:sp>
          <p:nvSpPr>
            <p:cNvPr id="31" name="文本框 30">
              <a:extLst>
                <a:ext uri="{FF2B5EF4-FFF2-40B4-BE49-F238E27FC236}">
                  <a16:creationId xmlns:a16="http://schemas.microsoft.com/office/drawing/2014/main" id="{59F9CFF8-3E6A-294F-857D-5B58CE90233F}"/>
                </a:ext>
              </a:extLst>
            </p:cNvPr>
            <p:cNvSpPr txBox="1"/>
            <p:nvPr/>
          </p:nvSpPr>
          <p:spPr>
            <a:xfrm>
              <a:off x="11123984" y="8464537"/>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Microsoft YaHei" panose="020B0503020204020204" pitchFamily="34" charset="-122"/>
                  <a:ea typeface="Microsoft YaHei" panose="020B0503020204020204" pitchFamily="34" charset="-122"/>
                  <a:sym typeface="Helvetica Neue"/>
                </a:rPr>
                <a:t>社区工作者</a:t>
              </a:r>
            </a:p>
          </p:txBody>
        </p:sp>
        <p:sp>
          <p:nvSpPr>
            <p:cNvPr id="32" name="文本框 31">
              <a:extLst>
                <a:ext uri="{FF2B5EF4-FFF2-40B4-BE49-F238E27FC236}">
                  <a16:creationId xmlns:a16="http://schemas.microsoft.com/office/drawing/2014/main" id="{E787A9CD-D300-8344-B594-7A5C56BCBA68}"/>
                </a:ext>
              </a:extLst>
            </p:cNvPr>
            <p:cNvSpPr txBox="1"/>
            <p:nvPr/>
          </p:nvSpPr>
          <p:spPr>
            <a:xfrm>
              <a:off x="11123984" y="7532699"/>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Microsoft YaHei" panose="020B0503020204020204" pitchFamily="34" charset="-122"/>
                  <a:ea typeface="Microsoft YaHei" panose="020B0503020204020204" pitchFamily="34" charset="-122"/>
                  <a:sym typeface="Helvetica Neue"/>
                </a:rPr>
                <a:t>指导、介绍</a:t>
              </a:r>
            </a:p>
          </p:txBody>
        </p:sp>
        <p:sp>
          <p:nvSpPr>
            <p:cNvPr id="33" name="文本框 32">
              <a:extLst>
                <a:ext uri="{FF2B5EF4-FFF2-40B4-BE49-F238E27FC236}">
                  <a16:creationId xmlns:a16="http://schemas.microsoft.com/office/drawing/2014/main" id="{4782F6D7-22EB-824F-A81E-2510D84610FA}"/>
                </a:ext>
              </a:extLst>
            </p:cNvPr>
            <p:cNvSpPr txBox="1"/>
            <p:nvPr/>
          </p:nvSpPr>
          <p:spPr>
            <a:xfrm>
              <a:off x="11123984" y="10131972"/>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kumimoji="0" lang="zh-CN" altLang="en-US" sz="1400" b="0" i="0" u="none" strike="noStrike" cap="none" spc="0" normalizeH="0" baseline="0" dirty="0">
                  <a:ln>
                    <a:noFill/>
                  </a:ln>
                  <a:effectLst/>
                  <a:uFillTx/>
                  <a:latin typeface="Microsoft YaHei" panose="020B0503020204020204" pitchFamily="34" charset="-122"/>
                  <a:ea typeface="Microsoft YaHei" panose="020B0503020204020204" pitchFamily="34" charset="-122"/>
                  <a:sym typeface="Helvetica Neue"/>
                </a:rPr>
                <a:t>社区年长者、居民</a:t>
              </a:r>
            </a:p>
          </p:txBody>
        </p:sp>
        <p:cxnSp>
          <p:nvCxnSpPr>
            <p:cNvPr id="34" name="直线连接符 33">
              <a:extLst>
                <a:ext uri="{FF2B5EF4-FFF2-40B4-BE49-F238E27FC236}">
                  <a16:creationId xmlns:a16="http://schemas.microsoft.com/office/drawing/2014/main" id="{7888750D-7DFB-A849-8C77-9BDF28A89AC8}"/>
                </a:ext>
              </a:extLst>
            </p:cNvPr>
            <p:cNvCxnSpPr>
              <a:cxnSpLocks/>
            </p:cNvCxnSpPr>
            <p:nvPr/>
          </p:nvCxnSpPr>
          <p:spPr>
            <a:xfrm>
              <a:off x="13182951" y="8851719"/>
              <a:ext cx="0" cy="1176231"/>
            </a:xfrm>
            <a:prstGeom prst="line">
              <a:avLst/>
            </a:prstGeom>
            <a:noFill/>
            <a:ln w="25400" cap="flat">
              <a:solidFill>
                <a:srgbClr val="699AFF">
                  <a:alpha val="50000"/>
                </a:srgbClr>
              </a:solidFill>
              <a:prstDash val="lgDash"/>
              <a:miter lim="400000"/>
            </a:ln>
            <a:effectLst/>
            <a:sp3d/>
          </p:spPr>
          <p:style>
            <a:lnRef idx="0">
              <a:scrgbClr r="0" g="0" b="0"/>
            </a:lnRef>
            <a:fillRef idx="0">
              <a:scrgbClr r="0" g="0" b="0"/>
            </a:fillRef>
            <a:effectRef idx="0">
              <a:scrgbClr r="0" g="0" b="0"/>
            </a:effectRef>
            <a:fontRef idx="none"/>
          </p:style>
        </p:cxnSp>
        <p:sp>
          <p:nvSpPr>
            <p:cNvPr id="35" name="文本框 34">
              <a:extLst>
                <a:ext uri="{FF2B5EF4-FFF2-40B4-BE49-F238E27FC236}">
                  <a16:creationId xmlns:a16="http://schemas.microsoft.com/office/drawing/2014/main" id="{2C4F08FA-9056-3046-AE72-B6885586DC45}"/>
                </a:ext>
              </a:extLst>
            </p:cNvPr>
            <p:cNvSpPr txBox="1"/>
            <p:nvPr/>
          </p:nvSpPr>
          <p:spPr>
            <a:xfrm>
              <a:off x="11097089" y="9280817"/>
              <a:ext cx="411793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ctr" defTabSz="2438338" rtl="0" fontAlgn="auto" latinLnBrk="0" hangingPunct="0">
                <a:lnSpc>
                  <a:spcPct val="100000"/>
                </a:lnSpc>
                <a:spcBef>
                  <a:spcPts val="0"/>
                </a:spcBef>
                <a:spcAft>
                  <a:spcPts val="0"/>
                </a:spcAft>
                <a:buClrTx/>
                <a:buSzTx/>
                <a:tabLst/>
              </a:pPr>
              <a:r>
                <a:rPr lang="zh-CN" altLang="en-US" sz="1400" dirty="0">
                  <a:latin typeface="Microsoft YaHei" panose="020B0503020204020204" pitchFamily="34" charset="-122"/>
                  <a:ea typeface="Microsoft YaHei" panose="020B0503020204020204" pitchFamily="34" charset="-122"/>
                </a:rPr>
                <a:t>展开应用</a:t>
              </a:r>
              <a:endParaRPr kumimoji="0" lang="zh-CN" altLang="en-US" sz="1400" b="0" i="0" u="none" strike="noStrike" cap="none" spc="0" normalizeH="0" baseline="0" dirty="0">
                <a:ln>
                  <a:noFill/>
                </a:ln>
                <a:effectLst/>
                <a:uFillTx/>
                <a:latin typeface="Microsoft YaHei" panose="020B0503020204020204" pitchFamily="34" charset="-122"/>
                <a:ea typeface="Microsoft YaHei" panose="020B0503020204020204" pitchFamily="34" charset="-122"/>
                <a:sym typeface="Helvetica Neue"/>
              </a:endParaRPr>
            </a:p>
          </p:txBody>
        </p:sp>
      </p:grpSp>
      <p:grpSp>
        <p:nvGrpSpPr>
          <p:cNvPr id="36" name="组合 35">
            <a:extLst>
              <a:ext uri="{FF2B5EF4-FFF2-40B4-BE49-F238E27FC236}">
                <a16:creationId xmlns:a16="http://schemas.microsoft.com/office/drawing/2014/main" id="{A618F5EB-1482-E347-A582-A6B0B82DA564}"/>
              </a:ext>
            </a:extLst>
          </p:cNvPr>
          <p:cNvGrpSpPr/>
          <p:nvPr/>
        </p:nvGrpSpPr>
        <p:grpSpPr>
          <a:xfrm>
            <a:off x="5248131" y="2421988"/>
            <a:ext cx="1756306" cy="2384541"/>
            <a:chOff x="8786519" y="6565565"/>
            <a:chExt cx="1756306" cy="2384541"/>
          </a:xfrm>
        </p:grpSpPr>
        <p:sp>
          <p:nvSpPr>
            <p:cNvPr id="37" name="文本框 36">
              <a:extLst>
                <a:ext uri="{FF2B5EF4-FFF2-40B4-BE49-F238E27FC236}">
                  <a16:creationId xmlns:a16="http://schemas.microsoft.com/office/drawing/2014/main" id="{9B215E5E-6AB7-EB4B-95A8-0EC501CCD633}"/>
                </a:ext>
              </a:extLst>
            </p:cNvPr>
            <p:cNvSpPr txBox="1"/>
            <p:nvPr/>
          </p:nvSpPr>
          <p:spPr>
            <a:xfrm>
              <a:off x="8786519" y="6565565"/>
              <a:ext cx="175630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zh-CN" altLang="en-US" sz="1400" dirty="0">
                  <a:latin typeface="Microsoft YaHei" panose="020B0503020204020204" pitchFamily="34" charset="-122"/>
                  <a:ea typeface="Microsoft YaHei" panose="020B0503020204020204" pitchFamily="34" charset="-122"/>
                </a:rPr>
                <a:t>帮助社区工作者顺利推进工作</a:t>
              </a:r>
              <a:endParaRPr kumimoji="0" lang="zh-CN" altLang="en-US" sz="1400" b="0" i="0" u="none" strike="noStrike" cap="none" spc="0" normalizeH="0" baseline="0" dirty="0">
                <a:ln>
                  <a:noFill/>
                </a:ln>
                <a:effectLst/>
                <a:uFillTx/>
                <a:latin typeface="Microsoft YaHei" panose="020B0503020204020204" pitchFamily="34" charset="-122"/>
                <a:ea typeface="Microsoft YaHei" panose="020B0503020204020204" pitchFamily="34" charset="-122"/>
                <a:sym typeface="Helvetica Neue"/>
              </a:endParaRPr>
            </a:p>
          </p:txBody>
        </p:sp>
        <p:sp>
          <p:nvSpPr>
            <p:cNvPr id="38" name="文本框 37">
              <a:extLst>
                <a:ext uri="{FF2B5EF4-FFF2-40B4-BE49-F238E27FC236}">
                  <a16:creationId xmlns:a16="http://schemas.microsoft.com/office/drawing/2014/main" id="{A68DC720-1279-6544-90DD-DA1773648300}"/>
                </a:ext>
              </a:extLst>
            </p:cNvPr>
            <p:cNvSpPr txBox="1"/>
            <p:nvPr/>
          </p:nvSpPr>
          <p:spPr>
            <a:xfrm>
              <a:off x="8840113" y="7548088"/>
              <a:ext cx="1584044"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zh-CN" altLang="en-US" sz="1400" b="0" i="0" u="none" strike="noStrike" cap="none" spc="0" normalizeH="0" baseline="0" dirty="0">
                  <a:ln>
                    <a:noFill/>
                  </a:ln>
                  <a:effectLst/>
                  <a:uFillTx/>
                  <a:latin typeface="Microsoft YaHei" panose="020B0503020204020204" pitchFamily="34" charset="-122"/>
                  <a:ea typeface="Microsoft YaHei" panose="020B0503020204020204" pitchFamily="34" charset="-122"/>
                  <a:sym typeface="Helvetica Neue"/>
                </a:rPr>
                <a:t>获得群众喜爱</a:t>
              </a:r>
            </a:p>
          </p:txBody>
        </p:sp>
        <p:sp>
          <p:nvSpPr>
            <p:cNvPr id="39" name="文本框 38">
              <a:extLst>
                <a:ext uri="{FF2B5EF4-FFF2-40B4-BE49-F238E27FC236}">
                  <a16:creationId xmlns:a16="http://schemas.microsoft.com/office/drawing/2014/main" id="{84BB0063-CB88-734D-96CA-AD0E7D001FE0}"/>
                </a:ext>
              </a:extLst>
            </p:cNvPr>
            <p:cNvSpPr txBox="1"/>
            <p:nvPr/>
          </p:nvSpPr>
          <p:spPr>
            <a:xfrm>
              <a:off x="8879616" y="8416627"/>
              <a:ext cx="1505037"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kumimoji="0" lang="zh-CN" altLang="en-US" sz="1400" b="0" i="0" u="none" strike="noStrike" cap="none" spc="0" normalizeH="0" baseline="0" dirty="0">
                  <a:ln>
                    <a:noFill/>
                  </a:ln>
                  <a:effectLst/>
                  <a:uFillTx/>
                  <a:latin typeface="Microsoft YaHei" panose="020B0503020204020204" pitchFamily="34" charset="-122"/>
                  <a:ea typeface="Microsoft YaHei" panose="020B0503020204020204" pitchFamily="34" charset="-122"/>
                  <a:sym typeface="Helvetica Neue"/>
                </a:rPr>
                <a:t>引起决策者</a:t>
              </a:r>
              <a:endParaRPr kumimoji="0" lang="en-US" altLang="zh-CN" sz="1400" b="0" i="0" u="none" strike="noStrike" cap="none" spc="0" normalizeH="0" baseline="0" dirty="0">
                <a:ln>
                  <a:noFill/>
                </a:ln>
                <a:effectLst/>
                <a:uFillTx/>
                <a:latin typeface="Microsoft YaHei" panose="020B0503020204020204" pitchFamily="34" charset="-122"/>
                <a:ea typeface="Microsoft YaHei" panose="020B0503020204020204" pitchFamily="34" charset="-122"/>
                <a:sym typeface="Helvetica Neue"/>
              </a:endParaRPr>
            </a:p>
            <a:p>
              <a:pPr algn="ctr"/>
              <a:r>
                <a:rPr kumimoji="0" lang="zh-CN" altLang="en-US" sz="1400" b="0" i="0" u="none" strike="noStrike" cap="none" spc="0" normalizeH="0" baseline="0" dirty="0">
                  <a:ln>
                    <a:noFill/>
                  </a:ln>
                  <a:effectLst/>
                  <a:uFillTx/>
                  <a:latin typeface="Microsoft YaHei" panose="020B0503020204020204" pitchFamily="34" charset="-122"/>
                  <a:ea typeface="Microsoft YaHei" panose="020B0503020204020204" pitchFamily="34" charset="-122"/>
                  <a:sym typeface="Helvetica Neue"/>
                </a:rPr>
                <a:t>关注</a:t>
              </a:r>
            </a:p>
          </p:txBody>
        </p:sp>
        <p:cxnSp>
          <p:nvCxnSpPr>
            <p:cNvPr id="40" name="直线连接符 39">
              <a:extLst>
                <a:ext uri="{FF2B5EF4-FFF2-40B4-BE49-F238E27FC236}">
                  <a16:creationId xmlns:a16="http://schemas.microsoft.com/office/drawing/2014/main" id="{93C50C67-15B6-D648-B797-AB8A1907892E}"/>
                </a:ext>
              </a:extLst>
            </p:cNvPr>
            <p:cNvCxnSpPr>
              <a:cxnSpLocks/>
            </p:cNvCxnSpPr>
            <p:nvPr/>
          </p:nvCxnSpPr>
          <p:spPr>
            <a:xfrm>
              <a:off x="9633270" y="7099044"/>
              <a:ext cx="0" cy="490973"/>
            </a:xfrm>
            <a:prstGeom prst="line">
              <a:avLst/>
            </a:prstGeom>
            <a:noFill/>
            <a:ln w="25400" cap="flat">
              <a:solidFill>
                <a:schemeClr val="bg2">
                  <a:lumMod val="90000"/>
                </a:schemeClr>
              </a:solidFill>
              <a:prstDash val="lgDash"/>
              <a:miter lim="400000"/>
            </a:ln>
            <a:effectLst/>
            <a:sp3d/>
          </p:spPr>
          <p:style>
            <a:lnRef idx="0">
              <a:scrgbClr r="0" g="0" b="0"/>
            </a:lnRef>
            <a:fillRef idx="0">
              <a:scrgbClr r="0" g="0" b="0"/>
            </a:fillRef>
            <a:effectRef idx="0">
              <a:scrgbClr r="0" g="0" b="0"/>
            </a:effectRef>
            <a:fontRef idx="none"/>
          </p:style>
        </p:cxnSp>
        <p:cxnSp>
          <p:nvCxnSpPr>
            <p:cNvPr id="41" name="直线连接符 40">
              <a:extLst>
                <a:ext uri="{FF2B5EF4-FFF2-40B4-BE49-F238E27FC236}">
                  <a16:creationId xmlns:a16="http://schemas.microsoft.com/office/drawing/2014/main" id="{D2291078-8D49-8A4B-888B-2C3E4AE04BBF}"/>
                </a:ext>
              </a:extLst>
            </p:cNvPr>
            <p:cNvCxnSpPr>
              <a:cxnSpLocks/>
            </p:cNvCxnSpPr>
            <p:nvPr/>
          </p:nvCxnSpPr>
          <p:spPr>
            <a:xfrm>
              <a:off x="9632135" y="7858907"/>
              <a:ext cx="0" cy="464894"/>
            </a:xfrm>
            <a:prstGeom prst="line">
              <a:avLst/>
            </a:prstGeom>
            <a:noFill/>
            <a:ln w="25400" cap="flat">
              <a:solidFill>
                <a:schemeClr val="bg2">
                  <a:lumMod val="90000"/>
                </a:schemeClr>
              </a:solidFill>
              <a:prstDash val="lgDash"/>
              <a:miter lim="400000"/>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1256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AFC4087-5104-ED4C-B153-57DB324377F4}"/>
              </a:ext>
            </a:extLst>
          </p:cNvPr>
          <p:cNvSpPr txBox="1"/>
          <p:nvPr/>
        </p:nvSpPr>
        <p:spPr>
          <a:xfrm>
            <a:off x="455762" y="705306"/>
            <a:ext cx="5640238" cy="1015663"/>
          </a:xfrm>
          <a:prstGeom prst="rect">
            <a:avLst/>
          </a:prstGeom>
          <a:noFill/>
        </p:spPr>
        <p:txBody>
          <a:bodyPr wrap="square" rtlCol="0">
            <a:spAutoFit/>
          </a:bodyPr>
          <a:lstStyle/>
          <a:p>
            <a:pPr algn="just"/>
            <a:r>
              <a:rPr kumimoji="1" lang="zh-CN" altLang="en-US" sz="6000" dirty="0">
                <a:solidFill>
                  <a:srgbClr val="F56BFF"/>
                </a:solidFill>
                <a:latin typeface="Microsoft YaHei" panose="020B0503020204020204" pitchFamily="34" charset="-122"/>
                <a:ea typeface="Microsoft YaHei" panose="020B0503020204020204" pitchFamily="34" charset="-122"/>
              </a:rPr>
              <a:t>交互</a:t>
            </a:r>
            <a:r>
              <a:rPr kumimoji="1" lang="en-US" altLang="zh-CN" sz="6000" dirty="0">
                <a:solidFill>
                  <a:srgbClr val="F56BFF"/>
                </a:solidFill>
                <a:latin typeface="Microsoft YaHei" panose="020B0503020204020204" pitchFamily="34" charset="-122"/>
                <a:ea typeface="Microsoft YaHei" panose="020B0503020204020204" pitchFamily="34" charset="-122"/>
              </a:rPr>
              <a:t>/</a:t>
            </a:r>
            <a:r>
              <a:rPr kumimoji="1" lang="zh-CN" altLang="en-US" sz="6000" dirty="0">
                <a:solidFill>
                  <a:srgbClr val="F56BFF"/>
                </a:solidFill>
                <a:latin typeface="Microsoft YaHei" panose="020B0503020204020204" pitchFamily="34" charset="-122"/>
                <a:ea typeface="Microsoft YaHei" panose="020B0503020204020204" pitchFamily="34" charset="-122"/>
              </a:rPr>
              <a:t>视觉</a:t>
            </a:r>
            <a:endParaRPr kumimoji="1" lang="en-US" altLang="zh-CN" sz="6000" dirty="0">
              <a:solidFill>
                <a:srgbClr val="F56BFF"/>
              </a:solidFill>
              <a:latin typeface="Microsoft YaHei" panose="020B0503020204020204" pitchFamily="34" charset="-122"/>
              <a:ea typeface="Microsoft YaHei" panose="020B0503020204020204" pitchFamily="34" charset="-122"/>
            </a:endParaRPr>
          </a:p>
        </p:txBody>
      </p:sp>
      <p:sp>
        <p:nvSpPr>
          <p:cNvPr id="7" name="文本框 6">
            <a:extLst>
              <a:ext uri="{FF2B5EF4-FFF2-40B4-BE49-F238E27FC236}">
                <a16:creationId xmlns:a16="http://schemas.microsoft.com/office/drawing/2014/main" id="{9596DF82-64D2-3D45-80BB-40FE2C3BE1F6}"/>
              </a:ext>
            </a:extLst>
          </p:cNvPr>
          <p:cNvSpPr txBox="1"/>
          <p:nvPr/>
        </p:nvSpPr>
        <p:spPr>
          <a:xfrm>
            <a:off x="455762" y="5998805"/>
            <a:ext cx="3771181" cy="307777"/>
          </a:xfrm>
          <a:prstGeom prst="rect">
            <a:avLst/>
          </a:prstGeom>
          <a:noFill/>
        </p:spPr>
        <p:txBody>
          <a:bodyPr wrap="square" rtlCol="0">
            <a:spAutoFit/>
          </a:bodyPr>
          <a:lstStyle/>
          <a:p>
            <a:pPr algn="just"/>
            <a:r>
              <a:rPr kumimoji="1" lang="zh-CN" altLang="en-US" sz="1400" dirty="0">
                <a:solidFill>
                  <a:srgbClr val="F56BFF"/>
                </a:solidFill>
                <a:latin typeface="Microsoft YaHei" panose="020B0503020204020204" pitchFamily="34" charset="-122"/>
                <a:ea typeface="Microsoft YaHei" panose="020B0503020204020204" pitchFamily="34" charset="-122"/>
              </a:rPr>
              <a:t>使用软件：平面软件</a:t>
            </a:r>
            <a:r>
              <a:rPr kumimoji="1" lang="en-US" altLang="zh-CN" sz="1400" dirty="0">
                <a:solidFill>
                  <a:srgbClr val="F56BFF"/>
                </a:solidFill>
                <a:latin typeface="Microsoft YaHei" panose="020B0503020204020204" pitchFamily="34" charset="-122"/>
                <a:ea typeface="Microsoft YaHei" panose="020B0503020204020204" pitchFamily="34" charset="-122"/>
              </a:rPr>
              <a:t>/</a:t>
            </a:r>
            <a:r>
              <a:rPr kumimoji="1" lang="zh-CN" altLang="en-US" sz="1400" dirty="0">
                <a:solidFill>
                  <a:srgbClr val="F56BFF"/>
                </a:solidFill>
                <a:latin typeface="Microsoft YaHei" panose="020B0503020204020204" pitchFamily="34" charset="-122"/>
                <a:ea typeface="Microsoft YaHei" panose="020B0503020204020204" pitchFamily="34" charset="-122"/>
              </a:rPr>
              <a:t>剪辑软件</a:t>
            </a:r>
            <a:r>
              <a:rPr kumimoji="1" lang="en-US" altLang="zh-CN" sz="1400" dirty="0">
                <a:solidFill>
                  <a:srgbClr val="F56BFF"/>
                </a:solidFill>
                <a:latin typeface="Microsoft YaHei" panose="020B0503020204020204" pitchFamily="34" charset="-122"/>
                <a:ea typeface="Microsoft YaHei" panose="020B0503020204020204" pitchFamily="34" charset="-122"/>
              </a:rPr>
              <a:t>/</a:t>
            </a:r>
            <a:r>
              <a:rPr kumimoji="1" lang="zh-CN" altLang="en-US" sz="1400" dirty="0">
                <a:solidFill>
                  <a:srgbClr val="F56BFF"/>
                </a:solidFill>
                <a:latin typeface="Microsoft YaHei" panose="020B0503020204020204" pitchFamily="34" charset="-122"/>
                <a:ea typeface="Microsoft YaHei" panose="020B0503020204020204" pitchFamily="34" charset="-122"/>
              </a:rPr>
              <a:t>建模软件</a:t>
            </a:r>
          </a:p>
        </p:txBody>
      </p:sp>
      <p:sp>
        <p:nvSpPr>
          <p:cNvPr id="9" name="文本框 8">
            <a:extLst>
              <a:ext uri="{FF2B5EF4-FFF2-40B4-BE49-F238E27FC236}">
                <a16:creationId xmlns:a16="http://schemas.microsoft.com/office/drawing/2014/main" id="{A269BF21-51D3-524E-AF74-A590642C88AA}"/>
              </a:ext>
            </a:extLst>
          </p:cNvPr>
          <p:cNvSpPr txBox="1"/>
          <p:nvPr/>
        </p:nvSpPr>
        <p:spPr>
          <a:xfrm>
            <a:off x="6096000" y="1028471"/>
            <a:ext cx="3771181" cy="3139321"/>
          </a:xfrm>
          <a:prstGeom prst="rect">
            <a:avLst/>
          </a:prstGeom>
          <a:noFill/>
        </p:spPr>
        <p:txBody>
          <a:bodyPr wrap="square" rtlCol="0">
            <a:spAutoFit/>
          </a:bodyPr>
          <a:lstStyle/>
          <a:p>
            <a:pPr algn="just"/>
            <a:r>
              <a:rPr kumimoji="1" lang="zh-CN" altLang="en-US" dirty="0">
                <a:solidFill>
                  <a:srgbClr val="F56BFF"/>
                </a:solidFill>
                <a:latin typeface="Microsoft YaHei" panose="020B0503020204020204" pitchFamily="34" charset="-122"/>
                <a:ea typeface="Microsoft YaHei" panose="020B0503020204020204" pitchFamily="34" charset="-122"/>
              </a:rPr>
              <a:t>交互流程图</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主视觉设计</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实物框线图</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en-US" altLang="zh-CN" dirty="0">
                <a:solidFill>
                  <a:srgbClr val="F56BFF"/>
                </a:solidFill>
                <a:latin typeface="Microsoft YaHei" panose="020B0503020204020204" pitchFamily="34" charset="-122"/>
                <a:ea typeface="Microsoft YaHei" panose="020B0503020204020204" pitchFamily="34" charset="-122"/>
              </a:rPr>
              <a:t>3D</a:t>
            </a:r>
            <a:r>
              <a:rPr kumimoji="1" lang="zh-CN" altLang="en-US" dirty="0">
                <a:solidFill>
                  <a:srgbClr val="F56BFF"/>
                </a:solidFill>
                <a:latin typeface="Microsoft YaHei" panose="020B0503020204020204" pitchFamily="34" charset="-122"/>
                <a:ea typeface="Microsoft YaHei" panose="020B0503020204020204" pitchFamily="34" charset="-122"/>
              </a:rPr>
              <a:t> 模型制作</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实体装置制作</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视频成果展示</a:t>
            </a:r>
          </a:p>
        </p:txBody>
      </p:sp>
    </p:spTree>
    <p:extLst>
      <p:ext uri="{BB962C8B-B14F-4D97-AF65-F5344CB8AC3E}">
        <p14:creationId xmlns:p14="http://schemas.microsoft.com/office/powerpoint/2010/main" val="146198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51726AAA-3107-5C4F-A367-791613A01EE2}"/>
              </a:ext>
            </a:extLst>
          </p:cNvPr>
          <p:cNvSpPr txBox="1"/>
          <p:nvPr/>
        </p:nvSpPr>
        <p:spPr>
          <a:xfrm>
            <a:off x="4210409" y="2459504"/>
            <a:ext cx="3771181" cy="1938992"/>
          </a:xfrm>
          <a:prstGeom prst="rect">
            <a:avLst/>
          </a:prstGeom>
          <a:noFill/>
        </p:spPr>
        <p:txBody>
          <a:bodyPr wrap="square" rtlCol="0">
            <a:spAutoFit/>
          </a:bodyPr>
          <a:lstStyle/>
          <a:p>
            <a:pPr algn="ctr"/>
            <a:r>
              <a:rPr kumimoji="1" lang="zh-CN" altLang="en-US" sz="6000" dirty="0">
                <a:solidFill>
                  <a:srgbClr val="F56BFF"/>
                </a:solidFill>
                <a:latin typeface="Microsoft YaHei" panose="020B0503020204020204" pitchFamily="34" charset="-122"/>
                <a:ea typeface="Microsoft YaHei" panose="020B0503020204020204" pitchFamily="34" charset="-122"/>
              </a:rPr>
              <a:t>成果截图展示</a:t>
            </a:r>
          </a:p>
        </p:txBody>
      </p:sp>
    </p:spTree>
    <p:extLst>
      <p:ext uri="{BB962C8B-B14F-4D97-AF65-F5344CB8AC3E}">
        <p14:creationId xmlns:p14="http://schemas.microsoft.com/office/powerpoint/2010/main" val="3487020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AFC4087-5104-ED4C-B153-57DB324377F4}"/>
              </a:ext>
            </a:extLst>
          </p:cNvPr>
          <p:cNvSpPr txBox="1"/>
          <p:nvPr/>
        </p:nvSpPr>
        <p:spPr>
          <a:xfrm>
            <a:off x="4210409" y="2921168"/>
            <a:ext cx="3771181" cy="1015663"/>
          </a:xfrm>
          <a:prstGeom prst="rect">
            <a:avLst/>
          </a:prstGeom>
          <a:noFill/>
        </p:spPr>
        <p:txBody>
          <a:bodyPr wrap="square" rtlCol="0">
            <a:spAutoFit/>
          </a:bodyPr>
          <a:lstStyle/>
          <a:p>
            <a:pPr algn="ctr"/>
            <a:r>
              <a:rPr kumimoji="1" lang="en-US" altLang="zh-CN" sz="6000" dirty="0">
                <a:solidFill>
                  <a:srgbClr val="F56BFF"/>
                </a:solidFill>
                <a:latin typeface="Microsoft YaHei" panose="020B0503020204020204" pitchFamily="34" charset="-122"/>
                <a:ea typeface="Microsoft YaHei" panose="020B0503020204020204" pitchFamily="34" charset="-122"/>
              </a:rPr>
              <a:t>Thanks</a:t>
            </a:r>
            <a:endParaRPr kumimoji="1" lang="zh-CN" altLang="en-US" sz="6000" dirty="0">
              <a:solidFill>
                <a:srgbClr val="F56BFF"/>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87249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9374278-10F6-524A-9921-1517A1450C07}"/>
              </a:ext>
            </a:extLst>
          </p:cNvPr>
          <p:cNvSpPr/>
          <p:nvPr/>
        </p:nvSpPr>
        <p:spPr>
          <a:xfrm>
            <a:off x="11996" y="0"/>
            <a:ext cx="12180003" cy="6858000"/>
          </a:xfrm>
          <a:prstGeom prst="rect">
            <a:avLst/>
          </a:prstGeom>
          <a:solidFill>
            <a:srgbClr val="E6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a:extLst>
              <a:ext uri="{FF2B5EF4-FFF2-40B4-BE49-F238E27FC236}">
                <a16:creationId xmlns:a16="http://schemas.microsoft.com/office/drawing/2014/main" id="{D60BD5DE-E436-6648-A09B-EBDB841FD3B5}"/>
              </a:ext>
            </a:extLst>
          </p:cNvPr>
          <p:cNvSpPr/>
          <p:nvPr/>
        </p:nvSpPr>
        <p:spPr>
          <a:xfrm>
            <a:off x="626964" y="568470"/>
            <a:ext cx="662361" cy="379656"/>
          </a:xfrm>
          <a:prstGeom prst="rect">
            <a:avLst/>
          </a:prstGeom>
        </p:spPr>
        <p:txBody>
          <a:bodyPr wrap="none">
            <a:spAutoFit/>
          </a:bodyPr>
          <a:lstStyle/>
          <a:p>
            <a:pPr defTabSz="609585"/>
            <a:r>
              <a:rPr lang="zh-CN" altLang="en-US" sz="1800" dirty="0">
                <a:solidFill>
                  <a:schemeClr val="bg1"/>
                </a:solidFill>
                <a:latin typeface="Microsoft YaHei" panose="020B0503020204020204" pitchFamily="34" charset="-122"/>
                <a:ea typeface="Microsoft YaHei" panose="020B0503020204020204" pitchFamily="34" charset="-122"/>
                <a:cs typeface="Segoe UI Light"/>
              </a:rPr>
              <a:t>标注</a:t>
            </a:r>
          </a:p>
        </p:txBody>
      </p:sp>
      <p:sp>
        <p:nvSpPr>
          <p:cNvPr id="7" name="矩形 6">
            <a:extLst>
              <a:ext uri="{FF2B5EF4-FFF2-40B4-BE49-F238E27FC236}">
                <a16:creationId xmlns:a16="http://schemas.microsoft.com/office/drawing/2014/main" id="{9A9DE9CD-FFC3-7B49-B223-E3D3C96625C3}"/>
              </a:ext>
            </a:extLst>
          </p:cNvPr>
          <p:cNvSpPr/>
          <p:nvPr/>
        </p:nvSpPr>
        <p:spPr>
          <a:xfrm>
            <a:off x="2450801" y="595724"/>
            <a:ext cx="1402001" cy="5666551"/>
          </a:xfrm>
          <a:prstGeom prst="rect">
            <a:avLst/>
          </a:prstGeom>
        </p:spPr>
        <p:txBody>
          <a:bodyPr wrap="square">
            <a:spAutoFit/>
          </a:bodyPr>
          <a:lstStyle/>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字体使用 </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行距</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图片出处</a:t>
            </a:r>
          </a:p>
          <a:p>
            <a:pPr defTabSz="609585">
              <a:lnSpc>
                <a:spcPct val="130000"/>
              </a:lnSpc>
            </a:pPr>
            <a:endParaRPr lang="zh-CN" altLang="en-US"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zh-CN" altLang="en-US"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声明</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来源</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作者</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p:txBody>
      </p:sp>
      <p:sp>
        <p:nvSpPr>
          <p:cNvPr id="9" name="矩形 8">
            <a:extLst>
              <a:ext uri="{FF2B5EF4-FFF2-40B4-BE49-F238E27FC236}">
                <a16:creationId xmlns:a16="http://schemas.microsoft.com/office/drawing/2014/main" id="{897ADEB5-C7B4-3947-AFB4-9E9C01B69291}"/>
              </a:ext>
            </a:extLst>
          </p:cNvPr>
          <p:cNvSpPr/>
          <p:nvPr/>
        </p:nvSpPr>
        <p:spPr>
          <a:xfrm>
            <a:off x="4159510" y="595724"/>
            <a:ext cx="7074345" cy="5666551"/>
          </a:xfrm>
          <a:prstGeom prst="rect">
            <a:avLst/>
          </a:prstGeom>
        </p:spPr>
        <p:txBody>
          <a:bodyPr wrap="square">
            <a:spAutoFit/>
          </a:bodyPr>
          <a:lstStyle/>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英文 微软雅黑（可商用字体）</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中文 微软雅黑（可商用字体）</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正文 </a:t>
            </a:r>
            <a:r>
              <a:rPr lang="en-US" altLang="zh-CN" sz="1400" dirty="0">
                <a:solidFill>
                  <a:schemeClr val="bg1"/>
                </a:solidFill>
                <a:latin typeface="Microsoft YaHei" panose="020B0503020204020204" pitchFamily="34" charset="-122"/>
                <a:ea typeface="Microsoft YaHei" panose="020B0503020204020204" pitchFamily="34" charset="-122"/>
                <a:cs typeface="Segoe UI Light"/>
              </a:rPr>
              <a:t>1.5</a:t>
            </a: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en-US" altLang="zh-CN" sz="1400" dirty="0" err="1">
                <a:solidFill>
                  <a:schemeClr val="bg1"/>
                </a:solidFill>
                <a:latin typeface="Microsoft YaHei" panose="020B0503020204020204" pitchFamily="34" charset="-122"/>
                <a:ea typeface="Microsoft YaHei" panose="020B0503020204020204" pitchFamily="34" charset="-122"/>
                <a:cs typeface="Segoe UI Light"/>
              </a:rPr>
              <a:t>bing.cn</a:t>
            </a:r>
            <a:r>
              <a:rPr lang="en-US" altLang="zh-CN" sz="1400" dirty="0">
                <a:solidFill>
                  <a:schemeClr val="bg1"/>
                </a:solidFill>
                <a:latin typeface="Microsoft YaHei" panose="020B0503020204020204" pitchFamily="34" charset="-122"/>
                <a:ea typeface="Microsoft YaHei" panose="020B0503020204020204" pitchFamily="34" charset="-122"/>
                <a:cs typeface="Segoe UI Light"/>
              </a:rPr>
              <a:t> </a:t>
            </a: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（可商用素材网站）</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zh-CN" altLang="en-US"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zh-CN" altLang="en-US" sz="1400" dirty="0">
              <a:solidFill>
                <a:schemeClr val="bg1"/>
              </a:solidFill>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本网站所提供的任何信息内容（包括但不限于 </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PPT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模板、</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Word</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文档、</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Excel</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图表、图片素材等）均受</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中华人民共和国著作权法</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信息网络传播权保护条例</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及其他适用的法律法规的保护，未经权利人书面明确授权，信息内容的任何部分</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包括图片或图表</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不得被全部或部分的复制、传播、销售，否则将承担法律责任。</a:t>
            </a:r>
            <a:endPar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设计灵感来自</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XXX</a:t>
            </a: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r>
              <a:rPr lang="en-US" altLang="zh-CN" sz="1400" dirty="0" err="1">
                <a:solidFill>
                  <a:schemeClr val="bg1"/>
                </a:solidFill>
                <a:latin typeface="Microsoft YaHei" panose="020B0503020204020204" pitchFamily="34" charset="-122"/>
                <a:ea typeface="Microsoft YaHei" panose="020B0503020204020204" pitchFamily="34" charset="-122"/>
              </a:rPr>
              <a:t>OfficePLUS</a:t>
            </a:r>
            <a:r>
              <a:rPr lang="zh-CN" altLang="en-US" sz="1400" dirty="0">
                <a:solidFill>
                  <a:schemeClr val="bg1"/>
                </a:solidFill>
                <a:latin typeface="Microsoft YaHei" panose="020B0503020204020204" pitchFamily="34" charset="-122"/>
                <a:ea typeface="Microsoft YaHei" panose="020B0503020204020204" pitchFamily="34" charset="-122"/>
              </a:rPr>
              <a:t>（公众号：微软</a:t>
            </a:r>
            <a:r>
              <a:rPr lang="en-US" altLang="zh-CN" sz="1400" dirty="0">
                <a:solidFill>
                  <a:schemeClr val="bg1"/>
                </a:solidFill>
                <a:latin typeface="Microsoft YaHei" panose="020B0503020204020204" pitchFamily="34" charset="-122"/>
                <a:ea typeface="Microsoft YaHei" panose="020B0503020204020204" pitchFamily="34" charset="-122"/>
              </a:rPr>
              <a:t>Office</a:t>
            </a:r>
            <a:r>
              <a:rPr lang="zh-CN" altLang="en-US" sz="1400" dirty="0">
                <a:solidFill>
                  <a:schemeClr val="bg1"/>
                </a:solidFill>
                <a:latin typeface="Microsoft YaHei" panose="020B0503020204020204" pitchFamily="34" charset="-122"/>
                <a:ea typeface="Microsoft YaHei" panose="020B0503020204020204" pitchFamily="34" charset="-122"/>
              </a:rPr>
              <a:t>文档）</a:t>
            </a: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pic>
        <p:nvPicPr>
          <p:cNvPr id="6" name="图片 5">
            <a:extLst>
              <a:ext uri="{FF2B5EF4-FFF2-40B4-BE49-F238E27FC236}">
                <a16:creationId xmlns:a16="http://schemas.microsoft.com/office/drawing/2014/main" id="{3C0CD6D1-5081-4E4C-B09E-BFB8EF2CFF80}"/>
              </a:ext>
            </a:extLst>
          </p:cNvPr>
          <p:cNvPicPr>
            <a:picLocks noChangeAspect="1"/>
          </p:cNvPicPr>
          <p:nvPr/>
        </p:nvPicPr>
        <p:blipFill>
          <a:blip r:embed="rId2"/>
          <a:stretch>
            <a:fillRect/>
          </a:stretch>
        </p:blipFill>
        <p:spPr>
          <a:xfrm>
            <a:off x="10698462" y="83245"/>
            <a:ext cx="1402001" cy="629588"/>
          </a:xfrm>
          <a:prstGeom prst="rect">
            <a:avLst/>
          </a:prstGeom>
        </p:spPr>
      </p:pic>
    </p:spTree>
    <p:extLst>
      <p:ext uri="{BB962C8B-B14F-4D97-AF65-F5344CB8AC3E}">
        <p14:creationId xmlns:p14="http://schemas.microsoft.com/office/powerpoint/2010/main" val="1135249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022E2FB4-0B74-4B49-B870-54EE0CA56F43}"/>
              </a:ext>
            </a:extLst>
          </p:cNvPr>
          <p:cNvSpPr/>
          <p:nvPr/>
        </p:nvSpPr>
        <p:spPr>
          <a:xfrm>
            <a:off x="333477" y="772512"/>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a:solidFill>
                <a:schemeClr val="tx1">
                  <a:lumMod val="75000"/>
                  <a:lumOff val="25000"/>
                </a:schemeClr>
              </a:solidFill>
              <a:latin typeface="Segoe UI Light"/>
              <a:ea typeface="微软雅黑"/>
              <a:cs typeface="Segoe UI Light"/>
            </a:endParaRPr>
          </a:p>
        </p:txBody>
      </p:sp>
      <p:sp>
        <p:nvSpPr>
          <p:cNvPr id="9" name="文本框 8">
            <a:extLst>
              <a:ext uri="{FF2B5EF4-FFF2-40B4-BE49-F238E27FC236}">
                <a16:creationId xmlns:a16="http://schemas.microsoft.com/office/drawing/2014/main" id="{9399816B-8BA0-B94C-90F1-EC4F5DAA5EE3}"/>
              </a:ext>
            </a:extLst>
          </p:cNvPr>
          <p:cNvSpPr txBox="1"/>
          <p:nvPr/>
        </p:nvSpPr>
        <p:spPr>
          <a:xfrm>
            <a:off x="333477" y="1229569"/>
            <a:ext cx="3467616" cy="584775"/>
          </a:xfrm>
          <a:prstGeom prst="rect">
            <a:avLst/>
          </a:prstGeom>
          <a:noFill/>
        </p:spPr>
        <p:txBody>
          <a:bodyPr wrap="non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a16="http://schemas.microsoft.com/office/drawing/2014/main" id="{5CE73290-B3C0-7047-A7D0-D4B0582955E1}"/>
              </a:ext>
            </a:extLst>
          </p:cNvPr>
          <p:cNvPicPr>
            <a:picLocks noChangeAspect="1"/>
          </p:cNvPicPr>
          <p:nvPr/>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3" name="图片 12">
            <a:extLst>
              <a:ext uri="{FF2B5EF4-FFF2-40B4-BE49-F238E27FC236}">
                <a16:creationId xmlns:a16="http://schemas.microsoft.com/office/drawing/2014/main" id="{EC0CA98B-E3A4-0448-B481-475F0E82E526}"/>
              </a:ext>
            </a:extLst>
          </p:cNvPr>
          <p:cNvPicPr>
            <a:picLocks noChangeAspect="1"/>
          </p:cNvPicPr>
          <p:nvPr/>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5" name="文本框 14">
            <a:extLst>
              <a:ext uri="{FF2B5EF4-FFF2-40B4-BE49-F238E27FC236}">
                <a16:creationId xmlns:a16="http://schemas.microsoft.com/office/drawing/2014/main" id="{F742B70C-BC30-F14D-BE1F-C3B71A9F4639}"/>
              </a:ext>
            </a:extLst>
          </p:cNvPr>
          <p:cNvSpPr txBox="1"/>
          <p:nvPr/>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E481473D-39EC-EB42-9906-2FB4133A54F8}"/>
              </a:ext>
            </a:extLst>
          </p:cNvPr>
          <p:cNvSpPr txBox="1"/>
          <p:nvPr/>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9" name="图片 18">
            <a:extLst>
              <a:ext uri="{FF2B5EF4-FFF2-40B4-BE49-F238E27FC236}">
                <a16:creationId xmlns:a16="http://schemas.microsoft.com/office/drawing/2014/main" id="{58643938-3CED-BB4F-851B-BD0D9C7F39D3}"/>
              </a:ext>
            </a:extLst>
          </p:cNvPr>
          <p:cNvPicPr>
            <a:picLocks noChangeAspect="1"/>
          </p:cNvPicPr>
          <p:nvPr/>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21" name="图片 20">
            <a:extLst>
              <a:ext uri="{FF2B5EF4-FFF2-40B4-BE49-F238E27FC236}">
                <a16:creationId xmlns:a16="http://schemas.microsoft.com/office/drawing/2014/main" id="{9B58815C-763D-1C4D-B439-5A9069866293}"/>
              </a:ext>
            </a:extLst>
          </p:cNvPr>
          <p:cNvPicPr>
            <a:picLocks noChangeAspect="1"/>
          </p:cNvPicPr>
          <p:nvPr/>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pic>
        <p:nvPicPr>
          <p:cNvPr id="2" name="图片 1">
            <a:extLst>
              <a:ext uri="{FF2B5EF4-FFF2-40B4-BE49-F238E27FC236}">
                <a16:creationId xmlns:a16="http://schemas.microsoft.com/office/drawing/2014/main" id="{3E68134E-9E8A-734B-BF0B-D8A43ACE32EE}"/>
              </a:ext>
            </a:extLst>
          </p:cNvPr>
          <p:cNvPicPr>
            <a:picLocks noChangeAspect="1"/>
          </p:cNvPicPr>
          <p:nvPr/>
        </p:nvPicPr>
        <p:blipFill>
          <a:blip r:embed="rId5"/>
          <a:stretch>
            <a:fillRect/>
          </a:stretch>
        </p:blipFill>
        <p:spPr>
          <a:xfrm>
            <a:off x="333477" y="219238"/>
            <a:ext cx="1036709" cy="465549"/>
          </a:xfrm>
          <a:prstGeom prst="rect">
            <a:avLst/>
          </a:prstGeom>
        </p:spPr>
      </p:pic>
    </p:spTree>
    <p:extLst>
      <p:ext uri="{BB962C8B-B14F-4D97-AF65-F5344CB8AC3E}">
        <p14:creationId xmlns:p14="http://schemas.microsoft.com/office/powerpoint/2010/main" val="2020611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89E2549-A20B-4942-842D-0D9EB53DC805}"/>
              </a:ext>
            </a:extLst>
          </p:cNvPr>
          <p:cNvSpPr/>
          <p:nvPr/>
        </p:nvSpPr>
        <p:spPr>
          <a:xfrm>
            <a:off x="333477" y="759873"/>
            <a:ext cx="1750800" cy="369332"/>
          </a:xfrm>
          <a:prstGeom prst="rect">
            <a:avLst/>
          </a:prstGeom>
        </p:spPr>
        <p:txBody>
          <a:bodyPr wrap="none">
            <a:spAutoFit/>
          </a:bodyPr>
          <a:lstStyle/>
          <a:p>
            <a:pPr defTabSz="609585"/>
            <a:r>
              <a:rPr lang="zh-CN" altLang="en-US" sz="1800" dirty="0">
                <a:solidFill>
                  <a:schemeClr val="tx1">
                    <a:lumMod val="75000"/>
                    <a:lumOff val="25000"/>
                  </a:schemeClr>
                </a:solidFill>
                <a:latin typeface="Segoe UI Light"/>
                <a:ea typeface="微软雅黑"/>
                <a:cs typeface="Segoe UI Light"/>
              </a:rPr>
              <a:t>模板使用技巧</a:t>
            </a:r>
            <a:r>
              <a:rPr lang="en-US" altLang="zh-CN" sz="1800" dirty="0">
                <a:solidFill>
                  <a:schemeClr val="tx1">
                    <a:lumMod val="75000"/>
                    <a:lumOff val="25000"/>
                  </a:schemeClr>
                </a:solidFill>
                <a:latin typeface="Segoe UI Light"/>
                <a:ea typeface="微软雅黑"/>
                <a:cs typeface="Segoe UI Light"/>
              </a:rPr>
              <a:t> 2</a:t>
            </a:r>
            <a:endParaRPr lang="zh-CN" altLang="en-US" sz="1800" dirty="0">
              <a:solidFill>
                <a:schemeClr val="tx1">
                  <a:lumMod val="75000"/>
                  <a:lumOff val="25000"/>
                </a:schemeClr>
              </a:solidFill>
              <a:latin typeface="Segoe UI Light"/>
              <a:ea typeface="微软雅黑"/>
              <a:cs typeface="Segoe UI Light"/>
            </a:endParaRPr>
          </a:p>
        </p:txBody>
      </p:sp>
      <p:pic>
        <p:nvPicPr>
          <p:cNvPr id="7" name="图片 6">
            <a:extLst>
              <a:ext uri="{FF2B5EF4-FFF2-40B4-BE49-F238E27FC236}">
                <a16:creationId xmlns:a16="http://schemas.microsoft.com/office/drawing/2014/main" id="{0DD1FDF9-0D1D-5743-A71A-CDCB87784F6B}"/>
              </a:ext>
            </a:extLst>
          </p:cNvPr>
          <p:cNvPicPr>
            <a:picLocks noChangeAspect="1"/>
          </p:cNvPicPr>
          <p:nvPr/>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9" name="图片 8">
            <a:extLst>
              <a:ext uri="{FF2B5EF4-FFF2-40B4-BE49-F238E27FC236}">
                <a16:creationId xmlns:a16="http://schemas.microsoft.com/office/drawing/2014/main" id="{B458BD91-B7D2-AE40-BACC-3A16D29DC6C1}"/>
              </a:ext>
            </a:extLst>
          </p:cNvPr>
          <p:cNvPicPr>
            <a:picLocks noChangeAspect="1"/>
          </p:cNvPicPr>
          <p:nvPr/>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11" name="文本框 10">
            <a:extLst>
              <a:ext uri="{FF2B5EF4-FFF2-40B4-BE49-F238E27FC236}">
                <a16:creationId xmlns:a16="http://schemas.microsoft.com/office/drawing/2014/main" id="{5935CB4C-0185-B54B-984B-0A07E9CEDBDD}"/>
              </a:ext>
            </a:extLst>
          </p:cNvPr>
          <p:cNvSpPr txBox="1"/>
          <p:nvPr/>
        </p:nvSpPr>
        <p:spPr>
          <a:xfrm>
            <a:off x="333477" y="1202773"/>
            <a:ext cx="3467616" cy="584775"/>
          </a:xfrm>
          <a:prstGeom prst="rect">
            <a:avLst/>
          </a:prstGeom>
          <a:noFill/>
        </p:spPr>
        <p:txBody>
          <a:bodyPr wrap="none" rtlCol="0">
            <a:spAutoFit/>
          </a:bodyPr>
          <a:lstStyle/>
          <a:p>
            <a:r>
              <a:rPr lang="zh-CN" altLang="en-US" sz="3200" b="1" dirty="0">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38A12A4E-CB0D-1445-8FD0-4DF48F0D6E39}"/>
              </a:ext>
            </a:extLst>
          </p:cNvPr>
          <p:cNvSpPr txBox="1"/>
          <p:nvPr/>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341DD8E9-C96F-954A-90D2-1C023C96A94F}"/>
              </a:ext>
            </a:extLst>
          </p:cNvPr>
          <p:cNvSpPr txBox="1"/>
          <p:nvPr/>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5F845FA9-5B2D-4248-AA79-AED4873EB041}"/>
              </a:ext>
            </a:extLst>
          </p:cNvPr>
          <p:cNvPicPr>
            <a:picLocks noChangeAspect="1"/>
          </p:cNvPicPr>
          <p:nvPr/>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pic>
        <p:nvPicPr>
          <p:cNvPr id="2" name="图片 1">
            <a:extLst>
              <a:ext uri="{FF2B5EF4-FFF2-40B4-BE49-F238E27FC236}">
                <a16:creationId xmlns:a16="http://schemas.microsoft.com/office/drawing/2014/main" id="{4A332DE5-5B4B-1A43-9D38-B7500E6036AA}"/>
              </a:ext>
            </a:extLst>
          </p:cNvPr>
          <p:cNvPicPr>
            <a:picLocks noChangeAspect="1"/>
          </p:cNvPicPr>
          <p:nvPr/>
        </p:nvPicPr>
        <p:blipFill>
          <a:blip r:embed="rId5"/>
          <a:stretch>
            <a:fillRect/>
          </a:stretch>
        </p:blipFill>
        <p:spPr>
          <a:xfrm>
            <a:off x="333477" y="219238"/>
            <a:ext cx="1036709" cy="465549"/>
          </a:xfrm>
          <a:prstGeom prst="rect">
            <a:avLst/>
          </a:prstGeom>
        </p:spPr>
      </p:pic>
    </p:spTree>
    <p:extLst>
      <p:ext uri="{BB962C8B-B14F-4D97-AF65-F5344CB8AC3E}">
        <p14:creationId xmlns:p14="http://schemas.microsoft.com/office/powerpoint/2010/main" val="101773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AFC4087-5104-ED4C-B153-57DB324377F4}"/>
              </a:ext>
            </a:extLst>
          </p:cNvPr>
          <p:cNvSpPr txBox="1"/>
          <p:nvPr/>
        </p:nvSpPr>
        <p:spPr>
          <a:xfrm>
            <a:off x="455762" y="705306"/>
            <a:ext cx="3771181" cy="1015663"/>
          </a:xfrm>
          <a:prstGeom prst="rect">
            <a:avLst/>
          </a:prstGeom>
          <a:noFill/>
        </p:spPr>
        <p:txBody>
          <a:bodyPr wrap="square" rtlCol="0">
            <a:spAutoFit/>
          </a:bodyPr>
          <a:lstStyle/>
          <a:p>
            <a:pPr algn="just"/>
            <a:r>
              <a:rPr kumimoji="1" lang="zh-CN" altLang="en-US" sz="6000" dirty="0">
                <a:solidFill>
                  <a:srgbClr val="F56BFF"/>
                </a:solidFill>
                <a:latin typeface="Microsoft YaHei" panose="020B0503020204020204" pitchFamily="34" charset="-122"/>
                <a:ea typeface="Microsoft YaHei" panose="020B0503020204020204" pitchFamily="34" charset="-122"/>
              </a:rPr>
              <a:t>设计观点</a:t>
            </a:r>
          </a:p>
        </p:txBody>
      </p:sp>
      <p:sp>
        <p:nvSpPr>
          <p:cNvPr id="7" name="文本框 6">
            <a:extLst>
              <a:ext uri="{FF2B5EF4-FFF2-40B4-BE49-F238E27FC236}">
                <a16:creationId xmlns:a16="http://schemas.microsoft.com/office/drawing/2014/main" id="{9596DF82-64D2-3D45-80BB-40FE2C3BE1F6}"/>
              </a:ext>
            </a:extLst>
          </p:cNvPr>
          <p:cNvSpPr txBox="1"/>
          <p:nvPr/>
        </p:nvSpPr>
        <p:spPr>
          <a:xfrm>
            <a:off x="455762" y="5998805"/>
            <a:ext cx="3771181" cy="307777"/>
          </a:xfrm>
          <a:prstGeom prst="rect">
            <a:avLst/>
          </a:prstGeom>
          <a:noFill/>
        </p:spPr>
        <p:txBody>
          <a:bodyPr wrap="square" rtlCol="0">
            <a:spAutoFit/>
          </a:bodyPr>
          <a:lstStyle/>
          <a:p>
            <a:pPr algn="just"/>
            <a:r>
              <a:rPr kumimoji="1" lang="zh-CN" altLang="en-US" sz="1400" dirty="0">
                <a:solidFill>
                  <a:srgbClr val="F56BFF"/>
                </a:solidFill>
                <a:latin typeface="Microsoft YaHei" panose="020B0503020204020204" pitchFamily="34" charset="-122"/>
                <a:ea typeface="Microsoft YaHei" panose="020B0503020204020204" pitchFamily="34" charset="-122"/>
              </a:rPr>
              <a:t>灵感来源：作者</a:t>
            </a:r>
            <a:r>
              <a:rPr kumimoji="1" lang="en-US" altLang="zh-CN" sz="1400" dirty="0">
                <a:solidFill>
                  <a:srgbClr val="F56BFF"/>
                </a:solidFill>
                <a:latin typeface="Microsoft YaHei" panose="020B0503020204020204" pitchFamily="34" charset="-122"/>
                <a:ea typeface="Microsoft YaHei" panose="020B0503020204020204" pitchFamily="34" charset="-122"/>
              </a:rPr>
              <a:t>+</a:t>
            </a:r>
            <a:r>
              <a:rPr kumimoji="1" lang="zh-CN" altLang="en-US" sz="1400" dirty="0">
                <a:solidFill>
                  <a:srgbClr val="F56BFF"/>
                </a:solidFill>
                <a:latin typeface="Microsoft YaHei" panose="020B0503020204020204" pitchFamily="34" charset="-122"/>
                <a:ea typeface="Microsoft YaHei" panose="020B0503020204020204" pitchFamily="34" charset="-122"/>
              </a:rPr>
              <a:t>来源</a:t>
            </a:r>
          </a:p>
        </p:txBody>
      </p:sp>
      <p:sp>
        <p:nvSpPr>
          <p:cNvPr id="2" name="文本框 1">
            <a:extLst>
              <a:ext uri="{FF2B5EF4-FFF2-40B4-BE49-F238E27FC236}">
                <a16:creationId xmlns:a16="http://schemas.microsoft.com/office/drawing/2014/main" id="{6008B5AB-A090-5A40-A297-3E22FA7306F7}"/>
              </a:ext>
            </a:extLst>
          </p:cNvPr>
          <p:cNvSpPr txBox="1"/>
          <p:nvPr/>
        </p:nvSpPr>
        <p:spPr>
          <a:xfrm>
            <a:off x="4482533" y="936138"/>
            <a:ext cx="7142869" cy="1384995"/>
          </a:xfrm>
          <a:prstGeom prst="rect">
            <a:avLst/>
          </a:prstGeom>
          <a:noFill/>
        </p:spPr>
        <p:txBody>
          <a:bodyPr wrap="square" rtlCol="0">
            <a:spAutoFit/>
          </a:bodyPr>
          <a:lstStyle/>
          <a:p>
            <a:pPr algn="just"/>
            <a:r>
              <a:rPr kumimoji="1" lang="zh-CN" altLang="en-US" sz="1400" dirty="0">
                <a:latin typeface="Microsoft YaHei" panose="020B0503020204020204" pitchFamily="34" charset="-122"/>
                <a:ea typeface="Microsoft YaHei" panose="020B0503020204020204" pitchFamily="34" charset="-122"/>
              </a:rPr>
              <a:t>你的观点应该始终建立在对特定用户的需求及你的见解上。在设计思维过程中，你将通过「共情」阶段的调研工作中获得这些见解。你的</a:t>
            </a:r>
            <a:r>
              <a:rPr kumimoji="1" lang="pt-BR" altLang="zh-CN" sz="1400" dirty="0">
                <a:latin typeface="Microsoft YaHei" panose="020B0503020204020204" pitchFamily="34" charset="-122"/>
                <a:ea typeface="Microsoft YaHei" panose="020B0503020204020204" pitchFamily="34" charset="-122"/>
              </a:rPr>
              <a:t>POV</a:t>
            </a:r>
            <a:r>
              <a:rPr kumimoji="1" lang="zh-CN" altLang="en-US" sz="1400" dirty="0">
                <a:latin typeface="Microsoft YaHei" panose="020B0503020204020204" pitchFamily="34" charset="-122"/>
                <a:ea typeface="Microsoft YaHei" panose="020B0503020204020204" pitchFamily="34" charset="-122"/>
              </a:rPr>
              <a:t>不应该包含任何特定的解决方案以及任何关于如何满足用户在服务、体验或产品方面的需求的指示。相反，你的</a:t>
            </a:r>
            <a:r>
              <a:rPr kumimoji="1" lang="pt-BR" altLang="zh-CN" sz="1400" dirty="0">
                <a:latin typeface="Microsoft YaHei" panose="020B0503020204020204" pitchFamily="34" charset="-122"/>
                <a:ea typeface="Microsoft YaHei" panose="020B0503020204020204" pitchFamily="34" charset="-122"/>
              </a:rPr>
              <a:t>POV</a:t>
            </a:r>
            <a:r>
              <a:rPr kumimoji="1" lang="zh-CN" altLang="en-US" sz="1400" dirty="0">
                <a:latin typeface="Microsoft YaHei" panose="020B0503020204020204" pitchFamily="34" charset="-122"/>
                <a:ea typeface="Microsoft YaHei" panose="020B0503020204020204" pitchFamily="34" charset="-122"/>
              </a:rPr>
              <a:t>应该为你和你的团队提供足够宽阔的视角，并开始让设计人员思考超越现状的解决方案。在这里，你还将学习如何建立和发散观点。观点相当于轴心，设计思维需要围绕轴心来定义和应对设计挑战。</a:t>
            </a:r>
            <a:endParaRPr kumimoji="1" lang="zh-CN" altLang="en-US" sz="1400" dirty="0">
              <a:solidFill>
                <a:srgbClr val="F56BFF"/>
              </a:solidFill>
              <a:latin typeface="Microsoft YaHei" panose="020B0503020204020204" pitchFamily="34" charset="-122"/>
              <a:ea typeface="Microsoft YaHei" panose="020B0503020204020204" pitchFamily="34" charset="-122"/>
            </a:endParaRPr>
          </a:p>
        </p:txBody>
      </p:sp>
      <p:sp>
        <p:nvSpPr>
          <p:cNvPr id="3" name="文本框 2">
            <a:extLst>
              <a:ext uri="{FF2B5EF4-FFF2-40B4-BE49-F238E27FC236}">
                <a16:creationId xmlns:a16="http://schemas.microsoft.com/office/drawing/2014/main" id="{3062EA26-0532-9447-9324-22A386BF17AF}"/>
              </a:ext>
            </a:extLst>
          </p:cNvPr>
          <p:cNvSpPr txBox="1"/>
          <p:nvPr/>
        </p:nvSpPr>
        <p:spPr>
          <a:xfrm>
            <a:off x="7189123" y="5998804"/>
            <a:ext cx="4436279" cy="307777"/>
          </a:xfrm>
          <a:prstGeom prst="rect">
            <a:avLst/>
          </a:prstGeom>
          <a:noFill/>
        </p:spPr>
        <p:txBody>
          <a:bodyPr wrap="square" rtlCol="0">
            <a:spAutoFit/>
          </a:bodyPr>
          <a:lstStyle/>
          <a:p>
            <a:pPr algn="r"/>
            <a:r>
              <a:rPr kumimoji="1" lang="zh-CN" altLang="en-US" sz="1400" dirty="0">
                <a:latin typeface="Microsoft YaHei" panose="020B0503020204020204" pitchFamily="34" charset="-122"/>
                <a:ea typeface="Microsoft YaHei" panose="020B0503020204020204" pitchFamily="34" charset="-122"/>
              </a:rPr>
              <a:t>白色字请使用者根据自己的需求进行替换。</a:t>
            </a:r>
          </a:p>
        </p:txBody>
      </p:sp>
      <p:sp>
        <p:nvSpPr>
          <p:cNvPr id="4" name="文本框 3">
            <a:extLst>
              <a:ext uri="{FF2B5EF4-FFF2-40B4-BE49-F238E27FC236}">
                <a16:creationId xmlns:a16="http://schemas.microsoft.com/office/drawing/2014/main" id="{D1380CA7-F085-1249-87F3-AD392D63DC04}"/>
              </a:ext>
            </a:extLst>
          </p:cNvPr>
          <p:cNvSpPr txBox="1"/>
          <p:nvPr/>
        </p:nvSpPr>
        <p:spPr>
          <a:xfrm>
            <a:off x="566598" y="1859468"/>
            <a:ext cx="3915935" cy="461665"/>
          </a:xfrm>
          <a:prstGeom prst="rect">
            <a:avLst/>
          </a:prstGeom>
          <a:noFill/>
        </p:spPr>
        <p:txBody>
          <a:bodyPr wrap="square" rtlCol="0">
            <a:spAutoFit/>
          </a:bodyPr>
          <a:lstStyle/>
          <a:p>
            <a:pPr algn="just"/>
            <a:r>
              <a:rPr kumimoji="1" lang="en-US" altLang="zh-CN" sz="2400" dirty="0">
                <a:solidFill>
                  <a:srgbClr val="F56BFF"/>
                </a:solidFill>
                <a:latin typeface="Microsoft YaHei" panose="020B0503020204020204" pitchFamily="34" charset="-122"/>
                <a:ea typeface="Microsoft YaHei" panose="020B0503020204020204" pitchFamily="34" charset="-122"/>
              </a:rPr>
              <a:t>Point of View, POV</a:t>
            </a:r>
            <a:endParaRPr kumimoji="1" lang="zh-CN" altLang="en-US" sz="2400" dirty="0">
              <a:solidFill>
                <a:srgbClr val="F56BFF"/>
              </a:solidFill>
              <a:latin typeface="Microsoft YaHei" panose="020B0503020204020204" pitchFamily="34" charset="-122"/>
              <a:ea typeface="Microsoft YaHei" panose="020B0503020204020204" pitchFamily="34" charset="-122"/>
            </a:endParaRPr>
          </a:p>
        </p:txBody>
      </p:sp>
      <p:sp>
        <p:nvSpPr>
          <p:cNvPr id="9" name="文本框 8">
            <a:extLst>
              <a:ext uri="{FF2B5EF4-FFF2-40B4-BE49-F238E27FC236}">
                <a16:creationId xmlns:a16="http://schemas.microsoft.com/office/drawing/2014/main" id="{DB56FB51-1956-8247-AF85-655A6B555507}"/>
              </a:ext>
            </a:extLst>
          </p:cNvPr>
          <p:cNvSpPr txBox="1"/>
          <p:nvPr/>
        </p:nvSpPr>
        <p:spPr>
          <a:xfrm>
            <a:off x="566598" y="3852191"/>
            <a:ext cx="7899400" cy="307777"/>
          </a:xfrm>
          <a:prstGeom prst="rect">
            <a:avLst/>
          </a:prstGeom>
          <a:noFill/>
        </p:spPr>
        <p:txBody>
          <a:bodyPr wrap="square">
            <a:spAutoFit/>
          </a:bodyPr>
          <a:lstStyle/>
          <a:p>
            <a:r>
              <a:rPr lang="en-US" altLang="zh-CN"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什么样的</a:t>
            </a:r>
            <a:r>
              <a:rPr lang="en-US" altLang="zh-CN" sz="1400" dirty="0">
                <a:latin typeface="Microsoft YaHei" panose="020B0503020204020204" pitchFamily="34" charset="-122"/>
                <a:ea typeface="Microsoft YaHei" panose="020B0503020204020204" pitchFamily="34" charset="-122"/>
              </a:rPr>
              <a:t>)  </a:t>
            </a:r>
            <a:r>
              <a:rPr lang="zh-CN" altLang="en-US" sz="1400" dirty="0">
                <a:solidFill>
                  <a:srgbClr val="F56BFF"/>
                </a:solidFill>
                <a:latin typeface="Microsoft YaHei" panose="020B0503020204020204" pitchFamily="34" charset="-122"/>
                <a:ea typeface="Microsoft YaHei" panose="020B0503020204020204" pitchFamily="34" charset="-122"/>
              </a:rPr>
              <a:t>的用户</a:t>
            </a:r>
            <a:r>
              <a:rPr lang="zh-CN" altLang="en-US" sz="1400" dirty="0">
                <a:latin typeface="Microsoft YaHei" panose="020B0503020204020204" pitchFamily="34" charset="-122"/>
                <a:ea typeface="Microsoft YaHei" panose="020B0503020204020204" pitchFamily="34" charset="-122"/>
              </a:rPr>
              <a:t>，</a:t>
            </a:r>
            <a:r>
              <a:rPr lang="zh-CN" altLang="en-US" sz="1400" dirty="0">
                <a:solidFill>
                  <a:srgbClr val="F56BFF"/>
                </a:solidFill>
                <a:latin typeface="Microsoft YaHei" panose="020B0503020204020204" pitchFamily="34" charset="-122"/>
                <a:ea typeface="Microsoft YaHei" panose="020B0503020204020204" pitchFamily="34" charset="-122"/>
              </a:rPr>
              <a:t>他们需要 </a:t>
            </a:r>
            <a:r>
              <a:rPr lang="en-US" altLang="zh-CN" sz="1400" dirty="0">
                <a:latin typeface="Microsoft YaHei" panose="020B0503020204020204" pitchFamily="34" charset="-122"/>
                <a:ea typeface="Microsoft YaHei" panose="020B0503020204020204" pitchFamily="34" charset="-122"/>
              </a:rPr>
              <a:t>(</a:t>
            </a:r>
            <a:r>
              <a:rPr lang="zh-CN" altLang="en-US" sz="1400" dirty="0">
                <a:latin typeface="Microsoft YaHei" panose="020B0503020204020204" pitchFamily="34" charset="-122"/>
                <a:ea typeface="Microsoft YaHei" panose="020B0503020204020204" pitchFamily="34" charset="-122"/>
              </a:rPr>
              <a:t>动词</a:t>
            </a:r>
            <a:r>
              <a:rPr lang="en-US" altLang="zh-CN" sz="1400" dirty="0">
                <a:latin typeface="Microsoft YaHei" panose="020B0503020204020204" pitchFamily="34" charset="-122"/>
                <a:ea typeface="Microsoft YaHei" panose="020B0503020204020204" pitchFamily="34" charset="-122"/>
              </a:rPr>
              <a:t>)  </a:t>
            </a:r>
            <a:r>
              <a:rPr lang="zh-CN" altLang="en-US" sz="1400" dirty="0">
                <a:latin typeface="Microsoft YaHei" panose="020B0503020204020204" pitchFamily="34" charset="-122"/>
                <a:ea typeface="Microsoft YaHei" panose="020B0503020204020204" pitchFamily="34" charset="-122"/>
              </a:rPr>
              <a:t>，</a:t>
            </a:r>
            <a:r>
              <a:rPr lang="zh-CN" altLang="en-US" sz="1400" dirty="0">
                <a:solidFill>
                  <a:srgbClr val="F56BFF"/>
                </a:solidFill>
                <a:latin typeface="Microsoft YaHei" panose="020B0503020204020204" pitchFamily="34" charset="-122"/>
                <a:ea typeface="Microsoft YaHei" panose="020B0503020204020204" pitchFamily="34" charset="-122"/>
              </a:rPr>
              <a:t>因为</a:t>
            </a:r>
            <a:r>
              <a:rPr lang="zh-CN" altLang="en-US" sz="1400" dirty="0">
                <a:latin typeface="Microsoft YaHei" panose="020B0503020204020204" pitchFamily="34" charset="-122"/>
                <a:ea typeface="Microsoft YaHei" panose="020B0503020204020204" pitchFamily="34" charset="-122"/>
              </a:rPr>
              <a:t> （具体描述） </a:t>
            </a:r>
            <a:r>
              <a:rPr lang="zh-CN" altLang="en-US" sz="1400" dirty="0">
                <a:solidFill>
                  <a:srgbClr val="F56BFF"/>
                </a:solidFill>
                <a:latin typeface="Microsoft YaHei" panose="020B0503020204020204" pitchFamily="34" charset="-122"/>
                <a:ea typeface="Microsoft YaHei" panose="020B0503020204020204" pitchFamily="34" charset="-122"/>
              </a:rPr>
              <a:t> 对他们很重要</a:t>
            </a:r>
            <a:r>
              <a:rPr lang="zh-CN" altLang="en-US" sz="1400" dirty="0">
                <a:latin typeface="Microsoft YaHei" panose="020B0503020204020204" pitchFamily="34" charset="-122"/>
                <a:ea typeface="Microsoft YaHei" panose="020B0503020204020204" pitchFamily="34" charset="-122"/>
              </a:rPr>
              <a:t>。</a:t>
            </a:r>
          </a:p>
        </p:txBody>
      </p:sp>
    </p:spTree>
    <p:extLst>
      <p:ext uri="{BB962C8B-B14F-4D97-AF65-F5344CB8AC3E}">
        <p14:creationId xmlns:p14="http://schemas.microsoft.com/office/powerpoint/2010/main" val="18420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下箭头 4">
            <a:extLst>
              <a:ext uri="{FF2B5EF4-FFF2-40B4-BE49-F238E27FC236}">
                <a16:creationId xmlns:a16="http://schemas.microsoft.com/office/drawing/2014/main" id="{F536D1DF-6BED-B94E-A989-A1D1DB9E377C}"/>
              </a:ext>
            </a:extLst>
          </p:cNvPr>
          <p:cNvSpPr/>
          <p:nvPr/>
        </p:nvSpPr>
        <p:spPr>
          <a:xfrm>
            <a:off x="7576435" y="2895854"/>
            <a:ext cx="671325" cy="1123485"/>
          </a:xfrm>
          <a:prstGeom prst="downArrow">
            <a:avLst/>
          </a:prstGeom>
          <a:solidFill>
            <a:srgbClr val="F56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下箭头 6">
            <a:extLst>
              <a:ext uri="{FF2B5EF4-FFF2-40B4-BE49-F238E27FC236}">
                <a16:creationId xmlns:a16="http://schemas.microsoft.com/office/drawing/2014/main" id="{E4BB8E55-6E73-2742-A7B0-C699615A819A}"/>
              </a:ext>
            </a:extLst>
          </p:cNvPr>
          <p:cNvSpPr/>
          <p:nvPr/>
        </p:nvSpPr>
        <p:spPr>
          <a:xfrm rot="10800000">
            <a:off x="7576435" y="4286459"/>
            <a:ext cx="671325" cy="1123485"/>
          </a:xfrm>
          <a:prstGeom prst="downArrow">
            <a:avLst/>
          </a:prstGeom>
          <a:solidFill>
            <a:srgbClr val="F56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下箭头 8">
            <a:extLst>
              <a:ext uri="{FF2B5EF4-FFF2-40B4-BE49-F238E27FC236}">
                <a16:creationId xmlns:a16="http://schemas.microsoft.com/office/drawing/2014/main" id="{B8B96599-49DA-094E-A62B-F1A9196974F6}"/>
              </a:ext>
            </a:extLst>
          </p:cNvPr>
          <p:cNvSpPr/>
          <p:nvPr/>
        </p:nvSpPr>
        <p:spPr>
          <a:xfrm rot="5400000">
            <a:off x="8364257" y="3591156"/>
            <a:ext cx="671325" cy="1123485"/>
          </a:xfrm>
          <a:prstGeom prst="downArrow">
            <a:avLst/>
          </a:prstGeom>
          <a:solidFill>
            <a:srgbClr val="F56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下箭头 10">
            <a:extLst>
              <a:ext uri="{FF2B5EF4-FFF2-40B4-BE49-F238E27FC236}">
                <a16:creationId xmlns:a16="http://schemas.microsoft.com/office/drawing/2014/main" id="{00180285-8B27-5E4B-B368-9BC09BAB7E01}"/>
              </a:ext>
            </a:extLst>
          </p:cNvPr>
          <p:cNvSpPr/>
          <p:nvPr/>
        </p:nvSpPr>
        <p:spPr>
          <a:xfrm rot="16200000">
            <a:off x="6788619" y="3591156"/>
            <a:ext cx="671325" cy="1123485"/>
          </a:xfrm>
          <a:prstGeom prst="downArrow">
            <a:avLst/>
          </a:prstGeom>
          <a:solidFill>
            <a:srgbClr val="F56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1CE5F0E4-9930-254F-8C0C-CF2318189087}"/>
              </a:ext>
            </a:extLst>
          </p:cNvPr>
          <p:cNvSpPr txBox="1"/>
          <p:nvPr/>
        </p:nvSpPr>
        <p:spPr>
          <a:xfrm>
            <a:off x="455762" y="705306"/>
            <a:ext cx="3771181" cy="1015663"/>
          </a:xfrm>
          <a:prstGeom prst="rect">
            <a:avLst/>
          </a:prstGeom>
          <a:noFill/>
        </p:spPr>
        <p:txBody>
          <a:bodyPr wrap="square" rtlCol="0">
            <a:spAutoFit/>
          </a:bodyPr>
          <a:lstStyle/>
          <a:p>
            <a:pPr algn="just"/>
            <a:r>
              <a:rPr kumimoji="1" lang="zh-CN" altLang="en-US" sz="6000" dirty="0">
                <a:solidFill>
                  <a:srgbClr val="F56BFF"/>
                </a:solidFill>
                <a:latin typeface="Microsoft YaHei" panose="020B0503020204020204" pitchFamily="34" charset="-122"/>
                <a:ea typeface="Microsoft YaHei" panose="020B0503020204020204" pitchFamily="34" charset="-122"/>
              </a:rPr>
              <a:t>设计观点</a:t>
            </a:r>
          </a:p>
        </p:txBody>
      </p:sp>
      <p:sp>
        <p:nvSpPr>
          <p:cNvPr id="15" name="文本框 14">
            <a:extLst>
              <a:ext uri="{FF2B5EF4-FFF2-40B4-BE49-F238E27FC236}">
                <a16:creationId xmlns:a16="http://schemas.microsoft.com/office/drawing/2014/main" id="{49FBBAA5-79A7-7B4E-9E1C-042B10882E70}"/>
              </a:ext>
            </a:extLst>
          </p:cNvPr>
          <p:cNvSpPr txBox="1"/>
          <p:nvPr/>
        </p:nvSpPr>
        <p:spPr>
          <a:xfrm>
            <a:off x="566598" y="1859468"/>
            <a:ext cx="3915935" cy="461665"/>
          </a:xfrm>
          <a:prstGeom prst="rect">
            <a:avLst/>
          </a:prstGeom>
          <a:noFill/>
        </p:spPr>
        <p:txBody>
          <a:bodyPr wrap="square" rtlCol="0">
            <a:spAutoFit/>
          </a:bodyPr>
          <a:lstStyle/>
          <a:p>
            <a:pPr algn="just"/>
            <a:r>
              <a:rPr kumimoji="1" lang="en-US" altLang="zh-CN" sz="2400" dirty="0">
                <a:solidFill>
                  <a:srgbClr val="F56BFF"/>
                </a:solidFill>
                <a:latin typeface="Microsoft YaHei" panose="020B0503020204020204" pitchFamily="34" charset="-122"/>
                <a:ea typeface="Microsoft YaHei" panose="020B0503020204020204" pitchFamily="34" charset="-122"/>
              </a:rPr>
              <a:t>Point of View, POV</a:t>
            </a:r>
            <a:endParaRPr kumimoji="1" lang="zh-CN" altLang="en-US" sz="2400" dirty="0">
              <a:solidFill>
                <a:srgbClr val="F56BFF"/>
              </a:solidFill>
              <a:latin typeface="Microsoft YaHei" panose="020B0503020204020204" pitchFamily="34" charset="-122"/>
              <a:ea typeface="Microsoft YaHei" panose="020B0503020204020204" pitchFamily="34" charset="-122"/>
            </a:endParaRPr>
          </a:p>
        </p:txBody>
      </p:sp>
      <p:sp>
        <p:nvSpPr>
          <p:cNvPr id="17" name="文本框 16">
            <a:extLst>
              <a:ext uri="{FF2B5EF4-FFF2-40B4-BE49-F238E27FC236}">
                <a16:creationId xmlns:a16="http://schemas.microsoft.com/office/drawing/2014/main" id="{C290FC85-DC24-5D45-BC31-78B23FF1CA7A}"/>
              </a:ext>
            </a:extLst>
          </p:cNvPr>
          <p:cNvSpPr txBox="1"/>
          <p:nvPr/>
        </p:nvSpPr>
        <p:spPr>
          <a:xfrm>
            <a:off x="7350354" y="2208296"/>
            <a:ext cx="1123485" cy="369332"/>
          </a:xfrm>
          <a:prstGeom prst="rect">
            <a:avLst/>
          </a:prstGeom>
          <a:noFill/>
        </p:spPr>
        <p:txBody>
          <a:bodyPr wrap="square" rtlCol="0">
            <a:spAutoFit/>
          </a:bodyPr>
          <a:lstStyle/>
          <a:p>
            <a:pPr algn="ctr"/>
            <a:r>
              <a:rPr kumimoji="1" lang="zh-CN" altLang="en-US" dirty="0">
                <a:solidFill>
                  <a:srgbClr val="F56BFF"/>
                </a:solidFill>
                <a:latin typeface="Microsoft YaHei" panose="020B0503020204020204" pitchFamily="34" charset="-122"/>
                <a:ea typeface="Microsoft YaHei" panose="020B0503020204020204" pitchFamily="34" charset="-122"/>
              </a:rPr>
              <a:t>关键词</a:t>
            </a:r>
            <a:endParaRPr kumimoji="1" lang="en-US" altLang="zh-CN" dirty="0">
              <a:solidFill>
                <a:srgbClr val="F56BFF"/>
              </a:solidFill>
              <a:latin typeface="Microsoft YaHei" panose="020B0503020204020204" pitchFamily="34" charset="-122"/>
              <a:ea typeface="Microsoft YaHei" panose="020B0503020204020204" pitchFamily="34" charset="-122"/>
            </a:endParaRPr>
          </a:p>
        </p:txBody>
      </p:sp>
      <p:sp>
        <p:nvSpPr>
          <p:cNvPr id="19" name="文本框 18">
            <a:extLst>
              <a:ext uri="{FF2B5EF4-FFF2-40B4-BE49-F238E27FC236}">
                <a16:creationId xmlns:a16="http://schemas.microsoft.com/office/drawing/2014/main" id="{AC5A1363-697D-4847-A4DA-85F4BAD94AD3}"/>
              </a:ext>
            </a:extLst>
          </p:cNvPr>
          <p:cNvSpPr txBox="1"/>
          <p:nvPr/>
        </p:nvSpPr>
        <p:spPr>
          <a:xfrm>
            <a:off x="7350354" y="5728168"/>
            <a:ext cx="1123485" cy="369332"/>
          </a:xfrm>
          <a:prstGeom prst="rect">
            <a:avLst/>
          </a:prstGeom>
          <a:noFill/>
        </p:spPr>
        <p:txBody>
          <a:bodyPr wrap="square" rtlCol="0">
            <a:spAutoFit/>
          </a:bodyPr>
          <a:lstStyle/>
          <a:p>
            <a:pPr algn="ctr"/>
            <a:r>
              <a:rPr kumimoji="1" lang="zh-CN" altLang="en-US" dirty="0">
                <a:solidFill>
                  <a:srgbClr val="F56BFF"/>
                </a:solidFill>
                <a:latin typeface="Microsoft YaHei" panose="020B0503020204020204" pitchFamily="34" charset="-122"/>
                <a:ea typeface="Microsoft YaHei" panose="020B0503020204020204" pitchFamily="34" charset="-122"/>
              </a:rPr>
              <a:t>关键词</a:t>
            </a:r>
            <a:endParaRPr kumimoji="1" lang="en-US" altLang="zh-CN" dirty="0">
              <a:solidFill>
                <a:srgbClr val="F56BFF"/>
              </a:solidFill>
              <a:latin typeface="Microsoft YaHei" panose="020B0503020204020204" pitchFamily="34" charset="-122"/>
              <a:ea typeface="Microsoft YaHei" panose="020B0503020204020204" pitchFamily="34" charset="-122"/>
            </a:endParaRPr>
          </a:p>
        </p:txBody>
      </p:sp>
      <p:sp>
        <p:nvSpPr>
          <p:cNvPr id="21" name="文本框 20">
            <a:extLst>
              <a:ext uri="{FF2B5EF4-FFF2-40B4-BE49-F238E27FC236}">
                <a16:creationId xmlns:a16="http://schemas.microsoft.com/office/drawing/2014/main" id="{7894F591-39F6-664C-833C-61C545C2FE68}"/>
              </a:ext>
            </a:extLst>
          </p:cNvPr>
          <p:cNvSpPr txBox="1"/>
          <p:nvPr/>
        </p:nvSpPr>
        <p:spPr>
          <a:xfrm>
            <a:off x="9344529" y="3968232"/>
            <a:ext cx="1123485" cy="369332"/>
          </a:xfrm>
          <a:prstGeom prst="rect">
            <a:avLst/>
          </a:prstGeom>
          <a:noFill/>
        </p:spPr>
        <p:txBody>
          <a:bodyPr wrap="square" rtlCol="0">
            <a:spAutoFit/>
          </a:bodyPr>
          <a:lstStyle/>
          <a:p>
            <a:pPr algn="ctr"/>
            <a:r>
              <a:rPr kumimoji="1" lang="zh-CN" altLang="en-US" dirty="0">
                <a:solidFill>
                  <a:srgbClr val="F56BFF"/>
                </a:solidFill>
                <a:latin typeface="Microsoft YaHei" panose="020B0503020204020204" pitchFamily="34" charset="-122"/>
                <a:ea typeface="Microsoft YaHei" panose="020B0503020204020204" pitchFamily="34" charset="-122"/>
              </a:rPr>
              <a:t>关键词</a:t>
            </a:r>
            <a:endParaRPr kumimoji="1" lang="en-US" altLang="zh-CN" dirty="0">
              <a:solidFill>
                <a:srgbClr val="F56BFF"/>
              </a:solidFill>
              <a:latin typeface="Microsoft YaHei" panose="020B0503020204020204" pitchFamily="34" charset="-122"/>
              <a:ea typeface="Microsoft YaHei" panose="020B0503020204020204" pitchFamily="34" charset="-122"/>
            </a:endParaRPr>
          </a:p>
        </p:txBody>
      </p:sp>
      <p:sp>
        <p:nvSpPr>
          <p:cNvPr id="23" name="文本框 22">
            <a:extLst>
              <a:ext uri="{FF2B5EF4-FFF2-40B4-BE49-F238E27FC236}">
                <a16:creationId xmlns:a16="http://schemas.microsoft.com/office/drawing/2014/main" id="{BE5A35B8-CE2A-EC4A-8698-6965C3706527}"/>
              </a:ext>
            </a:extLst>
          </p:cNvPr>
          <p:cNvSpPr txBox="1"/>
          <p:nvPr/>
        </p:nvSpPr>
        <p:spPr>
          <a:xfrm>
            <a:off x="5356187" y="3971759"/>
            <a:ext cx="1123485" cy="369332"/>
          </a:xfrm>
          <a:prstGeom prst="rect">
            <a:avLst/>
          </a:prstGeom>
          <a:noFill/>
        </p:spPr>
        <p:txBody>
          <a:bodyPr wrap="square" rtlCol="0">
            <a:spAutoFit/>
          </a:bodyPr>
          <a:lstStyle/>
          <a:p>
            <a:pPr algn="ctr"/>
            <a:r>
              <a:rPr kumimoji="1" lang="zh-CN" altLang="en-US" dirty="0">
                <a:solidFill>
                  <a:srgbClr val="F56BFF"/>
                </a:solidFill>
                <a:latin typeface="Microsoft YaHei" panose="020B0503020204020204" pitchFamily="34" charset="-122"/>
                <a:ea typeface="Microsoft YaHei" panose="020B0503020204020204" pitchFamily="34" charset="-122"/>
              </a:rPr>
              <a:t>关键词</a:t>
            </a:r>
            <a:endParaRPr kumimoji="1" lang="en-US" altLang="zh-CN" dirty="0">
              <a:solidFill>
                <a:srgbClr val="F56BFF"/>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7785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AFC4087-5104-ED4C-B153-57DB324377F4}"/>
              </a:ext>
            </a:extLst>
          </p:cNvPr>
          <p:cNvSpPr txBox="1"/>
          <p:nvPr/>
        </p:nvSpPr>
        <p:spPr>
          <a:xfrm>
            <a:off x="455762" y="705306"/>
            <a:ext cx="3771181" cy="1015663"/>
          </a:xfrm>
          <a:prstGeom prst="rect">
            <a:avLst/>
          </a:prstGeom>
          <a:noFill/>
        </p:spPr>
        <p:txBody>
          <a:bodyPr wrap="square" rtlCol="0">
            <a:spAutoFit/>
          </a:bodyPr>
          <a:lstStyle/>
          <a:p>
            <a:pPr algn="just"/>
            <a:r>
              <a:rPr kumimoji="1" lang="zh-CN" altLang="en-US" sz="6000" dirty="0">
                <a:solidFill>
                  <a:srgbClr val="F56BFF"/>
                </a:solidFill>
                <a:latin typeface="Microsoft YaHei" panose="020B0503020204020204" pitchFamily="34" charset="-122"/>
                <a:ea typeface="Microsoft YaHei" panose="020B0503020204020204" pitchFamily="34" charset="-122"/>
              </a:rPr>
              <a:t>调研发现</a:t>
            </a:r>
          </a:p>
        </p:txBody>
      </p:sp>
      <p:sp>
        <p:nvSpPr>
          <p:cNvPr id="7" name="文本框 6">
            <a:extLst>
              <a:ext uri="{FF2B5EF4-FFF2-40B4-BE49-F238E27FC236}">
                <a16:creationId xmlns:a16="http://schemas.microsoft.com/office/drawing/2014/main" id="{9596DF82-64D2-3D45-80BB-40FE2C3BE1F6}"/>
              </a:ext>
            </a:extLst>
          </p:cNvPr>
          <p:cNvSpPr txBox="1"/>
          <p:nvPr/>
        </p:nvSpPr>
        <p:spPr>
          <a:xfrm>
            <a:off x="455762" y="5998805"/>
            <a:ext cx="3771181" cy="307777"/>
          </a:xfrm>
          <a:prstGeom prst="rect">
            <a:avLst/>
          </a:prstGeom>
          <a:noFill/>
        </p:spPr>
        <p:txBody>
          <a:bodyPr wrap="square" rtlCol="0">
            <a:spAutoFit/>
          </a:bodyPr>
          <a:lstStyle/>
          <a:p>
            <a:pPr algn="just"/>
            <a:r>
              <a:rPr kumimoji="1" lang="zh-CN" altLang="en-US" sz="1400" dirty="0">
                <a:solidFill>
                  <a:srgbClr val="F56BFF"/>
                </a:solidFill>
                <a:latin typeface="Microsoft YaHei" panose="020B0503020204020204" pitchFamily="34" charset="-122"/>
                <a:ea typeface="Microsoft YaHei" panose="020B0503020204020204" pitchFamily="34" charset="-122"/>
              </a:rPr>
              <a:t>灵感来源：作者</a:t>
            </a:r>
            <a:r>
              <a:rPr kumimoji="1" lang="en-US" altLang="zh-CN" sz="1400" dirty="0">
                <a:solidFill>
                  <a:srgbClr val="F56BFF"/>
                </a:solidFill>
                <a:latin typeface="Microsoft YaHei" panose="020B0503020204020204" pitchFamily="34" charset="-122"/>
                <a:ea typeface="Microsoft YaHei" panose="020B0503020204020204" pitchFamily="34" charset="-122"/>
              </a:rPr>
              <a:t>+</a:t>
            </a:r>
            <a:r>
              <a:rPr kumimoji="1" lang="zh-CN" altLang="en-US" sz="1400" dirty="0">
                <a:solidFill>
                  <a:srgbClr val="F56BFF"/>
                </a:solidFill>
                <a:latin typeface="Microsoft YaHei" panose="020B0503020204020204" pitchFamily="34" charset="-122"/>
                <a:ea typeface="Microsoft YaHei" panose="020B0503020204020204" pitchFamily="34" charset="-122"/>
              </a:rPr>
              <a:t>来源</a:t>
            </a:r>
          </a:p>
        </p:txBody>
      </p:sp>
      <p:sp>
        <p:nvSpPr>
          <p:cNvPr id="9" name="文本框 8">
            <a:extLst>
              <a:ext uri="{FF2B5EF4-FFF2-40B4-BE49-F238E27FC236}">
                <a16:creationId xmlns:a16="http://schemas.microsoft.com/office/drawing/2014/main" id="{A269BF21-51D3-524E-AF74-A590642C88AA}"/>
              </a:ext>
            </a:extLst>
          </p:cNvPr>
          <p:cNvSpPr txBox="1"/>
          <p:nvPr/>
        </p:nvSpPr>
        <p:spPr>
          <a:xfrm>
            <a:off x="6096000" y="1028471"/>
            <a:ext cx="3771181" cy="3139321"/>
          </a:xfrm>
          <a:prstGeom prst="rect">
            <a:avLst/>
          </a:prstGeom>
          <a:noFill/>
        </p:spPr>
        <p:txBody>
          <a:bodyPr wrap="square" rtlCol="0">
            <a:spAutoFit/>
          </a:bodyPr>
          <a:lstStyle/>
          <a:p>
            <a:pPr algn="just"/>
            <a:r>
              <a:rPr kumimoji="1" lang="en-US" altLang="zh-CN" dirty="0">
                <a:solidFill>
                  <a:srgbClr val="F56BFF"/>
                </a:solidFill>
                <a:latin typeface="Microsoft YaHei" panose="020B0503020204020204" pitchFamily="34" charset="-122"/>
                <a:ea typeface="Microsoft YaHei" panose="020B0503020204020204" pitchFamily="34" charset="-122"/>
              </a:rPr>
              <a:t>STEEP</a:t>
            </a:r>
            <a:r>
              <a:rPr kumimoji="1" lang="zh-CN" altLang="en-US" dirty="0">
                <a:solidFill>
                  <a:srgbClr val="F56BFF"/>
                </a:solidFill>
                <a:latin typeface="Microsoft YaHei" panose="020B0503020204020204" pitchFamily="34" charset="-122"/>
                <a:ea typeface="Microsoft YaHei" panose="020B0503020204020204" pitchFamily="34" charset="-122"/>
              </a:rPr>
              <a:t> 分析框架</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利益相关人分析</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用户画像</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同理心地图</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zh-CN" altLang="en-US" dirty="0">
                <a:solidFill>
                  <a:srgbClr val="F56BFF"/>
                </a:solidFill>
                <a:latin typeface="Microsoft YaHei" panose="020B0503020204020204" pitchFamily="34" charset="-122"/>
                <a:ea typeface="Microsoft YaHei" panose="020B0503020204020204" pitchFamily="34" charset="-122"/>
              </a:rPr>
              <a:t>专家访谈</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endParaRPr kumimoji="1" lang="zh-CN" altLang="en-US" dirty="0">
              <a:solidFill>
                <a:srgbClr val="F56BFF"/>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8585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3A092B3-0463-5E47-A091-209C993628B3}"/>
              </a:ext>
            </a:extLst>
          </p:cNvPr>
          <p:cNvGrpSpPr/>
          <p:nvPr/>
        </p:nvGrpSpPr>
        <p:grpSpPr>
          <a:xfrm>
            <a:off x="487537" y="1446117"/>
            <a:ext cx="11216926" cy="4178107"/>
            <a:chOff x="487537" y="1446117"/>
            <a:chExt cx="11216926" cy="4178107"/>
          </a:xfrm>
        </p:grpSpPr>
        <p:sp>
          <p:nvSpPr>
            <p:cNvPr id="37" name="圆角矩形 36">
              <a:extLst>
                <a:ext uri="{FF2B5EF4-FFF2-40B4-BE49-F238E27FC236}">
                  <a16:creationId xmlns:a16="http://schemas.microsoft.com/office/drawing/2014/main" id="{4E544514-92EF-0142-BB01-84EC59DD35E5}"/>
                </a:ext>
              </a:extLst>
            </p:cNvPr>
            <p:cNvSpPr/>
            <p:nvPr/>
          </p:nvSpPr>
          <p:spPr>
            <a:xfrm>
              <a:off x="9517667" y="1476365"/>
              <a:ext cx="2186796" cy="4147858"/>
            </a:xfrm>
            <a:prstGeom prst="roundRect">
              <a:avLst/>
            </a:prstGeom>
            <a:solidFill>
              <a:srgbClr val="F56B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圆角矩形 34">
              <a:extLst>
                <a:ext uri="{FF2B5EF4-FFF2-40B4-BE49-F238E27FC236}">
                  <a16:creationId xmlns:a16="http://schemas.microsoft.com/office/drawing/2014/main" id="{31075D03-8337-C944-A22B-DD92271098A1}"/>
                </a:ext>
              </a:extLst>
            </p:cNvPr>
            <p:cNvSpPr/>
            <p:nvPr/>
          </p:nvSpPr>
          <p:spPr>
            <a:xfrm>
              <a:off x="5002602" y="1446117"/>
              <a:ext cx="2186796" cy="4147859"/>
            </a:xfrm>
            <a:prstGeom prst="roundRect">
              <a:avLst/>
            </a:prstGeom>
            <a:solidFill>
              <a:srgbClr val="F56B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圆角矩形 32">
              <a:extLst>
                <a:ext uri="{FF2B5EF4-FFF2-40B4-BE49-F238E27FC236}">
                  <a16:creationId xmlns:a16="http://schemas.microsoft.com/office/drawing/2014/main" id="{471D243A-4F03-2848-B2D4-9B7B877B90EE}"/>
                </a:ext>
              </a:extLst>
            </p:cNvPr>
            <p:cNvSpPr/>
            <p:nvPr/>
          </p:nvSpPr>
          <p:spPr>
            <a:xfrm>
              <a:off x="487537" y="1476365"/>
              <a:ext cx="2186796" cy="4147859"/>
            </a:xfrm>
            <a:prstGeom prst="roundRect">
              <a:avLst/>
            </a:prstGeom>
            <a:solidFill>
              <a:srgbClr val="F56B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9" name="矩形 18">
            <a:extLst>
              <a:ext uri="{FF2B5EF4-FFF2-40B4-BE49-F238E27FC236}">
                <a16:creationId xmlns:a16="http://schemas.microsoft.com/office/drawing/2014/main" id="{748CE835-F15C-354D-BACC-F0DF63656502}"/>
              </a:ext>
            </a:extLst>
          </p:cNvPr>
          <p:cNvSpPr/>
          <p:nvPr/>
        </p:nvSpPr>
        <p:spPr>
          <a:xfrm>
            <a:off x="487537" y="6124619"/>
            <a:ext cx="10823272" cy="276999"/>
          </a:xfrm>
          <a:prstGeom prst="rect">
            <a:avLst/>
          </a:prstGeom>
        </p:spPr>
        <p:txBody>
          <a:bodyPr wrap="square">
            <a:spAutoFit/>
          </a:bodyPr>
          <a:lstStyle/>
          <a:p>
            <a:r>
              <a:rPr lang="en-US" altLang="zh-CN" sz="1200" dirty="0">
                <a:solidFill>
                  <a:srgbClr val="F56BFF"/>
                </a:solidFill>
                <a:latin typeface="Microsoft YaHei" panose="020B0503020204020204" pitchFamily="34" charset="-122"/>
                <a:ea typeface="Microsoft YaHei" panose="020B0503020204020204" pitchFamily="34" charset="-122"/>
              </a:rPr>
              <a:t>STEEP is a mnemonic for things (Driving Forces) that are changing in the Contextual Environment.</a:t>
            </a:r>
            <a:endParaRPr lang="en-CN" altLang="zh-CN" sz="1200" dirty="0">
              <a:solidFill>
                <a:srgbClr val="F56BFF"/>
              </a:solidFill>
              <a:latin typeface="Microsoft YaHei" panose="020B0503020204020204" pitchFamily="34" charset="-122"/>
              <a:ea typeface="Microsoft YaHei" panose="020B0503020204020204" pitchFamily="34" charset="-122"/>
            </a:endParaRPr>
          </a:p>
        </p:txBody>
      </p:sp>
      <p:sp>
        <p:nvSpPr>
          <p:cNvPr id="20" name="矩形 19">
            <a:extLst>
              <a:ext uri="{FF2B5EF4-FFF2-40B4-BE49-F238E27FC236}">
                <a16:creationId xmlns:a16="http://schemas.microsoft.com/office/drawing/2014/main" id="{22441583-C4DE-6448-8485-2715ABE5C963}"/>
              </a:ext>
            </a:extLst>
          </p:cNvPr>
          <p:cNvSpPr/>
          <p:nvPr/>
        </p:nvSpPr>
        <p:spPr>
          <a:xfrm>
            <a:off x="6096000" y="452427"/>
            <a:ext cx="5530681" cy="369332"/>
          </a:xfrm>
          <a:prstGeom prst="rect">
            <a:avLst/>
          </a:prstGeom>
        </p:spPr>
        <p:txBody>
          <a:bodyPr wrap="none">
            <a:spAutoFit/>
          </a:bodyPr>
          <a:lstStyle/>
          <a:p>
            <a:r>
              <a:rPr lang="en-US" altLang="zh-CN" dirty="0">
                <a:solidFill>
                  <a:srgbClr val="F56BFF"/>
                </a:solidFill>
                <a:latin typeface="Microsoft YaHei" panose="020B0503020204020204" pitchFamily="34" charset="-122"/>
                <a:ea typeface="Microsoft YaHei" panose="020B0503020204020204" pitchFamily="34" charset="-122"/>
              </a:rPr>
              <a:t>STEEP </a:t>
            </a:r>
            <a:r>
              <a:rPr lang="zh-CN" altLang="en-US" dirty="0">
                <a:solidFill>
                  <a:srgbClr val="F56BFF"/>
                </a:solidFill>
                <a:latin typeface="Microsoft YaHei" panose="020B0503020204020204" pitchFamily="34" charset="-122"/>
                <a:ea typeface="Microsoft YaHei" panose="020B0503020204020204" pitchFamily="34" charset="-122"/>
              </a:rPr>
              <a:t>分析包括社会、技术、经济、环境和政治因素</a:t>
            </a:r>
            <a:endParaRPr lang="en-US" altLang="zh-CN" sz="2400" dirty="0">
              <a:solidFill>
                <a:srgbClr val="F56BFF"/>
              </a:solidFill>
              <a:latin typeface="Microsoft YaHei" panose="020B0503020204020204" pitchFamily="34" charset="-122"/>
              <a:ea typeface="Microsoft YaHei" panose="020B0503020204020204" pitchFamily="34" charset="-122"/>
            </a:endParaRPr>
          </a:p>
        </p:txBody>
      </p:sp>
      <p:sp>
        <p:nvSpPr>
          <p:cNvPr id="22" name="文本框 21">
            <a:extLst>
              <a:ext uri="{FF2B5EF4-FFF2-40B4-BE49-F238E27FC236}">
                <a16:creationId xmlns:a16="http://schemas.microsoft.com/office/drawing/2014/main" id="{F8E2AB8B-B47A-804E-9058-EB7E660C9F5F}"/>
              </a:ext>
            </a:extLst>
          </p:cNvPr>
          <p:cNvSpPr txBox="1"/>
          <p:nvPr/>
        </p:nvSpPr>
        <p:spPr>
          <a:xfrm>
            <a:off x="487537" y="1645006"/>
            <a:ext cx="2186796" cy="2575770"/>
          </a:xfrm>
          <a:prstGeom prst="rect">
            <a:avLst/>
          </a:prstGeom>
          <a:noFill/>
        </p:spPr>
        <p:txBody>
          <a:bodyPr wrap="square" rtlCol="0">
            <a:spAutoFit/>
          </a:bodyPr>
          <a:lstStyle/>
          <a:p>
            <a:pPr algn="ctr">
              <a:lnSpc>
                <a:spcPct val="150000"/>
              </a:lnSpc>
            </a:pPr>
            <a:r>
              <a:rPr kumimoji="1" lang="en-US" altLang="zh-CN" b="1" dirty="0">
                <a:solidFill>
                  <a:srgbClr val="F56BFF"/>
                </a:solidFill>
                <a:latin typeface="Microsoft YaHei" panose="020B0503020204020204" pitchFamily="34" charset="-122"/>
                <a:ea typeface="Microsoft YaHei" panose="020B0503020204020204" pitchFamily="34" charset="-122"/>
              </a:rPr>
              <a:t>Social</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endParaRPr kumimoji="1"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200000"/>
              </a:lnSpc>
            </a:pPr>
            <a:r>
              <a:rPr kumimoji="1" lang="en-US" altLang="zh-CN" sz="1200" dirty="0">
                <a:solidFill>
                  <a:srgbClr val="F56BFF"/>
                </a:solidFill>
                <a:latin typeface="Microsoft YaHei" panose="020B0503020204020204" pitchFamily="34" charset="-122"/>
                <a:ea typeface="Microsoft YaHei" panose="020B0503020204020204" pitchFamily="34" charset="-122"/>
              </a:rPr>
              <a:t>Changes in Demographics and Lifestyles Social</a:t>
            </a:r>
          </a:p>
          <a:p>
            <a:pPr algn="ctr">
              <a:lnSpc>
                <a:spcPct val="200000"/>
              </a:lnSpc>
            </a:pPr>
            <a:r>
              <a:rPr kumimoji="1" lang="en-US" altLang="zh-CN" sz="1200" dirty="0">
                <a:solidFill>
                  <a:srgbClr val="F56BFF"/>
                </a:solidFill>
                <a:latin typeface="Microsoft YaHei" panose="020B0503020204020204" pitchFamily="34" charset="-122"/>
                <a:ea typeface="Microsoft YaHei" panose="020B0503020204020204" pitchFamily="34" charset="-122"/>
              </a:rPr>
              <a:t>Trends (family structures income age, </a:t>
            </a:r>
          </a:p>
          <a:p>
            <a:pPr algn="ctr">
              <a:lnSpc>
                <a:spcPct val="200000"/>
              </a:lnSpc>
            </a:pPr>
            <a:r>
              <a:rPr kumimoji="1" lang="en-US" altLang="zh-CN" sz="1200" dirty="0">
                <a:solidFill>
                  <a:srgbClr val="F56BFF"/>
                </a:solidFill>
                <a:latin typeface="Microsoft YaHei" panose="020B0503020204020204" pitchFamily="34" charset="-122"/>
                <a:ea typeface="Microsoft YaHei" panose="020B0503020204020204" pitchFamily="34" charset="-122"/>
              </a:rPr>
              <a:t>nationality, diversity etc.</a:t>
            </a:r>
            <a:endParaRPr kumimoji="1" lang="zh-CN" altLang="en-US" sz="1200" dirty="0">
              <a:solidFill>
                <a:srgbClr val="F56BFF"/>
              </a:solidFill>
              <a:latin typeface="Microsoft YaHei" panose="020B0503020204020204" pitchFamily="34" charset="-122"/>
              <a:ea typeface="Microsoft YaHei" panose="020B0503020204020204" pitchFamily="34" charset="-122"/>
            </a:endParaRPr>
          </a:p>
        </p:txBody>
      </p:sp>
      <p:sp>
        <p:nvSpPr>
          <p:cNvPr id="24" name="文本框 23">
            <a:extLst>
              <a:ext uri="{FF2B5EF4-FFF2-40B4-BE49-F238E27FC236}">
                <a16:creationId xmlns:a16="http://schemas.microsoft.com/office/drawing/2014/main" id="{B6AC22B0-BF41-2547-B939-7F2B9221B0DD}"/>
              </a:ext>
            </a:extLst>
          </p:cNvPr>
          <p:cNvSpPr txBox="1"/>
          <p:nvPr/>
        </p:nvSpPr>
        <p:spPr>
          <a:xfrm>
            <a:off x="2729542" y="1645006"/>
            <a:ext cx="2186796" cy="1837106"/>
          </a:xfrm>
          <a:prstGeom prst="rect">
            <a:avLst/>
          </a:prstGeom>
          <a:noFill/>
        </p:spPr>
        <p:txBody>
          <a:bodyPr wrap="square" rtlCol="0">
            <a:spAutoFit/>
          </a:bodyPr>
          <a:lstStyle/>
          <a:p>
            <a:pPr algn="ctr">
              <a:lnSpc>
                <a:spcPct val="150000"/>
              </a:lnSpc>
            </a:pPr>
            <a:r>
              <a:rPr kumimoji="1" lang="en-US" altLang="zh-CN" b="1" dirty="0">
                <a:solidFill>
                  <a:srgbClr val="F56BFF"/>
                </a:solidFill>
                <a:latin typeface="Microsoft YaHei" panose="020B0503020204020204" pitchFamily="34" charset="-122"/>
                <a:ea typeface="Microsoft YaHei" panose="020B0503020204020204" pitchFamily="34" charset="-122"/>
              </a:rPr>
              <a:t>Technology</a:t>
            </a:r>
          </a:p>
          <a:p>
            <a:pPr algn="ctr">
              <a:lnSpc>
                <a:spcPct val="150000"/>
              </a:lnSpc>
            </a:pPr>
            <a:endParaRPr kumimoji="1"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200000"/>
              </a:lnSpc>
            </a:pPr>
            <a:r>
              <a:rPr kumimoji="1" lang="en-US" altLang="zh-CN" sz="1200" dirty="0">
                <a:solidFill>
                  <a:srgbClr val="F56BFF"/>
                </a:solidFill>
                <a:latin typeface="Microsoft YaHei" panose="020B0503020204020204" pitchFamily="34" charset="-122"/>
                <a:ea typeface="Microsoft YaHei" panose="020B0503020204020204" pitchFamily="34" charset="-122"/>
              </a:rPr>
              <a:t>Changes in </a:t>
            </a:r>
          </a:p>
          <a:p>
            <a:pPr algn="ctr">
              <a:lnSpc>
                <a:spcPct val="200000"/>
              </a:lnSpc>
            </a:pPr>
            <a:r>
              <a:rPr kumimoji="1" lang="en-US" altLang="zh-CN" sz="1200" dirty="0" err="1">
                <a:solidFill>
                  <a:srgbClr val="F56BFF"/>
                </a:solidFill>
                <a:latin typeface="Microsoft YaHei" panose="020B0503020204020204" pitchFamily="34" charset="-122"/>
                <a:ea typeface="Microsoft YaHei" panose="020B0503020204020204" pitchFamily="34" charset="-122"/>
              </a:rPr>
              <a:t>InfoComms</a:t>
            </a:r>
            <a:r>
              <a:rPr kumimoji="1" lang="en-US" altLang="zh-CN" sz="1200" dirty="0">
                <a:solidFill>
                  <a:srgbClr val="F56BFF"/>
                </a:solidFill>
                <a:latin typeface="Microsoft YaHei" panose="020B0503020204020204" pitchFamily="34" charset="-122"/>
                <a:ea typeface="Microsoft YaHei" panose="020B0503020204020204" pitchFamily="34" charset="-122"/>
              </a:rPr>
              <a:t>, New Media, Engineering, Sciences</a:t>
            </a:r>
            <a:endParaRPr kumimoji="1" lang="zh-CN" altLang="en-US" sz="1200" dirty="0">
              <a:solidFill>
                <a:srgbClr val="F56BFF"/>
              </a:solidFill>
              <a:latin typeface="Microsoft YaHei" panose="020B0503020204020204" pitchFamily="34" charset="-122"/>
              <a:ea typeface="Microsoft YaHei" panose="020B0503020204020204" pitchFamily="34" charset="-122"/>
            </a:endParaRPr>
          </a:p>
        </p:txBody>
      </p:sp>
      <p:sp>
        <p:nvSpPr>
          <p:cNvPr id="26" name="文本框 25">
            <a:extLst>
              <a:ext uri="{FF2B5EF4-FFF2-40B4-BE49-F238E27FC236}">
                <a16:creationId xmlns:a16="http://schemas.microsoft.com/office/drawing/2014/main" id="{6F53068F-0A08-D840-AA30-CC8619ECDF01}"/>
              </a:ext>
            </a:extLst>
          </p:cNvPr>
          <p:cNvSpPr txBox="1"/>
          <p:nvPr/>
        </p:nvSpPr>
        <p:spPr>
          <a:xfrm>
            <a:off x="5092100" y="1670634"/>
            <a:ext cx="2007799" cy="3314433"/>
          </a:xfrm>
          <a:prstGeom prst="rect">
            <a:avLst/>
          </a:prstGeom>
          <a:noFill/>
        </p:spPr>
        <p:txBody>
          <a:bodyPr wrap="square" rtlCol="0">
            <a:spAutoFit/>
          </a:bodyPr>
          <a:lstStyle/>
          <a:p>
            <a:pPr algn="ctr">
              <a:lnSpc>
                <a:spcPct val="150000"/>
              </a:lnSpc>
            </a:pPr>
            <a:r>
              <a:rPr kumimoji="1" lang="en-US" altLang="zh-CN" b="1" dirty="0">
                <a:solidFill>
                  <a:srgbClr val="F56BFF"/>
                </a:solidFill>
                <a:latin typeface="Microsoft YaHei" panose="020B0503020204020204" pitchFamily="34" charset="-122"/>
                <a:ea typeface="Microsoft YaHei" panose="020B0503020204020204" pitchFamily="34" charset="-122"/>
              </a:rPr>
              <a:t>Economy</a:t>
            </a:r>
          </a:p>
          <a:p>
            <a:pPr algn="ctr">
              <a:lnSpc>
                <a:spcPct val="150000"/>
              </a:lnSpc>
            </a:pPr>
            <a:endParaRPr kumimoji="1"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200000"/>
              </a:lnSpc>
            </a:pPr>
            <a:r>
              <a:rPr kumimoji="1" lang="en-US" altLang="zh-CN" sz="1200" dirty="0">
                <a:solidFill>
                  <a:srgbClr val="F56BFF"/>
                </a:solidFill>
                <a:latin typeface="Microsoft YaHei" panose="020B0503020204020204" pitchFamily="34" charset="-122"/>
                <a:ea typeface="Microsoft YaHei" panose="020B0503020204020204" pitchFamily="34" charset="-122"/>
              </a:rPr>
              <a:t>Changes in Economy, Macro &amp; Micro- Industry Trends, Economic Policies &amp; Performance, Foreign Direct </a:t>
            </a:r>
            <a:r>
              <a:rPr kumimoji="1" lang="en-US" altLang="zh-CN" sz="1200" dirty="0" err="1">
                <a:solidFill>
                  <a:srgbClr val="F56BFF"/>
                </a:solidFill>
                <a:latin typeface="Microsoft YaHei" panose="020B0503020204020204" pitchFamily="34" charset="-122"/>
                <a:ea typeface="Microsoft YaHei" panose="020B0503020204020204" pitchFamily="34" charset="-122"/>
              </a:rPr>
              <a:t>Inverstments</a:t>
            </a:r>
            <a:r>
              <a:rPr kumimoji="1" lang="en-US" altLang="zh-CN" sz="1200" dirty="0">
                <a:solidFill>
                  <a:srgbClr val="F56BFF"/>
                </a:solidFill>
                <a:latin typeface="Microsoft YaHei" panose="020B0503020204020204" pitchFamily="34" charset="-122"/>
                <a:ea typeface="Microsoft YaHei" panose="020B0503020204020204" pitchFamily="34" charset="-122"/>
              </a:rPr>
              <a:t>, Flow of Funds &amp; Spending</a:t>
            </a:r>
            <a:endParaRPr kumimoji="1" lang="zh-CN" altLang="en-US" sz="1200" dirty="0">
              <a:solidFill>
                <a:srgbClr val="F56BFF"/>
              </a:solidFill>
              <a:latin typeface="Microsoft YaHei" panose="020B0503020204020204" pitchFamily="34" charset="-122"/>
              <a:ea typeface="Microsoft YaHei" panose="020B0503020204020204" pitchFamily="34" charset="-122"/>
            </a:endParaRPr>
          </a:p>
        </p:txBody>
      </p:sp>
      <p:sp>
        <p:nvSpPr>
          <p:cNvPr id="28" name="文本框 27">
            <a:extLst>
              <a:ext uri="{FF2B5EF4-FFF2-40B4-BE49-F238E27FC236}">
                <a16:creationId xmlns:a16="http://schemas.microsoft.com/office/drawing/2014/main" id="{056105B4-7AD1-2748-8081-CD92339DC5BB}"/>
              </a:ext>
            </a:extLst>
          </p:cNvPr>
          <p:cNvSpPr txBox="1"/>
          <p:nvPr/>
        </p:nvSpPr>
        <p:spPr>
          <a:xfrm>
            <a:off x="7275662" y="1645006"/>
            <a:ext cx="2186796" cy="3037435"/>
          </a:xfrm>
          <a:prstGeom prst="rect">
            <a:avLst/>
          </a:prstGeom>
          <a:noFill/>
        </p:spPr>
        <p:txBody>
          <a:bodyPr wrap="square" rtlCol="0">
            <a:spAutoFit/>
          </a:bodyPr>
          <a:lstStyle/>
          <a:p>
            <a:pPr algn="ctr">
              <a:lnSpc>
                <a:spcPct val="150000"/>
              </a:lnSpc>
            </a:pPr>
            <a:r>
              <a:rPr kumimoji="1" lang="en-US" altLang="zh-CN" b="1" dirty="0">
                <a:solidFill>
                  <a:srgbClr val="F56BFF"/>
                </a:solidFill>
                <a:latin typeface="Microsoft YaHei" panose="020B0503020204020204" pitchFamily="34" charset="-122"/>
                <a:ea typeface="Microsoft YaHei" panose="020B0503020204020204" pitchFamily="34" charset="-122"/>
              </a:rPr>
              <a:t>Environment</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ctr">
              <a:lnSpc>
                <a:spcPct val="200000"/>
              </a:lnSpc>
            </a:pPr>
            <a:endParaRPr kumimoji="1"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200000"/>
              </a:lnSpc>
            </a:pPr>
            <a:r>
              <a:rPr kumimoji="1" lang="en-US" altLang="zh-CN" sz="1200" dirty="0">
                <a:solidFill>
                  <a:srgbClr val="F56BFF"/>
                </a:solidFill>
                <a:latin typeface="Microsoft YaHei" panose="020B0503020204020204" pitchFamily="34" charset="-122"/>
                <a:ea typeface="Microsoft YaHei" panose="020B0503020204020204" pitchFamily="34" charset="-122"/>
              </a:rPr>
              <a:t>Changes in Living &amp; Built Environment, Environmental issues (stakeholder expectations, costs of compliance, green reporting etc.)</a:t>
            </a:r>
            <a:endParaRPr kumimoji="1" lang="zh-CN" altLang="en-US" sz="1200" dirty="0">
              <a:solidFill>
                <a:srgbClr val="F56BFF"/>
              </a:solidFill>
              <a:latin typeface="Microsoft YaHei" panose="020B0503020204020204" pitchFamily="34" charset="-122"/>
              <a:ea typeface="Microsoft YaHei" panose="020B0503020204020204" pitchFamily="34" charset="-122"/>
            </a:endParaRPr>
          </a:p>
        </p:txBody>
      </p:sp>
      <p:sp>
        <p:nvSpPr>
          <p:cNvPr id="30" name="文本框 29">
            <a:extLst>
              <a:ext uri="{FF2B5EF4-FFF2-40B4-BE49-F238E27FC236}">
                <a16:creationId xmlns:a16="http://schemas.microsoft.com/office/drawing/2014/main" id="{291F4505-2FEC-C54A-99A7-33E68B6E37ED}"/>
              </a:ext>
            </a:extLst>
          </p:cNvPr>
          <p:cNvSpPr txBox="1"/>
          <p:nvPr/>
        </p:nvSpPr>
        <p:spPr>
          <a:xfrm>
            <a:off x="9517667" y="1645006"/>
            <a:ext cx="2186796" cy="1929439"/>
          </a:xfrm>
          <a:prstGeom prst="rect">
            <a:avLst/>
          </a:prstGeom>
          <a:noFill/>
        </p:spPr>
        <p:txBody>
          <a:bodyPr wrap="square" rtlCol="0">
            <a:spAutoFit/>
          </a:bodyPr>
          <a:lstStyle/>
          <a:p>
            <a:pPr algn="ctr">
              <a:lnSpc>
                <a:spcPct val="150000"/>
              </a:lnSpc>
            </a:pPr>
            <a:r>
              <a:rPr kumimoji="1" lang="en-US" altLang="zh-CN" b="1" dirty="0">
                <a:solidFill>
                  <a:srgbClr val="F56BFF"/>
                </a:solidFill>
                <a:latin typeface="Microsoft YaHei" panose="020B0503020204020204" pitchFamily="34" charset="-122"/>
                <a:ea typeface="Microsoft YaHei" panose="020B0503020204020204" pitchFamily="34" charset="-122"/>
              </a:rPr>
              <a:t>Politics </a:t>
            </a:r>
          </a:p>
          <a:p>
            <a:pPr algn="ctr">
              <a:lnSpc>
                <a:spcPct val="200000"/>
              </a:lnSpc>
            </a:pPr>
            <a:endParaRPr kumimoji="1"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200000"/>
              </a:lnSpc>
            </a:pPr>
            <a:r>
              <a:rPr kumimoji="1" lang="en-US" altLang="zh-CN" sz="1200" dirty="0">
                <a:solidFill>
                  <a:srgbClr val="F56BFF"/>
                </a:solidFill>
                <a:latin typeface="Microsoft YaHei" panose="020B0503020204020204" pitchFamily="34" charset="-122"/>
                <a:ea typeface="Microsoft YaHei" panose="020B0503020204020204" pitchFamily="34" charset="-122"/>
              </a:rPr>
              <a:t>Changes in Government Policies, Guidelines, Political Emphasis etc.</a:t>
            </a:r>
            <a:endParaRPr kumimoji="1" lang="zh-CN" altLang="en-US" sz="1200" dirty="0">
              <a:solidFill>
                <a:srgbClr val="F56BFF"/>
              </a:solidFill>
              <a:latin typeface="Microsoft YaHei" panose="020B0503020204020204" pitchFamily="34" charset="-122"/>
              <a:ea typeface="Microsoft YaHei" panose="020B0503020204020204" pitchFamily="34" charset="-122"/>
            </a:endParaRPr>
          </a:p>
        </p:txBody>
      </p:sp>
      <p:sp>
        <p:nvSpPr>
          <p:cNvPr id="32" name="文本框 31">
            <a:extLst>
              <a:ext uri="{FF2B5EF4-FFF2-40B4-BE49-F238E27FC236}">
                <a16:creationId xmlns:a16="http://schemas.microsoft.com/office/drawing/2014/main" id="{B8CDB412-B5A9-5942-862E-94593C177216}"/>
              </a:ext>
            </a:extLst>
          </p:cNvPr>
          <p:cNvSpPr txBox="1"/>
          <p:nvPr/>
        </p:nvSpPr>
        <p:spPr>
          <a:xfrm>
            <a:off x="487537" y="452427"/>
            <a:ext cx="3771181" cy="369332"/>
          </a:xfrm>
          <a:prstGeom prst="rect">
            <a:avLst/>
          </a:prstGeom>
          <a:noFill/>
        </p:spPr>
        <p:txBody>
          <a:bodyPr wrap="square" rtlCol="0">
            <a:spAutoFit/>
          </a:bodyPr>
          <a:lstStyle/>
          <a:p>
            <a:pPr algn="just"/>
            <a:r>
              <a:rPr kumimoji="1" lang="en-US" altLang="zh-CN" dirty="0">
                <a:solidFill>
                  <a:srgbClr val="F56BFF"/>
                </a:solidFill>
                <a:latin typeface="Microsoft YaHei" panose="020B0503020204020204" pitchFamily="34" charset="-122"/>
                <a:ea typeface="Microsoft YaHei" panose="020B0503020204020204" pitchFamily="34" charset="-122"/>
              </a:rPr>
              <a:t>STEEP </a:t>
            </a:r>
            <a:r>
              <a:rPr kumimoji="1" lang="zh-CN" altLang="en-US" dirty="0">
                <a:solidFill>
                  <a:srgbClr val="F56BFF"/>
                </a:solidFill>
                <a:latin typeface="Microsoft YaHei" panose="020B0503020204020204" pitchFamily="34" charset="-122"/>
                <a:ea typeface="Microsoft YaHei" panose="020B0503020204020204" pitchFamily="34" charset="-122"/>
              </a:rPr>
              <a:t>分析框架</a:t>
            </a:r>
          </a:p>
        </p:txBody>
      </p:sp>
    </p:spTree>
    <p:extLst>
      <p:ext uri="{BB962C8B-B14F-4D97-AF65-F5344CB8AC3E}">
        <p14:creationId xmlns:p14="http://schemas.microsoft.com/office/powerpoint/2010/main" val="141673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63A092B3-0463-5E47-A091-209C993628B3}"/>
              </a:ext>
            </a:extLst>
          </p:cNvPr>
          <p:cNvGrpSpPr/>
          <p:nvPr/>
        </p:nvGrpSpPr>
        <p:grpSpPr>
          <a:xfrm>
            <a:off x="487537" y="1446117"/>
            <a:ext cx="11216926" cy="4178107"/>
            <a:chOff x="487537" y="1446117"/>
            <a:chExt cx="11216926" cy="4178107"/>
          </a:xfrm>
        </p:grpSpPr>
        <p:sp>
          <p:nvSpPr>
            <p:cNvPr id="37" name="圆角矩形 36">
              <a:extLst>
                <a:ext uri="{FF2B5EF4-FFF2-40B4-BE49-F238E27FC236}">
                  <a16:creationId xmlns:a16="http://schemas.microsoft.com/office/drawing/2014/main" id="{4E544514-92EF-0142-BB01-84EC59DD35E5}"/>
                </a:ext>
              </a:extLst>
            </p:cNvPr>
            <p:cNvSpPr/>
            <p:nvPr/>
          </p:nvSpPr>
          <p:spPr>
            <a:xfrm>
              <a:off x="9517667" y="1476365"/>
              <a:ext cx="2186796" cy="4147858"/>
            </a:xfrm>
            <a:prstGeom prst="roundRect">
              <a:avLst/>
            </a:prstGeom>
            <a:solidFill>
              <a:srgbClr val="F56B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圆角矩形 34">
              <a:extLst>
                <a:ext uri="{FF2B5EF4-FFF2-40B4-BE49-F238E27FC236}">
                  <a16:creationId xmlns:a16="http://schemas.microsoft.com/office/drawing/2014/main" id="{31075D03-8337-C944-A22B-DD92271098A1}"/>
                </a:ext>
              </a:extLst>
            </p:cNvPr>
            <p:cNvSpPr/>
            <p:nvPr/>
          </p:nvSpPr>
          <p:spPr>
            <a:xfrm>
              <a:off x="5002602" y="1446117"/>
              <a:ext cx="2186796" cy="4147859"/>
            </a:xfrm>
            <a:prstGeom prst="roundRect">
              <a:avLst/>
            </a:prstGeom>
            <a:solidFill>
              <a:srgbClr val="F56B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圆角矩形 32">
              <a:extLst>
                <a:ext uri="{FF2B5EF4-FFF2-40B4-BE49-F238E27FC236}">
                  <a16:creationId xmlns:a16="http://schemas.microsoft.com/office/drawing/2014/main" id="{471D243A-4F03-2848-B2D4-9B7B877B90EE}"/>
                </a:ext>
              </a:extLst>
            </p:cNvPr>
            <p:cNvSpPr/>
            <p:nvPr/>
          </p:nvSpPr>
          <p:spPr>
            <a:xfrm>
              <a:off x="487537" y="1476365"/>
              <a:ext cx="2186796" cy="4147859"/>
            </a:xfrm>
            <a:prstGeom prst="roundRect">
              <a:avLst/>
            </a:prstGeom>
            <a:solidFill>
              <a:srgbClr val="F56B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9" name="矩形 18">
            <a:extLst>
              <a:ext uri="{FF2B5EF4-FFF2-40B4-BE49-F238E27FC236}">
                <a16:creationId xmlns:a16="http://schemas.microsoft.com/office/drawing/2014/main" id="{748CE835-F15C-354D-BACC-F0DF63656502}"/>
              </a:ext>
            </a:extLst>
          </p:cNvPr>
          <p:cNvSpPr/>
          <p:nvPr/>
        </p:nvSpPr>
        <p:spPr>
          <a:xfrm>
            <a:off x="487537" y="6124619"/>
            <a:ext cx="10823272" cy="276999"/>
          </a:xfrm>
          <a:prstGeom prst="rect">
            <a:avLst/>
          </a:prstGeom>
        </p:spPr>
        <p:txBody>
          <a:bodyPr wrap="square">
            <a:spAutoFit/>
          </a:bodyPr>
          <a:lstStyle/>
          <a:p>
            <a:r>
              <a:rPr lang="en-US" altLang="zh-CN" sz="1200" dirty="0">
                <a:solidFill>
                  <a:srgbClr val="F56BFF"/>
                </a:solidFill>
                <a:latin typeface="Microsoft YaHei" panose="020B0503020204020204" pitchFamily="34" charset="-122"/>
                <a:ea typeface="Microsoft YaHei" panose="020B0503020204020204" pitchFamily="34" charset="-122"/>
              </a:rPr>
              <a:t>STEEP is a mnemonic for things (Driving Forces) that are changing in the Contextual Environment.</a:t>
            </a:r>
            <a:endParaRPr lang="en-CN" altLang="zh-CN" sz="1200" dirty="0">
              <a:solidFill>
                <a:srgbClr val="F56BFF"/>
              </a:solidFill>
              <a:latin typeface="Microsoft YaHei" panose="020B0503020204020204" pitchFamily="34" charset="-122"/>
              <a:ea typeface="Microsoft YaHei" panose="020B0503020204020204" pitchFamily="34" charset="-122"/>
            </a:endParaRPr>
          </a:p>
        </p:txBody>
      </p:sp>
      <p:sp>
        <p:nvSpPr>
          <p:cNvPr id="20" name="矩形 19">
            <a:extLst>
              <a:ext uri="{FF2B5EF4-FFF2-40B4-BE49-F238E27FC236}">
                <a16:creationId xmlns:a16="http://schemas.microsoft.com/office/drawing/2014/main" id="{22441583-C4DE-6448-8485-2715ABE5C963}"/>
              </a:ext>
            </a:extLst>
          </p:cNvPr>
          <p:cNvSpPr/>
          <p:nvPr/>
        </p:nvSpPr>
        <p:spPr>
          <a:xfrm>
            <a:off x="6096000" y="452427"/>
            <a:ext cx="5530681" cy="369332"/>
          </a:xfrm>
          <a:prstGeom prst="rect">
            <a:avLst/>
          </a:prstGeom>
        </p:spPr>
        <p:txBody>
          <a:bodyPr wrap="none">
            <a:spAutoFit/>
          </a:bodyPr>
          <a:lstStyle/>
          <a:p>
            <a:r>
              <a:rPr lang="en-US" altLang="zh-CN" dirty="0">
                <a:solidFill>
                  <a:srgbClr val="F56BFF"/>
                </a:solidFill>
                <a:latin typeface="Microsoft YaHei" panose="020B0503020204020204" pitchFamily="34" charset="-122"/>
                <a:ea typeface="Microsoft YaHei" panose="020B0503020204020204" pitchFamily="34" charset="-122"/>
              </a:rPr>
              <a:t>STEEP </a:t>
            </a:r>
            <a:r>
              <a:rPr lang="zh-CN" altLang="en-US" dirty="0">
                <a:solidFill>
                  <a:srgbClr val="F56BFF"/>
                </a:solidFill>
                <a:latin typeface="Microsoft YaHei" panose="020B0503020204020204" pitchFamily="34" charset="-122"/>
                <a:ea typeface="Microsoft YaHei" panose="020B0503020204020204" pitchFamily="34" charset="-122"/>
              </a:rPr>
              <a:t>分析包括社会、技术、经济、环境和政治因素</a:t>
            </a:r>
            <a:endParaRPr lang="en-US" altLang="zh-CN" sz="2400" dirty="0">
              <a:solidFill>
                <a:srgbClr val="F56BFF"/>
              </a:solidFill>
              <a:latin typeface="Microsoft YaHei" panose="020B0503020204020204" pitchFamily="34" charset="-122"/>
              <a:ea typeface="Microsoft YaHei" panose="020B0503020204020204" pitchFamily="34" charset="-122"/>
            </a:endParaRPr>
          </a:p>
        </p:txBody>
      </p:sp>
      <p:sp>
        <p:nvSpPr>
          <p:cNvPr id="22" name="文本框 21">
            <a:extLst>
              <a:ext uri="{FF2B5EF4-FFF2-40B4-BE49-F238E27FC236}">
                <a16:creationId xmlns:a16="http://schemas.microsoft.com/office/drawing/2014/main" id="{F8E2AB8B-B47A-804E-9058-EB7E660C9F5F}"/>
              </a:ext>
            </a:extLst>
          </p:cNvPr>
          <p:cNvSpPr txBox="1"/>
          <p:nvPr/>
        </p:nvSpPr>
        <p:spPr>
          <a:xfrm>
            <a:off x="487537" y="1645006"/>
            <a:ext cx="2186796" cy="2968185"/>
          </a:xfrm>
          <a:prstGeom prst="rect">
            <a:avLst/>
          </a:prstGeom>
          <a:noFill/>
        </p:spPr>
        <p:txBody>
          <a:bodyPr wrap="square" rtlCol="0">
            <a:spAutoFit/>
          </a:bodyPr>
          <a:lstStyle/>
          <a:p>
            <a:pPr algn="ctr">
              <a:lnSpc>
                <a:spcPct val="150000"/>
              </a:lnSpc>
            </a:pPr>
            <a:r>
              <a:rPr kumimoji="1" lang="en-US" altLang="zh-CN" b="1" dirty="0">
                <a:solidFill>
                  <a:srgbClr val="F56BFF"/>
                </a:solidFill>
                <a:latin typeface="Microsoft YaHei" panose="020B0503020204020204" pitchFamily="34" charset="-122"/>
                <a:ea typeface="Microsoft YaHei" panose="020B0503020204020204" pitchFamily="34" charset="-122"/>
              </a:rPr>
              <a:t>Social</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endParaRPr kumimoji="1"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r>
              <a:rPr lang="zh-CN" altLang="en-US" sz="1200" dirty="0">
                <a:solidFill>
                  <a:srgbClr val="F56BFF"/>
                </a:solidFill>
                <a:latin typeface="Microsoft YaHei" panose="020B0503020204020204" pitchFamily="34" charset="-122"/>
                <a:ea typeface="Microsoft YaHei" panose="020B0503020204020204" pitchFamily="34" charset="-122"/>
              </a:rPr>
              <a:t>社会价值</a:t>
            </a:r>
            <a:endParaRPr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r>
              <a:rPr lang="zh-CN" altLang="en-US" sz="1200" dirty="0">
                <a:solidFill>
                  <a:srgbClr val="F56BFF"/>
                </a:solidFill>
                <a:latin typeface="Microsoft YaHei" panose="020B0503020204020204" pitchFamily="34" charset="-122"/>
                <a:ea typeface="Microsoft YaHei" panose="020B0503020204020204" pitchFamily="34" charset="-122"/>
              </a:rPr>
              <a:t>社会偏见</a:t>
            </a:r>
            <a:endParaRPr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r>
              <a:rPr lang="zh-CN" altLang="en-US" sz="1200" dirty="0">
                <a:solidFill>
                  <a:srgbClr val="F56BFF"/>
                </a:solidFill>
                <a:latin typeface="Microsoft YaHei" panose="020B0503020204020204" pitchFamily="34" charset="-122"/>
                <a:ea typeface="Microsoft YaHei" panose="020B0503020204020204" pitchFamily="34" charset="-122"/>
              </a:rPr>
              <a:t>社交观念</a:t>
            </a:r>
            <a:endParaRPr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r>
              <a:rPr lang="zh-CN" altLang="en-US" sz="1200" dirty="0">
                <a:solidFill>
                  <a:srgbClr val="F56BFF"/>
                </a:solidFill>
                <a:latin typeface="Microsoft YaHei" panose="020B0503020204020204" pitchFamily="34" charset="-122"/>
                <a:ea typeface="Microsoft YaHei" panose="020B0503020204020204" pitchFamily="34" charset="-122"/>
              </a:rPr>
              <a:t>健康意识增长</a:t>
            </a:r>
          </a:p>
          <a:p>
            <a:pPr algn="ctr">
              <a:lnSpc>
                <a:spcPct val="150000"/>
              </a:lnSpc>
            </a:pPr>
            <a:r>
              <a:rPr lang="zh-CN" altLang="en-US" sz="1200" dirty="0">
                <a:solidFill>
                  <a:srgbClr val="F56BFF"/>
                </a:solidFill>
                <a:latin typeface="Microsoft YaHei" panose="020B0503020204020204" pitchFamily="34" charset="-122"/>
                <a:ea typeface="Microsoft YaHei" panose="020B0503020204020204" pitchFamily="34" charset="-122"/>
              </a:rPr>
              <a:t>情感孤独</a:t>
            </a:r>
          </a:p>
          <a:p>
            <a:pPr algn="ctr">
              <a:lnSpc>
                <a:spcPct val="150000"/>
              </a:lnSpc>
            </a:pPr>
            <a:r>
              <a:rPr lang="zh-CN" altLang="en-US" sz="1200" dirty="0">
                <a:solidFill>
                  <a:srgbClr val="F56BFF"/>
                </a:solidFill>
                <a:latin typeface="Microsoft YaHei" panose="020B0503020204020204" pitchFamily="34" charset="-122"/>
                <a:ea typeface="Microsoft YaHei" panose="020B0503020204020204" pitchFamily="34" charset="-122"/>
              </a:rPr>
              <a:t>家庭角色</a:t>
            </a:r>
            <a:endParaRPr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r>
              <a:rPr lang="zh-CN" altLang="en-US" sz="1200" dirty="0">
                <a:solidFill>
                  <a:srgbClr val="F56BFF"/>
                </a:solidFill>
                <a:latin typeface="Microsoft YaHei" panose="020B0503020204020204" pitchFamily="34" charset="-122"/>
                <a:ea typeface="Microsoft YaHei" panose="020B0503020204020204" pitchFamily="34" charset="-122"/>
              </a:rPr>
              <a:t>新冠疫情</a:t>
            </a:r>
          </a:p>
          <a:p>
            <a:pPr algn="ctr">
              <a:lnSpc>
                <a:spcPct val="150000"/>
              </a:lnSpc>
            </a:pPr>
            <a:r>
              <a:rPr lang="zh-CN" altLang="en-US" sz="1200" dirty="0">
                <a:solidFill>
                  <a:srgbClr val="F56BFF"/>
                </a:solidFill>
                <a:latin typeface="Microsoft YaHei" panose="020B0503020204020204" pitchFamily="34" charset="-122"/>
                <a:ea typeface="Microsoft YaHei" panose="020B0503020204020204" pitchFamily="34" charset="-122"/>
              </a:rPr>
              <a:t>人口老龄化</a:t>
            </a:r>
            <a:endParaRPr lang="en-US" altLang="zh-CN" sz="1200" dirty="0">
              <a:solidFill>
                <a:srgbClr val="F56BFF"/>
              </a:solidFill>
              <a:latin typeface="Microsoft YaHei" panose="020B0503020204020204" pitchFamily="34" charset="-122"/>
              <a:ea typeface="Microsoft YaHei" panose="020B0503020204020204" pitchFamily="34" charset="-122"/>
            </a:endParaRPr>
          </a:p>
        </p:txBody>
      </p:sp>
      <p:sp>
        <p:nvSpPr>
          <p:cNvPr id="24" name="文本框 23">
            <a:extLst>
              <a:ext uri="{FF2B5EF4-FFF2-40B4-BE49-F238E27FC236}">
                <a16:creationId xmlns:a16="http://schemas.microsoft.com/office/drawing/2014/main" id="{B6AC22B0-BF41-2547-B939-7F2B9221B0DD}"/>
              </a:ext>
            </a:extLst>
          </p:cNvPr>
          <p:cNvSpPr txBox="1"/>
          <p:nvPr/>
        </p:nvSpPr>
        <p:spPr>
          <a:xfrm>
            <a:off x="2729542" y="1645006"/>
            <a:ext cx="2186796" cy="2137188"/>
          </a:xfrm>
          <a:prstGeom prst="rect">
            <a:avLst/>
          </a:prstGeom>
          <a:noFill/>
        </p:spPr>
        <p:txBody>
          <a:bodyPr wrap="square" rtlCol="0">
            <a:spAutoFit/>
          </a:bodyPr>
          <a:lstStyle/>
          <a:p>
            <a:pPr algn="ctr">
              <a:lnSpc>
                <a:spcPct val="150000"/>
              </a:lnSpc>
            </a:pPr>
            <a:r>
              <a:rPr kumimoji="1" lang="en-US" altLang="zh-CN" b="1" dirty="0">
                <a:solidFill>
                  <a:srgbClr val="F56BFF"/>
                </a:solidFill>
                <a:latin typeface="Microsoft YaHei" panose="020B0503020204020204" pitchFamily="34" charset="-122"/>
                <a:ea typeface="Microsoft YaHei" panose="020B0503020204020204" pitchFamily="34" charset="-122"/>
              </a:rPr>
              <a:t>Technology</a:t>
            </a:r>
          </a:p>
          <a:p>
            <a:pPr algn="ctr">
              <a:lnSpc>
                <a:spcPct val="150000"/>
              </a:lnSpc>
            </a:pPr>
            <a:endParaRPr kumimoji="1" lang="en-US" altLang="zh-CN" sz="1200" dirty="0">
              <a:latin typeface="Microsoft YaHei" panose="020B0503020204020204" pitchFamily="34" charset="-122"/>
              <a:ea typeface="Microsoft YaHei" panose="020B0503020204020204" pitchFamily="34" charset="-122"/>
            </a:endParaRPr>
          </a:p>
          <a:p>
            <a:pPr algn="ctr">
              <a:lnSpc>
                <a:spcPct val="150000"/>
              </a:lnSpc>
            </a:pPr>
            <a:r>
              <a:rPr lang="zh-CN" altLang="zh-CN" sz="1200" kern="100" dirty="0">
                <a:latin typeface="Microsoft YaHei" panose="020B0503020204020204" pitchFamily="34" charset="-122"/>
                <a:ea typeface="Microsoft YaHei" panose="020B0503020204020204" pitchFamily="34" charset="-122"/>
                <a:cs typeface="Times New Roman" panose="02020603050405020304" pitchFamily="18" charset="0"/>
              </a:rPr>
              <a:t>信息化进程快</a:t>
            </a:r>
            <a:endParaRPr lang="en-US" altLang="zh-CN" sz="1200" kern="100" dirty="0">
              <a:latin typeface="Microsoft YaHei" panose="020B0503020204020204" pitchFamily="34" charset="-122"/>
              <a:ea typeface="Microsoft YaHei" panose="020B0503020204020204" pitchFamily="34" charset="-122"/>
              <a:cs typeface="Times New Roman" panose="02020603050405020304" pitchFamily="18" charset="0"/>
            </a:endParaRPr>
          </a:p>
          <a:p>
            <a:pPr algn="ctr">
              <a:lnSpc>
                <a:spcPct val="150000"/>
              </a:lnSpc>
            </a:pPr>
            <a:r>
              <a:rPr lang="zh-CN" altLang="en-US" sz="1200" kern="100" dirty="0">
                <a:latin typeface="Microsoft YaHei" panose="020B0503020204020204" pitchFamily="34" charset="-122"/>
                <a:ea typeface="Microsoft YaHei" panose="020B0503020204020204" pitchFamily="34" charset="-122"/>
                <a:cs typeface="Times New Roman" panose="02020603050405020304" pitchFamily="18" charset="0"/>
              </a:rPr>
              <a:t>智能设备更新迅速</a:t>
            </a:r>
            <a:endParaRPr lang="en-US" altLang="zh-CN" sz="1200" kern="100" dirty="0">
              <a:latin typeface="Microsoft YaHei" panose="020B0503020204020204" pitchFamily="34" charset="-122"/>
              <a:ea typeface="Microsoft YaHei" panose="020B0503020204020204" pitchFamily="34" charset="-122"/>
              <a:cs typeface="Times New Roman" panose="02020603050405020304" pitchFamily="18" charset="0"/>
            </a:endParaRPr>
          </a:p>
          <a:p>
            <a:pPr algn="ctr">
              <a:lnSpc>
                <a:spcPct val="150000"/>
              </a:lnSpc>
            </a:pPr>
            <a:r>
              <a:rPr lang="zh-CN" altLang="en-US" sz="1200" kern="100" dirty="0">
                <a:latin typeface="Microsoft YaHei" panose="020B0503020204020204" pitchFamily="34" charset="-122"/>
                <a:ea typeface="Microsoft YaHei" panose="020B0503020204020204" pitchFamily="34" charset="-122"/>
                <a:cs typeface="Times New Roman" panose="02020603050405020304" pitchFamily="18" charset="0"/>
              </a:rPr>
              <a:t>信息爆炸式传播</a:t>
            </a:r>
          </a:p>
          <a:p>
            <a:pPr algn="ctr">
              <a:lnSpc>
                <a:spcPct val="150000"/>
              </a:lnSpc>
            </a:pPr>
            <a:r>
              <a:rPr lang="zh-CN" altLang="en-US" sz="1200" kern="100" dirty="0">
                <a:latin typeface="Microsoft YaHei" panose="020B0503020204020204" pitchFamily="34" charset="-122"/>
                <a:ea typeface="Microsoft YaHei" panose="020B0503020204020204" pitchFamily="34" charset="-122"/>
                <a:cs typeface="Times New Roman" panose="02020603050405020304" pitchFamily="18" charset="0"/>
              </a:rPr>
              <a:t>适老化应用</a:t>
            </a:r>
            <a:endParaRPr lang="en-US" altLang="zh-CN" sz="1200" kern="100" dirty="0">
              <a:latin typeface="Microsoft YaHei" panose="020B0503020204020204" pitchFamily="34" charset="-122"/>
              <a:ea typeface="Microsoft YaHei" panose="020B0503020204020204" pitchFamily="34" charset="-122"/>
              <a:cs typeface="Times New Roman" panose="02020603050405020304" pitchFamily="18" charset="0"/>
            </a:endParaRPr>
          </a:p>
          <a:p>
            <a:pPr algn="ctr">
              <a:lnSpc>
                <a:spcPct val="150000"/>
              </a:lnSpc>
            </a:pPr>
            <a:r>
              <a:rPr lang="zh-CN" altLang="en-US" sz="1200" kern="100" dirty="0">
                <a:latin typeface="Microsoft YaHei" panose="020B0503020204020204" pitchFamily="34" charset="-122"/>
                <a:ea typeface="Microsoft YaHei" panose="020B0503020204020204" pitchFamily="34" charset="-122"/>
                <a:cs typeface="Times New Roman" panose="02020603050405020304" pitchFamily="18" charset="0"/>
              </a:rPr>
              <a:t>高新技术</a:t>
            </a:r>
          </a:p>
        </p:txBody>
      </p:sp>
      <p:sp>
        <p:nvSpPr>
          <p:cNvPr id="26" name="文本框 25">
            <a:extLst>
              <a:ext uri="{FF2B5EF4-FFF2-40B4-BE49-F238E27FC236}">
                <a16:creationId xmlns:a16="http://schemas.microsoft.com/office/drawing/2014/main" id="{6F53068F-0A08-D840-AA30-CC8619ECDF01}"/>
              </a:ext>
            </a:extLst>
          </p:cNvPr>
          <p:cNvSpPr txBox="1"/>
          <p:nvPr/>
        </p:nvSpPr>
        <p:spPr>
          <a:xfrm>
            <a:off x="5092100" y="1670634"/>
            <a:ext cx="2007799" cy="2691186"/>
          </a:xfrm>
          <a:prstGeom prst="rect">
            <a:avLst/>
          </a:prstGeom>
          <a:noFill/>
        </p:spPr>
        <p:txBody>
          <a:bodyPr wrap="square" rtlCol="0">
            <a:spAutoFit/>
          </a:bodyPr>
          <a:lstStyle/>
          <a:p>
            <a:pPr algn="ctr">
              <a:lnSpc>
                <a:spcPct val="150000"/>
              </a:lnSpc>
            </a:pPr>
            <a:r>
              <a:rPr kumimoji="1" lang="en-US" altLang="zh-CN" b="1" dirty="0">
                <a:solidFill>
                  <a:srgbClr val="F56BFF"/>
                </a:solidFill>
                <a:latin typeface="Microsoft YaHei" panose="020B0503020204020204" pitchFamily="34" charset="-122"/>
                <a:ea typeface="Microsoft YaHei" panose="020B0503020204020204" pitchFamily="34" charset="-122"/>
              </a:rPr>
              <a:t>Economy</a:t>
            </a:r>
          </a:p>
          <a:p>
            <a:pPr algn="ctr">
              <a:lnSpc>
                <a:spcPct val="150000"/>
              </a:lnSpc>
            </a:pPr>
            <a:endParaRPr kumimoji="1"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r>
              <a:rPr lang="zh-CN" altLang="en-US" sz="1200" kern="1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通货膨胀</a:t>
            </a:r>
          </a:p>
          <a:p>
            <a:pPr algn="ctr">
              <a:lnSpc>
                <a:spcPct val="150000"/>
              </a:lnSpc>
            </a:pPr>
            <a:r>
              <a:rPr lang="zh-CN" altLang="en-US" sz="1200" kern="1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经济趋势</a:t>
            </a:r>
            <a:endParaRPr lang="en-US" altLang="zh-CN" sz="1200" kern="1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endParaRPr>
          </a:p>
          <a:p>
            <a:pPr algn="ctr">
              <a:lnSpc>
                <a:spcPct val="150000"/>
              </a:lnSpc>
            </a:pPr>
            <a:r>
              <a:rPr lang="zh-CN" altLang="en-US" sz="1200" kern="1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经济政策</a:t>
            </a:r>
          </a:p>
          <a:p>
            <a:pPr algn="ctr">
              <a:lnSpc>
                <a:spcPct val="150000"/>
              </a:lnSpc>
            </a:pPr>
            <a:r>
              <a:rPr lang="zh-CN" altLang="en-US" sz="1200" kern="1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养老机构</a:t>
            </a:r>
            <a:endParaRPr lang="en-US" altLang="zh-CN" sz="1200" kern="1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endParaRPr>
          </a:p>
          <a:p>
            <a:pPr algn="ctr">
              <a:lnSpc>
                <a:spcPct val="150000"/>
              </a:lnSpc>
            </a:pPr>
            <a:r>
              <a:rPr lang="zh-CN" altLang="en-US" sz="1200" kern="1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老年产品</a:t>
            </a:r>
            <a:endParaRPr lang="en-US" altLang="zh-CN" sz="1200" kern="1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endParaRPr>
          </a:p>
          <a:p>
            <a:pPr algn="ctr">
              <a:lnSpc>
                <a:spcPct val="150000"/>
              </a:lnSpc>
            </a:pPr>
            <a:r>
              <a:rPr lang="zh-CN" altLang="en-US" sz="1200" dirty="0">
                <a:solidFill>
                  <a:srgbClr val="F56BFF"/>
                </a:solidFill>
                <a:latin typeface="Microsoft YaHei" panose="020B0503020204020204" pitchFamily="34" charset="-122"/>
                <a:ea typeface="Microsoft YaHei" panose="020B0503020204020204" pitchFamily="34" charset="-122"/>
              </a:rPr>
              <a:t>收入支配</a:t>
            </a:r>
          </a:p>
          <a:p>
            <a:pPr algn="ctr">
              <a:lnSpc>
                <a:spcPct val="150000"/>
              </a:lnSpc>
            </a:pPr>
            <a:r>
              <a:rPr lang="zh-CN" altLang="en-US" sz="1200" kern="100" dirty="0">
                <a:solidFill>
                  <a:srgbClr val="F56BFF"/>
                </a:solidFill>
                <a:latin typeface="Microsoft YaHei" panose="020B0503020204020204" pitchFamily="34" charset="-122"/>
                <a:ea typeface="Microsoft YaHei" panose="020B0503020204020204" pitchFamily="34" charset="-122"/>
                <a:cs typeface="Times New Roman" panose="02020603050405020304" pitchFamily="18" charset="0"/>
              </a:rPr>
              <a:t>养老负担</a:t>
            </a:r>
            <a:endParaRPr kumimoji="1" lang="zh-CN" altLang="en-US" sz="1200" dirty="0">
              <a:solidFill>
                <a:srgbClr val="F56BFF"/>
              </a:solidFill>
              <a:latin typeface="Microsoft YaHei" panose="020B0503020204020204" pitchFamily="34" charset="-122"/>
              <a:ea typeface="Microsoft YaHei" panose="020B0503020204020204" pitchFamily="34" charset="-122"/>
            </a:endParaRPr>
          </a:p>
        </p:txBody>
      </p:sp>
      <p:sp>
        <p:nvSpPr>
          <p:cNvPr id="28" name="文本框 27">
            <a:extLst>
              <a:ext uri="{FF2B5EF4-FFF2-40B4-BE49-F238E27FC236}">
                <a16:creationId xmlns:a16="http://schemas.microsoft.com/office/drawing/2014/main" id="{056105B4-7AD1-2748-8081-CD92339DC5BB}"/>
              </a:ext>
            </a:extLst>
          </p:cNvPr>
          <p:cNvSpPr txBox="1"/>
          <p:nvPr/>
        </p:nvSpPr>
        <p:spPr>
          <a:xfrm>
            <a:off x="7275662" y="1645006"/>
            <a:ext cx="2186796" cy="2414187"/>
          </a:xfrm>
          <a:prstGeom prst="rect">
            <a:avLst/>
          </a:prstGeom>
          <a:noFill/>
        </p:spPr>
        <p:txBody>
          <a:bodyPr wrap="square" rtlCol="0">
            <a:spAutoFit/>
          </a:bodyPr>
          <a:lstStyle/>
          <a:p>
            <a:pPr algn="ctr">
              <a:lnSpc>
                <a:spcPct val="150000"/>
              </a:lnSpc>
            </a:pPr>
            <a:r>
              <a:rPr kumimoji="1" lang="en-US" altLang="zh-CN" b="1" dirty="0">
                <a:solidFill>
                  <a:srgbClr val="F56BFF"/>
                </a:solidFill>
                <a:latin typeface="Microsoft YaHei" panose="020B0503020204020204" pitchFamily="34" charset="-122"/>
                <a:ea typeface="Microsoft YaHei" panose="020B0503020204020204" pitchFamily="34" charset="-122"/>
              </a:rPr>
              <a:t>Environment</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endParaRPr kumimoji="1"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r>
              <a:rPr kumimoji="1" lang="zh-CN" altLang="en-US" sz="1200" dirty="0">
                <a:latin typeface="Microsoft YaHei" panose="020B0503020204020204" pitchFamily="34" charset="-122"/>
                <a:ea typeface="Microsoft YaHei" panose="020B0503020204020204" pitchFamily="34" charset="-122"/>
              </a:rPr>
              <a:t>空间划分</a:t>
            </a:r>
          </a:p>
          <a:p>
            <a:pPr algn="ctr">
              <a:lnSpc>
                <a:spcPct val="150000"/>
              </a:lnSpc>
            </a:pPr>
            <a:r>
              <a:rPr kumimoji="1" lang="zh-CN" altLang="en-US" sz="1200" dirty="0">
                <a:latin typeface="Microsoft YaHei" panose="020B0503020204020204" pitchFamily="34" charset="-122"/>
                <a:ea typeface="Microsoft YaHei" panose="020B0503020204020204" pitchFamily="34" charset="-122"/>
              </a:rPr>
              <a:t>公共器材</a:t>
            </a:r>
          </a:p>
          <a:p>
            <a:pPr algn="ctr">
              <a:lnSpc>
                <a:spcPct val="150000"/>
              </a:lnSpc>
            </a:pPr>
            <a:r>
              <a:rPr kumimoji="1" lang="zh-CN" altLang="en-US" sz="1200" dirty="0">
                <a:latin typeface="Microsoft YaHei" panose="020B0503020204020204" pitchFamily="34" charset="-122"/>
                <a:ea typeface="Microsoft YaHei" panose="020B0503020204020204" pitchFamily="34" charset="-122"/>
              </a:rPr>
              <a:t>社区环境</a:t>
            </a:r>
            <a:endParaRPr kumimoji="1" lang="en-US" altLang="zh-CN" sz="1200" dirty="0">
              <a:latin typeface="Microsoft YaHei" panose="020B0503020204020204" pitchFamily="34" charset="-122"/>
              <a:ea typeface="Microsoft YaHei" panose="020B0503020204020204" pitchFamily="34" charset="-122"/>
            </a:endParaRPr>
          </a:p>
          <a:p>
            <a:pPr algn="ctr">
              <a:lnSpc>
                <a:spcPct val="150000"/>
              </a:lnSpc>
            </a:pPr>
            <a:r>
              <a:rPr kumimoji="1" lang="zh-CN" altLang="en-US" sz="1200" dirty="0">
                <a:latin typeface="Microsoft YaHei" panose="020B0503020204020204" pitchFamily="34" charset="-122"/>
                <a:ea typeface="Microsoft YaHei" panose="020B0503020204020204" pitchFamily="34" charset="-122"/>
              </a:rPr>
              <a:t>居住环境</a:t>
            </a:r>
            <a:endParaRPr kumimoji="1" lang="en-US" altLang="zh-CN" sz="1200" dirty="0">
              <a:latin typeface="Microsoft YaHei" panose="020B0503020204020204" pitchFamily="34" charset="-122"/>
              <a:ea typeface="Microsoft YaHei" panose="020B0503020204020204" pitchFamily="34" charset="-122"/>
            </a:endParaRPr>
          </a:p>
          <a:p>
            <a:pPr algn="ctr">
              <a:lnSpc>
                <a:spcPct val="150000"/>
              </a:lnSpc>
            </a:pPr>
            <a:r>
              <a:rPr kumimoji="1" lang="zh-CN" altLang="en-US" sz="1200" dirty="0">
                <a:latin typeface="Microsoft YaHei" panose="020B0503020204020204" pitchFamily="34" charset="-122"/>
                <a:ea typeface="Microsoft YaHei" panose="020B0503020204020204" pitchFamily="34" charset="-122"/>
              </a:rPr>
              <a:t>环境趋势</a:t>
            </a:r>
          </a:p>
          <a:p>
            <a:pPr algn="ctr">
              <a:lnSpc>
                <a:spcPct val="150000"/>
              </a:lnSpc>
            </a:pPr>
            <a:r>
              <a:rPr kumimoji="1" lang="zh-CN" altLang="en-US" sz="1200" dirty="0">
                <a:latin typeface="Microsoft YaHei" panose="020B0503020204020204" pitchFamily="34" charset="-122"/>
                <a:ea typeface="Microsoft YaHei" panose="020B0503020204020204" pitchFamily="34" charset="-122"/>
              </a:rPr>
              <a:t>环境污染与治理</a:t>
            </a:r>
            <a:endParaRPr lang="zh-CN" altLang="en-US" sz="1200" kern="1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0" name="文本框 29">
            <a:extLst>
              <a:ext uri="{FF2B5EF4-FFF2-40B4-BE49-F238E27FC236}">
                <a16:creationId xmlns:a16="http://schemas.microsoft.com/office/drawing/2014/main" id="{291F4505-2FEC-C54A-99A7-33E68B6E37ED}"/>
              </a:ext>
            </a:extLst>
          </p:cNvPr>
          <p:cNvSpPr txBox="1"/>
          <p:nvPr/>
        </p:nvSpPr>
        <p:spPr>
          <a:xfrm>
            <a:off x="9517667" y="1645006"/>
            <a:ext cx="2186796" cy="2414187"/>
          </a:xfrm>
          <a:prstGeom prst="rect">
            <a:avLst/>
          </a:prstGeom>
          <a:noFill/>
        </p:spPr>
        <p:txBody>
          <a:bodyPr wrap="square" rtlCol="0">
            <a:spAutoFit/>
          </a:bodyPr>
          <a:lstStyle/>
          <a:p>
            <a:pPr algn="ctr">
              <a:lnSpc>
                <a:spcPct val="150000"/>
              </a:lnSpc>
            </a:pPr>
            <a:r>
              <a:rPr kumimoji="1" lang="en-US" altLang="zh-CN" b="1" dirty="0">
                <a:solidFill>
                  <a:srgbClr val="F56BFF"/>
                </a:solidFill>
                <a:latin typeface="Microsoft YaHei" panose="020B0503020204020204" pitchFamily="34" charset="-122"/>
                <a:ea typeface="Microsoft YaHei" panose="020B0503020204020204" pitchFamily="34" charset="-122"/>
              </a:rPr>
              <a:t>Politics </a:t>
            </a:r>
          </a:p>
          <a:p>
            <a:pPr algn="ctr">
              <a:lnSpc>
                <a:spcPct val="150000"/>
              </a:lnSpc>
            </a:pPr>
            <a:endParaRPr kumimoji="1"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r>
              <a:rPr kumimoji="1" lang="zh-CN" altLang="en-US" sz="1200" dirty="0">
                <a:solidFill>
                  <a:srgbClr val="F56BFF"/>
                </a:solidFill>
                <a:latin typeface="Microsoft YaHei" panose="020B0503020204020204" pitchFamily="34" charset="-122"/>
                <a:ea typeface="Microsoft YaHei" panose="020B0503020204020204" pitchFamily="34" charset="-122"/>
              </a:rPr>
              <a:t>法定退休年龄</a:t>
            </a:r>
          </a:p>
          <a:p>
            <a:pPr algn="ctr">
              <a:lnSpc>
                <a:spcPct val="150000"/>
              </a:lnSpc>
            </a:pPr>
            <a:r>
              <a:rPr kumimoji="1" lang="zh-CN" altLang="en-US" sz="1200" dirty="0">
                <a:solidFill>
                  <a:srgbClr val="F56BFF"/>
                </a:solidFill>
                <a:latin typeface="Microsoft YaHei" panose="020B0503020204020204" pitchFamily="34" charset="-122"/>
                <a:ea typeface="Microsoft YaHei" panose="020B0503020204020204" pitchFamily="34" charset="-122"/>
              </a:rPr>
              <a:t>融合设计</a:t>
            </a:r>
            <a:endParaRPr kumimoji="1"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r>
              <a:rPr kumimoji="1" lang="zh-CN" altLang="en-US" sz="1200" dirty="0">
                <a:solidFill>
                  <a:srgbClr val="F56BFF"/>
                </a:solidFill>
                <a:latin typeface="Microsoft YaHei" panose="020B0503020204020204" pitchFamily="34" charset="-122"/>
                <a:ea typeface="Microsoft YaHei" panose="020B0503020204020204" pitchFamily="34" charset="-122"/>
              </a:rPr>
              <a:t>底层深化</a:t>
            </a:r>
            <a:endParaRPr kumimoji="1" lang="en-US" altLang="zh-CN" sz="1200" dirty="0">
              <a:solidFill>
                <a:srgbClr val="F56BFF"/>
              </a:solidFill>
              <a:latin typeface="Microsoft YaHei" panose="020B0503020204020204" pitchFamily="34" charset="-122"/>
              <a:ea typeface="Microsoft YaHei" panose="020B0503020204020204" pitchFamily="34" charset="-122"/>
            </a:endParaRPr>
          </a:p>
          <a:p>
            <a:pPr algn="ctr">
              <a:lnSpc>
                <a:spcPct val="150000"/>
              </a:lnSpc>
            </a:pPr>
            <a:r>
              <a:rPr kumimoji="1" lang="zh-CN" altLang="en-US" sz="1200" dirty="0">
                <a:solidFill>
                  <a:srgbClr val="F56BFF"/>
                </a:solidFill>
                <a:latin typeface="Microsoft YaHei" panose="020B0503020204020204" pitchFamily="34" charset="-122"/>
                <a:ea typeface="Microsoft YaHei" panose="020B0503020204020204" pitchFamily="34" charset="-122"/>
              </a:rPr>
              <a:t>政策主张</a:t>
            </a:r>
          </a:p>
          <a:p>
            <a:pPr algn="ctr">
              <a:lnSpc>
                <a:spcPct val="150000"/>
              </a:lnSpc>
            </a:pPr>
            <a:r>
              <a:rPr kumimoji="1" lang="zh-CN" altLang="en-US" sz="1200" dirty="0">
                <a:solidFill>
                  <a:srgbClr val="F56BFF"/>
                </a:solidFill>
                <a:latin typeface="Microsoft YaHei" panose="020B0503020204020204" pitchFamily="34" charset="-122"/>
                <a:ea typeface="Microsoft YaHei" panose="020B0503020204020204" pitchFamily="34" charset="-122"/>
              </a:rPr>
              <a:t>规定合法化</a:t>
            </a:r>
          </a:p>
          <a:p>
            <a:pPr algn="ctr">
              <a:lnSpc>
                <a:spcPct val="150000"/>
              </a:lnSpc>
            </a:pPr>
            <a:r>
              <a:rPr kumimoji="1" lang="zh-CN" altLang="en-US" sz="1200" dirty="0">
                <a:solidFill>
                  <a:srgbClr val="F56BFF"/>
                </a:solidFill>
                <a:latin typeface="Microsoft YaHei" panose="020B0503020204020204" pitchFamily="34" charset="-122"/>
                <a:ea typeface="Microsoft YaHei" panose="020B0503020204020204" pitchFamily="34" charset="-122"/>
              </a:rPr>
              <a:t>相关政策</a:t>
            </a:r>
            <a:endParaRPr kumimoji="1" lang="en-US" altLang="zh-CN" sz="1200" dirty="0">
              <a:solidFill>
                <a:srgbClr val="F56BFF"/>
              </a:solidFill>
              <a:latin typeface="Microsoft YaHei" panose="020B0503020204020204" pitchFamily="34" charset="-122"/>
              <a:ea typeface="Microsoft YaHei" panose="020B0503020204020204" pitchFamily="34" charset="-122"/>
            </a:endParaRPr>
          </a:p>
        </p:txBody>
      </p:sp>
      <p:sp>
        <p:nvSpPr>
          <p:cNvPr id="32" name="文本框 31">
            <a:extLst>
              <a:ext uri="{FF2B5EF4-FFF2-40B4-BE49-F238E27FC236}">
                <a16:creationId xmlns:a16="http://schemas.microsoft.com/office/drawing/2014/main" id="{B8CDB412-B5A9-5942-862E-94593C177216}"/>
              </a:ext>
            </a:extLst>
          </p:cNvPr>
          <p:cNvSpPr txBox="1"/>
          <p:nvPr/>
        </p:nvSpPr>
        <p:spPr>
          <a:xfrm>
            <a:off x="487537" y="452427"/>
            <a:ext cx="3771181" cy="369332"/>
          </a:xfrm>
          <a:prstGeom prst="rect">
            <a:avLst/>
          </a:prstGeom>
          <a:noFill/>
        </p:spPr>
        <p:txBody>
          <a:bodyPr wrap="square" rtlCol="0">
            <a:spAutoFit/>
          </a:bodyPr>
          <a:lstStyle/>
          <a:p>
            <a:pPr algn="just"/>
            <a:r>
              <a:rPr kumimoji="1" lang="en-US" altLang="zh-CN" dirty="0">
                <a:solidFill>
                  <a:srgbClr val="F56BFF"/>
                </a:solidFill>
                <a:latin typeface="Microsoft YaHei" panose="020B0503020204020204" pitchFamily="34" charset="-122"/>
                <a:ea typeface="Microsoft YaHei" panose="020B0503020204020204" pitchFamily="34" charset="-122"/>
              </a:rPr>
              <a:t>STEEP </a:t>
            </a:r>
            <a:r>
              <a:rPr kumimoji="1" lang="zh-CN" altLang="en-US" dirty="0">
                <a:solidFill>
                  <a:srgbClr val="F56BFF"/>
                </a:solidFill>
                <a:latin typeface="Microsoft YaHei" panose="020B0503020204020204" pitchFamily="34" charset="-122"/>
                <a:ea typeface="Microsoft YaHei" panose="020B0503020204020204" pitchFamily="34" charset="-122"/>
              </a:rPr>
              <a:t>分析框架</a:t>
            </a:r>
          </a:p>
        </p:txBody>
      </p:sp>
    </p:spTree>
    <p:extLst>
      <p:ext uri="{BB962C8B-B14F-4D97-AF65-F5344CB8AC3E}">
        <p14:creationId xmlns:p14="http://schemas.microsoft.com/office/powerpoint/2010/main" val="301328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55D60FF-C66A-3845-B1BF-2E4588C1F710}"/>
              </a:ext>
            </a:extLst>
          </p:cNvPr>
          <p:cNvSpPr txBox="1"/>
          <p:nvPr/>
        </p:nvSpPr>
        <p:spPr>
          <a:xfrm>
            <a:off x="487537" y="452427"/>
            <a:ext cx="3771181" cy="646331"/>
          </a:xfrm>
          <a:prstGeom prst="rect">
            <a:avLst/>
          </a:prstGeom>
          <a:noFill/>
        </p:spPr>
        <p:txBody>
          <a:bodyPr wrap="square" rtlCol="0">
            <a:spAutoFit/>
          </a:bodyPr>
          <a:lstStyle/>
          <a:p>
            <a:pPr algn="just"/>
            <a:r>
              <a:rPr kumimoji="1" lang="zh-CN" altLang="en-US" dirty="0">
                <a:solidFill>
                  <a:srgbClr val="F56BFF"/>
                </a:solidFill>
                <a:latin typeface="Microsoft YaHei" panose="020B0503020204020204" pitchFamily="34" charset="-122"/>
                <a:ea typeface="Microsoft YaHei" panose="020B0503020204020204" pitchFamily="34" charset="-122"/>
              </a:rPr>
              <a:t>利益相关人分析</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pt-BR" altLang="zh-CN" dirty="0" err="1">
                <a:solidFill>
                  <a:srgbClr val="F56BFF"/>
                </a:solidFill>
                <a:latin typeface="Microsoft YaHei" panose="020B0503020204020204" pitchFamily="34" charset="-122"/>
                <a:ea typeface="Microsoft YaHei" panose="020B0503020204020204" pitchFamily="34" charset="-122"/>
              </a:rPr>
              <a:t>Stakeholder</a:t>
            </a:r>
            <a:r>
              <a:rPr kumimoji="1" lang="pt-BR" altLang="zh-CN" dirty="0">
                <a:solidFill>
                  <a:srgbClr val="F56BFF"/>
                </a:solidFill>
                <a:latin typeface="Microsoft YaHei" panose="020B0503020204020204" pitchFamily="34" charset="-122"/>
                <a:ea typeface="Microsoft YaHei" panose="020B0503020204020204" pitchFamily="34" charset="-122"/>
              </a:rPr>
              <a:t> </a:t>
            </a:r>
            <a:r>
              <a:rPr kumimoji="1" lang="pt-BR" altLang="zh-CN" dirty="0" err="1">
                <a:solidFill>
                  <a:srgbClr val="F56BFF"/>
                </a:solidFill>
                <a:latin typeface="Microsoft YaHei" panose="020B0503020204020204" pitchFamily="34" charset="-122"/>
                <a:ea typeface="Microsoft YaHei" panose="020B0503020204020204" pitchFamily="34" charset="-122"/>
              </a:rPr>
              <a:t>Analysis</a:t>
            </a:r>
            <a:endParaRPr kumimoji="1" lang="zh-CN" altLang="en-US" dirty="0">
              <a:solidFill>
                <a:srgbClr val="F56BFF"/>
              </a:solidFill>
              <a:latin typeface="Microsoft YaHei" panose="020B0503020204020204" pitchFamily="34" charset="-122"/>
              <a:ea typeface="Microsoft YaHei" panose="020B0503020204020204" pitchFamily="34" charset="-122"/>
            </a:endParaRPr>
          </a:p>
        </p:txBody>
      </p:sp>
      <p:sp>
        <p:nvSpPr>
          <p:cNvPr id="6" name="椭圆 5">
            <a:extLst>
              <a:ext uri="{FF2B5EF4-FFF2-40B4-BE49-F238E27FC236}">
                <a16:creationId xmlns:a16="http://schemas.microsoft.com/office/drawing/2014/main" id="{647B3127-C92A-D64F-B14B-76DC3E25AC15}"/>
              </a:ext>
            </a:extLst>
          </p:cNvPr>
          <p:cNvSpPr/>
          <p:nvPr/>
        </p:nvSpPr>
        <p:spPr>
          <a:xfrm>
            <a:off x="2708462" y="0"/>
            <a:ext cx="6775076" cy="6858000"/>
          </a:xfrm>
          <a:prstGeom prst="ellipse">
            <a:avLst/>
          </a:prstGeom>
          <a:solidFill>
            <a:srgbClr val="79357F">
              <a:alpha val="900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F56BFF"/>
              </a:solidFill>
            </a:endParaRPr>
          </a:p>
        </p:txBody>
      </p:sp>
      <p:sp>
        <p:nvSpPr>
          <p:cNvPr id="8" name="椭圆 7">
            <a:extLst>
              <a:ext uri="{FF2B5EF4-FFF2-40B4-BE49-F238E27FC236}">
                <a16:creationId xmlns:a16="http://schemas.microsoft.com/office/drawing/2014/main" id="{410D6989-403B-DA4F-9505-29E87D918017}"/>
              </a:ext>
            </a:extLst>
          </p:cNvPr>
          <p:cNvSpPr/>
          <p:nvPr/>
        </p:nvSpPr>
        <p:spPr>
          <a:xfrm>
            <a:off x="3608965" y="911528"/>
            <a:ext cx="4974062" cy="5034943"/>
          </a:xfrm>
          <a:prstGeom prst="ellipse">
            <a:avLst/>
          </a:prstGeom>
          <a:solidFill>
            <a:srgbClr val="BF54CA">
              <a:alpha val="804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F56BFF"/>
              </a:solidFill>
            </a:endParaRPr>
          </a:p>
        </p:txBody>
      </p:sp>
      <p:sp>
        <p:nvSpPr>
          <p:cNvPr id="10" name="椭圆 9">
            <a:extLst>
              <a:ext uri="{FF2B5EF4-FFF2-40B4-BE49-F238E27FC236}">
                <a16:creationId xmlns:a16="http://schemas.microsoft.com/office/drawing/2014/main" id="{2065C260-1A60-C347-A085-186D94DF6EAC}"/>
              </a:ext>
            </a:extLst>
          </p:cNvPr>
          <p:cNvSpPr/>
          <p:nvPr/>
        </p:nvSpPr>
        <p:spPr>
          <a:xfrm>
            <a:off x="4596517" y="1911164"/>
            <a:ext cx="2998966" cy="3035672"/>
          </a:xfrm>
          <a:prstGeom prst="ellipse">
            <a:avLst/>
          </a:prstGeom>
          <a:solidFill>
            <a:srgbClr val="F56B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F56BFF"/>
              </a:solidFill>
            </a:endParaRPr>
          </a:p>
        </p:txBody>
      </p:sp>
      <p:sp>
        <p:nvSpPr>
          <p:cNvPr id="12" name="文本框 11">
            <a:extLst>
              <a:ext uri="{FF2B5EF4-FFF2-40B4-BE49-F238E27FC236}">
                <a16:creationId xmlns:a16="http://schemas.microsoft.com/office/drawing/2014/main" id="{4B3171E4-ED7F-B942-AA29-A871CDDBB36E}"/>
              </a:ext>
            </a:extLst>
          </p:cNvPr>
          <p:cNvSpPr txBox="1"/>
          <p:nvPr/>
        </p:nvSpPr>
        <p:spPr>
          <a:xfrm>
            <a:off x="5454774" y="2055222"/>
            <a:ext cx="1282445" cy="307777"/>
          </a:xfrm>
          <a:prstGeom prst="rect">
            <a:avLst/>
          </a:prstGeom>
          <a:noFill/>
        </p:spPr>
        <p:txBody>
          <a:bodyPr wrap="square" rtlCol="0">
            <a:spAutoFit/>
          </a:bodyPr>
          <a:lstStyle/>
          <a:p>
            <a:pPr algn="ctr"/>
            <a:r>
              <a:rPr kumimoji="1" lang="zh-CN" altLang="en-US" sz="1400" dirty="0">
                <a:latin typeface="Microsoft YaHei" panose="020B0503020204020204" pitchFamily="34" charset="-122"/>
                <a:ea typeface="Microsoft YaHei" panose="020B0503020204020204" pitchFamily="34" charset="-122"/>
              </a:rPr>
              <a:t>核心成员</a:t>
            </a:r>
          </a:p>
        </p:txBody>
      </p:sp>
      <p:sp>
        <p:nvSpPr>
          <p:cNvPr id="14" name="文本框 13">
            <a:extLst>
              <a:ext uri="{FF2B5EF4-FFF2-40B4-BE49-F238E27FC236}">
                <a16:creationId xmlns:a16="http://schemas.microsoft.com/office/drawing/2014/main" id="{EACCFB6F-32F4-674D-96EA-662A1E08AE3B}"/>
              </a:ext>
            </a:extLst>
          </p:cNvPr>
          <p:cNvSpPr txBox="1"/>
          <p:nvPr/>
        </p:nvSpPr>
        <p:spPr>
          <a:xfrm>
            <a:off x="5454773" y="1056178"/>
            <a:ext cx="1282445" cy="307777"/>
          </a:xfrm>
          <a:prstGeom prst="rect">
            <a:avLst/>
          </a:prstGeom>
          <a:noFill/>
        </p:spPr>
        <p:txBody>
          <a:bodyPr wrap="square" rtlCol="0">
            <a:spAutoFit/>
          </a:bodyPr>
          <a:lstStyle/>
          <a:p>
            <a:pPr algn="ctr"/>
            <a:r>
              <a:rPr kumimoji="1" lang="zh-CN" altLang="en-US" sz="1400" dirty="0">
                <a:latin typeface="Microsoft YaHei" panose="020B0503020204020204" pitchFamily="34" charset="-122"/>
                <a:ea typeface="Microsoft YaHei" panose="020B0503020204020204" pitchFamily="34" charset="-122"/>
              </a:rPr>
              <a:t>直接相关人</a:t>
            </a:r>
          </a:p>
        </p:txBody>
      </p:sp>
      <p:sp>
        <p:nvSpPr>
          <p:cNvPr id="16" name="文本框 15">
            <a:extLst>
              <a:ext uri="{FF2B5EF4-FFF2-40B4-BE49-F238E27FC236}">
                <a16:creationId xmlns:a16="http://schemas.microsoft.com/office/drawing/2014/main" id="{E83A6EAF-063F-B448-AB00-8663559765BC}"/>
              </a:ext>
            </a:extLst>
          </p:cNvPr>
          <p:cNvSpPr txBox="1"/>
          <p:nvPr/>
        </p:nvSpPr>
        <p:spPr>
          <a:xfrm>
            <a:off x="5454775" y="144650"/>
            <a:ext cx="1282445" cy="307777"/>
          </a:xfrm>
          <a:prstGeom prst="rect">
            <a:avLst/>
          </a:prstGeom>
          <a:noFill/>
        </p:spPr>
        <p:txBody>
          <a:bodyPr wrap="square" rtlCol="0">
            <a:spAutoFit/>
          </a:bodyPr>
          <a:lstStyle/>
          <a:p>
            <a:pPr algn="ctr"/>
            <a:r>
              <a:rPr kumimoji="1" lang="zh-CN" altLang="en-US" sz="1400" dirty="0">
                <a:latin typeface="Microsoft YaHei" panose="020B0503020204020204" pitchFamily="34" charset="-122"/>
                <a:ea typeface="Microsoft YaHei" panose="020B0503020204020204" pitchFamily="34" charset="-122"/>
              </a:rPr>
              <a:t>间接相关人</a:t>
            </a:r>
          </a:p>
        </p:txBody>
      </p:sp>
    </p:spTree>
    <p:extLst>
      <p:ext uri="{BB962C8B-B14F-4D97-AF65-F5344CB8AC3E}">
        <p14:creationId xmlns:p14="http://schemas.microsoft.com/office/powerpoint/2010/main" val="228671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D040804A-FF3C-0944-B72A-0E1067749869}"/>
              </a:ext>
            </a:extLst>
          </p:cNvPr>
          <p:cNvSpPr/>
          <p:nvPr/>
        </p:nvSpPr>
        <p:spPr>
          <a:xfrm>
            <a:off x="3988792" y="1754459"/>
            <a:ext cx="1456323" cy="1474148"/>
          </a:xfrm>
          <a:prstGeom prst="ellipse">
            <a:avLst/>
          </a:prstGeom>
          <a:solidFill>
            <a:srgbClr val="F56BFF">
              <a:alpha val="854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56BFF"/>
              </a:solidFill>
            </a:endParaRPr>
          </a:p>
        </p:txBody>
      </p:sp>
      <p:sp>
        <p:nvSpPr>
          <p:cNvPr id="7" name="椭圆 6">
            <a:extLst>
              <a:ext uri="{FF2B5EF4-FFF2-40B4-BE49-F238E27FC236}">
                <a16:creationId xmlns:a16="http://schemas.microsoft.com/office/drawing/2014/main" id="{CAA9A2F5-58A7-F14B-B458-BD10FBAFC6AF}"/>
              </a:ext>
            </a:extLst>
          </p:cNvPr>
          <p:cNvSpPr/>
          <p:nvPr/>
        </p:nvSpPr>
        <p:spPr>
          <a:xfrm>
            <a:off x="4977493" y="3536951"/>
            <a:ext cx="1456323" cy="1474148"/>
          </a:xfrm>
          <a:prstGeom prst="ellipse">
            <a:avLst/>
          </a:prstGeom>
          <a:solidFill>
            <a:srgbClr val="F56BFF">
              <a:alpha val="854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56BFF"/>
              </a:solidFill>
            </a:endParaRPr>
          </a:p>
        </p:txBody>
      </p:sp>
      <p:sp>
        <p:nvSpPr>
          <p:cNvPr id="9" name="椭圆 8">
            <a:extLst>
              <a:ext uri="{FF2B5EF4-FFF2-40B4-BE49-F238E27FC236}">
                <a16:creationId xmlns:a16="http://schemas.microsoft.com/office/drawing/2014/main" id="{8AAF52F1-B97B-DC49-BED0-B342E5496481}"/>
              </a:ext>
            </a:extLst>
          </p:cNvPr>
          <p:cNvSpPr/>
          <p:nvPr/>
        </p:nvSpPr>
        <p:spPr>
          <a:xfrm>
            <a:off x="5915455" y="2074342"/>
            <a:ext cx="1456323" cy="1474148"/>
          </a:xfrm>
          <a:prstGeom prst="ellipse">
            <a:avLst/>
          </a:prstGeom>
          <a:solidFill>
            <a:srgbClr val="F56BFF">
              <a:alpha val="854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56BFF"/>
              </a:solidFill>
            </a:endParaRPr>
          </a:p>
        </p:txBody>
      </p:sp>
      <p:sp>
        <p:nvSpPr>
          <p:cNvPr id="11" name="椭圆 10">
            <a:extLst>
              <a:ext uri="{FF2B5EF4-FFF2-40B4-BE49-F238E27FC236}">
                <a16:creationId xmlns:a16="http://schemas.microsoft.com/office/drawing/2014/main" id="{5C72A708-63F3-474B-97CA-D95371D43107}"/>
              </a:ext>
            </a:extLst>
          </p:cNvPr>
          <p:cNvSpPr/>
          <p:nvPr/>
        </p:nvSpPr>
        <p:spPr>
          <a:xfrm>
            <a:off x="2764753" y="1692913"/>
            <a:ext cx="1059637" cy="1072607"/>
          </a:xfrm>
          <a:prstGeom prst="ellipse">
            <a:avLst/>
          </a:prstGeom>
          <a:solidFill>
            <a:srgbClr val="BF5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F56BFF"/>
              </a:solidFill>
            </a:endParaRPr>
          </a:p>
        </p:txBody>
      </p:sp>
      <p:sp>
        <p:nvSpPr>
          <p:cNvPr id="13" name="椭圆 12">
            <a:extLst>
              <a:ext uri="{FF2B5EF4-FFF2-40B4-BE49-F238E27FC236}">
                <a16:creationId xmlns:a16="http://schemas.microsoft.com/office/drawing/2014/main" id="{38781313-D35D-354F-8C1C-35F9B6FF3791}"/>
              </a:ext>
            </a:extLst>
          </p:cNvPr>
          <p:cNvSpPr/>
          <p:nvPr/>
        </p:nvSpPr>
        <p:spPr>
          <a:xfrm>
            <a:off x="3348516" y="4388490"/>
            <a:ext cx="1059637" cy="1072607"/>
          </a:xfrm>
          <a:prstGeom prst="ellipse">
            <a:avLst/>
          </a:prstGeom>
          <a:solidFill>
            <a:srgbClr val="BF5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F56BFF"/>
              </a:solidFill>
            </a:endParaRPr>
          </a:p>
        </p:txBody>
      </p:sp>
      <p:sp>
        <p:nvSpPr>
          <p:cNvPr id="15" name="椭圆 14">
            <a:extLst>
              <a:ext uri="{FF2B5EF4-FFF2-40B4-BE49-F238E27FC236}">
                <a16:creationId xmlns:a16="http://schemas.microsoft.com/office/drawing/2014/main" id="{609E6985-5D88-B042-B337-7DF001BF13E6}"/>
              </a:ext>
            </a:extLst>
          </p:cNvPr>
          <p:cNvSpPr/>
          <p:nvPr/>
        </p:nvSpPr>
        <p:spPr>
          <a:xfrm>
            <a:off x="7214508" y="3919998"/>
            <a:ext cx="1059637" cy="1072607"/>
          </a:xfrm>
          <a:prstGeom prst="ellipse">
            <a:avLst/>
          </a:prstGeom>
          <a:solidFill>
            <a:srgbClr val="BF5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F56BFF"/>
              </a:solidFill>
            </a:endParaRPr>
          </a:p>
        </p:txBody>
      </p:sp>
      <p:sp>
        <p:nvSpPr>
          <p:cNvPr id="17" name="椭圆 16">
            <a:extLst>
              <a:ext uri="{FF2B5EF4-FFF2-40B4-BE49-F238E27FC236}">
                <a16:creationId xmlns:a16="http://schemas.microsoft.com/office/drawing/2014/main" id="{E9F155D1-8D22-7D44-BF16-EB0A117D4526}"/>
              </a:ext>
            </a:extLst>
          </p:cNvPr>
          <p:cNvSpPr/>
          <p:nvPr/>
        </p:nvSpPr>
        <p:spPr>
          <a:xfrm>
            <a:off x="2448498" y="3000647"/>
            <a:ext cx="1059637" cy="1072607"/>
          </a:xfrm>
          <a:prstGeom prst="ellipse">
            <a:avLst/>
          </a:prstGeom>
          <a:solidFill>
            <a:srgbClr val="BF5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F56BFF"/>
              </a:solidFill>
            </a:endParaRPr>
          </a:p>
        </p:txBody>
      </p:sp>
      <p:sp>
        <p:nvSpPr>
          <p:cNvPr id="19" name="椭圆 18">
            <a:extLst>
              <a:ext uri="{FF2B5EF4-FFF2-40B4-BE49-F238E27FC236}">
                <a16:creationId xmlns:a16="http://schemas.microsoft.com/office/drawing/2014/main" id="{E20E3214-1977-2242-A78F-F82B0CB2AED9}"/>
              </a:ext>
            </a:extLst>
          </p:cNvPr>
          <p:cNvSpPr/>
          <p:nvPr/>
        </p:nvSpPr>
        <p:spPr>
          <a:xfrm>
            <a:off x="6154871" y="5164652"/>
            <a:ext cx="1059637" cy="1072607"/>
          </a:xfrm>
          <a:prstGeom prst="ellipse">
            <a:avLst/>
          </a:prstGeom>
          <a:solidFill>
            <a:srgbClr val="BF5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F56BFF"/>
              </a:solidFill>
            </a:endParaRPr>
          </a:p>
        </p:txBody>
      </p:sp>
      <p:sp>
        <p:nvSpPr>
          <p:cNvPr id="21" name="椭圆 20">
            <a:extLst>
              <a:ext uri="{FF2B5EF4-FFF2-40B4-BE49-F238E27FC236}">
                <a16:creationId xmlns:a16="http://schemas.microsoft.com/office/drawing/2014/main" id="{4D6305EB-67E7-9949-B6AC-937530267B2C}"/>
              </a:ext>
            </a:extLst>
          </p:cNvPr>
          <p:cNvSpPr/>
          <p:nvPr/>
        </p:nvSpPr>
        <p:spPr>
          <a:xfrm>
            <a:off x="7779921" y="2020794"/>
            <a:ext cx="1059637" cy="1072607"/>
          </a:xfrm>
          <a:prstGeom prst="ellipse">
            <a:avLst/>
          </a:prstGeom>
          <a:solidFill>
            <a:srgbClr val="BF5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F56BFF"/>
              </a:solidFill>
            </a:endParaRPr>
          </a:p>
        </p:txBody>
      </p:sp>
      <p:sp>
        <p:nvSpPr>
          <p:cNvPr id="23" name="椭圆 22">
            <a:extLst>
              <a:ext uri="{FF2B5EF4-FFF2-40B4-BE49-F238E27FC236}">
                <a16:creationId xmlns:a16="http://schemas.microsoft.com/office/drawing/2014/main" id="{47A1B6E8-3C6A-7D4A-BC16-D9FA1FA412D9}"/>
              </a:ext>
            </a:extLst>
          </p:cNvPr>
          <p:cNvSpPr/>
          <p:nvPr/>
        </p:nvSpPr>
        <p:spPr>
          <a:xfrm>
            <a:off x="6771532" y="1324837"/>
            <a:ext cx="748014" cy="757169"/>
          </a:xfrm>
          <a:prstGeom prst="ellipse">
            <a:avLst/>
          </a:prstGeom>
          <a:solidFill>
            <a:srgbClr val="F56BFF">
              <a:alpha val="501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56BFF"/>
              </a:solidFill>
            </a:endParaRPr>
          </a:p>
        </p:txBody>
      </p:sp>
      <p:sp>
        <p:nvSpPr>
          <p:cNvPr id="2" name="文本框 1">
            <a:extLst>
              <a:ext uri="{FF2B5EF4-FFF2-40B4-BE49-F238E27FC236}">
                <a16:creationId xmlns:a16="http://schemas.microsoft.com/office/drawing/2014/main" id="{170B2C40-56D6-A340-979A-120A4DECF014}"/>
              </a:ext>
            </a:extLst>
          </p:cNvPr>
          <p:cNvSpPr txBox="1"/>
          <p:nvPr/>
        </p:nvSpPr>
        <p:spPr>
          <a:xfrm>
            <a:off x="4075731" y="2337644"/>
            <a:ext cx="1282445" cy="307777"/>
          </a:xfrm>
          <a:prstGeom prst="rect">
            <a:avLst/>
          </a:prstGeom>
          <a:noFill/>
        </p:spPr>
        <p:txBody>
          <a:bodyPr wrap="square" rtlCol="0">
            <a:spAutoFit/>
          </a:bodyPr>
          <a:lstStyle/>
          <a:p>
            <a:pPr algn="ctr"/>
            <a:r>
              <a:rPr kumimoji="1" lang="zh-CN" altLang="en-US" sz="1400" dirty="0">
                <a:latin typeface="Microsoft YaHei" panose="020B0503020204020204" pitchFamily="34" charset="-122"/>
                <a:ea typeface="Microsoft YaHei" panose="020B0503020204020204" pitchFamily="34" charset="-122"/>
              </a:rPr>
              <a:t>核心成员</a:t>
            </a:r>
          </a:p>
        </p:txBody>
      </p:sp>
      <p:sp>
        <p:nvSpPr>
          <p:cNvPr id="3" name="文本框 2">
            <a:extLst>
              <a:ext uri="{FF2B5EF4-FFF2-40B4-BE49-F238E27FC236}">
                <a16:creationId xmlns:a16="http://schemas.microsoft.com/office/drawing/2014/main" id="{788D3D01-0FB0-B14B-98FB-12CAE83DC875}"/>
              </a:ext>
            </a:extLst>
          </p:cNvPr>
          <p:cNvSpPr txBox="1"/>
          <p:nvPr/>
        </p:nvSpPr>
        <p:spPr>
          <a:xfrm>
            <a:off x="5064431" y="4120136"/>
            <a:ext cx="1282445" cy="307777"/>
          </a:xfrm>
          <a:prstGeom prst="rect">
            <a:avLst/>
          </a:prstGeom>
          <a:noFill/>
        </p:spPr>
        <p:txBody>
          <a:bodyPr wrap="square" rtlCol="0">
            <a:spAutoFit/>
          </a:bodyPr>
          <a:lstStyle/>
          <a:p>
            <a:pPr algn="ctr"/>
            <a:r>
              <a:rPr kumimoji="1" lang="zh-CN" altLang="en-US" sz="1400" dirty="0">
                <a:latin typeface="Microsoft YaHei" panose="020B0503020204020204" pitchFamily="34" charset="-122"/>
                <a:ea typeface="Microsoft YaHei" panose="020B0503020204020204" pitchFamily="34" charset="-122"/>
              </a:rPr>
              <a:t>核心成员</a:t>
            </a:r>
          </a:p>
        </p:txBody>
      </p:sp>
      <p:sp>
        <p:nvSpPr>
          <p:cNvPr id="4" name="文本框 3">
            <a:extLst>
              <a:ext uri="{FF2B5EF4-FFF2-40B4-BE49-F238E27FC236}">
                <a16:creationId xmlns:a16="http://schemas.microsoft.com/office/drawing/2014/main" id="{7AF09203-6DEE-E745-9DD5-B4F4920E4B74}"/>
              </a:ext>
            </a:extLst>
          </p:cNvPr>
          <p:cNvSpPr txBox="1"/>
          <p:nvPr/>
        </p:nvSpPr>
        <p:spPr>
          <a:xfrm>
            <a:off x="6002393" y="2654594"/>
            <a:ext cx="1282445" cy="307777"/>
          </a:xfrm>
          <a:prstGeom prst="rect">
            <a:avLst/>
          </a:prstGeom>
          <a:noFill/>
        </p:spPr>
        <p:txBody>
          <a:bodyPr wrap="square" rtlCol="0">
            <a:spAutoFit/>
          </a:bodyPr>
          <a:lstStyle/>
          <a:p>
            <a:pPr algn="ctr"/>
            <a:r>
              <a:rPr kumimoji="1" lang="zh-CN" altLang="en-US" sz="1400" dirty="0">
                <a:latin typeface="Microsoft YaHei" panose="020B0503020204020204" pitchFamily="34" charset="-122"/>
                <a:ea typeface="Microsoft YaHei" panose="020B0503020204020204" pitchFamily="34" charset="-122"/>
              </a:rPr>
              <a:t>核心成员</a:t>
            </a:r>
          </a:p>
        </p:txBody>
      </p:sp>
      <p:sp>
        <p:nvSpPr>
          <p:cNvPr id="6" name="椭圆 5">
            <a:extLst>
              <a:ext uri="{FF2B5EF4-FFF2-40B4-BE49-F238E27FC236}">
                <a16:creationId xmlns:a16="http://schemas.microsoft.com/office/drawing/2014/main" id="{457CD964-5222-0747-ABD7-A7546847865F}"/>
              </a:ext>
            </a:extLst>
          </p:cNvPr>
          <p:cNvSpPr/>
          <p:nvPr/>
        </p:nvSpPr>
        <p:spPr>
          <a:xfrm>
            <a:off x="5036925" y="382237"/>
            <a:ext cx="748014" cy="757169"/>
          </a:xfrm>
          <a:prstGeom prst="ellipse">
            <a:avLst/>
          </a:prstGeom>
          <a:solidFill>
            <a:srgbClr val="F56BFF">
              <a:alpha val="501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56BFF"/>
              </a:solidFill>
            </a:endParaRPr>
          </a:p>
        </p:txBody>
      </p:sp>
      <p:sp>
        <p:nvSpPr>
          <p:cNvPr id="8" name="椭圆 7">
            <a:extLst>
              <a:ext uri="{FF2B5EF4-FFF2-40B4-BE49-F238E27FC236}">
                <a16:creationId xmlns:a16="http://schemas.microsoft.com/office/drawing/2014/main" id="{D2B5BAF4-C0D2-4449-8691-554B172B90BD}"/>
              </a:ext>
            </a:extLst>
          </p:cNvPr>
          <p:cNvSpPr/>
          <p:nvPr/>
        </p:nvSpPr>
        <p:spPr>
          <a:xfrm>
            <a:off x="8772166" y="3656482"/>
            <a:ext cx="748014" cy="757169"/>
          </a:xfrm>
          <a:prstGeom prst="ellipse">
            <a:avLst/>
          </a:prstGeom>
          <a:solidFill>
            <a:srgbClr val="F56BFF">
              <a:alpha val="501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56BFF"/>
              </a:solidFill>
            </a:endParaRPr>
          </a:p>
        </p:txBody>
      </p:sp>
      <p:sp>
        <p:nvSpPr>
          <p:cNvPr id="10" name="椭圆 9">
            <a:extLst>
              <a:ext uri="{FF2B5EF4-FFF2-40B4-BE49-F238E27FC236}">
                <a16:creationId xmlns:a16="http://schemas.microsoft.com/office/drawing/2014/main" id="{C0053A75-8E5F-8F47-98BD-7A26ED8580CE}"/>
              </a:ext>
            </a:extLst>
          </p:cNvPr>
          <p:cNvSpPr/>
          <p:nvPr/>
        </p:nvSpPr>
        <p:spPr>
          <a:xfrm>
            <a:off x="1502410" y="3793191"/>
            <a:ext cx="748014" cy="757169"/>
          </a:xfrm>
          <a:prstGeom prst="ellipse">
            <a:avLst/>
          </a:prstGeom>
          <a:solidFill>
            <a:srgbClr val="F56BFF">
              <a:alpha val="501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56BFF"/>
              </a:solidFill>
            </a:endParaRPr>
          </a:p>
        </p:txBody>
      </p:sp>
      <p:sp>
        <p:nvSpPr>
          <p:cNvPr id="25" name="椭圆 24">
            <a:extLst>
              <a:ext uri="{FF2B5EF4-FFF2-40B4-BE49-F238E27FC236}">
                <a16:creationId xmlns:a16="http://schemas.microsoft.com/office/drawing/2014/main" id="{2D09D916-7D12-194F-91A7-56D0F6D2C728}"/>
              </a:ext>
            </a:extLst>
          </p:cNvPr>
          <p:cNvSpPr/>
          <p:nvPr/>
        </p:nvSpPr>
        <p:spPr>
          <a:xfrm>
            <a:off x="1534612" y="2301865"/>
            <a:ext cx="748014" cy="757169"/>
          </a:xfrm>
          <a:prstGeom prst="ellipse">
            <a:avLst/>
          </a:prstGeom>
          <a:solidFill>
            <a:srgbClr val="F56BFF">
              <a:alpha val="501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56BFF"/>
              </a:solidFill>
            </a:endParaRPr>
          </a:p>
        </p:txBody>
      </p:sp>
      <p:sp>
        <p:nvSpPr>
          <p:cNvPr id="27" name="椭圆 26">
            <a:extLst>
              <a:ext uri="{FF2B5EF4-FFF2-40B4-BE49-F238E27FC236}">
                <a16:creationId xmlns:a16="http://schemas.microsoft.com/office/drawing/2014/main" id="{6D0971A2-E90F-E44A-9503-A6ADE35D6BE8}"/>
              </a:ext>
            </a:extLst>
          </p:cNvPr>
          <p:cNvSpPr/>
          <p:nvPr/>
        </p:nvSpPr>
        <p:spPr>
          <a:xfrm>
            <a:off x="8465551" y="5363771"/>
            <a:ext cx="748014" cy="757169"/>
          </a:xfrm>
          <a:prstGeom prst="ellipse">
            <a:avLst/>
          </a:prstGeom>
          <a:solidFill>
            <a:srgbClr val="F56BFF">
              <a:alpha val="501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56BFF"/>
              </a:solidFill>
            </a:endParaRPr>
          </a:p>
        </p:txBody>
      </p:sp>
      <p:sp>
        <p:nvSpPr>
          <p:cNvPr id="29" name="椭圆 28">
            <a:extLst>
              <a:ext uri="{FF2B5EF4-FFF2-40B4-BE49-F238E27FC236}">
                <a16:creationId xmlns:a16="http://schemas.microsoft.com/office/drawing/2014/main" id="{23E8A8CE-B261-FA49-8944-0FE5E1BDD4F5}"/>
              </a:ext>
            </a:extLst>
          </p:cNvPr>
          <p:cNvSpPr/>
          <p:nvPr/>
        </p:nvSpPr>
        <p:spPr>
          <a:xfrm>
            <a:off x="4308765" y="5677609"/>
            <a:ext cx="748014" cy="757169"/>
          </a:xfrm>
          <a:prstGeom prst="ellipse">
            <a:avLst/>
          </a:prstGeom>
          <a:solidFill>
            <a:srgbClr val="F56BFF">
              <a:alpha val="5014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56BFF"/>
              </a:solidFill>
            </a:endParaRPr>
          </a:p>
        </p:txBody>
      </p:sp>
      <p:sp>
        <p:nvSpPr>
          <p:cNvPr id="31" name="文本框 30">
            <a:extLst>
              <a:ext uri="{FF2B5EF4-FFF2-40B4-BE49-F238E27FC236}">
                <a16:creationId xmlns:a16="http://schemas.microsoft.com/office/drawing/2014/main" id="{CD43B832-45E5-5F47-BFB8-8F28CF928028}"/>
              </a:ext>
            </a:extLst>
          </p:cNvPr>
          <p:cNvSpPr txBox="1"/>
          <p:nvPr/>
        </p:nvSpPr>
        <p:spPr>
          <a:xfrm>
            <a:off x="7668516" y="2418597"/>
            <a:ext cx="1282445" cy="276999"/>
          </a:xfrm>
          <a:prstGeom prst="rect">
            <a:avLst/>
          </a:prstGeom>
          <a:noFill/>
        </p:spPr>
        <p:txBody>
          <a:bodyPr wrap="square" rtlCol="0">
            <a:spAutoFit/>
          </a:bodyPr>
          <a:lstStyle/>
          <a:p>
            <a:pPr algn="ctr"/>
            <a:r>
              <a:rPr kumimoji="1" lang="zh-CN" altLang="en-US" sz="1200" dirty="0">
                <a:latin typeface="Microsoft YaHei" panose="020B0503020204020204" pitchFamily="34" charset="-122"/>
                <a:ea typeface="Microsoft YaHei" panose="020B0503020204020204" pitchFamily="34" charset="-122"/>
              </a:rPr>
              <a:t>直接相关人</a:t>
            </a:r>
          </a:p>
        </p:txBody>
      </p:sp>
      <p:sp>
        <p:nvSpPr>
          <p:cNvPr id="33" name="文本框 32">
            <a:extLst>
              <a:ext uri="{FF2B5EF4-FFF2-40B4-BE49-F238E27FC236}">
                <a16:creationId xmlns:a16="http://schemas.microsoft.com/office/drawing/2014/main" id="{1E64E0A6-F2E6-9243-B207-8B6249A9DB8B}"/>
              </a:ext>
            </a:extLst>
          </p:cNvPr>
          <p:cNvSpPr txBox="1"/>
          <p:nvPr/>
        </p:nvSpPr>
        <p:spPr>
          <a:xfrm>
            <a:off x="7138698" y="4311758"/>
            <a:ext cx="1282445" cy="276999"/>
          </a:xfrm>
          <a:prstGeom prst="rect">
            <a:avLst/>
          </a:prstGeom>
          <a:noFill/>
        </p:spPr>
        <p:txBody>
          <a:bodyPr wrap="square" rtlCol="0">
            <a:spAutoFit/>
          </a:bodyPr>
          <a:lstStyle/>
          <a:p>
            <a:pPr algn="ctr"/>
            <a:r>
              <a:rPr kumimoji="1" lang="zh-CN" altLang="en-US" sz="1200" dirty="0">
                <a:latin typeface="Microsoft YaHei" panose="020B0503020204020204" pitchFamily="34" charset="-122"/>
                <a:ea typeface="Microsoft YaHei" panose="020B0503020204020204" pitchFamily="34" charset="-122"/>
              </a:rPr>
              <a:t>直接相关人</a:t>
            </a:r>
          </a:p>
        </p:txBody>
      </p:sp>
      <p:sp>
        <p:nvSpPr>
          <p:cNvPr id="35" name="文本框 34">
            <a:extLst>
              <a:ext uri="{FF2B5EF4-FFF2-40B4-BE49-F238E27FC236}">
                <a16:creationId xmlns:a16="http://schemas.microsoft.com/office/drawing/2014/main" id="{35BCB55C-3BA7-554C-BDF1-D4F306415F20}"/>
              </a:ext>
            </a:extLst>
          </p:cNvPr>
          <p:cNvSpPr txBox="1"/>
          <p:nvPr/>
        </p:nvSpPr>
        <p:spPr>
          <a:xfrm>
            <a:off x="6043466" y="5592849"/>
            <a:ext cx="1282445" cy="276999"/>
          </a:xfrm>
          <a:prstGeom prst="rect">
            <a:avLst/>
          </a:prstGeom>
          <a:noFill/>
        </p:spPr>
        <p:txBody>
          <a:bodyPr wrap="square" rtlCol="0">
            <a:spAutoFit/>
          </a:bodyPr>
          <a:lstStyle/>
          <a:p>
            <a:pPr algn="ctr"/>
            <a:r>
              <a:rPr kumimoji="1" lang="zh-CN" altLang="en-US" sz="1200" dirty="0">
                <a:latin typeface="Microsoft YaHei" panose="020B0503020204020204" pitchFamily="34" charset="-122"/>
                <a:ea typeface="Microsoft YaHei" panose="020B0503020204020204" pitchFamily="34" charset="-122"/>
              </a:rPr>
              <a:t>直接相关人</a:t>
            </a:r>
          </a:p>
        </p:txBody>
      </p:sp>
      <p:sp>
        <p:nvSpPr>
          <p:cNvPr id="37" name="文本框 36">
            <a:extLst>
              <a:ext uri="{FF2B5EF4-FFF2-40B4-BE49-F238E27FC236}">
                <a16:creationId xmlns:a16="http://schemas.microsoft.com/office/drawing/2014/main" id="{9F0875F2-70D7-A04C-A3F0-710098A80151}"/>
              </a:ext>
            </a:extLst>
          </p:cNvPr>
          <p:cNvSpPr txBox="1"/>
          <p:nvPr/>
        </p:nvSpPr>
        <p:spPr>
          <a:xfrm>
            <a:off x="3237111" y="4786293"/>
            <a:ext cx="1282445" cy="276999"/>
          </a:xfrm>
          <a:prstGeom prst="rect">
            <a:avLst/>
          </a:prstGeom>
          <a:noFill/>
        </p:spPr>
        <p:txBody>
          <a:bodyPr wrap="square" rtlCol="0">
            <a:spAutoFit/>
          </a:bodyPr>
          <a:lstStyle/>
          <a:p>
            <a:pPr algn="ctr"/>
            <a:r>
              <a:rPr kumimoji="1" lang="zh-CN" altLang="en-US" sz="1200" dirty="0">
                <a:latin typeface="Microsoft YaHei" panose="020B0503020204020204" pitchFamily="34" charset="-122"/>
                <a:ea typeface="Microsoft YaHei" panose="020B0503020204020204" pitchFamily="34" charset="-122"/>
              </a:rPr>
              <a:t>直接相关人</a:t>
            </a:r>
          </a:p>
        </p:txBody>
      </p:sp>
      <p:sp>
        <p:nvSpPr>
          <p:cNvPr id="39" name="文本框 38">
            <a:extLst>
              <a:ext uri="{FF2B5EF4-FFF2-40B4-BE49-F238E27FC236}">
                <a16:creationId xmlns:a16="http://schemas.microsoft.com/office/drawing/2014/main" id="{97AE1C86-8D04-0C4B-A152-2F94B2D55BB0}"/>
              </a:ext>
            </a:extLst>
          </p:cNvPr>
          <p:cNvSpPr txBox="1"/>
          <p:nvPr/>
        </p:nvSpPr>
        <p:spPr>
          <a:xfrm>
            <a:off x="2331513" y="3398450"/>
            <a:ext cx="1282445" cy="276999"/>
          </a:xfrm>
          <a:prstGeom prst="rect">
            <a:avLst/>
          </a:prstGeom>
          <a:noFill/>
        </p:spPr>
        <p:txBody>
          <a:bodyPr wrap="square" rtlCol="0">
            <a:spAutoFit/>
          </a:bodyPr>
          <a:lstStyle/>
          <a:p>
            <a:pPr algn="ctr"/>
            <a:r>
              <a:rPr kumimoji="1" lang="zh-CN" altLang="en-US" sz="1200" dirty="0">
                <a:latin typeface="Microsoft YaHei" panose="020B0503020204020204" pitchFamily="34" charset="-122"/>
                <a:ea typeface="Microsoft YaHei" panose="020B0503020204020204" pitchFamily="34" charset="-122"/>
              </a:rPr>
              <a:t>直接相关人</a:t>
            </a:r>
          </a:p>
        </p:txBody>
      </p:sp>
      <p:sp>
        <p:nvSpPr>
          <p:cNvPr id="41" name="文本框 40">
            <a:extLst>
              <a:ext uri="{FF2B5EF4-FFF2-40B4-BE49-F238E27FC236}">
                <a16:creationId xmlns:a16="http://schemas.microsoft.com/office/drawing/2014/main" id="{D9B03335-DF29-8F40-99CF-41EA7840F970}"/>
              </a:ext>
            </a:extLst>
          </p:cNvPr>
          <p:cNvSpPr txBox="1"/>
          <p:nvPr/>
        </p:nvSpPr>
        <p:spPr>
          <a:xfrm>
            <a:off x="2650644" y="2090716"/>
            <a:ext cx="1282445" cy="276999"/>
          </a:xfrm>
          <a:prstGeom prst="rect">
            <a:avLst/>
          </a:prstGeom>
          <a:noFill/>
        </p:spPr>
        <p:txBody>
          <a:bodyPr wrap="square" rtlCol="0">
            <a:spAutoFit/>
          </a:bodyPr>
          <a:lstStyle/>
          <a:p>
            <a:pPr algn="ctr"/>
            <a:r>
              <a:rPr kumimoji="1" lang="zh-CN" altLang="en-US" sz="1200" dirty="0">
                <a:latin typeface="Microsoft YaHei" panose="020B0503020204020204" pitchFamily="34" charset="-122"/>
                <a:ea typeface="Microsoft YaHei" panose="020B0503020204020204" pitchFamily="34" charset="-122"/>
              </a:rPr>
              <a:t>直接相关人</a:t>
            </a:r>
          </a:p>
        </p:txBody>
      </p:sp>
      <p:sp>
        <p:nvSpPr>
          <p:cNvPr id="43" name="文本框 42">
            <a:extLst>
              <a:ext uri="{FF2B5EF4-FFF2-40B4-BE49-F238E27FC236}">
                <a16:creationId xmlns:a16="http://schemas.microsoft.com/office/drawing/2014/main" id="{B474FCB2-0E73-B44A-B11D-150F136FF06C}"/>
              </a:ext>
            </a:extLst>
          </p:cNvPr>
          <p:cNvSpPr txBox="1"/>
          <p:nvPr/>
        </p:nvSpPr>
        <p:spPr>
          <a:xfrm>
            <a:off x="8504950" y="3919998"/>
            <a:ext cx="1282445" cy="246221"/>
          </a:xfrm>
          <a:prstGeom prst="rect">
            <a:avLst/>
          </a:prstGeom>
          <a:noFill/>
        </p:spPr>
        <p:txBody>
          <a:bodyPr wrap="square" rtlCol="0">
            <a:spAutoFit/>
          </a:bodyPr>
          <a:lstStyle/>
          <a:p>
            <a:pPr algn="ctr"/>
            <a:r>
              <a:rPr kumimoji="1" lang="zh-CN" altLang="en-US" sz="1000" dirty="0">
                <a:latin typeface="Microsoft YaHei" panose="020B0503020204020204" pitchFamily="34" charset="-122"/>
                <a:ea typeface="Microsoft YaHei" panose="020B0503020204020204" pitchFamily="34" charset="-122"/>
              </a:rPr>
              <a:t>间接相关人</a:t>
            </a:r>
          </a:p>
        </p:txBody>
      </p:sp>
      <p:sp>
        <p:nvSpPr>
          <p:cNvPr id="45" name="文本框 44">
            <a:extLst>
              <a:ext uri="{FF2B5EF4-FFF2-40B4-BE49-F238E27FC236}">
                <a16:creationId xmlns:a16="http://schemas.microsoft.com/office/drawing/2014/main" id="{6462D373-4B19-4645-9B51-77629487AF78}"/>
              </a:ext>
            </a:extLst>
          </p:cNvPr>
          <p:cNvSpPr txBox="1"/>
          <p:nvPr/>
        </p:nvSpPr>
        <p:spPr>
          <a:xfrm>
            <a:off x="6521056" y="1578693"/>
            <a:ext cx="1282445" cy="246221"/>
          </a:xfrm>
          <a:prstGeom prst="rect">
            <a:avLst/>
          </a:prstGeom>
          <a:noFill/>
        </p:spPr>
        <p:txBody>
          <a:bodyPr wrap="square" rtlCol="0">
            <a:spAutoFit/>
          </a:bodyPr>
          <a:lstStyle/>
          <a:p>
            <a:pPr algn="ctr"/>
            <a:r>
              <a:rPr kumimoji="1" lang="zh-CN" altLang="en-US" sz="1000" dirty="0">
                <a:latin typeface="Microsoft YaHei" panose="020B0503020204020204" pitchFamily="34" charset="-122"/>
                <a:ea typeface="Microsoft YaHei" panose="020B0503020204020204" pitchFamily="34" charset="-122"/>
              </a:rPr>
              <a:t>间接相关人</a:t>
            </a:r>
          </a:p>
        </p:txBody>
      </p:sp>
      <p:sp>
        <p:nvSpPr>
          <p:cNvPr id="47" name="文本框 46">
            <a:extLst>
              <a:ext uri="{FF2B5EF4-FFF2-40B4-BE49-F238E27FC236}">
                <a16:creationId xmlns:a16="http://schemas.microsoft.com/office/drawing/2014/main" id="{54023225-814F-DD48-A637-B07229AB1FA2}"/>
              </a:ext>
            </a:extLst>
          </p:cNvPr>
          <p:cNvSpPr txBox="1"/>
          <p:nvPr/>
        </p:nvSpPr>
        <p:spPr>
          <a:xfrm>
            <a:off x="4774511" y="636709"/>
            <a:ext cx="1282445" cy="246221"/>
          </a:xfrm>
          <a:prstGeom prst="rect">
            <a:avLst/>
          </a:prstGeom>
          <a:noFill/>
        </p:spPr>
        <p:txBody>
          <a:bodyPr wrap="square" rtlCol="0">
            <a:spAutoFit/>
          </a:bodyPr>
          <a:lstStyle/>
          <a:p>
            <a:pPr algn="ctr"/>
            <a:r>
              <a:rPr kumimoji="1" lang="zh-CN" altLang="en-US" sz="1000" dirty="0">
                <a:latin typeface="Microsoft YaHei" panose="020B0503020204020204" pitchFamily="34" charset="-122"/>
                <a:ea typeface="Microsoft YaHei" panose="020B0503020204020204" pitchFamily="34" charset="-122"/>
              </a:rPr>
              <a:t>间接相关人</a:t>
            </a:r>
          </a:p>
        </p:txBody>
      </p:sp>
      <p:sp>
        <p:nvSpPr>
          <p:cNvPr id="49" name="文本框 48">
            <a:extLst>
              <a:ext uri="{FF2B5EF4-FFF2-40B4-BE49-F238E27FC236}">
                <a16:creationId xmlns:a16="http://schemas.microsoft.com/office/drawing/2014/main" id="{15DBE9DF-43E3-2C43-81E0-20447FE92296}"/>
              </a:ext>
            </a:extLst>
          </p:cNvPr>
          <p:cNvSpPr txBox="1"/>
          <p:nvPr/>
        </p:nvSpPr>
        <p:spPr>
          <a:xfrm>
            <a:off x="8198335" y="5619244"/>
            <a:ext cx="1282445" cy="246221"/>
          </a:xfrm>
          <a:prstGeom prst="rect">
            <a:avLst/>
          </a:prstGeom>
          <a:noFill/>
        </p:spPr>
        <p:txBody>
          <a:bodyPr wrap="square" rtlCol="0">
            <a:spAutoFit/>
          </a:bodyPr>
          <a:lstStyle/>
          <a:p>
            <a:pPr algn="ctr"/>
            <a:r>
              <a:rPr kumimoji="1" lang="zh-CN" altLang="en-US" sz="1000" dirty="0">
                <a:latin typeface="Microsoft YaHei" panose="020B0503020204020204" pitchFamily="34" charset="-122"/>
                <a:ea typeface="Microsoft YaHei" panose="020B0503020204020204" pitchFamily="34" charset="-122"/>
              </a:rPr>
              <a:t>间接相关人</a:t>
            </a:r>
          </a:p>
        </p:txBody>
      </p:sp>
      <p:sp>
        <p:nvSpPr>
          <p:cNvPr id="51" name="文本框 50">
            <a:extLst>
              <a:ext uri="{FF2B5EF4-FFF2-40B4-BE49-F238E27FC236}">
                <a16:creationId xmlns:a16="http://schemas.microsoft.com/office/drawing/2014/main" id="{CE42F1FA-CE8F-2649-8364-FD7307EE6B6F}"/>
              </a:ext>
            </a:extLst>
          </p:cNvPr>
          <p:cNvSpPr txBox="1"/>
          <p:nvPr/>
        </p:nvSpPr>
        <p:spPr>
          <a:xfrm>
            <a:off x="1267396" y="2557096"/>
            <a:ext cx="1282445" cy="246221"/>
          </a:xfrm>
          <a:prstGeom prst="rect">
            <a:avLst/>
          </a:prstGeom>
          <a:noFill/>
        </p:spPr>
        <p:txBody>
          <a:bodyPr wrap="square" rtlCol="0">
            <a:spAutoFit/>
          </a:bodyPr>
          <a:lstStyle/>
          <a:p>
            <a:pPr algn="ctr"/>
            <a:r>
              <a:rPr kumimoji="1" lang="zh-CN" altLang="en-US" sz="1000" dirty="0">
                <a:latin typeface="Microsoft YaHei" panose="020B0503020204020204" pitchFamily="34" charset="-122"/>
                <a:ea typeface="Microsoft YaHei" panose="020B0503020204020204" pitchFamily="34" charset="-122"/>
              </a:rPr>
              <a:t>间接相关人</a:t>
            </a:r>
          </a:p>
        </p:txBody>
      </p:sp>
      <p:sp>
        <p:nvSpPr>
          <p:cNvPr id="53" name="文本框 52">
            <a:extLst>
              <a:ext uri="{FF2B5EF4-FFF2-40B4-BE49-F238E27FC236}">
                <a16:creationId xmlns:a16="http://schemas.microsoft.com/office/drawing/2014/main" id="{457A6072-05A8-4142-BDEC-7C2D8B940926}"/>
              </a:ext>
            </a:extLst>
          </p:cNvPr>
          <p:cNvSpPr txBox="1"/>
          <p:nvPr/>
        </p:nvSpPr>
        <p:spPr>
          <a:xfrm>
            <a:off x="1235194" y="4054684"/>
            <a:ext cx="1282445" cy="246221"/>
          </a:xfrm>
          <a:prstGeom prst="rect">
            <a:avLst/>
          </a:prstGeom>
          <a:noFill/>
        </p:spPr>
        <p:txBody>
          <a:bodyPr wrap="square" rtlCol="0">
            <a:spAutoFit/>
          </a:bodyPr>
          <a:lstStyle/>
          <a:p>
            <a:pPr algn="ctr"/>
            <a:r>
              <a:rPr kumimoji="1" lang="zh-CN" altLang="en-US" sz="1000" dirty="0">
                <a:latin typeface="Microsoft YaHei" panose="020B0503020204020204" pitchFamily="34" charset="-122"/>
                <a:ea typeface="Microsoft YaHei" panose="020B0503020204020204" pitchFamily="34" charset="-122"/>
              </a:rPr>
              <a:t>间接相关人</a:t>
            </a:r>
          </a:p>
        </p:txBody>
      </p:sp>
      <p:sp>
        <p:nvSpPr>
          <p:cNvPr id="55" name="文本框 54">
            <a:extLst>
              <a:ext uri="{FF2B5EF4-FFF2-40B4-BE49-F238E27FC236}">
                <a16:creationId xmlns:a16="http://schemas.microsoft.com/office/drawing/2014/main" id="{2CD0F929-3FA4-3C48-B556-2F4296FEF826}"/>
              </a:ext>
            </a:extLst>
          </p:cNvPr>
          <p:cNvSpPr txBox="1"/>
          <p:nvPr/>
        </p:nvSpPr>
        <p:spPr>
          <a:xfrm>
            <a:off x="4041549" y="5943400"/>
            <a:ext cx="1282445" cy="246221"/>
          </a:xfrm>
          <a:prstGeom prst="rect">
            <a:avLst/>
          </a:prstGeom>
          <a:noFill/>
        </p:spPr>
        <p:txBody>
          <a:bodyPr wrap="square" rtlCol="0">
            <a:spAutoFit/>
          </a:bodyPr>
          <a:lstStyle/>
          <a:p>
            <a:pPr algn="ctr"/>
            <a:r>
              <a:rPr kumimoji="1" lang="zh-CN" altLang="en-US" sz="1000" dirty="0">
                <a:latin typeface="Microsoft YaHei" panose="020B0503020204020204" pitchFamily="34" charset="-122"/>
                <a:ea typeface="Microsoft YaHei" panose="020B0503020204020204" pitchFamily="34" charset="-122"/>
              </a:rPr>
              <a:t>间接相关人</a:t>
            </a:r>
          </a:p>
        </p:txBody>
      </p:sp>
      <p:sp>
        <p:nvSpPr>
          <p:cNvPr id="16" name="文本框 15">
            <a:extLst>
              <a:ext uri="{FF2B5EF4-FFF2-40B4-BE49-F238E27FC236}">
                <a16:creationId xmlns:a16="http://schemas.microsoft.com/office/drawing/2014/main" id="{5FEA5192-671E-6143-B678-F954FB6789DD}"/>
              </a:ext>
            </a:extLst>
          </p:cNvPr>
          <p:cNvSpPr txBox="1"/>
          <p:nvPr/>
        </p:nvSpPr>
        <p:spPr>
          <a:xfrm>
            <a:off x="487537" y="452427"/>
            <a:ext cx="3771181" cy="646331"/>
          </a:xfrm>
          <a:prstGeom prst="rect">
            <a:avLst/>
          </a:prstGeom>
          <a:noFill/>
        </p:spPr>
        <p:txBody>
          <a:bodyPr wrap="square" rtlCol="0">
            <a:spAutoFit/>
          </a:bodyPr>
          <a:lstStyle/>
          <a:p>
            <a:pPr algn="just"/>
            <a:r>
              <a:rPr kumimoji="1" lang="zh-CN" altLang="en-US" dirty="0">
                <a:solidFill>
                  <a:srgbClr val="F56BFF"/>
                </a:solidFill>
                <a:latin typeface="Microsoft YaHei" panose="020B0503020204020204" pitchFamily="34" charset="-122"/>
                <a:ea typeface="Microsoft YaHei" panose="020B0503020204020204" pitchFamily="34" charset="-122"/>
              </a:rPr>
              <a:t>利益相关人分析</a:t>
            </a:r>
            <a:endParaRPr kumimoji="1" lang="en-US" altLang="zh-CN" dirty="0">
              <a:solidFill>
                <a:srgbClr val="F56BFF"/>
              </a:solidFill>
              <a:latin typeface="Microsoft YaHei" panose="020B0503020204020204" pitchFamily="34" charset="-122"/>
              <a:ea typeface="Microsoft YaHei" panose="020B0503020204020204" pitchFamily="34" charset="-122"/>
            </a:endParaRPr>
          </a:p>
          <a:p>
            <a:pPr algn="just"/>
            <a:r>
              <a:rPr kumimoji="1" lang="pt-BR" altLang="zh-CN" dirty="0" err="1">
                <a:solidFill>
                  <a:srgbClr val="F56BFF"/>
                </a:solidFill>
                <a:latin typeface="Microsoft YaHei" panose="020B0503020204020204" pitchFamily="34" charset="-122"/>
                <a:ea typeface="Microsoft YaHei" panose="020B0503020204020204" pitchFamily="34" charset="-122"/>
              </a:rPr>
              <a:t>Stakeholder</a:t>
            </a:r>
            <a:r>
              <a:rPr kumimoji="1" lang="pt-BR" altLang="zh-CN" dirty="0">
                <a:solidFill>
                  <a:srgbClr val="F56BFF"/>
                </a:solidFill>
                <a:latin typeface="Microsoft YaHei" panose="020B0503020204020204" pitchFamily="34" charset="-122"/>
                <a:ea typeface="Microsoft YaHei" panose="020B0503020204020204" pitchFamily="34" charset="-122"/>
              </a:rPr>
              <a:t> </a:t>
            </a:r>
            <a:r>
              <a:rPr kumimoji="1" lang="pt-BR" altLang="zh-CN" dirty="0" err="1">
                <a:solidFill>
                  <a:srgbClr val="F56BFF"/>
                </a:solidFill>
                <a:latin typeface="Microsoft YaHei" panose="020B0503020204020204" pitchFamily="34" charset="-122"/>
                <a:ea typeface="Microsoft YaHei" panose="020B0503020204020204" pitchFamily="34" charset="-122"/>
              </a:rPr>
              <a:t>Analysis</a:t>
            </a:r>
            <a:endParaRPr kumimoji="1" lang="zh-CN" altLang="en-US" dirty="0">
              <a:solidFill>
                <a:srgbClr val="F56BFF"/>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2764074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7477</TotalTime>
  <Words>1733</Words>
  <Application>Microsoft Office PowerPoint</Application>
  <PresentationFormat>宽屏</PresentationFormat>
  <Paragraphs>417</Paragraphs>
  <Slides>28</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Helvetica Neue Medium</vt:lpstr>
      <vt:lpstr>等线</vt:lpstr>
      <vt:lpstr>SimHei</vt:lpstr>
      <vt:lpstr>Microsoft YaHei</vt:lpstr>
      <vt:lpstr>Microsoft YaHei</vt:lpstr>
      <vt:lpstr>Arial</vt:lpstr>
      <vt:lpstr>Arial Black</vt:lpstr>
      <vt:lpstr>Segoe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Muen Zhao</dc:creator>
  <cp:lastModifiedBy>Xin Zhang (FA Talent)</cp:lastModifiedBy>
  <cp:revision>56</cp:revision>
  <dcterms:created xsi:type="dcterms:W3CDTF">2021-06-02T06:57:38Z</dcterms:created>
  <dcterms:modified xsi:type="dcterms:W3CDTF">2021-12-14T02:36:12Z</dcterms:modified>
</cp:coreProperties>
</file>