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2" r:id="rId2"/>
    <p:sldId id="265" r:id="rId3"/>
    <p:sldId id="266" r:id="rId4"/>
    <p:sldId id="272" r:id="rId5"/>
    <p:sldId id="270" r:id="rId6"/>
    <p:sldId id="271" r:id="rId7"/>
    <p:sldId id="273" r:id="rId8"/>
    <p:sldId id="274" r:id="rId9"/>
    <p:sldId id="275" r:id="rId10"/>
    <p:sldId id="283" r:id="rId11"/>
    <p:sldId id="276" r:id="rId12"/>
    <p:sldId id="277" r:id="rId13"/>
    <p:sldId id="278" r:id="rId14"/>
    <p:sldId id="279" r:id="rId15"/>
    <p:sldId id="280" r:id="rId16"/>
    <p:sldId id="281" r:id="rId17"/>
    <p:sldId id="284" r:id="rId18"/>
    <p:sldId id="286" r:id="rId19"/>
    <p:sldId id="287" r:id="rId20"/>
    <p:sldId id="288" r:id="rId21"/>
    <p:sldId id="290" r:id="rId22"/>
    <p:sldId id="291" r:id="rId23"/>
    <p:sldId id="295" r:id="rId24"/>
    <p:sldId id="285" r:id="rId25"/>
    <p:sldId id="289" r:id="rId26"/>
    <p:sldId id="293" r:id="rId27"/>
    <p:sldId id="296" r:id="rId28"/>
    <p:sldId id="294" r:id="rId29"/>
    <p:sldId id="292" r:id="rId30"/>
    <p:sldId id="264" r:id="rId31"/>
    <p:sldId id="315" r:id="rId32"/>
  </p:sldIdLst>
  <p:sldSz cx="12192000" cy="6858000"/>
  <p:notesSz cx="6858000" cy="9144000"/>
  <p:embeddedFontLst>
    <p:embeddedFont>
      <p:font typeface="Microsoft YaHei" panose="020B0503020204020204" pitchFamily="34" charset="-122"/>
      <p:regular r:id="rId33"/>
      <p:bold r:id="rId34"/>
    </p:embeddedFont>
    <p:embeddedFont>
      <p:font typeface="Microsoft YaHei Light" panose="020B0502040204020203" pitchFamily="34" charset="-122"/>
      <p:regular r:id="rId35"/>
    </p:embeddedFont>
    <p:embeddedFont>
      <p:font typeface="OPPOSans H" panose="00020600040101010101" pitchFamily="18" charset="-122"/>
      <p:regular r:id="rId36"/>
    </p:embeddedFont>
    <p:embeddedFont>
      <p:font typeface="OPPOSans R" panose="00020600040101010101" pitchFamily="18" charset="-122"/>
      <p:regular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" id="{C730ACCA-7D4A-42EB-BAA8-40401855269B}">
          <p14:sldIdLst>
            <p14:sldId id="282"/>
          </p14:sldIdLst>
        </p14:section>
        <p14:section name="目录" id="{91DE188A-A706-48CB-B1F2-C9A29A0CCAA8}">
          <p14:sldIdLst>
            <p14:sldId id="265"/>
          </p14:sldIdLst>
        </p14:section>
        <p14:section name="第一部分" id="{1F175FFD-2E18-41EF-8081-7F5FCE2C8B3E}">
          <p14:sldIdLst>
            <p14:sldId id="266"/>
            <p14:sldId id="272"/>
            <p14:sldId id="270"/>
            <p14:sldId id="271"/>
            <p14:sldId id="273"/>
            <p14:sldId id="274"/>
            <p14:sldId id="275"/>
          </p14:sldIdLst>
        </p14:section>
        <p14:section name="第二部分" id="{D166D46A-DEF0-43A7-BC1C-1EAA8EEAB83F}">
          <p14:sldIdLst>
            <p14:sldId id="283"/>
            <p14:sldId id="276"/>
            <p14:sldId id="277"/>
            <p14:sldId id="278"/>
            <p14:sldId id="279"/>
            <p14:sldId id="280"/>
            <p14:sldId id="281"/>
          </p14:sldIdLst>
        </p14:section>
        <p14:section name="第三部分" id="{EF13B241-BE3B-463D-9758-A4C4FCE72896}">
          <p14:sldIdLst>
            <p14:sldId id="284"/>
            <p14:sldId id="286"/>
            <p14:sldId id="287"/>
            <p14:sldId id="288"/>
            <p14:sldId id="290"/>
            <p14:sldId id="291"/>
            <p14:sldId id="295"/>
          </p14:sldIdLst>
        </p14:section>
        <p14:section name="第四部分" id="{29D42763-E567-4F26-8179-D05E0D201977}">
          <p14:sldIdLst>
            <p14:sldId id="285"/>
            <p14:sldId id="289"/>
            <p14:sldId id="293"/>
            <p14:sldId id="296"/>
            <p14:sldId id="294"/>
            <p14:sldId id="292"/>
          </p14:sldIdLst>
        </p14:section>
        <p14:section name="结尾" id="{ACDC6D91-7CB3-452B-BABC-DEDDF6B2BB19}">
          <p14:sldIdLst>
            <p14:sldId id="264"/>
          </p14:sldIdLst>
        </p14:section>
        <p14:section name="标注" id="{4BABBEAB-F83F-490A-A116-91247D1F695A}">
          <p14:sldIdLst>
            <p14:sldId id="31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CBF"/>
    <a:srgbClr val="E95E15"/>
    <a:srgbClr val="DE9D74"/>
    <a:srgbClr val="F9E8DC"/>
    <a:srgbClr val="FAC7A1"/>
    <a:srgbClr val="F58D3F"/>
    <a:srgbClr val="C3590A"/>
    <a:srgbClr val="622D05"/>
    <a:srgbClr val="FFB803"/>
    <a:srgbClr val="F4F8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35" autoAdjust="0"/>
    <p:restoredTop sz="94660" autoAdjust="0"/>
  </p:normalViewPr>
  <p:slideViewPr>
    <p:cSldViewPr snapToGrid="0" showGuides="1">
      <p:cViewPr varScale="1">
        <p:scale>
          <a:sx n="101" d="100"/>
          <a:sy n="101" d="100"/>
        </p:scale>
        <p:origin x="138" y="1206"/>
      </p:cViewPr>
      <p:guideLst/>
    </p:cSldViewPr>
  </p:slideViewPr>
  <p:outlineViewPr>
    <p:cViewPr>
      <p:scale>
        <a:sx n="33" d="100"/>
        <a:sy n="33" d="100"/>
      </p:scale>
      <p:origin x="0" y="-232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4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份额占比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BB1-469C-BB7E-E4FB83A94A61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BB1-469C-BB7E-E4FB83A94A61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BB1-469C-BB7E-E4FB83A94A61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BB1-469C-BB7E-E4FB83A94A61}"/>
              </c:ext>
            </c:extLst>
          </c:dPt>
          <c:dPt>
            <c:idx val="4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BB1-469C-BB7E-E4FB83A94A61}"/>
              </c:ext>
            </c:extLst>
          </c:dPt>
          <c:cat>
            <c:strRef>
              <c:f>Sheet1!$A$2:$A$6</c:f>
              <c:strCache>
                <c:ptCount val="5"/>
                <c:pt idx="0">
                  <c:v>企业1</c:v>
                </c:pt>
                <c:pt idx="1">
                  <c:v>企业2</c:v>
                </c:pt>
                <c:pt idx="2">
                  <c:v>企业3</c:v>
                </c:pt>
                <c:pt idx="3">
                  <c:v>企业4</c:v>
                </c:pt>
                <c:pt idx="4">
                  <c:v>其他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</c:v>
                </c:pt>
                <c:pt idx="1">
                  <c:v>0.25</c:v>
                </c:pt>
                <c:pt idx="2">
                  <c:v>0.14000000000000001</c:v>
                </c:pt>
                <c:pt idx="3">
                  <c:v>0.13</c:v>
                </c:pt>
                <c:pt idx="4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B1-469C-BB7E-E4FB83A94A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803427301404031E-2"/>
          <c:y val="4.5619214412201965E-2"/>
          <c:w val="0.83176383313228286"/>
          <c:h val="0.8305239749772065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54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 w="9525">
                <a:noFill/>
              </a:ln>
              <a:effectLst/>
            </c:spPr>
          </c:marker>
          <c:dPt>
            <c:idx val="2"/>
            <c:marker>
              <c:symbol val="circle"/>
              <c:size val="5"/>
              <c:spPr>
                <a:solidFill>
                  <a:schemeClr val="accent2">
                    <a:lumMod val="75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spPr>
              <a:ln w="25400" cap="rnd">
                <a:solidFill>
                  <a:schemeClr val="accent2">
                    <a:lumMod val="75000"/>
                  </a:schemeClr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2ECD-4601-AF78-52F4BF2A6D0D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2">
                    <a:lumMod val="75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spPr>
              <a:ln w="25400" cap="rnd">
                <a:solidFill>
                  <a:schemeClr val="accent2">
                    <a:lumMod val="75000"/>
                  </a:schemeClr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2ECD-4601-AF78-52F4BF2A6D0D}"/>
              </c:ext>
            </c:extLst>
          </c:dPt>
          <c:cat>
            <c:strRef>
              <c:f>Sheet1!$A$2:$A$5</c:f>
              <c:strCache>
                <c:ptCount val="4"/>
                <c:pt idx="0">
                  <c:v>一季度</c:v>
                </c:pt>
                <c:pt idx="1">
                  <c:v>二季度</c:v>
                </c:pt>
                <c:pt idx="2">
                  <c:v>三季度</c:v>
                </c:pt>
                <c:pt idx="3">
                  <c:v>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2ECD-4601-AF78-52F4BF2A6D0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dPt>
            <c:idx val="2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noFill/>
                </a:ln>
                <a:effectLst/>
              </c:spPr>
            </c:marker>
            <c:bubble3D val="0"/>
            <c:spPr>
              <a:ln w="25400" cap="rnd">
                <a:solidFill>
                  <a:schemeClr val="accent2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2ECD-4601-AF78-52F4BF2A6D0D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noFill/>
                </a:ln>
                <a:effectLst/>
              </c:spPr>
            </c:marker>
            <c:bubble3D val="0"/>
            <c:spPr>
              <a:ln w="25400" cap="rnd">
                <a:solidFill>
                  <a:schemeClr val="accent2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2ECD-4601-AF78-52F4BF2A6D0D}"/>
              </c:ext>
            </c:extLst>
          </c:dPt>
          <c:cat>
            <c:strRef>
              <c:f>Sheet1!$A$2:$A$5</c:f>
              <c:strCache>
                <c:ptCount val="4"/>
                <c:pt idx="0">
                  <c:v>一季度</c:v>
                </c:pt>
                <c:pt idx="1">
                  <c:v>二季度</c:v>
                </c:pt>
                <c:pt idx="2">
                  <c:v>三季度</c:v>
                </c:pt>
                <c:pt idx="3">
                  <c:v>四季度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ECD-4601-AF78-52F4BF2A6D0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2540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</a:ln>
              <a:effectLst/>
            </c:spPr>
          </c:marker>
          <c:dPt>
            <c:idx val="2"/>
            <c:marker>
              <c:symbol val="circle"/>
              <c:size val="5"/>
              <c:spPr>
                <a:solidFill>
                  <a:schemeClr val="accent2">
                    <a:lumMod val="60000"/>
                    <a:lumOff val="40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spPr>
              <a:ln w="25400" cap="rnd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2ECD-4601-AF78-52F4BF2A6D0D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2">
                    <a:lumMod val="60000"/>
                    <a:lumOff val="40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spPr>
              <a:ln w="25400" cap="rnd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2ECD-4601-AF78-52F4BF2A6D0D}"/>
              </c:ext>
            </c:extLst>
          </c:dPt>
          <c:cat>
            <c:strRef>
              <c:f>Sheet1!$A$2:$A$5</c:f>
              <c:strCache>
                <c:ptCount val="4"/>
                <c:pt idx="0">
                  <c:v>一季度</c:v>
                </c:pt>
                <c:pt idx="1">
                  <c:v>二季度</c:v>
                </c:pt>
                <c:pt idx="2">
                  <c:v>三季度</c:v>
                </c:pt>
                <c:pt idx="3">
                  <c:v>四季度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2ECD-4601-AF78-52F4BF2A6D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70361968"/>
        <c:axId val="1870364464"/>
      </c:lineChart>
      <c:catAx>
        <c:axId val="1870361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2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870364464"/>
        <c:crosses val="autoZero"/>
        <c:auto val="0"/>
        <c:lblAlgn val="ctr"/>
        <c:lblOffset val="100"/>
        <c:noMultiLvlLbl val="0"/>
      </c:catAx>
      <c:valAx>
        <c:axId val="1870364464"/>
        <c:scaling>
          <c:orientation val="minMax"/>
          <c:max val="5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70361968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2022年3月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产品A</c:v>
                </c:pt>
                <c:pt idx="1">
                  <c:v>产品B</c:v>
                </c:pt>
                <c:pt idx="2">
                  <c:v>产品C</c:v>
                </c:pt>
                <c:pt idx="3">
                  <c:v>产品D</c:v>
                </c:pt>
                <c:pt idx="4">
                  <c:v>产品E</c:v>
                </c:pt>
                <c:pt idx="5">
                  <c:v>产品F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30</c:v>
                </c:pt>
                <c:pt idx="1">
                  <c:v>35</c:v>
                </c:pt>
                <c:pt idx="2">
                  <c:v>40</c:v>
                </c:pt>
                <c:pt idx="3">
                  <c:v>45</c:v>
                </c:pt>
                <c:pt idx="4">
                  <c:v>38</c:v>
                </c:pt>
                <c:pt idx="5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38-411A-92C7-A6B73649C18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2021年3月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产品A</c:v>
                </c:pt>
                <c:pt idx="1">
                  <c:v>产品B</c:v>
                </c:pt>
                <c:pt idx="2">
                  <c:v>产品C</c:v>
                </c:pt>
                <c:pt idx="3">
                  <c:v>产品D</c:v>
                </c:pt>
                <c:pt idx="4">
                  <c:v>产品E</c:v>
                </c:pt>
                <c:pt idx="5">
                  <c:v>产品F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80</c:v>
                </c:pt>
                <c:pt idx="1">
                  <c:v>75</c:v>
                </c:pt>
                <c:pt idx="2">
                  <c:v>60</c:v>
                </c:pt>
                <c:pt idx="3">
                  <c:v>70</c:v>
                </c:pt>
                <c:pt idx="4">
                  <c:v>60</c:v>
                </c:pt>
                <c:pt idx="5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38-411A-92C7-A6B73649C1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6"/>
        <c:axId val="580793392"/>
        <c:axId val="580800048"/>
      </c:barChart>
      <c:catAx>
        <c:axId val="58079339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cs"/>
              </a:defRPr>
            </a:pPr>
            <a:endParaRPr lang="zh-CN"/>
          </a:p>
        </c:txPr>
        <c:crossAx val="580800048"/>
        <c:crosses val="autoZero"/>
        <c:auto val="1"/>
        <c:lblAlgn val="ctr"/>
        <c:lblOffset val="100"/>
        <c:noMultiLvlLbl val="0"/>
      </c:catAx>
      <c:valAx>
        <c:axId val="580800048"/>
        <c:scaling>
          <c:orientation val="minMax"/>
          <c:max val="8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80793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 cap="rnd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FCD-44DF-AA03-1367B4D79E90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  <a:alpha val="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FCD-44DF-AA03-1367B4D79E90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CD-44DF-AA03-1367B4D79E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 cap="rnd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FCD-44DF-AA03-1367B4D79E90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  <a:alpha val="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FCD-44DF-AA03-1367B4D79E90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0.77</c:v>
                </c:pt>
                <c:pt idx="1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CD-44DF-AA03-1367B4D79E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 cap="rnd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FCD-44DF-AA03-1367B4D79E90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  <a:alpha val="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FCD-44DF-AA03-1367B4D79E90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0.52</c:v>
                </c:pt>
                <c:pt idx="1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CD-44DF-AA03-1367B4D79E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 cap="rnd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FCD-44DF-AA03-1367B4D79E90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  <a:alpha val="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FCD-44DF-AA03-1367B4D79E90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</c:v>
                </c:pt>
                <c:pt idx="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CD-44DF-AA03-1367B4D79E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 cap="rnd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FCD-44DF-AA03-1367B4D79E90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  <a:alpha val="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FCD-44DF-AA03-1367B4D79E90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0.78</c:v>
                </c:pt>
                <c:pt idx="1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CD-44DF-AA03-1367B4D79E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 cap="rnd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FCD-44DF-AA03-1367B4D79E90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  <a:alpha val="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FCD-44DF-AA03-1367B4D79E90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CD-44DF-AA03-1367B4D79E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704643155104396E-2"/>
          <c:y val="3.5735407572939117E-2"/>
          <c:w val="0.96405531673196698"/>
          <c:h val="0.865927248133163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flip="none" rotWithShape="1">
              <a:gsLst>
                <a:gs pos="200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20XX</c:v>
                </c:pt>
                <c:pt idx="1">
                  <c:v>20XX</c:v>
                </c:pt>
                <c:pt idx="2">
                  <c:v>20XX</c:v>
                </c:pt>
                <c:pt idx="3">
                  <c:v>20XX</c:v>
                </c:pt>
                <c:pt idx="4">
                  <c:v>20XX</c:v>
                </c:pt>
                <c:pt idx="5">
                  <c:v>20XX</c:v>
                </c:pt>
                <c:pt idx="6">
                  <c:v>20XX</c:v>
                </c:pt>
                <c:pt idx="7">
                  <c:v>20XX</c:v>
                </c:pt>
                <c:pt idx="8">
                  <c:v>20XX</c:v>
                </c:pt>
                <c:pt idx="9">
                  <c:v>20XX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23</c:v>
                </c:pt>
                <c:pt idx="5">
                  <c:v>27</c:v>
                </c:pt>
                <c:pt idx="6">
                  <c:v>35</c:v>
                </c:pt>
                <c:pt idx="7">
                  <c:v>50</c:v>
                </c:pt>
                <c:pt idx="8">
                  <c:v>60</c:v>
                </c:pt>
                <c:pt idx="9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57-435E-8168-16BA2C9A035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87694992"/>
        <c:axId val="587699568"/>
      </c:barChart>
      <c:catAx>
        <c:axId val="587694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cs"/>
              </a:defRPr>
            </a:pPr>
            <a:endParaRPr lang="zh-CN"/>
          </a:p>
        </c:txPr>
        <c:crossAx val="587699568"/>
        <c:crosses val="autoZero"/>
        <c:auto val="1"/>
        <c:lblAlgn val="ctr"/>
        <c:lblOffset val="100"/>
        <c:noMultiLvlLbl val="0"/>
      </c:catAx>
      <c:valAx>
        <c:axId val="587699568"/>
        <c:scaling>
          <c:orientation val="minMax"/>
          <c:max val="90"/>
        </c:scaling>
        <c:delete val="1"/>
        <c:axPos val="l"/>
        <c:numFmt formatCode="General" sourceLinked="1"/>
        <c:majorTickMark val="none"/>
        <c:minorTickMark val="none"/>
        <c:tickLblPos val="nextTo"/>
        <c:crossAx val="587694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microsoft.com/office/2007/relationships/hdphoto" Target="../media/hdphoto2.wdp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>
            <a:extLst>
              <a:ext uri="{FF2B5EF4-FFF2-40B4-BE49-F238E27FC236}">
                <a16:creationId xmlns:a16="http://schemas.microsoft.com/office/drawing/2014/main" id="{9DC253D0-168B-EB5B-E8F3-B65958566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80"/>
          <a:stretch>
            <a:fillRect/>
          </a:stretch>
        </p:blipFill>
        <p:spPr>
          <a:xfrm flipV="1">
            <a:off x="6845570" y="539641"/>
            <a:ext cx="5069451" cy="6329810"/>
          </a:xfrm>
          <a:custGeom>
            <a:avLst/>
            <a:gdLst>
              <a:gd name="connsiteX0" fmla="*/ 0 w 5069451"/>
              <a:gd name="connsiteY0" fmla="*/ 6329810 h 6329810"/>
              <a:gd name="connsiteX1" fmla="*/ 5069451 w 5069451"/>
              <a:gd name="connsiteY1" fmla="*/ 6329810 h 6329810"/>
              <a:gd name="connsiteX2" fmla="*/ 5069451 w 5069451"/>
              <a:gd name="connsiteY2" fmla="*/ 0 h 6329810"/>
              <a:gd name="connsiteX3" fmla="*/ 0 w 5069451"/>
              <a:gd name="connsiteY3" fmla="*/ 0 h 632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9451" h="6329810">
                <a:moveTo>
                  <a:pt x="0" y="6329810"/>
                </a:moveTo>
                <a:lnTo>
                  <a:pt x="5069451" y="6329810"/>
                </a:lnTo>
                <a:lnTo>
                  <a:pt x="5069451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圆: 空心 6">
            <a:extLst>
              <a:ext uri="{FF2B5EF4-FFF2-40B4-BE49-F238E27FC236}">
                <a16:creationId xmlns:a16="http://schemas.microsoft.com/office/drawing/2014/main" id="{E18FC811-6314-69F2-48EB-2E08F3C6647F}"/>
              </a:ext>
            </a:extLst>
          </p:cNvPr>
          <p:cNvSpPr/>
          <p:nvPr userDrawn="1"/>
        </p:nvSpPr>
        <p:spPr>
          <a:xfrm rot="19830303">
            <a:off x="7138606" y="1575267"/>
            <a:ext cx="4676438" cy="4676438"/>
          </a:xfrm>
          <a:prstGeom prst="donut">
            <a:avLst>
              <a:gd name="adj" fmla="val 11627"/>
            </a:avLst>
          </a:prstGeom>
          <a:gradFill>
            <a:gsLst>
              <a:gs pos="0">
                <a:schemeClr val="accent1">
                  <a:alpha val="20000"/>
                </a:schemeClr>
              </a:gs>
              <a:gs pos="76000">
                <a:schemeClr val="accent2">
                  <a:alpha val="20000"/>
                </a:schemeClr>
              </a:gs>
              <a:gs pos="67000">
                <a:schemeClr val="accent2">
                  <a:alpha val="0"/>
                </a:schemeClr>
              </a:gs>
              <a:gs pos="27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A3A08BE-B7DC-5A31-D17A-967BECD41F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262"/>
          <a:stretch/>
        </p:blipFill>
        <p:spPr>
          <a:xfrm>
            <a:off x="660401" y="827314"/>
            <a:ext cx="1444712" cy="205567"/>
          </a:xfrm>
          <a:prstGeom prst="rect">
            <a:avLst/>
          </a:prstGeom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347FC060-AB54-BD05-6E50-C023BAED408D}"/>
              </a:ext>
            </a:extLst>
          </p:cNvPr>
          <p:cNvCxnSpPr>
            <a:cxnSpLocks/>
          </p:cNvCxnSpPr>
          <p:nvPr userDrawn="1"/>
        </p:nvCxnSpPr>
        <p:spPr>
          <a:xfrm>
            <a:off x="912347" y="3848314"/>
            <a:ext cx="4533900" cy="0"/>
          </a:xfrm>
          <a:prstGeom prst="line">
            <a:avLst/>
          </a:prstGeom>
          <a:ln w="12700" cap="flat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椭圆 27">
            <a:extLst>
              <a:ext uri="{FF2B5EF4-FFF2-40B4-BE49-F238E27FC236}">
                <a16:creationId xmlns:a16="http://schemas.microsoft.com/office/drawing/2014/main" id="{60FDA566-6D68-6149-AD77-78537080577A}"/>
              </a:ext>
            </a:extLst>
          </p:cNvPr>
          <p:cNvSpPr/>
          <p:nvPr userDrawn="1"/>
        </p:nvSpPr>
        <p:spPr>
          <a:xfrm>
            <a:off x="660400" y="5764205"/>
            <a:ext cx="365125" cy="365125"/>
          </a:xfrm>
          <a:prstGeom prst="ellipse">
            <a:avLst/>
          </a:prstGeom>
          <a:noFill/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96637F61-9E98-CB76-C876-B44C61388BDC}"/>
              </a:ext>
            </a:extLst>
          </p:cNvPr>
          <p:cNvSpPr/>
          <p:nvPr userDrawn="1"/>
        </p:nvSpPr>
        <p:spPr>
          <a:xfrm>
            <a:off x="1278192" y="5764205"/>
            <a:ext cx="365125" cy="365125"/>
          </a:xfrm>
          <a:prstGeom prst="ellipse">
            <a:avLst/>
          </a:prstGeom>
          <a:noFill/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6E761269-5C37-B43F-A461-950FB5B452FF}"/>
              </a:ext>
            </a:extLst>
          </p:cNvPr>
          <p:cNvSpPr/>
          <p:nvPr userDrawn="1"/>
        </p:nvSpPr>
        <p:spPr>
          <a:xfrm>
            <a:off x="1911917" y="5764205"/>
            <a:ext cx="365125" cy="365125"/>
          </a:xfrm>
          <a:prstGeom prst="ellipse">
            <a:avLst/>
          </a:prstGeom>
          <a:noFill/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50839CF4-E883-58E8-6590-0F206FD14D17}"/>
              </a:ext>
            </a:extLst>
          </p:cNvPr>
          <p:cNvCxnSpPr>
            <a:cxnSpLocks/>
          </p:cNvCxnSpPr>
          <p:nvPr userDrawn="1"/>
        </p:nvCxnSpPr>
        <p:spPr>
          <a:xfrm>
            <a:off x="2770360" y="5931492"/>
            <a:ext cx="2703340" cy="0"/>
          </a:xfrm>
          <a:prstGeom prst="straightConnector1">
            <a:avLst/>
          </a:prstGeom>
          <a:ln w="6350" cap="flat">
            <a:solidFill>
              <a:schemeClr val="accent2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CFEA7738-471D-2783-6AA9-C4256ED0AA19}"/>
              </a:ext>
            </a:extLst>
          </p:cNvPr>
          <p:cNvGrpSpPr/>
          <p:nvPr userDrawn="1"/>
        </p:nvGrpSpPr>
        <p:grpSpPr>
          <a:xfrm>
            <a:off x="4616921" y="1380463"/>
            <a:ext cx="3851008" cy="1537971"/>
            <a:chOff x="1986024" y="514398"/>
            <a:chExt cx="3277818" cy="1309057"/>
          </a:xfrm>
        </p:grpSpPr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5902662E-55BE-2EE4-4764-A1AA8651C02E}"/>
                </a:ext>
              </a:extLst>
            </p:cNvPr>
            <p:cNvSpPr/>
            <p:nvPr/>
          </p:nvSpPr>
          <p:spPr>
            <a:xfrm rot="1019804">
              <a:off x="2000583" y="885923"/>
              <a:ext cx="3263259" cy="937532"/>
            </a:xfrm>
            <a:custGeom>
              <a:avLst/>
              <a:gdLst>
                <a:gd name="connsiteX0" fmla="*/ 0 w 3193143"/>
                <a:gd name="connsiteY0" fmla="*/ 0 h 1277257"/>
                <a:gd name="connsiteX1" fmla="*/ 1451429 w 3193143"/>
                <a:gd name="connsiteY1" fmla="*/ 1045028 h 1277257"/>
                <a:gd name="connsiteX2" fmla="*/ 3193143 w 3193143"/>
                <a:gd name="connsiteY2" fmla="*/ 1277257 h 1277257"/>
                <a:gd name="connsiteX0" fmla="*/ 0 w 3193143"/>
                <a:gd name="connsiteY0" fmla="*/ 0 h 1277257"/>
                <a:gd name="connsiteX1" fmla="*/ 1451429 w 3193143"/>
                <a:gd name="connsiteY1" fmla="*/ 1045028 h 1277257"/>
                <a:gd name="connsiteX2" fmla="*/ 3193143 w 3193143"/>
                <a:gd name="connsiteY2" fmla="*/ 1277257 h 1277257"/>
                <a:gd name="connsiteX0" fmla="*/ 0 w 3193143"/>
                <a:gd name="connsiteY0" fmla="*/ 0 h 1277257"/>
                <a:gd name="connsiteX1" fmla="*/ 1451429 w 3193143"/>
                <a:gd name="connsiteY1" fmla="*/ 1045028 h 1277257"/>
                <a:gd name="connsiteX2" fmla="*/ 3193143 w 3193143"/>
                <a:gd name="connsiteY2" fmla="*/ 1277257 h 1277257"/>
                <a:gd name="connsiteX0" fmla="*/ 0 w 3193143"/>
                <a:gd name="connsiteY0" fmla="*/ 0 h 1277257"/>
                <a:gd name="connsiteX1" fmla="*/ 1352369 w 3193143"/>
                <a:gd name="connsiteY1" fmla="*/ 1105988 h 1277257"/>
                <a:gd name="connsiteX2" fmla="*/ 3193143 w 3193143"/>
                <a:gd name="connsiteY2" fmla="*/ 1277257 h 1277257"/>
                <a:gd name="connsiteX0" fmla="*/ 0 w 3193143"/>
                <a:gd name="connsiteY0" fmla="*/ 0 h 1343451"/>
                <a:gd name="connsiteX1" fmla="*/ 1352369 w 3193143"/>
                <a:gd name="connsiteY1" fmla="*/ 1105988 h 1343451"/>
                <a:gd name="connsiteX2" fmla="*/ 3193143 w 3193143"/>
                <a:gd name="connsiteY2" fmla="*/ 1277257 h 1343451"/>
                <a:gd name="connsiteX0" fmla="*/ 0 w 3193143"/>
                <a:gd name="connsiteY0" fmla="*/ 0 h 1343451"/>
                <a:gd name="connsiteX1" fmla="*/ 1352369 w 3193143"/>
                <a:gd name="connsiteY1" fmla="*/ 1105988 h 1343451"/>
                <a:gd name="connsiteX2" fmla="*/ 3193143 w 3193143"/>
                <a:gd name="connsiteY2" fmla="*/ 1277257 h 1343451"/>
                <a:gd name="connsiteX0" fmla="*/ 0 w 3193143"/>
                <a:gd name="connsiteY0" fmla="*/ 0 h 1343451"/>
                <a:gd name="connsiteX1" fmla="*/ 1352369 w 3193143"/>
                <a:gd name="connsiteY1" fmla="*/ 1105988 h 1343451"/>
                <a:gd name="connsiteX2" fmla="*/ 3193143 w 3193143"/>
                <a:gd name="connsiteY2" fmla="*/ 1277257 h 1343451"/>
                <a:gd name="connsiteX0" fmla="*/ 0 w 3193143"/>
                <a:gd name="connsiteY0" fmla="*/ 0 h 1343451"/>
                <a:gd name="connsiteX1" fmla="*/ 1352369 w 3193143"/>
                <a:gd name="connsiteY1" fmla="*/ 1105988 h 1343451"/>
                <a:gd name="connsiteX2" fmla="*/ 3193143 w 3193143"/>
                <a:gd name="connsiteY2" fmla="*/ 1277257 h 1343451"/>
                <a:gd name="connsiteX0" fmla="*/ 0 w 3193143"/>
                <a:gd name="connsiteY0" fmla="*/ 0 h 1391169"/>
                <a:gd name="connsiteX1" fmla="*/ 1352369 w 3193143"/>
                <a:gd name="connsiteY1" fmla="*/ 1105988 h 1391169"/>
                <a:gd name="connsiteX2" fmla="*/ 3193143 w 3193143"/>
                <a:gd name="connsiteY2" fmla="*/ 1277257 h 1391169"/>
                <a:gd name="connsiteX0" fmla="*/ 0 w 3193143"/>
                <a:gd name="connsiteY0" fmla="*/ 0 h 1277257"/>
                <a:gd name="connsiteX1" fmla="*/ 3193143 w 3193143"/>
                <a:gd name="connsiteY1" fmla="*/ 1277257 h 1277257"/>
                <a:gd name="connsiteX0" fmla="*/ 0 w 3193143"/>
                <a:gd name="connsiteY0" fmla="*/ 0 h 1277257"/>
                <a:gd name="connsiteX1" fmla="*/ 3193143 w 3193143"/>
                <a:gd name="connsiteY1" fmla="*/ 1277257 h 1277257"/>
                <a:gd name="connsiteX0" fmla="*/ 0 w 3193143"/>
                <a:gd name="connsiteY0" fmla="*/ 0 h 1277257"/>
                <a:gd name="connsiteX1" fmla="*/ 3193143 w 3193143"/>
                <a:gd name="connsiteY1" fmla="*/ 1277257 h 1277257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3063603"/>
                <a:gd name="connsiteY0" fmla="*/ 0 h 980150"/>
                <a:gd name="connsiteX1" fmla="*/ 3063603 w 3063603"/>
                <a:gd name="connsiteY1" fmla="*/ 934357 h 980150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63603" h="934357">
                  <a:moveTo>
                    <a:pt x="0" y="0"/>
                  </a:moveTo>
                  <a:cubicBezTo>
                    <a:pt x="550159" y="361453"/>
                    <a:pt x="1785862" y="889605"/>
                    <a:pt x="3063603" y="934357"/>
                  </a:cubicBezTo>
                </a:path>
              </a:pathLst>
            </a:custGeom>
            <a:noFill/>
            <a:ln w="38100">
              <a:gradFill>
                <a:gsLst>
                  <a:gs pos="0">
                    <a:schemeClr val="accent2"/>
                  </a:gs>
                  <a:gs pos="69000">
                    <a:schemeClr val="accent2">
                      <a:alpha val="0"/>
                    </a:scheme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16BEFB37-4066-13F5-75AC-F03194534A7D}"/>
                </a:ext>
              </a:extLst>
            </p:cNvPr>
            <p:cNvSpPr/>
            <p:nvPr/>
          </p:nvSpPr>
          <p:spPr>
            <a:xfrm rot="983129">
              <a:off x="1986024" y="514398"/>
              <a:ext cx="3167932" cy="1076230"/>
            </a:xfrm>
            <a:custGeom>
              <a:avLst/>
              <a:gdLst>
                <a:gd name="connsiteX0" fmla="*/ 0 w 3193143"/>
                <a:gd name="connsiteY0" fmla="*/ 0 h 1277257"/>
                <a:gd name="connsiteX1" fmla="*/ 1451429 w 3193143"/>
                <a:gd name="connsiteY1" fmla="*/ 1045028 h 1277257"/>
                <a:gd name="connsiteX2" fmla="*/ 3193143 w 3193143"/>
                <a:gd name="connsiteY2" fmla="*/ 1277257 h 1277257"/>
                <a:gd name="connsiteX0" fmla="*/ 0 w 3193143"/>
                <a:gd name="connsiteY0" fmla="*/ 0 h 1277257"/>
                <a:gd name="connsiteX1" fmla="*/ 1451429 w 3193143"/>
                <a:gd name="connsiteY1" fmla="*/ 1045028 h 1277257"/>
                <a:gd name="connsiteX2" fmla="*/ 3193143 w 3193143"/>
                <a:gd name="connsiteY2" fmla="*/ 1277257 h 1277257"/>
                <a:gd name="connsiteX0" fmla="*/ 0 w 3193143"/>
                <a:gd name="connsiteY0" fmla="*/ 0 h 1277257"/>
                <a:gd name="connsiteX1" fmla="*/ 1451429 w 3193143"/>
                <a:gd name="connsiteY1" fmla="*/ 1045028 h 1277257"/>
                <a:gd name="connsiteX2" fmla="*/ 3193143 w 3193143"/>
                <a:gd name="connsiteY2" fmla="*/ 1277257 h 1277257"/>
                <a:gd name="connsiteX0" fmla="*/ 0 w 3193143"/>
                <a:gd name="connsiteY0" fmla="*/ 0 h 1277257"/>
                <a:gd name="connsiteX1" fmla="*/ 1352369 w 3193143"/>
                <a:gd name="connsiteY1" fmla="*/ 1105988 h 1277257"/>
                <a:gd name="connsiteX2" fmla="*/ 3193143 w 3193143"/>
                <a:gd name="connsiteY2" fmla="*/ 1277257 h 1277257"/>
                <a:gd name="connsiteX0" fmla="*/ 0 w 3193143"/>
                <a:gd name="connsiteY0" fmla="*/ 0 h 1343451"/>
                <a:gd name="connsiteX1" fmla="*/ 1352369 w 3193143"/>
                <a:gd name="connsiteY1" fmla="*/ 1105988 h 1343451"/>
                <a:gd name="connsiteX2" fmla="*/ 3193143 w 3193143"/>
                <a:gd name="connsiteY2" fmla="*/ 1277257 h 1343451"/>
                <a:gd name="connsiteX0" fmla="*/ 0 w 3193143"/>
                <a:gd name="connsiteY0" fmla="*/ 0 h 1343451"/>
                <a:gd name="connsiteX1" fmla="*/ 1352369 w 3193143"/>
                <a:gd name="connsiteY1" fmla="*/ 1105988 h 1343451"/>
                <a:gd name="connsiteX2" fmla="*/ 3193143 w 3193143"/>
                <a:gd name="connsiteY2" fmla="*/ 1277257 h 1343451"/>
                <a:gd name="connsiteX0" fmla="*/ 0 w 3193143"/>
                <a:gd name="connsiteY0" fmla="*/ 0 h 1343451"/>
                <a:gd name="connsiteX1" fmla="*/ 1352369 w 3193143"/>
                <a:gd name="connsiteY1" fmla="*/ 1105988 h 1343451"/>
                <a:gd name="connsiteX2" fmla="*/ 3193143 w 3193143"/>
                <a:gd name="connsiteY2" fmla="*/ 1277257 h 1343451"/>
                <a:gd name="connsiteX0" fmla="*/ 0 w 3193143"/>
                <a:gd name="connsiteY0" fmla="*/ 0 h 1343451"/>
                <a:gd name="connsiteX1" fmla="*/ 1352369 w 3193143"/>
                <a:gd name="connsiteY1" fmla="*/ 1105988 h 1343451"/>
                <a:gd name="connsiteX2" fmla="*/ 3193143 w 3193143"/>
                <a:gd name="connsiteY2" fmla="*/ 1277257 h 1343451"/>
                <a:gd name="connsiteX0" fmla="*/ 0 w 3193143"/>
                <a:gd name="connsiteY0" fmla="*/ 0 h 1391169"/>
                <a:gd name="connsiteX1" fmla="*/ 1352369 w 3193143"/>
                <a:gd name="connsiteY1" fmla="*/ 1105988 h 1391169"/>
                <a:gd name="connsiteX2" fmla="*/ 3193143 w 3193143"/>
                <a:gd name="connsiteY2" fmla="*/ 1277257 h 1391169"/>
                <a:gd name="connsiteX0" fmla="*/ 0 w 3193143"/>
                <a:gd name="connsiteY0" fmla="*/ 0 h 1277257"/>
                <a:gd name="connsiteX1" fmla="*/ 3193143 w 3193143"/>
                <a:gd name="connsiteY1" fmla="*/ 1277257 h 1277257"/>
                <a:gd name="connsiteX0" fmla="*/ 0 w 3193143"/>
                <a:gd name="connsiteY0" fmla="*/ 0 h 1277257"/>
                <a:gd name="connsiteX1" fmla="*/ 3193143 w 3193143"/>
                <a:gd name="connsiteY1" fmla="*/ 1277257 h 1277257"/>
                <a:gd name="connsiteX0" fmla="*/ 0 w 3193143"/>
                <a:gd name="connsiteY0" fmla="*/ 0 h 1277257"/>
                <a:gd name="connsiteX1" fmla="*/ 3193143 w 3193143"/>
                <a:gd name="connsiteY1" fmla="*/ 1277257 h 1277257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3063603"/>
                <a:gd name="connsiteY0" fmla="*/ 0 h 980150"/>
                <a:gd name="connsiteX1" fmla="*/ 3063603 w 3063603"/>
                <a:gd name="connsiteY1" fmla="*/ 934357 h 980150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2974108"/>
                <a:gd name="connsiteY0" fmla="*/ 0 h 1010383"/>
                <a:gd name="connsiteX1" fmla="*/ 2974108 w 2974108"/>
                <a:gd name="connsiteY1" fmla="*/ 1010383 h 1010383"/>
                <a:gd name="connsiteX0" fmla="*/ 0 w 2974108"/>
                <a:gd name="connsiteY0" fmla="*/ 0 h 1010383"/>
                <a:gd name="connsiteX1" fmla="*/ 2974108 w 2974108"/>
                <a:gd name="connsiteY1" fmla="*/ 1010383 h 101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74108" h="1010383">
                  <a:moveTo>
                    <a:pt x="0" y="0"/>
                  </a:moveTo>
                  <a:cubicBezTo>
                    <a:pt x="610384" y="438599"/>
                    <a:pt x="1696367" y="965631"/>
                    <a:pt x="2974108" y="1010383"/>
                  </a:cubicBezTo>
                </a:path>
              </a:pathLst>
            </a:custGeom>
            <a:noFill/>
            <a:ln w="38100">
              <a:gradFill>
                <a:gsLst>
                  <a:gs pos="0">
                    <a:schemeClr val="accent2"/>
                  </a:gs>
                  <a:gs pos="92000">
                    <a:schemeClr val="accent2">
                      <a:alpha val="0"/>
                    </a:scheme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" name="图形 2" descr="原子 轮廓">
            <a:extLst>
              <a:ext uri="{FF2B5EF4-FFF2-40B4-BE49-F238E27FC236}">
                <a16:creationId xmlns:a16="http://schemas.microsoft.com/office/drawing/2014/main" id="{568E84E1-75C3-5DB9-B9C3-2287009EE0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4872" y="5838677"/>
            <a:ext cx="216180" cy="216180"/>
          </a:xfrm>
          <a:prstGeom prst="rect">
            <a:avLst/>
          </a:prstGeom>
        </p:spPr>
      </p:pic>
      <p:pic>
        <p:nvPicPr>
          <p:cNvPr id="5" name="图形 4" descr="区块链 轮廓">
            <a:extLst>
              <a:ext uri="{FF2B5EF4-FFF2-40B4-BE49-F238E27FC236}">
                <a16:creationId xmlns:a16="http://schemas.microsoft.com/office/drawing/2014/main" id="{970B16EE-66D9-842A-213D-A4CE2E9CDD3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52664" y="5838677"/>
            <a:ext cx="216180" cy="216180"/>
          </a:xfrm>
          <a:prstGeom prst="rect">
            <a:avLst/>
          </a:prstGeom>
        </p:spPr>
      </p:pic>
      <p:pic>
        <p:nvPicPr>
          <p:cNvPr id="9" name="图形 8" descr="Cmd 终端 轮廓">
            <a:extLst>
              <a:ext uri="{FF2B5EF4-FFF2-40B4-BE49-F238E27FC236}">
                <a16:creationId xmlns:a16="http://schemas.microsoft.com/office/drawing/2014/main" id="{635418DB-1881-7873-138E-254C4FB0A53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86389" y="5838677"/>
            <a:ext cx="216180" cy="216180"/>
          </a:xfrm>
          <a:prstGeom prst="rect">
            <a:avLst/>
          </a:prstGeom>
        </p:spPr>
      </p:pic>
      <p:pic>
        <p:nvPicPr>
          <p:cNvPr id="4" name="图片 3" descr="卡通人物&#10;&#10;低可信度描述已自动生成">
            <a:extLst>
              <a:ext uri="{FF2B5EF4-FFF2-40B4-BE49-F238E27FC236}">
                <a16:creationId xmlns:a16="http://schemas.microsoft.com/office/drawing/2014/main" id="{9CDC5A90-174A-02D3-9530-0594351F11C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358" y="915789"/>
            <a:ext cx="1638673" cy="838391"/>
          </a:xfrm>
          <a:prstGeom prst="rect">
            <a:avLst/>
          </a:prstGeom>
        </p:spPr>
      </p:pic>
      <p:pic>
        <p:nvPicPr>
          <p:cNvPr id="15" name="图片 14" descr="图片包含 游戏机&#10;&#10;描述已自动生成">
            <a:extLst>
              <a:ext uri="{FF2B5EF4-FFF2-40B4-BE49-F238E27FC236}">
                <a16:creationId xmlns:a16="http://schemas.microsoft.com/office/drawing/2014/main" id="{FE8E8DF9-8CC9-D16D-DBED-3FEEE82D28B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460" y="3144188"/>
            <a:ext cx="1610409" cy="1181506"/>
          </a:xfrm>
          <a:prstGeom prst="rect">
            <a:avLst/>
          </a:prstGeom>
        </p:spPr>
      </p:pic>
      <p:pic>
        <p:nvPicPr>
          <p:cNvPr id="38" name="图片 37" descr="图片包含 游戏机&#10;&#10;描述已自动生成">
            <a:extLst>
              <a:ext uri="{FF2B5EF4-FFF2-40B4-BE49-F238E27FC236}">
                <a16:creationId xmlns:a16="http://schemas.microsoft.com/office/drawing/2014/main" id="{D42A3EAC-3861-3565-B92F-433A0FF5C60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>
            <a:fillRect/>
          </a:stretch>
        </p:blipFill>
        <p:spPr>
          <a:xfrm>
            <a:off x="7425855" y="5779972"/>
            <a:ext cx="3203586" cy="1078029"/>
          </a:xfrm>
          <a:custGeom>
            <a:avLst/>
            <a:gdLst>
              <a:gd name="connsiteX0" fmla="*/ 0 w 3203586"/>
              <a:gd name="connsiteY0" fmla="*/ 0 h 1078029"/>
              <a:gd name="connsiteX1" fmla="*/ 3203586 w 3203586"/>
              <a:gd name="connsiteY1" fmla="*/ 0 h 1078029"/>
              <a:gd name="connsiteX2" fmla="*/ 3203586 w 3203586"/>
              <a:gd name="connsiteY2" fmla="*/ 1078029 h 1078029"/>
              <a:gd name="connsiteX3" fmla="*/ 0 w 3203586"/>
              <a:gd name="connsiteY3" fmla="*/ 1078029 h 107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1078029">
                <a:moveTo>
                  <a:pt x="0" y="0"/>
                </a:moveTo>
                <a:lnTo>
                  <a:pt x="3203586" y="0"/>
                </a:lnTo>
                <a:lnTo>
                  <a:pt x="3203586" y="1078029"/>
                </a:lnTo>
                <a:lnTo>
                  <a:pt x="0" y="1078029"/>
                </a:lnTo>
                <a:close/>
              </a:path>
            </a:pathLst>
          </a:custGeom>
        </p:spPr>
      </p:pic>
      <p:pic>
        <p:nvPicPr>
          <p:cNvPr id="39" name="图片 38" descr="卡通人物&#10;&#10;低可信度描述已自动生成">
            <a:extLst>
              <a:ext uri="{FF2B5EF4-FFF2-40B4-BE49-F238E27FC236}">
                <a16:creationId xmlns:a16="http://schemas.microsoft.com/office/drawing/2014/main" id="{07C8BAA8-3547-4537-7CAA-DC589B362B9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7"/>
          <a:stretch>
            <a:fillRect/>
          </a:stretch>
        </p:blipFill>
        <p:spPr>
          <a:xfrm>
            <a:off x="6414319" y="6346641"/>
            <a:ext cx="1859818" cy="511359"/>
          </a:xfrm>
          <a:custGeom>
            <a:avLst/>
            <a:gdLst>
              <a:gd name="connsiteX0" fmla="*/ 0 w 1859818"/>
              <a:gd name="connsiteY0" fmla="*/ 0 h 511359"/>
              <a:gd name="connsiteX1" fmla="*/ 1859818 w 1859818"/>
              <a:gd name="connsiteY1" fmla="*/ 0 h 511359"/>
              <a:gd name="connsiteX2" fmla="*/ 1859818 w 1859818"/>
              <a:gd name="connsiteY2" fmla="*/ 511359 h 511359"/>
              <a:gd name="connsiteX3" fmla="*/ 0 w 1859818"/>
              <a:gd name="connsiteY3" fmla="*/ 511359 h 511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9818" h="511359">
                <a:moveTo>
                  <a:pt x="0" y="0"/>
                </a:moveTo>
                <a:lnTo>
                  <a:pt x="1859818" y="0"/>
                </a:lnTo>
                <a:lnTo>
                  <a:pt x="1859818" y="511359"/>
                </a:lnTo>
                <a:lnTo>
                  <a:pt x="0" y="511359"/>
                </a:lnTo>
                <a:close/>
              </a:path>
            </a:pathLst>
          </a:custGeom>
        </p:spPr>
      </p:pic>
      <p:pic>
        <p:nvPicPr>
          <p:cNvPr id="40" name="图片 39" descr="卡通人物&#10;&#10;低可信度描述已自动生成">
            <a:extLst>
              <a:ext uri="{FF2B5EF4-FFF2-40B4-BE49-F238E27FC236}">
                <a16:creationId xmlns:a16="http://schemas.microsoft.com/office/drawing/2014/main" id="{B3F4F549-6FC8-4DBB-9425-3BF4009902F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1224" y="5483330"/>
            <a:ext cx="2002913" cy="1024747"/>
          </a:xfrm>
          <a:custGeom>
            <a:avLst/>
            <a:gdLst>
              <a:gd name="connsiteX0" fmla="*/ 0 w 2002913"/>
              <a:gd name="connsiteY0" fmla="*/ 0 h 1024747"/>
              <a:gd name="connsiteX1" fmla="*/ 2002913 w 2002913"/>
              <a:gd name="connsiteY1" fmla="*/ 0 h 1024747"/>
              <a:gd name="connsiteX2" fmla="*/ 2002913 w 2002913"/>
              <a:gd name="connsiteY2" fmla="*/ 1024747 h 1024747"/>
              <a:gd name="connsiteX3" fmla="*/ 0 w 2002913"/>
              <a:gd name="connsiteY3" fmla="*/ 1024747 h 10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913" h="1024747">
                <a:moveTo>
                  <a:pt x="0" y="0"/>
                </a:moveTo>
                <a:lnTo>
                  <a:pt x="2002913" y="0"/>
                </a:lnTo>
                <a:lnTo>
                  <a:pt x="2002913" y="1024747"/>
                </a:lnTo>
                <a:lnTo>
                  <a:pt x="0" y="1024747"/>
                </a:lnTo>
                <a:close/>
              </a:path>
            </a:pathLst>
          </a:custGeom>
        </p:spPr>
      </p:pic>
      <p:pic>
        <p:nvPicPr>
          <p:cNvPr id="41" name="图片 40" descr="卡通人物&#10;&#10;低可信度描述已自动生成">
            <a:extLst>
              <a:ext uri="{FF2B5EF4-FFF2-40B4-BE49-F238E27FC236}">
                <a16:creationId xmlns:a16="http://schemas.microsoft.com/office/drawing/2014/main" id="{350F1AF4-3BFF-DE91-C7C7-28595514859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18" b="56859"/>
          <a:stretch>
            <a:fillRect/>
          </a:stretch>
        </p:blipFill>
        <p:spPr>
          <a:xfrm>
            <a:off x="10744200" y="6235700"/>
            <a:ext cx="1447800" cy="622300"/>
          </a:xfrm>
          <a:custGeom>
            <a:avLst/>
            <a:gdLst>
              <a:gd name="connsiteX0" fmla="*/ 0 w 1447800"/>
              <a:gd name="connsiteY0" fmla="*/ 0 h 622300"/>
              <a:gd name="connsiteX1" fmla="*/ 1447800 w 1447800"/>
              <a:gd name="connsiteY1" fmla="*/ 0 h 622300"/>
              <a:gd name="connsiteX2" fmla="*/ 1447800 w 1447800"/>
              <a:gd name="connsiteY2" fmla="*/ 622300 h 622300"/>
              <a:gd name="connsiteX3" fmla="*/ 0 w 1447800"/>
              <a:gd name="connsiteY3" fmla="*/ 62230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" h="622300">
                <a:moveTo>
                  <a:pt x="0" y="0"/>
                </a:moveTo>
                <a:lnTo>
                  <a:pt x="1447800" y="0"/>
                </a:lnTo>
                <a:lnTo>
                  <a:pt x="1447800" y="622300"/>
                </a:lnTo>
                <a:lnTo>
                  <a:pt x="0" y="622300"/>
                </a:lnTo>
                <a:close/>
              </a:path>
            </a:pathLst>
          </a:custGeom>
        </p:spPr>
      </p:pic>
      <p:pic>
        <p:nvPicPr>
          <p:cNvPr id="42" name="图片 41" descr="图片包含 游戏机&#10;&#10;描述已自动生成">
            <a:extLst>
              <a:ext uri="{FF2B5EF4-FFF2-40B4-BE49-F238E27FC236}">
                <a16:creationId xmlns:a16="http://schemas.microsoft.com/office/drawing/2014/main" id="{E0255438-FE9B-E5C3-95E6-874FBBF2032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63" b="46440"/>
          <a:stretch>
            <a:fillRect/>
          </a:stretch>
        </p:blipFill>
        <p:spPr>
          <a:xfrm>
            <a:off x="9270708" y="5577348"/>
            <a:ext cx="2921292" cy="1280653"/>
          </a:xfrm>
          <a:custGeom>
            <a:avLst/>
            <a:gdLst>
              <a:gd name="connsiteX0" fmla="*/ 0 w 2921292"/>
              <a:gd name="connsiteY0" fmla="*/ 0 h 1280653"/>
              <a:gd name="connsiteX1" fmla="*/ 2921292 w 2921292"/>
              <a:gd name="connsiteY1" fmla="*/ 0 h 1280653"/>
              <a:gd name="connsiteX2" fmla="*/ 2921292 w 2921292"/>
              <a:gd name="connsiteY2" fmla="*/ 1280653 h 1280653"/>
              <a:gd name="connsiteX3" fmla="*/ 0 w 2921292"/>
              <a:gd name="connsiteY3" fmla="*/ 1280653 h 128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292" h="1280653">
                <a:moveTo>
                  <a:pt x="0" y="0"/>
                </a:moveTo>
                <a:lnTo>
                  <a:pt x="2921292" y="0"/>
                </a:lnTo>
                <a:lnTo>
                  <a:pt x="2921292" y="1280653"/>
                </a:lnTo>
                <a:lnTo>
                  <a:pt x="0" y="1280653"/>
                </a:lnTo>
                <a:close/>
              </a:path>
            </a:pathLst>
          </a:custGeom>
        </p:spPr>
      </p:pic>
      <p:pic>
        <p:nvPicPr>
          <p:cNvPr id="43" name="图片 42" descr="图片包含 游戏机&#10;&#10;描述已自动生成">
            <a:extLst>
              <a:ext uri="{FF2B5EF4-FFF2-40B4-BE49-F238E27FC236}">
                <a16:creationId xmlns:a16="http://schemas.microsoft.com/office/drawing/2014/main" id="{6AE57DD2-25C9-BCC3-40E9-4933ADB708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51"/>
          <a:stretch>
            <a:fillRect/>
          </a:stretch>
        </p:blipFill>
        <p:spPr>
          <a:xfrm>
            <a:off x="7922706" y="5931492"/>
            <a:ext cx="3259037" cy="926508"/>
          </a:xfrm>
          <a:custGeom>
            <a:avLst/>
            <a:gdLst>
              <a:gd name="connsiteX0" fmla="*/ 0 w 3259037"/>
              <a:gd name="connsiteY0" fmla="*/ 0 h 926508"/>
              <a:gd name="connsiteX1" fmla="*/ 3259037 w 3259037"/>
              <a:gd name="connsiteY1" fmla="*/ 0 h 926508"/>
              <a:gd name="connsiteX2" fmla="*/ 3259037 w 3259037"/>
              <a:gd name="connsiteY2" fmla="*/ 926508 h 926508"/>
              <a:gd name="connsiteX3" fmla="*/ 0 w 3259037"/>
              <a:gd name="connsiteY3" fmla="*/ 926508 h 92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037" h="926508">
                <a:moveTo>
                  <a:pt x="0" y="0"/>
                </a:moveTo>
                <a:lnTo>
                  <a:pt x="3259037" y="0"/>
                </a:lnTo>
                <a:lnTo>
                  <a:pt x="3259037" y="926508"/>
                </a:lnTo>
                <a:lnTo>
                  <a:pt x="0" y="9265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49595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94B0DFCF-2826-8DC7-5DED-F01BF34CD479}"/>
              </a:ext>
            </a:extLst>
          </p:cNvPr>
          <p:cNvCxnSpPr>
            <a:cxnSpLocks/>
          </p:cNvCxnSpPr>
          <p:nvPr userDrawn="1"/>
        </p:nvCxnSpPr>
        <p:spPr>
          <a:xfrm>
            <a:off x="3621032" y="2523341"/>
            <a:ext cx="3929361" cy="0"/>
          </a:xfrm>
          <a:prstGeom prst="line">
            <a:avLst/>
          </a:prstGeom>
          <a:ln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EF6EA5BD-94AC-4570-2B42-10DACC52F6DB}"/>
              </a:ext>
            </a:extLst>
          </p:cNvPr>
          <p:cNvGrpSpPr/>
          <p:nvPr userDrawn="1"/>
        </p:nvGrpSpPr>
        <p:grpSpPr>
          <a:xfrm>
            <a:off x="6708424" y="1944839"/>
            <a:ext cx="841969" cy="646331"/>
            <a:chOff x="6708424" y="1944839"/>
            <a:chExt cx="841969" cy="64633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039D59B5-1084-C6A5-89A8-A85991B9B021}"/>
                </a:ext>
              </a:extLst>
            </p:cNvPr>
            <p:cNvSpPr/>
            <p:nvPr userDrawn="1"/>
          </p:nvSpPr>
          <p:spPr>
            <a:xfrm>
              <a:off x="6708424" y="2393189"/>
              <a:ext cx="841969" cy="1301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F9F96E92-03E7-CCC3-1247-A119B5F679C2}"/>
                </a:ext>
              </a:extLst>
            </p:cNvPr>
            <p:cNvSpPr txBox="1"/>
            <p:nvPr userDrawn="1"/>
          </p:nvSpPr>
          <p:spPr>
            <a:xfrm>
              <a:off x="6708424" y="1944839"/>
              <a:ext cx="8419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accent4"/>
                  </a:solidFill>
                  <a:latin typeface="+mj-ea"/>
                  <a:ea typeface="+mj-ea"/>
                </a:rPr>
                <a:t>01</a:t>
              </a:r>
              <a:endParaRPr lang="zh-CN" altLang="en-US" sz="3600" dirty="0">
                <a:solidFill>
                  <a:schemeClr val="accent4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9A4F1C6-C3BD-3365-3A9C-74510167D694}"/>
              </a:ext>
            </a:extLst>
          </p:cNvPr>
          <p:cNvGrpSpPr/>
          <p:nvPr userDrawn="1"/>
        </p:nvGrpSpPr>
        <p:grpSpPr>
          <a:xfrm>
            <a:off x="9447922" y="2463286"/>
            <a:ext cx="267374" cy="60328"/>
            <a:chOff x="9740069" y="2463286"/>
            <a:chExt cx="267374" cy="60328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2A7B072-7825-E54E-28E9-7E642B88FBD3}"/>
                </a:ext>
              </a:extLst>
            </p:cNvPr>
            <p:cNvSpPr/>
            <p:nvPr/>
          </p:nvSpPr>
          <p:spPr>
            <a:xfrm>
              <a:off x="9947115" y="2463286"/>
              <a:ext cx="60328" cy="60328"/>
            </a:xfrm>
            <a:prstGeom prst="ellipse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63F283CF-66F0-1D3A-5FA4-3C5509C4C5B6}"/>
                </a:ext>
              </a:extLst>
            </p:cNvPr>
            <p:cNvSpPr/>
            <p:nvPr/>
          </p:nvSpPr>
          <p:spPr>
            <a:xfrm>
              <a:off x="9843592" y="2463286"/>
              <a:ext cx="60328" cy="60328"/>
            </a:xfrm>
            <a:prstGeom prst="ellipse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D9ACA7FF-42F2-6BDE-F707-2D595F272A69}"/>
                </a:ext>
              </a:extLst>
            </p:cNvPr>
            <p:cNvSpPr/>
            <p:nvPr/>
          </p:nvSpPr>
          <p:spPr>
            <a:xfrm>
              <a:off x="9740069" y="2463286"/>
              <a:ext cx="60328" cy="60328"/>
            </a:xfrm>
            <a:prstGeom prst="ellipse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E1054277-28F2-E866-9A9B-E910634FE931}"/>
              </a:ext>
            </a:extLst>
          </p:cNvPr>
          <p:cNvCxnSpPr>
            <a:cxnSpLocks/>
          </p:cNvCxnSpPr>
          <p:nvPr userDrawn="1"/>
        </p:nvCxnSpPr>
        <p:spPr>
          <a:xfrm>
            <a:off x="3621032" y="3466481"/>
            <a:ext cx="3929361" cy="0"/>
          </a:xfrm>
          <a:prstGeom prst="line">
            <a:avLst/>
          </a:prstGeom>
          <a:ln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>
            <a:extLst>
              <a:ext uri="{FF2B5EF4-FFF2-40B4-BE49-F238E27FC236}">
                <a16:creationId xmlns:a16="http://schemas.microsoft.com/office/drawing/2014/main" id="{E576F39D-D7F5-0C7D-81DB-DA61C9FF6FDB}"/>
              </a:ext>
            </a:extLst>
          </p:cNvPr>
          <p:cNvGrpSpPr/>
          <p:nvPr userDrawn="1"/>
        </p:nvGrpSpPr>
        <p:grpSpPr>
          <a:xfrm>
            <a:off x="6708424" y="2887979"/>
            <a:ext cx="905346" cy="646331"/>
            <a:chOff x="6708424" y="2887979"/>
            <a:chExt cx="905346" cy="646331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0C31111D-0C49-9662-C5F9-939E53A69FFC}"/>
                </a:ext>
              </a:extLst>
            </p:cNvPr>
            <p:cNvSpPr/>
            <p:nvPr userDrawn="1"/>
          </p:nvSpPr>
          <p:spPr>
            <a:xfrm>
              <a:off x="6708424" y="3336329"/>
              <a:ext cx="841969" cy="1301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AFAD1C48-AC4F-E8AD-1E1B-A75AFFB18681}"/>
                </a:ext>
              </a:extLst>
            </p:cNvPr>
            <p:cNvSpPr txBox="1"/>
            <p:nvPr userDrawn="1"/>
          </p:nvSpPr>
          <p:spPr>
            <a:xfrm>
              <a:off x="6708424" y="2887979"/>
              <a:ext cx="905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accent4"/>
                  </a:solidFill>
                  <a:latin typeface="+mj-ea"/>
                  <a:ea typeface="+mj-ea"/>
                </a:rPr>
                <a:t>02</a:t>
              </a:r>
              <a:endParaRPr lang="zh-CN" altLang="en-US" sz="3600" dirty="0">
                <a:solidFill>
                  <a:schemeClr val="accent4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1AD31994-15C7-1FE4-0BCB-FEE2BD4DA50C}"/>
              </a:ext>
            </a:extLst>
          </p:cNvPr>
          <p:cNvGrpSpPr/>
          <p:nvPr userDrawn="1"/>
        </p:nvGrpSpPr>
        <p:grpSpPr>
          <a:xfrm>
            <a:off x="9447922" y="3406426"/>
            <a:ext cx="267374" cy="60328"/>
            <a:chOff x="9740069" y="3406426"/>
            <a:chExt cx="267374" cy="60328"/>
          </a:xfrm>
        </p:grpSpPr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D711B19A-1767-12E2-1C02-B640EE6F8BAF}"/>
                </a:ext>
              </a:extLst>
            </p:cNvPr>
            <p:cNvSpPr/>
            <p:nvPr/>
          </p:nvSpPr>
          <p:spPr>
            <a:xfrm>
              <a:off x="9947115" y="3406426"/>
              <a:ext cx="60328" cy="60328"/>
            </a:xfrm>
            <a:prstGeom prst="ellipse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BA78F0F0-D93A-99E1-2D34-CA357FF9C791}"/>
                </a:ext>
              </a:extLst>
            </p:cNvPr>
            <p:cNvSpPr/>
            <p:nvPr/>
          </p:nvSpPr>
          <p:spPr>
            <a:xfrm>
              <a:off x="9843592" y="3406426"/>
              <a:ext cx="60328" cy="60328"/>
            </a:xfrm>
            <a:prstGeom prst="ellipse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010CD6A3-032E-E3CF-4A6C-904067A2E2B6}"/>
                </a:ext>
              </a:extLst>
            </p:cNvPr>
            <p:cNvSpPr/>
            <p:nvPr/>
          </p:nvSpPr>
          <p:spPr>
            <a:xfrm>
              <a:off x="9740069" y="3406426"/>
              <a:ext cx="60328" cy="60328"/>
            </a:xfrm>
            <a:prstGeom prst="ellipse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4603BC0A-4591-C4E6-73B8-D14EF563ED2E}"/>
              </a:ext>
            </a:extLst>
          </p:cNvPr>
          <p:cNvCxnSpPr>
            <a:cxnSpLocks/>
          </p:cNvCxnSpPr>
          <p:nvPr userDrawn="1"/>
        </p:nvCxnSpPr>
        <p:spPr>
          <a:xfrm>
            <a:off x="4101220" y="4409621"/>
            <a:ext cx="3449173" cy="0"/>
          </a:xfrm>
          <a:prstGeom prst="line">
            <a:avLst/>
          </a:prstGeom>
          <a:ln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>
            <a:extLst>
              <a:ext uri="{FF2B5EF4-FFF2-40B4-BE49-F238E27FC236}">
                <a16:creationId xmlns:a16="http://schemas.microsoft.com/office/drawing/2014/main" id="{AB1D33DF-4E48-D1B4-37E6-36B1D06C2873}"/>
              </a:ext>
            </a:extLst>
          </p:cNvPr>
          <p:cNvGrpSpPr/>
          <p:nvPr userDrawn="1"/>
        </p:nvGrpSpPr>
        <p:grpSpPr>
          <a:xfrm>
            <a:off x="6685564" y="3831119"/>
            <a:ext cx="973386" cy="646331"/>
            <a:chOff x="6685564" y="3831119"/>
            <a:chExt cx="973386" cy="646331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98DC203E-6D06-A05A-095B-B76986DB5107}"/>
                </a:ext>
              </a:extLst>
            </p:cNvPr>
            <p:cNvSpPr/>
            <p:nvPr userDrawn="1"/>
          </p:nvSpPr>
          <p:spPr>
            <a:xfrm>
              <a:off x="6708424" y="4279469"/>
              <a:ext cx="841969" cy="1301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550EBDB1-CFEF-FA7D-CA15-FA378E0D74A8}"/>
                </a:ext>
              </a:extLst>
            </p:cNvPr>
            <p:cNvSpPr txBox="1"/>
            <p:nvPr userDrawn="1"/>
          </p:nvSpPr>
          <p:spPr>
            <a:xfrm>
              <a:off x="6685564" y="3831119"/>
              <a:ext cx="973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accent4"/>
                  </a:solidFill>
                  <a:latin typeface="+mj-ea"/>
                  <a:ea typeface="+mj-ea"/>
                </a:rPr>
                <a:t>03</a:t>
              </a:r>
              <a:endParaRPr lang="zh-CN" altLang="en-US" sz="3600" dirty="0">
                <a:solidFill>
                  <a:schemeClr val="accent4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A680F08D-8182-C35F-B748-840DB45E68DE}"/>
              </a:ext>
            </a:extLst>
          </p:cNvPr>
          <p:cNvGrpSpPr/>
          <p:nvPr userDrawn="1"/>
        </p:nvGrpSpPr>
        <p:grpSpPr>
          <a:xfrm>
            <a:off x="9447922" y="4349566"/>
            <a:ext cx="267374" cy="60328"/>
            <a:chOff x="9740069" y="4349566"/>
            <a:chExt cx="267374" cy="60328"/>
          </a:xfrm>
        </p:grpSpPr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08EAF159-4298-091A-1DEC-7A737AE6BDDD}"/>
                </a:ext>
              </a:extLst>
            </p:cNvPr>
            <p:cNvSpPr/>
            <p:nvPr/>
          </p:nvSpPr>
          <p:spPr>
            <a:xfrm>
              <a:off x="9947115" y="4349566"/>
              <a:ext cx="60328" cy="60328"/>
            </a:xfrm>
            <a:prstGeom prst="ellipse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F1BE7076-2D7A-93FB-0030-A6FC10B5AD31}"/>
                </a:ext>
              </a:extLst>
            </p:cNvPr>
            <p:cNvSpPr/>
            <p:nvPr/>
          </p:nvSpPr>
          <p:spPr>
            <a:xfrm>
              <a:off x="9843592" y="4349566"/>
              <a:ext cx="60328" cy="60328"/>
            </a:xfrm>
            <a:prstGeom prst="ellipse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6E316464-EC50-2636-9416-C5304796B911}"/>
                </a:ext>
              </a:extLst>
            </p:cNvPr>
            <p:cNvSpPr/>
            <p:nvPr/>
          </p:nvSpPr>
          <p:spPr>
            <a:xfrm>
              <a:off x="9740069" y="4349566"/>
              <a:ext cx="60328" cy="60328"/>
            </a:xfrm>
            <a:prstGeom prst="ellipse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BAAAA46D-2A3F-59F0-8628-82740ADF76A6}"/>
              </a:ext>
            </a:extLst>
          </p:cNvPr>
          <p:cNvGrpSpPr/>
          <p:nvPr userDrawn="1"/>
        </p:nvGrpSpPr>
        <p:grpSpPr>
          <a:xfrm>
            <a:off x="6708424" y="4774259"/>
            <a:ext cx="897472" cy="646331"/>
            <a:chOff x="6708424" y="4774259"/>
            <a:chExt cx="897472" cy="646331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6806BEC3-B4C2-09EE-06AF-0C8BD174E5A7}"/>
                </a:ext>
              </a:extLst>
            </p:cNvPr>
            <p:cNvSpPr/>
            <p:nvPr userDrawn="1"/>
          </p:nvSpPr>
          <p:spPr>
            <a:xfrm>
              <a:off x="6708424" y="5222609"/>
              <a:ext cx="841969" cy="1301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2B2F65F9-2F2C-ED38-A875-A2FC21328C3D}"/>
                </a:ext>
              </a:extLst>
            </p:cNvPr>
            <p:cNvSpPr txBox="1"/>
            <p:nvPr userDrawn="1"/>
          </p:nvSpPr>
          <p:spPr>
            <a:xfrm>
              <a:off x="6708424" y="4774259"/>
              <a:ext cx="8974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accent4"/>
                  </a:solidFill>
                  <a:latin typeface="+mj-ea"/>
                  <a:ea typeface="+mj-ea"/>
                </a:rPr>
                <a:t>04</a:t>
              </a:r>
              <a:endParaRPr lang="zh-CN" altLang="en-US" sz="3600" dirty="0">
                <a:solidFill>
                  <a:schemeClr val="accent4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54" name="圆: 空心 53">
            <a:extLst>
              <a:ext uri="{FF2B5EF4-FFF2-40B4-BE49-F238E27FC236}">
                <a16:creationId xmlns:a16="http://schemas.microsoft.com/office/drawing/2014/main" id="{4ED72D3E-3338-30C9-099A-61626040A0FD}"/>
              </a:ext>
            </a:extLst>
          </p:cNvPr>
          <p:cNvSpPr/>
          <p:nvPr userDrawn="1"/>
        </p:nvSpPr>
        <p:spPr>
          <a:xfrm rot="1769697" flipH="1">
            <a:off x="126296" y="1691260"/>
            <a:ext cx="5080592" cy="5080592"/>
          </a:xfrm>
          <a:prstGeom prst="donut">
            <a:avLst>
              <a:gd name="adj" fmla="val 11627"/>
            </a:avLst>
          </a:prstGeom>
          <a:gradFill>
            <a:gsLst>
              <a:gs pos="0">
                <a:schemeClr val="accent1">
                  <a:alpha val="20000"/>
                </a:schemeClr>
              </a:gs>
              <a:gs pos="95575">
                <a:schemeClr val="accent2">
                  <a:alpha val="20000"/>
                </a:schemeClr>
              </a:gs>
              <a:gs pos="58000">
                <a:schemeClr val="accent2">
                  <a:alpha val="0"/>
                </a:schemeClr>
              </a:gs>
              <a:gs pos="31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8092120-DC52-B50F-EAE0-6A45A384BBAD}"/>
              </a:ext>
            </a:extLst>
          </p:cNvPr>
          <p:cNvSpPr txBox="1"/>
          <p:nvPr userDrawn="1"/>
        </p:nvSpPr>
        <p:spPr>
          <a:xfrm rot="5400000">
            <a:off x="-941869" y="2465651"/>
            <a:ext cx="359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>
                    <a:lumMod val="85000"/>
                    <a:alpha val="80000"/>
                  </a:schemeClr>
                </a:solidFill>
                <a:latin typeface="+mj-ea"/>
                <a:ea typeface="+mj-ea"/>
              </a:rPr>
              <a:t>CONTENTS</a:t>
            </a:r>
          </a:p>
        </p:txBody>
      </p:sp>
      <p:pic>
        <p:nvPicPr>
          <p:cNvPr id="95" name="图片 94">
            <a:extLst>
              <a:ext uri="{FF2B5EF4-FFF2-40B4-BE49-F238E27FC236}">
                <a16:creationId xmlns:a16="http://schemas.microsoft.com/office/drawing/2014/main" id="{4D49757B-F64A-9942-6EE0-478156E793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093"/>
          <a:stretch>
            <a:fillRect/>
          </a:stretch>
        </p:blipFill>
        <p:spPr>
          <a:xfrm flipH="1" flipV="1">
            <a:off x="138151" y="539642"/>
            <a:ext cx="5069451" cy="6315165"/>
          </a:xfrm>
          <a:custGeom>
            <a:avLst/>
            <a:gdLst>
              <a:gd name="connsiteX0" fmla="*/ 5069451 w 5069451"/>
              <a:gd name="connsiteY0" fmla="*/ 6315165 h 6315165"/>
              <a:gd name="connsiteX1" fmla="*/ 0 w 5069451"/>
              <a:gd name="connsiteY1" fmla="*/ 6315165 h 6315165"/>
              <a:gd name="connsiteX2" fmla="*/ 0 w 5069451"/>
              <a:gd name="connsiteY2" fmla="*/ 0 h 6315165"/>
              <a:gd name="connsiteX3" fmla="*/ 5069451 w 5069451"/>
              <a:gd name="connsiteY3" fmla="*/ 0 h 6315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9451" h="6315165">
                <a:moveTo>
                  <a:pt x="5069451" y="6315165"/>
                </a:moveTo>
                <a:lnTo>
                  <a:pt x="0" y="6315165"/>
                </a:lnTo>
                <a:lnTo>
                  <a:pt x="0" y="0"/>
                </a:lnTo>
                <a:lnTo>
                  <a:pt x="5069451" y="0"/>
                </a:lnTo>
                <a:close/>
              </a:path>
            </a:pathLst>
          </a:custGeom>
        </p:spPr>
      </p:pic>
      <p:grpSp>
        <p:nvGrpSpPr>
          <p:cNvPr id="85" name="组合 84">
            <a:extLst>
              <a:ext uri="{FF2B5EF4-FFF2-40B4-BE49-F238E27FC236}">
                <a16:creationId xmlns:a16="http://schemas.microsoft.com/office/drawing/2014/main" id="{D16C65DB-BFBF-DA78-AA6D-D64B252A2636}"/>
              </a:ext>
            </a:extLst>
          </p:cNvPr>
          <p:cNvGrpSpPr/>
          <p:nvPr userDrawn="1"/>
        </p:nvGrpSpPr>
        <p:grpSpPr>
          <a:xfrm>
            <a:off x="9447922" y="5280622"/>
            <a:ext cx="267374" cy="60328"/>
            <a:chOff x="9740069" y="4349566"/>
            <a:chExt cx="267374" cy="60328"/>
          </a:xfrm>
        </p:grpSpPr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FF4648E7-27C5-E053-C608-A91EE5B9B29B}"/>
                </a:ext>
              </a:extLst>
            </p:cNvPr>
            <p:cNvSpPr/>
            <p:nvPr/>
          </p:nvSpPr>
          <p:spPr>
            <a:xfrm>
              <a:off x="9947115" y="4349566"/>
              <a:ext cx="60328" cy="60328"/>
            </a:xfrm>
            <a:prstGeom prst="ellipse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671F834B-6A04-8CA1-08ED-D5C5720ADEA7}"/>
                </a:ext>
              </a:extLst>
            </p:cNvPr>
            <p:cNvSpPr/>
            <p:nvPr/>
          </p:nvSpPr>
          <p:spPr>
            <a:xfrm>
              <a:off x="9843592" y="4349566"/>
              <a:ext cx="60328" cy="60328"/>
            </a:xfrm>
            <a:prstGeom prst="ellipse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FA79A8E8-F35C-1C4C-1341-C1A5B6B8DC3F}"/>
                </a:ext>
              </a:extLst>
            </p:cNvPr>
            <p:cNvSpPr/>
            <p:nvPr/>
          </p:nvSpPr>
          <p:spPr>
            <a:xfrm>
              <a:off x="9740069" y="4349566"/>
              <a:ext cx="60328" cy="60328"/>
            </a:xfrm>
            <a:prstGeom prst="ellipse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89" name="直接连接符 88">
            <a:extLst>
              <a:ext uri="{FF2B5EF4-FFF2-40B4-BE49-F238E27FC236}">
                <a16:creationId xmlns:a16="http://schemas.microsoft.com/office/drawing/2014/main" id="{4B05163F-A278-CB15-5797-62D13A4D4E92}"/>
              </a:ext>
            </a:extLst>
          </p:cNvPr>
          <p:cNvCxnSpPr>
            <a:cxnSpLocks/>
          </p:cNvCxnSpPr>
          <p:nvPr userDrawn="1"/>
        </p:nvCxnSpPr>
        <p:spPr>
          <a:xfrm>
            <a:off x="4515045" y="5344826"/>
            <a:ext cx="3035348" cy="0"/>
          </a:xfrm>
          <a:prstGeom prst="line">
            <a:avLst/>
          </a:prstGeom>
          <a:ln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弧形 96">
            <a:extLst>
              <a:ext uri="{FF2B5EF4-FFF2-40B4-BE49-F238E27FC236}">
                <a16:creationId xmlns:a16="http://schemas.microsoft.com/office/drawing/2014/main" id="{E2A72832-53A6-B14C-A3D2-CE2E3DB99135}"/>
              </a:ext>
            </a:extLst>
          </p:cNvPr>
          <p:cNvSpPr/>
          <p:nvPr userDrawn="1"/>
        </p:nvSpPr>
        <p:spPr>
          <a:xfrm rot="19830303">
            <a:off x="10994340" y="1080469"/>
            <a:ext cx="547572" cy="547572"/>
          </a:xfrm>
          <a:prstGeom prst="arc">
            <a:avLst>
              <a:gd name="adj1" fmla="val 13420169"/>
              <a:gd name="adj2" fmla="val 7140980"/>
            </a:avLst>
          </a:prstGeom>
          <a:noFill/>
          <a:ln w="63500"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CE8C7A81-1D07-8BD8-70D1-43C61E88AF4A}"/>
              </a:ext>
            </a:extLst>
          </p:cNvPr>
          <p:cNvSpPr txBox="1"/>
          <p:nvPr userDrawn="1"/>
        </p:nvSpPr>
        <p:spPr>
          <a:xfrm>
            <a:off x="10534015" y="1130300"/>
            <a:ext cx="984885" cy="1598806"/>
          </a:xfrm>
          <a:prstGeom prst="rect">
            <a:avLst/>
          </a:prstGeom>
          <a:noFill/>
        </p:spPr>
        <p:txBody>
          <a:bodyPr vert="eaVert" wrap="square" rtlCol="0" anchor="ctr">
            <a:noAutofit/>
          </a:bodyPr>
          <a:lstStyle/>
          <a:p>
            <a:pPr algn="r"/>
            <a:r>
              <a:rPr lang="zh-CN" altLang="en-US" sz="5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目录</a:t>
            </a:r>
          </a:p>
        </p:txBody>
      </p: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B722F096-D8F9-2F82-0CB0-899259B43B7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457" y="3009900"/>
            <a:ext cx="0" cy="3848100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图片 47" descr="图片包含 游戏机&#10;&#10;描述已自动生成">
            <a:extLst>
              <a:ext uri="{FF2B5EF4-FFF2-40B4-BE49-F238E27FC236}">
                <a16:creationId xmlns:a16="http://schemas.microsoft.com/office/drawing/2014/main" id="{FD8A653A-84FF-E1D2-E093-20703D2E72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>
            <a:fillRect/>
          </a:stretch>
        </p:blipFill>
        <p:spPr>
          <a:xfrm>
            <a:off x="1154631" y="5779972"/>
            <a:ext cx="3203586" cy="1078029"/>
          </a:xfrm>
          <a:custGeom>
            <a:avLst/>
            <a:gdLst>
              <a:gd name="connsiteX0" fmla="*/ 0 w 3203586"/>
              <a:gd name="connsiteY0" fmla="*/ 0 h 1078029"/>
              <a:gd name="connsiteX1" fmla="*/ 3203586 w 3203586"/>
              <a:gd name="connsiteY1" fmla="*/ 0 h 1078029"/>
              <a:gd name="connsiteX2" fmla="*/ 3203586 w 3203586"/>
              <a:gd name="connsiteY2" fmla="*/ 1078029 h 1078029"/>
              <a:gd name="connsiteX3" fmla="*/ 0 w 3203586"/>
              <a:gd name="connsiteY3" fmla="*/ 1078029 h 107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1078029">
                <a:moveTo>
                  <a:pt x="0" y="0"/>
                </a:moveTo>
                <a:lnTo>
                  <a:pt x="3203586" y="0"/>
                </a:lnTo>
                <a:lnTo>
                  <a:pt x="3203586" y="1078029"/>
                </a:lnTo>
                <a:lnTo>
                  <a:pt x="0" y="1078029"/>
                </a:lnTo>
                <a:close/>
              </a:path>
            </a:pathLst>
          </a:custGeom>
        </p:spPr>
      </p:pic>
      <p:pic>
        <p:nvPicPr>
          <p:cNvPr id="49" name="图片 48" descr="卡通人物&#10;&#10;低可信度描述已自动生成">
            <a:extLst>
              <a:ext uri="{FF2B5EF4-FFF2-40B4-BE49-F238E27FC236}">
                <a16:creationId xmlns:a16="http://schemas.microsoft.com/office/drawing/2014/main" id="{485B59BC-53A5-7A58-81C8-D19EE09F6A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7"/>
          <a:stretch>
            <a:fillRect/>
          </a:stretch>
        </p:blipFill>
        <p:spPr>
          <a:xfrm>
            <a:off x="143095" y="6346641"/>
            <a:ext cx="1859818" cy="511359"/>
          </a:xfrm>
          <a:custGeom>
            <a:avLst/>
            <a:gdLst>
              <a:gd name="connsiteX0" fmla="*/ 0 w 1859818"/>
              <a:gd name="connsiteY0" fmla="*/ 0 h 511359"/>
              <a:gd name="connsiteX1" fmla="*/ 1859818 w 1859818"/>
              <a:gd name="connsiteY1" fmla="*/ 0 h 511359"/>
              <a:gd name="connsiteX2" fmla="*/ 1859818 w 1859818"/>
              <a:gd name="connsiteY2" fmla="*/ 511359 h 511359"/>
              <a:gd name="connsiteX3" fmla="*/ 0 w 1859818"/>
              <a:gd name="connsiteY3" fmla="*/ 511359 h 511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9818" h="511359">
                <a:moveTo>
                  <a:pt x="0" y="0"/>
                </a:moveTo>
                <a:lnTo>
                  <a:pt x="1859818" y="0"/>
                </a:lnTo>
                <a:lnTo>
                  <a:pt x="1859818" y="511359"/>
                </a:lnTo>
                <a:lnTo>
                  <a:pt x="0" y="511359"/>
                </a:lnTo>
                <a:close/>
              </a:path>
            </a:pathLst>
          </a:custGeom>
        </p:spPr>
      </p:pic>
      <p:pic>
        <p:nvPicPr>
          <p:cNvPr id="50" name="图片 49" descr="卡通人物&#10;&#10;低可信度描述已自动生成">
            <a:extLst>
              <a:ext uri="{FF2B5EF4-FFF2-40B4-BE49-F238E27FC236}">
                <a16:creationId xmlns:a16="http://schemas.microsoft.com/office/drawing/2014/main" id="{3006BABB-FE79-6F0F-974C-E6A054CFFB4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483330"/>
            <a:ext cx="2002913" cy="1024747"/>
          </a:xfrm>
          <a:custGeom>
            <a:avLst/>
            <a:gdLst>
              <a:gd name="connsiteX0" fmla="*/ 0 w 2002913"/>
              <a:gd name="connsiteY0" fmla="*/ 0 h 1024747"/>
              <a:gd name="connsiteX1" fmla="*/ 2002913 w 2002913"/>
              <a:gd name="connsiteY1" fmla="*/ 0 h 1024747"/>
              <a:gd name="connsiteX2" fmla="*/ 2002913 w 2002913"/>
              <a:gd name="connsiteY2" fmla="*/ 1024747 h 1024747"/>
              <a:gd name="connsiteX3" fmla="*/ 0 w 2002913"/>
              <a:gd name="connsiteY3" fmla="*/ 1024747 h 10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913" h="1024747">
                <a:moveTo>
                  <a:pt x="0" y="0"/>
                </a:moveTo>
                <a:lnTo>
                  <a:pt x="2002913" y="0"/>
                </a:lnTo>
                <a:lnTo>
                  <a:pt x="2002913" y="1024747"/>
                </a:lnTo>
                <a:lnTo>
                  <a:pt x="0" y="1024747"/>
                </a:lnTo>
                <a:close/>
              </a:path>
            </a:pathLst>
          </a:custGeom>
        </p:spPr>
      </p:pic>
      <p:pic>
        <p:nvPicPr>
          <p:cNvPr id="51" name="图片 50" descr="卡通人物&#10;&#10;低可信度描述已自动生成">
            <a:extLst>
              <a:ext uri="{FF2B5EF4-FFF2-40B4-BE49-F238E27FC236}">
                <a16:creationId xmlns:a16="http://schemas.microsoft.com/office/drawing/2014/main" id="{BBF21857-F5D6-4297-A5E0-21CB89DC2A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18" b="56859"/>
          <a:stretch>
            <a:fillRect/>
          </a:stretch>
        </p:blipFill>
        <p:spPr>
          <a:xfrm>
            <a:off x="4472976" y="6235700"/>
            <a:ext cx="1447800" cy="622300"/>
          </a:xfrm>
          <a:custGeom>
            <a:avLst/>
            <a:gdLst>
              <a:gd name="connsiteX0" fmla="*/ 0 w 1447800"/>
              <a:gd name="connsiteY0" fmla="*/ 0 h 622300"/>
              <a:gd name="connsiteX1" fmla="*/ 1447800 w 1447800"/>
              <a:gd name="connsiteY1" fmla="*/ 0 h 622300"/>
              <a:gd name="connsiteX2" fmla="*/ 1447800 w 1447800"/>
              <a:gd name="connsiteY2" fmla="*/ 622300 h 622300"/>
              <a:gd name="connsiteX3" fmla="*/ 0 w 1447800"/>
              <a:gd name="connsiteY3" fmla="*/ 62230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" h="622300">
                <a:moveTo>
                  <a:pt x="0" y="0"/>
                </a:moveTo>
                <a:lnTo>
                  <a:pt x="1447800" y="0"/>
                </a:lnTo>
                <a:lnTo>
                  <a:pt x="1447800" y="622300"/>
                </a:lnTo>
                <a:lnTo>
                  <a:pt x="0" y="622300"/>
                </a:lnTo>
                <a:close/>
              </a:path>
            </a:pathLst>
          </a:custGeom>
        </p:spPr>
      </p:pic>
      <p:pic>
        <p:nvPicPr>
          <p:cNvPr id="52" name="图片 51" descr="图片包含 游戏机&#10;&#10;描述已自动生成">
            <a:extLst>
              <a:ext uri="{FF2B5EF4-FFF2-40B4-BE49-F238E27FC236}">
                <a16:creationId xmlns:a16="http://schemas.microsoft.com/office/drawing/2014/main" id="{4C2D186E-5ED1-D43F-0B84-D2EAEA36E0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63" b="46440"/>
          <a:stretch>
            <a:fillRect/>
          </a:stretch>
        </p:blipFill>
        <p:spPr>
          <a:xfrm>
            <a:off x="2999484" y="5577348"/>
            <a:ext cx="2921292" cy="1280653"/>
          </a:xfrm>
          <a:custGeom>
            <a:avLst/>
            <a:gdLst>
              <a:gd name="connsiteX0" fmla="*/ 0 w 2921292"/>
              <a:gd name="connsiteY0" fmla="*/ 0 h 1280653"/>
              <a:gd name="connsiteX1" fmla="*/ 2921292 w 2921292"/>
              <a:gd name="connsiteY1" fmla="*/ 0 h 1280653"/>
              <a:gd name="connsiteX2" fmla="*/ 2921292 w 2921292"/>
              <a:gd name="connsiteY2" fmla="*/ 1280653 h 1280653"/>
              <a:gd name="connsiteX3" fmla="*/ 0 w 2921292"/>
              <a:gd name="connsiteY3" fmla="*/ 1280653 h 128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292" h="1280653">
                <a:moveTo>
                  <a:pt x="0" y="0"/>
                </a:moveTo>
                <a:lnTo>
                  <a:pt x="2921292" y="0"/>
                </a:lnTo>
                <a:lnTo>
                  <a:pt x="2921292" y="1280653"/>
                </a:lnTo>
                <a:lnTo>
                  <a:pt x="0" y="1280653"/>
                </a:lnTo>
                <a:close/>
              </a:path>
            </a:pathLst>
          </a:custGeom>
        </p:spPr>
      </p:pic>
      <p:pic>
        <p:nvPicPr>
          <p:cNvPr id="55" name="图片 54" descr="图片包含 游戏机&#10;&#10;描述已自动生成">
            <a:extLst>
              <a:ext uri="{FF2B5EF4-FFF2-40B4-BE49-F238E27FC236}">
                <a16:creationId xmlns:a16="http://schemas.microsoft.com/office/drawing/2014/main" id="{3B6D26D2-A312-28DF-045C-30B6E04483E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51"/>
          <a:stretch>
            <a:fillRect/>
          </a:stretch>
        </p:blipFill>
        <p:spPr>
          <a:xfrm>
            <a:off x="1651482" y="5931492"/>
            <a:ext cx="3259037" cy="926508"/>
          </a:xfrm>
          <a:custGeom>
            <a:avLst/>
            <a:gdLst>
              <a:gd name="connsiteX0" fmla="*/ 0 w 3259037"/>
              <a:gd name="connsiteY0" fmla="*/ 0 h 926508"/>
              <a:gd name="connsiteX1" fmla="*/ 3259037 w 3259037"/>
              <a:gd name="connsiteY1" fmla="*/ 0 h 926508"/>
              <a:gd name="connsiteX2" fmla="*/ 3259037 w 3259037"/>
              <a:gd name="connsiteY2" fmla="*/ 926508 h 926508"/>
              <a:gd name="connsiteX3" fmla="*/ 0 w 3259037"/>
              <a:gd name="connsiteY3" fmla="*/ 926508 h 92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037" h="926508">
                <a:moveTo>
                  <a:pt x="0" y="0"/>
                </a:moveTo>
                <a:lnTo>
                  <a:pt x="3259037" y="0"/>
                </a:lnTo>
                <a:lnTo>
                  <a:pt x="3259037" y="926508"/>
                </a:lnTo>
                <a:lnTo>
                  <a:pt x="0" y="926508"/>
                </a:lnTo>
                <a:close/>
              </a:path>
            </a:pathLst>
          </a:custGeom>
        </p:spPr>
      </p:pic>
      <p:pic>
        <p:nvPicPr>
          <p:cNvPr id="56" name="图片 55" descr="图片包含 游戏机&#10;&#10;描述已自动生成">
            <a:extLst>
              <a:ext uri="{FF2B5EF4-FFF2-40B4-BE49-F238E27FC236}">
                <a16:creationId xmlns:a16="http://schemas.microsoft.com/office/drawing/2014/main" id="{EFCDE02B-D383-E44B-BFB1-5E3B1B0CC3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63" b="46440"/>
          <a:stretch>
            <a:fillRect/>
          </a:stretch>
        </p:blipFill>
        <p:spPr>
          <a:xfrm>
            <a:off x="8719935" y="5571351"/>
            <a:ext cx="2921292" cy="1280653"/>
          </a:xfrm>
          <a:custGeom>
            <a:avLst/>
            <a:gdLst>
              <a:gd name="connsiteX0" fmla="*/ 0 w 2921292"/>
              <a:gd name="connsiteY0" fmla="*/ 0 h 1280653"/>
              <a:gd name="connsiteX1" fmla="*/ 2921292 w 2921292"/>
              <a:gd name="connsiteY1" fmla="*/ 0 h 1280653"/>
              <a:gd name="connsiteX2" fmla="*/ 2921292 w 2921292"/>
              <a:gd name="connsiteY2" fmla="*/ 1280653 h 1280653"/>
              <a:gd name="connsiteX3" fmla="*/ 0 w 2921292"/>
              <a:gd name="connsiteY3" fmla="*/ 1280653 h 128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292" h="1280653">
                <a:moveTo>
                  <a:pt x="0" y="0"/>
                </a:moveTo>
                <a:lnTo>
                  <a:pt x="2921292" y="0"/>
                </a:lnTo>
                <a:lnTo>
                  <a:pt x="2921292" y="1280653"/>
                </a:lnTo>
                <a:lnTo>
                  <a:pt x="0" y="1280653"/>
                </a:lnTo>
                <a:close/>
              </a:path>
            </a:pathLst>
          </a:custGeom>
        </p:spPr>
      </p:pic>
      <p:pic>
        <p:nvPicPr>
          <p:cNvPr id="57" name="图片 56" descr="卡通人物&#10;&#10;低可信度描述已自动生成">
            <a:extLst>
              <a:ext uri="{FF2B5EF4-FFF2-40B4-BE49-F238E27FC236}">
                <a16:creationId xmlns:a16="http://schemas.microsoft.com/office/drawing/2014/main" id="{77769775-528D-D067-B7EB-4DEF86CA8CC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7982" y="1075763"/>
            <a:ext cx="2002913" cy="1024747"/>
          </a:xfrm>
          <a:custGeom>
            <a:avLst/>
            <a:gdLst>
              <a:gd name="connsiteX0" fmla="*/ 0 w 2002913"/>
              <a:gd name="connsiteY0" fmla="*/ 0 h 1024747"/>
              <a:gd name="connsiteX1" fmla="*/ 2002913 w 2002913"/>
              <a:gd name="connsiteY1" fmla="*/ 0 h 1024747"/>
              <a:gd name="connsiteX2" fmla="*/ 2002913 w 2002913"/>
              <a:gd name="connsiteY2" fmla="*/ 1024747 h 1024747"/>
              <a:gd name="connsiteX3" fmla="*/ 0 w 2002913"/>
              <a:gd name="connsiteY3" fmla="*/ 1024747 h 10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913" h="1024747">
                <a:moveTo>
                  <a:pt x="0" y="0"/>
                </a:moveTo>
                <a:lnTo>
                  <a:pt x="2002913" y="0"/>
                </a:lnTo>
                <a:lnTo>
                  <a:pt x="2002913" y="1024747"/>
                </a:lnTo>
                <a:lnTo>
                  <a:pt x="0" y="102474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81310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B8D98B73-54DC-2C97-9E50-AF962BF2D4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262"/>
          <a:stretch/>
        </p:blipFill>
        <p:spPr>
          <a:xfrm>
            <a:off x="645937" y="6223773"/>
            <a:ext cx="939023" cy="133613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3886C83D-4521-544C-0526-C187665844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1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9111" y="1378828"/>
            <a:ext cx="3536072" cy="3536072"/>
          </a:xfrm>
          <a:prstGeom prst="ellipse">
            <a:avLst/>
          </a:prstGeom>
          <a:effectLst>
            <a:softEdge rad="190500"/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976D3FB4-66C0-FB1E-D655-314D2EF3E79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8046"/>
          <a:stretch>
            <a:fillRect/>
          </a:stretch>
        </p:blipFill>
        <p:spPr>
          <a:xfrm flipV="1">
            <a:off x="7024242" y="539642"/>
            <a:ext cx="5069451" cy="6318359"/>
          </a:xfrm>
          <a:custGeom>
            <a:avLst/>
            <a:gdLst>
              <a:gd name="connsiteX0" fmla="*/ 0 w 5069451"/>
              <a:gd name="connsiteY0" fmla="*/ 6318359 h 6318359"/>
              <a:gd name="connsiteX1" fmla="*/ 5069451 w 5069451"/>
              <a:gd name="connsiteY1" fmla="*/ 6318359 h 6318359"/>
              <a:gd name="connsiteX2" fmla="*/ 5069451 w 5069451"/>
              <a:gd name="connsiteY2" fmla="*/ 0 h 6318359"/>
              <a:gd name="connsiteX3" fmla="*/ 0 w 5069451"/>
              <a:gd name="connsiteY3" fmla="*/ 0 h 631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9451" h="6318359">
                <a:moveTo>
                  <a:pt x="0" y="6318359"/>
                </a:moveTo>
                <a:lnTo>
                  <a:pt x="5069451" y="6318359"/>
                </a:lnTo>
                <a:lnTo>
                  <a:pt x="5069451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1" name="矩形 60">
            <a:extLst>
              <a:ext uri="{FF2B5EF4-FFF2-40B4-BE49-F238E27FC236}">
                <a16:creationId xmlns:a16="http://schemas.microsoft.com/office/drawing/2014/main" id="{8DA0813F-BD44-F1BC-C9D7-555C4C9B5ABE}"/>
              </a:ext>
            </a:extLst>
          </p:cNvPr>
          <p:cNvSpPr/>
          <p:nvPr userDrawn="1"/>
        </p:nvSpPr>
        <p:spPr>
          <a:xfrm>
            <a:off x="1067701" y="4681716"/>
            <a:ext cx="468206" cy="650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3A8756A5-853E-7A17-A56E-0CAE75BED62B}"/>
              </a:ext>
            </a:extLst>
          </p:cNvPr>
          <p:cNvGrpSpPr/>
          <p:nvPr userDrawn="1"/>
        </p:nvGrpSpPr>
        <p:grpSpPr>
          <a:xfrm>
            <a:off x="3819694" y="2868478"/>
            <a:ext cx="509029" cy="114853"/>
            <a:chOff x="9740069" y="2463286"/>
            <a:chExt cx="267374" cy="60328"/>
          </a:xfrm>
        </p:grpSpPr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4D4A54E6-908F-DD37-553D-E2ECD153B612}"/>
                </a:ext>
              </a:extLst>
            </p:cNvPr>
            <p:cNvSpPr/>
            <p:nvPr/>
          </p:nvSpPr>
          <p:spPr>
            <a:xfrm>
              <a:off x="9947115" y="2463286"/>
              <a:ext cx="60328" cy="60328"/>
            </a:xfrm>
            <a:prstGeom prst="ellipse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64D27B1C-471F-BDC6-F45D-740AD3FA6EF3}"/>
                </a:ext>
              </a:extLst>
            </p:cNvPr>
            <p:cNvSpPr/>
            <p:nvPr/>
          </p:nvSpPr>
          <p:spPr>
            <a:xfrm>
              <a:off x="9843592" y="2463286"/>
              <a:ext cx="60328" cy="60328"/>
            </a:xfrm>
            <a:prstGeom prst="ellipse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75064CF8-4AE6-8B6D-48F5-BCAE626B565C}"/>
                </a:ext>
              </a:extLst>
            </p:cNvPr>
            <p:cNvSpPr/>
            <p:nvPr/>
          </p:nvSpPr>
          <p:spPr>
            <a:xfrm>
              <a:off x="9740069" y="2463286"/>
              <a:ext cx="60328" cy="60328"/>
            </a:xfrm>
            <a:prstGeom prst="ellipse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409DEF81-9011-A454-620B-97367026D221}"/>
              </a:ext>
            </a:extLst>
          </p:cNvPr>
          <p:cNvGrpSpPr/>
          <p:nvPr userDrawn="1"/>
        </p:nvGrpSpPr>
        <p:grpSpPr>
          <a:xfrm rot="20910134">
            <a:off x="5497847" y="4876987"/>
            <a:ext cx="2449348" cy="1002627"/>
            <a:chOff x="1820317" y="413867"/>
            <a:chExt cx="3443525" cy="1409588"/>
          </a:xfrm>
        </p:grpSpPr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A5BBF456-A68E-E259-B7D3-1FA8C7515FAD}"/>
                </a:ext>
              </a:extLst>
            </p:cNvPr>
            <p:cNvSpPr/>
            <p:nvPr/>
          </p:nvSpPr>
          <p:spPr>
            <a:xfrm rot="1019804">
              <a:off x="2000583" y="885923"/>
              <a:ext cx="3263259" cy="937532"/>
            </a:xfrm>
            <a:custGeom>
              <a:avLst/>
              <a:gdLst>
                <a:gd name="connsiteX0" fmla="*/ 0 w 3193143"/>
                <a:gd name="connsiteY0" fmla="*/ 0 h 1277257"/>
                <a:gd name="connsiteX1" fmla="*/ 1451429 w 3193143"/>
                <a:gd name="connsiteY1" fmla="*/ 1045028 h 1277257"/>
                <a:gd name="connsiteX2" fmla="*/ 3193143 w 3193143"/>
                <a:gd name="connsiteY2" fmla="*/ 1277257 h 1277257"/>
                <a:gd name="connsiteX0" fmla="*/ 0 w 3193143"/>
                <a:gd name="connsiteY0" fmla="*/ 0 h 1277257"/>
                <a:gd name="connsiteX1" fmla="*/ 1451429 w 3193143"/>
                <a:gd name="connsiteY1" fmla="*/ 1045028 h 1277257"/>
                <a:gd name="connsiteX2" fmla="*/ 3193143 w 3193143"/>
                <a:gd name="connsiteY2" fmla="*/ 1277257 h 1277257"/>
                <a:gd name="connsiteX0" fmla="*/ 0 w 3193143"/>
                <a:gd name="connsiteY0" fmla="*/ 0 h 1277257"/>
                <a:gd name="connsiteX1" fmla="*/ 1451429 w 3193143"/>
                <a:gd name="connsiteY1" fmla="*/ 1045028 h 1277257"/>
                <a:gd name="connsiteX2" fmla="*/ 3193143 w 3193143"/>
                <a:gd name="connsiteY2" fmla="*/ 1277257 h 1277257"/>
                <a:gd name="connsiteX0" fmla="*/ 0 w 3193143"/>
                <a:gd name="connsiteY0" fmla="*/ 0 h 1277257"/>
                <a:gd name="connsiteX1" fmla="*/ 1352369 w 3193143"/>
                <a:gd name="connsiteY1" fmla="*/ 1105988 h 1277257"/>
                <a:gd name="connsiteX2" fmla="*/ 3193143 w 3193143"/>
                <a:gd name="connsiteY2" fmla="*/ 1277257 h 1277257"/>
                <a:gd name="connsiteX0" fmla="*/ 0 w 3193143"/>
                <a:gd name="connsiteY0" fmla="*/ 0 h 1343451"/>
                <a:gd name="connsiteX1" fmla="*/ 1352369 w 3193143"/>
                <a:gd name="connsiteY1" fmla="*/ 1105988 h 1343451"/>
                <a:gd name="connsiteX2" fmla="*/ 3193143 w 3193143"/>
                <a:gd name="connsiteY2" fmla="*/ 1277257 h 1343451"/>
                <a:gd name="connsiteX0" fmla="*/ 0 w 3193143"/>
                <a:gd name="connsiteY0" fmla="*/ 0 h 1343451"/>
                <a:gd name="connsiteX1" fmla="*/ 1352369 w 3193143"/>
                <a:gd name="connsiteY1" fmla="*/ 1105988 h 1343451"/>
                <a:gd name="connsiteX2" fmla="*/ 3193143 w 3193143"/>
                <a:gd name="connsiteY2" fmla="*/ 1277257 h 1343451"/>
                <a:gd name="connsiteX0" fmla="*/ 0 w 3193143"/>
                <a:gd name="connsiteY0" fmla="*/ 0 h 1343451"/>
                <a:gd name="connsiteX1" fmla="*/ 1352369 w 3193143"/>
                <a:gd name="connsiteY1" fmla="*/ 1105988 h 1343451"/>
                <a:gd name="connsiteX2" fmla="*/ 3193143 w 3193143"/>
                <a:gd name="connsiteY2" fmla="*/ 1277257 h 1343451"/>
                <a:gd name="connsiteX0" fmla="*/ 0 w 3193143"/>
                <a:gd name="connsiteY0" fmla="*/ 0 h 1343451"/>
                <a:gd name="connsiteX1" fmla="*/ 1352369 w 3193143"/>
                <a:gd name="connsiteY1" fmla="*/ 1105988 h 1343451"/>
                <a:gd name="connsiteX2" fmla="*/ 3193143 w 3193143"/>
                <a:gd name="connsiteY2" fmla="*/ 1277257 h 1343451"/>
                <a:gd name="connsiteX0" fmla="*/ 0 w 3193143"/>
                <a:gd name="connsiteY0" fmla="*/ 0 h 1391169"/>
                <a:gd name="connsiteX1" fmla="*/ 1352369 w 3193143"/>
                <a:gd name="connsiteY1" fmla="*/ 1105988 h 1391169"/>
                <a:gd name="connsiteX2" fmla="*/ 3193143 w 3193143"/>
                <a:gd name="connsiteY2" fmla="*/ 1277257 h 1391169"/>
                <a:gd name="connsiteX0" fmla="*/ 0 w 3193143"/>
                <a:gd name="connsiteY0" fmla="*/ 0 h 1277257"/>
                <a:gd name="connsiteX1" fmla="*/ 3193143 w 3193143"/>
                <a:gd name="connsiteY1" fmla="*/ 1277257 h 1277257"/>
                <a:gd name="connsiteX0" fmla="*/ 0 w 3193143"/>
                <a:gd name="connsiteY0" fmla="*/ 0 h 1277257"/>
                <a:gd name="connsiteX1" fmla="*/ 3193143 w 3193143"/>
                <a:gd name="connsiteY1" fmla="*/ 1277257 h 1277257"/>
                <a:gd name="connsiteX0" fmla="*/ 0 w 3193143"/>
                <a:gd name="connsiteY0" fmla="*/ 0 h 1277257"/>
                <a:gd name="connsiteX1" fmla="*/ 3193143 w 3193143"/>
                <a:gd name="connsiteY1" fmla="*/ 1277257 h 1277257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3063603"/>
                <a:gd name="connsiteY0" fmla="*/ 0 h 980150"/>
                <a:gd name="connsiteX1" fmla="*/ 3063603 w 3063603"/>
                <a:gd name="connsiteY1" fmla="*/ 934357 h 980150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63603" h="934357">
                  <a:moveTo>
                    <a:pt x="0" y="0"/>
                  </a:moveTo>
                  <a:cubicBezTo>
                    <a:pt x="550159" y="361453"/>
                    <a:pt x="1785862" y="889605"/>
                    <a:pt x="3063603" y="934357"/>
                  </a:cubicBezTo>
                </a:path>
              </a:pathLst>
            </a:custGeom>
            <a:ln w="38100">
              <a:gradFill>
                <a:gsLst>
                  <a:gs pos="83000">
                    <a:schemeClr val="accent2">
                      <a:alpha val="0"/>
                    </a:schemeClr>
                  </a:gs>
                  <a:gs pos="0">
                    <a:schemeClr val="accent2">
                      <a:alpha val="40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E92B090B-B94A-BF8B-EB3C-05E7EA76A966}"/>
                </a:ext>
              </a:extLst>
            </p:cNvPr>
            <p:cNvSpPr/>
            <p:nvPr/>
          </p:nvSpPr>
          <p:spPr>
            <a:xfrm rot="983129">
              <a:off x="1820317" y="413867"/>
              <a:ext cx="3167933" cy="1076230"/>
            </a:xfrm>
            <a:custGeom>
              <a:avLst/>
              <a:gdLst>
                <a:gd name="connsiteX0" fmla="*/ 0 w 3193143"/>
                <a:gd name="connsiteY0" fmla="*/ 0 h 1277257"/>
                <a:gd name="connsiteX1" fmla="*/ 1451429 w 3193143"/>
                <a:gd name="connsiteY1" fmla="*/ 1045028 h 1277257"/>
                <a:gd name="connsiteX2" fmla="*/ 3193143 w 3193143"/>
                <a:gd name="connsiteY2" fmla="*/ 1277257 h 1277257"/>
                <a:gd name="connsiteX0" fmla="*/ 0 w 3193143"/>
                <a:gd name="connsiteY0" fmla="*/ 0 h 1277257"/>
                <a:gd name="connsiteX1" fmla="*/ 1451429 w 3193143"/>
                <a:gd name="connsiteY1" fmla="*/ 1045028 h 1277257"/>
                <a:gd name="connsiteX2" fmla="*/ 3193143 w 3193143"/>
                <a:gd name="connsiteY2" fmla="*/ 1277257 h 1277257"/>
                <a:gd name="connsiteX0" fmla="*/ 0 w 3193143"/>
                <a:gd name="connsiteY0" fmla="*/ 0 h 1277257"/>
                <a:gd name="connsiteX1" fmla="*/ 1451429 w 3193143"/>
                <a:gd name="connsiteY1" fmla="*/ 1045028 h 1277257"/>
                <a:gd name="connsiteX2" fmla="*/ 3193143 w 3193143"/>
                <a:gd name="connsiteY2" fmla="*/ 1277257 h 1277257"/>
                <a:gd name="connsiteX0" fmla="*/ 0 w 3193143"/>
                <a:gd name="connsiteY0" fmla="*/ 0 h 1277257"/>
                <a:gd name="connsiteX1" fmla="*/ 1352369 w 3193143"/>
                <a:gd name="connsiteY1" fmla="*/ 1105988 h 1277257"/>
                <a:gd name="connsiteX2" fmla="*/ 3193143 w 3193143"/>
                <a:gd name="connsiteY2" fmla="*/ 1277257 h 1277257"/>
                <a:gd name="connsiteX0" fmla="*/ 0 w 3193143"/>
                <a:gd name="connsiteY0" fmla="*/ 0 h 1343451"/>
                <a:gd name="connsiteX1" fmla="*/ 1352369 w 3193143"/>
                <a:gd name="connsiteY1" fmla="*/ 1105988 h 1343451"/>
                <a:gd name="connsiteX2" fmla="*/ 3193143 w 3193143"/>
                <a:gd name="connsiteY2" fmla="*/ 1277257 h 1343451"/>
                <a:gd name="connsiteX0" fmla="*/ 0 w 3193143"/>
                <a:gd name="connsiteY0" fmla="*/ 0 h 1343451"/>
                <a:gd name="connsiteX1" fmla="*/ 1352369 w 3193143"/>
                <a:gd name="connsiteY1" fmla="*/ 1105988 h 1343451"/>
                <a:gd name="connsiteX2" fmla="*/ 3193143 w 3193143"/>
                <a:gd name="connsiteY2" fmla="*/ 1277257 h 1343451"/>
                <a:gd name="connsiteX0" fmla="*/ 0 w 3193143"/>
                <a:gd name="connsiteY0" fmla="*/ 0 h 1343451"/>
                <a:gd name="connsiteX1" fmla="*/ 1352369 w 3193143"/>
                <a:gd name="connsiteY1" fmla="*/ 1105988 h 1343451"/>
                <a:gd name="connsiteX2" fmla="*/ 3193143 w 3193143"/>
                <a:gd name="connsiteY2" fmla="*/ 1277257 h 1343451"/>
                <a:gd name="connsiteX0" fmla="*/ 0 w 3193143"/>
                <a:gd name="connsiteY0" fmla="*/ 0 h 1343451"/>
                <a:gd name="connsiteX1" fmla="*/ 1352369 w 3193143"/>
                <a:gd name="connsiteY1" fmla="*/ 1105988 h 1343451"/>
                <a:gd name="connsiteX2" fmla="*/ 3193143 w 3193143"/>
                <a:gd name="connsiteY2" fmla="*/ 1277257 h 1343451"/>
                <a:gd name="connsiteX0" fmla="*/ 0 w 3193143"/>
                <a:gd name="connsiteY0" fmla="*/ 0 h 1391169"/>
                <a:gd name="connsiteX1" fmla="*/ 1352369 w 3193143"/>
                <a:gd name="connsiteY1" fmla="*/ 1105988 h 1391169"/>
                <a:gd name="connsiteX2" fmla="*/ 3193143 w 3193143"/>
                <a:gd name="connsiteY2" fmla="*/ 1277257 h 1391169"/>
                <a:gd name="connsiteX0" fmla="*/ 0 w 3193143"/>
                <a:gd name="connsiteY0" fmla="*/ 0 h 1277257"/>
                <a:gd name="connsiteX1" fmla="*/ 3193143 w 3193143"/>
                <a:gd name="connsiteY1" fmla="*/ 1277257 h 1277257"/>
                <a:gd name="connsiteX0" fmla="*/ 0 w 3193143"/>
                <a:gd name="connsiteY0" fmla="*/ 0 h 1277257"/>
                <a:gd name="connsiteX1" fmla="*/ 3193143 w 3193143"/>
                <a:gd name="connsiteY1" fmla="*/ 1277257 h 1277257"/>
                <a:gd name="connsiteX0" fmla="*/ 0 w 3193143"/>
                <a:gd name="connsiteY0" fmla="*/ 0 h 1277257"/>
                <a:gd name="connsiteX1" fmla="*/ 3193143 w 3193143"/>
                <a:gd name="connsiteY1" fmla="*/ 1277257 h 1277257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3063603"/>
                <a:gd name="connsiteY0" fmla="*/ 0 h 980150"/>
                <a:gd name="connsiteX1" fmla="*/ 3063603 w 3063603"/>
                <a:gd name="connsiteY1" fmla="*/ 934357 h 980150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2974108"/>
                <a:gd name="connsiteY0" fmla="*/ 0 h 1010383"/>
                <a:gd name="connsiteX1" fmla="*/ 2974108 w 2974108"/>
                <a:gd name="connsiteY1" fmla="*/ 1010383 h 1010383"/>
                <a:gd name="connsiteX0" fmla="*/ 0 w 2974108"/>
                <a:gd name="connsiteY0" fmla="*/ 0 h 1010383"/>
                <a:gd name="connsiteX1" fmla="*/ 2974108 w 2974108"/>
                <a:gd name="connsiteY1" fmla="*/ 1010383 h 101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74108" h="1010383">
                  <a:moveTo>
                    <a:pt x="0" y="0"/>
                  </a:moveTo>
                  <a:cubicBezTo>
                    <a:pt x="610384" y="438599"/>
                    <a:pt x="1696367" y="965631"/>
                    <a:pt x="2974108" y="1010383"/>
                  </a:cubicBezTo>
                </a:path>
              </a:pathLst>
            </a:custGeom>
            <a:ln w="38100">
              <a:gradFill>
                <a:gsLst>
                  <a:gs pos="83000">
                    <a:schemeClr val="accent2">
                      <a:alpha val="0"/>
                    </a:schemeClr>
                  </a:gs>
                  <a:gs pos="0">
                    <a:schemeClr val="accent2">
                      <a:alpha val="40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7" name="弧形 36">
            <a:extLst>
              <a:ext uri="{FF2B5EF4-FFF2-40B4-BE49-F238E27FC236}">
                <a16:creationId xmlns:a16="http://schemas.microsoft.com/office/drawing/2014/main" id="{E3D6185C-D030-BEC1-061A-1BFCEEE289C7}"/>
              </a:ext>
            </a:extLst>
          </p:cNvPr>
          <p:cNvSpPr/>
          <p:nvPr userDrawn="1"/>
        </p:nvSpPr>
        <p:spPr>
          <a:xfrm>
            <a:off x="-571521" y="-602168"/>
            <a:ext cx="2037759" cy="2037759"/>
          </a:xfrm>
          <a:prstGeom prst="arc">
            <a:avLst>
              <a:gd name="adj1" fmla="val 19042188"/>
              <a:gd name="adj2" fmla="val 7079221"/>
            </a:avLst>
          </a:prstGeom>
          <a:noFill/>
          <a:ln w="254000">
            <a:gradFill>
              <a:gsLst>
                <a:gs pos="56000">
                  <a:schemeClr val="accent2">
                    <a:alpha val="0"/>
                  </a:schemeClr>
                </a:gs>
                <a:gs pos="100000">
                  <a:schemeClr val="accent2">
                    <a:alpha val="38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21" name="图片 20" descr="图片包含 游戏机&#10;&#10;描述已自动生成">
            <a:extLst>
              <a:ext uri="{FF2B5EF4-FFF2-40B4-BE49-F238E27FC236}">
                <a16:creationId xmlns:a16="http://schemas.microsoft.com/office/drawing/2014/main" id="{03CA7FC9-93C1-DA42-A489-EB27FE38BDB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>
            <a:fillRect/>
          </a:stretch>
        </p:blipFill>
        <p:spPr>
          <a:xfrm>
            <a:off x="7425855" y="5779972"/>
            <a:ext cx="3203586" cy="1078029"/>
          </a:xfrm>
          <a:custGeom>
            <a:avLst/>
            <a:gdLst>
              <a:gd name="connsiteX0" fmla="*/ 0 w 3203586"/>
              <a:gd name="connsiteY0" fmla="*/ 0 h 1078029"/>
              <a:gd name="connsiteX1" fmla="*/ 3203586 w 3203586"/>
              <a:gd name="connsiteY1" fmla="*/ 0 h 1078029"/>
              <a:gd name="connsiteX2" fmla="*/ 3203586 w 3203586"/>
              <a:gd name="connsiteY2" fmla="*/ 1078029 h 1078029"/>
              <a:gd name="connsiteX3" fmla="*/ 0 w 3203586"/>
              <a:gd name="connsiteY3" fmla="*/ 1078029 h 107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1078029">
                <a:moveTo>
                  <a:pt x="0" y="0"/>
                </a:moveTo>
                <a:lnTo>
                  <a:pt x="3203586" y="0"/>
                </a:lnTo>
                <a:lnTo>
                  <a:pt x="3203586" y="1078029"/>
                </a:lnTo>
                <a:lnTo>
                  <a:pt x="0" y="1078029"/>
                </a:lnTo>
                <a:close/>
              </a:path>
            </a:pathLst>
          </a:custGeom>
        </p:spPr>
      </p:pic>
      <p:pic>
        <p:nvPicPr>
          <p:cNvPr id="22" name="图片 21" descr="卡通人物&#10;&#10;低可信度描述已自动生成">
            <a:extLst>
              <a:ext uri="{FF2B5EF4-FFF2-40B4-BE49-F238E27FC236}">
                <a16:creationId xmlns:a16="http://schemas.microsoft.com/office/drawing/2014/main" id="{FF276950-D470-2A63-FD37-F5B9FAF3AD5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7"/>
          <a:stretch>
            <a:fillRect/>
          </a:stretch>
        </p:blipFill>
        <p:spPr>
          <a:xfrm>
            <a:off x="6414319" y="6346641"/>
            <a:ext cx="1859818" cy="511359"/>
          </a:xfrm>
          <a:custGeom>
            <a:avLst/>
            <a:gdLst>
              <a:gd name="connsiteX0" fmla="*/ 0 w 1859818"/>
              <a:gd name="connsiteY0" fmla="*/ 0 h 511359"/>
              <a:gd name="connsiteX1" fmla="*/ 1859818 w 1859818"/>
              <a:gd name="connsiteY1" fmla="*/ 0 h 511359"/>
              <a:gd name="connsiteX2" fmla="*/ 1859818 w 1859818"/>
              <a:gd name="connsiteY2" fmla="*/ 511359 h 511359"/>
              <a:gd name="connsiteX3" fmla="*/ 0 w 1859818"/>
              <a:gd name="connsiteY3" fmla="*/ 511359 h 511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9818" h="511359">
                <a:moveTo>
                  <a:pt x="0" y="0"/>
                </a:moveTo>
                <a:lnTo>
                  <a:pt x="1859818" y="0"/>
                </a:lnTo>
                <a:lnTo>
                  <a:pt x="1859818" y="511359"/>
                </a:lnTo>
                <a:lnTo>
                  <a:pt x="0" y="511359"/>
                </a:lnTo>
                <a:close/>
              </a:path>
            </a:pathLst>
          </a:cu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01711A78-8AF7-9A59-1020-3762208400F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1224" y="5483330"/>
            <a:ext cx="2002913" cy="1024747"/>
          </a:xfrm>
          <a:custGeom>
            <a:avLst/>
            <a:gdLst>
              <a:gd name="connsiteX0" fmla="*/ 0 w 2002913"/>
              <a:gd name="connsiteY0" fmla="*/ 0 h 1024747"/>
              <a:gd name="connsiteX1" fmla="*/ 2002913 w 2002913"/>
              <a:gd name="connsiteY1" fmla="*/ 0 h 1024747"/>
              <a:gd name="connsiteX2" fmla="*/ 2002913 w 2002913"/>
              <a:gd name="connsiteY2" fmla="*/ 1024747 h 1024747"/>
              <a:gd name="connsiteX3" fmla="*/ 0 w 2002913"/>
              <a:gd name="connsiteY3" fmla="*/ 1024747 h 10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913" h="1024747">
                <a:moveTo>
                  <a:pt x="0" y="0"/>
                </a:moveTo>
                <a:lnTo>
                  <a:pt x="2002913" y="0"/>
                </a:lnTo>
                <a:lnTo>
                  <a:pt x="2002913" y="1024747"/>
                </a:lnTo>
                <a:lnTo>
                  <a:pt x="0" y="1024747"/>
                </a:lnTo>
                <a:close/>
              </a:path>
            </a:pathLst>
          </a:custGeom>
        </p:spPr>
      </p:pic>
      <p:pic>
        <p:nvPicPr>
          <p:cNvPr id="24" name="图片 23" descr="卡通人物&#10;&#10;低可信度描述已自动生成">
            <a:extLst>
              <a:ext uri="{FF2B5EF4-FFF2-40B4-BE49-F238E27FC236}">
                <a16:creationId xmlns:a16="http://schemas.microsoft.com/office/drawing/2014/main" id="{0F21CD7B-D79B-C096-F73B-92015400544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18" b="56859"/>
          <a:stretch>
            <a:fillRect/>
          </a:stretch>
        </p:blipFill>
        <p:spPr>
          <a:xfrm>
            <a:off x="10744200" y="6235700"/>
            <a:ext cx="1447800" cy="622300"/>
          </a:xfrm>
          <a:custGeom>
            <a:avLst/>
            <a:gdLst>
              <a:gd name="connsiteX0" fmla="*/ 0 w 1447800"/>
              <a:gd name="connsiteY0" fmla="*/ 0 h 622300"/>
              <a:gd name="connsiteX1" fmla="*/ 1447800 w 1447800"/>
              <a:gd name="connsiteY1" fmla="*/ 0 h 622300"/>
              <a:gd name="connsiteX2" fmla="*/ 1447800 w 1447800"/>
              <a:gd name="connsiteY2" fmla="*/ 622300 h 622300"/>
              <a:gd name="connsiteX3" fmla="*/ 0 w 1447800"/>
              <a:gd name="connsiteY3" fmla="*/ 62230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" h="622300">
                <a:moveTo>
                  <a:pt x="0" y="0"/>
                </a:moveTo>
                <a:lnTo>
                  <a:pt x="1447800" y="0"/>
                </a:lnTo>
                <a:lnTo>
                  <a:pt x="1447800" y="622300"/>
                </a:lnTo>
                <a:lnTo>
                  <a:pt x="0" y="622300"/>
                </a:lnTo>
                <a:close/>
              </a:path>
            </a:pathLst>
          </a:custGeom>
        </p:spPr>
      </p:pic>
      <p:pic>
        <p:nvPicPr>
          <p:cNvPr id="25" name="图片 24" descr="图片包含 游戏机&#10;&#10;描述已自动生成">
            <a:extLst>
              <a:ext uri="{FF2B5EF4-FFF2-40B4-BE49-F238E27FC236}">
                <a16:creationId xmlns:a16="http://schemas.microsoft.com/office/drawing/2014/main" id="{4400C8E4-3FF5-D54E-DB51-D916500BAB3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63" b="46440"/>
          <a:stretch>
            <a:fillRect/>
          </a:stretch>
        </p:blipFill>
        <p:spPr>
          <a:xfrm>
            <a:off x="9270708" y="5577348"/>
            <a:ext cx="2921292" cy="1280653"/>
          </a:xfrm>
          <a:custGeom>
            <a:avLst/>
            <a:gdLst>
              <a:gd name="connsiteX0" fmla="*/ 0 w 2921292"/>
              <a:gd name="connsiteY0" fmla="*/ 0 h 1280653"/>
              <a:gd name="connsiteX1" fmla="*/ 2921292 w 2921292"/>
              <a:gd name="connsiteY1" fmla="*/ 0 h 1280653"/>
              <a:gd name="connsiteX2" fmla="*/ 2921292 w 2921292"/>
              <a:gd name="connsiteY2" fmla="*/ 1280653 h 1280653"/>
              <a:gd name="connsiteX3" fmla="*/ 0 w 2921292"/>
              <a:gd name="connsiteY3" fmla="*/ 1280653 h 128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292" h="1280653">
                <a:moveTo>
                  <a:pt x="0" y="0"/>
                </a:moveTo>
                <a:lnTo>
                  <a:pt x="2921292" y="0"/>
                </a:lnTo>
                <a:lnTo>
                  <a:pt x="2921292" y="1280653"/>
                </a:lnTo>
                <a:lnTo>
                  <a:pt x="0" y="1280653"/>
                </a:lnTo>
                <a:close/>
              </a:path>
            </a:pathLst>
          </a:custGeom>
        </p:spPr>
      </p:pic>
      <p:pic>
        <p:nvPicPr>
          <p:cNvPr id="26" name="图片 25" descr="图片包含 游戏机&#10;&#10;描述已自动生成">
            <a:extLst>
              <a:ext uri="{FF2B5EF4-FFF2-40B4-BE49-F238E27FC236}">
                <a16:creationId xmlns:a16="http://schemas.microsoft.com/office/drawing/2014/main" id="{76F0ECF1-4B5D-8308-34E3-962BE8A7932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51"/>
          <a:stretch>
            <a:fillRect/>
          </a:stretch>
        </p:blipFill>
        <p:spPr>
          <a:xfrm>
            <a:off x="7922706" y="5931492"/>
            <a:ext cx="3259037" cy="926508"/>
          </a:xfrm>
          <a:custGeom>
            <a:avLst/>
            <a:gdLst>
              <a:gd name="connsiteX0" fmla="*/ 0 w 3259037"/>
              <a:gd name="connsiteY0" fmla="*/ 0 h 926508"/>
              <a:gd name="connsiteX1" fmla="*/ 3259037 w 3259037"/>
              <a:gd name="connsiteY1" fmla="*/ 0 h 926508"/>
              <a:gd name="connsiteX2" fmla="*/ 3259037 w 3259037"/>
              <a:gd name="connsiteY2" fmla="*/ 926508 h 926508"/>
              <a:gd name="connsiteX3" fmla="*/ 0 w 3259037"/>
              <a:gd name="connsiteY3" fmla="*/ 926508 h 92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037" h="926508">
                <a:moveTo>
                  <a:pt x="0" y="0"/>
                </a:moveTo>
                <a:lnTo>
                  <a:pt x="3259037" y="0"/>
                </a:lnTo>
                <a:lnTo>
                  <a:pt x="3259037" y="926508"/>
                </a:lnTo>
                <a:lnTo>
                  <a:pt x="0" y="926508"/>
                </a:lnTo>
                <a:close/>
              </a:path>
            </a:pathLst>
          </a:custGeom>
        </p:spPr>
      </p:pic>
      <p:pic>
        <p:nvPicPr>
          <p:cNvPr id="27" name="图片 26" descr="卡通人物&#10;&#10;低可信度描述已自动生成">
            <a:extLst>
              <a:ext uri="{FF2B5EF4-FFF2-40B4-BE49-F238E27FC236}">
                <a16:creationId xmlns:a16="http://schemas.microsoft.com/office/drawing/2014/main" id="{0EA83232-E83D-3E0F-5285-E125CBAFE03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29441" y="3429000"/>
            <a:ext cx="1346420" cy="688867"/>
          </a:xfrm>
          <a:custGeom>
            <a:avLst/>
            <a:gdLst>
              <a:gd name="connsiteX0" fmla="*/ 0 w 2002913"/>
              <a:gd name="connsiteY0" fmla="*/ 0 h 1024747"/>
              <a:gd name="connsiteX1" fmla="*/ 2002913 w 2002913"/>
              <a:gd name="connsiteY1" fmla="*/ 0 h 1024747"/>
              <a:gd name="connsiteX2" fmla="*/ 2002913 w 2002913"/>
              <a:gd name="connsiteY2" fmla="*/ 1024747 h 1024747"/>
              <a:gd name="connsiteX3" fmla="*/ 0 w 2002913"/>
              <a:gd name="connsiteY3" fmla="*/ 1024747 h 10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913" h="1024747">
                <a:moveTo>
                  <a:pt x="0" y="0"/>
                </a:moveTo>
                <a:lnTo>
                  <a:pt x="2002913" y="0"/>
                </a:lnTo>
                <a:lnTo>
                  <a:pt x="2002913" y="1024747"/>
                </a:lnTo>
                <a:lnTo>
                  <a:pt x="0" y="1024747"/>
                </a:lnTo>
                <a:close/>
              </a:path>
            </a:pathLst>
          </a:custGeom>
        </p:spPr>
      </p:pic>
      <p:pic>
        <p:nvPicPr>
          <p:cNvPr id="31" name="图片 30" descr="卡通人物&#10;&#10;低可信度描述已自动生成">
            <a:extLst>
              <a:ext uri="{FF2B5EF4-FFF2-40B4-BE49-F238E27FC236}">
                <a16:creationId xmlns:a16="http://schemas.microsoft.com/office/drawing/2014/main" id="{2B1B4CCC-FF77-43B2-02F0-C5BB0DA245A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8216" y="1761920"/>
            <a:ext cx="1566967" cy="801705"/>
          </a:xfrm>
          <a:custGeom>
            <a:avLst/>
            <a:gdLst>
              <a:gd name="connsiteX0" fmla="*/ 0 w 2002913"/>
              <a:gd name="connsiteY0" fmla="*/ 0 h 1024747"/>
              <a:gd name="connsiteX1" fmla="*/ 2002913 w 2002913"/>
              <a:gd name="connsiteY1" fmla="*/ 0 h 1024747"/>
              <a:gd name="connsiteX2" fmla="*/ 2002913 w 2002913"/>
              <a:gd name="connsiteY2" fmla="*/ 1024747 h 1024747"/>
              <a:gd name="connsiteX3" fmla="*/ 0 w 2002913"/>
              <a:gd name="connsiteY3" fmla="*/ 1024747 h 10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913" h="1024747">
                <a:moveTo>
                  <a:pt x="0" y="0"/>
                </a:moveTo>
                <a:lnTo>
                  <a:pt x="2002913" y="0"/>
                </a:lnTo>
                <a:lnTo>
                  <a:pt x="2002913" y="1024747"/>
                </a:lnTo>
                <a:lnTo>
                  <a:pt x="0" y="102474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0472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8611D646-9FF2-FF04-81AF-B91B530E3ECE}"/>
              </a:ext>
            </a:extLst>
          </p:cNvPr>
          <p:cNvSpPr/>
          <p:nvPr userDrawn="1"/>
        </p:nvSpPr>
        <p:spPr>
          <a:xfrm flipH="1">
            <a:off x="5669280" y="458902"/>
            <a:ext cx="853440" cy="853440"/>
          </a:xfrm>
          <a:prstGeom prst="ellipse">
            <a:avLst/>
          </a:prstGeom>
          <a:gradFill>
            <a:gsLst>
              <a:gs pos="0">
                <a:schemeClr val="accent3">
                  <a:alpha val="0"/>
                </a:schemeClr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E3032A4B-47EB-A647-D1A3-1C882A27A777}"/>
              </a:ext>
            </a:extLst>
          </p:cNvPr>
          <p:cNvCxnSpPr>
            <a:cxnSpLocks/>
          </p:cNvCxnSpPr>
          <p:nvPr userDrawn="1"/>
        </p:nvCxnSpPr>
        <p:spPr>
          <a:xfrm flipH="1">
            <a:off x="7829550" y="1028700"/>
            <a:ext cx="4362450" cy="0"/>
          </a:xfrm>
          <a:prstGeom prst="line">
            <a:avLst/>
          </a:prstGeom>
          <a:ln w="3175">
            <a:solidFill>
              <a:schemeClr val="accent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DC829596-8776-975C-E36B-9B5A016D2F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9600" y="1078354"/>
            <a:ext cx="3352800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1000" dirty="0">
                <a:solidFill>
                  <a:schemeClr val="bg1">
                    <a:lumMod val="50000"/>
                  </a:schemeClr>
                </a:solidFill>
                <a:latin typeface="+mn-ea"/>
                <a:cs typeface="阿里巴巴普惠体 L" panose="00020600040101010101" pitchFamily="18" charset="-122"/>
              </a:defRPr>
            </a:lvl1pPr>
          </a:lstStyle>
          <a:p>
            <a:pPr marL="0" lvl="0" algn="ctr"/>
            <a:r>
              <a:rPr lang="en-US" altLang="zh-CN" dirty="0"/>
              <a:t>PLEASE TEXT HERE</a:t>
            </a:r>
            <a:endParaRPr lang="zh-CN" altLang="en-US" dirty="0"/>
          </a:p>
        </p:txBody>
      </p:sp>
      <p:sp>
        <p:nvSpPr>
          <p:cNvPr id="12" name="标题 11">
            <a:extLst>
              <a:ext uri="{FF2B5EF4-FFF2-40B4-BE49-F238E27FC236}">
                <a16:creationId xmlns:a16="http://schemas.microsoft.com/office/drawing/2014/main" id="{A0262B1D-4A40-3F37-2637-40EE63DC4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0580" y="644246"/>
            <a:ext cx="2910840" cy="461666"/>
          </a:xfrm>
          <a:prstGeom prst="rect">
            <a:avLst/>
          </a:prstGeom>
        </p:spPr>
        <p:txBody>
          <a:bodyPr/>
          <a:lstStyle>
            <a:lvl1pPr algn="ctr">
              <a:defRPr sz="3000">
                <a:solidFill>
                  <a:schemeClr val="accent4"/>
                </a:solidFill>
              </a:defRPr>
            </a:lvl1pPr>
          </a:lstStyle>
          <a:p>
            <a:r>
              <a:rPr lang="zh-CN" altLang="en-US" dirty="0"/>
              <a:t>请输入页面标题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F21D28D0-E698-96B9-299A-F625A9811B53}"/>
              </a:ext>
            </a:extLst>
          </p:cNvPr>
          <p:cNvCxnSpPr>
            <a:cxnSpLocks/>
          </p:cNvCxnSpPr>
          <p:nvPr userDrawn="1"/>
        </p:nvCxnSpPr>
        <p:spPr>
          <a:xfrm>
            <a:off x="0" y="1028700"/>
            <a:ext cx="4362450" cy="0"/>
          </a:xfrm>
          <a:prstGeom prst="line">
            <a:avLst/>
          </a:prstGeom>
          <a:ln w="3175">
            <a:solidFill>
              <a:schemeClr val="accent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02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A303D469-3E10-0AAD-CA74-3C5D8997C8CC}"/>
              </a:ext>
            </a:extLst>
          </p:cNvPr>
          <p:cNvCxnSpPr>
            <a:cxnSpLocks/>
          </p:cNvCxnSpPr>
          <p:nvPr userDrawn="1"/>
        </p:nvCxnSpPr>
        <p:spPr>
          <a:xfrm flipH="1">
            <a:off x="660400" y="6134100"/>
            <a:ext cx="6529672" cy="0"/>
          </a:xfrm>
          <a:prstGeom prst="straightConnector1">
            <a:avLst/>
          </a:prstGeom>
          <a:ln w="6350" cap="flat">
            <a:solidFill>
              <a:schemeClr val="accent2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7AB9B993-367F-257F-18CE-18FE9A1644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262"/>
          <a:stretch/>
        </p:blipFill>
        <p:spPr>
          <a:xfrm>
            <a:off x="660401" y="827314"/>
            <a:ext cx="1444712" cy="205567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A2C72A2B-0C47-3714-88EF-85F5A8D32E35}"/>
              </a:ext>
            </a:extLst>
          </p:cNvPr>
          <p:cNvCxnSpPr>
            <a:cxnSpLocks/>
          </p:cNvCxnSpPr>
          <p:nvPr userDrawn="1"/>
        </p:nvCxnSpPr>
        <p:spPr>
          <a:xfrm>
            <a:off x="939800" y="3948020"/>
            <a:ext cx="3574355" cy="0"/>
          </a:xfrm>
          <a:prstGeom prst="line">
            <a:avLst/>
          </a:prstGeom>
          <a:ln w="12700" cap="flat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0911DEA-94CF-0C0A-AB7E-729482F1A719}"/>
              </a:ext>
            </a:extLst>
          </p:cNvPr>
          <p:cNvGrpSpPr/>
          <p:nvPr userDrawn="1"/>
        </p:nvGrpSpPr>
        <p:grpSpPr>
          <a:xfrm>
            <a:off x="4616921" y="1380463"/>
            <a:ext cx="3851008" cy="1537971"/>
            <a:chOff x="1986024" y="514398"/>
            <a:chExt cx="3277818" cy="1309057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3B2F6F47-800E-DE62-CDCC-75D31506BEF5}"/>
                </a:ext>
              </a:extLst>
            </p:cNvPr>
            <p:cNvSpPr/>
            <p:nvPr/>
          </p:nvSpPr>
          <p:spPr>
            <a:xfrm rot="1019804">
              <a:off x="2000583" y="885923"/>
              <a:ext cx="3263259" cy="937532"/>
            </a:xfrm>
            <a:custGeom>
              <a:avLst/>
              <a:gdLst>
                <a:gd name="connsiteX0" fmla="*/ 0 w 3193143"/>
                <a:gd name="connsiteY0" fmla="*/ 0 h 1277257"/>
                <a:gd name="connsiteX1" fmla="*/ 1451429 w 3193143"/>
                <a:gd name="connsiteY1" fmla="*/ 1045028 h 1277257"/>
                <a:gd name="connsiteX2" fmla="*/ 3193143 w 3193143"/>
                <a:gd name="connsiteY2" fmla="*/ 1277257 h 1277257"/>
                <a:gd name="connsiteX0" fmla="*/ 0 w 3193143"/>
                <a:gd name="connsiteY0" fmla="*/ 0 h 1277257"/>
                <a:gd name="connsiteX1" fmla="*/ 1451429 w 3193143"/>
                <a:gd name="connsiteY1" fmla="*/ 1045028 h 1277257"/>
                <a:gd name="connsiteX2" fmla="*/ 3193143 w 3193143"/>
                <a:gd name="connsiteY2" fmla="*/ 1277257 h 1277257"/>
                <a:gd name="connsiteX0" fmla="*/ 0 w 3193143"/>
                <a:gd name="connsiteY0" fmla="*/ 0 h 1277257"/>
                <a:gd name="connsiteX1" fmla="*/ 1451429 w 3193143"/>
                <a:gd name="connsiteY1" fmla="*/ 1045028 h 1277257"/>
                <a:gd name="connsiteX2" fmla="*/ 3193143 w 3193143"/>
                <a:gd name="connsiteY2" fmla="*/ 1277257 h 1277257"/>
                <a:gd name="connsiteX0" fmla="*/ 0 w 3193143"/>
                <a:gd name="connsiteY0" fmla="*/ 0 h 1277257"/>
                <a:gd name="connsiteX1" fmla="*/ 1352369 w 3193143"/>
                <a:gd name="connsiteY1" fmla="*/ 1105988 h 1277257"/>
                <a:gd name="connsiteX2" fmla="*/ 3193143 w 3193143"/>
                <a:gd name="connsiteY2" fmla="*/ 1277257 h 1277257"/>
                <a:gd name="connsiteX0" fmla="*/ 0 w 3193143"/>
                <a:gd name="connsiteY0" fmla="*/ 0 h 1343451"/>
                <a:gd name="connsiteX1" fmla="*/ 1352369 w 3193143"/>
                <a:gd name="connsiteY1" fmla="*/ 1105988 h 1343451"/>
                <a:gd name="connsiteX2" fmla="*/ 3193143 w 3193143"/>
                <a:gd name="connsiteY2" fmla="*/ 1277257 h 1343451"/>
                <a:gd name="connsiteX0" fmla="*/ 0 w 3193143"/>
                <a:gd name="connsiteY0" fmla="*/ 0 h 1343451"/>
                <a:gd name="connsiteX1" fmla="*/ 1352369 w 3193143"/>
                <a:gd name="connsiteY1" fmla="*/ 1105988 h 1343451"/>
                <a:gd name="connsiteX2" fmla="*/ 3193143 w 3193143"/>
                <a:gd name="connsiteY2" fmla="*/ 1277257 h 1343451"/>
                <a:gd name="connsiteX0" fmla="*/ 0 w 3193143"/>
                <a:gd name="connsiteY0" fmla="*/ 0 h 1343451"/>
                <a:gd name="connsiteX1" fmla="*/ 1352369 w 3193143"/>
                <a:gd name="connsiteY1" fmla="*/ 1105988 h 1343451"/>
                <a:gd name="connsiteX2" fmla="*/ 3193143 w 3193143"/>
                <a:gd name="connsiteY2" fmla="*/ 1277257 h 1343451"/>
                <a:gd name="connsiteX0" fmla="*/ 0 w 3193143"/>
                <a:gd name="connsiteY0" fmla="*/ 0 h 1343451"/>
                <a:gd name="connsiteX1" fmla="*/ 1352369 w 3193143"/>
                <a:gd name="connsiteY1" fmla="*/ 1105988 h 1343451"/>
                <a:gd name="connsiteX2" fmla="*/ 3193143 w 3193143"/>
                <a:gd name="connsiteY2" fmla="*/ 1277257 h 1343451"/>
                <a:gd name="connsiteX0" fmla="*/ 0 w 3193143"/>
                <a:gd name="connsiteY0" fmla="*/ 0 h 1391169"/>
                <a:gd name="connsiteX1" fmla="*/ 1352369 w 3193143"/>
                <a:gd name="connsiteY1" fmla="*/ 1105988 h 1391169"/>
                <a:gd name="connsiteX2" fmla="*/ 3193143 w 3193143"/>
                <a:gd name="connsiteY2" fmla="*/ 1277257 h 1391169"/>
                <a:gd name="connsiteX0" fmla="*/ 0 w 3193143"/>
                <a:gd name="connsiteY0" fmla="*/ 0 h 1277257"/>
                <a:gd name="connsiteX1" fmla="*/ 3193143 w 3193143"/>
                <a:gd name="connsiteY1" fmla="*/ 1277257 h 1277257"/>
                <a:gd name="connsiteX0" fmla="*/ 0 w 3193143"/>
                <a:gd name="connsiteY0" fmla="*/ 0 h 1277257"/>
                <a:gd name="connsiteX1" fmla="*/ 3193143 w 3193143"/>
                <a:gd name="connsiteY1" fmla="*/ 1277257 h 1277257"/>
                <a:gd name="connsiteX0" fmla="*/ 0 w 3193143"/>
                <a:gd name="connsiteY0" fmla="*/ 0 h 1277257"/>
                <a:gd name="connsiteX1" fmla="*/ 3193143 w 3193143"/>
                <a:gd name="connsiteY1" fmla="*/ 1277257 h 1277257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3063603"/>
                <a:gd name="connsiteY0" fmla="*/ 0 h 980150"/>
                <a:gd name="connsiteX1" fmla="*/ 3063603 w 3063603"/>
                <a:gd name="connsiteY1" fmla="*/ 934357 h 980150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63603" h="934357">
                  <a:moveTo>
                    <a:pt x="0" y="0"/>
                  </a:moveTo>
                  <a:cubicBezTo>
                    <a:pt x="550159" y="361453"/>
                    <a:pt x="1785862" y="889605"/>
                    <a:pt x="3063603" y="934357"/>
                  </a:cubicBezTo>
                </a:path>
              </a:pathLst>
            </a:custGeom>
            <a:noFill/>
            <a:ln w="38100">
              <a:gradFill>
                <a:gsLst>
                  <a:gs pos="0">
                    <a:schemeClr val="accent2"/>
                  </a:gs>
                  <a:gs pos="69000">
                    <a:schemeClr val="accent2">
                      <a:alpha val="0"/>
                    </a:scheme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AAF94ECC-F759-BF2C-F30A-F634FF0F9423}"/>
                </a:ext>
              </a:extLst>
            </p:cNvPr>
            <p:cNvSpPr/>
            <p:nvPr/>
          </p:nvSpPr>
          <p:spPr>
            <a:xfrm rot="983129">
              <a:off x="1986024" y="514398"/>
              <a:ext cx="3167932" cy="1076230"/>
            </a:xfrm>
            <a:custGeom>
              <a:avLst/>
              <a:gdLst>
                <a:gd name="connsiteX0" fmla="*/ 0 w 3193143"/>
                <a:gd name="connsiteY0" fmla="*/ 0 h 1277257"/>
                <a:gd name="connsiteX1" fmla="*/ 1451429 w 3193143"/>
                <a:gd name="connsiteY1" fmla="*/ 1045028 h 1277257"/>
                <a:gd name="connsiteX2" fmla="*/ 3193143 w 3193143"/>
                <a:gd name="connsiteY2" fmla="*/ 1277257 h 1277257"/>
                <a:gd name="connsiteX0" fmla="*/ 0 w 3193143"/>
                <a:gd name="connsiteY0" fmla="*/ 0 h 1277257"/>
                <a:gd name="connsiteX1" fmla="*/ 1451429 w 3193143"/>
                <a:gd name="connsiteY1" fmla="*/ 1045028 h 1277257"/>
                <a:gd name="connsiteX2" fmla="*/ 3193143 w 3193143"/>
                <a:gd name="connsiteY2" fmla="*/ 1277257 h 1277257"/>
                <a:gd name="connsiteX0" fmla="*/ 0 w 3193143"/>
                <a:gd name="connsiteY0" fmla="*/ 0 h 1277257"/>
                <a:gd name="connsiteX1" fmla="*/ 1451429 w 3193143"/>
                <a:gd name="connsiteY1" fmla="*/ 1045028 h 1277257"/>
                <a:gd name="connsiteX2" fmla="*/ 3193143 w 3193143"/>
                <a:gd name="connsiteY2" fmla="*/ 1277257 h 1277257"/>
                <a:gd name="connsiteX0" fmla="*/ 0 w 3193143"/>
                <a:gd name="connsiteY0" fmla="*/ 0 h 1277257"/>
                <a:gd name="connsiteX1" fmla="*/ 1352369 w 3193143"/>
                <a:gd name="connsiteY1" fmla="*/ 1105988 h 1277257"/>
                <a:gd name="connsiteX2" fmla="*/ 3193143 w 3193143"/>
                <a:gd name="connsiteY2" fmla="*/ 1277257 h 1277257"/>
                <a:gd name="connsiteX0" fmla="*/ 0 w 3193143"/>
                <a:gd name="connsiteY0" fmla="*/ 0 h 1343451"/>
                <a:gd name="connsiteX1" fmla="*/ 1352369 w 3193143"/>
                <a:gd name="connsiteY1" fmla="*/ 1105988 h 1343451"/>
                <a:gd name="connsiteX2" fmla="*/ 3193143 w 3193143"/>
                <a:gd name="connsiteY2" fmla="*/ 1277257 h 1343451"/>
                <a:gd name="connsiteX0" fmla="*/ 0 w 3193143"/>
                <a:gd name="connsiteY0" fmla="*/ 0 h 1343451"/>
                <a:gd name="connsiteX1" fmla="*/ 1352369 w 3193143"/>
                <a:gd name="connsiteY1" fmla="*/ 1105988 h 1343451"/>
                <a:gd name="connsiteX2" fmla="*/ 3193143 w 3193143"/>
                <a:gd name="connsiteY2" fmla="*/ 1277257 h 1343451"/>
                <a:gd name="connsiteX0" fmla="*/ 0 w 3193143"/>
                <a:gd name="connsiteY0" fmla="*/ 0 h 1343451"/>
                <a:gd name="connsiteX1" fmla="*/ 1352369 w 3193143"/>
                <a:gd name="connsiteY1" fmla="*/ 1105988 h 1343451"/>
                <a:gd name="connsiteX2" fmla="*/ 3193143 w 3193143"/>
                <a:gd name="connsiteY2" fmla="*/ 1277257 h 1343451"/>
                <a:gd name="connsiteX0" fmla="*/ 0 w 3193143"/>
                <a:gd name="connsiteY0" fmla="*/ 0 h 1343451"/>
                <a:gd name="connsiteX1" fmla="*/ 1352369 w 3193143"/>
                <a:gd name="connsiteY1" fmla="*/ 1105988 h 1343451"/>
                <a:gd name="connsiteX2" fmla="*/ 3193143 w 3193143"/>
                <a:gd name="connsiteY2" fmla="*/ 1277257 h 1343451"/>
                <a:gd name="connsiteX0" fmla="*/ 0 w 3193143"/>
                <a:gd name="connsiteY0" fmla="*/ 0 h 1391169"/>
                <a:gd name="connsiteX1" fmla="*/ 1352369 w 3193143"/>
                <a:gd name="connsiteY1" fmla="*/ 1105988 h 1391169"/>
                <a:gd name="connsiteX2" fmla="*/ 3193143 w 3193143"/>
                <a:gd name="connsiteY2" fmla="*/ 1277257 h 1391169"/>
                <a:gd name="connsiteX0" fmla="*/ 0 w 3193143"/>
                <a:gd name="connsiteY0" fmla="*/ 0 h 1277257"/>
                <a:gd name="connsiteX1" fmla="*/ 3193143 w 3193143"/>
                <a:gd name="connsiteY1" fmla="*/ 1277257 h 1277257"/>
                <a:gd name="connsiteX0" fmla="*/ 0 w 3193143"/>
                <a:gd name="connsiteY0" fmla="*/ 0 h 1277257"/>
                <a:gd name="connsiteX1" fmla="*/ 3193143 w 3193143"/>
                <a:gd name="connsiteY1" fmla="*/ 1277257 h 1277257"/>
                <a:gd name="connsiteX0" fmla="*/ 0 w 3193143"/>
                <a:gd name="connsiteY0" fmla="*/ 0 h 1277257"/>
                <a:gd name="connsiteX1" fmla="*/ 3193143 w 3193143"/>
                <a:gd name="connsiteY1" fmla="*/ 1277257 h 1277257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3063603"/>
                <a:gd name="connsiteY0" fmla="*/ 0 h 980150"/>
                <a:gd name="connsiteX1" fmla="*/ 3063603 w 3063603"/>
                <a:gd name="connsiteY1" fmla="*/ 934357 h 980150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3063603"/>
                <a:gd name="connsiteY0" fmla="*/ 0 h 934357"/>
                <a:gd name="connsiteX1" fmla="*/ 3063603 w 3063603"/>
                <a:gd name="connsiteY1" fmla="*/ 934357 h 934357"/>
                <a:gd name="connsiteX0" fmla="*/ 0 w 2974108"/>
                <a:gd name="connsiteY0" fmla="*/ 0 h 1010383"/>
                <a:gd name="connsiteX1" fmla="*/ 2974108 w 2974108"/>
                <a:gd name="connsiteY1" fmla="*/ 1010383 h 1010383"/>
                <a:gd name="connsiteX0" fmla="*/ 0 w 2974108"/>
                <a:gd name="connsiteY0" fmla="*/ 0 h 1010383"/>
                <a:gd name="connsiteX1" fmla="*/ 2974108 w 2974108"/>
                <a:gd name="connsiteY1" fmla="*/ 1010383 h 101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74108" h="1010383">
                  <a:moveTo>
                    <a:pt x="0" y="0"/>
                  </a:moveTo>
                  <a:cubicBezTo>
                    <a:pt x="610384" y="438599"/>
                    <a:pt x="1696367" y="965631"/>
                    <a:pt x="2974108" y="1010383"/>
                  </a:cubicBezTo>
                </a:path>
              </a:pathLst>
            </a:custGeom>
            <a:noFill/>
            <a:ln w="38100">
              <a:gradFill>
                <a:gsLst>
                  <a:gs pos="0">
                    <a:schemeClr val="accent2"/>
                  </a:gs>
                  <a:gs pos="92000">
                    <a:schemeClr val="accent2">
                      <a:alpha val="0"/>
                    </a:scheme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ACF2225E-78A4-472E-9D99-22D480865AAF}"/>
              </a:ext>
            </a:extLst>
          </p:cNvPr>
          <p:cNvSpPr txBox="1"/>
          <p:nvPr userDrawn="1"/>
        </p:nvSpPr>
        <p:spPr>
          <a:xfrm>
            <a:off x="848539" y="4077444"/>
            <a:ext cx="3745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THANK YOU FOR WATCHING</a:t>
            </a:r>
          </a:p>
        </p:txBody>
      </p:sp>
      <p:sp>
        <p:nvSpPr>
          <p:cNvPr id="30" name="圆: 空心 29">
            <a:extLst>
              <a:ext uri="{FF2B5EF4-FFF2-40B4-BE49-F238E27FC236}">
                <a16:creationId xmlns:a16="http://schemas.microsoft.com/office/drawing/2014/main" id="{3866C731-5909-B842-5614-A586A94692AD}"/>
              </a:ext>
            </a:extLst>
          </p:cNvPr>
          <p:cNvSpPr/>
          <p:nvPr userDrawn="1"/>
        </p:nvSpPr>
        <p:spPr>
          <a:xfrm rot="19830303">
            <a:off x="6826338" y="1657465"/>
            <a:ext cx="5129640" cy="5129640"/>
          </a:xfrm>
          <a:prstGeom prst="donut">
            <a:avLst>
              <a:gd name="adj" fmla="val 11627"/>
            </a:avLst>
          </a:prstGeom>
          <a:gradFill>
            <a:gsLst>
              <a:gs pos="0">
                <a:schemeClr val="accent1">
                  <a:alpha val="20000"/>
                </a:schemeClr>
              </a:gs>
              <a:gs pos="95575">
                <a:schemeClr val="accent2">
                  <a:alpha val="20000"/>
                </a:schemeClr>
              </a:gs>
              <a:gs pos="58000">
                <a:schemeClr val="accent2">
                  <a:alpha val="0"/>
                </a:schemeClr>
              </a:gs>
              <a:gs pos="31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EC03814-FB67-57EC-6547-ADB9E7DDF96A}"/>
              </a:ext>
            </a:extLst>
          </p:cNvPr>
          <p:cNvSpPr txBox="1"/>
          <p:nvPr userDrawn="1"/>
        </p:nvSpPr>
        <p:spPr>
          <a:xfrm>
            <a:off x="10687364" y="3090310"/>
            <a:ext cx="80092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9600">
                <a:gradFill flip="none" rotWithShape="1">
                  <a:gsLst>
                    <a:gs pos="2000">
                      <a:schemeClr val="accent3"/>
                    </a:gs>
                    <a:gs pos="97000">
                      <a:srgbClr val="E95E1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>
                <a:gradFill flip="none" rotWithShape="1">
                  <a:gsLst>
                    <a:gs pos="32000">
                      <a:schemeClr val="accent3">
                        <a:lumMod val="87000"/>
                        <a:lumOff val="13000"/>
                      </a:schemeClr>
                    </a:gs>
                    <a:gs pos="97000">
                      <a:schemeClr val="accent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N</a:t>
            </a:r>
            <a:endParaRPr lang="zh-CN" altLang="en-US" dirty="0">
              <a:gradFill flip="none" rotWithShape="1">
                <a:gsLst>
                  <a:gs pos="32000">
                    <a:schemeClr val="accent3">
                      <a:lumMod val="87000"/>
                      <a:lumOff val="13000"/>
                    </a:schemeClr>
                  </a:gs>
                  <a:gs pos="97000">
                    <a:schemeClr val="accent2"/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EBD68306-BABE-1795-0E55-7313C76051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7790"/>
          <a:stretch>
            <a:fillRect/>
          </a:stretch>
        </p:blipFill>
        <p:spPr>
          <a:xfrm flipV="1">
            <a:off x="6845570" y="539641"/>
            <a:ext cx="5069451" cy="6335952"/>
          </a:xfrm>
          <a:custGeom>
            <a:avLst/>
            <a:gdLst>
              <a:gd name="connsiteX0" fmla="*/ 0 w 5069451"/>
              <a:gd name="connsiteY0" fmla="*/ 6335952 h 6335952"/>
              <a:gd name="connsiteX1" fmla="*/ 5069451 w 5069451"/>
              <a:gd name="connsiteY1" fmla="*/ 6335952 h 6335952"/>
              <a:gd name="connsiteX2" fmla="*/ 5069451 w 5069451"/>
              <a:gd name="connsiteY2" fmla="*/ 0 h 6335952"/>
              <a:gd name="connsiteX3" fmla="*/ 0 w 5069451"/>
              <a:gd name="connsiteY3" fmla="*/ 0 h 6335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9451" h="6335952">
                <a:moveTo>
                  <a:pt x="0" y="6335952"/>
                </a:moveTo>
                <a:lnTo>
                  <a:pt x="5069451" y="6335952"/>
                </a:lnTo>
                <a:lnTo>
                  <a:pt x="5069451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E69D7599-F68F-E124-7524-6FA16189F5EE}"/>
              </a:ext>
            </a:extLst>
          </p:cNvPr>
          <p:cNvSpPr txBox="1"/>
          <p:nvPr userDrawn="1"/>
        </p:nvSpPr>
        <p:spPr>
          <a:xfrm>
            <a:off x="8064059" y="887693"/>
            <a:ext cx="80092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en-US" altLang="zh-CN" sz="9600" dirty="0">
                <a:gradFill flip="none" rotWithShape="1">
                  <a:gsLst>
                    <a:gs pos="22000">
                      <a:schemeClr val="accent3">
                        <a:lumMod val="75000"/>
                        <a:lumOff val="25000"/>
                      </a:schemeClr>
                    </a:gs>
                    <a:gs pos="97000">
                      <a:schemeClr val="accent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ea"/>
                <a:ea typeface="+mj-ea"/>
              </a:rPr>
              <a:t>E</a:t>
            </a:r>
            <a:endParaRPr lang="zh-CN" altLang="en-US" sz="9600" dirty="0">
              <a:gradFill flip="none" rotWithShape="1">
                <a:gsLst>
                  <a:gs pos="22000">
                    <a:schemeClr val="accent3">
                      <a:lumMod val="75000"/>
                      <a:lumOff val="25000"/>
                    </a:schemeClr>
                  </a:gs>
                  <a:gs pos="97000">
                    <a:schemeClr val="accent2"/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+mj-ea"/>
              <a:ea typeface="+mj-ea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72DC90B-D1F5-3EBC-4611-DE9FFA13F572}"/>
              </a:ext>
            </a:extLst>
          </p:cNvPr>
          <p:cNvSpPr txBox="1"/>
          <p:nvPr userDrawn="1"/>
        </p:nvSpPr>
        <p:spPr>
          <a:xfrm>
            <a:off x="6892522" y="5241704"/>
            <a:ext cx="80092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9600">
                <a:gradFill flip="none" rotWithShape="1">
                  <a:gsLst>
                    <a:gs pos="2000">
                      <a:schemeClr val="accent3"/>
                    </a:gs>
                    <a:gs pos="97000">
                      <a:srgbClr val="E95E15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>
                <a:gradFill flip="none" rotWithShape="1">
                  <a:gsLst>
                    <a:gs pos="13000">
                      <a:schemeClr val="accent3">
                        <a:lumMod val="72000"/>
                        <a:lumOff val="28000"/>
                      </a:schemeClr>
                    </a:gs>
                    <a:gs pos="97000">
                      <a:schemeClr val="accent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D</a:t>
            </a:r>
            <a:endParaRPr lang="zh-CN" altLang="en-US" dirty="0">
              <a:gradFill flip="none" rotWithShape="1">
                <a:gsLst>
                  <a:gs pos="13000">
                    <a:schemeClr val="accent3">
                      <a:lumMod val="72000"/>
                      <a:lumOff val="28000"/>
                    </a:schemeClr>
                  </a:gs>
                  <a:gs pos="97000">
                    <a:schemeClr val="accent2"/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</p:txBody>
      </p:sp>
      <p:pic>
        <p:nvPicPr>
          <p:cNvPr id="23" name="图片 22" descr="图片包含 游戏机&#10;&#10;描述已自动生成">
            <a:extLst>
              <a:ext uri="{FF2B5EF4-FFF2-40B4-BE49-F238E27FC236}">
                <a16:creationId xmlns:a16="http://schemas.microsoft.com/office/drawing/2014/main" id="{B077C596-DB94-E594-6AE2-E4FB0D68038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>
            <a:fillRect/>
          </a:stretch>
        </p:blipFill>
        <p:spPr>
          <a:xfrm>
            <a:off x="7425855" y="5779972"/>
            <a:ext cx="3203586" cy="1078029"/>
          </a:xfrm>
          <a:custGeom>
            <a:avLst/>
            <a:gdLst>
              <a:gd name="connsiteX0" fmla="*/ 0 w 3203586"/>
              <a:gd name="connsiteY0" fmla="*/ 0 h 1078029"/>
              <a:gd name="connsiteX1" fmla="*/ 3203586 w 3203586"/>
              <a:gd name="connsiteY1" fmla="*/ 0 h 1078029"/>
              <a:gd name="connsiteX2" fmla="*/ 3203586 w 3203586"/>
              <a:gd name="connsiteY2" fmla="*/ 1078029 h 1078029"/>
              <a:gd name="connsiteX3" fmla="*/ 0 w 3203586"/>
              <a:gd name="connsiteY3" fmla="*/ 1078029 h 107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1078029">
                <a:moveTo>
                  <a:pt x="0" y="0"/>
                </a:moveTo>
                <a:lnTo>
                  <a:pt x="3203586" y="0"/>
                </a:lnTo>
                <a:lnTo>
                  <a:pt x="3203586" y="1078029"/>
                </a:lnTo>
                <a:lnTo>
                  <a:pt x="0" y="1078029"/>
                </a:lnTo>
                <a:close/>
              </a:path>
            </a:pathLst>
          </a:custGeom>
        </p:spPr>
      </p:pic>
      <p:pic>
        <p:nvPicPr>
          <p:cNvPr id="27" name="图片 26" descr="卡通人物&#10;&#10;低可信度描述已自动生成">
            <a:extLst>
              <a:ext uri="{FF2B5EF4-FFF2-40B4-BE49-F238E27FC236}">
                <a16:creationId xmlns:a16="http://schemas.microsoft.com/office/drawing/2014/main" id="{38BFEFA9-6FAE-EC87-E28F-18C56F417C9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7"/>
          <a:stretch>
            <a:fillRect/>
          </a:stretch>
        </p:blipFill>
        <p:spPr>
          <a:xfrm>
            <a:off x="6689430" y="6128003"/>
            <a:ext cx="2769092" cy="761365"/>
          </a:xfrm>
          <a:custGeom>
            <a:avLst/>
            <a:gdLst>
              <a:gd name="connsiteX0" fmla="*/ 0 w 1859818"/>
              <a:gd name="connsiteY0" fmla="*/ 0 h 511359"/>
              <a:gd name="connsiteX1" fmla="*/ 1859818 w 1859818"/>
              <a:gd name="connsiteY1" fmla="*/ 0 h 511359"/>
              <a:gd name="connsiteX2" fmla="*/ 1859818 w 1859818"/>
              <a:gd name="connsiteY2" fmla="*/ 511359 h 511359"/>
              <a:gd name="connsiteX3" fmla="*/ 0 w 1859818"/>
              <a:gd name="connsiteY3" fmla="*/ 511359 h 511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9818" h="511359">
                <a:moveTo>
                  <a:pt x="0" y="0"/>
                </a:moveTo>
                <a:lnTo>
                  <a:pt x="1859818" y="0"/>
                </a:lnTo>
                <a:lnTo>
                  <a:pt x="1859818" y="511359"/>
                </a:lnTo>
                <a:lnTo>
                  <a:pt x="0" y="511359"/>
                </a:lnTo>
                <a:close/>
              </a:path>
            </a:pathLst>
          </a:custGeom>
        </p:spPr>
      </p:pic>
      <p:pic>
        <p:nvPicPr>
          <p:cNvPr id="36" name="图片 35" descr="卡通人物&#10;&#10;低可信度描述已自动生成">
            <a:extLst>
              <a:ext uri="{FF2B5EF4-FFF2-40B4-BE49-F238E27FC236}">
                <a16:creationId xmlns:a16="http://schemas.microsoft.com/office/drawing/2014/main" id="{ADB09B58-E263-C4E6-A76B-BF62A059F1D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1225" y="5483330"/>
            <a:ext cx="1537462" cy="786609"/>
          </a:xfrm>
          <a:custGeom>
            <a:avLst/>
            <a:gdLst>
              <a:gd name="connsiteX0" fmla="*/ 0 w 2002913"/>
              <a:gd name="connsiteY0" fmla="*/ 0 h 1024747"/>
              <a:gd name="connsiteX1" fmla="*/ 2002913 w 2002913"/>
              <a:gd name="connsiteY1" fmla="*/ 0 h 1024747"/>
              <a:gd name="connsiteX2" fmla="*/ 2002913 w 2002913"/>
              <a:gd name="connsiteY2" fmla="*/ 1024747 h 1024747"/>
              <a:gd name="connsiteX3" fmla="*/ 0 w 2002913"/>
              <a:gd name="connsiteY3" fmla="*/ 1024747 h 10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913" h="1024747">
                <a:moveTo>
                  <a:pt x="0" y="0"/>
                </a:moveTo>
                <a:lnTo>
                  <a:pt x="2002913" y="0"/>
                </a:lnTo>
                <a:lnTo>
                  <a:pt x="2002913" y="1024747"/>
                </a:lnTo>
                <a:lnTo>
                  <a:pt x="0" y="1024747"/>
                </a:lnTo>
                <a:close/>
              </a:path>
            </a:pathLst>
          </a:custGeom>
        </p:spPr>
      </p:pic>
      <p:pic>
        <p:nvPicPr>
          <p:cNvPr id="37" name="图片 36" descr="卡通人物&#10;&#10;低可信度描述已自动生成">
            <a:extLst>
              <a:ext uri="{FF2B5EF4-FFF2-40B4-BE49-F238E27FC236}">
                <a16:creationId xmlns:a16="http://schemas.microsoft.com/office/drawing/2014/main" id="{97A0BF13-B540-1985-4FB9-0AC402B1DBD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18" b="56859"/>
          <a:stretch>
            <a:fillRect/>
          </a:stretch>
        </p:blipFill>
        <p:spPr>
          <a:xfrm>
            <a:off x="10744200" y="6235700"/>
            <a:ext cx="1447800" cy="622300"/>
          </a:xfrm>
          <a:custGeom>
            <a:avLst/>
            <a:gdLst>
              <a:gd name="connsiteX0" fmla="*/ 0 w 1447800"/>
              <a:gd name="connsiteY0" fmla="*/ 0 h 622300"/>
              <a:gd name="connsiteX1" fmla="*/ 1447800 w 1447800"/>
              <a:gd name="connsiteY1" fmla="*/ 0 h 622300"/>
              <a:gd name="connsiteX2" fmla="*/ 1447800 w 1447800"/>
              <a:gd name="connsiteY2" fmla="*/ 622300 h 622300"/>
              <a:gd name="connsiteX3" fmla="*/ 0 w 1447800"/>
              <a:gd name="connsiteY3" fmla="*/ 62230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" h="622300">
                <a:moveTo>
                  <a:pt x="0" y="0"/>
                </a:moveTo>
                <a:lnTo>
                  <a:pt x="1447800" y="0"/>
                </a:lnTo>
                <a:lnTo>
                  <a:pt x="1447800" y="622300"/>
                </a:lnTo>
                <a:lnTo>
                  <a:pt x="0" y="622300"/>
                </a:lnTo>
                <a:close/>
              </a:path>
            </a:pathLst>
          </a:custGeom>
        </p:spPr>
      </p:pic>
      <p:pic>
        <p:nvPicPr>
          <p:cNvPr id="38" name="图片 37" descr="图片包含 游戏机&#10;&#10;描述已自动生成">
            <a:extLst>
              <a:ext uri="{FF2B5EF4-FFF2-40B4-BE49-F238E27FC236}">
                <a16:creationId xmlns:a16="http://schemas.microsoft.com/office/drawing/2014/main" id="{F88DBD34-2FE5-14B3-6D4E-566A00C4544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63" b="46440"/>
          <a:stretch>
            <a:fillRect/>
          </a:stretch>
        </p:blipFill>
        <p:spPr>
          <a:xfrm>
            <a:off x="9270708" y="5577348"/>
            <a:ext cx="2921292" cy="1280653"/>
          </a:xfrm>
          <a:custGeom>
            <a:avLst/>
            <a:gdLst>
              <a:gd name="connsiteX0" fmla="*/ 0 w 2921292"/>
              <a:gd name="connsiteY0" fmla="*/ 0 h 1280653"/>
              <a:gd name="connsiteX1" fmla="*/ 2921292 w 2921292"/>
              <a:gd name="connsiteY1" fmla="*/ 0 h 1280653"/>
              <a:gd name="connsiteX2" fmla="*/ 2921292 w 2921292"/>
              <a:gd name="connsiteY2" fmla="*/ 1280653 h 1280653"/>
              <a:gd name="connsiteX3" fmla="*/ 0 w 2921292"/>
              <a:gd name="connsiteY3" fmla="*/ 1280653 h 128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292" h="1280653">
                <a:moveTo>
                  <a:pt x="0" y="0"/>
                </a:moveTo>
                <a:lnTo>
                  <a:pt x="2921292" y="0"/>
                </a:lnTo>
                <a:lnTo>
                  <a:pt x="2921292" y="1280653"/>
                </a:lnTo>
                <a:lnTo>
                  <a:pt x="0" y="1280653"/>
                </a:lnTo>
                <a:close/>
              </a:path>
            </a:pathLst>
          </a:custGeom>
        </p:spPr>
      </p:pic>
      <p:pic>
        <p:nvPicPr>
          <p:cNvPr id="39" name="图片 38" descr="图片包含 游戏机&#10;&#10;描述已自动生成">
            <a:extLst>
              <a:ext uri="{FF2B5EF4-FFF2-40B4-BE49-F238E27FC236}">
                <a16:creationId xmlns:a16="http://schemas.microsoft.com/office/drawing/2014/main" id="{CD3991AE-F8ED-B943-3C35-BEED4145DAD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51"/>
          <a:stretch>
            <a:fillRect/>
          </a:stretch>
        </p:blipFill>
        <p:spPr>
          <a:xfrm>
            <a:off x="7922706" y="5931492"/>
            <a:ext cx="3259037" cy="926508"/>
          </a:xfrm>
          <a:custGeom>
            <a:avLst/>
            <a:gdLst>
              <a:gd name="connsiteX0" fmla="*/ 0 w 3259037"/>
              <a:gd name="connsiteY0" fmla="*/ 0 h 926508"/>
              <a:gd name="connsiteX1" fmla="*/ 3259037 w 3259037"/>
              <a:gd name="connsiteY1" fmla="*/ 0 h 926508"/>
              <a:gd name="connsiteX2" fmla="*/ 3259037 w 3259037"/>
              <a:gd name="connsiteY2" fmla="*/ 926508 h 926508"/>
              <a:gd name="connsiteX3" fmla="*/ 0 w 3259037"/>
              <a:gd name="connsiteY3" fmla="*/ 926508 h 92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037" h="926508">
                <a:moveTo>
                  <a:pt x="0" y="0"/>
                </a:moveTo>
                <a:lnTo>
                  <a:pt x="3259037" y="0"/>
                </a:lnTo>
                <a:lnTo>
                  <a:pt x="3259037" y="926508"/>
                </a:lnTo>
                <a:lnTo>
                  <a:pt x="0" y="926508"/>
                </a:lnTo>
                <a:close/>
              </a:path>
            </a:pathLst>
          </a:custGeom>
        </p:spPr>
      </p:pic>
      <p:pic>
        <p:nvPicPr>
          <p:cNvPr id="40" name="图片 39" descr="卡通人物&#10;&#10;低可信度描述已自动生成">
            <a:extLst>
              <a:ext uri="{FF2B5EF4-FFF2-40B4-BE49-F238E27FC236}">
                <a16:creationId xmlns:a16="http://schemas.microsoft.com/office/drawing/2014/main" id="{48148D6A-5B9D-5E6C-44C1-A5255777AA6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85267" y="1263061"/>
            <a:ext cx="1243592" cy="636257"/>
          </a:xfrm>
          <a:custGeom>
            <a:avLst/>
            <a:gdLst>
              <a:gd name="connsiteX0" fmla="*/ 0 w 2002913"/>
              <a:gd name="connsiteY0" fmla="*/ 0 h 1024747"/>
              <a:gd name="connsiteX1" fmla="*/ 2002913 w 2002913"/>
              <a:gd name="connsiteY1" fmla="*/ 0 h 1024747"/>
              <a:gd name="connsiteX2" fmla="*/ 2002913 w 2002913"/>
              <a:gd name="connsiteY2" fmla="*/ 1024747 h 1024747"/>
              <a:gd name="connsiteX3" fmla="*/ 0 w 2002913"/>
              <a:gd name="connsiteY3" fmla="*/ 1024747 h 10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913" h="1024747">
                <a:moveTo>
                  <a:pt x="0" y="0"/>
                </a:moveTo>
                <a:lnTo>
                  <a:pt x="2002913" y="0"/>
                </a:lnTo>
                <a:lnTo>
                  <a:pt x="2002913" y="1024747"/>
                </a:lnTo>
                <a:lnTo>
                  <a:pt x="0" y="1024747"/>
                </a:lnTo>
                <a:close/>
              </a:path>
            </a:pathLst>
          </a:custGeom>
        </p:spPr>
      </p:pic>
      <p:pic>
        <p:nvPicPr>
          <p:cNvPr id="41" name="图片 40" descr="卡通人物&#10;&#10;低可信度描述已自动生成">
            <a:extLst>
              <a:ext uri="{FF2B5EF4-FFF2-40B4-BE49-F238E27FC236}">
                <a16:creationId xmlns:a16="http://schemas.microsoft.com/office/drawing/2014/main" id="{CD6F5364-1784-530F-2A1D-05893C37C6D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49935" y="3454737"/>
            <a:ext cx="1942065" cy="993616"/>
          </a:xfrm>
          <a:custGeom>
            <a:avLst/>
            <a:gdLst>
              <a:gd name="connsiteX0" fmla="*/ 0 w 2002913"/>
              <a:gd name="connsiteY0" fmla="*/ 0 h 1024747"/>
              <a:gd name="connsiteX1" fmla="*/ 2002913 w 2002913"/>
              <a:gd name="connsiteY1" fmla="*/ 0 h 1024747"/>
              <a:gd name="connsiteX2" fmla="*/ 2002913 w 2002913"/>
              <a:gd name="connsiteY2" fmla="*/ 1024747 h 1024747"/>
              <a:gd name="connsiteX3" fmla="*/ 0 w 2002913"/>
              <a:gd name="connsiteY3" fmla="*/ 1024747 h 10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913" h="1024747">
                <a:moveTo>
                  <a:pt x="0" y="0"/>
                </a:moveTo>
                <a:lnTo>
                  <a:pt x="2002913" y="0"/>
                </a:lnTo>
                <a:lnTo>
                  <a:pt x="2002913" y="1024747"/>
                </a:lnTo>
                <a:lnTo>
                  <a:pt x="0" y="102474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23791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3C59DD-B3F8-3FC5-119A-6EB6D6105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C99FCF-CD54-435E-8204-7588DF004782}" type="datetimeFigureOut">
              <a:rPr lang="zh-CN" altLang="en-US" smtClean="0"/>
              <a:t>2022/7/29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D8F9576-FE61-42D6-4974-8383EA983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F850E1-EF0C-5DEF-D1FE-5A6262D83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E09408-56E6-4E12-8146-747F38A918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97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8998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天空中有许多云&#10;&#10;描述已自动生成">
            <a:extLst>
              <a:ext uri="{FF2B5EF4-FFF2-40B4-BE49-F238E27FC236}">
                <a16:creationId xmlns:a16="http://schemas.microsoft.com/office/drawing/2014/main" id="{7954E3E1-4299-148B-E041-0BA82C48B5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alphaModFix amt="1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6" t="9589" r="2189" b="11465"/>
          <a:stretch/>
        </p:blipFill>
        <p:spPr>
          <a:xfrm>
            <a:off x="1" y="0"/>
            <a:ext cx="12192000" cy="68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82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5" r:id="rId2"/>
    <p:sldLayoutId id="2147483662" r:id="rId3"/>
    <p:sldLayoutId id="2147483664" r:id="rId4"/>
    <p:sldLayoutId id="2147483663" r:id="rId5"/>
    <p:sldLayoutId id="2147483661" r:id="rId6"/>
    <p:sldLayoutId id="214748366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6" userDrawn="1">
          <p15:clr>
            <a:srgbClr val="F26B43"/>
          </p15:clr>
        </p15:guide>
        <p15:guide id="4" pos="7256" userDrawn="1">
          <p15:clr>
            <a:srgbClr val="F26B43"/>
          </p15:clr>
        </p15:guide>
        <p15:guide id="5" orient="horz" pos="648" userDrawn="1">
          <p15:clr>
            <a:srgbClr val="F26B43"/>
          </p15:clr>
        </p15:guide>
        <p15:guide id="6" orient="horz" pos="712" userDrawn="1">
          <p15:clr>
            <a:srgbClr val="F26B43"/>
          </p15:clr>
        </p15:guide>
        <p15:guide id="7" orient="horz" pos="3928" userDrawn="1">
          <p15:clr>
            <a:srgbClr val="F26B43"/>
          </p15:clr>
        </p15:guide>
        <p15:guide id="8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chart" Target="../charts/chart3.xml"/><Relationship Id="rId7" Type="http://schemas.openxmlformats.org/officeDocument/2006/relationships/chart" Target="../charts/chart7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0.svg"/><Relationship Id="rId7" Type="http://schemas.openxmlformats.org/officeDocument/2006/relationships/image" Target="../media/image1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1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11" Type="http://schemas.openxmlformats.org/officeDocument/2006/relationships/image" Target="../media/image11.png"/><Relationship Id="rId5" Type="http://schemas.openxmlformats.org/officeDocument/2006/relationships/image" Target="../media/image48.svg"/><Relationship Id="rId10" Type="http://schemas.openxmlformats.org/officeDocument/2006/relationships/image" Target="../media/image10.png"/><Relationship Id="rId4" Type="http://schemas.openxmlformats.org/officeDocument/2006/relationships/image" Target="../media/image47.png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9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4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0.png"/><Relationship Id="rId7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3.png"/><Relationship Id="rId10" Type="http://schemas.openxmlformats.org/officeDocument/2006/relationships/image" Target="../media/image24.jpeg"/><Relationship Id="rId4" Type="http://schemas.openxmlformats.org/officeDocument/2006/relationships/image" Target="../media/image11.pn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467DE0A-3569-83D6-1833-FCAE0D63656C}"/>
              </a:ext>
            </a:extLst>
          </p:cNvPr>
          <p:cNvSpPr txBox="1"/>
          <p:nvPr/>
        </p:nvSpPr>
        <p:spPr>
          <a:xfrm>
            <a:off x="855422" y="1967817"/>
            <a:ext cx="2871105" cy="6771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4400" dirty="0">
                <a:solidFill>
                  <a:schemeClr val="accent4"/>
                </a:solidFill>
                <a:latin typeface="+mn-ea"/>
              </a:rPr>
              <a:t>商务风</a:t>
            </a:r>
            <a:endParaRPr lang="en-US" altLang="zh-CN" sz="4400" dirty="0">
              <a:solidFill>
                <a:schemeClr val="accent4"/>
              </a:solidFill>
              <a:latin typeface="+mn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A26AE95-4BE9-689B-2189-5B493906BCEE}"/>
              </a:ext>
            </a:extLst>
          </p:cNvPr>
          <p:cNvSpPr txBox="1"/>
          <p:nvPr/>
        </p:nvSpPr>
        <p:spPr>
          <a:xfrm>
            <a:off x="883464" y="2704925"/>
            <a:ext cx="4698186" cy="923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6000" dirty="0">
                <a:solidFill>
                  <a:schemeClr val="accent2"/>
                </a:solidFill>
                <a:latin typeface="+mj-ea"/>
                <a:ea typeface="+mj-ea"/>
              </a:rPr>
              <a:t>年中总结模板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FB3304A-621C-359E-9252-5F3BC10E05F6}"/>
              </a:ext>
            </a:extLst>
          </p:cNvPr>
          <p:cNvSpPr txBox="1"/>
          <p:nvPr/>
        </p:nvSpPr>
        <p:spPr>
          <a:xfrm>
            <a:off x="2732340" y="2016607"/>
            <a:ext cx="1988374" cy="5335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Mid-year </a:t>
            </a:r>
          </a:p>
          <a:p>
            <a:pPr>
              <a:lnSpc>
                <a:spcPct val="110000"/>
              </a:lnSpc>
            </a:pPr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Summary Report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2B604CB-C08E-C356-F1C4-F0C2D8B11D06}"/>
              </a:ext>
            </a:extLst>
          </p:cNvPr>
          <p:cNvSpPr txBox="1"/>
          <p:nvPr/>
        </p:nvSpPr>
        <p:spPr>
          <a:xfrm>
            <a:off x="925612" y="4523933"/>
            <a:ext cx="1665420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000" dirty="0" err="1">
                <a:solidFill>
                  <a:schemeClr val="accent4"/>
                </a:solidFill>
                <a:latin typeface="+mj-ea"/>
                <a:ea typeface="+mj-ea"/>
              </a:rPr>
              <a:t>OfficePLUS</a:t>
            </a:r>
            <a:endParaRPr lang="en-US" altLang="zh-CN" sz="2000" dirty="0">
              <a:solidFill>
                <a:schemeClr val="accent4"/>
              </a:solidFill>
              <a:latin typeface="+mj-ea"/>
              <a:ea typeface="+mj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3C938D2-64BA-2577-90CB-91AC50C690CB}"/>
              </a:ext>
            </a:extLst>
          </p:cNvPr>
          <p:cNvSpPr txBox="1"/>
          <p:nvPr/>
        </p:nvSpPr>
        <p:spPr>
          <a:xfrm>
            <a:off x="924990" y="4141482"/>
            <a:ext cx="951436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accent4"/>
                </a:solidFill>
                <a:latin typeface="+mn-ea"/>
              </a:rPr>
              <a:t>汇报人</a:t>
            </a:r>
            <a:endParaRPr lang="en-US" altLang="zh-CN" dirty="0">
              <a:solidFill>
                <a:schemeClr val="accent4"/>
              </a:solidFill>
              <a:latin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6918CFF-A023-0B73-43B6-CEF262934C50}"/>
              </a:ext>
            </a:extLst>
          </p:cNvPr>
          <p:cNvSpPr txBox="1"/>
          <p:nvPr/>
        </p:nvSpPr>
        <p:spPr>
          <a:xfrm>
            <a:off x="3821679" y="4523933"/>
            <a:ext cx="1798071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000" dirty="0">
                <a:solidFill>
                  <a:schemeClr val="accent4"/>
                </a:solidFill>
                <a:latin typeface="+mj-ea"/>
                <a:ea typeface="+mj-ea"/>
              </a:rPr>
              <a:t>20XX.XX.XX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C63A904-0D4D-F590-2669-EDFC39F70B75}"/>
              </a:ext>
            </a:extLst>
          </p:cNvPr>
          <p:cNvSpPr txBox="1"/>
          <p:nvPr/>
        </p:nvSpPr>
        <p:spPr>
          <a:xfrm>
            <a:off x="3821057" y="4141482"/>
            <a:ext cx="107479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accent4"/>
                </a:solidFill>
                <a:latin typeface="+mn-ea"/>
              </a:rPr>
              <a:t>汇报时间</a:t>
            </a:r>
            <a:endParaRPr lang="en-US" altLang="zh-CN" dirty="0">
              <a:solidFill>
                <a:schemeClr val="accent4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98494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文本框 105">
            <a:extLst>
              <a:ext uri="{FF2B5EF4-FFF2-40B4-BE49-F238E27FC236}">
                <a16:creationId xmlns:a16="http://schemas.microsoft.com/office/drawing/2014/main" id="{E38A2894-18EB-F85E-FC6D-7338088B0A64}"/>
              </a:ext>
            </a:extLst>
          </p:cNvPr>
          <p:cNvSpPr txBox="1"/>
          <p:nvPr/>
        </p:nvSpPr>
        <p:spPr>
          <a:xfrm rot="5400000">
            <a:off x="9494076" y="2485593"/>
            <a:ext cx="3593514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>
                <a:solidFill>
                  <a:schemeClr val="bg1">
                    <a:lumMod val="85000"/>
                    <a:alpha val="80000"/>
                  </a:schemeClr>
                </a:solidFill>
                <a:latin typeface="+mj-ea"/>
                <a:ea typeface="+mj-ea"/>
              </a:rPr>
              <a:t>PART TWO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A92F9F75-2661-E98A-459C-1848C44535F8}"/>
              </a:ext>
            </a:extLst>
          </p:cNvPr>
          <p:cNvSpPr txBox="1"/>
          <p:nvPr/>
        </p:nvSpPr>
        <p:spPr>
          <a:xfrm>
            <a:off x="1021531" y="2104732"/>
            <a:ext cx="3894538" cy="6771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4400" dirty="0">
                <a:solidFill>
                  <a:schemeClr val="accent2"/>
                </a:solidFill>
                <a:latin typeface="+mj-ea"/>
                <a:ea typeface="+mj-ea"/>
              </a:rPr>
              <a:t>市场数据分析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0EA023E7-13C3-B10D-6297-4124B93C3C71}"/>
              </a:ext>
            </a:extLst>
          </p:cNvPr>
          <p:cNvSpPr txBox="1"/>
          <p:nvPr/>
        </p:nvSpPr>
        <p:spPr>
          <a:xfrm>
            <a:off x="1039637" y="2789476"/>
            <a:ext cx="2401672" cy="2627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1600" spc="150" dirty="0">
                <a:solidFill>
                  <a:schemeClr val="bg1">
                    <a:lumMod val="75000"/>
                  </a:schemeClr>
                </a:solidFill>
                <a:latin typeface="+mj-ea"/>
                <a:ea typeface="+mj-ea"/>
              </a:rPr>
              <a:t>MARKET DATA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C4F553C3-C6B4-3139-B11B-20F9ADBE16E2}"/>
              </a:ext>
            </a:extLst>
          </p:cNvPr>
          <p:cNvSpPr txBox="1"/>
          <p:nvPr/>
        </p:nvSpPr>
        <p:spPr>
          <a:xfrm>
            <a:off x="6872442" y="2420938"/>
            <a:ext cx="1870373" cy="15388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10000" dirty="0">
                <a:solidFill>
                  <a:schemeClr val="bg1"/>
                </a:solidFill>
                <a:latin typeface="+mj-ea"/>
                <a:ea typeface="+mj-ea"/>
              </a:rPr>
              <a:t>02</a:t>
            </a:r>
            <a:endParaRPr lang="zh-CN" altLang="en-US" sz="10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E6B3414-FB2B-2045-1468-2C588CF5CC0F}"/>
              </a:ext>
            </a:extLst>
          </p:cNvPr>
          <p:cNvSpPr txBox="1"/>
          <p:nvPr/>
        </p:nvSpPr>
        <p:spPr>
          <a:xfrm>
            <a:off x="1039637" y="3250685"/>
            <a:ext cx="3894538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10000"/>
              </a:lnSpc>
              <a:defRPr sz="1600" spc="15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accent4"/>
                </a:solidFill>
                <a:latin typeface="+mn-ea"/>
                <a:ea typeface="+mn-ea"/>
              </a:rPr>
              <a:t>请在此填充您的文本或将您的文本复制后将纯文字粘贴在此。您也可以用格式刷将此文本框格式复制到您的作品中。</a:t>
            </a:r>
          </a:p>
        </p:txBody>
      </p:sp>
    </p:spTree>
    <p:extLst>
      <p:ext uri="{BB962C8B-B14F-4D97-AF65-F5344CB8AC3E}">
        <p14:creationId xmlns:p14="http://schemas.microsoft.com/office/powerpoint/2010/main" val="790200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">
            <a:extLst>
              <a:ext uri="{FF2B5EF4-FFF2-40B4-BE49-F238E27FC236}">
                <a16:creationId xmlns:a16="http://schemas.microsoft.com/office/drawing/2014/main" id="{2DFEFC3B-CC91-1E83-2D3D-52EC1E072A61}"/>
              </a:ext>
            </a:extLst>
          </p:cNvPr>
          <p:cNvSpPr/>
          <p:nvPr/>
        </p:nvSpPr>
        <p:spPr>
          <a:xfrm>
            <a:off x="660400" y="1610560"/>
            <a:ext cx="10858500" cy="4523530"/>
          </a:xfrm>
          <a:custGeom>
            <a:avLst/>
            <a:gdLst>
              <a:gd name="connsiteX0" fmla="*/ 108000 w 10858500"/>
              <a:gd name="connsiteY0" fmla="*/ 0 h 4523530"/>
              <a:gd name="connsiteX1" fmla="*/ 10750500 w 10858500"/>
              <a:gd name="connsiteY1" fmla="*/ 0 h 4523530"/>
              <a:gd name="connsiteX2" fmla="*/ 10858500 w 10858500"/>
              <a:gd name="connsiteY2" fmla="*/ 108000 h 4523530"/>
              <a:gd name="connsiteX3" fmla="*/ 10858500 w 10858500"/>
              <a:gd name="connsiteY3" fmla="*/ 4415530 h 4523530"/>
              <a:gd name="connsiteX4" fmla="*/ 10750500 w 10858500"/>
              <a:gd name="connsiteY4" fmla="*/ 4523530 h 4523530"/>
              <a:gd name="connsiteX5" fmla="*/ 108000 w 10858500"/>
              <a:gd name="connsiteY5" fmla="*/ 4523530 h 4523530"/>
              <a:gd name="connsiteX6" fmla="*/ 0 w 10858500"/>
              <a:gd name="connsiteY6" fmla="*/ 4415530 h 4523530"/>
              <a:gd name="connsiteX7" fmla="*/ 0 w 10858500"/>
              <a:gd name="connsiteY7" fmla="*/ 108000 h 4523530"/>
              <a:gd name="connsiteX8" fmla="*/ 108000 w 10858500"/>
              <a:gd name="connsiteY8" fmla="*/ 0 h 452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58500" h="4523530">
                <a:moveTo>
                  <a:pt x="108000" y="0"/>
                </a:moveTo>
                <a:lnTo>
                  <a:pt x="10750500" y="0"/>
                </a:lnTo>
                <a:cubicBezTo>
                  <a:pt x="10810116" y="0"/>
                  <a:pt x="10858500" y="48384"/>
                  <a:pt x="10858500" y="108000"/>
                </a:cubicBezTo>
                <a:lnTo>
                  <a:pt x="10858500" y="4415530"/>
                </a:lnTo>
                <a:cubicBezTo>
                  <a:pt x="10858500" y="4475146"/>
                  <a:pt x="10810116" y="4523530"/>
                  <a:pt x="10750500" y="4523530"/>
                </a:cubicBezTo>
                <a:lnTo>
                  <a:pt x="108000" y="4523530"/>
                </a:lnTo>
                <a:cubicBezTo>
                  <a:pt x="48384" y="4523530"/>
                  <a:pt x="0" y="4475146"/>
                  <a:pt x="0" y="4415530"/>
                </a:cubicBez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114300" dist="12700" sx="101000" sy="101000" algn="ctr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1C7A282-0660-FEB4-2EC6-706CE471EB29}"/>
              </a:ext>
            </a:extLst>
          </p:cNvPr>
          <p:cNvSpPr txBox="1"/>
          <p:nvPr/>
        </p:nvSpPr>
        <p:spPr>
          <a:xfrm>
            <a:off x="1076440" y="2324100"/>
            <a:ext cx="4543310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市场宏观经济环境分析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A4EBA8A-999A-DAFD-6D42-F74C7C22CA6A}"/>
              </a:ext>
            </a:extLst>
          </p:cNvPr>
          <p:cNvSpPr/>
          <p:nvPr/>
        </p:nvSpPr>
        <p:spPr>
          <a:xfrm>
            <a:off x="1085867" y="2874343"/>
            <a:ext cx="288000" cy="4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zh-CN" altLang="en-US" dirty="0">
              <a:solidFill>
                <a:schemeClr val="accent2"/>
              </a:solidFill>
            </a:endParaRP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970BE186-8855-3951-5C60-2F1279C71392}"/>
              </a:ext>
            </a:extLst>
          </p:cNvPr>
          <p:cNvCxnSpPr>
            <a:cxnSpLocks/>
          </p:cNvCxnSpPr>
          <p:nvPr/>
        </p:nvCxnSpPr>
        <p:spPr>
          <a:xfrm flipH="1">
            <a:off x="1076440" y="5913438"/>
            <a:ext cx="6691867" cy="0"/>
          </a:xfrm>
          <a:prstGeom prst="straightConnector1">
            <a:avLst/>
          </a:prstGeom>
          <a:ln w="6350" cap="flat">
            <a:solidFill>
              <a:schemeClr val="accent2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8B9CC22B-2B5E-A208-AD0F-F72C2CA37168}"/>
              </a:ext>
            </a:extLst>
          </p:cNvPr>
          <p:cNvSpPr/>
          <p:nvPr/>
        </p:nvSpPr>
        <p:spPr>
          <a:xfrm>
            <a:off x="7645383" y="2033094"/>
            <a:ext cx="3460750" cy="4824906"/>
          </a:xfrm>
          <a:custGeom>
            <a:avLst/>
            <a:gdLst>
              <a:gd name="connsiteX0" fmla="*/ 108001 w 3460750"/>
              <a:gd name="connsiteY0" fmla="*/ 0 h 4594086"/>
              <a:gd name="connsiteX1" fmla="*/ 3352750 w 3460750"/>
              <a:gd name="connsiteY1" fmla="*/ 0 h 4594086"/>
              <a:gd name="connsiteX2" fmla="*/ 3460750 w 3460750"/>
              <a:gd name="connsiteY2" fmla="*/ 108000 h 4594086"/>
              <a:gd name="connsiteX3" fmla="*/ 3460750 w 3460750"/>
              <a:gd name="connsiteY3" fmla="*/ 4594086 h 4594086"/>
              <a:gd name="connsiteX4" fmla="*/ 0 w 3460750"/>
              <a:gd name="connsiteY4" fmla="*/ 4594086 h 4594086"/>
              <a:gd name="connsiteX5" fmla="*/ 0 w 3460750"/>
              <a:gd name="connsiteY5" fmla="*/ 108000 h 4594086"/>
              <a:gd name="connsiteX6" fmla="*/ 108001 w 3460750"/>
              <a:gd name="connsiteY6" fmla="*/ 0 h 4594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60750" h="4594086">
                <a:moveTo>
                  <a:pt x="108001" y="0"/>
                </a:moveTo>
                <a:lnTo>
                  <a:pt x="3352750" y="0"/>
                </a:lnTo>
                <a:cubicBezTo>
                  <a:pt x="3412366" y="0"/>
                  <a:pt x="3460750" y="48384"/>
                  <a:pt x="3460750" y="108000"/>
                </a:cubicBezTo>
                <a:lnTo>
                  <a:pt x="3460750" y="4594086"/>
                </a:lnTo>
                <a:lnTo>
                  <a:pt x="0" y="4594086"/>
                </a:lnTo>
                <a:lnTo>
                  <a:pt x="0" y="108000"/>
                </a:lnTo>
                <a:cubicBezTo>
                  <a:pt x="0" y="48384"/>
                  <a:pt x="48384" y="0"/>
                  <a:pt x="108001" y="0"/>
                </a:cubicBez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7111" r="-907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8DEE59C-81DA-05BF-9F77-4D43DF0AF2B8}"/>
              </a:ext>
            </a:extLst>
          </p:cNvPr>
          <p:cNvSpPr txBox="1"/>
          <p:nvPr/>
        </p:nvSpPr>
        <p:spPr>
          <a:xfrm>
            <a:off x="1106139" y="3657533"/>
            <a:ext cx="2616097" cy="1900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请在此处添加详细的文本描述，建议适当控制文本字数，语言描述尽量简洁精炼。如果文段内容过多，建议将文字按照内容层级分段并概括出小标题。</a:t>
            </a:r>
            <a:endParaRPr lang="en-US" altLang="zh-CN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671B517-6B67-EBA2-17F5-F75233B46751}"/>
              </a:ext>
            </a:extLst>
          </p:cNvPr>
          <p:cNvSpPr txBox="1"/>
          <p:nvPr/>
        </p:nvSpPr>
        <p:spPr>
          <a:xfrm>
            <a:off x="4279939" y="3657533"/>
            <a:ext cx="2616097" cy="1900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请在此处添加详细的文本描述，建议适当控制文本字数，语言描述尽量简洁精炼。如果文段内容过多，建议将文字按照内容层级分段并概括出</a:t>
            </a:r>
            <a:r>
              <a:rPr lang="zh-CN" altLang="en-US"/>
              <a:t>小标题。</a:t>
            </a:r>
            <a:endParaRPr lang="en-US" altLang="zh-CN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2F89ED5-8C9D-2772-6AE4-D978DEB40C82}"/>
              </a:ext>
            </a:extLst>
          </p:cNvPr>
          <p:cNvSpPr txBox="1"/>
          <p:nvPr/>
        </p:nvSpPr>
        <p:spPr>
          <a:xfrm>
            <a:off x="1106139" y="3270631"/>
            <a:ext cx="1023015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经济下行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3D4955F-6037-5FA3-4453-E29A5928712B}"/>
              </a:ext>
            </a:extLst>
          </p:cNvPr>
          <p:cNvGrpSpPr/>
          <p:nvPr/>
        </p:nvGrpSpPr>
        <p:grpSpPr>
          <a:xfrm>
            <a:off x="2488406" y="3270631"/>
            <a:ext cx="1023015" cy="276999"/>
            <a:chOff x="2488406" y="3270631"/>
            <a:chExt cx="1023015" cy="276999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44516CEB-B2CA-2AEA-C18D-113EB43915CE}"/>
                </a:ext>
              </a:extLst>
            </p:cNvPr>
            <p:cNvSpPr txBox="1"/>
            <p:nvPr/>
          </p:nvSpPr>
          <p:spPr>
            <a:xfrm>
              <a:off x="2488406" y="3270631"/>
              <a:ext cx="102301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en-US" altLang="zh-CN" dirty="0">
                  <a:solidFill>
                    <a:schemeClr val="accent2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01</a:t>
              </a:r>
              <a:endParaRPr lang="zh-CN" altLang="en-US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A3C65B30-CA1F-8318-77CC-1A6A72B45773}"/>
                </a:ext>
              </a:extLst>
            </p:cNvPr>
            <p:cNvCxnSpPr>
              <a:cxnSpLocks/>
            </p:cNvCxnSpPr>
            <p:nvPr/>
          </p:nvCxnSpPr>
          <p:spPr>
            <a:xfrm>
              <a:off x="2488406" y="3378353"/>
              <a:ext cx="663167" cy="0"/>
            </a:xfrm>
            <a:prstGeom prst="line">
              <a:avLst/>
            </a:prstGeom>
            <a:ln w="31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A3CD8039-CCA1-2B23-3B96-7D5B9CF34D31}"/>
              </a:ext>
            </a:extLst>
          </p:cNvPr>
          <p:cNvSpPr txBox="1"/>
          <p:nvPr/>
        </p:nvSpPr>
        <p:spPr>
          <a:xfrm>
            <a:off x="4285443" y="3270631"/>
            <a:ext cx="1383486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失业率上升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BDA484FD-1C35-AC6B-CCBF-7CF23584D98E}"/>
              </a:ext>
            </a:extLst>
          </p:cNvPr>
          <p:cNvSpPr txBox="1"/>
          <p:nvPr/>
        </p:nvSpPr>
        <p:spPr>
          <a:xfrm>
            <a:off x="4927211" y="2241760"/>
            <a:ext cx="4399642" cy="8309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5400" dirty="0">
                <a:solidFill>
                  <a:schemeClr val="accent2">
                    <a:alpha val="5000"/>
                  </a:schemeClr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ECONO</a:t>
            </a:r>
            <a:r>
              <a:rPr lang="en-US" altLang="zh-CN" sz="5400" dirty="0">
                <a:solidFill>
                  <a:schemeClr val="bg1">
                    <a:alpha val="13000"/>
                  </a:schemeClr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MY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37EFEF89-4B57-0B7B-F877-F5DFCB28F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38650" y="1068829"/>
            <a:ext cx="3314700" cy="205184"/>
          </a:xfrm>
        </p:spPr>
        <p:txBody>
          <a:bodyPr>
            <a:noAutofit/>
          </a:bodyPr>
          <a:lstStyle/>
          <a:p>
            <a:r>
              <a:rPr lang="en-US" altLang="zh-CN" dirty="0"/>
              <a:t>MACRO ENVIRONMENT ANALYSIS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7523F376-6270-3ECE-D908-87137162D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宏观环境分析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FC23FCE-2739-A3CC-7510-E123EA801C93}"/>
              </a:ext>
            </a:extLst>
          </p:cNvPr>
          <p:cNvGrpSpPr/>
          <p:nvPr/>
        </p:nvGrpSpPr>
        <p:grpSpPr>
          <a:xfrm>
            <a:off x="5668930" y="3270631"/>
            <a:ext cx="1023015" cy="276999"/>
            <a:chOff x="5668930" y="3270631"/>
            <a:chExt cx="1023015" cy="276999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05750B08-1CFC-E032-80E3-4B9FB0317FAA}"/>
                </a:ext>
              </a:extLst>
            </p:cNvPr>
            <p:cNvSpPr txBox="1"/>
            <p:nvPr/>
          </p:nvSpPr>
          <p:spPr>
            <a:xfrm>
              <a:off x="5668930" y="3270631"/>
              <a:ext cx="102301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en-US" altLang="zh-CN" dirty="0">
                  <a:solidFill>
                    <a:schemeClr val="accent2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02</a:t>
              </a:r>
              <a:endParaRPr lang="zh-CN" altLang="en-US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endParaRPr>
            </a:p>
          </p:txBody>
        </p: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54688E18-3FCA-81B1-9C3E-13CDE4B8C950}"/>
                </a:ext>
              </a:extLst>
            </p:cNvPr>
            <p:cNvCxnSpPr>
              <a:cxnSpLocks/>
            </p:cNvCxnSpPr>
            <p:nvPr/>
          </p:nvCxnSpPr>
          <p:spPr>
            <a:xfrm>
              <a:off x="5668930" y="3378353"/>
              <a:ext cx="663167" cy="0"/>
            </a:xfrm>
            <a:prstGeom prst="line">
              <a:avLst/>
            </a:prstGeom>
            <a:ln w="31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31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 1">
            <a:extLst>
              <a:ext uri="{FF2B5EF4-FFF2-40B4-BE49-F238E27FC236}">
                <a16:creationId xmlns:a16="http://schemas.microsoft.com/office/drawing/2014/main" id="{E6E14284-3446-B55E-693C-18892E51CC33}"/>
              </a:ext>
            </a:extLst>
          </p:cNvPr>
          <p:cNvSpPr/>
          <p:nvPr/>
        </p:nvSpPr>
        <p:spPr>
          <a:xfrm>
            <a:off x="1076440" y="1569363"/>
            <a:ext cx="10070532" cy="1618334"/>
          </a:xfrm>
          <a:custGeom>
            <a:avLst/>
            <a:gdLst>
              <a:gd name="connsiteX0" fmla="*/ 108000 w 10070532"/>
              <a:gd name="connsiteY0" fmla="*/ 0 h 1470025"/>
              <a:gd name="connsiteX1" fmla="*/ 9962532 w 10070532"/>
              <a:gd name="connsiteY1" fmla="*/ 0 h 1470025"/>
              <a:gd name="connsiteX2" fmla="*/ 10070532 w 10070532"/>
              <a:gd name="connsiteY2" fmla="*/ 108000 h 1470025"/>
              <a:gd name="connsiteX3" fmla="*/ 10070532 w 10070532"/>
              <a:gd name="connsiteY3" fmla="*/ 1362025 h 1470025"/>
              <a:gd name="connsiteX4" fmla="*/ 9962532 w 10070532"/>
              <a:gd name="connsiteY4" fmla="*/ 1470025 h 1470025"/>
              <a:gd name="connsiteX5" fmla="*/ 108000 w 10070532"/>
              <a:gd name="connsiteY5" fmla="*/ 1470025 h 1470025"/>
              <a:gd name="connsiteX6" fmla="*/ 0 w 10070532"/>
              <a:gd name="connsiteY6" fmla="*/ 1362025 h 1470025"/>
              <a:gd name="connsiteX7" fmla="*/ 0 w 10070532"/>
              <a:gd name="connsiteY7" fmla="*/ 108000 h 1470025"/>
              <a:gd name="connsiteX8" fmla="*/ 108000 w 10070532"/>
              <a:gd name="connsiteY8" fmla="*/ 0 h 147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70532" h="1470025">
                <a:moveTo>
                  <a:pt x="108000" y="0"/>
                </a:moveTo>
                <a:lnTo>
                  <a:pt x="9962532" y="0"/>
                </a:lnTo>
                <a:cubicBezTo>
                  <a:pt x="10022148" y="0"/>
                  <a:pt x="10070532" y="48384"/>
                  <a:pt x="10070532" y="108000"/>
                </a:cubicBezTo>
                <a:lnTo>
                  <a:pt x="10070532" y="1362025"/>
                </a:lnTo>
                <a:cubicBezTo>
                  <a:pt x="10070532" y="1421641"/>
                  <a:pt x="10022148" y="1470025"/>
                  <a:pt x="9962532" y="1470025"/>
                </a:cubicBezTo>
                <a:lnTo>
                  <a:pt x="108000" y="1470025"/>
                </a:lnTo>
                <a:cubicBezTo>
                  <a:pt x="48384" y="1470025"/>
                  <a:pt x="0" y="1421641"/>
                  <a:pt x="0" y="1362025"/>
                </a:cubicBez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</a:path>
            </a:pathLst>
          </a:custGeom>
          <a:gradFill flip="none" rotWithShape="1">
            <a:gsLst>
              <a:gs pos="0">
                <a:schemeClr val="accent3"/>
              </a:gs>
              <a:gs pos="67000">
                <a:schemeClr val="accent2"/>
              </a:gs>
            </a:gsLst>
            <a:lin ang="540000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20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26" name="矩形 1">
            <a:extLst>
              <a:ext uri="{FF2B5EF4-FFF2-40B4-BE49-F238E27FC236}">
                <a16:creationId xmlns:a16="http://schemas.microsoft.com/office/drawing/2014/main" id="{8B55B76D-45D8-A6FF-D0E2-ACE3713F55B4}"/>
              </a:ext>
            </a:extLst>
          </p:cNvPr>
          <p:cNvSpPr/>
          <p:nvPr/>
        </p:nvSpPr>
        <p:spPr>
          <a:xfrm>
            <a:off x="1258232" y="1744208"/>
            <a:ext cx="9706948" cy="1416952"/>
          </a:xfrm>
          <a:custGeom>
            <a:avLst/>
            <a:gdLst>
              <a:gd name="connsiteX0" fmla="*/ 108000 w 10070532"/>
              <a:gd name="connsiteY0" fmla="*/ 0 h 1470025"/>
              <a:gd name="connsiteX1" fmla="*/ 9962532 w 10070532"/>
              <a:gd name="connsiteY1" fmla="*/ 0 h 1470025"/>
              <a:gd name="connsiteX2" fmla="*/ 10070532 w 10070532"/>
              <a:gd name="connsiteY2" fmla="*/ 108000 h 1470025"/>
              <a:gd name="connsiteX3" fmla="*/ 10070532 w 10070532"/>
              <a:gd name="connsiteY3" fmla="*/ 1362025 h 1470025"/>
              <a:gd name="connsiteX4" fmla="*/ 9962532 w 10070532"/>
              <a:gd name="connsiteY4" fmla="*/ 1470025 h 1470025"/>
              <a:gd name="connsiteX5" fmla="*/ 108000 w 10070532"/>
              <a:gd name="connsiteY5" fmla="*/ 1470025 h 1470025"/>
              <a:gd name="connsiteX6" fmla="*/ 0 w 10070532"/>
              <a:gd name="connsiteY6" fmla="*/ 1362025 h 1470025"/>
              <a:gd name="connsiteX7" fmla="*/ 0 w 10070532"/>
              <a:gd name="connsiteY7" fmla="*/ 108000 h 1470025"/>
              <a:gd name="connsiteX8" fmla="*/ 108000 w 10070532"/>
              <a:gd name="connsiteY8" fmla="*/ 0 h 147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70532" h="1470025">
                <a:moveTo>
                  <a:pt x="108000" y="0"/>
                </a:moveTo>
                <a:lnTo>
                  <a:pt x="9962532" y="0"/>
                </a:lnTo>
                <a:cubicBezTo>
                  <a:pt x="10022148" y="0"/>
                  <a:pt x="10070532" y="48384"/>
                  <a:pt x="10070532" y="108000"/>
                </a:cubicBezTo>
                <a:lnTo>
                  <a:pt x="10070532" y="1362025"/>
                </a:lnTo>
                <a:cubicBezTo>
                  <a:pt x="10070532" y="1421641"/>
                  <a:pt x="10022148" y="1470025"/>
                  <a:pt x="9962532" y="1470025"/>
                </a:cubicBezTo>
                <a:lnTo>
                  <a:pt x="108000" y="1470025"/>
                </a:lnTo>
                <a:cubicBezTo>
                  <a:pt x="48384" y="1470025"/>
                  <a:pt x="0" y="1421641"/>
                  <a:pt x="0" y="1362025"/>
                </a:cubicBez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</a:path>
            </a:pathLst>
          </a:cu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2" name="矩形 4">
            <a:extLst>
              <a:ext uri="{FF2B5EF4-FFF2-40B4-BE49-F238E27FC236}">
                <a16:creationId xmlns:a16="http://schemas.microsoft.com/office/drawing/2014/main" id="{D0F66E75-AA50-B818-64EA-355857FB22D9}"/>
              </a:ext>
            </a:extLst>
          </p:cNvPr>
          <p:cNvSpPr/>
          <p:nvPr/>
        </p:nvSpPr>
        <p:spPr>
          <a:xfrm>
            <a:off x="660400" y="2914652"/>
            <a:ext cx="10858500" cy="3219448"/>
          </a:xfrm>
          <a:custGeom>
            <a:avLst/>
            <a:gdLst>
              <a:gd name="connsiteX0" fmla="*/ 108000 w 9969500"/>
              <a:gd name="connsiteY0" fmla="*/ 0 h 4495680"/>
              <a:gd name="connsiteX1" fmla="*/ 9861500 w 9969500"/>
              <a:gd name="connsiteY1" fmla="*/ 0 h 4495680"/>
              <a:gd name="connsiteX2" fmla="*/ 9969500 w 9969500"/>
              <a:gd name="connsiteY2" fmla="*/ 108000 h 4495680"/>
              <a:gd name="connsiteX3" fmla="*/ 9969500 w 9969500"/>
              <a:gd name="connsiteY3" fmla="*/ 4387680 h 4495680"/>
              <a:gd name="connsiteX4" fmla="*/ 9861500 w 9969500"/>
              <a:gd name="connsiteY4" fmla="*/ 4495680 h 4495680"/>
              <a:gd name="connsiteX5" fmla="*/ 108000 w 9969500"/>
              <a:gd name="connsiteY5" fmla="*/ 4495680 h 4495680"/>
              <a:gd name="connsiteX6" fmla="*/ 0 w 9969500"/>
              <a:gd name="connsiteY6" fmla="*/ 4387680 h 4495680"/>
              <a:gd name="connsiteX7" fmla="*/ 0 w 9969500"/>
              <a:gd name="connsiteY7" fmla="*/ 108000 h 4495680"/>
              <a:gd name="connsiteX8" fmla="*/ 108000 w 9969500"/>
              <a:gd name="connsiteY8" fmla="*/ 0 h 4495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9500" h="4495680">
                <a:moveTo>
                  <a:pt x="108000" y="0"/>
                </a:moveTo>
                <a:lnTo>
                  <a:pt x="9861500" y="0"/>
                </a:lnTo>
                <a:cubicBezTo>
                  <a:pt x="9921116" y="0"/>
                  <a:pt x="9969500" y="48384"/>
                  <a:pt x="9969500" y="108000"/>
                </a:cubicBezTo>
                <a:lnTo>
                  <a:pt x="9969500" y="4387680"/>
                </a:lnTo>
                <a:cubicBezTo>
                  <a:pt x="9969500" y="4447296"/>
                  <a:pt x="9921116" y="4495680"/>
                  <a:pt x="9861500" y="4495680"/>
                </a:cubicBezTo>
                <a:lnTo>
                  <a:pt x="108000" y="4495680"/>
                </a:lnTo>
                <a:cubicBezTo>
                  <a:pt x="48384" y="4495680"/>
                  <a:pt x="0" y="4447296"/>
                  <a:pt x="0" y="4387680"/>
                </a:cubicBez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2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620F3DD-5FC0-C90B-A700-3B6C4F718EF3}"/>
              </a:ext>
            </a:extLst>
          </p:cNvPr>
          <p:cNvGrpSpPr/>
          <p:nvPr/>
        </p:nvGrpSpPr>
        <p:grpSpPr>
          <a:xfrm>
            <a:off x="1275540" y="3261465"/>
            <a:ext cx="2934376" cy="2634101"/>
            <a:chOff x="1076440" y="3363065"/>
            <a:chExt cx="2934376" cy="2634101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ACADBE4-16C5-9AA5-CA31-9FD7BBCDD928}"/>
                </a:ext>
              </a:extLst>
            </p:cNvPr>
            <p:cNvSpPr txBox="1"/>
            <p:nvPr/>
          </p:nvSpPr>
          <p:spPr>
            <a:xfrm>
              <a:off x="1076440" y="3363065"/>
              <a:ext cx="2918616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2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企业市场份额占比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4602A47-BCD5-AEFB-01B8-F92F5C627749}"/>
                </a:ext>
              </a:extLst>
            </p:cNvPr>
            <p:cNvSpPr/>
            <p:nvPr/>
          </p:nvSpPr>
          <p:spPr>
            <a:xfrm>
              <a:off x="1076440" y="3909900"/>
              <a:ext cx="288000" cy="46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E0D69B29-5F50-4C14-A253-9DEC3BA0149E}"/>
                </a:ext>
              </a:extLst>
            </p:cNvPr>
            <p:cNvSpPr txBox="1"/>
            <p:nvPr/>
          </p:nvSpPr>
          <p:spPr>
            <a:xfrm>
              <a:off x="1092200" y="4097094"/>
              <a:ext cx="2918616" cy="19000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 spc="150">
                  <a:solidFill>
                    <a:schemeClr val="accent4"/>
                  </a:solidFill>
                  <a:latin typeface="+mn-ea"/>
                </a:defRPr>
              </a:lvl1pPr>
            </a:lstStyle>
            <a:p>
              <a:r>
                <a:rPr lang="zh-CN" altLang="en-US" dirty="0"/>
                <a:t>请添加详细的文本描述，建议适当控制文本字数，语言描述尽量简洁精炼。如果文段内容过多，建议将文字按照内容层级分段并概括出小标题。请在此处添加详细的文本</a:t>
              </a:r>
              <a:r>
                <a:rPr lang="zh-CN" altLang="en-US"/>
                <a:t>描述。</a:t>
              </a:r>
              <a:endParaRPr lang="en-US" altLang="zh-CN" dirty="0"/>
            </a:p>
          </p:txBody>
        </p:sp>
      </p:grp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0DD12153-81A1-BBEC-602F-E100998F92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9938080"/>
              </p:ext>
            </p:extLst>
          </p:nvPr>
        </p:nvGraphicFramePr>
        <p:xfrm>
          <a:off x="4040926" y="3265223"/>
          <a:ext cx="4110148" cy="2740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文本框 20">
            <a:extLst>
              <a:ext uri="{FF2B5EF4-FFF2-40B4-BE49-F238E27FC236}">
                <a16:creationId xmlns:a16="http://schemas.microsoft.com/office/drawing/2014/main" id="{63E77C4D-5C88-8E94-805F-05CEAFBC6BA9}"/>
              </a:ext>
            </a:extLst>
          </p:cNvPr>
          <p:cNvSpPr txBox="1"/>
          <p:nvPr/>
        </p:nvSpPr>
        <p:spPr>
          <a:xfrm>
            <a:off x="8195539" y="3587981"/>
            <a:ext cx="559986" cy="2108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 spc="15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defRPr>
            </a:lvl1pPr>
          </a:lstStyle>
          <a:p>
            <a:pPr algn="just"/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企业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108004D8-4AC1-6AF5-E11A-29E71CF2B859}"/>
              </a:ext>
            </a:extLst>
          </p:cNvPr>
          <p:cNvSpPr/>
          <p:nvPr/>
        </p:nvSpPr>
        <p:spPr>
          <a:xfrm>
            <a:off x="7997846" y="3644787"/>
            <a:ext cx="97280" cy="9728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4218845-CD55-C2F7-028A-AD5CE4CBFDB5}"/>
              </a:ext>
            </a:extLst>
          </p:cNvPr>
          <p:cNvSpPr txBox="1"/>
          <p:nvPr/>
        </p:nvSpPr>
        <p:spPr>
          <a:xfrm>
            <a:off x="10277099" y="3587981"/>
            <a:ext cx="559986" cy="2108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 spc="15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40%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E2C81326-9655-3E94-32A2-D4521EA20F47}"/>
              </a:ext>
            </a:extLst>
          </p:cNvPr>
          <p:cNvCxnSpPr>
            <a:cxnSpLocks/>
          </p:cNvCxnSpPr>
          <p:nvPr/>
        </p:nvCxnSpPr>
        <p:spPr>
          <a:xfrm>
            <a:off x="7997846" y="3883767"/>
            <a:ext cx="2959079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B3E01857-2099-3E10-89F5-80B858CCA692}"/>
              </a:ext>
            </a:extLst>
          </p:cNvPr>
          <p:cNvSpPr txBox="1"/>
          <p:nvPr/>
        </p:nvSpPr>
        <p:spPr>
          <a:xfrm>
            <a:off x="8195539" y="4074364"/>
            <a:ext cx="559986" cy="2108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 spc="15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defRPr>
            </a:lvl1pPr>
          </a:lstStyle>
          <a:p>
            <a:pPr algn="just"/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企业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0CD7C518-013F-4DEA-38D2-E96A26B2EF54}"/>
              </a:ext>
            </a:extLst>
          </p:cNvPr>
          <p:cNvSpPr/>
          <p:nvPr/>
        </p:nvSpPr>
        <p:spPr>
          <a:xfrm>
            <a:off x="7997846" y="4131170"/>
            <a:ext cx="97280" cy="9728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E860311-0B25-66A4-D85E-624F358A641D}"/>
              </a:ext>
            </a:extLst>
          </p:cNvPr>
          <p:cNvSpPr txBox="1"/>
          <p:nvPr/>
        </p:nvSpPr>
        <p:spPr>
          <a:xfrm>
            <a:off x="10277099" y="4074364"/>
            <a:ext cx="559986" cy="2108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 spc="15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25%</a:t>
            </a: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826E95E1-32E6-A58B-7799-D9B45E54B7BD}"/>
              </a:ext>
            </a:extLst>
          </p:cNvPr>
          <p:cNvCxnSpPr>
            <a:cxnSpLocks/>
          </p:cNvCxnSpPr>
          <p:nvPr/>
        </p:nvCxnSpPr>
        <p:spPr>
          <a:xfrm>
            <a:off x="7997846" y="4414110"/>
            <a:ext cx="2959079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F77D566D-6315-FAF1-B053-22B7D245489C}"/>
              </a:ext>
            </a:extLst>
          </p:cNvPr>
          <p:cNvSpPr txBox="1"/>
          <p:nvPr/>
        </p:nvSpPr>
        <p:spPr>
          <a:xfrm>
            <a:off x="8195539" y="4560747"/>
            <a:ext cx="559986" cy="2108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 spc="15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defRPr>
            </a:lvl1pPr>
          </a:lstStyle>
          <a:p>
            <a:pPr algn="just"/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企业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BC519693-8A29-87A4-D195-45A579709346}"/>
              </a:ext>
            </a:extLst>
          </p:cNvPr>
          <p:cNvSpPr/>
          <p:nvPr/>
        </p:nvSpPr>
        <p:spPr>
          <a:xfrm>
            <a:off x="7997846" y="4617553"/>
            <a:ext cx="97280" cy="972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949B2D7-0A5D-F7EE-0036-80A5A30D0CD1}"/>
              </a:ext>
            </a:extLst>
          </p:cNvPr>
          <p:cNvSpPr txBox="1"/>
          <p:nvPr/>
        </p:nvSpPr>
        <p:spPr>
          <a:xfrm>
            <a:off x="10277099" y="4560747"/>
            <a:ext cx="559986" cy="2108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 spc="15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14%</a:t>
            </a: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6B95E95A-EF32-C6C6-05B7-B1280D4101BF}"/>
              </a:ext>
            </a:extLst>
          </p:cNvPr>
          <p:cNvCxnSpPr>
            <a:cxnSpLocks/>
          </p:cNvCxnSpPr>
          <p:nvPr/>
        </p:nvCxnSpPr>
        <p:spPr>
          <a:xfrm>
            <a:off x="7997846" y="4900493"/>
            <a:ext cx="2959079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AB256D05-2F1B-8ACA-0C22-5A95BA83C14D}"/>
              </a:ext>
            </a:extLst>
          </p:cNvPr>
          <p:cNvSpPr txBox="1"/>
          <p:nvPr/>
        </p:nvSpPr>
        <p:spPr>
          <a:xfrm>
            <a:off x="8195539" y="5047130"/>
            <a:ext cx="559986" cy="2108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 spc="15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defRPr>
            </a:lvl1pPr>
          </a:lstStyle>
          <a:p>
            <a:pPr algn="just"/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企业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8EEC44F9-D9B1-D66E-1129-2C83F9EFE264}"/>
              </a:ext>
            </a:extLst>
          </p:cNvPr>
          <p:cNvSpPr/>
          <p:nvPr/>
        </p:nvSpPr>
        <p:spPr>
          <a:xfrm>
            <a:off x="7997846" y="5059976"/>
            <a:ext cx="97280" cy="972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D6BA7A8E-6863-5568-5E19-75B11D6C523E}"/>
              </a:ext>
            </a:extLst>
          </p:cNvPr>
          <p:cNvSpPr txBox="1"/>
          <p:nvPr/>
        </p:nvSpPr>
        <p:spPr>
          <a:xfrm>
            <a:off x="10277099" y="5047130"/>
            <a:ext cx="559986" cy="2108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 spc="15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13%</a:t>
            </a: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B57C5308-7435-52EB-A205-32850A876301}"/>
              </a:ext>
            </a:extLst>
          </p:cNvPr>
          <p:cNvCxnSpPr>
            <a:cxnSpLocks/>
          </p:cNvCxnSpPr>
          <p:nvPr/>
        </p:nvCxnSpPr>
        <p:spPr>
          <a:xfrm>
            <a:off x="7997846" y="5342916"/>
            <a:ext cx="2959079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E17DFFDC-EBD2-59C2-081B-484F611967A2}"/>
              </a:ext>
            </a:extLst>
          </p:cNvPr>
          <p:cNvSpPr txBox="1"/>
          <p:nvPr/>
        </p:nvSpPr>
        <p:spPr>
          <a:xfrm>
            <a:off x="8195538" y="5533514"/>
            <a:ext cx="817797" cy="2108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 spc="15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defRPr>
            </a:lvl1pPr>
          </a:lstStyle>
          <a:p>
            <a:pPr algn="just"/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其他企业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7A3DF957-928E-FB63-9D98-09AE9ED05414}"/>
              </a:ext>
            </a:extLst>
          </p:cNvPr>
          <p:cNvSpPr/>
          <p:nvPr/>
        </p:nvSpPr>
        <p:spPr>
          <a:xfrm>
            <a:off x="7997846" y="5590320"/>
            <a:ext cx="97280" cy="972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82B5C81C-36F0-44FA-6513-4202CEF151EB}"/>
              </a:ext>
            </a:extLst>
          </p:cNvPr>
          <p:cNvSpPr txBox="1"/>
          <p:nvPr/>
        </p:nvSpPr>
        <p:spPr>
          <a:xfrm>
            <a:off x="10277099" y="5533514"/>
            <a:ext cx="559986" cy="2108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 spc="15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8%</a:t>
            </a:r>
          </a:p>
        </p:txBody>
      </p: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720C1981-F3D9-DD70-1A41-8F20C5DACA7E}"/>
              </a:ext>
            </a:extLst>
          </p:cNvPr>
          <p:cNvCxnSpPr>
            <a:cxnSpLocks/>
          </p:cNvCxnSpPr>
          <p:nvPr/>
        </p:nvCxnSpPr>
        <p:spPr>
          <a:xfrm>
            <a:off x="7997846" y="5829300"/>
            <a:ext cx="2959079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椭圆 50">
            <a:extLst>
              <a:ext uri="{FF2B5EF4-FFF2-40B4-BE49-F238E27FC236}">
                <a16:creationId xmlns:a16="http://schemas.microsoft.com/office/drawing/2014/main" id="{268420A5-40D8-233E-9F60-D216BBBBDAD0}"/>
              </a:ext>
            </a:extLst>
          </p:cNvPr>
          <p:cNvSpPr/>
          <p:nvPr/>
        </p:nvSpPr>
        <p:spPr>
          <a:xfrm>
            <a:off x="5321072" y="3885744"/>
            <a:ext cx="1549856" cy="1549856"/>
          </a:xfrm>
          <a:prstGeom prst="ellipse">
            <a:avLst/>
          </a:prstGeom>
          <a:solidFill>
            <a:schemeClr val="accent2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</a:rPr>
              <a:t>企业市场份额占比</a:t>
            </a:r>
          </a:p>
        </p:txBody>
      </p:sp>
      <p:cxnSp>
        <p:nvCxnSpPr>
          <p:cNvPr id="124" name="直接连接符 123">
            <a:extLst>
              <a:ext uri="{FF2B5EF4-FFF2-40B4-BE49-F238E27FC236}">
                <a16:creationId xmlns:a16="http://schemas.microsoft.com/office/drawing/2014/main" id="{6B3B79FE-7DE7-5550-28E6-F55466693EE3}"/>
              </a:ext>
            </a:extLst>
          </p:cNvPr>
          <p:cNvCxnSpPr>
            <a:cxnSpLocks/>
          </p:cNvCxnSpPr>
          <p:nvPr/>
        </p:nvCxnSpPr>
        <p:spPr>
          <a:xfrm>
            <a:off x="4503420" y="2196427"/>
            <a:ext cx="0" cy="440411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接连接符 125">
            <a:extLst>
              <a:ext uri="{FF2B5EF4-FFF2-40B4-BE49-F238E27FC236}">
                <a16:creationId xmlns:a16="http://schemas.microsoft.com/office/drawing/2014/main" id="{C34A9EFD-CE2D-8B20-73CC-34B7A24EF443}"/>
              </a:ext>
            </a:extLst>
          </p:cNvPr>
          <p:cNvCxnSpPr>
            <a:cxnSpLocks/>
          </p:cNvCxnSpPr>
          <p:nvPr/>
        </p:nvCxnSpPr>
        <p:spPr>
          <a:xfrm>
            <a:off x="7718151" y="2196427"/>
            <a:ext cx="0" cy="440411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61951DA-DCD3-6ABF-295F-26F40CC62E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1100" y="1068829"/>
            <a:ext cx="2209800" cy="205184"/>
          </a:xfrm>
        </p:spPr>
        <p:txBody>
          <a:bodyPr/>
          <a:lstStyle/>
          <a:p>
            <a:r>
              <a:rPr lang="en-US" altLang="zh-CN" dirty="0"/>
              <a:t>MARKET SHARE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6B83D90E-9BA1-BF9C-E1B7-E6EAD174F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市场规模分析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CE862DE-A292-6551-32B5-B2393506D5CF}"/>
              </a:ext>
            </a:extLst>
          </p:cNvPr>
          <p:cNvGrpSpPr/>
          <p:nvPr/>
        </p:nvGrpSpPr>
        <p:grpSpPr>
          <a:xfrm>
            <a:off x="2077628" y="2053490"/>
            <a:ext cx="2161249" cy="675616"/>
            <a:chOff x="2077628" y="2053490"/>
            <a:chExt cx="2161249" cy="675616"/>
          </a:xfrm>
        </p:grpSpPr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00467DD8-6538-11DD-0429-3D42C263B986}"/>
                </a:ext>
              </a:extLst>
            </p:cNvPr>
            <p:cNvSpPr txBox="1"/>
            <p:nvPr/>
          </p:nvSpPr>
          <p:spPr>
            <a:xfrm>
              <a:off x="2883245" y="2117138"/>
              <a:ext cx="60329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100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  <a:cs typeface="阿里巴巴普惠体 H" panose="00020600040101010101" pitchFamily="18" charset="-122"/>
              </a:endParaRPr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D008744B-8ACA-21AC-F1CC-F49DCDF3E928}"/>
                </a:ext>
              </a:extLst>
            </p:cNvPr>
            <p:cNvSpPr txBox="1"/>
            <p:nvPr/>
          </p:nvSpPr>
          <p:spPr>
            <a:xfrm>
              <a:off x="2892198" y="2437438"/>
              <a:ext cx="1346679" cy="2108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400" spc="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defRPr>
              </a:lvl1pPr>
            </a:lstStyle>
            <a:p>
              <a:pPr algn="just"/>
              <a:r>
                <a:rPr lang="zh-CN" altLang="en-US" sz="1200" dirty="0">
                  <a:solidFill>
                    <a:schemeClr val="bg1"/>
                  </a:solidFill>
                </a:rPr>
                <a:t>市场投资总额</a:t>
              </a:r>
              <a:endParaRPr lang="en-US" altLang="zh-CN" sz="1200" dirty="0">
                <a:solidFill>
                  <a:schemeClr val="bg1"/>
                </a:solidFill>
              </a:endParaRPr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5DFD38D2-7695-4C05-30AD-349D033C22DC}"/>
                </a:ext>
              </a:extLst>
            </p:cNvPr>
            <p:cNvSpPr txBox="1"/>
            <p:nvPr/>
          </p:nvSpPr>
          <p:spPr>
            <a:xfrm>
              <a:off x="3461842" y="2179099"/>
              <a:ext cx="627163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400" spc="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defRPr>
              </a:lvl1pPr>
            </a:lstStyle>
            <a:p>
              <a:pPr algn="just"/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亿元</a:t>
              </a:r>
              <a:endParaRPr lang="en-US" altLang="zh-CN" sz="1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3" name="图形 2" descr="硬币 轮廓">
              <a:extLst>
                <a:ext uri="{FF2B5EF4-FFF2-40B4-BE49-F238E27FC236}">
                  <a16:creationId xmlns:a16="http://schemas.microsoft.com/office/drawing/2014/main" id="{2FD54D3B-3483-7645-3F7E-23C5B0EF4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77628" y="2053490"/>
              <a:ext cx="675616" cy="675616"/>
            </a:xfrm>
            <a:prstGeom prst="rect">
              <a:avLst/>
            </a:prstGeom>
          </p:spPr>
        </p:pic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8FE9675A-9EB7-B305-7CB0-CCAB673BC302}"/>
              </a:ext>
            </a:extLst>
          </p:cNvPr>
          <p:cNvGrpSpPr/>
          <p:nvPr/>
        </p:nvGrpSpPr>
        <p:grpSpPr>
          <a:xfrm>
            <a:off x="8443464" y="1998770"/>
            <a:ext cx="2216961" cy="758911"/>
            <a:chOff x="8443464" y="1998770"/>
            <a:chExt cx="2216961" cy="758911"/>
          </a:xfrm>
        </p:grpSpPr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8FE88500-1BCE-E45C-AA9B-3D091CB6AAA8}"/>
                </a:ext>
              </a:extLst>
            </p:cNvPr>
            <p:cNvSpPr txBox="1"/>
            <p:nvPr/>
          </p:nvSpPr>
          <p:spPr>
            <a:xfrm>
              <a:off x="9292093" y="2124758"/>
              <a:ext cx="60329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100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  <a:cs typeface="阿里巴巴普惠体 H" panose="00020600040101010101" pitchFamily="18" charset="-122"/>
              </a:endParaRPr>
            </a:p>
          </p:txBody>
        </p:sp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id="{C3D9A85C-45CE-C2E7-5B87-3FB07AF37783}"/>
                </a:ext>
              </a:extLst>
            </p:cNvPr>
            <p:cNvSpPr txBox="1"/>
            <p:nvPr/>
          </p:nvSpPr>
          <p:spPr>
            <a:xfrm>
              <a:off x="9313746" y="2437438"/>
              <a:ext cx="1346679" cy="2108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400" spc="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defRPr>
              </a:lvl1pPr>
            </a:lstStyle>
            <a:p>
              <a:pPr algn="just"/>
              <a:r>
                <a:rPr lang="zh-CN" altLang="en-US" sz="1200" dirty="0">
                  <a:solidFill>
                    <a:schemeClr val="bg1"/>
                  </a:solidFill>
                </a:rPr>
                <a:t>竞争企业</a:t>
              </a:r>
              <a:endParaRPr lang="en-US" altLang="zh-CN" sz="1200" dirty="0">
                <a:solidFill>
                  <a:schemeClr val="bg1"/>
                </a:solidFill>
              </a:endParaRPr>
            </a:p>
          </p:txBody>
        </p:sp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6E175B07-41F1-6213-FC22-8C7D388658FC}"/>
                </a:ext>
              </a:extLst>
            </p:cNvPr>
            <p:cNvSpPr txBox="1"/>
            <p:nvPr/>
          </p:nvSpPr>
          <p:spPr>
            <a:xfrm>
              <a:off x="9877040" y="2177194"/>
              <a:ext cx="417879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400" spc="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defRPr>
              </a:lvl1pPr>
            </a:lstStyle>
            <a:p>
              <a:pPr algn="just"/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家</a:t>
              </a:r>
              <a:endParaRPr lang="en-US" altLang="zh-CN" sz="1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8" name="图形 7" descr="城市 轮廓">
              <a:extLst>
                <a:ext uri="{FF2B5EF4-FFF2-40B4-BE49-F238E27FC236}">
                  <a16:creationId xmlns:a16="http://schemas.microsoft.com/office/drawing/2014/main" id="{B1EDE34A-4A55-25A8-1161-2F6917473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43464" y="1998770"/>
              <a:ext cx="758911" cy="758911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A63F7AC-C6CF-BCB4-18B2-A8D09B4A061C}"/>
              </a:ext>
            </a:extLst>
          </p:cNvPr>
          <p:cNvGrpSpPr/>
          <p:nvPr/>
        </p:nvGrpSpPr>
        <p:grpSpPr>
          <a:xfrm>
            <a:off x="5238170" y="2043965"/>
            <a:ext cx="2095270" cy="675616"/>
            <a:chOff x="5238170" y="2043965"/>
            <a:chExt cx="2095270" cy="675616"/>
          </a:xfrm>
        </p:grpSpPr>
        <p:sp>
          <p:nvSpPr>
            <p:cNvPr id="117" name="文本框 116">
              <a:extLst>
                <a:ext uri="{FF2B5EF4-FFF2-40B4-BE49-F238E27FC236}">
                  <a16:creationId xmlns:a16="http://schemas.microsoft.com/office/drawing/2014/main" id="{071862D2-4472-4FD7-C4AF-BF4801516FC1}"/>
                </a:ext>
              </a:extLst>
            </p:cNvPr>
            <p:cNvSpPr txBox="1"/>
            <p:nvPr/>
          </p:nvSpPr>
          <p:spPr>
            <a:xfrm>
              <a:off x="5984158" y="2110788"/>
              <a:ext cx="60329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5.3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  <a:cs typeface="阿里巴巴普惠体 H" panose="00020600040101010101" pitchFamily="18" charset="-122"/>
              </a:endParaRPr>
            </a:p>
          </p:txBody>
        </p:sp>
        <p:sp>
          <p:nvSpPr>
            <p:cNvPr id="118" name="文本框 117">
              <a:extLst>
                <a:ext uri="{FF2B5EF4-FFF2-40B4-BE49-F238E27FC236}">
                  <a16:creationId xmlns:a16="http://schemas.microsoft.com/office/drawing/2014/main" id="{BCD51FE8-2613-9C4C-68D3-FD9D7ADB4CB0}"/>
                </a:ext>
              </a:extLst>
            </p:cNvPr>
            <p:cNvSpPr txBox="1"/>
            <p:nvPr/>
          </p:nvSpPr>
          <p:spPr>
            <a:xfrm>
              <a:off x="5986761" y="2437438"/>
              <a:ext cx="1346679" cy="2108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400" spc="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defRPr>
              </a:lvl1pPr>
            </a:lstStyle>
            <a:p>
              <a:pPr algn="just"/>
              <a:r>
                <a:rPr lang="zh-CN" altLang="en-US" sz="1200" dirty="0">
                  <a:solidFill>
                    <a:schemeClr val="bg1"/>
                  </a:solidFill>
                </a:rPr>
                <a:t>目标用户数</a:t>
              </a:r>
              <a:endParaRPr lang="en-US" altLang="zh-CN" sz="1200" dirty="0">
                <a:solidFill>
                  <a:schemeClr val="bg1"/>
                </a:solidFill>
              </a:endParaRPr>
            </a:p>
          </p:txBody>
        </p:sp>
        <p:sp>
          <p:nvSpPr>
            <p:cNvPr id="119" name="文本框 118">
              <a:extLst>
                <a:ext uri="{FF2B5EF4-FFF2-40B4-BE49-F238E27FC236}">
                  <a16:creationId xmlns:a16="http://schemas.microsoft.com/office/drawing/2014/main" id="{520A4477-4493-9C6E-A281-393078471207}"/>
                </a:ext>
              </a:extLst>
            </p:cNvPr>
            <p:cNvSpPr txBox="1"/>
            <p:nvPr/>
          </p:nvSpPr>
          <p:spPr>
            <a:xfrm>
              <a:off x="6499255" y="2175924"/>
              <a:ext cx="417879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400" spc="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defRPr>
              </a:lvl1pPr>
            </a:lstStyle>
            <a:p>
              <a:pPr algn="just"/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亿</a:t>
              </a:r>
              <a:endParaRPr lang="en-US" altLang="zh-CN" sz="1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10" name="图形 9" descr="用户网络 轮廓">
              <a:extLst>
                <a:ext uri="{FF2B5EF4-FFF2-40B4-BE49-F238E27FC236}">
                  <a16:creationId xmlns:a16="http://schemas.microsoft.com/office/drawing/2014/main" id="{9BD104B0-C977-087D-2A22-E46DDBFDA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38170" y="2043965"/>
              <a:ext cx="675616" cy="6756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0074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4">
            <a:extLst>
              <a:ext uri="{FF2B5EF4-FFF2-40B4-BE49-F238E27FC236}">
                <a16:creationId xmlns:a16="http://schemas.microsoft.com/office/drawing/2014/main" id="{501CBE49-F61F-1CFE-A8FD-30E319D67EE6}"/>
              </a:ext>
            </a:extLst>
          </p:cNvPr>
          <p:cNvSpPr/>
          <p:nvPr/>
        </p:nvSpPr>
        <p:spPr>
          <a:xfrm>
            <a:off x="814388" y="1638419"/>
            <a:ext cx="6995888" cy="4495680"/>
          </a:xfrm>
          <a:custGeom>
            <a:avLst/>
            <a:gdLst>
              <a:gd name="connsiteX0" fmla="*/ 108000 w 6995888"/>
              <a:gd name="connsiteY0" fmla="*/ 0 h 4495680"/>
              <a:gd name="connsiteX1" fmla="*/ 6887887 w 6995888"/>
              <a:gd name="connsiteY1" fmla="*/ 0 h 4495680"/>
              <a:gd name="connsiteX2" fmla="*/ 6995888 w 6995888"/>
              <a:gd name="connsiteY2" fmla="*/ 108000 h 4495680"/>
              <a:gd name="connsiteX3" fmla="*/ 6995888 w 6995888"/>
              <a:gd name="connsiteY3" fmla="*/ 4387680 h 4495680"/>
              <a:gd name="connsiteX4" fmla="*/ 6887887 w 6995888"/>
              <a:gd name="connsiteY4" fmla="*/ 4495680 h 4495680"/>
              <a:gd name="connsiteX5" fmla="*/ 108000 w 6995888"/>
              <a:gd name="connsiteY5" fmla="*/ 4495680 h 4495680"/>
              <a:gd name="connsiteX6" fmla="*/ 0 w 6995888"/>
              <a:gd name="connsiteY6" fmla="*/ 4387680 h 4495680"/>
              <a:gd name="connsiteX7" fmla="*/ 0 w 6995888"/>
              <a:gd name="connsiteY7" fmla="*/ 108000 h 4495680"/>
              <a:gd name="connsiteX8" fmla="*/ 108000 w 6995888"/>
              <a:gd name="connsiteY8" fmla="*/ 0 h 4495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5888" h="4495680">
                <a:moveTo>
                  <a:pt x="108000" y="0"/>
                </a:moveTo>
                <a:lnTo>
                  <a:pt x="6887887" y="0"/>
                </a:lnTo>
                <a:cubicBezTo>
                  <a:pt x="6947504" y="0"/>
                  <a:pt x="6995888" y="48384"/>
                  <a:pt x="6995888" y="108000"/>
                </a:cubicBezTo>
                <a:lnTo>
                  <a:pt x="6995888" y="4387680"/>
                </a:lnTo>
                <a:cubicBezTo>
                  <a:pt x="6995888" y="4447296"/>
                  <a:pt x="6947504" y="4495680"/>
                  <a:pt x="6887887" y="4495680"/>
                </a:cubicBezTo>
                <a:lnTo>
                  <a:pt x="108000" y="4495680"/>
                </a:lnTo>
                <a:cubicBezTo>
                  <a:pt x="48384" y="4495680"/>
                  <a:pt x="0" y="4447296"/>
                  <a:pt x="0" y="4387680"/>
                </a:cubicBez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88900" dist="12700" sx="101000" sy="101000" algn="ctr" rotWithShape="0">
              <a:schemeClr val="accent2">
                <a:alpha val="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" name="矩形 13">
            <a:extLst>
              <a:ext uri="{FF2B5EF4-FFF2-40B4-BE49-F238E27FC236}">
                <a16:creationId xmlns:a16="http://schemas.microsoft.com/office/drawing/2014/main" id="{0A0FD23A-E449-FAAB-3931-62D08301A924}"/>
              </a:ext>
            </a:extLst>
          </p:cNvPr>
          <p:cNvSpPr/>
          <p:nvPr/>
        </p:nvSpPr>
        <p:spPr>
          <a:xfrm>
            <a:off x="674804" y="2552700"/>
            <a:ext cx="7275057" cy="937222"/>
          </a:xfrm>
          <a:custGeom>
            <a:avLst/>
            <a:gdLst>
              <a:gd name="connsiteX0" fmla="*/ 0 w 7275057"/>
              <a:gd name="connsiteY0" fmla="*/ 829222 h 937222"/>
              <a:gd name="connsiteX1" fmla="*/ 0 w 7275057"/>
              <a:gd name="connsiteY1" fmla="*/ 108000 h 937222"/>
              <a:gd name="connsiteX2" fmla="*/ 108000 w 7275057"/>
              <a:gd name="connsiteY2" fmla="*/ 0 h 937222"/>
              <a:gd name="connsiteX3" fmla="*/ 7167056 w 7275057"/>
              <a:gd name="connsiteY3" fmla="*/ 0 h 937222"/>
              <a:gd name="connsiteX4" fmla="*/ 7275057 w 7275057"/>
              <a:gd name="connsiteY4" fmla="*/ 108000 h 937222"/>
              <a:gd name="connsiteX5" fmla="*/ 7275057 w 7275057"/>
              <a:gd name="connsiteY5" fmla="*/ 829222 h 937222"/>
              <a:gd name="connsiteX6" fmla="*/ 7167056 w 7275057"/>
              <a:gd name="connsiteY6" fmla="*/ 937222 h 937222"/>
              <a:gd name="connsiteX7" fmla="*/ 108000 w 7275057"/>
              <a:gd name="connsiteY7" fmla="*/ 937222 h 937222"/>
              <a:gd name="connsiteX8" fmla="*/ 0 w 7275057"/>
              <a:gd name="connsiteY8" fmla="*/ 829222 h 937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5057" h="937222">
                <a:moveTo>
                  <a:pt x="0" y="829222"/>
                </a:move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  <a:lnTo>
                  <a:pt x="7167056" y="0"/>
                </a:lnTo>
                <a:cubicBezTo>
                  <a:pt x="7226673" y="0"/>
                  <a:pt x="7275057" y="48384"/>
                  <a:pt x="7275057" y="108000"/>
                </a:cubicBezTo>
                <a:lnTo>
                  <a:pt x="7275057" y="829222"/>
                </a:lnTo>
                <a:cubicBezTo>
                  <a:pt x="7275057" y="888838"/>
                  <a:pt x="7226673" y="937222"/>
                  <a:pt x="7167056" y="937222"/>
                </a:cubicBezTo>
                <a:lnTo>
                  <a:pt x="108000" y="937222"/>
                </a:lnTo>
                <a:cubicBezTo>
                  <a:pt x="48384" y="937222"/>
                  <a:pt x="0" y="888838"/>
                  <a:pt x="0" y="829222"/>
                </a:cubicBezTo>
              </a:path>
            </a:pathLst>
          </a:custGeom>
          <a:gradFill>
            <a:gsLst>
              <a:gs pos="0">
                <a:schemeClr val="accent3"/>
              </a:gs>
              <a:gs pos="68000">
                <a:schemeClr val="accent2"/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2000">
              <a:solidFill>
                <a:schemeClr val="accent5"/>
              </a:solidFill>
              <a:latin typeface="+mj-ea"/>
              <a:ea typeface="+mj-ea"/>
            </a:endParaRPr>
          </a:p>
        </p:txBody>
      </p:sp>
      <p:graphicFrame>
        <p:nvGraphicFramePr>
          <p:cNvPr id="12" name="表格 4">
            <a:extLst>
              <a:ext uri="{FF2B5EF4-FFF2-40B4-BE49-F238E27FC236}">
                <a16:creationId xmlns:a16="http://schemas.microsoft.com/office/drawing/2014/main" id="{DCB3D251-07E3-F5A1-9EEE-35064D4FFF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407747"/>
              </p:ext>
            </p:extLst>
          </p:nvPr>
        </p:nvGraphicFramePr>
        <p:xfrm>
          <a:off x="848067" y="1758613"/>
          <a:ext cx="6750730" cy="423102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50146">
                  <a:extLst>
                    <a:ext uri="{9D8B030D-6E8A-4147-A177-3AD203B41FA5}">
                      <a16:colId xmlns:a16="http://schemas.microsoft.com/office/drawing/2014/main" val="1823525567"/>
                    </a:ext>
                  </a:extLst>
                </a:gridCol>
                <a:gridCol w="1350146">
                  <a:extLst>
                    <a:ext uri="{9D8B030D-6E8A-4147-A177-3AD203B41FA5}">
                      <a16:colId xmlns:a16="http://schemas.microsoft.com/office/drawing/2014/main" val="2071094910"/>
                    </a:ext>
                  </a:extLst>
                </a:gridCol>
                <a:gridCol w="1350146">
                  <a:extLst>
                    <a:ext uri="{9D8B030D-6E8A-4147-A177-3AD203B41FA5}">
                      <a16:colId xmlns:a16="http://schemas.microsoft.com/office/drawing/2014/main" val="1498329437"/>
                    </a:ext>
                  </a:extLst>
                </a:gridCol>
                <a:gridCol w="1350146">
                  <a:extLst>
                    <a:ext uri="{9D8B030D-6E8A-4147-A177-3AD203B41FA5}">
                      <a16:colId xmlns:a16="http://schemas.microsoft.com/office/drawing/2014/main" val="4010854783"/>
                    </a:ext>
                  </a:extLst>
                </a:gridCol>
                <a:gridCol w="1350146">
                  <a:extLst>
                    <a:ext uri="{9D8B030D-6E8A-4147-A177-3AD203B41FA5}">
                      <a16:colId xmlns:a16="http://schemas.microsoft.com/office/drawing/2014/main" val="3142532356"/>
                    </a:ext>
                  </a:extLst>
                </a:gridCol>
              </a:tblGrid>
              <a:tr h="84620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品牌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A</a:t>
                      </a:r>
                      <a:endParaRPr lang="zh-CN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2013</a:t>
                      </a:r>
                      <a:endParaRPr lang="zh-CN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轮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直营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估值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60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亿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6325150"/>
                  </a:ext>
                </a:extLst>
              </a:tr>
              <a:tr h="84620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品牌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B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bg1"/>
                          </a:solidFill>
                        </a:rPr>
                        <a:t>2015</a:t>
                      </a:r>
                      <a:endParaRPr lang="zh-CN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bg1"/>
                          </a:solidFill>
                        </a:rPr>
                        <a:t>B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轮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直营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估值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</a:rPr>
                        <a:t>30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</a:rPr>
                        <a:t>亿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935273"/>
                  </a:ext>
                </a:extLst>
              </a:tr>
              <a:tr h="84620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品牌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C</a:t>
                      </a:r>
                      <a:endParaRPr lang="zh-CN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2012</a:t>
                      </a:r>
                      <a:endParaRPr lang="zh-CN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轮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直营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+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加盟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估值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100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亿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844262"/>
                  </a:ext>
                </a:extLst>
              </a:tr>
              <a:tr h="84620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品牌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D</a:t>
                      </a:r>
                      <a:endParaRPr lang="zh-CN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1999</a:t>
                      </a:r>
                      <a:endParaRPr lang="zh-CN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轮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直营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+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加盟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估值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80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亿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6276527"/>
                  </a:ext>
                </a:extLst>
              </a:tr>
              <a:tr h="84620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品牌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</a:rPr>
                        <a:t>E</a:t>
                      </a:r>
                      <a:endParaRPr lang="zh-CN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2007</a:t>
                      </a:r>
                      <a:endParaRPr lang="zh-CN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Pre-IPO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轮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直营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+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加盟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估值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220</a:t>
                      </a:r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亿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0256158"/>
                  </a:ext>
                </a:extLst>
              </a:tr>
            </a:tbl>
          </a:graphicData>
        </a:graphic>
      </p:graphicFrame>
      <p:sp>
        <p:nvSpPr>
          <p:cNvPr id="20" name="文本框 19">
            <a:extLst>
              <a:ext uri="{FF2B5EF4-FFF2-40B4-BE49-F238E27FC236}">
                <a16:creationId xmlns:a16="http://schemas.microsoft.com/office/drawing/2014/main" id="{57883878-C269-0099-0626-858B3B6FD80A}"/>
              </a:ext>
            </a:extLst>
          </p:cNvPr>
          <p:cNvSpPr txBox="1"/>
          <p:nvPr/>
        </p:nvSpPr>
        <p:spPr>
          <a:xfrm>
            <a:off x="8596087" y="1630636"/>
            <a:ext cx="297776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24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20XX</a:t>
            </a:r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年，更多资本流入市场，产生更多品牌。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48D0906-FEC1-8470-7030-69908B323ABD}"/>
              </a:ext>
            </a:extLst>
          </p:cNvPr>
          <p:cNvGrpSpPr/>
          <p:nvPr/>
        </p:nvGrpSpPr>
        <p:grpSpPr>
          <a:xfrm>
            <a:off x="8672025" y="3474660"/>
            <a:ext cx="3024675" cy="624700"/>
            <a:chOff x="8672025" y="3526828"/>
            <a:chExt cx="3024675" cy="624700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6A028244-31A1-BA67-8227-EAAA2C52B9DD}"/>
                </a:ext>
              </a:extLst>
            </p:cNvPr>
            <p:cNvSpPr txBox="1"/>
            <p:nvPr/>
          </p:nvSpPr>
          <p:spPr>
            <a:xfrm>
              <a:off x="8883504" y="3526828"/>
              <a:ext cx="2813196" cy="6197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 spc="150">
                  <a:solidFill>
                    <a:schemeClr val="accent4"/>
                  </a:solidFill>
                  <a:latin typeface="+mn-ea"/>
                </a:defRPr>
              </a:lvl1pPr>
            </a:lstStyle>
            <a:p>
              <a:r>
                <a:rPr lang="zh-CN" altLang="en-US" dirty="0"/>
                <a:t>请在此处添加详细的文本描述，建议适当控制文本字数。</a:t>
              </a:r>
              <a:endParaRPr lang="en-US" altLang="zh-CN" dirty="0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A0F72B47-130A-5867-297E-90EC809FD010}"/>
                </a:ext>
              </a:extLst>
            </p:cNvPr>
            <p:cNvSpPr/>
            <p:nvPr/>
          </p:nvSpPr>
          <p:spPr>
            <a:xfrm rot="5400000">
              <a:off x="8384025" y="3827528"/>
              <a:ext cx="612000" cy="3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endParaRPr lang="zh-CN" altLang="en-US"/>
            </a:p>
          </p:txBody>
        </p:sp>
      </p:grp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0773D71D-B2A2-F84E-074C-4E96161002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1100" y="1068829"/>
            <a:ext cx="2209800" cy="205184"/>
          </a:xfrm>
        </p:spPr>
        <p:txBody>
          <a:bodyPr/>
          <a:lstStyle/>
          <a:p>
            <a:r>
              <a:rPr lang="en-US" altLang="zh-CN" dirty="0"/>
              <a:t>MARKET COMPETITOR ANALYSIS</a:t>
            </a:r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AF46C60F-93FB-9AA2-B810-D589A796E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市场竞品分析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3423262D-EBE2-046C-1645-61758E780227}"/>
              </a:ext>
            </a:extLst>
          </p:cNvPr>
          <p:cNvCxnSpPr>
            <a:cxnSpLocks/>
          </p:cNvCxnSpPr>
          <p:nvPr/>
        </p:nvCxnSpPr>
        <p:spPr>
          <a:xfrm>
            <a:off x="8596087" y="3046711"/>
            <a:ext cx="2922813" cy="0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A178A29-B166-75CD-5289-A30CBFDB87E9}"/>
              </a:ext>
            </a:extLst>
          </p:cNvPr>
          <p:cNvGrpSpPr/>
          <p:nvPr/>
        </p:nvGrpSpPr>
        <p:grpSpPr>
          <a:xfrm>
            <a:off x="8672025" y="4494519"/>
            <a:ext cx="3024675" cy="624700"/>
            <a:chOff x="8672025" y="4342204"/>
            <a:chExt cx="3024675" cy="624700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0380ED8-67BD-A3A2-EA08-C34B7C0E8DA0}"/>
                </a:ext>
              </a:extLst>
            </p:cNvPr>
            <p:cNvSpPr txBox="1"/>
            <p:nvPr/>
          </p:nvSpPr>
          <p:spPr>
            <a:xfrm>
              <a:off x="8883504" y="4342204"/>
              <a:ext cx="2813196" cy="6197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 spc="150">
                  <a:solidFill>
                    <a:schemeClr val="accent4"/>
                  </a:solidFill>
                  <a:latin typeface="+mn-ea"/>
                </a:defRPr>
              </a:lvl1pPr>
            </a:lstStyle>
            <a:p>
              <a:r>
                <a:rPr lang="zh-CN" altLang="en-US" dirty="0"/>
                <a:t>请在此处添加详细的文本描述，建议适当控制文本字数。</a:t>
              </a:r>
              <a:endParaRPr lang="en-US" altLang="zh-CN" dirty="0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C5DD8958-5F83-4C0E-0FD4-FF2B0ECA6199}"/>
                </a:ext>
              </a:extLst>
            </p:cNvPr>
            <p:cNvSpPr/>
            <p:nvPr/>
          </p:nvSpPr>
          <p:spPr>
            <a:xfrm rot="5400000">
              <a:off x="8384025" y="4642904"/>
              <a:ext cx="612000" cy="3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58976BA-F7E6-2FA5-BEBA-5293D7CD482C}"/>
              </a:ext>
            </a:extLst>
          </p:cNvPr>
          <p:cNvGrpSpPr/>
          <p:nvPr/>
        </p:nvGrpSpPr>
        <p:grpSpPr>
          <a:xfrm>
            <a:off x="8672025" y="5514378"/>
            <a:ext cx="3024675" cy="624700"/>
            <a:chOff x="8672025" y="5514378"/>
            <a:chExt cx="3024675" cy="624700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395464BD-B487-E8A4-5369-03DF661DE5B3}"/>
                </a:ext>
              </a:extLst>
            </p:cNvPr>
            <p:cNvSpPr txBox="1"/>
            <p:nvPr/>
          </p:nvSpPr>
          <p:spPr>
            <a:xfrm>
              <a:off x="8883504" y="5514378"/>
              <a:ext cx="2813196" cy="6197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 spc="150">
                  <a:solidFill>
                    <a:schemeClr val="accent4"/>
                  </a:solidFill>
                  <a:latin typeface="+mn-ea"/>
                </a:defRPr>
              </a:lvl1pPr>
            </a:lstStyle>
            <a:p>
              <a:r>
                <a:rPr lang="zh-CN" altLang="en-US" dirty="0"/>
                <a:t>请在此处添加详细的文本描述，建议适当控制文本字数。</a:t>
              </a:r>
              <a:endParaRPr lang="en-US" altLang="zh-CN" dirty="0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C364ED0B-9BB5-7D0B-2BE1-D36EF26299A2}"/>
                </a:ext>
              </a:extLst>
            </p:cNvPr>
            <p:cNvSpPr/>
            <p:nvPr/>
          </p:nvSpPr>
          <p:spPr>
            <a:xfrm rot="5400000">
              <a:off x="8384025" y="5815078"/>
              <a:ext cx="612000" cy="3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32414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288501BE-2E13-DC61-F426-F5CFBDB51D2D}"/>
              </a:ext>
            </a:extLst>
          </p:cNvPr>
          <p:cNvSpPr txBox="1"/>
          <p:nvPr/>
        </p:nvSpPr>
        <p:spPr>
          <a:xfrm>
            <a:off x="625862" y="1549103"/>
            <a:ext cx="3588382" cy="4217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各产品市场占比逐步提高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511E434-2D3F-D219-2622-00D97F1A250E}"/>
              </a:ext>
            </a:extLst>
          </p:cNvPr>
          <p:cNvSpPr/>
          <p:nvPr/>
        </p:nvSpPr>
        <p:spPr>
          <a:xfrm>
            <a:off x="660400" y="2140348"/>
            <a:ext cx="288000" cy="4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2C1C82A-9836-9786-3710-DADD2E165DE0}"/>
              </a:ext>
            </a:extLst>
          </p:cNvPr>
          <p:cNvSpPr txBox="1"/>
          <p:nvPr/>
        </p:nvSpPr>
        <p:spPr>
          <a:xfrm>
            <a:off x="655434" y="2350849"/>
            <a:ext cx="5440565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请添加详细的文本描述，建议适当控制文本字数，语言描述尽量简洁精炼。如果文段内容过多，建议将文字按照内容层级分段并概括出小标题。</a:t>
            </a:r>
            <a:endParaRPr lang="en-US" altLang="zh-CN" dirty="0"/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ED3D20C6-302D-BEDD-99A5-31AFDF3FEECD}"/>
              </a:ext>
            </a:extLst>
          </p:cNvPr>
          <p:cNvSpPr/>
          <p:nvPr/>
        </p:nvSpPr>
        <p:spPr>
          <a:xfrm>
            <a:off x="6516690" y="1628895"/>
            <a:ext cx="5675310" cy="4495680"/>
          </a:xfrm>
          <a:custGeom>
            <a:avLst/>
            <a:gdLst>
              <a:gd name="connsiteX0" fmla="*/ 108000 w 5675310"/>
              <a:gd name="connsiteY0" fmla="*/ 0 h 4495680"/>
              <a:gd name="connsiteX1" fmla="*/ 5675310 w 5675310"/>
              <a:gd name="connsiteY1" fmla="*/ 0 h 4495680"/>
              <a:gd name="connsiteX2" fmla="*/ 5675310 w 5675310"/>
              <a:gd name="connsiteY2" fmla="*/ 4495680 h 4495680"/>
              <a:gd name="connsiteX3" fmla="*/ 108000 w 5675310"/>
              <a:gd name="connsiteY3" fmla="*/ 4495680 h 4495680"/>
              <a:gd name="connsiteX4" fmla="*/ 0 w 5675310"/>
              <a:gd name="connsiteY4" fmla="*/ 4387680 h 4495680"/>
              <a:gd name="connsiteX5" fmla="*/ 0 w 5675310"/>
              <a:gd name="connsiteY5" fmla="*/ 108000 h 4495680"/>
              <a:gd name="connsiteX6" fmla="*/ 108000 w 5675310"/>
              <a:gd name="connsiteY6" fmla="*/ 0 h 4495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75310" h="4495680">
                <a:moveTo>
                  <a:pt x="108000" y="0"/>
                </a:moveTo>
                <a:lnTo>
                  <a:pt x="5675310" y="0"/>
                </a:lnTo>
                <a:lnTo>
                  <a:pt x="5675310" y="4495680"/>
                </a:lnTo>
                <a:lnTo>
                  <a:pt x="108000" y="4495680"/>
                </a:lnTo>
                <a:cubicBezTo>
                  <a:pt x="48383" y="4495680"/>
                  <a:pt x="0" y="4447296"/>
                  <a:pt x="0" y="4387680"/>
                </a:cubicBezTo>
                <a:lnTo>
                  <a:pt x="0" y="108000"/>
                </a:lnTo>
                <a:cubicBezTo>
                  <a:pt x="0" y="48384"/>
                  <a:pt x="48383" y="0"/>
                  <a:pt x="108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8900" dist="12700" sx="101000" sy="101000" algn="ctr" rotWithShape="0">
              <a:schemeClr val="accent4">
                <a:lumMod val="75000"/>
                <a:alpha val="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3FFC8C38-6D7A-A3AE-6DC3-BF203926DE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6342805"/>
              </p:ext>
            </p:extLst>
          </p:nvPr>
        </p:nvGraphicFramePr>
        <p:xfrm>
          <a:off x="558801" y="3457685"/>
          <a:ext cx="5600700" cy="2809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1" name="组合 20">
            <a:extLst>
              <a:ext uri="{FF2B5EF4-FFF2-40B4-BE49-F238E27FC236}">
                <a16:creationId xmlns:a16="http://schemas.microsoft.com/office/drawing/2014/main" id="{2F59AA1C-91CA-4EC9-D26E-833892017EDC}"/>
              </a:ext>
            </a:extLst>
          </p:cNvPr>
          <p:cNvGrpSpPr/>
          <p:nvPr/>
        </p:nvGrpSpPr>
        <p:grpSpPr>
          <a:xfrm>
            <a:off x="6318622" y="1858602"/>
            <a:ext cx="2179222" cy="1870486"/>
            <a:chOff x="6409155" y="1858602"/>
            <a:chExt cx="2179222" cy="1870486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F016BDB6-DD94-74D6-80EF-E7EC5D1D8AFC}"/>
                </a:ext>
              </a:extLst>
            </p:cNvPr>
            <p:cNvGrpSpPr/>
            <p:nvPr/>
          </p:nvGrpSpPr>
          <p:grpSpPr>
            <a:xfrm>
              <a:off x="6409155" y="1858602"/>
              <a:ext cx="2179222" cy="1452815"/>
              <a:chOff x="6860721" y="2724175"/>
              <a:chExt cx="1921141" cy="1280761"/>
            </a:xfrm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B8A815D1-8F64-1806-A4D6-836554B0C111}"/>
                  </a:ext>
                </a:extLst>
              </p:cNvPr>
              <p:cNvSpPr/>
              <p:nvPr/>
            </p:nvSpPr>
            <p:spPr>
              <a:xfrm>
                <a:off x="7388546" y="2931810"/>
                <a:ext cx="865490" cy="86549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17" name="图表 16">
                <a:extLst>
                  <a:ext uri="{FF2B5EF4-FFF2-40B4-BE49-F238E27FC236}">
                    <a16:creationId xmlns:a16="http://schemas.microsoft.com/office/drawing/2014/main" id="{11F0AECF-ECA2-E64B-CE08-CAE03EDA840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223623970"/>
                  </p:ext>
                </p:extLst>
              </p:nvPr>
            </p:nvGraphicFramePr>
            <p:xfrm>
              <a:off x="6860721" y="2724175"/>
              <a:ext cx="1921141" cy="128076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0B0D1E2A-504E-FAE9-C999-D364A942589C}"/>
                  </a:ext>
                </a:extLst>
              </p:cNvPr>
              <p:cNvSpPr/>
              <p:nvPr/>
            </p:nvSpPr>
            <p:spPr>
              <a:xfrm>
                <a:off x="7546219" y="3089483"/>
                <a:ext cx="550144" cy="550144"/>
              </a:xfrm>
              <a:prstGeom prst="ellipse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rPr>
                  <a:t>60%</a:t>
                </a:r>
                <a:endPara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B0C8050E-0536-6E18-43E5-CA67F5499C77}"/>
                </a:ext>
              </a:extLst>
            </p:cNvPr>
            <p:cNvSpPr txBox="1"/>
            <p:nvPr/>
          </p:nvSpPr>
          <p:spPr>
            <a:xfrm>
              <a:off x="7003058" y="3241630"/>
              <a:ext cx="991417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accent2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产品</a:t>
              </a:r>
              <a:r>
                <a:rPr lang="en-US" altLang="zh-CN" sz="1600" dirty="0">
                  <a:solidFill>
                    <a:schemeClr val="accent2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A</a:t>
              </a:r>
              <a:endParaRPr lang="zh-CN" altLang="en-US" sz="16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AF57AF8D-44CF-2A3A-5A60-7516CE729F97}"/>
                </a:ext>
              </a:extLst>
            </p:cNvPr>
            <p:cNvSpPr txBox="1"/>
            <p:nvPr/>
          </p:nvSpPr>
          <p:spPr>
            <a:xfrm>
              <a:off x="6833459" y="3518196"/>
              <a:ext cx="1330614" cy="2108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400" spc="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defRPr>
              </a:lvl1pPr>
            </a:lstStyle>
            <a:p>
              <a:pPr algn="ctr"/>
              <a:r>
                <a:rPr lang="zh-CN" altLang="en-US" sz="1200" dirty="0"/>
                <a:t>市场占有率</a:t>
              </a:r>
              <a:endParaRPr lang="en-US" altLang="zh-CN" sz="1200" dirty="0"/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17B58697-1DB9-53B2-BD2B-665A32C0B1FD}"/>
              </a:ext>
            </a:extLst>
          </p:cNvPr>
          <p:cNvGrpSpPr/>
          <p:nvPr/>
        </p:nvGrpSpPr>
        <p:grpSpPr>
          <a:xfrm>
            <a:off x="8080367" y="1858602"/>
            <a:ext cx="2179222" cy="1870486"/>
            <a:chOff x="6409155" y="1858602"/>
            <a:chExt cx="2179222" cy="1870486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DA5BEAA6-4857-78F6-72FD-4C0B1661B8B3}"/>
                </a:ext>
              </a:extLst>
            </p:cNvPr>
            <p:cNvGrpSpPr/>
            <p:nvPr/>
          </p:nvGrpSpPr>
          <p:grpSpPr>
            <a:xfrm>
              <a:off x="6409155" y="1858602"/>
              <a:ext cx="2179222" cy="1452815"/>
              <a:chOff x="6860721" y="2724175"/>
              <a:chExt cx="1921141" cy="1280761"/>
            </a:xfrm>
          </p:grpSpPr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E1890623-8C36-A70A-19B3-FCDC15DA099B}"/>
                  </a:ext>
                </a:extLst>
              </p:cNvPr>
              <p:cNvSpPr/>
              <p:nvPr/>
            </p:nvSpPr>
            <p:spPr>
              <a:xfrm>
                <a:off x="7388546" y="2931810"/>
                <a:ext cx="865490" cy="86549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35" name="图表 34">
                <a:extLst>
                  <a:ext uri="{FF2B5EF4-FFF2-40B4-BE49-F238E27FC236}">
                    <a16:creationId xmlns:a16="http://schemas.microsoft.com/office/drawing/2014/main" id="{B4310AEB-8956-48D6-0ADE-670560ED49A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531107320"/>
                  </p:ext>
                </p:extLst>
              </p:nvPr>
            </p:nvGraphicFramePr>
            <p:xfrm>
              <a:off x="6860721" y="2724175"/>
              <a:ext cx="1921141" cy="128076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47580A4F-838C-50E5-337D-17317C350110}"/>
                  </a:ext>
                </a:extLst>
              </p:cNvPr>
              <p:cNvSpPr/>
              <p:nvPr/>
            </p:nvSpPr>
            <p:spPr>
              <a:xfrm>
                <a:off x="7546219" y="3089483"/>
                <a:ext cx="550144" cy="550144"/>
              </a:xfrm>
              <a:prstGeom prst="ellipse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rPr>
                  <a:t>77%</a:t>
                </a:r>
                <a:endPara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85EBC15A-0481-B4DE-30FC-789935057623}"/>
                </a:ext>
              </a:extLst>
            </p:cNvPr>
            <p:cNvSpPr txBox="1"/>
            <p:nvPr/>
          </p:nvSpPr>
          <p:spPr>
            <a:xfrm>
              <a:off x="7003058" y="3241630"/>
              <a:ext cx="991417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accent2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产品</a:t>
              </a:r>
              <a:r>
                <a:rPr lang="en-US" altLang="zh-CN" sz="1600" dirty="0">
                  <a:solidFill>
                    <a:schemeClr val="accent2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B</a:t>
              </a:r>
              <a:endParaRPr lang="zh-CN" altLang="en-US" sz="16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0135BEA1-7083-E2F5-1402-B087E0921860}"/>
                </a:ext>
              </a:extLst>
            </p:cNvPr>
            <p:cNvSpPr txBox="1"/>
            <p:nvPr/>
          </p:nvSpPr>
          <p:spPr>
            <a:xfrm>
              <a:off x="6833459" y="3518196"/>
              <a:ext cx="1330614" cy="2108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400" spc="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defRPr>
              </a:lvl1pPr>
            </a:lstStyle>
            <a:p>
              <a:pPr algn="ctr"/>
              <a:r>
                <a:rPr lang="zh-CN" altLang="en-US" sz="1200" dirty="0"/>
                <a:t>市场占有率</a:t>
              </a:r>
              <a:endParaRPr lang="en-US" altLang="zh-CN" sz="1200" dirty="0"/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80BACEC8-2E93-B57E-991F-1D9346843F22}"/>
              </a:ext>
            </a:extLst>
          </p:cNvPr>
          <p:cNvGrpSpPr/>
          <p:nvPr/>
        </p:nvGrpSpPr>
        <p:grpSpPr>
          <a:xfrm>
            <a:off x="9842112" y="1858602"/>
            <a:ext cx="2179222" cy="1860961"/>
            <a:chOff x="6409155" y="1858602"/>
            <a:chExt cx="2179222" cy="1860961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CE8DAA19-C683-EE7F-C990-0EB2B3EE2E73}"/>
                </a:ext>
              </a:extLst>
            </p:cNvPr>
            <p:cNvGrpSpPr/>
            <p:nvPr/>
          </p:nvGrpSpPr>
          <p:grpSpPr>
            <a:xfrm>
              <a:off x="6409155" y="1858602"/>
              <a:ext cx="2179222" cy="1452815"/>
              <a:chOff x="6860721" y="2724175"/>
              <a:chExt cx="1921141" cy="1280761"/>
            </a:xfrm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3A5D0B0A-018E-1C08-30CB-C86597BBC221}"/>
                  </a:ext>
                </a:extLst>
              </p:cNvPr>
              <p:cNvSpPr/>
              <p:nvPr/>
            </p:nvSpPr>
            <p:spPr>
              <a:xfrm>
                <a:off x="7388546" y="2931810"/>
                <a:ext cx="865490" cy="86549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43" name="图表 42">
                <a:extLst>
                  <a:ext uri="{FF2B5EF4-FFF2-40B4-BE49-F238E27FC236}">
                    <a16:creationId xmlns:a16="http://schemas.microsoft.com/office/drawing/2014/main" id="{D5FAFFC3-5ED1-BC3A-4BA1-4FBED21B1A2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208126802"/>
                  </p:ext>
                </p:extLst>
              </p:nvPr>
            </p:nvGraphicFramePr>
            <p:xfrm>
              <a:off x="6860721" y="2724175"/>
              <a:ext cx="1921141" cy="128076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E1649CCB-67F4-1439-1E4D-192EA30CD66C}"/>
                  </a:ext>
                </a:extLst>
              </p:cNvPr>
              <p:cNvSpPr/>
              <p:nvPr/>
            </p:nvSpPr>
            <p:spPr>
              <a:xfrm>
                <a:off x="7546219" y="3089483"/>
                <a:ext cx="550144" cy="550144"/>
              </a:xfrm>
              <a:prstGeom prst="ellipse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rPr>
                  <a:t>52%</a:t>
                </a:r>
                <a:endPara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C36EBE54-69B3-30C3-B17B-1117BF3DD049}"/>
                </a:ext>
              </a:extLst>
            </p:cNvPr>
            <p:cNvSpPr txBox="1"/>
            <p:nvPr/>
          </p:nvSpPr>
          <p:spPr>
            <a:xfrm>
              <a:off x="7003058" y="3241630"/>
              <a:ext cx="991417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accent2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产品</a:t>
              </a:r>
              <a:r>
                <a:rPr lang="en-US" altLang="zh-CN" sz="1600" dirty="0">
                  <a:solidFill>
                    <a:schemeClr val="accent2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C</a:t>
              </a:r>
              <a:endParaRPr lang="zh-CN" altLang="en-US" sz="16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81C8718F-821B-F82E-677C-C2ECD117F43A}"/>
                </a:ext>
              </a:extLst>
            </p:cNvPr>
            <p:cNvSpPr txBox="1"/>
            <p:nvPr/>
          </p:nvSpPr>
          <p:spPr>
            <a:xfrm>
              <a:off x="6833459" y="3508671"/>
              <a:ext cx="1330614" cy="2108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400" spc="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defRPr>
              </a:lvl1pPr>
            </a:lstStyle>
            <a:p>
              <a:pPr algn="ctr"/>
              <a:r>
                <a:rPr lang="zh-CN" altLang="en-US" sz="1200" dirty="0"/>
                <a:t>市场占有率</a:t>
              </a:r>
              <a:endParaRPr lang="en-US" altLang="zh-CN" sz="1200" dirty="0"/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A5DFEE8A-4D74-89DD-9E09-CACE3A16F4DE}"/>
              </a:ext>
            </a:extLst>
          </p:cNvPr>
          <p:cNvGrpSpPr/>
          <p:nvPr/>
        </p:nvGrpSpPr>
        <p:grpSpPr>
          <a:xfrm>
            <a:off x="6318622" y="3802248"/>
            <a:ext cx="2179222" cy="1870486"/>
            <a:chOff x="6409155" y="1858602"/>
            <a:chExt cx="2179222" cy="1870486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6F81D227-322F-EFB3-E0B3-07303A68ECA1}"/>
                </a:ext>
              </a:extLst>
            </p:cNvPr>
            <p:cNvGrpSpPr/>
            <p:nvPr/>
          </p:nvGrpSpPr>
          <p:grpSpPr>
            <a:xfrm>
              <a:off x="6409155" y="1858602"/>
              <a:ext cx="2179222" cy="1452815"/>
              <a:chOff x="6860721" y="2724175"/>
              <a:chExt cx="1921141" cy="1280761"/>
            </a:xfrm>
          </p:grpSpPr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72B53E1A-1306-C814-22A7-34E554CDEEF1}"/>
                  </a:ext>
                </a:extLst>
              </p:cNvPr>
              <p:cNvSpPr/>
              <p:nvPr/>
            </p:nvSpPr>
            <p:spPr>
              <a:xfrm>
                <a:off x="7388546" y="2931810"/>
                <a:ext cx="865490" cy="86549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50" name="图表 49">
                <a:extLst>
                  <a:ext uri="{FF2B5EF4-FFF2-40B4-BE49-F238E27FC236}">
                    <a16:creationId xmlns:a16="http://schemas.microsoft.com/office/drawing/2014/main" id="{F6A07389-DA36-7B5C-59A6-5B97E05A900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740806128"/>
                  </p:ext>
                </p:extLst>
              </p:nvPr>
            </p:nvGraphicFramePr>
            <p:xfrm>
              <a:off x="6860721" y="2724175"/>
              <a:ext cx="1921141" cy="128076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B4988AA0-B912-1A8E-912B-4CC90E393544}"/>
                  </a:ext>
                </a:extLst>
              </p:cNvPr>
              <p:cNvSpPr/>
              <p:nvPr/>
            </p:nvSpPr>
            <p:spPr>
              <a:xfrm>
                <a:off x="7546219" y="3089483"/>
                <a:ext cx="550144" cy="550144"/>
              </a:xfrm>
              <a:prstGeom prst="ellipse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rPr>
                  <a:t>40%</a:t>
                </a:r>
                <a:endPara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D9780DDF-6C2A-8535-19DC-1D3179F1477D}"/>
                </a:ext>
              </a:extLst>
            </p:cNvPr>
            <p:cNvSpPr txBox="1"/>
            <p:nvPr/>
          </p:nvSpPr>
          <p:spPr>
            <a:xfrm>
              <a:off x="7003058" y="3241630"/>
              <a:ext cx="991417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accent2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产品</a:t>
              </a:r>
              <a:r>
                <a:rPr lang="en-US" altLang="zh-CN" sz="1600" dirty="0">
                  <a:solidFill>
                    <a:schemeClr val="accent2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D</a:t>
              </a:r>
              <a:endParaRPr lang="zh-CN" altLang="en-US" sz="16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CE3B8AB2-BDDB-83EB-D007-D6EC00DBECC0}"/>
                </a:ext>
              </a:extLst>
            </p:cNvPr>
            <p:cNvSpPr txBox="1"/>
            <p:nvPr/>
          </p:nvSpPr>
          <p:spPr>
            <a:xfrm>
              <a:off x="6833459" y="3518196"/>
              <a:ext cx="1330614" cy="2108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400" spc="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defRPr>
              </a:lvl1pPr>
            </a:lstStyle>
            <a:p>
              <a:pPr algn="ctr"/>
              <a:r>
                <a:rPr lang="zh-CN" altLang="en-US" sz="1200" dirty="0"/>
                <a:t>市场占有率</a:t>
              </a:r>
              <a:endParaRPr lang="en-US" altLang="zh-CN" sz="1200" dirty="0"/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96C9BC18-DC7E-EBBE-775F-8E43EF6BB3F4}"/>
              </a:ext>
            </a:extLst>
          </p:cNvPr>
          <p:cNvGrpSpPr/>
          <p:nvPr/>
        </p:nvGrpSpPr>
        <p:grpSpPr>
          <a:xfrm>
            <a:off x="8080367" y="3802248"/>
            <a:ext cx="2179222" cy="1860961"/>
            <a:chOff x="6409155" y="1858602"/>
            <a:chExt cx="2179222" cy="1860961"/>
          </a:xfrm>
        </p:grpSpPr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C26A29A1-A3F5-D3A2-A566-0B2871EACC2D}"/>
                </a:ext>
              </a:extLst>
            </p:cNvPr>
            <p:cNvGrpSpPr/>
            <p:nvPr/>
          </p:nvGrpSpPr>
          <p:grpSpPr>
            <a:xfrm>
              <a:off x="6409155" y="1858602"/>
              <a:ext cx="2179222" cy="1452815"/>
              <a:chOff x="6860721" y="2724175"/>
              <a:chExt cx="1921141" cy="1280761"/>
            </a:xfrm>
          </p:grpSpPr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93B5E85C-1274-22EA-2C9D-9359A13A6E82}"/>
                  </a:ext>
                </a:extLst>
              </p:cNvPr>
              <p:cNvSpPr/>
              <p:nvPr/>
            </p:nvSpPr>
            <p:spPr>
              <a:xfrm>
                <a:off x="7388546" y="2931810"/>
                <a:ext cx="865490" cy="86549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59" name="图表 58">
                <a:extLst>
                  <a:ext uri="{FF2B5EF4-FFF2-40B4-BE49-F238E27FC236}">
                    <a16:creationId xmlns:a16="http://schemas.microsoft.com/office/drawing/2014/main" id="{5105A7DE-6E07-EAEC-437E-0DBB7849E7D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703118362"/>
                  </p:ext>
                </p:extLst>
              </p:nvPr>
            </p:nvGraphicFramePr>
            <p:xfrm>
              <a:off x="6860721" y="2724175"/>
              <a:ext cx="1921141" cy="128076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611606F6-2E7E-A371-FFF5-28278339F380}"/>
                  </a:ext>
                </a:extLst>
              </p:cNvPr>
              <p:cNvSpPr/>
              <p:nvPr/>
            </p:nvSpPr>
            <p:spPr>
              <a:xfrm>
                <a:off x="7546219" y="3089483"/>
                <a:ext cx="550144" cy="550144"/>
              </a:xfrm>
              <a:prstGeom prst="ellipse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rPr>
                  <a:t>78%</a:t>
                </a:r>
                <a:endPara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6E341F8A-5BA8-D3E0-C122-D8B27BF36183}"/>
                </a:ext>
              </a:extLst>
            </p:cNvPr>
            <p:cNvSpPr txBox="1"/>
            <p:nvPr/>
          </p:nvSpPr>
          <p:spPr>
            <a:xfrm>
              <a:off x="7003058" y="3241630"/>
              <a:ext cx="991417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accent2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产品</a:t>
              </a:r>
              <a:r>
                <a:rPr lang="en-US" altLang="zh-CN" sz="1600" dirty="0">
                  <a:solidFill>
                    <a:schemeClr val="accent2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E</a:t>
              </a:r>
              <a:endParaRPr lang="zh-CN" altLang="en-US" sz="16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B9C72B80-7EBA-52AB-45A2-96D6D2A1911C}"/>
                </a:ext>
              </a:extLst>
            </p:cNvPr>
            <p:cNvSpPr txBox="1"/>
            <p:nvPr/>
          </p:nvSpPr>
          <p:spPr>
            <a:xfrm>
              <a:off x="6833459" y="3508671"/>
              <a:ext cx="1330614" cy="2108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400" spc="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defRPr>
              </a:lvl1pPr>
            </a:lstStyle>
            <a:p>
              <a:pPr algn="ctr"/>
              <a:r>
                <a:rPr lang="zh-CN" altLang="en-US" sz="1200" dirty="0"/>
                <a:t>市场占有率</a:t>
              </a:r>
              <a:endParaRPr lang="en-US" altLang="zh-CN" sz="1200" dirty="0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53E80ACD-247C-40F8-CD4A-9624714C9FF7}"/>
              </a:ext>
            </a:extLst>
          </p:cNvPr>
          <p:cNvGrpSpPr/>
          <p:nvPr/>
        </p:nvGrpSpPr>
        <p:grpSpPr>
          <a:xfrm>
            <a:off x="9842112" y="3802248"/>
            <a:ext cx="2179222" cy="1860961"/>
            <a:chOff x="6409155" y="1858602"/>
            <a:chExt cx="2179222" cy="1860961"/>
          </a:xfrm>
        </p:grpSpPr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B36ABCA3-59DE-4E00-610E-04C0EEE9B61C}"/>
                </a:ext>
              </a:extLst>
            </p:cNvPr>
            <p:cNvGrpSpPr/>
            <p:nvPr/>
          </p:nvGrpSpPr>
          <p:grpSpPr>
            <a:xfrm>
              <a:off x="6409155" y="1858602"/>
              <a:ext cx="2179222" cy="1452815"/>
              <a:chOff x="6860721" y="2724175"/>
              <a:chExt cx="1921141" cy="1280761"/>
            </a:xfrm>
          </p:grpSpPr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6E3B0586-E36B-C14B-FAE9-A346ED760958}"/>
                  </a:ext>
                </a:extLst>
              </p:cNvPr>
              <p:cNvSpPr/>
              <p:nvPr/>
            </p:nvSpPr>
            <p:spPr>
              <a:xfrm>
                <a:off x="7388546" y="2931810"/>
                <a:ext cx="865490" cy="86549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66" name="图表 65">
                <a:extLst>
                  <a:ext uri="{FF2B5EF4-FFF2-40B4-BE49-F238E27FC236}">
                    <a16:creationId xmlns:a16="http://schemas.microsoft.com/office/drawing/2014/main" id="{BE4E2B67-E5B1-1016-4D8B-C1F037A6E00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731747832"/>
                  </p:ext>
                </p:extLst>
              </p:nvPr>
            </p:nvGraphicFramePr>
            <p:xfrm>
              <a:off x="6860721" y="2724175"/>
              <a:ext cx="1921141" cy="128076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3A4AFFA4-6788-353A-580E-05707CF7D98A}"/>
                  </a:ext>
                </a:extLst>
              </p:cNvPr>
              <p:cNvSpPr/>
              <p:nvPr/>
            </p:nvSpPr>
            <p:spPr>
              <a:xfrm>
                <a:off x="7546219" y="3089483"/>
                <a:ext cx="550144" cy="550144"/>
              </a:xfrm>
              <a:prstGeom prst="ellipse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rPr>
                  <a:t>90%</a:t>
                </a:r>
                <a:endPara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F284724D-98A5-7F07-F8DB-E1328757E4EB}"/>
                </a:ext>
              </a:extLst>
            </p:cNvPr>
            <p:cNvSpPr txBox="1"/>
            <p:nvPr/>
          </p:nvSpPr>
          <p:spPr>
            <a:xfrm>
              <a:off x="7003058" y="3241630"/>
              <a:ext cx="991417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accent2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产品</a:t>
              </a:r>
              <a:r>
                <a:rPr lang="en-US" altLang="zh-CN" sz="1600" dirty="0">
                  <a:solidFill>
                    <a:schemeClr val="accent2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F</a:t>
              </a:r>
              <a:endParaRPr lang="zh-CN" altLang="en-US" sz="16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endParaRPr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AED044D9-8076-6977-DEA7-9B0F5671EB36}"/>
                </a:ext>
              </a:extLst>
            </p:cNvPr>
            <p:cNvSpPr txBox="1"/>
            <p:nvPr/>
          </p:nvSpPr>
          <p:spPr>
            <a:xfrm>
              <a:off x="6833459" y="3508671"/>
              <a:ext cx="1330614" cy="2108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400" spc="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defRPr>
              </a:lvl1pPr>
            </a:lstStyle>
            <a:p>
              <a:pPr algn="ctr"/>
              <a:r>
                <a:rPr lang="zh-CN" altLang="en-US" sz="1200" dirty="0"/>
                <a:t>市场占有率</a:t>
              </a:r>
              <a:endParaRPr lang="en-US" altLang="zh-CN" sz="1200" dirty="0"/>
            </a:p>
          </p:txBody>
        </p:sp>
      </p:grp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52D117C-5817-3EC4-D63F-B17E1F7C87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9150" y="1068829"/>
            <a:ext cx="2933700" cy="205184"/>
          </a:xfrm>
        </p:spPr>
        <p:txBody>
          <a:bodyPr/>
          <a:lstStyle/>
          <a:p>
            <a:r>
              <a:rPr lang="en-US" altLang="zh-CN" dirty="0"/>
              <a:t>MARKET SHARE OF EACH PRODUCT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E43C4E37-05C9-FE9E-0D94-5610514F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各产品市场占比</a:t>
            </a:r>
          </a:p>
        </p:txBody>
      </p:sp>
    </p:spTree>
    <p:extLst>
      <p:ext uri="{BB962C8B-B14F-4D97-AF65-F5344CB8AC3E}">
        <p14:creationId xmlns:p14="http://schemas.microsoft.com/office/powerpoint/2010/main" val="4123181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4">
            <a:extLst>
              <a:ext uri="{FF2B5EF4-FFF2-40B4-BE49-F238E27FC236}">
                <a16:creationId xmlns:a16="http://schemas.microsoft.com/office/drawing/2014/main" id="{1027FC70-AE91-31BB-69E0-1EE916060F56}"/>
              </a:ext>
            </a:extLst>
          </p:cNvPr>
          <p:cNvSpPr/>
          <p:nvPr/>
        </p:nvSpPr>
        <p:spPr>
          <a:xfrm>
            <a:off x="660399" y="2179133"/>
            <a:ext cx="3378199" cy="3945442"/>
          </a:xfrm>
          <a:custGeom>
            <a:avLst/>
            <a:gdLst>
              <a:gd name="connsiteX0" fmla="*/ 108000 w 3378199"/>
              <a:gd name="connsiteY0" fmla="*/ 0 h 3945442"/>
              <a:gd name="connsiteX1" fmla="*/ 3270199 w 3378199"/>
              <a:gd name="connsiteY1" fmla="*/ 0 h 3945442"/>
              <a:gd name="connsiteX2" fmla="*/ 3378199 w 3378199"/>
              <a:gd name="connsiteY2" fmla="*/ 108000 h 3945442"/>
              <a:gd name="connsiteX3" fmla="*/ 3378199 w 3378199"/>
              <a:gd name="connsiteY3" fmla="*/ 3837442 h 3945442"/>
              <a:gd name="connsiteX4" fmla="*/ 3270199 w 3378199"/>
              <a:gd name="connsiteY4" fmla="*/ 3945442 h 3945442"/>
              <a:gd name="connsiteX5" fmla="*/ 108000 w 3378199"/>
              <a:gd name="connsiteY5" fmla="*/ 3945442 h 3945442"/>
              <a:gd name="connsiteX6" fmla="*/ 0 w 3378199"/>
              <a:gd name="connsiteY6" fmla="*/ 3837442 h 3945442"/>
              <a:gd name="connsiteX7" fmla="*/ 0 w 3378199"/>
              <a:gd name="connsiteY7" fmla="*/ 108000 h 3945442"/>
              <a:gd name="connsiteX8" fmla="*/ 108000 w 3378199"/>
              <a:gd name="connsiteY8" fmla="*/ 0 h 394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78199" h="3945442">
                <a:moveTo>
                  <a:pt x="108000" y="0"/>
                </a:moveTo>
                <a:lnTo>
                  <a:pt x="3270199" y="0"/>
                </a:lnTo>
                <a:cubicBezTo>
                  <a:pt x="3329815" y="0"/>
                  <a:pt x="3378199" y="48384"/>
                  <a:pt x="3378199" y="108000"/>
                </a:cubicBezTo>
                <a:lnTo>
                  <a:pt x="3378199" y="3837442"/>
                </a:lnTo>
                <a:cubicBezTo>
                  <a:pt x="3378199" y="3897058"/>
                  <a:pt x="3329815" y="3945442"/>
                  <a:pt x="3270199" y="3945442"/>
                </a:cubicBezTo>
                <a:lnTo>
                  <a:pt x="108000" y="3945442"/>
                </a:lnTo>
                <a:cubicBezTo>
                  <a:pt x="48384" y="3945442"/>
                  <a:pt x="0" y="3897058"/>
                  <a:pt x="0" y="3837442"/>
                </a:cubicBez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</a:path>
            </a:pathLst>
          </a:custGeom>
          <a:gradFill flip="none" rotWithShape="1">
            <a:gsLst>
              <a:gs pos="0">
                <a:schemeClr val="accent3"/>
              </a:gs>
              <a:gs pos="63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200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24C90F22-023B-0E67-9A36-11EFC8F98C8E}"/>
              </a:ext>
            </a:extLst>
          </p:cNvPr>
          <p:cNvSpPr/>
          <p:nvPr/>
        </p:nvSpPr>
        <p:spPr>
          <a:xfrm>
            <a:off x="3162300" y="1628895"/>
            <a:ext cx="8356600" cy="4495680"/>
          </a:xfrm>
          <a:custGeom>
            <a:avLst/>
            <a:gdLst>
              <a:gd name="connsiteX0" fmla="*/ 108000 w 8356600"/>
              <a:gd name="connsiteY0" fmla="*/ 0 h 4495680"/>
              <a:gd name="connsiteX1" fmla="*/ 8248600 w 8356600"/>
              <a:gd name="connsiteY1" fmla="*/ 0 h 4495680"/>
              <a:gd name="connsiteX2" fmla="*/ 8356600 w 8356600"/>
              <a:gd name="connsiteY2" fmla="*/ 108000 h 4495680"/>
              <a:gd name="connsiteX3" fmla="*/ 8356600 w 8356600"/>
              <a:gd name="connsiteY3" fmla="*/ 4387680 h 4495680"/>
              <a:gd name="connsiteX4" fmla="*/ 8248600 w 8356600"/>
              <a:gd name="connsiteY4" fmla="*/ 4495680 h 4495680"/>
              <a:gd name="connsiteX5" fmla="*/ 108000 w 8356600"/>
              <a:gd name="connsiteY5" fmla="*/ 4495680 h 4495680"/>
              <a:gd name="connsiteX6" fmla="*/ 0 w 8356600"/>
              <a:gd name="connsiteY6" fmla="*/ 4387680 h 4495680"/>
              <a:gd name="connsiteX7" fmla="*/ 0 w 8356600"/>
              <a:gd name="connsiteY7" fmla="*/ 108000 h 4495680"/>
              <a:gd name="connsiteX8" fmla="*/ 108000 w 8356600"/>
              <a:gd name="connsiteY8" fmla="*/ 0 h 4495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56600" h="4495680">
                <a:moveTo>
                  <a:pt x="108000" y="0"/>
                </a:moveTo>
                <a:lnTo>
                  <a:pt x="8248600" y="0"/>
                </a:lnTo>
                <a:cubicBezTo>
                  <a:pt x="8308216" y="0"/>
                  <a:pt x="8356600" y="48384"/>
                  <a:pt x="8356600" y="108000"/>
                </a:cubicBezTo>
                <a:lnTo>
                  <a:pt x="8356600" y="4387680"/>
                </a:lnTo>
                <a:cubicBezTo>
                  <a:pt x="8356600" y="4447296"/>
                  <a:pt x="8308216" y="4495680"/>
                  <a:pt x="8248600" y="4495680"/>
                </a:cubicBezTo>
                <a:lnTo>
                  <a:pt x="108000" y="4495680"/>
                </a:lnTo>
                <a:cubicBezTo>
                  <a:pt x="48384" y="4495680"/>
                  <a:pt x="0" y="4447296"/>
                  <a:pt x="0" y="4387680"/>
                </a:cubicBez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88900" dist="12700" sx="101000" sy="101000" algn="ctr" rotWithShape="0">
              <a:schemeClr val="accent2">
                <a:alpha val="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D224A89-591F-0DDF-46C9-8A9A1040B653}"/>
              </a:ext>
            </a:extLst>
          </p:cNvPr>
          <p:cNvSpPr txBox="1"/>
          <p:nvPr/>
        </p:nvSpPr>
        <p:spPr>
          <a:xfrm>
            <a:off x="696547" y="1705093"/>
            <a:ext cx="2489200" cy="4217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引流产品</a:t>
            </a:r>
            <a:r>
              <a:rPr lang="en-US" altLang="zh-CN" sz="24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TOP3</a:t>
            </a:r>
            <a:endParaRPr lang="zh-CN" altLang="en-US" sz="2400" dirty="0">
              <a:solidFill>
                <a:schemeClr val="accent2"/>
              </a:solidFill>
              <a:latin typeface="+mj-ea"/>
              <a:ea typeface="+mj-ea"/>
              <a:cs typeface="阿里巴巴普惠体 H" panose="00020600040101010101" pitchFamily="18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16E76E5-4B46-0082-31B8-6731037D35B3}"/>
              </a:ext>
            </a:extLst>
          </p:cNvPr>
          <p:cNvGrpSpPr/>
          <p:nvPr/>
        </p:nvGrpSpPr>
        <p:grpSpPr>
          <a:xfrm>
            <a:off x="819316" y="2644193"/>
            <a:ext cx="2237791" cy="787070"/>
            <a:chOff x="819316" y="2644193"/>
            <a:chExt cx="2237791" cy="787070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F436026E-9C26-6E97-6945-979A6BAF50D7}"/>
                </a:ext>
              </a:extLst>
            </p:cNvPr>
            <p:cNvSpPr/>
            <p:nvPr/>
          </p:nvSpPr>
          <p:spPr>
            <a:xfrm>
              <a:off x="907304" y="2732181"/>
              <a:ext cx="611094" cy="611094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FB0368CD-1C49-9A30-5B83-716BD0299312}"/>
                </a:ext>
              </a:extLst>
            </p:cNvPr>
            <p:cNvSpPr txBox="1"/>
            <p:nvPr/>
          </p:nvSpPr>
          <p:spPr>
            <a:xfrm>
              <a:off x="1719093" y="2699909"/>
              <a:ext cx="991417" cy="3163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产品</a:t>
              </a:r>
              <a:r>
                <a:rPr lang="en-US" altLang="zh-CN" dirty="0">
                  <a:solidFill>
                    <a:schemeClr val="bg1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A</a:t>
              </a:r>
              <a:endParaRPr lang="zh-CN" altLang="en-US" dirty="0">
                <a:solidFill>
                  <a:schemeClr val="bg1"/>
                </a:solidFill>
                <a:latin typeface="+mj-ea"/>
                <a:ea typeface="+mj-ea"/>
                <a:cs typeface="阿里巴巴普惠体 H" panose="00020600040101010101" pitchFamily="18" charset="-122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7E72C960-1708-C94D-2DE3-263D69062861}"/>
                </a:ext>
              </a:extLst>
            </p:cNvPr>
            <p:cNvSpPr txBox="1"/>
            <p:nvPr/>
          </p:nvSpPr>
          <p:spPr>
            <a:xfrm>
              <a:off x="1719092" y="3066353"/>
              <a:ext cx="1338015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400" spc="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sz="1600" dirty="0">
                  <a:solidFill>
                    <a:schemeClr val="bg1"/>
                  </a:solidFill>
                </a:rPr>
                <a:t>请输入文本</a:t>
              </a:r>
              <a:endParaRPr lang="en-US" altLang="zh-CN" sz="1600" dirty="0">
                <a:solidFill>
                  <a:schemeClr val="bg1"/>
                </a:solidFill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01239917-C199-D263-941F-1FEE8C6EBC48}"/>
                </a:ext>
              </a:extLst>
            </p:cNvPr>
            <p:cNvSpPr/>
            <p:nvPr/>
          </p:nvSpPr>
          <p:spPr>
            <a:xfrm>
              <a:off x="819316" y="2644193"/>
              <a:ext cx="787070" cy="787070"/>
            </a:xfrm>
            <a:prstGeom prst="ellipse">
              <a:avLst/>
            </a:prstGeom>
            <a:noFill/>
            <a:ln w="6350">
              <a:gradFill>
                <a:gsLst>
                  <a:gs pos="0">
                    <a:schemeClr val="bg1"/>
                  </a:gs>
                  <a:gs pos="95000">
                    <a:schemeClr val="bg1">
                      <a:alpha val="0"/>
                    </a:schemeClr>
                  </a:gs>
                  <a:gs pos="83000">
                    <a:schemeClr val="bg1"/>
                  </a:gs>
                  <a:gs pos="40000">
                    <a:srgbClr val="FFFFFF">
                      <a:alpha val="0"/>
                    </a:srgbClr>
                  </a:gs>
                  <a:gs pos="28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AB726352-47E4-39E7-D88E-4415A5E2CABE}"/>
                </a:ext>
              </a:extLst>
            </p:cNvPr>
            <p:cNvSpPr/>
            <p:nvPr/>
          </p:nvSpPr>
          <p:spPr>
            <a:xfrm>
              <a:off x="2521804" y="2756851"/>
              <a:ext cx="388620" cy="2209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800" dirty="0">
                  <a:solidFill>
                    <a:schemeClr val="accent2"/>
                  </a:solidFill>
                  <a:latin typeface="+mj-ea"/>
                  <a:ea typeface="+mj-ea"/>
                </a:rPr>
                <a:t>NO.1</a:t>
              </a:r>
              <a:endParaRPr lang="zh-CN" altLang="en-US" sz="800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FA78B66C-E68A-0441-2448-649D4BB35108}"/>
              </a:ext>
            </a:extLst>
          </p:cNvPr>
          <p:cNvGrpSpPr/>
          <p:nvPr/>
        </p:nvGrpSpPr>
        <p:grpSpPr>
          <a:xfrm>
            <a:off x="819316" y="3782767"/>
            <a:ext cx="2237791" cy="787070"/>
            <a:chOff x="819316" y="3782767"/>
            <a:chExt cx="2237791" cy="787070"/>
          </a:xfrm>
        </p:grpSpPr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BD71EC34-337A-744A-00D3-F5EC343C2FD0}"/>
                </a:ext>
              </a:extLst>
            </p:cNvPr>
            <p:cNvSpPr/>
            <p:nvPr/>
          </p:nvSpPr>
          <p:spPr>
            <a:xfrm>
              <a:off x="907304" y="3870755"/>
              <a:ext cx="611094" cy="611094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BC98CA9A-389A-B344-0EE7-79216C8B84B8}"/>
                </a:ext>
              </a:extLst>
            </p:cNvPr>
            <p:cNvSpPr txBox="1"/>
            <p:nvPr/>
          </p:nvSpPr>
          <p:spPr>
            <a:xfrm>
              <a:off x="1719093" y="3838483"/>
              <a:ext cx="991417" cy="3163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产品</a:t>
              </a:r>
              <a:r>
                <a:rPr lang="en-US" altLang="zh-CN" dirty="0">
                  <a:solidFill>
                    <a:schemeClr val="bg1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B</a:t>
              </a:r>
              <a:endParaRPr lang="zh-CN" altLang="en-US" dirty="0">
                <a:solidFill>
                  <a:schemeClr val="bg1"/>
                </a:solidFill>
                <a:latin typeface="+mj-ea"/>
                <a:ea typeface="+mj-ea"/>
                <a:cs typeface="阿里巴巴普惠体 H" panose="00020600040101010101" pitchFamily="18" charset="-122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6DEC900F-8CC2-A958-9ECE-A70C0BB4495F}"/>
                </a:ext>
              </a:extLst>
            </p:cNvPr>
            <p:cNvSpPr txBox="1"/>
            <p:nvPr/>
          </p:nvSpPr>
          <p:spPr>
            <a:xfrm>
              <a:off x="1719092" y="4204927"/>
              <a:ext cx="1338015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400" spc="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sz="1600" dirty="0">
                  <a:solidFill>
                    <a:schemeClr val="bg1"/>
                  </a:solidFill>
                </a:rPr>
                <a:t>请输入文本</a:t>
              </a:r>
              <a:endParaRPr lang="en-US" altLang="zh-CN" sz="1600" dirty="0">
                <a:solidFill>
                  <a:schemeClr val="bg1"/>
                </a:solidFill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3DFE3182-9A27-C04F-FD20-B4151DA4C3DF}"/>
                </a:ext>
              </a:extLst>
            </p:cNvPr>
            <p:cNvSpPr/>
            <p:nvPr/>
          </p:nvSpPr>
          <p:spPr>
            <a:xfrm>
              <a:off x="819316" y="3782767"/>
              <a:ext cx="787070" cy="787070"/>
            </a:xfrm>
            <a:prstGeom prst="ellipse">
              <a:avLst/>
            </a:prstGeom>
            <a:noFill/>
            <a:ln w="6350">
              <a:gradFill>
                <a:gsLst>
                  <a:gs pos="0">
                    <a:schemeClr val="bg1"/>
                  </a:gs>
                  <a:gs pos="95000">
                    <a:schemeClr val="bg1">
                      <a:alpha val="0"/>
                    </a:schemeClr>
                  </a:gs>
                  <a:gs pos="83000">
                    <a:schemeClr val="bg1"/>
                  </a:gs>
                  <a:gs pos="40000">
                    <a:srgbClr val="FFFFFF">
                      <a:alpha val="0"/>
                    </a:srgbClr>
                  </a:gs>
                  <a:gs pos="28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DBB00A26-313D-73DC-E02B-D88062C0A8D5}"/>
                </a:ext>
              </a:extLst>
            </p:cNvPr>
            <p:cNvSpPr/>
            <p:nvPr/>
          </p:nvSpPr>
          <p:spPr>
            <a:xfrm>
              <a:off x="2521804" y="3895425"/>
              <a:ext cx="388620" cy="2209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800" dirty="0">
                  <a:solidFill>
                    <a:schemeClr val="accent2"/>
                  </a:solidFill>
                  <a:latin typeface="+mj-ea"/>
                  <a:ea typeface="+mj-ea"/>
                </a:rPr>
                <a:t>NO.2</a:t>
              </a:r>
              <a:endParaRPr lang="zh-CN" altLang="en-US" sz="800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7FD8073C-BD07-C25F-EB0B-BBB2FFAEC1C4}"/>
              </a:ext>
            </a:extLst>
          </p:cNvPr>
          <p:cNvGrpSpPr/>
          <p:nvPr/>
        </p:nvGrpSpPr>
        <p:grpSpPr>
          <a:xfrm>
            <a:off x="819316" y="4921342"/>
            <a:ext cx="2237791" cy="787070"/>
            <a:chOff x="819316" y="4921342"/>
            <a:chExt cx="2237791" cy="787070"/>
          </a:xfrm>
        </p:grpSpPr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751E07BC-915F-052F-A51B-51CBEC26C426}"/>
                </a:ext>
              </a:extLst>
            </p:cNvPr>
            <p:cNvSpPr/>
            <p:nvPr/>
          </p:nvSpPr>
          <p:spPr>
            <a:xfrm>
              <a:off x="907304" y="5009330"/>
              <a:ext cx="611094" cy="611094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6E34BE8E-AF0F-5A39-0B4E-8EBCB78D3571}"/>
                </a:ext>
              </a:extLst>
            </p:cNvPr>
            <p:cNvSpPr txBox="1"/>
            <p:nvPr/>
          </p:nvSpPr>
          <p:spPr>
            <a:xfrm>
              <a:off x="1719093" y="4977058"/>
              <a:ext cx="991417" cy="3163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产品</a:t>
              </a:r>
              <a:r>
                <a:rPr lang="en-US" altLang="zh-CN" dirty="0">
                  <a:solidFill>
                    <a:schemeClr val="bg1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C</a:t>
              </a:r>
              <a:endParaRPr lang="zh-CN" altLang="en-US" dirty="0">
                <a:solidFill>
                  <a:schemeClr val="bg1"/>
                </a:solidFill>
                <a:latin typeface="+mj-ea"/>
                <a:ea typeface="+mj-ea"/>
                <a:cs typeface="阿里巴巴普惠体 H" panose="00020600040101010101" pitchFamily="18" charset="-122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0ABC635F-E653-BBE7-9D6A-68ADA3B60808}"/>
                </a:ext>
              </a:extLst>
            </p:cNvPr>
            <p:cNvSpPr txBox="1"/>
            <p:nvPr/>
          </p:nvSpPr>
          <p:spPr>
            <a:xfrm>
              <a:off x="1719092" y="5343502"/>
              <a:ext cx="1338015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400" spc="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sz="1600" dirty="0">
                  <a:solidFill>
                    <a:schemeClr val="bg1"/>
                  </a:solidFill>
                </a:rPr>
                <a:t>请输入文本</a:t>
              </a:r>
              <a:endParaRPr lang="en-US" altLang="zh-CN" sz="1600" dirty="0">
                <a:solidFill>
                  <a:schemeClr val="bg1"/>
                </a:solidFill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420ECC0C-E4F0-831E-4589-EEB820CCB558}"/>
                </a:ext>
              </a:extLst>
            </p:cNvPr>
            <p:cNvSpPr/>
            <p:nvPr/>
          </p:nvSpPr>
          <p:spPr>
            <a:xfrm>
              <a:off x="819316" y="4921342"/>
              <a:ext cx="787070" cy="787070"/>
            </a:xfrm>
            <a:prstGeom prst="ellipse">
              <a:avLst/>
            </a:prstGeom>
            <a:noFill/>
            <a:ln w="6350">
              <a:gradFill>
                <a:gsLst>
                  <a:gs pos="0">
                    <a:schemeClr val="bg1"/>
                  </a:gs>
                  <a:gs pos="95000">
                    <a:schemeClr val="bg1">
                      <a:alpha val="0"/>
                    </a:schemeClr>
                  </a:gs>
                  <a:gs pos="83000">
                    <a:schemeClr val="bg1"/>
                  </a:gs>
                  <a:gs pos="40000">
                    <a:srgbClr val="FFFFFF">
                      <a:alpha val="0"/>
                    </a:srgbClr>
                  </a:gs>
                  <a:gs pos="28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047B4CB5-A25A-1FB6-25C8-909B0F4ACDD3}"/>
                </a:ext>
              </a:extLst>
            </p:cNvPr>
            <p:cNvSpPr/>
            <p:nvPr/>
          </p:nvSpPr>
          <p:spPr>
            <a:xfrm>
              <a:off x="2521804" y="5034000"/>
              <a:ext cx="388620" cy="2209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800" dirty="0">
                  <a:solidFill>
                    <a:schemeClr val="accent2"/>
                  </a:solidFill>
                  <a:latin typeface="+mj-ea"/>
                  <a:ea typeface="+mj-ea"/>
                </a:rPr>
                <a:t>NO.3</a:t>
              </a:r>
              <a:endParaRPr lang="zh-CN" altLang="en-US" sz="800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  <p:graphicFrame>
        <p:nvGraphicFramePr>
          <p:cNvPr id="24" name="图表 23">
            <a:extLst>
              <a:ext uri="{FF2B5EF4-FFF2-40B4-BE49-F238E27FC236}">
                <a16:creationId xmlns:a16="http://schemas.microsoft.com/office/drawing/2014/main" id="{5178147C-366D-96F5-6A20-E96AABFA4F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8467598"/>
              </p:ext>
            </p:extLst>
          </p:nvPr>
        </p:nvGraphicFramePr>
        <p:xfrm>
          <a:off x="3401476" y="2075586"/>
          <a:ext cx="7773055" cy="3909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5" name="文本框 44">
            <a:extLst>
              <a:ext uri="{FF2B5EF4-FFF2-40B4-BE49-F238E27FC236}">
                <a16:creationId xmlns:a16="http://schemas.microsoft.com/office/drawing/2014/main" id="{994615DC-F1B1-A667-2619-9C66592EFF99}"/>
              </a:ext>
            </a:extLst>
          </p:cNvPr>
          <p:cNvSpPr txBox="1"/>
          <p:nvPr/>
        </p:nvSpPr>
        <p:spPr>
          <a:xfrm>
            <a:off x="3779836" y="2106550"/>
            <a:ext cx="5227004" cy="3163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20XX-20XX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年客户新增情况统计</a:t>
            </a:r>
            <a:endParaRPr lang="zh-CN" altLang="en-US" dirty="0">
              <a:solidFill>
                <a:schemeClr val="accent4">
                  <a:lumMod val="75000"/>
                </a:schemeClr>
              </a:solidFill>
              <a:latin typeface="+mj-ea"/>
              <a:ea typeface="+mj-ea"/>
              <a:cs typeface="阿里巴巴普惠体 H" panose="00020600040101010101" pitchFamily="18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D85F9CA9-E1C8-253D-248D-9370077113AC}"/>
              </a:ext>
            </a:extLst>
          </p:cNvPr>
          <p:cNvSpPr txBox="1"/>
          <p:nvPr/>
        </p:nvSpPr>
        <p:spPr>
          <a:xfrm>
            <a:off x="3779836" y="2468135"/>
            <a:ext cx="1285131" cy="193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阿里巴巴普惠体 H" panose="00020600040101010101" pitchFamily="18" charset="-122"/>
              </a:rPr>
              <a:t>（单位：万人）</a:t>
            </a:r>
            <a:endParaRPr lang="zh-CN" altLang="en-US" sz="1100" dirty="0">
              <a:solidFill>
                <a:schemeClr val="accent4">
                  <a:lumMod val="75000"/>
                </a:schemeClr>
              </a:solidFill>
              <a:latin typeface="+mn-ea"/>
              <a:cs typeface="阿里巴巴普惠体 H" panose="00020600040101010101" pitchFamily="18" charset="-122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26923C-C613-2BAD-698D-392A1925DC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1100" y="1068829"/>
            <a:ext cx="2209800" cy="205184"/>
          </a:xfrm>
        </p:spPr>
        <p:txBody>
          <a:bodyPr/>
          <a:lstStyle/>
          <a:p>
            <a:r>
              <a:rPr lang="en-US" altLang="zh-CN" dirty="0"/>
              <a:t>CUSTOMER ADDITIONS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7A13E8CD-4952-360F-1ED8-84D5B0967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客户新增情况</a:t>
            </a: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135CDE4B-6F26-D9C3-933C-58EE92EABC2B}"/>
              </a:ext>
            </a:extLst>
          </p:cNvPr>
          <p:cNvSpPr/>
          <p:nvPr/>
        </p:nvSpPr>
        <p:spPr>
          <a:xfrm>
            <a:off x="3782462" y="2483338"/>
            <a:ext cx="5964970" cy="2155140"/>
          </a:xfrm>
          <a:custGeom>
            <a:avLst/>
            <a:gdLst>
              <a:gd name="connsiteX0" fmla="*/ 0 w 3176954"/>
              <a:gd name="connsiteY0" fmla="*/ 644769 h 644769"/>
              <a:gd name="connsiteX1" fmla="*/ 3176954 w 3176954"/>
              <a:gd name="connsiteY1" fmla="*/ 0 h 644769"/>
              <a:gd name="connsiteX0" fmla="*/ 0 w 3176954"/>
              <a:gd name="connsiteY0" fmla="*/ 644769 h 644769"/>
              <a:gd name="connsiteX1" fmla="*/ 3176954 w 3176954"/>
              <a:gd name="connsiteY1" fmla="*/ 0 h 644769"/>
              <a:gd name="connsiteX0" fmla="*/ 0 w 3157904"/>
              <a:gd name="connsiteY0" fmla="*/ 828919 h 828919"/>
              <a:gd name="connsiteX1" fmla="*/ 3157904 w 3157904"/>
              <a:gd name="connsiteY1" fmla="*/ 0 h 828919"/>
              <a:gd name="connsiteX0" fmla="*/ 0 w 3157904"/>
              <a:gd name="connsiteY0" fmla="*/ 828919 h 830019"/>
              <a:gd name="connsiteX1" fmla="*/ 3157904 w 3157904"/>
              <a:gd name="connsiteY1" fmla="*/ 0 h 830019"/>
              <a:gd name="connsiteX0" fmla="*/ 0 w 2834054"/>
              <a:gd name="connsiteY0" fmla="*/ 759069 h 760289"/>
              <a:gd name="connsiteX1" fmla="*/ 2834054 w 2834054"/>
              <a:gd name="connsiteY1" fmla="*/ 0 h 760289"/>
              <a:gd name="connsiteX0" fmla="*/ 0 w 2834054"/>
              <a:gd name="connsiteY0" fmla="*/ 759069 h 760606"/>
              <a:gd name="connsiteX1" fmla="*/ 2834054 w 2834054"/>
              <a:gd name="connsiteY1" fmla="*/ 0 h 760606"/>
              <a:gd name="connsiteX0" fmla="*/ 0 w 4980306"/>
              <a:gd name="connsiteY0" fmla="*/ 1989992 h 1990441"/>
              <a:gd name="connsiteX1" fmla="*/ 4980306 w 4980306"/>
              <a:gd name="connsiteY1" fmla="*/ 0 h 1990441"/>
              <a:gd name="connsiteX0" fmla="*/ 0 w 4980306"/>
              <a:gd name="connsiteY0" fmla="*/ 1989992 h 1991898"/>
              <a:gd name="connsiteX1" fmla="*/ 4980306 w 4980306"/>
              <a:gd name="connsiteY1" fmla="*/ 0 h 1991898"/>
              <a:gd name="connsiteX0" fmla="*/ 0 w 5028863"/>
              <a:gd name="connsiteY0" fmla="*/ 2236176 h 2237381"/>
              <a:gd name="connsiteX1" fmla="*/ 5028863 w 5028863"/>
              <a:gd name="connsiteY1" fmla="*/ 0 h 2237381"/>
              <a:gd name="connsiteX0" fmla="*/ 0 w 4970593"/>
              <a:gd name="connsiteY0" fmla="*/ 2036884 h 2038602"/>
              <a:gd name="connsiteX1" fmla="*/ 4970593 w 4970593"/>
              <a:gd name="connsiteY1" fmla="*/ 0 h 2038602"/>
              <a:gd name="connsiteX0" fmla="*/ 0 w 4941459"/>
              <a:gd name="connsiteY0" fmla="*/ 2154115 h 2155490"/>
              <a:gd name="connsiteX1" fmla="*/ 4941459 w 4941459"/>
              <a:gd name="connsiteY1" fmla="*/ 0 h 2155490"/>
              <a:gd name="connsiteX0" fmla="*/ 0 w 4941459"/>
              <a:gd name="connsiteY0" fmla="*/ 2154115 h 2155140"/>
              <a:gd name="connsiteX1" fmla="*/ 4941459 w 4941459"/>
              <a:gd name="connsiteY1" fmla="*/ 0 h 215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41459" h="2155140">
                <a:moveTo>
                  <a:pt x="0" y="2154115"/>
                </a:moveTo>
                <a:cubicBezTo>
                  <a:pt x="1079500" y="2186353"/>
                  <a:pt x="3797266" y="1458058"/>
                  <a:pt x="4941459" y="0"/>
                </a:cubicBezTo>
              </a:path>
            </a:pathLst>
          </a:custGeom>
          <a:noFill/>
          <a:ln w="127000">
            <a:gradFill>
              <a:gsLst>
                <a:gs pos="92000">
                  <a:schemeClr val="accent2">
                    <a:alpha val="0"/>
                  </a:schemeClr>
                </a:gs>
                <a:gs pos="12000">
                  <a:schemeClr val="accent1"/>
                </a:gs>
              </a:gsLst>
              <a:lin ang="5400000" scaled="1"/>
            </a:gradFill>
            <a:tailEnd type="stealth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1397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D7038C7-F5E1-5DEC-27CD-8FFF7546E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1100" y="1068829"/>
            <a:ext cx="2209800" cy="205184"/>
          </a:xfrm>
        </p:spPr>
        <p:txBody>
          <a:bodyPr>
            <a:noAutofit/>
          </a:bodyPr>
          <a:lstStyle/>
          <a:p>
            <a:r>
              <a:rPr lang="en-US" altLang="zh-CN" dirty="0"/>
              <a:t>COMPANY PRODUCT ANALYSIS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F232D160-302F-0BA9-B2CB-FE1754C16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公司产品分析</a:t>
            </a: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0B2AD9D-1BB0-16D0-7CF8-AD93FE0D0106}"/>
              </a:ext>
            </a:extLst>
          </p:cNvPr>
          <p:cNvSpPr/>
          <p:nvPr/>
        </p:nvSpPr>
        <p:spPr>
          <a:xfrm rot="1769697" flipH="1">
            <a:off x="5374688" y="2544057"/>
            <a:ext cx="2172604" cy="2722790"/>
          </a:xfrm>
          <a:custGeom>
            <a:avLst/>
            <a:gdLst>
              <a:gd name="connsiteX0" fmla="*/ 1961904 w 1982397"/>
              <a:gd name="connsiteY0" fmla="*/ 160356 h 2484413"/>
              <a:gd name="connsiteX1" fmla="*/ 1982397 w 1982397"/>
              <a:gd name="connsiteY1" fmla="*/ 172806 h 2484413"/>
              <a:gd name="connsiteX2" fmla="*/ 1847808 w 1982397"/>
              <a:gd name="connsiteY2" fmla="*/ 410740 h 2484413"/>
              <a:gd name="connsiteX3" fmla="*/ 1831535 w 1982397"/>
              <a:gd name="connsiteY3" fmla="*/ 400853 h 2484413"/>
              <a:gd name="connsiteX4" fmla="*/ 1328610 w 1982397"/>
              <a:gd name="connsiteY4" fmla="*/ 273508 h 2484413"/>
              <a:gd name="connsiteX5" fmla="*/ 273508 w 1982397"/>
              <a:gd name="connsiteY5" fmla="*/ 1328610 h 2484413"/>
              <a:gd name="connsiteX6" fmla="*/ 738692 w 1982397"/>
              <a:gd name="connsiteY6" fmla="*/ 2203517 h 2484413"/>
              <a:gd name="connsiteX7" fmla="*/ 809410 w 1982397"/>
              <a:gd name="connsiteY7" fmla="*/ 2246479 h 2484413"/>
              <a:gd name="connsiteX8" fmla="*/ 674821 w 1982397"/>
              <a:gd name="connsiteY8" fmla="*/ 2484413 h 2484413"/>
              <a:gd name="connsiteX9" fmla="*/ 585772 w 1982397"/>
              <a:gd name="connsiteY9" fmla="*/ 2430314 h 2484413"/>
              <a:gd name="connsiteX10" fmla="*/ 0 w 1982397"/>
              <a:gd name="connsiteY10" fmla="*/ 1328610 h 2484413"/>
              <a:gd name="connsiteX11" fmla="*/ 1328610 w 1982397"/>
              <a:gd name="connsiteY11" fmla="*/ 0 h 2484413"/>
              <a:gd name="connsiteX12" fmla="*/ 1961904 w 1982397"/>
              <a:gd name="connsiteY12" fmla="*/ 160356 h 248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82397" h="2484413">
                <a:moveTo>
                  <a:pt x="1961904" y="160356"/>
                </a:moveTo>
                <a:lnTo>
                  <a:pt x="1982397" y="172806"/>
                </a:lnTo>
                <a:lnTo>
                  <a:pt x="1847808" y="410740"/>
                </a:lnTo>
                <a:lnTo>
                  <a:pt x="1831535" y="400853"/>
                </a:lnTo>
                <a:cubicBezTo>
                  <a:pt x="1682033" y="319639"/>
                  <a:pt x="1510709" y="273508"/>
                  <a:pt x="1328610" y="273508"/>
                </a:cubicBezTo>
                <a:cubicBezTo>
                  <a:pt x="745893" y="273508"/>
                  <a:pt x="273508" y="745893"/>
                  <a:pt x="273508" y="1328610"/>
                </a:cubicBezTo>
                <a:cubicBezTo>
                  <a:pt x="273508" y="1692808"/>
                  <a:pt x="458033" y="2013908"/>
                  <a:pt x="738692" y="2203517"/>
                </a:cubicBezTo>
                <a:lnTo>
                  <a:pt x="809410" y="2246479"/>
                </a:lnTo>
                <a:lnTo>
                  <a:pt x="674821" y="2484413"/>
                </a:lnTo>
                <a:lnTo>
                  <a:pt x="585772" y="2430314"/>
                </a:lnTo>
                <a:cubicBezTo>
                  <a:pt x="232359" y="2191553"/>
                  <a:pt x="0" y="1787217"/>
                  <a:pt x="0" y="1328610"/>
                </a:cubicBezTo>
                <a:cubicBezTo>
                  <a:pt x="0" y="594839"/>
                  <a:pt x="594839" y="0"/>
                  <a:pt x="1328610" y="0"/>
                </a:cubicBezTo>
                <a:cubicBezTo>
                  <a:pt x="1557913" y="0"/>
                  <a:pt x="1773649" y="58090"/>
                  <a:pt x="1961904" y="16035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FEBDCA43-0952-DBEF-CD3C-4DAEC6354EC8}"/>
              </a:ext>
            </a:extLst>
          </p:cNvPr>
          <p:cNvGrpSpPr/>
          <p:nvPr/>
        </p:nvGrpSpPr>
        <p:grpSpPr>
          <a:xfrm flipH="1" flipV="1">
            <a:off x="7213600" y="4727475"/>
            <a:ext cx="4305300" cy="423545"/>
            <a:chOff x="660400" y="2510155"/>
            <a:chExt cx="4305300" cy="423545"/>
          </a:xfrm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47EB126D-7820-F202-0141-73652A26DB96}"/>
                </a:ext>
              </a:extLst>
            </p:cNvPr>
            <p:cNvSpPr/>
            <p:nvPr/>
          </p:nvSpPr>
          <p:spPr>
            <a:xfrm>
              <a:off x="673100" y="2514600"/>
              <a:ext cx="4292600" cy="419100"/>
            </a:xfrm>
            <a:custGeom>
              <a:avLst/>
              <a:gdLst>
                <a:gd name="connsiteX0" fmla="*/ 4292600 w 4292600"/>
                <a:gd name="connsiteY0" fmla="*/ 419100 h 419100"/>
                <a:gd name="connsiteX1" fmla="*/ 3873500 w 4292600"/>
                <a:gd name="connsiteY1" fmla="*/ 0 h 419100"/>
                <a:gd name="connsiteX2" fmla="*/ 0 w 4292600"/>
                <a:gd name="connsiteY2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2600" h="419100">
                  <a:moveTo>
                    <a:pt x="4292600" y="419100"/>
                  </a:moveTo>
                  <a:lnTo>
                    <a:pt x="3873500" y="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12945308-E451-606A-F51F-12E45E166475}"/>
                </a:ext>
              </a:extLst>
            </p:cNvPr>
            <p:cNvSpPr/>
            <p:nvPr/>
          </p:nvSpPr>
          <p:spPr>
            <a:xfrm>
              <a:off x="660400" y="2510155"/>
              <a:ext cx="1188000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E132BF15-5F9D-C5C5-B5F1-D67996708200}"/>
              </a:ext>
            </a:extLst>
          </p:cNvPr>
          <p:cNvGrpSpPr/>
          <p:nvPr/>
        </p:nvGrpSpPr>
        <p:grpSpPr>
          <a:xfrm>
            <a:off x="660400" y="2660739"/>
            <a:ext cx="4305300" cy="455295"/>
            <a:chOff x="660400" y="2478405"/>
            <a:chExt cx="4305300" cy="455295"/>
          </a:xfrm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0830A3DC-B04C-138E-6083-CC70D0AF565F}"/>
                </a:ext>
              </a:extLst>
            </p:cNvPr>
            <p:cNvSpPr/>
            <p:nvPr/>
          </p:nvSpPr>
          <p:spPr>
            <a:xfrm>
              <a:off x="673100" y="2514600"/>
              <a:ext cx="4292600" cy="419100"/>
            </a:xfrm>
            <a:custGeom>
              <a:avLst/>
              <a:gdLst>
                <a:gd name="connsiteX0" fmla="*/ 4292600 w 4292600"/>
                <a:gd name="connsiteY0" fmla="*/ 419100 h 419100"/>
                <a:gd name="connsiteX1" fmla="*/ 3873500 w 4292600"/>
                <a:gd name="connsiteY1" fmla="*/ 0 h 419100"/>
                <a:gd name="connsiteX2" fmla="*/ 0 w 4292600"/>
                <a:gd name="connsiteY2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2600" h="419100">
                  <a:moveTo>
                    <a:pt x="4292600" y="419100"/>
                  </a:moveTo>
                  <a:lnTo>
                    <a:pt x="3873500" y="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BDE832A-B886-54A4-E4F9-4B8D9AD578C5}"/>
                </a:ext>
              </a:extLst>
            </p:cNvPr>
            <p:cNvSpPr/>
            <p:nvPr/>
          </p:nvSpPr>
          <p:spPr>
            <a:xfrm>
              <a:off x="660400" y="2478405"/>
              <a:ext cx="11880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60AED2BB-F664-0CB9-7673-D8F772559776}"/>
              </a:ext>
            </a:extLst>
          </p:cNvPr>
          <p:cNvSpPr txBox="1"/>
          <p:nvPr/>
        </p:nvSpPr>
        <p:spPr>
          <a:xfrm>
            <a:off x="660400" y="2220435"/>
            <a:ext cx="1659502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defRPr>
            </a:lvl1pPr>
          </a:lstStyle>
          <a:p>
            <a:r>
              <a:rPr lang="zh-CN" altLang="en-US" sz="2400" dirty="0"/>
              <a:t>产品优势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3506B41-F315-5B41-19F9-67FC3CCC1EA3}"/>
              </a:ext>
            </a:extLst>
          </p:cNvPr>
          <p:cNvSpPr txBox="1"/>
          <p:nvPr/>
        </p:nvSpPr>
        <p:spPr>
          <a:xfrm>
            <a:off x="673100" y="3384247"/>
            <a:ext cx="3548380" cy="8720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请在此处添加详细的文本描述，建议适当控制文本字数，语言描述尽量简洁</a:t>
            </a:r>
            <a:r>
              <a:rPr lang="zh-CN" altLang="en-US"/>
              <a:t>精炼。</a:t>
            </a:r>
            <a:endParaRPr lang="en-US" altLang="zh-CN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50D69E3-32D9-DB5C-2605-C5B7AF62CDF6}"/>
              </a:ext>
            </a:extLst>
          </p:cNvPr>
          <p:cNvSpPr txBox="1"/>
          <p:nvPr/>
        </p:nvSpPr>
        <p:spPr>
          <a:xfrm>
            <a:off x="654600" y="3041034"/>
            <a:ext cx="262648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01/</a:t>
            </a:r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 贴合用户需求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5E16CE8-7BFC-4B2B-2D47-84C45FFDD86D}"/>
              </a:ext>
            </a:extLst>
          </p:cNvPr>
          <p:cNvSpPr txBox="1"/>
          <p:nvPr/>
        </p:nvSpPr>
        <p:spPr>
          <a:xfrm>
            <a:off x="673100" y="4984695"/>
            <a:ext cx="3548380" cy="8720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请在此处添加详细的文本描述，建议适当控制文本字数，语言描述尽量简洁精炼。</a:t>
            </a:r>
            <a:endParaRPr lang="en-US" altLang="zh-CN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4FEBA1C-47F0-4F12-B37A-97EED62361CB}"/>
              </a:ext>
            </a:extLst>
          </p:cNvPr>
          <p:cNvSpPr txBox="1"/>
          <p:nvPr/>
        </p:nvSpPr>
        <p:spPr>
          <a:xfrm>
            <a:off x="654600" y="4641482"/>
            <a:ext cx="262648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02/ </a:t>
            </a:r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送礼体面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2A1C7A7-3DFD-6A96-4644-9C9BA988C260}"/>
              </a:ext>
            </a:extLst>
          </p:cNvPr>
          <p:cNvSpPr txBox="1"/>
          <p:nvPr/>
        </p:nvSpPr>
        <p:spPr>
          <a:xfrm>
            <a:off x="9859398" y="5255915"/>
            <a:ext cx="1659502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defRPr>
            </a:lvl1pPr>
          </a:lstStyle>
          <a:p>
            <a:pPr algn="r"/>
            <a:r>
              <a:rPr lang="zh-CN" altLang="en-US" sz="2400" dirty="0">
                <a:solidFill>
                  <a:schemeClr val="accent4"/>
                </a:solidFill>
              </a:rPr>
              <a:t>产品劣势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93208FA-C28A-9692-81DB-92C08BEB713E}"/>
              </a:ext>
            </a:extLst>
          </p:cNvPr>
          <p:cNvSpPr txBox="1"/>
          <p:nvPr/>
        </p:nvSpPr>
        <p:spPr>
          <a:xfrm>
            <a:off x="8000585" y="2205031"/>
            <a:ext cx="3548380" cy="8720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pPr algn="r"/>
            <a:r>
              <a:rPr lang="zh-CN" altLang="en-US" dirty="0"/>
              <a:t>请在此处添加详细的文本描述，建议适当控制文本字数，语言描述尽量简洁</a:t>
            </a:r>
            <a:r>
              <a:rPr lang="zh-CN" altLang="en-US"/>
              <a:t>精炼。</a:t>
            </a:r>
            <a:endParaRPr lang="en-US" altLang="zh-CN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F6E5A61-FACC-D909-89C8-88ADEC8795FB}"/>
              </a:ext>
            </a:extLst>
          </p:cNvPr>
          <p:cNvSpPr txBox="1"/>
          <p:nvPr/>
        </p:nvSpPr>
        <p:spPr>
          <a:xfrm>
            <a:off x="8922483" y="1861818"/>
            <a:ext cx="262648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zh-CN" altLang="en-US" dirty="0">
                <a:solidFill>
                  <a:schemeClr val="accent4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价格略高于市场均价 </a:t>
            </a:r>
            <a:r>
              <a:rPr lang="en-US" altLang="zh-CN" dirty="0">
                <a:solidFill>
                  <a:schemeClr val="accent4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/02</a:t>
            </a:r>
            <a:endParaRPr lang="zh-CN" altLang="en-US" dirty="0">
              <a:solidFill>
                <a:schemeClr val="accent4"/>
              </a:solidFill>
              <a:latin typeface="+mj-ea"/>
              <a:ea typeface="+mj-ea"/>
              <a:cs typeface="阿里巴巴普惠体 H" panose="00020600040101010101" pitchFamily="18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4C31298-21E3-73F0-9026-734A50BE4DAA}"/>
              </a:ext>
            </a:extLst>
          </p:cNvPr>
          <p:cNvSpPr txBox="1"/>
          <p:nvPr/>
        </p:nvSpPr>
        <p:spPr>
          <a:xfrm>
            <a:off x="8000585" y="3855377"/>
            <a:ext cx="3548380" cy="8720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pPr algn="r"/>
            <a:r>
              <a:rPr lang="zh-CN" altLang="en-US" dirty="0"/>
              <a:t>请在此处添加详细的文本描述，建议适当控制文本字数，语言描述尽量简洁精炼。</a:t>
            </a:r>
            <a:endParaRPr lang="en-US" altLang="zh-CN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D5C75267-EFFC-2BE1-1A73-A98E878C089D}"/>
              </a:ext>
            </a:extLst>
          </p:cNvPr>
          <p:cNvSpPr txBox="1"/>
          <p:nvPr/>
        </p:nvSpPr>
        <p:spPr>
          <a:xfrm>
            <a:off x="8922483" y="3512164"/>
            <a:ext cx="262648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zh-CN" altLang="en-US" dirty="0">
                <a:solidFill>
                  <a:schemeClr val="accent4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生产成本高 </a:t>
            </a:r>
            <a:r>
              <a:rPr lang="en-US" altLang="zh-CN" dirty="0">
                <a:solidFill>
                  <a:schemeClr val="accent4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/01</a:t>
            </a:r>
            <a:endParaRPr lang="zh-CN" altLang="en-US" dirty="0">
              <a:solidFill>
                <a:schemeClr val="accent4"/>
              </a:solidFill>
              <a:latin typeface="+mj-ea"/>
              <a:ea typeface="+mj-ea"/>
              <a:cs typeface="阿里巴巴普惠体 H" panose="00020600040101010101" pitchFamily="18" charset="-122"/>
            </a:endParaRPr>
          </a:p>
        </p:txBody>
      </p:sp>
      <p:pic>
        <p:nvPicPr>
          <p:cNvPr id="32" name="图片 31" descr="图片包含 游戏机&#10;&#10;描述已自动生成">
            <a:extLst>
              <a:ext uri="{FF2B5EF4-FFF2-40B4-BE49-F238E27FC236}">
                <a16:creationId xmlns:a16="http://schemas.microsoft.com/office/drawing/2014/main" id="{D1F51CE4-FA76-5FC3-B0B5-CCFCA833C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>
            <a:fillRect/>
          </a:stretch>
        </p:blipFill>
        <p:spPr>
          <a:xfrm>
            <a:off x="3898971" y="5779972"/>
            <a:ext cx="3203586" cy="1078029"/>
          </a:xfrm>
          <a:custGeom>
            <a:avLst/>
            <a:gdLst>
              <a:gd name="connsiteX0" fmla="*/ 0 w 3203586"/>
              <a:gd name="connsiteY0" fmla="*/ 0 h 1078029"/>
              <a:gd name="connsiteX1" fmla="*/ 3203586 w 3203586"/>
              <a:gd name="connsiteY1" fmla="*/ 0 h 1078029"/>
              <a:gd name="connsiteX2" fmla="*/ 3203586 w 3203586"/>
              <a:gd name="connsiteY2" fmla="*/ 1078029 h 1078029"/>
              <a:gd name="connsiteX3" fmla="*/ 0 w 3203586"/>
              <a:gd name="connsiteY3" fmla="*/ 1078029 h 107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1078029">
                <a:moveTo>
                  <a:pt x="0" y="0"/>
                </a:moveTo>
                <a:lnTo>
                  <a:pt x="3203586" y="0"/>
                </a:lnTo>
                <a:lnTo>
                  <a:pt x="3203586" y="1078029"/>
                </a:lnTo>
                <a:lnTo>
                  <a:pt x="0" y="107802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33" name="图片 32" descr="卡通人物&#10;&#10;低可信度描述已自动生成">
            <a:extLst>
              <a:ext uri="{FF2B5EF4-FFF2-40B4-BE49-F238E27FC236}">
                <a16:creationId xmlns:a16="http://schemas.microsoft.com/office/drawing/2014/main" id="{49CF8512-9C80-DDBD-FC5A-14A9D1CC9B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5069" y="5750747"/>
            <a:ext cx="2002913" cy="1024747"/>
          </a:xfrm>
          <a:custGeom>
            <a:avLst/>
            <a:gdLst>
              <a:gd name="connsiteX0" fmla="*/ 0 w 2002913"/>
              <a:gd name="connsiteY0" fmla="*/ 0 h 1024747"/>
              <a:gd name="connsiteX1" fmla="*/ 2002913 w 2002913"/>
              <a:gd name="connsiteY1" fmla="*/ 0 h 1024747"/>
              <a:gd name="connsiteX2" fmla="*/ 2002913 w 2002913"/>
              <a:gd name="connsiteY2" fmla="*/ 1024747 h 1024747"/>
              <a:gd name="connsiteX3" fmla="*/ 0 w 2002913"/>
              <a:gd name="connsiteY3" fmla="*/ 1024747 h 10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913" h="1024747">
                <a:moveTo>
                  <a:pt x="0" y="0"/>
                </a:moveTo>
                <a:lnTo>
                  <a:pt x="2002913" y="0"/>
                </a:lnTo>
                <a:lnTo>
                  <a:pt x="2002913" y="1024747"/>
                </a:lnTo>
                <a:lnTo>
                  <a:pt x="0" y="1024747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34" name="图片 33" descr="图片包含 游戏机&#10;&#10;描述已自动生成">
            <a:extLst>
              <a:ext uri="{FF2B5EF4-FFF2-40B4-BE49-F238E27FC236}">
                <a16:creationId xmlns:a16="http://schemas.microsoft.com/office/drawing/2014/main" id="{7ACAEDB5-B51D-0168-CA99-1F350F91AE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51"/>
          <a:stretch>
            <a:fillRect/>
          </a:stretch>
        </p:blipFill>
        <p:spPr>
          <a:xfrm>
            <a:off x="4917823" y="5949131"/>
            <a:ext cx="3259037" cy="926508"/>
          </a:xfrm>
          <a:custGeom>
            <a:avLst/>
            <a:gdLst>
              <a:gd name="connsiteX0" fmla="*/ 0 w 3259037"/>
              <a:gd name="connsiteY0" fmla="*/ 0 h 926508"/>
              <a:gd name="connsiteX1" fmla="*/ 3259037 w 3259037"/>
              <a:gd name="connsiteY1" fmla="*/ 0 h 926508"/>
              <a:gd name="connsiteX2" fmla="*/ 3259037 w 3259037"/>
              <a:gd name="connsiteY2" fmla="*/ 926508 h 926508"/>
              <a:gd name="connsiteX3" fmla="*/ 0 w 3259037"/>
              <a:gd name="connsiteY3" fmla="*/ 926508 h 92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037" h="926508">
                <a:moveTo>
                  <a:pt x="0" y="0"/>
                </a:moveTo>
                <a:lnTo>
                  <a:pt x="3259037" y="0"/>
                </a:lnTo>
                <a:lnTo>
                  <a:pt x="3259037" y="926508"/>
                </a:lnTo>
                <a:lnTo>
                  <a:pt x="0" y="926508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35" name="图片 34" descr="图片包含 游戏机&#10;&#10;描述已自动生成">
            <a:extLst>
              <a:ext uri="{FF2B5EF4-FFF2-40B4-BE49-F238E27FC236}">
                <a16:creationId xmlns:a16="http://schemas.microsoft.com/office/drawing/2014/main" id="{1DD630F0-591C-EC43-2E9B-D826C62B4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>
            <a:fillRect/>
          </a:stretch>
        </p:blipFill>
        <p:spPr>
          <a:xfrm>
            <a:off x="1248834" y="5794081"/>
            <a:ext cx="3203586" cy="1078029"/>
          </a:xfrm>
          <a:custGeom>
            <a:avLst/>
            <a:gdLst>
              <a:gd name="connsiteX0" fmla="*/ 0 w 3203586"/>
              <a:gd name="connsiteY0" fmla="*/ 0 h 1078029"/>
              <a:gd name="connsiteX1" fmla="*/ 3203586 w 3203586"/>
              <a:gd name="connsiteY1" fmla="*/ 0 h 1078029"/>
              <a:gd name="connsiteX2" fmla="*/ 3203586 w 3203586"/>
              <a:gd name="connsiteY2" fmla="*/ 1078029 h 1078029"/>
              <a:gd name="connsiteX3" fmla="*/ 0 w 3203586"/>
              <a:gd name="connsiteY3" fmla="*/ 1078029 h 107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1078029">
                <a:moveTo>
                  <a:pt x="0" y="0"/>
                </a:moveTo>
                <a:lnTo>
                  <a:pt x="3203586" y="0"/>
                </a:lnTo>
                <a:lnTo>
                  <a:pt x="3203586" y="1078029"/>
                </a:lnTo>
                <a:lnTo>
                  <a:pt x="0" y="107802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36" name="图片 35" descr="卡通人物&#10;&#10;低可信度描述已自动生成">
            <a:extLst>
              <a:ext uri="{FF2B5EF4-FFF2-40B4-BE49-F238E27FC236}">
                <a16:creationId xmlns:a16="http://schemas.microsoft.com/office/drawing/2014/main" id="{4DA42E94-0913-9D8D-867E-13FE56D9CC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7"/>
          <a:stretch>
            <a:fillRect/>
          </a:stretch>
        </p:blipFill>
        <p:spPr>
          <a:xfrm>
            <a:off x="-19767" y="6346641"/>
            <a:ext cx="1859818" cy="511359"/>
          </a:xfrm>
          <a:custGeom>
            <a:avLst/>
            <a:gdLst>
              <a:gd name="connsiteX0" fmla="*/ 0 w 1859818"/>
              <a:gd name="connsiteY0" fmla="*/ 0 h 511359"/>
              <a:gd name="connsiteX1" fmla="*/ 1859818 w 1859818"/>
              <a:gd name="connsiteY1" fmla="*/ 0 h 511359"/>
              <a:gd name="connsiteX2" fmla="*/ 1859818 w 1859818"/>
              <a:gd name="connsiteY2" fmla="*/ 511359 h 511359"/>
              <a:gd name="connsiteX3" fmla="*/ 0 w 1859818"/>
              <a:gd name="connsiteY3" fmla="*/ 511359 h 511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9818" h="511359">
                <a:moveTo>
                  <a:pt x="0" y="0"/>
                </a:moveTo>
                <a:lnTo>
                  <a:pt x="1859818" y="0"/>
                </a:lnTo>
                <a:lnTo>
                  <a:pt x="1859818" y="511359"/>
                </a:lnTo>
                <a:lnTo>
                  <a:pt x="0" y="51135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37" name="图片 36" descr="图片包含 游戏机&#10;&#10;描述已自动生成">
            <a:extLst>
              <a:ext uri="{FF2B5EF4-FFF2-40B4-BE49-F238E27FC236}">
                <a16:creationId xmlns:a16="http://schemas.microsoft.com/office/drawing/2014/main" id="{8784AEF9-2C73-430C-5197-B45DDD7CF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>
            <a:fillRect/>
          </a:stretch>
        </p:blipFill>
        <p:spPr>
          <a:xfrm>
            <a:off x="7292861" y="5791001"/>
            <a:ext cx="3203586" cy="1078029"/>
          </a:xfrm>
          <a:custGeom>
            <a:avLst/>
            <a:gdLst>
              <a:gd name="connsiteX0" fmla="*/ 0 w 3203586"/>
              <a:gd name="connsiteY0" fmla="*/ 0 h 1078029"/>
              <a:gd name="connsiteX1" fmla="*/ 3203586 w 3203586"/>
              <a:gd name="connsiteY1" fmla="*/ 0 h 1078029"/>
              <a:gd name="connsiteX2" fmla="*/ 3203586 w 3203586"/>
              <a:gd name="connsiteY2" fmla="*/ 1078029 h 1078029"/>
              <a:gd name="connsiteX3" fmla="*/ 0 w 3203586"/>
              <a:gd name="connsiteY3" fmla="*/ 1078029 h 107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1078029">
                <a:moveTo>
                  <a:pt x="0" y="0"/>
                </a:moveTo>
                <a:lnTo>
                  <a:pt x="3203586" y="0"/>
                </a:lnTo>
                <a:lnTo>
                  <a:pt x="3203586" y="1078029"/>
                </a:lnTo>
                <a:lnTo>
                  <a:pt x="0" y="107802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38" name="图片 37" descr="图片包含 游戏机&#10;&#10;描述已自动生成">
            <a:extLst>
              <a:ext uri="{FF2B5EF4-FFF2-40B4-BE49-F238E27FC236}">
                <a16:creationId xmlns:a16="http://schemas.microsoft.com/office/drawing/2014/main" id="{C0A9EA80-61BB-82EC-3F26-910AC4CD53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90" b="46901"/>
          <a:stretch>
            <a:fillRect/>
          </a:stretch>
        </p:blipFill>
        <p:spPr>
          <a:xfrm>
            <a:off x="10496447" y="5883899"/>
            <a:ext cx="1695554" cy="974101"/>
          </a:xfrm>
          <a:custGeom>
            <a:avLst/>
            <a:gdLst>
              <a:gd name="connsiteX0" fmla="*/ 0 w 2209949"/>
              <a:gd name="connsiteY0" fmla="*/ 0 h 1269623"/>
              <a:gd name="connsiteX1" fmla="*/ 2209949 w 2209949"/>
              <a:gd name="connsiteY1" fmla="*/ 0 h 1269623"/>
              <a:gd name="connsiteX2" fmla="*/ 2209949 w 2209949"/>
              <a:gd name="connsiteY2" fmla="*/ 1269623 h 1269623"/>
              <a:gd name="connsiteX3" fmla="*/ 0 w 2209949"/>
              <a:gd name="connsiteY3" fmla="*/ 1269623 h 126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949" h="1269623">
                <a:moveTo>
                  <a:pt x="0" y="0"/>
                </a:moveTo>
                <a:lnTo>
                  <a:pt x="2209949" y="0"/>
                </a:lnTo>
                <a:lnTo>
                  <a:pt x="2209949" y="1269623"/>
                </a:lnTo>
                <a:lnTo>
                  <a:pt x="0" y="1269623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9B8B3EA1-D3E8-42B8-468A-18784C2BC0D6}"/>
              </a:ext>
            </a:extLst>
          </p:cNvPr>
          <p:cNvSpPr/>
          <p:nvPr/>
        </p:nvSpPr>
        <p:spPr>
          <a:xfrm rot="19830303">
            <a:off x="4673478" y="2544057"/>
            <a:ext cx="2172604" cy="2722790"/>
          </a:xfrm>
          <a:custGeom>
            <a:avLst/>
            <a:gdLst>
              <a:gd name="connsiteX0" fmla="*/ 1961904 w 1982397"/>
              <a:gd name="connsiteY0" fmla="*/ 160356 h 2484413"/>
              <a:gd name="connsiteX1" fmla="*/ 1982397 w 1982397"/>
              <a:gd name="connsiteY1" fmla="*/ 172806 h 2484413"/>
              <a:gd name="connsiteX2" fmla="*/ 1847808 w 1982397"/>
              <a:gd name="connsiteY2" fmla="*/ 410740 h 2484413"/>
              <a:gd name="connsiteX3" fmla="*/ 1831535 w 1982397"/>
              <a:gd name="connsiteY3" fmla="*/ 400853 h 2484413"/>
              <a:gd name="connsiteX4" fmla="*/ 1328610 w 1982397"/>
              <a:gd name="connsiteY4" fmla="*/ 273508 h 2484413"/>
              <a:gd name="connsiteX5" fmla="*/ 273508 w 1982397"/>
              <a:gd name="connsiteY5" fmla="*/ 1328610 h 2484413"/>
              <a:gd name="connsiteX6" fmla="*/ 738692 w 1982397"/>
              <a:gd name="connsiteY6" fmla="*/ 2203517 h 2484413"/>
              <a:gd name="connsiteX7" fmla="*/ 809410 w 1982397"/>
              <a:gd name="connsiteY7" fmla="*/ 2246479 h 2484413"/>
              <a:gd name="connsiteX8" fmla="*/ 674821 w 1982397"/>
              <a:gd name="connsiteY8" fmla="*/ 2484413 h 2484413"/>
              <a:gd name="connsiteX9" fmla="*/ 585772 w 1982397"/>
              <a:gd name="connsiteY9" fmla="*/ 2430314 h 2484413"/>
              <a:gd name="connsiteX10" fmla="*/ 0 w 1982397"/>
              <a:gd name="connsiteY10" fmla="*/ 1328610 h 2484413"/>
              <a:gd name="connsiteX11" fmla="*/ 1328610 w 1982397"/>
              <a:gd name="connsiteY11" fmla="*/ 0 h 2484413"/>
              <a:gd name="connsiteX12" fmla="*/ 1961904 w 1982397"/>
              <a:gd name="connsiteY12" fmla="*/ 160356 h 248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82397" h="2484413">
                <a:moveTo>
                  <a:pt x="1961904" y="160356"/>
                </a:moveTo>
                <a:lnTo>
                  <a:pt x="1982397" y="172806"/>
                </a:lnTo>
                <a:lnTo>
                  <a:pt x="1847808" y="410740"/>
                </a:lnTo>
                <a:lnTo>
                  <a:pt x="1831535" y="400853"/>
                </a:lnTo>
                <a:cubicBezTo>
                  <a:pt x="1682033" y="319639"/>
                  <a:pt x="1510709" y="273508"/>
                  <a:pt x="1328610" y="273508"/>
                </a:cubicBezTo>
                <a:cubicBezTo>
                  <a:pt x="745893" y="273508"/>
                  <a:pt x="273508" y="745893"/>
                  <a:pt x="273508" y="1328610"/>
                </a:cubicBezTo>
                <a:cubicBezTo>
                  <a:pt x="273508" y="1692808"/>
                  <a:pt x="458033" y="2013908"/>
                  <a:pt x="738692" y="2203517"/>
                </a:cubicBezTo>
                <a:lnTo>
                  <a:pt x="809410" y="2246479"/>
                </a:lnTo>
                <a:lnTo>
                  <a:pt x="674821" y="2484413"/>
                </a:lnTo>
                <a:lnTo>
                  <a:pt x="585772" y="2430314"/>
                </a:lnTo>
                <a:cubicBezTo>
                  <a:pt x="232359" y="2191553"/>
                  <a:pt x="0" y="1787217"/>
                  <a:pt x="0" y="1328610"/>
                </a:cubicBezTo>
                <a:cubicBezTo>
                  <a:pt x="0" y="594839"/>
                  <a:pt x="594839" y="0"/>
                  <a:pt x="1328610" y="0"/>
                </a:cubicBezTo>
                <a:cubicBezTo>
                  <a:pt x="1557913" y="0"/>
                  <a:pt x="1773649" y="58090"/>
                  <a:pt x="1961904" y="16035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/>
              </a:gs>
              <a:gs pos="98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 sz="20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56686AA9-CEC2-4D8D-281C-C294AAE55A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1" r="38124" b="32415"/>
          <a:stretch/>
        </p:blipFill>
        <p:spPr>
          <a:xfrm>
            <a:off x="5088718" y="1647097"/>
            <a:ext cx="2061382" cy="3302183"/>
          </a:xfrm>
          <a:custGeom>
            <a:avLst/>
            <a:gdLst>
              <a:gd name="connsiteX0" fmla="*/ 343571 w 2061382"/>
              <a:gd name="connsiteY0" fmla="*/ 0 h 3302183"/>
              <a:gd name="connsiteX1" fmla="*/ 1717811 w 2061382"/>
              <a:gd name="connsiteY1" fmla="*/ 0 h 3302183"/>
              <a:gd name="connsiteX2" fmla="*/ 2061382 w 2061382"/>
              <a:gd name="connsiteY2" fmla="*/ 343571 h 3302183"/>
              <a:gd name="connsiteX3" fmla="*/ 2061382 w 2061382"/>
              <a:gd name="connsiteY3" fmla="*/ 2611082 h 3302183"/>
              <a:gd name="connsiteX4" fmla="*/ 2061366 w 2061382"/>
              <a:gd name="connsiteY4" fmla="*/ 2611133 h 3302183"/>
              <a:gd name="connsiteX5" fmla="*/ 1018812 w 2061382"/>
              <a:gd name="connsiteY5" fmla="*/ 3302183 h 3302183"/>
              <a:gd name="connsiteX6" fmla="*/ 51149 w 2061382"/>
              <a:gd name="connsiteY6" fmla="*/ 2757422 h 3302183"/>
              <a:gd name="connsiteX7" fmla="*/ 0 w 2061382"/>
              <a:gd name="connsiteY7" fmla="*/ 2657509 h 3302183"/>
              <a:gd name="connsiteX8" fmla="*/ 0 w 2061382"/>
              <a:gd name="connsiteY8" fmla="*/ 343571 h 3302183"/>
              <a:gd name="connsiteX9" fmla="*/ 343571 w 2061382"/>
              <a:gd name="connsiteY9" fmla="*/ 0 h 330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61382" h="3302183">
                <a:moveTo>
                  <a:pt x="343571" y="0"/>
                </a:moveTo>
                <a:lnTo>
                  <a:pt x="1717811" y="0"/>
                </a:lnTo>
                <a:cubicBezTo>
                  <a:pt x="1907560" y="0"/>
                  <a:pt x="2061382" y="153822"/>
                  <a:pt x="2061382" y="343571"/>
                </a:cubicBezTo>
                <a:lnTo>
                  <a:pt x="2061382" y="2611082"/>
                </a:lnTo>
                <a:lnTo>
                  <a:pt x="2061366" y="2611133"/>
                </a:lnTo>
                <a:cubicBezTo>
                  <a:pt x="1889599" y="3017234"/>
                  <a:pt x="1487483" y="3302183"/>
                  <a:pt x="1018812" y="3302183"/>
                </a:cubicBezTo>
                <a:cubicBezTo>
                  <a:pt x="608726" y="3302183"/>
                  <a:pt x="249595" y="3084019"/>
                  <a:pt x="51149" y="2757422"/>
                </a:cubicBezTo>
                <a:lnTo>
                  <a:pt x="0" y="2657509"/>
                </a:lnTo>
                <a:lnTo>
                  <a:pt x="0" y="343571"/>
                </a:lnTo>
                <a:cubicBezTo>
                  <a:pt x="0" y="153822"/>
                  <a:pt x="153822" y="0"/>
                  <a:pt x="34357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55598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文本框 105">
            <a:extLst>
              <a:ext uri="{FF2B5EF4-FFF2-40B4-BE49-F238E27FC236}">
                <a16:creationId xmlns:a16="http://schemas.microsoft.com/office/drawing/2014/main" id="{E38A2894-18EB-F85E-FC6D-7338088B0A64}"/>
              </a:ext>
            </a:extLst>
          </p:cNvPr>
          <p:cNvSpPr txBox="1"/>
          <p:nvPr/>
        </p:nvSpPr>
        <p:spPr>
          <a:xfrm rot="5400000">
            <a:off x="9494076" y="2485593"/>
            <a:ext cx="3593514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>
                <a:solidFill>
                  <a:schemeClr val="bg1">
                    <a:lumMod val="85000"/>
                    <a:alpha val="80000"/>
                  </a:schemeClr>
                </a:solidFill>
                <a:latin typeface="+mj-ea"/>
                <a:ea typeface="+mj-ea"/>
              </a:rPr>
              <a:t>PART THREE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A92F9F75-2661-E98A-459C-1848C44535F8}"/>
              </a:ext>
            </a:extLst>
          </p:cNvPr>
          <p:cNvSpPr txBox="1"/>
          <p:nvPr/>
        </p:nvSpPr>
        <p:spPr>
          <a:xfrm>
            <a:off x="1021531" y="2104732"/>
            <a:ext cx="3894538" cy="6771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4400" dirty="0">
                <a:solidFill>
                  <a:schemeClr val="accent2"/>
                </a:solidFill>
                <a:latin typeface="+mj-ea"/>
                <a:ea typeface="+mj-ea"/>
              </a:rPr>
              <a:t>工作经验总结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0EA023E7-13C3-B10D-6297-4124B93C3C71}"/>
              </a:ext>
            </a:extLst>
          </p:cNvPr>
          <p:cNvSpPr txBox="1"/>
          <p:nvPr/>
        </p:nvSpPr>
        <p:spPr>
          <a:xfrm>
            <a:off x="1039636" y="2789476"/>
            <a:ext cx="2752901" cy="2627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1600" spc="150" dirty="0">
                <a:solidFill>
                  <a:schemeClr val="bg1">
                    <a:lumMod val="75000"/>
                  </a:schemeClr>
                </a:solidFill>
                <a:latin typeface="+mj-ea"/>
                <a:ea typeface="+mj-ea"/>
              </a:rPr>
              <a:t>WORK EXPERIENCE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C4F553C3-C6B4-3139-B11B-20F9ADBE16E2}"/>
              </a:ext>
            </a:extLst>
          </p:cNvPr>
          <p:cNvSpPr txBox="1"/>
          <p:nvPr/>
        </p:nvSpPr>
        <p:spPr>
          <a:xfrm>
            <a:off x="6872442" y="2420938"/>
            <a:ext cx="1870373" cy="15388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10000" dirty="0">
                <a:solidFill>
                  <a:schemeClr val="bg1"/>
                </a:solidFill>
                <a:latin typeface="+mj-ea"/>
                <a:ea typeface="+mj-ea"/>
              </a:rPr>
              <a:t>03</a:t>
            </a:r>
            <a:endParaRPr lang="zh-CN" altLang="en-US" sz="10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5F90DF0-47A9-53AD-2379-DCAAD12FD55E}"/>
              </a:ext>
            </a:extLst>
          </p:cNvPr>
          <p:cNvSpPr txBox="1"/>
          <p:nvPr/>
        </p:nvSpPr>
        <p:spPr>
          <a:xfrm>
            <a:off x="1039637" y="3250685"/>
            <a:ext cx="3894538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10000"/>
              </a:lnSpc>
              <a:defRPr sz="1600" spc="15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accent4"/>
                </a:solidFill>
                <a:latin typeface="+mn-ea"/>
                <a:ea typeface="+mn-ea"/>
              </a:rPr>
              <a:t>请在此填充您的文本或将您的文本复制后将纯文字粘贴在此。您也可以用格式刷将此文本框格式复制到您的作品中。</a:t>
            </a:r>
          </a:p>
        </p:txBody>
      </p:sp>
    </p:spTree>
    <p:extLst>
      <p:ext uri="{BB962C8B-B14F-4D97-AF65-F5344CB8AC3E}">
        <p14:creationId xmlns:p14="http://schemas.microsoft.com/office/powerpoint/2010/main" val="1375514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665597E-5CA5-A7B3-37ED-D6319081EF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1100" y="1068829"/>
            <a:ext cx="2209800" cy="205184"/>
          </a:xfrm>
        </p:spPr>
        <p:txBody>
          <a:bodyPr>
            <a:noAutofit/>
          </a:bodyPr>
          <a:lstStyle/>
          <a:p>
            <a:r>
              <a:rPr lang="en-US" altLang="zh-CN" dirty="0"/>
              <a:t>WORK EXPERIENCE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83BED1A-E760-6830-AEB5-16611843A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工作经验总结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7E0E8EB9-027E-D612-B0C6-858DE0B03F24}"/>
              </a:ext>
            </a:extLst>
          </p:cNvPr>
          <p:cNvSpPr>
            <a:spLocks/>
          </p:cNvSpPr>
          <p:nvPr/>
        </p:nvSpPr>
        <p:spPr>
          <a:xfrm>
            <a:off x="4976378" y="2720600"/>
            <a:ext cx="2239244" cy="2239244"/>
          </a:xfrm>
          <a:prstGeom prst="ellipse">
            <a:avLst/>
          </a:prstGeom>
          <a:noFill/>
          <a:ln w="3175">
            <a:solidFill>
              <a:schemeClr val="accent4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AD9BE03F-6A66-1101-F358-78C2CD9182BF}"/>
              </a:ext>
            </a:extLst>
          </p:cNvPr>
          <p:cNvSpPr>
            <a:spLocks/>
          </p:cNvSpPr>
          <p:nvPr/>
        </p:nvSpPr>
        <p:spPr>
          <a:xfrm>
            <a:off x="4857750" y="2601972"/>
            <a:ext cx="2476500" cy="2476500"/>
          </a:xfrm>
          <a:prstGeom prst="ellipse">
            <a:avLst/>
          </a:prstGeom>
          <a:noFill/>
          <a:ln w="25400">
            <a:solidFill>
              <a:schemeClr val="accent2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83D559C0-E025-2553-5C00-128445C46BBA}"/>
              </a:ext>
            </a:extLst>
          </p:cNvPr>
          <p:cNvSpPr/>
          <p:nvPr/>
        </p:nvSpPr>
        <p:spPr>
          <a:xfrm>
            <a:off x="4257675" y="2001897"/>
            <a:ext cx="3676650" cy="3676650"/>
          </a:xfrm>
          <a:prstGeom prst="ellipse">
            <a:avLst/>
          </a:prstGeom>
          <a:noFill/>
          <a:ln w="3175">
            <a:solidFill>
              <a:schemeClr val="accent4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8565536-7BB2-0D68-77F8-1ED462B12436}"/>
              </a:ext>
            </a:extLst>
          </p:cNvPr>
          <p:cNvSpPr/>
          <p:nvPr/>
        </p:nvSpPr>
        <p:spPr>
          <a:xfrm>
            <a:off x="3711547" y="1455769"/>
            <a:ext cx="4768906" cy="4768906"/>
          </a:xfrm>
          <a:prstGeom prst="ellipse">
            <a:avLst/>
          </a:prstGeom>
          <a:noFill/>
          <a:ln w="3175">
            <a:solidFill>
              <a:schemeClr val="accent4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0F30A76-0CCF-4BDA-C3E5-6646A0A23A3B}"/>
              </a:ext>
            </a:extLst>
          </p:cNvPr>
          <p:cNvSpPr/>
          <p:nvPr/>
        </p:nvSpPr>
        <p:spPr>
          <a:xfrm>
            <a:off x="973015" y="-1282763"/>
            <a:ext cx="10245970" cy="10245970"/>
          </a:xfrm>
          <a:prstGeom prst="ellipse">
            <a:avLst/>
          </a:prstGeom>
          <a:noFill/>
          <a:ln w="6350">
            <a:gradFill>
              <a:gsLst>
                <a:gs pos="35000">
                  <a:schemeClr val="accent2">
                    <a:alpha val="0"/>
                  </a:schemeClr>
                </a:gs>
                <a:gs pos="48700">
                  <a:schemeClr val="accent2">
                    <a:alpha val="55000"/>
                  </a:schemeClr>
                </a:gs>
                <a:gs pos="66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D16974BC-A8A8-13DC-F6D1-29E7DBDFE06C}"/>
              </a:ext>
            </a:extLst>
          </p:cNvPr>
          <p:cNvSpPr/>
          <p:nvPr/>
        </p:nvSpPr>
        <p:spPr>
          <a:xfrm>
            <a:off x="1582615" y="-673163"/>
            <a:ext cx="9026770" cy="9026770"/>
          </a:xfrm>
          <a:prstGeom prst="ellipse">
            <a:avLst/>
          </a:prstGeom>
          <a:noFill/>
          <a:ln w="6350">
            <a:gradFill>
              <a:gsLst>
                <a:gs pos="24000">
                  <a:schemeClr val="accent2">
                    <a:alpha val="0"/>
                  </a:schemeClr>
                </a:gs>
                <a:gs pos="48700">
                  <a:schemeClr val="accent2"/>
                </a:gs>
                <a:gs pos="76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B94F20E-4CB0-EF29-CAD8-48B449F2F708}"/>
              </a:ext>
            </a:extLst>
          </p:cNvPr>
          <p:cNvSpPr txBox="1"/>
          <p:nvPr/>
        </p:nvSpPr>
        <p:spPr>
          <a:xfrm>
            <a:off x="2178517" y="2180839"/>
            <a:ext cx="2614598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多渠道宣传推广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AF1B1C0-2AD3-7801-9165-DA19A90BC85F}"/>
              </a:ext>
            </a:extLst>
          </p:cNvPr>
          <p:cNvSpPr txBox="1"/>
          <p:nvPr/>
        </p:nvSpPr>
        <p:spPr>
          <a:xfrm>
            <a:off x="2012653" y="3144011"/>
            <a:ext cx="2614598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坚持“以人为本“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B8CFEF03-E654-FBC3-5C00-0C72BEB92BBC}"/>
              </a:ext>
            </a:extLst>
          </p:cNvPr>
          <p:cNvSpPr txBox="1"/>
          <p:nvPr/>
        </p:nvSpPr>
        <p:spPr>
          <a:xfrm>
            <a:off x="2012653" y="4107183"/>
            <a:ext cx="2614598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多等级的激励方法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F85C7313-8584-B5E7-32C9-5F8159A650D1}"/>
              </a:ext>
            </a:extLst>
          </p:cNvPr>
          <p:cNvSpPr txBox="1"/>
          <p:nvPr/>
        </p:nvSpPr>
        <p:spPr>
          <a:xfrm>
            <a:off x="2178517" y="5070356"/>
            <a:ext cx="2614598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提高沟通技巧</a:t>
            </a: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BD4BBC9B-A1DF-D44D-B41A-1D31E333860A}"/>
              </a:ext>
            </a:extLst>
          </p:cNvPr>
          <p:cNvSpPr txBox="1"/>
          <p:nvPr/>
        </p:nvSpPr>
        <p:spPr>
          <a:xfrm flipH="1">
            <a:off x="7425081" y="2180839"/>
            <a:ext cx="2613600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zh-CN" altLang="en-US" sz="20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组内建立轮值制</a:t>
            </a: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5C5E0160-A855-B188-C1A8-CF1E2A87CC57}"/>
              </a:ext>
            </a:extLst>
          </p:cNvPr>
          <p:cNvSpPr txBox="1"/>
          <p:nvPr/>
        </p:nvSpPr>
        <p:spPr>
          <a:xfrm flipH="1">
            <a:off x="7590945" y="3144011"/>
            <a:ext cx="2613600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zh-CN" altLang="en-US" sz="20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建立个人责任制</a:t>
            </a: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651D2902-6813-115A-4107-24D8B4683710}"/>
              </a:ext>
            </a:extLst>
          </p:cNvPr>
          <p:cNvSpPr txBox="1"/>
          <p:nvPr/>
        </p:nvSpPr>
        <p:spPr>
          <a:xfrm flipH="1">
            <a:off x="7590945" y="4107183"/>
            <a:ext cx="2613600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zh-CN" altLang="en-US" sz="20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建立竞争机制</a:t>
            </a:r>
          </a:p>
        </p:txBody>
      </p:sp>
      <p:sp>
        <p:nvSpPr>
          <p:cNvPr id="133" name="文本框 132">
            <a:extLst>
              <a:ext uri="{FF2B5EF4-FFF2-40B4-BE49-F238E27FC236}">
                <a16:creationId xmlns:a16="http://schemas.microsoft.com/office/drawing/2014/main" id="{79B270A2-57E1-A9E3-771E-1434C62A63F5}"/>
              </a:ext>
            </a:extLst>
          </p:cNvPr>
          <p:cNvSpPr txBox="1"/>
          <p:nvPr/>
        </p:nvSpPr>
        <p:spPr>
          <a:xfrm flipH="1">
            <a:off x="7425081" y="5070356"/>
            <a:ext cx="2613600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zh-CN" altLang="en-US" sz="20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提高宣传质量</a:t>
            </a:r>
          </a:p>
        </p:txBody>
      </p:sp>
      <p:sp>
        <p:nvSpPr>
          <p:cNvPr id="152" name="任意多边形: 形状 151">
            <a:extLst>
              <a:ext uri="{FF2B5EF4-FFF2-40B4-BE49-F238E27FC236}">
                <a16:creationId xmlns:a16="http://schemas.microsoft.com/office/drawing/2014/main" id="{0F4B54BE-DB4B-5EDD-CA1C-459B51F2502E}"/>
              </a:ext>
            </a:extLst>
          </p:cNvPr>
          <p:cNvSpPr/>
          <p:nvPr/>
        </p:nvSpPr>
        <p:spPr>
          <a:xfrm rot="5400000">
            <a:off x="-250152" y="3443097"/>
            <a:ext cx="1215260" cy="714955"/>
          </a:xfrm>
          <a:custGeom>
            <a:avLst/>
            <a:gdLst>
              <a:gd name="connsiteX0" fmla="*/ 0 w 1215260"/>
              <a:gd name="connsiteY0" fmla="*/ 714955 h 714955"/>
              <a:gd name="connsiteX1" fmla="*/ 607630 w 1215260"/>
              <a:gd name="connsiteY1" fmla="*/ 0 h 714955"/>
              <a:gd name="connsiteX2" fmla="*/ 1215260 w 1215260"/>
              <a:gd name="connsiteY2" fmla="*/ 714955 h 71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5260" h="714955">
                <a:moveTo>
                  <a:pt x="0" y="714955"/>
                </a:moveTo>
                <a:lnTo>
                  <a:pt x="607630" y="0"/>
                </a:lnTo>
                <a:lnTo>
                  <a:pt x="1215260" y="71495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8000">
                <a:schemeClr val="accent2"/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zh-CN" altLang="en-US" sz="200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153" name="任意多边形: 形状 152">
            <a:extLst>
              <a:ext uri="{FF2B5EF4-FFF2-40B4-BE49-F238E27FC236}">
                <a16:creationId xmlns:a16="http://schemas.microsoft.com/office/drawing/2014/main" id="{551EF9D0-A1B0-AAD3-C3CC-94EEA3979111}"/>
              </a:ext>
            </a:extLst>
          </p:cNvPr>
          <p:cNvSpPr/>
          <p:nvPr/>
        </p:nvSpPr>
        <p:spPr>
          <a:xfrm rot="16200000" flipH="1">
            <a:off x="11226895" y="3443099"/>
            <a:ext cx="1215256" cy="714955"/>
          </a:xfrm>
          <a:custGeom>
            <a:avLst/>
            <a:gdLst>
              <a:gd name="connsiteX0" fmla="*/ 0 w 1215256"/>
              <a:gd name="connsiteY0" fmla="*/ 714955 h 714955"/>
              <a:gd name="connsiteX1" fmla="*/ 1215256 w 1215256"/>
              <a:gd name="connsiteY1" fmla="*/ 714955 h 714955"/>
              <a:gd name="connsiteX2" fmla="*/ 607628 w 1215256"/>
              <a:gd name="connsiteY2" fmla="*/ 0 h 71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5256" h="714955">
                <a:moveTo>
                  <a:pt x="0" y="714955"/>
                </a:moveTo>
                <a:lnTo>
                  <a:pt x="1215256" y="714955"/>
                </a:lnTo>
                <a:lnTo>
                  <a:pt x="607628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8000">
                <a:schemeClr val="accent2"/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zh-CN" altLang="en-US" sz="2000">
              <a:solidFill>
                <a:schemeClr val="accent5"/>
              </a:solidFill>
              <a:latin typeface="+mj-ea"/>
              <a:ea typeface="+mj-ea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89962D94-3414-3487-8D29-73CE501F0603}"/>
              </a:ext>
            </a:extLst>
          </p:cNvPr>
          <p:cNvGrpSpPr/>
          <p:nvPr/>
        </p:nvGrpSpPr>
        <p:grpSpPr>
          <a:xfrm>
            <a:off x="1534990" y="2057401"/>
            <a:ext cx="523874" cy="523874"/>
            <a:chOff x="1534990" y="2057401"/>
            <a:chExt cx="523874" cy="523874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712C37BF-8785-624B-B83B-BE1561FC5B22}"/>
                </a:ext>
              </a:extLst>
            </p:cNvPr>
            <p:cNvSpPr/>
            <p:nvPr/>
          </p:nvSpPr>
          <p:spPr>
            <a:xfrm>
              <a:off x="1534990" y="2057401"/>
              <a:ext cx="523874" cy="523874"/>
            </a:xfrm>
            <a:prstGeom prst="ellipse">
              <a:avLst/>
            </a:prstGeom>
            <a:solidFill>
              <a:schemeClr val="accent5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8EA9D37B-4182-EDDE-52E7-C7FB083B1C20}"/>
                </a:ext>
              </a:extLst>
            </p:cNvPr>
            <p:cNvSpPr/>
            <p:nvPr/>
          </p:nvSpPr>
          <p:spPr>
            <a:xfrm>
              <a:off x="1582615" y="2105026"/>
              <a:ext cx="428624" cy="428624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99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5" name="图形 4" descr="分支图 轮廓">
              <a:extLst>
                <a:ext uri="{FF2B5EF4-FFF2-40B4-BE49-F238E27FC236}">
                  <a16:creationId xmlns:a16="http://schemas.microsoft.com/office/drawing/2014/main" id="{BE1C947E-9688-EFCD-D23D-60F214D69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52466" y="2200277"/>
              <a:ext cx="288924" cy="288924"/>
            </a:xfrm>
            <a:prstGeom prst="rect">
              <a:avLst/>
            </a:prstGeom>
          </p:spPr>
        </p:pic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19FCD61-6C2E-A760-D0E5-C843D5CA1CE6}"/>
              </a:ext>
            </a:extLst>
          </p:cNvPr>
          <p:cNvGrpSpPr/>
          <p:nvPr/>
        </p:nvGrpSpPr>
        <p:grpSpPr>
          <a:xfrm>
            <a:off x="1369126" y="3020573"/>
            <a:ext cx="523874" cy="523874"/>
            <a:chOff x="1369126" y="3020573"/>
            <a:chExt cx="523874" cy="523874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513D73E8-AFF0-9CD2-A146-D2EB35DEF2CA}"/>
                </a:ext>
              </a:extLst>
            </p:cNvPr>
            <p:cNvSpPr/>
            <p:nvPr/>
          </p:nvSpPr>
          <p:spPr>
            <a:xfrm>
              <a:off x="1369126" y="3020573"/>
              <a:ext cx="523874" cy="523874"/>
            </a:xfrm>
            <a:prstGeom prst="ellipse">
              <a:avLst/>
            </a:prstGeom>
            <a:solidFill>
              <a:schemeClr val="accent5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78DFC649-AECF-B617-B813-A037637E0DBF}"/>
                </a:ext>
              </a:extLst>
            </p:cNvPr>
            <p:cNvSpPr/>
            <p:nvPr/>
          </p:nvSpPr>
          <p:spPr>
            <a:xfrm>
              <a:off x="1416751" y="3068198"/>
              <a:ext cx="428624" cy="428624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99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146" name="图形 145" descr="分支图 轮廓">
              <a:extLst>
                <a:ext uri="{FF2B5EF4-FFF2-40B4-BE49-F238E27FC236}">
                  <a16:creationId xmlns:a16="http://schemas.microsoft.com/office/drawing/2014/main" id="{2BACB668-8063-A66A-0D8D-91EBAA430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86601" y="3157098"/>
              <a:ext cx="288924" cy="28892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E58F6D66-CA71-1F78-5B88-A7FB96FCDB23}"/>
              </a:ext>
            </a:extLst>
          </p:cNvPr>
          <p:cNvGrpSpPr/>
          <p:nvPr/>
        </p:nvGrpSpPr>
        <p:grpSpPr>
          <a:xfrm>
            <a:off x="1369126" y="3983745"/>
            <a:ext cx="523874" cy="523874"/>
            <a:chOff x="1369126" y="3983745"/>
            <a:chExt cx="523874" cy="523874"/>
          </a:xfrm>
        </p:grpSpPr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8619FB41-6F32-4478-DE7B-E4F82CCF73E2}"/>
                </a:ext>
              </a:extLst>
            </p:cNvPr>
            <p:cNvSpPr/>
            <p:nvPr/>
          </p:nvSpPr>
          <p:spPr>
            <a:xfrm>
              <a:off x="1369126" y="3983745"/>
              <a:ext cx="523874" cy="523874"/>
            </a:xfrm>
            <a:prstGeom prst="ellipse">
              <a:avLst/>
            </a:prstGeom>
            <a:solidFill>
              <a:schemeClr val="accent5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22AAA5EE-5237-2F38-450E-CBCB0D777402}"/>
                </a:ext>
              </a:extLst>
            </p:cNvPr>
            <p:cNvSpPr/>
            <p:nvPr/>
          </p:nvSpPr>
          <p:spPr>
            <a:xfrm>
              <a:off x="1416751" y="4031370"/>
              <a:ext cx="428624" cy="428624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99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148" name="图形 147" descr="分支图 轮廓">
              <a:extLst>
                <a:ext uri="{FF2B5EF4-FFF2-40B4-BE49-F238E27FC236}">
                  <a16:creationId xmlns:a16="http://schemas.microsoft.com/office/drawing/2014/main" id="{D80DFB64-4ACE-3418-5646-375E7A694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86601" y="4120270"/>
              <a:ext cx="288924" cy="288924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6928107-EC3C-DC30-923B-D8ACB985194A}"/>
              </a:ext>
            </a:extLst>
          </p:cNvPr>
          <p:cNvGrpSpPr/>
          <p:nvPr/>
        </p:nvGrpSpPr>
        <p:grpSpPr>
          <a:xfrm>
            <a:off x="1534990" y="4946918"/>
            <a:ext cx="523874" cy="523874"/>
            <a:chOff x="1534990" y="4946918"/>
            <a:chExt cx="523874" cy="523874"/>
          </a:xfrm>
        </p:grpSpPr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19757C32-49CA-2011-5899-1D6079CE4628}"/>
                </a:ext>
              </a:extLst>
            </p:cNvPr>
            <p:cNvSpPr/>
            <p:nvPr/>
          </p:nvSpPr>
          <p:spPr>
            <a:xfrm>
              <a:off x="1534990" y="4946918"/>
              <a:ext cx="523874" cy="523874"/>
            </a:xfrm>
            <a:prstGeom prst="ellipse">
              <a:avLst/>
            </a:prstGeom>
            <a:solidFill>
              <a:schemeClr val="accent5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06775D19-2742-0FD3-F4A8-5814EAF9C401}"/>
                </a:ext>
              </a:extLst>
            </p:cNvPr>
            <p:cNvSpPr/>
            <p:nvPr/>
          </p:nvSpPr>
          <p:spPr>
            <a:xfrm>
              <a:off x="1582615" y="4994543"/>
              <a:ext cx="428624" cy="428624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99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149" name="图形 148" descr="分支图 轮廓">
              <a:extLst>
                <a:ext uri="{FF2B5EF4-FFF2-40B4-BE49-F238E27FC236}">
                  <a16:creationId xmlns:a16="http://schemas.microsoft.com/office/drawing/2014/main" id="{8731A56C-13C1-6161-A90E-E9BDE59D0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52465" y="5064393"/>
              <a:ext cx="288924" cy="288924"/>
            </a:xfrm>
            <a:prstGeom prst="rect">
              <a:avLst/>
            </a:prstGeom>
          </p:spPr>
        </p:pic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FC88928F-61D3-02F6-FA8E-AA4C3542848F}"/>
              </a:ext>
            </a:extLst>
          </p:cNvPr>
          <p:cNvGrpSpPr/>
          <p:nvPr/>
        </p:nvGrpSpPr>
        <p:grpSpPr>
          <a:xfrm>
            <a:off x="10148575" y="2057401"/>
            <a:ext cx="523874" cy="523874"/>
            <a:chOff x="10148575" y="2057401"/>
            <a:chExt cx="523874" cy="523874"/>
          </a:xfrm>
        </p:grpSpPr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D2362A6A-9ABE-45C6-00F2-D1EEEA1C1F34}"/>
                </a:ext>
              </a:extLst>
            </p:cNvPr>
            <p:cNvSpPr/>
            <p:nvPr/>
          </p:nvSpPr>
          <p:spPr>
            <a:xfrm flipH="1">
              <a:off x="10148575" y="2057401"/>
              <a:ext cx="523874" cy="523874"/>
            </a:xfrm>
            <a:prstGeom prst="ellipse">
              <a:avLst/>
            </a:prstGeom>
            <a:solidFill>
              <a:schemeClr val="accent5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4BBA87E3-C6D0-82B1-C0F4-028376815C98}"/>
                </a:ext>
              </a:extLst>
            </p:cNvPr>
            <p:cNvSpPr/>
            <p:nvPr/>
          </p:nvSpPr>
          <p:spPr>
            <a:xfrm flipH="1">
              <a:off x="10196200" y="2105026"/>
              <a:ext cx="428624" cy="428624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99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150" name="图形 149" descr="分支图 轮廓">
              <a:extLst>
                <a:ext uri="{FF2B5EF4-FFF2-40B4-BE49-F238E27FC236}">
                  <a16:creationId xmlns:a16="http://schemas.microsoft.com/office/drawing/2014/main" id="{3B2CE9AB-4EDE-8818-6A1C-8A0B1EA9A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266050" y="2200277"/>
              <a:ext cx="288924" cy="288924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2E524C03-927B-3493-967A-604FDB8D0B76}"/>
              </a:ext>
            </a:extLst>
          </p:cNvPr>
          <p:cNvGrpSpPr/>
          <p:nvPr/>
        </p:nvGrpSpPr>
        <p:grpSpPr>
          <a:xfrm>
            <a:off x="10314439" y="3020573"/>
            <a:ext cx="523874" cy="523874"/>
            <a:chOff x="10314439" y="3020573"/>
            <a:chExt cx="523874" cy="523874"/>
          </a:xfrm>
        </p:grpSpPr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5253F974-BB9F-507D-FE87-3F1545DF5108}"/>
                </a:ext>
              </a:extLst>
            </p:cNvPr>
            <p:cNvSpPr/>
            <p:nvPr/>
          </p:nvSpPr>
          <p:spPr>
            <a:xfrm flipH="1">
              <a:off x="10314439" y="3020573"/>
              <a:ext cx="523874" cy="523874"/>
            </a:xfrm>
            <a:prstGeom prst="ellipse">
              <a:avLst/>
            </a:prstGeom>
            <a:solidFill>
              <a:schemeClr val="accent5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id="{103B8064-081C-EEAF-0D5F-2AE9F5630E77}"/>
                </a:ext>
              </a:extLst>
            </p:cNvPr>
            <p:cNvSpPr/>
            <p:nvPr/>
          </p:nvSpPr>
          <p:spPr>
            <a:xfrm flipH="1">
              <a:off x="10362064" y="3068198"/>
              <a:ext cx="428624" cy="428624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99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151" name="图形 150" descr="分支图 轮廓">
              <a:extLst>
                <a:ext uri="{FF2B5EF4-FFF2-40B4-BE49-F238E27FC236}">
                  <a16:creationId xmlns:a16="http://schemas.microsoft.com/office/drawing/2014/main" id="{0CD08E08-34DD-2F6C-C25D-D26A644A7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442720" y="3157098"/>
              <a:ext cx="288924" cy="288924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A89BD08E-D725-697F-3CB4-B545627C0E4A}"/>
              </a:ext>
            </a:extLst>
          </p:cNvPr>
          <p:cNvGrpSpPr/>
          <p:nvPr/>
        </p:nvGrpSpPr>
        <p:grpSpPr>
          <a:xfrm>
            <a:off x="10314439" y="3983745"/>
            <a:ext cx="523874" cy="523874"/>
            <a:chOff x="10314439" y="3983745"/>
            <a:chExt cx="523874" cy="523874"/>
          </a:xfrm>
        </p:grpSpPr>
        <p:sp>
          <p:nvSpPr>
            <p:cNvPr id="116" name="椭圆 115">
              <a:extLst>
                <a:ext uri="{FF2B5EF4-FFF2-40B4-BE49-F238E27FC236}">
                  <a16:creationId xmlns:a16="http://schemas.microsoft.com/office/drawing/2014/main" id="{2649D8B0-49B8-9E2B-E9C1-76DF6AD8927C}"/>
                </a:ext>
              </a:extLst>
            </p:cNvPr>
            <p:cNvSpPr/>
            <p:nvPr/>
          </p:nvSpPr>
          <p:spPr>
            <a:xfrm flipH="1">
              <a:off x="10314439" y="3983745"/>
              <a:ext cx="523874" cy="523874"/>
            </a:xfrm>
            <a:prstGeom prst="ellipse">
              <a:avLst/>
            </a:prstGeom>
            <a:solidFill>
              <a:schemeClr val="accent5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8" name="椭圆 117">
              <a:extLst>
                <a:ext uri="{FF2B5EF4-FFF2-40B4-BE49-F238E27FC236}">
                  <a16:creationId xmlns:a16="http://schemas.microsoft.com/office/drawing/2014/main" id="{DF21330B-DF7F-B184-ACF3-FE6CF1ADC612}"/>
                </a:ext>
              </a:extLst>
            </p:cNvPr>
            <p:cNvSpPr/>
            <p:nvPr/>
          </p:nvSpPr>
          <p:spPr>
            <a:xfrm flipH="1">
              <a:off x="10362064" y="4031370"/>
              <a:ext cx="428624" cy="428624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99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154" name="图形 153" descr="分支图 轮廓">
              <a:extLst>
                <a:ext uri="{FF2B5EF4-FFF2-40B4-BE49-F238E27FC236}">
                  <a16:creationId xmlns:a16="http://schemas.microsoft.com/office/drawing/2014/main" id="{3A662EC7-ABFF-6665-5707-9C80A403A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431914" y="4120270"/>
              <a:ext cx="288924" cy="288924"/>
            </a:xfrm>
            <a:prstGeom prst="rect">
              <a:avLst/>
            </a:prstGeom>
          </p:spPr>
        </p:pic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71B12373-3FAA-6A7B-8A57-DACEE61B6C21}"/>
              </a:ext>
            </a:extLst>
          </p:cNvPr>
          <p:cNvGrpSpPr/>
          <p:nvPr/>
        </p:nvGrpSpPr>
        <p:grpSpPr>
          <a:xfrm>
            <a:off x="10148575" y="4946918"/>
            <a:ext cx="523874" cy="523874"/>
            <a:chOff x="10148575" y="4946918"/>
            <a:chExt cx="523874" cy="523874"/>
          </a:xfrm>
        </p:grpSpPr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id="{1382D877-4054-8EB1-B8E6-569D0438A715}"/>
                </a:ext>
              </a:extLst>
            </p:cNvPr>
            <p:cNvSpPr/>
            <p:nvPr/>
          </p:nvSpPr>
          <p:spPr>
            <a:xfrm flipH="1">
              <a:off x="10148575" y="4946918"/>
              <a:ext cx="523874" cy="523874"/>
            </a:xfrm>
            <a:prstGeom prst="ellipse">
              <a:avLst/>
            </a:prstGeom>
            <a:solidFill>
              <a:schemeClr val="accent5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4" name="椭圆 133">
              <a:extLst>
                <a:ext uri="{FF2B5EF4-FFF2-40B4-BE49-F238E27FC236}">
                  <a16:creationId xmlns:a16="http://schemas.microsoft.com/office/drawing/2014/main" id="{5E77261B-8AC9-F24F-3743-B5B1D30A5460}"/>
                </a:ext>
              </a:extLst>
            </p:cNvPr>
            <p:cNvSpPr/>
            <p:nvPr/>
          </p:nvSpPr>
          <p:spPr>
            <a:xfrm flipH="1">
              <a:off x="10196200" y="4994543"/>
              <a:ext cx="428624" cy="428624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99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155" name="图形 154" descr="分支图 轮廓">
              <a:extLst>
                <a:ext uri="{FF2B5EF4-FFF2-40B4-BE49-F238E27FC236}">
                  <a16:creationId xmlns:a16="http://schemas.microsoft.com/office/drawing/2014/main" id="{C306CA5A-4340-F3A4-E858-0965B1109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266050" y="5064393"/>
              <a:ext cx="288924" cy="288924"/>
            </a:xfrm>
            <a:prstGeom prst="rect">
              <a:avLst/>
            </a:prstGeom>
          </p:spPr>
        </p:pic>
      </p:grpSp>
      <p:pic>
        <p:nvPicPr>
          <p:cNvPr id="67" name="图片 66" descr="图片包含 游戏机&#10;&#10;描述已自动生成">
            <a:extLst>
              <a:ext uri="{FF2B5EF4-FFF2-40B4-BE49-F238E27FC236}">
                <a16:creationId xmlns:a16="http://schemas.microsoft.com/office/drawing/2014/main" id="{A4C383A4-55D0-5B00-435A-1F6FC74DC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>
            <a:fillRect/>
          </a:stretch>
        </p:blipFill>
        <p:spPr>
          <a:xfrm>
            <a:off x="3898971" y="5779972"/>
            <a:ext cx="3203586" cy="1078029"/>
          </a:xfrm>
          <a:custGeom>
            <a:avLst/>
            <a:gdLst>
              <a:gd name="connsiteX0" fmla="*/ 0 w 3203586"/>
              <a:gd name="connsiteY0" fmla="*/ 0 h 1078029"/>
              <a:gd name="connsiteX1" fmla="*/ 3203586 w 3203586"/>
              <a:gd name="connsiteY1" fmla="*/ 0 h 1078029"/>
              <a:gd name="connsiteX2" fmla="*/ 3203586 w 3203586"/>
              <a:gd name="connsiteY2" fmla="*/ 1078029 h 1078029"/>
              <a:gd name="connsiteX3" fmla="*/ 0 w 3203586"/>
              <a:gd name="connsiteY3" fmla="*/ 1078029 h 107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1078029">
                <a:moveTo>
                  <a:pt x="0" y="0"/>
                </a:moveTo>
                <a:lnTo>
                  <a:pt x="3203586" y="0"/>
                </a:lnTo>
                <a:lnTo>
                  <a:pt x="3203586" y="1078029"/>
                </a:lnTo>
                <a:lnTo>
                  <a:pt x="0" y="107802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71" name="图片 70" descr="卡通人物&#10;&#10;低可信度描述已自动生成">
            <a:extLst>
              <a:ext uri="{FF2B5EF4-FFF2-40B4-BE49-F238E27FC236}">
                <a16:creationId xmlns:a16="http://schemas.microsoft.com/office/drawing/2014/main" id="{2758C670-97F4-A589-A209-F8446480C6C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5069" y="5750747"/>
            <a:ext cx="2002913" cy="1024747"/>
          </a:xfrm>
          <a:custGeom>
            <a:avLst/>
            <a:gdLst>
              <a:gd name="connsiteX0" fmla="*/ 0 w 2002913"/>
              <a:gd name="connsiteY0" fmla="*/ 0 h 1024747"/>
              <a:gd name="connsiteX1" fmla="*/ 2002913 w 2002913"/>
              <a:gd name="connsiteY1" fmla="*/ 0 h 1024747"/>
              <a:gd name="connsiteX2" fmla="*/ 2002913 w 2002913"/>
              <a:gd name="connsiteY2" fmla="*/ 1024747 h 1024747"/>
              <a:gd name="connsiteX3" fmla="*/ 0 w 2002913"/>
              <a:gd name="connsiteY3" fmla="*/ 1024747 h 10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913" h="1024747">
                <a:moveTo>
                  <a:pt x="0" y="0"/>
                </a:moveTo>
                <a:lnTo>
                  <a:pt x="2002913" y="0"/>
                </a:lnTo>
                <a:lnTo>
                  <a:pt x="2002913" y="1024747"/>
                </a:lnTo>
                <a:lnTo>
                  <a:pt x="0" y="1024747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72" name="图片 71" descr="图片包含 游戏机&#10;&#10;描述已自动生成">
            <a:extLst>
              <a:ext uri="{FF2B5EF4-FFF2-40B4-BE49-F238E27FC236}">
                <a16:creationId xmlns:a16="http://schemas.microsoft.com/office/drawing/2014/main" id="{4111B6F2-F8D3-B8DB-6292-452FCB6ABBD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51"/>
          <a:stretch>
            <a:fillRect/>
          </a:stretch>
        </p:blipFill>
        <p:spPr>
          <a:xfrm>
            <a:off x="4917823" y="5949131"/>
            <a:ext cx="3259037" cy="926508"/>
          </a:xfrm>
          <a:custGeom>
            <a:avLst/>
            <a:gdLst>
              <a:gd name="connsiteX0" fmla="*/ 0 w 3259037"/>
              <a:gd name="connsiteY0" fmla="*/ 0 h 926508"/>
              <a:gd name="connsiteX1" fmla="*/ 3259037 w 3259037"/>
              <a:gd name="connsiteY1" fmla="*/ 0 h 926508"/>
              <a:gd name="connsiteX2" fmla="*/ 3259037 w 3259037"/>
              <a:gd name="connsiteY2" fmla="*/ 926508 h 926508"/>
              <a:gd name="connsiteX3" fmla="*/ 0 w 3259037"/>
              <a:gd name="connsiteY3" fmla="*/ 926508 h 92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037" h="926508">
                <a:moveTo>
                  <a:pt x="0" y="0"/>
                </a:moveTo>
                <a:lnTo>
                  <a:pt x="3259037" y="0"/>
                </a:lnTo>
                <a:lnTo>
                  <a:pt x="3259037" y="926508"/>
                </a:lnTo>
                <a:lnTo>
                  <a:pt x="0" y="926508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73" name="图片 72" descr="图片包含 游戏机&#10;&#10;描述已自动生成">
            <a:extLst>
              <a:ext uri="{FF2B5EF4-FFF2-40B4-BE49-F238E27FC236}">
                <a16:creationId xmlns:a16="http://schemas.microsoft.com/office/drawing/2014/main" id="{8265D864-895B-AE87-94C8-DE930D4B3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>
            <a:fillRect/>
          </a:stretch>
        </p:blipFill>
        <p:spPr>
          <a:xfrm>
            <a:off x="1248834" y="5794081"/>
            <a:ext cx="3203586" cy="1078029"/>
          </a:xfrm>
          <a:custGeom>
            <a:avLst/>
            <a:gdLst>
              <a:gd name="connsiteX0" fmla="*/ 0 w 3203586"/>
              <a:gd name="connsiteY0" fmla="*/ 0 h 1078029"/>
              <a:gd name="connsiteX1" fmla="*/ 3203586 w 3203586"/>
              <a:gd name="connsiteY1" fmla="*/ 0 h 1078029"/>
              <a:gd name="connsiteX2" fmla="*/ 3203586 w 3203586"/>
              <a:gd name="connsiteY2" fmla="*/ 1078029 h 1078029"/>
              <a:gd name="connsiteX3" fmla="*/ 0 w 3203586"/>
              <a:gd name="connsiteY3" fmla="*/ 1078029 h 107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1078029">
                <a:moveTo>
                  <a:pt x="0" y="0"/>
                </a:moveTo>
                <a:lnTo>
                  <a:pt x="3203586" y="0"/>
                </a:lnTo>
                <a:lnTo>
                  <a:pt x="3203586" y="1078029"/>
                </a:lnTo>
                <a:lnTo>
                  <a:pt x="0" y="107802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74" name="图片 73" descr="卡通人物&#10;&#10;低可信度描述已自动生成">
            <a:extLst>
              <a:ext uri="{FF2B5EF4-FFF2-40B4-BE49-F238E27FC236}">
                <a16:creationId xmlns:a16="http://schemas.microsoft.com/office/drawing/2014/main" id="{6F07BA15-712D-EF9E-4E3E-8617A5A33C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7"/>
          <a:stretch>
            <a:fillRect/>
          </a:stretch>
        </p:blipFill>
        <p:spPr>
          <a:xfrm>
            <a:off x="-19767" y="6346641"/>
            <a:ext cx="1859818" cy="511359"/>
          </a:xfrm>
          <a:custGeom>
            <a:avLst/>
            <a:gdLst>
              <a:gd name="connsiteX0" fmla="*/ 0 w 1859818"/>
              <a:gd name="connsiteY0" fmla="*/ 0 h 511359"/>
              <a:gd name="connsiteX1" fmla="*/ 1859818 w 1859818"/>
              <a:gd name="connsiteY1" fmla="*/ 0 h 511359"/>
              <a:gd name="connsiteX2" fmla="*/ 1859818 w 1859818"/>
              <a:gd name="connsiteY2" fmla="*/ 511359 h 511359"/>
              <a:gd name="connsiteX3" fmla="*/ 0 w 1859818"/>
              <a:gd name="connsiteY3" fmla="*/ 511359 h 511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9818" h="511359">
                <a:moveTo>
                  <a:pt x="0" y="0"/>
                </a:moveTo>
                <a:lnTo>
                  <a:pt x="1859818" y="0"/>
                </a:lnTo>
                <a:lnTo>
                  <a:pt x="1859818" y="511359"/>
                </a:lnTo>
                <a:lnTo>
                  <a:pt x="0" y="51135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75" name="图片 74" descr="图片包含 游戏机&#10;&#10;描述已自动生成">
            <a:extLst>
              <a:ext uri="{FF2B5EF4-FFF2-40B4-BE49-F238E27FC236}">
                <a16:creationId xmlns:a16="http://schemas.microsoft.com/office/drawing/2014/main" id="{5D840B4E-028A-BE13-776F-68E4F4987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>
            <a:fillRect/>
          </a:stretch>
        </p:blipFill>
        <p:spPr>
          <a:xfrm>
            <a:off x="7292861" y="5791001"/>
            <a:ext cx="3203586" cy="1078029"/>
          </a:xfrm>
          <a:custGeom>
            <a:avLst/>
            <a:gdLst>
              <a:gd name="connsiteX0" fmla="*/ 0 w 3203586"/>
              <a:gd name="connsiteY0" fmla="*/ 0 h 1078029"/>
              <a:gd name="connsiteX1" fmla="*/ 3203586 w 3203586"/>
              <a:gd name="connsiteY1" fmla="*/ 0 h 1078029"/>
              <a:gd name="connsiteX2" fmla="*/ 3203586 w 3203586"/>
              <a:gd name="connsiteY2" fmla="*/ 1078029 h 1078029"/>
              <a:gd name="connsiteX3" fmla="*/ 0 w 3203586"/>
              <a:gd name="connsiteY3" fmla="*/ 1078029 h 107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1078029">
                <a:moveTo>
                  <a:pt x="0" y="0"/>
                </a:moveTo>
                <a:lnTo>
                  <a:pt x="3203586" y="0"/>
                </a:lnTo>
                <a:lnTo>
                  <a:pt x="3203586" y="1078029"/>
                </a:lnTo>
                <a:lnTo>
                  <a:pt x="0" y="107802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76" name="图片 75" descr="图片包含 游戏机&#10;&#10;描述已自动生成">
            <a:extLst>
              <a:ext uri="{FF2B5EF4-FFF2-40B4-BE49-F238E27FC236}">
                <a16:creationId xmlns:a16="http://schemas.microsoft.com/office/drawing/2014/main" id="{24608C93-9F23-B937-0739-EFC46B6BEA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90" b="46901"/>
          <a:stretch>
            <a:fillRect/>
          </a:stretch>
        </p:blipFill>
        <p:spPr>
          <a:xfrm>
            <a:off x="10496447" y="5883899"/>
            <a:ext cx="1695554" cy="974101"/>
          </a:xfrm>
          <a:custGeom>
            <a:avLst/>
            <a:gdLst>
              <a:gd name="connsiteX0" fmla="*/ 0 w 2209949"/>
              <a:gd name="connsiteY0" fmla="*/ 0 h 1269623"/>
              <a:gd name="connsiteX1" fmla="*/ 2209949 w 2209949"/>
              <a:gd name="connsiteY1" fmla="*/ 0 h 1269623"/>
              <a:gd name="connsiteX2" fmla="*/ 2209949 w 2209949"/>
              <a:gd name="connsiteY2" fmla="*/ 1269623 h 1269623"/>
              <a:gd name="connsiteX3" fmla="*/ 0 w 2209949"/>
              <a:gd name="connsiteY3" fmla="*/ 1269623 h 126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949" h="1269623">
                <a:moveTo>
                  <a:pt x="0" y="0"/>
                </a:moveTo>
                <a:lnTo>
                  <a:pt x="2209949" y="0"/>
                </a:lnTo>
                <a:lnTo>
                  <a:pt x="2209949" y="1269623"/>
                </a:lnTo>
                <a:lnTo>
                  <a:pt x="0" y="1269623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1B75BE5-B133-C5A9-5A8E-DC95BAF0516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582" y="1351453"/>
            <a:ext cx="2309868" cy="4672806"/>
          </a:xfrm>
          <a:prstGeom prst="roundRect">
            <a:avLst/>
          </a:prstGeom>
          <a:effectLst>
            <a:outerShdw blurRad="228600" dir="18900000" sy="23000" kx="-1200000" algn="bl" rotWithShape="0">
              <a:prstClr val="black">
                <a:alpha val="6000"/>
              </a:prstClr>
            </a:outerShdw>
          </a:effectLst>
          <a:scene3d>
            <a:camera prst="perspectiveContrastingLeftFacing">
              <a:rot lat="20748670" lon="2259307" rev="20858657"/>
            </a:camera>
            <a:lightRig rig="contrasting" dir="t"/>
          </a:scene3d>
          <a:sp3d extrusionH="38100"/>
        </p:spPr>
      </p:pic>
    </p:spTree>
    <p:extLst>
      <p:ext uri="{BB962C8B-B14F-4D97-AF65-F5344CB8AC3E}">
        <p14:creationId xmlns:p14="http://schemas.microsoft.com/office/powerpoint/2010/main" val="404802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665597E-5CA5-A7B3-37ED-D6319081EF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1100" y="1068829"/>
            <a:ext cx="2209800" cy="205184"/>
          </a:xfrm>
        </p:spPr>
        <p:txBody>
          <a:bodyPr>
            <a:noAutofit/>
          </a:bodyPr>
          <a:lstStyle/>
          <a:p>
            <a:r>
              <a:rPr lang="en-US" altLang="zh-CN" dirty="0"/>
              <a:t>PUBLICITY METHOD SHARING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83BED1A-E760-6830-AEB5-16611843A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宣传方法分享</a:t>
            </a:r>
          </a:p>
        </p:txBody>
      </p:sp>
      <p:sp>
        <p:nvSpPr>
          <p:cNvPr id="148" name="文本框 147">
            <a:extLst>
              <a:ext uri="{FF2B5EF4-FFF2-40B4-BE49-F238E27FC236}">
                <a16:creationId xmlns:a16="http://schemas.microsoft.com/office/drawing/2014/main" id="{40B80519-B9B6-EE78-1397-64D5E65DE2FF}"/>
              </a:ext>
            </a:extLst>
          </p:cNvPr>
          <p:cNvSpPr txBox="1"/>
          <p:nvPr/>
        </p:nvSpPr>
        <p:spPr>
          <a:xfrm>
            <a:off x="660400" y="1678972"/>
            <a:ext cx="2815839" cy="4217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多渠道宣传推广</a:t>
            </a:r>
          </a:p>
        </p:txBody>
      </p:sp>
      <p:sp>
        <p:nvSpPr>
          <p:cNvPr id="149" name="矩形 148">
            <a:extLst>
              <a:ext uri="{FF2B5EF4-FFF2-40B4-BE49-F238E27FC236}">
                <a16:creationId xmlns:a16="http://schemas.microsoft.com/office/drawing/2014/main" id="{FE7ADABC-7D17-7779-7C4E-4B01A658732F}"/>
              </a:ext>
            </a:extLst>
          </p:cNvPr>
          <p:cNvSpPr/>
          <p:nvPr/>
        </p:nvSpPr>
        <p:spPr>
          <a:xfrm>
            <a:off x="682238" y="2295617"/>
            <a:ext cx="288000" cy="4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50" name="文本框 149">
            <a:extLst>
              <a:ext uri="{FF2B5EF4-FFF2-40B4-BE49-F238E27FC236}">
                <a16:creationId xmlns:a16="http://schemas.microsoft.com/office/drawing/2014/main" id="{CC8DD2E7-BA0A-621D-9195-A863DEC00FB8}"/>
              </a:ext>
            </a:extLst>
          </p:cNvPr>
          <p:cNvSpPr txBox="1"/>
          <p:nvPr/>
        </p:nvSpPr>
        <p:spPr>
          <a:xfrm>
            <a:off x="689972" y="2734718"/>
            <a:ext cx="3208928" cy="35312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请添加详细的文本描述，建议适当控制文本字数，语言描述尽量简洁精炼。如果文段内容过多，建议将文字按照内容层级分段并概括出小标题。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请添加详细的文本描述，建议适当控制文本字数，语言描述尽量简洁精炼。如果文段内容过多，建议将文字按照内容层级分段并概括出小标题。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</p:txBody>
      </p:sp>
      <p:sp>
        <p:nvSpPr>
          <p:cNvPr id="170" name="矩形: 圆角 169">
            <a:extLst>
              <a:ext uri="{FF2B5EF4-FFF2-40B4-BE49-F238E27FC236}">
                <a16:creationId xmlns:a16="http://schemas.microsoft.com/office/drawing/2014/main" id="{5ED738E2-89EF-6FD8-9C6D-9FC957C7A209}"/>
              </a:ext>
            </a:extLst>
          </p:cNvPr>
          <p:cNvSpPr/>
          <p:nvPr/>
        </p:nvSpPr>
        <p:spPr>
          <a:xfrm>
            <a:off x="4362450" y="1761438"/>
            <a:ext cx="2368550" cy="4271062"/>
          </a:xfrm>
          <a:prstGeom prst="roundRect">
            <a:avLst>
              <a:gd name="adj" fmla="val 50000"/>
            </a:avLst>
          </a:prstGeom>
          <a:noFill/>
          <a:ln w="101600">
            <a:gradFill>
              <a:gsLst>
                <a:gs pos="50000">
                  <a:schemeClr val="accent2">
                    <a:alpha val="0"/>
                  </a:schemeClr>
                </a:gs>
                <a:gs pos="50000">
                  <a:schemeClr val="accent2">
                    <a:alpha val="5000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1" name="矩形: 圆角 170">
            <a:extLst>
              <a:ext uri="{FF2B5EF4-FFF2-40B4-BE49-F238E27FC236}">
                <a16:creationId xmlns:a16="http://schemas.microsoft.com/office/drawing/2014/main" id="{1C097967-8164-BCD7-8D61-7A9A68D6E84F}"/>
              </a:ext>
            </a:extLst>
          </p:cNvPr>
          <p:cNvSpPr/>
          <p:nvPr/>
        </p:nvSpPr>
        <p:spPr>
          <a:xfrm flipV="1">
            <a:off x="6729753" y="1761438"/>
            <a:ext cx="2368550" cy="4271062"/>
          </a:xfrm>
          <a:prstGeom prst="roundRect">
            <a:avLst>
              <a:gd name="adj" fmla="val 50000"/>
            </a:avLst>
          </a:prstGeom>
          <a:noFill/>
          <a:ln w="101600">
            <a:gradFill>
              <a:gsLst>
                <a:gs pos="50000">
                  <a:schemeClr val="accent2">
                    <a:alpha val="0"/>
                  </a:schemeClr>
                </a:gs>
                <a:gs pos="50000">
                  <a:schemeClr val="accent2">
                    <a:alpha val="5000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2" name="矩形: 圆角 171">
            <a:extLst>
              <a:ext uri="{FF2B5EF4-FFF2-40B4-BE49-F238E27FC236}">
                <a16:creationId xmlns:a16="http://schemas.microsoft.com/office/drawing/2014/main" id="{B48FDFD9-E5E4-3579-D650-8AFD3081519F}"/>
              </a:ext>
            </a:extLst>
          </p:cNvPr>
          <p:cNvSpPr/>
          <p:nvPr/>
        </p:nvSpPr>
        <p:spPr>
          <a:xfrm>
            <a:off x="9097056" y="1761438"/>
            <a:ext cx="2368550" cy="4271062"/>
          </a:xfrm>
          <a:prstGeom prst="roundRect">
            <a:avLst>
              <a:gd name="adj" fmla="val 50000"/>
            </a:avLst>
          </a:prstGeom>
          <a:noFill/>
          <a:ln w="101600">
            <a:gradFill>
              <a:gsLst>
                <a:gs pos="50000">
                  <a:schemeClr val="accent2">
                    <a:alpha val="0"/>
                  </a:schemeClr>
                </a:gs>
                <a:gs pos="50000">
                  <a:schemeClr val="accent2">
                    <a:alpha val="5000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23CBA28D-278E-73CA-30E0-61D3F4B1C41A}"/>
              </a:ext>
            </a:extLst>
          </p:cNvPr>
          <p:cNvSpPr/>
          <p:nvPr/>
        </p:nvSpPr>
        <p:spPr>
          <a:xfrm>
            <a:off x="4587846" y="2104691"/>
            <a:ext cx="1917758" cy="3584556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2" name="矩形: 圆角 151">
            <a:extLst>
              <a:ext uri="{FF2B5EF4-FFF2-40B4-BE49-F238E27FC236}">
                <a16:creationId xmlns:a16="http://schemas.microsoft.com/office/drawing/2014/main" id="{C902C5D4-7CDD-A97F-BEE7-E1D414C21217}"/>
              </a:ext>
            </a:extLst>
          </p:cNvPr>
          <p:cNvSpPr/>
          <p:nvPr/>
        </p:nvSpPr>
        <p:spPr>
          <a:xfrm>
            <a:off x="4712368" y="2267380"/>
            <a:ext cx="1668714" cy="1669620"/>
          </a:xfrm>
          <a:prstGeom prst="roundRect">
            <a:avLst>
              <a:gd name="adj" fmla="val 50000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3788" b="-23788"/>
            </a:stretch>
          </a:blipFill>
          <a:ln w="12700">
            <a:noFill/>
          </a:ln>
          <a:effectLst>
            <a:outerShdw blurRad="241300" dist="165100" dir="5400000" sx="96000" sy="96000" algn="ctr" rotWithShape="0">
              <a:schemeClr val="accent2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5" name="文本框 154">
            <a:extLst>
              <a:ext uri="{FF2B5EF4-FFF2-40B4-BE49-F238E27FC236}">
                <a16:creationId xmlns:a16="http://schemas.microsoft.com/office/drawing/2014/main" id="{FB127285-92C1-025E-1C58-6C818CA1A24E}"/>
              </a:ext>
            </a:extLst>
          </p:cNvPr>
          <p:cNvSpPr txBox="1"/>
          <p:nvPr/>
        </p:nvSpPr>
        <p:spPr>
          <a:xfrm>
            <a:off x="4768215" y="4207446"/>
            <a:ext cx="1557020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pc="3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线下实体店</a:t>
            </a:r>
          </a:p>
        </p:txBody>
      </p:sp>
      <p:cxnSp>
        <p:nvCxnSpPr>
          <p:cNvPr id="156" name="直接箭头连接符 155">
            <a:extLst>
              <a:ext uri="{FF2B5EF4-FFF2-40B4-BE49-F238E27FC236}">
                <a16:creationId xmlns:a16="http://schemas.microsoft.com/office/drawing/2014/main" id="{A13C9E62-8C14-2273-0D6F-13D4486F7873}"/>
              </a:ext>
            </a:extLst>
          </p:cNvPr>
          <p:cNvCxnSpPr>
            <a:cxnSpLocks/>
          </p:cNvCxnSpPr>
          <p:nvPr/>
        </p:nvCxnSpPr>
        <p:spPr>
          <a:xfrm flipH="1">
            <a:off x="4892741" y="4579938"/>
            <a:ext cx="1307969" cy="0"/>
          </a:xfrm>
          <a:prstGeom prst="straightConnector1">
            <a:avLst/>
          </a:prstGeom>
          <a:ln w="6350" cap="flat">
            <a:solidFill>
              <a:schemeClr val="accent2"/>
            </a:solidFill>
            <a:miter lim="800000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文本框 156">
            <a:extLst>
              <a:ext uri="{FF2B5EF4-FFF2-40B4-BE49-F238E27FC236}">
                <a16:creationId xmlns:a16="http://schemas.microsoft.com/office/drawing/2014/main" id="{5DEBD9D3-0191-AE6F-184E-0AB45924DAC9}"/>
              </a:ext>
            </a:extLst>
          </p:cNvPr>
          <p:cNvSpPr txBox="1"/>
          <p:nvPr/>
        </p:nvSpPr>
        <p:spPr>
          <a:xfrm>
            <a:off x="4871197" y="4717109"/>
            <a:ext cx="1351056" cy="5044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pPr algn="ctr"/>
            <a:r>
              <a:rPr lang="zh-CN" altLang="en-US" dirty="0"/>
              <a:t>请添加详细的</a:t>
            </a:r>
            <a:r>
              <a:rPr lang="zh-CN" altLang="en-US"/>
              <a:t>文本描述</a:t>
            </a:r>
            <a:endParaRPr lang="en-US" altLang="zh-CN" dirty="0"/>
          </a:p>
        </p:txBody>
      </p:sp>
      <p:sp>
        <p:nvSpPr>
          <p:cNvPr id="159" name="矩形: 圆角 158">
            <a:extLst>
              <a:ext uri="{FF2B5EF4-FFF2-40B4-BE49-F238E27FC236}">
                <a16:creationId xmlns:a16="http://schemas.microsoft.com/office/drawing/2014/main" id="{B4B1B66E-E86E-1D07-1332-29ABCFB13A89}"/>
              </a:ext>
            </a:extLst>
          </p:cNvPr>
          <p:cNvSpPr/>
          <p:nvPr/>
        </p:nvSpPr>
        <p:spPr>
          <a:xfrm>
            <a:off x="6955149" y="2104691"/>
            <a:ext cx="1917758" cy="3584556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0" name="矩形: 圆角 159">
            <a:extLst>
              <a:ext uri="{FF2B5EF4-FFF2-40B4-BE49-F238E27FC236}">
                <a16:creationId xmlns:a16="http://schemas.microsoft.com/office/drawing/2014/main" id="{5D7DB026-14D4-66C7-CF65-EC4A317D01D2}"/>
              </a:ext>
            </a:extLst>
          </p:cNvPr>
          <p:cNvSpPr/>
          <p:nvPr/>
        </p:nvSpPr>
        <p:spPr>
          <a:xfrm>
            <a:off x="7079671" y="2267380"/>
            <a:ext cx="1668714" cy="1669620"/>
          </a:xfrm>
          <a:prstGeom prst="roundRect">
            <a:avLst>
              <a:gd name="adj" fmla="val 5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703" r="-16703"/>
            </a:stretch>
          </a:blipFill>
          <a:ln w="12700">
            <a:noFill/>
          </a:ln>
          <a:effectLst>
            <a:outerShdw blurRad="241300" dist="165100" dir="5400000" sx="96000" sy="96000" algn="ctr" rotWithShape="0">
              <a:schemeClr val="accent2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1" name="文本框 160">
            <a:extLst>
              <a:ext uri="{FF2B5EF4-FFF2-40B4-BE49-F238E27FC236}">
                <a16:creationId xmlns:a16="http://schemas.microsoft.com/office/drawing/2014/main" id="{135B7BA2-1C04-FEE6-08AA-6EF3C248A13B}"/>
              </a:ext>
            </a:extLst>
          </p:cNvPr>
          <p:cNvSpPr txBox="1"/>
          <p:nvPr/>
        </p:nvSpPr>
        <p:spPr>
          <a:xfrm>
            <a:off x="7135518" y="4207446"/>
            <a:ext cx="1557020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pc="3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官方媒体</a:t>
            </a:r>
          </a:p>
        </p:txBody>
      </p:sp>
      <p:cxnSp>
        <p:nvCxnSpPr>
          <p:cNvPr id="162" name="直接箭头连接符 161">
            <a:extLst>
              <a:ext uri="{FF2B5EF4-FFF2-40B4-BE49-F238E27FC236}">
                <a16:creationId xmlns:a16="http://schemas.microsoft.com/office/drawing/2014/main" id="{6071BBE4-5D12-BDFA-81C0-97A6A41340E1}"/>
              </a:ext>
            </a:extLst>
          </p:cNvPr>
          <p:cNvCxnSpPr>
            <a:cxnSpLocks/>
          </p:cNvCxnSpPr>
          <p:nvPr/>
        </p:nvCxnSpPr>
        <p:spPr>
          <a:xfrm flipH="1">
            <a:off x="7260044" y="4579938"/>
            <a:ext cx="1307969" cy="0"/>
          </a:xfrm>
          <a:prstGeom prst="straightConnector1">
            <a:avLst/>
          </a:prstGeom>
          <a:ln w="6350" cap="flat">
            <a:solidFill>
              <a:schemeClr val="accent2"/>
            </a:solidFill>
            <a:miter lim="800000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文本框 162">
            <a:extLst>
              <a:ext uri="{FF2B5EF4-FFF2-40B4-BE49-F238E27FC236}">
                <a16:creationId xmlns:a16="http://schemas.microsoft.com/office/drawing/2014/main" id="{AF3E23DD-6AF9-0105-F07F-DF84C699D515}"/>
              </a:ext>
            </a:extLst>
          </p:cNvPr>
          <p:cNvSpPr txBox="1"/>
          <p:nvPr/>
        </p:nvSpPr>
        <p:spPr>
          <a:xfrm>
            <a:off x="7238500" y="4717109"/>
            <a:ext cx="1351056" cy="5044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pPr algn="ctr"/>
            <a:r>
              <a:rPr lang="zh-CN" altLang="en-US" dirty="0"/>
              <a:t>请添加详细的</a:t>
            </a:r>
            <a:r>
              <a:rPr lang="zh-CN" altLang="en-US"/>
              <a:t>文本描述</a:t>
            </a:r>
            <a:endParaRPr lang="en-US" altLang="zh-CN" dirty="0"/>
          </a:p>
        </p:txBody>
      </p:sp>
      <p:sp>
        <p:nvSpPr>
          <p:cNvPr id="165" name="矩形: 圆角 164">
            <a:extLst>
              <a:ext uri="{FF2B5EF4-FFF2-40B4-BE49-F238E27FC236}">
                <a16:creationId xmlns:a16="http://schemas.microsoft.com/office/drawing/2014/main" id="{B6DE5743-1159-3802-811F-033B20AC21A4}"/>
              </a:ext>
            </a:extLst>
          </p:cNvPr>
          <p:cNvSpPr/>
          <p:nvPr/>
        </p:nvSpPr>
        <p:spPr>
          <a:xfrm>
            <a:off x="9322452" y="2104691"/>
            <a:ext cx="1917758" cy="3584556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6" name="矩形: 圆角 165">
            <a:extLst>
              <a:ext uri="{FF2B5EF4-FFF2-40B4-BE49-F238E27FC236}">
                <a16:creationId xmlns:a16="http://schemas.microsoft.com/office/drawing/2014/main" id="{9ED2BF73-FB5B-D28D-20A3-1390CB096E8E}"/>
              </a:ext>
            </a:extLst>
          </p:cNvPr>
          <p:cNvSpPr/>
          <p:nvPr/>
        </p:nvSpPr>
        <p:spPr>
          <a:xfrm>
            <a:off x="9446974" y="2267380"/>
            <a:ext cx="1668714" cy="1669620"/>
          </a:xfrm>
          <a:prstGeom prst="roundRect">
            <a:avLst>
              <a:gd name="adj" fmla="val 5000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40" r="-25040"/>
            </a:stretch>
          </a:blipFill>
          <a:ln w="12700">
            <a:noFill/>
          </a:ln>
          <a:effectLst>
            <a:outerShdw blurRad="241300" dist="165100" dir="5400000" sx="96000" sy="96000" algn="ctr" rotWithShape="0">
              <a:schemeClr val="accent2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67" name="文本框 166">
            <a:extLst>
              <a:ext uri="{FF2B5EF4-FFF2-40B4-BE49-F238E27FC236}">
                <a16:creationId xmlns:a16="http://schemas.microsoft.com/office/drawing/2014/main" id="{EC432FBD-3FDD-175A-CF66-AC6C2AA00B3A}"/>
              </a:ext>
            </a:extLst>
          </p:cNvPr>
          <p:cNvSpPr txBox="1"/>
          <p:nvPr/>
        </p:nvSpPr>
        <p:spPr>
          <a:xfrm>
            <a:off x="9502821" y="4207446"/>
            <a:ext cx="1557020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pc="3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户外广告</a:t>
            </a:r>
          </a:p>
        </p:txBody>
      </p:sp>
      <p:cxnSp>
        <p:nvCxnSpPr>
          <p:cNvPr id="168" name="直接箭头连接符 167">
            <a:extLst>
              <a:ext uri="{FF2B5EF4-FFF2-40B4-BE49-F238E27FC236}">
                <a16:creationId xmlns:a16="http://schemas.microsoft.com/office/drawing/2014/main" id="{0E586561-894F-20F0-6828-818C6DEC8206}"/>
              </a:ext>
            </a:extLst>
          </p:cNvPr>
          <p:cNvCxnSpPr>
            <a:cxnSpLocks/>
          </p:cNvCxnSpPr>
          <p:nvPr/>
        </p:nvCxnSpPr>
        <p:spPr>
          <a:xfrm flipH="1">
            <a:off x="9627347" y="4579938"/>
            <a:ext cx="1307969" cy="0"/>
          </a:xfrm>
          <a:prstGeom prst="straightConnector1">
            <a:avLst/>
          </a:prstGeom>
          <a:ln w="6350" cap="flat">
            <a:solidFill>
              <a:schemeClr val="accent2"/>
            </a:solidFill>
            <a:miter lim="800000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文本框 168">
            <a:extLst>
              <a:ext uri="{FF2B5EF4-FFF2-40B4-BE49-F238E27FC236}">
                <a16:creationId xmlns:a16="http://schemas.microsoft.com/office/drawing/2014/main" id="{3384BA21-95D3-3467-648D-EB7D39817AE3}"/>
              </a:ext>
            </a:extLst>
          </p:cNvPr>
          <p:cNvSpPr txBox="1"/>
          <p:nvPr/>
        </p:nvSpPr>
        <p:spPr>
          <a:xfrm>
            <a:off x="9605803" y="4717109"/>
            <a:ext cx="1351056" cy="5044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pPr algn="ctr"/>
            <a:r>
              <a:rPr lang="zh-CN" altLang="en-US" dirty="0"/>
              <a:t>请添加详细的</a:t>
            </a:r>
            <a:r>
              <a:rPr lang="zh-CN" altLang="en-US"/>
              <a:t>文本描述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7806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3B3A1C8E-27F2-F7F7-0622-D630BD36243C}"/>
              </a:ext>
            </a:extLst>
          </p:cNvPr>
          <p:cNvSpPr txBox="1"/>
          <p:nvPr/>
        </p:nvSpPr>
        <p:spPr>
          <a:xfrm>
            <a:off x="7807507" y="1970230"/>
            <a:ext cx="2161993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4">
                    <a:lumMod val="75000"/>
                  </a:schemeClr>
                </a:solidFill>
                <a:latin typeface="+mj-ea"/>
                <a:ea typeface="+mj-ea"/>
              </a:rPr>
              <a:t>工作情况回顾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7BE45D17-95A8-AAAA-CA42-E434B3056C41}"/>
              </a:ext>
            </a:extLst>
          </p:cNvPr>
          <p:cNvSpPr txBox="1"/>
          <p:nvPr/>
        </p:nvSpPr>
        <p:spPr>
          <a:xfrm>
            <a:off x="7831321" y="2385277"/>
            <a:ext cx="1435231" cy="2236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800" spc="15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REVIEW OF WORK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FC11E732-BD95-31BE-4C58-980C64472CFD}"/>
              </a:ext>
            </a:extLst>
          </p:cNvPr>
          <p:cNvSpPr txBox="1"/>
          <p:nvPr/>
        </p:nvSpPr>
        <p:spPr>
          <a:xfrm>
            <a:off x="7807507" y="2913370"/>
            <a:ext cx="2161993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4">
                    <a:lumMod val="75000"/>
                  </a:schemeClr>
                </a:solidFill>
                <a:latin typeface="+mj-ea"/>
                <a:ea typeface="+mj-ea"/>
              </a:rPr>
              <a:t>市场数据分析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5250A4FB-F783-4729-F460-AF40B73AC2E2}"/>
              </a:ext>
            </a:extLst>
          </p:cNvPr>
          <p:cNvSpPr txBox="1"/>
          <p:nvPr/>
        </p:nvSpPr>
        <p:spPr>
          <a:xfrm>
            <a:off x="7831321" y="3328417"/>
            <a:ext cx="1288867" cy="2236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800" spc="15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MARKET DATA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6DC09EB9-39D4-1C4B-0AD0-A8972FC6EC71}"/>
              </a:ext>
            </a:extLst>
          </p:cNvPr>
          <p:cNvSpPr txBox="1"/>
          <p:nvPr/>
        </p:nvSpPr>
        <p:spPr>
          <a:xfrm>
            <a:off x="7807507" y="3856510"/>
            <a:ext cx="2161993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4">
                    <a:lumMod val="75000"/>
                  </a:schemeClr>
                </a:solidFill>
                <a:latin typeface="+mj-ea"/>
                <a:ea typeface="+mj-ea"/>
              </a:rPr>
              <a:t>工作经验总结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E3501C63-22BC-20BB-7EC3-0000304D4A3F}"/>
              </a:ext>
            </a:extLst>
          </p:cNvPr>
          <p:cNvSpPr txBox="1"/>
          <p:nvPr/>
        </p:nvSpPr>
        <p:spPr>
          <a:xfrm>
            <a:off x="7831321" y="4271557"/>
            <a:ext cx="1495945" cy="2236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800" spc="15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WORK EXPERIENCE</a:t>
            </a: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459D095A-6B64-B00E-329B-C370BBFCB227}"/>
              </a:ext>
            </a:extLst>
          </p:cNvPr>
          <p:cNvSpPr txBox="1"/>
          <p:nvPr/>
        </p:nvSpPr>
        <p:spPr>
          <a:xfrm>
            <a:off x="7807507" y="4799650"/>
            <a:ext cx="2161993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4">
                    <a:lumMod val="75000"/>
                  </a:schemeClr>
                </a:solidFill>
                <a:latin typeface="+mj-ea"/>
                <a:ea typeface="+mj-ea"/>
              </a:rPr>
              <a:t>未来工作规划</a:t>
            </a: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46E4B658-3F96-D178-E8AC-41E785F3B28A}"/>
              </a:ext>
            </a:extLst>
          </p:cNvPr>
          <p:cNvSpPr txBox="1"/>
          <p:nvPr/>
        </p:nvSpPr>
        <p:spPr>
          <a:xfrm>
            <a:off x="7831321" y="5214697"/>
            <a:ext cx="1435231" cy="2236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800" spc="15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WORK PLANNING</a:t>
            </a:r>
          </a:p>
        </p:txBody>
      </p:sp>
      <p:pic>
        <p:nvPicPr>
          <p:cNvPr id="58" name="图片 57" descr="穿白云&#10;&#10;描述已自动生成">
            <a:extLst>
              <a:ext uri="{FF2B5EF4-FFF2-40B4-BE49-F238E27FC236}">
                <a16:creationId xmlns:a16="http://schemas.microsoft.com/office/drawing/2014/main" id="{5412F6C4-FC67-77A0-C528-ECC2EA5B6C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4" t="-8557" r="-76" b="60660"/>
          <a:stretch/>
        </p:blipFill>
        <p:spPr>
          <a:xfrm flipH="1">
            <a:off x="4515045" y="5565757"/>
            <a:ext cx="5642722" cy="1292243"/>
          </a:xfrm>
          <a:custGeom>
            <a:avLst/>
            <a:gdLst>
              <a:gd name="connsiteX0" fmla="*/ 5642722 w 5642722"/>
              <a:gd name="connsiteY0" fmla="*/ 0 h 1606341"/>
              <a:gd name="connsiteX1" fmla="*/ 0 w 5642722"/>
              <a:gd name="connsiteY1" fmla="*/ 0 h 1606341"/>
              <a:gd name="connsiteX2" fmla="*/ 0 w 5642722"/>
              <a:gd name="connsiteY2" fmla="*/ 1606341 h 1606341"/>
              <a:gd name="connsiteX3" fmla="*/ 5642722 w 5642722"/>
              <a:gd name="connsiteY3" fmla="*/ 1606341 h 16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2722" h="1606341">
                <a:moveTo>
                  <a:pt x="5642722" y="0"/>
                </a:moveTo>
                <a:lnTo>
                  <a:pt x="0" y="0"/>
                </a:lnTo>
                <a:lnTo>
                  <a:pt x="0" y="1606341"/>
                </a:lnTo>
                <a:lnTo>
                  <a:pt x="5642722" y="160634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3843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0888643-1CA6-CC80-6621-0BCCB0F786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4400" y="1068829"/>
            <a:ext cx="2743200" cy="205184"/>
          </a:xfrm>
        </p:spPr>
        <p:txBody>
          <a:bodyPr>
            <a:noAutofit/>
          </a:bodyPr>
          <a:lstStyle/>
          <a:p>
            <a:r>
              <a:rPr lang="en-US" altLang="zh-CN" dirty="0"/>
              <a:t>CUSTOMER COMMUNICATION SKILLS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0B8FE533-0AC6-A781-0B5F-E55209D62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客户沟通技巧</a:t>
            </a:r>
          </a:p>
        </p:txBody>
      </p:sp>
      <p:sp>
        <p:nvSpPr>
          <p:cNvPr id="11" name="矩形 4">
            <a:extLst>
              <a:ext uri="{FF2B5EF4-FFF2-40B4-BE49-F238E27FC236}">
                <a16:creationId xmlns:a16="http://schemas.microsoft.com/office/drawing/2014/main" id="{D923E846-2227-BA05-20FE-6C1FB1747B36}"/>
              </a:ext>
            </a:extLst>
          </p:cNvPr>
          <p:cNvSpPr/>
          <p:nvPr/>
        </p:nvSpPr>
        <p:spPr>
          <a:xfrm>
            <a:off x="3162300" y="1713638"/>
            <a:ext cx="8193992" cy="1800105"/>
          </a:xfrm>
          <a:custGeom>
            <a:avLst/>
            <a:gdLst>
              <a:gd name="connsiteX0" fmla="*/ 108000 w 8356600"/>
              <a:gd name="connsiteY0" fmla="*/ 0 h 1800105"/>
              <a:gd name="connsiteX1" fmla="*/ 8248600 w 8356600"/>
              <a:gd name="connsiteY1" fmla="*/ 0 h 1800105"/>
              <a:gd name="connsiteX2" fmla="*/ 8356600 w 8356600"/>
              <a:gd name="connsiteY2" fmla="*/ 108000 h 1800105"/>
              <a:gd name="connsiteX3" fmla="*/ 8356600 w 8356600"/>
              <a:gd name="connsiteY3" fmla="*/ 1692105 h 1800105"/>
              <a:gd name="connsiteX4" fmla="*/ 8248600 w 8356600"/>
              <a:gd name="connsiteY4" fmla="*/ 1800105 h 1800105"/>
              <a:gd name="connsiteX5" fmla="*/ 108000 w 8356600"/>
              <a:gd name="connsiteY5" fmla="*/ 1800105 h 1800105"/>
              <a:gd name="connsiteX6" fmla="*/ 0 w 8356600"/>
              <a:gd name="connsiteY6" fmla="*/ 1692105 h 1800105"/>
              <a:gd name="connsiteX7" fmla="*/ 0 w 8356600"/>
              <a:gd name="connsiteY7" fmla="*/ 108000 h 1800105"/>
              <a:gd name="connsiteX8" fmla="*/ 108000 w 8356600"/>
              <a:gd name="connsiteY8" fmla="*/ 0 h 1800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56600" h="1800105">
                <a:moveTo>
                  <a:pt x="108000" y="0"/>
                </a:moveTo>
                <a:lnTo>
                  <a:pt x="8248600" y="0"/>
                </a:lnTo>
                <a:cubicBezTo>
                  <a:pt x="8308216" y="0"/>
                  <a:pt x="8356600" y="48384"/>
                  <a:pt x="8356600" y="108000"/>
                </a:cubicBezTo>
                <a:lnTo>
                  <a:pt x="8356600" y="1692105"/>
                </a:lnTo>
                <a:cubicBezTo>
                  <a:pt x="8356600" y="1751721"/>
                  <a:pt x="8308216" y="1800105"/>
                  <a:pt x="8248600" y="1800105"/>
                </a:cubicBezTo>
                <a:lnTo>
                  <a:pt x="108000" y="1800105"/>
                </a:lnTo>
                <a:cubicBezTo>
                  <a:pt x="48384" y="1800105"/>
                  <a:pt x="0" y="1751721"/>
                  <a:pt x="0" y="1692105"/>
                </a:cubicBez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</a:path>
            </a:pathLst>
          </a:custGeom>
          <a:gradFill>
            <a:gsLst>
              <a:gs pos="0">
                <a:schemeClr val="accent5"/>
              </a:gs>
              <a:gs pos="96000">
                <a:schemeClr val="accent5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outerShdw blurRad="88900" dist="12700" sx="97000" sy="97000" algn="ctr" rotWithShape="0">
              <a:schemeClr val="accent2">
                <a:alpha val="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1932AF2E-3CBE-9072-C436-FB52A9FC3C5D}"/>
              </a:ext>
            </a:extLst>
          </p:cNvPr>
          <p:cNvSpPr txBox="1"/>
          <p:nvPr/>
        </p:nvSpPr>
        <p:spPr>
          <a:xfrm>
            <a:off x="4049483" y="1982931"/>
            <a:ext cx="1452876" cy="8002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用词</a:t>
            </a:r>
            <a:endParaRPr lang="en-US" altLang="zh-CN" sz="2400" dirty="0">
              <a:solidFill>
                <a:schemeClr val="accent2"/>
              </a:solidFill>
              <a:latin typeface="+mj-ea"/>
              <a:ea typeface="+mj-ea"/>
              <a:cs typeface="阿里巴巴普惠体 H" panose="00020600040101010101" pitchFamily="18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积极乐观</a:t>
            </a: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8268E9D9-08EF-4529-ADF7-9A653CA0DB84}"/>
              </a:ext>
            </a:extLst>
          </p:cNvPr>
          <p:cNvSpPr/>
          <p:nvPr/>
        </p:nvSpPr>
        <p:spPr>
          <a:xfrm>
            <a:off x="4049483" y="2887167"/>
            <a:ext cx="288000" cy="4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BEFD4D79-0002-3541-800D-161BCA9313F8}"/>
              </a:ext>
            </a:extLst>
          </p:cNvPr>
          <p:cNvSpPr txBox="1"/>
          <p:nvPr/>
        </p:nvSpPr>
        <p:spPr>
          <a:xfrm>
            <a:off x="5724201" y="1935921"/>
            <a:ext cx="2058969" cy="8943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请添加详细的文本描述，建议适当控制文本</a:t>
            </a:r>
            <a:r>
              <a:rPr lang="zh-CN" altLang="en-US"/>
              <a:t>字数。</a:t>
            </a:r>
            <a:endParaRPr lang="en-US" altLang="zh-CN" dirty="0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B17108A9-F86F-AF67-55AC-9B13793243D7}"/>
              </a:ext>
            </a:extLst>
          </p:cNvPr>
          <p:cNvSpPr txBox="1"/>
          <p:nvPr/>
        </p:nvSpPr>
        <p:spPr>
          <a:xfrm>
            <a:off x="8478804" y="1935921"/>
            <a:ext cx="2058969" cy="8943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请添加详细的文本描述，建议适当控制文本</a:t>
            </a:r>
            <a:r>
              <a:rPr lang="zh-CN" altLang="en-US"/>
              <a:t>字数。</a:t>
            </a:r>
            <a:endParaRPr lang="en-US" altLang="zh-CN" dirty="0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97E43CAF-EB11-E4C8-601C-AA801BD62400}"/>
              </a:ext>
            </a:extLst>
          </p:cNvPr>
          <p:cNvCxnSpPr>
            <a:cxnSpLocks/>
          </p:cNvCxnSpPr>
          <p:nvPr/>
        </p:nvCxnSpPr>
        <p:spPr>
          <a:xfrm>
            <a:off x="8102412" y="2021656"/>
            <a:ext cx="0" cy="722835"/>
          </a:xfrm>
          <a:prstGeom prst="line">
            <a:avLst/>
          </a:prstGeom>
          <a:ln>
            <a:solidFill>
              <a:schemeClr val="accent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矩形 4">
            <a:extLst>
              <a:ext uri="{FF2B5EF4-FFF2-40B4-BE49-F238E27FC236}">
                <a16:creationId xmlns:a16="http://schemas.microsoft.com/office/drawing/2014/main" id="{D60A2708-29CF-6576-4FE3-1EADCD1ED106}"/>
              </a:ext>
            </a:extLst>
          </p:cNvPr>
          <p:cNvSpPr/>
          <p:nvPr/>
        </p:nvSpPr>
        <p:spPr>
          <a:xfrm>
            <a:off x="3162300" y="3209188"/>
            <a:ext cx="8193992" cy="1800105"/>
          </a:xfrm>
          <a:custGeom>
            <a:avLst/>
            <a:gdLst>
              <a:gd name="connsiteX0" fmla="*/ 108000 w 8356600"/>
              <a:gd name="connsiteY0" fmla="*/ 0 h 1800105"/>
              <a:gd name="connsiteX1" fmla="*/ 8248600 w 8356600"/>
              <a:gd name="connsiteY1" fmla="*/ 0 h 1800105"/>
              <a:gd name="connsiteX2" fmla="*/ 8356600 w 8356600"/>
              <a:gd name="connsiteY2" fmla="*/ 108000 h 1800105"/>
              <a:gd name="connsiteX3" fmla="*/ 8356600 w 8356600"/>
              <a:gd name="connsiteY3" fmla="*/ 1692105 h 1800105"/>
              <a:gd name="connsiteX4" fmla="*/ 8248600 w 8356600"/>
              <a:gd name="connsiteY4" fmla="*/ 1800105 h 1800105"/>
              <a:gd name="connsiteX5" fmla="*/ 108000 w 8356600"/>
              <a:gd name="connsiteY5" fmla="*/ 1800105 h 1800105"/>
              <a:gd name="connsiteX6" fmla="*/ 0 w 8356600"/>
              <a:gd name="connsiteY6" fmla="*/ 1692105 h 1800105"/>
              <a:gd name="connsiteX7" fmla="*/ 0 w 8356600"/>
              <a:gd name="connsiteY7" fmla="*/ 108000 h 1800105"/>
              <a:gd name="connsiteX8" fmla="*/ 108000 w 8356600"/>
              <a:gd name="connsiteY8" fmla="*/ 0 h 1800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56600" h="1800105">
                <a:moveTo>
                  <a:pt x="108000" y="0"/>
                </a:moveTo>
                <a:lnTo>
                  <a:pt x="8248600" y="0"/>
                </a:lnTo>
                <a:cubicBezTo>
                  <a:pt x="8308216" y="0"/>
                  <a:pt x="8356600" y="48384"/>
                  <a:pt x="8356600" y="108000"/>
                </a:cubicBezTo>
                <a:lnTo>
                  <a:pt x="8356600" y="1692105"/>
                </a:lnTo>
                <a:cubicBezTo>
                  <a:pt x="8356600" y="1751721"/>
                  <a:pt x="8308216" y="1800105"/>
                  <a:pt x="8248600" y="1800105"/>
                </a:cubicBezTo>
                <a:lnTo>
                  <a:pt x="108000" y="1800105"/>
                </a:lnTo>
                <a:cubicBezTo>
                  <a:pt x="48384" y="1800105"/>
                  <a:pt x="0" y="1751721"/>
                  <a:pt x="0" y="1692105"/>
                </a:cubicBez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</a:path>
            </a:pathLst>
          </a:custGeom>
          <a:gradFill>
            <a:gsLst>
              <a:gs pos="0">
                <a:schemeClr val="accent5"/>
              </a:gs>
              <a:gs pos="96000">
                <a:schemeClr val="accent5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outerShdw blurRad="88900" dist="12700" sx="97000" sy="97000" algn="ctr" rotWithShape="0">
              <a:schemeClr val="accent2">
                <a:alpha val="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1ECA8FE9-CBB1-BF13-BCED-F0FBA780EC16}"/>
              </a:ext>
            </a:extLst>
          </p:cNvPr>
          <p:cNvSpPr txBox="1"/>
          <p:nvPr/>
        </p:nvSpPr>
        <p:spPr>
          <a:xfrm>
            <a:off x="4049483" y="3478481"/>
            <a:ext cx="1452876" cy="8002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维护</a:t>
            </a:r>
            <a:endParaRPr lang="en-US" altLang="zh-CN" sz="2400" dirty="0">
              <a:solidFill>
                <a:schemeClr val="accent2"/>
              </a:solidFill>
              <a:latin typeface="+mj-ea"/>
              <a:ea typeface="+mj-ea"/>
              <a:cs typeface="阿里巴巴普惠体 H" panose="00020600040101010101" pitchFamily="18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企业形象</a:t>
            </a: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E306F385-A3EC-3533-0A0D-E458CAC43D88}"/>
              </a:ext>
            </a:extLst>
          </p:cNvPr>
          <p:cNvSpPr/>
          <p:nvPr/>
        </p:nvSpPr>
        <p:spPr>
          <a:xfrm>
            <a:off x="4049483" y="4382717"/>
            <a:ext cx="288000" cy="4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2B9A93A3-2785-FA95-A668-41C726E66AF4}"/>
              </a:ext>
            </a:extLst>
          </p:cNvPr>
          <p:cNvSpPr txBox="1"/>
          <p:nvPr/>
        </p:nvSpPr>
        <p:spPr>
          <a:xfrm>
            <a:off x="5724201" y="3431471"/>
            <a:ext cx="2058969" cy="8943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请添加详细的文本描述，建议适当控制文本</a:t>
            </a:r>
            <a:r>
              <a:rPr lang="zh-CN" altLang="en-US"/>
              <a:t>字数。</a:t>
            </a:r>
            <a:endParaRPr lang="en-US" altLang="zh-CN" dirty="0"/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AC701CD4-F989-8E56-119B-15118D1F5ED7}"/>
              </a:ext>
            </a:extLst>
          </p:cNvPr>
          <p:cNvSpPr txBox="1"/>
          <p:nvPr/>
        </p:nvSpPr>
        <p:spPr>
          <a:xfrm>
            <a:off x="8478804" y="3431471"/>
            <a:ext cx="2058969" cy="8943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请添加详细的文本描述，建议适当控制文本字数。</a:t>
            </a:r>
            <a:endParaRPr lang="en-US" altLang="zh-CN" dirty="0"/>
          </a:p>
        </p:txBody>
      </p: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8413075A-8CF3-94C9-2C70-2F3EE340362E}"/>
              </a:ext>
            </a:extLst>
          </p:cNvPr>
          <p:cNvCxnSpPr>
            <a:cxnSpLocks/>
          </p:cNvCxnSpPr>
          <p:nvPr/>
        </p:nvCxnSpPr>
        <p:spPr>
          <a:xfrm>
            <a:off x="8102412" y="3517206"/>
            <a:ext cx="0" cy="722835"/>
          </a:xfrm>
          <a:prstGeom prst="line">
            <a:avLst/>
          </a:prstGeom>
          <a:ln>
            <a:solidFill>
              <a:schemeClr val="accent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4">
            <a:extLst>
              <a:ext uri="{FF2B5EF4-FFF2-40B4-BE49-F238E27FC236}">
                <a16:creationId xmlns:a16="http://schemas.microsoft.com/office/drawing/2014/main" id="{FDE52D69-FB56-C316-05BA-E79F4057C1A8}"/>
              </a:ext>
            </a:extLst>
          </p:cNvPr>
          <p:cNvSpPr/>
          <p:nvPr/>
        </p:nvSpPr>
        <p:spPr>
          <a:xfrm>
            <a:off x="657970" y="4704737"/>
            <a:ext cx="10698322" cy="1800105"/>
          </a:xfrm>
          <a:custGeom>
            <a:avLst/>
            <a:gdLst>
              <a:gd name="connsiteX0" fmla="*/ 108000 w 10698322"/>
              <a:gd name="connsiteY0" fmla="*/ 0 h 1800105"/>
              <a:gd name="connsiteX1" fmla="*/ 10590322 w 10698322"/>
              <a:gd name="connsiteY1" fmla="*/ 0 h 1800105"/>
              <a:gd name="connsiteX2" fmla="*/ 10698322 w 10698322"/>
              <a:gd name="connsiteY2" fmla="*/ 108000 h 1800105"/>
              <a:gd name="connsiteX3" fmla="*/ 10698322 w 10698322"/>
              <a:gd name="connsiteY3" fmla="*/ 1692105 h 1800105"/>
              <a:gd name="connsiteX4" fmla="*/ 10590322 w 10698322"/>
              <a:gd name="connsiteY4" fmla="*/ 1800105 h 1800105"/>
              <a:gd name="connsiteX5" fmla="*/ 108000 w 10698322"/>
              <a:gd name="connsiteY5" fmla="*/ 1800105 h 1800105"/>
              <a:gd name="connsiteX6" fmla="*/ 0 w 10698322"/>
              <a:gd name="connsiteY6" fmla="*/ 1692105 h 1800105"/>
              <a:gd name="connsiteX7" fmla="*/ 0 w 10698322"/>
              <a:gd name="connsiteY7" fmla="*/ 108000 h 1800105"/>
              <a:gd name="connsiteX8" fmla="*/ 108000 w 10698322"/>
              <a:gd name="connsiteY8" fmla="*/ 0 h 1800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98322" h="1800105">
                <a:moveTo>
                  <a:pt x="108000" y="0"/>
                </a:moveTo>
                <a:lnTo>
                  <a:pt x="10590322" y="0"/>
                </a:lnTo>
                <a:cubicBezTo>
                  <a:pt x="10649938" y="0"/>
                  <a:pt x="10698322" y="48384"/>
                  <a:pt x="10698322" y="108000"/>
                </a:cubicBezTo>
                <a:lnTo>
                  <a:pt x="10698322" y="1692105"/>
                </a:lnTo>
                <a:cubicBezTo>
                  <a:pt x="10698322" y="1751721"/>
                  <a:pt x="10649938" y="1800105"/>
                  <a:pt x="10590322" y="1800105"/>
                </a:cubicBezTo>
                <a:lnTo>
                  <a:pt x="108000" y="1800105"/>
                </a:lnTo>
                <a:cubicBezTo>
                  <a:pt x="48384" y="1800105"/>
                  <a:pt x="0" y="1751721"/>
                  <a:pt x="0" y="1692105"/>
                </a:cubicBez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</a:path>
            </a:pathLst>
          </a:custGeom>
          <a:gradFill>
            <a:gsLst>
              <a:gs pos="0">
                <a:schemeClr val="accent5"/>
              </a:gs>
              <a:gs pos="96000">
                <a:schemeClr val="accent5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outerShdw blurRad="88900" dist="12700" sx="97000" sy="97000" algn="ctr" rotWithShape="0">
              <a:schemeClr val="accent2">
                <a:alpha val="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B9D113B3-CA02-1E85-5E62-5318B19C97D9}"/>
              </a:ext>
            </a:extLst>
          </p:cNvPr>
          <p:cNvSpPr txBox="1"/>
          <p:nvPr/>
        </p:nvSpPr>
        <p:spPr>
          <a:xfrm>
            <a:off x="4049483" y="4974031"/>
            <a:ext cx="1452876" cy="8002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表达</a:t>
            </a:r>
            <a:endParaRPr lang="en-US" altLang="zh-CN" sz="2400" dirty="0">
              <a:solidFill>
                <a:schemeClr val="accent2"/>
              </a:solidFill>
              <a:latin typeface="+mj-ea"/>
              <a:ea typeface="+mj-ea"/>
              <a:cs typeface="阿里巴巴普惠体 H" panose="00020600040101010101" pitchFamily="18" charset="-122"/>
            </a:endParaRPr>
          </a:p>
          <a:p>
            <a:pPr algn="just">
              <a:lnSpc>
                <a:spcPct val="110000"/>
              </a:lnSpc>
            </a:pPr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口音规范</a:t>
            </a: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EB935C0D-55B8-A471-5FDC-43C7CD27AF8C}"/>
              </a:ext>
            </a:extLst>
          </p:cNvPr>
          <p:cNvSpPr txBox="1"/>
          <p:nvPr/>
        </p:nvSpPr>
        <p:spPr>
          <a:xfrm>
            <a:off x="5724201" y="4927021"/>
            <a:ext cx="2058969" cy="8943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请添加详细的文本描述，建议适当控制文本</a:t>
            </a:r>
            <a:r>
              <a:rPr lang="zh-CN" altLang="en-US"/>
              <a:t>字数。</a:t>
            </a:r>
            <a:endParaRPr lang="en-US" altLang="zh-CN" dirty="0"/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C2BBB74A-7218-3E9B-1A6F-07FADD3FD12D}"/>
              </a:ext>
            </a:extLst>
          </p:cNvPr>
          <p:cNvSpPr txBox="1"/>
          <p:nvPr/>
        </p:nvSpPr>
        <p:spPr>
          <a:xfrm>
            <a:off x="8478804" y="4927021"/>
            <a:ext cx="2058969" cy="8943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请添加详细的文本描述，建议适当控制文本字数。</a:t>
            </a:r>
            <a:endParaRPr lang="en-US" altLang="zh-CN" dirty="0"/>
          </a:p>
        </p:txBody>
      </p:sp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6C3A14B5-A26D-5D15-F005-5BD15442C175}"/>
              </a:ext>
            </a:extLst>
          </p:cNvPr>
          <p:cNvCxnSpPr>
            <a:cxnSpLocks/>
          </p:cNvCxnSpPr>
          <p:nvPr/>
        </p:nvCxnSpPr>
        <p:spPr>
          <a:xfrm>
            <a:off x="8102412" y="5012756"/>
            <a:ext cx="0" cy="722835"/>
          </a:xfrm>
          <a:prstGeom prst="line">
            <a:avLst/>
          </a:prstGeom>
          <a:ln>
            <a:solidFill>
              <a:schemeClr val="accent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任意多边形: 形状 142">
            <a:extLst>
              <a:ext uri="{FF2B5EF4-FFF2-40B4-BE49-F238E27FC236}">
                <a16:creationId xmlns:a16="http://schemas.microsoft.com/office/drawing/2014/main" id="{D1AD9E1B-4902-7636-5FF2-079A67BC2758}"/>
              </a:ext>
            </a:extLst>
          </p:cNvPr>
          <p:cNvSpPr/>
          <p:nvPr/>
        </p:nvSpPr>
        <p:spPr>
          <a:xfrm rot="20487466">
            <a:off x="-180913" y="2427990"/>
            <a:ext cx="4103052" cy="4105038"/>
          </a:xfrm>
          <a:custGeom>
            <a:avLst/>
            <a:gdLst>
              <a:gd name="connsiteX0" fmla="*/ 2365650 w 3853334"/>
              <a:gd name="connsiteY0" fmla="*/ 514753 h 3855200"/>
              <a:gd name="connsiteX1" fmla="*/ 1925734 w 3853334"/>
              <a:gd name="connsiteY1" fmla="*/ 448244 h 3855200"/>
              <a:gd name="connsiteX2" fmla="*/ 446378 w 3853334"/>
              <a:gd name="connsiteY2" fmla="*/ 1927600 h 3855200"/>
              <a:gd name="connsiteX3" fmla="*/ 1925734 w 3853334"/>
              <a:gd name="connsiteY3" fmla="*/ 3406956 h 3855200"/>
              <a:gd name="connsiteX4" fmla="*/ 3405090 w 3853334"/>
              <a:gd name="connsiteY4" fmla="*/ 1927600 h 3855200"/>
              <a:gd name="connsiteX5" fmla="*/ 2365650 w 3853334"/>
              <a:gd name="connsiteY5" fmla="*/ 514753 h 3855200"/>
              <a:gd name="connsiteX6" fmla="*/ 2498943 w 3853334"/>
              <a:gd name="connsiteY6" fmla="*/ 86661 h 3855200"/>
              <a:gd name="connsiteX7" fmla="*/ 3853334 w 3853334"/>
              <a:gd name="connsiteY7" fmla="*/ 1927600 h 3855200"/>
              <a:gd name="connsiteX8" fmla="*/ 1925734 w 3853334"/>
              <a:gd name="connsiteY8" fmla="*/ 3855200 h 3855200"/>
              <a:gd name="connsiteX9" fmla="*/ 8086 w 3853334"/>
              <a:gd name="connsiteY9" fmla="*/ 2124686 h 3855200"/>
              <a:gd name="connsiteX10" fmla="*/ 0 w 3853334"/>
              <a:gd name="connsiteY10" fmla="*/ 1964555 h 3855200"/>
              <a:gd name="connsiteX11" fmla="*/ 393193 w 3853334"/>
              <a:gd name="connsiteY11" fmla="*/ 761794 h 3855200"/>
              <a:gd name="connsiteX12" fmla="*/ 438304 w 3853334"/>
              <a:gd name="connsiteY12" fmla="*/ 701468 h 3855200"/>
              <a:gd name="connsiteX13" fmla="*/ 1925734 w 3853334"/>
              <a:gd name="connsiteY13" fmla="*/ 0 h 3855200"/>
              <a:gd name="connsiteX14" fmla="*/ 2498943 w 3853334"/>
              <a:gd name="connsiteY14" fmla="*/ 86661 h 385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53334" h="3855200">
                <a:moveTo>
                  <a:pt x="2365650" y="514753"/>
                </a:moveTo>
                <a:cubicBezTo>
                  <a:pt x="2226680" y="471529"/>
                  <a:pt x="2078926" y="448244"/>
                  <a:pt x="1925734" y="448244"/>
                </a:cubicBezTo>
                <a:cubicBezTo>
                  <a:pt x="1108708" y="448244"/>
                  <a:pt x="446378" y="1110574"/>
                  <a:pt x="446378" y="1927600"/>
                </a:cubicBezTo>
                <a:cubicBezTo>
                  <a:pt x="446378" y="2744626"/>
                  <a:pt x="1108708" y="3406956"/>
                  <a:pt x="1925734" y="3406956"/>
                </a:cubicBezTo>
                <a:cubicBezTo>
                  <a:pt x="2742760" y="3406956"/>
                  <a:pt x="3405090" y="2744626"/>
                  <a:pt x="3405090" y="1927600"/>
                </a:cubicBezTo>
                <a:cubicBezTo>
                  <a:pt x="3405090" y="1263766"/>
                  <a:pt x="2967849" y="702056"/>
                  <a:pt x="2365650" y="514753"/>
                </a:cubicBezTo>
                <a:close/>
                <a:moveTo>
                  <a:pt x="2498943" y="86661"/>
                </a:moveTo>
                <a:cubicBezTo>
                  <a:pt x="3283609" y="330717"/>
                  <a:pt x="3853334" y="1062626"/>
                  <a:pt x="3853334" y="1927600"/>
                </a:cubicBezTo>
                <a:cubicBezTo>
                  <a:pt x="3853334" y="2992184"/>
                  <a:pt x="2990318" y="3855200"/>
                  <a:pt x="1925734" y="3855200"/>
                </a:cubicBezTo>
                <a:cubicBezTo>
                  <a:pt x="927686" y="3855200"/>
                  <a:pt x="106799" y="3096690"/>
                  <a:pt x="8086" y="2124686"/>
                </a:cubicBezTo>
                <a:lnTo>
                  <a:pt x="0" y="1964555"/>
                </a:lnTo>
                <a:lnTo>
                  <a:pt x="393193" y="761794"/>
                </a:lnTo>
                <a:lnTo>
                  <a:pt x="438304" y="701468"/>
                </a:lnTo>
                <a:cubicBezTo>
                  <a:pt x="791855" y="273064"/>
                  <a:pt x="1326906" y="0"/>
                  <a:pt x="1925734" y="0"/>
                </a:cubicBezTo>
                <a:cubicBezTo>
                  <a:pt x="2125344" y="0"/>
                  <a:pt x="2317867" y="30340"/>
                  <a:pt x="2498943" y="86661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0000"/>
                </a:schemeClr>
              </a:gs>
              <a:gs pos="95575">
                <a:schemeClr val="accent2">
                  <a:alpha val="20000"/>
                </a:schemeClr>
              </a:gs>
              <a:gs pos="58000">
                <a:schemeClr val="accent2">
                  <a:alpha val="0"/>
                </a:schemeClr>
              </a:gs>
              <a:gs pos="31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17424CE5-E3F6-2266-B82B-D605C9BD9243}"/>
              </a:ext>
            </a:extLst>
          </p:cNvPr>
          <p:cNvGrpSpPr/>
          <p:nvPr/>
        </p:nvGrpSpPr>
        <p:grpSpPr>
          <a:xfrm>
            <a:off x="11057781" y="5112236"/>
            <a:ext cx="523874" cy="523874"/>
            <a:chOff x="11057781" y="5112236"/>
            <a:chExt cx="523874" cy="523874"/>
          </a:xfrm>
        </p:grpSpPr>
        <p:sp>
          <p:nvSpPr>
            <p:cNvPr id="110" name="椭圆 109">
              <a:extLst>
                <a:ext uri="{FF2B5EF4-FFF2-40B4-BE49-F238E27FC236}">
                  <a16:creationId xmlns:a16="http://schemas.microsoft.com/office/drawing/2014/main" id="{83358514-1C88-ED3A-5A2E-F2AF426478EC}"/>
                </a:ext>
              </a:extLst>
            </p:cNvPr>
            <p:cNvSpPr/>
            <p:nvPr/>
          </p:nvSpPr>
          <p:spPr>
            <a:xfrm>
              <a:off x="11057781" y="5112236"/>
              <a:ext cx="523874" cy="523874"/>
            </a:xfrm>
            <a:prstGeom prst="ellipse">
              <a:avLst/>
            </a:prstGeom>
            <a:solidFill>
              <a:schemeClr val="accent5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1" name="椭圆 110">
              <a:extLst>
                <a:ext uri="{FF2B5EF4-FFF2-40B4-BE49-F238E27FC236}">
                  <a16:creationId xmlns:a16="http://schemas.microsoft.com/office/drawing/2014/main" id="{9125DAF9-8348-9569-B1CA-20596E105E69}"/>
                </a:ext>
              </a:extLst>
            </p:cNvPr>
            <p:cNvSpPr/>
            <p:nvPr/>
          </p:nvSpPr>
          <p:spPr>
            <a:xfrm>
              <a:off x="11105406" y="5159861"/>
              <a:ext cx="428624" cy="428624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99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8" name="图形 7" descr="无线话筒 轮廓">
              <a:extLst>
                <a:ext uri="{FF2B5EF4-FFF2-40B4-BE49-F238E27FC236}">
                  <a16:creationId xmlns:a16="http://schemas.microsoft.com/office/drawing/2014/main" id="{88DFC369-F015-23A3-6627-A74014307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7290" y="5241745"/>
              <a:ext cx="264857" cy="264857"/>
            </a:xfrm>
            <a:prstGeom prst="rect">
              <a:avLst/>
            </a:prstGeom>
          </p:spPr>
        </p:pic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77CEFDB-40E7-EB5F-9BF0-D206187F4EE8}"/>
              </a:ext>
            </a:extLst>
          </p:cNvPr>
          <p:cNvGrpSpPr/>
          <p:nvPr/>
        </p:nvGrpSpPr>
        <p:grpSpPr>
          <a:xfrm>
            <a:off x="11057781" y="3616686"/>
            <a:ext cx="523874" cy="523874"/>
            <a:chOff x="11057781" y="3616686"/>
            <a:chExt cx="523874" cy="523874"/>
          </a:xfrm>
        </p:grpSpPr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9EA7C63A-48B0-31CC-B242-106EA1F396C0}"/>
                </a:ext>
              </a:extLst>
            </p:cNvPr>
            <p:cNvSpPr/>
            <p:nvPr/>
          </p:nvSpPr>
          <p:spPr>
            <a:xfrm>
              <a:off x="11057781" y="3616686"/>
              <a:ext cx="523874" cy="523874"/>
            </a:xfrm>
            <a:prstGeom prst="ellipse">
              <a:avLst/>
            </a:prstGeom>
            <a:solidFill>
              <a:schemeClr val="accent5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56C80C99-4E53-7511-41F5-3AB1D52FFB4C}"/>
                </a:ext>
              </a:extLst>
            </p:cNvPr>
            <p:cNvSpPr/>
            <p:nvPr/>
          </p:nvSpPr>
          <p:spPr>
            <a:xfrm>
              <a:off x="11105406" y="3664311"/>
              <a:ext cx="428624" cy="428624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99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10" name="图形 9" descr="建筑物 轮廓">
              <a:extLst>
                <a:ext uri="{FF2B5EF4-FFF2-40B4-BE49-F238E27FC236}">
                  <a16:creationId xmlns:a16="http://schemas.microsoft.com/office/drawing/2014/main" id="{581029E5-CBBA-84A9-D775-C8DD0F4A9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187290" y="3746195"/>
              <a:ext cx="264857" cy="264857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FDB7455-65E0-97DB-E93C-3B47AEEE9583}"/>
              </a:ext>
            </a:extLst>
          </p:cNvPr>
          <p:cNvGrpSpPr/>
          <p:nvPr/>
        </p:nvGrpSpPr>
        <p:grpSpPr>
          <a:xfrm>
            <a:off x="11057781" y="2121136"/>
            <a:ext cx="523874" cy="523874"/>
            <a:chOff x="11057781" y="2121136"/>
            <a:chExt cx="523874" cy="523874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D3B61761-EEAD-E780-5EBC-D522BFACFD3F}"/>
                </a:ext>
              </a:extLst>
            </p:cNvPr>
            <p:cNvSpPr/>
            <p:nvPr/>
          </p:nvSpPr>
          <p:spPr>
            <a:xfrm>
              <a:off x="11057781" y="2121136"/>
              <a:ext cx="523874" cy="523874"/>
            </a:xfrm>
            <a:prstGeom prst="ellipse">
              <a:avLst/>
            </a:prstGeom>
            <a:solidFill>
              <a:schemeClr val="accent5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6B0AF8BA-6F66-7A25-6F98-557AF532C73D}"/>
                </a:ext>
              </a:extLst>
            </p:cNvPr>
            <p:cNvSpPr/>
            <p:nvPr/>
          </p:nvSpPr>
          <p:spPr>
            <a:xfrm>
              <a:off x="11105406" y="2168761"/>
              <a:ext cx="428624" cy="428624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97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13" name="图形 12" descr="签名 轮廓">
              <a:extLst>
                <a:ext uri="{FF2B5EF4-FFF2-40B4-BE49-F238E27FC236}">
                  <a16:creationId xmlns:a16="http://schemas.microsoft.com/office/drawing/2014/main" id="{CC41BB93-D4AC-1DAB-3F22-B9F62E000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187290" y="2250645"/>
              <a:ext cx="264857" cy="264857"/>
            </a:xfrm>
            <a:prstGeom prst="rect">
              <a:avLst/>
            </a:prstGeom>
          </p:spPr>
        </p:pic>
      </p:grpSp>
      <p:pic>
        <p:nvPicPr>
          <p:cNvPr id="6" name="图片 5" descr="电子设备&#10;&#10;描述已自动生成">
            <a:extLst>
              <a:ext uri="{FF2B5EF4-FFF2-40B4-BE49-F238E27FC236}">
                <a16:creationId xmlns:a16="http://schemas.microsoft.com/office/drawing/2014/main" id="{F00E1B4C-C014-35BF-2006-57C907451A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100" y="1545031"/>
            <a:ext cx="2998249" cy="5312969"/>
          </a:xfrm>
          <a:prstGeom prst="rect">
            <a:avLst/>
          </a:prstGeom>
        </p:spPr>
      </p:pic>
      <p:sp>
        <p:nvSpPr>
          <p:cNvPr id="47" name="矩形 46">
            <a:extLst>
              <a:ext uri="{FF2B5EF4-FFF2-40B4-BE49-F238E27FC236}">
                <a16:creationId xmlns:a16="http://schemas.microsoft.com/office/drawing/2014/main" id="{745AF93F-D3A0-EE8A-378A-2BBEC187F7E7}"/>
              </a:ext>
            </a:extLst>
          </p:cNvPr>
          <p:cNvSpPr/>
          <p:nvPr/>
        </p:nvSpPr>
        <p:spPr>
          <a:xfrm>
            <a:off x="4049483" y="5878266"/>
            <a:ext cx="288000" cy="4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48" name="图片 47" descr="图片包含 游戏机&#10;&#10;描述已自动生成">
            <a:extLst>
              <a:ext uri="{FF2B5EF4-FFF2-40B4-BE49-F238E27FC236}">
                <a16:creationId xmlns:a16="http://schemas.microsoft.com/office/drawing/2014/main" id="{3A4919AD-3B25-1980-B493-E8532ABA83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>
            <a:fillRect/>
          </a:stretch>
        </p:blipFill>
        <p:spPr>
          <a:xfrm>
            <a:off x="3898971" y="5779972"/>
            <a:ext cx="3203586" cy="1078029"/>
          </a:xfrm>
          <a:custGeom>
            <a:avLst/>
            <a:gdLst>
              <a:gd name="connsiteX0" fmla="*/ 0 w 3203586"/>
              <a:gd name="connsiteY0" fmla="*/ 0 h 1078029"/>
              <a:gd name="connsiteX1" fmla="*/ 3203586 w 3203586"/>
              <a:gd name="connsiteY1" fmla="*/ 0 h 1078029"/>
              <a:gd name="connsiteX2" fmla="*/ 3203586 w 3203586"/>
              <a:gd name="connsiteY2" fmla="*/ 1078029 h 1078029"/>
              <a:gd name="connsiteX3" fmla="*/ 0 w 3203586"/>
              <a:gd name="connsiteY3" fmla="*/ 1078029 h 107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1078029">
                <a:moveTo>
                  <a:pt x="0" y="0"/>
                </a:moveTo>
                <a:lnTo>
                  <a:pt x="3203586" y="0"/>
                </a:lnTo>
                <a:lnTo>
                  <a:pt x="3203586" y="1078029"/>
                </a:lnTo>
                <a:lnTo>
                  <a:pt x="0" y="107802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49" name="图片 48" descr="卡通人物&#10;&#10;低可信度描述已自动生成">
            <a:extLst>
              <a:ext uri="{FF2B5EF4-FFF2-40B4-BE49-F238E27FC236}">
                <a16:creationId xmlns:a16="http://schemas.microsoft.com/office/drawing/2014/main" id="{864D1B92-6AA8-0057-E96D-E3E34AF2FEB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5069" y="5750747"/>
            <a:ext cx="2002913" cy="1024747"/>
          </a:xfrm>
          <a:custGeom>
            <a:avLst/>
            <a:gdLst>
              <a:gd name="connsiteX0" fmla="*/ 0 w 2002913"/>
              <a:gd name="connsiteY0" fmla="*/ 0 h 1024747"/>
              <a:gd name="connsiteX1" fmla="*/ 2002913 w 2002913"/>
              <a:gd name="connsiteY1" fmla="*/ 0 h 1024747"/>
              <a:gd name="connsiteX2" fmla="*/ 2002913 w 2002913"/>
              <a:gd name="connsiteY2" fmla="*/ 1024747 h 1024747"/>
              <a:gd name="connsiteX3" fmla="*/ 0 w 2002913"/>
              <a:gd name="connsiteY3" fmla="*/ 1024747 h 10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913" h="1024747">
                <a:moveTo>
                  <a:pt x="0" y="0"/>
                </a:moveTo>
                <a:lnTo>
                  <a:pt x="2002913" y="0"/>
                </a:lnTo>
                <a:lnTo>
                  <a:pt x="2002913" y="1024747"/>
                </a:lnTo>
                <a:lnTo>
                  <a:pt x="0" y="1024747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50" name="图片 49" descr="图片包含 游戏机&#10;&#10;描述已自动生成">
            <a:extLst>
              <a:ext uri="{FF2B5EF4-FFF2-40B4-BE49-F238E27FC236}">
                <a16:creationId xmlns:a16="http://schemas.microsoft.com/office/drawing/2014/main" id="{C171E040-9C97-5F56-E265-5075081140BA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51"/>
          <a:stretch>
            <a:fillRect/>
          </a:stretch>
        </p:blipFill>
        <p:spPr>
          <a:xfrm>
            <a:off x="4917823" y="5949131"/>
            <a:ext cx="3259037" cy="926508"/>
          </a:xfrm>
          <a:custGeom>
            <a:avLst/>
            <a:gdLst>
              <a:gd name="connsiteX0" fmla="*/ 0 w 3259037"/>
              <a:gd name="connsiteY0" fmla="*/ 0 h 926508"/>
              <a:gd name="connsiteX1" fmla="*/ 3259037 w 3259037"/>
              <a:gd name="connsiteY1" fmla="*/ 0 h 926508"/>
              <a:gd name="connsiteX2" fmla="*/ 3259037 w 3259037"/>
              <a:gd name="connsiteY2" fmla="*/ 926508 h 926508"/>
              <a:gd name="connsiteX3" fmla="*/ 0 w 3259037"/>
              <a:gd name="connsiteY3" fmla="*/ 926508 h 92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037" h="926508">
                <a:moveTo>
                  <a:pt x="0" y="0"/>
                </a:moveTo>
                <a:lnTo>
                  <a:pt x="3259037" y="0"/>
                </a:lnTo>
                <a:lnTo>
                  <a:pt x="3259037" y="926508"/>
                </a:lnTo>
                <a:lnTo>
                  <a:pt x="0" y="926508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51" name="图片 50" descr="图片包含 游戏机&#10;&#10;描述已自动生成">
            <a:extLst>
              <a:ext uri="{FF2B5EF4-FFF2-40B4-BE49-F238E27FC236}">
                <a16:creationId xmlns:a16="http://schemas.microsoft.com/office/drawing/2014/main" id="{75E4E5DA-FD40-FF2A-2146-845F8921E1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>
            <a:fillRect/>
          </a:stretch>
        </p:blipFill>
        <p:spPr>
          <a:xfrm>
            <a:off x="1248834" y="5794081"/>
            <a:ext cx="3203586" cy="1078029"/>
          </a:xfrm>
          <a:custGeom>
            <a:avLst/>
            <a:gdLst>
              <a:gd name="connsiteX0" fmla="*/ 0 w 3203586"/>
              <a:gd name="connsiteY0" fmla="*/ 0 h 1078029"/>
              <a:gd name="connsiteX1" fmla="*/ 3203586 w 3203586"/>
              <a:gd name="connsiteY1" fmla="*/ 0 h 1078029"/>
              <a:gd name="connsiteX2" fmla="*/ 3203586 w 3203586"/>
              <a:gd name="connsiteY2" fmla="*/ 1078029 h 1078029"/>
              <a:gd name="connsiteX3" fmla="*/ 0 w 3203586"/>
              <a:gd name="connsiteY3" fmla="*/ 1078029 h 107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1078029">
                <a:moveTo>
                  <a:pt x="0" y="0"/>
                </a:moveTo>
                <a:lnTo>
                  <a:pt x="3203586" y="0"/>
                </a:lnTo>
                <a:lnTo>
                  <a:pt x="3203586" y="1078029"/>
                </a:lnTo>
                <a:lnTo>
                  <a:pt x="0" y="107802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52" name="图片 51" descr="卡通人物&#10;&#10;低可信度描述已自动生成">
            <a:extLst>
              <a:ext uri="{FF2B5EF4-FFF2-40B4-BE49-F238E27FC236}">
                <a16:creationId xmlns:a16="http://schemas.microsoft.com/office/drawing/2014/main" id="{D4866039-44C5-E27D-41F8-830C9D5DA8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7"/>
          <a:stretch>
            <a:fillRect/>
          </a:stretch>
        </p:blipFill>
        <p:spPr>
          <a:xfrm>
            <a:off x="-19767" y="6346641"/>
            <a:ext cx="1859818" cy="511359"/>
          </a:xfrm>
          <a:custGeom>
            <a:avLst/>
            <a:gdLst>
              <a:gd name="connsiteX0" fmla="*/ 0 w 1859818"/>
              <a:gd name="connsiteY0" fmla="*/ 0 h 511359"/>
              <a:gd name="connsiteX1" fmla="*/ 1859818 w 1859818"/>
              <a:gd name="connsiteY1" fmla="*/ 0 h 511359"/>
              <a:gd name="connsiteX2" fmla="*/ 1859818 w 1859818"/>
              <a:gd name="connsiteY2" fmla="*/ 511359 h 511359"/>
              <a:gd name="connsiteX3" fmla="*/ 0 w 1859818"/>
              <a:gd name="connsiteY3" fmla="*/ 511359 h 511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9818" h="511359">
                <a:moveTo>
                  <a:pt x="0" y="0"/>
                </a:moveTo>
                <a:lnTo>
                  <a:pt x="1859818" y="0"/>
                </a:lnTo>
                <a:lnTo>
                  <a:pt x="1859818" y="511359"/>
                </a:lnTo>
                <a:lnTo>
                  <a:pt x="0" y="51135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53" name="图片 52" descr="图片包含 游戏机&#10;&#10;描述已自动生成">
            <a:extLst>
              <a:ext uri="{FF2B5EF4-FFF2-40B4-BE49-F238E27FC236}">
                <a16:creationId xmlns:a16="http://schemas.microsoft.com/office/drawing/2014/main" id="{FBAD7610-17C1-03A7-6100-AFEC3DD256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>
            <a:fillRect/>
          </a:stretch>
        </p:blipFill>
        <p:spPr>
          <a:xfrm>
            <a:off x="7292861" y="5791001"/>
            <a:ext cx="3203586" cy="1078029"/>
          </a:xfrm>
          <a:custGeom>
            <a:avLst/>
            <a:gdLst>
              <a:gd name="connsiteX0" fmla="*/ 0 w 3203586"/>
              <a:gd name="connsiteY0" fmla="*/ 0 h 1078029"/>
              <a:gd name="connsiteX1" fmla="*/ 3203586 w 3203586"/>
              <a:gd name="connsiteY1" fmla="*/ 0 h 1078029"/>
              <a:gd name="connsiteX2" fmla="*/ 3203586 w 3203586"/>
              <a:gd name="connsiteY2" fmla="*/ 1078029 h 1078029"/>
              <a:gd name="connsiteX3" fmla="*/ 0 w 3203586"/>
              <a:gd name="connsiteY3" fmla="*/ 1078029 h 107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1078029">
                <a:moveTo>
                  <a:pt x="0" y="0"/>
                </a:moveTo>
                <a:lnTo>
                  <a:pt x="3203586" y="0"/>
                </a:lnTo>
                <a:lnTo>
                  <a:pt x="3203586" y="1078029"/>
                </a:lnTo>
                <a:lnTo>
                  <a:pt x="0" y="107802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54" name="图片 53" descr="图片包含 游戏机&#10;&#10;描述已自动生成">
            <a:extLst>
              <a:ext uri="{FF2B5EF4-FFF2-40B4-BE49-F238E27FC236}">
                <a16:creationId xmlns:a16="http://schemas.microsoft.com/office/drawing/2014/main" id="{6B1B209B-AB1F-E388-34BC-41BED37F9FD5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90" b="46901"/>
          <a:stretch>
            <a:fillRect/>
          </a:stretch>
        </p:blipFill>
        <p:spPr>
          <a:xfrm>
            <a:off x="10496447" y="5883899"/>
            <a:ext cx="1695554" cy="974101"/>
          </a:xfrm>
          <a:custGeom>
            <a:avLst/>
            <a:gdLst>
              <a:gd name="connsiteX0" fmla="*/ 0 w 2209949"/>
              <a:gd name="connsiteY0" fmla="*/ 0 h 1269623"/>
              <a:gd name="connsiteX1" fmla="*/ 2209949 w 2209949"/>
              <a:gd name="connsiteY1" fmla="*/ 0 h 1269623"/>
              <a:gd name="connsiteX2" fmla="*/ 2209949 w 2209949"/>
              <a:gd name="connsiteY2" fmla="*/ 1269623 h 1269623"/>
              <a:gd name="connsiteX3" fmla="*/ 0 w 2209949"/>
              <a:gd name="connsiteY3" fmla="*/ 1269623 h 126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949" h="1269623">
                <a:moveTo>
                  <a:pt x="0" y="0"/>
                </a:moveTo>
                <a:lnTo>
                  <a:pt x="2209949" y="0"/>
                </a:lnTo>
                <a:lnTo>
                  <a:pt x="2209949" y="1269623"/>
                </a:lnTo>
                <a:lnTo>
                  <a:pt x="0" y="1269623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7511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FA40B9B-5108-93DD-9FD1-004624178A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CLOSING SKILLS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1B52EC0-17B5-2523-2CE6-DE71B6322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促成成交技巧</a:t>
            </a:r>
          </a:p>
        </p:txBody>
      </p:sp>
      <p:sp>
        <p:nvSpPr>
          <p:cNvPr id="10" name="梯形 9">
            <a:extLst>
              <a:ext uri="{FF2B5EF4-FFF2-40B4-BE49-F238E27FC236}">
                <a16:creationId xmlns:a16="http://schemas.microsoft.com/office/drawing/2014/main" id="{1DC76202-8BBB-4260-74DC-1BB619861722}"/>
              </a:ext>
            </a:extLst>
          </p:cNvPr>
          <p:cNvSpPr/>
          <p:nvPr/>
        </p:nvSpPr>
        <p:spPr>
          <a:xfrm>
            <a:off x="6251574" y="5041818"/>
            <a:ext cx="4921250" cy="388937"/>
          </a:xfrm>
          <a:prstGeom prst="trapezoid">
            <a:avLst>
              <a:gd name="adj" fmla="val 172990"/>
            </a:avLst>
          </a:prstGeom>
          <a:gradFill>
            <a:gsLst>
              <a:gs pos="9000">
                <a:schemeClr val="accent2">
                  <a:alpha val="0"/>
                </a:schemeClr>
              </a:gs>
              <a:gs pos="100000">
                <a:schemeClr val="accent2">
                  <a:alpha val="10000"/>
                </a:schemeClr>
              </a:gs>
            </a:gsLst>
            <a:lin ang="5400000" scaled="1"/>
          </a:gradFill>
          <a:ln w="6350">
            <a:gradFill>
              <a:gsLst>
                <a:gs pos="10000">
                  <a:schemeClr val="accent2">
                    <a:alpha val="0"/>
                  </a:schemeClr>
                </a:gs>
                <a:gs pos="100000">
                  <a:schemeClr val="accent2">
                    <a:alpha val="49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梯形 7">
            <a:extLst>
              <a:ext uri="{FF2B5EF4-FFF2-40B4-BE49-F238E27FC236}">
                <a16:creationId xmlns:a16="http://schemas.microsoft.com/office/drawing/2014/main" id="{4F80D71A-FB74-7D8B-62C9-6554D0919C6F}"/>
              </a:ext>
            </a:extLst>
          </p:cNvPr>
          <p:cNvSpPr/>
          <p:nvPr/>
        </p:nvSpPr>
        <p:spPr>
          <a:xfrm>
            <a:off x="5905500" y="4829598"/>
            <a:ext cx="5613399" cy="388937"/>
          </a:xfrm>
          <a:prstGeom prst="trapezoid">
            <a:avLst>
              <a:gd name="adj" fmla="val 172990"/>
            </a:avLst>
          </a:prstGeom>
          <a:gradFill>
            <a:gsLst>
              <a:gs pos="9000">
                <a:schemeClr val="accent2">
                  <a:alpha val="0"/>
                </a:schemeClr>
              </a:gs>
              <a:gs pos="100000">
                <a:schemeClr val="accent2">
                  <a:alpha val="10000"/>
                </a:schemeClr>
              </a:gs>
            </a:gsLst>
            <a:lin ang="5400000" scaled="1"/>
          </a:gradFill>
          <a:ln w="6350">
            <a:gradFill>
              <a:gsLst>
                <a:gs pos="10000">
                  <a:schemeClr val="accent2">
                    <a:alpha val="0"/>
                  </a:schemeClr>
                </a:gs>
                <a:gs pos="100000">
                  <a:schemeClr val="accent2">
                    <a:alpha val="49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9F013D7B-C2C7-0621-6EF6-2E52DE3DA6F0}"/>
              </a:ext>
            </a:extLst>
          </p:cNvPr>
          <p:cNvGrpSpPr/>
          <p:nvPr/>
        </p:nvGrpSpPr>
        <p:grpSpPr>
          <a:xfrm>
            <a:off x="10267953" y="4887370"/>
            <a:ext cx="238122" cy="238122"/>
            <a:chOff x="7844794" y="2047215"/>
            <a:chExt cx="750566" cy="750566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19504C34-96E8-3908-E067-006139CCA5A1}"/>
                </a:ext>
              </a:extLst>
            </p:cNvPr>
            <p:cNvSpPr/>
            <p:nvPr/>
          </p:nvSpPr>
          <p:spPr>
            <a:xfrm>
              <a:off x="7844794" y="2047215"/>
              <a:ext cx="750566" cy="750566"/>
            </a:xfrm>
            <a:prstGeom prst="ellipse">
              <a:avLst/>
            </a:prstGeom>
            <a:solidFill>
              <a:schemeClr val="accent5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8EAF9098-E15A-AD7A-D828-8DF2C3767723}"/>
                </a:ext>
              </a:extLst>
            </p:cNvPr>
            <p:cNvSpPr/>
            <p:nvPr/>
          </p:nvSpPr>
          <p:spPr>
            <a:xfrm>
              <a:off x="7913027" y="2115448"/>
              <a:ext cx="614099" cy="614099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rgbClr val="FF6E14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A2ED543B-4993-015A-7A02-85443BBD9AD0}"/>
              </a:ext>
            </a:extLst>
          </p:cNvPr>
          <p:cNvGrpSpPr/>
          <p:nvPr/>
        </p:nvGrpSpPr>
        <p:grpSpPr>
          <a:xfrm>
            <a:off x="6625824" y="4261322"/>
            <a:ext cx="634528" cy="634528"/>
            <a:chOff x="7844794" y="2047215"/>
            <a:chExt cx="750566" cy="750566"/>
          </a:xfrm>
        </p:grpSpPr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2859C437-000F-E10E-E38B-E96D277D7104}"/>
                </a:ext>
              </a:extLst>
            </p:cNvPr>
            <p:cNvSpPr/>
            <p:nvPr/>
          </p:nvSpPr>
          <p:spPr>
            <a:xfrm>
              <a:off x="7844794" y="2047215"/>
              <a:ext cx="750566" cy="750566"/>
            </a:xfrm>
            <a:prstGeom prst="ellipse">
              <a:avLst/>
            </a:prstGeom>
            <a:solidFill>
              <a:schemeClr val="accent5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A5AFEB93-589D-DEC7-945C-8D5BB07A3123}"/>
                </a:ext>
              </a:extLst>
            </p:cNvPr>
            <p:cNvSpPr/>
            <p:nvPr/>
          </p:nvSpPr>
          <p:spPr>
            <a:xfrm>
              <a:off x="7913027" y="2115448"/>
              <a:ext cx="614099" cy="614099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EE4E8F9A-E2AA-5463-BFD1-CCE9D1C483D3}"/>
              </a:ext>
            </a:extLst>
          </p:cNvPr>
          <p:cNvSpPr txBox="1"/>
          <p:nvPr/>
        </p:nvSpPr>
        <p:spPr>
          <a:xfrm>
            <a:off x="7304280" y="5530198"/>
            <a:ext cx="2815839" cy="4217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促成三大心法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28AF1988-B7B2-AEAF-9560-CE495C95BB9D}"/>
              </a:ext>
            </a:extLst>
          </p:cNvPr>
          <p:cNvSpPr/>
          <p:nvPr/>
        </p:nvSpPr>
        <p:spPr>
          <a:xfrm>
            <a:off x="8568199" y="6048651"/>
            <a:ext cx="288000" cy="4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B195A263-AC58-823C-D810-C9EDCF48B459}"/>
              </a:ext>
            </a:extLst>
          </p:cNvPr>
          <p:cNvSpPr txBox="1"/>
          <p:nvPr/>
        </p:nvSpPr>
        <p:spPr>
          <a:xfrm>
            <a:off x="1231660" y="2440891"/>
            <a:ext cx="3548380" cy="5766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请在此处添加详细的文本描述，建议适当控制文本</a:t>
            </a:r>
            <a:r>
              <a:rPr lang="zh-CN" altLang="en-US"/>
              <a:t>字数。</a:t>
            </a:r>
            <a:endParaRPr lang="en-US" altLang="zh-CN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CB83AB8B-14C4-44B5-2899-317FDBEC3C59}"/>
              </a:ext>
            </a:extLst>
          </p:cNvPr>
          <p:cNvSpPr txBox="1"/>
          <p:nvPr/>
        </p:nvSpPr>
        <p:spPr>
          <a:xfrm>
            <a:off x="1213160" y="2005847"/>
            <a:ext cx="262648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跟进客户要耐心</a:t>
            </a:r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68AD9456-44F7-F3CF-8481-957BE09752C1}"/>
              </a:ext>
            </a:extLst>
          </p:cNvPr>
          <p:cNvCxnSpPr/>
          <p:nvPr/>
        </p:nvCxnSpPr>
        <p:spPr>
          <a:xfrm>
            <a:off x="1231660" y="3196273"/>
            <a:ext cx="35483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61">
            <a:extLst>
              <a:ext uri="{FF2B5EF4-FFF2-40B4-BE49-F238E27FC236}">
                <a16:creationId xmlns:a16="http://schemas.microsoft.com/office/drawing/2014/main" id="{A8F3758F-4463-AE1F-5C5E-3EA92DC01728}"/>
              </a:ext>
            </a:extLst>
          </p:cNvPr>
          <p:cNvSpPr txBox="1"/>
          <p:nvPr/>
        </p:nvSpPr>
        <p:spPr>
          <a:xfrm>
            <a:off x="1231660" y="3882539"/>
            <a:ext cx="3548380" cy="5766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请在此处添加详细的文本描述，建议适当控制文本</a:t>
            </a:r>
            <a:r>
              <a:rPr lang="zh-CN" altLang="en-US"/>
              <a:t>字数。</a:t>
            </a:r>
            <a:endParaRPr lang="en-US" altLang="zh-CN" dirty="0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AB1FF586-42E9-38F3-BD0E-E3EA19DFCED0}"/>
              </a:ext>
            </a:extLst>
          </p:cNvPr>
          <p:cNvSpPr txBox="1"/>
          <p:nvPr/>
        </p:nvSpPr>
        <p:spPr>
          <a:xfrm>
            <a:off x="1213160" y="3447495"/>
            <a:ext cx="262648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了解客户要细心</a:t>
            </a:r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CB524118-29EE-8FB2-28FE-859B75D59AFB}"/>
              </a:ext>
            </a:extLst>
          </p:cNvPr>
          <p:cNvCxnSpPr/>
          <p:nvPr/>
        </p:nvCxnSpPr>
        <p:spPr>
          <a:xfrm>
            <a:off x="1231660" y="4637921"/>
            <a:ext cx="35483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文本框 76">
            <a:extLst>
              <a:ext uri="{FF2B5EF4-FFF2-40B4-BE49-F238E27FC236}">
                <a16:creationId xmlns:a16="http://schemas.microsoft.com/office/drawing/2014/main" id="{E8BA1040-7629-97B6-05D3-FA988AA39B15}"/>
              </a:ext>
            </a:extLst>
          </p:cNvPr>
          <p:cNvSpPr txBox="1"/>
          <p:nvPr/>
        </p:nvSpPr>
        <p:spPr>
          <a:xfrm>
            <a:off x="1231660" y="5377527"/>
            <a:ext cx="3548380" cy="5766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请在此处添加详细的文本描述，建议适当控制文本</a:t>
            </a:r>
            <a:r>
              <a:rPr lang="zh-CN" altLang="en-US"/>
              <a:t>字数。</a:t>
            </a:r>
            <a:endParaRPr lang="en-US" altLang="zh-CN" dirty="0"/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563EB4E6-6BE8-A725-473C-8B29E0BBE8F1}"/>
              </a:ext>
            </a:extLst>
          </p:cNvPr>
          <p:cNvSpPr txBox="1"/>
          <p:nvPr/>
        </p:nvSpPr>
        <p:spPr>
          <a:xfrm>
            <a:off x="1213160" y="4942483"/>
            <a:ext cx="262648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对待工作要恒心</a:t>
            </a:r>
          </a:p>
        </p:txBody>
      </p:sp>
      <p:cxnSp>
        <p:nvCxnSpPr>
          <p:cNvPr id="80" name="直接连接符 79">
            <a:extLst>
              <a:ext uri="{FF2B5EF4-FFF2-40B4-BE49-F238E27FC236}">
                <a16:creationId xmlns:a16="http://schemas.microsoft.com/office/drawing/2014/main" id="{7FFB8A7D-5030-AC04-4998-1C5118F99B27}"/>
              </a:ext>
            </a:extLst>
          </p:cNvPr>
          <p:cNvCxnSpPr/>
          <p:nvPr/>
        </p:nvCxnSpPr>
        <p:spPr>
          <a:xfrm>
            <a:off x="1231660" y="6132909"/>
            <a:ext cx="35483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形 4" descr="客户评价 轮廓">
            <a:extLst>
              <a:ext uri="{FF2B5EF4-FFF2-40B4-BE49-F238E27FC236}">
                <a16:creationId xmlns:a16="http://schemas.microsoft.com/office/drawing/2014/main" id="{9C69B261-D2A5-EFB6-320A-DEDD50132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768" y="4753264"/>
            <a:ext cx="483022" cy="483022"/>
          </a:xfrm>
          <a:prstGeom prst="rect">
            <a:avLst/>
          </a:prstGeom>
          <a:effectLst>
            <a:outerShdw blurRad="88900" dist="12700" sx="97000" sy="97000" algn="ctr" rotWithShape="0">
              <a:schemeClr val="accent2">
                <a:alpha val="8000"/>
              </a:schemeClr>
            </a:outerShdw>
          </a:effectLst>
        </p:spPr>
      </p:pic>
      <p:pic>
        <p:nvPicPr>
          <p:cNvPr id="9" name="图形 8" descr="目标受众 轮廓">
            <a:extLst>
              <a:ext uri="{FF2B5EF4-FFF2-40B4-BE49-F238E27FC236}">
                <a16:creationId xmlns:a16="http://schemas.microsoft.com/office/drawing/2014/main" id="{D72F1F8E-7BDC-EA33-0987-2960390DD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226" y="3284955"/>
            <a:ext cx="483022" cy="483022"/>
          </a:xfrm>
          <a:prstGeom prst="rect">
            <a:avLst/>
          </a:prstGeom>
          <a:effectLst>
            <a:outerShdw blurRad="88900" dist="12700" sx="97000" sy="97000" algn="ctr" rotWithShape="0">
              <a:schemeClr val="accent2">
                <a:alpha val="8000"/>
              </a:schemeClr>
            </a:outerShdw>
          </a:effectLst>
        </p:spPr>
      </p:pic>
      <p:pic>
        <p:nvPicPr>
          <p:cNvPr id="14" name="图形 13" descr="会议室 轮廓">
            <a:extLst>
              <a:ext uri="{FF2B5EF4-FFF2-40B4-BE49-F238E27FC236}">
                <a16:creationId xmlns:a16="http://schemas.microsoft.com/office/drawing/2014/main" id="{B0189D3F-E42F-025B-B18D-C7B9B4ACAC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226" y="1881415"/>
            <a:ext cx="483022" cy="483022"/>
          </a:xfrm>
          <a:prstGeom prst="rect">
            <a:avLst/>
          </a:prstGeom>
          <a:effectLst>
            <a:outerShdw blurRad="88900" dist="12700" sx="97000" sy="97000" algn="ctr" rotWithShape="0">
              <a:schemeClr val="accent2">
                <a:alpha val="8000"/>
              </a:schemeClr>
            </a:outerShdw>
          </a:effectLst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A2472298-A21A-C96B-B8F3-FC936BAFFB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0327" y="1835450"/>
            <a:ext cx="1142625" cy="2311501"/>
          </a:xfrm>
          <a:prstGeom prst="roundRect">
            <a:avLst/>
          </a:prstGeom>
          <a:effectLst/>
          <a:scene3d>
            <a:camera prst="isometricTopUp">
              <a:rot lat="21089169" lon="20105679" rev="420391"/>
            </a:camera>
            <a:lightRig rig="contrasting" dir="t"/>
          </a:scene3d>
          <a:sp3d extrusionH="38100"/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8BDB0018-4C93-1FB7-2704-3C917D31E5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2849" y="1724024"/>
            <a:ext cx="1641629" cy="3320975"/>
          </a:xfrm>
          <a:prstGeom prst="roundRect">
            <a:avLst/>
          </a:prstGeom>
          <a:effectLst/>
          <a:scene3d>
            <a:camera prst="perspectiveContrastingLeftFacing">
              <a:rot lat="20748670" lon="2259307" rev="20858657"/>
            </a:camera>
            <a:lightRig rig="contrasting" dir="t"/>
          </a:scene3d>
          <a:sp3d extrusionH="38100"/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BB91604F-38FE-0648-4759-4B4C01FB588F}"/>
              </a:ext>
            </a:extLst>
          </p:cNvPr>
          <p:cNvGrpSpPr/>
          <p:nvPr/>
        </p:nvGrpSpPr>
        <p:grpSpPr>
          <a:xfrm>
            <a:off x="6793789" y="2258181"/>
            <a:ext cx="1123194" cy="1123194"/>
            <a:chOff x="7844794" y="2047215"/>
            <a:chExt cx="750566" cy="750566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B7361D8C-1845-C90C-2117-CE1A906258EC}"/>
                </a:ext>
              </a:extLst>
            </p:cNvPr>
            <p:cNvSpPr/>
            <p:nvPr/>
          </p:nvSpPr>
          <p:spPr>
            <a:xfrm>
              <a:off x="7844794" y="2047215"/>
              <a:ext cx="750566" cy="750566"/>
            </a:xfrm>
            <a:prstGeom prst="ellipse">
              <a:avLst/>
            </a:prstGeom>
            <a:solidFill>
              <a:schemeClr val="accent5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458C5650-9E53-1E3D-994B-67D74215C25C}"/>
                </a:ext>
              </a:extLst>
            </p:cNvPr>
            <p:cNvSpPr/>
            <p:nvPr/>
          </p:nvSpPr>
          <p:spPr>
            <a:xfrm>
              <a:off x="7913027" y="2115448"/>
              <a:ext cx="614099" cy="614099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98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zh-CN" altLang="en-US" dirty="0">
                  <a:solidFill>
                    <a:schemeClr val="accent5"/>
                  </a:solidFill>
                  <a:latin typeface="+mj-ea"/>
                  <a:ea typeface="+mj-ea"/>
                </a:rPr>
                <a:t>耐心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7D72AC39-7015-C0E8-7FEC-EF82E04A0BF5}"/>
              </a:ext>
            </a:extLst>
          </p:cNvPr>
          <p:cNvGrpSpPr/>
          <p:nvPr/>
        </p:nvGrpSpPr>
        <p:grpSpPr>
          <a:xfrm>
            <a:off x="9972760" y="2855923"/>
            <a:ext cx="1183144" cy="1183144"/>
            <a:chOff x="7844794" y="2047215"/>
            <a:chExt cx="750566" cy="750566"/>
          </a:xfrm>
        </p:grpSpPr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437815CF-3DCA-612E-0001-A389CB83C929}"/>
                </a:ext>
              </a:extLst>
            </p:cNvPr>
            <p:cNvSpPr/>
            <p:nvPr/>
          </p:nvSpPr>
          <p:spPr>
            <a:xfrm>
              <a:off x="7844794" y="2047215"/>
              <a:ext cx="750566" cy="750566"/>
            </a:xfrm>
            <a:prstGeom prst="ellipse">
              <a:avLst/>
            </a:prstGeom>
            <a:solidFill>
              <a:schemeClr val="accent5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6B82214E-EB61-85BE-FA15-9C16B87EB371}"/>
                </a:ext>
              </a:extLst>
            </p:cNvPr>
            <p:cNvSpPr/>
            <p:nvPr/>
          </p:nvSpPr>
          <p:spPr>
            <a:xfrm>
              <a:off x="7913027" y="2115448"/>
              <a:ext cx="614099" cy="614099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97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zh-CN" altLang="en-US" dirty="0">
                  <a:solidFill>
                    <a:schemeClr val="accent5"/>
                  </a:solidFill>
                  <a:latin typeface="+mj-ea"/>
                  <a:ea typeface="+mj-ea"/>
                </a:rPr>
                <a:t>细心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1C70B159-C539-055E-2B9A-C84CEDC54496}"/>
              </a:ext>
            </a:extLst>
          </p:cNvPr>
          <p:cNvGrpSpPr/>
          <p:nvPr/>
        </p:nvGrpSpPr>
        <p:grpSpPr>
          <a:xfrm>
            <a:off x="7973821" y="3804270"/>
            <a:ext cx="803274" cy="803274"/>
            <a:chOff x="7844794" y="2047215"/>
            <a:chExt cx="750566" cy="750566"/>
          </a:xfrm>
        </p:grpSpPr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930A1AED-B242-650B-B425-FDC7CA86D146}"/>
                </a:ext>
              </a:extLst>
            </p:cNvPr>
            <p:cNvSpPr/>
            <p:nvPr/>
          </p:nvSpPr>
          <p:spPr>
            <a:xfrm>
              <a:off x="7844794" y="2047215"/>
              <a:ext cx="750566" cy="750566"/>
            </a:xfrm>
            <a:prstGeom prst="ellipse">
              <a:avLst/>
            </a:prstGeom>
            <a:solidFill>
              <a:schemeClr val="accent5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F9F9494A-0A3B-0EAC-758E-56AB88F6D230}"/>
                </a:ext>
              </a:extLst>
            </p:cNvPr>
            <p:cNvSpPr/>
            <p:nvPr/>
          </p:nvSpPr>
          <p:spPr>
            <a:xfrm>
              <a:off x="7913027" y="2115448"/>
              <a:ext cx="614099" cy="614099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98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zh-CN" altLang="en-US" dirty="0">
                  <a:solidFill>
                    <a:schemeClr val="accent5"/>
                  </a:solidFill>
                  <a:latin typeface="+mj-ea"/>
                  <a:ea typeface="+mj-ea"/>
                </a:rPr>
                <a:t>恒心</a:t>
              </a: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BE2855EF-26DE-5C9F-2AB3-979E7B3FBE00}"/>
              </a:ext>
            </a:extLst>
          </p:cNvPr>
          <p:cNvGrpSpPr/>
          <p:nvPr/>
        </p:nvGrpSpPr>
        <p:grpSpPr>
          <a:xfrm>
            <a:off x="8981380" y="1627289"/>
            <a:ext cx="346074" cy="346074"/>
            <a:chOff x="7844794" y="2047215"/>
            <a:chExt cx="750566" cy="750566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F42EABD1-9245-BEB9-4B71-100AC1F02783}"/>
                </a:ext>
              </a:extLst>
            </p:cNvPr>
            <p:cNvSpPr/>
            <p:nvPr/>
          </p:nvSpPr>
          <p:spPr>
            <a:xfrm>
              <a:off x="7844794" y="2047215"/>
              <a:ext cx="750566" cy="750566"/>
            </a:xfrm>
            <a:prstGeom prst="ellipse">
              <a:avLst/>
            </a:prstGeom>
            <a:solidFill>
              <a:schemeClr val="accent5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B3A0D7C4-7FE8-2668-495C-36EE5A48DFC8}"/>
                </a:ext>
              </a:extLst>
            </p:cNvPr>
            <p:cNvSpPr/>
            <p:nvPr/>
          </p:nvSpPr>
          <p:spPr>
            <a:xfrm>
              <a:off x="7913027" y="2115448"/>
              <a:ext cx="614099" cy="614099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2738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0CA27B3-C29D-E4E0-F5E8-D56B591A2F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1100" y="1068829"/>
            <a:ext cx="2209800" cy="205184"/>
          </a:xfrm>
        </p:spPr>
        <p:txBody>
          <a:bodyPr>
            <a:noAutofit/>
          </a:bodyPr>
          <a:lstStyle/>
          <a:p>
            <a:r>
              <a:rPr lang="en-US" altLang="zh-CN" dirty="0"/>
              <a:t>DATA REFERENCE FUNCTION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2EE54A3-DF37-B20F-DB37-D9F1A8E0F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数据参考作用</a:t>
            </a:r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07E93FC9-2265-0C9B-029E-C31AC11C681A}"/>
              </a:ext>
            </a:extLst>
          </p:cNvPr>
          <p:cNvSpPr/>
          <p:nvPr/>
        </p:nvSpPr>
        <p:spPr>
          <a:xfrm>
            <a:off x="-114299" y="2095500"/>
            <a:ext cx="6210299" cy="3543300"/>
          </a:xfrm>
          <a:custGeom>
            <a:avLst/>
            <a:gdLst>
              <a:gd name="connsiteX0" fmla="*/ 0 w 6210299"/>
              <a:gd name="connsiteY0" fmla="*/ 0 h 3543300"/>
              <a:gd name="connsiteX1" fmla="*/ 4438649 w 6210299"/>
              <a:gd name="connsiteY1" fmla="*/ 0 h 3543300"/>
              <a:gd name="connsiteX2" fmla="*/ 6210299 w 6210299"/>
              <a:gd name="connsiteY2" fmla="*/ 1771650 h 3543300"/>
              <a:gd name="connsiteX3" fmla="*/ 4438649 w 6210299"/>
              <a:gd name="connsiteY3" fmla="*/ 3543300 h 3543300"/>
              <a:gd name="connsiteX4" fmla="*/ 0 w 6210299"/>
              <a:gd name="connsiteY4" fmla="*/ 3543300 h 354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0299" h="3543300">
                <a:moveTo>
                  <a:pt x="0" y="0"/>
                </a:moveTo>
                <a:lnTo>
                  <a:pt x="4438649" y="0"/>
                </a:lnTo>
                <a:cubicBezTo>
                  <a:pt x="5417104" y="0"/>
                  <a:pt x="6210299" y="793195"/>
                  <a:pt x="6210299" y="1771650"/>
                </a:cubicBezTo>
                <a:cubicBezTo>
                  <a:pt x="6210299" y="2750105"/>
                  <a:pt x="5417104" y="3543300"/>
                  <a:pt x="4438649" y="3543300"/>
                </a:cubicBezTo>
                <a:lnTo>
                  <a:pt x="0" y="354330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69000">
                <a:schemeClr val="accent2"/>
              </a:gs>
            </a:gsLst>
            <a:lin ang="0" scaled="0"/>
          </a:gradFill>
          <a:ln w="63500">
            <a:solidFill>
              <a:schemeClr val="bg1"/>
            </a:solidFill>
          </a:ln>
          <a:effectLst>
            <a:outerShdw blurRad="241300" dist="50800" algn="ctr" rotWithShape="0">
              <a:schemeClr val="accent2"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353C687E-C827-217C-A056-34B42DAB6857}"/>
              </a:ext>
            </a:extLst>
          </p:cNvPr>
          <p:cNvSpPr/>
          <p:nvPr/>
        </p:nvSpPr>
        <p:spPr>
          <a:xfrm>
            <a:off x="0" y="1676400"/>
            <a:ext cx="6456038" cy="4381500"/>
          </a:xfrm>
          <a:custGeom>
            <a:avLst/>
            <a:gdLst>
              <a:gd name="connsiteX0" fmla="*/ 0 w 6456038"/>
              <a:gd name="connsiteY0" fmla="*/ 0 h 4381500"/>
              <a:gd name="connsiteX1" fmla="*/ 4265288 w 6456038"/>
              <a:gd name="connsiteY1" fmla="*/ 0 h 4381500"/>
              <a:gd name="connsiteX2" fmla="*/ 6456038 w 6456038"/>
              <a:gd name="connsiteY2" fmla="*/ 2190750 h 4381500"/>
              <a:gd name="connsiteX3" fmla="*/ 4265288 w 6456038"/>
              <a:gd name="connsiteY3" fmla="*/ 4381500 h 4381500"/>
              <a:gd name="connsiteX4" fmla="*/ 0 w 6456038"/>
              <a:gd name="connsiteY4" fmla="*/ 4381500 h 438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6038" h="4381500">
                <a:moveTo>
                  <a:pt x="0" y="0"/>
                </a:moveTo>
                <a:lnTo>
                  <a:pt x="4265288" y="0"/>
                </a:lnTo>
                <a:cubicBezTo>
                  <a:pt x="5475206" y="0"/>
                  <a:pt x="6456038" y="980832"/>
                  <a:pt x="6456038" y="2190750"/>
                </a:cubicBezTo>
                <a:cubicBezTo>
                  <a:pt x="6456038" y="3400668"/>
                  <a:pt x="5475206" y="4381500"/>
                  <a:pt x="4265288" y="4381500"/>
                </a:cubicBezTo>
                <a:lnTo>
                  <a:pt x="0" y="4381500"/>
                </a:lnTo>
                <a:close/>
              </a:path>
            </a:pathLst>
          </a:custGeom>
          <a:noFill/>
          <a:ln w="6350">
            <a:gradFill>
              <a:gsLst>
                <a:gs pos="0">
                  <a:schemeClr val="bg1">
                    <a:lumMod val="85000"/>
                    <a:alpha val="0"/>
                  </a:schemeClr>
                </a:gs>
                <a:gs pos="100000">
                  <a:schemeClr val="bg1">
                    <a:lumMod val="75000"/>
                    <a:alpha val="43000"/>
                  </a:schemeClr>
                </a:gs>
              </a:gsLst>
              <a:lin ang="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C55AB3D4-712B-240C-8207-0674D1E72E06}"/>
              </a:ext>
            </a:extLst>
          </p:cNvPr>
          <p:cNvSpPr/>
          <p:nvPr/>
        </p:nvSpPr>
        <p:spPr>
          <a:xfrm>
            <a:off x="1" y="1460500"/>
            <a:ext cx="7319963" cy="4813300"/>
          </a:xfrm>
          <a:custGeom>
            <a:avLst/>
            <a:gdLst>
              <a:gd name="connsiteX0" fmla="*/ 0 w 7319963"/>
              <a:gd name="connsiteY0" fmla="*/ 0 h 4813300"/>
              <a:gd name="connsiteX1" fmla="*/ 4913313 w 7319963"/>
              <a:gd name="connsiteY1" fmla="*/ 0 h 4813300"/>
              <a:gd name="connsiteX2" fmla="*/ 7319963 w 7319963"/>
              <a:gd name="connsiteY2" fmla="*/ 2406650 h 4813300"/>
              <a:gd name="connsiteX3" fmla="*/ 4913313 w 7319963"/>
              <a:gd name="connsiteY3" fmla="*/ 4813300 h 4813300"/>
              <a:gd name="connsiteX4" fmla="*/ 0 w 7319963"/>
              <a:gd name="connsiteY4" fmla="*/ 4813300 h 481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9963" h="4813300">
                <a:moveTo>
                  <a:pt x="0" y="0"/>
                </a:moveTo>
                <a:lnTo>
                  <a:pt x="4913313" y="0"/>
                </a:lnTo>
                <a:cubicBezTo>
                  <a:pt x="6242469" y="0"/>
                  <a:pt x="7319963" y="1077494"/>
                  <a:pt x="7319963" y="2406650"/>
                </a:cubicBezTo>
                <a:cubicBezTo>
                  <a:pt x="7319963" y="3735806"/>
                  <a:pt x="6242469" y="4813300"/>
                  <a:pt x="4913313" y="4813300"/>
                </a:cubicBezTo>
                <a:lnTo>
                  <a:pt x="0" y="4813300"/>
                </a:lnTo>
                <a:close/>
              </a:path>
            </a:pathLst>
          </a:custGeom>
          <a:noFill/>
          <a:ln w="6350">
            <a:gradFill>
              <a:gsLst>
                <a:gs pos="75000">
                  <a:schemeClr val="accent2">
                    <a:alpha val="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F879EB3B-0FC9-69DC-AEB4-018D01C6E9ED}"/>
              </a:ext>
            </a:extLst>
          </p:cNvPr>
          <p:cNvGrpSpPr/>
          <p:nvPr/>
        </p:nvGrpSpPr>
        <p:grpSpPr>
          <a:xfrm>
            <a:off x="6304595" y="1781765"/>
            <a:ext cx="5151979" cy="933456"/>
            <a:chOff x="6304595" y="1781765"/>
            <a:chExt cx="5151979" cy="933456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DE4871AA-4020-1CC0-66F0-A36F842977AA}"/>
                </a:ext>
              </a:extLst>
            </p:cNvPr>
            <p:cNvGrpSpPr/>
            <p:nvPr/>
          </p:nvGrpSpPr>
          <p:grpSpPr>
            <a:xfrm>
              <a:off x="6304595" y="1808163"/>
              <a:ext cx="523874" cy="523874"/>
              <a:chOff x="11057781" y="5052423"/>
              <a:chExt cx="523874" cy="523874"/>
            </a:xfrm>
          </p:grpSpPr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01972A6B-5790-DE31-760E-8A32B2DDE230}"/>
                  </a:ext>
                </a:extLst>
              </p:cNvPr>
              <p:cNvSpPr/>
              <p:nvPr/>
            </p:nvSpPr>
            <p:spPr>
              <a:xfrm>
                <a:off x="11057781" y="5052423"/>
                <a:ext cx="523874" cy="523874"/>
              </a:xfrm>
              <a:prstGeom prst="ellipse">
                <a:avLst/>
              </a:prstGeom>
              <a:solidFill>
                <a:schemeClr val="accent5"/>
              </a:solidFill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07EA9C13-7D62-8311-5F1C-36ABEFE474D0}"/>
                  </a:ext>
                </a:extLst>
              </p:cNvPr>
              <p:cNvSpPr/>
              <p:nvPr/>
            </p:nvSpPr>
            <p:spPr>
              <a:xfrm>
                <a:off x="11105406" y="5100048"/>
                <a:ext cx="428624" cy="428624"/>
              </a:xfrm>
              <a:prstGeom prst="ellipse">
                <a:avLst/>
              </a:prstGeom>
              <a:gradFill>
                <a:gsLst>
                  <a:gs pos="0">
                    <a:schemeClr val="accent3"/>
                  </a:gs>
                  <a:gs pos="98000">
                    <a:schemeClr val="accent2"/>
                  </a:gs>
                </a:gsLst>
                <a:lin ang="5400000" scaled="1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noAutofit/>
              </a:bodyPr>
              <a:lstStyle/>
              <a:p>
                <a:pPr algn="ctr"/>
                <a:r>
                  <a:rPr lang="en-US" altLang="zh-CN" sz="1600" dirty="0">
                    <a:solidFill>
                      <a:schemeClr val="accent5"/>
                    </a:solidFill>
                    <a:latin typeface="+mj-ea"/>
                    <a:ea typeface="+mj-ea"/>
                  </a:rPr>
                  <a:t>01</a:t>
                </a:r>
                <a:endParaRPr lang="zh-CN" altLang="en-US" sz="1600" dirty="0">
                  <a:solidFill>
                    <a:schemeClr val="accent5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E2EA31F1-0B10-4A82-993B-4019CCCBEF0F}"/>
                </a:ext>
              </a:extLst>
            </p:cNvPr>
            <p:cNvSpPr txBox="1"/>
            <p:nvPr/>
          </p:nvSpPr>
          <p:spPr>
            <a:xfrm>
              <a:off x="7028329" y="2095500"/>
              <a:ext cx="4428245" cy="5766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 spc="150">
                  <a:solidFill>
                    <a:schemeClr val="accent4"/>
                  </a:solidFill>
                  <a:latin typeface="+mn-ea"/>
                </a:defRPr>
              </a:lvl1pPr>
            </a:lstStyle>
            <a:p>
              <a:r>
                <a:rPr lang="zh-CN" altLang="en-US" dirty="0"/>
                <a:t>请在此处添加详细的文本描述，建议适当控制文本字数，语言描述尽量简洁</a:t>
              </a:r>
              <a:r>
                <a:rPr lang="zh-CN" altLang="en-US"/>
                <a:t>精炼。</a:t>
              </a:r>
              <a:endParaRPr lang="en-US" altLang="zh-CN" dirty="0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999F4B17-0FB3-0631-3AF7-B67B52BAEDCC}"/>
                </a:ext>
              </a:extLst>
            </p:cNvPr>
            <p:cNvSpPr txBox="1"/>
            <p:nvPr/>
          </p:nvSpPr>
          <p:spPr>
            <a:xfrm>
              <a:off x="7028329" y="1781765"/>
              <a:ext cx="269354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dirty="0">
                  <a:solidFill>
                    <a:schemeClr val="accent2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费用</a:t>
              </a:r>
              <a:r>
                <a:rPr lang="en-US" altLang="zh-CN" dirty="0">
                  <a:solidFill>
                    <a:schemeClr val="accent2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/</a:t>
              </a:r>
              <a:r>
                <a:rPr lang="zh-CN" altLang="en-US" dirty="0">
                  <a:solidFill>
                    <a:schemeClr val="accent2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成本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6F003E4B-A417-4A46-B09D-90BF08831E46}"/>
              </a:ext>
            </a:extLst>
          </p:cNvPr>
          <p:cNvGrpSpPr/>
          <p:nvPr/>
        </p:nvGrpSpPr>
        <p:grpSpPr>
          <a:xfrm>
            <a:off x="6304595" y="5315868"/>
            <a:ext cx="5151979" cy="933456"/>
            <a:chOff x="6304595" y="1781765"/>
            <a:chExt cx="5151979" cy="933456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8F2EA699-A684-45C9-7F41-B56C1529E997}"/>
                </a:ext>
              </a:extLst>
            </p:cNvPr>
            <p:cNvGrpSpPr/>
            <p:nvPr/>
          </p:nvGrpSpPr>
          <p:grpSpPr>
            <a:xfrm>
              <a:off x="6304595" y="1808163"/>
              <a:ext cx="523874" cy="523874"/>
              <a:chOff x="11057781" y="5052423"/>
              <a:chExt cx="523874" cy="523874"/>
            </a:xfrm>
          </p:grpSpPr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EB4A93E5-D53B-C76B-56E8-F347379743AA}"/>
                  </a:ext>
                </a:extLst>
              </p:cNvPr>
              <p:cNvSpPr/>
              <p:nvPr/>
            </p:nvSpPr>
            <p:spPr>
              <a:xfrm>
                <a:off x="11057781" y="5052423"/>
                <a:ext cx="523874" cy="523874"/>
              </a:xfrm>
              <a:prstGeom prst="ellipse">
                <a:avLst/>
              </a:prstGeom>
              <a:solidFill>
                <a:schemeClr val="accent5"/>
              </a:solidFill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EA8A30C3-AA72-694C-DC02-9B575AAE6B99}"/>
                  </a:ext>
                </a:extLst>
              </p:cNvPr>
              <p:cNvSpPr/>
              <p:nvPr/>
            </p:nvSpPr>
            <p:spPr>
              <a:xfrm>
                <a:off x="11105406" y="5100048"/>
                <a:ext cx="428624" cy="428624"/>
              </a:xfrm>
              <a:prstGeom prst="ellipse">
                <a:avLst/>
              </a:prstGeom>
              <a:gradFill>
                <a:gsLst>
                  <a:gs pos="0">
                    <a:schemeClr val="accent3"/>
                  </a:gs>
                  <a:gs pos="97000">
                    <a:schemeClr val="accent2"/>
                  </a:gs>
                </a:gsLst>
                <a:lin ang="5400000" scaled="1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noAutofit/>
              </a:bodyPr>
              <a:lstStyle/>
              <a:p>
                <a:pPr algn="ctr"/>
                <a:r>
                  <a:rPr lang="en-US" altLang="zh-CN" sz="1600" dirty="0">
                    <a:solidFill>
                      <a:schemeClr val="accent5"/>
                    </a:solidFill>
                    <a:latin typeface="+mj-ea"/>
                    <a:ea typeface="+mj-ea"/>
                  </a:rPr>
                  <a:t>03</a:t>
                </a:r>
                <a:endParaRPr lang="zh-CN" altLang="en-US" sz="1600" dirty="0">
                  <a:solidFill>
                    <a:schemeClr val="accent5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2CB9E02B-6D17-CCF3-9ED3-464A7C33AB87}"/>
                </a:ext>
              </a:extLst>
            </p:cNvPr>
            <p:cNvSpPr txBox="1"/>
            <p:nvPr/>
          </p:nvSpPr>
          <p:spPr>
            <a:xfrm>
              <a:off x="7028329" y="2095500"/>
              <a:ext cx="4428245" cy="5766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 spc="150">
                  <a:solidFill>
                    <a:schemeClr val="accent4"/>
                  </a:solidFill>
                  <a:latin typeface="+mn-ea"/>
                </a:defRPr>
              </a:lvl1pPr>
            </a:lstStyle>
            <a:p>
              <a:r>
                <a:rPr lang="zh-CN" altLang="en-US" dirty="0"/>
                <a:t>请在此处添加详细的文本描述，建议适当控制文本字数，语言描述尽量简洁精炼。</a:t>
              </a:r>
              <a:endParaRPr lang="en-US" altLang="zh-CN" dirty="0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5909EB86-E052-D6DC-5709-57403703B686}"/>
                </a:ext>
              </a:extLst>
            </p:cNvPr>
            <p:cNvSpPr txBox="1"/>
            <p:nvPr/>
          </p:nvSpPr>
          <p:spPr>
            <a:xfrm>
              <a:off x="7028329" y="1781765"/>
              <a:ext cx="269354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dirty="0">
                  <a:solidFill>
                    <a:schemeClr val="accent2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利润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326068D1-1696-E1D0-70E9-06A3B213E65C}"/>
              </a:ext>
            </a:extLst>
          </p:cNvPr>
          <p:cNvGrpSpPr/>
          <p:nvPr/>
        </p:nvGrpSpPr>
        <p:grpSpPr>
          <a:xfrm>
            <a:off x="7027546" y="3548817"/>
            <a:ext cx="4491355" cy="933456"/>
            <a:chOff x="7027546" y="3548817"/>
            <a:chExt cx="4491355" cy="933456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1F0BFE19-5A5A-B64B-52F0-8441E209E9EB}"/>
                </a:ext>
              </a:extLst>
            </p:cNvPr>
            <p:cNvGrpSpPr/>
            <p:nvPr/>
          </p:nvGrpSpPr>
          <p:grpSpPr>
            <a:xfrm>
              <a:off x="7027546" y="3575215"/>
              <a:ext cx="523874" cy="523874"/>
              <a:chOff x="11057781" y="5052423"/>
              <a:chExt cx="523874" cy="523874"/>
            </a:xfrm>
          </p:grpSpPr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42675E17-0E45-7BF6-CCE7-CEF13EA7AF62}"/>
                  </a:ext>
                </a:extLst>
              </p:cNvPr>
              <p:cNvSpPr/>
              <p:nvPr/>
            </p:nvSpPr>
            <p:spPr>
              <a:xfrm>
                <a:off x="11057781" y="5052423"/>
                <a:ext cx="523874" cy="523874"/>
              </a:xfrm>
              <a:prstGeom prst="ellipse">
                <a:avLst/>
              </a:prstGeom>
              <a:solidFill>
                <a:schemeClr val="accent5"/>
              </a:solidFill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48A1B1E-8E3B-9E64-985C-D47D6158980D}"/>
                  </a:ext>
                </a:extLst>
              </p:cNvPr>
              <p:cNvSpPr/>
              <p:nvPr/>
            </p:nvSpPr>
            <p:spPr>
              <a:xfrm>
                <a:off x="11105406" y="5100048"/>
                <a:ext cx="428624" cy="428624"/>
              </a:xfrm>
              <a:prstGeom prst="ellipse">
                <a:avLst/>
              </a:prstGeom>
              <a:gradFill>
                <a:gsLst>
                  <a:gs pos="0">
                    <a:schemeClr val="accent3"/>
                  </a:gs>
                  <a:gs pos="97000">
                    <a:schemeClr val="accent2"/>
                  </a:gs>
                </a:gsLst>
                <a:lin ang="5400000" scaled="1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noAutofit/>
              </a:bodyPr>
              <a:lstStyle/>
              <a:p>
                <a:pPr algn="ctr"/>
                <a:r>
                  <a:rPr lang="en-US" altLang="zh-CN" sz="1600" dirty="0">
                    <a:solidFill>
                      <a:schemeClr val="accent5"/>
                    </a:solidFill>
                    <a:latin typeface="+mj-ea"/>
                    <a:ea typeface="+mj-ea"/>
                  </a:rPr>
                  <a:t>02</a:t>
                </a:r>
                <a:endParaRPr lang="zh-CN" altLang="en-US" sz="1600" dirty="0">
                  <a:solidFill>
                    <a:schemeClr val="accent5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947C9ED8-08EF-F698-D0D1-F5A728CF20C0}"/>
                </a:ext>
              </a:extLst>
            </p:cNvPr>
            <p:cNvSpPr txBox="1"/>
            <p:nvPr/>
          </p:nvSpPr>
          <p:spPr>
            <a:xfrm>
              <a:off x="7751281" y="3862552"/>
              <a:ext cx="3767620" cy="6197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 spc="150">
                  <a:solidFill>
                    <a:schemeClr val="accent4"/>
                  </a:solidFill>
                  <a:latin typeface="+mn-ea"/>
                </a:defRPr>
              </a:lvl1pPr>
            </a:lstStyle>
            <a:p>
              <a:r>
                <a:rPr lang="zh-CN" altLang="en-US" dirty="0"/>
                <a:t>请在此处添加详细的文本描述，建议适当控制文本</a:t>
              </a:r>
              <a:r>
                <a:rPr lang="zh-CN" altLang="en-US"/>
                <a:t>字数。</a:t>
              </a:r>
              <a:endParaRPr lang="en-US" altLang="zh-CN" dirty="0"/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F3EBD7FD-B37A-2D93-49FF-9A88721F0CF3}"/>
                </a:ext>
              </a:extLst>
            </p:cNvPr>
            <p:cNvSpPr txBox="1"/>
            <p:nvPr/>
          </p:nvSpPr>
          <p:spPr>
            <a:xfrm>
              <a:off x="7751280" y="3548817"/>
              <a:ext cx="269354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dirty="0">
                  <a:solidFill>
                    <a:schemeClr val="accent2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销售量</a:t>
              </a: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3BA1F2B9-3E79-7F85-3690-466AFE727BC8}"/>
              </a:ext>
            </a:extLst>
          </p:cNvPr>
          <p:cNvSpPr txBox="1"/>
          <p:nvPr/>
        </p:nvSpPr>
        <p:spPr>
          <a:xfrm>
            <a:off x="779388" y="2312643"/>
            <a:ext cx="1240099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3000" dirty="0">
                <a:solidFill>
                  <a:schemeClr val="accent5">
                    <a:alpha val="40000"/>
                  </a:schemeClr>
                </a:solidFill>
                <a:latin typeface="+mn-ea"/>
                <a:cs typeface="阿里巴巴普惠体 H" panose="00020600040101010101" pitchFamily="18" charset="-122"/>
              </a:rPr>
              <a:t>销售量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D4A38B3-2314-6436-093B-83628AB74E04}"/>
              </a:ext>
            </a:extLst>
          </p:cNvPr>
          <p:cNvSpPr txBox="1"/>
          <p:nvPr/>
        </p:nvSpPr>
        <p:spPr>
          <a:xfrm>
            <a:off x="2445385" y="5103540"/>
            <a:ext cx="892124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1600" dirty="0">
                <a:solidFill>
                  <a:schemeClr val="accent5">
                    <a:alpha val="30000"/>
                  </a:schemeClr>
                </a:solidFill>
                <a:latin typeface="+mn-ea"/>
                <a:cs typeface="阿里巴巴普惠体 H" panose="00020600040101010101" pitchFamily="18" charset="-122"/>
              </a:rPr>
              <a:t>人流量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98565D4B-7B65-EF8C-913C-9899604CE91F}"/>
              </a:ext>
            </a:extLst>
          </p:cNvPr>
          <p:cNvSpPr txBox="1"/>
          <p:nvPr/>
        </p:nvSpPr>
        <p:spPr>
          <a:xfrm>
            <a:off x="1336813" y="3329865"/>
            <a:ext cx="1240099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3000" dirty="0">
                <a:solidFill>
                  <a:schemeClr val="accent5">
                    <a:alpha val="40000"/>
                  </a:schemeClr>
                </a:solidFill>
                <a:latin typeface="+mn-ea"/>
                <a:cs typeface="阿里巴巴普惠体 H" panose="00020600040101010101" pitchFamily="18" charset="-122"/>
              </a:rPr>
              <a:t>净利润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8ABA6F5E-AD77-B25E-FA57-E3438C4393E4}"/>
              </a:ext>
            </a:extLst>
          </p:cNvPr>
          <p:cNvSpPr txBox="1"/>
          <p:nvPr/>
        </p:nvSpPr>
        <p:spPr>
          <a:xfrm>
            <a:off x="133027" y="3525699"/>
            <a:ext cx="1088058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1600" dirty="0">
                <a:solidFill>
                  <a:schemeClr val="accent5">
                    <a:alpha val="24000"/>
                  </a:schemeClr>
                </a:solidFill>
                <a:latin typeface="+mn-ea"/>
                <a:cs typeface="阿里巴巴普惠体 H" panose="00020600040101010101" pitchFamily="18" charset="-122"/>
              </a:rPr>
              <a:t>营业成本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4F2E19B9-9DE6-32B9-BA03-19FD231A78ED}"/>
              </a:ext>
            </a:extLst>
          </p:cNvPr>
          <p:cNvSpPr txBox="1"/>
          <p:nvPr/>
        </p:nvSpPr>
        <p:spPr>
          <a:xfrm>
            <a:off x="601035" y="3933567"/>
            <a:ext cx="1240099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accent5">
                    <a:alpha val="30000"/>
                  </a:schemeClr>
                </a:solidFill>
                <a:latin typeface="+mn-ea"/>
                <a:cs typeface="阿里巴巴普惠体 H" panose="00020600040101010101" pitchFamily="18" charset="-122"/>
              </a:rPr>
              <a:t>广告费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E16B1D77-1E7C-93A0-75EF-FC52D3D7B324}"/>
              </a:ext>
            </a:extLst>
          </p:cNvPr>
          <p:cNvSpPr txBox="1"/>
          <p:nvPr/>
        </p:nvSpPr>
        <p:spPr>
          <a:xfrm>
            <a:off x="1046166" y="4320318"/>
            <a:ext cx="1240099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400" dirty="0">
                <a:solidFill>
                  <a:schemeClr val="accent5">
                    <a:alpha val="30000"/>
                  </a:schemeClr>
                </a:solidFill>
                <a:latin typeface="+mn-ea"/>
                <a:cs typeface="阿里巴巴普惠体 H" panose="00020600040101010101" pitchFamily="18" charset="-122"/>
              </a:rPr>
              <a:t>引流量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0120DF10-7B51-A899-42CD-6A5B5FC5FC54}"/>
              </a:ext>
            </a:extLst>
          </p:cNvPr>
          <p:cNvSpPr txBox="1"/>
          <p:nvPr/>
        </p:nvSpPr>
        <p:spPr>
          <a:xfrm>
            <a:off x="188651" y="4796280"/>
            <a:ext cx="1240099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accent5">
                    <a:alpha val="40000"/>
                  </a:schemeClr>
                </a:solidFill>
                <a:latin typeface="+mn-ea"/>
                <a:cs typeface="阿里巴巴普惠体 H" panose="00020600040101010101" pitchFamily="18" charset="-122"/>
              </a:rPr>
              <a:t>日销量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094C9432-423E-8966-B01E-EB5FC50A2C99}"/>
              </a:ext>
            </a:extLst>
          </p:cNvPr>
          <p:cNvSpPr txBox="1"/>
          <p:nvPr/>
        </p:nvSpPr>
        <p:spPr>
          <a:xfrm>
            <a:off x="2194298" y="2386529"/>
            <a:ext cx="957589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accent5">
                    <a:alpha val="30000"/>
                  </a:schemeClr>
                </a:solidFill>
                <a:latin typeface="+mn-ea"/>
                <a:cs typeface="阿里巴巴普惠体 H" panose="00020600040101010101" pitchFamily="18" charset="-122"/>
              </a:rPr>
              <a:t>退货率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02C4809F-080B-B0BF-7E28-1E73981BAF3C}"/>
              </a:ext>
            </a:extLst>
          </p:cNvPr>
          <p:cNvSpPr txBox="1"/>
          <p:nvPr/>
        </p:nvSpPr>
        <p:spPr>
          <a:xfrm>
            <a:off x="274936" y="2759830"/>
            <a:ext cx="710103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1400" dirty="0">
                <a:solidFill>
                  <a:schemeClr val="accent5">
                    <a:alpha val="30000"/>
                  </a:schemeClr>
                </a:solidFill>
                <a:latin typeface="+mn-ea"/>
                <a:cs typeface="阿里巴巴普惠体 H" panose="00020600040101010101" pitchFamily="18" charset="-122"/>
              </a:rPr>
              <a:t>去化率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C28A5AA7-9455-7B67-E964-97642BFDAA48}"/>
              </a:ext>
            </a:extLst>
          </p:cNvPr>
          <p:cNvSpPr txBox="1"/>
          <p:nvPr/>
        </p:nvSpPr>
        <p:spPr>
          <a:xfrm>
            <a:off x="813111" y="3061917"/>
            <a:ext cx="821692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1200" dirty="0">
                <a:solidFill>
                  <a:schemeClr val="accent5">
                    <a:alpha val="30000"/>
                  </a:schemeClr>
                </a:solidFill>
                <a:latin typeface="+mn-ea"/>
                <a:cs typeface="阿里巴巴普惠体 H" panose="00020600040101010101" pitchFamily="18" charset="-122"/>
              </a:rPr>
              <a:t>人力成本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5BC06BB8-35DF-3A59-0004-283664F8D1D5}"/>
              </a:ext>
            </a:extLst>
          </p:cNvPr>
          <p:cNvSpPr txBox="1"/>
          <p:nvPr/>
        </p:nvSpPr>
        <p:spPr>
          <a:xfrm>
            <a:off x="1522486" y="2873925"/>
            <a:ext cx="1078239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accent5">
                    <a:alpha val="30000"/>
                  </a:schemeClr>
                </a:solidFill>
                <a:latin typeface="+mn-ea"/>
                <a:cs typeface="阿里巴巴普惠体 H" panose="00020600040101010101" pitchFamily="18" charset="-122"/>
              </a:rPr>
              <a:t>场地租赁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1FF16788-0169-5D50-A931-428E2F00B7B6}"/>
              </a:ext>
            </a:extLst>
          </p:cNvPr>
          <p:cNvSpPr txBox="1"/>
          <p:nvPr/>
        </p:nvSpPr>
        <p:spPr>
          <a:xfrm>
            <a:off x="1928213" y="3870129"/>
            <a:ext cx="1032519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1600" dirty="0">
                <a:solidFill>
                  <a:schemeClr val="accent5">
                    <a:alpha val="24000"/>
                  </a:schemeClr>
                </a:solidFill>
                <a:latin typeface="+mn-ea"/>
                <a:cs typeface="阿里巴巴普惠体 H" panose="00020600040101010101" pitchFamily="18" charset="-122"/>
              </a:rPr>
              <a:t>运输费用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C4B206E1-DB28-FA53-37D1-92D36B64D06B}"/>
              </a:ext>
            </a:extLst>
          </p:cNvPr>
          <p:cNvSpPr txBox="1"/>
          <p:nvPr/>
        </p:nvSpPr>
        <p:spPr>
          <a:xfrm>
            <a:off x="807916" y="5139839"/>
            <a:ext cx="1155716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accent5">
                    <a:alpha val="24000"/>
                  </a:schemeClr>
                </a:solidFill>
                <a:latin typeface="+mn-ea"/>
                <a:cs typeface="阿里巴巴普惠体 H" panose="00020600040101010101" pitchFamily="18" charset="-122"/>
              </a:rPr>
              <a:t>管理费用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AF2EFA6E-CD3E-7C6D-A2C8-C4D3EB5E47AC}"/>
              </a:ext>
            </a:extLst>
          </p:cNvPr>
          <p:cNvSpPr txBox="1"/>
          <p:nvPr/>
        </p:nvSpPr>
        <p:spPr>
          <a:xfrm>
            <a:off x="1735731" y="4771640"/>
            <a:ext cx="1155716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1600" dirty="0">
                <a:solidFill>
                  <a:schemeClr val="accent5">
                    <a:alpha val="30000"/>
                  </a:schemeClr>
                </a:solidFill>
                <a:latin typeface="+mn-ea"/>
                <a:cs typeface="阿里巴巴普惠体 H" panose="00020600040101010101" pitchFamily="18" charset="-122"/>
              </a:rPr>
              <a:t>研发费用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418EBBA3-452F-93F5-7D6B-56323606DDFF}"/>
              </a:ext>
            </a:extLst>
          </p:cNvPr>
          <p:cNvSpPr/>
          <p:nvPr/>
        </p:nvSpPr>
        <p:spPr>
          <a:xfrm>
            <a:off x="2676842" y="2279650"/>
            <a:ext cx="3175000" cy="3175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altLang="zh-CN" sz="2400" dirty="0">
                <a:solidFill>
                  <a:schemeClr val="accent2"/>
                </a:solidFill>
                <a:latin typeface="+mj-ea"/>
                <a:ea typeface="+mj-ea"/>
              </a:rPr>
              <a:t>3</a:t>
            </a:r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大</a:t>
            </a:r>
            <a:endParaRPr lang="en-US" altLang="zh-CN" sz="2400" dirty="0">
              <a:solidFill>
                <a:schemeClr val="accent2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分析维度</a:t>
            </a:r>
          </a:p>
        </p:txBody>
      </p:sp>
      <p:sp>
        <p:nvSpPr>
          <p:cNvPr id="39" name="弧形 38">
            <a:extLst>
              <a:ext uri="{FF2B5EF4-FFF2-40B4-BE49-F238E27FC236}">
                <a16:creationId xmlns:a16="http://schemas.microsoft.com/office/drawing/2014/main" id="{3E6A8467-22FD-D730-7727-AC9B69F5A809}"/>
              </a:ext>
            </a:extLst>
          </p:cNvPr>
          <p:cNvSpPr/>
          <p:nvPr/>
        </p:nvSpPr>
        <p:spPr>
          <a:xfrm>
            <a:off x="2935377" y="2538185"/>
            <a:ext cx="2686957" cy="2686957"/>
          </a:xfrm>
          <a:prstGeom prst="arc">
            <a:avLst>
              <a:gd name="adj1" fmla="val 14577738"/>
              <a:gd name="adj2" fmla="val 12802964"/>
            </a:avLst>
          </a:prstGeom>
          <a:noFill/>
          <a:ln w="3175">
            <a:solidFill>
              <a:schemeClr val="accent2"/>
            </a:solidFill>
            <a:prstDash val="solid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 sz="24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35579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6F6E602-1511-22C1-B35A-5E2754496B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COMPARISON OF PRODUCTS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B878340-0763-ECB4-6BBF-344CD6186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同类型产品对比</a:t>
            </a:r>
          </a:p>
        </p:txBody>
      </p:sp>
      <p:sp>
        <p:nvSpPr>
          <p:cNvPr id="29" name="箭头: 五边形 28">
            <a:extLst>
              <a:ext uri="{FF2B5EF4-FFF2-40B4-BE49-F238E27FC236}">
                <a16:creationId xmlns:a16="http://schemas.microsoft.com/office/drawing/2014/main" id="{CD74186E-E51B-C22D-3C46-FA9EB29747DF}"/>
              </a:ext>
            </a:extLst>
          </p:cNvPr>
          <p:cNvSpPr/>
          <p:nvPr/>
        </p:nvSpPr>
        <p:spPr>
          <a:xfrm flipH="1">
            <a:off x="7015682" y="1851108"/>
            <a:ext cx="5276261" cy="4282992"/>
          </a:xfrm>
          <a:prstGeom prst="homePlate">
            <a:avLst>
              <a:gd name="adj" fmla="val 27973"/>
            </a:avLst>
          </a:prstGeom>
          <a:noFill/>
          <a:ln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75000"/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215373A1-D640-20E9-FD80-58318A69FFA3}"/>
              </a:ext>
            </a:extLst>
          </p:cNvPr>
          <p:cNvSpPr/>
          <p:nvPr/>
        </p:nvSpPr>
        <p:spPr>
          <a:xfrm flipH="1">
            <a:off x="5834649" y="2927686"/>
            <a:ext cx="2129836" cy="2129836"/>
          </a:xfrm>
          <a:prstGeom prst="ellipse">
            <a:avLst/>
          </a:prstGeom>
          <a:solidFill>
            <a:schemeClr val="bg1"/>
          </a:solidFill>
          <a:ln w="63500">
            <a:noFill/>
          </a:ln>
          <a:effectLst>
            <a:outerShdw blurRad="241300" dist="50800" algn="ctr" rotWithShape="0">
              <a:schemeClr val="accent2"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258BAE5-B2C9-9552-3C88-3ED2D5A3268F}"/>
              </a:ext>
            </a:extLst>
          </p:cNvPr>
          <p:cNvSpPr txBox="1">
            <a:spLocks/>
          </p:cNvSpPr>
          <p:nvPr/>
        </p:nvSpPr>
        <p:spPr>
          <a:xfrm flipH="1">
            <a:off x="8389097" y="2421071"/>
            <a:ext cx="3142343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defRPr>
            </a:lvl1pPr>
          </a:lstStyle>
          <a:p>
            <a:r>
              <a:rPr lang="zh-CN" altLang="en-US" sz="1800" dirty="0">
                <a:solidFill>
                  <a:schemeClr val="accent4"/>
                </a:solidFill>
              </a:rPr>
              <a:t>产品特点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6ADFDD9-89E2-A424-FFE0-B7E1566533A5}"/>
              </a:ext>
            </a:extLst>
          </p:cNvPr>
          <p:cNvSpPr txBox="1"/>
          <p:nvPr/>
        </p:nvSpPr>
        <p:spPr>
          <a:xfrm flipH="1">
            <a:off x="8389097" y="3166744"/>
            <a:ext cx="3129642" cy="11675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请在此处添加详细的文本描述，建议适当控制文本字数，语言描述尽量简洁精炼。请在此处添加详细的文本描述。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E79144D9-E1F3-78D4-9991-0E7FE0FA621A}"/>
              </a:ext>
            </a:extLst>
          </p:cNvPr>
          <p:cNvSpPr/>
          <p:nvPr/>
        </p:nvSpPr>
        <p:spPr>
          <a:xfrm flipH="1">
            <a:off x="8389097" y="2908460"/>
            <a:ext cx="288000" cy="4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77A0B32E-2484-C206-4CBB-990A36D59867}"/>
              </a:ext>
            </a:extLst>
          </p:cNvPr>
          <p:cNvSpPr/>
          <p:nvPr/>
        </p:nvSpPr>
        <p:spPr>
          <a:xfrm flipH="1">
            <a:off x="9492422" y="4773018"/>
            <a:ext cx="936331" cy="307707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输入文字</a:t>
            </a: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68D669C5-D3EC-03DD-1D33-8BA23EF2C2B1}"/>
              </a:ext>
            </a:extLst>
          </p:cNvPr>
          <p:cNvSpPr/>
          <p:nvPr/>
        </p:nvSpPr>
        <p:spPr>
          <a:xfrm flipH="1">
            <a:off x="8389097" y="4773018"/>
            <a:ext cx="936331" cy="307707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输入文字</a:t>
            </a: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3117F064-4680-9529-37D3-BD264C989FBA}"/>
              </a:ext>
            </a:extLst>
          </p:cNvPr>
          <p:cNvSpPr/>
          <p:nvPr/>
        </p:nvSpPr>
        <p:spPr>
          <a:xfrm flipH="1">
            <a:off x="10595748" y="4773018"/>
            <a:ext cx="936331" cy="307707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输入文字</a:t>
            </a: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F059C3DE-FF36-5FA7-9691-A6B93D785456}"/>
              </a:ext>
            </a:extLst>
          </p:cNvPr>
          <p:cNvSpPr/>
          <p:nvPr/>
        </p:nvSpPr>
        <p:spPr>
          <a:xfrm flipH="1">
            <a:off x="9492422" y="5217032"/>
            <a:ext cx="936331" cy="307707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输入文字</a:t>
            </a: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8D6A972F-108F-CAD9-9A64-CC8E42191843}"/>
              </a:ext>
            </a:extLst>
          </p:cNvPr>
          <p:cNvSpPr/>
          <p:nvPr/>
        </p:nvSpPr>
        <p:spPr>
          <a:xfrm flipH="1">
            <a:off x="8389097" y="5217032"/>
            <a:ext cx="936331" cy="307707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输入文字</a:t>
            </a: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5495D2A8-21FB-AEBF-94FD-5448B2BE861A}"/>
              </a:ext>
            </a:extLst>
          </p:cNvPr>
          <p:cNvSpPr/>
          <p:nvPr/>
        </p:nvSpPr>
        <p:spPr>
          <a:xfrm flipH="1">
            <a:off x="10595748" y="5217032"/>
            <a:ext cx="936331" cy="307707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输入文字</a:t>
            </a:r>
          </a:p>
        </p:txBody>
      </p:sp>
      <p:sp>
        <p:nvSpPr>
          <p:cNvPr id="10" name="箭头: 五边形 9">
            <a:extLst>
              <a:ext uri="{FF2B5EF4-FFF2-40B4-BE49-F238E27FC236}">
                <a16:creationId xmlns:a16="http://schemas.microsoft.com/office/drawing/2014/main" id="{62CB54CC-B3D7-924C-9BA5-00EA70815DAD}"/>
              </a:ext>
            </a:extLst>
          </p:cNvPr>
          <p:cNvSpPr/>
          <p:nvPr/>
        </p:nvSpPr>
        <p:spPr>
          <a:xfrm>
            <a:off x="-100104" y="1851108"/>
            <a:ext cx="5276261" cy="4282992"/>
          </a:xfrm>
          <a:prstGeom prst="homePlate">
            <a:avLst>
              <a:gd name="adj" fmla="val 27973"/>
            </a:avLst>
          </a:prstGeom>
          <a:noFill/>
          <a:ln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220BE110-B69D-D4B1-6E35-74C396DCB2A9}"/>
              </a:ext>
            </a:extLst>
          </p:cNvPr>
          <p:cNvSpPr/>
          <p:nvPr/>
        </p:nvSpPr>
        <p:spPr>
          <a:xfrm>
            <a:off x="4227354" y="2927686"/>
            <a:ext cx="2129836" cy="2129836"/>
          </a:xfrm>
          <a:prstGeom prst="ellipse">
            <a:avLst/>
          </a:prstGeom>
          <a:gradFill>
            <a:gsLst>
              <a:gs pos="0">
                <a:schemeClr val="accent3"/>
              </a:gs>
              <a:gs pos="76000">
                <a:schemeClr val="accent2"/>
              </a:gs>
            </a:gsLst>
            <a:lin ang="0" scaled="0"/>
          </a:gradFill>
          <a:ln w="63500">
            <a:noFill/>
          </a:ln>
          <a:effectLst>
            <a:outerShdw blurRad="241300" dist="50800" algn="ctr" rotWithShape="0">
              <a:schemeClr val="accent2"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F88DD61-8EA8-F0BC-6D8A-C3D8F6CE43F1}"/>
              </a:ext>
            </a:extLst>
          </p:cNvPr>
          <p:cNvSpPr txBox="1">
            <a:spLocks/>
          </p:cNvSpPr>
          <p:nvPr/>
        </p:nvSpPr>
        <p:spPr>
          <a:xfrm>
            <a:off x="660399" y="2421071"/>
            <a:ext cx="3142343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defRPr>
            </a:lvl1pPr>
          </a:lstStyle>
          <a:p>
            <a:pPr algn="r"/>
            <a:r>
              <a:rPr lang="zh-CN" altLang="en-US" sz="1800" dirty="0"/>
              <a:t>产品特点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9FA56E6-74C3-4C18-D267-701DB617601F}"/>
              </a:ext>
            </a:extLst>
          </p:cNvPr>
          <p:cNvSpPr txBox="1"/>
          <p:nvPr/>
        </p:nvSpPr>
        <p:spPr>
          <a:xfrm>
            <a:off x="546100" y="3166744"/>
            <a:ext cx="3256642" cy="11675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pPr algn="r"/>
            <a:r>
              <a:rPr lang="zh-CN" altLang="en-US" dirty="0"/>
              <a:t>请在此处添加详细的文本描述，建议适当控制文本字数，语言描述尽量简洁精炼。请在此处添加详细的文本描述。</a:t>
            </a:r>
            <a:endParaRPr lang="en-US" altLang="zh-CN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21C6F95-8CFF-810F-EDA2-770283A448A3}"/>
              </a:ext>
            </a:extLst>
          </p:cNvPr>
          <p:cNvSpPr/>
          <p:nvPr/>
        </p:nvSpPr>
        <p:spPr>
          <a:xfrm>
            <a:off x="3514742" y="2908460"/>
            <a:ext cx="288000" cy="4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BA996EC6-FCFD-3EA1-64AB-86AEB5241B0F}"/>
              </a:ext>
            </a:extLst>
          </p:cNvPr>
          <p:cNvSpPr/>
          <p:nvPr/>
        </p:nvSpPr>
        <p:spPr>
          <a:xfrm>
            <a:off x="1763086" y="4773018"/>
            <a:ext cx="936331" cy="307707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accent2"/>
                </a:solidFill>
              </a:rPr>
              <a:t>输入文字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56DC422C-40FE-2686-6889-46F669688E75}"/>
              </a:ext>
            </a:extLst>
          </p:cNvPr>
          <p:cNvSpPr/>
          <p:nvPr/>
        </p:nvSpPr>
        <p:spPr>
          <a:xfrm>
            <a:off x="2866411" y="4773018"/>
            <a:ext cx="936331" cy="307707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accent2"/>
                </a:solidFill>
              </a:rPr>
              <a:t>输入文字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D5322397-2B92-4614-F6C5-3759729CF681}"/>
              </a:ext>
            </a:extLst>
          </p:cNvPr>
          <p:cNvSpPr/>
          <p:nvPr/>
        </p:nvSpPr>
        <p:spPr>
          <a:xfrm>
            <a:off x="659760" y="4773018"/>
            <a:ext cx="936331" cy="307707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accent2"/>
                </a:solidFill>
              </a:rPr>
              <a:t>输入文字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84169C35-A036-1F83-7F7C-C1BE0ABA5DA2}"/>
              </a:ext>
            </a:extLst>
          </p:cNvPr>
          <p:cNvSpPr/>
          <p:nvPr/>
        </p:nvSpPr>
        <p:spPr>
          <a:xfrm>
            <a:off x="1763086" y="5217032"/>
            <a:ext cx="936331" cy="307707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accent2"/>
                </a:solidFill>
              </a:rPr>
              <a:t>输入文字</a:t>
            </a: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D0ED2C7A-0DE1-4A8A-1B28-776E32858EE6}"/>
              </a:ext>
            </a:extLst>
          </p:cNvPr>
          <p:cNvSpPr/>
          <p:nvPr/>
        </p:nvSpPr>
        <p:spPr>
          <a:xfrm>
            <a:off x="2866411" y="5217032"/>
            <a:ext cx="936331" cy="307707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accent2"/>
                </a:solidFill>
              </a:rPr>
              <a:t>输入文字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6F1EBDDE-B244-EB55-DEEE-9C3888A94A7D}"/>
              </a:ext>
            </a:extLst>
          </p:cNvPr>
          <p:cNvSpPr/>
          <p:nvPr/>
        </p:nvSpPr>
        <p:spPr>
          <a:xfrm>
            <a:off x="659760" y="5217032"/>
            <a:ext cx="936331" cy="307707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accent2"/>
                </a:solidFill>
              </a:rPr>
              <a:t>输入文字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2B6D458-ED6B-BB29-6A50-2CE685E8B0AE}"/>
              </a:ext>
            </a:extLst>
          </p:cNvPr>
          <p:cNvSpPr txBox="1">
            <a:spLocks/>
          </p:cNvSpPr>
          <p:nvPr/>
        </p:nvSpPr>
        <p:spPr>
          <a:xfrm>
            <a:off x="4601815" y="3624067"/>
            <a:ext cx="1380913" cy="7370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defRPr>
            </a:lvl1pPr>
          </a:lstStyle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A</a:t>
            </a:r>
            <a:r>
              <a:rPr lang="zh-CN" altLang="en-US" sz="2400" dirty="0">
                <a:solidFill>
                  <a:schemeClr val="bg1"/>
                </a:solidFill>
              </a:rPr>
              <a:t>品牌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A</a:t>
            </a:r>
            <a:r>
              <a:rPr lang="zh-CN" altLang="en-US" sz="2400" dirty="0">
                <a:solidFill>
                  <a:schemeClr val="bg1"/>
                </a:solidFill>
              </a:rPr>
              <a:t>产品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A7F5C158-7763-19A8-F3B3-9015AF3FD34E}"/>
              </a:ext>
            </a:extLst>
          </p:cNvPr>
          <p:cNvSpPr txBox="1">
            <a:spLocks/>
          </p:cNvSpPr>
          <p:nvPr/>
        </p:nvSpPr>
        <p:spPr>
          <a:xfrm>
            <a:off x="6241479" y="3624067"/>
            <a:ext cx="1380913" cy="7370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defRPr>
            </a:lvl1pPr>
          </a:lstStyle>
          <a:p>
            <a:pPr algn="ctr"/>
            <a:r>
              <a:rPr lang="en-US" altLang="zh-CN" sz="2400" dirty="0">
                <a:solidFill>
                  <a:schemeClr val="accent4"/>
                </a:solidFill>
              </a:rPr>
              <a:t>B</a:t>
            </a:r>
            <a:r>
              <a:rPr lang="zh-CN" altLang="en-US" sz="2400" dirty="0">
                <a:solidFill>
                  <a:schemeClr val="accent4"/>
                </a:solidFill>
              </a:rPr>
              <a:t>品牌</a:t>
            </a:r>
            <a:endParaRPr lang="en-US" altLang="zh-CN" sz="2400" dirty="0">
              <a:solidFill>
                <a:schemeClr val="accent4"/>
              </a:solidFill>
            </a:endParaRPr>
          </a:p>
          <a:p>
            <a:pPr algn="ctr"/>
            <a:r>
              <a:rPr lang="en-US" altLang="zh-CN" sz="2400" dirty="0">
                <a:solidFill>
                  <a:schemeClr val="accent4"/>
                </a:solidFill>
              </a:rPr>
              <a:t>B</a:t>
            </a:r>
            <a:r>
              <a:rPr lang="zh-CN" altLang="en-US" sz="2400" dirty="0">
                <a:solidFill>
                  <a:schemeClr val="accent4"/>
                </a:solidFill>
              </a:rPr>
              <a:t>产品</a:t>
            </a:r>
          </a:p>
        </p:txBody>
      </p:sp>
    </p:spTree>
    <p:extLst>
      <p:ext uri="{BB962C8B-B14F-4D97-AF65-F5344CB8AC3E}">
        <p14:creationId xmlns:p14="http://schemas.microsoft.com/office/powerpoint/2010/main" val="4077437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文本框 105">
            <a:extLst>
              <a:ext uri="{FF2B5EF4-FFF2-40B4-BE49-F238E27FC236}">
                <a16:creationId xmlns:a16="http://schemas.microsoft.com/office/drawing/2014/main" id="{E38A2894-18EB-F85E-FC6D-7338088B0A64}"/>
              </a:ext>
            </a:extLst>
          </p:cNvPr>
          <p:cNvSpPr txBox="1"/>
          <p:nvPr/>
        </p:nvSpPr>
        <p:spPr>
          <a:xfrm rot="5400000">
            <a:off x="9494076" y="2485593"/>
            <a:ext cx="3593514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>
                <a:solidFill>
                  <a:schemeClr val="bg1">
                    <a:lumMod val="85000"/>
                    <a:alpha val="80000"/>
                  </a:schemeClr>
                </a:solidFill>
                <a:latin typeface="+mj-ea"/>
                <a:ea typeface="+mj-ea"/>
              </a:rPr>
              <a:t>PART FOUR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A92F9F75-2661-E98A-459C-1848C44535F8}"/>
              </a:ext>
            </a:extLst>
          </p:cNvPr>
          <p:cNvSpPr txBox="1"/>
          <p:nvPr/>
        </p:nvSpPr>
        <p:spPr>
          <a:xfrm>
            <a:off x="1021531" y="2104732"/>
            <a:ext cx="3894538" cy="6771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4400" dirty="0">
                <a:solidFill>
                  <a:schemeClr val="accent2"/>
                </a:solidFill>
                <a:latin typeface="+mj-ea"/>
                <a:ea typeface="+mj-ea"/>
              </a:rPr>
              <a:t>未来工作规划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0EA023E7-13C3-B10D-6297-4124B93C3C71}"/>
              </a:ext>
            </a:extLst>
          </p:cNvPr>
          <p:cNvSpPr txBox="1"/>
          <p:nvPr/>
        </p:nvSpPr>
        <p:spPr>
          <a:xfrm>
            <a:off x="1039636" y="2789476"/>
            <a:ext cx="2752901" cy="2627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1600" spc="150" dirty="0">
                <a:solidFill>
                  <a:schemeClr val="bg1">
                    <a:lumMod val="75000"/>
                  </a:schemeClr>
                </a:solidFill>
                <a:latin typeface="+mj-ea"/>
                <a:ea typeface="+mj-ea"/>
              </a:rPr>
              <a:t>WORK PLANNING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C4F553C3-C6B4-3139-B11B-20F9ADBE16E2}"/>
              </a:ext>
            </a:extLst>
          </p:cNvPr>
          <p:cNvSpPr txBox="1"/>
          <p:nvPr/>
        </p:nvSpPr>
        <p:spPr>
          <a:xfrm>
            <a:off x="6872442" y="2420938"/>
            <a:ext cx="1870373" cy="15388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10000" dirty="0">
                <a:solidFill>
                  <a:schemeClr val="bg1"/>
                </a:solidFill>
                <a:latin typeface="+mj-ea"/>
                <a:ea typeface="+mj-ea"/>
              </a:rPr>
              <a:t>04</a:t>
            </a:r>
            <a:endParaRPr lang="zh-CN" altLang="en-US" sz="10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064720C-8830-667A-FB2D-CD77C51C79F9}"/>
              </a:ext>
            </a:extLst>
          </p:cNvPr>
          <p:cNvSpPr txBox="1"/>
          <p:nvPr/>
        </p:nvSpPr>
        <p:spPr>
          <a:xfrm>
            <a:off x="1039637" y="3250685"/>
            <a:ext cx="3894538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10000"/>
              </a:lnSpc>
              <a:defRPr sz="1600" spc="15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accent4"/>
                </a:solidFill>
                <a:latin typeface="+mn-ea"/>
                <a:ea typeface="+mn-ea"/>
              </a:rPr>
              <a:t>请在此填充您的文本或将您的文本复制后将纯文字粘贴在此。您也可以用格式刷将此文本框格式复制到您的作品中。</a:t>
            </a:r>
          </a:p>
        </p:txBody>
      </p:sp>
    </p:spTree>
    <p:extLst>
      <p:ext uri="{BB962C8B-B14F-4D97-AF65-F5344CB8AC3E}">
        <p14:creationId xmlns:p14="http://schemas.microsoft.com/office/powerpoint/2010/main" val="4170078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14">
            <a:extLst>
              <a:ext uri="{FF2B5EF4-FFF2-40B4-BE49-F238E27FC236}">
                <a16:creationId xmlns:a16="http://schemas.microsoft.com/office/drawing/2014/main" id="{B3CDBB6F-C1C4-AC76-62DD-F12D21A7AD8E}"/>
              </a:ext>
            </a:extLst>
          </p:cNvPr>
          <p:cNvSpPr/>
          <p:nvPr/>
        </p:nvSpPr>
        <p:spPr>
          <a:xfrm>
            <a:off x="4163170" y="2046432"/>
            <a:ext cx="3869208" cy="3869208"/>
          </a:xfrm>
          <a:prstGeom prst="ellipse">
            <a:avLst/>
          </a:prstGeom>
          <a:noFill/>
          <a:ln w="3175">
            <a:solidFill>
              <a:schemeClr val="accent4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09A9A71-03A3-BD3F-6509-6940126D5D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WORK TARGETS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A42FFA8-7BA7-5900-1346-AD1602CFD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下半年工作目标</a:t>
            </a:r>
          </a:p>
        </p:txBody>
      </p:sp>
      <p:sp>
        <p:nvSpPr>
          <p:cNvPr id="14" name="圆: 空心 13">
            <a:extLst>
              <a:ext uri="{FF2B5EF4-FFF2-40B4-BE49-F238E27FC236}">
                <a16:creationId xmlns:a16="http://schemas.microsoft.com/office/drawing/2014/main" id="{A32E96D6-BC8E-0D77-D906-DFDBAC9C1BD6}"/>
              </a:ext>
            </a:extLst>
          </p:cNvPr>
          <p:cNvSpPr/>
          <p:nvPr/>
        </p:nvSpPr>
        <p:spPr>
          <a:xfrm rot="20149824">
            <a:off x="4318153" y="2201415"/>
            <a:ext cx="3559242" cy="3559242"/>
          </a:xfrm>
          <a:prstGeom prst="donut">
            <a:avLst>
              <a:gd name="adj" fmla="val 11627"/>
            </a:avLst>
          </a:prstGeom>
          <a:gradFill>
            <a:gsLst>
              <a:gs pos="0">
                <a:schemeClr val="accent1">
                  <a:alpha val="20000"/>
                </a:schemeClr>
              </a:gs>
              <a:gs pos="95575">
                <a:schemeClr val="accent2">
                  <a:alpha val="20000"/>
                </a:schemeClr>
              </a:gs>
              <a:gs pos="58000">
                <a:schemeClr val="accent2">
                  <a:alpha val="0"/>
                </a:schemeClr>
              </a:gs>
              <a:gs pos="31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87" name="任意多边形: 形状 86">
            <a:extLst>
              <a:ext uri="{FF2B5EF4-FFF2-40B4-BE49-F238E27FC236}">
                <a16:creationId xmlns:a16="http://schemas.microsoft.com/office/drawing/2014/main" id="{64DABCFC-2B45-7DC6-E460-ED2C4B82ED11}"/>
              </a:ext>
            </a:extLst>
          </p:cNvPr>
          <p:cNvSpPr/>
          <p:nvPr/>
        </p:nvSpPr>
        <p:spPr>
          <a:xfrm>
            <a:off x="673100" y="2514600"/>
            <a:ext cx="3635375" cy="266700"/>
          </a:xfrm>
          <a:custGeom>
            <a:avLst/>
            <a:gdLst>
              <a:gd name="connsiteX0" fmla="*/ 4292600 w 4292600"/>
              <a:gd name="connsiteY0" fmla="*/ 419100 h 419100"/>
              <a:gd name="connsiteX1" fmla="*/ 3873500 w 4292600"/>
              <a:gd name="connsiteY1" fmla="*/ 0 h 419100"/>
              <a:gd name="connsiteX2" fmla="*/ 0 w 4292600"/>
              <a:gd name="connsiteY2" fmla="*/ 0 h 419100"/>
              <a:gd name="connsiteX0" fmla="*/ 4292600 w 4292600"/>
              <a:gd name="connsiteY0" fmla="*/ 419100 h 419100"/>
              <a:gd name="connsiteX1" fmla="*/ 4152998 w 4292600"/>
              <a:gd name="connsiteY1" fmla="*/ 280570 h 419100"/>
              <a:gd name="connsiteX2" fmla="*/ 3873500 w 4292600"/>
              <a:gd name="connsiteY2" fmla="*/ 0 h 419100"/>
              <a:gd name="connsiteX3" fmla="*/ 0 w 4292600"/>
              <a:gd name="connsiteY3" fmla="*/ 0 h 419100"/>
              <a:gd name="connsiteX0" fmla="*/ 4152998 w 4152998"/>
              <a:gd name="connsiteY0" fmla="*/ 280570 h 280570"/>
              <a:gd name="connsiteX1" fmla="*/ 3873500 w 4152998"/>
              <a:gd name="connsiteY1" fmla="*/ 0 h 280570"/>
              <a:gd name="connsiteX2" fmla="*/ 0 w 4152998"/>
              <a:gd name="connsiteY2" fmla="*/ 0 h 28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2998" h="280570">
                <a:moveTo>
                  <a:pt x="4152998" y="280570"/>
                </a:moveTo>
                <a:lnTo>
                  <a:pt x="3873500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chemeClr val="accent2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4" name="任意多边形: 形状 93">
            <a:extLst>
              <a:ext uri="{FF2B5EF4-FFF2-40B4-BE49-F238E27FC236}">
                <a16:creationId xmlns:a16="http://schemas.microsoft.com/office/drawing/2014/main" id="{15845C41-ED7F-357B-FA33-327B6F12B397}"/>
              </a:ext>
            </a:extLst>
          </p:cNvPr>
          <p:cNvSpPr/>
          <p:nvPr/>
        </p:nvSpPr>
        <p:spPr>
          <a:xfrm flipV="1">
            <a:off x="673100" y="5084024"/>
            <a:ext cx="3635375" cy="266700"/>
          </a:xfrm>
          <a:custGeom>
            <a:avLst/>
            <a:gdLst>
              <a:gd name="connsiteX0" fmla="*/ 4292600 w 4292600"/>
              <a:gd name="connsiteY0" fmla="*/ 419100 h 419100"/>
              <a:gd name="connsiteX1" fmla="*/ 3873500 w 4292600"/>
              <a:gd name="connsiteY1" fmla="*/ 0 h 419100"/>
              <a:gd name="connsiteX2" fmla="*/ 0 w 4292600"/>
              <a:gd name="connsiteY2" fmla="*/ 0 h 419100"/>
              <a:gd name="connsiteX0" fmla="*/ 4292600 w 4292600"/>
              <a:gd name="connsiteY0" fmla="*/ 419100 h 419100"/>
              <a:gd name="connsiteX1" fmla="*/ 4152998 w 4292600"/>
              <a:gd name="connsiteY1" fmla="*/ 280570 h 419100"/>
              <a:gd name="connsiteX2" fmla="*/ 3873500 w 4292600"/>
              <a:gd name="connsiteY2" fmla="*/ 0 h 419100"/>
              <a:gd name="connsiteX3" fmla="*/ 0 w 4292600"/>
              <a:gd name="connsiteY3" fmla="*/ 0 h 419100"/>
              <a:gd name="connsiteX0" fmla="*/ 4152998 w 4152998"/>
              <a:gd name="connsiteY0" fmla="*/ 280570 h 280570"/>
              <a:gd name="connsiteX1" fmla="*/ 3873500 w 4152998"/>
              <a:gd name="connsiteY1" fmla="*/ 0 h 280570"/>
              <a:gd name="connsiteX2" fmla="*/ 0 w 4152998"/>
              <a:gd name="connsiteY2" fmla="*/ 0 h 28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2998" h="280570">
                <a:moveTo>
                  <a:pt x="4152998" y="280570"/>
                </a:moveTo>
                <a:lnTo>
                  <a:pt x="3873500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chemeClr val="accent2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65DFF06D-A7C6-4279-727F-6E7BCE975916}"/>
              </a:ext>
            </a:extLst>
          </p:cNvPr>
          <p:cNvSpPr txBox="1"/>
          <p:nvPr/>
        </p:nvSpPr>
        <p:spPr>
          <a:xfrm>
            <a:off x="835944" y="2095251"/>
            <a:ext cx="1659502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defRPr>
            </a:lvl1pPr>
          </a:lstStyle>
          <a:p>
            <a:r>
              <a:rPr lang="en-US" altLang="zh-CN" sz="2400" dirty="0"/>
              <a:t>1000w</a:t>
            </a:r>
            <a:endParaRPr lang="zh-CN" altLang="en-US" sz="2400" dirty="0"/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23A4D6F0-3174-2EB2-A1B9-EA94315CB0EC}"/>
              </a:ext>
            </a:extLst>
          </p:cNvPr>
          <p:cNvSpPr txBox="1"/>
          <p:nvPr/>
        </p:nvSpPr>
        <p:spPr>
          <a:xfrm>
            <a:off x="849194" y="2601460"/>
            <a:ext cx="1562618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销售额</a:t>
            </a: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40C753E4-0DE0-F7A0-6AAC-9A6D7EE93408}"/>
              </a:ext>
            </a:extLst>
          </p:cNvPr>
          <p:cNvSpPr txBox="1"/>
          <p:nvPr/>
        </p:nvSpPr>
        <p:spPr>
          <a:xfrm>
            <a:off x="850232" y="2980057"/>
            <a:ext cx="3089874" cy="6420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请添加详细的文本描述，语言描述尽量简洁精炼。</a:t>
            </a:r>
            <a:endParaRPr lang="en-US" altLang="zh-CN" dirty="0"/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685E9382-CE74-0BC5-9EF5-8F573E14AE32}"/>
              </a:ext>
            </a:extLst>
          </p:cNvPr>
          <p:cNvSpPr txBox="1"/>
          <p:nvPr/>
        </p:nvSpPr>
        <p:spPr>
          <a:xfrm>
            <a:off x="835944" y="4917347"/>
            <a:ext cx="1659502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defRPr>
            </a:lvl1pPr>
          </a:lstStyle>
          <a:p>
            <a:r>
              <a:rPr lang="en-US" altLang="zh-CN" sz="2400" dirty="0"/>
              <a:t>10000w</a:t>
            </a:r>
            <a:endParaRPr lang="zh-CN" altLang="en-US" sz="2400" dirty="0"/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97ED48D9-079C-51FF-E771-95F997A4219E}"/>
              </a:ext>
            </a:extLst>
          </p:cNvPr>
          <p:cNvSpPr txBox="1"/>
          <p:nvPr/>
        </p:nvSpPr>
        <p:spPr>
          <a:xfrm>
            <a:off x="849194" y="5423556"/>
            <a:ext cx="262648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销售量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CB7573A9-B370-E37A-8F72-F83F5D54F962}"/>
              </a:ext>
            </a:extLst>
          </p:cNvPr>
          <p:cNvSpPr txBox="1"/>
          <p:nvPr/>
        </p:nvSpPr>
        <p:spPr>
          <a:xfrm>
            <a:off x="850232" y="4255967"/>
            <a:ext cx="3089874" cy="6420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请添加详细的文本描述，语言描述尽量简洁精炼。</a:t>
            </a:r>
            <a:endParaRPr lang="en-US" altLang="zh-CN" dirty="0"/>
          </a:p>
        </p:txBody>
      </p:sp>
      <p:sp>
        <p:nvSpPr>
          <p:cNvPr id="108" name="任意多边形: 形状 107">
            <a:extLst>
              <a:ext uri="{FF2B5EF4-FFF2-40B4-BE49-F238E27FC236}">
                <a16:creationId xmlns:a16="http://schemas.microsoft.com/office/drawing/2014/main" id="{62DB4F56-6703-0396-7120-315143FFBE4C}"/>
              </a:ext>
            </a:extLst>
          </p:cNvPr>
          <p:cNvSpPr/>
          <p:nvPr/>
        </p:nvSpPr>
        <p:spPr>
          <a:xfrm flipH="1">
            <a:off x="7880439" y="2514600"/>
            <a:ext cx="3635375" cy="266700"/>
          </a:xfrm>
          <a:custGeom>
            <a:avLst/>
            <a:gdLst>
              <a:gd name="connsiteX0" fmla="*/ 4292600 w 4292600"/>
              <a:gd name="connsiteY0" fmla="*/ 419100 h 419100"/>
              <a:gd name="connsiteX1" fmla="*/ 3873500 w 4292600"/>
              <a:gd name="connsiteY1" fmla="*/ 0 h 419100"/>
              <a:gd name="connsiteX2" fmla="*/ 0 w 4292600"/>
              <a:gd name="connsiteY2" fmla="*/ 0 h 419100"/>
              <a:gd name="connsiteX0" fmla="*/ 4292600 w 4292600"/>
              <a:gd name="connsiteY0" fmla="*/ 419100 h 419100"/>
              <a:gd name="connsiteX1" fmla="*/ 4152998 w 4292600"/>
              <a:gd name="connsiteY1" fmla="*/ 280570 h 419100"/>
              <a:gd name="connsiteX2" fmla="*/ 3873500 w 4292600"/>
              <a:gd name="connsiteY2" fmla="*/ 0 h 419100"/>
              <a:gd name="connsiteX3" fmla="*/ 0 w 4292600"/>
              <a:gd name="connsiteY3" fmla="*/ 0 h 419100"/>
              <a:gd name="connsiteX0" fmla="*/ 4152998 w 4152998"/>
              <a:gd name="connsiteY0" fmla="*/ 280570 h 280570"/>
              <a:gd name="connsiteX1" fmla="*/ 3873500 w 4152998"/>
              <a:gd name="connsiteY1" fmla="*/ 0 h 280570"/>
              <a:gd name="connsiteX2" fmla="*/ 0 w 4152998"/>
              <a:gd name="connsiteY2" fmla="*/ 0 h 28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2998" h="280570">
                <a:moveTo>
                  <a:pt x="4152998" y="280570"/>
                </a:moveTo>
                <a:lnTo>
                  <a:pt x="3873500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chemeClr val="accent2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r"/>
            <a:endParaRPr lang="zh-CN" altLang="en-US"/>
          </a:p>
        </p:txBody>
      </p:sp>
      <p:sp>
        <p:nvSpPr>
          <p:cNvPr id="103" name="任意多边形: 形状 102">
            <a:extLst>
              <a:ext uri="{FF2B5EF4-FFF2-40B4-BE49-F238E27FC236}">
                <a16:creationId xmlns:a16="http://schemas.microsoft.com/office/drawing/2014/main" id="{1C51BD6D-0B8E-55CA-AFEF-A646822C017B}"/>
              </a:ext>
            </a:extLst>
          </p:cNvPr>
          <p:cNvSpPr/>
          <p:nvPr/>
        </p:nvSpPr>
        <p:spPr>
          <a:xfrm flipH="1" flipV="1">
            <a:off x="7880439" y="5084024"/>
            <a:ext cx="3635375" cy="266700"/>
          </a:xfrm>
          <a:custGeom>
            <a:avLst/>
            <a:gdLst>
              <a:gd name="connsiteX0" fmla="*/ 4292600 w 4292600"/>
              <a:gd name="connsiteY0" fmla="*/ 419100 h 419100"/>
              <a:gd name="connsiteX1" fmla="*/ 3873500 w 4292600"/>
              <a:gd name="connsiteY1" fmla="*/ 0 h 419100"/>
              <a:gd name="connsiteX2" fmla="*/ 0 w 4292600"/>
              <a:gd name="connsiteY2" fmla="*/ 0 h 419100"/>
              <a:gd name="connsiteX0" fmla="*/ 4292600 w 4292600"/>
              <a:gd name="connsiteY0" fmla="*/ 419100 h 419100"/>
              <a:gd name="connsiteX1" fmla="*/ 4152998 w 4292600"/>
              <a:gd name="connsiteY1" fmla="*/ 280570 h 419100"/>
              <a:gd name="connsiteX2" fmla="*/ 3873500 w 4292600"/>
              <a:gd name="connsiteY2" fmla="*/ 0 h 419100"/>
              <a:gd name="connsiteX3" fmla="*/ 0 w 4292600"/>
              <a:gd name="connsiteY3" fmla="*/ 0 h 419100"/>
              <a:gd name="connsiteX0" fmla="*/ 4152998 w 4152998"/>
              <a:gd name="connsiteY0" fmla="*/ 280570 h 280570"/>
              <a:gd name="connsiteX1" fmla="*/ 3873500 w 4152998"/>
              <a:gd name="connsiteY1" fmla="*/ 0 h 280570"/>
              <a:gd name="connsiteX2" fmla="*/ 0 w 4152998"/>
              <a:gd name="connsiteY2" fmla="*/ 0 h 28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2998" h="280570">
                <a:moveTo>
                  <a:pt x="4152998" y="280570"/>
                </a:moveTo>
                <a:lnTo>
                  <a:pt x="3873500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chemeClr val="accent2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r"/>
            <a:endParaRPr lang="zh-CN" altLang="en-US"/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id="{70C05C10-B65B-196A-5256-3348AA8EF582}"/>
              </a:ext>
            </a:extLst>
          </p:cNvPr>
          <p:cNvSpPr txBox="1"/>
          <p:nvPr/>
        </p:nvSpPr>
        <p:spPr>
          <a:xfrm flipH="1">
            <a:off x="9726619" y="2095251"/>
            <a:ext cx="1659502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defRPr>
            </a:lvl1pPr>
          </a:lstStyle>
          <a:p>
            <a:pPr algn="r"/>
            <a:r>
              <a:rPr lang="en-US" altLang="zh-CN" sz="2400" dirty="0"/>
              <a:t>100w</a:t>
            </a:r>
            <a:endParaRPr lang="zh-CN" altLang="en-US" sz="2400" dirty="0"/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3796E6AE-13BA-2539-A2E6-72599196C61B}"/>
              </a:ext>
            </a:extLst>
          </p:cNvPr>
          <p:cNvSpPr txBox="1"/>
          <p:nvPr/>
        </p:nvSpPr>
        <p:spPr>
          <a:xfrm flipH="1">
            <a:off x="8746389" y="2601460"/>
            <a:ext cx="262648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净利润</a:t>
            </a:r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6D76EDF1-72BE-054E-12AD-53E6DF2DC34C}"/>
              </a:ext>
            </a:extLst>
          </p:cNvPr>
          <p:cNvSpPr txBox="1"/>
          <p:nvPr/>
        </p:nvSpPr>
        <p:spPr>
          <a:xfrm flipH="1">
            <a:off x="8281959" y="2980057"/>
            <a:ext cx="3089874" cy="6420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pPr algn="r"/>
            <a:r>
              <a:rPr lang="zh-CN" altLang="en-US" dirty="0"/>
              <a:t>请添加详细的文本描述，语言描述尽量简洁精炼。</a:t>
            </a:r>
            <a:endParaRPr lang="en-US" altLang="zh-CN" dirty="0"/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2711E66B-2EF4-8A2A-0D4E-EEBD7EB02C54}"/>
              </a:ext>
            </a:extLst>
          </p:cNvPr>
          <p:cNvSpPr txBox="1"/>
          <p:nvPr/>
        </p:nvSpPr>
        <p:spPr>
          <a:xfrm flipH="1">
            <a:off x="9726619" y="4917347"/>
            <a:ext cx="1659502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defRPr>
            </a:lvl1pPr>
          </a:lstStyle>
          <a:p>
            <a:pPr algn="r"/>
            <a:r>
              <a:rPr lang="en-US" altLang="zh-CN" sz="2400" dirty="0"/>
              <a:t>80%</a:t>
            </a:r>
            <a:endParaRPr lang="zh-CN" altLang="en-US" sz="2400" dirty="0"/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D443BC06-F6C4-6928-7729-E11EB6F626B6}"/>
              </a:ext>
            </a:extLst>
          </p:cNvPr>
          <p:cNvSpPr txBox="1"/>
          <p:nvPr/>
        </p:nvSpPr>
        <p:spPr>
          <a:xfrm flipH="1">
            <a:off x="8746389" y="5423556"/>
            <a:ext cx="262648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去化率</a:t>
            </a: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80E401A7-0D3E-E20A-5777-507A46CD6F42}"/>
              </a:ext>
            </a:extLst>
          </p:cNvPr>
          <p:cNvSpPr txBox="1"/>
          <p:nvPr/>
        </p:nvSpPr>
        <p:spPr>
          <a:xfrm flipH="1">
            <a:off x="8281959" y="4255967"/>
            <a:ext cx="3089874" cy="6420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pPr algn="r"/>
            <a:r>
              <a:rPr lang="zh-CN" altLang="en-US" dirty="0"/>
              <a:t>请添加详细的文本描述，语言描述尽量简洁精炼。</a:t>
            </a:r>
            <a:endParaRPr lang="en-US" altLang="zh-CN" dirty="0"/>
          </a:p>
        </p:txBody>
      </p:sp>
      <p:pic>
        <p:nvPicPr>
          <p:cNvPr id="90" name="Picture 8">
            <a:extLst>
              <a:ext uri="{FF2B5EF4-FFF2-40B4-BE49-F238E27FC236}">
                <a16:creationId xmlns:a16="http://schemas.microsoft.com/office/drawing/2014/main" id="{9DAE373E-825A-1FA6-43C5-E1E19E98F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513272" y="1677942"/>
            <a:ext cx="3196002" cy="4331926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DDCA1FBB-53E3-89C5-51A5-74C795A2D64C}"/>
              </a:ext>
            </a:extLst>
          </p:cNvPr>
          <p:cNvGrpSpPr/>
          <p:nvPr/>
        </p:nvGrpSpPr>
        <p:grpSpPr>
          <a:xfrm>
            <a:off x="4218876" y="2751852"/>
            <a:ext cx="407518" cy="407518"/>
            <a:chOff x="4218876" y="2751852"/>
            <a:chExt cx="407518" cy="407518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8171CE25-BD37-51BB-3D48-9ACC26E40217}"/>
                </a:ext>
              </a:extLst>
            </p:cNvPr>
            <p:cNvSpPr/>
            <p:nvPr/>
          </p:nvSpPr>
          <p:spPr>
            <a:xfrm>
              <a:off x="4218876" y="2751852"/>
              <a:ext cx="407518" cy="407518"/>
            </a:xfrm>
            <a:prstGeom prst="ellipse">
              <a:avLst/>
            </a:prstGeom>
            <a:solidFill>
              <a:schemeClr val="accent5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11D0BAA-CDEF-8570-0802-8A6FBA554780}"/>
                </a:ext>
              </a:extLst>
            </p:cNvPr>
            <p:cNvSpPr/>
            <p:nvPr/>
          </p:nvSpPr>
          <p:spPr>
            <a:xfrm>
              <a:off x="4255923" y="2788899"/>
              <a:ext cx="333424" cy="333424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97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96" name="图形 95" descr="分支图 轮廓">
              <a:extLst>
                <a:ext uri="{FF2B5EF4-FFF2-40B4-BE49-F238E27FC236}">
                  <a16:creationId xmlns:a16="http://schemas.microsoft.com/office/drawing/2014/main" id="{71907723-6F82-5C59-6B8E-95907E482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94843" y="2842739"/>
              <a:ext cx="255584" cy="255584"/>
            </a:xfrm>
            <a:prstGeom prst="rect">
              <a:avLst/>
            </a:prstGeom>
          </p:spPr>
        </p:pic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A509D68F-619E-2637-D7F4-6C4A801F8420}"/>
              </a:ext>
            </a:extLst>
          </p:cNvPr>
          <p:cNvGrpSpPr/>
          <p:nvPr/>
        </p:nvGrpSpPr>
        <p:grpSpPr>
          <a:xfrm>
            <a:off x="4218876" y="4726220"/>
            <a:ext cx="407518" cy="407518"/>
            <a:chOff x="4218876" y="4726220"/>
            <a:chExt cx="407518" cy="407518"/>
          </a:xfrm>
        </p:grpSpPr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480190B0-5FAF-4910-24D8-D3C26DCC8300}"/>
                </a:ext>
              </a:extLst>
            </p:cNvPr>
            <p:cNvSpPr/>
            <p:nvPr/>
          </p:nvSpPr>
          <p:spPr>
            <a:xfrm>
              <a:off x="4218876" y="4726220"/>
              <a:ext cx="407518" cy="407518"/>
            </a:xfrm>
            <a:prstGeom prst="ellipse">
              <a:avLst/>
            </a:prstGeom>
            <a:solidFill>
              <a:schemeClr val="accent5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3566672E-6A61-4068-A477-4D91D6E454AA}"/>
                </a:ext>
              </a:extLst>
            </p:cNvPr>
            <p:cNvSpPr/>
            <p:nvPr/>
          </p:nvSpPr>
          <p:spPr>
            <a:xfrm>
              <a:off x="4255923" y="4763267"/>
              <a:ext cx="333424" cy="333424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98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100" name="图形 99" descr="分支图 轮廓">
              <a:extLst>
                <a:ext uri="{FF2B5EF4-FFF2-40B4-BE49-F238E27FC236}">
                  <a16:creationId xmlns:a16="http://schemas.microsoft.com/office/drawing/2014/main" id="{2865F2A3-A0F3-A36E-C6E9-4DCA00EE0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94843" y="4823924"/>
              <a:ext cx="255584" cy="255584"/>
            </a:xfrm>
            <a:prstGeom prst="rect">
              <a:avLst/>
            </a:prstGeom>
          </p:spPr>
        </p:pic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7B0E1CF3-4EA6-4E2A-9DD8-899FC4478C65}"/>
              </a:ext>
            </a:extLst>
          </p:cNvPr>
          <p:cNvGrpSpPr/>
          <p:nvPr/>
        </p:nvGrpSpPr>
        <p:grpSpPr>
          <a:xfrm>
            <a:off x="7541707" y="2751852"/>
            <a:ext cx="407518" cy="407518"/>
            <a:chOff x="7541707" y="2751852"/>
            <a:chExt cx="407518" cy="407518"/>
          </a:xfrm>
        </p:grpSpPr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8851BBBB-6504-FED5-ABB9-D0AAFFC98EBF}"/>
                </a:ext>
              </a:extLst>
            </p:cNvPr>
            <p:cNvSpPr/>
            <p:nvPr/>
          </p:nvSpPr>
          <p:spPr>
            <a:xfrm>
              <a:off x="7541707" y="2751852"/>
              <a:ext cx="407518" cy="407518"/>
            </a:xfrm>
            <a:prstGeom prst="ellipse">
              <a:avLst/>
            </a:prstGeom>
            <a:solidFill>
              <a:schemeClr val="accent5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0B3A101D-5E5D-5649-4713-708B9008D34E}"/>
                </a:ext>
              </a:extLst>
            </p:cNvPr>
            <p:cNvSpPr/>
            <p:nvPr/>
          </p:nvSpPr>
          <p:spPr>
            <a:xfrm>
              <a:off x="7578754" y="2788899"/>
              <a:ext cx="333424" cy="333424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96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101" name="图形 100" descr="分支图 轮廓">
              <a:extLst>
                <a:ext uri="{FF2B5EF4-FFF2-40B4-BE49-F238E27FC236}">
                  <a16:creationId xmlns:a16="http://schemas.microsoft.com/office/drawing/2014/main" id="{060B07BE-4B6F-AC78-369F-47485FEA7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17674" y="2842739"/>
              <a:ext cx="255584" cy="255584"/>
            </a:xfrm>
            <a:prstGeom prst="rect">
              <a:avLst/>
            </a:prstGeom>
          </p:spPr>
        </p:pic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5877C2B6-7B65-D5DD-5CA1-57915E93EEAE}"/>
              </a:ext>
            </a:extLst>
          </p:cNvPr>
          <p:cNvGrpSpPr/>
          <p:nvPr/>
        </p:nvGrpSpPr>
        <p:grpSpPr>
          <a:xfrm>
            <a:off x="7541707" y="4726220"/>
            <a:ext cx="407518" cy="407518"/>
            <a:chOff x="7541707" y="4726220"/>
            <a:chExt cx="407518" cy="407518"/>
          </a:xfrm>
        </p:grpSpPr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7C267ADF-F406-5BE2-2DED-692B4780EEA7}"/>
                </a:ext>
              </a:extLst>
            </p:cNvPr>
            <p:cNvSpPr/>
            <p:nvPr/>
          </p:nvSpPr>
          <p:spPr>
            <a:xfrm>
              <a:off x="7541707" y="4726220"/>
              <a:ext cx="407518" cy="407518"/>
            </a:xfrm>
            <a:prstGeom prst="ellipse">
              <a:avLst/>
            </a:prstGeom>
            <a:solidFill>
              <a:schemeClr val="accent5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5C435C57-A50C-0027-F7E4-06C5C1E0AF37}"/>
                </a:ext>
              </a:extLst>
            </p:cNvPr>
            <p:cNvSpPr/>
            <p:nvPr/>
          </p:nvSpPr>
          <p:spPr>
            <a:xfrm>
              <a:off x="7578754" y="4763267"/>
              <a:ext cx="333424" cy="333424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98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102" name="图形 101" descr="分支图 轮廓">
              <a:extLst>
                <a:ext uri="{FF2B5EF4-FFF2-40B4-BE49-F238E27FC236}">
                  <a16:creationId xmlns:a16="http://schemas.microsoft.com/office/drawing/2014/main" id="{019C39DB-F38B-2296-5AB9-8309D8A1D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17674" y="4823924"/>
              <a:ext cx="255584" cy="255584"/>
            </a:xfrm>
            <a:prstGeom prst="rect">
              <a:avLst/>
            </a:prstGeom>
          </p:spPr>
        </p:pic>
      </p:grpSp>
      <p:pic>
        <p:nvPicPr>
          <p:cNvPr id="47" name="图片 46" descr="图片包含 游戏机&#10;&#10;描述已自动生成">
            <a:extLst>
              <a:ext uri="{FF2B5EF4-FFF2-40B4-BE49-F238E27FC236}">
                <a16:creationId xmlns:a16="http://schemas.microsoft.com/office/drawing/2014/main" id="{823111DC-2866-5841-DB08-CE2FF914E6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>
            <a:fillRect/>
          </a:stretch>
        </p:blipFill>
        <p:spPr>
          <a:xfrm>
            <a:off x="3898971" y="5779972"/>
            <a:ext cx="3203586" cy="1078029"/>
          </a:xfrm>
          <a:custGeom>
            <a:avLst/>
            <a:gdLst>
              <a:gd name="connsiteX0" fmla="*/ 0 w 3203586"/>
              <a:gd name="connsiteY0" fmla="*/ 0 h 1078029"/>
              <a:gd name="connsiteX1" fmla="*/ 3203586 w 3203586"/>
              <a:gd name="connsiteY1" fmla="*/ 0 h 1078029"/>
              <a:gd name="connsiteX2" fmla="*/ 3203586 w 3203586"/>
              <a:gd name="connsiteY2" fmla="*/ 1078029 h 1078029"/>
              <a:gd name="connsiteX3" fmla="*/ 0 w 3203586"/>
              <a:gd name="connsiteY3" fmla="*/ 1078029 h 107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1078029">
                <a:moveTo>
                  <a:pt x="0" y="0"/>
                </a:moveTo>
                <a:lnTo>
                  <a:pt x="3203586" y="0"/>
                </a:lnTo>
                <a:lnTo>
                  <a:pt x="3203586" y="1078029"/>
                </a:lnTo>
                <a:lnTo>
                  <a:pt x="0" y="107802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48" name="图片 47" descr="卡通人物&#10;&#10;低可信度描述已自动生成">
            <a:extLst>
              <a:ext uri="{FF2B5EF4-FFF2-40B4-BE49-F238E27FC236}">
                <a16:creationId xmlns:a16="http://schemas.microsoft.com/office/drawing/2014/main" id="{8D0563B0-218E-8449-9E79-A638287724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5069" y="5750747"/>
            <a:ext cx="2002913" cy="1024747"/>
          </a:xfrm>
          <a:custGeom>
            <a:avLst/>
            <a:gdLst>
              <a:gd name="connsiteX0" fmla="*/ 0 w 2002913"/>
              <a:gd name="connsiteY0" fmla="*/ 0 h 1024747"/>
              <a:gd name="connsiteX1" fmla="*/ 2002913 w 2002913"/>
              <a:gd name="connsiteY1" fmla="*/ 0 h 1024747"/>
              <a:gd name="connsiteX2" fmla="*/ 2002913 w 2002913"/>
              <a:gd name="connsiteY2" fmla="*/ 1024747 h 1024747"/>
              <a:gd name="connsiteX3" fmla="*/ 0 w 2002913"/>
              <a:gd name="connsiteY3" fmla="*/ 1024747 h 10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913" h="1024747">
                <a:moveTo>
                  <a:pt x="0" y="0"/>
                </a:moveTo>
                <a:lnTo>
                  <a:pt x="2002913" y="0"/>
                </a:lnTo>
                <a:lnTo>
                  <a:pt x="2002913" y="1024747"/>
                </a:lnTo>
                <a:lnTo>
                  <a:pt x="0" y="1024747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49" name="图片 48" descr="图片包含 游戏机&#10;&#10;描述已自动生成">
            <a:extLst>
              <a:ext uri="{FF2B5EF4-FFF2-40B4-BE49-F238E27FC236}">
                <a16:creationId xmlns:a16="http://schemas.microsoft.com/office/drawing/2014/main" id="{5F7BEA3E-2156-ECA3-1670-147BC6D5CFF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51"/>
          <a:stretch>
            <a:fillRect/>
          </a:stretch>
        </p:blipFill>
        <p:spPr>
          <a:xfrm>
            <a:off x="2277946" y="5111668"/>
            <a:ext cx="4777668" cy="1358238"/>
          </a:xfrm>
          <a:custGeom>
            <a:avLst/>
            <a:gdLst>
              <a:gd name="connsiteX0" fmla="*/ 0 w 3259037"/>
              <a:gd name="connsiteY0" fmla="*/ 0 h 926508"/>
              <a:gd name="connsiteX1" fmla="*/ 3259037 w 3259037"/>
              <a:gd name="connsiteY1" fmla="*/ 0 h 926508"/>
              <a:gd name="connsiteX2" fmla="*/ 3259037 w 3259037"/>
              <a:gd name="connsiteY2" fmla="*/ 926508 h 926508"/>
              <a:gd name="connsiteX3" fmla="*/ 0 w 3259037"/>
              <a:gd name="connsiteY3" fmla="*/ 926508 h 92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037" h="926508">
                <a:moveTo>
                  <a:pt x="0" y="0"/>
                </a:moveTo>
                <a:lnTo>
                  <a:pt x="3259037" y="0"/>
                </a:lnTo>
                <a:lnTo>
                  <a:pt x="3259037" y="926508"/>
                </a:lnTo>
                <a:lnTo>
                  <a:pt x="0" y="926508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50" name="图片 49" descr="图片包含 游戏机&#10;&#10;描述已自动生成">
            <a:extLst>
              <a:ext uri="{FF2B5EF4-FFF2-40B4-BE49-F238E27FC236}">
                <a16:creationId xmlns:a16="http://schemas.microsoft.com/office/drawing/2014/main" id="{43252178-13F1-084A-A003-E19B35157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>
            <a:fillRect/>
          </a:stretch>
        </p:blipFill>
        <p:spPr>
          <a:xfrm>
            <a:off x="1115569" y="5794081"/>
            <a:ext cx="3203586" cy="1078029"/>
          </a:xfrm>
          <a:custGeom>
            <a:avLst/>
            <a:gdLst>
              <a:gd name="connsiteX0" fmla="*/ 0 w 3203586"/>
              <a:gd name="connsiteY0" fmla="*/ 0 h 1078029"/>
              <a:gd name="connsiteX1" fmla="*/ 3203586 w 3203586"/>
              <a:gd name="connsiteY1" fmla="*/ 0 h 1078029"/>
              <a:gd name="connsiteX2" fmla="*/ 3203586 w 3203586"/>
              <a:gd name="connsiteY2" fmla="*/ 1078029 h 1078029"/>
              <a:gd name="connsiteX3" fmla="*/ 0 w 3203586"/>
              <a:gd name="connsiteY3" fmla="*/ 1078029 h 107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1078029">
                <a:moveTo>
                  <a:pt x="0" y="0"/>
                </a:moveTo>
                <a:lnTo>
                  <a:pt x="3203586" y="0"/>
                </a:lnTo>
                <a:lnTo>
                  <a:pt x="3203586" y="1078029"/>
                </a:lnTo>
                <a:lnTo>
                  <a:pt x="0" y="107802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51" name="图片 50" descr="卡通人物&#10;&#10;低可信度描述已自动生成">
            <a:extLst>
              <a:ext uri="{FF2B5EF4-FFF2-40B4-BE49-F238E27FC236}">
                <a16:creationId xmlns:a16="http://schemas.microsoft.com/office/drawing/2014/main" id="{0ABE9B13-6312-EC67-F475-AB26A873C9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7"/>
          <a:stretch>
            <a:fillRect/>
          </a:stretch>
        </p:blipFill>
        <p:spPr>
          <a:xfrm>
            <a:off x="-19767" y="6346641"/>
            <a:ext cx="1859818" cy="511359"/>
          </a:xfrm>
          <a:custGeom>
            <a:avLst/>
            <a:gdLst>
              <a:gd name="connsiteX0" fmla="*/ 0 w 1859818"/>
              <a:gd name="connsiteY0" fmla="*/ 0 h 511359"/>
              <a:gd name="connsiteX1" fmla="*/ 1859818 w 1859818"/>
              <a:gd name="connsiteY1" fmla="*/ 0 h 511359"/>
              <a:gd name="connsiteX2" fmla="*/ 1859818 w 1859818"/>
              <a:gd name="connsiteY2" fmla="*/ 511359 h 511359"/>
              <a:gd name="connsiteX3" fmla="*/ 0 w 1859818"/>
              <a:gd name="connsiteY3" fmla="*/ 511359 h 511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9818" h="511359">
                <a:moveTo>
                  <a:pt x="0" y="0"/>
                </a:moveTo>
                <a:lnTo>
                  <a:pt x="1859818" y="0"/>
                </a:lnTo>
                <a:lnTo>
                  <a:pt x="1859818" y="511359"/>
                </a:lnTo>
                <a:lnTo>
                  <a:pt x="0" y="51135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52" name="图片 51" descr="图片包含 游戏机&#10;&#10;描述已自动生成">
            <a:extLst>
              <a:ext uri="{FF2B5EF4-FFF2-40B4-BE49-F238E27FC236}">
                <a16:creationId xmlns:a16="http://schemas.microsoft.com/office/drawing/2014/main" id="{EDC649A0-6BD1-D530-A87D-80FD82D2F7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>
            <a:fillRect/>
          </a:stretch>
        </p:blipFill>
        <p:spPr>
          <a:xfrm>
            <a:off x="4735330" y="5289830"/>
            <a:ext cx="4660141" cy="1568170"/>
          </a:xfrm>
          <a:custGeom>
            <a:avLst/>
            <a:gdLst>
              <a:gd name="connsiteX0" fmla="*/ 0 w 3203586"/>
              <a:gd name="connsiteY0" fmla="*/ 0 h 1078029"/>
              <a:gd name="connsiteX1" fmla="*/ 3203586 w 3203586"/>
              <a:gd name="connsiteY1" fmla="*/ 0 h 1078029"/>
              <a:gd name="connsiteX2" fmla="*/ 3203586 w 3203586"/>
              <a:gd name="connsiteY2" fmla="*/ 1078029 h 1078029"/>
              <a:gd name="connsiteX3" fmla="*/ 0 w 3203586"/>
              <a:gd name="connsiteY3" fmla="*/ 1078029 h 107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1078029">
                <a:moveTo>
                  <a:pt x="0" y="0"/>
                </a:moveTo>
                <a:lnTo>
                  <a:pt x="3203586" y="0"/>
                </a:lnTo>
                <a:lnTo>
                  <a:pt x="3203586" y="1078029"/>
                </a:lnTo>
                <a:lnTo>
                  <a:pt x="0" y="107802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53" name="图片 52" descr="图片包含 游戏机&#10;&#10;描述已自动生成">
            <a:extLst>
              <a:ext uri="{FF2B5EF4-FFF2-40B4-BE49-F238E27FC236}">
                <a16:creationId xmlns:a16="http://schemas.microsoft.com/office/drawing/2014/main" id="{E79950CB-6C97-62F9-8B4B-51E115E3BC6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90" b="46901"/>
          <a:stretch>
            <a:fillRect/>
          </a:stretch>
        </p:blipFill>
        <p:spPr>
          <a:xfrm>
            <a:off x="10496447" y="5883899"/>
            <a:ext cx="1695554" cy="974101"/>
          </a:xfrm>
          <a:custGeom>
            <a:avLst/>
            <a:gdLst>
              <a:gd name="connsiteX0" fmla="*/ 0 w 2209949"/>
              <a:gd name="connsiteY0" fmla="*/ 0 h 1269623"/>
              <a:gd name="connsiteX1" fmla="*/ 2209949 w 2209949"/>
              <a:gd name="connsiteY1" fmla="*/ 0 h 1269623"/>
              <a:gd name="connsiteX2" fmla="*/ 2209949 w 2209949"/>
              <a:gd name="connsiteY2" fmla="*/ 1269623 h 1269623"/>
              <a:gd name="connsiteX3" fmla="*/ 0 w 2209949"/>
              <a:gd name="connsiteY3" fmla="*/ 1269623 h 126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949" h="1269623">
                <a:moveTo>
                  <a:pt x="0" y="0"/>
                </a:moveTo>
                <a:lnTo>
                  <a:pt x="2209949" y="0"/>
                </a:lnTo>
                <a:lnTo>
                  <a:pt x="2209949" y="1269623"/>
                </a:lnTo>
                <a:lnTo>
                  <a:pt x="0" y="1269623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7484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D73BF11-AB43-26DF-5BDD-58AA34A2E2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WORK PLAN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3CBD881-2EF3-B07D-A7D3-FA3D48C51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下半年工作规划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887A260-CEF9-82F6-DFEC-39A00F548E8D}"/>
              </a:ext>
            </a:extLst>
          </p:cNvPr>
          <p:cNvGrpSpPr/>
          <p:nvPr/>
        </p:nvGrpSpPr>
        <p:grpSpPr>
          <a:xfrm>
            <a:off x="1644265" y="3404712"/>
            <a:ext cx="1058494" cy="1058494"/>
            <a:chOff x="7844794" y="2047215"/>
            <a:chExt cx="750566" cy="750566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1554DB7D-195A-EF42-B1F9-DB1905456939}"/>
                </a:ext>
              </a:extLst>
            </p:cNvPr>
            <p:cNvSpPr/>
            <p:nvPr/>
          </p:nvSpPr>
          <p:spPr>
            <a:xfrm>
              <a:off x="7844794" y="2047215"/>
              <a:ext cx="750566" cy="750566"/>
            </a:xfrm>
            <a:prstGeom prst="ellipse">
              <a:avLst/>
            </a:prstGeom>
            <a:solidFill>
              <a:schemeClr val="accent5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9E9BF78-8F2F-EA41-C618-8BB57FE7A2F1}"/>
                </a:ext>
              </a:extLst>
            </p:cNvPr>
            <p:cNvSpPr/>
            <p:nvPr/>
          </p:nvSpPr>
          <p:spPr>
            <a:xfrm>
              <a:off x="7913027" y="2115448"/>
              <a:ext cx="614099" cy="614099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5"/>
                  </a:solidFill>
                  <a:latin typeface="+mj-ea"/>
                  <a:ea typeface="+mj-ea"/>
                </a:rPr>
                <a:t>7</a:t>
              </a:r>
              <a:r>
                <a:rPr lang="zh-CN" altLang="en-US" sz="2000" dirty="0">
                  <a:solidFill>
                    <a:schemeClr val="accent5"/>
                  </a:solidFill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D40215D5-4653-EEE6-3934-A12728FD7401}"/>
              </a:ext>
            </a:extLst>
          </p:cNvPr>
          <p:cNvGrpSpPr/>
          <p:nvPr/>
        </p:nvGrpSpPr>
        <p:grpSpPr>
          <a:xfrm>
            <a:off x="2837576" y="3787097"/>
            <a:ext cx="1125048" cy="293723"/>
            <a:chOff x="1892300" y="3397773"/>
            <a:chExt cx="1580895" cy="412733"/>
          </a:xfrm>
        </p:grpSpPr>
        <p:sp>
          <p:nvSpPr>
            <p:cNvPr id="28" name="箭头: 右 27">
              <a:extLst>
                <a:ext uri="{FF2B5EF4-FFF2-40B4-BE49-F238E27FC236}">
                  <a16:creationId xmlns:a16="http://schemas.microsoft.com/office/drawing/2014/main" id="{7AFEBFAE-E63D-F5E0-E78E-E89F85200B10}"/>
                </a:ext>
              </a:extLst>
            </p:cNvPr>
            <p:cNvSpPr/>
            <p:nvPr/>
          </p:nvSpPr>
          <p:spPr>
            <a:xfrm>
              <a:off x="2414701" y="3397773"/>
              <a:ext cx="1058494" cy="412733"/>
            </a:xfrm>
            <a:prstGeom prst="rightArrow">
              <a:avLst/>
            </a:prstGeom>
            <a:noFill/>
            <a:ln w="6350">
              <a:gradFill>
                <a:gsLst>
                  <a:gs pos="78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zh-CN" altLang="en-US" sz="200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  <p:sp>
          <p:nvSpPr>
            <p:cNvPr id="23" name="箭头: 右 22">
              <a:extLst>
                <a:ext uri="{FF2B5EF4-FFF2-40B4-BE49-F238E27FC236}">
                  <a16:creationId xmlns:a16="http://schemas.microsoft.com/office/drawing/2014/main" id="{0C31B6C6-AA8A-FCAE-D824-6A2CB53135E6}"/>
                </a:ext>
              </a:extLst>
            </p:cNvPr>
            <p:cNvSpPr/>
            <p:nvPr/>
          </p:nvSpPr>
          <p:spPr>
            <a:xfrm>
              <a:off x="1964106" y="3397773"/>
              <a:ext cx="1058494" cy="412733"/>
            </a:xfrm>
            <a:prstGeom prst="rightArrow">
              <a:avLst/>
            </a:prstGeom>
            <a:noFill/>
            <a:ln w="6350">
              <a:gradFill>
                <a:gsLst>
                  <a:gs pos="78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zh-CN" altLang="en-US" sz="200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  <p:sp>
          <p:nvSpPr>
            <p:cNvPr id="24" name="箭头: 右 23">
              <a:extLst>
                <a:ext uri="{FF2B5EF4-FFF2-40B4-BE49-F238E27FC236}">
                  <a16:creationId xmlns:a16="http://schemas.microsoft.com/office/drawing/2014/main" id="{78EB3322-A6DC-2051-C00C-F75DFA49DC42}"/>
                </a:ext>
              </a:extLst>
            </p:cNvPr>
            <p:cNvSpPr/>
            <p:nvPr/>
          </p:nvSpPr>
          <p:spPr>
            <a:xfrm>
              <a:off x="2054225" y="3397773"/>
              <a:ext cx="1058494" cy="412733"/>
            </a:xfrm>
            <a:prstGeom prst="rightArrow">
              <a:avLst/>
            </a:prstGeom>
            <a:noFill/>
            <a:ln w="6350">
              <a:gradFill>
                <a:gsLst>
                  <a:gs pos="78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zh-CN" altLang="en-US" sz="200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  <p:sp>
          <p:nvSpPr>
            <p:cNvPr id="25" name="箭头: 右 24">
              <a:extLst>
                <a:ext uri="{FF2B5EF4-FFF2-40B4-BE49-F238E27FC236}">
                  <a16:creationId xmlns:a16="http://schemas.microsoft.com/office/drawing/2014/main" id="{BFC50C56-1A9B-DBDB-3C0F-D1C4DE65B4B7}"/>
                </a:ext>
              </a:extLst>
            </p:cNvPr>
            <p:cNvSpPr/>
            <p:nvPr/>
          </p:nvSpPr>
          <p:spPr>
            <a:xfrm>
              <a:off x="2144344" y="3397773"/>
              <a:ext cx="1058494" cy="412733"/>
            </a:xfrm>
            <a:prstGeom prst="rightArrow">
              <a:avLst/>
            </a:prstGeom>
            <a:noFill/>
            <a:ln w="6350">
              <a:gradFill>
                <a:gsLst>
                  <a:gs pos="78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zh-CN" altLang="en-US" sz="200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  <p:sp>
          <p:nvSpPr>
            <p:cNvPr id="26" name="箭头: 右 25">
              <a:extLst>
                <a:ext uri="{FF2B5EF4-FFF2-40B4-BE49-F238E27FC236}">
                  <a16:creationId xmlns:a16="http://schemas.microsoft.com/office/drawing/2014/main" id="{C7B89699-41E5-1AFF-69B8-FF8FD45D7A01}"/>
                </a:ext>
              </a:extLst>
            </p:cNvPr>
            <p:cNvSpPr/>
            <p:nvPr/>
          </p:nvSpPr>
          <p:spPr>
            <a:xfrm>
              <a:off x="2234463" y="3397773"/>
              <a:ext cx="1058494" cy="412733"/>
            </a:xfrm>
            <a:prstGeom prst="rightArrow">
              <a:avLst/>
            </a:prstGeom>
            <a:noFill/>
            <a:ln w="6350">
              <a:gradFill>
                <a:gsLst>
                  <a:gs pos="78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zh-CN" altLang="en-US" sz="200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  <p:sp>
          <p:nvSpPr>
            <p:cNvPr id="27" name="箭头: 右 26">
              <a:extLst>
                <a:ext uri="{FF2B5EF4-FFF2-40B4-BE49-F238E27FC236}">
                  <a16:creationId xmlns:a16="http://schemas.microsoft.com/office/drawing/2014/main" id="{E7937CD5-E2BE-5EB0-1B1A-43D448AC1ED4}"/>
                </a:ext>
              </a:extLst>
            </p:cNvPr>
            <p:cNvSpPr/>
            <p:nvPr/>
          </p:nvSpPr>
          <p:spPr>
            <a:xfrm>
              <a:off x="2324582" y="3397773"/>
              <a:ext cx="1058494" cy="412733"/>
            </a:xfrm>
            <a:prstGeom prst="rightArrow">
              <a:avLst/>
            </a:prstGeom>
            <a:noFill/>
            <a:ln w="6350">
              <a:gradFill>
                <a:gsLst>
                  <a:gs pos="78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zh-CN" altLang="en-US" sz="200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  <p:sp>
          <p:nvSpPr>
            <p:cNvPr id="4" name="箭头: 右 3">
              <a:extLst>
                <a:ext uri="{FF2B5EF4-FFF2-40B4-BE49-F238E27FC236}">
                  <a16:creationId xmlns:a16="http://schemas.microsoft.com/office/drawing/2014/main" id="{2483851E-306A-D3CA-9C62-647E91EB1674}"/>
                </a:ext>
              </a:extLst>
            </p:cNvPr>
            <p:cNvSpPr/>
            <p:nvPr/>
          </p:nvSpPr>
          <p:spPr>
            <a:xfrm>
              <a:off x="1892300" y="3397773"/>
              <a:ext cx="1058494" cy="412733"/>
            </a:xfrm>
            <a:prstGeom prst="rightArrow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zh-CN" altLang="en-US" sz="200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8A154121-EB71-4F0E-E0E4-83088104B9A8}"/>
              </a:ext>
            </a:extLst>
          </p:cNvPr>
          <p:cNvGrpSpPr/>
          <p:nvPr/>
        </p:nvGrpSpPr>
        <p:grpSpPr>
          <a:xfrm>
            <a:off x="4097441" y="3404712"/>
            <a:ext cx="1058494" cy="1058494"/>
            <a:chOff x="7844794" y="2047215"/>
            <a:chExt cx="750566" cy="750566"/>
          </a:xfrm>
        </p:grpSpPr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4C103800-D6AC-1CB4-F767-943F734A2100}"/>
                </a:ext>
              </a:extLst>
            </p:cNvPr>
            <p:cNvSpPr/>
            <p:nvPr/>
          </p:nvSpPr>
          <p:spPr>
            <a:xfrm>
              <a:off x="7844794" y="2047215"/>
              <a:ext cx="750566" cy="750566"/>
            </a:xfrm>
            <a:prstGeom prst="ellipse">
              <a:avLst/>
            </a:prstGeom>
            <a:solidFill>
              <a:schemeClr val="accent5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AFC502F3-CE9A-F206-D195-9D846A395317}"/>
                </a:ext>
              </a:extLst>
            </p:cNvPr>
            <p:cNvSpPr/>
            <p:nvPr/>
          </p:nvSpPr>
          <p:spPr>
            <a:xfrm>
              <a:off x="7913027" y="2115448"/>
              <a:ext cx="614099" cy="614099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5"/>
                  </a:solidFill>
                  <a:latin typeface="+mj-ea"/>
                  <a:ea typeface="+mj-ea"/>
                </a:rPr>
                <a:t>9</a:t>
              </a:r>
              <a:r>
                <a:rPr lang="zh-CN" altLang="en-US" sz="2000" dirty="0">
                  <a:solidFill>
                    <a:schemeClr val="accent5"/>
                  </a:solidFill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95BEDC8-321A-945F-D49F-67C6AC1C7E3F}"/>
              </a:ext>
            </a:extLst>
          </p:cNvPr>
          <p:cNvGrpSpPr/>
          <p:nvPr/>
        </p:nvGrpSpPr>
        <p:grpSpPr>
          <a:xfrm>
            <a:off x="6550617" y="3404712"/>
            <a:ext cx="1058494" cy="1058494"/>
            <a:chOff x="7844794" y="2047215"/>
            <a:chExt cx="750566" cy="750566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0840697D-18B5-B8BA-6F74-538DCE47E37E}"/>
                </a:ext>
              </a:extLst>
            </p:cNvPr>
            <p:cNvSpPr/>
            <p:nvPr/>
          </p:nvSpPr>
          <p:spPr>
            <a:xfrm>
              <a:off x="7844794" y="2047215"/>
              <a:ext cx="750566" cy="750566"/>
            </a:xfrm>
            <a:prstGeom prst="ellipse">
              <a:avLst/>
            </a:prstGeom>
            <a:solidFill>
              <a:schemeClr val="accent5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DA6082C5-3076-ACD2-56BA-5904A23AA8D9}"/>
                </a:ext>
              </a:extLst>
            </p:cNvPr>
            <p:cNvSpPr/>
            <p:nvPr/>
          </p:nvSpPr>
          <p:spPr>
            <a:xfrm>
              <a:off x="7913027" y="2115448"/>
              <a:ext cx="614099" cy="614099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5"/>
                  </a:solidFill>
                  <a:latin typeface="+mj-ea"/>
                  <a:ea typeface="+mj-ea"/>
                </a:rPr>
                <a:t>10</a:t>
              </a:r>
              <a:r>
                <a:rPr lang="zh-CN" altLang="en-US" sz="2000" dirty="0">
                  <a:solidFill>
                    <a:schemeClr val="accent5"/>
                  </a:solidFill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4BEE784A-9312-AECF-B877-55736340D86E}"/>
              </a:ext>
            </a:extLst>
          </p:cNvPr>
          <p:cNvGrpSpPr/>
          <p:nvPr/>
        </p:nvGrpSpPr>
        <p:grpSpPr>
          <a:xfrm>
            <a:off x="9003793" y="3404712"/>
            <a:ext cx="1058494" cy="1058494"/>
            <a:chOff x="7844794" y="2047215"/>
            <a:chExt cx="750566" cy="750566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0946C83A-7A94-9AEA-5307-5B1CD7197F36}"/>
                </a:ext>
              </a:extLst>
            </p:cNvPr>
            <p:cNvSpPr/>
            <p:nvPr/>
          </p:nvSpPr>
          <p:spPr>
            <a:xfrm>
              <a:off x="7844794" y="2047215"/>
              <a:ext cx="750566" cy="750566"/>
            </a:xfrm>
            <a:prstGeom prst="ellipse">
              <a:avLst/>
            </a:prstGeom>
            <a:solidFill>
              <a:schemeClr val="accent5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A7C9C789-B1C0-D9FF-14FC-E3E2AEDF4D45}"/>
                </a:ext>
              </a:extLst>
            </p:cNvPr>
            <p:cNvSpPr/>
            <p:nvPr/>
          </p:nvSpPr>
          <p:spPr>
            <a:xfrm>
              <a:off x="7913027" y="2115448"/>
              <a:ext cx="614099" cy="614099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5"/>
                  </a:solidFill>
                  <a:latin typeface="+mj-ea"/>
                  <a:ea typeface="+mj-ea"/>
                </a:rPr>
                <a:t>12</a:t>
              </a:r>
              <a:r>
                <a:rPr lang="zh-CN" altLang="en-US" sz="2000" dirty="0">
                  <a:solidFill>
                    <a:schemeClr val="accent5"/>
                  </a:solidFill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7A69DC83-DFDA-FE40-189F-1D5CD9FA5E0D}"/>
              </a:ext>
            </a:extLst>
          </p:cNvPr>
          <p:cNvGrpSpPr/>
          <p:nvPr/>
        </p:nvGrpSpPr>
        <p:grpSpPr>
          <a:xfrm>
            <a:off x="5290752" y="3787097"/>
            <a:ext cx="1125048" cy="293723"/>
            <a:chOff x="1892300" y="3397773"/>
            <a:chExt cx="1580895" cy="412733"/>
          </a:xfrm>
        </p:grpSpPr>
        <p:sp>
          <p:nvSpPr>
            <p:cNvPr id="43" name="箭头: 右 42">
              <a:extLst>
                <a:ext uri="{FF2B5EF4-FFF2-40B4-BE49-F238E27FC236}">
                  <a16:creationId xmlns:a16="http://schemas.microsoft.com/office/drawing/2014/main" id="{4AAC703A-DB90-D9C7-8C6B-E2A1D59B8038}"/>
                </a:ext>
              </a:extLst>
            </p:cNvPr>
            <p:cNvSpPr/>
            <p:nvPr/>
          </p:nvSpPr>
          <p:spPr>
            <a:xfrm>
              <a:off x="2414701" y="3397773"/>
              <a:ext cx="1058494" cy="412733"/>
            </a:xfrm>
            <a:prstGeom prst="rightArrow">
              <a:avLst/>
            </a:prstGeom>
            <a:noFill/>
            <a:ln w="6350">
              <a:gradFill>
                <a:gsLst>
                  <a:gs pos="78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zh-CN" altLang="en-US" sz="200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  <p:sp>
          <p:nvSpPr>
            <p:cNvPr id="44" name="箭头: 右 43">
              <a:extLst>
                <a:ext uri="{FF2B5EF4-FFF2-40B4-BE49-F238E27FC236}">
                  <a16:creationId xmlns:a16="http://schemas.microsoft.com/office/drawing/2014/main" id="{515FA991-C363-955D-E53E-F1E532DB9E77}"/>
                </a:ext>
              </a:extLst>
            </p:cNvPr>
            <p:cNvSpPr/>
            <p:nvPr/>
          </p:nvSpPr>
          <p:spPr>
            <a:xfrm>
              <a:off x="1964106" y="3397773"/>
              <a:ext cx="1058494" cy="412733"/>
            </a:xfrm>
            <a:prstGeom prst="rightArrow">
              <a:avLst/>
            </a:prstGeom>
            <a:noFill/>
            <a:ln w="6350">
              <a:gradFill>
                <a:gsLst>
                  <a:gs pos="78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zh-CN" altLang="en-US" sz="200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  <p:sp>
          <p:nvSpPr>
            <p:cNvPr id="45" name="箭头: 右 44">
              <a:extLst>
                <a:ext uri="{FF2B5EF4-FFF2-40B4-BE49-F238E27FC236}">
                  <a16:creationId xmlns:a16="http://schemas.microsoft.com/office/drawing/2014/main" id="{E63B6CBE-00AA-3BC5-4752-E34B259D8851}"/>
                </a:ext>
              </a:extLst>
            </p:cNvPr>
            <p:cNvSpPr/>
            <p:nvPr/>
          </p:nvSpPr>
          <p:spPr>
            <a:xfrm>
              <a:off x="2054225" y="3397773"/>
              <a:ext cx="1058494" cy="412733"/>
            </a:xfrm>
            <a:prstGeom prst="rightArrow">
              <a:avLst/>
            </a:prstGeom>
            <a:noFill/>
            <a:ln w="6350">
              <a:gradFill>
                <a:gsLst>
                  <a:gs pos="78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zh-CN" altLang="en-US" sz="200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  <p:sp>
          <p:nvSpPr>
            <p:cNvPr id="46" name="箭头: 右 45">
              <a:extLst>
                <a:ext uri="{FF2B5EF4-FFF2-40B4-BE49-F238E27FC236}">
                  <a16:creationId xmlns:a16="http://schemas.microsoft.com/office/drawing/2014/main" id="{6B624977-455F-D25E-FAAF-02FB1534CCF9}"/>
                </a:ext>
              </a:extLst>
            </p:cNvPr>
            <p:cNvSpPr/>
            <p:nvPr/>
          </p:nvSpPr>
          <p:spPr>
            <a:xfrm>
              <a:off x="2144344" y="3397773"/>
              <a:ext cx="1058494" cy="412733"/>
            </a:xfrm>
            <a:prstGeom prst="rightArrow">
              <a:avLst/>
            </a:prstGeom>
            <a:noFill/>
            <a:ln w="6350">
              <a:gradFill>
                <a:gsLst>
                  <a:gs pos="78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zh-CN" altLang="en-US" sz="200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  <p:sp>
          <p:nvSpPr>
            <p:cNvPr id="47" name="箭头: 右 46">
              <a:extLst>
                <a:ext uri="{FF2B5EF4-FFF2-40B4-BE49-F238E27FC236}">
                  <a16:creationId xmlns:a16="http://schemas.microsoft.com/office/drawing/2014/main" id="{E01D9F1E-77B3-8BC5-F2A7-86B8D105D01C}"/>
                </a:ext>
              </a:extLst>
            </p:cNvPr>
            <p:cNvSpPr/>
            <p:nvPr/>
          </p:nvSpPr>
          <p:spPr>
            <a:xfrm>
              <a:off x="2234463" y="3397773"/>
              <a:ext cx="1058494" cy="412733"/>
            </a:xfrm>
            <a:prstGeom prst="rightArrow">
              <a:avLst/>
            </a:prstGeom>
            <a:noFill/>
            <a:ln w="6350">
              <a:gradFill>
                <a:gsLst>
                  <a:gs pos="78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zh-CN" altLang="en-US" sz="200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  <p:sp>
          <p:nvSpPr>
            <p:cNvPr id="48" name="箭头: 右 47">
              <a:extLst>
                <a:ext uri="{FF2B5EF4-FFF2-40B4-BE49-F238E27FC236}">
                  <a16:creationId xmlns:a16="http://schemas.microsoft.com/office/drawing/2014/main" id="{BE415D88-8D90-E7FF-8FAB-136920956A15}"/>
                </a:ext>
              </a:extLst>
            </p:cNvPr>
            <p:cNvSpPr/>
            <p:nvPr/>
          </p:nvSpPr>
          <p:spPr>
            <a:xfrm>
              <a:off x="2324582" y="3397773"/>
              <a:ext cx="1058494" cy="412733"/>
            </a:xfrm>
            <a:prstGeom prst="rightArrow">
              <a:avLst/>
            </a:prstGeom>
            <a:noFill/>
            <a:ln w="6350">
              <a:gradFill>
                <a:gsLst>
                  <a:gs pos="78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zh-CN" altLang="en-US" sz="200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  <p:sp>
          <p:nvSpPr>
            <p:cNvPr id="49" name="箭头: 右 48">
              <a:extLst>
                <a:ext uri="{FF2B5EF4-FFF2-40B4-BE49-F238E27FC236}">
                  <a16:creationId xmlns:a16="http://schemas.microsoft.com/office/drawing/2014/main" id="{5B27B70F-574B-1E8E-D95B-1D09F57ABB21}"/>
                </a:ext>
              </a:extLst>
            </p:cNvPr>
            <p:cNvSpPr/>
            <p:nvPr/>
          </p:nvSpPr>
          <p:spPr>
            <a:xfrm>
              <a:off x="1892300" y="3397773"/>
              <a:ext cx="1058494" cy="412733"/>
            </a:xfrm>
            <a:prstGeom prst="rightArrow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zh-CN" altLang="en-US" sz="200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99E4D0B7-CC62-2AA0-62C3-FA88B090032B}"/>
              </a:ext>
            </a:extLst>
          </p:cNvPr>
          <p:cNvGrpSpPr/>
          <p:nvPr/>
        </p:nvGrpSpPr>
        <p:grpSpPr>
          <a:xfrm>
            <a:off x="7743928" y="3787097"/>
            <a:ext cx="1125048" cy="293723"/>
            <a:chOff x="1892300" y="3397773"/>
            <a:chExt cx="1580895" cy="412733"/>
          </a:xfrm>
        </p:grpSpPr>
        <p:sp>
          <p:nvSpPr>
            <p:cNvPr id="51" name="箭头: 右 50">
              <a:extLst>
                <a:ext uri="{FF2B5EF4-FFF2-40B4-BE49-F238E27FC236}">
                  <a16:creationId xmlns:a16="http://schemas.microsoft.com/office/drawing/2014/main" id="{6883042D-456F-4725-C02F-1963D4D3C624}"/>
                </a:ext>
              </a:extLst>
            </p:cNvPr>
            <p:cNvSpPr/>
            <p:nvPr/>
          </p:nvSpPr>
          <p:spPr>
            <a:xfrm>
              <a:off x="2414701" y="3397773"/>
              <a:ext cx="1058494" cy="412733"/>
            </a:xfrm>
            <a:prstGeom prst="rightArrow">
              <a:avLst/>
            </a:prstGeom>
            <a:noFill/>
            <a:ln w="6350">
              <a:gradFill>
                <a:gsLst>
                  <a:gs pos="78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zh-CN" altLang="en-US" sz="200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  <p:sp>
          <p:nvSpPr>
            <p:cNvPr id="52" name="箭头: 右 51">
              <a:extLst>
                <a:ext uri="{FF2B5EF4-FFF2-40B4-BE49-F238E27FC236}">
                  <a16:creationId xmlns:a16="http://schemas.microsoft.com/office/drawing/2014/main" id="{0C04C4A1-4A6D-A9CE-BCC2-5353F1F16762}"/>
                </a:ext>
              </a:extLst>
            </p:cNvPr>
            <p:cNvSpPr/>
            <p:nvPr/>
          </p:nvSpPr>
          <p:spPr>
            <a:xfrm>
              <a:off x="1964106" y="3397773"/>
              <a:ext cx="1058494" cy="412733"/>
            </a:xfrm>
            <a:prstGeom prst="rightArrow">
              <a:avLst/>
            </a:prstGeom>
            <a:noFill/>
            <a:ln w="6350">
              <a:gradFill>
                <a:gsLst>
                  <a:gs pos="78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zh-CN" altLang="en-US" sz="200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  <p:sp>
          <p:nvSpPr>
            <p:cNvPr id="53" name="箭头: 右 52">
              <a:extLst>
                <a:ext uri="{FF2B5EF4-FFF2-40B4-BE49-F238E27FC236}">
                  <a16:creationId xmlns:a16="http://schemas.microsoft.com/office/drawing/2014/main" id="{6D485C92-FDE8-57FB-A3C0-7B2185DA6B9D}"/>
                </a:ext>
              </a:extLst>
            </p:cNvPr>
            <p:cNvSpPr/>
            <p:nvPr/>
          </p:nvSpPr>
          <p:spPr>
            <a:xfrm>
              <a:off x="2054225" y="3397773"/>
              <a:ext cx="1058494" cy="412733"/>
            </a:xfrm>
            <a:prstGeom prst="rightArrow">
              <a:avLst/>
            </a:prstGeom>
            <a:noFill/>
            <a:ln w="6350">
              <a:gradFill>
                <a:gsLst>
                  <a:gs pos="78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zh-CN" altLang="en-US" sz="200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  <p:sp>
          <p:nvSpPr>
            <p:cNvPr id="54" name="箭头: 右 53">
              <a:extLst>
                <a:ext uri="{FF2B5EF4-FFF2-40B4-BE49-F238E27FC236}">
                  <a16:creationId xmlns:a16="http://schemas.microsoft.com/office/drawing/2014/main" id="{4961D6DD-F9F6-6507-F696-C7E15733124D}"/>
                </a:ext>
              </a:extLst>
            </p:cNvPr>
            <p:cNvSpPr/>
            <p:nvPr/>
          </p:nvSpPr>
          <p:spPr>
            <a:xfrm>
              <a:off x="2144344" y="3397773"/>
              <a:ext cx="1058494" cy="412733"/>
            </a:xfrm>
            <a:prstGeom prst="rightArrow">
              <a:avLst/>
            </a:prstGeom>
            <a:noFill/>
            <a:ln w="6350">
              <a:gradFill>
                <a:gsLst>
                  <a:gs pos="78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zh-CN" altLang="en-US" sz="200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  <p:sp>
          <p:nvSpPr>
            <p:cNvPr id="55" name="箭头: 右 54">
              <a:extLst>
                <a:ext uri="{FF2B5EF4-FFF2-40B4-BE49-F238E27FC236}">
                  <a16:creationId xmlns:a16="http://schemas.microsoft.com/office/drawing/2014/main" id="{8A1DECD8-FD4C-080E-4F3C-EB0E2DF2CB17}"/>
                </a:ext>
              </a:extLst>
            </p:cNvPr>
            <p:cNvSpPr/>
            <p:nvPr/>
          </p:nvSpPr>
          <p:spPr>
            <a:xfrm>
              <a:off x="2234463" y="3397773"/>
              <a:ext cx="1058494" cy="412733"/>
            </a:xfrm>
            <a:prstGeom prst="rightArrow">
              <a:avLst/>
            </a:prstGeom>
            <a:noFill/>
            <a:ln w="6350">
              <a:gradFill>
                <a:gsLst>
                  <a:gs pos="78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zh-CN" altLang="en-US" sz="200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  <p:sp>
          <p:nvSpPr>
            <p:cNvPr id="56" name="箭头: 右 55">
              <a:extLst>
                <a:ext uri="{FF2B5EF4-FFF2-40B4-BE49-F238E27FC236}">
                  <a16:creationId xmlns:a16="http://schemas.microsoft.com/office/drawing/2014/main" id="{BD64E603-2A1C-5007-7F0E-A0F005C0197E}"/>
                </a:ext>
              </a:extLst>
            </p:cNvPr>
            <p:cNvSpPr/>
            <p:nvPr/>
          </p:nvSpPr>
          <p:spPr>
            <a:xfrm>
              <a:off x="2324582" y="3397773"/>
              <a:ext cx="1058494" cy="412733"/>
            </a:xfrm>
            <a:prstGeom prst="rightArrow">
              <a:avLst/>
            </a:prstGeom>
            <a:noFill/>
            <a:ln w="6350">
              <a:gradFill>
                <a:gsLst>
                  <a:gs pos="78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zh-CN" altLang="en-US" sz="200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  <p:sp>
          <p:nvSpPr>
            <p:cNvPr id="57" name="箭头: 右 56">
              <a:extLst>
                <a:ext uri="{FF2B5EF4-FFF2-40B4-BE49-F238E27FC236}">
                  <a16:creationId xmlns:a16="http://schemas.microsoft.com/office/drawing/2014/main" id="{202D69F8-8B5C-4E20-4782-1DE23137C95A}"/>
                </a:ext>
              </a:extLst>
            </p:cNvPr>
            <p:cNvSpPr/>
            <p:nvPr/>
          </p:nvSpPr>
          <p:spPr>
            <a:xfrm>
              <a:off x="1892300" y="3397773"/>
              <a:ext cx="1058494" cy="412733"/>
            </a:xfrm>
            <a:prstGeom prst="rightArrow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zh-CN" altLang="en-US" sz="200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66" name="文本框 65">
            <a:extLst>
              <a:ext uri="{FF2B5EF4-FFF2-40B4-BE49-F238E27FC236}">
                <a16:creationId xmlns:a16="http://schemas.microsoft.com/office/drawing/2014/main" id="{94F2B3D9-6FE6-A593-C0D5-848DB3F737AF}"/>
              </a:ext>
            </a:extLst>
          </p:cNvPr>
          <p:cNvSpPr txBox="1"/>
          <p:nvPr/>
        </p:nvSpPr>
        <p:spPr>
          <a:xfrm>
            <a:off x="2383118" y="2297837"/>
            <a:ext cx="1810549" cy="619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请在此处添加详细的文本描述。</a:t>
            </a:r>
            <a:endParaRPr lang="en-US" altLang="zh-CN" dirty="0"/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A6898690-85A1-9400-A428-593D31EA236F}"/>
              </a:ext>
            </a:extLst>
          </p:cNvPr>
          <p:cNvSpPr txBox="1"/>
          <p:nvPr/>
        </p:nvSpPr>
        <p:spPr>
          <a:xfrm>
            <a:off x="2364618" y="1893888"/>
            <a:ext cx="262648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第一阶段</a:t>
            </a:r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066D5801-EA48-8E26-6B66-5A2E8409BA8E}"/>
              </a:ext>
            </a:extLst>
          </p:cNvPr>
          <p:cNvCxnSpPr>
            <a:cxnSpLocks/>
          </p:cNvCxnSpPr>
          <p:nvPr/>
        </p:nvCxnSpPr>
        <p:spPr>
          <a:xfrm>
            <a:off x="2173512" y="1930534"/>
            <a:ext cx="0" cy="1474178"/>
          </a:xfrm>
          <a:prstGeom prst="line">
            <a:avLst/>
          </a:prstGeom>
          <a:ln w="3175">
            <a:solidFill>
              <a:schemeClr val="accent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文本框 71">
            <a:extLst>
              <a:ext uri="{FF2B5EF4-FFF2-40B4-BE49-F238E27FC236}">
                <a16:creationId xmlns:a16="http://schemas.microsoft.com/office/drawing/2014/main" id="{4D58EA1F-07E3-2E78-F8F2-D26850FA9670}"/>
              </a:ext>
            </a:extLst>
          </p:cNvPr>
          <p:cNvSpPr txBox="1"/>
          <p:nvPr/>
        </p:nvSpPr>
        <p:spPr>
          <a:xfrm>
            <a:off x="7275757" y="2297837"/>
            <a:ext cx="1810549" cy="619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请在此处添加详细的文本</a:t>
            </a:r>
            <a:r>
              <a:rPr lang="zh-CN" altLang="en-US"/>
              <a:t>描述。</a:t>
            </a:r>
            <a:endParaRPr lang="en-US" altLang="zh-CN" dirty="0"/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71DBB94F-1EF3-232D-38FE-2AEB0C529753}"/>
              </a:ext>
            </a:extLst>
          </p:cNvPr>
          <p:cNvSpPr txBox="1"/>
          <p:nvPr/>
        </p:nvSpPr>
        <p:spPr>
          <a:xfrm>
            <a:off x="7257257" y="1893888"/>
            <a:ext cx="262648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第三阶段</a:t>
            </a:r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1F51F311-D633-BD1C-F290-2E5FFD004686}"/>
              </a:ext>
            </a:extLst>
          </p:cNvPr>
          <p:cNvCxnSpPr>
            <a:cxnSpLocks/>
          </p:cNvCxnSpPr>
          <p:nvPr/>
        </p:nvCxnSpPr>
        <p:spPr>
          <a:xfrm>
            <a:off x="7066151" y="1930534"/>
            <a:ext cx="0" cy="1474178"/>
          </a:xfrm>
          <a:prstGeom prst="line">
            <a:avLst/>
          </a:prstGeom>
          <a:ln w="3175">
            <a:solidFill>
              <a:schemeClr val="accent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文本框 79">
            <a:extLst>
              <a:ext uri="{FF2B5EF4-FFF2-40B4-BE49-F238E27FC236}">
                <a16:creationId xmlns:a16="http://schemas.microsoft.com/office/drawing/2014/main" id="{B484648B-D8BF-F8A0-968B-7715B0376FF1}"/>
              </a:ext>
            </a:extLst>
          </p:cNvPr>
          <p:cNvSpPr txBox="1"/>
          <p:nvPr/>
        </p:nvSpPr>
        <p:spPr>
          <a:xfrm>
            <a:off x="4835316" y="4905961"/>
            <a:ext cx="1810549" cy="7055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请在此处添加详细的文本描述。</a:t>
            </a:r>
            <a:endParaRPr lang="en-US" altLang="zh-CN" dirty="0"/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D26B64E3-88F7-BCD7-CEA8-DF2A9E7685E6}"/>
              </a:ext>
            </a:extLst>
          </p:cNvPr>
          <p:cNvSpPr txBox="1"/>
          <p:nvPr/>
        </p:nvSpPr>
        <p:spPr>
          <a:xfrm>
            <a:off x="4816816" y="5697031"/>
            <a:ext cx="262648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第二阶段</a:t>
            </a:r>
          </a:p>
        </p:txBody>
      </p:sp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C7EABCDA-61B6-7269-36DD-D19D87A435D2}"/>
              </a:ext>
            </a:extLst>
          </p:cNvPr>
          <p:cNvCxnSpPr>
            <a:cxnSpLocks/>
          </p:cNvCxnSpPr>
          <p:nvPr/>
        </p:nvCxnSpPr>
        <p:spPr>
          <a:xfrm flipV="1">
            <a:off x="4625710" y="4465633"/>
            <a:ext cx="0" cy="1474178"/>
          </a:xfrm>
          <a:prstGeom prst="line">
            <a:avLst/>
          </a:prstGeom>
          <a:ln w="3175">
            <a:solidFill>
              <a:schemeClr val="accent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文本框 83">
            <a:extLst>
              <a:ext uri="{FF2B5EF4-FFF2-40B4-BE49-F238E27FC236}">
                <a16:creationId xmlns:a16="http://schemas.microsoft.com/office/drawing/2014/main" id="{960AD39D-8517-D671-77A0-07203175D24E}"/>
              </a:ext>
            </a:extLst>
          </p:cNvPr>
          <p:cNvSpPr txBox="1"/>
          <p:nvPr/>
        </p:nvSpPr>
        <p:spPr>
          <a:xfrm>
            <a:off x="9742645" y="4905961"/>
            <a:ext cx="1810549" cy="7055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请在此处添加详细的文本描述。</a:t>
            </a:r>
            <a:endParaRPr lang="en-US" altLang="zh-CN" dirty="0"/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836B3D04-2A1F-97F1-E323-AE15DA63DC6A}"/>
              </a:ext>
            </a:extLst>
          </p:cNvPr>
          <p:cNvSpPr txBox="1"/>
          <p:nvPr/>
        </p:nvSpPr>
        <p:spPr>
          <a:xfrm>
            <a:off x="9724145" y="5697031"/>
            <a:ext cx="262648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第四阶段</a:t>
            </a:r>
          </a:p>
        </p:txBody>
      </p:sp>
      <p:cxnSp>
        <p:nvCxnSpPr>
          <p:cNvPr id="86" name="直接连接符 85">
            <a:extLst>
              <a:ext uri="{FF2B5EF4-FFF2-40B4-BE49-F238E27FC236}">
                <a16:creationId xmlns:a16="http://schemas.microsoft.com/office/drawing/2014/main" id="{E419FD52-C3D7-5AB8-3F59-2D9F11C6A820}"/>
              </a:ext>
            </a:extLst>
          </p:cNvPr>
          <p:cNvCxnSpPr>
            <a:cxnSpLocks/>
          </p:cNvCxnSpPr>
          <p:nvPr/>
        </p:nvCxnSpPr>
        <p:spPr>
          <a:xfrm flipV="1">
            <a:off x="9533039" y="4465633"/>
            <a:ext cx="0" cy="1474178"/>
          </a:xfrm>
          <a:prstGeom prst="line">
            <a:avLst/>
          </a:prstGeom>
          <a:ln w="3175">
            <a:solidFill>
              <a:schemeClr val="accent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4" name="组合 133">
            <a:extLst>
              <a:ext uri="{FF2B5EF4-FFF2-40B4-BE49-F238E27FC236}">
                <a16:creationId xmlns:a16="http://schemas.microsoft.com/office/drawing/2014/main" id="{ADE7E4FF-6CFE-B9A6-6EE2-31E5E99EC2B6}"/>
              </a:ext>
            </a:extLst>
          </p:cNvPr>
          <p:cNvGrpSpPr/>
          <p:nvPr/>
        </p:nvGrpSpPr>
        <p:grpSpPr>
          <a:xfrm>
            <a:off x="0" y="2677356"/>
            <a:ext cx="1471760" cy="2501653"/>
            <a:chOff x="0" y="2677356"/>
            <a:chExt cx="1471760" cy="2501653"/>
          </a:xfrm>
        </p:grpSpPr>
        <p:sp>
          <p:nvSpPr>
            <p:cNvPr id="129" name="任意多边形: 形状 128">
              <a:extLst>
                <a:ext uri="{FF2B5EF4-FFF2-40B4-BE49-F238E27FC236}">
                  <a16:creationId xmlns:a16="http://schemas.microsoft.com/office/drawing/2014/main" id="{95DAEC04-2872-1D62-CE55-84A9FEA27FC5}"/>
                </a:ext>
              </a:extLst>
            </p:cNvPr>
            <p:cNvSpPr/>
            <p:nvPr/>
          </p:nvSpPr>
          <p:spPr>
            <a:xfrm rot="5400000">
              <a:off x="-394743" y="3364078"/>
              <a:ext cx="1917694" cy="1128207"/>
            </a:xfrm>
            <a:custGeom>
              <a:avLst/>
              <a:gdLst>
                <a:gd name="connsiteX0" fmla="*/ 0 w 1917694"/>
                <a:gd name="connsiteY0" fmla="*/ 1128207 h 1128207"/>
                <a:gd name="connsiteX1" fmla="*/ 958847 w 1917694"/>
                <a:gd name="connsiteY1" fmla="*/ 0 h 1128207"/>
                <a:gd name="connsiteX2" fmla="*/ 1917694 w 1917694"/>
                <a:gd name="connsiteY2" fmla="*/ 1128207 h 112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7694" h="1128207">
                  <a:moveTo>
                    <a:pt x="0" y="1128207"/>
                  </a:moveTo>
                  <a:lnTo>
                    <a:pt x="958847" y="0"/>
                  </a:lnTo>
                  <a:lnTo>
                    <a:pt x="1917694" y="1128207"/>
                  </a:lnTo>
                  <a:close/>
                </a:path>
              </a:pathLst>
            </a:custGeom>
            <a:noFill/>
            <a:ln w="6350">
              <a:gradFill>
                <a:gsLst>
                  <a:gs pos="34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16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zh-CN" altLang="en-US" sz="200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  <p:sp>
          <p:nvSpPr>
            <p:cNvPr id="131" name="任意多边形: 形状 130">
              <a:extLst>
                <a:ext uri="{FF2B5EF4-FFF2-40B4-BE49-F238E27FC236}">
                  <a16:creationId xmlns:a16="http://schemas.microsoft.com/office/drawing/2014/main" id="{9C5E91C2-6EFD-BDD6-E550-D12CF2B1E01F}"/>
                </a:ext>
              </a:extLst>
            </p:cNvPr>
            <p:cNvSpPr/>
            <p:nvPr/>
          </p:nvSpPr>
          <p:spPr>
            <a:xfrm rot="5400000">
              <a:off x="-514946" y="3192303"/>
              <a:ext cx="2501653" cy="1471759"/>
            </a:xfrm>
            <a:custGeom>
              <a:avLst/>
              <a:gdLst>
                <a:gd name="connsiteX0" fmla="*/ 0 w 2501653"/>
                <a:gd name="connsiteY0" fmla="*/ 1471759 h 1471759"/>
                <a:gd name="connsiteX1" fmla="*/ 1250826 w 2501653"/>
                <a:gd name="connsiteY1" fmla="*/ 0 h 1471759"/>
                <a:gd name="connsiteX2" fmla="*/ 2501653 w 2501653"/>
                <a:gd name="connsiteY2" fmla="*/ 1471759 h 147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1653" h="1471759">
                  <a:moveTo>
                    <a:pt x="0" y="1471759"/>
                  </a:moveTo>
                  <a:lnTo>
                    <a:pt x="1250826" y="0"/>
                  </a:lnTo>
                  <a:lnTo>
                    <a:pt x="2501653" y="1471759"/>
                  </a:lnTo>
                  <a:close/>
                </a:path>
              </a:pathLst>
            </a:custGeom>
            <a:noFill/>
            <a:ln w="6350">
              <a:gradFill>
                <a:gsLst>
                  <a:gs pos="34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16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zh-CN" altLang="en-US" sz="200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  <p:sp>
          <p:nvSpPr>
            <p:cNvPr id="133" name="任意多边形: 形状 132">
              <a:extLst>
                <a:ext uri="{FF2B5EF4-FFF2-40B4-BE49-F238E27FC236}">
                  <a16:creationId xmlns:a16="http://schemas.microsoft.com/office/drawing/2014/main" id="{C278FAEF-B1D2-5659-41E8-F6495A423D16}"/>
                </a:ext>
              </a:extLst>
            </p:cNvPr>
            <p:cNvSpPr/>
            <p:nvPr/>
          </p:nvSpPr>
          <p:spPr>
            <a:xfrm rot="5400000">
              <a:off x="-274539" y="3535854"/>
              <a:ext cx="1333734" cy="784655"/>
            </a:xfrm>
            <a:custGeom>
              <a:avLst/>
              <a:gdLst>
                <a:gd name="connsiteX0" fmla="*/ 0 w 1333734"/>
                <a:gd name="connsiteY0" fmla="*/ 784655 h 784655"/>
                <a:gd name="connsiteX1" fmla="*/ 666867 w 1333734"/>
                <a:gd name="connsiteY1" fmla="*/ 0 h 784655"/>
                <a:gd name="connsiteX2" fmla="*/ 1333734 w 1333734"/>
                <a:gd name="connsiteY2" fmla="*/ 784655 h 78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734" h="784655">
                  <a:moveTo>
                    <a:pt x="0" y="784655"/>
                  </a:moveTo>
                  <a:lnTo>
                    <a:pt x="666867" y="0"/>
                  </a:lnTo>
                  <a:lnTo>
                    <a:pt x="1333734" y="784655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78000">
                  <a:schemeClr val="accent2"/>
                </a:gs>
              </a:gsLst>
              <a:lin ang="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zh-CN" altLang="en-US" sz="200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27" name="任意多边形: 形状 126">
            <a:extLst>
              <a:ext uri="{FF2B5EF4-FFF2-40B4-BE49-F238E27FC236}">
                <a16:creationId xmlns:a16="http://schemas.microsoft.com/office/drawing/2014/main" id="{4DCAFD31-8284-4165-9D75-4D7C2DABB4D4}"/>
              </a:ext>
            </a:extLst>
          </p:cNvPr>
          <p:cNvSpPr/>
          <p:nvPr/>
        </p:nvSpPr>
        <p:spPr>
          <a:xfrm>
            <a:off x="10158512" y="3860528"/>
            <a:ext cx="2033488" cy="146861"/>
          </a:xfrm>
          <a:custGeom>
            <a:avLst/>
            <a:gdLst>
              <a:gd name="connsiteX0" fmla="*/ 0 w 2033488"/>
              <a:gd name="connsiteY0" fmla="*/ 0 h 146861"/>
              <a:gd name="connsiteX1" fmla="*/ 2033488 w 2033488"/>
              <a:gd name="connsiteY1" fmla="*/ 0 h 146861"/>
              <a:gd name="connsiteX2" fmla="*/ 2033488 w 2033488"/>
              <a:gd name="connsiteY2" fmla="*/ 146861 h 146861"/>
              <a:gd name="connsiteX3" fmla="*/ 0 w 2033488"/>
              <a:gd name="connsiteY3" fmla="*/ 146861 h 146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3488" h="146861">
                <a:moveTo>
                  <a:pt x="0" y="0"/>
                </a:moveTo>
                <a:lnTo>
                  <a:pt x="2033488" y="0"/>
                </a:lnTo>
                <a:lnTo>
                  <a:pt x="2033488" y="146861"/>
                </a:lnTo>
                <a:lnTo>
                  <a:pt x="0" y="146861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zh-CN" altLang="en-US" sz="2000">
              <a:solidFill>
                <a:schemeClr val="accent5"/>
              </a:solidFill>
              <a:latin typeface="+mj-ea"/>
              <a:ea typeface="+mj-ea"/>
            </a:endParaRPr>
          </a:p>
        </p:txBody>
      </p:sp>
      <p:pic>
        <p:nvPicPr>
          <p:cNvPr id="63" name="图片 62" descr="图片包含 游戏机&#10;&#10;描述已自动生成">
            <a:extLst>
              <a:ext uri="{FF2B5EF4-FFF2-40B4-BE49-F238E27FC236}">
                <a16:creationId xmlns:a16="http://schemas.microsoft.com/office/drawing/2014/main" id="{AEC64431-ED6F-DDF4-E002-678A8E435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>
            <a:fillRect/>
          </a:stretch>
        </p:blipFill>
        <p:spPr>
          <a:xfrm>
            <a:off x="3898971" y="5779972"/>
            <a:ext cx="3203586" cy="1078029"/>
          </a:xfrm>
          <a:custGeom>
            <a:avLst/>
            <a:gdLst>
              <a:gd name="connsiteX0" fmla="*/ 0 w 3203586"/>
              <a:gd name="connsiteY0" fmla="*/ 0 h 1078029"/>
              <a:gd name="connsiteX1" fmla="*/ 3203586 w 3203586"/>
              <a:gd name="connsiteY1" fmla="*/ 0 h 1078029"/>
              <a:gd name="connsiteX2" fmla="*/ 3203586 w 3203586"/>
              <a:gd name="connsiteY2" fmla="*/ 1078029 h 1078029"/>
              <a:gd name="connsiteX3" fmla="*/ 0 w 3203586"/>
              <a:gd name="connsiteY3" fmla="*/ 1078029 h 107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1078029">
                <a:moveTo>
                  <a:pt x="0" y="0"/>
                </a:moveTo>
                <a:lnTo>
                  <a:pt x="3203586" y="0"/>
                </a:lnTo>
                <a:lnTo>
                  <a:pt x="3203586" y="1078029"/>
                </a:lnTo>
                <a:lnTo>
                  <a:pt x="0" y="107802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64" name="图片 63" descr="卡通人物&#10;&#10;低可信度描述已自动生成">
            <a:extLst>
              <a:ext uri="{FF2B5EF4-FFF2-40B4-BE49-F238E27FC236}">
                <a16:creationId xmlns:a16="http://schemas.microsoft.com/office/drawing/2014/main" id="{265BB9F0-7579-06F2-AB0A-C569CA02FA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5069" y="5750747"/>
            <a:ext cx="2002913" cy="1024747"/>
          </a:xfrm>
          <a:custGeom>
            <a:avLst/>
            <a:gdLst>
              <a:gd name="connsiteX0" fmla="*/ 0 w 2002913"/>
              <a:gd name="connsiteY0" fmla="*/ 0 h 1024747"/>
              <a:gd name="connsiteX1" fmla="*/ 2002913 w 2002913"/>
              <a:gd name="connsiteY1" fmla="*/ 0 h 1024747"/>
              <a:gd name="connsiteX2" fmla="*/ 2002913 w 2002913"/>
              <a:gd name="connsiteY2" fmla="*/ 1024747 h 1024747"/>
              <a:gd name="connsiteX3" fmla="*/ 0 w 2002913"/>
              <a:gd name="connsiteY3" fmla="*/ 1024747 h 10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913" h="1024747">
                <a:moveTo>
                  <a:pt x="0" y="0"/>
                </a:moveTo>
                <a:lnTo>
                  <a:pt x="2002913" y="0"/>
                </a:lnTo>
                <a:lnTo>
                  <a:pt x="2002913" y="1024747"/>
                </a:lnTo>
                <a:lnTo>
                  <a:pt x="0" y="1024747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65" name="图片 64" descr="图片包含 游戏机&#10;&#10;描述已自动生成">
            <a:extLst>
              <a:ext uri="{FF2B5EF4-FFF2-40B4-BE49-F238E27FC236}">
                <a16:creationId xmlns:a16="http://schemas.microsoft.com/office/drawing/2014/main" id="{26481E86-5405-712F-1970-3722074B2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>
            <a:fillRect/>
          </a:stretch>
        </p:blipFill>
        <p:spPr>
          <a:xfrm>
            <a:off x="1115569" y="5794081"/>
            <a:ext cx="3203586" cy="1078029"/>
          </a:xfrm>
          <a:custGeom>
            <a:avLst/>
            <a:gdLst>
              <a:gd name="connsiteX0" fmla="*/ 0 w 3203586"/>
              <a:gd name="connsiteY0" fmla="*/ 0 h 1078029"/>
              <a:gd name="connsiteX1" fmla="*/ 3203586 w 3203586"/>
              <a:gd name="connsiteY1" fmla="*/ 0 h 1078029"/>
              <a:gd name="connsiteX2" fmla="*/ 3203586 w 3203586"/>
              <a:gd name="connsiteY2" fmla="*/ 1078029 h 1078029"/>
              <a:gd name="connsiteX3" fmla="*/ 0 w 3203586"/>
              <a:gd name="connsiteY3" fmla="*/ 1078029 h 107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1078029">
                <a:moveTo>
                  <a:pt x="0" y="0"/>
                </a:moveTo>
                <a:lnTo>
                  <a:pt x="3203586" y="0"/>
                </a:lnTo>
                <a:lnTo>
                  <a:pt x="3203586" y="1078029"/>
                </a:lnTo>
                <a:lnTo>
                  <a:pt x="0" y="107802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69" name="图片 68" descr="卡通人物&#10;&#10;低可信度描述已自动生成">
            <a:extLst>
              <a:ext uri="{FF2B5EF4-FFF2-40B4-BE49-F238E27FC236}">
                <a16:creationId xmlns:a16="http://schemas.microsoft.com/office/drawing/2014/main" id="{486AEB00-4EEF-B89A-1F93-D4F49EA6A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7"/>
          <a:stretch>
            <a:fillRect/>
          </a:stretch>
        </p:blipFill>
        <p:spPr>
          <a:xfrm>
            <a:off x="-19767" y="6346641"/>
            <a:ext cx="1859818" cy="511359"/>
          </a:xfrm>
          <a:custGeom>
            <a:avLst/>
            <a:gdLst>
              <a:gd name="connsiteX0" fmla="*/ 0 w 1859818"/>
              <a:gd name="connsiteY0" fmla="*/ 0 h 511359"/>
              <a:gd name="connsiteX1" fmla="*/ 1859818 w 1859818"/>
              <a:gd name="connsiteY1" fmla="*/ 0 h 511359"/>
              <a:gd name="connsiteX2" fmla="*/ 1859818 w 1859818"/>
              <a:gd name="connsiteY2" fmla="*/ 511359 h 511359"/>
              <a:gd name="connsiteX3" fmla="*/ 0 w 1859818"/>
              <a:gd name="connsiteY3" fmla="*/ 511359 h 511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9818" h="511359">
                <a:moveTo>
                  <a:pt x="0" y="0"/>
                </a:moveTo>
                <a:lnTo>
                  <a:pt x="1859818" y="0"/>
                </a:lnTo>
                <a:lnTo>
                  <a:pt x="1859818" y="511359"/>
                </a:lnTo>
                <a:lnTo>
                  <a:pt x="0" y="51135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70" name="图片 69" descr="图片包含 游戏机&#10;&#10;描述已自动生成">
            <a:extLst>
              <a:ext uri="{FF2B5EF4-FFF2-40B4-BE49-F238E27FC236}">
                <a16:creationId xmlns:a16="http://schemas.microsoft.com/office/drawing/2014/main" id="{20D3B245-599B-3962-4EFA-7A612D886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>
            <a:fillRect/>
          </a:stretch>
        </p:blipFill>
        <p:spPr>
          <a:xfrm>
            <a:off x="6439717" y="5658016"/>
            <a:ext cx="3521487" cy="1185005"/>
          </a:xfrm>
          <a:custGeom>
            <a:avLst/>
            <a:gdLst>
              <a:gd name="connsiteX0" fmla="*/ 0 w 3203586"/>
              <a:gd name="connsiteY0" fmla="*/ 0 h 1078029"/>
              <a:gd name="connsiteX1" fmla="*/ 3203586 w 3203586"/>
              <a:gd name="connsiteY1" fmla="*/ 0 h 1078029"/>
              <a:gd name="connsiteX2" fmla="*/ 3203586 w 3203586"/>
              <a:gd name="connsiteY2" fmla="*/ 1078029 h 1078029"/>
              <a:gd name="connsiteX3" fmla="*/ 0 w 3203586"/>
              <a:gd name="connsiteY3" fmla="*/ 1078029 h 107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1078029">
                <a:moveTo>
                  <a:pt x="0" y="0"/>
                </a:moveTo>
                <a:lnTo>
                  <a:pt x="3203586" y="0"/>
                </a:lnTo>
                <a:lnTo>
                  <a:pt x="3203586" y="1078029"/>
                </a:lnTo>
                <a:lnTo>
                  <a:pt x="0" y="107802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71" name="图片 70" descr="图片包含 游戏机&#10;&#10;描述已自动生成">
            <a:extLst>
              <a:ext uri="{FF2B5EF4-FFF2-40B4-BE49-F238E27FC236}">
                <a16:creationId xmlns:a16="http://schemas.microsoft.com/office/drawing/2014/main" id="{E3998319-0F91-1041-F585-37ECFC28AF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90" b="46901"/>
          <a:stretch>
            <a:fillRect/>
          </a:stretch>
        </p:blipFill>
        <p:spPr>
          <a:xfrm>
            <a:off x="10496447" y="5883899"/>
            <a:ext cx="1695554" cy="974101"/>
          </a:xfrm>
          <a:custGeom>
            <a:avLst/>
            <a:gdLst>
              <a:gd name="connsiteX0" fmla="*/ 0 w 2209949"/>
              <a:gd name="connsiteY0" fmla="*/ 0 h 1269623"/>
              <a:gd name="connsiteX1" fmla="*/ 2209949 w 2209949"/>
              <a:gd name="connsiteY1" fmla="*/ 0 h 1269623"/>
              <a:gd name="connsiteX2" fmla="*/ 2209949 w 2209949"/>
              <a:gd name="connsiteY2" fmla="*/ 1269623 h 1269623"/>
              <a:gd name="connsiteX3" fmla="*/ 0 w 2209949"/>
              <a:gd name="connsiteY3" fmla="*/ 1269623 h 126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949" h="1269623">
                <a:moveTo>
                  <a:pt x="0" y="0"/>
                </a:moveTo>
                <a:lnTo>
                  <a:pt x="2209949" y="0"/>
                </a:lnTo>
                <a:lnTo>
                  <a:pt x="2209949" y="1269623"/>
                </a:lnTo>
                <a:lnTo>
                  <a:pt x="0" y="1269623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8492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B1A40A9-9BFE-876F-D52F-50530B67AC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1100" y="1068829"/>
            <a:ext cx="2209800" cy="205184"/>
          </a:xfrm>
        </p:spPr>
        <p:txBody>
          <a:bodyPr/>
          <a:lstStyle/>
          <a:p>
            <a:r>
              <a:rPr lang="en-US" altLang="zh-CN" dirty="0"/>
              <a:t>EXPECTED GROWTH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8A2EC93-ECF6-906F-AA03-9F587B1CB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预期增长情况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434DE60-DEA5-0B5E-B6A0-7EC3B07139B8}"/>
              </a:ext>
            </a:extLst>
          </p:cNvPr>
          <p:cNvSpPr/>
          <p:nvPr/>
        </p:nvSpPr>
        <p:spPr>
          <a:xfrm>
            <a:off x="0" y="4617621"/>
            <a:ext cx="12192000" cy="1621253"/>
          </a:xfrm>
          <a:prstGeom prst="rect">
            <a:avLst/>
          </a:prstGeom>
          <a:gradFill>
            <a:gsLst>
              <a:gs pos="0">
                <a:schemeClr val="accent3"/>
              </a:gs>
              <a:gs pos="78000">
                <a:schemeClr val="accent2"/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 sz="200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99C7FDD9-70D8-5939-CC91-4E6D661E3824}"/>
              </a:ext>
            </a:extLst>
          </p:cNvPr>
          <p:cNvSpPr/>
          <p:nvPr/>
        </p:nvSpPr>
        <p:spPr>
          <a:xfrm>
            <a:off x="660400" y="1939211"/>
            <a:ext cx="5711371" cy="3964259"/>
          </a:xfrm>
          <a:custGeom>
            <a:avLst/>
            <a:gdLst>
              <a:gd name="connsiteX0" fmla="*/ 108000 w 8356600"/>
              <a:gd name="connsiteY0" fmla="*/ 0 h 4495680"/>
              <a:gd name="connsiteX1" fmla="*/ 8248600 w 8356600"/>
              <a:gd name="connsiteY1" fmla="*/ 0 h 4495680"/>
              <a:gd name="connsiteX2" fmla="*/ 8356600 w 8356600"/>
              <a:gd name="connsiteY2" fmla="*/ 108000 h 4495680"/>
              <a:gd name="connsiteX3" fmla="*/ 8356600 w 8356600"/>
              <a:gd name="connsiteY3" fmla="*/ 4387680 h 4495680"/>
              <a:gd name="connsiteX4" fmla="*/ 8248600 w 8356600"/>
              <a:gd name="connsiteY4" fmla="*/ 4495680 h 4495680"/>
              <a:gd name="connsiteX5" fmla="*/ 108000 w 8356600"/>
              <a:gd name="connsiteY5" fmla="*/ 4495680 h 4495680"/>
              <a:gd name="connsiteX6" fmla="*/ 0 w 8356600"/>
              <a:gd name="connsiteY6" fmla="*/ 4387680 h 4495680"/>
              <a:gd name="connsiteX7" fmla="*/ 0 w 8356600"/>
              <a:gd name="connsiteY7" fmla="*/ 108000 h 4495680"/>
              <a:gd name="connsiteX8" fmla="*/ 108000 w 8356600"/>
              <a:gd name="connsiteY8" fmla="*/ 0 h 4495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56600" h="4495680">
                <a:moveTo>
                  <a:pt x="108000" y="0"/>
                </a:moveTo>
                <a:lnTo>
                  <a:pt x="8248600" y="0"/>
                </a:lnTo>
                <a:cubicBezTo>
                  <a:pt x="8308216" y="0"/>
                  <a:pt x="8356600" y="48384"/>
                  <a:pt x="8356600" y="108000"/>
                </a:cubicBezTo>
                <a:lnTo>
                  <a:pt x="8356600" y="4387680"/>
                </a:lnTo>
                <a:cubicBezTo>
                  <a:pt x="8356600" y="4447296"/>
                  <a:pt x="8308216" y="4495680"/>
                  <a:pt x="8248600" y="4495680"/>
                </a:cubicBezTo>
                <a:lnTo>
                  <a:pt x="108000" y="4495680"/>
                </a:lnTo>
                <a:cubicBezTo>
                  <a:pt x="48384" y="4495680"/>
                  <a:pt x="0" y="4447296"/>
                  <a:pt x="0" y="4387680"/>
                </a:cubicBez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406400" dist="12700" sx="101000" sy="101000" algn="ctr" rotWithShape="0">
              <a:schemeClr val="accent2">
                <a:alpha val="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0FA4F08F-2046-C11E-8962-762166CBAC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5297669"/>
              </p:ext>
            </p:extLst>
          </p:nvPr>
        </p:nvGraphicFramePr>
        <p:xfrm>
          <a:off x="911225" y="2164462"/>
          <a:ext cx="5050971" cy="3589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7D328992-0134-AF31-B6EA-B489359B5B1A}"/>
              </a:ext>
            </a:extLst>
          </p:cNvPr>
          <p:cNvSpPr txBox="1"/>
          <p:nvPr/>
        </p:nvSpPr>
        <p:spPr>
          <a:xfrm>
            <a:off x="6823451" y="1945008"/>
            <a:ext cx="4543310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下半年预期增长情况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A2EDF56-ED75-48D9-5F3B-32A8C616CAAA}"/>
              </a:ext>
            </a:extLst>
          </p:cNvPr>
          <p:cNvSpPr/>
          <p:nvPr/>
        </p:nvSpPr>
        <p:spPr>
          <a:xfrm>
            <a:off x="6832878" y="2524473"/>
            <a:ext cx="288000" cy="4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4D94C1A-33F7-CC89-8203-C5A645B884AC}"/>
              </a:ext>
            </a:extLst>
          </p:cNvPr>
          <p:cNvSpPr txBox="1"/>
          <p:nvPr/>
        </p:nvSpPr>
        <p:spPr>
          <a:xfrm>
            <a:off x="6841950" y="2791744"/>
            <a:ext cx="4676950" cy="15799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在此处添加详细的文本描述，建议适当控制文本字数，语言描述尽量简洁精炼。建议将文字按照内容层级分段。请在此处添加详细的文本描述，建议适当控制文本字数，语言描述尽量简洁精炼。建议将文字按照内容层级分段。</a:t>
            </a:r>
            <a:endParaRPr lang="en-US" altLang="zh-CN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C484516-B859-39B8-1E40-94289E89B4C1}"/>
              </a:ext>
            </a:extLst>
          </p:cNvPr>
          <p:cNvSpPr txBox="1"/>
          <p:nvPr/>
        </p:nvSpPr>
        <p:spPr>
          <a:xfrm>
            <a:off x="6823451" y="5020649"/>
            <a:ext cx="1659502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</a:rPr>
              <a:t>1000w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38158FD-DF4D-FD5A-36B2-E0DFD674E4A0}"/>
              </a:ext>
            </a:extLst>
          </p:cNvPr>
          <p:cNvSpPr txBox="1"/>
          <p:nvPr/>
        </p:nvSpPr>
        <p:spPr>
          <a:xfrm>
            <a:off x="6837739" y="5469344"/>
            <a:ext cx="2257367" cy="3210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 spc="15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defRPr>
            </a:lvl1pPr>
          </a:lstStyle>
          <a:p>
            <a:pPr algn="just"/>
            <a:r>
              <a:rPr lang="zh-CN" altLang="en-US" sz="1600" dirty="0"/>
              <a:t>请添加文本描述。</a:t>
            </a:r>
            <a:endParaRPr lang="en-US" altLang="zh-CN" sz="16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2437DF3-1FAA-B1D1-BA93-BF3F9B03DA8C}"/>
              </a:ext>
            </a:extLst>
          </p:cNvPr>
          <p:cNvSpPr txBox="1"/>
          <p:nvPr/>
        </p:nvSpPr>
        <p:spPr>
          <a:xfrm>
            <a:off x="9558893" y="5020649"/>
            <a:ext cx="1659502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</a:rPr>
              <a:t>1000w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F4B7B90-6D11-52CF-0108-A26B39BF1086}"/>
              </a:ext>
            </a:extLst>
          </p:cNvPr>
          <p:cNvSpPr txBox="1"/>
          <p:nvPr/>
        </p:nvSpPr>
        <p:spPr>
          <a:xfrm>
            <a:off x="9573181" y="5469344"/>
            <a:ext cx="2257367" cy="3210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 spc="15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defRPr>
            </a:lvl1pPr>
          </a:lstStyle>
          <a:p>
            <a:pPr algn="just"/>
            <a:r>
              <a:rPr lang="zh-CN" altLang="en-US" sz="1600" dirty="0"/>
              <a:t>请添加文本描述。</a:t>
            </a:r>
            <a:endParaRPr lang="en-US" altLang="zh-CN" sz="16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A040A91-2F62-A61A-03EE-FC139F9195B8}"/>
              </a:ext>
            </a:extLst>
          </p:cNvPr>
          <p:cNvSpPr txBox="1"/>
          <p:nvPr/>
        </p:nvSpPr>
        <p:spPr>
          <a:xfrm>
            <a:off x="5646006" y="2695251"/>
            <a:ext cx="52097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销量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8F92658-51FC-3DEB-4D8F-DF93E6AC260F}"/>
              </a:ext>
            </a:extLst>
          </p:cNvPr>
          <p:cNvSpPr txBox="1"/>
          <p:nvPr/>
        </p:nvSpPr>
        <p:spPr>
          <a:xfrm>
            <a:off x="5646006" y="2987517"/>
            <a:ext cx="52097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净利润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81220B1-9F49-7BC3-CC4C-1F09E71A417B}"/>
              </a:ext>
            </a:extLst>
          </p:cNvPr>
          <p:cNvSpPr txBox="1"/>
          <p:nvPr/>
        </p:nvSpPr>
        <p:spPr>
          <a:xfrm>
            <a:off x="5646006" y="3813618"/>
            <a:ext cx="52097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成本</a:t>
            </a:r>
          </a:p>
        </p:txBody>
      </p:sp>
      <p:pic>
        <p:nvPicPr>
          <p:cNvPr id="5" name="图形 4" descr="上升趋势条形图 轮廓">
            <a:extLst>
              <a:ext uri="{FF2B5EF4-FFF2-40B4-BE49-F238E27FC236}">
                <a16:creationId xmlns:a16="http://schemas.microsoft.com/office/drawing/2014/main" id="{BB30614D-85DF-B877-8356-ADFCA5274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37376" y="1916363"/>
            <a:ext cx="778888" cy="7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42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D3A7EC2-BC4D-C95C-C0A8-568088DAD9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IMPROVE MANAGEMENT QUALITY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BBF94D5-3F6B-A3E3-BABF-D4DB3CD7A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提升管理质量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1EEF08F4-3F00-A789-5140-E561EC80C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513272" y="1938978"/>
            <a:ext cx="3196002" cy="4331926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AC62246C-1BCA-6528-CCB4-5F562BC8238C}"/>
              </a:ext>
            </a:extLst>
          </p:cNvPr>
          <p:cNvSpPr/>
          <p:nvPr/>
        </p:nvSpPr>
        <p:spPr>
          <a:xfrm>
            <a:off x="2528166" y="3657460"/>
            <a:ext cx="7580168" cy="558940"/>
          </a:xfrm>
          <a:prstGeom prst="ellipse">
            <a:avLst/>
          </a:prstGeom>
          <a:noFill/>
          <a:ln w="635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82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1E62E68E-4226-CB4C-A4DA-C50EC54ACDD1}"/>
              </a:ext>
            </a:extLst>
          </p:cNvPr>
          <p:cNvSpPr/>
          <p:nvPr/>
        </p:nvSpPr>
        <p:spPr>
          <a:xfrm>
            <a:off x="3321456" y="4321754"/>
            <a:ext cx="5993588" cy="326446"/>
          </a:xfrm>
          <a:prstGeom prst="ellips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82000">
                  <a:schemeClr val="accent2">
                    <a:alpha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箭头: 下 13">
            <a:extLst>
              <a:ext uri="{FF2B5EF4-FFF2-40B4-BE49-F238E27FC236}">
                <a16:creationId xmlns:a16="http://schemas.microsoft.com/office/drawing/2014/main" id="{AC97F751-7949-5174-2C18-3BA6CDF8D453}"/>
              </a:ext>
            </a:extLst>
          </p:cNvPr>
          <p:cNvSpPr/>
          <p:nvPr/>
        </p:nvSpPr>
        <p:spPr>
          <a:xfrm flipV="1">
            <a:off x="4535847" y="3322427"/>
            <a:ext cx="579591" cy="1011093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2000">
                <a:schemeClr val="accent2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5" name="箭头: 下 14">
            <a:extLst>
              <a:ext uri="{FF2B5EF4-FFF2-40B4-BE49-F238E27FC236}">
                <a16:creationId xmlns:a16="http://schemas.microsoft.com/office/drawing/2014/main" id="{9FA5C6FC-F7CC-8BE0-46C3-733732CC6DFF}"/>
              </a:ext>
            </a:extLst>
          </p:cNvPr>
          <p:cNvSpPr/>
          <p:nvPr/>
        </p:nvSpPr>
        <p:spPr>
          <a:xfrm flipV="1">
            <a:off x="3670468" y="2463800"/>
            <a:ext cx="461782" cy="1473199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2000">
                <a:schemeClr val="accent2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箭头: 下 15">
            <a:extLst>
              <a:ext uri="{FF2B5EF4-FFF2-40B4-BE49-F238E27FC236}">
                <a16:creationId xmlns:a16="http://schemas.microsoft.com/office/drawing/2014/main" id="{C1AC561E-ACAE-2E81-E52C-D742A3122702}"/>
              </a:ext>
            </a:extLst>
          </p:cNvPr>
          <p:cNvSpPr/>
          <p:nvPr/>
        </p:nvSpPr>
        <p:spPr>
          <a:xfrm flipV="1">
            <a:off x="7076564" y="2897050"/>
            <a:ext cx="579591" cy="1131448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2000">
                <a:schemeClr val="accent2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7" name="箭头: 下 16">
            <a:extLst>
              <a:ext uri="{FF2B5EF4-FFF2-40B4-BE49-F238E27FC236}">
                <a16:creationId xmlns:a16="http://schemas.microsoft.com/office/drawing/2014/main" id="{92CDA49A-C8AE-EAF0-31CF-E0B6E8F1B793}"/>
              </a:ext>
            </a:extLst>
          </p:cNvPr>
          <p:cNvSpPr/>
          <p:nvPr/>
        </p:nvSpPr>
        <p:spPr>
          <a:xfrm flipV="1">
            <a:off x="8004594" y="3753405"/>
            <a:ext cx="393383" cy="767942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2000">
                <a:schemeClr val="accent2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8" name="箭头: 下 17">
            <a:extLst>
              <a:ext uri="{FF2B5EF4-FFF2-40B4-BE49-F238E27FC236}">
                <a16:creationId xmlns:a16="http://schemas.microsoft.com/office/drawing/2014/main" id="{1AF64F2E-AA8F-3B2F-0F12-592BB2678B85}"/>
              </a:ext>
            </a:extLst>
          </p:cNvPr>
          <p:cNvSpPr/>
          <p:nvPr/>
        </p:nvSpPr>
        <p:spPr>
          <a:xfrm flipV="1">
            <a:off x="8901090" y="2670678"/>
            <a:ext cx="393383" cy="1386396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2000">
                <a:schemeClr val="accent2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箭头: 下 18">
            <a:extLst>
              <a:ext uri="{FF2B5EF4-FFF2-40B4-BE49-F238E27FC236}">
                <a16:creationId xmlns:a16="http://schemas.microsoft.com/office/drawing/2014/main" id="{7BB458D6-7C97-425D-1E13-73DE486AFBD6}"/>
              </a:ext>
            </a:extLst>
          </p:cNvPr>
          <p:cNvSpPr/>
          <p:nvPr/>
        </p:nvSpPr>
        <p:spPr>
          <a:xfrm flipV="1">
            <a:off x="2993398" y="3721100"/>
            <a:ext cx="262734" cy="512894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2000">
                <a:schemeClr val="accent2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67D9EF2-F668-A6B7-3FA0-9BDEE0A8F2D5}"/>
              </a:ext>
            </a:extLst>
          </p:cNvPr>
          <p:cNvGrpSpPr/>
          <p:nvPr/>
        </p:nvGrpSpPr>
        <p:grpSpPr>
          <a:xfrm>
            <a:off x="1398678" y="2151358"/>
            <a:ext cx="1293722" cy="1293722"/>
            <a:chOff x="7844794" y="2047215"/>
            <a:chExt cx="750566" cy="750566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8BA311E0-1BA1-7EB6-830D-2D755B71CD43}"/>
                </a:ext>
              </a:extLst>
            </p:cNvPr>
            <p:cNvSpPr/>
            <p:nvPr/>
          </p:nvSpPr>
          <p:spPr>
            <a:xfrm>
              <a:off x="7844794" y="2047215"/>
              <a:ext cx="750566" cy="750566"/>
            </a:xfrm>
            <a:prstGeom prst="ellipse">
              <a:avLst/>
            </a:prstGeom>
            <a:solidFill>
              <a:schemeClr val="accent5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EC1B229-1312-6C3E-214D-4662CC535119}"/>
                </a:ext>
              </a:extLst>
            </p:cNvPr>
            <p:cNvSpPr/>
            <p:nvPr/>
          </p:nvSpPr>
          <p:spPr>
            <a:xfrm>
              <a:off x="7913027" y="2115448"/>
              <a:ext cx="614099" cy="614099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94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zh-CN" altLang="en-US" sz="2000" dirty="0">
                  <a:solidFill>
                    <a:schemeClr val="accent5"/>
                  </a:solidFill>
                  <a:latin typeface="+mj-ea"/>
                  <a:ea typeface="+mj-ea"/>
                </a:rPr>
                <a:t>成本</a:t>
              </a:r>
              <a:endParaRPr lang="en-US" altLang="zh-CN" sz="2000" dirty="0">
                <a:solidFill>
                  <a:schemeClr val="accent5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2000" dirty="0">
                  <a:solidFill>
                    <a:schemeClr val="accent5"/>
                  </a:solidFill>
                  <a:latin typeface="+mj-ea"/>
                  <a:ea typeface="+mj-ea"/>
                </a:rPr>
                <a:t>管控</a:t>
              </a: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5115EA42-BE88-6382-C04E-B3246FF11A7C}"/>
              </a:ext>
            </a:extLst>
          </p:cNvPr>
          <p:cNvGrpSpPr/>
          <p:nvPr/>
        </p:nvGrpSpPr>
        <p:grpSpPr>
          <a:xfrm>
            <a:off x="2199290" y="5039930"/>
            <a:ext cx="1158531" cy="1158531"/>
            <a:chOff x="7844794" y="2047215"/>
            <a:chExt cx="750566" cy="750566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6BA4D720-343A-587C-AC4F-DAF73E9F7E05}"/>
                </a:ext>
              </a:extLst>
            </p:cNvPr>
            <p:cNvSpPr/>
            <p:nvPr/>
          </p:nvSpPr>
          <p:spPr>
            <a:xfrm>
              <a:off x="7844794" y="2047215"/>
              <a:ext cx="750566" cy="750566"/>
            </a:xfrm>
            <a:prstGeom prst="ellipse">
              <a:avLst/>
            </a:prstGeom>
            <a:solidFill>
              <a:schemeClr val="accent5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7F6FA594-BC3A-3198-E6E9-899929BAE823}"/>
                </a:ext>
              </a:extLst>
            </p:cNvPr>
            <p:cNvSpPr/>
            <p:nvPr/>
          </p:nvSpPr>
          <p:spPr>
            <a:xfrm>
              <a:off x="7913027" y="2115448"/>
              <a:ext cx="614099" cy="614099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96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zh-CN" altLang="en-US" sz="2000" dirty="0">
                  <a:solidFill>
                    <a:schemeClr val="accent5"/>
                  </a:solidFill>
                  <a:latin typeface="+mj-ea"/>
                  <a:ea typeface="+mj-ea"/>
                </a:rPr>
                <a:t>人才</a:t>
              </a:r>
              <a:endParaRPr lang="en-US" altLang="zh-CN" sz="2000" dirty="0">
                <a:solidFill>
                  <a:schemeClr val="accent5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2000" dirty="0">
                  <a:solidFill>
                    <a:schemeClr val="accent5"/>
                  </a:solidFill>
                  <a:latin typeface="+mj-ea"/>
                  <a:ea typeface="+mj-ea"/>
                </a:rPr>
                <a:t>激励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AABE4A88-A628-9642-899C-85D5E759A50C}"/>
              </a:ext>
            </a:extLst>
          </p:cNvPr>
          <p:cNvGrpSpPr/>
          <p:nvPr/>
        </p:nvGrpSpPr>
        <p:grpSpPr>
          <a:xfrm>
            <a:off x="567906" y="3770614"/>
            <a:ext cx="1058494" cy="1058494"/>
            <a:chOff x="7844794" y="2047215"/>
            <a:chExt cx="750566" cy="750566"/>
          </a:xfrm>
        </p:grpSpPr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80E345B1-691F-CC09-C180-B8DAE64B719D}"/>
                </a:ext>
              </a:extLst>
            </p:cNvPr>
            <p:cNvSpPr/>
            <p:nvPr/>
          </p:nvSpPr>
          <p:spPr>
            <a:xfrm>
              <a:off x="7844794" y="2047215"/>
              <a:ext cx="750566" cy="750566"/>
            </a:xfrm>
            <a:prstGeom prst="ellipse">
              <a:avLst/>
            </a:prstGeom>
            <a:solidFill>
              <a:schemeClr val="accent5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139ABAB9-ABC0-5A69-06AF-B9FB1C19408F}"/>
                </a:ext>
              </a:extLst>
            </p:cNvPr>
            <p:cNvSpPr/>
            <p:nvPr/>
          </p:nvSpPr>
          <p:spPr>
            <a:xfrm>
              <a:off x="7913027" y="2115448"/>
              <a:ext cx="614099" cy="614099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92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zh-CN" altLang="en-US" dirty="0">
                  <a:solidFill>
                    <a:schemeClr val="accent5"/>
                  </a:solidFill>
                  <a:latin typeface="+mj-ea"/>
                  <a:ea typeface="+mj-ea"/>
                </a:rPr>
                <a:t>政策</a:t>
              </a:r>
              <a:endParaRPr lang="en-US" altLang="zh-CN" dirty="0">
                <a:solidFill>
                  <a:schemeClr val="accent5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dirty="0">
                  <a:solidFill>
                    <a:schemeClr val="accent5"/>
                  </a:solidFill>
                  <a:latin typeface="+mj-ea"/>
                  <a:ea typeface="+mj-ea"/>
                </a:rPr>
                <a:t>补贴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DEE87EFB-B5A0-173D-5DC9-85D5D633FE9B}"/>
              </a:ext>
            </a:extLst>
          </p:cNvPr>
          <p:cNvGrpSpPr/>
          <p:nvPr/>
        </p:nvGrpSpPr>
        <p:grpSpPr>
          <a:xfrm>
            <a:off x="7660779" y="1717206"/>
            <a:ext cx="1081012" cy="1081012"/>
            <a:chOff x="7844794" y="2047215"/>
            <a:chExt cx="750566" cy="750566"/>
          </a:xfrm>
        </p:grpSpPr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51DD0D90-0149-3D55-EEDF-D104FC0E8639}"/>
                </a:ext>
              </a:extLst>
            </p:cNvPr>
            <p:cNvSpPr/>
            <p:nvPr/>
          </p:nvSpPr>
          <p:spPr>
            <a:xfrm>
              <a:off x="7844794" y="2047215"/>
              <a:ext cx="750566" cy="750566"/>
            </a:xfrm>
            <a:prstGeom prst="ellipse">
              <a:avLst/>
            </a:prstGeom>
            <a:solidFill>
              <a:schemeClr val="accent5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CE09566A-33BC-2FAE-6C9E-CE524C03D1A6}"/>
                </a:ext>
              </a:extLst>
            </p:cNvPr>
            <p:cNvSpPr/>
            <p:nvPr/>
          </p:nvSpPr>
          <p:spPr>
            <a:xfrm>
              <a:off x="7913027" y="2115448"/>
              <a:ext cx="614099" cy="614099"/>
            </a:xfrm>
            <a:prstGeom prst="ellipse">
              <a:avLst/>
            </a:prstGeom>
            <a:gradFill>
              <a:gsLst>
                <a:gs pos="11000">
                  <a:schemeClr val="accent3"/>
                </a:gs>
                <a:gs pos="97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zh-CN" altLang="en-US" dirty="0">
                  <a:solidFill>
                    <a:schemeClr val="accent5"/>
                  </a:solidFill>
                  <a:latin typeface="+mj-ea"/>
                  <a:ea typeface="+mj-ea"/>
                </a:rPr>
                <a:t>运营</a:t>
              </a:r>
              <a:endParaRPr lang="en-US" altLang="zh-CN" dirty="0">
                <a:solidFill>
                  <a:schemeClr val="accent5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dirty="0">
                  <a:solidFill>
                    <a:schemeClr val="accent5"/>
                  </a:solidFill>
                  <a:latin typeface="+mj-ea"/>
                  <a:ea typeface="+mj-ea"/>
                </a:rPr>
                <a:t>成效</a:t>
              </a: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E0704311-A785-52B1-8BA5-3B5D2D0AC8DA}"/>
              </a:ext>
            </a:extLst>
          </p:cNvPr>
          <p:cNvGrpSpPr/>
          <p:nvPr/>
        </p:nvGrpSpPr>
        <p:grpSpPr>
          <a:xfrm>
            <a:off x="9931825" y="2287352"/>
            <a:ext cx="1483262" cy="1483262"/>
            <a:chOff x="7844794" y="2047215"/>
            <a:chExt cx="750566" cy="750566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B2D5EA2F-0C52-CC88-FC85-5A2C425E654B}"/>
                </a:ext>
              </a:extLst>
            </p:cNvPr>
            <p:cNvSpPr/>
            <p:nvPr/>
          </p:nvSpPr>
          <p:spPr>
            <a:xfrm>
              <a:off x="7844794" y="2047215"/>
              <a:ext cx="750566" cy="750566"/>
            </a:xfrm>
            <a:prstGeom prst="ellipse">
              <a:avLst/>
            </a:prstGeom>
            <a:solidFill>
              <a:schemeClr val="accent5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E91160A4-E5C2-70BD-5F87-C22F5916BB98}"/>
                </a:ext>
              </a:extLst>
            </p:cNvPr>
            <p:cNvSpPr/>
            <p:nvPr/>
          </p:nvSpPr>
          <p:spPr>
            <a:xfrm>
              <a:off x="7913027" y="2115448"/>
              <a:ext cx="614099" cy="614099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98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zh-CN" altLang="en-US" sz="2000" dirty="0">
                  <a:solidFill>
                    <a:schemeClr val="accent5"/>
                  </a:solidFill>
                  <a:latin typeface="+mj-ea"/>
                  <a:ea typeface="+mj-ea"/>
                </a:rPr>
                <a:t>制度</a:t>
              </a:r>
              <a:endParaRPr lang="en-US" altLang="zh-CN" sz="2000" dirty="0">
                <a:solidFill>
                  <a:schemeClr val="accent5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2000" dirty="0">
                  <a:solidFill>
                    <a:schemeClr val="accent5"/>
                  </a:solidFill>
                  <a:latin typeface="+mj-ea"/>
                  <a:ea typeface="+mj-ea"/>
                </a:rPr>
                <a:t>健全</a:t>
              </a: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8AAD5729-1550-C05F-94F2-334BE6EECE26}"/>
              </a:ext>
            </a:extLst>
          </p:cNvPr>
          <p:cNvGrpSpPr/>
          <p:nvPr/>
        </p:nvGrpSpPr>
        <p:grpSpPr>
          <a:xfrm>
            <a:off x="8267193" y="4502212"/>
            <a:ext cx="949195" cy="949195"/>
            <a:chOff x="7844794" y="2047215"/>
            <a:chExt cx="750566" cy="750566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9EEE61A0-C88A-8EA1-39EE-B860EE8A46C4}"/>
                </a:ext>
              </a:extLst>
            </p:cNvPr>
            <p:cNvSpPr/>
            <p:nvPr/>
          </p:nvSpPr>
          <p:spPr>
            <a:xfrm>
              <a:off x="7844794" y="2047215"/>
              <a:ext cx="750566" cy="750566"/>
            </a:xfrm>
            <a:prstGeom prst="ellipse">
              <a:avLst/>
            </a:prstGeom>
            <a:solidFill>
              <a:schemeClr val="accent5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AF24E69A-5A26-4293-C6DD-6997860963EE}"/>
                </a:ext>
              </a:extLst>
            </p:cNvPr>
            <p:cNvSpPr/>
            <p:nvPr/>
          </p:nvSpPr>
          <p:spPr>
            <a:xfrm>
              <a:off x="7913027" y="2115448"/>
              <a:ext cx="614099" cy="614099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99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zh-CN" altLang="en-US" dirty="0">
                  <a:solidFill>
                    <a:schemeClr val="accent5"/>
                  </a:solidFill>
                  <a:latin typeface="+mj-ea"/>
                  <a:ea typeface="+mj-ea"/>
                </a:rPr>
                <a:t>梯队</a:t>
              </a:r>
              <a:endParaRPr lang="en-US" altLang="zh-CN" dirty="0">
                <a:solidFill>
                  <a:schemeClr val="accent5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dirty="0">
                  <a:solidFill>
                    <a:schemeClr val="accent5"/>
                  </a:solidFill>
                  <a:latin typeface="+mj-ea"/>
                  <a:ea typeface="+mj-ea"/>
                </a:rPr>
                <a:t>建设</a:t>
              </a: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0ABA8AA6-3300-0F1B-6C3C-2BF8F409801B}"/>
              </a:ext>
            </a:extLst>
          </p:cNvPr>
          <p:cNvGrpSpPr/>
          <p:nvPr/>
        </p:nvGrpSpPr>
        <p:grpSpPr>
          <a:xfrm>
            <a:off x="9670040" y="4868483"/>
            <a:ext cx="1293722" cy="1293722"/>
            <a:chOff x="7844794" y="2047215"/>
            <a:chExt cx="750566" cy="750566"/>
          </a:xfrm>
        </p:grpSpPr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25A960C4-B3EE-BE05-0CDA-50F4D3C64C79}"/>
                </a:ext>
              </a:extLst>
            </p:cNvPr>
            <p:cNvSpPr/>
            <p:nvPr/>
          </p:nvSpPr>
          <p:spPr>
            <a:xfrm>
              <a:off x="7844794" y="2047215"/>
              <a:ext cx="750566" cy="750566"/>
            </a:xfrm>
            <a:prstGeom prst="ellipse">
              <a:avLst/>
            </a:prstGeom>
            <a:solidFill>
              <a:schemeClr val="accent5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0199E21D-0AC9-D23A-392F-5D4246D3A9E5}"/>
                </a:ext>
              </a:extLst>
            </p:cNvPr>
            <p:cNvSpPr/>
            <p:nvPr/>
          </p:nvSpPr>
          <p:spPr>
            <a:xfrm>
              <a:off x="7913027" y="2115448"/>
              <a:ext cx="614099" cy="614099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96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r>
                <a:rPr lang="zh-CN" altLang="en-US" sz="2000" dirty="0">
                  <a:solidFill>
                    <a:schemeClr val="accent5"/>
                  </a:solidFill>
                  <a:latin typeface="+mj-ea"/>
                  <a:ea typeface="+mj-ea"/>
                </a:rPr>
                <a:t>提高</a:t>
              </a:r>
              <a:endParaRPr lang="en-US" altLang="zh-CN" sz="2000" dirty="0">
                <a:solidFill>
                  <a:schemeClr val="accent5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2000" dirty="0">
                  <a:solidFill>
                    <a:schemeClr val="accent5"/>
                  </a:solidFill>
                  <a:latin typeface="+mj-ea"/>
                  <a:ea typeface="+mj-ea"/>
                </a:rPr>
                <a:t>效率</a:t>
              </a:r>
            </a:p>
          </p:txBody>
        </p:sp>
      </p:grpSp>
      <p:sp>
        <p:nvSpPr>
          <p:cNvPr id="41" name="椭圆 40">
            <a:extLst>
              <a:ext uri="{FF2B5EF4-FFF2-40B4-BE49-F238E27FC236}">
                <a16:creationId xmlns:a16="http://schemas.microsoft.com/office/drawing/2014/main" id="{AF2446BF-24F0-4E98-22D1-247A4C752420}"/>
              </a:ext>
            </a:extLst>
          </p:cNvPr>
          <p:cNvSpPr/>
          <p:nvPr/>
        </p:nvSpPr>
        <p:spPr>
          <a:xfrm>
            <a:off x="4159544" y="1824740"/>
            <a:ext cx="510905" cy="510905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 sz="20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46C8199E-9502-180B-43F7-D6C5DD196770}"/>
              </a:ext>
            </a:extLst>
          </p:cNvPr>
          <p:cNvSpPr/>
          <p:nvPr/>
        </p:nvSpPr>
        <p:spPr>
          <a:xfrm>
            <a:off x="2212508" y="4247655"/>
            <a:ext cx="210046" cy="210046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 sz="20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46962C6E-D7E6-25E9-0EFD-9A084FAC0405}"/>
              </a:ext>
            </a:extLst>
          </p:cNvPr>
          <p:cNvSpPr/>
          <p:nvPr/>
        </p:nvSpPr>
        <p:spPr>
          <a:xfrm>
            <a:off x="8145072" y="5689404"/>
            <a:ext cx="465528" cy="465528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 sz="20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E2A27BC0-62F8-CF9B-5120-C3DE6CC0978D}"/>
              </a:ext>
            </a:extLst>
          </p:cNvPr>
          <p:cNvSpPr/>
          <p:nvPr/>
        </p:nvSpPr>
        <p:spPr>
          <a:xfrm>
            <a:off x="996068" y="5103068"/>
            <a:ext cx="694828" cy="694828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 sz="20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58E834B4-C3CA-E174-22F9-5B62A9A7BF86}"/>
              </a:ext>
            </a:extLst>
          </p:cNvPr>
          <p:cNvSpPr/>
          <p:nvPr/>
        </p:nvSpPr>
        <p:spPr>
          <a:xfrm>
            <a:off x="9341072" y="2300768"/>
            <a:ext cx="171624" cy="171624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 sz="20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pic>
        <p:nvPicPr>
          <p:cNvPr id="46" name="图片 45" descr="图片包含 游戏机&#10;&#10;描述已自动生成">
            <a:extLst>
              <a:ext uri="{FF2B5EF4-FFF2-40B4-BE49-F238E27FC236}">
                <a16:creationId xmlns:a16="http://schemas.microsoft.com/office/drawing/2014/main" id="{54E46B70-1660-76F1-34F4-25204336E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>
            <a:fillRect/>
          </a:stretch>
        </p:blipFill>
        <p:spPr>
          <a:xfrm>
            <a:off x="3898971" y="5779972"/>
            <a:ext cx="3203586" cy="1078029"/>
          </a:xfrm>
          <a:custGeom>
            <a:avLst/>
            <a:gdLst>
              <a:gd name="connsiteX0" fmla="*/ 0 w 3203586"/>
              <a:gd name="connsiteY0" fmla="*/ 0 h 1078029"/>
              <a:gd name="connsiteX1" fmla="*/ 3203586 w 3203586"/>
              <a:gd name="connsiteY1" fmla="*/ 0 h 1078029"/>
              <a:gd name="connsiteX2" fmla="*/ 3203586 w 3203586"/>
              <a:gd name="connsiteY2" fmla="*/ 1078029 h 1078029"/>
              <a:gd name="connsiteX3" fmla="*/ 0 w 3203586"/>
              <a:gd name="connsiteY3" fmla="*/ 1078029 h 107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1078029">
                <a:moveTo>
                  <a:pt x="0" y="0"/>
                </a:moveTo>
                <a:lnTo>
                  <a:pt x="3203586" y="0"/>
                </a:lnTo>
                <a:lnTo>
                  <a:pt x="3203586" y="1078029"/>
                </a:lnTo>
                <a:lnTo>
                  <a:pt x="0" y="107802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47" name="图片 46" descr="卡通人物&#10;&#10;低可信度描述已自动生成">
            <a:extLst>
              <a:ext uri="{FF2B5EF4-FFF2-40B4-BE49-F238E27FC236}">
                <a16:creationId xmlns:a16="http://schemas.microsoft.com/office/drawing/2014/main" id="{BA06A74C-4E30-83BF-80F6-DE7C16F9C44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5069" y="5750747"/>
            <a:ext cx="2002913" cy="1024747"/>
          </a:xfrm>
          <a:custGeom>
            <a:avLst/>
            <a:gdLst>
              <a:gd name="connsiteX0" fmla="*/ 0 w 2002913"/>
              <a:gd name="connsiteY0" fmla="*/ 0 h 1024747"/>
              <a:gd name="connsiteX1" fmla="*/ 2002913 w 2002913"/>
              <a:gd name="connsiteY1" fmla="*/ 0 h 1024747"/>
              <a:gd name="connsiteX2" fmla="*/ 2002913 w 2002913"/>
              <a:gd name="connsiteY2" fmla="*/ 1024747 h 1024747"/>
              <a:gd name="connsiteX3" fmla="*/ 0 w 2002913"/>
              <a:gd name="connsiteY3" fmla="*/ 1024747 h 10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913" h="1024747">
                <a:moveTo>
                  <a:pt x="0" y="0"/>
                </a:moveTo>
                <a:lnTo>
                  <a:pt x="2002913" y="0"/>
                </a:lnTo>
                <a:lnTo>
                  <a:pt x="2002913" y="1024747"/>
                </a:lnTo>
                <a:lnTo>
                  <a:pt x="0" y="1024747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48" name="图片 47" descr="图片包含 游戏机&#10;&#10;描述已自动生成">
            <a:extLst>
              <a:ext uri="{FF2B5EF4-FFF2-40B4-BE49-F238E27FC236}">
                <a16:creationId xmlns:a16="http://schemas.microsoft.com/office/drawing/2014/main" id="{D5124E5E-5CA5-5AF3-A3B6-0005098857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51"/>
          <a:stretch>
            <a:fillRect/>
          </a:stretch>
        </p:blipFill>
        <p:spPr>
          <a:xfrm>
            <a:off x="2277946" y="5111668"/>
            <a:ext cx="4777668" cy="1358238"/>
          </a:xfrm>
          <a:custGeom>
            <a:avLst/>
            <a:gdLst>
              <a:gd name="connsiteX0" fmla="*/ 0 w 3259037"/>
              <a:gd name="connsiteY0" fmla="*/ 0 h 926508"/>
              <a:gd name="connsiteX1" fmla="*/ 3259037 w 3259037"/>
              <a:gd name="connsiteY1" fmla="*/ 0 h 926508"/>
              <a:gd name="connsiteX2" fmla="*/ 3259037 w 3259037"/>
              <a:gd name="connsiteY2" fmla="*/ 926508 h 926508"/>
              <a:gd name="connsiteX3" fmla="*/ 0 w 3259037"/>
              <a:gd name="connsiteY3" fmla="*/ 926508 h 92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037" h="926508">
                <a:moveTo>
                  <a:pt x="0" y="0"/>
                </a:moveTo>
                <a:lnTo>
                  <a:pt x="3259037" y="0"/>
                </a:lnTo>
                <a:lnTo>
                  <a:pt x="3259037" y="926508"/>
                </a:lnTo>
                <a:lnTo>
                  <a:pt x="0" y="926508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49" name="图片 48" descr="图片包含 游戏机&#10;&#10;描述已自动生成">
            <a:extLst>
              <a:ext uri="{FF2B5EF4-FFF2-40B4-BE49-F238E27FC236}">
                <a16:creationId xmlns:a16="http://schemas.microsoft.com/office/drawing/2014/main" id="{13BB4BBF-93D8-0A72-28A6-C61C026FB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>
            <a:fillRect/>
          </a:stretch>
        </p:blipFill>
        <p:spPr>
          <a:xfrm>
            <a:off x="1115569" y="5794081"/>
            <a:ext cx="3203586" cy="1078029"/>
          </a:xfrm>
          <a:custGeom>
            <a:avLst/>
            <a:gdLst>
              <a:gd name="connsiteX0" fmla="*/ 0 w 3203586"/>
              <a:gd name="connsiteY0" fmla="*/ 0 h 1078029"/>
              <a:gd name="connsiteX1" fmla="*/ 3203586 w 3203586"/>
              <a:gd name="connsiteY1" fmla="*/ 0 h 1078029"/>
              <a:gd name="connsiteX2" fmla="*/ 3203586 w 3203586"/>
              <a:gd name="connsiteY2" fmla="*/ 1078029 h 1078029"/>
              <a:gd name="connsiteX3" fmla="*/ 0 w 3203586"/>
              <a:gd name="connsiteY3" fmla="*/ 1078029 h 107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1078029">
                <a:moveTo>
                  <a:pt x="0" y="0"/>
                </a:moveTo>
                <a:lnTo>
                  <a:pt x="3203586" y="0"/>
                </a:lnTo>
                <a:lnTo>
                  <a:pt x="3203586" y="1078029"/>
                </a:lnTo>
                <a:lnTo>
                  <a:pt x="0" y="107802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50" name="图片 49" descr="卡通人物&#10;&#10;低可信度描述已自动生成">
            <a:extLst>
              <a:ext uri="{FF2B5EF4-FFF2-40B4-BE49-F238E27FC236}">
                <a16:creationId xmlns:a16="http://schemas.microsoft.com/office/drawing/2014/main" id="{B26645CB-5FF3-1597-AAEA-2E1F798EA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7"/>
          <a:stretch>
            <a:fillRect/>
          </a:stretch>
        </p:blipFill>
        <p:spPr>
          <a:xfrm>
            <a:off x="-19767" y="6346641"/>
            <a:ext cx="1859818" cy="511359"/>
          </a:xfrm>
          <a:custGeom>
            <a:avLst/>
            <a:gdLst>
              <a:gd name="connsiteX0" fmla="*/ 0 w 1859818"/>
              <a:gd name="connsiteY0" fmla="*/ 0 h 511359"/>
              <a:gd name="connsiteX1" fmla="*/ 1859818 w 1859818"/>
              <a:gd name="connsiteY1" fmla="*/ 0 h 511359"/>
              <a:gd name="connsiteX2" fmla="*/ 1859818 w 1859818"/>
              <a:gd name="connsiteY2" fmla="*/ 511359 h 511359"/>
              <a:gd name="connsiteX3" fmla="*/ 0 w 1859818"/>
              <a:gd name="connsiteY3" fmla="*/ 511359 h 511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9818" h="511359">
                <a:moveTo>
                  <a:pt x="0" y="0"/>
                </a:moveTo>
                <a:lnTo>
                  <a:pt x="1859818" y="0"/>
                </a:lnTo>
                <a:lnTo>
                  <a:pt x="1859818" y="511359"/>
                </a:lnTo>
                <a:lnTo>
                  <a:pt x="0" y="51135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51" name="图片 50" descr="图片包含 游戏机&#10;&#10;描述已自动生成">
            <a:extLst>
              <a:ext uri="{FF2B5EF4-FFF2-40B4-BE49-F238E27FC236}">
                <a16:creationId xmlns:a16="http://schemas.microsoft.com/office/drawing/2014/main" id="{23F37CD3-B86E-8EF1-B48C-D63180F81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>
            <a:fillRect/>
          </a:stretch>
        </p:blipFill>
        <p:spPr>
          <a:xfrm>
            <a:off x="5946383" y="5314269"/>
            <a:ext cx="4660141" cy="1568170"/>
          </a:xfrm>
          <a:custGeom>
            <a:avLst/>
            <a:gdLst>
              <a:gd name="connsiteX0" fmla="*/ 0 w 3203586"/>
              <a:gd name="connsiteY0" fmla="*/ 0 h 1078029"/>
              <a:gd name="connsiteX1" fmla="*/ 3203586 w 3203586"/>
              <a:gd name="connsiteY1" fmla="*/ 0 h 1078029"/>
              <a:gd name="connsiteX2" fmla="*/ 3203586 w 3203586"/>
              <a:gd name="connsiteY2" fmla="*/ 1078029 h 1078029"/>
              <a:gd name="connsiteX3" fmla="*/ 0 w 3203586"/>
              <a:gd name="connsiteY3" fmla="*/ 1078029 h 107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1078029">
                <a:moveTo>
                  <a:pt x="0" y="0"/>
                </a:moveTo>
                <a:lnTo>
                  <a:pt x="3203586" y="0"/>
                </a:lnTo>
                <a:lnTo>
                  <a:pt x="3203586" y="1078029"/>
                </a:lnTo>
                <a:lnTo>
                  <a:pt x="0" y="107802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52" name="图片 51" descr="图片包含 游戏机&#10;&#10;描述已自动生成">
            <a:extLst>
              <a:ext uri="{FF2B5EF4-FFF2-40B4-BE49-F238E27FC236}">
                <a16:creationId xmlns:a16="http://schemas.microsoft.com/office/drawing/2014/main" id="{911C4B17-3ABD-6311-803D-5524C5E74DF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90" b="46901"/>
          <a:stretch>
            <a:fillRect/>
          </a:stretch>
        </p:blipFill>
        <p:spPr>
          <a:xfrm>
            <a:off x="10496447" y="5883899"/>
            <a:ext cx="1695554" cy="974101"/>
          </a:xfrm>
          <a:custGeom>
            <a:avLst/>
            <a:gdLst>
              <a:gd name="connsiteX0" fmla="*/ 0 w 2209949"/>
              <a:gd name="connsiteY0" fmla="*/ 0 h 1269623"/>
              <a:gd name="connsiteX1" fmla="*/ 2209949 w 2209949"/>
              <a:gd name="connsiteY1" fmla="*/ 0 h 1269623"/>
              <a:gd name="connsiteX2" fmla="*/ 2209949 w 2209949"/>
              <a:gd name="connsiteY2" fmla="*/ 1269623 h 1269623"/>
              <a:gd name="connsiteX3" fmla="*/ 0 w 2209949"/>
              <a:gd name="connsiteY3" fmla="*/ 1269623 h 126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949" h="1269623">
                <a:moveTo>
                  <a:pt x="0" y="0"/>
                </a:moveTo>
                <a:lnTo>
                  <a:pt x="2209949" y="0"/>
                </a:lnTo>
                <a:lnTo>
                  <a:pt x="2209949" y="1269623"/>
                </a:lnTo>
                <a:lnTo>
                  <a:pt x="0" y="1269623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6763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42A4104-1BA8-6BDA-A5D6-C9EDE02D3F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1100" y="1068829"/>
            <a:ext cx="2209800" cy="205184"/>
          </a:xfrm>
        </p:spPr>
        <p:txBody>
          <a:bodyPr>
            <a:noAutofit/>
          </a:bodyPr>
          <a:lstStyle/>
          <a:p>
            <a:r>
              <a:rPr lang="en-US" altLang="zh-CN" dirty="0"/>
              <a:t>EXCELLENT CASE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528529B-9937-3591-9933-31F48866D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优秀案例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905C1266-B9FB-75FE-20CE-F155305B0DD0}"/>
              </a:ext>
            </a:extLst>
          </p:cNvPr>
          <p:cNvSpPr/>
          <p:nvPr/>
        </p:nvSpPr>
        <p:spPr>
          <a:xfrm>
            <a:off x="1262380" y="1654175"/>
            <a:ext cx="2755900" cy="3275239"/>
          </a:xfrm>
          <a:prstGeom prst="roundRect">
            <a:avLst>
              <a:gd name="adj" fmla="val 3565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095" b="-60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68FB9994-7CE7-D38C-7022-E5AA5724E105}"/>
              </a:ext>
            </a:extLst>
          </p:cNvPr>
          <p:cNvSpPr/>
          <p:nvPr/>
        </p:nvSpPr>
        <p:spPr>
          <a:xfrm>
            <a:off x="1444716" y="4670200"/>
            <a:ext cx="2391228" cy="52432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/>
              </a:gs>
              <a:gs pos="69000">
                <a:schemeClr val="accent2"/>
              </a:gs>
            </a:gsLst>
            <a:lin ang="0" scaled="0"/>
          </a:gradFill>
          <a:ln w="63500">
            <a:noFill/>
          </a:ln>
          <a:effectLst>
            <a:outerShdw blurRad="241300" dist="50800" algn="ctr" rotWithShape="0">
              <a:schemeClr val="accent2"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案例一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68BED04-A894-08B3-5354-3FB6BBD6840E}"/>
              </a:ext>
            </a:extLst>
          </p:cNvPr>
          <p:cNvSpPr txBox="1"/>
          <p:nvPr/>
        </p:nvSpPr>
        <p:spPr>
          <a:xfrm>
            <a:off x="1254760" y="5359685"/>
            <a:ext cx="2771140" cy="6420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pPr algn="ctr"/>
            <a:r>
              <a:rPr lang="zh-CN" altLang="en-US" dirty="0"/>
              <a:t>请添加详细的文本描述，语言描述尽量简洁精炼。</a:t>
            </a:r>
            <a:endParaRPr lang="en-US" altLang="zh-CN" dirty="0"/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F6A58378-07B7-D32E-E246-E3E537E81968}"/>
              </a:ext>
            </a:extLst>
          </p:cNvPr>
          <p:cNvCxnSpPr>
            <a:cxnSpLocks/>
          </p:cNvCxnSpPr>
          <p:nvPr/>
        </p:nvCxnSpPr>
        <p:spPr>
          <a:xfrm flipH="1">
            <a:off x="1258570" y="6137954"/>
            <a:ext cx="2763520" cy="0"/>
          </a:xfrm>
          <a:prstGeom prst="straightConnector1">
            <a:avLst/>
          </a:prstGeom>
          <a:ln w="6350" cap="flat">
            <a:solidFill>
              <a:schemeClr val="accent2"/>
            </a:solidFill>
            <a:miter lim="800000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1CD5CE6A-CC13-D3A0-4B6E-8FF74A709C33}"/>
              </a:ext>
            </a:extLst>
          </p:cNvPr>
          <p:cNvSpPr/>
          <p:nvPr/>
        </p:nvSpPr>
        <p:spPr>
          <a:xfrm>
            <a:off x="4718050" y="1654175"/>
            <a:ext cx="2755900" cy="3275239"/>
          </a:xfrm>
          <a:prstGeom prst="roundRect">
            <a:avLst>
              <a:gd name="adj" fmla="val 3565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3151" r="-2511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5932B42F-B53F-8E48-A998-131B521DBCBC}"/>
              </a:ext>
            </a:extLst>
          </p:cNvPr>
          <p:cNvSpPr/>
          <p:nvPr/>
        </p:nvSpPr>
        <p:spPr>
          <a:xfrm>
            <a:off x="4900386" y="4670200"/>
            <a:ext cx="2391228" cy="52432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/>
              </a:gs>
              <a:gs pos="69000">
                <a:schemeClr val="accent2"/>
              </a:gs>
            </a:gsLst>
            <a:lin ang="0" scaled="0"/>
          </a:gradFill>
          <a:ln w="63500">
            <a:noFill/>
          </a:ln>
          <a:effectLst>
            <a:outerShdw blurRad="241300" dist="50800" algn="ctr" rotWithShape="0">
              <a:schemeClr val="accent2"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案例二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070ADE9-5308-A86F-8664-509EE3489E23}"/>
              </a:ext>
            </a:extLst>
          </p:cNvPr>
          <p:cNvSpPr txBox="1"/>
          <p:nvPr/>
        </p:nvSpPr>
        <p:spPr>
          <a:xfrm>
            <a:off x="4710430" y="5359685"/>
            <a:ext cx="2771140" cy="619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pPr algn="ctr"/>
            <a:r>
              <a:rPr lang="zh-CN" altLang="en-US" dirty="0"/>
              <a:t>请添加详细的文本描述，语言描述尽量简洁精炼。</a:t>
            </a:r>
            <a:endParaRPr lang="en-US" altLang="zh-CN" dirty="0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BC47F856-E5E3-8C93-760D-4DFD85E59607}"/>
              </a:ext>
            </a:extLst>
          </p:cNvPr>
          <p:cNvCxnSpPr>
            <a:cxnSpLocks/>
          </p:cNvCxnSpPr>
          <p:nvPr/>
        </p:nvCxnSpPr>
        <p:spPr>
          <a:xfrm flipH="1">
            <a:off x="4714240" y="6137954"/>
            <a:ext cx="2763520" cy="0"/>
          </a:xfrm>
          <a:prstGeom prst="straightConnector1">
            <a:avLst/>
          </a:prstGeom>
          <a:ln w="6350" cap="flat">
            <a:solidFill>
              <a:schemeClr val="accent2"/>
            </a:solidFill>
            <a:miter lim="800000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AE125DEF-72F7-C9E7-67D6-F1E300075A40}"/>
              </a:ext>
            </a:extLst>
          </p:cNvPr>
          <p:cNvSpPr/>
          <p:nvPr/>
        </p:nvSpPr>
        <p:spPr>
          <a:xfrm>
            <a:off x="8173720" y="1654175"/>
            <a:ext cx="2755900" cy="3275239"/>
          </a:xfrm>
          <a:prstGeom prst="roundRect">
            <a:avLst>
              <a:gd name="adj" fmla="val 3565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899" b="-1027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B3BDCF89-08CE-8690-2D9A-6884B94D98C3}"/>
              </a:ext>
            </a:extLst>
          </p:cNvPr>
          <p:cNvSpPr/>
          <p:nvPr/>
        </p:nvSpPr>
        <p:spPr>
          <a:xfrm>
            <a:off x="8356056" y="4670200"/>
            <a:ext cx="2391228" cy="52432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/>
              </a:gs>
              <a:gs pos="69000">
                <a:schemeClr val="accent2"/>
              </a:gs>
            </a:gsLst>
            <a:lin ang="0" scaled="0"/>
          </a:gradFill>
          <a:ln w="63500">
            <a:noFill/>
          </a:ln>
          <a:effectLst>
            <a:outerShdw blurRad="241300" dist="50800" algn="ctr" rotWithShape="0">
              <a:schemeClr val="accent2"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案例三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A553862-E64F-6B5F-B1C1-28C259DBF533}"/>
              </a:ext>
            </a:extLst>
          </p:cNvPr>
          <p:cNvSpPr txBox="1"/>
          <p:nvPr/>
        </p:nvSpPr>
        <p:spPr>
          <a:xfrm>
            <a:off x="8166100" y="5359685"/>
            <a:ext cx="2771140" cy="619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pPr algn="ctr"/>
            <a:r>
              <a:rPr lang="zh-CN" altLang="en-US" dirty="0"/>
              <a:t>请添加详细的文本描述，语言描述尽量简洁精炼。</a:t>
            </a:r>
            <a:endParaRPr lang="en-US" altLang="zh-CN" dirty="0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78EE1726-3603-A960-3909-80F957F2F98A}"/>
              </a:ext>
            </a:extLst>
          </p:cNvPr>
          <p:cNvCxnSpPr>
            <a:cxnSpLocks/>
          </p:cNvCxnSpPr>
          <p:nvPr/>
        </p:nvCxnSpPr>
        <p:spPr>
          <a:xfrm flipH="1">
            <a:off x="8169910" y="6137954"/>
            <a:ext cx="2763520" cy="0"/>
          </a:xfrm>
          <a:prstGeom prst="straightConnector1">
            <a:avLst/>
          </a:prstGeom>
          <a:ln w="6350" cap="flat">
            <a:solidFill>
              <a:schemeClr val="accent2"/>
            </a:solidFill>
            <a:miter lim="800000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290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文本框 105">
            <a:extLst>
              <a:ext uri="{FF2B5EF4-FFF2-40B4-BE49-F238E27FC236}">
                <a16:creationId xmlns:a16="http://schemas.microsoft.com/office/drawing/2014/main" id="{E38A2894-18EB-F85E-FC6D-7338088B0A64}"/>
              </a:ext>
            </a:extLst>
          </p:cNvPr>
          <p:cNvSpPr txBox="1"/>
          <p:nvPr/>
        </p:nvSpPr>
        <p:spPr>
          <a:xfrm rot="5400000">
            <a:off x="9494076" y="2485593"/>
            <a:ext cx="3593514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>
                <a:solidFill>
                  <a:schemeClr val="bg1">
                    <a:lumMod val="85000"/>
                    <a:alpha val="80000"/>
                  </a:schemeClr>
                </a:solidFill>
                <a:latin typeface="+mj-ea"/>
                <a:ea typeface="+mj-ea"/>
              </a:rPr>
              <a:t>PART ONE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A92F9F75-2661-E98A-459C-1848C44535F8}"/>
              </a:ext>
            </a:extLst>
          </p:cNvPr>
          <p:cNvSpPr txBox="1"/>
          <p:nvPr/>
        </p:nvSpPr>
        <p:spPr>
          <a:xfrm>
            <a:off x="1021531" y="2104732"/>
            <a:ext cx="3894538" cy="6771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4400" dirty="0">
                <a:solidFill>
                  <a:schemeClr val="accent2"/>
                </a:solidFill>
                <a:latin typeface="+mj-ea"/>
                <a:ea typeface="+mj-ea"/>
              </a:rPr>
              <a:t>工作情况回顾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0EA023E7-13C3-B10D-6297-4124B93C3C71}"/>
              </a:ext>
            </a:extLst>
          </p:cNvPr>
          <p:cNvSpPr txBox="1"/>
          <p:nvPr/>
        </p:nvSpPr>
        <p:spPr>
          <a:xfrm>
            <a:off x="1039637" y="2789476"/>
            <a:ext cx="2401672" cy="2627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1600" spc="150" dirty="0">
                <a:solidFill>
                  <a:schemeClr val="bg1">
                    <a:lumMod val="75000"/>
                  </a:schemeClr>
                </a:solidFill>
                <a:latin typeface="+mj-ea"/>
                <a:ea typeface="+mj-ea"/>
              </a:rPr>
              <a:t>REVIEW OF WORK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C4F553C3-C6B4-3139-B11B-20F9ADBE16E2}"/>
              </a:ext>
            </a:extLst>
          </p:cNvPr>
          <p:cNvSpPr txBox="1"/>
          <p:nvPr/>
        </p:nvSpPr>
        <p:spPr>
          <a:xfrm>
            <a:off x="6872442" y="2420938"/>
            <a:ext cx="1870373" cy="15388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10000" dirty="0"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lang="zh-CN" altLang="en-US" sz="10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3E1DC4E9-4805-5F70-A918-910A97ADCAE9}"/>
              </a:ext>
            </a:extLst>
          </p:cNvPr>
          <p:cNvSpPr txBox="1"/>
          <p:nvPr/>
        </p:nvSpPr>
        <p:spPr>
          <a:xfrm>
            <a:off x="1039637" y="3392488"/>
            <a:ext cx="3894538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10000"/>
              </a:lnSpc>
              <a:defRPr sz="1600" spc="15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accent4"/>
                </a:solidFill>
                <a:latin typeface="+mn-ea"/>
                <a:ea typeface="+mn-ea"/>
              </a:rPr>
              <a:t>请在此填充您的文本或将您的文本复制后将纯文字粘贴在此。您也可以用格式刷将此文本框格式复制到您的作品中。</a:t>
            </a:r>
          </a:p>
        </p:txBody>
      </p:sp>
    </p:spTree>
    <p:extLst>
      <p:ext uri="{BB962C8B-B14F-4D97-AF65-F5344CB8AC3E}">
        <p14:creationId xmlns:p14="http://schemas.microsoft.com/office/powerpoint/2010/main" val="3404094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3B3A1C8E-27F2-F7F7-0622-D630BD36243C}"/>
              </a:ext>
            </a:extLst>
          </p:cNvPr>
          <p:cNvSpPr txBox="1"/>
          <p:nvPr/>
        </p:nvSpPr>
        <p:spPr>
          <a:xfrm>
            <a:off x="806881" y="2790967"/>
            <a:ext cx="3745384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6000" dirty="0">
                <a:solidFill>
                  <a:schemeClr val="accent2"/>
                </a:solidFill>
                <a:latin typeface="+mj-ea"/>
                <a:ea typeface="+mj-ea"/>
              </a:rPr>
              <a:t>筑梦未来</a:t>
            </a: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D94811D1-1EE4-76DC-D2AE-C383D7E3444D}"/>
              </a:ext>
            </a:extLst>
          </p:cNvPr>
          <p:cNvSpPr txBox="1"/>
          <p:nvPr/>
        </p:nvSpPr>
        <p:spPr>
          <a:xfrm>
            <a:off x="808722" y="5281729"/>
            <a:ext cx="271452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OfficePLUS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3E9E2DEA-8E68-F8B4-FF06-CD46C3863613}"/>
              </a:ext>
            </a:extLst>
          </p:cNvPr>
          <p:cNvSpPr txBox="1"/>
          <p:nvPr/>
        </p:nvSpPr>
        <p:spPr>
          <a:xfrm>
            <a:off x="806881" y="1897761"/>
            <a:ext cx="3745384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6000" dirty="0">
                <a:solidFill>
                  <a:schemeClr val="accent2"/>
                </a:solidFill>
                <a:latin typeface="+mj-ea"/>
                <a:ea typeface="+mj-ea"/>
              </a:rPr>
              <a:t>稳中求进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2DF70EE-E497-65F5-ECE8-71D53EA53F9A}"/>
              </a:ext>
            </a:extLst>
          </p:cNvPr>
          <p:cNvSpPr txBox="1"/>
          <p:nvPr/>
        </p:nvSpPr>
        <p:spPr>
          <a:xfrm>
            <a:off x="744694" y="4873257"/>
            <a:ext cx="2714527" cy="519351"/>
          </a:xfrm>
          <a:prstGeom prst="roundRect">
            <a:avLst>
              <a:gd name="adj" fmla="val 50000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汇报人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42681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</a:t>
            </a:r>
            <a:r>
              <a:rPr kumimoji="1" lang="en-US" altLang="zh-CN" dirty="0" err="1"/>
              <a:t>OPPOSans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-US" altLang="zh-CN" dirty="0" err="1"/>
              <a:t>OPPOSans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1.3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Office365/</a:t>
            </a:r>
            <a:r>
              <a:rPr kumimoji="1" lang="en-US" altLang="zh-CN" dirty="0" err="1"/>
              <a:t>Unsplash</a:t>
            </a:r>
            <a:r>
              <a:rPr kumimoji="1" lang="en-US" altLang="zh-CN" dirty="0"/>
              <a:t>/</a:t>
            </a:r>
            <a:r>
              <a:rPr kumimoji="1" lang="en-US" altLang="zh-CN" dirty="0" err="1"/>
              <a:t>pexels</a:t>
            </a:r>
            <a:r>
              <a:rPr kumimoji="1" lang="en-US" altLang="zh-CN" dirty="0"/>
              <a:t>/</a:t>
            </a:r>
            <a:r>
              <a:rPr kumimoji="1" lang="en-US" altLang="zh-CN" dirty="0" err="1"/>
              <a:t>freepik</a:t>
            </a:r>
            <a:r>
              <a:rPr kumimoji="1" lang="en-US" altLang="zh-CN" dirty="0"/>
              <a:t>/</a:t>
            </a:r>
            <a:r>
              <a:rPr kumimoji="1" lang="en-US" altLang="zh-CN" dirty="0" err="1"/>
              <a:t>xFrame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方二筒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1154109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椭圆 19">
            <a:extLst>
              <a:ext uri="{FF2B5EF4-FFF2-40B4-BE49-F238E27FC236}">
                <a16:creationId xmlns:a16="http://schemas.microsoft.com/office/drawing/2014/main" id="{BD9CBF93-98B0-C4F7-DB98-1876C8D37325}"/>
              </a:ext>
            </a:extLst>
          </p:cNvPr>
          <p:cNvSpPr/>
          <p:nvPr/>
        </p:nvSpPr>
        <p:spPr>
          <a:xfrm>
            <a:off x="4063741" y="2776038"/>
            <a:ext cx="4064518" cy="4064518"/>
          </a:xfrm>
          <a:prstGeom prst="ellipse">
            <a:avLst/>
          </a:prstGeom>
          <a:solidFill>
            <a:schemeClr val="accent2">
              <a:alpha val="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B49B43C5-1FDC-AE4E-0CF3-9BA5ADCD5220}"/>
              </a:ext>
            </a:extLst>
          </p:cNvPr>
          <p:cNvSpPr/>
          <p:nvPr/>
        </p:nvSpPr>
        <p:spPr>
          <a:xfrm>
            <a:off x="3813189" y="2639786"/>
            <a:ext cx="4565622" cy="4565622"/>
          </a:xfrm>
          <a:prstGeom prst="ellipse">
            <a:avLst/>
          </a:prstGeom>
          <a:noFill/>
          <a:ln w="3175">
            <a:gradFill>
              <a:gsLst>
                <a:gs pos="0">
                  <a:schemeClr val="bg1">
                    <a:lumMod val="75000"/>
                    <a:alpha val="80000"/>
                  </a:schemeClr>
                </a:gs>
                <a:gs pos="89000">
                  <a:schemeClr val="bg1">
                    <a:lumMod val="75000"/>
                    <a:alpha val="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C5769810-C3AD-0F1D-C76A-FBA224CB7E53}"/>
              </a:ext>
            </a:extLst>
          </p:cNvPr>
          <p:cNvGrpSpPr/>
          <p:nvPr/>
        </p:nvGrpSpPr>
        <p:grpSpPr>
          <a:xfrm>
            <a:off x="3849410" y="2649524"/>
            <a:ext cx="4487888" cy="3285515"/>
            <a:chOff x="12395287" y="2090059"/>
            <a:chExt cx="1305369" cy="955641"/>
          </a:xfrm>
        </p:grpSpPr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FA42D574-FC7E-6C6C-5D2A-DC241A0E8862}"/>
                </a:ext>
              </a:extLst>
            </p:cNvPr>
            <p:cNvCxnSpPr>
              <a:cxnSpLocks/>
            </p:cNvCxnSpPr>
            <p:nvPr/>
          </p:nvCxnSpPr>
          <p:spPr>
            <a:xfrm>
              <a:off x="12775829" y="2696614"/>
              <a:ext cx="924827" cy="213513"/>
            </a:xfrm>
            <a:prstGeom prst="line">
              <a:avLst/>
            </a:prstGeom>
            <a:ln w="3175"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1863D9D7-CF5D-B772-02E6-4A0F75EB48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95287" y="2692259"/>
              <a:ext cx="951207" cy="214613"/>
            </a:xfrm>
            <a:prstGeom prst="line">
              <a:avLst/>
            </a:prstGeom>
            <a:ln w="3175"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76A46DC5-4105-62E1-910B-F114192108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525972" y="2340816"/>
              <a:ext cx="745928" cy="597906"/>
            </a:xfrm>
            <a:prstGeom prst="line">
              <a:avLst/>
            </a:prstGeom>
            <a:ln w="3175"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658E4558-223D-4784-959A-B4D3A217BF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47629" y="2090059"/>
              <a:ext cx="2382" cy="955641"/>
            </a:xfrm>
            <a:prstGeom prst="line">
              <a:avLst/>
            </a:prstGeom>
            <a:ln w="3175"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282FCC89-9396-76DC-EEA9-CAB542ED08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845419" y="2343426"/>
              <a:ext cx="727377" cy="577102"/>
            </a:xfrm>
            <a:prstGeom prst="line">
              <a:avLst/>
            </a:prstGeom>
            <a:ln w="3175"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椭圆 63">
            <a:extLst>
              <a:ext uri="{FF2B5EF4-FFF2-40B4-BE49-F238E27FC236}">
                <a16:creationId xmlns:a16="http://schemas.microsoft.com/office/drawing/2014/main" id="{8F87BB75-84EC-F066-A5FC-9C46155843AA}"/>
              </a:ext>
            </a:extLst>
          </p:cNvPr>
          <p:cNvSpPr/>
          <p:nvPr/>
        </p:nvSpPr>
        <p:spPr>
          <a:xfrm>
            <a:off x="8275598" y="5419783"/>
            <a:ext cx="128252" cy="128252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bg1"/>
            </a:solidFill>
          </a:ln>
          <a:effectLst>
            <a:outerShdw blurRad="63500" dist="38100" dir="4200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35949ADD-559E-3BEB-DCDE-A3CA7817F397}"/>
              </a:ext>
            </a:extLst>
          </p:cNvPr>
          <p:cNvSpPr/>
          <p:nvPr/>
        </p:nvSpPr>
        <p:spPr>
          <a:xfrm>
            <a:off x="7820607" y="3459590"/>
            <a:ext cx="128252" cy="128252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bg1"/>
            </a:solidFill>
          </a:ln>
          <a:effectLst>
            <a:outerShdw blurRad="63500" dist="38100" dir="4200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DD3E6B84-9DFA-B9D8-7F0F-AB7D00247CF3}"/>
              </a:ext>
            </a:extLst>
          </p:cNvPr>
          <p:cNvSpPr/>
          <p:nvPr/>
        </p:nvSpPr>
        <p:spPr>
          <a:xfrm>
            <a:off x="6038919" y="2569889"/>
            <a:ext cx="128252" cy="128252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bg1"/>
            </a:solidFill>
          </a:ln>
          <a:effectLst>
            <a:outerShdw blurRad="63500" dist="38100" dir="4200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0A95818E-845B-7309-584E-7AC0F835957C}"/>
              </a:ext>
            </a:extLst>
          </p:cNvPr>
          <p:cNvSpPr/>
          <p:nvPr/>
        </p:nvSpPr>
        <p:spPr>
          <a:xfrm>
            <a:off x="4243682" y="3447506"/>
            <a:ext cx="128252" cy="128252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bg1"/>
            </a:solidFill>
          </a:ln>
          <a:effectLst>
            <a:outerShdw blurRad="63500" dist="38100" dir="4200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5750822A-DF9F-6759-330C-6BB4375F98B4}"/>
              </a:ext>
            </a:extLst>
          </p:cNvPr>
          <p:cNvSpPr/>
          <p:nvPr/>
        </p:nvSpPr>
        <p:spPr>
          <a:xfrm>
            <a:off x="3810213" y="5393619"/>
            <a:ext cx="128252" cy="128252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bg1"/>
            </a:solidFill>
          </a:ln>
          <a:effectLst>
            <a:outerShdw blurRad="63500" dist="38100" dir="4200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67197D0-8BAB-D256-A202-05D82FDF2434}"/>
              </a:ext>
            </a:extLst>
          </p:cNvPr>
          <p:cNvGrpSpPr/>
          <p:nvPr/>
        </p:nvGrpSpPr>
        <p:grpSpPr>
          <a:xfrm>
            <a:off x="4812555" y="3639152"/>
            <a:ext cx="2566890" cy="2566890"/>
            <a:chOff x="4812555" y="3639152"/>
            <a:chExt cx="2566890" cy="2566890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6BE26523-D911-05B1-175C-99BD6167FE26}"/>
                </a:ext>
              </a:extLst>
            </p:cNvPr>
            <p:cNvSpPr/>
            <p:nvPr/>
          </p:nvSpPr>
          <p:spPr>
            <a:xfrm>
              <a:off x="4812555" y="3639152"/>
              <a:ext cx="2566890" cy="25668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96900" sx="102000" sy="102000" algn="ctr" rotWithShape="0">
                <a:schemeClr val="accent2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16CEC115-CBC7-D4A9-01FB-3F63F6072597}"/>
                </a:ext>
              </a:extLst>
            </p:cNvPr>
            <p:cNvSpPr txBox="1"/>
            <p:nvPr/>
          </p:nvSpPr>
          <p:spPr>
            <a:xfrm>
              <a:off x="5065486" y="4793162"/>
              <a:ext cx="206102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2400" spc="300" dirty="0">
                  <a:solidFill>
                    <a:schemeClr val="accent2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5</a:t>
              </a:r>
              <a:r>
                <a:rPr lang="zh-CN" altLang="en-US" sz="2400" spc="300" dirty="0">
                  <a:solidFill>
                    <a:schemeClr val="accent2"/>
                  </a:solidFill>
                  <a:latin typeface="+mj-ea"/>
                  <a:ea typeface="+mj-ea"/>
                  <a:cs typeface="阿里巴巴普惠体 H" panose="00020600040101010101" pitchFamily="18" charset="-122"/>
                </a:rPr>
                <a:t>项指标</a:t>
              </a: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A4E8FCA9-425F-719F-9133-414958709F52}"/>
                </a:ext>
              </a:extLst>
            </p:cNvPr>
            <p:cNvSpPr/>
            <p:nvPr/>
          </p:nvSpPr>
          <p:spPr>
            <a:xfrm>
              <a:off x="4953440" y="3780037"/>
              <a:ext cx="2285120" cy="2285120"/>
            </a:xfrm>
            <a:prstGeom prst="ellipse">
              <a:avLst/>
            </a:prstGeom>
            <a:noFill/>
            <a:ln w="6350">
              <a:gradFill>
                <a:gsLst>
                  <a:gs pos="0">
                    <a:schemeClr val="bg1"/>
                  </a:gs>
                  <a:gs pos="81000">
                    <a:schemeClr val="accent2"/>
                  </a:gs>
                  <a:gs pos="100000">
                    <a:schemeClr val="bg1"/>
                  </a:gs>
                  <a:gs pos="62000">
                    <a:schemeClr val="bg1"/>
                  </a:gs>
                  <a:gs pos="44000">
                    <a:schemeClr val="bg1"/>
                  </a:gs>
                  <a:gs pos="23000">
                    <a:schemeClr val="accent2"/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noFill/>
              </a:endParaRPr>
            </a:p>
          </p:txBody>
        </p:sp>
      </p:grpSp>
      <p:sp>
        <p:nvSpPr>
          <p:cNvPr id="74" name="文本框 73">
            <a:extLst>
              <a:ext uri="{FF2B5EF4-FFF2-40B4-BE49-F238E27FC236}">
                <a16:creationId xmlns:a16="http://schemas.microsoft.com/office/drawing/2014/main" id="{7E365351-50F1-976D-5FE2-1B06DB27D7FC}"/>
              </a:ext>
            </a:extLst>
          </p:cNvPr>
          <p:cNvSpPr txBox="1"/>
          <p:nvPr/>
        </p:nvSpPr>
        <p:spPr>
          <a:xfrm>
            <a:off x="1553882" y="5193254"/>
            <a:ext cx="2061028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zh-CN" altLang="en-US" spc="3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运营成本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DA62B088-0FFB-7D7E-FB6D-8716684183C6}"/>
              </a:ext>
            </a:extLst>
          </p:cNvPr>
          <p:cNvSpPr txBox="1"/>
          <p:nvPr/>
        </p:nvSpPr>
        <p:spPr>
          <a:xfrm>
            <a:off x="641114" y="5534168"/>
            <a:ext cx="2973796" cy="619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请在此填充您的文本或将您的文本复制后将纯文字粘贴在此。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DF847EEA-C4B5-C791-B698-BE02188BE1F0}"/>
              </a:ext>
            </a:extLst>
          </p:cNvPr>
          <p:cNvSpPr txBox="1"/>
          <p:nvPr/>
        </p:nvSpPr>
        <p:spPr>
          <a:xfrm>
            <a:off x="1988217" y="3220360"/>
            <a:ext cx="2061028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zh-CN" altLang="en-US" spc="3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业务体系建设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906F9A78-2705-C9D0-D4BF-0E211778D470}"/>
              </a:ext>
            </a:extLst>
          </p:cNvPr>
          <p:cNvSpPr txBox="1"/>
          <p:nvPr/>
        </p:nvSpPr>
        <p:spPr>
          <a:xfrm>
            <a:off x="911225" y="3561274"/>
            <a:ext cx="3138020" cy="619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请在此填充您的文本或将您的文本复制后将纯文字粘贴在此。</a:t>
            </a: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221D6C57-3CD9-C702-AFA4-A0DB774A2C6C}"/>
              </a:ext>
            </a:extLst>
          </p:cNvPr>
          <p:cNvSpPr txBox="1"/>
          <p:nvPr/>
        </p:nvSpPr>
        <p:spPr>
          <a:xfrm>
            <a:off x="5072531" y="1581530"/>
            <a:ext cx="2061028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pc="3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销售额</a:t>
            </a: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806AD9AC-2564-647D-F173-291D1D6BB2F0}"/>
              </a:ext>
            </a:extLst>
          </p:cNvPr>
          <p:cNvSpPr txBox="1"/>
          <p:nvPr/>
        </p:nvSpPr>
        <p:spPr>
          <a:xfrm>
            <a:off x="4421769" y="1897044"/>
            <a:ext cx="3362552" cy="619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pPr algn="ctr"/>
            <a:r>
              <a:rPr lang="zh-CN" altLang="en-US" dirty="0"/>
              <a:t>请在此填充您的文本或将您的文本复制后将纯文字粘贴在此。</a:t>
            </a: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6D924855-8443-460B-9F02-481645B0095A}"/>
              </a:ext>
            </a:extLst>
          </p:cNvPr>
          <p:cNvSpPr txBox="1"/>
          <p:nvPr/>
        </p:nvSpPr>
        <p:spPr>
          <a:xfrm>
            <a:off x="8251919" y="3220360"/>
            <a:ext cx="2061028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pc="3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商业模式建设</a:t>
            </a: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73D6B462-F30A-EA53-B1B8-60A82FC8C215}"/>
              </a:ext>
            </a:extLst>
          </p:cNvPr>
          <p:cNvSpPr txBox="1"/>
          <p:nvPr/>
        </p:nvSpPr>
        <p:spPr>
          <a:xfrm>
            <a:off x="8251918" y="3561274"/>
            <a:ext cx="2957419" cy="619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请在此填充您的文本或将您的文本复制后将纯文字粘贴在此。</a:t>
            </a: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308F29EB-5661-FE98-A782-99C62A9962D9}"/>
              </a:ext>
            </a:extLst>
          </p:cNvPr>
          <p:cNvSpPr txBox="1"/>
          <p:nvPr/>
        </p:nvSpPr>
        <p:spPr>
          <a:xfrm>
            <a:off x="8623300" y="5193254"/>
            <a:ext cx="2061028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pc="3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梯队建设</a:t>
            </a: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4C83B603-DB88-242E-2BF3-29067A3C428D}"/>
              </a:ext>
            </a:extLst>
          </p:cNvPr>
          <p:cNvSpPr txBox="1"/>
          <p:nvPr/>
        </p:nvSpPr>
        <p:spPr>
          <a:xfrm>
            <a:off x="8623299" y="5534168"/>
            <a:ext cx="2973937" cy="619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请在此填充您的文本或将您的文本复制后将纯文字粘贴在此。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A308074-E479-844F-A389-6AD15DEEDD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38650" y="1068829"/>
            <a:ext cx="3314700" cy="205184"/>
          </a:xfrm>
        </p:spPr>
        <p:txBody>
          <a:bodyPr>
            <a:noAutofit/>
          </a:bodyPr>
          <a:lstStyle/>
          <a:p>
            <a:r>
              <a:rPr lang="en-US" altLang="zh-CN" dirty="0"/>
              <a:t>PERFORMANCE APPRAISAL INDICATORS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D17F69A-8196-6DF3-C0B2-E5984E082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绩效考核指标</a:t>
            </a:r>
          </a:p>
        </p:txBody>
      </p:sp>
      <p:pic>
        <p:nvPicPr>
          <p:cNvPr id="34" name="图片 33" descr="图片包含 游戏机&#10;&#10;描述已自动生成">
            <a:extLst>
              <a:ext uri="{FF2B5EF4-FFF2-40B4-BE49-F238E27FC236}">
                <a16:creationId xmlns:a16="http://schemas.microsoft.com/office/drawing/2014/main" id="{13A24695-F521-5DC7-ED68-6BA6A201F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>
            <a:fillRect/>
          </a:stretch>
        </p:blipFill>
        <p:spPr>
          <a:xfrm>
            <a:off x="4245921" y="5779971"/>
            <a:ext cx="3203586" cy="1078029"/>
          </a:xfrm>
          <a:custGeom>
            <a:avLst/>
            <a:gdLst>
              <a:gd name="connsiteX0" fmla="*/ 0 w 3203586"/>
              <a:gd name="connsiteY0" fmla="*/ 0 h 1078029"/>
              <a:gd name="connsiteX1" fmla="*/ 3203586 w 3203586"/>
              <a:gd name="connsiteY1" fmla="*/ 0 h 1078029"/>
              <a:gd name="connsiteX2" fmla="*/ 3203586 w 3203586"/>
              <a:gd name="connsiteY2" fmla="*/ 1078029 h 1078029"/>
              <a:gd name="connsiteX3" fmla="*/ 0 w 3203586"/>
              <a:gd name="connsiteY3" fmla="*/ 1078029 h 107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1078029">
                <a:moveTo>
                  <a:pt x="0" y="0"/>
                </a:moveTo>
                <a:lnTo>
                  <a:pt x="3203586" y="0"/>
                </a:lnTo>
                <a:lnTo>
                  <a:pt x="3203586" y="1078029"/>
                </a:lnTo>
                <a:lnTo>
                  <a:pt x="0" y="1078029"/>
                </a:lnTo>
                <a:close/>
              </a:path>
            </a:pathLst>
          </a:custGeom>
        </p:spPr>
      </p:pic>
      <p:pic>
        <p:nvPicPr>
          <p:cNvPr id="35" name="图片 34" descr="卡通人物&#10;&#10;低可信度描述已自动生成">
            <a:extLst>
              <a:ext uri="{FF2B5EF4-FFF2-40B4-BE49-F238E27FC236}">
                <a16:creationId xmlns:a16="http://schemas.microsoft.com/office/drawing/2014/main" id="{89C66767-A85F-252F-FC9F-D9856D735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7"/>
          <a:stretch>
            <a:fillRect/>
          </a:stretch>
        </p:blipFill>
        <p:spPr>
          <a:xfrm>
            <a:off x="3234385" y="6346640"/>
            <a:ext cx="1859818" cy="511359"/>
          </a:xfrm>
          <a:custGeom>
            <a:avLst/>
            <a:gdLst>
              <a:gd name="connsiteX0" fmla="*/ 0 w 1859818"/>
              <a:gd name="connsiteY0" fmla="*/ 0 h 511359"/>
              <a:gd name="connsiteX1" fmla="*/ 1859818 w 1859818"/>
              <a:gd name="connsiteY1" fmla="*/ 0 h 511359"/>
              <a:gd name="connsiteX2" fmla="*/ 1859818 w 1859818"/>
              <a:gd name="connsiteY2" fmla="*/ 511359 h 511359"/>
              <a:gd name="connsiteX3" fmla="*/ 0 w 1859818"/>
              <a:gd name="connsiteY3" fmla="*/ 511359 h 511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9818" h="511359">
                <a:moveTo>
                  <a:pt x="0" y="0"/>
                </a:moveTo>
                <a:lnTo>
                  <a:pt x="1859818" y="0"/>
                </a:lnTo>
                <a:lnTo>
                  <a:pt x="1859818" y="511359"/>
                </a:lnTo>
                <a:lnTo>
                  <a:pt x="0" y="511359"/>
                </a:lnTo>
                <a:close/>
              </a:path>
            </a:pathLst>
          </a:custGeom>
        </p:spPr>
      </p:pic>
      <p:pic>
        <p:nvPicPr>
          <p:cNvPr id="36" name="图片 35" descr="卡通人物&#10;&#10;低可信度描述已自动生成">
            <a:extLst>
              <a:ext uri="{FF2B5EF4-FFF2-40B4-BE49-F238E27FC236}">
                <a16:creationId xmlns:a16="http://schemas.microsoft.com/office/drawing/2014/main" id="{57DB548A-1F4D-56DE-7648-C2322E26724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91290" y="5483329"/>
            <a:ext cx="2002913" cy="1024747"/>
          </a:xfrm>
          <a:custGeom>
            <a:avLst/>
            <a:gdLst>
              <a:gd name="connsiteX0" fmla="*/ 0 w 2002913"/>
              <a:gd name="connsiteY0" fmla="*/ 0 h 1024747"/>
              <a:gd name="connsiteX1" fmla="*/ 2002913 w 2002913"/>
              <a:gd name="connsiteY1" fmla="*/ 0 h 1024747"/>
              <a:gd name="connsiteX2" fmla="*/ 2002913 w 2002913"/>
              <a:gd name="connsiteY2" fmla="*/ 1024747 h 1024747"/>
              <a:gd name="connsiteX3" fmla="*/ 0 w 2002913"/>
              <a:gd name="connsiteY3" fmla="*/ 1024747 h 10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913" h="1024747">
                <a:moveTo>
                  <a:pt x="0" y="0"/>
                </a:moveTo>
                <a:lnTo>
                  <a:pt x="2002913" y="0"/>
                </a:lnTo>
                <a:lnTo>
                  <a:pt x="2002913" y="1024747"/>
                </a:lnTo>
                <a:lnTo>
                  <a:pt x="0" y="1024747"/>
                </a:lnTo>
                <a:close/>
              </a:path>
            </a:pathLst>
          </a:custGeom>
        </p:spPr>
      </p:pic>
      <p:pic>
        <p:nvPicPr>
          <p:cNvPr id="38" name="图片 37" descr="卡通人物&#10;&#10;低可信度描述已自动生成">
            <a:extLst>
              <a:ext uri="{FF2B5EF4-FFF2-40B4-BE49-F238E27FC236}">
                <a16:creationId xmlns:a16="http://schemas.microsoft.com/office/drawing/2014/main" id="{952479C6-8AB8-D24D-B688-0C313D268D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18" b="56859"/>
          <a:stretch>
            <a:fillRect/>
          </a:stretch>
        </p:blipFill>
        <p:spPr>
          <a:xfrm>
            <a:off x="7564266" y="6235699"/>
            <a:ext cx="1447800" cy="622300"/>
          </a:xfrm>
          <a:custGeom>
            <a:avLst/>
            <a:gdLst>
              <a:gd name="connsiteX0" fmla="*/ 0 w 1447800"/>
              <a:gd name="connsiteY0" fmla="*/ 0 h 622300"/>
              <a:gd name="connsiteX1" fmla="*/ 1447800 w 1447800"/>
              <a:gd name="connsiteY1" fmla="*/ 0 h 622300"/>
              <a:gd name="connsiteX2" fmla="*/ 1447800 w 1447800"/>
              <a:gd name="connsiteY2" fmla="*/ 622300 h 622300"/>
              <a:gd name="connsiteX3" fmla="*/ 0 w 1447800"/>
              <a:gd name="connsiteY3" fmla="*/ 62230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" h="622300">
                <a:moveTo>
                  <a:pt x="0" y="0"/>
                </a:moveTo>
                <a:lnTo>
                  <a:pt x="1447800" y="0"/>
                </a:lnTo>
                <a:lnTo>
                  <a:pt x="1447800" y="622300"/>
                </a:lnTo>
                <a:lnTo>
                  <a:pt x="0" y="622300"/>
                </a:lnTo>
                <a:close/>
              </a:path>
            </a:pathLst>
          </a:custGeom>
        </p:spPr>
      </p:pic>
      <p:pic>
        <p:nvPicPr>
          <p:cNvPr id="40" name="图片 39" descr="图片包含 游戏机&#10;&#10;描述已自动生成">
            <a:extLst>
              <a:ext uri="{FF2B5EF4-FFF2-40B4-BE49-F238E27FC236}">
                <a16:creationId xmlns:a16="http://schemas.microsoft.com/office/drawing/2014/main" id="{D9517E10-22F5-4710-0AF0-51EC9A42BD6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63" b="46440"/>
          <a:stretch>
            <a:fillRect/>
          </a:stretch>
        </p:blipFill>
        <p:spPr>
          <a:xfrm>
            <a:off x="6090774" y="5577347"/>
            <a:ext cx="2921292" cy="1280653"/>
          </a:xfrm>
          <a:custGeom>
            <a:avLst/>
            <a:gdLst>
              <a:gd name="connsiteX0" fmla="*/ 0 w 2921292"/>
              <a:gd name="connsiteY0" fmla="*/ 0 h 1280653"/>
              <a:gd name="connsiteX1" fmla="*/ 2921292 w 2921292"/>
              <a:gd name="connsiteY1" fmla="*/ 0 h 1280653"/>
              <a:gd name="connsiteX2" fmla="*/ 2921292 w 2921292"/>
              <a:gd name="connsiteY2" fmla="*/ 1280653 h 1280653"/>
              <a:gd name="connsiteX3" fmla="*/ 0 w 2921292"/>
              <a:gd name="connsiteY3" fmla="*/ 1280653 h 128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292" h="1280653">
                <a:moveTo>
                  <a:pt x="0" y="0"/>
                </a:moveTo>
                <a:lnTo>
                  <a:pt x="2921292" y="0"/>
                </a:lnTo>
                <a:lnTo>
                  <a:pt x="2921292" y="1280653"/>
                </a:lnTo>
                <a:lnTo>
                  <a:pt x="0" y="1280653"/>
                </a:lnTo>
                <a:close/>
              </a:path>
            </a:pathLst>
          </a:custGeom>
        </p:spPr>
      </p:pic>
      <p:pic>
        <p:nvPicPr>
          <p:cNvPr id="42" name="图片 41" descr="图片包含 游戏机&#10;&#10;描述已自动生成">
            <a:extLst>
              <a:ext uri="{FF2B5EF4-FFF2-40B4-BE49-F238E27FC236}">
                <a16:creationId xmlns:a16="http://schemas.microsoft.com/office/drawing/2014/main" id="{41BC1A90-0809-35FD-7A2D-D94EAA28C0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51"/>
          <a:stretch>
            <a:fillRect/>
          </a:stretch>
        </p:blipFill>
        <p:spPr>
          <a:xfrm>
            <a:off x="4742772" y="5931491"/>
            <a:ext cx="3259037" cy="926508"/>
          </a:xfrm>
          <a:custGeom>
            <a:avLst/>
            <a:gdLst>
              <a:gd name="connsiteX0" fmla="*/ 0 w 3259037"/>
              <a:gd name="connsiteY0" fmla="*/ 0 h 926508"/>
              <a:gd name="connsiteX1" fmla="*/ 3259037 w 3259037"/>
              <a:gd name="connsiteY1" fmla="*/ 0 h 926508"/>
              <a:gd name="connsiteX2" fmla="*/ 3259037 w 3259037"/>
              <a:gd name="connsiteY2" fmla="*/ 926508 h 926508"/>
              <a:gd name="connsiteX3" fmla="*/ 0 w 3259037"/>
              <a:gd name="connsiteY3" fmla="*/ 926508 h 92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037" h="926508">
                <a:moveTo>
                  <a:pt x="0" y="0"/>
                </a:moveTo>
                <a:lnTo>
                  <a:pt x="3259037" y="0"/>
                </a:lnTo>
                <a:lnTo>
                  <a:pt x="3259037" y="926508"/>
                </a:lnTo>
                <a:lnTo>
                  <a:pt x="0" y="9265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55707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文本框 74">
            <a:extLst>
              <a:ext uri="{FF2B5EF4-FFF2-40B4-BE49-F238E27FC236}">
                <a16:creationId xmlns:a16="http://schemas.microsoft.com/office/drawing/2014/main" id="{72ABF444-CD10-286D-026B-8CEE413B1F95}"/>
              </a:ext>
            </a:extLst>
          </p:cNvPr>
          <p:cNvSpPr txBox="1"/>
          <p:nvPr/>
        </p:nvSpPr>
        <p:spPr>
          <a:xfrm>
            <a:off x="1714502" y="1498782"/>
            <a:ext cx="8762998" cy="619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pPr algn="ctr"/>
            <a:r>
              <a:rPr lang="zh-CN" altLang="en-US" dirty="0"/>
              <a:t>请在此填充您的文本或将您的文本复制后将纯文字粘贴在此。您也可以用格式刷将此文本框格式复制到您的作品中。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FF8EA6-6260-53C8-F154-AAB6B42DB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KEY PROJECTS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43343A6-396B-1679-A526-C28C07257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重点项目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0AAC3E4-93DB-05FF-53EC-5BBCBD009225}"/>
              </a:ext>
            </a:extLst>
          </p:cNvPr>
          <p:cNvGrpSpPr/>
          <p:nvPr/>
        </p:nvGrpSpPr>
        <p:grpSpPr>
          <a:xfrm>
            <a:off x="4483099" y="2211875"/>
            <a:ext cx="3225800" cy="4180031"/>
            <a:chOff x="4483099" y="2211875"/>
            <a:chExt cx="3225800" cy="4180031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46BD140C-00FE-FE63-9D1F-44ED30D7ED5C}"/>
                </a:ext>
              </a:extLst>
            </p:cNvPr>
            <p:cNvSpPr txBox="1"/>
            <p:nvPr/>
          </p:nvSpPr>
          <p:spPr>
            <a:xfrm>
              <a:off x="5065485" y="2211875"/>
              <a:ext cx="2061028" cy="5044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4400" spc="300" dirty="0">
                  <a:ln>
                    <a:gradFill>
                      <a:gsLst>
                        <a:gs pos="19000">
                          <a:schemeClr val="accent1">
                            <a:lumMod val="5000"/>
                            <a:lumOff val="95000"/>
                            <a:alpha val="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6200000" scaled="0"/>
                    </a:gradFill>
                  </a:ln>
                  <a:noFill/>
                  <a:latin typeface="+mj-ea"/>
                  <a:ea typeface="+mj-ea"/>
                  <a:cs typeface="阿里巴巴普惠体 H" panose="00020600040101010101" pitchFamily="18" charset="-122"/>
                </a:rPr>
                <a:t>02</a:t>
              </a:r>
              <a:endParaRPr lang="zh-CN" altLang="en-US" sz="4400" spc="300" dirty="0">
                <a:ln>
                  <a:gradFill>
                    <a:gsLst>
                      <a:gs pos="1900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7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16200000" scaled="0"/>
                  </a:gradFill>
                </a:ln>
                <a:noFill/>
                <a:latin typeface="+mj-ea"/>
                <a:ea typeface="+mj-ea"/>
                <a:cs typeface="阿里巴巴普惠体 H" panose="00020600040101010101" pitchFamily="18" charset="-122"/>
              </a:endParaRPr>
            </a:p>
          </p:txBody>
        </p:sp>
        <p:sp>
          <p:nvSpPr>
            <p:cNvPr id="87" name="矩形 72">
              <a:extLst>
                <a:ext uri="{FF2B5EF4-FFF2-40B4-BE49-F238E27FC236}">
                  <a16:creationId xmlns:a16="http://schemas.microsoft.com/office/drawing/2014/main" id="{8306D15A-DF95-94C7-51C3-509E10ACC8CC}"/>
                </a:ext>
              </a:extLst>
            </p:cNvPr>
            <p:cNvSpPr/>
            <p:nvPr/>
          </p:nvSpPr>
          <p:spPr>
            <a:xfrm>
              <a:off x="4483099" y="2654481"/>
              <a:ext cx="3225800" cy="3737425"/>
            </a:xfrm>
            <a:custGeom>
              <a:avLst/>
              <a:gdLst>
                <a:gd name="connsiteX0" fmla="*/ 72000 w 3225800"/>
                <a:gd name="connsiteY0" fmla="*/ 0 h 3302183"/>
                <a:gd name="connsiteX1" fmla="*/ 3153800 w 3225800"/>
                <a:gd name="connsiteY1" fmla="*/ 0 h 3302183"/>
                <a:gd name="connsiteX2" fmla="*/ 3225800 w 3225800"/>
                <a:gd name="connsiteY2" fmla="*/ 72000 h 3302183"/>
                <a:gd name="connsiteX3" fmla="*/ 3225800 w 3225800"/>
                <a:gd name="connsiteY3" fmla="*/ 3230183 h 3302183"/>
                <a:gd name="connsiteX4" fmla="*/ 3153800 w 3225800"/>
                <a:gd name="connsiteY4" fmla="*/ 3302183 h 3302183"/>
                <a:gd name="connsiteX5" fmla="*/ 72000 w 3225800"/>
                <a:gd name="connsiteY5" fmla="*/ 3302183 h 3302183"/>
                <a:gd name="connsiteX6" fmla="*/ 0 w 3225800"/>
                <a:gd name="connsiteY6" fmla="*/ 3230183 h 3302183"/>
                <a:gd name="connsiteX7" fmla="*/ 0 w 3225800"/>
                <a:gd name="connsiteY7" fmla="*/ 72000 h 3302183"/>
                <a:gd name="connsiteX8" fmla="*/ 72000 w 3225800"/>
                <a:gd name="connsiteY8" fmla="*/ 0 h 330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5800" h="3302183">
                  <a:moveTo>
                    <a:pt x="72000" y="0"/>
                  </a:moveTo>
                  <a:lnTo>
                    <a:pt x="3153800" y="0"/>
                  </a:lnTo>
                  <a:cubicBezTo>
                    <a:pt x="3193544" y="0"/>
                    <a:pt x="3225800" y="32256"/>
                    <a:pt x="3225800" y="72000"/>
                  </a:cubicBezTo>
                  <a:lnTo>
                    <a:pt x="3225800" y="3230183"/>
                  </a:lnTo>
                  <a:cubicBezTo>
                    <a:pt x="3225800" y="3269927"/>
                    <a:pt x="3193544" y="3302183"/>
                    <a:pt x="3153800" y="3302183"/>
                  </a:cubicBezTo>
                  <a:lnTo>
                    <a:pt x="72000" y="3302183"/>
                  </a:lnTo>
                  <a:cubicBezTo>
                    <a:pt x="32256" y="3302183"/>
                    <a:pt x="0" y="3269927"/>
                    <a:pt x="0" y="3230183"/>
                  </a:cubicBezTo>
                  <a:lnTo>
                    <a:pt x="0" y="72000"/>
                  </a:lnTo>
                  <a:cubicBezTo>
                    <a:pt x="0" y="32256"/>
                    <a:pt x="32256" y="0"/>
                    <a:pt x="72000" y="0"/>
                  </a:cubicBezTo>
                </a:path>
              </a:pathLst>
            </a:custGeom>
            <a:gradFill>
              <a:gsLst>
                <a:gs pos="0">
                  <a:schemeClr val="bg1"/>
                </a:gs>
                <a:gs pos="94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77800" dist="12700" sx="102000" sy="102000" algn="ctr" rotWithShape="0">
                <a:schemeClr val="accent2">
                  <a:alpha val="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矩形 72">
              <a:extLst>
                <a:ext uri="{FF2B5EF4-FFF2-40B4-BE49-F238E27FC236}">
                  <a16:creationId xmlns:a16="http://schemas.microsoft.com/office/drawing/2014/main" id="{493F6900-E9AA-8598-7BA6-0D0F78499FB9}"/>
                </a:ext>
              </a:extLst>
            </p:cNvPr>
            <p:cNvSpPr/>
            <p:nvPr/>
          </p:nvSpPr>
          <p:spPr>
            <a:xfrm>
              <a:off x="4650649" y="2848606"/>
              <a:ext cx="2890700" cy="3349176"/>
            </a:xfrm>
            <a:custGeom>
              <a:avLst/>
              <a:gdLst>
                <a:gd name="connsiteX0" fmla="*/ 72000 w 3225800"/>
                <a:gd name="connsiteY0" fmla="*/ 0 h 3302183"/>
                <a:gd name="connsiteX1" fmla="*/ 3153800 w 3225800"/>
                <a:gd name="connsiteY1" fmla="*/ 0 h 3302183"/>
                <a:gd name="connsiteX2" fmla="*/ 3225800 w 3225800"/>
                <a:gd name="connsiteY2" fmla="*/ 72000 h 3302183"/>
                <a:gd name="connsiteX3" fmla="*/ 3225800 w 3225800"/>
                <a:gd name="connsiteY3" fmla="*/ 3230183 h 3302183"/>
                <a:gd name="connsiteX4" fmla="*/ 3153800 w 3225800"/>
                <a:gd name="connsiteY4" fmla="*/ 3302183 h 3302183"/>
                <a:gd name="connsiteX5" fmla="*/ 72000 w 3225800"/>
                <a:gd name="connsiteY5" fmla="*/ 3302183 h 3302183"/>
                <a:gd name="connsiteX6" fmla="*/ 0 w 3225800"/>
                <a:gd name="connsiteY6" fmla="*/ 3230183 h 3302183"/>
                <a:gd name="connsiteX7" fmla="*/ 0 w 3225800"/>
                <a:gd name="connsiteY7" fmla="*/ 72000 h 3302183"/>
                <a:gd name="connsiteX8" fmla="*/ 72000 w 3225800"/>
                <a:gd name="connsiteY8" fmla="*/ 0 h 330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5800" h="3302183">
                  <a:moveTo>
                    <a:pt x="72000" y="0"/>
                  </a:moveTo>
                  <a:lnTo>
                    <a:pt x="3153800" y="0"/>
                  </a:lnTo>
                  <a:cubicBezTo>
                    <a:pt x="3193544" y="0"/>
                    <a:pt x="3225800" y="32256"/>
                    <a:pt x="3225800" y="72000"/>
                  </a:cubicBezTo>
                  <a:lnTo>
                    <a:pt x="3225800" y="3230183"/>
                  </a:lnTo>
                  <a:cubicBezTo>
                    <a:pt x="3225800" y="3269927"/>
                    <a:pt x="3193544" y="3302183"/>
                    <a:pt x="3153800" y="3302183"/>
                  </a:cubicBezTo>
                  <a:lnTo>
                    <a:pt x="72000" y="3302183"/>
                  </a:lnTo>
                  <a:cubicBezTo>
                    <a:pt x="32256" y="3302183"/>
                    <a:pt x="0" y="3269927"/>
                    <a:pt x="0" y="3230183"/>
                  </a:cubicBezTo>
                  <a:lnTo>
                    <a:pt x="0" y="72000"/>
                  </a:lnTo>
                  <a:cubicBezTo>
                    <a:pt x="0" y="32256"/>
                    <a:pt x="32256" y="0"/>
                    <a:pt x="72000" y="0"/>
                  </a:cubicBezTo>
                </a:path>
              </a:pathLst>
            </a:custGeom>
            <a:gradFill>
              <a:gsLst>
                <a:gs pos="0">
                  <a:schemeClr val="bg1"/>
                </a:gs>
                <a:gs pos="94000">
                  <a:schemeClr val="bg1">
                    <a:alpha val="0"/>
                  </a:schemeClr>
                </a:gs>
              </a:gsLst>
              <a:lin ang="5400000" scaled="0"/>
            </a:gradFill>
            <a:ln w="3175">
              <a:gradFill>
                <a:gsLst>
                  <a:gs pos="0">
                    <a:schemeClr val="accent2"/>
                  </a:gs>
                  <a:gs pos="87000">
                    <a:schemeClr val="accent2">
                      <a:alpha val="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6D47351-9048-6B4F-9C0D-D34E3A74D13B}"/>
              </a:ext>
            </a:extLst>
          </p:cNvPr>
          <p:cNvGrpSpPr/>
          <p:nvPr/>
        </p:nvGrpSpPr>
        <p:grpSpPr>
          <a:xfrm>
            <a:off x="7962898" y="2554325"/>
            <a:ext cx="3225800" cy="4161294"/>
            <a:chOff x="7962898" y="2554325"/>
            <a:chExt cx="3225800" cy="4161294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AE40884-DA99-714D-83DD-EA7E2B9D94D4}"/>
                </a:ext>
              </a:extLst>
            </p:cNvPr>
            <p:cNvSpPr txBox="1"/>
            <p:nvPr/>
          </p:nvSpPr>
          <p:spPr>
            <a:xfrm>
              <a:off x="8510363" y="2554325"/>
              <a:ext cx="2061028" cy="5044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4400" spc="300" dirty="0">
                  <a:ln>
                    <a:gradFill>
                      <a:gsLst>
                        <a:gs pos="19000">
                          <a:schemeClr val="accent1">
                            <a:lumMod val="5000"/>
                            <a:lumOff val="95000"/>
                            <a:alpha val="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6200000" scaled="0"/>
                    </a:gradFill>
                  </a:ln>
                  <a:noFill/>
                  <a:latin typeface="+mj-ea"/>
                  <a:ea typeface="+mj-ea"/>
                  <a:cs typeface="阿里巴巴普惠体 H" panose="00020600040101010101" pitchFamily="18" charset="-122"/>
                </a:rPr>
                <a:t>03</a:t>
              </a:r>
              <a:endParaRPr lang="zh-CN" altLang="en-US" sz="4400" spc="300" dirty="0">
                <a:ln>
                  <a:gradFill>
                    <a:gsLst>
                      <a:gs pos="1900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7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16200000" scaled="0"/>
                  </a:gradFill>
                </a:ln>
                <a:noFill/>
                <a:latin typeface="+mj-ea"/>
                <a:ea typeface="+mj-ea"/>
                <a:cs typeface="阿里巴巴普惠体 H" panose="00020600040101010101" pitchFamily="18" charset="-122"/>
              </a:endParaRPr>
            </a:p>
          </p:txBody>
        </p:sp>
        <p:sp>
          <p:nvSpPr>
            <p:cNvPr id="88" name="矩形 73">
              <a:extLst>
                <a:ext uri="{FF2B5EF4-FFF2-40B4-BE49-F238E27FC236}">
                  <a16:creationId xmlns:a16="http://schemas.microsoft.com/office/drawing/2014/main" id="{64D86588-C462-BA64-6A7D-C672B6F9418C}"/>
                </a:ext>
              </a:extLst>
            </p:cNvPr>
            <p:cNvSpPr/>
            <p:nvPr/>
          </p:nvSpPr>
          <p:spPr>
            <a:xfrm>
              <a:off x="7962898" y="2978194"/>
              <a:ext cx="3225800" cy="3737425"/>
            </a:xfrm>
            <a:custGeom>
              <a:avLst/>
              <a:gdLst>
                <a:gd name="connsiteX0" fmla="*/ 72000 w 3225800"/>
                <a:gd name="connsiteY0" fmla="*/ 0 h 3302183"/>
                <a:gd name="connsiteX1" fmla="*/ 3153799 w 3225800"/>
                <a:gd name="connsiteY1" fmla="*/ 0 h 3302183"/>
                <a:gd name="connsiteX2" fmla="*/ 3225800 w 3225800"/>
                <a:gd name="connsiteY2" fmla="*/ 72000 h 3302183"/>
                <a:gd name="connsiteX3" fmla="*/ 3225800 w 3225800"/>
                <a:gd name="connsiteY3" fmla="*/ 3230183 h 3302183"/>
                <a:gd name="connsiteX4" fmla="*/ 3153799 w 3225800"/>
                <a:gd name="connsiteY4" fmla="*/ 3302183 h 3302183"/>
                <a:gd name="connsiteX5" fmla="*/ 72000 w 3225800"/>
                <a:gd name="connsiteY5" fmla="*/ 3302183 h 3302183"/>
                <a:gd name="connsiteX6" fmla="*/ 0 w 3225800"/>
                <a:gd name="connsiteY6" fmla="*/ 3230183 h 3302183"/>
                <a:gd name="connsiteX7" fmla="*/ 0 w 3225800"/>
                <a:gd name="connsiteY7" fmla="*/ 72000 h 3302183"/>
                <a:gd name="connsiteX8" fmla="*/ 72000 w 3225800"/>
                <a:gd name="connsiteY8" fmla="*/ 0 h 330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5800" h="3302183">
                  <a:moveTo>
                    <a:pt x="72000" y="0"/>
                  </a:moveTo>
                  <a:lnTo>
                    <a:pt x="3153799" y="0"/>
                  </a:lnTo>
                  <a:cubicBezTo>
                    <a:pt x="3193544" y="0"/>
                    <a:pt x="3225800" y="32256"/>
                    <a:pt x="3225800" y="72000"/>
                  </a:cubicBezTo>
                  <a:lnTo>
                    <a:pt x="3225800" y="3230183"/>
                  </a:lnTo>
                  <a:cubicBezTo>
                    <a:pt x="3225800" y="3269927"/>
                    <a:pt x="3193544" y="3302183"/>
                    <a:pt x="3153799" y="3302183"/>
                  </a:cubicBezTo>
                  <a:lnTo>
                    <a:pt x="72000" y="3302183"/>
                  </a:lnTo>
                  <a:cubicBezTo>
                    <a:pt x="32256" y="3302183"/>
                    <a:pt x="0" y="3269927"/>
                    <a:pt x="0" y="3230183"/>
                  </a:cubicBezTo>
                  <a:lnTo>
                    <a:pt x="0" y="72000"/>
                  </a:lnTo>
                  <a:cubicBezTo>
                    <a:pt x="0" y="32256"/>
                    <a:pt x="32256" y="0"/>
                    <a:pt x="72000" y="0"/>
                  </a:cubicBezTo>
                </a:path>
              </a:pathLst>
            </a:custGeom>
            <a:gradFill>
              <a:gsLst>
                <a:gs pos="0">
                  <a:schemeClr val="bg1"/>
                </a:gs>
                <a:gs pos="94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77800" dist="12700" sx="102000" sy="102000" algn="ctr" rotWithShape="0">
                <a:schemeClr val="accent2">
                  <a:alpha val="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矩形 73">
              <a:extLst>
                <a:ext uri="{FF2B5EF4-FFF2-40B4-BE49-F238E27FC236}">
                  <a16:creationId xmlns:a16="http://schemas.microsoft.com/office/drawing/2014/main" id="{141D5991-F0D3-4841-A5AD-CA905D2B3477}"/>
                </a:ext>
              </a:extLst>
            </p:cNvPr>
            <p:cNvSpPr/>
            <p:nvPr/>
          </p:nvSpPr>
          <p:spPr>
            <a:xfrm>
              <a:off x="8130448" y="3172319"/>
              <a:ext cx="2890700" cy="3349176"/>
            </a:xfrm>
            <a:custGeom>
              <a:avLst/>
              <a:gdLst>
                <a:gd name="connsiteX0" fmla="*/ 72000 w 3225800"/>
                <a:gd name="connsiteY0" fmla="*/ 0 h 3302183"/>
                <a:gd name="connsiteX1" fmla="*/ 3153799 w 3225800"/>
                <a:gd name="connsiteY1" fmla="*/ 0 h 3302183"/>
                <a:gd name="connsiteX2" fmla="*/ 3225800 w 3225800"/>
                <a:gd name="connsiteY2" fmla="*/ 72000 h 3302183"/>
                <a:gd name="connsiteX3" fmla="*/ 3225800 w 3225800"/>
                <a:gd name="connsiteY3" fmla="*/ 3230183 h 3302183"/>
                <a:gd name="connsiteX4" fmla="*/ 3153799 w 3225800"/>
                <a:gd name="connsiteY4" fmla="*/ 3302183 h 3302183"/>
                <a:gd name="connsiteX5" fmla="*/ 72000 w 3225800"/>
                <a:gd name="connsiteY5" fmla="*/ 3302183 h 3302183"/>
                <a:gd name="connsiteX6" fmla="*/ 0 w 3225800"/>
                <a:gd name="connsiteY6" fmla="*/ 3230183 h 3302183"/>
                <a:gd name="connsiteX7" fmla="*/ 0 w 3225800"/>
                <a:gd name="connsiteY7" fmla="*/ 72000 h 3302183"/>
                <a:gd name="connsiteX8" fmla="*/ 72000 w 3225800"/>
                <a:gd name="connsiteY8" fmla="*/ 0 h 330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5800" h="3302183">
                  <a:moveTo>
                    <a:pt x="72000" y="0"/>
                  </a:moveTo>
                  <a:lnTo>
                    <a:pt x="3153799" y="0"/>
                  </a:lnTo>
                  <a:cubicBezTo>
                    <a:pt x="3193544" y="0"/>
                    <a:pt x="3225800" y="32256"/>
                    <a:pt x="3225800" y="72000"/>
                  </a:cubicBezTo>
                  <a:lnTo>
                    <a:pt x="3225800" y="3230183"/>
                  </a:lnTo>
                  <a:cubicBezTo>
                    <a:pt x="3225800" y="3269927"/>
                    <a:pt x="3193544" y="3302183"/>
                    <a:pt x="3153799" y="3302183"/>
                  </a:cubicBezTo>
                  <a:lnTo>
                    <a:pt x="72000" y="3302183"/>
                  </a:lnTo>
                  <a:cubicBezTo>
                    <a:pt x="32256" y="3302183"/>
                    <a:pt x="0" y="3269927"/>
                    <a:pt x="0" y="3230183"/>
                  </a:cubicBezTo>
                  <a:lnTo>
                    <a:pt x="0" y="72000"/>
                  </a:lnTo>
                  <a:cubicBezTo>
                    <a:pt x="0" y="32256"/>
                    <a:pt x="32256" y="0"/>
                    <a:pt x="72000" y="0"/>
                  </a:cubicBezTo>
                </a:path>
              </a:pathLst>
            </a:custGeom>
            <a:gradFill>
              <a:gsLst>
                <a:gs pos="0">
                  <a:schemeClr val="bg1"/>
                </a:gs>
                <a:gs pos="94000">
                  <a:schemeClr val="bg1">
                    <a:alpha val="0"/>
                  </a:schemeClr>
                </a:gs>
              </a:gsLst>
              <a:lin ang="5400000" scaled="0"/>
            </a:gradFill>
            <a:ln w="3175">
              <a:gradFill>
                <a:gsLst>
                  <a:gs pos="0">
                    <a:schemeClr val="accent2"/>
                  </a:gs>
                  <a:gs pos="87000">
                    <a:schemeClr val="accent2">
                      <a:alpha val="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62B62CE-6A4C-A633-ACB3-B32BBA520716}"/>
              </a:ext>
            </a:extLst>
          </p:cNvPr>
          <p:cNvGrpSpPr/>
          <p:nvPr/>
        </p:nvGrpSpPr>
        <p:grpSpPr>
          <a:xfrm>
            <a:off x="1003300" y="2594606"/>
            <a:ext cx="3225800" cy="4121013"/>
            <a:chOff x="1003300" y="2594606"/>
            <a:chExt cx="3225800" cy="4121013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2A99F771-6913-817A-64F4-63C7FAFD72EA}"/>
                </a:ext>
              </a:extLst>
            </p:cNvPr>
            <p:cNvSpPr txBox="1"/>
            <p:nvPr/>
          </p:nvSpPr>
          <p:spPr>
            <a:xfrm>
              <a:off x="1585686" y="2594606"/>
              <a:ext cx="2061028" cy="5044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4400" spc="300" dirty="0">
                  <a:ln>
                    <a:gradFill>
                      <a:gsLst>
                        <a:gs pos="19000">
                          <a:schemeClr val="accent1">
                            <a:lumMod val="5000"/>
                            <a:lumOff val="95000"/>
                            <a:alpha val="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6200000" scaled="0"/>
                    </a:gradFill>
                  </a:ln>
                  <a:noFill/>
                  <a:latin typeface="+mj-ea"/>
                  <a:ea typeface="+mj-ea"/>
                  <a:cs typeface="阿里巴巴普惠体 H" panose="00020600040101010101" pitchFamily="18" charset="-122"/>
                </a:rPr>
                <a:t>01</a:t>
              </a:r>
              <a:endParaRPr lang="zh-CN" altLang="en-US" sz="4400" spc="300" dirty="0">
                <a:ln>
                  <a:gradFill>
                    <a:gsLst>
                      <a:gs pos="1900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7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16200000" scaled="0"/>
                  </a:gradFill>
                </a:ln>
                <a:noFill/>
                <a:latin typeface="+mj-ea"/>
                <a:ea typeface="+mj-ea"/>
                <a:cs typeface="阿里巴巴普惠体 H" panose="00020600040101010101" pitchFamily="18" charset="-122"/>
              </a:endParaRPr>
            </a:p>
          </p:txBody>
        </p:sp>
        <p:sp>
          <p:nvSpPr>
            <p:cNvPr id="86" name="矩形 15">
              <a:extLst>
                <a:ext uri="{FF2B5EF4-FFF2-40B4-BE49-F238E27FC236}">
                  <a16:creationId xmlns:a16="http://schemas.microsoft.com/office/drawing/2014/main" id="{38267DC3-83B9-DD24-4DAA-5120C1D493A4}"/>
                </a:ext>
              </a:extLst>
            </p:cNvPr>
            <p:cNvSpPr/>
            <p:nvPr/>
          </p:nvSpPr>
          <p:spPr>
            <a:xfrm>
              <a:off x="1003300" y="2978194"/>
              <a:ext cx="3225800" cy="3737425"/>
            </a:xfrm>
            <a:custGeom>
              <a:avLst/>
              <a:gdLst>
                <a:gd name="connsiteX0" fmla="*/ 72000 w 3225800"/>
                <a:gd name="connsiteY0" fmla="*/ 0 h 3302183"/>
                <a:gd name="connsiteX1" fmla="*/ 3153800 w 3225800"/>
                <a:gd name="connsiteY1" fmla="*/ 0 h 3302183"/>
                <a:gd name="connsiteX2" fmla="*/ 3225800 w 3225800"/>
                <a:gd name="connsiteY2" fmla="*/ 72000 h 3302183"/>
                <a:gd name="connsiteX3" fmla="*/ 3225800 w 3225800"/>
                <a:gd name="connsiteY3" fmla="*/ 3230183 h 3302183"/>
                <a:gd name="connsiteX4" fmla="*/ 3153800 w 3225800"/>
                <a:gd name="connsiteY4" fmla="*/ 3302183 h 3302183"/>
                <a:gd name="connsiteX5" fmla="*/ 72000 w 3225800"/>
                <a:gd name="connsiteY5" fmla="*/ 3302183 h 3302183"/>
                <a:gd name="connsiteX6" fmla="*/ 0 w 3225800"/>
                <a:gd name="connsiteY6" fmla="*/ 3230183 h 3302183"/>
                <a:gd name="connsiteX7" fmla="*/ 0 w 3225800"/>
                <a:gd name="connsiteY7" fmla="*/ 72000 h 3302183"/>
                <a:gd name="connsiteX8" fmla="*/ 72000 w 3225800"/>
                <a:gd name="connsiteY8" fmla="*/ 0 h 330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5800" h="3302183">
                  <a:moveTo>
                    <a:pt x="72000" y="0"/>
                  </a:moveTo>
                  <a:lnTo>
                    <a:pt x="3153800" y="0"/>
                  </a:lnTo>
                  <a:cubicBezTo>
                    <a:pt x="3193544" y="0"/>
                    <a:pt x="3225800" y="32256"/>
                    <a:pt x="3225800" y="72000"/>
                  </a:cubicBezTo>
                  <a:lnTo>
                    <a:pt x="3225800" y="3230183"/>
                  </a:lnTo>
                  <a:cubicBezTo>
                    <a:pt x="3225800" y="3269927"/>
                    <a:pt x="3193544" y="3302183"/>
                    <a:pt x="3153800" y="3302183"/>
                  </a:cubicBezTo>
                  <a:lnTo>
                    <a:pt x="72000" y="3302183"/>
                  </a:lnTo>
                  <a:cubicBezTo>
                    <a:pt x="32256" y="3302183"/>
                    <a:pt x="0" y="3269927"/>
                    <a:pt x="0" y="3230183"/>
                  </a:cubicBezTo>
                  <a:lnTo>
                    <a:pt x="0" y="72000"/>
                  </a:lnTo>
                  <a:cubicBezTo>
                    <a:pt x="0" y="32256"/>
                    <a:pt x="32256" y="0"/>
                    <a:pt x="72000" y="0"/>
                  </a:cubicBezTo>
                </a:path>
              </a:pathLst>
            </a:custGeom>
            <a:gradFill>
              <a:gsLst>
                <a:gs pos="0">
                  <a:schemeClr val="bg1"/>
                </a:gs>
                <a:gs pos="94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77800" dist="12700" sx="102000" sy="102000" algn="ctr" rotWithShape="0">
                <a:schemeClr val="accent2">
                  <a:alpha val="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矩形 15">
              <a:extLst>
                <a:ext uri="{FF2B5EF4-FFF2-40B4-BE49-F238E27FC236}">
                  <a16:creationId xmlns:a16="http://schemas.microsoft.com/office/drawing/2014/main" id="{34CBDEE5-0A14-E359-9F96-5917B4B6CC8C}"/>
                </a:ext>
              </a:extLst>
            </p:cNvPr>
            <p:cNvSpPr/>
            <p:nvPr/>
          </p:nvSpPr>
          <p:spPr>
            <a:xfrm>
              <a:off x="1170850" y="3172319"/>
              <a:ext cx="2890700" cy="3349176"/>
            </a:xfrm>
            <a:custGeom>
              <a:avLst/>
              <a:gdLst>
                <a:gd name="connsiteX0" fmla="*/ 72000 w 3225800"/>
                <a:gd name="connsiteY0" fmla="*/ 0 h 3302183"/>
                <a:gd name="connsiteX1" fmla="*/ 3153800 w 3225800"/>
                <a:gd name="connsiteY1" fmla="*/ 0 h 3302183"/>
                <a:gd name="connsiteX2" fmla="*/ 3225800 w 3225800"/>
                <a:gd name="connsiteY2" fmla="*/ 72000 h 3302183"/>
                <a:gd name="connsiteX3" fmla="*/ 3225800 w 3225800"/>
                <a:gd name="connsiteY3" fmla="*/ 3230183 h 3302183"/>
                <a:gd name="connsiteX4" fmla="*/ 3153800 w 3225800"/>
                <a:gd name="connsiteY4" fmla="*/ 3302183 h 3302183"/>
                <a:gd name="connsiteX5" fmla="*/ 72000 w 3225800"/>
                <a:gd name="connsiteY5" fmla="*/ 3302183 h 3302183"/>
                <a:gd name="connsiteX6" fmla="*/ 0 w 3225800"/>
                <a:gd name="connsiteY6" fmla="*/ 3230183 h 3302183"/>
                <a:gd name="connsiteX7" fmla="*/ 0 w 3225800"/>
                <a:gd name="connsiteY7" fmla="*/ 72000 h 3302183"/>
                <a:gd name="connsiteX8" fmla="*/ 72000 w 3225800"/>
                <a:gd name="connsiteY8" fmla="*/ 0 h 330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5800" h="3302183">
                  <a:moveTo>
                    <a:pt x="72000" y="0"/>
                  </a:moveTo>
                  <a:lnTo>
                    <a:pt x="3153800" y="0"/>
                  </a:lnTo>
                  <a:cubicBezTo>
                    <a:pt x="3193544" y="0"/>
                    <a:pt x="3225800" y="32256"/>
                    <a:pt x="3225800" y="72000"/>
                  </a:cubicBezTo>
                  <a:lnTo>
                    <a:pt x="3225800" y="3230183"/>
                  </a:lnTo>
                  <a:cubicBezTo>
                    <a:pt x="3225800" y="3269927"/>
                    <a:pt x="3193544" y="3302183"/>
                    <a:pt x="3153800" y="3302183"/>
                  </a:cubicBezTo>
                  <a:lnTo>
                    <a:pt x="72000" y="3302183"/>
                  </a:lnTo>
                  <a:cubicBezTo>
                    <a:pt x="32256" y="3302183"/>
                    <a:pt x="0" y="3269927"/>
                    <a:pt x="0" y="3230183"/>
                  </a:cubicBezTo>
                  <a:lnTo>
                    <a:pt x="0" y="72000"/>
                  </a:lnTo>
                  <a:cubicBezTo>
                    <a:pt x="0" y="32256"/>
                    <a:pt x="32256" y="0"/>
                    <a:pt x="72000" y="0"/>
                  </a:cubicBezTo>
                </a:path>
              </a:pathLst>
            </a:custGeom>
            <a:gradFill>
              <a:gsLst>
                <a:gs pos="0">
                  <a:schemeClr val="bg1"/>
                </a:gs>
                <a:gs pos="94000">
                  <a:schemeClr val="bg1">
                    <a:alpha val="0"/>
                  </a:schemeClr>
                </a:gs>
              </a:gsLst>
              <a:lin ang="5400000" scaled="0"/>
            </a:gradFill>
            <a:ln w="3175">
              <a:gradFill>
                <a:gsLst>
                  <a:gs pos="0">
                    <a:schemeClr val="accent2"/>
                  </a:gs>
                  <a:gs pos="87000">
                    <a:schemeClr val="accent2">
                      <a:alpha val="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91" name="文本框 90">
            <a:extLst>
              <a:ext uri="{FF2B5EF4-FFF2-40B4-BE49-F238E27FC236}">
                <a16:creationId xmlns:a16="http://schemas.microsoft.com/office/drawing/2014/main" id="{E177C24C-1A82-DB60-E6F2-06FBFD1B2231}"/>
              </a:ext>
            </a:extLst>
          </p:cNvPr>
          <p:cNvSpPr txBox="1"/>
          <p:nvPr/>
        </p:nvSpPr>
        <p:spPr>
          <a:xfrm>
            <a:off x="1486603" y="3585656"/>
            <a:ext cx="2061028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400" spc="3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实体店分销</a:t>
            </a:r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302849EE-7B48-E605-2E15-655905939E3A}"/>
              </a:ext>
            </a:extLst>
          </p:cNvPr>
          <p:cNvSpPr txBox="1"/>
          <p:nvPr/>
        </p:nvSpPr>
        <p:spPr>
          <a:xfrm>
            <a:off x="1486603" y="4387949"/>
            <a:ext cx="2259194" cy="8756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请在此处添加详细的文本描述，适当控制文本字数，语言描述尽量简洁</a:t>
            </a:r>
            <a:r>
              <a:rPr lang="zh-CN" altLang="en-US"/>
              <a:t>精炼。</a:t>
            </a:r>
            <a:endParaRPr lang="en-US" altLang="zh-CN" dirty="0"/>
          </a:p>
        </p:txBody>
      </p:sp>
      <p:sp>
        <p:nvSpPr>
          <p:cNvPr id="133" name="矩形 132">
            <a:extLst>
              <a:ext uri="{FF2B5EF4-FFF2-40B4-BE49-F238E27FC236}">
                <a16:creationId xmlns:a16="http://schemas.microsoft.com/office/drawing/2014/main" id="{E9A161F9-1665-2695-4AAC-5EE68D18795A}"/>
              </a:ext>
            </a:extLst>
          </p:cNvPr>
          <p:cNvSpPr/>
          <p:nvPr/>
        </p:nvSpPr>
        <p:spPr>
          <a:xfrm>
            <a:off x="1497112" y="4167570"/>
            <a:ext cx="180000" cy="2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4" name="文本框 133">
            <a:extLst>
              <a:ext uri="{FF2B5EF4-FFF2-40B4-BE49-F238E27FC236}">
                <a16:creationId xmlns:a16="http://schemas.microsoft.com/office/drawing/2014/main" id="{52C12CF5-1834-19A0-A2DF-DE46ADEB97C2}"/>
              </a:ext>
            </a:extLst>
          </p:cNvPr>
          <p:cNvSpPr txBox="1"/>
          <p:nvPr/>
        </p:nvSpPr>
        <p:spPr>
          <a:xfrm>
            <a:off x="4979988" y="3261943"/>
            <a:ext cx="2061028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400" spc="3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官网销售</a:t>
            </a:r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id="{C9E73AF0-AA23-55E1-FFAD-44F7B1BBEE80}"/>
              </a:ext>
            </a:extLst>
          </p:cNvPr>
          <p:cNvSpPr txBox="1"/>
          <p:nvPr/>
        </p:nvSpPr>
        <p:spPr>
          <a:xfrm>
            <a:off x="4979988" y="4064236"/>
            <a:ext cx="2259194" cy="8756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请在此处添加详细的文本描述，适当控制文本字数，语言描述尽量简洁</a:t>
            </a:r>
            <a:r>
              <a:rPr lang="zh-CN" altLang="en-US"/>
              <a:t>精炼。</a:t>
            </a:r>
            <a:endParaRPr lang="en-US" altLang="zh-CN" dirty="0"/>
          </a:p>
        </p:txBody>
      </p:sp>
      <p:sp>
        <p:nvSpPr>
          <p:cNvPr id="137" name="矩形 136">
            <a:extLst>
              <a:ext uri="{FF2B5EF4-FFF2-40B4-BE49-F238E27FC236}">
                <a16:creationId xmlns:a16="http://schemas.microsoft.com/office/drawing/2014/main" id="{4B70A3F3-F95F-561D-7854-D34CCEF2B0BF}"/>
              </a:ext>
            </a:extLst>
          </p:cNvPr>
          <p:cNvSpPr/>
          <p:nvPr/>
        </p:nvSpPr>
        <p:spPr>
          <a:xfrm>
            <a:off x="4990497" y="3843857"/>
            <a:ext cx="180000" cy="2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8" name="文本框 137">
            <a:extLst>
              <a:ext uri="{FF2B5EF4-FFF2-40B4-BE49-F238E27FC236}">
                <a16:creationId xmlns:a16="http://schemas.microsoft.com/office/drawing/2014/main" id="{2B3993CD-0787-3B68-ABE1-8A354074CE54}"/>
              </a:ext>
            </a:extLst>
          </p:cNvPr>
          <p:cNvSpPr txBox="1"/>
          <p:nvPr/>
        </p:nvSpPr>
        <p:spPr>
          <a:xfrm>
            <a:off x="8473373" y="3585656"/>
            <a:ext cx="2061028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400" spc="3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自媒体分销</a:t>
            </a:r>
          </a:p>
        </p:txBody>
      </p:sp>
      <p:sp>
        <p:nvSpPr>
          <p:cNvPr id="140" name="文本框 139">
            <a:extLst>
              <a:ext uri="{FF2B5EF4-FFF2-40B4-BE49-F238E27FC236}">
                <a16:creationId xmlns:a16="http://schemas.microsoft.com/office/drawing/2014/main" id="{D711CA43-769F-60CC-B5C9-EF4349868796}"/>
              </a:ext>
            </a:extLst>
          </p:cNvPr>
          <p:cNvSpPr txBox="1"/>
          <p:nvPr/>
        </p:nvSpPr>
        <p:spPr>
          <a:xfrm>
            <a:off x="8473373" y="4387949"/>
            <a:ext cx="2259194" cy="8756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请在此处添加详细的文本描述，适当控制文本字数，语言描述尽量简洁</a:t>
            </a:r>
            <a:r>
              <a:rPr lang="zh-CN" altLang="en-US"/>
              <a:t>精炼。</a:t>
            </a:r>
            <a:endParaRPr lang="en-US" altLang="zh-CN" dirty="0"/>
          </a:p>
        </p:txBody>
      </p:sp>
      <p:sp>
        <p:nvSpPr>
          <p:cNvPr id="141" name="矩形 140">
            <a:extLst>
              <a:ext uri="{FF2B5EF4-FFF2-40B4-BE49-F238E27FC236}">
                <a16:creationId xmlns:a16="http://schemas.microsoft.com/office/drawing/2014/main" id="{1BDCE260-DDB6-CF0D-1280-CD0FA8D40D36}"/>
              </a:ext>
            </a:extLst>
          </p:cNvPr>
          <p:cNvSpPr/>
          <p:nvPr/>
        </p:nvSpPr>
        <p:spPr>
          <a:xfrm>
            <a:off x="8483882" y="4167570"/>
            <a:ext cx="180000" cy="2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2" name="图片 31" descr="图片包含 游戏机&#10;&#10;描述已自动生成">
            <a:extLst>
              <a:ext uri="{FF2B5EF4-FFF2-40B4-BE49-F238E27FC236}">
                <a16:creationId xmlns:a16="http://schemas.microsoft.com/office/drawing/2014/main" id="{1444C221-7ECE-F691-5675-A31013FE7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>
            <a:fillRect/>
          </a:stretch>
        </p:blipFill>
        <p:spPr>
          <a:xfrm>
            <a:off x="3898971" y="5779972"/>
            <a:ext cx="3203586" cy="1078029"/>
          </a:xfrm>
          <a:custGeom>
            <a:avLst/>
            <a:gdLst>
              <a:gd name="connsiteX0" fmla="*/ 0 w 3203586"/>
              <a:gd name="connsiteY0" fmla="*/ 0 h 1078029"/>
              <a:gd name="connsiteX1" fmla="*/ 3203586 w 3203586"/>
              <a:gd name="connsiteY1" fmla="*/ 0 h 1078029"/>
              <a:gd name="connsiteX2" fmla="*/ 3203586 w 3203586"/>
              <a:gd name="connsiteY2" fmla="*/ 1078029 h 1078029"/>
              <a:gd name="connsiteX3" fmla="*/ 0 w 3203586"/>
              <a:gd name="connsiteY3" fmla="*/ 1078029 h 107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1078029">
                <a:moveTo>
                  <a:pt x="0" y="0"/>
                </a:moveTo>
                <a:lnTo>
                  <a:pt x="3203586" y="0"/>
                </a:lnTo>
                <a:lnTo>
                  <a:pt x="3203586" y="1078029"/>
                </a:lnTo>
                <a:lnTo>
                  <a:pt x="0" y="107802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39" name="图片 38" descr="卡通人物&#10;&#10;低可信度描述已自动生成">
            <a:extLst>
              <a:ext uri="{FF2B5EF4-FFF2-40B4-BE49-F238E27FC236}">
                <a16:creationId xmlns:a16="http://schemas.microsoft.com/office/drawing/2014/main" id="{E8CE10AC-9685-E549-E648-FCC9F10125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5069" y="5750747"/>
            <a:ext cx="2002913" cy="1024747"/>
          </a:xfrm>
          <a:custGeom>
            <a:avLst/>
            <a:gdLst>
              <a:gd name="connsiteX0" fmla="*/ 0 w 2002913"/>
              <a:gd name="connsiteY0" fmla="*/ 0 h 1024747"/>
              <a:gd name="connsiteX1" fmla="*/ 2002913 w 2002913"/>
              <a:gd name="connsiteY1" fmla="*/ 0 h 1024747"/>
              <a:gd name="connsiteX2" fmla="*/ 2002913 w 2002913"/>
              <a:gd name="connsiteY2" fmla="*/ 1024747 h 1024747"/>
              <a:gd name="connsiteX3" fmla="*/ 0 w 2002913"/>
              <a:gd name="connsiteY3" fmla="*/ 1024747 h 10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913" h="1024747">
                <a:moveTo>
                  <a:pt x="0" y="0"/>
                </a:moveTo>
                <a:lnTo>
                  <a:pt x="2002913" y="0"/>
                </a:lnTo>
                <a:lnTo>
                  <a:pt x="2002913" y="1024747"/>
                </a:lnTo>
                <a:lnTo>
                  <a:pt x="0" y="1024747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43" name="图片 42" descr="图片包含 游戏机&#10;&#10;描述已自动生成">
            <a:extLst>
              <a:ext uri="{FF2B5EF4-FFF2-40B4-BE49-F238E27FC236}">
                <a16:creationId xmlns:a16="http://schemas.microsoft.com/office/drawing/2014/main" id="{8275AEE2-6E63-9002-E80F-2B06EF23AC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51"/>
          <a:stretch>
            <a:fillRect/>
          </a:stretch>
        </p:blipFill>
        <p:spPr>
          <a:xfrm>
            <a:off x="4917823" y="5949131"/>
            <a:ext cx="3259037" cy="926508"/>
          </a:xfrm>
          <a:custGeom>
            <a:avLst/>
            <a:gdLst>
              <a:gd name="connsiteX0" fmla="*/ 0 w 3259037"/>
              <a:gd name="connsiteY0" fmla="*/ 0 h 926508"/>
              <a:gd name="connsiteX1" fmla="*/ 3259037 w 3259037"/>
              <a:gd name="connsiteY1" fmla="*/ 0 h 926508"/>
              <a:gd name="connsiteX2" fmla="*/ 3259037 w 3259037"/>
              <a:gd name="connsiteY2" fmla="*/ 926508 h 926508"/>
              <a:gd name="connsiteX3" fmla="*/ 0 w 3259037"/>
              <a:gd name="connsiteY3" fmla="*/ 926508 h 92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037" h="926508">
                <a:moveTo>
                  <a:pt x="0" y="0"/>
                </a:moveTo>
                <a:lnTo>
                  <a:pt x="3259037" y="0"/>
                </a:lnTo>
                <a:lnTo>
                  <a:pt x="3259037" y="926508"/>
                </a:lnTo>
                <a:lnTo>
                  <a:pt x="0" y="926508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44" name="图片 43" descr="图片包含 游戏机&#10;&#10;描述已自动生成">
            <a:extLst>
              <a:ext uri="{FF2B5EF4-FFF2-40B4-BE49-F238E27FC236}">
                <a16:creationId xmlns:a16="http://schemas.microsoft.com/office/drawing/2014/main" id="{FAD627E0-3E7A-D59D-7C98-1E0E61380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>
            <a:fillRect/>
          </a:stretch>
        </p:blipFill>
        <p:spPr>
          <a:xfrm>
            <a:off x="1248834" y="5794081"/>
            <a:ext cx="3203586" cy="1078029"/>
          </a:xfrm>
          <a:custGeom>
            <a:avLst/>
            <a:gdLst>
              <a:gd name="connsiteX0" fmla="*/ 0 w 3203586"/>
              <a:gd name="connsiteY0" fmla="*/ 0 h 1078029"/>
              <a:gd name="connsiteX1" fmla="*/ 3203586 w 3203586"/>
              <a:gd name="connsiteY1" fmla="*/ 0 h 1078029"/>
              <a:gd name="connsiteX2" fmla="*/ 3203586 w 3203586"/>
              <a:gd name="connsiteY2" fmla="*/ 1078029 h 1078029"/>
              <a:gd name="connsiteX3" fmla="*/ 0 w 3203586"/>
              <a:gd name="connsiteY3" fmla="*/ 1078029 h 107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1078029">
                <a:moveTo>
                  <a:pt x="0" y="0"/>
                </a:moveTo>
                <a:lnTo>
                  <a:pt x="3203586" y="0"/>
                </a:lnTo>
                <a:lnTo>
                  <a:pt x="3203586" y="1078029"/>
                </a:lnTo>
                <a:lnTo>
                  <a:pt x="0" y="107802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45" name="图片 44" descr="卡通人物&#10;&#10;低可信度描述已自动生成">
            <a:extLst>
              <a:ext uri="{FF2B5EF4-FFF2-40B4-BE49-F238E27FC236}">
                <a16:creationId xmlns:a16="http://schemas.microsoft.com/office/drawing/2014/main" id="{573FDB5E-E1A8-0F82-BC80-8E54C0A78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7"/>
          <a:stretch>
            <a:fillRect/>
          </a:stretch>
        </p:blipFill>
        <p:spPr>
          <a:xfrm>
            <a:off x="-19767" y="6346641"/>
            <a:ext cx="1859818" cy="511359"/>
          </a:xfrm>
          <a:custGeom>
            <a:avLst/>
            <a:gdLst>
              <a:gd name="connsiteX0" fmla="*/ 0 w 1859818"/>
              <a:gd name="connsiteY0" fmla="*/ 0 h 511359"/>
              <a:gd name="connsiteX1" fmla="*/ 1859818 w 1859818"/>
              <a:gd name="connsiteY1" fmla="*/ 0 h 511359"/>
              <a:gd name="connsiteX2" fmla="*/ 1859818 w 1859818"/>
              <a:gd name="connsiteY2" fmla="*/ 511359 h 511359"/>
              <a:gd name="connsiteX3" fmla="*/ 0 w 1859818"/>
              <a:gd name="connsiteY3" fmla="*/ 511359 h 511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9818" h="511359">
                <a:moveTo>
                  <a:pt x="0" y="0"/>
                </a:moveTo>
                <a:lnTo>
                  <a:pt x="1859818" y="0"/>
                </a:lnTo>
                <a:lnTo>
                  <a:pt x="1859818" y="511359"/>
                </a:lnTo>
                <a:lnTo>
                  <a:pt x="0" y="51135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50" name="图片 49" descr="图片包含 游戏机&#10;&#10;描述已自动生成">
            <a:extLst>
              <a:ext uri="{FF2B5EF4-FFF2-40B4-BE49-F238E27FC236}">
                <a16:creationId xmlns:a16="http://schemas.microsoft.com/office/drawing/2014/main" id="{F2AD0E27-1EAC-3325-DBF0-4248DE843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>
            <a:fillRect/>
          </a:stretch>
        </p:blipFill>
        <p:spPr>
          <a:xfrm>
            <a:off x="7292861" y="5791001"/>
            <a:ext cx="3203586" cy="1078029"/>
          </a:xfrm>
          <a:custGeom>
            <a:avLst/>
            <a:gdLst>
              <a:gd name="connsiteX0" fmla="*/ 0 w 3203586"/>
              <a:gd name="connsiteY0" fmla="*/ 0 h 1078029"/>
              <a:gd name="connsiteX1" fmla="*/ 3203586 w 3203586"/>
              <a:gd name="connsiteY1" fmla="*/ 0 h 1078029"/>
              <a:gd name="connsiteX2" fmla="*/ 3203586 w 3203586"/>
              <a:gd name="connsiteY2" fmla="*/ 1078029 h 1078029"/>
              <a:gd name="connsiteX3" fmla="*/ 0 w 3203586"/>
              <a:gd name="connsiteY3" fmla="*/ 1078029 h 107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1078029">
                <a:moveTo>
                  <a:pt x="0" y="0"/>
                </a:moveTo>
                <a:lnTo>
                  <a:pt x="3203586" y="0"/>
                </a:lnTo>
                <a:lnTo>
                  <a:pt x="3203586" y="1078029"/>
                </a:lnTo>
                <a:lnTo>
                  <a:pt x="0" y="107802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56" name="图片 55" descr="图片包含 游戏机&#10;&#10;描述已自动生成">
            <a:extLst>
              <a:ext uri="{FF2B5EF4-FFF2-40B4-BE49-F238E27FC236}">
                <a16:creationId xmlns:a16="http://schemas.microsoft.com/office/drawing/2014/main" id="{1D18F517-D5BD-33A4-DAB7-FF76927B7AF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90" b="46901"/>
          <a:stretch>
            <a:fillRect/>
          </a:stretch>
        </p:blipFill>
        <p:spPr>
          <a:xfrm>
            <a:off x="9982052" y="5588377"/>
            <a:ext cx="2209949" cy="1269623"/>
          </a:xfrm>
          <a:custGeom>
            <a:avLst/>
            <a:gdLst>
              <a:gd name="connsiteX0" fmla="*/ 0 w 2209949"/>
              <a:gd name="connsiteY0" fmla="*/ 0 h 1269623"/>
              <a:gd name="connsiteX1" fmla="*/ 2209949 w 2209949"/>
              <a:gd name="connsiteY1" fmla="*/ 0 h 1269623"/>
              <a:gd name="connsiteX2" fmla="*/ 2209949 w 2209949"/>
              <a:gd name="connsiteY2" fmla="*/ 1269623 h 1269623"/>
              <a:gd name="connsiteX3" fmla="*/ 0 w 2209949"/>
              <a:gd name="connsiteY3" fmla="*/ 1269623 h 126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949" h="1269623">
                <a:moveTo>
                  <a:pt x="0" y="0"/>
                </a:moveTo>
                <a:lnTo>
                  <a:pt x="2209949" y="0"/>
                </a:lnTo>
                <a:lnTo>
                  <a:pt x="2209949" y="1269623"/>
                </a:lnTo>
                <a:lnTo>
                  <a:pt x="0" y="1269623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4138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">
            <a:extLst>
              <a:ext uri="{FF2B5EF4-FFF2-40B4-BE49-F238E27FC236}">
                <a16:creationId xmlns:a16="http://schemas.microsoft.com/office/drawing/2014/main" id="{1E68B513-3D0B-D4E1-53E4-6933A5FD5E94}"/>
              </a:ext>
            </a:extLst>
          </p:cNvPr>
          <p:cNvSpPr/>
          <p:nvPr/>
        </p:nvSpPr>
        <p:spPr>
          <a:xfrm>
            <a:off x="660400" y="2180510"/>
            <a:ext cx="6466632" cy="3953589"/>
          </a:xfrm>
          <a:custGeom>
            <a:avLst/>
            <a:gdLst>
              <a:gd name="connsiteX0" fmla="*/ 108000 w 6466632"/>
              <a:gd name="connsiteY0" fmla="*/ 0 h 4076699"/>
              <a:gd name="connsiteX1" fmla="*/ 6358631 w 6466632"/>
              <a:gd name="connsiteY1" fmla="*/ 0 h 4076699"/>
              <a:gd name="connsiteX2" fmla="*/ 6466632 w 6466632"/>
              <a:gd name="connsiteY2" fmla="*/ 108000 h 4076699"/>
              <a:gd name="connsiteX3" fmla="*/ 6466632 w 6466632"/>
              <a:gd name="connsiteY3" fmla="*/ 3968699 h 4076699"/>
              <a:gd name="connsiteX4" fmla="*/ 6358631 w 6466632"/>
              <a:gd name="connsiteY4" fmla="*/ 4076699 h 4076699"/>
              <a:gd name="connsiteX5" fmla="*/ 108000 w 6466632"/>
              <a:gd name="connsiteY5" fmla="*/ 4076699 h 4076699"/>
              <a:gd name="connsiteX6" fmla="*/ 0 w 6466632"/>
              <a:gd name="connsiteY6" fmla="*/ 3968699 h 4076699"/>
              <a:gd name="connsiteX7" fmla="*/ 0 w 6466632"/>
              <a:gd name="connsiteY7" fmla="*/ 108000 h 4076699"/>
              <a:gd name="connsiteX8" fmla="*/ 108000 w 6466632"/>
              <a:gd name="connsiteY8" fmla="*/ 0 h 4076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66632" h="4076699">
                <a:moveTo>
                  <a:pt x="108000" y="0"/>
                </a:moveTo>
                <a:lnTo>
                  <a:pt x="6358631" y="0"/>
                </a:lnTo>
                <a:cubicBezTo>
                  <a:pt x="6418248" y="0"/>
                  <a:pt x="6466632" y="48384"/>
                  <a:pt x="6466632" y="108000"/>
                </a:cubicBezTo>
                <a:lnTo>
                  <a:pt x="6466632" y="3968699"/>
                </a:lnTo>
                <a:cubicBezTo>
                  <a:pt x="6466632" y="4028315"/>
                  <a:pt x="6418248" y="4076699"/>
                  <a:pt x="6358631" y="4076699"/>
                </a:cubicBezTo>
                <a:lnTo>
                  <a:pt x="108000" y="4076699"/>
                </a:lnTo>
                <a:cubicBezTo>
                  <a:pt x="48384" y="4076699"/>
                  <a:pt x="0" y="4028315"/>
                  <a:pt x="0" y="3968699"/>
                </a:cubicBez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2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124A025-6DFC-554C-BA4D-A28FE70F898D}"/>
              </a:ext>
            </a:extLst>
          </p:cNvPr>
          <p:cNvSpPr txBox="1"/>
          <p:nvPr/>
        </p:nvSpPr>
        <p:spPr>
          <a:xfrm>
            <a:off x="2393236" y="2602468"/>
            <a:ext cx="4391319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工作完成情况概述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DF986CC-33B4-D23E-A907-6C1EC6285BC0}"/>
              </a:ext>
            </a:extLst>
          </p:cNvPr>
          <p:cNvSpPr txBox="1"/>
          <p:nvPr/>
        </p:nvSpPr>
        <p:spPr>
          <a:xfrm>
            <a:off x="1091906" y="3182710"/>
            <a:ext cx="4467837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请在此处添加详细的文本描述，适当控制文本字数，语言描述尽量简洁精炼。如果文段内容过多，建议概括出小标题。</a:t>
            </a:r>
            <a:endParaRPr lang="en-US" altLang="zh-CN" dirty="0"/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A22955FB-455B-ADDF-5DE8-022A598CBBB2}"/>
              </a:ext>
            </a:extLst>
          </p:cNvPr>
          <p:cNvSpPr txBox="1"/>
          <p:nvPr/>
        </p:nvSpPr>
        <p:spPr>
          <a:xfrm>
            <a:off x="1091906" y="4582204"/>
            <a:ext cx="3720399" cy="12598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请在此处添加详细的文本描述，适当控制文本字数，语言描述尽量简洁精炼。如果文段内容过多，建议概括出小标题。</a:t>
            </a:r>
            <a:endParaRPr lang="en-US" altLang="zh-CN" dirty="0"/>
          </a:p>
        </p:txBody>
      </p:sp>
      <p:sp>
        <p:nvSpPr>
          <p:cNvPr id="47" name="矩形 13">
            <a:extLst>
              <a:ext uri="{FF2B5EF4-FFF2-40B4-BE49-F238E27FC236}">
                <a16:creationId xmlns:a16="http://schemas.microsoft.com/office/drawing/2014/main" id="{F3129588-90E8-D51E-0227-8A36BBDA87B5}"/>
              </a:ext>
            </a:extLst>
          </p:cNvPr>
          <p:cNvSpPr/>
          <p:nvPr/>
        </p:nvSpPr>
        <p:spPr>
          <a:xfrm flipH="1">
            <a:off x="7159804" y="2184399"/>
            <a:ext cx="4371796" cy="622299"/>
          </a:xfrm>
          <a:custGeom>
            <a:avLst/>
            <a:gdLst>
              <a:gd name="connsiteX0" fmla="*/ 4263796 w 4371796"/>
              <a:gd name="connsiteY0" fmla="*/ 0 h 622299"/>
              <a:gd name="connsiteX1" fmla="*/ 108000 w 4371796"/>
              <a:gd name="connsiteY1" fmla="*/ 0 h 622299"/>
              <a:gd name="connsiteX2" fmla="*/ 0 w 4371796"/>
              <a:gd name="connsiteY2" fmla="*/ 108000 h 622299"/>
              <a:gd name="connsiteX3" fmla="*/ 0 w 4371796"/>
              <a:gd name="connsiteY3" fmla="*/ 514299 h 622299"/>
              <a:gd name="connsiteX4" fmla="*/ 108000 w 4371796"/>
              <a:gd name="connsiteY4" fmla="*/ 622299 h 622299"/>
              <a:gd name="connsiteX5" fmla="*/ 4263796 w 4371796"/>
              <a:gd name="connsiteY5" fmla="*/ 622299 h 622299"/>
              <a:gd name="connsiteX6" fmla="*/ 4371796 w 4371796"/>
              <a:gd name="connsiteY6" fmla="*/ 514299 h 622299"/>
              <a:gd name="connsiteX7" fmla="*/ 4371796 w 4371796"/>
              <a:gd name="connsiteY7" fmla="*/ 108000 h 622299"/>
              <a:gd name="connsiteX8" fmla="*/ 4263796 w 4371796"/>
              <a:gd name="connsiteY8" fmla="*/ 0 h 62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1796" h="622299">
                <a:moveTo>
                  <a:pt x="4263796" y="0"/>
                </a:moveTo>
                <a:lnTo>
                  <a:pt x="108000" y="0"/>
                </a:lnTo>
                <a:cubicBezTo>
                  <a:pt x="48384" y="0"/>
                  <a:pt x="0" y="48384"/>
                  <a:pt x="0" y="108000"/>
                </a:cubicBezTo>
                <a:lnTo>
                  <a:pt x="0" y="514299"/>
                </a:lnTo>
                <a:cubicBezTo>
                  <a:pt x="0" y="573915"/>
                  <a:pt x="48384" y="622299"/>
                  <a:pt x="108000" y="622299"/>
                </a:cubicBezTo>
                <a:lnTo>
                  <a:pt x="4263796" y="622299"/>
                </a:lnTo>
                <a:cubicBezTo>
                  <a:pt x="4323412" y="622299"/>
                  <a:pt x="4371796" y="573915"/>
                  <a:pt x="4371796" y="514299"/>
                </a:cubicBezTo>
                <a:lnTo>
                  <a:pt x="4371796" y="108000"/>
                </a:lnTo>
                <a:cubicBezTo>
                  <a:pt x="4371796" y="48384"/>
                  <a:pt x="4323412" y="0"/>
                  <a:pt x="4263796" y="0"/>
                </a:cubicBezTo>
              </a:path>
            </a:pathLst>
          </a:custGeom>
          <a:gradFill>
            <a:gsLst>
              <a:gs pos="100000">
                <a:schemeClr val="accent3"/>
              </a:gs>
              <a:gs pos="37000">
                <a:schemeClr val="accent2"/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63" name="矩形 13">
            <a:extLst>
              <a:ext uri="{FF2B5EF4-FFF2-40B4-BE49-F238E27FC236}">
                <a16:creationId xmlns:a16="http://schemas.microsoft.com/office/drawing/2014/main" id="{C6CBE5F5-FBAB-BADA-9AE6-A40CC05BE2ED}"/>
              </a:ext>
            </a:extLst>
          </p:cNvPr>
          <p:cNvSpPr/>
          <p:nvPr/>
        </p:nvSpPr>
        <p:spPr>
          <a:xfrm flipH="1">
            <a:off x="7159804" y="3014238"/>
            <a:ext cx="4371796" cy="622299"/>
          </a:xfrm>
          <a:custGeom>
            <a:avLst/>
            <a:gdLst>
              <a:gd name="connsiteX0" fmla="*/ 4263796 w 4371796"/>
              <a:gd name="connsiteY0" fmla="*/ 0 h 622299"/>
              <a:gd name="connsiteX1" fmla="*/ 108000 w 4371796"/>
              <a:gd name="connsiteY1" fmla="*/ 0 h 622299"/>
              <a:gd name="connsiteX2" fmla="*/ 0 w 4371796"/>
              <a:gd name="connsiteY2" fmla="*/ 108000 h 622299"/>
              <a:gd name="connsiteX3" fmla="*/ 0 w 4371796"/>
              <a:gd name="connsiteY3" fmla="*/ 514299 h 622299"/>
              <a:gd name="connsiteX4" fmla="*/ 108000 w 4371796"/>
              <a:gd name="connsiteY4" fmla="*/ 622299 h 622299"/>
              <a:gd name="connsiteX5" fmla="*/ 4263796 w 4371796"/>
              <a:gd name="connsiteY5" fmla="*/ 622299 h 622299"/>
              <a:gd name="connsiteX6" fmla="*/ 4371796 w 4371796"/>
              <a:gd name="connsiteY6" fmla="*/ 514299 h 622299"/>
              <a:gd name="connsiteX7" fmla="*/ 4371796 w 4371796"/>
              <a:gd name="connsiteY7" fmla="*/ 108000 h 622299"/>
              <a:gd name="connsiteX8" fmla="*/ 4263796 w 4371796"/>
              <a:gd name="connsiteY8" fmla="*/ 0 h 62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1796" h="622299">
                <a:moveTo>
                  <a:pt x="4263796" y="0"/>
                </a:moveTo>
                <a:lnTo>
                  <a:pt x="108000" y="0"/>
                </a:lnTo>
                <a:cubicBezTo>
                  <a:pt x="48384" y="0"/>
                  <a:pt x="0" y="48384"/>
                  <a:pt x="0" y="108000"/>
                </a:cubicBezTo>
                <a:lnTo>
                  <a:pt x="0" y="514299"/>
                </a:lnTo>
                <a:cubicBezTo>
                  <a:pt x="0" y="573915"/>
                  <a:pt x="48384" y="622299"/>
                  <a:pt x="108000" y="622299"/>
                </a:cubicBezTo>
                <a:lnTo>
                  <a:pt x="4263796" y="622299"/>
                </a:lnTo>
                <a:cubicBezTo>
                  <a:pt x="4323412" y="622299"/>
                  <a:pt x="4371796" y="573915"/>
                  <a:pt x="4371796" y="514299"/>
                </a:cubicBezTo>
                <a:lnTo>
                  <a:pt x="4371796" y="108000"/>
                </a:lnTo>
                <a:cubicBezTo>
                  <a:pt x="4371796" y="48384"/>
                  <a:pt x="4323412" y="0"/>
                  <a:pt x="4263796" y="0"/>
                </a:cubicBezTo>
              </a:path>
            </a:pathLst>
          </a:custGeom>
          <a:gradFill>
            <a:gsLst>
              <a:gs pos="100000">
                <a:schemeClr val="accent3"/>
              </a:gs>
              <a:gs pos="37000">
                <a:schemeClr val="accent2"/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64" name="矩形 13">
            <a:extLst>
              <a:ext uri="{FF2B5EF4-FFF2-40B4-BE49-F238E27FC236}">
                <a16:creationId xmlns:a16="http://schemas.microsoft.com/office/drawing/2014/main" id="{B9796382-1D9B-CE54-160A-A4A53B2ED287}"/>
              </a:ext>
            </a:extLst>
          </p:cNvPr>
          <p:cNvSpPr/>
          <p:nvPr/>
        </p:nvSpPr>
        <p:spPr>
          <a:xfrm flipH="1">
            <a:off x="7159804" y="3844077"/>
            <a:ext cx="4371796" cy="622299"/>
          </a:xfrm>
          <a:custGeom>
            <a:avLst/>
            <a:gdLst>
              <a:gd name="connsiteX0" fmla="*/ 4263796 w 4371796"/>
              <a:gd name="connsiteY0" fmla="*/ 0 h 622299"/>
              <a:gd name="connsiteX1" fmla="*/ 108000 w 4371796"/>
              <a:gd name="connsiteY1" fmla="*/ 0 h 622299"/>
              <a:gd name="connsiteX2" fmla="*/ 0 w 4371796"/>
              <a:gd name="connsiteY2" fmla="*/ 108000 h 622299"/>
              <a:gd name="connsiteX3" fmla="*/ 0 w 4371796"/>
              <a:gd name="connsiteY3" fmla="*/ 514299 h 622299"/>
              <a:gd name="connsiteX4" fmla="*/ 108000 w 4371796"/>
              <a:gd name="connsiteY4" fmla="*/ 622299 h 622299"/>
              <a:gd name="connsiteX5" fmla="*/ 4263796 w 4371796"/>
              <a:gd name="connsiteY5" fmla="*/ 622299 h 622299"/>
              <a:gd name="connsiteX6" fmla="*/ 4371796 w 4371796"/>
              <a:gd name="connsiteY6" fmla="*/ 514299 h 622299"/>
              <a:gd name="connsiteX7" fmla="*/ 4371796 w 4371796"/>
              <a:gd name="connsiteY7" fmla="*/ 108000 h 622299"/>
              <a:gd name="connsiteX8" fmla="*/ 4263796 w 4371796"/>
              <a:gd name="connsiteY8" fmla="*/ 0 h 62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1796" h="622299">
                <a:moveTo>
                  <a:pt x="4263796" y="0"/>
                </a:moveTo>
                <a:lnTo>
                  <a:pt x="108000" y="0"/>
                </a:lnTo>
                <a:cubicBezTo>
                  <a:pt x="48384" y="0"/>
                  <a:pt x="0" y="48384"/>
                  <a:pt x="0" y="108000"/>
                </a:cubicBezTo>
                <a:lnTo>
                  <a:pt x="0" y="514299"/>
                </a:lnTo>
                <a:cubicBezTo>
                  <a:pt x="0" y="573915"/>
                  <a:pt x="48384" y="622299"/>
                  <a:pt x="108000" y="622299"/>
                </a:cubicBezTo>
                <a:lnTo>
                  <a:pt x="4263796" y="622299"/>
                </a:lnTo>
                <a:cubicBezTo>
                  <a:pt x="4323412" y="622299"/>
                  <a:pt x="4371796" y="573915"/>
                  <a:pt x="4371796" y="514299"/>
                </a:cubicBezTo>
                <a:lnTo>
                  <a:pt x="4371796" y="108000"/>
                </a:lnTo>
                <a:cubicBezTo>
                  <a:pt x="4371796" y="48384"/>
                  <a:pt x="4323412" y="0"/>
                  <a:pt x="4263796" y="0"/>
                </a:cubicBezTo>
              </a:path>
            </a:pathLst>
          </a:custGeom>
          <a:gradFill>
            <a:gsLst>
              <a:gs pos="100000">
                <a:schemeClr val="accent3"/>
              </a:gs>
              <a:gs pos="37000">
                <a:schemeClr val="accent2"/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65" name="矩形 13">
            <a:extLst>
              <a:ext uri="{FF2B5EF4-FFF2-40B4-BE49-F238E27FC236}">
                <a16:creationId xmlns:a16="http://schemas.microsoft.com/office/drawing/2014/main" id="{281B9651-A29C-762D-61FC-5E6B9330DAEC}"/>
              </a:ext>
            </a:extLst>
          </p:cNvPr>
          <p:cNvSpPr/>
          <p:nvPr/>
        </p:nvSpPr>
        <p:spPr>
          <a:xfrm flipH="1">
            <a:off x="7159804" y="4673916"/>
            <a:ext cx="4371796" cy="622299"/>
          </a:xfrm>
          <a:custGeom>
            <a:avLst/>
            <a:gdLst>
              <a:gd name="connsiteX0" fmla="*/ 4263796 w 4371796"/>
              <a:gd name="connsiteY0" fmla="*/ 0 h 622299"/>
              <a:gd name="connsiteX1" fmla="*/ 108000 w 4371796"/>
              <a:gd name="connsiteY1" fmla="*/ 0 h 622299"/>
              <a:gd name="connsiteX2" fmla="*/ 0 w 4371796"/>
              <a:gd name="connsiteY2" fmla="*/ 108000 h 622299"/>
              <a:gd name="connsiteX3" fmla="*/ 0 w 4371796"/>
              <a:gd name="connsiteY3" fmla="*/ 514299 h 622299"/>
              <a:gd name="connsiteX4" fmla="*/ 108000 w 4371796"/>
              <a:gd name="connsiteY4" fmla="*/ 622299 h 622299"/>
              <a:gd name="connsiteX5" fmla="*/ 4263796 w 4371796"/>
              <a:gd name="connsiteY5" fmla="*/ 622299 h 622299"/>
              <a:gd name="connsiteX6" fmla="*/ 4371796 w 4371796"/>
              <a:gd name="connsiteY6" fmla="*/ 514299 h 622299"/>
              <a:gd name="connsiteX7" fmla="*/ 4371796 w 4371796"/>
              <a:gd name="connsiteY7" fmla="*/ 108000 h 622299"/>
              <a:gd name="connsiteX8" fmla="*/ 4263796 w 4371796"/>
              <a:gd name="connsiteY8" fmla="*/ 0 h 62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1796" h="622299">
                <a:moveTo>
                  <a:pt x="4263796" y="0"/>
                </a:moveTo>
                <a:lnTo>
                  <a:pt x="108000" y="0"/>
                </a:lnTo>
                <a:cubicBezTo>
                  <a:pt x="48384" y="0"/>
                  <a:pt x="0" y="48384"/>
                  <a:pt x="0" y="108000"/>
                </a:cubicBezTo>
                <a:lnTo>
                  <a:pt x="0" y="514299"/>
                </a:lnTo>
                <a:cubicBezTo>
                  <a:pt x="0" y="573915"/>
                  <a:pt x="48384" y="622299"/>
                  <a:pt x="108000" y="622299"/>
                </a:cubicBezTo>
                <a:lnTo>
                  <a:pt x="4263796" y="622299"/>
                </a:lnTo>
                <a:cubicBezTo>
                  <a:pt x="4323412" y="622299"/>
                  <a:pt x="4371796" y="573915"/>
                  <a:pt x="4371796" y="514299"/>
                </a:cubicBezTo>
                <a:lnTo>
                  <a:pt x="4371796" y="108000"/>
                </a:lnTo>
                <a:cubicBezTo>
                  <a:pt x="4371796" y="48384"/>
                  <a:pt x="4323412" y="0"/>
                  <a:pt x="4263796" y="0"/>
                </a:cubicBezTo>
              </a:path>
            </a:pathLst>
          </a:custGeom>
          <a:gradFill>
            <a:gsLst>
              <a:gs pos="100000">
                <a:schemeClr val="accent3"/>
              </a:gs>
              <a:gs pos="37000">
                <a:schemeClr val="accent2"/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66" name="矩形 13">
            <a:extLst>
              <a:ext uri="{FF2B5EF4-FFF2-40B4-BE49-F238E27FC236}">
                <a16:creationId xmlns:a16="http://schemas.microsoft.com/office/drawing/2014/main" id="{5688DE7C-F1FB-2D83-02A4-C4F8BF448AC6}"/>
              </a:ext>
            </a:extLst>
          </p:cNvPr>
          <p:cNvSpPr/>
          <p:nvPr/>
        </p:nvSpPr>
        <p:spPr>
          <a:xfrm flipH="1">
            <a:off x="7159804" y="5503756"/>
            <a:ext cx="4371796" cy="622299"/>
          </a:xfrm>
          <a:custGeom>
            <a:avLst/>
            <a:gdLst>
              <a:gd name="connsiteX0" fmla="*/ 4263796 w 4371796"/>
              <a:gd name="connsiteY0" fmla="*/ 0 h 622299"/>
              <a:gd name="connsiteX1" fmla="*/ 108000 w 4371796"/>
              <a:gd name="connsiteY1" fmla="*/ 0 h 622299"/>
              <a:gd name="connsiteX2" fmla="*/ 0 w 4371796"/>
              <a:gd name="connsiteY2" fmla="*/ 108000 h 622299"/>
              <a:gd name="connsiteX3" fmla="*/ 0 w 4371796"/>
              <a:gd name="connsiteY3" fmla="*/ 514299 h 622299"/>
              <a:gd name="connsiteX4" fmla="*/ 108000 w 4371796"/>
              <a:gd name="connsiteY4" fmla="*/ 622299 h 622299"/>
              <a:gd name="connsiteX5" fmla="*/ 4263796 w 4371796"/>
              <a:gd name="connsiteY5" fmla="*/ 622299 h 622299"/>
              <a:gd name="connsiteX6" fmla="*/ 4371796 w 4371796"/>
              <a:gd name="connsiteY6" fmla="*/ 514299 h 622299"/>
              <a:gd name="connsiteX7" fmla="*/ 4371796 w 4371796"/>
              <a:gd name="connsiteY7" fmla="*/ 108000 h 622299"/>
              <a:gd name="connsiteX8" fmla="*/ 4263796 w 4371796"/>
              <a:gd name="connsiteY8" fmla="*/ 0 h 62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1796" h="622299">
                <a:moveTo>
                  <a:pt x="4263796" y="0"/>
                </a:moveTo>
                <a:lnTo>
                  <a:pt x="108000" y="0"/>
                </a:lnTo>
                <a:cubicBezTo>
                  <a:pt x="48384" y="0"/>
                  <a:pt x="0" y="48384"/>
                  <a:pt x="0" y="108000"/>
                </a:cubicBezTo>
                <a:lnTo>
                  <a:pt x="0" y="514299"/>
                </a:lnTo>
                <a:cubicBezTo>
                  <a:pt x="0" y="573915"/>
                  <a:pt x="48384" y="622299"/>
                  <a:pt x="108000" y="622299"/>
                </a:cubicBezTo>
                <a:lnTo>
                  <a:pt x="4263796" y="622299"/>
                </a:lnTo>
                <a:cubicBezTo>
                  <a:pt x="4323412" y="622299"/>
                  <a:pt x="4371796" y="573915"/>
                  <a:pt x="4371796" y="514299"/>
                </a:cubicBezTo>
                <a:lnTo>
                  <a:pt x="4371796" y="108000"/>
                </a:lnTo>
                <a:cubicBezTo>
                  <a:pt x="4371796" y="48384"/>
                  <a:pt x="4323412" y="0"/>
                  <a:pt x="4263796" y="0"/>
                </a:cubicBezTo>
              </a:path>
            </a:pathLst>
          </a:custGeom>
          <a:gradFill>
            <a:gsLst>
              <a:gs pos="100000">
                <a:schemeClr val="accent3"/>
              </a:gs>
              <a:gs pos="37000">
                <a:schemeClr val="accent2"/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>
              <a:solidFill>
                <a:schemeClr val="accent5"/>
              </a:solidFill>
              <a:latin typeface="+mj-ea"/>
              <a:ea typeface="+mj-ea"/>
            </a:endParaRPr>
          </a:p>
        </p:txBody>
      </p:sp>
      <p:pic>
        <p:nvPicPr>
          <p:cNvPr id="10" name="图片 9" descr="穿着西装的男人&#10;&#10;描述已自动生成">
            <a:extLst>
              <a:ext uri="{FF2B5EF4-FFF2-40B4-BE49-F238E27FC236}">
                <a16:creationId xmlns:a16="http://schemas.microsoft.com/office/drawing/2014/main" id="{A3D20019-A2BB-FE44-FBA8-49D209AF3D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0576" y="1414601"/>
            <a:ext cx="4114802" cy="5464849"/>
          </a:xfrm>
          <a:prstGeom prst="rect">
            <a:avLst/>
          </a:prstGeom>
          <a:effectLst>
            <a:outerShdw blurRad="279400" dist="63500" dir="10800000" sx="101000" sy="101000" algn="r" rotWithShape="0">
              <a:schemeClr val="accent2">
                <a:alpha val="19000"/>
              </a:schemeClr>
            </a:outerShdw>
          </a:effectLst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D84BCFF6-AF93-A06D-F109-D5E7E76F4A7A}"/>
              </a:ext>
            </a:extLst>
          </p:cNvPr>
          <p:cNvSpPr txBox="1"/>
          <p:nvPr/>
        </p:nvSpPr>
        <p:spPr>
          <a:xfrm>
            <a:off x="8505825" y="4839951"/>
            <a:ext cx="2413000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普通项目</a:t>
            </a:r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5</a:t>
            </a: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项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32D9356D-BD53-4826-3941-F611D77DEAFC}"/>
              </a:ext>
            </a:extLst>
          </p:cNvPr>
          <p:cNvSpPr txBox="1"/>
          <p:nvPr/>
        </p:nvSpPr>
        <p:spPr>
          <a:xfrm>
            <a:off x="8505825" y="2372437"/>
            <a:ext cx="2413000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战略项目</a:t>
            </a:r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项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CEA75A5A-F359-2927-7977-6F75E0865AE4}"/>
              </a:ext>
            </a:extLst>
          </p:cNvPr>
          <p:cNvSpPr txBox="1"/>
          <p:nvPr/>
        </p:nvSpPr>
        <p:spPr>
          <a:xfrm>
            <a:off x="8505825" y="3180273"/>
            <a:ext cx="2413000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重大项目</a:t>
            </a:r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项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BD67A41B-1227-FB76-69C2-F390049C00C0}"/>
              </a:ext>
            </a:extLst>
          </p:cNvPr>
          <p:cNvSpPr txBox="1"/>
          <p:nvPr/>
        </p:nvSpPr>
        <p:spPr>
          <a:xfrm>
            <a:off x="8505825" y="4010112"/>
            <a:ext cx="2413000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国家级专利</a:t>
            </a:r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项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8134EDD2-591E-1691-8BC8-D6AEF192A685}"/>
              </a:ext>
            </a:extLst>
          </p:cNvPr>
          <p:cNvSpPr txBox="1"/>
          <p:nvPr/>
        </p:nvSpPr>
        <p:spPr>
          <a:xfrm>
            <a:off x="8505825" y="5669790"/>
            <a:ext cx="2413000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启动项目</a:t>
            </a:r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项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B654E2-4D68-EB08-85B4-34DDABD296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1100" y="1068829"/>
            <a:ext cx="2209800" cy="205184"/>
          </a:xfrm>
        </p:spPr>
        <p:txBody>
          <a:bodyPr>
            <a:noAutofit/>
          </a:bodyPr>
          <a:lstStyle/>
          <a:p>
            <a:r>
              <a:rPr lang="en-US" altLang="zh-CN" dirty="0"/>
              <a:t>WORK COMPLETION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21FA64F-F1C7-966A-210C-B7393CAB6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工作完成情况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7CC9E8C-DDBA-63A1-486A-C5C08FC8C40E}"/>
              </a:ext>
            </a:extLst>
          </p:cNvPr>
          <p:cNvCxnSpPr/>
          <p:nvPr/>
        </p:nvCxnSpPr>
        <p:spPr>
          <a:xfrm>
            <a:off x="1091906" y="4352361"/>
            <a:ext cx="397306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34948F-6E25-68D8-E56A-6B24F2763395}"/>
              </a:ext>
            </a:extLst>
          </p:cNvPr>
          <p:cNvGrpSpPr/>
          <p:nvPr/>
        </p:nvGrpSpPr>
        <p:grpSpPr>
          <a:xfrm>
            <a:off x="1043591" y="1662814"/>
            <a:ext cx="1259897" cy="1259897"/>
            <a:chOff x="1043591" y="1662814"/>
            <a:chExt cx="1259897" cy="1259897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E096A2BB-2140-AA6C-AD03-43C7447BC3EC}"/>
                </a:ext>
              </a:extLst>
            </p:cNvPr>
            <p:cNvSpPr/>
            <p:nvPr/>
          </p:nvSpPr>
          <p:spPr>
            <a:xfrm>
              <a:off x="1043591" y="1662814"/>
              <a:ext cx="1259897" cy="1259897"/>
            </a:xfrm>
            <a:prstGeom prst="ellipse">
              <a:avLst/>
            </a:prstGeom>
            <a:solidFill>
              <a:schemeClr val="accent5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9A308A1E-CE45-A833-BD2D-8DE54B452E4B}"/>
                </a:ext>
              </a:extLst>
            </p:cNvPr>
            <p:cNvSpPr/>
            <p:nvPr/>
          </p:nvSpPr>
          <p:spPr>
            <a:xfrm>
              <a:off x="1158127" y="1777350"/>
              <a:ext cx="1030824" cy="1030824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99000">
                  <a:schemeClr val="accent2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6" name="图形 5" descr="选中的剪贴板 轮廓">
              <a:extLst>
                <a:ext uri="{FF2B5EF4-FFF2-40B4-BE49-F238E27FC236}">
                  <a16:creationId xmlns:a16="http://schemas.microsoft.com/office/drawing/2014/main" id="{8F2856B4-8920-381E-29EA-D78B87F01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30309" y="1949532"/>
              <a:ext cx="686460" cy="686460"/>
            </a:xfrm>
            <a:prstGeom prst="rect">
              <a:avLst/>
            </a:prstGeom>
          </p:spPr>
        </p:pic>
      </p:grpSp>
      <p:pic>
        <p:nvPicPr>
          <p:cNvPr id="39" name="图片 38" descr="图片包含 游戏机&#10;&#10;描述已自动生成">
            <a:extLst>
              <a:ext uri="{FF2B5EF4-FFF2-40B4-BE49-F238E27FC236}">
                <a16:creationId xmlns:a16="http://schemas.microsoft.com/office/drawing/2014/main" id="{64F9E656-D1D7-CCFC-B05D-202615525DC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68"/>
          <a:stretch>
            <a:fillRect/>
          </a:stretch>
        </p:blipFill>
        <p:spPr>
          <a:xfrm>
            <a:off x="3718676" y="6017042"/>
            <a:ext cx="3203586" cy="840958"/>
          </a:xfrm>
          <a:custGeom>
            <a:avLst/>
            <a:gdLst>
              <a:gd name="connsiteX0" fmla="*/ 0 w 3203586"/>
              <a:gd name="connsiteY0" fmla="*/ 0 h 840958"/>
              <a:gd name="connsiteX1" fmla="*/ 3203586 w 3203586"/>
              <a:gd name="connsiteY1" fmla="*/ 0 h 840958"/>
              <a:gd name="connsiteX2" fmla="*/ 3203586 w 3203586"/>
              <a:gd name="connsiteY2" fmla="*/ 840958 h 840958"/>
              <a:gd name="connsiteX3" fmla="*/ 0 w 3203586"/>
              <a:gd name="connsiteY3" fmla="*/ 840958 h 840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840958">
                <a:moveTo>
                  <a:pt x="0" y="0"/>
                </a:moveTo>
                <a:lnTo>
                  <a:pt x="3203586" y="0"/>
                </a:lnTo>
                <a:lnTo>
                  <a:pt x="3203586" y="840958"/>
                </a:lnTo>
                <a:lnTo>
                  <a:pt x="0" y="840958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33" name="图片 32" descr="卡通人物&#10;&#10;低可信度描述已自动生成">
            <a:extLst>
              <a:ext uri="{FF2B5EF4-FFF2-40B4-BE49-F238E27FC236}">
                <a16:creationId xmlns:a16="http://schemas.microsoft.com/office/drawing/2014/main" id="{8DEB4E3B-4BD5-1520-3E23-E08A1105C18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45802" y="5940301"/>
            <a:ext cx="1413980" cy="723432"/>
          </a:xfrm>
          <a:custGeom>
            <a:avLst/>
            <a:gdLst>
              <a:gd name="connsiteX0" fmla="*/ 0 w 2002913"/>
              <a:gd name="connsiteY0" fmla="*/ 0 h 1024747"/>
              <a:gd name="connsiteX1" fmla="*/ 2002913 w 2002913"/>
              <a:gd name="connsiteY1" fmla="*/ 0 h 1024747"/>
              <a:gd name="connsiteX2" fmla="*/ 2002913 w 2002913"/>
              <a:gd name="connsiteY2" fmla="*/ 1024747 h 1024747"/>
              <a:gd name="connsiteX3" fmla="*/ 0 w 2002913"/>
              <a:gd name="connsiteY3" fmla="*/ 1024747 h 10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913" h="1024747">
                <a:moveTo>
                  <a:pt x="0" y="0"/>
                </a:moveTo>
                <a:lnTo>
                  <a:pt x="2002913" y="0"/>
                </a:lnTo>
                <a:lnTo>
                  <a:pt x="2002913" y="1024747"/>
                </a:lnTo>
                <a:lnTo>
                  <a:pt x="0" y="1024747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35" name="图片 34" descr="图片包含 游戏机&#10;&#10;描述已自动生成">
            <a:extLst>
              <a:ext uri="{FF2B5EF4-FFF2-40B4-BE49-F238E27FC236}">
                <a16:creationId xmlns:a16="http://schemas.microsoft.com/office/drawing/2014/main" id="{4D49BC54-3EDB-70E4-280C-1D421621489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51"/>
          <a:stretch>
            <a:fillRect/>
          </a:stretch>
        </p:blipFill>
        <p:spPr>
          <a:xfrm>
            <a:off x="6562664" y="5931492"/>
            <a:ext cx="3259037" cy="926508"/>
          </a:xfrm>
          <a:custGeom>
            <a:avLst/>
            <a:gdLst>
              <a:gd name="connsiteX0" fmla="*/ 0 w 3259037"/>
              <a:gd name="connsiteY0" fmla="*/ 0 h 926508"/>
              <a:gd name="connsiteX1" fmla="*/ 3259037 w 3259037"/>
              <a:gd name="connsiteY1" fmla="*/ 0 h 926508"/>
              <a:gd name="connsiteX2" fmla="*/ 3259037 w 3259037"/>
              <a:gd name="connsiteY2" fmla="*/ 926508 h 926508"/>
              <a:gd name="connsiteX3" fmla="*/ 0 w 3259037"/>
              <a:gd name="connsiteY3" fmla="*/ 926508 h 92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037" h="926508">
                <a:moveTo>
                  <a:pt x="0" y="0"/>
                </a:moveTo>
                <a:lnTo>
                  <a:pt x="3259037" y="0"/>
                </a:lnTo>
                <a:lnTo>
                  <a:pt x="3259037" y="926508"/>
                </a:lnTo>
                <a:lnTo>
                  <a:pt x="0" y="926508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42" name="图片 41" descr="图片包含 游戏机&#10;&#10;描述已自动生成">
            <a:extLst>
              <a:ext uri="{FF2B5EF4-FFF2-40B4-BE49-F238E27FC236}">
                <a16:creationId xmlns:a16="http://schemas.microsoft.com/office/drawing/2014/main" id="{B7E0387D-1776-3829-4CF1-4F051F8B28C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00"/>
          <a:stretch>
            <a:fillRect/>
          </a:stretch>
        </p:blipFill>
        <p:spPr>
          <a:xfrm>
            <a:off x="5345854" y="6131116"/>
            <a:ext cx="3259037" cy="726884"/>
          </a:xfrm>
          <a:custGeom>
            <a:avLst/>
            <a:gdLst>
              <a:gd name="connsiteX0" fmla="*/ 0 w 3259037"/>
              <a:gd name="connsiteY0" fmla="*/ 0 h 726884"/>
              <a:gd name="connsiteX1" fmla="*/ 3259037 w 3259037"/>
              <a:gd name="connsiteY1" fmla="*/ 0 h 726884"/>
              <a:gd name="connsiteX2" fmla="*/ 3259037 w 3259037"/>
              <a:gd name="connsiteY2" fmla="*/ 726884 h 726884"/>
              <a:gd name="connsiteX3" fmla="*/ 0 w 3259037"/>
              <a:gd name="connsiteY3" fmla="*/ 726884 h 726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037" h="726884">
                <a:moveTo>
                  <a:pt x="0" y="0"/>
                </a:moveTo>
                <a:lnTo>
                  <a:pt x="3259037" y="0"/>
                </a:lnTo>
                <a:lnTo>
                  <a:pt x="3259037" y="726884"/>
                </a:lnTo>
                <a:lnTo>
                  <a:pt x="0" y="726884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364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4">
            <a:extLst>
              <a:ext uri="{FF2B5EF4-FFF2-40B4-BE49-F238E27FC236}">
                <a16:creationId xmlns:a16="http://schemas.microsoft.com/office/drawing/2014/main" id="{9F91F561-54A5-16DC-8FDD-8A3BEF4CF4B2}"/>
              </a:ext>
            </a:extLst>
          </p:cNvPr>
          <p:cNvSpPr/>
          <p:nvPr/>
        </p:nvSpPr>
        <p:spPr>
          <a:xfrm>
            <a:off x="647700" y="2075734"/>
            <a:ext cx="10883900" cy="3639265"/>
          </a:xfrm>
          <a:custGeom>
            <a:avLst/>
            <a:gdLst>
              <a:gd name="connsiteX0" fmla="*/ 108000 w 10883900"/>
              <a:gd name="connsiteY0" fmla="*/ 0 h 4048840"/>
              <a:gd name="connsiteX1" fmla="*/ 10775900 w 10883900"/>
              <a:gd name="connsiteY1" fmla="*/ 0 h 4048840"/>
              <a:gd name="connsiteX2" fmla="*/ 10883900 w 10883900"/>
              <a:gd name="connsiteY2" fmla="*/ 108000 h 4048840"/>
              <a:gd name="connsiteX3" fmla="*/ 10883900 w 10883900"/>
              <a:gd name="connsiteY3" fmla="*/ 3940840 h 4048840"/>
              <a:gd name="connsiteX4" fmla="*/ 10775900 w 10883900"/>
              <a:gd name="connsiteY4" fmla="*/ 4048840 h 4048840"/>
              <a:gd name="connsiteX5" fmla="*/ 108000 w 10883900"/>
              <a:gd name="connsiteY5" fmla="*/ 4048840 h 4048840"/>
              <a:gd name="connsiteX6" fmla="*/ 0 w 10883900"/>
              <a:gd name="connsiteY6" fmla="*/ 3940840 h 4048840"/>
              <a:gd name="connsiteX7" fmla="*/ 0 w 10883900"/>
              <a:gd name="connsiteY7" fmla="*/ 108000 h 4048840"/>
              <a:gd name="connsiteX8" fmla="*/ 108000 w 10883900"/>
              <a:gd name="connsiteY8" fmla="*/ 0 h 4048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83900" h="4048840">
                <a:moveTo>
                  <a:pt x="108000" y="0"/>
                </a:moveTo>
                <a:lnTo>
                  <a:pt x="10775900" y="0"/>
                </a:lnTo>
                <a:cubicBezTo>
                  <a:pt x="10835516" y="0"/>
                  <a:pt x="10883900" y="48384"/>
                  <a:pt x="10883900" y="108000"/>
                </a:cubicBezTo>
                <a:lnTo>
                  <a:pt x="10883900" y="3940840"/>
                </a:lnTo>
                <a:cubicBezTo>
                  <a:pt x="10883900" y="4000456"/>
                  <a:pt x="10835516" y="4048840"/>
                  <a:pt x="10775900" y="4048840"/>
                </a:cubicBezTo>
                <a:lnTo>
                  <a:pt x="108000" y="4048840"/>
                </a:lnTo>
                <a:cubicBezTo>
                  <a:pt x="48384" y="4048840"/>
                  <a:pt x="0" y="4000456"/>
                  <a:pt x="0" y="3940840"/>
                </a:cubicBez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  <a:effectLst>
            <a:outerShdw blurRad="127000" algn="ctr" rotWithShape="0">
              <a:schemeClr val="accent2">
                <a:alpha val="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11" name="矩形 4">
            <a:extLst>
              <a:ext uri="{FF2B5EF4-FFF2-40B4-BE49-F238E27FC236}">
                <a16:creationId xmlns:a16="http://schemas.microsoft.com/office/drawing/2014/main" id="{56543F83-DED0-A323-BDCD-B55D6438B696}"/>
              </a:ext>
            </a:extLst>
          </p:cNvPr>
          <p:cNvSpPr/>
          <p:nvPr/>
        </p:nvSpPr>
        <p:spPr>
          <a:xfrm>
            <a:off x="889000" y="1873596"/>
            <a:ext cx="10401300" cy="4048838"/>
          </a:xfrm>
          <a:custGeom>
            <a:avLst/>
            <a:gdLst>
              <a:gd name="connsiteX0" fmla="*/ 108000 w 10401300"/>
              <a:gd name="connsiteY0" fmla="*/ 0 h 4250978"/>
              <a:gd name="connsiteX1" fmla="*/ 10293300 w 10401300"/>
              <a:gd name="connsiteY1" fmla="*/ 0 h 4250978"/>
              <a:gd name="connsiteX2" fmla="*/ 10401300 w 10401300"/>
              <a:gd name="connsiteY2" fmla="*/ 108000 h 4250978"/>
              <a:gd name="connsiteX3" fmla="*/ 10401300 w 10401300"/>
              <a:gd name="connsiteY3" fmla="*/ 4142978 h 4250978"/>
              <a:gd name="connsiteX4" fmla="*/ 10293300 w 10401300"/>
              <a:gd name="connsiteY4" fmla="*/ 4250978 h 4250978"/>
              <a:gd name="connsiteX5" fmla="*/ 108000 w 10401300"/>
              <a:gd name="connsiteY5" fmla="*/ 4250978 h 4250978"/>
              <a:gd name="connsiteX6" fmla="*/ 0 w 10401300"/>
              <a:gd name="connsiteY6" fmla="*/ 4142978 h 4250978"/>
              <a:gd name="connsiteX7" fmla="*/ 0 w 10401300"/>
              <a:gd name="connsiteY7" fmla="*/ 108000 h 4250978"/>
              <a:gd name="connsiteX8" fmla="*/ 108000 w 10401300"/>
              <a:gd name="connsiteY8" fmla="*/ 0 h 4250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01300" h="4250978">
                <a:moveTo>
                  <a:pt x="108000" y="0"/>
                </a:moveTo>
                <a:lnTo>
                  <a:pt x="10293300" y="0"/>
                </a:lnTo>
                <a:cubicBezTo>
                  <a:pt x="10352916" y="0"/>
                  <a:pt x="10401300" y="48384"/>
                  <a:pt x="10401300" y="108000"/>
                </a:cubicBezTo>
                <a:lnTo>
                  <a:pt x="10401300" y="4142978"/>
                </a:lnTo>
                <a:cubicBezTo>
                  <a:pt x="10401300" y="4202594"/>
                  <a:pt x="10352916" y="4250978"/>
                  <a:pt x="10293300" y="4250978"/>
                </a:cubicBezTo>
                <a:lnTo>
                  <a:pt x="108000" y="4250978"/>
                </a:lnTo>
                <a:cubicBezTo>
                  <a:pt x="48384" y="4250978"/>
                  <a:pt x="0" y="4202594"/>
                  <a:pt x="0" y="4142978"/>
                </a:cubicBez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  <a:effectLst>
            <a:outerShdw blurRad="50800" dist="50800" dir="5400000" algn="ctr" rotWithShape="0">
              <a:schemeClr val="accent2">
                <a:alpha val="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E00380-66CA-CD80-834E-CAD406BD8E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1100" y="1068829"/>
            <a:ext cx="2209800" cy="205184"/>
          </a:xfrm>
        </p:spPr>
        <p:txBody>
          <a:bodyPr/>
          <a:lstStyle/>
          <a:p>
            <a:r>
              <a:rPr lang="en-US" altLang="zh-CN" dirty="0"/>
              <a:t>PERFORMANCE DATA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EE68B66-AF53-B88A-A3B2-73B87AE2F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业绩数据展示</a:t>
            </a:r>
          </a:p>
        </p:txBody>
      </p:sp>
      <p:sp>
        <p:nvSpPr>
          <p:cNvPr id="10" name="矩形 4">
            <a:extLst>
              <a:ext uri="{FF2B5EF4-FFF2-40B4-BE49-F238E27FC236}">
                <a16:creationId xmlns:a16="http://schemas.microsoft.com/office/drawing/2014/main" id="{56001EB4-D4A4-B610-23EB-9C109B89C1FA}"/>
              </a:ext>
            </a:extLst>
          </p:cNvPr>
          <p:cNvSpPr/>
          <p:nvPr/>
        </p:nvSpPr>
        <p:spPr>
          <a:xfrm>
            <a:off x="1104900" y="1628895"/>
            <a:ext cx="9969500" cy="4495680"/>
          </a:xfrm>
          <a:custGeom>
            <a:avLst/>
            <a:gdLst>
              <a:gd name="connsiteX0" fmla="*/ 108000 w 9969500"/>
              <a:gd name="connsiteY0" fmla="*/ 0 h 4495680"/>
              <a:gd name="connsiteX1" fmla="*/ 9861500 w 9969500"/>
              <a:gd name="connsiteY1" fmla="*/ 0 h 4495680"/>
              <a:gd name="connsiteX2" fmla="*/ 9969500 w 9969500"/>
              <a:gd name="connsiteY2" fmla="*/ 108000 h 4495680"/>
              <a:gd name="connsiteX3" fmla="*/ 9969500 w 9969500"/>
              <a:gd name="connsiteY3" fmla="*/ 4387680 h 4495680"/>
              <a:gd name="connsiteX4" fmla="*/ 9861500 w 9969500"/>
              <a:gd name="connsiteY4" fmla="*/ 4495680 h 4495680"/>
              <a:gd name="connsiteX5" fmla="*/ 108000 w 9969500"/>
              <a:gd name="connsiteY5" fmla="*/ 4495680 h 4495680"/>
              <a:gd name="connsiteX6" fmla="*/ 0 w 9969500"/>
              <a:gd name="connsiteY6" fmla="*/ 4387680 h 4495680"/>
              <a:gd name="connsiteX7" fmla="*/ 0 w 9969500"/>
              <a:gd name="connsiteY7" fmla="*/ 108000 h 4495680"/>
              <a:gd name="connsiteX8" fmla="*/ 108000 w 9969500"/>
              <a:gd name="connsiteY8" fmla="*/ 0 h 4495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9500" h="4495680">
                <a:moveTo>
                  <a:pt x="108000" y="0"/>
                </a:moveTo>
                <a:lnTo>
                  <a:pt x="9861500" y="0"/>
                </a:lnTo>
                <a:cubicBezTo>
                  <a:pt x="9921116" y="0"/>
                  <a:pt x="9969500" y="48384"/>
                  <a:pt x="9969500" y="108000"/>
                </a:cubicBezTo>
                <a:lnTo>
                  <a:pt x="9969500" y="4387680"/>
                </a:lnTo>
                <a:cubicBezTo>
                  <a:pt x="9969500" y="4447296"/>
                  <a:pt x="9921116" y="4495680"/>
                  <a:pt x="9861500" y="4495680"/>
                </a:cubicBezTo>
                <a:lnTo>
                  <a:pt x="108000" y="4495680"/>
                </a:lnTo>
                <a:cubicBezTo>
                  <a:pt x="48384" y="4495680"/>
                  <a:pt x="0" y="4447296"/>
                  <a:pt x="0" y="4387680"/>
                </a:cubicBez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88900" dist="12700" sx="101000" sy="101000" algn="ctr" rotWithShape="0">
              <a:schemeClr val="accent2">
                <a:alpha val="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A1143342-6651-DD26-C984-C1A253985177}"/>
              </a:ext>
            </a:extLst>
          </p:cNvPr>
          <p:cNvSpPr/>
          <p:nvPr/>
        </p:nvSpPr>
        <p:spPr>
          <a:xfrm>
            <a:off x="1104900" y="1628895"/>
            <a:ext cx="9969500" cy="492467"/>
          </a:xfrm>
          <a:custGeom>
            <a:avLst/>
            <a:gdLst>
              <a:gd name="connsiteX0" fmla="*/ 108000 w 9969500"/>
              <a:gd name="connsiteY0" fmla="*/ 0 h 492467"/>
              <a:gd name="connsiteX1" fmla="*/ 9861500 w 9969500"/>
              <a:gd name="connsiteY1" fmla="*/ 0 h 492467"/>
              <a:gd name="connsiteX2" fmla="*/ 9969500 w 9969500"/>
              <a:gd name="connsiteY2" fmla="*/ 108000 h 492467"/>
              <a:gd name="connsiteX3" fmla="*/ 9969500 w 9969500"/>
              <a:gd name="connsiteY3" fmla="*/ 492467 h 492467"/>
              <a:gd name="connsiteX4" fmla="*/ 0 w 9969500"/>
              <a:gd name="connsiteY4" fmla="*/ 492467 h 492467"/>
              <a:gd name="connsiteX5" fmla="*/ 0 w 9969500"/>
              <a:gd name="connsiteY5" fmla="*/ 108000 h 492467"/>
              <a:gd name="connsiteX6" fmla="*/ 108000 w 9969500"/>
              <a:gd name="connsiteY6" fmla="*/ 0 h 49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69500" h="492467">
                <a:moveTo>
                  <a:pt x="108000" y="0"/>
                </a:moveTo>
                <a:lnTo>
                  <a:pt x="9861500" y="0"/>
                </a:lnTo>
                <a:cubicBezTo>
                  <a:pt x="9921116" y="0"/>
                  <a:pt x="9969500" y="48384"/>
                  <a:pt x="9969500" y="108000"/>
                </a:cubicBezTo>
                <a:lnTo>
                  <a:pt x="9969500" y="492467"/>
                </a:lnTo>
                <a:lnTo>
                  <a:pt x="0" y="492467"/>
                </a:ln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43000">
                <a:schemeClr val="accent2"/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400" dirty="0">
                <a:solidFill>
                  <a:schemeClr val="accent5"/>
                </a:solidFill>
                <a:latin typeface="+mj-ea"/>
                <a:ea typeface="+mj-ea"/>
              </a:rPr>
              <a:t>20XX</a:t>
            </a:r>
            <a:r>
              <a:rPr lang="zh-CN" altLang="en-US" sz="2400" dirty="0">
                <a:solidFill>
                  <a:schemeClr val="accent5"/>
                </a:solidFill>
                <a:latin typeface="+mj-ea"/>
                <a:ea typeface="+mj-ea"/>
              </a:rPr>
              <a:t>上半年各产品销售数据</a:t>
            </a: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6D44F395-694F-92F1-110A-C914391C6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235765"/>
              </p:ext>
            </p:extLst>
          </p:nvPr>
        </p:nvGraphicFramePr>
        <p:xfrm>
          <a:off x="1366838" y="2264927"/>
          <a:ext cx="9458324" cy="355696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73693">
                  <a:extLst>
                    <a:ext uri="{9D8B030D-6E8A-4147-A177-3AD203B41FA5}">
                      <a16:colId xmlns:a16="http://schemas.microsoft.com/office/drawing/2014/main" val="1823525567"/>
                    </a:ext>
                  </a:extLst>
                </a:gridCol>
                <a:gridCol w="1652061">
                  <a:extLst>
                    <a:ext uri="{9D8B030D-6E8A-4147-A177-3AD203B41FA5}">
                      <a16:colId xmlns:a16="http://schemas.microsoft.com/office/drawing/2014/main" val="2071094910"/>
                    </a:ext>
                  </a:extLst>
                </a:gridCol>
                <a:gridCol w="1652061">
                  <a:extLst>
                    <a:ext uri="{9D8B030D-6E8A-4147-A177-3AD203B41FA5}">
                      <a16:colId xmlns:a16="http://schemas.microsoft.com/office/drawing/2014/main" val="1498329437"/>
                    </a:ext>
                  </a:extLst>
                </a:gridCol>
                <a:gridCol w="1652061">
                  <a:extLst>
                    <a:ext uri="{9D8B030D-6E8A-4147-A177-3AD203B41FA5}">
                      <a16:colId xmlns:a16="http://schemas.microsoft.com/office/drawing/2014/main" val="4010854783"/>
                    </a:ext>
                  </a:extLst>
                </a:gridCol>
                <a:gridCol w="1652061">
                  <a:extLst>
                    <a:ext uri="{9D8B030D-6E8A-4147-A177-3AD203B41FA5}">
                      <a16:colId xmlns:a16="http://schemas.microsoft.com/office/drawing/2014/main" val="3142532356"/>
                    </a:ext>
                  </a:extLst>
                </a:gridCol>
                <a:gridCol w="1576387">
                  <a:extLst>
                    <a:ext uri="{9D8B030D-6E8A-4147-A177-3AD203B41FA5}">
                      <a16:colId xmlns:a16="http://schemas.microsoft.com/office/drawing/2014/main" val="3789852397"/>
                    </a:ext>
                  </a:extLst>
                </a:gridCol>
              </a:tblGrid>
              <a:tr h="5928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accent2"/>
                          </a:solidFill>
                          <a:latin typeface="+mj-ea"/>
                          <a:ea typeface="+mj-ea"/>
                        </a:rPr>
                        <a:t>产品名称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accent2"/>
                          </a:solidFill>
                          <a:latin typeface="+mj-ea"/>
                          <a:ea typeface="+mj-ea"/>
                        </a:rPr>
                        <a:t>总销售额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accent2"/>
                          </a:solidFill>
                          <a:latin typeface="+mj-ea"/>
                          <a:ea typeface="+mj-ea"/>
                        </a:rPr>
                        <a:t>生产成本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accent2"/>
                          </a:solidFill>
                          <a:latin typeface="+mj-ea"/>
                          <a:ea typeface="+mj-ea"/>
                        </a:rPr>
                        <a:t>销售成本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accent2"/>
                          </a:solidFill>
                          <a:latin typeface="+mj-ea"/>
                          <a:ea typeface="+mj-ea"/>
                        </a:rPr>
                        <a:t>净利润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accent2"/>
                          </a:solidFill>
                          <a:latin typeface="+mj-ea"/>
                          <a:ea typeface="+mj-ea"/>
                        </a:rPr>
                        <a:t>顾客评分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6578095"/>
                  </a:ext>
                </a:extLst>
              </a:tr>
              <a:tr h="59282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400" kern="1200" spc="150" dirty="0">
                          <a:solidFill>
                            <a:schemeClr val="accent4"/>
                          </a:solidFill>
                          <a:latin typeface="+mj-ea"/>
                          <a:ea typeface="+mj-ea"/>
                          <a:cs typeface="+mn-cs"/>
                        </a:rPr>
                        <a:t>产品</a:t>
                      </a: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j-ea"/>
                          <a:ea typeface="+mj-ea"/>
                          <a:cs typeface="+mn-cs"/>
                        </a:rPr>
                        <a:t>A</a:t>
                      </a:r>
                      <a:endParaRPr lang="zh-CN" altLang="en-US" sz="1400" kern="1200" spc="150" dirty="0">
                        <a:solidFill>
                          <a:schemeClr val="accent4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</a:pP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2,700</a:t>
                      </a:r>
                      <a:r>
                        <a:rPr lang="zh-CN" altLang="en-US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万元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</a:pP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2,700</a:t>
                      </a:r>
                      <a:r>
                        <a:rPr lang="zh-CN" altLang="en-US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万元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</a:pP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2,700</a:t>
                      </a:r>
                      <a:r>
                        <a:rPr lang="zh-CN" altLang="en-US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万元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</a:pP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2,700</a:t>
                      </a:r>
                      <a:r>
                        <a:rPr lang="zh-CN" altLang="en-US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万元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</a:pP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7.2</a:t>
                      </a:r>
                      <a:endParaRPr lang="zh-CN" altLang="en-US" sz="1400" kern="1200" spc="150" dirty="0">
                        <a:solidFill>
                          <a:schemeClr val="accent4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6325150"/>
                  </a:ext>
                </a:extLst>
              </a:tr>
              <a:tr h="59282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400" kern="1200" spc="150" dirty="0">
                          <a:solidFill>
                            <a:schemeClr val="accent4"/>
                          </a:solidFill>
                          <a:latin typeface="+mj-ea"/>
                          <a:ea typeface="+mj-ea"/>
                          <a:cs typeface="+mn-cs"/>
                        </a:rPr>
                        <a:t>产品</a:t>
                      </a: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j-ea"/>
                          <a:ea typeface="+mj-ea"/>
                          <a:cs typeface="+mn-cs"/>
                        </a:rPr>
                        <a:t>B</a:t>
                      </a:r>
                      <a:endParaRPr lang="zh-CN" altLang="en-US" sz="1400" kern="1200" spc="150" dirty="0">
                        <a:solidFill>
                          <a:schemeClr val="accent4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7,800</a:t>
                      </a:r>
                      <a:r>
                        <a:rPr lang="zh-CN" altLang="en-US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万元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7,800</a:t>
                      </a:r>
                      <a:r>
                        <a:rPr lang="zh-CN" altLang="en-US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万元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7,800</a:t>
                      </a:r>
                      <a:r>
                        <a:rPr lang="zh-CN" altLang="en-US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万元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7,800</a:t>
                      </a:r>
                      <a:r>
                        <a:rPr lang="zh-CN" altLang="en-US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万元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</a:pP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8.5</a:t>
                      </a:r>
                      <a:endParaRPr lang="zh-CN" altLang="en-US" sz="1400" kern="1200" spc="150" dirty="0">
                        <a:solidFill>
                          <a:schemeClr val="accent4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935273"/>
                  </a:ext>
                </a:extLst>
              </a:tr>
              <a:tr h="59282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400" kern="1200" spc="150" dirty="0">
                          <a:solidFill>
                            <a:schemeClr val="accent4"/>
                          </a:solidFill>
                          <a:latin typeface="+mj-ea"/>
                          <a:ea typeface="+mj-ea"/>
                          <a:cs typeface="+mn-cs"/>
                        </a:rPr>
                        <a:t>产品</a:t>
                      </a: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j-ea"/>
                          <a:ea typeface="+mj-ea"/>
                          <a:cs typeface="+mn-cs"/>
                        </a:rPr>
                        <a:t>C</a:t>
                      </a:r>
                      <a:endParaRPr lang="zh-CN" altLang="en-US" sz="1400" kern="1200" spc="150" dirty="0">
                        <a:solidFill>
                          <a:schemeClr val="accent4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23,700</a:t>
                      </a:r>
                      <a:r>
                        <a:rPr lang="zh-CN" altLang="en-US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万元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23,700</a:t>
                      </a:r>
                      <a:r>
                        <a:rPr lang="zh-CN" altLang="en-US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万元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23,700</a:t>
                      </a:r>
                      <a:r>
                        <a:rPr lang="zh-CN" altLang="en-US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万元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23,700</a:t>
                      </a:r>
                      <a:r>
                        <a:rPr lang="zh-CN" altLang="en-US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万元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</a:pP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9.2</a:t>
                      </a:r>
                      <a:endParaRPr lang="zh-CN" altLang="en-US" sz="1400" kern="1200" spc="150" dirty="0">
                        <a:solidFill>
                          <a:schemeClr val="accent4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844262"/>
                  </a:ext>
                </a:extLst>
              </a:tr>
              <a:tr h="59282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400" kern="1200" spc="150" dirty="0">
                          <a:solidFill>
                            <a:schemeClr val="accent4"/>
                          </a:solidFill>
                          <a:latin typeface="+mj-ea"/>
                          <a:ea typeface="+mj-ea"/>
                          <a:cs typeface="+mn-cs"/>
                        </a:rPr>
                        <a:t>产品</a:t>
                      </a: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j-ea"/>
                          <a:ea typeface="+mj-ea"/>
                          <a:cs typeface="+mn-cs"/>
                        </a:rPr>
                        <a:t>D</a:t>
                      </a:r>
                      <a:endParaRPr lang="zh-CN" altLang="en-US" sz="1400" kern="1200" spc="150" dirty="0">
                        <a:solidFill>
                          <a:schemeClr val="accent4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18,600</a:t>
                      </a:r>
                      <a:r>
                        <a:rPr lang="zh-CN" altLang="en-US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万元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18,600</a:t>
                      </a:r>
                      <a:r>
                        <a:rPr lang="zh-CN" altLang="en-US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万元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18,600</a:t>
                      </a:r>
                      <a:r>
                        <a:rPr lang="zh-CN" altLang="en-US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万元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18,600</a:t>
                      </a:r>
                      <a:r>
                        <a:rPr lang="zh-CN" altLang="en-US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万元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</a:pP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9.0</a:t>
                      </a:r>
                      <a:endParaRPr lang="zh-CN" altLang="en-US" sz="1400" kern="1200" spc="150" dirty="0">
                        <a:solidFill>
                          <a:schemeClr val="accent4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6276527"/>
                  </a:ext>
                </a:extLst>
              </a:tr>
              <a:tr h="59282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400" kern="1200" spc="150" dirty="0">
                          <a:solidFill>
                            <a:schemeClr val="accent4"/>
                          </a:solidFill>
                          <a:latin typeface="+mj-ea"/>
                          <a:ea typeface="+mj-ea"/>
                          <a:cs typeface="+mn-cs"/>
                        </a:rPr>
                        <a:t>产品</a:t>
                      </a: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j-ea"/>
                          <a:ea typeface="+mj-ea"/>
                          <a:cs typeface="+mn-cs"/>
                        </a:rPr>
                        <a:t>E</a:t>
                      </a:r>
                      <a:endParaRPr lang="zh-CN" altLang="en-US" sz="1400" kern="1200" spc="150" dirty="0">
                        <a:solidFill>
                          <a:schemeClr val="accent4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9,700</a:t>
                      </a:r>
                      <a:r>
                        <a:rPr lang="zh-CN" altLang="en-US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万元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9,700</a:t>
                      </a:r>
                      <a:r>
                        <a:rPr lang="zh-CN" altLang="en-US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万元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9,700</a:t>
                      </a:r>
                      <a:r>
                        <a:rPr lang="zh-CN" altLang="en-US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万元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9,700</a:t>
                      </a:r>
                      <a:r>
                        <a:rPr lang="zh-CN" altLang="en-US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万元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</a:pPr>
                      <a:r>
                        <a:rPr lang="en-US" altLang="zh-CN" sz="1400" kern="1200" spc="150" dirty="0">
                          <a:solidFill>
                            <a:schemeClr val="accent4"/>
                          </a:solidFill>
                          <a:latin typeface="+mn-ea"/>
                          <a:ea typeface="+mn-ea"/>
                          <a:cs typeface="+mn-cs"/>
                        </a:rPr>
                        <a:t>8.8</a:t>
                      </a:r>
                      <a:endParaRPr lang="zh-CN" altLang="en-US" sz="1400" kern="1200" spc="150" dirty="0">
                        <a:solidFill>
                          <a:schemeClr val="accent4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0256158"/>
                  </a:ext>
                </a:extLst>
              </a:tr>
            </a:tbl>
          </a:graphicData>
        </a:graphic>
      </p:graphicFrame>
      <p:pic>
        <p:nvPicPr>
          <p:cNvPr id="14" name="图片 13" descr="图片包含 游戏机&#10;&#10;描述已自动生成">
            <a:extLst>
              <a:ext uri="{FF2B5EF4-FFF2-40B4-BE49-F238E27FC236}">
                <a16:creationId xmlns:a16="http://schemas.microsoft.com/office/drawing/2014/main" id="{9A912169-B158-8D60-FF2A-BC64C208C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>
            <a:fillRect/>
          </a:stretch>
        </p:blipFill>
        <p:spPr>
          <a:xfrm>
            <a:off x="3898971" y="5779972"/>
            <a:ext cx="3203586" cy="1078029"/>
          </a:xfrm>
          <a:custGeom>
            <a:avLst/>
            <a:gdLst>
              <a:gd name="connsiteX0" fmla="*/ 0 w 3203586"/>
              <a:gd name="connsiteY0" fmla="*/ 0 h 1078029"/>
              <a:gd name="connsiteX1" fmla="*/ 3203586 w 3203586"/>
              <a:gd name="connsiteY1" fmla="*/ 0 h 1078029"/>
              <a:gd name="connsiteX2" fmla="*/ 3203586 w 3203586"/>
              <a:gd name="connsiteY2" fmla="*/ 1078029 h 1078029"/>
              <a:gd name="connsiteX3" fmla="*/ 0 w 3203586"/>
              <a:gd name="connsiteY3" fmla="*/ 1078029 h 107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1078029">
                <a:moveTo>
                  <a:pt x="0" y="0"/>
                </a:moveTo>
                <a:lnTo>
                  <a:pt x="3203586" y="0"/>
                </a:lnTo>
                <a:lnTo>
                  <a:pt x="3203586" y="1078029"/>
                </a:lnTo>
                <a:lnTo>
                  <a:pt x="0" y="107802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15" name="图片 14" descr="卡通人物&#10;&#10;低可信度描述已自动生成">
            <a:extLst>
              <a:ext uri="{FF2B5EF4-FFF2-40B4-BE49-F238E27FC236}">
                <a16:creationId xmlns:a16="http://schemas.microsoft.com/office/drawing/2014/main" id="{25BE8059-F1B2-8D1C-C4B4-F4B6747004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5069" y="5750747"/>
            <a:ext cx="2002913" cy="1024747"/>
          </a:xfrm>
          <a:custGeom>
            <a:avLst/>
            <a:gdLst>
              <a:gd name="connsiteX0" fmla="*/ 0 w 2002913"/>
              <a:gd name="connsiteY0" fmla="*/ 0 h 1024747"/>
              <a:gd name="connsiteX1" fmla="*/ 2002913 w 2002913"/>
              <a:gd name="connsiteY1" fmla="*/ 0 h 1024747"/>
              <a:gd name="connsiteX2" fmla="*/ 2002913 w 2002913"/>
              <a:gd name="connsiteY2" fmla="*/ 1024747 h 1024747"/>
              <a:gd name="connsiteX3" fmla="*/ 0 w 2002913"/>
              <a:gd name="connsiteY3" fmla="*/ 1024747 h 102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913" h="1024747">
                <a:moveTo>
                  <a:pt x="0" y="0"/>
                </a:moveTo>
                <a:lnTo>
                  <a:pt x="2002913" y="0"/>
                </a:lnTo>
                <a:lnTo>
                  <a:pt x="2002913" y="1024747"/>
                </a:lnTo>
                <a:lnTo>
                  <a:pt x="0" y="1024747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16" name="图片 15" descr="图片包含 游戏机&#10;&#10;描述已自动生成">
            <a:extLst>
              <a:ext uri="{FF2B5EF4-FFF2-40B4-BE49-F238E27FC236}">
                <a16:creationId xmlns:a16="http://schemas.microsoft.com/office/drawing/2014/main" id="{13D856D9-9E83-F030-1B4D-0DA6B42A8B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51"/>
          <a:stretch>
            <a:fillRect/>
          </a:stretch>
        </p:blipFill>
        <p:spPr>
          <a:xfrm>
            <a:off x="4917823" y="5949131"/>
            <a:ext cx="3259037" cy="926508"/>
          </a:xfrm>
          <a:custGeom>
            <a:avLst/>
            <a:gdLst>
              <a:gd name="connsiteX0" fmla="*/ 0 w 3259037"/>
              <a:gd name="connsiteY0" fmla="*/ 0 h 926508"/>
              <a:gd name="connsiteX1" fmla="*/ 3259037 w 3259037"/>
              <a:gd name="connsiteY1" fmla="*/ 0 h 926508"/>
              <a:gd name="connsiteX2" fmla="*/ 3259037 w 3259037"/>
              <a:gd name="connsiteY2" fmla="*/ 926508 h 926508"/>
              <a:gd name="connsiteX3" fmla="*/ 0 w 3259037"/>
              <a:gd name="connsiteY3" fmla="*/ 926508 h 92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037" h="926508">
                <a:moveTo>
                  <a:pt x="0" y="0"/>
                </a:moveTo>
                <a:lnTo>
                  <a:pt x="3259037" y="0"/>
                </a:lnTo>
                <a:lnTo>
                  <a:pt x="3259037" y="926508"/>
                </a:lnTo>
                <a:lnTo>
                  <a:pt x="0" y="926508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20" name="图片 19" descr="图片包含 游戏机&#10;&#10;描述已自动生成">
            <a:extLst>
              <a:ext uri="{FF2B5EF4-FFF2-40B4-BE49-F238E27FC236}">
                <a16:creationId xmlns:a16="http://schemas.microsoft.com/office/drawing/2014/main" id="{6ABD50CB-73C5-F9EA-CFB2-E7F4B11ED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>
            <a:fillRect/>
          </a:stretch>
        </p:blipFill>
        <p:spPr>
          <a:xfrm>
            <a:off x="1248834" y="5794081"/>
            <a:ext cx="3203586" cy="1078029"/>
          </a:xfrm>
          <a:custGeom>
            <a:avLst/>
            <a:gdLst>
              <a:gd name="connsiteX0" fmla="*/ 0 w 3203586"/>
              <a:gd name="connsiteY0" fmla="*/ 0 h 1078029"/>
              <a:gd name="connsiteX1" fmla="*/ 3203586 w 3203586"/>
              <a:gd name="connsiteY1" fmla="*/ 0 h 1078029"/>
              <a:gd name="connsiteX2" fmla="*/ 3203586 w 3203586"/>
              <a:gd name="connsiteY2" fmla="*/ 1078029 h 1078029"/>
              <a:gd name="connsiteX3" fmla="*/ 0 w 3203586"/>
              <a:gd name="connsiteY3" fmla="*/ 1078029 h 107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1078029">
                <a:moveTo>
                  <a:pt x="0" y="0"/>
                </a:moveTo>
                <a:lnTo>
                  <a:pt x="3203586" y="0"/>
                </a:lnTo>
                <a:lnTo>
                  <a:pt x="3203586" y="1078029"/>
                </a:lnTo>
                <a:lnTo>
                  <a:pt x="0" y="107802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22" name="图片 21" descr="卡通人物&#10;&#10;低可信度描述已自动生成">
            <a:extLst>
              <a:ext uri="{FF2B5EF4-FFF2-40B4-BE49-F238E27FC236}">
                <a16:creationId xmlns:a16="http://schemas.microsoft.com/office/drawing/2014/main" id="{DCC3659D-3857-E87C-941D-9F8B4FC08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7"/>
          <a:stretch>
            <a:fillRect/>
          </a:stretch>
        </p:blipFill>
        <p:spPr>
          <a:xfrm>
            <a:off x="-19767" y="6346641"/>
            <a:ext cx="1859818" cy="511359"/>
          </a:xfrm>
          <a:custGeom>
            <a:avLst/>
            <a:gdLst>
              <a:gd name="connsiteX0" fmla="*/ 0 w 1859818"/>
              <a:gd name="connsiteY0" fmla="*/ 0 h 511359"/>
              <a:gd name="connsiteX1" fmla="*/ 1859818 w 1859818"/>
              <a:gd name="connsiteY1" fmla="*/ 0 h 511359"/>
              <a:gd name="connsiteX2" fmla="*/ 1859818 w 1859818"/>
              <a:gd name="connsiteY2" fmla="*/ 511359 h 511359"/>
              <a:gd name="connsiteX3" fmla="*/ 0 w 1859818"/>
              <a:gd name="connsiteY3" fmla="*/ 511359 h 511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9818" h="511359">
                <a:moveTo>
                  <a:pt x="0" y="0"/>
                </a:moveTo>
                <a:lnTo>
                  <a:pt x="1859818" y="0"/>
                </a:lnTo>
                <a:lnTo>
                  <a:pt x="1859818" y="511359"/>
                </a:lnTo>
                <a:lnTo>
                  <a:pt x="0" y="51135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24" name="图片 23" descr="图片包含 游戏机&#10;&#10;描述已自动生成">
            <a:extLst>
              <a:ext uri="{FF2B5EF4-FFF2-40B4-BE49-F238E27FC236}">
                <a16:creationId xmlns:a16="http://schemas.microsoft.com/office/drawing/2014/main" id="{C03C1DB9-102C-679D-A62E-FA9680EFF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9"/>
          <a:stretch>
            <a:fillRect/>
          </a:stretch>
        </p:blipFill>
        <p:spPr>
          <a:xfrm>
            <a:off x="7292861" y="5791001"/>
            <a:ext cx="3203586" cy="1078029"/>
          </a:xfrm>
          <a:custGeom>
            <a:avLst/>
            <a:gdLst>
              <a:gd name="connsiteX0" fmla="*/ 0 w 3203586"/>
              <a:gd name="connsiteY0" fmla="*/ 0 h 1078029"/>
              <a:gd name="connsiteX1" fmla="*/ 3203586 w 3203586"/>
              <a:gd name="connsiteY1" fmla="*/ 0 h 1078029"/>
              <a:gd name="connsiteX2" fmla="*/ 3203586 w 3203586"/>
              <a:gd name="connsiteY2" fmla="*/ 1078029 h 1078029"/>
              <a:gd name="connsiteX3" fmla="*/ 0 w 3203586"/>
              <a:gd name="connsiteY3" fmla="*/ 1078029 h 107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1078029">
                <a:moveTo>
                  <a:pt x="0" y="0"/>
                </a:moveTo>
                <a:lnTo>
                  <a:pt x="3203586" y="0"/>
                </a:lnTo>
                <a:lnTo>
                  <a:pt x="3203586" y="1078029"/>
                </a:lnTo>
                <a:lnTo>
                  <a:pt x="0" y="107802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25" name="图片 24" descr="图片包含 游戏机&#10;&#10;描述已自动生成">
            <a:extLst>
              <a:ext uri="{FF2B5EF4-FFF2-40B4-BE49-F238E27FC236}">
                <a16:creationId xmlns:a16="http://schemas.microsoft.com/office/drawing/2014/main" id="{4F8EC8EA-E60B-10F0-331F-A4A7D12A11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90" b="46901"/>
          <a:stretch>
            <a:fillRect/>
          </a:stretch>
        </p:blipFill>
        <p:spPr>
          <a:xfrm>
            <a:off x="10496447" y="5883899"/>
            <a:ext cx="1695554" cy="974101"/>
          </a:xfrm>
          <a:custGeom>
            <a:avLst/>
            <a:gdLst>
              <a:gd name="connsiteX0" fmla="*/ 0 w 2209949"/>
              <a:gd name="connsiteY0" fmla="*/ 0 h 1269623"/>
              <a:gd name="connsiteX1" fmla="*/ 2209949 w 2209949"/>
              <a:gd name="connsiteY1" fmla="*/ 0 h 1269623"/>
              <a:gd name="connsiteX2" fmla="*/ 2209949 w 2209949"/>
              <a:gd name="connsiteY2" fmla="*/ 1269623 h 1269623"/>
              <a:gd name="connsiteX3" fmla="*/ 0 w 2209949"/>
              <a:gd name="connsiteY3" fmla="*/ 1269623 h 126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949" h="1269623">
                <a:moveTo>
                  <a:pt x="0" y="0"/>
                </a:moveTo>
                <a:lnTo>
                  <a:pt x="2209949" y="0"/>
                </a:lnTo>
                <a:lnTo>
                  <a:pt x="2209949" y="1269623"/>
                </a:lnTo>
                <a:lnTo>
                  <a:pt x="0" y="1269623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1702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BE60EE23-E718-6727-850C-248FFDF47504}"/>
              </a:ext>
            </a:extLst>
          </p:cNvPr>
          <p:cNvGrpSpPr/>
          <p:nvPr/>
        </p:nvGrpSpPr>
        <p:grpSpPr>
          <a:xfrm>
            <a:off x="4250630" y="1651435"/>
            <a:ext cx="388027" cy="562724"/>
            <a:chOff x="5655442" y="1723498"/>
            <a:chExt cx="500093" cy="725244"/>
          </a:xfrm>
          <a:gradFill flip="none" rotWithShape="1">
            <a:gsLst>
              <a:gs pos="885">
                <a:schemeClr val="accent5"/>
              </a:gs>
              <a:gs pos="72000">
                <a:schemeClr val="accent2"/>
              </a:gs>
              <a:gs pos="100000">
                <a:schemeClr val="accent1"/>
              </a:gs>
            </a:gsLst>
            <a:lin ang="5400000" scaled="0"/>
            <a:tileRect/>
          </a:gradFill>
        </p:grpSpPr>
        <p:sp>
          <p:nvSpPr>
            <p:cNvPr id="17" name="Freeform 134">
              <a:extLst>
                <a:ext uri="{FF2B5EF4-FFF2-40B4-BE49-F238E27FC236}">
                  <a16:creationId xmlns:a16="http://schemas.microsoft.com/office/drawing/2014/main" id="{3EE69CB3-DB50-9520-A996-AA252382B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6575" y="1849063"/>
              <a:ext cx="458960" cy="599679"/>
            </a:xfrm>
            <a:custGeom>
              <a:avLst/>
              <a:gdLst>
                <a:gd name="T0" fmla="*/ 102 w 102"/>
                <a:gd name="T1" fmla="*/ 132 h 133"/>
                <a:gd name="T2" fmla="*/ 101 w 102"/>
                <a:gd name="T3" fmla="*/ 133 h 133"/>
                <a:gd name="T4" fmla="*/ 74 w 102"/>
                <a:gd name="T5" fmla="*/ 125 h 133"/>
                <a:gd name="T6" fmla="*/ 34 w 102"/>
                <a:gd name="T7" fmla="*/ 100 h 133"/>
                <a:gd name="T8" fmla="*/ 6 w 102"/>
                <a:gd name="T9" fmla="*/ 54 h 133"/>
                <a:gd name="T10" fmla="*/ 2 w 102"/>
                <a:gd name="T11" fmla="*/ 9 h 133"/>
                <a:gd name="T12" fmla="*/ 4 w 102"/>
                <a:gd name="T13" fmla="*/ 0 h 133"/>
                <a:gd name="T14" fmla="*/ 5 w 102"/>
                <a:gd name="T15" fmla="*/ 0 h 133"/>
                <a:gd name="T16" fmla="*/ 3 w 102"/>
                <a:gd name="T17" fmla="*/ 9 h 133"/>
                <a:gd name="T18" fmla="*/ 7 w 102"/>
                <a:gd name="T19" fmla="*/ 54 h 133"/>
                <a:gd name="T20" fmla="*/ 35 w 102"/>
                <a:gd name="T21" fmla="*/ 99 h 133"/>
                <a:gd name="T22" fmla="*/ 74 w 102"/>
                <a:gd name="T23" fmla="*/ 123 h 133"/>
                <a:gd name="T24" fmla="*/ 102 w 102"/>
                <a:gd name="T25" fmla="*/ 13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33">
                  <a:moveTo>
                    <a:pt x="102" y="132"/>
                  </a:moveTo>
                  <a:cubicBezTo>
                    <a:pt x="101" y="133"/>
                    <a:pt x="101" y="133"/>
                    <a:pt x="101" y="133"/>
                  </a:cubicBezTo>
                  <a:cubicBezTo>
                    <a:pt x="101" y="133"/>
                    <a:pt x="83" y="127"/>
                    <a:pt x="74" y="125"/>
                  </a:cubicBezTo>
                  <a:cubicBezTo>
                    <a:pt x="57" y="120"/>
                    <a:pt x="46" y="112"/>
                    <a:pt x="34" y="100"/>
                  </a:cubicBezTo>
                  <a:cubicBezTo>
                    <a:pt x="20" y="86"/>
                    <a:pt x="13" y="73"/>
                    <a:pt x="6" y="54"/>
                  </a:cubicBezTo>
                  <a:cubicBezTo>
                    <a:pt x="2" y="38"/>
                    <a:pt x="0" y="26"/>
                    <a:pt x="2" y="9"/>
                  </a:cubicBezTo>
                  <a:cubicBezTo>
                    <a:pt x="3" y="6"/>
                    <a:pt x="3" y="3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4" y="3"/>
                    <a:pt x="4" y="6"/>
                    <a:pt x="3" y="9"/>
                  </a:cubicBezTo>
                  <a:cubicBezTo>
                    <a:pt x="1" y="26"/>
                    <a:pt x="3" y="38"/>
                    <a:pt x="7" y="54"/>
                  </a:cubicBezTo>
                  <a:cubicBezTo>
                    <a:pt x="14" y="72"/>
                    <a:pt x="21" y="85"/>
                    <a:pt x="35" y="99"/>
                  </a:cubicBezTo>
                  <a:cubicBezTo>
                    <a:pt x="47" y="111"/>
                    <a:pt x="58" y="119"/>
                    <a:pt x="74" y="123"/>
                  </a:cubicBezTo>
                  <a:cubicBezTo>
                    <a:pt x="84" y="126"/>
                    <a:pt x="92" y="129"/>
                    <a:pt x="102" y="13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Freeform 135">
              <a:extLst>
                <a:ext uri="{FF2B5EF4-FFF2-40B4-BE49-F238E27FC236}">
                  <a16:creationId xmlns:a16="http://schemas.microsoft.com/office/drawing/2014/main" id="{A23C6C18-74AB-9B35-D5CC-0B7541281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9565" y="1723498"/>
              <a:ext cx="67113" cy="153709"/>
            </a:xfrm>
            <a:custGeom>
              <a:avLst/>
              <a:gdLst>
                <a:gd name="T0" fmla="*/ 0 w 15"/>
                <a:gd name="T1" fmla="*/ 34 h 34"/>
                <a:gd name="T2" fmla="*/ 4 w 15"/>
                <a:gd name="T3" fmla="*/ 15 h 34"/>
                <a:gd name="T4" fmla="*/ 15 w 15"/>
                <a:gd name="T5" fmla="*/ 0 h 34"/>
                <a:gd name="T6" fmla="*/ 0 w 15"/>
                <a:gd name="T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4">
                  <a:moveTo>
                    <a:pt x="0" y="34"/>
                  </a:moveTo>
                  <a:cubicBezTo>
                    <a:pt x="0" y="28"/>
                    <a:pt x="1" y="20"/>
                    <a:pt x="4" y="15"/>
                  </a:cubicBezTo>
                  <a:cubicBezTo>
                    <a:pt x="5" y="11"/>
                    <a:pt x="12" y="3"/>
                    <a:pt x="15" y="0"/>
                  </a:cubicBezTo>
                  <a:cubicBezTo>
                    <a:pt x="9" y="13"/>
                    <a:pt x="6" y="21"/>
                    <a:pt x="0" y="3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Freeform 136">
              <a:extLst>
                <a:ext uri="{FF2B5EF4-FFF2-40B4-BE49-F238E27FC236}">
                  <a16:creationId xmlns:a16="http://schemas.microsoft.com/office/drawing/2014/main" id="{572F4863-44E8-A572-2869-FE04AF999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5230" y="2398948"/>
              <a:ext cx="132060" cy="12989"/>
            </a:xfrm>
            <a:custGeom>
              <a:avLst/>
              <a:gdLst>
                <a:gd name="T0" fmla="*/ 28 w 29"/>
                <a:gd name="T1" fmla="*/ 3 h 3"/>
                <a:gd name="T2" fmla="*/ 25 w 29"/>
                <a:gd name="T3" fmla="*/ 3 h 3"/>
                <a:gd name="T4" fmla="*/ 0 w 29"/>
                <a:gd name="T5" fmla="*/ 0 h 3"/>
                <a:gd name="T6" fmla="*/ 25 w 29"/>
                <a:gd name="T7" fmla="*/ 2 h 3"/>
                <a:gd name="T8" fmla="*/ 29 w 29"/>
                <a:gd name="T9" fmla="*/ 3 h 3"/>
                <a:gd name="T10" fmla="*/ 28 w 29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3">
                  <a:moveTo>
                    <a:pt x="28" y="3"/>
                  </a:moveTo>
                  <a:cubicBezTo>
                    <a:pt x="27" y="3"/>
                    <a:pt x="26" y="3"/>
                    <a:pt x="25" y="3"/>
                  </a:cubicBezTo>
                  <a:cubicBezTo>
                    <a:pt x="16" y="3"/>
                    <a:pt x="8" y="1"/>
                    <a:pt x="0" y="0"/>
                  </a:cubicBezTo>
                  <a:cubicBezTo>
                    <a:pt x="8" y="0"/>
                    <a:pt x="17" y="1"/>
                    <a:pt x="25" y="2"/>
                  </a:cubicBezTo>
                  <a:cubicBezTo>
                    <a:pt x="26" y="2"/>
                    <a:pt x="28" y="2"/>
                    <a:pt x="29" y="3"/>
                  </a:cubicBezTo>
                  <a:cubicBezTo>
                    <a:pt x="29" y="3"/>
                    <a:pt x="29" y="3"/>
                    <a:pt x="28" y="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Freeform 137">
              <a:extLst>
                <a:ext uri="{FF2B5EF4-FFF2-40B4-BE49-F238E27FC236}">
                  <a16:creationId xmlns:a16="http://schemas.microsoft.com/office/drawing/2014/main" id="{F0B14224-EB57-57CF-7EA2-2DA9258B5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6778" y="2379465"/>
              <a:ext cx="162368" cy="45464"/>
            </a:xfrm>
            <a:custGeom>
              <a:avLst/>
              <a:gdLst>
                <a:gd name="T0" fmla="*/ 36 w 36"/>
                <a:gd name="T1" fmla="*/ 7 h 10"/>
                <a:gd name="T2" fmla="*/ 20 w 36"/>
                <a:gd name="T3" fmla="*/ 10 h 10"/>
                <a:gd name="T4" fmla="*/ 0 w 36"/>
                <a:gd name="T5" fmla="*/ 2 h 10"/>
                <a:gd name="T6" fmla="*/ 36 w 36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0">
                  <a:moveTo>
                    <a:pt x="36" y="7"/>
                  </a:moveTo>
                  <a:cubicBezTo>
                    <a:pt x="32" y="8"/>
                    <a:pt x="24" y="10"/>
                    <a:pt x="20" y="10"/>
                  </a:cubicBezTo>
                  <a:cubicBezTo>
                    <a:pt x="17" y="9"/>
                    <a:pt x="4" y="4"/>
                    <a:pt x="0" y="2"/>
                  </a:cubicBezTo>
                  <a:cubicBezTo>
                    <a:pt x="22" y="0"/>
                    <a:pt x="15" y="2"/>
                    <a:pt x="36" y="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Freeform 138">
              <a:extLst>
                <a:ext uri="{FF2B5EF4-FFF2-40B4-BE49-F238E27FC236}">
                  <a16:creationId xmlns:a16="http://schemas.microsoft.com/office/drawing/2014/main" id="{64162ADC-38B2-AB66-743D-0A5A94390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0799" y="2325341"/>
              <a:ext cx="125564" cy="54123"/>
            </a:xfrm>
            <a:custGeom>
              <a:avLst/>
              <a:gdLst>
                <a:gd name="T0" fmla="*/ 27 w 28"/>
                <a:gd name="T1" fmla="*/ 12 h 12"/>
                <a:gd name="T2" fmla="*/ 0 w 28"/>
                <a:gd name="T3" fmla="*/ 0 h 12"/>
                <a:gd name="T4" fmla="*/ 27 w 28"/>
                <a:gd name="T5" fmla="*/ 11 h 12"/>
                <a:gd name="T6" fmla="*/ 27 w 28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2">
                  <a:moveTo>
                    <a:pt x="27" y="12"/>
                  </a:moveTo>
                  <a:cubicBezTo>
                    <a:pt x="18" y="9"/>
                    <a:pt x="9" y="4"/>
                    <a:pt x="0" y="0"/>
                  </a:cubicBezTo>
                  <a:cubicBezTo>
                    <a:pt x="9" y="3"/>
                    <a:pt x="18" y="7"/>
                    <a:pt x="27" y="11"/>
                  </a:cubicBezTo>
                  <a:cubicBezTo>
                    <a:pt x="28" y="11"/>
                    <a:pt x="28" y="12"/>
                    <a:pt x="27" y="1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" name="Freeform 139">
              <a:extLst>
                <a:ext uri="{FF2B5EF4-FFF2-40B4-BE49-F238E27FC236}">
                  <a16:creationId xmlns:a16="http://schemas.microsoft.com/office/drawing/2014/main" id="{EE0DAAFD-0BCD-A5F4-5BD7-4B49B4DD5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1006" y="2308022"/>
              <a:ext cx="149379" cy="62783"/>
            </a:xfrm>
            <a:custGeom>
              <a:avLst/>
              <a:gdLst>
                <a:gd name="T0" fmla="*/ 33 w 33"/>
                <a:gd name="T1" fmla="*/ 14 h 14"/>
                <a:gd name="T2" fmla="*/ 17 w 33"/>
                <a:gd name="T3" fmla="*/ 12 h 14"/>
                <a:gd name="T4" fmla="*/ 0 w 33"/>
                <a:gd name="T5" fmla="*/ 0 h 14"/>
                <a:gd name="T6" fmla="*/ 11 w 33"/>
                <a:gd name="T7" fmla="*/ 1 h 14"/>
                <a:gd name="T8" fmla="*/ 33 w 3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">
                  <a:moveTo>
                    <a:pt x="33" y="14"/>
                  </a:moveTo>
                  <a:cubicBezTo>
                    <a:pt x="29" y="14"/>
                    <a:pt x="21" y="13"/>
                    <a:pt x="17" y="12"/>
                  </a:cubicBezTo>
                  <a:cubicBezTo>
                    <a:pt x="15" y="11"/>
                    <a:pt x="3" y="2"/>
                    <a:pt x="0" y="0"/>
                  </a:cubicBezTo>
                  <a:cubicBezTo>
                    <a:pt x="1" y="0"/>
                    <a:pt x="10" y="1"/>
                    <a:pt x="11" y="1"/>
                  </a:cubicBezTo>
                  <a:cubicBezTo>
                    <a:pt x="18" y="4"/>
                    <a:pt x="26" y="10"/>
                    <a:pt x="33" y="1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Freeform 140">
              <a:extLst>
                <a:ext uri="{FF2B5EF4-FFF2-40B4-BE49-F238E27FC236}">
                  <a16:creationId xmlns:a16="http://schemas.microsoft.com/office/drawing/2014/main" id="{7A8F5747-7AEA-F31B-42E4-7CA263AC5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8017" y="2245241"/>
              <a:ext cx="108245" cy="75772"/>
            </a:xfrm>
            <a:custGeom>
              <a:avLst/>
              <a:gdLst>
                <a:gd name="T0" fmla="*/ 23 w 24"/>
                <a:gd name="T1" fmla="*/ 17 h 17"/>
                <a:gd name="T2" fmla="*/ 0 w 24"/>
                <a:gd name="T3" fmla="*/ 0 h 17"/>
                <a:gd name="T4" fmla="*/ 23 w 24"/>
                <a:gd name="T5" fmla="*/ 16 h 17"/>
                <a:gd name="T6" fmla="*/ 23 w 24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7">
                  <a:moveTo>
                    <a:pt x="23" y="17"/>
                  </a:moveTo>
                  <a:cubicBezTo>
                    <a:pt x="15" y="12"/>
                    <a:pt x="7" y="6"/>
                    <a:pt x="0" y="0"/>
                  </a:cubicBezTo>
                  <a:cubicBezTo>
                    <a:pt x="9" y="6"/>
                    <a:pt x="14" y="10"/>
                    <a:pt x="23" y="16"/>
                  </a:cubicBezTo>
                  <a:cubicBezTo>
                    <a:pt x="24" y="16"/>
                    <a:pt x="24" y="17"/>
                    <a:pt x="23" y="1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4" name="Freeform 141">
              <a:extLst>
                <a:ext uri="{FF2B5EF4-FFF2-40B4-BE49-F238E27FC236}">
                  <a16:creationId xmlns:a16="http://schemas.microsoft.com/office/drawing/2014/main" id="{FC3BF1AB-13BA-C4FA-0FAD-B9AEDD88CF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8224" y="2219262"/>
              <a:ext cx="129894" cy="84432"/>
            </a:xfrm>
            <a:custGeom>
              <a:avLst/>
              <a:gdLst>
                <a:gd name="T0" fmla="*/ 29 w 29"/>
                <a:gd name="T1" fmla="*/ 19 h 19"/>
                <a:gd name="T2" fmla="*/ 14 w 29"/>
                <a:gd name="T3" fmla="*/ 14 h 19"/>
                <a:gd name="T4" fmla="*/ 0 w 29"/>
                <a:gd name="T5" fmla="*/ 0 h 19"/>
                <a:gd name="T6" fmla="*/ 29 w 29"/>
                <a:gd name="T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9">
                  <a:moveTo>
                    <a:pt x="29" y="19"/>
                  </a:moveTo>
                  <a:cubicBezTo>
                    <a:pt x="26" y="18"/>
                    <a:pt x="17" y="16"/>
                    <a:pt x="14" y="14"/>
                  </a:cubicBezTo>
                  <a:cubicBezTo>
                    <a:pt x="12" y="13"/>
                    <a:pt x="3" y="3"/>
                    <a:pt x="0" y="0"/>
                  </a:cubicBezTo>
                  <a:cubicBezTo>
                    <a:pt x="20" y="7"/>
                    <a:pt x="14" y="6"/>
                    <a:pt x="29" y="1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Freeform 142">
              <a:extLst>
                <a:ext uri="{FF2B5EF4-FFF2-40B4-BE49-F238E27FC236}">
                  <a16:creationId xmlns:a16="http://schemas.microsoft.com/office/drawing/2014/main" id="{8FEBCC5A-992D-BD53-C013-E0395344E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8224" y="2156479"/>
              <a:ext cx="90926" cy="93092"/>
            </a:xfrm>
            <a:custGeom>
              <a:avLst/>
              <a:gdLst>
                <a:gd name="T0" fmla="*/ 19 w 20"/>
                <a:gd name="T1" fmla="*/ 21 h 21"/>
                <a:gd name="T2" fmla="*/ 0 w 20"/>
                <a:gd name="T3" fmla="*/ 0 h 21"/>
                <a:gd name="T4" fmla="*/ 19 w 20"/>
                <a:gd name="T5" fmla="*/ 19 h 21"/>
                <a:gd name="T6" fmla="*/ 19 w 20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1">
                  <a:moveTo>
                    <a:pt x="19" y="21"/>
                  </a:moveTo>
                  <a:cubicBezTo>
                    <a:pt x="12" y="14"/>
                    <a:pt x="6" y="7"/>
                    <a:pt x="0" y="0"/>
                  </a:cubicBezTo>
                  <a:cubicBezTo>
                    <a:pt x="7" y="6"/>
                    <a:pt x="12" y="13"/>
                    <a:pt x="19" y="19"/>
                  </a:cubicBezTo>
                  <a:cubicBezTo>
                    <a:pt x="20" y="20"/>
                    <a:pt x="20" y="21"/>
                    <a:pt x="19" y="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" name="Freeform 143">
              <a:extLst>
                <a:ext uri="{FF2B5EF4-FFF2-40B4-BE49-F238E27FC236}">
                  <a16:creationId xmlns:a16="http://schemas.microsoft.com/office/drawing/2014/main" id="{2D6EF5D7-993A-8A27-5813-731E55796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7091" y="2115347"/>
              <a:ext cx="112575" cy="116905"/>
            </a:xfrm>
            <a:custGeom>
              <a:avLst/>
              <a:gdLst>
                <a:gd name="T0" fmla="*/ 25 w 25"/>
                <a:gd name="T1" fmla="*/ 26 h 26"/>
                <a:gd name="T2" fmla="*/ 11 w 25"/>
                <a:gd name="T3" fmla="*/ 17 h 26"/>
                <a:gd name="T4" fmla="*/ 0 w 25"/>
                <a:gd name="T5" fmla="*/ 0 h 26"/>
                <a:gd name="T6" fmla="*/ 25 w 25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6">
                  <a:moveTo>
                    <a:pt x="25" y="26"/>
                  </a:moveTo>
                  <a:cubicBezTo>
                    <a:pt x="21" y="24"/>
                    <a:pt x="14" y="20"/>
                    <a:pt x="11" y="17"/>
                  </a:cubicBezTo>
                  <a:cubicBezTo>
                    <a:pt x="9" y="15"/>
                    <a:pt x="2" y="3"/>
                    <a:pt x="0" y="0"/>
                  </a:cubicBezTo>
                  <a:cubicBezTo>
                    <a:pt x="17" y="11"/>
                    <a:pt x="13" y="9"/>
                    <a:pt x="25" y="2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7" name="Freeform 144">
              <a:extLst>
                <a:ext uri="{FF2B5EF4-FFF2-40B4-BE49-F238E27FC236}">
                  <a16:creationId xmlns:a16="http://schemas.microsoft.com/office/drawing/2014/main" id="{147DBF04-4900-7F09-F7C6-FC2E00316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5750" y="2048234"/>
              <a:ext cx="73607" cy="121235"/>
            </a:xfrm>
            <a:custGeom>
              <a:avLst/>
              <a:gdLst>
                <a:gd name="T0" fmla="*/ 15 w 16"/>
                <a:gd name="T1" fmla="*/ 26 h 27"/>
                <a:gd name="T2" fmla="*/ 0 w 16"/>
                <a:gd name="T3" fmla="*/ 0 h 27"/>
                <a:gd name="T4" fmla="*/ 7 w 16"/>
                <a:gd name="T5" fmla="*/ 11 h 27"/>
                <a:gd name="T6" fmla="*/ 15 w 16"/>
                <a:gd name="T7" fmla="*/ 24 h 27"/>
                <a:gd name="T8" fmla="*/ 15 w 16"/>
                <a:gd name="T9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7">
                  <a:moveTo>
                    <a:pt x="15" y="26"/>
                  </a:moveTo>
                  <a:cubicBezTo>
                    <a:pt x="9" y="17"/>
                    <a:pt x="5" y="9"/>
                    <a:pt x="0" y="0"/>
                  </a:cubicBezTo>
                  <a:cubicBezTo>
                    <a:pt x="2" y="4"/>
                    <a:pt x="4" y="7"/>
                    <a:pt x="7" y="11"/>
                  </a:cubicBezTo>
                  <a:cubicBezTo>
                    <a:pt x="9" y="15"/>
                    <a:pt x="12" y="20"/>
                    <a:pt x="15" y="24"/>
                  </a:cubicBezTo>
                  <a:cubicBezTo>
                    <a:pt x="16" y="25"/>
                    <a:pt x="15" y="27"/>
                    <a:pt x="15" y="2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Freeform 145">
              <a:extLst>
                <a:ext uri="{FF2B5EF4-FFF2-40B4-BE49-F238E27FC236}">
                  <a16:creationId xmlns:a16="http://schemas.microsoft.com/office/drawing/2014/main" id="{5245BDE9-FE7A-0EE8-9CC9-9297F4FCD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5442" y="2002772"/>
              <a:ext cx="84432" cy="138554"/>
            </a:xfrm>
            <a:custGeom>
              <a:avLst/>
              <a:gdLst>
                <a:gd name="T0" fmla="*/ 19 w 19"/>
                <a:gd name="T1" fmla="*/ 31 h 31"/>
                <a:gd name="T2" fmla="*/ 7 w 19"/>
                <a:gd name="T3" fmla="*/ 19 h 31"/>
                <a:gd name="T4" fmla="*/ 0 w 19"/>
                <a:gd name="T5" fmla="*/ 0 h 31"/>
                <a:gd name="T6" fmla="*/ 14 w 19"/>
                <a:gd name="T7" fmla="*/ 21 h 31"/>
                <a:gd name="T8" fmla="*/ 19 w 19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31">
                  <a:moveTo>
                    <a:pt x="19" y="31"/>
                  </a:moveTo>
                  <a:cubicBezTo>
                    <a:pt x="17" y="29"/>
                    <a:pt x="8" y="22"/>
                    <a:pt x="7" y="19"/>
                  </a:cubicBezTo>
                  <a:cubicBezTo>
                    <a:pt x="5" y="16"/>
                    <a:pt x="1" y="5"/>
                    <a:pt x="0" y="0"/>
                  </a:cubicBezTo>
                  <a:cubicBezTo>
                    <a:pt x="9" y="9"/>
                    <a:pt x="10" y="9"/>
                    <a:pt x="14" y="21"/>
                  </a:cubicBezTo>
                  <a:cubicBezTo>
                    <a:pt x="16" y="24"/>
                    <a:pt x="17" y="27"/>
                    <a:pt x="19" y="3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Freeform 146">
              <a:extLst>
                <a:ext uri="{FF2B5EF4-FFF2-40B4-BE49-F238E27FC236}">
                  <a16:creationId xmlns:a16="http://schemas.microsoft.com/office/drawing/2014/main" id="{818F6D78-1F60-CCB4-D459-A160876B7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7091" y="1944318"/>
              <a:ext cx="45464" cy="125564"/>
            </a:xfrm>
            <a:custGeom>
              <a:avLst/>
              <a:gdLst>
                <a:gd name="T0" fmla="*/ 9 w 10"/>
                <a:gd name="T1" fmla="*/ 27 h 28"/>
                <a:gd name="T2" fmla="*/ 0 w 10"/>
                <a:gd name="T3" fmla="*/ 0 h 28"/>
                <a:gd name="T4" fmla="*/ 9 w 10"/>
                <a:gd name="T5" fmla="*/ 26 h 28"/>
                <a:gd name="T6" fmla="*/ 9 w 10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8">
                  <a:moveTo>
                    <a:pt x="9" y="27"/>
                  </a:moveTo>
                  <a:cubicBezTo>
                    <a:pt x="5" y="18"/>
                    <a:pt x="2" y="9"/>
                    <a:pt x="0" y="0"/>
                  </a:cubicBezTo>
                  <a:cubicBezTo>
                    <a:pt x="3" y="9"/>
                    <a:pt x="6" y="17"/>
                    <a:pt x="9" y="26"/>
                  </a:cubicBezTo>
                  <a:cubicBezTo>
                    <a:pt x="10" y="27"/>
                    <a:pt x="9" y="28"/>
                    <a:pt x="9" y="2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Freeform 147">
              <a:extLst>
                <a:ext uri="{FF2B5EF4-FFF2-40B4-BE49-F238E27FC236}">
                  <a16:creationId xmlns:a16="http://schemas.microsoft.com/office/drawing/2014/main" id="{320D0A48-5182-F8B8-313B-5B66F8F47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771" y="1894526"/>
              <a:ext cx="49793" cy="149379"/>
            </a:xfrm>
            <a:custGeom>
              <a:avLst/>
              <a:gdLst>
                <a:gd name="T0" fmla="*/ 11 w 11"/>
                <a:gd name="T1" fmla="*/ 33 h 33"/>
                <a:gd name="T2" fmla="*/ 2 w 11"/>
                <a:gd name="T3" fmla="*/ 19 h 33"/>
                <a:gd name="T4" fmla="*/ 0 w 11"/>
                <a:gd name="T5" fmla="*/ 0 h 33"/>
                <a:gd name="T6" fmla="*/ 11 w 11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33">
                  <a:moveTo>
                    <a:pt x="11" y="33"/>
                  </a:moveTo>
                  <a:cubicBezTo>
                    <a:pt x="8" y="29"/>
                    <a:pt x="4" y="23"/>
                    <a:pt x="2" y="19"/>
                  </a:cubicBezTo>
                  <a:cubicBezTo>
                    <a:pt x="1" y="17"/>
                    <a:pt x="0" y="4"/>
                    <a:pt x="0" y="0"/>
                  </a:cubicBezTo>
                  <a:cubicBezTo>
                    <a:pt x="10" y="17"/>
                    <a:pt x="7" y="13"/>
                    <a:pt x="11" y="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Freeform 148">
              <a:extLst>
                <a:ext uri="{FF2B5EF4-FFF2-40B4-BE49-F238E27FC236}">
                  <a16:creationId xmlns:a16="http://schemas.microsoft.com/office/drawing/2014/main" id="{26D222FE-C508-2742-DB91-789F7341C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246" y="1840403"/>
              <a:ext cx="12989" cy="129894"/>
            </a:xfrm>
            <a:custGeom>
              <a:avLst/>
              <a:gdLst>
                <a:gd name="T0" fmla="*/ 2 w 3"/>
                <a:gd name="T1" fmla="*/ 28 h 29"/>
                <a:gd name="T2" fmla="*/ 0 w 3"/>
                <a:gd name="T3" fmla="*/ 0 h 29"/>
                <a:gd name="T4" fmla="*/ 3 w 3"/>
                <a:gd name="T5" fmla="*/ 27 h 29"/>
                <a:gd name="T6" fmla="*/ 2 w 3"/>
                <a:gd name="T7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9">
                  <a:moveTo>
                    <a:pt x="2" y="28"/>
                  </a:moveTo>
                  <a:cubicBezTo>
                    <a:pt x="1" y="18"/>
                    <a:pt x="0" y="10"/>
                    <a:pt x="0" y="0"/>
                  </a:cubicBezTo>
                  <a:cubicBezTo>
                    <a:pt x="1" y="8"/>
                    <a:pt x="2" y="19"/>
                    <a:pt x="3" y="27"/>
                  </a:cubicBezTo>
                  <a:cubicBezTo>
                    <a:pt x="3" y="28"/>
                    <a:pt x="3" y="29"/>
                    <a:pt x="2" y="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Freeform 149">
              <a:extLst>
                <a:ext uri="{FF2B5EF4-FFF2-40B4-BE49-F238E27FC236}">
                  <a16:creationId xmlns:a16="http://schemas.microsoft.com/office/drawing/2014/main" id="{C9E7FEB8-506B-ECA2-B9A0-36FD3EA6E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2761" y="1786281"/>
              <a:ext cx="32474" cy="158039"/>
            </a:xfrm>
            <a:custGeom>
              <a:avLst/>
              <a:gdLst>
                <a:gd name="T0" fmla="*/ 6 w 7"/>
                <a:gd name="T1" fmla="*/ 35 h 35"/>
                <a:gd name="T2" fmla="*/ 0 w 7"/>
                <a:gd name="T3" fmla="*/ 20 h 35"/>
                <a:gd name="T4" fmla="*/ 3 w 7"/>
                <a:gd name="T5" fmla="*/ 0 h 35"/>
                <a:gd name="T6" fmla="*/ 6 w 7"/>
                <a:gd name="T7" fmla="*/ 23 h 35"/>
                <a:gd name="T8" fmla="*/ 6 w 7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5">
                  <a:moveTo>
                    <a:pt x="6" y="35"/>
                  </a:moveTo>
                  <a:cubicBezTo>
                    <a:pt x="5" y="32"/>
                    <a:pt x="0" y="23"/>
                    <a:pt x="0" y="20"/>
                  </a:cubicBezTo>
                  <a:cubicBezTo>
                    <a:pt x="0" y="16"/>
                    <a:pt x="2" y="5"/>
                    <a:pt x="3" y="0"/>
                  </a:cubicBezTo>
                  <a:cubicBezTo>
                    <a:pt x="6" y="11"/>
                    <a:pt x="7" y="12"/>
                    <a:pt x="6" y="23"/>
                  </a:cubicBezTo>
                  <a:cubicBezTo>
                    <a:pt x="6" y="27"/>
                    <a:pt x="6" y="31"/>
                    <a:pt x="6" y="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Freeform 150">
              <a:extLst>
                <a:ext uri="{FF2B5EF4-FFF2-40B4-BE49-F238E27FC236}">
                  <a16:creationId xmlns:a16="http://schemas.microsoft.com/office/drawing/2014/main" id="{52FD45DC-DBE6-ABC0-100A-635D02F39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2034" y="2336167"/>
              <a:ext cx="99586" cy="80102"/>
            </a:xfrm>
            <a:custGeom>
              <a:avLst/>
              <a:gdLst>
                <a:gd name="T0" fmla="*/ 21 w 22"/>
                <a:gd name="T1" fmla="*/ 17 h 18"/>
                <a:gd name="T2" fmla="*/ 0 w 22"/>
                <a:gd name="T3" fmla="*/ 0 h 18"/>
                <a:gd name="T4" fmla="*/ 19 w 22"/>
                <a:gd name="T5" fmla="*/ 17 h 18"/>
                <a:gd name="T6" fmla="*/ 21 w 22"/>
                <a:gd name="T7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8">
                  <a:moveTo>
                    <a:pt x="21" y="17"/>
                  </a:moveTo>
                  <a:cubicBezTo>
                    <a:pt x="12" y="12"/>
                    <a:pt x="6" y="9"/>
                    <a:pt x="0" y="0"/>
                  </a:cubicBezTo>
                  <a:cubicBezTo>
                    <a:pt x="5" y="9"/>
                    <a:pt x="10" y="13"/>
                    <a:pt x="19" y="17"/>
                  </a:cubicBezTo>
                  <a:cubicBezTo>
                    <a:pt x="20" y="18"/>
                    <a:pt x="22" y="17"/>
                    <a:pt x="21" y="1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4" name="Freeform 151">
              <a:extLst>
                <a:ext uri="{FF2B5EF4-FFF2-40B4-BE49-F238E27FC236}">
                  <a16:creationId xmlns:a16="http://schemas.microsoft.com/office/drawing/2014/main" id="{F25B8164-8287-9BC4-B160-57920C417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4715" y="2290703"/>
              <a:ext cx="88762" cy="112575"/>
            </a:xfrm>
            <a:custGeom>
              <a:avLst/>
              <a:gdLst>
                <a:gd name="T0" fmla="*/ 20 w 20"/>
                <a:gd name="T1" fmla="*/ 25 h 25"/>
                <a:gd name="T2" fmla="*/ 11 w 20"/>
                <a:gd name="T3" fmla="*/ 12 h 25"/>
                <a:gd name="T4" fmla="*/ 2 w 20"/>
                <a:gd name="T5" fmla="*/ 4 h 25"/>
                <a:gd name="T6" fmla="*/ 0 w 20"/>
                <a:gd name="T7" fmla="*/ 0 h 25"/>
                <a:gd name="T8" fmla="*/ 20 w 20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5">
                  <a:moveTo>
                    <a:pt x="20" y="25"/>
                  </a:moveTo>
                  <a:cubicBezTo>
                    <a:pt x="16" y="20"/>
                    <a:pt x="14" y="16"/>
                    <a:pt x="11" y="12"/>
                  </a:cubicBezTo>
                  <a:cubicBezTo>
                    <a:pt x="8" y="10"/>
                    <a:pt x="5" y="7"/>
                    <a:pt x="2" y="4"/>
                  </a:cubicBezTo>
                  <a:cubicBezTo>
                    <a:pt x="1" y="3"/>
                    <a:pt x="1" y="1"/>
                    <a:pt x="0" y="0"/>
                  </a:cubicBezTo>
                  <a:cubicBezTo>
                    <a:pt x="1" y="16"/>
                    <a:pt x="5" y="18"/>
                    <a:pt x="20" y="2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5" name="Freeform 152">
              <a:extLst>
                <a:ext uri="{FF2B5EF4-FFF2-40B4-BE49-F238E27FC236}">
                  <a16:creationId xmlns:a16="http://schemas.microsoft.com/office/drawing/2014/main" id="{55742A9D-CF6B-2B12-DE9E-6C83FA1C2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592" y="2282043"/>
              <a:ext cx="75772" cy="97421"/>
            </a:xfrm>
            <a:custGeom>
              <a:avLst/>
              <a:gdLst>
                <a:gd name="T0" fmla="*/ 16 w 17"/>
                <a:gd name="T1" fmla="*/ 21 h 22"/>
                <a:gd name="T2" fmla="*/ 0 w 17"/>
                <a:gd name="T3" fmla="*/ 0 h 22"/>
                <a:gd name="T4" fmla="*/ 15 w 17"/>
                <a:gd name="T5" fmla="*/ 21 h 22"/>
                <a:gd name="T6" fmla="*/ 16 w 17"/>
                <a:gd name="T7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2">
                  <a:moveTo>
                    <a:pt x="16" y="21"/>
                  </a:moveTo>
                  <a:cubicBezTo>
                    <a:pt x="9" y="15"/>
                    <a:pt x="3" y="8"/>
                    <a:pt x="0" y="0"/>
                  </a:cubicBezTo>
                  <a:cubicBezTo>
                    <a:pt x="2" y="9"/>
                    <a:pt x="8" y="15"/>
                    <a:pt x="15" y="21"/>
                  </a:cubicBezTo>
                  <a:cubicBezTo>
                    <a:pt x="16" y="22"/>
                    <a:pt x="17" y="22"/>
                    <a:pt x="16" y="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6" name="Freeform 153">
              <a:extLst>
                <a:ext uri="{FF2B5EF4-FFF2-40B4-BE49-F238E27FC236}">
                  <a16:creationId xmlns:a16="http://schemas.microsoft.com/office/drawing/2014/main" id="{DF9B8B0A-073C-3AA4-F6B7-F2FE4A37F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1108" y="2232251"/>
              <a:ext cx="73607" cy="129894"/>
            </a:xfrm>
            <a:custGeom>
              <a:avLst/>
              <a:gdLst>
                <a:gd name="T0" fmla="*/ 16 w 16"/>
                <a:gd name="T1" fmla="*/ 29 h 29"/>
                <a:gd name="T2" fmla="*/ 11 w 16"/>
                <a:gd name="T3" fmla="*/ 15 h 29"/>
                <a:gd name="T4" fmla="*/ 5 w 16"/>
                <a:gd name="T5" fmla="*/ 7 h 29"/>
                <a:gd name="T6" fmla="*/ 2 w 16"/>
                <a:gd name="T7" fmla="*/ 0 h 29"/>
                <a:gd name="T8" fmla="*/ 1 w 16"/>
                <a:gd name="T9" fmla="*/ 11 h 29"/>
                <a:gd name="T10" fmla="*/ 16 w 16"/>
                <a:gd name="T1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29">
                  <a:moveTo>
                    <a:pt x="16" y="29"/>
                  </a:moveTo>
                  <a:cubicBezTo>
                    <a:pt x="14" y="24"/>
                    <a:pt x="13" y="19"/>
                    <a:pt x="11" y="15"/>
                  </a:cubicBezTo>
                  <a:cubicBezTo>
                    <a:pt x="9" y="12"/>
                    <a:pt x="7" y="10"/>
                    <a:pt x="5" y="7"/>
                  </a:cubicBezTo>
                  <a:cubicBezTo>
                    <a:pt x="3" y="4"/>
                    <a:pt x="3" y="3"/>
                    <a:pt x="2" y="0"/>
                  </a:cubicBezTo>
                  <a:cubicBezTo>
                    <a:pt x="1" y="4"/>
                    <a:pt x="0" y="7"/>
                    <a:pt x="1" y="11"/>
                  </a:cubicBezTo>
                  <a:cubicBezTo>
                    <a:pt x="3" y="19"/>
                    <a:pt x="10" y="24"/>
                    <a:pt x="16" y="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Freeform 154">
              <a:extLst>
                <a:ext uri="{FF2B5EF4-FFF2-40B4-BE49-F238E27FC236}">
                  <a16:creationId xmlns:a16="http://schemas.microsoft.com/office/drawing/2014/main" id="{4CD365C1-9E6A-007C-91EE-09DD6C33D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140" y="2208437"/>
              <a:ext cx="54123" cy="112575"/>
            </a:xfrm>
            <a:custGeom>
              <a:avLst/>
              <a:gdLst>
                <a:gd name="T0" fmla="*/ 11 w 12"/>
                <a:gd name="T1" fmla="*/ 24 h 25"/>
                <a:gd name="T2" fmla="*/ 0 w 12"/>
                <a:gd name="T3" fmla="*/ 0 h 25"/>
                <a:gd name="T4" fmla="*/ 10 w 12"/>
                <a:gd name="T5" fmla="*/ 24 h 25"/>
                <a:gd name="T6" fmla="*/ 11 w 12"/>
                <a:gd name="T7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25">
                  <a:moveTo>
                    <a:pt x="11" y="24"/>
                  </a:moveTo>
                  <a:cubicBezTo>
                    <a:pt x="5" y="17"/>
                    <a:pt x="2" y="10"/>
                    <a:pt x="0" y="0"/>
                  </a:cubicBezTo>
                  <a:cubicBezTo>
                    <a:pt x="1" y="10"/>
                    <a:pt x="4" y="17"/>
                    <a:pt x="10" y="24"/>
                  </a:cubicBezTo>
                  <a:cubicBezTo>
                    <a:pt x="11" y="25"/>
                    <a:pt x="12" y="25"/>
                    <a:pt x="11" y="2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8" name="Freeform 155">
              <a:extLst>
                <a:ext uri="{FF2B5EF4-FFF2-40B4-BE49-F238E27FC236}">
                  <a16:creationId xmlns:a16="http://schemas.microsoft.com/office/drawing/2014/main" id="{3FD34FE4-F9F3-54FD-A9E8-D2BB6BFB2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8325" y="2165139"/>
              <a:ext cx="58453" cy="134224"/>
            </a:xfrm>
            <a:custGeom>
              <a:avLst/>
              <a:gdLst>
                <a:gd name="T0" fmla="*/ 13 w 13"/>
                <a:gd name="T1" fmla="*/ 30 h 30"/>
                <a:gd name="T2" fmla="*/ 10 w 13"/>
                <a:gd name="T3" fmla="*/ 15 h 30"/>
                <a:gd name="T4" fmla="*/ 5 w 13"/>
                <a:gd name="T5" fmla="*/ 4 h 30"/>
                <a:gd name="T6" fmla="*/ 4 w 13"/>
                <a:gd name="T7" fmla="*/ 0 h 30"/>
                <a:gd name="T8" fmla="*/ 12 w 13"/>
                <a:gd name="T9" fmla="*/ 29 h 30"/>
                <a:gd name="T10" fmla="*/ 13 w 13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30">
                  <a:moveTo>
                    <a:pt x="13" y="30"/>
                  </a:moveTo>
                  <a:cubicBezTo>
                    <a:pt x="12" y="26"/>
                    <a:pt x="11" y="17"/>
                    <a:pt x="10" y="15"/>
                  </a:cubicBezTo>
                  <a:cubicBezTo>
                    <a:pt x="9" y="11"/>
                    <a:pt x="7" y="8"/>
                    <a:pt x="5" y="4"/>
                  </a:cubicBezTo>
                  <a:cubicBezTo>
                    <a:pt x="5" y="2"/>
                    <a:pt x="5" y="1"/>
                    <a:pt x="4" y="0"/>
                  </a:cubicBezTo>
                  <a:cubicBezTo>
                    <a:pt x="0" y="14"/>
                    <a:pt x="2" y="17"/>
                    <a:pt x="12" y="29"/>
                  </a:cubicBezTo>
                  <a:cubicBezTo>
                    <a:pt x="12" y="29"/>
                    <a:pt x="13" y="30"/>
                    <a:pt x="13" y="3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9" name="Freeform 156">
              <a:extLst>
                <a:ext uri="{FF2B5EF4-FFF2-40B4-BE49-F238E27FC236}">
                  <a16:creationId xmlns:a16="http://schemas.microsoft.com/office/drawing/2014/main" id="{DD9AC3BE-A328-E2A8-CA06-13C0BA137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2346" y="2128336"/>
              <a:ext cx="36804" cy="121235"/>
            </a:xfrm>
            <a:custGeom>
              <a:avLst/>
              <a:gdLst>
                <a:gd name="T0" fmla="*/ 8 w 8"/>
                <a:gd name="T1" fmla="*/ 26 h 27"/>
                <a:gd name="T2" fmla="*/ 0 w 8"/>
                <a:gd name="T3" fmla="*/ 0 h 27"/>
                <a:gd name="T4" fmla="*/ 7 w 8"/>
                <a:gd name="T5" fmla="*/ 26 h 27"/>
                <a:gd name="T6" fmla="*/ 8 w 8"/>
                <a:gd name="T7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7">
                  <a:moveTo>
                    <a:pt x="8" y="26"/>
                  </a:moveTo>
                  <a:cubicBezTo>
                    <a:pt x="4" y="18"/>
                    <a:pt x="1" y="9"/>
                    <a:pt x="0" y="0"/>
                  </a:cubicBezTo>
                  <a:cubicBezTo>
                    <a:pt x="0" y="10"/>
                    <a:pt x="2" y="17"/>
                    <a:pt x="7" y="26"/>
                  </a:cubicBezTo>
                  <a:cubicBezTo>
                    <a:pt x="7" y="27"/>
                    <a:pt x="8" y="27"/>
                    <a:pt x="8" y="2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0" name="Freeform 157">
              <a:extLst>
                <a:ext uri="{FF2B5EF4-FFF2-40B4-BE49-F238E27FC236}">
                  <a16:creationId xmlns:a16="http://schemas.microsoft.com/office/drawing/2014/main" id="{82F93023-AC5F-07CE-369A-0EF22EA65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0697" y="2078542"/>
              <a:ext cx="47628" cy="149379"/>
            </a:xfrm>
            <a:custGeom>
              <a:avLst/>
              <a:gdLst>
                <a:gd name="T0" fmla="*/ 10 w 11"/>
                <a:gd name="T1" fmla="*/ 33 h 33"/>
                <a:gd name="T2" fmla="*/ 10 w 11"/>
                <a:gd name="T3" fmla="*/ 17 h 33"/>
                <a:gd name="T4" fmla="*/ 7 w 11"/>
                <a:gd name="T5" fmla="*/ 4 h 33"/>
                <a:gd name="T6" fmla="*/ 7 w 11"/>
                <a:gd name="T7" fmla="*/ 0 h 33"/>
                <a:gd name="T8" fmla="*/ 10 w 11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10" y="33"/>
                  </a:moveTo>
                  <a:cubicBezTo>
                    <a:pt x="10" y="27"/>
                    <a:pt x="11" y="22"/>
                    <a:pt x="10" y="17"/>
                  </a:cubicBezTo>
                  <a:cubicBezTo>
                    <a:pt x="9" y="13"/>
                    <a:pt x="8" y="9"/>
                    <a:pt x="7" y="4"/>
                  </a:cubicBezTo>
                  <a:cubicBezTo>
                    <a:pt x="7" y="3"/>
                    <a:pt x="7" y="2"/>
                    <a:pt x="7" y="0"/>
                  </a:cubicBezTo>
                  <a:cubicBezTo>
                    <a:pt x="0" y="15"/>
                    <a:pt x="2" y="19"/>
                    <a:pt x="10" y="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1" name="Freeform 158">
              <a:extLst>
                <a:ext uri="{FF2B5EF4-FFF2-40B4-BE49-F238E27FC236}">
                  <a16:creationId xmlns:a16="http://schemas.microsoft.com/office/drawing/2014/main" id="{91CF55A5-67CC-68BB-8127-0E66F7C19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1214" y="2039574"/>
              <a:ext cx="28144" cy="125564"/>
            </a:xfrm>
            <a:custGeom>
              <a:avLst/>
              <a:gdLst>
                <a:gd name="T0" fmla="*/ 5 w 6"/>
                <a:gd name="T1" fmla="*/ 27 h 28"/>
                <a:gd name="T2" fmla="*/ 2 w 6"/>
                <a:gd name="T3" fmla="*/ 0 h 28"/>
                <a:gd name="T4" fmla="*/ 4 w 6"/>
                <a:gd name="T5" fmla="*/ 27 h 28"/>
                <a:gd name="T6" fmla="*/ 5 w 6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8">
                  <a:moveTo>
                    <a:pt x="5" y="27"/>
                  </a:moveTo>
                  <a:cubicBezTo>
                    <a:pt x="3" y="18"/>
                    <a:pt x="1" y="9"/>
                    <a:pt x="2" y="0"/>
                  </a:cubicBezTo>
                  <a:cubicBezTo>
                    <a:pt x="0" y="9"/>
                    <a:pt x="1" y="17"/>
                    <a:pt x="4" y="27"/>
                  </a:cubicBezTo>
                  <a:cubicBezTo>
                    <a:pt x="5" y="28"/>
                    <a:pt x="6" y="28"/>
                    <a:pt x="5" y="2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3" name="Freeform 159">
              <a:extLst>
                <a:ext uri="{FF2B5EF4-FFF2-40B4-BE49-F238E27FC236}">
                  <a16:creationId xmlns:a16="http://schemas.microsoft.com/office/drawing/2014/main" id="{967FF153-B09C-C5F0-F618-402EF74AF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2554" y="1994112"/>
              <a:ext cx="36804" cy="142884"/>
            </a:xfrm>
            <a:custGeom>
              <a:avLst/>
              <a:gdLst>
                <a:gd name="T0" fmla="*/ 6 w 8"/>
                <a:gd name="T1" fmla="*/ 32 h 32"/>
                <a:gd name="T2" fmla="*/ 7 w 8"/>
                <a:gd name="T3" fmla="*/ 20 h 32"/>
                <a:gd name="T4" fmla="*/ 8 w 8"/>
                <a:gd name="T5" fmla="*/ 17 h 32"/>
                <a:gd name="T6" fmla="*/ 7 w 8"/>
                <a:gd name="T7" fmla="*/ 3 h 32"/>
                <a:gd name="T8" fmla="*/ 8 w 8"/>
                <a:gd name="T9" fmla="*/ 0 h 32"/>
                <a:gd name="T10" fmla="*/ 2 w 8"/>
                <a:gd name="T11" fmla="*/ 22 h 32"/>
                <a:gd name="T12" fmla="*/ 6 w 8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2">
                  <a:moveTo>
                    <a:pt x="6" y="32"/>
                  </a:moveTo>
                  <a:cubicBezTo>
                    <a:pt x="6" y="28"/>
                    <a:pt x="7" y="24"/>
                    <a:pt x="7" y="20"/>
                  </a:cubicBezTo>
                  <a:cubicBezTo>
                    <a:pt x="8" y="19"/>
                    <a:pt x="8" y="18"/>
                    <a:pt x="8" y="17"/>
                  </a:cubicBezTo>
                  <a:cubicBezTo>
                    <a:pt x="8" y="12"/>
                    <a:pt x="7" y="8"/>
                    <a:pt x="7" y="3"/>
                  </a:cubicBezTo>
                  <a:cubicBezTo>
                    <a:pt x="7" y="2"/>
                    <a:pt x="8" y="1"/>
                    <a:pt x="8" y="0"/>
                  </a:cubicBezTo>
                  <a:cubicBezTo>
                    <a:pt x="1" y="8"/>
                    <a:pt x="0" y="11"/>
                    <a:pt x="2" y="22"/>
                  </a:cubicBezTo>
                  <a:cubicBezTo>
                    <a:pt x="3" y="25"/>
                    <a:pt x="4" y="29"/>
                    <a:pt x="6" y="3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4" name="Freeform 160">
              <a:extLst>
                <a:ext uri="{FF2B5EF4-FFF2-40B4-BE49-F238E27FC236}">
                  <a16:creationId xmlns:a16="http://schemas.microsoft.com/office/drawing/2014/main" id="{BF244A12-3F39-27B1-56B3-F56C18201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895" y="1944318"/>
              <a:ext cx="17319" cy="125564"/>
            </a:xfrm>
            <a:custGeom>
              <a:avLst/>
              <a:gdLst>
                <a:gd name="T0" fmla="*/ 2 w 4"/>
                <a:gd name="T1" fmla="*/ 27 h 28"/>
                <a:gd name="T2" fmla="*/ 4 w 4"/>
                <a:gd name="T3" fmla="*/ 0 h 28"/>
                <a:gd name="T4" fmla="*/ 1 w 4"/>
                <a:gd name="T5" fmla="*/ 26 h 28"/>
                <a:gd name="T6" fmla="*/ 2 w 4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8">
                  <a:moveTo>
                    <a:pt x="2" y="27"/>
                  </a:moveTo>
                  <a:cubicBezTo>
                    <a:pt x="0" y="18"/>
                    <a:pt x="1" y="9"/>
                    <a:pt x="4" y="0"/>
                  </a:cubicBezTo>
                  <a:cubicBezTo>
                    <a:pt x="0" y="9"/>
                    <a:pt x="0" y="17"/>
                    <a:pt x="1" y="26"/>
                  </a:cubicBezTo>
                  <a:cubicBezTo>
                    <a:pt x="1" y="27"/>
                    <a:pt x="2" y="28"/>
                    <a:pt x="2" y="2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5" name="Freeform 161">
              <a:extLst>
                <a:ext uri="{FF2B5EF4-FFF2-40B4-BE49-F238E27FC236}">
                  <a16:creationId xmlns:a16="http://schemas.microsoft.com/office/drawing/2014/main" id="{A390B08A-E89A-232F-D6E8-FBFAFE636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5235" y="1907516"/>
              <a:ext cx="49793" cy="132060"/>
            </a:xfrm>
            <a:custGeom>
              <a:avLst/>
              <a:gdLst>
                <a:gd name="T0" fmla="*/ 3 w 11"/>
                <a:gd name="T1" fmla="*/ 29 h 29"/>
                <a:gd name="T2" fmla="*/ 8 w 11"/>
                <a:gd name="T3" fmla="*/ 15 h 29"/>
                <a:gd name="T4" fmla="*/ 10 w 11"/>
                <a:gd name="T5" fmla="*/ 3 h 29"/>
                <a:gd name="T6" fmla="*/ 11 w 11"/>
                <a:gd name="T7" fmla="*/ 0 h 29"/>
                <a:gd name="T8" fmla="*/ 3 w 11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9">
                  <a:moveTo>
                    <a:pt x="3" y="29"/>
                  </a:moveTo>
                  <a:cubicBezTo>
                    <a:pt x="4" y="24"/>
                    <a:pt x="6" y="20"/>
                    <a:pt x="8" y="15"/>
                  </a:cubicBezTo>
                  <a:cubicBezTo>
                    <a:pt x="8" y="11"/>
                    <a:pt x="9" y="7"/>
                    <a:pt x="10" y="3"/>
                  </a:cubicBezTo>
                  <a:cubicBezTo>
                    <a:pt x="10" y="2"/>
                    <a:pt x="11" y="1"/>
                    <a:pt x="11" y="0"/>
                  </a:cubicBezTo>
                  <a:cubicBezTo>
                    <a:pt x="0" y="9"/>
                    <a:pt x="1" y="15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6" name="Freeform 162">
              <a:extLst>
                <a:ext uri="{FF2B5EF4-FFF2-40B4-BE49-F238E27FC236}">
                  <a16:creationId xmlns:a16="http://schemas.microsoft.com/office/drawing/2014/main" id="{046A37FD-3505-A9F4-DF5B-B4946C299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0905" y="1853393"/>
              <a:ext cx="38968" cy="116905"/>
            </a:xfrm>
            <a:custGeom>
              <a:avLst/>
              <a:gdLst>
                <a:gd name="T0" fmla="*/ 1 w 9"/>
                <a:gd name="T1" fmla="*/ 25 h 26"/>
                <a:gd name="T2" fmla="*/ 9 w 9"/>
                <a:gd name="T3" fmla="*/ 0 h 26"/>
                <a:gd name="T4" fmla="*/ 1 w 9"/>
                <a:gd name="T5" fmla="*/ 24 h 26"/>
                <a:gd name="T6" fmla="*/ 1 w 9"/>
                <a:gd name="T7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6">
                  <a:moveTo>
                    <a:pt x="1" y="25"/>
                  </a:moveTo>
                  <a:cubicBezTo>
                    <a:pt x="2" y="16"/>
                    <a:pt x="4" y="8"/>
                    <a:pt x="9" y="0"/>
                  </a:cubicBezTo>
                  <a:cubicBezTo>
                    <a:pt x="4" y="7"/>
                    <a:pt x="1" y="15"/>
                    <a:pt x="1" y="24"/>
                  </a:cubicBezTo>
                  <a:cubicBezTo>
                    <a:pt x="0" y="25"/>
                    <a:pt x="1" y="26"/>
                    <a:pt x="1" y="2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7" name="Freeform 163">
              <a:extLst>
                <a:ext uri="{FF2B5EF4-FFF2-40B4-BE49-F238E27FC236}">
                  <a16:creationId xmlns:a16="http://schemas.microsoft.com/office/drawing/2014/main" id="{FFF473DC-97CF-B266-8E0F-9EC9174F8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9565" y="1823084"/>
              <a:ext cx="67113" cy="121235"/>
            </a:xfrm>
            <a:custGeom>
              <a:avLst/>
              <a:gdLst>
                <a:gd name="T0" fmla="*/ 0 w 15"/>
                <a:gd name="T1" fmla="*/ 27 h 27"/>
                <a:gd name="T2" fmla="*/ 6 w 15"/>
                <a:gd name="T3" fmla="*/ 16 h 27"/>
                <a:gd name="T4" fmla="*/ 8 w 15"/>
                <a:gd name="T5" fmla="*/ 15 h 27"/>
                <a:gd name="T6" fmla="*/ 13 w 15"/>
                <a:gd name="T7" fmla="*/ 3 h 27"/>
                <a:gd name="T8" fmla="*/ 15 w 15"/>
                <a:gd name="T9" fmla="*/ 0 h 27"/>
                <a:gd name="T10" fmla="*/ 1 w 15"/>
                <a:gd name="T11" fmla="*/ 16 h 27"/>
                <a:gd name="T12" fmla="*/ 0 w 15"/>
                <a:gd name="T13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7">
                  <a:moveTo>
                    <a:pt x="0" y="27"/>
                  </a:moveTo>
                  <a:cubicBezTo>
                    <a:pt x="2" y="23"/>
                    <a:pt x="4" y="20"/>
                    <a:pt x="6" y="16"/>
                  </a:cubicBezTo>
                  <a:cubicBezTo>
                    <a:pt x="7" y="16"/>
                    <a:pt x="7" y="15"/>
                    <a:pt x="8" y="15"/>
                  </a:cubicBezTo>
                  <a:cubicBezTo>
                    <a:pt x="9" y="11"/>
                    <a:pt x="10" y="7"/>
                    <a:pt x="13" y="3"/>
                  </a:cubicBezTo>
                  <a:cubicBezTo>
                    <a:pt x="13" y="2"/>
                    <a:pt x="14" y="1"/>
                    <a:pt x="15" y="0"/>
                  </a:cubicBezTo>
                  <a:cubicBezTo>
                    <a:pt x="6" y="4"/>
                    <a:pt x="3" y="7"/>
                    <a:pt x="1" y="16"/>
                  </a:cubicBezTo>
                  <a:cubicBezTo>
                    <a:pt x="0" y="19"/>
                    <a:pt x="0" y="23"/>
                    <a:pt x="0" y="2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9CBEE39-FC67-4906-FDC3-754496FE8C3D}"/>
              </a:ext>
            </a:extLst>
          </p:cNvPr>
          <p:cNvGrpSpPr/>
          <p:nvPr/>
        </p:nvGrpSpPr>
        <p:grpSpPr>
          <a:xfrm>
            <a:off x="7555024" y="1651435"/>
            <a:ext cx="386347" cy="562724"/>
            <a:chOff x="6038630" y="1723498"/>
            <a:chExt cx="497928" cy="725244"/>
          </a:xfrm>
          <a:gradFill flip="none" rotWithShape="1">
            <a:gsLst>
              <a:gs pos="885">
                <a:schemeClr val="accent5"/>
              </a:gs>
              <a:gs pos="72000">
                <a:schemeClr val="accent2"/>
              </a:gs>
              <a:gs pos="100000">
                <a:schemeClr val="accent1"/>
              </a:gs>
            </a:gsLst>
            <a:lin ang="5400000" scaled="0"/>
            <a:tileRect/>
          </a:gradFill>
        </p:grpSpPr>
        <p:sp>
          <p:nvSpPr>
            <p:cNvPr id="48" name="Freeform 164">
              <a:extLst>
                <a:ext uri="{FF2B5EF4-FFF2-40B4-BE49-F238E27FC236}">
                  <a16:creationId xmlns:a16="http://schemas.microsoft.com/office/drawing/2014/main" id="{90D11E44-D40E-6975-B973-6BD6749B8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8630" y="1849063"/>
              <a:ext cx="452466" cy="599679"/>
            </a:xfrm>
            <a:custGeom>
              <a:avLst/>
              <a:gdLst>
                <a:gd name="T0" fmla="*/ 0 w 101"/>
                <a:gd name="T1" fmla="*/ 132 h 133"/>
                <a:gd name="T2" fmla="*/ 0 w 101"/>
                <a:gd name="T3" fmla="*/ 133 h 133"/>
                <a:gd name="T4" fmla="*/ 28 w 101"/>
                <a:gd name="T5" fmla="*/ 125 h 133"/>
                <a:gd name="T6" fmla="*/ 68 w 101"/>
                <a:gd name="T7" fmla="*/ 100 h 133"/>
                <a:gd name="T8" fmla="*/ 95 w 101"/>
                <a:gd name="T9" fmla="*/ 54 h 133"/>
                <a:gd name="T10" fmla="*/ 99 w 101"/>
                <a:gd name="T11" fmla="*/ 9 h 133"/>
                <a:gd name="T12" fmla="*/ 97 w 101"/>
                <a:gd name="T13" fmla="*/ 0 h 133"/>
                <a:gd name="T14" fmla="*/ 97 w 101"/>
                <a:gd name="T15" fmla="*/ 0 h 133"/>
                <a:gd name="T16" fmla="*/ 98 w 101"/>
                <a:gd name="T17" fmla="*/ 9 h 133"/>
                <a:gd name="T18" fmla="*/ 94 w 101"/>
                <a:gd name="T19" fmla="*/ 54 h 133"/>
                <a:gd name="T20" fmla="*/ 67 w 101"/>
                <a:gd name="T21" fmla="*/ 99 h 133"/>
                <a:gd name="T22" fmla="*/ 27 w 101"/>
                <a:gd name="T23" fmla="*/ 123 h 133"/>
                <a:gd name="T24" fmla="*/ 0 w 101"/>
                <a:gd name="T25" fmla="*/ 13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" h="133">
                  <a:moveTo>
                    <a:pt x="0" y="132"/>
                  </a:moveTo>
                  <a:cubicBezTo>
                    <a:pt x="0" y="133"/>
                    <a:pt x="0" y="133"/>
                    <a:pt x="0" y="133"/>
                  </a:cubicBezTo>
                  <a:cubicBezTo>
                    <a:pt x="0" y="133"/>
                    <a:pt x="19" y="127"/>
                    <a:pt x="28" y="125"/>
                  </a:cubicBezTo>
                  <a:cubicBezTo>
                    <a:pt x="44" y="120"/>
                    <a:pt x="56" y="112"/>
                    <a:pt x="68" y="100"/>
                  </a:cubicBezTo>
                  <a:cubicBezTo>
                    <a:pt x="81" y="86"/>
                    <a:pt x="89" y="73"/>
                    <a:pt x="95" y="54"/>
                  </a:cubicBezTo>
                  <a:cubicBezTo>
                    <a:pt x="100" y="38"/>
                    <a:pt x="101" y="26"/>
                    <a:pt x="99" y="9"/>
                  </a:cubicBezTo>
                  <a:cubicBezTo>
                    <a:pt x="99" y="6"/>
                    <a:pt x="98" y="3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3"/>
                    <a:pt x="98" y="6"/>
                    <a:pt x="98" y="9"/>
                  </a:cubicBezTo>
                  <a:cubicBezTo>
                    <a:pt x="100" y="26"/>
                    <a:pt x="99" y="38"/>
                    <a:pt x="94" y="54"/>
                  </a:cubicBezTo>
                  <a:cubicBezTo>
                    <a:pt x="88" y="72"/>
                    <a:pt x="80" y="85"/>
                    <a:pt x="67" y="99"/>
                  </a:cubicBezTo>
                  <a:cubicBezTo>
                    <a:pt x="55" y="111"/>
                    <a:pt x="44" y="119"/>
                    <a:pt x="27" y="123"/>
                  </a:cubicBezTo>
                  <a:cubicBezTo>
                    <a:pt x="18" y="126"/>
                    <a:pt x="9" y="129"/>
                    <a:pt x="0" y="13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Freeform 165">
              <a:extLst>
                <a:ext uri="{FF2B5EF4-FFF2-40B4-BE49-F238E27FC236}">
                  <a16:creationId xmlns:a16="http://schemas.microsoft.com/office/drawing/2014/main" id="{AC4E48AC-22D7-5C40-B420-CCBF34ECB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323" y="1723498"/>
              <a:ext cx="62783" cy="153709"/>
            </a:xfrm>
            <a:custGeom>
              <a:avLst/>
              <a:gdLst>
                <a:gd name="T0" fmla="*/ 14 w 14"/>
                <a:gd name="T1" fmla="*/ 34 h 34"/>
                <a:gd name="T2" fmla="*/ 11 w 14"/>
                <a:gd name="T3" fmla="*/ 15 h 34"/>
                <a:gd name="T4" fmla="*/ 0 w 14"/>
                <a:gd name="T5" fmla="*/ 0 h 34"/>
                <a:gd name="T6" fmla="*/ 14 w 14"/>
                <a:gd name="T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4">
                  <a:moveTo>
                    <a:pt x="14" y="34"/>
                  </a:moveTo>
                  <a:cubicBezTo>
                    <a:pt x="14" y="28"/>
                    <a:pt x="13" y="20"/>
                    <a:pt x="11" y="15"/>
                  </a:cubicBezTo>
                  <a:cubicBezTo>
                    <a:pt x="9" y="11"/>
                    <a:pt x="3" y="3"/>
                    <a:pt x="0" y="0"/>
                  </a:cubicBezTo>
                  <a:cubicBezTo>
                    <a:pt x="5" y="13"/>
                    <a:pt x="8" y="21"/>
                    <a:pt x="14" y="3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Freeform 166">
              <a:extLst>
                <a:ext uri="{FF2B5EF4-FFF2-40B4-BE49-F238E27FC236}">
                  <a16:creationId xmlns:a16="http://schemas.microsoft.com/office/drawing/2014/main" id="{2C8B7367-0AC1-777C-6D20-4B936CB35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380" y="2398948"/>
              <a:ext cx="136390" cy="12989"/>
            </a:xfrm>
            <a:custGeom>
              <a:avLst/>
              <a:gdLst>
                <a:gd name="T0" fmla="*/ 1 w 30"/>
                <a:gd name="T1" fmla="*/ 3 h 3"/>
                <a:gd name="T2" fmla="*/ 5 w 30"/>
                <a:gd name="T3" fmla="*/ 3 h 3"/>
                <a:gd name="T4" fmla="*/ 30 w 30"/>
                <a:gd name="T5" fmla="*/ 0 h 3"/>
                <a:gd name="T6" fmla="*/ 5 w 30"/>
                <a:gd name="T7" fmla="*/ 2 h 3"/>
                <a:gd name="T8" fmla="*/ 1 w 30"/>
                <a:gd name="T9" fmla="*/ 3 h 3"/>
                <a:gd name="T10" fmla="*/ 1 w 30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">
                  <a:moveTo>
                    <a:pt x="1" y="3"/>
                  </a:moveTo>
                  <a:cubicBezTo>
                    <a:pt x="2" y="3"/>
                    <a:pt x="4" y="3"/>
                    <a:pt x="5" y="3"/>
                  </a:cubicBezTo>
                  <a:cubicBezTo>
                    <a:pt x="13" y="3"/>
                    <a:pt x="22" y="1"/>
                    <a:pt x="30" y="0"/>
                  </a:cubicBezTo>
                  <a:cubicBezTo>
                    <a:pt x="21" y="0"/>
                    <a:pt x="13" y="1"/>
                    <a:pt x="5" y="2"/>
                  </a:cubicBezTo>
                  <a:cubicBezTo>
                    <a:pt x="4" y="2"/>
                    <a:pt x="1" y="2"/>
                    <a:pt x="1" y="3"/>
                  </a:cubicBezTo>
                  <a:cubicBezTo>
                    <a:pt x="0" y="3"/>
                    <a:pt x="1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1" name="Freeform 167">
              <a:extLst>
                <a:ext uri="{FF2B5EF4-FFF2-40B4-BE49-F238E27FC236}">
                  <a16:creationId xmlns:a16="http://schemas.microsoft.com/office/drawing/2014/main" id="{7A56F1A8-F712-9F8C-D087-FD074B56C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2854" y="2379465"/>
              <a:ext cx="158039" cy="45464"/>
            </a:xfrm>
            <a:custGeom>
              <a:avLst/>
              <a:gdLst>
                <a:gd name="T0" fmla="*/ 0 w 35"/>
                <a:gd name="T1" fmla="*/ 7 h 10"/>
                <a:gd name="T2" fmla="*/ 15 w 35"/>
                <a:gd name="T3" fmla="*/ 10 h 10"/>
                <a:gd name="T4" fmla="*/ 35 w 35"/>
                <a:gd name="T5" fmla="*/ 2 h 10"/>
                <a:gd name="T6" fmla="*/ 0 w 35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0">
                  <a:moveTo>
                    <a:pt x="0" y="7"/>
                  </a:moveTo>
                  <a:cubicBezTo>
                    <a:pt x="4" y="8"/>
                    <a:pt x="11" y="10"/>
                    <a:pt x="15" y="10"/>
                  </a:cubicBezTo>
                  <a:cubicBezTo>
                    <a:pt x="19" y="9"/>
                    <a:pt x="31" y="4"/>
                    <a:pt x="35" y="2"/>
                  </a:cubicBezTo>
                  <a:cubicBezTo>
                    <a:pt x="13" y="0"/>
                    <a:pt x="20" y="2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2" name="Freeform 168">
              <a:extLst>
                <a:ext uri="{FF2B5EF4-FFF2-40B4-BE49-F238E27FC236}">
                  <a16:creationId xmlns:a16="http://schemas.microsoft.com/office/drawing/2014/main" id="{FB4BC55D-1DB1-1FF5-D9EF-A483C2654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1306" y="2325341"/>
              <a:ext cx="129894" cy="54123"/>
            </a:xfrm>
            <a:custGeom>
              <a:avLst/>
              <a:gdLst>
                <a:gd name="T0" fmla="*/ 1 w 29"/>
                <a:gd name="T1" fmla="*/ 12 h 12"/>
                <a:gd name="T2" fmla="*/ 29 w 29"/>
                <a:gd name="T3" fmla="*/ 0 h 12"/>
                <a:gd name="T4" fmla="*/ 2 w 29"/>
                <a:gd name="T5" fmla="*/ 11 h 12"/>
                <a:gd name="T6" fmla="*/ 1 w 29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2">
                  <a:moveTo>
                    <a:pt x="1" y="12"/>
                  </a:moveTo>
                  <a:cubicBezTo>
                    <a:pt x="11" y="9"/>
                    <a:pt x="20" y="4"/>
                    <a:pt x="29" y="0"/>
                  </a:cubicBezTo>
                  <a:cubicBezTo>
                    <a:pt x="20" y="3"/>
                    <a:pt x="11" y="7"/>
                    <a:pt x="2" y="11"/>
                  </a:cubicBezTo>
                  <a:cubicBezTo>
                    <a:pt x="1" y="11"/>
                    <a:pt x="0" y="12"/>
                    <a:pt x="1" y="1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5" name="Freeform 169">
              <a:extLst>
                <a:ext uri="{FF2B5EF4-FFF2-40B4-BE49-F238E27FC236}">
                  <a16:creationId xmlns:a16="http://schemas.microsoft.com/office/drawing/2014/main" id="{CB15633E-A788-90F6-04C4-ACD8CCB7B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285" y="2308022"/>
              <a:ext cx="153709" cy="62783"/>
            </a:xfrm>
            <a:custGeom>
              <a:avLst/>
              <a:gdLst>
                <a:gd name="T0" fmla="*/ 0 w 34"/>
                <a:gd name="T1" fmla="*/ 14 h 14"/>
                <a:gd name="T2" fmla="*/ 17 w 34"/>
                <a:gd name="T3" fmla="*/ 12 h 14"/>
                <a:gd name="T4" fmla="*/ 34 w 34"/>
                <a:gd name="T5" fmla="*/ 0 h 14"/>
                <a:gd name="T6" fmla="*/ 22 w 34"/>
                <a:gd name="T7" fmla="*/ 1 h 14"/>
                <a:gd name="T8" fmla="*/ 0 w 3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4">
                  <a:moveTo>
                    <a:pt x="0" y="14"/>
                  </a:moveTo>
                  <a:cubicBezTo>
                    <a:pt x="5" y="14"/>
                    <a:pt x="13" y="13"/>
                    <a:pt x="17" y="12"/>
                  </a:cubicBezTo>
                  <a:cubicBezTo>
                    <a:pt x="19" y="11"/>
                    <a:pt x="31" y="2"/>
                    <a:pt x="34" y="0"/>
                  </a:cubicBezTo>
                  <a:cubicBezTo>
                    <a:pt x="32" y="0"/>
                    <a:pt x="23" y="1"/>
                    <a:pt x="22" y="1"/>
                  </a:cubicBezTo>
                  <a:cubicBezTo>
                    <a:pt x="15" y="4"/>
                    <a:pt x="7" y="10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6" name="Freeform 170">
              <a:extLst>
                <a:ext uri="{FF2B5EF4-FFF2-40B4-BE49-F238E27FC236}">
                  <a16:creationId xmlns:a16="http://schemas.microsoft.com/office/drawing/2014/main" id="{F787CEC1-77F8-8FF2-62F4-D8D4F2D04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5738" y="2245241"/>
              <a:ext cx="108245" cy="75772"/>
            </a:xfrm>
            <a:custGeom>
              <a:avLst/>
              <a:gdLst>
                <a:gd name="T0" fmla="*/ 1 w 24"/>
                <a:gd name="T1" fmla="*/ 17 h 17"/>
                <a:gd name="T2" fmla="*/ 24 w 24"/>
                <a:gd name="T3" fmla="*/ 0 h 17"/>
                <a:gd name="T4" fmla="*/ 1 w 24"/>
                <a:gd name="T5" fmla="*/ 16 h 17"/>
                <a:gd name="T6" fmla="*/ 1 w 24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7">
                  <a:moveTo>
                    <a:pt x="1" y="17"/>
                  </a:moveTo>
                  <a:cubicBezTo>
                    <a:pt x="8" y="12"/>
                    <a:pt x="17" y="6"/>
                    <a:pt x="24" y="0"/>
                  </a:cubicBezTo>
                  <a:cubicBezTo>
                    <a:pt x="15" y="6"/>
                    <a:pt x="9" y="10"/>
                    <a:pt x="1" y="16"/>
                  </a:cubicBezTo>
                  <a:cubicBezTo>
                    <a:pt x="0" y="16"/>
                    <a:pt x="0" y="17"/>
                    <a:pt x="1" y="1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7" name="Freeform 171">
              <a:extLst>
                <a:ext uri="{FF2B5EF4-FFF2-40B4-BE49-F238E27FC236}">
                  <a16:creationId xmlns:a16="http://schemas.microsoft.com/office/drawing/2014/main" id="{6DCC4F08-CBA8-1D67-71F4-863A5E49B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551" y="2219262"/>
              <a:ext cx="129894" cy="84432"/>
            </a:xfrm>
            <a:custGeom>
              <a:avLst/>
              <a:gdLst>
                <a:gd name="T0" fmla="*/ 0 w 29"/>
                <a:gd name="T1" fmla="*/ 19 h 19"/>
                <a:gd name="T2" fmla="*/ 15 w 29"/>
                <a:gd name="T3" fmla="*/ 14 h 19"/>
                <a:gd name="T4" fmla="*/ 29 w 29"/>
                <a:gd name="T5" fmla="*/ 0 h 19"/>
                <a:gd name="T6" fmla="*/ 0 w 29"/>
                <a:gd name="T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9">
                  <a:moveTo>
                    <a:pt x="0" y="19"/>
                  </a:moveTo>
                  <a:cubicBezTo>
                    <a:pt x="4" y="18"/>
                    <a:pt x="13" y="16"/>
                    <a:pt x="15" y="14"/>
                  </a:cubicBezTo>
                  <a:cubicBezTo>
                    <a:pt x="17" y="13"/>
                    <a:pt x="26" y="3"/>
                    <a:pt x="29" y="0"/>
                  </a:cubicBezTo>
                  <a:cubicBezTo>
                    <a:pt x="9" y="7"/>
                    <a:pt x="15" y="6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8" name="Freeform 172">
              <a:extLst>
                <a:ext uri="{FF2B5EF4-FFF2-40B4-BE49-F238E27FC236}">
                  <a16:creationId xmlns:a16="http://schemas.microsoft.com/office/drawing/2014/main" id="{04C85D9F-9A93-F711-6493-07E3C8F36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5015" y="2156479"/>
              <a:ext cx="88762" cy="93092"/>
            </a:xfrm>
            <a:custGeom>
              <a:avLst/>
              <a:gdLst>
                <a:gd name="T0" fmla="*/ 0 w 20"/>
                <a:gd name="T1" fmla="*/ 21 h 21"/>
                <a:gd name="T2" fmla="*/ 20 w 20"/>
                <a:gd name="T3" fmla="*/ 0 h 21"/>
                <a:gd name="T4" fmla="*/ 0 w 20"/>
                <a:gd name="T5" fmla="*/ 19 h 21"/>
                <a:gd name="T6" fmla="*/ 0 w 20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1">
                  <a:moveTo>
                    <a:pt x="0" y="21"/>
                  </a:moveTo>
                  <a:cubicBezTo>
                    <a:pt x="7" y="14"/>
                    <a:pt x="13" y="7"/>
                    <a:pt x="20" y="0"/>
                  </a:cubicBezTo>
                  <a:cubicBezTo>
                    <a:pt x="13" y="6"/>
                    <a:pt x="7" y="13"/>
                    <a:pt x="0" y="19"/>
                  </a:cubicBezTo>
                  <a:cubicBezTo>
                    <a:pt x="0" y="20"/>
                    <a:pt x="0" y="21"/>
                    <a:pt x="0" y="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9" name="Freeform 173">
              <a:extLst>
                <a:ext uri="{FF2B5EF4-FFF2-40B4-BE49-F238E27FC236}">
                  <a16:creationId xmlns:a16="http://schemas.microsoft.com/office/drawing/2014/main" id="{BF00C119-7576-8891-7BAD-C483E0F56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2334" y="2115347"/>
              <a:ext cx="112575" cy="116905"/>
            </a:xfrm>
            <a:custGeom>
              <a:avLst/>
              <a:gdLst>
                <a:gd name="T0" fmla="*/ 0 w 25"/>
                <a:gd name="T1" fmla="*/ 26 h 26"/>
                <a:gd name="T2" fmla="*/ 14 w 25"/>
                <a:gd name="T3" fmla="*/ 17 h 26"/>
                <a:gd name="T4" fmla="*/ 25 w 25"/>
                <a:gd name="T5" fmla="*/ 0 h 26"/>
                <a:gd name="T6" fmla="*/ 0 w 25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6">
                  <a:moveTo>
                    <a:pt x="0" y="26"/>
                  </a:moveTo>
                  <a:cubicBezTo>
                    <a:pt x="4" y="24"/>
                    <a:pt x="11" y="20"/>
                    <a:pt x="14" y="17"/>
                  </a:cubicBezTo>
                  <a:cubicBezTo>
                    <a:pt x="15" y="15"/>
                    <a:pt x="23" y="3"/>
                    <a:pt x="25" y="0"/>
                  </a:cubicBezTo>
                  <a:cubicBezTo>
                    <a:pt x="7" y="11"/>
                    <a:pt x="12" y="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0" name="Freeform 174">
              <a:extLst>
                <a:ext uri="{FF2B5EF4-FFF2-40B4-BE49-F238E27FC236}">
                  <a16:creationId xmlns:a16="http://schemas.microsoft.com/office/drawing/2014/main" id="{0C8F5F42-9DE5-84B5-7B65-A47E26E3B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2643" y="2048234"/>
              <a:ext cx="73607" cy="121235"/>
            </a:xfrm>
            <a:custGeom>
              <a:avLst/>
              <a:gdLst>
                <a:gd name="T0" fmla="*/ 1 w 16"/>
                <a:gd name="T1" fmla="*/ 26 h 27"/>
                <a:gd name="T2" fmla="*/ 16 w 16"/>
                <a:gd name="T3" fmla="*/ 0 h 27"/>
                <a:gd name="T4" fmla="*/ 9 w 16"/>
                <a:gd name="T5" fmla="*/ 11 h 27"/>
                <a:gd name="T6" fmla="*/ 1 w 16"/>
                <a:gd name="T7" fmla="*/ 24 h 27"/>
                <a:gd name="T8" fmla="*/ 1 w 16"/>
                <a:gd name="T9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7">
                  <a:moveTo>
                    <a:pt x="1" y="26"/>
                  </a:moveTo>
                  <a:cubicBezTo>
                    <a:pt x="6" y="17"/>
                    <a:pt x="11" y="9"/>
                    <a:pt x="16" y="0"/>
                  </a:cubicBezTo>
                  <a:cubicBezTo>
                    <a:pt x="13" y="4"/>
                    <a:pt x="11" y="7"/>
                    <a:pt x="9" y="11"/>
                  </a:cubicBezTo>
                  <a:cubicBezTo>
                    <a:pt x="6" y="15"/>
                    <a:pt x="4" y="20"/>
                    <a:pt x="1" y="24"/>
                  </a:cubicBezTo>
                  <a:cubicBezTo>
                    <a:pt x="0" y="25"/>
                    <a:pt x="0" y="27"/>
                    <a:pt x="1" y="2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1" name="Freeform 175">
              <a:extLst>
                <a:ext uri="{FF2B5EF4-FFF2-40B4-BE49-F238E27FC236}">
                  <a16:creationId xmlns:a16="http://schemas.microsoft.com/office/drawing/2014/main" id="{235E981E-DA60-FB84-05CA-FC11D76EA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2126" y="2002772"/>
              <a:ext cx="84432" cy="138554"/>
            </a:xfrm>
            <a:custGeom>
              <a:avLst/>
              <a:gdLst>
                <a:gd name="T0" fmla="*/ 0 w 19"/>
                <a:gd name="T1" fmla="*/ 31 h 31"/>
                <a:gd name="T2" fmla="*/ 11 w 19"/>
                <a:gd name="T3" fmla="*/ 19 h 31"/>
                <a:gd name="T4" fmla="*/ 19 w 19"/>
                <a:gd name="T5" fmla="*/ 0 h 31"/>
                <a:gd name="T6" fmla="*/ 4 w 19"/>
                <a:gd name="T7" fmla="*/ 21 h 31"/>
                <a:gd name="T8" fmla="*/ 0 w 19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31">
                  <a:moveTo>
                    <a:pt x="0" y="31"/>
                  </a:moveTo>
                  <a:cubicBezTo>
                    <a:pt x="1" y="29"/>
                    <a:pt x="10" y="22"/>
                    <a:pt x="11" y="19"/>
                  </a:cubicBezTo>
                  <a:cubicBezTo>
                    <a:pt x="13" y="16"/>
                    <a:pt x="17" y="5"/>
                    <a:pt x="19" y="0"/>
                  </a:cubicBezTo>
                  <a:cubicBezTo>
                    <a:pt x="10" y="9"/>
                    <a:pt x="9" y="9"/>
                    <a:pt x="4" y="21"/>
                  </a:cubicBezTo>
                  <a:cubicBezTo>
                    <a:pt x="3" y="24"/>
                    <a:pt x="1" y="27"/>
                    <a:pt x="0" y="3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2" name="Freeform 176">
              <a:extLst>
                <a:ext uri="{FF2B5EF4-FFF2-40B4-BE49-F238E27FC236}">
                  <a16:creationId xmlns:a16="http://schemas.microsoft.com/office/drawing/2014/main" id="{FFFD2A16-AD8A-B5F5-CEB1-D5742DAC2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9445" y="1944318"/>
              <a:ext cx="45464" cy="125564"/>
            </a:xfrm>
            <a:custGeom>
              <a:avLst/>
              <a:gdLst>
                <a:gd name="T0" fmla="*/ 1 w 10"/>
                <a:gd name="T1" fmla="*/ 27 h 28"/>
                <a:gd name="T2" fmla="*/ 10 w 10"/>
                <a:gd name="T3" fmla="*/ 0 h 28"/>
                <a:gd name="T4" fmla="*/ 0 w 10"/>
                <a:gd name="T5" fmla="*/ 26 h 28"/>
                <a:gd name="T6" fmla="*/ 1 w 10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8">
                  <a:moveTo>
                    <a:pt x="1" y="27"/>
                  </a:moveTo>
                  <a:cubicBezTo>
                    <a:pt x="4" y="18"/>
                    <a:pt x="7" y="9"/>
                    <a:pt x="10" y="0"/>
                  </a:cubicBezTo>
                  <a:cubicBezTo>
                    <a:pt x="6" y="9"/>
                    <a:pt x="4" y="17"/>
                    <a:pt x="0" y="26"/>
                  </a:cubicBezTo>
                  <a:cubicBezTo>
                    <a:pt x="0" y="27"/>
                    <a:pt x="0" y="28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3" name="Freeform 177">
              <a:extLst>
                <a:ext uri="{FF2B5EF4-FFF2-40B4-BE49-F238E27FC236}">
                  <a16:creationId xmlns:a16="http://schemas.microsoft.com/office/drawing/2014/main" id="{CF75A91E-A567-6377-8608-C780187AE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105" y="1894526"/>
              <a:ext cx="54123" cy="149379"/>
            </a:xfrm>
            <a:custGeom>
              <a:avLst/>
              <a:gdLst>
                <a:gd name="T0" fmla="*/ 0 w 12"/>
                <a:gd name="T1" fmla="*/ 33 h 33"/>
                <a:gd name="T2" fmla="*/ 9 w 12"/>
                <a:gd name="T3" fmla="*/ 19 h 33"/>
                <a:gd name="T4" fmla="*/ 12 w 12"/>
                <a:gd name="T5" fmla="*/ 0 h 33"/>
                <a:gd name="T6" fmla="*/ 0 w 12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3">
                  <a:moveTo>
                    <a:pt x="0" y="33"/>
                  </a:moveTo>
                  <a:cubicBezTo>
                    <a:pt x="3" y="29"/>
                    <a:pt x="8" y="23"/>
                    <a:pt x="9" y="19"/>
                  </a:cubicBezTo>
                  <a:cubicBezTo>
                    <a:pt x="10" y="17"/>
                    <a:pt x="12" y="4"/>
                    <a:pt x="12" y="0"/>
                  </a:cubicBezTo>
                  <a:cubicBezTo>
                    <a:pt x="1" y="17"/>
                    <a:pt x="5" y="13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Freeform 178">
              <a:extLst>
                <a:ext uri="{FF2B5EF4-FFF2-40B4-BE49-F238E27FC236}">
                  <a16:creationId xmlns:a16="http://schemas.microsoft.com/office/drawing/2014/main" id="{18131143-17F3-4144-A268-071932078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2435" y="1840403"/>
              <a:ext cx="12989" cy="129894"/>
            </a:xfrm>
            <a:custGeom>
              <a:avLst/>
              <a:gdLst>
                <a:gd name="T0" fmla="*/ 1 w 3"/>
                <a:gd name="T1" fmla="*/ 28 h 29"/>
                <a:gd name="T2" fmla="*/ 3 w 3"/>
                <a:gd name="T3" fmla="*/ 0 h 29"/>
                <a:gd name="T4" fmla="*/ 0 w 3"/>
                <a:gd name="T5" fmla="*/ 27 h 29"/>
                <a:gd name="T6" fmla="*/ 1 w 3"/>
                <a:gd name="T7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9">
                  <a:moveTo>
                    <a:pt x="1" y="28"/>
                  </a:moveTo>
                  <a:cubicBezTo>
                    <a:pt x="3" y="18"/>
                    <a:pt x="3" y="10"/>
                    <a:pt x="3" y="0"/>
                  </a:cubicBezTo>
                  <a:cubicBezTo>
                    <a:pt x="3" y="8"/>
                    <a:pt x="2" y="19"/>
                    <a:pt x="0" y="27"/>
                  </a:cubicBezTo>
                  <a:cubicBezTo>
                    <a:pt x="0" y="28"/>
                    <a:pt x="1" y="29"/>
                    <a:pt x="1" y="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5" name="Freeform 179">
              <a:extLst>
                <a:ext uri="{FF2B5EF4-FFF2-40B4-BE49-F238E27FC236}">
                  <a16:creationId xmlns:a16="http://schemas.microsoft.com/office/drawing/2014/main" id="{D72B73BA-45D5-7B5D-D477-84D3BE050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2435" y="1786281"/>
              <a:ext cx="32474" cy="158039"/>
            </a:xfrm>
            <a:custGeom>
              <a:avLst/>
              <a:gdLst>
                <a:gd name="T0" fmla="*/ 2 w 7"/>
                <a:gd name="T1" fmla="*/ 35 h 35"/>
                <a:gd name="T2" fmla="*/ 7 w 7"/>
                <a:gd name="T3" fmla="*/ 20 h 35"/>
                <a:gd name="T4" fmla="*/ 4 w 7"/>
                <a:gd name="T5" fmla="*/ 0 h 35"/>
                <a:gd name="T6" fmla="*/ 1 w 7"/>
                <a:gd name="T7" fmla="*/ 23 h 35"/>
                <a:gd name="T8" fmla="*/ 2 w 7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5">
                  <a:moveTo>
                    <a:pt x="2" y="35"/>
                  </a:moveTo>
                  <a:cubicBezTo>
                    <a:pt x="3" y="32"/>
                    <a:pt x="7" y="23"/>
                    <a:pt x="7" y="20"/>
                  </a:cubicBezTo>
                  <a:cubicBezTo>
                    <a:pt x="7" y="16"/>
                    <a:pt x="5" y="5"/>
                    <a:pt x="4" y="0"/>
                  </a:cubicBezTo>
                  <a:cubicBezTo>
                    <a:pt x="1" y="11"/>
                    <a:pt x="0" y="12"/>
                    <a:pt x="1" y="23"/>
                  </a:cubicBezTo>
                  <a:cubicBezTo>
                    <a:pt x="1" y="27"/>
                    <a:pt x="2" y="31"/>
                    <a:pt x="2" y="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6" name="Freeform 180">
              <a:extLst>
                <a:ext uri="{FF2B5EF4-FFF2-40B4-BE49-F238E27FC236}">
                  <a16:creationId xmlns:a16="http://schemas.microsoft.com/office/drawing/2014/main" id="{FC197DFF-5FD6-DC22-35CE-8E983CB0B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380" y="2336167"/>
              <a:ext cx="99586" cy="80102"/>
            </a:xfrm>
            <a:custGeom>
              <a:avLst/>
              <a:gdLst>
                <a:gd name="T0" fmla="*/ 1 w 22"/>
                <a:gd name="T1" fmla="*/ 17 h 18"/>
                <a:gd name="T2" fmla="*/ 22 w 22"/>
                <a:gd name="T3" fmla="*/ 0 h 18"/>
                <a:gd name="T4" fmla="*/ 2 w 22"/>
                <a:gd name="T5" fmla="*/ 17 h 18"/>
                <a:gd name="T6" fmla="*/ 1 w 22"/>
                <a:gd name="T7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8">
                  <a:moveTo>
                    <a:pt x="1" y="17"/>
                  </a:moveTo>
                  <a:cubicBezTo>
                    <a:pt x="10" y="12"/>
                    <a:pt x="16" y="9"/>
                    <a:pt x="22" y="0"/>
                  </a:cubicBezTo>
                  <a:cubicBezTo>
                    <a:pt x="17" y="9"/>
                    <a:pt x="11" y="13"/>
                    <a:pt x="2" y="17"/>
                  </a:cubicBezTo>
                  <a:cubicBezTo>
                    <a:pt x="1" y="18"/>
                    <a:pt x="0" y="17"/>
                    <a:pt x="1" y="1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" name="Freeform 181">
              <a:extLst>
                <a:ext uri="{FF2B5EF4-FFF2-40B4-BE49-F238E27FC236}">
                  <a16:creationId xmlns:a16="http://schemas.microsoft.com/office/drawing/2014/main" id="{D3730E8E-F460-FBD1-DE54-5531BE393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8524" y="2290703"/>
              <a:ext cx="88762" cy="112575"/>
            </a:xfrm>
            <a:custGeom>
              <a:avLst/>
              <a:gdLst>
                <a:gd name="T0" fmla="*/ 0 w 20"/>
                <a:gd name="T1" fmla="*/ 25 h 25"/>
                <a:gd name="T2" fmla="*/ 8 w 20"/>
                <a:gd name="T3" fmla="*/ 12 h 25"/>
                <a:gd name="T4" fmla="*/ 17 w 20"/>
                <a:gd name="T5" fmla="*/ 4 h 25"/>
                <a:gd name="T6" fmla="*/ 20 w 20"/>
                <a:gd name="T7" fmla="*/ 0 h 25"/>
                <a:gd name="T8" fmla="*/ 0 w 20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5">
                  <a:moveTo>
                    <a:pt x="0" y="25"/>
                  </a:moveTo>
                  <a:cubicBezTo>
                    <a:pt x="4" y="20"/>
                    <a:pt x="5" y="16"/>
                    <a:pt x="8" y="12"/>
                  </a:cubicBezTo>
                  <a:cubicBezTo>
                    <a:pt x="11" y="10"/>
                    <a:pt x="15" y="7"/>
                    <a:pt x="17" y="4"/>
                  </a:cubicBezTo>
                  <a:cubicBezTo>
                    <a:pt x="18" y="3"/>
                    <a:pt x="19" y="1"/>
                    <a:pt x="20" y="0"/>
                  </a:cubicBezTo>
                  <a:cubicBezTo>
                    <a:pt x="19" y="16"/>
                    <a:pt x="14" y="18"/>
                    <a:pt x="0" y="2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0" name="Freeform 182">
              <a:extLst>
                <a:ext uri="{FF2B5EF4-FFF2-40B4-BE49-F238E27FC236}">
                  <a16:creationId xmlns:a16="http://schemas.microsoft.com/office/drawing/2014/main" id="{BC28575B-D183-8215-F3BA-28DC71649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1306" y="2282043"/>
              <a:ext cx="80102" cy="97421"/>
            </a:xfrm>
            <a:custGeom>
              <a:avLst/>
              <a:gdLst>
                <a:gd name="T0" fmla="*/ 1 w 18"/>
                <a:gd name="T1" fmla="*/ 21 h 22"/>
                <a:gd name="T2" fmla="*/ 18 w 18"/>
                <a:gd name="T3" fmla="*/ 0 h 22"/>
                <a:gd name="T4" fmla="*/ 2 w 18"/>
                <a:gd name="T5" fmla="*/ 21 h 22"/>
                <a:gd name="T6" fmla="*/ 1 w 18"/>
                <a:gd name="T7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2">
                  <a:moveTo>
                    <a:pt x="1" y="21"/>
                  </a:moveTo>
                  <a:cubicBezTo>
                    <a:pt x="8" y="15"/>
                    <a:pt x="14" y="8"/>
                    <a:pt x="18" y="0"/>
                  </a:cubicBezTo>
                  <a:cubicBezTo>
                    <a:pt x="15" y="9"/>
                    <a:pt x="10" y="15"/>
                    <a:pt x="2" y="21"/>
                  </a:cubicBezTo>
                  <a:cubicBezTo>
                    <a:pt x="1" y="22"/>
                    <a:pt x="0" y="22"/>
                    <a:pt x="1" y="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1" name="Freeform 183">
              <a:extLst>
                <a:ext uri="{FF2B5EF4-FFF2-40B4-BE49-F238E27FC236}">
                  <a16:creationId xmlns:a16="http://schemas.microsoft.com/office/drawing/2014/main" id="{A7262824-E9BD-BC18-71B6-9892484A4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2955" y="2232251"/>
              <a:ext cx="73607" cy="129894"/>
            </a:xfrm>
            <a:custGeom>
              <a:avLst/>
              <a:gdLst>
                <a:gd name="T0" fmla="*/ 0 w 16"/>
                <a:gd name="T1" fmla="*/ 29 h 29"/>
                <a:gd name="T2" fmla="*/ 6 w 16"/>
                <a:gd name="T3" fmla="*/ 15 h 29"/>
                <a:gd name="T4" fmla="*/ 11 w 16"/>
                <a:gd name="T5" fmla="*/ 7 h 29"/>
                <a:gd name="T6" fmla="*/ 15 w 16"/>
                <a:gd name="T7" fmla="*/ 0 h 29"/>
                <a:gd name="T8" fmla="*/ 16 w 16"/>
                <a:gd name="T9" fmla="*/ 11 h 29"/>
                <a:gd name="T10" fmla="*/ 0 w 16"/>
                <a:gd name="T1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29">
                  <a:moveTo>
                    <a:pt x="0" y="29"/>
                  </a:moveTo>
                  <a:cubicBezTo>
                    <a:pt x="3" y="24"/>
                    <a:pt x="4" y="19"/>
                    <a:pt x="6" y="15"/>
                  </a:cubicBezTo>
                  <a:cubicBezTo>
                    <a:pt x="8" y="12"/>
                    <a:pt x="10" y="10"/>
                    <a:pt x="11" y="7"/>
                  </a:cubicBezTo>
                  <a:cubicBezTo>
                    <a:pt x="13" y="4"/>
                    <a:pt x="14" y="3"/>
                    <a:pt x="15" y="0"/>
                  </a:cubicBezTo>
                  <a:cubicBezTo>
                    <a:pt x="15" y="4"/>
                    <a:pt x="16" y="7"/>
                    <a:pt x="16" y="11"/>
                  </a:cubicBezTo>
                  <a:cubicBezTo>
                    <a:pt x="14" y="19"/>
                    <a:pt x="6" y="24"/>
                    <a:pt x="0" y="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2" name="Freeform 184">
              <a:extLst>
                <a:ext uri="{FF2B5EF4-FFF2-40B4-BE49-F238E27FC236}">
                  <a16:creationId xmlns:a16="http://schemas.microsoft.com/office/drawing/2014/main" id="{E1394A89-B50B-C543-BCC5-712014941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408" y="2208437"/>
              <a:ext cx="58453" cy="112575"/>
            </a:xfrm>
            <a:custGeom>
              <a:avLst/>
              <a:gdLst>
                <a:gd name="T0" fmla="*/ 1 w 13"/>
                <a:gd name="T1" fmla="*/ 24 h 25"/>
                <a:gd name="T2" fmla="*/ 13 w 13"/>
                <a:gd name="T3" fmla="*/ 0 h 25"/>
                <a:gd name="T4" fmla="*/ 2 w 13"/>
                <a:gd name="T5" fmla="*/ 24 h 25"/>
                <a:gd name="T6" fmla="*/ 1 w 13"/>
                <a:gd name="T7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5">
                  <a:moveTo>
                    <a:pt x="1" y="24"/>
                  </a:moveTo>
                  <a:cubicBezTo>
                    <a:pt x="7" y="17"/>
                    <a:pt x="11" y="10"/>
                    <a:pt x="13" y="0"/>
                  </a:cubicBezTo>
                  <a:cubicBezTo>
                    <a:pt x="12" y="10"/>
                    <a:pt x="8" y="17"/>
                    <a:pt x="2" y="24"/>
                  </a:cubicBezTo>
                  <a:cubicBezTo>
                    <a:pt x="2" y="25"/>
                    <a:pt x="0" y="25"/>
                    <a:pt x="1" y="2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3" name="Freeform 185">
              <a:extLst>
                <a:ext uri="{FF2B5EF4-FFF2-40B4-BE49-F238E27FC236}">
                  <a16:creationId xmlns:a16="http://schemas.microsoft.com/office/drawing/2014/main" id="{9837F64A-67B3-C09F-F735-32744EE42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5221" y="2165139"/>
              <a:ext cx="58453" cy="134224"/>
            </a:xfrm>
            <a:custGeom>
              <a:avLst/>
              <a:gdLst>
                <a:gd name="T0" fmla="*/ 0 w 13"/>
                <a:gd name="T1" fmla="*/ 30 h 30"/>
                <a:gd name="T2" fmla="*/ 2 w 13"/>
                <a:gd name="T3" fmla="*/ 15 h 30"/>
                <a:gd name="T4" fmla="*/ 7 w 13"/>
                <a:gd name="T5" fmla="*/ 4 h 30"/>
                <a:gd name="T6" fmla="*/ 8 w 13"/>
                <a:gd name="T7" fmla="*/ 0 h 30"/>
                <a:gd name="T8" fmla="*/ 1 w 13"/>
                <a:gd name="T9" fmla="*/ 29 h 30"/>
                <a:gd name="T10" fmla="*/ 0 w 13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30">
                  <a:moveTo>
                    <a:pt x="0" y="30"/>
                  </a:moveTo>
                  <a:cubicBezTo>
                    <a:pt x="1" y="26"/>
                    <a:pt x="1" y="17"/>
                    <a:pt x="2" y="15"/>
                  </a:cubicBezTo>
                  <a:cubicBezTo>
                    <a:pt x="4" y="11"/>
                    <a:pt x="6" y="8"/>
                    <a:pt x="7" y="4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13" y="14"/>
                    <a:pt x="10" y="17"/>
                    <a:pt x="1" y="29"/>
                  </a:cubicBezTo>
                  <a:cubicBezTo>
                    <a:pt x="1" y="29"/>
                    <a:pt x="0" y="30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4" name="Freeform 186">
              <a:extLst>
                <a:ext uri="{FF2B5EF4-FFF2-40B4-BE49-F238E27FC236}">
                  <a16:creationId xmlns:a16="http://schemas.microsoft.com/office/drawing/2014/main" id="{93548E24-8A66-0955-23AB-631AF0D28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8519" y="2128336"/>
              <a:ext cx="41134" cy="121235"/>
            </a:xfrm>
            <a:custGeom>
              <a:avLst/>
              <a:gdLst>
                <a:gd name="T0" fmla="*/ 1 w 9"/>
                <a:gd name="T1" fmla="*/ 26 h 27"/>
                <a:gd name="T2" fmla="*/ 8 w 9"/>
                <a:gd name="T3" fmla="*/ 0 h 27"/>
                <a:gd name="T4" fmla="*/ 2 w 9"/>
                <a:gd name="T5" fmla="*/ 26 h 27"/>
                <a:gd name="T6" fmla="*/ 1 w 9"/>
                <a:gd name="T7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7">
                  <a:moveTo>
                    <a:pt x="1" y="26"/>
                  </a:moveTo>
                  <a:cubicBezTo>
                    <a:pt x="5" y="18"/>
                    <a:pt x="8" y="9"/>
                    <a:pt x="8" y="0"/>
                  </a:cubicBezTo>
                  <a:cubicBezTo>
                    <a:pt x="9" y="10"/>
                    <a:pt x="6" y="17"/>
                    <a:pt x="2" y="26"/>
                  </a:cubicBezTo>
                  <a:cubicBezTo>
                    <a:pt x="1" y="27"/>
                    <a:pt x="0" y="27"/>
                    <a:pt x="1" y="2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5" name="Freeform 187">
              <a:extLst>
                <a:ext uri="{FF2B5EF4-FFF2-40B4-BE49-F238E27FC236}">
                  <a16:creationId xmlns:a16="http://schemas.microsoft.com/office/drawing/2014/main" id="{D63F6646-6EF4-CDA3-0080-4DC20E074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3674" y="2078542"/>
              <a:ext cx="49793" cy="149379"/>
            </a:xfrm>
            <a:custGeom>
              <a:avLst/>
              <a:gdLst>
                <a:gd name="T0" fmla="*/ 0 w 11"/>
                <a:gd name="T1" fmla="*/ 33 h 33"/>
                <a:gd name="T2" fmla="*/ 0 w 11"/>
                <a:gd name="T3" fmla="*/ 17 h 33"/>
                <a:gd name="T4" fmla="*/ 3 w 11"/>
                <a:gd name="T5" fmla="*/ 4 h 33"/>
                <a:gd name="T6" fmla="*/ 4 w 11"/>
                <a:gd name="T7" fmla="*/ 0 h 33"/>
                <a:gd name="T8" fmla="*/ 0 w 11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0" y="33"/>
                  </a:moveTo>
                  <a:cubicBezTo>
                    <a:pt x="1" y="27"/>
                    <a:pt x="0" y="22"/>
                    <a:pt x="0" y="17"/>
                  </a:cubicBezTo>
                  <a:cubicBezTo>
                    <a:pt x="2" y="13"/>
                    <a:pt x="3" y="9"/>
                    <a:pt x="3" y="4"/>
                  </a:cubicBezTo>
                  <a:cubicBezTo>
                    <a:pt x="4" y="3"/>
                    <a:pt x="4" y="2"/>
                    <a:pt x="4" y="0"/>
                  </a:cubicBezTo>
                  <a:cubicBezTo>
                    <a:pt x="11" y="15"/>
                    <a:pt x="8" y="19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6" name="Freeform 188">
              <a:extLst>
                <a:ext uri="{FF2B5EF4-FFF2-40B4-BE49-F238E27FC236}">
                  <a16:creationId xmlns:a16="http://schemas.microsoft.com/office/drawing/2014/main" id="{48D3135A-28D3-4F12-8A40-4426713B1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2643" y="2039574"/>
              <a:ext cx="23815" cy="125564"/>
            </a:xfrm>
            <a:custGeom>
              <a:avLst/>
              <a:gdLst>
                <a:gd name="T0" fmla="*/ 0 w 5"/>
                <a:gd name="T1" fmla="*/ 27 h 28"/>
                <a:gd name="T2" fmla="*/ 3 w 5"/>
                <a:gd name="T3" fmla="*/ 0 h 28"/>
                <a:gd name="T4" fmla="*/ 1 w 5"/>
                <a:gd name="T5" fmla="*/ 27 h 28"/>
                <a:gd name="T6" fmla="*/ 0 w 5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8">
                  <a:moveTo>
                    <a:pt x="0" y="27"/>
                  </a:moveTo>
                  <a:cubicBezTo>
                    <a:pt x="3" y="18"/>
                    <a:pt x="4" y="9"/>
                    <a:pt x="3" y="0"/>
                  </a:cubicBezTo>
                  <a:cubicBezTo>
                    <a:pt x="5" y="9"/>
                    <a:pt x="4" y="17"/>
                    <a:pt x="1" y="27"/>
                  </a:cubicBezTo>
                  <a:cubicBezTo>
                    <a:pt x="1" y="28"/>
                    <a:pt x="0" y="28"/>
                    <a:pt x="0" y="2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7" name="Freeform 189">
              <a:extLst>
                <a:ext uri="{FF2B5EF4-FFF2-40B4-BE49-F238E27FC236}">
                  <a16:creationId xmlns:a16="http://schemas.microsoft.com/office/drawing/2014/main" id="{B798EDD4-3CA1-C874-9883-06A2EE72E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8313" y="1994112"/>
              <a:ext cx="36804" cy="142884"/>
            </a:xfrm>
            <a:custGeom>
              <a:avLst/>
              <a:gdLst>
                <a:gd name="T0" fmla="*/ 3 w 8"/>
                <a:gd name="T1" fmla="*/ 32 h 32"/>
                <a:gd name="T2" fmla="*/ 1 w 8"/>
                <a:gd name="T3" fmla="*/ 20 h 32"/>
                <a:gd name="T4" fmla="*/ 0 w 8"/>
                <a:gd name="T5" fmla="*/ 17 h 32"/>
                <a:gd name="T6" fmla="*/ 1 w 8"/>
                <a:gd name="T7" fmla="*/ 3 h 32"/>
                <a:gd name="T8" fmla="*/ 1 w 8"/>
                <a:gd name="T9" fmla="*/ 0 h 32"/>
                <a:gd name="T10" fmla="*/ 6 w 8"/>
                <a:gd name="T11" fmla="*/ 22 h 32"/>
                <a:gd name="T12" fmla="*/ 3 w 8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2">
                  <a:moveTo>
                    <a:pt x="3" y="32"/>
                  </a:moveTo>
                  <a:cubicBezTo>
                    <a:pt x="3" y="28"/>
                    <a:pt x="2" y="24"/>
                    <a:pt x="1" y="20"/>
                  </a:cubicBezTo>
                  <a:cubicBezTo>
                    <a:pt x="1" y="19"/>
                    <a:pt x="1" y="18"/>
                    <a:pt x="0" y="17"/>
                  </a:cubicBezTo>
                  <a:cubicBezTo>
                    <a:pt x="1" y="12"/>
                    <a:pt x="1" y="8"/>
                    <a:pt x="1" y="3"/>
                  </a:cubicBezTo>
                  <a:cubicBezTo>
                    <a:pt x="1" y="2"/>
                    <a:pt x="1" y="1"/>
                    <a:pt x="1" y="0"/>
                  </a:cubicBezTo>
                  <a:cubicBezTo>
                    <a:pt x="7" y="8"/>
                    <a:pt x="8" y="11"/>
                    <a:pt x="6" y="22"/>
                  </a:cubicBezTo>
                  <a:cubicBezTo>
                    <a:pt x="5" y="25"/>
                    <a:pt x="4" y="29"/>
                    <a:pt x="3" y="3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8" name="Freeform 190">
              <a:extLst>
                <a:ext uri="{FF2B5EF4-FFF2-40B4-BE49-F238E27FC236}">
                  <a16:creationId xmlns:a16="http://schemas.microsoft.com/office/drawing/2014/main" id="{AEFFE682-74D8-84E9-696B-545C1641B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0786" y="1944318"/>
              <a:ext cx="17319" cy="125564"/>
            </a:xfrm>
            <a:custGeom>
              <a:avLst/>
              <a:gdLst>
                <a:gd name="T0" fmla="*/ 2 w 4"/>
                <a:gd name="T1" fmla="*/ 27 h 28"/>
                <a:gd name="T2" fmla="*/ 0 w 4"/>
                <a:gd name="T3" fmla="*/ 0 h 28"/>
                <a:gd name="T4" fmla="*/ 3 w 4"/>
                <a:gd name="T5" fmla="*/ 26 h 28"/>
                <a:gd name="T6" fmla="*/ 2 w 4"/>
                <a:gd name="T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8">
                  <a:moveTo>
                    <a:pt x="2" y="27"/>
                  </a:moveTo>
                  <a:cubicBezTo>
                    <a:pt x="3" y="18"/>
                    <a:pt x="3" y="9"/>
                    <a:pt x="0" y="0"/>
                  </a:cubicBezTo>
                  <a:cubicBezTo>
                    <a:pt x="4" y="9"/>
                    <a:pt x="4" y="17"/>
                    <a:pt x="3" y="26"/>
                  </a:cubicBezTo>
                  <a:cubicBezTo>
                    <a:pt x="3" y="27"/>
                    <a:pt x="2" y="28"/>
                    <a:pt x="2" y="2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9" name="Freeform 191">
              <a:extLst>
                <a:ext uri="{FF2B5EF4-FFF2-40B4-BE49-F238E27FC236}">
                  <a16:creationId xmlns:a16="http://schemas.microsoft.com/office/drawing/2014/main" id="{52D27704-E46C-2EC7-70A8-2E97D1B2B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2643" y="1907516"/>
              <a:ext cx="54123" cy="132060"/>
            </a:xfrm>
            <a:custGeom>
              <a:avLst/>
              <a:gdLst>
                <a:gd name="T0" fmla="*/ 9 w 12"/>
                <a:gd name="T1" fmla="*/ 29 h 29"/>
                <a:gd name="T2" fmla="*/ 4 w 12"/>
                <a:gd name="T3" fmla="*/ 15 h 29"/>
                <a:gd name="T4" fmla="*/ 1 w 12"/>
                <a:gd name="T5" fmla="*/ 3 h 29"/>
                <a:gd name="T6" fmla="*/ 0 w 12"/>
                <a:gd name="T7" fmla="*/ 0 h 29"/>
                <a:gd name="T8" fmla="*/ 9 w 12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9">
                  <a:moveTo>
                    <a:pt x="9" y="29"/>
                  </a:moveTo>
                  <a:cubicBezTo>
                    <a:pt x="7" y="24"/>
                    <a:pt x="5" y="20"/>
                    <a:pt x="4" y="15"/>
                  </a:cubicBezTo>
                  <a:cubicBezTo>
                    <a:pt x="3" y="11"/>
                    <a:pt x="3" y="7"/>
                    <a:pt x="1" y="3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12" y="9"/>
                    <a:pt x="11" y="15"/>
                    <a:pt x="9" y="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0" name="Freeform 192">
              <a:extLst>
                <a:ext uri="{FF2B5EF4-FFF2-40B4-BE49-F238E27FC236}">
                  <a16:creationId xmlns:a16="http://schemas.microsoft.com/office/drawing/2014/main" id="{BBD1D1E5-6D5A-C0A7-45EB-58DAB657A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7796" y="1853393"/>
              <a:ext cx="38968" cy="116905"/>
            </a:xfrm>
            <a:custGeom>
              <a:avLst/>
              <a:gdLst>
                <a:gd name="T0" fmla="*/ 8 w 9"/>
                <a:gd name="T1" fmla="*/ 25 h 26"/>
                <a:gd name="T2" fmla="*/ 0 w 9"/>
                <a:gd name="T3" fmla="*/ 0 h 26"/>
                <a:gd name="T4" fmla="*/ 9 w 9"/>
                <a:gd name="T5" fmla="*/ 24 h 26"/>
                <a:gd name="T6" fmla="*/ 8 w 9"/>
                <a:gd name="T7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6">
                  <a:moveTo>
                    <a:pt x="8" y="25"/>
                  </a:moveTo>
                  <a:cubicBezTo>
                    <a:pt x="7" y="16"/>
                    <a:pt x="5" y="8"/>
                    <a:pt x="0" y="0"/>
                  </a:cubicBezTo>
                  <a:cubicBezTo>
                    <a:pt x="6" y="7"/>
                    <a:pt x="8" y="15"/>
                    <a:pt x="9" y="24"/>
                  </a:cubicBezTo>
                  <a:cubicBezTo>
                    <a:pt x="9" y="25"/>
                    <a:pt x="8" y="26"/>
                    <a:pt x="8" y="2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1" name="Freeform 193">
              <a:extLst>
                <a:ext uri="{FF2B5EF4-FFF2-40B4-BE49-F238E27FC236}">
                  <a16:creationId xmlns:a16="http://schemas.microsoft.com/office/drawing/2014/main" id="{DC2C574C-2F82-7E6D-8C8D-6B8E3249E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323" y="1823084"/>
              <a:ext cx="67113" cy="121235"/>
            </a:xfrm>
            <a:custGeom>
              <a:avLst/>
              <a:gdLst>
                <a:gd name="T0" fmla="*/ 15 w 15"/>
                <a:gd name="T1" fmla="*/ 27 h 27"/>
                <a:gd name="T2" fmla="*/ 8 w 15"/>
                <a:gd name="T3" fmla="*/ 16 h 27"/>
                <a:gd name="T4" fmla="*/ 7 w 15"/>
                <a:gd name="T5" fmla="*/ 15 h 27"/>
                <a:gd name="T6" fmla="*/ 2 w 15"/>
                <a:gd name="T7" fmla="*/ 3 h 27"/>
                <a:gd name="T8" fmla="*/ 0 w 15"/>
                <a:gd name="T9" fmla="*/ 0 h 27"/>
                <a:gd name="T10" fmla="*/ 13 w 15"/>
                <a:gd name="T11" fmla="*/ 16 h 27"/>
                <a:gd name="T12" fmla="*/ 15 w 15"/>
                <a:gd name="T13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7">
                  <a:moveTo>
                    <a:pt x="15" y="27"/>
                  </a:moveTo>
                  <a:cubicBezTo>
                    <a:pt x="13" y="23"/>
                    <a:pt x="11" y="20"/>
                    <a:pt x="8" y="16"/>
                  </a:cubicBezTo>
                  <a:cubicBezTo>
                    <a:pt x="8" y="16"/>
                    <a:pt x="7" y="15"/>
                    <a:pt x="7" y="15"/>
                  </a:cubicBezTo>
                  <a:cubicBezTo>
                    <a:pt x="6" y="11"/>
                    <a:pt x="4" y="7"/>
                    <a:pt x="2" y="3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8" y="4"/>
                    <a:pt x="11" y="7"/>
                    <a:pt x="13" y="16"/>
                  </a:cubicBezTo>
                  <a:cubicBezTo>
                    <a:pt x="14" y="19"/>
                    <a:pt x="15" y="23"/>
                    <a:pt x="15" y="2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2" name="文本框 81">
            <a:extLst>
              <a:ext uri="{FF2B5EF4-FFF2-40B4-BE49-F238E27FC236}">
                <a16:creationId xmlns:a16="http://schemas.microsoft.com/office/drawing/2014/main" id="{6E4C384E-C9BD-D863-67D1-15E4180F06BF}"/>
              </a:ext>
            </a:extLst>
          </p:cNvPr>
          <p:cNvSpPr txBox="1"/>
          <p:nvPr/>
        </p:nvSpPr>
        <p:spPr>
          <a:xfrm>
            <a:off x="4601415" y="1693804"/>
            <a:ext cx="2990850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国家级认证</a:t>
            </a:r>
            <a:r>
              <a:rPr lang="en-US" altLang="zh-CN" sz="3200" spc="3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10+</a:t>
            </a:r>
            <a:r>
              <a:rPr lang="zh-CN" altLang="en-US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项</a:t>
            </a:r>
          </a:p>
        </p:txBody>
      </p:sp>
      <p:sp>
        <p:nvSpPr>
          <p:cNvPr id="93" name="任意多边形: 形状 92">
            <a:extLst>
              <a:ext uri="{FF2B5EF4-FFF2-40B4-BE49-F238E27FC236}">
                <a16:creationId xmlns:a16="http://schemas.microsoft.com/office/drawing/2014/main" id="{26D1EAD0-9BC5-0F45-A830-CB8E2787A54A}"/>
              </a:ext>
            </a:extLst>
          </p:cNvPr>
          <p:cNvSpPr/>
          <p:nvPr/>
        </p:nvSpPr>
        <p:spPr>
          <a:xfrm>
            <a:off x="0" y="2522987"/>
            <a:ext cx="67864" cy="1509662"/>
          </a:xfrm>
          <a:custGeom>
            <a:avLst/>
            <a:gdLst>
              <a:gd name="connsiteX0" fmla="*/ 0 w 67864"/>
              <a:gd name="connsiteY0" fmla="*/ 0 h 1509662"/>
              <a:gd name="connsiteX1" fmla="*/ 67864 w 67864"/>
              <a:gd name="connsiteY1" fmla="*/ 4030 h 1509662"/>
              <a:gd name="connsiteX2" fmla="*/ 67864 w 67864"/>
              <a:gd name="connsiteY2" fmla="*/ 1509662 h 1509662"/>
              <a:gd name="connsiteX3" fmla="*/ 0 w 67864"/>
              <a:gd name="connsiteY3" fmla="*/ 1509662 h 150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64" h="1509662">
                <a:moveTo>
                  <a:pt x="0" y="0"/>
                </a:moveTo>
                <a:lnTo>
                  <a:pt x="67864" y="4030"/>
                </a:lnTo>
                <a:lnTo>
                  <a:pt x="67864" y="1509662"/>
                </a:lnTo>
                <a:lnTo>
                  <a:pt x="0" y="1509662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8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7" name="任意多边形: 形状 96">
            <a:extLst>
              <a:ext uri="{FF2B5EF4-FFF2-40B4-BE49-F238E27FC236}">
                <a16:creationId xmlns:a16="http://schemas.microsoft.com/office/drawing/2014/main" id="{8F55C4B1-8B28-ADBC-BCC7-868D616C85B3}"/>
              </a:ext>
            </a:extLst>
          </p:cNvPr>
          <p:cNvSpPr/>
          <p:nvPr/>
        </p:nvSpPr>
        <p:spPr>
          <a:xfrm>
            <a:off x="12124138" y="2522987"/>
            <a:ext cx="67862" cy="1509662"/>
          </a:xfrm>
          <a:custGeom>
            <a:avLst/>
            <a:gdLst>
              <a:gd name="connsiteX0" fmla="*/ 67862 w 67862"/>
              <a:gd name="connsiteY0" fmla="*/ 0 h 1509662"/>
              <a:gd name="connsiteX1" fmla="*/ 67862 w 67862"/>
              <a:gd name="connsiteY1" fmla="*/ 1509662 h 1509662"/>
              <a:gd name="connsiteX2" fmla="*/ 0 w 67862"/>
              <a:gd name="connsiteY2" fmla="*/ 1509662 h 1509662"/>
              <a:gd name="connsiteX3" fmla="*/ 0 w 67862"/>
              <a:gd name="connsiteY3" fmla="*/ 4030 h 150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62" h="1509662">
                <a:moveTo>
                  <a:pt x="67862" y="0"/>
                </a:moveTo>
                <a:lnTo>
                  <a:pt x="67862" y="1509662"/>
                </a:lnTo>
                <a:lnTo>
                  <a:pt x="0" y="1509662"/>
                </a:lnTo>
                <a:lnTo>
                  <a:pt x="0" y="403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8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6" name="椭圆 95">
            <a:extLst>
              <a:ext uri="{FF2B5EF4-FFF2-40B4-BE49-F238E27FC236}">
                <a16:creationId xmlns:a16="http://schemas.microsoft.com/office/drawing/2014/main" id="{0FC1EAFD-6AD9-67FF-0036-FFE8DD511B04}"/>
              </a:ext>
            </a:extLst>
          </p:cNvPr>
          <p:cNvSpPr/>
          <p:nvPr/>
        </p:nvSpPr>
        <p:spPr>
          <a:xfrm>
            <a:off x="-889000" y="5825457"/>
            <a:ext cx="13970000" cy="1569906"/>
          </a:xfrm>
          <a:prstGeom prst="ellipse">
            <a:avLst/>
          </a:prstGeom>
          <a:noFill/>
          <a:ln w="38100">
            <a:gradFill>
              <a:gsLst>
                <a:gs pos="0">
                  <a:schemeClr val="accent2"/>
                </a:gs>
                <a:gs pos="24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7" name="椭圆 126">
            <a:extLst>
              <a:ext uri="{FF2B5EF4-FFF2-40B4-BE49-F238E27FC236}">
                <a16:creationId xmlns:a16="http://schemas.microsoft.com/office/drawing/2014/main" id="{11B03A73-9D56-68BB-7DFA-F41FD7BCCF27}"/>
              </a:ext>
            </a:extLst>
          </p:cNvPr>
          <p:cNvSpPr/>
          <p:nvPr/>
        </p:nvSpPr>
        <p:spPr>
          <a:xfrm flipV="1">
            <a:off x="-1384300" y="674786"/>
            <a:ext cx="14960600" cy="1709167"/>
          </a:xfrm>
          <a:prstGeom prst="ellipse">
            <a:avLst/>
          </a:prstGeom>
          <a:noFill/>
          <a:ln w="38100">
            <a:gradFill>
              <a:gsLst>
                <a:gs pos="0">
                  <a:schemeClr val="accent2"/>
                </a:gs>
                <a:gs pos="17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47" name="组合 146">
            <a:extLst>
              <a:ext uri="{FF2B5EF4-FFF2-40B4-BE49-F238E27FC236}">
                <a16:creationId xmlns:a16="http://schemas.microsoft.com/office/drawing/2014/main" id="{D94F2CED-FE92-A665-61FB-EE23E7688344}"/>
              </a:ext>
            </a:extLst>
          </p:cNvPr>
          <p:cNvGrpSpPr/>
          <p:nvPr/>
        </p:nvGrpSpPr>
        <p:grpSpPr>
          <a:xfrm>
            <a:off x="-889000" y="6112326"/>
            <a:ext cx="13970000" cy="1712777"/>
            <a:chOff x="-889000" y="6112326"/>
            <a:chExt cx="13970000" cy="1712777"/>
          </a:xfrm>
        </p:grpSpPr>
        <p:sp>
          <p:nvSpPr>
            <p:cNvPr id="143" name="弧形 142">
              <a:extLst>
                <a:ext uri="{FF2B5EF4-FFF2-40B4-BE49-F238E27FC236}">
                  <a16:creationId xmlns:a16="http://schemas.microsoft.com/office/drawing/2014/main" id="{99E837CD-B46E-AEB0-7047-FD8BDDB97583}"/>
                </a:ext>
              </a:extLst>
            </p:cNvPr>
            <p:cNvSpPr/>
            <p:nvPr/>
          </p:nvSpPr>
          <p:spPr>
            <a:xfrm>
              <a:off x="-889000" y="6112326"/>
              <a:ext cx="13970000" cy="1569906"/>
            </a:xfrm>
            <a:prstGeom prst="arc">
              <a:avLst>
                <a:gd name="adj1" fmla="val 20096378"/>
                <a:gd name="adj2" fmla="val 708673"/>
              </a:avLst>
            </a:prstGeom>
            <a:noFill/>
            <a:ln w="12700">
              <a:gradFill>
                <a:gsLst>
                  <a:gs pos="0">
                    <a:schemeClr val="accent2"/>
                  </a:gs>
                  <a:gs pos="18000">
                    <a:schemeClr val="accent2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6" name="弧形 145">
              <a:extLst>
                <a:ext uri="{FF2B5EF4-FFF2-40B4-BE49-F238E27FC236}">
                  <a16:creationId xmlns:a16="http://schemas.microsoft.com/office/drawing/2014/main" id="{C37626BC-D2BA-38D9-4514-BAF996C9A8AF}"/>
                </a:ext>
              </a:extLst>
            </p:cNvPr>
            <p:cNvSpPr/>
            <p:nvPr/>
          </p:nvSpPr>
          <p:spPr>
            <a:xfrm>
              <a:off x="-889000" y="6255197"/>
              <a:ext cx="13970000" cy="1569906"/>
            </a:xfrm>
            <a:prstGeom prst="arc">
              <a:avLst>
                <a:gd name="adj1" fmla="val 20799667"/>
                <a:gd name="adj2" fmla="val 91426"/>
              </a:avLst>
            </a:prstGeom>
            <a:noFill/>
            <a:ln w="12700">
              <a:gradFill>
                <a:gsLst>
                  <a:gs pos="0">
                    <a:schemeClr val="accent2"/>
                  </a:gs>
                  <a:gs pos="18000">
                    <a:schemeClr val="accent2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29A138D7-8860-0161-7799-AB6BD01A5C50}"/>
              </a:ext>
            </a:extLst>
          </p:cNvPr>
          <p:cNvGrpSpPr/>
          <p:nvPr/>
        </p:nvGrpSpPr>
        <p:grpSpPr>
          <a:xfrm flipH="1">
            <a:off x="-889000" y="6010728"/>
            <a:ext cx="13970000" cy="1712777"/>
            <a:chOff x="-889000" y="6112326"/>
            <a:chExt cx="13970000" cy="1712777"/>
          </a:xfrm>
        </p:grpSpPr>
        <p:sp>
          <p:nvSpPr>
            <p:cNvPr id="149" name="弧形 148">
              <a:extLst>
                <a:ext uri="{FF2B5EF4-FFF2-40B4-BE49-F238E27FC236}">
                  <a16:creationId xmlns:a16="http://schemas.microsoft.com/office/drawing/2014/main" id="{74B8403C-36B2-8AEB-3D96-C1E18B796243}"/>
                </a:ext>
              </a:extLst>
            </p:cNvPr>
            <p:cNvSpPr/>
            <p:nvPr/>
          </p:nvSpPr>
          <p:spPr>
            <a:xfrm>
              <a:off x="-889000" y="6112326"/>
              <a:ext cx="13970000" cy="1569906"/>
            </a:xfrm>
            <a:prstGeom prst="arc">
              <a:avLst>
                <a:gd name="adj1" fmla="val 20096378"/>
                <a:gd name="adj2" fmla="val 708673"/>
              </a:avLst>
            </a:prstGeom>
            <a:noFill/>
            <a:ln w="12700">
              <a:gradFill>
                <a:gsLst>
                  <a:gs pos="0">
                    <a:schemeClr val="accent2"/>
                  </a:gs>
                  <a:gs pos="18000">
                    <a:schemeClr val="accent2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0" name="弧形 149">
              <a:extLst>
                <a:ext uri="{FF2B5EF4-FFF2-40B4-BE49-F238E27FC236}">
                  <a16:creationId xmlns:a16="http://schemas.microsoft.com/office/drawing/2014/main" id="{68695323-EFC6-E429-4296-7684E2FB461C}"/>
                </a:ext>
              </a:extLst>
            </p:cNvPr>
            <p:cNvSpPr/>
            <p:nvPr/>
          </p:nvSpPr>
          <p:spPr>
            <a:xfrm>
              <a:off x="-889000" y="6255197"/>
              <a:ext cx="13970000" cy="1569906"/>
            </a:xfrm>
            <a:prstGeom prst="arc">
              <a:avLst>
                <a:gd name="adj1" fmla="val 20799667"/>
                <a:gd name="adj2" fmla="val 91426"/>
              </a:avLst>
            </a:prstGeom>
            <a:noFill/>
            <a:ln w="12700">
              <a:gradFill>
                <a:gsLst>
                  <a:gs pos="0">
                    <a:schemeClr val="accent2"/>
                  </a:gs>
                  <a:gs pos="18000">
                    <a:schemeClr val="accent2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7770E4-97DC-D1FD-A2B6-4A0AEEFECE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1100" y="1068829"/>
            <a:ext cx="2209800" cy="205184"/>
          </a:xfrm>
        </p:spPr>
        <p:txBody>
          <a:bodyPr>
            <a:noAutofit/>
          </a:bodyPr>
          <a:lstStyle/>
          <a:p>
            <a:r>
              <a:rPr lang="en-US" altLang="zh-CN" dirty="0"/>
              <a:t>HONORARY ACHIEVEMENTS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539750C-F873-D185-3511-40232F040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荣誉成果</a:t>
            </a:r>
          </a:p>
        </p:txBody>
      </p:sp>
      <p:pic>
        <p:nvPicPr>
          <p:cNvPr id="101" name="图片 100" descr="图片包含 游戏机&#10;&#10;描述已自动生成">
            <a:extLst>
              <a:ext uri="{FF2B5EF4-FFF2-40B4-BE49-F238E27FC236}">
                <a16:creationId xmlns:a16="http://schemas.microsoft.com/office/drawing/2014/main" id="{413B72D0-3602-42F1-14AE-D7A1E2241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32"/>
          <a:stretch>
            <a:fillRect/>
          </a:stretch>
        </p:blipFill>
        <p:spPr>
          <a:xfrm>
            <a:off x="3898971" y="5939516"/>
            <a:ext cx="3203586" cy="918484"/>
          </a:xfrm>
          <a:custGeom>
            <a:avLst/>
            <a:gdLst>
              <a:gd name="connsiteX0" fmla="*/ 0 w 3203586"/>
              <a:gd name="connsiteY0" fmla="*/ 0 h 918484"/>
              <a:gd name="connsiteX1" fmla="*/ 3203586 w 3203586"/>
              <a:gd name="connsiteY1" fmla="*/ 0 h 918484"/>
              <a:gd name="connsiteX2" fmla="*/ 3203586 w 3203586"/>
              <a:gd name="connsiteY2" fmla="*/ 918484 h 918484"/>
              <a:gd name="connsiteX3" fmla="*/ 0 w 3203586"/>
              <a:gd name="connsiteY3" fmla="*/ 918484 h 918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918484">
                <a:moveTo>
                  <a:pt x="0" y="0"/>
                </a:moveTo>
                <a:lnTo>
                  <a:pt x="3203586" y="0"/>
                </a:lnTo>
                <a:lnTo>
                  <a:pt x="3203586" y="918484"/>
                </a:lnTo>
                <a:lnTo>
                  <a:pt x="0" y="918484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102" name="图片 101" descr="卡通人物&#10;&#10;低可信度描述已自动生成">
            <a:extLst>
              <a:ext uri="{FF2B5EF4-FFF2-40B4-BE49-F238E27FC236}">
                <a16:creationId xmlns:a16="http://schemas.microsoft.com/office/drawing/2014/main" id="{87EBD5E6-5749-9112-84C2-D622E1C2F6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8"/>
          <a:stretch>
            <a:fillRect/>
          </a:stretch>
        </p:blipFill>
        <p:spPr>
          <a:xfrm>
            <a:off x="3355069" y="5910291"/>
            <a:ext cx="2002913" cy="947709"/>
          </a:xfrm>
          <a:custGeom>
            <a:avLst/>
            <a:gdLst>
              <a:gd name="connsiteX0" fmla="*/ 0 w 2002913"/>
              <a:gd name="connsiteY0" fmla="*/ 0 h 947709"/>
              <a:gd name="connsiteX1" fmla="*/ 2002913 w 2002913"/>
              <a:gd name="connsiteY1" fmla="*/ 0 h 947709"/>
              <a:gd name="connsiteX2" fmla="*/ 2002913 w 2002913"/>
              <a:gd name="connsiteY2" fmla="*/ 947709 h 947709"/>
              <a:gd name="connsiteX3" fmla="*/ 0 w 2002913"/>
              <a:gd name="connsiteY3" fmla="*/ 947709 h 94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913" h="947709">
                <a:moveTo>
                  <a:pt x="0" y="0"/>
                </a:moveTo>
                <a:lnTo>
                  <a:pt x="2002913" y="0"/>
                </a:lnTo>
                <a:lnTo>
                  <a:pt x="2002913" y="947709"/>
                </a:lnTo>
                <a:lnTo>
                  <a:pt x="0" y="94770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103" name="图片 102" descr="图片包含 游戏机&#10;&#10;描述已自动生成">
            <a:extLst>
              <a:ext uri="{FF2B5EF4-FFF2-40B4-BE49-F238E27FC236}">
                <a16:creationId xmlns:a16="http://schemas.microsoft.com/office/drawing/2014/main" id="{221FE66A-3A21-EEDE-60BB-49D56F14C6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61"/>
          <a:stretch>
            <a:fillRect/>
          </a:stretch>
        </p:blipFill>
        <p:spPr>
          <a:xfrm>
            <a:off x="4917823" y="6108676"/>
            <a:ext cx="3259037" cy="749325"/>
          </a:xfrm>
          <a:custGeom>
            <a:avLst/>
            <a:gdLst>
              <a:gd name="connsiteX0" fmla="*/ 0 w 3259037"/>
              <a:gd name="connsiteY0" fmla="*/ 0 h 749325"/>
              <a:gd name="connsiteX1" fmla="*/ 3259037 w 3259037"/>
              <a:gd name="connsiteY1" fmla="*/ 0 h 749325"/>
              <a:gd name="connsiteX2" fmla="*/ 3259037 w 3259037"/>
              <a:gd name="connsiteY2" fmla="*/ 749325 h 749325"/>
              <a:gd name="connsiteX3" fmla="*/ 0 w 3259037"/>
              <a:gd name="connsiteY3" fmla="*/ 749325 h 7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037" h="749325">
                <a:moveTo>
                  <a:pt x="0" y="0"/>
                </a:moveTo>
                <a:lnTo>
                  <a:pt x="3259037" y="0"/>
                </a:lnTo>
                <a:lnTo>
                  <a:pt x="3259037" y="749325"/>
                </a:lnTo>
                <a:lnTo>
                  <a:pt x="0" y="749325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104" name="图片 103" descr="图片包含 游戏机&#10;&#10;描述已自动生成">
            <a:extLst>
              <a:ext uri="{FF2B5EF4-FFF2-40B4-BE49-F238E27FC236}">
                <a16:creationId xmlns:a16="http://schemas.microsoft.com/office/drawing/2014/main" id="{D63AA4AF-8B9F-A131-E302-768C4CC1E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21"/>
          <a:stretch>
            <a:fillRect/>
          </a:stretch>
        </p:blipFill>
        <p:spPr>
          <a:xfrm>
            <a:off x="1248834" y="5953625"/>
            <a:ext cx="3203587" cy="904375"/>
          </a:xfrm>
          <a:custGeom>
            <a:avLst/>
            <a:gdLst>
              <a:gd name="connsiteX0" fmla="*/ 0 w 3203587"/>
              <a:gd name="connsiteY0" fmla="*/ 0 h 904375"/>
              <a:gd name="connsiteX1" fmla="*/ 3203587 w 3203587"/>
              <a:gd name="connsiteY1" fmla="*/ 0 h 904375"/>
              <a:gd name="connsiteX2" fmla="*/ 3203587 w 3203587"/>
              <a:gd name="connsiteY2" fmla="*/ 904375 h 904375"/>
              <a:gd name="connsiteX3" fmla="*/ 0 w 3203587"/>
              <a:gd name="connsiteY3" fmla="*/ 904375 h 90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7" h="904375">
                <a:moveTo>
                  <a:pt x="0" y="0"/>
                </a:moveTo>
                <a:lnTo>
                  <a:pt x="3203587" y="0"/>
                </a:lnTo>
                <a:lnTo>
                  <a:pt x="3203587" y="904375"/>
                </a:lnTo>
                <a:lnTo>
                  <a:pt x="0" y="904375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105" name="图片 104" descr="卡通人物&#10;&#10;低可信度描述已自动生成">
            <a:extLst>
              <a:ext uri="{FF2B5EF4-FFF2-40B4-BE49-F238E27FC236}">
                <a16:creationId xmlns:a16="http://schemas.microsoft.com/office/drawing/2014/main" id="{1CAC31C9-EEA7-6AC6-3868-199B096F4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" b="64366"/>
          <a:stretch>
            <a:fillRect/>
          </a:stretch>
        </p:blipFill>
        <p:spPr>
          <a:xfrm>
            <a:off x="1" y="6506185"/>
            <a:ext cx="1840051" cy="351815"/>
          </a:xfrm>
          <a:custGeom>
            <a:avLst/>
            <a:gdLst>
              <a:gd name="connsiteX0" fmla="*/ 0 w 1840051"/>
              <a:gd name="connsiteY0" fmla="*/ 0 h 351815"/>
              <a:gd name="connsiteX1" fmla="*/ 1840051 w 1840051"/>
              <a:gd name="connsiteY1" fmla="*/ 0 h 351815"/>
              <a:gd name="connsiteX2" fmla="*/ 1840051 w 1840051"/>
              <a:gd name="connsiteY2" fmla="*/ 351815 h 351815"/>
              <a:gd name="connsiteX3" fmla="*/ 0 w 1840051"/>
              <a:gd name="connsiteY3" fmla="*/ 351815 h 35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0051" h="351815">
                <a:moveTo>
                  <a:pt x="0" y="0"/>
                </a:moveTo>
                <a:lnTo>
                  <a:pt x="1840051" y="0"/>
                </a:lnTo>
                <a:lnTo>
                  <a:pt x="1840051" y="351815"/>
                </a:lnTo>
                <a:lnTo>
                  <a:pt x="0" y="351815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107" name="图片 106" descr="图片包含 游戏机&#10;&#10;描述已自动生成">
            <a:extLst>
              <a:ext uri="{FF2B5EF4-FFF2-40B4-BE49-F238E27FC236}">
                <a16:creationId xmlns:a16="http://schemas.microsoft.com/office/drawing/2014/main" id="{EC8D6A1E-764F-DC63-7E78-1CB72D1E4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49"/>
          <a:stretch>
            <a:fillRect/>
          </a:stretch>
        </p:blipFill>
        <p:spPr>
          <a:xfrm>
            <a:off x="7292861" y="5950545"/>
            <a:ext cx="3203586" cy="907455"/>
          </a:xfrm>
          <a:custGeom>
            <a:avLst/>
            <a:gdLst>
              <a:gd name="connsiteX0" fmla="*/ 0 w 3203586"/>
              <a:gd name="connsiteY0" fmla="*/ 0 h 907455"/>
              <a:gd name="connsiteX1" fmla="*/ 3203586 w 3203586"/>
              <a:gd name="connsiteY1" fmla="*/ 0 h 907455"/>
              <a:gd name="connsiteX2" fmla="*/ 3203586 w 3203586"/>
              <a:gd name="connsiteY2" fmla="*/ 907455 h 907455"/>
              <a:gd name="connsiteX3" fmla="*/ 0 w 3203586"/>
              <a:gd name="connsiteY3" fmla="*/ 907455 h 90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586" h="907455">
                <a:moveTo>
                  <a:pt x="0" y="0"/>
                </a:moveTo>
                <a:lnTo>
                  <a:pt x="3203586" y="0"/>
                </a:lnTo>
                <a:lnTo>
                  <a:pt x="3203586" y="907455"/>
                </a:lnTo>
                <a:lnTo>
                  <a:pt x="0" y="907455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109" name="图片 108" descr="图片包含 游戏机&#10;&#10;描述已自动生成">
            <a:extLst>
              <a:ext uri="{FF2B5EF4-FFF2-40B4-BE49-F238E27FC236}">
                <a16:creationId xmlns:a16="http://schemas.microsoft.com/office/drawing/2014/main" id="{1CE887F2-9087-E45B-5503-9423DB41F95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90" b="53574"/>
          <a:stretch>
            <a:fillRect/>
          </a:stretch>
        </p:blipFill>
        <p:spPr>
          <a:xfrm>
            <a:off x="9982052" y="5747921"/>
            <a:ext cx="2209948" cy="1110079"/>
          </a:xfrm>
          <a:custGeom>
            <a:avLst/>
            <a:gdLst>
              <a:gd name="connsiteX0" fmla="*/ 0 w 2209948"/>
              <a:gd name="connsiteY0" fmla="*/ 0 h 1110079"/>
              <a:gd name="connsiteX1" fmla="*/ 2209948 w 2209948"/>
              <a:gd name="connsiteY1" fmla="*/ 0 h 1110079"/>
              <a:gd name="connsiteX2" fmla="*/ 2209948 w 2209948"/>
              <a:gd name="connsiteY2" fmla="*/ 1110079 h 1110079"/>
              <a:gd name="connsiteX3" fmla="*/ 0 w 2209948"/>
              <a:gd name="connsiteY3" fmla="*/ 1110079 h 1110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948" h="1110079">
                <a:moveTo>
                  <a:pt x="0" y="0"/>
                </a:moveTo>
                <a:lnTo>
                  <a:pt x="2209948" y="0"/>
                </a:lnTo>
                <a:lnTo>
                  <a:pt x="2209948" y="1110079"/>
                </a:lnTo>
                <a:lnTo>
                  <a:pt x="0" y="1110079"/>
                </a:lnTo>
                <a:close/>
              </a:path>
            </a:pathLst>
          </a:custGeom>
          <a:effectLst>
            <a:outerShdw blurRad="635000" dist="38100" dir="16200000" rotWithShape="0">
              <a:schemeClr val="tx2">
                <a:lumMod val="40000"/>
                <a:lumOff val="60000"/>
                <a:alpha val="20000"/>
              </a:schemeClr>
            </a:outerShdw>
          </a:effectLst>
        </p:spPr>
      </p:pic>
      <p:pic>
        <p:nvPicPr>
          <p:cNvPr id="112" name="图片 111" descr="文本, 信件&#10;&#10;描述已自动生成">
            <a:extLst>
              <a:ext uri="{FF2B5EF4-FFF2-40B4-BE49-F238E27FC236}">
                <a16:creationId xmlns:a16="http://schemas.microsoft.com/office/drawing/2014/main" id="{C08E58B0-F4C9-DB22-662A-3D105A9F43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4573" y="2569998"/>
            <a:ext cx="2076836" cy="1462994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1089E69A-0D9F-FC56-E7F3-BB3D1C2171C8}"/>
              </a:ext>
            </a:extLst>
          </p:cNvPr>
          <p:cNvGrpSpPr/>
          <p:nvPr/>
        </p:nvGrpSpPr>
        <p:grpSpPr>
          <a:xfrm>
            <a:off x="2689766" y="2539051"/>
            <a:ext cx="2768060" cy="3144912"/>
            <a:chOff x="2876923" y="2632649"/>
            <a:chExt cx="2603295" cy="2957715"/>
          </a:xfrm>
          <a:scene3d>
            <a:camera prst="perspectiveRight"/>
            <a:lightRig rig="contrasting" dir="t"/>
          </a:scene3d>
        </p:grpSpPr>
        <p:pic>
          <p:nvPicPr>
            <p:cNvPr id="15" name="图片 14" descr="文本, 信件&#10;&#10;描述已自动生成">
              <a:extLst>
                <a:ext uri="{FF2B5EF4-FFF2-40B4-BE49-F238E27FC236}">
                  <a16:creationId xmlns:a16="http://schemas.microsoft.com/office/drawing/2014/main" id="{0B57DF56-8F91-7F7C-7E32-232FE1AD1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76923" y="2632649"/>
              <a:ext cx="2009900" cy="1415841"/>
            </a:xfrm>
            <a:prstGeom prst="rect">
              <a:avLst/>
            </a:prstGeom>
            <a:sp3d prstMaterial="plastic"/>
          </p:spPr>
        </p:pic>
        <p:pic>
          <p:nvPicPr>
            <p:cNvPr id="114" name="图片 113" descr="文本, 信件&#10;&#10;描述已自动生成">
              <a:extLst>
                <a:ext uri="{FF2B5EF4-FFF2-40B4-BE49-F238E27FC236}">
                  <a16:creationId xmlns:a16="http://schemas.microsoft.com/office/drawing/2014/main" id="{A9760EA5-1DF1-93A5-CAE5-A40BB5336F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70318" y="4174523"/>
              <a:ext cx="2009900" cy="1415841"/>
            </a:xfrm>
            <a:prstGeom prst="rect">
              <a:avLst/>
            </a:prstGeom>
            <a:sp3d prstMaterial="plastic"/>
          </p:spPr>
        </p:pic>
      </p:grpSp>
      <p:pic>
        <p:nvPicPr>
          <p:cNvPr id="115" name="图片 114" descr="文本, 信件&#10;&#10;描述已自动生成">
            <a:extLst>
              <a:ext uri="{FF2B5EF4-FFF2-40B4-BE49-F238E27FC236}">
                <a16:creationId xmlns:a16="http://schemas.microsoft.com/office/drawing/2014/main" id="{45E2BE37-506B-495F-EECE-D9F599A4DA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7968" y="4166577"/>
            <a:ext cx="2076836" cy="1462994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:a16="http://schemas.microsoft.com/office/drawing/2014/main" id="{49B3CE8E-20CA-9791-69CF-4C1B61EFB98C}"/>
              </a:ext>
            </a:extLst>
          </p:cNvPr>
          <p:cNvGrpSpPr/>
          <p:nvPr/>
        </p:nvGrpSpPr>
        <p:grpSpPr>
          <a:xfrm>
            <a:off x="6997049" y="2521493"/>
            <a:ext cx="2744744" cy="3118420"/>
            <a:chOff x="7245859" y="2632649"/>
            <a:chExt cx="2603295" cy="2957715"/>
          </a:xfrm>
          <a:scene3d>
            <a:camera prst="perspectiveLeft"/>
            <a:lightRig rig="contrasting" dir="t"/>
          </a:scene3d>
        </p:grpSpPr>
        <p:pic>
          <p:nvPicPr>
            <p:cNvPr id="113" name="图片 112" descr="文本, 信件&#10;&#10;描述已自动生成">
              <a:extLst>
                <a:ext uri="{FF2B5EF4-FFF2-40B4-BE49-F238E27FC236}">
                  <a16:creationId xmlns:a16="http://schemas.microsoft.com/office/drawing/2014/main" id="{ED46EA50-C04F-6E22-6555-DD511D96EE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45859" y="2632649"/>
              <a:ext cx="2009900" cy="1415841"/>
            </a:xfrm>
            <a:prstGeom prst="rect">
              <a:avLst/>
            </a:prstGeom>
          </p:spPr>
        </p:pic>
        <p:pic>
          <p:nvPicPr>
            <p:cNvPr id="116" name="图片 115" descr="文本, 信件&#10;&#10;描述已自动生成">
              <a:extLst>
                <a:ext uri="{FF2B5EF4-FFF2-40B4-BE49-F238E27FC236}">
                  <a16:creationId xmlns:a16="http://schemas.microsoft.com/office/drawing/2014/main" id="{BEF2E464-892F-37CF-4790-A145A3570C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9254" y="4174523"/>
              <a:ext cx="2009900" cy="1415841"/>
            </a:xfrm>
            <a:prstGeom prst="rect">
              <a:avLst/>
            </a:prstGeom>
          </p:spPr>
        </p:pic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E6F2B928-91BE-81A2-8E2D-22448A6ABA80}"/>
              </a:ext>
            </a:extLst>
          </p:cNvPr>
          <p:cNvGrpSpPr/>
          <p:nvPr/>
        </p:nvGrpSpPr>
        <p:grpSpPr>
          <a:xfrm>
            <a:off x="9078936" y="2407782"/>
            <a:ext cx="2957866" cy="3337697"/>
            <a:chOff x="9430327" y="2652770"/>
            <a:chExt cx="2603295" cy="2937594"/>
          </a:xfrm>
          <a:scene3d>
            <a:camera prst="perspectiveLeft">
              <a:rot lat="0" lon="1500000" rev="0"/>
            </a:camera>
            <a:lightRig rig="contrasting" dir="t"/>
          </a:scene3d>
        </p:grpSpPr>
        <p:pic>
          <p:nvPicPr>
            <p:cNvPr id="117" name="图片 116" descr="文本, 信件&#10;&#10;描述已自动生成">
              <a:extLst>
                <a:ext uri="{FF2B5EF4-FFF2-40B4-BE49-F238E27FC236}">
                  <a16:creationId xmlns:a16="http://schemas.microsoft.com/office/drawing/2014/main" id="{AAF57D62-B051-AE69-25A9-6BC885DB5F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30327" y="2652770"/>
              <a:ext cx="2009900" cy="1415841"/>
            </a:xfrm>
            <a:prstGeom prst="rect">
              <a:avLst/>
            </a:prstGeom>
          </p:spPr>
        </p:pic>
        <p:pic>
          <p:nvPicPr>
            <p:cNvPr id="118" name="图片 117" descr="文本, 信件&#10;&#10;描述已自动生成">
              <a:extLst>
                <a:ext uri="{FF2B5EF4-FFF2-40B4-BE49-F238E27FC236}">
                  <a16:creationId xmlns:a16="http://schemas.microsoft.com/office/drawing/2014/main" id="{A54AF75F-3643-BFE4-37B7-0E3EC05BF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23722" y="4174523"/>
              <a:ext cx="2009900" cy="1415841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504FDF72-0925-F938-712D-FE0E4FD5B307}"/>
              </a:ext>
            </a:extLst>
          </p:cNvPr>
          <p:cNvGrpSpPr/>
          <p:nvPr/>
        </p:nvGrpSpPr>
        <p:grpSpPr>
          <a:xfrm>
            <a:off x="358213" y="2412764"/>
            <a:ext cx="2990368" cy="3397486"/>
            <a:chOff x="751774" y="2632649"/>
            <a:chExt cx="2603295" cy="2957715"/>
          </a:xfrm>
          <a:scene3d>
            <a:camera prst="perspectiveRight">
              <a:rot lat="0" lon="20099999" rev="0"/>
            </a:camera>
            <a:lightRig rig="contrasting" dir="t"/>
          </a:scene3d>
        </p:grpSpPr>
        <p:pic>
          <p:nvPicPr>
            <p:cNvPr id="128" name="图片 127" descr="文本, 信件&#10;&#10;描述已自动生成">
              <a:extLst>
                <a:ext uri="{FF2B5EF4-FFF2-40B4-BE49-F238E27FC236}">
                  <a16:creationId xmlns:a16="http://schemas.microsoft.com/office/drawing/2014/main" id="{04965834-DD74-24B6-BCF3-1211872E7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1774" y="2632649"/>
              <a:ext cx="2009900" cy="1415841"/>
            </a:xfrm>
            <a:prstGeom prst="rect">
              <a:avLst/>
            </a:prstGeom>
          </p:spPr>
        </p:pic>
        <p:pic>
          <p:nvPicPr>
            <p:cNvPr id="129" name="图片 128" descr="文本, 信件&#10;&#10;描述已自动生成">
              <a:extLst>
                <a:ext uri="{FF2B5EF4-FFF2-40B4-BE49-F238E27FC236}">
                  <a16:creationId xmlns:a16="http://schemas.microsoft.com/office/drawing/2014/main" id="{DC3ED165-6318-EC66-954F-14741A4FF9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45169" y="4174523"/>
              <a:ext cx="2009900" cy="1415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5505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0">
            <a:extLst>
              <a:ext uri="{FF2B5EF4-FFF2-40B4-BE49-F238E27FC236}">
                <a16:creationId xmlns:a16="http://schemas.microsoft.com/office/drawing/2014/main" id="{11250D0D-102B-B624-E4C0-B41FA486FAE1}"/>
              </a:ext>
            </a:extLst>
          </p:cNvPr>
          <p:cNvSpPr/>
          <p:nvPr/>
        </p:nvSpPr>
        <p:spPr>
          <a:xfrm>
            <a:off x="7127032" y="1739899"/>
            <a:ext cx="4391868" cy="4394199"/>
          </a:xfrm>
          <a:custGeom>
            <a:avLst/>
            <a:gdLst>
              <a:gd name="connsiteX0" fmla="*/ 108000 w 4391868"/>
              <a:gd name="connsiteY0" fmla="*/ 0 h 4394199"/>
              <a:gd name="connsiteX1" fmla="*/ 4283868 w 4391868"/>
              <a:gd name="connsiteY1" fmla="*/ 0 h 4394199"/>
              <a:gd name="connsiteX2" fmla="*/ 4391868 w 4391868"/>
              <a:gd name="connsiteY2" fmla="*/ 108000 h 4394199"/>
              <a:gd name="connsiteX3" fmla="*/ 4391868 w 4391868"/>
              <a:gd name="connsiteY3" fmla="*/ 4286199 h 4394199"/>
              <a:gd name="connsiteX4" fmla="*/ 4283868 w 4391868"/>
              <a:gd name="connsiteY4" fmla="*/ 4394199 h 4394199"/>
              <a:gd name="connsiteX5" fmla="*/ 108000 w 4391868"/>
              <a:gd name="connsiteY5" fmla="*/ 4394199 h 4394199"/>
              <a:gd name="connsiteX6" fmla="*/ 0 w 4391868"/>
              <a:gd name="connsiteY6" fmla="*/ 4286199 h 4394199"/>
              <a:gd name="connsiteX7" fmla="*/ 0 w 4391868"/>
              <a:gd name="connsiteY7" fmla="*/ 108000 h 4394199"/>
              <a:gd name="connsiteX8" fmla="*/ 108000 w 4391868"/>
              <a:gd name="connsiteY8" fmla="*/ 0 h 439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91868" h="4394199">
                <a:moveTo>
                  <a:pt x="108000" y="0"/>
                </a:moveTo>
                <a:lnTo>
                  <a:pt x="4283868" y="0"/>
                </a:lnTo>
                <a:cubicBezTo>
                  <a:pt x="4343484" y="0"/>
                  <a:pt x="4391868" y="48384"/>
                  <a:pt x="4391868" y="108000"/>
                </a:cubicBezTo>
                <a:lnTo>
                  <a:pt x="4391868" y="4286199"/>
                </a:lnTo>
                <a:cubicBezTo>
                  <a:pt x="4391868" y="4345815"/>
                  <a:pt x="4343484" y="4394199"/>
                  <a:pt x="4283868" y="4394199"/>
                </a:cubicBezTo>
                <a:lnTo>
                  <a:pt x="108000" y="4394199"/>
                </a:lnTo>
                <a:cubicBezTo>
                  <a:pt x="48384" y="4394199"/>
                  <a:pt x="0" y="4345815"/>
                  <a:pt x="0" y="4286199"/>
                </a:cubicBez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88900" dist="292100" dir="5400000" sx="95000" sy="95000" algn="t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7" name="矩形 1">
            <a:extLst>
              <a:ext uri="{FF2B5EF4-FFF2-40B4-BE49-F238E27FC236}">
                <a16:creationId xmlns:a16="http://schemas.microsoft.com/office/drawing/2014/main" id="{19BCB0C9-21F8-5914-0D70-90270AA6C63C}"/>
              </a:ext>
            </a:extLst>
          </p:cNvPr>
          <p:cNvSpPr/>
          <p:nvPr/>
        </p:nvSpPr>
        <p:spPr>
          <a:xfrm>
            <a:off x="660400" y="1739901"/>
            <a:ext cx="6184900" cy="2070098"/>
          </a:xfrm>
          <a:custGeom>
            <a:avLst/>
            <a:gdLst>
              <a:gd name="connsiteX0" fmla="*/ 108000 w 6184900"/>
              <a:gd name="connsiteY0" fmla="*/ 0 h 2070098"/>
              <a:gd name="connsiteX1" fmla="*/ 6076900 w 6184900"/>
              <a:gd name="connsiteY1" fmla="*/ 0 h 2070098"/>
              <a:gd name="connsiteX2" fmla="*/ 6184900 w 6184900"/>
              <a:gd name="connsiteY2" fmla="*/ 108000 h 2070098"/>
              <a:gd name="connsiteX3" fmla="*/ 6184900 w 6184900"/>
              <a:gd name="connsiteY3" fmla="*/ 1962098 h 2070098"/>
              <a:gd name="connsiteX4" fmla="*/ 6076900 w 6184900"/>
              <a:gd name="connsiteY4" fmla="*/ 2070098 h 2070098"/>
              <a:gd name="connsiteX5" fmla="*/ 108000 w 6184900"/>
              <a:gd name="connsiteY5" fmla="*/ 2070098 h 2070098"/>
              <a:gd name="connsiteX6" fmla="*/ 0 w 6184900"/>
              <a:gd name="connsiteY6" fmla="*/ 1962098 h 2070098"/>
              <a:gd name="connsiteX7" fmla="*/ 0 w 6184900"/>
              <a:gd name="connsiteY7" fmla="*/ 108000 h 2070098"/>
              <a:gd name="connsiteX8" fmla="*/ 108000 w 6184900"/>
              <a:gd name="connsiteY8" fmla="*/ 0 h 207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84900" h="2070098">
                <a:moveTo>
                  <a:pt x="108000" y="0"/>
                </a:moveTo>
                <a:lnTo>
                  <a:pt x="6076900" y="0"/>
                </a:lnTo>
                <a:cubicBezTo>
                  <a:pt x="6136516" y="0"/>
                  <a:pt x="6184900" y="48384"/>
                  <a:pt x="6184900" y="108000"/>
                </a:cubicBezTo>
                <a:lnTo>
                  <a:pt x="6184900" y="1962098"/>
                </a:lnTo>
                <a:cubicBezTo>
                  <a:pt x="6184900" y="2021714"/>
                  <a:pt x="6136516" y="2070098"/>
                  <a:pt x="6076900" y="2070098"/>
                </a:cubicBezTo>
                <a:lnTo>
                  <a:pt x="108000" y="2070098"/>
                </a:lnTo>
                <a:cubicBezTo>
                  <a:pt x="48384" y="2070098"/>
                  <a:pt x="0" y="2021714"/>
                  <a:pt x="0" y="1962098"/>
                </a:cubicBez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88900" dist="190500" dir="5400000" sx="96000" sy="96000" algn="t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8" name="任意多边形: 形状 77">
            <a:extLst>
              <a:ext uri="{FF2B5EF4-FFF2-40B4-BE49-F238E27FC236}">
                <a16:creationId xmlns:a16="http://schemas.microsoft.com/office/drawing/2014/main" id="{5031E3EC-98C4-A323-BDB2-959E6EF6BC67}"/>
              </a:ext>
            </a:extLst>
          </p:cNvPr>
          <p:cNvSpPr/>
          <p:nvPr/>
        </p:nvSpPr>
        <p:spPr>
          <a:xfrm>
            <a:off x="4787900" y="1739901"/>
            <a:ext cx="2057401" cy="2070098"/>
          </a:xfrm>
          <a:custGeom>
            <a:avLst/>
            <a:gdLst>
              <a:gd name="connsiteX0" fmla="*/ 0 w 2057401"/>
              <a:gd name="connsiteY0" fmla="*/ 0 h 2070098"/>
              <a:gd name="connsiteX1" fmla="*/ 1949401 w 2057401"/>
              <a:gd name="connsiteY1" fmla="*/ 0 h 2070098"/>
              <a:gd name="connsiteX2" fmla="*/ 2057401 w 2057401"/>
              <a:gd name="connsiteY2" fmla="*/ 108000 h 2070098"/>
              <a:gd name="connsiteX3" fmla="*/ 2057401 w 2057401"/>
              <a:gd name="connsiteY3" fmla="*/ 1962098 h 2070098"/>
              <a:gd name="connsiteX4" fmla="*/ 1949401 w 2057401"/>
              <a:gd name="connsiteY4" fmla="*/ 2070098 h 2070098"/>
              <a:gd name="connsiteX5" fmla="*/ 0 w 2057401"/>
              <a:gd name="connsiteY5" fmla="*/ 2070098 h 2070098"/>
              <a:gd name="connsiteX6" fmla="*/ 0 w 2057401"/>
              <a:gd name="connsiteY6" fmla="*/ 1212910 h 2070098"/>
              <a:gd name="connsiteX7" fmla="*/ 15150 w 2057401"/>
              <a:gd name="connsiteY7" fmla="*/ 1214437 h 2070098"/>
              <a:gd name="connsiteX8" fmla="*/ 194538 w 2057401"/>
              <a:gd name="connsiteY8" fmla="*/ 1035049 h 2070098"/>
              <a:gd name="connsiteX9" fmla="*/ 15150 w 2057401"/>
              <a:gd name="connsiteY9" fmla="*/ 855661 h 2070098"/>
              <a:gd name="connsiteX10" fmla="*/ 0 w 2057401"/>
              <a:gd name="connsiteY10" fmla="*/ 857188 h 207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57401" h="2070098">
                <a:moveTo>
                  <a:pt x="0" y="0"/>
                </a:moveTo>
                <a:lnTo>
                  <a:pt x="1949401" y="0"/>
                </a:lnTo>
                <a:cubicBezTo>
                  <a:pt x="2009017" y="0"/>
                  <a:pt x="2057401" y="48384"/>
                  <a:pt x="2057401" y="108000"/>
                </a:cubicBezTo>
                <a:lnTo>
                  <a:pt x="2057401" y="1962098"/>
                </a:lnTo>
                <a:cubicBezTo>
                  <a:pt x="2057401" y="2021714"/>
                  <a:pt x="2009017" y="2070098"/>
                  <a:pt x="1949401" y="2070098"/>
                </a:cubicBezTo>
                <a:lnTo>
                  <a:pt x="0" y="2070098"/>
                </a:lnTo>
                <a:lnTo>
                  <a:pt x="0" y="1212910"/>
                </a:lnTo>
                <a:lnTo>
                  <a:pt x="15150" y="1214437"/>
                </a:lnTo>
                <a:cubicBezTo>
                  <a:pt x="114223" y="1214437"/>
                  <a:pt x="194538" y="1134122"/>
                  <a:pt x="194538" y="1035049"/>
                </a:cubicBezTo>
                <a:cubicBezTo>
                  <a:pt x="194538" y="935976"/>
                  <a:pt x="114223" y="855661"/>
                  <a:pt x="15150" y="855661"/>
                </a:cubicBezTo>
                <a:lnTo>
                  <a:pt x="0" y="857188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580" r="-25580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2EDF8B89-B18A-93FC-E5DE-BCBFCF671F8D}"/>
              </a:ext>
            </a:extLst>
          </p:cNvPr>
          <p:cNvSpPr txBox="1"/>
          <p:nvPr/>
        </p:nvSpPr>
        <p:spPr>
          <a:xfrm>
            <a:off x="7504447" y="2538342"/>
            <a:ext cx="3690603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请在此处添加详细的文本描述，建议适当控制文本字数，语言描述尽量简洁精炼。</a:t>
            </a:r>
            <a:endParaRPr lang="en-US" altLang="zh-CN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11BEA6B7-3959-3A9A-2213-D374A8BC1C54}"/>
              </a:ext>
            </a:extLst>
          </p:cNvPr>
          <p:cNvSpPr txBox="1"/>
          <p:nvPr/>
        </p:nvSpPr>
        <p:spPr>
          <a:xfrm>
            <a:off x="8152460" y="2050308"/>
            <a:ext cx="2457135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pc="3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提升售后服务质量</a:t>
            </a:r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392C3F42-FDF9-E1B4-B2C6-199C1AF22179}"/>
              </a:ext>
            </a:extLst>
          </p:cNvPr>
          <p:cNvSpPr/>
          <p:nvPr/>
        </p:nvSpPr>
        <p:spPr>
          <a:xfrm>
            <a:off x="7676691" y="1670964"/>
            <a:ext cx="372896" cy="68937"/>
          </a:xfrm>
          <a:custGeom>
            <a:avLst/>
            <a:gdLst>
              <a:gd name="connsiteX0" fmla="*/ 0 w 372896"/>
              <a:gd name="connsiteY0" fmla="*/ 0 h 123773"/>
              <a:gd name="connsiteX1" fmla="*/ 325284 w 372896"/>
              <a:gd name="connsiteY1" fmla="*/ 0 h 123773"/>
              <a:gd name="connsiteX2" fmla="*/ 372896 w 372896"/>
              <a:gd name="connsiteY2" fmla="*/ 123773 h 123773"/>
              <a:gd name="connsiteX3" fmla="*/ 0 w 372896"/>
              <a:gd name="connsiteY3" fmla="*/ 123773 h 12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896" h="123773">
                <a:moveTo>
                  <a:pt x="0" y="0"/>
                </a:moveTo>
                <a:lnTo>
                  <a:pt x="325284" y="0"/>
                </a:lnTo>
                <a:lnTo>
                  <a:pt x="372896" y="123773"/>
                </a:lnTo>
                <a:lnTo>
                  <a:pt x="0" y="12377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F87DBB94-8D19-F382-4A39-963481C57784}"/>
              </a:ext>
            </a:extLst>
          </p:cNvPr>
          <p:cNvSpPr/>
          <p:nvPr/>
        </p:nvSpPr>
        <p:spPr>
          <a:xfrm>
            <a:off x="7504447" y="1670964"/>
            <a:ext cx="496871" cy="668694"/>
          </a:xfrm>
          <a:custGeom>
            <a:avLst/>
            <a:gdLst>
              <a:gd name="connsiteX0" fmla="*/ 0 w 496871"/>
              <a:gd name="connsiteY0" fmla="*/ 0 h 668694"/>
              <a:gd name="connsiteX1" fmla="*/ 496871 w 496871"/>
              <a:gd name="connsiteY1" fmla="*/ 0 h 668694"/>
              <a:gd name="connsiteX2" fmla="*/ 496871 w 496871"/>
              <a:gd name="connsiteY2" fmla="*/ 596694 h 668694"/>
              <a:gd name="connsiteX3" fmla="*/ 424871 w 496871"/>
              <a:gd name="connsiteY3" fmla="*/ 668694 h 668694"/>
              <a:gd name="connsiteX4" fmla="*/ 72000 w 496871"/>
              <a:gd name="connsiteY4" fmla="*/ 668694 h 668694"/>
              <a:gd name="connsiteX5" fmla="*/ 0 w 496871"/>
              <a:gd name="connsiteY5" fmla="*/ 596694 h 66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871" h="668694">
                <a:moveTo>
                  <a:pt x="0" y="0"/>
                </a:moveTo>
                <a:lnTo>
                  <a:pt x="496871" y="0"/>
                </a:lnTo>
                <a:lnTo>
                  <a:pt x="496871" y="596694"/>
                </a:lnTo>
                <a:cubicBezTo>
                  <a:pt x="496871" y="636438"/>
                  <a:pt x="464615" y="668694"/>
                  <a:pt x="424871" y="668694"/>
                </a:cubicBezTo>
                <a:lnTo>
                  <a:pt x="72000" y="668694"/>
                </a:lnTo>
                <a:cubicBezTo>
                  <a:pt x="32256" y="668694"/>
                  <a:pt x="0" y="636438"/>
                  <a:pt x="0" y="59669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/>
              </a:gs>
              <a:gs pos="97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 sz="200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58" name="矩形 1">
            <a:extLst>
              <a:ext uri="{FF2B5EF4-FFF2-40B4-BE49-F238E27FC236}">
                <a16:creationId xmlns:a16="http://schemas.microsoft.com/office/drawing/2014/main" id="{97C8C344-1573-2BFF-0EA7-687914BC024A}"/>
              </a:ext>
            </a:extLst>
          </p:cNvPr>
          <p:cNvSpPr/>
          <p:nvPr/>
        </p:nvSpPr>
        <p:spPr>
          <a:xfrm>
            <a:off x="660400" y="4040424"/>
            <a:ext cx="6184900" cy="2070098"/>
          </a:xfrm>
          <a:custGeom>
            <a:avLst/>
            <a:gdLst>
              <a:gd name="connsiteX0" fmla="*/ 108000 w 6184900"/>
              <a:gd name="connsiteY0" fmla="*/ 0 h 2070098"/>
              <a:gd name="connsiteX1" fmla="*/ 6076900 w 6184900"/>
              <a:gd name="connsiteY1" fmla="*/ 0 h 2070098"/>
              <a:gd name="connsiteX2" fmla="*/ 6184900 w 6184900"/>
              <a:gd name="connsiteY2" fmla="*/ 108000 h 2070098"/>
              <a:gd name="connsiteX3" fmla="*/ 6184900 w 6184900"/>
              <a:gd name="connsiteY3" fmla="*/ 1962098 h 2070098"/>
              <a:gd name="connsiteX4" fmla="*/ 6076900 w 6184900"/>
              <a:gd name="connsiteY4" fmla="*/ 2070098 h 2070098"/>
              <a:gd name="connsiteX5" fmla="*/ 108000 w 6184900"/>
              <a:gd name="connsiteY5" fmla="*/ 2070098 h 2070098"/>
              <a:gd name="connsiteX6" fmla="*/ 0 w 6184900"/>
              <a:gd name="connsiteY6" fmla="*/ 1962098 h 2070098"/>
              <a:gd name="connsiteX7" fmla="*/ 0 w 6184900"/>
              <a:gd name="connsiteY7" fmla="*/ 108000 h 2070098"/>
              <a:gd name="connsiteX8" fmla="*/ 108000 w 6184900"/>
              <a:gd name="connsiteY8" fmla="*/ 0 h 207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84900" h="2070098">
                <a:moveTo>
                  <a:pt x="108000" y="0"/>
                </a:moveTo>
                <a:lnTo>
                  <a:pt x="6076900" y="0"/>
                </a:lnTo>
                <a:cubicBezTo>
                  <a:pt x="6136516" y="0"/>
                  <a:pt x="6184900" y="48384"/>
                  <a:pt x="6184900" y="108000"/>
                </a:cubicBezTo>
                <a:lnTo>
                  <a:pt x="6184900" y="1962098"/>
                </a:lnTo>
                <a:cubicBezTo>
                  <a:pt x="6184900" y="2021714"/>
                  <a:pt x="6136516" y="2070098"/>
                  <a:pt x="6076900" y="2070098"/>
                </a:cubicBezTo>
                <a:lnTo>
                  <a:pt x="108000" y="2070098"/>
                </a:lnTo>
                <a:cubicBezTo>
                  <a:pt x="48384" y="2070098"/>
                  <a:pt x="0" y="2021714"/>
                  <a:pt x="0" y="1962098"/>
                </a:cubicBez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88900" dist="190500" dir="5400000" sx="96000" sy="96000" algn="t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2" name="任意多边形: 形状 81">
            <a:extLst>
              <a:ext uri="{FF2B5EF4-FFF2-40B4-BE49-F238E27FC236}">
                <a16:creationId xmlns:a16="http://schemas.microsoft.com/office/drawing/2014/main" id="{A1ABDCC5-9B30-6073-36BF-5E240F3CB109}"/>
              </a:ext>
            </a:extLst>
          </p:cNvPr>
          <p:cNvSpPr/>
          <p:nvPr/>
        </p:nvSpPr>
        <p:spPr>
          <a:xfrm>
            <a:off x="4787900" y="4040424"/>
            <a:ext cx="2057401" cy="2070098"/>
          </a:xfrm>
          <a:custGeom>
            <a:avLst/>
            <a:gdLst>
              <a:gd name="connsiteX0" fmla="*/ 0 w 2057401"/>
              <a:gd name="connsiteY0" fmla="*/ 0 h 2070098"/>
              <a:gd name="connsiteX1" fmla="*/ 1949401 w 2057401"/>
              <a:gd name="connsiteY1" fmla="*/ 0 h 2070098"/>
              <a:gd name="connsiteX2" fmla="*/ 2057401 w 2057401"/>
              <a:gd name="connsiteY2" fmla="*/ 108000 h 2070098"/>
              <a:gd name="connsiteX3" fmla="*/ 2057401 w 2057401"/>
              <a:gd name="connsiteY3" fmla="*/ 1962098 h 2070098"/>
              <a:gd name="connsiteX4" fmla="*/ 1949401 w 2057401"/>
              <a:gd name="connsiteY4" fmla="*/ 2070098 h 2070098"/>
              <a:gd name="connsiteX5" fmla="*/ 0 w 2057401"/>
              <a:gd name="connsiteY5" fmla="*/ 2070098 h 2070098"/>
              <a:gd name="connsiteX6" fmla="*/ 0 w 2057401"/>
              <a:gd name="connsiteY6" fmla="*/ 1221099 h 2070098"/>
              <a:gd name="connsiteX7" fmla="*/ 15875 w 2057401"/>
              <a:gd name="connsiteY7" fmla="*/ 1222699 h 2070098"/>
              <a:gd name="connsiteX8" fmla="*/ 195263 w 2057401"/>
              <a:gd name="connsiteY8" fmla="*/ 1043311 h 2070098"/>
              <a:gd name="connsiteX9" fmla="*/ 15875 w 2057401"/>
              <a:gd name="connsiteY9" fmla="*/ 863923 h 2070098"/>
              <a:gd name="connsiteX10" fmla="*/ 0 w 2057401"/>
              <a:gd name="connsiteY10" fmla="*/ 865524 h 207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57401" h="2070098">
                <a:moveTo>
                  <a:pt x="0" y="0"/>
                </a:moveTo>
                <a:lnTo>
                  <a:pt x="1949401" y="0"/>
                </a:lnTo>
                <a:cubicBezTo>
                  <a:pt x="2009017" y="0"/>
                  <a:pt x="2057401" y="48384"/>
                  <a:pt x="2057401" y="108000"/>
                </a:cubicBezTo>
                <a:lnTo>
                  <a:pt x="2057401" y="1962098"/>
                </a:lnTo>
                <a:cubicBezTo>
                  <a:pt x="2057401" y="2021714"/>
                  <a:pt x="2009017" y="2070098"/>
                  <a:pt x="1949401" y="2070098"/>
                </a:cubicBezTo>
                <a:lnTo>
                  <a:pt x="0" y="2070098"/>
                </a:lnTo>
                <a:lnTo>
                  <a:pt x="0" y="1221099"/>
                </a:lnTo>
                <a:lnTo>
                  <a:pt x="15875" y="1222699"/>
                </a:lnTo>
                <a:cubicBezTo>
                  <a:pt x="114948" y="1222699"/>
                  <a:pt x="195263" y="1142384"/>
                  <a:pt x="195263" y="1043311"/>
                </a:cubicBezTo>
                <a:cubicBezTo>
                  <a:pt x="195263" y="944238"/>
                  <a:pt x="114948" y="863923"/>
                  <a:pt x="15875" y="863923"/>
                </a:cubicBezTo>
                <a:lnTo>
                  <a:pt x="0" y="865524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463" r="-25463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2D225F82-4CCA-34C3-D49B-59F9CC4632CC}"/>
              </a:ext>
            </a:extLst>
          </p:cNvPr>
          <p:cNvSpPr txBox="1"/>
          <p:nvPr/>
        </p:nvSpPr>
        <p:spPr>
          <a:xfrm>
            <a:off x="1644963" y="4350831"/>
            <a:ext cx="2457135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pc="3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优化业务推广激励</a:t>
            </a:r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477A7451-5762-EEC3-DD07-CC5DF74C1423}"/>
              </a:ext>
            </a:extLst>
          </p:cNvPr>
          <p:cNvSpPr/>
          <p:nvPr/>
        </p:nvSpPr>
        <p:spPr>
          <a:xfrm>
            <a:off x="1169194" y="3971487"/>
            <a:ext cx="372896" cy="68937"/>
          </a:xfrm>
          <a:custGeom>
            <a:avLst/>
            <a:gdLst>
              <a:gd name="connsiteX0" fmla="*/ 0 w 372896"/>
              <a:gd name="connsiteY0" fmla="*/ 0 h 123773"/>
              <a:gd name="connsiteX1" fmla="*/ 325284 w 372896"/>
              <a:gd name="connsiteY1" fmla="*/ 0 h 123773"/>
              <a:gd name="connsiteX2" fmla="*/ 372896 w 372896"/>
              <a:gd name="connsiteY2" fmla="*/ 123773 h 123773"/>
              <a:gd name="connsiteX3" fmla="*/ 0 w 372896"/>
              <a:gd name="connsiteY3" fmla="*/ 123773 h 12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896" h="123773">
                <a:moveTo>
                  <a:pt x="0" y="0"/>
                </a:moveTo>
                <a:lnTo>
                  <a:pt x="325284" y="0"/>
                </a:lnTo>
                <a:lnTo>
                  <a:pt x="372896" y="123773"/>
                </a:lnTo>
                <a:lnTo>
                  <a:pt x="0" y="12377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5EFAFA28-8645-9017-802A-40C80D1F0CD8}"/>
              </a:ext>
            </a:extLst>
          </p:cNvPr>
          <p:cNvSpPr/>
          <p:nvPr/>
        </p:nvSpPr>
        <p:spPr>
          <a:xfrm>
            <a:off x="996950" y="3971487"/>
            <a:ext cx="496871" cy="668694"/>
          </a:xfrm>
          <a:custGeom>
            <a:avLst/>
            <a:gdLst>
              <a:gd name="connsiteX0" fmla="*/ 0 w 496871"/>
              <a:gd name="connsiteY0" fmla="*/ 0 h 668694"/>
              <a:gd name="connsiteX1" fmla="*/ 496871 w 496871"/>
              <a:gd name="connsiteY1" fmla="*/ 0 h 668694"/>
              <a:gd name="connsiteX2" fmla="*/ 496871 w 496871"/>
              <a:gd name="connsiteY2" fmla="*/ 596694 h 668694"/>
              <a:gd name="connsiteX3" fmla="*/ 424871 w 496871"/>
              <a:gd name="connsiteY3" fmla="*/ 668694 h 668694"/>
              <a:gd name="connsiteX4" fmla="*/ 72000 w 496871"/>
              <a:gd name="connsiteY4" fmla="*/ 668694 h 668694"/>
              <a:gd name="connsiteX5" fmla="*/ 0 w 496871"/>
              <a:gd name="connsiteY5" fmla="*/ 596694 h 66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871" h="668694">
                <a:moveTo>
                  <a:pt x="0" y="0"/>
                </a:moveTo>
                <a:lnTo>
                  <a:pt x="496871" y="0"/>
                </a:lnTo>
                <a:lnTo>
                  <a:pt x="496871" y="596694"/>
                </a:lnTo>
                <a:cubicBezTo>
                  <a:pt x="496871" y="636438"/>
                  <a:pt x="464615" y="668694"/>
                  <a:pt x="424871" y="668694"/>
                </a:cubicBezTo>
                <a:lnTo>
                  <a:pt x="72000" y="668694"/>
                </a:lnTo>
                <a:cubicBezTo>
                  <a:pt x="32256" y="668694"/>
                  <a:pt x="0" y="636438"/>
                  <a:pt x="0" y="59669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/>
              </a:gs>
              <a:gs pos="97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 sz="200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86" name="任意多边形: 形状 85">
            <a:extLst>
              <a:ext uri="{FF2B5EF4-FFF2-40B4-BE49-F238E27FC236}">
                <a16:creationId xmlns:a16="http://schemas.microsoft.com/office/drawing/2014/main" id="{04143F58-57DF-C11C-A3A7-8C5E0A1DFABC}"/>
              </a:ext>
            </a:extLst>
          </p:cNvPr>
          <p:cNvSpPr/>
          <p:nvPr/>
        </p:nvSpPr>
        <p:spPr>
          <a:xfrm>
            <a:off x="7127032" y="4033373"/>
            <a:ext cx="4391868" cy="2100725"/>
          </a:xfrm>
          <a:custGeom>
            <a:avLst/>
            <a:gdLst>
              <a:gd name="connsiteX0" fmla="*/ 0 w 4391868"/>
              <a:gd name="connsiteY0" fmla="*/ 0 h 2100725"/>
              <a:gd name="connsiteX1" fmla="*/ 2044752 w 4391868"/>
              <a:gd name="connsiteY1" fmla="*/ 0 h 2100725"/>
              <a:gd name="connsiteX2" fmla="*/ 2043328 w 4391868"/>
              <a:gd name="connsiteY2" fmla="*/ 7051 h 2100725"/>
              <a:gd name="connsiteX3" fmla="*/ 2222716 w 4391868"/>
              <a:gd name="connsiteY3" fmla="*/ 186439 h 2100725"/>
              <a:gd name="connsiteX4" fmla="*/ 2402104 w 4391868"/>
              <a:gd name="connsiteY4" fmla="*/ 7051 h 2100725"/>
              <a:gd name="connsiteX5" fmla="*/ 2400680 w 4391868"/>
              <a:gd name="connsiteY5" fmla="*/ 0 h 2100725"/>
              <a:gd name="connsiteX6" fmla="*/ 4391868 w 4391868"/>
              <a:gd name="connsiteY6" fmla="*/ 0 h 2100725"/>
              <a:gd name="connsiteX7" fmla="*/ 4391868 w 4391868"/>
              <a:gd name="connsiteY7" fmla="*/ 1992725 h 2100725"/>
              <a:gd name="connsiteX8" fmla="*/ 4283868 w 4391868"/>
              <a:gd name="connsiteY8" fmla="*/ 2100725 h 2100725"/>
              <a:gd name="connsiteX9" fmla="*/ 108000 w 4391868"/>
              <a:gd name="connsiteY9" fmla="*/ 2100725 h 2100725"/>
              <a:gd name="connsiteX10" fmla="*/ 0 w 4391868"/>
              <a:gd name="connsiteY10" fmla="*/ 1992725 h 210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91868" h="2100725">
                <a:moveTo>
                  <a:pt x="0" y="0"/>
                </a:moveTo>
                <a:lnTo>
                  <a:pt x="2044752" y="0"/>
                </a:lnTo>
                <a:lnTo>
                  <a:pt x="2043328" y="7051"/>
                </a:lnTo>
                <a:cubicBezTo>
                  <a:pt x="2043328" y="106124"/>
                  <a:pt x="2123643" y="186439"/>
                  <a:pt x="2222716" y="186439"/>
                </a:cubicBezTo>
                <a:cubicBezTo>
                  <a:pt x="2321789" y="186439"/>
                  <a:pt x="2402104" y="106124"/>
                  <a:pt x="2402104" y="7051"/>
                </a:cubicBezTo>
                <a:lnTo>
                  <a:pt x="2400680" y="0"/>
                </a:lnTo>
                <a:lnTo>
                  <a:pt x="4391868" y="0"/>
                </a:lnTo>
                <a:lnTo>
                  <a:pt x="4391868" y="1992725"/>
                </a:lnTo>
                <a:cubicBezTo>
                  <a:pt x="4391868" y="2052341"/>
                  <a:pt x="4343484" y="2100725"/>
                  <a:pt x="4283868" y="2100725"/>
                </a:cubicBezTo>
                <a:lnTo>
                  <a:pt x="108000" y="2100725"/>
                </a:lnTo>
                <a:cubicBezTo>
                  <a:pt x="48384" y="2100725"/>
                  <a:pt x="0" y="2052341"/>
                  <a:pt x="0" y="1992725"/>
                </a:cubicBez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9688" b="-19688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FF338DE0-83C8-1F29-AE5A-E691FB73B339}"/>
              </a:ext>
            </a:extLst>
          </p:cNvPr>
          <p:cNvSpPr/>
          <p:nvPr/>
        </p:nvSpPr>
        <p:spPr>
          <a:xfrm>
            <a:off x="4658587" y="2630487"/>
            <a:ext cx="288926" cy="288926"/>
          </a:xfrm>
          <a:prstGeom prst="ellipse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dirty="0">
                <a:solidFill>
                  <a:schemeClr val="accent2"/>
                </a:solidFill>
              </a:rPr>
              <a:t>&lt;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F96775F6-D045-2ADB-391B-7533732DB603}"/>
              </a:ext>
            </a:extLst>
          </p:cNvPr>
          <p:cNvSpPr/>
          <p:nvPr/>
        </p:nvSpPr>
        <p:spPr>
          <a:xfrm>
            <a:off x="4658587" y="4936891"/>
            <a:ext cx="288926" cy="288926"/>
          </a:xfrm>
          <a:prstGeom prst="ellipse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dirty="0">
                <a:solidFill>
                  <a:schemeClr val="accent2"/>
                </a:solidFill>
              </a:rPr>
              <a:t>&lt;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43EAFAB1-A4CC-7AD6-0676-B840D7BD3068}"/>
              </a:ext>
            </a:extLst>
          </p:cNvPr>
          <p:cNvSpPr/>
          <p:nvPr/>
        </p:nvSpPr>
        <p:spPr>
          <a:xfrm rot="5400000">
            <a:off x="9205285" y="3888910"/>
            <a:ext cx="288926" cy="288926"/>
          </a:xfrm>
          <a:prstGeom prst="ellipse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dirty="0">
                <a:solidFill>
                  <a:schemeClr val="accent2"/>
                </a:solidFill>
              </a:rPr>
              <a:t>&lt;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0D696E5-D3D3-4495-7706-3EB01FE85FC1}"/>
              </a:ext>
            </a:extLst>
          </p:cNvPr>
          <p:cNvSpPr txBox="1"/>
          <p:nvPr/>
        </p:nvSpPr>
        <p:spPr>
          <a:xfrm>
            <a:off x="996950" y="2538342"/>
            <a:ext cx="3428685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请在此处添加详细的文本描述，建议适当控制文本字数，语言描述尽量简洁精炼。</a:t>
            </a:r>
            <a:endParaRPr lang="en-US" altLang="zh-CN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8433A0C-2CC2-2833-5930-AE95BE04EAD2}"/>
              </a:ext>
            </a:extLst>
          </p:cNvPr>
          <p:cNvSpPr txBox="1"/>
          <p:nvPr/>
        </p:nvSpPr>
        <p:spPr>
          <a:xfrm>
            <a:off x="1644963" y="2050308"/>
            <a:ext cx="2457135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pc="300" dirty="0">
                <a:solidFill>
                  <a:schemeClr val="accent2"/>
                </a:solidFill>
                <a:latin typeface="+mj-ea"/>
                <a:ea typeface="+mj-ea"/>
                <a:cs typeface="阿里巴巴普惠体 H" panose="00020600040101010101" pitchFamily="18" charset="-122"/>
              </a:rPr>
              <a:t>业务管理系统落地</a:t>
            </a:r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6840B7E7-BFF0-A36A-65F7-C3952C3D2CEB}"/>
              </a:ext>
            </a:extLst>
          </p:cNvPr>
          <p:cNvSpPr/>
          <p:nvPr/>
        </p:nvSpPr>
        <p:spPr>
          <a:xfrm>
            <a:off x="1169194" y="1670964"/>
            <a:ext cx="372896" cy="68937"/>
          </a:xfrm>
          <a:custGeom>
            <a:avLst/>
            <a:gdLst>
              <a:gd name="connsiteX0" fmla="*/ 0 w 372896"/>
              <a:gd name="connsiteY0" fmla="*/ 0 h 123773"/>
              <a:gd name="connsiteX1" fmla="*/ 325284 w 372896"/>
              <a:gd name="connsiteY1" fmla="*/ 0 h 123773"/>
              <a:gd name="connsiteX2" fmla="*/ 372896 w 372896"/>
              <a:gd name="connsiteY2" fmla="*/ 123773 h 123773"/>
              <a:gd name="connsiteX3" fmla="*/ 0 w 372896"/>
              <a:gd name="connsiteY3" fmla="*/ 123773 h 12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896" h="123773">
                <a:moveTo>
                  <a:pt x="0" y="0"/>
                </a:moveTo>
                <a:lnTo>
                  <a:pt x="325284" y="0"/>
                </a:lnTo>
                <a:lnTo>
                  <a:pt x="372896" y="123773"/>
                </a:lnTo>
                <a:lnTo>
                  <a:pt x="0" y="12377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85A704D1-1F33-0041-A948-D417B1FE1807}"/>
              </a:ext>
            </a:extLst>
          </p:cNvPr>
          <p:cNvSpPr/>
          <p:nvPr/>
        </p:nvSpPr>
        <p:spPr>
          <a:xfrm>
            <a:off x="996950" y="1670964"/>
            <a:ext cx="496871" cy="668694"/>
          </a:xfrm>
          <a:custGeom>
            <a:avLst/>
            <a:gdLst>
              <a:gd name="connsiteX0" fmla="*/ 0 w 496871"/>
              <a:gd name="connsiteY0" fmla="*/ 0 h 668694"/>
              <a:gd name="connsiteX1" fmla="*/ 496871 w 496871"/>
              <a:gd name="connsiteY1" fmla="*/ 0 h 668694"/>
              <a:gd name="connsiteX2" fmla="*/ 496871 w 496871"/>
              <a:gd name="connsiteY2" fmla="*/ 596694 h 668694"/>
              <a:gd name="connsiteX3" fmla="*/ 424871 w 496871"/>
              <a:gd name="connsiteY3" fmla="*/ 668694 h 668694"/>
              <a:gd name="connsiteX4" fmla="*/ 72000 w 496871"/>
              <a:gd name="connsiteY4" fmla="*/ 668694 h 668694"/>
              <a:gd name="connsiteX5" fmla="*/ 0 w 496871"/>
              <a:gd name="connsiteY5" fmla="*/ 596694 h 66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871" h="668694">
                <a:moveTo>
                  <a:pt x="0" y="0"/>
                </a:moveTo>
                <a:lnTo>
                  <a:pt x="496871" y="0"/>
                </a:lnTo>
                <a:lnTo>
                  <a:pt x="496871" y="596694"/>
                </a:lnTo>
                <a:cubicBezTo>
                  <a:pt x="496871" y="636438"/>
                  <a:pt x="464615" y="668694"/>
                  <a:pt x="424871" y="668694"/>
                </a:cubicBezTo>
                <a:lnTo>
                  <a:pt x="72000" y="668694"/>
                </a:lnTo>
                <a:cubicBezTo>
                  <a:pt x="32256" y="668694"/>
                  <a:pt x="0" y="636438"/>
                  <a:pt x="0" y="59669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/>
              </a:gs>
              <a:gs pos="97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 sz="200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A9EDF769-6F59-3289-E798-686A59C2210D}"/>
              </a:ext>
            </a:extLst>
          </p:cNvPr>
          <p:cNvSpPr txBox="1"/>
          <p:nvPr/>
        </p:nvSpPr>
        <p:spPr>
          <a:xfrm>
            <a:off x="996950" y="4838865"/>
            <a:ext cx="3428685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spc="150">
                <a:solidFill>
                  <a:schemeClr val="accent4"/>
                </a:solidFill>
                <a:latin typeface="+mn-ea"/>
              </a:defRPr>
            </a:lvl1pPr>
          </a:lstStyle>
          <a:p>
            <a:r>
              <a:rPr lang="zh-CN" altLang="en-US" dirty="0"/>
              <a:t>请在此处添加详细的文本描述，建议适当控制文本字数，语言描述尽量简洁精炼。</a:t>
            </a:r>
            <a:endParaRPr lang="en-US" altLang="zh-CN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F45E350-B6B1-C7B7-8E0C-B3344C807D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1100" y="1068829"/>
            <a:ext cx="2209800" cy="205184"/>
          </a:xfrm>
        </p:spPr>
        <p:txBody>
          <a:bodyPr>
            <a:noAutofit/>
          </a:bodyPr>
          <a:lstStyle/>
          <a:p>
            <a:r>
              <a:rPr lang="en-US" altLang="zh-CN" dirty="0"/>
              <a:t>WORK HIGHLIGHTS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C786B32-D53F-DBA3-40DB-7CEBF0758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工作亮点</a:t>
            </a:r>
          </a:p>
        </p:txBody>
      </p:sp>
      <p:pic>
        <p:nvPicPr>
          <p:cNvPr id="8" name="图形 7" descr="星形 纯色填充">
            <a:extLst>
              <a:ext uri="{FF2B5EF4-FFF2-40B4-BE49-F238E27FC236}">
                <a16:creationId xmlns:a16="http://schemas.microsoft.com/office/drawing/2014/main" id="{99C7F73D-366B-D2CA-BEA7-3F4E38E08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6246" y="1935587"/>
            <a:ext cx="378278" cy="378278"/>
          </a:xfrm>
          <a:prstGeom prst="rect">
            <a:avLst/>
          </a:prstGeom>
        </p:spPr>
      </p:pic>
      <p:pic>
        <p:nvPicPr>
          <p:cNvPr id="36" name="图形 35" descr="星形 纯色填充">
            <a:extLst>
              <a:ext uri="{FF2B5EF4-FFF2-40B4-BE49-F238E27FC236}">
                <a16:creationId xmlns:a16="http://schemas.microsoft.com/office/drawing/2014/main" id="{A4B12955-E911-E49B-3D79-0711A394D9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6246" y="4242334"/>
            <a:ext cx="378278" cy="378278"/>
          </a:xfrm>
          <a:prstGeom prst="rect">
            <a:avLst/>
          </a:prstGeom>
        </p:spPr>
      </p:pic>
      <p:pic>
        <p:nvPicPr>
          <p:cNvPr id="37" name="图形 36" descr="星形 纯色填充">
            <a:extLst>
              <a:ext uri="{FF2B5EF4-FFF2-40B4-BE49-F238E27FC236}">
                <a16:creationId xmlns:a16="http://schemas.microsoft.com/office/drawing/2014/main" id="{26AFE68E-6596-F6A3-036B-B620F5C08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63743" y="1935587"/>
            <a:ext cx="378278" cy="3782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72498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正常&quot;,&quot;Kind&quot;:&quot;System&quot;,&quot;OldGuidesSetting&quot;:{&quot;HeaderHeight&quot;:15.0,&quot;FooterHeight&quot;:9.0,&quot;SideMargin&quot;:5.5,&quot;TopMargin&quot;:0.0,&quot;BottomMargin&quot;:0.0,&quot;IntervalMargin&quot;:1.5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232;"/>
</p:tagLst>
</file>

<file path=ppt/theme/theme1.xml><?xml version="1.0" encoding="utf-8"?>
<a:theme xmlns:a="http://schemas.openxmlformats.org/drawingml/2006/main" name="Office 主题​​">
  <a:themeElements>
    <a:clrScheme name="自定义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5914"/>
      </a:accent1>
      <a:accent2>
        <a:srgbClr val="FF6E14"/>
      </a:accent2>
      <a:accent3>
        <a:srgbClr val="FFE4CC"/>
      </a:accent3>
      <a:accent4>
        <a:srgbClr val="3F3F3F"/>
      </a:accent4>
      <a:accent5>
        <a:srgbClr val="FFFFFF"/>
      </a:accent5>
      <a:accent6>
        <a:srgbClr val="E7E6E6"/>
      </a:accent6>
      <a:hlink>
        <a:srgbClr val="0563C1"/>
      </a:hlink>
      <a:folHlink>
        <a:srgbClr val="954F72"/>
      </a:folHlink>
    </a:clrScheme>
    <a:fontScheme name="OPPO Sans">
      <a:majorFont>
        <a:latin typeface="OPPOSans H"/>
        <a:ea typeface="OPPOSans H"/>
        <a:cs typeface=""/>
      </a:majorFont>
      <a:minorFont>
        <a:latin typeface="OPPOSans R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>
            <a:lumMod val="75000"/>
          </a:schemeClr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ctr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5081</TotalTime>
  <Words>2191</Words>
  <Application>Microsoft Office PowerPoint</Application>
  <PresentationFormat>宽屏</PresentationFormat>
  <Paragraphs>427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7" baseType="lpstr">
      <vt:lpstr>Arial</vt:lpstr>
      <vt:lpstr>OPPOSans H</vt:lpstr>
      <vt:lpstr>OPPOSans R</vt:lpstr>
      <vt:lpstr>Microsoft YaHei</vt:lpstr>
      <vt:lpstr>Microsoft YaHei Light</vt:lpstr>
      <vt:lpstr>Office 主题​​</vt:lpstr>
      <vt:lpstr>PowerPoint 演示文稿</vt:lpstr>
      <vt:lpstr>PowerPoint 演示文稿</vt:lpstr>
      <vt:lpstr>PowerPoint 演示文稿</vt:lpstr>
      <vt:lpstr>绩效考核指标</vt:lpstr>
      <vt:lpstr>重点项目</vt:lpstr>
      <vt:lpstr>工作完成情况</vt:lpstr>
      <vt:lpstr>业绩数据展示</vt:lpstr>
      <vt:lpstr>荣誉成果</vt:lpstr>
      <vt:lpstr>工作亮点</vt:lpstr>
      <vt:lpstr>PowerPoint 演示文稿</vt:lpstr>
      <vt:lpstr>宏观环境分析</vt:lpstr>
      <vt:lpstr>市场规模分析</vt:lpstr>
      <vt:lpstr>市场竞品分析</vt:lpstr>
      <vt:lpstr>各产品市场占比</vt:lpstr>
      <vt:lpstr>客户新增情况</vt:lpstr>
      <vt:lpstr>公司产品分析</vt:lpstr>
      <vt:lpstr>PowerPoint 演示文稿</vt:lpstr>
      <vt:lpstr>工作经验总结</vt:lpstr>
      <vt:lpstr>宣传方法分享</vt:lpstr>
      <vt:lpstr>客户沟通技巧</vt:lpstr>
      <vt:lpstr>促成成交技巧</vt:lpstr>
      <vt:lpstr>数据参考作用</vt:lpstr>
      <vt:lpstr>同类型产品对比</vt:lpstr>
      <vt:lpstr>PowerPoint 演示文稿</vt:lpstr>
      <vt:lpstr>下半年工作目标</vt:lpstr>
      <vt:lpstr>下半年工作规划</vt:lpstr>
      <vt:lpstr>预期增长情况</vt:lpstr>
      <vt:lpstr>提升管理质量</vt:lpstr>
      <vt:lpstr>优秀案例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方晓婷</dc:creator>
  <cp:lastModifiedBy>方晓婷</cp:lastModifiedBy>
  <cp:revision>246</cp:revision>
  <dcterms:created xsi:type="dcterms:W3CDTF">2022-06-01T13:00:00Z</dcterms:created>
  <dcterms:modified xsi:type="dcterms:W3CDTF">2022-07-29T15:27:45Z</dcterms:modified>
</cp:coreProperties>
</file>