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2"/>
    <p:sldId id="260" r:id="rId3"/>
    <p:sldId id="262" r:id="rId4"/>
    <p:sldId id="263" r:id="rId5"/>
    <p:sldId id="258" r:id="rId6"/>
    <p:sldId id="266" r:id="rId7"/>
    <p:sldId id="267" r:id="rId8"/>
    <p:sldId id="268" r:id="rId9"/>
    <p:sldId id="265" r:id="rId10"/>
    <p:sldId id="269" r:id="rId11"/>
    <p:sldId id="270" r:id="rId12"/>
    <p:sldId id="271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1" r:id="rId21"/>
    <p:sldId id="282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5" r:id="rId33"/>
    <p:sldId id="296" r:id="rId34"/>
    <p:sldId id="297" r:id="rId35"/>
  </p:sldIdLst>
  <p:sldSz cx="12192000" cy="6858000"/>
  <p:notesSz cx="6858000" cy="9144000"/>
  <p:embeddedFontLst>
    <p:embeddedFont>
      <p:font typeface="Microsoft YaHei" panose="020B0503020204020204" pitchFamily="34" charset="-122"/>
      <p:regular r:id="rId36"/>
      <p:bold r:id="rId37"/>
    </p:embeddedFont>
    <p:embeddedFont>
      <p:font typeface="Microsoft YaHei Light" panose="020B0502040204020203" pitchFamily="34" charset="-122"/>
      <p:regular r:id="rId38"/>
    </p:embeddedFont>
    <p:embeddedFont>
      <p:font typeface="OPPOSans B" panose="00020600040101010101" pitchFamily="18" charset="-122"/>
      <p:regular r:id="rId39"/>
    </p:embeddedFont>
    <p:embeddedFont>
      <p:font typeface="OPPOSans R" panose="00020600040101010101" pitchFamily="18" charset="-122"/>
      <p:regular r:id="rId40"/>
    </p:embeddedFont>
    <p:embeddedFont>
      <p:font typeface="庞门正道标题体" panose="02010600030101010101" pitchFamily="2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E9636AF7-3E8B-4D3A-AE3D-364EFBD6296A}">
          <p14:sldIdLst>
            <p14:sldId id="259"/>
            <p14:sldId id="260"/>
          </p14:sldIdLst>
        </p14:section>
        <p14:section name="P1" id="{3EBF40E2-6446-484E-9D92-2570910CA33E}">
          <p14:sldIdLst>
            <p14:sldId id="262"/>
            <p14:sldId id="263"/>
            <p14:sldId id="258"/>
            <p14:sldId id="266"/>
            <p14:sldId id="267"/>
            <p14:sldId id="268"/>
            <p14:sldId id="265"/>
          </p14:sldIdLst>
        </p14:section>
        <p14:section name="P2" id="{DBD732F7-46DE-453B-B816-DDB9B63931BA}">
          <p14:sldIdLst>
            <p14:sldId id="269"/>
            <p14:sldId id="270"/>
            <p14:sldId id="271"/>
            <p14:sldId id="273"/>
            <p14:sldId id="274"/>
            <p14:sldId id="275"/>
          </p14:sldIdLst>
        </p14:section>
        <p14:section name="P3" id="{A177A35E-7D3B-4363-8113-457F77E2E939}">
          <p14:sldIdLst>
            <p14:sldId id="276"/>
            <p14:sldId id="277"/>
            <p14:sldId id="278"/>
            <p14:sldId id="279"/>
            <p14:sldId id="281"/>
            <p14:sldId id="282"/>
            <p14:sldId id="284"/>
            <p14:sldId id="285"/>
          </p14:sldIdLst>
        </p14:section>
        <p14:section name="P4" id="{AC368ED2-3DB9-4C7A-9823-5D132417EFF9}">
          <p14:sldIdLst>
            <p14:sldId id="286"/>
            <p14:sldId id="287"/>
            <p14:sldId id="288"/>
            <p14:sldId id="289"/>
            <p14:sldId id="290"/>
          </p14:sldIdLst>
        </p14:section>
        <p14:section name="P5" id="{F739F318-0372-426E-A06E-49C17E740571}">
          <p14:sldIdLst>
            <p14:sldId id="291"/>
            <p14:sldId id="292"/>
            <p14:sldId id="293"/>
            <p14:sldId id="295"/>
          </p14:sldIdLst>
        </p14:section>
        <p14:section name="END" id="{82E8E987-791F-4C26-9602-55F81A3E1B48}">
          <p14:sldIdLst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801"/>
    <a:srgbClr val="BEFF47"/>
    <a:srgbClr val="F0F0F0"/>
    <a:srgbClr val="FFF000"/>
    <a:srgbClr val="FF9177"/>
    <a:srgbClr val="66ECC7"/>
    <a:srgbClr val="FF481C"/>
    <a:srgbClr val="00E0A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>
        <p:scale>
          <a:sx n="300" d="100"/>
          <a:sy n="300" d="100"/>
        </p:scale>
        <p:origin x="-6268" y="-57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互联网</c:v>
                </c:pt>
                <c:pt idx="1">
                  <c:v>数码3C</c:v>
                </c:pt>
                <c:pt idx="2">
                  <c:v>电商</c:v>
                </c:pt>
                <c:pt idx="3">
                  <c:v>金融理财</c:v>
                </c:pt>
                <c:pt idx="4">
                  <c:v>汽车</c:v>
                </c:pt>
                <c:pt idx="5">
                  <c:v>家居生活</c:v>
                </c:pt>
                <c:pt idx="6">
                  <c:v>电器家电</c:v>
                </c:pt>
                <c:pt idx="7">
                  <c:v>旅游</c:v>
                </c:pt>
                <c:pt idx="8">
                  <c:v>餐饮</c:v>
                </c:pt>
                <c:pt idx="9">
                  <c:v>医疗保健</c:v>
                </c:pt>
                <c:pt idx="10">
                  <c:v>美妆护肤</c:v>
                </c:pt>
                <c:pt idx="11">
                  <c:v>置业</c:v>
                </c:pt>
                <c:pt idx="12">
                  <c:v>母婴</c:v>
                </c:pt>
                <c:pt idx="13">
                  <c:v>教育考试</c:v>
                </c:pt>
                <c:pt idx="14">
                  <c:v>户外运动</c:v>
                </c:pt>
                <c:pt idx="15">
                  <c:v>食品</c:v>
                </c:pt>
                <c:pt idx="16">
                  <c:v>服装服饰</c:v>
                </c:pt>
                <c:pt idx="17">
                  <c:v>日化用品</c:v>
                </c:pt>
                <c:pt idx="18">
                  <c:v>游戏</c:v>
                </c:pt>
                <c:pt idx="19">
                  <c:v>公益</c:v>
                </c:pt>
                <c:pt idx="20">
                  <c:v>其它</c:v>
                </c:pt>
              </c:strCache>
            </c:strRef>
          </c:cat>
          <c:val>
            <c:numRef>
              <c:f>Sheet1!$B$2:$B$22</c:f>
              <c:numCache>
                <c:formatCode>0</c:formatCode>
                <c:ptCount val="21"/>
                <c:pt idx="0">
                  <c:v>74</c:v>
                </c:pt>
                <c:pt idx="1">
                  <c:v>21</c:v>
                </c:pt>
                <c:pt idx="2">
                  <c:v>27</c:v>
                </c:pt>
                <c:pt idx="3">
                  <c:v>11</c:v>
                </c:pt>
                <c:pt idx="4">
                  <c:v>64</c:v>
                </c:pt>
                <c:pt idx="5">
                  <c:v>9</c:v>
                </c:pt>
                <c:pt idx="6">
                  <c:v>35</c:v>
                </c:pt>
                <c:pt idx="7">
                  <c:v>33</c:v>
                </c:pt>
                <c:pt idx="8">
                  <c:v>56</c:v>
                </c:pt>
                <c:pt idx="9">
                  <c:v>7</c:v>
                </c:pt>
                <c:pt idx="10">
                  <c:v>48</c:v>
                </c:pt>
                <c:pt idx="11">
                  <c:v>13</c:v>
                </c:pt>
                <c:pt idx="12">
                  <c:v>59</c:v>
                </c:pt>
                <c:pt idx="13">
                  <c:v>58</c:v>
                </c:pt>
                <c:pt idx="14">
                  <c:v>22</c:v>
                </c:pt>
                <c:pt idx="15">
                  <c:v>6</c:v>
                </c:pt>
                <c:pt idx="16">
                  <c:v>14</c:v>
                </c:pt>
                <c:pt idx="17">
                  <c:v>57</c:v>
                </c:pt>
                <c:pt idx="18">
                  <c:v>39</c:v>
                </c:pt>
                <c:pt idx="19">
                  <c:v>7</c:v>
                </c:pt>
                <c:pt idx="2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37-430D-9D07-EB52E6F9A7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5927871"/>
        <c:axId val="1245931199"/>
      </c:barChart>
      <c:catAx>
        <c:axId val="1245927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45931199"/>
        <c:crosses val="autoZero"/>
        <c:auto val="1"/>
        <c:lblAlgn val="ctr"/>
        <c:lblOffset val="100"/>
        <c:noMultiLvlLbl val="0"/>
      </c:catAx>
      <c:valAx>
        <c:axId val="1245931199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45927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比例</c:v>
                </c:pt>
              </c:strCache>
            </c:strRef>
          </c:tx>
          <c:spPr>
            <a:ln w="19050"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accent1">
                  <a:alpha val="36000"/>
                </a:schemeClr>
              </a:solidFill>
              <a:ln w="9525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00-4975-A74B-E6D30584D681}"/>
              </c:ext>
            </c:extLst>
          </c:dPt>
          <c:dPt>
            <c:idx val="1"/>
            <c:bubble3D val="0"/>
            <c:spPr>
              <a:solidFill>
                <a:schemeClr val="accent2">
                  <a:alpha val="31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F00-4975-A74B-E6D30584D681}"/>
              </c:ext>
            </c:extLst>
          </c:dPt>
          <c:cat>
            <c:strRef>
              <c:f>Sheet1!$A$2:$A$3</c:f>
              <c:strCache>
                <c:ptCount val="2"/>
                <c:pt idx="0">
                  <c:v>营销广告</c:v>
                </c:pt>
                <c:pt idx="1">
                  <c:v>非营销广告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53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00-4975-A74B-E6D30584D6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篇数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bg1"/>
                  </a:gs>
                  <a:gs pos="86000">
                    <a:schemeClr val="accent1"/>
                  </a:gs>
                </a:gsLst>
                <a:lin ang="0" scaled="1"/>
                <a:tileRect/>
              </a:gradFill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40000"/>
                    </a:schemeClr>
                  </a:gs>
                </a:gsLst>
                <a:lin ang="0" scaled="1"/>
                <a:tileRect/>
              </a:gradFill>
              <a:ln>
                <a:gradFill flip="none" rotWithShape="1"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bg1"/>
                    </a:gs>
                    <a:gs pos="67000">
                      <a:schemeClr val="accent2"/>
                    </a:gs>
                  </a:gsLst>
                  <a:lin ang="0" scaled="1"/>
                  <a:tileRect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DCD-4DBD-B1F7-1E732A9DB4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硬广</c:v>
                </c:pt>
                <c:pt idx="1">
                  <c:v>趣闻</c:v>
                </c:pt>
                <c:pt idx="2">
                  <c:v>生活</c:v>
                </c:pt>
                <c:pt idx="3">
                  <c:v>焦点</c:v>
                </c:pt>
                <c:pt idx="4">
                  <c:v>故事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10</c:v>
                </c:pt>
                <c:pt idx="2">
                  <c:v>10</c:v>
                </c:pt>
                <c:pt idx="3">
                  <c:v>15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CD-4DBD-B1F7-1E732A9DB4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2"/>
        <c:axId val="1680385727"/>
        <c:axId val="1680379487"/>
      </c:barChart>
      <c:catAx>
        <c:axId val="16803857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80379487"/>
        <c:crosses val="autoZero"/>
        <c:auto val="1"/>
        <c:lblAlgn val="ctr"/>
        <c:lblOffset val="100"/>
        <c:noMultiLvlLbl val="0"/>
      </c:catAx>
      <c:valAx>
        <c:axId val="1680379487"/>
        <c:scaling>
          <c:orientation val="minMax"/>
          <c:max val="18"/>
        </c:scaling>
        <c:delete val="0"/>
        <c:axPos val="b"/>
        <c:majorGridlines>
          <c:spPr>
            <a:ln w="9525" cap="flat" cmpd="sng" algn="ctr">
              <a:solidFill>
                <a:schemeClr val="bg1">
                  <a:alpha val="1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80385727"/>
        <c:crosses val="autoZero"/>
        <c:crossBetween val="between"/>
        <c:majorUnit val="3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新增数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circle"/>
              <c:size val="4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19050" cap="rnd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18900000" scaled="1"/>
                  <a:tileRect/>
                </a:gra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FB6E-4C37-8765-C346C901F071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19050" cap="rnd">
                <a:gradFill flip="none" rotWithShape="1">
                  <a:gsLst>
                    <a:gs pos="0">
                      <a:schemeClr val="accent3"/>
                    </a:gs>
                    <a:gs pos="86000">
                      <a:schemeClr val="accent1"/>
                    </a:gs>
                  </a:gsLst>
                  <a:lin ang="2700000" scaled="1"/>
                  <a:tileRect/>
                </a:gra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FB6E-4C37-8765-C346C901F071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19050" cap="rnd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B6E-4C37-8765-C346C901F071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19050" cap="rnd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FB6E-4C37-8765-C346C901F071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19050" cap="rnd">
                <a:gradFill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FB6E-4C37-8765-C346C901F071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19050" cap="rnd">
                <a:solidFill>
                  <a:schemeClr val="accent1">
                    <a:lumMod val="20000"/>
                    <a:lumOff val="8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FB6E-4C37-8765-C346C901F071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19050" cap="rnd">
                <a:solidFill>
                  <a:schemeClr val="accent1">
                    <a:lumMod val="20000"/>
                    <a:lumOff val="8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FB6E-4C37-8765-C346C901F071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19050" cap="rnd">
                <a:solidFill>
                  <a:schemeClr val="accent1">
                    <a:lumMod val="20000"/>
                    <a:lumOff val="8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FB6E-4C37-8765-C346C901F071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19050" cap="rnd">
                <a:solidFill>
                  <a:schemeClr val="accent1">
                    <a:lumMod val="20000"/>
                    <a:lumOff val="8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FB6E-4C37-8765-C346C901F071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19050" cap="rnd">
                <a:solidFill>
                  <a:schemeClr val="accent1">
                    <a:lumMod val="20000"/>
                    <a:lumOff val="8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FB6E-4C37-8765-C346C901F071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19050" cap="rnd">
                <a:solidFill>
                  <a:schemeClr val="accent1">
                    <a:lumMod val="20000"/>
                    <a:lumOff val="8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FB6E-4C37-8765-C346C901F071}"/>
              </c:ext>
            </c:extLst>
          </c:dPt>
          <c:dPt>
            <c:idx val="16"/>
            <c:marker>
              <c:symbol val="none"/>
            </c:marker>
            <c:bubble3D val="0"/>
            <c:spPr>
              <a:ln w="19050" cap="rnd">
                <a:solidFill>
                  <a:schemeClr val="accent1">
                    <a:lumMod val="20000"/>
                    <a:lumOff val="8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FB6E-4C37-8765-C346C901F071}"/>
              </c:ext>
            </c:extLst>
          </c:dPt>
          <c:dPt>
            <c:idx val="17"/>
            <c:marker>
              <c:symbol val="none"/>
            </c:marker>
            <c:bubble3D val="0"/>
            <c:spPr>
              <a:ln w="19050" cap="rnd">
                <a:solidFill>
                  <a:schemeClr val="accent1">
                    <a:lumMod val="20000"/>
                    <a:lumOff val="8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FB6E-4C37-8765-C346C901F071}"/>
              </c:ext>
            </c:extLst>
          </c:dPt>
          <c:dPt>
            <c:idx val="18"/>
            <c:marker>
              <c:symbol val="none"/>
            </c:marker>
            <c:bubble3D val="0"/>
            <c:spPr>
              <a:ln w="19050" cap="rnd">
                <a:solidFill>
                  <a:schemeClr val="accent1">
                    <a:lumMod val="20000"/>
                    <a:lumOff val="8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FB6E-4C37-8765-C346C901F071}"/>
              </c:ext>
            </c:extLst>
          </c:dPt>
          <c:dPt>
            <c:idx val="19"/>
            <c:marker>
              <c:symbol val="none"/>
            </c:marker>
            <c:bubble3D val="0"/>
            <c:spPr>
              <a:ln w="19050" cap="rnd">
                <a:solidFill>
                  <a:schemeClr val="accent1">
                    <a:lumMod val="20000"/>
                    <a:lumOff val="8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FB6E-4C37-8765-C346C901F071}"/>
              </c:ext>
            </c:extLst>
          </c:dPt>
          <c:dPt>
            <c:idx val="20"/>
            <c:marker>
              <c:symbol val="none"/>
            </c:marker>
            <c:bubble3D val="0"/>
            <c:spPr>
              <a:ln w="19050" cap="rnd">
                <a:solidFill>
                  <a:schemeClr val="accent1">
                    <a:lumMod val="20000"/>
                    <a:lumOff val="8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FB6E-4C37-8765-C346C901F071}"/>
              </c:ext>
            </c:extLst>
          </c:dPt>
          <c:dPt>
            <c:idx val="21"/>
            <c:marker>
              <c:symbol val="none"/>
            </c:marker>
            <c:bubble3D val="0"/>
            <c:spPr>
              <a:ln w="19050" cap="rnd">
                <a:gradFill flip="none" rotWithShape="1"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FB6E-4C37-8765-C346C901F071}"/>
              </c:ext>
            </c:extLst>
          </c:dPt>
          <c:dPt>
            <c:idx val="22"/>
            <c:marker>
              <c:symbol val="none"/>
            </c:marker>
            <c:bubble3D val="0"/>
            <c:spPr>
              <a:ln w="19050" cap="rnd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6-FB6E-4C37-8765-C346C901F071}"/>
              </c:ext>
            </c:extLst>
          </c:dPt>
          <c:dPt>
            <c:idx val="23"/>
            <c:marker>
              <c:symbol val="none"/>
            </c:marker>
            <c:bubble3D val="0"/>
            <c:spPr>
              <a:ln w="19050" cap="rnd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FB6E-4C37-8765-C346C901F071}"/>
              </c:ext>
            </c:extLst>
          </c:dPt>
          <c:cat>
            <c:strRef>
              <c:f>Sheet1!$A$2:$A$25</c:f>
              <c:strCache>
                <c:ptCount val="24"/>
                <c:pt idx="0">
                  <c:v>发布2h</c:v>
                </c:pt>
                <c:pt idx="1">
                  <c:v>发布4h</c:v>
                </c:pt>
                <c:pt idx="2">
                  <c:v>发布6h</c:v>
                </c:pt>
                <c:pt idx="3">
                  <c:v>发布8h</c:v>
                </c:pt>
                <c:pt idx="4">
                  <c:v>发布10h</c:v>
                </c:pt>
                <c:pt idx="5">
                  <c:v>发布12h</c:v>
                </c:pt>
                <c:pt idx="6">
                  <c:v>发布14h</c:v>
                </c:pt>
                <c:pt idx="7">
                  <c:v>发布16h</c:v>
                </c:pt>
                <c:pt idx="8">
                  <c:v>发布18h</c:v>
                </c:pt>
                <c:pt idx="9">
                  <c:v>发布20h</c:v>
                </c:pt>
                <c:pt idx="10">
                  <c:v>发布22h</c:v>
                </c:pt>
                <c:pt idx="11">
                  <c:v>发布24h</c:v>
                </c:pt>
                <c:pt idx="12">
                  <c:v>发布26h</c:v>
                </c:pt>
                <c:pt idx="13">
                  <c:v>发布28h</c:v>
                </c:pt>
                <c:pt idx="14">
                  <c:v>发布30h</c:v>
                </c:pt>
                <c:pt idx="15">
                  <c:v>发布32h</c:v>
                </c:pt>
                <c:pt idx="16">
                  <c:v>发布34h</c:v>
                </c:pt>
                <c:pt idx="17">
                  <c:v>发布36h</c:v>
                </c:pt>
                <c:pt idx="18">
                  <c:v>发布38h</c:v>
                </c:pt>
                <c:pt idx="19">
                  <c:v>发布40h</c:v>
                </c:pt>
                <c:pt idx="20">
                  <c:v>发布42h</c:v>
                </c:pt>
                <c:pt idx="21">
                  <c:v>发布44h</c:v>
                </c:pt>
                <c:pt idx="22">
                  <c:v>发布46h</c:v>
                </c:pt>
                <c:pt idx="23">
                  <c:v>发布48h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16210</c:v>
                </c:pt>
                <c:pt idx="1">
                  <c:v>21342</c:v>
                </c:pt>
                <c:pt idx="2">
                  <c:v>13423</c:v>
                </c:pt>
                <c:pt idx="3">
                  <c:v>6532</c:v>
                </c:pt>
                <c:pt idx="4">
                  <c:v>3425</c:v>
                </c:pt>
                <c:pt idx="5">
                  <c:v>2331</c:v>
                </c:pt>
                <c:pt idx="6">
                  <c:v>1908</c:v>
                </c:pt>
                <c:pt idx="7">
                  <c:v>2562</c:v>
                </c:pt>
                <c:pt idx="8">
                  <c:v>3423</c:v>
                </c:pt>
                <c:pt idx="9">
                  <c:v>2765</c:v>
                </c:pt>
                <c:pt idx="10">
                  <c:v>2348</c:v>
                </c:pt>
                <c:pt idx="11">
                  <c:v>3529</c:v>
                </c:pt>
                <c:pt idx="12">
                  <c:v>4578</c:v>
                </c:pt>
                <c:pt idx="13">
                  <c:v>5742</c:v>
                </c:pt>
                <c:pt idx="14">
                  <c:v>6452</c:v>
                </c:pt>
                <c:pt idx="15">
                  <c:v>3276</c:v>
                </c:pt>
                <c:pt idx="16">
                  <c:v>4539</c:v>
                </c:pt>
                <c:pt idx="17">
                  <c:v>6578</c:v>
                </c:pt>
                <c:pt idx="18">
                  <c:v>4421</c:v>
                </c:pt>
                <c:pt idx="19">
                  <c:v>7654</c:v>
                </c:pt>
                <c:pt idx="20">
                  <c:v>8976</c:v>
                </c:pt>
                <c:pt idx="21">
                  <c:v>5643</c:v>
                </c:pt>
                <c:pt idx="22">
                  <c:v>3476</c:v>
                </c:pt>
                <c:pt idx="23">
                  <c:v>4689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B6E-4C37-8765-C346C901F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3503711"/>
        <c:axId val="423500383"/>
      </c:lineChart>
      <c:catAx>
        <c:axId val="423503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23500383"/>
        <c:crosses val="autoZero"/>
        <c:auto val="1"/>
        <c:lblAlgn val="ctr"/>
        <c:lblOffset val="100"/>
        <c:noMultiLvlLbl val="0"/>
      </c:catAx>
      <c:valAx>
        <c:axId val="423500383"/>
        <c:scaling>
          <c:orientation val="minMax"/>
          <c:max val="240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23503711"/>
        <c:crosses val="autoZero"/>
        <c:crossBetween val="between"/>
        <c:majorUnit val="4000"/>
        <c:min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bg1">
              <a:alpha val="70000"/>
            </a:schemeClr>
          </a:solidFill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FA9BA9FA-9B32-46A1-AC39-906EB4B0C269}"/>
              </a:ext>
            </a:extLst>
          </p:cNvPr>
          <p:cNvGrpSpPr/>
          <p:nvPr userDrawn="1"/>
        </p:nvGrpSpPr>
        <p:grpSpPr>
          <a:xfrm rot="18900000">
            <a:off x="3213100" y="1371004"/>
            <a:ext cx="5765800" cy="3387861"/>
            <a:chOff x="3314700" y="1735069"/>
            <a:chExt cx="5765800" cy="3387861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FDFECA07-C67B-420F-AE9A-4D27E67415CC}"/>
                </a:ext>
              </a:extLst>
            </p:cNvPr>
            <p:cNvSpPr/>
            <p:nvPr userDrawn="1"/>
          </p:nvSpPr>
          <p:spPr>
            <a:xfrm>
              <a:off x="5692640" y="1735069"/>
              <a:ext cx="3387860" cy="33878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2ED3B34-F33A-4370-A594-0BAA448A7332}"/>
                </a:ext>
              </a:extLst>
            </p:cNvPr>
            <p:cNvSpPr/>
            <p:nvPr userDrawn="1"/>
          </p:nvSpPr>
          <p:spPr>
            <a:xfrm>
              <a:off x="3314700" y="1735069"/>
              <a:ext cx="3387860" cy="33878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891BDE9-4F96-4046-BA67-8C1AA9A7745F}"/>
                </a:ext>
              </a:extLst>
            </p:cNvPr>
            <p:cNvSpPr/>
            <p:nvPr/>
          </p:nvSpPr>
          <p:spPr>
            <a:xfrm>
              <a:off x="4503670" y="1735070"/>
              <a:ext cx="3387860" cy="33878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AFFE9C99-F66E-457C-84BD-9AD83510AF93}"/>
              </a:ext>
            </a:extLst>
          </p:cNvPr>
          <p:cNvSpPr txBox="1"/>
          <p:nvPr userDrawn="1"/>
        </p:nvSpPr>
        <p:spPr>
          <a:xfrm>
            <a:off x="1019175" y="677278"/>
            <a:ext cx="1611018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kumimoji="0" lang="en-US" altLang="zh-CN" sz="1500" b="0" i="0" u="none" strike="noStrike" kern="1200" cap="all" spc="0" normalizeH="0" noProof="0" dirty="0">
                <a:ln>
                  <a:noFill/>
                </a:ln>
                <a:solidFill>
                  <a:srgbClr val="FF481C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Presentation</a:t>
            </a:r>
            <a:endParaRPr lang="zh-CN" altLang="en-US" sz="1500" cap="all" dirty="0">
              <a:solidFill>
                <a:srgbClr val="FF481C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261F57C-BAB6-4990-AC66-C5E85C292380}"/>
              </a:ext>
            </a:extLst>
          </p:cNvPr>
          <p:cNvGrpSpPr/>
          <p:nvPr userDrawn="1"/>
        </p:nvGrpSpPr>
        <p:grpSpPr>
          <a:xfrm>
            <a:off x="9959975" y="266700"/>
            <a:ext cx="1495425" cy="200025"/>
            <a:chOff x="8759825" y="266700"/>
            <a:chExt cx="1495425" cy="200025"/>
          </a:xfrm>
          <a:solidFill>
            <a:schemeClr val="bg1"/>
          </a:solidFill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5CDB0DEB-9F28-49B5-952E-D46F55A78A6B}"/>
                </a:ext>
              </a:extLst>
            </p:cNvPr>
            <p:cNvSpPr/>
            <p:nvPr/>
          </p:nvSpPr>
          <p:spPr>
            <a:xfrm>
              <a:off x="9836150" y="2762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AE09561-CE91-4EC1-8D9D-084E5E9A6CB7}"/>
                </a:ext>
              </a:extLst>
            </p:cNvPr>
            <p:cNvSpPr/>
            <p:nvPr/>
          </p:nvSpPr>
          <p:spPr>
            <a:xfrm>
              <a:off x="9407525" y="2762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F040FE95-775B-4C47-81D6-D4073987B840}"/>
                </a:ext>
              </a:extLst>
            </p:cNvPr>
            <p:cNvSpPr/>
            <p:nvPr/>
          </p:nvSpPr>
          <p:spPr>
            <a:xfrm>
              <a:off x="9550400" y="2762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C00D6FF2-6E28-4C32-972C-F0D08C1C8A81}"/>
                </a:ext>
              </a:extLst>
            </p:cNvPr>
            <p:cNvSpPr/>
            <p:nvPr/>
          </p:nvSpPr>
          <p:spPr>
            <a:xfrm>
              <a:off x="9664700" y="2762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7BC7B024-56D3-4D0E-BE81-F8B978C9FCBF}"/>
                </a:ext>
              </a:extLst>
            </p:cNvPr>
            <p:cNvSpPr/>
            <p:nvPr/>
          </p:nvSpPr>
          <p:spPr>
            <a:xfrm>
              <a:off x="8759825" y="2667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032DA9E1-B4FB-4A03-ABDB-5A36C9AF1636}"/>
              </a:ext>
            </a:extLst>
          </p:cNvPr>
          <p:cNvGrpSpPr/>
          <p:nvPr userDrawn="1"/>
        </p:nvGrpSpPr>
        <p:grpSpPr>
          <a:xfrm>
            <a:off x="723900" y="791873"/>
            <a:ext cx="229551" cy="505448"/>
            <a:chOff x="11175747" y="5685474"/>
            <a:chExt cx="279653" cy="615768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E41636C5-F176-46CC-B65B-4D9EED5E3ADD}"/>
                </a:ext>
              </a:extLst>
            </p:cNvPr>
            <p:cNvSpPr/>
            <p:nvPr userDrawn="1"/>
          </p:nvSpPr>
          <p:spPr>
            <a:xfrm>
              <a:off x="11175747" y="5685474"/>
              <a:ext cx="279653" cy="27965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D41A6775-7BE6-46B2-8EEB-05101686598F}"/>
                </a:ext>
              </a:extLst>
            </p:cNvPr>
            <p:cNvSpPr/>
            <p:nvPr userDrawn="1"/>
          </p:nvSpPr>
          <p:spPr>
            <a:xfrm>
              <a:off x="11175747" y="6021589"/>
              <a:ext cx="279653" cy="27965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3CDB0FEF-6935-4845-A56E-F1CCCB815677}"/>
                </a:ext>
              </a:extLst>
            </p:cNvPr>
            <p:cNvSpPr/>
            <p:nvPr userDrawn="1"/>
          </p:nvSpPr>
          <p:spPr>
            <a:xfrm>
              <a:off x="11175747" y="5853531"/>
              <a:ext cx="279653" cy="27965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D02CF258-A3E3-4107-B4A6-79272646C03C}"/>
              </a:ext>
            </a:extLst>
          </p:cNvPr>
          <p:cNvSpPr txBox="1"/>
          <p:nvPr userDrawn="1"/>
        </p:nvSpPr>
        <p:spPr>
          <a:xfrm>
            <a:off x="5660785" y="4802738"/>
            <a:ext cx="87043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15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Speaker</a:t>
            </a:r>
            <a:endParaRPr lang="zh-CN" altLang="en-US" sz="15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2F7231F-2947-4EC9-8143-C2713057277F}"/>
              </a:ext>
            </a:extLst>
          </p:cNvPr>
          <p:cNvSpPr txBox="1"/>
          <p:nvPr userDrawn="1"/>
        </p:nvSpPr>
        <p:spPr>
          <a:xfrm>
            <a:off x="723900" y="266700"/>
            <a:ext cx="2535951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500" cap="all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new media </a:t>
            </a:r>
            <a:r>
              <a:rPr kumimoji="0" lang="en-US" altLang="zh-CN" sz="15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operation</a:t>
            </a:r>
            <a:endParaRPr lang="en-US" altLang="zh-CN" sz="1500" cap="all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5469492-F419-43A5-B289-6C5847509D5D}"/>
              </a:ext>
            </a:extLst>
          </p:cNvPr>
          <p:cNvSpPr txBox="1"/>
          <p:nvPr userDrawn="1"/>
        </p:nvSpPr>
        <p:spPr>
          <a:xfrm>
            <a:off x="1019175" y="471989"/>
            <a:ext cx="2410916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kumimoji="0" lang="en-US" altLang="zh-CN" sz="15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observation report</a:t>
            </a:r>
            <a:endParaRPr lang="zh-CN" altLang="en-US" sz="1500" cap="all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36" name="文本占位符 35">
            <a:extLst>
              <a:ext uri="{FF2B5EF4-FFF2-40B4-BE49-F238E27FC236}">
                <a16:creationId xmlns:a16="http://schemas.microsoft.com/office/drawing/2014/main" id="{F493CF04-9991-423E-892F-E2FFCA5216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5611" y="2292411"/>
            <a:ext cx="6820778" cy="1077218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7000" kern="1200" dirty="0">
                <a:gradFill>
                  <a:gsLst>
                    <a:gs pos="45000">
                      <a:schemeClr val="bg1"/>
                    </a:gs>
                    <a:gs pos="45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请在此处输入标题</a:t>
            </a:r>
          </a:p>
        </p:txBody>
      </p:sp>
      <p:sp>
        <p:nvSpPr>
          <p:cNvPr id="37" name="文本占位符 35">
            <a:extLst>
              <a:ext uri="{FF2B5EF4-FFF2-40B4-BE49-F238E27FC236}">
                <a16:creationId xmlns:a16="http://schemas.microsoft.com/office/drawing/2014/main" id="{93A804F0-26BB-40AD-9626-ABCD85FDF0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85611" y="2664721"/>
            <a:ext cx="6820778" cy="1077218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7000" kern="1200" dirty="0">
                <a:solidFill>
                  <a:schemeClr val="bg1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请在此处输入标题</a:t>
            </a:r>
          </a:p>
        </p:txBody>
      </p:sp>
      <p:sp>
        <p:nvSpPr>
          <p:cNvPr id="42" name="文本占位符 35">
            <a:extLst>
              <a:ext uri="{FF2B5EF4-FFF2-40B4-BE49-F238E27FC236}">
                <a16:creationId xmlns:a16="http://schemas.microsoft.com/office/drawing/2014/main" id="{4BB42EC1-4B97-4395-A4F9-D114449252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54799" y="5118526"/>
            <a:ext cx="1282402" cy="30777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buNone/>
              <a:defRPr lang="zh-CN" altLang="en-US" sz="2000" kern="12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演讲人姓名</a:t>
            </a:r>
          </a:p>
        </p:txBody>
      </p:sp>
      <p:sp>
        <p:nvSpPr>
          <p:cNvPr id="43" name="文本占位符 35">
            <a:extLst>
              <a:ext uri="{FF2B5EF4-FFF2-40B4-BE49-F238E27FC236}">
                <a16:creationId xmlns:a16="http://schemas.microsoft.com/office/drawing/2014/main" id="{277E93C2-4E30-42D9-99F1-8B65DAEE9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6019142"/>
            <a:ext cx="740587" cy="30777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2000" kern="1200" cap="all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20xx</a:t>
            </a:r>
            <a:endParaRPr lang="zh-CN" altLang="en-US" dirty="0"/>
          </a:p>
        </p:txBody>
      </p:sp>
      <p:sp>
        <p:nvSpPr>
          <p:cNvPr id="44" name="文本占位符 35">
            <a:extLst>
              <a:ext uri="{FF2B5EF4-FFF2-40B4-BE49-F238E27FC236}">
                <a16:creationId xmlns:a16="http://schemas.microsoft.com/office/drawing/2014/main" id="{C3605713-2C81-461E-A859-247120EDFC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900" y="5842616"/>
            <a:ext cx="1300036" cy="153888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1000" kern="1200" cap="all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Month and date</a:t>
            </a:r>
            <a:endParaRPr lang="zh-CN" altLang="en-US" dirty="0"/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3B8306D7-30EB-4DAF-96D9-6440F6AD83CB}"/>
              </a:ext>
            </a:extLst>
          </p:cNvPr>
          <p:cNvGrpSpPr/>
          <p:nvPr userDrawn="1"/>
        </p:nvGrpSpPr>
        <p:grpSpPr>
          <a:xfrm rot="10800000">
            <a:off x="11150600" y="5323868"/>
            <a:ext cx="296499" cy="977374"/>
            <a:chOff x="793299" y="5810323"/>
            <a:chExt cx="279653" cy="921843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CA518F47-6EC7-4B32-A114-579B6D2C16E1}"/>
                </a:ext>
              </a:extLst>
            </p:cNvPr>
            <p:cNvSpPr/>
            <p:nvPr/>
          </p:nvSpPr>
          <p:spPr>
            <a:xfrm rot="16200000">
              <a:off x="793299" y="5810323"/>
              <a:ext cx="279653" cy="27965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620C6950-B83D-41B7-BB85-A994F800424D}"/>
                </a:ext>
              </a:extLst>
            </p:cNvPr>
            <p:cNvSpPr/>
            <p:nvPr/>
          </p:nvSpPr>
          <p:spPr>
            <a:xfrm rot="16200000">
              <a:off x="793299" y="6452513"/>
              <a:ext cx="279653" cy="2796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5EC27B30-BF58-4097-B38D-78C937948C04}"/>
                </a:ext>
              </a:extLst>
            </p:cNvPr>
            <p:cNvSpPr/>
            <p:nvPr/>
          </p:nvSpPr>
          <p:spPr>
            <a:xfrm rot="16200000">
              <a:off x="612030" y="6138901"/>
              <a:ext cx="642189" cy="264684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7640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18729EE1-E00D-42E5-8944-9560641DFFCC}"/>
              </a:ext>
            </a:extLst>
          </p:cNvPr>
          <p:cNvSpPr/>
          <p:nvPr userDrawn="1"/>
        </p:nvSpPr>
        <p:spPr>
          <a:xfrm>
            <a:off x="5505707" y="1411402"/>
            <a:ext cx="5946443" cy="40041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CEE3FB66-FA79-4FC2-ACF9-CE2AFDDDFA64}"/>
              </a:ext>
            </a:extLst>
          </p:cNvPr>
          <p:cNvSpPr/>
          <p:nvPr userDrawn="1"/>
        </p:nvSpPr>
        <p:spPr>
          <a:xfrm>
            <a:off x="739850" y="1411402"/>
            <a:ext cx="5983028" cy="400410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0D0A4FF-8985-460D-99A0-4EDC912E93CA}"/>
              </a:ext>
            </a:extLst>
          </p:cNvPr>
          <p:cNvSpPr txBox="1"/>
          <p:nvPr userDrawn="1"/>
        </p:nvSpPr>
        <p:spPr>
          <a:xfrm>
            <a:off x="1461727" y="2187885"/>
            <a:ext cx="1238730" cy="92471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500" cap="all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3000" dirty="0"/>
              <a:t>Con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3000" dirty="0"/>
              <a:t>-tent</a:t>
            </a:r>
            <a:endParaRPr lang="zh-CN" altLang="en-US" sz="3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B34D83C-54B2-421B-9206-8EB5FBBFE490}"/>
              </a:ext>
            </a:extLst>
          </p:cNvPr>
          <p:cNvSpPr txBox="1"/>
          <p:nvPr userDrawn="1"/>
        </p:nvSpPr>
        <p:spPr>
          <a:xfrm>
            <a:off x="1076779" y="3162640"/>
            <a:ext cx="770594" cy="41612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500" cap="all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3000" dirty="0"/>
              <a:t>目录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F6397EC-938A-4865-BC04-90D3939E5B72}"/>
              </a:ext>
            </a:extLst>
          </p:cNvPr>
          <p:cNvSpPr/>
          <p:nvPr userDrawn="1"/>
        </p:nvSpPr>
        <p:spPr>
          <a:xfrm>
            <a:off x="5177623" y="1411402"/>
            <a:ext cx="5946443" cy="400410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C6E59B76-2D1F-41CF-8A02-58E08F2B7F4A}"/>
              </a:ext>
            </a:extLst>
          </p:cNvPr>
          <p:cNvSpPr/>
          <p:nvPr userDrawn="1"/>
        </p:nvSpPr>
        <p:spPr>
          <a:xfrm>
            <a:off x="2858866" y="1411402"/>
            <a:ext cx="8056784" cy="40041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A7614A-F37C-4973-AF4E-136CDF15517D}"/>
              </a:ext>
            </a:extLst>
          </p:cNvPr>
          <p:cNvGrpSpPr/>
          <p:nvPr userDrawn="1"/>
        </p:nvGrpSpPr>
        <p:grpSpPr>
          <a:xfrm>
            <a:off x="9959975" y="266700"/>
            <a:ext cx="1495425" cy="200025"/>
            <a:chOff x="8759825" y="266700"/>
            <a:chExt cx="1495425" cy="200025"/>
          </a:xfrm>
          <a:solidFill>
            <a:schemeClr val="bg1"/>
          </a:solidFill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93BE4FBA-9A56-44D5-B3D8-EF6C086B240A}"/>
                </a:ext>
              </a:extLst>
            </p:cNvPr>
            <p:cNvSpPr/>
            <p:nvPr/>
          </p:nvSpPr>
          <p:spPr>
            <a:xfrm>
              <a:off x="9836150" y="2762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011E093A-05E2-4DF7-B2C0-E7DFEB77D057}"/>
                </a:ext>
              </a:extLst>
            </p:cNvPr>
            <p:cNvSpPr/>
            <p:nvPr/>
          </p:nvSpPr>
          <p:spPr>
            <a:xfrm>
              <a:off x="9407525" y="2762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3B9284A4-0FB0-4654-AF82-493E155045BA}"/>
                </a:ext>
              </a:extLst>
            </p:cNvPr>
            <p:cNvSpPr/>
            <p:nvPr/>
          </p:nvSpPr>
          <p:spPr>
            <a:xfrm>
              <a:off x="9550400" y="2762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F1502C60-D29B-4ACC-849F-64D102510372}"/>
                </a:ext>
              </a:extLst>
            </p:cNvPr>
            <p:cNvSpPr/>
            <p:nvPr/>
          </p:nvSpPr>
          <p:spPr>
            <a:xfrm>
              <a:off x="9664700" y="2762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46D16F17-C424-4FDD-9E86-BCE3A30106EC}"/>
                </a:ext>
              </a:extLst>
            </p:cNvPr>
            <p:cNvSpPr/>
            <p:nvPr/>
          </p:nvSpPr>
          <p:spPr>
            <a:xfrm>
              <a:off x="8759825" y="2667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70B0ED7-A6B2-4C65-AD96-2A664910D711}"/>
              </a:ext>
            </a:extLst>
          </p:cNvPr>
          <p:cNvGrpSpPr/>
          <p:nvPr userDrawn="1"/>
        </p:nvGrpSpPr>
        <p:grpSpPr>
          <a:xfrm rot="5400000">
            <a:off x="10919362" y="5742174"/>
            <a:ext cx="248016" cy="817560"/>
            <a:chOff x="793299" y="5810323"/>
            <a:chExt cx="279653" cy="921843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2A83966E-7DED-4FBC-943D-06881966B845}"/>
                </a:ext>
              </a:extLst>
            </p:cNvPr>
            <p:cNvSpPr/>
            <p:nvPr/>
          </p:nvSpPr>
          <p:spPr>
            <a:xfrm rot="16200000">
              <a:off x="793299" y="5810323"/>
              <a:ext cx="279653" cy="27965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BF45DEB0-3EF2-44F8-A5E1-D4BAF2A377FD}"/>
                </a:ext>
              </a:extLst>
            </p:cNvPr>
            <p:cNvSpPr/>
            <p:nvPr/>
          </p:nvSpPr>
          <p:spPr>
            <a:xfrm rot="16200000">
              <a:off x="793299" y="6452513"/>
              <a:ext cx="279653" cy="2796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77D30C23-466B-4AF4-80AB-7959BBC7AC04}"/>
                </a:ext>
              </a:extLst>
            </p:cNvPr>
            <p:cNvSpPr/>
            <p:nvPr/>
          </p:nvSpPr>
          <p:spPr>
            <a:xfrm rot="16200000">
              <a:off x="612030" y="6138901"/>
              <a:ext cx="642189" cy="264684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占位符 35">
            <a:extLst>
              <a:ext uri="{FF2B5EF4-FFF2-40B4-BE49-F238E27FC236}">
                <a16:creationId xmlns:a16="http://schemas.microsoft.com/office/drawing/2014/main" id="{1C1C7F93-C566-4178-B58F-E606B422EA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900" y="6000871"/>
            <a:ext cx="1300036" cy="153888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1000" kern="1200" cap="all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Month and date</a:t>
            </a:r>
            <a:endParaRPr lang="zh-CN" altLang="en-US" dirty="0"/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106F2C08-B5DD-4869-B0A5-3282CC1C4375}"/>
              </a:ext>
            </a:extLst>
          </p:cNvPr>
          <p:cNvSpPr/>
          <p:nvPr userDrawn="1"/>
        </p:nvSpPr>
        <p:spPr>
          <a:xfrm>
            <a:off x="728662" y="6198233"/>
            <a:ext cx="607773" cy="71385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D6A6836E-5457-4F19-AC8A-9CF843C51883}"/>
              </a:ext>
            </a:extLst>
          </p:cNvPr>
          <p:cNvSpPr/>
          <p:nvPr userDrawn="1"/>
        </p:nvSpPr>
        <p:spPr>
          <a:xfrm>
            <a:off x="754062" y="6223633"/>
            <a:ext cx="607773" cy="71385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CB4D5CD-028F-4648-9640-7778FECBE47C}"/>
              </a:ext>
            </a:extLst>
          </p:cNvPr>
          <p:cNvSpPr txBox="1"/>
          <p:nvPr userDrawn="1"/>
        </p:nvSpPr>
        <p:spPr>
          <a:xfrm>
            <a:off x="1019175" y="677278"/>
            <a:ext cx="1611018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kumimoji="0" lang="en-US" altLang="zh-CN" sz="1500" b="0" i="0" u="none" strike="noStrike" kern="1200" cap="all" spc="0" normalizeH="0" noProof="0" dirty="0">
                <a:ln>
                  <a:noFill/>
                </a:ln>
                <a:solidFill>
                  <a:srgbClr val="FF481C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Presentation</a:t>
            </a:r>
            <a:endParaRPr lang="zh-CN" altLang="en-US" sz="1500" cap="all" dirty="0">
              <a:solidFill>
                <a:srgbClr val="FF481C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4164E18D-415A-4455-8468-E97CC047BBA7}"/>
              </a:ext>
            </a:extLst>
          </p:cNvPr>
          <p:cNvGrpSpPr/>
          <p:nvPr userDrawn="1"/>
        </p:nvGrpSpPr>
        <p:grpSpPr>
          <a:xfrm>
            <a:off x="723900" y="791873"/>
            <a:ext cx="229551" cy="505448"/>
            <a:chOff x="11175747" y="5685474"/>
            <a:chExt cx="279653" cy="615768"/>
          </a:xfrm>
        </p:grpSpPr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C7D5EAAF-E71B-44C8-AE2E-10A64E2EB0A4}"/>
                </a:ext>
              </a:extLst>
            </p:cNvPr>
            <p:cNvSpPr/>
            <p:nvPr userDrawn="1"/>
          </p:nvSpPr>
          <p:spPr>
            <a:xfrm>
              <a:off x="11175747" y="5685474"/>
              <a:ext cx="279653" cy="27965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B6ED2CB9-88C0-4729-ABA1-EBD09E6CD41C}"/>
                </a:ext>
              </a:extLst>
            </p:cNvPr>
            <p:cNvSpPr/>
            <p:nvPr userDrawn="1"/>
          </p:nvSpPr>
          <p:spPr>
            <a:xfrm>
              <a:off x="11175747" y="6021589"/>
              <a:ext cx="279653" cy="27965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A5ACB354-9FE0-4DF1-959A-3870F8B8CFFF}"/>
                </a:ext>
              </a:extLst>
            </p:cNvPr>
            <p:cNvSpPr/>
            <p:nvPr userDrawn="1"/>
          </p:nvSpPr>
          <p:spPr>
            <a:xfrm>
              <a:off x="11175747" y="5853531"/>
              <a:ext cx="279653" cy="27965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689B841D-7E37-4F53-9A6A-E969E3ED3DA5}"/>
              </a:ext>
            </a:extLst>
          </p:cNvPr>
          <p:cNvSpPr txBox="1"/>
          <p:nvPr userDrawn="1"/>
        </p:nvSpPr>
        <p:spPr>
          <a:xfrm>
            <a:off x="723900" y="266700"/>
            <a:ext cx="2535951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500" cap="all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new media </a:t>
            </a:r>
            <a:r>
              <a:rPr kumimoji="0" lang="en-US" altLang="zh-CN" sz="15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operation</a:t>
            </a:r>
            <a:endParaRPr lang="en-US" altLang="zh-CN" sz="1500" cap="all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D3DEDB9-3F7D-486D-A529-167E460EE629}"/>
              </a:ext>
            </a:extLst>
          </p:cNvPr>
          <p:cNvSpPr txBox="1"/>
          <p:nvPr userDrawn="1"/>
        </p:nvSpPr>
        <p:spPr>
          <a:xfrm>
            <a:off x="1019175" y="471989"/>
            <a:ext cx="2410916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kumimoji="0" lang="en-US" altLang="zh-CN" sz="15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observation report</a:t>
            </a:r>
            <a:endParaRPr lang="zh-CN" altLang="en-US" sz="1500" cap="all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0212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椭圆 32">
            <a:extLst>
              <a:ext uri="{FF2B5EF4-FFF2-40B4-BE49-F238E27FC236}">
                <a16:creationId xmlns:a16="http://schemas.microsoft.com/office/drawing/2014/main" id="{8E15D27A-DCC0-42B7-B7AF-8A2047FF1C41}"/>
              </a:ext>
            </a:extLst>
          </p:cNvPr>
          <p:cNvSpPr/>
          <p:nvPr userDrawn="1"/>
        </p:nvSpPr>
        <p:spPr>
          <a:xfrm>
            <a:off x="11083822" y="5924925"/>
            <a:ext cx="365733" cy="3657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BDC3684-130E-477D-9814-D268771A668C}"/>
              </a:ext>
            </a:extLst>
          </p:cNvPr>
          <p:cNvGrpSpPr/>
          <p:nvPr userDrawn="1"/>
        </p:nvGrpSpPr>
        <p:grpSpPr>
          <a:xfrm>
            <a:off x="2175933" y="2107931"/>
            <a:ext cx="7840134" cy="2338939"/>
            <a:chOff x="739850" y="1426945"/>
            <a:chExt cx="10712300" cy="400410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18729EE1-E00D-42E5-8944-9560641DFFCC}"/>
                </a:ext>
              </a:extLst>
            </p:cNvPr>
            <p:cNvSpPr/>
            <p:nvPr userDrawn="1"/>
          </p:nvSpPr>
          <p:spPr>
            <a:xfrm>
              <a:off x="5505707" y="1426945"/>
              <a:ext cx="5946443" cy="400410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CEE3FB66-FA79-4FC2-ACF9-CE2AFDDDFA64}"/>
                </a:ext>
              </a:extLst>
            </p:cNvPr>
            <p:cNvSpPr/>
            <p:nvPr userDrawn="1"/>
          </p:nvSpPr>
          <p:spPr>
            <a:xfrm>
              <a:off x="739850" y="1426945"/>
              <a:ext cx="5983028" cy="4004109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F6397EC-938A-4865-BC04-90D3939E5B72}"/>
                </a:ext>
              </a:extLst>
            </p:cNvPr>
            <p:cNvSpPr/>
            <p:nvPr userDrawn="1"/>
          </p:nvSpPr>
          <p:spPr>
            <a:xfrm>
              <a:off x="5177623" y="1426945"/>
              <a:ext cx="5946443" cy="400410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C6E59B76-2D1F-41CF-8A02-58E08F2B7F4A}"/>
                </a:ext>
              </a:extLst>
            </p:cNvPr>
            <p:cNvSpPr/>
            <p:nvPr userDrawn="1"/>
          </p:nvSpPr>
          <p:spPr>
            <a:xfrm>
              <a:off x="2858866" y="1426945"/>
              <a:ext cx="8056784" cy="40041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A7614A-F37C-4973-AF4E-136CDF15517D}"/>
              </a:ext>
            </a:extLst>
          </p:cNvPr>
          <p:cNvGrpSpPr/>
          <p:nvPr userDrawn="1"/>
        </p:nvGrpSpPr>
        <p:grpSpPr>
          <a:xfrm>
            <a:off x="9959975" y="266700"/>
            <a:ext cx="1495425" cy="200025"/>
            <a:chOff x="8759825" y="266700"/>
            <a:chExt cx="1495425" cy="200025"/>
          </a:xfrm>
          <a:solidFill>
            <a:schemeClr val="bg1"/>
          </a:solidFill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93BE4FBA-9A56-44D5-B3D8-EF6C086B240A}"/>
                </a:ext>
              </a:extLst>
            </p:cNvPr>
            <p:cNvSpPr/>
            <p:nvPr/>
          </p:nvSpPr>
          <p:spPr>
            <a:xfrm>
              <a:off x="9836150" y="2762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011E093A-05E2-4DF7-B2C0-E7DFEB77D057}"/>
                </a:ext>
              </a:extLst>
            </p:cNvPr>
            <p:cNvSpPr/>
            <p:nvPr/>
          </p:nvSpPr>
          <p:spPr>
            <a:xfrm>
              <a:off x="9407525" y="2762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3B9284A4-0FB0-4654-AF82-493E155045BA}"/>
                </a:ext>
              </a:extLst>
            </p:cNvPr>
            <p:cNvSpPr/>
            <p:nvPr/>
          </p:nvSpPr>
          <p:spPr>
            <a:xfrm>
              <a:off x="9550400" y="2762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F1502C60-D29B-4ACC-849F-64D102510372}"/>
                </a:ext>
              </a:extLst>
            </p:cNvPr>
            <p:cNvSpPr/>
            <p:nvPr/>
          </p:nvSpPr>
          <p:spPr>
            <a:xfrm>
              <a:off x="9664700" y="2762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46D16F17-C424-4FDD-9E86-BCE3A30106EC}"/>
                </a:ext>
              </a:extLst>
            </p:cNvPr>
            <p:cNvSpPr/>
            <p:nvPr/>
          </p:nvSpPr>
          <p:spPr>
            <a:xfrm>
              <a:off x="8759825" y="2667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50956D5C-ABA7-4ADB-A7A6-AA5E76B654CB}"/>
              </a:ext>
            </a:extLst>
          </p:cNvPr>
          <p:cNvSpPr txBox="1"/>
          <p:nvPr userDrawn="1"/>
        </p:nvSpPr>
        <p:spPr>
          <a:xfrm>
            <a:off x="11181729" y="6038542"/>
            <a:ext cx="169918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10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05</a:t>
            </a:r>
            <a:endParaRPr lang="zh-CN" altLang="en-US" sz="10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6C0851CB-2778-4AB0-BE8C-0A346F745F84}"/>
              </a:ext>
            </a:extLst>
          </p:cNvPr>
          <p:cNvSpPr/>
          <p:nvPr userDrawn="1"/>
        </p:nvSpPr>
        <p:spPr>
          <a:xfrm>
            <a:off x="10692342" y="5501833"/>
            <a:ext cx="598472" cy="5984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6A9E3C-7095-42FF-99F9-55C6BBAD81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47307" y="5697195"/>
            <a:ext cx="278924" cy="20774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 lvl="0"/>
            <a:r>
              <a:rPr lang="en-US" altLang="zh-CN" dirty="0"/>
              <a:t>0X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86E9505-7A64-4A1A-BF2E-0C869497D338}"/>
              </a:ext>
            </a:extLst>
          </p:cNvPr>
          <p:cNvSpPr txBox="1"/>
          <p:nvPr userDrawn="1"/>
        </p:nvSpPr>
        <p:spPr>
          <a:xfrm>
            <a:off x="2630193" y="2590366"/>
            <a:ext cx="391133" cy="6924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5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H" panose="00020600040101010101" pitchFamily="18" charset="-122"/>
              </a:rPr>
              <a:t>#</a:t>
            </a:r>
            <a:endParaRPr lang="zh-CN" altLang="en-US" sz="45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37" name="文本占位符 3">
            <a:extLst>
              <a:ext uri="{FF2B5EF4-FFF2-40B4-BE49-F238E27FC236}">
                <a16:creationId xmlns:a16="http://schemas.microsoft.com/office/drawing/2014/main" id="{C113FB1D-35C5-4955-9CA2-04A303D9E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6603" y="3222404"/>
            <a:ext cx="835165" cy="62324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450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H" panose="00020600040101010101" pitchFamily="18" charset="-122"/>
              </a:defRPr>
            </a:lvl1pPr>
          </a:lstStyle>
          <a:p>
            <a:pPr lvl="0"/>
            <a:r>
              <a:rPr lang="en-US" altLang="zh-CN" dirty="0"/>
              <a:t>0X</a:t>
            </a:r>
            <a:endParaRPr lang="zh-CN" altLang="en-US" dirty="0"/>
          </a:p>
        </p:txBody>
      </p:sp>
      <p:sp>
        <p:nvSpPr>
          <p:cNvPr id="40" name="文本占位符 35">
            <a:extLst>
              <a:ext uri="{FF2B5EF4-FFF2-40B4-BE49-F238E27FC236}">
                <a16:creationId xmlns:a16="http://schemas.microsoft.com/office/drawing/2014/main" id="{27FD0684-3CA5-4199-AA5E-EA1867FA7F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5795" y="2574819"/>
            <a:ext cx="3206006" cy="76944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zh-CN" altLang="en-US" sz="5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H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请输入标题</a:t>
            </a:r>
          </a:p>
        </p:txBody>
      </p:sp>
      <p:sp>
        <p:nvSpPr>
          <p:cNvPr id="41" name="文本占位符 35">
            <a:extLst>
              <a:ext uri="{FF2B5EF4-FFF2-40B4-BE49-F238E27FC236}">
                <a16:creationId xmlns:a16="http://schemas.microsoft.com/office/drawing/2014/main" id="{60EC0425-4B01-4443-AD1E-375B70EF78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5795" y="3403677"/>
            <a:ext cx="2723502" cy="38472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zh-CN" altLang="en-US" sz="25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H" panose="00020600040101010101" pitchFamily="18" charset="-122"/>
              </a:defRPr>
            </a:lvl1pPr>
          </a:lstStyle>
          <a:p>
            <a:pPr lvl="0"/>
            <a:r>
              <a:rPr lang="en-US" altLang="zh-CN" dirty="0"/>
              <a:t>Enter Title Here</a:t>
            </a:r>
            <a:endParaRPr lang="zh-CN" altLang="en-US" dirty="0"/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EC00EA0B-4D59-47CE-BAB8-3E8A13AC6619}"/>
              </a:ext>
            </a:extLst>
          </p:cNvPr>
          <p:cNvGrpSpPr/>
          <p:nvPr userDrawn="1"/>
        </p:nvGrpSpPr>
        <p:grpSpPr>
          <a:xfrm>
            <a:off x="723900" y="5473098"/>
            <a:ext cx="248016" cy="817560"/>
            <a:chOff x="793299" y="5810323"/>
            <a:chExt cx="279653" cy="921843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06000DCF-1FDF-4702-8A77-C9F8F5682D46}"/>
                </a:ext>
              </a:extLst>
            </p:cNvPr>
            <p:cNvSpPr/>
            <p:nvPr/>
          </p:nvSpPr>
          <p:spPr>
            <a:xfrm rot="16200000">
              <a:off x="793299" y="5810323"/>
              <a:ext cx="279653" cy="27965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0A9AF57E-BF41-408D-A419-0790BF8CF3EB}"/>
                </a:ext>
              </a:extLst>
            </p:cNvPr>
            <p:cNvSpPr/>
            <p:nvPr/>
          </p:nvSpPr>
          <p:spPr>
            <a:xfrm rot="16200000">
              <a:off x="793299" y="6452513"/>
              <a:ext cx="279653" cy="2796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2BC7B834-34EE-4DA5-BBFC-9A077CE7600E}"/>
                </a:ext>
              </a:extLst>
            </p:cNvPr>
            <p:cNvSpPr/>
            <p:nvPr/>
          </p:nvSpPr>
          <p:spPr>
            <a:xfrm rot="16200000">
              <a:off x="612030" y="6138901"/>
              <a:ext cx="642189" cy="264684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414F0EF3-BB40-484B-89F7-F9DF12BE6123}"/>
              </a:ext>
            </a:extLst>
          </p:cNvPr>
          <p:cNvSpPr txBox="1"/>
          <p:nvPr userDrawn="1"/>
        </p:nvSpPr>
        <p:spPr>
          <a:xfrm>
            <a:off x="1019175" y="677278"/>
            <a:ext cx="1611018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kumimoji="0" lang="en-US" altLang="zh-CN" sz="1500" b="0" i="0" u="none" strike="noStrike" kern="1200" cap="all" spc="0" normalizeH="0" noProof="0" dirty="0">
                <a:ln>
                  <a:noFill/>
                </a:ln>
                <a:solidFill>
                  <a:srgbClr val="FF481C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Presentation</a:t>
            </a:r>
            <a:endParaRPr lang="zh-CN" altLang="en-US" sz="1500" cap="all" dirty="0">
              <a:solidFill>
                <a:srgbClr val="FF481C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56A61DA-8F15-4E96-B197-56D64D3FD32D}"/>
              </a:ext>
            </a:extLst>
          </p:cNvPr>
          <p:cNvGrpSpPr/>
          <p:nvPr userDrawn="1"/>
        </p:nvGrpSpPr>
        <p:grpSpPr>
          <a:xfrm>
            <a:off x="723900" y="791873"/>
            <a:ext cx="229551" cy="505448"/>
            <a:chOff x="11175747" y="5685474"/>
            <a:chExt cx="279653" cy="615768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255C6D01-C107-4C0D-BFA4-2C06B05179F4}"/>
                </a:ext>
              </a:extLst>
            </p:cNvPr>
            <p:cNvSpPr/>
            <p:nvPr userDrawn="1"/>
          </p:nvSpPr>
          <p:spPr>
            <a:xfrm>
              <a:off x="11175747" y="5685474"/>
              <a:ext cx="279653" cy="27965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B3B7D81E-BBE1-43A1-9D5D-EACEA687BE64}"/>
                </a:ext>
              </a:extLst>
            </p:cNvPr>
            <p:cNvSpPr/>
            <p:nvPr userDrawn="1"/>
          </p:nvSpPr>
          <p:spPr>
            <a:xfrm>
              <a:off x="11175747" y="6021589"/>
              <a:ext cx="279653" cy="27965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C5B76D3B-3010-402B-8CB2-7B5028B66A9E}"/>
                </a:ext>
              </a:extLst>
            </p:cNvPr>
            <p:cNvSpPr/>
            <p:nvPr userDrawn="1"/>
          </p:nvSpPr>
          <p:spPr>
            <a:xfrm>
              <a:off x="11175747" y="5853531"/>
              <a:ext cx="279653" cy="27965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5A054D91-E108-4459-B183-28F1AC2A3D42}"/>
              </a:ext>
            </a:extLst>
          </p:cNvPr>
          <p:cNvSpPr txBox="1"/>
          <p:nvPr userDrawn="1"/>
        </p:nvSpPr>
        <p:spPr>
          <a:xfrm>
            <a:off x="723900" y="266700"/>
            <a:ext cx="2535951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500" cap="all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new media </a:t>
            </a:r>
            <a:r>
              <a:rPr kumimoji="0" lang="en-US" altLang="zh-CN" sz="15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operation</a:t>
            </a:r>
            <a:endParaRPr lang="en-US" altLang="zh-CN" sz="1500" cap="all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151B167-9CC2-4C3A-8815-A957B1B7709A}"/>
              </a:ext>
            </a:extLst>
          </p:cNvPr>
          <p:cNvSpPr txBox="1"/>
          <p:nvPr userDrawn="1"/>
        </p:nvSpPr>
        <p:spPr>
          <a:xfrm>
            <a:off x="1019175" y="471989"/>
            <a:ext cx="2410916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kumimoji="0" lang="en-US" altLang="zh-CN" sz="15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observation report</a:t>
            </a:r>
            <a:endParaRPr lang="zh-CN" altLang="en-US" sz="1500" cap="all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6D51353-B289-4528-8699-5E37797DC483}"/>
              </a:ext>
            </a:extLst>
          </p:cNvPr>
          <p:cNvSpPr txBox="1"/>
          <p:nvPr userDrawn="1"/>
        </p:nvSpPr>
        <p:spPr>
          <a:xfrm>
            <a:off x="8186298" y="2632863"/>
            <a:ext cx="1005110" cy="116955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r"/>
            <a:r>
              <a:rPr lang="en-US" altLang="zh-CN" sz="1900" b="0" cap="all" normalizeH="0" baseline="0" dirty="0">
                <a:ln w="6350">
                  <a:noFill/>
                </a:ln>
                <a:solidFill>
                  <a:schemeClr val="accent1">
                    <a:alpha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New</a:t>
            </a:r>
          </a:p>
          <a:p>
            <a:pPr algn="r"/>
            <a:r>
              <a:rPr lang="en-US" altLang="zh-CN" sz="1900" b="0" cap="all" normalizeH="0" baseline="0" dirty="0">
                <a:ln w="6350">
                  <a:noFill/>
                </a:ln>
                <a:solidFill>
                  <a:schemeClr val="accent1">
                    <a:alpha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Media</a:t>
            </a:r>
          </a:p>
          <a:p>
            <a:pPr algn="r"/>
            <a:r>
              <a:rPr kumimoji="0" lang="en-US" altLang="zh-CN" sz="1900" b="0" i="0" u="none" strike="noStrike" kern="1200" cap="all" spc="0" normalizeH="0" baseline="0" noProof="0" dirty="0" err="1">
                <a:ln w="6350">
                  <a:noFill/>
                </a:ln>
                <a:solidFill>
                  <a:schemeClr val="accent1">
                    <a:alpha val="15000"/>
                  </a:scheme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Oper-ation</a:t>
            </a:r>
            <a:endParaRPr lang="en-US" altLang="zh-CN" sz="1900" b="0" cap="all" normalizeH="0" baseline="0" dirty="0">
              <a:ln w="6350">
                <a:noFill/>
              </a:ln>
              <a:solidFill>
                <a:schemeClr val="accent1">
                  <a:alpha val="1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374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椭圆 32">
            <a:extLst>
              <a:ext uri="{FF2B5EF4-FFF2-40B4-BE49-F238E27FC236}">
                <a16:creationId xmlns:a16="http://schemas.microsoft.com/office/drawing/2014/main" id="{8E15D27A-DCC0-42B7-B7AF-8A2047FF1C41}"/>
              </a:ext>
            </a:extLst>
          </p:cNvPr>
          <p:cNvSpPr/>
          <p:nvPr userDrawn="1"/>
        </p:nvSpPr>
        <p:spPr>
          <a:xfrm>
            <a:off x="11083822" y="5924925"/>
            <a:ext cx="365733" cy="3657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BDC3684-130E-477D-9814-D268771A668C}"/>
              </a:ext>
            </a:extLst>
          </p:cNvPr>
          <p:cNvGrpSpPr/>
          <p:nvPr userDrawn="1"/>
        </p:nvGrpSpPr>
        <p:grpSpPr>
          <a:xfrm>
            <a:off x="722242" y="1835239"/>
            <a:ext cx="10747516" cy="2884324"/>
            <a:chOff x="739850" y="1426945"/>
            <a:chExt cx="10712300" cy="400410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18729EE1-E00D-42E5-8944-9560641DFFCC}"/>
                </a:ext>
              </a:extLst>
            </p:cNvPr>
            <p:cNvSpPr/>
            <p:nvPr userDrawn="1"/>
          </p:nvSpPr>
          <p:spPr>
            <a:xfrm>
              <a:off x="5505707" y="1426945"/>
              <a:ext cx="5946443" cy="400410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CEE3FB66-FA79-4FC2-ACF9-CE2AFDDDFA64}"/>
                </a:ext>
              </a:extLst>
            </p:cNvPr>
            <p:cNvSpPr/>
            <p:nvPr userDrawn="1"/>
          </p:nvSpPr>
          <p:spPr>
            <a:xfrm>
              <a:off x="739850" y="1426945"/>
              <a:ext cx="5983028" cy="4004109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F6397EC-938A-4865-BC04-90D3939E5B72}"/>
                </a:ext>
              </a:extLst>
            </p:cNvPr>
            <p:cNvSpPr/>
            <p:nvPr userDrawn="1"/>
          </p:nvSpPr>
          <p:spPr>
            <a:xfrm>
              <a:off x="5177623" y="1426945"/>
              <a:ext cx="5946443" cy="400410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C6E59B76-2D1F-41CF-8A02-58E08F2B7F4A}"/>
                </a:ext>
              </a:extLst>
            </p:cNvPr>
            <p:cNvSpPr/>
            <p:nvPr userDrawn="1"/>
          </p:nvSpPr>
          <p:spPr>
            <a:xfrm>
              <a:off x="2858866" y="1426945"/>
              <a:ext cx="8056784" cy="40041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A7614A-F37C-4973-AF4E-136CDF15517D}"/>
              </a:ext>
            </a:extLst>
          </p:cNvPr>
          <p:cNvGrpSpPr/>
          <p:nvPr userDrawn="1"/>
        </p:nvGrpSpPr>
        <p:grpSpPr>
          <a:xfrm>
            <a:off x="9959975" y="266700"/>
            <a:ext cx="1495425" cy="200025"/>
            <a:chOff x="8759825" y="266700"/>
            <a:chExt cx="1495425" cy="200025"/>
          </a:xfrm>
          <a:solidFill>
            <a:schemeClr val="bg1"/>
          </a:solidFill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93BE4FBA-9A56-44D5-B3D8-EF6C086B240A}"/>
                </a:ext>
              </a:extLst>
            </p:cNvPr>
            <p:cNvSpPr/>
            <p:nvPr/>
          </p:nvSpPr>
          <p:spPr>
            <a:xfrm>
              <a:off x="9836150" y="2762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011E093A-05E2-4DF7-B2C0-E7DFEB77D057}"/>
                </a:ext>
              </a:extLst>
            </p:cNvPr>
            <p:cNvSpPr/>
            <p:nvPr/>
          </p:nvSpPr>
          <p:spPr>
            <a:xfrm>
              <a:off x="9407525" y="2762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3B9284A4-0FB0-4654-AF82-493E155045BA}"/>
                </a:ext>
              </a:extLst>
            </p:cNvPr>
            <p:cNvSpPr/>
            <p:nvPr/>
          </p:nvSpPr>
          <p:spPr>
            <a:xfrm>
              <a:off x="9550400" y="2762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F1502C60-D29B-4ACC-849F-64D102510372}"/>
                </a:ext>
              </a:extLst>
            </p:cNvPr>
            <p:cNvSpPr/>
            <p:nvPr/>
          </p:nvSpPr>
          <p:spPr>
            <a:xfrm>
              <a:off x="9664700" y="2762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46D16F17-C424-4FDD-9E86-BCE3A30106EC}"/>
                </a:ext>
              </a:extLst>
            </p:cNvPr>
            <p:cNvSpPr/>
            <p:nvPr/>
          </p:nvSpPr>
          <p:spPr>
            <a:xfrm>
              <a:off x="8759825" y="2667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50956D5C-ABA7-4ADB-A7A6-AA5E76B654CB}"/>
              </a:ext>
            </a:extLst>
          </p:cNvPr>
          <p:cNvSpPr txBox="1"/>
          <p:nvPr userDrawn="1"/>
        </p:nvSpPr>
        <p:spPr>
          <a:xfrm>
            <a:off x="11181729" y="6038542"/>
            <a:ext cx="169918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10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05</a:t>
            </a:r>
            <a:endParaRPr lang="zh-CN" altLang="en-US" sz="10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6C0851CB-2778-4AB0-BE8C-0A346F745F84}"/>
              </a:ext>
            </a:extLst>
          </p:cNvPr>
          <p:cNvSpPr/>
          <p:nvPr userDrawn="1"/>
        </p:nvSpPr>
        <p:spPr>
          <a:xfrm>
            <a:off x="10692342" y="5501833"/>
            <a:ext cx="598472" cy="5984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6A9E3C-7095-42FF-99F9-55C6BBAD81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47307" y="5697195"/>
            <a:ext cx="278924" cy="20774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 lvl="0"/>
            <a:r>
              <a:rPr lang="en-US" altLang="zh-CN" dirty="0"/>
              <a:t>0X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86E9505-7A64-4A1A-BF2E-0C869497D338}"/>
              </a:ext>
            </a:extLst>
          </p:cNvPr>
          <p:cNvSpPr txBox="1"/>
          <p:nvPr userDrawn="1"/>
        </p:nvSpPr>
        <p:spPr>
          <a:xfrm>
            <a:off x="1483974" y="2287712"/>
            <a:ext cx="391133" cy="6924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45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H" panose="00020600040101010101" pitchFamily="18" charset="-122"/>
              </a:rPr>
              <a:t>#</a:t>
            </a:r>
            <a:endParaRPr lang="zh-CN" altLang="en-US" sz="45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H" panose="00020600040101010101" pitchFamily="18" charset="-122"/>
            </a:endParaRPr>
          </a:p>
        </p:txBody>
      </p:sp>
      <p:sp>
        <p:nvSpPr>
          <p:cNvPr id="37" name="文本占位符 3">
            <a:extLst>
              <a:ext uri="{FF2B5EF4-FFF2-40B4-BE49-F238E27FC236}">
                <a16:creationId xmlns:a16="http://schemas.microsoft.com/office/drawing/2014/main" id="{C113FB1D-35C5-4955-9CA2-04A303D9E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0384" y="2989600"/>
            <a:ext cx="835165" cy="62324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450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H" panose="00020600040101010101" pitchFamily="18" charset="-122"/>
              </a:defRPr>
            </a:lvl1pPr>
          </a:lstStyle>
          <a:p>
            <a:pPr lvl="0"/>
            <a:r>
              <a:rPr lang="en-US" altLang="zh-CN" dirty="0"/>
              <a:t>0X</a:t>
            </a:r>
            <a:endParaRPr lang="zh-CN" altLang="en-US" dirty="0"/>
          </a:p>
        </p:txBody>
      </p:sp>
      <p:sp>
        <p:nvSpPr>
          <p:cNvPr id="40" name="文本占位符 35">
            <a:extLst>
              <a:ext uri="{FF2B5EF4-FFF2-40B4-BE49-F238E27FC236}">
                <a16:creationId xmlns:a16="http://schemas.microsoft.com/office/drawing/2014/main" id="{27FD0684-3CA5-4199-AA5E-EA1867FA7F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7384" y="2349109"/>
            <a:ext cx="2564805" cy="61555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zh-CN" altLang="en-US" sz="4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H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请输入标题</a:t>
            </a:r>
          </a:p>
        </p:txBody>
      </p:sp>
      <p:sp>
        <p:nvSpPr>
          <p:cNvPr id="41" name="文本占位符 35">
            <a:extLst>
              <a:ext uri="{FF2B5EF4-FFF2-40B4-BE49-F238E27FC236}">
                <a16:creationId xmlns:a16="http://schemas.microsoft.com/office/drawing/2014/main" id="{60EC0425-4B01-4443-AD1E-375B70EF78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7384" y="3041920"/>
            <a:ext cx="2172069" cy="30777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H" panose="00020600040101010101" pitchFamily="18" charset="-122"/>
              </a:defRPr>
            </a:lvl1pPr>
          </a:lstStyle>
          <a:p>
            <a:pPr lvl="0"/>
            <a:r>
              <a:rPr lang="en-US" altLang="zh-CN" dirty="0"/>
              <a:t>Enter Title Here</a:t>
            </a:r>
            <a:endParaRPr lang="zh-CN" altLang="en-US" dirty="0"/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EC00EA0B-4D59-47CE-BAB8-3E8A13AC6619}"/>
              </a:ext>
            </a:extLst>
          </p:cNvPr>
          <p:cNvGrpSpPr/>
          <p:nvPr userDrawn="1"/>
        </p:nvGrpSpPr>
        <p:grpSpPr>
          <a:xfrm>
            <a:off x="723900" y="5473098"/>
            <a:ext cx="248016" cy="817560"/>
            <a:chOff x="793299" y="5810323"/>
            <a:chExt cx="279653" cy="921843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06000DCF-1FDF-4702-8A77-C9F8F5682D46}"/>
                </a:ext>
              </a:extLst>
            </p:cNvPr>
            <p:cNvSpPr/>
            <p:nvPr/>
          </p:nvSpPr>
          <p:spPr>
            <a:xfrm rot="16200000">
              <a:off x="793299" y="5810323"/>
              <a:ext cx="279653" cy="27965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0A9AF57E-BF41-408D-A419-0790BF8CF3EB}"/>
                </a:ext>
              </a:extLst>
            </p:cNvPr>
            <p:cNvSpPr/>
            <p:nvPr/>
          </p:nvSpPr>
          <p:spPr>
            <a:xfrm rot="16200000">
              <a:off x="793299" y="6452513"/>
              <a:ext cx="279653" cy="2796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2BC7B834-34EE-4DA5-BBFC-9A077CE7600E}"/>
                </a:ext>
              </a:extLst>
            </p:cNvPr>
            <p:cNvSpPr/>
            <p:nvPr/>
          </p:nvSpPr>
          <p:spPr>
            <a:xfrm rot="16200000">
              <a:off x="612030" y="6138901"/>
              <a:ext cx="642189" cy="264684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414F0EF3-BB40-484B-89F7-F9DF12BE6123}"/>
              </a:ext>
            </a:extLst>
          </p:cNvPr>
          <p:cNvSpPr txBox="1"/>
          <p:nvPr userDrawn="1"/>
        </p:nvSpPr>
        <p:spPr>
          <a:xfrm>
            <a:off x="1019175" y="677278"/>
            <a:ext cx="1611018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kumimoji="0" lang="en-US" altLang="zh-CN" sz="1500" b="0" i="0" u="none" strike="noStrike" kern="1200" cap="all" spc="0" normalizeH="0" noProof="0" dirty="0">
                <a:ln>
                  <a:noFill/>
                </a:ln>
                <a:solidFill>
                  <a:srgbClr val="FF481C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Presentation</a:t>
            </a:r>
            <a:endParaRPr lang="zh-CN" altLang="en-US" sz="1500" cap="all" dirty="0">
              <a:solidFill>
                <a:srgbClr val="FF481C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56A61DA-8F15-4E96-B197-56D64D3FD32D}"/>
              </a:ext>
            </a:extLst>
          </p:cNvPr>
          <p:cNvGrpSpPr/>
          <p:nvPr userDrawn="1"/>
        </p:nvGrpSpPr>
        <p:grpSpPr>
          <a:xfrm>
            <a:off x="723900" y="791873"/>
            <a:ext cx="229551" cy="505448"/>
            <a:chOff x="11175747" y="5685474"/>
            <a:chExt cx="279653" cy="615768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255C6D01-C107-4C0D-BFA4-2C06B05179F4}"/>
                </a:ext>
              </a:extLst>
            </p:cNvPr>
            <p:cNvSpPr/>
            <p:nvPr userDrawn="1"/>
          </p:nvSpPr>
          <p:spPr>
            <a:xfrm>
              <a:off x="11175747" y="5685474"/>
              <a:ext cx="279653" cy="27965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B3B7D81E-BBE1-43A1-9D5D-EACEA687BE64}"/>
                </a:ext>
              </a:extLst>
            </p:cNvPr>
            <p:cNvSpPr/>
            <p:nvPr userDrawn="1"/>
          </p:nvSpPr>
          <p:spPr>
            <a:xfrm>
              <a:off x="11175747" y="6021589"/>
              <a:ext cx="279653" cy="27965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C5B76D3B-3010-402B-8CB2-7B5028B66A9E}"/>
                </a:ext>
              </a:extLst>
            </p:cNvPr>
            <p:cNvSpPr/>
            <p:nvPr userDrawn="1"/>
          </p:nvSpPr>
          <p:spPr>
            <a:xfrm>
              <a:off x="11175747" y="5853531"/>
              <a:ext cx="279653" cy="27965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5A054D91-E108-4459-B183-28F1AC2A3D42}"/>
              </a:ext>
            </a:extLst>
          </p:cNvPr>
          <p:cNvSpPr txBox="1"/>
          <p:nvPr userDrawn="1"/>
        </p:nvSpPr>
        <p:spPr>
          <a:xfrm>
            <a:off x="723900" y="266700"/>
            <a:ext cx="2535951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500" cap="all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new media </a:t>
            </a:r>
            <a:r>
              <a:rPr kumimoji="0" lang="en-US" altLang="zh-CN" sz="15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operation</a:t>
            </a:r>
            <a:endParaRPr lang="en-US" altLang="zh-CN" sz="1500" cap="all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151B167-9CC2-4C3A-8815-A957B1B7709A}"/>
              </a:ext>
            </a:extLst>
          </p:cNvPr>
          <p:cNvSpPr txBox="1"/>
          <p:nvPr userDrawn="1"/>
        </p:nvSpPr>
        <p:spPr>
          <a:xfrm>
            <a:off x="1019175" y="471989"/>
            <a:ext cx="2410916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kumimoji="0" lang="en-US" altLang="zh-CN" sz="15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observation report</a:t>
            </a:r>
            <a:endParaRPr lang="zh-CN" altLang="en-US" sz="1500" cap="all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6D51353-B289-4528-8699-5E37797DC483}"/>
              </a:ext>
            </a:extLst>
          </p:cNvPr>
          <p:cNvSpPr txBox="1"/>
          <p:nvPr userDrawn="1"/>
        </p:nvSpPr>
        <p:spPr>
          <a:xfrm>
            <a:off x="3514728" y="2368846"/>
            <a:ext cx="2122403" cy="166199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/>
            <a:r>
              <a:rPr lang="en-US" altLang="zh-CN" sz="2700" b="0" cap="all" normalizeH="0" baseline="0" dirty="0">
                <a:ln w="6350">
                  <a:noFill/>
                </a:ln>
                <a:solidFill>
                  <a:schemeClr val="accent1">
                    <a:alpha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New Media</a:t>
            </a:r>
          </a:p>
          <a:p>
            <a:pPr algn="l"/>
            <a:r>
              <a:rPr kumimoji="0" lang="en-US" altLang="zh-CN" sz="2700" b="0" i="0" u="none" strike="noStrike" kern="1200" cap="all" spc="0" normalizeH="0" baseline="0" noProof="0" dirty="0" err="1">
                <a:ln w="6350">
                  <a:noFill/>
                </a:ln>
                <a:solidFill>
                  <a:schemeClr val="accent1">
                    <a:alpha val="15000"/>
                  </a:scheme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Oper-ation</a:t>
            </a:r>
            <a:endParaRPr lang="en-US" altLang="zh-CN" sz="2700" b="0" cap="all" normalizeH="0" baseline="0" dirty="0">
              <a:ln w="6350">
                <a:noFill/>
              </a:ln>
              <a:solidFill>
                <a:schemeClr val="accent1">
                  <a:alpha val="1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551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D547D537-030B-48D9-988D-F7CAAFCC3733}"/>
              </a:ext>
            </a:extLst>
          </p:cNvPr>
          <p:cNvGrpSpPr/>
          <p:nvPr userDrawn="1"/>
        </p:nvGrpSpPr>
        <p:grpSpPr>
          <a:xfrm rot="5400000">
            <a:off x="268735" y="-58858"/>
            <a:ext cx="296499" cy="977374"/>
            <a:chOff x="793299" y="5810323"/>
            <a:chExt cx="279653" cy="921843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CB846B28-E598-4D47-A1B6-CCDB6912AA62}"/>
                </a:ext>
              </a:extLst>
            </p:cNvPr>
            <p:cNvSpPr/>
            <p:nvPr/>
          </p:nvSpPr>
          <p:spPr>
            <a:xfrm rot="16200000">
              <a:off x="793299" y="5810323"/>
              <a:ext cx="279653" cy="27965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674BD1B-64C3-4E66-9869-CA416EBFD0C6}"/>
                </a:ext>
              </a:extLst>
            </p:cNvPr>
            <p:cNvSpPr/>
            <p:nvPr/>
          </p:nvSpPr>
          <p:spPr>
            <a:xfrm rot="16200000">
              <a:off x="793299" y="6452513"/>
              <a:ext cx="279653" cy="2796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6CB08B4D-A492-4AB5-BC5A-D2DFACB7CDBC}"/>
                </a:ext>
              </a:extLst>
            </p:cNvPr>
            <p:cNvSpPr/>
            <p:nvPr/>
          </p:nvSpPr>
          <p:spPr>
            <a:xfrm rot="16200000">
              <a:off x="612030" y="6138901"/>
              <a:ext cx="642189" cy="264684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文本占位符 23">
            <a:extLst>
              <a:ext uri="{FF2B5EF4-FFF2-40B4-BE49-F238E27FC236}">
                <a16:creationId xmlns:a16="http://schemas.microsoft.com/office/drawing/2014/main" id="{4ABBB594-A81E-4B89-BF4B-40CF78E16C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937" y="178137"/>
            <a:ext cx="5746407" cy="48013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2800" kern="1200" dirty="0">
                <a:solidFill>
                  <a:schemeClr val="bg1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OPPOSans H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在此输入标题</a:t>
            </a:r>
          </a:p>
        </p:txBody>
      </p:sp>
      <p:sp>
        <p:nvSpPr>
          <p:cNvPr id="25" name="文本占位符 23">
            <a:extLst>
              <a:ext uri="{FF2B5EF4-FFF2-40B4-BE49-F238E27FC236}">
                <a16:creationId xmlns:a16="http://schemas.microsoft.com/office/drawing/2014/main" id="{54FA0440-3D4F-44C0-8F99-D54F188535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78187"/>
            <a:ext cx="5746407" cy="48013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2500" kern="1200" cap="all" dirty="0">
                <a:ln w="6350">
                  <a:solidFill>
                    <a:schemeClr val="bg1"/>
                  </a:solidFill>
                </a:ln>
                <a:noFill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Enter title here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A31939D-293A-43E5-B6A0-DCB420A5BB53}"/>
              </a:ext>
            </a:extLst>
          </p:cNvPr>
          <p:cNvGrpSpPr/>
          <p:nvPr userDrawn="1"/>
        </p:nvGrpSpPr>
        <p:grpSpPr>
          <a:xfrm>
            <a:off x="9959975" y="266700"/>
            <a:ext cx="1495425" cy="200025"/>
            <a:chOff x="8759825" y="266700"/>
            <a:chExt cx="1495425" cy="200025"/>
          </a:xfrm>
          <a:solidFill>
            <a:schemeClr val="bg1"/>
          </a:solidFill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BDA10247-1395-41F9-BB7C-1EFDB4858CC7}"/>
                </a:ext>
              </a:extLst>
            </p:cNvPr>
            <p:cNvSpPr/>
            <p:nvPr/>
          </p:nvSpPr>
          <p:spPr>
            <a:xfrm>
              <a:off x="9836150" y="2762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8A6B13FC-2287-4653-A636-C25D34ABC2ED}"/>
                </a:ext>
              </a:extLst>
            </p:cNvPr>
            <p:cNvSpPr/>
            <p:nvPr/>
          </p:nvSpPr>
          <p:spPr>
            <a:xfrm>
              <a:off x="9407525" y="2762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0A397C35-64BB-4C9E-8D9A-2344DD7FA605}"/>
                </a:ext>
              </a:extLst>
            </p:cNvPr>
            <p:cNvSpPr/>
            <p:nvPr/>
          </p:nvSpPr>
          <p:spPr>
            <a:xfrm>
              <a:off x="9550400" y="2762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26F6D22A-3B0C-49F5-B814-5CC6B6163DC9}"/>
                </a:ext>
              </a:extLst>
            </p:cNvPr>
            <p:cNvSpPr/>
            <p:nvPr/>
          </p:nvSpPr>
          <p:spPr>
            <a:xfrm>
              <a:off x="9664700" y="2762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1E4CBDD1-2E90-496A-BE9C-C2D0248EE3A5}"/>
                </a:ext>
              </a:extLst>
            </p:cNvPr>
            <p:cNvSpPr/>
            <p:nvPr/>
          </p:nvSpPr>
          <p:spPr>
            <a:xfrm>
              <a:off x="8759825" y="2667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105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D547D537-030B-48D9-988D-F7CAAFCC3733}"/>
              </a:ext>
            </a:extLst>
          </p:cNvPr>
          <p:cNvGrpSpPr/>
          <p:nvPr userDrawn="1"/>
        </p:nvGrpSpPr>
        <p:grpSpPr>
          <a:xfrm rot="5400000">
            <a:off x="268735" y="-58858"/>
            <a:ext cx="296499" cy="977374"/>
            <a:chOff x="793299" y="5810323"/>
            <a:chExt cx="279653" cy="921843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CB846B28-E598-4D47-A1B6-CCDB6912AA62}"/>
                </a:ext>
              </a:extLst>
            </p:cNvPr>
            <p:cNvSpPr/>
            <p:nvPr/>
          </p:nvSpPr>
          <p:spPr>
            <a:xfrm rot="16200000">
              <a:off x="793299" y="5810323"/>
              <a:ext cx="279653" cy="27965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674BD1B-64C3-4E66-9869-CA416EBFD0C6}"/>
                </a:ext>
              </a:extLst>
            </p:cNvPr>
            <p:cNvSpPr/>
            <p:nvPr/>
          </p:nvSpPr>
          <p:spPr>
            <a:xfrm rot="16200000">
              <a:off x="793299" y="6452513"/>
              <a:ext cx="279653" cy="2796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6CB08B4D-A492-4AB5-BC5A-D2DFACB7CDBC}"/>
                </a:ext>
              </a:extLst>
            </p:cNvPr>
            <p:cNvSpPr/>
            <p:nvPr/>
          </p:nvSpPr>
          <p:spPr>
            <a:xfrm rot="16200000">
              <a:off x="612030" y="6138901"/>
              <a:ext cx="642189" cy="264684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文本占位符 23">
            <a:extLst>
              <a:ext uri="{FF2B5EF4-FFF2-40B4-BE49-F238E27FC236}">
                <a16:creationId xmlns:a16="http://schemas.microsoft.com/office/drawing/2014/main" id="{4ABBB594-A81E-4B89-BF4B-40CF78E16C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937" y="178137"/>
            <a:ext cx="5746407" cy="48013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2800" kern="1200" dirty="0">
                <a:solidFill>
                  <a:schemeClr val="bg1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OPPOSans H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在此输入标题</a:t>
            </a:r>
          </a:p>
        </p:txBody>
      </p:sp>
      <p:sp>
        <p:nvSpPr>
          <p:cNvPr id="25" name="文本占位符 23">
            <a:extLst>
              <a:ext uri="{FF2B5EF4-FFF2-40B4-BE49-F238E27FC236}">
                <a16:creationId xmlns:a16="http://schemas.microsoft.com/office/drawing/2014/main" id="{54FA0440-3D4F-44C0-8F99-D54F188535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78187"/>
            <a:ext cx="5746407" cy="48013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2500" kern="1200" cap="all" dirty="0">
                <a:ln w="6350">
                  <a:solidFill>
                    <a:schemeClr val="bg1"/>
                  </a:solidFill>
                </a:ln>
                <a:noFill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Enter title here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A31939D-293A-43E5-B6A0-DCB420A5BB53}"/>
              </a:ext>
            </a:extLst>
          </p:cNvPr>
          <p:cNvGrpSpPr/>
          <p:nvPr userDrawn="1"/>
        </p:nvGrpSpPr>
        <p:grpSpPr>
          <a:xfrm>
            <a:off x="9959975" y="266700"/>
            <a:ext cx="1495425" cy="200025"/>
            <a:chOff x="8759825" y="266700"/>
            <a:chExt cx="1495425" cy="200025"/>
          </a:xfrm>
          <a:solidFill>
            <a:schemeClr val="bg1"/>
          </a:solidFill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BDA10247-1395-41F9-BB7C-1EFDB4858CC7}"/>
                </a:ext>
              </a:extLst>
            </p:cNvPr>
            <p:cNvSpPr/>
            <p:nvPr/>
          </p:nvSpPr>
          <p:spPr>
            <a:xfrm>
              <a:off x="9836150" y="2762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8A6B13FC-2287-4653-A636-C25D34ABC2ED}"/>
                </a:ext>
              </a:extLst>
            </p:cNvPr>
            <p:cNvSpPr/>
            <p:nvPr/>
          </p:nvSpPr>
          <p:spPr>
            <a:xfrm>
              <a:off x="9407525" y="2762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0A397C35-64BB-4C9E-8D9A-2344DD7FA605}"/>
                </a:ext>
              </a:extLst>
            </p:cNvPr>
            <p:cNvSpPr/>
            <p:nvPr/>
          </p:nvSpPr>
          <p:spPr>
            <a:xfrm>
              <a:off x="9550400" y="2762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26F6D22A-3B0C-49F5-B814-5CC6B6163DC9}"/>
                </a:ext>
              </a:extLst>
            </p:cNvPr>
            <p:cNvSpPr/>
            <p:nvPr/>
          </p:nvSpPr>
          <p:spPr>
            <a:xfrm>
              <a:off x="9664700" y="2762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1E4CBDD1-2E90-496A-BE9C-C2D0248EE3A5}"/>
                </a:ext>
              </a:extLst>
            </p:cNvPr>
            <p:cNvSpPr/>
            <p:nvPr/>
          </p:nvSpPr>
          <p:spPr>
            <a:xfrm>
              <a:off x="8759825" y="2667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46B4BA1-5876-4CC4-B3DE-F47943285D7B}"/>
              </a:ext>
            </a:extLst>
          </p:cNvPr>
          <p:cNvGrpSpPr/>
          <p:nvPr userDrawn="1"/>
        </p:nvGrpSpPr>
        <p:grpSpPr>
          <a:xfrm>
            <a:off x="545440" y="1576552"/>
            <a:ext cx="11101120" cy="4477442"/>
            <a:chOff x="10198101" y="545933"/>
            <a:chExt cx="9449964" cy="3755422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DF7823D-58E5-4466-88F9-921EEA771F87}"/>
                </a:ext>
              </a:extLst>
            </p:cNvPr>
            <p:cNvGrpSpPr/>
            <p:nvPr/>
          </p:nvGrpSpPr>
          <p:grpSpPr>
            <a:xfrm>
              <a:off x="10367821" y="545933"/>
              <a:ext cx="9110525" cy="3755422"/>
              <a:chOff x="1570642" y="-6597561"/>
              <a:chExt cx="9110525" cy="2399826"/>
            </a:xfrm>
          </p:grpSpPr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D5BAC80-B08F-4575-BD9D-37EDFF13CC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0642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E90487DE-A273-410D-A3DC-A80EE45FE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4326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1E63F118-897B-4F98-8A34-8EA513FBC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78010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AF9AC9A5-5790-4EE4-8220-257C3AB945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1694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662FE843-E364-450E-889B-BB0B7E6844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5378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F958C423-104B-42A7-876E-2AA5F95E76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9062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E33BAEBB-8A27-498A-954C-53C08C8A17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2746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F45FEDB2-8432-44F5-9341-09FFB08142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6430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B78C55B0-F099-46EA-8457-D16879878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0114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4D88581E-0E31-41D9-B97D-04CAA700CF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3798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C3DE9079-7D18-4BFB-AC7C-75674097CB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7482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F7E096DD-3154-4B54-8674-F6CAAC32BE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1166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4BE0BF7C-9EB2-45EB-A524-F12EAAC518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4850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115B19B8-273F-471A-89C9-6AAB0362BC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8534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7F689D49-DE46-42F4-BB7F-A31C9D2651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2218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D297E89E-2098-43D9-9BA0-5BCC45364E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25902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F966A2C5-F152-4CF1-89E4-843104C921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9586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EAB824E1-FDA0-420C-8F98-3AB60173CF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3270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F7AC0751-E553-4C2C-A316-DECC9D9266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6954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CE5D308B-CDC8-4396-81AC-BDF747FEE5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638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B0309734-567C-4B0A-A090-4850574B9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322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5A1BB75C-F67E-4968-ACEB-EA2E07E532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8006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D45527D1-4E09-4E15-BB18-4433C63171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51690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890B85CB-E513-4402-AA70-BF5F1E40A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55374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5BCDAD82-7357-4882-AE38-F3796AE504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9058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65659776-4A77-4987-BF20-EE1E6DB083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2742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A7D05561-2CA4-4759-8EBF-A86112A73B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66426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F0CE5EBB-BA67-40B9-BF12-6CBEDD9DBF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0110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D1CD7C3A-CB69-4B3D-AC6C-B05D1DB48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73794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5DF47BC6-35ED-4C11-97DE-A1AC488C97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77478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998AA563-17BC-43C1-98FA-22208DBE8E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81167" y="-6597561"/>
                <a:ext cx="0" cy="2399826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B2D59A65-BFF9-44A1-AE8F-D3EC5FCD12E8}"/>
                </a:ext>
              </a:extLst>
            </p:cNvPr>
            <p:cNvGrpSpPr/>
            <p:nvPr/>
          </p:nvGrpSpPr>
          <p:grpSpPr>
            <a:xfrm>
              <a:off x="10198101" y="755764"/>
              <a:ext cx="9449964" cy="3335761"/>
              <a:chOff x="12002853" y="2300844"/>
              <a:chExt cx="12624307" cy="3335761"/>
            </a:xfrm>
          </p:grpSpPr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D316B265-69E6-49C0-A241-7E74C5F7383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8315007" y="-675549"/>
                <a:ext cx="0" cy="1262430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6961BB97-B380-40A7-9865-31FA9558676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8315007" y="-978800"/>
                <a:ext cx="0" cy="1262430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32BA7B93-D4C0-432A-A37B-31410EF73CA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8315007" y="-1282051"/>
                <a:ext cx="0" cy="1262430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7CC28C60-88FC-4166-99AF-2C839C51D59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8315007" y="-1585302"/>
                <a:ext cx="0" cy="1262430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F4C066A7-9710-4A6C-AF4E-2B1DEE80FAB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8315007" y="-1888553"/>
                <a:ext cx="0" cy="1262430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6379BBBB-42AD-4585-8F79-BCC527F86D3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8315007" y="-2191804"/>
                <a:ext cx="0" cy="1262430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EA9CF64A-19E7-4800-A4C0-0EF03E6E30C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8315007" y="-2495055"/>
                <a:ext cx="0" cy="1262430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9708FF93-2C20-40FD-B22F-DA29534755B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8315007" y="-2798306"/>
                <a:ext cx="0" cy="1262430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2EA935A8-976C-4327-928B-D84A6362C83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8315007" y="-3101557"/>
                <a:ext cx="0" cy="1262430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AE0D6D4C-D03D-41EB-9258-0C6214322BC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8315007" y="-3404808"/>
                <a:ext cx="0" cy="1262430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F2AB277-F902-4A3A-84F9-89664D7B64F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8315007" y="-3708059"/>
                <a:ext cx="0" cy="1262430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A02405B5-D744-4CE7-A4A4-3F02832888C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8315007" y="-4011310"/>
                <a:ext cx="0" cy="1262430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1325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>
            <a:extLst>
              <a:ext uri="{FF2B5EF4-FFF2-40B4-BE49-F238E27FC236}">
                <a16:creationId xmlns:a16="http://schemas.microsoft.com/office/drawing/2014/main" id="{282F70E1-B8E2-4142-BD5B-1A0B4B9B08B8}"/>
              </a:ext>
            </a:extLst>
          </p:cNvPr>
          <p:cNvGrpSpPr/>
          <p:nvPr userDrawn="1"/>
        </p:nvGrpSpPr>
        <p:grpSpPr>
          <a:xfrm rot="2700000">
            <a:off x="3213100" y="1371004"/>
            <a:ext cx="5765800" cy="3387861"/>
            <a:chOff x="3314700" y="1735069"/>
            <a:chExt cx="5765800" cy="3387861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8D33100A-A2DC-4F65-B259-D8014E6ABE94}"/>
                </a:ext>
              </a:extLst>
            </p:cNvPr>
            <p:cNvSpPr/>
            <p:nvPr userDrawn="1"/>
          </p:nvSpPr>
          <p:spPr>
            <a:xfrm>
              <a:off x="5692640" y="1735069"/>
              <a:ext cx="3387860" cy="33878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E94DE20B-2F64-4CAA-B66F-8066D6144A5E}"/>
                </a:ext>
              </a:extLst>
            </p:cNvPr>
            <p:cNvSpPr/>
            <p:nvPr userDrawn="1"/>
          </p:nvSpPr>
          <p:spPr>
            <a:xfrm>
              <a:off x="3314700" y="1735069"/>
              <a:ext cx="3387860" cy="33878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C6F66A3-A616-413E-97F3-642C96C7040C}"/>
                </a:ext>
              </a:extLst>
            </p:cNvPr>
            <p:cNvSpPr/>
            <p:nvPr/>
          </p:nvSpPr>
          <p:spPr>
            <a:xfrm>
              <a:off x="4503670" y="1735070"/>
              <a:ext cx="3387860" cy="33878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93E45312-0BD6-4BAF-9E05-B7645AFCAD8C}"/>
              </a:ext>
            </a:extLst>
          </p:cNvPr>
          <p:cNvSpPr txBox="1"/>
          <p:nvPr userDrawn="1"/>
        </p:nvSpPr>
        <p:spPr>
          <a:xfrm>
            <a:off x="1019175" y="677278"/>
            <a:ext cx="1611018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kumimoji="0" lang="en-US" altLang="zh-CN" sz="1500" b="0" i="0" u="none" strike="noStrike" kern="1200" cap="all" spc="0" normalizeH="0" noProof="0" dirty="0">
                <a:ln>
                  <a:noFill/>
                </a:ln>
                <a:solidFill>
                  <a:srgbClr val="FF481C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Presentation</a:t>
            </a:r>
            <a:endParaRPr lang="zh-CN" altLang="en-US" sz="1500" cap="all" dirty="0">
              <a:solidFill>
                <a:srgbClr val="FF481C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442DC49E-2511-45FE-8507-9F765C13AC70}"/>
              </a:ext>
            </a:extLst>
          </p:cNvPr>
          <p:cNvGrpSpPr/>
          <p:nvPr userDrawn="1"/>
        </p:nvGrpSpPr>
        <p:grpSpPr>
          <a:xfrm>
            <a:off x="9959975" y="266700"/>
            <a:ext cx="1495425" cy="200025"/>
            <a:chOff x="8759825" y="266700"/>
            <a:chExt cx="1495425" cy="200025"/>
          </a:xfrm>
          <a:solidFill>
            <a:schemeClr val="bg1"/>
          </a:solidFill>
        </p:grpSpPr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E58A9FB6-7BBD-49E6-9E52-B8AD313B1FA7}"/>
                </a:ext>
              </a:extLst>
            </p:cNvPr>
            <p:cNvSpPr/>
            <p:nvPr/>
          </p:nvSpPr>
          <p:spPr>
            <a:xfrm>
              <a:off x="9836150" y="276225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037A5B73-B87C-46B0-8A33-BBA04CE62459}"/>
                </a:ext>
              </a:extLst>
            </p:cNvPr>
            <p:cNvSpPr/>
            <p:nvPr/>
          </p:nvSpPr>
          <p:spPr>
            <a:xfrm>
              <a:off x="9407525" y="276225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41F7BFD1-256F-4312-9277-B8B9FDB74BD1}"/>
                </a:ext>
              </a:extLst>
            </p:cNvPr>
            <p:cNvSpPr/>
            <p:nvPr/>
          </p:nvSpPr>
          <p:spPr>
            <a:xfrm>
              <a:off x="9550400" y="276225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8E633D4B-516C-441B-8699-BF186E090C74}"/>
                </a:ext>
              </a:extLst>
            </p:cNvPr>
            <p:cNvSpPr/>
            <p:nvPr/>
          </p:nvSpPr>
          <p:spPr>
            <a:xfrm>
              <a:off x="9664700" y="276225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35170640-38FA-4D2A-90C4-ED69C4175F4A}"/>
                </a:ext>
              </a:extLst>
            </p:cNvPr>
            <p:cNvSpPr/>
            <p:nvPr/>
          </p:nvSpPr>
          <p:spPr>
            <a:xfrm>
              <a:off x="8759825" y="266700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25A70B4B-5385-4525-9A94-13139CF87DD1}"/>
              </a:ext>
            </a:extLst>
          </p:cNvPr>
          <p:cNvGrpSpPr/>
          <p:nvPr userDrawn="1"/>
        </p:nvGrpSpPr>
        <p:grpSpPr>
          <a:xfrm>
            <a:off x="723900" y="791873"/>
            <a:ext cx="229551" cy="505448"/>
            <a:chOff x="11175747" y="5685474"/>
            <a:chExt cx="279653" cy="615768"/>
          </a:xfrm>
        </p:grpSpPr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44F986D-7E70-4C9A-9DC7-41E7DC564555}"/>
                </a:ext>
              </a:extLst>
            </p:cNvPr>
            <p:cNvSpPr/>
            <p:nvPr userDrawn="1"/>
          </p:nvSpPr>
          <p:spPr>
            <a:xfrm>
              <a:off x="11175747" y="5685474"/>
              <a:ext cx="279653" cy="27965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00583AFF-1F90-432A-A757-8797C6D0CFA1}"/>
                </a:ext>
              </a:extLst>
            </p:cNvPr>
            <p:cNvSpPr/>
            <p:nvPr userDrawn="1"/>
          </p:nvSpPr>
          <p:spPr>
            <a:xfrm>
              <a:off x="11175747" y="6021589"/>
              <a:ext cx="279653" cy="27965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CCE5D5FB-218A-4BAC-8DAE-A6039108F7E4}"/>
                </a:ext>
              </a:extLst>
            </p:cNvPr>
            <p:cNvSpPr/>
            <p:nvPr userDrawn="1"/>
          </p:nvSpPr>
          <p:spPr>
            <a:xfrm>
              <a:off x="11175747" y="5853531"/>
              <a:ext cx="279653" cy="27965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3" name="文本框 72">
            <a:extLst>
              <a:ext uri="{FF2B5EF4-FFF2-40B4-BE49-F238E27FC236}">
                <a16:creationId xmlns:a16="http://schemas.microsoft.com/office/drawing/2014/main" id="{BBEFFF30-8261-4443-89AD-40FAF4C7A13B}"/>
              </a:ext>
            </a:extLst>
          </p:cNvPr>
          <p:cNvSpPr txBox="1"/>
          <p:nvPr userDrawn="1"/>
        </p:nvSpPr>
        <p:spPr>
          <a:xfrm>
            <a:off x="723900" y="266700"/>
            <a:ext cx="2535951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500" cap="all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new media </a:t>
            </a:r>
            <a:r>
              <a:rPr kumimoji="0" lang="en-US" altLang="zh-CN" sz="15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operation</a:t>
            </a:r>
            <a:endParaRPr lang="en-US" altLang="zh-CN" sz="1500" cap="all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98DE4257-4FBA-4283-AABB-665B78682418}"/>
              </a:ext>
            </a:extLst>
          </p:cNvPr>
          <p:cNvSpPr txBox="1"/>
          <p:nvPr userDrawn="1"/>
        </p:nvSpPr>
        <p:spPr>
          <a:xfrm>
            <a:off x="1019175" y="471989"/>
            <a:ext cx="2410916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kumimoji="0" lang="en-US" altLang="zh-CN" sz="15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observation report</a:t>
            </a:r>
            <a:endParaRPr lang="zh-CN" altLang="en-US" sz="1500" cap="all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78" name="文本占位符 35">
            <a:extLst>
              <a:ext uri="{FF2B5EF4-FFF2-40B4-BE49-F238E27FC236}">
                <a16:creationId xmlns:a16="http://schemas.microsoft.com/office/drawing/2014/main" id="{09374007-D17F-443F-BE22-4AAB960E0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6019142"/>
            <a:ext cx="740587" cy="30777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2000" kern="1200" cap="all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20xx</a:t>
            </a:r>
            <a:endParaRPr lang="zh-CN" altLang="en-US" dirty="0"/>
          </a:p>
        </p:txBody>
      </p:sp>
      <p:sp>
        <p:nvSpPr>
          <p:cNvPr id="79" name="文本占位符 35">
            <a:extLst>
              <a:ext uri="{FF2B5EF4-FFF2-40B4-BE49-F238E27FC236}">
                <a16:creationId xmlns:a16="http://schemas.microsoft.com/office/drawing/2014/main" id="{2C37E5A4-DEC2-44E7-BC14-65C2E77FB6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900" y="5842616"/>
            <a:ext cx="1300036" cy="153888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1000" kern="1200" cap="all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Month and date</a:t>
            </a:r>
            <a:endParaRPr lang="zh-CN" altLang="en-US" dirty="0"/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17AF610D-3143-4278-ADEE-40128C6F186F}"/>
              </a:ext>
            </a:extLst>
          </p:cNvPr>
          <p:cNvGrpSpPr/>
          <p:nvPr userDrawn="1"/>
        </p:nvGrpSpPr>
        <p:grpSpPr>
          <a:xfrm rot="10800000">
            <a:off x="11150600" y="5323868"/>
            <a:ext cx="296499" cy="977374"/>
            <a:chOff x="793299" y="5810323"/>
            <a:chExt cx="279653" cy="921843"/>
          </a:xfrm>
        </p:grpSpPr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31C7D070-9C11-41AA-9554-E1CCFBFD12DC}"/>
                </a:ext>
              </a:extLst>
            </p:cNvPr>
            <p:cNvSpPr/>
            <p:nvPr/>
          </p:nvSpPr>
          <p:spPr>
            <a:xfrm rot="16200000">
              <a:off x="793299" y="5810323"/>
              <a:ext cx="279653" cy="27965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F960BB24-1196-4078-9172-A0828EA9B805}"/>
                </a:ext>
              </a:extLst>
            </p:cNvPr>
            <p:cNvSpPr/>
            <p:nvPr/>
          </p:nvSpPr>
          <p:spPr>
            <a:xfrm rot="16200000">
              <a:off x="793299" y="6452513"/>
              <a:ext cx="279653" cy="2796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矩形: 圆角 82">
              <a:extLst>
                <a:ext uri="{FF2B5EF4-FFF2-40B4-BE49-F238E27FC236}">
                  <a16:creationId xmlns:a16="http://schemas.microsoft.com/office/drawing/2014/main" id="{EACCEAD9-3CB0-402A-9A45-2D3E27562504}"/>
                </a:ext>
              </a:extLst>
            </p:cNvPr>
            <p:cNvSpPr/>
            <p:nvPr/>
          </p:nvSpPr>
          <p:spPr>
            <a:xfrm rot="16200000">
              <a:off x="612030" y="6138901"/>
              <a:ext cx="642189" cy="264684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EF8ACD3F-DA93-478B-88F3-F61B7EA961B5}"/>
              </a:ext>
            </a:extLst>
          </p:cNvPr>
          <p:cNvSpPr txBox="1"/>
          <p:nvPr userDrawn="1"/>
        </p:nvSpPr>
        <p:spPr>
          <a:xfrm>
            <a:off x="3757219" y="2500841"/>
            <a:ext cx="4677563" cy="13849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9000" kern="1200" dirty="0">
                <a:solidFill>
                  <a:schemeClr val="bg1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THANKS</a:t>
            </a:r>
            <a:endParaRPr lang="zh-CN" altLang="en-US" sz="9000" kern="1200" dirty="0">
              <a:solidFill>
                <a:schemeClr val="bg1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4B9A8150-0C16-46AB-8781-CF6FCD4E3999}"/>
              </a:ext>
            </a:extLst>
          </p:cNvPr>
          <p:cNvSpPr txBox="1"/>
          <p:nvPr userDrawn="1"/>
        </p:nvSpPr>
        <p:spPr>
          <a:xfrm>
            <a:off x="3757219" y="2051529"/>
            <a:ext cx="4677563" cy="13849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9000" kern="1200" dirty="0">
                <a:gradFill>
                  <a:gsLst>
                    <a:gs pos="45000">
                      <a:schemeClr val="bg1"/>
                    </a:gs>
                    <a:gs pos="45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THANKS</a:t>
            </a:r>
            <a:endParaRPr lang="zh-CN" altLang="en-US" sz="9000" kern="1200" dirty="0">
              <a:gradFill>
                <a:gsLst>
                  <a:gs pos="45000">
                    <a:schemeClr val="bg1"/>
                  </a:gs>
                  <a:gs pos="45000">
                    <a:schemeClr val="bg1">
                      <a:alpha val="0"/>
                    </a:schemeClr>
                  </a:gs>
                </a:gsLst>
                <a:lin ang="5400000" scaled="1"/>
              </a:gradFill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861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形状&#10;&#10;描述已自动生成">
            <a:extLst>
              <a:ext uri="{FF2B5EF4-FFF2-40B4-BE49-F238E27FC236}">
                <a16:creationId xmlns:a16="http://schemas.microsoft.com/office/drawing/2014/main" id="{0A229E26-7C93-45E4-98A3-AD3438CF8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占位符 1">
            <a:extLst>
              <a:ext uri="{FF2B5EF4-FFF2-40B4-BE49-F238E27FC236}">
                <a16:creationId xmlns:a16="http://schemas.microsoft.com/office/drawing/2014/main" id="{AC3EA38F-EB6D-4502-BD67-6BF5A109A263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13" name="文本占位符 2">
            <a:extLst>
              <a:ext uri="{FF2B5EF4-FFF2-40B4-BE49-F238E27FC236}">
                <a16:creationId xmlns:a16="http://schemas.microsoft.com/office/drawing/2014/main" id="{E779D199-2617-4064-B528-4BD87100ECEE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庞门正道标题体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/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OPPOSans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OPPOSans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作者原创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滚筒洗衣机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4" name="文本占位符 4">
            <a:extLst>
              <a:ext uri="{FF2B5EF4-FFF2-40B4-BE49-F238E27FC236}">
                <a16:creationId xmlns:a16="http://schemas.microsoft.com/office/drawing/2014/main" id="{0A051C53-9682-4112-B69A-7BB70918F171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</a:p>
        </p:txBody>
      </p:sp>
      <p:sp>
        <p:nvSpPr>
          <p:cNvPr id="15" name="文本占位符 7">
            <a:extLst>
              <a:ext uri="{FF2B5EF4-FFF2-40B4-BE49-F238E27FC236}">
                <a16:creationId xmlns:a16="http://schemas.microsoft.com/office/drawing/2014/main" id="{4C0908CF-7CB8-4192-A43C-CC3A75F8749B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40515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9B3896-319D-45EF-A996-F06C435964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610D-D3BB-48E8-B638-5938ABB9CFDE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9B380B-4756-4CAD-8741-32E82C5C1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6C9323-1CD7-4830-B0EE-DC83BF437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05AE2-E521-4071-B027-062C254CFD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3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2" r:id="rId5"/>
    <p:sldLayoutId id="2147483656" r:id="rId6"/>
    <p:sldLayoutId id="2147483657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8" userDrawn="1">
          <p15:clr>
            <a:srgbClr val="F26B43"/>
          </p15:clr>
        </p15:guide>
        <p15:guide id="2" orient="horz" pos="3968" userDrawn="1">
          <p15:clr>
            <a:srgbClr val="F26B43"/>
          </p15:clr>
        </p15:guide>
        <p15:guide id="3" pos="456" userDrawn="1">
          <p15:clr>
            <a:srgbClr val="F26B43"/>
          </p15:clr>
        </p15:guide>
        <p15:guide id="4" pos="72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86E171C-361A-4DF5-B464-6B830FE760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7292" y="2292411"/>
            <a:ext cx="9297417" cy="1077218"/>
          </a:xfrm>
        </p:spPr>
        <p:txBody>
          <a:bodyPr>
            <a:noAutofit/>
          </a:bodyPr>
          <a:lstStyle/>
          <a:p>
            <a:r>
              <a:rPr lang="zh-CN" altLang="en-US" dirty="0"/>
              <a:t>时尚新媒体运营观察报告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B9E36C-EC7C-467A-BC34-4DE9BAEDA9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7292" y="2664721"/>
            <a:ext cx="9297417" cy="1077218"/>
          </a:xfrm>
        </p:spPr>
        <p:txBody>
          <a:bodyPr>
            <a:noAutofit/>
          </a:bodyPr>
          <a:lstStyle/>
          <a:p>
            <a:r>
              <a:rPr lang="zh-CN" altLang="en-US" dirty="0"/>
              <a:t>时尚新媒体运营观察报告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562BF8D-28C2-4BD2-8861-F6EF2AA679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 err="1">
                <a:latin typeface="OPPOSans B" panose="00020600040101010101" pitchFamily="18" charset="-122"/>
                <a:ea typeface="OPPOSans B" panose="00020600040101010101" pitchFamily="18" charset="-122"/>
                <a:sym typeface="OPPOSans B" panose="00020600040101010101" pitchFamily="18" charset="-122"/>
              </a:rPr>
              <a:t>OfficePLUS</a:t>
            </a:r>
            <a:endParaRPr lang="zh-CN" altLang="en-US" dirty="0">
              <a:latin typeface="OPPOSans B" panose="00020600040101010101" pitchFamily="18" charset="-122"/>
              <a:ea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701403A-11EA-41FC-BDC4-0D71AC756A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20xx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2366485-FCB5-455A-BF2F-EA9BF64BA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February 14</a:t>
            </a:r>
          </a:p>
        </p:txBody>
      </p:sp>
    </p:spTree>
    <p:extLst>
      <p:ext uri="{BB962C8B-B14F-4D97-AF65-F5344CB8AC3E}">
        <p14:creationId xmlns:p14="http://schemas.microsoft.com/office/powerpoint/2010/main" val="1749470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3139395-FC38-4E16-9E39-AE48244592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63339" y="5697195"/>
            <a:ext cx="262892" cy="207749"/>
          </a:xfrm>
        </p:spPr>
        <p:txBody>
          <a:bodyPr>
            <a:noAutofit/>
          </a:bodyPr>
          <a:lstStyle/>
          <a:p>
            <a:r>
              <a:rPr lang="en-US" altLang="zh-CN" dirty="0">
                <a:latin typeface="OPPOSans B" panose="00020600040101010101" pitchFamily="18" charset="-122"/>
                <a:ea typeface="OPPOSans B" panose="00020600040101010101" pitchFamily="18" charset="-122"/>
                <a:sym typeface="OPPOSans B" panose="00020600040101010101" pitchFamily="18" charset="-122"/>
              </a:rPr>
              <a:t>02</a:t>
            </a:r>
            <a:endParaRPr lang="zh-CN" altLang="en-US" dirty="0">
              <a:latin typeface="OPPOSans B" panose="00020600040101010101" pitchFamily="18" charset="-122"/>
              <a:ea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CD721E1-A042-46A0-A149-E484034964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06603" y="3222404"/>
            <a:ext cx="788677" cy="623248"/>
          </a:xfrm>
        </p:spPr>
        <p:txBody>
          <a:bodyPr>
            <a:noAutofit/>
          </a:bodyPr>
          <a:lstStyle/>
          <a:p>
            <a:r>
              <a:rPr lang="en-US" altLang="zh-CN" dirty="0">
                <a:latin typeface="OPPOSans B" panose="00020600040101010101" pitchFamily="18" charset="-122"/>
                <a:ea typeface="OPPOSans B" panose="00020600040101010101" pitchFamily="18" charset="-122"/>
                <a:sym typeface="OPPOSans B" panose="00020600040101010101" pitchFamily="18" charset="-122"/>
              </a:rPr>
              <a:t>02</a:t>
            </a:r>
            <a:endParaRPr lang="zh-CN" altLang="en-US" dirty="0">
              <a:latin typeface="OPPOSans B" panose="00020600040101010101" pitchFamily="18" charset="-122"/>
              <a:ea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0E5B550-A59C-4641-85A6-626455C57B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05795" y="2574819"/>
            <a:ext cx="2564805" cy="769441"/>
          </a:xfrm>
        </p:spPr>
        <p:txBody>
          <a:bodyPr>
            <a:noAutofit/>
          </a:bodyPr>
          <a:lstStyle/>
          <a:p>
            <a:r>
              <a:rPr lang="zh-CN" altLang="en-US" dirty="0">
                <a:latin typeface="OPPOSans B" panose="00020600040101010101" pitchFamily="18" charset="-122"/>
                <a:ea typeface="OPPOSans B" panose="00020600040101010101" pitchFamily="18" charset="-122"/>
                <a:sym typeface="OPPOSans B" panose="00020600040101010101" pitchFamily="18" charset="-122"/>
              </a:rPr>
              <a:t>用户运营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6B92E9-A70A-4056-A637-28A2AC55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5795" y="3473527"/>
            <a:ext cx="2608086" cy="384721"/>
          </a:xfrm>
        </p:spPr>
        <p:txBody>
          <a:bodyPr>
            <a:noAutofit/>
          </a:bodyPr>
          <a:lstStyle/>
          <a:p>
            <a:r>
              <a:rPr lang="en-US" altLang="zh-CN" dirty="0"/>
              <a:t>User operation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6439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2CB5050-C661-432A-8AFB-25917E882C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63339" y="5697195"/>
            <a:ext cx="262892" cy="207749"/>
          </a:xfrm>
        </p:spPr>
        <p:txBody>
          <a:bodyPr>
            <a:noAutofit/>
          </a:bodyPr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175AE99-B30A-47A0-937C-45A0EC8C43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60384" y="2989600"/>
            <a:ext cx="788677" cy="623248"/>
          </a:xfrm>
        </p:spPr>
        <p:txBody>
          <a:bodyPr>
            <a:noAutofit/>
          </a:bodyPr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2DAB399D-D726-4794-9398-AAEA9EAF6C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7384" y="2349109"/>
            <a:ext cx="2051844" cy="615553"/>
          </a:xfrm>
        </p:spPr>
        <p:txBody>
          <a:bodyPr>
            <a:noAutofit/>
          </a:bodyPr>
          <a:lstStyle/>
          <a:p>
            <a:r>
              <a:rPr lang="zh-CN" altLang="en-US" dirty="0"/>
              <a:t>用户运营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B4904441-EFB0-4F81-A44C-8088C4D100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7384" y="3041920"/>
            <a:ext cx="2087110" cy="307777"/>
          </a:xfrm>
        </p:spPr>
        <p:txBody>
          <a:bodyPr>
            <a:noAutofit/>
          </a:bodyPr>
          <a:lstStyle/>
          <a:p>
            <a:r>
              <a:rPr lang="en-US" altLang="zh-CN" dirty="0"/>
              <a:t>User operation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D0A1D7F-25AB-40FA-BB92-72F6A54811CD}"/>
              </a:ext>
            </a:extLst>
          </p:cNvPr>
          <p:cNvSpPr txBox="1"/>
          <p:nvPr/>
        </p:nvSpPr>
        <p:spPr>
          <a:xfrm>
            <a:off x="7467311" y="2401035"/>
            <a:ext cx="2460610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用户增长的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4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种常规途径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8798796-2D99-4849-BF5F-327B81C455FC}"/>
              </a:ext>
            </a:extLst>
          </p:cNvPr>
          <p:cNvSpPr txBox="1"/>
          <p:nvPr/>
        </p:nvSpPr>
        <p:spPr>
          <a:xfrm>
            <a:off x="7467311" y="2752190"/>
            <a:ext cx="2077492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用户裂变的底层逻辑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36AE979-FEAD-411D-AE3E-E01DA21115A7}"/>
              </a:ext>
            </a:extLst>
          </p:cNvPr>
          <p:cNvSpPr txBox="1"/>
          <p:nvPr/>
        </p:nvSpPr>
        <p:spPr>
          <a:xfrm>
            <a:off x="7467311" y="3103345"/>
            <a:ext cx="3008837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社群运营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5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大要素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&amp;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检验标准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CFFDB54-BB84-4E4C-8A68-63AA6CC8CF9C}"/>
              </a:ext>
            </a:extLst>
          </p:cNvPr>
          <p:cNvGrpSpPr/>
          <p:nvPr/>
        </p:nvGrpSpPr>
        <p:grpSpPr>
          <a:xfrm>
            <a:off x="7190317" y="2453015"/>
            <a:ext cx="173038" cy="173038"/>
            <a:chOff x="6604000" y="-476250"/>
            <a:chExt cx="374650" cy="37465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E71C9AC2-DE0C-4AA1-9809-FD46F1C0FC20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14D9B96B-028C-4E7D-BAAD-05401ED0BBA8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B023EB8-5F9B-4DB0-A502-4597F4B8888F}"/>
              </a:ext>
            </a:extLst>
          </p:cNvPr>
          <p:cNvGrpSpPr/>
          <p:nvPr/>
        </p:nvGrpSpPr>
        <p:grpSpPr>
          <a:xfrm>
            <a:off x="7190317" y="2804170"/>
            <a:ext cx="173038" cy="173038"/>
            <a:chOff x="6604000" y="-476250"/>
            <a:chExt cx="374650" cy="374650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A88A2CAB-60CA-4A90-A8B8-0ED55D4650A6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4C915974-FF67-461C-B3C4-07E3E49ACDAA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2094744-CA0B-4D1B-93B7-DF6C6650A261}"/>
              </a:ext>
            </a:extLst>
          </p:cNvPr>
          <p:cNvGrpSpPr/>
          <p:nvPr/>
        </p:nvGrpSpPr>
        <p:grpSpPr>
          <a:xfrm>
            <a:off x="7190317" y="3155325"/>
            <a:ext cx="173038" cy="173038"/>
            <a:chOff x="6604000" y="-476250"/>
            <a:chExt cx="374650" cy="374650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BB49A84-4865-423D-878E-4E94D20A6D6D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30A180E-C412-43AE-BC19-E31CE9461AF7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4394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6230B6F-24B6-453C-BB54-ABC44B25D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用户增长的</a:t>
            </a:r>
            <a:r>
              <a:rPr lang="en-US" altLang="zh-CN" dirty="0"/>
              <a:t>4</a:t>
            </a:r>
            <a:r>
              <a:rPr lang="zh-CN" altLang="en-US" dirty="0"/>
              <a:t>种常规途径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B39BB46-522F-45D6-B07C-BC4E3873D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User operation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7C4F8A5-82A3-4791-99A4-00A5A49CE57E}"/>
              </a:ext>
            </a:extLst>
          </p:cNvPr>
          <p:cNvSpPr/>
          <p:nvPr/>
        </p:nvSpPr>
        <p:spPr>
          <a:xfrm>
            <a:off x="1752405" y="6957512"/>
            <a:ext cx="2392680" cy="4696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4EEA129-BCE4-4F2B-B1AB-503BB20805EE}"/>
              </a:ext>
            </a:extLst>
          </p:cNvPr>
          <p:cNvSpPr/>
          <p:nvPr/>
        </p:nvSpPr>
        <p:spPr>
          <a:xfrm>
            <a:off x="868877" y="6957512"/>
            <a:ext cx="883528" cy="4696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A2CEF5D-FE2A-4B47-BC93-7C333C96C8D1}"/>
              </a:ext>
            </a:extLst>
          </p:cNvPr>
          <p:cNvSpPr/>
          <p:nvPr/>
        </p:nvSpPr>
        <p:spPr>
          <a:xfrm>
            <a:off x="4145085" y="6957512"/>
            <a:ext cx="2392680" cy="4696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ADE4907-6F94-4A6E-9F7A-CA76C7E08EEF}"/>
              </a:ext>
            </a:extLst>
          </p:cNvPr>
          <p:cNvSpPr/>
          <p:nvPr/>
        </p:nvSpPr>
        <p:spPr>
          <a:xfrm>
            <a:off x="6537765" y="6957512"/>
            <a:ext cx="2392680" cy="4696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1EB0029-E32D-459D-AF86-5C05CC91AEDB}"/>
              </a:ext>
            </a:extLst>
          </p:cNvPr>
          <p:cNvSpPr/>
          <p:nvPr/>
        </p:nvSpPr>
        <p:spPr>
          <a:xfrm>
            <a:off x="8930444" y="6957512"/>
            <a:ext cx="2392680" cy="4696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C0101766-43BB-4EEC-8F98-2B46BABB2332}"/>
              </a:ext>
            </a:extLst>
          </p:cNvPr>
          <p:cNvGrpSpPr/>
          <p:nvPr/>
        </p:nvGrpSpPr>
        <p:grpSpPr>
          <a:xfrm>
            <a:off x="894473" y="2026168"/>
            <a:ext cx="10403054" cy="1906600"/>
            <a:chOff x="894473" y="2441181"/>
            <a:chExt cx="10403054" cy="1906600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D517AE63-4A5F-4CFB-BC86-37CB11F619E7}"/>
                </a:ext>
              </a:extLst>
            </p:cNvPr>
            <p:cNvSpPr txBox="1"/>
            <p:nvPr/>
          </p:nvSpPr>
          <p:spPr>
            <a:xfrm>
              <a:off x="2043049" y="2441181"/>
              <a:ext cx="1811393" cy="3847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altLang="zh-CN" sz="2500" cap="all" dirty="0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16200000" scaled="1"/>
                    <a:tileRect/>
                  </a:gradFill>
                  <a:latin typeface="OPPOSans B" panose="00020600040101010101" pitchFamily="18" charset="-122"/>
                  <a:ea typeface="OPPOSans B" panose="00020600040101010101" pitchFamily="18" charset="-122"/>
                </a:rPr>
                <a:t>Method 1</a:t>
              </a:r>
              <a:endParaRPr lang="zh-CN" altLang="en-US" sz="2500" cap="all" dirty="0">
                <a:gradFill flip="none" rotWithShape="1">
                  <a:gsLst>
                    <a:gs pos="20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  <a:latin typeface="OPPOSans B" panose="00020600040101010101" pitchFamily="18" charset="-122"/>
                <a:ea typeface="OPPOSans B" panose="00020600040101010101" pitchFamily="18" charset="-122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9571C093-9F92-43F5-ADD4-7BA54F185839}"/>
                </a:ext>
              </a:extLst>
            </p:cNvPr>
            <p:cNvSpPr txBox="1"/>
            <p:nvPr/>
          </p:nvSpPr>
          <p:spPr>
            <a:xfrm>
              <a:off x="4408477" y="2441181"/>
              <a:ext cx="1865896" cy="3847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altLang="zh-CN" sz="2500" cap="all" dirty="0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16200000" scaled="1"/>
                    <a:tileRect/>
                  </a:gradFill>
                  <a:latin typeface="OPPOSans B" panose="00020600040101010101" pitchFamily="18" charset="-122"/>
                  <a:ea typeface="OPPOSans B" panose="00020600040101010101" pitchFamily="18" charset="-122"/>
                </a:rPr>
                <a:t>Method 2</a:t>
              </a:r>
              <a:endParaRPr lang="zh-CN" altLang="en-US" sz="2500" cap="all" dirty="0">
                <a:gradFill flip="none" rotWithShape="1">
                  <a:gsLst>
                    <a:gs pos="20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  <a:latin typeface="OPPOSans B" panose="00020600040101010101" pitchFamily="18" charset="-122"/>
                <a:ea typeface="OPPOSans B" panose="00020600040101010101" pitchFamily="18" charset="-122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9CE34A4A-B1A0-4961-9074-2D1E18FA2498}"/>
                </a:ext>
              </a:extLst>
            </p:cNvPr>
            <p:cNvSpPr txBox="1"/>
            <p:nvPr/>
          </p:nvSpPr>
          <p:spPr>
            <a:xfrm>
              <a:off x="6801157" y="2441181"/>
              <a:ext cx="1865896" cy="3847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altLang="zh-CN" sz="2500" cap="all" dirty="0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16200000" scaled="1"/>
                    <a:tileRect/>
                  </a:gradFill>
                  <a:latin typeface="OPPOSans B" panose="00020600040101010101" pitchFamily="18" charset="-122"/>
                  <a:ea typeface="OPPOSans B" panose="00020600040101010101" pitchFamily="18" charset="-122"/>
                </a:rPr>
                <a:t>Method 3</a:t>
              </a:r>
              <a:endParaRPr lang="zh-CN" altLang="en-US" sz="2500" cap="all" dirty="0">
                <a:gradFill flip="none" rotWithShape="1">
                  <a:gsLst>
                    <a:gs pos="20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  <a:latin typeface="OPPOSans B" panose="00020600040101010101" pitchFamily="18" charset="-122"/>
                <a:ea typeface="OPPOSans B" panose="00020600040101010101" pitchFamily="18" charset="-122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0AA906BC-FC06-4D64-AA10-7E0D816CD9F7}"/>
                </a:ext>
              </a:extLst>
            </p:cNvPr>
            <p:cNvSpPr txBox="1"/>
            <p:nvPr/>
          </p:nvSpPr>
          <p:spPr>
            <a:xfrm>
              <a:off x="9193836" y="2441181"/>
              <a:ext cx="1865896" cy="3847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altLang="zh-CN" sz="2500" cap="all" dirty="0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16200000" scaled="1"/>
                    <a:tileRect/>
                  </a:gradFill>
                  <a:latin typeface="OPPOSans B" panose="00020600040101010101" pitchFamily="18" charset="-122"/>
                  <a:ea typeface="OPPOSans B" panose="00020600040101010101" pitchFamily="18" charset="-122"/>
                </a:rPr>
                <a:t>Method 4</a:t>
              </a:r>
              <a:endParaRPr lang="zh-CN" altLang="en-US" sz="2500" cap="all" dirty="0">
                <a:gradFill flip="none" rotWithShape="1">
                  <a:gsLst>
                    <a:gs pos="20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  <a:latin typeface="OPPOSans B" panose="00020600040101010101" pitchFamily="18" charset="-122"/>
                <a:ea typeface="OPPOSans B" panose="00020600040101010101" pitchFamily="18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DD7D952-D199-46D6-BB46-2FBD94ABB891}"/>
                </a:ext>
              </a:extLst>
            </p:cNvPr>
            <p:cNvSpPr txBox="1"/>
            <p:nvPr/>
          </p:nvSpPr>
          <p:spPr>
            <a:xfrm>
              <a:off x="1118281" y="3309499"/>
              <a:ext cx="384721" cy="230832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1500"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dirty="0">
                  <a:solidFill>
                    <a:schemeClr val="accent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rPr>
                <a:t>优点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C404D56-E6AA-4F8C-8974-967A6113780F}"/>
                </a:ext>
              </a:extLst>
            </p:cNvPr>
            <p:cNvSpPr txBox="1"/>
            <p:nvPr/>
          </p:nvSpPr>
          <p:spPr>
            <a:xfrm>
              <a:off x="1118281" y="3986832"/>
              <a:ext cx="384721" cy="230832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1500"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dirty="0">
                  <a:solidFill>
                    <a:schemeClr val="accent2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rPr>
                <a:t>缺点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F4B7EEB-AC58-4B91-870A-C0CCF7923FB3}"/>
                </a:ext>
              </a:extLst>
            </p:cNvPr>
            <p:cNvSpPr txBox="1"/>
            <p:nvPr/>
          </p:nvSpPr>
          <p:spPr>
            <a:xfrm>
              <a:off x="2435784" y="2587536"/>
              <a:ext cx="1025923" cy="307777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>
                <a:defRPr/>
              </a:pPr>
              <a:r>
                <a:rPr lang="zh-CN" altLang="en-US" sz="20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rPr>
                <a:t>内容涨粉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6570D42-A7F6-4DF4-9053-1563A5D2DED5}"/>
                </a:ext>
              </a:extLst>
            </p:cNvPr>
            <p:cNvSpPr txBox="1"/>
            <p:nvPr/>
          </p:nvSpPr>
          <p:spPr>
            <a:xfrm>
              <a:off x="2660205" y="3309499"/>
              <a:ext cx="577081" cy="230832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1500"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dirty="0"/>
                <a:t>零成本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D467B73-383C-4B5C-8531-740017EE3B51}"/>
                </a:ext>
              </a:extLst>
            </p:cNvPr>
            <p:cNvSpPr txBox="1"/>
            <p:nvPr/>
          </p:nvSpPr>
          <p:spPr>
            <a:xfrm>
              <a:off x="2083124" y="3986832"/>
              <a:ext cx="1731243" cy="230832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1500"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dirty="0"/>
                <a:t>效率低，不确定性高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0544DA5-29C7-448A-9DF2-EB898B6FC34A}"/>
                </a:ext>
              </a:extLst>
            </p:cNvPr>
            <p:cNvSpPr txBox="1"/>
            <p:nvPr/>
          </p:nvSpPr>
          <p:spPr>
            <a:xfrm>
              <a:off x="4828464" y="2587536"/>
              <a:ext cx="1025923" cy="307777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zh-CN" altLang="en-US" dirty="0"/>
                <a:t>活动涨粉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5D1788A-6A3D-40E5-B115-F2DF11F290E1}"/>
                </a:ext>
              </a:extLst>
            </p:cNvPr>
            <p:cNvSpPr txBox="1"/>
            <p:nvPr/>
          </p:nvSpPr>
          <p:spPr>
            <a:xfrm>
              <a:off x="5052885" y="3309499"/>
              <a:ext cx="577081" cy="230832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1500"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dirty="0"/>
                <a:t>效率高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AC4C776-16A3-4E21-83D1-8834F4DE397B}"/>
                </a:ext>
              </a:extLst>
            </p:cNvPr>
            <p:cNvSpPr txBox="1"/>
            <p:nvPr/>
          </p:nvSpPr>
          <p:spPr>
            <a:xfrm>
              <a:off x="4571984" y="3986832"/>
              <a:ext cx="1538883" cy="230832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1500"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dirty="0"/>
                <a:t>策划、执行难度高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7905321-F25A-4DDB-9DE4-DCD53D9622AF}"/>
                </a:ext>
              </a:extLst>
            </p:cNvPr>
            <p:cNvSpPr txBox="1"/>
            <p:nvPr/>
          </p:nvSpPr>
          <p:spPr>
            <a:xfrm>
              <a:off x="7221144" y="2587536"/>
              <a:ext cx="1025923" cy="307777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zh-CN" altLang="en-US" dirty="0"/>
                <a:t>付费涨粉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B3A4D4D-C88F-4AAF-BCF3-2E913A6004C9}"/>
                </a:ext>
              </a:extLst>
            </p:cNvPr>
            <p:cNvSpPr txBox="1"/>
            <p:nvPr/>
          </p:nvSpPr>
          <p:spPr>
            <a:xfrm>
              <a:off x="7060844" y="3309499"/>
              <a:ext cx="1346522" cy="230832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1500"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dirty="0"/>
                <a:t>效率高、速度快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3EB04F3-7D28-4731-879D-030057C51B09}"/>
                </a:ext>
              </a:extLst>
            </p:cNvPr>
            <p:cNvSpPr txBox="1"/>
            <p:nvPr/>
          </p:nvSpPr>
          <p:spPr>
            <a:xfrm>
              <a:off x="7253204" y="3986832"/>
              <a:ext cx="961802" cy="230832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1500"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dirty="0"/>
                <a:t>成本不确定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61B57B3-CCE6-4FF4-9F74-AA219D28A8BB}"/>
                </a:ext>
              </a:extLst>
            </p:cNvPr>
            <p:cNvSpPr txBox="1"/>
            <p:nvPr/>
          </p:nvSpPr>
          <p:spPr>
            <a:xfrm>
              <a:off x="9613823" y="2587536"/>
              <a:ext cx="1025923" cy="307777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zh-CN" altLang="en-US" dirty="0"/>
                <a:t>地推涨粉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201D6D0-A205-4090-817F-325F31B0BC66}"/>
                </a:ext>
              </a:extLst>
            </p:cNvPr>
            <p:cNvSpPr txBox="1"/>
            <p:nvPr/>
          </p:nvSpPr>
          <p:spPr>
            <a:xfrm>
              <a:off x="9742064" y="3309499"/>
              <a:ext cx="769441" cy="230832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1500"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dirty="0"/>
                <a:t>成本可控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AB2C64B-7060-479F-8AEA-8C546277A69A}"/>
                </a:ext>
              </a:extLst>
            </p:cNvPr>
            <p:cNvSpPr txBox="1"/>
            <p:nvPr/>
          </p:nvSpPr>
          <p:spPr>
            <a:xfrm>
              <a:off x="9357343" y="3986832"/>
              <a:ext cx="1538883" cy="230832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1500"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dirty="0"/>
                <a:t>效率有限、留存低</a:t>
              </a: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79E763E5-DAFD-43F4-AFB8-CD123DFF1E71}"/>
                </a:ext>
              </a:extLst>
            </p:cNvPr>
            <p:cNvGrpSpPr/>
            <p:nvPr/>
          </p:nvGrpSpPr>
          <p:grpSpPr>
            <a:xfrm rot="808525">
              <a:off x="900861" y="2559399"/>
              <a:ext cx="819561" cy="243836"/>
              <a:chOff x="998537" y="2036951"/>
              <a:chExt cx="633173" cy="96785"/>
            </a:xfrm>
          </p:grpSpPr>
          <p:sp>
            <p:nvSpPr>
              <p:cNvPr id="27" name="矩形: 圆角 26">
                <a:extLst>
                  <a:ext uri="{FF2B5EF4-FFF2-40B4-BE49-F238E27FC236}">
                    <a16:creationId xmlns:a16="http://schemas.microsoft.com/office/drawing/2014/main" id="{8E39207F-8785-4F58-8B43-7706547B4815}"/>
                  </a:ext>
                </a:extLst>
              </p:cNvPr>
              <p:cNvSpPr/>
              <p:nvPr/>
            </p:nvSpPr>
            <p:spPr>
              <a:xfrm>
                <a:off x="998537" y="2036951"/>
                <a:ext cx="607773" cy="71385"/>
              </a:xfrm>
              <a:prstGeom prst="roundRect">
                <a:avLst>
                  <a:gd name="adj" fmla="val 50000"/>
                </a:avLst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: 圆角 27">
                <a:extLst>
                  <a:ext uri="{FF2B5EF4-FFF2-40B4-BE49-F238E27FC236}">
                    <a16:creationId xmlns:a16="http://schemas.microsoft.com/office/drawing/2014/main" id="{A1D2E049-F1DA-4805-8944-0EF9F4C8AB7B}"/>
                  </a:ext>
                </a:extLst>
              </p:cNvPr>
              <p:cNvSpPr/>
              <p:nvPr/>
            </p:nvSpPr>
            <p:spPr>
              <a:xfrm>
                <a:off x="1023937" y="2062351"/>
                <a:ext cx="607773" cy="71385"/>
              </a:xfrm>
              <a:prstGeom prst="roundRect">
                <a:avLst>
                  <a:gd name="adj" fmla="val 50000"/>
                </a:avLst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7C251300-2D28-4240-A04C-4379BF866E66}"/>
                </a:ext>
              </a:extLst>
            </p:cNvPr>
            <p:cNvSpPr/>
            <p:nvPr/>
          </p:nvSpPr>
          <p:spPr>
            <a:xfrm>
              <a:off x="894473" y="3179382"/>
              <a:ext cx="10403054" cy="49106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0137704B-5DDE-4404-9192-22C9E8623454}"/>
                </a:ext>
              </a:extLst>
            </p:cNvPr>
            <p:cNvSpPr/>
            <p:nvPr/>
          </p:nvSpPr>
          <p:spPr>
            <a:xfrm>
              <a:off x="894473" y="3856715"/>
              <a:ext cx="10403054" cy="49106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811ADE33-F898-49CB-A7EB-BBC203CB882A}"/>
                </a:ext>
              </a:extLst>
            </p:cNvPr>
            <p:cNvCxnSpPr>
              <a:cxnSpLocks/>
            </p:cNvCxnSpPr>
            <p:nvPr/>
          </p:nvCxnSpPr>
          <p:spPr>
            <a:xfrm>
              <a:off x="1752405" y="3301429"/>
              <a:ext cx="0" cy="2469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8DF6A988-C5EE-42FE-B4B0-B72DD7B8844A}"/>
                </a:ext>
              </a:extLst>
            </p:cNvPr>
            <p:cNvCxnSpPr>
              <a:cxnSpLocks/>
            </p:cNvCxnSpPr>
            <p:nvPr/>
          </p:nvCxnSpPr>
          <p:spPr>
            <a:xfrm>
              <a:off x="1752405" y="3978762"/>
              <a:ext cx="0" cy="24697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5C452E5D-F133-4BA9-A89D-BD0B0FC8D819}"/>
              </a:ext>
            </a:extLst>
          </p:cNvPr>
          <p:cNvGrpSpPr/>
          <p:nvPr/>
        </p:nvGrpSpPr>
        <p:grpSpPr>
          <a:xfrm>
            <a:off x="5433982" y="6261473"/>
            <a:ext cx="1374463" cy="155202"/>
            <a:chOff x="5433982" y="6261473"/>
            <a:chExt cx="1374463" cy="15520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A488D79-FAF4-4C97-AAC2-698297D95543}"/>
                </a:ext>
              </a:extLst>
            </p:cNvPr>
            <p:cNvSpPr/>
            <p:nvPr/>
          </p:nvSpPr>
          <p:spPr>
            <a:xfrm>
              <a:off x="5713584" y="6261473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ABC0854-9E79-4FD4-9AC0-07DA8E4E6BC8}"/>
                </a:ext>
              </a:extLst>
            </p:cNvPr>
            <p:cNvSpPr/>
            <p:nvPr/>
          </p:nvSpPr>
          <p:spPr>
            <a:xfrm>
              <a:off x="5764011" y="6311900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20BA1FA-DCDA-440D-8CCA-156C5486FB64}"/>
                </a:ext>
              </a:extLst>
            </p:cNvPr>
            <p:cNvSpPr/>
            <p:nvPr/>
          </p:nvSpPr>
          <p:spPr>
            <a:xfrm>
              <a:off x="6094040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944A688-F1B5-4935-B4AD-C9AC452D9F2A}"/>
                </a:ext>
              </a:extLst>
            </p:cNvPr>
            <p:cNvSpPr/>
            <p:nvPr/>
          </p:nvSpPr>
          <p:spPr>
            <a:xfrm>
              <a:off x="6424068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B1B238F-52D0-487C-B5C6-E0179E377DFA}"/>
                </a:ext>
              </a:extLst>
            </p:cNvPr>
            <p:cNvSpPr/>
            <p:nvPr/>
          </p:nvSpPr>
          <p:spPr>
            <a:xfrm>
              <a:off x="6754097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A4B2F7E6-138C-4030-87C5-4D156DBA7146}"/>
                </a:ext>
              </a:extLst>
            </p:cNvPr>
            <p:cNvSpPr/>
            <p:nvPr/>
          </p:nvSpPr>
          <p:spPr>
            <a:xfrm>
              <a:off x="5433982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3" name="文本框 72">
            <a:extLst>
              <a:ext uri="{FF2B5EF4-FFF2-40B4-BE49-F238E27FC236}">
                <a16:creationId xmlns:a16="http://schemas.microsoft.com/office/drawing/2014/main" id="{0C1E4E4F-7887-4F8C-BAAD-05B25EF72508}"/>
              </a:ext>
            </a:extLst>
          </p:cNvPr>
          <p:cNvSpPr txBox="1"/>
          <p:nvPr/>
        </p:nvSpPr>
        <p:spPr>
          <a:xfrm>
            <a:off x="915704" y="4222330"/>
            <a:ext cx="31771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000" cap="all" dirty="0">
                <a:solidFill>
                  <a:schemeClr val="bg1">
                    <a:alpha val="7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Four</a:t>
            </a:r>
          </a:p>
          <a:p>
            <a:r>
              <a:rPr lang="en-US" altLang="zh-CN" sz="2000" cap="all" dirty="0">
                <a:solidFill>
                  <a:schemeClr val="bg1">
                    <a:alpha val="7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conventional ways</a:t>
            </a:r>
          </a:p>
          <a:p>
            <a:r>
              <a:rPr lang="en-US" altLang="zh-CN" sz="2000" cap="all" dirty="0">
                <a:solidFill>
                  <a:schemeClr val="bg1">
                    <a:alpha val="7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of user growth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A489A47B-DA53-492A-9BB6-2D0E67A2D3BB}"/>
              </a:ext>
            </a:extLst>
          </p:cNvPr>
          <p:cNvSpPr txBox="1"/>
          <p:nvPr/>
        </p:nvSpPr>
        <p:spPr>
          <a:xfrm>
            <a:off x="10362712" y="4614092"/>
            <a:ext cx="961802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kumimoji="0" lang="zh-CN" altLang="en-US" sz="1500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内容参考自</a:t>
            </a:r>
            <a:endParaRPr lang="en-US" altLang="zh-CN" sz="1500" cap="all" dirty="0">
              <a:solidFill>
                <a:schemeClr val="bg1">
                  <a:alpha val="70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499CB4ED-C10D-4A17-8F20-9233DBDAEBCF}"/>
              </a:ext>
            </a:extLst>
          </p:cNvPr>
          <p:cNvSpPr txBox="1"/>
          <p:nvPr/>
        </p:nvSpPr>
        <p:spPr>
          <a:xfrm>
            <a:off x="8524068" y="4887142"/>
            <a:ext cx="2800446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kumimoji="0" lang="zh-CN" altLang="en-US" sz="1500" b="0" i="0" u="none" strike="noStrike" kern="1200" cap="all" spc="0" normalizeH="0" baseline="0" noProof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腾讯</a:t>
            </a:r>
            <a:r>
              <a:rPr kumimoji="0" lang="en-US" altLang="zh-CN" sz="1500" b="0" i="0" u="none" strike="noStrike" kern="1200" cap="all" spc="0" normalizeH="0" baseline="0" noProof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2018</a:t>
            </a:r>
            <a:r>
              <a:rPr kumimoji="0" lang="zh-CN" altLang="en-US" sz="1500" b="0" i="0" u="none" strike="noStrike" kern="1200" cap="all" spc="0" normalizeH="0" baseline="0" noProof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年新媒体运营观察报告</a:t>
            </a:r>
            <a:endParaRPr lang="en-US" altLang="zh-CN" sz="1500" cap="all" dirty="0">
              <a:solidFill>
                <a:schemeClr val="bg1">
                  <a:alpha val="70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03F5F313-19A5-4DB9-9E1B-2E455A3ECF9A}"/>
              </a:ext>
            </a:extLst>
          </p:cNvPr>
          <p:cNvCxnSpPr>
            <a:cxnSpLocks/>
          </p:cNvCxnSpPr>
          <p:nvPr/>
        </p:nvCxnSpPr>
        <p:spPr>
          <a:xfrm>
            <a:off x="1827712" y="4361778"/>
            <a:ext cx="8908551" cy="0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D7A239E4-F9F1-407C-BB11-1515D4B3FCDC}"/>
              </a:ext>
            </a:extLst>
          </p:cNvPr>
          <p:cNvGrpSpPr/>
          <p:nvPr/>
        </p:nvGrpSpPr>
        <p:grpSpPr>
          <a:xfrm>
            <a:off x="10829059" y="4311473"/>
            <a:ext cx="100610" cy="100610"/>
            <a:chOff x="10891838" y="4566942"/>
            <a:chExt cx="100610" cy="100610"/>
          </a:xfrm>
        </p:grpSpPr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CF819207-3E85-4B72-8275-4566532AA47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891838" y="4617247"/>
              <a:ext cx="10061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18A679C2-F50A-413B-9BAE-9A0E28DB0C4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942143" y="4566942"/>
              <a:ext cx="0" cy="1006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953475DE-383C-4C20-A693-DBF190249EF9}"/>
              </a:ext>
            </a:extLst>
          </p:cNvPr>
          <p:cNvGrpSpPr/>
          <p:nvPr/>
        </p:nvGrpSpPr>
        <p:grpSpPr>
          <a:xfrm>
            <a:off x="11196917" y="4311473"/>
            <a:ext cx="100610" cy="100610"/>
            <a:chOff x="10891838" y="4566942"/>
            <a:chExt cx="100610" cy="100610"/>
          </a:xfrm>
        </p:grpSpPr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4DF6DDFB-86BA-46C0-9B94-28B8650B94E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891838" y="4617247"/>
              <a:ext cx="10061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C9B2B5DA-BB53-449F-9489-561811D87EE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942143" y="4566942"/>
              <a:ext cx="0" cy="1006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A1435FA7-5C84-4ED7-A9DA-F044E2D196E8}"/>
              </a:ext>
            </a:extLst>
          </p:cNvPr>
          <p:cNvGrpSpPr/>
          <p:nvPr/>
        </p:nvGrpSpPr>
        <p:grpSpPr>
          <a:xfrm>
            <a:off x="11012988" y="4311473"/>
            <a:ext cx="100610" cy="100610"/>
            <a:chOff x="10891838" y="4566942"/>
            <a:chExt cx="100610" cy="100610"/>
          </a:xfrm>
        </p:grpSpPr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60996C5F-91BE-4A36-B13C-4571669B67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891838" y="4617247"/>
              <a:ext cx="10061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D271BAE3-C19D-4D6B-9314-99A5BCE1097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942143" y="4566942"/>
              <a:ext cx="0" cy="1006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2070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>
            <a:extLst>
              <a:ext uri="{FF2B5EF4-FFF2-40B4-BE49-F238E27FC236}">
                <a16:creationId xmlns:a16="http://schemas.microsoft.com/office/drawing/2014/main" id="{1726D1F9-82DD-4007-9EA0-D68DD5391FD2}"/>
              </a:ext>
            </a:extLst>
          </p:cNvPr>
          <p:cNvSpPr txBox="1"/>
          <p:nvPr/>
        </p:nvSpPr>
        <p:spPr>
          <a:xfrm>
            <a:off x="4363919" y="2008531"/>
            <a:ext cx="1796967" cy="6771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algn="r">
              <a:defRPr sz="3000" cap="all">
                <a:solidFill>
                  <a:schemeClr val="accent1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r>
              <a:rPr lang="en-US" altLang="zh-CN" sz="2150" dirty="0">
                <a:solidFill>
                  <a:schemeClr val="bg1">
                    <a:alpha val="20000"/>
                  </a:schemeClr>
                </a:solidFill>
              </a:rPr>
              <a:t>User</a:t>
            </a:r>
          </a:p>
          <a:p>
            <a:r>
              <a:rPr lang="en-US" altLang="zh-CN" sz="2150" dirty="0">
                <a:solidFill>
                  <a:schemeClr val="bg1">
                    <a:alpha val="20000"/>
                  </a:schemeClr>
                </a:solidFill>
              </a:rPr>
              <a:t>operation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6230B6F-24B6-453C-BB54-ABC44B25D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用户增长的</a:t>
            </a:r>
            <a:r>
              <a:rPr lang="en-US" altLang="zh-CN" dirty="0"/>
              <a:t>4</a:t>
            </a:r>
            <a:r>
              <a:rPr lang="zh-CN" altLang="en-US" dirty="0"/>
              <a:t>种常规途径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B39BB46-522F-45D6-B07C-BC4E3873D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User operation</a:t>
            </a: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5C452E5D-F133-4BA9-A89D-BD0B0FC8D819}"/>
              </a:ext>
            </a:extLst>
          </p:cNvPr>
          <p:cNvGrpSpPr/>
          <p:nvPr/>
        </p:nvGrpSpPr>
        <p:grpSpPr>
          <a:xfrm>
            <a:off x="5433982" y="6261473"/>
            <a:ext cx="1374463" cy="155202"/>
            <a:chOff x="5433982" y="6261473"/>
            <a:chExt cx="1374463" cy="15520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A488D79-FAF4-4C97-AAC2-698297D95543}"/>
                </a:ext>
              </a:extLst>
            </p:cNvPr>
            <p:cNvSpPr/>
            <p:nvPr/>
          </p:nvSpPr>
          <p:spPr>
            <a:xfrm>
              <a:off x="5713584" y="6261473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ABC0854-9E79-4FD4-9AC0-07DA8E4E6BC8}"/>
                </a:ext>
              </a:extLst>
            </p:cNvPr>
            <p:cNvSpPr/>
            <p:nvPr/>
          </p:nvSpPr>
          <p:spPr>
            <a:xfrm>
              <a:off x="5764011" y="6311900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20BA1FA-DCDA-440D-8CCA-156C5486FB64}"/>
                </a:ext>
              </a:extLst>
            </p:cNvPr>
            <p:cNvSpPr/>
            <p:nvPr/>
          </p:nvSpPr>
          <p:spPr>
            <a:xfrm>
              <a:off x="6094040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944A688-F1B5-4935-B4AD-C9AC452D9F2A}"/>
                </a:ext>
              </a:extLst>
            </p:cNvPr>
            <p:cNvSpPr/>
            <p:nvPr/>
          </p:nvSpPr>
          <p:spPr>
            <a:xfrm>
              <a:off x="6424068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B1B238F-52D0-487C-B5C6-E0179E377DFA}"/>
                </a:ext>
              </a:extLst>
            </p:cNvPr>
            <p:cNvSpPr/>
            <p:nvPr/>
          </p:nvSpPr>
          <p:spPr>
            <a:xfrm>
              <a:off x="6754097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A4B2F7E6-138C-4030-87C5-4D156DBA7146}"/>
                </a:ext>
              </a:extLst>
            </p:cNvPr>
            <p:cNvSpPr/>
            <p:nvPr/>
          </p:nvSpPr>
          <p:spPr>
            <a:xfrm>
              <a:off x="5433982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9" name="矩形: 圆角 108">
            <a:extLst>
              <a:ext uri="{FF2B5EF4-FFF2-40B4-BE49-F238E27FC236}">
                <a16:creationId xmlns:a16="http://schemas.microsoft.com/office/drawing/2014/main" id="{D10D686F-AD83-4911-96C4-315F025EE371}"/>
              </a:ext>
            </a:extLst>
          </p:cNvPr>
          <p:cNvSpPr/>
          <p:nvPr/>
        </p:nvSpPr>
        <p:spPr>
          <a:xfrm>
            <a:off x="-1366881" y="1485900"/>
            <a:ext cx="1030629" cy="4098472"/>
          </a:xfrm>
          <a:prstGeom prst="roundRect">
            <a:avLst>
              <a:gd name="adj" fmla="val 17350"/>
            </a:avLst>
          </a:prstGeom>
          <a:noFill/>
          <a:ln>
            <a:gradFill flip="none" rotWithShape="1">
              <a:gsLst>
                <a:gs pos="80000">
                  <a:schemeClr val="accent1">
                    <a:alpha val="0"/>
                  </a:schemeClr>
                </a:gs>
                <a:gs pos="8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9A12CC55-9912-44A3-9CB9-67D1AD9F40F3}"/>
              </a:ext>
            </a:extLst>
          </p:cNvPr>
          <p:cNvGrpSpPr/>
          <p:nvPr/>
        </p:nvGrpSpPr>
        <p:grpSpPr>
          <a:xfrm>
            <a:off x="1081645" y="2000479"/>
            <a:ext cx="1154162" cy="3069315"/>
            <a:chOff x="1139353" y="1964067"/>
            <a:chExt cx="1154162" cy="3069315"/>
          </a:xfrm>
        </p:grpSpPr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821B70FF-CF95-4DD2-967C-DCF14510FD6C}"/>
                </a:ext>
              </a:extLst>
            </p:cNvPr>
            <p:cNvSpPr txBox="1"/>
            <p:nvPr/>
          </p:nvSpPr>
          <p:spPr>
            <a:xfrm>
              <a:off x="1139353" y="1964067"/>
              <a:ext cx="1154162" cy="5725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找到与用户的</a:t>
              </a:r>
              <a:endPara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  <a:p>
              <a:pPr algn="ctr">
                <a:lnSpc>
                  <a:spcPct val="130000"/>
                </a:lnSpc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集合点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B2ECCD01-ED5D-4DD5-A654-7FA1CCC7A0B8}"/>
                </a:ext>
              </a:extLst>
            </p:cNvPr>
            <p:cNvSpPr txBox="1"/>
            <p:nvPr/>
          </p:nvSpPr>
          <p:spPr>
            <a:xfrm>
              <a:off x="1235533" y="3212428"/>
              <a:ext cx="961802" cy="5725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尊重用户的</a:t>
              </a:r>
              <a:endPara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  <a:p>
              <a:pPr algn="ctr">
                <a:lnSpc>
                  <a:spcPct val="130000"/>
                </a:lnSpc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使用体验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C1373AEF-C06D-4DE4-95D5-097E85933BC3}"/>
                </a:ext>
              </a:extLst>
            </p:cNvPr>
            <p:cNvSpPr txBox="1"/>
            <p:nvPr/>
          </p:nvSpPr>
          <p:spPr>
            <a:xfrm>
              <a:off x="1235533" y="4460789"/>
              <a:ext cx="961802" cy="5725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用户愿意</a:t>
              </a:r>
              <a:endPara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  <a:p>
              <a:pPr algn="ctr">
                <a:lnSpc>
                  <a:spcPct val="130000"/>
                </a:lnSpc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为内容买单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E5B8EDBB-8155-4B69-9266-296C6F03AB15}"/>
                </a:ext>
              </a:extLst>
            </p:cNvPr>
            <p:cNvGrpSpPr/>
            <p:nvPr/>
          </p:nvGrpSpPr>
          <p:grpSpPr>
            <a:xfrm rot="2700000">
              <a:off x="1573828" y="2731937"/>
              <a:ext cx="285213" cy="285213"/>
              <a:chOff x="10891838" y="4566942"/>
              <a:chExt cx="100610" cy="100610"/>
            </a:xfrm>
          </p:grpSpPr>
          <p:cxnSp>
            <p:nvCxnSpPr>
              <p:cNvPr id="98" name="直接连接符 97">
                <a:extLst>
                  <a:ext uri="{FF2B5EF4-FFF2-40B4-BE49-F238E27FC236}">
                    <a16:creationId xmlns:a16="http://schemas.microsoft.com/office/drawing/2014/main" id="{9AA7A05D-4264-4F79-8D91-213CE94F1D0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891838" y="4617247"/>
                <a:ext cx="10061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>
                <a:extLst>
                  <a:ext uri="{FF2B5EF4-FFF2-40B4-BE49-F238E27FC236}">
                    <a16:creationId xmlns:a16="http://schemas.microsoft.com/office/drawing/2014/main" id="{2F909CAF-0285-4878-851E-5A64F3E5070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942143" y="4566942"/>
                <a:ext cx="0" cy="10061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id="{DF86C817-099C-424D-8494-CF5929A8A04C}"/>
                </a:ext>
              </a:extLst>
            </p:cNvPr>
            <p:cNvGrpSpPr/>
            <p:nvPr/>
          </p:nvGrpSpPr>
          <p:grpSpPr>
            <a:xfrm rot="2700000">
              <a:off x="1573828" y="3980298"/>
              <a:ext cx="285213" cy="285213"/>
              <a:chOff x="10891838" y="4566942"/>
              <a:chExt cx="100610" cy="100610"/>
            </a:xfrm>
          </p:grpSpPr>
          <p:cxnSp>
            <p:nvCxnSpPr>
              <p:cNvPr id="101" name="直接连接符 100">
                <a:extLst>
                  <a:ext uri="{FF2B5EF4-FFF2-40B4-BE49-F238E27FC236}">
                    <a16:creationId xmlns:a16="http://schemas.microsoft.com/office/drawing/2014/main" id="{3F787307-E4B6-40D0-AFF1-46950A4B79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891838" y="4617247"/>
                <a:ext cx="10061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>
                <a:extLst>
                  <a:ext uri="{FF2B5EF4-FFF2-40B4-BE49-F238E27FC236}">
                    <a16:creationId xmlns:a16="http://schemas.microsoft.com/office/drawing/2014/main" id="{22D02E17-E9D4-4F73-BCBA-978AD1E45A9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942143" y="4566942"/>
                <a:ext cx="0" cy="10061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0E15836-1CDD-4AEE-975D-8557AD63DEA4}"/>
              </a:ext>
            </a:extLst>
          </p:cNvPr>
          <p:cNvSpPr/>
          <p:nvPr/>
        </p:nvSpPr>
        <p:spPr>
          <a:xfrm>
            <a:off x="1680261" y="2139043"/>
            <a:ext cx="1030629" cy="2865010"/>
          </a:xfrm>
          <a:prstGeom prst="roundRect">
            <a:avLst>
              <a:gd name="adj" fmla="val 17350"/>
            </a:avLst>
          </a:prstGeom>
          <a:noFill/>
          <a:ln>
            <a:gradFill flip="none" rotWithShape="1">
              <a:gsLst>
                <a:gs pos="80000">
                  <a:schemeClr val="accent1">
                    <a:alpha val="0"/>
                  </a:schemeClr>
                </a:gs>
                <a:gs pos="8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B11B810E-7272-4243-8C63-25B4890CCBAD}"/>
              </a:ext>
            </a:extLst>
          </p:cNvPr>
          <p:cNvGrpSpPr/>
          <p:nvPr/>
        </p:nvGrpSpPr>
        <p:grpSpPr>
          <a:xfrm>
            <a:off x="3353003" y="2991695"/>
            <a:ext cx="1086882" cy="1086882"/>
            <a:chOff x="3410711" y="2559050"/>
            <a:chExt cx="1086882" cy="1086882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30AFA6A0-232D-4C58-926C-A470B6E1C1C1}"/>
                </a:ext>
              </a:extLst>
            </p:cNvPr>
            <p:cNvSpPr/>
            <p:nvPr/>
          </p:nvSpPr>
          <p:spPr>
            <a:xfrm>
              <a:off x="3410711" y="2559050"/>
              <a:ext cx="1086882" cy="1086882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2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14AC5391-5897-4BF2-9B84-EF312B5AA887}"/>
                </a:ext>
              </a:extLst>
            </p:cNvPr>
            <p:cNvGrpSpPr/>
            <p:nvPr/>
          </p:nvGrpSpPr>
          <p:grpSpPr>
            <a:xfrm>
              <a:off x="3576645" y="2829349"/>
              <a:ext cx="755015" cy="512554"/>
              <a:chOff x="3576645" y="2829349"/>
              <a:chExt cx="755015" cy="512554"/>
            </a:xfrm>
          </p:grpSpPr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419853EF-B4E9-4028-A97B-076C2C807A59}"/>
                  </a:ext>
                </a:extLst>
              </p:cNvPr>
              <p:cNvSpPr txBox="1"/>
              <p:nvPr/>
            </p:nvSpPr>
            <p:spPr>
              <a:xfrm>
                <a:off x="3761792" y="2829349"/>
                <a:ext cx="384721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读者</a:t>
                </a:r>
                <a:endParaRPr lang="zh-CN" altLang="en-US" sz="15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4908F1FE-F863-493C-875E-FE1A713FDDEE}"/>
                  </a:ext>
                </a:extLst>
              </p:cNvPr>
              <p:cNvSpPr txBox="1"/>
              <p:nvPr/>
            </p:nvSpPr>
            <p:spPr>
              <a:xfrm>
                <a:off x="3576645" y="3111071"/>
                <a:ext cx="755015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>
                <a:defPPr>
                  <a:defRPr lang="zh-CN"/>
                </a:defPPr>
                <a:lvl1pPr>
                  <a:defRPr kumimoji="0" sz="15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defRPr>
                </a:lvl1pPr>
              </a:lstStyle>
              <a:p>
                <a:r>
                  <a:rPr lang="en-US" altLang="zh-CN"/>
                  <a:t>Reader</a:t>
                </a:r>
                <a:endParaRPr lang="zh-CN" altLang="en-US" dirty="0"/>
              </a:p>
            </p:txBody>
          </p:sp>
        </p:grp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87B1B25F-BA7D-420F-BB2B-494879576765}"/>
              </a:ext>
            </a:extLst>
          </p:cNvPr>
          <p:cNvGrpSpPr/>
          <p:nvPr/>
        </p:nvGrpSpPr>
        <p:grpSpPr>
          <a:xfrm>
            <a:off x="4731649" y="2864892"/>
            <a:ext cx="1340488" cy="1340488"/>
            <a:chOff x="4720928" y="2469265"/>
            <a:chExt cx="1340488" cy="1340488"/>
          </a:xfrm>
        </p:grpSpPr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8D98D7E5-40B4-45BD-9249-9AB40AF80A90}"/>
                </a:ext>
              </a:extLst>
            </p:cNvPr>
            <p:cNvSpPr/>
            <p:nvPr/>
          </p:nvSpPr>
          <p:spPr>
            <a:xfrm>
              <a:off x="4720928" y="2469265"/>
              <a:ext cx="1340488" cy="1340488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2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2A088DD4-36D3-49B8-9147-C15540DB9105}"/>
                </a:ext>
              </a:extLst>
            </p:cNvPr>
            <p:cNvGrpSpPr/>
            <p:nvPr/>
          </p:nvGrpSpPr>
          <p:grpSpPr>
            <a:xfrm>
              <a:off x="5129081" y="2792837"/>
              <a:ext cx="524182" cy="650459"/>
              <a:chOff x="5090388" y="2792837"/>
              <a:chExt cx="524182" cy="650459"/>
            </a:xfrm>
          </p:grpSpPr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BB6BDD9B-4C36-40AD-90FF-D3A83180D67B}"/>
                  </a:ext>
                </a:extLst>
              </p:cNvPr>
              <p:cNvSpPr txBox="1"/>
              <p:nvPr/>
            </p:nvSpPr>
            <p:spPr>
              <a:xfrm>
                <a:off x="5095999" y="2792837"/>
                <a:ext cx="5129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粉丝</a:t>
                </a:r>
                <a:endParaRPr lang="zh-CN" altLang="en-US" sz="20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E6C65219-8610-40F2-835A-3DF415157EB0}"/>
                  </a:ext>
                </a:extLst>
              </p:cNvPr>
              <p:cNvSpPr txBox="1"/>
              <p:nvPr/>
            </p:nvSpPr>
            <p:spPr>
              <a:xfrm>
                <a:off x="5090388" y="3135519"/>
                <a:ext cx="5241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>
                <a:defPPr>
                  <a:defRPr lang="zh-CN"/>
                </a:defPPr>
                <a:lvl1pPr>
                  <a:defRPr kumimoji="0" sz="20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defRPr>
                </a:lvl1pPr>
              </a:lstStyle>
              <a:p>
                <a:r>
                  <a:rPr lang="en-US" altLang="zh-CN" dirty="0"/>
                  <a:t>Fan</a:t>
                </a:r>
                <a:endParaRPr lang="zh-CN" altLang="en-US" dirty="0"/>
              </a:p>
            </p:txBody>
          </p:sp>
        </p:grp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9CDC4B58-2D93-4BE0-AA4D-54566B140B88}"/>
              </a:ext>
            </a:extLst>
          </p:cNvPr>
          <p:cNvGrpSpPr/>
          <p:nvPr/>
        </p:nvGrpSpPr>
        <p:grpSpPr>
          <a:xfrm>
            <a:off x="6363901" y="2722342"/>
            <a:ext cx="1625588" cy="1625588"/>
            <a:chOff x="6068821" y="2400300"/>
            <a:chExt cx="1625588" cy="1625588"/>
          </a:xfrm>
        </p:grpSpPr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BE12D193-B32D-47EF-AEE4-3F632BD000DA}"/>
                </a:ext>
              </a:extLst>
            </p:cNvPr>
            <p:cNvSpPr/>
            <p:nvPr/>
          </p:nvSpPr>
          <p:spPr>
            <a:xfrm>
              <a:off x="6068821" y="2400300"/>
              <a:ext cx="1625588" cy="1625588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2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7742DA94-EA31-41DD-B136-FB2707BD5A95}"/>
                </a:ext>
              </a:extLst>
            </p:cNvPr>
            <p:cNvGrpSpPr/>
            <p:nvPr/>
          </p:nvGrpSpPr>
          <p:grpSpPr>
            <a:xfrm>
              <a:off x="6481666" y="2767437"/>
              <a:ext cx="799899" cy="818843"/>
              <a:chOff x="6222368" y="2767437"/>
              <a:chExt cx="799899" cy="818843"/>
            </a:xfrm>
          </p:grpSpPr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06A3EE2E-EF5D-4AF4-AB7D-BC0E959BE645}"/>
                  </a:ext>
                </a:extLst>
              </p:cNvPr>
              <p:cNvSpPr txBox="1"/>
              <p:nvPr/>
            </p:nvSpPr>
            <p:spPr>
              <a:xfrm>
                <a:off x="6301717" y="2767437"/>
                <a:ext cx="641201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:r>
                  <a:rPr kumimoji="0" lang="zh-CN" altLang="en-U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用户</a:t>
                </a:r>
                <a:endParaRPr lang="zh-CN" altLang="en-US" sz="25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146E2E28-0CCF-4281-9CCF-E59F0CAEAD5D}"/>
                  </a:ext>
                </a:extLst>
              </p:cNvPr>
              <p:cNvSpPr txBox="1"/>
              <p:nvPr/>
            </p:nvSpPr>
            <p:spPr>
              <a:xfrm>
                <a:off x="6222368" y="3201559"/>
                <a:ext cx="799899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>
                <a:defPPr>
                  <a:defRPr lang="zh-CN"/>
                </a:defPPr>
                <a:lvl1pPr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defRPr>
                </a:lvl1pPr>
              </a:lstStyle>
              <a:p>
                <a:r>
                  <a:rPr lang="en-US" altLang="zh-CN" dirty="0"/>
                  <a:t>User</a:t>
                </a:r>
                <a:endParaRPr lang="zh-CN" altLang="en-US" dirty="0"/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6FABCBA5-0C35-4216-8ACE-2F89FA124CC2}"/>
              </a:ext>
            </a:extLst>
          </p:cNvPr>
          <p:cNvGrpSpPr/>
          <p:nvPr/>
        </p:nvGrpSpPr>
        <p:grpSpPr>
          <a:xfrm>
            <a:off x="8281253" y="2120584"/>
            <a:ext cx="2829102" cy="2829104"/>
            <a:chOff x="8161868" y="1996287"/>
            <a:chExt cx="2829102" cy="2829104"/>
          </a:xfrm>
        </p:grpSpPr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C4387778-9C99-498F-9456-90506631593A}"/>
                </a:ext>
              </a:extLst>
            </p:cNvPr>
            <p:cNvSpPr/>
            <p:nvPr/>
          </p:nvSpPr>
          <p:spPr>
            <a:xfrm>
              <a:off x="8161868" y="1996287"/>
              <a:ext cx="2829102" cy="2829104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2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9157F8FE-6028-4DFA-8CCC-6732097B6926}"/>
                </a:ext>
              </a:extLst>
            </p:cNvPr>
            <p:cNvGrpSpPr/>
            <p:nvPr/>
          </p:nvGrpSpPr>
          <p:grpSpPr>
            <a:xfrm>
              <a:off x="8442293" y="2751561"/>
              <a:ext cx="2268250" cy="999511"/>
              <a:chOff x="8476998" y="2751561"/>
              <a:chExt cx="2268250" cy="999511"/>
            </a:xfrm>
          </p:grpSpPr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25214FBE-50F6-44B6-8E24-BFDC70BA1139}"/>
                  </a:ext>
                </a:extLst>
              </p:cNvPr>
              <p:cNvSpPr txBox="1"/>
              <p:nvPr/>
            </p:nvSpPr>
            <p:spPr>
              <a:xfrm>
                <a:off x="8841682" y="2751561"/>
                <a:ext cx="153888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:r>
                  <a:rPr kumimoji="0" lang="zh-CN" alt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超级用户</a:t>
                </a:r>
                <a:endParaRPr lang="zh-CN" altLang="en-US" sz="30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836F7249-ABDA-4AFD-86B0-7275130B6726}"/>
                  </a:ext>
                </a:extLst>
              </p:cNvPr>
              <p:cNvSpPr txBox="1"/>
              <p:nvPr/>
            </p:nvSpPr>
            <p:spPr>
              <a:xfrm>
                <a:off x="8476998" y="3289407"/>
                <a:ext cx="2268250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>
                <a:defPPr>
                  <a:defRPr lang="zh-CN"/>
                </a:defPPr>
                <a:lvl1pPr>
                  <a:defRPr kumimoji="0" sz="3000" b="0" i="0" u="none" strike="noStrike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defRPr>
                </a:lvl1pPr>
              </a:lstStyle>
              <a:p>
                <a:r>
                  <a:rPr lang="en-US" altLang="zh-CN" dirty="0"/>
                  <a:t>Super user</a:t>
                </a:r>
                <a:endParaRPr lang="zh-CN" altLang="en-US" dirty="0"/>
              </a:p>
            </p:txBody>
          </p:sp>
        </p:grpSp>
      </p:grpSp>
      <p:sp>
        <p:nvSpPr>
          <p:cNvPr id="107" name="文本框 106">
            <a:extLst>
              <a:ext uri="{FF2B5EF4-FFF2-40B4-BE49-F238E27FC236}">
                <a16:creationId xmlns:a16="http://schemas.microsoft.com/office/drawing/2014/main" id="{34C5FF51-3DC1-486A-9DEB-CDB428969719}"/>
              </a:ext>
            </a:extLst>
          </p:cNvPr>
          <p:cNvSpPr txBox="1"/>
          <p:nvPr/>
        </p:nvSpPr>
        <p:spPr>
          <a:xfrm>
            <a:off x="3353003" y="2020696"/>
            <a:ext cx="179536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新媒体用户运营</a:t>
            </a:r>
            <a:endParaRPr lang="zh-CN" altLang="en-US" sz="20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AEBBB0AD-EDC4-4BEA-A375-9F4366C5E940}"/>
              </a:ext>
            </a:extLst>
          </p:cNvPr>
          <p:cNvSpPr txBox="1"/>
          <p:nvPr/>
        </p:nvSpPr>
        <p:spPr>
          <a:xfrm>
            <a:off x="3353003" y="2351213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四步走战略</a:t>
            </a:r>
            <a:endParaRPr lang="zh-CN" altLang="en-US" sz="20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8D05A1C0-E655-473B-9479-7532AC84C785}"/>
              </a:ext>
            </a:extLst>
          </p:cNvPr>
          <p:cNvSpPr txBox="1"/>
          <p:nvPr/>
        </p:nvSpPr>
        <p:spPr>
          <a:xfrm>
            <a:off x="4686123" y="2479801"/>
            <a:ext cx="147476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en-US" altLang="zh-CN" sz="1000" b="0" i="0" u="none" strike="noStrike" kern="1200" cap="all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</a:rPr>
              <a:t>Four step strategy</a:t>
            </a:r>
            <a:endParaRPr lang="zh-CN" altLang="en-US" sz="1000" cap="all" dirty="0">
              <a:solidFill>
                <a:schemeClr val="accent1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8" name="等腰三角形 57">
            <a:extLst>
              <a:ext uri="{FF2B5EF4-FFF2-40B4-BE49-F238E27FC236}">
                <a16:creationId xmlns:a16="http://schemas.microsoft.com/office/drawing/2014/main" id="{2D91D177-AFF8-4175-9A41-2B0EE77F02C0}"/>
              </a:ext>
            </a:extLst>
          </p:cNvPr>
          <p:cNvSpPr/>
          <p:nvPr/>
        </p:nvSpPr>
        <p:spPr>
          <a:xfrm rot="5400000">
            <a:off x="2773121" y="3481272"/>
            <a:ext cx="124966" cy="10772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073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EF838A3C-12B6-4E0F-A544-3079C5B23FCE}"/>
              </a:ext>
            </a:extLst>
          </p:cNvPr>
          <p:cNvGrpSpPr/>
          <p:nvPr/>
        </p:nvGrpSpPr>
        <p:grpSpPr>
          <a:xfrm>
            <a:off x="12369077" y="2901946"/>
            <a:ext cx="1248694" cy="453446"/>
            <a:chOff x="3300285" y="1249441"/>
            <a:chExt cx="1497140" cy="473748"/>
          </a:xfrm>
        </p:grpSpPr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1FC30D6E-2BF5-4395-9919-F82ED3C6D064}"/>
                </a:ext>
              </a:extLst>
            </p:cNvPr>
            <p:cNvGrpSpPr/>
            <p:nvPr/>
          </p:nvGrpSpPr>
          <p:grpSpPr>
            <a:xfrm>
              <a:off x="3300285" y="1249441"/>
              <a:ext cx="1497140" cy="473748"/>
              <a:chOff x="3263502" y="1249441"/>
              <a:chExt cx="1570706" cy="473748"/>
            </a:xfrm>
          </p:grpSpPr>
          <p:sp>
            <p:nvSpPr>
              <p:cNvPr id="114" name="矩形: 圆角 113">
                <a:extLst>
                  <a:ext uri="{FF2B5EF4-FFF2-40B4-BE49-F238E27FC236}">
                    <a16:creationId xmlns:a16="http://schemas.microsoft.com/office/drawing/2014/main" id="{C79DB979-3E3C-446E-84FA-A67FE7C6CF44}"/>
                  </a:ext>
                </a:extLst>
              </p:cNvPr>
              <p:cNvSpPr/>
              <p:nvPr/>
            </p:nvSpPr>
            <p:spPr>
              <a:xfrm>
                <a:off x="4066508" y="1249441"/>
                <a:ext cx="767700" cy="473748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: 圆角 114">
                <a:extLst>
                  <a:ext uri="{FF2B5EF4-FFF2-40B4-BE49-F238E27FC236}">
                    <a16:creationId xmlns:a16="http://schemas.microsoft.com/office/drawing/2014/main" id="{44E02C09-0412-44A7-A9D4-1D7650E2D636}"/>
                  </a:ext>
                </a:extLst>
              </p:cNvPr>
              <p:cNvSpPr/>
              <p:nvPr/>
            </p:nvSpPr>
            <p:spPr>
              <a:xfrm>
                <a:off x="3263502" y="1249441"/>
                <a:ext cx="1323826" cy="47374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: 圆角 115">
                <a:extLst>
                  <a:ext uri="{FF2B5EF4-FFF2-40B4-BE49-F238E27FC236}">
                    <a16:creationId xmlns:a16="http://schemas.microsoft.com/office/drawing/2014/main" id="{2604C12B-0F58-4669-929C-3B568200958E}"/>
                  </a:ext>
                </a:extLst>
              </p:cNvPr>
              <p:cNvSpPr/>
              <p:nvPr/>
            </p:nvSpPr>
            <p:spPr>
              <a:xfrm>
                <a:off x="3986519" y="1249441"/>
                <a:ext cx="767700" cy="47374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3" name="矩形: 圆角 112">
              <a:extLst>
                <a:ext uri="{FF2B5EF4-FFF2-40B4-BE49-F238E27FC236}">
                  <a16:creationId xmlns:a16="http://schemas.microsoft.com/office/drawing/2014/main" id="{92AAF8BE-2C79-4CA8-A14F-580887531C03}"/>
                </a:ext>
              </a:extLst>
            </p:cNvPr>
            <p:cNvSpPr/>
            <p:nvPr/>
          </p:nvSpPr>
          <p:spPr>
            <a:xfrm>
              <a:off x="3460168" y="1249441"/>
              <a:ext cx="1177376" cy="47374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51433A5-A318-4E89-A41B-21FE7F906E73}"/>
              </a:ext>
            </a:extLst>
          </p:cNvPr>
          <p:cNvGrpSpPr/>
          <p:nvPr/>
        </p:nvGrpSpPr>
        <p:grpSpPr>
          <a:xfrm>
            <a:off x="12369077" y="1854201"/>
            <a:ext cx="1248694" cy="453446"/>
            <a:chOff x="3300285" y="1249441"/>
            <a:chExt cx="1497140" cy="47374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BC93688-B8A1-4233-9DFD-C470F489DB2C}"/>
                </a:ext>
              </a:extLst>
            </p:cNvPr>
            <p:cNvGrpSpPr/>
            <p:nvPr/>
          </p:nvGrpSpPr>
          <p:grpSpPr>
            <a:xfrm>
              <a:off x="3300285" y="1249441"/>
              <a:ext cx="1497140" cy="473748"/>
              <a:chOff x="3263502" y="1249441"/>
              <a:chExt cx="1570706" cy="473748"/>
            </a:xfrm>
          </p:grpSpPr>
          <p:sp>
            <p:nvSpPr>
              <p:cNvPr id="89" name="矩形: 圆角 88">
                <a:extLst>
                  <a:ext uri="{FF2B5EF4-FFF2-40B4-BE49-F238E27FC236}">
                    <a16:creationId xmlns:a16="http://schemas.microsoft.com/office/drawing/2014/main" id="{90F7DFB7-B090-4F49-A573-955898C2AB9D}"/>
                  </a:ext>
                </a:extLst>
              </p:cNvPr>
              <p:cNvSpPr/>
              <p:nvPr/>
            </p:nvSpPr>
            <p:spPr>
              <a:xfrm>
                <a:off x="4066508" y="1249441"/>
                <a:ext cx="767700" cy="473748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492264F1-8F5B-4B6B-A622-E7B6C510E6F4}"/>
                  </a:ext>
                </a:extLst>
              </p:cNvPr>
              <p:cNvSpPr/>
              <p:nvPr/>
            </p:nvSpPr>
            <p:spPr>
              <a:xfrm>
                <a:off x="3263502" y="1249441"/>
                <a:ext cx="1323826" cy="47374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: 圆角 89">
                <a:extLst>
                  <a:ext uri="{FF2B5EF4-FFF2-40B4-BE49-F238E27FC236}">
                    <a16:creationId xmlns:a16="http://schemas.microsoft.com/office/drawing/2014/main" id="{EBE4641A-58A0-495D-9E36-4C96084B9454}"/>
                  </a:ext>
                </a:extLst>
              </p:cNvPr>
              <p:cNvSpPr/>
              <p:nvPr/>
            </p:nvSpPr>
            <p:spPr>
              <a:xfrm>
                <a:off x="3986519" y="1249441"/>
                <a:ext cx="767700" cy="47374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5" name="矩形: 圆角 84">
              <a:extLst>
                <a:ext uri="{FF2B5EF4-FFF2-40B4-BE49-F238E27FC236}">
                  <a16:creationId xmlns:a16="http://schemas.microsoft.com/office/drawing/2014/main" id="{394CEFD6-B52C-46FE-A878-D8101727CCF1}"/>
                </a:ext>
              </a:extLst>
            </p:cNvPr>
            <p:cNvSpPr/>
            <p:nvPr/>
          </p:nvSpPr>
          <p:spPr>
            <a:xfrm>
              <a:off x="3460168" y="1249441"/>
              <a:ext cx="1177376" cy="47374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6230B6F-24B6-453C-BB54-ABC44B25D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用户裂变的底层逻辑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B39BB46-522F-45D6-B07C-BC4E3873D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User operation</a:t>
            </a: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5C452E5D-F133-4BA9-A89D-BD0B0FC8D819}"/>
              </a:ext>
            </a:extLst>
          </p:cNvPr>
          <p:cNvGrpSpPr/>
          <p:nvPr/>
        </p:nvGrpSpPr>
        <p:grpSpPr>
          <a:xfrm>
            <a:off x="5433982" y="6261473"/>
            <a:ext cx="1374463" cy="155202"/>
            <a:chOff x="5433982" y="6261473"/>
            <a:chExt cx="1374463" cy="15520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A488D79-FAF4-4C97-AAC2-698297D95543}"/>
                </a:ext>
              </a:extLst>
            </p:cNvPr>
            <p:cNvSpPr/>
            <p:nvPr/>
          </p:nvSpPr>
          <p:spPr>
            <a:xfrm>
              <a:off x="5713584" y="6261473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ABC0854-9E79-4FD4-9AC0-07DA8E4E6BC8}"/>
                </a:ext>
              </a:extLst>
            </p:cNvPr>
            <p:cNvSpPr/>
            <p:nvPr/>
          </p:nvSpPr>
          <p:spPr>
            <a:xfrm>
              <a:off x="5764011" y="6311900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20BA1FA-DCDA-440D-8CCA-156C5486FB64}"/>
                </a:ext>
              </a:extLst>
            </p:cNvPr>
            <p:cNvSpPr/>
            <p:nvPr/>
          </p:nvSpPr>
          <p:spPr>
            <a:xfrm>
              <a:off x="6094040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944A688-F1B5-4935-B4AD-C9AC452D9F2A}"/>
                </a:ext>
              </a:extLst>
            </p:cNvPr>
            <p:cNvSpPr/>
            <p:nvPr/>
          </p:nvSpPr>
          <p:spPr>
            <a:xfrm>
              <a:off x="6424068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B1B238F-52D0-487C-B5C6-E0179E377DFA}"/>
                </a:ext>
              </a:extLst>
            </p:cNvPr>
            <p:cNvSpPr/>
            <p:nvPr/>
          </p:nvSpPr>
          <p:spPr>
            <a:xfrm>
              <a:off x="6754097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A4B2F7E6-138C-4030-87C5-4D156DBA7146}"/>
                </a:ext>
              </a:extLst>
            </p:cNvPr>
            <p:cNvSpPr/>
            <p:nvPr/>
          </p:nvSpPr>
          <p:spPr>
            <a:xfrm>
              <a:off x="5433982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D8C8D325-803B-4447-AB1E-16E84994EC1C}"/>
              </a:ext>
            </a:extLst>
          </p:cNvPr>
          <p:cNvSpPr txBox="1"/>
          <p:nvPr/>
        </p:nvSpPr>
        <p:spPr>
          <a:xfrm>
            <a:off x="723900" y="2234974"/>
            <a:ext cx="2308324" cy="16183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用户裂变</a:t>
            </a:r>
            <a:endParaRPr lang="en-US" altLang="zh-CN" sz="30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的底层逻辑是</a:t>
            </a:r>
            <a:endParaRPr lang="en-US" altLang="zh-CN" sz="30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心理学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745C355E-8157-465F-B730-A860DE7B2256}"/>
              </a:ext>
            </a:extLst>
          </p:cNvPr>
          <p:cNvGrpSpPr/>
          <p:nvPr/>
        </p:nvGrpSpPr>
        <p:grpSpPr>
          <a:xfrm>
            <a:off x="3232748" y="2069732"/>
            <a:ext cx="8222652" cy="2400897"/>
            <a:chOff x="3232748" y="1625232"/>
            <a:chExt cx="8222652" cy="2400897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43B530C-4268-417B-B32C-84B01A7253FB}"/>
                </a:ext>
              </a:extLst>
            </p:cNvPr>
            <p:cNvGrpSpPr/>
            <p:nvPr/>
          </p:nvGrpSpPr>
          <p:grpSpPr>
            <a:xfrm>
              <a:off x="3232748" y="1883834"/>
              <a:ext cx="1250250" cy="429078"/>
              <a:chOff x="3232748" y="1883834"/>
              <a:chExt cx="1250250" cy="429078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E076C852-9189-456B-95E9-D3CFB35779CA}"/>
                  </a:ext>
                </a:extLst>
              </p:cNvPr>
              <p:cNvSpPr/>
              <p:nvPr/>
            </p:nvSpPr>
            <p:spPr>
              <a:xfrm>
                <a:off x="3232748" y="1883834"/>
                <a:ext cx="1250250" cy="4290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2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83F86E74-8721-4F83-BF84-7D0804467A45}"/>
                  </a:ext>
                </a:extLst>
              </p:cNvPr>
              <p:cNvSpPr txBox="1"/>
              <p:nvPr/>
            </p:nvSpPr>
            <p:spPr>
              <a:xfrm>
                <a:off x="3665513" y="1982957"/>
                <a:ext cx="384721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诱饵</a:t>
                </a:r>
                <a:endParaRPr lang="zh-CN" altLang="en-US" sz="15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</p:grp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3CD8EE97-1ECC-436E-881D-210F48922A02}"/>
                </a:ext>
              </a:extLst>
            </p:cNvPr>
            <p:cNvSpPr txBox="1"/>
            <p:nvPr/>
          </p:nvSpPr>
          <p:spPr>
            <a:xfrm>
              <a:off x="4586756" y="1625232"/>
              <a:ext cx="26289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K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值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8D4C289F-D2D7-492E-B12E-D32651C7E2F2}"/>
                </a:ext>
              </a:extLst>
            </p:cNvPr>
            <p:cNvSpPr txBox="1"/>
            <p:nvPr/>
          </p:nvSpPr>
          <p:spPr>
            <a:xfrm>
              <a:off x="6318635" y="1625232"/>
              <a:ext cx="30777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满足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  <a:p>
              <a:pPr algn="l"/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条件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CA622005-5D6B-4F63-B0E9-85292626993F}"/>
                </a:ext>
              </a:extLst>
            </p:cNvPr>
            <p:cNvGrpSpPr/>
            <p:nvPr/>
          </p:nvGrpSpPr>
          <p:grpSpPr>
            <a:xfrm>
              <a:off x="3232748" y="2945872"/>
              <a:ext cx="1250250" cy="429078"/>
              <a:chOff x="3232748" y="2945872"/>
              <a:chExt cx="1250250" cy="429078"/>
            </a:xfrm>
          </p:grpSpPr>
          <p:sp>
            <p:nvSpPr>
              <p:cNvPr id="123" name="矩形: 圆角 122">
                <a:extLst>
                  <a:ext uri="{FF2B5EF4-FFF2-40B4-BE49-F238E27FC236}">
                    <a16:creationId xmlns:a16="http://schemas.microsoft.com/office/drawing/2014/main" id="{0DB9A43E-E272-46C1-B3CB-C2B541204E12}"/>
                  </a:ext>
                </a:extLst>
              </p:cNvPr>
              <p:cNvSpPr/>
              <p:nvPr/>
            </p:nvSpPr>
            <p:spPr>
              <a:xfrm>
                <a:off x="3232748" y="2945872"/>
                <a:ext cx="1250250" cy="4290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2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916B414-F446-48B0-BA45-406C5C2DD5E6}"/>
                  </a:ext>
                </a:extLst>
              </p:cNvPr>
              <p:cNvSpPr txBox="1"/>
              <p:nvPr/>
            </p:nvSpPr>
            <p:spPr>
              <a:xfrm>
                <a:off x="3665513" y="3044995"/>
                <a:ext cx="384721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诱饵</a:t>
                </a:r>
                <a:endParaRPr lang="zh-CN" altLang="en-US" sz="15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887BA248-0D07-409D-8AA1-E36A523F35A0}"/>
                </a:ext>
              </a:extLst>
            </p:cNvPr>
            <p:cNvGrpSpPr/>
            <p:nvPr/>
          </p:nvGrpSpPr>
          <p:grpSpPr>
            <a:xfrm>
              <a:off x="4975848" y="1883834"/>
              <a:ext cx="1250250" cy="429078"/>
              <a:chOff x="5238750" y="1883834"/>
              <a:chExt cx="1250250" cy="429078"/>
            </a:xfrm>
          </p:grpSpPr>
          <p:sp>
            <p:nvSpPr>
              <p:cNvPr id="124" name="矩形: 圆角 123">
                <a:extLst>
                  <a:ext uri="{FF2B5EF4-FFF2-40B4-BE49-F238E27FC236}">
                    <a16:creationId xmlns:a16="http://schemas.microsoft.com/office/drawing/2014/main" id="{5CC32B36-6D41-4FFC-A395-BA2E3EA1BCD3}"/>
                  </a:ext>
                </a:extLst>
              </p:cNvPr>
              <p:cNvSpPr/>
              <p:nvPr/>
            </p:nvSpPr>
            <p:spPr>
              <a:xfrm>
                <a:off x="5238750" y="1883834"/>
                <a:ext cx="1250250" cy="4290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alpha val="2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0F590A56-6786-4D84-B704-4D2A3E77F55E}"/>
                  </a:ext>
                </a:extLst>
              </p:cNvPr>
              <p:cNvSpPr txBox="1"/>
              <p:nvPr/>
            </p:nvSpPr>
            <p:spPr>
              <a:xfrm>
                <a:off x="5479154" y="1982957"/>
                <a:ext cx="769441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推荐转发</a:t>
                </a:r>
                <a:endParaRPr lang="zh-CN" altLang="en-US" sz="15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6732DE86-CAFB-4593-88C0-DBFFAC48E363}"/>
                </a:ext>
              </a:extLst>
            </p:cNvPr>
            <p:cNvGrpSpPr/>
            <p:nvPr/>
          </p:nvGrpSpPr>
          <p:grpSpPr>
            <a:xfrm>
              <a:off x="6718948" y="1883834"/>
              <a:ext cx="1250250" cy="429078"/>
              <a:chOff x="6854825" y="1883834"/>
              <a:chExt cx="1250250" cy="429078"/>
            </a:xfrm>
          </p:grpSpPr>
          <p:sp>
            <p:nvSpPr>
              <p:cNvPr id="125" name="矩形: 圆角 124">
                <a:extLst>
                  <a:ext uri="{FF2B5EF4-FFF2-40B4-BE49-F238E27FC236}">
                    <a16:creationId xmlns:a16="http://schemas.microsoft.com/office/drawing/2014/main" id="{45CA5713-6FE9-4B81-9714-5A513FEE8650}"/>
                  </a:ext>
                </a:extLst>
              </p:cNvPr>
              <p:cNvSpPr/>
              <p:nvPr/>
            </p:nvSpPr>
            <p:spPr>
              <a:xfrm>
                <a:off x="6854825" y="1883834"/>
                <a:ext cx="1250250" cy="4290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alpha val="2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240A3093-A519-4F4D-8ABC-770E6260A85F}"/>
                  </a:ext>
                </a:extLst>
              </p:cNvPr>
              <p:cNvSpPr txBox="1"/>
              <p:nvPr/>
            </p:nvSpPr>
            <p:spPr>
              <a:xfrm>
                <a:off x="7095229" y="1982957"/>
                <a:ext cx="769441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获得奖励</a:t>
                </a:r>
                <a:endParaRPr lang="zh-CN" altLang="en-US" sz="15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D5E5206B-DA39-446A-8D04-5FB8076BD270}"/>
                </a:ext>
              </a:extLst>
            </p:cNvPr>
            <p:cNvGrpSpPr/>
            <p:nvPr/>
          </p:nvGrpSpPr>
          <p:grpSpPr>
            <a:xfrm>
              <a:off x="8462048" y="1883834"/>
              <a:ext cx="1250250" cy="429078"/>
              <a:chOff x="8483600" y="1883834"/>
              <a:chExt cx="1250250" cy="429078"/>
            </a:xfrm>
          </p:grpSpPr>
          <p:sp>
            <p:nvSpPr>
              <p:cNvPr id="126" name="矩形: 圆角 125">
                <a:extLst>
                  <a:ext uri="{FF2B5EF4-FFF2-40B4-BE49-F238E27FC236}">
                    <a16:creationId xmlns:a16="http://schemas.microsoft.com/office/drawing/2014/main" id="{409C7B83-F926-4BEE-9EB3-47F604C97003}"/>
                  </a:ext>
                </a:extLst>
              </p:cNvPr>
              <p:cNvSpPr/>
              <p:nvPr/>
            </p:nvSpPr>
            <p:spPr>
              <a:xfrm>
                <a:off x="8483600" y="1883834"/>
                <a:ext cx="1250250" cy="4290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accent2">
                      <a:alpha val="0"/>
                    </a:schemeClr>
                  </a:gs>
                  <a:gs pos="0">
                    <a:schemeClr val="accent2">
                      <a:alpha val="2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220A3159-39E8-449E-92A2-742E8C400325}"/>
                  </a:ext>
                </a:extLst>
              </p:cNvPr>
              <p:cNvSpPr txBox="1"/>
              <p:nvPr/>
            </p:nvSpPr>
            <p:spPr>
              <a:xfrm>
                <a:off x="8724004" y="1982957"/>
                <a:ext cx="769441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认可价值</a:t>
                </a:r>
                <a:endParaRPr lang="zh-CN" altLang="en-US" sz="15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16D5B3C3-2C36-4CEF-A0FB-0DAF6807121A}"/>
                </a:ext>
              </a:extLst>
            </p:cNvPr>
            <p:cNvGrpSpPr/>
            <p:nvPr/>
          </p:nvGrpSpPr>
          <p:grpSpPr>
            <a:xfrm>
              <a:off x="4975848" y="2945872"/>
              <a:ext cx="1250250" cy="429078"/>
              <a:chOff x="5238750" y="2945872"/>
              <a:chExt cx="1250250" cy="429078"/>
            </a:xfrm>
          </p:grpSpPr>
          <p:sp>
            <p:nvSpPr>
              <p:cNvPr id="127" name="矩形: 圆角 126">
                <a:extLst>
                  <a:ext uri="{FF2B5EF4-FFF2-40B4-BE49-F238E27FC236}">
                    <a16:creationId xmlns:a16="http://schemas.microsoft.com/office/drawing/2014/main" id="{502F476B-37BD-48D8-AD5C-B55A7AD74D35}"/>
                  </a:ext>
                </a:extLst>
              </p:cNvPr>
              <p:cNvSpPr/>
              <p:nvPr/>
            </p:nvSpPr>
            <p:spPr>
              <a:xfrm>
                <a:off x="5238750" y="2945872"/>
                <a:ext cx="1250250" cy="4290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alpha val="2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88104F6B-88BB-4633-B158-3C73B346B508}"/>
                  </a:ext>
                </a:extLst>
              </p:cNvPr>
              <p:cNvSpPr txBox="1"/>
              <p:nvPr/>
            </p:nvSpPr>
            <p:spPr>
              <a:xfrm>
                <a:off x="5479154" y="3044995"/>
                <a:ext cx="769441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获得奖励</a:t>
                </a:r>
                <a:endParaRPr lang="zh-CN" altLang="en-US" sz="15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21CFAC6F-384B-4F73-9ADB-1F9CF900D9C5}"/>
                </a:ext>
              </a:extLst>
            </p:cNvPr>
            <p:cNvGrpSpPr/>
            <p:nvPr/>
          </p:nvGrpSpPr>
          <p:grpSpPr>
            <a:xfrm>
              <a:off x="6718948" y="2945872"/>
              <a:ext cx="1250250" cy="429078"/>
              <a:chOff x="6854825" y="2945872"/>
              <a:chExt cx="1250250" cy="429078"/>
            </a:xfrm>
          </p:grpSpPr>
          <p:sp>
            <p:nvSpPr>
              <p:cNvPr id="128" name="矩形: 圆角 127">
                <a:extLst>
                  <a:ext uri="{FF2B5EF4-FFF2-40B4-BE49-F238E27FC236}">
                    <a16:creationId xmlns:a16="http://schemas.microsoft.com/office/drawing/2014/main" id="{9EB332F6-A33B-4D15-89B4-843813C6A4A7}"/>
                  </a:ext>
                </a:extLst>
              </p:cNvPr>
              <p:cNvSpPr/>
              <p:nvPr/>
            </p:nvSpPr>
            <p:spPr>
              <a:xfrm>
                <a:off x="6854825" y="2945872"/>
                <a:ext cx="1250250" cy="4290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accent2">
                      <a:alpha val="0"/>
                    </a:schemeClr>
                  </a:gs>
                  <a:gs pos="0">
                    <a:schemeClr val="accent2">
                      <a:alpha val="2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CD3F8043-4E0B-4DE7-8890-07CCE5D76F40}"/>
                  </a:ext>
                </a:extLst>
              </p:cNvPr>
              <p:cNvSpPr txBox="1"/>
              <p:nvPr/>
            </p:nvSpPr>
            <p:spPr>
              <a:xfrm>
                <a:off x="7095229" y="3044995"/>
                <a:ext cx="769441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认可价值</a:t>
                </a:r>
                <a:endParaRPr lang="zh-CN" altLang="en-US" sz="15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0894A5D-E307-45B4-A7F8-8D414DEBB9F4}"/>
                </a:ext>
              </a:extLst>
            </p:cNvPr>
            <p:cNvGrpSpPr/>
            <p:nvPr/>
          </p:nvGrpSpPr>
          <p:grpSpPr>
            <a:xfrm>
              <a:off x="8462048" y="2945872"/>
              <a:ext cx="1250250" cy="429078"/>
              <a:chOff x="8483600" y="2945872"/>
              <a:chExt cx="1250250" cy="429078"/>
            </a:xfrm>
          </p:grpSpPr>
          <p:sp>
            <p:nvSpPr>
              <p:cNvPr id="129" name="矩形: 圆角 128">
                <a:extLst>
                  <a:ext uri="{FF2B5EF4-FFF2-40B4-BE49-F238E27FC236}">
                    <a16:creationId xmlns:a16="http://schemas.microsoft.com/office/drawing/2014/main" id="{07396B23-33A9-4B0C-94A7-859A70170FC8}"/>
                  </a:ext>
                </a:extLst>
              </p:cNvPr>
              <p:cNvSpPr/>
              <p:nvPr/>
            </p:nvSpPr>
            <p:spPr>
              <a:xfrm>
                <a:off x="8483600" y="2945872"/>
                <a:ext cx="1250250" cy="4290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alpha val="2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32DADACE-BA16-40EB-9C22-3CB8E8D1D17E}"/>
                  </a:ext>
                </a:extLst>
              </p:cNvPr>
              <p:cNvSpPr txBox="1"/>
              <p:nvPr/>
            </p:nvSpPr>
            <p:spPr>
              <a:xfrm>
                <a:off x="8724004" y="3044995"/>
                <a:ext cx="769441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推荐转发</a:t>
                </a:r>
                <a:endParaRPr lang="zh-CN" altLang="en-US" sz="15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B9E0A783-8E78-4908-8B7C-94C5262370A2}"/>
                </a:ext>
              </a:extLst>
            </p:cNvPr>
            <p:cNvGrpSpPr/>
            <p:nvPr/>
          </p:nvGrpSpPr>
          <p:grpSpPr>
            <a:xfrm>
              <a:off x="10205150" y="2945872"/>
              <a:ext cx="1250250" cy="429078"/>
              <a:chOff x="10033000" y="2945872"/>
              <a:chExt cx="1250250" cy="429078"/>
            </a:xfrm>
          </p:grpSpPr>
          <p:sp>
            <p:nvSpPr>
              <p:cNvPr id="130" name="矩形: 圆角 129">
                <a:extLst>
                  <a:ext uri="{FF2B5EF4-FFF2-40B4-BE49-F238E27FC236}">
                    <a16:creationId xmlns:a16="http://schemas.microsoft.com/office/drawing/2014/main" id="{2F628C48-8E3B-4023-8803-13660419E341}"/>
                  </a:ext>
                </a:extLst>
              </p:cNvPr>
              <p:cNvSpPr/>
              <p:nvPr/>
            </p:nvSpPr>
            <p:spPr>
              <a:xfrm>
                <a:off x="10033000" y="2945872"/>
                <a:ext cx="1250250" cy="42907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alpha val="2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2D676DEB-6ECA-452F-ACD6-621438C0888B}"/>
                  </a:ext>
                </a:extLst>
              </p:cNvPr>
              <p:cNvSpPr txBox="1"/>
              <p:nvPr/>
            </p:nvSpPr>
            <p:spPr>
              <a:xfrm>
                <a:off x="10273404" y="3044995"/>
                <a:ext cx="769441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二次奖励</a:t>
                </a:r>
                <a:endParaRPr lang="zh-CN" altLang="en-US" sz="15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</p:grpSp>
        <p:sp>
          <p:nvSpPr>
            <p:cNvPr id="134" name="文本框 133">
              <a:extLst>
                <a:ext uri="{FF2B5EF4-FFF2-40B4-BE49-F238E27FC236}">
                  <a16:creationId xmlns:a16="http://schemas.microsoft.com/office/drawing/2014/main" id="{D2072189-FA06-4E37-B150-6D316DC0ED98}"/>
                </a:ext>
              </a:extLst>
            </p:cNvPr>
            <p:cNvSpPr txBox="1"/>
            <p:nvPr/>
          </p:nvSpPr>
          <p:spPr>
            <a:xfrm>
              <a:off x="6318634" y="2697369"/>
              <a:ext cx="30777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满足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  <a:p>
              <a:pPr algn="l"/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条件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35" name="文本框 134">
              <a:extLst>
                <a:ext uri="{FF2B5EF4-FFF2-40B4-BE49-F238E27FC236}">
                  <a16:creationId xmlns:a16="http://schemas.microsoft.com/office/drawing/2014/main" id="{290F52CE-3C6D-455D-B777-A5B8D13BED50}"/>
                </a:ext>
              </a:extLst>
            </p:cNvPr>
            <p:cNvSpPr txBox="1"/>
            <p:nvPr/>
          </p:nvSpPr>
          <p:spPr>
            <a:xfrm>
              <a:off x="9804835" y="2697369"/>
              <a:ext cx="30777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满足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  <a:p>
              <a:pPr algn="l"/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条件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D6AF1196-A6DB-4CAD-B7C1-E2ACB754D8B8}"/>
                </a:ext>
              </a:extLst>
            </p:cNvPr>
            <p:cNvCxnSpPr>
              <a:stCxn id="10" idx="3"/>
              <a:endCxn id="124" idx="1"/>
            </p:cNvCxnSpPr>
            <p:nvPr/>
          </p:nvCxnSpPr>
          <p:spPr>
            <a:xfrm>
              <a:off x="4482998" y="2098373"/>
              <a:ext cx="49285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箭头连接符 136">
              <a:extLst>
                <a:ext uri="{FF2B5EF4-FFF2-40B4-BE49-F238E27FC236}">
                  <a16:creationId xmlns:a16="http://schemas.microsoft.com/office/drawing/2014/main" id="{8728FE5E-2ABD-4164-81F6-A95DD5634B1B}"/>
                </a:ext>
              </a:extLst>
            </p:cNvPr>
            <p:cNvCxnSpPr>
              <a:cxnSpLocks/>
              <a:stCxn id="124" idx="3"/>
              <a:endCxn id="125" idx="1"/>
            </p:cNvCxnSpPr>
            <p:nvPr/>
          </p:nvCxnSpPr>
          <p:spPr>
            <a:xfrm>
              <a:off x="6226098" y="2098373"/>
              <a:ext cx="49285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箭头连接符 137">
              <a:extLst>
                <a:ext uri="{FF2B5EF4-FFF2-40B4-BE49-F238E27FC236}">
                  <a16:creationId xmlns:a16="http://schemas.microsoft.com/office/drawing/2014/main" id="{56B04150-A6B5-4575-AD86-8AEB5CB8DBD6}"/>
                </a:ext>
              </a:extLst>
            </p:cNvPr>
            <p:cNvCxnSpPr>
              <a:cxnSpLocks/>
              <a:stCxn id="125" idx="3"/>
              <a:endCxn id="126" idx="1"/>
            </p:cNvCxnSpPr>
            <p:nvPr/>
          </p:nvCxnSpPr>
          <p:spPr>
            <a:xfrm>
              <a:off x="7969198" y="2098373"/>
              <a:ext cx="49285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箭头连接符 138">
              <a:extLst>
                <a:ext uri="{FF2B5EF4-FFF2-40B4-BE49-F238E27FC236}">
                  <a16:creationId xmlns:a16="http://schemas.microsoft.com/office/drawing/2014/main" id="{6CC4D332-5E8F-45E2-8EA9-035553603E34}"/>
                </a:ext>
              </a:extLst>
            </p:cNvPr>
            <p:cNvCxnSpPr>
              <a:cxnSpLocks/>
              <a:stCxn id="123" idx="3"/>
              <a:endCxn id="127" idx="1"/>
            </p:cNvCxnSpPr>
            <p:nvPr/>
          </p:nvCxnSpPr>
          <p:spPr>
            <a:xfrm>
              <a:off x="4482998" y="3160411"/>
              <a:ext cx="49285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箭头连接符 139">
              <a:extLst>
                <a:ext uri="{FF2B5EF4-FFF2-40B4-BE49-F238E27FC236}">
                  <a16:creationId xmlns:a16="http://schemas.microsoft.com/office/drawing/2014/main" id="{C8A234EE-7604-44C0-936A-CE94B923E80D}"/>
                </a:ext>
              </a:extLst>
            </p:cNvPr>
            <p:cNvCxnSpPr>
              <a:cxnSpLocks/>
              <a:stCxn id="127" idx="3"/>
              <a:endCxn id="128" idx="1"/>
            </p:cNvCxnSpPr>
            <p:nvPr/>
          </p:nvCxnSpPr>
          <p:spPr>
            <a:xfrm>
              <a:off x="6226098" y="3160411"/>
              <a:ext cx="49285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箭头连接符 140">
              <a:extLst>
                <a:ext uri="{FF2B5EF4-FFF2-40B4-BE49-F238E27FC236}">
                  <a16:creationId xmlns:a16="http://schemas.microsoft.com/office/drawing/2014/main" id="{1954FAA7-0A66-4A09-91C2-E470C49CD67B}"/>
                </a:ext>
              </a:extLst>
            </p:cNvPr>
            <p:cNvCxnSpPr>
              <a:cxnSpLocks/>
              <a:stCxn id="128" idx="3"/>
              <a:endCxn id="129" idx="1"/>
            </p:cNvCxnSpPr>
            <p:nvPr/>
          </p:nvCxnSpPr>
          <p:spPr>
            <a:xfrm>
              <a:off x="7969198" y="3160411"/>
              <a:ext cx="49285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箭头连接符 141">
              <a:extLst>
                <a:ext uri="{FF2B5EF4-FFF2-40B4-BE49-F238E27FC236}">
                  <a16:creationId xmlns:a16="http://schemas.microsoft.com/office/drawing/2014/main" id="{F0187605-E5A2-499D-AA0A-C7D49CFC4BD6}"/>
                </a:ext>
              </a:extLst>
            </p:cNvPr>
            <p:cNvCxnSpPr>
              <a:cxnSpLocks/>
              <a:stCxn id="129" idx="3"/>
              <a:endCxn id="130" idx="1"/>
            </p:cNvCxnSpPr>
            <p:nvPr/>
          </p:nvCxnSpPr>
          <p:spPr>
            <a:xfrm>
              <a:off x="9712298" y="3160411"/>
              <a:ext cx="49285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矩形: 圆角 142">
              <a:extLst>
                <a:ext uri="{FF2B5EF4-FFF2-40B4-BE49-F238E27FC236}">
                  <a16:creationId xmlns:a16="http://schemas.microsoft.com/office/drawing/2014/main" id="{191A9AC9-CC56-4946-A350-EA2C56249C80}"/>
                </a:ext>
              </a:extLst>
            </p:cNvPr>
            <p:cNvSpPr/>
            <p:nvPr/>
          </p:nvSpPr>
          <p:spPr>
            <a:xfrm rot="5400000">
              <a:off x="6147958" y="769276"/>
              <a:ext cx="644269" cy="5232313"/>
            </a:xfrm>
            <a:prstGeom prst="roundRect">
              <a:avLst>
                <a:gd name="adj" fmla="val 17350"/>
              </a:avLst>
            </a:prstGeom>
            <a:noFill/>
            <a:ln>
              <a:gradFill flip="none" rotWithShape="1">
                <a:gsLst>
                  <a:gs pos="80000">
                    <a:schemeClr val="accent1">
                      <a:alpha val="0"/>
                    </a:schemeClr>
                  </a:gs>
                  <a:gs pos="80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id="{960C42E0-66E5-429B-9CD4-323D22BDF6DA}"/>
                </a:ext>
              </a:extLst>
            </p:cNvPr>
            <p:cNvSpPr txBox="1"/>
            <p:nvPr/>
          </p:nvSpPr>
          <p:spPr>
            <a:xfrm>
              <a:off x="6338646" y="3841463"/>
              <a:ext cx="26289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K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值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97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6230B6F-24B6-453C-BB54-ABC44B25D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社群运营</a:t>
            </a:r>
            <a:r>
              <a:rPr lang="en-US" altLang="zh-CN" dirty="0"/>
              <a:t>5</a:t>
            </a:r>
            <a:r>
              <a:rPr lang="zh-CN" altLang="en-US" dirty="0"/>
              <a:t>大要素 </a:t>
            </a:r>
            <a:r>
              <a:rPr lang="en-US" altLang="zh-CN" dirty="0"/>
              <a:t>&amp; </a:t>
            </a:r>
            <a:r>
              <a:rPr lang="zh-CN" altLang="en-US" dirty="0"/>
              <a:t>检验标准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B39BB46-522F-45D6-B07C-BC4E3873D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User operation</a:t>
            </a: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5C452E5D-F133-4BA9-A89D-BD0B0FC8D819}"/>
              </a:ext>
            </a:extLst>
          </p:cNvPr>
          <p:cNvGrpSpPr/>
          <p:nvPr/>
        </p:nvGrpSpPr>
        <p:grpSpPr>
          <a:xfrm>
            <a:off x="5433982" y="6261473"/>
            <a:ext cx="1374463" cy="155202"/>
            <a:chOff x="5433982" y="6261473"/>
            <a:chExt cx="1374463" cy="15520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A488D79-FAF4-4C97-AAC2-698297D95543}"/>
                </a:ext>
              </a:extLst>
            </p:cNvPr>
            <p:cNvSpPr/>
            <p:nvPr/>
          </p:nvSpPr>
          <p:spPr>
            <a:xfrm>
              <a:off x="5713584" y="6261473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ABC0854-9E79-4FD4-9AC0-07DA8E4E6BC8}"/>
                </a:ext>
              </a:extLst>
            </p:cNvPr>
            <p:cNvSpPr/>
            <p:nvPr/>
          </p:nvSpPr>
          <p:spPr>
            <a:xfrm>
              <a:off x="5764011" y="6311900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20BA1FA-DCDA-440D-8CCA-156C5486FB64}"/>
                </a:ext>
              </a:extLst>
            </p:cNvPr>
            <p:cNvSpPr/>
            <p:nvPr/>
          </p:nvSpPr>
          <p:spPr>
            <a:xfrm>
              <a:off x="6094040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944A688-F1B5-4935-B4AD-C9AC452D9F2A}"/>
                </a:ext>
              </a:extLst>
            </p:cNvPr>
            <p:cNvSpPr/>
            <p:nvPr/>
          </p:nvSpPr>
          <p:spPr>
            <a:xfrm>
              <a:off x="6424068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B1B238F-52D0-487C-B5C6-E0179E377DFA}"/>
                </a:ext>
              </a:extLst>
            </p:cNvPr>
            <p:cNvSpPr/>
            <p:nvPr/>
          </p:nvSpPr>
          <p:spPr>
            <a:xfrm>
              <a:off x="6754097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A4B2F7E6-138C-4030-87C5-4D156DBA7146}"/>
                </a:ext>
              </a:extLst>
            </p:cNvPr>
            <p:cNvSpPr/>
            <p:nvPr/>
          </p:nvSpPr>
          <p:spPr>
            <a:xfrm>
              <a:off x="5433982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5" name="椭圆 24">
            <a:extLst>
              <a:ext uri="{FF2B5EF4-FFF2-40B4-BE49-F238E27FC236}">
                <a16:creationId xmlns:a16="http://schemas.microsoft.com/office/drawing/2014/main" id="{B84B56E4-66B9-48E8-8223-AE90E80D1C79}"/>
              </a:ext>
            </a:extLst>
          </p:cNvPr>
          <p:cNvSpPr/>
          <p:nvPr/>
        </p:nvSpPr>
        <p:spPr>
          <a:xfrm>
            <a:off x="723900" y="1915193"/>
            <a:ext cx="2367958" cy="2367958"/>
          </a:xfrm>
          <a:prstGeom prst="ellipse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 w="15875">
            <a:solidFill>
              <a:schemeClr val="accent1"/>
            </a:solidFill>
          </a:ln>
          <a:effectLst>
            <a:outerShdw blurRad="558800" dist="469900" dir="10800000" sx="116000" sy="116000" algn="r" rotWithShape="0">
              <a:schemeClr val="tx1">
                <a:lumMod val="85000"/>
                <a:lumOff val="15000"/>
                <a:alpha val="8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D44153B7-D219-4099-B719-A09E7699ED8B}"/>
              </a:ext>
            </a:extLst>
          </p:cNvPr>
          <p:cNvSpPr/>
          <p:nvPr/>
        </p:nvSpPr>
        <p:spPr>
          <a:xfrm>
            <a:off x="2814785" y="1915193"/>
            <a:ext cx="2367958" cy="2367958"/>
          </a:xfrm>
          <a:prstGeom prst="ellipse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 w="15875">
            <a:solidFill>
              <a:schemeClr val="accent1"/>
            </a:solidFill>
          </a:ln>
          <a:effectLst>
            <a:outerShdw blurRad="558800" dist="469900" dir="10800000" sx="116000" sy="116000" algn="r" rotWithShape="0">
              <a:schemeClr val="tx1">
                <a:lumMod val="85000"/>
                <a:lumOff val="15000"/>
                <a:alpha val="8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CF490BC7-6C00-4BFC-9C12-64DD14786DD8}"/>
              </a:ext>
            </a:extLst>
          </p:cNvPr>
          <p:cNvSpPr/>
          <p:nvPr/>
        </p:nvSpPr>
        <p:spPr>
          <a:xfrm>
            <a:off x="4905670" y="1915193"/>
            <a:ext cx="2367958" cy="2367958"/>
          </a:xfrm>
          <a:prstGeom prst="ellipse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 w="15875">
            <a:solidFill>
              <a:schemeClr val="accent1"/>
            </a:solidFill>
          </a:ln>
          <a:effectLst>
            <a:outerShdw blurRad="558800" dist="469900" dir="10800000" sx="116000" sy="116000" algn="r" rotWithShape="0">
              <a:schemeClr val="tx1">
                <a:lumMod val="85000"/>
                <a:lumOff val="15000"/>
                <a:alpha val="8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491DD558-65AE-4A40-997E-4FC945198948}"/>
              </a:ext>
            </a:extLst>
          </p:cNvPr>
          <p:cNvSpPr/>
          <p:nvPr/>
        </p:nvSpPr>
        <p:spPr>
          <a:xfrm>
            <a:off x="6996556" y="1915193"/>
            <a:ext cx="2367958" cy="2367958"/>
          </a:xfrm>
          <a:prstGeom prst="ellipse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 w="15875">
            <a:solidFill>
              <a:schemeClr val="accent1"/>
            </a:solidFill>
          </a:ln>
          <a:effectLst>
            <a:outerShdw blurRad="558800" dist="469900" dir="10800000" sx="116000" sy="116000" algn="r" rotWithShape="0">
              <a:schemeClr val="tx1">
                <a:lumMod val="85000"/>
                <a:lumOff val="15000"/>
                <a:alpha val="8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9609F7BA-C6D1-469F-BC17-616E43B44FD3}"/>
              </a:ext>
            </a:extLst>
          </p:cNvPr>
          <p:cNvSpPr/>
          <p:nvPr/>
        </p:nvSpPr>
        <p:spPr>
          <a:xfrm>
            <a:off x="9087442" y="1915193"/>
            <a:ext cx="2367958" cy="2367958"/>
          </a:xfrm>
          <a:prstGeom prst="ellipse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 w="15875">
            <a:solidFill>
              <a:schemeClr val="accent1"/>
            </a:solidFill>
          </a:ln>
          <a:effectLst>
            <a:outerShdw blurRad="558800" dist="469900" dir="10800000" sx="116000" sy="116000" algn="r" rotWithShape="0">
              <a:schemeClr val="tx1">
                <a:lumMod val="85000"/>
                <a:lumOff val="15000"/>
                <a:alpha val="8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AFBEE97-D9EA-448C-8F8E-2D3A44CE7D7F}"/>
              </a:ext>
            </a:extLst>
          </p:cNvPr>
          <p:cNvGrpSpPr/>
          <p:nvPr/>
        </p:nvGrpSpPr>
        <p:grpSpPr>
          <a:xfrm>
            <a:off x="1242633" y="2774149"/>
            <a:ext cx="1330492" cy="574278"/>
            <a:chOff x="472688" y="1809549"/>
            <a:chExt cx="1330492" cy="574278"/>
          </a:xfrm>
        </p:grpSpPr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9C0D2714-DDBE-46B2-B7B8-37510DFC45D0}"/>
                </a:ext>
              </a:extLst>
            </p:cNvPr>
            <p:cNvSpPr txBox="1"/>
            <p:nvPr/>
          </p:nvSpPr>
          <p:spPr>
            <a:xfrm>
              <a:off x="472688" y="1809549"/>
              <a:ext cx="133049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algn="ctr">
                <a:defRPr sz="2500" cap="all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16200000" scaled="1"/>
                    <a:tileRect/>
                  </a:gra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en-US" altLang="zh-CN" sz="2000" dirty="0"/>
                <a:t>Interest</a:t>
              </a:r>
              <a:endParaRPr lang="zh-CN" altLang="en-US" sz="2000" dirty="0"/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5B1A115A-9962-4CDD-A392-9D8241B28B1A}"/>
                </a:ext>
              </a:extLst>
            </p:cNvPr>
            <p:cNvSpPr txBox="1"/>
            <p:nvPr/>
          </p:nvSpPr>
          <p:spPr>
            <a:xfrm>
              <a:off x="817334" y="1999106"/>
              <a:ext cx="641201" cy="38472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zh-CN" altLang="en-US" sz="2500" dirty="0"/>
                <a:t>同好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A387FD2-E654-4828-B348-2D7B220BB22C}"/>
              </a:ext>
            </a:extLst>
          </p:cNvPr>
          <p:cNvGrpSpPr/>
          <p:nvPr/>
        </p:nvGrpSpPr>
        <p:grpSpPr>
          <a:xfrm>
            <a:off x="3161195" y="2774149"/>
            <a:ext cx="1675138" cy="574278"/>
            <a:chOff x="300365" y="2601101"/>
            <a:chExt cx="1675138" cy="574278"/>
          </a:xfrm>
        </p:grpSpPr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20C1E604-F41E-4633-878A-D40FA50CB1F0}"/>
                </a:ext>
              </a:extLst>
            </p:cNvPr>
            <p:cNvSpPr txBox="1"/>
            <p:nvPr/>
          </p:nvSpPr>
          <p:spPr>
            <a:xfrm>
              <a:off x="300365" y="2601101"/>
              <a:ext cx="167513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algn="ctr">
                <a:defRPr sz="2500" cap="all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16200000" scaled="1"/>
                    <a:tileRect/>
                  </a:gra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en-US" altLang="zh-CN" sz="2000" dirty="0"/>
                <a:t>Structure</a:t>
              </a:r>
              <a:endParaRPr lang="zh-CN" altLang="en-US" sz="2000" dirty="0"/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0E569B97-3152-4A1B-9D07-3BE3D2D222C3}"/>
                </a:ext>
              </a:extLst>
            </p:cNvPr>
            <p:cNvSpPr txBox="1"/>
            <p:nvPr/>
          </p:nvSpPr>
          <p:spPr>
            <a:xfrm>
              <a:off x="817334" y="2790658"/>
              <a:ext cx="641201" cy="38472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zh-CN" altLang="en-US" sz="2500"/>
                <a:t>结构</a:t>
              </a:r>
              <a:endParaRPr lang="zh-CN" altLang="en-US" sz="2500" dirty="0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D017C51-02FA-4A21-95F7-9C36E7F99757}"/>
              </a:ext>
            </a:extLst>
          </p:cNvPr>
          <p:cNvGrpSpPr/>
          <p:nvPr/>
        </p:nvGrpSpPr>
        <p:grpSpPr>
          <a:xfrm>
            <a:off x="5510164" y="2774149"/>
            <a:ext cx="1158971" cy="574278"/>
            <a:chOff x="558448" y="3392653"/>
            <a:chExt cx="1158971" cy="574278"/>
          </a:xfrm>
        </p:grpSpPr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7F64363A-922F-4455-AEDA-F9FC7D9F33F7}"/>
                </a:ext>
              </a:extLst>
            </p:cNvPr>
            <p:cNvSpPr txBox="1"/>
            <p:nvPr/>
          </p:nvSpPr>
          <p:spPr>
            <a:xfrm>
              <a:off x="558448" y="3392653"/>
              <a:ext cx="115897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algn="ctr">
                <a:defRPr sz="2500" cap="all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16200000" scaled="1"/>
                    <a:tileRect/>
                  </a:gra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en-US" altLang="zh-CN" sz="2000"/>
                <a:t>Output</a:t>
              </a:r>
              <a:endParaRPr lang="zh-CN" altLang="en-US" sz="2000" dirty="0"/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2A92B261-87AD-462E-9E9E-DE64D79482A5}"/>
                </a:ext>
              </a:extLst>
            </p:cNvPr>
            <p:cNvSpPr txBox="1"/>
            <p:nvPr/>
          </p:nvSpPr>
          <p:spPr>
            <a:xfrm>
              <a:off x="817334" y="3582210"/>
              <a:ext cx="641201" cy="38472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zh-CN" altLang="en-US" sz="2500"/>
                <a:t>输出</a:t>
              </a:r>
              <a:endParaRPr lang="zh-CN" altLang="en-US" sz="2500" dirty="0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B08CCE4-607E-47AA-B6BA-6B068889AECB}"/>
              </a:ext>
            </a:extLst>
          </p:cNvPr>
          <p:cNvGrpSpPr/>
          <p:nvPr/>
        </p:nvGrpSpPr>
        <p:grpSpPr>
          <a:xfrm>
            <a:off x="7536128" y="2774149"/>
            <a:ext cx="1288814" cy="574278"/>
            <a:chOff x="493527" y="4184205"/>
            <a:chExt cx="1288814" cy="574278"/>
          </a:xfrm>
        </p:grpSpPr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364501EB-ADFE-43DF-B11B-82D305782591}"/>
                </a:ext>
              </a:extLst>
            </p:cNvPr>
            <p:cNvSpPr txBox="1"/>
            <p:nvPr/>
          </p:nvSpPr>
          <p:spPr>
            <a:xfrm>
              <a:off x="493527" y="4184205"/>
              <a:ext cx="128881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algn="ctr">
                <a:defRPr sz="2500" cap="all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16200000" scaled="1"/>
                    <a:tileRect/>
                  </a:gra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en-US" altLang="zh-CN" sz="2000"/>
                <a:t>Operate</a:t>
              </a:r>
              <a:endParaRPr lang="zh-CN" altLang="en-US" sz="2000" dirty="0"/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0B9258E4-8E63-442B-8A4E-062B0A763F01}"/>
                </a:ext>
              </a:extLst>
            </p:cNvPr>
            <p:cNvSpPr txBox="1"/>
            <p:nvPr/>
          </p:nvSpPr>
          <p:spPr>
            <a:xfrm>
              <a:off x="817334" y="4373762"/>
              <a:ext cx="641201" cy="38472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zh-CN" altLang="en-US" sz="2500" dirty="0"/>
                <a:t>运营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430AE243-FBE3-4A32-89E4-A71D0CE0B274}"/>
              </a:ext>
            </a:extLst>
          </p:cNvPr>
          <p:cNvGrpSpPr/>
          <p:nvPr/>
        </p:nvGrpSpPr>
        <p:grpSpPr>
          <a:xfrm>
            <a:off x="9878686" y="2774149"/>
            <a:ext cx="785471" cy="574278"/>
            <a:chOff x="745198" y="4975758"/>
            <a:chExt cx="785471" cy="574278"/>
          </a:xfrm>
        </p:grpSpPr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222AD1B5-B54A-435E-B042-886A09DFD1D3}"/>
                </a:ext>
              </a:extLst>
            </p:cNvPr>
            <p:cNvSpPr txBox="1"/>
            <p:nvPr/>
          </p:nvSpPr>
          <p:spPr>
            <a:xfrm>
              <a:off x="745198" y="4975758"/>
              <a:ext cx="78547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algn="ctr">
                <a:defRPr sz="2500" cap="all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16200000" scaled="1"/>
                    <a:tileRect/>
                  </a:gra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en-US" altLang="zh-CN" sz="2000" dirty="0"/>
                <a:t>Copy</a:t>
              </a:r>
              <a:endParaRPr lang="zh-CN" altLang="en-US" sz="2000" dirty="0"/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7E823D6D-391B-40A6-AD02-1DED5EC039FC}"/>
                </a:ext>
              </a:extLst>
            </p:cNvPr>
            <p:cNvSpPr txBox="1"/>
            <p:nvPr/>
          </p:nvSpPr>
          <p:spPr>
            <a:xfrm>
              <a:off x="817334" y="5165315"/>
              <a:ext cx="641201" cy="384721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zh-CN" altLang="en-US" sz="2500" dirty="0"/>
                <a:t>复制</a:t>
              </a:r>
            </a:p>
          </p:txBody>
        </p:sp>
      </p:grpSp>
      <p:sp>
        <p:nvSpPr>
          <p:cNvPr id="96" name="文本框 95">
            <a:extLst>
              <a:ext uri="{FF2B5EF4-FFF2-40B4-BE49-F238E27FC236}">
                <a16:creationId xmlns:a16="http://schemas.microsoft.com/office/drawing/2014/main" id="{CA32F05F-6CD7-413E-8CAD-AD0B5FE6C1D8}"/>
              </a:ext>
            </a:extLst>
          </p:cNvPr>
          <p:cNvSpPr txBox="1"/>
          <p:nvPr/>
        </p:nvSpPr>
        <p:spPr>
          <a:xfrm>
            <a:off x="1446214" y="4740188"/>
            <a:ext cx="923330" cy="63863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2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社群成立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的前提</a:t>
            </a:r>
            <a:endParaRPr lang="zh-CN" altLang="en-US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6333C5A4-5531-4139-B8DE-FC76EC4044A1}"/>
              </a:ext>
            </a:extLst>
          </p:cNvPr>
          <p:cNvSpPr txBox="1"/>
          <p:nvPr/>
        </p:nvSpPr>
        <p:spPr>
          <a:xfrm>
            <a:off x="3537100" y="4740973"/>
            <a:ext cx="923330" cy="63863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2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决定社群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的存活</a:t>
            </a:r>
            <a:endParaRPr lang="zh-CN" altLang="en-US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C47266F3-A909-4A62-917B-E38AE7F193FD}"/>
              </a:ext>
            </a:extLst>
          </p:cNvPr>
          <p:cNvSpPr txBox="1"/>
          <p:nvPr/>
        </p:nvSpPr>
        <p:spPr>
          <a:xfrm>
            <a:off x="5627985" y="4728403"/>
            <a:ext cx="923330" cy="63863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2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决定社群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的价值</a:t>
            </a:r>
            <a:endParaRPr lang="zh-CN" altLang="en-US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659600AB-7E3A-4997-B1F5-24D0982E233D}"/>
              </a:ext>
            </a:extLst>
          </p:cNvPr>
          <p:cNvSpPr txBox="1"/>
          <p:nvPr/>
        </p:nvSpPr>
        <p:spPr>
          <a:xfrm>
            <a:off x="7718870" y="4741274"/>
            <a:ext cx="923330" cy="63863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2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决定社群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的寿命</a:t>
            </a:r>
            <a:endParaRPr lang="zh-CN" altLang="en-US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02B7ECEF-7FEF-4CE1-8BA9-9BABA86AF136}"/>
              </a:ext>
            </a:extLst>
          </p:cNvPr>
          <p:cNvSpPr txBox="1"/>
          <p:nvPr/>
        </p:nvSpPr>
        <p:spPr>
          <a:xfrm>
            <a:off x="9809756" y="4728403"/>
            <a:ext cx="923330" cy="63863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2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确定社群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</a:endParaRPr>
          </a:p>
          <a:p>
            <a:pPr algn="ctr">
              <a:lnSpc>
                <a:spcPct val="120000"/>
              </a:lnSpc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的规模</a:t>
            </a:r>
            <a:endParaRPr lang="zh-CN" altLang="en-US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7" name="等腰三角形 26">
            <a:extLst>
              <a:ext uri="{FF2B5EF4-FFF2-40B4-BE49-F238E27FC236}">
                <a16:creationId xmlns:a16="http://schemas.microsoft.com/office/drawing/2014/main" id="{397E1305-6D73-4F05-9A39-436EC607229E}"/>
              </a:ext>
            </a:extLst>
          </p:cNvPr>
          <p:cNvSpPr/>
          <p:nvPr/>
        </p:nvSpPr>
        <p:spPr>
          <a:xfrm rot="10800000">
            <a:off x="1689215" y="4094648"/>
            <a:ext cx="437327" cy="377006"/>
          </a:xfrm>
          <a:prstGeom prst="triangl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1" name="等腰三角形 100">
            <a:extLst>
              <a:ext uri="{FF2B5EF4-FFF2-40B4-BE49-F238E27FC236}">
                <a16:creationId xmlns:a16="http://schemas.microsoft.com/office/drawing/2014/main" id="{83A24DB6-7E53-4F7A-9179-462B579221CA}"/>
              </a:ext>
            </a:extLst>
          </p:cNvPr>
          <p:cNvSpPr/>
          <p:nvPr/>
        </p:nvSpPr>
        <p:spPr>
          <a:xfrm rot="10800000">
            <a:off x="3780100" y="4094648"/>
            <a:ext cx="437327" cy="377006"/>
          </a:xfrm>
          <a:prstGeom prst="triangl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" name="等腰三角形 101">
            <a:extLst>
              <a:ext uri="{FF2B5EF4-FFF2-40B4-BE49-F238E27FC236}">
                <a16:creationId xmlns:a16="http://schemas.microsoft.com/office/drawing/2014/main" id="{EB7B2C77-DAE5-44B6-B751-F1D056BD4942}"/>
              </a:ext>
            </a:extLst>
          </p:cNvPr>
          <p:cNvSpPr/>
          <p:nvPr/>
        </p:nvSpPr>
        <p:spPr>
          <a:xfrm rot="10800000">
            <a:off x="5870985" y="4094648"/>
            <a:ext cx="437327" cy="377006"/>
          </a:xfrm>
          <a:prstGeom prst="triangl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" name="等腰三角形 102">
            <a:extLst>
              <a:ext uri="{FF2B5EF4-FFF2-40B4-BE49-F238E27FC236}">
                <a16:creationId xmlns:a16="http://schemas.microsoft.com/office/drawing/2014/main" id="{9F7F0CB8-6401-49A6-8922-D30A5AD98B13}"/>
              </a:ext>
            </a:extLst>
          </p:cNvPr>
          <p:cNvSpPr/>
          <p:nvPr/>
        </p:nvSpPr>
        <p:spPr>
          <a:xfrm rot="10800000">
            <a:off x="7961870" y="4094648"/>
            <a:ext cx="437327" cy="377006"/>
          </a:xfrm>
          <a:prstGeom prst="triangl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" name="等腰三角形 103">
            <a:extLst>
              <a:ext uri="{FF2B5EF4-FFF2-40B4-BE49-F238E27FC236}">
                <a16:creationId xmlns:a16="http://schemas.microsoft.com/office/drawing/2014/main" id="{F41677F5-7429-4621-95AF-DCD1B0101980}"/>
              </a:ext>
            </a:extLst>
          </p:cNvPr>
          <p:cNvSpPr/>
          <p:nvPr/>
        </p:nvSpPr>
        <p:spPr>
          <a:xfrm rot="10800000">
            <a:off x="10052755" y="4094648"/>
            <a:ext cx="437327" cy="377006"/>
          </a:xfrm>
          <a:prstGeom prst="triangl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46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3139395-FC38-4E16-9E39-AE48244592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63339" y="5697195"/>
            <a:ext cx="262892" cy="207749"/>
          </a:xfrm>
        </p:spPr>
        <p:txBody>
          <a:bodyPr>
            <a:noAutofit/>
          </a:bodyPr>
          <a:lstStyle/>
          <a:p>
            <a:r>
              <a:rPr lang="en-US" altLang="zh-CN" dirty="0">
                <a:latin typeface="OPPOSans B" panose="00020600040101010101" pitchFamily="18" charset="-122"/>
                <a:ea typeface="OPPOSans B" panose="00020600040101010101" pitchFamily="18" charset="-122"/>
                <a:sym typeface="OPPOSans B" panose="00020600040101010101" pitchFamily="18" charset="-122"/>
              </a:rPr>
              <a:t>03</a:t>
            </a:r>
            <a:endParaRPr lang="zh-CN" altLang="en-US" dirty="0">
              <a:latin typeface="OPPOSans B" panose="00020600040101010101" pitchFamily="18" charset="-122"/>
              <a:ea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CD721E1-A042-46A0-A149-E484034964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06603" y="3222404"/>
            <a:ext cx="788677" cy="623248"/>
          </a:xfrm>
        </p:spPr>
        <p:txBody>
          <a:bodyPr>
            <a:noAutofit/>
          </a:bodyPr>
          <a:lstStyle/>
          <a:p>
            <a:r>
              <a:rPr lang="en-US" altLang="zh-CN" dirty="0">
                <a:latin typeface="OPPOSans B" panose="00020600040101010101" pitchFamily="18" charset="-122"/>
                <a:ea typeface="OPPOSans B" panose="00020600040101010101" pitchFamily="18" charset="-122"/>
                <a:sym typeface="OPPOSans B" panose="00020600040101010101" pitchFamily="18" charset="-122"/>
              </a:rPr>
              <a:t>03</a:t>
            </a:r>
            <a:endParaRPr lang="zh-CN" altLang="en-US" dirty="0">
              <a:latin typeface="OPPOSans B" panose="00020600040101010101" pitchFamily="18" charset="-122"/>
              <a:ea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0E5B550-A59C-4641-85A6-626455C57B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05795" y="2574819"/>
            <a:ext cx="3206006" cy="769441"/>
          </a:xfrm>
        </p:spPr>
        <p:txBody>
          <a:bodyPr>
            <a:noAutofit/>
          </a:bodyPr>
          <a:lstStyle/>
          <a:p>
            <a:r>
              <a:rPr lang="zh-CN" altLang="en-US" dirty="0">
                <a:latin typeface="OPPOSans B" panose="00020600040101010101" pitchFamily="18" charset="-122"/>
                <a:ea typeface="OPPOSans B" panose="00020600040101010101" pitchFamily="18" charset="-122"/>
                <a:sym typeface="OPPOSans B" panose="00020600040101010101" pitchFamily="18" charset="-122"/>
              </a:rPr>
              <a:t>商业化运营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6B92E9-A70A-4056-A637-28A2AC55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5795" y="3473527"/>
            <a:ext cx="3912931" cy="384721"/>
          </a:xfrm>
        </p:spPr>
        <p:txBody>
          <a:bodyPr>
            <a:noAutofit/>
          </a:bodyPr>
          <a:lstStyle/>
          <a:p>
            <a:r>
              <a:rPr lang="en-US" altLang="zh-CN" dirty="0"/>
              <a:t>Commercial operation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1148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2CB5050-C661-432A-8AFB-25917E882C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63339" y="5697195"/>
            <a:ext cx="262892" cy="207749"/>
          </a:xfrm>
        </p:spPr>
        <p:txBody>
          <a:bodyPr>
            <a:noAutofit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175AE99-B30A-47A0-937C-45A0EC8C43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60384" y="2989600"/>
            <a:ext cx="788677" cy="623248"/>
          </a:xfrm>
        </p:spPr>
        <p:txBody>
          <a:bodyPr>
            <a:noAutofit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2DAB399D-D726-4794-9398-AAEA9EAF6C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7384" y="2349109"/>
            <a:ext cx="2564805" cy="615553"/>
          </a:xfrm>
        </p:spPr>
        <p:txBody>
          <a:bodyPr>
            <a:noAutofit/>
          </a:bodyPr>
          <a:lstStyle/>
          <a:p>
            <a:r>
              <a:rPr lang="zh-CN" altLang="en-US" dirty="0"/>
              <a:t>商业化运营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B4904441-EFB0-4F81-A44C-8088C4D100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7384" y="3041920"/>
            <a:ext cx="3130665" cy="307777"/>
          </a:xfrm>
        </p:spPr>
        <p:txBody>
          <a:bodyPr anchor="t">
            <a:noAutofit/>
          </a:bodyPr>
          <a:lstStyle/>
          <a:p>
            <a:r>
              <a:rPr lang="en-US" altLang="zh-CN" dirty="0"/>
              <a:t>Commercial operation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D0A1D7F-25AB-40FA-BB92-72F6A54811CD}"/>
              </a:ext>
            </a:extLst>
          </p:cNvPr>
          <p:cNvSpPr txBox="1"/>
          <p:nvPr/>
        </p:nvSpPr>
        <p:spPr>
          <a:xfrm>
            <a:off x="8037602" y="2401035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广告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8798796-2D99-4849-BF5F-327B81C455FC}"/>
              </a:ext>
            </a:extLst>
          </p:cNvPr>
          <p:cNvSpPr txBox="1"/>
          <p:nvPr/>
        </p:nvSpPr>
        <p:spPr>
          <a:xfrm>
            <a:off x="8037602" y="2752190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内容电商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36AE979-FEAD-411D-AE3E-E01DA21115A7}"/>
              </a:ext>
            </a:extLst>
          </p:cNvPr>
          <p:cNvSpPr txBox="1"/>
          <p:nvPr/>
        </p:nvSpPr>
        <p:spPr>
          <a:xfrm>
            <a:off x="8037602" y="3103345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知识付费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CFFDB54-BB84-4E4C-8A68-63AA6CC8CF9C}"/>
              </a:ext>
            </a:extLst>
          </p:cNvPr>
          <p:cNvGrpSpPr/>
          <p:nvPr/>
        </p:nvGrpSpPr>
        <p:grpSpPr>
          <a:xfrm>
            <a:off x="7760608" y="2453015"/>
            <a:ext cx="173038" cy="173038"/>
            <a:chOff x="6604000" y="-476250"/>
            <a:chExt cx="374650" cy="37465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E71C9AC2-DE0C-4AA1-9809-FD46F1C0FC20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14D9B96B-028C-4E7D-BAAD-05401ED0BBA8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B023EB8-5F9B-4DB0-A502-4597F4B8888F}"/>
              </a:ext>
            </a:extLst>
          </p:cNvPr>
          <p:cNvGrpSpPr/>
          <p:nvPr/>
        </p:nvGrpSpPr>
        <p:grpSpPr>
          <a:xfrm>
            <a:off x="7760608" y="2804170"/>
            <a:ext cx="173038" cy="173038"/>
            <a:chOff x="6604000" y="-476250"/>
            <a:chExt cx="374650" cy="374650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A88A2CAB-60CA-4A90-A8B8-0ED55D4650A6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4C915974-FF67-461C-B3C4-07E3E49ACDAA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2094744-CA0B-4D1B-93B7-DF6C6650A261}"/>
              </a:ext>
            </a:extLst>
          </p:cNvPr>
          <p:cNvGrpSpPr/>
          <p:nvPr/>
        </p:nvGrpSpPr>
        <p:grpSpPr>
          <a:xfrm>
            <a:off x="7760608" y="3155325"/>
            <a:ext cx="173038" cy="173038"/>
            <a:chOff x="6604000" y="-476250"/>
            <a:chExt cx="374650" cy="374650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BB49A84-4865-423D-878E-4E94D20A6D6D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30A180E-C412-43AE-BC19-E31CE9461AF7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5892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6230B6F-24B6-453C-BB54-ABC44B25D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广告：触网行业对内容营销的热情最高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B39BB46-522F-45D6-B07C-BC4E3873D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Commercial operation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58142E4-2862-4587-8467-7935B1AC035E}"/>
              </a:ext>
            </a:extLst>
          </p:cNvPr>
          <p:cNvGrpSpPr/>
          <p:nvPr/>
        </p:nvGrpSpPr>
        <p:grpSpPr>
          <a:xfrm>
            <a:off x="5433982" y="6261473"/>
            <a:ext cx="1374463" cy="155202"/>
            <a:chOff x="5433982" y="6261473"/>
            <a:chExt cx="1374463" cy="15520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A488D79-FAF4-4C97-AAC2-698297D95543}"/>
                </a:ext>
              </a:extLst>
            </p:cNvPr>
            <p:cNvSpPr/>
            <p:nvPr/>
          </p:nvSpPr>
          <p:spPr>
            <a:xfrm>
              <a:off x="6043613" y="6261473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20BA1FA-DCDA-440D-8CCA-156C5486FB64}"/>
                </a:ext>
              </a:extLst>
            </p:cNvPr>
            <p:cNvSpPr>
              <a:spLocks/>
            </p:cNvSpPr>
            <p:nvPr/>
          </p:nvSpPr>
          <p:spPr>
            <a:xfrm>
              <a:off x="5764011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ABC0854-9E79-4FD4-9AC0-07DA8E4E6BC8}"/>
                </a:ext>
              </a:extLst>
            </p:cNvPr>
            <p:cNvSpPr>
              <a:spLocks/>
            </p:cNvSpPr>
            <p:nvPr/>
          </p:nvSpPr>
          <p:spPr>
            <a:xfrm>
              <a:off x="6094040" y="6311900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944A688-F1B5-4935-B4AD-C9AC452D9F2A}"/>
                </a:ext>
              </a:extLst>
            </p:cNvPr>
            <p:cNvSpPr/>
            <p:nvPr/>
          </p:nvSpPr>
          <p:spPr>
            <a:xfrm>
              <a:off x="6424068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B1B238F-52D0-487C-B5C6-E0179E377DFA}"/>
                </a:ext>
              </a:extLst>
            </p:cNvPr>
            <p:cNvSpPr/>
            <p:nvPr/>
          </p:nvSpPr>
          <p:spPr>
            <a:xfrm>
              <a:off x="6754097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A4B2F7E6-138C-4030-87C5-4D156DBA7146}"/>
                </a:ext>
              </a:extLst>
            </p:cNvPr>
            <p:cNvSpPr/>
            <p:nvPr/>
          </p:nvSpPr>
          <p:spPr>
            <a:xfrm>
              <a:off x="5433982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A46C489E-7A2B-41B3-9CEC-C1B0422670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2503698"/>
              </p:ext>
            </p:extLst>
          </p:nvPr>
        </p:nvGraphicFramePr>
        <p:xfrm>
          <a:off x="1510835" y="2694144"/>
          <a:ext cx="9170332" cy="2581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组合 11">
            <a:extLst>
              <a:ext uri="{FF2B5EF4-FFF2-40B4-BE49-F238E27FC236}">
                <a16:creationId xmlns:a16="http://schemas.microsoft.com/office/drawing/2014/main" id="{35D8B65B-B94F-4D61-8A08-14AC27FFF7B3}"/>
              </a:ext>
            </a:extLst>
          </p:cNvPr>
          <p:cNvGrpSpPr/>
          <p:nvPr/>
        </p:nvGrpSpPr>
        <p:grpSpPr>
          <a:xfrm>
            <a:off x="1600200" y="2283296"/>
            <a:ext cx="8991602" cy="291026"/>
            <a:chOff x="1600200" y="1683093"/>
            <a:chExt cx="8991602" cy="30391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1362108-035F-4154-A045-6E8402D34437}"/>
                </a:ext>
              </a:extLst>
            </p:cNvPr>
            <p:cNvSpPr/>
            <p:nvPr/>
          </p:nvSpPr>
          <p:spPr>
            <a:xfrm>
              <a:off x="1600200" y="1683093"/>
              <a:ext cx="8991602" cy="303915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44847C6-DBBD-4891-941F-4909D94BD474}"/>
                </a:ext>
              </a:extLst>
            </p:cNvPr>
            <p:cNvSpPr/>
            <p:nvPr/>
          </p:nvSpPr>
          <p:spPr>
            <a:xfrm>
              <a:off x="10546082" y="1683093"/>
              <a:ext cx="45719" cy="3039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A36EED1-0D68-4754-9F01-2B053E325C1E}"/>
              </a:ext>
            </a:extLst>
          </p:cNvPr>
          <p:cNvSpPr txBox="1"/>
          <p:nvPr/>
        </p:nvSpPr>
        <p:spPr>
          <a:xfrm>
            <a:off x="1734266" y="2313423"/>
            <a:ext cx="2627322" cy="2210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1500" dirty="0">
                <a:solidFill>
                  <a:schemeClr val="bg1"/>
                </a:solidFill>
                <a:latin typeface="+mj-ea"/>
                <a:ea typeface="+mj-ea"/>
              </a:rPr>
              <a:t>2017</a:t>
            </a:r>
            <a:r>
              <a:rPr lang="zh-CN" altLang="en-US" sz="1500" dirty="0">
                <a:solidFill>
                  <a:schemeClr val="bg1"/>
                </a:solidFill>
                <a:latin typeface="+mj-ea"/>
                <a:ea typeface="+mj-ea"/>
              </a:rPr>
              <a:t>年</a:t>
            </a:r>
            <a:r>
              <a:rPr lang="en-US" altLang="zh-CN" sz="1500" dirty="0">
                <a:solidFill>
                  <a:schemeClr val="bg1"/>
                </a:solidFill>
                <a:latin typeface="+mj-ea"/>
                <a:ea typeface="+mj-ea"/>
              </a:rPr>
              <a:t>-2018</a:t>
            </a:r>
            <a:r>
              <a:rPr lang="zh-CN" altLang="en-US" sz="1500" dirty="0">
                <a:solidFill>
                  <a:schemeClr val="bg1"/>
                </a:solidFill>
                <a:latin typeface="+mj-ea"/>
                <a:ea typeface="+mj-ea"/>
              </a:rPr>
              <a:t>年媒介成交状况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D4ECDE3-7BC3-4004-B60B-936B3332EB4F}"/>
              </a:ext>
            </a:extLst>
          </p:cNvPr>
          <p:cNvSpPr txBox="1"/>
          <p:nvPr/>
        </p:nvSpPr>
        <p:spPr>
          <a:xfrm>
            <a:off x="4398090" y="2325584"/>
            <a:ext cx="512961" cy="1473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1000" dirty="0">
                <a:solidFill>
                  <a:schemeClr val="bg1"/>
                </a:solidFill>
                <a:latin typeface="+mn-ea"/>
              </a:rPr>
              <a:t>单位：笔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B251BBB-E7CF-4D37-82F9-A5252219774D}"/>
              </a:ext>
            </a:extLst>
          </p:cNvPr>
          <p:cNvSpPr txBox="1"/>
          <p:nvPr/>
        </p:nvSpPr>
        <p:spPr>
          <a:xfrm>
            <a:off x="723900" y="1307195"/>
            <a:ext cx="6132786" cy="57259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kumimoji="0" sz="15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</a:defRPr>
            </a:lvl1pPr>
          </a:lstStyle>
          <a:p>
            <a:r>
              <a:rPr lang="zh-CN" altLang="en-US" dirty="0"/>
              <a:t>此处可强调重点数据的情况，并且填写对于数据表现的客观分析</a:t>
            </a:r>
            <a:endParaRPr lang="en-US" altLang="zh-CN" dirty="0"/>
          </a:p>
          <a:p>
            <a:r>
              <a:rPr lang="zh-CN" altLang="en-US" dirty="0"/>
              <a:t>如：排名前五的行业分别是哪些，原因可能是跟互联网相关</a:t>
            </a:r>
          </a:p>
        </p:txBody>
      </p:sp>
      <p:grpSp>
        <p:nvGrpSpPr>
          <p:cNvPr id="164" name="组合 163">
            <a:extLst>
              <a:ext uri="{FF2B5EF4-FFF2-40B4-BE49-F238E27FC236}">
                <a16:creationId xmlns:a16="http://schemas.microsoft.com/office/drawing/2014/main" id="{8AF1697C-8DB4-4BD5-A16E-02891A1A6127}"/>
              </a:ext>
            </a:extLst>
          </p:cNvPr>
          <p:cNvGrpSpPr/>
          <p:nvPr/>
        </p:nvGrpSpPr>
        <p:grpSpPr>
          <a:xfrm>
            <a:off x="723900" y="5823921"/>
            <a:ext cx="2081786" cy="331346"/>
            <a:chOff x="7455218" y="5823921"/>
            <a:chExt cx="2081786" cy="331346"/>
          </a:xfrm>
        </p:grpSpPr>
        <p:sp>
          <p:nvSpPr>
            <p:cNvPr id="165" name="文本框 164">
              <a:extLst>
                <a:ext uri="{FF2B5EF4-FFF2-40B4-BE49-F238E27FC236}">
                  <a16:creationId xmlns:a16="http://schemas.microsoft.com/office/drawing/2014/main" id="{3D3A3B8C-1513-4321-915B-84CD1285178F}"/>
                </a:ext>
              </a:extLst>
            </p:cNvPr>
            <p:cNvSpPr txBox="1"/>
            <p:nvPr/>
          </p:nvSpPr>
          <p:spPr>
            <a:xfrm>
              <a:off x="7455218" y="5823921"/>
              <a:ext cx="51296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参考资料</a:t>
              </a:r>
              <a:endParaRPr lang="zh-CN" altLang="en-US" sz="1000" dirty="0"/>
            </a:p>
          </p:txBody>
        </p:sp>
        <p:sp>
          <p:nvSpPr>
            <p:cNvPr id="166" name="文本框 165">
              <a:extLst>
                <a:ext uri="{FF2B5EF4-FFF2-40B4-BE49-F238E27FC236}">
                  <a16:creationId xmlns:a16="http://schemas.microsoft.com/office/drawing/2014/main" id="{8BD06B76-8B9D-4B67-95A9-B8EFE333CD8B}"/>
                </a:ext>
              </a:extLst>
            </p:cNvPr>
            <p:cNvSpPr txBox="1"/>
            <p:nvPr/>
          </p:nvSpPr>
          <p:spPr>
            <a:xfrm>
              <a:off x="8126361" y="5823921"/>
              <a:ext cx="141064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zh-CN" altLang="en-US" sz="1000" dirty="0">
                  <a:latin typeface="OPPOSans R"/>
                  <a:ea typeface="OPPOSans R"/>
                </a:rPr>
                <a:t>本页数据均为虚构，</a:t>
              </a:r>
              <a:endParaRPr lang="en-US" altLang="zh-CN" sz="1000" dirty="0">
                <a:latin typeface="OPPOSans R"/>
                <a:ea typeface="OPPOSans R"/>
              </a:endParaRPr>
            </a:p>
            <a:p>
              <a:r>
                <a:rPr lang="zh-CN" altLang="en-US" sz="1000" dirty="0">
                  <a:latin typeface="OPPOSans R"/>
                  <a:ea typeface="OPPOSans R"/>
                </a:rPr>
                <a:t>仅提供图表美化灵感参考</a:t>
              </a:r>
              <a:endParaRPr lang="zh-CN" altLang="en-US" sz="1000" dirty="0"/>
            </a:p>
          </p:txBody>
        </p:sp>
        <p:cxnSp>
          <p:nvCxnSpPr>
            <p:cNvPr id="168" name="直接连接符 167">
              <a:extLst>
                <a:ext uri="{FF2B5EF4-FFF2-40B4-BE49-F238E27FC236}">
                  <a16:creationId xmlns:a16="http://schemas.microsoft.com/office/drawing/2014/main" id="{D06D8063-C979-4962-920F-8541FA495248}"/>
                </a:ext>
              </a:extLst>
            </p:cNvPr>
            <p:cNvCxnSpPr>
              <a:cxnSpLocks/>
            </p:cNvCxnSpPr>
            <p:nvPr/>
          </p:nvCxnSpPr>
          <p:spPr>
            <a:xfrm>
              <a:off x="8044182" y="5837365"/>
              <a:ext cx="0" cy="31790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6016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6230B6F-24B6-453C-BB54-ABC44B25D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如何做广告推广不伤粉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B39BB46-522F-45D6-B07C-BC4E3873D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Commercial operation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58142E4-2862-4587-8467-7935B1AC035E}"/>
              </a:ext>
            </a:extLst>
          </p:cNvPr>
          <p:cNvGrpSpPr/>
          <p:nvPr/>
        </p:nvGrpSpPr>
        <p:grpSpPr>
          <a:xfrm>
            <a:off x="5433982" y="6261473"/>
            <a:ext cx="1374463" cy="155202"/>
            <a:chOff x="5433982" y="6261473"/>
            <a:chExt cx="1374463" cy="15520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A488D79-FAF4-4C97-AAC2-698297D95543}"/>
                </a:ext>
              </a:extLst>
            </p:cNvPr>
            <p:cNvSpPr/>
            <p:nvPr/>
          </p:nvSpPr>
          <p:spPr>
            <a:xfrm>
              <a:off x="6043613" y="6261473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20BA1FA-DCDA-440D-8CCA-156C5486FB64}"/>
                </a:ext>
              </a:extLst>
            </p:cNvPr>
            <p:cNvSpPr>
              <a:spLocks/>
            </p:cNvSpPr>
            <p:nvPr/>
          </p:nvSpPr>
          <p:spPr>
            <a:xfrm>
              <a:off x="5764011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ABC0854-9E79-4FD4-9AC0-07DA8E4E6BC8}"/>
                </a:ext>
              </a:extLst>
            </p:cNvPr>
            <p:cNvSpPr>
              <a:spLocks/>
            </p:cNvSpPr>
            <p:nvPr/>
          </p:nvSpPr>
          <p:spPr>
            <a:xfrm>
              <a:off x="6094040" y="6311900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944A688-F1B5-4935-B4AD-C9AC452D9F2A}"/>
                </a:ext>
              </a:extLst>
            </p:cNvPr>
            <p:cNvSpPr/>
            <p:nvPr/>
          </p:nvSpPr>
          <p:spPr>
            <a:xfrm>
              <a:off x="6424068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B1B238F-52D0-487C-B5C6-E0179E377DFA}"/>
                </a:ext>
              </a:extLst>
            </p:cNvPr>
            <p:cNvSpPr/>
            <p:nvPr/>
          </p:nvSpPr>
          <p:spPr>
            <a:xfrm>
              <a:off x="6754097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A4B2F7E6-138C-4030-87C5-4D156DBA7146}"/>
                </a:ext>
              </a:extLst>
            </p:cNvPr>
            <p:cNvSpPr/>
            <p:nvPr/>
          </p:nvSpPr>
          <p:spPr>
            <a:xfrm>
              <a:off x="5433982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23DBA938-5929-46BE-BA7A-5406C2D78A41}"/>
              </a:ext>
            </a:extLst>
          </p:cNvPr>
          <p:cNvSpPr txBox="1"/>
          <p:nvPr/>
        </p:nvSpPr>
        <p:spPr>
          <a:xfrm>
            <a:off x="723900" y="1725045"/>
            <a:ext cx="1025922" cy="61555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300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r>
              <a:rPr lang="zh-CN" altLang="en-US" sz="4000" dirty="0"/>
              <a:t>坚守</a:t>
            </a:r>
            <a:endParaRPr lang="en-US" altLang="zh-CN" sz="4000" dirty="0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DB54403-0386-4434-B280-239D7A244148}"/>
              </a:ext>
            </a:extLst>
          </p:cNvPr>
          <p:cNvGrpSpPr/>
          <p:nvPr/>
        </p:nvGrpSpPr>
        <p:grpSpPr>
          <a:xfrm>
            <a:off x="5176091" y="4502170"/>
            <a:ext cx="3567943" cy="1049888"/>
            <a:chOff x="4236942" y="4254812"/>
            <a:chExt cx="3567943" cy="1049888"/>
          </a:xfrm>
        </p:grpSpPr>
        <p:sp>
          <p:nvSpPr>
            <p:cNvPr id="202" name="文本框 201">
              <a:extLst>
                <a:ext uri="{FF2B5EF4-FFF2-40B4-BE49-F238E27FC236}">
                  <a16:creationId xmlns:a16="http://schemas.microsoft.com/office/drawing/2014/main" id="{5F957FFC-A5B4-44DD-ACE6-0459EA93B50D}"/>
                </a:ext>
              </a:extLst>
            </p:cNvPr>
            <p:cNvSpPr txBox="1"/>
            <p:nvPr/>
          </p:nvSpPr>
          <p:spPr>
            <a:xfrm>
              <a:off x="5480622" y="4519606"/>
              <a:ext cx="1080585" cy="553998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algn="ctr">
                <a:defRPr sz="2000" cap="all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16200000" scaled="1"/>
                    <a:tileRect/>
                  </a:gra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en-US" altLang="zh-CN" sz="3600" dirty="0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50000"/>
                        </a:schemeClr>
                      </a:gs>
                    </a:gsLst>
                    <a:lin ang="16200000" scaled="1"/>
                    <a:tileRect/>
                  </a:gradFill>
                </a:rPr>
                <a:t>ONE</a:t>
              </a:r>
              <a:endParaRPr lang="zh-CN" altLang="en-US" sz="3600" dirty="0">
                <a:gradFill flip="none" rotWithShape="1">
                  <a:gsLst>
                    <a:gs pos="20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id="{E9D3CEBA-65A7-4C2B-AE4C-A5C11FAF98C6}"/>
                </a:ext>
              </a:extLst>
            </p:cNvPr>
            <p:cNvSpPr txBox="1"/>
            <p:nvPr/>
          </p:nvSpPr>
          <p:spPr>
            <a:xfrm>
              <a:off x="5097584" y="4459310"/>
              <a:ext cx="1846659" cy="276999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</a:rPr>
                <a:t>广告匹配粉丝属性</a:t>
              </a:r>
              <a:endParaRPr lang="zh-CN" altLang="en-US" sz="18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endParaRPr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8D94567F-1EB8-4D22-A413-4088C2ACA0E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611383" y="4254812"/>
              <a:ext cx="2819063" cy="1049888"/>
            </a:xfrm>
            <a:prstGeom prst="roundRect">
              <a:avLst>
                <a:gd name="adj" fmla="val 50000"/>
              </a:avLst>
            </a:prstGeom>
            <a:noFill/>
            <a:ln w="1143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>
              <a:noAutofit/>
            </a:bodyPr>
            <a:lstStyle/>
            <a:p>
              <a:pPr algn="ctr"/>
              <a:endParaRPr lang="zh-CN" altLang="en-US" sz="1620"/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404D3B7A-C676-4EED-A78F-ED782C7799A9}"/>
                </a:ext>
              </a:extLst>
            </p:cNvPr>
            <p:cNvGrpSpPr/>
            <p:nvPr/>
          </p:nvGrpSpPr>
          <p:grpSpPr>
            <a:xfrm>
              <a:off x="4236942" y="4254812"/>
              <a:ext cx="3567943" cy="1049888"/>
              <a:chOff x="3177705" y="4594218"/>
              <a:chExt cx="3567943" cy="1049888"/>
            </a:xfrm>
          </p:grpSpPr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D5F9EBC7-FB63-4A80-875F-B43E2B36F8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95760" y="4594218"/>
                <a:ext cx="1049888" cy="1049888"/>
              </a:xfrm>
              <a:prstGeom prst="ellipse">
                <a:avLst/>
              </a:prstGeom>
              <a:noFill/>
              <a:ln w="11430">
                <a:gradFill flip="none" rotWithShape="1"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80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41148" rIns="82296" bIns="41148" rtlCol="0" anchor="ctr">
                <a:noAutofit/>
              </a:bodyPr>
              <a:lstStyle/>
              <a:p>
                <a:pPr algn="ctr"/>
                <a:endParaRPr lang="zh-CN" altLang="en-US" sz="162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73" name="椭圆 172">
                <a:extLst>
                  <a:ext uri="{FF2B5EF4-FFF2-40B4-BE49-F238E27FC236}">
                    <a16:creationId xmlns:a16="http://schemas.microsoft.com/office/drawing/2014/main" id="{2C742952-8823-4D20-8389-83E1B11928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77705" y="4594218"/>
                <a:ext cx="1049888" cy="1049888"/>
              </a:xfrm>
              <a:prstGeom prst="ellipse">
                <a:avLst/>
              </a:prstGeom>
              <a:noFill/>
              <a:ln w="11430">
                <a:gradFill flip="none" rotWithShape="1"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96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41148" rIns="82296" bIns="41148" rtlCol="0" anchor="ctr">
                <a:noAutofit/>
              </a:bodyPr>
              <a:lstStyle/>
              <a:p>
                <a:pPr algn="ctr"/>
                <a:endParaRPr lang="zh-CN" altLang="en-US" sz="162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954FC05C-2E37-4D00-B3ED-6DACDE15AC2E}"/>
                </a:ext>
              </a:extLst>
            </p:cNvPr>
            <p:cNvSpPr txBox="1"/>
            <p:nvPr/>
          </p:nvSpPr>
          <p:spPr>
            <a:xfrm>
              <a:off x="4930231" y="4793384"/>
              <a:ext cx="2181366" cy="245259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/>
              <a:r>
                <a:rPr kumimoji="0" lang="zh-CN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正中下怀的广告</a:t>
              </a: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=</a:t>
              </a:r>
              <a:r>
                <a:rPr kumimoji="0" lang="zh-CN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有用的信息</a:t>
              </a:r>
              <a:endParaRPr lang="zh-CN" altLang="en-US" sz="13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5F61EB9F-A5F5-4977-B84A-FBA964B3E760}"/>
              </a:ext>
            </a:extLst>
          </p:cNvPr>
          <p:cNvGrpSpPr/>
          <p:nvPr/>
        </p:nvGrpSpPr>
        <p:grpSpPr>
          <a:xfrm>
            <a:off x="7859913" y="3306719"/>
            <a:ext cx="3595487" cy="965897"/>
            <a:chOff x="8313582" y="4299780"/>
            <a:chExt cx="3595487" cy="965897"/>
          </a:xfrm>
        </p:grpSpPr>
        <p:sp>
          <p:nvSpPr>
            <p:cNvPr id="207" name="文本框 206">
              <a:extLst>
                <a:ext uri="{FF2B5EF4-FFF2-40B4-BE49-F238E27FC236}">
                  <a16:creationId xmlns:a16="http://schemas.microsoft.com/office/drawing/2014/main" id="{0AC5E212-34CA-4AD2-A7F2-FE7752FBF563}"/>
                </a:ext>
              </a:extLst>
            </p:cNvPr>
            <p:cNvSpPr txBox="1"/>
            <p:nvPr/>
          </p:nvSpPr>
          <p:spPr>
            <a:xfrm>
              <a:off x="9360745" y="4543392"/>
              <a:ext cx="1501162" cy="509678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algn="ctr">
                <a:defRPr sz="2000" cap="all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16200000" scaled="1"/>
                    <a:tileRect/>
                  </a:gra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en-US" altLang="zh-CN" sz="3312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50000"/>
                        </a:schemeClr>
                      </a:gs>
                    </a:gsLst>
                    <a:lin ang="16200000" scaled="1"/>
                    <a:tileRect/>
                  </a:gradFill>
                </a:rPr>
                <a:t>THREE</a:t>
              </a:r>
              <a:endParaRPr lang="zh-CN" altLang="en-US" sz="3312" dirty="0">
                <a:gradFill flip="none" rotWithShape="1">
                  <a:gsLst>
                    <a:gs pos="20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04" name="文本框 203">
              <a:extLst>
                <a:ext uri="{FF2B5EF4-FFF2-40B4-BE49-F238E27FC236}">
                  <a16:creationId xmlns:a16="http://schemas.microsoft.com/office/drawing/2014/main" id="{79F00C59-EA11-4D0D-B0D2-B971BFDBF8D9}"/>
                </a:ext>
              </a:extLst>
            </p:cNvPr>
            <p:cNvSpPr txBox="1"/>
            <p:nvPr/>
          </p:nvSpPr>
          <p:spPr>
            <a:xfrm>
              <a:off x="9474228" y="4487917"/>
              <a:ext cx="1274195" cy="254840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kumimoji="0" lang="zh-CN" altLang="en-US" sz="165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</a:rPr>
                <a:t>重视粉丝互动</a:t>
              </a:r>
            </a:p>
          </p:txBody>
        </p:sp>
        <p:sp>
          <p:nvSpPr>
            <p:cNvPr id="205" name="矩形: 圆角 204">
              <a:extLst>
                <a:ext uri="{FF2B5EF4-FFF2-40B4-BE49-F238E27FC236}">
                  <a16:creationId xmlns:a16="http://schemas.microsoft.com/office/drawing/2014/main" id="{087B50CD-A88D-420D-8C28-2CDB94340DE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8693635" y="4299780"/>
              <a:ext cx="2835378" cy="965897"/>
            </a:xfrm>
            <a:prstGeom prst="roundRect">
              <a:avLst>
                <a:gd name="adj" fmla="val 50000"/>
              </a:avLst>
            </a:prstGeom>
            <a:noFill/>
            <a:ln w="10516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713" tIns="37856" rIns="75713" bIns="37856" rtlCol="0" anchor="ctr">
              <a:noAutofit/>
            </a:bodyPr>
            <a:lstStyle/>
            <a:p>
              <a:pPr algn="ctr"/>
              <a:endParaRPr lang="zh-CN" altLang="en-US" sz="1490" dirty="0"/>
            </a:p>
          </p:txBody>
        </p:sp>
        <p:grpSp>
          <p:nvGrpSpPr>
            <p:cNvPr id="206" name="组合 205">
              <a:extLst>
                <a:ext uri="{FF2B5EF4-FFF2-40B4-BE49-F238E27FC236}">
                  <a16:creationId xmlns:a16="http://schemas.microsoft.com/office/drawing/2014/main" id="{69ED2439-02DC-448F-8D8F-6B8A50B687BD}"/>
                </a:ext>
              </a:extLst>
            </p:cNvPr>
            <p:cNvGrpSpPr/>
            <p:nvPr/>
          </p:nvGrpSpPr>
          <p:grpSpPr>
            <a:xfrm>
              <a:off x="8313582" y="4299780"/>
              <a:ext cx="3595487" cy="965897"/>
              <a:chOff x="2905628" y="4773708"/>
              <a:chExt cx="3595487" cy="965897"/>
            </a:xfrm>
          </p:grpSpPr>
          <p:sp>
            <p:nvSpPr>
              <p:cNvPr id="209" name="椭圆 208">
                <a:extLst>
                  <a:ext uri="{FF2B5EF4-FFF2-40B4-BE49-F238E27FC236}">
                    <a16:creationId xmlns:a16="http://schemas.microsoft.com/office/drawing/2014/main" id="{7EF005BB-DAB7-4A41-933F-1307665BFA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35218" y="4773708"/>
                <a:ext cx="965897" cy="965897"/>
              </a:xfrm>
              <a:prstGeom prst="ellipse">
                <a:avLst/>
              </a:prstGeom>
              <a:noFill/>
              <a:ln w="10516">
                <a:gradFill flip="none" rotWithShape="1"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80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5713" tIns="37856" rIns="75713" bIns="37856" rtlCol="0" anchor="ctr">
                <a:noAutofit/>
              </a:bodyPr>
              <a:lstStyle/>
              <a:p>
                <a:pPr algn="ctr"/>
                <a:endParaRPr lang="zh-CN" altLang="en-US" sz="149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10" name="椭圆 209">
                <a:extLst>
                  <a:ext uri="{FF2B5EF4-FFF2-40B4-BE49-F238E27FC236}">
                    <a16:creationId xmlns:a16="http://schemas.microsoft.com/office/drawing/2014/main" id="{E4AA3198-B90C-4B99-9185-8B9C0FF9BE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05628" y="4773708"/>
                <a:ext cx="965897" cy="965897"/>
              </a:xfrm>
              <a:prstGeom prst="ellipse">
                <a:avLst/>
              </a:prstGeom>
              <a:noFill/>
              <a:ln w="10516">
                <a:gradFill flip="none" rotWithShape="1"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96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5713" tIns="37856" rIns="75713" bIns="37856" rtlCol="0" anchor="ctr">
                <a:noAutofit/>
              </a:bodyPr>
              <a:lstStyle/>
              <a:p>
                <a:pPr algn="ctr"/>
                <a:endParaRPr lang="zh-CN" altLang="en-US" sz="149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208" name="文本框 207">
              <a:extLst>
                <a:ext uri="{FF2B5EF4-FFF2-40B4-BE49-F238E27FC236}">
                  <a16:creationId xmlns:a16="http://schemas.microsoft.com/office/drawing/2014/main" id="{6A1EA692-ED3F-491F-AE5F-92DD50696709}"/>
                </a:ext>
              </a:extLst>
            </p:cNvPr>
            <p:cNvSpPr txBox="1"/>
            <p:nvPr/>
          </p:nvSpPr>
          <p:spPr>
            <a:xfrm>
              <a:off x="8996403" y="4795267"/>
              <a:ext cx="2229843" cy="225638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/>
              <a:r>
                <a:rPr kumimoji="0" lang="zh-CN" altLang="en-US" sz="1242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软文更重视粉丝互动，福利补偿</a:t>
              </a:r>
            </a:p>
          </p:txBody>
        </p:sp>
      </p:grpSp>
      <p:grpSp>
        <p:nvGrpSpPr>
          <p:cNvPr id="211" name="组合 210">
            <a:extLst>
              <a:ext uri="{FF2B5EF4-FFF2-40B4-BE49-F238E27FC236}">
                <a16:creationId xmlns:a16="http://schemas.microsoft.com/office/drawing/2014/main" id="{C6AB55F3-F967-4034-9A1D-78E6B9E72237}"/>
              </a:ext>
            </a:extLst>
          </p:cNvPr>
          <p:cNvGrpSpPr/>
          <p:nvPr/>
        </p:nvGrpSpPr>
        <p:grpSpPr>
          <a:xfrm>
            <a:off x="8071781" y="2219318"/>
            <a:ext cx="2734398" cy="829411"/>
            <a:chOff x="3050914" y="5092841"/>
            <a:chExt cx="2734398" cy="829411"/>
          </a:xfrm>
        </p:grpSpPr>
        <p:sp>
          <p:nvSpPr>
            <p:cNvPr id="215" name="文本框 214">
              <a:extLst>
                <a:ext uri="{FF2B5EF4-FFF2-40B4-BE49-F238E27FC236}">
                  <a16:creationId xmlns:a16="http://schemas.microsoft.com/office/drawing/2014/main" id="{C5559511-9A63-4A7D-A8C0-0C573FEA2B33}"/>
                </a:ext>
              </a:extLst>
            </p:cNvPr>
            <p:cNvSpPr txBox="1"/>
            <p:nvPr/>
          </p:nvSpPr>
          <p:spPr>
            <a:xfrm>
              <a:off x="3968026" y="5302031"/>
              <a:ext cx="867065" cy="437658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algn="ctr">
                <a:defRPr sz="2000" cap="all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16200000" scaled="1"/>
                    <a:tileRect/>
                  </a:gra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en-US" altLang="zh-CN" sz="2844" dirty="0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50000"/>
                        </a:schemeClr>
                      </a:gs>
                    </a:gsLst>
                    <a:lin ang="16200000" scaled="1"/>
                    <a:tileRect/>
                  </a:gradFill>
                </a:rPr>
                <a:t>five</a:t>
              </a:r>
              <a:endParaRPr lang="zh-CN" altLang="en-US" sz="2844" dirty="0">
                <a:gradFill flip="none" rotWithShape="1">
                  <a:gsLst>
                    <a:gs pos="20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12" name="文本框 211">
              <a:extLst>
                <a:ext uri="{FF2B5EF4-FFF2-40B4-BE49-F238E27FC236}">
                  <a16:creationId xmlns:a16="http://schemas.microsoft.com/office/drawing/2014/main" id="{048AA077-18D8-4C7B-B7BC-F56135685F68}"/>
                </a:ext>
              </a:extLst>
            </p:cNvPr>
            <p:cNvSpPr txBox="1"/>
            <p:nvPr/>
          </p:nvSpPr>
          <p:spPr>
            <a:xfrm>
              <a:off x="3688682" y="5254395"/>
              <a:ext cx="1458861" cy="218830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kumimoji="0" lang="zh-CN" altLang="en-US" sz="1422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</a:rPr>
                <a:t>原生广告优于硬广</a:t>
              </a:r>
            </a:p>
          </p:txBody>
        </p:sp>
        <p:sp>
          <p:nvSpPr>
            <p:cNvPr id="213" name="矩形: 圆角 212">
              <a:extLst>
                <a:ext uri="{FF2B5EF4-FFF2-40B4-BE49-F238E27FC236}">
                  <a16:creationId xmlns:a16="http://schemas.microsoft.com/office/drawing/2014/main" id="{3E064AB1-35BF-43ED-A3A3-9A63BB33A40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358299" y="5092841"/>
              <a:ext cx="2119630" cy="829411"/>
            </a:xfrm>
            <a:prstGeom prst="roundRect">
              <a:avLst>
                <a:gd name="adj" fmla="val 50000"/>
              </a:avLst>
            </a:prstGeom>
            <a:noFill/>
            <a:ln w="903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014" tIns="32507" rIns="65014" bIns="32507" rtlCol="0" anchor="ctr">
              <a:noAutofit/>
            </a:bodyPr>
            <a:lstStyle/>
            <a:p>
              <a:pPr algn="ctr"/>
              <a:endParaRPr lang="zh-CN" altLang="en-US" sz="1280"/>
            </a:p>
          </p:txBody>
        </p:sp>
        <p:grpSp>
          <p:nvGrpSpPr>
            <p:cNvPr id="214" name="组合 213">
              <a:extLst>
                <a:ext uri="{FF2B5EF4-FFF2-40B4-BE49-F238E27FC236}">
                  <a16:creationId xmlns:a16="http://schemas.microsoft.com/office/drawing/2014/main" id="{96D36151-5F2D-48EB-A0F7-B24847A09B00}"/>
                </a:ext>
              </a:extLst>
            </p:cNvPr>
            <p:cNvGrpSpPr/>
            <p:nvPr/>
          </p:nvGrpSpPr>
          <p:grpSpPr>
            <a:xfrm>
              <a:off x="3050914" y="5092841"/>
              <a:ext cx="2734398" cy="829411"/>
              <a:chOff x="3050914" y="5092841"/>
              <a:chExt cx="2734398" cy="829411"/>
            </a:xfrm>
          </p:grpSpPr>
          <p:sp>
            <p:nvSpPr>
              <p:cNvPr id="217" name="椭圆 216">
                <a:extLst>
                  <a:ext uri="{FF2B5EF4-FFF2-40B4-BE49-F238E27FC236}">
                    <a16:creationId xmlns:a16="http://schemas.microsoft.com/office/drawing/2014/main" id="{2F52A570-CDD9-43F1-8C20-EA9749F863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55901" y="5092841"/>
                <a:ext cx="829411" cy="829411"/>
              </a:xfrm>
              <a:prstGeom prst="ellipse">
                <a:avLst/>
              </a:prstGeom>
              <a:noFill/>
              <a:ln w="9030">
                <a:gradFill flip="none" rotWithShape="1"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80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014" tIns="32507" rIns="65014" bIns="32507" rtlCol="0" anchor="ctr">
                <a:noAutofit/>
              </a:bodyPr>
              <a:lstStyle/>
              <a:p>
                <a:pPr algn="ctr"/>
                <a:endParaRPr lang="zh-CN" altLang="en-US" sz="128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18" name="椭圆 217">
                <a:extLst>
                  <a:ext uri="{FF2B5EF4-FFF2-40B4-BE49-F238E27FC236}">
                    <a16:creationId xmlns:a16="http://schemas.microsoft.com/office/drawing/2014/main" id="{670E907A-9083-47F6-809F-35C4734DE9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50914" y="5092841"/>
                <a:ext cx="829411" cy="829411"/>
              </a:xfrm>
              <a:prstGeom prst="ellipse">
                <a:avLst/>
              </a:prstGeom>
              <a:noFill/>
              <a:ln w="9030">
                <a:gradFill flip="none" rotWithShape="1"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96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014" tIns="32507" rIns="65014" bIns="32507" rtlCol="0" anchor="ctr">
                <a:noAutofit/>
              </a:bodyPr>
              <a:lstStyle/>
              <a:p>
                <a:pPr algn="ctr"/>
                <a:endParaRPr lang="zh-CN" altLang="en-US" sz="128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216" name="文本框 215">
              <a:extLst>
                <a:ext uri="{FF2B5EF4-FFF2-40B4-BE49-F238E27FC236}">
                  <a16:creationId xmlns:a16="http://schemas.microsoft.com/office/drawing/2014/main" id="{E7C678DA-1C10-4158-AB8C-9C87DB432D7A}"/>
                </a:ext>
              </a:extLst>
            </p:cNvPr>
            <p:cNvSpPr txBox="1"/>
            <p:nvPr/>
          </p:nvSpPr>
          <p:spPr>
            <a:xfrm>
              <a:off x="3715465" y="5518316"/>
              <a:ext cx="1405294" cy="193755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/>
              <a:r>
                <a:rPr kumimoji="0" lang="zh-CN" altLang="en-US" sz="106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广告即内容</a:t>
              </a:r>
              <a:r>
                <a:rPr kumimoji="0" lang="en-US" altLang="zh-CN" sz="106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,</a:t>
              </a:r>
              <a:r>
                <a:rPr kumimoji="0" lang="zh-CN" altLang="en-US" sz="106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内容即广告</a:t>
              </a: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BBF7806A-D239-4DA7-8CC6-08430089DD76}"/>
              </a:ext>
            </a:extLst>
          </p:cNvPr>
          <p:cNvGrpSpPr/>
          <p:nvPr/>
        </p:nvGrpSpPr>
        <p:grpSpPr>
          <a:xfrm>
            <a:off x="3101681" y="3086270"/>
            <a:ext cx="4302199" cy="986894"/>
            <a:chOff x="7822440" y="2295670"/>
            <a:chExt cx="4302199" cy="986894"/>
          </a:xfrm>
        </p:grpSpPr>
        <p:sp>
          <p:nvSpPr>
            <p:cNvPr id="223" name="文本框 222">
              <a:extLst>
                <a:ext uri="{FF2B5EF4-FFF2-40B4-BE49-F238E27FC236}">
                  <a16:creationId xmlns:a16="http://schemas.microsoft.com/office/drawing/2014/main" id="{5908E021-FDF0-42B6-825A-E26403583D38}"/>
                </a:ext>
              </a:extLst>
            </p:cNvPr>
            <p:cNvSpPr txBox="1"/>
            <p:nvPr/>
          </p:nvSpPr>
          <p:spPr>
            <a:xfrm>
              <a:off x="9389901" y="2544577"/>
              <a:ext cx="1145505" cy="520758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algn="ctr">
                <a:defRPr sz="2000" cap="all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16200000" scaled="1"/>
                    <a:tileRect/>
                  </a:gra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en-US" altLang="zh-CN" sz="3384" dirty="0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50000"/>
                        </a:schemeClr>
                      </a:gs>
                    </a:gsLst>
                    <a:lin ang="16200000" scaled="1"/>
                    <a:tileRect/>
                  </a:gradFill>
                </a:rPr>
                <a:t>two</a:t>
              </a:r>
              <a:endParaRPr lang="zh-CN" altLang="en-US" sz="3384" dirty="0">
                <a:gradFill flip="none" rotWithShape="1">
                  <a:gsLst>
                    <a:gs pos="20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20" name="文本框 219">
              <a:extLst>
                <a:ext uri="{FF2B5EF4-FFF2-40B4-BE49-F238E27FC236}">
                  <a16:creationId xmlns:a16="http://schemas.microsoft.com/office/drawing/2014/main" id="{FC215953-2F17-483C-952B-36DED3447514}"/>
                </a:ext>
              </a:extLst>
            </p:cNvPr>
            <p:cNvSpPr txBox="1"/>
            <p:nvPr/>
          </p:nvSpPr>
          <p:spPr>
            <a:xfrm>
              <a:off x="9548391" y="2487897"/>
              <a:ext cx="867930" cy="260379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kumimoji="0" lang="zh-CN" altLang="en-US" sz="1692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</a:rPr>
                <a:t>宁缺毋滥</a:t>
              </a:r>
            </a:p>
          </p:txBody>
        </p:sp>
        <p:sp>
          <p:nvSpPr>
            <p:cNvPr id="221" name="矩形: 圆角 220">
              <a:extLst>
                <a:ext uri="{FF2B5EF4-FFF2-40B4-BE49-F238E27FC236}">
                  <a16:creationId xmlns:a16="http://schemas.microsoft.com/office/drawing/2014/main" id="{BD931057-4205-4BE8-98EA-975EC938CA73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8283891" y="2295670"/>
              <a:ext cx="3396931" cy="986894"/>
            </a:xfrm>
            <a:prstGeom prst="roundRect">
              <a:avLst>
                <a:gd name="adj" fmla="val 50000"/>
              </a:avLst>
            </a:prstGeom>
            <a:noFill/>
            <a:ln w="10744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359" tIns="38679" rIns="77359" bIns="38679" rtlCol="0" anchor="ctr">
              <a:noAutofit/>
            </a:bodyPr>
            <a:lstStyle/>
            <a:p>
              <a:pPr algn="ctr"/>
              <a:endParaRPr lang="zh-CN" altLang="en-US" sz="1523"/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0DBF912C-7AF2-4137-987F-6F785CFE2CDF}"/>
                </a:ext>
              </a:extLst>
            </p:cNvPr>
            <p:cNvGrpSpPr/>
            <p:nvPr/>
          </p:nvGrpSpPr>
          <p:grpSpPr>
            <a:xfrm>
              <a:off x="7822440" y="2295670"/>
              <a:ext cx="4302199" cy="986894"/>
              <a:chOff x="7822440" y="2295670"/>
              <a:chExt cx="4302199" cy="986894"/>
            </a:xfrm>
          </p:grpSpPr>
          <p:sp>
            <p:nvSpPr>
              <p:cNvPr id="225" name="椭圆 224">
                <a:extLst>
                  <a:ext uri="{FF2B5EF4-FFF2-40B4-BE49-F238E27FC236}">
                    <a16:creationId xmlns:a16="http://schemas.microsoft.com/office/drawing/2014/main" id="{8F27DF25-7EBD-41F6-B20A-2E8631BDBD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37745" y="2295670"/>
                <a:ext cx="986894" cy="986894"/>
              </a:xfrm>
              <a:prstGeom prst="ellipse">
                <a:avLst/>
              </a:prstGeom>
              <a:noFill/>
              <a:ln w="10744">
                <a:gradFill flip="none" rotWithShape="1"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80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7359" tIns="38679" rIns="77359" bIns="38679" rtlCol="0" anchor="ctr">
                <a:noAutofit/>
              </a:bodyPr>
              <a:lstStyle/>
              <a:p>
                <a:pPr algn="ctr"/>
                <a:endParaRPr lang="zh-CN" altLang="en-US" sz="1523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26" name="椭圆 225">
                <a:extLst>
                  <a:ext uri="{FF2B5EF4-FFF2-40B4-BE49-F238E27FC236}">
                    <a16:creationId xmlns:a16="http://schemas.microsoft.com/office/drawing/2014/main" id="{B997C876-F65E-4DD8-8E9A-63437FC25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22440" y="2295670"/>
                <a:ext cx="986894" cy="986894"/>
              </a:xfrm>
              <a:prstGeom prst="ellipse">
                <a:avLst/>
              </a:prstGeom>
              <a:noFill/>
              <a:ln w="10744">
                <a:gradFill flip="none" rotWithShape="1"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96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7359" tIns="38679" rIns="77359" bIns="38679" rtlCol="0" anchor="ctr">
                <a:noAutofit/>
              </a:bodyPr>
              <a:lstStyle/>
              <a:p>
                <a:pPr algn="ctr"/>
                <a:endParaRPr lang="zh-CN" altLang="en-US" sz="1523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224" name="文本框 223">
              <a:extLst>
                <a:ext uri="{FF2B5EF4-FFF2-40B4-BE49-F238E27FC236}">
                  <a16:creationId xmlns:a16="http://schemas.microsoft.com/office/drawing/2014/main" id="{1A1EB293-D6D0-427F-B99F-57C4B933F5EF}"/>
                </a:ext>
              </a:extLst>
            </p:cNvPr>
            <p:cNvSpPr txBox="1"/>
            <p:nvPr/>
          </p:nvSpPr>
          <p:spPr>
            <a:xfrm>
              <a:off x="8599094" y="2801928"/>
              <a:ext cx="2766526" cy="230543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/>
              <a:r>
                <a:rPr lang="zh-CN" altLang="en-US" sz="1269" dirty="0"/>
                <a:t>做好广告质量把控，</a:t>
              </a:r>
              <a:r>
                <a:rPr kumimoji="0" lang="zh-CN" altLang="en-US" sz="126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不要透支粉丝信任</a:t>
              </a:r>
            </a:p>
          </p:txBody>
        </p:sp>
      </p:grpSp>
      <p:grpSp>
        <p:nvGrpSpPr>
          <p:cNvPr id="227" name="组合 226">
            <a:extLst>
              <a:ext uri="{FF2B5EF4-FFF2-40B4-BE49-F238E27FC236}">
                <a16:creationId xmlns:a16="http://schemas.microsoft.com/office/drawing/2014/main" id="{F0E7AA1A-CE04-41E0-8169-76BA36F5C476}"/>
              </a:ext>
            </a:extLst>
          </p:cNvPr>
          <p:cNvGrpSpPr/>
          <p:nvPr/>
        </p:nvGrpSpPr>
        <p:grpSpPr>
          <a:xfrm>
            <a:off x="4698049" y="1818159"/>
            <a:ext cx="3080525" cy="934400"/>
            <a:chOff x="3637295" y="4956602"/>
            <a:chExt cx="3080525" cy="934400"/>
          </a:xfrm>
        </p:grpSpPr>
        <p:sp>
          <p:nvSpPr>
            <p:cNvPr id="231" name="文本框 230">
              <a:extLst>
                <a:ext uri="{FF2B5EF4-FFF2-40B4-BE49-F238E27FC236}">
                  <a16:creationId xmlns:a16="http://schemas.microsoft.com/office/drawing/2014/main" id="{81BD9CD7-75FB-4AE5-8A6D-CDFECBEC9EEF}"/>
                </a:ext>
              </a:extLst>
            </p:cNvPr>
            <p:cNvSpPr txBox="1"/>
            <p:nvPr/>
          </p:nvSpPr>
          <p:spPr>
            <a:xfrm>
              <a:off x="4535519" y="5192269"/>
              <a:ext cx="1246770" cy="493058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algn="ctr">
                <a:defRPr sz="2000" cap="all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16200000" scaled="1"/>
                    <a:tileRect/>
                  </a:gra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lang="en-US" altLang="zh-CN" sz="3204" dirty="0">
                  <a:gradFill flip="none" rotWithShape="1">
                    <a:gsLst>
                      <a:gs pos="20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50000"/>
                        </a:schemeClr>
                      </a:gs>
                    </a:gsLst>
                    <a:lin ang="16200000" scaled="1"/>
                    <a:tileRect/>
                  </a:gradFill>
                </a:rPr>
                <a:t>FOUR</a:t>
              </a:r>
              <a:endParaRPr lang="zh-CN" altLang="en-US" sz="3204" dirty="0">
                <a:gradFill flip="none" rotWithShape="1">
                  <a:gsLst>
                    <a:gs pos="20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16200000" scaled="1"/>
                  <a:tileRect/>
                </a:gradFill>
              </a:endParaRPr>
            </a:p>
          </p:txBody>
        </p:sp>
        <p:sp>
          <p:nvSpPr>
            <p:cNvPr id="228" name="文本框 227">
              <a:extLst>
                <a:ext uri="{FF2B5EF4-FFF2-40B4-BE49-F238E27FC236}">
                  <a16:creationId xmlns:a16="http://schemas.microsoft.com/office/drawing/2014/main" id="{3D128AFF-5B1D-4E2B-B6BC-315FC2421392}"/>
                </a:ext>
              </a:extLst>
            </p:cNvPr>
            <p:cNvSpPr txBox="1"/>
            <p:nvPr/>
          </p:nvSpPr>
          <p:spPr>
            <a:xfrm>
              <a:off x="4253073" y="5138605"/>
              <a:ext cx="1848967" cy="246530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kumimoji="0" lang="zh-CN" altLang="en-US" sz="1602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</a:rPr>
                <a:t>提前预告，固定栏目</a:t>
              </a:r>
            </a:p>
          </p:txBody>
        </p:sp>
        <p:sp>
          <p:nvSpPr>
            <p:cNvPr id="229" name="矩形: 圆角 228">
              <a:extLst>
                <a:ext uri="{FF2B5EF4-FFF2-40B4-BE49-F238E27FC236}">
                  <a16:creationId xmlns:a16="http://schemas.microsoft.com/office/drawing/2014/main" id="{7BB7D40F-572D-4CFC-BCAC-6ABF40F733B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983589" y="4956602"/>
              <a:ext cx="2387937" cy="934400"/>
            </a:xfrm>
            <a:prstGeom prst="roundRect">
              <a:avLst>
                <a:gd name="adj" fmla="val 50000"/>
              </a:avLst>
            </a:prstGeom>
            <a:noFill/>
            <a:ln w="10173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244" tIns="36622" rIns="73244" bIns="36622" rtlCol="0" anchor="ctr">
              <a:noAutofit/>
            </a:bodyPr>
            <a:lstStyle/>
            <a:p>
              <a:pPr algn="ctr"/>
              <a:endParaRPr lang="zh-CN" altLang="en-US" sz="1442"/>
            </a:p>
          </p:txBody>
        </p:sp>
        <p:grpSp>
          <p:nvGrpSpPr>
            <p:cNvPr id="230" name="组合 229">
              <a:extLst>
                <a:ext uri="{FF2B5EF4-FFF2-40B4-BE49-F238E27FC236}">
                  <a16:creationId xmlns:a16="http://schemas.microsoft.com/office/drawing/2014/main" id="{1176D7E2-9FC0-4E37-91A3-C1302992EA39}"/>
                </a:ext>
              </a:extLst>
            </p:cNvPr>
            <p:cNvGrpSpPr/>
            <p:nvPr/>
          </p:nvGrpSpPr>
          <p:grpSpPr>
            <a:xfrm>
              <a:off x="3637295" y="4956602"/>
              <a:ext cx="3080525" cy="934400"/>
              <a:chOff x="3637295" y="4956602"/>
              <a:chExt cx="3080525" cy="934400"/>
            </a:xfrm>
          </p:grpSpPr>
          <p:sp>
            <p:nvSpPr>
              <p:cNvPr id="233" name="椭圆 232">
                <a:extLst>
                  <a:ext uri="{FF2B5EF4-FFF2-40B4-BE49-F238E27FC236}">
                    <a16:creationId xmlns:a16="http://schemas.microsoft.com/office/drawing/2014/main" id="{792C9CE1-959A-4E81-B196-C2ADB366B0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83420" y="4956602"/>
                <a:ext cx="934400" cy="934400"/>
              </a:xfrm>
              <a:prstGeom prst="ellipse">
                <a:avLst/>
              </a:prstGeom>
              <a:noFill/>
              <a:ln w="10173">
                <a:gradFill flip="none" rotWithShape="1"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80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244" tIns="36622" rIns="73244" bIns="36622" rtlCol="0" anchor="ctr">
                <a:noAutofit/>
              </a:bodyPr>
              <a:lstStyle/>
              <a:p>
                <a:pPr algn="ctr"/>
                <a:endParaRPr lang="zh-CN" altLang="en-US" sz="1442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34" name="椭圆 233">
                <a:extLst>
                  <a:ext uri="{FF2B5EF4-FFF2-40B4-BE49-F238E27FC236}">
                    <a16:creationId xmlns:a16="http://schemas.microsoft.com/office/drawing/2014/main" id="{27F09B4A-398D-4B3D-94DF-87ED23C3E3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37295" y="4956602"/>
                <a:ext cx="934400" cy="934400"/>
              </a:xfrm>
              <a:prstGeom prst="ellipse">
                <a:avLst/>
              </a:prstGeom>
              <a:noFill/>
              <a:ln w="10173">
                <a:gradFill flip="none" rotWithShape="1"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96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244" tIns="36622" rIns="73244" bIns="36622" rtlCol="0" anchor="ctr">
                <a:noAutofit/>
              </a:bodyPr>
              <a:lstStyle/>
              <a:p>
                <a:pPr algn="ctr"/>
                <a:endParaRPr lang="zh-CN" altLang="en-US" sz="1442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232" name="文本框 231">
              <a:extLst>
                <a:ext uri="{FF2B5EF4-FFF2-40B4-BE49-F238E27FC236}">
                  <a16:creationId xmlns:a16="http://schemas.microsoft.com/office/drawing/2014/main" id="{308A288E-FE09-44A1-A75A-C913B1E898C9}"/>
                </a:ext>
              </a:extLst>
            </p:cNvPr>
            <p:cNvSpPr txBox="1"/>
            <p:nvPr/>
          </p:nvSpPr>
          <p:spPr>
            <a:xfrm>
              <a:off x="4253073" y="5435931"/>
              <a:ext cx="1848967" cy="218281"/>
            </a:xfrm>
            <a:prstGeom prst="rect">
              <a:avLst/>
            </a:prstGeom>
            <a:noFill/>
            <a:effectLst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just">
                <a:lnSpc>
                  <a:spcPct val="130000"/>
                </a:lnSpc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/>
              <a:r>
                <a:rPr kumimoji="0" lang="zh-CN" altLang="en-US" sz="1202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培养粉丝习惯，提高接受度</a:t>
              </a:r>
            </a:p>
          </p:txBody>
        </p:sp>
      </p:grpSp>
      <p:sp>
        <p:nvSpPr>
          <p:cNvPr id="236" name="文本框 235">
            <a:extLst>
              <a:ext uri="{FF2B5EF4-FFF2-40B4-BE49-F238E27FC236}">
                <a16:creationId xmlns:a16="http://schemas.microsoft.com/office/drawing/2014/main" id="{47498904-5DAD-49A5-A300-8D8A9371DCC2}"/>
              </a:ext>
            </a:extLst>
          </p:cNvPr>
          <p:cNvSpPr txBox="1"/>
          <p:nvPr/>
        </p:nvSpPr>
        <p:spPr>
          <a:xfrm>
            <a:off x="732536" y="3145821"/>
            <a:ext cx="1538883" cy="46166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00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+mn-ea"/>
                <a:ea typeface="+mn-ea"/>
              </a:rPr>
              <a:t>做好广告</a:t>
            </a:r>
          </a:p>
        </p:txBody>
      </p:sp>
      <p:sp>
        <p:nvSpPr>
          <p:cNvPr id="237" name="文本框 236">
            <a:extLst>
              <a:ext uri="{FF2B5EF4-FFF2-40B4-BE49-F238E27FC236}">
                <a16:creationId xmlns:a16="http://schemas.microsoft.com/office/drawing/2014/main" id="{EB354919-B6C2-44F2-BFC0-5D64A1BF3483}"/>
              </a:ext>
            </a:extLst>
          </p:cNvPr>
          <p:cNvSpPr txBox="1"/>
          <p:nvPr/>
        </p:nvSpPr>
        <p:spPr>
          <a:xfrm>
            <a:off x="732536" y="3647378"/>
            <a:ext cx="1154162" cy="46166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00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latin typeface="+mn-ea"/>
                <a:ea typeface="+mn-ea"/>
              </a:rPr>
              <a:t>不伤粉</a:t>
            </a:r>
          </a:p>
        </p:txBody>
      </p:sp>
      <p:sp>
        <p:nvSpPr>
          <p:cNvPr id="238" name="文本框 237">
            <a:extLst>
              <a:ext uri="{FF2B5EF4-FFF2-40B4-BE49-F238E27FC236}">
                <a16:creationId xmlns:a16="http://schemas.microsoft.com/office/drawing/2014/main" id="{DF8DF29F-7BEB-4764-86A7-9A96019E0828}"/>
              </a:ext>
            </a:extLst>
          </p:cNvPr>
          <p:cNvSpPr txBox="1"/>
          <p:nvPr/>
        </p:nvSpPr>
        <p:spPr>
          <a:xfrm>
            <a:off x="1863296" y="1767209"/>
            <a:ext cx="2200924" cy="53219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00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r>
              <a:rPr lang="en-US" altLang="zh-CN" sz="1500" cap="all" dirty="0"/>
              <a:t>Adhere to </a:t>
            </a:r>
          </a:p>
          <a:p>
            <a:r>
              <a:rPr lang="en-US" altLang="zh-CN" sz="1500" cap="all" dirty="0"/>
              <a:t>the five principles</a:t>
            </a:r>
            <a:endParaRPr lang="zh-CN" altLang="en-US" sz="1500" cap="all" dirty="0"/>
          </a:p>
        </p:txBody>
      </p:sp>
      <p:sp>
        <p:nvSpPr>
          <p:cNvPr id="240" name="文本框 239">
            <a:extLst>
              <a:ext uri="{FF2B5EF4-FFF2-40B4-BE49-F238E27FC236}">
                <a16:creationId xmlns:a16="http://schemas.microsoft.com/office/drawing/2014/main" id="{2D9E5642-5C03-49D2-A78A-E8A07559C834}"/>
              </a:ext>
            </a:extLst>
          </p:cNvPr>
          <p:cNvSpPr txBox="1"/>
          <p:nvPr/>
        </p:nvSpPr>
        <p:spPr>
          <a:xfrm>
            <a:off x="723900" y="2376205"/>
            <a:ext cx="2051844" cy="61555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300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r>
              <a:rPr lang="zh-CN" altLang="en-US" sz="4000" dirty="0"/>
              <a:t>五大原则</a:t>
            </a:r>
          </a:p>
        </p:txBody>
      </p:sp>
    </p:spTree>
    <p:extLst>
      <p:ext uri="{BB962C8B-B14F-4D97-AF65-F5344CB8AC3E}">
        <p14:creationId xmlns:p14="http://schemas.microsoft.com/office/powerpoint/2010/main" val="3553400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E66C158B-D1D8-4C68-9381-AEA6EDF7BBD0}"/>
              </a:ext>
            </a:extLst>
          </p:cNvPr>
          <p:cNvSpPr/>
          <p:nvPr/>
        </p:nvSpPr>
        <p:spPr>
          <a:xfrm>
            <a:off x="4210377" y="2219519"/>
            <a:ext cx="403932" cy="40393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D33BBEA7-D8F3-4274-AB91-843313561BDE}"/>
              </a:ext>
            </a:extLst>
          </p:cNvPr>
          <p:cNvSpPr/>
          <p:nvPr/>
        </p:nvSpPr>
        <p:spPr>
          <a:xfrm>
            <a:off x="4210377" y="3156699"/>
            <a:ext cx="403932" cy="40393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C2DD2716-F2AE-41B3-8339-AF748040090B}"/>
              </a:ext>
            </a:extLst>
          </p:cNvPr>
          <p:cNvSpPr/>
          <p:nvPr/>
        </p:nvSpPr>
        <p:spPr>
          <a:xfrm>
            <a:off x="4210377" y="4093878"/>
            <a:ext cx="403932" cy="40393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A1874AE6-9B1C-45E0-A3B5-10DBB9BDFD4E}"/>
              </a:ext>
            </a:extLst>
          </p:cNvPr>
          <p:cNvSpPr/>
          <p:nvPr/>
        </p:nvSpPr>
        <p:spPr>
          <a:xfrm>
            <a:off x="7603020" y="2219519"/>
            <a:ext cx="403932" cy="40393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029869EC-5DDE-4424-A447-7C144E57D164}"/>
              </a:ext>
            </a:extLst>
          </p:cNvPr>
          <p:cNvSpPr/>
          <p:nvPr/>
        </p:nvSpPr>
        <p:spPr>
          <a:xfrm>
            <a:off x="7603020" y="3156699"/>
            <a:ext cx="403932" cy="40393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86CD67D-8448-41E4-9A9F-46403D61CDD4}"/>
              </a:ext>
            </a:extLst>
          </p:cNvPr>
          <p:cNvSpPr txBox="1"/>
          <p:nvPr/>
        </p:nvSpPr>
        <p:spPr>
          <a:xfrm>
            <a:off x="3958494" y="3171990"/>
            <a:ext cx="389530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H" panose="00020600040101010101" pitchFamily="18" charset="-122"/>
                <a:sym typeface="OPPOSans B" panose="00020600040101010101" pitchFamily="18" charset="-122"/>
              </a:rPr>
              <a:t>#02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H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3E5EFA0-3FD0-4743-B4B9-6B589308AA67}"/>
              </a:ext>
            </a:extLst>
          </p:cNvPr>
          <p:cNvSpPr txBox="1"/>
          <p:nvPr/>
        </p:nvSpPr>
        <p:spPr>
          <a:xfrm>
            <a:off x="4441701" y="3052399"/>
            <a:ext cx="1654299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OPPOSans H" panose="00020600040101010101" pitchFamily="18" charset="-122"/>
              </a:rPr>
              <a:t>用户运营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BA8B498-8D80-40D2-9A76-EF7EBD3BAF2F}"/>
              </a:ext>
            </a:extLst>
          </p:cNvPr>
          <p:cNvSpPr txBox="1"/>
          <p:nvPr/>
        </p:nvSpPr>
        <p:spPr>
          <a:xfrm>
            <a:off x="3958494" y="4109169"/>
            <a:ext cx="389530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H" panose="00020600040101010101" pitchFamily="18" charset="-122"/>
                <a:sym typeface="OPPOSans B" panose="00020600040101010101" pitchFamily="18" charset="-122"/>
              </a:rPr>
              <a:t>#03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H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1A1F5EC-0AA2-4104-9809-C44F9F021C94}"/>
              </a:ext>
            </a:extLst>
          </p:cNvPr>
          <p:cNvSpPr txBox="1"/>
          <p:nvPr/>
        </p:nvSpPr>
        <p:spPr>
          <a:xfrm>
            <a:off x="4441701" y="3989578"/>
            <a:ext cx="2103140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OPPOSans H" panose="00020600040101010101" pitchFamily="18" charset="-122"/>
              </a:rPr>
              <a:t>商业化运营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814E6CA-A73B-4628-A691-F48DF5CEDAAB}"/>
              </a:ext>
            </a:extLst>
          </p:cNvPr>
          <p:cNvSpPr txBox="1"/>
          <p:nvPr/>
        </p:nvSpPr>
        <p:spPr>
          <a:xfrm>
            <a:off x="7351137" y="2234810"/>
            <a:ext cx="389530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H" panose="00020600040101010101" pitchFamily="18" charset="-122"/>
                <a:sym typeface="OPPOSans B" panose="00020600040101010101" pitchFamily="18" charset="-122"/>
              </a:rPr>
              <a:t>#04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H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BC4CBA0-FB8D-4154-A1D0-3E0B9146E0AF}"/>
              </a:ext>
            </a:extLst>
          </p:cNvPr>
          <p:cNvSpPr txBox="1"/>
          <p:nvPr/>
        </p:nvSpPr>
        <p:spPr>
          <a:xfrm>
            <a:off x="7834344" y="2115219"/>
            <a:ext cx="1689565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OPPOSans H" panose="00020600040101010101" pitchFamily="18" charset="-122"/>
              </a:rPr>
              <a:t>品牌运营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8852F56-EFF9-4768-A5D2-D24D5CB11B48}"/>
              </a:ext>
            </a:extLst>
          </p:cNvPr>
          <p:cNvSpPr txBox="1"/>
          <p:nvPr/>
        </p:nvSpPr>
        <p:spPr>
          <a:xfrm>
            <a:off x="7351137" y="3171990"/>
            <a:ext cx="389530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H" panose="00020600040101010101" pitchFamily="18" charset="-122"/>
                <a:sym typeface="OPPOSans B" panose="00020600040101010101" pitchFamily="18" charset="-122"/>
              </a:rPr>
              <a:t>#05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H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1523E30-DF5D-408C-B9D7-BAFF6170111B}"/>
              </a:ext>
            </a:extLst>
          </p:cNvPr>
          <p:cNvSpPr txBox="1"/>
          <p:nvPr/>
        </p:nvSpPr>
        <p:spPr>
          <a:xfrm>
            <a:off x="7834344" y="3052399"/>
            <a:ext cx="1689565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OPPOSans H" panose="00020600040101010101" pitchFamily="18" charset="-122"/>
              </a:rPr>
              <a:t>市场前景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69EEEDA-CCEF-467F-A100-4967E3337E84}"/>
              </a:ext>
            </a:extLst>
          </p:cNvPr>
          <p:cNvSpPr txBox="1"/>
          <p:nvPr/>
        </p:nvSpPr>
        <p:spPr>
          <a:xfrm>
            <a:off x="3958494" y="2234810"/>
            <a:ext cx="357470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H" panose="00020600040101010101" pitchFamily="18" charset="-122"/>
                <a:sym typeface="OPPOSans B" panose="00020600040101010101" pitchFamily="18" charset="-122"/>
              </a:rPr>
              <a:t>#01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H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A6B9601-0B71-47C2-B7C7-AA8E11BECC0D}"/>
              </a:ext>
            </a:extLst>
          </p:cNvPr>
          <p:cNvSpPr txBox="1"/>
          <p:nvPr/>
        </p:nvSpPr>
        <p:spPr>
          <a:xfrm>
            <a:off x="4441701" y="2115219"/>
            <a:ext cx="1654299" cy="53860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  <a:cs typeface="OPPOSans H" panose="00020600040101010101" pitchFamily="18" charset="-122"/>
              </a:rPr>
              <a:t>内容运营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CFBB1D5C-9088-4978-9B99-8F91E0681D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dirty="0"/>
              <a:t>2022</a:t>
            </a:r>
            <a:r>
              <a:rPr lang="zh-CN" altLang="en-US" dirty="0"/>
              <a:t>新媒体运营报告</a:t>
            </a:r>
          </a:p>
        </p:txBody>
      </p:sp>
    </p:spTree>
    <p:extLst>
      <p:ext uri="{BB962C8B-B14F-4D97-AF65-F5344CB8AC3E}">
        <p14:creationId xmlns:p14="http://schemas.microsoft.com/office/powerpoint/2010/main" val="1935900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6230B6F-24B6-453C-BB54-ABC44B25D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高水平软文，传播好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B39BB46-522F-45D6-B07C-BC4E3873D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Commercial operation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58142E4-2862-4587-8467-7935B1AC035E}"/>
              </a:ext>
            </a:extLst>
          </p:cNvPr>
          <p:cNvGrpSpPr/>
          <p:nvPr/>
        </p:nvGrpSpPr>
        <p:grpSpPr>
          <a:xfrm>
            <a:off x="5433982" y="6261473"/>
            <a:ext cx="1374463" cy="155202"/>
            <a:chOff x="5433982" y="6261473"/>
            <a:chExt cx="1374463" cy="15520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A488D79-FAF4-4C97-AAC2-698297D95543}"/>
                </a:ext>
              </a:extLst>
            </p:cNvPr>
            <p:cNvSpPr/>
            <p:nvPr/>
          </p:nvSpPr>
          <p:spPr>
            <a:xfrm>
              <a:off x="6043613" y="6261473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20BA1FA-DCDA-440D-8CCA-156C5486FB64}"/>
                </a:ext>
              </a:extLst>
            </p:cNvPr>
            <p:cNvSpPr>
              <a:spLocks/>
            </p:cNvSpPr>
            <p:nvPr/>
          </p:nvSpPr>
          <p:spPr>
            <a:xfrm>
              <a:off x="5764011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ABC0854-9E79-4FD4-9AC0-07DA8E4E6BC8}"/>
                </a:ext>
              </a:extLst>
            </p:cNvPr>
            <p:cNvSpPr>
              <a:spLocks/>
            </p:cNvSpPr>
            <p:nvPr/>
          </p:nvSpPr>
          <p:spPr>
            <a:xfrm>
              <a:off x="6094040" y="6311900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944A688-F1B5-4935-B4AD-C9AC452D9F2A}"/>
                </a:ext>
              </a:extLst>
            </p:cNvPr>
            <p:cNvSpPr/>
            <p:nvPr/>
          </p:nvSpPr>
          <p:spPr>
            <a:xfrm>
              <a:off x="6424068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B1B238F-52D0-487C-B5C6-E0179E377DFA}"/>
                </a:ext>
              </a:extLst>
            </p:cNvPr>
            <p:cNvSpPr/>
            <p:nvPr/>
          </p:nvSpPr>
          <p:spPr>
            <a:xfrm>
              <a:off x="6754097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A4B2F7E6-138C-4030-87C5-4D156DBA7146}"/>
                </a:ext>
              </a:extLst>
            </p:cNvPr>
            <p:cNvSpPr/>
            <p:nvPr/>
          </p:nvSpPr>
          <p:spPr>
            <a:xfrm>
              <a:off x="5433982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9" name="文本框 108">
            <a:extLst>
              <a:ext uri="{FF2B5EF4-FFF2-40B4-BE49-F238E27FC236}">
                <a16:creationId xmlns:a16="http://schemas.microsoft.com/office/drawing/2014/main" id="{E3AF8F6F-FA5B-4F8C-A482-3CE0041CB37D}"/>
              </a:ext>
            </a:extLst>
          </p:cNvPr>
          <p:cNvSpPr txBox="1"/>
          <p:nvPr/>
        </p:nvSpPr>
        <p:spPr>
          <a:xfrm>
            <a:off x="723900" y="1505256"/>
            <a:ext cx="2300310" cy="8726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5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dirty="0"/>
              <a:t>2017</a:t>
            </a:r>
            <a:r>
              <a:rPr lang="zh-CN" altLang="en-US" dirty="0"/>
              <a:t>年</a:t>
            </a:r>
            <a:r>
              <a:rPr lang="en-US" altLang="zh-CN" dirty="0"/>
              <a:t>8-12</a:t>
            </a:r>
            <a:r>
              <a:rPr lang="zh-CN" altLang="en-US" dirty="0"/>
              <a:t>月</a:t>
            </a:r>
            <a:endParaRPr lang="en-US" altLang="zh-CN" dirty="0"/>
          </a:p>
          <a:p>
            <a:pPr>
              <a:lnSpc>
                <a:spcPct val="130000"/>
              </a:lnSpc>
            </a:pPr>
            <a:r>
              <a:rPr lang="zh-CN" altLang="en-US" dirty="0"/>
              <a:t>“</a:t>
            </a:r>
            <a:r>
              <a:rPr lang="en-US" altLang="zh-CN" dirty="0"/>
              <a:t>GQ</a:t>
            </a:r>
            <a:r>
              <a:rPr lang="zh-CN" altLang="en-US" dirty="0"/>
              <a:t>实验室”涨幅</a:t>
            </a:r>
            <a:r>
              <a:rPr lang="en-US" altLang="zh-CN" dirty="0"/>
              <a:t>Top100</a:t>
            </a:r>
          </a:p>
          <a:p>
            <a:pPr>
              <a:lnSpc>
                <a:spcPct val="130000"/>
              </a:lnSpc>
            </a:pPr>
            <a:r>
              <a:rPr lang="zh-CN" altLang="en-US" dirty="0"/>
              <a:t>文章类型分布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F30F869-7F25-4AC7-9B4D-E9DB74D151CD}"/>
              </a:ext>
            </a:extLst>
          </p:cNvPr>
          <p:cNvGrpSpPr/>
          <p:nvPr/>
        </p:nvGrpSpPr>
        <p:grpSpPr>
          <a:xfrm>
            <a:off x="396565" y="2447172"/>
            <a:ext cx="4050308" cy="3208814"/>
            <a:chOff x="689332" y="2287848"/>
            <a:chExt cx="4050308" cy="3208814"/>
          </a:xfrm>
        </p:grpSpPr>
        <p:graphicFrame>
          <p:nvGraphicFramePr>
            <p:cNvPr id="10" name="图表 9">
              <a:extLst>
                <a:ext uri="{FF2B5EF4-FFF2-40B4-BE49-F238E27FC236}">
                  <a16:creationId xmlns:a16="http://schemas.microsoft.com/office/drawing/2014/main" id="{33E4BA5C-C7C2-4D6C-BDDC-5B99A5C4C7B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37703073"/>
                </p:ext>
              </p:extLst>
            </p:nvPr>
          </p:nvGraphicFramePr>
          <p:xfrm>
            <a:off x="689332" y="2555776"/>
            <a:ext cx="4050308" cy="27002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60761DAD-C467-421F-9618-333473C2D3E7}"/>
                </a:ext>
              </a:extLst>
            </p:cNvPr>
            <p:cNvCxnSpPr>
              <a:cxnSpLocks/>
            </p:cNvCxnSpPr>
            <p:nvPr/>
          </p:nvCxnSpPr>
          <p:spPr>
            <a:xfrm>
              <a:off x="2714486" y="2309813"/>
              <a:ext cx="0" cy="632512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>
              <a:extLst>
                <a:ext uri="{FF2B5EF4-FFF2-40B4-BE49-F238E27FC236}">
                  <a16:creationId xmlns:a16="http://schemas.microsoft.com/office/drawing/2014/main" id="{0CC81EAA-38D8-4521-BD20-B2BE81045B42}"/>
                </a:ext>
              </a:extLst>
            </p:cNvPr>
            <p:cNvCxnSpPr>
              <a:cxnSpLocks/>
            </p:cNvCxnSpPr>
            <p:nvPr/>
          </p:nvCxnSpPr>
          <p:spPr>
            <a:xfrm rot="600000">
              <a:off x="2477949" y="4846955"/>
              <a:ext cx="0" cy="632512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C13A30E-D5CE-41D7-B02F-B7B32062905D}"/>
                </a:ext>
              </a:extLst>
            </p:cNvPr>
            <p:cNvGrpSpPr/>
            <p:nvPr/>
          </p:nvGrpSpPr>
          <p:grpSpPr>
            <a:xfrm>
              <a:off x="2781634" y="2287848"/>
              <a:ext cx="512961" cy="377738"/>
              <a:chOff x="2781634" y="2287848"/>
              <a:chExt cx="512961" cy="377738"/>
            </a:xfrm>
          </p:grpSpPr>
          <p:sp>
            <p:nvSpPr>
              <p:cNvPr id="115" name="文本框 114">
                <a:extLst>
                  <a:ext uri="{FF2B5EF4-FFF2-40B4-BE49-F238E27FC236}">
                    <a16:creationId xmlns:a16="http://schemas.microsoft.com/office/drawing/2014/main" id="{9F5CC100-80C8-42C2-98FD-91BBBC3C57D5}"/>
                  </a:ext>
                </a:extLst>
              </p:cNvPr>
              <p:cNvSpPr txBox="1"/>
              <p:nvPr/>
            </p:nvSpPr>
            <p:spPr>
              <a:xfrm>
                <a:off x="2781634" y="2287848"/>
                <a:ext cx="51296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/>
                    <a:ea typeface="OPPOSans R"/>
                    <a:cs typeface="+mn-cs"/>
                  </a:rPr>
                  <a:t>营销广告</a:t>
                </a:r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文本框 116">
                <a:extLst>
                  <a:ext uri="{FF2B5EF4-FFF2-40B4-BE49-F238E27FC236}">
                    <a16:creationId xmlns:a16="http://schemas.microsoft.com/office/drawing/2014/main" id="{8B70E781-614D-408D-93BC-686996E242A8}"/>
                  </a:ext>
                </a:extLst>
              </p:cNvPr>
              <p:cNvSpPr txBox="1"/>
              <p:nvPr/>
            </p:nvSpPr>
            <p:spPr>
              <a:xfrm>
                <a:off x="2781634" y="2434754"/>
                <a:ext cx="253274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:r>
                  <a:rPr kumimoji="0" lang="en-US" altLang="zh-CN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POSans R"/>
                    <a:ea typeface="OPPOSans R"/>
                    <a:cs typeface="+mn-cs"/>
                  </a:rPr>
                  <a:t>53</a:t>
                </a:r>
                <a:endParaRPr lang="zh-CN" altLang="en-US" sz="15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92477A25-EFA0-41BF-8C99-A04B20372326}"/>
                  </a:ext>
                </a:extLst>
              </p:cNvPr>
              <p:cNvSpPr txBox="1"/>
              <p:nvPr/>
            </p:nvSpPr>
            <p:spPr>
              <a:xfrm>
                <a:off x="3037965" y="2500101"/>
                <a:ext cx="10740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POSans R"/>
                    <a:ea typeface="OPPOSans R"/>
                    <a:cs typeface="+mn-cs"/>
                  </a:rPr>
                  <a:t>%</a:t>
                </a:r>
                <a:endParaRPr lang="zh-CN" altLang="en-US" sz="10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360441A2-7C13-4C9F-886A-FEAF6A6F490D}"/>
                </a:ext>
              </a:extLst>
            </p:cNvPr>
            <p:cNvGrpSpPr/>
            <p:nvPr/>
          </p:nvGrpSpPr>
          <p:grpSpPr>
            <a:xfrm>
              <a:off x="1758648" y="5118924"/>
              <a:ext cx="641201" cy="377738"/>
              <a:chOff x="1758648" y="5118924"/>
              <a:chExt cx="641201" cy="377738"/>
            </a:xfrm>
          </p:grpSpPr>
          <p:sp>
            <p:nvSpPr>
              <p:cNvPr id="119" name="文本框 118">
                <a:extLst>
                  <a:ext uri="{FF2B5EF4-FFF2-40B4-BE49-F238E27FC236}">
                    <a16:creationId xmlns:a16="http://schemas.microsoft.com/office/drawing/2014/main" id="{DCD13C9D-9C6A-4726-A394-FF1994953FB3}"/>
                  </a:ext>
                </a:extLst>
              </p:cNvPr>
              <p:cNvSpPr txBox="1"/>
              <p:nvPr/>
            </p:nvSpPr>
            <p:spPr>
              <a:xfrm>
                <a:off x="1758648" y="5118924"/>
                <a:ext cx="64120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:r>
                  <a:rPr lang="zh-CN" altLang="en-US" sz="1000" dirty="0">
                    <a:solidFill>
                      <a:prstClr val="white"/>
                    </a:solidFill>
                    <a:latin typeface="OPPOSans R"/>
                    <a:ea typeface="OPPOSans R"/>
                  </a:rPr>
                  <a:t>非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/>
                    <a:ea typeface="OPPOSans R"/>
                    <a:cs typeface="+mn-cs"/>
                  </a:rPr>
                  <a:t>营销广告</a:t>
                </a:r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文本框 119">
                <a:extLst>
                  <a:ext uri="{FF2B5EF4-FFF2-40B4-BE49-F238E27FC236}">
                    <a16:creationId xmlns:a16="http://schemas.microsoft.com/office/drawing/2014/main" id="{61FE505C-334C-4BDC-9521-158D71AB1330}"/>
                  </a:ext>
                </a:extLst>
              </p:cNvPr>
              <p:cNvSpPr txBox="1"/>
              <p:nvPr/>
            </p:nvSpPr>
            <p:spPr>
              <a:xfrm>
                <a:off x="1758648" y="5265830"/>
                <a:ext cx="253274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:r>
                  <a:rPr kumimoji="0" lang="en-US" altLang="zh-CN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OPPOSans R"/>
                    <a:ea typeface="OPPOSans R"/>
                    <a:cs typeface="+mn-cs"/>
                  </a:rPr>
                  <a:t>47</a:t>
                </a:r>
                <a:endParaRPr lang="zh-CN" altLang="en-US" sz="15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2DC13F79-BEC2-4239-B543-F87E2C7DC003}"/>
                  </a:ext>
                </a:extLst>
              </p:cNvPr>
              <p:cNvSpPr txBox="1"/>
              <p:nvPr/>
            </p:nvSpPr>
            <p:spPr>
              <a:xfrm>
                <a:off x="2014979" y="5331177"/>
                <a:ext cx="10740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OPPOSans R"/>
                    <a:ea typeface="OPPOSans R"/>
                    <a:cs typeface="+mn-cs"/>
                  </a:rPr>
                  <a:t>%</a:t>
                </a:r>
                <a:endParaRPr lang="zh-CN" altLang="en-US" sz="1000" dirty="0">
                  <a:solidFill>
                    <a:schemeClr val="accent2"/>
                  </a:solidFill>
                </a:endParaRPr>
              </a:p>
            </p:txBody>
          </p:sp>
        </p:grpSp>
      </p:grpSp>
      <p:graphicFrame>
        <p:nvGraphicFramePr>
          <p:cNvPr id="23" name="图表 22">
            <a:extLst>
              <a:ext uri="{FF2B5EF4-FFF2-40B4-BE49-F238E27FC236}">
                <a16:creationId xmlns:a16="http://schemas.microsoft.com/office/drawing/2014/main" id="{BCC2D8D1-6AF7-4186-9ED0-126C6AC9E1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4065738"/>
              </p:ext>
            </p:extLst>
          </p:nvPr>
        </p:nvGraphicFramePr>
        <p:xfrm>
          <a:off x="5042310" y="2699860"/>
          <a:ext cx="5829645" cy="2972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9" name="文本框 128">
            <a:extLst>
              <a:ext uri="{FF2B5EF4-FFF2-40B4-BE49-F238E27FC236}">
                <a16:creationId xmlns:a16="http://schemas.microsoft.com/office/drawing/2014/main" id="{81055EB2-B2D0-4122-BCA2-7CC08E3E36C0}"/>
              </a:ext>
            </a:extLst>
          </p:cNvPr>
          <p:cNvSpPr txBox="1"/>
          <p:nvPr/>
        </p:nvSpPr>
        <p:spPr>
          <a:xfrm>
            <a:off x="5109633" y="1505256"/>
            <a:ext cx="2492670" cy="8726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15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dirty="0"/>
              <a:t>2017</a:t>
            </a:r>
            <a:r>
              <a:rPr lang="zh-CN" altLang="en-US" dirty="0"/>
              <a:t>年</a:t>
            </a:r>
            <a:r>
              <a:rPr lang="en-US" altLang="zh-CN" dirty="0"/>
              <a:t>8-12</a:t>
            </a:r>
            <a:r>
              <a:rPr lang="zh-CN" altLang="en-US" dirty="0"/>
              <a:t>月</a:t>
            </a:r>
            <a:endParaRPr lang="en-US" altLang="zh-CN" dirty="0"/>
          </a:p>
          <a:p>
            <a:pPr>
              <a:lnSpc>
                <a:spcPct val="130000"/>
              </a:lnSpc>
            </a:pPr>
            <a:r>
              <a:rPr lang="zh-CN" altLang="en-US" dirty="0"/>
              <a:t>“</a:t>
            </a:r>
            <a:r>
              <a:rPr lang="en-US" altLang="zh-CN" dirty="0"/>
              <a:t>GQ</a:t>
            </a:r>
            <a:r>
              <a:rPr lang="zh-CN" altLang="en-US" dirty="0"/>
              <a:t>实验室”涨幅</a:t>
            </a:r>
            <a:r>
              <a:rPr lang="en-US" altLang="zh-CN" dirty="0"/>
              <a:t>Top100</a:t>
            </a:r>
            <a:r>
              <a:rPr lang="zh-CN" altLang="en-US" dirty="0"/>
              <a:t>中</a:t>
            </a:r>
            <a:endParaRPr lang="en-US" altLang="zh-CN" dirty="0"/>
          </a:p>
          <a:p>
            <a:pPr>
              <a:lnSpc>
                <a:spcPct val="130000"/>
              </a:lnSpc>
            </a:pPr>
            <a:r>
              <a:rPr lang="zh-CN" altLang="en-US" dirty="0"/>
              <a:t>营销广告内容类型分布</a:t>
            </a:r>
          </a:p>
        </p:txBody>
      </p:sp>
    </p:spTree>
    <p:extLst>
      <p:ext uri="{BB962C8B-B14F-4D97-AF65-F5344CB8AC3E}">
        <p14:creationId xmlns:p14="http://schemas.microsoft.com/office/powerpoint/2010/main" val="1968075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6230B6F-24B6-453C-BB54-ABC44B25D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内容电商唤醒消费需求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B39BB46-522F-45D6-B07C-BC4E3873D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Commercial operation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58142E4-2862-4587-8467-7935B1AC035E}"/>
              </a:ext>
            </a:extLst>
          </p:cNvPr>
          <p:cNvGrpSpPr/>
          <p:nvPr/>
        </p:nvGrpSpPr>
        <p:grpSpPr>
          <a:xfrm>
            <a:off x="5433982" y="6261473"/>
            <a:ext cx="1374463" cy="155202"/>
            <a:chOff x="5433982" y="6261473"/>
            <a:chExt cx="1374463" cy="15520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A488D79-FAF4-4C97-AAC2-698297D95543}"/>
                </a:ext>
              </a:extLst>
            </p:cNvPr>
            <p:cNvSpPr/>
            <p:nvPr/>
          </p:nvSpPr>
          <p:spPr>
            <a:xfrm>
              <a:off x="6043613" y="6261473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20BA1FA-DCDA-440D-8CCA-156C5486FB64}"/>
                </a:ext>
              </a:extLst>
            </p:cNvPr>
            <p:cNvSpPr>
              <a:spLocks/>
            </p:cNvSpPr>
            <p:nvPr/>
          </p:nvSpPr>
          <p:spPr>
            <a:xfrm>
              <a:off x="5764011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ABC0854-9E79-4FD4-9AC0-07DA8E4E6BC8}"/>
                </a:ext>
              </a:extLst>
            </p:cNvPr>
            <p:cNvSpPr>
              <a:spLocks/>
            </p:cNvSpPr>
            <p:nvPr/>
          </p:nvSpPr>
          <p:spPr>
            <a:xfrm>
              <a:off x="6094040" y="6311900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944A688-F1B5-4935-B4AD-C9AC452D9F2A}"/>
                </a:ext>
              </a:extLst>
            </p:cNvPr>
            <p:cNvSpPr/>
            <p:nvPr/>
          </p:nvSpPr>
          <p:spPr>
            <a:xfrm>
              <a:off x="6424068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B1B238F-52D0-487C-B5C6-E0179E377DFA}"/>
                </a:ext>
              </a:extLst>
            </p:cNvPr>
            <p:cNvSpPr/>
            <p:nvPr/>
          </p:nvSpPr>
          <p:spPr>
            <a:xfrm>
              <a:off x="6754097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A4B2F7E6-138C-4030-87C5-4D156DBA7146}"/>
                </a:ext>
              </a:extLst>
            </p:cNvPr>
            <p:cNvSpPr/>
            <p:nvPr/>
          </p:nvSpPr>
          <p:spPr>
            <a:xfrm>
              <a:off x="5433982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74" name="ipX+样机">
            <a:extLst>
              <a:ext uri="{FF2B5EF4-FFF2-40B4-BE49-F238E27FC236}">
                <a16:creationId xmlns:a16="http://schemas.microsoft.com/office/drawing/2014/main" id="{2DBD16BD-69F1-4856-A8DC-AA7D71B0580F}"/>
              </a:ext>
            </a:extLst>
          </p:cNvPr>
          <p:cNvGrpSpPr/>
          <p:nvPr/>
        </p:nvGrpSpPr>
        <p:grpSpPr>
          <a:xfrm>
            <a:off x="723900" y="1539418"/>
            <a:ext cx="3167180" cy="6734121"/>
            <a:chOff x="5362575" y="1871662"/>
            <a:chExt cx="1463992" cy="3112769"/>
          </a:xfrm>
        </p:grpSpPr>
        <p:sp>
          <p:nvSpPr>
            <p:cNvPr id="75" name="屏幕">
              <a:extLst>
                <a:ext uri="{FF2B5EF4-FFF2-40B4-BE49-F238E27FC236}">
                  <a16:creationId xmlns:a16="http://schemas.microsoft.com/office/drawing/2014/main" id="{4D5B48AD-9443-4BD2-AF07-12003690258C}"/>
                </a:ext>
              </a:extLst>
            </p:cNvPr>
            <p:cNvSpPr/>
            <p:nvPr/>
          </p:nvSpPr>
          <p:spPr>
            <a:xfrm>
              <a:off x="5386387" y="1895474"/>
              <a:ext cx="1416367" cy="3065144"/>
            </a:xfrm>
            <a:custGeom>
              <a:avLst/>
              <a:gdLst>
                <a:gd name="connsiteX0" fmla="*/ 1277303 w 1416367"/>
                <a:gd name="connsiteY0" fmla="*/ 0 h 3065144"/>
                <a:gd name="connsiteX1" fmla="*/ 1416368 w 1416367"/>
                <a:gd name="connsiteY1" fmla="*/ 139065 h 3065144"/>
                <a:gd name="connsiteX2" fmla="*/ 1416368 w 1416367"/>
                <a:gd name="connsiteY2" fmla="*/ 2926080 h 3065144"/>
                <a:gd name="connsiteX3" fmla="*/ 1277303 w 1416367"/>
                <a:gd name="connsiteY3" fmla="*/ 3065145 h 3065144"/>
                <a:gd name="connsiteX4" fmla="*/ 139065 w 1416367"/>
                <a:gd name="connsiteY4" fmla="*/ 3065145 h 3065144"/>
                <a:gd name="connsiteX5" fmla="*/ 0 w 1416367"/>
                <a:gd name="connsiteY5" fmla="*/ 2926080 h 3065144"/>
                <a:gd name="connsiteX6" fmla="*/ 0 w 1416367"/>
                <a:gd name="connsiteY6" fmla="*/ 139065 h 3065144"/>
                <a:gd name="connsiteX7" fmla="*/ 139065 w 1416367"/>
                <a:gd name="connsiteY7" fmla="*/ 0 h 3065144"/>
                <a:gd name="connsiteX8" fmla="*/ 1277303 w 1416367"/>
                <a:gd name="connsiteY8" fmla="*/ 0 h 306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6367" h="3065144">
                  <a:moveTo>
                    <a:pt x="1277303" y="0"/>
                  </a:moveTo>
                  <a:cubicBezTo>
                    <a:pt x="1353503" y="0"/>
                    <a:pt x="1416368" y="62865"/>
                    <a:pt x="1416368" y="139065"/>
                  </a:cubicBezTo>
                  <a:lnTo>
                    <a:pt x="1416368" y="2926080"/>
                  </a:lnTo>
                  <a:cubicBezTo>
                    <a:pt x="1416368" y="3002280"/>
                    <a:pt x="1353503" y="3065145"/>
                    <a:pt x="1277303" y="3065145"/>
                  </a:cubicBezTo>
                  <a:lnTo>
                    <a:pt x="139065" y="3065145"/>
                  </a:lnTo>
                  <a:cubicBezTo>
                    <a:pt x="61913" y="3065145"/>
                    <a:pt x="0" y="3002280"/>
                    <a:pt x="0" y="2926080"/>
                  </a:cubicBezTo>
                  <a:lnTo>
                    <a:pt x="0" y="139065"/>
                  </a:lnTo>
                  <a:cubicBezTo>
                    <a:pt x="0" y="62865"/>
                    <a:pt x="62865" y="0"/>
                    <a:pt x="139065" y="0"/>
                  </a:cubicBezTo>
                  <a:lnTo>
                    <a:pt x="12773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6" name="外框">
              <a:extLst>
                <a:ext uri="{FF2B5EF4-FFF2-40B4-BE49-F238E27FC236}">
                  <a16:creationId xmlns:a16="http://schemas.microsoft.com/office/drawing/2014/main" id="{164AF727-D470-4C66-88B2-D11CC305E6AB}"/>
                </a:ext>
              </a:extLst>
            </p:cNvPr>
            <p:cNvSpPr/>
            <p:nvPr/>
          </p:nvSpPr>
          <p:spPr>
            <a:xfrm>
              <a:off x="5362575" y="1871662"/>
              <a:ext cx="1463992" cy="3112769"/>
            </a:xfrm>
            <a:custGeom>
              <a:avLst/>
              <a:gdLst>
                <a:gd name="connsiteX0" fmla="*/ 1301115 w 1463992"/>
                <a:gd name="connsiteY0" fmla="*/ 0 h 3112769"/>
                <a:gd name="connsiteX1" fmla="*/ 162878 w 1463992"/>
                <a:gd name="connsiteY1" fmla="*/ 0 h 3112769"/>
                <a:gd name="connsiteX2" fmla="*/ 0 w 1463992"/>
                <a:gd name="connsiteY2" fmla="*/ 162878 h 3112769"/>
                <a:gd name="connsiteX3" fmla="*/ 0 w 1463992"/>
                <a:gd name="connsiteY3" fmla="*/ 2949893 h 3112769"/>
                <a:gd name="connsiteX4" fmla="*/ 162878 w 1463992"/>
                <a:gd name="connsiteY4" fmla="*/ 3112770 h 3112769"/>
                <a:gd name="connsiteX5" fmla="*/ 1301115 w 1463992"/>
                <a:gd name="connsiteY5" fmla="*/ 3112770 h 3112769"/>
                <a:gd name="connsiteX6" fmla="*/ 1463993 w 1463992"/>
                <a:gd name="connsiteY6" fmla="*/ 2949893 h 3112769"/>
                <a:gd name="connsiteX7" fmla="*/ 1463993 w 1463992"/>
                <a:gd name="connsiteY7" fmla="*/ 162878 h 3112769"/>
                <a:gd name="connsiteX8" fmla="*/ 1301115 w 1463992"/>
                <a:gd name="connsiteY8" fmla="*/ 0 h 3112769"/>
                <a:gd name="connsiteX9" fmla="*/ 1440180 w 1463992"/>
                <a:gd name="connsiteY9" fmla="*/ 2949893 h 3112769"/>
                <a:gd name="connsiteX10" fmla="*/ 1301115 w 1463992"/>
                <a:gd name="connsiteY10" fmla="*/ 3088958 h 3112769"/>
                <a:gd name="connsiteX11" fmla="*/ 162878 w 1463992"/>
                <a:gd name="connsiteY11" fmla="*/ 3088958 h 3112769"/>
                <a:gd name="connsiteX12" fmla="*/ 23813 w 1463992"/>
                <a:gd name="connsiteY12" fmla="*/ 2949893 h 3112769"/>
                <a:gd name="connsiteX13" fmla="*/ 23813 w 1463992"/>
                <a:gd name="connsiteY13" fmla="*/ 162878 h 3112769"/>
                <a:gd name="connsiteX14" fmla="*/ 162878 w 1463992"/>
                <a:gd name="connsiteY14" fmla="*/ 23813 h 3112769"/>
                <a:gd name="connsiteX15" fmla="*/ 315278 w 1463992"/>
                <a:gd name="connsiteY15" fmla="*/ 23813 h 3112769"/>
                <a:gd name="connsiteX16" fmla="*/ 331470 w 1463992"/>
                <a:gd name="connsiteY16" fmla="*/ 40005 h 3112769"/>
                <a:gd name="connsiteX17" fmla="*/ 331470 w 1463992"/>
                <a:gd name="connsiteY17" fmla="*/ 47625 h 3112769"/>
                <a:gd name="connsiteX18" fmla="*/ 421958 w 1463992"/>
                <a:gd name="connsiteY18" fmla="*/ 138113 h 3112769"/>
                <a:gd name="connsiteX19" fmla="*/ 1042988 w 1463992"/>
                <a:gd name="connsiteY19" fmla="*/ 138113 h 3112769"/>
                <a:gd name="connsiteX20" fmla="*/ 1133475 w 1463992"/>
                <a:gd name="connsiteY20" fmla="*/ 47625 h 3112769"/>
                <a:gd name="connsiteX21" fmla="*/ 1133475 w 1463992"/>
                <a:gd name="connsiteY21" fmla="*/ 40005 h 3112769"/>
                <a:gd name="connsiteX22" fmla="*/ 1149668 w 1463992"/>
                <a:gd name="connsiteY22" fmla="*/ 23813 h 3112769"/>
                <a:gd name="connsiteX23" fmla="*/ 1301115 w 1463992"/>
                <a:gd name="connsiteY23" fmla="*/ 23813 h 3112769"/>
                <a:gd name="connsiteX24" fmla="*/ 1440180 w 1463992"/>
                <a:gd name="connsiteY24" fmla="*/ 162878 h 3112769"/>
                <a:gd name="connsiteX25" fmla="*/ 1440180 w 1463992"/>
                <a:gd name="connsiteY25" fmla="*/ 2949893 h 311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3992" h="3112769">
                  <a:moveTo>
                    <a:pt x="1301115" y="0"/>
                  </a:moveTo>
                  <a:lnTo>
                    <a:pt x="162878" y="0"/>
                  </a:lnTo>
                  <a:cubicBezTo>
                    <a:pt x="73057" y="0"/>
                    <a:pt x="0" y="73057"/>
                    <a:pt x="0" y="162878"/>
                  </a:cubicBezTo>
                  <a:lnTo>
                    <a:pt x="0" y="2949893"/>
                  </a:lnTo>
                  <a:cubicBezTo>
                    <a:pt x="0" y="3039713"/>
                    <a:pt x="73057" y="3112770"/>
                    <a:pt x="162878" y="3112770"/>
                  </a:cubicBezTo>
                  <a:lnTo>
                    <a:pt x="1301115" y="3112770"/>
                  </a:lnTo>
                  <a:cubicBezTo>
                    <a:pt x="1390936" y="3112770"/>
                    <a:pt x="1463993" y="3039713"/>
                    <a:pt x="1463993" y="2949893"/>
                  </a:cubicBezTo>
                  <a:lnTo>
                    <a:pt x="1463993" y="162878"/>
                  </a:lnTo>
                  <a:cubicBezTo>
                    <a:pt x="1463993" y="73057"/>
                    <a:pt x="1390936" y="0"/>
                    <a:pt x="1301115" y="0"/>
                  </a:cubicBezTo>
                  <a:close/>
                  <a:moveTo>
                    <a:pt x="1440180" y="2949893"/>
                  </a:moveTo>
                  <a:cubicBezTo>
                    <a:pt x="1440180" y="3026093"/>
                    <a:pt x="1377315" y="3088958"/>
                    <a:pt x="1301115" y="3088958"/>
                  </a:cubicBezTo>
                  <a:lnTo>
                    <a:pt x="162878" y="3088958"/>
                  </a:lnTo>
                  <a:cubicBezTo>
                    <a:pt x="85725" y="3088958"/>
                    <a:pt x="23813" y="3026093"/>
                    <a:pt x="23813" y="2949893"/>
                  </a:cubicBezTo>
                  <a:lnTo>
                    <a:pt x="23813" y="162878"/>
                  </a:lnTo>
                  <a:cubicBezTo>
                    <a:pt x="23813" y="86678"/>
                    <a:pt x="86678" y="23813"/>
                    <a:pt x="162878" y="23813"/>
                  </a:cubicBezTo>
                  <a:lnTo>
                    <a:pt x="315278" y="23813"/>
                  </a:lnTo>
                  <a:cubicBezTo>
                    <a:pt x="323850" y="23813"/>
                    <a:pt x="331470" y="30480"/>
                    <a:pt x="331470" y="40005"/>
                  </a:cubicBezTo>
                  <a:lnTo>
                    <a:pt x="331470" y="47625"/>
                  </a:lnTo>
                  <a:cubicBezTo>
                    <a:pt x="331470" y="97155"/>
                    <a:pt x="372428" y="138113"/>
                    <a:pt x="421958" y="138113"/>
                  </a:cubicBezTo>
                  <a:lnTo>
                    <a:pt x="1042988" y="138113"/>
                  </a:lnTo>
                  <a:cubicBezTo>
                    <a:pt x="1092518" y="138113"/>
                    <a:pt x="1133475" y="97155"/>
                    <a:pt x="1133475" y="47625"/>
                  </a:cubicBezTo>
                  <a:lnTo>
                    <a:pt x="1133475" y="40005"/>
                  </a:lnTo>
                  <a:cubicBezTo>
                    <a:pt x="1133475" y="31433"/>
                    <a:pt x="1140143" y="23813"/>
                    <a:pt x="1149668" y="23813"/>
                  </a:cubicBezTo>
                  <a:lnTo>
                    <a:pt x="1301115" y="23813"/>
                  </a:lnTo>
                  <a:cubicBezTo>
                    <a:pt x="1377315" y="23813"/>
                    <a:pt x="1440180" y="86678"/>
                    <a:pt x="1440180" y="162878"/>
                  </a:cubicBezTo>
                  <a:lnTo>
                    <a:pt x="1440180" y="294989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184790A-A9B9-4006-94E4-434D9599D165}"/>
              </a:ext>
            </a:extLst>
          </p:cNvPr>
          <p:cNvGrpSpPr/>
          <p:nvPr/>
        </p:nvGrpSpPr>
        <p:grpSpPr>
          <a:xfrm>
            <a:off x="4430786" y="2561896"/>
            <a:ext cx="7151480" cy="3315105"/>
            <a:chOff x="4430786" y="2619671"/>
            <a:chExt cx="7151480" cy="3040409"/>
          </a:xfrm>
        </p:grpSpPr>
        <p:graphicFrame>
          <p:nvGraphicFramePr>
            <p:cNvPr id="9" name="图表 8">
              <a:extLst>
                <a:ext uri="{FF2B5EF4-FFF2-40B4-BE49-F238E27FC236}">
                  <a16:creationId xmlns:a16="http://schemas.microsoft.com/office/drawing/2014/main" id="{363546A8-E5C4-47CD-9B49-039F606D86F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75964369"/>
                </p:ext>
              </p:extLst>
            </p:nvPr>
          </p:nvGraphicFramePr>
          <p:xfrm>
            <a:off x="4430786" y="2619671"/>
            <a:ext cx="7151480" cy="30404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6FF671C0-122A-4741-B159-AD74D49DCD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4529" y="3039532"/>
              <a:ext cx="0" cy="2056343"/>
            </a:xfrm>
            <a:prstGeom prst="line">
              <a:avLst/>
            </a:prstGeom>
            <a:ln w="6350" cap="rnd"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id="{0544B2B2-1D31-4408-AFAF-AB6E91790885}"/>
                </a:ext>
              </a:extLst>
            </p:cNvPr>
            <p:cNvSpPr/>
            <p:nvPr/>
          </p:nvSpPr>
          <p:spPr>
            <a:xfrm rot="10800000">
              <a:off x="5310717" y="2791914"/>
              <a:ext cx="85724" cy="154564"/>
            </a:xfrm>
            <a:prstGeom prst="triangl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3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03FA714-5B0C-4229-8E3D-8B53EF538465}"/>
                </a:ext>
              </a:extLst>
            </p:cNvPr>
            <p:cNvSpPr txBox="1"/>
            <p:nvPr/>
          </p:nvSpPr>
          <p:spPr>
            <a:xfrm>
              <a:off x="5412130" y="2774045"/>
              <a:ext cx="42479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altLang="zh-CN" sz="1000" dirty="0">
                  <a:gradFill flip="none" rotWithShape="1">
                    <a:gsLst>
                      <a:gs pos="100000">
                        <a:schemeClr val="accent1"/>
                      </a:gs>
                      <a:gs pos="0">
                        <a:schemeClr val="accent3"/>
                      </a:gs>
                    </a:gsLst>
                    <a:lin ang="2700000" scaled="1"/>
                    <a:tileRect/>
                  </a:gradFill>
                  <a:latin typeface="OPPOSans B" panose="00020600040101010101" pitchFamily="18" charset="-122"/>
                  <a:ea typeface="OPPOSans B" panose="00020600040101010101" pitchFamily="18" charset="-122"/>
                </a:rPr>
                <a:t>21342</a:t>
              </a:r>
              <a:endParaRPr lang="zh-CN" altLang="en-US" sz="1000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3"/>
                    </a:gs>
                  </a:gsLst>
                  <a:lin ang="2700000" scaled="1"/>
                  <a:tileRect/>
                </a:gradFill>
                <a:latin typeface="OPPOSans B" panose="00020600040101010101" pitchFamily="18" charset="-122"/>
                <a:ea typeface="OPPOSans B" panose="00020600040101010101" pitchFamily="18" charset="-122"/>
              </a:endParaRPr>
            </a:p>
          </p:txBody>
        </p:sp>
      </p:grpSp>
      <p:sp>
        <p:nvSpPr>
          <p:cNvPr id="87" name="文本框 86">
            <a:extLst>
              <a:ext uri="{FF2B5EF4-FFF2-40B4-BE49-F238E27FC236}">
                <a16:creationId xmlns:a16="http://schemas.microsoft.com/office/drawing/2014/main" id="{41951F53-60B3-493C-A2CB-AEA2EF07F5B1}"/>
              </a:ext>
            </a:extLst>
          </p:cNvPr>
          <p:cNvSpPr txBox="1"/>
          <p:nvPr/>
        </p:nvSpPr>
        <p:spPr>
          <a:xfrm>
            <a:off x="4459338" y="1511320"/>
            <a:ext cx="1732847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3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SD</a:t>
            </a:r>
            <a:r>
              <a:rPr lang="zh-CN" altLang="en-US" sz="3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设计师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87CFD7A6-CB92-48A5-8AA8-9EDE164FBDDD}"/>
              </a:ext>
            </a:extLst>
          </p:cNvPr>
          <p:cNvSpPr txBox="1"/>
          <p:nvPr/>
        </p:nvSpPr>
        <p:spPr>
          <a:xfrm>
            <a:off x="5039969" y="1990329"/>
            <a:ext cx="4440318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内容电商推文</a:t>
            </a:r>
            <a:r>
              <a:rPr lang="en-US" altLang="zh-CN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48</a:t>
            </a: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小时新增阅读数据趋势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115001C8-E436-4D7A-8AE4-6AA6FB400A88}"/>
              </a:ext>
            </a:extLst>
          </p:cNvPr>
          <p:cNvSpPr txBox="1"/>
          <p:nvPr/>
        </p:nvSpPr>
        <p:spPr>
          <a:xfrm>
            <a:off x="6260516" y="1581223"/>
            <a:ext cx="1827423" cy="3370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950" dirty="0">
                <a:solidFill>
                  <a:schemeClr val="bg1"/>
                </a:solidFill>
              </a:rPr>
              <a:t>备注：</a:t>
            </a:r>
            <a:endParaRPr lang="en-US" altLang="zh-CN" sz="95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950" dirty="0">
                <a:solidFill>
                  <a:schemeClr val="bg1"/>
                </a:solidFill>
              </a:rPr>
              <a:t>数据及案例为虚构，仅供版式参考</a:t>
            </a:r>
          </a:p>
        </p:txBody>
      </p:sp>
    </p:spTree>
    <p:extLst>
      <p:ext uri="{BB962C8B-B14F-4D97-AF65-F5344CB8AC3E}">
        <p14:creationId xmlns:p14="http://schemas.microsoft.com/office/powerpoint/2010/main" val="946333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椭圆 49">
            <a:extLst>
              <a:ext uri="{FF2B5EF4-FFF2-40B4-BE49-F238E27FC236}">
                <a16:creationId xmlns:a16="http://schemas.microsoft.com/office/drawing/2014/main" id="{E13A384E-F0B7-43BA-877F-68D79159A9C2}"/>
              </a:ext>
            </a:extLst>
          </p:cNvPr>
          <p:cNvSpPr/>
          <p:nvPr/>
        </p:nvSpPr>
        <p:spPr>
          <a:xfrm rot="1061225">
            <a:off x="4438267" y="1974084"/>
            <a:ext cx="3315466" cy="3315466"/>
          </a:xfrm>
          <a:prstGeom prst="ellipse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100000">
                <a:schemeClr val="accent1">
                  <a:alpha val="24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9EC50D2E-6B1C-4903-8102-E3542659DCC5}"/>
              </a:ext>
            </a:extLst>
          </p:cNvPr>
          <p:cNvSpPr/>
          <p:nvPr/>
        </p:nvSpPr>
        <p:spPr>
          <a:xfrm rot="1061225">
            <a:off x="8139934" y="1974084"/>
            <a:ext cx="3315466" cy="3315466"/>
          </a:xfrm>
          <a:prstGeom prst="ellipse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100000">
                <a:schemeClr val="accent1">
                  <a:alpha val="24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7B035DB8-718C-45B8-875E-7FE546E15D41}"/>
              </a:ext>
            </a:extLst>
          </p:cNvPr>
          <p:cNvSpPr/>
          <p:nvPr/>
        </p:nvSpPr>
        <p:spPr>
          <a:xfrm rot="1061225">
            <a:off x="723900" y="1974084"/>
            <a:ext cx="3315466" cy="3315466"/>
          </a:xfrm>
          <a:prstGeom prst="ellipse">
            <a:avLst/>
          </a:prstGeom>
          <a:gradFill flip="none" rotWithShape="1">
            <a:gsLst>
              <a:gs pos="57000">
                <a:schemeClr val="accent1">
                  <a:alpha val="0"/>
                </a:schemeClr>
              </a:gs>
              <a:gs pos="100000">
                <a:schemeClr val="accent1">
                  <a:alpha val="24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6230B6F-24B6-453C-BB54-ABC44B25D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内容电商规避不了的瓶颈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B39BB46-522F-45D6-B07C-BC4E3873D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Commercial operation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58142E4-2862-4587-8467-7935B1AC035E}"/>
              </a:ext>
            </a:extLst>
          </p:cNvPr>
          <p:cNvGrpSpPr/>
          <p:nvPr/>
        </p:nvGrpSpPr>
        <p:grpSpPr>
          <a:xfrm>
            <a:off x="5433982" y="6261473"/>
            <a:ext cx="1374463" cy="155202"/>
            <a:chOff x="5433982" y="6261473"/>
            <a:chExt cx="1374463" cy="15520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A488D79-FAF4-4C97-AAC2-698297D95543}"/>
                </a:ext>
              </a:extLst>
            </p:cNvPr>
            <p:cNvSpPr/>
            <p:nvPr/>
          </p:nvSpPr>
          <p:spPr>
            <a:xfrm>
              <a:off x="6043613" y="6261473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20BA1FA-DCDA-440D-8CCA-156C5486FB64}"/>
                </a:ext>
              </a:extLst>
            </p:cNvPr>
            <p:cNvSpPr>
              <a:spLocks/>
            </p:cNvSpPr>
            <p:nvPr/>
          </p:nvSpPr>
          <p:spPr>
            <a:xfrm>
              <a:off x="5764011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ABC0854-9E79-4FD4-9AC0-07DA8E4E6BC8}"/>
                </a:ext>
              </a:extLst>
            </p:cNvPr>
            <p:cNvSpPr>
              <a:spLocks/>
            </p:cNvSpPr>
            <p:nvPr/>
          </p:nvSpPr>
          <p:spPr>
            <a:xfrm>
              <a:off x="6094040" y="6311900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944A688-F1B5-4935-B4AD-C9AC452D9F2A}"/>
                </a:ext>
              </a:extLst>
            </p:cNvPr>
            <p:cNvSpPr/>
            <p:nvPr/>
          </p:nvSpPr>
          <p:spPr>
            <a:xfrm>
              <a:off x="6424068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B1B238F-52D0-487C-B5C6-E0179E377DFA}"/>
                </a:ext>
              </a:extLst>
            </p:cNvPr>
            <p:cNvSpPr/>
            <p:nvPr/>
          </p:nvSpPr>
          <p:spPr>
            <a:xfrm>
              <a:off x="6754097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A4B2F7E6-138C-4030-87C5-4D156DBA7146}"/>
                </a:ext>
              </a:extLst>
            </p:cNvPr>
            <p:cNvSpPr/>
            <p:nvPr/>
          </p:nvSpPr>
          <p:spPr>
            <a:xfrm>
              <a:off x="5433982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EA642532-9639-4A74-83C7-67B581E6B92F}"/>
              </a:ext>
            </a:extLst>
          </p:cNvPr>
          <p:cNvSpPr txBox="1"/>
          <p:nvPr/>
        </p:nvSpPr>
        <p:spPr>
          <a:xfrm>
            <a:off x="5454799" y="2675754"/>
            <a:ext cx="1282402" cy="38472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kumimoji="0" lang="zh-CN" alt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供应复杂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D06489E0-2410-44BF-B713-49D1540D9721}"/>
              </a:ext>
            </a:extLst>
          </p:cNvPr>
          <p:cNvSpPr txBox="1"/>
          <p:nvPr/>
        </p:nvSpPr>
        <p:spPr>
          <a:xfrm>
            <a:off x="5198319" y="3143246"/>
            <a:ext cx="1795363" cy="3077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电商管理挑战多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FBA39BB1-65DC-4DD9-AFD7-B5788BA34D5B}"/>
              </a:ext>
            </a:extLst>
          </p:cNvPr>
          <p:cNvSpPr txBox="1"/>
          <p:nvPr/>
        </p:nvSpPr>
        <p:spPr>
          <a:xfrm>
            <a:off x="5150259" y="3855258"/>
            <a:ext cx="1891508" cy="8726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此处可输入一些解释性的文字，文字内容应当精炼简洁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625204C4-4290-407F-B0D1-32DA505891CB}"/>
              </a:ext>
            </a:extLst>
          </p:cNvPr>
          <p:cNvGrpSpPr/>
          <p:nvPr/>
        </p:nvGrpSpPr>
        <p:grpSpPr>
          <a:xfrm>
            <a:off x="5877042" y="3608303"/>
            <a:ext cx="361208" cy="62929"/>
            <a:chOff x="908769" y="2141436"/>
            <a:chExt cx="570251" cy="99348"/>
          </a:xfrm>
        </p:grpSpPr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8F4A15A7-90F7-492A-B6E0-3A1775A175FE}"/>
                </a:ext>
              </a:extLst>
            </p:cNvPr>
            <p:cNvSpPr/>
            <p:nvPr/>
          </p:nvSpPr>
          <p:spPr>
            <a:xfrm>
              <a:off x="908769" y="2141436"/>
              <a:ext cx="549085" cy="75757"/>
            </a:xfrm>
            <a:prstGeom prst="roundRect">
              <a:avLst>
                <a:gd name="adj" fmla="val 50000"/>
              </a:avLst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69B0C3A2-8384-49B8-8D8A-339D8618B994}"/>
                </a:ext>
              </a:extLst>
            </p:cNvPr>
            <p:cNvSpPr/>
            <p:nvPr/>
          </p:nvSpPr>
          <p:spPr>
            <a:xfrm>
              <a:off x="929935" y="2165027"/>
              <a:ext cx="549085" cy="75757"/>
            </a:xfrm>
            <a:prstGeom prst="roundRect">
              <a:avLst>
                <a:gd name="adj" fmla="val 50000"/>
              </a:avLst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9597500B-12A0-4AFA-97C9-3C0E4BB7D43C}"/>
              </a:ext>
            </a:extLst>
          </p:cNvPr>
          <p:cNvSpPr txBox="1"/>
          <p:nvPr/>
        </p:nvSpPr>
        <p:spPr>
          <a:xfrm>
            <a:off x="9156466" y="2675754"/>
            <a:ext cx="1282402" cy="38472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kumimoji="0" lang="zh-CN" alt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粉丝瓶颈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F46F7E8B-DBCD-413B-B276-49C8B729D13B}"/>
              </a:ext>
            </a:extLst>
          </p:cNvPr>
          <p:cNvSpPr txBox="1"/>
          <p:nvPr/>
        </p:nvSpPr>
        <p:spPr>
          <a:xfrm>
            <a:off x="8771745" y="3143246"/>
            <a:ext cx="2051845" cy="3077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数量天花板绕不开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C772980E-8796-4DDF-998F-FAE85C264E64}"/>
              </a:ext>
            </a:extLst>
          </p:cNvPr>
          <p:cNvSpPr txBox="1"/>
          <p:nvPr/>
        </p:nvSpPr>
        <p:spPr>
          <a:xfrm>
            <a:off x="8851926" y="3855258"/>
            <a:ext cx="1891508" cy="8726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此处可输入一些解释性的文字，文字内容应当精炼简洁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156188E5-AF95-478A-BFC5-A4E4B1EFC84B}"/>
              </a:ext>
            </a:extLst>
          </p:cNvPr>
          <p:cNvGrpSpPr/>
          <p:nvPr/>
        </p:nvGrpSpPr>
        <p:grpSpPr>
          <a:xfrm>
            <a:off x="9578709" y="3608303"/>
            <a:ext cx="361208" cy="62929"/>
            <a:chOff x="908769" y="2141436"/>
            <a:chExt cx="570251" cy="99348"/>
          </a:xfrm>
        </p:grpSpPr>
        <p:sp>
          <p:nvSpPr>
            <p:cNvPr id="77" name="矩形: 圆角 76">
              <a:extLst>
                <a:ext uri="{FF2B5EF4-FFF2-40B4-BE49-F238E27FC236}">
                  <a16:creationId xmlns:a16="http://schemas.microsoft.com/office/drawing/2014/main" id="{3B980D47-EA0F-49A7-93FB-226288404088}"/>
                </a:ext>
              </a:extLst>
            </p:cNvPr>
            <p:cNvSpPr/>
            <p:nvPr/>
          </p:nvSpPr>
          <p:spPr>
            <a:xfrm>
              <a:off x="908769" y="2141436"/>
              <a:ext cx="549085" cy="75757"/>
            </a:xfrm>
            <a:prstGeom prst="roundRect">
              <a:avLst>
                <a:gd name="adj" fmla="val 50000"/>
              </a:avLst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8" name="矩形: 圆角 77">
              <a:extLst>
                <a:ext uri="{FF2B5EF4-FFF2-40B4-BE49-F238E27FC236}">
                  <a16:creationId xmlns:a16="http://schemas.microsoft.com/office/drawing/2014/main" id="{2E7DB188-4DA2-41D6-9C4F-C6BA4E77D429}"/>
                </a:ext>
              </a:extLst>
            </p:cNvPr>
            <p:cNvSpPr/>
            <p:nvPr/>
          </p:nvSpPr>
          <p:spPr>
            <a:xfrm>
              <a:off x="929935" y="2165027"/>
              <a:ext cx="549085" cy="75757"/>
            </a:xfrm>
            <a:prstGeom prst="roundRect">
              <a:avLst>
                <a:gd name="adj" fmla="val 50000"/>
              </a:avLst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9" name="椭圆 38">
            <a:extLst>
              <a:ext uri="{FF2B5EF4-FFF2-40B4-BE49-F238E27FC236}">
                <a16:creationId xmlns:a16="http://schemas.microsoft.com/office/drawing/2014/main" id="{D0159562-9187-438B-B5FE-358C39ABFA19}"/>
              </a:ext>
            </a:extLst>
          </p:cNvPr>
          <p:cNvSpPr/>
          <p:nvPr/>
        </p:nvSpPr>
        <p:spPr>
          <a:xfrm rot="2330312" flipV="1">
            <a:off x="4658476" y="2194293"/>
            <a:ext cx="2875048" cy="2875048"/>
          </a:xfrm>
          <a:prstGeom prst="ellipse">
            <a:avLst/>
          </a:prstGeom>
          <a:noFill/>
          <a:ln w="22225">
            <a:gradFill>
              <a:gsLst>
                <a:gs pos="20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D4AE1C3-F463-4312-A7CB-27AA962C9059}"/>
              </a:ext>
            </a:extLst>
          </p:cNvPr>
          <p:cNvSpPr txBox="1"/>
          <p:nvPr/>
        </p:nvSpPr>
        <p:spPr>
          <a:xfrm>
            <a:off x="1740432" y="2675754"/>
            <a:ext cx="1282402" cy="384721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kumimoji="0" lang="zh-CN" alt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运营不当</a:t>
            </a:r>
            <a:endParaRPr lang="zh-CN" altLang="en-US" sz="2500" dirty="0">
              <a:solidFill>
                <a:schemeClr val="accent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273A525-C162-4403-BC7C-A8DB6E2790BD}"/>
              </a:ext>
            </a:extLst>
          </p:cNvPr>
          <p:cNvSpPr txBox="1"/>
          <p:nvPr/>
        </p:nvSpPr>
        <p:spPr>
          <a:xfrm>
            <a:off x="1483952" y="3143246"/>
            <a:ext cx="1795363" cy="3077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/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品牌信用易透支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DF9DC88A-0C66-4251-BAD8-F773EF08F047}"/>
              </a:ext>
            </a:extLst>
          </p:cNvPr>
          <p:cNvSpPr/>
          <p:nvPr/>
        </p:nvSpPr>
        <p:spPr>
          <a:xfrm rot="2330312" flipV="1">
            <a:off x="944109" y="2194293"/>
            <a:ext cx="2875048" cy="2875048"/>
          </a:xfrm>
          <a:prstGeom prst="ellipse">
            <a:avLst/>
          </a:prstGeom>
          <a:noFill/>
          <a:ln w="22225">
            <a:gradFill>
              <a:gsLst>
                <a:gs pos="20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B2B58A0-3A25-4EB8-937E-86DD195796A6}"/>
              </a:ext>
            </a:extLst>
          </p:cNvPr>
          <p:cNvSpPr txBox="1"/>
          <p:nvPr/>
        </p:nvSpPr>
        <p:spPr>
          <a:xfrm>
            <a:off x="1435892" y="3855258"/>
            <a:ext cx="1891508" cy="8726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此处可输入一些解释性的文字，文字内容应当精炼简洁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A40792B-3DA9-46AD-89CA-28E1E5CEEB92}"/>
              </a:ext>
            </a:extLst>
          </p:cNvPr>
          <p:cNvGrpSpPr/>
          <p:nvPr/>
        </p:nvGrpSpPr>
        <p:grpSpPr>
          <a:xfrm>
            <a:off x="2162675" y="3608303"/>
            <a:ext cx="361208" cy="62929"/>
            <a:chOff x="908769" y="2141436"/>
            <a:chExt cx="570251" cy="99348"/>
          </a:xfrm>
        </p:grpSpPr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22B8792E-636B-4F49-8358-C635576F5C13}"/>
                </a:ext>
              </a:extLst>
            </p:cNvPr>
            <p:cNvSpPr/>
            <p:nvPr/>
          </p:nvSpPr>
          <p:spPr>
            <a:xfrm>
              <a:off x="908769" y="2141436"/>
              <a:ext cx="549085" cy="75757"/>
            </a:xfrm>
            <a:prstGeom prst="roundRect">
              <a:avLst>
                <a:gd name="adj" fmla="val 50000"/>
              </a:avLst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3D354C3B-1BB2-43F6-81E4-AE269E6321CD}"/>
                </a:ext>
              </a:extLst>
            </p:cNvPr>
            <p:cNvSpPr/>
            <p:nvPr/>
          </p:nvSpPr>
          <p:spPr>
            <a:xfrm>
              <a:off x="929935" y="2165027"/>
              <a:ext cx="549085" cy="75757"/>
            </a:xfrm>
            <a:prstGeom prst="roundRect">
              <a:avLst>
                <a:gd name="adj" fmla="val 50000"/>
              </a:avLst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9" name="椭圆 48">
            <a:extLst>
              <a:ext uri="{FF2B5EF4-FFF2-40B4-BE49-F238E27FC236}">
                <a16:creationId xmlns:a16="http://schemas.microsoft.com/office/drawing/2014/main" id="{0E7C9296-9BBD-43A3-94E7-87840A8B7097}"/>
              </a:ext>
            </a:extLst>
          </p:cNvPr>
          <p:cNvSpPr/>
          <p:nvPr/>
        </p:nvSpPr>
        <p:spPr>
          <a:xfrm rot="2330312" flipV="1">
            <a:off x="8360143" y="2194293"/>
            <a:ext cx="2875048" cy="2875048"/>
          </a:xfrm>
          <a:prstGeom prst="ellipse">
            <a:avLst/>
          </a:prstGeom>
          <a:noFill/>
          <a:ln w="22225">
            <a:gradFill>
              <a:gsLst>
                <a:gs pos="20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451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文本框 73">
            <a:extLst>
              <a:ext uri="{FF2B5EF4-FFF2-40B4-BE49-F238E27FC236}">
                <a16:creationId xmlns:a16="http://schemas.microsoft.com/office/drawing/2014/main" id="{0E81F819-F1D8-4606-827A-440CE98BC143}"/>
              </a:ext>
            </a:extLst>
          </p:cNvPr>
          <p:cNvSpPr txBox="1"/>
          <p:nvPr/>
        </p:nvSpPr>
        <p:spPr>
          <a:xfrm>
            <a:off x="1207928" y="1906232"/>
            <a:ext cx="1899559" cy="99424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10000"/>
              </a:lnSpc>
            </a:pPr>
            <a:r>
              <a:rPr kumimoji="0" lang="en-US" altLang="zh-CN" sz="2000" b="0" i="0" u="none" strike="noStrike" kern="1200" cap="all" spc="0" normalizeH="0" noProof="0" dirty="0">
                <a:ln>
                  <a:noFill/>
                </a:ln>
                <a:solidFill>
                  <a:schemeClr val="accent1">
                    <a:alpha val="30000"/>
                  </a:scheme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paying </a:t>
            </a:r>
          </a:p>
          <a:p>
            <a:pPr algn="l">
              <a:lnSpc>
                <a:spcPct val="110000"/>
              </a:lnSpc>
            </a:pPr>
            <a:r>
              <a:rPr kumimoji="0" lang="en-US" altLang="zh-CN" sz="2000" b="0" i="0" u="none" strike="noStrike" kern="1200" cap="all" spc="0" normalizeH="0" noProof="0" dirty="0">
                <a:ln>
                  <a:noFill/>
                </a:ln>
                <a:solidFill>
                  <a:schemeClr val="accent1">
                    <a:alpha val="30000"/>
                  </a:scheme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for </a:t>
            </a:r>
          </a:p>
          <a:p>
            <a:pPr algn="l">
              <a:lnSpc>
                <a:spcPct val="110000"/>
              </a:lnSpc>
            </a:pPr>
            <a:r>
              <a:rPr kumimoji="0" lang="en-US" altLang="zh-CN" sz="2000" b="0" i="0" u="none" strike="noStrike" kern="1200" cap="all" spc="0" normalizeH="0" noProof="0" dirty="0">
                <a:ln>
                  <a:noFill/>
                </a:ln>
                <a:solidFill>
                  <a:schemeClr val="accent1">
                    <a:alpha val="30000"/>
                  </a:scheme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knowledge 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6230B6F-24B6-453C-BB54-ABC44B25D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知识付费缩减了知识价值转化流程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B39BB46-522F-45D6-B07C-BC4E3873D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Commercial operation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58142E4-2862-4587-8467-7935B1AC035E}"/>
              </a:ext>
            </a:extLst>
          </p:cNvPr>
          <p:cNvGrpSpPr/>
          <p:nvPr/>
        </p:nvGrpSpPr>
        <p:grpSpPr>
          <a:xfrm>
            <a:off x="5433982" y="6261473"/>
            <a:ext cx="1374463" cy="155202"/>
            <a:chOff x="5433982" y="6261473"/>
            <a:chExt cx="1374463" cy="15520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A488D79-FAF4-4C97-AAC2-698297D95543}"/>
                </a:ext>
              </a:extLst>
            </p:cNvPr>
            <p:cNvSpPr/>
            <p:nvPr/>
          </p:nvSpPr>
          <p:spPr>
            <a:xfrm>
              <a:off x="6043613" y="6261473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20BA1FA-DCDA-440D-8CCA-156C5486FB64}"/>
                </a:ext>
              </a:extLst>
            </p:cNvPr>
            <p:cNvSpPr>
              <a:spLocks/>
            </p:cNvSpPr>
            <p:nvPr/>
          </p:nvSpPr>
          <p:spPr>
            <a:xfrm>
              <a:off x="5764011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ABC0854-9E79-4FD4-9AC0-07DA8E4E6BC8}"/>
                </a:ext>
              </a:extLst>
            </p:cNvPr>
            <p:cNvSpPr>
              <a:spLocks/>
            </p:cNvSpPr>
            <p:nvPr/>
          </p:nvSpPr>
          <p:spPr>
            <a:xfrm>
              <a:off x="6094040" y="6311900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944A688-F1B5-4935-B4AD-C9AC452D9F2A}"/>
                </a:ext>
              </a:extLst>
            </p:cNvPr>
            <p:cNvSpPr/>
            <p:nvPr/>
          </p:nvSpPr>
          <p:spPr>
            <a:xfrm>
              <a:off x="6424068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B1B238F-52D0-487C-B5C6-E0179E377DFA}"/>
                </a:ext>
              </a:extLst>
            </p:cNvPr>
            <p:cNvSpPr/>
            <p:nvPr/>
          </p:nvSpPr>
          <p:spPr>
            <a:xfrm>
              <a:off x="6754097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A4B2F7E6-138C-4030-87C5-4D156DBA7146}"/>
                </a:ext>
              </a:extLst>
            </p:cNvPr>
            <p:cNvSpPr/>
            <p:nvPr/>
          </p:nvSpPr>
          <p:spPr>
            <a:xfrm>
              <a:off x="5433982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99472056-8085-4979-A2F8-36EFD743368A}"/>
              </a:ext>
            </a:extLst>
          </p:cNvPr>
          <p:cNvSpPr txBox="1"/>
          <p:nvPr/>
        </p:nvSpPr>
        <p:spPr>
          <a:xfrm>
            <a:off x="6366627" y="2134691"/>
            <a:ext cx="256480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生产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7EE2701-F6E9-477A-9A60-4F90D5C783A3}"/>
              </a:ext>
            </a:extLst>
          </p:cNvPr>
          <p:cNvSpPr txBox="1"/>
          <p:nvPr/>
        </p:nvSpPr>
        <p:spPr>
          <a:xfrm>
            <a:off x="8357780" y="2134691"/>
            <a:ext cx="256480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知识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8D3A70F-C8BD-4449-8380-183C8F453F04}"/>
              </a:ext>
            </a:extLst>
          </p:cNvPr>
          <p:cNvSpPr txBox="1"/>
          <p:nvPr/>
        </p:nvSpPr>
        <p:spPr>
          <a:xfrm>
            <a:off x="8354793" y="2503777"/>
            <a:ext cx="256480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付费</a:t>
            </a:r>
            <a:endParaRPr lang="zh-CN" altLang="en-US" sz="1000" dirty="0">
              <a:solidFill>
                <a:schemeClr val="accent1"/>
              </a:solidFill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E1407C46-202E-4B1F-8DB4-72B6B15C5C93}"/>
              </a:ext>
            </a:extLst>
          </p:cNvPr>
          <p:cNvSpPr txBox="1"/>
          <p:nvPr/>
        </p:nvSpPr>
        <p:spPr>
          <a:xfrm>
            <a:off x="1207928" y="2955813"/>
            <a:ext cx="3707746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通过付费课程直接面向用户，实现知识变现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716ED70-1189-4F4A-B6DA-599D9FCC5807}"/>
              </a:ext>
            </a:extLst>
          </p:cNvPr>
          <p:cNvSpPr/>
          <p:nvPr/>
        </p:nvSpPr>
        <p:spPr>
          <a:xfrm>
            <a:off x="736601" y="1638450"/>
            <a:ext cx="10718799" cy="185236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BA385D20-6075-49AA-BCCE-71C1AC367341}"/>
              </a:ext>
            </a:extLst>
          </p:cNvPr>
          <p:cNvSpPr/>
          <p:nvPr/>
        </p:nvSpPr>
        <p:spPr>
          <a:xfrm>
            <a:off x="736601" y="3828982"/>
            <a:ext cx="10718799" cy="1852360"/>
          </a:xfrm>
          <a:prstGeom prst="roundRect">
            <a:avLst>
              <a:gd name="adj" fmla="val 50000"/>
            </a:avLst>
          </a:prstGeom>
          <a:noFill/>
          <a:ln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18C68522-CCB5-43D3-9742-82CDE8D27593}"/>
              </a:ext>
            </a:extLst>
          </p:cNvPr>
          <p:cNvSpPr txBox="1"/>
          <p:nvPr/>
        </p:nvSpPr>
        <p:spPr>
          <a:xfrm>
            <a:off x="2368034" y="1905100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知识付费</a:t>
            </a:r>
            <a:endParaRPr lang="zh-CN" altLang="en-US" sz="20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AD2576F6-9690-4D08-AB62-DEF9706AED76}"/>
              </a:ext>
            </a:extLst>
          </p:cNvPr>
          <p:cNvSpPr txBox="1"/>
          <p:nvPr/>
        </p:nvSpPr>
        <p:spPr>
          <a:xfrm>
            <a:off x="1864796" y="2234189"/>
            <a:ext cx="179536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价值转化流程图</a:t>
            </a:r>
            <a:endParaRPr lang="zh-CN" altLang="en-US" sz="20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4C5A119-E0A7-43E6-A202-C2C3F7CCE45E}"/>
              </a:ext>
            </a:extLst>
          </p:cNvPr>
          <p:cNvGrpSpPr/>
          <p:nvPr/>
        </p:nvGrpSpPr>
        <p:grpSpPr>
          <a:xfrm>
            <a:off x="4915674" y="2204541"/>
            <a:ext cx="1325935" cy="389624"/>
            <a:chOff x="4162395" y="2390043"/>
            <a:chExt cx="1325935" cy="38962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ED02152-5365-431B-AF52-5181EC652367}"/>
                </a:ext>
              </a:extLst>
            </p:cNvPr>
            <p:cNvSpPr/>
            <p:nvPr/>
          </p:nvSpPr>
          <p:spPr>
            <a:xfrm>
              <a:off x="4162395" y="2390043"/>
              <a:ext cx="1325935" cy="38962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BF25C541-17C2-4843-97AE-474ADFFB6FAE}"/>
                </a:ext>
              </a:extLst>
            </p:cNvPr>
            <p:cNvSpPr txBox="1"/>
            <p:nvPr/>
          </p:nvSpPr>
          <p:spPr>
            <a:xfrm>
              <a:off x="4344461" y="2449214"/>
              <a:ext cx="961802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</a:rPr>
                <a:t>内容创作者</a:t>
              </a:r>
              <a:endParaRPr lang="zh-CN" altLang="en-US" sz="15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98E85C-8F77-4511-A55B-5BB80FB0237D}"/>
              </a:ext>
            </a:extLst>
          </p:cNvPr>
          <p:cNvGrpSpPr/>
          <p:nvPr/>
        </p:nvGrpSpPr>
        <p:grpSpPr>
          <a:xfrm>
            <a:off x="6748125" y="2204541"/>
            <a:ext cx="1484636" cy="389624"/>
            <a:chOff x="5988045" y="2390043"/>
            <a:chExt cx="1484636" cy="389624"/>
          </a:xfrm>
        </p:grpSpPr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EBBF0E46-79FD-4215-8F3C-9142165BCC44}"/>
                </a:ext>
              </a:extLst>
            </p:cNvPr>
            <p:cNvSpPr/>
            <p:nvPr/>
          </p:nvSpPr>
          <p:spPr>
            <a:xfrm>
              <a:off x="5988045" y="2390043"/>
              <a:ext cx="1484636" cy="38962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06705197-FAD2-46D4-BDB6-DF4E155CF358}"/>
                </a:ext>
              </a:extLst>
            </p:cNvPr>
            <p:cNvSpPr txBox="1"/>
            <p:nvPr/>
          </p:nvSpPr>
          <p:spPr>
            <a:xfrm>
              <a:off x="6153281" y="2449214"/>
              <a:ext cx="1154163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</a:rPr>
                <a:t>知识付费产品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6375B91-FA4C-4DBA-A7D5-EDAB8F6EAFA0}"/>
              </a:ext>
            </a:extLst>
          </p:cNvPr>
          <p:cNvGrpSpPr/>
          <p:nvPr/>
        </p:nvGrpSpPr>
        <p:grpSpPr>
          <a:xfrm>
            <a:off x="8739279" y="2204541"/>
            <a:ext cx="2213606" cy="389624"/>
            <a:chOff x="8483600" y="2390043"/>
            <a:chExt cx="2213606" cy="389624"/>
          </a:xfrm>
        </p:grpSpPr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B357CFCD-6AA3-4894-ACA6-3548E06D41E8}"/>
                </a:ext>
              </a:extLst>
            </p:cNvPr>
            <p:cNvSpPr/>
            <p:nvPr/>
          </p:nvSpPr>
          <p:spPr>
            <a:xfrm>
              <a:off x="8483600" y="2390043"/>
              <a:ext cx="2213606" cy="38962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E1AC3470-724B-47D6-92B0-ADE524B6D810}"/>
                </a:ext>
              </a:extLst>
            </p:cNvPr>
            <p:cNvSpPr txBox="1"/>
            <p:nvPr/>
          </p:nvSpPr>
          <p:spPr>
            <a:xfrm>
              <a:off x="8628601" y="2449214"/>
              <a:ext cx="1923604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</a:rPr>
                <a:t>有付费意愿的特定群体</a:t>
              </a:r>
            </a:p>
          </p:txBody>
        </p:sp>
      </p:grp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8A25E73B-2897-4879-94E8-A388D175B40E}"/>
              </a:ext>
            </a:extLst>
          </p:cNvPr>
          <p:cNvCxnSpPr>
            <a:stCxn id="10" idx="3"/>
            <a:endCxn id="76" idx="1"/>
          </p:cNvCxnSpPr>
          <p:nvPr/>
        </p:nvCxnSpPr>
        <p:spPr>
          <a:xfrm>
            <a:off x="6241609" y="2399353"/>
            <a:ext cx="506516" cy="0"/>
          </a:xfrm>
          <a:prstGeom prst="straightConnector1">
            <a:avLst/>
          </a:prstGeom>
          <a:ln>
            <a:headEnd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5DBB85FC-90F8-4196-A25A-9DFC3080B341}"/>
              </a:ext>
            </a:extLst>
          </p:cNvPr>
          <p:cNvGrpSpPr/>
          <p:nvPr/>
        </p:nvGrpSpPr>
        <p:grpSpPr>
          <a:xfrm>
            <a:off x="8232761" y="2365525"/>
            <a:ext cx="506518" cy="67658"/>
            <a:chOff x="8232761" y="2827284"/>
            <a:chExt cx="506518" cy="129757"/>
          </a:xfrm>
        </p:grpSpPr>
        <p:cxnSp>
          <p:nvCxnSpPr>
            <p:cNvPr id="82" name="直接箭头连接符 81">
              <a:extLst>
                <a:ext uri="{FF2B5EF4-FFF2-40B4-BE49-F238E27FC236}">
                  <a16:creationId xmlns:a16="http://schemas.microsoft.com/office/drawing/2014/main" id="{13F8749D-3664-496A-B9B7-A0D6B8B57B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32761" y="2957041"/>
              <a:ext cx="506518" cy="0"/>
            </a:xfrm>
            <a:prstGeom prst="straightConnector1">
              <a:avLst/>
            </a:prstGeom>
            <a:ln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箭头连接符 82">
              <a:extLst>
                <a:ext uri="{FF2B5EF4-FFF2-40B4-BE49-F238E27FC236}">
                  <a16:creationId xmlns:a16="http://schemas.microsoft.com/office/drawing/2014/main" id="{287638D1-56A3-44C3-9BD5-2732DE2B4470}"/>
                </a:ext>
              </a:extLst>
            </p:cNvPr>
            <p:cNvCxnSpPr>
              <a:cxnSpLocks/>
            </p:cNvCxnSpPr>
            <p:nvPr/>
          </p:nvCxnSpPr>
          <p:spPr>
            <a:xfrm>
              <a:off x="8232761" y="2827284"/>
              <a:ext cx="506518" cy="0"/>
            </a:xfrm>
            <a:prstGeom prst="straightConnector1">
              <a:avLst/>
            </a:prstGeom>
            <a:ln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CC63601-9E95-4916-9E8D-5E6AC84C019E}"/>
              </a:ext>
            </a:extLst>
          </p:cNvPr>
          <p:cNvGrpSpPr/>
          <p:nvPr/>
        </p:nvGrpSpPr>
        <p:grpSpPr>
          <a:xfrm>
            <a:off x="1207928" y="4095632"/>
            <a:ext cx="2827775" cy="995379"/>
            <a:chOff x="1207928" y="4229223"/>
            <a:chExt cx="2827775" cy="995379"/>
          </a:xfrm>
        </p:grpSpPr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43EA32C3-6D5A-4C9F-9D54-47D0DCAC3684}"/>
                </a:ext>
              </a:extLst>
            </p:cNvPr>
            <p:cNvSpPr txBox="1"/>
            <p:nvPr/>
          </p:nvSpPr>
          <p:spPr>
            <a:xfrm>
              <a:off x="1207928" y="4230355"/>
              <a:ext cx="1822615" cy="99424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10000"/>
                </a:lnSpc>
              </a:pPr>
              <a:r>
                <a:rPr kumimoji="0" lang="en-US" altLang="zh-CN" sz="2000" b="0" i="0" u="none" strike="noStrike" kern="1200" cap="all" spc="0" normalizeH="0" noProof="0" dirty="0">
                  <a:ln>
                    <a:noFill/>
                  </a:ln>
                  <a:solidFill>
                    <a:schemeClr val="accent1">
                      <a:alpha val="30000"/>
                    </a:schemeClr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</a:rPr>
                <a:t>Free</a:t>
              </a:r>
            </a:p>
            <a:p>
              <a:pPr algn="l">
                <a:lnSpc>
                  <a:spcPct val="110000"/>
                </a:lnSpc>
              </a:pPr>
              <a:r>
                <a:rPr kumimoji="0" lang="en-US" altLang="zh-CN" sz="2000" b="0" i="0" u="none" strike="noStrike" kern="1200" cap="all" spc="0" normalizeH="0" noProof="0" dirty="0">
                  <a:ln>
                    <a:noFill/>
                  </a:ln>
                  <a:solidFill>
                    <a:schemeClr val="accent1">
                      <a:alpha val="30000"/>
                    </a:schemeClr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</a:rPr>
                <a:t>Knowledge</a:t>
              </a:r>
            </a:p>
            <a:p>
              <a:pPr algn="l">
                <a:lnSpc>
                  <a:spcPct val="110000"/>
                </a:lnSpc>
              </a:pPr>
              <a:r>
                <a:rPr kumimoji="0" lang="en-US" altLang="zh-CN" sz="2000" b="0" i="0" u="none" strike="noStrike" kern="1200" cap="all" spc="0" normalizeH="0" noProof="0" dirty="0">
                  <a:ln>
                    <a:noFill/>
                  </a:ln>
                  <a:solidFill>
                    <a:schemeClr val="accent1">
                      <a:alpha val="30000"/>
                    </a:schemeClr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</a:rPr>
                <a:t>content</a:t>
              </a: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FF9258EB-91E9-467C-91E9-258DE0D2BD6F}"/>
                </a:ext>
              </a:extLst>
            </p:cNvPr>
            <p:cNvSpPr txBox="1"/>
            <p:nvPr/>
          </p:nvSpPr>
          <p:spPr>
            <a:xfrm>
              <a:off x="1983859" y="4229223"/>
              <a:ext cx="205184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</a:rPr>
                <a:t>免费内容价值转化</a:t>
              </a:r>
              <a:endParaRPr lang="zh-CN" altLang="en-US" sz="2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endParaRPr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4321B67B-7818-4EE5-A5BE-1C1153E397F9}"/>
                </a:ext>
              </a:extLst>
            </p:cNvPr>
            <p:cNvSpPr txBox="1"/>
            <p:nvPr/>
          </p:nvSpPr>
          <p:spPr>
            <a:xfrm>
              <a:off x="3104337" y="4558312"/>
              <a:ext cx="76944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</a:rPr>
                <a:t>流程图</a:t>
              </a:r>
              <a:endParaRPr lang="zh-CN" altLang="en-US" sz="2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DAF4846-8228-4D6F-9E6A-E4BF410DA2ED}"/>
              </a:ext>
            </a:extLst>
          </p:cNvPr>
          <p:cNvGrpSpPr/>
          <p:nvPr/>
        </p:nvGrpSpPr>
        <p:grpSpPr>
          <a:xfrm>
            <a:off x="5644644" y="4143919"/>
            <a:ext cx="5308241" cy="1135114"/>
            <a:chOff x="4915674" y="4143919"/>
            <a:chExt cx="5308241" cy="1135114"/>
          </a:xfrm>
        </p:grpSpPr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C2CB5A06-7319-47D5-9A9F-A8F103840FC6}"/>
                </a:ext>
              </a:extLst>
            </p:cNvPr>
            <p:cNvSpPr txBox="1"/>
            <p:nvPr/>
          </p:nvSpPr>
          <p:spPr>
            <a:xfrm>
              <a:off x="7054348" y="4658576"/>
              <a:ext cx="25648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kumimoji="0" sz="10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r>
                <a:rPr lang="zh-CN" altLang="en-US" dirty="0"/>
                <a:t>内容</a:t>
              </a: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1A63B61A-46F8-4F94-9F04-36A94CF52246}"/>
                </a:ext>
              </a:extLst>
            </p:cNvPr>
            <p:cNvSpPr txBox="1"/>
            <p:nvPr/>
          </p:nvSpPr>
          <p:spPr>
            <a:xfrm>
              <a:off x="7682803" y="4658576"/>
              <a:ext cx="38472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kumimoji="0" sz="10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r>
                <a:rPr lang="zh-CN" altLang="en-US" dirty="0"/>
                <a:t>关注度</a:t>
              </a:r>
            </a:p>
          </p:txBody>
        </p: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58591F27-821B-4D11-99C4-22986E54EB45}"/>
                </a:ext>
              </a:extLst>
            </p:cNvPr>
            <p:cNvGrpSpPr/>
            <p:nvPr/>
          </p:nvGrpSpPr>
          <p:grpSpPr>
            <a:xfrm>
              <a:off x="4915674" y="4213769"/>
              <a:ext cx="1325935" cy="389624"/>
              <a:chOff x="4162395" y="2390043"/>
              <a:chExt cx="1325935" cy="389624"/>
            </a:xfrm>
          </p:grpSpPr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3B71C05F-00F6-4B87-8BA4-5ED1AAE83442}"/>
                  </a:ext>
                </a:extLst>
              </p:cNvPr>
              <p:cNvSpPr/>
              <p:nvPr/>
            </p:nvSpPr>
            <p:spPr>
              <a:xfrm>
                <a:off x="4162395" y="2390043"/>
                <a:ext cx="1325935" cy="38962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AEFE7CD-9934-4367-9781-000538168389}"/>
                  </a:ext>
                </a:extLst>
              </p:cNvPr>
              <p:cNvSpPr txBox="1"/>
              <p:nvPr/>
            </p:nvSpPr>
            <p:spPr>
              <a:xfrm>
                <a:off x="4344461" y="2449214"/>
                <a:ext cx="961802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内容创作者</a:t>
                </a:r>
                <a:endParaRPr lang="zh-CN" altLang="en-US" sz="15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</p:grpSp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id="{B9B56B6F-C283-4E84-8B0F-E8A0AA07A7D6}"/>
                </a:ext>
              </a:extLst>
            </p:cNvPr>
            <p:cNvSpPr txBox="1"/>
            <p:nvPr/>
          </p:nvSpPr>
          <p:spPr>
            <a:xfrm>
              <a:off x="6366627" y="4143919"/>
              <a:ext cx="25648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生产</a:t>
              </a:r>
              <a:endParaRPr lang="zh-CN" alt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FFA5C193-FD6E-4AA6-90C2-9C1BEC829A8E}"/>
                </a:ext>
              </a:extLst>
            </p:cNvPr>
            <p:cNvGrpSpPr/>
            <p:nvPr/>
          </p:nvGrpSpPr>
          <p:grpSpPr>
            <a:xfrm>
              <a:off x="6748125" y="4213769"/>
              <a:ext cx="1484636" cy="389624"/>
              <a:chOff x="5988045" y="2390043"/>
              <a:chExt cx="1484636" cy="389624"/>
            </a:xfrm>
          </p:grpSpPr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7349554A-CE6D-4D40-8B91-91C1DF8E889F}"/>
                  </a:ext>
                </a:extLst>
              </p:cNvPr>
              <p:cNvSpPr/>
              <p:nvPr/>
            </p:nvSpPr>
            <p:spPr>
              <a:xfrm>
                <a:off x="5988045" y="2390043"/>
                <a:ext cx="1484636" cy="38962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AF6B3EA3-D8E9-4AA0-8433-49DB3CEE4B75}"/>
                  </a:ext>
                </a:extLst>
              </p:cNvPr>
              <p:cNvSpPr txBox="1"/>
              <p:nvPr/>
            </p:nvSpPr>
            <p:spPr>
              <a:xfrm>
                <a:off x="6249462" y="2449214"/>
                <a:ext cx="961802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免费的内容</a:t>
                </a:r>
              </a:p>
            </p:txBody>
          </p:sp>
        </p:grpSp>
        <p:cxnSp>
          <p:nvCxnSpPr>
            <p:cNvPr id="110" name="直接箭头连接符 109">
              <a:extLst>
                <a:ext uri="{FF2B5EF4-FFF2-40B4-BE49-F238E27FC236}">
                  <a16:creationId xmlns:a16="http://schemas.microsoft.com/office/drawing/2014/main" id="{BB6C6CC1-A3CC-4235-A2DF-E9FFFD7ACD18}"/>
                </a:ext>
              </a:extLst>
            </p:cNvPr>
            <p:cNvCxnSpPr>
              <a:cxnSpLocks/>
              <a:stCxn id="96" idx="3"/>
              <a:endCxn id="108" idx="1"/>
            </p:cNvCxnSpPr>
            <p:nvPr/>
          </p:nvCxnSpPr>
          <p:spPr>
            <a:xfrm>
              <a:off x="6241609" y="4408581"/>
              <a:ext cx="506516" cy="0"/>
            </a:xfrm>
            <a:prstGeom prst="straightConnector1">
              <a:avLst/>
            </a:prstGeom>
            <a:ln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E50203D1-DEC0-44BC-95D0-EB1FC82AFB7E}"/>
                </a:ext>
              </a:extLst>
            </p:cNvPr>
            <p:cNvGrpSpPr/>
            <p:nvPr/>
          </p:nvGrpSpPr>
          <p:grpSpPr>
            <a:xfrm>
              <a:off x="6748125" y="4889409"/>
              <a:ext cx="1484636" cy="389624"/>
              <a:chOff x="5988045" y="2390043"/>
              <a:chExt cx="1484636" cy="389624"/>
            </a:xfrm>
          </p:grpSpPr>
          <p:sp>
            <p:nvSpPr>
              <p:cNvPr id="112" name="矩形 111">
                <a:extLst>
                  <a:ext uri="{FF2B5EF4-FFF2-40B4-BE49-F238E27FC236}">
                    <a16:creationId xmlns:a16="http://schemas.microsoft.com/office/drawing/2014/main" id="{C153A33D-E36F-4DB9-9ABA-2D5AFE8C85F6}"/>
                  </a:ext>
                </a:extLst>
              </p:cNvPr>
              <p:cNvSpPr/>
              <p:nvPr/>
            </p:nvSpPr>
            <p:spPr>
              <a:xfrm>
                <a:off x="5988045" y="2390043"/>
                <a:ext cx="1484636" cy="38962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647848F5-B116-4066-95B2-935F1CAC5ABA}"/>
                  </a:ext>
                </a:extLst>
              </p:cNvPr>
              <p:cNvSpPr txBox="1"/>
              <p:nvPr/>
            </p:nvSpPr>
            <p:spPr>
              <a:xfrm>
                <a:off x="6153282" y="2449214"/>
                <a:ext cx="1154163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更广泛的用户</a:t>
                </a:r>
              </a:p>
            </p:txBody>
          </p:sp>
        </p:grpSp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7B92668F-FACC-456B-831E-F0696F28DFEF}"/>
                </a:ext>
              </a:extLst>
            </p:cNvPr>
            <p:cNvGrpSpPr/>
            <p:nvPr/>
          </p:nvGrpSpPr>
          <p:grpSpPr>
            <a:xfrm rot="16200000" flipH="1">
              <a:off x="7347437" y="4684406"/>
              <a:ext cx="286013" cy="123992"/>
              <a:chOff x="8232761" y="2298082"/>
              <a:chExt cx="506518" cy="74283"/>
            </a:xfrm>
          </p:grpSpPr>
          <p:cxnSp>
            <p:nvCxnSpPr>
              <p:cNvPr id="115" name="直接箭头连接符 114">
                <a:extLst>
                  <a:ext uri="{FF2B5EF4-FFF2-40B4-BE49-F238E27FC236}">
                    <a16:creationId xmlns:a16="http://schemas.microsoft.com/office/drawing/2014/main" id="{52BBD8BF-3502-4B42-9A37-E32EF47675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32761" y="2372365"/>
                <a:ext cx="506518" cy="0"/>
              </a:xfrm>
              <a:prstGeom prst="straightConnector1">
                <a:avLst/>
              </a:prstGeom>
              <a:ln>
                <a:headEnd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箭头连接符 115">
                <a:extLst>
                  <a:ext uri="{FF2B5EF4-FFF2-40B4-BE49-F238E27FC236}">
                    <a16:creationId xmlns:a16="http://schemas.microsoft.com/office/drawing/2014/main" id="{BE091B2B-68EC-4234-8A34-599FA07E45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2761" y="2298082"/>
                <a:ext cx="506518" cy="0"/>
              </a:xfrm>
              <a:prstGeom prst="straightConnector1">
                <a:avLst/>
              </a:prstGeom>
              <a:ln>
                <a:headEnd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组合 116">
              <a:extLst>
                <a:ext uri="{FF2B5EF4-FFF2-40B4-BE49-F238E27FC236}">
                  <a16:creationId xmlns:a16="http://schemas.microsoft.com/office/drawing/2014/main" id="{79E85ED1-CC50-442A-87AB-2C97BE5B7503}"/>
                </a:ext>
              </a:extLst>
            </p:cNvPr>
            <p:cNvGrpSpPr/>
            <p:nvPr/>
          </p:nvGrpSpPr>
          <p:grpSpPr>
            <a:xfrm>
              <a:off x="8739279" y="4889409"/>
              <a:ext cx="1484636" cy="389624"/>
              <a:chOff x="5988045" y="2390043"/>
              <a:chExt cx="1484636" cy="389624"/>
            </a:xfrm>
          </p:grpSpPr>
          <p:sp>
            <p:nvSpPr>
              <p:cNvPr id="118" name="矩形 117">
                <a:extLst>
                  <a:ext uri="{FF2B5EF4-FFF2-40B4-BE49-F238E27FC236}">
                    <a16:creationId xmlns:a16="http://schemas.microsoft.com/office/drawing/2014/main" id="{66ED1A80-FEF9-45CD-AC5E-6706BFBD919B}"/>
                  </a:ext>
                </a:extLst>
              </p:cNvPr>
              <p:cNvSpPr/>
              <p:nvPr/>
            </p:nvSpPr>
            <p:spPr>
              <a:xfrm>
                <a:off x="5988045" y="2390043"/>
                <a:ext cx="1484636" cy="38962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文本框 118">
                <a:extLst>
                  <a:ext uri="{FF2B5EF4-FFF2-40B4-BE49-F238E27FC236}">
                    <a16:creationId xmlns:a16="http://schemas.microsoft.com/office/drawing/2014/main" id="{5042DEAA-A6D9-491F-B47C-66E084B12E71}"/>
                  </a:ext>
                </a:extLst>
              </p:cNvPr>
              <p:cNvSpPr txBox="1"/>
              <p:nvPr/>
            </p:nvSpPr>
            <p:spPr>
              <a:xfrm>
                <a:off x="6345642" y="2449214"/>
                <a:ext cx="769441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广告价值</a:t>
                </a:r>
              </a:p>
            </p:txBody>
          </p:sp>
        </p:grp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56BE20B3-8AF6-47FD-BB31-048EC6A78750}"/>
                </a:ext>
              </a:extLst>
            </p:cNvPr>
            <p:cNvSpPr txBox="1"/>
            <p:nvPr/>
          </p:nvSpPr>
          <p:spPr>
            <a:xfrm>
              <a:off x="8357780" y="4825505"/>
              <a:ext cx="25648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zh-CN" altLang="en-US" sz="1000" dirty="0">
                  <a:solidFill>
                    <a:schemeClr val="bg1"/>
                  </a:solidFill>
                </a:rPr>
                <a:t>流量</a:t>
              </a:r>
            </a:p>
          </p:txBody>
        </p:sp>
        <p:cxnSp>
          <p:nvCxnSpPr>
            <p:cNvPr id="121" name="直接箭头连接符 120">
              <a:extLst>
                <a:ext uri="{FF2B5EF4-FFF2-40B4-BE49-F238E27FC236}">
                  <a16:creationId xmlns:a16="http://schemas.microsoft.com/office/drawing/2014/main" id="{6D6580CF-EF4E-4300-8474-B45CFBA98782}"/>
                </a:ext>
              </a:extLst>
            </p:cNvPr>
            <p:cNvCxnSpPr>
              <a:cxnSpLocks/>
              <a:stCxn id="112" idx="3"/>
              <a:endCxn id="118" idx="1"/>
            </p:cNvCxnSpPr>
            <p:nvPr/>
          </p:nvCxnSpPr>
          <p:spPr>
            <a:xfrm>
              <a:off x="8232761" y="5084221"/>
              <a:ext cx="506518" cy="0"/>
            </a:xfrm>
            <a:prstGeom prst="straightConnector1">
              <a:avLst/>
            </a:prstGeom>
            <a:ln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文本框 121">
            <a:extLst>
              <a:ext uri="{FF2B5EF4-FFF2-40B4-BE49-F238E27FC236}">
                <a16:creationId xmlns:a16="http://schemas.microsoft.com/office/drawing/2014/main" id="{612A9366-2017-448F-BBA4-A64545296906}"/>
              </a:ext>
            </a:extLst>
          </p:cNvPr>
          <p:cNvSpPr txBox="1"/>
          <p:nvPr/>
        </p:nvSpPr>
        <p:spPr>
          <a:xfrm>
            <a:off x="1207928" y="5146345"/>
            <a:ext cx="5578450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兔费内容吸引关注，用户流量转化为广告价值，实现内容间接变现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67E4A50F-3BBA-4D58-94FE-B7CB00D63A73}"/>
              </a:ext>
            </a:extLst>
          </p:cNvPr>
          <p:cNvSpPr/>
          <p:nvPr/>
        </p:nvSpPr>
        <p:spPr>
          <a:xfrm rot="10800000">
            <a:off x="6024818" y="3598532"/>
            <a:ext cx="142366" cy="12272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481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01026B-6C43-4F41-9410-2655CE6DD8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63339" y="5697195"/>
            <a:ext cx="262892" cy="207749"/>
          </a:xfrm>
        </p:spPr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72EF72-77DC-494F-BC0E-2B9197112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06603" y="3222404"/>
            <a:ext cx="788677" cy="623248"/>
          </a:xfrm>
        </p:spPr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CBEFB869-0EC1-4074-8B74-CD27524926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05795" y="2574819"/>
            <a:ext cx="2564805" cy="769441"/>
          </a:xfrm>
        </p:spPr>
        <p:txBody>
          <a:bodyPr/>
          <a:lstStyle/>
          <a:p>
            <a:r>
              <a:rPr lang="zh-CN" altLang="en-US" dirty="0"/>
              <a:t>品牌运营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9CBFBD1-1286-4933-A6AB-BAEC58FBB2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5795" y="3403677"/>
            <a:ext cx="2870979" cy="384721"/>
          </a:xfrm>
        </p:spPr>
        <p:txBody>
          <a:bodyPr/>
          <a:lstStyle/>
          <a:p>
            <a:r>
              <a:rPr lang="en-US" altLang="zh-CN" dirty="0"/>
              <a:t>Brand operation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366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6D996-8353-485E-B020-F55FB0D9CE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63339" y="5697195"/>
            <a:ext cx="262892" cy="207749"/>
          </a:xfrm>
        </p:spPr>
        <p:txBody>
          <a:bodyPr>
            <a:noAutofit/>
          </a:bodyPr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A46472F-7C78-4E97-9FAE-655E6CCCA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60384" y="2989600"/>
            <a:ext cx="788677" cy="623248"/>
          </a:xfrm>
        </p:spPr>
        <p:txBody>
          <a:bodyPr>
            <a:noAutofit/>
          </a:bodyPr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9C00824-D6CE-45CB-A0D9-812402CA71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7384" y="2349109"/>
            <a:ext cx="2051844" cy="615553"/>
          </a:xfrm>
        </p:spPr>
        <p:txBody>
          <a:bodyPr>
            <a:noAutofit/>
          </a:bodyPr>
          <a:lstStyle/>
          <a:p>
            <a:r>
              <a:rPr lang="zh-CN" altLang="en-US" dirty="0"/>
              <a:t>品牌运营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A2B47764-6D4F-4B6F-94BA-8D2A3F1169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7384" y="3041920"/>
            <a:ext cx="2295500" cy="307777"/>
          </a:xfrm>
        </p:spPr>
        <p:txBody>
          <a:bodyPr>
            <a:noAutofit/>
          </a:bodyPr>
          <a:lstStyle/>
          <a:p>
            <a:r>
              <a:rPr lang="en-US" altLang="zh-CN" dirty="0"/>
              <a:t>Brand operation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531B22C-E7EF-4DA6-997B-745C1475E5A0}"/>
              </a:ext>
            </a:extLst>
          </p:cNvPr>
          <p:cNvSpPr txBox="1"/>
          <p:nvPr/>
        </p:nvSpPr>
        <p:spPr>
          <a:xfrm>
            <a:off x="7467311" y="2401035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品牌定位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CA5F291-059F-4B3E-8645-A93E84734834}"/>
              </a:ext>
            </a:extLst>
          </p:cNvPr>
          <p:cNvSpPr txBox="1"/>
          <p:nvPr/>
        </p:nvSpPr>
        <p:spPr>
          <a:xfrm>
            <a:off x="7467311" y="2752190"/>
            <a:ext cx="1061188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Logo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与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3F03ECD-F81B-4800-8D37-E6AE29DA8BBA}"/>
              </a:ext>
            </a:extLst>
          </p:cNvPr>
          <p:cNvSpPr txBox="1"/>
          <p:nvPr/>
        </p:nvSpPr>
        <p:spPr>
          <a:xfrm>
            <a:off x="7467311" y="3103345"/>
            <a:ext cx="1601400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人格化与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IP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形象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86512AE-DE0C-490D-B098-A00499DF417B}"/>
              </a:ext>
            </a:extLst>
          </p:cNvPr>
          <p:cNvGrpSpPr/>
          <p:nvPr/>
        </p:nvGrpSpPr>
        <p:grpSpPr>
          <a:xfrm>
            <a:off x="7190317" y="2453015"/>
            <a:ext cx="173038" cy="173038"/>
            <a:chOff x="6604000" y="-476250"/>
            <a:chExt cx="374650" cy="374650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30A9B6A8-23AB-45ED-A48D-AD874C5C182E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653338C1-9928-4CA1-836A-6C5E845DAEC2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FC9C277-FF41-470F-B7A1-FC30AC5B3E77}"/>
              </a:ext>
            </a:extLst>
          </p:cNvPr>
          <p:cNvGrpSpPr/>
          <p:nvPr/>
        </p:nvGrpSpPr>
        <p:grpSpPr>
          <a:xfrm>
            <a:off x="7190317" y="2804170"/>
            <a:ext cx="173038" cy="173038"/>
            <a:chOff x="6604000" y="-476250"/>
            <a:chExt cx="374650" cy="374650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C2B74C7D-02E3-44A0-A2D2-68206FEA666F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EC6508DA-7C77-4793-A9E0-B5D32AF4A857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7F76139-1D2D-4B3C-90F0-048D4A870285}"/>
              </a:ext>
            </a:extLst>
          </p:cNvPr>
          <p:cNvGrpSpPr/>
          <p:nvPr/>
        </p:nvGrpSpPr>
        <p:grpSpPr>
          <a:xfrm>
            <a:off x="7190317" y="3155325"/>
            <a:ext cx="173038" cy="173038"/>
            <a:chOff x="6604000" y="-476250"/>
            <a:chExt cx="374650" cy="374650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2F93905-BC23-466C-813F-32250FF05ECE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59580BD5-EE65-4ACB-8B00-F68969DF5CA1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913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65228B2-5817-49B4-9141-4D3E34552F1E}"/>
              </a:ext>
            </a:extLst>
          </p:cNvPr>
          <p:cNvGrpSpPr/>
          <p:nvPr/>
        </p:nvGrpSpPr>
        <p:grpSpPr>
          <a:xfrm rot="1800000">
            <a:off x="5681133" y="254736"/>
            <a:ext cx="6451600" cy="6451600"/>
            <a:chOff x="5643563" y="578187"/>
            <a:chExt cx="6451600" cy="6451600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A3C32404-27D8-4458-A6F7-A448E9EDAB39}"/>
                </a:ext>
              </a:extLst>
            </p:cNvPr>
            <p:cNvGrpSpPr/>
            <p:nvPr/>
          </p:nvGrpSpPr>
          <p:grpSpPr>
            <a:xfrm>
              <a:off x="6776576" y="1711200"/>
              <a:ext cx="4185574" cy="4185574"/>
              <a:chOff x="7975682" y="2025869"/>
              <a:chExt cx="3664436" cy="3664436"/>
            </a:xfrm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6EEFBAA9-F996-414C-9AB0-2D38289F5C21}"/>
                  </a:ext>
                </a:extLst>
              </p:cNvPr>
              <p:cNvSpPr/>
              <p:nvPr/>
            </p:nvSpPr>
            <p:spPr>
              <a:xfrm>
                <a:off x="7975682" y="2025869"/>
                <a:ext cx="3664436" cy="366443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alpha val="15000"/>
                    </a:schemeClr>
                  </a:gs>
                  <a:gs pos="87000">
                    <a:schemeClr val="accent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44587E74-F32D-4DCC-BB47-F003EBC61597}"/>
                  </a:ext>
                </a:extLst>
              </p:cNvPr>
              <p:cNvSpPr/>
              <p:nvPr/>
            </p:nvSpPr>
            <p:spPr>
              <a:xfrm>
                <a:off x="8403021" y="2453208"/>
                <a:ext cx="2809758" cy="280975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alpha val="15000"/>
                    </a:schemeClr>
                  </a:gs>
                  <a:gs pos="87000">
                    <a:schemeClr val="accent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BDA8EB08-933B-42F9-8F1C-CFCF1DADFF63}"/>
                  </a:ext>
                </a:extLst>
              </p:cNvPr>
              <p:cNvSpPr/>
              <p:nvPr/>
            </p:nvSpPr>
            <p:spPr>
              <a:xfrm>
                <a:off x="8789276" y="2839463"/>
                <a:ext cx="2037248" cy="203724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alpha val="25000"/>
                    </a:schemeClr>
                  </a:gs>
                  <a:gs pos="87000">
                    <a:schemeClr val="accent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DB357BAE-4785-4753-B383-FC40D7FEC026}"/>
                </a:ext>
              </a:extLst>
            </p:cNvPr>
            <p:cNvGrpSpPr/>
            <p:nvPr/>
          </p:nvGrpSpPr>
          <p:grpSpPr>
            <a:xfrm>
              <a:off x="5643563" y="578187"/>
              <a:ext cx="6451600" cy="6451600"/>
              <a:chOff x="-6658058" y="632287"/>
              <a:chExt cx="6451600" cy="6451600"/>
            </a:xfrm>
          </p:grpSpPr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88D7D6C-7E72-4AD2-AD33-45FD7EB8DB5A}"/>
                  </a:ext>
                </a:extLst>
              </p:cNvPr>
              <p:cNvSpPr txBox="1"/>
              <p:nvPr/>
            </p:nvSpPr>
            <p:spPr>
              <a:xfrm rot="19800000">
                <a:off x="-4233759" y="2043909"/>
                <a:ext cx="1603003" cy="954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2500" dirty="0">
                    <a:solidFill>
                      <a:schemeClr val="accent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rPr>
                  <a:t>核心竞争力</a:t>
                </a:r>
                <a:endParaRPr lang="en-US" altLang="zh-CN" sz="2500" dirty="0">
                  <a:solidFill>
                    <a:schemeClr val="accent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zh-CN" altLang="en-US" sz="2500" dirty="0">
                    <a:solidFill>
                      <a:schemeClr val="accent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rPr>
                  <a:t>定位</a:t>
                </a:r>
              </a:p>
            </p:txBody>
          </p:sp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A9891C35-A934-475E-9C4A-4122F2C30950}"/>
                  </a:ext>
                </a:extLst>
              </p:cNvPr>
              <p:cNvSpPr txBox="1"/>
              <p:nvPr/>
            </p:nvSpPr>
            <p:spPr>
              <a:xfrm rot="19800000">
                <a:off x="-5231359" y="4049451"/>
                <a:ext cx="1282402" cy="954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2500" dirty="0">
                    <a:solidFill>
                      <a:schemeClr val="accent2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rPr>
                  <a:t>行业发展</a:t>
                </a:r>
                <a:endParaRPr lang="en-US" altLang="zh-CN" sz="2500" dirty="0">
                  <a:solidFill>
                    <a:schemeClr val="accent2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zh-CN" altLang="en-US" sz="2500" dirty="0">
                    <a:solidFill>
                      <a:schemeClr val="accent2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rPr>
                  <a:t>定位</a:t>
                </a: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736B8B7B-3A14-4019-811D-33BC074AB4BD}"/>
                  </a:ext>
                </a:extLst>
              </p:cNvPr>
              <p:cNvSpPr txBox="1"/>
              <p:nvPr/>
            </p:nvSpPr>
            <p:spPr>
              <a:xfrm rot="19800000">
                <a:off x="-2915558" y="4049451"/>
                <a:ext cx="1282402" cy="9543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2500" dirty="0">
                    <a:solidFill>
                      <a:schemeClr val="accent3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rPr>
                  <a:t>用户需求</a:t>
                </a:r>
                <a:endParaRPr lang="en-US" altLang="zh-CN" sz="2500" dirty="0">
                  <a:solidFill>
                    <a:schemeClr val="accent3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zh-CN" altLang="en-US" sz="2500" dirty="0">
                    <a:solidFill>
                      <a:schemeClr val="accent3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rPr>
                  <a:t>定位</a:t>
                </a: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EF34DE2E-6956-4290-B15C-6FC606ABA52E}"/>
                  </a:ext>
                </a:extLst>
              </p:cNvPr>
              <p:cNvSpPr/>
              <p:nvPr/>
            </p:nvSpPr>
            <p:spPr>
              <a:xfrm>
                <a:off x="-6658058" y="632287"/>
                <a:ext cx="6451600" cy="64516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EC6353C5-DC3F-4F8C-BE11-64616E5BC744}"/>
                  </a:ext>
                </a:extLst>
              </p:cNvPr>
              <p:cNvSpPr/>
              <p:nvPr/>
            </p:nvSpPr>
            <p:spPr>
              <a:xfrm>
                <a:off x="-4813456" y="1139861"/>
                <a:ext cx="2762396" cy="2762396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4F629336-78B8-47BE-9DBA-11DA42FE6587}"/>
                  </a:ext>
                </a:extLst>
              </p:cNvPr>
              <p:cNvSpPr/>
              <p:nvPr/>
            </p:nvSpPr>
            <p:spPr>
              <a:xfrm>
                <a:off x="-5971356" y="3145403"/>
                <a:ext cx="2762396" cy="2762396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B60701E-B84E-40AC-898F-A6632B60DACE}"/>
                  </a:ext>
                </a:extLst>
              </p:cNvPr>
              <p:cNvSpPr/>
              <p:nvPr/>
            </p:nvSpPr>
            <p:spPr>
              <a:xfrm>
                <a:off x="-3655555" y="3145403"/>
                <a:ext cx="2762396" cy="2762396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6230B6F-24B6-453C-BB54-ABC44B25D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三维交叉确立品牌定位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B39BB46-522F-45D6-B07C-BC4E3873D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Brand operation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44B50A3-1CEA-4391-B94A-D5DFC2EEBB64}"/>
              </a:ext>
            </a:extLst>
          </p:cNvPr>
          <p:cNvGrpSpPr/>
          <p:nvPr/>
        </p:nvGrpSpPr>
        <p:grpSpPr>
          <a:xfrm>
            <a:off x="5433982" y="6261473"/>
            <a:ext cx="1374463" cy="155202"/>
            <a:chOff x="5433982" y="6261473"/>
            <a:chExt cx="1374463" cy="15520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A488D79-FAF4-4C97-AAC2-698297D95543}"/>
                </a:ext>
              </a:extLst>
            </p:cNvPr>
            <p:cNvSpPr/>
            <p:nvPr/>
          </p:nvSpPr>
          <p:spPr>
            <a:xfrm>
              <a:off x="6373641" y="6261473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20BA1FA-DCDA-440D-8CCA-156C5486FB64}"/>
                </a:ext>
              </a:extLst>
            </p:cNvPr>
            <p:cNvSpPr>
              <a:spLocks/>
            </p:cNvSpPr>
            <p:nvPr/>
          </p:nvSpPr>
          <p:spPr>
            <a:xfrm>
              <a:off x="5764011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944A688-F1B5-4935-B4AD-C9AC452D9F2A}"/>
                </a:ext>
              </a:extLst>
            </p:cNvPr>
            <p:cNvSpPr>
              <a:spLocks/>
            </p:cNvSpPr>
            <p:nvPr/>
          </p:nvSpPr>
          <p:spPr>
            <a:xfrm>
              <a:off x="6094040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ABC0854-9E79-4FD4-9AC0-07DA8E4E6BC8}"/>
                </a:ext>
              </a:extLst>
            </p:cNvPr>
            <p:cNvSpPr>
              <a:spLocks/>
            </p:cNvSpPr>
            <p:nvPr/>
          </p:nvSpPr>
          <p:spPr>
            <a:xfrm>
              <a:off x="6424068" y="6311900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B1B238F-52D0-487C-B5C6-E0179E377DFA}"/>
                </a:ext>
              </a:extLst>
            </p:cNvPr>
            <p:cNvSpPr/>
            <p:nvPr/>
          </p:nvSpPr>
          <p:spPr>
            <a:xfrm>
              <a:off x="6754097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A4B2F7E6-138C-4030-87C5-4D156DBA7146}"/>
                </a:ext>
              </a:extLst>
            </p:cNvPr>
            <p:cNvSpPr/>
            <p:nvPr/>
          </p:nvSpPr>
          <p:spPr>
            <a:xfrm>
              <a:off x="5433982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5E29458A-C1D7-4C83-9F1F-10BAF70C8715}"/>
              </a:ext>
            </a:extLst>
          </p:cNvPr>
          <p:cNvSpPr txBox="1"/>
          <p:nvPr/>
        </p:nvSpPr>
        <p:spPr>
          <a:xfrm>
            <a:off x="1523502" y="1884433"/>
            <a:ext cx="3914770" cy="5725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500" dirty="0">
                <a:solidFill>
                  <a:schemeClr val="bg1"/>
                </a:solidFill>
              </a:rPr>
              <a:t>根据当前生产的新媒体内容、传播现状、资源优势、竞争环境等，分析核心竞争力</a:t>
            </a:r>
          </a:p>
        </p:txBody>
      </p:sp>
      <p:sp>
        <p:nvSpPr>
          <p:cNvPr id="143" name="文本框 142">
            <a:extLst>
              <a:ext uri="{FF2B5EF4-FFF2-40B4-BE49-F238E27FC236}">
                <a16:creationId xmlns:a16="http://schemas.microsoft.com/office/drawing/2014/main" id="{CE6EF6DA-AD61-4915-9592-4F03712BF6B4}"/>
              </a:ext>
            </a:extLst>
          </p:cNvPr>
          <p:cNvSpPr txBox="1"/>
          <p:nvPr/>
        </p:nvSpPr>
        <p:spPr>
          <a:xfrm>
            <a:off x="746611" y="1298343"/>
            <a:ext cx="1603003" cy="95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核心竞争力</a:t>
            </a:r>
            <a:endParaRPr lang="en-US" altLang="zh-CN" sz="2500" dirty="0">
              <a:solidFill>
                <a:schemeClr val="accent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定位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746A7270-AFD3-4996-92D4-6833C999FAEF}"/>
              </a:ext>
            </a:extLst>
          </p:cNvPr>
          <p:cNvSpPr txBox="1"/>
          <p:nvPr/>
        </p:nvSpPr>
        <p:spPr>
          <a:xfrm>
            <a:off x="1523502" y="3599069"/>
            <a:ext cx="3914770" cy="5725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500" dirty="0">
                <a:solidFill>
                  <a:schemeClr val="bg1"/>
                </a:solidFill>
              </a:rPr>
              <a:t>通过研究行业标杆，并参照国内市场当下的格局，研究未来行业发展趋势及关键着力点</a:t>
            </a: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04602265-84B0-48D0-8A17-B68EFE0DAE70}"/>
              </a:ext>
            </a:extLst>
          </p:cNvPr>
          <p:cNvSpPr txBox="1"/>
          <p:nvPr/>
        </p:nvSpPr>
        <p:spPr>
          <a:xfrm>
            <a:off x="746611" y="3012979"/>
            <a:ext cx="1282402" cy="95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500" dirty="0">
                <a:solidFill>
                  <a:schemeClr val="accent2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行业发展</a:t>
            </a:r>
            <a:endParaRPr lang="en-US" altLang="zh-CN" sz="2500" dirty="0">
              <a:solidFill>
                <a:schemeClr val="accent2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500" dirty="0">
                <a:solidFill>
                  <a:schemeClr val="accent2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定位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BB1405EF-A721-4AF8-9FD2-800483846B01}"/>
              </a:ext>
            </a:extLst>
          </p:cNvPr>
          <p:cNvSpPr txBox="1"/>
          <p:nvPr/>
        </p:nvSpPr>
        <p:spPr>
          <a:xfrm>
            <a:off x="1523502" y="5542305"/>
            <a:ext cx="3914770" cy="5725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500" dirty="0">
                <a:solidFill>
                  <a:schemeClr val="bg1"/>
                </a:solidFill>
              </a:rPr>
              <a:t>用品牌需求价值链分析和用户关键问题询问，得到用户关心的品牌发展趋势及核心价值点</a:t>
            </a: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FD116938-EF0F-4F23-8A85-854F7455618C}"/>
              </a:ext>
            </a:extLst>
          </p:cNvPr>
          <p:cNvSpPr txBox="1"/>
          <p:nvPr/>
        </p:nvSpPr>
        <p:spPr>
          <a:xfrm>
            <a:off x="746611" y="4956215"/>
            <a:ext cx="1282402" cy="95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500" dirty="0">
                <a:solidFill>
                  <a:schemeClr val="accent3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用户需求</a:t>
            </a:r>
            <a:endParaRPr lang="en-US" altLang="zh-CN" sz="2500" dirty="0">
              <a:solidFill>
                <a:schemeClr val="accent3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500" dirty="0">
                <a:solidFill>
                  <a:schemeClr val="accent3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定位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2D0680F-EC2F-4DA8-AD43-69D139CBC606}"/>
              </a:ext>
            </a:extLst>
          </p:cNvPr>
          <p:cNvGrpSpPr/>
          <p:nvPr/>
        </p:nvGrpSpPr>
        <p:grpSpPr>
          <a:xfrm>
            <a:off x="2535173" y="1532740"/>
            <a:ext cx="6053216" cy="458018"/>
            <a:chOff x="1876241" y="-2555201"/>
            <a:chExt cx="4757799" cy="360000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0738FE7C-303F-4B8A-91D5-44CDF5233F2E}"/>
                </a:ext>
              </a:extLst>
            </p:cNvPr>
            <p:cNvGrpSpPr/>
            <p:nvPr/>
          </p:nvGrpSpPr>
          <p:grpSpPr>
            <a:xfrm>
              <a:off x="6274040" y="-2555201"/>
              <a:ext cx="360000" cy="360000"/>
              <a:chOff x="6451242" y="-2555201"/>
              <a:chExt cx="360000" cy="360000"/>
            </a:xfrm>
          </p:grpSpPr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DAF82AB5-590C-42F0-855A-97F00D058C98}"/>
                  </a:ext>
                </a:extLst>
              </p:cNvPr>
              <p:cNvSpPr/>
              <p:nvPr/>
            </p:nvSpPr>
            <p:spPr>
              <a:xfrm>
                <a:off x="6451242" y="-2555201"/>
                <a:ext cx="360000" cy="360000"/>
              </a:xfrm>
              <a:custGeom>
                <a:avLst/>
                <a:gdLst>
                  <a:gd name="connsiteX0" fmla="*/ 0 w 2697229"/>
                  <a:gd name="connsiteY0" fmla="*/ 0 h 288386"/>
                  <a:gd name="connsiteX1" fmla="*/ 2697229 w 2697229"/>
                  <a:gd name="connsiteY1" fmla="*/ 0 h 288386"/>
                  <a:gd name="connsiteX2" fmla="*/ 2697229 w 2697229"/>
                  <a:gd name="connsiteY2" fmla="*/ 288386 h 288386"/>
                  <a:gd name="connsiteX3" fmla="*/ 0 w 2697229"/>
                  <a:gd name="connsiteY3" fmla="*/ 288386 h 28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7229" h="288386">
                    <a:moveTo>
                      <a:pt x="0" y="0"/>
                    </a:moveTo>
                    <a:lnTo>
                      <a:pt x="2697229" y="0"/>
                    </a:lnTo>
                    <a:lnTo>
                      <a:pt x="2697229" y="288386"/>
                    </a:lnTo>
                    <a:lnTo>
                      <a:pt x="0" y="288386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689A9CA5-CF2D-4FFC-9404-D1B04C2E98E5}"/>
                  </a:ext>
                </a:extLst>
              </p:cNvPr>
              <p:cNvCxnSpPr>
                <a:stCxn id="152" idx="0"/>
                <a:endCxn id="152" idx="2"/>
              </p:cNvCxnSpPr>
              <p:nvPr/>
            </p:nvCxnSpPr>
            <p:spPr>
              <a:xfrm>
                <a:off x="6451242" y="-2555201"/>
                <a:ext cx="360000" cy="360000"/>
              </a:xfrm>
              <a:prstGeom prst="line">
                <a:avLst/>
              </a:prstGeom>
              <a:ln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91A3BC3F-0899-43B6-BF3F-555A5AE83C73}"/>
                </a:ext>
              </a:extLst>
            </p:cNvPr>
            <p:cNvGrpSpPr/>
            <p:nvPr/>
          </p:nvGrpSpPr>
          <p:grpSpPr>
            <a:xfrm>
              <a:off x="1876241" y="-2555201"/>
              <a:ext cx="4397798" cy="360000"/>
              <a:chOff x="6288141" y="-2555201"/>
              <a:chExt cx="1189876" cy="360000"/>
            </a:xfrm>
          </p:grpSpPr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ADDC23D7-4D55-4215-8B5D-BA23E95F22DD}"/>
                  </a:ext>
                </a:extLst>
              </p:cNvPr>
              <p:cNvSpPr/>
              <p:nvPr/>
            </p:nvSpPr>
            <p:spPr>
              <a:xfrm>
                <a:off x="6288141" y="-2555201"/>
                <a:ext cx="1189876" cy="360000"/>
              </a:xfrm>
              <a:custGeom>
                <a:avLst/>
                <a:gdLst>
                  <a:gd name="connsiteX0" fmla="*/ 0 w 2697229"/>
                  <a:gd name="connsiteY0" fmla="*/ 0 h 288386"/>
                  <a:gd name="connsiteX1" fmla="*/ 2697229 w 2697229"/>
                  <a:gd name="connsiteY1" fmla="*/ 0 h 288386"/>
                  <a:gd name="connsiteX2" fmla="*/ 2697229 w 2697229"/>
                  <a:gd name="connsiteY2" fmla="*/ 288386 h 288386"/>
                  <a:gd name="connsiteX3" fmla="*/ 0 w 2697229"/>
                  <a:gd name="connsiteY3" fmla="*/ 288386 h 28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7229" h="288386">
                    <a:moveTo>
                      <a:pt x="0" y="0"/>
                    </a:moveTo>
                    <a:lnTo>
                      <a:pt x="2697229" y="0"/>
                    </a:lnTo>
                    <a:lnTo>
                      <a:pt x="2697229" y="288386"/>
                    </a:lnTo>
                    <a:lnTo>
                      <a:pt x="0" y="288386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55" name="直接连接符 154">
                <a:extLst>
                  <a:ext uri="{FF2B5EF4-FFF2-40B4-BE49-F238E27FC236}">
                    <a16:creationId xmlns:a16="http://schemas.microsoft.com/office/drawing/2014/main" id="{175CEC97-6275-4D89-9354-ED16E6C6D7FF}"/>
                  </a:ext>
                </a:extLst>
              </p:cNvPr>
              <p:cNvCxnSpPr>
                <a:cxnSpLocks/>
                <a:stCxn id="154" idx="0"/>
                <a:endCxn id="154" idx="1"/>
              </p:cNvCxnSpPr>
              <p:nvPr/>
            </p:nvCxnSpPr>
            <p:spPr>
              <a:xfrm>
                <a:off x="6288141" y="-2555201"/>
                <a:ext cx="1189876" cy="0"/>
              </a:xfrm>
              <a:prstGeom prst="line">
                <a:avLst/>
              </a:prstGeom>
              <a:ln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8" name="组合 157">
            <a:extLst>
              <a:ext uri="{FF2B5EF4-FFF2-40B4-BE49-F238E27FC236}">
                <a16:creationId xmlns:a16="http://schemas.microsoft.com/office/drawing/2014/main" id="{3AE82EE7-3ECB-4018-9367-5B9A0536DFF1}"/>
              </a:ext>
            </a:extLst>
          </p:cNvPr>
          <p:cNvGrpSpPr/>
          <p:nvPr/>
        </p:nvGrpSpPr>
        <p:grpSpPr>
          <a:xfrm>
            <a:off x="2242810" y="3283893"/>
            <a:ext cx="4135069" cy="328198"/>
            <a:chOff x="6288141" y="-2555201"/>
            <a:chExt cx="1189876" cy="360000"/>
          </a:xfrm>
        </p:grpSpPr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05BDBE5F-6B33-4483-9362-260FECD7BD1C}"/>
                </a:ext>
              </a:extLst>
            </p:cNvPr>
            <p:cNvSpPr/>
            <p:nvPr/>
          </p:nvSpPr>
          <p:spPr>
            <a:xfrm>
              <a:off x="6288141" y="-2555201"/>
              <a:ext cx="1189876" cy="360000"/>
            </a:xfrm>
            <a:custGeom>
              <a:avLst/>
              <a:gdLst>
                <a:gd name="connsiteX0" fmla="*/ 0 w 2697229"/>
                <a:gd name="connsiteY0" fmla="*/ 0 h 288386"/>
                <a:gd name="connsiteX1" fmla="*/ 2697229 w 2697229"/>
                <a:gd name="connsiteY1" fmla="*/ 0 h 288386"/>
                <a:gd name="connsiteX2" fmla="*/ 2697229 w 2697229"/>
                <a:gd name="connsiteY2" fmla="*/ 288386 h 288386"/>
                <a:gd name="connsiteX3" fmla="*/ 0 w 2697229"/>
                <a:gd name="connsiteY3" fmla="*/ 288386 h 288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7229" h="288386">
                  <a:moveTo>
                    <a:pt x="0" y="0"/>
                  </a:moveTo>
                  <a:lnTo>
                    <a:pt x="2697229" y="0"/>
                  </a:lnTo>
                  <a:lnTo>
                    <a:pt x="2697229" y="288386"/>
                  </a:lnTo>
                  <a:lnTo>
                    <a:pt x="0" y="288386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cxnSp>
          <p:nvCxnSpPr>
            <p:cNvPr id="160" name="直接连接符 159">
              <a:extLst>
                <a:ext uri="{FF2B5EF4-FFF2-40B4-BE49-F238E27FC236}">
                  <a16:creationId xmlns:a16="http://schemas.microsoft.com/office/drawing/2014/main" id="{065DD105-D59C-464E-A377-8A92424D9B86}"/>
                </a:ext>
              </a:extLst>
            </p:cNvPr>
            <p:cNvCxnSpPr>
              <a:cxnSpLocks/>
              <a:stCxn id="159" idx="0"/>
              <a:endCxn id="159" idx="1"/>
            </p:cNvCxnSpPr>
            <p:nvPr/>
          </p:nvCxnSpPr>
          <p:spPr>
            <a:xfrm>
              <a:off x="6288141" y="-2555201"/>
              <a:ext cx="1189876" cy="0"/>
            </a:xfrm>
            <a:prstGeom prst="line">
              <a:avLst/>
            </a:prstGeom>
            <a:ln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组合 162">
            <a:extLst>
              <a:ext uri="{FF2B5EF4-FFF2-40B4-BE49-F238E27FC236}">
                <a16:creationId xmlns:a16="http://schemas.microsoft.com/office/drawing/2014/main" id="{FA055EEA-8392-4634-99AD-DC42C72C7147}"/>
              </a:ext>
            </a:extLst>
          </p:cNvPr>
          <p:cNvGrpSpPr/>
          <p:nvPr/>
        </p:nvGrpSpPr>
        <p:grpSpPr>
          <a:xfrm flipV="1">
            <a:off x="2535173" y="4768732"/>
            <a:ext cx="6053216" cy="458018"/>
            <a:chOff x="1876241" y="-2555201"/>
            <a:chExt cx="4757799" cy="360000"/>
          </a:xfrm>
        </p:grpSpPr>
        <p:grpSp>
          <p:nvGrpSpPr>
            <p:cNvPr id="164" name="组合 163">
              <a:extLst>
                <a:ext uri="{FF2B5EF4-FFF2-40B4-BE49-F238E27FC236}">
                  <a16:creationId xmlns:a16="http://schemas.microsoft.com/office/drawing/2014/main" id="{EB4EF2A2-B54A-4368-982B-1796423870AB}"/>
                </a:ext>
              </a:extLst>
            </p:cNvPr>
            <p:cNvGrpSpPr/>
            <p:nvPr/>
          </p:nvGrpSpPr>
          <p:grpSpPr>
            <a:xfrm>
              <a:off x="6274040" y="-2555201"/>
              <a:ext cx="360000" cy="360000"/>
              <a:chOff x="6451242" y="-2555201"/>
              <a:chExt cx="360000" cy="360000"/>
            </a:xfrm>
          </p:grpSpPr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FB08C471-B7A8-44E6-AECC-CE1B80EC747F}"/>
                  </a:ext>
                </a:extLst>
              </p:cNvPr>
              <p:cNvSpPr/>
              <p:nvPr/>
            </p:nvSpPr>
            <p:spPr>
              <a:xfrm>
                <a:off x="6451242" y="-2555201"/>
                <a:ext cx="360000" cy="360000"/>
              </a:xfrm>
              <a:custGeom>
                <a:avLst/>
                <a:gdLst>
                  <a:gd name="connsiteX0" fmla="*/ 0 w 2697229"/>
                  <a:gd name="connsiteY0" fmla="*/ 0 h 288386"/>
                  <a:gd name="connsiteX1" fmla="*/ 2697229 w 2697229"/>
                  <a:gd name="connsiteY1" fmla="*/ 0 h 288386"/>
                  <a:gd name="connsiteX2" fmla="*/ 2697229 w 2697229"/>
                  <a:gd name="connsiteY2" fmla="*/ 288386 h 288386"/>
                  <a:gd name="connsiteX3" fmla="*/ 0 w 2697229"/>
                  <a:gd name="connsiteY3" fmla="*/ 288386 h 28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7229" h="288386">
                    <a:moveTo>
                      <a:pt x="0" y="0"/>
                    </a:moveTo>
                    <a:lnTo>
                      <a:pt x="2697229" y="0"/>
                    </a:lnTo>
                    <a:lnTo>
                      <a:pt x="2697229" y="288386"/>
                    </a:lnTo>
                    <a:lnTo>
                      <a:pt x="0" y="288386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69" name="直接连接符 168">
                <a:extLst>
                  <a:ext uri="{FF2B5EF4-FFF2-40B4-BE49-F238E27FC236}">
                    <a16:creationId xmlns:a16="http://schemas.microsoft.com/office/drawing/2014/main" id="{83942F93-43EF-402A-922C-DEBA6395F41B}"/>
                  </a:ext>
                </a:extLst>
              </p:cNvPr>
              <p:cNvCxnSpPr>
                <a:stCxn id="168" idx="0"/>
                <a:endCxn id="168" idx="2"/>
              </p:cNvCxnSpPr>
              <p:nvPr/>
            </p:nvCxnSpPr>
            <p:spPr>
              <a:xfrm>
                <a:off x="6451242" y="-2555201"/>
                <a:ext cx="360000" cy="360000"/>
              </a:xfrm>
              <a:prstGeom prst="line">
                <a:avLst/>
              </a:prstGeom>
              <a:ln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5" name="组合 164">
              <a:extLst>
                <a:ext uri="{FF2B5EF4-FFF2-40B4-BE49-F238E27FC236}">
                  <a16:creationId xmlns:a16="http://schemas.microsoft.com/office/drawing/2014/main" id="{EE53E857-D805-4F26-AC0D-D90785090FF2}"/>
                </a:ext>
              </a:extLst>
            </p:cNvPr>
            <p:cNvGrpSpPr/>
            <p:nvPr/>
          </p:nvGrpSpPr>
          <p:grpSpPr>
            <a:xfrm>
              <a:off x="1876241" y="-2555201"/>
              <a:ext cx="4397798" cy="360000"/>
              <a:chOff x="6288141" y="-2555201"/>
              <a:chExt cx="1189876" cy="360000"/>
            </a:xfrm>
          </p:grpSpPr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A8CBA493-7D17-46D1-9C1F-15756AE92E7B}"/>
                  </a:ext>
                </a:extLst>
              </p:cNvPr>
              <p:cNvSpPr/>
              <p:nvPr/>
            </p:nvSpPr>
            <p:spPr>
              <a:xfrm>
                <a:off x="6288141" y="-2555201"/>
                <a:ext cx="1189876" cy="360000"/>
              </a:xfrm>
              <a:custGeom>
                <a:avLst/>
                <a:gdLst>
                  <a:gd name="connsiteX0" fmla="*/ 0 w 2697229"/>
                  <a:gd name="connsiteY0" fmla="*/ 0 h 288386"/>
                  <a:gd name="connsiteX1" fmla="*/ 2697229 w 2697229"/>
                  <a:gd name="connsiteY1" fmla="*/ 0 h 288386"/>
                  <a:gd name="connsiteX2" fmla="*/ 2697229 w 2697229"/>
                  <a:gd name="connsiteY2" fmla="*/ 288386 h 288386"/>
                  <a:gd name="connsiteX3" fmla="*/ 0 w 2697229"/>
                  <a:gd name="connsiteY3" fmla="*/ 288386 h 28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7229" h="288386">
                    <a:moveTo>
                      <a:pt x="0" y="0"/>
                    </a:moveTo>
                    <a:lnTo>
                      <a:pt x="2697229" y="0"/>
                    </a:lnTo>
                    <a:lnTo>
                      <a:pt x="2697229" y="288386"/>
                    </a:lnTo>
                    <a:lnTo>
                      <a:pt x="0" y="288386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67" name="直接连接符 166">
                <a:extLst>
                  <a:ext uri="{FF2B5EF4-FFF2-40B4-BE49-F238E27FC236}">
                    <a16:creationId xmlns:a16="http://schemas.microsoft.com/office/drawing/2014/main" id="{32BA65A6-A383-4CE4-8F55-A705C25E9FCD}"/>
                  </a:ext>
                </a:extLst>
              </p:cNvPr>
              <p:cNvCxnSpPr>
                <a:cxnSpLocks/>
                <a:stCxn id="166" idx="0"/>
                <a:endCxn id="166" idx="1"/>
              </p:cNvCxnSpPr>
              <p:nvPr/>
            </p:nvCxnSpPr>
            <p:spPr>
              <a:xfrm>
                <a:off x="6288141" y="-2555201"/>
                <a:ext cx="1189876" cy="0"/>
              </a:xfrm>
              <a:prstGeom prst="line">
                <a:avLst/>
              </a:prstGeom>
              <a:ln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31156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6230B6F-24B6-453C-BB54-ABC44B25D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Logo</a:t>
            </a:r>
            <a:r>
              <a:rPr lang="zh-CN" altLang="en-US" dirty="0"/>
              <a:t>与</a:t>
            </a:r>
            <a:r>
              <a:rPr lang="en-US" altLang="zh-CN" dirty="0"/>
              <a:t>VI</a:t>
            </a:r>
            <a:r>
              <a:rPr lang="zh-CN" altLang="en-US" dirty="0"/>
              <a:t>是品牌视觉具化的形式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B39BB46-522F-45D6-B07C-BC4E3873D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Brand operation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44B50A3-1CEA-4391-B94A-D5DFC2EEBB64}"/>
              </a:ext>
            </a:extLst>
          </p:cNvPr>
          <p:cNvGrpSpPr/>
          <p:nvPr/>
        </p:nvGrpSpPr>
        <p:grpSpPr>
          <a:xfrm>
            <a:off x="5433982" y="6261473"/>
            <a:ext cx="1374463" cy="155202"/>
            <a:chOff x="5433982" y="6261473"/>
            <a:chExt cx="1374463" cy="15520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A488D79-FAF4-4C97-AAC2-698297D95543}"/>
                </a:ext>
              </a:extLst>
            </p:cNvPr>
            <p:cNvSpPr/>
            <p:nvPr/>
          </p:nvSpPr>
          <p:spPr>
            <a:xfrm>
              <a:off x="6373641" y="6261473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20BA1FA-DCDA-440D-8CCA-156C5486FB64}"/>
                </a:ext>
              </a:extLst>
            </p:cNvPr>
            <p:cNvSpPr>
              <a:spLocks/>
            </p:cNvSpPr>
            <p:nvPr/>
          </p:nvSpPr>
          <p:spPr>
            <a:xfrm>
              <a:off x="5764011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944A688-F1B5-4935-B4AD-C9AC452D9F2A}"/>
                </a:ext>
              </a:extLst>
            </p:cNvPr>
            <p:cNvSpPr>
              <a:spLocks/>
            </p:cNvSpPr>
            <p:nvPr/>
          </p:nvSpPr>
          <p:spPr>
            <a:xfrm>
              <a:off x="6094040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ABC0854-9E79-4FD4-9AC0-07DA8E4E6BC8}"/>
                </a:ext>
              </a:extLst>
            </p:cNvPr>
            <p:cNvSpPr>
              <a:spLocks/>
            </p:cNvSpPr>
            <p:nvPr/>
          </p:nvSpPr>
          <p:spPr>
            <a:xfrm>
              <a:off x="6424068" y="6311900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B1B238F-52D0-487C-B5C6-E0179E377DFA}"/>
                </a:ext>
              </a:extLst>
            </p:cNvPr>
            <p:cNvSpPr/>
            <p:nvPr/>
          </p:nvSpPr>
          <p:spPr>
            <a:xfrm>
              <a:off x="6754097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A4B2F7E6-138C-4030-87C5-4D156DBA7146}"/>
                </a:ext>
              </a:extLst>
            </p:cNvPr>
            <p:cNvSpPr/>
            <p:nvPr/>
          </p:nvSpPr>
          <p:spPr>
            <a:xfrm>
              <a:off x="5433982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3563BC54-3E18-4DC9-9EA1-BAB7972E59F0}"/>
              </a:ext>
            </a:extLst>
          </p:cNvPr>
          <p:cNvSpPr/>
          <p:nvPr/>
        </p:nvSpPr>
        <p:spPr>
          <a:xfrm>
            <a:off x="1846763" y="3949637"/>
            <a:ext cx="1164425" cy="245986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FFC24EF1-0571-45E5-9381-722B78411FA1}"/>
              </a:ext>
            </a:extLst>
          </p:cNvPr>
          <p:cNvSpPr/>
          <p:nvPr/>
        </p:nvSpPr>
        <p:spPr>
          <a:xfrm>
            <a:off x="1846765" y="5172917"/>
            <a:ext cx="8341822" cy="245986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42000">
                <a:schemeClr val="accent1">
                  <a:alpha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D04656FA-7CCA-4040-9D6E-7F2B71E8E881}"/>
              </a:ext>
            </a:extLst>
          </p:cNvPr>
          <p:cNvGrpSpPr/>
          <p:nvPr/>
        </p:nvGrpSpPr>
        <p:grpSpPr>
          <a:xfrm>
            <a:off x="1983095" y="3236910"/>
            <a:ext cx="2043573" cy="1223621"/>
            <a:chOff x="4152899" y="2967037"/>
            <a:chExt cx="1543050" cy="923925"/>
          </a:xfrm>
        </p:grpSpPr>
        <p:grpSp>
          <p:nvGrpSpPr>
            <p:cNvPr id="51" name="图形 1">
              <a:extLst>
                <a:ext uri="{FF2B5EF4-FFF2-40B4-BE49-F238E27FC236}">
                  <a16:creationId xmlns:a16="http://schemas.microsoft.com/office/drawing/2014/main" id="{837D5086-8D61-41CF-BDCF-D945BEE7B63C}"/>
                </a:ext>
              </a:extLst>
            </p:cNvPr>
            <p:cNvGrpSpPr/>
            <p:nvPr/>
          </p:nvGrpSpPr>
          <p:grpSpPr>
            <a:xfrm>
              <a:off x="4742497" y="3308985"/>
              <a:ext cx="953452" cy="581977"/>
              <a:chOff x="4742497" y="3308985"/>
              <a:chExt cx="953452" cy="581977"/>
            </a:xfrm>
            <a:solidFill>
              <a:schemeClr val="accent1"/>
            </a:solidFill>
          </p:grpSpPr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B6CAB4A8-BD98-4F82-9010-17B04F6CF0FF}"/>
                  </a:ext>
                </a:extLst>
              </p:cNvPr>
              <p:cNvSpPr/>
              <p:nvPr/>
            </p:nvSpPr>
            <p:spPr>
              <a:xfrm>
                <a:off x="4742497" y="3517582"/>
                <a:ext cx="373379" cy="373379"/>
              </a:xfrm>
              <a:custGeom>
                <a:avLst/>
                <a:gdLst>
                  <a:gd name="connsiteX0" fmla="*/ 373380 w 373379"/>
                  <a:gd name="connsiteY0" fmla="*/ 186690 h 373379"/>
                  <a:gd name="connsiteX1" fmla="*/ 186690 w 373379"/>
                  <a:gd name="connsiteY1" fmla="*/ 373380 h 373379"/>
                  <a:gd name="connsiteX2" fmla="*/ 0 w 373379"/>
                  <a:gd name="connsiteY2" fmla="*/ 186690 h 373379"/>
                  <a:gd name="connsiteX3" fmla="*/ 186690 w 373379"/>
                  <a:gd name="connsiteY3" fmla="*/ 0 h 373379"/>
                  <a:gd name="connsiteX4" fmla="*/ 373380 w 373379"/>
                  <a:gd name="connsiteY4" fmla="*/ 186690 h 373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379" h="373379">
                    <a:moveTo>
                      <a:pt x="373380" y="186690"/>
                    </a:moveTo>
                    <a:cubicBezTo>
                      <a:pt x="373380" y="289796"/>
                      <a:pt x="289796" y="373380"/>
                      <a:pt x="186690" y="373380"/>
                    </a:cubicBezTo>
                    <a:cubicBezTo>
                      <a:pt x="83584" y="373380"/>
                      <a:pt x="0" y="289796"/>
                      <a:pt x="0" y="186690"/>
                    </a:cubicBezTo>
                    <a:cubicBezTo>
                      <a:pt x="0" y="83584"/>
                      <a:pt x="83584" y="0"/>
                      <a:pt x="186690" y="0"/>
                    </a:cubicBezTo>
                    <a:cubicBezTo>
                      <a:pt x="289796" y="0"/>
                      <a:pt x="373380" y="83584"/>
                      <a:pt x="373380" y="18669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3EDFF598-FA6E-4D1D-9FB3-29FC6A0C270A}"/>
                  </a:ext>
                </a:extLst>
              </p:cNvPr>
              <p:cNvSpPr/>
              <p:nvPr/>
            </p:nvSpPr>
            <p:spPr>
              <a:xfrm>
                <a:off x="5322569" y="3517582"/>
                <a:ext cx="373379" cy="373379"/>
              </a:xfrm>
              <a:custGeom>
                <a:avLst/>
                <a:gdLst>
                  <a:gd name="connsiteX0" fmla="*/ 373380 w 373379"/>
                  <a:gd name="connsiteY0" fmla="*/ 186690 h 373379"/>
                  <a:gd name="connsiteX1" fmla="*/ 186690 w 373379"/>
                  <a:gd name="connsiteY1" fmla="*/ 373380 h 373379"/>
                  <a:gd name="connsiteX2" fmla="*/ 0 w 373379"/>
                  <a:gd name="connsiteY2" fmla="*/ 186690 h 373379"/>
                  <a:gd name="connsiteX3" fmla="*/ 186690 w 373379"/>
                  <a:gd name="connsiteY3" fmla="*/ 0 h 373379"/>
                  <a:gd name="connsiteX4" fmla="*/ 373380 w 373379"/>
                  <a:gd name="connsiteY4" fmla="*/ 186690 h 373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379" h="373379">
                    <a:moveTo>
                      <a:pt x="373380" y="186690"/>
                    </a:moveTo>
                    <a:cubicBezTo>
                      <a:pt x="373380" y="289796"/>
                      <a:pt x="289796" y="373380"/>
                      <a:pt x="186690" y="373380"/>
                    </a:cubicBezTo>
                    <a:cubicBezTo>
                      <a:pt x="83584" y="373380"/>
                      <a:pt x="0" y="289796"/>
                      <a:pt x="0" y="186690"/>
                    </a:cubicBezTo>
                    <a:cubicBezTo>
                      <a:pt x="0" y="83584"/>
                      <a:pt x="83584" y="0"/>
                      <a:pt x="186690" y="0"/>
                    </a:cubicBezTo>
                    <a:cubicBezTo>
                      <a:pt x="289796" y="0"/>
                      <a:pt x="373380" y="83584"/>
                      <a:pt x="373380" y="18669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735AA699-DC81-459A-92B6-DC13A1485BDD}"/>
                  </a:ext>
                </a:extLst>
              </p:cNvPr>
              <p:cNvSpPr/>
              <p:nvPr/>
            </p:nvSpPr>
            <p:spPr>
              <a:xfrm>
                <a:off x="4876799" y="3651885"/>
                <a:ext cx="104775" cy="104775"/>
              </a:xfrm>
              <a:custGeom>
                <a:avLst/>
                <a:gdLst>
                  <a:gd name="connsiteX0" fmla="*/ 104775 w 104775"/>
                  <a:gd name="connsiteY0" fmla="*/ 52388 h 104775"/>
                  <a:gd name="connsiteX1" fmla="*/ 52388 w 104775"/>
                  <a:gd name="connsiteY1" fmla="*/ 104775 h 104775"/>
                  <a:gd name="connsiteX2" fmla="*/ 0 w 104775"/>
                  <a:gd name="connsiteY2" fmla="*/ 52388 h 104775"/>
                  <a:gd name="connsiteX3" fmla="*/ 52388 w 104775"/>
                  <a:gd name="connsiteY3" fmla="*/ 0 h 104775"/>
                  <a:gd name="connsiteX4" fmla="*/ 104775 w 104775"/>
                  <a:gd name="connsiteY4" fmla="*/ 52388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75" h="104775">
                    <a:moveTo>
                      <a:pt x="104775" y="52388"/>
                    </a:moveTo>
                    <a:cubicBezTo>
                      <a:pt x="104775" y="81320"/>
                      <a:pt x="81320" y="104775"/>
                      <a:pt x="52388" y="104775"/>
                    </a:cubicBezTo>
                    <a:cubicBezTo>
                      <a:pt x="23455" y="104775"/>
                      <a:pt x="0" y="81320"/>
                      <a:pt x="0" y="52388"/>
                    </a:cubicBezTo>
                    <a:cubicBezTo>
                      <a:pt x="0" y="23455"/>
                      <a:pt x="23455" y="0"/>
                      <a:pt x="52388" y="0"/>
                    </a:cubicBezTo>
                    <a:cubicBezTo>
                      <a:pt x="81320" y="0"/>
                      <a:pt x="104775" y="23455"/>
                      <a:pt x="104775" y="523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9E92650E-FF9D-46F8-B487-7792E9463B5A}"/>
                  </a:ext>
                </a:extLst>
              </p:cNvPr>
              <p:cNvSpPr/>
              <p:nvPr/>
            </p:nvSpPr>
            <p:spPr>
              <a:xfrm>
                <a:off x="5456872" y="3651885"/>
                <a:ext cx="104775" cy="104775"/>
              </a:xfrm>
              <a:custGeom>
                <a:avLst/>
                <a:gdLst>
                  <a:gd name="connsiteX0" fmla="*/ 104775 w 104775"/>
                  <a:gd name="connsiteY0" fmla="*/ 52388 h 104775"/>
                  <a:gd name="connsiteX1" fmla="*/ 52387 w 104775"/>
                  <a:gd name="connsiteY1" fmla="*/ 104775 h 104775"/>
                  <a:gd name="connsiteX2" fmla="*/ 0 w 104775"/>
                  <a:gd name="connsiteY2" fmla="*/ 52388 h 104775"/>
                  <a:gd name="connsiteX3" fmla="*/ 52387 w 104775"/>
                  <a:gd name="connsiteY3" fmla="*/ 0 h 104775"/>
                  <a:gd name="connsiteX4" fmla="*/ 104775 w 104775"/>
                  <a:gd name="connsiteY4" fmla="*/ 52388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75" h="104775">
                    <a:moveTo>
                      <a:pt x="104775" y="52388"/>
                    </a:moveTo>
                    <a:cubicBezTo>
                      <a:pt x="104775" y="81320"/>
                      <a:pt x="81320" y="104775"/>
                      <a:pt x="52387" y="104775"/>
                    </a:cubicBezTo>
                    <a:cubicBezTo>
                      <a:pt x="23455" y="104775"/>
                      <a:pt x="0" y="81320"/>
                      <a:pt x="0" y="52388"/>
                    </a:cubicBezTo>
                    <a:cubicBezTo>
                      <a:pt x="0" y="23455"/>
                      <a:pt x="23455" y="0"/>
                      <a:pt x="52387" y="0"/>
                    </a:cubicBezTo>
                    <a:cubicBezTo>
                      <a:pt x="81320" y="0"/>
                      <a:pt x="104775" y="23455"/>
                      <a:pt x="104775" y="523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59C8BF8E-939B-48DC-A257-D4AE3D69AF96}"/>
                  </a:ext>
                </a:extLst>
              </p:cNvPr>
              <p:cNvSpPr/>
              <p:nvPr/>
            </p:nvSpPr>
            <p:spPr>
              <a:xfrm>
                <a:off x="4929187" y="3443287"/>
                <a:ext cx="441007" cy="260985"/>
              </a:xfrm>
              <a:custGeom>
                <a:avLst/>
                <a:gdLst>
                  <a:gd name="connsiteX0" fmla="*/ 0 w 441007"/>
                  <a:gd name="connsiteY0" fmla="*/ 260985 h 260985"/>
                  <a:gd name="connsiteX1" fmla="*/ 289560 w 441007"/>
                  <a:gd name="connsiteY1" fmla="*/ 260985 h 260985"/>
                  <a:gd name="connsiteX2" fmla="*/ 441008 w 441007"/>
                  <a:gd name="connsiteY2" fmla="*/ 0 h 260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007" h="260985">
                    <a:moveTo>
                      <a:pt x="0" y="260985"/>
                    </a:moveTo>
                    <a:lnTo>
                      <a:pt x="289560" y="260985"/>
                    </a:lnTo>
                    <a:lnTo>
                      <a:pt x="441008" y="0"/>
                    </a:lnTo>
                  </a:path>
                </a:pathLst>
              </a:custGeom>
              <a:noFill/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87059FB9-A11D-4858-AE10-09A045E447B6}"/>
                  </a:ext>
                </a:extLst>
              </p:cNvPr>
              <p:cNvSpPr/>
              <p:nvPr/>
            </p:nvSpPr>
            <p:spPr>
              <a:xfrm>
                <a:off x="5208269" y="3308985"/>
                <a:ext cx="300989" cy="395287"/>
              </a:xfrm>
              <a:custGeom>
                <a:avLst/>
                <a:gdLst>
                  <a:gd name="connsiteX0" fmla="*/ 300990 w 300989"/>
                  <a:gd name="connsiteY0" fmla="*/ 395288 h 395287"/>
                  <a:gd name="connsiteX1" fmla="*/ 90488 w 300989"/>
                  <a:gd name="connsiteY1" fmla="*/ 0 h 395287"/>
                  <a:gd name="connsiteX2" fmla="*/ 0 w 300989"/>
                  <a:gd name="connsiteY2" fmla="*/ 0 h 3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989" h="395287">
                    <a:moveTo>
                      <a:pt x="300990" y="395288"/>
                    </a:moveTo>
                    <a:lnTo>
                      <a:pt x="90488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B44E184C-DC02-486B-A351-12F3F839F26D}"/>
                  </a:ext>
                </a:extLst>
              </p:cNvPr>
              <p:cNvSpPr/>
              <p:nvPr/>
            </p:nvSpPr>
            <p:spPr>
              <a:xfrm>
                <a:off x="5014912" y="3353752"/>
                <a:ext cx="114300" cy="215265"/>
              </a:xfrm>
              <a:custGeom>
                <a:avLst/>
                <a:gdLst>
                  <a:gd name="connsiteX0" fmla="*/ 0 w 114300"/>
                  <a:gd name="connsiteY0" fmla="*/ 0 h 215265"/>
                  <a:gd name="connsiteX1" fmla="*/ 47625 w 114300"/>
                  <a:gd name="connsiteY1" fmla="*/ 89535 h 215265"/>
                  <a:gd name="connsiteX2" fmla="*/ 114300 w 114300"/>
                  <a:gd name="connsiteY2" fmla="*/ 215265 h 2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215265">
                    <a:moveTo>
                      <a:pt x="0" y="0"/>
                    </a:moveTo>
                    <a:lnTo>
                      <a:pt x="47625" y="89535"/>
                    </a:lnTo>
                    <a:lnTo>
                      <a:pt x="114300" y="215265"/>
                    </a:lnTo>
                  </a:path>
                </a:pathLst>
              </a:custGeom>
              <a:noFill/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D16A7E54-44CC-4C44-AFBD-4F94032DE6F3}"/>
                  </a:ext>
                </a:extLst>
              </p:cNvPr>
              <p:cNvSpPr/>
              <p:nvPr/>
            </p:nvSpPr>
            <p:spPr>
              <a:xfrm>
                <a:off x="5062537" y="3443287"/>
                <a:ext cx="307657" cy="9525"/>
              </a:xfrm>
              <a:custGeom>
                <a:avLst/>
                <a:gdLst>
                  <a:gd name="connsiteX0" fmla="*/ 307658 w 307657"/>
                  <a:gd name="connsiteY0" fmla="*/ 0 h 9525"/>
                  <a:gd name="connsiteX1" fmla="*/ 0 w 30765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7657" h="9525">
                    <a:moveTo>
                      <a:pt x="307658" y="0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64AD6CDD-2351-4396-A20E-94FEE4531C44}"/>
                  </a:ext>
                </a:extLst>
              </p:cNvPr>
              <p:cNvSpPr/>
              <p:nvPr/>
            </p:nvSpPr>
            <p:spPr>
              <a:xfrm>
                <a:off x="4941569" y="3353752"/>
                <a:ext cx="158115" cy="9525"/>
              </a:xfrm>
              <a:custGeom>
                <a:avLst/>
                <a:gdLst>
                  <a:gd name="connsiteX0" fmla="*/ 0 w 158115"/>
                  <a:gd name="connsiteY0" fmla="*/ 0 h 9525"/>
                  <a:gd name="connsiteX1" fmla="*/ 158115 w 15811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115" h="9525">
                    <a:moveTo>
                      <a:pt x="0" y="0"/>
                    </a:moveTo>
                    <a:lnTo>
                      <a:pt x="158115" y="0"/>
                    </a:lnTo>
                  </a:path>
                </a:pathLst>
              </a:custGeom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2" name="图形 1">
              <a:extLst>
                <a:ext uri="{FF2B5EF4-FFF2-40B4-BE49-F238E27FC236}">
                  <a16:creationId xmlns:a16="http://schemas.microsoft.com/office/drawing/2014/main" id="{3582867C-B7AF-43ED-8400-A9147B1EF645}"/>
                </a:ext>
              </a:extLst>
            </p:cNvPr>
            <p:cNvGrpSpPr/>
            <p:nvPr/>
          </p:nvGrpSpPr>
          <p:grpSpPr>
            <a:xfrm>
              <a:off x="4152899" y="2967037"/>
              <a:ext cx="476250" cy="476250"/>
              <a:chOff x="4152899" y="2967037"/>
              <a:chExt cx="476250" cy="476250"/>
            </a:xfrm>
            <a:noFill/>
          </p:grpSpPr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A55DF023-4C40-49A7-87CE-8CF535F755E6}"/>
                  </a:ext>
                </a:extLst>
              </p:cNvPr>
              <p:cNvSpPr/>
              <p:nvPr/>
            </p:nvSpPr>
            <p:spPr>
              <a:xfrm>
                <a:off x="4152899" y="2967037"/>
                <a:ext cx="476250" cy="476250"/>
              </a:xfrm>
              <a:custGeom>
                <a:avLst/>
                <a:gdLst>
                  <a:gd name="connsiteX0" fmla="*/ 447675 w 476250"/>
                  <a:gd name="connsiteY0" fmla="*/ 476250 h 476250"/>
                  <a:gd name="connsiteX1" fmla="*/ 28575 w 476250"/>
                  <a:gd name="connsiteY1" fmla="*/ 476250 h 476250"/>
                  <a:gd name="connsiteX2" fmla="*/ 0 w 476250"/>
                  <a:gd name="connsiteY2" fmla="*/ 447675 h 476250"/>
                  <a:gd name="connsiteX3" fmla="*/ 0 w 476250"/>
                  <a:gd name="connsiteY3" fmla="*/ 28575 h 476250"/>
                  <a:gd name="connsiteX4" fmla="*/ 28575 w 476250"/>
                  <a:gd name="connsiteY4" fmla="*/ 0 h 476250"/>
                  <a:gd name="connsiteX5" fmla="*/ 447675 w 476250"/>
                  <a:gd name="connsiteY5" fmla="*/ 0 h 476250"/>
                  <a:gd name="connsiteX6" fmla="*/ 476250 w 476250"/>
                  <a:gd name="connsiteY6" fmla="*/ 28575 h 476250"/>
                  <a:gd name="connsiteX7" fmla="*/ 476250 w 476250"/>
                  <a:gd name="connsiteY7" fmla="*/ 447675 h 476250"/>
                  <a:gd name="connsiteX8" fmla="*/ 447675 w 476250"/>
                  <a:gd name="connsiteY8" fmla="*/ 47625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0" h="476250">
                    <a:moveTo>
                      <a:pt x="447675" y="476250"/>
                    </a:moveTo>
                    <a:lnTo>
                      <a:pt x="28575" y="476250"/>
                    </a:lnTo>
                    <a:cubicBezTo>
                      <a:pt x="13335" y="476250"/>
                      <a:pt x="0" y="463868"/>
                      <a:pt x="0" y="447675"/>
                    </a:cubicBezTo>
                    <a:lnTo>
                      <a:pt x="0" y="28575"/>
                    </a:lnTo>
                    <a:cubicBezTo>
                      <a:pt x="0" y="13335"/>
                      <a:pt x="13335" y="0"/>
                      <a:pt x="28575" y="0"/>
                    </a:cubicBezTo>
                    <a:lnTo>
                      <a:pt x="447675" y="0"/>
                    </a:lnTo>
                    <a:cubicBezTo>
                      <a:pt x="463868" y="0"/>
                      <a:pt x="476250" y="13335"/>
                      <a:pt x="476250" y="28575"/>
                    </a:cubicBezTo>
                    <a:lnTo>
                      <a:pt x="476250" y="447675"/>
                    </a:lnTo>
                    <a:cubicBezTo>
                      <a:pt x="476250" y="463868"/>
                      <a:pt x="463868" y="476250"/>
                      <a:pt x="447675" y="47625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56" name="图形 1">
                <a:extLst>
                  <a:ext uri="{FF2B5EF4-FFF2-40B4-BE49-F238E27FC236}">
                    <a16:creationId xmlns:a16="http://schemas.microsoft.com/office/drawing/2014/main" id="{12947D13-E39D-4221-A0C0-AD6DEBCDF2D6}"/>
                  </a:ext>
                </a:extLst>
              </p:cNvPr>
              <p:cNvGrpSpPr/>
              <p:nvPr/>
            </p:nvGrpSpPr>
            <p:grpSpPr>
              <a:xfrm>
                <a:off x="4217669" y="3047047"/>
                <a:ext cx="346710" cy="316230"/>
                <a:chOff x="4217669" y="3047047"/>
                <a:chExt cx="346710" cy="316230"/>
              </a:xfrm>
              <a:noFill/>
            </p:grpSpPr>
            <p:grpSp>
              <p:nvGrpSpPr>
                <p:cNvPr id="59" name="图形 1">
                  <a:extLst>
                    <a:ext uri="{FF2B5EF4-FFF2-40B4-BE49-F238E27FC236}">
                      <a16:creationId xmlns:a16="http://schemas.microsoft.com/office/drawing/2014/main" id="{D0A8FA96-ED15-4E1C-AA42-0DC9854667CB}"/>
                    </a:ext>
                  </a:extLst>
                </p:cNvPr>
                <p:cNvGrpSpPr/>
                <p:nvPr/>
              </p:nvGrpSpPr>
              <p:grpSpPr>
                <a:xfrm>
                  <a:off x="4217669" y="3047047"/>
                  <a:ext cx="274319" cy="316230"/>
                  <a:chOff x="4217669" y="3047047"/>
                  <a:chExt cx="274319" cy="316230"/>
                </a:xfrm>
                <a:noFill/>
              </p:grpSpPr>
              <p:sp>
                <p:nvSpPr>
                  <p:cNvPr id="74" name="任意多边形: 形状 73">
                    <a:extLst>
                      <a:ext uri="{FF2B5EF4-FFF2-40B4-BE49-F238E27FC236}">
                        <a16:creationId xmlns:a16="http://schemas.microsoft.com/office/drawing/2014/main" id="{3463900D-5020-4590-8BB2-90B0BF5D006B}"/>
                      </a:ext>
                    </a:extLst>
                  </p:cNvPr>
                  <p:cNvSpPr/>
                  <p:nvPr/>
                </p:nvSpPr>
                <p:spPr>
                  <a:xfrm>
                    <a:off x="4217669" y="3047047"/>
                    <a:ext cx="274319" cy="29527"/>
                  </a:xfrm>
                  <a:custGeom>
                    <a:avLst/>
                    <a:gdLst>
                      <a:gd name="connsiteX0" fmla="*/ 0 w 274319"/>
                      <a:gd name="connsiteY0" fmla="*/ 29528 h 29527"/>
                      <a:gd name="connsiteX1" fmla="*/ 0 w 274319"/>
                      <a:gd name="connsiteY1" fmla="*/ 0 h 29527"/>
                      <a:gd name="connsiteX2" fmla="*/ 274320 w 274319"/>
                      <a:gd name="connsiteY2" fmla="*/ 0 h 29527"/>
                      <a:gd name="connsiteX3" fmla="*/ 274320 w 274319"/>
                      <a:gd name="connsiteY3" fmla="*/ 29528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319" h="29527">
                        <a:moveTo>
                          <a:pt x="0" y="29528"/>
                        </a:moveTo>
                        <a:lnTo>
                          <a:pt x="0" y="0"/>
                        </a:lnTo>
                        <a:lnTo>
                          <a:pt x="274320" y="0"/>
                        </a:lnTo>
                        <a:lnTo>
                          <a:pt x="274320" y="29528"/>
                        </a:lnTo>
                      </a:path>
                    </a:pathLst>
                  </a:custGeom>
                  <a:noFill/>
                  <a:ln w="9525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>
                    <a:extLst>
                      <a:ext uri="{FF2B5EF4-FFF2-40B4-BE49-F238E27FC236}">
                        <a16:creationId xmlns:a16="http://schemas.microsoft.com/office/drawing/2014/main" id="{81DDE81F-7675-417B-AEA8-5C83B76D404C}"/>
                      </a:ext>
                    </a:extLst>
                  </p:cNvPr>
                  <p:cNvSpPr/>
                  <p:nvPr/>
                </p:nvSpPr>
                <p:spPr>
                  <a:xfrm>
                    <a:off x="4285297" y="3363277"/>
                    <a:ext cx="139065" cy="9525"/>
                  </a:xfrm>
                  <a:custGeom>
                    <a:avLst/>
                    <a:gdLst>
                      <a:gd name="connsiteX0" fmla="*/ 0 w 139065"/>
                      <a:gd name="connsiteY0" fmla="*/ 0 h 9525"/>
                      <a:gd name="connsiteX1" fmla="*/ 139065 w 139065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9065" h="9525">
                        <a:moveTo>
                          <a:pt x="0" y="0"/>
                        </a:moveTo>
                        <a:lnTo>
                          <a:pt x="139065" y="0"/>
                        </a:lnTo>
                      </a:path>
                    </a:pathLst>
                  </a:custGeom>
                  <a:ln w="9525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>
                    <a:extLst>
                      <a:ext uri="{FF2B5EF4-FFF2-40B4-BE49-F238E27FC236}">
                        <a16:creationId xmlns:a16="http://schemas.microsoft.com/office/drawing/2014/main" id="{7D4D7067-01FF-4EDA-8D50-F274AC1C08C7}"/>
                      </a:ext>
                    </a:extLst>
                  </p:cNvPr>
                  <p:cNvSpPr/>
                  <p:nvPr/>
                </p:nvSpPr>
                <p:spPr>
                  <a:xfrm>
                    <a:off x="4354829" y="3047047"/>
                    <a:ext cx="9525" cy="316230"/>
                  </a:xfrm>
                  <a:custGeom>
                    <a:avLst/>
                    <a:gdLst>
                      <a:gd name="connsiteX0" fmla="*/ 0 w 9525"/>
                      <a:gd name="connsiteY0" fmla="*/ 316230 h 316230"/>
                      <a:gd name="connsiteX1" fmla="*/ 0 w 9525"/>
                      <a:gd name="connsiteY1" fmla="*/ 0 h 316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316230">
                        <a:moveTo>
                          <a:pt x="0" y="316230"/>
                        </a:moveTo>
                        <a:lnTo>
                          <a:pt x="0" y="0"/>
                        </a:lnTo>
                      </a:path>
                    </a:pathLst>
                  </a:custGeom>
                  <a:ln w="9525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60" name="图形 1">
                  <a:extLst>
                    <a:ext uri="{FF2B5EF4-FFF2-40B4-BE49-F238E27FC236}">
                      <a16:creationId xmlns:a16="http://schemas.microsoft.com/office/drawing/2014/main" id="{3F8C1B37-DD62-4621-BA0C-1F2DC2B39441}"/>
                    </a:ext>
                  </a:extLst>
                </p:cNvPr>
                <p:cNvGrpSpPr/>
                <p:nvPr/>
              </p:nvGrpSpPr>
              <p:grpSpPr>
                <a:xfrm>
                  <a:off x="4419599" y="3195637"/>
                  <a:ext cx="144780" cy="167640"/>
                  <a:chOff x="4419599" y="3195637"/>
                  <a:chExt cx="144780" cy="167640"/>
                </a:xfrm>
                <a:noFill/>
              </p:grpSpPr>
              <p:sp>
                <p:nvSpPr>
                  <p:cNvPr id="61" name="任意多边形: 形状 60">
                    <a:extLst>
                      <a:ext uri="{FF2B5EF4-FFF2-40B4-BE49-F238E27FC236}">
                        <a16:creationId xmlns:a16="http://schemas.microsoft.com/office/drawing/2014/main" id="{0009F498-1759-4F32-AD2B-BC75F76138CA}"/>
                      </a:ext>
                    </a:extLst>
                  </p:cNvPr>
                  <p:cNvSpPr/>
                  <p:nvPr/>
                </p:nvSpPr>
                <p:spPr>
                  <a:xfrm>
                    <a:off x="4419599" y="3195637"/>
                    <a:ext cx="144780" cy="16192"/>
                  </a:xfrm>
                  <a:custGeom>
                    <a:avLst/>
                    <a:gdLst>
                      <a:gd name="connsiteX0" fmla="*/ 0 w 144780"/>
                      <a:gd name="connsiteY0" fmla="*/ 16193 h 16192"/>
                      <a:gd name="connsiteX1" fmla="*/ 0 w 144780"/>
                      <a:gd name="connsiteY1" fmla="*/ 0 h 16192"/>
                      <a:gd name="connsiteX2" fmla="*/ 144780 w 144780"/>
                      <a:gd name="connsiteY2" fmla="*/ 0 h 16192"/>
                      <a:gd name="connsiteX3" fmla="*/ 144780 w 144780"/>
                      <a:gd name="connsiteY3" fmla="*/ 16193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80" h="16192">
                        <a:moveTo>
                          <a:pt x="0" y="16193"/>
                        </a:moveTo>
                        <a:lnTo>
                          <a:pt x="0" y="0"/>
                        </a:lnTo>
                        <a:lnTo>
                          <a:pt x="144780" y="0"/>
                        </a:lnTo>
                        <a:lnTo>
                          <a:pt x="144780" y="16193"/>
                        </a:lnTo>
                      </a:path>
                    </a:pathLst>
                  </a:custGeom>
                  <a:noFill/>
                  <a:ln w="9525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>
                    <a:extLst>
                      <a:ext uri="{FF2B5EF4-FFF2-40B4-BE49-F238E27FC236}">
                        <a16:creationId xmlns:a16="http://schemas.microsoft.com/office/drawing/2014/main" id="{C9683B13-3B8D-498E-A2DE-CD8705139C95}"/>
                      </a:ext>
                    </a:extLst>
                  </p:cNvPr>
                  <p:cNvSpPr/>
                  <p:nvPr/>
                </p:nvSpPr>
                <p:spPr>
                  <a:xfrm>
                    <a:off x="4454842" y="3363277"/>
                    <a:ext cx="74294" cy="9525"/>
                  </a:xfrm>
                  <a:custGeom>
                    <a:avLst/>
                    <a:gdLst>
                      <a:gd name="connsiteX0" fmla="*/ 0 w 74294"/>
                      <a:gd name="connsiteY0" fmla="*/ 0 h 9525"/>
                      <a:gd name="connsiteX1" fmla="*/ 74295 w 74294"/>
                      <a:gd name="connsiteY1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294" h="9525">
                        <a:moveTo>
                          <a:pt x="0" y="0"/>
                        </a:moveTo>
                        <a:lnTo>
                          <a:pt x="74295" y="0"/>
                        </a:lnTo>
                      </a:path>
                    </a:pathLst>
                  </a:custGeom>
                  <a:ln w="9525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>
                    <a:extLst>
                      <a:ext uri="{FF2B5EF4-FFF2-40B4-BE49-F238E27FC236}">
                        <a16:creationId xmlns:a16="http://schemas.microsoft.com/office/drawing/2014/main" id="{4921ADB1-E2E5-40FB-A421-95FDAD42F345}"/>
                      </a:ext>
                    </a:extLst>
                  </p:cNvPr>
                  <p:cNvSpPr/>
                  <p:nvPr/>
                </p:nvSpPr>
                <p:spPr>
                  <a:xfrm>
                    <a:off x="4491989" y="3195637"/>
                    <a:ext cx="9525" cy="167640"/>
                  </a:xfrm>
                  <a:custGeom>
                    <a:avLst/>
                    <a:gdLst>
                      <a:gd name="connsiteX0" fmla="*/ 0 w 9525"/>
                      <a:gd name="connsiteY0" fmla="*/ 167640 h 167640"/>
                      <a:gd name="connsiteX1" fmla="*/ 0 w 9525"/>
                      <a:gd name="connsiteY1" fmla="*/ 0 h 167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167640">
                        <a:moveTo>
                          <a:pt x="0" y="167640"/>
                        </a:moveTo>
                        <a:lnTo>
                          <a:pt x="0" y="0"/>
                        </a:lnTo>
                      </a:path>
                    </a:pathLst>
                  </a:custGeom>
                  <a:ln w="9525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794E174F-21C5-4C7A-976B-B68E58722476}"/>
                </a:ext>
              </a:extLst>
            </p:cNvPr>
            <p:cNvSpPr/>
            <p:nvPr/>
          </p:nvSpPr>
          <p:spPr>
            <a:xfrm>
              <a:off x="4629149" y="3381690"/>
              <a:ext cx="433387" cy="61596"/>
            </a:xfrm>
            <a:custGeom>
              <a:avLst/>
              <a:gdLst>
                <a:gd name="connsiteX0" fmla="*/ 433388 w 433387"/>
                <a:gd name="connsiteY0" fmla="*/ 61597 h 61596"/>
                <a:gd name="connsiteX1" fmla="*/ 221933 w 433387"/>
                <a:gd name="connsiteY1" fmla="*/ 13019 h 61596"/>
                <a:gd name="connsiteX2" fmla="*/ 0 w 433387"/>
                <a:gd name="connsiteY2" fmla="*/ 637 h 6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387" h="61596">
                  <a:moveTo>
                    <a:pt x="433388" y="61597"/>
                  </a:moveTo>
                  <a:cubicBezTo>
                    <a:pt x="353378" y="-2221"/>
                    <a:pt x="293370" y="-12698"/>
                    <a:pt x="221933" y="13019"/>
                  </a:cubicBezTo>
                  <a:cubicBezTo>
                    <a:pt x="122873" y="49214"/>
                    <a:pt x="53340" y="58739"/>
                    <a:pt x="0" y="637"/>
                  </a:cubicBezTo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F4257902-A4B1-4B8D-9DD3-DCFD79BE0F76}"/>
              </a:ext>
            </a:extLst>
          </p:cNvPr>
          <p:cNvGrpSpPr/>
          <p:nvPr/>
        </p:nvGrpSpPr>
        <p:grpSpPr>
          <a:xfrm>
            <a:off x="9413088" y="4458297"/>
            <a:ext cx="2042312" cy="1173162"/>
            <a:chOff x="6494144" y="2967037"/>
            <a:chExt cx="1542098" cy="885825"/>
          </a:xfrm>
        </p:grpSpPr>
        <p:grpSp>
          <p:nvGrpSpPr>
            <p:cNvPr id="88" name="图形 1">
              <a:extLst>
                <a:ext uri="{FF2B5EF4-FFF2-40B4-BE49-F238E27FC236}">
                  <a16:creationId xmlns:a16="http://schemas.microsoft.com/office/drawing/2014/main" id="{C70DDBB6-7FDD-4882-9303-62F0B84B01D4}"/>
                </a:ext>
              </a:extLst>
            </p:cNvPr>
            <p:cNvGrpSpPr/>
            <p:nvPr/>
          </p:nvGrpSpPr>
          <p:grpSpPr>
            <a:xfrm>
              <a:off x="7083742" y="3348037"/>
              <a:ext cx="952500" cy="504825"/>
              <a:chOff x="7083742" y="3348037"/>
              <a:chExt cx="952500" cy="504825"/>
            </a:xfrm>
            <a:noFill/>
          </p:grpSpPr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2F06913D-5179-42AC-A3D6-2A6AC1CD40A5}"/>
                  </a:ext>
                </a:extLst>
              </p:cNvPr>
              <p:cNvSpPr/>
              <p:nvPr/>
            </p:nvSpPr>
            <p:spPr>
              <a:xfrm>
                <a:off x="7083742" y="3522344"/>
                <a:ext cx="354329" cy="156209"/>
              </a:xfrm>
              <a:custGeom>
                <a:avLst/>
                <a:gdLst>
                  <a:gd name="connsiteX0" fmla="*/ 201930 w 354329"/>
                  <a:gd name="connsiteY0" fmla="*/ 156210 h 156209"/>
                  <a:gd name="connsiteX1" fmla="*/ 0 w 354329"/>
                  <a:gd name="connsiteY1" fmla="*/ 78105 h 156209"/>
                  <a:gd name="connsiteX2" fmla="*/ 201930 w 354329"/>
                  <a:gd name="connsiteY2" fmla="*/ 0 h 156209"/>
                  <a:gd name="connsiteX3" fmla="*/ 354330 w 354329"/>
                  <a:gd name="connsiteY3" fmla="*/ 78105 h 156209"/>
                  <a:gd name="connsiteX4" fmla="*/ 201930 w 354329"/>
                  <a:gd name="connsiteY4" fmla="*/ 156210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329" h="156209">
                    <a:moveTo>
                      <a:pt x="201930" y="156210"/>
                    </a:moveTo>
                    <a:cubicBezTo>
                      <a:pt x="103822" y="156210"/>
                      <a:pt x="0" y="78105"/>
                      <a:pt x="0" y="78105"/>
                    </a:cubicBezTo>
                    <a:cubicBezTo>
                      <a:pt x="0" y="78105"/>
                      <a:pt x="103822" y="0"/>
                      <a:pt x="201930" y="0"/>
                    </a:cubicBezTo>
                    <a:cubicBezTo>
                      <a:pt x="300038" y="0"/>
                      <a:pt x="354330" y="35243"/>
                      <a:pt x="354330" y="78105"/>
                    </a:cubicBezTo>
                    <a:cubicBezTo>
                      <a:pt x="354330" y="120968"/>
                      <a:pt x="300038" y="156210"/>
                      <a:pt x="201930" y="15621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1CB2D022-9407-4580-8C7E-7B35C821F436}"/>
                  </a:ext>
                </a:extLst>
              </p:cNvPr>
              <p:cNvSpPr/>
              <p:nvPr/>
            </p:nvSpPr>
            <p:spPr>
              <a:xfrm>
                <a:off x="7504746" y="3348037"/>
                <a:ext cx="253365" cy="105727"/>
              </a:xfrm>
              <a:custGeom>
                <a:avLst/>
                <a:gdLst>
                  <a:gd name="connsiteX0" fmla="*/ 253365 w 253365"/>
                  <a:gd name="connsiteY0" fmla="*/ 97155 h 105727"/>
                  <a:gd name="connsiteX1" fmla="*/ 171450 w 253365"/>
                  <a:gd name="connsiteY1" fmla="*/ 92393 h 105727"/>
                  <a:gd name="connsiteX2" fmla="*/ 85725 w 253365"/>
                  <a:gd name="connsiteY2" fmla="*/ 100013 h 105727"/>
                  <a:gd name="connsiteX3" fmla="*/ 61913 w 253365"/>
                  <a:gd name="connsiteY3" fmla="*/ 105727 h 105727"/>
                  <a:gd name="connsiteX4" fmla="*/ 0 w 253365"/>
                  <a:gd name="connsiteY4" fmla="*/ 5715 h 105727"/>
                  <a:gd name="connsiteX5" fmla="*/ 54293 w 253365"/>
                  <a:gd name="connsiteY5" fmla="*/ 0 h 105727"/>
                  <a:gd name="connsiteX6" fmla="*/ 209550 w 253365"/>
                  <a:gd name="connsiteY6" fmla="*/ 53340 h 105727"/>
                  <a:gd name="connsiteX7" fmla="*/ 209550 w 253365"/>
                  <a:gd name="connsiteY7" fmla="*/ 53340 h 105727"/>
                  <a:gd name="connsiteX8" fmla="*/ 253365 w 253365"/>
                  <a:gd name="connsiteY8" fmla="*/ 97155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3365" h="105727">
                    <a:moveTo>
                      <a:pt x="253365" y="97155"/>
                    </a:moveTo>
                    <a:cubicBezTo>
                      <a:pt x="225743" y="94298"/>
                      <a:pt x="198120" y="92393"/>
                      <a:pt x="171450" y="92393"/>
                    </a:cubicBezTo>
                    <a:cubicBezTo>
                      <a:pt x="138113" y="92393"/>
                      <a:pt x="109538" y="95250"/>
                      <a:pt x="85725" y="100013"/>
                    </a:cubicBezTo>
                    <a:cubicBezTo>
                      <a:pt x="77153" y="101918"/>
                      <a:pt x="69533" y="103823"/>
                      <a:pt x="61913" y="105727"/>
                    </a:cubicBezTo>
                    <a:cubicBezTo>
                      <a:pt x="46672" y="69532"/>
                      <a:pt x="25718" y="36195"/>
                      <a:pt x="0" y="5715"/>
                    </a:cubicBezTo>
                    <a:cubicBezTo>
                      <a:pt x="17145" y="1905"/>
                      <a:pt x="36195" y="0"/>
                      <a:pt x="54293" y="0"/>
                    </a:cubicBezTo>
                    <a:cubicBezTo>
                      <a:pt x="112395" y="0"/>
                      <a:pt x="166688" y="20002"/>
                      <a:pt x="209550" y="53340"/>
                    </a:cubicBezTo>
                    <a:lnTo>
                      <a:pt x="209550" y="53340"/>
                    </a:lnTo>
                    <a:cubicBezTo>
                      <a:pt x="225743" y="65723"/>
                      <a:pt x="240983" y="80963"/>
                      <a:pt x="253365" y="97155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DB9B6A77-03BA-4F73-8538-1D065927AF5F}"/>
                  </a:ext>
                </a:extLst>
              </p:cNvPr>
              <p:cNvSpPr/>
              <p:nvPr/>
            </p:nvSpPr>
            <p:spPr>
              <a:xfrm>
                <a:off x="7504746" y="3747135"/>
                <a:ext cx="253365" cy="105727"/>
              </a:xfrm>
              <a:custGeom>
                <a:avLst/>
                <a:gdLst>
                  <a:gd name="connsiteX0" fmla="*/ 253365 w 253365"/>
                  <a:gd name="connsiteY0" fmla="*/ 7620 h 105727"/>
                  <a:gd name="connsiteX1" fmla="*/ 209550 w 253365"/>
                  <a:gd name="connsiteY1" fmla="*/ 52388 h 105727"/>
                  <a:gd name="connsiteX2" fmla="*/ 138113 w 253365"/>
                  <a:gd name="connsiteY2" fmla="*/ 91440 h 105727"/>
                  <a:gd name="connsiteX3" fmla="*/ 54293 w 253365"/>
                  <a:gd name="connsiteY3" fmla="*/ 105727 h 105727"/>
                  <a:gd name="connsiteX4" fmla="*/ 0 w 253365"/>
                  <a:gd name="connsiteY4" fmla="*/ 100013 h 105727"/>
                  <a:gd name="connsiteX5" fmla="*/ 60960 w 253365"/>
                  <a:gd name="connsiteY5" fmla="*/ 0 h 105727"/>
                  <a:gd name="connsiteX6" fmla="*/ 84772 w 253365"/>
                  <a:gd name="connsiteY6" fmla="*/ 5715 h 105727"/>
                  <a:gd name="connsiteX7" fmla="*/ 170497 w 253365"/>
                  <a:gd name="connsiteY7" fmla="*/ 13335 h 105727"/>
                  <a:gd name="connsiteX8" fmla="*/ 253365 w 253365"/>
                  <a:gd name="connsiteY8" fmla="*/ 762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3365" h="105727">
                    <a:moveTo>
                      <a:pt x="253365" y="7620"/>
                    </a:moveTo>
                    <a:cubicBezTo>
                      <a:pt x="240030" y="23813"/>
                      <a:pt x="225743" y="39052"/>
                      <a:pt x="209550" y="52388"/>
                    </a:cubicBezTo>
                    <a:cubicBezTo>
                      <a:pt x="187643" y="69532"/>
                      <a:pt x="163830" y="82867"/>
                      <a:pt x="138113" y="91440"/>
                    </a:cubicBezTo>
                    <a:cubicBezTo>
                      <a:pt x="112395" y="100965"/>
                      <a:pt x="83820" y="105727"/>
                      <a:pt x="54293" y="105727"/>
                    </a:cubicBezTo>
                    <a:cubicBezTo>
                      <a:pt x="35243" y="105727"/>
                      <a:pt x="17145" y="103823"/>
                      <a:pt x="0" y="100013"/>
                    </a:cubicBezTo>
                    <a:cubicBezTo>
                      <a:pt x="25718" y="70485"/>
                      <a:pt x="45720" y="37148"/>
                      <a:pt x="60960" y="0"/>
                    </a:cubicBezTo>
                    <a:cubicBezTo>
                      <a:pt x="68580" y="1905"/>
                      <a:pt x="76200" y="3810"/>
                      <a:pt x="84772" y="5715"/>
                    </a:cubicBezTo>
                    <a:cubicBezTo>
                      <a:pt x="109538" y="10477"/>
                      <a:pt x="138113" y="13335"/>
                      <a:pt x="170497" y="13335"/>
                    </a:cubicBezTo>
                    <a:cubicBezTo>
                      <a:pt x="199072" y="12382"/>
                      <a:pt x="226695" y="10477"/>
                      <a:pt x="253365" y="762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9A7CC1B3-AE23-4B5F-9928-14A69FAEE6A2}"/>
                  </a:ext>
                </a:extLst>
              </p:cNvPr>
              <p:cNvSpPr/>
              <p:nvPr/>
            </p:nvSpPr>
            <p:spPr>
              <a:xfrm>
                <a:off x="7865744" y="3468052"/>
                <a:ext cx="170497" cy="264795"/>
              </a:xfrm>
              <a:custGeom>
                <a:avLst/>
                <a:gdLst>
                  <a:gd name="connsiteX0" fmla="*/ 170498 w 170497"/>
                  <a:gd name="connsiteY0" fmla="*/ 132398 h 264795"/>
                  <a:gd name="connsiteX1" fmla="*/ 0 w 170497"/>
                  <a:gd name="connsiteY1" fmla="*/ 264795 h 264795"/>
                  <a:gd name="connsiteX2" fmla="*/ 50483 w 170497"/>
                  <a:gd name="connsiteY2" fmla="*/ 132398 h 264795"/>
                  <a:gd name="connsiteX3" fmla="*/ 0 w 170497"/>
                  <a:gd name="connsiteY3" fmla="*/ 0 h 264795"/>
                  <a:gd name="connsiteX4" fmla="*/ 170498 w 170497"/>
                  <a:gd name="connsiteY4" fmla="*/ 132398 h 26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497" h="264795">
                    <a:moveTo>
                      <a:pt x="170498" y="132398"/>
                    </a:moveTo>
                    <a:cubicBezTo>
                      <a:pt x="170498" y="187643"/>
                      <a:pt x="98108" y="236220"/>
                      <a:pt x="0" y="264795"/>
                    </a:cubicBezTo>
                    <a:cubicBezTo>
                      <a:pt x="31433" y="229552"/>
                      <a:pt x="50483" y="182880"/>
                      <a:pt x="50483" y="132398"/>
                    </a:cubicBezTo>
                    <a:cubicBezTo>
                      <a:pt x="50483" y="81915"/>
                      <a:pt x="31433" y="35243"/>
                      <a:pt x="0" y="0"/>
                    </a:cubicBezTo>
                    <a:cubicBezTo>
                      <a:pt x="98108" y="27623"/>
                      <a:pt x="170498" y="77153"/>
                      <a:pt x="170498" y="132398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872422C2-5C04-4FF5-A2FA-6B5BF0C9ED0E}"/>
                  </a:ext>
                </a:extLst>
              </p:cNvPr>
              <p:cNvSpPr/>
              <p:nvPr/>
            </p:nvSpPr>
            <p:spPr>
              <a:xfrm>
                <a:off x="7459027" y="3440430"/>
                <a:ext cx="457200" cy="320040"/>
              </a:xfrm>
              <a:custGeom>
                <a:avLst/>
                <a:gdLst>
                  <a:gd name="connsiteX0" fmla="*/ 406717 w 457200"/>
                  <a:gd name="connsiteY0" fmla="*/ 26670 h 320040"/>
                  <a:gd name="connsiteX1" fmla="*/ 299085 w 457200"/>
                  <a:gd name="connsiteY1" fmla="*/ 4763 h 320040"/>
                  <a:gd name="connsiteX2" fmla="*/ 217170 w 457200"/>
                  <a:gd name="connsiteY2" fmla="*/ 0 h 320040"/>
                  <a:gd name="connsiteX3" fmla="*/ 131445 w 457200"/>
                  <a:gd name="connsiteY3" fmla="*/ 7620 h 320040"/>
                  <a:gd name="connsiteX4" fmla="*/ 107632 w 457200"/>
                  <a:gd name="connsiteY4" fmla="*/ 13335 h 320040"/>
                  <a:gd name="connsiteX5" fmla="*/ 77153 w 457200"/>
                  <a:gd name="connsiteY5" fmla="*/ 23813 h 320040"/>
                  <a:gd name="connsiteX6" fmla="*/ 0 w 457200"/>
                  <a:gd name="connsiteY6" fmla="*/ 110490 h 320040"/>
                  <a:gd name="connsiteX7" fmla="*/ 21907 w 457200"/>
                  <a:gd name="connsiteY7" fmla="*/ 160020 h 320040"/>
                  <a:gd name="connsiteX8" fmla="*/ 0 w 457200"/>
                  <a:gd name="connsiteY8" fmla="*/ 209550 h 320040"/>
                  <a:gd name="connsiteX9" fmla="*/ 77153 w 457200"/>
                  <a:gd name="connsiteY9" fmla="*/ 296228 h 320040"/>
                  <a:gd name="connsiteX10" fmla="*/ 107632 w 457200"/>
                  <a:gd name="connsiteY10" fmla="*/ 306705 h 320040"/>
                  <a:gd name="connsiteX11" fmla="*/ 131445 w 457200"/>
                  <a:gd name="connsiteY11" fmla="*/ 312420 h 320040"/>
                  <a:gd name="connsiteX12" fmla="*/ 217170 w 457200"/>
                  <a:gd name="connsiteY12" fmla="*/ 320040 h 320040"/>
                  <a:gd name="connsiteX13" fmla="*/ 299085 w 457200"/>
                  <a:gd name="connsiteY13" fmla="*/ 315278 h 320040"/>
                  <a:gd name="connsiteX14" fmla="*/ 406717 w 457200"/>
                  <a:gd name="connsiteY14" fmla="*/ 293370 h 320040"/>
                  <a:gd name="connsiteX15" fmla="*/ 457200 w 457200"/>
                  <a:gd name="connsiteY15" fmla="*/ 160972 h 320040"/>
                  <a:gd name="connsiteX16" fmla="*/ 406717 w 457200"/>
                  <a:gd name="connsiteY16" fmla="*/ 26670 h 320040"/>
                  <a:gd name="connsiteX17" fmla="*/ 361950 w 457200"/>
                  <a:gd name="connsiteY17" fmla="*/ 214312 h 320040"/>
                  <a:gd name="connsiteX18" fmla="*/ 320040 w 457200"/>
                  <a:gd name="connsiteY18" fmla="*/ 228600 h 320040"/>
                  <a:gd name="connsiteX19" fmla="*/ 250507 w 457200"/>
                  <a:gd name="connsiteY19" fmla="*/ 159068 h 320040"/>
                  <a:gd name="connsiteX20" fmla="*/ 320040 w 457200"/>
                  <a:gd name="connsiteY20" fmla="*/ 89535 h 320040"/>
                  <a:gd name="connsiteX21" fmla="*/ 361950 w 457200"/>
                  <a:gd name="connsiteY21" fmla="*/ 103822 h 320040"/>
                  <a:gd name="connsiteX22" fmla="*/ 381953 w 457200"/>
                  <a:gd name="connsiteY22" fmla="*/ 127635 h 320040"/>
                  <a:gd name="connsiteX23" fmla="*/ 389572 w 457200"/>
                  <a:gd name="connsiteY23" fmla="*/ 159068 h 320040"/>
                  <a:gd name="connsiteX24" fmla="*/ 361950 w 457200"/>
                  <a:gd name="connsiteY24" fmla="*/ 214312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7200" h="320040">
                    <a:moveTo>
                      <a:pt x="406717" y="26670"/>
                    </a:moveTo>
                    <a:cubicBezTo>
                      <a:pt x="373380" y="17145"/>
                      <a:pt x="336232" y="9525"/>
                      <a:pt x="299085" y="4763"/>
                    </a:cubicBezTo>
                    <a:cubicBezTo>
                      <a:pt x="271463" y="1905"/>
                      <a:pt x="243840" y="0"/>
                      <a:pt x="217170" y="0"/>
                    </a:cubicBezTo>
                    <a:cubicBezTo>
                      <a:pt x="183832" y="0"/>
                      <a:pt x="155257" y="2857"/>
                      <a:pt x="131445" y="7620"/>
                    </a:cubicBezTo>
                    <a:cubicBezTo>
                      <a:pt x="122872" y="9525"/>
                      <a:pt x="115253" y="11430"/>
                      <a:pt x="107632" y="13335"/>
                    </a:cubicBezTo>
                    <a:cubicBezTo>
                      <a:pt x="96203" y="16193"/>
                      <a:pt x="86678" y="20002"/>
                      <a:pt x="77153" y="23813"/>
                    </a:cubicBezTo>
                    <a:cubicBezTo>
                      <a:pt x="32385" y="43815"/>
                      <a:pt x="9525" y="74295"/>
                      <a:pt x="0" y="110490"/>
                    </a:cubicBezTo>
                    <a:cubicBezTo>
                      <a:pt x="14288" y="124777"/>
                      <a:pt x="21907" y="141922"/>
                      <a:pt x="21907" y="160020"/>
                    </a:cubicBezTo>
                    <a:cubicBezTo>
                      <a:pt x="21907" y="178118"/>
                      <a:pt x="14288" y="194310"/>
                      <a:pt x="0" y="209550"/>
                    </a:cubicBezTo>
                    <a:cubicBezTo>
                      <a:pt x="9525" y="245745"/>
                      <a:pt x="33338" y="276225"/>
                      <a:pt x="77153" y="296228"/>
                    </a:cubicBezTo>
                    <a:cubicBezTo>
                      <a:pt x="86678" y="300037"/>
                      <a:pt x="96203" y="303847"/>
                      <a:pt x="107632" y="306705"/>
                    </a:cubicBezTo>
                    <a:cubicBezTo>
                      <a:pt x="115253" y="308610"/>
                      <a:pt x="122872" y="310515"/>
                      <a:pt x="131445" y="312420"/>
                    </a:cubicBezTo>
                    <a:cubicBezTo>
                      <a:pt x="156210" y="317183"/>
                      <a:pt x="184785" y="320040"/>
                      <a:pt x="217170" y="320040"/>
                    </a:cubicBezTo>
                    <a:cubicBezTo>
                      <a:pt x="244792" y="320040"/>
                      <a:pt x="272415" y="318135"/>
                      <a:pt x="299085" y="315278"/>
                    </a:cubicBezTo>
                    <a:cubicBezTo>
                      <a:pt x="336232" y="310515"/>
                      <a:pt x="373380" y="302895"/>
                      <a:pt x="406717" y="293370"/>
                    </a:cubicBezTo>
                    <a:cubicBezTo>
                      <a:pt x="438150" y="258128"/>
                      <a:pt x="457200" y="211455"/>
                      <a:pt x="457200" y="160972"/>
                    </a:cubicBezTo>
                    <a:cubicBezTo>
                      <a:pt x="457200" y="110490"/>
                      <a:pt x="438150" y="61913"/>
                      <a:pt x="406717" y="26670"/>
                    </a:cubicBezTo>
                    <a:close/>
                    <a:moveTo>
                      <a:pt x="361950" y="214312"/>
                    </a:moveTo>
                    <a:cubicBezTo>
                      <a:pt x="350520" y="222885"/>
                      <a:pt x="336232" y="228600"/>
                      <a:pt x="320040" y="228600"/>
                    </a:cubicBezTo>
                    <a:cubicBezTo>
                      <a:pt x="281940" y="228600"/>
                      <a:pt x="250507" y="197168"/>
                      <a:pt x="250507" y="159068"/>
                    </a:cubicBezTo>
                    <a:cubicBezTo>
                      <a:pt x="250507" y="120968"/>
                      <a:pt x="281940" y="89535"/>
                      <a:pt x="320040" y="89535"/>
                    </a:cubicBezTo>
                    <a:cubicBezTo>
                      <a:pt x="336232" y="89535"/>
                      <a:pt x="350520" y="94297"/>
                      <a:pt x="361950" y="103822"/>
                    </a:cubicBezTo>
                    <a:cubicBezTo>
                      <a:pt x="370522" y="110490"/>
                      <a:pt x="377190" y="118110"/>
                      <a:pt x="381953" y="127635"/>
                    </a:cubicBezTo>
                    <a:cubicBezTo>
                      <a:pt x="386715" y="137160"/>
                      <a:pt x="389572" y="147637"/>
                      <a:pt x="389572" y="159068"/>
                    </a:cubicBezTo>
                    <a:cubicBezTo>
                      <a:pt x="389572" y="181928"/>
                      <a:pt x="378142" y="201930"/>
                      <a:pt x="361950" y="214312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B04B118A-2250-459E-85F8-800063B84035}"/>
                  </a:ext>
                </a:extLst>
              </p:cNvPr>
              <p:cNvSpPr/>
              <p:nvPr/>
            </p:nvSpPr>
            <p:spPr>
              <a:xfrm>
                <a:off x="7709534" y="3530917"/>
                <a:ext cx="139065" cy="139065"/>
              </a:xfrm>
              <a:custGeom>
                <a:avLst/>
                <a:gdLst>
                  <a:gd name="connsiteX0" fmla="*/ 139065 w 139065"/>
                  <a:gd name="connsiteY0" fmla="*/ 69532 h 139065"/>
                  <a:gd name="connsiteX1" fmla="*/ 111443 w 139065"/>
                  <a:gd name="connsiteY1" fmla="*/ 124778 h 139065"/>
                  <a:gd name="connsiteX2" fmla="*/ 69533 w 139065"/>
                  <a:gd name="connsiteY2" fmla="*/ 139065 h 139065"/>
                  <a:gd name="connsiteX3" fmla="*/ 0 w 139065"/>
                  <a:gd name="connsiteY3" fmla="*/ 69532 h 139065"/>
                  <a:gd name="connsiteX4" fmla="*/ 69533 w 139065"/>
                  <a:gd name="connsiteY4" fmla="*/ 0 h 139065"/>
                  <a:gd name="connsiteX5" fmla="*/ 111443 w 139065"/>
                  <a:gd name="connsiteY5" fmla="*/ 14288 h 139065"/>
                  <a:gd name="connsiteX6" fmla="*/ 131445 w 139065"/>
                  <a:gd name="connsiteY6" fmla="*/ 38100 h 139065"/>
                  <a:gd name="connsiteX7" fmla="*/ 139065 w 139065"/>
                  <a:gd name="connsiteY7" fmla="*/ 69532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9065" h="139065">
                    <a:moveTo>
                      <a:pt x="139065" y="69532"/>
                    </a:moveTo>
                    <a:cubicBezTo>
                      <a:pt x="139065" y="92393"/>
                      <a:pt x="128588" y="112395"/>
                      <a:pt x="111443" y="124778"/>
                    </a:cubicBezTo>
                    <a:cubicBezTo>
                      <a:pt x="100013" y="133350"/>
                      <a:pt x="85725" y="139065"/>
                      <a:pt x="69533" y="139065"/>
                    </a:cubicBezTo>
                    <a:cubicBezTo>
                      <a:pt x="31433" y="139065"/>
                      <a:pt x="0" y="107632"/>
                      <a:pt x="0" y="69532"/>
                    </a:cubicBezTo>
                    <a:cubicBezTo>
                      <a:pt x="0" y="31432"/>
                      <a:pt x="31433" y="0"/>
                      <a:pt x="69533" y="0"/>
                    </a:cubicBezTo>
                    <a:cubicBezTo>
                      <a:pt x="85725" y="0"/>
                      <a:pt x="100013" y="4763"/>
                      <a:pt x="111443" y="14288"/>
                    </a:cubicBezTo>
                    <a:cubicBezTo>
                      <a:pt x="120015" y="20955"/>
                      <a:pt x="126683" y="28575"/>
                      <a:pt x="131445" y="38100"/>
                    </a:cubicBezTo>
                    <a:cubicBezTo>
                      <a:pt x="136208" y="47625"/>
                      <a:pt x="139065" y="58103"/>
                      <a:pt x="139065" y="6953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>
                <a:extLst>
                  <a:ext uri="{FF2B5EF4-FFF2-40B4-BE49-F238E27FC236}">
                    <a16:creationId xmlns:a16="http://schemas.microsoft.com/office/drawing/2014/main" id="{CCA71D21-5779-4E6A-A965-779FBBF1B1BA}"/>
                  </a:ext>
                </a:extLst>
              </p:cNvPr>
              <p:cNvSpPr/>
              <p:nvPr/>
            </p:nvSpPr>
            <p:spPr>
              <a:xfrm>
                <a:off x="7185659" y="3543300"/>
                <a:ext cx="252412" cy="112395"/>
              </a:xfrm>
              <a:custGeom>
                <a:avLst/>
                <a:gdLst>
                  <a:gd name="connsiteX0" fmla="*/ 143828 w 252412"/>
                  <a:gd name="connsiteY0" fmla="*/ 112395 h 112395"/>
                  <a:gd name="connsiteX1" fmla="*/ 0 w 252412"/>
                  <a:gd name="connsiteY1" fmla="*/ 56198 h 112395"/>
                  <a:gd name="connsiteX2" fmla="*/ 143828 w 252412"/>
                  <a:gd name="connsiteY2" fmla="*/ 0 h 112395"/>
                  <a:gd name="connsiteX3" fmla="*/ 252413 w 252412"/>
                  <a:gd name="connsiteY3" fmla="*/ 56198 h 112395"/>
                  <a:gd name="connsiteX4" fmla="*/ 143828 w 252412"/>
                  <a:gd name="connsiteY4" fmla="*/ 11239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412" h="112395">
                    <a:moveTo>
                      <a:pt x="143828" y="112395"/>
                    </a:moveTo>
                    <a:cubicBezTo>
                      <a:pt x="74295" y="112395"/>
                      <a:pt x="0" y="56198"/>
                      <a:pt x="0" y="56198"/>
                    </a:cubicBezTo>
                    <a:cubicBezTo>
                      <a:pt x="0" y="56198"/>
                      <a:pt x="74295" y="0"/>
                      <a:pt x="143828" y="0"/>
                    </a:cubicBezTo>
                    <a:cubicBezTo>
                      <a:pt x="213360" y="0"/>
                      <a:pt x="252413" y="24765"/>
                      <a:pt x="252413" y="56198"/>
                    </a:cubicBezTo>
                    <a:cubicBezTo>
                      <a:pt x="252413" y="87630"/>
                      <a:pt x="213360" y="112395"/>
                      <a:pt x="143828" y="11239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9" name="图形 1">
              <a:extLst>
                <a:ext uri="{FF2B5EF4-FFF2-40B4-BE49-F238E27FC236}">
                  <a16:creationId xmlns:a16="http://schemas.microsoft.com/office/drawing/2014/main" id="{0FA3DBD0-F7E4-42DC-9F89-DC31DB39ED95}"/>
                </a:ext>
              </a:extLst>
            </p:cNvPr>
            <p:cNvGrpSpPr/>
            <p:nvPr/>
          </p:nvGrpSpPr>
          <p:grpSpPr>
            <a:xfrm>
              <a:off x="6494144" y="2967037"/>
              <a:ext cx="476249" cy="476250"/>
              <a:chOff x="6494144" y="2967037"/>
              <a:chExt cx="476249" cy="476250"/>
            </a:xfrm>
            <a:noFill/>
          </p:grpSpPr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38A348FB-09D2-4EBF-95F5-C2591397B4C0}"/>
                  </a:ext>
                </a:extLst>
              </p:cNvPr>
              <p:cNvSpPr/>
              <p:nvPr/>
            </p:nvSpPr>
            <p:spPr>
              <a:xfrm>
                <a:off x="6494144" y="2967037"/>
                <a:ext cx="476249" cy="476250"/>
              </a:xfrm>
              <a:custGeom>
                <a:avLst/>
                <a:gdLst>
                  <a:gd name="connsiteX0" fmla="*/ 447675 w 476249"/>
                  <a:gd name="connsiteY0" fmla="*/ 476250 h 476250"/>
                  <a:gd name="connsiteX1" fmla="*/ 28575 w 476249"/>
                  <a:gd name="connsiteY1" fmla="*/ 476250 h 476250"/>
                  <a:gd name="connsiteX2" fmla="*/ 0 w 476249"/>
                  <a:gd name="connsiteY2" fmla="*/ 447675 h 476250"/>
                  <a:gd name="connsiteX3" fmla="*/ 0 w 476249"/>
                  <a:gd name="connsiteY3" fmla="*/ 28575 h 476250"/>
                  <a:gd name="connsiteX4" fmla="*/ 28575 w 476249"/>
                  <a:gd name="connsiteY4" fmla="*/ 0 h 476250"/>
                  <a:gd name="connsiteX5" fmla="*/ 447675 w 476249"/>
                  <a:gd name="connsiteY5" fmla="*/ 0 h 476250"/>
                  <a:gd name="connsiteX6" fmla="*/ 476250 w 476249"/>
                  <a:gd name="connsiteY6" fmla="*/ 28575 h 476250"/>
                  <a:gd name="connsiteX7" fmla="*/ 476250 w 476249"/>
                  <a:gd name="connsiteY7" fmla="*/ 447675 h 476250"/>
                  <a:gd name="connsiteX8" fmla="*/ 447675 w 476249"/>
                  <a:gd name="connsiteY8" fmla="*/ 47625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49" h="476250">
                    <a:moveTo>
                      <a:pt x="447675" y="476250"/>
                    </a:moveTo>
                    <a:lnTo>
                      <a:pt x="28575" y="476250"/>
                    </a:lnTo>
                    <a:cubicBezTo>
                      <a:pt x="13335" y="476250"/>
                      <a:pt x="0" y="463868"/>
                      <a:pt x="0" y="447675"/>
                    </a:cubicBezTo>
                    <a:lnTo>
                      <a:pt x="0" y="28575"/>
                    </a:lnTo>
                    <a:cubicBezTo>
                      <a:pt x="0" y="13335"/>
                      <a:pt x="13335" y="0"/>
                      <a:pt x="28575" y="0"/>
                    </a:cubicBezTo>
                    <a:lnTo>
                      <a:pt x="447675" y="0"/>
                    </a:lnTo>
                    <a:cubicBezTo>
                      <a:pt x="462915" y="0"/>
                      <a:pt x="476250" y="12383"/>
                      <a:pt x="476250" y="28575"/>
                    </a:cubicBezTo>
                    <a:lnTo>
                      <a:pt x="476250" y="447675"/>
                    </a:lnTo>
                    <a:cubicBezTo>
                      <a:pt x="476250" y="462915"/>
                      <a:pt x="462915" y="476250"/>
                      <a:pt x="447675" y="47625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BC3BCD21-EA31-4203-B016-E1579BC5B90F}"/>
                  </a:ext>
                </a:extLst>
              </p:cNvPr>
              <p:cNvSpPr/>
              <p:nvPr/>
            </p:nvSpPr>
            <p:spPr>
              <a:xfrm>
                <a:off x="6547484" y="3020377"/>
                <a:ext cx="131444" cy="131445"/>
              </a:xfrm>
              <a:custGeom>
                <a:avLst/>
                <a:gdLst>
                  <a:gd name="connsiteX0" fmla="*/ 131445 w 131444"/>
                  <a:gd name="connsiteY0" fmla="*/ 65723 h 131445"/>
                  <a:gd name="connsiteX1" fmla="*/ 65723 w 131444"/>
                  <a:gd name="connsiteY1" fmla="*/ 131445 h 131445"/>
                  <a:gd name="connsiteX2" fmla="*/ 0 w 131444"/>
                  <a:gd name="connsiteY2" fmla="*/ 65723 h 131445"/>
                  <a:gd name="connsiteX3" fmla="*/ 65723 w 131444"/>
                  <a:gd name="connsiteY3" fmla="*/ 0 h 131445"/>
                  <a:gd name="connsiteX4" fmla="*/ 131445 w 131444"/>
                  <a:gd name="connsiteY4" fmla="*/ 65723 h 131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444" h="131445">
                    <a:moveTo>
                      <a:pt x="131445" y="65723"/>
                    </a:moveTo>
                    <a:cubicBezTo>
                      <a:pt x="131445" y="102020"/>
                      <a:pt x="102020" y="131445"/>
                      <a:pt x="65723" y="131445"/>
                    </a:cubicBezTo>
                    <a:cubicBezTo>
                      <a:pt x="29425" y="131445"/>
                      <a:pt x="0" y="102020"/>
                      <a:pt x="0" y="65723"/>
                    </a:cubicBezTo>
                    <a:cubicBezTo>
                      <a:pt x="0" y="29425"/>
                      <a:pt x="29425" y="0"/>
                      <a:pt x="65723" y="0"/>
                    </a:cubicBezTo>
                    <a:cubicBezTo>
                      <a:pt x="102020" y="0"/>
                      <a:pt x="131445" y="29425"/>
                      <a:pt x="131445" y="65723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BE9D5C14-54EE-4DB3-A6FB-3523D9023D42}"/>
                  </a:ext>
                </a:extLst>
              </p:cNvPr>
              <p:cNvSpPr/>
              <p:nvPr/>
            </p:nvSpPr>
            <p:spPr>
              <a:xfrm>
                <a:off x="6494144" y="3182582"/>
                <a:ext cx="476249" cy="181647"/>
              </a:xfrm>
              <a:custGeom>
                <a:avLst/>
                <a:gdLst>
                  <a:gd name="connsiteX0" fmla="*/ 0 w 476249"/>
                  <a:gd name="connsiteY0" fmla="*/ 45440 h 181647"/>
                  <a:gd name="connsiteX1" fmla="*/ 230505 w 476249"/>
                  <a:gd name="connsiteY1" fmla="*/ 60680 h 181647"/>
                  <a:gd name="connsiteX2" fmla="*/ 383858 w 476249"/>
                  <a:gd name="connsiteY2" fmla="*/ 181647 h 181647"/>
                  <a:gd name="connsiteX3" fmla="*/ 476250 w 476249"/>
                  <a:gd name="connsiteY3" fmla="*/ 124497 h 18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49" h="181647">
                    <a:moveTo>
                      <a:pt x="0" y="45440"/>
                    </a:moveTo>
                    <a:cubicBezTo>
                      <a:pt x="72390" y="-18378"/>
                      <a:pt x="169545" y="-16473"/>
                      <a:pt x="230505" y="60680"/>
                    </a:cubicBezTo>
                    <a:cubicBezTo>
                      <a:pt x="284798" y="128307"/>
                      <a:pt x="320992" y="181647"/>
                      <a:pt x="383858" y="181647"/>
                    </a:cubicBezTo>
                    <a:cubicBezTo>
                      <a:pt x="449580" y="181647"/>
                      <a:pt x="476250" y="124497"/>
                      <a:pt x="476250" y="124497"/>
                    </a:cubicBezTo>
                  </a:path>
                </a:pathLst>
              </a:custGeom>
              <a:noFill/>
              <a:ln w="952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783BB1C4-EB20-432B-8563-E0D588AEAC3F}"/>
                </a:ext>
              </a:extLst>
            </p:cNvPr>
            <p:cNvSpPr/>
            <p:nvPr/>
          </p:nvSpPr>
          <p:spPr>
            <a:xfrm>
              <a:off x="6970394" y="3369944"/>
              <a:ext cx="545782" cy="103822"/>
            </a:xfrm>
            <a:custGeom>
              <a:avLst/>
              <a:gdLst>
                <a:gd name="connsiteX0" fmla="*/ 545783 w 545782"/>
                <a:gd name="connsiteY0" fmla="*/ 103823 h 103822"/>
                <a:gd name="connsiteX1" fmla="*/ 264795 w 545782"/>
                <a:gd name="connsiteY1" fmla="*/ 30480 h 103822"/>
                <a:gd name="connsiteX2" fmla="*/ 0 w 545782"/>
                <a:gd name="connsiteY2" fmla="*/ 0 h 10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5782" h="103822">
                  <a:moveTo>
                    <a:pt x="545783" y="103823"/>
                  </a:moveTo>
                  <a:cubicBezTo>
                    <a:pt x="465773" y="40005"/>
                    <a:pt x="374333" y="-27622"/>
                    <a:pt x="264795" y="30480"/>
                  </a:cubicBezTo>
                  <a:cubicBezTo>
                    <a:pt x="144780" y="94298"/>
                    <a:pt x="52388" y="5810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02" name="文本框 101">
            <a:extLst>
              <a:ext uri="{FF2B5EF4-FFF2-40B4-BE49-F238E27FC236}">
                <a16:creationId xmlns:a16="http://schemas.microsoft.com/office/drawing/2014/main" id="{9F00481C-364A-40A2-9F20-F068AC6AB5A7}"/>
              </a:ext>
            </a:extLst>
          </p:cNvPr>
          <p:cNvSpPr txBox="1"/>
          <p:nvPr/>
        </p:nvSpPr>
        <p:spPr>
          <a:xfrm>
            <a:off x="723900" y="3945936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文字信息</a:t>
            </a: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16158CF0-F217-41D6-9FB8-C43FBE840CE3}"/>
              </a:ext>
            </a:extLst>
          </p:cNvPr>
          <p:cNvSpPr txBox="1"/>
          <p:nvPr/>
        </p:nvSpPr>
        <p:spPr>
          <a:xfrm>
            <a:off x="723900" y="5142094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图片信息</a:t>
            </a:r>
          </a:p>
        </p:txBody>
      </p: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4598E9A0-FB98-42C3-90C5-7FBF1E48BEAB}"/>
              </a:ext>
            </a:extLst>
          </p:cNvPr>
          <p:cNvCxnSpPr/>
          <p:nvPr/>
        </p:nvCxnSpPr>
        <p:spPr>
          <a:xfrm flipH="1">
            <a:off x="2444791" y="4441480"/>
            <a:ext cx="380962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>
            <a:extLst>
              <a:ext uri="{FF2B5EF4-FFF2-40B4-BE49-F238E27FC236}">
                <a16:creationId xmlns:a16="http://schemas.microsoft.com/office/drawing/2014/main" id="{E523D2FA-BD84-448E-B264-7EC6CFD0E239}"/>
              </a:ext>
            </a:extLst>
          </p:cNvPr>
          <p:cNvCxnSpPr>
            <a:cxnSpLocks/>
          </p:cNvCxnSpPr>
          <p:nvPr/>
        </p:nvCxnSpPr>
        <p:spPr>
          <a:xfrm flipH="1">
            <a:off x="2336305" y="4386711"/>
            <a:ext cx="439442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5427945E-C9CD-4898-98D6-AC25F21E916B}"/>
              </a:ext>
            </a:extLst>
          </p:cNvPr>
          <p:cNvCxnSpPr>
            <a:cxnSpLocks/>
          </p:cNvCxnSpPr>
          <p:nvPr/>
        </p:nvCxnSpPr>
        <p:spPr>
          <a:xfrm flipH="1">
            <a:off x="2382980" y="4326386"/>
            <a:ext cx="357842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>
            <a:extLst>
              <a:ext uri="{FF2B5EF4-FFF2-40B4-BE49-F238E27FC236}">
                <a16:creationId xmlns:a16="http://schemas.microsoft.com/office/drawing/2014/main" id="{69AB1879-45F9-4431-9654-2E098D0FECDB}"/>
              </a:ext>
            </a:extLst>
          </p:cNvPr>
          <p:cNvCxnSpPr>
            <a:cxnSpLocks/>
          </p:cNvCxnSpPr>
          <p:nvPr/>
        </p:nvCxnSpPr>
        <p:spPr>
          <a:xfrm>
            <a:off x="1846763" y="3232761"/>
            <a:ext cx="0" cy="239869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矩形 108">
            <a:extLst>
              <a:ext uri="{FF2B5EF4-FFF2-40B4-BE49-F238E27FC236}">
                <a16:creationId xmlns:a16="http://schemas.microsoft.com/office/drawing/2014/main" id="{1B17F223-FA75-4019-BA23-B8689EA7B76E}"/>
              </a:ext>
            </a:extLst>
          </p:cNvPr>
          <p:cNvSpPr/>
          <p:nvPr/>
        </p:nvSpPr>
        <p:spPr>
          <a:xfrm>
            <a:off x="6698379" y="4509724"/>
            <a:ext cx="2457404" cy="67710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zh-CN" sz="4400" i="1" dirty="0">
                <a:solidFill>
                  <a:schemeClr val="accent2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60,000x</a:t>
            </a:r>
            <a:endParaRPr lang="zh-CN" altLang="en-US" sz="4400" i="1" dirty="0">
              <a:solidFill>
                <a:schemeClr val="accent2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AA2FED49-4CEF-47FF-9732-AACD24C119C4}"/>
              </a:ext>
            </a:extLst>
          </p:cNvPr>
          <p:cNvSpPr txBox="1"/>
          <p:nvPr/>
        </p:nvSpPr>
        <p:spPr>
          <a:xfrm>
            <a:off x="4190476" y="1813358"/>
            <a:ext cx="4360168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大脑处理图像信息的速度是文字信息的</a:t>
            </a: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BC4ECFAB-DD36-4389-88D6-A1575FD8873D}"/>
              </a:ext>
            </a:extLst>
          </p:cNvPr>
          <p:cNvSpPr/>
          <p:nvPr/>
        </p:nvSpPr>
        <p:spPr>
          <a:xfrm>
            <a:off x="4190476" y="2212704"/>
            <a:ext cx="1431482" cy="46166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zh-CN" sz="3000" dirty="0">
                <a:solidFill>
                  <a:schemeClr val="accent1"/>
                </a:solidFill>
                <a:latin typeface="+mj-ea"/>
                <a:ea typeface="+mj-ea"/>
              </a:rPr>
              <a:t>60,000</a:t>
            </a:r>
            <a:endParaRPr lang="zh-CN" altLang="en-US" sz="3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52EB03BA-F745-4445-907D-6A0EDFD5E3A8}"/>
              </a:ext>
            </a:extLst>
          </p:cNvPr>
          <p:cNvSpPr txBox="1"/>
          <p:nvPr/>
        </p:nvSpPr>
        <p:spPr>
          <a:xfrm>
            <a:off x="723900" y="1813358"/>
            <a:ext cx="2821285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视觉传达给大脑的信息占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30C46933-B376-4A78-ABCB-2B474E092439}"/>
              </a:ext>
            </a:extLst>
          </p:cNvPr>
          <p:cNvSpPr/>
          <p:nvPr/>
        </p:nvSpPr>
        <p:spPr>
          <a:xfrm>
            <a:off x="5656776" y="2403204"/>
            <a:ext cx="192360" cy="23083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zh-CN" altLang="en-US" sz="1500" dirty="0">
                <a:solidFill>
                  <a:schemeClr val="accent1"/>
                </a:solidFill>
                <a:latin typeface="+mj-ea"/>
                <a:ea typeface="+mj-ea"/>
              </a:rPr>
              <a:t>倍</a:t>
            </a: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20AE9B58-3847-4FD0-A8E5-5C44B58A3BCB}"/>
              </a:ext>
            </a:extLst>
          </p:cNvPr>
          <p:cNvSpPr/>
          <p:nvPr/>
        </p:nvSpPr>
        <p:spPr>
          <a:xfrm>
            <a:off x="708554" y="2212704"/>
            <a:ext cx="525785" cy="46166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zh-CN" sz="3000" dirty="0">
                <a:solidFill>
                  <a:schemeClr val="accent1"/>
                </a:solidFill>
                <a:latin typeface="+mj-ea"/>
                <a:ea typeface="+mj-ea"/>
              </a:rPr>
              <a:t>83</a:t>
            </a:r>
            <a:endParaRPr lang="zh-CN" altLang="en-US" sz="3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55590D17-3F5F-4F9C-846C-0E0810D309D5}"/>
              </a:ext>
            </a:extLst>
          </p:cNvPr>
          <p:cNvSpPr/>
          <p:nvPr/>
        </p:nvSpPr>
        <p:spPr>
          <a:xfrm>
            <a:off x="1251988" y="2403204"/>
            <a:ext cx="174728" cy="23083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zh-CN" sz="1500" dirty="0">
                <a:solidFill>
                  <a:schemeClr val="accent1"/>
                </a:solidFill>
                <a:latin typeface="+mj-ea"/>
                <a:ea typeface="+mj-ea"/>
              </a:rPr>
              <a:t>%</a:t>
            </a:r>
            <a:endParaRPr lang="zh-CN" altLang="en-US" sz="15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60223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6230B6F-24B6-453C-BB54-ABC44B25D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新媒体人格化模型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B39BB46-522F-45D6-B07C-BC4E3873D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Brand operation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44B50A3-1CEA-4391-B94A-D5DFC2EEBB64}"/>
              </a:ext>
            </a:extLst>
          </p:cNvPr>
          <p:cNvGrpSpPr/>
          <p:nvPr/>
        </p:nvGrpSpPr>
        <p:grpSpPr>
          <a:xfrm>
            <a:off x="5433982" y="6261473"/>
            <a:ext cx="1374463" cy="155202"/>
            <a:chOff x="5433982" y="6261473"/>
            <a:chExt cx="1374463" cy="15520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6A488D79-FAF4-4C97-AAC2-698297D95543}"/>
                </a:ext>
              </a:extLst>
            </p:cNvPr>
            <p:cNvSpPr/>
            <p:nvPr/>
          </p:nvSpPr>
          <p:spPr>
            <a:xfrm>
              <a:off x="6373641" y="6261473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20BA1FA-DCDA-440D-8CCA-156C5486FB64}"/>
                </a:ext>
              </a:extLst>
            </p:cNvPr>
            <p:cNvSpPr>
              <a:spLocks/>
            </p:cNvSpPr>
            <p:nvPr/>
          </p:nvSpPr>
          <p:spPr>
            <a:xfrm>
              <a:off x="5764011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C944A688-F1B5-4935-B4AD-C9AC452D9F2A}"/>
                </a:ext>
              </a:extLst>
            </p:cNvPr>
            <p:cNvSpPr>
              <a:spLocks/>
            </p:cNvSpPr>
            <p:nvPr/>
          </p:nvSpPr>
          <p:spPr>
            <a:xfrm>
              <a:off x="6094040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ABC0854-9E79-4FD4-9AC0-07DA8E4E6BC8}"/>
                </a:ext>
              </a:extLst>
            </p:cNvPr>
            <p:cNvSpPr>
              <a:spLocks/>
            </p:cNvSpPr>
            <p:nvPr/>
          </p:nvSpPr>
          <p:spPr>
            <a:xfrm>
              <a:off x="6424068" y="6311900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B1B238F-52D0-487C-B5C6-E0179E377DFA}"/>
                </a:ext>
              </a:extLst>
            </p:cNvPr>
            <p:cNvSpPr/>
            <p:nvPr/>
          </p:nvSpPr>
          <p:spPr>
            <a:xfrm>
              <a:off x="6754097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A4B2F7E6-138C-4030-87C5-4D156DBA7146}"/>
                </a:ext>
              </a:extLst>
            </p:cNvPr>
            <p:cNvSpPr/>
            <p:nvPr/>
          </p:nvSpPr>
          <p:spPr>
            <a:xfrm>
              <a:off x="5433982" y="6311900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3ECBA9C6-4AF7-4D24-815B-5F4577179662}"/>
              </a:ext>
            </a:extLst>
          </p:cNvPr>
          <p:cNvSpPr/>
          <p:nvPr/>
        </p:nvSpPr>
        <p:spPr>
          <a:xfrm>
            <a:off x="-991402" y="1868578"/>
            <a:ext cx="693019" cy="1032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1B7ABED-473E-4A4A-BA54-298F5668EC1F}"/>
              </a:ext>
            </a:extLst>
          </p:cNvPr>
          <p:cNvGrpSpPr/>
          <p:nvPr/>
        </p:nvGrpSpPr>
        <p:grpSpPr>
          <a:xfrm>
            <a:off x="723900" y="1871259"/>
            <a:ext cx="1466470" cy="3989992"/>
            <a:chOff x="723900" y="1871259"/>
            <a:chExt cx="1466470" cy="3989992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66681EB-0E76-479D-8FAB-13666D52F1F0}"/>
                </a:ext>
              </a:extLst>
            </p:cNvPr>
            <p:cNvGrpSpPr/>
            <p:nvPr/>
          </p:nvGrpSpPr>
          <p:grpSpPr>
            <a:xfrm>
              <a:off x="1182220" y="2166979"/>
              <a:ext cx="549831" cy="435925"/>
              <a:chOff x="868085" y="2363047"/>
              <a:chExt cx="549831" cy="435925"/>
            </a:xfrm>
          </p:grpSpPr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7F1659ED-101F-4A12-A23A-BAA198173813}"/>
                  </a:ext>
                </a:extLst>
              </p:cNvPr>
              <p:cNvSpPr txBox="1"/>
              <p:nvPr/>
            </p:nvSpPr>
            <p:spPr>
              <a:xfrm>
                <a:off x="868085" y="2363047"/>
                <a:ext cx="549831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>
                <a:defPPr>
                  <a:defRPr lang="zh-CN"/>
                </a:defPPr>
                <a:lvl1pPr algn="ctr">
                  <a:defRPr sz="2500" cap="all">
                    <a:gradFill flip="none" rotWithShape="1">
                      <a:gsLst>
                        <a:gs pos="20000">
                          <a:schemeClr val="accent1">
                            <a:alpha val="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  <a:tileRect/>
                    </a:gradFill>
                    <a:latin typeface="OPPOSans B" panose="00020600040101010101" pitchFamily="18" charset="-122"/>
                    <a:ea typeface="OPPOSans B" panose="00020600040101010101" pitchFamily="18" charset="-122"/>
                  </a:defRPr>
                </a:lvl1pPr>
              </a:lstStyle>
              <a:p>
                <a:r>
                  <a:rPr lang="en-US" altLang="zh-CN" sz="1500" dirty="0"/>
                  <a:t>Role</a:t>
                </a:r>
                <a:endParaRPr lang="zh-CN" altLang="en-US" sz="1500" dirty="0"/>
              </a:p>
            </p:txBody>
          </p:sp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467F4E1D-633C-4AFD-AE63-0B31788C87CA}"/>
                  </a:ext>
                </a:extLst>
              </p:cNvPr>
              <p:cNvSpPr txBox="1"/>
              <p:nvPr/>
            </p:nvSpPr>
            <p:spPr>
              <a:xfrm>
                <a:off x="886519" y="2491195"/>
                <a:ext cx="512962" cy="30777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zh-CN" altLang="en-US" sz="2000" dirty="0">
                    <a:solidFill>
                      <a:schemeClr val="bg1"/>
                    </a:solidFill>
                  </a:rPr>
                  <a:t>角色</a:t>
                </a:r>
              </a:p>
            </p:txBody>
          </p:sp>
        </p:grpSp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21BF5F12-4A01-455C-9367-639ACB39058E}"/>
                </a:ext>
              </a:extLst>
            </p:cNvPr>
            <p:cNvSpPr txBox="1"/>
            <p:nvPr/>
          </p:nvSpPr>
          <p:spPr>
            <a:xfrm>
              <a:off x="1264775" y="3112888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达人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FB8F19F6-BD62-4BFB-862A-15C61FE43A9C}"/>
                </a:ext>
              </a:extLst>
            </p:cNvPr>
            <p:cNvSpPr txBox="1"/>
            <p:nvPr/>
          </p:nvSpPr>
          <p:spPr>
            <a:xfrm>
              <a:off x="1264775" y="3567349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朋友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89B8111F-2AED-4ACA-8593-EC0A349AC8FF}"/>
                </a:ext>
              </a:extLst>
            </p:cNvPr>
            <p:cNvSpPr txBox="1"/>
            <p:nvPr/>
          </p:nvSpPr>
          <p:spPr>
            <a:xfrm>
              <a:off x="1264775" y="4021810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老师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31" name="文本框 130">
              <a:extLst>
                <a:ext uri="{FF2B5EF4-FFF2-40B4-BE49-F238E27FC236}">
                  <a16:creationId xmlns:a16="http://schemas.microsoft.com/office/drawing/2014/main" id="{EE3A7DE3-959F-4F24-9A95-E73042683B38}"/>
                </a:ext>
              </a:extLst>
            </p:cNvPr>
            <p:cNvSpPr txBox="1"/>
            <p:nvPr/>
          </p:nvSpPr>
          <p:spPr>
            <a:xfrm>
              <a:off x="1264775" y="4476271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孩子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35" name="文本框 134">
              <a:extLst>
                <a:ext uri="{FF2B5EF4-FFF2-40B4-BE49-F238E27FC236}">
                  <a16:creationId xmlns:a16="http://schemas.microsoft.com/office/drawing/2014/main" id="{A2D7F7DB-4E62-41F4-A8B1-266959B65B16}"/>
                </a:ext>
              </a:extLst>
            </p:cNvPr>
            <p:cNvSpPr txBox="1"/>
            <p:nvPr/>
          </p:nvSpPr>
          <p:spPr>
            <a:xfrm>
              <a:off x="1264775" y="4930732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保姆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5565DA58-FA45-4691-8A4C-5D9A2CEF3319}"/>
                </a:ext>
              </a:extLst>
            </p:cNvPr>
            <p:cNvSpPr/>
            <p:nvPr/>
          </p:nvSpPr>
          <p:spPr>
            <a:xfrm>
              <a:off x="723900" y="1871259"/>
              <a:ext cx="1466470" cy="3989992"/>
            </a:xfrm>
            <a:prstGeom prst="roundRect">
              <a:avLst>
                <a:gd name="adj" fmla="val 12951"/>
              </a:avLst>
            </a:pr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9" name="文本框 138">
              <a:extLst>
                <a:ext uri="{FF2B5EF4-FFF2-40B4-BE49-F238E27FC236}">
                  <a16:creationId xmlns:a16="http://schemas.microsoft.com/office/drawing/2014/main" id="{9CCB3447-CA68-404F-BB13-926330767B08}"/>
                </a:ext>
              </a:extLst>
            </p:cNvPr>
            <p:cNvSpPr txBox="1"/>
            <p:nvPr/>
          </p:nvSpPr>
          <p:spPr>
            <a:xfrm>
              <a:off x="1377786" y="5385195"/>
              <a:ext cx="158698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altLang="zh-CN" sz="1500" dirty="0">
                  <a:solidFill>
                    <a:schemeClr val="bg1"/>
                  </a:solidFill>
                </a:rPr>
                <a:t>···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ADCE6AD6-0BEE-463B-AFD5-F2DCFF0FD4AC}"/>
                </a:ext>
              </a:extLst>
            </p:cNvPr>
            <p:cNvCxnSpPr>
              <a:cxnSpLocks/>
            </p:cNvCxnSpPr>
            <p:nvPr/>
          </p:nvCxnSpPr>
          <p:spPr>
            <a:xfrm>
              <a:off x="1016869" y="2901304"/>
              <a:ext cx="880533" cy="33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矩形 139">
            <a:extLst>
              <a:ext uri="{FF2B5EF4-FFF2-40B4-BE49-F238E27FC236}">
                <a16:creationId xmlns:a16="http://schemas.microsoft.com/office/drawing/2014/main" id="{AD17811F-3899-4458-B5A5-424DB88277D0}"/>
              </a:ext>
            </a:extLst>
          </p:cNvPr>
          <p:cNvSpPr/>
          <p:nvPr/>
        </p:nvSpPr>
        <p:spPr>
          <a:xfrm>
            <a:off x="-991402" y="3060664"/>
            <a:ext cx="693019" cy="335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4FA5A932-D511-4DA2-8E79-89556FF6DFE7}"/>
              </a:ext>
            </a:extLst>
          </p:cNvPr>
          <p:cNvSpPr/>
          <p:nvPr/>
        </p:nvSpPr>
        <p:spPr>
          <a:xfrm>
            <a:off x="-991402" y="3515125"/>
            <a:ext cx="693019" cy="335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6DF771B5-1500-4FE9-8704-DC993C6A0B79}"/>
              </a:ext>
            </a:extLst>
          </p:cNvPr>
          <p:cNvSpPr/>
          <p:nvPr/>
        </p:nvSpPr>
        <p:spPr>
          <a:xfrm>
            <a:off x="-991402" y="3969586"/>
            <a:ext cx="693019" cy="335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C322FC28-F63D-4EB3-B321-DE79F98BAC0B}"/>
              </a:ext>
            </a:extLst>
          </p:cNvPr>
          <p:cNvSpPr/>
          <p:nvPr/>
        </p:nvSpPr>
        <p:spPr>
          <a:xfrm>
            <a:off x="-991402" y="4424047"/>
            <a:ext cx="693019" cy="335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3BD4CCB6-2BAF-400D-A923-E5CD611E12EA}"/>
              </a:ext>
            </a:extLst>
          </p:cNvPr>
          <p:cNvSpPr/>
          <p:nvPr/>
        </p:nvSpPr>
        <p:spPr>
          <a:xfrm>
            <a:off x="-991402" y="4878508"/>
            <a:ext cx="693019" cy="335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3AE7261C-6213-4004-95C7-153BCA546B1C}"/>
              </a:ext>
            </a:extLst>
          </p:cNvPr>
          <p:cNvSpPr/>
          <p:nvPr/>
        </p:nvSpPr>
        <p:spPr>
          <a:xfrm>
            <a:off x="-991402" y="5332971"/>
            <a:ext cx="693019" cy="335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264811D-FEAC-43A6-A6A2-9426A5C044FB}"/>
              </a:ext>
            </a:extLst>
          </p:cNvPr>
          <p:cNvGrpSpPr/>
          <p:nvPr/>
        </p:nvGrpSpPr>
        <p:grpSpPr>
          <a:xfrm>
            <a:off x="2286948" y="1871259"/>
            <a:ext cx="1466470" cy="3989992"/>
            <a:chOff x="2178572" y="2034888"/>
            <a:chExt cx="1466470" cy="3989992"/>
          </a:xfrm>
        </p:grpSpPr>
        <p:grpSp>
          <p:nvGrpSpPr>
            <p:cNvPr id="146" name="组合 145">
              <a:extLst>
                <a:ext uri="{FF2B5EF4-FFF2-40B4-BE49-F238E27FC236}">
                  <a16:creationId xmlns:a16="http://schemas.microsoft.com/office/drawing/2014/main" id="{C5775257-2CFA-482F-A091-21F7367587A6}"/>
                </a:ext>
              </a:extLst>
            </p:cNvPr>
            <p:cNvGrpSpPr/>
            <p:nvPr/>
          </p:nvGrpSpPr>
          <p:grpSpPr>
            <a:xfrm>
              <a:off x="2267400" y="2330608"/>
              <a:ext cx="1288814" cy="435925"/>
              <a:chOff x="498593" y="2363047"/>
              <a:chExt cx="1288814" cy="435925"/>
            </a:xfrm>
          </p:grpSpPr>
          <p:sp>
            <p:nvSpPr>
              <p:cNvPr id="147" name="文本框 146">
                <a:extLst>
                  <a:ext uri="{FF2B5EF4-FFF2-40B4-BE49-F238E27FC236}">
                    <a16:creationId xmlns:a16="http://schemas.microsoft.com/office/drawing/2014/main" id="{0CAC6CD1-030B-4E9B-A5C2-21716C3A6495}"/>
                  </a:ext>
                </a:extLst>
              </p:cNvPr>
              <p:cNvSpPr txBox="1"/>
              <p:nvPr/>
            </p:nvSpPr>
            <p:spPr>
              <a:xfrm>
                <a:off x="498593" y="2363047"/>
                <a:ext cx="1288814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>
                <a:defPPr>
                  <a:defRPr lang="zh-CN"/>
                </a:defPPr>
                <a:lvl1pPr algn="ctr">
                  <a:defRPr sz="2500" cap="all">
                    <a:gradFill flip="none" rotWithShape="1">
                      <a:gsLst>
                        <a:gs pos="20000">
                          <a:schemeClr val="accent1">
                            <a:alpha val="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  <a:tileRect/>
                    </a:gradFill>
                    <a:latin typeface="OPPOSans B" panose="00020600040101010101" pitchFamily="18" charset="-122"/>
                    <a:ea typeface="OPPOSans B" panose="00020600040101010101" pitchFamily="18" charset="-122"/>
                  </a:defRPr>
                </a:lvl1pPr>
              </a:lstStyle>
              <a:p>
                <a:r>
                  <a:rPr lang="en-US" altLang="zh-CN" sz="1500" dirty="0"/>
                  <a:t>Character</a:t>
                </a:r>
              </a:p>
            </p:txBody>
          </p:sp>
          <p:sp>
            <p:nvSpPr>
              <p:cNvPr id="148" name="文本框 147">
                <a:extLst>
                  <a:ext uri="{FF2B5EF4-FFF2-40B4-BE49-F238E27FC236}">
                    <a16:creationId xmlns:a16="http://schemas.microsoft.com/office/drawing/2014/main" id="{29B74F70-BAD0-4E8C-8E77-51C0B2426EA2}"/>
                  </a:ext>
                </a:extLst>
              </p:cNvPr>
              <p:cNvSpPr txBox="1"/>
              <p:nvPr/>
            </p:nvSpPr>
            <p:spPr>
              <a:xfrm>
                <a:off x="886519" y="2491195"/>
                <a:ext cx="512962" cy="30777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zh-CN" altLang="en-US" sz="2000" dirty="0">
                    <a:solidFill>
                      <a:schemeClr val="bg1"/>
                    </a:solidFill>
                  </a:rPr>
                  <a:t>性格</a:t>
                </a:r>
              </a:p>
            </p:txBody>
          </p:sp>
        </p:grpSp>
        <p:sp>
          <p:nvSpPr>
            <p:cNvPr id="157" name="文本框 156">
              <a:extLst>
                <a:ext uri="{FF2B5EF4-FFF2-40B4-BE49-F238E27FC236}">
                  <a16:creationId xmlns:a16="http://schemas.microsoft.com/office/drawing/2014/main" id="{D658EC45-F006-4D3E-B75B-1428F44DD7B3}"/>
                </a:ext>
              </a:extLst>
            </p:cNvPr>
            <p:cNvSpPr txBox="1"/>
            <p:nvPr/>
          </p:nvSpPr>
          <p:spPr>
            <a:xfrm>
              <a:off x="2719447" y="3276517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/>
              <a:r>
                <a:rPr lang="zh-CN" altLang="en-US"/>
                <a:t>幽默</a:t>
              </a:r>
              <a:endParaRPr lang="zh-CN" altLang="en-US" dirty="0"/>
            </a:p>
          </p:txBody>
        </p:sp>
        <p:sp>
          <p:nvSpPr>
            <p:cNvPr id="158" name="文本框 157">
              <a:extLst>
                <a:ext uri="{FF2B5EF4-FFF2-40B4-BE49-F238E27FC236}">
                  <a16:creationId xmlns:a16="http://schemas.microsoft.com/office/drawing/2014/main" id="{008A78EB-78CA-461D-B8DC-C8F12B7BEE14}"/>
                </a:ext>
              </a:extLst>
            </p:cNvPr>
            <p:cNvSpPr txBox="1"/>
            <p:nvPr/>
          </p:nvSpPr>
          <p:spPr>
            <a:xfrm>
              <a:off x="2719447" y="3730978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/>
              <a:r>
                <a:rPr lang="zh-CN" altLang="en-US"/>
                <a:t>亲切</a:t>
              </a:r>
              <a:endParaRPr lang="zh-CN" altLang="en-US" dirty="0"/>
            </a:p>
          </p:txBody>
        </p:sp>
        <p:sp>
          <p:nvSpPr>
            <p:cNvPr id="159" name="文本框 158">
              <a:extLst>
                <a:ext uri="{FF2B5EF4-FFF2-40B4-BE49-F238E27FC236}">
                  <a16:creationId xmlns:a16="http://schemas.microsoft.com/office/drawing/2014/main" id="{AB1130D4-2C76-4577-A12F-BDBBB1609AD2}"/>
                </a:ext>
              </a:extLst>
            </p:cNvPr>
            <p:cNvSpPr txBox="1"/>
            <p:nvPr/>
          </p:nvSpPr>
          <p:spPr>
            <a:xfrm>
              <a:off x="2719447" y="4185439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/>
              <a:r>
                <a:rPr lang="zh-CN" altLang="en-US"/>
                <a:t>严谨</a:t>
              </a:r>
              <a:endParaRPr lang="zh-CN" altLang="en-US" dirty="0"/>
            </a:p>
          </p:txBody>
        </p:sp>
        <p:sp>
          <p:nvSpPr>
            <p:cNvPr id="160" name="文本框 159">
              <a:extLst>
                <a:ext uri="{FF2B5EF4-FFF2-40B4-BE49-F238E27FC236}">
                  <a16:creationId xmlns:a16="http://schemas.microsoft.com/office/drawing/2014/main" id="{6DE39E5D-69A6-4D81-B671-D088A75D31AF}"/>
                </a:ext>
              </a:extLst>
            </p:cNvPr>
            <p:cNvSpPr txBox="1"/>
            <p:nvPr/>
          </p:nvSpPr>
          <p:spPr>
            <a:xfrm>
              <a:off x="2719447" y="4639900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/>
              <a:r>
                <a:rPr lang="zh-CN" altLang="en-US"/>
                <a:t>卖萌</a:t>
              </a:r>
              <a:endParaRPr lang="zh-CN" altLang="en-US" dirty="0"/>
            </a:p>
          </p:txBody>
        </p:sp>
        <p:sp>
          <p:nvSpPr>
            <p:cNvPr id="161" name="文本框 160">
              <a:extLst>
                <a:ext uri="{FF2B5EF4-FFF2-40B4-BE49-F238E27FC236}">
                  <a16:creationId xmlns:a16="http://schemas.microsoft.com/office/drawing/2014/main" id="{DEB1D75C-31A9-4272-821E-2DD6C8DEDB6B}"/>
                </a:ext>
              </a:extLst>
            </p:cNvPr>
            <p:cNvSpPr txBox="1"/>
            <p:nvPr/>
          </p:nvSpPr>
          <p:spPr>
            <a:xfrm>
              <a:off x="2719447" y="5094361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/>
              <a:r>
                <a:rPr lang="zh-CN" altLang="en-US" dirty="0"/>
                <a:t>高冷</a:t>
              </a:r>
            </a:p>
          </p:txBody>
        </p:sp>
        <p:sp>
          <p:nvSpPr>
            <p:cNvPr id="154" name="矩形: 圆角 153">
              <a:extLst>
                <a:ext uri="{FF2B5EF4-FFF2-40B4-BE49-F238E27FC236}">
                  <a16:creationId xmlns:a16="http://schemas.microsoft.com/office/drawing/2014/main" id="{13CDE686-BA91-4A8E-A215-94E973D218FE}"/>
                </a:ext>
              </a:extLst>
            </p:cNvPr>
            <p:cNvSpPr/>
            <p:nvPr/>
          </p:nvSpPr>
          <p:spPr>
            <a:xfrm>
              <a:off x="2178572" y="2034888"/>
              <a:ext cx="1466470" cy="3989992"/>
            </a:xfrm>
            <a:prstGeom prst="roundRect">
              <a:avLst>
                <a:gd name="adj" fmla="val 12951"/>
              </a:avLst>
            </a:pr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5" name="文本框 154">
              <a:extLst>
                <a:ext uri="{FF2B5EF4-FFF2-40B4-BE49-F238E27FC236}">
                  <a16:creationId xmlns:a16="http://schemas.microsoft.com/office/drawing/2014/main" id="{6B1A72C5-9852-44BD-88C2-E393B8638F71}"/>
                </a:ext>
              </a:extLst>
            </p:cNvPr>
            <p:cNvSpPr txBox="1"/>
            <p:nvPr/>
          </p:nvSpPr>
          <p:spPr>
            <a:xfrm>
              <a:off x="2832458" y="5548824"/>
              <a:ext cx="158698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altLang="zh-CN" sz="1500" dirty="0">
                  <a:solidFill>
                    <a:schemeClr val="bg1"/>
                  </a:solidFill>
                </a:rPr>
                <a:t>···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  <p:cxnSp>
          <p:nvCxnSpPr>
            <p:cNvPr id="156" name="直接连接符 155">
              <a:extLst>
                <a:ext uri="{FF2B5EF4-FFF2-40B4-BE49-F238E27FC236}">
                  <a16:creationId xmlns:a16="http://schemas.microsoft.com/office/drawing/2014/main" id="{2B1825CA-B87D-498E-8964-2690BDE19167}"/>
                </a:ext>
              </a:extLst>
            </p:cNvPr>
            <p:cNvCxnSpPr>
              <a:cxnSpLocks/>
            </p:cNvCxnSpPr>
            <p:nvPr/>
          </p:nvCxnSpPr>
          <p:spPr>
            <a:xfrm>
              <a:off x="2471541" y="3064933"/>
              <a:ext cx="880533" cy="33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6706C52-D4E3-41EC-91F0-309606EAFB0D}"/>
              </a:ext>
            </a:extLst>
          </p:cNvPr>
          <p:cNvGrpSpPr/>
          <p:nvPr/>
        </p:nvGrpSpPr>
        <p:grpSpPr>
          <a:xfrm>
            <a:off x="3849996" y="1871259"/>
            <a:ext cx="1466470" cy="3989992"/>
            <a:chOff x="3770305" y="2034888"/>
            <a:chExt cx="1466470" cy="3989992"/>
          </a:xfrm>
        </p:grpSpPr>
        <p:grpSp>
          <p:nvGrpSpPr>
            <p:cNvPr id="162" name="组合 161">
              <a:extLst>
                <a:ext uri="{FF2B5EF4-FFF2-40B4-BE49-F238E27FC236}">
                  <a16:creationId xmlns:a16="http://schemas.microsoft.com/office/drawing/2014/main" id="{F060CAD7-AAF8-4A3B-A3A4-CFA392A0E708}"/>
                </a:ext>
              </a:extLst>
            </p:cNvPr>
            <p:cNvGrpSpPr/>
            <p:nvPr/>
          </p:nvGrpSpPr>
          <p:grpSpPr>
            <a:xfrm>
              <a:off x="4158092" y="2330608"/>
              <a:ext cx="690895" cy="435925"/>
              <a:chOff x="797552" y="2363047"/>
              <a:chExt cx="690895" cy="435925"/>
            </a:xfrm>
          </p:grpSpPr>
          <p:sp>
            <p:nvSpPr>
              <p:cNvPr id="163" name="文本框 162">
                <a:extLst>
                  <a:ext uri="{FF2B5EF4-FFF2-40B4-BE49-F238E27FC236}">
                    <a16:creationId xmlns:a16="http://schemas.microsoft.com/office/drawing/2014/main" id="{E88F7227-A120-4E26-B424-142A1D061702}"/>
                  </a:ext>
                </a:extLst>
              </p:cNvPr>
              <p:cNvSpPr txBox="1"/>
              <p:nvPr/>
            </p:nvSpPr>
            <p:spPr>
              <a:xfrm>
                <a:off x="797552" y="2363047"/>
                <a:ext cx="690895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>
                <a:defPPr>
                  <a:defRPr lang="zh-CN"/>
                </a:defPPr>
                <a:lvl1pPr algn="ctr">
                  <a:defRPr sz="2500" cap="all">
                    <a:gradFill flip="none" rotWithShape="1">
                      <a:gsLst>
                        <a:gs pos="20000">
                          <a:schemeClr val="accent1">
                            <a:alpha val="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  <a:tileRect/>
                    </a:gradFill>
                    <a:latin typeface="OPPOSans B" panose="00020600040101010101" pitchFamily="18" charset="-122"/>
                    <a:ea typeface="OPPOSans B" panose="00020600040101010101" pitchFamily="18" charset="-122"/>
                  </a:defRPr>
                </a:lvl1pPr>
              </a:lstStyle>
              <a:p>
                <a:r>
                  <a:rPr lang="en-US" altLang="zh-CN" sz="1500" dirty="0"/>
                  <a:t>Scene</a:t>
                </a:r>
              </a:p>
            </p:txBody>
          </p:sp>
          <p:sp>
            <p:nvSpPr>
              <p:cNvPr id="164" name="文本框 163">
                <a:extLst>
                  <a:ext uri="{FF2B5EF4-FFF2-40B4-BE49-F238E27FC236}">
                    <a16:creationId xmlns:a16="http://schemas.microsoft.com/office/drawing/2014/main" id="{2E1C576D-F21C-4359-B4DE-59719C725FDA}"/>
                  </a:ext>
                </a:extLst>
              </p:cNvPr>
              <p:cNvSpPr txBox="1"/>
              <p:nvPr/>
            </p:nvSpPr>
            <p:spPr>
              <a:xfrm>
                <a:off x="886519" y="2491195"/>
                <a:ext cx="512962" cy="30777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zh-CN" altLang="en-US" sz="2000" dirty="0">
                    <a:solidFill>
                      <a:schemeClr val="bg1"/>
                    </a:solidFill>
                  </a:rPr>
                  <a:t>场景</a:t>
                </a:r>
              </a:p>
            </p:txBody>
          </p:sp>
        </p:grpSp>
        <p:sp>
          <p:nvSpPr>
            <p:cNvPr id="173" name="文本框 172">
              <a:extLst>
                <a:ext uri="{FF2B5EF4-FFF2-40B4-BE49-F238E27FC236}">
                  <a16:creationId xmlns:a16="http://schemas.microsoft.com/office/drawing/2014/main" id="{0D79FD1C-2674-415B-B023-6A3F551514E6}"/>
                </a:ext>
              </a:extLst>
            </p:cNvPr>
            <p:cNvSpPr txBox="1"/>
            <p:nvPr/>
          </p:nvSpPr>
          <p:spPr>
            <a:xfrm>
              <a:off x="4311180" y="3276517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/>
              <a:r>
                <a:rPr lang="zh-CN" altLang="en-US" dirty="0"/>
                <a:t>工作</a:t>
              </a:r>
            </a:p>
          </p:txBody>
        </p:sp>
        <p:sp>
          <p:nvSpPr>
            <p:cNvPr id="174" name="文本框 173">
              <a:extLst>
                <a:ext uri="{FF2B5EF4-FFF2-40B4-BE49-F238E27FC236}">
                  <a16:creationId xmlns:a16="http://schemas.microsoft.com/office/drawing/2014/main" id="{2AA99549-8C23-4C4B-B0F7-3B75B322CB29}"/>
                </a:ext>
              </a:extLst>
            </p:cNvPr>
            <p:cNvSpPr txBox="1"/>
            <p:nvPr/>
          </p:nvSpPr>
          <p:spPr>
            <a:xfrm>
              <a:off x="4311180" y="3730978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/>
              <a:r>
                <a:rPr lang="zh-CN" altLang="en-US"/>
                <a:t>度假</a:t>
              </a:r>
              <a:endParaRPr lang="zh-CN" altLang="en-US" dirty="0"/>
            </a:p>
          </p:txBody>
        </p:sp>
        <p:sp>
          <p:nvSpPr>
            <p:cNvPr id="175" name="文本框 174">
              <a:extLst>
                <a:ext uri="{FF2B5EF4-FFF2-40B4-BE49-F238E27FC236}">
                  <a16:creationId xmlns:a16="http://schemas.microsoft.com/office/drawing/2014/main" id="{55C3601F-96D6-4466-834B-6B05675E8898}"/>
                </a:ext>
              </a:extLst>
            </p:cNvPr>
            <p:cNvSpPr txBox="1"/>
            <p:nvPr/>
          </p:nvSpPr>
          <p:spPr>
            <a:xfrm>
              <a:off x="4311180" y="4185439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/>
              <a:r>
                <a:rPr lang="zh-CN" altLang="en-US"/>
                <a:t>生活</a:t>
              </a:r>
              <a:endParaRPr lang="zh-CN" altLang="en-US" dirty="0"/>
            </a:p>
          </p:txBody>
        </p:sp>
        <p:sp>
          <p:nvSpPr>
            <p:cNvPr id="176" name="文本框 175">
              <a:extLst>
                <a:ext uri="{FF2B5EF4-FFF2-40B4-BE49-F238E27FC236}">
                  <a16:creationId xmlns:a16="http://schemas.microsoft.com/office/drawing/2014/main" id="{816EEED4-05CC-485D-8670-CBD797DC2C92}"/>
                </a:ext>
              </a:extLst>
            </p:cNvPr>
            <p:cNvSpPr txBox="1"/>
            <p:nvPr/>
          </p:nvSpPr>
          <p:spPr>
            <a:xfrm>
              <a:off x="4311180" y="4639900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pPr algn="ctr"/>
              <a:r>
                <a:rPr lang="zh-CN" altLang="en-US"/>
                <a:t>社区</a:t>
              </a:r>
              <a:endParaRPr lang="zh-CN" altLang="en-US" dirty="0"/>
            </a:p>
          </p:txBody>
        </p:sp>
        <p:sp>
          <p:nvSpPr>
            <p:cNvPr id="177" name="文本框 176">
              <a:extLst>
                <a:ext uri="{FF2B5EF4-FFF2-40B4-BE49-F238E27FC236}">
                  <a16:creationId xmlns:a16="http://schemas.microsoft.com/office/drawing/2014/main" id="{CEF6E44A-F405-4A89-9170-A55C3DCF6C32}"/>
                </a:ext>
              </a:extLst>
            </p:cNvPr>
            <p:cNvSpPr txBox="1"/>
            <p:nvPr/>
          </p:nvSpPr>
          <p:spPr>
            <a:xfrm>
              <a:off x="4311180" y="5094361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r>
                <a:rPr lang="zh-CN" altLang="en-US" dirty="0"/>
                <a:t>购物</a:t>
              </a:r>
            </a:p>
          </p:txBody>
        </p:sp>
        <p:sp>
          <p:nvSpPr>
            <p:cNvPr id="170" name="矩形: 圆角 169">
              <a:extLst>
                <a:ext uri="{FF2B5EF4-FFF2-40B4-BE49-F238E27FC236}">
                  <a16:creationId xmlns:a16="http://schemas.microsoft.com/office/drawing/2014/main" id="{C0C99E8B-9554-4A96-AED7-4514A288586B}"/>
                </a:ext>
              </a:extLst>
            </p:cNvPr>
            <p:cNvSpPr/>
            <p:nvPr/>
          </p:nvSpPr>
          <p:spPr>
            <a:xfrm>
              <a:off x="3770305" y="2034888"/>
              <a:ext cx="1466470" cy="3989992"/>
            </a:xfrm>
            <a:prstGeom prst="roundRect">
              <a:avLst>
                <a:gd name="adj" fmla="val 12951"/>
              </a:avLst>
            </a:pr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1" name="文本框 170">
              <a:extLst>
                <a:ext uri="{FF2B5EF4-FFF2-40B4-BE49-F238E27FC236}">
                  <a16:creationId xmlns:a16="http://schemas.microsoft.com/office/drawing/2014/main" id="{F2A00C30-FD33-441A-99A9-C4AD3950DF4F}"/>
                </a:ext>
              </a:extLst>
            </p:cNvPr>
            <p:cNvSpPr txBox="1"/>
            <p:nvPr/>
          </p:nvSpPr>
          <p:spPr>
            <a:xfrm>
              <a:off x="4424191" y="5548824"/>
              <a:ext cx="158698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altLang="zh-CN" sz="1500" dirty="0">
                  <a:solidFill>
                    <a:schemeClr val="bg1"/>
                  </a:solidFill>
                </a:rPr>
                <a:t>···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  <p:cxnSp>
          <p:nvCxnSpPr>
            <p:cNvPr id="172" name="直接连接符 171">
              <a:extLst>
                <a:ext uri="{FF2B5EF4-FFF2-40B4-BE49-F238E27FC236}">
                  <a16:creationId xmlns:a16="http://schemas.microsoft.com/office/drawing/2014/main" id="{4FEEDF52-1482-4979-8CB4-B0FEFD64D5CB}"/>
                </a:ext>
              </a:extLst>
            </p:cNvPr>
            <p:cNvCxnSpPr>
              <a:cxnSpLocks/>
            </p:cNvCxnSpPr>
            <p:nvPr/>
          </p:nvCxnSpPr>
          <p:spPr>
            <a:xfrm>
              <a:off x="4063274" y="3064933"/>
              <a:ext cx="880533" cy="33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258A122-7F77-4434-956F-A736A4A3AFBD}"/>
              </a:ext>
            </a:extLst>
          </p:cNvPr>
          <p:cNvGrpSpPr/>
          <p:nvPr/>
        </p:nvGrpSpPr>
        <p:grpSpPr>
          <a:xfrm>
            <a:off x="5413045" y="1871259"/>
            <a:ext cx="1466470" cy="3989992"/>
            <a:chOff x="5320715" y="2034888"/>
            <a:chExt cx="1466470" cy="3989992"/>
          </a:xfrm>
        </p:grpSpPr>
        <p:grpSp>
          <p:nvGrpSpPr>
            <p:cNvPr id="178" name="组合 177">
              <a:extLst>
                <a:ext uri="{FF2B5EF4-FFF2-40B4-BE49-F238E27FC236}">
                  <a16:creationId xmlns:a16="http://schemas.microsoft.com/office/drawing/2014/main" id="{A668C62C-5B26-4B42-883E-62CE2C62E2F2}"/>
                </a:ext>
              </a:extLst>
            </p:cNvPr>
            <p:cNvGrpSpPr/>
            <p:nvPr/>
          </p:nvGrpSpPr>
          <p:grpSpPr>
            <a:xfrm>
              <a:off x="5546599" y="2330608"/>
              <a:ext cx="1014701" cy="435925"/>
              <a:chOff x="635649" y="2363047"/>
              <a:chExt cx="1014701" cy="435925"/>
            </a:xfrm>
          </p:grpSpPr>
          <p:sp>
            <p:nvSpPr>
              <p:cNvPr id="179" name="文本框 178">
                <a:extLst>
                  <a:ext uri="{FF2B5EF4-FFF2-40B4-BE49-F238E27FC236}">
                    <a16:creationId xmlns:a16="http://schemas.microsoft.com/office/drawing/2014/main" id="{13A0AB74-AE2C-4589-B87A-C74E4553D0C8}"/>
                  </a:ext>
                </a:extLst>
              </p:cNvPr>
              <p:cNvSpPr txBox="1"/>
              <p:nvPr/>
            </p:nvSpPr>
            <p:spPr>
              <a:xfrm>
                <a:off x="635649" y="2363047"/>
                <a:ext cx="1014701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>
                <a:defPPr>
                  <a:defRPr lang="zh-CN"/>
                </a:defPPr>
                <a:lvl1pPr algn="ctr">
                  <a:defRPr sz="2500" cap="all">
                    <a:gradFill flip="none" rotWithShape="1">
                      <a:gsLst>
                        <a:gs pos="20000">
                          <a:schemeClr val="accent1">
                            <a:alpha val="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  <a:tileRect/>
                    </a:gradFill>
                    <a:latin typeface="OPPOSans B" panose="00020600040101010101" pitchFamily="18" charset="-122"/>
                    <a:ea typeface="OPPOSans B" panose="00020600040101010101" pitchFamily="18" charset="-122"/>
                  </a:defRPr>
                </a:lvl1pPr>
              </a:lstStyle>
              <a:p>
                <a:r>
                  <a:rPr lang="en-US" altLang="zh-CN" sz="1500" dirty="0"/>
                  <a:t>Content</a:t>
                </a:r>
              </a:p>
            </p:txBody>
          </p:sp>
          <p:sp>
            <p:nvSpPr>
              <p:cNvPr id="180" name="文本框 179">
                <a:extLst>
                  <a:ext uri="{FF2B5EF4-FFF2-40B4-BE49-F238E27FC236}">
                    <a16:creationId xmlns:a16="http://schemas.microsoft.com/office/drawing/2014/main" id="{83DB223C-F552-4F33-B735-95815801EE57}"/>
                  </a:ext>
                </a:extLst>
              </p:cNvPr>
              <p:cNvSpPr txBox="1"/>
              <p:nvPr/>
            </p:nvSpPr>
            <p:spPr>
              <a:xfrm>
                <a:off x="886519" y="2491195"/>
                <a:ext cx="512962" cy="30777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zh-CN" altLang="en-US" sz="2000" dirty="0">
                    <a:solidFill>
                      <a:schemeClr val="bg1"/>
                    </a:solidFill>
                  </a:rPr>
                  <a:t>内容</a:t>
                </a:r>
              </a:p>
            </p:txBody>
          </p:sp>
        </p:grpSp>
        <p:sp>
          <p:nvSpPr>
            <p:cNvPr id="190" name="文本框 189">
              <a:extLst>
                <a:ext uri="{FF2B5EF4-FFF2-40B4-BE49-F238E27FC236}">
                  <a16:creationId xmlns:a16="http://schemas.microsoft.com/office/drawing/2014/main" id="{9BE6C6A4-0C3B-483C-BDCD-7D36FE753D88}"/>
                </a:ext>
              </a:extLst>
            </p:cNvPr>
            <p:cNvSpPr txBox="1"/>
            <p:nvPr/>
          </p:nvSpPr>
          <p:spPr>
            <a:xfrm>
              <a:off x="5765410" y="3276517"/>
              <a:ext cx="577082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r>
                <a:rPr lang="zh-CN" altLang="en-US" dirty="0"/>
                <a:t>价值观</a:t>
              </a:r>
            </a:p>
          </p:txBody>
        </p:sp>
        <p:sp>
          <p:nvSpPr>
            <p:cNvPr id="191" name="文本框 190">
              <a:extLst>
                <a:ext uri="{FF2B5EF4-FFF2-40B4-BE49-F238E27FC236}">
                  <a16:creationId xmlns:a16="http://schemas.microsoft.com/office/drawing/2014/main" id="{60B38DA5-FF72-4B92-AED0-246A17F56E58}"/>
                </a:ext>
              </a:extLst>
            </p:cNvPr>
            <p:cNvSpPr txBox="1"/>
            <p:nvPr/>
          </p:nvSpPr>
          <p:spPr>
            <a:xfrm>
              <a:off x="5861590" y="3730978"/>
              <a:ext cx="384721" cy="115416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r>
                <a:rPr lang="zh-CN" altLang="en-US" dirty="0"/>
                <a:t>生活方式</a:t>
              </a:r>
            </a:p>
          </p:txBody>
        </p:sp>
        <p:sp>
          <p:nvSpPr>
            <p:cNvPr id="192" name="文本框 191">
              <a:extLst>
                <a:ext uri="{FF2B5EF4-FFF2-40B4-BE49-F238E27FC236}">
                  <a16:creationId xmlns:a16="http://schemas.microsoft.com/office/drawing/2014/main" id="{8A9712B0-B877-4498-A217-614BDEB80A33}"/>
                </a:ext>
              </a:extLst>
            </p:cNvPr>
            <p:cNvSpPr txBox="1"/>
            <p:nvPr/>
          </p:nvSpPr>
          <p:spPr>
            <a:xfrm>
              <a:off x="5861590" y="4185439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r>
                <a:rPr lang="zh-CN" altLang="en-US" dirty="0"/>
                <a:t>品味</a:t>
              </a:r>
            </a:p>
          </p:txBody>
        </p:sp>
        <p:sp>
          <p:nvSpPr>
            <p:cNvPr id="193" name="文本框 192">
              <a:extLst>
                <a:ext uri="{FF2B5EF4-FFF2-40B4-BE49-F238E27FC236}">
                  <a16:creationId xmlns:a16="http://schemas.microsoft.com/office/drawing/2014/main" id="{4366485C-F72B-49AC-903E-BFB474B4FBBB}"/>
                </a:ext>
              </a:extLst>
            </p:cNvPr>
            <p:cNvSpPr txBox="1"/>
            <p:nvPr/>
          </p:nvSpPr>
          <p:spPr>
            <a:xfrm>
              <a:off x="5861590" y="4639900"/>
              <a:ext cx="38472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r>
                <a:rPr lang="zh-CN" altLang="en-US" dirty="0"/>
                <a:t>新知</a:t>
              </a:r>
            </a:p>
          </p:txBody>
        </p:sp>
        <p:sp>
          <p:nvSpPr>
            <p:cNvPr id="194" name="文本框 193">
              <a:extLst>
                <a:ext uri="{FF2B5EF4-FFF2-40B4-BE49-F238E27FC236}">
                  <a16:creationId xmlns:a16="http://schemas.microsoft.com/office/drawing/2014/main" id="{31D492E1-24F3-4CD1-BC0D-FC441B7EE18F}"/>
                </a:ext>
              </a:extLst>
            </p:cNvPr>
            <p:cNvSpPr txBox="1"/>
            <p:nvPr/>
          </p:nvSpPr>
          <p:spPr>
            <a:xfrm>
              <a:off x="5669230" y="5094361"/>
              <a:ext cx="769442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>
              <a:defPPr>
                <a:defRPr lang="zh-CN"/>
              </a:defPPr>
              <a:lvl1pPr algn="ctr">
                <a:defRPr kumimoji="0" sz="15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</a:defRPr>
              </a:lvl1pPr>
            </a:lstStyle>
            <a:p>
              <a:r>
                <a:rPr lang="zh-CN" altLang="en-US" dirty="0"/>
                <a:t>专业建议</a:t>
              </a:r>
            </a:p>
          </p:txBody>
        </p:sp>
        <p:sp>
          <p:nvSpPr>
            <p:cNvPr id="186" name="矩形: 圆角 185">
              <a:extLst>
                <a:ext uri="{FF2B5EF4-FFF2-40B4-BE49-F238E27FC236}">
                  <a16:creationId xmlns:a16="http://schemas.microsoft.com/office/drawing/2014/main" id="{A09D016C-C534-4C9A-88F4-D2254C8F4A2B}"/>
                </a:ext>
              </a:extLst>
            </p:cNvPr>
            <p:cNvSpPr/>
            <p:nvPr/>
          </p:nvSpPr>
          <p:spPr>
            <a:xfrm>
              <a:off x="5320715" y="2034888"/>
              <a:ext cx="1466470" cy="3989992"/>
            </a:xfrm>
            <a:prstGeom prst="roundRect">
              <a:avLst>
                <a:gd name="adj" fmla="val 12951"/>
              </a:avLst>
            </a:pr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7" name="文本框 186">
              <a:extLst>
                <a:ext uri="{FF2B5EF4-FFF2-40B4-BE49-F238E27FC236}">
                  <a16:creationId xmlns:a16="http://schemas.microsoft.com/office/drawing/2014/main" id="{AA217F62-5246-4F82-96F8-0A4FC55D726B}"/>
                </a:ext>
              </a:extLst>
            </p:cNvPr>
            <p:cNvSpPr txBox="1"/>
            <p:nvPr/>
          </p:nvSpPr>
          <p:spPr>
            <a:xfrm>
              <a:off x="5974601" y="5548824"/>
              <a:ext cx="158698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altLang="zh-CN" sz="1500" dirty="0">
                  <a:solidFill>
                    <a:schemeClr val="bg1"/>
                  </a:solidFill>
                </a:rPr>
                <a:t>···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  <p:cxnSp>
          <p:nvCxnSpPr>
            <p:cNvPr id="188" name="直接连接符 187">
              <a:extLst>
                <a:ext uri="{FF2B5EF4-FFF2-40B4-BE49-F238E27FC236}">
                  <a16:creationId xmlns:a16="http://schemas.microsoft.com/office/drawing/2014/main" id="{D1CC7FAB-1CC4-4745-88EC-7DB4CBE61262}"/>
                </a:ext>
              </a:extLst>
            </p:cNvPr>
            <p:cNvCxnSpPr>
              <a:cxnSpLocks/>
            </p:cNvCxnSpPr>
            <p:nvPr/>
          </p:nvCxnSpPr>
          <p:spPr>
            <a:xfrm>
              <a:off x="5613684" y="3064933"/>
              <a:ext cx="880533" cy="33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EF54AA3E-8F11-4CF7-BCAB-CE060028E106}"/>
              </a:ext>
            </a:extLst>
          </p:cNvPr>
          <p:cNvSpPr txBox="1"/>
          <p:nvPr/>
        </p:nvSpPr>
        <p:spPr>
          <a:xfrm>
            <a:off x="3166116" y="1319868"/>
            <a:ext cx="127118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kumimoji="0" sz="2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r>
              <a:rPr lang="en-US" altLang="zh-CN" dirty="0"/>
              <a:t>RCSC</a:t>
            </a:r>
            <a:r>
              <a:rPr lang="zh-CN" altLang="en-US" dirty="0"/>
              <a:t>模型</a:t>
            </a:r>
          </a:p>
        </p:txBody>
      </p:sp>
      <p:sp>
        <p:nvSpPr>
          <p:cNvPr id="196" name="矩形 195">
            <a:extLst>
              <a:ext uri="{FF2B5EF4-FFF2-40B4-BE49-F238E27FC236}">
                <a16:creationId xmlns:a16="http://schemas.microsoft.com/office/drawing/2014/main" id="{2C7CD87B-9493-4AD4-8BAB-8684BA181456}"/>
              </a:ext>
            </a:extLst>
          </p:cNvPr>
          <p:cNvSpPr/>
          <p:nvPr/>
        </p:nvSpPr>
        <p:spPr>
          <a:xfrm>
            <a:off x="1016869" y="3515125"/>
            <a:ext cx="880533" cy="3352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7" name="矩形 196">
            <a:extLst>
              <a:ext uri="{FF2B5EF4-FFF2-40B4-BE49-F238E27FC236}">
                <a16:creationId xmlns:a16="http://schemas.microsoft.com/office/drawing/2014/main" id="{65CB2319-C1B9-478A-B62C-DCCC41E4C1E4}"/>
              </a:ext>
            </a:extLst>
          </p:cNvPr>
          <p:cNvSpPr/>
          <p:nvPr/>
        </p:nvSpPr>
        <p:spPr>
          <a:xfrm>
            <a:off x="1016869" y="3969586"/>
            <a:ext cx="880533" cy="3352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8CCE139F-5675-4EFB-86B7-953B2A2C41D7}"/>
              </a:ext>
            </a:extLst>
          </p:cNvPr>
          <p:cNvCxnSpPr>
            <a:cxnSpLocks/>
          </p:cNvCxnSpPr>
          <p:nvPr/>
        </p:nvCxnSpPr>
        <p:spPr>
          <a:xfrm>
            <a:off x="-991402" y="1271705"/>
            <a:ext cx="880533" cy="3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矩形 198">
            <a:extLst>
              <a:ext uri="{FF2B5EF4-FFF2-40B4-BE49-F238E27FC236}">
                <a16:creationId xmlns:a16="http://schemas.microsoft.com/office/drawing/2014/main" id="{87FA34BC-5782-441E-8C28-59FDC2EEE457}"/>
              </a:ext>
            </a:extLst>
          </p:cNvPr>
          <p:cNvSpPr/>
          <p:nvPr/>
        </p:nvSpPr>
        <p:spPr>
          <a:xfrm>
            <a:off x="2579917" y="3515125"/>
            <a:ext cx="880533" cy="3352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0" name="矩形 199">
            <a:extLst>
              <a:ext uri="{FF2B5EF4-FFF2-40B4-BE49-F238E27FC236}">
                <a16:creationId xmlns:a16="http://schemas.microsoft.com/office/drawing/2014/main" id="{4DEA86DA-A2C5-4C9E-9F17-05D03390CC98}"/>
              </a:ext>
            </a:extLst>
          </p:cNvPr>
          <p:cNvSpPr/>
          <p:nvPr/>
        </p:nvSpPr>
        <p:spPr>
          <a:xfrm>
            <a:off x="4142965" y="3969586"/>
            <a:ext cx="880533" cy="3352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1" name="矩形 200">
            <a:extLst>
              <a:ext uri="{FF2B5EF4-FFF2-40B4-BE49-F238E27FC236}">
                <a16:creationId xmlns:a16="http://schemas.microsoft.com/office/drawing/2014/main" id="{688F410D-F009-48C4-929D-22E0FF3D0B99}"/>
              </a:ext>
            </a:extLst>
          </p:cNvPr>
          <p:cNvSpPr/>
          <p:nvPr/>
        </p:nvSpPr>
        <p:spPr>
          <a:xfrm>
            <a:off x="5706014" y="3515125"/>
            <a:ext cx="880533" cy="33528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2" name="文本框 201">
            <a:extLst>
              <a:ext uri="{FF2B5EF4-FFF2-40B4-BE49-F238E27FC236}">
                <a16:creationId xmlns:a16="http://schemas.microsoft.com/office/drawing/2014/main" id="{049FEF07-BD0B-48FC-9C85-D994C752F950}"/>
              </a:ext>
            </a:extLst>
          </p:cNvPr>
          <p:cNvSpPr txBox="1"/>
          <p:nvPr/>
        </p:nvSpPr>
        <p:spPr>
          <a:xfrm>
            <a:off x="7390270" y="1908883"/>
            <a:ext cx="1774525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1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角色</a:t>
            </a:r>
            <a:r>
              <a:rPr lang="en-US" altLang="zh-CN" sz="1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(R)</a:t>
            </a:r>
            <a:r>
              <a:rPr lang="zh-CN" altLang="en-US" sz="1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：朋友</a:t>
            </a:r>
            <a:r>
              <a:rPr lang="en-US" altLang="zh-CN" sz="1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/</a:t>
            </a:r>
            <a:r>
              <a:rPr lang="zh-CN" altLang="en-US" sz="1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老师</a:t>
            </a:r>
          </a:p>
        </p:txBody>
      </p:sp>
      <p:sp>
        <p:nvSpPr>
          <p:cNvPr id="203" name="文本框 202">
            <a:extLst>
              <a:ext uri="{FF2B5EF4-FFF2-40B4-BE49-F238E27FC236}">
                <a16:creationId xmlns:a16="http://schemas.microsoft.com/office/drawing/2014/main" id="{7EC84D17-AC5A-4E8B-8661-3D04B2324BDB}"/>
              </a:ext>
            </a:extLst>
          </p:cNvPr>
          <p:cNvSpPr txBox="1"/>
          <p:nvPr/>
        </p:nvSpPr>
        <p:spPr>
          <a:xfrm>
            <a:off x="7390270" y="2260374"/>
            <a:ext cx="4065130" cy="42569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占星专家，亦师亦友，像老师一样专业解读星座运势，像朋友一样为读者提供生活、工作、情感建议</a:t>
            </a:r>
          </a:p>
        </p:txBody>
      </p:sp>
      <p:sp>
        <p:nvSpPr>
          <p:cNvPr id="204" name="文本框 203">
            <a:extLst>
              <a:ext uri="{FF2B5EF4-FFF2-40B4-BE49-F238E27FC236}">
                <a16:creationId xmlns:a16="http://schemas.microsoft.com/office/drawing/2014/main" id="{1C0D8A18-95C2-4CBC-9D6B-79ECEA191B70}"/>
              </a:ext>
            </a:extLst>
          </p:cNvPr>
          <p:cNvSpPr txBox="1"/>
          <p:nvPr/>
        </p:nvSpPr>
        <p:spPr>
          <a:xfrm>
            <a:off x="7390270" y="2938807"/>
            <a:ext cx="1266372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1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性格</a:t>
            </a:r>
            <a:r>
              <a:rPr lang="en-US" altLang="zh-CN" sz="1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(C)</a:t>
            </a:r>
            <a:r>
              <a:rPr lang="zh-CN" altLang="en-US" sz="1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：亲切</a:t>
            </a:r>
          </a:p>
        </p:txBody>
      </p:sp>
      <p:sp>
        <p:nvSpPr>
          <p:cNvPr id="205" name="文本框 204">
            <a:extLst>
              <a:ext uri="{FF2B5EF4-FFF2-40B4-BE49-F238E27FC236}">
                <a16:creationId xmlns:a16="http://schemas.microsoft.com/office/drawing/2014/main" id="{114DB9EC-B539-4032-9D76-4A4E45D50047}"/>
              </a:ext>
            </a:extLst>
          </p:cNvPr>
          <p:cNvSpPr txBox="1"/>
          <p:nvPr/>
        </p:nvSpPr>
        <p:spPr>
          <a:xfrm>
            <a:off x="7390270" y="3290298"/>
            <a:ext cx="4065130" cy="42569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语言平实亲切，像邻家大哥哥一样娓娓道来，引导读者走向内心的宁静和平</a:t>
            </a:r>
          </a:p>
        </p:txBody>
      </p:sp>
      <p:sp>
        <p:nvSpPr>
          <p:cNvPr id="206" name="文本框 205">
            <a:extLst>
              <a:ext uri="{FF2B5EF4-FFF2-40B4-BE49-F238E27FC236}">
                <a16:creationId xmlns:a16="http://schemas.microsoft.com/office/drawing/2014/main" id="{28C39105-A1E0-431D-923B-3D82B584A945}"/>
              </a:ext>
            </a:extLst>
          </p:cNvPr>
          <p:cNvSpPr txBox="1"/>
          <p:nvPr/>
        </p:nvSpPr>
        <p:spPr>
          <a:xfrm>
            <a:off x="7390270" y="3968731"/>
            <a:ext cx="1251946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1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场景</a:t>
            </a:r>
            <a:r>
              <a:rPr lang="en-US" altLang="zh-CN" sz="1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(S)</a:t>
            </a:r>
            <a:r>
              <a:rPr lang="zh-CN" altLang="en-US" sz="1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：生活</a:t>
            </a:r>
          </a:p>
        </p:txBody>
      </p:sp>
      <p:sp>
        <p:nvSpPr>
          <p:cNvPr id="207" name="文本框 206">
            <a:extLst>
              <a:ext uri="{FF2B5EF4-FFF2-40B4-BE49-F238E27FC236}">
                <a16:creationId xmlns:a16="http://schemas.microsoft.com/office/drawing/2014/main" id="{F2377555-481F-4898-8025-E73A3008A925}"/>
              </a:ext>
            </a:extLst>
          </p:cNvPr>
          <p:cNvSpPr txBox="1"/>
          <p:nvPr/>
        </p:nvSpPr>
        <p:spPr>
          <a:xfrm>
            <a:off x="7390270" y="4320222"/>
            <a:ext cx="4065130" cy="42569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每周星象解读和星座运势分析，月度和年度的运势解读</a:t>
            </a:r>
            <a:r>
              <a:rPr lang="en-US" altLang="zh-CN" sz="1200" dirty="0">
                <a:solidFill>
                  <a:schemeClr val="bg1"/>
                </a:solidFill>
              </a:rPr>
              <a:t>,</a:t>
            </a:r>
            <a:r>
              <a:rPr lang="zh-CN" altLang="en-US" sz="1200" dirty="0">
                <a:solidFill>
                  <a:schemeClr val="bg1"/>
                </a:solidFill>
              </a:rPr>
              <a:t> 指导生活，让者既充满仪式感地心期待，又不经意地获惊喜</a:t>
            </a:r>
          </a:p>
        </p:txBody>
      </p:sp>
      <p:sp>
        <p:nvSpPr>
          <p:cNvPr id="208" name="文本框 207">
            <a:extLst>
              <a:ext uri="{FF2B5EF4-FFF2-40B4-BE49-F238E27FC236}">
                <a16:creationId xmlns:a16="http://schemas.microsoft.com/office/drawing/2014/main" id="{8E569A34-2B8D-4F6D-A3D9-57E785D24E9F}"/>
              </a:ext>
            </a:extLst>
          </p:cNvPr>
          <p:cNvSpPr txBox="1"/>
          <p:nvPr/>
        </p:nvSpPr>
        <p:spPr>
          <a:xfrm>
            <a:off x="7390270" y="4998655"/>
            <a:ext cx="1708801" cy="2308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1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内容</a:t>
            </a:r>
            <a:r>
              <a:rPr lang="en-US" altLang="zh-CN" sz="1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(C)</a:t>
            </a:r>
            <a:r>
              <a:rPr lang="zh-CN" altLang="en-US" sz="1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：生活方式</a:t>
            </a:r>
          </a:p>
        </p:txBody>
      </p:sp>
      <p:sp>
        <p:nvSpPr>
          <p:cNvPr id="209" name="文本框 208">
            <a:extLst>
              <a:ext uri="{FF2B5EF4-FFF2-40B4-BE49-F238E27FC236}">
                <a16:creationId xmlns:a16="http://schemas.microsoft.com/office/drawing/2014/main" id="{82A14FBD-53F4-44E5-9C2D-050B6F265DA4}"/>
              </a:ext>
            </a:extLst>
          </p:cNvPr>
          <p:cNvSpPr txBox="1"/>
          <p:nvPr/>
        </p:nvSpPr>
        <p:spPr>
          <a:xfrm>
            <a:off x="7390269" y="5350144"/>
            <a:ext cx="4078241" cy="42569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0000"/>
              </a:lnSpc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内容围绕星象、星座运势分析，生活建议。此外，逐渐加入一些生活用品的推荐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10" name="文本框 209">
            <a:extLst>
              <a:ext uri="{FF2B5EF4-FFF2-40B4-BE49-F238E27FC236}">
                <a16:creationId xmlns:a16="http://schemas.microsoft.com/office/drawing/2014/main" id="{8D97A9C9-B6E6-4E17-9ACF-79CDA80B45F9}"/>
              </a:ext>
            </a:extLst>
          </p:cNvPr>
          <p:cNvSpPr txBox="1"/>
          <p:nvPr/>
        </p:nvSpPr>
        <p:spPr>
          <a:xfrm>
            <a:off x="8846228" y="1319868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kumimoji="0" sz="2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r>
              <a:rPr lang="zh-CN" altLang="en-US" dirty="0"/>
              <a:t>案例实操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BD99B946-2325-4F93-8859-4DF7082612F5}"/>
              </a:ext>
            </a:extLst>
          </p:cNvPr>
          <p:cNvCxnSpPr>
            <a:stCxn id="196" idx="3"/>
            <a:endCxn id="199" idx="1"/>
          </p:cNvCxnSpPr>
          <p:nvPr/>
        </p:nvCxnSpPr>
        <p:spPr>
          <a:xfrm>
            <a:off x="1897402" y="3682765"/>
            <a:ext cx="6825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接箭头连接符 210">
            <a:extLst>
              <a:ext uri="{FF2B5EF4-FFF2-40B4-BE49-F238E27FC236}">
                <a16:creationId xmlns:a16="http://schemas.microsoft.com/office/drawing/2014/main" id="{CC36D772-E2EF-45F8-A80E-DEB22AAF6D07}"/>
              </a:ext>
            </a:extLst>
          </p:cNvPr>
          <p:cNvCxnSpPr>
            <a:cxnSpLocks/>
            <a:stCxn id="197" idx="3"/>
            <a:endCxn id="199" idx="1"/>
          </p:cNvCxnSpPr>
          <p:nvPr/>
        </p:nvCxnSpPr>
        <p:spPr>
          <a:xfrm flipV="1">
            <a:off x="1897402" y="3682765"/>
            <a:ext cx="682515" cy="454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接箭头连接符 211">
            <a:extLst>
              <a:ext uri="{FF2B5EF4-FFF2-40B4-BE49-F238E27FC236}">
                <a16:creationId xmlns:a16="http://schemas.microsoft.com/office/drawing/2014/main" id="{72F8A768-ABF1-4DCE-A69C-5DF56F93B6B8}"/>
              </a:ext>
            </a:extLst>
          </p:cNvPr>
          <p:cNvCxnSpPr>
            <a:cxnSpLocks/>
            <a:stCxn id="199" idx="3"/>
            <a:endCxn id="200" idx="1"/>
          </p:cNvCxnSpPr>
          <p:nvPr/>
        </p:nvCxnSpPr>
        <p:spPr>
          <a:xfrm>
            <a:off x="3460450" y="3682765"/>
            <a:ext cx="682515" cy="454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接箭头连接符 212">
            <a:extLst>
              <a:ext uri="{FF2B5EF4-FFF2-40B4-BE49-F238E27FC236}">
                <a16:creationId xmlns:a16="http://schemas.microsoft.com/office/drawing/2014/main" id="{EC846306-D85B-4EB8-AEED-EB7BEF50321D}"/>
              </a:ext>
            </a:extLst>
          </p:cNvPr>
          <p:cNvCxnSpPr>
            <a:cxnSpLocks/>
            <a:stCxn id="200" idx="3"/>
            <a:endCxn id="201" idx="1"/>
          </p:cNvCxnSpPr>
          <p:nvPr/>
        </p:nvCxnSpPr>
        <p:spPr>
          <a:xfrm flipV="1">
            <a:off x="5023498" y="3682765"/>
            <a:ext cx="682516" cy="454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018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01026B-6C43-4F41-9410-2655CE6DD8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63339" y="5697195"/>
            <a:ext cx="262892" cy="207749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72EF72-77DC-494F-BC0E-2B9197112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06603" y="3222404"/>
            <a:ext cx="788677" cy="623248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CBEFB869-0EC1-4074-8B74-CD27524926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05795" y="2574819"/>
            <a:ext cx="3847207" cy="769441"/>
          </a:xfrm>
        </p:spPr>
        <p:txBody>
          <a:bodyPr/>
          <a:lstStyle/>
          <a:p>
            <a:r>
              <a:rPr lang="zh-CN" altLang="en-US" dirty="0"/>
              <a:t>模板使用说明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9CBFBD1-1286-4933-A6AB-BAEC58FBB2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5795" y="3403677"/>
            <a:ext cx="3840795" cy="384721"/>
          </a:xfrm>
        </p:spPr>
        <p:txBody>
          <a:bodyPr/>
          <a:lstStyle/>
          <a:p>
            <a:r>
              <a:rPr lang="en-US" altLang="zh-CN" dirty="0"/>
              <a:t>Template instructions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5170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3139395-FC38-4E16-9E39-AE48244592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zh-CN" dirty="0">
                <a:latin typeface="OPPOSans B" panose="00020600040101010101" pitchFamily="18" charset="-122"/>
                <a:ea typeface="OPPOSans B" panose="00020600040101010101" pitchFamily="18" charset="-122"/>
                <a:sym typeface="OPPOSans B" panose="00020600040101010101" pitchFamily="18" charset="-122"/>
              </a:rPr>
              <a:t>01</a:t>
            </a:r>
            <a:endParaRPr lang="zh-CN" altLang="en-US" dirty="0">
              <a:latin typeface="OPPOSans B" panose="00020600040101010101" pitchFamily="18" charset="-122"/>
              <a:ea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CD721E1-A042-46A0-A149-E484034964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>
                <a:latin typeface="OPPOSans B" panose="00020600040101010101" pitchFamily="18" charset="-122"/>
                <a:ea typeface="OPPOSans B" panose="00020600040101010101" pitchFamily="18" charset="-122"/>
                <a:sym typeface="OPPOSans B" panose="00020600040101010101" pitchFamily="18" charset="-122"/>
              </a:rPr>
              <a:t>01</a:t>
            </a:r>
            <a:endParaRPr lang="zh-CN" altLang="en-US" dirty="0">
              <a:latin typeface="OPPOSans B" panose="00020600040101010101" pitchFamily="18" charset="-122"/>
              <a:ea typeface="OPPOSans B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0E5B550-A59C-4641-85A6-626455C57B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OPPOSans B" panose="00020600040101010101" pitchFamily="18" charset="-122"/>
                <a:ea typeface="OPPOSans B" panose="00020600040101010101" pitchFamily="18" charset="-122"/>
                <a:sym typeface="OPPOSans B" panose="00020600040101010101" pitchFamily="18" charset="-122"/>
              </a:rPr>
              <a:t>内容运营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6B92E9-A70A-4056-A637-28A2AC55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5795" y="3473527"/>
            <a:ext cx="3222036" cy="384721"/>
          </a:xfrm>
        </p:spPr>
        <p:txBody>
          <a:bodyPr>
            <a:noAutofit/>
          </a:bodyPr>
          <a:lstStyle/>
          <a:p>
            <a:r>
              <a:rPr lang="en-US" altLang="zh-CN" dirty="0"/>
              <a:t>Content operation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9549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DE6006C-2D93-41F4-B092-2E576B1F6F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模板使用说明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9A232D7F-4510-492B-AA56-EDBCCC457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Template instructions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F542302-75DB-4D8A-9F93-DE896D080494}"/>
              </a:ext>
            </a:extLst>
          </p:cNvPr>
          <p:cNvSpPr txBox="1"/>
          <p:nvPr/>
        </p:nvSpPr>
        <p:spPr>
          <a:xfrm>
            <a:off x="723900" y="1592317"/>
            <a:ext cx="1538883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3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配色方案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D15B40C-2896-4518-AC11-1EE5FDD629D4}"/>
              </a:ext>
            </a:extLst>
          </p:cNvPr>
          <p:cNvSpPr/>
          <p:nvPr/>
        </p:nvSpPr>
        <p:spPr>
          <a:xfrm>
            <a:off x="723899" y="2341179"/>
            <a:ext cx="1125327" cy="1125327"/>
          </a:xfrm>
          <a:prstGeom prst="ellipse">
            <a:avLst/>
          </a:prstGeom>
          <a:solidFill>
            <a:srgbClr val="00E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A4AA6EB-047C-4FFF-89FC-7809AAFA5680}"/>
              </a:ext>
            </a:extLst>
          </p:cNvPr>
          <p:cNvSpPr/>
          <p:nvPr/>
        </p:nvSpPr>
        <p:spPr>
          <a:xfrm>
            <a:off x="1638051" y="2341179"/>
            <a:ext cx="1125327" cy="1125327"/>
          </a:xfrm>
          <a:prstGeom prst="ellipse">
            <a:avLst/>
          </a:prstGeom>
          <a:solidFill>
            <a:srgbClr val="FF4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5BB1D17-4685-40E2-A575-D61657388688}"/>
              </a:ext>
            </a:extLst>
          </p:cNvPr>
          <p:cNvSpPr/>
          <p:nvPr/>
        </p:nvSpPr>
        <p:spPr>
          <a:xfrm>
            <a:off x="2552203" y="2341179"/>
            <a:ext cx="1125327" cy="1125327"/>
          </a:xfrm>
          <a:prstGeom prst="ellipse">
            <a:avLst/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2DF12D4-151D-46E8-85E3-1E8AD331CBBC}"/>
              </a:ext>
            </a:extLst>
          </p:cNvPr>
          <p:cNvSpPr/>
          <p:nvPr/>
        </p:nvSpPr>
        <p:spPr>
          <a:xfrm>
            <a:off x="3466355" y="2341179"/>
            <a:ext cx="1125327" cy="1125327"/>
          </a:xfrm>
          <a:prstGeom prst="ellipse">
            <a:avLst/>
          </a:prstGeom>
          <a:solidFill>
            <a:srgbClr val="BEF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7678CAF-8CFE-4A49-8EC3-6F2471D38A01}"/>
              </a:ext>
            </a:extLst>
          </p:cNvPr>
          <p:cNvSpPr/>
          <p:nvPr/>
        </p:nvSpPr>
        <p:spPr>
          <a:xfrm>
            <a:off x="4380506" y="2341179"/>
            <a:ext cx="1125327" cy="1125327"/>
          </a:xfrm>
          <a:prstGeom prst="ellipse">
            <a:avLst/>
          </a:prstGeom>
          <a:solidFill>
            <a:srgbClr val="FFC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733D561-71BA-48D6-A458-F8D9423DDB65}"/>
              </a:ext>
            </a:extLst>
          </p:cNvPr>
          <p:cNvSpPr/>
          <p:nvPr/>
        </p:nvSpPr>
        <p:spPr>
          <a:xfrm>
            <a:off x="953939" y="3786619"/>
            <a:ext cx="665247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</a:rPr>
              <a:t>0,224,161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CFBA77E-2FB3-4BE3-AE47-D0D00D29E50D}"/>
              </a:ext>
            </a:extLst>
          </p:cNvPr>
          <p:cNvSpPr/>
          <p:nvPr/>
        </p:nvSpPr>
        <p:spPr>
          <a:xfrm>
            <a:off x="1868091" y="3786619"/>
            <a:ext cx="665247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</a:rPr>
              <a:t>255,72,28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F035901-FED4-4A42-B2B1-4F7DF9E012F1}"/>
              </a:ext>
            </a:extLst>
          </p:cNvPr>
          <p:cNvSpPr/>
          <p:nvPr/>
        </p:nvSpPr>
        <p:spPr>
          <a:xfrm>
            <a:off x="2782243" y="3786619"/>
            <a:ext cx="665247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</a:rPr>
              <a:t>255,240,0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8AD9C3E-6098-4C3C-BCC1-A664301F464D}"/>
              </a:ext>
            </a:extLst>
          </p:cNvPr>
          <p:cNvSpPr/>
          <p:nvPr/>
        </p:nvSpPr>
        <p:spPr>
          <a:xfrm>
            <a:off x="3653916" y="3786619"/>
            <a:ext cx="750205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</a:rPr>
              <a:t>190,255,71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53E8699-36A6-4AEB-BCC9-6E0E4828077D}"/>
              </a:ext>
            </a:extLst>
          </p:cNvPr>
          <p:cNvSpPr/>
          <p:nvPr/>
        </p:nvSpPr>
        <p:spPr>
          <a:xfrm>
            <a:off x="4610546" y="3786619"/>
            <a:ext cx="665247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</a:rPr>
              <a:t>255,200,1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A0FE3B0-AAE5-482A-BCAE-3E19BC1FCFAB}"/>
              </a:ext>
            </a:extLst>
          </p:cNvPr>
          <p:cNvSpPr/>
          <p:nvPr/>
        </p:nvSpPr>
        <p:spPr>
          <a:xfrm>
            <a:off x="987602" y="3575693"/>
            <a:ext cx="597920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#00E0A1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AEC4AA4-8BA4-4DE0-9F6C-6C8E7C501206}"/>
              </a:ext>
            </a:extLst>
          </p:cNvPr>
          <p:cNvSpPr/>
          <p:nvPr/>
        </p:nvSpPr>
        <p:spPr>
          <a:xfrm>
            <a:off x="1908166" y="3575693"/>
            <a:ext cx="585096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#FF481C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57641F7-8D22-4620-B826-75966575C197}"/>
              </a:ext>
            </a:extLst>
          </p:cNvPr>
          <p:cNvSpPr/>
          <p:nvPr/>
        </p:nvSpPr>
        <p:spPr>
          <a:xfrm>
            <a:off x="2830333" y="3575693"/>
            <a:ext cx="569067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#FFF000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3A733DF-9BB3-4E78-869F-E98B4344A68F}"/>
              </a:ext>
            </a:extLst>
          </p:cNvPr>
          <p:cNvSpPr/>
          <p:nvPr/>
        </p:nvSpPr>
        <p:spPr>
          <a:xfrm>
            <a:off x="3740478" y="3575693"/>
            <a:ext cx="577081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#BEFF47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967099B-871E-47CF-8AEC-AAE85BF79927}"/>
              </a:ext>
            </a:extLst>
          </p:cNvPr>
          <p:cNvSpPr/>
          <p:nvPr/>
        </p:nvSpPr>
        <p:spPr>
          <a:xfrm>
            <a:off x="4650621" y="3575693"/>
            <a:ext cx="585096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</a:rPr>
              <a:t>#FFC801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11582D5-F7DC-4070-AB5F-6B7F2169DC16}"/>
              </a:ext>
            </a:extLst>
          </p:cNvPr>
          <p:cNvSpPr txBox="1"/>
          <p:nvPr/>
        </p:nvSpPr>
        <p:spPr>
          <a:xfrm>
            <a:off x="2334064" y="1632005"/>
            <a:ext cx="1431482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15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Color scheme</a:t>
            </a:r>
            <a:endParaRPr lang="zh-CN" altLang="en-US" sz="15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5302CC9-801B-4A2D-A0A6-D47A39B58E4C}"/>
              </a:ext>
            </a:extLst>
          </p:cNvPr>
          <p:cNvSpPr txBox="1"/>
          <p:nvPr/>
        </p:nvSpPr>
        <p:spPr>
          <a:xfrm>
            <a:off x="723106" y="4936027"/>
            <a:ext cx="38472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1500" dirty="0">
                <a:solidFill>
                  <a:schemeClr val="bg1"/>
                </a:solidFill>
              </a:rPr>
              <a:t>设计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75E85B2-1722-4140-9ACB-A20A61F48905}"/>
              </a:ext>
            </a:extLst>
          </p:cNvPr>
          <p:cNvSpPr txBox="1"/>
          <p:nvPr/>
        </p:nvSpPr>
        <p:spPr>
          <a:xfrm>
            <a:off x="1678927" y="4936027"/>
            <a:ext cx="38472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1500" dirty="0">
                <a:solidFill>
                  <a:schemeClr val="bg1"/>
                </a:solidFill>
              </a:rPr>
              <a:t>变体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07BD5FA-23F7-4808-874B-FEE61C86FFE2}"/>
              </a:ext>
            </a:extLst>
          </p:cNvPr>
          <p:cNvSpPr txBox="1"/>
          <p:nvPr/>
        </p:nvSpPr>
        <p:spPr>
          <a:xfrm>
            <a:off x="2634748" y="4936027"/>
            <a:ext cx="384721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1500" dirty="0">
                <a:solidFill>
                  <a:schemeClr val="bg1"/>
                </a:solidFill>
              </a:rPr>
              <a:t>颜色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07435FE-D35A-49E4-8896-60992345780F}"/>
              </a:ext>
            </a:extLst>
          </p:cNvPr>
          <p:cNvSpPr txBox="1"/>
          <p:nvPr/>
        </p:nvSpPr>
        <p:spPr>
          <a:xfrm>
            <a:off x="3590568" y="4936027"/>
            <a:ext cx="961802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1500" dirty="0">
                <a:solidFill>
                  <a:schemeClr val="bg1"/>
                </a:solidFill>
              </a:rPr>
              <a:t>自定义颜色</a:t>
            </a:r>
          </a:p>
        </p:txBody>
      </p:sp>
      <p:sp>
        <p:nvSpPr>
          <p:cNvPr id="29" name="等腰三角形 28">
            <a:extLst>
              <a:ext uri="{FF2B5EF4-FFF2-40B4-BE49-F238E27FC236}">
                <a16:creationId xmlns:a16="http://schemas.microsoft.com/office/drawing/2014/main" id="{D1AD6B8C-6A3A-4EFD-884C-E5E9E6D34C98}"/>
              </a:ext>
            </a:extLst>
          </p:cNvPr>
          <p:cNvSpPr/>
          <p:nvPr/>
        </p:nvSpPr>
        <p:spPr>
          <a:xfrm rot="5400000">
            <a:off x="1342259" y="5007376"/>
            <a:ext cx="102235" cy="8813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/>
          </a:p>
        </p:txBody>
      </p:sp>
      <p:sp>
        <p:nvSpPr>
          <p:cNvPr id="30" name="等腰三角形 29">
            <a:extLst>
              <a:ext uri="{FF2B5EF4-FFF2-40B4-BE49-F238E27FC236}">
                <a16:creationId xmlns:a16="http://schemas.microsoft.com/office/drawing/2014/main" id="{125147D2-3CD0-49E5-B67C-4040F3009BC3}"/>
              </a:ext>
            </a:extLst>
          </p:cNvPr>
          <p:cNvSpPr/>
          <p:nvPr/>
        </p:nvSpPr>
        <p:spPr>
          <a:xfrm rot="5400000">
            <a:off x="2298080" y="5007376"/>
            <a:ext cx="102235" cy="8813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/>
          </a:p>
        </p:txBody>
      </p:sp>
      <p:sp>
        <p:nvSpPr>
          <p:cNvPr id="31" name="等腰三角形 30">
            <a:extLst>
              <a:ext uri="{FF2B5EF4-FFF2-40B4-BE49-F238E27FC236}">
                <a16:creationId xmlns:a16="http://schemas.microsoft.com/office/drawing/2014/main" id="{E39F9DEB-3B69-4156-AF1F-D1FD7C6FF156}"/>
              </a:ext>
            </a:extLst>
          </p:cNvPr>
          <p:cNvSpPr/>
          <p:nvPr/>
        </p:nvSpPr>
        <p:spPr>
          <a:xfrm rot="5400000">
            <a:off x="3253901" y="5007376"/>
            <a:ext cx="102235" cy="8813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7A1BEE7-8AA0-4284-A7DC-ACC824B18435}"/>
              </a:ext>
            </a:extLst>
          </p:cNvPr>
          <p:cNvSpPr txBox="1"/>
          <p:nvPr/>
        </p:nvSpPr>
        <p:spPr>
          <a:xfrm>
            <a:off x="723106" y="4520094"/>
            <a:ext cx="205184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一键换色操作方法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7ED4853-5EA9-4B69-9F92-974973DE2661}"/>
              </a:ext>
            </a:extLst>
          </p:cNvPr>
          <p:cNvSpPr txBox="1"/>
          <p:nvPr/>
        </p:nvSpPr>
        <p:spPr>
          <a:xfrm>
            <a:off x="723106" y="5528419"/>
            <a:ext cx="1731243" cy="5321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500" dirty="0">
                <a:solidFill>
                  <a:schemeClr val="bg1"/>
                </a:solidFill>
              </a:rPr>
              <a:t>一键换色详细步骤</a:t>
            </a:r>
            <a:endParaRPr lang="en-US" altLang="zh-CN" sz="15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1500" dirty="0">
                <a:solidFill>
                  <a:schemeClr val="bg1"/>
                </a:solidFill>
              </a:rPr>
              <a:t>可参考下页图片教学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5318E408-5C8F-467E-B55F-CC9D14D9FAEE}"/>
              </a:ext>
            </a:extLst>
          </p:cNvPr>
          <p:cNvCxnSpPr>
            <a:cxnSpLocks/>
          </p:cNvCxnSpPr>
          <p:nvPr/>
        </p:nvCxnSpPr>
        <p:spPr>
          <a:xfrm>
            <a:off x="723900" y="5388408"/>
            <a:ext cx="1073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C27CB989-78AB-4B56-9118-CB044A0C1F19}"/>
              </a:ext>
            </a:extLst>
          </p:cNvPr>
          <p:cNvSpPr txBox="1"/>
          <p:nvPr/>
        </p:nvSpPr>
        <p:spPr>
          <a:xfrm>
            <a:off x="6508683" y="1592317"/>
            <a:ext cx="1538883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3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字体方案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E28E0CD-135B-4B41-ADEB-B10BC05CD098}"/>
              </a:ext>
            </a:extLst>
          </p:cNvPr>
          <p:cNvSpPr txBox="1"/>
          <p:nvPr/>
        </p:nvSpPr>
        <p:spPr>
          <a:xfrm>
            <a:off x="8118847" y="1632005"/>
            <a:ext cx="1431482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15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Color scheme</a:t>
            </a:r>
            <a:endParaRPr lang="zh-CN" altLang="en-US" sz="15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7EE241A-58E9-4058-9C51-851ED44FB5C8}"/>
              </a:ext>
            </a:extLst>
          </p:cNvPr>
          <p:cNvSpPr txBox="1"/>
          <p:nvPr/>
        </p:nvSpPr>
        <p:spPr>
          <a:xfrm>
            <a:off x="6508683" y="2332712"/>
            <a:ext cx="512961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</a:rPr>
              <a:t>中文</a:t>
            </a:r>
          </a:p>
        </p:txBody>
      </p:sp>
      <p:sp>
        <p:nvSpPr>
          <p:cNvPr id="50" name="PA-文本框 49">
            <a:extLst>
              <a:ext uri="{FF2B5EF4-FFF2-40B4-BE49-F238E27FC236}">
                <a16:creationId xmlns:a16="http://schemas.microsoft.com/office/drawing/2014/main" id="{055020D5-F9B0-4326-A26A-7E03D22E5A9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528250" y="2348290"/>
            <a:ext cx="2469642" cy="276225"/>
          </a:xfrm>
          <a:custGeom>
            <a:avLst/>
            <a:gdLst/>
            <a:ahLst/>
            <a:cxnLst/>
            <a:rect l="l" t="t" r="r" b="b"/>
            <a:pathLst>
              <a:path w="2469642" h="276225">
                <a:moveTo>
                  <a:pt x="1196721" y="184404"/>
                </a:moveTo>
                <a:lnTo>
                  <a:pt x="1196721" y="196596"/>
                </a:lnTo>
                <a:lnTo>
                  <a:pt x="1312545" y="196596"/>
                </a:lnTo>
                <a:cubicBezTo>
                  <a:pt x="1315847" y="196596"/>
                  <a:pt x="1318641" y="195453"/>
                  <a:pt x="1320927" y="193167"/>
                </a:cubicBezTo>
                <a:cubicBezTo>
                  <a:pt x="1323213" y="190881"/>
                  <a:pt x="1324356" y="187960"/>
                  <a:pt x="1324356" y="184404"/>
                </a:cubicBezTo>
                <a:close/>
                <a:moveTo>
                  <a:pt x="1196721" y="141732"/>
                </a:moveTo>
                <a:lnTo>
                  <a:pt x="1196721" y="153162"/>
                </a:lnTo>
                <a:lnTo>
                  <a:pt x="1324356" y="153162"/>
                </a:lnTo>
                <a:lnTo>
                  <a:pt x="1324356" y="141732"/>
                </a:lnTo>
                <a:close/>
                <a:moveTo>
                  <a:pt x="1767840" y="141351"/>
                </a:moveTo>
                <a:lnTo>
                  <a:pt x="1941957" y="141351"/>
                </a:lnTo>
                <a:lnTo>
                  <a:pt x="1941957" y="169926"/>
                </a:lnTo>
                <a:lnTo>
                  <a:pt x="1884426" y="169926"/>
                </a:lnTo>
                <a:lnTo>
                  <a:pt x="1884426" y="194691"/>
                </a:lnTo>
                <a:lnTo>
                  <a:pt x="1941957" y="194691"/>
                </a:lnTo>
                <a:lnTo>
                  <a:pt x="1941957" y="222885"/>
                </a:lnTo>
                <a:lnTo>
                  <a:pt x="1884426" y="222885"/>
                </a:lnTo>
                <a:lnTo>
                  <a:pt x="1884426" y="244983"/>
                </a:lnTo>
                <a:lnTo>
                  <a:pt x="2103882" y="244983"/>
                </a:lnTo>
                <a:lnTo>
                  <a:pt x="2103882" y="275463"/>
                </a:lnTo>
                <a:lnTo>
                  <a:pt x="1839468" y="275463"/>
                </a:lnTo>
                <a:lnTo>
                  <a:pt x="1820418" y="261747"/>
                </a:lnTo>
                <a:lnTo>
                  <a:pt x="1819275" y="276225"/>
                </a:lnTo>
                <a:lnTo>
                  <a:pt x="1767840" y="276225"/>
                </a:lnTo>
                <a:lnTo>
                  <a:pt x="1778127" y="184404"/>
                </a:lnTo>
                <a:lnTo>
                  <a:pt x="1829181" y="184404"/>
                </a:lnTo>
                <a:lnTo>
                  <a:pt x="1824609" y="225933"/>
                </a:lnTo>
                <a:lnTo>
                  <a:pt x="1838706" y="238887"/>
                </a:lnTo>
                <a:lnTo>
                  <a:pt x="1838706" y="169926"/>
                </a:lnTo>
                <a:lnTo>
                  <a:pt x="1767840" y="169926"/>
                </a:lnTo>
                <a:close/>
                <a:moveTo>
                  <a:pt x="1676400" y="111633"/>
                </a:moveTo>
                <a:lnTo>
                  <a:pt x="1719072" y="111633"/>
                </a:lnTo>
                <a:lnTo>
                  <a:pt x="1735074" y="268605"/>
                </a:lnTo>
                <a:lnTo>
                  <a:pt x="1692783" y="268605"/>
                </a:lnTo>
                <a:close/>
                <a:moveTo>
                  <a:pt x="1552194" y="111633"/>
                </a:moveTo>
                <a:lnTo>
                  <a:pt x="1594866" y="111633"/>
                </a:lnTo>
                <a:lnTo>
                  <a:pt x="1578483" y="268605"/>
                </a:lnTo>
                <a:lnTo>
                  <a:pt x="1536192" y="268605"/>
                </a:lnTo>
                <a:close/>
                <a:moveTo>
                  <a:pt x="1196721" y="100203"/>
                </a:moveTo>
                <a:lnTo>
                  <a:pt x="1196721" y="110490"/>
                </a:lnTo>
                <a:lnTo>
                  <a:pt x="1324356" y="110490"/>
                </a:lnTo>
                <a:lnTo>
                  <a:pt x="1324356" y="100203"/>
                </a:lnTo>
                <a:close/>
                <a:moveTo>
                  <a:pt x="2403729" y="81915"/>
                </a:moveTo>
                <a:lnTo>
                  <a:pt x="2451354" y="81915"/>
                </a:lnTo>
                <a:lnTo>
                  <a:pt x="2469642" y="275844"/>
                </a:lnTo>
                <a:lnTo>
                  <a:pt x="2422398" y="275844"/>
                </a:lnTo>
                <a:close/>
                <a:moveTo>
                  <a:pt x="2253234" y="81915"/>
                </a:moveTo>
                <a:lnTo>
                  <a:pt x="2300478" y="81915"/>
                </a:lnTo>
                <a:lnTo>
                  <a:pt x="2282190" y="275844"/>
                </a:lnTo>
                <a:lnTo>
                  <a:pt x="2234565" y="275844"/>
                </a:lnTo>
                <a:close/>
                <a:moveTo>
                  <a:pt x="1819656" y="76200"/>
                </a:moveTo>
                <a:lnTo>
                  <a:pt x="1819656" y="94107"/>
                </a:lnTo>
                <a:lnTo>
                  <a:pt x="1884426" y="94107"/>
                </a:lnTo>
                <a:cubicBezTo>
                  <a:pt x="1888490" y="94107"/>
                  <a:pt x="1890522" y="92075"/>
                  <a:pt x="1890522" y="88011"/>
                </a:cubicBezTo>
                <a:lnTo>
                  <a:pt x="1890522" y="76200"/>
                </a:lnTo>
                <a:close/>
                <a:moveTo>
                  <a:pt x="1489710" y="68961"/>
                </a:moveTo>
                <a:lnTo>
                  <a:pt x="1519428" y="68961"/>
                </a:lnTo>
                <a:lnTo>
                  <a:pt x="1528953" y="274701"/>
                </a:lnTo>
                <a:lnTo>
                  <a:pt x="1499235" y="274701"/>
                </a:lnTo>
                <a:close/>
                <a:moveTo>
                  <a:pt x="1411224" y="68961"/>
                </a:moveTo>
                <a:lnTo>
                  <a:pt x="1440561" y="68961"/>
                </a:lnTo>
                <a:lnTo>
                  <a:pt x="1431036" y="274701"/>
                </a:lnTo>
                <a:lnTo>
                  <a:pt x="1401699" y="274701"/>
                </a:lnTo>
                <a:close/>
                <a:moveTo>
                  <a:pt x="1540002" y="60960"/>
                </a:moveTo>
                <a:lnTo>
                  <a:pt x="1734693" y="60960"/>
                </a:lnTo>
                <a:lnTo>
                  <a:pt x="1734693" y="98679"/>
                </a:lnTo>
                <a:lnTo>
                  <a:pt x="1664589" y="98679"/>
                </a:lnTo>
                <a:lnTo>
                  <a:pt x="1664589" y="232029"/>
                </a:lnTo>
                <a:cubicBezTo>
                  <a:pt x="1664589" y="237871"/>
                  <a:pt x="1663446" y="243396"/>
                  <a:pt x="1661160" y="248603"/>
                </a:cubicBezTo>
                <a:cubicBezTo>
                  <a:pt x="1658874" y="253810"/>
                  <a:pt x="1655762" y="258382"/>
                  <a:pt x="1651825" y="262319"/>
                </a:cubicBezTo>
                <a:cubicBezTo>
                  <a:pt x="1647888" y="266256"/>
                  <a:pt x="1643316" y="269367"/>
                  <a:pt x="1638110" y="271653"/>
                </a:cubicBezTo>
                <a:cubicBezTo>
                  <a:pt x="1632903" y="273939"/>
                  <a:pt x="1627378" y="275082"/>
                  <a:pt x="1621536" y="275082"/>
                </a:cubicBezTo>
                <a:lnTo>
                  <a:pt x="1584198" y="275082"/>
                </a:lnTo>
                <a:lnTo>
                  <a:pt x="1599057" y="241173"/>
                </a:lnTo>
                <a:lnTo>
                  <a:pt x="1605915" y="241173"/>
                </a:lnTo>
                <a:cubicBezTo>
                  <a:pt x="1609471" y="241173"/>
                  <a:pt x="1612392" y="240030"/>
                  <a:pt x="1614678" y="237744"/>
                </a:cubicBezTo>
                <a:cubicBezTo>
                  <a:pt x="1616964" y="235458"/>
                  <a:pt x="1618107" y="232537"/>
                  <a:pt x="1618107" y="228981"/>
                </a:cubicBezTo>
                <a:lnTo>
                  <a:pt x="1618107" y="98679"/>
                </a:lnTo>
                <a:lnTo>
                  <a:pt x="1540002" y="98679"/>
                </a:lnTo>
                <a:close/>
                <a:moveTo>
                  <a:pt x="150876" y="60198"/>
                </a:moveTo>
                <a:lnTo>
                  <a:pt x="203835" y="60198"/>
                </a:lnTo>
                <a:lnTo>
                  <a:pt x="193929" y="89535"/>
                </a:lnTo>
                <a:lnTo>
                  <a:pt x="273177" y="89535"/>
                </a:lnTo>
                <a:lnTo>
                  <a:pt x="264033" y="67437"/>
                </a:lnTo>
                <a:lnTo>
                  <a:pt x="310896" y="67437"/>
                </a:lnTo>
                <a:lnTo>
                  <a:pt x="335280" y="127254"/>
                </a:lnTo>
                <a:lnTo>
                  <a:pt x="295656" y="127254"/>
                </a:lnTo>
                <a:lnTo>
                  <a:pt x="288417" y="127254"/>
                </a:lnTo>
                <a:lnTo>
                  <a:pt x="273177" y="127254"/>
                </a:lnTo>
                <a:lnTo>
                  <a:pt x="273177" y="153924"/>
                </a:lnTo>
                <a:lnTo>
                  <a:pt x="281178" y="145923"/>
                </a:lnTo>
                <a:lnTo>
                  <a:pt x="334137" y="145923"/>
                </a:lnTo>
                <a:lnTo>
                  <a:pt x="273177" y="209169"/>
                </a:lnTo>
                <a:lnTo>
                  <a:pt x="273177" y="226314"/>
                </a:lnTo>
                <a:cubicBezTo>
                  <a:pt x="273177" y="229616"/>
                  <a:pt x="274320" y="232410"/>
                  <a:pt x="276606" y="234696"/>
                </a:cubicBezTo>
                <a:cubicBezTo>
                  <a:pt x="278892" y="236982"/>
                  <a:pt x="281686" y="238125"/>
                  <a:pt x="284988" y="238125"/>
                </a:cubicBezTo>
                <a:lnTo>
                  <a:pt x="334137" y="238125"/>
                </a:lnTo>
                <a:lnTo>
                  <a:pt x="317754" y="275082"/>
                </a:lnTo>
                <a:lnTo>
                  <a:pt x="267462" y="275082"/>
                </a:lnTo>
                <a:cubicBezTo>
                  <a:pt x="259334" y="275082"/>
                  <a:pt x="252095" y="273114"/>
                  <a:pt x="245745" y="269177"/>
                </a:cubicBezTo>
                <a:cubicBezTo>
                  <a:pt x="239395" y="265240"/>
                  <a:pt x="234442" y="259969"/>
                  <a:pt x="230886" y="253365"/>
                </a:cubicBezTo>
                <a:lnTo>
                  <a:pt x="215646" y="268986"/>
                </a:lnTo>
                <a:lnTo>
                  <a:pt x="161544" y="268986"/>
                </a:lnTo>
                <a:lnTo>
                  <a:pt x="225933" y="203073"/>
                </a:lnTo>
                <a:lnTo>
                  <a:pt x="225933" y="127254"/>
                </a:lnTo>
                <a:lnTo>
                  <a:pt x="181356" y="127254"/>
                </a:lnTo>
                <a:lnTo>
                  <a:pt x="132588" y="275082"/>
                </a:lnTo>
                <a:lnTo>
                  <a:pt x="81915" y="275082"/>
                </a:lnTo>
                <a:lnTo>
                  <a:pt x="129159" y="127254"/>
                </a:lnTo>
                <a:lnTo>
                  <a:pt x="85344" y="127254"/>
                </a:lnTo>
                <a:lnTo>
                  <a:pt x="85344" y="89535"/>
                </a:lnTo>
                <a:lnTo>
                  <a:pt x="141351" y="89535"/>
                </a:lnTo>
                <a:close/>
                <a:moveTo>
                  <a:pt x="1048512" y="58674"/>
                </a:moveTo>
                <a:lnTo>
                  <a:pt x="1134618" y="58674"/>
                </a:lnTo>
                <a:lnTo>
                  <a:pt x="1141095" y="58674"/>
                </a:lnTo>
                <a:lnTo>
                  <a:pt x="1108710" y="142494"/>
                </a:lnTo>
                <a:lnTo>
                  <a:pt x="1134618" y="142494"/>
                </a:lnTo>
                <a:lnTo>
                  <a:pt x="1117092" y="204978"/>
                </a:lnTo>
                <a:lnTo>
                  <a:pt x="1144905" y="240792"/>
                </a:lnTo>
                <a:lnTo>
                  <a:pt x="1382268" y="240792"/>
                </a:lnTo>
                <a:lnTo>
                  <a:pt x="1371219" y="275844"/>
                </a:lnTo>
                <a:lnTo>
                  <a:pt x="1117854" y="275844"/>
                </a:lnTo>
                <a:lnTo>
                  <a:pt x="1102614" y="257175"/>
                </a:lnTo>
                <a:lnTo>
                  <a:pt x="1097661" y="275844"/>
                </a:lnTo>
                <a:lnTo>
                  <a:pt x="1048512" y="275844"/>
                </a:lnTo>
                <a:lnTo>
                  <a:pt x="1080516" y="177546"/>
                </a:lnTo>
                <a:lnTo>
                  <a:pt x="1048512" y="177546"/>
                </a:lnTo>
                <a:lnTo>
                  <a:pt x="1049274" y="176022"/>
                </a:lnTo>
                <a:lnTo>
                  <a:pt x="1081278" y="93345"/>
                </a:lnTo>
                <a:lnTo>
                  <a:pt x="1048512" y="93345"/>
                </a:lnTo>
                <a:close/>
                <a:moveTo>
                  <a:pt x="344424" y="32766"/>
                </a:moveTo>
                <a:lnTo>
                  <a:pt x="397383" y="32766"/>
                </a:lnTo>
                <a:lnTo>
                  <a:pt x="397383" y="275463"/>
                </a:lnTo>
                <a:lnTo>
                  <a:pt x="344424" y="275463"/>
                </a:lnTo>
                <a:close/>
                <a:moveTo>
                  <a:pt x="1819656" y="32004"/>
                </a:moveTo>
                <a:lnTo>
                  <a:pt x="1819656" y="48006"/>
                </a:lnTo>
                <a:lnTo>
                  <a:pt x="1890522" y="48006"/>
                </a:lnTo>
                <a:lnTo>
                  <a:pt x="1890522" y="32004"/>
                </a:lnTo>
                <a:close/>
                <a:moveTo>
                  <a:pt x="497205" y="7620"/>
                </a:moveTo>
                <a:lnTo>
                  <a:pt x="677037" y="7620"/>
                </a:lnTo>
                <a:lnTo>
                  <a:pt x="677037" y="233172"/>
                </a:lnTo>
                <a:cubicBezTo>
                  <a:pt x="677037" y="239014"/>
                  <a:pt x="675958" y="244475"/>
                  <a:pt x="673799" y="249555"/>
                </a:cubicBezTo>
                <a:cubicBezTo>
                  <a:pt x="671640" y="254635"/>
                  <a:pt x="668655" y="259080"/>
                  <a:pt x="664845" y="262890"/>
                </a:cubicBezTo>
                <a:cubicBezTo>
                  <a:pt x="661035" y="266700"/>
                  <a:pt x="656590" y="269685"/>
                  <a:pt x="651510" y="271844"/>
                </a:cubicBezTo>
                <a:cubicBezTo>
                  <a:pt x="646430" y="274003"/>
                  <a:pt x="640969" y="275082"/>
                  <a:pt x="635127" y="275082"/>
                </a:cubicBezTo>
                <a:lnTo>
                  <a:pt x="585597" y="275082"/>
                </a:lnTo>
                <a:lnTo>
                  <a:pt x="600075" y="242316"/>
                </a:lnTo>
                <a:lnTo>
                  <a:pt x="612267" y="242316"/>
                </a:lnTo>
                <a:cubicBezTo>
                  <a:pt x="615569" y="242316"/>
                  <a:pt x="618363" y="241173"/>
                  <a:pt x="620649" y="238887"/>
                </a:cubicBezTo>
                <a:cubicBezTo>
                  <a:pt x="622935" y="236601"/>
                  <a:pt x="624078" y="233807"/>
                  <a:pt x="624078" y="230505"/>
                </a:cubicBezTo>
                <a:lnTo>
                  <a:pt x="624078" y="45339"/>
                </a:lnTo>
                <a:lnTo>
                  <a:pt x="497205" y="45339"/>
                </a:lnTo>
                <a:close/>
                <a:moveTo>
                  <a:pt x="1546098" y="1524"/>
                </a:moveTo>
                <a:lnTo>
                  <a:pt x="1728597" y="1524"/>
                </a:lnTo>
                <a:lnTo>
                  <a:pt x="1728597" y="39243"/>
                </a:lnTo>
                <a:lnTo>
                  <a:pt x="1546098" y="39243"/>
                </a:lnTo>
                <a:close/>
                <a:moveTo>
                  <a:pt x="696468" y="1524"/>
                </a:moveTo>
                <a:lnTo>
                  <a:pt x="1029843" y="1524"/>
                </a:lnTo>
                <a:lnTo>
                  <a:pt x="1029843" y="40767"/>
                </a:lnTo>
                <a:lnTo>
                  <a:pt x="894588" y="40767"/>
                </a:lnTo>
                <a:lnTo>
                  <a:pt x="894588" y="115062"/>
                </a:lnTo>
                <a:lnTo>
                  <a:pt x="1029843" y="115062"/>
                </a:lnTo>
                <a:lnTo>
                  <a:pt x="1029843" y="154305"/>
                </a:lnTo>
                <a:lnTo>
                  <a:pt x="894588" y="154305"/>
                </a:lnTo>
                <a:lnTo>
                  <a:pt x="894588" y="235839"/>
                </a:lnTo>
                <a:lnTo>
                  <a:pt x="1029843" y="235839"/>
                </a:lnTo>
                <a:lnTo>
                  <a:pt x="1029843" y="275082"/>
                </a:lnTo>
                <a:lnTo>
                  <a:pt x="780288" y="275082"/>
                </a:lnTo>
                <a:lnTo>
                  <a:pt x="729234" y="275082"/>
                </a:lnTo>
                <a:lnTo>
                  <a:pt x="696468" y="275082"/>
                </a:lnTo>
                <a:lnTo>
                  <a:pt x="696468" y="235839"/>
                </a:lnTo>
                <a:lnTo>
                  <a:pt x="729234" y="235839"/>
                </a:lnTo>
                <a:lnTo>
                  <a:pt x="729234" y="75057"/>
                </a:lnTo>
                <a:lnTo>
                  <a:pt x="780288" y="75057"/>
                </a:lnTo>
                <a:lnTo>
                  <a:pt x="780288" y="235839"/>
                </a:lnTo>
                <a:lnTo>
                  <a:pt x="838962" y="235839"/>
                </a:lnTo>
                <a:lnTo>
                  <a:pt x="838962" y="40767"/>
                </a:lnTo>
                <a:lnTo>
                  <a:pt x="696468" y="40767"/>
                </a:lnTo>
                <a:close/>
                <a:moveTo>
                  <a:pt x="1446276" y="1143"/>
                </a:moveTo>
                <a:lnTo>
                  <a:pt x="1483614" y="1143"/>
                </a:lnTo>
                <a:lnTo>
                  <a:pt x="1483614" y="19431"/>
                </a:lnTo>
                <a:lnTo>
                  <a:pt x="1525143" y="19431"/>
                </a:lnTo>
                <a:lnTo>
                  <a:pt x="1525143" y="57150"/>
                </a:lnTo>
                <a:lnTo>
                  <a:pt x="1483614" y="57150"/>
                </a:lnTo>
                <a:lnTo>
                  <a:pt x="1483614" y="275463"/>
                </a:lnTo>
                <a:lnTo>
                  <a:pt x="1446276" y="275463"/>
                </a:lnTo>
                <a:lnTo>
                  <a:pt x="1446276" y="57150"/>
                </a:lnTo>
                <a:lnTo>
                  <a:pt x="1400937" y="57150"/>
                </a:lnTo>
                <a:lnTo>
                  <a:pt x="1400937" y="19431"/>
                </a:lnTo>
                <a:lnTo>
                  <a:pt x="1446276" y="19431"/>
                </a:lnTo>
                <a:close/>
                <a:moveTo>
                  <a:pt x="397764" y="1143"/>
                </a:moveTo>
                <a:lnTo>
                  <a:pt x="460248" y="1143"/>
                </a:lnTo>
                <a:lnTo>
                  <a:pt x="484251" y="56007"/>
                </a:lnTo>
                <a:lnTo>
                  <a:pt x="422148" y="56007"/>
                </a:lnTo>
                <a:close/>
                <a:moveTo>
                  <a:pt x="2325624" y="762"/>
                </a:moveTo>
                <a:lnTo>
                  <a:pt x="2377440" y="762"/>
                </a:lnTo>
                <a:lnTo>
                  <a:pt x="2377440" y="25908"/>
                </a:lnTo>
                <a:lnTo>
                  <a:pt x="2468499" y="25908"/>
                </a:lnTo>
                <a:lnTo>
                  <a:pt x="2468499" y="63627"/>
                </a:lnTo>
                <a:lnTo>
                  <a:pt x="2377440" y="63627"/>
                </a:lnTo>
                <a:lnTo>
                  <a:pt x="2377440" y="200025"/>
                </a:lnTo>
                <a:lnTo>
                  <a:pt x="2404110" y="200025"/>
                </a:lnTo>
                <a:lnTo>
                  <a:pt x="2404110" y="237744"/>
                </a:lnTo>
                <a:lnTo>
                  <a:pt x="2377440" y="237744"/>
                </a:lnTo>
                <a:lnTo>
                  <a:pt x="2377440" y="275844"/>
                </a:lnTo>
                <a:lnTo>
                  <a:pt x="2325624" y="275844"/>
                </a:lnTo>
                <a:lnTo>
                  <a:pt x="2325624" y="237744"/>
                </a:lnTo>
                <a:lnTo>
                  <a:pt x="2298954" y="237744"/>
                </a:lnTo>
                <a:lnTo>
                  <a:pt x="2298954" y="200025"/>
                </a:lnTo>
                <a:lnTo>
                  <a:pt x="2325624" y="200025"/>
                </a:lnTo>
                <a:lnTo>
                  <a:pt x="2325624" y="63627"/>
                </a:lnTo>
                <a:lnTo>
                  <a:pt x="2234565" y="63627"/>
                </a:lnTo>
                <a:lnTo>
                  <a:pt x="2234565" y="25908"/>
                </a:lnTo>
                <a:lnTo>
                  <a:pt x="2325624" y="25908"/>
                </a:lnTo>
                <a:close/>
                <a:moveTo>
                  <a:pt x="1155573" y="762"/>
                </a:moveTo>
                <a:lnTo>
                  <a:pt x="1208532" y="762"/>
                </a:lnTo>
                <a:lnTo>
                  <a:pt x="1221105" y="22479"/>
                </a:lnTo>
                <a:lnTo>
                  <a:pt x="1298067" y="22479"/>
                </a:lnTo>
                <a:lnTo>
                  <a:pt x="1311021" y="762"/>
                </a:lnTo>
                <a:lnTo>
                  <a:pt x="1363599" y="762"/>
                </a:lnTo>
                <a:lnTo>
                  <a:pt x="1351026" y="22479"/>
                </a:lnTo>
                <a:lnTo>
                  <a:pt x="1383030" y="22479"/>
                </a:lnTo>
                <a:lnTo>
                  <a:pt x="1383030" y="53340"/>
                </a:lnTo>
                <a:lnTo>
                  <a:pt x="1273302" y="53340"/>
                </a:lnTo>
                <a:lnTo>
                  <a:pt x="1259205" y="68961"/>
                </a:lnTo>
                <a:lnTo>
                  <a:pt x="1377315" y="68961"/>
                </a:lnTo>
                <a:lnTo>
                  <a:pt x="1377315" y="77343"/>
                </a:lnTo>
                <a:lnTo>
                  <a:pt x="1377315" y="100203"/>
                </a:lnTo>
                <a:lnTo>
                  <a:pt x="1377315" y="188976"/>
                </a:lnTo>
                <a:cubicBezTo>
                  <a:pt x="1377315" y="194818"/>
                  <a:pt x="1376172" y="200279"/>
                  <a:pt x="1373886" y="205359"/>
                </a:cubicBezTo>
                <a:cubicBezTo>
                  <a:pt x="1371600" y="210439"/>
                  <a:pt x="1368552" y="214884"/>
                  <a:pt x="1364742" y="218694"/>
                </a:cubicBezTo>
                <a:cubicBezTo>
                  <a:pt x="1360932" y="222504"/>
                  <a:pt x="1356487" y="225489"/>
                  <a:pt x="1351407" y="227648"/>
                </a:cubicBezTo>
                <a:cubicBezTo>
                  <a:pt x="1346327" y="229807"/>
                  <a:pt x="1340993" y="230886"/>
                  <a:pt x="1335405" y="230886"/>
                </a:cubicBezTo>
                <a:lnTo>
                  <a:pt x="1143762" y="230886"/>
                </a:lnTo>
                <a:lnTo>
                  <a:pt x="1143762" y="207645"/>
                </a:lnTo>
                <a:lnTo>
                  <a:pt x="1143762" y="196596"/>
                </a:lnTo>
                <a:lnTo>
                  <a:pt x="1143762" y="68961"/>
                </a:lnTo>
                <a:lnTo>
                  <a:pt x="1196721" y="68961"/>
                </a:lnTo>
                <a:lnTo>
                  <a:pt x="1200531" y="68961"/>
                </a:lnTo>
                <a:lnTo>
                  <a:pt x="1214247" y="53340"/>
                </a:lnTo>
                <a:lnTo>
                  <a:pt x="1136142" y="53340"/>
                </a:lnTo>
                <a:lnTo>
                  <a:pt x="1136142" y="22479"/>
                </a:lnTo>
                <a:lnTo>
                  <a:pt x="1168146" y="22479"/>
                </a:lnTo>
                <a:close/>
                <a:moveTo>
                  <a:pt x="1048893" y="762"/>
                </a:moveTo>
                <a:lnTo>
                  <a:pt x="1099185" y="762"/>
                </a:lnTo>
                <a:lnTo>
                  <a:pt x="1125474" y="47244"/>
                </a:lnTo>
                <a:lnTo>
                  <a:pt x="1075182" y="47244"/>
                </a:lnTo>
                <a:close/>
                <a:moveTo>
                  <a:pt x="2176272" y="381"/>
                </a:moveTo>
                <a:lnTo>
                  <a:pt x="2227326" y="381"/>
                </a:lnTo>
                <a:lnTo>
                  <a:pt x="2200656" y="64389"/>
                </a:lnTo>
                <a:lnTo>
                  <a:pt x="2214753" y="64389"/>
                </a:lnTo>
                <a:lnTo>
                  <a:pt x="2214753" y="275463"/>
                </a:lnTo>
                <a:lnTo>
                  <a:pt x="2165985" y="275463"/>
                </a:lnTo>
                <a:lnTo>
                  <a:pt x="2165985" y="103632"/>
                </a:lnTo>
                <a:lnTo>
                  <a:pt x="2133600" y="103632"/>
                </a:lnTo>
                <a:close/>
                <a:moveTo>
                  <a:pt x="148971" y="381"/>
                </a:moveTo>
                <a:lnTo>
                  <a:pt x="211455" y="381"/>
                </a:lnTo>
                <a:lnTo>
                  <a:pt x="217170" y="13716"/>
                </a:lnTo>
                <a:lnTo>
                  <a:pt x="336042" y="13716"/>
                </a:lnTo>
                <a:lnTo>
                  <a:pt x="336042" y="51435"/>
                </a:lnTo>
                <a:lnTo>
                  <a:pt x="71247" y="51435"/>
                </a:lnTo>
                <a:lnTo>
                  <a:pt x="71247" y="234696"/>
                </a:lnTo>
                <a:lnTo>
                  <a:pt x="52578" y="276225"/>
                </a:lnTo>
                <a:lnTo>
                  <a:pt x="0" y="276225"/>
                </a:lnTo>
                <a:lnTo>
                  <a:pt x="18288" y="234696"/>
                </a:lnTo>
                <a:lnTo>
                  <a:pt x="18288" y="13716"/>
                </a:lnTo>
                <a:lnTo>
                  <a:pt x="155067" y="13716"/>
                </a:lnTo>
                <a:close/>
                <a:moveTo>
                  <a:pt x="1951101" y="0"/>
                </a:moveTo>
                <a:lnTo>
                  <a:pt x="2103882" y="0"/>
                </a:lnTo>
                <a:lnTo>
                  <a:pt x="2103882" y="25527"/>
                </a:lnTo>
                <a:lnTo>
                  <a:pt x="2051685" y="25527"/>
                </a:lnTo>
                <a:lnTo>
                  <a:pt x="2045589" y="44196"/>
                </a:lnTo>
                <a:lnTo>
                  <a:pt x="2057400" y="44196"/>
                </a:lnTo>
                <a:cubicBezTo>
                  <a:pt x="2062734" y="44196"/>
                  <a:pt x="2068449" y="45339"/>
                  <a:pt x="2074545" y="47625"/>
                </a:cubicBezTo>
                <a:cubicBezTo>
                  <a:pt x="2079625" y="49657"/>
                  <a:pt x="2084451" y="52705"/>
                  <a:pt x="2089023" y="56769"/>
                </a:cubicBezTo>
                <a:cubicBezTo>
                  <a:pt x="2091309" y="58547"/>
                  <a:pt x="2093341" y="60579"/>
                  <a:pt x="2095119" y="62865"/>
                </a:cubicBezTo>
                <a:cubicBezTo>
                  <a:pt x="2096897" y="65151"/>
                  <a:pt x="2098548" y="67437"/>
                  <a:pt x="2100072" y="69723"/>
                </a:cubicBezTo>
                <a:cubicBezTo>
                  <a:pt x="2101342" y="72517"/>
                  <a:pt x="2102294" y="75248"/>
                  <a:pt x="2102930" y="77915"/>
                </a:cubicBezTo>
                <a:cubicBezTo>
                  <a:pt x="2103564" y="80582"/>
                  <a:pt x="2103882" y="83439"/>
                  <a:pt x="2103882" y="86487"/>
                </a:cubicBezTo>
                <a:lnTo>
                  <a:pt x="2103882" y="175260"/>
                </a:lnTo>
                <a:lnTo>
                  <a:pt x="2057400" y="175260"/>
                </a:lnTo>
                <a:lnTo>
                  <a:pt x="2057400" y="81534"/>
                </a:lnTo>
                <a:cubicBezTo>
                  <a:pt x="2057400" y="78232"/>
                  <a:pt x="2056384" y="75438"/>
                  <a:pt x="2054352" y="73152"/>
                </a:cubicBezTo>
                <a:cubicBezTo>
                  <a:pt x="2052066" y="70866"/>
                  <a:pt x="2049018" y="69723"/>
                  <a:pt x="2045208" y="69723"/>
                </a:cubicBezTo>
                <a:lnTo>
                  <a:pt x="1997583" y="69723"/>
                </a:lnTo>
                <a:lnTo>
                  <a:pt x="1997583" y="172974"/>
                </a:lnTo>
                <a:lnTo>
                  <a:pt x="2004822" y="163068"/>
                </a:lnTo>
                <a:lnTo>
                  <a:pt x="2004822" y="100584"/>
                </a:lnTo>
                <a:lnTo>
                  <a:pt x="2049780" y="100584"/>
                </a:lnTo>
                <a:lnTo>
                  <a:pt x="2049780" y="175260"/>
                </a:lnTo>
                <a:lnTo>
                  <a:pt x="2039112" y="189357"/>
                </a:lnTo>
                <a:lnTo>
                  <a:pt x="2065782" y="189357"/>
                </a:lnTo>
                <a:lnTo>
                  <a:pt x="2103501" y="238125"/>
                </a:lnTo>
                <a:lnTo>
                  <a:pt x="2051685" y="238125"/>
                </a:lnTo>
                <a:lnTo>
                  <a:pt x="2026158" y="205359"/>
                </a:lnTo>
                <a:lnTo>
                  <a:pt x="2000631" y="238125"/>
                </a:lnTo>
                <a:lnTo>
                  <a:pt x="1946529" y="238125"/>
                </a:lnTo>
                <a:lnTo>
                  <a:pt x="1995297" y="175260"/>
                </a:lnTo>
                <a:lnTo>
                  <a:pt x="1951101" y="175260"/>
                </a:lnTo>
                <a:lnTo>
                  <a:pt x="1951101" y="44196"/>
                </a:lnTo>
                <a:lnTo>
                  <a:pt x="2000631" y="44196"/>
                </a:lnTo>
                <a:lnTo>
                  <a:pt x="2006727" y="25527"/>
                </a:lnTo>
                <a:lnTo>
                  <a:pt x="1951101" y="25527"/>
                </a:lnTo>
                <a:close/>
                <a:moveTo>
                  <a:pt x="1767840" y="0"/>
                </a:moveTo>
                <a:lnTo>
                  <a:pt x="1941957" y="0"/>
                </a:lnTo>
                <a:lnTo>
                  <a:pt x="1941957" y="86487"/>
                </a:lnTo>
                <a:cubicBezTo>
                  <a:pt x="1941957" y="91821"/>
                  <a:pt x="1940941" y="96520"/>
                  <a:pt x="1938909" y="100584"/>
                </a:cubicBezTo>
                <a:cubicBezTo>
                  <a:pt x="1937131" y="105410"/>
                  <a:pt x="1934718" y="109093"/>
                  <a:pt x="1931670" y="111633"/>
                </a:cubicBezTo>
                <a:cubicBezTo>
                  <a:pt x="1928368" y="114935"/>
                  <a:pt x="1924558" y="117602"/>
                  <a:pt x="1920240" y="119634"/>
                </a:cubicBezTo>
                <a:cubicBezTo>
                  <a:pt x="1915922" y="121666"/>
                  <a:pt x="1911223" y="122682"/>
                  <a:pt x="1906143" y="122682"/>
                </a:cubicBezTo>
                <a:lnTo>
                  <a:pt x="1767840" y="1226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sz="3000" dirty="0">
              <a:solidFill>
                <a:schemeClr val="bg1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  <p:sp>
        <p:nvSpPr>
          <p:cNvPr id="48" name="PA-文本框 47">
            <a:extLst>
              <a:ext uri="{FF2B5EF4-FFF2-40B4-BE49-F238E27FC236}">
                <a16:creationId xmlns:a16="http://schemas.microsoft.com/office/drawing/2014/main" id="{421B1B02-8E73-498B-B1C5-E8E7B96B33E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528250" y="2833555"/>
            <a:ext cx="2131913" cy="274405"/>
          </a:xfrm>
          <a:custGeom>
            <a:avLst/>
            <a:gdLst/>
            <a:ahLst/>
            <a:cxnLst/>
            <a:rect l="l" t="t" r="r" b="b"/>
            <a:pathLst>
              <a:path w="2131913" h="274405">
                <a:moveTo>
                  <a:pt x="1984809" y="148047"/>
                </a:moveTo>
                <a:lnTo>
                  <a:pt x="1984809" y="237001"/>
                </a:lnTo>
                <a:lnTo>
                  <a:pt x="2044531" y="237001"/>
                </a:lnTo>
                <a:cubicBezTo>
                  <a:pt x="2058990" y="237001"/>
                  <a:pt x="2070306" y="233124"/>
                  <a:pt x="2078478" y="225371"/>
                </a:cubicBezTo>
                <a:cubicBezTo>
                  <a:pt x="2086651" y="217617"/>
                  <a:pt x="2090737" y="206721"/>
                  <a:pt x="2090737" y="192681"/>
                </a:cubicBezTo>
                <a:cubicBezTo>
                  <a:pt x="2090737" y="178431"/>
                  <a:pt x="2086651" y="167430"/>
                  <a:pt x="2078478" y="159677"/>
                </a:cubicBezTo>
                <a:cubicBezTo>
                  <a:pt x="2070306" y="151923"/>
                  <a:pt x="2058990" y="148047"/>
                  <a:pt x="2044531" y="148047"/>
                </a:cubicBezTo>
                <a:close/>
                <a:moveTo>
                  <a:pt x="1280521" y="100584"/>
                </a:moveTo>
                <a:cubicBezTo>
                  <a:pt x="1272559" y="100584"/>
                  <a:pt x="1265382" y="102312"/>
                  <a:pt x="1258990" y="105770"/>
                </a:cubicBezTo>
                <a:cubicBezTo>
                  <a:pt x="1252599" y="109228"/>
                  <a:pt x="1247098" y="114047"/>
                  <a:pt x="1242488" y="120229"/>
                </a:cubicBezTo>
                <a:cubicBezTo>
                  <a:pt x="1237878" y="126411"/>
                  <a:pt x="1234316" y="133902"/>
                  <a:pt x="1231801" y="142703"/>
                </a:cubicBezTo>
                <a:cubicBezTo>
                  <a:pt x="1229287" y="151504"/>
                  <a:pt x="1228029" y="161248"/>
                  <a:pt x="1228029" y="171935"/>
                </a:cubicBezTo>
                <a:cubicBezTo>
                  <a:pt x="1228029" y="182622"/>
                  <a:pt x="1229287" y="192367"/>
                  <a:pt x="1231801" y="201168"/>
                </a:cubicBezTo>
                <a:cubicBezTo>
                  <a:pt x="1234316" y="209969"/>
                  <a:pt x="1237878" y="217513"/>
                  <a:pt x="1242488" y="223799"/>
                </a:cubicBezTo>
                <a:cubicBezTo>
                  <a:pt x="1247098" y="230086"/>
                  <a:pt x="1252599" y="234905"/>
                  <a:pt x="1258990" y="238258"/>
                </a:cubicBezTo>
                <a:cubicBezTo>
                  <a:pt x="1265382" y="241611"/>
                  <a:pt x="1272559" y="243287"/>
                  <a:pt x="1280521" y="243287"/>
                </a:cubicBezTo>
                <a:cubicBezTo>
                  <a:pt x="1288275" y="243287"/>
                  <a:pt x="1295399" y="241611"/>
                  <a:pt x="1301896" y="238258"/>
                </a:cubicBezTo>
                <a:cubicBezTo>
                  <a:pt x="1308392" y="234905"/>
                  <a:pt x="1313945" y="230086"/>
                  <a:pt x="1318555" y="223799"/>
                </a:cubicBezTo>
                <a:cubicBezTo>
                  <a:pt x="1323165" y="217513"/>
                  <a:pt x="1326727" y="209969"/>
                  <a:pt x="1329242" y="201168"/>
                </a:cubicBezTo>
                <a:cubicBezTo>
                  <a:pt x="1331757" y="192367"/>
                  <a:pt x="1333014" y="182622"/>
                  <a:pt x="1333014" y="171935"/>
                </a:cubicBezTo>
                <a:cubicBezTo>
                  <a:pt x="1333014" y="161248"/>
                  <a:pt x="1331757" y="151504"/>
                  <a:pt x="1329242" y="142703"/>
                </a:cubicBezTo>
                <a:cubicBezTo>
                  <a:pt x="1326727" y="133902"/>
                  <a:pt x="1323165" y="126411"/>
                  <a:pt x="1318555" y="120229"/>
                </a:cubicBezTo>
                <a:cubicBezTo>
                  <a:pt x="1313945" y="114047"/>
                  <a:pt x="1308392" y="109228"/>
                  <a:pt x="1301896" y="105770"/>
                </a:cubicBezTo>
                <a:cubicBezTo>
                  <a:pt x="1295400" y="102312"/>
                  <a:pt x="1288275" y="100584"/>
                  <a:pt x="1280521" y="100584"/>
                </a:cubicBezTo>
                <a:close/>
                <a:moveTo>
                  <a:pt x="1701698" y="69780"/>
                </a:moveTo>
                <a:cubicBezTo>
                  <a:pt x="1720138" y="69780"/>
                  <a:pt x="1735278" y="73342"/>
                  <a:pt x="1747118" y="80467"/>
                </a:cubicBezTo>
                <a:cubicBezTo>
                  <a:pt x="1758957" y="87592"/>
                  <a:pt x="1766868" y="97650"/>
                  <a:pt x="1770850" y="110642"/>
                </a:cubicBezTo>
                <a:lnTo>
                  <a:pt x="1741617" y="124472"/>
                </a:lnTo>
                <a:cubicBezTo>
                  <a:pt x="1739312" y="117138"/>
                  <a:pt x="1735173" y="111166"/>
                  <a:pt x="1729201" y="106556"/>
                </a:cubicBezTo>
                <a:cubicBezTo>
                  <a:pt x="1723229" y="101946"/>
                  <a:pt x="1714481" y="99641"/>
                  <a:pt x="1702955" y="99641"/>
                </a:cubicBezTo>
                <a:cubicBezTo>
                  <a:pt x="1692687" y="99641"/>
                  <a:pt x="1684620" y="101736"/>
                  <a:pt x="1678752" y="105927"/>
                </a:cubicBezTo>
                <a:cubicBezTo>
                  <a:pt x="1672885" y="110118"/>
                  <a:pt x="1669951" y="116195"/>
                  <a:pt x="1669951" y="124158"/>
                </a:cubicBezTo>
                <a:cubicBezTo>
                  <a:pt x="1669951" y="127930"/>
                  <a:pt x="1670580" y="131283"/>
                  <a:pt x="1671837" y="134216"/>
                </a:cubicBezTo>
                <a:cubicBezTo>
                  <a:pt x="1673095" y="137150"/>
                  <a:pt x="1675295" y="139717"/>
                  <a:pt x="1678438" y="141917"/>
                </a:cubicBezTo>
                <a:cubicBezTo>
                  <a:pt x="1681581" y="144118"/>
                  <a:pt x="1685720" y="146056"/>
                  <a:pt x="1690854" y="147732"/>
                </a:cubicBezTo>
                <a:cubicBezTo>
                  <a:pt x="1695988" y="149409"/>
                  <a:pt x="1702431" y="150980"/>
                  <a:pt x="1710185" y="152447"/>
                </a:cubicBezTo>
                <a:cubicBezTo>
                  <a:pt x="1733235" y="156638"/>
                  <a:pt x="1749895" y="163553"/>
                  <a:pt x="1760163" y="173193"/>
                </a:cubicBezTo>
                <a:cubicBezTo>
                  <a:pt x="1770430" y="182832"/>
                  <a:pt x="1775564" y="196348"/>
                  <a:pt x="1775564" y="213741"/>
                </a:cubicBezTo>
                <a:cubicBezTo>
                  <a:pt x="1775564" y="222542"/>
                  <a:pt x="1773783" y="230662"/>
                  <a:pt x="1770221" y="238101"/>
                </a:cubicBezTo>
                <a:cubicBezTo>
                  <a:pt x="1766658" y="245540"/>
                  <a:pt x="1761629" y="251931"/>
                  <a:pt x="1755133" y="257275"/>
                </a:cubicBezTo>
                <a:cubicBezTo>
                  <a:pt x="1748637" y="262618"/>
                  <a:pt x="1740989" y="266809"/>
                  <a:pt x="1732187" y="269848"/>
                </a:cubicBezTo>
                <a:cubicBezTo>
                  <a:pt x="1723387" y="272886"/>
                  <a:pt x="1713642" y="274405"/>
                  <a:pt x="1702955" y="274405"/>
                </a:cubicBezTo>
                <a:cubicBezTo>
                  <a:pt x="1682839" y="274405"/>
                  <a:pt x="1666179" y="270371"/>
                  <a:pt x="1652978" y="262304"/>
                </a:cubicBezTo>
                <a:cubicBezTo>
                  <a:pt x="1639776" y="254236"/>
                  <a:pt x="1630870" y="242763"/>
                  <a:pt x="1626260" y="227885"/>
                </a:cubicBezTo>
                <a:lnTo>
                  <a:pt x="1655178" y="214684"/>
                </a:lnTo>
                <a:cubicBezTo>
                  <a:pt x="1658531" y="224323"/>
                  <a:pt x="1663979" y="231710"/>
                  <a:pt x="1671523" y="236844"/>
                </a:cubicBezTo>
                <a:cubicBezTo>
                  <a:pt x="1679067" y="241977"/>
                  <a:pt x="1689020" y="244544"/>
                  <a:pt x="1701384" y="244544"/>
                </a:cubicBezTo>
                <a:cubicBezTo>
                  <a:pt x="1713328" y="244544"/>
                  <a:pt x="1722443" y="242082"/>
                  <a:pt x="1728730" y="237158"/>
                </a:cubicBezTo>
                <a:cubicBezTo>
                  <a:pt x="1735017" y="232233"/>
                  <a:pt x="1738160" y="225056"/>
                  <a:pt x="1738160" y="215627"/>
                </a:cubicBezTo>
                <a:cubicBezTo>
                  <a:pt x="1738160" y="211016"/>
                  <a:pt x="1737531" y="206983"/>
                  <a:pt x="1736274" y="203525"/>
                </a:cubicBezTo>
                <a:cubicBezTo>
                  <a:pt x="1735017" y="200067"/>
                  <a:pt x="1732764" y="197081"/>
                  <a:pt x="1729516" y="194567"/>
                </a:cubicBezTo>
                <a:cubicBezTo>
                  <a:pt x="1726268" y="192052"/>
                  <a:pt x="1721815" y="189852"/>
                  <a:pt x="1716157" y="187966"/>
                </a:cubicBezTo>
                <a:cubicBezTo>
                  <a:pt x="1710499" y="186080"/>
                  <a:pt x="1703374" y="184404"/>
                  <a:pt x="1694783" y="182937"/>
                </a:cubicBezTo>
                <a:cubicBezTo>
                  <a:pt x="1653292" y="176022"/>
                  <a:pt x="1632547" y="156953"/>
                  <a:pt x="1632547" y="125730"/>
                </a:cubicBezTo>
                <a:cubicBezTo>
                  <a:pt x="1632547" y="117348"/>
                  <a:pt x="1634223" y="109699"/>
                  <a:pt x="1637576" y="102784"/>
                </a:cubicBezTo>
                <a:cubicBezTo>
                  <a:pt x="1640928" y="95869"/>
                  <a:pt x="1645643" y="90001"/>
                  <a:pt x="1651720" y="85182"/>
                </a:cubicBezTo>
                <a:cubicBezTo>
                  <a:pt x="1657797" y="80362"/>
                  <a:pt x="1665079" y="76590"/>
                  <a:pt x="1673566" y="73866"/>
                </a:cubicBezTo>
                <a:cubicBezTo>
                  <a:pt x="1682053" y="71142"/>
                  <a:pt x="1691430" y="69780"/>
                  <a:pt x="1701698" y="69780"/>
                </a:cubicBezTo>
                <a:close/>
                <a:moveTo>
                  <a:pt x="1522857" y="69780"/>
                </a:moveTo>
                <a:cubicBezTo>
                  <a:pt x="1544021" y="69780"/>
                  <a:pt x="1560523" y="75909"/>
                  <a:pt x="1572363" y="88168"/>
                </a:cubicBezTo>
                <a:cubicBezTo>
                  <a:pt x="1584202" y="100426"/>
                  <a:pt x="1590122" y="118186"/>
                  <a:pt x="1590122" y="141446"/>
                </a:cubicBezTo>
                <a:lnTo>
                  <a:pt x="1590122" y="270005"/>
                </a:lnTo>
                <a:lnTo>
                  <a:pt x="1552089" y="270005"/>
                </a:lnTo>
                <a:lnTo>
                  <a:pt x="1552089" y="146789"/>
                </a:lnTo>
                <a:cubicBezTo>
                  <a:pt x="1552089" y="131283"/>
                  <a:pt x="1548474" y="119967"/>
                  <a:pt x="1541245" y="112842"/>
                </a:cubicBezTo>
                <a:cubicBezTo>
                  <a:pt x="1534015" y="105718"/>
                  <a:pt x="1523380" y="102155"/>
                  <a:pt x="1509341" y="102155"/>
                </a:cubicBezTo>
                <a:cubicBezTo>
                  <a:pt x="1493205" y="102155"/>
                  <a:pt x="1480527" y="107446"/>
                  <a:pt x="1471307" y="118029"/>
                </a:cubicBezTo>
                <a:cubicBezTo>
                  <a:pt x="1462087" y="128611"/>
                  <a:pt x="1457477" y="143122"/>
                  <a:pt x="1457477" y="161563"/>
                </a:cubicBezTo>
                <a:lnTo>
                  <a:pt x="1457477" y="270005"/>
                </a:lnTo>
                <a:lnTo>
                  <a:pt x="1419758" y="270005"/>
                </a:lnTo>
                <a:lnTo>
                  <a:pt x="1419758" y="119443"/>
                </a:lnTo>
                <a:cubicBezTo>
                  <a:pt x="1419758" y="109385"/>
                  <a:pt x="1419601" y="100165"/>
                  <a:pt x="1419287" y="91783"/>
                </a:cubicBezTo>
                <a:cubicBezTo>
                  <a:pt x="1418972" y="83401"/>
                  <a:pt x="1418605" y="77428"/>
                  <a:pt x="1418186" y="73866"/>
                </a:cubicBezTo>
                <a:lnTo>
                  <a:pt x="1451819" y="73866"/>
                </a:lnTo>
                <a:cubicBezTo>
                  <a:pt x="1452238" y="76171"/>
                  <a:pt x="1452657" y="80100"/>
                  <a:pt x="1453076" y="85653"/>
                </a:cubicBezTo>
                <a:cubicBezTo>
                  <a:pt x="1453495" y="91206"/>
                  <a:pt x="1453810" y="97964"/>
                  <a:pt x="1454019" y="105927"/>
                </a:cubicBezTo>
                <a:cubicBezTo>
                  <a:pt x="1461353" y="93564"/>
                  <a:pt x="1470836" y="84448"/>
                  <a:pt x="1482466" y="78581"/>
                </a:cubicBezTo>
                <a:cubicBezTo>
                  <a:pt x="1494096" y="72713"/>
                  <a:pt x="1507559" y="69780"/>
                  <a:pt x="1522857" y="69780"/>
                </a:cubicBezTo>
                <a:close/>
                <a:moveTo>
                  <a:pt x="1272663" y="69780"/>
                </a:moveTo>
                <a:cubicBezTo>
                  <a:pt x="1286703" y="69780"/>
                  <a:pt x="1299171" y="72923"/>
                  <a:pt x="1310068" y="79210"/>
                </a:cubicBezTo>
                <a:cubicBezTo>
                  <a:pt x="1320965" y="85496"/>
                  <a:pt x="1329871" y="94402"/>
                  <a:pt x="1336786" y="105927"/>
                </a:cubicBezTo>
                <a:cubicBezTo>
                  <a:pt x="1336995" y="97964"/>
                  <a:pt x="1337257" y="91206"/>
                  <a:pt x="1337571" y="85653"/>
                </a:cubicBezTo>
                <a:cubicBezTo>
                  <a:pt x="1337886" y="80100"/>
                  <a:pt x="1338253" y="76171"/>
                  <a:pt x="1338672" y="73866"/>
                </a:cubicBezTo>
                <a:lnTo>
                  <a:pt x="1372304" y="73866"/>
                </a:lnTo>
                <a:cubicBezTo>
                  <a:pt x="1372095" y="77428"/>
                  <a:pt x="1371833" y="83401"/>
                  <a:pt x="1371519" y="91783"/>
                </a:cubicBezTo>
                <a:cubicBezTo>
                  <a:pt x="1371204" y="100165"/>
                  <a:pt x="1371047" y="109385"/>
                  <a:pt x="1371047" y="119443"/>
                </a:cubicBezTo>
                <a:lnTo>
                  <a:pt x="1371047" y="224742"/>
                </a:lnTo>
                <a:cubicBezTo>
                  <a:pt x="1371047" y="234800"/>
                  <a:pt x="1371204" y="243968"/>
                  <a:pt x="1371519" y="252245"/>
                </a:cubicBezTo>
                <a:cubicBezTo>
                  <a:pt x="1371833" y="260523"/>
                  <a:pt x="1372095" y="266442"/>
                  <a:pt x="1372304" y="270005"/>
                </a:cubicBezTo>
                <a:lnTo>
                  <a:pt x="1338672" y="270005"/>
                </a:lnTo>
                <a:cubicBezTo>
                  <a:pt x="1338253" y="267909"/>
                  <a:pt x="1337886" y="264085"/>
                  <a:pt x="1337571" y="258532"/>
                </a:cubicBezTo>
                <a:cubicBezTo>
                  <a:pt x="1337257" y="252979"/>
                  <a:pt x="1336995" y="246221"/>
                  <a:pt x="1336786" y="238258"/>
                </a:cubicBezTo>
                <a:cubicBezTo>
                  <a:pt x="1329871" y="249574"/>
                  <a:pt x="1320965" y="258427"/>
                  <a:pt x="1310068" y="264818"/>
                </a:cubicBezTo>
                <a:cubicBezTo>
                  <a:pt x="1299171" y="271210"/>
                  <a:pt x="1286703" y="274405"/>
                  <a:pt x="1272663" y="274405"/>
                </a:cubicBezTo>
                <a:cubicBezTo>
                  <a:pt x="1260929" y="274405"/>
                  <a:pt x="1249980" y="271943"/>
                  <a:pt x="1239817" y="267019"/>
                </a:cubicBezTo>
                <a:cubicBezTo>
                  <a:pt x="1229653" y="262094"/>
                  <a:pt x="1220905" y="255127"/>
                  <a:pt x="1213570" y="246116"/>
                </a:cubicBezTo>
                <a:cubicBezTo>
                  <a:pt x="1206236" y="237105"/>
                  <a:pt x="1200473" y="226314"/>
                  <a:pt x="1196283" y="213741"/>
                </a:cubicBezTo>
                <a:cubicBezTo>
                  <a:pt x="1192091" y="201168"/>
                  <a:pt x="1189996" y="187233"/>
                  <a:pt x="1189996" y="171935"/>
                </a:cubicBezTo>
                <a:cubicBezTo>
                  <a:pt x="1189996" y="156638"/>
                  <a:pt x="1192091" y="142703"/>
                  <a:pt x="1196283" y="130130"/>
                </a:cubicBezTo>
                <a:cubicBezTo>
                  <a:pt x="1200473" y="117557"/>
                  <a:pt x="1206236" y="106818"/>
                  <a:pt x="1213570" y="97912"/>
                </a:cubicBezTo>
                <a:cubicBezTo>
                  <a:pt x="1220905" y="89006"/>
                  <a:pt x="1229653" y="82091"/>
                  <a:pt x="1239817" y="77166"/>
                </a:cubicBezTo>
                <a:cubicBezTo>
                  <a:pt x="1249980" y="72242"/>
                  <a:pt x="1260929" y="69780"/>
                  <a:pt x="1272663" y="69780"/>
                </a:cubicBezTo>
                <a:close/>
                <a:moveTo>
                  <a:pt x="1984809" y="37404"/>
                </a:moveTo>
                <a:lnTo>
                  <a:pt x="1984809" y="114728"/>
                </a:lnTo>
                <a:lnTo>
                  <a:pt x="2039817" y="114728"/>
                </a:lnTo>
                <a:cubicBezTo>
                  <a:pt x="2052389" y="114728"/>
                  <a:pt x="2062238" y="111375"/>
                  <a:pt x="2069363" y="104670"/>
                </a:cubicBezTo>
                <a:cubicBezTo>
                  <a:pt x="2076488" y="97964"/>
                  <a:pt x="2080050" y="88430"/>
                  <a:pt x="2080050" y="76066"/>
                </a:cubicBezTo>
                <a:cubicBezTo>
                  <a:pt x="2080050" y="63703"/>
                  <a:pt x="2076488" y="54168"/>
                  <a:pt x="2069363" y="47463"/>
                </a:cubicBezTo>
                <a:cubicBezTo>
                  <a:pt x="2062238" y="40757"/>
                  <a:pt x="2052389" y="37404"/>
                  <a:pt x="2039817" y="37404"/>
                </a:cubicBezTo>
                <a:close/>
                <a:moveTo>
                  <a:pt x="537010" y="37404"/>
                </a:moveTo>
                <a:lnTo>
                  <a:pt x="537010" y="140189"/>
                </a:lnTo>
                <a:lnTo>
                  <a:pt x="577243" y="140189"/>
                </a:lnTo>
                <a:cubicBezTo>
                  <a:pt x="593588" y="140189"/>
                  <a:pt x="606266" y="135840"/>
                  <a:pt x="615277" y="127144"/>
                </a:cubicBezTo>
                <a:cubicBezTo>
                  <a:pt x="624287" y="118448"/>
                  <a:pt x="628793" y="105613"/>
                  <a:pt x="628793" y="88639"/>
                </a:cubicBezTo>
                <a:cubicBezTo>
                  <a:pt x="628793" y="71875"/>
                  <a:pt x="624287" y="59145"/>
                  <a:pt x="615277" y="50449"/>
                </a:cubicBezTo>
                <a:cubicBezTo>
                  <a:pt x="606266" y="41752"/>
                  <a:pt x="593588" y="37404"/>
                  <a:pt x="577243" y="37404"/>
                </a:cubicBezTo>
                <a:close/>
                <a:moveTo>
                  <a:pt x="317935" y="37404"/>
                </a:moveTo>
                <a:lnTo>
                  <a:pt x="317935" y="140189"/>
                </a:lnTo>
                <a:lnTo>
                  <a:pt x="358168" y="140189"/>
                </a:lnTo>
                <a:cubicBezTo>
                  <a:pt x="374513" y="140189"/>
                  <a:pt x="387191" y="135840"/>
                  <a:pt x="396202" y="127144"/>
                </a:cubicBezTo>
                <a:cubicBezTo>
                  <a:pt x="405212" y="118448"/>
                  <a:pt x="409718" y="105613"/>
                  <a:pt x="409718" y="88639"/>
                </a:cubicBezTo>
                <a:cubicBezTo>
                  <a:pt x="409718" y="71875"/>
                  <a:pt x="405212" y="59145"/>
                  <a:pt x="396202" y="50449"/>
                </a:cubicBezTo>
                <a:cubicBezTo>
                  <a:pt x="387191" y="41752"/>
                  <a:pt x="374513" y="37404"/>
                  <a:pt x="358168" y="37404"/>
                </a:cubicBezTo>
                <a:close/>
                <a:moveTo>
                  <a:pt x="822407" y="33947"/>
                </a:moveTo>
                <a:cubicBezTo>
                  <a:pt x="811092" y="33947"/>
                  <a:pt x="800719" y="36409"/>
                  <a:pt x="791289" y="41333"/>
                </a:cubicBezTo>
                <a:cubicBezTo>
                  <a:pt x="781859" y="46258"/>
                  <a:pt x="773844" y="53278"/>
                  <a:pt x="767243" y="62393"/>
                </a:cubicBezTo>
                <a:cubicBezTo>
                  <a:pt x="760642" y="71509"/>
                  <a:pt x="755508" y="82405"/>
                  <a:pt x="751841" y="95083"/>
                </a:cubicBezTo>
                <a:cubicBezTo>
                  <a:pt x="748174" y="107761"/>
                  <a:pt x="746341" y="121748"/>
                  <a:pt x="746341" y="137045"/>
                </a:cubicBezTo>
                <a:cubicBezTo>
                  <a:pt x="746341" y="152552"/>
                  <a:pt x="748174" y="166592"/>
                  <a:pt x="751841" y="179165"/>
                </a:cubicBezTo>
                <a:cubicBezTo>
                  <a:pt x="755508" y="191738"/>
                  <a:pt x="760642" y="202582"/>
                  <a:pt x="767243" y="211697"/>
                </a:cubicBezTo>
                <a:cubicBezTo>
                  <a:pt x="773844" y="220813"/>
                  <a:pt x="781859" y="227833"/>
                  <a:pt x="791289" y="232757"/>
                </a:cubicBezTo>
                <a:cubicBezTo>
                  <a:pt x="800719" y="237682"/>
                  <a:pt x="811092" y="240144"/>
                  <a:pt x="822407" y="240144"/>
                </a:cubicBezTo>
                <a:cubicBezTo>
                  <a:pt x="833723" y="240144"/>
                  <a:pt x="844043" y="237682"/>
                  <a:pt x="853368" y="232757"/>
                </a:cubicBezTo>
                <a:cubicBezTo>
                  <a:pt x="862693" y="227833"/>
                  <a:pt x="870656" y="220813"/>
                  <a:pt x="877257" y="211697"/>
                </a:cubicBezTo>
                <a:cubicBezTo>
                  <a:pt x="883858" y="202582"/>
                  <a:pt x="888992" y="191738"/>
                  <a:pt x="892659" y="179165"/>
                </a:cubicBezTo>
                <a:cubicBezTo>
                  <a:pt x="896326" y="166592"/>
                  <a:pt x="898159" y="152552"/>
                  <a:pt x="898159" y="137045"/>
                </a:cubicBezTo>
                <a:cubicBezTo>
                  <a:pt x="898159" y="121748"/>
                  <a:pt x="896326" y="107761"/>
                  <a:pt x="892659" y="95083"/>
                </a:cubicBezTo>
                <a:cubicBezTo>
                  <a:pt x="888992" y="82405"/>
                  <a:pt x="883858" y="71509"/>
                  <a:pt x="877257" y="62393"/>
                </a:cubicBezTo>
                <a:cubicBezTo>
                  <a:pt x="870656" y="53278"/>
                  <a:pt x="862693" y="46258"/>
                  <a:pt x="853368" y="41333"/>
                </a:cubicBezTo>
                <a:cubicBezTo>
                  <a:pt x="844043" y="36409"/>
                  <a:pt x="833723" y="33947"/>
                  <a:pt x="822407" y="33947"/>
                </a:cubicBezTo>
                <a:close/>
                <a:moveTo>
                  <a:pt x="117557" y="33947"/>
                </a:moveTo>
                <a:cubicBezTo>
                  <a:pt x="106242" y="33947"/>
                  <a:pt x="95869" y="36409"/>
                  <a:pt x="86439" y="41333"/>
                </a:cubicBezTo>
                <a:cubicBezTo>
                  <a:pt x="77009" y="46258"/>
                  <a:pt x="68994" y="53278"/>
                  <a:pt x="62393" y="62393"/>
                </a:cubicBezTo>
                <a:cubicBezTo>
                  <a:pt x="55793" y="71509"/>
                  <a:pt x="50659" y="82405"/>
                  <a:pt x="46991" y="95083"/>
                </a:cubicBezTo>
                <a:cubicBezTo>
                  <a:pt x="43324" y="107761"/>
                  <a:pt x="41491" y="121748"/>
                  <a:pt x="41491" y="137045"/>
                </a:cubicBezTo>
                <a:cubicBezTo>
                  <a:pt x="41491" y="152552"/>
                  <a:pt x="43324" y="166592"/>
                  <a:pt x="46991" y="179165"/>
                </a:cubicBezTo>
                <a:cubicBezTo>
                  <a:pt x="50659" y="191738"/>
                  <a:pt x="55793" y="202582"/>
                  <a:pt x="62393" y="211697"/>
                </a:cubicBezTo>
                <a:cubicBezTo>
                  <a:pt x="68994" y="220813"/>
                  <a:pt x="77009" y="227833"/>
                  <a:pt x="86439" y="232757"/>
                </a:cubicBezTo>
                <a:cubicBezTo>
                  <a:pt x="95869" y="237682"/>
                  <a:pt x="106242" y="240144"/>
                  <a:pt x="117557" y="240144"/>
                </a:cubicBezTo>
                <a:cubicBezTo>
                  <a:pt x="128873" y="240144"/>
                  <a:pt x="139193" y="237682"/>
                  <a:pt x="148518" y="232757"/>
                </a:cubicBezTo>
                <a:cubicBezTo>
                  <a:pt x="157843" y="227833"/>
                  <a:pt x="165806" y="220813"/>
                  <a:pt x="172407" y="211697"/>
                </a:cubicBezTo>
                <a:cubicBezTo>
                  <a:pt x="179008" y="202582"/>
                  <a:pt x="184142" y="191738"/>
                  <a:pt x="187809" y="179165"/>
                </a:cubicBezTo>
                <a:cubicBezTo>
                  <a:pt x="191476" y="166592"/>
                  <a:pt x="193310" y="152552"/>
                  <a:pt x="193310" y="137045"/>
                </a:cubicBezTo>
                <a:cubicBezTo>
                  <a:pt x="193310" y="121748"/>
                  <a:pt x="191476" y="107761"/>
                  <a:pt x="187809" y="95083"/>
                </a:cubicBezTo>
                <a:cubicBezTo>
                  <a:pt x="184142" y="82405"/>
                  <a:pt x="179008" y="71509"/>
                  <a:pt x="172407" y="62393"/>
                </a:cubicBezTo>
                <a:cubicBezTo>
                  <a:pt x="165806" y="53278"/>
                  <a:pt x="157843" y="46258"/>
                  <a:pt x="148518" y="41333"/>
                </a:cubicBezTo>
                <a:cubicBezTo>
                  <a:pt x="139193" y="36409"/>
                  <a:pt x="128873" y="33947"/>
                  <a:pt x="117557" y="33947"/>
                </a:cubicBezTo>
                <a:close/>
                <a:moveTo>
                  <a:pt x="1943947" y="4086"/>
                </a:moveTo>
                <a:lnTo>
                  <a:pt x="2051446" y="4086"/>
                </a:lnTo>
                <a:cubicBezTo>
                  <a:pt x="2061924" y="4086"/>
                  <a:pt x="2071406" y="5762"/>
                  <a:pt x="2079893" y="9115"/>
                </a:cubicBezTo>
                <a:cubicBezTo>
                  <a:pt x="2088379" y="12468"/>
                  <a:pt x="2095661" y="17183"/>
                  <a:pt x="2101739" y="23260"/>
                </a:cubicBezTo>
                <a:cubicBezTo>
                  <a:pt x="2107815" y="29337"/>
                  <a:pt x="2112530" y="36618"/>
                  <a:pt x="2115883" y="45105"/>
                </a:cubicBezTo>
                <a:cubicBezTo>
                  <a:pt x="2119236" y="53592"/>
                  <a:pt x="2120912" y="62969"/>
                  <a:pt x="2120912" y="73237"/>
                </a:cubicBezTo>
                <a:cubicBezTo>
                  <a:pt x="2120912" y="87906"/>
                  <a:pt x="2117245" y="100007"/>
                  <a:pt x="2109911" y="109542"/>
                </a:cubicBezTo>
                <a:cubicBezTo>
                  <a:pt x="2102577" y="119076"/>
                  <a:pt x="2092833" y="125939"/>
                  <a:pt x="2080679" y="130130"/>
                </a:cubicBezTo>
                <a:cubicBezTo>
                  <a:pt x="2095766" y="134112"/>
                  <a:pt x="2108077" y="141551"/>
                  <a:pt x="2117612" y="152447"/>
                </a:cubicBezTo>
                <a:cubicBezTo>
                  <a:pt x="2127146" y="163344"/>
                  <a:pt x="2131913" y="177488"/>
                  <a:pt x="2131913" y="194881"/>
                </a:cubicBezTo>
                <a:cubicBezTo>
                  <a:pt x="2131913" y="206197"/>
                  <a:pt x="2130080" y="216465"/>
                  <a:pt x="2126413" y="225685"/>
                </a:cubicBezTo>
                <a:cubicBezTo>
                  <a:pt x="2122746" y="234905"/>
                  <a:pt x="2117559" y="242816"/>
                  <a:pt x="2110854" y="249416"/>
                </a:cubicBezTo>
                <a:cubicBezTo>
                  <a:pt x="2104148" y="256017"/>
                  <a:pt x="2096185" y="261099"/>
                  <a:pt x="2086965" y="264661"/>
                </a:cubicBezTo>
                <a:cubicBezTo>
                  <a:pt x="2077745" y="268224"/>
                  <a:pt x="2067477" y="270005"/>
                  <a:pt x="2056161" y="270005"/>
                </a:cubicBezTo>
                <a:lnTo>
                  <a:pt x="1943947" y="270005"/>
                </a:lnTo>
                <a:close/>
                <a:moveTo>
                  <a:pt x="496148" y="4086"/>
                </a:moveTo>
                <a:lnTo>
                  <a:pt x="586044" y="4086"/>
                </a:lnTo>
                <a:cubicBezTo>
                  <a:pt x="598617" y="4086"/>
                  <a:pt x="610038" y="6077"/>
                  <a:pt x="620306" y="10058"/>
                </a:cubicBezTo>
                <a:cubicBezTo>
                  <a:pt x="630574" y="14039"/>
                  <a:pt x="639427" y="19750"/>
                  <a:pt x="646866" y="27189"/>
                </a:cubicBezTo>
                <a:cubicBezTo>
                  <a:pt x="654305" y="34628"/>
                  <a:pt x="660016" y="43534"/>
                  <a:pt x="663997" y="53906"/>
                </a:cubicBezTo>
                <a:cubicBezTo>
                  <a:pt x="667979" y="64279"/>
                  <a:pt x="669969" y="75857"/>
                  <a:pt x="669969" y="88639"/>
                </a:cubicBezTo>
                <a:cubicBezTo>
                  <a:pt x="669969" y="101422"/>
                  <a:pt x="667978" y="112999"/>
                  <a:pt x="663997" y="123372"/>
                </a:cubicBezTo>
                <a:cubicBezTo>
                  <a:pt x="660016" y="133745"/>
                  <a:pt x="654305" y="142651"/>
                  <a:pt x="646866" y="150090"/>
                </a:cubicBezTo>
                <a:cubicBezTo>
                  <a:pt x="639427" y="157529"/>
                  <a:pt x="630574" y="163239"/>
                  <a:pt x="620306" y="167221"/>
                </a:cubicBezTo>
                <a:cubicBezTo>
                  <a:pt x="610038" y="171202"/>
                  <a:pt x="598617" y="173193"/>
                  <a:pt x="586044" y="173193"/>
                </a:cubicBezTo>
                <a:lnTo>
                  <a:pt x="537010" y="173193"/>
                </a:lnTo>
                <a:lnTo>
                  <a:pt x="537010" y="270005"/>
                </a:lnTo>
                <a:lnTo>
                  <a:pt x="496148" y="270005"/>
                </a:lnTo>
                <a:close/>
                <a:moveTo>
                  <a:pt x="277073" y="4086"/>
                </a:moveTo>
                <a:lnTo>
                  <a:pt x="366970" y="4086"/>
                </a:lnTo>
                <a:cubicBezTo>
                  <a:pt x="379543" y="4086"/>
                  <a:pt x="390963" y="6077"/>
                  <a:pt x="401231" y="10058"/>
                </a:cubicBezTo>
                <a:cubicBezTo>
                  <a:pt x="411499" y="14039"/>
                  <a:pt x="420352" y="19750"/>
                  <a:pt x="427791" y="27189"/>
                </a:cubicBezTo>
                <a:cubicBezTo>
                  <a:pt x="435230" y="34628"/>
                  <a:pt x="440941" y="43534"/>
                  <a:pt x="444922" y="53906"/>
                </a:cubicBezTo>
                <a:cubicBezTo>
                  <a:pt x="448904" y="64279"/>
                  <a:pt x="450894" y="75857"/>
                  <a:pt x="450894" y="88639"/>
                </a:cubicBezTo>
                <a:cubicBezTo>
                  <a:pt x="450894" y="101422"/>
                  <a:pt x="448904" y="112999"/>
                  <a:pt x="444922" y="123372"/>
                </a:cubicBezTo>
                <a:cubicBezTo>
                  <a:pt x="440941" y="133745"/>
                  <a:pt x="435230" y="142651"/>
                  <a:pt x="427791" y="150090"/>
                </a:cubicBezTo>
                <a:cubicBezTo>
                  <a:pt x="420352" y="157529"/>
                  <a:pt x="411499" y="163239"/>
                  <a:pt x="401231" y="167221"/>
                </a:cubicBezTo>
                <a:cubicBezTo>
                  <a:pt x="390963" y="171202"/>
                  <a:pt x="379543" y="173193"/>
                  <a:pt x="366970" y="173193"/>
                </a:cubicBezTo>
                <a:lnTo>
                  <a:pt x="317935" y="173193"/>
                </a:lnTo>
                <a:lnTo>
                  <a:pt x="317935" y="270005"/>
                </a:lnTo>
                <a:lnTo>
                  <a:pt x="277073" y="270005"/>
                </a:lnTo>
                <a:close/>
                <a:moveTo>
                  <a:pt x="1064904" y="0"/>
                </a:moveTo>
                <a:cubicBezTo>
                  <a:pt x="1087116" y="0"/>
                  <a:pt x="1105504" y="4557"/>
                  <a:pt x="1120068" y="13673"/>
                </a:cubicBezTo>
                <a:cubicBezTo>
                  <a:pt x="1134632" y="22788"/>
                  <a:pt x="1144743" y="35833"/>
                  <a:pt x="1150401" y="52806"/>
                </a:cubicBezTo>
                <a:lnTo>
                  <a:pt x="1117396" y="68208"/>
                </a:lnTo>
                <a:cubicBezTo>
                  <a:pt x="1113415" y="57731"/>
                  <a:pt x="1107495" y="49611"/>
                  <a:pt x="1099637" y="43848"/>
                </a:cubicBezTo>
                <a:cubicBezTo>
                  <a:pt x="1091779" y="38085"/>
                  <a:pt x="1080515" y="35204"/>
                  <a:pt x="1065847" y="35204"/>
                </a:cubicBezTo>
                <a:cubicBezTo>
                  <a:pt x="1049921" y="35204"/>
                  <a:pt x="1037977" y="38400"/>
                  <a:pt x="1030014" y="44791"/>
                </a:cubicBezTo>
                <a:cubicBezTo>
                  <a:pt x="1022051" y="51182"/>
                  <a:pt x="1018070" y="60350"/>
                  <a:pt x="1018070" y="72294"/>
                </a:cubicBezTo>
                <a:cubicBezTo>
                  <a:pt x="1018070" y="77952"/>
                  <a:pt x="1018960" y="82981"/>
                  <a:pt x="1020741" y="87382"/>
                </a:cubicBezTo>
                <a:cubicBezTo>
                  <a:pt x="1022523" y="91783"/>
                  <a:pt x="1025561" y="95607"/>
                  <a:pt x="1029857" y="98855"/>
                </a:cubicBezTo>
                <a:cubicBezTo>
                  <a:pt x="1034153" y="102103"/>
                  <a:pt x="1039706" y="104984"/>
                  <a:pt x="1046516" y="107499"/>
                </a:cubicBezTo>
                <a:cubicBezTo>
                  <a:pt x="1053327" y="110013"/>
                  <a:pt x="1061761" y="112318"/>
                  <a:pt x="1071819" y="114414"/>
                </a:cubicBezTo>
                <a:cubicBezTo>
                  <a:pt x="1101785" y="120072"/>
                  <a:pt x="1123211" y="129554"/>
                  <a:pt x="1136099" y="142860"/>
                </a:cubicBezTo>
                <a:cubicBezTo>
                  <a:pt x="1148986" y="156167"/>
                  <a:pt x="1155430" y="173926"/>
                  <a:pt x="1155430" y="196138"/>
                </a:cubicBezTo>
                <a:cubicBezTo>
                  <a:pt x="1155430" y="207664"/>
                  <a:pt x="1153177" y="218194"/>
                  <a:pt x="1148672" y="227728"/>
                </a:cubicBezTo>
                <a:cubicBezTo>
                  <a:pt x="1144166" y="237263"/>
                  <a:pt x="1137880" y="245487"/>
                  <a:pt x="1129812" y="252403"/>
                </a:cubicBezTo>
                <a:cubicBezTo>
                  <a:pt x="1121745" y="259318"/>
                  <a:pt x="1112001" y="264714"/>
                  <a:pt x="1100580" y="268590"/>
                </a:cubicBezTo>
                <a:cubicBezTo>
                  <a:pt x="1089159" y="272467"/>
                  <a:pt x="1076534" y="274405"/>
                  <a:pt x="1062704" y="274405"/>
                </a:cubicBezTo>
                <a:cubicBezTo>
                  <a:pt x="1038187" y="274405"/>
                  <a:pt x="1017755" y="269271"/>
                  <a:pt x="1001410" y="259003"/>
                </a:cubicBezTo>
                <a:cubicBezTo>
                  <a:pt x="985066" y="248735"/>
                  <a:pt x="973855" y="233962"/>
                  <a:pt x="967778" y="214684"/>
                </a:cubicBezTo>
                <a:lnTo>
                  <a:pt x="1001096" y="199282"/>
                </a:lnTo>
                <a:cubicBezTo>
                  <a:pt x="1009688" y="225895"/>
                  <a:pt x="1030119" y="239201"/>
                  <a:pt x="1062389" y="239201"/>
                </a:cubicBezTo>
                <a:cubicBezTo>
                  <a:pt x="1079573" y="239201"/>
                  <a:pt x="1092565" y="235534"/>
                  <a:pt x="1101366" y="228200"/>
                </a:cubicBezTo>
                <a:cubicBezTo>
                  <a:pt x="1110167" y="220865"/>
                  <a:pt x="1114567" y="210597"/>
                  <a:pt x="1114567" y="197396"/>
                </a:cubicBezTo>
                <a:cubicBezTo>
                  <a:pt x="1114567" y="191109"/>
                  <a:pt x="1113572" y="185504"/>
                  <a:pt x="1111581" y="180579"/>
                </a:cubicBezTo>
                <a:cubicBezTo>
                  <a:pt x="1109591" y="175655"/>
                  <a:pt x="1106343" y="171254"/>
                  <a:pt x="1101837" y="167378"/>
                </a:cubicBezTo>
                <a:cubicBezTo>
                  <a:pt x="1097332" y="163501"/>
                  <a:pt x="1091307" y="160096"/>
                  <a:pt x="1083764" y="157162"/>
                </a:cubicBezTo>
                <a:cubicBezTo>
                  <a:pt x="1076220" y="154228"/>
                  <a:pt x="1066895" y="151609"/>
                  <a:pt x="1055789" y="149304"/>
                </a:cubicBezTo>
                <a:cubicBezTo>
                  <a:pt x="1028338" y="143856"/>
                  <a:pt x="1008378" y="134950"/>
                  <a:pt x="995910" y="122586"/>
                </a:cubicBezTo>
                <a:cubicBezTo>
                  <a:pt x="983442" y="110223"/>
                  <a:pt x="977207" y="94088"/>
                  <a:pt x="977207" y="74180"/>
                </a:cubicBezTo>
                <a:cubicBezTo>
                  <a:pt x="977207" y="63493"/>
                  <a:pt x="979146" y="53592"/>
                  <a:pt x="983022" y="44477"/>
                </a:cubicBezTo>
                <a:cubicBezTo>
                  <a:pt x="986899" y="35361"/>
                  <a:pt x="992557" y="27503"/>
                  <a:pt x="999996" y="20902"/>
                </a:cubicBezTo>
                <a:cubicBezTo>
                  <a:pt x="1007435" y="14301"/>
                  <a:pt x="1016603" y="9167"/>
                  <a:pt x="1027499" y="5500"/>
                </a:cubicBezTo>
                <a:cubicBezTo>
                  <a:pt x="1038396" y="1833"/>
                  <a:pt x="1050864" y="0"/>
                  <a:pt x="1064904" y="0"/>
                </a:cubicBezTo>
                <a:close/>
                <a:moveTo>
                  <a:pt x="822407" y="0"/>
                </a:moveTo>
                <a:cubicBezTo>
                  <a:pt x="839590" y="0"/>
                  <a:pt x="855411" y="3352"/>
                  <a:pt x="869870" y="10058"/>
                </a:cubicBezTo>
                <a:cubicBezTo>
                  <a:pt x="884329" y="16764"/>
                  <a:pt x="896693" y="26141"/>
                  <a:pt x="906961" y="38190"/>
                </a:cubicBezTo>
                <a:cubicBezTo>
                  <a:pt x="917228" y="50239"/>
                  <a:pt x="925244" y="64646"/>
                  <a:pt x="931006" y="81410"/>
                </a:cubicBezTo>
                <a:cubicBezTo>
                  <a:pt x="936769" y="98174"/>
                  <a:pt x="939650" y="116719"/>
                  <a:pt x="939650" y="137045"/>
                </a:cubicBezTo>
                <a:cubicBezTo>
                  <a:pt x="939650" y="157372"/>
                  <a:pt x="936769" y="175969"/>
                  <a:pt x="931006" y="192838"/>
                </a:cubicBezTo>
                <a:cubicBezTo>
                  <a:pt x="925244" y="209707"/>
                  <a:pt x="917228" y="224166"/>
                  <a:pt x="906961" y="236215"/>
                </a:cubicBezTo>
                <a:cubicBezTo>
                  <a:pt x="896693" y="248264"/>
                  <a:pt x="884329" y="257641"/>
                  <a:pt x="869870" y="264347"/>
                </a:cubicBezTo>
                <a:cubicBezTo>
                  <a:pt x="855411" y="271053"/>
                  <a:pt x="839590" y="274405"/>
                  <a:pt x="822407" y="274405"/>
                </a:cubicBezTo>
                <a:cubicBezTo>
                  <a:pt x="805015" y="274405"/>
                  <a:pt x="789141" y="271053"/>
                  <a:pt x="774787" y="264347"/>
                </a:cubicBezTo>
                <a:cubicBezTo>
                  <a:pt x="760433" y="257641"/>
                  <a:pt x="748070" y="248264"/>
                  <a:pt x="737697" y="236215"/>
                </a:cubicBezTo>
                <a:cubicBezTo>
                  <a:pt x="727324" y="224166"/>
                  <a:pt x="719256" y="209707"/>
                  <a:pt x="713494" y="192838"/>
                </a:cubicBezTo>
                <a:cubicBezTo>
                  <a:pt x="707731" y="175969"/>
                  <a:pt x="704850" y="157372"/>
                  <a:pt x="704850" y="137045"/>
                </a:cubicBezTo>
                <a:cubicBezTo>
                  <a:pt x="704850" y="116719"/>
                  <a:pt x="707731" y="98174"/>
                  <a:pt x="713494" y="81410"/>
                </a:cubicBezTo>
                <a:cubicBezTo>
                  <a:pt x="719256" y="64646"/>
                  <a:pt x="727324" y="50239"/>
                  <a:pt x="737697" y="38190"/>
                </a:cubicBezTo>
                <a:cubicBezTo>
                  <a:pt x="748070" y="26141"/>
                  <a:pt x="760433" y="16764"/>
                  <a:pt x="774787" y="10058"/>
                </a:cubicBezTo>
                <a:cubicBezTo>
                  <a:pt x="789141" y="3352"/>
                  <a:pt x="805015" y="0"/>
                  <a:pt x="822407" y="0"/>
                </a:cubicBezTo>
                <a:close/>
                <a:moveTo>
                  <a:pt x="117557" y="0"/>
                </a:moveTo>
                <a:cubicBezTo>
                  <a:pt x="134740" y="0"/>
                  <a:pt x="150561" y="3352"/>
                  <a:pt x="165020" y="10058"/>
                </a:cubicBezTo>
                <a:cubicBezTo>
                  <a:pt x="179479" y="16764"/>
                  <a:pt x="191843" y="26141"/>
                  <a:pt x="202111" y="38190"/>
                </a:cubicBezTo>
                <a:cubicBezTo>
                  <a:pt x="212379" y="50239"/>
                  <a:pt x="220394" y="64646"/>
                  <a:pt x="226157" y="81410"/>
                </a:cubicBezTo>
                <a:cubicBezTo>
                  <a:pt x="231919" y="98174"/>
                  <a:pt x="234801" y="116719"/>
                  <a:pt x="234801" y="137045"/>
                </a:cubicBezTo>
                <a:cubicBezTo>
                  <a:pt x="234801" y="157372"/>
                  <a:pt x="231919" y="175969"/>
                  <a:pt x="226157" y="192838"/>
                </a:cubicBezTo>
                <a:cubicBezTo>
                  <a:pt x="220394" y="209707"/>
                  <a:pt x="212379" y="224166"/>
                  <a:pt x="202111" y="236215"/>
                </a:cubicBezTo>
                <a:cubicBezTo>
                  <a:pt x="191843" y="248264"/>
                  <a:pt x="179479" y="257641"/>
                  <a:pt x="165020" y="264347"/>
                </a:cubicBezTo>
                <a:cubicBezTo>
                  <a:pt x="150561" y="271053"/>
                  <a:pt x="134740" y="274405"/>
                  <a:pt x="117557" y="274405"/>
                </a:cubicBezTo>
                <a:cubicBezTo>
                  <a:pt x="100165" y="274405"/>
                  <a:pt x="84291" y="271053"/>
                  <a:pt x="69937" y="264347"/>
                </a:cubicBezTo>
                <a:cubicBezTo>
                  <a:pt x="55583" y="257641"/>
                  <a:pt x="43220" y="248264"/>
                  <a:pt x="32847" y="236215"/>
                </a:cubicBezTo>
                <a:cubicBezTo>
                  <a:pt x="22474" y="224166"/>
                  <a:pt x="14406" y="209707"/>
                  <a:pt x="8644" y="192838"/>
                </a:cubicBezTo>
                <a:cubicBezTo>
                  <a:pt x="2881" y="175969"/>
                  <a:pt x="0" y="157372"/>
                  <a:pt x="0" y="137045"/>
                </a:cubicBezTo>
                <a:cubicBezTo>
                  <a:pt x="0" y="116719"/>
                  <a:pt x="2881" y="98174"/>
                  <a:pt x="8644" y="81410"/>
                </a:cubicBezTo>
                <a:cubicBezTo>
                  <a:pt x="14406" y="64646"/>
                  <a:pt x="22474" y="50239"/>
                  <a:pt x="32847" y="38190"/>
                </a:cubicBezTo>
                <a:cubicBezTo>
                  <a:pt x="43220" y="26141"/>
                  <a:pt x="55583" y="16764"/>
                  <a:pt x="69937" y="10058"/>
                </a:cubicBezTo>
                <a:cubicBezTo>
                  <a:pt x="84291" y="3352"/>
                  <a:pt x="100165" y="0"/>
                  <a:pt x="11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sz="25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46" name="PA-文本框 45">
            <a:extLst>
              <a:ext uri="{FF2B5EF4-FFF2-40B4-BE49-F238E27FC236}">
                <a16:creationId xmlns:a16="http://schemas.microsoft.com/office/drawing/2014/main" id="{B99BB120-8F51-435C-AB63-2F9369EE93C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528250" y="3317000"/>
            <a:ext cx="1631194" cy="224000"/>
          </a:xfrm>
          <a:custGeom>
            <a:avLst/>
            <a:gdLst/>
            <a:ahLst/>
            <a:cxnLst/>
            <a:rect l="l" t="t" r="r" b="b"/>
            <a:pathLst>
              <a:path w="1631194" h="224000">
                <a:moveTo>
                  <a:pt x="999801" y="74838"/>
                </a:moveTo>
                <a:cubicBezTo>
                  <a:pt x="992428" y="74838"/>
                  <a:pt x="985742" y="76424"/>
                  <a:pt x="979741" y="79596"/>
                </a:cubicBezTo>
                <a:cubicBezTo>
                  <a:pt x="973740" y="82768"/>
                  <a:pt x="968597" y="87268"/>
                  <a:pt x="964310" y="93098"/>
                </a:cubicBezTo>
                <a:cubicBezTo>
                  <a:pt x="960024" y="98927"/>
                  <a:pt x="956724" y="105956"/>
                  <a:pt x="954409" y="114186"/>
                </a:cubicBezTo>
                <a:cubicBezTo>
                  <a:pt x="952095" y="122416"/>
                  <a:pt x="950937" y="131502"/>
                  <a:pt x="950937" y="141447"/>
                </a:cubicBezTo>
                <a:cubicBezTo>
                  <a:pt x="950937" y="151562"/>
                  <a:pt x="952095" y="160735"/>
                  <a:pt x="954409" y="168964"/>
                </a:cubicBezTo>
                <a:cubicBezTo>
                  <a:pt x="956724" y="177194"/>
                  <a:pt x="960024" y="184223"/>
                  <a:pt x="964310" y="190053"/>
                </a:cubicBezTo>
                <a:cubicBezTo>
                  <a:pt x="968597" y="195882"/>
                  <a:pt x="973740" y="200383"/>
                  <a:pt x="979741" y="203554"/>
                </a:cubicBezTo>
                <a:cubicBezTo>
                  <a:pt x="985742" y="206726"/>
                  <a:pt x="992428" y="208312"/>
                  <a:pt x="999801" y="208312"/>
                </a:cubicBezTo>
                <a:cubicBezTo>
                  <a:pt x="1007173" y="208312"/>
                  <a:pt x="1013902" y="206726"/>
                  <a:pt x="1019989" y="203554"/>
                </a:cubicBezTo>
                <a:cubicBezTo>
                  <a:pt x="1026075" y="200383"/>
                  <a:pt x="1031262" y="195882"/>
                  <a:pt x="1035548" y="190053"/>
                </a:cubicBezTo>
                <a:cubicBezTo>
                  <a:pt x="1039834" y="184223"/>
                  <a:pt x="1043177" y="177194"/>
                  <a:pt x="1045578" y="168964"/>
                </a:cubicBezTo>
                <a:cubicBezTo>
                  <a:pt x="1047978" y="160735"/>
                  <a:pt x="1049178" y="151562"/>
                  <a:pt x="1049178" y="141447"/>
                </a:cubicBezTo>
                <a:cubicBezTo>
                  <a:pt x="1049178" y="131502"/>
                  <a:pt x="1047978" y="122416"/>
                  <a:pt x="1045578" y="114186"/>
                </a:cubicBezTo>
                <a:cubicBezTo>
                  <a:pt x="1043177" y="105956"/>
                  <a:pt x="1039834" y="98927"/>
                  <a:pt x="1035548" y="93098"/>
                </a:cubicBezTo>
                <a:cubicBezTo>
                  <a:pt x="1031262" y="87268"/>
                  <a:pt x="1026075" y="82768"/>
                  <a:pt x="1019989" y="79596"/>
                </a:cubicBezTo>
                <a:cubicBezTo>
                  <a:pt x="1013902" y="76424"/>
                  <a:pt x="1007173" y="74838"/>
                  <a:pt x="999801" y="74838"/>
                </a:cubicBezTo>
                <a:close/>
                <a:moveTo>
                  <a:pt x="1331128" y="59151"/>
                </a:moveTo>
                <a:cubicBezTo>
                  <a:pt x="1343301" y="59151"/>
                  <a:pt x="1353502" y="61851"/>
                  <a:pt x="1361731" y="67252"/>
                </a:cubicBezTo>
                <a:cubicBezTo>
                  <a:pt x="1369961" y="72652"/>
                  <a:pt x="1375533" y="80239"/>
                  <a:pt x="1378448" y="90012"/>
                </a:cubicBezTo>
                <a:lnTo>
                  <a:pt x="1364303" y="96441"/>
                </a:lnTo>
                <a:cubicBezTo>
                  <a:pt x="1360360" y="82039"/>
                  <a:pt x="1349301" y="74838"/>
                  <a:pt x="1331128" y="74838"/>
                </a:cubicBezTo>
                <a:cubicBezTo>
                  <a:pt x="1320326" y="74838"/>
                  <a:pt x="1312054" y="76981"/>
                  <a:pt x="1306310" y="81268"/>
                </a:cubicBezTo>
                <a:cubicBezTo>
                  <a:pt x="1300567" y="85554"/>
                  <a:pt x="1297695" y="91898"/>
                  <a:pt x="1297695" y="100299"/>
                </a:cubicBezTo>
                <a:cubicBezTo>
                  <a:pt x="1297695" y="104242"/>
                  <a:pt x="1298295" y="107671"/>
                  <a:pt x="1299495" y="110586"/>
                </a:cubicBezTo>
                <a:cubicBezTo>
                  <a:pt x="1300695" y="113500"/>
                  <a:pt x="1302624" y="116072"/>
                  <a:pt x="1305282" y="118301"/>
                </a:cubicBezTo>
                <a:cubicBezTo>
                  <a:pt x="1307939" y="120530"/>
                  <a:pt x="1311496" y="122501"/>
                  <a:pt x="1315954" y="124216"/>
                </a:cubicBezTo>
                <a:cubicBezTo>
                  <a:pt x="1320412" y="125930"/>
                  <a:pt x="1325984" y="127559"/>
                  <a:pt x="1332671" y="129102"/>
                </a:cubicBezTo>
                <a:cubicBezTo>
                  <a:pt x="1341929" y="131160"/>
                  <a:pt x="1349816" y="133603"/>
                  <a:pt x="1356331" y="136432"/>
                </a:cubicBezTo>
                <a:cubicBezTo>
                  <a:pt x="1362846" y="139261"/>
                  <a:pt x="1368075" y="142604"/>
                  <a:pt x="1372018" y="146461"/>
                </a:cubicBezTo>
                <a:cubicBezTo>
                  <a:pt x="1375962" y="150319"/>
                  <a:pt x="1378834" y="154863"/>
                  <a:pt x="1380634" y="160092"/>
                </a:cubicBezTo>
                <a:cubicBezTo>
                  <a:pt x="1382434" y="165321"/>
                  <a:pt x="1383334" y="171279"/>
                  <a:pt x="1383334" y="177965"/>
                </a:cubicBezTo>
                <a:cubicBezTo>
                  <a:pt x="1383334" y="184652"/>
                  <a:pt x="1382006" y="190781"/>
                  <a:pt x="1379348" y="196353"/>
                </a:cubicBezTo>
                <a:cubicBezTo>
                  <a:pt x="1376690" y="201926"/>
                  <a:pt x="1372961" y="206769"/>
                  <a:pt x="1368161" y="210884"/>
                </a:cubicBezTo>
                <a:cubicBezTo>
                  <a:pt x="1363360" y="214999"/>
                  <a:pt x="1357702" y="218213"/>
                  <a:pt x="1351187" y="220528"/>
                </a:cubicBezTo>
                <a:cubicBezTo>
                  <a:pt x="1344672" y="222842"/>
                  <a:pt x="1337471" y="224000"/>
                  <a:pt x="1329584" y="224000"/>
                </a:cubicBezTo>
                <a:cubicBezTo>
                  <a:pt x="1316383" y="224000"/>
                  <a:pt x="1304853" y="220828"/>
                  <a:pt x="1294994" y="214484"/>
                </a:cubicBezTo>
                <a:cubicBezTo>
                  <a:pt x="1285136" y="208141"/>
                  <a:pt x="1278492" y="199397"/>
                  <a:pt x="1275064" y="188252"/>
                </a:cubicBezTo>
                <a:lnTo>
                  <a:pt x="1288951" y="182080"/>
                </a:lnTo>
                <a:cubicBezTo>
                  <a:pt x="1294780" y="199568"/>
                  <a:pt x="1308410" y="208312"/>
                  <a:pt x="1329842" y="208312"/>
                </a:cubicBezTo>
                <a:cubicBezTo>
                  <a:pt x="1341672" y="208312"/>
                  <a:pt x="1350673" y="205697"/>
                  <a:pt x="1356845" y="200468"/>
                </a:cubicBezTo>
                <a:cubicBezTo>
                  <a:pt x="1363017" y="195239"/>
                  <a:pt x="1366103" y="187738"/>
                  <a:pt x="1366103" y="177965"/>
                </a:cubicBezTo>
                <a:cubicBezTo>
                  <a:pt x="1366103" y="173165"/>
                  <a:pt x="1365546" y="169007"/>
                  <a:pt x="1364432" y="165492"/>
                </a:cubicBezTo>
                <a:cubicBezTo>
                  <a:pt x="1363317" y="161978"/>
                  <a:pt x="1361303" y="158934"/>
                  <a:pt x="1358388" y="156363"/>
                </a:cubicBezTo>
                <a:cubicBezTo>
                  <a:pt x="1355474" y="153791"/>
                  <a:pt x="1351530" y="151562"/>
                  <a:pt x="1346558" y="149676"/>
                </a:cubicBezTo>
                <a:cubicBezTo>
                  <a:pt x="1341586" y="147790"/>
                  <a:pt x="1335328" y="146076"/>
                  <a:pt x="1327784" y="144533"/>
                </a:cubicBezTo>
                <a:cubicBezTo>
                  <a:pt x="1311668" y="141275"/>
                  <a:pt x="1299838" y="136174"/>
                  <a:pt x="1292294" y="129231"/>
                </a:cubicBezTo>
                <a:cubicBezTo>
                  <a:pt x="1284750" y="122287"/>
                  <a:pt x="1280978" y="112900"/>
                  <a:pt x="1280978" y="101070"/>
                </a:cubicBezTo>
                <a:cubicBezTo>
                  <a:pt x="1280978" y="88211"/>
                  <a:pt x="1285479" y="78010"/>
                  <a:pt x="1294480" y="70466"/>
                </a:cubicBezTo>
                <a:cubicBezTo>
                  <a:pt x="1303481" y="62922"/>
                  <a:pt x="1315697" y="59151"/>
                  <a:pt x="1331128" y="59151"/>
                </a:cubicBezTo>
                <a:close/>
                <a:moveTo>
                  <a:pt x="1185138" y="59151"/>
                </a:moveTo>
                <a:cubicBezTo>
                  <a:pt x="1202626" y="59151"/>
                  <a:pt x="1216128" y="63994"/>
                  <a:pt x="1225643" y="73681"/>
                </a:cubicBezTo>
                <a:cubicBezTo>
                  <a:pt x="1235158" y="83368"/>
                  <a:pt x="1239916" y="98070"/>
                  <a:pt x="1239916" y="117786"/>
                </a:cubicBezTo>
                <a:lnTo>
                  <a:pt x="1239916" y="220656"/>
                </a:lnTo>
                <a:lnTo>
                  <a:pt x="1222943" y="220656"/>
                </a:lnTo>
                <a:lnTo>
                  <a:pt x="1222943" y="118301"/>
                </a:lnTo>
                <a:cubicBezTo>
                  <a:pt x="1222943" y="103042"/>
                  <a:pt x="1219342" y="91983"/>
                  <a:pt x="1212141" y="85125"/>
                </a:cubicBezTo>
                <a:cubicBezTo>
                  <a:pt x="1204940" y="78267"/>
                  <a:pt x="1194482" y="74838"/>
                  <a:pt x="1180766" y="74838"/>
                </a:cubicBezTo>
                <a:cubicBezTo>
                  <a:pt x="1164821" y="74838"/>
                  <a:pt x="1152262" y="80067"/>
                  <a:pt x="1143090" y="90526"/>
                </a:cubicBezTo>
                <a:cubicBezTo>
                  <a:pt x="1133917" y="100984"/>
                  <a:pt x="1129331" y="115386"/>
                  <a:pt x="1129331" y="133731"/>
                </a:cubicBezTo>
                <a:lnTo>
                  <a:pt x="1129331" y="220656"/>
                </a:lnTo>
                <a:lnTo>
                  <a:pt x="1112358" y="220656"/>
                </a:lnTo>
                <a:lnTo>
                  <a:pt x="1112358" y="99527"/>
                </a:lnTo>
                <a:cubicBezTo>
                  <a:pt x="1112358" y="91297"/>
                  <a:pt x="1112272" y="83754"/>
                  <a:pt x="1112100" y="76896"/>
                </a:cubicBezTo>
                <a:cubicBezTo>
                  <a:pt x="1111929" y="70038"/>
                  <a:pt x="1111757" y="65151"/>
                  <a:pt x="1111586" y="62237"/>
                </a:cubicBezTo>
                <a:lnTo>
                  <a:pt x="1126245" y="62237"/>
                </a:lnTo>
                <a:cubicBezTo>
                  <a:pt x="1126588" y="64466"/>
                  <a:pt x="1126931" y="68323"/>
                  <a:pt x="1127274" y="73810"/>
                </a:cubicBezTo>
                <a:cubicBezTo>
                  <a:pt x="1127617" y="79296"/>
                  <a:pt x="1127874" y="86068"/>
                  <a:pt x="1128045" y="94126"/>
                </a:cubicBezTo>
                <a:cubicBezTo>
                  <a:pt x="1139189" y="70809"/>
                  <a:pt x="1158220" y="59151"/>
                  <a:pt x="1185138" y="59151"/>
                </a:cubicBezTo>
                <a:close/>
                <a:moveTo>
                  <a:pt x="998772" y="59151"/>
                </a:moveTo>
                <a:cubicBezTo>
                  <a:pt x="1010430" y="59151"/>
                  <a:pt x="1020675" y="62237"/>
                  <a:pt x="1029504" y="68409"/>
                </a:cubicBezTo>
                <a:cubicBezTo>
                  <a:pt x="1038334" y="74581"/>
                  <a:pt x="1045406" y="83154"/>
                  <a:pt x="1050721" y="94126"/>
                </a:cubicBezTo>
                <a:cubicBezTo>
                  <a:pt x="1050893" y="86068"/>
                  <a:pt x="1051107" y="79296"/>
                  <a:pt x="1051364" y="73810"/>
                </a:cubicBezTo>
                <a:cubicBezTo>
                  <a:pt x="1051621" y="68323"/>
                  <a:pt x="1051921" y="64466"/>
                  <a:pt x="1052264" y="62237"/>
                </a:cubicBezTo>
                <a:lnTo>
                  <a:pt x="1066923" y="62237"/>
                </a:lnTo>
                <a:cubicBezTo>
                  <a:pt x="1066752" y="65151"/>
                  <a:pt x="1066537" y="70038"/>
                  <a:pt x="1066280" y="76896"/>
                </a:cubicBezTo>
                <a:cubicBezTo>
                  <a:pt x="1066023" y="83754"/>
                  <a:pt x="1065894" y="91297"/>
                  <a:pt x="1065894" y="99527"/>
                </a:cubicBezTo>
                <a:lnTo>
                  <a:pt x="1065894" y="183623"/>
                </a:lnTo>
                <a:cubicBezTo>
                  <a:pt x="1065894" y="191853"/>
                  <a:pt x="1066023" y="199354"/>
                  <a:pt x="1066280" y="206126"/>
                </a:cubicBezTo>
                <a:cubicBezTo>
                  <a:pt x="1066537" y="212898"/>
                  <a:pt x="1066752" y="217742"/>
                  <a:pt x="1066923" y="220656"/>
                </a:cubicBezTo>
                <a:lnTo>
                  <a:pt x="1052264" y="220656"/>
                </a:lnTo>
                <a:cubicBezTo>
                  <a:pt x="1051921" y="218599"/>
                  <a:pt x="1051621" y="214784"/>
                  <a:pt x="1051364" y="209212"/>
                </a:cubicBezTo>
                <a:cubicBezTo>
                  <a:pt x="1051107" y="203640"/>
                  <a:pt x="1050893" y="196825"/>
                  <a:pt x="1050721" y="188767"/>
                </a:cubicBezTo>
                <a:cubicBezTo>
                  <a:pt x="1045406" y="199740"/>
                  <a:pt x="1038334" y="208355"/>
                  <a:pt x="1029504" y="214613"/>
                </a:cubicBezTo>
                <a:cubicBezTo>
                  <a:pt x="1020675" y="220871"/>
                  <a:pt x="1010430" y="224000"/>
                  <a:pt x="998772" y="224000"/>
                </a:cubicBezTo>
                <a:cubicBezTo>
                  <a:pt x="988999" y="224000"/>
                  <a:pt x="980127" y="221985"/>
                  <a:pt x="972154" y="217956"/>
                </a:cubicBezTo>
                <a:cubicBezTo>
                  <a:pt x="964182" y="213927"/>
                  <a:pt x="957324" y="208269"/>
                  <a:pt x="951580" y="200983"/>
                </a:cubicBezTo>
                <a:cubicBezTo>
                  <a:pt x="945837" y="193696"/>
                  <a:pt x="941422" y="184995"/>
                  <a:pt x="938336" y="174879"/>
                </a:cubicBezTo>
                <a:cubicBezTo>
                  <a:pt x="935250" y="164764"/>
                  <a:pt x="933706" y="153620"/>
                  <a:pt x="933706" y="141447"/>
                </a:cubicBezTo>
                <a:cubicBezTo>
                  <a:pt x="933706" y="129274"/>
                  <a:pt x="935250" y="118129"/>
                  <a:pt x="938336" y="108014"/>
                </a:cubicBezTo>
                <a:cubicBezTo>
                  <a:pt x="941422" y="97898"/>
                  <a:pt x="945837" y="89240"/>
                  <a:pt x="951580" y="82039"/>
                </a:cubicBezTo>
                <a:cubicBezTo>
                  <a:pt x="957324" y="74838"/>
                  <a:pt x="964182" y="69223"/>
                  <a:pt x="972154" y="65194"/>
                </a:cubicBezTo>
                <a:cubicBezTo>
                  <a:pt x="980127" y="61165"/>
                  <a:pt x="988999" y="59151"/>
                  <a:pt x="998772" y="59151"/>
                </a:cubicBezTo>
                <a:close/>
                <a:moveTo>
                  <a:pt x="1502606" y="20060"/>
                </a:moveTo>
                <a:lnTo>
                  <a:pt x="1502606" y="108785"/>
                </a:lnTo>
                <a:lnTo>
                  <a:pt x="1555841" y="108785"/>
                </a:lnTo>
                <a:cubicBezTo>
                  <a:pt x="1569214" y="108785"/>
                  <a:pt x="1579544" y="105013"/>
                  <a:pt x="1586831" y="97470"/>
                </a:cubicBezTo>
                <a:cubicBezTo>
                  <a:pt x="1594118" y="89926"/>
                  <a:pt x="1597761" y="78953"/>
                  <a:pt x="1597761" y="64551"/>
                </a:cubicBezTo>
                <a:cubicBezTo>
                  <a:pt x="1597761" y="49978"/>
                  <a:pt x="1594118" y="38919"/>
                  <a:pt x="1586831" y="31376"/>
                </a:cubicBezTo>
                <a:cubicBezTo>
                  <a:pt x="1579544" y="23832"/>
                  <a:pt x="1569214" y="20060"/>
                  <a:pt x="1555841" y="20060"/>
                </a:cubicBezTo>
                <a:close/>
                <a:moveTo>
                  <a:pt x="407231" y="20060"/>
                </a:moveTo>
                <a:lnTo>
                  <a:pt x="407231" y="118044"/>
                </a:lnTo>
                <a:lnTo>
                  <a:pt x="447351" y="118044"/>
                </a:lnTo>
                <a:cubicBezTo>
                  <a:pt x="462781" y="118044"/>
                  <a:pt x="474740" y="113886"/>
                  <a:pt x="483227" y="105571"/>
                </a:cubicBezTo>
                <a:cubicBezTo>
                  <a:pt x="491713" y="97255"/>
                  <a:pt x="495957" y="85125"/>
                  <a:pt x="495957" y="69180"/>
                </a:cubicBezTo>
                <a:cubicBezTo>
                  <a:pt x="495957" y="53064"/>
                  <a:pt x="491713" y="40848"/>
                  <a:pt x="483227" y="32533"/>
                </a:cubicBezTo>
                <a:cubicBezTo>
                  <a:pt x="474740" y="24218"/>
                  <a:pt x="462781" y="20060"/>
                  <a:pt x="447351" y="20060"/>
                </a:cubicBezTo>
                <a:close/>
                <a:moveTo>
                  <a:pt x="235781" y="20060"/>
                </a:moveTo>
                <a:lnTo>
                  <a:pt x="235781" y="118044"/>
                </a:lnTo>
                <a:lnTo>
                  <a:pt x="275901" y="118044"/>
                </a:lnTo>
                <a:cubicBezTo>
                  <a:pt x="291331" y="118044"/>
                  <a:pt x="303290" y="113886"/>
                  <a:pt x="311777" y="105571"/>
                </a:cubicBezTo>
                <a:cubicBezTo>
                  <a:pt x="320263" y="97255"/>
                  <a:pt x="324507" y="85125"/>
                  <a:pt x="324507" y="69180"/>
                </a:cubicBezTo>
                <a:cubicBezTo>
                  <a:pt x="324507" y="53064"/>
                  <a:pt x="320263" y="40848"/>
                  <a:pt x="311777" y="32533"/>
                </a:cubicBezTo>
                <a:cubicBezTo>
                  <a:pt x="303290" y="24218"/>
                  <a:pt x="291331" y="20060"/>
                  <a:pt x="275901" y="20060"/>
                </a:cubicBezTo>
                <a:close/>
                <a:moveTo>
                  <a:pt x="641175" y="16717"/>
                </a:moveTo>
                <a:cubicBezTo>
                  <a:pt x="630717" y="16717"/>
                  <a:pt x="621158" y="18988"/>
                  <a:pt x="612500" y="23532"/>
                </a:cubicBezTo>
                <a:cubicBezTo>
                  <a:pt x="603842" y="28075"/>
                  <a:pt x="596427" y="34547"/>
                  <a:pt x="590254" y="42949"/>
                </a:cubicBezTo>
                <a:cubicBezTo>
                  <a:pt x="584082" y="51350"/>
                  <a:pt x="579324" y="61379"/>
                  <a:pt x="575981" y="73038"/>
                </a:cubicBezTo>
                <a:cubicBezTo>
                  <a:pt x="572638" y="84697"/>
                  <a:pt x="570966" y="97641"/>
                  <a:pt x="570966" y="111871"/>
                </a:cubicBezTo>
                <a:cubicBezTo>
                  <a:pt x="570966" y="126102"/>
                  <a:pt x="572638" y="139089"/>
                  <a:pt x="575981" y="150833"/>
                </a:cubicBezTo>
                <a:cubicBezTo>
                  <a:pt x="579324" y="162578"/>
                  <a:pt x="584082" y="172608"/>
                  <a:pt x="590254" y="180923"/>
                </a:cubicBezTo>
                <a:cubicBezTo>
                  <a:pt x="596427" y="189238"/>
                  <a:pt x="603842" y="195668"/>
                  <a:pt x="612500" y="200211"/>
                </a:cubicBezTo>
                <a:cubicBezTo>
                  <a:pt x="621158" y="204754"/>
                  <a:pt x="630717" y="207026"/>
                  <a:pt x="641175" y="207026"/>
                </a:cubicBezTo>
                <a:cubicBezTo>
                  <a:pt x="651633" y="207026"/>
                  <a:pt x="661192" y="204754"/>
                  <a:pt x="669850" y="200211"/>
                </a:cubicBezTo>
                <a:cubicBezTo>
                  <a:pt x="678508" y="195668"/>
                  <a:pt x="685923" y="189238"/>
                  <a:pt x="692096" y="180923"/>
                </a:cubicBezTo>
                <a:cubicBezTo>
                  <a:pt x="698268" y="172608"/>
                  <a:pt x="703026" y="162578"/>
                  <a:pt x="706369" y="150833"/>
                </a:cubicBezTo>
                <a:cubicBezTo>
                  <a:pt x="709712" y="139089"/>
                  <a:pt x="711384" y="126102"/>
                  <a:pt x="711384" y="111871"/>
                </a:cubicBezTo>
                <a:cubicBezTo>
                  <a:pt x="711384" y="97641"/>
                  <a:pt x="709712" y="84697"/>
                  <a:pt x="706369" y="73038"/>
                </a:cubicBezTo>
                <a:cubicBezTo>
                  <a:pt x="703026" y="61379"/>
                  <a:pt x="698268" y="51350"/>
                  <a:pt x="692096" y="42949"/>
                </a:cubicBezTo>
                <a:cubicBezTo>
                  <a:pt x="685923" y="34547"/>
                  <a:pt x="678508" y="28075"/>
                  <a:pt x="669850" y="23532"/>
                </a:cubicBezTo>
                <a:cubicBezTo>
                  <a:pt x="661192" y="18988"/>
                  <a:pt x="651633" y="16717"/>
                  <a:pt x="641175" y="16717"/>
                </a:cubicBezTo>
                <a:close/>
                <a:moveTo>
                  <a:pt x="88725" y="16717"/>
                </a:moveTo>
                <a:cubicBezTo>
                  <a:pt x="78267" y="16717"/>
                  <a:pt x="68708" y="18988"/>
                  <a:pt x="60050" y="23532"/>
                </a:cubicBezTo>
                <a:cubicBezTo>
                  <a:pt x="51392" y="28075"/>
                  <a:pt x="43977" y="34547"/>
                  <a:pt x="37804" y="42949"/>
                </a:cubicBezTo>
                <a:cubicBezTo>
                  <a:pt x="31632" y="51350"/>
                  <a:pt x="26874" y="61379"/>
                  <a:pt x="23531" y="73038"/>
                </a:cubicBezTo>
                <a:cubicBezTo>
                  <a:pt x="20188" y="84697"/>
                  <a:pt x="18516" y="97641"/>
                  <a:pt x="18516" y="111871"/>
                </a:cubicBezTo>
                <a:cubicBezTo>
                  <a:pt x="18516" y="126102"/>
                  <a:pt x="20188" y="139089"/>
                  <a:pt x="23531" y="150833"/>
                </a:cubicBezTo>
                <a:cubicBezTo>
                  <a:pt x="26874" y="162578"/>
                  <a:pt x="31632" y="172608"/>
                  <a:pt x="37804" y="180923"/>
                </a:cubicBezTo>
                <a:cubicBezTo>
                  <a:pt x="43977" y="189238"/>
                  <a:pt x="51392" y="195668"/>
                  <a:pt x="60050" y="200211"/>
                </a:cubicBezTo>
                <a:cubicBezTo>
                  <a:pt x="68708" y="204754"/>
                  <a:pt x="78267" y="207026"/>
                  <a:pt x="88725" y="207026"/>
                </a:cubicBezTo>
                <a:cubicBezTo>
                  <a:pt x="99183" y="207026"/>
                  <a:pt x="108742" y="204754"/>
                  <a:pt x="117400" y="200211"/>
                </a:cubicBezTo>
                <a:cubicBezTo>
                  <a:pt x="126058" y="195668"/>
                  <a:pt x="133473" y="189238"/>
                  <a:pt x="139646" y="180923"/>
                </a:cubicBezTo>
                <a:cubicBezTo>
                  <a:pt x="145818" y="172608"/>
                  <a:pt x="150576" y="162578"/>
                  <a:pt x="153919" y="150833"/>
                </a:cubicBezTo>
                <a:cubicBezTo>
                  <a:pt x="157262" y="139089"/>
                  <a:pt x="158934" y="126102"/>
                  <a:pt x="158934" y="111871"/>
                </a:cubicBezTo>
                <a:cubicBezTo>
                  <a:pt x="158934" y="97641"/>
                  <a:pt x="157262" y="84697"/>
                  <a:pt x="153919" y="73038"/>
                </a:cubicBezTo>
                <a:cubicBezTo>
                  <a:pt x="150576" y="61379"/>
                  <a:pt x="145818" y="51350"/>
                  <a:pt x="139646" y="42949"/>
                </a:cubicBezTo>
                <a:cubicBezTo>
                  <a:pt x="133473" y="34547"/>
                  <a:pt x="126058" y="28075"/>
                  <a:pt x="117400" y="23532"/>
                </a:cubicBezTo>
                <a:cubicBezTo>
                  <a:pt x="108742" y="18988"/>
                  <a:pt x="99183" y="16717"/>
                  <a:pt x="88725" y="16717"/>
                </a:cubicBezTo>
                <a:close/>
                <a:moveTo>
                  <a:pt x="1484604" y="3086"/>
                </a:moveTo>
                <a:lnTo>
                  <a:pt x="1557384" y="3086"/>
                </a:lnTo>
                <a:cubicBezTo>
                  <a:pt x="1566300" y="3086"/>
                  <a:pt x="1574358" y="4544"/>
                  <a:pt x="1581559" y="7458"/>
                </a:cubicBezTo>
                <a:cubicBezTo>
                  <a:pt x="1588760" y="10373"/>
                  <a:pt x="1594889" y="14488"/>
                  <a:pt x="1599947" y="19803"/>
                </a:cubicBezTo>
                <a:cubicBezTo>
                  <a:pt x="1605005" y="25118"/>
                  <a:pt x="1608905" y="31547"/>
                  <a:pt x="1611648" y="39091"/>
                </a:cubicBezTo>
                <a:cubicBezTo>
                  <a:pt x="1614392" y="46635"/>
                  <a:pt x="1615763" y="55122"/>
                  <a:pt x="1615763" y="64551"/>
                </a:cubicBezTo>
                <a:cubicBezTo>
                  <a:pt x="1615763" y="73810"/>
                  <a:pt x="1614434" y="82168"/>
                  <a:pt x="1611777" y="89626"/>
                </a:cubicBezTo>
                <a:cubicBezTo>
                  <a:pt x="1609120" y="97084"/>
                  <a:pt x="1605348" y="103428"/>
                  <a:pt x="1600461" y="108657"/>
                </a:cubicBezTo>
                <a:cubicBezTo>
                  <a:pt x="1595575" y="113886"/>
                  <a:pt x="1589660" y="118001"/>
                  <a:pt x="1582716" y="121001"/>
                </a:cubicBezTo>
                <a:cubicBezTo>
                  <a:pt x="1575773" y="124002"/>
                  <a:pt x="1567929" y="125587"/>
                  <a:pt x="1559185" y="125759"/>
                </a:cubicBezTo>
                <a:lnTo>
                  <a:pt x="1631194" y="220656"/>
                </a:lnTo>
                <a:lnTo>
                  <a:pt x="1607276" y="220656"/>
                </a:lnTo>
                <a:lnTo>
                  <a:pt x="1537325" y="125759"/>
                </a:lnTo>
                <a:lnTo>
                  <a:pt x="1502606" y="125759"/>
                </a:lnTo>
                <a:lnTo>
                  <a:pt x="1502606" y="220656"/>
                </a:lnTo>
                <a:lnTo>
                  <a:pt x="1484604" y="220656"/>
                </a:lnTo>
                <a:close/>
                <a:moveTo>
                  <a:pt x="389229" y="3086"/>
                </a:moveTo>
                <a:lnTo>
                  <a:pt x="449408" y="3086"/>
                </a:lnTo>
                <a:cubicBezTo>
                  <a:pt x="459009" y="3086"/>
                  <a:pt x="467796" y="4629"/>
                  <a:pt x="475769" y="7716"/>
                </a:cubicBezTo>
                <a:cubicBezTo>
                  <a:pt x="483741" y="10802"/>
                  <a:pt x="490556" y="15217"/>
                  <a:pt x="496214" y="20960"/>
                </a:cubicBezTo>
                <a:cubicBezTo>
                  <a:pt x="501872" y="26704"/>
                  <a:pt x="506287" y="33647"/>
                  <a:pt x="509459" y="41791"/>
                </a:cubicBezTo>
                <a:cubicBezTo>
                  <a:pt x="512630" y="49935"/>
                  <a:pt x="514216" y="59065"/>
                  <a:pt x="514216" y="69180"/>
                </a:cubicBezTo>
                <a:cubicBezTo>
                  <a:pt x="514216" y="79296"/>
                  <a:pt x="512630" y="88383"/>
                  <a:pt x="509459" y="96441"/>
                </a:cubicBezTo>
                <a:cubicBezTo>
                  <a:pt x="506287" y="104499"/>
                  <a:pt x="501872" y="111400"/>
                  <a:pt x="496214" y="117144"/>
                </a:cubicBezTo>
                <a:cubicBezTo>
                  <a:pt x="490556" y="122887"/>
                  <a:pt x="483741" y="127302"/>
                  <a:pt x="475769" y="130388"/>
                </a:cubicBezTo>
                <a:cubicBezTo>
                  <a:pt x="467796" y="133474"/>
                  <a:pt x="459009" y="135017"/>
                  <a:pt x="449408" y="135017"/>
                </a:cubicBezTo>
                <a:lnTo>
                  <a:pt x="407231" y="135017"/>
                </a:lnTo>
                <a:lnTo>
                  <a:pt x="407231" y="220656"/>
                </a:lnTo>
                <a:lnTo>
                  <a:pt x="389229" y="220656"/>
                </a:lnTo>
                <a:close/>
                <a:moveTo>
                  <a:pt x="217779" y="3086"/>
                </a:moveTo>
                <a:lnTo>
                  <a:pt x="277958" y="3086"/>
                </a:lnTo>
                <a:cubicBezTo>
                  <a:pt x="287559" y="3086"/>
                  <a:pt x="296346" y="4629"/>
                  <a:pt x="304319" y="7716"/>
                </a:cubicBezTo>
                <a:cubicBezTo>
                  <a:pt x="312291" y="10802"/>
                  <a:pt x="319106" y="15217"/>
                  <a:pt x="324764" y="20960"/>
                </a:cubicBezTo>
                <a:cubicBezTo>
                  <a:pt x="330422" y="26704"/>
                  <a:pt x="334837" y="33647"/>
                  <a:pt x="338009" y="41791"/>
                </a:cubicBezTo>
                <a:cubicBezTo>
                  <a:pt x="341180" y="49935"/>
                  <a:pt x="342766" y="59065"/>
                  <a:pt x="342766" y="69180"/>
                </a:cubicBezTo>
                <a:cubicBezTo>
                  <a:pt x="342766" y="79296"/>
                  <a:pt x="341180" y="88383"/>
                  <a:pt x="338009" y="96441"/>
                </a:cubicBezTo>
                <a:cubicBezTo>
                  <a:pt x="334837" y="104499"/>
                  <a:pt x="330422" y="111400"/>
                  <a:pt x="324764" y="117144"/>
                </a:cubicBezTo>
                <a:cubicBezTo>
                  <a:pt x="319106" y="122887"/>
                  <a:pt x="312291" y="127302"/>
                  <a:pt x="304319" y="130388"/>
                </a:cubicBezTo>
                <a:cubicBezTo>
                  <a:pt x="296346" y="133474"/>
                  <a:pt x="287559" y="135017"/>
                  <a:pt x="277958" y="135017"/>
                </a:cubicBezTo>
                <a:lnTo>
                  <a:pt x="235781" y="135017"/>
                </a:lnTo>
                <a:lnTo>
                  <a:pt x="235781" y="220656"/>
                </a:lnTo>
                <a:lnTo>
                  <a:pt x="217779" y="220656"/>
                </a:lnTo>
                <a:close/>
                <a:moveTo>
                  <a:pt x="832208" y="0"/>
                </a:moveTo>
                <a:cubicBezTo>
                  <a:pt x="847467" y="0"/>
                  <a:pt x="860326" y="3386"/>
                  <a:pt x="870784" y="10159"/>
                </a:cubicBezTo>
                <a:cubicBezTo>
                  <a:pt x="881243" y="16931"/>
                  <a:pt x="888701" y="26318"/>
                  <a:pt x="893159" y="38319"/>
                </a:cubicBezTo>
                <a:lnTo>
                  <a:pt x="877728" y="45777"/>
                </a:lnTo>
                <a:cubicBezTo>
                  <a:pt x="874299" y="36862"/>
                  <a:pt x="869199" y="29747"/>
                  <a:pt x="862426" y="24432"/>
                </a:cubicBezTo>
                <a:cubicBezTo>
                  <a:pt x="855654" y="19117"/>
                  <a:pt x="845496" y="16460"/>
                  <a:pt x="831951" y="16460"/>
                </a:cubicBezTo>
                <a:cubicBezTo>
                  <a:pt x="816178" y="16460"/>
                  <a:pt x="804476" y="19846"/>
                  <a:pt x="796847" y="26618"/>
                </a:cubicBezTo>
                <a:cubicBezTo>
                  <a:pt x="789217" y="33390"/>
                  <a:pt x="785402" y="42949"/>
                  <a:pt x="785402" y="55293"/>
                </a:cubicBezTo>
                <a:cubicBezTo>
                  <a:pt x="785402" y="61122"/>
                  <a:pt x="786217" y="66223"/>
                  <a:pt x="787846" y="70595"/>
                </a:cubicBezTo>
                <a:cubicBezTo>
                  <a:pt x="789474" y="74967"/>
                  <a:pt x="792175" y="78867"/>
                  <a:pt x="795947" y="82296"/>
                </a:cubicBezTo>
                <a:cubicBezTo>
                  <a:pt x="799719" y="85725"/>
                  <a:pt x="804691" y="88769"/>
                  <a:pt x="810863" y="91426"/>
                </a:cubicBezTo>
                <a:cubicBezTo>
                  <a:pt x="817035" y="94084"/>
                  <a:pt x="824665" y="96527"/>
                  <a:pt x="833751" y="98756"/>
                </a:cubicBezTo>
                <a:cubicBezTo>
                  <a:pt x="845753" y="101670"/>
                  <a:pt x="855868" y="105099"/>
                  <a:pt x="864098" y="109043"/>
                </a:cubicBezTo>
                <a:cubicBezTo>
                  <a:pt x="872327" y="112986"/>
                  <a:pt x="879014" y="117615"/>
                  <a:pt x="884158" y="122930"/>
                </a:cubicBezTo>
                <a:cubicBezTo>
                  <a:pt x="889301" y="128245"/>
                  <a:pt x="893030" y="134289"/>
                  <a:pt x="895345" y="141061"/>
                </a:cubicBezTo>
                <a:cubicBezTo>
                  <a:pt x="897659" y="147833"/>
                  <a:pt x="898816" y="155420"/>
                  <a:pt x="898816" y="163821"/>
                </a:cubicBezTo>
                <a:cubicBezTo>
                  <a:pt x="898816" y="172736"/>
                  <a:pt x="897188" y="180880"/>
                  <a:pt x="893930" y="188252"/>
                </a:cubicBezTo>
                <a:cubicBezTo>
                  <a:pt x="890673" y="195625"/>
                  <a:pt x="886043" y="201968"/>
                  <a:pt x="880043" y="207283"/>
                </a:cubicBezTo>
                <a:cubicBezTo>
                  <a:pt x="874042" y="212598"/>
                  <a:pt x="866841" y="216713"/>
                  <a:pt x="858440" y="219628"/>
                </a:cubicBezTo>
                <a:cubicBezTo>
                  <a:pt x="850039" y="222542"/>
                  <a:pt x="840609" y="224000"/>
                  <a:pt x="830151" y="224000"/>
                </a:cubicBezTo>
                <a:cubicBezTo>
                  <a:pt x="812835" y="224000"/>
                  <a:pt x="798090" y="220056"/>
                  <a:pt x="785917" y="212170"/>
                </a:cubicBezTo>
                <a:cubicBezTo>
                  <a:pt x="773744" y="204283"/>
                  <a:pt x="765171" y="193053"/>
                  <a:pt x="760199" y="178480"/>
                </a:cubicBezTo>
                <a:lnTo>
                  <a:pt x="775630" y="171279"/>
                </a:lnTo>
                <a:cubicBezTo>
                  <a:pt x="779573" y="183109"/>
                  <a:pt x="786174" y="192067"/>
                  <a:pt x="795432" y="198154"/>
                </a:cubicBezTo>
                <a:cubicBezTo>
                  <a:pt x="804691" y="204240"/>
                  <a:pt x="816263" y="207283"/>
                  <a:pt x="830151" y="207283"/>
                </a:cubicBezTo>
                <a:cubicBezTo>
                  <a:pt x="846782" y="207283"/>
                  <a:pt x="859383" y="203554"/>
                  <a:pt x="867955" y="196096"/>
                </a:cubicBezTo>
                <a:cubicBezTo>
                  <a:pt x="876528" y="188638"/>
                  <a:pt x="880814" y="177965"/>
                  <a:pt x="880814" y="164078"/>
                </a:cubicBezTo>
                <a:cubicBezTo>
                  <a:pt x="880814" y="158077"/>
                  <a:pt x="879914" y="152591"/>
                  <a:pt x="878114" y="147619"/>
                </a:cubicBezTo>
                <a:cubicBezTo>
                  <a:pt x="876314" y="142647"/>
                  <a:pt x="873356" y="138146"/>
                  <a:pt x="869241" y="134117"/>
                </a:cubicBezTo>
                <a:cubicBezTo>
                  <a:pt x="865127" y="130088"/>
                  <a:pt x="859726" y="126530"/>
                  <a:pt x="853040" y="123444"/>
                </a:cubicBezTo>
                <a:cubicBezTo>
                  <a:pt x="846353" y="120358"/>
                  <a:pt x="838123" y="117615"/>
                  <a:pt x="828351" y="115215"/>
                </a:cubicBezTo>
                <a:cubicBezTo>
                  <a:pt x="806405" y="109900"/>
                  <a:pt x="790760" y="102442"/>
                  <a:pt x="781416" y="92841"/>
                </a:cubicBezTo>
                <a:cubicBezTo>
                  <a:pt x="772072" y="83239"/>
                  <a:pt x="767400" y="71066"/>
                  <a:pt x="767400" y="56322"/>
                </a:cubicBezTo>
                <a:cubicBezTo>
                  <a:pt x="767400" y="48435"/>
                  <a:pt x="768729" y="41020"/>
                  <a:pt x="771386" y="34076"/>
                </a:cubicBezTo>
                <a:cubicBezTo>
                  <a:pt x="774044" y="27132"/>
                  <a:pt x="778073" y="21174"/>
                  <a:pt x="783474" y="16202"/>
                </a:cubicBezTo>
                <a:cubicBezTo>
                  <a:pt x="788874" y="11230"/>
                  <a:pt x="795647" y="7287"/>
                  <a:pt x="803791" y="4372"/>
                </a:cubicBezTo>
                <a:cubicBezTo>
                  <a:pt x="811934" y="1458"/>
                  <a:pt x="821407" y="0"/>
                  <a:pt x="832208" y="0"/>
                </a:cubicBezTo>
                <a:close/>
                <a:moveTo>
                  <a:pt x="641175" y="0"/>
                </a:moveTo>
                <a:cubicBezTo>
                  <a:pt x="654205" y="0"/>
                  <a:pt x="666121" y="2744"/>
                  <a:pt x="676922" y="8230"/>
                </a:cubicBezTo>
                <a:cubicBezTo>
                  <a:pt x="687724" y="13716"/>
                  <a:pt x="697068" y="21432"/>
                  <a:pt x="704954" y="31376"/>
                </a:cubicBezTo>
                <a:cubicBezTo>
                  <a:pt x="712841" y="41320"/>
                  <a:pt x="718970" y="53107"/>
                  <a:pt x="723342" y="66737"/>
                </a:cubicBezTo>
                <a:cubicBezTo>
                  <a:pt x="727714" y="80368"/>
                  <a:pt x="729900" y="95412"/>
                  <a:pt x="729900" y="111871"/>
                </a:cubicBezTo>
                <a:cubicBezTo>
                  <a:pt x="729900" y="128331"/>
                  <a:pt x="727714" y="143418"/>
                  <a:pt x="723342" y="157134"/>
                </a:cubicBezTo>
                <a:cubicBezTo>
                  <a:pt x="718970" y="170850"/>
                  <a:pt x="712841" y="182637"/>
                  <a:pt x="704954" y="192496"/>
                </a:cubicBezTo>
                <a:cubicBezTo>
                  <a:pt x="697068" y="202354"/>
                  <a:pt x="687724" y="210069"/>
                  <a:pt x="676922" y="215642"/>
                </a:cubicBezTo>
                <a:cubicBezTo>
                  <a:pt x="666121" y="221214"/>
                  <a:pt x="654205" y="224000"/>
                  <a:pt x="641175" y="224000"/>
                </a:cubicBezTo>
                <a:cubicBezTo>
                  <a:pt x="628316" y="224000"/>
                  <a:pt x="616443" y="221214"/>
                  <a:pt x="605556" y="215642"/>
                </a:cubicBezTo>
                <a:cubicBezTo>
                  <a:pt x="594669" y="210069"/>
                  <a:pt x="585282" y="202354"/>
                  <a:pt x="577396" y="192496"/>
                </a:cubicBezTo>
                <a:cubicBezTo>
                  <a:pt x="569509" y="182637"/>
                  <a:pt x="563380" y="170850"/>
                  <a:pt x="559008" y="157134"/>
                </a:cubicBezTo>
                <a:cubicBezTo>
                  <a:pt x="554636" y="143418"/>
                  <a:pt x="552450" y="128331"/>
                  <a:pt x="552450" y="111871"/>
                </a:cubicBezTo>
                <a:cubicBezTo>
                  <a:pt x="552450" y="95412"/>
                  <a:pt x="554636" y="80368"/>
                  <a:pt x="559008" y="66737"/>
                </a:cubicBezTo>
                <a:cubicBezTo>
                  <a:pt x="563380" y="53107"/>
                  <a:pt x="569509" y="41320"/>
                  <a:pt x="577396" y="31376"/>
                </a:cubicBezTo>
                <a:cubicBezTo>
                  <a:pt x="585282" y="21432"/>
                  <a:pt x="594669" y="13716"/>
                  <a:pt x="605556" y="8230"/>
                </a:cubicBezTo>
                <a:cubicBezTo>
                  <a:pt x="616443" y="2744"/>
                  <a:pt x="628316" y="0"/>
                  <a:pt x="641175" y="0"/>
                </a:cubicBezTo>
                <a:close/>
                <a:moveTo>
                  <a:pt x="88725" y="0"/>
                </a:moveTo>
                <a:cubicBezTo>
                  <a:pt x="101755" y="0"/>
                  <a:pt x="113671" y="2744"/>
                  <a:pt x="124472" y="8230"/>
                </a:cubicBezTo>
                <a:cubicBezTo>
                  <a:pt x="135274" y="13716"/>
                  <a:pt x="144618" y="21432"/>
                  <a:pt x="152504" y="31376"/>
                </a:cubicBezTo>
                <a:cubicBezTo>
                  <a:pt x="160391" y="41320"/>
                  <a:pt x="166520" y="53107"/>
                  <a:pt x="170892" y="66737"/>
                </a:cubicBezTo>
                <a:cubicBezTo>
                  <a:pt x="175264" y="80368"/>
                  <a:pt x="177450" y="95412"/>
                  <a:pt x="177450" y="111871"/>
                </a:cubicBezTo>
                <a:cubicBezTo>
                  <a:pt x="177450" y="128331"/>
                  <a:pt x="175264" y="143418"/>
                  <a:pt x="170892" y="157134"/>
                </a:cubicBezTo>
                <a:cubicBezTo>
                  <a:pt x="166520" y="170850"/>
                  <a:pt x="160391" y="182637"/>
                  <a:pt x="152504" y="192496"/>
                </a:cubicBezTo>
                <a:cubicBezTo>
                  <a:pt x="144618" y="202354"/>
                  <a:pt x="135274" y="210069"/>
                  <a:pt x="124472" y="215642"/>
                </a:cubicBezTo>
                <a:cubicBezTo>
                  <a:pt x="113671" y="221214"/>
                  <a:pt x="101755" y="224000"/>
                  <a:pt x="88725" y="224000"/>
                </a:cubicBezTo>
                <a:cubicBezTo>
                  <a:pt x="75866" y="224000"/>
                  <a:pt x="63993" y="221214"/>
                  <a:pt x="53106" y="215642"/>
                </a:cubicBezTo>
                <a:cubicBezTo>
                  <a:pt x="42219" y="210069"/>
                  <a:pt x="32832" y="202354"/>
                  <a:pt x="24946" y="192496"/>
                </a:cubicBezTo>
                <a:cubicBezTo>
                  <a:pt x="17059" y="182637"/>
                  <a:pt x="10930" y="170850"/>
                  <a:pt x="6558" y="157134"/>
                </a:cubicBezTo>
                <a:cubicBezTo>
                  <a:pt x="2186" y="143418"/>
                  <a:pt x="0" y="128331"/>
                  <a:pt x="0" y="111871"/>
                </a:cubicBezTo>
                <a:cubicBezTo>
                  <a:pt x="0" y="95412"/>
                  <a:pt x="2186" y="80368"/>
                  <a:pt x="6558" y="66737"/>
                </a:cubicBezTo>
                <a:cubicBezTo>
                  <a:pt x="10930" y="53107"/>
                  <a:pt x="17059" y="41320"/>
                  <a:pt x="24946" y="31376"/>
                </a:cubicBezTo>
                <a:cubicBezTo>
                  <a:pt x="32832" y="21432"/>
                  <a:pt x="42219" y="13716"/>
                  <a:pt x="53106" y="8230"/>
                </a:cubicBezTo>
                <a:cubicBezTo>
                  <a:pt x="63993" y="2744"/>
                  <a:pt x="75866" y="0"/>
                  <a:pt x="887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B6079FB-9F2B-4D4F-BFCA-16E174D65771}"/>
              </a:ext>
            </a:extLst>
          </p:cNvPr>
          <p:cNvSpPr txBox="1"/>
          <p:nvPr/>
        </p:nvSpPr>
        <p:spPr>
          <a:xfrm>
            <a:off x="6508683" y="3940507"/>
            <a:ext cx="512961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</a:rPr>
              <a:t>西文</a:t>
            </a:r>
          </a:p>
        </p:txBody>
      </p:sp>
      <p:sp>
        <p:nvSpPr>
          <p:cNvPr id="52" name="PA-文本框 47">
            <a:extLst>
              <a:ext uri="{FF2B5EF4-FFF2-40B4-BE49-F238E27FC236}">
                <a16:creationId xmlns:a16="http://schemas.microsoft.com/office/drawing/2014/main" id="{1DC257EB-4994-4A26-8683-6EF3A4995E6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528250" y="3965343"/>
            <a:ext cx="2131913" cy="274405"/>
          </a:xfrm>
          <a:custGeom>
            <a:avLst/>
            <a:gdLst/>
            <a:ahLst/>
            <a:cxnLst/>
            <a:rect l="l" t="t" r="r" b="b"/>
            <a:pathLst>
              <a:path w="2131913" h="274405">
                <a:moveTo>
                  <a:pt x="1984809" y="148047"/>
                </a:moveTo>
                <a:lnTo>
                  <a:pt x="1984809" y="237001"/>
                </a:lnTo>
                <a:lnTo>
                  <a:pt x="2044531" y="237001"/>
                </a:lnTo>
                <a:cubicBezTo>
                  <a:pt x="2058990" y="237001"/>
                  <a:pt x="2070306" y="233124"/>
                  <a:pt x="2078478" y="225371"/>
                </a:cubicBezTo>
                <a:cubicBezTo>
                  <a:pt x="2086651" y="217617"/>
                  <a:pt x="2090737" y="206721"/>
                  <a:pt x="2090737" y="192681"/>
                </a:cubicBezTo>
                <a:cubicBezTo>
                  <a:pt x="2090737" y="178431"/>
                  <a:pt x="2086651" y="167430"/>
                  <a:pt x="2078478" y="159677"/>
                </a:cubicBezTo>
                <a:cubicBezTo>
                  <a:pt x="2070306" y="151923"/>
                  <a:pt x="2058990" y="148047"/>
                  <a:pt x="2044531" y="148047"/>
                </a:cubicBezTo>
                <a:close/>
                <a:moveTo>
                  <a:pt x="1280521" y="100584"/>
                </a:moveTo>
                <a:cubicBezTo>
                  <a:pt x="1272559" y="100584"/>
                  <a:pt x="1265382" y="102312"/>
                  <a:pt x="1258990" y="105770"/>
                </a:cubicBezTo>
                <a:cubicBezTo>
                  <a:pt x="1252599" y="109228"/>
                  <a:pt x="1247098" y="114047"/>
                  <a:pt x="1242488" y="120229"/>
                </a:cubicBezTo>
                <a:cubicBezTo>
                  <a:pt x="1237878" y="126411"/>
                  <a:pt x="1234316" y="133902"/>
                  <a:pt x="1231801" y="142703"/>
                </a:cubicBezTo>
                <a:cubicBezTo>
                  <a:pt x="1229287" y="151504"/>
                  <a:pt x="1228029" y="161248"/>
                  <a:pt x="1228029" y="171935"/>
                </a:cubicBezTo>
                <a:cubicBezTo>
                  <a:pt x="1228029" y="182622"/>
                  <a:pt x="1229287" y="192367"/>
                  <a:pt x="1231801" y="201168"/>
                </a:cubicBezTo>
                <a:cubicBezTo>
                  <a:pt x="1234316" y="209969"/>
                  <a:pt x="1237878" y="217513"/>
                  <a:pt x="1242488" y="223799"/>
                </a:cubicBezTo>
                <a:cubicBezTo>
                  <a:pt x="1247098" y="230086"/>
                  <a:pt x="1252599" y="234905"/>
                  <a:pt x="1258990" y="238258"/>
                </a:cubicBezTo>
                <a:cubicBezTo>
                  <a:pt x="1265382" y="241611"/>
                  <a:pt x="1272559" y="243287"/>
                  <a:pt x="1280521" y="243287"/>
                </a:cubicBezTo>
                <a:cubicBezTo>
                  <a:pt x="1288275" y="243287"/>
                  <a:pt x="1295399" y="241611"/>
                  <a:pt x="1301896" y="238258"/>
                </a:cubicBezTo>
                <a:cubicBezTo>
                  <a:pt x="1308392" y="234905"/>
                  <a:pt x="1313945" y="230086"/>
                  <a:pt x="1318555" y="223799"/>
                </a:cubicBezTo>
                <a:cubicBezTo>
                  <a:pt x="1323165" y="217513"/>
                  <a:pt x="1326727" y="209969"/>
                  <a:pt x="1329242" y="201168"/>
                </a:cubicBezTo>
                <a:cubicBezTo>
                  <a:pt x="1331757" y="192367"/>
                  <a:pt x="1333014" y="182622"/>
                  <a:pt x="1333014" y="171935"/>
                </a:cubicBezTo>
                <a:cubicBezTo>
                  <a:pt x="1333014" y="161248"/>
                  <a:pt x="1331757" y="151504"/>
                  <a:pt x="1329242" y="142703"/>
                </a:cubicBezTo>
                <a:cubicBezTo>
                  <a:pt x="1326727" y="133902"/>
                  <a:pt x="1323165" y="126411"/>
                  <a:pt x="1318555" y="120229"/>
                </a:cubicBezTo>
                <a:cubicBezTo>
                  <a:pt x="1313945" y="114047"/>
                  <a:pt x="1308392" y="109228"/>
                  <a:pt x="1301896" y="105770"/>
                </a:cubicBezTo>
                <a:cubicBezTo>
                  <a:pt x="1295400" y="102312"/>
                  <a:pt x="1288275" y="100584"/>
                  <a:pt x="1280521" y="100584"/>
                </a:cubicBezTo>
                <a:close/>
                <a:moveTo>
                  <a:pt x="1701698" y="69780"/>
                </a:moveTo>
                <a:cubicBezTo>
                  <a:pt x="1720138" y="69780"/>
                  <a:pt x="1735278" y="73342"/>
                  <a:pt x="1747118" y="80467"/>
                </a:cubicBezTo>
                <a:cubicBezTo>
                  <a:pt x="1758957" y="87592"/>
                  <a:pt x="1766868" y="97650"/>
                  <a:pt x="1770850" y="110642"/>
                </a:cubicBezTo>
                <a:lnTo>
                  <a:pt x="1741617" y="124472"/>
                </a:lnTo>
                <a:cubicBezTo>
                  <a:pt x="1739312" y="117138"/>
                  <a:pt x="1735173" y="111166"/>
                  <a:pt x="1729201" y="106556"/>
                </a:cubicBezTo>
                <a:cubicBezTo>
                  <a:pt x="1723229" y="101946"/>
                  <a:pt x="1714481" y="99641"/>
                  <a:pt x="1702955" y="99641"/>
                </a:cubicBezTo>
                <a:cubicBezTo>
                  <a:pt x="1692687" y="99641"/>
                  <a:pt x="1684620" y="101736"/>
                  <a:pt x="1678752" y="105927"/>
                </a:cubicBezTo>
                <a:cubicBezTo>
                  <a:pt x="1672885" y="110118"/>
                  <a:pt x="1669951" y="116195"/>
                  <a:pt x="1669951" y="124158"/>
                </a:cubicBezTo>
                <a:cubicBezTo>
                  <a:pt x="1669951" y="127930"/>
                  <a:pt x="1670580" y="131283"/>
                  <a:pt x="1671837" y="134216"/>
                </a:cubicBezTo>
                <a:cubicBezTo>
                  <a:pt x="1673095" y="137150"/>
                  <a:pt x="1675295" y="139717"/>
                  <a:pt x="1678438" y="141917"/>
                </a:cubicBezTo>
                <a:cubicBezTo>
                  <a:pt x="1681581" y="144118"/>
                  <a:pt x="1685720" y="146056"/>
                  <a:pt x="1690854" y="147732"/>
                </a:cubicBezTo>
                <a:cubicBezTo>
                  <a:pt x="1695988" y="149409"/>
                  <a:pt x="1702431" y="150980"/>
                  <a:pt x="1710185" y="152447"/>
                </a:cubicBezTo>
                <a:cubicBezTo>
                  <a:pt x="1733235" y="156638"/>
                  <a:pt x="1749895" y="163553"/>
                  <a:pt x="1760163" y="173193"/>
                </a:cubicBezTo>
                <a:cubicBezTo>
                  <a:pt x="1770430" y="182832"/>
                  <a:pt x="1775564" y="196348"/>
                  <a:pt x="1775564" y="213741"/>
                </a:cubicBezTo>
                <a:cubicBezTo>
                  <a:pt x="1775564" y="222542"/>
                  <a:pt x="1773783" y="230662"/>
                  <a:pt x="1770221" y="238101"/>
                </a:cubicBezTo>
                <a:cubicBezTo>
                  <a:pt x="1766658" y="245540"/>
                  <a:pt x="1761629" y="251931"/>
                  <a:pt x="1755133" y="257275"/>
                </a:cubicBezTo>
                <a:cubicBezTo>
                  <a:pt x="1748637" y="262618"/>
                  <a:pt x="1740989" y="266809"/>
                  <a:pt x="1732187" y="269848"/>
                </a:cubicBezTo>
                <a:cubicBezTo>
                  <a:pt x="1723387" y="272886"/>
                  <a:pt x="1713642" y="274405"/>
                  <a:pt x="1702955" y="274405"/>
                </a:cubicBezTo>
                <a:cubicBezTo>
                  <a:pt x="1682839" y="274405"/>
                  <a:pt x="1666179" y="270371"/>
                  <a:pt x="1652978" y="262304"/>
                </a:cubicBezTo>
                <a:cubicBezTo>
                  <a:pt x="1639776" y="254236"/>
                  <a:pt x="1630870" y="242763"/>
                  <a:pt x="1626260" y="227885"/>
                </a:cubicBezTo>
                <a:lnTo>
                  <a:pt x="1655178" y="214684"/>
                </a:lnTo>
                <a:cubicBezTo>
                  <a:pt x="1658531" y="224323"/>
                  <a:pt x="1663979" y="231710"/>
                  <a:pt x="1671523" y="236844"/>
                </a:cubicBezTo>
                <a:cubicBezTo>
                  <a:pt x="1679067" y="241977"/>
                  <a:pt x="1689020" y="244544"/>
                  <a:pt x="1701384" y="244544"/>
                </a:cubicBezTo>
                <a:cubicBezTo>
                  <a:pt x="1713328" y="244544"/>
                  <a:pt x="1722443" y="242082"/>
                  <a:pt x="1728730" y="237158"/>
                </a:cubicBezTo>
                <a:cubicBezTo>
                  <a:pt x="1735017" y="232233"/>
                  <a:pt x="1738160" y="225056"/>
                  <a:pt x="1738160" y="215627"/>
                </a:cubicBezTo>
                <a:cubicBezTo>
                  <a:pt x="1738160" y="211016"/>
                  <a:pt x="1737531" y="206983"/>
                  <a:pt x="1736274" y="203525"/>
                </a:cubicBezTo>
                <a:cubicBezTo>
                  <a:pt x="1735017" y="200067"/>
                  <a:pt x="1732764" y="197081"/>
                  <a:pt x="1729516" y="194567"/>
                </a:cubicBezTo>
                <a:cubicBezTo>
                  <a:pt x="1726268" y="192052"/>
                  <a:pt x="1721815" y="189852"/>
                  <a:pt x="1716157" y="187966"/>
                </a:cubicBezTo>
                <a:cubicBezTo>
                  <a:pt x="1710499" y="186080"/>
                  <a:pt x="1703374" y="184404"/>
                  <a:pt x="1694783" y="182937"/>
                </a:cubicBezTo>
                <a:cubicBezTo>
                  <a:pt x="1653292" y="176022"/>
                  <a:pt x="1632547" y="156953"/>
                  <a:pt x="1632547" y="125730"/>
                </a:cubicBezTo>
                <a:cubicBezTo>
                  <a:pt x="1632547" y="117348"/>
                  <a:pt x="1634223" y="109699"/>
                  <a:pt x="1637576" y="102784"/>
                </a:cubicBezTo>
                <a:cubicBezTo>
                  <a:pt x="1640928" y="95869"/>
                  <a:pt x="1645643" y="90001"/>
                  <a:pt x="1651720" y="85182"/>
                </a:cubicBezTo>
                <a:cubicBezTo>
                  <a:pt x="1657797" y="80362"/>
                  <a:pt x="1665079" y="76590"/>
                  <a:pt x="1673566" y="73866"/>
                </a:cubicBezTo>
                <a:cubicBezTo>
                  <a:pt x="1682053" y="71142"/>
                  <a:pt x="1691430" y="69780"/>
                  <a:pt x="1701698" y="69780"/>
                </a:cubicBezTo>
                <a:close/>
                <a:moveTo>
                  <a:pt x="1522857" y="69780"/>
                </a:moveTo>
                <a:cubicBezTo>
                  <a:pt x="1544021" y="69780"/>
                  <a:pt x="1560523" y="75909"/>
                  <a:pt x="1572363" y="88168"/>
                </a:cubicBezTo>
                <a:cubicBezTo>
                  <a:pt x="1584202" y="100426"/>
                  <a:pt x="1590122" y="118186"/>
                  <a:pt x="1590122" y="141446"/>
                </a:cubicBezTo>
                <a:lnTo>
                  <a:pt x="1590122" y="270005"/>
                </a:lnTo>
                <a:lnTo>
                  <a:pt x="1552089" y="270005"/>
                </a:lnTo>
                <a:lnTo>
                  <a:pt x="1552089" y="146789"/>
                </a:lnTo>
                <a:cubicBezTo>
                  <a:pt x="1552089" y="131283"/>
                  <a:pt x="1548474" y="119967"/>
                  <a:pt x="1541245" y="112842"/>
                </a:cubicBezTo>
                <a:cubicBezTo>
                  <a:pt x="1534015" y="105718"/>
                  <a:pt x="1523380" y="102155"/>
                  <a:pt x="1509341" y="102155"/>
                </a:cubicBezTo>
                <a:cubicBezTo>
                  <a:pt x="1493205" y="102155"/>
                  <a:pt x="1480527" y="107446"/>
                  <a:pt x="1471307" y="118029"/>
                </a:cubicBezTo>
                <a:cubicBezTo>
                  <a:pt x="1462087" y="128611"/>
                  <a:pt x="1457477" y="143122"/>
                  <a:pt x="1457477" y="161563"/>
                </a:cubicBezTo>
                <a:lnTo>
                  <a:pt x="1457477" y="270005"/>
                </a:lnTo>
                <a:lnTo>
                  <a:pt x="1419758" y="270005"/>
                </a:lnTo>
                <a:lnTo>
                  <a:pt x="1419758" y="119443"/>
                </a:lnTo>
                <a:cubicBezTo>
                  <a:pt x="1419758" y="109385"/>
                  <a:pt x="1419601" y="100165"/>
                  <a:pt x="1419287" y="91783"/>
                </a:cubicBezTo>
                <a:cubicBezTo>
                  <a:pt x="1418972" y="83401"/>
                  <a:pt x="1418605" y="77428"/>
                  <a:pt x="1418186" y="73866"/>
                </a:cubicBezTo>
                <a:lnTo>
                  <a:pt x="1451819" y="73866"/>
                </a:lnTo>
                <a:cubicBezTo>
                  <a:pt x="1452238" y="76171"/>
                  <a:pt x="1452657" y="80100"/>
                  <a:pt x="1453076" y="85653"/>
                </a:cubicBezTo>
                <a:cubicBezTo>
                  <a:pt x="1453495" y="91206"/>
                  <a:pt x="1453810" y="97964"/>
                  <a:pt x="1454019" y="105927"/>
                </a:cubicBezTo>
                <a:cubicBezTo>
                  <a:pt x="1461353" y="93564"/>
                  <a:pt x="1470836" y="84448"/>
                  <a:pt x="1482466" y="78581"/>
                </a:cubicBezTo>
                <a:cubicBezTo>
                  <a:pt x="1494096" y="72713"/>
                  <a:pt x="1507559" y="69780"/>
                  <a:pt x="1522857" y="69780"/>
                </a:cubicBezTo>
                <a:close/>
                <a:moveTo>
                  <a:pt x="1272663" y="69780"/>
                </a:moveTo>
                <a:cubicBezTo>
                  <a:pt x="1286703" y="69780"/>
                  <a:pt x="1299171" y="72923"/>
                  <a:pt x="1310068" y="79210"/>
                </a:cubicBezTo>
                <a:cubicBezTo>
                  <a:pt x="1320965" y="85496"/>
                  <a:pt x="1329871" y="94402"/>
                  <a:pt x="1336786" y="105927"/>
                </a:cubicBezTo>
                <a:cubicBezTo>
                  <a:pt x="1336995" y="97964"/>
                  <a:pt x="1337257" y="91206"/>
                  <a:pt x="1337571" y="85653"/>
                </a:cubicBezTo>
                <a:cubicBezTo>
                  <a:pt x="1337886" y="80100"/>
                  <a:pt x="1338253" y="76171"/>
                  <a:pt x="1338672" y="73866"/>
                </a:cubicBezTo>
                <a:lnTo>
                  <a:pt x="1372304" y="73866"/>
                </a:lnTo>
                <a:cubicBezTo>
                  <a:pt x="1372095" y="77428"/>
                  <a:pt x="1371833" y="83401"/>
                  <a:pt x="1371519" y="91783"/>
                </a:cubicBezTo>
                <a:cubicBezTo>
                  <a:pt x="1371204" y="100165"/>
                  <a:pt x="1371047" y="109385"/>
                  <a:pt x="1371047" y="119443"/>
                </a:cubicBezTo>
                <a:lnTo>
                  <a:pt x="1371047" y="224742"/>
                </a:lnTo>
                <a:cubicBezTo>
                  <a:pt x="1371047" y="234800"/>
                  <a:pt x="1371204" y="243968"/>
                  <a:pt x="1371519" y="252245"/>
                </a:cubicBezTo>
                <a:cubicBezTo>
                  <a:pt x="1371833" y="260523"/>
                  <a:pt x="1372095" y="266442"/>
                  <a:pt x="1372304" y="270005"/>
                </a:cubicBezTo>
                <a:lnTo>
                  <a:pt x="1338672" y="270005"/>
                </a:lnTo>
                <a:cubicBezTo>
                  <a:pt x="1338253" y="267909"/>
                  <a:pt x="1337886" y="264085"/>
                  <a:pt x="1337571" y="258532"/>
                </a:cubicBezTo>
                <a:cubicBezTo>
                  <a:pt x="1337257" y="252979"/>
                  <a:pt x="1336995" y="246221"/>
                  <a:pt x="1336786" y="238258"/>
                </a:cubicBezTo>
                <a:cubicBezTo>
                  <a:pt x="1329871" y="249574"/>
                  <a:pt x="1320965" y="258427"/>
                  <a:pt x="1310068" y="264818"/>
                </a:cubicBezTo>
                <a:cubicBezTo>
                  <a:pt x="1299171" y="271210"/>
                  <a:pt x="1286703" y="274405"/>
                  <a:pt x="1272663" y="274405"/>
                </a:cubicBezTo>
                <a:cubicBezTo>
                  <a:pt x="1260929" y="274405"/>
                  <a:pt x="1249980" y="271943"/>
                  <a:pt x="1239817" y="267019"/>
                </a:cubicBezTo>
                <a:cubicBezTo>
                  <a:pt x="1229653" y="262094"/>
                  <a:pt x="1220905" y="255127"/>
                  <a:pt x="1213570" y="246116"/>
                </a:cubicBezTo>
                <a:cubicBezTo>
                  <a:pt x="1206236" y="237105"/>
                  <a:pt x="1200473" y="226314"/>
                  <a:pt x="1196283" y="213741"/>
                </a:cubicBezTo>
                <a:cubicBezTo>
                  <a:pt x="1192091" y="201168"/>
                  <a:pt x="1189996" y="187233"/>
                  <a:pt x="1189996" y="171935"/>
                </a:cubicBezTo>
                <a:cubicBezTo>
                  <a:pt x="1189996" y="156638"/>
                  <a:pt x="1192091" y="142703"/>
                  <a:pt x="1196283" y="130130"/>
                </a:cubicBezTo>
                <a:cubicBezTo>
                  <a:pt x="1200473" y="117557"/>
                  <a:pt x="1206236" y="106818"/>
                  <a:pt x="1213570" y="97912"/>
                </a:cubicBezTo>
                <a:cubicBezTo>
                  <a:pt x="1220905" y="89006"/>
                  <a:pt x="1229653" y="82091"/>
                  <a:pt x="1239817" y="77166"/>
                </a:cubicBezTo>
                <a:cubicBezTo>
                  <a:pt x="1249980" y="72242"/>
                  <a:pt x="1260929" y="69780"/>
                  <a:pt x="1272663" y="69780"/>
                </a:cubicBezTo>
                <a:close/>
                <a:moveTo>
                  <a:pt x="1984809" y="37404"/>
                </a:moveTo>
                <a:lnTo>
                  <a:pt x="1984809" y="114728"/>
                </a:lnTo>
                <a:lnTo>
                  <a:pt x="2039817" y="114728"/>
                </a:lnTo>
                <a:cubicBezTo>
                  <a:pt x="2052389" y="114728"/>
                  <a:pt x="2062238" y="111375"/>
                  <a:pt x="2069363" y="104670"/>
                </a:cubicBezTo>
                <a:cubicBezTo>
                  <a:pt x="2076488" y="97964"/>
                  <a:pt x="2080050" y="88430"/>
                  <a:pt x="2080050" y="76066"/>
                </a:cubicBezTo>
                <a:cubicBezTo>
                  <a:pt x="2080050" y="63703"/>
                  <a:pt x="2076488" y="54168"/>
                  <a:pt x="2069363" y="47463"/>
                </a:cubicBezTo>
                <a:cubicBezTo>
                  <a:pt x="2062238" y="40757"/>
                  <a:pt x="2052389" y="37404"/>
                  <a:pt x="2039817" y="37404"/>
                </a:cubicBezTo>
                <a:close/>
                <a:moveTo>
                  <a:pt x="537010" y="37404"/>
                </a:moveTo>
                <a:lnTo>
                  <a:pt x="537010" y="140189"/>
                </a:lnTo>
                <a:lnTo>
                  <a:pt x="577243" y="140189"/>
                </a:lnTo>
                <a:cubicBezTo>
                  <a:pt x="593588" y="140189"/>
                  <a:pt x="606266" y="135840"/>
                  <a:pt x="615277" y="127144"/>
                </a:cubicBezTo>
                <a:cubicBezTo>
                  <a:pt x="624287" y="118448"/>
                  <a:pt x="628793" y="105613"/>
                  <a:pt x="628793" y="88639"/>
                </a:cubicBezTo>
                <a:cubicBezTo>
                  <a:pt x="628793" y="71875"/>
                  <a:pt x="624287" y="59145"/>
                  <a:pt x="615277" y="50449"/>
                </a:cubicBezTo>
                <a:cubicBezTo>
                  <a:pt x="606266" y="41752"/>
                  <a:pt x="593588" y="37404"/>
                  <a:pt x="577243" y="37404"/>
                </a:cubicBezTo>
                <a:close/>
                <a:moveTo>
                  <a:pt x="317935" y="37404"/>
                </a:moveTo>
                <a:lnTo>
                  <a:pt x="317935" y="140189"/>
                </a:lnTo>
                <a:lnTo>
                  <a:pt x="358168" y="140189"/>
                </a:lnTo>
                <a:cubicBezTo>
                  <a:pt x="374513" y="140189"/>
                  <a:pt x="387191" y="135840"/>
                  <a:pt x="396202" y="127144"/>
                </a:cubicBezTo>
                <a:cubicBezTo>
                  <a:pt x="405212" y="118448"/>
                  <a:pt x="409718" y="105613"/>
                  <a:pt x="409718" y="88639"/>
                </a:cubicBezTo>
                <a:cubicBezTo>
                  <a:pt x="409718" y="71875"/>
                  <a:pt x="405212" y="59145"/>
                  <a:pt x="396202" y="50449"/>
                </a:cubicBezTo>
                <a:cubicBezTo>
                  <a:pt x="387191" y="41752"/>
                  <a:pt x="374513" y="37404"/>
                  <a:pt x="358168" y="37404"/>
                </a:cubicBezTo>
                <a:close/>
                <a:moveTo>
                  <a:pt x="822407" y="33947"/>
                </a:moveTo>
                <a:cubicBezTo>
                  <a:pt x="811092" y="33947"/>
                  <a:pt x="800719" y="36409"/>
                  <a:pt x="791289" y="41333"/>
                </a:cubicBezTo>
                <a:cubicBezTo>
                  <a:pt x="781859" y="46258"/>
                  <a:pt x="773844" y="53278"/>
                  <a:pt x="767243" y="62393"/>
                </a:cubicBezTo>
                <a:cubicBezTo>
                  <a:pt x="760642" y="71509"/>
                  <a:pt x="755508" y="82405"/>
                  <a:pt x="751841" y="95083"/>
                </a:cubicBezTo>
                <a:cubicBezTo>
                  <a:pt x="748174" y="107761"/>
                  <a:pt x="746341" y="121748"/>
                  <a:pt x="746341" y="137045"/>
                </a:cubicBezTo>
                <a:cubicBezTo>
                  <a:pt x="746341" y="152552"/>
                  <a:pt x="748174" y="166592"/>
                  <a:pt x="751841" y="179165"/>
                </a:cubicBezTo>
                <a:cubicBezTo>
                  <a:pt x="755508" y="191738"/>
                  <a:pt x="760642" y="202582"/>
                  <a:pt x="767243" y="211697"/>
                </a:cubicBezTo>
                <a:cubicBezTo>
                  <a:pt x="773844" y="220813"/>
                  <a:pt x="781859" y="227833"/>
                  <a:pt x="791289" y="232757"/>
                </a:cubicBezTo>
                <a:cubicBezTo>
                  <a:pt x="800719" y="237682"/>
                  <a:pt x="811092" y="240144"/>
                  <a:pt x="822407" y="240144"/>
                </a:cubicBezTo>
                <a:cubicBezTo>
                  <a:pt x="833723" y="240144"/>
                  <a:pt x="844043" y="237682"/>
                  <a:pt x="853368" y="232757"/>
                </a:cubicBezTo>
                <a:cubicBezTo>
                  <a:pt x="862693" y="227833"/>
                  <a:pt x="870656" y="220813"/>
                  <a:pt x="877257" y="211697"/>
                </a:cubicBezTo>
                <a:cubicBezTo>
                  <a:pt x="883858" y="202582"/>
                  <a:pt x="888992" y="191738"/>
                  <a:pt x="892659" y="179165"/>
                </a:cubicBezTo>
                <a:cubicBezTo>
                  <a:pt x="896326" y="166592"/>
                  <a:pt x="898159" y="152552"/>
                  <a:pt x="898159" y="137045"/>
                </a:cubicBezTo>
                <a:cubicBezTo>
                  <a:pt x="898159" y="121748"/>
                  <a:pt x="896326" y="107761"/>
                  <a:pt x="892659" y="95083"/>
                </a:cubicBezTo>
                <a:cubicBezTo>
                  <a:pt x="888992" y="82405"/>
                  <a:pt x="883858" y="71509"/>
                  <a:pt x="877257" y="62393"/>
                </a:cubicBezTo>
                <a:cubicBezTo>
                  <a:pt x="870656" y="53278"/>
                  <a:pt x="862693" y="46258"/>
                  <a:pt x="853368" y="41333"/>
                </a:cubicBezTo>
                <a:cubicBezTo>
                  <a:pt x="844043" y="36409"/>
                  <a:pt x="833723" y="33947"/>
                  <a:pt x="822407" y="33947"/>
                </a:cubicBezTo>
                <a:close/>
                <a:moveTo>
                  <a:pt x="117557" y="33947"/>
                </a:moveTo>
                <a:cubicBezTo>
                  <a:pt x="106242" y="33947"/>
                  <a:pt x="95869" y="36409"/>
                  <a:pt x="86439" y="41333"/>
                </a:cubicBezTo>
                <a:cubicBezTo>
                  <a:pt x="77009" y="46258"/>
                  <a:pt x="68994" y="53278"/>
                  <a:pt x="62393" y="62393"/>
                </a:cubicBezTo>
                <a:cubicBezTo>
                  <a:pt x="55793" y="71509"/>
                  <a:pt x="50659" y="82405"/>
                  <a:pt x="46991" y="95083"/>
                </a:cubicBezTo>
                <a:cubicBezTo>
                  <a:pt x="43324" y="107761"/>
                  <a:pt x="41491" y="121748"/>
                  <a:pt x="41491" y="137045"/>
                </a:cubicBezTo>
                <a:cubicBezTo>
                  <a:pt x="41491" y="152552"/>
                  <a:pt x="43324" y="166592"/>
                  <a:pt x="46991" y="179165"/>
                </a:cubicBezTo>
                <a:cubicBezTo>
                  <a:pt x="50659" y="191738"/>
                  <a:pt x="55793" y="202582"/>
                  <a:pt x="62393" y="211697"/>
                </a:cubicBezTo>
                <a:cubicBezTo>
                  <a:pt x="68994" y="220813"/>
                  <a:pt x="77009" y="227833"/>
                  <a:pt x="86439" y="232757"/>
                </a:cubicBezTo>
                <a:cubicBezTo>
                  <a:pt x="95869" y="237682"/>
                  <a:pt x="106242" y="240144"/>
                  <a:pt x="117557" y="240144"/>
                </a:cubicBezTo>
                <a:cubicBezTo>
                  <a:pt x="128873" y="240144"/>
                  <a:pt x="139193" y="237682"/>
                  <a:pt x="148518" y="232757"/>
                </a:cubicBezTo>
                <a:cubicBezTo>
                  <a:pt x="157843" y="227833"/>
                  <a:pt x="165806" y="220813"/>
                  <a:pt x="172407" y="211697"/>
                </a:cubicBezTo>
                <a:cubicBezTo>
                  <a:pt x="179008" y="202582"/>
                  <a:pt x="184142" y="191738"/>
                  <a:pt x="187809" y="179165"/>
                </a:cubicBezTo>
                <a:cubicBezTo>
                  <a:pt x="191476" y="166592"/>
                  <a:pt x="193310" y="152552"/>
                  <a:pt x="193310" y="137045"/>
                </a:cubicBezTo>
                <a:cubicBezTo>
                  <a:pt x="193310" y="121748"/>
                  <a:pt x="191476" y="107761"/>
                  <a:pt x="187809" y="95083"/>
                </a:cubicBezTo>
                <a:cubicBezTo>
                  <a:pt x="184142" y="82405"/>
                  <a:pt x="179008" y="71509"/>
                  <a:pt x="172407" y="62393"/>
                </a:cubicBezTo>
                <a:cubicBezTo>
                  <a:pt x="165806" y="53278"/>
                  <a:pt x="157843" y="46258"/>
                  <a:pt x="148518" y="41333"/>
                </a:cubicBezTo>
                <a:cubicBezTo>
                  <a:pt x="139193" y="36409"/>
                  <a:pt x="128873" y="33947"/>
                  <a:pt x="117557" y="33947"/>
                </a:cubicBezTo>
                <a:close/>
                <a:moveTo>
                  <a:pt x="1943947" y="4086"/>
                </a:moveTo>
                <a:lnTo>
                  <a:pt x="2051446" y="4086"/>
                </a:lnTo>
                <a:cubicBezTo>
                  <a:pt x="2061924" y="4086"/>
                  <a:pt x="2071406" y="5762"/>
                  <a:pt x="2079893" y="9115"/>
                </a:cubicBezTo>
                <a:cubicBezTo>
                  <a:pt x="2088379" y="12468"/>
                  <a:pt x="2095661" y="17183"/>
                  <a:pt x="2101739" y="23260"/>
                </a:cubicBezTo>
                <a:cubicBezTo>
                  <a:pt x="2107815" y="29337"/>
                  <a:pt x="2112530" y="36618"/>
                  <a:pt x="2115883" y="45105"/>
                </a:cubicBezTo>
                <a:cubicBezTo>
                  <a:pt x="2119236" y="53592"/>
                  <a:pt x="2120912" y="62969"/>
                  <a:pt x="2120912" y="73237"/>
                </a:cubicBezTo>
                <a:cubicBezTo>
                  <a:pt x="2120912" y="87906"/>
                  <a:pt x="2117245" y="100007"/>
                  <a:pt x="2109911" y="109542"/>
                </a:cubicBezTo>
                <a:cubicBezTo>
                  <a:pt x="2102577" y="119076"/>
                  <a:pt x="2092833" y="125939"/>
                  <a:pt x="2080679" y="130130"/>
                </a:cubicBezTo>
                <a:cubicBezTo>
                  <a:pt x="2095766" y="134112"/>
                  <a:pt x="2108077" y="141551"/>
                  <a:pt x="2117612" y="152447"/>
                </a:cubicBezTo>
                <a:cubicBezTo>
                  <a:pt x="2127146" y="163344"/>
                  <a:pt x="2131913" y="177488"/>
                  <a:pt x="2131913" y="194881"/>
                </a:cubicBezTo>
                <a:cubicBezTo>
                  <a:pt x="2131913" y="206197"/>
                  <a:pt x="2130080" y="216465"/>
                  <a:pt x="2126413" y="225685"/>
                </a:cubicBezTo>
                <a:cubicBezTo>
                  <a:pt x="2122746" y="234905"/>
                  <a:pt x="2117559" y="242816"/>
                  <a:pt x="2110854" y="249416"/>
                </a:cubicBezTo>
                <a:cubicBezTo>
                  <a:pt x="2104148" y="256017"/>
                  <a:pt x="2096185" y="261099"/>
                  <a:pt x="2086965" y="264661"/>
                </a:cubicBezTo>
                <a:cubicBezTo>
                  <a:pt x="2077745" y="268224"/>
                  <a:pt x="2067477" y="270005"/>
                  <a:pt x="2056161" y="270005"/>
                </a:cubicBezTo>
                <a:lnTo>
                  <a:pt x="1943947" y="270005"/>
                </a:lnTo>
                <a:close/>
                <a:moveTo>
                  <a:pt x="496148" y="4086"/>
                </a:moveTo>
                <a:lnTo>
                  <a:pt x="586044" y="4086"/>
                </a:lnTo>
                <a:cubicBezTo>
                  <a:pt x="598617" y="4086"/>
                  <a:pt x="610038" y="6077"/>
                  <a:pt x="620306" y="10058"/>
                </a:cubicBezTo>
                <a:cubicBezTo>
                  <a:pt x="630574" y="14039"/>
                  <a:pt x="639427" y="19750"/>
                  <a:pt x="646866" y="27189"/>
                </a:cubicBezTo>
                <a:cubicBezTo>
                  <a:pt x="654305" y="34628"/>
                  <a:pt x="660016" y="43534"/>
                  <a:pt x="663997" y="53906"/>
                </a:cubicBezTo>
                <a:cubicBezTo>
                  <a:pt x="667979" y="64279"/>
                  <a:pt x="669969" y="75857"/>
                  <a:pt x="669969" y="88639"/>
                </a:cubicBezTo>
                <a:cubicBezTo>
                  <a:pt x="669969" y="101422"/>
                  <a:pt x="667978" y="112999"/>
                  <a:pt x="663997" y="123372"/>
                </a:cubicBezTo>
                <a:cubicBezTo>
                  <a:pt x="660016" y="133745"/>
                  <a:pt x="654305" y="142651"/>
                  <a:pt x="646866" y="150090"/>
                </a:cubicBezTo>
                <a:cubicBezTo>
                  <a:pt x="639427" y="157529"/>
                  <a:pt x="630574" y="163239"/>
                  <a:pt x="620306" y="167221"/>
                </a:cubicBezTo>
                <a:cubicBezTo>
                  <a:pt x="610038" y="171202"/>
                  <a:pt x="598617" y="173193"/>
                  <a:pt x="586044" y="173193"/>
                </a:cubicBezTo>
                <a:lnTo>
                  <a:pt x="537010" y="173193"/>
                </a:lnTo>
                <a:lnTo>
                  <a:pt x="537010" y="270005"/>
                </a:lnTo>
                <a:lnTo>
                  <a:pt x="496148" y="270005"/>
                </a:lnTo>
                <a:close/>
                <a:moveTo>
                  <a:pt x="277073" y="4086"/>
                </a:moveTo>
                <a:lnTo>
                  <a:pt x="366970" y="4086"/>
                </a:lnTo>
                <a:cubicBezTo>
                  <a:pt x="379543" y="4086"/>
                  <a:pt x="390963" y="6077"/>
                  <a:pt x="401231" y="10058"/>
                </a:cubicBezTo>
                <a:cubicBezTo>
                  <a:pt x="411499" y="14039"/>
                  <a:pt x="420352" y="19750"/>
                  <a:pt x="427791" y="27189"/>
                </a:cubicBezTo>
                <a:cubicBezTo>
                  <a:pt x="435230" y="34628"/>
                  <a:pt x="440941" y="43534"/>
                  <a:pt x="444922" y="53906"/>
                </a:cubicBezTo>
                <a:cubicBezTo>
                  <a:pt x="448904" y="64279"/>
                  <a:pt x="450894" y="75857"/>
                  <a:pt x="450894" y="88639"/>
                </a:cubicBezTo>
                <a:cubicBezTo>
                  <a:pt x="450894" y="101422"/>
                  <a:pt x="448904" y="112999"/>
                  <a:pt x="444922" y="123372"/>
                </a:cubicBezTo>
                <a:cubicBezTo>
                  <a:pt x="440941" y="133745"/>
                  <a:pt x="435230" y="142651"/>
                  <a:pt x="427791" y="150090"/>
                </a:cubicBezTo>
                <a:cubicBezTo>
                  <a:pt x="420352" y="157529"/>
                  <a:pt x="411499" y="163239"/>
                  <a:pt x="401231" y="167221"/>
                </a:cubicBezTo>
                <a:cubicBezTo>
                  <a:pt x="390963" y="171202"/>
                  <a:pt x="379543" y="173193"/>
                  <a:pt x="366970" y="173193"/>
                </a:cubicBezTo>
                <a:lnTo>
                  <a:pt x="317935" y="173193"/>
                </a:lnTo>
                <a:lnTo>
                  <a:pt x="317935" y="270005"/>
                </a:lnTo>
                <a:lnTo>
                  <a:pt x="277073" y="270005"/>
                </a:lnTo>
                <a:close/>
                <a:moveTo>
                  <a:pt x="1064904" y="0"/>
                </a:moveTo>
                <a:cubicBezTo>
                  <a:pt x="1087116" y="0"/>
                  <a:pt x="1105504" y="4557"/>
                  <a:pt x="1120068" y="13673"/>
                </a:cubicBezTo>
                <a:cubicBezTo>
                  <a:pt x="1134632" y="22788"/>
                  <a:pt x="1144743" y="35833"/>
                  <a:pt x="1150401" y="52806"/>
                </a:cubicBezTo>
                <a:lnTo>
                  <a:pt x="1117396" y="68208"/>
                </a:lnTo>
                <a:cubicBezTo>
                  <a:pt x="1113415" y="57731"/>
                  <a:pt x="1107495" y="49611"/>
                  <a:pt x="1099637" y="43848"/>
                </a:cubicBezTo>
                <a:cubicBezTo>
                  <a:pt x="1091779" y="38085"/>
                  <a:pt x="1080515" y="35204"/>
                  <a:pt x="1065847" y="35204"/>
                </a:cubicBezTo>
                <a:cubicBezTo>
                  <a:pt x="1049921" y="35204"/>
                  <a:pt x="1037977" y="38400"/>
                  <a:pt x="1030014" y="44791"/>
                </a:cubicBezTo>
                <a:cubicBezTo>
                  <a:pt x="1022051" y="51182"/>
                  <a:pt x="1018070" y="60350"/>
                  <a:pt x="1018070" y="72294"/>
                </a:cubicBezTo>
                <a:cubicBezTo>
                  <a:pt x="1018070" y="77952"/>
                  <a:pt x="1018960" y="82981"/>
                  <a:pt x="1020741" y="87382"/>
                </a:cubicBezTo>
                <a:cubicBezTo>
                  <a:pt x="1022523" y="91783"/>
                  <a:pt x="1025561" y="95607"/>
                  <a:pt x="1029857" y="98855"/>
                </a:cubicBezTo>
                <a:cubicBezTo>
                  <a:pt x="1034153" y="102103"/>
                  <a:pt x="1039706" y="104984"/>
                  <a:pt x="1046516" y="107499"/>
                </a:cubicBezTo>
                <a:cubicBezTo>
                  <a:pt x="1053327" y="110013"/>
                  <a:pt x="1061761" y="112318"/>
                  <a:pt x="1071819" y="114414"/>
                </a:cubicBezTo>
                <a:cubicBezTo>
                  <a:pt x="1101785" y="120072"/>
                  <a:pt x="1123211" y="129554"/>
                  <a:pt x="1136099" y="142860"/>
                </a:cubicBezTo>
                <a:cubicBezTo>
                  <a:pt x="1148986" y="156167"/>
                  <a:pt x="1155430" y="173926"/>
                  <a:pt x="1155430" y="196138"/>
                </a:cubicBezTo>
                <a:cubicBezTo>
                  <a:pt x="1155430" y="207664"/>
                  <a:pt x="1153177" y="218194"/>
                  <a:pt x="1148672" y="227728"/>
                </a:cubicBezTo>
                <a:cubicBezTo>
                  <a:pt x="1144166" y="237263"/>
                  <a:pt x="1137880" y="245487"/>
                  <a:pt x="1129812" y="252403"/>
                </a:cubicBezTo>
                <a:cubicBezTo>
                  <a:pt x="1121745" y="259318"/>
                  <a:pt x="1112001" y="264714"/>
                  <a:pt x="1100580" y="268590"/>
                </a:cubicBezTo>
                <a:cubicBezTo>
                  <a:pt x="1089159" y="272467"/>
                  <a:pt x="1076534" y="274405"/>
                  <a:pt x="1062704" y="274405"/>
                </a:cubicBezTo>
                <a:cubicBezTo>
                  <a:pt x="1038187" y="274405"/>
                  <a:pt x="1017755" y="269271"/>
                  <a:pt x="1001410" y="259003"/>
                </a:cubicBezTo>
                <a:cubicBezTo>
                  <a:pt x="985066" y="248735"/>
                  <a:pt x="973855" y="233962"/>
                  <a:pt x="967778" y="214684"/>
                </a:cubicBezTo>
                <a:lnTo>
                  <a:pt x="1001096" y="199282"/>
                </a:lnTo>
                <a:cubicBezTo>
                  <a:pt x="1009688" y="225895"/>
                  <a:pt x="1030119" y="239201"/>
                  <a:pt x="1062389" y="239201"/>
                </a:cubicBezTo>
                <a:cubicBezTo>
                  <a:pt x="1079573" y="239201"/>
                  <a:pt x="1092565" y="235534"/>
                  <a:pt x="1101366" y="228200"/>
                </a:cubicBezTo>
                <a:cubicBezTo>
                  <a:pt x="1110167" y="220865"/>
                  <a:pt x="1114567" y="210597"/>
                  <a:pt x="1114567" y="197396"/>
                </a:cubicBezTo>
                <a:cubicBezTo>
                  <a:pt x="1114567" y="191109"/>
                  <a:pt x="1113572" y="185504"/>
                  <a:pt x="1111581" y="180579"/>
                </a:cubicBezTo>
                <a:cubicBezTo>
                  <a:pt x="1109591" y="175655"/>
                  <a:pt x="1106343" y="171254"/>
                  <a:pt x="1101837" y="167378"/>
                </a:cubicBezTo>
                <a:cubicBezTo>
                  <a:pt x="1097332" y="163501"/>
                  <a:pt x="1091307" y="160096"/>
                  <a:pt x="1083764" y="157162"/>
                </a:cubicBezTo>
                <a:cubicBezTo>
                  <a:pt x="1076220" y="154228"/>
                  <a:pt x="1066895" y="151609"/>
                  <a:pt x="1055789" y="149304"/>
                </a:cubicBezTo>
                <a:cubicBezTo>
                  <a:pt x="1028338" y="143856"/>
                  <a:pt x="1008378" y="134950"/>
                  <a:pt x="995910" y="122586"/>
                </a:cubicBezTo>
                <a:cubicBezTo>
                  <a:pt x="983442" y="110223"/>
                  <a:pt x="977207" y="94088"/>
                  <a:pt x="977207" y="74180"/>
                </a:cubicBezTo>
                <a:cubicBezTo>
                  <a:pt x="977207" y="63493"/>
                  <a:pt x="979146" y="53592"/>
                  <a:pt x="983022" y="44477"/>
                </a:cubicBezTo>
                <a:cubicBezTo>
                  <a:pt x="986899" y="35361"/>
                  <a:pt x="992557" y="27503"/>
                  <a:pt x="999996" y="20902"/>
                </a:cubicBezTo>
                <a:cubicBezTo>
                  <a:pt x="1007435" y="14301"/>
                  <a:pt x="1016603" y="9167"/>
                  <a:pt x="1027499" y="5500"/>
                </a:cubicBezTo>
                <a:cubicBezTo>
                  <a:pt x="1038396" y="1833"/>
                  <a:pt x="1050864" y="0"/>
                  <a:pt x="1064904" y="0"/>
                </a:cubicBezTo>
                <a:close/>
                <a:moveTo>
                  <a:pt x="822407" y="0"/>
                </a:moveTo>
                <a:cubicBezTo>
                  <a:pt x="839590" y="0"/>
                  <a:pt x="855411" y="3352"/>
                  <a:pt x="869870" y="10058"/>
                </a:cubicBezTo>
                <a:cubicBezTo>
                  <a:pt x="884329" y="16764"/>
                  <a:pt x="896693" y="26141"/>
                  <a:pt x="906961" y="38190"/>
                </a:cubicBezTo>
                <a:cubicBezTo>
                  <a:pt x="917228" y="50239"/>
                  <a:pt x="925244" y="64646"/>
                  <a:pt x="931006" y="81410"/>
                </a:cubicBezTo>
                <a:cubicBezTo>
                  <a:pt x="936769" y="98174"/>
                  <a:pt x="939650" y="116719"/>
                  <a:pt x="939650" y="137045"/>
                </a:cubicBezTo>
                <a:cubicBezTo>
                  <a:pt x="939650" y="157372"/>
                  <a:pt x="936769" y="175969"/>
                  <a:pt x="931006" y="192838"/>
                </a:cubicBezTo>
                <a:cubicBezTo>
                  <a:pt x="925244" y="209707"/>
                  <a:pt x="917228" y="224166"/>
                  <a:pt x="906961" y="236215"/>
                </a:cubicBezTo>
                <a:cubicBezTo>
                  <a:pt x="896693" y="248264"/>
                  <a:pt x="884329" y="257641"/>
                  <a:pt x="869870" y="264347"/>
                </a:cubicBezTo>
                <a:cubicBezTo>
                  <a:pt x="855411" y="271053"/>
                  <a:pt x="839590" y="274405"/>
                  <a:pt x="822407" y="274405"/>
                </a:cubicBezTo>
                <a:cubicBezTo>
                  <a:pt x="805015" y="274405"/>
                  <a:pt x="789141" y="271053"/>
                  <a:pt x="774787" y="264347"/>
                </a:cubicBezTo>
                <a:cubicBezTo>
                  <a:pt x="760433" y="257641"/>
                  <a:pt x="748070" y="248264"/>
                  <a:pt x="737697" y="236215"/>
                </a:cubicBezTo>
                <a:cubicBezTo>
                  <a:pt x="727324" y="224166"/>
                  <a:pt x="719256" y="209707"/>
                  <a:pt x="713494" y="192838"/>
                </a:cubicBezTo>
                <a:cubicBezTo>
                  <a:pt x="707731" y="175969"/>
                  <a:pt x="704850" y="157372"/>
                  <a:pt x="704850" y="137045"/>
                </a:cubicBezTo>
                <a:cubicBezTo>
                  <a:pt x="704850" y="116719"/>
                  <a:pt x="707731" y="98174"/>
                  <a:pt x="713494" y="81410"/>
                </a:cubicBezTo>
                <a:cubicBezTo>
                  <a:pt x="719256" y="64646"/>
                  <a:pt x="727324" y="50239"/>
                  <a:pt x="737697" y="38190"/>
                </a:cubicBezTo>
                <a:cubicBezTo>
                  <a:pt x="748070" y="26141"/>
                  <a:pt x="760433" y="16764"/>
                  <a:pt x="774787" y="10058"/>
                </a:cubicBezTo>
                <a:cubicBezTo>
                  <a:pt x="789141" y="3352"/>
                  <a:pt x="805015" y="0"/>
                  <a:pt x="822407" y="0"/>
                </a:cubicBezTo>
                <a:close/>
                <a:moveTo>
                  <a:pt x="117557" y="0"/>
                </a:moveTo>
                <a:cubicBezTo>
                  <a:pt x="134740" y="0"/>
                  <a:pt x="150561" y="3352"/>
                  <a:pt x="165020" y="10058"/>
                </a:cubicBezTo>
                <a:cubicBezTo>
                  <a:pt x="179479" y="16764"/>
                  <a:pt x="191843" y="26141"/>
                  <a:pt x="202111" y="38190"/>
                </a:cubicBezTo>
                <a:cubicBezTo>
                  <a:pt x="212379" y="50239"/>
                  <a:pt x="220394" y="64646"/>
                  <a:pt x="226157" y="81410"/>
                </a:cubicBezTo>
                <a:cubicBezTo>
                  <a:pt x="231919" y="98174"/>
                  <a:pt x="234801" y="116719"/>
                  <a:pt x="234801" y="137045"/>
                </a:cubicBezTo>
                <a:cubicBezTo>
                  <a:pt x="234801" y="157372"/>
                  <a:pt x="231919" y="175969"/>
                  <a:pt x="226157" y="192838"/>
                </a:cubicBezTo>
                <a:cubicBezTo>
                  <a:pt x="220394" y="209707"/>
                  <a:pt x="212379" y="224166"/>
                  <a:pt x="202111" y="236215"/>
                </a:cubicBezTo>
                <a:cubicBezTo>
                  <a:pt x="191843" y="248264"/>
                  <a:pt x="179479" y="257641"/>
                  <a:pt x="165020" y="264347"/>
                </a:cubicBezTo>
                <a:cubicBezTo>
                  <a:pt x="150561" y="271053"/>
                  <a:pt x="134740" y="274405"/>
                  <a:pt x="117557" y="274405"/>
                </a:cubicBezTo>
                <a:cubicBezTo>
                  <a:pt x="100165" y="274405"/>
                  <a:pt x="84291" y="271053"/>
                  <a:pt x="69937" y="264347"/>
                </a:cubicBezTo>
                <a:cubicBezTo>
                  <a:pt x="55583" y="257641"/>
                  <a:pt x="43220" y="248264"/>
                  <a:pt x="32847" y="236215"/>
                </a:cubicBezTo>
                <a:cubicBezTo>
                  <a:pt x="22474" y="224166"/>
                  <a:pt x="14406" y="209707"/>
                  <a:pt x="8644" y="192838"/>
                </a:cubicBezTo>
                <a:cubicBezTo>
                  <a:pt x="2881" y="175969"/>
                  <a:pt x="0" y="157372"/>
                  <a:pt x="0" y="137045"/>
                </a:cubicBezTo>
                <a:cubicBezTo>
                  <a:pt x="0" y="116719"/>
                  <a:pt x="2881" y="98174"/>
                  <a:pt x="8644" y="81410"/>
                </a:cubicBezTo>
                <a:cubicBezTo>
                  <a:pt x="14406" y="64646"/>
                  <a:pt x="22474" y="50239"/>
                  <a:pt x="32847" y="38190"/>
                </a:cubicBezTo>
                <a:cubicBezTo>
                  <a:pt x="43220" y="26141"/>
                  <a:pt x="55583" y="16764"/>
                  <a:pt x="69937" y="10058"/>
                </a:cubicBezTo>
                <a:cubicBezTo>
                  <a:pt x="84291" y="3352"/>
                  <a:pt x="100165" y="0"/>
                  <a:pt x="11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sz="25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53" name="PA-文本框 45">
            <a:extLst>
              <a:ext uri="{FF2B5EF4-FFF2-40B4-BE49-F238E27FC236}">
                <a16:creationId xmlns:a16="http://schemas.microsoft.com/office/drawing/2014/main" id="{053A32B6-6403-4529-9DE5-649DA622C6F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528250" y="4448788"/>
            <a:ext cx="1631194" cy="224000"/>
          </a:xfrm>
          <a:custGeom>
            <a:avLst/>
            <a:gdLst/>
            <a:ahLst/>
            <a:cxnLst/>
            <a:rect l="l" t="t" r="r" b="b"/>
            <a:pathLst>
              <a:path w="1631194" h="224000">
                <a:moveTo>
                  <a:pt x="999801" y="74838"/>
                </a:moveTo>
                <a:cubicBezTo>
                  <a:pt x="992428" y="74838"/>
                  <a:pt x="985742" y="76424"/>
                  <a:pt x="979741" y="79596"/>
                </a:cubicBezTo>
                <a:cubicBezTo>
                  <a:pt x="973740" y="82768"/>
                  <a:pt x="968597" y="87268"/>
                  <a:pt x="964310" y="93098"/>
                </a:cubicBezTo>
                <a:cubicBezTo>
                  <a:pt x="960024" y="98927"/>
                  <a:pt x="956724" y="105956"/>
                  <a:pt x="954409" y="114186"/>
                </a:cubicBezTo>
                <a:cubicBezTo>
                  <a:pt x="952095" y="122416"/>
                  <a:pt x="950937" y="131502"/>
                  <a:pt x="950937" y="141447"/>
                </a:cubicBezTo>
                <a:cubicBezTo>
                  <a:pt x="950937" y="151562"/>
                  <a:pt x="952095" y="160735"/>
                  <a:pt x="954409" y="168964"/>
                </a:cubicBezTo>
                <a:cubicBezTo>
                  <a:pt x="956724" y="177194"/>
                  <a:pt x="960024" y="184223"/>
                  <a:pt x="964310" y="190053"/>
                </a:cubicBezTo>
                <a:cubicBezTo>
                  <a:pt x="968597" y="195882"/>
                  <a:pt x="973740" y="200383"/>
                  <a:pt x="979741" y="203554"/>
                </a:cubicBezTo>
                <a:cubicBezTo>
                  <a:pt x="985742" y="206726"/>
                  <a:pt x="992428" y="208312"/>
                  <a:pt x="999801" y="208312"/>
                </a:cubicBezTo>
                <a:cubicBezTo>
                  <a:pt x="1007173" y="208312"/>
                  <a:pt x="1013902" y="206726"/>
                  <a:pt x="1019989" y="203554"/>
                </a:cubicBezTo>
                <a:cubicBezTo>
                  <a:pt x="1026075" y="200383"/>
                  <a:pt x="1031262" y="195882"/>
                  <a:pt x="1035548" y="190053"/>
                </a:cubicBezTo>
                <a:cubicBezTo>
                  <a:pt x="1039834" y="184223"/>
                  <a:pt x="1043177" y="177194"/>
                  <a:pt x="1045578" y="168964"/>
                </a:cubicBezTo>
                <a:cubicBezTo>
                  <a:pt x="1047978" y="160735"/>
                  <a:pt x="1049178" y="151562"/>
                  <a:pt x="1049178" y="141447"/>
                </a:cubicBezTo>
                <a:cubicBezTo>
                  <a:pt x="1049178" y="131502"/>
                  <a:pt x="1047978" y="122416"/>
                  <a:pt x="1045578" y="114186"/>
                </a:cubicBezTo>
                <a:cubicBezTo>
                  <a:pt x="1043177" y="105956"/>
                  <a:pt x="1039834" y="98927"/>
                  <a:pt x="1035548" y="93098"/>
                </a:cubicBezTo>
                <a:cubicBezTo>
                  <a:pt x="1031262" y="87268"/>
                  <a:pt x="1026075" y="82768"/>
                  <a:pt x="1019989" y="79596"/>
                </a:cubicBezTo>
                <a:cubicBezTo>
                  <a:pt x="1013902" y="76424"/>
                  <a:pt x="1007173" y="74838"/>
                  <a:pt x="999801" y="74838"/>
                </a:cubicBezTo>
                <a:close/>
                <a:moveTo>
                  <a:pt x="1331128" y="59151"/>
                </a:moveTo>
                <a:cubicBezTo>
                  <a:pt x="1343301" y="59151"/>
                  <a:pt x="1353502" y="61851"/>
                  <a:pt x="1361731" y="67252"/>
                </a:cubicBezTo>
                <a:cubicBezTo>
                  <a:pt x="1369961" y="72652"/>
                  <a:pt x="1375533" y="80239"/>
                  <a:pt x="1378448" y="90012"/>
                </a:cubicBezTo>
                <a:lnTo>
                  <a:pt x="1364303" y="96441"/>
                </a:lnTo>
                <a:cubicBezTo>
                  <a:pt x="1360360" y="82039"/>
                  <a:pt x="1349301" y="74838"/>
                  <a:pt x="1331128" y="74838"/>
                </a:cubicBezTo>
                <a:cubicBezTo>
                  <a:pt x="1320326" y="74838"/>
                  <a:pt x="1312054" y="76981"/>
                  <a:pt x="1306310" y="81268"/>
                </a:cubicBezTo>
                <a:cubicBezTo>
                  <a:pt x="1300567" y="85554"/>
                  <a:pt x="1297695" y="91898"/>
                  <a:pt x="1297695" y="100299"/>
                </a:cubicBezTo>
                <a:cubicBezTo>
                  <a:pt x="1297695" y="104242"/>
                  <a:pt x="1298295" y="107671"/>
                  <a:pt x="1299495" y="110586"/>
                </a:cubicBezTo>
                <a:cubicBezTo>
                  <a:pt x="1300695" y="113500"/>
                  <a:pt x="1302624" y="116072"/>
                  <a:pt x="1305282" y="118301"/>
                </a:cubicBezTo>
                <a:cubicBezTo>
                  <a:pt x="1307939" y="120530"/>
                  <a:pt x="1311496" y="122501"/>
                  <a:pt x="1315954" y="124216"/>
                </a:cubicBezTo>
                <a:cubicBezTo>
                  <a:pt x="1320412" y="125930"/>
                  <a:pt x="1325984" y="127559"/>
                  <a:pt x="1332671" y="129102"/>
                </a:cubicBezTo>
                <a:cubicBezTo>
                  <a:pt x="1341929" y="131160"/>
                  <a:pt x="1349816" y="133603"/>
                  <a:pt x="1356331" y="136432"/>
                </a:cubicBezTo>
                <a:cubicBezTo>
                  <a:pt x="1362846" y="139261"/>
                  <a:pt x="1368075" y="142604"/>
                  <a:pt x="1372018" y="146461"/>
                </a:cubicBezTo>
                <a:cubicBezTo>
                  <a:pt x="1375962" y="150319"/>
                  <a:pt x="1378834" y="154863"/>
                  <a:pt x="1380634" y="160092"/>
                </a:cubicBezTo>
                <a:cubicBezTo>
                  <a:pt x="1382434" y="165321"/>
                  <a:pt x="1383334" y="171279"/>
                  <a:pt x="1383334" y="177965"/>
                </a:cubicBezTo>
                <a:cubicBezTo>
                  <a:pt x="1383334" y="184652"/>
                  <a:pt x="1382006" y="190781"/>
                  <a:pt x="1379348" y="196353"/>
                </a:cubicBezTo>
                <a:cubicBezTo>
                  <a:pt x="1376690" y="201926"/>
                  <a:pt x="1372961" y="206769"/>
                  <a:pt x="1368161" y="210884"/>
                </a:cubicBezTo>
                <a:cubicBezTo>
                  <a:pt x="1363360" y="214999"/>
                  <a:pt x="1357702" y="218213"/>
                  <a:pt x="1351187" y="220528"/>
                </a:cubicBezTo>
                <a:cubicBezTo>
                  <a:pt x="1344672" y="222842"/>
                  <a:pt x="1337471" y="224000"/>
                  <a:pt x="1329584" y="224000"/>
                </a:cubicBezTo>
                <a:cubicBezTo>
                  <a:pt x="1316383" y="224000"/>
                  <a:pt x="1304853" y="220828"/>
                  <a:pt x="1294994" y="214484"/>
                </a:cubicBezTo>
                <a:cubicBezTo>
                  <a:pt x="1285136" y="208141"/>
                  <a:pt x="1278492" y="199397"/>
                  <a:pt x="1275064" y="188252"/>
                </a:cubicBezTo>
                <a:lnTo>
                  <a:pt x="1288951" y="182080"/>
                </a:lnTo>
                <a:cubicBezTo>
                  <a:pt x="1294780" y="199568"/>
                  <a:pt x="1308410" y="208312"/>
                  <a:pt x="1329842" y="208312"/>
                </a:cubicBezTo>
                <a:cubicBezTo>
                  <a:pt x="1341672" y="208312"/>
                  <a:pt x="1350673" y="205697"/>
                  <a:pt x="1356845" y="200468"/>
                </a:cubicBezTo>
                <a:cubicBezTo>
                  <a:pt x="1363017" y="195239"/>
                  <a:pt x="1366103" y="187738"/>
                  <a:pt x="1366103" y="177965"/>
                </a:cubicBezTo>
                <a:cubicBezTo>
                  <a:pt x="1366103" y="173165"/>
                  <a:pt x="1365546" y="169007"/>
                  <a:pt x="1364432" y="165492"/>
                </a:cubicBezTo>
                <a:cubicBezTo>
                  <a:pt x="1363317" y="161978"/>
                  <a:pt x="1361303" y="158934"/>
                  <a:pt x="1358388" y="156363"/>
                </a:cubicBezTo>
                <a:cubicBezTo>
                  <a:pt x="1355474" y="153791"/>
                  <a:pt x="1351530" y="151562"/>
                  <a:pt x="1346558" y="149676"/>
                </a:cubicBezTo>
                <a:cubicBezTo>
                  <a:pt x="1341586" y="147790"/>
                  <a:pt x="1335328" y="146076"/>
                  <a:pt x="1327784" y="144533"/>
                </a:cubicBezTo>
                <a:cubicBezTo>
                  <a:pt x="1311668" y="141275"/>
                  <a:pt x="1299838" y="136174"/>
                  <a:pt x="1292294" y="129231"/>
                </a:cubicBezTo>
                <a:cubicBezTo>
                  <a:pt x="1284750" y="122287"/>
                  <a:pt x="1280978" y="112900"/>
                  <a:pt x="1280978" y="101070"/>
                </a:cubicBezTo>
                <a:cubicBezTo>
                  <a:pt x="1280978" y="88211"/>
                  <a:pt x="1285479" y="78010"/>
                  <a:pt x="1294480" y="70466"/>
                </a:cubicBezTo>
                <a:cubicBezTo>
                  <a:pt x="1303481" y="62922"/>
                  <a:pt x="1315697" y="59151"/>
                  <a:pt x="1331128" y="59151"/>
                </a:cubicBezTo>
                <a:close/>
                <a:moveTo>
                  <a:pt x="1185138" y="59151"/>
                </a:moveTo>
                <a:cubicBezTo>
                  <a:pt x="1202626" y="59151"/>
                  <a:pt x="1216128" y="63994"/>
                  <a:pt x="1225643" y="73681"/>
                </a:cubicBezTo>
                <a:cubicBezTo>
                  <a:pt x="1235158" y="83368"/>
                  <a:pt x="1239916" y="98070"/>
                  <a:pt x="1239916" y="117786"/>
                </a:cubicBezTo>
                <a:lnTo>
                  <a:pt x="1239916" y="220656"/>
                </a:lnTo>
                <a:lnTo>
                  <a:pt x="1222943" y="220656"/>
                </a:lnTo>
                <a:lnTo>
                  <a:pt x="1222943" y="118301"/>
                </a:lnTo>
                <a:cubicBezTo>
                  <a:pt x="1222943" y="103042"/>
                  <a:pt x="1219342" y="91983"/>
                  <a:pt x="1212141" y="85125"/>
                </a:cubicBezTo>
                <a:cubicBezTo>
                  <a:pt x="1204940" y="78267"/>
                  <a:pt x="1194482" y="74838"/>
                  <a:pt x="1180766" y="74838"/>
                </a:cubicBezTo>
                <a:cubicBezTo>
                  <a:pt x="1164821" y="74838"/>
                  <a:pt x="1152262" y="80067"/>
                  <a:pt x="1143090" y="90526"/>
                </a:cubicBezTo>
                <a:cubicBezTo>
                  <a:pt x="1133917" y="100984"/>
                  <a:pt x="1129331" y="115386"/>
                  <a:pt x="1129331" y="133731"/>
                </a:cubicBezTo>
                <a:lnTo>
                  <a:pt x="1129331" y="220656"/>
                </a:lnTo>
                <a:lnTo>
                  <a:pt x="1112358" y="220656"/>
                </a:lnTo>
                <a:lnTo>
                  <a:pt x="1112358" y="99527"/>
                </a:lnTo>
                <a:cubicBezTo>
                  <a:pt x="1112358" y="91297"/>
                  <a:pt x="1112272" y="83754"/>
                  <a:pt x="1112100" y="76896"/>
                </a:cubicBezTo>
                <a:cubicBezTo>
                  <a:pt x="1111929" y="70038"/>
                  <a:pt x="1111757" y="65151"/>
                  <a:pt x="1111586" y="62237"/>
                </a:cubicBezTo>
                <a:lnTo>
                  <a:pt x="1126245" y="62237"/>
                </a:lnTo>
                <a:cubicBezTo>
                  <a:pt x="1126588" y="64466"/>
                  <a:pt x="1126931" y="68323"/>
                  <a:pt x="1127274" y="73810"/>
                </a:cubicBezTo>
                <a:cubicBezTo>
                  <a:pt x="1127617" y="79296"/>
                  <a:pt x="1127874" y="86068"/>
                  <a:pt x="1128045" y="94126"/>
                </a:cubicBezTo>
                <a:cubicBezTo>
                  <a:pt x="1139189" y="70809"/>
                  <a:pt x="1158220" y="59151"/>
                  <a:pt x="1185138" y="59151"/>
                </a:cubicBezTo>
                <a:close/>
                <a:moveTo>
                  <a:pt x="998772" y="59151"/>
                </a:moveTo>
                <a:cubicBezTo>
                  <a:pt x="1010430" y="59151"/>
                  <a:pt x="1020675" y="62237"/>
                  <a:pt x="1029504" y="68409"/>
                </a:cubicBezTo>
                <a:cubicBezTo>
                  <a:pt x="1038334" y="74581"/>
                  <a:pt x="1045406" y="83154"/>
                  <a:pt x="1050721" y="94126"/>
                </a:cubicBezTo>
                <a:cubicBezTo>
                  <a:pt x="1050893" y="86068"/>
                  <a:pt x="1051107" y="79296"/>
                  <a:pt x="1051364" y="73810"/>
                </a:cubicBezTo>
                <a:cubicBezTo>
                  <a:pt x="1051621" y="68323"/>
                  <a:pt x="1051921" y="64466"/>
                  <a:pt x="1052264" y="62237"/>
                </a:cubicBezTo>
                <a:lnTo>
                  <a:pt x="1066923" y="62237"/>
                </a:lnTo>
                <a:cubicBezTo>
                  <a:pt x="1066752" y="65151"/>
                  <a:pt x="1066537" y="70038"/>
                  <a:pt x="1066280" y="76896"/>
                </a:cubicBezTo>
                <a:cubicBezTo>
                  <a:pt x="1066023" y="83754"/>
                  <a:pt x="1065894" y="91297"/>
                  <a:pt x="1065894" y="99527"/>
                </a:cubicBezTo>
                <a:lnTo>
                  <a:pt x="1065894" y="183623"/>
                </a:lnTo>
                <a:cubicBezTo>
                  <a:pt x="1065894" y="191853"/>
                  <a:pt x="1066023" y="199354"/>
                  <a:pt x="1066280" y="206126"/>
                </a:cubicBezTo>
                <a:cubicBezTo>
                  <a:pt x="1066537" y="212898"/>
                  <a:pt x="1066752" y="217742"/>
                  <a:pt x="1066923" y="220656"/>
                </a:cubicBezTo>
                <a:lnTo>
                  <a:pt x="1052264" y="220656"/>
                </a:lnTo>
                <a:cubicBezTo>
                  <a:pt x="1051921" y="218599"/>
                  <a:pt x="1051621" y="214784"/>
                  <a:pt x="1051364" y="209212"/>
                </a:cubicBezTo>
                <a:cubicBezTo>
                  <a:pt x="1051107" y="203640"/>
                  <a:pt x="1050893" y="196825"/>
                  <a:pt x="1050721" y="188767"/>
                </a:cubicBezTo>
                <a:cubicBezTo>
                  <a:pt x="1045406" y="199740"/>
                  <a:pt x="1038334" y="208355"/>
                  <a:pt x="1029504" y="214613"/>
                </a:cubicBezTo>
                <a:cubicBezTo>
                  <a:pt x="1020675" y="220871"/>
                  <a:pt x="1010430" y="224000"/>
                  <a:pt x="998772" y="224000"/>
                </a:cubicBezTo>
                <a:cubicBezTo>
                  <a:pt x="988999" y="224000"/>
                  <a:pt x="980127" y="221985"/>
                  <a:pt x="972154" y="217956"/>
                </a:cubicBezTo>
                <a:cubicBezTo>
                  <a:pt x="964182" y="213927"/>
                  <a:pt x="957324" y="208269"/>
                  <a:pt x="951580" y="200983"/>
                </a:cubicBezTo>
                <a:cubicBezTo>
                  <a:pt x="945837" y="193696"/>
                  <a:pt x="941422" y="184995"/>
                  <a:pt x="938336" y="174879"/>
                </a:cubicBezTo>
                <a:cubicBezTo>
                  <a:pt x="935250" y="164764"/>
                  <a:pt x="933706" y="153620"/>
                  <a:pt x="933706" y="141447"/>
                </a:cubicBezTo>
                <a:cubicBezTo>
                  <a:pt x="933706" y="129274"/>
                  <a:pt x="935250" y="118129"/>
                  <a:pt x="938336" y="108014"/>
                </a:cubicBezTo>
                <a:cubicBezTo>
                  <a:pt x="941422" y="97898"/>
                  <a:pt x="945837" y="89240"/>
                  <a:pt x="951580" y="82039"/>
                </a:cubicBezTo>
                <a:cubicBezTo>
                  <a:pt x="957324" y="74838"/>
                  <a:pt x="964182" y="69223"/>
                  <a:pt x="972154" y="65194"/>
                </a:cubicBezTo>
                <a:cubicBezTo>
                  <a:pt x="980127" y="61165"/>
                  <a:pt x="988999" y="59151"/>
                  <a:pt x="998772" y="59151"/>
                </a:cubicBezTo>
                <a:close/>
                <a:moveTo>
                  <a:pt x="1502606" y="20060"/>
                </a:moveTo>
                <a:lnTo>
                  <a:pt x="1502606" y="108785"/>
                </a:lnTo>
                <a:lnTo>
                  <a:pt x="1555841" y="108785"/>
                </a:lnTo>
                <a:cubicBezTo>
                  <a:pt x="1569214" y="108785"/>
                  <a:pt x="1579544" y="105013"/>
                  <a:pt x="1586831" y="97470"/>
                </a:cubicBezTo>
                <a:cubicBezTo>
                  <a:pt x="1594118" y="89926"/>
                  <a:pt x="1597761" y="78953"/>
                  <a:pt x="1597761" y="64551"/>
                </a:cubicBezTo>
                <a:cubicBezTo>
                  <a:pt x="1597761" y="49978"/>
                  <a:pt x="1594118" y="38919"/>
                  <a:pt x="1586831" y="31376"/>
                </a:cubicBezTo>
                <a:cubicBezTo>
                  <a:pt x="1579544" y="23832"/>
                  <a:pt x="1569214" y="20060"/>
                  <a:pt x="1555841" y="20060"/>
                </a:cubicBezTo>
                <a:close/>
                <a:moveTo>
                  <a:pt x="407231" y="20060"/>
                </a:moveTo>
                <a:lnTo>
                  <a:pt x="407231" y="118044"/>
                </a:lnTo>
                <a:lnTo>
                  <a:pt x="447351" y="118044"/>
                </a:lnTo>
                <a:cubicBezTo>
                  <a:pt x="462781" y="118044"/>
                  <a:pt x="474740" y="113886"/>
                  <a:pt x="483227" y="105571"/>
                </a:cubicBezTo>
                <a:cubicBezTo>
                  <a:pt x="491713" y="97255"/>
                  <a:pt x="495957" y="85125"/>
                  <a:pt x="495957" y="69180"/>
                </a:cubicBezTo>
                <a:cubicBezTo>
                  <a:pt x="495957" y="53064"/>
                  <a:pt x="491713" y="40848"/>
                  <a:pt x="483227" y="32533"/>
                </a:cubicBezTo>
                <a:cubicBezTo>
                  <a:pt x="474740" y="24218"/>
                  <a:pt x="462781" y="20060"/>
                  <a:pt x="447351" y="20060"/>
                </a:cubicBezTo>
                <a:close/>
                <a:moveTo>
                  <a:pt x="235781" y="20060"/>
                </a:moveTo>
                <a:lnTo>
                  <a:pt x="235781" y="118044"/>
                </a:lnTo>
                <a:lnTo>
                  <a:pt x="275901" y="118044"/>
                </a:lnTo>
                <a:cubicBezTo>
                  <a:pt x="291331" y="118044"/>
                  <a:pt x="303290" y="113886"/>
                  <a:pt x="311777" y="105571"/>
                </a:cubicBezTo>
                <a:cubicBezTo>
                  <a:pt x="320263" y="97255"/>
                  <a:pt x="324507" y="85125"/>
                  <a:pt x="324507" y="69180"/>
                </a:cubicBezTo>
                <a:cubicBezTo>
                  <a:pt x="324507" y="53064"/>
                  <a:pt x="320263" y="40848"/>
                  <a:pt x="311777" y="32533"/>
                </a:cubicBezTo>
                <a:cubicBezTo>
                  <a:pt x="303290" y="24218"/>
                  <a:pt x="291331" y="20060"/>
                  <a:pt x="275901" y="20060"/>
                </a:cubicBezTo>
                <a:close/>
                <a:moveTo>
                  <a:pt x="641175" y="16717"/>
                </a:moveTo>
                <a:cubicBezTo>
                  <a:pt x="630717" y="16717"/>
                  <a:pt x="621158" y="18988"/>
                  <a:pt x="612500" y="23532"/>
                </a:cubicBezTo>
                <a:cubicBezTo>
                  <a:pt x="603842" y="28075"/>
                  <a:pt x="596427" y="34547"/>
                  <a:pt x="590254" y="42949"/>
                </a:cubicBezTo>
                <a:cubicBezTo>
                  <a:pt x="584082" y="51350"/>
                  <a:pt x="579324" y="61379"/>
                  <a:pt x="575981" y="73038"/>
                </a:cubicBezTo>
                <a:cubicBezTo>
                  <a:pt x="572638" y="84697"/>
                  <a:pt x="570966" y="97641"/>
                  <a:pt x="570966" y="111871"/>
                </a:cubicBezTo>
                <a:cubicBezTo>
                  <a:pt x="570966" y="126102"/>
                  <a:pt x="572638" y="139089"/>
                  <a:pt x="575981" y="150833"/>
                </a:cubicBezTo>
                <a:cubicBezTo>
                  <a:pt x="579324" y="162578"/>
                  <a:pt x="584082" y="172608"/>
                  <a:pt x="590254" y="180923"/>
                </a:cubicBezTo>
                <a:cubicBezTo>
                  <a:pt x="596427" y="189238"/>
                  <a:pt x="603842" y="195668"/>
                  <a:pt x="612500" y="200211"/>
                </a:cubicBezTo>
                <a:cubicBezTo>
                  <a:pt x="621158" y="204754"/>
                  <a:pt x="630717" y="207026"/>
                  <a:pt x="641175" y="207026"/>
                </a:cubicBezTo>
                <a:cubicBezTo>
                  <a:pt x="651633" y="207026"/>
                  <a:pt x="661192" y="204754"/>
                  <a:pt x="669850" y="200211"/>
                </a:cubicBezTo>
                <a:cubicBezTo>
                  <a:pt x="678508" y="195668"/>
                  <a:pt x="685923" y="189238"/>
                  <a:pt x="692096" y="180923"/>
                </a:cubicBezTo>
                <a:cubicBezTo>
                  <a:pt x="698268" y="172608"/>
                  <a:pt x="703026" y="162578"/>
                  <a:pt x="706369" y="150833"/>
                </a:cubicBezTo>
                <a:cubicBezTo>
                  <a:pt x="709712" y="139089"/>
                  <a:pt x="711384" y="126102"/>
                  <a:pt x="711384" y="111871"/>
                </a:cubicBezTo>
                <a:cubicBezTo>
                  <a:pt x="711384" y="97641"/>
                  <a:pt x="709712" y="84697"/>
                  <a:pt x="706369" y="73038"/>
                </a:cubicBezTo>
                <a:cubicBezTo>
                  <a:pt x="703026" y="61379"/>
                  <a:pt x="698268" y="51350"/>
                  <a:pt x="692096" y="42949"/>
                </a:cubicBezTo>
                <a:cubicBezTo>
                  <a:pt x="685923" y="34547"/>
                  <a:pt x="678508" y="28075"/>
                  <a:pt x="669850" y="23532"/>
                </a:cubicBezTo>
                <a:cubicBezTo>
                  <a:pt x="661192" y="18988"/>
                  <a:pt x="651633" y="16717"/>
                  <a:pt x="641175" y="16717"/>
                </a:cubicBezTo>
                <a:close/>
                <a:moveTo>
                  <a:pt x="88725" y="16717"/>
                </a:moveTo>
                <a:cubicBezTo>
                  <a:pt x="78267" y="16717"/>
                  <a:pt x="68708" y="18988"/>
                  <a:pt x="60050" y="23532"/>
                </a:cubicBezTo>
                <a:cubicBezTo>
                  <a:pt x="51392" y="28075"/>
                  <a:pt x="43977" y="34547"/>
                  <a:pt x="37804" y="42949"/>
                </a:cubicBezTo>
                <a:cubicBezTo>
                  <a:pt x="31632" y="51350"/>
                  <a:pt x="26874" y="61379"/>
                  <a:pt x="23531" y="73038"/>
                </a:cubicBezTo>
                <a:cubicBezTo>
                  <a:pt x="20188" y="84697"/>
                  <a:pt x="18516" y="97641"/>
                  <a:pt x="18516" y="111871"/>
                </a:cubicBezTo>
                <a:cubicBezTo>
                  <a:pt x="18516" y="126102"/>
                  <a:pt x="20188" y="139089"/>
                  <a:pt x="23531" y="150833"/>
                </a:cubicBezTo>
                <a:cubicBezTo>
                  <a:pt x="26874" y="162578"/>
                  <a:pt x="31632" y="172608"/>
                  <a:pt x="37804" y="180923"/>
                </a:cubicBezTo>
                <a:cubicBezTo>
                  <a:pt x="43977" y="189238"/>
                  <a:pt x="51392" y="195668"/>
                  <a:pt x="60050" y="200211"/>
                </a:cubicBezTo>
                <a:cubicBezTo>
                  <a:pt x="68708" y="204754"/>
                  <a:pt x="78267" y="207026"/>
                  <a:pt x="88725" y="207026"/>
                </a:cubicBezTo>
                <a:cubicBezTo>
                  <a:pt x="99183" y="207026"/>
                  <a:pt x="108742" y="204754"/>
                  <a:pt x="117400" y="200211"/>
                </a:cubicBezTo>
                <a:cubicBezTo>
                  <a:pt x="126058" y="195668"/>
                  <a:pt x="133473" y="189238"/>
                  <a:pt x="139646" y="180923"/>
                </a:cubicBezTo>
                <a:cubicBezTo>
                  <a:pt x="145818" y="172608"/>
                  <a:pt x="150576" y="162578"/>
                  <a:pt x="153919" y="150833"/>
                </a:cubicBezTo>
                <a:cubicBezTo>
                  <a:pt x="157262" y="139089"/>
                  <a:pt x="158934" y="126102"/>
                  <a:pt x="158934" y="111871"/>
                </a:cubicBezTo>
                <a:cubicBezTo>
                  <a:pt x="158934" y="97641"/>
                  <a:pt x="157262" y="84697"/>
                  <a:pt x="153919" y="73038"/>
                </a:cubicBezTo>
                <a:cubicBezTo>
                  <a:pt x="150576" y="61379"/>
                  <a:pt x="145818" y="51350"/>
                  <a:pt x="139646" y="42949"/>
                </a:cubicBezTo>
                <a:cubicBezTo>
                  <a:pt x="133473" y="34547"/>
                  <a:pt x="126058" y="28075"/>
                  <a:pt x="117400" y="23532"/>
                </a:cubicBezTo>
                <a:cubicBezTo>
                  <a:pt x="108742" y="18988"/>
                  <a:pt x="99183" y="16717"/>
                  <a:pt x="88725" y="16717"/>
                </a:cubicBezTo>
                <a:close/>
                <a:moveTo>
                  <a:pt x="1484604" y="3086"/>
                </a:moveTo>
                <a:lnTo>
                  <a:pt x="1557384" y="3086"/>
                </a:lnTo>
                <a:cubicBezTo>
                  <a:pt x="1566300" y="3086"/>
                  <a:pt x="1574358" y="4544"/>
                  <a:pt x="1581559" y="7458"/>
                </a:cubicBezTo>
                <a:cubicBezTo>
                  <a:pt x="1588760" y="10373"/>
                  <a:pt x="1594889" y="14488"/>
                  <a:pt x="1599947" y="19803"/>
                </a:cubicBezTo>
                <a:cubicBezTo>
                  <a:pt x="1605005" y="25118"/>
                  <a:pt x="1608905" y="31547"/>
                  <a:pt x="1611648" y="39091"/>
                </a:cubicBezTo>
                <a:cubicBezTo>
                  <a:pt x="1614392" y="46635"/>
                  <a:pt x="1615763" y="55122"/>
                  <a:pt x="1615763" y="64551"/>
                </a:cubicBezTo>
                <a:cubicBezTo>
                  <a:pt x="1615763" y="73810"/>
                  <a:pt x="1614434" y="82168"/>
                  <a:pt x="1611777" y="89626"/>
                </a:cubicBezTo>
                <a:cubicBezTo>
                  <a:pt x="1609120" y="97084"/>
                  <a:pt x="1605348" y="103428"/>
                  <a:pt x="1600461" y="108657"/>
                </a:cubicBezTo>
                <a:cubicBezTo>
                  <a:pt x="1595575" y="113886"/>
                  <a:pt x="1589660" y="118001"/>
                  <a:pt x="1582716" y="121001"/>
                </a:cubicBezTo>
                <a:cubicBezTo>
                  <a:pt x="1575773" y="124002"/>
                  <a:pt x="1567929" y="125587"/>
                  <a:pt x="1559185" y="125759"/>
                </a:cubicBezTo>
                <a:lnTo>
                  <a:pt x="1631194" y="220656"/>
                </a:lnTo>
                <a:lnTo>
                  <a:pt x="1607276" y="220656"/>
                </a:lnTo>
                <a:lnTo>
                  <a:pt x="1537325" y="125759"/>
                </a:lnTo>
                <a:lnTo>
                  <a:pt x="1502606" y="125759"/>
                </a:lnTo>
                <a:lnTo>
                  <a:pt x="1502606" y="220656"/>
                </a:lnTo>
                <a:lnTo>
                  <a:pt x="1484604" y="220656"/>
                </a:lnTo>
                <a:close/>
                <a:moveTo>
                  <a:pt x="389229" y="3086"/>
                </a:moveTo>
                <a:lnTo>
                  <a:pt x="449408" y="3086"/>
                </a:lnTo>
                <a:cubicBezTo>
                  <a:pt x="459009" y="3086"/>
                  <a:pt x="467796" y="4629"/>
                  <a:pt x="475769" y="7716"/>
                </a:cubicBezTo>
                <a:cubicBezTo>
                  <a:pt x="483741" y="10802"/>
                  <a:pt x="490556" y="15217"/>
                  <a:pt x="496214" y="20960"/>
                </a:cubicBezTo>
                <a:cubicBezTo>
                  <a:pt x="501872" y="26704"/>
                  <a:pt x="506287" y="33647"/>
                  <a:pt x="509459" y="41791"/>
                </a:cubicBezTo>
                <a:cubicBezTo>
                  <a:pt x="512630" y="49935"/>
                  <a:pt x="514216" y="59065"/>
                  <a:pt x="514216" y="69180"/>
                </a:cubicBezTo>
                <a:cubicBezTo>
                  <a:pt x="514216" y="79296"/>
                  <a:pt x="512630" y="88383"/>
                  <a:pt x="509459" y="96441"/>
                </a:cubicBezTo>
                <a:cubicBezTo>
                  <a:pt x="506287" y="104499"/>
                  <a:pt x="501872" y="111400"/>
                  <a:pt x="496214" y="117144"/>
                </a:cubicBezTo>
                <a:cubicBezTo>
                  <a:pt x="490556" y="122887"/>
                  <a:pt x="483741" y="127302"/>
                  <a:pt x="475769" y="130388"/>
                </a:cubicBezTo>
                <a:cubicBezTo>
                  <a:pt x="467796" y="133474"/>
                  <a:pt x="459009" y="135017"/>
                  <a:pt x="449408" y="135017"/>
                </a:cubicBezTo>
                <a:lnTo>
                  <a:pt x="407231" y="135017"/>
                </a:lnTo>
                <a:lnTo>
                  <a:pt x="407231" y="220656"/>
                </a:lnTo>
                <a:lnTo>
                  <a:pt x="389229" y="220656"/>
                </a:lnTo>
                <a:close/>
                <a:moveTo>
                  <a:pt x="217779" y="3086"/>
                </a:moveTo>
                <a:lnTo>
                  <a:pt x="277958" y="3086"/>
                </a:lnTo>
                <a:cubicBezTo>
                  <a:pt x="287559" y="3086"/>
                  <a:pt x="296346" y="4629"/>
                  <a:pt x="304319" y="7716"/>
                </a:cubicBezTo>
                <a:cubicBezTo>
                  <a:pt x="312291" y="10802"/>
                  <a:pt x="319106" y="15217"/>
                  <a:pt x="324764" y="20960"/>
                </a:cubicBezTo>
                <a:cubicBezTo>
                  <a:pt x="330422" y="26704"/>
                  <a:pt x="334837" y="33647"/>
                  <a:pt x="338009" y="41791"/>
                </a:cubicBezTo>
                <a:cubicBezTo>
                  <a:pt x="341180" y="49935"/>
                  <a:pt x="342766" y="59065"/>
                  <a:pt x="342766" y="69180"/>
                </a:cubicBezTo>
                <a:cubicBezTo>
                  <a:pt x="342766" y="79296"/>
                  <a:pt x="341180" y="88383"/>
                  <a:pt x="338009" y="96441"/>
                </a:cubicBezTo>
                <a:cubicBezTo>
                  <a:pt x="334837" y="104499"/>
                  <a:pt x="330422" y="111400"/>
                  <a:pt x="324764" y="117144"/>
                </a:cubicBezTo>
                <a:cubicBezTo>
                  <a:pt x="319106" y="122887"/>
                  <a:pt x="312291" y="127302"/>
                  <a:pt x="304319" y="130388"/>
                </a:cubicBezTo>
                <a:cubicBezTo>
                  <a:pt x="296346" y="133474"/>
                  <a:pt x="287559" y="135017"/>
                  <a:pt x="277958" y="135017"/>
                </a:cubicBezTo>
                <a:lnTo>
                  <a:pt x="235781" y="135017"/>
                </a:lnTo>
                <a:lnTo>
                  <a:pt x="235781" y="220656"/>
                </a:lnTo>
                <a:lnTo>
                  <a:pt x="217779" y="220656"/>
                </a:lnTo>
                <a:close/>
                <a:moveTo>
                  <a:pt x="832208" y="0"/>
                </a:moveTo>
                <a:cubicBezTo>
                  <a:pt x="847467" y="0"/>
                  <a:pt x="860326" y="3386"/>
                  <a:pt x="870784" y="10159"/>
                </a:cubicBezTo>
                <a:cubicBezTo>
                  <a:pt x="881243" y="16931"/>
                  <a:pt x="888701" y="26318"/>
                  <a:pt x="893159" y="38319"/>
                </a:cubicBezTo>
                <a:lnTo>
                  <a:pt x="877728" y="45777"/>
                </a:lnTo>
                <a:cubicBezTo>
                  <a:pt x="874299" y="36862"/>
                  <a:pt x="869199" y="29747"/>
                  <a:pt x="862426" y="24432"/>
                </a:cubicBezTo>
                <a:cubicBezTo>
                  <a:pt x="855654" y="19117"/>
                  <a:pt x="845496" y="16460"/>
                  <a:pt x="831951" y="16460"/>
                </a:cubicBezTo>
                <a:cubicBezTo>
                  <a:pt x="816178" y="16460"/>
                  <a:pt x="804476" y="19846"/>
                  <a:pt x="796847" y="26618"/>
                </a:cubicBezTo>
                <a:cubicBezTo>
                  <a:pt x="789217" y="33390"/>
                  <a:pt x="785402" y="42949"/>
                  <a:pt x="785402" y="55293"/>
                </a:cubicBezTo>
                <a:cubicBezTo>
                  <a:pt x="785402" y="61122"/>
                  <a:pt x="786217" y="66223"/>
                  <a:pt x="787846" y="70595"/>
                </a:cubicBezTo>
                <a:cubicBezTo>
                  <a:pt x="789474" y="74967"/>
                  <a:pt x="792175" y="78867"/>
                  <a:pt x="795947" y="82296"/>
                </a:cubicBezTo>
                <a:cubicBezTo>
                  <a:pt x="799719" y="85725"/>
                  <a:pt x="804691" y="88769"/>
                  <a:pt x="810863" y="91426"/>
                </a:cubicBezTo>
                <a:cubicBezTo>
                  <a:pt x="817035" y="94084"/>
                  <a:pt x="824665" y="96527"/>
                  <a:pt x="833751" y="98756"/>
                </a:cubicBezTo>
                <a:cubicBezTo>
                  <a:pt x="845753" y="101670"/>
                  <a:pt x="855868" y="105099"/>
                  <a:pt x="864098" y="109043"/>
                </a:cubicBezTo>
                <a:cubicBezTo>
                  <a:pt x="872327" y="112986"/>
                  <a:pt x="879014" y="117615"/>
                  <a:pt x="884158" y="122930"/>
                </a:cubicBezTo>
                <a:cubicBezTo>
                  <a:pt x="889301" y="128245"/>
                  <a:pt x="893030" y="134289"/>
                  <a:pt x="895345" y="141061"/>
                </a:cubicBezTo>
                <a:cubicBezTo>
                  <a:pt x="897659" y="147833"/>
                  <a:pt x="898816" y="155420"/>
                  <a:pt x="898816" y="163821"/>
                </a:cubicBezTo>
                <a:cubicBezTo>
                  <a:pt x="898816" y="172736"/>
                  <a:pt x="897188" y="180880"/>
                  <a:pt x="893930" y="188252"/>
                </a:cubicBezTo>
                <a:cubicBezTo>
                  <a:pt x="890673" y="195625"/>
                  <a:pt x="886043" y="201968"/>
                  <a:pt x="880043" y="207283"/>
                </a:cubicBezTo>
                <a:cubicBezTo>
                  <a:pt x="874042" y="212598"/>
                  <a:pt x="866841" y="216713"/>
                  <a:pt x="858440" y="219628"/>
                </a:cubicBezTo>
                <a:cubicBezTo>
                  <a:pt x="850039" y="222542"/>
                  <a:pt x="840609" y="224000"/>
                  <a:pt x="830151" y="224000"/>
                </a:cubicBezTo>
                <a:cubicBezTo>
                  <a:pt x="812835" y="224000"/>
                  <a:pt x="798090" y="220056"/>
                  <a:pt x="785917" y="212170"/>
                </a:cubicBezTo>
                <a:cubicBezTo>
                  <a:pt x="773744" y="204283"/>
                  <a:pt x="765171" y="193053"/>
                  <a:pt x="760199" y="178480"/>
                </a:cubicBezTo>
                <a:lnTo>
                  <a:pt x="775630" y="171279"/>
                </a:lnTo>
                <a:cubicBezTo>
                  <a:pt x="779573" y="183109"/>
                  <a:pt x="786174" y="192067"/>
                  <a:pt x="795432" y="198154"/>
                </a:cubicBezTo>
                <a:cubicBezTo>
                  <a:pt x="804691" y="204240"/>
                  <a:pt x="816263" y="207283"/>
                  <a:pt x="830151" y="207283"/>
                </a:cubicBezTo>
                <a:cubicBezTo>
                  <a:pt x="846782" y="207283"/>
                  <a:pt x="859383" y="203554"/>
                  <a:pt x="867955" y="196096"/>
                </a:cubicBezTo>
                <a:cubicBezTo>
                  <a:pt x="876528" y="188638"/>
                  <a:pt x="880814" y="177965"/>
                  <a:pt x="880814" y="164078"/>
                </a:cubicBezTo>
                <a:cubicBezTo>
                  <a:pt x="880814" y="158077"/>
                  <a:pt x="879914" y="152591"/>
                  <a:pt x="878114" y="147619"/>
                </a:cubicBezTo>
                <a:cubicBezTo>
                  <a:pt x="876314" y="142647"/>
                  <a:pt x="873356" y="138146"/>
                  <a:pt x="869241" y="134117"/>
                </a:cubicBezTo>
                <a:cubicBezTo>
                  <a:pt x="865127" y="130088"/>
                  <a:pt x="859726" y="126530"/>
                  <a:pt x="853040" y="123444"/>
                </a:cubicBezTo>
                <a:cubicBezTo>
                  <a:pt x="846353" y="120358"/>
                  <a:pt x="838123" y="117615"/>
                  <a:pt x="828351" y="115215"/>
                </a:cubicBezTo>
                <a:cubicBezTo>
                  <a:pt x="806405" y="109900"/>
                  <a:pt x="790760" y="102442"/>
                  <a:pt x="781416" y="92841"/>
                </a:cubicBezTo>
                <a:cubicBezTo>
                  <a:pt x="772072" y="83239"/>
                  <a:pt x="767400" y="71066"/>
                  <a:pt x="767400" y="56322"/>
                </a:cubicBezTo>
                <a:cubicBezTo>
                  <a:pt x="767400" y="48435"/>
                  <a:pt x="768729" y="41020"/>
                  <a:pt x="771386" y="34076"/>
                </a:cubicBezTo>
                <a:cubicBezTo>
                  <a:pt x="774044" y="27132"/>
                  <a:pt x="778073" y="21174"/>
                  <a:pt x="783474" y="16202"/>
                </a:cubicBezTo>
                <a:cubicBezTo>
                  <a:pt x="788874" y="11230"/>
                  <a:pt x="795647" y="7287"/>
                  <a:pt x="803791" y="4372"/>
                </a:cubicBezTo>
                <a:cubicBezTo>
                  <a:pt x="811934" y="1458"/>
                  <a:pt x="821407" y="0"/>
                  <a:pt x="832208" y="0"/>
                </a:cubicBezTo>
                <a:close/>
                <a:moveTo>
                  <a:pt x="641175" y="0"/>
                </a:moveTo>
                <a:cubicBezTo>
                  <a:pt x="654205" y="0"/>
                  <a:pt x="666121" y="2744"/>
                  <a:pt x="676922" y="8230"/>
                </a:cubicBezTo>
                <a:cubicBezTo>
                  <a:pt x="687724" y="13716"/>
                  <a:pt x="697068" y="21432"/>
                  <a:pt x="704954" y="31376"/>
                </a:cubicBezTo>
                <a:cubicBezTo>
                  <a:pt x="712841" y="41320"/>
                  <a:pt x="718970" y="53107"/>
                  <a:pt x="723342" y="66737"/>
                </a:cubicBezTo>
                <a:cubicBezTo>
                  <a:pt x="727714" y="80368"/>
                  <a:pt x="729900" y="95412"/>
                  <a:pt x="729900" y="111871"/>
                </a:cubicBezTo>
                <a:cubicBezTo>
                  <a:pt x="729900" y="128331"/>
                  <a:pt x="727714" y="143418"/>
                  <a:pt x="723342" y="157134"/>
                </a:cubicBezTo>
                <a:cubicBezTo>
                  <a:pt x="718970" y="170850"/>
                  <a:pt x="712841" y="182637"/>
                  <a:pt x="704954" y="192496"/>
                </a:cubicBezTo>
                <a:cubicBezTo>
                  <a:pt x="697068" y="202354"/>
                  <a:pt x="687724" y="210069"/>
                  <a:pt x="676922" y="215642"/>
                </a:cubicBezTo>
                <a:cubicBezTo>
                  <a:pt x="666121" y="221214"/>
                  <a:pt x="654205" y="224000"/>
                  <a:pt x="641175" y="224000"/>
                </a:cubicBezTo>
                <a:cubicBezTo>
                  <a:pt x="628316" y="224000"/>
                  <a:pt x="616443" y="221214"/>
                  <a:pt x="605556" y="215642"/>
                </a:cubicBezTo>
                <a:cubicBezTo>
                  <a:pt x="594669" y="210069"/>
                  <a:pt x="585282" y="202354"/>
                  <a:pt x="577396" y="192496"/>
                </a:cubicBezTo>
                <a:cubicBezTo>
                  <a:pt x="569509" y="182637"/>
                  <a:pt x="563380" y="170850"/>
                  <a:pt x="559008" y="157134"/>
                </a:cubicBezTo>
                <a:cubicBezTo>
                  <a:pt x="554636" y="143418"/>
                  <a:pt x="552450" y="128331"/>
                  <a:pt x="552450" y="111871"/>
                </a:cubicBezTo>
                <a:cubicBezTo>
                  <a:pt x="552450" y="95412"/>
                  <a:pt x="554636" y="80368"/>
                  <a:pt x="559008" y="66737"/>
                </a:cubicBezTo>
                <a:cubicBezTo>
                  <a:pt x="563380" y="53107"/>
                  <a:pt x="569509" y="41320"/>
                  <a:pt x="577396" y="31376"/>
                </a:cubicBezTo>
                <a:cubicBezTo>
                  <a:pt x="585282" y="21432"/>
                  <a:pt x="594669" y="13716"/>
                  <a:pt x="605556" y="8230"/>
                </a:cubicBezTo>
                <a:cubicBezTo>
                  <a:pt x="616443" y="2744"/>
                  <a:pt x="628316" y="0"/>
                  <a:pt x="641175" y="0"/>
                </a:cubicBezTo>
                <a:close/>
                <a:moveTo>
                  <a:pt x="88725" y="0"/>
                </a:moveTo>
                <a:cubicBezTo>
                  <a:pt x="101755" y="0"/>
                  <a:pt x="113671" y="2744"/>
                  <a:pt x="124472" y="8230"/>
                </a:cubicBezTo>
                <a:cubicBezTo>
                  <a:pt x="135274" y="13716"/>
                  <a:pt x="144618" y="21432"/>
                  <a:pt x="152504" y="31376"/>
                </a:cubicBezTo>
                <a:cubicBezTo>
                  <a:pt x="160391" y="41320"/>
                  <a:pt x="166520" y="53107"/>
                  <a:pt x="170892" y="66737"/>
                </a:cubicBezTo>
                <a:cubicBezTo>
                  <a:pt x="175264" y="80368"/>
                  <a:pt x="177450" y="95412"/>
                  <a:pt x="177450" y="111871"/>
                </a:cubicBezTo>
                <a:cubicBezTo>
                  <a:pt x="177450" y="128331"/>
                  <a:pt x="175264" y="143418"/>
                  <a:pt x="170892" y="157134"/>
                </a:cubicBezTo>
                <a:cubicBezTo>
                  <a:pt x="166520" y="170850"/>
                  <a:pt x="160391" y="182637"/>
                  <a:pt x="152504" y="192496"/>
                </a:cubicBezTo>
                <a:cubicBezTo>
                  <a:pt x="144618" y="202354"/>
                  <a:pt x="135274" y="210069"/>
                  <a:pt x="124472" y="215642"/>
                </a:cubicBezTo>
                <a:cubicBezTo>
                  <a:pt x="113671" y="221214"/>
                  <a:pt x="101755" y="224000"/>
                  <a:pt x="88725" y="224000"/>
                </a:cubicBezTo>
                <a:cubicBezTo>
                  <a:pt x="75866" y="224000"/>
                  <a:pt x="63993" y="221214"/>
                  <a:pt x="53106" y="215642"/>
                </a:cubicBezTo>
                <a:cubicBezTo>
                  <a:pt x="42219" y="210069"/>
                  <a:pt x="32832" y="202354"/>
                  <a:pt x="24946" y="192496"/>
                </a:cubicBezTo>
                <a:cubicBezTo>
                  <a:pt x="17059" y="182637"/>
                  <a:pt x="10930" y="170850"/>
                  <a:pt x="6558" y="157134"/>
                </a:cubicBezTo>
                <a:cubicBezTo>
                  <a:pt x="2186" y="143418"/>
                  <a:pt x="0" y="128331"/>
                  <a:pt x="0" y="111871"/>
                </a:cubicBezTo>
                <a:cubicBezTo>
                  <a:pt x="0" y="95412"/>
                  <a:pt x="2186" y="80368"/>
                  <a:pt x="6558" y="66737"/>
                </a:cubicBezTo>
                <a:cubicBezTo>
                  <a:pt x="10930" y="53107"/>
                  <a:pt x="17059" y="41320"/>
                  <a:pt x="24946" y="31376"/>
                </a:cubicBezTo>
                <a:cubicBezTo>
                  <a:pt x="32832" y="21432"/>
                  <a:pt x="42219" y="13716"/>
                  <a:pt x="53106" y="8230"/>
                </a:cubicBezTo>
                <a:cubicBezTo>
                  <a:pt x="63993" y="2744"/>
                  <a:pt x="75866" y="0"/>
                  <a:pt x="887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344AAB4-96DD-4DD5-BA6B-D7A194D94218}"/>
              </a:ext>
            </a:extLst>
          </p:cNvPr>
          <p:cNvSpPr txBox="1"/>
          <p:nvPr/>
        </p:nvSpPr>
        <p:spPr>
          <a:xfrm>
            <a:off x="6508683" y="5528419"/>
            <a:ext cx="4616648" cy="2551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500" dirty="0">
                <a:solidFill>
                  <a:schemeClr val="bg1"/>
                </a:solidFill>
              </a:rPr>
              <a:t>模板所用字体均为开源字体，所有使用者均可免费商用</a:t>
            </a: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D9E18BB4-5D1A-4506-A66B-0A84706D305D}"/>
              </a:ext>
            </a:extLst>
          </p:cNvPr>
          <p:cNvSpPr/>
          <p:nvPr/>
        </p:nvSpPr>
        <p:spPr>
          <a:xfrm>
            <a:off x="6703670" y="6261473"/>
            <a:ext cx="155202" cy="155202"/>
          </a:xfrm>
          <a:prstGeom prst="ellipse">
            <a:avLst/>
          </a:prstGeom>
          <a:noFill/>
          <a:ln>
            <a:solidFill>
              <a:srgbClr val="00E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13DAF7EA-55BE-4A28-8714-7314800C5D73}"/>
              </a:ext>
            </a:extLst>
          </p:cNvPr>
          <p:cNvSpPr>
            <a:spLocks/>
          </p:cNvSpPr>
          <p:nvPr/>
        </p:nvSpPr>
        <p:spPr>
          <a:xfrm>
            <a:off x="5764011" y="6311900"/>
            <a:ext cx="54348" cy="5434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AA7A6F02-7187-4C4C-809C-3C5D1A1BFBC5}"/>
              </a:ext>
            </a:extLst>
          </p:cNvPr>
          <p:cNvSpPr>
            <a:spLocks/>
          </p:cNvSpPr>
          <p:nvPr/>
        </p:nvSpPr>
        <p:spPr>
          <a:xfrm>
            <a:off x="6094040" y="6311900"/>
            <a:ext cx="54348" cy="5434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0384E4E1-1A6E-48A9-A7D6-BDDC68BC3C1A}"/>
              </a:ext>
            </a:extLst>
          </p:cNvPr>
          <p:cNvSpPr>
            <a:spLocks/>
          </p:cNvSpPr>
          <p:nvPr/>
        </p:nvSpPr>
        <p:spPr>
          <a:xfrm>
            <a:off x="6424068" y="6311900"/>
            <a:ext cx="54348" cy="5434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231EB0D0-6DEC-4C6A-80F1-8975054ED1C4}"/>
              </a:ext>
            </a:extLst>
          </p:cNvPr>
          <p:cNvSpPr>
            <a:spLocks/>
          </p:cNvSpPr>
          <p:nvPr/>
        </p:nvSpPr>
        <p:spPr>
          <a:xfrm>
            <a:off x="6754097" y="6311900"/>
            <a:ext cx="54348" cy="54348"/>
          </a:xfrm>
          <a:prstGeom prst="ellipse">
            <a:avLst/>
          </a:prstGeom>
          <a:solidFill>
            <a:srgbClr val="00E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57FA82D1-5DB1-4A40-A54C-FB81CBC0758C}"/>
              </a:ext>
            </a:extLst>
          </p:cNvPr>
          <p:cNvSpPr/>
          <p:nvPr/>
        </p:nvSpPr>
        <p:spPr>
          <a:xfrm>
            <a:off x="5433982" y="6311900"/>
            <a:ext cx="54348" cy="5434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694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4373296-85E4-47B9-B8AD-901999496D77}"/>
              </a:ext>
            </a:extLst>
          </p:cNvPr>
          <p:cNvGrpSpPr/>
          <p:nvPr/>
        </p:nvGrpSpPr>
        <p:grpSpPr>
          <a:xfrm>
            <a:off x="8585596" y="3338256"/>
            <a:ext cx="2869804" cy="3267076"/>
            <a:chOff x="8585596" y="3338256"/>
            <a:chExt cx="2869804" cy="3267076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932A6089-2D93-4C7C-939E-CC6E2645A0EC}"/>
                </a:ext>
              </a:extLst>
            </p:cNvPr>
            <p:cNvGrpSpPr/>
            <p:nvPr/>
          </p:nvGrpSpPr>
          <p:grpSpPr>
            <a:xfrm>
              <a:off x="8585596" y="3338256"/>
              <a:ext cx="2869804" cy="3267076"/>
              <a:chOff x="7077075" y="3312856"/>
              <a:chExt cx="2869804" cy="3267076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EE98648-22ED-4177-BF24-D6299D3434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258" t="24029" r="38203" b="28333"/>
              <a:stretch/>
            </p:blipFill>
            <p:spPr>
              <a:xfrm>
                <a:off x="7077075" y="3312856"/>
                <a:ext cx="2869804" cy="3267076"/>
              </a:xfrm>
              <a:prstGeom prst="rect">
                <a:avLst/>
              </a:prstGeom>
              <a:ln>
                <a:solidFill>
                  <a:srgbClr val="B7472A"/>
                </a:solidFill>
              </a:ln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F10D9852-96B4-4559-80DC-65D06FB9F2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397" t="6945" r="2294" b="8333"/>
              <a:stretch/>
            </p:blipFill>
            <p:spPr>
              <a:xfrm>
                <a:off x="7080250" y="3538134"/>
                <a:ext cx="2864349" cy="2802341"/>
              </a:xfrm>
              <a:prstGeom prst="rect">
                <a:avLst/>
              </a:prstGeom>
              <a:noFill/>
            </p:spPr>
          </p:pic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E34874E-B9D3-444F-BC53-591AB1C14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22" t="33259" r="52527" b="17453"/>
            <a:stretch/>
          </p:blipFill>
          <p:spPr>
            <a:xfrm>
              <a:off x="8714598" y="4551680"/>
              <a:ext cx="1225088" cy="1468120"/>
            </a:xfrm>
            <a:prstGeom prst="rect">
              <a:avLst/>
            </a:prstGeom>
          </p:spPr>
        </p:pic>
      </p:grp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DE6006C-2D93-41F4-B092-2E576B1F6F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模板使用说明：一键换色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9A232D7F-4510-492B-AA56-EDBCCC457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Template instructions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58148EA7-7438-48BE-8482-B89BB1DE451B}"/>
              </a:ext>
            </a:extLst>
          </p:cNvPr>
          <p:cNvGrpSpPr/>
          <p:nvPr/>
        </p:nvGrpSpPr>
        <p:grpSpPr>
          <a:xfrm>
            <a:off x="723900" y="1219542"/>
            <a:ext cx="10731500" cy="1989100"/>
            <a:chOff x="0" y="-5260182"/>
            <a:chExt cx="12192000" cy="2259807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6BD80ECA-D49A-49CF-89FD-F18EAB997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7049"/>
            <a:stretch/>
          </p:blipFill>
          <p:spPr>
            <a:xfrm>
              <a:off x="0" y="-5260182"/>
              <a:ext cx="12192000" cy="2259807"/>
            </a:xfrm>
            <a:prstGeom prst="rect">
              <a:avLst/>
            </a:prstGeom>
          </p:spPr>
        </p:pic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BFFD0551-ABE8-4F6C-9C3B-851D9CFEB933}"/>
                </a:ext>
              </a:extLst>
            </p:cNvPr>
            <p:cNvSpPr/>
            <p:nvPr/>
          </p:nvSpPr>
          <p:spPr>
            <a:xfrm>
              <a:off x="2224087" y="-5215504"/>
              <a:ext cx="614363" cy="130969"/>
            </a:xfrm>
            <a:prstGeom prst="rect">
              <a:avLst/>
            </a:prstGeom>
            <a:solidFill>
              <a:srgbClr val="B74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F9969FD0-F844-4ACA-AA44-C5D653C94B9A}"/>
                </a:ext>
              </a:extLst>
            </p:cNvPr>
            <p:cNvSpPr/>
            <p:nvPr/>
          </p:nvSpPr>
          <p:spPr>
            <a:xfrm>
              <a:off x="0" y="-5260182"/>
              <a:ext cx="12192000" cy="2259807"/>
            </a:xfrm>
            <a:prstGeom prst="roundRect">
              <a:avLst>
                <a:gd name="adj" fmla="val 0"/>
              </a:avLst>
            </a:prstGeom>
            <a:solidFill>
              <a:schemeClr val="tx1">
                <a:alpha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C2FEFB9B-9859-4E23-84B7-1AFFED3C7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22" t="9730" r="13750" b="86891"/>
            <a:stretch/>
          </p:blipFill>
          <p:spPr>
            <a:xfrm>
              <a:off x="10257471" y="-4629481"/>
              <a:ext cx="293328" cy="304906"/>
            </a:xfrm>
            <a:custGeom>
              <a:avLst/>
              <a:gdLst>
                <a:gd name="connsiteX0" fmla="*/ 37156 w 222930"/>
                <a:gd name="connsiteY0" fmla="*/ 0 h 231730"/>
                <a:gd name="connsiteX1" fmla="*/ 185774 w 222930"/>
                <a:gd name="connsiteY1" fmla="*/ 0 h 231730"/>
                <a:gd name="connsiteX2" fmla="*/ 222930 w 222930"/>
                <a:gd name="connsiteY2" fmla="*/ 37156 h 231730"/>
                <a:gd name="connsiteX3" fmla="*/ 222930 w 222930"/>
                <a:gd name="connsiteY3" fmla="*/ 194574 h 231730"/>
                <a:gd name="connsiteX4" fmla="*/ 185774 w 222930"/>
                <a:gd name="connsiteY4" fmla="*/ 231730 h 231730"/>
                <a:gd name="connsiteX5" fmla="*/ 37156 w 222930"/>
                <a:gd name="connsiteY5" fmla="*/ 231730 h 231730"/>
                <a:gd name="connsiteX6" fmla="*/ 0 w 222930"/>
                <a:gd name="connsiteY6" fmla="*/ 194574 h 231730"/>
                <a:gd name="connsiteX7" fmla="*/ 0 w 222930"/>
                <a:gd name="connsiteY7" fmla="*/ 37156 h 231730"/>
                <a:gd name="connsiteX8" fmla="*/ 37156 w 222930"/>
                <a:gd name="connsiteY8" fmla="*/ 0 h 23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930" h="231730">
                  <a:moveTo>
                    <a:pt x="37156" y="0"/>
                  </a:moveTo>
                  <a:lnTo>
                    <a:pt x="185774" y="0"/>
                  </a:lnTo>
                  <a:cubicBezTo>
                    <a:pt x="206295" y="0"/>
                    <a:pt x="222930" y="16635"/>
                    <a:pt x="222930" y="37156"/>
                  </a:cubicBezTo>
                  <a:lnTo>
                    <a:pt x="222930" y="194574"/>
                  </a:lnTo>
                  <a:cubicBezTo>
                    <a:pt x="222930" y="215095"/>
                    <a:pt x="206295" y="231730"/>
                    <a:pt x="185774" y="231730"/>
                  </a:cubicBezTo>
                  <a:lnTo>
                    <a:pt x="37156" y="231730"/>
                  </a:lnTo>
                  <a:cubicBezTo>
                    <a:pt x="16635" y="231730"/>
                    <a:pt x="0" y="215095"/>
                    <a:pt x="0" y="194574"/>
                  </a:cubicBezTo>
                  <a:lnTo>
                    <a:pt x="0" y="37156"/>
                  </a:lnTo>
                  <a:cubicBezTo>
                    <a:pt x="0" y="16635"/>
                    <a:pt x="16635" y="0"/>
                    <a:pt x="37156" y="0"/>
                  </a:cubicBezTo>
                  <a:close/>
                </a:path>
              </a:pathLst>
            </a:custGeom>
            <a:ln>
              <a:solidFill>
                <a:srgbClr val="B7472A"/>
              </a:solidFill>
            </a:ln>
            <a:effectLst>
              <a:outerShdw blurRad="101600" algn="ctr" rotWithShape="0">
                <a:srgbClr val="B7472A">
                  <a:alpha val="40000"/>
                </a:srgbClr>
              </a:outerShdw>
            </a:effectLst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1A35F42B-A6E6-47B9-B9BD-8F5D4BC92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078" t="2049" r="66953" b="92465"/>
            <a:stretch/>
          </p:blipFill>
          <p:spPr>
            <a:xfrm>
              <a:off x="3609975" y="-5179093"/>
              <a:ext cx="476250" cy="495050"/>
            </a:xfrm>
            <a:custGeom>
              <a:avLst/>
              <a:gdLst>
                <a:gd name="connsiteX0" fmla="*/ 60326 w 361950"/>
                <a:gd name="connsiteY0" fmla="*/ 0 h 376238"/>
                <a:gd name="connsiteX1" fmla="*/ 301624 w 361950"/>
                <a:gd name="connsiteY1" fmla="*/ 0 h 376238"/>
                <a:gd name="connsiteX2" fmla="*/ 361950 w 361950"/>
                <a:gd name="connsiteY2" fmla="*/ 60326 h 376238"/>
                <a:gd name="connsiteX3" fmla="*/ 361950 w 361950"/>
                <a:gd name="connsiteY3" fmla="*/ 315912 h 376238"/>
                <a:gd name="connsiteX4" fmla="*/ 301624 w 361950"/>
                <a:gd name="connsiteY4" fmla="*/ 376238 h 376238"/>
                <a:gd name="connsiteX5" fmla="*/ 60326 w 361950"/>
                <a:gd name="connsiteY5" fmla="*/ 376238 h 376238"/>
                <a:gd name="connsiteX6" fmla="*/ 0 w 361950"/>
                <a:gd name="connsiteY6" fmla="*/ 315912 h 376238"/>
                <a:gd name="connsiteX7" fmla="*/ 0 w 361950"/>
                <a:gd name="connsiteY7" fmla="*/ 60326 h 376238"/>
                <a:gd name="connsiteX8" fmla="*/ 60326 w 361950"/>
                <a:gd name="connsiteY8" fmla="*/ 0 h 37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950" h="376238">
                  <a:moveTo>
                    <a:pt x="60326" y="0"/>
                  </a:moveTo>
                  <a:lnTo>
                    <a:pt x="301624" y="0"/>
                  </a:lnTo>
                  <a:cubicBezTo>
                    <a:pt x="334941" y="0"/>
                    <a:pt x="361950" y="27009"/>
                    <a:pt x="361950" y="60326"/>
                  </a:cubicBezTo>
                  <a:lnTo>
                    <a:pt x="361950" y="315912"/>
                  </a:lnTo>
                  <a:cubicBezTo>
                    <a:pt x="361950" y="349229"/>
                    <a:pt x="334941" y="376238"/>
                    <a:pt x="301624" y="376238"/>
                  </a:cubicBezTo>
                  <a:lnTo>
                    <a:pt x="60326" y="376238"/>
                  </a:lnTo>
                  <a:cubicBezTo>
                    <a:pt x="27009" y="376238"/>
                    <a:pt x="0" y="349229"/>
                    <a:pt x="0" y="315912"/>
                  </a:cubicBezTo>
                  <a:lnTo>
                    <a:pt x="0" y="60326"/>
                  </a:lnTo>
                  <a:cubicBezTo>
                    <a:pt x="0" y="27009"/>
                    <a:pt x="27009" y="0"/>
                    <a:pt x="60326" y="0"/>
                  </a:cubicBezTo>
                  <a:close/>
                </a:path>
              </a:pathLst>
            </a:custGeom>
            <a:ln>
              <a:solidFill>
                <a:srgbClr val="B7472A"/>
              </a:solidFill>
            </a:ln>
            <a:effectLst>
              <a:outerShdw blurRad="101600" algn="ctr" rotWithShape="0">
                <a:srgbClr val="B7472A">
                  <a:alpha val="40000"/>
                </a:srgbClr>
              </a:outerShdw>
            </a:effectLst>
          </p:spPr>
        </p:pic>
      </p:grpSp>
      <p:sp>
        <p:nvSpPr>
          <p:cNvPr id="58" name="椭圆 57">
            <a:extLst>
              <a:ext uri="{FF2B5EF4-FFF2-40B4-BE49-F238E27FC236}">
                <a16:creationId xmlns:a16="http://schemas.microsoft.com/office/drawing/2014/main" id="{271EB15F-182C-420E-88DB-27E4E79D5662}"/>
              </a:ext>
            </a:extLst>
          </p:cNvPr>
          <p:cNvSpPr/>
          <p:nvPr/>
        </p:nvSpPr>
        <p:spPr>
          <a:xfrm>
            <a:off x="4391025" y="1498088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1</a:t>
            </a:r>
            <a:endParaRPr lang="zh-CN" altLang="en-US" sz="1100" dirty="0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453163DE-5834-44F5-AAE2-F12C2684D2B3}"/>
              </a:ext>
            </a:extLst>
          </p:cNvPr>
          <p:cNvSpPr/>
          <p:nvPr/>
        </p:nvSpPr>
        <p:spPr>
          <a:xfrm>
            <a:off x="10061575" y="1917188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2</a:t>
            </a:r>
            <a:endParaRPr lang="zh-CN" altLang="en-US" sz="1100" dirty="0"/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96B6B51B-1E98-45A1-AE1C-EB4C38586C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469" t="13029" r="14102" b="74901"/>
          <a:stretch/>
        </p:blipFill>
        <p:spPr>
          <a:xfrm>
            <a:off x="3753642" y="3338256"/>
            <a:ext cx="2490788" cy="827768"/>
          </a:xfrm>
          <a:prstGeom prst="rect">
            <a:avLst/>
          </a:prstGeom>
          <a:ln>
            <a:solidFill>
              <a:srgbClr val="B7472A"/>
            </a:solidFill>
          </a:ln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E056FAD0-A06B-4E9A-BFF8-8ED038A3B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359" y="3338256"/>
            <a:ext cx="1755800" cy="2225233"/>
          </a:xfrm>
          <a:prstGeom prst="rect">
            <a:avLst/>
          </a:prstGeom>
          <a:ln>
            <a:solidFill>
              <a:srgbClr val="B7472A"/>
            </a:solidFill>
          </a:ln>
        </p:spPr>
      </p:pic>
      <p:sp>
        <p:nvSpPr>
          <p:cNvPr id="62" name="椭圆 61">
            <a:extLst>
              <a:ext uri="{FF2B5EF4-FFF2-40B4-BE49-F238E27FC236}">
                <a16:creationId xmlns:a16="http://schemas.microsoft.com/office/drawing/2014/main" id="{B0C1D963-88F8-4465-90CA-4C098ACDA834}"/>
              </a:ext>
            </a:extLst>
          </p:cNvPr>
          <p:cNvSpPr/>
          <p:nvPr/>
        </p:nvSpPr>
        <p:spPr>
          <a:xfrm>
            <a:off x="3316039" y="3324861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3</a:t>
            </a:r>
            <a:endParaRPr lang="zh-CN" altLang="en-US" sz="1100" dirty="0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CF1C6D59-3F84-44E3-BC5B-88727BC29A5C}"/>
              </a:ext>
            </a:extLst>
          </p:cNvPr>
          <p:cNvSpPr/>
          <p:nvPr/>
        </p:nvSpPr>
        <p:spPr>
          <a:xfrm>
            <a:off x="6156709" y="5257491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4</a:t>
            </a:r>
            <a:endParaRPr lang="zh-CN" altLang="en-US" sz="1100" dirty="0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52A28B48-23E5-4F29-9125-CBB12C4DD16F}"/>
              </a:ext>
            </a:extLst>
          </p:cNvPr>
          <p:cNvSpPr/>
          <p:nvPr/>
        </p:nvSpPr>
        <p:spPr>
          <a:xfrm>
            <a:off x="10177589" y="5352642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5</a:t>
            </a:r>
            <a:endParaRPr lang="zh-CN" altLang="en-US" sz="1100" dirty="0"/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90CA2581-0EB0-43EF-BBB3-F16DF236C761}"/>
              </a:ext>
            </a:extLst>
          </p:cNvPr>
          <p:cNvSpPr/>
          <p:nvPr/>
        </p:nvSpPr>
        <p:spPr>
          <a:xfrm>
            <a:off x="8728471" y="4549776"/>
            <a:ext cx="1195388" cy="1114424"/>
          </a:xfrm>
          <a:prstGeom prst="roundRect">
            <a:avLst>
              <a:gd name="adj" fmla="val 2207"/>
            </a:avLst>
          </a:prstGeom>
          <a:noFill/>
          <a:ln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F80FC3E7-9B22-464F-81DC-72838BDEA3B6}"/>
              </a:ext>
            </a:extLst>
          </p:cNvPr>
          <p:cNvGrpSpPr/>
          <p:nvPr/>
        </p:nvGrpSpPr>
        <p:grpSpPr>
          <a:xfrm>
            <a:off x="-262467" y="4771594"/>
            <a:ext cx="4979583" cy="3055211"/>
            <a:chOff x="-283758" y="4910994"/>
            <a:chExt cx="4979583" cy="3055211"/>
          </a:xfrm>
        </p:grpSpPr>
        <p:sp>
          <p:nvSpPr>
            <p:cNvPr id="67" name="矩形: 圆角 66">
              <a:extLst>
                <a:ext uri="{FF2B5EF4-FFF2-40B4-BE49-F238E27FC236}">
                  <a16:creationId xmlns:a16="http://schemas.microsoft.com/office/drawing/2014/main" id="{1242D058-7CB5-49D9-BB03-88705662949B}"/>
                </a:ext>
              </a:extLst>
            </p:cNvPr>
            <p:cNvSpPr/>
            <p:nvPr/>
          </p:nvSpPr>
          <p:spPr>
            <a:xfrm>
              <a:off x="-283758" y="4910994"/>
              <a:ext cx="4979583" cy="3055211"/>
            </a:xfrm>
            <a:prstGeom prst="roundRect">
              <a:avLst>
                <a:gd name="adj" fmla="val 561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69E640FF-EA89-44D8-8F6A-D77C568B4939}"/>
                </a:ext>
              </a:extLst>
            </p:cNvPr>
            <p:cNvSpPr txBox="1"/>
            <p:nvPr/>
          </p:nvSpPr>
          <p:spPr>
            <a:xfrm>
              <a:off x="690293" y="5305236"/>
              <a:ext cx="3687397" cy="5892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在⑤中更换好自己的颜色后，点击保存，即成功设置自定义颜色方案</a:t>
              </a: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34990640-868E-4C2F-93FC-2B5B6830FF58}"/>
                </a:ext>
              </a:extLst>
            </p:cNvPr>
            <p:cNvSpPr txBox="1"/>
            <p:nvPr/>
          </p:nvSpPr>
          <p:spPr>
            <a:xfrm>
              <a:off x="690293" y="6031676"/>
              <a:ext cx="3687397" cy="278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再到④中选择你的颜色方案即可一键换色</a:t>
              </a:r>
            </a:p>
          </p:txBody>
        </p:sp>
      </p:grp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F2D382F5-6C3B-4730-93DF-6A259C653AFA}"/>
              </a:ext>
            </a:extLst>
          </p:cNvPr>
          <p:cNvSpPr/>
          <p:nvPr/>
        </p:nvSpPr>
        <p:spPr>
          <a:xfrm>
            <a:off x="3784996" y="3348672"/>
            <a:ext cx="494953" cy="128589"/>
          </a:xfrm>
          <a:prstGeom prst="roundRect">
            <a:avLst>
              <a:gd name="adj" fmla="val 22826"/>
            </a:avLst>
          </a:prstGeom>
          <a:noFill/>
          <a:ln>
            <a:solidFill>
              <a:srgbClr val="B74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352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DE6006C-2D93-41F4-B092-2E576B1F6F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模板使用说明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9A232D7F-4510-492B-AA56-EDBCCC457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Template instructions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F542302-75DB-4D8A-9F93-DE896D080494}"/>
              </a:ext>
            </a:extLst>
          </p:cNvPr>
          <p:cNvSpPr txBox="1"/>
          <p:nvPr/>
        </p:nvSpPr>
        <p:spPr>
          <a:xfrm>
            <a:off x="723900" y="1592317"/>
            <a:ext cx="1538883" cy="4616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3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样机素材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11582D5-F7DC-4070-AB5F-6B7F2169DC16}"/>
              </a:ext>
            </a:extLst>
          </p:cNvPr>
          <p:cNvSpPr txBox="1"/>
          <p:nvPr/>
        </p:nvSpPr>
        <p:spPr>
          <a:xfrm>
            <a:off x="2334064" y="1632005"/>
            <a:ext cx="843180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15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Mockup</a:t>
            </a:r>
            <a:endParaRPr lang="zh-CN" altLang="en-US" sz="15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7ED4853-5EA9-4B69-9F92-974973DE2661}"/>
              </a:ext>
            </a:extLst>
          </p:cNvPr>
          <p:cNvSpPr txBox="1"/>
          <p:nvPr/>
        </p:nvSpPr>
        <p:spPr>
          <a:xfrm>
            <a:off x="4299524" y="1592317"/>
            <a:ext cx="7155876" cy="5321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500" dirty="0">
                <a:solidFill>
                  <a:schemeClr val="bg1"/>
                </a:solidFill>
              </a:rPr>
              <a:t>本样机中的公众号纯属虚构，其中涉及的</a:t>
            </a:r>
            <a:r>
              <a:rPr lang="en-US" altLang="zh-CN" sz="1500" dirty="0">
                <a:solidFill>
                  <a:schemeClr val="bg1"/>
                </a:solidFill>
              </a:rPr>
              <a:t>logo</a:t>
            </a:r>
            <a:r>
              <a:rPr lang="zh-CN" altLang="en-US" sz="1500" dirty="0">
                <a:solidFill>
                  <a:schemeClr val="bg1"/>
                </a:solidFill>
              </a:rPr>
              <a:t>、头像、推送</a:t>
            </a:r>
            <a:r>
              <a:rPr lang="en-US" altLang="zh-CN" sz="1500" dirty="0">
                <a:solidFill>
                  <a:schemeClr val="bg1"/>
                </a:solidFill>
              </a:rPr>
              <a:t>banner</a:t>
            </a:r>
            <a:r>
              <a:rPr lang="zh-CN" altLang="en-US" sz="1500" dirty="0">
                <a:solidFill>
                  <a:schemeClr val="bg1"/>
                </a:solidFill>
              </a:rPr>
              <a:t>均为作者使用开源字体进行的原创设计，并且未使用图片素材，无商用风险，版权归设计师本人所有。</a:t>
            </a: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D9E18BB4-5D1A-4506-A66B-0A84706D305D}"/>
              </a:ext>
            </a:extLst>
          </p:cNvPr>
          <p:cNvSpPr/>
          <p:nvPr/>
        </p:nvSpPr>
        <p:spPr>
          <a:xfrm>
            <a:off x="6703670" y="6261473"/>
            <a:ext cx="155202" cy="155202"/>
          </a:xfrm>
          <a:prstGeom prst="ellipse">
            <a:avLst/>
          </a:prstGeom>
          <a:noFill/>
          <a:ln>
            <a:solidFill>
              <a:srgbClr val="00E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13DAF7EA-55BE-4A28-8714-7314800C5D73}"/>
              </a:ext>
            </a:extLst>
          </p:cNvPr>
          <p:cNvSpPr>
            <a:spLocks/>
          </p:cNvSpPr>
          <p:nvPr/>
        </p:nvSpPr>
        <p:spPr>
          <a:xfrm>
            <a:off x="5764011" y="6311900"/>
            <a:ext cx="54348" cy="5434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AA7A6F02-7187-4C4C-809C-3C5D1A1BFBC5}"/>
              </a:ext>
            </a:extLst>
          </p:cNvPr>
          <p:cNvSpPr>
            <a:spLocks/>
          </p:cNvSpPr>
          <p:nvPr/>
        </p:nvSpPr>
        <p:spPr>
          <a:xfrm>
            <a:off x="6094040" y="6311900"/>
            <a:ext cx="54348" cy="5434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0384E4E1-1A6E-48A9-A7D6-BDDC68BC3C1A}"/>
              </a:ext>
            </a:extLst>
          </p:cNvPr>
          <p:cNvSpPr>
            <a:spLocks/>
          </p:cNvSpPr>
          <p:nvPr/>
        </p:nvSpPr>
        <p:spPr>
          <a:xfrm>
            <a:off x="6424068" y="6311900"/>
            <a:ext cx="54348" cy="5434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231EB0D0-6DEC-4C6A-80F1-8975054ED1C4}"/>
              </a:ext>
            </a:extLst>
          </p:cNvPr>
          <p:cNvSpPr>
            <a:spLocks/>
          </p:cNvSpPr>
          <p:nvPr/>
        </p:nvSpPr>
        <p:spPr>
          <a:xfrm>
            <a:off x="6754097" y="6311900"/>
            <a:ext cx="54348" cy="54348"/>
          </a:xfrm>
          <a:prstGeom prst="ellipse">
            <a:avLst/>
          </a:prstGeom>
          <a:solidFill>
            <a:srgbClr val="00E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57FA82D1-5DB1-4A40-A54C-FB81CBC0758C}"/>
              </a:ext>
            </a:extLst>
          </p:cNvPr>
          <p:cNvSpPr/>
          <p:nvPr/>
        </p:nvSpPr>
        <p:spPr>
          <a:xfrm>
            <a:off x="5433982" y="6311900"/>
            <a:ext cx="54348" cy="5434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7" name="ipX+样机">
            <a:extLst>
              <a:ext uri="{FF2B5EF4-FFF2-40B4-BE49-F238E27FC236}">
                <a16:creationId xmlns:a16="http://schemas.microsoft.com/office/drawing/2014/main" id="{FF773DA6-E047-4CB0-9E1F-5E51EF81FA0D}"/>
              </a:ext>
            </a:extLst>
          </p:cNvPr>
          <p:cNvGrpSpPr/>
          <p:nvPr/>
        </p:nvGrpSpPr>
        <p:grpSpPr>
          <a:xfrm>
            <a:off x="723900" y="2267551"/>
            <a:ext cx="3167180" cy="6734121"/>
            <a:chOff x="5362575" y="1871662"/>
            <a:chExt cx="1463992" cy="3112769"/>
          </a:xfrm>
        </p:grpSpPr>
        <p:sp>
          <p:nvSpPr>
            <p:cNvPr id="49" name="屏幕">
              <a:extLst>
                <a:ext uri="{FF2B5EF4-FFF2-40B4-BE49-F238E27FC236}">
                  <a16:creationId xmlns:a16="http://schemas.microsoft.com/office/drawing/2014/main" id="{C85F21B3-D218-44D1-8FC5-7ACC7CF09D2A}"/>
                </a:ext>
              </a:extLst>
            </p:cNvPr>
            <p:cNvSpPr/>
            <p:nvPr/>
          </p:nvSpPr>
          <p:spPr>
            <a:xfrm>
              <a:off x="5386387" y="1895474"/>
              <a:ext cx="1416367" cy="3065144"/>
            </a:xfrm>
            <a:custGeom>
              <a:avLst/>
              <a:gdLst>
                <a:gd name="connsiteX0" fmla="*/ 1277303 w 1416367"/>
                <a:gd name="connsiteY0" fmla="*/ 0 h 3065144"/>
                <a:gd name="connsiteX1" fmla="*/ 1416368 w 1416367"/>
                <a:gd name="connsiteY1" fmla="*/ 139065 h 3065144"/>
                <a:gd name="connsiteX2" fmla="*/ 1416368 w 1416367"/>
                <a:gd name="connsiteY2" fmla="*/ 2926080 h 3065144"/>
                <a:gd name="connsiteX3" fmla="*/ 1277303 w 1416367"/>
                <a:gd name="connsiteY3" fmla="*/ 3065145 h 3065144"/>
                <a:gd name="connsiteX4" fmla="*/ 139065 w 1416367"/>
                <a:gd name="connsiteY4" fmla="*/ 3065145 h 3065144"/>
                <a:gd name="connsiteX5" fmla="*/ 0 w 1416367"/>
                <a:gd name="connsiteY5" fmla="*/ 2926080 h 3065144"/>
                <a:gd name="connsiteX6" fmla="*/ 0 w 1416367"/>
                <a:gd name="connsiteY6" fmla="*/ 139065 h 3065144"/>
                <a:gd name="connsiteX7" fmla="*/ 139065 w 1416367"/>
                <a:gd name="connsiteY7" fmla="*/ 0 h 3065144"/>
                <a:gd name="connsiteX8" fmla="*/ 1277303 w 1416367"/>
                <a:gd name="connsiteY8" fmla="*/ 0 h 306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6367" h="3065144">
                  <a:moveTo>
                    <a:pt x="1277303" y="0"/>
                  </a:moveTo>
                  <a:cubicBezTo>
                    <a:pt x="1353503" y="0"/>
                    <a:pt x="1416368" y="62865"/>
                    <a:pt x="1416368" y="139065"/>
                  </a:cubicBezTo>
                  <a:lnTo>
                    <a:pt x="1416368" y="2926080"/>
                  </a:lnTo>
                  <a:cubicBezTo>
                    <a:pt x="1416368" y="3002280"/>
                    <a:pt x="1353503" y="3065145"/>
                    <a:pt x="1277303" y="3065145"/>
                  </a:cubicBezTo>
                  <a:lnTo>
                    <a:pt x="139065" y="3065145"/>
                  </a:lnTo>
                  <a:cubicBezTo>
                    <a:pt x="61913" y="3065145"/>
                    <a:pt x="0" y="3002280"/>
                    <a:pt x="0" y="2926080"/>
                  </a:cubicBezTo>
                  <a:lnTo>
                    <a:pt x="0" y="139065"/>
                  </a:lnTo>
                  <a:cubicBezTo>
                    <a:pt x="0" y="62865"/>
                    <a:pt x="62865" y="0"/>
                    <a:pt x="139065" y="0"/>
                  </a:cubicBezTo>
                  <a:lnTo>
                    <a:pt x="12773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5" name="外框">
              <a:extLst>
                <a:ext uri="{FF2B5EF4-FFF2-40B4-BE49-F238E27FC236}">
                  <a16:creationId xmlns:a16="http://schemas.microsoft.com/office/drawing/2014/main" id="{68A7F780-8F83-4333-8211-EA12087DB9EC}"/>
                </a:ext>
              </a:extLst>
            </p:cNvPr>
            <p:cNvSpPr/>
            <p:nvPr/>
          </p:nvSpPr>
          <p:spPr>
            <a:xfrm>
              <a:off x="5362575" y="1871662"/>
              <a:ext cx="1463992" cy="3112769"/>
            </a:xfrm>
            <a:custGeom>
              <a:avLst/>
              <a:gdLst>
                <a:gd name="connsiteX0" fmla="*/ 1301115 w 1463992"/>
                <a:gd name="connsiteY0" fmla="*/ 0 h 3112769"/>
                <a:gd name="connsiteX1" fmla="*/ 162878 w 1463992"/>
                <a:gd name="connsiteY1" fmla="*/ 0 h 3112769"/>
                <a:gd name="connsiteX2" fmla="*/ 0 w 1463992"/>
                <a:gd name="connsiteY2" fmla="*/ 162878 h 3112769"/>
                <a:gd name="connsiteX3" fmla="*/ 0 w 1463992"/>
                <a:gd name="connsiteY3" fmla="*/ 2949893 h 3112769"/>
                <a:gd name="connsiteX4" fmla="*/ 162878 w 1463992"/>
                <a:gd name="connsiteY4" fmla="*/ 3112770 h 3112769"/>
                <a:gd name="connsiteX5" fmla="*/ 1301115 w 1463992"/>
                <a:gd name="connsiteY5" fmla="*/ 3112770 h 3112769"/>
                <a:gd name="connsiteX6" fmla="*/ 1463993 w 1463992"/>
                <a:gd name="connsiteY6" fmla="*/ 2949893 h 3112769"/>
                <a:gd name="connsiteX7" fmla="*/ 1463993 w 1463992"/>
                <a:gd name="connsiteY7" fmla="*/ 162878 h 3112769"/>
                <a:gd name="connsiteX8" fmla="*/ 1301115 w 1463992"/>
                <a:gd name="connsiteY8" fmla="*/ 0 h 3112769"/>
                <a:gd name="connsiteX9" fmla="*/ 1440180 w 1463992"/>
                <a:gd name="connsiteY9" fmla="*/ 2949893 h 3112769"/>
                <a:gd name="connsiteX10" fmla="*/ 1301115 w 1463992"/>
                <a:gd name="connsiteY10" fmla="*/ 3088958 h 3112769"/>
                <a:gd name="connsiteX11" fmla="*/ 162878 w 1463992"/>
                <a:gd name="connsiteY11" fmla="*/ 3088958 h 3112769"/>
                <a:gd name="connsiteX12" fmla="*/ 23813 w 1463992"/>
                <a:gd name="connsiteY12" fmla="*/ 2949893 h 3112769"/>
                <a:gd name="connsiteX13" fmla="*/ 23813 w 1463992"/>
                <a:gd name="connsiteY13" fmla="*/ 162878 h 3112769"/>
                <a:gd name="connsiteX14" fmla="*/ 162878 w 1463992"/>
                <a:gd name="connsiteY14" fmla="*/ 23813 h 3112769"/>
                <a:gd name="connsiteX15" fmla="*/ 315278 w 1463992"/>
                <a:gd name="connsiteY15" fmla="*/ 23813 h 3112769"/>
                <a:gd name="connsiteX16" fmla="*/ 331470 w 1463992"/>
                <a:gd name="connsiteY16" fmla="*/ 40005 h 3112769"/>
                <a:gd name="connsiteX17" fmla="*/ 331470 w 1463992"/>
                <a:gd name="connsiteY17" fmla="*/ 47625 h 3112769"/>
                <a:gd name="connsiteX18" fmla="*/ 421958 w 1463992"/>
                <a:gd name="connsiteY18" fmla="*/ 138113 h 3112769"/>
                <a:gd name="connsiteX19" fmla="*/ 1042988 w 1463992"/>
                <a:gd name="connsiteY19" fmla="*/ 138113 h 3112769"/>
                <a:gd name="connsiteX20" fmla="*/ 1133475 w 1463992"/>
                <a:gd name="connsiteY20" fmla="*/ 47625 h 3112769"/>
                <a:gd name="connsiteX21" fmla="*/ 1133475 w 1463992"/>
                <a:gd name="connsiteY21" fmla="*/ 40005 h 3112769"/>
                <a:gd name="connsiteX22" fmla="*/ 1149668 w 1463992"/>
                <a:gd name="connsiteY22" fmla="*/ 23813 h 3112769"/>
                <a:gd name="connsiteX23" fmla="*/ 1301115 w 1463992"/>
                <a:gd name="connsiteY23" fmla="*/ 23813 h 3112769"/>
                <a:gd name="connsiteX24" fmla="*/ 1440180 w 1463992"/>
                <a:gd name="connsiteY24" fmla="*/ 162878 h 3112769"/>
                <a:gd name="connsiteX25" fmla="*/ 1440180 w 1463992"/>
                <a:gd name="connsiteY25" fmla="*/ 2949893 h 311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3992" h="3112769">
                  <a:moveTo>
                    <a:pt x="1301115" y="0"/>
                  </a:moveTo>
                  <a:lnTo>
                    <a:pt x="162878" y="0"/>
                  </a:lnTo>
                  <a:cubicBezTo>
                    <a:pt x="73057" y="0"/>
                    <a:pt x="0" y="73057"/>
                    <a:pt x="0" y="162878"/>
                  </a:cubicBezTo>
                  <a:lnTo>
                    <a:pt x="0" y="2949893"/>
                  </a:lnTo>
                  <a:cubicBezTo>
                    <a:pt x="0" y="3039713"/>
                    <a:pt x="73057" y="3112770"/>
                    <a:pt x="162878" y="3112770"/>
                  </a:cubicBezTo>
                  <a:lnTo>
                    <a:pt x="1301115" y="3112770"/>
                  </a:lnTo>
                  <a:cubicBezTo>
                    <a:pt x="1390936" y="3112770"/>
                    <a:pt x="1463993" y="3039713"/>
                    <a:pt x="1463993" y="2949893"/>
                  </a:cubicBezTo>
                  <a:lnTo>
                    <a:pt x="1463993" y="162878"/>
                  </a:lnTo>
                  <a:cubicBezTo>
                    <a:pt x="1463993" y="73057"/>
                    <a:pt x="1390936" y="0"/>
                    <a:pt x="1301115" y="0"/>
                  </a:cubicBezTo>
                  <a:close/>
                  <a:moveTo>
                    <a:pt x="1440180" y="2949893"/>
                  </a:moveTo>
                  <a:cubicBezTo>
                    <a:pt x="1440180" y="3026093"/>
                    <a:pt x="1377315" y="3088958"/>
                    <a:pt x="1301115" y="3088958"/>
                  </a:cubicBezTo>
                  <a:lnTo>
                    <a:pt x="162878" y="3088958"/>
                  </a:lnTo>
                  <a:cubicBezTo>
                    <a:pt x="85725" y="3088958"/>
                    <a:pt x="23813" y="3026093"/>
                    <a:pt x="23813" y="2949893"/>
                  </a:cubicBezTo>
                  <a:lnTo>
                    <a:pt x="23813" y="162878"/>
                  </a:lnTo>
                  <a:cubicBezTo>
                    <a:pt x="23813" y="86678"/>
                    <a:pt x="86678" y="23813"/>
                    <a:pt x="162878" y="23813"/>
                  </a:cubicBezTo>
                  <a:lnTo>
                    <a:pt x="315278" y="23813"/>
                  </a:lnTo>
                  <a:cubicBezTo>
                    <a:pt x="323850" y="23813"/>
                    <a:pt x="331470" y="30480"/>
                    <a:pt x="331470" y="40005"/>
                  </a:cubicBezTo>
                  <a:lnTo>
                    <a:pt x="331470" y="47625"/>
                  </a:lnTo>
                  <a:cubicBezTo>
                    <a:pt x="331470" y="97155"/>
                    <a:pt x="372428" y="138113"/>
                    <a:pt x="421958" y="138113"/>
                  </a:cubicBezTo>
                  <a:lnTo>
                    <a:pt x="1042988" y="138113"/>
                  </a:lnTo>
                  <a:cubicBezTo>
                    <a:pt x="1092518" y="138113"/>
                    <a:pt x="1133475" y="97155"/>
                    <a:pt x="1133475" y="47625"/>
                  </a:cubicBezTo>
                  <a:lnTo>
                    <a:pt x="1133475" y="40005"/>
                  </a:lnTo>
                  <a:cubicBezTo>
                    <a:pt x="1133475" y="31433"/>
                    <a:pt x="1140143" y="23813"/>
                    <a:pt x="1149668" y="23813"/>
                  </a:cubicBezTo>
                  <a:lnTo>
                    <a:pt x="1301115" y="23813"/>
                  </a:lnTo>
                  <a:cubicBezTo>
                    <a:pt x="1377315" y="23813"/>
                    <a:pt x="1440180" y="86678"/>
                    <a:pt x="1440180" y="162878"/>
                  </a:cubicBezTo>
                  <a:lnTo>
                    <a:pt x="1440180" y="294989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ED9C6FA3-77E6-498A-99B7-431ACEACC85D}"/>
              </a:ext>
            </a:extLst>
          </p:cNvPr>
          <p:cNvGrpSpPr/>
          <p:nvPr/>
        </p:nvGrpSpPr>
        <p:grpSpPr>
          <a:xfrm>
            <a:off x="-3655264" y="0"/>
            <a:ext cx="3163824" cy="6858000"/>
            <a:chOff x="4773174" y="0"/>
            <a:chExt cx="3163824" cy="6858000"/>
          </a:xfrm>
        </p:grpSpPr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C9CF726A-39A6-47A7-99FF-CAE181F4A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3174" y="0"/>
              <a:ext cx="3163824" cy="6858000"/>
            </a:xfrm>
            <a:prstGeom prst="rect">
              <a:avLst/>
            </a:prstGeom>
          </p:spPr>
        </p:pic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DF42E5C7-7D69-4616-AD05-E213786B3E10}"/>
                </a:ext>
              </a:extLst>
            </p:cNvPr>
            <p:cNvSpPr/>
            <p:nvPr/>
          </p:nvSpPr>
          <p:spPr>
            <a:xfrm>
              <a:off x="4904623" y="846138"/>
              <a:ext cx="576263" cy="57626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D35B0FFD-2F60-42CE-9CEC-91F0AFD349BC}"/>
                </a:ext>
              </a:extLst>
            </p:cNvPr>
            <p:cNvSpPr txBox="1"/>
            <p:nvPr/>
          </p:nvSpPr>
          <p:spPr>
            <a:xfrm>
              <a:off x="5593661" y="1040316"/>
              <a:ext cx="1099660" cy="16248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056" dirty="0" err="1">
                  <a:latin typeface="OPPOSans B" panose="00020600040101010101" pitchFamily="18" charset="-122"/>
                  <a:ea typeface="OPPOSans B" panose="00020600040101010101" pitchFamily="18" charset="-122"/>
                </a:rPr>
                <a:t>SuperDesigner</a:t>
              </a:r>
              <a:endParaRPr lang="zh-CN" altLang="en-US" sz="1056" dirty="0">
                <a:latin typeface="OPPOSans B" panose="00020600040101010101" pitchFamily="18" charset="-122"/>
                <a:ea typeface="OPPOSans B" panose="00020600040101010101" pitchFamily="18" charset="-122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A264CE86-0465-4E84-865B-A33961534A16}"/>
                </a:ext>
              </a:extLst>
            </p:cNvPr>
            <p:cNvSpPr txBox="1"/>
            <p:nvPr/>
          </p:nvSpPr>
          <p:spPr>
            <a:xfrm>
              <a:off x="4904623" y="1683701"/>
              <a:ext cx="2289088" cy="130805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850" dirty="0">
                  <a:solidFill>
                    <a:schemeClr val="accent1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备注：此公众号纯属虚构，仅用于展示样机效果</a:t>
              </a: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4FDE8D99-5E4E-488C-BFCA-65824E20E0A8}"/>
                </a:ext>
              </a:extLst>
            </p:cNvPr>
            <p:cNvGrpSpPr/>
            <p:nvPr/>
          </p:nvGrpSpPr>
          <p:grpSpPr>
            <a:xfrm>
              <a:off x="5004239" y="1015406"/>
              <a:ext cx="377031" cy="237725"/>
              <a:chOff x="8618141" y="756248"/>
              <a:chExt cx="377031" cy="237725"/>
            </a:xfrm>
          </p:grpSpPr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B6AE7B81-54AC-43F4-AD07-C1D49940B78A}"/>
                  </a:ext>
                </a:extLst>
              </p:cNvPr>
              <p:cNvSpPr/>
              <p:nvPr/>
            </p:nvSpPr>
            <p:spPr>
              <a:xfrm>
                <a:off x="8733298" y="775692"/>
                <a:ext cx="212753" cy="218281"/>
              </a:xfrm>
              <a:prstGeom prst="ellipse">
                <a:avLst/>
              </a:prstGeom>
              <a:noFill/>
              <a:ln w="317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22860" rIns="45720" bIns="22860" rtlCol="0" anchor="ctr">
                <a:noAutofit/>
              </a:bodyPr>
              <a:lstStyle/>
              <a:p>
                <a:pPr algn="ctr"/>
                <a:endParaRPr lang="zh-CN" altLang="en-US" sz="900"/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0C3B599D-198C-4230-86E2-EF3D937B92A2}"/>
                  </a:ext>
                </a:extLst>
              </p:cNvPr>
              <p:cNvSpPr/>
              <p:nvPr/>
            </p:nvSpPr>
            <p:spPr>
              <a:xfrm>
                <a:off x="8782419" y="775692"/>
                <a:ext cx="212753" cy="218281"/>
              </a:xfrm>
              <a:prstGeom prst="ellipse">
                <a:avLst/>
              </a:prstGeom>
              <a:noFill/>
              <a:ln w="317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22860" rIns="45720" bIns="22860" rtlCol="0" anchor="ctr">
                <a:noAutofit/>
              </a:bodyPr>
              <a:lstStyle/>
              <a:p>
                <a:pPr algn="ctr"/>
                <a:endParaRPr lang="zh-CN" altLang="en-US" sz="900"/>
              </a:p>
            </p:txBody>
          </p:sp>
          <p:sp>
            <p:nvSpPr>
              <p:cNvPr id="115" name="文本框 114">
                <a:extLst>
                  <a:ext uri="{FF2B5EF4-FFF2-40B4-BE49-F238E27FC236}">
                    <a16:creationId xmlns:a16="http://schemas.microsoft.com/office/drawing/2014/main" id="{57A70B69-71C9-4ADB-8AB6-1B3F4D6FDB8E}"/>
                  </a:ext>
                </a:extLst>
              </p:cNvPr>
              <p:cNvSpPr txBox="1"/>
              <p:nvPr/>
            </p:nvSpPr>
            <p:spPr>
              <a:xfrm>
                <a:off x="8618141" y="756248"/>
                <a:ext cx="331822" cy="162481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altLang="zh-CN" sz="528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rPr>
                  <a:t>Super</a:t>
                </a:r>
              </a:p>
              <a:p>
                <a:r>
                  <a:rPr lang="en-US" altLang="zh-CN" sz="528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rPr>
                  <a:t>Designer</a:t>
                </a:r>
                <a:endParaRPr lang="zh-CN" altLang="en-US" sz="528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  <p:sp>
            <p:nvSpPr>
              <p:cNvPr id="116" name="文本框 115">
                <a:extLst>
                  <a:ext uri="{FF2B5EF4-FFF2-40B4-BE49-F238E27FC236}">
                    <a16:creationId xmlns:a16="http://schemas.microsoft.com/office/drawing/2014/main" id="{CFAC35C5-08A6-41F6-B9E7-384FD4642E3C}"/>
                  </a:ext>
                </a:extLst>
              </p:cNvPr>
              <p:cNvSpPr txBox="1"/>
              <p:nvPr/>
            </p:nvSpPr>
            <p:spPr>
              <a:xfrm>
                <a:off x="8620523" y="950291"/>
                <a:ext cx="301365" cy="38472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altLang="zh-CN" sz="25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rPr>
                  <a:t>Build your dream</a:t>
                </a:r>
                <a:endParaRPr lang="zh-CN" altLang="en-US" sz="25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2F7D61BD-6DB1-4B6D-8FB7-A599A0B94F9B}"/>
                </a:ext>
              </a:extLst>
            </p:cNvPr>
            <p:cNvSpPr txBox="1"/>
            <p:nvPr/>
          </p:nvSpPr>
          <p:spPr>
            <a:xfrm>
              <a:off x="4904623" y="1528126"/>
              <a:ext cx="2664191" cy="130805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850" dirty="0">
                  <a:solidFill>
                    <a:srgbClr val="686969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SD</a:t>
              </a:r>
              <a:r>
                <a:rPr lang="zh-CN" altLang="en-US" sz="850" dirty="0">
                  <a:solidFill>
                    <a:srgbClr val="686969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为你的产品提供更强的支持，让你在市场中越战越勇</a:t>
              </a: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B26E030B-81E7-4935-844C-125DAB4E216E}"/>
                </a:ext>
              </a:extLst>
            </p:cNvPr>
            <p:cNvGrpSpPr/>
            <p:nvPr/>
          </p:nvGrpSpPr>
          <p:grpSpPr>
            <a:xfrm>
              <a:off x="4871568" y="3032124"/>
              <a:ext cx="2967037" cy="3825285"/>
              <a:chOff x="4871568" y="3057524"/>
              <a:chExt cx="2967037" cy="3825285"/>
            </a:xfrm>
          </p:grpSpPr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F7EE26C5-623C-4AEA-B2B7-230C0122C8FE}"/>
                  </a:ext>
                </a:extLst>
              </p:cNvPr>
              <p:cNvGrpSpPr/>
              <p:nvPr/>
            </p:nvGrpSpPr>
            <p:grpSpPr>
              <a:xfrm>
                <a:off x="4871568" y="3057524"/>
                <a:ext cx="2967037" cy="1876425"/>
                <a:chOff x="4871568" y="3057524"/>
                <a:chExt cx="2967037" cy="1876425"/>
              </a:xfrm>
            </p:grpSpPr>
            <p:grpSp>
              <p:nvGrpSpPr>
                <p:cNvPr id="91" name="组合 90">
                  <a:extLst>
                    <a:ext uri="{FF2B5EF4-FFF2-40B4-BE49-F238E27FC236}">
                      <a16:creationId xmlns:a16="http://schemas.microsoft.com/office/drawing/2014/main" id="{E2898D37-DB08-48F6-B28D-064FF48DFCFA}"/>
                    </a:ext>
                  </a:extLst>
                </p:cNvPr>
                <p:cNvGrpSpPr/>
                <p:nvPr/>
              </p:nvGrpSpPr>
              <p:grpSpPr>
                <a:xfrm>
                  <a:off x="4871568" y="3057524"/>
                  <a:ext cx="2967037" cy="1876425"/>
                  <a:chOff x="5940478" y="3057524"/>
                  <a:chExt cx="2967037" cy="1876425"/>
                </a:xfrm>
              </p:grpSpPr>
              <p:sp>
                <p:nvSpPr>
                  <p:cNvPr id="111" name="任意多边形: 形状 110">
                    <a:extLst>
                      <a:ext uri="{FF2B5EF4-FFF2-40B4-BE49-F238E27FC236}">
                        <a16:creationId xmlns:a16="http://schemas.microsoft.com/office/drawing/2014/main" id="{5E78BD5D-7798-4B4F-8C55-3BD4A4861499}"/>
                      </a:ext>
                    </a:extLst>
                  </p:cNvPr>
                  <p:cNvSpPr/>
                  <p:nvPr/>
                </p:nvSpPr>
                <p:spPr>
                  <a:xfrm>
                    <a:off x="5940478" y="4313237"/>
                    <a:ext cx="2967037" cy="620712"/>
                  </a:xfrm>
                  <a:custGeom>
                    <a:avLst/>
                    <a:gdLst>
                      <a:gd name="connsiteX0" fmla="*/ 0 w 2967037"/>
                      <a:gd name="connsiteY0" fmla="*/ 0 h 620712"/>
                      <a:gd name="connsiteX1" fmla="*/ 2967037 w 2967037"/>
                      <a:gd name="connsiteY1" fmla="*/ 0 h 620712"/>
                      <a:gd name="connsiteX2" fmla="*/ 2967037 w 2967037"/>
                      <a:gd name="connsiteY2" fmla="*/ 558790 h 620712"/>
                      <a:gd name="connsiteX3" fmla="*/ 2905115 w 2967037"/>
                      <a:gd name="connsiteY3" fmla="*/ 620712 h 620712"/>
                      <a:gd name="connsiteX4" fmla="*/ 61922 w 2967037"/>
                      <a:gd name="connsiteY4" fmla="*/ 620712 h 620712"/>
                      <a:gd name="connsiteX5" fmla="*/ 0 w 2967037"/>
                      <a:gd name="connsiteY5" fmla="*/ 558790 h 620712"/>
                      <a:gd name="connsiteX6" fmla="*/ 0 w 2967037"/>
                      <a:gd name="connsiteY6" fmla="*/ 0 h 620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67037" h="620712">
                        <a:moveTo>
                          <a:pt x="0" y="0"/>
                        </a:moveTo>
                        <a:lnTo>
                          <a:pt x="2967037" y="0"/>
                        </a:lnTo>
                        <a:lnTo>
                          <a:pt x="2967037" y="558790"/>
                        </a:lnTo>
                        <a:cubicBezTo>
                          <a:pt x="2967037" y="592989"/>
                          <a:pt x="2939314" y="620712"/>
                          <a:pt x="2905115" y="620712"/>
                        </a:cubicBezTo>
                        <a:lnTo>
                          <a:pt x="61922" y="620712"/>
                        </a:lnTo>
                        <a:cubicBezTo>
                          <a:pt x="27723" y="620712"/>
                          <a:pt x="0" y="592989"/>
                          <a:pt x="0" y="55879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2" name="任意多边形: 形状 111">
                    <a:extLst>
                      <a:ext uri="{FF2B5EF4-FFF2-40B4-BE49-F238E27FC236}">
                        <a16:creationId xmlns:a16="http://schemas.microsoft.com/office/drawing/2014/main" id="{4B6206BA-DE29-4F46-969A-8A24DC7E0B58}"/>
                      </a:ext>
                    </a:extLst>
                  </p:cNvPr>
                  <p:cNvSpPr/>
                  <p:nvPr/>
                </p:nvSpPr>
                <p:spPr>
                  <a:xfrm>
                    <a:off x="5940478" y="3057524"/>
                    <a:ext cx="2967037" cy="1255713"/>
                  </a:xfrm>
                  <a:custGeom>
                    <a:avLst/>
                    <a:gdLst>
                      <a:gd name="connsiteX0" fmla="*/ 61922 w 2967037"/>
                      <a:gd name="connsiteY0" fmla="*/ 0 h 1255713"/>
                      <a:gd name="connsiteX1" fmla="*/ 2905115 w 2967037"/>
                      <a:gd name="connsiteY1" fmla="*/ 0 h 1255713"/>
                      <a:gd name="connsiteX2" fmla="*/ 2967037 w 2967037"/>
                      <a:gd name="connsiteY2" fmla="*/ 61922 h 1255713"/>
                      <a:gd name="connsiteX3" fmla="*/ 2967037 w 2967037"/>
                      <a:gd name="connsiteY3" fmla="*/ 1255713 h 1255713"/>
                      <a:gd name="connsiteX4" fmla="*/ 0 w 2967037"/>
                      <a:gd name="connsiteY4" fmla="*/ 1255713 h 1255713"/>
                      <a:gd name="connsiteX5" fmla="*/ 0 w 2967037"/>
                      <a:gd name="connsiteY5" fmla="*/ 61922 h 1255713"/>
                      <a:gd name="connsiteX6" fmla="*/ 61922 w 2967037"/>
                      <a:gd name="connsiteY6" fmla="*/ 0 h 1255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67037" h="1255713">
                        <a:moveTo>
                          <a:pt x="61922" y="0"/>
                        </a:moveTo>
                        <a:lnTo>
                          <a:pt x="2905115" y="0"/>
                        </a:lnTo>
                        <a:cubicBezTo>
                          <a:pt x="2939314" y="0"/>
                          <a:pt x="2967037" y="27723"/>
                          <a:pt x="2967037" y="61922"/>
                        </a:cubicBezTo>
                        <a:lnTo>
                          <a:pt x="2967037" y="1255713"/>
                        </a:lnTo>
                        <a:lnTo>
                          <a:pt x="0" y="1255713"/>
                        </a:lnTo>
                        <a:lnTo>
                          <a:pt x="0" y="61922"/>
                        </a:lnTo>
                        <a:cubicBezTo>
                          <a:pt x="0" y="27723"/>
                          <a:pt x="27723" y="0"/>
                          <a:pt x="61922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92" name="组合 91">
                  <a:extLst>
                    <a:ext uri="{FF2B5EF4-FFF2-40B4-BE49-F238E27FC236}">
                      <a16:creationId xmlns:a16="http://schemas.microsoft.com/office/drawing/2014/main" id="{50C29705-13E5-4194-A8CC-6993BC629045}"/>
                    </a:ext>
                  </a:extLst>
                </p:cNvPr>
                <p:cNvGrpSpPr/>
                <p:nvPr/>
              </p:nvGrpSpPr>
              <p:grpSpPr>
                <a:xfrm>
                  <a:off x="5016640" y="4378221"/>
                  <a:ext cx="2558393" cy="347887"/>
                  <a:chOff x="1524892" y="4378221"/>
                  <a:chExt cx="2558393" cy="347887"/>
                </a:xfrm>
              </p:grpSpPr>
              <p:sp>
                <p:nvSpPr>
                  <p:cNvPr id="109" name="文本框 108">
                    <a:extLst>
                      <a:ext uri="{FF2B5EF4-FFF2-40B4-BE49-F238E27FC236}">
                        <a16:creationId xmlns:a16="http://schemas.microsoft.com/office/drawing/2014/main" id="{F08B20CA-E7C9-47DA-A6DB-391266017648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892" y="4378221"/>
                    <a:ext cx="2558393" cy="161583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r>
                      <a:rPr lang="zh-CN" altLang="en-US" sz="10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OPPOSans B" panose="00020600040101010101" pitchFamily="18" charset="-122"/>
                        <a:ea typeface="OPPOSans B" panose="00020600040101010101" pitchFamily="18" charset="-122"/>
                      </a:rPr>
                      <a:t>给我三分钟，带你看懂幻灯设计的底层逻辑</a:t>
                    </a:r>
                  </a:p>
                </p:txBody>
              </p:sp>
              <p:sp>
                <p:nvSpPr>
                  <p:cNvPr id="110" name="文本框 109">
                    <a:extLst>
                      <a:ext uri="{FF2B5EF4-FFF2-40B4-BE49-F238E27FC236}">
                        <a16:creationId xmlns:a16="http://schemas.microsoft.com/office/drawing/2014/main" id="{1200D843-23B0-4CFE-B9A2-9BC96B04A402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892" y="4587609"/>
                    <a:ext cx="1500411" cy="138499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r>
                      <a:rPr lang="zh-CN" altLang="en-US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</a:rPr>
                      <a:t>行业高手不敢告诉你的秘密！</a:t>
                    </a:r>
                  </a:p>
                </p:txBody>
              </p:sp>
            </p:grpSp>
            <p:sp>
              <p:nvSpPr>
                <p:cNvPr id="93" name="梯形 92">
                  <a:extLst>
                    <a:ext uri="{FF2B5EF4-FFF2-40B4-BE49-F238E27FC236}">
                      <a16:creationId xmlns:a16="http://schemas.microsoft.com/office/drawing/2014/main" id="{257E7E60-5ADE-480A-918E-5DFA06A2073F}"/>
                    </a:ext>
                  </a:extLst>
                </p:cNvPr>
                <p:cNvSpPr/>
                <p:nvPr/>
              </p:nvSpPr>
              <p:spPr>
                <a:xfrm rot="16200000">
                  <a:off x="5865111" y="2976780"/>
                  <a:ext cx="979952" cy="1420694"/>
                </a:xfrm>
                <a:prstGeom prst="trapezoid">
                  <a:avLst>
                    <a:gd name="adj" fmla="val 21651"/>
                  </a:avLst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94" name="组合 93">
                  <a:extLst>
                    <a:ext uri="{FF2B5EF4-FFF2-40B4-BE49-F238E27FC236}">
                      <a16:creationId xmlns:a16="http://schemas.microsoft.com/office/drawing/2014/main" id="{0DDB59C9-834D-45F5-965C-564B696B59B8}"/>
                    </a:ext>
                  </a:extLst>
                </p:cNvPr>
                <p:cNvGrpSpPr/>
                <p:nvPr/>
              </p:nvGrpSpPr>
              <p:grpSpPr>
                <a:xfrm>
                  <a:off x="7350818" y="3173131"/>
                  <a:ext cx="377031" cy="237725"/>
                  <a:chOff x="8618141" y="756248"/>
                  <a:chExt cx="377031" cy="237725"/>
                </a:xfrm>
              </p:grpSpPr>
              <p:sp>
                <p:nvSpPr>
                  <p:cNvPr id="105" name="椭圆 104">
                    <a:extLst>
                      <a:ext uri="{FF2B5EF4-FFF2-40B4-BE49-F238E27FC236}">
                        <a16:creationId xmlns:a16="http://schemas.microsoft.com/office/drawing/2014/main" id="{7ACB922D-021C-403A-BCEF-DD3B57AF717C}"/>
                      </a:ext>
                    </a:extLst>
                  </p:cNvPr>
                  <p:cNvSpPr/>
                  <p:nvPr/>
                </p:nvSpPr>
                <p:spPr>
                  <a:xfrm>
                    <a:off x="8733298" y="775692"/>
                    <a:ext cx="212753" cy="218281"/>
                  </a:xfrm>
                  <a:prstGeom prst="ellipse">
                    <a:avLst/>
                  </a:prstGeom>
                  <a:noFill/>
                  <a:ln w="3175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45720" tIns="22860" rIns="45720" bIns="22860" rtlCol="0" anchor="ctr">
                    <a:noAutofit/>
                  </a:bodyPr>
                  <a:lstStyle/>
                  <a:p>
                    <a:pPr algn="ctr"/>
                    <a:endParaRPr lang="zh-CN" altLang="en-US" sz="900"/>
                  </a:p>
                </p:txBody>
              </p:sp>
              <p:sp>
                <p:nvSpPr>
                  <p:cNvPr id="106" name="椭圆 105">
                    <a:extLst>
                      <a:ext uri="{FF2B5EF4-FFF2-40B4-BE49-F238E27FC236}">
                        <a16:creationId xmlns:a16="http://schemas.microsoft.com/office/drawing/2014/main" id="{6556BC2C-DD3C-41A4-80AB-0C4753C9334A}"/>
                      </a:ext>
                    </a:extLst>
                  </p:cNvPr>
                  <p:cNvSpPr/>
                  <p:nvPr/>
                </p:nvSpPr>
                <p:spPr>
                  <a:xfrm>
                    <a:off x="8782419" y="775692"/>
                    <a:ext cx="212753" cy="218281"/>
                  </a:xfrm>
                  <a:prstGeom prst="ellipse">
                    <a:avLst/>
                  </a:prstGeom>
                  <a:noFill/>
                  <a:ln w="3175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45720" tIns="22860" rIns="45720" bIns="22860" rtlCol="0" anchor="ctr">
                    <a:noAutofit/>
                  </a:bodyPr>
                  <a:lstStyle/>
                  <a:p>
                    <a:pPr algn="ctr"/>
                    <a:endParaRPr lang="zh-CN" altLang="en-US" sz="900"/>
                  </a:p>
                </p:txBody>
              </p:sp>
              <p:sp>
                <p:nvSpPr>
                  <p:cNvPr id="107" name="文本框 106">
                    <a:extLst>
                      <a:ext uri="{FF2B5EF4-FFF2-40B4-BE49-F238E27FC236}">
                        <a16:creationId xmlns:a16="http://schemas.microsoft.com/office/drawing/2014/main" id="{F6C7BB47-6825-4EA9-B4C2-7709226F1447}"/>
                      </a:ext>
                    </a:extLst>
                  </p:cNvPr>
                  <p:cNvSpPr txBox="1"/>
                  <p:nvPr/>
                </p:nvSpPr>
                <p:spPr>
                  <a:xfrm>
                    <a:off x="8618141" y="756248"/>
                    <a:ext cx="331822" cy="162481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r>
                      <a:rPr lang="en-US" altLang="zh-CN" sz="528" dirty="0">
                        <a:solidFill>
                          <a:schemeClr val="bg1"/>
                        </a:solidFill>
                        <a:latin typeface="OPPOSans B" panose="00020600040101010101" pitchFamily="18" charset="-122"/>
                        <a:ea typeface="OPPOSans B" panose="00020600040101010101" pitchFamily="18" charset="-122"/>
                      </a:rPr>
                      <a:t>Super</a:t>
                    </a:r>
                  </a:p>
                  <a:p>
                    <a:r>
                      <a:rPr lang="en-US" altLang="zh-CN" sz="528" dirty="0">
                        <a:solidFill>
                          <a:schemeClr val="bg1"/>
                        </a:solidFill>
                        <a:latin typeface="OPPOSans B" panose="00020600040101010101" pitchFamily="18" charset="-122"/>
                        <a:ea typeface="OPPOSans B" panose="00020600040101010101" pitchFamily="18" charset="-122"/>
                      </a:rPr>
                      <a:t>Designer</a:t>
                    </a:r>
                    <a:endParaRPr lang="zh-CN" altLang="en-US" sz="528" dirty="0">
                      <a:solidFill>
                        <a:schemeClr val="bg1"/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</a:endParaRPr>
                  </a:p>
                </p:txBody>
              </p:sp>
              <p:sp>
                <p:nvSpPr>
                  <p:cNvPr id="108" name="文本框 107">
                    <a:extLst>
                      <a:ext uri="{FF2B5EF4-FFF2-40B4-BE49-F238E27FC236}">
                        <a16:creationId xmlns:a16="http://schemas.microsoft.com/office/drawing/2014/main" id="{C4205968-94B9-463A-B889-60BFFB59BD0A}"/>
                      </a:ext>
                    </a:extLst>
                  </p:cNvPr>
                  <p:cNvSpPr txBox="1"/>
                  <p:nvPr/>
                </p:nvSpPr>
                <p:spPr>
                  <a:xfrm>
                    <a:off x="8620523" y="950291"/>
                    <a:ext cx="301365" cy="38472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r>
                      <a:rPr lang="en-US" altLang="zh-CN" sz="250" dirty="0">
                        <a:solidFill>
                          <a:schemeClr val="bg1"/>
                        </a:solidFill>
                        <a:latin typeface="OPPOSans B" panose="00020600040101010101" pitchFamily="18" charset="-122"/>
                        <a:ea typeface="OPPOSans B" panose="00020600040101010101" pitchFamily="18" charset="-122"/>
                      </a:rPr>
                      <a:t>Build your dream</a:t>
                    </a:r>
                    <a:endParaRPr lang="zh-CN" altLang="en-US" sz="250" dirty="0">
                      <a:solidFill>
                        <a:schemeClr val="bg1"/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</a:endParaRPr>
                  </a:p>
                </p:txBody>
              </p:sp>
            </p:grpSp>
            <p:sp>
              <p:nvSpPr>
                <p:cNvPr id="95" name="文本框 94">
                  <a:extLst>
                    <a:ext uri="{FF2B5EF4-FFF2-40B4-BE49-F238E27FC236}">
                      <a16:creationId xmlns:a16="http://schemas.microsoft.com/office/drawing/2014/main" id="{28486F53-0D50-420F-9656-12029814F924}"/>
                    </a:ext>
                  </a:extLst>
                </p:cNvPr>
                <p:cNvSpPr txBox="1"/>
                <p:nvPr/>
              </p:nvSpPr>
              <p:spPr>
                <a:xfrm>
                  <a:off x="4966320" y="3955017"/>
                  <a:ext cx="1670329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>
                  <a:defPPr>
                    <a:defRPr lang="zh-CN"/>
                  </a:defPPr>
                  <a:lvl1pPr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</a:defRPr>
                  </a:lvl1pPr>
                </a:lstStyle>
                <a:p>
                  <a:r>
                    <a:rPr lang="en-US" altLang="zh-CN" cap="all" dirty="0"/>
                    <a:t>Underlying logic</a:t>
                  </a:r>
                  <a:endParaRPr lang="zh-CN" altLang="en-US" cap="all" dirty="0"/>
                </a:p>
              </p:txBody>
            </p:sp>
            <p:sp>
              <p:nvSpPr>
                <p:cNvPr id="96" name="梯形 95">
                  <a:extLst>
                    <a:ext uri="{FF2B5EF4-FFF2-40B4-BE49-F238E27FC236}">
                      <a16:creationId xmlns:a16="http://schemas.microsoft.com/office/drawing/2014/main" id="{848CC53A-2A0F-4E10-AACB-8B2202F4B150}"/>
                    </a:ext>
                  </a:extLst>
                </p:cNvPr>
                <p:cNvSpPr/>
                <p:nvPr/>
              </p:nvSpPr>
              <p:spPr>
                <a:xfrm rot="16200000">
                  <a:off x="5883706" y="2947147"/>
                  <a:ext cx="1103628" cy="1479960"/>
                </a:xfrm>
                <a:prstGeom prst="trapezoid">
                  <a:avLst>
                    <a:gd name="adj" fmla="val 21651"/>
                  </a:avLst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7" name="文本框 96">
                  <a:extLst>
                    <a:ext uri="{FF2B5EF4-FFF2-40B4-BE49-F238E27FC236}">
                      <a16:creationId xmlns:a16="http://schemas.microsoft.com/office/drawing/2014/main" id="{371DD317-7550-4A8D-BAC4-B7D98F729A68}"/>
                    </a:ext>
                  </a:extLst>
                </p:cNvPr>
                <p:cNvSpPr txBox="1"/>
                <p:nvPr/>
              </p:nvSpPr>
              <p:spPr>
                <a:xfrm>
                  <a:off x="4966320" y="3193471"/>
                  <a:ext cx="769441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给我三分钟</a:t>
                  </a:r>
                  <a:endParaRPr lang="zh-CN" altLang="en-US" sz="120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endParaRPr>
                </a:p>
              </p:txBody>
            </p:sp>
            <p:sp>
              <p:nvSpPr>
                <p:cNvPr id="98" name="文本框 97">
                  <a:extLst>
                    <a:ext uri="{FF2B5EF4-FFF2-40B4-BE49-F238E27FC236}">
                      <a16:creationId xmlns:a16="http://schemas.microsoft.com/office/drawing/2014/main" id="{DF7767CB-3CC7-4C12-88FF-3A57E00BFC01}"/>
                    </a:ext>
                  </a:extLst>
                </p:cNvPr>
                <p:cNvSpPr txBox="1"/>
                <p:nvPr/>
              </p:nvSpPr>
              <p:spPr>
                <a:xfrm>
                  <a:off x="5272854" y="3379725"/>
                  <a:ext cx="615553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带你看懂</a:t>
                  </a:r>
                  <a:endParaRPr lang="zh-CN" altLang="en-US" sz="120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endParaRPr>
                </a:p>
              </p:txBody>
            </p:sp>
            <p:sp>
              <p:nvSpPr>
                <p:cNvPr id="99" name="文本框 98">
                  <a:extLst>
                    <a:ext uri="{FF2B5EF4-FFF2-40B4-BE49-F238E27FC236}">
                      <a16:creationId xmlns:a16="http://schemas.microsoft.com/office/drawing/2014/main" id="{D70F2A60-FAAC-40A2-B8CD-4EE87F188B13}"/>
                    </a:ext>
                  </a:extLst>
                </p:cNvPr>
                <p:cNvSpPr txBox="1"/>
                <p:nvPr/>
              </p:nvSpPr>
              <p:spPr>
                <a:xfrm>
                  <a:off x="4966320" y="3565979"/>
                  <a:ext cx="769441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幻灯设计的</a:t>
                  </a:r>
                  <a:endParaRPr lang="zh-CN" altLang="en-US" sz="120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endParaRPr>
                </a:p>
              </p:txBody>
            </p:sp>
            <p:sp>
              <p:nvSpPr>
                <p:cNvPr id="100" name="文本框 99">
                  <a:extLst>
                    <a:ext uri="{FF2B5EF4-FFF2-40B4-BE49-F238E27FC236}">
                      <a16:creationId xmlns:a16="http://schemas.microsoft.com/office/drawing/2014/main" id="{4209A28C-117D-4B17-9D36-03E2B017894F}"/>
                    </a:ext>
                  </a:extLst>
                </p:cNvPr>
                <p:cNvSpPr txBox="1"/>
                <p:nvPr/>
              </p:nvSpPr>
              <p:spPr>
                <a:xfrm>
                  <a:off x="5739526" y="3564391"/>
                  <a:ext cx="615553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底层逻辑</a:t>
                  </a:r>
                  <a:endParaRPr lang="zh-CN" altLang="en-US" sz="1200" dirty="0">
                    <a:solidFill>
                      <a:schemeClr val="accent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endParaRPr>
                </a:p>
              </p:txBody>
            </p:sp>
            <p:sp>
              <p:nvSpPr>
                <p:cNvPr id="101" name="文本框 100">
                  <a:extLst>
                    <a:ext uri="{FF2B5EF4-FFF2-40B4-BE49-F238E27FC236}">
                      <a16:creationId xmlns:a16="http://schemas.microsoft.com/office/drawing/2014/main" id="{CB62D3EA-EB96-4399-9470-DE4196BEF520}"/>
                    </a:ext>
                  </a:extLst>
                </p:cNvPr>
                <p:cNvSpPr txBox="1"/>
                <p:nvPr/>
              </p:nvSpPr>
              <p:spPr>
                <a:xfrm>
                  <a:off x="7266184" y="3725262"/>
                  <a:ext cx="461665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kumimoji="0" lang="zh-CN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OPPOSans R" panose="00020600040101010101" pitchFamily="18" charset="-122"/>
                      <a:cs typeface="+mn-cs"/>
                    </a:rPr>
                    <a:t>行业高手</a:t>
                  </a:r>
                  <a:endParaRPr lang="zh-CN" altLang="en-US" sz="900" dirty="0">
                    <a:solidFill>
                      <a:schemeClr val="bg1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</a:endParaRPr>
                </a:p>
              </p:txBody>
            </p:sp>
            <p:sp>
              <p:nvSpPr>
                <p:cNvPr id="102" name="文本框 101">
                  <a:extLst>
                    <a:ext uri="{FF2B5EF4-FFF2-40B4-BE49-F238E27FC236}">
                      <a16:creationId xmlns:a16="http://schemas.microsoft.com/office/drawing/2014/main" id="{B788CB68-F6DD-4787-B91B-FCC3EE621844}"/>
                    </a:ext>
                  </a:extLst>
                </p:cNvPr>
                <p:cNvSpPr txBox="1"/>
                <p:nvPr/>
              </p:nvSpPr>
              <p:spPr>
                <a:xfrm>
                  <a:off x="7150768" y="3862422"/>
                  <a:ext cx="577081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kumimoji="0" lang="zh-CN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OPPOSans R" panose="00020600040101010101" pitchFamily="18" charset="-122"/>
                      <a:cs typeface="+mn-cs"/>
                    </a:rPr>
                    <a:t>不敢告诉你</a:t>
                  </a:r>
                  <a:endParaRPr lang="zh-CN" altLang="en-US" sz="900" dirty="0">
                    <a:solidFill>
                      <a:schemeClr val="bg1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</a:endParaRPr>
                </a:p>
              </p:txBody>
            </p:sp>
            <p:sp>
              <p:nvSpPr>
                <p:cNvPr id="103" name="文本框 102">
                  <a:extLst>
                    <a:ext uri="{FF2B5EF4-FFF2-40B4-BE49-F238E27FC236}">
                      <a16:creationId xmlns:a16="http://schemas.microsoft.com/office/drawing/2014/main" id="{BB9FAD4C-794A-45DE-805D-33120F5D4F87}"/>
                    </a:ext>
                  </a:extLst>
                </p:cNvPr>
                <p:cNvSpPr txBox="1"/>
                <p:nvPr/>
              </p:nvSpPr>
              <p:spPr>
                <a:xfrm>
                  <a:off x="7381600" y="3999582"/>
                  <a:ext cx="346249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kumimoji="0" lang="zh-CN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OPPOSans R" panose="00020600040101010101" pitchFamily="18" charset="-122"/>
                      <a:cs typeface="+mn-cs"/>
                    </a:rPr>
                    <a:t>的秘密</a:t>
                  </a:r>
                  <a:endParaRPr lang="zh-CN" altLang="en-US" sz="900" dirty="0">
                    <a:solidFill>
                      <a:schemeClr val="bg1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</a:endParaRPr>
                </a:p>
              </p:txBody>
            </p:sp>
            <p:sp>
              <p:nvSpPr>
                <p:cNvPr id="104" name="文本框 103">
                  <a:extLst>
                    <a:ext uri="{FF2B5EF4-FFF2-40B4-BE49-F238E27FC236}">
                      <a16:creationId xmlns:a16="http://schemas.microsoft.com/office/drawing/2014/main" id="{8B489B71-D482-4D90-8049-7CE682E8EE15}"/>
                    </a:ext>
                  </a:extLst>
                </p:cNvPr>
                <p:cNvSpPr txBox="1"/>
                <p:nvPr/>
              </p:nvSpPr>
              <p:spPr>
                <a:xfrm>
                  <a:off x="4966320" y="3783566"/>
                  <a:ext cx="299762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>
                  <a:defPPr>
                    <a:defRPr lang="zh-CN"/>
                  </a:defPPr>
                  <a:lvl1pPr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</a:defRPr>
                  </a:lvl1pPr>
                </a:lstStyle>
                <a:p>
                  <a:r>
                    <a:rPr lang="en-US" altLang="zh-CN" sz="300" cap="all" dirty="0"/>
                    <a:t>Disclosure </a:t>
                  </a:r>
                </a:p>
                <a:p>
                  <a:r>
                    <a:rPr lang="en-US" altLang="zh-CN" sz="300" cap="all" dirty="0"/>
                    <a:t>of industry </a:t>
                  </a:r>
                </a:p>
                <a:p>
                  <a:r>
                    <a:rPr lang="en-US" altLang="zh-CN" sz="300" cap="all" dirty="0"/>
                    <a:t>Secrets</a:t>
                  </a:r>
                  <a:endParaRPr lang="zh-CN" altLang="en-US" sz="300" cap="all" dirty="0"/>
                </a:p>
              </p:txBody>
            </p:sp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DA517003-3C2E-448D-9B86-DFDB87668D13}"/>
                  </a:ext>
                </a:extLst>
              </p:cNvPr>
              <p:cNvGrpSpPr/>
              <p:nvPr/>
            </p:nvGrpSpPr>
            <p:grpSpPr>
              <a:xfrm>
                <a:off x="4871568" y="5373580"/>
                <a:ext cx="2967037" cy="1509229"/>
                <a:chOff x="4871568" y="3057524"/>
                <a:chExt cx="2967037" cy="1509229"/>
              </a:xfrm>
            </p:grpSpPr>
            <p:grpSp>
              <p:nvGrpSpPr>
                <p:cNvPr id="72" name="组合 71">
                  <a:extLst>
                    <a:ext uri="{FF2B5EF4-FFF2-40B4-BE49-F238E27FC236}">
                      <a16:creationId xmlns:a16="http://schemas.microsoft.com/office/drawing/2014/main" id="{74F986DA-1C7F-450A-999F-ECFEAB79C097}"/>
                    </a:ext>
                  </a:extLst>
                </p:cNvPr>
                <p:cNvGrpSpPr/>
                <p:nvPr/>
              </p:nvGrpSpPr>
              <p:grpSpPr>
                <a:xfrm>
                  <a:off x="4871568" y="3057524"/>
                  <a:ext cx="2967037" cy="1509229"/>
                  <a:chOff x="5940478" y="3057524"/>
                  <a:chExt cx="2967037" cy="1509229"/>
                </a:xfrm>
              </p:grpSpPr>
              <p:sp>
                <p:nvSpPr>
                  <p:cNvPr id="89" name="矩形 88">
                    <a:extLst>
                      <a:ext uri="{FF2B5EF4-FFF2-40B4-BE49-F238E27FC236}">
                        <a16:creationId xmlns:a16="http://schemas.microsoft.com/office/drawing/2014/main" id="{4C63BD6F-7D58-4A48-8F9B-89ABD3AAF1CA}"/>
                      </a:ext>
                    </a:extLst>
                  </p:cNvPr>
                  <p:cNvSpPr/>
                  <p:nvPr/>
                </p:nvSpPr>
                <p:spPr>
                  <a:xfrm>
                    <a:off x="5940478" y="4313237"/>
                    <a:ext cx="2967037" cy="25351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0" name="任意多边形: 形状 89">
                    <a:extLst>
                      <a:ext uri="{FF2B5EF4-FFF2-40B4-BE49-F238E27FC236}">
                        <a16:creationId xmlns:a16="http://schemas.microsoft.com/office/drawing/2014/main" id="{30D9BEC0-096C-4FDC-BAAD-7B6961E49B8C}"/>
                      </a:ext>
                    </a:extLst>
                  </p:cNvPr>
                  <p:cNvSpPr/>
                  <p:nvPr/>
                </p:nvSpPr>
                <p:spPr>
                  <a:xfrm>
                    <a:off x="5940478" y="3057524"/>
                    <a:ext cx="2967037" cy="1255713"/>
                  </a:xfrm>
                  <a:custGeom>
                    <a:avLst/>
                    <a:gdLst>
                      <a:gd name="connsiteX0" fmla="*/ 61922 w 2967037"/>
                      <a:gd name="connsiteY0" fmla="*/ 0 h 1255713"/>
                      <a:gd name="connsiteX1" fmla="*/ 2905115 w 2967037"/>
                      <a:gd name="connsiteY1" fmla="*/ 0 h 1255713"/>
                      <a:gd name="connsiteX2" fmla="*/ 2967037 w 2967037"/>
                      <a:gd name="connsiteY2" fmla="*/ 61922 h 1255713"/>
                      <a:gd name="connsiteX3" fmla="*/ 2967037 w 2967037"/>
                      <a:gd name="connsiteY3" fmla="*/ 1255713 h 1255713"/>
                      <a:gd name="connsiteX4" fmla="*/ 0 w 2967037"/>
                      <a:gd name="connsiteY4" fmla="*/ 1255713 h 1255713"/>
                      <a:gd name="connsiteX5" fmla="*/ 0 w 2967037"/>
                      <a:gd name="connsiteY5" fmla="*/ 61922 h 1255713"/>
                      <a:gd name="connsiteX6" fmla="*/ 61922 w 2967037"/>
                      <a:gd name="connsiteY6" fmla="*/ 0 h 1255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67037" h="1255713">
                        <a:moveTo>
                          <a:pt x="61922" y="0"/>
                        </a:moveTo>
                        <a:lnTo>
                          <a:pt x="2905115" y="0"/>
                        </a:lnTo>
                        <a:cubicBezTo>
                          <a:pt x="2939314" y="0"/>
                          <a:pt x="2967037" y="27723"/>
                          <a:pt x="2967037" y="61922"/>
                        </a:cubicBezTo>
                        <a:lnTo>
                          <a:pt x="2967037" y="1255713"/>
                        </a:lnTo>
                        <a:lnTo>
                          <a:pt x="0" y="1255713"/>
                        </a:lnTo>
                        <a:lnTo>
                          <a:pt x="0" y="61922"/>
                        </a:lnTo>
                        <a:cubicBezTo>
                          <a:pt x="0" y="27723"/>
                          <a:pt x="27723" y="0"/>
                          <a:pt x="61922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3" name="文本框 72">
                  <a:extLst>
                    <a:ext uri="{FF2B5EF4-FFF2-40B4-BE49-F238E27FC236}">
                      <a16:creationId xmlns:a16="http://schemas.microsoft.com/office/drawing/2014/main" id="{941A2A35-35B3-49A8-8E01-4B52B1BE9F47}"/>
                    </a:ext>
                  </a:extLst>
                </p:cNvPr>
                <p:cNvSpPr txBox="1"/>
                <p:nvPr/>
              </p:nvSpPr>
              <p:spPr>
                <a:xfrm>
                  <a:off x="5016640" y="4378221"/>
                  <a:ext cx="2358018" cy="161583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lang="zh-CN" altLang="en-US" sz="105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</a:rPr>
                    <a:t>三句漂亮话，我让老板给我涨了</a:t>
                  </a:r>
                  <a:r>
                    <a:rPr lang="en-US" altLang="zh-CN" sz="105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</a:rPr>
                    <a:t>1</a:t>
                  </a:r>
                  <a:r>
                    <a:rPr lang="zh-CN" altLang="en-US" sz="105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</a:rPr>
                    <a:t>万工资</a:t>
                  </a:r>
                </a:p>
              </p:txBody>
            </p:sp>
            <p:sp>
              <p:nvSpPr>
                <p:cNvPr id="74" name="梯形 73">
                  <a:extLst>
                    <a:ext uri="{FF2B5EF4-FFF2-40B4-BE49-F238E27FC236}">
                      <a16:creationId xmlns:a16="http://schemas.microsoft.com/office/drawing/2014/main" id="{2836B59D-B6B7-44E1-8B94-D51B1FED21D7}"/>
                    </a:ext>
                  </a:extLst>
                </p:cNvPr>
                <p:cNvSpPr/>
                <p:nvPr/>
              </p:nvSpPr>
              <p:spPr>
                <a:xfrm rot="16200000">
                  <a:off x="5865111" y="2976780"/>
                  <a:ext cx="979952" cy="1420694"/>
                </a:xfrm>
                <a:prstGeom prst="trapezoid">
                  <a:avLst>
                    <a:gd name="adj" fmla="val 21651"/>
                  </a:avLst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75" name="组合 74">
                  <a:extLst>
                    <a:ext uri="{FF2B5EF4-FFF2-40B4-BE49-F238E27FC236}">
                      <a16:creationId xmlns:a16="http://schemas.microsoft.com/office/drawing/2014/main" id="{858813AD-F3EB-453D-A932-BB8CD53DEDC8}"/>
                    </a:ext>
                  </a:extLst>
                </p:cNvPr>
                <p:cNvGrpSpPr/>
                <p:nvPr/>
              </p:nvGrpSpPr>
              <p:grpSpPr>
                <a:xfrm>
                  <a:off x="7350818" y="3173131"/>
                  <a:ext cx="377031" cy="237725"/>
                  <a:chOff x="8618141" y="756248"/>
                  <a:chExt cx="377031" cy="237725"/>
                </a:xfrm>
              </p:grpSpPr>
              <p:sp>
                <p:nvSpPr>
                  <p:cNvPr id="85" name="椭圆 84">
                    <a:extLst>
                      <a:ext uri="{FF2B5EF4-FFF2-40B4-BE49-F238E27FC236}">
                        <a16:creationId xmlns:a16="http://schemas.microsoft.com/office/drawing/2014/main" id="{36B14AA5-34E2-4764-847A-1BA62E5EF698}"/>
                      </a:ext>
                    </a:extLst>
                  </p:cNvPr>
                  <p:cNvSpPr/>
                  <p:nvPr/>
                </p:nvSpPr>
                <p:spPr>
                  <a:xfrm>
                    <a:off x="8733298" y="775692"/>
                    <a:ext cx="212753" cy="218281"/>
                  </a:xfrm>
                  <a:prstGeom prst="ellipse">
                    <a:avLst/>
                  </a:prstGeom>
                  <a:noFill/>
                  <a:ln w="3175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45720" tIns="22860" rIns="45720" bIns="22860" rtlCol="0" anchor="ctr">
                    <a:noAutofit/>
                  </a:bodyPr>
                  <a:lstStyle/>
                  <a:p>
                    <a:pPr algn="ctr"/>
                    <a:endParaRPr lang="zh-CN" altLang="en-US" sz="900"/>
                  </a:p>
                </p:txBody>
              </p:sp>
              <p:sp>
                <p:nvSpPr>
                  <p:cNvPr id="86" name="椭圆 85">
                    <a:extLst>
                      <a:ext uri="{FF2B5EF4-FFF2-40B4-BE49-F238E27FC236}">
                        <a16:creationId xmlns:a16="http://schemas.microsoft.com/office/drawing/2014/main" id="{3E22A5AC-CBCF-4106-9DBB-F3C4A3130DDE}"/>
                      </a:ext>
                    </a:extLst>
                  </p:cNvPr>
                  <p:cNvSpPr/>
                  <p:nvPr/>
                </p:nvSpPr>
                <p:spPr>
                  <a:xfrm>
                    <a:off x="8782419" y="775692"/>
                    <a:ext cx="212753" cy="218281"/>
                  </a:xfrm>
                  <a:prstGeom prst="ellipse">
                    <a:avLst/>
                  </a:prstGeom>
                  <a:noFill/>
                  <a:ln w="3175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45720" tIns="22860" rIns="45720" bIns="22860" rtlCol="0" anchor="ctr">
                    <a:noAutofit/>
                  </a:bodyPr>
                  <a:lstStyle/>
                  <a:p>
                    <a:pPr algn="ctr"/>
                    <a:endParaRPr lang="zh-CN" altLang="en-US" sz="900"/>
                  </a:p>
                </p:txBody>
              </p:sp>
              <p:sp>
                <p:nvSpPr>
                  <p:cNvPr id="87" name="文本框 86">
                    <a:extLst>
                      <a:ext uri="{FF2B5EF4-FFF2-40B4-BE49-F238E27FC236}">
                        <a16:creationId xmlns:a16="http://schemas.microsoft.com/office/drawing/2014/main" id="{5877022A-D926-4A19-8B7F-EB47B3FE3B0C}"/>
                      </a:ext>
                    </a:extLst>
                  </p:cNvPr>
                  <p:cNvSpPr txBox="1"/>
                  <p:nvPr/>
                </p:nvSpPr>
                <p:spPr>
                  <a:xfrm>
                    <a:off x="8618141" y="756248"/>
                    <a:ext cx="331822" cy="162481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r>
                      <a:rPr lang="en-US" altLang="zh-CN" sz="528" dirty="0">
                        <a:solidFill>
                          <a:schemeClr val="bg1"/>
                        </a:solidFill>
                        <a:latin typeface="OPPOSans B" panose="00020600040101010101" pitchFamily="18" charset="-122"/>
                        <a:ea typeface="OPPOSans B" panose="00020600040101010101" pitchFamily="18" charset="-122"/>
                      </a:rPr>
                      <a:t>Super</a:t>
                    </a:r>
                  </a:p>
                  <a:p>
                    <a:r>
                      <a:rPr lang="en-US" altLang="zh-CN" sz="528" dirty="0">
                        <a:solidFill>
                          <a:schemeClr val="bg1"/>
                        </a:solidFill>
                        <a:latin typeface="OPPOSans B" panose="00020600040101010101" pitchFamily="18" charset="-122"/>
                        <a:ea typeface="OPPOSans B" panose="00020600040101010101" pitchFamily="18" charset="-122"/>
                      </a:rPr>
                      <a:t>Designer</a:t>
                    </a:r>
                    <a:endParaRPr lang="zh-CN" altLang="en-US" sz="528" dirty="0">
                      <a:solidFill>
                        <a:schemeClr val="bg1"/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</a:endParaRPr>
                  </a:p>
                </p:txBody>
              </p:sp>
              <p:sp>
                <p:nvSpPr>
                  <p:cNvPr id="88" name="文本框 87">
                    <a:extLst>
                      <a:ext uri="{FF2B5EF4-FFF2-40B4-BE49-F238E27FC236}">
                        <a16:creationId xmlns:a16="http://schemas.microsoft.com/office/drawing/2014/main" id="{40115D9D-4D16-463A-8C56-412BE8E8A133}"/>
                      </a:ext>
                    </a:extLst>
                  </p:cNvPr>
                  <p:cNvSpPr txBox="1"/>
                  <p:nvPr/>
                </p:nvSpPr>
                <p:spPr>
                  <a:xfrm>
                    <a:off x="8620523" y="950291"/>
                    <a:ext cx="301365" cy="38472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r>
                      <a:rPr lang="en-US" altLang="zh-CN" sz="250" dirty="0">
                        <a:solidFill>
                          <a:schemeClr val="bg1"/>
                        </a:solidFill>
                        <a:latin typeface="OPPOSans B" panose="00020600040101010101" pitchFamily="18" charset="-122"/>
                        <a:ea typeface="OPPOSans B" panose="00020600040101010101" pitchFamily="18" charset="-122"/>
                      </a:rPr>
                      <a:t>Build your dream</a:t>
                    </a:r>
                    <a:endParaRPr lang="zh-CN" altLang="en-US" sz="250" dirty="0">
                      <a:solidFill>
                        <a:schemeClr val="bg1"/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</a:endParaRPr>
                  </a:p>
                </p:txBody>
              </p:sp>
            </p:grpSp>
            <p:sp>
              <p:nvSpPr>
                <p:cNvPr id="76" name="文本框 75">
                  <a:extLst>
                    <a:ext uri="{FF2B5EF4-FFF2-40B4-BE49-F238E27FC236}">
                      <a16:creationId xmlns:a16="http://schemas.microsoft.com/office/drawing/2014/main" id="{9B231CEA-AC98-480E-8BBD-A971EF69FD01}"/>
                    </a:ext>
                  </a:extLst>
                </p:cNvPr>
                <p:cNvSpPr txBox="1"/>
                <p:nvPr/>
              </p:nvSpPr>
              <p:spPr>
                <a:xfrm>
                  <a:off x="4966320" y="3955017"/>
                  <a:ext cx="755015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>
                  <a:defPPr>
                    <a:defRPr lang="zh-CN"/>
                  </a:defPPr>
                  <a:lvl1pPr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</a:defRPr>
                  </a:lvl1pPr>
                </a:lstStyle>
                <a:p>
                  <a:r>
                    <a:rPr lang="en-US" altLang="zh-CN" cap="all" dirty="0"/>
                    <a:t>Pay rise</a:t>
                  </a:r>
                  <a:endParaRPr lang="zh-CN" altLang="en-US" cap="all" dirty="0"/>
                </a:p>
              </p:txBody>
            </p:sp>
            <p:sp>
              <p:nvSpPr>
                <p:cNvPr id="77" name="梯形 76">
                  <a:extLst>
                    <a:ext uri="{FF2B5EF4-FFF2-40B4-BE49-F238E27FC236}">
                      <a16:creationId xmlns:a16="http://schemas.microsoft.com/office/drawing/2014/main" id="{8E137BF1-BE92-4DAC-9D22-C851CB511760}"/>
                    </a:ext>
                  </a:extLst>
                </p:cNvPr>
                <p:cNvSpPr/>
                <p:nvPr/>
              </p:nvSpPr>
              <p:spPr>
                <a:xfrm rot="16200000">
                  <a:off x="5883706" y="2947147"/>
                  <a:ext cx="1103628" cy="1479960"/>
                </a:xfrm>
                <a:prstGeom prst="trapezoid">
                  <a:avLst>
                    <a:gd name="adj" fmla="val 21651"/>
                  </a:avLst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文本框 77">
                  <a:extLst>
                    <a:ext uri="{FF2B5EF4-FFF2-40B4-BE49-F238E27FC236}">
                      <a16:creationId xmlns:a16="http://schemas.microsoft.com/office/drawing/2014/main" id="{D87C3B54-C0F7-4C2E-842B-A675B69BE669}"/>
                    </a:ext>
                  </a:extLst>
                </p:cNvPr>
                <p:cNvSpPr txBox="1"/>
                <p:nvPr/>
              </p:nvSpPr>
              <p:spPr>
                <a:xfrm>
                  <a:off x="4966320" y="3193471"/>
                  <a:ext cx="769441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三句漂亮话</a:t>
                  </a:r>
                  <a:endParaRPr lang="zh-CN" altLang="en-US" sz="120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endParaRPr>
                </a:p>
              </p:txBody>
            </p:sp>
            <p:sp>
              <p:nvSpPr>
                <p:cNvPr id="79" name="文本框 78">
                  <a:extLst>
                    <a:ext uri="{FF2B5EF4-FFF2-40B4-BE49-F238E27FC236}">
                      <a16:creationId xmlns:a16="http://schemas.microsoft.com/office/drawing/2014/main" id="{F38D9EDD-571E-4F23-9D00-F32476733D74}"/>
                    </a:ext>
                  </a:extLst>
                </p:cNvPr>
                <p:cNvSpPr txBox="1"/>
                <p:nvPr/>
              </p:nvSpPr>
              <p:spPr>
                <a:xfrm>
                  <a:off x="5272854" y="3379725"/>
                  <a:ext cx="615553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我让老板</a:t>
                  </a:r>
                  <a:endParaRPr lang="zh-CN" altLang="en-US" sz="120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endParaRPr>
                </a:p>
              </p:txBody>
            </p:sp>
            <p:sp>
              <p:nvSpPr>
                <p:cNvPr id="80" name="文本框 79">
                  <a:extLst>
                    <a:ext uri="{FF2B5EF4-FFF2-40B4-BE49-F238E27FC236}">
                      <a16:creationId xmlns:a16="http://schemas.microsoft.com/office/drawing/2014/main" id="{FE86ED62-7C89-44AC-AFD7-E7B9346E0215}"/>
                    </a:ext>
                  </a:extLst>
                </p:cNvPr>
                <p:cNvSpPr txBox="1"/>
                <p:nvPr/>
              </p:nvSpPr>
              <p:spPr>
                <a:xfrm>
                  <a:off x="4966320" y="3565979"/>
                  <a:ext cx="1155766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给我涨了</a:t>
                  </a:r>
                  <a:r>
                    <a:rPr kumimoji="0" lang="en-US" altLang="zh-CN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1</a:t>
                  </a:r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万工资</a:t>
                  </a:r>
                  <a:endParaRPr lang="zh-CN" altLang="en-US" sz="120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endParaRPr>
                </a:p>
              </p:txBody>
            </p:sp>
            <p:sp>
              <p:nvSpPr>
                <p:cNvPr id="81" name="文本框 80">
                  <a:extLst>
                    <a:ext uri="{FF2B5EF4-FFF2-40B4-BE49-F238E27FC236}">
                      <a16:creationId xmlns:a16="http://schemas.microsoft.com/office/drawing/2014/main" id="{C200440B-3A5C-47D1-89D8-9B6D4B53D0D6}"/>
                    </a:ext>
                  </a:extLst>
                </p:cNvPr>
                <p:cNvSpPr txBox="1"/>
                <p:nvPr/>
              </p:nvSpPr>
              <p:spPr>
                <a:xfrm>
                  <a:off x="7266184" y="3725262"/>
                  <a:ext cx="461665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kumimoji="0" lang="zh-CN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OPPOSans R" panose="00020600040101010101" pitchFamily="18" charset="-122"/>
                      <a:cs typeface="+mn-cs"/>
                    </a:rPr>
                    <a:t>小白也能</a:t>
                  </a:r>
                  <a:endParaRPr lang="zh-CN" altLang="en-US" sz="900" dirty="0">
                    <a:solidFill>
                      <a:schemeClr val="bg1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</a:endParaRPr>
                </a:p>
              </p:txBody>
            </p:sp>
            <p:sp>
              <p:nvSpPr>
                <p:cNvPr id="82" name="文本框 81">
                  <a:extLst>
                    <a:ext uri="{FF2B5EF4-FFF2-40B4-BE49-F238E27FC236}">
                      <a16:creationId xmlns:a16="http://schemas.microsoft.com/office/drawing/2014/main" id="{7A073F48-1186-4DD3-867E-ED3E8F622CC0}"/>
                    </a:ext>
                  </a:extLst>
                </p:cNvPr>
                <p:cNvSpPr txBox="1"/>
                <p:nvPr/>
              </p:nvSpPr>
              <p:spPr>
                <a:xfrm>
                  <a:off x="7150768" y="3862422"/>
                  <a:ext cx="577081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lang="zh-CN" altLang="en-US" sz="900" dirty="0">
                      <a:solidFill>
                        <a:schemeClr val="bg1"/>
                      </a:solidFill>
                      <a:latin typeface="OPPOSans R" panose="00020600040101010101" pitchFamily="18" charset="-122"/>
                      <a:ea typeface="OPPOSans R" panose="00020600040101010101" pitchFamily="18" charset="-122"/>
                    </a:rPr>
                    <a:t>轻松学会的</a:t>
                  </a:r>
                </a:p>
              </p:txBody>
            </p:sp>
            <p:sp>
              <p:nvSpPr>
                <p:cNvPr id="83" name="文本框 82">
                  <a:extLst>
                    <a:ext uri="{FF2B5EF4-FFF2-40B4-BE49-F238E27FC236}">
                      <a16:creationId xmlns:a16="http://schemas.microsoft.com/office/drawing/2014/main" id="{1D618F7D-6D3F-4F22-B54B-410875EF9E87}"/>
                    </a:ext>
                  </a:extLst>
                </p:cNvPr>
                <p:cNvSpPr txBox="1"/>
                <p:nvPr/>
              </p:nvSpPr>
              <p:spPr>
                <a:xfrm>
                  <a:off x="6804519" y="3999582"/>
                  <a:ext cx="923330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kumimoji="0" lang="zh-CN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OPPOSans R" panose="00020600040101010101" pitchFamily="18" charset="-122"/>
                      <a:cs typeface="+mn-cs"/>
                    </a:rPr>
                    <a:t>职场打怪升级套路</a:t>
                  </a:r>
                  <a:endParaRPr lang="zh-CN" altLang="en-US" sz="900" dirty="0">
                    <a:solidFill>
                      <a:schemeClr val="bg1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</a:endParaRPr>
                </a:p>
              </p:txBody>
            </p:sp>
            <p:sp>
              <p:nvSpPr>
                <p:cNvPr id="84" name="文本框 83">
                  <a:extLst>
                    <a:ext uri="{FF2B5EF4-FFF2-40B4-BE49-F238E27FC236}">
                      <a16:creationId xmlns:a16="http://schemas.microsoft.com/office/drawing/2014/main" id="{7CDCEC2A-E11F-4D81-8D56-1319779DEE77}"/>
                    </a:ext>
                  </a:extLst>
                </p:cNvPr>
                <p:cNvSpPr txBox="1"/>
                <p:nvPr/>
              </p:nvSpPr>
              <p:spPr>
                <a:xfrm>
                  <a:off x="4966320" y="3783566"/>
                  <a:ext cx="299762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>
                  <a:defPPr>
                    <a:defRPr lang="zh-CN"/>
                  </a:defPPr>
                  <a:lvl1pPr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</a:defRPr>
                  </a:lvl1pPr>
                </a:lstStyle>
                <a:p>
                  <a:r>
                    <a:rPr lang="en-US" altLang="zh-CN" sz="300" cap="all" dirty="0"/>
                    <a:t>Disclosure </a:t>
                  </a:r>
                </a:p>
                <a:p>
                  <a:r>
                    <a:rPr lang="en-US" altLang="zh-CN" sz="300" cap="all" dirty="0"/>
                    <a:t>of industry </a:t>
                  </a:r>
                </a:p>
                <a:p>
                  <a:r>
                    <a:rPr lang="en-US" altLang="zh-CN" sz="300" cap="all" dirty="0"/>
                    <a:t>Secrets</a:t>
                  </a:r>
                  <a:endParaRPr lang="zh-CN" altLang="en-US" sz="300" cap="all" dirty="0"/>
                </a:p>
              </p:txBody>
            </p:sp>
          </p:grpSp>
        </p:grpSp>
      </p:grpSp>
      <p:sp>
        <p:nvSpPr>
          <p:cNvPr id="117" name="文本框 116">
            <a:extLst>
              <a:ext uri="{FF2B5EF4-FFF2-40B4-BE49-F238E27FC236}">
                <a16:creationId xmlns:a16="http://schemas.microsoft.com/office/drawing/2014/main" id="{F9DD0E84-AFEB-4A0E-933D-B0BFDCA89FF3}"/>
              </a:ext>
            </a:extLst>
          </p:cNvPr>
          <p:cNvSpPr txBox="1"/>
          <p:nvPr/>
        </p:nvSpPr>
        <p:spPr>
          <a:xfrm>
            <a:off x="4299524" y="2253452"/>
            <a:ext cx="1154162" cy="2551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500" dirty="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样机使用方法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C127770-B397-4E53-9D18-701A9A3D5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524" y="3032422"/>
            <a:ext cx="1987453" cy="3163590"/>
          </a:xfrm>
          <a:prstGeom prst="rect">
            <a:avLst/>
          </a:prstGeom>
        </p:spPr>
      </p:pic>
      <p:sp>
        <p:nvSpPr>
          <p:cNvPr id="119" name="文本框 118">
            <a:extLst>
              <a:ext uri="{FF2B5EF4-FFF2-40B4-BE49-F238E27FC236}">
                <a16:creationId xmlns:a16="http://schemas.microsoft.com/office/drawing/2014/main" id="{CB34A8A4-B397-49E5-AF45-637C29DEA73E}"/>
              </a:ext>
            </a:extLst>
          </p:cNvPr>
          <p:cNvSpPr txBox="1"/>
          <p:nvPr/>
        </p:nvSpPr>
        <p:spPr>
          <a:xfrm>
            <a:off x="4299525" y="2634452"/>
            <a:ext cx="2341548" cy="2551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>
                <a:solidFill>
                  <a:schemeClr val="bg1"/>
                </a:solidFill>
              </a:rPr>
              <a:t>调出「选择窗格」选中屏幕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E1E2169A-42C5-45FE-8A1B-1A3C6894F37D}"/>
              </a:ext>
            </a:extLst>
          </p:cNvPr>
          <p:cNvSpPr txBox="1"/>
          <p:nvPr/>
        </p:nvSpPr>
        <p:spPr>
          <a:xfrm>
            <a:off x="6965304" y="2634452"/>
            <a:ext cx="4424288" cy="2551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>
                <a:solidFill>
                  <a:schemeClr val="bg1"/>
                </a:solidFill>
              </a:rPr>
              <a:t>「设置图片格式」，复制手机屏幕截图，按步骤操作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510F778-C335-41E2-9070-18152D944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5304" y="3032422"/>
            <a:ext cx="2326489" cy="3163590"/>
          </a:xfrm>
          <a:prstGeom prst="rect">
            <a:avLst/>
          </a:prstGeom>
        </p:spPr>
      </p:pic>
      <p:sp>
        <p:nvSpPr>
          <p:cNvPr id="121" name="椭圆 120">
            <a:extLst>
              <a:ext uri="{FF2B5EF4-FFF2-40B4-BE49-F238E27FC236}">
                <a16:creationId xmlns:a16="http://schemas.microsoft.com/office/drawing/2014/main" id="{6737045F-DBF6-4026-B44D-94F57284F1E9}"/>
              </a:ext>
            </a:extLst>
          </p:cNvPr>
          <p:cNvSpPr/>
          <p:nvPr/>
        </p:nvSpPr>
        <p:spPr>
          <a:xfrm>
            <a:off x="7305675" y="372365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1</a:t>
            </a:r>
            <a:endParaRPr lang="zh-CN" altLang="en-US" sz="1100" dirty="0"/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54371268-9104-47DA-A2E2-72A5F8A88617}"/>
              </a:ext>
            </a:extLst>
          </p:cNvPr>
          <p:cNvSpPr/>
          <p:nvPr/>
        </p:nvSpPr>
        <p:spPr>
          <a:xfrm>
            <a:off x="8306254" y="4756149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2</a:t>
            </a:r>
            <a:endParaRPr lang="zh-CN" altLang="en-US" sz="1100" dirty="0"/>
          </a:p>
        </p:txBody>
      </p:sp>
      <p:sp>
        <p:nvSpPr>
          <p:cNvPr id="123" name="椭圆 122">
            <a:extLst>
              <a:ext uri="{FF2B5EF4-FFF2-40B4-BE49-F238E27FC236}">
                <a16:creationId xmlns:a16="http://schemas.microsoft.com/office/drawing/2014/main" id="{35DDD96A-83D0-4B83-B4D1-53650BCDA9D6}"/>
              </a:ext>
            </a:extLst>
          </p:cNvPr>
          <p:cNvSpPr/>
          <p:nvPr/>
        </p:nvSpPr>
        <p:spPr>
          <a:xfrm>
            <a:off x="8611054" y="5575968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100" dirty="0"/>
              <a:t>3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89814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17CE55C-F8EE-47CD-8F10-875F9BE35A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4800E27-139A-42D6-921C-73C9723917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81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97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2CB5050-C661-432A-8AFB-25917E882C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97001" y="5697195"/>
            <a:ext cx="229230" cy="207749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175AE99-B30A-47A0-937C-45A0EC8C43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60384" y="2989600"/>
            <a:ext cx="689291" cy="623248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2DAB399D-D726-4794-9398-AAEA9EAF6C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7384" y="2349109"/>
            <a:ext cx="2051844" cy="615553"/>
          </a:xfrm>
        </p:spPr>
        <p:txBody>
          <a:bodyPr/>
          <a:lstStyle/>
          <a:p>
            <a:r>
              <a:rPr lang="zh-CN" altLang="en-US" dirty="0"/>
              <a:t>内容运营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B4904441-EFB0-4F81-A44C-8088C4D100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7384" y="3041920"/>
            <a:ext cx="2574423" cy="307777"/>
          </a:xfrm>
        </p:spPr>
        <p:txBody>
          <a:bodyPr/>
          <a:lstStyle/>
          <a:p>
            <a:r>
              <a:rPr lang="en-US" altLang="zh-CN" dirty="0"/>
              <a:t>Content operation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D0A1D7F-25AB-40FA-BB92-72F6A54811CD}"/>
              </a:ext>
            </a:extLst>
          </p:cNvPr>
          <p:cNvSpPr txBox="1"/>
          <p:nvPr/>
        </p:nvSpPr>
        <p:spPr>
          <a:xfrm>
            <a:off x="7662044" y="2401035"/>
            <a:ext cx="230832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新媒体传播的三大特点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8798796-2D99-4849-BF5F-327B81C455FC}"/>
              </a:ext>
            </a:extLst>
          </p:cNvPr>
          <p:cNvSpPr txBox="1"/>
          <p:nvPr/>
        </p:nvSpPr>
        <p:spPr>
          <a:xfrm>
            <a:off x="7662044" y="2752190"/>
            <a:ext cx="230832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新媒体内容生产方法论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36AE979-FEAD-411D-AE3E-E01DA21115A7}"/>
              </a:ext>
            </a:extLst>
          </p:cNvPr>
          <p:cNvSpPr txBox="1"/>
          <p:nvPr/>
        </p:nvSpPr>
        <p:spPr>
          <a:xfrm>
            <a:off x="7662044" y="3103345"/>
            <a:ext cx="13849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内容运营案例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CFFDB54-BB84-4E4C-8A68-63AA6CC8CF9C}"/>
              </a:ext>
            </a:extLst>
          </p:cNvPr>
          <p:cNvGrpSpPr/>
          <p:nvPr/>
        </p:nvGrpSpPr>
        <p:grpSpPr>
          <a:xfrm>
            <a:off x="7385050" y="2453015"/>
            <a:ext cx="173038" cy="173038"/>
            <a:chOff x="6604000" y="-476250"/>
            <a:chExt cx="374650" cy="37465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E71C9AC2-DE0C-4AA1-9809-FD46F1C0FC20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14D9B96B-028C-4E7D-BAAD-05401ED0BBA8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B023EB8-5F9B-4DB0-A502-4597F4B8888F}"/>
              </a:ext>
            </a:extLst>
          </p:cNvPr>
          <p:cNvGrpSpPr/>
          <p:nvPr/>
        </p:nvGrpSpPr>
        <p:grpSpPr>
          <a:xfrm>
            <a:off x="7385050" y="2804170"/>
            <a:ext cx="173038" cy="173038"/>
            <a:chOff x="6604000" y="-476250"/>
            <a:chExt cx="374650" cy="374650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A88A2CAB-60CA-4A90-A8B8-0ED55D4650A6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4C915974-FF67-461C-B3C4-07E3E49ACDAA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2094744-CA0B-4D1B-93B7-DF6C6650A261}"/>
              </a:ext>
            </a:extLst>
          </p:cNvPr>
          <p:cNvGrpSpPr/>
          <p:nvPr/>
        </p:nvGrpSpPr>
        <p:grpSpPr>
          <a:xfrm>
            <a:off x="7385050" y="3155325"/>
            <a:ext cx="173038" cy="173038"/>
            <a:chOff x="6604000" y="-476250"/>
            <a:chExt cx="374650" cy="374650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BB49A84-4865-423D-878E-4E94D20A6D6D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30A180E-C412-43AE-BC19-E31CE9461AF7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8293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CFB9970-236F-4DA7-93E8-378E466AE5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新媒体传播的三大特点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2D7F33-29CC-4DF7-8345-9FD82E7AF3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Content operation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BF4DA66-1CE4-4042-8F7E-C99445C6116E}"/>
              </a:ext>
            </a:extLst>
          </p:cNvPr>
          <p:cNvGrpSpPr/>
          <p:nvPr/>
        </p:nvGrpSpPr>
        <p:grpSpPr>
          <a:xfrm>
            <a:off x="5383555" y="6261473"/>
            <a:ext cx="1424890" cy="155202"/>
            <a:chOff x="9980082" y="6143998"/>
            <a:chExt cx="1424890" cy="155202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4D6F3EEF-1BCA-420F-9916-484C76237636}"/>
                </a:ext>
              </a:extLst>
            </p:cNvPr>
            <p:cNvSpPr/>
            <p:nvPr/>
          </p:nvSpPr>
          <p:spPr>
            <a:xfrm>
              <a:off x="9980082" y="6143998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66DF81D9-3BC2-43CC-86D7-226DB804F733}"/>
                </a:ext>
              </a:extLst>
            </p:cNvPr>
            <p:cNvSpPr/>
            <p:nvPr/>
          </p:nvSpPr>
          <p:spPr>
            <a:xfrm>
              <a:off x="10360538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C74AC1E8-18EA-4598-A512-016F3F5E98D8}"/>
                </a:ext>
              </a:extLst>
            </p:cNvPr>
            <p:cNvSpPr/>
            <p:nvPr/>
          </p:nvSpPr>
          <p:spPr>
            <a:xfrm>
              <a:off x="10690567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93C6071-C2C6-4795-8E0E-02AACF8CF70F}"/>
                </a:ext>
              </a:extLst>
            </p:cNvPr>
            <p:cNvSpPr/>
            <p:nvPr/>
          </p:nvSpPr>
          <p:spPr>
            <a:xfrm>
              <a:off x="11020595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4D62E223-4E1E-4C27-9F2A-ED70BC4DAE3B}"/>
                </a:ext>
              </a:extLst>
            </p:cNvPr>
            <p:cNvSpPr/>
            <p:nvPr/>
          </p:nvSpPr>
          <p:spPr>
            <a:xfrm>
              <a:off x="11350624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5E65767-D565-45F3-93AA-2FD46A79BB02}"/>
                </a:ext>
              </a:extLst>
            </p:cNvPr>
            <p:cNvSpPr/>
            <p:nvPr/>
          </p:nvSpPr>
          <p:spPr>
            <a:xfrm>
              <a:off x="10030509" y="6194425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E86B606E-E1BB-4D13-B293-46DB843C4BE1}"/>
              </a:ext>
            </a:extLst>
          </p:cNvPr>
          <p:cNvSpPr txBox="1"/>
          <p:nvPr/>
        </p:nvSpPr>
        <p:spPr>
          <a:xfrm>
            <a:off x="2449236" y="2075849"/>
            <a:ext cx="769441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圈层性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DAC9E94-CB7A-46D6-9A9F-5C1D008A2730}"/>
              </a:ext>
            </a:extLst>
          </p:cNvPr>
          <p:cNvSpPr txBox="1"/>
          <p:nvPr/>
        </p:nvSpPr>
        <p:spPr>
          <a:xfrm>
            <a:off x="5583039" y="2075849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不确定性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C459103-C6EA-4099-A796-B06D58A9CD35}"/>
              </a:ext>
            </a:extLst>
          </p:cNvPr>
          <p:cNvSpPr txBox="1"/>
          <p:nvPr/>
        </p:nvSpPr>
        <p:spPr>
          <a:xfrm>
            <a:off x="8973324" y="2075849"/>
            <a:ext cx="769441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情绪性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7C563660-2C70-4B1F-BDEC-41D538AB7EFE}"/>
              </a:ext>
            </a:extLst>
          </p:cNvPr>
          <p:cNvSpPr/>
          <p:nvPr/>
        </p:nvSpPr>
        <p:spPr>
          <a:xfrm>
            <a:off x="971289" y="1535498"/>
            <a:ext cx="3725334" cy="37253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51F664C6-674B-4C7D-B69C-D0EED0F91E0B}"/>
              </a:ext>
            </a:extLst>
          </p:cNvPr>
          <p:cNvSpPr/>
          <p:nvPr/>
        </p:nvSpPr>
        <p:spPr>
          <a:xfrm>
            <a:off x="4233333" y="1535498"/>
            <a:ext cx="3725334" cy="372533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2B010806-517F-491B-8479-700D42185860}"/>
              </a:ext>
            </a:extLst>
          </p:cNvPr>
          <p:cNvSpPr/>
          <p:nvPr/>
        </p:nvSpPr>
        <p:spPr>
          <a:xfrm>
            <a:off x="7495377" y="1535498"/>
            <a:ext cx="3725334" cy="3725334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6D70D418-8F14-4657-8691-ABDA34EB89A3}"/>
              </a:ext>
            </a:extLst>
          </p:cNvPr>
          <p:cNvSpPr/>
          <p:nvPr/>
        </p:nvSpPr>
        <p:spPr>
          <a:xfrm>
            <a:off x="2462608" y="2875383"/>
            <a:ext cx="742697" cy="742697"/>
          </a:xfrm>
          <a:prstGeom prst="ellipse">
            <a:avLst/>
          </a:prstGeom>
          <a:noFill/>
          <a:ln w="127000">
            <a:solidFill>
              <a:schemeClr val="accent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A56B99F-4AE9-43D3-A5DE-20F13EEB2EE7}"/>
              </a:ext>
            </a:extLst>
          </p:cNvPr>
          <p:cNvSpPr txBox="1"/>
          <p:nvPr/>
        </p:nvSpPr>
        <p:spPr>
          <a:xfrm>
            <a:off x="1651000" y="2937152"/>
            <a:ext cx="2365912" cy="57259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内容影响力的辐射带有强烈的圈层特性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200F4952-F579-4E04-8F8C-E4AEDF9E9D52}"/>
              </a:ext>
            </a:extLst>
          </p:cNvPr>
          <p:cNvSpPr/>
          <p:nvPr/>
        </p:nvSpPr>
        <p:spPr>
          <a:xfrm>
            <a:off x="2462608" y="3810949"/>
            <a:ext cx="742697" cy="742697"/>
          </a:xfrm>
          <a:prstGeom prst="ellipse">
            <a:avLst/>
          </a:prstGeom>
          <a:noFill/>
          <a:ln w="127000">
            <a:solidFill>
              <a:schemeClr val="accent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56537D4-4AEE-4C3D-BFF7-F4EB828DB51D}"/>
              </a:ext>
            </a:extLst>
          </p:cNvPr>
          <p:cNvSpPr txBox="1"/>
          <p:nvPr/>
        </p:nvSpPr>
        <p:spPr>
          <a:xfrm>
            <a:off x="1651000" y="3872718"/>
            <a:ext cx="2365912" cy="57259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年龄、地域社会阶层、职业、兴趣等，都会构成圈层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E23D9E3F-7244-468C-B03C-51C5DA07B7E8}"/>
              </a:ext>
            </a:extLst>
          </p:cNvPr>
          <p:cNvSpPr/>
          <p:nvPr/>
        </p:nvSpPr>
        <p:spPr>
          <a:xfrm>
            <a:off x="2778777" y="2467890"/>
            <a:ext cx="110359" cy="11035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ED9D0223-3F61-40E0-8F92-9EFE1E0EDB63}"/>
              </a:ext>
            </a:extLst>
          </p:cNvPr>
          <p:cNvCxnSpPr>
            <a:cxnSpLocks/>
          </p:cNvCxnSpPr>
          <p:nvPr/>
        </p:nvCxnSpPr>
        <p:spPr>
          <a:xfrm flipH="1">
            <a:off x="5793926" y="2944657"/>
            <a:ext cx="604148" cy="604148"/>
          </a:xfrm>
          <a:prstGeom prst="line">
            <a:avLst/>
          </a:prstGeom>
          <a:noFill/>
          <a:ln w="127000">
            <a:solidFill>
              <a:schemeClr val="accent2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A8B79A12-0419-45CE-932B-E3911FB2172E}"/>
              </a:ext>
            </a:extLst>
          </p:cNvPr>
          <p:cNvCxnSpPr>
            <a:cxnSpLocks/>
          </p:cNvCxnSpPr>
          <p:nvPr/>
        </p:nvCxnSpPr>
        <p:spPr>
          <a:xfrm flipH="1">
            <a:off x="5793926" y="3880223"/>
            <a:ext cx="604148" cy="604148"/>
          </a:xfrm>
          <a:prstGeom prst="line">
            <a:avLst/>
          </a:prstGeom>
          <a:noFill/>
          <a:ln w="127000">
            <a:solidFill>
              <a:schemeClr val="accent2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93D57DED-7CDE-412C-B7B9-AE0A7D7AA57B}"/>
              </a:ext>
            </a:extLst>
          </p:cNvPr>
          <p:cNvSpPr txBox="1"/>
          <p:nvPr/>
        </p:nvSpPr>
        <p:spPr>
          <a:xfrm>
            <a:off x="4913044" y="2937152"/>
            <a:ext cx="2365912" cy="57259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人际传播“裂变效应”，使消息传播充满不确定性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182963A-BAFE-4A91-B542-0A136631911D}"/>
              </a:ext>
            </a:extLst>
          </p:cNvPr>
          <p:cNvSpPr txBox="1"/>
          <p:nvPr/>
        </p:nvSpPr>
        <p:spPr>
          <a:xfrm>
            <a:off x="4913044" y="3872718"/>
            <a:ext cx="2365912" cy="57259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人人都是自媒体，爆炸性的信息，瞬间就能传遍全网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52" name="等腰三角形 51">
            <a:extLst>
              <a:ext uri="{FF2B5EF4-FFF2-40B4-BE49-F238E27FC236}">
                <a16:creationId xmlns:a16="http://schemas.microsoft.com/office/drawing/2014/main" id="{6A18C25B-6E59-48A4-8FDF-422DAA922711}"/>
              </a:ext>
            </a:extLst>
          </p:cNvPr>
          <p:cNvSpPr/>
          <p:nvPr/>
        </p:nvSpPr>
        <p:spPr>
          <a:xfrm>
            <a:off x="8987003" y="2926868"/>
            <a:ext cx="742083" cy="639727"/>
          </a:xfrm>
          <a:prstGeom prst="triangle">
            <a:avLst/>
          </a:prstGeom>
          <a:noFill/>
          <a:ln w="127000">
            <a:solidFill>
              <a:schemeClr val="accent3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等腰三角形 52">
            <a:extLst>
              <a:ext uri="{FF2B5EF4-FFF2-40B4-BE49-F238E27FC236}">
                <a16:creationId xmlns:a16="http://schemas.microsoft.com/office/drawing/2014/main" id="{DC432746-D35B-4998-9C6D-10789AA1C8A4}"/>
              </a:ext>
            </a:extLst>
          </p:cNvPr>
          <p:cNvSpPr/>
          <p:nvPr/>
        </p:nvSpPr>
        <p:spPr>
          <a:xfrm>
            <a:off x="8987003" y="3862434"/>
            <a:ext cx="742083" cy="639727"/>
          </a:xfrm>
          <a:prstGeom prst="triangle">
            <a:avLst/>
          </a:prstGeom>
          <a:noFill/>
          <a:ln w="127000">
            <a:solidFill>
              <a:schemeClr val="accent3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6570A32-3E18-40A8-9F6D-508AC9E9091B}"/>
              </a:ext>
            </a:extLst>
          </p:cNvPr>
          <p:cNvSpPr txBox="1"/>
          <p:nvPr/>
        </p:nvSpPr>
        <p:spPr>
          <a:xfrm>
            <a:off x="8175088" y="2937152"/>
            <a:ext cx="2365912" cy="57259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情绪是社交媒体传播的核心动力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FDC37B7C-0B92-4AD0-B2A2-F1618D89A1E7}"/>
              </a:ext>
            </a:extLst>
          </p:cNvPr>
          <p:cNvSpPr txBox="1"/>
          <p:nvPr/>
        </p:nvSpPr>
        <p:spPr>
          <a:xfrm>
            <a:off x="8175088" y="3872718"/>
            <a:ext cx="2365912" cy="57259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不同情绪带来不同生理反应，它与情绪强烈程度有关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B8462962-3E4E-4120-A9DF-933108A6F1DC}"/>
              </a:ext>
            </a:extLst>
          </p:cNvPr>
          <p:cNvCxnSpPr>
            <a:cxnSpLocks/>
          </p:cNvCxnSpPr>
          <p:nvPr/>
        </p:nvCxnSpPr>
        <p:spPr>
          <a:xfrm flipV="1">
            <a:off x="6056983" y="2484052"/>
            <a:ext cx="78036" cy="78036"/>
          </a:xfrm>
          <a:prstGeom prst="lin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9" name="等腰三角形 58">
            <a:extLst>
              <a:ext uri="{FF2B5EF4-FFF2-40B4-BE49-F238E27FC236}">
                <a16:creationId xmlns:a16="http://schemas.microsoft.com/office/drawing/2014/main" id="{D629B283-3A00-4360-B60C-F07FF01410F7}"/>
              </a:ext>
            </a:extLst>
          </p:cNvPr>
          <p:cNvSpPr/>
          <p:nvPr/>
        </p:nvSpPr>
        <p:spPr>
          <a:xfrm>
            <a:off x="9304641" y="2478088"/>
            <a:ext cx="106807" cy="92075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8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0C6779AD-C66E-48AD-B925-65728427C0E0}"/>
              </a:ext>
            </a:extLst>
          </p:cNvPr>
          <p:cNvSpPr txBox="1"/>
          <p:nvPr/>
        </p:nvSpPr>
        <p:spPr>
          <a:xfrm>
            <a:off x="8428930" y="2973755"/>
            <a:ext cx="3026470" cy="13849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3000" cap="all" dirty="0">
                <a:solidFill>
                  <a:schemeClr val="accent1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Explore</a:t>
            </a:r>
          </a:p>
          <a:p>
            <a:pPr algn="r"/>
            <a:r>
              <a:rPr lang="en-US" altLang="zh-CN" sz="3000" cap="all" dirty="0">
                <a:solidFill>
                  <a:schemeClr val="accent1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the needs of</a:t>
            </a:r>
          </a:p>
          <a:p>
            <a:pPr algn="r"/>
            <a:r>
              <a:rPr lang="en-US" altLang="zh-CN" sz="3000" cap="all" dirty="0">
                <a:solidFill>
                  <a:schemeClr val="accent1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users</a:t>
            </a:r>
            <a:endParaRPr lang="zh-CN" altLang="en-US" sz="3000" cap="all" dirty="0">
              <a:solidFill>
                <a:schemeClr val="accent1">
                  <a:alpha val="20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A5AAB4FB-95C5-4946-ADED-4CDBF690427D}"/>
              </a:ext>
            </a:extLst>
          </p:cNvPr>
          <p:cNvSpPr txBox="1"/>
          <p:nvPr/>
        </p:nvSpPr>
        <p:spPr>
          <a:xfrm>
            <a:off x="2789612" y="2973755"/>
            <a:ext cx="2612895" cy="13849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3000" cap="all" dirty="0">
                <a:solidFill>
                  <a:schemeClr val="accent1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Analyze</a:t>
            </a:r>
          </a:p>
          <a:p>
            <a:pPr algn="r"/>
            <a:r>
              <a:rPr lang="en-US" altLang="zh-CN" sz="3000" cap="all" dirty="0">
                <a:solidFill>
                  <a:schemeClr val="accent1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historical</a:t>
            </a:r>
          </a:p>
          <a:p>
            <a:pPr algn="r"/>
            <a:r>
              <a:rPr lang="en-US" altLang="zh-CN" sz="3000" cap="all" dirty="0">
                <a:solidFill>
                  <a:schemeClr val="accent1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data</a:t>
            </a:r>
            <a:endParaRPr lang="zh-CN" altLang="en-US" sz="3000" cap="all" dirty="0">
              <a:solidFill>
                <a:schemeClr val="accent1">
                  <a:alpha val="20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7DB5CEF3-3CF9-4B44-A736-F1BC722B049C}"/>
              </a:ext>
            </a:extLst>
          </p:cNvPr>
          <p:cNvSpPr/>
          <p:nvPr/>
        </p:nvSpPr>
        <p:spPr>
          <a:xfrm>
            <a:off x="1932842" y="2995756"/>
            <a:ext cx="810357" cy="81035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CFB9970-236F-4DA7-93E8-378E466AE5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新媒体内容生产方法论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2D7F33-29CC-4DF7-8345-9FD82E7AF3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Content operation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BF4DA66-1CE4-4042-8F7E-C99445C6116E}"/>
              </a:ext>
            </a:extLst>
          </p:cNvPr>
          <p:cNvGrpSpPr/>
          <p:nvPr/>
        </p:nvGrpSpPr>
        <p:grpSpPr>
          <a:xfrm>
            <a:off x="5383555" y="6261473"/>
            <a:ext cx="1424890" cy="155202"/>
            <a:chOff x="9980082" y="6143998"/>
            <a:chExt cx="1424890" cy="155202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4D6F3EEF-1BCA-420F-9916-484C76237636}"/>
                </a:ext>
              </a:extLst>
            </p:cNvPr>
            <p:cNvSpPr/>
            <p:nvPr/>
          </p:nvSpPr>
          <p:spPr>
            <a:xfrm>
              <a:off x="9980082" y="6143998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66DF81D9-3BC2-43CC-86D7-226DB804F733}"/>
                </a:ext>
              </a:extLst>
            </p:cNvPr>
            <p:cNvSpPr/>
            <p:nvPr/>
          </p:nvSpPr>
          <p:spPr>
            <a:xfrm>
              <a:off x="10360538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C74AC1E8-18EA-4598-A512-016F3F5E98D8}"/>
                </a:ext>
              </a:extLst>
            </p:cNvPr>
            <p:cNvSpPr/>
            <p:nvPr/>
          </p:nvSpPr>
          <p:spPr>
            <a:xfrm>
              <a:off x="10690567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93C6071-C2C6-4795-8E0E-02AACF8CF70F}"/>
                </a:ext>
              </a:extLst>
            </p:cNvPr>
            <p:cNvSpPr/>
            <p:nvPr/>
          </p:nvSpPr>
          <p:spPr>
            <a:xfrm>
              <a:off x="11020595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4D62E223-4E1E-4C27-9F2A-ED70BC4DAE3B}"/>
                </a:ext>
              </a:extLst>
            </p:cNvPr>
            <p:cNvSpPr/>
            <p:nvPr/>
          </p:nvSpPr>
          <p:spPr>
            <a:xfrm>
              <a:off x="11350624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5E65767-D565-45F3-93AA-2FD46A79BB02}"/>
                </a:ext>
              </a:extLst>
            </p:cNvPr>
            <p:cNvSpPr/>
            <p:nvPr/>
          </p:nvSpPr>
          <p:spPr>
            <a:xfrm>
              <a:off x="10030509" y="6194425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F5EAD342-7529-4D9C-B197-E37CB318B67B}"/>
              </a:ext>
            </a:extLst>
          </p:cNvPr>
          <p:cNvSpPr txBox="1"/>
          <p:nvPr/>
        </p:nvSpPr>
        <p:spPr>
          <a:xfrm>
            <a:off x="716122" y="2995756"/>
            <a:ext cx="149399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2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# Step one</a:t>
            </a:r>
            <a:endParaRPr lang="zh-CN" altLang="en-US" sz="20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5562EE-55BD-41C4-9565-65993545AD39}"/>
              </a:ext>
            </a:extLst>
          </p:cNvPr>
          <p:cNvSpPr txBox="1"/>
          <p:nvPr/>
        </p:nvSpPr>
        <p:spPr>
          <a:xfrm>
            <a:off x="723900" y="3445644"/>
            <a:ext cx="2564805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分析帐号历史发文数据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D3B3355-9C55-4340-A059-F4A379626EA7}"/>
              </a:ext>
            </a:extLst>
          </p:cNvPr>
          <p:cNvSpPr txBox="1"/>
          <p:nvPr/>
        </p:nvSpPr>
        <p:spPr>
          <a:xfrm>
            <a:off x="978219" y="4053869"/>
            <a:ext cx="3462486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统计自己账号过往全部历史文章视频数据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D074E30-ED9E-4AC2-B2F4-8B56502C1D96}"/>
              </a:ext>
            </a:extLst>
          </p:cNvPr>
          <p:cNvSpPr txBox="1"/>
          <p:nvPr/>
        </p:nvSpPr>
        <p:spPr>
          <a:xfrm>
            <a:off x="978219" y="4428199"/>
            <a:ext cx="4039567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把结果做成详细表格，便于以后测试优化并升级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ED26C69-4CBD-4149-B618-3074E933D2E5}"/>
              </a:ext>
            </a:extLst>
          </p:cNvPr>
          <p:cNvSpPr txBox="1"/>
          <p:nvPr/>
        </p:nvSpPr>
        <p:spPr>
          <a:xfrm>
            <a:off x="723900" y="1511320"/>
            <a:ext cx="1025922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内视</a:t>
            </a:r>
            <a:endParaRPr lang="zh-CN" altLang="en-US" sz="40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AFF2049-A043-4D3F-958D-C01602E255E8}"/>
              </a:ext>
            </a:extLst>
          </p:cNvPr>
          <p:cNvSpPr txBox="1"/>
          <p:nvPr/>
        </p:nvSpPr>
        <p:spPr>
          <a:xfrm>
            <a:off x="1245264" y="2142729"/>
            <a:ext cx="1603003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</a:rPr>
              <a:t>把自己看透</a:t>
            </a:r>
            <a:endParaRPr lang="zh-CN" altLang="en-US" sz="25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0928794-0FE2-43C5-8B3A-710300A5E5B0}"/>
              </a:ext>
            </a:extLst>
          </p:cNvPr>
          <p:cNvSpPr txBox="1"/>
          <p:nvPr/>
        </p:nvSpPr>
        <p:spPr>
          <a:xfrm>
            <a:off x="1938101" y="1778980"/>
            <a:ext cx="2380460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self-examination</a:t>
            </a:r>
            <a:endParaRPr lang="zh-CN" altLang="en-US" sz="20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0BD4991C-C8E8-43AA-872D-00ECC4177359}"/>
              </a:ext>
            </a:extLst>
          </p:cNvPr>
          <p:cNvSpPr/>
          <p:nvPr/>
        </p:nvSpPr>
        <p:spPr>
          <a:xfrm>
            <a:off x="7985734" y="2995756"/>
            <a:ext cx="810357" cy="81035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60A2932-EB39-4502-9F95-58DC8FF227C6}"/>
              </a:ext>
            </a:extLst>
          </p:cNvPr>
          <p:cNvSpPr txBox="1"/>
          <p:nvPr/>
        </p:nvSpPr>
        <p:spPr>
          <a:xfrm>
            <a:off x="6769015" y="2995756"/>
            <a:ext cx="1503617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2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# Step two</a:t>
            </a:r>
            <a:endParaRPr lang="zh-CN" altLang="en-US" sz="20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5D3960F-7FC9-48E3-B99D-6E08A3EFF2B7}"/>
              </a:ext>
            </a:extLst>
          </p:cNvPr>
          <p:cNvSpPr txBox="1"/>
          <p:nvPr/>
        </p:nvSpPr>
        <p:spPr>
          <a:xfrm>
            <a:off x="6776793" y="3445644"/>
            <a:ext cx="205184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挖掘用户真正需求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A825BE9-36FD-48F9-8BAD-DEA5E28A6042}"/>
              </a:ext>
            </a:extLst>
          </p:cNvPr>
          <p:cNvSpPr txBox="1"/>
          <p:nvPr/>
        </p:nvSpPr>
        <p:spPr>
          <a:xfrm>
            <a:off x="7031112" y="4053869"/>
            <a:ext cx="4039567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阅读数据不会告诉你一切，发动用户获得新数据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5111A13-96E2-419A-9171-DD5EC09DA0BD}"/>
              </a:ext>
            </a:extLst>
          </p:cNvPr>
          <p:cNvSpPr txBox="1"/>
          <p:nvPr/>
        </p:nvSpPr>
        <p:spPr>
          <a:xfrm>
            <a:off x="7031112" y="4428199"/>
            <a:ext cx="4424288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得到的用户感兴趣的选方向做成详细表格，便于后用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4994980C-29C2-4B21-99E2-A81F2FC290B4}"/>
              </a:ext>
            </a:extLst>
          </p:cNvPr>
          <p:cNvCxnSpPr>
            <a:cxnSpLocks/>
          </p:cNvCxnSpPr>
          <p:nvPr/>
        </p:nvCxnSpPr>
        <p:spPr>
          <a:xfrm>
            <a:off x="2998002" y="2332837"/>
            <a:ext cx="84573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9368A89-3B14-436B-8119-05F0BEF340F1}"/>
              </a:ext>
            </a:extLst>
          </p:cNvPr>
          <p:cNvGrpSpPr/>
          <p:nvPr/>
        </p:nvGrpSpPr>
        <p:grpSpPr>
          <a:xfrm>
            <a:off x="723900" y="4097054"/>
            <a:ext cx="144462" cy="144462"/>
            <a:chOff x="6604000" y="-476250"/>
            <a:chExt cx="374650" cy="374650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ED6A5DF0-1C65-4278-A0BA-AA2A3F413A1D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143050CE-378F-4922-984B-257C85391971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E675FA84-A041-45CD-AAB1-289D40C0E150}"/>
              </a:ext>
            </a:extLst>
          </p:cNvPr>
          <p:cNvGrpSpPr/>
          <p:nvPr/>
        </p:nvGrpSpPr>
        <p:grpSpPr>
          <a:xfrm>
            <a:off x="723900" y="4471384"/>
            <a:ext cx="144462" cy="144462"/>
            <a:chOff x="6604000" y="-476250"/>
            <a:chExt cx="374650" cy="374650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4FCD78E-E4EB-4B35-8096-97DC55953A36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C6B2E868-B780-4032-944D-3AD5F74F5610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D8B8432B-3655-40E7-A055-486F6EADD630}"/>
              </a:ext>
            </a:extLst>
          </p:cNvPr>
          <p:cNvGrpSpPr/>
          <p:nvPr/>
        </p:nvGrpSpPr>
        <p:grpSpPr>
          <a:xfrm>
            <a:off x="6776793" y="4097054"/>
            <a:ext cx="144462" cy="144462"/>
            <a:chOff x="6604000" y="-476250"/>
            <a:chExt cx="374650" cy="374650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4BB6C29C-1A2E-4654-9C1D-254D96397696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8CF3C387-A22C-4782-9795-F8A7DAD843A4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9A60040-C651-417B-BEBE-59F5AB93CF2C}"/>
              </a:ext>
            </a:extLst>
          </p:cNvPr>
          <p:cNvGrpSpPr/>
          <p:nvPr/>
        </p:nvGrpSpPr>
        <p:grpSpPr>
          <a:xfrm>
            <a:off x="6776793" y="4471384"/>
            <a:ext cx="144462" cy="144462"/>
            <a:chOff x="6604000" y="-476250"/>
            <a:chExt cx="374650" cy="374650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2FB90D8A-269B-4F34-97D2-5825F5E61041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F4F35F30-15B9-4AAD-9D2F-FEA9D1FD1BD0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192CDBE9-CCD9-449D-B19D-4ADC267D8A60}"/>
              </a:ext>
            </a:extLst>
          </p:cNvPr>
          <p:cNvSpPr/>
          <p:nvPr/>
        </p:nvSpPr>
        <p:spPr>
          <a:xfrm>
            <a:off x="6769015" y="7158330"/>
            <a:ext cx="4686385" cy="699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3F5542FF-0166-42B6-B3E3-01457758A64C}"/>
              </a:ext>
            </a:extLst>
          </p:cNvPr>
          <p:cNvSpPr/>
          <p:nvPr/>
        </p:nvSpPr>
        <p:spPr>
          <a:xfrm>
            <a:off x="716122" y="7158330"/>
            <a:ext cx="4686385" cy="699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CF95161-31A3-4229-AFD5-2E7248692D05}"/>
              </a:ext>
            </a:extLst>
          </p:cNvPr>
          <p:cNvGrpSpPr/>
          <p:nvPr/>
        </p:nvGrpSpPr>
        <p:grpSpPr>
          <a:xfrm>
            <a:off x="7455218" y="5823921"/>
            <a:ext cx="4079828" cy="344184"/>
            <a:chOff x="7455218" y="5823921"/>
            <a:chExt cx="4079828" cy="344184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1DAD0578-A3B9-4EB4-8375-5A41B8CF1E0B}"/>
                </a:ext>
              </a:extLst>
            </p:cNvPr>
            <p:cNvSpPr txBox="1"/>
            <p:nvPr/>
          </p:nvSpPr>
          <p:spPr>
            <a:xfrm>
              <a:off x="7455218" y="5823921"/>
              <a:ext cx="51296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参考资料</a:t>
              </a:r>
              <a:endParaRPr lang="zh-CN" altLang="en-US" sz="1000" dirty="0"/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D6C3F801-A59A-48D3-8607-59C3A47C7EA0}"/>
                </a:ext>
              </a:extLst>
            </p:cNvPr>
            <p:cNvSpPr txBox="1"/>
            <p:nvPr/>
          </p:nvSpPr>
          <p:spPr>
            <a:xfrm>
              <a:off x="8072560" y="5823921"/>
              <a:ext cx="346248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《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公众号如何解决选题荒？这里有一套系统方法论分享给你</a:t>
              </a:r>
              <a:r>
                <a:rPr lang="en-US" altLang="zh-CN" sz="1000" dirty="0"/>
                <a:t>》</a:t>
              </a:r>
              <a:endParaRPr lang="zh-CN" altLang="en-US" sz="1000" dirty="0"/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0428841A-ECD6-4884-83B0-45BE046FAD52}"/>
                </a:ext>
              </a:extLst>
            </p:cNvPr>
            <p:cNvSpPr txBox="1"/>
            <p:nvPr/>
          </p:nvSpPr>
          <p:spPr>
            <a:xfrm>
              <a:off x="8120185" y="6014217"/>
              <a:ext cx="1008289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木木老贼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.2018.5</a:t>
              </a:r>
              <a:endParaRPr lang="zh-CN" altLang="en-US" sz="1000" dirty="0"/>
            </a:p>
          </p:txBody>
        </p: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72AAF547-E0EA-4ADB-B58D-ACD765E86E06}"/>
                </a:ext>
              </a:extLst>
            </p:cNvPr>
            <p:cNvCxnSpPr>
              <a:cxnSpLocks/>
            </p:cNvCxnSpPr>
            <p:nvPr/>
          </p:nvCxnSpPr>
          <p:spPr>
            <a:xfrm>
              <a:off x="8044182" y="5837365"/>
              <a:ext cx="0" cy="31790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314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0C6779AD-C66E-48AD-B925-65728427C0E0}"/>
              </a:ext>
            </a:extLst>
          </p:cNvPr>
          <p:cNvSpPr txBox="1"/>
          <p:nvPr/>
        </p:nvSpPr>
        <p:spPr>
          <a:xfrm>
            <a:off x="9361878" y="2973755"/>
            <a:ext cx="2093522" cy="13849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3000" cap="all" dirty="0">
                <a:solidFill>
                  <a:schemeClr val="accent2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Analysis</a:t>
            </a:r>
          </a:p>
          <a:p>
            <a:pPr algn="r"/>
            <a:r>
              <a:rPr lang="en-US" altLang="zh-CN" sz="3000" cap="all" dirty="0">
                <a:solidFill>
                  <a:schemeClr val="accent2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Topic</a:t>
            </a:r>
          </a:p>
          <a:p>
            <a:pPr algn="r"/>
            <a:r>
              <a:rPr lang="en-US" altLang="zh-CN" sz="3000" cap="all" dirty="0">
                <a:solidFill>
                  <a:schemeClr val="accent2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scope</a:t>
            </a:r>
            <a:endParaRPr lang="zh-CN" altLang="en-US" sz="3000" cap="all" dirty="0">
              <a:solidFill>
                <a:schemeClr val="accent2">
                  <a:alpha val="20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A5AAB4FB-95C5-4946-ADED-4CDBF690427D}"/>
              </a:ext>
            </a:extLst>
          </p:cNvPr>
          <p:cNvSpPr txBox="1"/>
          <p:nvPr/>
        </p:nvSpPr>
        <p:spPr>
          <a:xfrm>
            <a:off x="3291353" y="2973755"/>
            <a:ext cx="2111154" cy="13849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altLang="zh-CN" sz="3000" cap="all" dirty="0">
                <a:solidFill>
                  <a:schemeClr val="accent2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Find the</a:t>
            </a:r>
          </a:p>
          <a:p>
            <a:pPr algn="r"/>
            <a:r>
              <a:rPr lang="en-US" altLang="zh-CN" sz="3000" cap="all" dirty="0">
                <a:solidFill>
                  <a:schemeClr val="accent2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Target</a:t>
            </a:r>
          </a:p>
          <a:p>
            <a:pPr algn="r"/>
            <a:r>
              <a:rPr lang="en-US" altLang="zh-CN" sz="3000" cap="all" dirty="0">
                <a:solidFill>
                  <a:schemeClr val="accent2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account</a:t>
            </a:r>
            <a:endParaRPr lang="zh-CN" altLang="en-US" sz="3000" cap="all" dirty="0">
              <a:solidFill>
                <a:schemeClr val="accent2">
                  <a:alpha val="20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7DB5CEF3-3CF9-4B44-A736-F1BC722B049C}"/>
              </a:ext>
            </a:extLst>
          </p:cNvPr>
          <p:cNvSpPr/>
          <p:nvPr/>
        </p:nvSpPr>
        <p:spPr>
          <a:xfrm>
            <a:off x="1932842" y="2995756"/>
            <a:ext cx="810357" cy="81035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CFB9970-236F-4DA7-93E8-378E466AE5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新媒体内容生产方法论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2D7F33-29CC-4DF7-8345-9FD82E7AF3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Content operation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BF4DA66-1CE4-4042-8F7E-C99445C6116E}"/>
              </a:ext>
            </a:extLst>
          </p:cNvPr>
          <p:cNvGrpSpPr/>
          <p:nvPr/>
        </p:nvGrpSpPr>
        <p:grpSpPr>
          <a:xfrm>
            <a:off x="5383555" y="6261473"/>
            <a:ext cx="1424890" cy="155202"/>
            <a:chOff x="9980082" y="6143998"/>
            <a:chExt cx="1424890" cy="155202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4D6F3EEF-1BCA-420F-9916-484C76237636}"/>
                </a:ext>
              </a:extLst>
            </p:cNvPr>
            <p:cNvSpPr/>
            <p:nvPr/>
          </p:nvSpPr>
          <p:spPr>
            <a:xfrm>
              <a:off x="9980082" y="6143998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66DF81D9-3BC2-43CC-86D7-226DB804F733}"/>
                </a:ext>
              </a:extLst>
            </p:cNvPr>
            <p:cNvSpPr/>
            <p:nvPr/>
          </p:nvSpPr>
          <p:spPr>
            <a:xfrm>
              <a:off x="10360538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C74AC1E8-18EA-4598-A512-016F3F5E98D8}"/>
                </a:ext>
              </a:extLst>
            </p:cNvPr>
            <p:cNvSpPr/>
            <p:nvPr/>
          </p:nvSpPr>
          <p:spPr>
            <a:xfrm>
              <a:off x="10690567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93C6071-C2C6-4795-8E0E-02AACF8CF70F}"/>
                </a:ext>
              </a:extLst>
            </p:cNvPr>
            <p:cNvSpPr/>
            <p:nvPr/>
          </p:nvSpPr>
          <p:spPr>
            <a:xfrm>
              <a:off x="11020595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4D62E223-4E1E-4C27-9F2A-ED70BC4DAE3B}"/>
                </a:ext>
              </a:extLst>
            </p:cNvPr>
            <p:cNvSpPr/>
            <p:nvPr/>
          </p:nvSpPr>
          <p:spPr>
            <a:xfrm>
              <a:off x="11350624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5E65767-D565-45F3-93AA-2FD46A79BB02}"/>
                </a:ext>
              </a:extLst>
            </p:cNvPr>
            <p:cNvSpPr/>
            <p:nvPr/>
          </p:nvSpPr>
          <p:spPr>
            <a:xfrm>
              <a:off x="10030509" y="6194425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F5EAD342-7529-4D9C-B197-E37CB318B67B}"/>
              </a:ext>
            </a:extLst>
          </p:cNvPr>
          <p:cNvSpPr txBox="1"/>
          <p:nvPr/>
        </p:nvSpPr>
        <p:spPr>
          <a:xfrm>
            <a:off x="716122" y="2995756"/>
            <a:ext cx="149399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2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# Step one</a:t>
            </a:r>
            <a:endParaRPr lang="zh-CN" altLang="en-US" sz="20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5562EE-55BD-41C4-9565-65993545AD39}"/>
              </a:ext>
            </a:extLst>
          </p:cNvPr>
          <p:cNvSpPr txBox="1"/>
          <p:nvPr/>
        </p:nvSpPr>
        <p:spPr>
          <a:xfrm>
            <a:off x="723900" y="3445644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找到目标帐号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D3B3355-9C55-4340-A059-F4A379626EA7}"/>
              </a:ext>
            </a:extLst>
          </p:cNvPr>
          <p:cNvSpPr txBox="1"/>
          <p:nvPr/>
        </p:nvSpPr>
        <p:spPr>
          <a:xfrm>
            <a:off x="978219" y="4018309"/>
            <a:ext cx="4424288" cy="5725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找那些账号调性、目标人群尽量符合的账号，这样才能保证可借鉴性及人群的精准性。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ED26C69-4CBD-4149-B618-3074E933D2E5}"/>
              </a:ext>
            </a:extLst>
          </p:cNvPr>
          <p:cNvSpPr txBox="1"/>
          <p:nvPr/>
        </p:nvSpPr>
        <p:spPr>
          <a:xfrm>
            <a:off x="723900" y="1511320"/>
            <a:ext cx="1025922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外窥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AFF2049-A043-4D3F-958D-C01602E255E8}"/>
              </a:ext>
            </a:extLst>
          </p:cNvPr>
          <p:cNvSpPr txBox="1"/>
          <p:nvPr/>
        </p:nvSpPr>
        <p:spPr>
          <a:xfrm>
            <a:off x="1245264" y="2142729"/>
            <a:ext cx="1603003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</a:rPr>
              <a:t>把别人看懂</a:t>
            </a:r>
            <a:endParaRPr lang="zh-CN" altLang="en-US" sz="25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0928794-0FE2-43C5-8B3A-710300A5E5B0}"/>
              </a:ext>
            </a:extLst>
          </p:cNvPr>
          <p:cNvSpPr txBox="1"/>
          <p:nvPr/>
        </p:nvSpPr>
        <p:spPr>
          <a:xfrm>
            <a:off x="1938101" y="1778980"/>
            <a:ext cx="281487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Knowing your peers</a:t>
            </a:r>
            <a:endParaRPr lang="zh-CN" altLang="en-US" sz="20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0BD4991C-C8E8-43AA-872D-00ECC4177359}"/>
              </a:ext>
            </a:extLst>
          </p:cNvPr>
          <p:cNvSpPr/>
          <p:nvPr/>
        </p:nvSpPr>
        <p:spPr>
          <a:xfrm>
            <a:off x="7985734" y="2995756"/>
            <a:ext cx="810357" cy="81035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60A2932-EB39-4502-9F95-58DC8FF227C6}"/>
              </a:ext>
            </a:extLst>
          </p:cNvPr>
          <p:cNvSpPr txBox="1"/>
          <p:nvPr/>
        </p:nvSpPr>
        <p:spPr>
          <a:xfrm>
            <a:off x="6769015" y="2995756"/>
            <a:ext cx="1503617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2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# Step two</a:t>
            </a:r>
            <a:endParaRPr lang="zh-CN" altLang="en-US" sz="20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5D3960F-7FC9-48E3-B99D-6E08A3EFF2B7}"/>
              </a:ext>
            </a:extLst>
          </p:cNvPr>
          <p:cNvSpPr txBox="1"/>
          <p:nvPr/>
        </p:nvSpPr>
        <p:spPr>
          <a:xfrm>
            <a:off x="6776793" y="3445644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分析选题方向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4994980C-29C2-4B21-99E2-A81F2FC290B4}"/>
              </a:ext>
            </a:extLst>
          </p:cNvPr>
          <p:cNvCxnSpPr>
            <a:cxnSpLocks/>
          </p:cNvCxnSpPr>
          <p:nvPr/>
        </p:nvCxnSpPr>
        <p:spPr>
          <a:xfrm>
            <a:off x="2998002" y="2332837"/>
            <a:ext cx="845739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9368A89-3B14-436B-8119-05F0BEF340F1}"/>
              </a:ext>
            </a:extLst>
          </p:cNvPr>
          <p:cNvGrpSpPr/>
          <p:nvPr/>
        </p:nvGrpSpPr>
        <p:grpSpPr>
          <a:xfrm>
            <a:off x="723900" y="4097054"/>
            <a:ext cx="144462" cy="144462"/>
            <a:chOff x="6604000" y="-476250"/>
            <a:chExt cx="374650" cy="374650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ED6A5DF0-1C65-4278-A0BA-AA2A3F413A1D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143050CE-378F-4922-984B-257C85391971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192CDBE9-CCD9-449D-B19D-4ADC267D8A60}"/>
              </a:ext>
            </a:extLst>
          </p:cNvPr>
          <p:cNvSpPr/>
          <p:nvPr/>
        </p:nvSpPr>
        <p:spPr>
          <a:xfrm>
            <a:off x="6769015" y="7158330"/>
            <a:ext cx="4686385" cy="699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3F5542FF-0166-42B6-B3E3-01457758A64C}"/>
              </a:ext>
            </a:extLst>
          </p:cNvPr>
          <p:cNvSpPr/>
          <p:nvPr/>
        </p:nvSpPr>
        <p:spPr>
          <a:xfrm>
            <a:off x="716122" y="7158330"/>
            <a:ext cx="4686385" cy="699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6C227CE-D67E-41AD-911A-5803BDD8559F}"/>
              </a:ext>
            </a:extLst>
          </p:cNvPr>
          <p:cNvSpPr txBox="1"/>
          <p:nvPr/>
        </p:nvSpPr>
        <p:spPr>
          <a:xfrm>
            <a:off x="978219" y="4704109"/>
            <a:ext cx="4424288" cy="5725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借助新榜、微指数等第三方平台，找到相关行业的爆文然后找到账号，或者直接钱定榜单。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69D64D35-179B-4F7A-AB70-6EEB7629CD0F}"/>
              </a:ext>
            </a:extLst>
          </p:cNvPr>
          <p:cNvGrpSpPr/>
          <p:nvPr/>
        </p:nvGrpSpPr>
        <p:grpSpPr>
          <a:xfrm>
            <a:off x="723900" y="4782854"/>
            <a:ext cx="144462" cy="144462"/>
            <a:chOff x="6604000" y="-476250"/>
            <a:chExt cx="374650" cy="374650"/>
          </a:xfrm>
        </p:grpSpPr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504FD750-4CED-4F7D-97CA-668FCA343FE9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3B0DCBEE-5F03-4FDF-9EFD-92F6AB726553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54E9365F-9198-4A23-B56A-DB6978324519}"/>
              </a:ext>
            </a:extLst>
          </p:cNvPr>
          <p:cNvSpPr txBox="1"/>
          <p:nvPr/>
        </p:nvSpPr>
        <p:spPr>
          <a:xfrm>
            <a:off x="7031112" y="4018309"/>
            <a:ext cx="4424288" cy="5725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有了一批目标账号后，要做的就是对这些目标账号进行内容选题分析，井长期观察。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59A75997-03B2-4340-833E-574886F4F53C}"/>
              </a:ext>
            </a:extLst>
          </p:cNvPr>
          <p:cNvGrpSpPr/>
          <p:nvPr/>
        </p:nvGrpSpPr>
        <p:grpSpPr>
          <a:xfrm>
            <a:off x="6776793" y="4097054"/>
            <a:ext cx="144462" cy="144462"/>
            <a:chOff x="6604000" y="-476250"/>
            <a:chExt cx="374650" cy="374650"/>
          </a:xfrm>
        </p:grpSpPr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C03AEBDE-0C4E-40DD-A2C4-1314085DAC83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EB6E775C-3446-462A-A231-56755E82EF74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id="{2ECABBFC-78A5-4AF0-B48D-DE141560BF21}"/>
              </a:ext>
            </a:extLst>
          </p:cNvPr>
          <p:cNvSpPr txBox="1"/>
          <p:nvPr/>
        </p:nvSpPr>
        <p:spPr>
          <a:xfrm>
            <a:off x="7031112" y="4704109"/>
            <a:ext cx="4424288" cy="5725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了解它们都是在发什么内容，哪些选题方向的内容效果会比较好，并做好汇总统计。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11DD6E94-F02B-4C89-BC38-611087CC08F2}"/>
              </a:ext>
            </a:extLst>
          </p:cNvPr>
          <p:cNvGrpSpPr/>
          <p:nvPr/>
        </p:nvGrpSpPr>
        <p:grpSpPr>
          <a:xfrm>
            <a:off x="6776793" y="4782854"/>
            <a:ext cx="144462" cy="144462"/>
            <a:chOff x="6604000" y="-476250"/>
            <a:chExt cx="374650" cy="374650"/>
          </a:xfrm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B40D294C-97C7-498F-B652-A21502D17D06}"/>
                </a:ext>
              </a:extLst>
            </p:cNvPr>
            <p:cNvSpPr/>
            <p:nvPr/>
          </p:nvSpPr>
          <p:spPr>
            <a:xfrm>
              <a:off x="6604000" y="-476250"/>
              <a:ext cx="374650" cy="37465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B608D8C3-AC22-49DB-9181-076C1E945C52}"/>
                </a:ext>
              </a:extLst>
            </p:cNvPr>
            <p:cNvSpPr/>
            <p:nvPr/>
          </p:nvSpPr>
          <p:spPr>
            <a:xfrm>
              <a:off x="6680200" y="-400050"/>
              <a:ext cx="222250" cy="22225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25BB4473-F4CA-43F6-B41B-A3792DED2A60}"/>
              </a:ext>
            </a:extLst>
          </p:cNvPr>
          <p:cNvGrpSpPr/>
          <p:nvPr/>
        </p:nvGrpSpPr>
        <p:grpSpPr>
          <a:xfrm>
            <a:off x="7455218" y="5823921"/>
            <a:ext cx="4079828" cy="344184"/>
            <a:chOff x="7455218" y="5823921"/>
            <a:chExt cx="4079828" cy="344184"/>
          </a:xfrm>
        </p:grpSpPr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8D8434B9-4194-49DC-B0D4-62ACA8D4489F}"/>
                </a:ext>
              </a:extLst>
            </p:cNvPr>
            <p:cNvSpPr txBox="1"/>
            <p:nvPr/>
          </p:nvSpPr>
          <p:spPr>
            <a:xfrm>
              <a:off x="7455218" y="5823921"/>
              <a:ext cx="51296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参考资料</a:t>
              </a:r>
              <a:endParaRPr lang="zh-CN" altLang="en-US" sz="1000" dirty="0"/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4AA8B347-A974-41CB-B6FC-D3B89C5529F0}"/>
                </a:ext>
              </a:extLst>
            </p:cNvPr>
            <p:cNvSpPr txBox="1"/>
            <p:nvPr/>
          </p:nvSpPr>
          <p:spPr>
            <a:xfrm>
              <a:off x="8072560" y="5823921"/>
              <a:ext cx="346248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《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公众号如何解决选题荒？这里有一套系统方法论分享给你</a:t>
              </a:r>
              <a:r>
                <a:rPr lang="en-US" altLang="zh-CN" sz="1000" dirty="0"/>
                <a:t>》</a:t>
              </a:r>
              <a:endParaRPr lang="zh-CN" altLang="en-US" sz="1000" dirty="0"/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55C877C8-3AE6-4B05-8E16-13A3537B485F}"/>
                </a:ext>
              </a:extLst>
            </p:cNvPr>
            <p:cNvSpPr txBox="1"/>
            <p:nvPr/>
          </p:nvSpPr>
          <p:spPr>
            <a:xfrm>
              <a:off x="8120185" y="6014217"/>
              <a:ext cx="1008289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木木老贼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.2018.5</a:t>
              </a:r>
              <a:endParaRPr lang="zh-CN" altLang="en-US" sz="1000" dirty="0"/>
            </a:p>
          </p:txBody>
        </p: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5CFBB544-6AA9-40AB-AF30-E04F5EEA1B4C}"/>
                </a:ext>
              </a:extLst>
            </p:cNvPr>
            <p:cNvCxnSpPr>
              <a:cxnSpLocks/>
            </p:cNvCxnSpPr>
            <p:nvPr/>
          </p:nvCxnSpPr>
          <p:spPr>
            <a:xfrm>
              <a:off x="8044182" y="5837365"/>
              <a:ext cx="0" cy="31790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5333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CFB9970-236F-4DA7-93E8-378E466AE5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新媒体内容生产方法论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2D7F33-29CC-4DF7-8345-9FD82E7AF3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Content operation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BF4DA66-1CE4-4042-8F7E-C99445C6116E}"/>
              </a:ext>
            </a:extLst>
          </p:cNvPr>
          <p:cNvGrpSpPr/>
          <p:nvPr/>
        </p:nvGrpSpPr>
        <p:grpSpPr>
          <a:xfrm>
            <a:off x="5383555" y="6261473"/>
            <a:ext cx="1424890" cy="155202"/>
            <a:chOff x="9980082" y="6143998"/>
            <a:chExt cx="1424890" cy="155202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4D6F3EEF-1BCA-420F-9916-484C76237636}"/>
                </a:ext>
              </a:extLst>
            </p:cNvPr>
            <p:cNvSpPr/>
            <p:nvPr/>
          </p:nvSpPr>
          <p:spPr>
            <a:xfrm>
              <a:off x="9980082" y="6143998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66DF81D9-3BC2-43CC-86D7-226DB804F733}"/>
                </a:ext>
              </a:extLst>
            </p:cNvPr>
            <p:cNvSpPr/>
            <p:nvPr/>
          </p:nvSpPr>
          <p:spPr>
            <a:xfrm>
              <a:off x="10360538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C74AC1E8-18EA-4598-A512-016F3F5E98D8}"/>
                </a:ext>
              </a:extLst>
            </p:cNvPr>
            <p:cNvSpPr/>
            <p:nvPr/>
          </p:nvSpPr>
          <p:spPr>
            <a:xfrm>
              <a:off x="10690567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93C6071-C2C6-4795-8E0E-02AACF8CF70F}"/>
                </a:ext>
              </a:extLst>
            </p:cNvPr>
            <p:cNvSpPr/>
            <p:nvPr/>
          </p:nvSpPr>
          <p:spPr>
            <a:xfrm>
              <a:off x="11020595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4D62E223-4E1E-4C27-9F2A-ED70BC4DAE3B}"/>
                </a:ext>
              </a:extLst>
            </p:cNvPr>
            <p:cNvSpPr/>
            <p:nvPr/>
          </p:nvSpPr>
          <p:spPr>
            <a:xfrm>
              <a:off x="11350624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5E65767-D565-45F3-93AA-2FD46A79BB02}"/>
                </a:ext>
              </a:extLst>
            </p:cNvPr>
            <p:cNvSpPr/>
            <p:nvPr/>
          </p:nvSpPr>
          <p:spPr>
            <a:xfrm>
              <a:off x="10030509" y="6194425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5ED26C69-4CBD-4149-B618-3074E933D2E5}"/>
              </a:ext>
            </a:extLst>
          </p:cNvPr>
          <p:cNvSpPr txBox="1"/>
          <p:nvPr/>
        </p:nvSpPr>
        <p:spPr>
          <a:xfrm>
            <a:off x="723900" y="1511320"/>
            <a:ext cx="2308324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4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MVP</a:t>
            </a:r>
            <a:r>
              <a:rPr lang="zh-CN" altLang="en-US" sz="4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思维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AFF2049-A043-4D3F-958D-C01602E255E8}"/>
              </a:ext>
            </a:extLst>
          </p:cNvPr>
          <p:cNvSpPr txBox="1"/>
          <p:nvPr/>
        </p:nvSpPr>
        <p:spPr>
          <a:xfrm>
            <a:off x="1245264" y="2142729"/>
            <a:ext cx="418704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zh-CN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</a:rPr>
              <a:t>最小路径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</a:rPr>
              <a:t>-</a:t>
            </a:r>
            <a:r>
              <a:rPr kumimoji="0" lang="zh-CN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</a:rPr>
              <a:t>数据反馈</a:t>
            </a:r>
            <a:r>
              <a:rPr kumimoji="0" lang="en-US" altLang="zh-CN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</a:rPr>
              <a:t>-</a:t>
            </a:r>
            <a:r>
              <a:rPr kumimoji="0" lang="zh-CN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</a:rPr>
              <a:t>产品迭代</a:t>
            </a:r>
            <a:endParaRPr lang="zh-CN" altLang="en-US" sz="25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0928794-0FE2-43C5-8B3A-710300A5E5B0}"/>
              </a:ext>
            </a:extLst>
          </p:cNvPr>
          <p:cNvSpPr txBox="1"/>
          <p:nvPr/>
        </p:nvSpPr>
        <p:spPr>
          <a:xfrm>
            <a:off x="3151188" y="1778980"/>
            <a:ext cx="3457678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</a:rPr>
              <a:t>Minimum Viable Product</a:t>
            </a:r>
            <a:endParaRPr lang="zh-CN" altLang="en-US" sz="2000" dirty="0">
              <a:solidFill>
                <a:schemeClr val="bg1"/>
              </a:solidFill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4994980C-29C2-4B21-99E2-A81F2FC290B4}"/>
              </a:ext>
            </a:extLst>
          </p:cNvPr>
          <p:cNvCxnSpPr>
            <a:cxnSpLocks/>
          </p:cNvCxnSpPr>
          <p:nvPr/>
        </p:nvCxnSpPr>
        <p:spPr>
          <a:xfrm>
            <a:off x="5527040" y="2332837"/>
            <a:ext cx="592836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>
            <a:extLst>
              <a:ext uri="{FF2B5EF4-FFF2-40B4-BE49-F238E27FC236}">
                <a16:creationId xmlns:a16="http://schemas.microsoft.com/office/drawing/2014/main" id="{3F5542FF-0166-42B6-B3E3-01457758A64C}"/>
              </a:ext>
            </a:extLst>
          </p:cNvPr>
          <p:cNvSpPr/>
          <p:nvPr/>
        </p:nvSpPr>
        <p:spPr>
          <a:xfrm>
            <a:off x="716122" y="7158330"/>
            <a:ext cx="4686385" cy="699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671A9F49-1972-4B83-9752-03A4A36A46F5}"/>
              </a:ext>
            </a:extLst>
          </p:cNvPr>
          <p:cNvSpPr txBox="1"/>
          <p:nvPr/>
        </p:nvSpPr>
        <p:spPr>
          <a:xfrm>
            <a:off x="978219" y="2995756"/>
            <a:ext cx="205184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r>
              <a:rPr lang="zh-CN" altLang="en-US" dirty="0"/>
              <a:t>提出最大胆的假设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A5AA562A-FEC5-40BC-8B0D-FEB81C7729F3}"/>
              </a:ext>
            </a:extLst>
          </p:cNvPr>
          <p:cNvSpPr txBox="1"/>
          <p:nvPr/>
        </p:nvSpPr>
        <p:spPr>
          <a:xfrm>
            <a:off x="978219" y="3605715"/>
            <a:ext cx="4103688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r>
              <a:rPr lang="zh-CN" altLang="en-US" dirty="0"/>
              <a:t>找到最容易的方法验证假设是否成立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30FE6035-AF86-4CEA-A04C-4064E4B3FF74}"/>
              </a:ext>
            </a:extLst>
          </p:cNvPr>
          <p:cNvSpPr txBox="1"/>
          <p:nvPr/>
        </p:nvSpPr>
        <p:spPr>
          <a:xfrm>
            <a:off x="978219" y="4215675"/>
            <a:ext cx="205184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r>
              <a:rPr lang="zh-CN" altLang="en-US" dirty="0"/>
              <a:t>用实验结果来校准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FA606B53-2718-4071-BA04-8CEF113CFCF0}"/>
              </a:ext>
            </a:extLst>
          </p:cNvPr>
          <p:cNvCxnSpPr/>
          <p:nvPr/>
        </p:nvCxnSpPr>
        <p:spPr>
          <a:xfrm>
            <a:off x="844082" y="3149644"/>
            <a:ext cx="0" cy="3886423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表格 20">
            <a:extLst>
              <a:ext uri="{FF2B5EF4-FFF2-40B4-BE49-F238E27FC236}">
                <a16:creationId xmlns:a16="http://schemas.microsoft.com/office/drawing/2014/main" id="{EB1BF49F-3D3E-4359-900F-41294500E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44245"/>
              </p:ext>
            </p:extLst>
          </p:nvPr>
        </p:nvGraphicFramePr>
        <p:xfrm>
          <a:off x="5612824" y="3441005"/>
          <a:ext cx="5715577" cy="2044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911">
                  <a:extLst>
                    <a:ext uri="{9D8B030D-6E8A-4147-A177-3AD203B41FA5}">
                      <a16:colId xmlns:a16="http://schemas.microsoft.com/office/drawing/2014/main" val="3616853720"/>
                    </a:ext>
                  </a:extLst>
                </a:gridCol>
                <a:gridCol w="1212593">
                  <a:extLst>
                    <a:ext uri="{9D8B030D-6E8A-4147-A177-3AD203B41FA5}">
                      <a16:colId xmlns:a16="http://schemas.microsoft.com/office/drawing/2014/main" val="3779768185"/>
                    </a:ext>
                  </a:extLst>
                </a:gridCol>
                <a:gridCol w="1212593">
                  <a:extLst>
                    <a:ext uri="{9D8B030D-6E8A-4147-A177-3AD203B41FA5}">
                      <a16:colId xmlns:a16="http://schemas.microsoft.com/office/drawing/2014/main" val="2265392450"/>
                    </a:ext>
                  </a:extLst>
                </a:gridCol>
                <a:gridCol w="1212593">
                  <a:extLst>
                    <a:ext uri="{9D8B030D-6E8A-4147-A177-3AD203B41FA5}">
                      <a16:colId xmlns:a16="http://schemas.microsoft.com/office/drawing/2014/main" val="1401068444"/>
                    </a:ext>
                  </a:extLst>
                </a:gridCol>
                <a:gridCol w="743887">
                  <a:extLst>
                    <a:ext uri="{9D8B030D-6E8A-4147-A177-3AD203B41FA5}">
                      <a16:colId xmlns:a16="http://schemas.microsoft.com/office/drawing/2014/main" val="860666740"/>
                    </a:ext>
                  </a:extLst>
                </a:gridCol>
              </a:tblGrid>
              <a:tr h="51341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0" dirty="0">
                          <a:solidFill>
                            <a:schemeClr val="accent3"/>
                          </a:solidFill>
                        </a:rPr>
                        <a:t>测试选题方向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0" dirty="0">
                          <a:solidFill>
                            <a:schemeClr val="accent3"/>
                          </a:solidFill>
                        </a:rPr>
                        <a:t>选题方向</a:t>
                      </a:r>
                      <a:r>
                        <a:rPr lang="en-US" altLang="zh-CN" sz="1500" b="0" dirty="0">
                          <a:solidFill>
                            <a:schemeClr val="accent3"/>
                          </a:solidFill>
                        </a:rPr>
                        <a:t>A</a:t>
                      </a:r>
                      <a:endParaRPr lang="zh-CN" altLang="en-US" sz="1500" b="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0" dirty="0">
                          <a:solidFill>
                            <a:schemeClr val="accent3"/>
                          </a:solidFill>
                        </a:rPr>
                        <a:t>选题方向</a:t>
                      </a:r>
                      <a:r>
                        <a:rPr lang="en-US" altLang="zh-CN" sz="1500" b="0" dirty="0">
                          <a:solidFill>
                            <a:schemeClr val="accent3"/>
                          </a:solidFill>
                        </a:rPr>
                        <a:t>B</a:t>
                      </a:r>
                      <a:endParaRPr lang="zh-CN" altLang="en-US" sz="1500" b="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0" dirty="0">
                          <a:solidFill>
                            <a:schemeClr val="accent3"/>
                          </a:solidFill>
                        </a:rPr>
                        <a:t>选题方向</a:t>
                      </a:r>
                      <a:r>
                        <a:rPr lang="en-US" altLang="zh-CN" sz="1500" b="0" dirty="0">
                          <a:solidFill>
                            <a:schemeClr val="accent3"/>
                          </a:solidFill>
                        </a:rPr>
                        <a:t>C</a:t>
                      </a:r>
                      <a:endParaRPr lang="zh-CN" altLang="en-US" sz="1500" b="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0" dirty="0">
                          <a:solidFill>
                            <a:schemeClr val="accent3"/>
                          </a:solidFill>
                        </a:rPr>
                        <a:t>…</a:t>
                      </a:r>
                      <a:endParaRPr lang="zh-CN" altLang="en-US" sz="1500" b="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763727"/>
                  </a:ext>
                </a:extLst>
              </a:tr>
              <a:tr h="38288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bg1"/>
                          </a:solidFill>
                        </a:rPr>
                        <a:t>测试时间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7.1-8.1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7.5-7.10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8.5-8.15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…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199493"/>
                  </a:ext>
                </a:extLst>
              </a:tr>
              <a:tr h="38288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bg1"/>
                          </a:solidFill>
                        </a:rPr>
                        <a:t>测试位置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bg1"/>
                          </a:solidFill>
                        </a:rPr>
                        <a:t>头条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bg1"/>
                          </a:solidFill>
                        </a:rPr>
                        <a:t>次条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bg1"/>
                          </a:solidFill>
                        </a:rPr>
                        <a:t>末条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…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332737"/>
                  </a:ext>
                </a:extLst>
              </a:tr>
              <a:tr h="38288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…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…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…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…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…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2910198"/>
                  </a:ext>
                </a:extLst>
              </a:tr>
              <a:tr h="38288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bg1"/>
                          </a:solidFill>
                        </a:rPr>
                        <a:t>测试结果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XX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XX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XX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…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052217"/>
                  </a:ext>
                </a:extLst>
              </a:tr>
            </a:tbl>
          </a:graphicData>
        </a:graphic>
      </p:graphicFrame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753D7551-6BE6-4560-9352-4E7EB38CA78D}"/>
              </a:ext>
            </a:extLst>
          </p:cNvPr>
          <p:cNvSpPr/>
          <p:nvPr/>
        </p:nvSpPr>
        <p:spPr>
          <a:xfrm>
            <a:off x="5485824" y="3421994"/>
            <a:ext cx="5969576" cy="2118307"/>
          </a:xfrm>
          <a:prstGeom prst="roundRect">
            <a:avLst>
              <a:gd name="adj" fmla="val 6304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32661AFF-D621-4C86-9BD8-3BD850C653C3}"/>
              </a:ext>
            </a:extLst>
          </p:cNvPr>
          <p:cNvSpPr txBox="1"/>
          <p:nvPr/>
        </p:nvSpPr>
        <p:spPr>
          <a:xfrm>
            <a:off x="5485824" y="3016800"/>
            <a:ext cx="1731243" cy="2308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 algn="r"/>
            <a:r>
              <a:rPr lang="zh-CN" altLang="en-US" sz="1500" dirty="0">
                <a:solidFill>
                  <a:schemeClr val="accent3"/>
                </a:solidFill>
              </a:rPr>
              <a:t>新媒体选题方向测试</a:t>
            </a:r>
          </a:p>
        </p:txBody>
      </p:sp>
      <p:sp>
        <p:nvSpPr>
          <p:cNvPr id="30" name="等腰三角形 29">
            <a:extLst>
              <a:ext uri="{FF2B5EF4-FFF2-40B4-BE49-F238E27FC236}">
                <a16:creationId xmlns:a16="http://schemas.microsoft.com/office/drawing/2014/main" id="{17784923-0333-4AB1-B239-1AE606B161FF}"/>
              </a:ext>
            </a:extLst>
          </p:cNvPr>
          <p:cNvSpPr/>
          <p:nvPr/>
        </p:nvSpPr>
        <p:spPr>
          <a:xfrm rot="10800000">
            <a:off x="1042519" y="3399591"/>
            <a:ext cx="127678" cy="11006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5" name="等腰三角形 64">
            <a:extLst>
              <a:ext uri="{FF2B5EF4-FFF2-40B4-BE49-F238E27FC236}">
                <a16:creationId xmlns:a16="http://schemas.microsoft.com/office/drawing/2014/main" id="{655AE66F-9920-4CD4-92AF-C17611EA4752}"/>
              </a:ext>
            </a:extLst>
          </p:cNvPr>
          <p:cNvSpPr/>
          <p:nvPr/>
        </p:nvSpPr>
        <p:spPr>
          <a:xfrm rot="10800000">
            <a:off x="1042519" y="4009550"/>
            <a:ext cx="127678" cy="110066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D84C682D-6463-49A3-B12D-467E7D212585}"/>
              </a:ext>
            </a:extLst>
          </p:cNvPr>
          <p:cNvGrpSpPr/>
          <p:nvPr/>
        </p:nvGrpSpPr>
        <p:grpSpPr>
          <a:xfrm>
            <a:off x="7455218" y="5823921"/>
            <a:ext cx="4079828" cy="344184"/>
            <a:chOff x="7455218" y="5823921"/>
            <a:chExt cx="4079828" cy="344184"/>
          </a:xfrm>
        </p:grpSpPr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E8A3F686-9DC8-4A8D-9A3A-CF816C3E3FD8}"/>
                </a:ext>
              </a:extLst>
            </p:cNvPr>
            <p:cNvSpPr txBox="1"/>
            <p:nvPr/>
          </p:nvSpPr>
          <p:spPr>
            <a:xfrm>
              <a:off x="7455218" y="5823921"/>
              <a:ext cx="51296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参考资料</a:t>
              </a:r>
              <a:endParaRPr lang="zh-CN" altLang="en-US" sz="1000" dirty="0"/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3037E10B-A17F-4F7A-B956-94C965B76DDA}"/>
                </a:ext>
              </a:extLst>
            </p:cNvPr>
            <p:cNvSpPr txBox="1"/>
            <p:nvPr/>
          </p:nvSpPr>
          <p:spPr>
            <a:xfrm>
              <a:off x="8072560" y="5823921"/>
              <a:ext cx="346248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《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公众号如何解决选题荒？这里有一套系统方法论分享给你</a:t>
              </a:r>
              <a:r>
                <a:rPr lang="en-US" altLang="zh-CN" sz="1000" dirty="0"/>
                <a:t>》</a:t>
              </a:r>
              <a:endParaRPr lang="zh-CN" altLang="en-US" sz="1000" dirty="0"/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A46C17AE-0E2D-4D28-BE39-1B772C4C0243}"/>
                </a:ext>
              </a:extLst>
            </p:cNvPr>
            <p:cNvSpPr txBox="1"/>
            <p:nvPr/>
          </p:nvSpPr>
          <p:spPr>
            <a:xfrm>
              <a:off x="8120185" y="6014217"/>
              <a:ext cx="1008289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defRPr>
              </a:lvl1pPr>
            </a:lstStyle>
            <a:p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木木老贼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.2018.5</a:t>
              </a:r>
              <a:endParaRPr lang="zh-CN" altLang="en-US" sz="1000" dirty="0"/>
            </a:p>
          </p:txBody>
        </p: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D0B55C09-597B-44EC-829C-5DB19BF853E3}"/>
                </a:ext>
              </a:extLst>
            </p:cNvPr>
            <p:cNvCxnSpPr>
              <a:cxnSpLocks/>
            </p:cNvCxnSpPr>
            <p:nvPr/>
          </p:nvCxnSpPr>
          <p:spPr>
            <a:xfrm>
              <a:off x="8044182" y="5837365"/>
              <a:ext cx="0" cy="31790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id="{AC6F930E-CD7B-44C9-8BD6-5EF3A18E6683}"/>
              </a:ext>
            </a:extLst>
          </p:cNvPr>
          <p:cNvSpPr txBox="1"/>
          <p:nvPr/>
        </p:nvSpPr>
        <p:spPr>
          <a:xfrm>
            <a:off x="983696" y="4596650"/>
            <a:ext cx="2058256" cy="13849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000" cap="all" dirty="0">
                <a:solidFill>
                  <a:schemeClr val="accent3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Minimum</a:t>
            </a:r>
          </a:p>
          <a:p>
            <a:r>
              <a:rPr lang="en-US" altLang="zh-CN" sz="3000" cap="all" dirty="0">
                <a:solidFill>
                  <a:schemeClr val="accent3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Viable</a:t>
            </a:r>
          </a:p>
          <a:p>
            <a:r>
              <a:rPr lang="en-US" altLang="zh-CN" sz="3000" cap="all" dirty="0">
                <a:solidFill>
                  <a:schemeClr val="accent3">
                    <a:alpha val="2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1702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CFB9970-236F-4DA7-93E8-378E466AE5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内容运营案例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2D7F33-29CC-4DF7-8345-9FD82E7AF3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Content operation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BF4DA66-1CE4-4042-8F7E-C99445C6116E}"/>
              </a:ext>
            </a:extLst>
          </p:cNvPr>
          <p:cNvGrpSpPr/>
          <p:nvPr/>
        </p:nvGrpSpPr>
        <p:grpSpPr>
          <a:xfrm>
            <a:off x="5383555" y="6261473"/>
            <a:ext cx="1424890" cy="155202"/>
            <a:chOff x="9980082" y="6143998"/>
            <a:chExt cx="1424890" cy="155202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4D6F3EEF-1BCA-420F-9916-484C76237636}"/>
                </a:ext>
              </a:extLst>
            </p:cNvPr>
            <p:cNvSpPr/>
            <p:nvPr/>
          </p:nvSpPr>
          <p:spPr>
            <a:xfrm>
              <a:off x="9980082" y="6143998"/>
              <a:ext cx="155202" cy="155202"/>
            </a:xfrm>
            <a:prstGeom prst="ellipse">
              <a:avLst/>
            </a:prstGeom>
            <a:noFill/>
            <a:ln>
              <a:solidFill>
                <a:srgbClr val="00E0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66DF81D9-3BC2-43CC-86D7-226DB804F733}"/>
                </a:ext>
              </a:extLst>
            </p:cNvPr>
            <p:cNvSpPr/>
            <p:nvPr/>
          </p:nvSpPr>
          <p:spPr>
            <a:xfrm>
              <a:off x="10360538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C74AC1E8-18EA-4598-A512-016F3F5E98D8}"/>
                </a:ext>
              </a:extLst>
            </p:cNvPr>
            <p:cNvSpPr/>
            <p:nvPr/>
          </p:nvSpPr>
          <p:spPr>
            <a:xfrm>
              <a:off x="10690567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93C6071-C2C6-4795-8E0E-02AACF8CF70F}"/>
                </a:ext>
              </a:extLst>
            </p:cNvPr>
            <p:cNvSpPr/>
            <p:nvPr/>
          </p:nvSpPr>
          <p:spPr>
            <a:xfrm>
              <a:off x="11020595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4D62E223-4E1E-4C27-9F2A-ED70BC4DAE3B}"/>
                </a:ext>
              </a:extLst>
            </p:cNvPr>
            <p:cNvSpPr/>
            <p:nvPr/>
          </p:nvSpPr>
          <p:spPr>
            <a:xfrm>
              <a:off x="11350624" y="6194425"/>
              <a:ext cx="54348" cy="543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5E65767-D565-45F3-93AA-2FD46A79BB02}"/>
                </a:ext>
              </a:extLst>
            </p:cNvPr>
            <p:cNvSpPr/>
            <p:nvPr/>
          </p:nvSpPr>
          <p:spPr>
            <a:xfrm>
              <a:off x="10030509" y="6194425"/>
              <a:ext cx="54348" cy="54348"/>
            </a:xfrm>
            <a:prstGeom prst="ellipse">
              <a:avLst/>
            </a:prstGeom>
            <a:solidFill>
              <a:srgbClr val="00E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A5BA38E0-762C-421E-B609-8D5B121E7981}"/>
              </a:ext>
            </a:extLst>
          </p:cNvPr>
          <p:cNvSpPr txBox="1"/>
          <p:nvPr/>
        </p:nvSpPr>
        <p:spPr>
          <a:xfrm>
            <a:off x="723900" y="1511320"/>
            <a:ext cx="2309928" cy="6155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altLang="zh-CN" sz="4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SD</a:t>
            </a:r>
            <a:r>
              <a:rPr lang="zh-CN" altLang="en-US" sz="40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rPr>
              <a:t>设计师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BA5D682-1567-419A-B91A-C3B0A4618707}"/>
              </a:ext>
            </a:extLst>
          </p:cNvPr>
          <p:cNvSpPr txBox="1"/>
          <p:nvPr/>
        </p:nvSpPr>
        <p:spPr>
          <a:xfrm>
            <a:off x="1245264" y="2142729"/>
            <a:ext cx="2244204" cy="76944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zh-CN" altLang="en-US" sz="25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写作是有方法的</a:t>
            </a:r>
            <a:endParaRPr lang="en-US" altLang="zh-CN" sz="2500" dirty="0">
              <a:solidFill>
                <a:schemeClr val="bg1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  <a:p>
            <a:pPr algn="l"/>
            <a:r>
              <a:rPr lang="zh-CN" altLang="en-US" sz="25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爆款可以复制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47271D1-98FE-45D3-93E9-2BAD58F0339B}"/>
              </a:ext>
            </a:extLst>
          </p:cNvPr>
          <p:cNvSpPr txBox="1"/>
          <p:nvPr/>
        </p:nvSpPr>
        <p:spPr>
          <a:xfrm>
            <a:off x="3115628" y="1560586"/>
            <a:ext cx="1096454" cy="5125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950" dirty="0">
                <a:solidFill>
                  <a:schemeClr val="bg1"/>
                </a:solidFill>
              </a:rPr>
              <a:t>备注：</a:t>
            </a:r>
            <a:endParaRPr lang="en-US" altLang="zh-CN" sz="95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950" dirty="0">
                <a:solidFill>
                  <a:schemeClr val="bg1"/>
                </a:solidFill>
              </a:rPr>
              <a:t>数据及案例为虚构，</a:t>
            </a:r>
            <a:endParaRPr lang="en-US" altLang="zh-CN" sz="95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950" dirty="0">
                <a:solidFill>
                  <a:schemeClr val="bg1"/>
                </a:solidFill>
              </a:rPr>
              <a:t>仅供版式参考</a:t>
            </a:r>
          </a:p>
        </p:txBody>
      </p:sp>
      <p:grpSp>
        <p:nvGrpSpPr>
          <p:cNvPr id="27" name="ipX+样机">
            <a:extLst>
              <a:ext uri="{FF2B5EF4-FFF2-40B4-BE49-F238E27FC236}">
                <a16:creationId xmlns:a16="http://schemas.microsoft.com/office/drawing/2014/main" id="{CB6F96F2-FDD3-46A0-861C-73C50B4360CA}"/>
              </a:ext>
            </a:extLst>
          </p:cNvPr>
          <p:cNvGrpSpPr/>
          <p:nvPr/>
        </p:nvGrpSpPr>
        <p:grpSpPr>
          <a:xfrm>
            <a:off x="8288220" y="1001639"/>
            <a:ext cx="3167180" cy="6734121"/>
            <a:chOff x="5362575" y="1871662"/>
            <a:chExt cx="1463992" cy="3112769"/>
          </a:xfrm>
        </p:grpSpPr>
        <p:sp>
          <p:nvSpPr>
            <p:cNvPr id="25" name="屏幕">
              <a:extLst>
                <a:ext uri="{FF2B5EF4-FFF2-40B4-BE49-F238E27FC236}">
                  <a16:creationId xmlns:a16="http://schemas.microsoft.com/office/drawing/2014/main" id="{8F2A8C62-FD1A-470A-8C10-345B346BAEED}"/>
                </a:ext>
              </a:extLst>
            </p:cNvPr>
            <p:cNvSpPr/>
            <p:nvPr/>
          </p:nvSpPr>
          <p:spPr>
            <a:xfrm>
              <a:off x="5386387" y="1895474"/>
              <a:ext cx="1416367" cy="3065144"/>
            </a:xfrm>
            <a:custGeom>
              <a:avLst/>
              <a:gdLst>
                <a:gd name="connsiteX0" fmla="*/ 1277303 w 1416367"/>
                <a:gd name="connsiteY0" fmla="*/ 0 h 3065144"/>
                <a:gd name="connsiteX1" fmla="*/ 1416368 w 1416367"/>
                <a:gd name="connsiteY1" fmla="*/ 139065 h 3065144"/>
                <a:gd name="connsiteX2" fmla="*/ 1416368 w 1416367"/>
                <a:gd name="connsiteY2" fmla="*/ 2926080 h 3065144"/>
                <a:gd name="connsiteX3" fmla="*/ 1277303 w 1416367"/>
                <a:gd name="connsiteY3" fmla="*/ 3065145 h 3065144"/>
                <a:gd name="connsiteX4" fmla="*/ 139065 w 1416367"/>
                <a:gd name="connsiteY4" fmla="*/ 3065145 h 3065144"/>
                <a:gd name="connsiteX5" fmla="*/ 0 w 1416367"/>
                <a:gd name="connsiteY5" fmla="*/ 2926080 h 3065144"/>
                <a:gd name="connsiteX6" fmla="*/ 0 w 1416367"/>
                <a:gd name="connsiteY6" fmla="*/ 139065 h 3065144"/>
                <a:gd name="connsiteX7" fmla="*/ 139065 w 1416367"/>
                <a:gd name="connsiteY7" fmla="*/ 0 h 3065144"/>
                <a:gd name="connsiteX8" fmla="*/ 1277303 w 1416367"/>
                <a:gd name="connsiteY8" fmla="*/ 0 h 306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6367" h="3065144">
                  <a:moveTo>
                    <a:pt x="1277303" y="0"/>
                  </a:moveTo>
                  <a:cubicBezTo>
                    <a:pt x="1353503" y="0"/>
                    <a:pt x="1416368" y="62865"/>
                    <a:pt x="1416368" y="139065"/>
                  </a:cubicBezTo>
                  <a:lnTo>
                    <a:pt x="1416368" y="2926080"/>
                  </a:lnTo>
                  <a:cubicBezTo>
                    <a:pt x="1416368" y="3002280"/>
                    <a:pt x="1353503" y="3065145"/>
                    <a:pt x="1277303" y="3065145"/>
                  </a:cubicBezTo>
                  <a:lnTo>
                    <a:pt x="139065" y="3065145"/>
                  </a:lnTo>
                  <a:cubicBezTo>
                    <a:pt x="61913" y="3065145"/>
                    <a:pt x="0" y="3002280"/>
                    <a:pt x="0" y="2926080"/>
                  </a:cubicBezTo>
                  <a:lnTo>
                    <a:pt x="0" y="139065"/>
                  </a:lnTo>
                  <a:cubicBezTo>
                    <a:pt x="0" y="62865"/>
                    <a:pt x="62865" y="0"/>
                    <a:pt x="139065" y="0"/>
                  </a:cubicBezTo>
                  <a:lnTo>
                    <a:pt x="12773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6" name="外框">
              <a:extLst>
                <a:ext uri="{FF2B5EF4-FFF2-40B4-BE49-F238E27FC236}">
                  <a16:creationId xmlns:a16="http://schemas.microsoft.com/office/drawing/2014/main" id="{3E4A3EBF-B512-442C-817D-4A5946F56CB4}"/>
                </a:ext>
              </a:extLst>
            </p:cNvPr>
            <p:cNvSpPr/>
            <p:nvPr/>
          </p:nvSpPr>
          <p:spPr>
            <a:xfrm>
              <a:off x="5362575" y="1871662"/>
              <a:ext cx="1463992" cy="3112769"/>
            </a:xfrm>
            <a:custGeom>
              <a:avLst/>
              <a:gdLst>
                <a:gd name="connsiteX0" fmla="*/ 1301115 w 1463992"/>
                <a:gd name="connsiteY0" fmla="*/ 0 h 3112769"/>
                <a:gd name="connsiteX1" fmla="*/ 162878 w 1463992"/>
                <a:gd name="connsiteY1" fmla="*/ 0 h 3112769"/>
                <a:gd name="connsiteX2" fmla="*/ 0 w 1463992"/>
                <a:gd name="connsiteY2" fmla="*/ 162878 h 3112769"/>
                <a:gd name="connsiteX3" fmla="*/ 0 w 1463992"/>
                <a:gd name="connsiteY3" fmla="*/ 2949893 h 3112769"/>
                <a:gd name="connsiteX4" fmla="*/ 162878 w 1463992"/>
                <a:gd name="connsiteY4" fmla="*/ 3112770 h 3112769"/>
                <a:gd name="connsiteX5" fmla="*/ 1301115 w 1463992"/>
                <a:gd name="connsiteY5" fmla="*/ 3112770 h 3112769"/>
                <a:gd name="connsiteX6" fmla="*/ 1463993 w 1463992"/>
                <a:gd name="connsiteY6" fmla="*/ 2949893 h 3112769"/>
                <a:gd name="connsiteX7" fmla="*/ 1463993 w 1463992"/>
                <a:gd name="connsiteY7" fmla="*/ 162878 h 3112769"/>
                <a:gd name="connsiteX8" fmla="*/ 1301115 w 1463992"/>
                <a:gd name="connsiteY8" fmla="*/ 0 h 3112769"/>
                <a:gd name="connsiteX9" fmla="*/ 1440180 w 1463992"/>
                <a:gd name="connsiteY9" fmla="*/ 2949893 h 3112769"/>
                <a:gd name="connsiteX10" fmla="*/ 1301115 w 1463992"/>
                <a:gd name="connsiteY10" fmla="*/ 3088958 h 3112769"/>
                <a:gd name="connsiteX11" fmla="*/ 162878 w 1463992"/>
                <a:gd name="connsiteY11" fmla="*/ 3088958 h 3112769"/>
                <a:gd name="connsiteX12" fmla="*/ 23813 w 1463992"/>
                <a:gd name="connsiteY12" fmla="*/ 2949893 h 3112769"/>
                <a:gd name="connsiteX13" fmla="*/ 23813 w 1463992"/>
                <a:gd name="connsiteY13" fmla="*/ 162878 h 3112769"/>
                <a:gd name="connsiteX14" fmla="*/ 162878 w 1463992"/>
                <a:gd name="connsiteY14" fmla="*/ 23813 h 3112769"/>
                <a:gd name="connsiteX15" fmla="*/ 315278 w 1463992"/>
                <a:gd name="connsiteY15" fmla="*/ 23813 h 3112769"/>
                <a:gd name="connsiteX16" fmla="*/ 331470 w 1463992"/>
                <a:gd name="connsiteY16" fmla="*/ 40005 h 3112769"/>
                <a:gd name="connsiteX17" fmla="*/ 331470 w 1463992"/>
                <a:gd name="connsiteY17" fmla="*/ 47625 h 3112769"/>
                <a:gd name="connsiteX18" fmla="*/ 421958 w 1463992"/>
                <a:gd name="connsiteY18" fmla="*/ 138113 h 3112769"/>
                <a:gd name="connsiteX19" fmla="*/ 1042988 w 1463992"/>
                <a:gd name="connsiteY19" fmla="*/ 138113 h 3112769"/>
                <a:gd name="connsiteX20" fmla="*/ 1133475 w 1463992"/>
                <a:gd name="connsiteY20" fmla="*/ 47625 h 3112769"/>
                <a:gd name="connsiteX21" fmla="*/ 1133475 w 1463992"/>
                <a:gd name="connsiteY21" fmla="*/ 40005 h 3112769"/>
                <a:gd name="connsiteX22" fmla="*/ 1149668 w 1463992"/>
                <a:gd name="connsiteY22" fmla="*/ 23813 h 3112769"/>
                <a:gd name="connsiteX23" fmla="*/ 1301115 w 1463992"/>
                <a:gd name="connsiteY23" fmla="*/ 23813 h 3112769"/>
                <a:gd name="connsiteX24" fmla="*/ 1440180 w 1463992"/>
                <a:gd name="connsiteY24" fmla="*/ 162878 h 3112769"/>
                <a:gd name="connsiteX25" fmla="*/ 1440180 w 1463992"/>
                <a:gd name="connsiteY25" fmla="*/ 2949893 h 311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3992" h="3112769">
                  <a:moveTo>
                    <a:pt x="1301115" y="0"/>
                  </a:moveTo>
                  <a:lnTo>
                    <a:pt x="162878" y="0"/>
                  </a:lnTo>
                  <a:cubicBezTo>
                    <a:pt x="73057" y="0"/>
                    <a:pt x="0" y="73057"/>
                    <a:pt x="0" y="162878"/>
                  </a:cubicBezTo>
                  <a:lnTo>
                    <a:pt x="0" y="2949893"/>
                  </a:lnTo>
                  <a:cubicBezTo>
                    <a:pt x="0" y="3039713"/>
                    <a:pt x="73057" y="3112770"/>
                    <a:pt x="162878" y="3112770"/>
                  </a:cubicBezTo>
                  <a:lnTo>
                    <a:pt x="1301115" y="3112770"/>
                  </a:lnTo>
                  <a:cubicBezTo>
                    <a:pt x="1390936" y="3112770"/>
                    <a:pt x="1463993" y="3039713"/>
                    <a:pt x="1463993" y="2949893"/>
                  </a:cubicBezTo>
                  <a:lnTo>
                    <a:pt x="1463993" y="162878"/>
                  </a:lnTo>
                  <a:cubicBezTo>
                    <a:pt x="1463993" y="73057"/>
                    <a:pt x="1390936" y="0"/>
                    <a:pt x="1301115" y="0"/>
                  </a:cubicBezTo>
                  <a:close/>
                  <a:moveTo>
                    <a:pt x="1440180" y="2949893"/>
                  </a:moveTo>
                  <a:cubicBezTo>
                    <a:pt x="1440180" y="3026093"/>
                    <a:pt x="1377315" y="3088958"/>
                    <a:pt x="1301115" y="3088958"/>
                  </a:cubicBezTo>
                  <a:lnTo>
                    <a:pt x="162878" y="3088958"/>
                  </a:lnTo>
                  <a:cubicBezTo>
                    <a:pt x="85725" y="3088958"/>
                    <a:pt x="23813" y="3026093"/>
                    <a:pt x="23813" y="2949893"/>
                  </a:cubicBezTo>
                  <a:lnTo>
                    <a:pt x="23813" y="162878"/>
                  </a:lnTo>
                  <a:cubicBezTo>
                    <a:pt x="23813" y="86678"/>
                    <a:pt x="86678" y="23813"/>
                    <a:pt x="162878" y="23813"/>
                  </a:cubicBezTo>
                  <a:lnTo>
                    <a:pt x="315278" y="23813"/>
                  </a:lnTo>
                  <a:cubicBezTo>
                    <a:pt x="323850" y="23813"/>
                    <a:pt x="331470" y="30480"/>
                    <a:pt x="331470" y="40005"/>
                  </a:cubicBezTo>
                  <a:lnTo>
                    <a:pt x="331470" y="47625"/>
                  </a:lnTo>
                  <a:cubicBezTo>
                    <a:pt x="331470" y="97155"/>
                    <a:pt x="372428" y="138113"/>
                    <a:pt x="421958" y="138113"/>
                  </a:cubicBezTo>
                  <a:lnTo>
                    <a:pt x="1042988" y="138113"/>
                  </a:lnTo>
                  <a:cubicBezTo>
                    <a:pt x="1092518" y="138113"/>
                    <a:pt x="1133475" y="97155"/>
                    <a:pt x="1133475" y="47625"/>
                  </a:cubicBezTo>
                  <a:lnTo>
                    <a:pt x="1133475" y="40005"/>
                  </a:lnTo>
                  <a:cubicBezTo>
                    <a:pt x="1133475" y="31433"/>
                    <a:pt x="1140143" y="23813"/>
                    <a:pt x="1149668" y="23813"/>
                  </a:cubicBezTo>
                  <a:lnTo>
                    <a:pt x="1301115" y="23813"/>
                  </a:lnTo>
                  <a:cubicBezTo>
                    <a:pt x="1377315" y="23813"/>
                    <a:pt x="1440180" y="86678"/>
                    <a:pt x="1440180" y="162878"/>
                  </a:cubicBezTo>
                  <a:lnTo>
                    <a:pt x="1440180" y="294989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D91447C2-2CD0-46A1-9671-96AE7C0A2784}"/>
              </a:ext>
            </a:extLst>
          </p:cNvPr>
          <p:cNvGrpSpPr/>
          <p:nvPr/>
        </p:nvGrpSpPr>
        <p:grpSpPr>
          <a:xfrm>
            <a:off x="723900" y="3272805"/>
            <a:ext cx="7108718" cy="2462634"/>
            <a:chOff x="723900" y="3272805"/>
            <a:chExt cx="7108718" cy="2462634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569A56A3-2D60-4445-BC70-DDBC75BB1E86}"/>
                </a:ext>
              </a:extLst>
            </p:cNvPr>
            <p:cNvSpPr/>
            <p:nvPr/>
          </p:nvSpPr>
          <p:spPr>
            <a:xfrm>
              <a:off x="6842471" y="3336924"/>
              <a:ext cx="990147" cy="990147"/>
            </a:xfrm>
            <a:prstGeom prst="ellipse">
              <a:avLst/>
            </a:prstGeom>
            <a:noFill/>
            <a:ln>
              <a:gradFill flip="none" rotWithShape="1">
                <a:gsLst>
                  <a:gs pos="15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80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FDB93F4B-E4D2-4325-90D0-E8E8AEE58618}"/>
                </a:ext>
              </a:extLst>
            </p:cNvPr>
            <p:cNvSpPr/>
            <p:nvPr/>
          </p:nvSpPr>
          <p:spPr>
            <a:xfrm>
              <a:off x="6665694" y="3336924"/>
              <a:ext cx="990147" cy="990147"/>
            </a:xfrm>
            <a:prstGeom prst="ellipse">
              <a:avLst/>
            </a:prstGeom>
            <a:noFill/>
            <a:ln>
              <a:gradFill flip="none" rotWithShape="1">
                <a:gsLst>
                  <a:gs pos="10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7DBF78DA-2B8F-4A23-A691-C1D07D094816}"/>
                </a:ext>
              </a:extLst>
            </p:cNvPr>
            <p:cNvGrpSpPr/>
            <p:nvPr/>
          </p:nvGrpSpPr>
          <p:grpSpPr>
            <a:xfrm>
              <a:off x="723900" y="3272805"/>
              <a:ext cx="2043162" cy="1084684"/>
              <a:chOff x="723900" y="3272805"/>
              <a:chExt cx="2043162" cy="1084684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CC0826F0-C428-44D8-A470-0A9DAB3C64FC}"/>
                  </a:ext>
                </a:extLst>
              </p:cNvPr>
              <p:cNvSpPr/>
              <p:nvPr/>
            </p:nvSpPr>
            <p:spPr>
              <a:xfrm>
                <a:off x="1776915" y="3336924"/>
                <a:ext cx="990147" cy="990147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80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FB2C2619-9674-40E4-B441-B70836C3C4D0}"/>
                  </a:ext>
                </a:extLst>
              </p:cNvPr>
              <p:cNvSpPr/>
              <p:nvPr/>
            </p:nvSpPr>
            <p:spPr>
              <a:xfrm>
                <a:off x="1600138" y="3336924"/>
                <a:ext cx="990147" cy="990147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11D4D1D-6745-49BB-A2FB-6C61D5BD0472}"/>
                  </a:ext>
                </a:extLst>
              </p:cNvPr>
              <p:cNvSpPr txBox="1"/>
              <p:nvPr/>
            </p:nvSpPr>
            <p:spPr>
              <a:xfrm>
                <a:off x="723900" y="3272805"/>
                <a:ext cx="525785" cy="461665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Autofit/>
              </a:bodyPr>
              <a:lstStyle/>
              <a:p>
                <a:pPr algn="l"/>
                <a:r>
                  <a:rPr lang="en-US" altLang="zh-CN" sz="3000" dirty="0">
                    <a:solidFill>
                      <a:schemeClr val="accent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rPr>
                  <a:t>50</a:t>
                </a: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F9CD237E-3BF4-4597-A7E4-A86E1DB1E98B}"/>
                  </a:ext>
                </a:extLst>
              </p:cNvPr>
              <p:cNvSpPr txBox="1"/>
              <p:nvPr/>
            </p:nvSpPr>
            <p:spPr>
              <a:xfrm>
                <a:off x="1293812" y="3463623"/>
                <a:ext cx="577081" cy="2308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Autofit/>
              </a:bodyPr>
              <a:lstStyle/>
              <a:p>
                <a:pPr algn="l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个选题</a:t>
                </a:r>
                <a:endParaRPr lang="en-US" altLang="zh-CN" sz="15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87EA441D-5996-4698-8BC9-C997B431B487}"/>
                  </a:ext>
                </a:extLst>
              </p:cNvPr>
              <p:cNvSpPr txBox="1"/>
              <p:nvPr/>
            </p:nvSpPr>
            <p:spPr>
              <a:xfrm>
                <a:off x="723900" y="3784896"/>
                <a:ext cx="1781175" cy="57259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/>
                    <a:ea typeface="OPPOSans R"/>
                    <a:cs typeface="+mn-cs"/>
                  </a:rPr>
                  <a:t>大众兴趣与自我表达的交集</a:t>
                </a:r>
                <a:endParaRPr lang="en-US" altLang="zh-CN" sz="1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42B0560B-AEE7-49DE-8364-9C720BCDAB6C}"/>
                </a:ext>
              </a:extLst>
            </p:cNvPr>
            <p:cNvSpPr txBox="1"/>
            <p:nvPr/>
          </p:nvSpPr>
          <p:spPr>
            <a:xfrm>
              <a:off x="4233422" y="3272805"/>
              <a:ext cx="262892" cy="46166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/>
              <a:r>
                <a:rPr lang="en-US" altLang="zh-CN" sz="3000" dirty="0">
                  <a:solidFill>
                    <a:schemeClr val="accent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rPr>
                <a:t>4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4B0AE9DF-251D-485C-9A8C-15FC40E525F4}"/>
                </a:ext>
              </a:extLst>
            </p:cNvPr>
            <p:cNvSpPr txBox="1"/>
            <p:nvPr/>
          </p:nvSpPr>
          <p:spPr>
            <a:xfrm>
              <a:off x="4549334" y="3463623"/>
              <a:ext cx="57708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/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</a:rPr>
                <a:t>级采访</a:t>
              </a:r>
              <a:endParaRPr lang="en-US" altLang="zh-CN" sz="15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AD623824-A43C-4BA0-91CC-4B33AD3566C7}"/>
                </a:ext>
              </a:extLst>
            </p:cNvPr>
            <p:cNvSpPr txBox="1"/>
            <p:nvPr/>
          </p:nvSpPr>
          <p:spPr>
            <a:xfrm>
              <a:off x="4236286" y="3823919"/>
              <a:ext cx="166071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/>
              <a:r>
                <a:rPr kumimoji="0" lang="en-US" altLang="zh-CN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5000</a:t>
              </a: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人核心粉丝群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6F61536-7B70-4660-BFB0-5DB9959B08F2}"/>
                </a:ext>
              </a:extLst>
            </p:cNvPr>
            <p:cNvSpPr txBox="1"/>
            <p:nvPr/>
          </p:nvSpPr>
          <p:spPr>
            <a:xfrm>
              <a:off x="6131340" y="3823919"/>
              <a:ext cx="1473160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/>
              <a:r>
                <a:rPr kumimoji="0" lang="en-US" altLang="zh-CN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3</a:t>
              </a: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个以上小群采访</a:t>
              </a:r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7BEDFE53-D13F-48CD-9EDC-FB576D487309}"/>
                </a:ext>
              </a:extLst>
            </p:cNvPr>
            <p:cNvGrpSpPr/>
            <p:nvPr/>
          </p:nvGrpSpPr>
          <p:grpSpPr>
            <a:xfrm rot="2700000">
              <a:off x="5943548" y="3868714"/>
              <a:ext cx="141242" cy="141242"/>
              <a:chOff x="3597103" y="4806950"/>
              <a:chExt cx="386360" cy="237066"/>
            </a:xfrm>
          </p:grpSpPr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45F3FC7F-A151-447B-98A6-D2AE70513B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97103" y="4925483"/>
                <a:ext cx="38636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16DF07D1-FCC3-43C4-AD28-4B200310C2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0283" y="4806950"/>
                <a:ext cx="0" cy="237066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80EF94D4-4900-4D63-86F0-EBCC3A694C0B}"/>
                </a:ext>
              </a:extLst>
            </p:cNvPr>
            <p:cNvGrpSpPr/>
            <p:nvPr/>
          </p:nvGrpSpPr>
          <p:grpSpPr>
            <a:xfrm>
              <a:off x="4232712" y="4126657"/>
              <a:ext cx="2795941" cy="230832"/>
              <a:chOff x="1810070" y="4126657"/>
              <a:chExt cx="2795941" cy="230832"/>
            </a:xfrm>
          </p:grpSpPr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1035120A-5260-47C2-8DC9-363A7076B096}"/>
                  </a:ext>
                </a:extLst>
              </p:cNvPr>
              <p:cNvSpPr txBox="1"/>
              <p:nvPr/>
            </p:nvSpPr>
            <p:spPr>
              <a:xfrm>
                <a:off x="1810070" y="4126657"/>
                <a:ext cx="1215076" cy="2308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Autofit/>
              </a:bodyPr>
              <a:lstStyle/>
              <a:p>
                <a:pPr algn="l"/>
                <a:r>
                  <a:rPr kumimoji="0" lang="en-US" altLang="zh-CN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/>
                    <a:ea typeface="OPPOSans R"/>
                    <a:cs typeface="+mn-cs"/>
                  </a:rPr>
                  <a:t>50</a:t>
                </a:r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/>
                    <a:ea typeface="OPPOSans R"/>
                    <a:cs typeface="+mn-cs"/>
                  </a:rPr>
                  <a:t>个个案采访</a:t>
                </a: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C17330FA-CB88-4AE6-A7E6-E78CBE3EB72E}"/>
                  </a:ext>
                </a:extLst>
              </p:cNvPr>
              <p:cNvSpPr txBox="1"/>
              <p:nvPr/>
            </p:nvSpPr>
            <p:spPr>
              <a:xfrm>
                <a:off x="3259489" y="4126657"/>
                <a:ext cx="1346522" cy="2308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Autofit/>
              </a:bodyPr>
              <a:lstStyle/>
              <a:p>
                <a:pPr algn="l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/>
                    <a:ea typeface="OPPOSans R"/>
                    <a:cs typeface="+mn-cs"/>
                  </a:rPr>
                  <a:t>专家顾问团采访</a:t>
                </a:r>
              </a:p>
            </p:txBody>
          </p:sp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7BD81604-0AC8-4944-8A66-F412BDCE7B88}"/>
                  </a:ext>
                </a:extLst>
              </p:cNvPr>
              <p:cNvGrpSpPr/>
              <p:nvPr/>
            </p:nvGrpSpPr>
            <p:grpSpPr>
              <a:xfrm rot="2700000">
                <a:off x="3071697" y="4171452"/>
                <a:ext cx="141242" cy="141242"/>
                <a:chOff x="3597103" y="4806950"/>
                <a:chExt cx="386360" cy="237066"/>
              </a:xfrm>
            </p:grpSpPr>
            <p:cxnSp>
              <p:nvCxnSpPr>
                <p:cNvPr id="53" name="直接连接符 52">
                  <a:extLst>
                    <a:ext uri="{FF2B5EF4-FFF2-40B4-BE49-F238E27FC236}">
                      <a16:creationId xmlns:a16="http://schemas.microsoft.com/office/drawing/2014/main" id="{5905C4C9-422B-4691-9D79-99757C665F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97103" y="4925483"/>
                  <a:ext cx="38636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>
                  <a:extLst>
                    <a:ext uri="{FF2B5EF4-FFF2-40B4-BE49-F238E27FC236}">
                      <a16:creationId xmlns:a16="http://schemas.microsoft.com/office/drawing/2014/main" id="{0D4B0D31-1D28-4E6B-AB97-DA5CFCB7BD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90283" y="4806950"/>
                  <a:ext cx="0" cy="237066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477B8F15-D4A2-4FA4-987D-4B6B14EBE2A1}"/>
                </a:ext>
              </a:extLst>
            </p:cNvPr>
            <p:cNvSpPr/>
            <p:nvPr/>
          </p:nvSpPr>
          <p:spPr>
            <a:xfrm>
              <a:off x="5753842" y="4714874"/>
              <a:ext cx="990147" cy="990147"/>
            </a:xfrm>
            <a:prstGeom prst="ellipse">
              <a:avLst/>
            </a:prstGeom>
            <a:noFill/>
            <a:ln>
              <a:gradFill flip="none" rotWithShape="1">
                <a:gsLst>
                  <a:gs pos="15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80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8E3E684E-2E91-4A72-9372-A3D356F6AC98}"/>
                </a:ext>
              </a:extLst>
            </p:cNvPr>
            <p:cNvSpPr/>
            <p:nvPr/>
          </p:nvSpPr>
          <p:spPr>
            <a:xfrm>
              <a:off x="5577065" y="4714874"/>
              <a:ext cx="990147" cy="990147"/>
            </a:xfrm>
            <a:prstGeom prst="ellipse">
              <a:avLst/>
            </a:prstGeom>
            <a:noFill/>
            <a:ln>
              <a:gradFill flip="none" rotWithShape="1">
                <a:gsLst>
                  <a:gs pos="10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E191C482-753D-4A3A-A585-6DB3083B8F27}"/>
                </a:ext>
              </a:extLst>
            </p:cNvPr>
            <p:cNvSpPr txBox="1"/>
            <p:nvPr/>
          </p:nvSpPr>
          <p:spPr>
            <a:xfrm>
              <a:off x="4232712" y="4650755"/>
              <a:ext cx="722955" cy="461665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/>
              <a:r>
                <a:rPr lang="en-US" altLang="zh-CN" sz="3000" dirty="0">
                  <a:solidFill>
                    <a:schemeClr val="accent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rPr>
                <a:t>100</a:t>
              </a: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D22BCD8D-6F31-4BF6-ADAB-57AF7E48CCFD}"/>
                </a:ext>
              </a:extLst>
            </p:cNvPr>
            <p:cNvSpPr txBox="1"/>
            <p:nvPr/>
          </p:nvSpPr>
          <p:spPr>
            <a:xfrm>
              <a:off x="5008999" y="4841573"/>
              <a:ext cx="577081" cy="2308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algn="l"/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B" panose="00020600040101010101" pitchFamily="18" charset="-122"/>
                  <a:ea typeface="OPPOSans B" panose="00020600040101010101" pitchFamily="18" charset="-122"/>
                </a:rPr>
                <a:t>个标题</a:t>
              </a:r>
              <a:endParaRPr lang="en-US" altLang="zh-CN" sz="1500" dirty="0">
                <a:solidFill>
                  <a:schemeClr val="bg1"/>
                </a:solidFill>
                <a:latin typeface="OPPOSans B" panose="00020600040101010101" pitchFamily="18" charset="-122"/>
                <a:ea typeface="OPPOSans B" panose="00020600040101010101" pitchFamily="18" charset="-122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45921140-8853-497F-A6F3-70EFAC2A35FB}"/>
                </a:ext>
              </a:extLst>
            </p:cNvPr>
            <p:cNvSpPr txBox="1"/>
            <p:nvPr/>
          </p:nvSpPr>
          <p:spPr>
            <a:xfrm>
              <a:off x="4232712" y="5162846"/>
              <a:ext cx="2301685" cy="57259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一篇文章取</a:t>
              </a:r>
              <a:r>
                <a:rPr kumimoji="0" lang="en-US" altLang="zh-CN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100</a:t>
              </a:r>
              <a:r>
                <a: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R"/>
                  <a:ea typeface="OPPOSans R"/>
                  <a:cs typeface="+mn-cs"/>
                </a:rPr>
                <a:t>个题，用户只给标题一秒钟的时间</a:t>
              </a:r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ACF3DECE-9C73-460C-85D2-25F2CD13E204}"/>
                </a:ext>
              </a:extLst>
            </p:cNvPr>
            <p:cNvGrpSpPr/>
            <p:nvPr/>
          </p:nvGrpSpPr>
          <p:grpSpPr>
            <a:xfrm>
              <a:off x="723900" y="4650755"/>
              <a:ext cx="2849755" cy="1084684"/>
              <a:chOff x="-167903" y="4650755"/>
              <a:chExt cx="2849755" cy="1084684"/>
            </a:xfrm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F48180DD-C544-4C3D-B93D-6E56C1D35098}"/>
                  </a:ext>
                </a:extLst>
              </p:cNvPr>
              <p:cNvSpPr/>
              <p:nvPr/>
            </p:nvSpPr>
            <p:spPr>
              <a:xfrm>
                <a:off x="1691705" y="4714874"/>
                <a:ext cx="990147" cy="990147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5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180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150835AD-D9C4-42F8-88C8-EF5A75561CFD}"/>
                  </a:ext>
                </a:extLst>
              </p:cNvPr>
              <p:cNvSpPr/>
              <p:nvPr/>
            </p:nvSpPr>
            <p:spPr>
              <a:xfrm>
                <a:off x="1514928" y="4714874"/>
                <a:ext cx="990147" cy="990147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032BE670-0146-4A18-BF5D-1752FB7DC044}"/>
                  </a:ext>
                </a:extLst>
              </p:cNvPr>
              <p:cNvSpPr txBox="1"/>
              <p:nvPr/>
            </p:nvSpPr>
            <p:spPr>
              <a:xfrm>
                <a:off x="-167903" y="4650755"/>
                <a:ext cx="535403" cy="461665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Autofit/>
              </a:bodyPr>
              <a:lstStyle/>
              <a:p>
                <a:pPr algn="l"/>
                <a:r>
                  <a:rPr lang="en-US" altLang="zh-CN" sz="3000" dirty="0">
                    <a:solidFill>
                      <a:schemeClr val="accent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rPr>
                  <a:t>5h</a:t>
                </a:r>
              </a:p>
            </p:txBody>
          </p:sp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7C9A470C-08A7-4F61-850E-F49150D087FC}"/>
                  </a:ext>
                </a:extLst>
              </p:cNvPr>
              <p:cNvSpPr txBox="1"/>
              <p:nvPr/>
            </p:nvSpPr>
            <p:spPr>
              <a:xfrm>
                <a:off x="446459" y="4841573"/>
                <a:ext cx="1154162" cy="2308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Autofit/>
              </a:bodyPr>
              <a:lstStyle/>
              <a:p>
                <a:pPr algn="l"/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B" panose="00020600040101010101" pitchFamily="18" charset="-122"/>
                    <a:ea typeface="OPPOSans B" panose="00020600040101010101" pitchFamily="18" charset="-122"/>
                  </a:rPr>
                  <a:t>情绪模拟写作</a:t>
                </a:r>
                <a:endParaRPr lang="en-US" altLang="zh-CN" sz="150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180A9D31-501B-49E8-A369-6436D28560CC}"/>
                  </a:ext>
                </a:extLst>
              </p:cNvPr>
              <p:cNvSpPr txBox="1"/>
              <p:nvPr/>
            </p:nvSpPr>
            <p:spPr>
              <a:xfrm>
                <a:off x="-167903" y="5162846"/>
                <a:ext cx="2609024" cy="57259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/>
                    <a:ea typeface="OPPOSans R"/>
                    <a:cs typeface="+mn-cs"/>
                  </a:rPr>
                  <a:t>沉浸式写作</a:t>
                </a:r>
                <a:r>
                  <a:rPr kumimoji="0" lang="en-US" altLang="zh-CN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/>
                    <a:ea typeface="OPPOSans R"/>
                    <a:cs typeface="+mn-cs"/>
                  </a:rPr>
                  <a:t>,</a:t>
                </a:r>
                <a:r>
                  <a:rPr kumimoji="0" lang="zh-CN" alt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POSans R"/>
                    <a:ea typeface="OPPOSans R"/>
                    <a:cs typeface="+mn-cs"/>
                  </a:rPr>
                  <a:t>社交媒体上最容易传播的是情绪</a:t>
                </a:r>
              </a:p>
            </p:txBody>
          </p:sp>
        </p:grpSp>
      </p:grp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CC39A7B8-DACF-4CF9-B6D1-5ADE35181AC8}"/>
              </a:ext>
            </a:extLst>
          </p:cNvPr>
          <p:cNvCxnSpPr>
            <a:cxnSpLocks/>
          </p:cNvCxnSpPr>
          <p:nvPr/>
        </p:nvCxnSpPr>
        <p:spPr>
          <a:xfrm>
            <a:off x="3304233" y="2718707"/>
            <a:ext cx="4615124" cy="0"/>
          </a:xfrm>
          <a:prstGeom prst="line">
            <a:avLst/>
          </a:prstGeom>
          <a:ln w="6350" cap="rnd"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BF9183DA-3B9D-429F-B9F7-9A9CB097CB6A}"/>
              </a:ext>
            </a:extLst>
          </p:cNvPr>
          <p:cNvGrpSpPr/>
          <p:nvPr/>
        </p:nvGrpSpPr>
        <p:grpSpPr>
          <a:xfrm>
            <a:off x="-3655264" y="0"/>
            <a:ext cx="3163824" cy="6858000"/>
            <a:chOff x="4773174" y="0"/>
            <a:chExt cx="3163824" cy="6858000"/>
          </a:xfrm>
        </p:grpSpPr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93E42892-0413-4664-93B4-34F9ACEE7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3174" y="0"/>
              <a:ext cx="3163824" cy="6858000"/>
            </a:xfrm>
            <a:prstGeom prst="rect">
              <a:avLst/>
            </a:prstGeom>
          </p:spPr>
        </p:pic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DEF78053-A0F0-40A1-808C-8B685E9FA629}"/>
                </a:ext>
              </a:extLst>
            </p:cNvPr>
            <p:cNvSpPr/>
            <p:nvPr/>
          </p:nvSpPr>
          <p:spPr>
            <a:xfrm>
              <a:off x="4904623" y="846138"/>
              <a:ext cx="576263" cy="57626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1C9EC7C7-680E-4045-BEDE-888A982B3035}"/>
                </a:ext>
              </a:extLst>
            </p:cNvPr>
            <p:cNvSpPr txBox="1"/>
            <p:nvPr/>
          </p:nvSpPr>
          <p:spPr>
            <a:xfrm>
              <a:off x="5593661" y="1040316"/>
              <a:ext cx="1099660" cy="16248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056" dirty="0" err="1">
                  <a:latin typeface="OPPOSans B" panose="00020600040101010101" pitchFamily="18" charset="-122"/>
                  <a:ea typeface="OPPOSans B" panose="00020600040101010101" pitchFamily="18" charset="-122"/>
                </a:rPr>
                <a:t>SuperDesigner</a:t>
              </a:r>
              <a:endParaRPr lang="zh-CN" altLang="en-US" sz="1056" dirty="0">
                <a:latin typeface="OPPOSans B" panose="00020600040101010101" pitchFamily="18" charset="-122"/>
                <a:ea typeface="OPPOSans B" panose="00020600040101010101" pitchFamily="18" charset="-122"/>
              </a:endParaRP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06890F4D-A6B0-4C18-8C90-F3FB06DA1954}"/>
                </a:ext>
              </a:extLst>
            </p:cNvPr>
            <p:cNvSpPr txBox="1"/>
            <p:nvPr/>
          </p:nvSpPr>
          <p:spPr>
            <a:xfrm>
              <a:off x="4904623" y="1683701"/>
              <a:ext cx="2289088" cy="130805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850" dirty="0">
                  <a:solidFill>
                    <a:schemeClr val="accent1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备注：此公众号纯属虚构，仅用于展示样机效果</a:t>
              </a:r>
            </a:p>
          </p:txBody>
        </p: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B339F23A-1E31-4A20-972B-C791A97CC5C8}"/>
                </a:ext>
              </a:extLst>
            </p:cNvPr>
            <p:cNvGrpSpPr/>
            <p:nvPr/>
          </p:nvGrpSpPr>
          <p:grpSpPr>
            <a:xfrm>
              <a:off x="5004239" y="1015406"/>
              <a:ext cx="377031" cy="237725"/>
              <a:chOff x="8618141" y="756248"/>
              <a:chExt cx="377031" cy="237725"/>
            </a:xfrm>
          </p:grpSpPr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id="{F2121E3B-C206-4421-A72D-BD0DC17EEF55}"/>
                  </a:ext>
                </a:extLst>
              </p:cNvPr>
              <p:cNvSpPr/>
              <p:nvPr/>
            </p:nvSpPr>
            <p:spPr>
              <a:xfrm>
                <a:off x="8733298" y="775692"/>
                <a:ext cx="212753" cy="218281"/>
              </a:xfrm>
              <a:prstGeom prst="ellipse">
                <a:avLst/>
              </a:prstGeom>
              <a:noFill/>
              <a:ln w="317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22860" rIns="45720" bIns="22860" rtlCol="0" anchor="ctr">
                <a:noAutofit/>
              </a:bodyPr>
              <a:lstStyle/>
              <a:p>
                <a:pPr algn="ctr"/>
                <a:endParaRPr lang="zh-CN" altLang="en-US" sz="900"/>
              </a:p>
            </p:txBody>
          </p:sp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BFBFB880-C29A-4F14-8772-7A2A70A37AF8}"/>
                  </a:ext>
                </a:extLst>
              </p:cNvPr>
              <p:cNvSpPr/>
              <p:nvPr/>
            </p:nvSpPr>
            <p:spPr>
              <a:xfrm>
                <a:off x="8782419" y="775692"/>
                <a:ext cx="212753" cy="218281"/>
              </a:xfrm>
              <a:prstGeom prst="ellipse">
                <a:avLst/>
              </a:prstGeom>
              <a:noFill/>
              <a:ln w="317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22860" rIns="45720" bIns="22860" rtlCol="0" anchor="ctr">
                <a:noAutofit/>
              </a:bodyPr>
              <a:lstStyle/>
              <a:p>
                <a:pPr algn="ctr"/>
                <a:endParaRPr lang="zh-CN" altLang="en-US" sz="900"/>
              </a:p>
            </p:txBody>
          </p:sp>
          <p:sp>
            <p:nvSpPr>
              <p:cNvPr id="123" name="文本框 122">
                <a:extLst>
                  <a:ext uri="{FF2B5EF4-FFF2-40B4-BE49-F238E27FC236}">
                    <a16:creationId xmlns:a16="http://schemas.microsoft.com/office/drawing/2014/main" id="{34D47F69-066A-46F3-AC71-1C7D1CE059DB}"/>
                  </a:ext>
                </a:extLst>
              </p:cNvPr>
              <p:cNvSpPr txBox="1"/>
              <p:nvPr/>
            </p:nvSpPr>
            <p:spPr>
              <a:xfrm>
                <a:off x="8618141" y="756248"/>
                <a:ext cx="331822" cy="162481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altLang="zh-CN" sz="528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rPr>
                  <a:t>Super</a:t>
                </a:r>
              </a:p>
              <a:p>
                <a:r>
                  <a:rPr lang="en-US" altLang="zh-CN" sz="528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rPr>
                  <a:t>Designer</a:t>
                </a:r>
                <a:endParaRPr lang="zh-CN" altLang="en-US" sz="528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  <p:sp>
            <p:nvSpPr>
              <p:cNvPr id="124" name="文本框 123">
                <a:extLst>
                  <a:ext uri="{FF2B5EF4-FFF2-40B4-BE49-F238E27FC236}">
                    <a16:creationId xmlns:a16="http://schemas.microsoft.com/office/drawing/2014/main" id="{699C8863-36A6-4C28-BB70-53E87C686D7B}"/>
                  </a:ext>
                </a:extLst>
              </p:cNvPr>
              <p:cNvSpPr txBox="1"/>
              <p:nvPr/>
            </p:nvSpPr>
            <p:spPr>
              <a:xfrm>
                <a:off x="8620523" y="950291"/>
                <a:ext cx="301365" cy="38472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altLang="zh-CN" sz="25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rPr>
                  <a:t>Build your dream</a:t>
                </a:r>
                <a:endParaRPr lang="zh-CN" altLang="en-US" sz="250" dirty="0">
                  <a:solidFill>
                    <a:schemeClr val="bg1"/>
                  </a:solidFill>
                  <a:latin typeface="OPPOSans B" panose="00020600040101010101" pitchFamily="18" charset="-122"/>
                  <a:ea typeface="OPPOSans B" panose="00020600040101010101" pitchFamily="18" charset="-122"/>
                </a:endParaRPr>
              </a:p>
            </p:txBody>
          </p:sp>
        </p:grp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544946CC-9F60-4216-83DA-BB8E00618B43}"/>
                </a:ext>
              </a:extLst>
            </p:cNvPr>
            <p:cNvSpPr txBox="1"/>
            <p:nvPr/>
          </p:nvSpPr>
          <p:spPr>
            <a:xfrm>
              <a:off x="4904623" y="1528126"/>
              <a:ext cx="2664191" cy="130805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850" dirty="0">
                  <a:solidFill>
                    <a:srgbClr val="686969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SD</a:t>
              </a:r>
              <a:r>
                <a:rPr lang="zh-CN" altLang="en-US" sz="850" dirty="0">
                  <a:solidFill>
                    <a:srgbClr val="686969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为你的产品提供更强的支持，让你在市场中越战越勇</a:t>
              </a:r>
            </a:p>
          </p:txBody>
        </p: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AF4385C9-B2D8-4652-9776-57F6FED31796}"/>
                </a:ext>
              </a:extLst>
            </p:cNvPr>
            <p:cNvGrpSpPr/>
            <p:nvPr/>
          </p:nvGrpSpPr>
          <p:grpSpPr>
            <a:xfrm>
              <a:off x="4871568" y="3032124"/>
              <a:ext cx="2967037" cy="3825285"/>
              <a:chOff x="4871568" y="3057524"/>
              <a:chExt cx="2967037" cy="3825285"/>
            </a:xfrm>
          </p:grpSpPr>
          <p:grpSp>
            <p:nvGrpSpPr>
              <p:cNvPr id="78" name="组合 77">
                <a:extLst>
                  <a:ext uri="{FF2B5EF4-FFF2-40B4-BE49-F238E27FC236}">
                    <a16:creationId xmlns:a16="http://schemas.microsoft.com/office/drawing/2014/main" id="{FA2CD56F-8725-48DC-A859-3FE91C0F2904}"/>
                  </a:ext>
                </a:extLst>
              </p:cNvPr>
              <p:cNvGrpSpPr/>
              <p:nvPr/>
            </p:nvGrpSpPr>
            <p:grpSpPr>
              <a:xfrm>
                <a:off x="4871568" y="3057524"/>
                <a:ext cx="2967037" cy="1876425"/>
                <a:chOff x="4871568" y="3057524"/>
                <a:chExt cx="2967037" cy="1876425"/>
              </a:xfrm>
            </p:grpSpPr>
            <p:grpSp>
              <p:nvGrpSpPr>
                <p:cNvPr id="99" name="组合 98">
                  <a:extLst>
                    <a:ext uri="{FF2B5EF4-FFF2-40B4-BE49-F238E27FC236}">
                      <a16:creationId xmlns:a16="http://schemas.microsoft.com/office/drawing/2014/main" id="{04F45464-604F-4692-9F71-87193FE25971}"/>
                    </a:ext>
                  </a:extLst>
                </p:cNvPr>
                <p:cNvGrpSpPr/>
                <p:nvPr/>
              </p:nvGrpSpPr>
              <p:grpSpPr>
                <a:xfrm>
                  <a:off x="4871568" y="3057524"/>
                  <a:ext cx="2967037" cy="1876425"/>
                  <a:chOff x="5940478" y="3057524"/>
                  <a:chExt cx="2967037" cy="1876425"/>
                </a:xfrm>
              </p:grpSpPr>
              <p:sp>
                <p:nvSpPr>
                  <p:cNvPr id="119" name="任意多边形: 形状 118">
                    <a:extLst>
                      <a:ext uri="{FF2B5EF4-FFF2-40B4-BE49-F238E27FC236}">
                        <a16:creationId xmlns:a16="http://schemas.microsoft.com/office/drawing/2014/main" id="{3CB184E7-BF26-45C6-9451-1A13C597EC32}"/>
                      </a:ext>
                    </a:extLst>
                  </p:cNvPr>
                  <p:cNvSpPr/>
                  <p:nvPr/>
                </p:nvSpPr>
                <p:spPr>
                  <a:xfrm>
                    <a:off x="5940478" y="4313237"/>
                    <a:ext cx="2967037" cy="620712"/>
                  </a:xfrm>
                  <a:custGeom>
                    <a:avLst/>
                    <a:gdLst>
                      <a:gd name="connsiteX0" fmla="*/ 0 w 2967037"/>
                      <a:gd name="connsiteY0" fmla="*/ 0 h 620712"/>
                      <a:gd name="connsiteX1" fmla="*/ 2967037 w 2967037"/>
                      <a:gd name="connsiteY1" fmla="*/ 0 h 620712"/>
                      <a:gd name="connsiteX2" fmla="*/ 2967037 w 2967037"/>
                      <a:gd name="connsiteY2" fmla="*/ 558790 h 620712"/>
                      <a:gd name="connsiteX3" fmla="*/ 2905115 w 2967037"/>
                      <a:gd name="connsiteY3" fmla="*/ 620712 h 620712"/>
                      <a:gd name="connsiteX4" fmla="*/ 61922 w 2967037"/>
                      <a:gd name="connsiteY4" fmla="*/ 620712 h 620712"/>
                      <a:gd name="connsiteX5" fmla="*/ 0 w 2967037"/>
                      <a:gd name="connsiteY5" fmla="*/ 558790 h 620712"/>
                      <a:gd name="connsiteX6" fmla="*/ 0 w 2967037"/>
                      <a:gd name="connsiteY6" fmla="*/ 0 h 620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67037" h="620712">
                        <a:moveTo>
                          <a:pt x="0" y="0"/>
                        </a:moveTo>
                        <a:lnTo>
                          <a:pt x="2967037" y="0"/>
                        </a:lnTo>
                        <a:lnTo>
                          <a:pt x="2967037" y="558790"/>
                        </a:lnTo>
                        <a:cubicBezTo>
                          <a:pt x="2967037" y="592989"/>
                          <a:pt x="2939314" y="620712"/>
                          <a:pt x="2905115" y="620712"/>
                        </a:cubicBezTo>
                        <a:lnTo>
                          <a:pt x="61922" y="620712"/>
                        </a:lnTo>
                        <a:cubicBezTo>
                          <a:pt x="27723" y="620712"/>
                          <a:pt x="0" y="592989"/>
                          <a:pt x="0" y="55879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0" name="任意多边形: 形状 119">
                    <a:extLst>
                      <a:ext uri="{FF2B5EF4-FFF2-40B4-BE49-F238E27FC236}">
                        <a16:creationId xmlns:a16="http://schemas.microsoft.com/office/drawing/2014/main" id="{BF7276C0-3320-417A-BA1A-DC2437C1626E}"/>
                      </a:ext>
                    </a:extLst>
                  </p:cNvPr>
                  <p:cNvSpPr/>
                  <p:nvPr/>
                </p:nvSpPr>
                <p:spPr>
                  <a:xfrm>
                    <a:off x="5940478" y="3057524"/>
                    <a:ext cx="2967037" cy="1255713"/>
                  </a:xfrm>
                  <a:custGeom>
                    <a:avLst/>
                    <a:gdLst>
                      <a:gd name="connsiteX0" fmla="*/ 61922 w 2967037"/>
                      <a:gd name="connsiteY0" fmla="*/ 0 h 1255713"/>
                      <a:gd name="connsiteX1" fmla="*/ 2905115 w 2967037"/>
                      <a:gd name="connsiteY1" fmla="*/ 0 h 1255713"/>
                      <a:gd name="connsiteX2" fmla="*/ 2967037 w 2967037"/>
                      <a:gd name="connsiteY2" fmla="*/ 61922 h 1255713"/>
                      <a:gd name="connsiteX3" fmla="*/ 2967037 w 2967037"/>
                      <a:gd name="connsiteY3" fmla="*/ 1255713 h 1255713"/>
                      <a:gd name="connsiteX4" fmla="*/ 0 w 2967037"/>
                      <a:gd name="connsiteY4" fmla="*/ 1255713 h 1255713"/>
                      <a:gd name="connsiteX5" fmla="*/ 0 w 2967037"/>
                      <a:gd name="connsiteY5" fmla="*/ 61922 h 1255713"/>
                      <a:gd name="connsiteX6" fmla="*/ 61922 w 2967037"/>
                      <a:gd name="connsiteY6" fmla="*/ 0 h 1255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67037" h="1255713">
                        <a:moveTo>
                          <a:pt x="61922" y="0"/>
                        </a:moveTo>
                        <a:lnTo>
                          <a:pt x="2905115" y="0"/>
                        </a:lnTo>
                        <a:cubicBezTo>
                          <a:pt x="2939314" y="0"/>
                          <a:pt x="2967037" y="27723"/>
                          <a:pt x="2967037" y="61922"/>
                        </a:cubicBezTo>
                        <a:lnTo>
                          <a:pt x="2967037" y="1255713"/>
                        </a:lnTo>
                        <a:lnTo>
                          <a:pt x="0" y="1255713"/>
                        </a:lnTo>
                        <a:lnTo>
                          <a:pt x="0" y="61922"/>
                        </a:lnTo>
                        <a:cubicBezTo>
                          <a:pt x="0" y="27723"/>
                          <a:pt x="27723" y="0"/>
                          <a:pt x="61922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00" name="组合 99">
                  <a:extLst>
                    <a:ext uri="{FF2B5EF4-FFF2-40B4-BE49-F238E27FC236}">
                      <a16:creationId xmlns:a16="http://schemas.microsoft.com/office/drawing/2014/main" id="{CEC141FA-7DF9-45AC-AF1C-BED516AAD4FD}"/>
                    </a:ext>
                  </a:extLst>
                </p:cNvPr>
                <p:cNvGrpSpPr/>
                <p:nvPr/>
              </p:nvGrpSpPr>
              <p:grpSpPr>
                <a:xfrm>
                  <a:off x="5016640" y="4378221"/>
                  <a:ext cx="2558393" cy="347887"/>
                  <a:chOff x="1524892" y="4378221"/>
                  <a:chExt cx="2558393" cy="347887"/>
                </a:xfrm>
              </p:grpSpPr>
              <p:sp>
                <p:nvSpPr>
                  <p:cNvPr id="117" name="文本框 116">
                    <a:extLst>
                      <a:ext uri="{FF2B5EF4-FFF2-40B4-BE49-F238E27FC236}">
                        <a16:creationId xmlns:a16="http://schemas.microsoft.com/office/drawing/2014/main" id="{3312DE23-DB81-4DC8-BF3A-61B6ABB6B079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892" y="4378221"/>
                    <a:ext cx="2558393" cy="161583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r>
                      <a:rPr lang="zh-CN" altLang="en-US" sz="10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OPPOSans B" panose="00020600040101010101" pitchFamily="18" charset="-122"/>
                        <a:ea typeface="OPPOSans B" panose="00020600040101010101" pitchFamily="18" charset="-122"/>
                      </a:rPr>
                      <a:t>给我三分钟，带你看懂幻灯设计的底层逻辑</a:t>
                    </a:r>
                  </a:p>
                </p:txBody>
              </p:sp>
              <p:sp>
                <p:nvSpPr>
                  <p:cNvPr id="118" name="文本框 117">
                    <a:extLst>
                      <a:ext uri="{FF2B5EF4-FFF2-40B4-BE49-F238E27FC236}">
                        <a16:creationId xmlns:a16="http://schemas.microsoft.com/office/drawing/2014/main" id="{C01ABDA5-28EF-46EA-A377-49348A017310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892" y="4587609"/>
                    <a:ext cx="1500411" cy="138499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r>
                      <a:rPr lang="zh-CN" altLang="en-US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OPPOSans R" panose="00020600040101010101" pitchFamily="18" charset="-122"/>
                        <a:ea typeface="OPPOSans R" panose="00020600040101010101" pitchFamily="18" charset="-122"/>
                      </a:rPr>
                      <a:t>行业高手不敢告诉你的秘密！</a:t>
                    </a:r>
                  </a:p>
                </p:txBody>
              </p:sp>
            </p:grpSp>
            <p:sp>
              <p:nvSpPr>
                <p:cNvPr id="101" name="梯形 100">
                  <a:extLst>
                    <a:ext uri="{FF2B5EF4-FFF2-40B4-BE49-F238E27FC236}">
                      <a16:creationId xmlns:a16="http://schemas.microsoft.com/office/drawing/2014/main" id="{07DAD5D0-83A4-44B9-9A22-356756492C1B}"/>
                    </a:ext>
                  </a:extLst>
                </p:cNvPr>
                <p:cNvSpPr/>
                <p:nvPr/>
              </p:nvSpPr>
              <p:spPr>
                <a:xfrm rot="16200000">
                  <a:off x="5865111" y="2976780"/>
                  <a:ext cx="979952" cy="1420694"/>
                </a:xfrm>
                <a:prstGeom prst="trapezoid">
                  <a:avLst>
                    <a:gd name="adj" fmla="val 21651"/>
                  </a:avLst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02" name="组合 101">
                  <a:extLst>
                    <a:ext uri="{FF2B5EF4-FFF2-40B4-BE49-F238E27FC236}">
                      <a16:creationId xmlns:a16="http://schemas.microsoft.com/office/drawing/2014/main" id="{7F4208AC-4636-419F-B1C5-29854A65C370}"/>
                    </a:ext>
                  </a:extLst>
                </p:cNvPr>
                <p:cNvGrpSpPr/>
                <p:nvPr/>
              </p:nvGrpSpPr>
              <p:grpSpPr>
                <a:xfrm>
                  <a:off x="7350818" y="3173131"/>
                  <a:ext cx="377031" cy="237725"/>
                  <a:chOff x="8618141" y="756248"/>
                  <a:chExt cx="377031" cy="237725"/>
                </a:xfrm>
              </p:grpSpPr>
              <p:sp>
                <p:nvSpPr>
                  <p:cNvPr id="113" name="椭圆 112">
                    <a:extLst>
                      <a:ext uri="{FF2B5EF4-FFF2-40B4-BE49-F238E27FC236}">
                        <a16:creationId xmlns:a16="http://schemas.microsoft.com/office/drawing/2014/main" id="{B6E01D53-E632-414E-BCD4-1C4971F07D23}"/>
                      </a:ext>
                    </a:extLst>
                  </p:cNvPr>
                  <p:cNvSpPr/>
                  <p:nvPr/>
                </p:nvSpPr>
                <p:spPr>
                  <a:xfrm>
                    <a:off x="8733298" y="775692"/>
                    <a:ext cx="212753" cy="218281"/>
                  </a:xfrm>
                  <a:prstGeom prst="ellipse">
                    <a:avLst/>
                  </a:prstGeom>
                  <a:noFill/>
                  <a:ln w="3175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45720" tIns="22860" rIns="45720" bIns="22860" rtlCol="0" anchor="ctr">
                    <a:noAutofit/>
                  </a:bodyPr>
                  <a:lstStyle/>
                  <a:p>
                    <a:pPr algn="ctr"/>
                    <a:endParaRPr lang="zh-CN" altLang="en-US" sz="900"/>
                  </a:p>
                </p:txBody>
              </p:sp>
              <p:sp>
                <p:nvSpPr>
                  <p:cNvPr id="114" name="椭圆 113">
                    <a:extLst>
                      <a:ext uri="{FF2B5EF4-FFF2-40B4-BE49-F238E27FC236}">
                        <a16:creationId xmlns:a16="http://schemas.microsoft.com/office/drawing/2014/main" id="{4D76B4E2-A74C-4F3A-964B-F7F5798D7B3C}"/>
                      </a:ext>
                    </a:extLst>
                  </p:cNvPr>
                  <p:cNvSpPr/>
                  <p:nvPr/>
                </p:nvSpPr>
                <p:spPr>
                  <a:xfrm>
                    <a:off x="8782419" y="775692"/>
                    <a:ext cx="212753" cy="218281"/>
                  </a:xfrm>
                  <a:prstGeom prst="ellipse">
                    <a:avLst/>
                  </a:prstGeom>
                  <a:noFill/>
                  <a:ln w="3175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45720" tIns="22860" rIns="45720" bIns="22860" rtlCol="0" anchor="ctr">
                    <a:noAutofit/>
                  </a:bodyPr>
                  <a:lstStyle/>
                  <a:p>
                    <a:pPr algn="ctr"/>
                    <a:endParaRPr lang="zh-CN" altLang="en-US" sz="900"/>
                  </a:p>
                </p:txBody>
              </p:sp>
              <p:sp>
                <p:nvSpPr>
                  <p:cNvPr id="115" name="文本框 114">
                    <a:extLst>
                      <a:ext uri="{FF2B5EF4-FFF2-40B4-BE49-F238E27FC236}">
                        <a16:creationId xmlns:a16="http://schemas.microsoft.com/office/drawing/2014/main" id="{38D9875E-9AC1-4C8B-B56A-10F7CB8F65E0}"/>
                      </a:ext>
                    </a:extLst>
                  </p:cNvPr>
                  <p:cNvSpPr txBox="1"/>
                  <p:nvPr/>
                </p:nvSpPr>
                <p:spPr>
                  <a:xfrm>
                    <a:off x="8618141" y="756248"/>
                    <a:ext cx="331822" cy="162481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r>
                      <a:rPr lang="en-US" altLang="zh-CN" sz="528" dirty="0">
                        <a:solidFill>
                          <a:schemeClr val="bg1"/>
                        </a:solidFill>
                        <a:latin typeface="OPPOSans B" panose="00020600040101010101" pitchFamily="18" charset="-122"/>
                        <a:ea typeface="OPPOSans B" panose="00020600040101010101" pitchFamily="18" charset="-122"/>
                      </a:rPr>
                      <a:t>Super</a:t>
                    </a:r>
                  </a:p>
                  <a:p>
                    <a:r>
                      <a:rPr lang="en-US" altLang="zh-CN" sz="528" dirty="0">
                        <a:solidFill>
                          <a:schemeClr val="bg1"/>
                        </a:solidFill>
                        <a:latin typeface="OPPOSans B" panose="00020600040101010101" pitchFamily="18" charset="-122"/>
                        <a:ea typeface="OPPOSans B" panose="00020600040101010101" pitchFamily="18" charset="-122"/>
                      </a:rPr>
                      <a:t>Designer</a:t>
                    </a:r>
                    <a:endParaRPr lang="zh-CN" altLang="en-US" sz="528" dirty="0">
                      <a:solidFill>
                        <a:schemeClr val="bg1"/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</a:endParaRPr>
                  </a:p>
                </p:txBody>
              </p:sp>
              <p:sp>
                <p:nvSpPr>
                  <p:cNvPr id="116" name="文本框 115">
                    <a:extLst>
                      <a:ext uri="{FF2B5EF4-FFF2-40B4-BE49-F238E27FC236}">
                        <a16:creationId xmlns:a16="http://schemas.microsoft.com/office/drawing/2014/main" id="{1153E184-EAD4-4A04-86F1-79A6838C2380}"/>
                      </a:ext>
                    </a:extLst>
                  </p:cNvPr>
                  <p:cNvSpPr txBox="1"/>
                  <p:nvPr/>
                </p:nvSpPr>
                <p:spPr>
                  <a:xfrm>
                    <a:off x="8620523" y="950291"/>
                    <a:ext cx="301365" cy="38472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r>
                      <a:rPr lang="en-US" altLang="zh-CN" sz="250" dirty="0">
                        <a:solidFill>
                          <a:schemeClr val="bg1"/>
                        </a:solidFill>
                        <a:latin typeface="OPPOSans B" panose="00020600040101010101" pitchFamily="18" charset="-122"/>
                        <a:ea typeface="OPPOSans B" panose="00020600040101010101" pitchFamily="18" charset="-122"/>
                      </a:rPr>
                      <a:t>Build your dream</a:t>
                    </a:r>
                    <a:endParaRPr lang="zh-CN" altLang="en-US" sz="250" dirty="0">
                      <a:solidFill>
                        <a:schemeClr val="bg1"/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</a:endParaRPr>
                  </a:p>
                </p:txBody>
              </p:sp>
            </p:grpSp>
            <p:sp>
              <p:nvSpPr>
                <p:cNvPr id="103" name="文本框 102">
                  <a:extLst>
                    <a:ext uri="{FF2B5EF4-FFF2-40B4-BE49-F238E27FC236}">
                      <a16:creationId xmlns:a16="http://schemas.microsoft.com/office/drawing/2014/main" id="{175DEC78-5D33-40A6-A602-81F9321687C8}"/>
                    </a:ext>
                  </a:extLst>
                </p:cNvPr>
                <p:cNvSpPr txBox="1"/>
                <p:nvPr/>
              </p:nvSpPr>
              <p:spPr>
                <a:xfrm>
                  <a:off x="4966320" y="3955017"/>
                  <a:ext cx="1670329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>
                  <a:defPPr>
                    <a:defRPr lang="zh-CN"/>
                  </a:defPPr>
                  <a:lvl1pPr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</a:defRPr>
                  </a:lvl1pPr>
                </a:lstStyle>
                <a:p>
                  <a:r>
                    <a:rPr lang="en-US" altLang="zh-CN" cap="all" dirty="0"/>
                    <a:t>Underlying logic</a:t>
                  </a:r>
                  <a:endParaRPr lang="zh-CN" altLang="en-US" cap="all" dirty="0"/>
                </a:p>
              </p:txBody>
            </p:sp>
            <p:sp>
              <p:nvSpPr>
                <p:cNvPr id="104" name="梯形 103">
                  <a:extLst>
                    <a:ext uri="{FF2B5EF4-FFF2-40B4-BE49-F238E27FC236}">
                      <a16:creationId xmlns:a16="http://schemas.microsoft.com/office/drawing/2014/main" id="{0BBC8A3D-9586-4B85-94C8-4BA72519FEC7}"/>
                    </a:ext>
                  </a:extLst>
                </p:cNvPr>
                <p:cNvSpPr/>
                <p:nvPr/>
              </p:nvSpPr>
              <p:spPr>
                <a:xfrm rot="16200000">
                  <a:off x="5883706" y="2947147"/>
                  <a:ext cx="1103628" cy="1479960"/>
                </a:xfrm>
                <a:prstGeom prst="trapezoid">
                  <a:avLst>
                    <a:gd name="adj" fmla="val 21651"/>
                  </a:avLst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文本框 104">
                  <a:extLst>
                    <a:ext uri="{FF2B5EF4-FFF2-40B4-BE49-F238E27FC236}">
                      <a16:creationId xmlns:a16="http://schemas.microsoft.com/office/drawing/2014/main" id="{A1A2146D-C619-43A6-B33D-DD3BC784D0B0}"/>
                    </a:ext>
                  </a:extLst>
                </p:cNvPr>
                <p:cNvSpPr txBox="1"/>
                <p:nvPr/>
              </p:nvSpPr>
              <p:spPr>
                <a:xfrm>
                  <a:off x="4966320" y="3193471"/>
                  <a:ext cx="769441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给我三分钟</a:t>
                  </a:r>
                  <a:endParaRPr lang="zh-CN" altLang="en-US" sz="120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endParaRPr>
                </a:p>
              </p:txBody>
            </p:sp>
            <p:sp>
              <p:nvSpPr>
                <p:cNvPr id="106" name="文本框 105">
                  <a:extLst>
                    <a:ext uri="{FF2B5EF4-FFF2-40B4-BE49-F238E27FC236}">
                      <a16:creationId xmlns:a16="http://schemas.microsoft.com/office/drawing/2014/main" id="{4B61BE3F-BCFF-4546-AFC2-6B2A6A658E81}"/>
                    </a:ext>
                  </a:extLst>
                </p:cNvPr>
                <p:cNvSpPr txBox="1"/>
                <p:nvPr/>
              </p:nvSpPr>
              <p:spPr>
                <a:xfrm>
                  <a:off x="5272854" y="3379725"/>
                  <a:ext cx="615553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带你看懂</a:t>
                  </a:r>
                  <a:endParaRPr lang="zh-CN" altLang="en-US" sz="120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endParaRPr>
                </a:p>
              </p:txBody>
            </p:sp>
            <p:sp>
              <p:nvSpPr>
                <p:cNvPr id="107" name="文本框 106">
                  <a:extLst>
                    <a:ext uri="{FF2B5EF4-FFF2-40B4-BE49-F238E27FC236}">
                      <a16:creationId xmlns:a16="http://schemas.microsoft.com/office/drawing/2014/main" id="{4DB4DE68-66C3-4784-AC71-A0C86C82018A}"/>
                    </a:ext>
                  </a:extLst>
                </p:cNvPr>
                <p:cNvSpPr txBox="1"/>
                <p:nvPr/>
              </p:nvSpPr>
              <p:spPr>
                <a:xfrm>
                  <a:off x="4966320" y="3565979"/>
                  <a:ext cx="769441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幻灯设计的</a:t>
                  </a:r>
                  <a:endParaRPr lang="zh-CN" altLang="en-US" sz="120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endParaRPr>
                </a:p>
              </p:txBody>
            </p:sp>
            <p:sp>
              <p:nvSpPr>
                <p:cNvPr id="108" name="文本框 107">
                  <a:extLst>
                    <a:ext uri="{FF2B5EF4-FFF2-40B4-BE49-F238E27FC236}">
                      <a16:creationId xmlns:a16="http://schemas.microsoft.com/office/drawing/2014/main" id="{73D9B3F1-EA4D-496C-80A4-6EF50B72E171}"/>
                    </a:ext>
                  </a:extLst>
                </p:cNvPr>
                <p:cNvSpPr txBox="1"/>
                <p:nvPr/>
              </p:nvSpPr>
              <p:spPr>
                <a:xfrm>
                  <a:off x="5739526" y="3564391"/>
                  <a:ext cx="615553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底层逻辑</a:t>
                  </a:r>
                  <a:endParaRPr lang="zh-CN" altLang="en-US" sz="1200" dirty="0">
                    <a:solidFill>
                      <a:schemeClr val="accent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endParaRPr>
                </a:p>
              </p:txBody>
            </p:sp>
            <p:sp>
              <p:nvSpPr>
                <p:cNvPr id="109" name="文本框 108">
                  <a:extLst>
                    <a:ext uri="{FF2B5EF4-FFF2-40B4-BE49-F238E27FC236}">
                      <a16:creationId xmlns:a16="http://schemas.microsoft.com/office/drawing/2014/main" id="{FDD00256-028A-4F88-849A-CC1EE1FFF864}"/>
                    </a:ext>
                  </a:extLst>
                </p:cNvPr>
                <p:cNvSpPr txBox="1"/>
                <p:nvPr/>
              </p:nvSpPr>
              <p:spPr>
                <a:xfrm>
                  <a:off x="7266184" y="3725262"/>
                  <a:ext cx="461665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kumimoji="0" lang="zh-CN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OPPOSans R" panose="00020600040101010101" pitchFamily="18" charset="-122"/>
                      <a:cs typeface="+mn-cs"/>
                    </a:rPr>
                    <a:t>行业高手</a:t>
                  </a:r>
                  <a:endParaRPr lang="zh-CN" altLang="en-US" sz="900" dirty="0">
                    <a:solidFill>
                      <a:schemeClr val="bg1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</a:endParaRPr>
                </a:p>
              </p:txBody>
            </p:sp>
            <p:sp>
              <p:nvSpPr>
                <p:cNvPr id="110" name="文本框 109">
                  <a:extLst>
                    <a:ext uri="{FF2B5EF4-FFF2-40B4-BE49-F238E27FC236}">
                      <a16:creationId xmlns:a16="http://schemas.microsoft.com/office/drawing/2014/main" id="{CB51DA66-34BA-41AB-B05C-23061BDB420D}"/>
                    </a:ext>
                  </a:extLst>
                </p:cNvPr>
                <p:cNvSpPr txBox="1"/>
                <p:nvPr/>
              </p:nvSpPr>
              <p:spPr>
                <a:xfrm>
                  <a:off x="7150768" y="3862422"/>
                  <a:ext cx="577081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kumimoji="0" lang="zh-CN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OPPOSans R" panose="00020600040101010101" pitchFamily="18" charset="-122"/>
                      <a:cs typeface="+mn-cs"/>
                    </a:rPr>
                    <a:t>不敢告诉你</a:t>
                  </a:r>
                  <a:endParaRPr lang="zh-CN" altLang="en-US" sz="900" dirty="0">
                    <a:solidFill>
                      <a:schemeClr val="bg1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</a:endParaRPr>
                </a:p>
              </p:txBody>
            </p:sp>
            <p:sp>
              <p:nvSpPr>
                <p:cNvPr id="111" name="文本框 110">
                  <a:extLst>
                    <a:ext uri="{FF2B5EF4-FFF2-40B4-BE49-F238E27FC236}">
                      <a16:creationId xmlns:a16="http://schemas.microsoft.com/office/drawing/2014/main" id="{C153EC40-483D-4E7D-B3ED-93931241AF38}"/>
                    </a:ext>
                  </a:extLst>
                </p:cNvPr>
                <p:cNvSpPr txBox="1"/>
                <p:nvPr/>
              </p:nvSpPr>
              <p:spPr>
                <a:xfrm>
                  <a:off x="7381600" y="3999582"/>
                  <a:ext cx="346249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kumimoji="0" lang="zh-CN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OPPOSans R" panose="00020600040101010101" pitchFamily="18" charset="-122"/>
                      <a:cs typeface="+mn-cs"/>
                    </a:rPr>
                    <a:t>的秘密</a:t>
                  </a:r>
                  <a:endParaRPr lang="zh-CN" altLang="en-US" sz="900" dirty="0">
                    <a:solidFill>
                      <a:schemeClr val="bg1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</a:endParaRPr>
                </a:p>
              </p:txBody>
            </p:sp>
            <p:sp>
              <p:nvSpPr>
                <p:cNvPr id="112" name="文本框 111">
                  <a:extLst>
                    <a:ext uri="{FF2B5EF4-FFF2-40B4-BE49-F238E27FC236}">
                      <a16:creationId xmlns:a16="http://schemas.microsoft.com/office/drawing/2014/main" id="{C0DD2808-C5D5-4316-8BC3-9E0B1CC89D88}"/>
                    </a:ext>
                  </a:extLst>
                </p:cNvPr>
                <p:cNvSpPr txBox="1"/>
                <p:nvPr/>
              </p:nvSpPr>
              <p:spPr>
                <a:xfrm>
                  <a:off x="4966320" y="3783566"/>
                  <a:ext cx="299762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>
                  <a:defPPr>
                    <a:defRPr lang="zh-CN"/>
                  </a:defPPr>
                  <a:lvl1pPr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</a:defRPr>
                  </a:lvl1pPr>
                </a:lstStyle>
                <a:p>
                  <a:r>
                    <a:rPr lang="en-US" altLang="zh-CN" sz="300" cap="all" dirty="0"/>
                    <a:t>Disclosure </a:t>
                  </a:r>
                </a:p>
                <a:p>
                  <a:r>
                    <a:rPr lang="en-US" altLang="zh-CN" sz="300" cap="all" dirty="0"/>
                    <a:t>of industry </a:t>
                  </a:r>
                </a:p>
                <a:p>
                  <a:r>
                    <a:rPr lang="en-US" altLang="zh-CN" sz="300" cap="all" dirty="0"/>
                    <a:t>Secrets</a:t>
                  </a:r>
                  <a:endParaRPr lang="zh-CN" altLang="en-US" sz="300" cap="all" dirty="0"/>
                </a:p>
              </p:txBody>
            </p:sp>
          </p:grpSp>
          <p:grpSp>
            <p:nvGrpSpPr>
              <p:cNvPr id="79" name="组合 78">
                <a:extLst>
                  <a:ext uri="{FF2B5EF4-FFF2-40B4-BE49-F238E27FC236}">
                    <a16:creationId xmlns:a16="http://schemas.microsoft.com/office/drawing/2014/main" id="{32448AD6-0DDF-4AF6-8F0A-A51D5AAD8F77}"/>
                  </a:ext>
                </a:extLst>
              </p:cNvPr>
              <p:cNvGrpSpPr/>
              <p:nvPr/>
            </p:nvGrpSpPr>
            <p:grpSpPr>
              <a:xfrm>
                <a:off x="4871568" y="5373580"/>
                <a:ext cx="2967037" cy="1509229"/>
                <a:chOff x="4871568" y="3057524"/>
                <a:chExt cx="2967037" cy="1509229"/>
              </a:xfrm>
            </p:grpSpPr>
            <p:grpSp>
              <p:nvGrpSpPr>
                <p:cNvPr id="80" name="组合 79">
                  <a:extLst>
                    <a:ext uri="{FF2B5EF4-FFF2-40B4-BE49-F238E27FC236}">
                      <a16:creationId xmlns:a16="http://schemas.microsoft.com/office/drawing/2014/main" id="{E3072C46-076B-4966-8343-1AF755371E5C}"/>
                    </a:ext>
                  </a:extLst>
                </p:cNvPr>
                <p:cNvGrpSpPr/>
                <p:nvPr/>
              </p:nvGrpSpPr>
              <p:grpSpPr>
                <a:xfrm>
                  <a:off x="4871568" y="3057524"/>
                  <a:ext cx="2967037" cy="1509229"/>
                  <a:chOff x="5940478" y="3057524"/>
                  <a:chExt cx="2967037" cy="1509229"/>
                </a:xfrm>
              </p:grpSpPr>
              <p:sp>
                <p:nvSpPr>
                  <p:cNvPr id="97" name="矩形 96">
                    <a:extLst>
                      <a:ext uri="{FF2B5EF4-FFF2-40B4-BE49-F238E27FC236}">
                        <a16:creationId xmlns:a16="http://schemas.microsoft.com/office/drawing/2014/main" id="{1F8F3D10-FC87-4199-B1CB-0417AC012EBC}"/>
                      </a:ext>
                    </a:extLst>
                  </p:cNvPr>
                  <p:cNvSpPr/>
                  <p:nvPr/>
                </p:nvSpPr>
                <p:spPr>
                  <a:xfrm>
                    <a:off x="5940478" y="4313237"/>
                    <a:ext cx="2967037" cy="25351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8" name="任意多边形: 形状 97">
                    <a:extLst>
                      <a:ext uri="{FF2B5EF4-FFF2-40B4-BE49-F238E27FC236}">
                        <a16:creationId xmlns:a16="http://schemas.microsoft.com/office/drawing/2014/main" id="{CEF9DF85-1317-4D16-A572-0E327695EB31}"/>
                      </a:ext>
                    </a:extLst>
                  </p:cNvPr>
                  <p:cNvSpPr/>
                  <p:nvPr/>
                </p:nvSpPr>
                <p:spPr>
                  <a:xfrm>
                    <a:off x="5940478" y="3057524"/>
                    <a:ext cx="2967037" cy="1255713"/>
                  </a:xfrm>
                  <a:custGeom>
                    <a:avLst/>
                    <a:gdLst>
                      <a:gd name="connsiteX0" fmla="*/ 61922 w 2967037"/>
                      <a:gd name="connsiteY0" fmla="*/ 0 h 1255713"/>
                      <a:gd name="connsiteX1" fmla="*/ 2905115 w 2967037"/>
                      <a:gd name="connsiteY1" fmla="*/ 0 h 1255713"/>
                      <a:gd name="connsiteX2" fmla="*/ 2967037 w 2967037"/>
                      <a:gd name="connsiteY2" fmla="*/ 61922 h 1255713"/>
                      <a:gd name="connsiteX3" fmla="*/ 2967037 w 2967037"/>
                      <a:gd name="connsiteY3" fmla="*/ 1255713 h 1255713"/>
                      <a:gd name="connsiteX4" fmla="*/ 0 w 2967037"/>
                      <a:gd name="connsiteY4" fmla="*/ 1255713 h 1255713"/>
                      <a:gd name="connsiteX5" fmla="*/ 0 w 2967037"/>
                      <a:gd name="connsiteY5" fmla="*/ 61922 h 1255713"/>
                      <a:gd name="connsiteX6" fmla="*/ 61922 w 2967037"/>
                      <a:gd name="connsiteY6" fmla="*/ 0 h 1255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67037" h="1255713">
                        <a:moveTo>
                          <a:pt x="61922" y="0"/>
                        </a:moveTo>
                        <a:lnTo>
                          <a:pt x="2905115" y="0"/>
                        </a:lnTo>
                        <a:cubicBezTo>
                          <a:pt x="2939314" y="0"/>
                          <a:pt x="2967037" y="27723"/>
                          <a:pt x="2967037" y="61922"/>
                        </a:cubicBezTo>
                        <a:lnTo>
                          <a:pt x="2967037" y="1255713"/>
                        </a:lnTo>
                        <a:lnTo>
                          <a:pt x="0" y="1255713"/>
                        </a:lnTo>
                        <a:lnTo>
                          <a:pt x="0" y="61922"/>
                        </a:lnTo>
                        <a:cubicBezTo>
                          <a:pt x="0" y="27723"/>
                          <a:pt x="27723" y="0"/>
                          <a:pt x="61922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81" name="文本框 80">
                  <a:extLst>
                    <a:ext uri="{FF2B5EF4-FFF2-40B4-BE49-F238E27FC236}">
                      <a16:creationId xmlns:a16="http://schemas.microsoft.com/office/drawing/2014/main" id="{EA7C5223-7C19-43D9-976E-0B33BAFF482A}"/>
                    </a:ext>
                  </a:extLst>
                </p:cNvPr>
                <p:cNvSpPr txBox="1"/>
                <p:nvPr/>
              </p:nvSpPr>
              <p:spPr>
                <a:xfrm>
                  <a:off x="5016640" y="4378221"/>
                  <a:ext cx="2358018" cy="161583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lang="zh-CN" altLang="en-US" sz="105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</a:rPr>
                    <a:t>三句漂亮话，我让老板给我涨了</a:t>
                  </a:r>
                  <a:r>
                    <a:rPr lang="en-US" altLang="zh-CN" sz="105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</a:rPr>
                    <a:t>1</a:t>
                  </a:r>
                  <a:r>
                    <a:rPr lang="zh-CN" altLang="en-US" sz="105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</a:rPr>
                    <a:t>万工资</a:t>
                  </a:r>
                </a:p>
              </p:txBody>
            </p:sp>
            <p:sp>
              <p:nvSpPr>
                <p:cNvPr id="82" name="梯形 81">
                  <a:extLst>
                    <a:ext uri="{FF2B5EF4-FFF2-40B4-BE49-F238E27FC236}">
                      <a16:creationId xmlns:a16="http://schemas.microsoft.com/office/drawing/2014/main" id="{DBE24D4F-73D8-473A-93B4-5986C04AEC85}"/>
                    </a:ext>
                  </a:extLst>
                </p:cNvPr>
                <p:cNvSpPr/>
                <p:nvPr/>
              </p:nvSpPr>
              <p:spPr>
                <a:xfrm rot="16200000">
                  <a:off x="5865111" y="2976780"/>
                  <a:ext cx="979952" cy="1420694"/>
                </a:xfrm>
                <a:prstGeom prst="trapezoid">
                  <a:avLst>
                    <a:gd name="adj" fmla="val 21651"/>
                  </a:avLst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83" name="组合 82">
                  <a:extLst>
                    <a:ext uri="{FF2B5EF4-FFF2-40B4-BE49-F238E27FC236}">
                      <a16:creationId xmlns:a16="http://schemas.microsoft.com/office/drawing/2014/main" id="{EE9D52DC-BEFB-492B-AFA6-E1A3D7E1B4C4}"/>
                    </a:ext>
                  </a:extLst>
                </p:cNvPr>
                <p:cNvGrpSpPr/>
                <p:nvPr/>
              </p:nvGrpSpPr>
              <p:grpSpPr>
                <a:xfrm>
                  <a:off x="7350818" y="3173131"/>
                  <a:ext cx="377031" cy="237725"/>
                  <a:chOff x="8618141" y="756248"/>
                  <a:chExt cx="377031" cy="237725"/>
                </a:xfrm>
              </p:grpSpPr>
              <p:sp>
                <p:nvSpPr>
                  <p:cNvPr id="93" name="椭圆 92">
                    <a:extLst>
                      <a:ext uri="{FF2B5EF4-FFF2-40B4-BE49-F238E27FC236}">
                        <a16:creationId xmlns:a16="http://schemas.microsoft.com/office/drawing/2014/main" id="{593C0BA0-E923-4935-BBCE-87E18164DE40}"/>
                      </a:ext>
                    </a:extLst>
                  </p:cNvPr>
                  <p:cNvSpPr/>
                  <p:nvPr/>
                </p:nvSpPr>
                <p:spPr>
                  <a:xfrm>
                    <a:off x="8733298" y="775692"/>
                    <a:ext cx="212753" cy="218281"/>
                  </a:xfrm>
                  <a:prstGeom prst="ellipse">
                    <a:avLst/>
                  </a:prstGeom>
                  <a:noFill/>
                  <a:ln w="3175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45720" tIns="22860" rIns="45720" bIns="22860" rtlCol="0" anchor="ctr">
                    <a:noAutofit/>
                  </a:bodyPr>
                  <a:lstStyle/>
                  <a:p>
                    <a:pPr algn="ctr"/>
                    <a:endParaRPr lang="zh-CN" altLang="en-US" sz="900"/>
                  </a:p>
                </p:txBody>
              </p:sp>
              <p:sp>
                <p:nvSpPr>
                  <p:cNvPr id="94" name="椭圆 93">
                    <a:extLst>
                      <a:ext uri="{FF2B5EF4-FFF2-40B4-BE49-F238E27FC236}">
                        <a16:creationId xmlns:a16="http://schemas.microsoft.com/office/drawing/2014/main" id="{BB8F0B29-E030-433D-AD28-0E8CF3FD8BCD}"/>
                      </a:ext>
                    </a:extLst>
                  </p:cNvPr>
                  <p:cNvSpPr/>
                  <p:nvPr/>
                </p:nvSpPr>
                <p:spPr>
                  <a:xfrm>
                    <a:off x="8782419" y="775692"/>
                    <a:ext cx="212753" cy="218281"/>
                  </a:xfrm>
                  <a:prstGeom prst="ellipse">
                    <a:avLst/>
                  </a:prstGeom>
                  <a:noFill/>
                  <a:ln w="3175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45720" tIns="22860" rIns="45720" bIns="22860" rtlCol="0" anchor="ctr">
                    <a:noAutofit/>
                  </a:bodyPr>
                  <a:lstStyle/>
                  <a:p>
                    <a:pPr algn="ctr"/>
                    <a:endParaRPr lang="zh-CN" altLang="en-US" sz="900"/>
                  </a:p>
                </p:txBody>
              </p:sp>
              <p:sp>
                <p:nvSpPr>
                  <p:cNvPr id="95" name="文本框 94">
                    <a:extLst>
                      <a:ext uri="{FF2B5EF4-FFF2-40B4-BE49-F238E27FC236}">
                        <a16:creationId xmlns:a16="http://schemas.microsoft.com/office/drawing/2014/main" id="{720BC453-A2F0-4146-8E06-A1238F258A02}"/>
                      </a:ext>
                    </a:extLst>
                  </p:cNvPr>
                  <p:cNvSpPr txBox="1"/>
                  <p:nvPr/>
                </p:nvSpPr>
                <p:spPr>
                  <a:xfrm>
                    <a:off x="8618141" y="756248"/>
                    <a:ext cx="331822" cy="162481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r>
                      <a:rPr lang="en-US" altLang="zh-CN" sz="528" dirty="0">
                        <a:solidFill>
                          <a:schemeClr val="bg1"/>
                        </a:solidFill>
                        <a:latin typeface="OPPOSans B" panose="00020600040101010101" pitchFamily="18" charset="-122"/>
                        <a:ea typeface="OPPOSans B" panose="00020600040101010101" pitchFamily="18" charset="-122"/>
                      </a:rPr>
                      <a:t>Super</a:t>
                    </a:r>
                  </a:p>
                  <a:p>
                    <a:r>
                      <a:rPr lang="en-US" altLang="zh-CN" sz="528" dirty="0">
                        <a:solidFill>
                          <a:schemeClr val="bg1"/>
                        </a:solidFill>
                        <a:latin typeface="OPPOSans B" panose="00020600040101010101" pitchFamily="18" charset="-122"/>
                        <a:ea typeface="OPPOSans B" panose="00020600040101010101" pitchFamily="18" charset="-122"/>
                      </a:rPr>
                      <a:t>Designer</a:t>
                    </a:r>
                    <a:endParaRPr lang="zh-CN" altLang="en-US" sz="528" dirty="0">
                      <a:solidFill>
                        <a:schemeClr val="bg1"/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</a:endParaRPr>
                  </a:p>
                </p:txBody>
              </p:sp>
              <p:sp>
                <p:nvSpPr>
                  <p:cNvPr id="96" name="文本框 95">
                    <a:extLst>
                      <a:ext uri="{FF2B5EF4-FFF2-40B4-BE49-F238E27FC236}">
                        <a16:creationId xmlns:a16="http://schemas.microsoft.com/office/drawing/2014/main" id="{2ADB00C6-4314-412A-B25C-CAD444FC2761}"/>
                      </a:ext>
                    </a:extLst>
                  </p:cNvPr>
                  <p:cNvSpPr txBox="1"/>
                  <p:nvPr/>
                </p:nvSpPr>
                <p:spPr>
                  <a:xfrm>
                    <a:off x="8620523" y="950291"/>
                    <a:ext cx="301365" cy="38472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r>
                      <a:rPr lang="en-US" altLang="zh-CN" sz="250" dirty="0">
                        <a:solidFill>
                          <a:schemeClr val="bg1"/>
                        </a:solidFill>
                        <a:latin typeface="OPPOSans B" panose="00020600040101010101" pitchFamily="18" charset="-122"/>
                        <a:ea typeface="OPPOSans B" panose="00020600040101010101" pitchFamily="18" charset="-122"/>
                      </a:rPr>
                      <a:t>Build your dream</a:t>
                    </a:r>
                    <a:endParaRPr lang="zh-CN" altLang="en-US" sz="250" dirty="0">
                      <a:solidFill>
                        <a:schemeClr val="bg1"/>
                      </a:solidFill>
                      <a:latin typeface="OPPOSans B" panose="00020600040101010101" pitchFamily="18" charset="-122"/>
                      <a:ea typeface="OPPOSans B" panose="00020600040101010101" pitchFamily="18" charset="-122"/>
                    </a:endParaRPr>
                  </a:p>
                </p:txBody>
              </p:sp>
            </p:grpSp>
            <p:sp>
              <p:nvSpPr>
                <p:cNvPr id="84" name="文本框 83">
                  <a:extLst>
                    <a:ext uri="{FF2B5EF4-FFF2-40B4-BE49-F238E27FC236}">
                      <a16:creationId xmlns:a16="http://schemas.microsoft.com/office/drawing/2014/main" id="{ABB4555E-955C-4298-B537-4A4B997C321A}"/>
                    </a:ext>
                  </a:extLst>
                </p:cNvPr>
                <p:cNvSpPr txBox="1"/>
                <p:nvPr/>
              </p:nvSpPr>
              <p:spPr>
                <a:xfrm>
                  <a:off x="4966320" y="3955017"/>
                  <a:ext cx="755015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>
                  <a:defPPr>
                    <a:defRPr lang="zh-CN"/>
                  </a:defPPr>
                  <a:lvl1pPr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</a:defRPr>
                  </a:lvl1pPr>
                </a:lstStyle>
                <a:p>
                  <a:r>
                    <a:rPr lang="en-US" altLang="zh-CN" cap="all" dirty="0"/>
                    <a:t>Pay rise</a:t>
                  </a:r>
                  <a:endParaRPr lang="zh-CN" altLang="en-US" cap="all" dirty="0"/>
                </a:p>
              </p:txBody>
            </p:sp>
            <p:sp>
              <p:nvSpPr>
                <p:cNvPr id="85" name="梯形 84">
                  <a:extLst>
                    <a:ext uri="{FF2B5EF4-FFF2-40B4-BE49-F238E27FC236}">
                      <a16:creationId xmlns:a16="http://schemas.microsoft.com/office/drawing/2014/main" id="{F21D4693-05CD-446D-805B-CFF88A9A9707}"/>
                    </a:ext>
                  </a:extLst>
                </p:cNvPr>
                <p:cNvSpPr/>
                <p:nvPr/>
              </p:nvSpPr>
              <p:spPr>
                <a:xfrm rot="16200000">
                  <a:off x="5883706" y="2947147"/>
                  <a:ext cx="1103628" cy="1479960"/>
                </a:xfrm>
                <a:prstGeom prst="trapezoid">
                  <a:avLst>
                    <a:gd name="adj" fmla="val 21651"/>
                  </a:avLst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文本框 85">
                  <a:extLst>
                    <a:ext uri="{FF2B5EF4-FFF2-40B4-BE49-F238E27FC236}">
                      <a16:creationId xmlns:a16="http://schemas.microsoft.com/office/drawing/2014/main" id="{02EC3C15-BEA0-4775-A22C-9559C0E45E87}"/>
                    </a:ext>
                  </a:extLst>
                </p:cNvPr>
                <p:cNvSpPr txBox="1"/>
                <p:nvPr/>
              </p:nvSpPr>
              <p:spPr>
                <a:xfrm>
                  <a:off x="4966320" y="3193471"/>
                  <a:ext cx="769441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三句漂亮话</a:t>
                  </a:r>
                  <a:endParaRPr lang="zh-CN" altLang="en-US" sz="120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endParaRPr>
                </a:p>
              </p:txBody>
            </p:sp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2A76081D-8066-4B9C-9C21-3024065FC47D}"/>
                    </a:ext>
                  </a:extLst>
                </p:cNvPr>
                <p:cNvSpPr txBox="1"/>
                <p:nvPr/>
              </p:nvSpPr>
              <p:spPr>
                <a:xfrm>
                  <a:off x="5272854" y="3379725"/>
                  <a:ext cx="615553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我让老板</a:t>
                  </a:r>
                  <a:endParaRPr lang="zh-CN" altLang="en-US" sz="120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endParaRPr>
                </a:p>
              </p:txBody>
            </p:sp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7F614040-D092-45DD-B625-489233F0026E}"/>
                    </a:ext>
                  </a:extLst>
                </p:cNvPr>
                <p:cNvSpPr txBox="1"/>
                <p:nvPr/>
              </p:nvSpPr>
              <p:spPr>
                <a:xfrm>
                  <a:off x="4966320" y="3565979"/>
                  <a:ext cx="1155766" cy="184666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给我涨了</a:t>
                  </a:r>
                  <a:r>
                    <a:rPr kumimoji="0" lang="en-US" altLang="zh-CN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1</a:t>
                  </a:r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  <a:cs typeface="+mn-cs"/>
                    </a:rPr>
                    <a:t>万工资</a:t>
                  </a:r>
                  <a:endParaRPr lang="zh-CN" altLang="en-US" sz="1200" dirty="0">
                    <a:solidFill>
                      <a:schemeClr val="bg1"/>
                    </a:solidFill>
                    <a:latin typeface="OPPOSans B" panose="00020600040101010101" pitchFamily="18" charset="-122"/>
                    <a:ea typeface="OPPOSans B" panose="00020600040101010101" pitchFamily="18" charset="-122"/>
                  </a:endParaRPr>
                </a:p>
              </p:txBody>
            </p:sp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C4BC4FEB-115A-4E4D-9734-68B900F5427D}"/>
                    </a:ext>
                  </a:extLst>
                </p:cNvPr>
                <p:cNvSpPr txBox="1"/>
                <p:nvPr/>
              </p:nvSpPr>
              <p:spPr>
                <a:xfrm>
                  <a:off x="7266184" y="3725262"/>
                  <a:ext cx="461665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kumimoji="0" lang="zh-CN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OPPOSans R" panose="00020600040101010101" pitchFamily="18" charset="-122"/>
                      <a:cs typeface="+mn-cs"/>
                    </a:rPr>
                    <a:t>小白也能</a:t>
                  </a:r>
                  <a:endParaRPr lang="zh-CN" altLang="en-US" sz="900" dirty="0">
                    <a:solidFill>
                      <a:schemeClr val="bg1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</a:endParaRPr>
                </a:p>
              </p:txBody>
            </p:sp>
            <p:sp>
              <p:nvSpPr>
                <p:cNvPr id="90" name="文本框 89">
                  <a:extLst>
                    <a:ext uri="{FF2B5EF4-FFF2-40B4-BE49-F238E27FC236}">
                      <a16:creationId xmlns:a16="http://schemas.microsoft.com/office/drawing/2014/main" id="{76D2AA45-7FE8-4C01-BDC6-51DB13A579DD}"/>
                    </a:ext>
                  </a:extLst>
                </p:cNvPr>
                <p:cNvSpPr txBox="1"/>
                <p:nvPr/>
              </p:nvSpPr>
              <p:spPr>
                <a:xfrm>
                  <a:off x="7150768" y="3862422"/>
                  <a:ext cx="577081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lang="zh-CN" altLang="en-US" sz="900" dirty="0">
                      <a:solidFill>
                        <a:schemeClr val="bg1"/>
                      </a:solidFill>
                      <a:latin typeface="OPPOSans R" panose="00020600040101010101" pitchFamily="18" charset="-122"/>
                      <a:ea typeface="OPPOSans R" panose="00020600040101010101" pitchFamily="18" charset="-122"/>
                    </a:rPr>
                    <a:t>轻松学会的</a:t>
                  </a:r>
                </a:p>
              </p:txBody>
            </p:sp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1B5160D7-A21A-45BC-AD0C-B43A62EE2189}"/>
                    </a:ext>
                  </a:extLst>
                </p:cNvPr>
                <p:cNvSpPr txBox="1"/>
                <p:nvPr/>
              </p:nvSpPr>
              <p:spPr>
                <a:xfrm>
                  <a:off x="6804519" y="3999582"/>
                  <a:ext cx="923330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r"/>
                  <a:r>
                    <a:rPr kumimoji="0" lang="zh-CN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OPPOSans R" panose="00020600040101010101" pitchFamily="18" charset="-122"/>
                      <a:cs typeface="+mn-cs"/>
                    </a:rPr>
                    <a:t>职场打怪升级套路</a:t>
                  </a:r>
                  <a:endParaRPr lang="zh-CN" altLang="en-US" sz="900" dirty="0">
                    <a:solidFill>
                      <a:schemeClr val="bg1"/>
                    </a:solidFill>
                    <a:latin typeface="OPPOSans R" panose="00020600040101010101" pitchFamily="18" charset="-122"/>
                    <a:ea typeface="OPPOSans R" panose="00020600040101010101" pitchFamily="18" charset="-122"/>
                  </a:endParaRPr>
                </a:p>
              </p:txBody>
            </p:sp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8388D2D2-F3D4-40B3-AA0D-E4DB7396F184}"/>
                    </a:ext>
                  </a:extLst>
                </p:cNvPr>
                <p:cNvSpPr txBox="1"/>
                <p:nvPr/>
              </p:nvSpPr>
              <p:spPr>
                <a:xfrm>
                  <a:off x="4966320" y="3783566"/>
                  <a:ext cx="299762" cy="13849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noAutofit/>
                </a:bodyPr>
                <a:lstStyle>
                  <a:defPPr>
                    <a:defRPr lang="zh-CN"/>
                  </a:defPPr>
                  <a:lvl1pPr>
                    <a:defRPr kumimoji="0" sz="1200" b="0" i="0" u="none" strike="noStrike" cap="none" spc="0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OPPOSans B" panose="00020600040101010101" pitchFamily="18" charset="-122"/>
                      <a:ea typeface="OPPOSans B" panose="00020600040101010101" pitchFamily="18" charset="-122"/>
                    </a:defRPr>
                  </a:lvl1pPr>
                </a:lstStyle>
                <a:p>
                  <a:r>
                    <a:rPr lang="en-US" altLang="zh-CN" sz="300" cap="all" dirty="0"/>
                    <a:t>Disclosure </a:t>
                  </a:r>
                </a:p>
                <a:p>
                  <a:r>
                    <a:rPr lang="en-US" altLang="zh-CN" sz="300" cap="all" dirty="0"/>
                    <a:t>of industry </a:t>
                  </a:r>
                </a:p>
                <a:p>
                  <a:r>
                    <a:rPr lang="en-US" altLang="zh-CN" sz="300" cap="all" dirty="0"/>
                    <a:t>Secrets</a:t>
                  </a:r>
                  <a:endParaRPr lang="zh-CN" altLang="en-US" sz="300" cap="all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046264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55f52171-deb4-4d87-9864-47bd9ea656bf&quot;,&quot;Name&quot;:&quot;2&quot;,&quot;Kind&quot;:&quot;Custom&quot;,&quot;OldGuidesSetting&quot;:{&quot;HeaderHeight&quot;:0.0,&quot;FooterHeight&quot;:0.0,&quot;SideMargin&quot;:6.0,&quot;TopMargin&quot;:4.0,&quot;BottomMargin&quot;:8.0,&quot;IntervalMargin&quot;:0.0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40.874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43.171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36.28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42.252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45.926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主题1">
  <a:themeElements>
    <a:clrScheme name="潮流色彩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E0A1"/>
      </a:accent1>
      <a:accent2>
        <a:srgbClr val="FF481C"/>
      </a:accent2>
      <a:accent3>
        <a:srgbClr val="FFF000"/>
      </a:accent3>
      <a:accent4>
        <a:srgbClr val="BEFF47"/>
      </a:accent4>
      <a:accent5>
        <a:srgbClr val="FFC801"/>
      </a:accent5>
      <a:accent6>
        <a:srgbClr val="70AD47"/>
      </a:accent6>
      <a:hlink>
        <a:srgbClr val="0563C1"/>
      </a:hlink>
      <a:folHlink>
        <a:srgbClr val="954F72"/>
      </a:folHlink>
    </a:clrScheme>
    <a:fontScheme name="OPPO">
      <a:majorFont>
        <a:latin typeface="OPPOSans B"/>
        <a:ea typeface="OPPOSans B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主题1" id="{2B54C7FC-80FA-4268-B1AB-7A4718C2F40B}" vid="{49D17BBD-BC41-4722-83BC-2CAB04E0C7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4801</TotalTime>
  <Words>2051</Words>
  <Application>Microsoft Office PowerPoint</Application>
  <PresentationFormat>宽屏</PresentationFormat>
  <Paragraphs>554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1" baseType="lpstr">
      <vt:lpstr>OPPOSans B</vt:lpstr>
      <vt:lpstr>OPPOSans R</vt:lpstr>
      <vt:lpstr>Arial</vt:lpstr>
      <vt:lpstr>Microsoft YaHei</vt:lpstr>
      <vt:lpstr>Microsoft YaHei Light</vt:lpstr>
      <vt:lpstr>庞门正道标题体</vt:lpstr>
      <vt:lpstr>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滚筒洗衣机, WeChat:cooljyh</dc:creator>
  <dcterms:created xsi:type="dcterms:W3CDTF">2022-02-18T17:00:35Z</dcterms:created>
  <dcterms:modified xsi:type="dcterms:W3CDTF">2022-03-14T14:38:09Z</dcterms:modified>
</cp:coreProperties>
</file>