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handoutMasterIdLst>
    <p:handoutMasterId r:id="rId21"/>
  </p:handoutMasterIdLst>
  <p:sldIdLst>
    <p:sldId id="264" r:id="rId2"/>
    <p:sldId id="265" r:id="rId3"/>
    <p:sldId id="270" r:id="rId4"/>
    <p:sldId id="277" r:id="rId5"/>
    <p:sldId id="274" r:id="rId6"/>
    <p:sldId id="276" r:id="rId7"/>
    <p:sldId id="271" r:id="rId8"/>
    <p:sldId id="275" r:id="rId9"/>
    <p:sldId id="281" r:id="rId10"/>
    <p:sldId id="278" r:id="rId11"/>
    <p:sldId id="272" r:id="rId12"/>
    <p:sldId id="266" r:id="rId13"/>
    <p:sldId id="280" r:id="rId14"/>
    <p:sldId id="273" r:id="rId15"/>
    <p:sldId id="282" r:id="rId16"/>
    <p:sldId id="279" r:id="rId17"/>
    <p:sldId id="283" r:id="rId18"/>
    <p:sldId id="284" r:id="rId19"/>
  </p:sldIdLst>
  <p:sldSz cx="12192000" cy="6858000"/>
  <p:notesSz cx="6858000" cy="9144000"/>
  <p:embeddedFontLst>
    <p:embeddedFont>
      <p:font typeface="Arial Black" panose="020B0A04020102020204" pitchFamily="34" charset="0"/>
      <p:bold r:id="rId22"/>
    </p:embeddedFont>
    <p:embeddedFont>
      <p:font typeface="思源黑体 CN Normal" panose="020B0400000000000000" pitchFamily="34" charset="-122"/>
      <p:regular r:id="rId23"/>
    </p:embeddedFont>
    <p:embeddedFont>
      <p:font typeface="思源宋体 CN Heavy" panose="02020900000000000000" pitchFamily="18" charset="-122"/>
      <p:bold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CA8"/>
    <a:srgbClr val="C98B65"/>
    <a:srgbClr val="A17667"/>
    <a:srgbClr val="6A4C41"/>
    <a:srgbClr val="1C1411"/>
    <a:srgbClr val="F1E0D3"/>
    <a:srgbClr val="916859"/>
    <a:srgbClr val="F7E6D9"/>
    <a:srgbClr val="FFE3B7"/>
    <a:srgbClr val="D282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2" autoAdjust="0"/>
    <p:restoredTop sz="94651" autoAdjust="0"/>
  </p:normalViewPr>
  <p:slideViewPr>
    <p:cSldViewPr snapToGrid="0">
      <p:cViewPr varScale="1">
        <p:scale>
          <a:sx n="82" d="100"/>
          <a:sy n="82" d="100"/>
        </p:scale>
        <p:origin x="76" y="2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584708629558097E-2"/>
          <c:y val="9.4626361005917398E-2"/>
          <c:w val="0.76038659786367302"/>
          <c:h val="0.70317694421710597"/>
        </c:manualLayout>
      </c:layout>
      <c:lineChart>
        <c:grouping val="standard"/>
        <c:varyColors val="0"/>
        <c:ser>
          <c:idx val="0"/>
          <c:order val="0"/>
          <c:tx>
            <c:strRef>
              <c:f>Sheet1!$B$1</c:f>
              <c:strCache>
                <c:ptCount val="1"/>
                <c:pt idx="0">
                  <c:v>银行1</c:v>
                </c:pt>
              </c:strCache>
            </c:strRef>
          </c:tx>
          <c:spPr>
            <a:ln w="28575" cap="rnd">
              <a:solidFill>
                <a:schemeClr val="accent2"/>
              </a:solidFill>
              <a:round/>
            </a:ln>
            <a:effectLst/>
          </c:spPr>
          <c:marker>
            <c:symbol val="none"/>
          </c:marker>
          <c:cat>
            <c:strRef>
              <c:f>Sheet1!$A$2:$A$14</c:f>
              <c:strCache>
                <c:ptCount val="13"/>
                <c:pt idx="0">
                  <c:v>20XX.03</c:v>
                </c:pt>
                <c:pt idx="1">
                  <c:v>20XX.04</c:v>
                </c:pt>
                <c:pt idx="2">
                  <c:v>20XX.05</c:v>
                </c:pt>
                <c:pt idx="3">
                  <c:v>20XX.06</c:v>
                </c:pt>
                <c:pt idx="4">
                  <c:v>20XX.07</c:v>
                </c:pt>
                <c:pt idx="5">
                  <c:v>20XX.08</c:v>
                </c:pt>
                <c:pt idx="6">
                  <c:v>20XX.09</c:v>
                </c:pt>
                <c:pt idx="7">
                  <c:v>20XX.10</c:v>
                </c:pt>
                <c:pt idx="8">
                  <c:v>20XX.11</c:v>
                </c:pt>
                <c:pt idx="9">
                  <c:v>20XX.12</c:v>
                </c:pt>
                <c:pt idx="10">
                  <c:v>20XX.01</c:v>
                </c:pt>
                <c:pt idx="11">
                  <c:v>20XX.02</c:v>
                </c:pt>
                <c:pt idx="12">
                  <c:v>20XX.03</c:v>
                </c:pt>
              </c:strCache>
            </c:strRef>
          </c:cat>
          <c:val>
            <c:numRef>
              <c:f>Sheet1!$B$2:$B$14</c:f>
              <c:numCache>
                <c:formatCode>General</c:formatCode>
                <c:ptCount val="13"/>
                <c:pt idx="0">
                  <c:v>1.9</c:v>
                </c:pt>
                <c:pt idx="1">
                  <c:v>2.2000000000000002</c:v>
                </c:pt>
                <c:pt idx="2">
                  <c:v>2.2999999999999998</c:v>
                </c:pt>
                <c:pt idx="3">
                  <c:v>2.7</c:v>
                </c:pt>
                <c:pt idx="4">
                  <c:v>3</c:v>
                </c:pt>
                <c:pt idx="5">
                  <c:v>3.1</c:v>
                </c:pt>
                <c:pt idx="6">
                  <c:v>3.3</c:v>
                </c:pt>
                <c:pt idx="7">
                  <c:v>3.7</c:v>
                </c:pt>
                <c:pt idx="8">
                  <c:v>4</c:v>
                </c:pt>
                <c:pt idx="9">
                  <c:v>4.2</c:v>
                </c:pt>
                <c:pt idx="10">
                  <c:v>4.4000000000000004</c:v>
                </c:pt>
                <c:pt idx="11">
                  <c:v>4.2</c:v>
                </c:pt>
                <c:pt idx="12">
                  <c:v>4.2</c:v>
                </c:pt>
              </c:numCache>
            </c:numRef>
          </c:val>
          <c:smooth val="0"/>
          <c:extLst>
            <c:ext xmlns:c16="http://schemas.microsoft.com/office/drawing/2014/chart" uri="{C3380CC4-5D6E-409C-BE32-E72D297353CC}">
              <c16:uniqueId val="{00000000-72F4-4740-AE5B-26FBCEAD8532}"/>
            </c:ext>
          </c:extLst>
        </c:ser>
        <c:ser>
          <c:idx val="1"/>
          <c:order val="1"/>
          <c:tx>
            <c:strRef>
              <c:f>Sheet1!$C$1</c:f>
              <c:strCache>
                <c:ptCount val="1"/>
                <c:pt idx="0">
                  <c:v>银行2</c:v>
                </c:pt>
              </c:strCache>
            </c:strRef>
          </c:tx>
          <c:spPr>
            <a:ln w="28575" cap="rnd">
              <a:solidFill>
                <a:schemeClr val="accent3">
                  <a:alpha val="38000"/>
                </a:schemeClr>
              </a:solidFill>
              <a:round/>
            </a:ln>
            <a:effectLst/>
          </c:spPr>
          <c:marker>
            <c:symbol val="none"/>
          </c:marker>
          <c:cat>
            <c:strRef>
              <c:f>Sheet1!$A$2:$A$14</c:f>
              <c:strCache>
                <c:ptCount val="13"/>
                <c:pt idx="0">
                  <c:v>20XX.03</c:v>
                </c:pt>
                <c:pt idx="1">
                  <c:v>20XX.04</c:v>
                </c:pt>
                <c:pt idx="2">
                  <c:v>20XX.05</c:v>
                </c:pt>
                <c:pt idx="3">
                  <c:v>20XX.06</c:v>
                </c:pt>
                <c:pt idx="4">
                  <c:v>20XX.07</c:v>
                </c:pt>
                <c:pt idx="5">
                  <c:v>20XX.08</c:v>
                </c:pt>
                <c:pt idx="6">
                  <c:v>20XX.09</c:v>
                </c:pt>
                <c:pt idx="7">
                  <c:v>20XX.10</c:v>
                </c:pt>
                <c:pt idx="8">
                  <c:v>20XX.11</c:v>
                </c:pt>
                <c:pt idx="9">
                  <c:v>20XX.12</c:v>
                </c:pt>
                <c:pt idx="10">
                  <c:v>20XX.01</c:v>
                </c:pt>
                <c:pt idx="11">
                  <c:v>20XX.02</c:v>
                </c:pt>
                <c:pt idx="12">
                  <c:v>20XX.03</c:v>
                </c:pt>
              </c:strCache>
            </c:strRef>
          </c:cat>
          <c:val>
            <c:numRef>
              <c:f>Sheet1!$C$2:$C$14</c:f>
              <c:numCache>
                <c:formatCode>General</c:formatCode>
                <c:ptCount val="13"/>
                <c:pt idx="0">
                  <c:v>1.8</c:v>
                </c:pt>
                <c:pt idx="1">
                  <c:v>2.1</c:v>
                </c:pt>
                <c:pt idx="2">
                  <c:v>2.6</c:v>
                </c:pt>
                <c:pt idx="3">
                  <c:v>2.5</c:v>
                </c:pt>
                <c:pt idx="4">
                  <c:v>2.6</c:v>
                </c:pt>
                <c:pt idx="5">
                  <c:v>2.9</c:v>
                </c:pt>
                <c:pt idx="6">
                  <c:v>3</c:v>
                </c:pt>
                <c:pt idx="7">
                  <c:v>2.9</c:v>
                </c:pt>
                <c:pt idx="8">
                  <c:v>3</c:v>
                </c:pt>
                <c:pt idx="9">
                  <c:v>3.2</c:v>
                </c:pt>
                <c:pt idx="10">
                  <c:v>3.3</c:v>
                </c:pt>
                <c:pt idx="11">
                  <c:v>3.5</c:v>
                </c:pt>
                <c:pt idx="12">
                  <c:v>3.2</c:v>
                </c:pt>
              </c:numCache>
            </c:numRef>
          </c:val>
          <c:smooth val="0"/>
          <c:extLst>
            <c:ext xmlns:c16="http://schemas.microsoft.com/office/drawing/2014/chart" uri="{C3380CC4-5D6E-409C-BE32-E72D297353CC}">
              <c16:uniqueId val="{00000001-72F4-4740-AE5B-26FBCEAD8532}"/>
            </c:ext>
          </c:extLst>
        </c:ser>
        <c:ser>
          <c:idx val="2"/>
          <c:order val="2"/>
          <c:tx>
            <c:strRef>
              <c:f>Sheet1!$D$1</c:f>
              <c:strCache>
                <c:ptCount val="1"/>
                <c:pt idx="0">
                  <c:v>银行3</c:v>
                </c:pt>
              </c:strCache>
            </c:strRef>
          </c:tx>
          <c:spPr>
            <a:ln w="28575" cap="rnd">
              <a:solidFill>
                <a:schemeClr val="accent4">
                  <a:alpha val="38000"/>
                </a:schemeClr>
              </a:solidFill>
              <a:round/>
            </a:ln>
            <a:effectLst/>
          </c:spPr>
          <c:marker>
            <c:symbol val="none"/>
          </c:marker>
          <c:cat>
            <c:strRef>
              <c:f>Sheet1!$A$2:$A$14</c:f>
              <c:strCache>
                <c:ptCount val="13"/>
                <c:pt idx="0">
                  <c:v>20XX.03</c:v>
                </c:pt>
                <c:pt idx="1">
                  <c:v>20XX.04</c:v>
                </c:pt>
                <c:pt idx="2">
                  <c:v>20XX.05</c:v>
                </c:pt>
                <c:pt idx="3">
                  <c:v>20XX.06</c:v>
                </c:pt>
                <c:pt idx="4">
                  <c:v>20XX.07</c:v>
                </c:pt>
                <c:pt idx="5">
                  <c:v>20XX.08</c:v>
                </c:pt>
                <c:pt idx="6">
                  <c:v>20XX.09</c:v>
                </c:pt>
                <c:pt idx="7">
                  <c:v>20XX.10</c:v>
                </c:pt>
                <c:pt idx="8">
                  <c:v>20XX.11</c:v>
                </c:pt>
                <c:pt idx="9">
                  <c:v>20XX.12</c:v>
                </c:pt>
                <c:pt idx="10">
                  <c:v>20XX.01</c:v>
                </c:pt>
                <c:pt idx="11">
                  <c:v>20XX.02</c:v>
                </c:pt>
                <c:pt idx="12">
                  <c:v>20XX.03</c:v>
                </c:pt>
              </c:strCache>
            </c:strRef>
          </c:cat>
          <c:val>
            <c:numRef>
              <c:f>Sheet1!$D$2:$D$14</c:f>
              <c:numCache>
                <c:formatCode>General</c:formatCode>
                <c:ptCount val="13"/>
                <c:pt idx="0">
                  <c:v>1.4</c:v>
                </c:pt>
                <c:pt idx="1">
                  <c:v>1.6</c:v>
                </c:pt>
                <c:pt idx="2">
                  <c:v>1.6</c:v>
                </c:pt>
                <c:pt idx="3">
                  <c:v>1.6</c:v>
                </c:pt>
                <c:pt idx="4">
                  <c:v>1.6</c:v>
                </c:pt>
                <c:pt idx="5">
                  <c:v>1.7</c:v>
                </c:pt>
                <c:pt idx="6">
                  <c:v>1.9</c:v>
                </c:pt>
                <c:pt idx="7">
                  <c:v>2.2000000000000002</c:v>
                </c:pt>
                <c:pt idx="8">
                  <c:v>2.6</c:v>
                </c:pt>
                <c:pt idx="9">
                  <c:v>2.5</c:v>
                </c:pt>
                <c:pt idx="10">
                  <c:v>2.8</c:v>
                </c:pt>
                <c:pt idx="11">
                  <c:v>3</c:v>
                </c:pt>
                <c:pt idx="12">
                  <c:v>3</c:v>
                </c:pt>
              </c:numCache>
            </c:numRef>
          </c:val>
          <c:smooth val="0"/>
          <c:extLst>
            <c:ext xmlns:c16="http://schemas.microsoft.com/office/drawing/2014/chart" uri="{C3380CC4-5D6E-409C-BE32-E72D297353CC}">
              <c16:uniqueId val="{00000002-72F4-4740-AE5B-26FBCEAD8532}"/>
            </c:ext>
          </c:extLst>
        </c:ser>
        <c:ser>
          <c:idx val="3"/>
          <c:order val="3"/>
          <c:tx>
            <c:strRef>
              <c:f>Sheet1!$E$1</c:f>
              <c:strCache>
                <c:ptCount val="1"/>
                <c:pt idx="0">
                  <c:v>银行4</c:v>
                </c:pt>
              </c:strCache>
            </c:strRef>
          </c:tx>
          <c:spPr>
            <a:ln w="28575" cap="rnd">
              <a:solidFill>
                <a:schemeClr val="accent1"/>
              </a:solidFill>
              <a:round/>
            </a:ln>
            <a:effectLst/>
          </c:spPr>
          <c:marker>
            <c:symbol val="none"/>
          </c:marker>
          <c:cat>
            <c:strRef>
              <c:f>Sheet1!$A$2:$A$14</c:f>
              <c:strCache>
                <c:ptCount val="13"/>
                <c:pt idx="0">
                  <c:v>20XX.03</c:v>
                </c:pt>
                <c:pt idx="1">
                  <c:v>20XX.04</c:v>
                </c:pt>
                <c:pt idx="2">
                  <c:v>20XX.05</c:v>
                </c:pt>
                <c:pt idx="3">
                  <c:v>20XX.06</c:v>
                </c:pt>
                <c:pt idx="4">
                  <c:v>20XX.07</c:v>
                </c:pt>
                <c:pt idx="5">
                  <c:v>20XX.08</c:v>
                </c:pt>
                <c:pt idx="6">
                  <c:v>20XX.09</c:v>
                </c:pt>
                <c:pt idx="7">
                  <c:v>20XX.10</c:v>
                </c:pt>
                <c:pt idx="8">
                  <c:v>20XX.11</c:v>
                </c:pt>
                <c:pt idx="9">
                  <c:v>20XX.12</c:v>
                </c:pt>
                <c:pt idx="10">
                  <c:v>20XX.01</c:v>
                </c:pt>
                <c:pt idx="11">
                  <c:v>20XX.02</c:v>
                </c:pt>
                <c:pt idx="12">
                  <c:v>20XX.03</c:v>
                </c:pt>
              </c:strCache>
            </c:strRef>
          </c:cat>
          <c:val>
            <c:numRef>
              <c:f>Sheet1!$E$2:$E$14</c:f>
              <c:numCache>
                <c:formatCode>General</c:formatCode>
                <c:ptCount val="13"/>
                <c:pt idx="0">
                  <c:v>2.2999999999999998</c:v>
                </c:pt>
                <c:pt idx="1">
                  <c:v>2.6</c:v>
                </c:pt>
                <c:pt idx="2">
                  <c:v>2.7</c:v>
                </c:pt>
                <c:pt idx="3">
                  <c:v>2.9</c:v>
                </c:pt>
                <c:pt idx="4">
                  <c:v>3</c:v>
                </c:pt>
                <c:pt idx="5">
                  <c:v>3.2</c:v>
                </c:pt>
                <c:pt idx="6">
                  <c:v>3.3</c:v>
                </c:pt>
                <c:pt idx="7">
                  <c:v>3.4</c:v>
                </c:pt>
                <c:pt idx="8">
                  <c:v>3.5</c:v>
                </c:pt>
                <c:pt idx="9">
                  <c:v>3.6</c:v>
                </c:pt>
                <c:pt idx="10">
                  <c:v>3.6</c:v>
                </c:pt>
                <c:pt idx="11">
                  <c:v>3.9</c:v>
                </c:pt>
                <c:pt idx="12">
                  <c:v>4</c:v>
                </c:pt>
              </c:numCache>
            </c:numRef>
          </c:val>
          <c:smooth val="0"/>
          <c:extLst>
            <c:ext xmlns:c16="http://schemas.microsoft.com/office/drawing/2014/chart" uri="{C3380CC4-5D6E-409C-BE32-E72D297353CC}">
              <c16:uniqueId val="{00000003-72F4-4740-AE5B-26FBCEAD8532}"/>
            </c:ext>
          </c:extLst>
        </c:ser>
        <c:ser>
          <c:idx val="4"/>
          <c:order val="4"/>
          <c:tx>
            <c:strRef>
              <c:f>Sheet1!$F$1</c:f>
              <c:strCache>
                <c:ptCount val="1"/>
                <c:pt idx="0">
                  <c:v>银行5</c:v>
                </c:pt>
              </c:strCache>
            </c:strRef>
          </c:tx>
          <c:spPr>
            <a:ln w="28575" cap="rnd">
              <a:solidFill>
                <a:schemeClr val="bg1">
                  <a:lumMod val="50000"/>
                  <a:alpha val="38000"/>
                </a:schemeClr>
              </a:solidFill>
              <a:round/>
            </a:ln>
            <a:effectLst/>
          </c:spPr>
          <c:marker>
            <c:symbol val="none"/>
          </c:marker>
          <c:cat>
            <c:strRef>
              <c:f>Sheet1!$A$2:$A$14</c:f>
              <c:strCache>
                <c:ptCount val="13"/>
                <c:pt idx="0">
                  <c:v>20XX.03</c:v>
                </c:pt>
                <c:pt idx="1">
                  <c:v>20XX.04</c:v>
                </c:pt>
                <c:pt idx="2">
                  <c:v>20XX.05</c:v>
                </c:pt>
                <c:pt idx="3">
                  <c:v>20XX.06</c:v>
                </c:pt>
                <c:pt idx="4">
                  <c:v>20XX.07</c:v>
                </c:pt>
                <c:pt idx="5">
                  <c:v>20XX.08</c:v>
                </c:pt>
                <c:pt idx="6">
                  <c:v>20XX.09</c:v>
                </c:pt>
                <c:pt idx="7">
                  <c:v>20XX.10</c:v>
                </c:pt>
                <c:pt idx="8">
                  <c:v>20XX.11</c:v>
                </c:pt>
                <c:pt idx="9">
                  <c:v>20XX.12</c:v>
                </c:pt>
                <c:pt idx="10">
                  <c:v>20XX.01</c:v>
                </c:pt>
                <c:pt idx="11">
                  <c:v>20XX.02</c:v>
                </c:pt>
                <c:pt idx="12">
                  <c:v>20XX.03</c:v>
                </c:pt>
              </c:strCache>
            </c:strRef>
          </c:cat>
          <c:val>
            <c:numRef>
              <c:f>Sheet1!$F$2:$F$14</c:f>
              <c:numCache>
                <c:formatCode>General</c:formatCode>
                <c:ptCount val="13"/>
                <c:pt idx="0">
                  <c:v>1.1000000000000001</c:v>
                </c:pt>
                <c:pt idx="1">
                  <c:v>1.2</c:v>
                </c:pt>
                <c:pt idx="2">
                  <c:v>1.1000000000000001</c:v>
                </c:pt>
                <c:pt idx="3">
                  <c:v>1.3</c:v>
                </c:pt>
                <c:pt idx="4">
                  <c:v>1.4</c:v>
                </c:pt>
                <c:pt idx="5">
                  <c:v>1.5</c:v>
                </c:pt>
                <c:pt idx="6">
                  <c:v>1.6</c:v>
                </c:pt>
                <c:pt idx="7">
                  <c:v>1.8</c:v>
                </c:pt>
                <c:pt idx="8">
                  <c:v>1.9</c:v>
                </c:pt>
                <c:pt idx="9">
                  <c:v>1.8</c:v>
                </c:pt>
                <c:pt idx="10">
                  <c:v>2</c:v>
                </c:pt>
                <c:pt idx="11">
                  <c:v>2.2999999999999998</c:v>
                </c:pt>
                <c:pt idx="12">
                  <c:v>2.6</c:v>
                </c:pt>
              </c:numCache>
            </c:numRef>
          </c:val>
          <c:smooth val="0"/>
          <c:extLst>
            <c:ext xmlns:c16="http://schemas.microsoft.com/office/drawing/2014/chart" uri="{C3380CC4-5D6E-409C-BE32-E72D297353CC}">
              <c16:uniqueId val="{00000004-72F4-4740-AE5B-26FBCEAD8532}"/>
            </c:ext>
          </c:extLst>
        </c:ser>
        <c:dLbls>
          <c:showLegendKey val="0"/>
          <c:showVal val="0"/>
          <c:showCatName val="0"/>
          <c:showSerName val="0"/>
          <c:showPercent val="0"/>
          <c:showBubbleSize val="0"/>
        </c:dLbls>
        <c:smooth val="0"/>
        <c:axId val="1060669104"/>
        <c:axId val="1965641824"/>
      </c:lineChart>
      <c:catAx>
        <c:axId val="10606691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accent2"/>
                </a:solidFill>
                <a:latin typeface="+mn-lt"/>
                <a:ea typeface="+mn-ea"/>
                <a:cs typeface="+mn-cs"/>
              </a:defRPr>
            </a:pPr>
            <a:endParaRPr lang="zh-CN"/>
          </a:p>
        </c:txPr>
        <c:crossAx val="1965641824"/>
        <c:crosses val="autoZero"/>
        <c:auto val="1"/>
        <c:lblAlgn val="ctr"/>
        <c:lblOffset val="100"/>
        <c:noMultiLvlLbl val="0"/>
      </c:catAx>
      <c:valAx>
        <c:axId val="1965641824"/>
        <c:scaling>
          <c:orientation val="minMax"/>
          <c:min val="1"/>
        </c:scaling>
        <c:delete val="0"/>
        <c:axPos val="l"/>
        <c:majorGridlines>
          <c:spPr>
            <a:ln w="9525" cap="flat" cmpd="sng" algn="ctr">
              <a:no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accent2"/>
                </a:solidFill>
                <a:latin typeface="+mn-lt"/>
                <a:ea typeface="+mn-ea"/>
                <a:cs typeface="+mn-cs"/>
              </a:defRPr>
            </a:pPr>
            <a:endParaRPr lang="zh-CN"/>
          </a:p>
        </c:txPr>
        <c:crossAx val="1060669104"/>
        <c:crosses val="autoZero"/>
        <c:crossBetween val="between"/>
        <c:majorUnit val="1"/>
      </c:valAx>
      <c:spPr>
        <a:noFill/>
        <a:ln>
          <a:noFill/>
        </a:ln>
        <a:effectLst/>
      </c:spPr>
    </c:plotArea>
    <c:legend>
      <c:legendPos val="r"/>
      <c:layout>
        <c:manualLayout>
          <c:xMode val="edge"/>
          <c:yMode val="edge"/>
          <c:x val="0.10005556085296199"/>
          <c:y val="5.0037243704507101E-2"/>
          <c:w val="0.153208226473632"/>
          <c:h val="0.3077946773260750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accent2"/>
              </a:solidFill>
              <a:latin typeface="+mn-ea"/>
              <a:ea typeface="+mn-ea"/>
              <a:cs typeface="+mn-cs"/>
            </a:defRPr>
          </a:pPr>
          <a:endParaRPr lang="zh-CN"/>
        </a:p>
      </c:txPr>
    </c:legend>
    <c:plotVisOnly val="1"/>
    <c:dispBlanksAs val="gap"/>
    <c:showDLblsOverMax val="0"/>
  </c:chart>
  <c:spPr>
    <a:noFill/>
    <a:ln>
      <a:noFill/>
    </a:ln>
    <a:effectLst/>
  </c:spPr>
  <c:txPr>
    <a:bodyPr/>
    <a:lstStyle/>
    <a:p>
      <a:pPr>
        <a:defRPr lang="zh-CN" sz="600"/>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667479406903"/>
          <c:y val="4.6674453538037203E-2"/>
          <c:w val="0.75439798337279296"/>
          <c:h val="0.90665109292392598"/>
        </c:manualLayout>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solidFill>
                <a:schemeClr val="bg1">
                  <a:lumMod val="50000"/>
                  <a:alpha val="38000"/>
                </a:schemeClr>
              </a:solidFill>
              <a:ln>
                <a:noFill/>
              </a:ln>
              <a:effectLst/>
            </c:spPr>
            <c:extLst>
              <c:ext xmlns:c16="http://schemas.microsoft.com/office/drawing/2014/chart" uri="{C3380CC4-5D6E-409C-BE32-E72D297353CC}">
                <c16:uniqueId val="{00000001-E1C6-4454-8048-DB07AD5BFC0F}"/>
              </c:ext>
            </c:extLst>
          </c:dPt>
          <c:dPt>
            <c:idx val="1"/>
            <c:invertIfNegative val="0"/>
            <c:bubble3D val="0"/>
            <c:spPr>
              <a:solidFill>
                <a:schemeClr val="accent4">
                  <a:alpha val="38000"/>
                </a:schemeClr>
              </a:solidFill>
              <a:ln>
                <a:noFill/>
              </a:ln>
              <a:effectLst/>
            </c:spPr>
            <c:extLst>
              <c:ext xmlns:c16="http://schemas.microsoft.com/office/drawing/2014/chart" uri="{C3380CC4-5D6E-409C-BE32-E72D297353CC}">
                <c16:uniqueId val="{00000003-E1C6-4454-8048-DB07AD5BFC0F}"/>
              </c:ext>
            </c:extLst>
          </c:dPt>
          <c:dPt>
            <c:idx val="2"/>
            <c:invertIfNegative val="0"/>
            <c:bubble3D val="0"/>
            <c:spPr>
              <a:solidFill>
                <a:schemeClr val="accent3">
                  <a:alpha val="38000"/>
                </a:schemeClr>
              </a:solidFill>
              <a:ln>
                <a:noFill/>
              </a:ln>
              <a:effectLst/>
            </c:spPr>
            <c:extLst>
              <c:ext xmlns:c16="http://schemas.microsoft.com/office/drawing/2014/chart" uri="{C3380CC4-5D6E-409C-BE32-E72D297353CC}">
                <c16:uniqueId val="{00000005-E1C6-4454-8048-DB07AD5BFC0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1C6-4454-8048-DB07AD5BFC0F}"/>
              </c:ext>
            </c:extLst>
          </c:dPt>
          <c:dLbls>
            <c:spPr>
              <a:noFill/>
              <a:ln>
                <a:noFill/>
              </a:ln>
              <a:effectLst/>
            </c:spPr>
            <c:txPr>
              <a:bodyPr rot="0" spcFirstLastPara="1" vertOverflow="ellipsis" vert="horz" wrap="square" lIns="38100" tIns="19050" rIns="38100" bIns="19050" anchor="ctr" anchorCtr="1"/>
              <a:lstStyle/>
              <a:p>
                <a:pPr>
                  <a:defRPr lang="zh-CN" sz="900" b="0" i="0" u="none" strike="noStrike" kern="1200" baseline="0">
                    <a:solidFill>
                      <a:schemeClr val="accent2"/>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55岁以上</c:v>
                </c:pt>
                <c:pt idx="1">
                  <c:v>46-55岁</c:v>
                </c:pt>
                <c:pt idx="2">
                  <c:v>36-45岁</c:v>
                </c:pt>
                <c:pt idx="3">
                  <c:v>26-35岁</c:v>
                </c:pt>
                <c:pt idx="4">
                  <c:v>25岁及以下</c:v>
                </c:pt>
              </c:strCache>
            </c:strRef>
          </c:cat>
          <c:val>
            <c:numRef>
              <c:f>Sheet1!$B$2:$B$6</c:f>
              <c:numCache>
                <c:formatCode>0.00%</c:formatCode>
                <c:ptCount val="5"/>
                <c:pt idx="0">
                  <c:v>2.1999999999999999E-2</c:v>
                </c:pt>
                <c:pt idx="1">
                  <c:v>6.8000000000000005E-2</c:v>
                </c:pt>
                <c:pt idx="2">
                  <c:v>0.151</c:v>
                </c:pt>
                <c:pt idx="3">
                  <c:v>0.52700000000000002</c:v>
                </c:pt>
                <c:pt idx="4">
                  <c:v>0.23200000000000001</c:v>
                </c:pt>
              </c:numCache>
            </c:numRef>
          </c:val>
          <c:extLst>
            <c:ext xmlns:c16="http://schemas.microsoft.com/office/drawing/2014/chart" uri="{C3380CC4-5D6E-409C-BE32-E72D297353CC}">
              <c16:uniqueId val="{00000008-E1C6-4454-8048-DB07AD5BFC0F}"/>
            </c:ext>
          </c:extLst>
        </c:ser>
        <c:dLbls>
          <c:showLegendKey val="0"/>
          <c:showVal val="1"/>
          <c:showCatName val="0"/>
          <c:showSerName val="0"/>
          <c:showPercent val="0"/>
          <c:showBubbleSize val="0"/>
        </c:dLbls>
        <c:gapWidth val="182"/>
        <c:axId val="120671872"/>
        <c:axId val="120663968"/>
      </c:barChart>
      <c:catAx>
        <c:axId val="12067187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accent2"/>
                </a:solidFill>
                <a:latin typeface="+mn-lt"/>
                <a:ea typeface="+mn-ea"/>
                <a:cs typeface="+mn-cs"/>
              </a:defRPr>
            </a:pPr>
            <a:endParaRPr lang="zh-CN"/>
          </a:p>
        </c:txPr>
        <c:crossAx val="120663968"/>
        <c:crosses val="autoZero"/>
        <c:auto val="1"/>
        <c:lblAlgn val="ctr"/>
        <c:lblOffset val="100"/>
        <c:noMultiLvlLbl val="0"/>
      </c:catAx>
      <c:valAx>
        <c:axId val="120663968"/>
        <c:scaling>
          <c:orientation val="minMax"/>
        </c:scaling>
        <c:delete val="1"/>
        <c:axPos val="b"/>
        <c:numFmt formatCode="0.00%" sourceLinked="1"/>
        <c:majorTickMark val="out"/>
        <c:minorTickMark val="none"/>
        <c:tickLblPos val="nextTo"/>
        <c:crossAx val="120671872"/>
        <c:crosses val="autoZero"/>
        <c:crossBetween val="between"/>
      </c:valAx>
      <c:spPr>
        <a:noFill/>
        <a:ln>
          <a:noFill/>
        </a:ln>
        <a:effectLst/>
      </c:spPr>
    </c:plotArea>
    <c:legend>
      <c:legendPos val="r"/>
      <c:layout>
        <c:manualLayout>
          <c:xMode val="edge"/>
          <c:yMode val="edge"/>
          <c:x val="0.78571450282108601"/>
          <c:y val="0.56148413674679598"/>
          <c:w val="0.17568390813082299"/>
          <c:h val="0.39388187925101997"/>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bg1"/>
              </a:solidFill>
              <a:latin typeface="+mn-ea"/>
              <a:ea typeface="+mn-ea"/>
              <a:cs typeface="+mn-cs"/>
            </a:defRPr>
          </a:pPr>
          <a:endParaRPr lang="zh-CN"/>
        </a:p>
      </c:txPr>
    </c:legend>
    <c:plotVisOnly val="1"/>
    <c:dispBlanksAs val="gap"/>
    <c:showDLblsOverMax val="0"/>
  </c:chart>
  <c:spPr>
    <a:noFill/>
    <a:ln>
      <a:noFill/>
    </a:ln>
    <a:effectLst/>
  </c:spPr>
  <c:txPr>
    <a:bodyPr/>
    <a:lstStyle/>
    <a:p>
      <a:pPr>
        <a:defRPr lang="zh-CN" sz="1600">
          <a:solidFill>
            <a:schemeClr val="bg1"/>
          </a:solidFill>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9.3484684512053606E-2"/>
          <c:y val="4.8998875140607426E-2"/>
          <c:w val="0.85460419630278195"/>
          <c:h val="0.78914597213809812"/>
        </c:manualLayout>
      </c:layout>
      <c:barChart>
        <c:barDir val="bar"/>
        <c:grouping val="percentStacked"/>
        <c:varyColors val="0"/>
        <c:ser>
          <c:idx val="0"/>
          <c:order val="0"/>
          <c:tx>
            <c:strRef>
              <c:f>Sheet1!$B$1</c:f>
              <c:strCache>
                <c:ptCount val="1"/>
                <c:pt idx="0">
                  <c:v>第一季度</c:v>
                </c:pt>
              </c:strCache>
            </c:strRef>
          </c:tx>
          <c:spPr>
            <a:solidFill>
              <a:schemeClr val="accent1"/>
            </a:solidFill>
            <a:ln>
              <a:noFill/>
            </a:ln>
            <a:effectLst/>
          </c:spPr>
          <c:invertIfNegative val="0"/>
          <c:cat>
            <c:strRef>
              <c:f>Sheet1!$A$2:$A$5</c:f>
              <c:strCache>
                <c:ptCount val="4"/>
                <c:pt idx="0">
                  <c:v>银行1</c:v>
                </c:pt>
                <c:pt idx="1">
                  <c:v>银行2</c:v>
                </c:pt>
                <c:pt idx="2">
                  <c:v>银行3</c:v>
                </c:pt>
                <c:pt idx="3">
                  <c:v>银行4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603-4429-80B5-9CB8BDE3E616}"/>
            </c:ext>
          </c:extLst>
        </c:ser>
        <c:ser>
          <c:idx val="1"/>
          <c:order val="1"/>
          <c:tx>
            <c:strRef>
              <c:f>Sheet1!$C$1</c:f>
              <c:strCache>
                <c:ptCount val="1"/>
                <c:pt idx="0">
                  <c:v>第二季度</c:v>
                </c:pt>
              </c:strCache>
            </c:strRef>
          </c:tx>
          <c:spPr>
            <a:solidFill>
              <a:schemeClr val="accent2"/>
            </a:solidFill>
            <a:ln>
              <a:noFill/>
            </a:ln>
            <a:effectLst/>
          </c:spPr>
          <c:invertIfNegative val="0"/>
          <c:cat>
            <c:strRef>
              <c:f>Sheet1!$A$2:$A$5</c:f>
              <c:strCache>
                <c:ptCount val="4"/>
                <c:pt idx="0">
                  <c:v>银行1</c:v>
                </c:pt>
                <c:pt idx="1">
                  <c:v>银行2</c:v>
                </c:pt>
                <c:pt idx="2">
                  <c:v>银行3</c:v>
                </c:pt>
                <c:pt idx="3">
                  <c:v>银行4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603-4429-80B5-9CB8BDE3E616}"/>
            </c:ext>
          </c:extLst>
        </c:ser>
        <c:ser>
          <c:idx val="2"/>
          <c:order val="2"/>
          <c:tx>
            <c:strRef>
              <c:f>Sheet1!$D$1</c:f>
              <c:strCache>
                <c:ptCount val="1"/>
                <c:pt idx="0">
                  <c:v>第三季度</c:v>
                </c:pt>
              </c:strCache>
            </c:strRef>
          </c:tx>
          <c:spPr>
            <a:solidFill>
              <a:schemeClr val="accent3"/>
            </a:solidFill>
            <a:ln>
              <a:noFill/>
            </a:ln>
            <a:effectLst/>
          </c:spPr>
          <c:invertIfNegative val="0"/>
          <c:cat>
            <c:strRef>
              <c:f>Sheet1!$A$2:$A$5</c:f>
              <c:strCache>
                <c:ptCount val="4"/>
                <c:pt idx="0">
                  <c:v>银行1</c:v>
                </c:pt>
                <c:pt idx="1">
                  <c:v>银行2</c:v>
                </c:pt>
                <c:pt idx="2">
                  <c:v>银行3</c:v>
                </c:pt>
                <c:pt idx="3">
                  <c:v>银行4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603-4429-80B5-9CB8BDE3E616}"/>
            </c:ext>
          </c:extLst>
        </c:ser>
        <c:ser>
          <c:idx val="3"/>
          <c:order val="3"/>
          <c:tx>
            <c:strRef>
              <c:f>Sheet1!$E$1</c:f>
              <c:strCache>
                <c:ptCount val="1"/>
                <c:pt idx="0">
                  <c:v>第四季度</c:v>
                </c:pt>
              </c:strCache>
            </c:strRef>
          </c:tx>
          <c:spPr>
            <a:solidFill>
              <a:schemeClr val="accent4"/>
            </a:solidFill>
            <a:ln>
              <a:noFill/>
            </a:ln>
            <a:effectLst/>
          </c:spPr>
          <c:invertIfNegative val="0"/>
          <c:cat>
            <c:strRef>
              <c:f>Sheet1!$A$2:$A$5</c:f>
              <c:strCache>
                <c:ptCount val="4"/>
                <c:pt idx="0">
                  <c:v>银行1</c:v>
                </c:pt>
                <c:pt idx="1">
                  <c:v>银行2</c:v>
                </c:pt>
                <c:pt idx="2">
                  <c:v>银行3</c:v>
                </c:pt>
                <c:pt idx="3">
                  <c:v>银行4</c:v>
                </c:pt>
              </c:strCache>
            </c:strRef>
          </c:cat>
          <c:val>
            <c:numRef>
              <c:f>Sheet1!$E$2:$E$5</c:f>
              <c:numCache>
                <c:formatCode>General</c:formatCode>
                <c:ptCount val="4"/>
                <c:pt idx="0">
                  <c:v>3</c:v>
                </c:pt>
                <c:pt idx="1">
                  <c:v>2</c:v>
                </c:pt>
                <c:pt idx="2">
                  <c:v>6</c:v>
                </c:pt>
                <c:pt idx="3">
                  <c:v>1</c:v>
                </c:pt>
              </c:numCache>
            </c:numRef>
          </c:val>
          <c:extLst>
            <c:ext xmlns:c16="http://schemas.microsoft.com/office/drawing/2014/chart" uri="{C3380CC4-5D6E-409C-BE32-E72D297353CC}">
              <c16:uniqueId val="{00000003-2603-4429-80B5-9CB8BDE3E616}"/>
            </c:ext>
          </c:extLst>
        </c:ser>
        <c:dLbls>
          <c:showLegendKey val="0"/>
          <c:showVal val="0"/>
          <c:showCatName val="0"/>
          <c:showSerName val="0"/>
          <c:showPercent val="0"/>
          <c:showBubbleSize val="0"/>
        </c:dLbls>
        <c:gapWidth val="150"/>
        <c:overlap val="100"/>
        <c:axId val="1261767616"/>
        <c:axId val="1006907280"/>
      </c:barChart>
      <c:catAx>
        <c:axId val="1261767616"/>
        <c:scaling>
          <c:orientation val="minMax"/>
        </c:scaling>
        <c:delete val="0"/>
        <c:axPos val="l"/>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lang="zh-CN" sz="1195" b="0" i="0" u="none" strike="noStrike" kern="1200" baseline="0">
                <a:solidFill>
                  <a:schemeClr val="accent2"/>
                </a:solidFill>
                <a:latin typeface="+mn-ea"/>
                <a:ea typeface="+mn-ea"/>
                <a:cs typeface="+mn-cs"/>
              </a:defRPr>
            </a:pPr>
            <a:endParaRPr lang="zh-CN"/>
          </a:p>
        </c:txPr>
        <c:crossAx val="1006907280"/>
        <c:crosses val="autoZero"/>
        <c:auto val="1"/>
        <c:lblAlgn val="ctr"/>
        <c:lblOffset val="100"/>
        <c:noMultiLvlLbl val="0"/>
      </c:catAx>
      <c:valAx>
        <c:axId val="1006907280"/>
        <c:scaling>
          <c:orientation val="minMax"/>
        </c:scaling>
        <c:delete val="0"/>
        <c:axPos val="b"/>
        <c:majorGridlines>
          <c:spPr>
            <a:ln w="9525" cap="flat" cmpd="sng" algn="ctr">
              <a:solidFill>
                <a:schemeClr val="tx1">
                  <a:lumMod val="75000"/>
                  <a:lumOff val="2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accent2"/>
                </a:solidFill>
                <a:latin typeface="+mn-lt"/>
                <a:ea typeface="+mn-ea"/>
                <a:cs typeface="+mn-cs"/>
              </a:defRPr>
            </a:pPr>
            <a:endParaRPr lang="zh-CN"/>
          </a:p>
        </c:txPr>
        <c:crossAx val="1261767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accent2"/>
              </a:solidFill>
              <a:latin typeface="+mn-ea"/>
              <a:ea typeface="+mn-ea"/>
              <a:cs typeface="+mn-cs"/>
            </a:defRPr>
          </a:pPr>
          <a:endParaRPr lang="zh-CN"/>
        </a:p>
      </c:txPr>
    </c:legend>
    <c:plotVisOnly val="1"/>
    <c:dispBlanksAs val="gap"/>
    <c:showDLblsOverMax val="0"/>
  </c:chart>
  <c:spPr>
    <a:noFill/>
    <a:ln>
      <a:noFill/>
    </a:ln>
    <a:effectLst/>
  </c:spPr>
  <c:txPr>
    <a:bodyPr/>
    <a:lstStyle/>
    <a:p>
      <a:pPr>
        <a:defRPr lang="zh-CN">
          <a:gradFill>
            <a:gsLst>
              <a:gs pos="0">
                <a:srgbClr val="DFAF7B"/>
              </a:gs>
              <a:gs pos="100000">
                <a:srgbClr val="FEDFA8"/>
              </a:gs>
            </a:gsLst>
            <a:lin ang="2700000" scaled="0"/>
          </a:gra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Arial" panose="020B0604020202020204" pitchFamily="34" charset="0"/>
              <a:ea typeface="思源黑体 CN Normal" panose="020B04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Arial" panose="020B0604020202020204" pitchFamily="34" charset="0"/>
                <a:ea typeface="思源黑体 CN Normal" panose="020B0400000000000000" pitchFamily="34" charset="-122"/>
              </a:rPr>
              <a:t>2022/7/15</a:t>
            </a:fld>
            <a:endParaRPr lang="zh-CN" altLang="en-US" dirty="0">
              <a:latin typeface="Arial" panose="020B0604020202020204" pitchFamily="34" charset="0"/>
              <a:ea typeface="思源黑体 CN Normal" panose="020B04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Arial" panose="020B0604020202020204" pitchFamily="34" charset="0"/>
              <a:ea typeface="思源黑体 CN Normal" panose="020B04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Arial" panose="020B0604020202020204" pitchFamily="34" charset="0"/>
                <a:ea typeface="思源黑体 CN Normal" panose="020B0400000000000000" pitchFamily="34" charset="-122"/>
              </a:rPr>
              <a:t>‹#›</a:t>
            </a:fld>
            <a:endParaRPr lang="zh-CN" altLang="en-US" dirty="0">
              <a:latin typeface="Arial" panose="020B0604020202020204" pitchFamily="34" charset="0"/>
              <a:ea typeface="思源黑体 CN Normal" panose="020B04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ea typeface="思源黑体 CN Normal" panose="020B04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ea typeface="思源黑体 CN Normal" panose="020B0400000000000000" pitchFamily="34" charset="-122"/>
              </a:defRPr>
            </a:lvl1pPr>
          </a:lstStyle>
          <a:p>
            <a:fld id="{D2A48B96-639E-45A3-A0BA-2464DFDB1FAA}" type="datetimeFigureOut">
              <a:rPr lang="zh-CN" altLang="en-US" smtClean="0"/>
              <a:pPr/>
              <a:t>2022/7/15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ea typeface="思源黑体 CN Normal"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ea typeface="思源黑体 CN Normal" panose="020B0400000000000000" pitchFamily="34" charset="-122"/>
              </a:defRPr>
            </a:lvl1pPr>
          </a:lstStyle>
          <a:p>
            <a:fld id="{A6837353-30EB-4A48-80EB-173D804AEFBD}"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1pPr>
    <a:lvl2pPr marL="4572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2pPr>
    <a:lvl3pPr marL="9144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3pPr>
    <a:lvl4pPr marL="13716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4pPr>
    <a:lvl5pPr marL="1828800" algn="l" defTabSz="914400" rtl="0" eaLnBrk="1" latinLnBrk="0" hangingPunct="1">
      <a:defRPr sz="1200" kern="1200">
        <a:solidFill>
          <a:schemeClr val="tx1"/>
        </a:solidFill>
        <a:latin typeface="Arial" panose="020B0604020202020204" pitchFamily="34" charset="0"/>
        <a:ea typeface="思源黑体 CN Normal"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圆角 1"/>
          <p:cNvSpPr/>
          <p:nvPr userDrawn="1"/>
        </p:nvSpPr>
        <p:spPr>
          <a:xfrm>
            <a:off x="1445408" y="850901"/>
            <a:ext cx="9317076" cy="5186106"/>
          </a:xfrm>
          <a:prstGeom prst="roundRect">
            <a:avLst>
              <a:gd name="adj" fmla="val 4639"/>
            </a:avLst>
          </a:prstGeom>
          <a:gradFill flip="none" rotWithShape="1">
            <a:gsLst>
              <a:gs pos="16870">
                <a:srgbClr val="2B1F1A"/>
              </a:gs>
              <a:gs pos="35000">
                <a:schemeClr val="accent5"/>
              </a:gs>
              <a:gs pos="100000">
                <a:schemeClr val="accent5"/>
              </a:gs>
              <a:gs pos="0">
                <a:schemeClr val="accent5">
                  <a:lumMod val="90000"/>
                  <a:lumOff val="10000"/>
                </a:schemeClr>
              </a:gs>
            </a:gsLst>
            <a:lin ang="5400000" scaled="1"/>
            <a:tileRect/>
          </a:gradFill>
          <a:ln w="28575">
            <a:solidFill>
              <a:schemeClr val="accent1"/>
            </a:solidFill>
          </a:ln>
          <a:effectLst>
            <a:outerShdw blurRad="635000" dist="546100" dir="5400000" sx="95000" sy="95000" algn="t" rotWithShape="0">
              <a:srgbClr val="3B210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 name="矩形 2"/>
          <p:cNvSpPr/>
          <p:nvPr userDrawn="1"/>
        </p:nvSpPr>
        <p:spPr>
          <a:xfrm>
            <a:off x="3100974" y="2085762"/>
            <a:ext cx="5766708" cy="4528658"/>
          </a:xfrm>
          <a:prstGeom prst="rect">
            <a:avLst/>
          </a:prstGeom>
          <a:blipFill dpi="0" rotWithShape="1">
            <a:blip r:embed="rId2">
              <a:alphaModFix amt="92000"/>
              <a:duotone>
                <a:prstClr val="black"/>
                <a:schemeClr val="accent3">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缺角矩形 6"/>
          <p:cNvSpPr/>
          <p:nvPr userDrawn="1"/>
        </p:nvSpPr>
        <p:spPr>
          <a:xfrm>
            <a:off x="1684615" y="1519536"/>
            <a:ext cx="8826172" cy="4269093"/>
          </a:xfrm>
          <a:prstGeom prst="plaque">
            <a:avLst>
              <a:gd name="adj" fmla="val 1081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906461" y="0"/>
            <a:ext cx="10379075" cy="2663175"/>
          </a:xfrm>
          <a:custGeom>
            <a:avLst/>
            <a:gdLst>
              <a:gd name="connsiteX0" fmla="*/ 0 w 10379075"/>
              <a:gd name="connsiteY0" fmla="*/ 0 h 2329374"/>
              <a:gd name="connsiteX1" fmla="*/ 10379075 w 10379075"/>
              <a:gd name="connsiteY1" fmla="*/ 0 h 2329374"/>
              <a:gd name="connsiteX2" fmla="*/ 10379075 w 10379075"/>
              <a:gd name="connsiteY2" fmla="*/ 2329374 h 2329374"/>
              <a:gd name="connsiteX3" fmla="*/ 5189538 w 10379075"/>
              <a:gd name="connsiteY3" fmla="*/ 1483769 h 2329374"/>
              <a:gd name="connsiteX4" fmla="*/ 0 w 10379075"/>
              <a:gd name="connsiteY4" fmla="*/ 2329374 h 2329374"/>
              <a:gd name="connsiteX0-1" fmla="*/ 10379075 w 10470515"/>
              <a:gd name="connsiteY0-2" fmla="*/ 0 h 2329374"/>
              <a:gd name="connsiteX1-3" fmla="*/ 10379075 w 10470515"/>
              <a:gd name="connsiteY1-4" fmla="*/ 2329374 h 2329374"/>
              <a:gd name="connsiteX2-5" fmla="*/ 5189538 w 10470515"/>
              <a:gd name="connsiteY2-6" fmla="*/ 1483769 h 2329374"/>
              <a:gd name="connsiteX3-7" fmla="*/ 0 w 10470515"/>
              <a:gd name="connsiteY3-8" fmla="*/ 2329374 h 2329374"/>
              <a:gd name="connsiteX4-9" fmla="*/ 0 w 10470515"/>
              <a:gd name="connsiteY4-10" fmla="*/ 0 h 2329374"/>
              <a:gd name="connsiteX5" fmla="*/ 10470515 w 10470515"/>
              <a:gd name="connsiteY5" fmla="*/ 71144 h 2329374"/>
              <a:gd name="connsiteX0-11" fmla="*/ 10379075 w 10379075"/>
              <a:gd name="connsiteY0-12" fmla="*/ 0 h 2329374"/>
              <a:gd name="connsiteX1-13" fmla="*/ 10379075 w 10379075"/>
              <a:gd name="connsiteY1-14" fmla="*/ 2329374 h 2329374"/>
              <a:gd name="connsiteX2-15" fmla="*/ 5189538 w 10379075"/>
              <a:gd name="connsiteY2-16" fmla="*/ 1483769 h 2329374"/>
              <a:gd name="connsiteX3-17" fmla="*/ 0 w 10379075"/>
              <a:gd name="connsiteY3-18" fmla="*/ 2329374 h 2329374"/>
              <a:gd name="connsiteX4-19" fmla="*/ 0 w 10379075"/>
              <a:gd name="connsiteY4-20" fmla="*/ 0 h 23293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79075" h="2329374">
                <a:moveTo>
                  <a:pt x="10379075" y="0"/>
                </a:moveTo>
                <a:lnTo>
                  <a:pt x="10379075" y="2329374"/>
                </a:lnTo>
                <a:lnTo>
                  <a:pt x="5189538" y="1483769"/>
                </a:lnTo>
                <a:lnTo>
                  <a:pt x="0" y="2329374"/>
                </a:lnTo>
                <a:lnTo>
                  <a:pt x="0" y="0"/>
                </a:lnTo>
              </a:path>
            </a:pathLst>
          </a:custGeom>
          <a:gradFill>
            <a:gsLst>
              <a:gs pos="0">
                <a:schemeClr val="accent5">
                  <a:lumMod val="90000"/>
                  <a:lumOff val="10000"/>
                </a:schemeClr>
              </a:gs>
              <a:gs pos="67000">
                <a:schemeClr val="accent5"/>
              </a:gs>
            </a:gsLst>
            <a:lin ang="5400000" scaled="1"/>
          </a:gradFill>
          <a:ln w="34925">
            <a:solidFill>
              <a:schemeClr val="accent1"/>
            </a:solidFill>
          </a:ln>
          <a:effectLst>
            <a:outerShdw blurRad="749300" dist="3810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74346">
            <a:off x="9143427" y="2753046"/>
            <a:ext cx="2707152" cy="284830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任意多边形: 形状 1"/>
          <p:cNvSpPr/>
          <p:nvPr userDrawn="1"/>
        </p:nvSpPr>
        <p:spPr>
          <a:xfrm>
            <a:off x="0" y="0"/>
            <a:ext cx="12192000" cy="6858000"/>
          </a:xfrm>
          <a:custGeom>
            <a:avLst/>
            <a:gdLst>
              <a:gd name="connsiteX0" fmla="*/ 167175 w 12192000"/>
              <a:gd name="connsiteY0" fmla="*/ 186075 h 6858000"/>
              <a:gd name="connsiteX1" fmla="*/ 167175 w 12192000"/>
              <a:gd name="connsiteY1" fmla="*/ 6671925 h 6858000"/>
              <a:gd name="connsiteX2" fmla="*/ 12024825 w 12192000"/>
              <a:gd name="connsiteY2" fmla="*/ 6671925 h 6858000"/>
              <a:gd name="connsiteX3" fmla="*/ 12024825 w 12192000"/>
              <a:gd name="connsiteY3" fmla="*/ 18607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7175" y="186075"/>
                </a:moveTo>
                <a:lnTo>
                  <a:pt x="167175" y="6671925"/>
                </a:lnTo>
                <a:lnTo>
                  <a:pt x="12024825" y="6671925"/>
                </a:lnTo>
                <a:lnTo>
                  <a:pt x="12024825" y="186075"/>
                </a:lnTo>
                <a:close/>
                <a:moveTo>
                  <a:pt x="0" y="0"/>
                </a:moveTo>
                <a:lnTo>
                  <a:pt x="12192000" y="0"/>
                </a:lnTo>
                <a:lnTo>
                  <a:pt x="12192000" y="6858000"/>
                </a:lnTo>
                <a:lnTo>
                  <a:pt x="0" y="6858000"/>
                </a:lnTo>
                <a:close/>
              </a:path>
            </a:pathLst>
          </a:custGeom>
          <a:gradFill flip="none" rotWithShape="1">
            <a:gsLst>
              <a:gs pos="100000">
                <a:schemeClr val="accent1">
                  <a:lumMod val="50000"/>
                </a:schemeClr>
              </a:gs>
              <a:gs pos="59000">
                <a:schemeClr val="accent1">
                  <a:lumMod val="50000"/>
                </a:schemeClr>
              </a:gs>
              <a:gs pos="39914">
                <a:schemeClr val="accent1">
                  <a:lumMod val="75000"/>
                </a:schemeClr>
              </a:gs>
              <a:gs pos="22000">
                <a:schemeClr val="accent1">
                  <a:lumMod val="50000"/>
                </a:schemeClr>
              </a:gs>
              <a:gs pos="80000">
                <a:schemeClr val="accent1">
                  <a:lumMod val="75000"/>
                </a:schemeClr>
              </a:gs>
              <a:gs pos="0">
                <a:schemeClr val="accent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3"/>
          <p:cNvSpPr/>
          <p:nvPr userDrawn="1"/>
        </p:nvSpPr>
        <p:spPr>
          <a:xfrm>
            <a:off x="2545443" y="2408156"/>
            <a:ext cx="6818690" cy="5182778"/>
          </a:xfrm>
          <a:prstGeom prst="rect">
            <a:avLst/>
          </a:prstGeom>
          <a:blipFill dpi="0" rotWithShape="1">
            <a:blip r:embed="rId2">
              <a:alphaModFix amt="92000"/>
              <a:duotone>
                <a:prstClr val="black"/>
                <a:schemeClr val="accent3">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userDrawn="1"/>
        </p:nvSpPr>
        <p:spPr>
          <a:xfrm>
            <a:off x="5095945" y="851560"/>
            <a:ext cx="2000109" cy="83099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dirty="0">
                <a:gradFill flip="none" rotWithShape="1">
                  <a:gsLst>
                    <a:gs pos="100000">
                      <a:schemeClr val="accent1"/>
                    </a:gs>
                    <a:gs pos="0">
                      <a:schemeClr val="accent2"/>
                    </a:gs>
                  </a:gsLst>
                  <a:lin ang="5400000" scaled="1"/>
                  <a:tileRect/>
                </a:gradFill>
                <a:latin typeface="+mj-ea"/>
                <a:ea typeface="+mj-ea"/>
              </a:rPr>
              <a:t>目录</a:t>
            </a:r>
          </a:p>
        </p:txBody>
      </p:sp>
      <p:sp>
        <p:nvSpPr>
          <p:cNvPr id="6" name="文本框 5"/>
          <p:cNvSpPr txBox="1"/>
          <p:nvPr userDrawn="1"/>
        </p:nvSpPr>
        <p:spPr>
          <a:xfrm>
            <a:off x="5095945" y="1584494"/>
            <a:ext cx="2000109" cy="40011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2000" dirty="0">
                <a:gradFill flip="none" rotWithShape="1">
                  <a:gsLst>
                    <a:gs pos="100000">
                      <a:schemeClr val="accent1"/>
                    </a:gs>
                    <a:gs pos="0">
                      <a:schemeClr val="accent2"/>
                    </a:gs>
                  </a:gsLst>
                  <a:lin ang="5400000" scaled="1"/>
                  <a:tileRect/>
                </a:gradFill>
                <a:latin typeface="+mj-ea"/>
                <a:ea typeface="+mj-ea"/>
              </a:rPr>
              <a:t>CONTENTS</a:t>
            </a:r>
            <a:endParaRPr lang="zh-CN" altLang="en-US" sz="2000" dirty="0">
              <a:gradFill flip="none" rotWithShape="1">
                <a:gsLst>
                  <a:gs pos="100000">
                    <a:schemeClr val="accent1"/>
                  </a:gs>
                  <a:gs pos="0">
                    <a:schemeClr val="accent2"/>
                  </a:gs>
                </a:gsLst>
                <a:lin ang="5400000" scaled="1"/>
                <a:tileRect/>
              </a:gradFill>
              <a:latin typeface="+mj-ea"/>
              <a:ea typeface="+mj-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2" name="组合 1"/>
          <p:cNvGrpSpPr/>
          <p:nvPr userDrawn="1"/>
        </p:nvGrpSpPr>
        <p:grpSpPr>
          <a:xfrm rot="21235582">
            <a:off x="2286000" y="933770"/>
            <a:ext cx="7620000" cy="5536646"/>
            <a:chOff x="2286000" y="1076004"/>
            <a:chExt cx="7620000" cy="4705992"/>
          </a:xfrm>
        </p:grpSpPr>
        <p:sp>
          <p:nvSpPr>
            <p:cNvPr id="3" name="缺角矩形 2"/>
            <p:cNvSpPr/>
            <p:nvPr/>
          </p:nvSpPr>
          <p:spPr>
            <a:xfrm>
              <a:off x="2286000" y="1076004"/>
              <a:ext cx="7620000" cy="4705992"/>
            </a:xfrm>
            <a:prstGeom prst="plaqu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540000" y="1282700"/>
              <a:ext cx="7112000" cy="42926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5" name="任意多边形: 形状 4"/>
          <p:cNvSpPr/>
          <p:nvPr userDrawn="1"/>
        </p:nvSpPr>
        <p:spPr>
          <a:xfrm rot="10800000">
            <a:off x="695322" y="4468526"/>
            <a:ext cx="10801352" cy="2389472"/>
          </a:xfrm>
          <a:custGeom>
            <a:avLst/>
            <a:gdLst>
              <a:gd name="connsiteX0" fmla="*/ 0 w 10379075"/>
              <a:gd name="connsiteY0" fmla="*/ 0 h 2329374"/>
              <a:gd name="connsiteX1" fmla="*/ 10379075 w 10379075"/>
              <a:gd name="connsiteY1" fmla="*/ 0 h 2329374"/>
              <a:gd name="connsiteX2" fmla="*/ 10379075 w 10379075"/>
              <a:gd name="connsiteY2" fmla="*/ 2329374 h 2329374"/>
              <a:gd name="connsiteX3" fmla="*/ 5189538 w 10379075"/>
              <a:gd name="connsiteY3" fmla="*/ 1483769 h 2329374"/>
              <a:gd name="connsiteX4" fmla="*/ 0 w 10379075"/>
              <a:gd name="connsiteY4" fmla="*/ 2329374 h 2329374"/>
              <a:gd name="connsiteX0-1" fmla="*/ 10379075 w 10470515"/>
              <a:gd name="connsiteY0-2" fmla="*/ 0 h 2329374"/>
              <a:gd name="connsiteX1-3" fmla="*/ 10379075 w 10470515"/>
              <a:gd name="connsiteY1-4" fmla="*/ 2329374 h 2329374"/>
              <a:gd name="connsiteX2-5" fmla="*/ 5189538 w 10470515"/>
              <a:gd name="connsiteY2-6" fmla="*/ 1483769 h 2329374"/>
              <a:gd name="connsiteX3-7" fmla="*/ 0 w 10470515"/>
              <a:gd name="connsiteY3-8" fmla="*/ 2329374 h 2329374"/>
              <a:gd name="connsiteX4-9" fmla="*/ 0 w 10470515"/>
              <a:gd name="connsiteY4-10" fmla="*/ 0 h 2329374"/>
              <a:gd name="connsiteX5" fmla="*/ 10470515 w 10470515"/>
              <a:gd name="connsiteY5" fmla="*/ 71144 h 2329374"/>
              <a:gd name="connsiteX0-11" fmla="*/ 10379075 w 10379075"/>
              <a:gd name="connsiteY0-12" fmla="*/ 0 h 2329374"/>
              <a:gd name="connsiteX1-13" fmla="*/ 10379075 w 10379075"/>
              <a:gd name="connsiteY1-14" fmla="*/ 2329374 h 2329374"/>
              <a:gd name="connsiteX2-15" fmla="*/ 5189538 w 10379075"/>
              <a:gd name="connsiteY2-16" fmla="*/ 1483769 h 2329374"/>
              <a:gd name="connsiteX3-17" fmla="*/ 0 w 10379075"/>
              <a:gd name="connsiteY3-18" fmla="*/ 2329374 h 2329374"/>
              <a:gd name="connsiteX4-19" fmla="*/ 0 w 10379075"/>
              <a:gd name="connsiteY4-20" fmla="*/ 0 h 23293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79075" h="2329374">
                <a:moveTo>
                  <a:pt x="10379075" y="0"/>
                </a:moveTo>
                <a:lnTo>
                  <a:pt x="10379075" y="2329374"/>
                </a:lnTo>
                <a:lnTo>
                  <a:pt x="5189538" y="1483769"/>
                </a:lnTo>
                <a:lnTo>
                  <a:pt x="0" y="2329374"/>
                </a:lnTo>
                <a:lnTo>
                  <a:pt x="0" y="0"/>
                </a:lnTo>
              </a:path>
            </a:pathLst>
          </a:custGeom>
          <a:gradFill>
            <a:gsLst>
              <a:gs pos="0">
                <a:schemeClr val="accent5">
                  <a:lumMod val="90000"/>
                  <a:lumOff val="10000"/>
                </a:schemeClr>
              </a:gs>
              <a:gs pos="67000">
                <a:schemeClr val="accent5"/>
              </a:gs>
            </a:gsLst>
            <a:lin ang="5400000" scaled="1"/>
          </a:gradFill>
          <a:ln w="34925">
            <a:solidFill>
              <a:schemeClr val="accent1"/>
            </a:solidFill>
          </a:ln>
          <a:effectLst>
            <a:outerShdw blurRad="749300" dist="3810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9"/>
          <p:cNvSpPr>
            <a:spLocks noGrp="1"/>
          </p:cNvSpPr>
          <p:nvPr>
            <p:ph type="title"/>
          </p:nvPr>
        </p:nvSpPr>
        <p:spPr>
          <a:xfrm>
            <a:off x="695325" y="380061"/>
            <a:ext cx="8052251" cy="523220"/>
          </a:xfrm>
          <a:prstGeom prst="rect">
            <a:avLst/>
          </a:prstGeom>
        </p:spPr>
        <p:txBody>
          <a:bodyPr lIns="0" rIns="0"/>
          <a:lstStyle>
            <a:lvl1pPr marL="0" marR="0" indent="0" algn="l" defTabSz="914400" rtl="0" eaLnBrk="1" fontAlgn="auto" latinLnBrk="0" hangingPunct="1">
              <a:lnSpc>
                <a:spcPct val="100000"/>
              </a:lnSpc>
              <a:spcBef>
                <a:spcPts val="0"/>
              </a:spcBef>
              <a:spcAft>
                <a:spcPts val="0"/>
              </a:spcAft>
              <a:buClrTx/>
              <a:buSzTx/>
              <a:buFontTx/>
              <a:buNone/>
              <a:defRPr kumimoji="0" lang="zh-CN" altLang="en-US" sz="2800" b="0" i="0" u="none" strike="noStrike" kern="1200" cap="none" spc="0" normalizeH="0" baseline="0" dirty="0">
                <a:ln>
                  <a:noFill/>
                </a:ln>
                <a:gradFill flip="none" rotWithShape="1">
                  <a:gsLst>
                    <a:gs pos="100000">
                      <a:schemeClr val="accent1"/>
                    </a:gs>
                    <a:gs pos="0">
                      <a:schemeClr val="accent2"/>
                    </a:gs>
                  </a:gsLst>
                  <a:lin ang="5400000" scaled="1"/>
                  <a:tileRect/>
                </a:gradFill>
                <a:effectLst/>
                <a:uLnTx/>
                <a:uFillTx/>
                <a:latin typeface="+mj-ea"/>
                <a:ea typeface="+mj-ea"/>
                <a:cs typeface="+mn-cs"/>
              </a:defRPr>
            </a:lvl1pPr>
          </a:lstStyle>
          <a:p>
            <a:r>
              <a:rPr lang="zh-CN" altLang="en-US" dirty="0"/>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spTree>
      <p:nvGrpSpPr>
        <p:cNvPr id="1" name=""/>
        <p:cNvGrpSpPr/>
        <p:nvPr/>
      </p:nvGrpSpPr>
      <p:grpSpPr>
        <a:xfrm>
          <a:off x="0" y="0"/>
          <a:ext cx="0" cy="0"/>
          <a:chOff x="0" y="0"/>
          <a:chExt cx="0" cy="0"/>
        </a:xfrm>
      </p:grpSpPr>
      <p:sp>
        <p:nvSpPr>
          <p:cNvPr id="2" name="矩形: 圆角 1"/>
          <p:cNvSpPr/>
          <p:nvPr userDrawn="1"/>
        </p:nvSpPr>
        <p:spPr>
          <a:xfrm>
            <a:off x="1445408" y="850901"/>
            <a:ext cx="9317076" cy="5186106"/>
          </a:xfrm>
          <a:prstGeom prst="roundRect">
            <a:avLst>
              <a:gd name="adj" fmla="val 4639"/>
            </a:avLst>
          </a:prstGeom>
          <a:gradFill flip="none" rotWithShape="1">
            <a:gsLst>
              <a:gs pos="16870">
                <a:srgbClr val="2B1F1A"/>
              </a:gs>
              <a:gs pos="35000">
                <a:schemeClr val="accent5"/>
              </a:gs>
              <a:gs pos="100000">
                <a:schemeClr val="accent5"/>
              </a:gs>
              <a:gs pos="0">
                <a:schemeClr val="accent5">
                  <a:lumMod val="90000"/>
                  <a:lumOff val="10000"/>
                </a:schemeClr>
              </a:gs>
            </a:gsLst>
            <a:lin ang="5400000" scaled="1"/>
            <a:tileRect/>
          </a:gradFill>
          <a:ln w="28575">
            <a:solidFill>
              <a:schemeClr val="accent1"/>
            </a:solidFill>
          </a:ln>
          <a:effectLst>
            <a:outerShdw blurRad="635000" dist="546100" dir="5400000" sx="95000" sy="95000" algn="t" rotWithShape="0">
              <a:srgbClr val="3B210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 name="矩形 2"/>
          <p:cNvSpPr/>
          <p:nvPr userDrawn="1"/>
        </p:nvSpPr>
        <p:spPr>
          <a:xfrm>
            <a:off x="3100974" y="2085762"/>
            <a:ext cx="5766708" cy="4528658"/>
          </a:xfrm>
          <a:prstGeom prst="rect">
            <a:avLst/>
          </a:prstGeom>
          <a:blipFill dpi="0" rotWithShape="1">
            <a:blip r:embed="rId2">
              <a:alphaModFix amt="92000"/>
              <a:duotone>
                <a:prstClr val="black"/>
                <a:schemeClr val="accent3">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缺角矩形 6"/>
          <p:cNvSpPr/>
          <p:nvPr userDrawn="1"/>
        </p:nvSpPr>
        <p:spPr>
          <a:xfrm>
            <a:off x="1684615" y="1519536"/>
            <a:ext cx="8826172" cy="4269093"/>
          </a:xfrm>
          <a:prstGeom prst="plaque">
            <a:avLst>
              <a:gd name="adj" fmla="val 1081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userDrawn="1"/>
        </p:nvSpPr>
        <p:spPr>
          <a:xfrm>
            <a:off x="906461" y="0"/>
            <a:ext cx="10379075" cy="2663175"/>
          </a:xfrm>
          <a:custGeom>
            <a:avLst/>
            <a:gdLst>
              <a:gd name="connsiteX0" fmla="*/ 0 w 10379075"/>
              <a:gd name="connsiteY0" fmla="*/ 0 h 2329374"/>
              <a:gd name="connsiteX1" fmla="*/ 10379075 w 10379075"/>
              <a:gd name="connsiteY1" fmla="*/ 0 h 2329374"/>
              <a:gd name="connsiteX2" fmla="*/ 10379075 w 10379075"/>
              <a:gd name="connsiteY2" fmla="*/ 2329374 h 2329374"/>
              <a:gd name="connsiteX3" fmla="*/ 5189538 w 10379075"/>
              <a:gd name="connsiteY3" fmla="*/ 1483769 h 2329374"/>
              <a:gd name="connsiteX4" fmla="*/ 0 w 10379075"/>
              <a:gd name="connsiteY4" fmla="*/ 2329374 h 2329374"/>
              <a:gd name="connsiteX0-1" fmla="*/ 10379075 w 10470515"/>
              <a:gd name="connsiteY0-2" fmla="*/ 0 h 2329374"/>
              <a:gd name="connsiteX1-3" fmla="*/ 10379075 w 10470515"/>
              <a:gd name="connsiteY1-4" fmla="*/ 2329374 h 2329374"/>
              <a:gd name="connsiteX2-5" fmla="*/ 5189538 w 10470515"/>
              <a:gd name="connsiteY2-6" fmla="*/ 1483769 h 2329374"/>
              <a:gd name="connsiteX3-7" fmla="*/ 0 w 10470515"/>
              <a:gd name="connsiteY3-8" fmla="*/ 2329374 h 2329374"/>
              <a:gd name="connsiteX4-9" fmla="*/ 0 w 10470515"/>
              <a:gd name="connsiteY4-10" fmla="*/ 0 h 2329374"/>
              <a:gd name="connsiteX5" fmla="*/ 10470515 w 10470515"/>
              <a:gd name="connsiteY5" fmla="*/ 71144 h 2329374"/>
              <a:gd name="connsiteX0-11" fmla="*/ 10379075 w 10379075"/>
              <a:gd name="connsiteY0-12" fmla="*/ 0 h 2329374"/>
              <a:gd name="connsiteX1-13" fmla="*/ 10379075 w 10379075"/>
              <a:gd name="connsiteY1-14" fmla="*/ 2329374 h 2329374"/>
              <a:gd name="connsiteX2-15" fmla="*/ 5189538 w 10379075"/>
              <a:gd name="connsiteY2-16" fmla="*/ 1483769 h 2329374"/>
              <a:gd name="connsiteX3-17" fmla="*/ 0 w 10379075"/>
              <a:gd name="connsiteY3-18" fmla="*/ 2329374 h 2329374"/>
              <a:gd name="connsiteX4-19" fmla="*/ 0 w 10379075"/>
              <a:gd name="connsiteY4-20" fmla="*/ 0 h 23293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379075" h="2329374">
                <a:moveTo>
                  <a:pt x="10379075" y="0"/>
                </a:moveTo>
                <a:lnTo>
                  <a:pt x="10379075" y="2329374"/>
                </a:lnTo>
                <a:lnTo>
                  <a:pt x="5189538" y="1483769"/>
                </a:lnTo>
                <a:lnTo>
                  <a:pt x="0" y="2329374"/>
                </a:lnTo>
                <a:lnTo>
                  <a:pt x="0" y="0"/>
                </a:lnTo>
              </a:path>
            </a:pathLst>
          </a:custGeom>
          <a:gradFill>
            <a:gsLst>
              <a:gs pos="0">
                <a:schemeClr val="accent5">
                  <a:lumMod val="90000"/>
                  <a:lumOff val="10000"/>
                </a:schemeClr>
              </a:gs>
              <a:gs pos="67000">
                <a:schemeClr val="accent5"/>
              </a:gs>
            </a:gsLst>
            <a:lin ang="5400000" scaled="1"/>
          </a:gradFill>
          <a:ln w="34925">
            <a:solidFill>
              <a:schemeClr val="accent1"/>
            </a:solidFill>
          </a:ln>
          <a:effectLst>
            <a:outerShdw blurRad="749300" dist="3810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74346">
            <a:off x="9143427" y="2753046"/>
            <a:ext cx="2707152" cy="2848308"/>
          </a:xfrm>
          <a:prstGeom prst="rect">
            <a:avLst/>
          </a:prstGeom>
        </p:spPr>
      </p:pic>
    </p:spTree>
    <p:extLst>
      <p:ext uri="{BB962C8B-B14F-4D97-AF65-F5344CB8AC3E}">
        <p14:creationId xmlns:p14="http://schemas.microsoft.com/office/powerpoint/2010/main" val="1323071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
        <p:nvSpPr>
          <p:cNvPr id="9" name="文本占位符 2"/>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
        <p:nvSpPr>
          <p:cNvPr id="10" name="文本占位符 2"/>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
        <p:nvSpPr>
          <p:cNvPr id="11" name="文本占位符 2"/>
          <p:cNvSpPr>
            <a:spLocks noGrp="1"/>
          </p:cNvSpPr>
          <p:nvPr>
            <p:ph type="body" sz="quarter" idx="10" hasCustomPrompt="1"/>
          </p:nvPr>
        </p:nvSpPr>
        <p:spPr>
          <a:xfrm>
            <a:off x="440603" y="759873"/>
            <a:ext cx="1657138"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dirty="0" err="1"/>
              <a:t>OfficePLUS</a:t>
            </a:r>
            <a:endParaRPr kumimoji="1" lang="zh-CN" altLang="en-US" dirty="0"/>
          </a:p>
        </p:txBody>
      </p:sp>
      <p:sp>
        <p:nvSpPr>
          <p:cNvPr id="6" name="文本占位符 2"/>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
        <p:nvSpPr>
          <p:cNvPr id="8" name="文本占位符 2"/>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
        <p:nvSpPr>
          <p:cNvPr id="14" name="文本占位符 2"/>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stStyle>
          <a:p>
            <a:pPr lvl="0"/>
            <a:r>
              <a:rPr kumimoji="1" lang="en-US" altLang="zh-CN" dirty="0" err="1"/>
              <a:t>OfficePLUS</a:t>
            </a:r>
            <a:endParaRPr kumimoji="1"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6" r:id="rId6"/>
    <p:sldLayoutId id="2147483654" r:id="rId7"/>
    <p:sldLayoutId id="214748365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92758" y="3026534"/>
            <a:ext cx="7677153" cy="92333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5400" dirty="0">
                <a:gradFill flip="none" rotWithShape="1">
                  <a:gsLst>
                    <a:gs pos="100000">
                      <a:schemeClr val="accent1"/>
                    </a:gs>
                    <a:gs pos="0">
                      <a:schemeClr val="accent2"/>
                    </a:gs>
                  </a:gsLst>
                  <a:lin ang="5400000" scaled="1"/>
                  <a:tileRect/>
                </a:gradFill>
                <a:latin typeface="+mj-ea"/>
                <a:ea typeface="+mj-ea"/>
              </a:rPr>
              <a:t>20XX</a:t>
            </a:r>
            <a:r>
              <a:rPr lang="zh-CN" altLang="en-US" sz="5400" dirty="0">
                <a:gradFill flip="none" rotWithShape="1">
                  <a:gsLst>
                    <a:gs pos="100000">
                      <a:schemeClr val="accent1"/>
                    </a:gs>
                    <a:gs pos="0">
                      <a:schemeClr val="accent2"/>
                    </a:gs>
                  </a:gsLst>
                  <a:lin ang="5400000" scaled="1"/>
                  <a:tileRect/>
                </a:gradFill>
                <a:latin typeface="+mj-ea"/>
                <a:ea typeface="+mj-ea"/>
              </a:rPr>
              <a:t>年银行业发展报告</a:t>
            </a:r>
          </a:p>
        </p:txBody>
      </p:sp>
      <p:grpSp>
        <p:nvGrpSpPr>
          <p:cNvPr id="2" name="组合 1">
            <a:extLst>
              <a:ext uri="{FF2B5EF4-FFF2-40B4-BE49-F238E27FC236}">
                <a16:creationId xmlns:a16="http://schemas.microsoft.com/office/drawing/2014/main" id="{AFD0014B-4444-6FD0-05B3-6A126B3190E3}"/>
              </a:ext>
            </a:extLst>
          </p:cNvPr>
          <p:cNvGrpSpPr/>
          <p:nvPr/>
        </p:nvGrpSpPr>
        <p:grpSpPr>
          <a:xfrm>
            <a:off x="4507201" y="4311423"/>
            <a:ext cx="3184766" cy="545010"/>
            <a:chOff x="4507201" y="4311423"/>
            <a:chExt cx="3184766" cy="545010"/>
          </a:xfrm>
        </p:grpSpPr>
        <p:sp>
          <p:nvSpPr>
            <p:cNvPr id="8" name="文本框 7"/>
            <p:cNvSpPr txBox="1"/>
            <p:nvPr/>
          </p:nvSpPr>
          <p:spPr>
            <a:xfrm>
              <a:off x="4749798" y="4389928"/>
              <a:ext cx="2692402" cy="40011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chemeClr val="accent1"/>
                      </a:gs>
                      <a:gs pos="0">
                        <a:schemeClr val="accent2"/>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2000" dirty="0">
                  <a:gradFill flip="none" rotWithShape="1">
                    <a:gsLst>
                      <a:gs pos="100000">
                        <a:schemeClr val="accent1"/>
                      </a:gs>
                      <a:gs pos="0">
                        <a:schemeClr val="accent2"/>
                      </a:gs>
                    </a:gsLst>
                    <a:lin ang="5400000" scaled="1"/>
                    <a:tileRect/>
                  </a:gradFill>
                  <a:latin typeface="+mn-ea"/>
                  <a:ea typeface="+mn-ea"/>
                </a:rPr>
                <a:t>汇报人：</a:t>
              </a:r>
              <a:r>
                <a:rPr lang="en-US" altLang="zh-CN" sz="2000" dirty="0" err="1">
                  <a:gradFill flip="none" rotWithShape="1">
                    <a:gsLst>
                      <a:gs pos="100000">
                        <a:schemeClr val="accent1"/>
                      </a:gs>
                      <a:gs pos="0">
                        <a:schemeClr val="accent2"/>
                      </a:gs>
                    </a:gsLst>
                    <a:lin ang="5400000" scaled="1"/>
                    <a:tileRect/>
                  </a:gradFill>
                  <a:latin typeface="+mn-ea"/>
                  <a:ea typeface="+mn-ea"/>
                </a:rPr>
                <a:t>OfficePLUS</a:t>
              </a:r>
              <a:endParaRPr lang="zh-CN" altLang="en-US" sz="2000" dirty="0">
                <a:gradFill flip="none" rotWithShape="1">
                  <a:gsLst>
                    <a:gs pos="100000">
                      <a:schemeClr val="accent1"/>
                    </a:gs>
                    <a:gs pos="0">
                      <a:schemeClr val="accent2"/>
                    </a:gs>
                  </a:gsLst>
                  <a:lin ang="5400000" scaled="1"/>
                  <a:tileRect/>
                </a:gradFill>
                <a:latin typeface="+mn-ea"/>
                <a:ea typeface="+mn-ea"/>
              </a:endParaRPr>
            </a:p>
          </p:txBody>
        </p:sp>
        <p:sp>
          <p:nvSpPr>
            <p:cNvPr id="9" name="矩形: 圆角 8"/>
            <p:cNvSpPr/>
            <p:nvPr/>
          </p:nvSpPr>
          <p:spPr>
            <a:xfrm>
              <a:off x="4507201" y="4311423"/>
              <a:ext cx="3184766" cy="54501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发展现状</a:t>
            </a:r>
          </a:p>
        </p:txBody>
      </p:sp>
      <p:sp>
        <p:nvSpPr>
          <p:cNvPr id="4" name="任意多边形 47"/>
          <p:cNvSpPr/>
          <p:nvPr/>
        </p:nvSpPr>
        <p:spPr>
          <a:xfrm>
            <a:off x="4081780" y="4158615"/>
            <a:ext cx="3966845" cy="27031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6247" h="4257">
                <a:moveTo>
                  <a:pt x="3124" y="0"/>
                </a:moveTo>
                <a:cubicBezTo>
                  <a:pt x="4849" y="0"/>
                  <a:pt x="6247" y="1398"/>
                  <a:pt x="6247" y="3124"/>
                </a:cubicBezTo>
                <a:cubicBezTo>
                  <a:pt x="6247" y="3514"/>
                  <a:pt x="6175" y="3888"/>
                  <a:pt x="6044" y="4233"/>
                </a:cubicBezTo>
                <a:lnTo>
                  <a:pt x="6035" y="4257"/>
                </a:lnTo>
                <a:lnTo>
                  <a:pt x="212" y="4257"/>
                </a:lnTo>
                <a:lnTo>
                  <a:pt x="203" y="4233"/>
                </a:lnTo>
                <a:cubicBezTo>
                  <a:pt x="72" y="3888"/>
                  <a:pt x="0" y="3514"/>
                  <a:pt x="0" y="3124"/>
                </a:cubicBezTo>
                <a:cubicBezTo>
                  <a:pt x="0" y="1398"/>
                  <a:pt x="1398" y="0"/>
                  <a:pt x="3124" y="0"/>
                </a:cubicBezTo>
                <a:close/>
              </a:path>
            </a:pathLst>
          </a:custGeom>
          <a:gradFill flip="none" rotWithShape="1">
            <a:gsLst>
              <a:gs pos="100000">
                <a:schemeClr val="accent1">
                  <a:lumMod val="50000"/>
                  <a:alpha val="0"/>
                </a:schemeClr>
              </a:gs>
              <a:gs pos="0">
                <a:schemeClr val="accent1">
                  <a:alpha val="7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sp>
        <p:nvSpPr>
          <p:cNvPr id="5" name="弧形 4"/>
          <p:cNvSpPr/>
          <p:nvPr/>
        </p:nvSpPr>
        <p:spPr>
          <a:xfrm>
            <a:off x="3455035" y="3465195"/>
            <a:ext cx="5281930" cy="5281930"/>
          </a:xfrm>
          <a:prstGeom prst="arc">
            <a:avLst>
              <a:gd name="adj1" fmla="val 9837082"/>
              <a:gd name="adj2" fmla="val 976224"/>
            </a:avLst>
          </a:prstGeom>
          <a:ln>
            <a:gradFill flip="none" rotWithShape="1">
              <a:gsLst>
                <a:gs pos="0">
                  <a:schemeClr val="accent2"/>
                </a:gs>
                <a:gs pos="100000">
                  <a:schemeClr val="accent1">
                    <a:alpha val="3700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1E0D3"/>
              </a:solidFill>
            </a:endParaRPr>
          </a:p>
        </p:txBody>
      </p:sp>
      <p:sp>
        <p:nvSpPr>
          <p:cNvPr id="16" name="文本框 15"/>
          <p:cNvSpPr txBox="1"/>
          <p:nvPr/>
        </p:nvSpPr>
        <p:spPr>
          <a:xfrm flipH="1">
            <a:off x="4925734" y="5115877"/>
            <a:ext cx="2340530" cy="984885"/>
          </a:xfrm>
          <a:prstGeom prst="rect">
            <a:avLst/>
          </a:prstGeom>
          <a:noFill/>
        </p:spPr>
        <p:txBody>
          <a:bodyPr vert="horz" wrap="square" lIns="0" tIns="0" rIns="0" bIns="0" rtlCol="0" anchor="t" anchorCtr="0">
            <a:noAutofit/>
          </a:bodyPr>
          <a:lstStyle/>
          <a:p>
            <a:pPr lvl="0" algn="ctr">
              <a:buClrTx/>
              <a:buSzTx/>
              <a:buFontTx/>
            </a:pPr>
            <a:r>
              <a:rPr lang="zh-CN" altLang="en-US" sz="3200" b="1" dirty="0">
                <a:solidFill>
                  <a:schemeClr val="accent2"/>
                </a:solidFill>
                <a:latin typeface="思源宋体 CN Heavy" panose="02020900000000000000" charset="-122"/>
                <a:ea typeface="思源宋体 CN Heavy" panose="02020900000000000000" charset="-122"/>
                <a:sym typeface="Arial" panose="020B0604020202020204" pitchFamily="34" charset="0"/>
              </a:rPr>
              <a:t>银行业发展影响因素</a:t>
            </a:r>
          </a:p>
        </p:txBody>
      </p:sp>
      <p:sp>
        <p:nvSpPr>
          <p:cNvPr id="9" name="文本框 22"/>
          <p:cNvSpPr txBox="1"/>
          <p:nvPr/>
        </p:nvSpPr>
        <p:spPr>
          <a:xfrm flipH="1">
            <a:off x="1243965" y="2722494"/>
            <a:ext cx="2482850" cy="1012328"/>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中国银行业</a:t>
            </a:r>
            <a:r>
              <a:rPr lang="en-US" altLang="zh-CN" sz="1400" dirty="0">
                <a:solidFill>
                  <a:schemeClr val="accent2"/>
                </a:solidFill>
                <a:latin typeface="+mn-ea"/>
                <a:ea typeface="+mn-ea"/>
              </a:rPr>
              <a:t>ROE</a:t>
            </a:r>
            <a:r>
              <a:rPr lang="zh-CN" altLang="en-US" sz="1400" dirty="0">
                <a:solidFill>
                  <a:schemeClr val="accent2"/>
                </a:solidFill>
                <a:latin typeface="+mn-ea"/>
                <a:ea typeface="+mn-ea"/>
              </a:rPr>
              <a:t>从</a:t>
            </a:r>
            <a:r>
              <a:rPr lang="en-US" altLang="zh-CN" sz="1400" dirty="0">
                <a:solidFill>
                  <a:schemeClr val="accent2"/>
                </a:solidFill>
                <a:latin typeface="+mn-ea"/>
                <a:ea typeface="+mn-ea"/>
              </a:rPr>
              <a:t>20XX</a:t>
            </a:r>
            <a:r>
              <a:rPr lang="zh-CN" altLang="en-US" sz="1400" dirty="0">
                <a:solidFill>
                  <a:schemeClr val="accent2"/>
                </a:solidFill>
                <a:latin typeface="+mn-ea"/>
                <a:ea typeface="+mn-ea"/>
              </a:rPr>
              <a:t>年</a:t>
            </a:r>
            <a:r>
              <a:rPr lang="en-US" altLang="zh-CN" sz="1400" dirty="0">
                <a:solidFill>
                  <a:schemeClr val="accent2"/>
                </a:solidFill>
                <a:latin typeface="+mn-ea"/>
                <a:ea typeface="+mn-ea"/>
              </a:rPr>
              <a:t>20%</a:t>
            </a:r>
            <a:r>
              <a:rPr lang="zh-CN" altLang="en-US" sz="1400" dirty="0">
                <a:solidFill>
                  <a:schemeClr val="accent2"/>
                </a:solidFill>
                <a:latin typeface="+mn-ea"/>
                <a:ea typeface="+mn-ea"/>
              </a:rPr>
              <a:t>左右持续下降到当前的</a:t>
            </a:r>
            <a:r>
              <a:rPr lang="en-US" altLang="zh-CN" sz="1400" dirty="0">
                <a:solidFill>
                  <a:schemeClr val="accent2"/>
                </a:solidFill>
                <a:latin typeface="+mn-ea"/>
                <a:ea typeface="+mn-ea"/>
              </a:rPr>
              <a:t>10%</a:t>
            </a:r>
            <a:r>
              <a:rPr lang="zh-CN" altLang="en-US" sz="1400" dirty="0">
                <a:solidFill>
                  <a:schemeClr val="accent2"/>
                </a:solidFill>
                <a:latin typeface="+mn-ea"/>
                <a:ea typeface="+mn-ea"/>
              </a:rPr>
              <a:t>左右，</a:t>
            </a:r>
            <a:r>
              <a:rPr lang="en-US" altLang="zh-CN" sz="1400" dirty="0">
                <a:solidFill>
                  <a:schemeClr val="accent2"/>
                </a:solidFill>
                <a:latin typeface="+mn-ea"/>
                <a:ea typeface="+mn-ea"/>
              </a:rPr>
              <a:t>ROA</a:t>
            </a:r>
            <a:r>
              <a:rPr lang="zh-CN" altLang="en-US" sz="1400" dirty="0">
                <a:solidFill>
                  <a:schemeClr val="accent2"/>
                </a:solidFill>
                <a:latin typeface="+mn-ea"/>
                <a:ea typeface="+mn-ea"/>
              </a:rPr>
              <a:t>从</a:t>
            </a:r>
            <a:r>
              <a:rPr lang="en-US" altLang="zh-CN" sz="1400" dirty="0">
                <a:solidFill>
                  <a:schemeClr val="accent2"/>
                </a:solidFill>
                <a:latin typeface="+mn-ea"/>
                <a:ea typeface="+mn-ea"/>
              </a:rPr>
              <a:t>1.2%</a:t>
            </a:r>
            <a:r>
              <a:rPr lang="zh-CN" altLang="en-US" sz="1400" dirty="0">
                <a:solidFill>
                  <a:schemeClr val="accent2"/>
                </a:solidFill>
                <a:latin typeface="+mn-ea"/>
                <a:ea typeface="+mn-ea"/>
              </a:rPr>
              <a:t>下降到</a:t>
            </a:r>
            <a:r>
              <a:rPr lang="en-US" altLang="zh-CN" sz="1400" dirty="0">
                <a:solidFill>
                  <a:schemeClr val="accent2"/>
                </a:solidFill>
                <a:latin typeface="+mn-ea"/>
                <a:ea typeface="+mn-ea"/>
              </a:rPr>
              <a:t>0.8%</a:t>
            </a:r>
            <a:r>
              <a:rPr lang="zh-CN" altLang="en-US" sz="1400" dirty="0">
                <a:solidFill>
                  <a:schemeClr val="accent2"/>
                </a:solidFill>
                <a:latin typeface="+mn-ea"/>
                <a:ea typeface="+mn-ea"/>
              </a:rPr>
              <a:t>左右。</a:t>
            </a:r>
          </a:p>
        </p:txBody>
      </p:sp>
      <p:sp>
        <p:nvSpPr>
          <p:cNvPr id="19" name="文本框 18"/>
          <p:cNvSpPr txBox="1"/>
          <p:nvPr/>
        </p:nvSpPr>
        <p:spPr>
          <a:xfrm flipH="1">
            <a:off x="1243965" y="2330438"/>
            <a:ext cx="1939290" cy="307340"/>
          </a:xfrm>
          <a:prstGeom prst="rect">
            <a:avLst/>
          </a:prstGeom>
          <a:noFill/>
        </p:spPr>
        <p:txBody>
          <a:bodyPr wrap="square" lIns="0" tIns="0" rIns="0" bIns="0" rtlCol="0" anchor="t">
            <a:noAutofit/>
          </a:bodyPr>
          <a:lstStyle/>
          <a:p>
            <a:r>
              <a:rPr lang="zh-CN" altLang="en-US" sz="2000" dirty="0">
                <a:solidFill>
                  <a:schemeClr val="accent2"/>
                </a:solidFill>
                <a:latin typeface="+mj-ea"/>
                <a:ea typeface="+mj-ea"/>
                <a:sym typeface="Arial" panose="020B0604020202020204" pitchFamily="34" charset="0"/>
              </a:rPr>
              <a:t>盈利水平下降</a:t>
            </a:r>
          </a:p>
        </p:txBody>
      </p:sp>
      <p:sp>
        <p:nvSpPr>
          <p:cNvPr id="7" name="文本框 22"/>
          <p:cNvSpPr txBox="1"/>
          <p:nvPr/>
        </p:nvSpPr>
        <p:spPr>
          <a:xfrm flipH="1">
            <a:off x="8440420" y="2770480"/>
            <a:ext cx="2482850" cy="753796"/>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确立了全球系统重要性银行，增加了附加资本项，提出了总损失吸收能力要求。</a:t>
            </a:r>
          </a:p>
        </p:txBody>
      </p:sp>
      <p:sp>
        <p:nvSpPr>
          <p:cNvPr id="21" name="文本框 20"/>
          <p:cNvSpPr txBox="1"/>
          <p:nvPr/>
        </p:nvSpPr>
        <p:spPr>
          <a:xfrm flipH="1">
            <a:off x="8417136" y="2330438"/>
            <a:ext cx="2384214" cy="307777"/>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r>
              <a:rPr lang="zh-CN" altLang="en-US" dirty="0">
                <a:sym typeface="Arial" panose="020B0604020202020204" pitchFamily="34" charset="0"/>
              </a:rPr>
              <a:t>增加逆周期调节因子</a:t>
            </a:r>
          </a:p>
        </p:txBody>
      </p:sp>
      <p:sp>
        <p:nvSpPr>
          <p:cNvPr id="6" name="文本框 22"/>
          <p:cNvSpPr txBox="1"/>
          <p:nvPr/>
        </p:nvSpPr>
        <p:spPr>
          <a:xfrm flipH="1">
            <a:off x="4979035" y="1650614"/>
            <a:ext cx="2482850" cy="1012328"/>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次贷危机后，各国及巴塞尔委员会、金融稳定理事会等机构先后制定了一系列新措施完善银行业监管体系。</a:t>
            </a:r>
          </a:p>
        </p:txBody>
      </p:sp>
      <p:sp>
        <p:nvSpPr>
          <p:cNvPr id="23" name="文本框 22"/>
          <p:cNvSpPr txBox="1"/>
          <p:nvPr/>
        </p:nvSpPr>
        <p:spPr>
          <a:xfrm flipH="1">
            <a:off x="4979035" y="1248720"/>
            <a:ext cx="1939290" cy="307340"/>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r>
              <a:rPr lang="zh-CN" altLang="en-US" dirty="0">
                <a:sym typeface="Arial" panose="020B0604020202020204" pitchFamily="34" charset="0"/>
              </a:rPr>
              <a:t>监管政策调整</a:t>
            </a:r>
          </a:p>
        </p:txBody>
      </p:sp>
      <p:sp>
        <p:nvSpPr>
          <p:cNvPr id="10" name="文本框 22"/>
          <p:cNvSpPr txBox="1"/>
          <p:nvPr/>
        </p:nvSpPr>
        <p:spPr>
          <a:xfrm flipH="1">
            <a:off x="709930" y="4843755"/>
            <a:ext cx="1995170" cy="753796"/>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主要经济体采取了量化宽松政策，全球银行业利差出现明显收窄的趋势。</a:t>
            </a:r>
          </a:p>
        </p:txBody>
      </p:sp>
      <p:sp>
        <p:nvSpPr>
          <p:cNvPr id="17" name="文本框 16"/>
          <p:cNvSpPr txBox="1"/>
          <p:nvPr/>
        </p:nvSpPr>
        <p:spPr>
          <a:xfrm flipH="1">
            <a:off x="709930" y="4431030"/>
            <a:ext cx="1939290" cy="307777"/>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r>
              <a:rPr lang="zh-CN" altLang="en-US" dirty="0">
                <a:sym typeface="Arial" panose="020B0604020202020204" pitchFamily="34" charset="0"/>
              </a:rPr>
              <a:t>利差收窄</a:t>
            </a:r>
          </a:p>
        </p:txBody>
      </p:sp>
      <p:sp>
        <p:nvSpPr>
          <p:cNvPr id="8" name="文本框 22"/>
          <p:cNvSpPr txBox="1"/>
          <p:nvPr/>
        </p:nvSpPr>
        <p:spPr>
          <a:xfrm flipH="1">
            <a:off x="9513570" y="4814174"/>
            <a:ext cx="1995170" cy="1012328"/>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互联网公司依靠新技术推出便利、快捷的金融服务，从而不断在各种业务领域蚕食传统银行业</a:t>
            </a:r>
          </a:p>
        </p:txBody>
      </p:sp>
      <p:sp>
        <p:nvSpPr>
          <p:cNvPr id="25" name="文本框 24"/>
          <p:cNvSpPr txBox="1"/>
          <p:nvPr/>
        </p:nvSpPr>
        <p:spPr>
          <a:xfrm flipH="1">
            <a:off x="9513570" y="4431030"/>
            <a:ext cx="1939290" cy="307777"/>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r>
              <a:rPr lang="zh-CN" altLang="en-US" dirty="0">
                <a:sym typeface="Arial" panose="020B0604020202020204" pitchFamily="34" charset="0"/>
              </a:rPr>
              <a:t>技术变革和冲击</a:t>
            </a:r>
          </a:p>
        </p:txBody>
      </p:sp>
      <p:grpSp>
        <p:nvGrpSpPr>
          <p:cNvPr id="24" name="组合 23">
            <a:extLst>
              <a:ext uri="{FF2B5EF4-FFF2-40B4-BE49-F238E27FC236}">
                <a16:creationId xmlns:a16="http://schemas.microsoft.com/office/drawing/2014/main" id="{99FC2FA6-0D19-46C4-DBB1-FF9100E4F17D}"/>
              </a:ext>
            </a:extLst>
          </p:cNvPr>
          <p:cNvGrpSpPr/>
          <p:nvPr/>
        </p:nvGrpSpPr>
        <p:grpSpPr>
          <a:xfrm>
            <a:off x="3232150" y="4540250"/>
            <a:ext cx="826770" cy="826770"/>
            <a:chOff x="3232150" y="4540250"/>
            <a:chExt cx="826770" cy="826770"/>
          </a:xfrm>
        </p:grpSpPr>
        <p:sp>
          <p:nvSpPr>
            <p:cNvPr id="14" name="椭圆 13"/>
            <p:cNvSpPr/>
            <p:nvPr/>
          </p:nvSpPr>
          <p:spPr>
            <a:xfrm>
              <a:off x="3232150" y="4540250"/>
              <a:ext cx="826770" cy="826770"/>
            </a:xfrm>
            <a:prstGeom prst="ellipse">
              <a:avLst/>
            </a:prstGeom>
            <a:solidFill>
              <a:schemeClr val="accent5"/>
            </a:solidFill>
            <a:ln>
              <a:gradFill>
                <a:gsLst>
                  <a:gs pos="100000">
                    <a:schemeClr val="accent1"/>
                  </a:gs>
                  <a:gs pos="0">
                    <a:schemeClr val="accent2"/>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dirty="0">
                <a:solidFill>
                  <a:srgbClr val="F1E0D3"/>
                </a:solidFill>
                <a:latin typeface="思源黑体 CN Normal" panose="020B0400000000000000" pitchFamily="34" charset="-122"/>
                <a:sym typeface="+mn-ea"/>
              </a:endParaRPr>
            </a:p>
          </p:txBody>
        </p:sp>
        <p:grpSp>
          <p:nvGrpSpPr>
            <p:cNvPr id="109" name="组合 108"/>
            <p:cNvGrpSpPr/>
            <p:nvPr/>
          </p:nvGrpSpPr>
          <p:grpSpPr>
            <a:xfrm>
              <a:off x="3461083" y="4777982"/>
              <a:ext cx="353680" cy="363504"/>
              <a:chOff x="6428988" y="-193594"/>
              <a:chExt cx="278606" cy="286344"/>
            </a:xfrm>
            <a:noFill/>
          </p:grpSpPr>
          <p:sp>
            <p:nvSpPr>
              <p:cNvPr id="104" name="任意多边形: 形状 103"/>
              <p:cNvSpPr/>
              <p:nvPr/>
            </p:nvSpPr>
            <p:spPr>
              <a:xfrm>
                <a:off x="6428988" y="-193594"/>
                <a:ext cx="278606" cy="216693"/>
              </a:xfrm>
              <a:custGeom>
                <a:avLst/>
                <a:gdLst>
                  <a:gd name="connsiteX0" fmla="*/ 116086 w 278606"/>
                  <a:gd name="connsiteY0" fmla="*/ 0 h 216693"/>
                  <a:gd name="connsiteX1" fmla="*/ 23217 w 278606"/>
                  <a:gd name="connsiteY1" fmla="*/ 0 h 216693"/>
                  <a:gd name="connsiteX2" fmla="*/ 0 w 278606"/>
                  <a:gd name="connsiteY2" fmla="*/ 23217 h 216693"/>
                  <a:gd name="connsiteX3" fmla="*/ 0 w 278606"/>
                  <a:gd name="connsiteY3" fmla="*/ 193477 h 216693"/>
                  <a:gd name="connsiteX4" fmla="*/ 23217 w 278606"/>
                  <a:gd name="connsiteY4" fmla="*/ 216694 h 216693"/>
                  <a:gd name="connsiteX5" fmla="*/ 255389 w 278606"/>
                  <a:gd name="connsiteY5" fmla="*/ 216694 h 216693"/>
                  <a:gd name="connsiteX6" fmla="*/ 278606 w 278606"/>
                  <a:gd name="connsiteY6" fmla="*/ 193477 h 216693"/>
                  <a:gd name="connsiteX7" fmla="*/ 278606 w 278606"/>
                  <a:gd name="connsiteY7" fmla="*/ 116086 h 21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606" h="216693">
                    <a:moveTo>
                      <a:pt x="116086" y="0"/>
                    </a:moveTo>
                    <a:lnTo>
                      <a:pt x="23217" y="0"/>
                    </a:lnTo>
                    <a:cubicBezTo>
                      <a:pt x="10395" y="0"/>
                      <a:pt x="0" y="10395"/>
                      <a:pt x="0" y="23217"/>
                    </a:cubicBezTo>
                    <a:lnTo>
                      <a:pt x="0" y="193477"/>
                    </a:lnTo>
                    <a:cubicBezTo>
                      <a:pt x="0" y="206299"/>
                      <a:pt x="10395" y="216694"/>
                      <a:pt x="23217" y="216694"/>
                    </a:cubicBezTo>
                    <a:lnTo>
                      <a:pt x="255389" y="216694"/>
                    </a:lnTo>
                    <a:cubicBezTo>
                      <a:pt x="268212" y="216694"/>
                      <a:pt x="278606" y="206299"/>
                      <a:pt x="278606" y="193477"/>
                    </a:cubicBezTo>
                    <a:lnTo>
                      <a:pt x="278606" y="116086"/>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05" name="任意多边形: 形状 104"/>
              <p:cNvSpPr/>
              <p:nvPr/>
            </p:nvSpPr>
            <p:spPr>
              <a:xfrm>
                <a:off x="6568291" y="23099"/>
                <a:ext cx="7739" cy="61912"/>
              </a:xfrm>
              <a:custGeom>
                <a:avLst/>
                <a:gdLst>
                  <a:gd name="connsiteX0" fmla="*/ 0 w 7739"/>
                  <a:gd name="connsiteY0" fmla="*/ 0 h 61912"/>
                  <a:gd name="connsiteX1" fmla="*/ 0 w 7739"/>
                  <a:gd name="connsiteY1" fmla="*/ 61913 h 61912"/>
                </a:gdLst>
                <a:ahLst/>
                <a:cxnLst>
                  <a:cxn ang="0">
                    <a:pos x="connsiteX0" y="connsiteY0"/>
                  </a:cxn>
                  <a:cxn ang="0">
                    <a:pos x="connsiteX1" y="connsiteY1"/>
                  </a:cxn>
                </a:cxnLst>
                <a:rect l="l" t="t" r="r" b="b"/>
                <a:pathLst>
                  <a:path w="7739" h="61912">
                    <a:moveTo>
                      <a:pt x="0" y="0"/>
                    </a:moveTo>
                    <a:lnTo>
                      <a:pt x="0" y="61913"/>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06" name="任意多边形: 形状 105"/>
              <p:cNvSpPr/>
              <p:nvPr/>
            </p:nvSpPr>
            <p:spPr>
              <a:xfrm>
                <a:off x="6599247" y="-193594"/>
                <a:ext cx="30956" cy="61912"/>
              </a:xfrm>
              <a:custGeom>
                <a:avLst/>
                <a:gdLst>
                  <a:gd name="connsiteX0" fmla="*/ 30956 w 30956"/>
                  <a:gd name="connsiteY0" fmla="*/ 0 h 61912"/>
                  <a:gd name="connsiteX1" fmla="*/ 0 w 30956"/>
                  <a:gd name="connsiteY1" fmla="*/ 30956 h 61912"/>
                  <a:gd name="connsiteX2" fmla="*/ 30956 w 30956"/>
                  <a:gd name="connsiteY2" fmla="*/ 61913 h 61912"/>
                </a:gdLst>
                <a:ahLst/>
                <a:cxnLst>
                  <a:cxn ang="0">
                    <a:pos x="connsiteX0" y="connsiteY0"/>
                  </a:cxn>
                  <a:cxn ang="0">
                    <a:pos x="connsiteX1" y="connsiteY1"/>
                  </a:cxn>
                  <a:cxn ang="0">
                    <a:pos x="connsiteX2" y="connsiteY2"/>
                  </a:cxn>
                </a:cxnLst>
                <a:rect l="l" t="t" r="r" b="b"/>
                <a:pathLst>
                  <a:path w="30956" h="61912">
                    <a:moveTo>
                      <a:pt x="30956" y="0"/>
                    </a:moveTo>
                    <a:lnTo>
                      <a:pt x="0" y="30956"/>
                    </a:lnTo>
                    <a:lnTo>
                      <a:pt x="30956" y="61913"/>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07" name="任意多边形: 形状 106"/>
              <p:cNvSpPr/>
              <p:nvPr/>
            </p:nvSpPr>
            <p:spPr>
              <a:xfrm>
                <a:off x="6676638" y="-193594"/>
                <a:ext cx="30956" cy="61912"/>
              </a:xfrm>
              <a:custGeom>
                <a:avLst/>
                <a:gdLst>
                  <a:gd name="connsiteX0" fmla="*/ 0 w 30956"/>
                  <a:gd name="connsiteY0" fmla="*/ 0 h 61912"/>
                  <a:gd name="connsiteX1" fmla="*/ 30956 w 30956"/>
                  <a:gd name="connsiteY1" fmla="*/ 30956 h 61912"/>
                  <a:gd name="connsiteX2" fmla="*/ 0 w 30956"/>
                  <a:gd name="connsiteY2" fmla="*/ 61913 h 61912"/>
                </a:gdLst>
                <a:ahLst/>
                <a:cxnLst>
                  <a:cxn ang="0">
                    <a:pos x="connsiteX0" y="connsiteY0"/>
                  </a:cxn>
                  <a:cxn ang="0">
                    <a:pos x="connsiteX1" y="connsiteY1"/>
                  </a:cxn>
                  <a:cxn ang="0">
                    <a:pos x="connsiteX2" y="connsiteY2"/>
                  </a:cxn>
                </a:cxnLst>
                <a:rect l="l" t="t" r="r" b="b"/>
                <a:pathLst>
                  <a:path w="30956" h="61912">
                    <a:moveTo>
                      <a:pt x="0" y="0"/>
                    </a:moveTo>
                    <a:lnTo>
                      <a:pt x="30956" y="30956"/>
                    </a:lnTo>
                    <a:lnTo>
                      <a:pt x="0" y="61913"/>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08" name="任意多边形: 形状 107"/>
              <p:cNvSpPr/>
              <p:nvPr/>
            </p:nvSpPr>
            <p:spPr>
              <a:xfrm>
                <a:off x="6490900" y="85011"/>
                <a:ext cx="154781" cy="7739"/>
              </a:xfrm>
              <a:custGeom>
                <a:avLst/>
                <a:gdLst>
                  <a:gd name="connsiteX0" fmla="*/ 0 w 154781"/>
                  <a:gd name="connsiteY0" fmla="*/ 0 h 7739"/>
                  <a:gd name="connsiteX1" fmla="*/ 154781 w 154781"/>
                  <a:gd name="connsiteY1" fmla="*/ 0 h 7739"/>
                </a:gdLst>
                <a:ahLst/>
                <a:cxnLst>
                  <a:cxn ang="0">
                    <a:pos x="connsiteX0" y="connsiteY0"/>
                  </a:cxn>
                  <a:cxn ang="0">
                    <a:pos x="connsiteX1" y="connsiteY1"/>
                  </a:cxn>
                </a:cxnLst>
                <a:rect l="l" t="t" r="r" b="b"/>
                <a:pathLst>
                  <a:path w="154781" h="7739">
                    <a:moveTo>
                      <a:pt x="0" y="0"/>
                    </a:moveTo>
                    <a:lnTo>
                      <a:pt x="154781" y="0"/>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grpSp>
      </p:grpSp>
      <p:grpSp>
        <p:nvGrpSpPr>
          <p:cNvPr id="22" name="组合 21">
            <a:extLst>
              <a:ext uri="{FF2B5EF4-FFF2-40B4-BE49-F238E27FC236}">
                <a16:creationId xmlns:a16="http://schemas.microsoft.com/office/drawing/2014/main" id="{7F28701A-F086-5B37-5979-054C0C5999BE}"/>
              </a:ext>
            </a:extLst>
          </p:cNvPr>
          <p:cNvGrpSpPr/>
          <p:nvPr/>
        </p:nvGrpSpPr>
        <p:grpSpPr>
          <a:xfrm>
            <a:off x="4250690" y="3331845"/>
            <a:ext cx="826770" cy="826770"/>
            <a:chOff x="4250690" y="3331845"/>
            <a:chExt cx="826770" cy="826770"/>
          </a:xfrm>
        </p:grpSpPr>
        <p:sp>
          <p:nvSpPr>
            <p:cNvPr id="12" name="椭圆 11"/>
            <p:cNvSpPr/>
            <p:nvPr/>
          </p:nvSpPr>
          <p:spPr>
            <a:xfrm>
              <a:off x="4250690" y="3331845"/>
              <a:ext cx="826770" cy="826770"/>
            </a:xfrm>
            <a:prstGeom prst="ellipse">
              <a:avLst/>
            </a:prstGeom>
            <a:solidFill>
              <a:schemeClr val="accent5"/>
            </a:solidFill>
            <a:ln>
              <a:gradFill>
                <a:gsLst>
                  <a:gs pos="100000">
                    <a:schemeClr val="accent1"/>
                  </a:gs>
                  <a:gs pos="0">
                    <a:schemeClr val="accent2"/>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dirty="0">
                <a:solidFill>
                  <a:srgbClr val="F1E0D3"/>
                </a:solidFill>
                <a:latin typeface="思源黑体 CN Normal" panose="020B0400000000000000" pitchFamily="34" charset="-122"/>
                <a:sym typeface="+mn-ea"/>
              </a:endParaRPr>
            </a:p>
          </p:txBody>
        </p:sp>
        <p:grpSp>
          <p:nvGrpSpPr>
            <p:cNvPr id="90" name="图形 56"/>
            <p:cNvGrpSpPr/>
            <p:nvPr/>
          </p:nvGrpSpPr>
          <p:grpSpPr>
            <a:xfrm>
              <a:off x="4499928" y="3556067"/>
              <a:ext cx="352742" cy="352742"/>
              <a:chOff x="9978231" y="126457"/>
              <a:chExt cx="309562" cy="309562"/>
            </a:xfrm>
          </p:grpSpPr>
          <p:sp>
            <p:nvSpPr>
              <p:cNvPr id="93" name="任意多边形: 形状 92"/>
              <p:cNvSpPr/>
              <p:nvPr/>
            </p:nvSpPr>
            <p:spPr>
              <a:xfrm>
                <a:off x="10047882" y="157413"/>
                <a:ext cx="61912" cy="61912"/>
              </a:xfrm>
              <a:custGeom>
                <a:avLst/>
                <a:gdLst>
                  <a:gd name="connsiteX0" fmla="*/ 0 w 61912"/>
                  <a:gd name="connsiteY0" fmla="*/ 30956 h 61912"/>
                  <a:gd name="connsiteX1" fmla="*/ 30956 w 61912"/>
                  <a:gd name="connsiteY1" fmla="*/ 61913 h 61912"/>
                  <a:gd name="connsiteX2" fmla="*/ 61913 w 61912"/>
                  <a:gd name="connsiteY2" fmla="*/ 30956 h 61912"/>
                  <a:gd name="connsiteX3" fmla="*/ 30956 w 61912"/>
                  <a:gd name="connsiteY3" fmla="*/ 0 h 61912"/>
                  <a:gd name="connsiteX4" fmla="*/ 0 w 61912"/>
                  <a:gd name="connsiteY4" fmla="*/ 30956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61912">
                    <a:moveTo>
                      <a:pt x="0" y="30956"/>
                    </a:moveTo>
                    <a:cubicBezTo>
                      <a:pt x="0" y="48053"/>
                      <a:pt x="13860" y="61913"/>
                      <a:pt x="30956" y="61913"/>
                    </a:cubicBezTo>
                    <a:cubicBezTo>
                      <a:pt x="48053" y="61913"/>
                      <a:pt x="61913" y="48053"/>
                      <a:pt x="61913" y="30956"/>
                    </a:cubicBezTo>
                    <a:cubicBezTo>
                      <a:pt x="61913" y="13860"/>
                      <a:pt x="48053" y="0"/>
                      <a:pt x="30956" y="0"/>
                    </a:cubicBezTo>
                    <a:cubicBezTo>
                      <a:pt x="13860" y="0"/>
                      <a:pt x="0" y="13860"/>
                      <a:pt x="0" y="30956"/>
                    </a:cubicBezTo>
                    <a:close/>
                  </a:path>
                </a:pathLst>
              </a:custGeom>
              <a:no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94" name="任意多边形: 形状 93"/>
              <p:cNvSpPr/>
              <p:nvPr/>
            </p:nvSpPr>
            <p:spPr>
              <a:xfrm>
                <a:off x="10187185" y="250282"/>
                <a:ext cx="61912" cy="61912"/>
              </a:xfrm>
              <a:custGeom>
                <a:avLst/>
                <a:gdLst>
                  <a:gd name="connsiteX0" fmla="*/ 0 w 61912"/>
                  <a:gd name="connsiteY0" fmla="*/ 30956 h 61912"/>
                  <a:gd name="connsiteX1" fmla="*/ 30956 w 61912"/>
                  <a:gd name="connsiteY1" fmla="*/ 61913 h 61912"/>
                  <a:gd name="connsiteX2" fmla="*/ 61913 w 61912"/>
                  <a:gd name="connsiteY2" fmla="*/ 30956 h 61912"/>
                  <a:gd name="connsiteX3" fmla="*/ 30956 w 61912"/>
                  <a:gd name="connsiteY3" fmla="*/ 0 h 61912"/>
                  <a:gd name="connsiteX4" fmla="*/ 0 w 61912"/>
                  <a:gd name="connsiteY4" fmla="*/ 30956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61912">
                    <a:moveTo>
                      <a:pt x="0" y="30956"/>
                    </a:moveTo>
                    <a:cubicBezTo>
                      <a:pt x="0" y="48053"/>
                      <a:pt x="13860" y="61913"/>
                      <a:pt x="30956" y="61913"/>
                    </a:cubicBezTo>
                    <a:cubicBezTo>
                      <a:pt x="48053" y="61913"/>
                      <a:pt x="61913" y="48053"/>
                      <a:pt x="61913" y="30956"/>
                    </a:cubicBezTo>
                    <a:cubicBezTo>
                      <a:pt x="61913" y="13860"/>
                      <a:pt x="48053" y="0"/>
                      <a:pt x="30956" y="0"/>
                    </a:cubicBezTo>
                    <a:cubicBezTo>
                      <a:pt x="13860" y="0"/>
                      <a:pt x="0" y="13860"/>
                      <a:pt x="0" y="30956"/>
                    </a:cubicBezTo>
                    <a:close/>
                  </a:path>
                </a:pathLst>
              </a:custGeom>
              <a:no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95" name="任意多边形: 形状 94"/>
              <p:cNvSpPr/>
              <p:nvPr/>
            </p:nvSpPr>
            <p:spPr>
              <a:xfrm>
                <a:off x="10047882" y="343151"/>
                <a:ext cx="61912" cy="61912"/>
              </a:xfrm>
              <a:custGeom>
                <a:avLst/>
                <a:gdLst>
                  <a:gd name="connsiteX0" fmla="*/ 0 w 61912"/>
                  <a:gd name="connsiteY0" fmla="*/ 30956 h 61912"/>
                  <a:gd name="connsiteX1" fmla="*/ 30956 w 61912"/>
                  <a:gd name="connsiteY1" fmla="*/ 61913 h 61912"/>
                  <a:gd name="connsiteX2" fmla="*/ 61913 w 61912"/>
                  <a:gd name="connsiteY2" fmla="*/ 30956 h 61912"/>
                  <a:gd name="connsiteX3" fmla="*/ 30956 w 61912"/>
                  <a:gd name="connsiteY3" fmla="*/ 0 h 61912"/>
                  <a:gd name="connsiteX4" fmla="*/ 0 w 61912"/>
                  <a:gd name="connsiteY4" fmla="*/ 30956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61912">
                    <a:moveTo>
                      <a:pt x="0" y="30956"/>
                    </a:moveTo>
                    <a:cubicBezTo>
                      <a:pt x="0" y="48053"/>
                      <a:pt x="13860" y="61913"/>
                      <a:pt x="30956" y="61913"/>
                    </a:cubicBezTo>
                    <a:cubicBezTo>
                      <a:pt x="48053" y="61913"/>
                      <a:pt x="61913" y="48053"/>
                      <a:pt x="61913" y="30956"/>
                    </a:cubicBezTo>
                    <a:cubicBezTo>
                      <a:pt x="61913" y="13860"/>
                      <a:pt x="48053" y="0"/>
                      <a:pt x="30956" y="0"/>
                    </a:cubicBezTo>
                    <a:cubicBezTo>
                      <a:pt x="13860" y="0"/>
                      <a:pt x="0" y="13860"/>
                      <a:pt x="0" y="30956"/>
                    </a:cubicBezTo>
                    <a:close/>
                  </a:path>
                </a:pathLst>
              </a:custGeom>
              <a:no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96" name="任意多边形: 形状 95"/>
              <p:cNvSpPr/>
              <p:nvPr/>
            </p:nvSpPr>
            <p:spPr>
              <a:xfrm>
                <a:off x="9978231" y="374107"/>
                <a:ext cx="69651" cy="7739"/>
              </a:xfrm>
              <a:custGeom>
                <a:avLst/>
                <a:gdLst>
                  <a:gd name="connsiteX0" fmla="*/ 0 w 69651"/>
                  <a:gd name="connsiteY0" fmla="*/ 0 h 7739"/>
                  <a:gd name="connsiteX1" fmla="*/ 69652 w 69651"/>
                  <a:gd name="connsiteY1" fmla="*/ 0 h 7739"/>
                </a:gdLst>
                <a:ahLst/>
                <a:cxnLst>
                  <a:cxn ang="0">
                    <a:pos x="connsiteX0" y="connsiteY0"/>
                  </a:cxn>
                  <a:cxn ang="0">
                    <a:pos x="connsiteX1" y="connsiteY1"/>
                  </a:cxn>
                </a:cxnLst>
                <a:rect l="l" t="t" r="r" b="b"/>
                <a:pathLst>
                  <a:path w="69651" h="7739">
                    <a:moveTo>
                      <a:pt x="0" y="0"/>
                    </a:moveTo>
                    <a:lnTo>
                      <a:pt x="69652"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sp>
            <p:nvSpPr>
              <p:cNvPr id="97" name="任意多边形: 形状 96"/>
              <p:cNvSpPr/>
              <p:nvPr/>
            </p:nvSpPr>
            <p:spPr>
              <a:xfrm>
                <a:off x="10109795" y="374107"/>
                <a:ext cx="177998" cy="7739"/>
              </a:xfrm>
              <a:custGeom>
                <a:avLst/>
                <a:gdLst>
                  <a:gd name="connsiteX0" fmla="*/ 0 w 177998"/>
                  <a:gd name="connsiteY0" fmla="*/ 0 h 7739"/>
                  <a:gd name="connsiteX1" fmla="*/ 177998 w 177998"/>
                  <a:gd name="connsiteY1" fmla="*/ 0 h 7739"/>
                </a:gdLst>
                <a:ahLst/>
                <a:cxnLst>
                  <a:cxn ang="0">
                    <a:pos x="connsiteX0" y="connsiteY0"/>
                  </a:cxn>
                  <a:cxn ang="0">
                    <a:pos x="connsiteX1" y="connsiteY1"/>
                  </a:cxn>
                </a:cxnLst>
                <a:rect l="l" t="t" r="r" b="b"/>
                <a:pathLst>
                  <a:path w="177998" h="7739">
                    <a:moveTo>
                      <a:pt x="0" y="0"/>
                    </a:moveTo>
                    <a:lnTo>
                      <a:pt x="177998"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sp>
            <p:nvSpPr>
              <p:cNvPr id="98" name="任意多边形: 形状 97"/>
              <p:cNvSpPr/>
              <p:nvPr/>
            </p:nvSpPr>
            <p:spPr>
              <a:xfrm>
                <a:off x="9978231" y="188369"/>
                <a:ext cx="69651" cy="7739"/>
              </a:xfrm>
              <a:custGeom>
                <a:avLst/>
                <a:gdLst>
                  <a:gd name="connsiteX0" fmla="*/ 0 w 69651"/>
                  <a:gd name="connsiteY0" fmla="*/ 0 h 7739"/>
                  <a:gd name="connsiteX1" fmla="*/ 69652 w 69651"/>
                  <a:gd name="connsiteY1" fmla="*/ 0 h 7739"/>
                </a:gdLst>
                <a:ahLst/>
                <a:cxnLst>
                  <a:cxn ang="0">
                    <a:pos x="connsiteX0" y="connsiteY0"/>
                  </a:cxn>
                  <a:cxn ang="0">
                    <a:pos x="connsiteX1" y="connsiteY1"/>
                  </a:cxn>
                </a:cxnLst>
                <a:rect l="l" t="t" r="r" b="b"/>
                <a:pathLst>
                  <a:path w="69651" h="7739">
                    <a:moveTo>
                      <a:pt x="0" y="0"/>
                    </a:moveTo>
                    <a:lnTo>
                      <a:pt x="69652"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sp>
            <p:nvSpPr>
              <p:cNvPr id="99" name="任意多边形: 形状 98"/>
              <p:cNvSpPr/>
              <p:nvPr/>
            </p:nvSpPr>
            <p:spPr>
              <a:xfrm>
                <a:off x="10109795" y="188369"/>
                <a:ext cx="177998" cy="7739"/>
              </a:xfrm>
              <a:custGeom>
                <a:avLst/>
                <a:gdLst>
                  <a:gd name="connsiteX0" fmla="*/ 0 w 177998"/>
                  <a:gd name="connsiteY0" fmla="*/ 0 h 7739"/>
                  <a:gd name="connsiteX1" fmla="*/ 177998 w 177998"/>
                  <a:gd name="connsiteY1" fmla="*/ 0 h 7739"/>
                </a:gdLst>
                <a:ahLst/>
                <a:cxnLst>
                  <a:cxn ang="0">
                    <a:pos x="connsiteX0" y="connsiteY0"/>
                  </a:cxn>
                  <a:cxn ang="0">
                    <a:pos x="connsiteX1" y="connsiteY1"/>
                  </a:cxn>
                </a:cxnLst>
                <a:rect l="l" t="t" r="r" b="b"/>
                <a:pathLst>
                  <a:path w="177998" h="7739">
                    <a:moveTo>
                      <a:pt x="0" y="0"/>
                    </a:moveTo>
                    <a:lnTo>
                      <a:pt x="177998"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sp>
            <p:nvSpPr>
              <p:cNvPr id="100" name="任意多边形: 形状 99"/>
              <p:cNvSpPr/>
              <p:nvPr/>
            </p:nvSpPr>
            <p:spPr>
              <a:xfrm>
                <a:off x="9978231" y="126457"/>
                <a:ext cx="7739" cy="309562"/>
              </a:xfrm>
              <a:custGeom>
                <a:avLst/>
                <a:gdLst>
                  <a:gd name="connsiteX0" fmla="*/ 0 w 7739"/>
                  <a:gd name="connsiteY0" fmla="*/ 0 h 309562"/>
                  <a:gd name="connsiteX1" fmla="*/ 0 w 7739"/>
                  <a:gd name="connsiteY1" fmla="*/ 309563 h 309562"/>
                </a:gdLst>
                <a:ahLst/>
                <a:cxnLst>
                  <a:cxn ang="0">
                    <a:pos x="connsiteX0" y="connsiteY0"/>
                  </a:cxn>
                  <a:cxn ang="0">
                    <a:pos x="connsiteX1" y="connsiteY1"/>
                  </a:cxn>
                </a:cxnLst>
                <a:rect l="l" t="t" r="r" b="b"/>
                <a:pathLst>
                  <a:path w="7739" h="309562">
                    <a:moveTo>
                      <a:pt x="0" y="0"/>
                    </a:moveTo>
                    <a:lnTo>
                      <a:pt x="0" y="309563"/>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01" name="任意多边形: 形状 100"/>
              <p:cNvSpPr/>
              <p:nvPr/>
            </p:nvSpPr>
            <p:spPr>
              <a:xfrm>
                <a:off x="9978231" y="281238"/>
                <a:ext cx="208954" cy="7739"/>
              </a:xfrm>
              <a:custGeom>
                <a:avLst/>
                <a:gdLst>
                  <a:gd name="connsiteX0" fmla="*/ 0 w 208954"/>
                  <a:gd name="connsiteY0" fmla="*/ 0 h 7739"/>
                  <a:gd name="connsiteX1" fmla="*/ 208955 w 208954"/>
                  <a:gd name="connsiteY1" fmla="*/ 0 h 7739"/>
                </a:gdLst>
                <a:ahLst/>
                <a:cxnLst>
                  <a:cxn ang="0">
                    <a:pos x="connsiteX0" y="connsiteY0"/>
                  </a:cxn>
                  <a:cxn ang="0">
                    <a:pos x="connsiteX1" y="connsiteY1"/>
                  </a:cxn>
                </a:cxnLst>
                <a:rect l="l" t="t" r="r" b="b"/>
                <a:pathLst>
                  <a:path w="208954" h="7739">
                    <a:moveTo>
                      <a:pt x="0" y="0"/>
                    </a:moveTo>
                    <a:lnTo>
                      <a:pt x="208955"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sp>
            <p:nvSpPr>
              <p:cNvPr id="102" name="任意多边形: 形状 101"/>
              <p:cNvSpPr/>
              <p:nvPr/>
            </p:nvSpPr>
            <p:spPr>
              <a:xfrm>
                <a:off x="10249098" y="281238"/>
                <a:ext cx="38695" cy="7739"/>
              </a:xfrm>
              <a:custGeom>
                <a:avLst/>
                <a:gdLst>
                  <a:gd name="connsiteX0" fmla="*/ 0 w 38695"/>
                  <a:gd name="connsiteY0" fmla="*/ 0 h 7739"/>
                  <a:gd name="connsiteX1" fmla="*/ 38695 w 38695"/>
                  <a:gd name="connsiteY1" fmla="*/ 0 h 7739"/>
                </a:gdLst>
                <a:ahLst/>
                <a:cxnLst>
                  <a:cxn ang="0">
                    <a:pos x="connsiteX0" y="connsiteY0"/>
                  </a:cxn>
                  <a:cxn ang="0">
                    <a:pos x="connsiteX1" y="connsiteY1"/>
                  </a:cxn>
                </a:cxnLst>
                <a:rect l="l" t="t" r="r" b="b"/>
                <a:pathLst>
                  <a:path w="38695" h="7739">
                    <a:moveTo>
                      <a:pt x="0" y="0"/>
                    </a:moveTo>
                    <a:lnTo>
                      <a:pt x="38695" y="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a:ln>
            </p:spPr>
            <p:txBody>
              <a:bodyPr rtlCol="0" anchor="ctr">
                <a:noAutofit/>
              </a:bodyPr>
              <a:lstStyle/>
              <a:p>
                <a:endParaRPr lang="zh-CN" altLang="en-US"/>
              </a:p>
            </p:txBody>
          </p:sp>
        </p:grpSp>
      </p:grpSp>
      <p:grpSp>
        <p:nvGrpSpPr>
          <p:cNvPr id="3" name="组合 2">
            <a:extLst>
              <a:ext uri="{FF2B5EF4-FFF2-40B4-BE49-F238E27FC236}">
                <a16:creationId xmlns:a16="http://schemas.microsoft.com/office/drawing/2014/main" id="{C10A7896-B47C-97D8-7BD5-9B3937D46B42}"/>
              </a:ext>
            </a:extLst>
          </p:cNvPr>
          <p:cNvGrpSpPr/>
          <p:nvPr/>
        </p:nvGrpSpPr>
        <p:grpSpPr>
          <a:xfrm>
            <a:off x="8071485" y="4540250"/>
            <a:ext cx="826770" cy="826770"/>
            <a:chOff x="8071485" y="4540250"/>
            <a:chExt cx="826770" cy="826770"/>
          </a:xfrm>
        </p:grpSpPr>
        <p:sp>
          <p:nvSpPr>
            <p:cNvPr id="15" name="椭圆 14"/>
            <p:cNvSpPr/>
            <p:nvPr/>
          </p:nvSpPr>
          <p:spPr>
            <a:xfrm>
              <a:off x="8071485" y="4540250"/>
              <a:ext cx="826770" cy="826770"/>
            </a:xfrm>
            <a:prstGeom prst="ellipse">
              <a:avLst/>
            </a:prstGeom>
            <a:solidFill>
              <a:schemeClr val="accent5"/>
            </a:solidFill>
            <a:ln>
              <a:gradFill>
                <a:gsLst>
                  <a:gs pos="100000">
                    <a:schemeClr val="accent1"/>
                  </a:gs>
                  <a:gs pos="0">
                    <a:schemeClr val="accent2"/>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dirty="0">
                <a:solidFill>
                  <a:srgbClr val="F1E0D3"/>
                </a:solidFill>
                <a:latin typeface="思源黑体 CN Normal" panose="020B0400000000000000" pitchFamily="34" charset="-122"/>
                <a:sym typeface="+mn-ea"/>
              </a:endParaRPr>
            </a:p>
          </p:txBody>
        </p:sp>
        <p:grpSp>
          <p:nvGrpSpPr>
            <p:cNvPr id="89" name="组合 88"/>
            <p:cNvGrpSpPr/>
            <p:nvPr/>
          </p:nvGrpSpPr>
          <p:grpSpPr>
            <a:xfrm>
              <a:off x="8294370" y="4773374"/>
              <a:ext cx="381000" cy="381000"/>
              <a:chOff x="10365184" y="1559086"/>
              <a:chExt cx="278606" cy="278606"/>
            </a:xfrm>
          </p:grpSpPr>
          <p:sp>
            <p:nvSpPr>
              <p:cNvPr id="84" name="任意多边形: 形状 83"/>
              <p:cNvSpPr/>
              <p:nvPr/>
            </p:nvSpPr>
            <p:spPr>
              <a:xfrm>
                <a:off x="10365184" y="1559086"/>
                <a:ext cx="278606" cy="278606"/>
              </a:xfrm>
              <a:custGeom>
                <a:avLst/>
                <a:gdLst>
                  <a:gd name="connsiteX0" fmla="*/ 0 w 278606"/>
                  <a:gd name="connsiteY0" fmla="*/ 0 h 278606"/>
                  <a:gd name="connsiteX1" fmla="*/ 0 w 278606"/>
                  <a:gd name="connsiteY1" fmla="*/ 278606 h 278606"/>
                  <a:gd name="connsiteX2" fmla="*/ 278606 w 278606"/>
                  <a:gd name="connsiteY2" fmla="*/ 278606 h 278606"/>
                </a:gdLst>
                <a:ahLst/>
                <a:cxnLst>
                  <a:cxn ang="0">
                    <a:pos x="connsiteX0" y="connsiteY0"/>
                  </a:cxn>
                  <a:cxn ang="0">
                    <a:pos x="connsiteX1" y="connsiteY1"/>
                  </a:cxn>
                  <a:cxn ang="0">
                    <a:pos x="connsiteX2" y="connsiteY2"/>
                  </a:cxn>
                </a:cxnLst>
                <a:rect l="l" t="t" r="r" b="b"/>
                <a:pathLst>
                  <a:path w="278606" h="278606">
                    <a:moveTo>
                      <a:pt x="0" y="0"/>
                    </a:moveTo>
                    <a:lnTo>
                      <a:pt x="0" y="278606"/>
                    </a:lnTo>
                    <a:lnTo>
                      <a:pt x="278606" y="278606"/>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85" name="任意多边形: 形状 84"/>
              <p:cNvSpPr/>
              <p:nvPr/>
            </p:nvSpPr>
            <p:spPr>
              <a:xfrm>
                <a:off x="10427096" y="1744823"/>
                <a:ext cx="7739" cy="30956"/>
              </a:xfrm>
              <a:custGeom>
                <a:avLst/>
                <a:gdLst>
                  <a:gd name="connsiteX0" fmla="*/ 0 w 7739"/>
                  <a:gd name="connsiteY0" fmla="*/ 0 h 30956"/>
                  <a:gd name="connsiteX1" fmla="*/ 0 w 7739"/>
                  <a:gd name="connsiteY1" fmla="*/ 30956 h 30956"/>
                </a:gdLst>
                <a:ahLst/>
                <a:cxnLst>
                  <a:cxn ang="0">
                    <a:pos x="connsiteX0" y="connsiteY0"/>
                  </a:cxn>
                  <a:cxn ang="0">
                    <a:pos x="connsiteX1" y="connsiteY1"/>
                  </a:cxn>
                </a:cxnLst>
                <a:rect l="l" t="t" r="r" b="b"/>
                <a:pathLst>
                  <a:path w="7739" h="30956">
                    <a:moveTo>
                      <a:pt x="0" y="0"/>
                    </a:moveTo>
                    <a:lnTo>
                      <a:pt x="0" y="30956"/>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86" name="任意多边形: 形状 85"/>
              <p:cNvSpPr/>
              <p:nvPr/>
            </p:nvSpPr>
            <p:spPr>
              <a:xfrm>
                <a:off x="10489009" y="1682911"/>
                <a:ext cx="7739" cy="92868"/>
              </a:xfrm>
              <a:custGeom>
                <a:avLst/>
                <a:gdLst>
                  <a:gd name="connsiteX0" fmla="*/ 0 w 7739"/>
                  <a:gd name="connsiteY0" fmla="*/ 0 h 92868"/>
                  <a:gd name="connsiteX1" fmla="*/ 0 w 7739"/>
                  <a:gd name="connsiteY1" fmla="*/ 92869 h 92868"/>
                </a:gdLst>
                <a:ahLst/>
                <a:cxnLst>
                  <a:cxn ang="0">
                    <a:pos x="connsiteX0" y="connsiteY0"/>
                  </a:cxn>
                  <a:cxn ang="0">
                    <a:pos x="connsiteX1" y="connsiteY1"/>
                  </a:cxn>
                </a:cxnLst>
                <a:rect l="l" t="t" r="r" b="b"/>
                <a:pathLst>
                  <a:path w="7739" h="92868">
                    <a:moveTo>
                      <a:pt x="0" y="0"/>
                    </a:moveTo>
                    <a:lnTo>
                      <a:pt x="0" y="92869"/>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87" name="任意多边形: 形状 86"/>
              <p:cNvSpPr/>
              <p:nvPr/>
            </p:nvSpPr>
            <p:spPr>
              <a:xfrm>
                <a:off x="10550921" y="1559086"/>
                <a:ext cx="7739" cy="216693"/>
              </a:xfrm>
              <a:custGeom>
                <a:avLst/>
                <a:gdLst>
                  <a:gd name="connsiteX0" fmla="*/ 0 w 7739"/>
                  <a:gd name="connsiteY0" fmla="*/ 0 h 216693"/>
                  <a:gd name="connsiteX1" fmla="*/ 0 w 7739"/>
                  <a:gd name="connsiteY1" fmla="*/ 216694 h 216693"/>
                </a:gdLst>
                <a:ahLst/>
                <a:cxnLst>
                  <a:cxn ang="0">
                    <a:pos x="connsiteX0" y="connsiteY0"/>
                  </a:cxn>
                  <a:cxn ang="0">
                    <a:pos x="connsiteX1" y="connsiteY1"/>
                  </a:cxn>
                </a:cxnLst>
                <a:rect l="l" t="t" r="r" b="b"/>
                <a:pathLst>
                  <a:path w="7739" h="216693">
                    <a:moveTo>
                      <a:pt x="0" y="0"/>
                    </a:moveTo>
                    <a:lnTo>
                      <a:pt x="0" y="216694"/>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88" name="任意多边形: 形状 87"/>
              <p:cNvSpPr/>
              <p:nvPr/>
            </p:nvSpPr>
            <p:spPr>
              <a:xfrm>
                <a:off x="10612834" y="1620998"/>
                <a:ext cx="7739" cy="154781"/>
              </a:xfrm>
              <a:custGeom>
                <a:avLst/>
                <a:gdLst>
                  <a:gd name="connsiteX0" fmla="*/ 0 w 7739"/>
                  <a:gd name="connsiteY0" fmla="*/ 0 h 154781"/>
                  <a:gd name="connsiteX1" fmla="*/ 0 w 7739"/>
                  <a:gd name="connsiteY1" fmla="*/ 154781 h 154781"/>
                </a:gdLst>
                <a:ahLst/>
                <a:cxnLst>
                  <a:cxn ang="0">
                    <a:pos x="connsiteX0" y="connsiteY0"/>
                  </a:cxn>
                  <a:cxn ang="0">
                    <a:pos x="connsiteX1" y="connsiteY1"/>
                  </a:cxn>
                </a:cxnLst>
                <a:rect l="l" t="t" r="r" b="b"/>
                <a:pathLst>
                  <a:path w="7739" h="154781">
                    <a:moveTo>
                      <a:pt x="0" y="0"/>
                    </a:moveTo>
                    <a:lnTo>
                      <a:pt x="0" y="154781"/>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grpSp>
      </p:grpSp>
      <p:grpSp>
        <p:nvGrpSpPr>
          <p:cNvPr id="18" name="组合 17">
            <a:extLst>
              <a:ext uri="{FF2B5EF4-FFF2-40B4-BE49-F238E27FC236}">
                <a16:creationId xmlns:a16="http://schemas.microsoft.com/office/drawing/2014/main" id="{58C9F751-AE26-A838-97C9-7A30F3D576F6}"/>
              </a:ext>
            </a:extLst>
          </p:cNvPr>
          <p:cNvGrpSpPr/>
          <p:nvPr/>
        </p:nvGrpSpPr>
        <p:grpSpPr>
          <a:xfrm>
            <a:off x="7052310" y="3331845"/>
            <a:ext cx="826770" cy="826770"/>
            <a:chOff x="7052310" y="3331845"/>
            <a:chExt cx="826770" cy="826770"/>
          </a:xfrm>
        </p:grpSpPr>
        <p:sp>
          <p:nvSpPr>
            <p:cNvPr id="13" name="椭圆 12"/>
            <p:cNvSpPr/>
            <p:nvPr/>
          </p:nvSpPr>
          <p:spPr>
            <a:xfrm>
              <a:off x="7052310" y="3331845"/>
              <a:ext cx="826770" cy="826770"/>
            </a:xfrm>
            <a:prstGeom prst="ellipse">
              <a:avLst/>
            </a:prstGeom>
            <a:solidFill>
              <a:schemeClr val="accent5"/>
            </a:solidFill>
            <a:ln>
              <a:gradFill>
                <a:gsLst>
                  <a:gs pos="100000">
                    <a:schemeClr val="accent1"/>
                  </a:gs>
                  <a:gs pos="0">
                    <a:schemeClr val="accent2"/>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dirty="0">
                <a:solidFill>
                  <a:srgbClr val="F1E0D3"/>
                </a:solidFill>
                <a:latin typeface="思源黑体 CN Normal" panose="020B0400000000000000" pitchFamily="34" charset="-122"/>
                <a:sym typeface="+mn-ea"/>
              </a:endParaRPr>
            </a:p>
          </p:txBody>
        </p:sp>
        <p:grpSp>
          <p:nvGrpSpPr>
            <p:cNvPr id="81" name="组合 80"/>
            <p:cNvGrpSpPr/>
            <p:nvPr/>
          </p:nvGrpSpPr>
          <p:grpSpPr>
            <a:xfrm>
              <a:off x="7266265" y="3528509"/>
              <a:ext cx="404042" cy="404042"/>
              <a:chOff x="11114801" y="44692"/>
              <a:chExt cx="278605" cy="278606"/>
            </a:xfrm>
            <a:noFill/>
          </p:grpSpPr>
          <p:sp>
            <p:nvSpPr>
              <p:cNvPr id="76" name="任意多边形: 形状 75"/>
              <p:cNvSpPr/>
              <p:nvPr/>
            </p:nvSpPr>
            <p:spPr>
              <a:xfrm>
                <a:off x="11199931" y="44692"/>
                <a:ext cx="108346" cy="69651"/>
              </a:xfrm>
              <a:custGeom>
                <a:avLst/>
                <a:gdLst>
                  <a:gd name="connsiteX0" fmla="*/ 0 w 108346"/>
                  <a:gd name="connsiteY0" fmla="*/ 0 h 69651"/>
                  <a:gd name="connsiteX1" fmla="*/ 108347 w 108346"/>
                  <a:gd name="connsiteY1" fmla="*/ 0 h 69651"/>
                  <a:gd name="connsiteX2" fmla="*/ 108347 w 108346"/>
                  <a:gd name="connsiteY2" fmla="*/ 69652 h 69651"/>
                  <a:gd name="connsiteX3" fmla="*/ 0 w 108346"/>
                  <a:gd name="connsiteY3" fmla="*/ 69652 h 69651"/>
                </a:gdLst>
                <a:ahLst/>
                <a:cxnLst>
                  <a:cxn ang="0">
                    <a:pos x="connsiteX0" y="connsiteY0"/>
                  </a:cxn>
                  <a:cxn ang="0">
                    <a:pos x="connsiteX1" y="connsiteY1"/>
                  </a:cxn>
                  <a:cxn ang="0">
                    <a:pos x="connsiteX2" y="connsiteY2"/>
                  </a:cxn>
                  <a:cxn ang="0">
                    <a:pos x="connsiteX3" y="connsiteY3"/>
                  </a:cxn>
                </a:cxnLst>
                <a:rect l="l" t="t" r="r" b="b"/>
                <a:pathLst>
                  <a:path w="108346" h="69651">
                    <a:moveTo>
                      <a:pt x="0" y="0"/>
                    </a:moveTo>
                    <a:lnTo>
                      <a:pt x="108347" y="0"/>
                    </a:lnTo>
                    <a:lnTo>
                      <a:pt x="108347" y="69652"/>
                    </a:lnTo>
                    <a:lnTo>
                      <a:pt x="0" y="69652"/>
                    </a:lnTo>
                    <a:close/>
                  </a:path>
                </a:pathLst>
              </a:custGeom>
              <a:grp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77" name="任意多边形: 形状 76"/>
              <p:cNvSpPr/>
              <p:nvPr/>
            </p:nvSpPr>
            <p:spPr>
              <a:xfrm>
                <a:off x="11114801" y="253647"/>
                <a:ext cx="108346" cy="69651"/>
              </a:xfrm>
              <a:custGeom>
                <a:avLst/>
                <a:gdLst>
                  <a:gd name="connsiteX0" fmla="*/ 0 w 108346"/>
                  <a:gd name="connsiteY0" fmla="*/ 0 h 69651"/>
                  <a:gd name="connsiteX1" fmla="*/ 108347 w 108346"/>
                  <a:gd name="connsiteY1" fmla="*/ 0 h 69651"/>
                  <a:gd name="connsiteX2" fmla="*/ 108347 w 108346"/>
                  <a:gd name="connsiteY2" fmla="*/ 69652 h 69651"/>
                  <a:gd name="connsiteX3" fmla="*/ 0 w 108346"/>
                  <a:gd name="connsiteY3" fmla="*/ 69652 h 69651"/>
                </a:gdLst>
                <a:ahLst/>
                <a:cxnLst>
                  <a:cxn ang="0">
                    <a:pos x="connsiteX0" y="connsiteY0"/>
                  </a:cxn>
                  <a:cxn ang="0">
                    <a:pos x="connsiteX1" y="connsiteY1"/>
                  </a:cxn>
                  <a:cxn ang="0">
                    <a:pos x="connsiteX2" y="connsiteY2"/>
                  </a:cxn>
                  <a:cxn ang="0">
                    <a:pos x="connsiteX3" y="connsiteY3"/>
                  </a:cxn>
                </a:cxnLst>
                <a:rect l="l" t="t" r="r" b="b"/>
                <a:pathLst>
                  <a:path w="108346" h="69651">
                    <a:moveTo>
                      <a:pt x="0" y="0"/>
                    </a:moveTo>
                    <a:lnTo>
                      <a:pt x="108347" y="0"/>
                    </a:lnTo>
                    <a:lnTo>
                      <a:pt x="108347" y="69652"/>
                    </a:lnTo>
                    <a:lnTo>
                      <a:pt x="0" y="69652"/>
                    </a:lnTo>
                    <a:close/>
                  </a:path>
                </a:pathLst>
              </a:custGeom>
              <a:grp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78" name="任意多边形: 形状 77"/>
              <p:cNvSpPr/>
              <p:nvPr/>
            </p:nvSpPr>
            <p:spPr>
              <a:xfrm>
                <a:off x="11285060" y="253647"/>
                <a:ext cx="108346" cy="69651"/>
              </a:xfrm>
              <a:custGeom>
                <a:avLst/>
                <a:gdLst>
                  <a:gd name="connsiteX0" fmla="*/ 0 w 108346"/>
                  <a:gd name="connsiteY0" fmla="*/ 0 h 69651"/>
                  <a:gd name="connsiteX1" fmla="*/ 108347 w 108346"/>
                  <a:gd name="connsiteY1" fmla="*/ 0 h 69651"/>
                  <a:gd name="connsiteX2" fmla="*/ 108347 w 108346"/>
                  <a:gd name="connsiteY2" fmla="*/ 69652 h 69651"/>
                  <a:gd name="connsiteX3" fmla="*/ 0 w 108346"/>
                  <a:gd name="connsiteY3" fmla="*/ 69652 h 69651"/>
                </a:gdLst>
                <a:ahLst/>
                <a:cxnLst>
                  <a:cxn ang="0">
                    <a:pos x="connsiteX0" y="connsiteY0"/>
                  </a:cxn>
                  <a:cxn ang="0">
                    <a:pos x="connsiteX1" y="connsiteY1"/>
                  </a:cxn>
                  <a:cxn ang="0">
                    <a:pos x="connsiteX2" y="connsiteY2"/>
                  </a:cxn>
                  <a:cxn ang="0">
                    <a:pos x="connsiteX3" y="connsiteY3"/>
                  </a:cxn>
                </a:cxnLst>
                <a:rect l="l" t="t" r="r" b="b"/>
                <a:pathLst>
                  <a:path w="108346" h="69651">
                    <a:moveTo>
                      <a:pt x="0" y="0"/>
                    </a:moveTo>
                    <a:lnTo>
                      <a:pt x="108347" y="0"/>
                    </a:lnTo>
                    <a:lnTo>
                      <a:pt x="108347" y="69652"/>
                    </a:lnTo>
                    <a:lnTo>
                      <a:pt x="0" y="69652"/>
                    </a:lnTo>
                    <a:close/>
                  </a:path>
                </a:pathLst>
              </a:custGeom>
              <a:grp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79" name="任意多边形: 形状 78"/>
              <p:cNvSpPr/>
              <p:nvPr/>
            </p:nvSpPr>
            <p:spPr>
              <a:xfrm>
                <a:off x="11254104" y="122083"/>
                <a:ext cx="7739" cy="61912"/>
              </a:xfrm>
              <a:custGeom>
                <a:avLst/>
                <a:gdLst>
                  <a:gd name="connsiteX0" fmla="*/ 0 w 7739"/>
                  <a:gd name="connsiteY0" fmla="*/ 0 h 61912"/>
                  <a:gd name="connsiteX1" fmla="*/ 0 w 7739"/>
                  <a:gd name="connsiteY1" fmla="*/ 61913 h 61912"/>
                </a:gdLst>
                <a:ahLst/>
                <a:cxnLst>
                  <a:cxn ang="0">
                    <a:pos x="connsiteX0" y="connsiteY0"/>
                  </a:cxn>
                  <a:cxn ang="0">
                    <a:pos x="connsiteX1" y="connsiteY1"/>
                  </a:cxn>
                </a:cxnLst>
                <a:rect l="l" t="t" r="r" b="b"/>
                <a:pathLst>
                  <a:path w="7739" h="61912">
                    <a:moveTo>
                      <a:pt x="0" y="0"/>
                    </a:moveTo>
                    <a:lnTo>
                      <a:pt x="0" y="61913"/>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80" name="任意多边形: 形状 79"/>
              <p:cNvSpPr/>
              <p:nvPr/>
            </p:nvSpPr>
            <p:spPr>
              <a:xfrm>
                <a:off x="11168974" y="183995"/>
                <a:ext cx="170259" cy="69651"/>
              </a:xfrm>
              <a:custGeom>
                <a:avLst/>
                <a:gdLst>
                  <a:gd name="connsiteX0" fmla="*/ 0 w 170259"/>
                  <a:gd name="connsiteY0" fmla="*/ 69652 h 69651"/>
                  <a:gd name="connsiteX1" fmla="*/ 0 w 170259"/>
                  <a:gd name="connsiteY1" fmla="*/ 0 h 69651"/>
                  <a:gd name="connsiteX2" fmla="*/ 170259 w 170259"/>
                  <a:gd name="connsiteY2" fmla="*/ 0 h 69651"/>
                  <a:gd name="connsiteX3" fmla="*/ 170259 w 170259"/>
                  <a:gd name="connsiteY3" fmla="*/ 69652 h 69651"/>
                </a:gdLst>
                <a:ahLst/>
                <a:cxnLst>
                  <a:cxn ang="0">
                    <a:pos x="connsiteX0" y="connsiteY0"/>
                  </a:cxn>
                  <a:cxn ang="0">
                    <a:pos x="connsiteX1" y="connsiteY1"/>
                  </a:cxn>
                  <a:cxn ang="0">
                    <a:pos x="connsiteX2" y="connsiteY2"/>
                  </a:cxn>
                  <a:cxn ang="0">
                    <a:pos x="connsiteX3" y="connsiteY3"/>
                  </a:cxn>
                </a:cxnLst>
                <a:rect l="l" t="t" r="r" b="b"/>
                <a:pathLst>
                  <a:path w="170259" h="69651">
                    <a:moveTo>
                      <a:pt x="0" y="69652"/>
                    </a:moveTo>
                    <a:lnTo>
                      <a:pt x="0" y="0"/>
                    </a:lnTo>
                    <a:lnTo>
                      <a:pt x="170259" y="0"/>
                    </a:lnTo>
                    <a:lnTo>
                      <a:pt x="170259" y="69652"/>
                    </a:lnTo>
                  </a:path>
                </a:pathLst>
              </a:custGeom>
              <a:grp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grpSp>
      </p:grpSp>
      <p:grpSp>
        <p:nvGrpSpPr>
          <p:cNvPr id="20" name="组合 19">
            <a:extLst>
              <a:ext uri="{FF2B5EF4-FFF2-40B4-BE49-F238E27FC236}">
                <a16:creationId xmlns:a16="http://schemas.microsoft.com/office/drawing/2014/main" id="{D9FDA122-1C84-E37D-1CC7-497F76741E72}"/>
              </a:ext>
            </a:extLst>
          </p:cNvPr>
          <p:cNvGrpSpPr/>
          <p:nvPr/>
        </p:nvGrpSpPr>
        <p:grpSpPr>
          <a:xfrm>
            <a:off x="5651500" y="2943225"/>
            <a:ext cx="826770" cy="826770"/>
            <a:chOff x="5651500" y="2943225"/>
            <a:chExt cx="826770" cy="826770"/>
          </a:xfrm>
        </p:grpSpPr>
        <p:sp>
          <p:nvSpPr>
            <p:cNvPr id="11" name="椭圆 10"/>
            <p:cNvSpPr/>
            <p:nvPr/>
          </p:nvSpPr>
          <p:spPr>
            <a:xfrm>
              <a:off x="5651500" y="2943225"/>
              <a:ext cx="826770" cy="826770"/>
            </a:xfrm>
            <a:prstGeom prst="ellipse">
              <a:avLst/>
            </a:prstGeom>
            <a:solidFill>
              <a:schemeClr val="accent5"/>
            </a:solidFill>
            <a:ln>
              <a:gradFill>
                <a:gsLst>
                  <a:gs pos="100000">
                    <a:schemeClr val="accent1"/>
                  </a:gs>
                  <a:gs pos="0">
                    <a:schemeClr val="accent2"/>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2000" dirty="0">
                <a:solidFill>
                  <a:srgbClr val="F1E0D3"/>
                </a:solidFill>
                <a:latin typeface="思源黑体 CN Normal" panose="020B0400000000000000" pitchFamily="34" charset="-122"/>
                <a:sym typeface="+mn-ea"/>
              </a:endParaRPr>
            </a:p>
          </p:txBody>
        </p:sp>
        <p:grpSp>
          <p:nvGrpSpPr>
            <p:cNvPr id="112" name="图形 52"/>
            <p:cNvGrpSpPr/>
            <p:nvPr/>
          </p:nvGrpSpPr>
          <p:grpSpPr>
            <a:xfrm>
              <a:off x="5857236" y="3195762"/>
              <a:ext cx="429260" cy="386334"/>
              <a:chOff x="5108416" y="188452"/>
              <a:chExt cx="309562" cy="278606"/>
            </a:xfrm>
            <a:noFill/>
          </p:grpSpPr>
          <p:sp>
            <p:nvSpPr>
              <p:cNvPr id="113" name="任意多边形: 形状 112"/>
              <p:cNvSpPr/>
              <p:nvPr/>
            </p:nvSpPr>
            <p:spPr>
              <a:xfrm>
                <a:off x="5131633" y="188452"/>
                <a:ext cx="263128" cy="216693"/>
              </a:xfrm>
              <a:custGeom>
                <a:avLst/>
                <a:gdLst>
                  <a:gd name="connsiteX0" fmla="*/ 4 w 263128"/>
                  <a:gd name="connsiteY0" fmla="*/ 5 h 216693"/>
                  <a:gd name="connsiteX1" fmla="*/ 263132 w 263128"/>
                  <a:gd name="connsiteY1" fmla="*/ 5 h 216693"/>
                  <a:gd name="connsiteX2" fmla="*/ 263132 w 263128"/>
                  <a:gd name="connsiteY2" fmla="*/ 216699 h 216693"/>
                  <a:gd name="connsiteX3" fmla="*/ 4 w 263128"/>
                  <a:gd name="connsiteY3" fmla="*/ 216699 h 216693"/>
                </a:gdLst>
                <a:ahLst/>
                <a:cxnLst>
                  <a:cxn ang="0">
                    <a:pos x="connsiteX0" y="connsiteY0"/>
                  </a:cxn>
                  <a:cxn ang="0">
                    <a:pos x="connsiteX1" y="connsiteY1"/>
                  </a:cxn>
                  <a:cxn ang="0">
                    <a:pos x="connsiteX2" y="connsiteY2"/>
                  </a:cxn>
                  <a:cxn ang="0">
                    <a:pos x="connsiteX3" y="connsiteY3"/>
                  </a:cxn>
                </a:cxnLst>
                <a:rect l="l" t="t" r="r" b="b"/>
                <a:pathLst>
                  <a:path w="263128" h="216693">
                    <a:moveTo>
                      <a:pt x="4" y="5"/>
                    </a:moveTo>
                    <a:lnTo>
                      <a:pt x="263132" y="5"/>
                    </a:lnTo>
                    <a:lnTo>
                      <a:pt x="263132" y="216699"/>
                    </a:lnTo>
                    <a:lnTo>
                      <a:pt x="4" y="216699"/>
                    </a:lnTo>
                    <a:close/>
                  </a:path>
                </a:pathLst>
              </a:custGeom>
              <a:noFill/>
              <a:ln w="7739" cap="flat">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14" name="任意多边形: 形状 113"/>
              <p:cNvSpPr/>
              <p:nvPr/>
            </p:nvSpPr>
            <p:spPr>
              <a:xfrm>
                <a:off x="5201285" y="405146"/>
                <a:ext cx="123825" cy="61912"/>
              </a:xfrm>
              <a:custGeom>
                <a:avLst/>
                <a:gdLst>
                  <a:gd name="connsiteX0" fmla="*/ 4 w 123825"/>
                  <a:gd name="connsiteY0" fmla="*/ 61918 h 61912"/>
                  <a:gd name="connsiteX1" fmla="*/ 61917 w 123825"/>
                  <a:gd name="connsiteY1" fmla="*/ 5 h 61912"/>
                  <a:gd name="connsiteX2" fmla="*/ 123829 w 123825"/>
                  <a:gd name="connsiteY2" fmla="*/ 61918 h 61912"/>
                </a:gdLst>
                <a:ahLst/>
                <a:cxnLst>
                  <a:cxn ang="0">
                    <a:pos x="connsiteX0" y="connsiteY0"/>
                  </a:cxn>
                  <a:cxn ang="0">
                    <a:pos x="connsiteX1" y="connsiteY1"/>
                  </a:cxn>
                  <a:cxn ang="0">
                    <a:pos x="connsiteX2" y="connsiteY2"/>
                  </a:cxn>
                </a:cxnLst>
                <a:rect l="l" t="t" r="r" b="b"/>
                <a:pathLst>
                  <a:path w="123825" h="61912">
                    <a:moveTo>
                      <a:pt x="4" y="61918"/>
                    </a:moveTo>
                    <a:lnTo>
                      <a:pt x="61917" y="5"/>
                    </a:lnTo>
                    <a:lnTo>
                      <a:pt x="123829" y="61918"/>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15" name="任意多边形: 形状 114"/>
              <p:cNvSpPr/>
              <p:nvPr/>
            </p:nvSpPr>
            <p:spPr>
              <a:xfrm rot="-8100000">
                <a:off x="5238403" y="208353"/>
                <a:ext cx="48821" cy="170654"/>
              </a:xfrm>
              <a:custGeom>
                <a:avLst/>
                <a:gdLst>
                  <a:gd name="connsiteX0" fmla="*/ 48826 w 48821"/>
                  <a:gd name="connsiteY0" fmla="*/ 5 h 170654"/>
                  <a:gd name="connsiteX1" fmla="*/ 48089 w 48821"/>
                  <a:gd name="connsiteY1" fmla="*/ 61022 h 170654"/>
                  <a:gd name="connsiteX2" fmla="*/ 4 w 48821"/>
                  <a:gd name="connsiteY2" fmla="*/ 61554 h 170654"/>
                  <a:gd name="connsiteX3" fmla="*/ 116 w 48821"/>
                  <a:gd name="connsiteY3" fmla="*/ 170660 h 170654"/>
                </a:gdLst>
                <a:ahLst/>
                <a:cxnLst>
                  <a:cxn ang="0">
                    <a:pos x="connsiteX0" y="connsiteY0"/>
                  </a:cxn>
                  <a:cxn ang="0">
                    <a:pos x="connsiteX1" y="connsiteY1"/>
                  </a:cxn>
                  <a:cxn ang="0">
                    <a:pos x="connsiteX2" y="connsiteY2"/>
                  </a:cxn>
                  <a:cxn ang="0">
                    <a:pos x="connsiteX3" y="connsiteY3"/>
                  </a:cxn>
                </a:cxnLst>
                <a:rect l="l" t="t" r="r" b="b"/>
                <a:pathLst>
                  <a:path w="48821" h="170654">
                    <a:moveTo>
                      <a:pt x="48826" y="5"/>
                    </a:moveTo>
                    <a:lnTo>
                      <a:pt x="48089" y="61022"/>
                    </a:lnTo>
                    <a:lnTo>
                      <a:pt x="4" y="61554"/>
                    </a:lnTo>
                    <a:lnTo>
                      <a:pt x="116" y="170660"/>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sp>
            <p:nvSpPr>
              <p:cNvPr id="116" name="任意多边形: 形状 115"/>
              <p:cNvSpPr/>
              <p:nvPr/>
            </p:nvSpPr>
            <p:spPr>
              <a:xfrm>
                <a:off x="5108416" y="188452"/>
                <a:ext cx="309562" cy="7739"/>
              </a:xfrm>
              <a:custGeom>
                <a:avLst/>
                <a:gdLst>
                  <a:gd name="connsiteX0" fmla="*/ 4 w 309562"/>
                  <a:gd name="connsiteY0" fmla="*/ 5 h 7739"/>
                  <a:gd name="connsiteX1" fmla="*/ 309567 w 309562"/>
                  <a:gd name="connsiteY1" fmla="*/ 5 h 7739"/>
                </a:gdLst>
                <a:ahLst/>
                <a:cxnLst>
                  <a:cxn ang="0">
                    <a:pos x="connsiteX0" y="connsiteY0"/>
                  </a:cxn>
                  <a:cxn ang="0">
                    <a:pos x="connsiteX1" y="connsiteY1"/>
                  </a:cxn>
                </a:cxnLst>
                <a:rect l="l" t="t" r="r" b="b"/>
                <a:pathLst>
                  <a:path w="309562" h="7739">
                    <a:moveTo>
                      <a:pt x="4" y="5"/>
                    </a:moveTo>
                    <a:lnTo>
                      <a:pt x="309567" y="5"/>
                    </a:lnTo>
                  </a:path>
                </a:pathLst>
              </a:custGeom>
              <a:noFill/>
              <a:ln w="7739" cap="rnd">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round/>
              </a:ln>
            </p:spPr>
            <p:txBody>
              <a:bodyPr rtlCol="0" anchor="ctr">
                <a:noAutofit/>
              </a:bodyPr>
              <a:lstStyle/>
              <a:p>
                <a:endParaRPr lang="zh-CN" altLang="en-US"/>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03216" y="2321615"/>
            <a:ext cx="6385567" cy="110799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6600" dirty="0">
                <a:solidFill>
                  <a:schemeClr val="accent1"/>
                </a:solidFill>
                <a:latin typeface="+mj-ea"/>
                <a:ea typeface="+mj-ea"/>
              </a:rPr>
              <a:t>PART THREE</a:t>
            </a:r>
            <a:endParaRPr lang="zh-CN" altLang="en-US" sz="6600" dirty="0">
              <a:solidFill>
                <a:schemeClr val="accent1"/>
              </a:solidFill>
              <a:latin typeface="+mj-ea"/>
              <a:ea typeface="+mj-ea"/>
            </a:endParaRPr>
          </a:p>
        </p:txBody>
      </p:sp>
      <p:sp>
        <p:nvSpPr>
          <p:cNvPr id="9" name="文本框 8"/>
          <p:cNvSpPr txBox="1"/>
          <p:nvPr/>
        </p:nvSpPr>
        <p:spPr>
          <a:xfrm>
            <a:off x="2903216" y="3543974"/>
            <a:ext cx="6385567" cy="1015663"/>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6000" dirty="0">
                <a:solidFill>
                  <a:schemeClr val="accent2"/>
                </a:solidFill>
                <a:latin typeface="+mj-ea"/>
                <a:ea typeface="+mj-ea"/>
              </a:rPr>
              <a:t>机遇挑战</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33"/>
          <p:cNvSpPr>
            <a:spLocks noGrp="1"/>
          </p:cNvSpPr>
          <p:nvPr>
            <p:ph type="title"/>
          </p:nvPr>
        </p:nvSpPr>
        <p:spPr/>
        <p:txBody>
          <a:bodyPr/>
          <a:lstStyle/>
          <a:p>
            <a:r>
              <a:rPr lang="zh-CN" altLang="en-US" dirty="0"/>
              <a:t>机遇挑战</a:t>
            </a:r>
          </a:p>
        </p:txBody>
      </p:sp>
      <p:sp>
        <p:nvSpPr>
          <p:cNvPr id="3" name="矩形: 剪去单角 2"/>
          <p:cNvSpPr/>
          <p:nvPr/>
        </p:nvSpPr>
        <p:spPr>
          <a:xfrm flipH="1">
            <a:off x="653235" y="1297138"/>
            <a:ext cx="5106669" cy="4579430"/>
          </a:xfrm>
          <a:prstGeom prst="snip1Rect">
            <a:avLst>
              <a:gd name="adj" fmla="val 14372"/>
            </a:avLst>
          </a:prstGeom>
          <a:gradFill flip="none" rotWithShape="1">
            <a:gsLst>
              <a:gs pos="100000">
                <a:schemeClr val="accent1">
                  <a:alpha val="20000"/>
                </a:schemeClr>
              </a:gs>
              <a:gs pos="0">
                <a:schemeClr val="accent1">
                  <a:alpha val="0"/>
                </a:schemeClr>
              </a:gs>
            </a:gsLst>
            <a:lin ang="16200000" scaled="1"/>
            <a:tileRect/>
          </a:gradFill>
          <a:ln>
            <a:gradFill>
              <a:gsLst>
                <a:gs pos="0">
                  <a:schemeClr val="accent2"/>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图表 4"/>
          <p:cNvGraphicFramePr/>
          <p:nvPr>
            <p:extLst>
              <p:ext uri="{D42A27DB-BD31-4B8C-83A1-F6EECF244321}">
                <p14:modId xmlns:p14="http://schemas.microsoft.com/office/powerpoint/2010/main" val="1746849617"/>
              </p:ext>
            </p:extLst>
          </p:nvPr>
        </p:nvGraphicFramePr>
        <p:xfrm>
          <a:off x="920794" y="1888568"/>
          <a:ext cx="4845138" cy="3290489"/>
        </p:xfrm>
        <a:graphic>
          <a:graphicData uri="http://schemas.openxmlformats.org/drawingml/2006/chart">
            <c:chart xmlns:c="http://schemas.openxmlformats.org/drawingml/2006/chart" xmlns:r="http://schemas.openxmlformats.org/officeDocument/2006/relationships" r:id="rId2"/>
          </a:graphicData>
        </a:graphic>
      </p:graphicFrame>
      <p:grpSp>
        <p:nvGrpSpPr>
          <p:cNvPr id="13" name="组合 12"/>
          <p:cNvGrpSpPr/>
          <p:nvPr/>
        </p:nvGrpSpPr>
        <p:grpSpPr>
          <a:xfrm>
            <a:off x="3640801" y="1764038"/>
            <a:ext cx="1346200" cy="637009"/>
            <a:chOff x="4027273" y="1651481"/>
            <a:chExt cx="1346200" cy="637009"/>
          </a:xfrm>
        </p:grpSpPr>
        <p:sp>
          <p:nvSpPr>
            <p:cNvPr id="14" name="任意多边形: 形状 13"/>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cene3d>
              <a:camera prst="perspectiveLeft">
                <a:rot lat="0" lon="1800000" rev="0"/>
              </a:camera>
              <a:lightRig rig="contrasting" dir="t"/>
            </a:scene3d>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5" name="文本框 14"/>
            <p:cNvSpPr txBox="1"/>
            <p:nvPr/>
          </p:nvSpPr>
          <p:spPr>
            <a:xfrm>
              <a:off x="4126911" y="1706695"/>
              <a:ext cx="1131370" cy="400110"/>
            </a:xfrm>
            <a:prstGeom prst="rect">
              <a:avLst/>
            </a:prstGeom>
            <a:noFill/>
          </p:spPr>
          <p:txBody>
            <a:bodyPr wrap="square">
              <a:noAutofit/>
              <a:scene3d>
                <a:camera prst="perspectiveLeft"/>
                <a:lightRig rig="threePt" dir="t"/>
              </a:scene3d>
            </a:bodyPr>
            <a:lstStyle/>
            <a:p>
              <a:pPr algn="ctr"/>
              <a:r>
                <a:rPr lang="zh-CN" altLang="en-US" sz="2000" dirty="0">
                  <a:solidFill>
                    <a:schemeClr val="accent5"/>
                  </a:solidFill>
                  <a:latin typeface="+mj-ea"/>
                  <a:ea typeface="+mj-ea"/>
                </a:rPr>
                <a:t>银行</a:t>
              </a:r>
              <a:r>
                <a:rPr lang="en-US" altLang="zh-CN" sz="2000" dirty="0">
                  <a:solidFill>
                    <a:schemeClr val="accent5"/>
                  </a:solidFill>
                  <a:latin typeface="+mj-ea"/>
                  <a:ea typeface="+mj-ea"/>
                </a:rPr>
                <a:t>1</a:t>
              </a:r>
              <a:endParaRPr lang="zh-CN" altLang="en-US" sz="2000" dirty="0">
                <a:solidFill>
                  <a:schemeClr val="accent5"/>
                </a:solidFill>
                <a:latin typeface="+mj-ea"/>
                <a:ea typeface="+mj-ea"/>
              </a:endParaRPr>
            </a:p>
          </p:txBody>
        </p:sp>
      </p:grpSp>
      <p:grpSp>
        <p:nvGrpSpPr>
          <p:cNvPr id="28" name="组合 27"/>
          <p:cNvGrpSpPr/>
          <p:nvPr/>
        </p:nvGrpSpPr>
        <p:grpSpPr>
          <a:xfrm>
            <a:off x="388090" y="5034317"/>
            <a:ext cx="5445442" cy="1185508"/>
            <a:chOff x="2704" y="5716262"/>
            <a:chExt cx="4516804" cy="812406"/>
          </a:xfrm>
        </p:grpSpPr>
        <p:sp>
          <p:nvSpPr>
            <p:cNvPr id="30" name="平行四边形 29"/>
            <p:cNvSpPr/>
            <p:nvPr/>
          </p:nvSpPr>
          <p:spPr>
            <a:xfrm rot="16200000" flipH="1">
              <a:off x="-185396" y="5904362"/>
              <a:ext cx="592463" cy="216264"/>
            </a:xfrm>
            <a:prstGeom prst="parallelogram">
              <a:avLst>
                <a:gd name="adj" fmla="val 4898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5046" y="5835752"/>
              <a:ext cx="4514462" cy="692916"/>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文本框 39"/>
          <p:cNvSpPr txBox="1"/>
          <p:nvPr/>
        </p:nvSpPr>
        <p:spPr>
          <a:xfrm>
            <a:off x="623307" y="5361625"/>
            <a:ext cx="4893173" cy="72911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全球银行业格局继续发生变化。近年来，我国很多银行也不断收缩地域和业务范围。</a:t>
            </a:r>
          </a:p>
        </p:txBody>
      </p:sp>
      <p:sp>
        <p:nvSpPr>
          <p:cNvPr id="4" name="矩形: 剪去单角 3"/>
          <p:cNvSpPr/>
          <p:nvPr/>
        </p:nvSpPr>
        <p:spPr>
          <a:xfrm flipH="1">
            <a:off x="6390005" y="1297138"/>
            <a:ext cx="5106669" cy="4579430"/>
          </a:xfrm>
          <a:prstGeom prst="snip1Rect">
            <a:avLst>
              <a:gd name="adj" fmla="val 14372"/>
            </a:avLst>
          </a:prstGeom>
          <a:gradFill flip="none" rotWithShape="1">
            <a:gsLst>
              <a:gs pos="100000">
                <a:schemeClr val="accent1">
                  <a:alpha val="20000"/>
                </a:schemeClr>
              </a:gs>
              <a:gs pos="0">
                <a:schemeClr val="accent1">
                  <a:alpha val="0"/>
                </a:schemeClr>
              </a:gs>
            </a:gsLst>
            <a:lin ang="16200000" scaled="1"/>
            <a:tileRect/>
          </a:gradFill>
          <a:ln>
            <a:gradFill>
              <a:gsLst>
                <a:gs pos="0">
                  <a:schemeClr val="accent2"/>
                </a:gs>
                <a:gs pos="100000">
                  <a:schemeClr val="accent2">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图表 5"/>
          <p:cNvGraphicFramePr/>
          <p:nvPr/>
        </p:nvGraphicFramePr>
        <p:xfrm>
          <a:off x="6525523" y="1866900"/>
          <a:ext cx="4606028" cy="3046916"/>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组合 32"/>
          <p:cNvGrpSpPr/>
          <p:nvPr/>
        </p:nvGrpSpPr>
        <p:grpSpPr>
          <a:xfrm>
            <a:off x="9602567" y="1920744"/>
            <a:ext cx="1346200" cy="637009"/>
            <a:chOff x="4027273" y="1651481"/>
            <a:chExt cx="1346200" cy="637009"/>
          </a:xfrm>
        </p:grpSpPr>
        <p:sp>
          <p:nvSpPr>
            <p:cNvPr id="35" name="任意多边形: 形状 34"/>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cene3d>
              <a:camera prst="perspectiveLeft">
                <a:rot lat="0" lon="1800000" rev="0"/>
              </a:camera>
              <a:lightRig rig="contrasting" dir="t"/>
            </a:scene3d>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6" name="文本框 35"/>
            <p:cNvSpPr txBox="1"/>
            <p:nvPr/>
          </p:nvSpPr>
          <p:spPr>
            <a:xfrm>
              <a:off x="4126911" y="1706695"/>
              <a:ext cx="1131370" cy="400110"/>
            </a:xfrm>
            <a:prstGeom prst="rect">
              <a:avLst/>
            </a:prstGeom>
            <a:noFill/>
          </p:spPr>
          <p:txBody>
            <a:bodyPr wrap="square">
              <a:noAutofit/>
              <a:scene3d>
                <a:camera prst="perspectiveLeft"/>
                <a:lightRig rig="threePt" dir="t"/>
              </a:scene3d>
            </a:bodyPr>
            <a:lstStyle/>
            <a:p>
              <a:pPr algn="ctr"/>
              <a:r>
                <a:rPr lang="zh-CN" altLang="en-US" sz="2000" dirty="0">
                  <a:solidFill>
                    <a:schemeClr val="accent5"/>
                  </a:solidFill>
                  <a:latin typeface="+mj-ea"/>
                  <a:ea typeface="+mj-ea"/>
                </a:rPr>
                <a:t>主力军</a:t>
              </a:r>
            </a:p>
          </p:txBody>
        </p:sp>
      </p:grpSp>
      <p:grpSp>
        <p:nvGrpSpPr>
          <p:cNvPr id="37" name="组合 36"/>
          <p:cNvGrpSpPr/>
          <p:nvPr/>
        </p:nvGrpSpPr>
        <p:grpSpPr>
          <a:xfrm>
            <a:off x="6123251" y="5034317"/>
            <a:ext cx="5445442" cy="1185508"/>
            <a:chOff x="2704" y="5716262"/>
            <a:chExt cx="4516804" cy="812406"/>
          </a:xfrm>
        </p:grpSpPr>
        <p:sp>
          <p:nvSpPr>
            <p:cNvPr id="38" name="平行四边形 37"/>
            <p:cNvSpPr/>
            <p:nvPr/>
          </p:nvSpPr>
          <p:spPr>
            <a:xfrm rot="16200000" flipH="1">
              <a:off x="-185396" y="5904362"/>
              <a:ext cx="592463" cy="216264"/>
            </a:xfrm>
            <a:prstGeom prst="parallelogram">
              <a:avLst>
                <a:gd name="adj" fmla="val 4898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5046" y="5835752"/>
              <a:ext cx="4514462" cy="692916"/>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文本框 40"/>
          <p:cNvSpPr txBox="1"/>
          <p:nvPr/>
        </p:nvSpPr>
        <p:spPr>
          <a:xfrm>
            <a:off x="6435646" y="5349699"/>
            <a:ext cx="4893173" cy="72911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en-US" altLang="zh-CN" sz="1800" dirty="0">
                <a:solidFill>
                  <a:schemeClr val="accent2"/>
                </a:solidFill>
                <a:latin typeface="+mn-ea"/>
                <a:ea typeface="+mn-ea"/>
              </a:rPr>
              <a:t>90</a:t>
            </a:r>
            <a:r>
              <a:rPr lang="zh-CN" altLang="en-US" sz="1800" dirty="0">
                <a:solidFill>
                  <a:schemeClr val="accent2"/>
                </a:solidFill>
                <a:latin typeface="+mn-ea"/>
                <a:ea typeface="+mn-ea"/>
              </a:rPr>
              <a:t>后年轻消费力快速崛起，成互联网交易用户的主力军，也是线上消费的中坚力量。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机遇挑战</a:t>
            </a:r>
          </a:p>
        </p:txBody>
      </p:sp>
      <p:graphicFrame>
        <p:nvGraphicFramePr>
          <p:cNvPr id="6" name="图表 5"/>
          <p:cNvGraphicFramePr/>
          <p:nvPr>
            <p:extLst>
              <p:ext uri="{D42A27DB-BD31-4B8C-83A1-F6EECF244321}">
                <p14:modId xmlns:p14="http://schemas.microsoft.com/office/powerpoint/2010/main" val="310048049"/>
              </p:ext>
            </p:extLst>
          </p:nvPr>
        </p:nvGraphicFramePr>
        <p:xfrm>
          <a:off x="974727" y="1196975"/>
          <a:ext cx="6429374" cy="520065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图片 10"/>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46589" t="-1" r="15802" b="14522"/>
          <a:stretch>
            <a:fillRect/>
          </a:stretch>
        </p:blipFill>
        <p:spPr>
          <a:xfrm>
            <a:off x="7825339" y="1270535"/>
            <a:ext cx="3525932" cy="5038190"/>
          </a:xfrm>
          <a:prstGeom prst="rect">
            <a:avLst/>
          </a:prstGeom>
        </p:spPr>
      </p:pic>
      <p:grpSp>
        <p:nvGrpSpPr>
          <p:cNvPr id="3" name="组合 2">
            <a:extLst>
              <a:ext uri="{FF2B5EF4-FFF2-40B4-BE49-F238E27FC236}">
                <a16:creationId xmlns:a16="http://schemas.microsoft.com/office/drawing/2014/main" id="{55DEB82B-E5BE-C6C2-F27D-0CB619759B2D}"/>
              </a:ext>
            </a:extLst>
          </p:cNvPr>
          <p:cNvGrpSpPr/>
          <p:nvPr/>
        </p:nvGrpSpPr>
        <p:grpSpPr>
          <a:xfrm>
            <a:off x="7825339" y="4555067"/>
            <a:ext cx="3525932" cy="1753657"/>
            <a:chOff x="7825339" y="4555067"/>
            <a:chExt cx="3525932" cy="1753657"/>
          </a:xfrm>
        </p:grpSpPr>
        <p:sp>
          <p:nvSpPr>
            <p:cNvPr id="12" name="矩形 11"/>
            <p:cNvSpPr/>
            <p:nvPr/>
          </p:nvSpPr>
          <p:spPr>
            <a:xfrm>
              <a:off x="7825339" y="4555067"/>
              <a:ext cx="3525932" cy="1753657"/>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940931" y="4763152"/>
              <a:ext cx="3257936" cy="1393908"/>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商业银行更需加大不良资产处置力度，严控增量风险，审慎开展资产分类，提前足额计提拨备，增强风险抵补能力。</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03216" y="2321615"/>
            <a:ext cx="6385567" cy="110799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6600" dirty="0">
                <a:solidFill>
                  <a:schemeClr val="accent1"/>
                </a:solidFill>
                <a:latin typeface="+mj-ea"/>
                <a:ea typeface="+mj-ea"/>
              </a:rPr>
              <a:t>PART FOUR</a:t>
            </a:r>
            <a:endParaRPr lang="zh-CN" altLang="en-US" sz="6600" dirty="0">
              <a:solidFill>
                <a:schemeClr val="accent1"/>
              </a:solidFill>
              <a:latin typeface="+mj-ea"/>
              <a:ea typeface="+mj-ea"/>
            </a:endParaRPr>
          </a:p>
        </p:txBody>
      </p:sp>
      <p:sp>
        <p:nvSpPr>
          <p:cNvPr id="9" name="文本框 8"/>
          <p:cNvSpPr txBox="1"/>
          <p:nvPr/>
        </p:nvSpPr>
        <p:spPr>
          <a:xfrm>
            <a:off x="2903216" y="3543974"/>
            <a:ext cx="6385567" cy="1015663"/>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6000" dirty="0">
                <a:solidFill>
                  <a:schemeClr val="accent2"/>
                </a:solidFill>
                <a:latin typeface="+mj-ea"/>
                <a:ea typeface="+mj-ea"/>
              </a:rPr>
              <a:t>未来趋势</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直角三角形 22"/>
          <p:cNvSpPr/>
          <p:nvPr/>
        </p:nvSpPr>
        <p:spPr>
          <a:xfrm flipH="1">
            <a:off x="-33868" y="903281"/>
            <a:ext cx="12225867" cy="5954719"/>
          </a:xfrm>
          <a:prstGeom prst="rtTriangle">
            <a:avLst/>
          </a:prstGeom>
          <a:gradFill flip="none" rotWithShape="1">
            <a:gsLst>
              <a:gs pos="100000">
                <a:schemeClr val="accent1">
                  <a:lumMod val="50000"/>
                  <a:alpha val="0"/>
                </a:schemeClr>
              </a:gs>
              <a:gs pos="60700">
                <a:srgbClr val="715247">
                  <a:alpha val="19000"/>
                </a:srgbClr>
              </a:gs>
              <a:gs pos="0">
                <a:schemeClr val="accent1">
                  <a:alpha val="2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sp>
        <p:nvSpPr>
          <p:cNvPr id="2" name="标题 1"/>
          <p:cNvSpPr>
            <a:spLocks noGrp="1"/>
          </p:cNvSpPr>
          <p:nvPr>
            <p:ph type="title"/>
          </p:nvPr>
        </p:nvSpPr>
        <p:spPr/>
        <p:txBody>
          <a:bodyPr>
            <a:noAutofit/>
          </a:bodyPr>
          <a:lstStyle/>
          <a:p>
            <a:r>
              <a:rPr lang="zh-CN" altLang="en-US" dirty="0"/>
              <a:t>未来趋势</a:t>
            </a:r>
          </a:p>
        </p:txBody>
      </p:sp>
      <p:grpSp>
        <p:nvGrpSpPr>
          <p:cNvPr id="6" name="组合 5">
            <a:extLst>
              <a:ext uri="{FF2B5EF4-FFF2-40B4-BE49-F238E27FC236}">
                <a16:creationId xmlns:a16="http://schemas.microsoft.com/office/drawing/2014/main" id="{15C70992-1307-F308-1FED-5373F830244B}"/>
              </a:ext>
            </a:extLst>
          </p:cNvPr>
          <p:cNvGrpSpPr/>
          <p:nvPr/>
        </p:nvGrpSpPr>
        <p:grpSpPr>
          <a:xfrm>
            <a:off x="1046168" y="1545888"/>
            <a:ext cx="2233115" cy="2243849"/>
            <a:chOff x="1046168" y="1545888"/>
            <a:chExt cx="2233115" cy="2243849"/>
          </a:xfrm>
        </p:grpSpPr>
        <p:sp>
          <p:nvSpPr>
            <p:cNvPr id="4" name="isľïde"/>
            <p:cNvSpPr/>
            <p:nvPr/>
          </p:nvSpPr>
          <p:spPr>
            <a:xfrm rot="16792697">
              <a:off x="1046168" y="1631776"/>
              <a:ext cx="2157961" cy="2157962"/>
            </a:xfrm>
            <a:prstGeom prst="blockArc">
              <a:avLst>
                <a:gd name="adj1" fmla="val 2602744"/>
                <a:gd name="adj2" fmla="val 0"/>
                <a:gd name="adj3" fmla="val 25000"/>
              </a:avLst>
            </a:prstGeom>
            <a:gradFill>
              <a:gsLst>
                <a:gs pos="0">
                  <a:schemeClr val="accent1"/>
                </a:gs>
                <a:gs pos="100000">
                  <a:schemeClr val="accent2"/>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sz="1400" b="1" dirty="0">
                <a:gradFill>
                  <a:gsLst>
                    <a:gs pos="0">
                      <a:srgbClr val="DFAF7B"/>
                    </a:gs>
                    <a:gs pos="100000">
                      <a:srgbClr val="FEDFA8"/>
                    </a:gs>
                  </a:gsLst>
                  <a:lin ang="2700000" scaled="0"/>
                </a:gradFill>
              </a:endParaRPr>
            </a:p>
          </p:txBody>
        </p:sp>
        <p:sp>
          <p:nvSpPr>
            <p:cNvPr id="5" name="íšliḍê"/>
            <p:cNvSpPr/>
            <p:nvPr/>
          </p:nvSpPr>
          <p:spPr>
            <a:xfrm rot="19242604">
              <a:off x="1121321" y="1545888"/>
              <a:ext cx="2157962" cy="2157961"/>
            </a:xfrm>
            <a:prstGeom prst="blockArc">
              <a:avLst>
                <a:gd name="adj1" fmla="val 19133751"/>
                <a:gd name="adj2" fmla="val 17673"/>
                <a:gd name="adj3" fmla="val 29585"/>
              </a:avLst>
            </a:prstGeom>
            <a:gradFill>
              <a:gsLst>
                <a:gs pos="0">
                  <a:schemeClr val="accent3"/>
                </a:gs>
                <a:gs pos="100000">
                  <a:schemeClr val="accent4"/>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sz="1400" b="1" dirty="0">
                <a:gradFill>
                  <a:gsLst>
                    <a:gs pos="0">
                      <a:srgbClr val="DFAF7B"/>
                    </a:gs>
                    <a:gs pos="100000">
                      <a:srgbClr val="FEDFA8"/>
                    </a:gs>
                  </a:gsLst>
                  <a:lin ang="2700000" scaled="0"/>
                </a:gradFill>
              </a:endParaRPr>
            </a:p>
          </p:txBody>
        </p:sp>
      </p:grpSp>
      <p:sp>
        <p:nvSpPr>
          <p:cNvPr id="7" name="îślïḍé"/>
          <p:cNvSpPr txBox="1"/>
          <p:nvPr/>
        </p:nvSpPr>
        <p:spPr>
          <a:xfrm>
            <a:off x="1640161" y="2479924"/>
            <a:ext cx="969974"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accent2"/>
                </a:solidFill>
                <a:latin typeface="+mj-ea"/>
                <a:ea typeface="+mj-ea"/>
              </a:rPr>
              <a:t>8.6%</a:t>
            </a:r>
            <a:endParaRPr lang="zh-CN" altLang="en-US" sz="2400" dirty="0">
              <a:solidFill>
                <a:schemeClr val="accent2"/>
              </a:solidFill>
              <a:latin typeface="+mj-ea"/>
              <a:ea typeface="+mj-ea"/>
            </a:endParaRPr>
          </a:p>
        </p:txBody>
      </p:sp>
      <p:grpSp>
        <p:nvGrpSpPr>
          <p:cNvPr id="12" name="组合 11">
            <a:extLst>
              <a:ext uri="{FF2B5EF4-FFF2-40B4-BE49-F238E27FC236}">
                <a16:creationId xmlns:a16="http://schemas.microsoft.com/office/drawing/2014/main" id="{E8912982-D8FD-EEF2-0B3C-882597CF4C81}"/>
              </a:ext>
            </a:extLst>
          </p:cNvPr>
          <p:cNvGrpSpPr/>
          <p:nvPr/>
        </p:nvGrpSpPr>
        <p:grpSpPr>
          <a:xfrm>
            <a:off x="4371338" y="1545888"/>
            <a:ext cx="2233115" cy="2243849"/>
            <a:chOff x="4371338" y="1545888"/>
            <a:chExt cx="2233115" cy="2243849"/>
          </a:xfrm>
        </p:grpSpPr>
        <p:sp>
          <p:nvSpPr>
            <p:cNvPr id="9" name="isľïde"/>
            <p:cNvSpPr/>
            <p:nvPr/>
          </p:nvSpPr>
          <p:spPr>
            <a:xfrm rot="16792697">
              <a:off x="4371338" y="1631776"/>
              <a:ext cx="2157961" cy="2157962"/>
            </a:xfrm>
            <a:prstGeom prst="blockArc">
              <a:avLst>
                <a:gd name="adj1" fmla="val 4567974"/>
                <a:gd name="adj2" fmla="val 0"/>
                <a:gd name="adj3" fmla="val 25000"/>
              </a:avLst>
            </a:prstGeom>
            <a:gradFill>
              <a:gsLst>
                <a:gs pos="0">
                  <a:schemeClr val="accent1"/>
                </a:gs>
                <a:gs pos="100000">
                  <a:schemeClr val="accent2"/>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sz="1400" b="1" dirty="0">
                <a:gradFill>
                  <a:gsLst>
                    <a:gs pos="0">
                      <a:srgbClr val="DFAF7B"/>
                    </a:gs>
                    <a:gs pos="100000">
                      <a:srgbClr val="FEDFA8"/>
                    </a:gs>
                  </a:gsLst>
                  <a:lin ang="2700000" scaled="0"/>
                </a:gradFill>
              </a:endParaRPr>
            </a:p>
          </p:txBody>
        </p:sp>
        <p:sp>
          <p:nvSpPr>
            <p:cNvPr id="10" name="íšliḍê"/>
            <p:cNvSpPr/>
            <p:nvPr/>
          </p:nvSpPr>
          <p:spPr>
            <a:xfrm rot="19242604">
              <a:off x="4446491" y="1545888"/>
              <a:ext cx="2157962" cy="2157961"/>
            </a:xfrm>
            <a:prstGeom prst="blockArc">
              <a:avLst>
                <a:gd name="adj1" fmla="val 19133751"/>
                <a:gd name="adj2" fmla="val 2238160"/>
                <a:gd name="adj3" fmla="val 30002"/>
              </a:avLst>
            </a:prstGeom>
            <a:gradFill>
              <a:gsLst>
                <a:gs pos="0">
                  <a:schemeClr val="accent3"/>
                </a:gs>
                <a:gs pos="100000">
                  <a:schemeClr val="accent4"/>
                </a:gs>
              </a:gsLst>
              <a:lin ang="2700000" scaled="0"/>
            </a:gra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sz="1400" b="1" dirty="0">
                <a:gradFill>
                  <a:gsLst>
                    <a:gs pos="0">
                      <a:srgbClr val="DFAF7B"/>
                    </a:gs>
                    <a:gs pos="100000">
                      <a:srgbClr val="FEDFA8"/>
                    </a:gs>
                  </a:gsLst>
                  <a:lin ang="2700000" scaled="0"/>
                </a:gradFill>
              </a:endParaRPr>
            </a:p>
          </p:txBody>
        </p:sp>
      </p:grpSp>
      <p:sp>
        <p:nvSpPr>
          <p:cNvPr id="11" name="îślïḍé"/>
          <p:cNvSpPr txBox="1"/>
          <p:nvPr/>
        </p:nvSpPr>
        <p:spPr>
          <a:xfrm>
            <a:off x="4695280" y="2479924"/>
            <a:ext cx="1510076" cy="46166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accent2"/>
                </a:solidFill>
                <a:latin typeface="+mj-ea"/>
                <a:ea typeface="+mj-ea"/>
              </a:rPr>
              <a:t>20%</a:t>
            </a:r>
            <a:endParaRPr lang="zh-CN" altLang="en-US" sz="2400" dirty="0">
              <a:solidFill>
                <a:schemeClr val="accent2"/>
              </a:solidFill>
              <a:latin typeface="+mj-ea"/>
              <a:ea typeface="+mj-ea"/>
            </a:endParaRPr>
          </a:p>
        </p:txBody>
      </p:sp>
      <p:sp>
        <p:nvSpPr>
          <p:cNvPr id="17" name="文本框 22"/>
          <p:cNvSpPr txBox="1"/>
          <p:nvPr/>
        </p:nvSpPr>
        <p:spPr>
          <a:xfrm flipH="1">
            <a:off x="1165140" y="4955080"/>
            <a:ext cx="1995170" cy="753796"/>
          </a:xfrm>
          <a:prstGeom prst="rect">
            <a:avLst/>
          </a:prstGeom>
          <a:noFill/>
          <a:ln>
            <a:noFill/>
          </a:ln>
          <a:effectLst/>
        </p:spPr>
        <p:txBody>
          <a:bodyPr vert="horz" wrap="square" lIns="0" tIns="0" rIns="0" bIns="0" rtlCol="0" anchor="ctr" anchorCtr="0">
            <a:noAutofit/>
          </a:bodyPr>
          <a:lstStyle/>
          <a:p>
            <a:pPr>
              <a:lnSpc>
                <a:spcPct val="120000"/>
              </a:lnSpc>
            </a:pPr>
            <a:r>
              <a:rPr lang="en-US" altLang="zh-CN" sz="1400" dirty="0">
                <a:solidFill>
                  <a:schemeClr val="accent2"/>
                </a:solidFill>
                <a:latin typeface="+mn-ea"/>
                <a:ea typeface="+mn-ea"/>
              </a:rPr>
              <a:t>20XX</a:t>
            </a:r>
            <a:r>
              <a:rPr lang="zh-CN" altLang="en-US" sz="1400" dirty="0">
                <a:solidFill>
                  <a:schemeClr val="accent2"/>
                </a:solidFill>
                <a:latin typeface="+mn-ea"/>
                <a:ea typeface="+mn-ea"/>
              </a:rPr>
              <a:t>年</a:t>
            </a:r>
            <a:r>
              <a:rPr lang="en-US" altLang="zh-CN" sz="1400" dirty="0">
                <a:solidFill>
                  <a:schemeClr val="accent2"/>
                </a:solidFill>
                <a:latin typeface="+mn-ea"/>
                <a:ea typeface="+mn-ea"/>
              </a:rPr>
              <a:t>6</a:t>
            </a:r>
            <a:r>
              <a:rPr lang="zh-CN" altLang="en-US" sz="1400" dirty="0">
                <a:solidFill>
                  <a:schemeClr val="accent2"/>
                </a:solidFill>
                <a:latin typeface="+mn-ea"/>
                <a:ea typeface="+mn-ea"/>
              </a:rPr>
              <a:t>月末，银行业金融机构总资产</a:t>
            </a:r>
            <a:r>
              <a:rPr lang="en-US" altLang="zh-CN" sz="1400" dirty="0">
                <a:solidFill>
                  <a:schemeClr val="accent2"/>
                </a:solidFill>
                <a:latin typeface="+mn-ea"/>
                <a:ea typeface="+mn-ea"/>
              </a:rPr>
              <a:t>336</a:t>
            </a:r>
            <a:r>
              <a:rPr lang="zh-CN" altLang="en-US" sz="1400" dirty="0">
                <a:solidFill>
                  <a:schemeClr val="accent2"/>
                </a:solidFill>
                <a:latin typeface="+mn-ea"/>
                <a:ea typeface="+mn-ea"/>
              </a:rPr>
              <a:t>万亿元，同比增长</a:t>
            </a:r>
            <a:r>
              <a:rPr lang="en-US" altLang="zh-CN" sz="1400" dirty="0">
                <a:solidFill>
                  <a:schemeClr val="accent2"/>
                </a:solidFill>
                <a:latin typeface="+mn-ea"/>
                <a:ea typeface="+mn-ea"/>
              </a:rPr>
              <a:t>8.6%</a:t>
            </a:r>
            <a:endParaRPr lang="zh-CN" altLang="en-US" sz="1400" dirty="0">
              <a:solidFill>
                <a:schemeClr val="accent2"/>
              </a:solidFill>
              <a:latin typeface="+mn-ea"/>
              <a:ea typeface="+mn-ea"/>
            </a:endParaRPr>
          </a:p>
        </p:txBody>
      </p:sp>
      <p:sp>
        <p:nvSpPr>
          <p:cNvPr id="18" name="文本框 17"/>
          <p:cNvSpPr txBox="1"/>
          <p:nvPr/>
        </p:nvSpPr>
        <p:spPr>
          <a:xfrm flipH="1">
            <a:off x="1165140" y="4516955"/>
            <a:ext cx="1939290" cy="307340"/>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pPr algn="ctr"/>
            <a:r>
              <a:rPr lang="zh-CN" altLang="en-US" dirty="0">
                <a:sym typeface="Arial" panose="020B0604020202020204" pitchFamily="34" charset="0"/>
              </a:rPr>
              <a:t>总资产</a:t>
            </a:r>
          </a:p>
        </p:txBody>
      </p:sp>
      <p:sp>
        <p:nvSpPr>
          <p:cNvPr id="20" name="文本框 22"/>
          <p:cNvSpPr txBox="1"/>
          <p:nvPr/>
        </p:nvSpPr>
        <p:spPr>
          <a:xfrm flipH="1">
            <a:off x="4490310" y="4955080"/>
            <a:ext cx="1995170" cy="753796"/>
          </a:xfrm>
          <a:prstGeom prst="rect">
            <a:avLst/>
          </a:prstGeom>
          <a:noFill/>
          <a:ln>
            <a:noFill/>
          </a:ln>
          <a:effectLst/>
        </p:spPr>
        <p:txBody>
          <a:bodyPr vert="horz" wrap="square" lIns="0" tIns="0" rIns="0" bIns="0" rtlCol="0" anchor="ctr" anchorCtr="0">
            <a:noAutofit/>
          </a:bodyPr>
          <a:lstStyle/>
          <a:p>
            <a:pPr>
              <a:lnSpc>
                <a:spcPct val="120000"/>
              </a:lnSpc>
            </a:pPr>
            <a:r>
              <a:rPr lang="zh-CN" altLang="en-US" sz="1400" dirty="0">
                <a:solidFill>
                  <a:schemeClr val="accent2"/>
                </a:solidFill>
                <a:latin typeface="+mn-ea"/>
                <a:ea typeface="+mn-ea"/>
              </a:rPr>
              <a:t>商业银行不良贷款率</a:t>
            </a:r>
            <a:r>
              <a:rPr lang="en-US" altLang="zh-CN" sz="1400" dirty="0">
                <a:solidFill>
                  <a:schemeClr val="accent2"/>
                </a:solidFill>
                <a:latin typeface="+mn-ea"/>
                <a:ea typeface="+mn-ea"/>
              </a:rPr>
              <a:t>20%</a:t>
            </a:r>
            <a:r>
              <a:rPr lang="zh-CN" altLang="en-US" sz="1400" dirty="0">
                <a:solidFill>
                  <a:schemeClr val="accent2"/>
                </a:solidFill>
                <a:latin typeface="+mn-ea"/>
                <a:ea typeface="+mn-ea"/>
              </a:rPr>
              <a:t>，较上季度末下降了</a:t>
            </a:r>
            <a:r>
              <a:rPr lang="en-US" altLang="zh-CN" sz="1400" dirty="0">
                <a:solidFill>
                  <a:schemeClr val="accent2"/>
                </a:solidFill>
                <a:latin typeface="+mn-ea"/>
                <a:ea typeface="+mn-ea"/>
              </a:rPr>
              <a:t>0.05</a:t>
            </a:r>
            <a:r>
              <a:rPr lang="zh-CN" altLang="en-US" sz="1400" dirty="0">
                <a:solidFill>
                  <a:schemeClr val="accent2"/>
                </a:solidFill>
                <a:latin typeface="+mn-ea"/>
                <a:ea typeface="+mn-ea"/>
              </a:rPr>
              <a:t>个百分点</a:t>
            </a:r>
          </a:p>
        </p:txBody>
      </p:sp>
      <p:sp>
        <p:nvSpPr>
          <p:cNvPr id="21" name="文本框 20"/>
          <p:cNvSpPr txBox="1"/>
          <p:nvPr/>
        </p:nvSpPr>
        <p:spPr>
          <a:xfrm flipH="1">
            <a:off x="4490310" y="4516955"/>
            <a:ext cx="1939290" cy="307340"/>
          </a:xfrm>
          <a:prstGeom prst="rect">
            <a:avLst/>
          </a:prstGeom>
          <a:noFill/>
        </p:spPr>
        <p:txBody>
          <a:bodyPr wrap="square" lIns="0" tIns="0" rIns="0" bIns="0" rtlCol="0" anchor="t">
            <a:noAutofit/>
          </a:bodyPr>
          <a:lstStyle>
            <a:defPPr>
              <a:defRPr lang="zh-CN"/>
            </a:defPPr>
            <a:lvl1pPr lvl="0" algn="just">
              <a:buClrTx/>
              <a:buSzTx/>
              <a:buFontTx/>
              <a:defRPr sz="2000">
                <a:solidFill>
                  <a:schemeClr val="accent2"/>
                </a:solidFill>
                <a:latin typeface="思源宋体 CN Heavy" panose="02020900000000000000" charset="-122"/>
                <a:ea typeface="思源宋体 CN Heavy" panose="02020900000000000000" charset="-122"/>
              </a:defRPr>
            </a:lvl1pPr>
          </a:lstStyle>
          <a:p>
            <a:pPr algn="ctr"/>
            <a:r>
              <a:rPr lang="zh-CN" altLang="en-US" dirty="0">
                <a:sym typeface="Arial" panose="020B0604020202020204" pitchFamily="34" charset="0"/>
              </a:rPr>
              <a:t>不良贷款率</a:t>
            </a:r>
          </a:p>
        </p:txBody>
      </p:sp>
      <p:grpSp>
        <p:nvGrpSpPr>
          <p:cNvPr id="32" name="组合 31"/>
          <p:cNvGrpSpPr/>
          <p:nvPr/>
        </p:nvGrpSpPr>
        <p:grpSpPr>
          <a:xfrm>
            <a:off x="7673707" y="1010653"/>
            <a:ext cx="3116213" cy="5298072"/>
            <a:chOff x="7673707" y="1010653"/>
            <a:chExt cx="3116213" cy="5298072"/>
          </a:xfrm>
        </p:grpSpPr>
        <p:sp>
          <p:nvSpPr>
            <p:cNvPr id="24" name="同侧圆角矩形 26"/>
            <p:cNvSpPr/>
            <p:nvPr/>
          </p:nvSpPr>
          <p:spPr>
            <a:xfrm>
              <a:off x="7673707" y="1010653"/>
              <a:ext cx="3116213" cy="5298072"/>
            </a:xfrm>
            <a:prstGeom prst="roundRect">
              <a:avLst>
                <a:gd name="adj" fmla="val 7899"/>
              </a:avLst>
            </a:prstGeom>
            <a:gradFill>
              <a:gsLst>
                <a:gs pos="100000">
                  <a:schemeClr val="accent1">
                    <a:lumMod val="50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F1E0D3"/>
                </a:solidFill>
              </a:endParaRPr>
            </a:p>
          </p:txBody>
        </p:sp>
        <p:pic>
          <p:nvPicPr>
            <p:cNvPr id="26" name="图片 25"/>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14238" r="46999"/>
            <a:stretch>
              <a:fillRect/>
            </a:stretch>
          </p:blipFill>
          <p:spPr>
            <a:xfrm>
              <a:off x="7789131" y="1106530"/>
              <a:ext cx="2881279" cy="5116470"/>
            </a:xfrm>
            <a:prstGeom prst="roundRect">
              <a:avLst>
                <a:gd name="adj" fmla="val 6963"/>
              </a:avLst>
            </a:prstGeom>
          </p:spPr>
        </p:pic>
        <p:grpSp>
          <p:nvGrpSpPr>
            <p:cNvPr id="31" name="组合 30"/>
            <p:cNvGrpSpPr/>
            <p:nvPr/>
          </p:nvGrpSpPr>
          <p:grpSpPr>
            <a:xfrm>
              <a:off x="9134563" y="1099503"/>
              <a:ext cx="190412" cy="91311"/>
              <a:chOff x="9134563" y="1099503"/>
              <a:chExt cx="190412" cy="91311"/>
            </a:xfrm>
          </p:grpSpPr>
          <p:sp>
            <p:nvSpPr>
              <p:cNvPr id="27" name="流程图: 终止 26"/>
              <p:cNvSpPr/>
              <p:nvPr/>
            </p:nvSpPr>
            <p:spPr>
              <a:xfrm rot="5400000">
                <a:off x="9187628" y="1053468"/>
                <a:ext cx="84281" cy="1904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1" fmla="*/ 3475 w 21600"/>
                  <a:gd name="connsiteY0-2" fmla="*/ 0 h 21600"/>
                  <a:gd name="connsiteX1-3" fmla="*/ 18125 w 21600"/>
                  <a:gd name="connsiteY1-4" fmla="*/ 0 h 21600"/>
                  <a:gd name="connsiteX2-5" fmla="*/ 21600 w 21600"/>
                  <a:gd name="connsiteY2-6" fmla="*/ 10800 h 21600"/>
                  <a:gd name="connsiteX3-7" fmla="*/ 18125 w 21600"/>
                  <a:gd name="connsiteY3-8" fmla="*/ 21600 h 21600"/>
                  <a:gd name="connsiteX4-9" fmla="*/ 3475 w 21600"/>
                  <a:gd name="connsiteY4-10" fmla="*/ 21600 h 21600"/>
                  <a:gd name="connsiteX5-11" fmla="*/ 0 w 21600"/>
                  <a:gd name="connsiteY5-12" fmla="*/ 10800 h 21600"/>
                  <a:gd name="connsiteX6-13" fmla="*/ 7245 w 21600"/>
                  <a:gd name="connsiteY6-14" fmla="*/ 12696 h 21600"/>
                  <a:gd name="connsiteX0-15" fmla="*/ 18125 w 21600"/>
                  <a:gd name="connsiteY0-16" fmla="*/ 0 h 21600"/>
                  <a:gd name="connsiteX1-17" fmla="*/ 21600 w 21600"/>
                  <a:gd name="connsiteY1-18" fmla="*/ 10800 h 21600"/>
                  <a:gd name="connsiteX2-19" fmla="*/ 18125 w 21600"/>
                  <a:gd name="connsiteY2-20" fmla="*/ 21600 h 21600"/>
                  <a:gd name="connsiteX3-21" fmla="*/ 3475 w 21600"/>
                  <a:gd name="connsiteY3-22" fmla="*/ 21600 h 21600"/>
                  <a:gd name="connsiteX4-23" fmla="*/ 0 w 21600"/>
                  <a:gd name="connsiteY4-24" fmla="*/ 10800 h 21600"/>
                  <a:gd name="connsiteX5-25" fmla="*/ 7245 w 21600"/>
                  <a:gd name="connsiteY5-26" fmla="*/ 12696 h 21600"/>
                  <a:gd name="connsiteX0-27" fmla="*/ 18125 w 21600"/>
                  <a:gd name="connsiteY0-28" fmla="*/ 0 h 21600"/>
                  <a:gd name="connsiteX1-29" fmla="*/ 21600 w 21600"/>
                  <a:gd name="connsiteY1-30" fmla="*/ 10800 h 21600"/>
                  <a:gd name="connsiteX2-31" fmla="*/ 18125 w 21600"/>
                  <a:gd name="connsiteY2-32" fmla="*/ 21600 h 21600"/>
                  <a:gd name="connsiteX3-33" fmla="*/ 3475 w 21600"/>
                  <a:gd name="connsiteY3-34" fmla="*/ 21600 h 21600"/>
                  <a:gd name="connsiteX4-35" fmla="*/ 0 w 21600"/>
                  <a:gd name="connsiteY4-36" fmla="*/ 10800 h 21600"/>
                  <a:gd name="connsiteX0-37" fmla="*/ 14650 w 18125"/>
                  <a:gd name="connsiteY0-38" fmla="*/ 0 h 21600"/>
                  <a:gd name="connsiteX1-39" fmla="*/ 18125 w 18125"/>
                  <a:gd name="connsiteY1-40" fmla="*/ 10800 h 21600"/>
                  <a:gd name="connsiteX2-41" fmla="*/ 14650 w 18125"/>
                  <a:gd name="connsiteY2-42" fmla="*/ 21600 h 21600"/>
                  <a:gd name="connsiteX3-43" fmla="*/ 0 w 18125"/>
                  <a:gd name="connsiteY3-44" fmla="*/ 21600 h 21600"/>
                  <a:gd name="connsiteX0-45" fmla="*/ 0 w 3475"/>
                  <a:gd name="connsiteY0-46" fmla="*/ 0 h 21600"/>
                  <a:gd name="connsiteX1-47" fmla="*/ 3475 w 3475"/>
                  <a:gd name="connsiteY1-48" fmla="*/ 10800 h 21600"/>
                  <a:gd name="connsiteX2-49" fmla="*/ 0 w 3475"/>
                  <a:gd name="connsiteY2-50" fmla="*/ 21600 h 21600"/>
                </a:gdLst>
                <a:ahLst/>
                <a:cxnLst>
                  <a:cxn ang="0">
                    <a:pos x="connsiteX0-1" y="connsiteY0-2"/>
                  </a:cxn>
                  <a:cxn ang="0">
                    <a:pos x="connsiteX1-3" y="connsiteY1-4"/>
                  </a:cxn>
                  <a:cxn ang="0">
                    <a:pos x="connsiteX2-5" y="connsiteY2-6"/>
                  </a:cxn>
                </a:cxnLst>
                <a:rect l="l" t="t" r="r" b="b"/>
                <a:pathLst>
                  <a:path w="3475" h="21600">
                    <a:moveTo>
                      <a:pt x="0" y="0"/>
                    </a:moveTo>
                    <a:cubicBezTo>
                      <a:pt x="1919" y="0"/>
                      <a:pt x="3475" y="4835"/>
                      <a:pt x="3475" y="10800"/>
                    </a:cubicBezTo>
                    <a:cubicBezTo>
                      <a:pt x="3475" y="16765"/>
                      <a:pt x="1919" y="21600"/>
                      <a:pt x="0" y="21600"/>
                    </a:cubicBez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8" name="椭圆 27"/>
              <p:cNvSpPr/>
              <p:nvPr/>
            </p:nvSpPr>
            <p:spPr>
              <a:xfrm>
                <a:off x="9190987" y="1099503"/>
                <a:ext cx="45720" cy="457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30" name="椭圆 29"/>
              <p:cNvSpPr/>
              <p:nvPr/>
            </p:nvSpPr>
            <p:spPr>
              <a:xfrm>
                <a:off x="9243950" y="1099599"/>
                <a:ext cx="36000" cy="3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未来趋势</a:t>
            </a:r>
          </a:p>
        </p:txBody>
      </p:sp>
      <p:sp>
        <p:nvSpPr>
          <p:cNvPr id="36" name="文本框 35"/>
          <p:cNvSpPr txBox="1"/>
          <p:nvPr/>
        </p:nvSpPr>
        <p:spPr>
          <a:xfrm>
            <a:off x="599072" y="992432"/>
            <a:ext cx="10580728" cy="396712"/>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银行业资产负债规模将稳步增长，结构进一步优化，净息差有望进一步企稳，行业景气度将稳步提升。</a:t>
            </a:r>
          </a:p>
        </p:txBody>
      </p:sp>
      <p:sp>
        <p:nvSpPr>
          <p:cNvPr id="37" name="矩形: 剪去单角 36"/>
          <p:cNvSpPr/>
          <p:nvPr/>
        </p:nvSpPr>
        <p:spPr>
          <a:xfrm flipH="1">
            <a:off x="1012200" y="1742174"/>
            <a:ext cx="10167600" cy="4633098"/>
          </a:xfrm>
          <a:prstGeom prst="snip1Rect">
            <a:avLst>
              <a:gd name="adj" fmla="val 0"/>
            </a:avLst>
          </a:prstGeom>
          <a:gradFill flip="none" rotWithShape="1">
            <a:gsLst>
              <a:gs pos="100000">
                <a:schemeClr val="accent1">
                  <a:alpha val="20000"/>
                </a:schemeClr>
              </a:gs>
              <a:gs pos="0">
                <a:schemeClr val="accent1">
                  <a:alpha val="0"/>
                </a:schemeClr>
              </a:gs>
            </a:gsLst>
            <a:lin ang="16200000" scaled="1"/>
            <a:tileRect/>
          </a:gradFill>
          <a:ln>
            <a:gradFill>
              <a:gsLst>
                <a:gs pos="0">
                  <a:schemeClr val="accent2"/>
                </a:gs>
                <a:gs pos="100000">
                  <a:schemeClr val="accent2">
                    <a:alpha val="34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792080" y="1927566"/>
            <a:ext cx="10739405" cy="681741"/>
            <a:chOff x="2705" y="5716261"/>
            <a:chExt cx="10739405" cy="711955"/>
          </a:xfrm>
        </p:grpSpPr>
        <p:sp>
          <p:nvSpPr>
            <p:cNvPr id="43" name="平行四边形 42"/>
            <p:cNvSpPr/>
            <p:nvPr/>
          </p:nvSpPr>
          <p:spPr>
            <a:xfrm rot="16200000" flipH="1">
              <a:off x="-185395" y="5904361"/>
              <a:ext cx="592463" cy="216264"/>
            </a:xfrm>
            <a:prstGeom prst="parallelogram">
              <a:avLst>
                <a:gd name="adj" fmla="val 4898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5046" y="5835752"/>
              <a:ext cx="10737064" cy="592464"/>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45" name="表格 44"/>
          <p:cNvGraphicFramePr>
            <a:graphicFrameLocks noGrp="1"/>
          </p:cNvGraphicFramePr>
          <p:nvPr>
            <p:extLst>
              <p:ext uri="{D42A27DB-BD31-4B8C-83A1-F6EECF244321}">
                <p14:modId xmlns:p14="http://schemas.microsoft.com/office/powerpoint/2010/main" val="1516497341"/>
              </p:ext>
            </p:extLst>
          </p:nvPr>
        </p:nvGraphicFramePr>
        <p:xfrm>
          <a:off x="3226082" y="2860658"/>
          <a:ext cx="7085244" cy="3230214"/>
        </p:xfrm>
        <a:graphic>
          <a:graphicData uri="http://schemas.openxmlformats.org/drawingml/2006/table">
            <a:tbl>
              <a:tblPr>
                <a:effectLst>
                  <a:outerShdw blurRad="355600" dist="38100" dir="2700000" sx="109000" sy="109000" algn="tl" rotWithShape="0">
                    <a:schemeClr val="accent1">
                      <a:alpha val="39000"/>
                    </a:schemeClr>
                  </a:outerShdw>
                </a:effectLst>
                <a:tableStyleId>{7DF18680-E054-41AD-8BC1-D1AEF772440D}</a:tableStyleId>
              </a:tblPr>
              <a:tblGrid>
                <a:gridCol w="2361748">
                  <a:extLst>
                    <a:ext uri="{9D8B030D-6E8A-4147-A177-3AD203B41FA5}">
                      <a16:colId xmlns:a16="http://schemas.microsoft.com/office/drawing/2014/main" val="20000"/>
                    </a:ext>
                  </a:extLst>
                </a:gridCol>
                <a:gridCol w="2361748">
                  <a:extLst>
                    <a:ext uri="{9D8B030D-6E8A-4147-A177-3AD203B41FA5}">
                      <a16:colId xmlns:a16="http://schemas.microsoft.com/office/drawing/2014/main" val="20001"/>
                    </a:ext>
                  </a:extLst>
                </a:gridCol>
                <a:gridCol w="2361748">
                  <a:extLst>
                    <a:ext uri="{9D8B030D-6E8A-4147-A177-3AD203B41FA5}">
                      <a16:colId xmlns:a16="http://schemas.microsoft.com/office/drawing/2014/main" val="20002"/>
                    </a:ext>
                  </a:extLst>
                </a:gridCol>
              </a:tblGrid>
              <a:tr h="107673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结算及清算类业务优势依旧显著</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银行卡类业务占比优势明显</a:t>
                      </a:r>
                      <a:endParaRPr lang="en-US" altLang="zh-CN"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代理委托类收入占比较高</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10000"/>
                  </a:ext>
                </a:extLst>
              </a:tr>
              <a:tr h="107673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发挥优势加强产品创新，为托管业务增收打下良好基础</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发挥债券承销业务优势，推动投行业务收入创新发展</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城商行及农商行积极加强与各类资管机构合作，持续厚植理财产品业务收入基础</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10001"/>
                  </a:ext>
                </a:extLst>
              </a:tr>
              <a:tr h="107673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随着产业结构转型升级，投行业务将向科技创新、高端制造等领域拓展发力</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随着产业结构转型升级，投行业务将向科技创新、高端制造等领域拓展发力</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accent2"/>
                          </a:solidFill>
                          <a:effectLst/>
                          <a:uLnTx/>
                          <a:uFillTx/>
                          <a:latin typeface="思源黑体 CN Normal" panose="020B0400000000000000" pitchFamily="34" charset="-122"/>
                          <a:ea typeface="+mn-ea"/>
                          <a:cs typeface="+mn-cs"/>
                        </a:rPr>
                        <a:t>随着产业结构转型升级，投行业务将向科技创新、高端制造等领域拓展发力</a:t>
                      </a:r>
                      <a:endParaRPr lang="zh-CN" altLang="en-US" sz="1000" kern="1200" dirty="0">
                        <a:ln>
                          <a:noFill/>
                        </a:ln>
                        <a:solidFill>
                          <a:schemeClr val="accent2"/>
                        </a:solidFill>
                        <a:latin typeface="+mn-ea"/>
                        <a:ea typeface="+mn-ea"/>
                        <a:cs typeface="+mn-cs"/>
                      </a:endParaRPr>
                    </a:p>
                  </a:txBody>
                  <a:tcPr marL="216000" marR="21600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10002"/>
                  </a:ext>
                </a:extLst>
              </a:tr>
            </a:tbl>
          </a:graphicData>
        </a:graphic>
      </p:graphicFrame>
      <p:grpSp>
        <p:nvGrpSpPr>
          <p:cNvPr id="46" name="组合 45"/>
          <p:cNvGrpSpPr/>
          <p:nvPr/>
        </p:nvGrpSpPr>
        <p:grpSpPr>
          <a:xfrm>
            <a:off x="1414719" y="3055308"/>
            <a:ext cx="1442744" cy="509074"/>
            <a:chOff x="1549763" y="2985677"/>
            <a:chExt cx="1346200" cy="509074"/>
          </a:xfrm>
        </p:grpSpPr>
        <p:sp>
          <p:nvSpPr>
            <p:cNvPr id="47" name="任意多边形: 形状 46"/>
            <p:cNvSpPr/>
            <p:nvPr/>
          </p:nvSpPr>
          <p:spPr>
            <a:xfrm rot="10800000">
              <a:off x="1549763" y="2985677"/>
              <a:ext cx="1346200" cy="509074"/>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 name="connsiteX0-1" fmla="*/ 1346200 w 1346200"/>
                <a:gd name="connsiteY0-2" fmla="*/ 727544 h 727544"/>
                <a:gd name="connsiteX1-3" fmla="*/ 0 w 1346200"/>
                <a:gd name="connsiteY1-4" fmla="*/ 727544 h 727544"/>
                <a:gd name="connsiteX2-5" fmla="*/ 0 w 1346200"/>
                <a:gd name="connsiteY2-6" fmla="*/ 0 h 727544"/>
                <a:gd name="connsiteX3-7" fmla="*/ 477489 w 1346200"/>
                <a:gd name="connsiteY3-8" fmla="*/ 0 h 727544"/>
                <a:gd name="connsiteX4-9" fmla="*/ 868711 w 1346200"/>
                <a:gd name="connsiteY4-10" fmla="*/ 0 h 727544"/>
                <a:gd name="connsiteX5-11" fmla="*/ 1346200 w 1346200"/>
                <a:gd name="connsiteY5-12" fmla="*/ 0 h 727544"/>
                <a:gd name="connsiteX6-13" fmla="*/ 1346200 w 1346200"/>
                <a:gd name="connsiteY6-14" fmla="*/ 727544 h 7275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46200" h="727544">
                  <a:moveTo>
                    <a:pt x="1346200" y="727544"/>
                  </a:moveTo>
                  <a:lnTo>
                    <a:pt x="0" y="727544"/>
                  </a:lnTo>
                  <a:lnTo>
                    <a:pt x="0" y="0"/>
                  </a:lnTo>
                  <a:lnTo>
                    <a:pt x="477489" y="0"/>
                  </a:lnTo>
                  <a:lnTo>
                    <a:pt x="868711" y="0"/>
                  </a:lnTo>
                  <a:lnTo>
                    <a:pt x="1346200" y="0"/>
                  </a:lnTo>
                  <a:lnTo>
                    <a:pt x="1346200" y="727544"/>
                  </a:lnTo>
                  <a:close/>
                </a:path>
              </a:pathLst>
            </a:custGeom>
            <a:gradFill flip="none" rotWithShape="1">
              <a:gsLst>
                <a:gs pos="0">
                  <a:schemeClr val="accent2"/>
                </a:gs>
                <a:gs pos="78000">
                  <a:schemeClr val="accent1"/>
                </a:gs>
              </a:gsLst>
              <a:lin ang="13500000" scaled="1"/>
              <a:tileRect/>
            </a:gradFill>
            <a:ln>
              <a:solidFill>
                <a:schemeClr val="accent2"/>
              </a:solidFill>
            </a:ln>
            <a:scene3d>
              <a:camera prst="perspectiveLeft">
                <a:rot lat="0" lon="1800000" rev="0"/>
              </a:camera>
              <a:lightRig rig="contrasting" dir="t"/>
            </a:scene3d>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8" name="文本框 47"/>
            <p:cNvSpPr txBox="1"/>
            <p:nvPr/>
          </p:nvSpPr>
          <p:spPr>
            <a:xfrm>
              <a:off x="1649401" y="3066292"/>
              <a:ext cx="1131370" cy="369332"/>
            </a:xfrm>
            <a:prstGeom prst="rect">
              <a:avLst/>
            </a:prstGeom>
            <a:noFill/>
          </p:spPr>
          <p:txBody>
            <a:bodyPr wrap="square">
              <a:noAutofit/>
              <a:scene3d>
                <a:camera prst="perspectiveLeft"/>
                <a:lightRig rig="threePt" dir="t"/>
              </a:scene3d>
            </a:bodyPr>
            <a:lstStyle/>
            <a:p>
              <a:pPr algn="ctr"/>
              <a:r>
                <a:rPr lang="zh-CN" altLang="en-US" dirty="0">
                  <a:solidFill>
                    <a:schemeClr val="accent5"/>
                  </a:solidFill>
                  <a:latin typeface="+mn-ea"/>
                </a:rPr>
                <a:t>传统业务</a:t>
              </a:r>
            </a:p>
          </p:txBody>
        </p:sp>
      </p:grpSp>
      <p:grpSp>
        <p:nvGrpSpPr>
          <p:cNvPr id="49" name="组合 48"/>
          <p:cNvGrpSpPr/>
          <p:nvPr/>
        </p:nvGrpSpPr>
        <p:grpSpPr>
          <a:xfrm>
            <a:off x="1316667" y="4191314"/>
            <a:ext cx="1600064" cy="509074"/>
            <a:chOff x="1458271" y="2985677"/>
            <a:chExt cx="1492993" cy="509074"/>
          </a:xfrm>
        </p:grpSpPr>
        <p:sp>
          <p:nvSpPr>
            <p:cNvPr id="50" name="任意多边形: 形状 49"/>
            <p:cNvSpPr/>
            <p:nvPr/>
          </p:nvSpPr>
          <p:spPr>
            <a:xfrm rot="10800000">
              <a:off x="1549763" y="2985677"/>
              <a:ext cx="1346200" cy="509074"/>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 name="connsiteX0-1" fmla="*/ 1346200 w 1346200"/>
                <a:gd name="connsiteY0-2" fmla="*/ 727544 h 727544"/>
                <a:gd name="connsiteX1-3" fmla="*/ 0 w 1346200"/>
                <a:gd name="connsiteY1-4" fmla="*/ 727544 h 727544"/>
                <a:gd name="connsiteX2-5" fmla="*/ 0 w 1346200"/>
                <a:gd name="connsiteY2-6" fmla="*/ 0 h 727544"/>
                <a:gd name="connsiteX3-7" fmla="*/ 477489 w 1346200"/>
                <a:gd name="connsiteY3-8" fmla="*/ 0 h 727544"/>
                <a:gd name="connsiteX4-9" fmla="*/ 868711 w 1346200"/>
                <a:gd name="connsiteY4-10" fmla="*/ 0 h 727544"/>
                <a:gd name="connsiteX5-11" fmla="*/ 1346200 w 1346200"/>
                <a:gd name="connsiteY5-12" fmla="*/ 0 h 727544"/>
                <a:gd name="connsiteX6-13" fmla="*/ 1346200 w 1346200"/>
                <a:gd name="connsiteY6-14" fmla="*/ 727544 h 7275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46200" h="727544">
                  <a:moveTo>
                    <a:pt x="1346200" y="727544"/>
                  </a:moveTo>
                  <a:lnTo>
                    <a:pt x="0" y="727544"/>
                  </a:lnTo>
                  <a:lnTo>
                    <a:pt x="0" y="0"/>
                  </a:lnTo>
                  <a:lnTo>
                    <a:pt x="477489" y="0"/>
                  </a:lnTo>
                  <a:lnTo>
                    <a:pt x="868711" y="0"/>
                  </a:lnTo>
                  <a:lnTo>
                    <a:pt x="1346200" y="0"/>
                  </a:lnTo>
                  <a:lnTo>
                    <a:pt x="1346200" y="727544"/>
                  </a:lnTo>
                  <a:close/>
                </a:path>
              </a:pathLst>
            </a:custGeom>
            <a:gradFill flip="none" rotWithShape="1">
              <a:gsLst>
                <a:gs pos="0">
                  <a:schemeClr val="accent2"/>
                </a:gs>
                <a:gs pos="78000">
                  <a:schemeClr val="accent1"/>
                </a:gs>
              </a:gsLst>
              <a:lin ang="13500000" scaled="1"/>
              <a:tileRect/>
            </a:gradFill>
            <a:ln>
              <a:solidFill>
                <a:schemeClr val="accent2"/>
              </a:solidFill>
            </a:ln>
            <a:scene3d>
              <a:camera prst="perspectiveLeft">
                <a:rot lat="0" lon="1800000" rev="0"/>
              </a:camera>
              <a:lightRig rig="contrasting" dir="t"/>
            </a:scene3d>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1" name="文本框 50"/>
            <p:cNvSpPr txBox="1"/>
            <p:nvPr/>
          </p:nvSpPr>
          <p:spPr>
            <a:xfrm>
              <a:off x="1458271" y="3057825"/>
              <a:ext cx="1492993" cy="369332"/>
            </a:xfrm>
            <a:prstGeom prst="rect">
              <a:avLst/>
            </a:prstGeom>
            <a:noFill/>
          </p:spPr>
          <p:txBody>
            <a:bodyPr wrap="square">
              <a:noAutofit/>
              <a:scene3d>
                <a:camera prst="perspectiveLeft"/>
                <a:lightRig rig="threePt" dir="t"/>
              </a:scene3d>
            </a:bodyPr>
            <a:lstStyle/>
            <a:p>
              <a:pPr algn="ctr"/>
              <a:r>
                <a:rPr lang="zh-CN" altLang="en-US" dirty="0">
                  <a:solidFill>
                    <a:schemeClr val="accent5"/>
                  </a:solidFill>
                  <a:latin typeface="+mn-ea"/>
                </a:rPr>
                <a:t>非传统业务</a:t>
              </a:r>
            </a:p>
          </p:txBody>
        </p:sp>
      </p:grpSp>
      <p:grpSp>
        <p:nvGrpSpPr>
          <p:cNvPr id="52" name="组合 51"/>
          <p:cNvGrpSpPr/>
          <p:nvPr/>
        </p:nvGrpSpPr>
        <p:grpSpPr>
          <a:xfrm>
            <a:off x="1414719" y="5327320"/>
            <a:ext cx="1442744" cy="509074"/>
            <a:chOff x="1549763" y="2985677"/>
            <a:chExt cx="1346200" cy="509074"/>
          </a:xfrm>
        </p:grpSpPr>
        <p:sp>
          <p:nvSpPr>
            <p:cNvPr id="53" name="任意多边形: 形状 52"/>
            <p:cNvSpPr/>
            <p:nvPr/>
          </p:nvSpPr>
          <p:spPr>
            <a:xfrm rot="10800000">
              <a:off x="1549763" y="2985677"/>
              <a:ext cx="1346200" cy="509074"/>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 name="connsiteX0-1" fmla="*/ 1346200 w 1346200"/>
                <a:gd name="connsiteY0-2" fmla="*/ 727544 h 727544"/>
                <a:gd name="connsiteX1-3" fmla="*/ 0 w 1346200"/>
                <a:gd name="connsiteY1-4" fmla="*/ 727544 h 727544"/>
                <a:gd name="connsiteX2-5" fmla="*/ 0 w 1346200"/>
                <a:gd name="connsiteY2-6" fmla="*/ 0 h 727544"/>
                <a:gd name="connsiteX3-7" fmla="*/ 477489 w 1346200"/>
                <a:gd name="connsiteY3-8" fmla="*/ 0 h 727544"/>
                <a:gd name="connsiteX4-9" fmla="*/ 868711 w 1346200"/>
                <a:gd name="connsiteY4-10" fmla="*/ 0 h 727544"/>
                <a:gd name="connsiteX5-11" fmla="*/ 1346200 w 1346200"/>
                <a:gd name="connsiteY5-12" fmla="*/ 0 h 727544"/>
                <a:gd name="connsiteX6-13" fmla="*/ 1346200 w 1346200"/>
                <a:gd name="connsiteY6-14" fmla="*/ 727544 h 7275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46200" h="727544">
                  <a:moveTo>
                    <a:pt x="1346200" y="727544"/>
                  </a:moveTo>
                  <a:lnTo>
                    <a:pt x="0" y="727544"/>
                  </a:lnTo>
                  <a:lnTo>
                    <a:pt x="0" y="0"/>
                  </a:lnTo>
                  <a:lnTo>
                    <a:pt x="477489" y="0"/>
                  </a:lnTo>
                  <a:lnTo>
                    <a:pt x="868711" y="0"/>
                  </a:lnTo>
                  <a:lnTo>
                    <a:pt x="1346200" y="0"/>
                  </a:lnTo>
                  <a:lnTo>
                    <a:pt x="1346200" y="727544"/>
                  </a:lnTo>
                  <a:close/>
                </a:path>
              </a:pathLst>
            </a:custGeom>
            <a:gradFill flip="none" rotWithShape="1">
              <a:gsLst>
                <a:gs pos="0">
                  <a:schemeClr val="accent2"/>
                </a:gs>
                <a:gs pos="78000">
                  <a:schemeClr val="accent1"/>
                </a:gs>
              </a:gsLst>
              <a:lin ang="13500000" scaled="1"/>
              <a:tileRect/>
            </a:gradFill>
            <a:ln>
              <a:solidFill>
                <a:schemeClr val="accent2"/>
              </a:solidFill>
            </a:ln>
            <a:scene3d>
              <a:camera prst="perspectiveLeft">
                <a:rot lat="0" lon="1800000" rev="0"/>
              </a:camera>
              <a:lightRig rig="contrasting" dir="t"/>
            </a:scene3d>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4" name="文本框 53"/>
            <p:cNvSpPr txBox="1"/>
            <p:nvPr/>
          </p:nvSpPr>
          <p:spPr>
            <a:xfrm>
              <a:off x="1649401" y="3066292"/>
              <a:ext cx="1131370" cy="369332"/>
            </a:xfrm>
            <a:prstGeom prst="rect">
              <a:avLst/>
            </a:prstGeom>
            <a:noFill/>
          </p:spPr>
          <p:txBody>
            <a:bodyPr wrap="square">
              <a:noAutofit/>
              <a:scene3d>
                <a:camera prst="perspectiveLeft"/>
                <a:lightRig rig="threePt" dir="t"/>
              </a:scene3d>
            </a:bodyPr>
            <a:lstStyle/>
            <a:p>
              <a:pPr algn="ctr"/>
              <a:r>
                <a:rPr lang="zh-CN" altLang="en-US" dirty="0">
                  <a:solidFill>
                    <a:schemeClr val="accent5"/>
                  </a:solidFill>
                  <a:latin typeface="+mn-ea"/>
                </a:rPr>
                <a:t>投行业务</a:t>
              </a:r>
            </a:p>
          </p:txBody>
        </p:sp>
      </p:grpSp>
      <p:sp>
        <p:nvSpPr>
          <p:cNvPr id="55" name="文本框 54"/>
          <p:cNvSpPr txBox="1"/>
          <p:nvPr/>
        </p:nvSpPr>
        <p:spPr>
          <a:xfrm>
            <a:off x="3306238" y="2089132"/>
            <a:ext cx="1932000" cy="430567"/>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lnSpc>
                <a:spcPct val="120000"/>
              </a:lnSpc>
            </a:pPr>
            <a:r>
              <a:rPr lang="zh-CN" altLang="en-US" sz="2000" dirty="0">
                <a:solidFill>
                  <a:schemeClr val="accent2"/>
                </a:solidFill>
                <a:latin typeface="+mj-ea"/>
                <a:ea typeface="+mj-ea"/>
              </a:rPr>
              <a:t>大型商业银行</a:t>
            </a:r>
          </a:p>
        </p:txBody>
      </p:sp>
      <p:sp>
        <p:nvSpPr>
          <p:cNvPr id="56" name="文本框 55"/>
          <p:cNvSpPr txBox="1"/>
          <p:nvPr/>
        </p:nvSpPr>
        <p:spPr>
          <a:xfrm>
            <a:off x="5589923" y="2089132"/>
            <a:ext cx="2192466" cy="430567"/>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lnSpc>
                <a:spcPct val="120000"/>
              </a:lnSpc>
            </a:pPr>
            <a:r>
              <a:rPr lang="zh-CN" altLang="en-US" sz="2000" dirty="0">
                <a:solidFill>
                  <a:schemeClr val="accent2"/>
                </a:solidFill>
                <a:latin typeface="+mj-ea"/>
                <a:ea typeface="+mj-ea"/>
              </a:rPr>
              <a:t>股份制商业银行</a:t>
            </a:r>
          </a:p>
        </p:txBody>
      </p:sp>
      <p:sp>
        <p:nvSpPr>
          <p:cNvPr id="57" name="文本框 56"/>
          <p:cNvSpPr txBox="1"/>
          <p:nvPr/>
        </p:nvSpPr>
        <p:spPr>
          <a:xfrm>
            <a:off x="8006283" y="2089132"/>
            <a:ext cx="2187584" cy="430567"/>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lnSpc>
                <a:spcPct val="120000"/>
              </a:lnSpc>
            </a:pPr>
            <a:r>
              <a:rPr lang="zh-CN" altLang="en-US" sz="2000" dirty="0">
                <a:solidFill>
                  <a:schemeClr val="accent2"/>
                </a:solidFill>
                <a:latin typeface="+mj-ea"/>
                <a:ea typeface="+mj-ea"/>
              </a:rPr>
              <a:t>城商行及农商行</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292758" y="2865666"/>
            <a:ext cx="7677153" cy="110799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6600" dirty="0">
                <a:gradFill flip="none" rotWithShape="1">
                  <a:gsLst>
                    <a:gs pos="100000">
                      <a:schemeClr val="accent1"/>
                    </a:gs>
                    <a:gs pos="0">
                      <a:schemeClr val="accent2"/>
                    </a:gs>
                  </a:gsLst>
                  <a:lin ang="5400000" scaled="1"/>
                  <a:tileRect/>
                </a:gradFill>
                <a:latin typeface="+mj-ea"/>
                <a:ea typeface="+mj-ea"/>
              </a:rPr>
              <a:t>THANKS</a:t>
            </a:r>
            <a:endParaRPr lang="zh-CN" altLang="en-US" sz="6600" dirty="0">
              <a:gradFill flip="none" rotWithShape="1">
                <a:gsLst>
                  <a:gs pos="100000">
                    <a:schemeClr val="accent1"/>
                  </a:gs>
                  <a:gs pos="0">
                    <a:schemeClr val="accent2"/>
                  </a:gs>
                </a:gsLst>
                <a:lin ang="5400000" scaled="1"/>
                <a:tileRect/>
              </a:gradFill>
              <a:latin typeface="+mj-ea"/>
              <a:ea typeface="+mj-ea"/>
            </a:endParaRPr>
          </a:p>
        </p:txBody>
      </p:sp>
      <p:grpSp>
        <p:nvGrpSpPr>
          <p:cNvPr id="2" name="组合 1">
            <a:extLst>
              <a:ext uri="{FF2B5EF4-FFF2-40B4-BE49-F238E27FC236}">
                <a16:creationId xmlns:a16="http://schemas.microsoft.com/office/drawing/2014/main" id="{26437AA0-3660-9627-31AF-2A27281E1D28}"/>
              </a:ext>
            </a:extLst>
          </p:cNvPr>
          <p:cNvGrpSpPr/>
          <p:nvPr/>
        </p:nvGrpSpPr>
        <p:grpSpPr>
          <a:xfrm>
            <a:off x="4507201" y="4311423"/>
            <a:ext cx="3184766" cy="545010"/>
            <a:chOff x="4507201" y="4311423"/>
            <a:chExt cx="3184766" cy="545010"/>
          </a:xfrm>
        </p:grpSpPr>
        <p:sp>
          <p:nvSpPr>
            <p:cNvPr id="8" name="文本框 7"/>
            <p:cNvSpPr txBox="1"/>
            <p:nvPr/>
          </p:nvSpPr>
          <p:spPr>
            <a:xfrm>
              <a:off x="4749798" y="4389928"/>
              <a:ext cx="2692402" cy="40011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chemeClr val="accent1"/>
                      </a:gs>
                      <a:gs pos="0">
                        <a:schemeClr val="accent2"/>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2000" dirty="0">
                  <a:gradFill flip="none" rotWithShape="1">
                    <a:gsLst>
                      <a:gs pos="100000">
                        <a:schemeClr val="accent1"/>
                      </a:gs>
                      <a:gs pos="0">
                        <a:schemeClr val="accent2"/>
                      </a:gs>
                    </a:gsLst>
                    <a:lin ang="5400000" scaled="1"/>
                    <a:tileRect/>
                  </a:gradFill>
                  <a:latin typeface="+mn-ea"/>
                  <a:ea typeface="+mn-ea"/>
                </a:rPr>
                <a:t>汇报人：</a:t>
              </a:r>
              <a:r>
                <a:rPr lang="en-US" altLang="zh-CN" sz="2000" dirty="0" err="1">
                  <a:gradFill flip="none" rotWithShape="1">
                    <a:gsLst>
                      <a:gs pos="100000">
                        <a:schemeClr val="accent1"/>
                      </a:gs>
                      <a:gs pos="0">
                        <a:schemeClr val="accent2"/>
                      </a:gs>
                    </a:gsLst>
                    <a:lin ang="5400000" scaled="1"/>
                    <a:tileRect/>
                  </a:gradFill>
                  <a:latin typeface="+mn-ea"/>
                  <a:ea typeface="+mn-ea"/>
                </a:rPr>
                <a:t>OfficePLUS</a:t>
              </a:r>
              <a:endParaRPr lang="en-US" altLang="zh-CN" sz="2000" dirty="0">
                <a:gradFill flip="none" rotWithShape="1">
                  <a:gsLst>
                    <a:gs pos="100000">
                      <a:schemeClr val="accent1"/>
                    </a:gs>
                    <a:gs pos="0">
                      <a:schemeClr val="accent2"/>
                    </a:gs>
                  </a:gsLst>
                  <a:lin ang="5400000" scaled="1"/>
                  <a:tileRect/>
                </a:gradFill>
                <a:latin typeface="+mn-ea"/>
                <a:ea typeface="+mn-ea"/>
              </a:endParaRPr>
            </a:p>
          </p:txBody>
        </p:sp>
        <p:sp>
          <p:nvSpPr>
            <p:cNvPr id="9" name="矩形: 圆角 8"/>
            <p:cNvSpPr/>
            <p:nvPr/>
          </p:nvSpPr>
          <p:spPr>
            <a:xfrm>
              <a:off x="4507201" y="4311423"/>
              <a:ext cx="3184766" cy="545010"/>
            </a:xfrm>
            <a:prstGeom prst="roundRect">
              <a:avLst>
                <a:gd name="adj" fmla="val 5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461C3E3-B707-B178-B2DC-90FE83AAB4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04231" y="2752671"/>
            <a:ext cx="1747118"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en-US" altLang="zh-CN" sz="2800" dirty="0">
                <a:solidFill>
                  <a:schemeClr val="accent1"/>
                </a:solidFill>
                <a:latin typeface="+mj-ea"/>
                <a:ea typeface="+mj-ea"/>
              </a:rPr>
              <a:t>Part 01.</a:t>
            </a:r>
            <a:endParaRPr lang="zh-CN" altLang="en-US" sz="2800" dirty="0">
              <a:solidFill>
                <a:schemeClr val="accent1"/>
              </a:solidFill>
              <a:latin typeface="+mj-ea"/>
              <a:ea typeface="+mj-ea"/>
            </a:endParaRPr>
          </a:p>
        </p:txBody>
      </p:sp>
      <p:sp>
        <p:nvSpPr>
          <p:cNvPr id="6" name="文本框 5"/>
          <p:cNvSpPr txBox="1"/>
          <p:nvPr/>
        </p:nvSpPr>
        <p:spPr>
          <a:xfrm>
            <a:off x="1704230" y="4625873"/>
            <a:ext cx="1747118"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en-US" altLang="zh-CN" sz="2800" dirty="0">
                <a:solidFill>
                  <a:schemeClr val="accent1"/>
                </a:solidFill>
                <a:latin typeface="+mj-ea"/>
                <a:ea typeface="+mj-ea"/>
              </a:rPr>
              <a:t>Part 03.</a:t>
            </a:r>
            <a:endParaRPr lang="zh-CN" altLang="en-US" sz="2800" dirty="0">
              <a:solidFill>
                <a:schemeClr val="accent1"/>
              </a:solidFill>
              <a:latin typeface="+mj-ea"/>
              <a:ea typeface="+mj-ea"/>
            </a:endParaRPr>
          </a:p>
        </p:txBody>
      </p:sp>
      <p:sp>
        <p:nvSpPr>
          <p:cNvPr id="7" name="文本框 6"/>
          <p:cNvSpPr txBox="1"/>
          <p:nvPr/>
        </p:nvSpPr>
        <p:spPr>
          <a:xfrm>
            <a:off x="7129448" y="2752671"/>
            <a:ext cx="1747118"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en-US" altLang="zh-CN" sz="2800" dirty="0">
                <a:solidFill>
                  <a:schemeClr val="accent1"/>
                </a:solidFill>
                <a:latin typeface="+mj-ea"/>
                <a:ea typeface="+mj-ea"/>
              </a:rPr>
              <a:t>Part 02.</a:t>
            </a:r>
            <a:endParaRPr lang="zh-CN" altLang="en-US" sz="2800" dirty="0">
              <a:solidFill>
                <a:schemeClr val="accent1"/>
              </a:solidFill>
              <a:latin typeface="+mj-ea"/>
              <a:ea typeface="+mj-ea"/>
            </a:endParaRPr>
          </a:p>
        </p:txBody>
      </p:sp>
      <p:sp>
        <p:nvSpPr>
          <p:cNvPr id="11" name="文本框 10"/>
          <p:cNvSpPr txBox="1"/>
          <p:nvPr/>
        </p:nvSpPr>
        <p:spPr>
          <a:xfrm>
            <a:off x="7168283" y="4625873"/>
            <a:ext cx="1747118"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en-US" altLang="zh-CN" sz="2800" dirty="0">
                <a:solidFill>
                  <a:schemeClr val="accent1"/>
                </a:solidFill>
                <a:latin typeface="+mj-ea"/>
                <a:ea typeface="+mj-ea"/>
              </a:rPr>
              <a:t>Part 04.</a:t>
            </a:r>
            <a:endParaRPr lang="zh-CN" altLang="en-US" sz="2800" dirty="0">
              <a:solidFill>
                <a:schemeClr val="accent1"/>
              </a:solidFill>
              <a:latin typeface="+mj-ea"/>
              <a:ea typeface="+mj-ea"/>
            </a:endParaRPr>
          </a:p>
        </p:txBody>
      </p:sp>
      <p:sp>
        <p:nvSpPr>
          <p:cNvPr id="12" name="文本框 11"/>
          <p:cNvSpPr txBox="1"/>
          <p:nvPr/>
        </p:nvSpPr>
        <p:spPr>
          <a:xfrm>
            <a:off x="3278121" y="2752671"/>
            <a:ext cx="2271776"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800" dirty="0">
                <a:solidFill>
                  <a:schemeClr val="accent2"/>
                </a:solidFill>
                <a:latin typeface="+mn-ea"/>
                <a:ea typeface="+mn-ea"/>
              </a:rPr>
              <a:t>政策背景</a:t>
            </a:r>
          </a:p>
        </p:txBody>
      </p:sp>
      <p:sp>
        <p:nvSpPr>
          <p:cNvPr id="31" name="文本框 30"/>
          <p:cNvSpPr txBox="1"/>
          <p:nvPr/>
        </p:nvSpPr>
        <p:spPr>
          <a:xfrm>
            <a:off x="8685676" y="4625873"/>
            <a:ext cx="2271776"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800" dirty="0">
                <a:solidFill>
                  <a:schemeClr val="accent2"/>
                </a:solidFill>
                <a:latin typeface="+mn-ea"/>
                <a:ea typeface="+mn-ea"/>
              </a:rPr>
              <a:t>未来趋势</a:t>
            </a:r>
          </a:p>
        </p:txBody>
      </p:sp>
      <p:sp>
        <p:nvSpPr>
          <p:cNvPr id="14" name="文本框 13"/>
          <p:cNvSpPr txBox="1"/>
          <p:nvPr/>
        </p:nvSpPr>
        <p:spPr>
          <a:xfrm>
            <a:off x="8685676" y="2752671"/>
            <a:ext cx="2271776"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800" dirty="0">
                <a:solidFill>
                  <a:schemeClr val="accent2"/>
                </a:solidFill>
                <a:latin typeface="+mn-ea"/>
                <a:ea typeface="+mn-ea"/>
              </a:rPr>
              <a:t>发展现状</a:t>
            </a:r>
          </a:p>
        </p:txBody>
      </p:sp>
      <p:sp>
        <p:nvSpPr>
          <p:cNvPr id="15" name="文本框 14"/>
          <p:cNvSpPr txBox="1"/>
          <p:nvPr/>
        </p:nvSpPr>
        <p:spPr>
          <a:xfrm>
            <a:off x="3278121" y="4625873"/>
            <a:ext cx="2271776" cy="52322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800" dirty="0">
                <a:solidFill>
                  <a:schemeClr val="accent2"/>
                </a:solidFill>
                <a:latin typeface="+mn-ea"/>
                <a:ea typeface="+mn-ea"/>
              </a:rPr>
              <a:t>机遇挑战</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03216" y="2321615"/>
            <a:ext cx="6385567" cy="110799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6600" dirty="0">
                <a:solidFill>
                  <a:schemeClr val="accent1"/>
                </a:solidFill>
                <a:latin typeface="+mj-ea"/>
                <a:ea typeface="+mj-ea"/>
              </a:rPr>
              <a:t>PART ONE</a:t>
            </a:r>
            <a:endParaRPr lang="zh-CN" altLang="en-US" sz="6600" dirty="0">
              <a:solidFill>
                <a:schemeClr val="accent1"/>
              </a:solidFill>
              <a:latin typeface="+mj-ea"/>
              <a:ea typeface="+mj-ea"/>
            </a:endParaRPr>
          </a:p>
        </p:txBody>
      </p:sp>
      <p:sp>
        <p:nvSpPr>
          <p:cNvPr id="9" name="文本框 8"/>
          <p:cNvSpPr txBox="1"/>
          <p:nvPr/>
        </p:nvSpPr>
        <p:spPr>
          <a:xfrm>
            <a:off x="2903216" y="3543974"/>
            <a:ext cx="6385567" cy="1015663"/>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6000" dirty="0">
                <a:solidFill>
                  <a:schemeClr val="accent2"/>
                </a:solidFill>
                <a:latin typeface="+mj-ea"/>
                <a:ea typeface="+mj-ea"/>
              </a:rPr>
              <a:t>政策背景</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政策背景</a:t>
            </a:r>
          </a:p>
        </p:txBody>
      </p:sp>
      <p:pic>
        <p:nvPicPr>
          <p:cNvPr id="44" name="图片 43"/>
          <p:cNvPicPr>
            <a:picLocks noChangeAspect="1"/>
          </p:cNvPicPr>
          <p:nvPr/>
        </p:nvPicPr>
        <p:blipFill rotWithShape="1">
          <a:blip r:embed="rId2" cstate="print">
            <a:extLst>
              <a:ext uri="{28A0092B-C50C-407E-A947-70E740481C1C}">
                <a14:useLocalDpi xmlns:a14="http://schemas.microsoft.com/office/drawing/2010/main" val="0"/>
              </a:ext>
            </a:extLst>
          </a:blip>
          <a:srcRect l="40975" t="-239" r="14301" b="239"/>
          <a:stretch>
            <a:fillRect/>
          </a:stretch>
        </p:blipFill>
        <p:spPr>
          <a:xfrm>
            <a:off x="1006639" y="1270535"/>
            <a:ext cx="3525932" cy="5038190"/>
          </a:xfrm>
          <a:prstGeom prst="rect">
            <a:avLst/>
          </a:prstGeom>
        </p:spPr>
      </p:pic>
      <p:sp>
        <p:nvSpPr>
          <p:cNvPr id="45" name="矩形 44"/>
          <p:cNvSpPr/>
          <p:nvPr/>
        </p:nvSpPr>
        <p:spPr>
          <a:xfrm>
            <a:off x="1006639" y="4540249"/>
            <a:ext cx="3525932" cy="1768475"/>
          </a:xfrm>
          <a:prstGeom prst="rect">
            <a:avLst/>
          </a:prstGeom>
          <a:solidFill>
            <a:schemeClr val="accent5">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46" name="文本框 45"/>
          <p:cNvSpPr txBox="1"/>
          <p:nvPr/>
        </p:nvSpPr>
        <p:spPr>
          <a:xfrm>
            <a:off x="1228563" y="4727532"/>
            <a:ext cx="2932510" cy="1393908"/>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just">
              <a:lnSpc>
                <a:spcPct val="120000"/>
              </a:lnSpc>
            </a:pPr>
            <a:r>
              <a:rPr lang="en-US" altLang="zh-CN" sz="1800" dirty="0">
                <a:solidFill>
                  <a:schemeClr val="accent2"/>
                </a:solidFill>
                <a:latin typeface="+mn-ea"/>
                <a:ea typeface="+mn-ea"/>
              </a:rPr>
              <a:t>20XX</a:t>
            </a:r>
            <a:r>
              <a:rPr lang="zh-CN" altLang="en-US" sz="1800" dirty="0">
                <a:solidFill>
                  <a:schemeClr val="accent2"/>
                </a:solidFill>
                <a:latin typeface="+mn-ea"/>
                <a:ea typeface="+mn-ea"/>
              </a:rPr>
              <a:t>年，银行业不断加大对实体经济的支持力度，资产业务进一步回归本源，负债业务发展总体稳健。</a:t>
            </a:r>
          </a:p>
        </p:txBody>
      </p:sp>
      <p:sp>
        <p:nvSpPr>
          <p:cNvPr id="25" name="直角三角形 24"/>
          <p:cNvSpPr/>
          <p:nvPr/>
        </p:nvSpPr>
        <p:spPr>
          <a:xfrm rot="19710736">
            <a:off x="5350641" y="1018624"/>
            <a:ext cx="6148222" cy="3221100"/>
          </a:xfrm>
          <a:prstGeom prst="rtTriangle">
            <a:avLst/>
          </a:prstGeom>
          <a:gradFill flip="none" rotWithShape="1">
            <a:gsLst>
              <a:gs pos="100000">
                <a:schemeClr val="accent1">
                  <a:alpha val="25000"/>
                </a:schemeClr>
              </a:gs>
              <a:gs pos="50000">
                <a:schemeClr val="accent1">
                  <a:alpha val="0"/>
                </a:schemeClr>
              </a:gs>
            </a:gsLst>
            <a:lin ang="8100000" scaled="1"/>
            <a:tileRect/>
          </a:gradFill>
          <a:ln>
            <a:gradFill flip="none" rotWithShape="1">
              <a:gsLst>
                <a:gs pos="0">
                  <a:schemeClr val="accent2"/>
                </a:gs>
                <a:gs pos="42000">
                  <a:schemeClr val="accent2">
                    <a:alpha val="0"/>
                  </a:schemeClr>
                </a:gs>
              </a:gsLst>
              <a:lin ang="18900000" scaled="1"/>
              <a:tileRect/>
            </a:gradFill>
          </a:ln>
          <a:scene3d>
            <a:camera prst="isometricOffAxis1Top">
              <a:rot lat="18026360" lon="19215458" rev="93823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文本框 26"/>
          <p:cNvSpPr txBox="1"/>
          <p:nvPr/>
        </p:nvSpPr>
        <p:spPr>
          <a:xfrm>
            <a:off x="7195262" y="1561379"/>
            <a:ext cx="3685017" cy="1393908"/>
          </a:xfrm>
          <a:prstGeom prst="rect">
            <a:avLst/>
          </a:prstGeom>
          <a:noFill/>
        </p:spPr>
        <p:txBody>
          <a:bodyPr wrap="square">
            <a:noAutofit/>
          </a:bodyPr>
          <a:lstStyle/>
          <a:p>
            <a:pPr>
              <a:lnSpc>
                <a:spcPct val="120000"/>
              </a:lnSpc>
            </a:pPr>
            <a:r>
              <a:rPr lang="en-US" altLang="zh-CN" dirty="0">
                <a:solidFill>
                  <a:schemeClr val="accent2"/>
                </a:solidFill>
                <a:latin typeface="+mn-ea"/>
                <a:ea typeface="+mn-ea"/>
              </a:rPr>
              <a:t>20XX</a:t>
            </a:r>
            <a:r>
              <a:rPr lang="zh-CN" altLang="en-US" dirty="0">
                <a:solidFill>
                  <a:schemeClr val="accent2"/>
                </a:solidFill>
                <a:latin typeface="+mn-ea"/>
                <a:ea typeface="+mn-ea"/>
              </a:rPr>
              <a:t>年，银行业不断加大对实体经济的支持力度，落实减费让利政策，有效满足融资需求，信贷规模增速实现较快增长。</a:t>
            </a:r>
          </a:p>
        </p:txBody>
      </p:sp>
      <p:grpSp>
        <p:nvGrpSpPr>
          <p:cNvPr id="73" name="组合 72"/>
          <p:cNvGrpSpPr/>
          <p:nvPr/>
        </p:nvGrpSpPr>
        <p:grpSpPr>
          <a:xfrm>
            <a:off x="5276265" y="1482596"/>
            <a:ext cx="1737288" cy="1457794"/>
            <a:chOff x="5541276" y="673954"/>
            <a:chExt cx="2279974" cy="1913172"/>
          </a:xfrm>
        </p:grpSpPr>
        <p:grpSp>
          <p:nvGrpSpPr>
            <p:cNvPr id="72" name="组合 71"/>
            <p:cNvGrpSpPr/>
            <p:nvPr/>
          </p:nvGrpSpPr>
          <p:grpSpPr>
            <a:xfrm>
              <a:off x="5541276" y="673954"/>
              <a:ext cx="2279974" cy="1913172"/>
              <a:chOff x="5541276" y="673954"/>
              <a:chExt cx="2279974" cy="1913172"/>
            </a:xfrm>
          </p:grpSpPr>
          <p:sp>
            <p:nvSpPr>
              <p:cNvPr id="51" name="椭圆 50"/>
              <p:cNvSpPr/>
              <p:nvPr/>
            </p:nvSpPr>
            <p:spPr>
              <a:xfrm>
                <a:off x="6010503" y="1059042"/>
                <a:ext cx="1528084" cy="1528084"/>
              </a:xfrm>
              <a:prstGeom prst="ellipse">
                <a:avLst/>
              </a:prstGeom>
              <a:noFill/>
              <a:ln>
                <a:gradFill>
                  <a:gsLst>
                    <a:gs pos="0">
                      <a:schemeClr val="accent2"/>
                    </a:gs>
                    <a:gs pos="100000">
                      <a:schemeClr val="accent2">
                        <a:alpha val="2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t="55448"/>
              <a:stretch>
                <a:fillRect/>
              </a:stretch>
            </p:blipFill>
            <p:spPr>
              <a:xfrm rot="10204792">
                <a:off x="5541276" y="673954"/>
                <a:ext cx="2279974" cy="1084910"/>
              </a:xfrm>
              <a:prstGeom prst="rect">
                <a:avLst/>
              </a:prstGeom>
            </p:spPr>
          </p:pic>
        </p:grpSp>
        <p:sp>
          <p:nvSpPr>
            <p:cNvPr id="63" name="图形 59" descr="电视机"/>
            <p:cNvSpPr/>
            <p:nvPr/>
          </p:nvSpPr>
          <p:spPr>
            <a:xfrm>
              <a:off x="6376130" y="1531148"/>
              <a:ext cx="796830" cy="647544"/>
            </a:xfrm>
            <a:custGeom>
              <a:avLst/>
              <a:gdLst>
                <a:gd name="connsiteX0" fmla="*/ 57150 w 876300"/>
                <a:gd name="connsiteY0" fmla="*/ 495300 h 647700"/>
                <a:gd name="connsiteX1" fmla="*/ 57150 w 876300"/>
                <a:gd name="connsiteY1" fmla="*/ 57150 h 647700"/>
                <a:gd name="connsiteX2" fmla="*/ 819150 w 876300"/>
                <a:gd name="connsiteY2" fmla="*/ 57150 h 647700"/>
                <a:gd name="connsiteX3" fmla="*/ 819150 w 876300"/>
                <a:gd name="connsiteY3" fmla="*/ 495300 h 647700"/>
                <a:gd name="connsiteX4" fmla="*/ 57150 w 876300"/>
                <a:gd name="connsiteY4" fmla="*/ 495300 h 647700"/>
                <a:gd name="connsiteX5" fmla="*/ 514350 w 876300"/>
                <a:gd name="connsiteY5" fmla="*/ 609600 h 647700"/>
                <a:gd name="connsiteX6" fmla="*/ 361950 w 876300"/>
                <a:gd name="connsiteY6" fmla="*/ 609600 h 647700"/>
                <a:gd name="connsiteX7" fmla="*/ 361950 w 876300"/>
                <a:gd name="connsiteY7" fmla="*/ 552450 h 647700"/>
                <a:gd name="connsiteX8" fmla="*/ 514350 w 876300"/>
                <a:gd name="connsiteY8" fmla="*/ 552450 h 647700"/>
                <a:gd name="connsiteX9" fmla="*/ 514350 w 876300"/>
                <a:gd name="connsiteY9" fmla="*/ 609600 h 647700"/>
                <a:gd name="connsiteX10" fmla="*/ 876300 w 876300"/>
                <a:gd name="connsiteY10" fmla="*/ 552450 h 647700"/>
                <a:gd name="connsiteX11" fmla="*/ 876300 w 876300"/>
                <a:gd name="connsiteY11" fmla="*/ 0 h 647700"/>
                <a:gd name="connsiteX12" fmla="*/ 0 w 876300"/>
                <a:gd name="connsiteY12" fmla="*/ 0 h 647700"/>
                <a:gd name="connsiteX13" fmla="*/ 0 w 876300"/>
                <a:gd name="connsiteY13" fmla="*/ 552450 h 647700"/>
                <a:gd name="connsiteX14" fmla="*/ 304800 w 876300"/>
                <a:gd name="connsiteY14" fmla="*/ 552450 h 647700"/>
                <a:gd name="connsiteX15" fmla="*/ 304800 w 876300"/>
                <a:gd name="connsiteY15" fmla="*/ 609600 h 647700"/>
                <a:gd name="connsiteX16" fmla="*/ 133350 w 876300"/>
                <a:gd name="connsiteY16" fmla="*/ 609600 h 647700"/>
                <a:gd name="connsiteX17" fmla="*/ 114300 w 876300"/>
                <a:gd name="connsiteY17" fmla="*/ 628650 h 647700"/>
                <a:gd name="connsiteX18" fmla="*/ 114300 w 876300"/>
                <a:gd name="connsiteY18" fmla="*/ 647700 h 647700"/>
                <a:gd name="connsiteX19" fmla="*/ 762000 w 876300"/>
                <a:gd name="connsiteY19" fmla="*/ 647700 h 647700"/>
                <a:gd name="connsiteX20" fmla="*/ 762000 w 876300"/>
                <a:gd name="connsiteY20" fmla="*/ 628650 h 647700"/>
                <a:gd name="connsiteX21" fmla="*/ 742950 w 876300"/>
                <a:gd name="connsiteY21" fmla="*/ 609600 h 647700"/>
                <a:gd name="connsiteX22" fmla="*/ 571500 w 876300"/>
                <a:gd name="connsiteY22" fmla="*/ 609600 h 647700"/>
                <a:gd name="connsiteX23" fmla="*/ 571500 w 876300"/>
                <a:gd name="connsiteY23" fmla="*/ 552450 h 647700"/>
                <a:gd name="connsiteX24" fmla="*/ 876300 w 876300"/>
                <a:gd name="connsiteY24" fmla="*/ 55245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6300" h="647700">
                  <a:moveTo>
                    <a:pt x="57150" y="495300"/>
                  </a:moveTo>
                  <a:lnTo>
                    <a:pt x="57150" y="57150"/>
                  </a:lnTo>
                  <a:lnTo>
                    <a:pt x="819150" y="57150"/>
                  </a:lnTo>
                  <a:lnTo>
                    <a:pt x="819150" y="495300"/>
                  </a:lnTo>
                  <a:lnTo>
                    <a:pt x="57150" y="495300"/>
                  </a:lnTo>
                  <a:close/>
                  <a:moveTo>
                    <a:pt x="514350" y="609600"/>
                  </a:moveTo>
                  <a:lnTo>
                    <a:pt x="361950" y="609600"/>
                  </a:lnTo>
                  <a:lnTo>
                    <a:pt x="361950" y="552450"/>
                  </a:lnTo>
                  <a:lnTo>
                    <a:pt x="514350" y="552450"/>
                  </a:lnTo>
                  <a:lnTo>
                    <a:pt x="514350" y="609600"/>
                  </a:lnTo>
                  <a:close/>
                  <a:moveTo>
                    <a:pt x="876300" y="552450"/>
                  </a:moveTo>
                  <a:lnTo>
                    <a:pt x="876300" y="0"/>
                  </a:lnTo>
                  <a:lnTo>
                    <a:pt x="0" y="0"/>
                  </a:lnTo>
                  <a:lnTo>
                    <a:pt x="0" y="552450"/>
                  </a:lnTo>
                  <a:lnTo>
                    <a:pt x="304800" y="552450"/>
                  </a:lnTo>
                  <a:lnTo>
                    <a:pt x="304800" y="609600"/>
                  </a:lnTo>
                  <a:lnTo>
                    <a:pt x="133350" y="609600"/>
                  </a:lnTo>
                  <a:cubicBezTo>
                    <a:pt x="122873" y="609600"/>
                    <a:pt x="114300" y="618173"/>
                    <a:pt x="114300" y="628650"/>
                  </a:cubicBezTo>
                  <a:lnTo>
                    <a:pt x="114300" y="647700"/>
                  </a:lnTo>
                  <a:lnTo>
                    <a:pt x="762000" y="647700"/>
                  </a:lnTo>
                  <a:lnTo>
                    <a:pt x="762000" y="628650"/>
                  </a:lnTo>
                  <a:cubicBezTo>
                    <a:pt x="762000" y="618173"/>
                    <a:pt x="753428" y="609600"/>
                    <a:pt x="742950" y="609600"/>
                  </a:cubicBezTo>
                  <a:lnTo>
                    <a:pt x="571500" y="609600"/>
                  </a:lnTo>
                  <a:lnTo>
                    <a:pt x="571500" y="552450"/>
                  </a:lnTo>
                  <a:lnTo>
                    <a:pt x="876300" y="552450"/>
                  </a:lnTo>
                  <a:close/>
                </a:path>
              </a:pathLst>
            </a:custGeom>
            <a:gradFill>
              <a:gsLst>
                <a:gs pos="0">
                  <a:schemeClr val="accent2"/>
                </a:gs>
                <a:gs pos="100000">
                  <a:schemeClr val="accent1"/>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sp>
        <p:nvSpPr>
          <p:cNvPr id="7" name="直角三角形 6"/>
          <p:cNvSpPr/>
          <p:nvPr/>
        </p:nvSpPr>
        <p:spPr>
          <a:xfrm rot="19710736">
            <a:off x="5350641" y="3464148"/>
            <a:ext cx="6148222" cy="3221100"/>
          </a:xfrm>
          <a:prstGeom prst="rtTriangle">
            <a:avLst/>
          </a:prstGeom>
          <a:gradFill flip="none" rotWithShape="1">
            <a:gsLst>
              <a:gs pos="100000">
                <a:schemeClr val="accent1">
                  <a:alpha val="25000"/>
                </a:schemeClr>
              </a:gs>
              <a:gs pos="50000">
                <a:schemeClr val="accent1">
                  <a:alpha val="0"/>
                </a:schemeClr>
              </a:gs>
            </a:gsLst>
            <a:lin ang="8100000" scaled="1"/>
            <a:tileRect/>
          </a:gradFill>
          <a:ln>
            <a:gradFill flip="none" rotWithShape="1">
              <a:gsLst>
                <a:gs pos="0">
                  <a:schemeClr val="accent2"/>
                </a:gs>
                <a:gs pos="42000">
                  <a:schemeClr val="accent2">
                    <a:alpha val="0"/>
                  </a:schemeClr>
                </a:gs>
              </a:gsLst>
              <a:lin ang="18900000" scaled="1"/>
              <a:tileRect/>
            </a:gradFill>
          </a:ln>
          <a:scene3d>
            <a:camera prst="isometricOffAxis1Top">
              <a:rot lat="18026360" lon="19215458" rev="93823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 name="文本框 8"/>
          <p:cNvSpPr txBox="1"/>
          <p:nvPr/>
        </p:nvSpPr>
        <p:spPr>
          <a:xfrm>
            <a:off x="7195262" y="4037066"/>
            <a:ext cx="3685017" cy="1393908"/>
          </a:xfrm>
          <a:prstGeom prst="rect">
            <a:avLst/>
          </a:prstGeom>
          <a:noFill/>
        </p:spPr>
        <p:txBody>
          <a:bodyPr wrap="square">
            <a:noAutofit/>
          </a:bodyPr>
          <a:lstStyle/>
          <a:p>
            <a:pPr>
              <a:lnSpc>
                <a:spcPct val="120000"/>
              </a:lnSpc>
            </a:pPr>
            <a:r>
              <a:rPr lang="zh-CN" altLang="en-US" dirty="0">
                <a:solidFill>
                  <a:schemeClr val="accent2"/>
                </a:solidFill>
                <a:latin typeface="+mn-ea"/>
                <a:ea typeface="+mn-ea"/>
              </a:rPr>
              <a:t>存款利率的监管优化和自律管理的调整以及负债质量管理办法等政策的实施，为商业银行负债业务高质量发展奠定了基础。</a:t>
            </a:r>
          </a:p>
        </p:txBody>
      </p:sp>
      <p:grpSp>
        <p:nvGrpSpPr>
          <p:cNvPr id="79" name="组合 78"/>
          <p:cNvGrpSpPr/>
          <p:nvPr/>
        </p:nvGrpSpPr>
        <p:grpSpPr>
          <a:xfrm>
            <a:off x="5276265" y="3948816"/>
            <a:ext cx="1737288" cy="1457794"/>
            <a:chOff x="7321403" y="131408"/>
            <a:chExt cx="2279974" cy="1913172"/>
          </a:xfrm>
        </p:grpSpPr>
        <p:grpSp>
          <p:nvGrpSpPr>
            <p:cNvPr id="71" name="组合 70"/>
            <p:cNvGrpSpPr/>
            <p:nvPr/>
          </p:nvGrpSpPr>
          <p:grpSpPr>
            <a:xfrm>
              <a:off x="8122995" y="969324"/>
              <a:ext cx="827330" cy="668662"/>
              <a:chOff x="8188997" y="1022668"/>
              <a:chExt cx="695325" cy="561974"/>
            </a:xfrm>
            <a:gradFill>
              <a:gsLst>
                <a:gs pos="0">
                  <a:schemeClr val="accent2"/>
                </a:gs>
                <a:gs pos="100000">
                  <a:schemeClr val="accent1"/>
                </a:gs>
              </a:gsLst>
              <a:lin ang="5400000" scaled="1"/>
            </a:gradFill>
          </p:grpSpPr>
          <p:sp>
            <p:nvSpPr>
              <p:cNvPr id="65" name="任意多边形: 形状 64"/>
              <p:cNvSpPr/>
              <p:nvPr/>
            </p:nvSpPr>
            <p:spPr>
              <a:xfrm>
                <a:off x="8417597" y="1234194"/>
                <a:ext cx="466725" cy="350448"/>
              </a:xfrm>
              <a:custGeom>
                <a:avLst/>
                <a:gdLst>
                  <a:gd name="connsiteX0" fmla="*/ 410528 w 466725"/>
                  <a:gd name="connsiteY0" fmla="*/ 24 h 350448"/>
                  <a:gd name="connsiteX1" fmla="*/ 266700 w 466725"/>
                  <a:gd name="connsiteY1" fmla="*/ 24 h 350448"/>
                  <a:gd name="connsiteX2" fmla="*/ 266700 w 466725"/>
                  <a:gd name="connsiteY2" fmla="*/ 57174 h 350448"/>
                  <a:gd name="connsiteX3" fmla="*/ 409575 w 466725"/>
                  <a:gd name="connsiteY3" fmla="*/ 57174 h 350448"/>
                  <a:gd name="connsiteX4" fmla="*/ 409575 w 466725"/>
                  <a:gd name="connsiteY4" fmla="*/ 293299 h 350448"/>
                  <a:gd name="connsiteX5" fmla="*/ 57150 w 466725"/>
                  <a:gd name="connsiteY5" fmla="*/ 293299 h 350448"/>
                  <a:gd name="connsiteX6" fmla="*/ 57150 w 466725"/>
                  <a:gd name="connsiteY6" fmla="*/ 171474 h 350448"/>
                  <a:gd name="connsiteX7" fmla="*/ 0 w 466725"/>
                  <a:gd name="connsiteY7" fmla="*/ 171474 h 350448"/>
                  <a:gd name="connsiteX8" fmla="*/ 0 w 466725"/>
                  <a:gd name="connsiteY8" fmla="*/ 294251 h 350448"/>
                  <a:gd name="connsiteX9" fmla="*/ 56198 w 466725"/>
                  <a:gd name="connsiteY9" fmla="*/ 350449 h 350448"/>
                  <a:gd name="connsiteX10" fmla="*/ 410528 w 466725"/>
                  <a:gd name="connsiteY10" fmla="*/ 350449 h 350448"/>
                  <a:gd name="connsiteX11" fmla="*/ 466725 w 466725"/>
                  <a:gd name="connsiteY11" fmla="*/ 294251 h 350448"/>
                  <a:gd name="connsiteX12" fmla="*/ 466725 w 466725"/>
                  <a:gd name="connsiteY12" fmla="*/ 54221 h 350448"/>
                  <a:gd name="connsiteX13" fmla="*/ 411791 w 466725"/>
                  <a:gd name="connsiteY13" fmla="*/ 1 h 350448"/>
                  <a:gd name="connsiteX14" fmla="*/ 410528 w 466725"/>
                  <a:gd name="connsiteY14" fmla="*/ 24 h 35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6725" h="350448">
                    <a:moveTo>
                      <a:pt x="410528" y="24"/>
                    </a:moveTo>
                    <a:lnTo>
                      <a:pt x="266700" y="24"/>
                    </a:lnTo>
                    <a:lnTo>
                      <a:pt x="266700" y="57174"/>
                    </a:lnTo>
                    <a:lnTo>
                      <a:pt x="409575" y="57174"/>
                    </a:lnTo>
                    <a:lnTo>
                      <a:pt x="409575" y="293299"/>
                    </a:lnTo>
                    <a:lnTo>
                      <a:pt x="57150" y="293299"/>
                    </a:lnTo>
                    <a:lnTo>
                      <a:pt x="57150" y="171474"/>
                    </a:lnTo>
                    <a:lnTo>
                      <a:pt x="0" y="171474"/>
                    </a:lnTo>
                    <a:lnTo>
                      <a:pt x="0" y="294251"/>
                    </a:lnTo>
                    <a:cubicBezTo>
                      <a:pt x="52" y="325267"/>
                      <a:pt x="25182" y="350396"/>
                      <a:pt x="56198" y="350449"/>
                    </a:cubicBezTo>
                    <a:lnTo>
                      <a:pt x="410528" y="350449"/>
                    </a:lnTo>
                    <a:cubicBezTo>
                      <a:pt x="441543" y="350396"/>
                      <a:pt x="466673" y="325267"/>
                      <a:pt x="466725" y="294251"/>
                    </a:cubicBezTo>
                    <a:lnTo>
                      <a:pt x="466725" y="54221"/>
                    </a:lnTo>
                    <a:cubicBezTo>
                      <a:pt x="466528" y="24079"/>
                      <a:pt x="441933" y="-196"/>
                      <a:pt x="411791" y="1"/>
                    </a:cubicBezTo>
                    <a:cubicBezTo>
                      <a:pt x="411370" y="4"/>
                      <a:pt x="410949" y="12"/>
                      <a:pt x="410528" y="24"/>
                    </a:cubicBezTo>
                    <a:close/>
                  </a:path>
                </a:pathLst>
              </a:custGeom>
              <a:grpFill/>
              <a:ln w="9525" cap="flat">
                <a:noFill/>
                <a:prstDash val="solid"/>
                <a:miter/>
              </a:ln>
            </p:spPr>
            <p:txBody>
              <a:bodyPr rtlCol="0" anchor="ctr">
                <a:noAutofit/>
              </a:bodyPr>
              <a:lstStyle/>
              <a:p>
                <a:endParaRPr lang="zh-CN" altLang="en-US"/>
              </a:p>
            </p:txBody>
          </p:sp>
          <p:sp>
            <p:nvSpPr>
              <p:cNvPr id="66" name="任意多边形: 形状 65"/>
              <p:cNvSpPr/>
              <p:nvPr/>
            </p:nvSpPr>
            <p:spPr>
              <a:xfrm>
                <a:off x="8522372" y="1242505"/>
                <a:ext cx="122682" cy="123063"/>
              </a:xfrm>
              <a:custGeom>
                <a:avLst/>
                <a:gdLst>
                  <a:gd name="connsiteX0" fmla="*/ 28575 w 122682"/>
                  <a:gd name="connsiteY0" fmla="*/ 123063 h 123063"/>
                  <a:gd name="connsiteX1" fmla="*/ 0 w 122682"/>
                  <a:gd name="connsiteY1" fmla="*/ 123063 h 123063"/>
                  <a:gd name="connsiteX2" fmla="*/ 122682 w 122682"/>
                  <a:gd name="connsiteY2" fmla="*/ 0 h 123063"/>
                  <a:gd name="connsiteX3" fmla="*/ 122682 w 122682"/>
                  <a:gd name="connsiteY3" fmla="*/ 28575 h 123063"/>
                  <a:gd name="connsiteX4" fmla="*/ 28575 w 122682"/>
                  <a:gd name="connsiteY4" fmla="*/ 123063 h 123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82" h="123063">
                    <a:moveTo>
                      <a:pt x="28575" y="123063"/>
                    </a:moveTo>
                    <a:lnTo>
                      <a:pt x="0" y="123063"/>
                    </a:lnTo>
                    <a:cubicBezTo>
                      <a:pt x="52" y="55267"/>
                      <a:pt x="54887" y="262"/>
                      <a:pt x="122682" y="0"/>
                    </a:cubicBezTo>
                    <a:lnTo>
                      <a:pt x="122682" y="28575"/>
                    </a:lnTo>
                    <a:cubicBezTo>
                      <a:pt x="70669" y="28837"/>
                      <a:pt x="28626" y="71049"/>
                      <a:pt x="28575" y="123063"/>
                    </a:cubicBezTo>
                    <a:close/>
                  </a:path>
                </a:pathLst>
              </a:custGeom>
              <a:grpFill/>
              <a:ln w="9525" cap="flat">
                <a:noFill/>
                <a:prstDash val="solid"/>
                <a:miter/>
              </a:ln>
            </p:spPr>
            <p:txBody>
              <a:bodyPr rtlCol="0" anchor="ctr">
                <a:noAutofit/>
              </a:bodyPr>
              <a:lstStyle/>
              <a:p>
                <a:endParaRPr lang="zh-CN" altLang="en-US"/>
              </a:p>
            </p:txBody>
          </p:sp>
          <p:sp>
            <p:nvSpPr>
              <p:cNvPr id="67" name="任意多边形: 形状 66"/>
              <p:cNvSpPr/>
              <p:nvPr/>
            </p:nvSpPr>
            <p:spPr>
              <a:xfrm>
                <a:off x="8462650" y="1183164"/>
                <a:ext cx="182403" cy="182403"/>
              </a:xfrm>
              <a:custGeom>
                <a:avLst/>
                <a:gdLst>
                  <a:gd name="connsiteX0" fmla="*/ 28575 w 182403"/>
                  <a:gd name="connsiteY0" fmla="*/ 182404 h 182403"/>
                  <a:gd name="connsiteX1" fmla="*/ 0 w 182403"/>
                  <a:gd name="connsiteY1" fmla="*/ 182404 h 182403"/>
                  <a:gd name="connsiteX2" fmla="*/ 182404 w 182403"/>
                  <a:gd name="connsiteY2" fmla="*/ 0 h 182403"/>
                  <a:gd name="connsiteX3" fmla="*/ 182404 w 182403"/>
                  <a:gd name="connsiteY3" fmla="*/ 28575 h 182403"/>
                  <a:gd name="connsiteX4" fmla="*/ 28575 w 182403"/>
                  <a:gd name="connsiteY4" fmla="*/ 182404 h 182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03" h="182403">
                    <a:moveTo>
                      <a:pt x="28575" y="182404"/>
                    </a:moveTo>
                    <a:lnTo>
                      <a:pt x="0" y="182404"/>
                    </a:lnTo>
                    <a:cubicBezTo>
                      <a:pt x="105" y="81708"/>
                      <a:pt x="81708" y="105"/>
                      <a:pt x="182404" y="0"/>
                    </a:cubicBezTo>
                    <a:lnTo>
                      <a:pt x="182404" y="28575"/>
                    </a:lnTo>
                    <a:cubicBezTo>
                      <a:pt x="97490" y="28680"/>
                      <a:pt x="28680" y="97490"/>
                      <a:pt x="28575" y="182404"/>
                    </a:cubicBezTo>
                    <a:close/>
                  </a:path>
                </a:pathLst>
              </a:custGeom>
              <a:grpFill/>
              <a:ln w="9525" cap="flat">
                <a:noFill/>
                <a:prstDash val="solid"/>
                <a:miter/>
              </a:ln>
            </p:spPr>
            <p:txBody>
              <a:bodyPr rtlCol="0" anchor="ctr">
                <a:noAutofit/>
              </a:bodyPr>
              <a:lstStyle/>
              <a:p>
                <a:endParaRPr lang="zh-CN" altLang="en-US"/>
              </a:p>
            </p:txBody>
          </p:sp>
          <p:sp>
            <p:nvSpPr>
              <p:cNvPr id="68" name="任意多边形: 形状 67"/>
              <p:cNvSpPr/>
              <p:nvPr/>
            </p:nvSpPr>
            <p:spPr>
              <a:xfrm>
                <a:off x="8403309" y="1123728"/>
                <a:ext cx="241744" cy="241839"/>
              </a:xfrm>
              <a:custGeom>
                <a:avLst/>
                <a:gdLst>
                  <a:gd name="connsiteX0" fmla="*/ 28575 w 241744"/>
                  <a:gd name="connsiteY0" fmla="*/ 241840 h 241839"/>
                  <a:gd name="connsiteX1" fmla="*/ 0 w 241744"/>
                  <a:gd name="connsiteY1" fmla="*/ 241840 h 241839"/>
                  <a:gd name="connsiteX2" fmla="*/ 241745 w 241744"/>
                  <a:gd name="connsiteY2" fmla="*/ 0 h 241839"/>
                  <a:gd name="connsiteX3" fmla="*/ 241745 w 241744"/>
                  <a:gd name="connsiteY3" fmla="*/ 28575 h 241839"/>
                  <a:gd name="connsiteX4" fmla="*/ 28575 w 241744"/>
                  <a:gd name="connsiteY4" fmla="*/ 241840 h 241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44" h="241839">
                    <a:moveTo>
                      <a:pt x="28575" y="241840"/>
                    </a:moveTo>
                    <a:lnTo>
                      <a:pt x="0" y="241840"/>
                    </a:lnTo>
                    <a:cubicBezTo>
                      <a:pt x="157" y="108377"/>
                      <a:pt x="108282" y="210"/>
                      <a:pt x="241745" y="0"/>
                    </a:cubicBezTo>
                    <a:lnTo>
                      <a:pt x="241745" y="28575"/>
                    </a:lnTo>
                    <a:cubicBezTo>
                      <a:pt x="124042" y="28732"/>
                      <a:pt x="28680" y="124137"/>
                      <a:pt x="28575" y="241840"/>
                    </a:cubicBezTo>
                    <a:close/>
                  </a:path>
                </a:pathLst>
              </a:custGeom>
              <a:grpFill/>
              <a:ln w="9525" cap="flat">
                <a:noFill/>
                <a:prstDash val="solid"/>
                <a:miter/>
              </a:ln>
            </p:spPr>
            <p:txBody>
              <a:bodyPr rtlCol="0" anchor="ctr">
                <a:noAutofit/>
              </a:bodyPr>
              <a:lstStyle/>
              <a:p>
                <a:endParaRPr lang="zh-CN" altLang="en-US"/>
              </a:p>
            </p:txBody>
          </p:sp>
          <p:sp>
            <p:nvSpPr>
              <p:cNvPr id="69" name="任意多边形: 形状 68"/>
              <p:cNvSpPr/>
              <p:nvPr/>
            </p:nvSpPr>
            <p:spPr>
              <a:xfrm>
                <a:off x="8585713" y="1306132"/>
                <a:ext cx="59435" cy="59435"/>
              </a:xfrm>
              <a:custGeom>
                <a:avLst/>
                <a:gdLst>
                  <a:gd name="connsiteX0" fmla="*/ 59436 w 59435"/>
                  <a:gd name="connsiteY0" fmla="*/ 29718 h 59435"/>
                  <a:gd name="connsiteX1" fmla="*/ 29718 w 59435"/>
                  <a:gd name="connsiteY1" fmla="*/ 59436 h 59435"/>
                  <a:gd name="connsiteX2" fmla="*/ 0 w 59435"/>
                  <a:gd name="connsiteY2" fmla="*/ 29718 h 59435"/>
                  <a:gd name="connsiteX3" fmla="*/ 29718 w 59435"/>
                  <a:gd name="connsiteY3" fmla="*/ 0 h 59435"/>
                  <a:gd name="connsiteX4" fmla="*/ 59436 w 59435"/>
                  <a:gd name="connsiteY4" fmla="*/ 29718 h 59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35" h="59435">
                    <a:moveTo>
                      <a:pt x="59436" y="29718"/>
                    </a:moveTo>
                    <a:cubicBezTo>
                      <a:pt x="59436" y="46131"/>
                      <a:pt x="46131" y="59436"/>
                      <a:pt x="29718" y="59436"/>
                    </a:cubicBezTo>
                    <a:cubicBezTo>
                      <a:pt x="13305" y="59436"/>
                      <a:pt x="0" y="46131"/>
                      <a:pt x="0" y="29718"/>
                    </a:cubicBezTo>
                    <a:cubicBezTo>
                      <a:pt x="0" y="13305"/>
                      <a:pt x="13305" y="0"/>
                      <a:pt x="29718" y="0"/>
                    </a:cubicBezTo>
                    <a:cubicBezTo>
                      <a:pt x="46131" y="0"/>
                      <a:pt x="59436" y="13305"/>
                      <a:pt x="59436" y="29718"/>
                    </a:cubicBezTo>
                    <a:close/>
                  </a:path>
                </a:pathLst>
              </a:custGeom>
              <a:grpFill/>
              <a:ln w="9525" cap="flat">
                <a:noFill/>
                <a:prstDash val="solid"/>
                <a:miter/>
              </a:ln>
            </p:spPr>
            <p:txBody>
              <a:bodyPr rtlCol="0" anchor="ctr">
                <a:noAutofit/>
              </a:bodyPr>
              <a:lstStyle/>
              <a:p>
                <a:endParaRPr lang="zh-CN" altLang="en-US"/>
              </a:p>
            </p:txBody>
          </p:sp>
          <p:sp>
            <p:nvSpPr>
              <p:cNvPr id="70" name="任意多边形: 形状 69"/>
              <p:cNvSpPr/>
              <p:nvPr/>
            </p:nvSpPr>
            <p:spPr>
              <a:xfrm>
                <a:off x="8188997" y="1022668"/>
                <a:ext cx="647700" cy="459200"/>
              </a:xfrm>
              <a:custGeom>
                <a:avLst/>
                <a:gdLst>
                  <a:gd name="connsiteX0" fmla="*/ 57150 w 647700"/>
                  <a:gd name="connsiteY0" fmla="*/ 57150 h 459200"/>
                  <a:gd name="connsiteX1" fmla="*/ 590550 w 647700"/>
                  <a:gd name="connsiteY1" fmla="*/ 57150 h 459200"/>
                  <a:gd name="connsiteX2" fmla="*/ 590550 w 647700"/>
                  <a:gd name="connsiteY2" fmla="*/ 171450 h 459200"/>
                  <a:gd name="connsiteX3" fmla="*/ 647700 w 647700"/>
                  <a:gd name="connsiteY3" fmla="*/ 171450 h 459200"/>
                  <a:gd name="connsiteX4" fmla="*/ 647700 w 647700"/>
                  <a:gd name="connsiteY4" fmla="*/ 0 h 459200"/>
                  <a:gd name="connsiteX5" fmla="*/ 0 w 647700"/>
                  <a:gd name="connsiteY5" fmla="*/ 0 h 459200"/>
                  <a:gd name="connsiteX6" fmla="*/ 0 w 647700"/>
                  <a:gd name="connsiteY6" fmla="*/ 459200 h 459200"/>
                  <a:gd name="connsiteX7" fmla="*/ 190500 w 647700"/>
                  <a:gd name="connsiteY7" fmla="*/ 459200 h 459200"/>
                  <a:gd name="connsiteX8" fmla="*/ 190500 w 647700"/>
                  <a:gd name="connsiteY8" fmla="*/ 402050 h 459200"/>
                  <a:gd name="connsiteX9" fmla="*/ 57150 w 647700"/>
                  <a:gd name="connsiteY9" fmla="*/ 402050 h 459200"/>
                  <a:gd name="connsiteX10" fmla="*/ 57150 w 647700"/>
                  <a:gd name="connsiteY10" fmla="*/ 57150 h 4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700" h="459200">
                    <a:moveTo>
                      <a:pt x="57150" y="57150"/>
                    </a:moveTo>
                    <a:lnTo>
                      <a:pt x="590550" y="57150"/>
                    </a:lnTo>
                    <a:lnTo>
                      <a:pt x="590550" y="171450"/>
                    </a:lnTo>
                    <a:lnTo>
                      <a:pt x="647700" y="171450"/>
                    </a:lnTo>
                    <a:lnTo>
                      <a:pt x="647700" y="0"/>
                    </a:lnTo>
                    <a:lnTo>
                      <a:pt x="0" y="0"/>
                    </a:lnTo>
                    <a:lnTo>
                      <a:pt x="0" y="459200"/>
                    </a:lnTo>
                    <a:lnTo>
                      <a:pt x="190500" y="459200"/>
                    </a:lnTo>
                    <a:lnTo>
                      <a:pt x="190500" y="402050"/>
                    </a:lnTo>
                    <a:lnTo>
                      <a:pt x="57150" y="402050"/>
                    </a:lnTo>
                    <a:lnTo>
                      <a:pt x="57150" y="57150"/>
                    </a:lnTo>
                    <a:close/>
                  </a:path>
                </a:pathLst>
              </a:custGeom>
              <a:grpFill/>
              <a:ln w="9525" cap="flat">
                <a:noFill/>
                <a:prstDash val="solid"/>
                <a:miter/>
              </a:ln>
            </p:spPr>
            <p:txBody>
              <a:bodyPr rtlCol="0" anchor="ctr">
                <a:noAutofit/>
              </a:bodyPr>
              <a:lstStyle/>
              <a:p>
                <a:endParaRPr lang="zh-CN" altLang="en-US"/>
              </a:p>
            </p:txBody>
          </p:sp>
        </p:grpSp>
        <p:grpSp>
          <p:nvGrpSpPr>
            <p:cNvPr id="75" name="组合 74"/>
            <p:cNvGrpSpPr/>
            <p:nvPr/>
          </p:nvGrpSpPr>
          <p:grpSpPr>
            <a:xfrm>
              <a:off x="7321403" y="131408"/>
              <a:ext cx="2279974" cy="1913172"/>
              <a:chOff x="5541276" y="673954"/>
              <a:chExt cx="2279974" cy="1913172"/>
            </a:xfrm>
          </p:grpSpPr>
          <p:sp>
            <p:nvSpPr>
              <p:cNvPr id="77" name="椭圆 76"/>
              <p:cNvSpPr/>
              <p:nvPr/>
            </p:nvSpPr>
            <p:spPr>
              <a:xfrm>
                <a:off x="6010503" y="1059042"/>
                <a:ext cx="1528084" cy="1528084"/>
              </a:xfrm>
              <a:prstGeom prst="ellipse">
                <a:avLst/>
              </a:prstGeom>
              <a:noFill/>
              <a:ln>
                <a:gradFill>
                  <a:gsLst>
                    <a:gs pos="0">
                      <a:schemeClr val="accent2"/>
                    </a:gs>
                    <a:gs pos="100000">
                      <a:schemeClr val="accent2">
                        <a:alpha val="2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pic>
            <p:nvPicPr>
              <p:cNvPr id="78" name="图片 77"/>
              <p:cNvPicPr>
                <a:picLocks noChangeAspect="1"/>
              </p:cNvPicPr>
              <p:nvPr/>
            </p:nvPicPr>
            <p:blipFill rotWithShape="1">
              <a:blip r:embed="rId3" cstate="print">
                <a:extLst>
                  <a:ext uri="{28A0092B-C50C-407E-A947-70E740481C1C}">
                    <a14:useLocalDpi xmlns:a14="http://schemas.microsoft.com/office/drawing/2010/main" val="0"/>
                  </a:ext>
                </a:extLst>
              </a:blip>
              <a:srcRect t="55448"/>
              <a:stretch>
                <a:fillRect/>
              </a:stretch>
            </p:blipFill>
            <p:spPr>
              <a:xfrm rot="10204792">
                <a:off x="5541276" y="673954"/>
                <a:ext cx="2279974" cy="1084910"/>
              </a:xfrm>
              <a:prstGeom prst="rect">
                <a:avLst/>
              </a:prstGeom>
            </p:spPr>
          </p:pic>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政策背景</a:t>
            </a:r>
          </a:p>
        </p:txBody>
      </p:sp>
      <p:grpSp>
        <p:nvGrpSpPr>
          <p:cNvPr id="116" name="组合 115"/>
          <p:cNvGrpSpPr/>
          <p:nvPr/>
        </p:nvGrpSpPr>
        <p:grpSpPr>
          <a:xfrm>
            <a:off x="8217124" y="1382585"/>
            <a:ext cx="2909570" cy="4808855"/>
            <a:chOff x="8217124" y="1382585"/>
            <a:chExt cx="2909570" cy="4808855"/>
          </a:xfrm>
        </p:grpSpPr>
        <p:grpSp>
          <p:nvGrpSpPr>
            <p:cNvPr id="9" name="组合 8"/>
            <p:cNvGrpSpPr/>
            <p:nvPr/>
          </p:nvGrpSpPr>
          <p:grpSpPr>
            <a:xfrm>
              <a:off x="8217124" y="1382585"/>
              <a:ext cx="2909570" cy="4808855"/>
              <a:chOff x="1089" y="2530"/>
              <a:chExt cx="4582" cy="7573"/>
            </a:xfrm>
          </p:grpSpPr>
          <p:sp>
            <p:nvSpPr>
              <p:cNvPr id="10" name="圆角矩形 109"/>
              <p:cNvSpPr/>
              <p:nvPr/>
            </p:nvSpPr>
            <p:spPr>
              <a:xfrm>
                <a:off x="3380" y="2647"/>
                <a:ext cx="2182" cy="2182"/>
              </a:xfrm>
              <a:prstGeom prst="roundRect">
                <a:avLst/>
              </a:prstGeom>
              <a:gradFill>
                <a:gsLst>
                  <a:gs pos="100000">
                    <a:schemeClr val="accent1">
                      <a:alpha val="0"/>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sp>
            <p:nvSpPr>
              <p:cNvPr id="11" name="单圆角矩形 67"/>
              <p:cNvSpPr/>
              <p:nvPr/>
            </p:nvSpPr>
            <p:spPr>
              <a:xfrm>
                <a:off x="1089" y="2530"/>
                <a:ext cx="4582" cy="7573"/>
              </a:xfrm>
              <a:prstGeom prst="snipRoundRect">
                <a:avLst>
                  <a:gd name="adj1" fmla="val 3142"/>
                  <a:gd name="adj2" fmla="val 36752"/>
                </a:avLst>
              </a:prstGeom>
              <a:solidFill>
                <a:schemeClr val="accent5"/>
              </a:solidFill>
              <a:ln>
                <a:gradFill>
                  <a:gsLst>
                    <a:gs pos="0">
                      <a:schemeClr val="accent2"/>
                    </a:gs>
                    <a:gs pos="100000">
                      <a:schemeClr val="accent2"/>
                    </a:gs>
                  </a:gsLst>
                  <a:lin ang="9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grpSp>
        <p:sp>
          <p:nvSpPr>
            <p:cNvPr id="22" name="文本框 21"/>
            <p:cNvSpPr txBox="1"/>
            <p:nvPr/>
          </p:nvSpPr>
          <p:spPr>
            <a:xfrm>
              <a:off x="10592607" y="1538906"/>
              <a:ext cx="335280" cy="400110"/>
            </a:xfrm>
            <a:prstGeom prst="rect">
              <a:avLst/>
            </a:prstGeom>
            <a:noFill/>
          </p:spPr>
          <p:txBody>
            <a:bodyPr wrap="square">
              <a:noAutofit/>
            </a:bodyPr>
            <a:lstStyle/>
            <a:p>
              <a:r>
                <a:rPr lang="en-US" altLang="zh-CN" sz="2000" dirty="0">
                  <a:solidFill>
                    <a:schemeClr val="accent2"/>
                  </a:solidFill>
                  <a:latin typeface="+mj-ea"/>
                  <a:ea typeface="+mj-ea"/>
                </a:rPr>
                <a:t>C</a:t>
              </a:r>
              <a:endParaRPr lang="zh-CN" altLang="en-US" sz="2000" dirty="0">
                <a:solidFill>
                  <a:schemeClr val="accent2"/>
                </a:solidFill>
              </a:endParaRPr>
            </a:p>
          </p:txBody>
        </p:sp>
      </p:grpSp>
      <p:sp>
        <p:nvSpPr>
          <p:cNvPr id="15" name="文本框 14"/>
          <p:cNvSpPr txBox="1"/>
          <p:nvPr/>
        </p:nvSpPr>
        <p:spPr>
          <a:xfrm>
            <a:off x="8515592" y="3526324"/>
            <a:ext cx="2312634" cy="2135713"/>
          </a:xfrm>
          <a:prstGeom prst="rect">
            <a:avLst/>
          </a:prstGeom>
          <a:noFill/>
        </p:spPr>
        <p:txBody>
          <a:bodyPr wrap="square">
            <a:noAutofit/>
          </a:bodyPr>
          <a:lstStyle/>
          <a:p>
            <a:pPr>
              <a:lnSpc>
                <a:spcPct val="120000"/>
              </a:lnSpc>
            </a:pPr>
            <a:r>
              <a:rPr lang="zh-CN" altLang="en-US" sz="1600" dirty="0">
                <a:solidFill>
                  <a:schemeClr val="accent2"/>
                </a:solidFill>
                <a:latin typeface="+mn-ea"/>
                <a:ea typeface="+mn-ea"/>
              </a:rPr>
              <a:t>居家办公和社区封锁成为控制疫情的基本规范，大部分民众尽量选择线上交易来满足日常所需更好地融合线上、线下服务，才能适应未来客户的需求。</a:t>
            </a:r>
          </a:p>
        </p:txBody>
      </p:sp>
      <p:sp>
        <p:nvSpPr>
          <p:cNvPr id="18" name="文本框 17"/>
          <p:cNvSpPr txBox="1"/>
          <p:nvPr/>
        </p:nvSpPr>
        <p:spPr>
          <a:xfrm>
            <a:off x="8552310" y="2748013"/>
            <a:ext cx="2574383"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400" dirty="0">
                <a:solidFill>
                  <a:schemeClr val="accent2"/>
                </a:solidFill>
                <a:latin typeface="+mj-ea"/>
                <a:ea typeface="+mj-ea"/>
              </a:rPr>
              <a:t>强化线上交易</a:t>
            </a:r>
          </a:p>
        </p:txBody>
      </p:sp>
      <p:grpSp>
        <p:nvGrpSpPr>
          <p:cNvPr id="108" name="组合 107"/>
          <p:cNvGrpSpPr/>
          <p:nvPr/>
        </p:nvGrpSpPr>
        <p:grpSpPr>
          <a:xfrm>
            <a:off x="8754262" y="2084694"/>
            <a:ext cx="750054" cy="730312"/>
            <a:chOff x="7462927" y="6487907"/>
            <a:chExt cx="1333862" cy="1298754"/>
          </a:xfrm>
        </p:grpSpPr>
        <p:sp>
          <p:nvSpPr>
            <p:cNvPr id="103" name="任意多边形: 形状 102"/>
            <p:cNvSpPr/>
            <p:nvPr/>
          </p:nvSpPr>
          <p:spPr>
            <a:xfrm>
              <a:off x="7462927" y="6487907"/>
              <a:ext cx="1263660" cy="1263652"/>
            </a:xfrm>
            <a:custGeom>
              <a:avLst/>
              <a:gdLst>
                <a:gd name="connsiteX0" fmla="*/ 1263660 w 1263660"/>
                <a:gd name="connsiteY0" fmla="*/ 631826 h 1263652"/>
                <a:gd name="connsiteX1" fmla="*/ 1263660 w 1263660"/>
                <a:gd name="connsiteY1" fmla="*/ 105304 h 1263652"/>
                <a:gd name="connsiteX2" fmla="*/ 1158355 w 1263660"/>
                <a:gd name="connsiteY2" fmla="*/ 0 h 1263652"/>
                <a:gd name="connsiteX3" fmla="*/ 105305 w 1263660"/>
                <a:gd name="connsiteY3" fmla="*/ 0 h 1263652"/>
                <a:gd name="connsiteX4" fmla="*/ 0 w 1263660"/>
                <a:gd name="connsiteY4" fmla="*/ 105304 h 1263652"/>
                <a:gd name="connsiteX5" fmla="*/ 0 w 1263660"/>
                <a:gd name="connsiteY5" fmla="*/ 1158348 h 1263652"/>
                <a:gd name="connsiteX6" fmla="*/ 105305 w 1263660"/>
                <a:gd name="connsiteY6" fmla="*/ 1263653 h 1263652"/>
                <a:gd name="connsiteX7" fmla="*/ 631830 w 1263660"/>
                <a:gd name="connsiteY7" fmla="*/ 1263653 h 126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660" h="1263652">
                  <a:moveTo>
                    <a:pt x="1263660" y="631826"/>
                  </a:moveTo>
                  <a:lnTo>
                    <a:pt x="1263660" y="105304"/>
                  </a:lnTo>
                  <a:cubicBezTo>
                    <a:pt x="1263660" y="47147"/>
                    <a:pt x="1216515" y="0"/>
                    <a:pt x="1158355" y="0"/>
                  </a:cubicBezTo>
                  <a:lnTo>
                    <a:pt x="105305" y="0"/>
                  </a:lnTo>
                  <a:cubicBezTo>
                    <a:pt x="47147" y="0"/>
                    <a:pt x="0" y="47147"/>
                    <a:pt x="0" y="105304"/>
                  </a:cubicBezTo>
                  <a:lnTo>
                    <a:pt x="0" y="1158348"/>
                  </a:lnTo>
                  <a:cubicBezTo>
                    <a:pt x="0" y="1216508"/>
                    <a:pt x="47147" y="1263653"/>
                    <a:pt x="105305" y="1263653"/>
                  </a:cubicBezTo>
                  <a:lnTo>
                    <a:pt x="631830" y="1263653"/>
                  </a:lnTo>
                </a:path>
              </a:pathLst>
            </a:custGeom>
            <a:noFill/>
            <a:ln w="34925"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04" name="任意多边形: 形状 103"/>
            <p:cNvSpPr/>
            <p:nvPr/>
          </p:nvSpPr>
          <p:spPr>
            <a:xfrm>
              <a:off x="8623065" y="7435647"/>
              <a:ext cx="35101" cy="351014"/>
            </a:xfrm>
            <a:custGeom>
              <a:avLst/>
              <a:gdLst>
                <a:gd name="connsiteX0" fmla="*/ 0 w 35101"/>
                <a:gd name="connsiteY0" fmla="*/ 0 h 351014"/>
                <a:gd name="connsiteX1" fmla="*/ 0 w 35101"/>
                <a:gd name="connsiteY1" fmla="*/ 351015 h 351014"/>
              </a:gdLst>
              <a:ahLst/>
              <a:cxnLst>
                <a:cxn ang="0">
                  <a:pos x="connsiteX0" y="connsiteY0"/>
                </a:cxn>
                <a:cxn ang="0">
                  <a:pos x="connsiteX1" y="connsiteY1"/>
                </a:cxn>
              </a:cxnLst>
              <a:rect l="l" t="t" r="r" b="b"/>
              <a:pathLst>
                <a:path w="35101" h="351014">
                  <a:moveTo>
                    <a:pt x="0" y="0"/>
                  </a:moveTo>
                  <a:lnTo>
                    <a:pt x="0" y="351015"/>
                  </a:lnTo>
                </a:path>
              </a:pathLst>
            </a:custGeom>
            <a:noFill/>
            <a:ln w="34925"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05" name="任意多边形: 形状 104"/>
            <p:cNvSpPr/>
            <p:nvPr/>
          </p:nvSpPr>
          <p:spPr>
            <a:xfrm>
              <a:off x="8445773" y="7609388"/>
              <a:ext cx="351016" cy="35101"/>
            </a:xfrm>
            <a:custGeom>
              <a:avLst/>
              <a:gdLst>
                <a:gd name="connsiteX0" fmla="*/ 351017 w 351016"/>
                <a:gd name="connsiteY0" fmla="*/ 0 h 35101"/>
                <a:gd name="connsiteX1" fmla="*/ 0 w 351016"/>
                <a:gd name="connsiteY1" fmla="*/ 0 h 35101"/>
              </a:gdLst>
              <a:ahLst/>
              <a:cxnLst>
                <a:cxn ang="0">
                  <a:pos x="connsiteX0" y="connsiteY0"/>
                </a:cxn>
                <a:cxn ang="0">
                  <a:pos x="connsiteX1" y="connsiteY1"/>
                </a:cxn>
              </a:cxnLst>
              <a:rect l="l" t="t" r="r" b="b"/>
              <a:pathLst>
                <a:path w="351016" h="35101">
                  <a:moveTo>
                    <a:pt x="351017" y="0"/>
                  </a:moveTo>
                  <a:lnTo>
                    <a:pt x="0" y="0"/>
                  </a:lnTo>
                </a:path>
              </a:pathLst>
            </a:custGeom>
            <a:noFill/>
            <a:ln w="34925"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06" name="任意多边形: 形状 105"/>
            <p:cNvSpPr/>
            <p:nvPr/>
          </p:nvSpPr>
          <p:spPr>
            <a:xfrm>
              <a:off x="7919248" y="6733617"/>
              <a:ext cx="351016" cy="351014"/>
            </a:xfrm>
            <a:custGeom>
              <a:avLst/>
              <a:gdLst>
                <a:gd name="connsiteX0" fmla="*/ 351017 w 351016"/>
                <a:gd name="connsiteY0" fmla="*/ 175507 h 351014"/>
                <a:gd name="connsiteX1" fmla="*/ 175508 w 351016"/>
                <a:gd name="connsiteY1" fmla="*/ 351015 h 351014"/>
                <a:gd name="connsiteX2" fmla="*/ 0 w 351016"/>
                <a:gd name="connsiteY2" fmla="*/ 175507 h 351014"/>
                <a:gd name="connsiteX3" fmla="*/ 175508 w 351016"/>
                <a:gd name="connsiteY3" fmla="*/ 0 h 351014"/>
                <a:gd name="connsiteX4" fmla="*/ 351017 w 351016"/>
                <a:gd name="connsiteY4" fmla="*/ 175507 h 35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16" h="351014">
                  <a:moveTo>
                    <a:pt x="351017" y="175507"/>
                  </a:moveTo>
                  <a:cubicBezTo>
                    <a:pt x="351017" y="272437"/>
                    <a:pt x="272439" y="351015"/>
                    <a:pt x="175508" y="351015"/>
                  </a:cubicBezTo>
                  <a:cubicBezTo>
                    <a:pt x="78578" y="351015"/>
                    <a:pt x="0" y="272437"/>
                    <a:pt x="0" y="175507"/>
                  </a:cubicBezTo>
                  <a:cubicBezTo>
                    <a:pt x="0" y="78577"/>
                    <a:pt x="78578" y="0"/>
                    <a:pt x="175508" y="0"/>
                  </a:cubicBezTo>
                  <a:cubicBezTo>
                    <a:pt x="272439" y="0"/>
                    <a:pt x="351017" y="78577"/>
                    <a:pt x="351017" y="175507"/>
                  </a:cubicBezTo>
                  <a:close/>
                </a:path>
              </a:pathLst>
            </a:custGeom>
            <a:noFill/>
            <a:ln w="34925"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07" name="任意多边形: 形状 106"/>
            <p:cNvSpPr/>
            <p:nvPr/>
          </p:nvSpPr>
          <p:spPr>
            <a:xfrm>
              <a:off x="7778842" y="7084632"/>
              <a:ext cx="631830" cy="280811"/>
            </a:xfrm>
            <a:custGeom>
              <a:avLst/>
              <a:gdLst>
                <a:gd name="connsiteX0" fmla="*/ 631830 w 631830"/>
                <a:gd name="connsiteY0" fmla="*/ 280812 h 280811"/>
                <a:gd name="connsiteX1" fmla="*/ 315915 w 631830"/>
                <a:gd name="connsiteY1" fmla="*/ 0 h 280811"/>
                <a:gd name="connsiteX2" fmla="*/ 0 w 631830"/>
                <a:gd name="connsiteY2" fmla="*/ 280812 h 280811"/>
              </a:gdLst>
              <a:ahLst/>
              <a:cxnLst>
                <a:cxn ang="0">
                  <a:pos x="connsiteX0" y="connsiteY0"/>
                </a:cxn>
                <a:cxn ang="0">
                  <a:pos x="connsiteX1" y="connsiteY1"/>
                </a:cxn>
                <a:cxn ang="0">
                  <a:pos x="connsiteX2" y="connsiteY2"/>
                </a:cxn>
              </a:cxnLst>
              <a:rect l="l" t="t" r="r" b="b"/>
              <a:pathLst>
                <a:path w="631830" h="280811">
                  <a:moveTo>
                    <a:pt x="631830" y="280812"/>
                  </a:moveTo>
                  <a:cubicBezTo>
                    <a:pt x="631830" y="125723"/>
                    <a:pt x="490391" y="0"/>
                    <a:pt x="315915" y="0"/>
                  </a:cubicBezTo>
                  <a:cubicBezTo>
                    <a:pt x="141439" y="0"/>
                    <a:pt x="0" y="125723"/>
                    <a:pt x="0" y="280812"/>
                  </a:cubicBezTo>
                </a:path>
              </a:pathLst>
            </a:custGeom>
            <a:noFill/>
            <a:ln w="34925"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grpSp>
      <p:grpSp>
        <p:nvGrpSpPr>
          <p:cNvPr id="117" name="组合 116"/>
          <p:cNvGrpSpPr/>
          <p:nvPr/>
        </p:nvGrpSpPr>
        <p:grpSpPr>
          <a:xfrm>
            <a:off x="4641215" y="1382585"/>
            <a:ext cx="2909570" cy="4808855"/>
            <a:chOff x="4641215" y="1382585"/>
            <a:chExt cx="2909570" cy="4808855"/>
          </a:xfrm>
        </p:grpSpPr>
        <p:grpSp>
          <p:nvGrpSpPr>
            <p:cNvPr id="6" name="组合 5"/>
            <p:cNvGrpSpPr/>
            <p:nvPr/>
          </p:nvGrpSpPr>
          <p:grpSpPr>
            <a:xfrm>
              <a:off x="4641215" y="1382585"/>
              <a:ext cx="2909570" cy="4808855"/>
              <a:chOff x="1089" y="2530"/>
              <a:chExt cx="4582" cy="7573"/>
            </a:xfrm>
          </p:grpSpPr>
          <p:sp>
            <p:nvSpPr>
              <p:cNvPr id="7" name="圆角矩形 109"/>
              <p:cNvSpPr/>
              <p:nvPr/>
            </p:nvSpPr>
            <p:spPr>
              <a:xfrm>
                <a:off x="3380" y="2647"/>
                <a:ext cx="2182" cy="2182"/>
              </a:xfrm>
              <a:prstGeom prst="roundRect">
                <a:avLst/>
              </a:prstGeom>
              <a:gradFill>
                <a:gsLst>
                  <a:gs pos="100000">
                    <a:schemeClr val="accent1">
                      <a:alpha val="0"/>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sp>
            <p:nvSpPr>
              <p:cNvPr id="8" name="单圆角矩形 67"/>
              <p:cNvSpPr/>
              <p:nvPr/>
            </p:nvSpPr>
            <p:spPr>
              <a:xfrm>
                <a:off x="1089" y="2530"/>
                <a:ext cx="4582" cy="7573"/>
              </a:xfrm>
              <a:prstGeom prst="snipRoundRect">
                <a:avLst>
                  <a:gd name="adj1" fmla="val 3142"/>
                  <a:gd name="adj2" fmla="val 36752"/>
                </a:avLst>
              </a:prstGeom>
              <a:solidFill>
                <a:schemeClr val="accent5"/>
              </a:solidFill>
              <a:ln>
                <a:gradFill>
                  <a:gsLst>
                    <a:gs pos="0">
                      <a:schemeClr val="accent2"/>
                    </a:gs>
                    <a:gs pos="100000">
                      <a:schemeClr val="accent2"/>
                    </a:gs>
                  </a:gsLst>
                  <a:lin ang="9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grpSp>
        <p:sp>
          <p:nvSpPr>
            <p:cNvPr id="21" name="文本框 20"/>
            <p:cNvSpPr txBox="1"/>
            <p:nvPr/>
          </p:nvSpPr>
          <p:spPr>
            <a:xfrm>
              <a:off x="7014978" y="1538906"/>
              <a:ext cx="335280" cy="400110"/>
            </a:xfrm>
            <a:prstGeom prst="rect">
              <a:avLst/>
            </a:prstGeom>
            <a:noFill/>
          </p:spPr>
          <p:txBody>
            <a:bodyPr wrap="square">
              <a:noAutofit/>
            </a:bodyPr>
            <a:lstStyle/>
            <a:p>
              <a:r>
                <a:rPr lang="en-US" altLang="zh-CN" sz="2000" dirty="0">
                  <a:solidFill>
                    <a:schemeClr val="accent2"/>
                  </a:solidFill>
                  <a:latin typeface="+mj-ea"/>
                  <a:ea typeface="+mj-ea"/>
                </a:rPr>
                <a:t>B</a:t>
              </a:r>
              <a:endParaRPr lang="zh-CN" altLang="en-US" sz="2000" dirty="0">
                <a:solidFill>
                  <a:schemeClr val="accent2"/>
                </a:solidFill>
              </a:endParaRPr>
            </a:p>
          </p:txBody>
        </p:sp>
      </p:grpSp>
      <p:sp>
        <p:nvSpPr>
          <p:cNvPr id="14" name="文本框 13"/>
          <p:cNvSpPr txBox="1"/>
          <p:nvPr/>
        </p:nvSpPr>
        <p:spPr>
          <a:xfrm>
            <a:off x="4939683" y="3526324"/>
            <a:ext cx="2312634" cy="1544782"/>
          </a:xfrm>
          <a:prstGeom prst="rect">
            <a:avLst/>
          </a:prstGeom>
          <a:noFill/>
        </p:spPr>
        <p:txBody>
          <a:bodyPr wrap="square">
            <a:noAutofit/>
          </a:bodyPr>
          <a:lstStyle/>
          <a:p>
            <a:pPr>
              <a:lnSpc>
                <a:spcPct val="120000"/>
              </a:lnSpc>
            </a:pPr>
            <a:r>
              <a:rPr lang="zh-CN" altLang="en-US" sz="1600" dirty="0">
                <a:solidFill>
                  <a:schemeClr val="accent2"/>
                </a:solidFill>
                <a:latin typeface="+mn-ea"/>
                <a:ea typeface="+mn-ea"/>
              </a:rPr>
              <a:t>很多银行机构在上半年大幅度提升拨备水平以应对经营环境的不确定性，银行利润会大幅下降。</a:t>
            </a:r>
          </a:p>
        </p:txBody>
      </p:sp>
      <p:sp>
        <p:nvSpPr>
          <p:cNvPr id="17" name="文本框 16"/>
          <p:cNvSpPr txBox="1"/>
          <p:nvPr/>
        </p:nvSpPr>
        <p:spPr>
          <a:xfrm>
            <a:off x="4976400" y="2748013"/>
            <a:ext cx="2038577"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400" dirty="0">
                <a:solidFill>
                  <a:schemeClr val="accent2"/>
                </a:solidFill>
                <a:latin typeface="+mj-ea"/>
                <a:ea typeface="+mj-ea"/>
              </a:rPr>
              <a:t>不良资产上升</a:t>
            </a:r>
          </a:p>
        </p:txBody>
      </p:sp>
      <p:grpSp>
        <p:nvGrpSpPr>
          <p:cNvPr id="115" name="组合 114"/>
          <p:cNvGrpSpPr/>
          <p:nvPr/>
        </p:nvGrpSpPr>
        <p:grpSpPr>
          <a:xfrm>
            <a:off x="5195633" y="2084694"/>
            <a:ext cx="750054" cy="730312"/>
            <a:chOff x="3998987" y="6319779"/>
            <a:chExt cx="1881388" cy="1881378"/>
          </a:xfrm>
        </p:grpSpPr>
        <p:sp>
          <p:nvSpPr>
            <p:cNvPr id="110" name="任意多边形: 形状 109"/>
            <p:cNvSpPr/>
            <p:nvPr/>
          </p:nvSpPr>
          <p:spPr>
            <a:xfrm>
              <a:off x="3998987" y="6319779"/>
              <a:ext cx="1881388" cy="1881378"/>
            </a:xfrm>
            <a:custGeom>
              <a:avLst/>
              <a:gdLst>
                <a:gd name="connsiteX0" fmla="*/ 1881389 w 1881388"/>
                <a:gd name="connsiteY0" fmla="*/ 940689 h 1881378"/>
                <a:gd name="connsiteX1" fmla="*/ 1881389 w 1881388"/>
                <a:gd name="connsiteY1" fmla="*/ 156782 h 1881378"/>
                <a:gd name="connsiteX2" fmla="*/ 1724606 w 1881388"/>
                <a:gd name="connsiteY2" fmla="*/ 0 h 1881378"/>
                <a:gd name="connsiteX3" fmla="*/ 156782 w 1881388"/>
                <a:gd name="connsiteY3" fmla="*/ 0 h 1881378"/>
                <a:gd name="connsiteX4" fmla="*/ 0 w 1881388"/>
                <a:gd name="connsiteY4" fmla="*/ 156782 h 1881378"/>
                <a:gd name="connsiteX5" fmla="*/ 0 w 1881388"/>
                <a:gd name="connsiteY5" fmla="*/ 1724597 h 1881378"/>
                <a:gd name="connsiteX6" fmla="*/ 156782 w 1881388"/>
                <a:gd name="connsiteY6" fmla="*/ 1881378 h 1881378"/>
                <a:gd name="connsiteX7" fmla="*/ 940694 w 1881388"/>
                <a:gd name="connsiteY7" fmla="*/ 1881378 h 18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388" h="1881378">
                  <a:moveTo>
                    <a:pt x="1881389" y="940689"/>
                  </a:moveTo>
                  <a:lnTo>
                    <a:pt x="1881389" y="156782"/>
                  </a:lnTo>
                  <a:cubicBezTo>
                    <a:pt x="1881389" y="70194"/>
                    <a:pt x="1811197" y="0"/>
                    <a:pt x="1724606" y="0"/>
                  </a:cubicBezTo>
                  <a:lnTo>
                    <a:pt x="156782" y="0"/>
                  </a:lnTo>
                  <a:cubicBezTo>
                    <a:pt x="70194" y="0"/>
                    <a:pt x="0" y="70194"/>
                    <a:pt x="0" y="156782"/>
                  </a:cubicBezTo>
                  <a:lnTo>
                    <a:pt x="0" y="1724597"/>
                  </a:lnTo>
                  <a:cubicBezTo>
                    <a:pt x="0" y="1811187"/>
                    <a:pt x="70194" y="1881378"/>
                    <a:pt x="156782" y="1881378"/>
                  </a:cubicBezTo>
                  <a:lnTo>
                    <a:pt x="940694" y="1881378"/>
                  </a:lnTo>
                </a:path>
              </a:pathLst>
            </a:custGeom>
            <a:noFill/>
            <a:ln w="52189"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11" name="任意多边形: 形状 110"/>
            <p:cNvSpPr/>
            <p:nvPr/>
          </p:nvSpPr>
          <p:spPr>
            <a:xfrm>
              <a:off x="5044203" y="7364989"/>
              <a:ext cx="627129" cy="627126"/>
            </a:xfrm>
            <a:custGeom>
              <a:avLst/>
              <a:gdLst>
                <a:gd name="connsiteX0" fmla="*/ 627130 w 627129"/>
                <a:gd name="connsiteY0" fmla="*/ 313563 h 627126"/>
                <a:gd name="connsiteX1" fmla="*/ 313565 w 627129"/>
                <a:gd name="connsiteY1" fmla="*/ 627126 h 627126"/>
                <a:gd name="connsiteX2" fmla="*/ 0 w 627129"/>
                <a:gd name="connsiteY2" fmla="*/ 313563 h 627126"/>
                <a:gd name="connsiteX3" fmla="*/ 313565 w 627129"/>
                <a:gd name="connsiteY3" fmla="*/ 0 h 627126"/>
                <a:gd name="connsiteX4" fmla="*/ 627130 w 627129"/>
                <a:gd name="connsiteY4" fmla="*/ 313563 h 627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29" h="627126">
                  <a:moveTo>
                    <a:pt x="627130" y="313563"/>
                  </a:moveTo>
                  <a:cubicBezTo>
                    <a:pt x="627130" y="486739"/>
                    <a:pt x="486742" y="627126"/>
                    <a:pt x="313565" y="627126"/>
                  </a:cubicBezTo>
                  <a:cubicBezTo>
                    <a:pt x="140388" y="627126"/>
                    <a:pt x="0" y="486739"/>
                    <a:pt x="0" y="313563"/>
                  </a:cubicBezTo>
                  <a:cubicBezTo>
                    <a:pt x="0" y="140387"/>
                    <a:pt x="140388" y="0"/>
                    <a:pt x="313565" y="0"/>
                  </a:cubicBezTo>
                  <a:cubicBezTo>
                    <a:pt x="486742" y="0"/>
                    <a:pt x="627130" y="140387"/>
                    <a:pt x="627130" y="313563"/>
                  </a:cubicBezTo>
                  <a:close/>
                </a:path>
              </a:pathLst>
            </a:custGeom>
            <a:noFill/>
            <a:ln w="52189" cap="flat">
              <a:gradFill>
                <a:gsLst>
                  <a:gs pos="0">
                    <a:schemeClr val="accent2"/>
                  </a:gs>
                  <a:gs pos="100000">
                    <a:schemeClr val="accent1">
                      <a:alpha val="0"/>
                    </a:schemeClr>
                  </a:gs>
                </a:gsLst>
                <a:lin ang="5400000" scaled="1"/>
              </a:gradFill>
              <a:prstDash val="solid"/>
              <a:miter/>
            </a:ln>
          </p:spPr>
          <p:txBody>
            <a:bodyPr rtlCol="0" anchor="ctr">
              <a:noAutofit/>
            </a:bodyPr>
            <a:lstStyle/>
            <a:p>
              <a:endParaRPr lang="zh-CN" altLang="en-US"/>
            </a:p>
          </p:txBody>
        </p:sp>
        <p:sp>
          <p:nvSpPr>
            <p:cNvPr id="112" name="任意多边形: 形状 111"/>
            <p:cNvSpPr/>
            <p:nvPr/>
          </p:nvSpPr>
          <p:spPr>
            <a:xfrm>
              <a:off x="5619072" y="7887594"/>
              <a:ext cx="261303" cy="209042"/>
            </a:xfrm>
            <a:custGeom>
              <a:avLst/>
              <a:gdLst>
                <a:gd name="connsiteX0" fmla="*/ 0 w 261303"/>
                <a:gd name="connsiteY0" fmla="*/ 0 h 209042"/>
                <a:gd name="connsiteX1" fmla="*/ 261304 w 261303"/>
                <a:gd name="connsiteY1" fmla="*/ 209042 h 209042"/>
              </a:gdLst>
              <a:ahLst/>
              <a:cxnLst>
                <a:cxn ang="0">
                  <a:pos x="connsiteX0" y="connsiteY0"/>
                </a:cxn>
                <a:cxn ang="0">
                  <a:pos x="connsiteX1" y="connsiteY1"/>
                </a:cxn>
              </a:cxnLst>
              <a:rect l="l" t="t" r="r" b="b"/>
              <a:pathLst>
                <a:path w="261303" h="209042">
                  <a:moveTo>
                    <a:pt x="0" y="0"/>
                  </a:moveTo>
                  <a:lnTo>
                    <a:pt x="261304" y="209042"/>
                  </a:lnTo>
                </a:path>
              </a:pathLst>
            </a:custGeom>
            <a:noFill/>
            <a:ln w="52189"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13" name="任意多边形: 形状 112"/>
            <p:cNvSpPr/>
            <p:nvPr/>
          </p:nvSpPr>
          <p:spPr>
            <a:xfrm>
              <a:off x="4417074" y="6842384"/>
              <a:ext cx="1045215" cy="52260"/>
            </a:xfrm>
            <a:custGeom>
              <a:avLst/>
              <a:gdLst>
                <a:gd name="connsiteX0" fmla="*/ 0 w 1045215"/>
                <a:gd name="connsiteY0" fmla="*/ 0 h 52260"/>
                <a:gd name="connsiteX1" fmla="*/ 1045216 w 1045215"/>
                <a:gd name="connsiteY1" fmla="*/ 0 h 52260"/>
              </a:gdLst>
              <a:ahLst/>
              <a:cxnLst>
                <a:cxn ang="0">
                  <a:pos x="connsiteX0" y="connsiteY0"/>
                </a:cxn>
                <a:cxn ang="0">
                  <a:pos x="connsiteX1" y="connsiteY1"/>
                </a:cxn>
              </a:cxnLst>
              <a:rect l="l" t="t" r="r" b="b"/>
              <a:pathLst>
                <a:path w="1045215" h="52260">
                  <a:moveTo>
                    <a:pt x="0" y="0"/>
                  </a:moveTo>
                  <a:lnTo>
                    <a:pt x="1045216" y="0"/>
                  </a:lnTo>
                </a:path>
              </a:pathLst>
            </a:custGeom>
            <a:noFill/>
            <a:ln w="52189"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14" name="任意多边形: 形状 113"/>
            <p:cNvSpPr/>
            <p:nvPr/>
          </p:nvSpPr>
          <p:spPr>
            <a:xfrm>
              <a:off x="4417074" y="7260468"/>
              <a:ext cx="418086" cy="52260"/>
            </a:xfrm>
            <a:custGeom>
              <a:avLst/>
              <a:gdLst>
                <a:gd name="connsiteX0" fmla="*/ 0 w 418086"/>
                <a:gd name="connsiteY0" fmla="*/ 0 h 52260"/>
                <a:gd name="connsiteX1" fmla="*/ 418086 w 418086"/>
                <a:gd name="connsiteY1" fmla="*/ 0 h 52260"/>
              </a:gdLst>
              <a:ahLst/>
              <a:cxnLst>
                <a:cxn ang="0">
                  <a:pos x="connsiteX0" y="connsiteY0"/>
                </a:cxn>
                <a:cxn ang="0">
                  <a:pos x="connsiteX1" y="connsiteY1"/>
                </a:cxn>
              </a:cxnLst>
              <a:rect l="l" t="t" r="r" b="b"/>
              <a:pathLst>
                <a:path w="418086" h="52260">
                  <a:moveTo>
                    <a:pt x="0" y="0"/>
                  </a:moveTo>
                  <a:lnTo>
                    <a:pt x="418086" y="0"/>
                  </a:lnTo>
                </a:path>
              </a:pathLst>
            </a:custGeom>
            <a:noFill/>
            <a:ln w="52189"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grpSp>
      <p:grpSp>
        <p:nvGrpSpPr>
          <p:cNvPr id="118" name="组合 117"/>
          <p:cNvGrpSpPr/>
          <p:nvPr/>
        </p:nvGrpSpPr>
        <p:grpSpPr>
          <a:xfrm>
            <a:off x="1065305" y="1382585"/>
            <a:ext cx="2909570" cy="4808855"/>
            <a:chOff x="1065305" y="1382585"/>
            <a:chExt cx="2909570" cy="4808855"/>
          </a:xfrm>
        </p:grpSpPr>
        <p:grpSp>
          <p:nvGrpSpPr>
            <p:cNvPr id="3" name="组合 2"/>
            <p:cNvGrpSpPr/>
            <p:nvPr/>
          </p:nvGrpSpPr>
          <p:grpSpPr>
            <a:xfrm>
              <a:off x="1065305" y="1382585"/>
              <a:ext cx="2909570" cy="4808855"/>
              <a:chOff x="1089" y="2530"/>
              <a:chExt cx="4582" cy="7573"/>
            </a:xfrm>
          </p:grpSpPr>
          <p:sp>
            <p:nvSpPr>
              <p:cNvPr id="4" name="圆角矩形 109"/>
              <p:cNvSpPr/>
              <p:nvPr/>
            </p:nvSpPr>
            <p:spPr>
              <a:xfrm>
                <a:off x="3380" y="2647"/>
                <a:ext cx="2182" cy="2182"/>
              </a:xfrm>
              <a:prstGeom prst="roundRect">
                <a:avLst/>
              </a:prstGeom>
              <a:gradFill>
                <a:gsLst>
                  <a:gs pos="100000">
                    <a:schemeClr val="accent1">
                      <a:alpha val="0"/>
                    </a:schemeClr>
                  </a:gs>
                  <a:gs pos="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sp>
            <p:nvSpPr>
              <p:cNvPr id="5" name="单圆角矩形 67"/>
              <p:cNvSpPr/>
              <p:nvPr/>
            </p:nvSpPr>
            <p:spPr>
              <a:xfrm>
                <a:off x="1089" y="2530"/>
                <a:ext cx="4582" cy="7573"/>
              </a:xfrm>
              <a:prstGeom prst="snipRoundRect">
                <a:avLst>
                  <a:gd name="adj1" fmla="val 3142"/>
                  <a:gd name="adj2" fmla="val 36752"/>
                </a:avLst>
              </a:prstGeom>
              <a:solidFill>
                <a:schemeClr val="accent5"/>
              </a:solidFill>
              <a:ln>
                <a:gradFill>
                  <a:gsLst>
                    <a:gs pos="0">
                      <a:schemeClr val="accent2"/>
                    </a:gs>
                    <a:gs pos="100000">
                      <a:schemeClr val="accent2"/>
                    </a:gs>
                  </a:gsLst>
                  <a:lin ang="9000000" scaled="0"/>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rgbClr val="F1E0D3"/>
                  </a:solidFill>
                  <a:sym typeface="+mn-ea"/>
                </a:endParaRPr>
              </a:p>
            </p:txBody>
          </p:sp>
        </p:grpSp>
        <p:sp>
          <p:nvSpPr>
            <p:cNvPr id="20" name="文本框 19"/>
            <p:cNvSpPr txBox="1"/>
            <p:nvPr/>
          </p:nvSpPr>
          <p:spPr>
            <a:xfrm>
              <a:off x="3437348" y="1538906"/>
              <a:ext cx="335280" cy="400110"/>
            </a:xfrm>
            <a:prstGeom prst="rect">
              <a:avLst/>
            </a:prstGeom>
            <a:noFill/>
          </p:spPr>
          <p:txBody>
            <a:bodyPr wrap="square">
              <a:noAutofit/>
            </a:bodyPr>
            <a:lstStyle/>
            <a:p>
              <a:r>
                <a:rPr lang="en-US" altLang="zh-CN" sz="2000" dirty="0">
                  <a:solidFill>
                    <a:schemeClr val="accent2"/>
                  </a:solidFill>
                  <a:latin typeface="+mj-ea"/>
                  <a:ea typeface="+mj-ea"/>
                </a:rPr>
                <a:t>A</a:t>
              </a:r>
              <a:endParaRPr lang="zh-CN" altLang="en-US" sz="2000" dirty="0">
                <a:solidFill>
                  <a:schemeClr val="accent2"/>
                </a:solidFill>
              </a:endParaRPr>
            </a:p>
          </p:txBody>
        </p:sp>
      </p:grpSp>
      <p:sp>
        <p:nvSpPr>
          <p:cNvPr id="13" name="文本框 12"/>
          <p:cNvSpPr txBox="1"/>
          <p:nvPr/>
        </p:nvSpPr>
        <p:spPr>
          <a:xfrm>
            <a:off x="1363773" y="3526324"/>
            <a:ext cx="2312634" cy="1840247"/>
          </a:xfrm>
          <a:prstGeom prst="rect">
            <a:avLst/>
          </a:prstGeom>
          <a:noFill/>
        </p:spPr>
        <p:txBody>
          <a:bodyPr wrap="square">
            <a:noAutofit/>
          </a:bodyPr>
          <a:lstStyle/>
          <a:p>
            <a:pPr>
              <a:lnSpc>
                <a:spcPct val="120000"/>
              </a:lnSpc>
            </a:pPr>
            <a:r>
              <a:rPr lang="zh-CN" altLang="en-US" sz="1600" dirty="0">
                <a:solidFill>
                  <a:schemeClr val="accent2"/>
                </a:solidFill>
                <a:latin typeface="+mn-ea"/>
                <a:ea typeface="+mn-ea"/>
              </a:rPr>
              <a:t>疫情发生后，各国迅速采取宽松的财政、货币政策，极度宽松的货币政策进一步推动或维持了全球利率低水平，银行业利差持续收窄。</a:t>
            </a:r>
          </a:p>
        </p:txBody>
      </p:sp>
      <p:sp>
        <p:nvSpPr>
          <p:cNvPr id="16" name="文本框 15"/>
          <p:cNvSpPr txBox="1"/>
          <p:nvPr/>
        </p:nvSpPr>
        <p:spPr>
          <a:xfrm>
            <a:off x="1400491" y="2748013"/>
            <a:ext cx="2163976"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r>
              <a:rPr lang="zh-CN" altLang="en-US" sz="2400" dirty="0">
                <a:solidFill>
                  <a:schemeClr val="accent2"/>
                </a:solidFill>
                <a:latin typeface="+mj-ea"/>
                <a:ea typeface="+mj-ea"/>
              </a:rPr>
              <a:t>颁发宽松政策</a:t>
            </a:r>
          </a:p>
        </p:txBody>
      </p:sp>
      <p:grpSp>
        <p:nvGrpSpPr>
          <p:cNvPr id="101" name="组合 100"/>
          <p:cNvGrpSpPr/>
          <p:nvPr/>
        </p:nvGrpSpPr>
        <p:grpSpPr>
          <a:xfrm>
            <a:off x="1637004" y="2084694"/>
            <a:ext cx="750054" cy="730312"/>
            <a:chOff x="7332543" y="-194513"/>
            <a:chExt cx="1445397" cy="1927187"/>
          </a:xfrm>
        </p:grpSpPr>
        <p:sp>
          <p:nvSpPr>
            <p:cNvPr id="95" name="任意多边形: 形状 94"/>
            <p:cNvSpPr/>
            <p:nvPr/>
          </p:nvSpPr>
          <p:spPr>
            <a:xfrm>
              <a:off x="7332543" y="-1794"/>
              <a:ext cx="1445397" cy="1734468"/>
            </a:xfrm>
            <a:custGeom>
              <a:avLst/>
              <a:gdLst>
                <a:gd name="connsiteX0" fmla="*/ 1349038 w 1445397"/>
                <a:gd name="connsiteY0" fmla="*/ 0 h 1734468"/>
                <a:gd name="connsiteX1" fmla="*/ 1445398 w 1445397"/>
                <a:gd name="connsiteY1" fmla="*/ 0 h 1734468"/>
                <a:gd name="connsiteX2" fmla="*/ 1445398 w 1445397"/>
                <a:gd name="connsiteY2" fmla="*/ 1734468 h 1734468"/>
                <a:gd name="connsiteX3" fmla="*/ 1349038 w 1445397"/>
                <a:gd name="connsiteY3" fmla="*/ 1734468 h 1734468"/>
                <a:gd name="connsiteX4" fmla="*/ 96360 w 1445397"/>
                <a:gd name="connsiteY4" fmla="*/ 1734468 h 1734468"/>
                <a:gd name="connsiteX5" fmla="*/ 0 w 1445397"/>
                <a:gd name="connsiteY5" fmla="*/ 1734468 h 1734468"/>
                <a:gd name="connsiteX6" fmla="*/ 0 w 1445397"/>
                <a:gd name="connsiteY6" fmla="*/ 0 h 1734468"/>
                <a:gd name="connsiteX7" fmla="*/ 96360 w 1445397"/>
                <a:gd name="connsiteY7" fmla="*/ 0 h 173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45397" h="1734468">
                  <a:moveTo>
                    <a:pt x="1349038" y="0"/>
                  </a:moveTo>
                  <a:cubicBezTo>
                    <a:pt x="1402256" y="0"/>
                    <a:pt x="1445398" y="0"/>
                    <a:pt x="1445398" y="0"/>
                  </a:cubicBezTo>
                  <a:lnTo>
                    <a:pt x="1445398" y="1734468"/>
                  </a:lnTo>
                  <a:cubicBezTo>
                    <a:pt x="1445398" y="1734468"/>
                    <a:pt x="1402256" y="1734468"/>
                    <a:pt x="1349038" y="1734468"/>
                  </a:cubicBezTo>
                  <a:lnTo>
                    <a:pt x="96360" y="1734468"/>
                  </a:lnTo>
                  <a:cubicBezTo>
                    <a:pt x="43142" y="1734468"/>
                    <a:pt x="0" y="1734468"/>
                    <a:pt x="0" y="1734468"/>
                  </a:cubicBezTo>
                  <a:lnTo>
                    <a:pt x="0" y="0"/>
                  </a:lnTo>
                  <a:cubicBezTo>
                    <a:pt x="0" y="0"/>
                    <a:pt x="43142" y="0"/>
                    <a:pt x="96360" y="0"/>
                  </a:cubicBezTo>
                  <a:close/>
                </a:path>
              </a:pathLst>
            </a:custGeom>
            <a:noFill/>
            <a:ln w="48022" cap="flat">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96" name="任意多边形: 形状 95"/>
            <p:cNvSpPr/>
            <p:nvPr/>
          </p:nvSpPr>
          <p:spPr>
            <a:xfrm>
              <a:off x="7766162" y="-194513"/>
              <a:ext cx="48179" cy="289078"/>
            </a:xfrm>
            <a:custGeom>
              <a:avLst/>
              <a:gdLst>
                <a:gd name="connsiteX0" fmla="*/ 0 w 48179"/>
                <a:gd name="connsiteY0" fmla="*/ 0 h 289078"/>
                <a:gd name="connsiteX1" fmla="*/ 0 w 48179"/>
                <a:gd name="connsiteY1" fmla="*/ 289078 h 289078"/>
              </a:gdLst>
              <a:ahLst/>
              <a:cxnLst>
                <a:cxn ang="0">
                  <a:pos x="connsiteX0" y="connsiteY0"/>
                </a:cxn>
                <a:cxn ang="0">
                  <a:pos x="connsiteX1" y="connsiteY1"/>
                </a:cxn>
              </a:cxnLst>
              <a:rect l="l" t="t" r="r" b="b"/>
              <a:pathLst>
                <a:path w="48179" h="289078">
                  <a:moveTo>
                    <a:pt x="0" y="0"/>
                  </a:moveTo>
                  <a:lnTo>
                    <a:pt x="0" y="289078"/>
                  </a:lnTo>
                </a:path>
              </a:pathLst>
            </a:custGeom>
            <a:noFill/>
            <a:ln w="48022"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97" name="任意多边形: 形状 96"/>
            <p:cNvSpPr/>
            <p:nvPr/>
          </p:nvSpPr>
          <p:spPr>
            <a:xfrm>
              <a:off x="8344321" y="-194513"/>
              <a:ext cx="48179" cy="289078"/>
            </a:xfrm>
            <a:custGeom>
              <a:avLst/>
              <a:gdLst>
                <a:gd name="connsiteX0" fmla="*/ 0 w 48179"/>
                <a:gd name="connsiteY0" fmla="*/ 0 h 289078"/>
                <a:gd name="connsiteX1" fmla="*/ 0 w 48179"/>
                <a:gd name="connsiteY1" fmla="*/ 289078 h 289078"/>
              </a:gdLst>
              <a:ahLst/>
              <a:cxnLst>
                <a:cxn ang="0">
                  <a:pos x="connsiteX0" y="connsiteY0"/>
                </a:cxn>
                <a:cxn ang="0">
                  <a:pos x="connsiteX1" y="connsiteY1"/>
                </a:cxn>
              </a:cxnLst>
              <a:rect l="l" t="t" r="r" b="b"/>
              <a:pathLst>
                <a:path w="48179" h="289078">
                  <a:moveTo>
                    <a:pt x="0" y="0"/>
                  </a:moveTo>
                  <a:lnTo>
                    <a:pt x="0" y="289078"/>
                  </a:lnTo>
                </a:path>
              </a:pathLst>
            </a:custGeom>
            <a:noFill/>
            <a:ln w="48022"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98" name="任意多边形: 形状 97"/>
            <p:cNvSpPr/>
            <p:nvPr/>
          </p:nvSpPr>
          <p:spPr>
            <a:xfrm>
              <a:off x="7669802" y="528181"/>
              <a:ext cx="770878" cy="48179"/>
            </a:xfrm>
            <a:custGeom>
              <a:avLst/>
              <a:gdLst>
                <a:gd name="connsiteX0" fmla="*/ 0 w 770878"/>
                <a:gd name="connsiteY0" fmla="*/ 0 h 48179"/>
                <a:gd name="connsiteX1" fmla="*/ 770879 w 770878"/>
                <a:gd name="connsiteY1" fmla="*/ 0 h 48179"/>
              </a:gdLst>
              <a:ahLst/>
              <a:cxnLst>
                <a:cxn ang="0">
                  <a:pos x="connsiteX0" y="connsiteY0"/>
                </a:cxn>
                <a:cxn ang="0">
                  <a:pos x="connsiteX1" y="connsiteY1"/>
                </a:cxn>
              </a:cxnLst>
              <a:rect l="l" t="t" r="r" b="b"/>
              <a:pathLst>
                <a:path w="770878" h="48179">
                  <a:moveTo>
                    <a:pt x="0" y="0"/>
                  </a:moveTo>
                  <a:lnTo>
                    <a:pt x="770879" y="0"/>
                  </a:lnTo>
                </a:path>
              </a:pathLst>
            </a:custGeom>
            <a:noFill/>
            <a:ln w="48022"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99" name="任意多边形: 形状 98"/>
            <p:cNvSpPr/>
            <p:nvPr/>
          </p:nvSpPr>
          <p:spPr>
            <a:xfrm>
              <a:off x="7669802" y="913619"/>
              <a:ext cx="578159" cy="48179"/>
            </a:xfrm>
            <a:custGeom>
              <a:avLst/>
              <a:gdLst>
                <a:gd name="connsiteX0" fmla="*/ 0 w 578159"/>
                <a:gd name="connsiteY0" fmla="*/ 0 h 48179"/>
                <a:gd name="connsiteX1" fmla="*/ 578159 w 578159"/>
                <a:gd name="connsiteY1" fmla="*/ 0 h 48179"/>
              </a:gdLst>
              <a:ahLst/>
              <a:cxnLst>
                <a:cxn ang="0">
                  <a:pos x="connsiteX0" y="connsiteY0"/>
                </a:cxn>
                <a:cxn ang="0">
                  <a:pos x="connsiteX1" y="connsiteY1"/>
                </a:cxn>
              </a:cxnLst>
              <a:rect l="l" t="t" r="r" b="b"/>
              <a:pathLst>
                <a:path w="578159" h="48179">
                  <a:moveTo>
                    <a:pt x="0" y="0"/>
                  </a:moveTo>
                  <a:lnTo>
                    <a:pt x="578159" y="0"/>
                  </a:lnTo>
                </a:path>
              </a:pathLst>
            </a:custGeom>
            <a:noFill/>
            <a:ln w="48022"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sp>
          <p:nvSpPr>
            <p:cNvPr id="100" name="任意多边形: 形状 99"/>
            <p:cNvSpPr/>
            <p:nvPr/>
          </p:nvSpPr>
          <p:spPr>
            <a:xfrm>
              <a:off x="7669802" y="1299056"/>
              <a:ext cx="385439" cy="48179"/>
            </a:xfrm>
            <a:custGeom>
              <a:avLst/>
              <a:gdLst>
                <a:gd name="connsiteX0" fmla="*/ 0 w 385439"/>
                <a:gd name="connsiteY0" fmla="*/ 0 h 48179"/>
                <a:gd name="connsiteX1" fmla="*/ 385439 w 385439"/>
                <a:gd name="connsiteY1" fmla="*/ 0 h 48179"/>
              </a:gdLst>
              <a:ahLst/>
              <a:cxnLst>
                <a:cxn ang="0">
                  <a:pos x="connsiteX0" y="connsiteY0"/>
                </a:cxn>
                <a:cxn ang="0">
                  <a:pos x="connsiteX1" y="connsiteY1"/>
                </a:cxn>
              </a:cxnLst>
              <a:rect l="l" t="t" r="r" b="b"/>
              <a:pathLst>
                <a:path w="385439" h="48179">
                  <a:moveTo>
                    <a:pt x="0" y="0"/>
                  </a:moveTo>
                  <a:lnTo>
                    <a:pt x="385439" y="0"/>
                  </a:lnTo>
                </a:path>
              </a:pathLst>
            </a:custGeom>
            <a:noFill/>
            <a:ln w="48022" cap="rnd">
              <a:gradFill>
                <a:gsLst>
                  <a:gs pos="0">
                    <a:schemeClr val="accent2"/>
                  </a:gs>
                  <a:gs pos="100000">
                    <a:schemeClr val="accent1">
                      <a:alpha val="0"/>
                    </a:schemeClr>
                  </a:gs>
                </a:gsLst>
                <a:lin ang="5400000" scaled="1"/>
              </a:gradFill>
              <a:prstDash val="solid"/>
              <a:round/>
            </a:ln>
          </p:spPr>
          <p:txBody>
            <a:bodyPr rtlCol="0" anchor="ctr">
              <a:noAutofit/>
            </a:bodyPr>
            <a:lstStyle/>
            <a:p>
              <a:endParaRPr lang="zh-CN" alt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政策背景</a:t>
            </a:r>
          </a:p>
        </p:txBody>
      </p:sp>
      <p:sp>
        <p:nvSpPr>
          <p:cNvPr id="64" name="文本框 63"/>
          <p:cNvSpPr txBox="1"/>
          <p:nvPr/>
        </p:nvSpPr>
        <p:spPr>
          <a:xfrm>
            <a:off x="1547136" y="3657853"/>
            <a:ext cx="2246226"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2400" dirty="0">
                <a:solidFill>
                  <a:schemeClr val="accent2"/>
                </a:solidFill>
                <a:latin typeface="+mj-ea"/>
                <a:ea typeface="+mj-ea"/>
              </a:rPr>
              <a:t>颁发宽松政策</a:t>
            </a:r>
          </a:p>
        </p:txBody>
      </p:sp>
      <p:sp>
        <p:nvSpPr>
          <p:cNvPr id="65" name="文本框 64"/>
          <p:cNvSpPr txBox="1"/>
          <p:nvPr/>
        </p:nvSpPr>
        <p:spPr>
          <a:xfrm>
            <a:off x="1203994" y="4511781"/>
            <a:ext cx="2932510" cy="1393908"/>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各国迅速采取宽松的财政、货币政策，进一步推动或维持了全球利率低水平，银行业利差持续收窄。</a:t>
            </a:r>
          </a:p>
        </p:txBody>
      </p:sp>
      <p:sp>
        <p:nvSpPr>
          <p:cNvPr id="66" name="文本框 65"/>
          <p:cNvSpPr txBox="1"/>
          <p:nvPr/>
        </p:nvSpPr>
        <p:spPr>
          <a:xfrm>
            <a:off x="5037344" y="3657853"/>
            <a:ext cx="2117312"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2400" dirty="0">
                <a:solidFill>
                  <a:schemeClr val="accent2"/>
                </a:solidFill>
                <a:latin typeface="+mj-ea"/>
                <a:ea typeface="+mj-ea"/>
              </a:rPr>
              <a:t>不良资产上升</a:t>
            </a:r>
          </a:p>
        </p:txBody>
      </p:sp>
      <p:sp>
        <p:nvSpPr>
          <p:cNvPr id="68" name="文本框 67"/>
          <p:cNvSpPr txBox="1"/>
          <p:nvPr/>
        </p:nvSpPr>
        <p:spPr>
          <a:xfrm>
            <a:off x="4629745" y="4511781"/>
            <a:ext cx="2932510" cy="1393908"/>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很多银行机构在上半年大幅度提升拨备水平以应对经营环境的不确定性，银行利润会大幅下降。</a:t>
            </a:r>
          </a:p>
        </p:txBody>
      </p:sp>
      <p:sp>
        <p:nvSpPr>
          <p:cNvPr id="67" name="文本框 66"/>
          <p:cNvSpPr txBox="1"/>
          <p:nvPr/>
        </p:nvSpPr>
        <p:spPr>
          <a:xfrm>
            <a:off x="8112583" y="3657853"/>
            <a:ext cx="2818336" cy="46166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2400" dirty="0">
                <a:solidFill>
                  <a:schemeClr val="accent2"/>
                </a:solidFill>
                <a:latin typeface="+mj-ea"/>
                <a:ea typeface="+mj-ea"/>
              </a:rPr>
              <a:t>强化线上交易</a:t>
            </a:r>
          </a:p>
        </p:txBody>
      </p:sp>
      <p:sp>
        <p:nvSpPr>
          <p:cNvPr id="69" name="文本框 68"/>
          <p:cNvSpPr txBox="1"/>
          <p:nvPr/>
        </p:nvSpPr>
        <p:spPr>
          <a:xfrm>
            <a:off x="8055496" y="4511781"/>
            <a:ext cx="2932510" cy="1393908"/>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800" dirty="0">
                <a:solidFill>
                  <a:schemeClr val="accent2"/>
                </a:solidFill>
                <a:latin typeface="+mn-ea"/>
                <a:ea typeface="+mn-ea"/>
              </a:rPr>
              <a:t>居家办公和社区封锁成为控制疫情的基本规范，大部分民众尽量选择线上交易来满足日常所需。</a:t>
            </a:r>
          </a:p>
        </p:txBody>
      </p:sp>
      <p:grpSp>
        <p:nvGrpSpPr>
          <p:cNvPr id="78" name="组合 77"/>
          <p:cNvGrpSpPr/>
          <p:nvPr/>
        </p:nvGrpSpPr>
        <p:grpSpPr>
          <a:xfrm>
            <a:off x="1436980" y="1352835"/>
            <a:ext cx="2279974" cy="1913172"/>
            <a:chOff x="1436980" y="1352835"/>
            <a:chExt cx="2279974" cy="1913172"/>
          </a:xfrm>
        </p:grpSpPr>
        <p:grpSp>
          <p:nvGrpSpPr>
            <p:cNvPr id="38" name="组合 37"/>
            <p:cNvGrpSpPr/>
            <p:nvPr/>
          </p:nvGrpSpPr>
          <p:grpSpPr>
            <a:xfrm>
              <a:off x="1906207" y="1737923"/>
              <a:ext cx="1528084" cy="1528084"/>
              <a:chOff x="600196" y="1469709"/>
              <a:chExt cx="1528084" cy="1528084"/>
            </a:xfrm>
          </p:grpSpPr>
          <p:grpSp>
            <p:nvGrpSpPr>
              <p:cNvPr id="19" name="组合 18"/>
              <p:cNvGrpSpPr/>
              <p:nvPr/>
            </p:nvGrpSpPr>
            <p:grpSpPr>
              <a:xfrm>
                <a:off x="1077029" y="1888430"/>
                <a:ext cx="600075" cy="677932"/>
                <a:chOff x="1551191" y="2096756"/>
                <a:chExt cx="693515" cy="761999"/>
              </a:xfrm>
              <a:gradFill>
                <a:gsLst>
                  <a:gs pos="0">
                    <a:schemeClr val="accent2"/>
                  </a:gs>
                  <a:gs pos="100000">
                    <a:schemeClr val="accent1"/>
                  </a:gs>
                </a:gsLst>
                <a:lin ang="5400000" scaled="1"/>
              </a:gradFill>
            </p:grpSpPr>
            <p:sp>
              <p:nvSpPr>
                <p:cNvPr id="12" name="任意多边形: 形状 11"/>
                <p:cNvSpPr/>
                <p:nvPr/>
              </p:nvSpPr>
              <p:spPr>
                <a:xfrm>
                  <a:off x="1627106" y="2484899"/>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noAutofit/>
                </a:bodyPr>
                <a:lstStyle/>
                <a:p>
                  <a:endParaRPr lang="zh-CN" altLang="en-US"/>
                </a:p>
              </p:txBody>
            </p:sp>
            <p:sp>
              <p:nvSpPr>
                <p:cNvPr id="13" name="任意多边形: 形状 12"/>
                <p:cNvSpPr/>
                <p:nvPr/>
              </p:nvSpPr>
              <p:spPr>
                <a:xfrm>
                  <a:off x="2022298" y="2484899"/>
                  <a:ext cx="148209" cy="148209"/>
                </a:xfrm>
                <a:custGeom>
                  <a:avLst/>
                  <a:gdLst>
                    <a:gd name="connsiteX0" fmla="*/ 148209 w 148209"/>
                    <a:gd name="connsiteY0" fmla="*/ 74104 h 148209"/>
                    <a:gd name="connsiteX1" fmla="*/ 74105 w 148209"/>
                    <a:gd name="connsiteY1" fmla="*/ 148209 h 148209"/>
                    <a:gd name="connsiteX2" fmla="*/ 0 w 148209"/>
                    <a:gd name="connsiteY2" fmla="*/ 74104 h 148209"/>
                    <a:gd name="connsiteX3" fmla="*/ 74105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noAutofit/>
                </a:bodyPr>
                <a:lstStyle/>
                <a:p>
                  <a:endParaRPr lang="zh-CN" altLang="en-US"/>
                </a:p>
              </p:txBody>
            </p:sp>
            <p:sp>
              <p:nvSpPr>
                <p:cNvPr id="14" name="任意多边形: 形状 13"/>
                <p:cNvSpPr/>
                <p:nvPr/>
              </p:nvSpPr>
              <p:spPr>
                <a:xfrm>
                  <a:off x="1552991" y="2653206"/>
                  <a:ext cx="268329" cy="148399"/>
                </a:xfrm>
                <a:custGeom>
                  <a:avLst/>
                  <a:gdLst>
                    <a:gd name="connsiteX0" fmla="*/ 10 w 268329"/>
                    <a:gd name="connsiteY0" fmla="*/ 73819 h 148399"/>
                    <a:gd name="connsiteX1" fmla="*/ 10 w 268329"/>
                    <a:gd name="connsiteY1" fmla="*/ 148400 h 148399"/>
                    <a:gd name="connsiteX2" fmla="*/ 164316 w 268329"/>
                    <a:gd name="connsiteY2" fmla="*/ 148400 h 148399"/>
                    <a:gd name="connsiteX3" fmla="*/ 164316 w 268329"/>
                    <a:gd name="connsiteY3" fmla="*/ 131445 h 148399"/>
                    <a:gd name="connsiteX4" fmla="*/ 192129 w 268329"/>
                    <a:gd name="connsiteY4" fmla="*/ 75534 h 148399"/>
                    <a:gd name="connsiteX5" fmla="*/ 268329 w 268329"/>
                    <a:gd name="connsiteY5" fmla="*/ 37434 h 148399"/>
                    <a:gd name="connsiteX6" fmla="*/ 264900 w 268329"/>
                    <a:gd name="connsiteY6" fmla="*/ 33528 h 148399"/>
                    <a:gd name="connsiteX7" fmla="*/ 209084 w 268329"/>
                    <a:gd name="connsiteY7" fmla="*/ 9525 h 148399"/>
                    <a:gd name="connsiteX8" fmla="*/ 148219 w 268329"/>
                    <a:gd name="connsiteY8" fmla="*/ 0 h 148399"/>
                    <a:gd name="connsiteX9" fmla="*/ 87259 w 268329"/>
                    <a:gd name="connsiteY9" fmla="*/ 9525 h 148399"/>
                    <a:gd name="connsiteX10" fmla="*/ 14774 w 268329"/>
                    <a:gd name="connsiteY10" fmla="*/ 44101 h 148399"/>
                    <a:gd name="connsiteX11" fmla="*/ 10 w 268329"/>
                    <a:gd name="connsiteY11" fmla="*/ 73819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329" h="148399">
                      <a:moveTo>
                        <a:pt x="10" y="73819"/>
                      </a:moveTo>
                      <a:lnTo>
                        <a:pt x="10" y="148400"/>
                      </a:lnTo>
                      <a:lnTo>
                        <a:pt x="164316" y="148400"/>
                      </a:lnTo>
                      <a:lnTo>
                        <a:pt x="164316" y="131445"/>
                      </a:lnTo>
                      <a:cubicBezTo>
                        <a:pt x="164040" y="109416"/>
                        <a:pt x="174393" y="88603"/>
                        <a:pt x="192129" y="75534"/>
                      </a:cubicBezTo>
                      <a:cubicBezTo>
                        <a:pt x="214697" y="57820"/>
                        <a:pt x="240618" y="44859"/>
                        <a:pt x="268329" y="37434"/>
                      </a:cubicBezTo>
                      <a:lnTo>
                        <a:pt x="264900" y="33528"/>
                      </a:lnTo>
                      <a:cubicBezTo>
                        <a:pt x="247565" y="22847"/>
                        <a:pt x="228760" y="14760"/>
                        <a:pt x="209084" y="9525"/>
                      </a:cubicBezTo>
                      <a:cubicBezTo>
                        <a:pt x="189421" y="3175"/>
                        <a:pt x="168881" y="-40"/>
                        <a:pt x="148219" y="0"/>
                      </a:cubicBezTo>
                      <a:cubicBezTo>
                        <a:pt x="127573" y="540"/>
                        <a:pt x="107084" y="3741"/>
                        <a:pt x="87259" y="9525"/>
                      </a:cubicBezTo>
                      <a:cubicBezTo>
                        <a:pt x="60879" y="15667"/>
                        <a:pt x="36148" y="27465"/>
                        <a:pt x="14774" y="44101"/>
                      </a:cubicBezTo>
                      <a:cubicBezTo>
                        <a:pt x="5257" y="50971"/>
                        <a:pt x="-265" y="62086"/>
                        <a:pt x="10" y="73819"/>
                      </a:cubicBezTo>
                      <a:close/>
                    </a:path>
                  </a:pathLst>
                </a:custGeom>
                <a:grpFill/>
                <a:ln w="9525" cap="flat">
                  <a:noFill/>
                  <a:prstDash val="solid"/>
                  <a:miter/>
                </a:ln>
              </p:spPr>
              <p:txBody>
                <a:bodyPr rtlCol="0" anchor="ctr">
                  <a:noAutofit/>
                </a:bodyPr>
                <a:lstStyle/>
                <a:p>
                  <a:endParaRPr lang="zh-CN" altLang="en-US"/>
                </a:p>
              </p:txBody>
            </p:sp>
            <p:sp>
              <p:nvSpPr>
                <p:cNvPr id="15" name="任意多边形: 形状 14"/>
                <p:cNvSpPr/>
                <p:nvPr/>
              </p:nvSpPr>
              <p:spPr>
                <a:xfrm>
                  <a:off x="1976006" y="2653205"/>
                  <a:ext cx="268700" cy="148400"/>
                </a:xfrm>
                <a:custGeom>
                  <a:avLst/>
                  <a:gdLst>
                    <a:gd name="connsiteX0" fmla="*/ 104013 w 268700"/>
                    <a:gd name="connsiteY0" fmla="*/ 148401 h 148400"/>
                    <a:gd name="connsiteX1" fmla="*/ 268700 w 268700"/>
                    <a:gd name="connsiteY1" fmla="*/ 148401 h 148400"/>
                    <a:gd name="connsiteX2" fmla="*/ 268700 w 268700"/>
                    <a:gd name="connsiteY2" fmla="*/ 73820 h 148400"/>
                    <a:gd name="connsiteX3" fmla="*/ 253841 w 268700"/>
                    <a:gd name="connsiteY3" fmla="*/ 44102 h 148400"/>
                    <a:gd name="connsiteX4" fmla="*/ 181356 w 268700"/>
                    <a:gd name="connsiteY4" fmla="*/ 9526 h 148400"/>
                    <a:gd name="connsiteX5" fmla="*/ 120396 w 268700"/>
                    <a:gd name="connsiteY5" fmla="*/ 1 h 148400"/>
                    <a:gd name="connsiteX6" fmla="*/ 59531 w 268700"/>
                    <a:gd name="connsiteY6" fmla="*/ 9526 h 148400"/>
                    <a:gd name="connsiteX7" fmla="*/ 5429 w 268700"/>
                    <a:gd name="connsiteY7" fmla="*/ 31339 h 148400"/>
                    <a:gd name="connsiteX8" fmla="*/ 0 w 268700"/>
                    <a:gd name="connsiteY8" fmla="*/ 37530 h 148400"/>
                    <a:gd name="connsiteX9" fmla="*/ 74962 w 268700"/>
                    <a:gd name="connsiteY9" fmla="*/ 74677 h 148400"/>
                    <a:gd name="connsiteX10" fmla="*/ 76200 w 268700"/>
                    <a:gd name="connsiteY10" fmla="*/ 75535 h 148400"/>
                    <a:gd name="connsiteX11" fmla="*/ 77248 w 268700"/>
                    <a:gd name="connsiteY11" fmla="*/ 76487 h 148400"/>
                    <a:gd name="connsiteX12" fmla="*/ 104013 w 268700"/>
                    <a:gd name="connsiteY12" fmla="*/ 131446 h 1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700" h="148400">
                      <a:moveTo>
                        <a:pt x="104013" y="148401"/>
                      </a:moveTo>
                      <a:lnTo>
                        <a:pt x="268700" y="148401"/>
                      </a:lnTo>
                      <a:lnTo>
                        <a:pt x="268700" y="73820"/>
                      </a:lnTo>
                      <a:cubicBezTo>
                        <a:pt x="268555" y="62163"/>
                        <a:pt x="263081" y="51213"/>
                        <a:pt x="253841" y="44102"/>
                      </a:cubicBezTo>
                      <a:cubicBezTo>
                        <a:pt x="231916" y="28379"/>
                        <a:pt x="207373" y="16673"/>
                        <a:pt x="181356" y="9526"/>
                      </a:cubicBezTo>
                      <a:cubicBezTo>
                        <a:pt x="161670" y="3138"/>
                        <a:pt x="141093" y="-78"/>
                        <a:pt x="120396" y="1"/>
                      </a:cubicBezTo>
                      <a:cubicBezTo>
                        <a:pt x="99783" y="548"/>
                        <a:pt x="79326" y="3750"/>
                        <a:pt x="59531" y="9526"/>
                      </a:cubicBezTo>
                      <a:cubicBezTo>
                        <a:pt x="40551" y="14184"/>
                        <a:pt x="22333" y="21530"/>
                        <a:pt x="5429" y="31339"/>
                      </a:cubicBezTo>
                      <a:cubicBezTo>
                        <a:pt x="3715" y="33434"/>
                        <a:pt x="1905" y="35530"/>
                        <a:pt x="0" y="37530"/>
                      </a:cubicBezTo>
                      <a:cubicBezTo>
                        <a:pt x="26786" y="45892"/>
                        <a:pt x="52085" y="58429"/>
                        <a:pt x="74962" y="74677"/>
                      </a:cubicBezTo>
                      <a:lnTo>
                        <a:pt x="76200" y="75535"/>
                      </a:lnTo>
                      <a:lnTo>
                        <a:pt x="77248" y="76487"/>
                      </a:lnTo>
                      <a:cubicBezTo>
                        <a:pt x="94119" y="89738"/>
                        <a:pt x="103983" y="109993"/>
                        <a:pt x="104013" y="131446"/>
                      </a:cubicBezTo>
                      <a:close/>
                    </a:path>
                  </a:pathLst>
                </a:custGeom>
                <a:grpFill/>
                <a:ln w="9525" cap="flat">
                  <a:noFill/>
                  <a:prstDash val="solid"/>
                  <a:miter/>
                </a:ln>
              </p:spPr>
              <p:txBody>
                <a:bodyPr rtlCol="0" anchor="ctr">
                  <a:noAutofit/>
                </a:bodyPr>
                <a:lstStyle/>
                <a:p>
                  <a:endParaRPr lang="zh-CN" altLang="en-US"/>
                </a:p>
              </p:txBody>
            </p:sp>
            <p:sp>
              <p:nvSpPr>
                <p:cNvPr id="16" name="任意多边形: 形状 15"/>
                <p:cNvSpPr/>
                <p:nvPr/>
              </p:nvSpPr>
              <p:spPr>
                <a:xfrm>
                  <a:off x="1750538" y="2710926"/>
                  <a:ext cx="296525" cy="147829"/>
                </a:xfrm>
                <a:custGeom>
                  <a:avLst/>
                  <a:gdLst>
                    <a:gd name="connsiteX0" fmla="*/ 12 w 296525"/>
                    <a:gd name="connsiteY0" fmla="*/ 147830 h 147829"/>
                    <a:gd name="connsiteX1" fmla="*/ 12 w 296525"/>
                    <a:gd name="connsiteY1" fmla="*/ 73725 h 147829"/>
                    <a:gd name="connsiteX2" fmla="*/ 14871 w 296525"/>
                    <a:gd name="connsiteY2" fmla="*/ 44102 h 147829"/>
                    <a:gd name="connsiteX3" fmla="*/ 87356 w 296525"/>
                    <a:gd name="connsiteY3" fmla="*/ 9527 h 147829"/>
                    <a:gd name="connsiteX4" fmla="*/ 148316 w 296525"/>
                    <a:gd name="connsiteY4" fmla="*/ 2 h 147829"/>
                    <a:gd name="connsiteX5" fmla="*/ 209181 w 296525"/>
                    <a:gd name="connsiteY5" fmla="*/ 9527 h 147829"/>
                    <a:gd name="connsiteX6" fmla="*/ 281666 w 296525"/>
                    <a:gd name="connsiteY6" fmla="*/ 44102 h 147829"/>
                    <a:gd name="connsiteX7" fmla="*/ 296525 w 296525"/>
                    <a:gd name="connsiteY7" fmla="*/ 73725 h 147829"/>
                    <a:gd name="connsiteX8" fmla="*/ 296525 w 296525"/>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525" h="147829">
                      <a:moveTo>
                        <a:pt x="12" y="147830"/>
                      </a:moveTo>
                      <a:lnTo>
                        <a:pt x="12" y="73725"/>
                      </a:lnTo>
                      <a:cubicBezTo>
                        <a:pt x="-293" y="61989"/>
                        <a:pt x="5281" y="50876"/>
                        <a:pt x="14871" y="44102"/>
                      </a:cubicBezTo>
                      <a:cubicBezTo>
                        <a:pt x="36222" y="27429"/>
                        <a:pt x="60962" y="15628"/>
                        <a:pt x="87356" y="9527"/>
                      </a:cubicBezTo>
                      <a:cubicBezTo>
                        <a:pt x="107172" y="3697"/>
                        <a:pt x="127667" y="495"/>
                        <a:pt x="148316" y="2"/>
                      </a:cubicBezTo>
                      <a:cubicBezTo>
                        <a:pt x="168983" y="-85"/>
                        <a:pt x="189530" y="3131"/>
                        <a:pt x="209181" y="9527"/>
                      </a:cubicBezTo>
                      <a:cubicBezTo>
                        <a:pt x="235227" y="16593"/>
                        <a:pt x="259783" y="28307"/>
                        <a:pt x="281666" y="44102"/>
                      </a:cubicBezTo>
                      <a:cubicBezTo>
                        <a:pt x="290993" y="51098"/>
                        <a:pt x="296496" y="62067"/>
                        <a:pt x="296525" y="73725"/>
                      </a:cubicBezTo>
                      <a:lnTo>
                        <a:pt x="296525" y="147830"/>
                      </a:lnTo>
                      <a:close/>
                    </a:path>
                  </a:pathLst>
                </a:custGeom>
                <a:grpFill/>
                <a:ln w="9525" cap="flat">
                  <a:noFill/>
                  <a:prstDash val="solid"/>
                  <a:miter/>
                </a:ln>
              </p:spPr>
              <p:txBody>
                <a:bodyPr rtlCol="0" anchor="ctr">
                  <a:noAutofit/>
                </a:bodyPr>
                <a:lstStyle/>
                <a:p>
                  <a:endParaRPr lang="zh-CN" altLang="en-US"/>
                </a:p>
              </p:txBody>
            </p:sp>
            <p:sp>
              <p:nvSpPr>
                <p:cNvPr id="17" name="任意多边形: 形状 16"/>
                <p:cNvSpPr/>
                <p:nvPr/>
              </p:nvSpPr>
              <p:spPr>
                <a:xfrm>
                  <a:off x="1824749" y="2542526"/>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noAutofit/>
                </a:bodyPr>
                <a:lstStyle/>
                <a:p>
                  <a:endParaRPr lang="zh-CN" altLang="en-US"/>
                </a:p>
              </p:txBody>
            </p:sp>
            <p:sp>
              <p:nvSpPr>
                <p:cNvPr id="18" name="任意多边形: 形状 17"/>
                <p:cNvSpPr/>
                <p:nvPr/>
              </p:nvSpPr>
              <p:spPr>
                <a:xfrm>
                  <a:off x="1551191" y="2096756"/>
                  <a:ext cx="692943" cy="342900"/>
                </a:xfrm>
                <a:custGeom>
                  <a:avLst/>
                  <a:gdLst>
                    <a:gd name="connsiteX0" fmla="*/ 0 w 692943"/>
                    <a:gd name="connsiteY0" fmla="*/ 38100 h 342900"/>
                    <a:gd name="connsiteX1" fmla="*/ 0 w 692943"/>
                    <a:gd name="connsiteY1" fmla="*/ 247650 h 342900"/>
                    <a:gd name="connsiteX2" fmla="*/ 38100 w 692943"/>
                    <a:gd name="connsiteY2" fmla="*/ 285750 h 342900"/>
                    <a:gd name="connsiteX3" fmla="*/ 190500 w 692943"/>
                    <a:gd name="connsiteY3" fmla="*/ 285750 h 342900"/>
                    <a:gd name="connsiteX4" fmla="*/ 190500 w 692943"/>
                    <a:gd name="connsiteY4" fmla="*/ 342900 h 342900"/>
                    <a:gd name="connsiteX5" fmla="*/ 250508 w 692943"/>
                    <a:gd name="connsiteY5" fmla="*/ 285750 h 342900"/>
                    <a:gd name="connsiteX6" fmla="*/ 318135 w 692943"/>
                    <a:gd name="connsiteY6" fmla="*/ 285750 h 342900"/>
                    <a:gd name="connsiteX7" fmla="*/ 352425 w 692943"/>
                    <a:gd name="connsiteY7" fmla="*/ 342900 h 342900"/>
                    <a:gd name="connsiteX8" fmla="*/ 389573 w 692943"/>
                    <a:gd name="connsiteY8" fmla="*/ 285750 h 342900"/>
                    <a:gd name="connsiteX9" fmla="*/ 454343 w 692943"/>
                    <a:gd name="connsiteY9" fmla="*/ 285750 h 342900"/>
                    <a:gd name="connsiteX10" fmla="*/ 514350 w 692943"/>
                    <a:gd name="connsiteY10" fmla="*/ 342900 h 342900"/>
                    <a:gd name="connsiteX11" fmla="*/ 514350 w 692943"/>
                    <a:gd name="connsiteY11" fmla="*/ 285750 h 342900"/>
                    <a:gd name="connsiteX12" fmla="*/ 654844 w 692943"/>
                    <a:gd name="connsiteY12" fmla="*/ 285750 h 342900"/>
                    <a:gd name="connsiteX13" fmla="*/ 692944 w 692943"/>
                    <a:gd name="connsiteY13" fmla="*/ 247650 h 342900"/>
                    <a:gd name="connsiteX14" fmla="*/ 692944 w 692943"/>
                    <a:gd name="connsiteY14" fmla="*/ 38100 h 342900"/>
                    <a:gd name="connsiteX15" fmla="*/ 654844 w 692943"/>
                    <a:gd name="connsiteY15" fmla="*/ 0 h 342900"/>
                    <a:gd name="connsiteX16" fmla="*/ 38100 w 692943"/>
                    <a:gd name="connsiteY16" fmla="*/ 0 h 342900"/>
                    <a:gd name="connsiteX17" fmla="*/ 0 w 692943"/>
                    <a:gd name="connsiteY17" fmla="*/ 38100 h 342900"/>
                    <a:gd name="connsiteX18" fmla="*/ 597694 w 692943"/>
                    <a:gd name="connsiteY18" fmla="*/ 104775 h 342900"/>
                    <a:gd name="connsiteX19" fmla="*/ 152400 w 692943"/>
                    <a:gd name="connsiteY19" fmla="*/ 104775 h 342900"/>
                    <a:gd name="connsiteX20" fmla="*/ 152400 w 692943"/>
                    <a:gd name="connsiteY20" fmla="*/ 85725 h 342900"/>
                    <a:gd name="connsiteX21" fmla="*/ 597694 w 692943"/>
                    <a:gd name="connsiteY21" fmla="*/ 85725 h 342900"/>
                    <a:gd name="connsiteX22" fmla="*/ 247650 w 692943"/>
                    <a:gd name="connsiteY22" fmla="*/ 180975 h 342900"/>
                    <a:gd name="connsiteX23" fmla="*/ 597694 w 692943"/>
                    <a:gd name="connsiteY23" fmla="*/ 180975 h 342900"/>
                    <a:gd name="connsiteX24" fmla="*/ 597694 w 692943"/>
                    <a:gd name="connsiteY24" fmla="*/ 200025 h 342900"/>
                    <a:gd name="connsiteX25" fmla="*/ 247650 w 692943"/>
                    <a:gd name="connsiteY25" fmla="*/ 200025 h 342900"/>
                    <a:gd name="connsiteX26" fmla="*/ 95250 w 692943"/>
                    <a:gd name="connsiteY26" fmla="*/ 133350 h 342900"/>
                    <a:gd name="connsiteX27" fmla="*/ 597694 w 692943"/>
                    <a:gd name="connsiteY27" fmla="*/ 133350 h 342900"/>
                    <a:gd name="connsiteX28" fmla="*/ 597694 w 692943"/>
                    <a:gd name="connsiteY28" fmla="*/ 152400 h 342900"/>
                    <a:gd name="connsiteX29" fmla="*/ 95250 w 692943"/>
                    <a:gd name="connsiteY29" fmla="*/ 1524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2943" h="342900">
                      <a:moveTo>
                        <a:pt x="0" y="38100"/>
                      </a:moveTo>
                      <a:lnTo>
                        <a:pt x="0" y="247650"/>
                      </a:lnTo>
                      <a:cubicBezTo>
                        <a:pt x="0" y="268692"/>
                        <a:pt x="17058" y="285750"/>
                        <a:pt x="38100" y="285750"/>
                      </a:cubicBezTo>
                      <a:lnTo>
                        <a:pt x="190500" y="285750"/>
                      </a:lnTo>
                      <a:lnTo>
                        <a:pt x="190500" y="342900"/>
                      </a:lnTo>
                      <a:lnTo>
                        <a:pt x="250508" y="285750"/>
                      </a:lnTo>
                      <a:lnTo>
                        <a:pt x="318135" y="285750"/>
                      </a:lnTo>
                      <a:lnTo>
                        <a:pt x="352425" y="342900"/>
                      </a:lnTo>
                      <a:lnTo>
                        <a:pt x="389573" y="285750"/>
                      </a:lnTo>
                      <a:lnTo>
                        <a:pt x="454343" y="285750"/>
                      </a:lnTo>
                      <a:lnTo>
                        <a:pt x="514350" y="342900"/>
                      </a:lnTo>
                      <a:lnTo>
                        <a:pt x="514350" y="285750"/>
                      </a:lnTo>
                      <a:lnTo>
                        <a:pt x="654844" y="285750"/>
                      </a:lnTo>
                      <a:cubicBezTo>
                        <a:pt x="675885" y="285750"/>
                        <a:pt x="692944" y="268692"/>
                        <a:pt x="692944" y="247650"/>
                      </a:cubicBezTo>
                      <a:lnTo>
                        <a:pt x="692944" y="38100"/>
                      </a:lnTo>
                      <a:cubicBezTo>
                        <a:pt x="692944" y="17058"/>
                        <a:pt x="675885" y="0"/>
                        <a:pt x="654844" y="0"/>
                      </a:cubicBezTo>
                      <a:lnTo>
                        <a:pt x="38100" y="0"/>
                      </a:lnTo>
                      <a:cubicBezTo>
                        <a:pt x="17058" y="0"/>
                        <a:pt x="0" y="17058"/>
                        <a:pt x="0" y="38100"/>
                      </a:cubicBezTo>
                      <a:close/>
                      <a:moveTo>
                        <a:pt x="597694" y="104775"/>
                      </a:moveTo>
                      <a:lnTo>
                        <a:pt x="152400" y="104775"/>
                      </a:lnTo>
                      <a:lnTo>
                        <a:pt x="152400" y="85725"/>
                      </a:lnTo>
                      <a:lnTo>
                        <a:pt x="597694" y="85725"/>
                      </a:lnTo>
                      <a:close/>
                      <a:moveTo>
                        <a:pt x="247650" y="180975"/>
                      </a:moveTo>
                      <a:lnTo>
                        <a:pt x="597694" y="180975"/>
                      </a:lnTo>
                      <a:lnTo>
                        <a:pt x="597694" y="200025"/>
                      </a:lnTo>
                      <a:lnTo>
                        <a:pt x="247650" y="200025"/>
                      </a:lnTo>
                      <a:close/>
                      <a:moveTo>
                        <a:pt x="95250" y="133350"/>
                      </a:moveTo>
                      <a:lnTo>
                        <a:pt x="597694" y="133350"/>
                      </a:lnTo>
                      <a:lnTo>
                        <a:pt x="597694" y="152400"/>
                      </a:lnTo>
                      <a:lnTo>
                        <a:pt x="95250" y="152400"/>
                      </a:lnTo>
                      <a:close/>
                    </a:path>
                  </a:pathLst>
                </a:custGeom>
                <a:grpFill/>
                <a:ln w="9525" cap="flat">
                  <a:noFill/>
                  <a:prstDash val="solid"/>
                  <a:miter/>
                </a:ln>
              </p:spPr>
              <p:txBody>
                <a:bodyPr rtlCol="0" anchor="ctr">
                  <a:noAutofit/>
                </a:bodyPr>
                <a:lstStyle/>
                <a:p>
                  <a:endParaRPr lang="zh-CN" altLang="en-US"/>
                </a:p>
              </p:txBody>
            </p:sp>
          </p:grpSp>
          <p:sp>
            <p:nvSpPr>
              <p:cNvPr id="35" name="椭圆 34"/>
              <p:cNvSpPr/>
              <p:nvPr/>
            </p:nvSpPr>
            <p:spPr>
              <a:xfrm>
                <a:off x="600196" y="1469709"/>
                <a:ext cx="1528084" cy="1528084"/>
              </a:xfrm>
              <a:prstGeom prst="ellipse">
                <a:avLst/>
              </a:prstGeom>
              <a:noFill/>
              <a:ln>
                <a:gradFill>
                  <a:gsLst>
                    <a:gs pos="0">
                      <a:schemeClr val="accent2"/>
                    </a:gs>
                    <a:gs pos="100000">
                      <a:schemeClr val="accent2">
                        <a:alpha val="2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pic>
          <p:nvPicPr>
            <p:cNvPr id="73" name="图片 72"/>
            <p:cNvPicPr>
              <a:picLocks noChangeAspect="1"/>
            </p:cNvPicPr>
            <p:nvPr/>
          </p:nvPicPr>
          <p:blipFill rotWithShape="1">
            <a:blip r:embed="rId2" cstate="print">
              <a:extLst>
                <a:ext uri="{28A0092B-C50C-407E-A947-70E740481C1C}">
                  <a14:useLocalDpi xmlns:a14="http://schemas.microsoft.com/office/drawing/2010/main" val="0"/>
                </a:ext>
              </a:extLst>
            </a:blip>
            <a:srcRect t="55448"/>
            <a:stretch>
              <a:fillRect/>
            </a:stretch>
          </p:blipFill>
          <p:spPr>
            <a:xfrm rot="10204792">
              <a:off x="1436980" y="1352835"/>
              <a:ext cx="2279974" cy="1084910"/>
            </a:xfrm>
            <a:prstGeom prst="rect">
              <a:avLst/>
            </a:prstGeom>
          </p:spPr>
        </p:pic>
      </p:grpSp>
      <p:grpSp>
        <p:nvGrpSpPr>
          <p:cNvPr id="76" name="组合 75"/>
          <p:cNvGrpSpPr/>
          <p:nvPr/>
        </p:nvGrpSpPr>
        <p:grpSpPr>
          <a:xfrm>
            <a:off x="4855555" y="1352836"/>
            <a:ext cx="2279974" cy="1913171"/>
            <a:chOff x="4855555" y="1352836"/>
            <a:chExt cx="2279974" cy="1913171"/>
          </a:xfrm>
        </p:grpSpPr>
        <p:grpSp>
          <p:nvGrpSpPr>
            <p:cNvPr id="60" name="组合 59"/>
            <p:cNvGrpSpPr/>
            <p:nvPr/>
          </p:nvGrpSpPr>
          <p:grpSpPr>
            <a:xfrm>
              <a:off x="5331958" y="1737923"/>
              <a:ext cx="1528084" cy="1528084"/>
              <a:chOff x="4409022" y="1101302"/>
              <a:chExt cx="1528084" cy="1528084"/>
            </a:xfrm>
          </p:grpSpPr>
          <p:sp>
            <p:nvSpPr>
              <p:cNvPr id="39" name="椭圆 38"/>
              <p:cNvSpPr/>
              <p:nvPr/>
            </p:nvSpPr>
            <p:spPr>
              <a:xfrm>
                <a:off x="4409022" y="1101302"/>
                <a:ext cx="1528084" cy="1528084"/>
              </a:xfrm>
              <a:prstGeom prst="ellipse">
                <a:avLst/>
              </a:prstGeom>
              <a:noFill/>
              <a:ln>
                <a:gradFill>
                  <a:gsLst>
                    <a:gs pos="0">
                      <a:schemeClr val="accent2"/>
                    </a:gs>
                    <a:gs pos="100000">
                      <a:schemeClr val="accent2">
                        <a:alpha val="2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58" name="组合 57"/>
              <p:cNvGrpSpPr/>
              <p:nvPr/>
            </p:nvGrpSpPr>
            <p:grpSpPr>
              <a:xfrm>
                <a:off x="4844451" y="1518722"/>
                <a:ext cx="657225" cy="666806"/>
                <a:chOff x="4299485" y="3589947"/>
                <a:chExt cx="657225" cy="666806"/>
              </a:xfrm>
              <a:gradFill>
                <a:gsLst>
                  <a:gs pos="0">
                    <a:schemeClr val="accent2"/>
                  </a:gs>
                  <a:gs pos="100000">
                    <a:schemeClr val="accent2">
                      <a:alpha val="29000"/>
                    </a:schemeClr>
                  </a:gs>
                </a:gsLst>
                <a:lin ang="5400000" scaled="1"/>
              </a:gradFill>
            </p:grpSpPr>
            <p:sp>
              <p:nvSpPr>
                <p:cNvPr id="56" name="任意多边形: 形状 55"/>
                <p:cNvSpPr/>
                <p:nvPr/>
              </p:nvSpPr>
              <p:spPr>
                <a:xfrm>
                  <a:off x="4404101" y="3589947"/>
                  <a:ext cx="524033" cy="571555"/>
                </a:xfrm>
                <a:custGeom>
                  <a:avLst/>
                  <a:gdLst>
                    <a:gd name="connsiteX0" fmla="*/ 524033 w 524033"/>
                    <a:gd name="connsiteY0" fmla="*/ 66730 h 571555"/>
                    <a:gd name="connsiteX1" fmla="*/ 457414 w 524033"/>
                    <a:gd name="connsiteY1" fmla="*/ 0 h 571555"/>
                    <a:gd name="connsiteX2" fmla="*/ 390683 w 524033"/>
                    <a:gd name="connsiteY2" fmla="*/ 66620 h 571555"/>
                    <a:gd name="connsiteX3" fmla="*/ 420973 w 524033"/>
                    <a:gd name="connsiteY3" fmla="*/ 122547 h 571555"/>
                    <a:gd name="connsiteX4" fmla="*/ 371633 w 524033"/>
                    <a:gd name="connsiteY4" fmla="*/ 266755 h 571555"/>
                    <a:gd name="connsiteX5" fmla="*/ 371633 w 524033"/>
                    <a:gd name="connsiteY5" fmla="*/ 266755 h 571555"/>
                    <a:gd name="connsiteX6" fmla="*/ 333533 w 524033"/>
                    <a:gd name="connsiteY6" fmla="*/ 278662 h 571555"/>
                    <a:gd name="connsiteX7" fmla="*/ 234092 w 524033"/>
                    <a:gd name="connsiteY7" fmla="*/ 204081 h 571555"/>
                    <a:gd name="connsiteX8" fmla="*/ 194632 w 524033"/>
                    <a:gd name="connsiteY8" fmla="*/ 118442 h 571555"/>
                    <a:gd name="connsiteX9" fmla="*/ 108994 w 524033"/>
                    <a:gd name="connsiteY9" fmla="*/ 157902 h 571555"/>
                    <a:gd name="connsiteX10" fmla="*/ 134270 w 524033"/>
                    <a:gd name="connsiteY10" fmla="*/ 236275 h 571555"/>
                    <a:gd name="connsiteX11" fmla="*/ 70739 w 524033"/>
                    <a:gd name="connsiteY11" fmla="*/ 438205 h 571555"/>
                    <a:gd name="connsiteX12" fmla="*/ 66833 w 524033"/>
                    <a:gd name="connsiteY12" fmla="*/ 438205 h 571555"/>
                    <a:gd name="connsiteX13" fmla="*/ 0 w 524033"/>
                    <a:gd name="connsiteY13" fmla="*/ 504721 h 571555"/>
                    <a:gd name="connsiteX14" fmla="*/ 66516 w 524033"/>
                    <a:gd name="connsiteY14" fmla="*/ 571555 h 571555"/>
                    <a:gd name="connsiteX15" fmla="*/ 133349 w 524033"/>
                    <a:gd name="connsiteY15" fmla="*/ 505038 h 571555"/>
                    <a:gd name="connsiteX16" fmla="*/ 106553 w 524033"/>
                    <a:gd name="connsiteY16" fmla="*/ 451445 h 571555"/>
                    <a:gd name="connsiteX17" fmla="*/ 170656 w 524033"/>
                    <a:gd name="connsiteY17" fmla="*/ 247705 h 571555"/>
                    <a:gd name="connsiteX18" fmla="*/ 171608 w 524033"/>
                    <a:gd name="connsiteY18" fmla="*/ 247705 h 571555"/>
                    <a:gd name="connsiteX19" fmla="*/ 211232 w 524033"/>
                    <a:gd name="connsiteY19" fmla="*/ 234561 h 571555"/>
                    <a:gd name="connsiteX20" fmla="*/ 309816 w 524033"/>
                    <a:gd name="connsiteY20" fmla="*/ 308380 h 571555"/>
                    <a:gd name="connsiteX21" fmla="*/ 304958 w 524033"/>
                    <a:gd name="connsiteY21" fmla="*/ 333430 h 571555"/>
                    <a:gd name="connsiteX22" fmla="*/ 371608 w 524033"/>
                    <a:gd name="connsiteY22" fmla="*/ 400131 h 571555"/>
                    <a:gd name="connsiteX23" fmla="*/ 438308 w 524033"/>
                    <a:gd name="connsiteY23" fmla="*/ 333483 h 571555"/>
                    <a:gd name="connsiteX24" fmla="*/ 408209 w 524033"/>
                    <a:gd name="connsiteY24" fmla="*/ 277709 h 571555"/>
                    <a:gd name="connsiteX25" fmla="*/ 457358 w 524033"/>
                    <a:gd name="connsiteY25" fmla="*/ 133405 h 571555"/>
                    <a:gd name="connsiteX26" fmla="*/ 524033 w 524033"/>
                    <a:gd name="connsiteY26" fmla="*/ 66730 h 57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4033" h="571555">
                      <a:moveTo>
                        <a:pt x="524033" y="66730"/>
                      </a:moveTo>
                      <a:cubicBezTo>
                        <a:pt x="524064" y="29907"/>
                        <a:pt x="494237" y="31"/>
                        <a:pt x="457414" y="0"/>
                      </a:cubicBezTo>
                      <a:cubicBezTo>
                        <a:pt x="420590" y="-30"/>
                        <a:pt x="390714" y="29796"/>
                        <a:pt x="390683" y="66620"/>
                      </a:cubicBezTo>
                      <a:cubicBezTo>
                        <a:pt x="390664" y="89186"/>
                        <a:pt x="402062" y="110232"/>
                        <a:pt x="420973" y="122547"/>
                      </a:cubicBezTo>
                      <a:lnTo>
                        <a:pt x="371633" y="266755"/>
                      </a:lnTo>
                      <a:lnTo>
                        <a:pt x="371633" y="266755"/>
                      </a:lnTo>
                      <a:cubicBezTo>
                        <a:pt x="358015" y="266740"/>
                        <a:pt x="344719" y="270895"/>
                        <a:pt x="333533" y="278662"/>
                      </a:cubicBezTo>
                      <a:lnTo>
                        <a:pt x="234092" y="204081"/>
                      </a:lnTo>
                      <a:cubicBezTo>
                        <a:pt x="246844" y="169536"/>
                        <a:pt x="229177" y="131194"/>
                        <a:pt x="194632" y="118442"/>
                      </a:cubicBezTo>
                      <a:cubicBezTo>
                        <a:pt x="160087" y="105690"/>
                        <a:pt x="121745" y="123356"/>
                        <a:pt x="108994" y="157902"/>
                      </a:cubicBezTo>
                      <a:cubicBezTo>
                        <a:pt x="98352" y="186730"/>
                        <a:pt x="108791" y="219097"/>
                        <a:pt x="134270" y="236275"/>
                      </a:cubicBezTo>
                      <a:lnTo>
                        <a:pt x="70739" y="438205"/>
                      </a:lnTo>
                      <a:lnTo>
                        <a:pt x="66833" y="438205"/>
                      </a:lnTo>
                      <a:cubicBezTo>
                        <a:pt x="30010" y="438118"/>
                        <a:pt x="88" y="467898"/>
                        <a:pt x="0" y="504721"/>
                      </a:cubicBezTo>
                      <a:cubicBezTo>
                        <a:pt x="-87" y="541545"/>
                        <a:pt x="29692" y="571468"/>
                        <a:pt x="66516" y="571555"/>
                      </a:cubicBezTo>
                      <a:cubicBezTo>
                        <a:pt x="103340" y="571643"/>
                        <a:pt x="133262" y="541862"/>
                        <a:pt x="133349" y="505038"/>
                      </a:cubicBezTo>
                      <a:cubicBezTo>
                        <a:pt x="133400" y="483941"/>
                        <a:pt x="123461" y="464064"/>
                        <a:pt x="106553" y="451445"/>
                      </a:cubicBezTo>
                      <a:lnTo>
                        <a:pt x="170656" y="247705"/>
                      </a:lnTo>
                      <a:lnTo>
                        <a:pt x="171608" y="247705"/>
                      </a:lnTo>
                      <a:cubicBezTo>
                        <a:pt x="185882" y="247679"/>
                        <a:pt x="199772" y="243071"/>
                        <a:pt x="211232" y="234561"/>
                      </a:cubicBezTo>
                      <a:lnTo>
                        <a:pt x="309816" y="308380"/>
                      </a:lnTo>
                      <a:cubicBezTo>
                        <a:pt x="306644" y="316352"/>
                        <a:pt x="304996" y="324849"/>
                        <a:pt x="304958" y="333430"/>
                      </a:cubicBezTo>
                      <a:cubicBezTo>
                        <a:pt x="304944" y="370254"/>
                        <a:pt x="334784" y="400117"/>
                        <a:pt x="371608" y="400131"/>
                      </a:cubicBezTo>
                      <a:cubicBezTo>
                        <a:pt x="408431" y="400145"/>
                        <a:pt x="438294" y="370305"/>
                        <a:pt x="438308" y="333483"/>
                      </a:cubicBezTo>
                      <a:cubicBezTo>
                        <a:pt x="438317" y="311007"/>
                        <a:pt x="427001" y="290038"/>
                        <a:pt x="408209" y="277709"/>
                      </a:cubicBezTo>
                      <a:lnTo>
                        <a:pt x="457358" y="133405"/>
                      </a:lnTo>
                      <a:cubicBezTo>
                        <a:pt x="494182" y="133405"/>
                        <a:pt x="524033" y="103554"/>
                        <a:pt x="524033" y="66730"/>
                      </a:cubicBezTo>
                      <a:close/>
                    </a:path>
                  </a:pathLst>
                </a:custGeom>
                <a:grpFill/>
                <a:ln w="9525" cap="flat">
                  <a:noFill/>
                  <a:prstDash val="solid"/>
                  <a:miter/>
                </a:ln>
              </p:spPr>
              <p:txBody>
                <a:bodyPr rtlCol="0" anchor="ctr">
                  <a:noAutofit/>
                </a:bodyPr>
                <a:lstStyle/>
                <a:p>
                  <a:endParaRPr lang="zh-CN" altLang="en-US"/>
                </a:p>
              </p:txBody>
            </p:sp>
            <p:sp>
              <p:nvSpPr>
                <p:cNvPr id="57" name="任意多边形: 形状 56"/>
                <p:cNvSpPr/>
                <p:nvPr/>
              </p:nvSpPr>
              <p:spPr>
                <a:xfrm>
                  <a:off x="4299485" y="3590003"/>
                  <a:ext cx="657225" cy="666750"/>
                </a:xfrm>
                <a:custGeom>
                  <a:avLst/>
                  <a:gdLst>
                    <a:gd name="connsiteX0" fmla="*/ 57150 w 657225"/>
                    <a:gd name="connsiteY0" fmla="*/ 0 h 666750"/>
                    <a:gd name="connsiteX1" fmla="*/ 0 w 657225"/>
                    <a:gd name="connsiteY1" fmla="*/ 0 h 666750"/>
                    <a:gd name="connsiteX2" fmla="*/ 0 w 657225"/>
                    <a:gd name="connsiteY2" fmla="*/ 666750 h 666750"/>
                    <a:gd name="connsiteX3" fmla="*/ 657225 w 657225"/>
                    <a:gd name="connsiteY3" fmla="*/ 666750 h 666750"/>
                    <a:gd name="connsiteX4" fmla="*/ 657225 w 657225"/>
                    <a:gd name="connsiteY4" fmla="*/ 609600 h 666750"/>
                    <a:gd name="connsiteX5" fmla="*/ 57150 w 657225"/>
                    <a:gd name="connsiteY5" fmla="*/ 609600 h 666750"/>
                    <a:gd name="connsiteX6" fmla="*/ 57150 w 657225"/>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666750">
                      <a:moveTo>
                        <a:pt x="57150" y="0"/>
                      </a:moveTo>
                      <a:lnTo>
                        <a:pt x="0" y="0"/>
                      </a:lnTo>
                      <a:lnTo>
                        <a:pt x="0" y="666750"/>
                      </a:lnTo>
                      <a:lnTo>
                        <a:pt x="657225" y="666750"/>
                      </a:lnTo>
                      <a:lnTo>
                        <a:pt x="657225" y="609600"/>
                      </a:lnTo>
                      <a:lnTo>
                        <a:pt x="57150" y="609600"/>
                      </a:lnTo>
                      <a:lnTo>
                        <a:pt x="57150" y="0"/>
                      </a:lnTo>
                      <a:close/>
                    </a:path>
                  </a:pathLst>
                </a:custGeom>
                <a:grpFill/>
                <a:ln w="9525" cap="flat">
                  <a:noFill/>
                  <a:prstDash val="solid"/>
                  <a:miter/>
                </a:ln>
              </p:spPr>
              <p:txBody>
                <a:bodyPr rtlCol="0" anchor="ctr">
                  <a:noAutofit/>
                </a:bodyPr>
                <a:lstStyle/>
                <a:p>
                  <a:endParaRPr lang="zh-CN" altLang="en-US"/>
                </a:p>
              </p:txBody>
            </p:sp>
          </p:grpSp>
        </p:grpSp>
        <p:pic>
          <p:nvPicPr>
            <p:cNvPr id="74" name="图片 73"/>
            <p:cNvPicPr>
              <a:picLocks noChangeAspect="1"/>
            </p:cNvPicPr>
            <p:nvPr/>
          </p:nvPicPr>
          <p:blipFill rotWithShape="1">
            <a:blip r:embed="rId2" cstate="print">
              <a:extLst>
                <a:ext uri="{28A0092B-C50C-407E-A947-70E740481C1C}">
                  <a14:useLocalDpi xmlns:a14="http://schemas.microsoft.com/office/drawing/2010/main" val="0"/>
                </a:ext>
              </a:extLst>
            </a:blip>
            <a:srcRect t="55448"/>
            <a:stretch>
              <a:fillRect/>
            </a:stretch>
          </p:blipFill>
          <p:spPr>
            <a:xfrm rot="10204792">
              <a:off x="4855555" y="1352836"/>
              <a:ext cx="2279974" cy="1084910"/>
            </a:xfrm>
            <a:prstGeom prst="rect">
              <a:avLst/>
            </a:prstGeom>
          </p:spPr>
        </p:pic>
      </p:grpSp>
      <p:grpSp>
        <p:nvGrpSpPr>
          <p:cNvPr id="77" name="组合 76"/>
          <p:cNvGrpSpPr/>
          <p:nvPr/>
        </p:nvGrpSpPr>
        <p:grpSpPr>
          <a:xfrm>
            <a:off x="8274131" y="1360632"/>
            <a:ext cx="2279974" cy="1905375"/>
            <a:chOff x="8274131" y="1360632"/>
            <a:chExt cx="2279974" cy="1905375"/>
          </a:xfrm>
        </p:grpSpPr>
        <p:grpSp>
          <p:nvGrpSpPr>
            <p:cNvPr id="61" name="组合 60"/>
            <p:cNvGrpSpPr/>
            <p:nvPr/>
          </p:nvGrpSpPr>
          <p:grpSpPr>
            <a:xfrm>
              <a:off x="8757709" y="1737923"/>
              <a:ext cx="1528084" cy="1528084"/>
              <a:chOff x="9179254" y="1619447"/>
              <a:chExt cx="1528084" cy="1528084"/>
            </a:xfrm>
          </p:grpSpPr>
          <p:sp>
            <p:nvSpPr>
              <p:cNvPr id="40" name="椭圆 39"/>
              <p:cNvSpPr/>
              <p:nvPr/>
            </p:nvSpPr>
            <p:spPr>
              <a:xfrm>
                <a:off x="9179254" y="1619447"/>
                <a:ext cx="1528084" cy="1528084"/>
              </a:xfrm>
              <a:prstGeom prst="ellipse">
                <a:avLst/>
              </a:prstGeom>
              <a:noFill/>
              <a:ln>
                <a:gradFill>
                  <a:gsLst>
                    <a:gs pos="0">
                      <a:schemeClr val="accent2"/>
                    </a:gs>
                    <a:gs pos="100000">
                      <a:schemeClr val="accent2">
                        <a:alpha val="29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nvGrpSpPr>
              <p:cNvPr id="47" name="图形 43" descr="无线路由器"/>
              <p:cNvGrpSpPr/>
              <p:nvPr/>
            </p:nvGrpSpPr>
            <p:grpSpPr>
              <a:xfrm>
                <a:off x="9619446" y="2093981"/>
                <a:ext cx="647700" cy="645795"/>
                <a:chOff x="5772150" y="3106102"/>
                <a:chExt cx="647700" cy="645795"/>
              </a:xfrm>
              <a:gradFill>
                <a:gsLst>
                  <a:gs pos="0">
                    <a:schemeClr val="accent2"/>
                  </a:gs>
                  <a:gs pos="100000">
                    <a:schemeClr val="accent2">
                      <a:alpha val="29000"/>
                    </a:schemeClr>
                  </a:gs>
                </a:gsLst>
                <a:lin ang="5400000" scaled="1"/>
              </a:gradFill>
            </p:grpSpPr>
            <p:sp>
              <p:nvSpPr>
                <p:cNvPr id="48" name="任意多边形: 形状 47"/>
                <p:cNvSpPr/>
                <p:nvPr/>
              </p:nvSpPr>
              <p:spPr>
                <a:xfrm>
                  <a:off x="5981700" y="3213734"/>
                  <a:ext cx="60007" cy="161925"/>
                </a:xfrm>
                <a:custGeom>
                  <a:avLst/>
                  <a:gdLst>
                    <a:gd name="connsiteX0" fmla="*/ 33338 w 60007"/>
                    <a:gd name="connsiteY0" fmla="*/ 161925 h 161925"/>
                    <a:gd name="connsiteX1" fmla="*/ 60007 w 60007"/>
                    <a:gd name="connsiteY1" fmla="*/ 135255 h 161925"/>
                    <a:gd name="connsiteX2" fmla="*/ 38100 w 60007"/>
                    <a:gd name="connsiteY2" fmla="*/ 80963 h 161925"/>
                    <a:gd name="connsiteX3" fmla="*/ 60007 w 60007"/>
                    <a:gd name="connsiteY3" fmla="*/ 26670 h 161925"/>
                    <a:gd name="connsiteX4" fmla="*/ 33338 w 60007"/>
                    <a:gd name="connsiteY4" fmla="*/ 0 h 161925"/>
                    <a:gd name="connsiteX5" fmla="*/ 0 w 60007"/>
                    <a:gd name="connsiteY5" fmla="*/ 80963 h 161925"/>
                    <a:gd name="connsiteX6" fmla="*/ 33338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33338" y="161925"/>
                      </a:moveTo>
                      <a:lnTo>
                        <a:pt x="60007" y="135255"/>
                      </a:lnTo>
                      <a:cubicBezTo>
                        <a:pt x="46673" y="120967"/>
                        <a:pt x="38100" y="101917"/>
                        <a:pt x="38100" y="80963"/>
                      </a:cubicBezTo>
                      <a:cubicBezTo>
                        <a:pt x="38100" y="60008"/>
                        <a:pt x="46673" y="40958"/>
                        <a:pt x="60007" y="26670"/>
                      </a:cubicBezTo>
                      <a:lnTo>
                        <a:pt x="33338" y="0"/>
                      </a:lnTo>
                      <a:cubicBezTo>
                        <a:pt x="12382" y="20955"/>
                        <a:pt x="0" y="49530"/>
                        <a:pt x="0" y="80963"/>
                      </a:cubicBezTo>
                      <a:cubicBezTo>
                        <a:pt x="0" y="112395"/>
                        <a:pt x="12382" y="140970"/>
                        <a:pt x="33338" y="161925"/>
                      </a:cubicBezTo>
                      <a:close/>
                    </a:path>
                  </a:pathLst>
                </a:custGeom>
                <a:grpFill/>
                <a:ln w="9525" cap="flat">
                  <a:noFill/>
                  <a:prstDash val="solid"/>
                  <a:miter/>
                </a:ln>
              </p:spPr>
              <p:txBody>
                <a:bodyPr rtlCol="0" anchor="ctr">
                  <a:noAutofit/>
                </a:bodyPr>
                <a:lstStyle/>
                <a:p>
                  <a:endParaRPr lang="zh-CN" altLang="en-US"/>
                </a:p>
              </p:txBody>
            </p:sp>
            <p:sp>
              <p:nvSpPr>
                <p:cNvPr id="49" name="任意多边形: 形状 48"/>
                <p:cNvSpPr/>
                <p:nvPr/>
              </p:nvSpPr>
              <p:spPr>
                <a:xfrm>
                  <a:off x="5905500" y="3160394"/>
                  <a:ext cx="82867" cy="268605"/>
                </a:xfrm>
                <a:custGeom>
                  <a:avLst/>
                  <a:gdLst>
                    <a:gd name="connsiteX0" fmla="*/ 56198 w 82867"/>
                    <a:gd name="connsiteY0" fmla="*/ 268605 h 268605"/>
                    <a:gd name="connsiteX1" fmla="*/ 82868 w 82867"/>
                    <a:gd name="connsiteY1" fmla="*/ 241935 h 268605"/>
                    <a:gd name="connsiteX2" fmla="*/ 38100 w 82867"/>
                    <a:gd name="connsiteY2" fmla="*/ 134303 h 268605"/>
                    <a:gd name="connsiteX3" fmla="*/ 82868 w 82867"/>
                    <a:gd name="connsiteY3" fmla="*/ 26670 h 268605"/>
                    <a:gd name="connsiteX4" fmla="*/ 56198 w 82867"/>
                    <a:gd name="connsiteY4" fmla="*/ 0 h 268605"/>
                    <a:gd name="connsiteX5" fmla="*/ 0 w 82867"/>
                    <a:gd name="connsiteY5" fmla="*/ 134303 h 268605"/>
                    <a:gd name="connsiteX6" fmla="*/ 56198 w 82867"/>
                    <a:gd name="connsiteY6" fmla="*/ 26860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56198" y="268605"/>
                      </a:moveTo>
                      <a:lnTo>
                        <a:pt x="82868" y="241935"/>
                      </a:lnTo>
                      <a:cubicBezTo>
                        <a:pt x="55245" y="214313"/>
                        <a:pt x="38100" y="176213"/>
                        <a:pt x="38100" y="134303"/>
                      </a:cubicBezTo>
                      <a:cubicBezTo>
                        <a:pt x="38100" y="92393"/>
                        <a:pt x="55245" y="54293"/>
                        <a:pt x="82868" y="26670"/>
                      </a:cubicBezTo>
                      <a:lnTo>
                        <a:pt x="56198" y="0"/>
                      </a:lnTo>
                      <a:cubicBezTo>
                        <a:pt x="20955" y="34290"/>
                        <a:pt x="0" y="81915"/>
                        <a:pt x="0" y="134303"/>
                      </a:cubicBezTo>
                      <a:cubicBezTo>
                        <a:pt x="0" y="186690"/>
                        <a:pt x="20955" y="234315"/>
                        <a:pt x="56198" y="268605"/>
                      </a:cubicBezTo>
                      <a:close/>
                    </a:path>
                  </a:pathLst>
                </a:custGeom>
                <a:grpFill/>
                <a:ln w="9525" cap="flat">
                  <a:noFill/>
                  <a:prstDash val="solid"/>
                  <a:miter/>
                </a:ln>
              </p:spPr>
              <p:txBody>
                <a:bodyPr rtlCol="0" anchor="ctr">
                  <a:noAutofit/>
                </a:bodyPr>
                <a:lstStyle/>
                <a:p>
                  <a:endParaRPr lang="zh-CN" altLang="en-US"/>
                </a:p>
              </p:txBody>
            </p:sp>
            <p:sp>
              <p:nvSpPr>
                <p:cNvPr id="50" name="任意多边形: 形状 49"/>
                <p:cNvSpPr/>
                <p:nvPr/>
              </p:nvSpPr>
              <p:spPr>
                <a:xfrm>
                  <a:off x="5829300" y="3106102"/>
                  <a:ext cx="104775" cy="377190"/>
                </a:xfrm>
                <a:custGeom>
                  <a:avLst/>
                  <a:gdLst>
                    <a:gd name="connsiteX0" fmla="*/ 104775 w 104775"/>
                    <a:gd name="connsiteY0" fmla="*/ 350520 h 377190"/>
                    <a:gd name="connsiteX1" fmla="*/ 38100 w 104775"/>
                    <a:gd name="connsiteY1" fmla="*/ 188595 h 377190"/>
                    <a:gd name="connsiteX2" fmla="*/ 104775 w 104775"/>
                    <a:gd name="connsiteY2" fmla="*/ 26670 h 377190"/>
                    <a:gd name="connsiteX3" fmla="*/ 78105 w 104775"/>
                    <a:gd name="connsiteY3" fmla="*/ 0 h 377190"/>
                    <a:gd name="connsiteX4" fmla="*/ 0 w 104775"/>
                    <a:gd name="connsiteY4" fmla="*/ 188595 h 377190"/>
                    <a:gd name="connsiteX5" fmla="*/ 78105 w 104775"/>
                    <a:gd name="connsiteY5" fmla="*/ 377190 h 377190"/>
                    <a:gd name="connsiteX6" fmla="*/ 104775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104775" y="350520"/>
                      </a:moveTo>
                      <a:cubicBezTo>
                        <a:pt x="63818" y="309562"/>
                        <a:pt x="38100" y="252412"/>
                        <a:pt x="38100" y="188595"/>
                      </a:cubicBezTo>
                      <a:cubicBezTo>
                        <a:pt x="38100" y="124778"/>
                        <a:pt x="63818" y="68580"/>
                        <a:pt x="104775" y="26670"/>
                      </a:cubicBezTo>
                      <a:lnTo>
                        <a:pt x="78105" y="0"/>
                      </a:lnTo>
                      <a:cubicBezTo>
                        <a:pt x="29528" y="48578"/>
                        <a:pt x="0" y="115253"/>
                        <a:pt x="0" y="188595"/>
                      </a:cubicBezTo>
                      <a:cubicBezTo>
                        <a:pt x="0" y="261937"/>
                        <a:pt x="29528" y="328612"/>
                        <a:pt x="78105" y="377190"/>
                      </a:cubicBezTo>
                      <a:lnTo>
                        <a:pt x="104775" y="350520"/>
                      </a:lnTo>
                      <a:close/>
                    </a:path>
                  </a:pathLst>
                </a:custGeom>
                <a:grpFill/>
                <a:ln w="9525" cap="flat">
                  <a:noFill/>
                  <a:prstDash val="solid"/>
                  <a:miter/>
                </a:ln>
              </p:spPr>
              <p:txBody>
                <a:bodyPr rtlCol="0" anchor="ctr">
                  <a:noAutofit/>
                </a:bodyPr>
                <a:lstStyle/>
                <a:p>
                  <a:endParaRPr lang="zh-CN" altLang="en-US"/>
                </a:p>
              </p:txBody>
            </p:sp>
            <p:sp>
              <p:nvSpPr>
                <p:cNvPr id="51" name="任意多边形: 形状 50"/>
                <p:cNvSpPr/>
                <p:nvPr/>
              </p:nvSpPr>
              <p:spPr>
                <a:xfrm>
                  <a:off x="6150292" y="3213734"/>
                  <a:ext cx="60007" cy="161925"/>
                </a:xfrm>
                <a:custGeom>
                  <a:avLst/>
                  <a:gdLst>
                    <a:gd name="connsiteX0" fmla="*/ 26670 w 60007"/>
                    <a:gd name="connsiteY0" fmla="*/ 161925 h 161925"/>
                    <a:gd name="connsiteX1" fmla="*/ 60007 w 60007"/>
                    <a:gd name="connsiteY1" fmla="*/ 80963 h 161925"/>
                    <a:gd name="connsiteX2" fmla="*/ 26670 w 60007"/>
                    <a:gd name="connsiteY2" fmla="*/ 0 h 161925"/>
                    <a:gd name="connsiteX3" fmla="*/ 0 w 60007"/>
                    <a:gd name="connsiteY3" fmla="*/ 26670 h 161925"/>
                    <a:gd name="connsiteX4" fmla="*/ 21907 w 60007"/>
                    <a:gd name="connsiteY4" fmla="*/ 80963 h 161925"/>
                    <a:gd name="connsiteX5" fmla="*/ 0 w 60007"/>
                    <a:gd name="connsiteY5" fmla="*/ 135255 h 161925"/>
                    <a:gd name="connsiteX6" fmla="*/ 26670 w 60007"/>
                    <a:gd name="connsiteY6"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 h="161925">
                      <a:moveTo>
                        <a:pt x="26670" y="161925"/>
                      </a:moveTo>
                      <a:cubicBezTo>
                        <a:pt x="47625" y="140970"/>
                        <a:pt x="60007" y="112395"/>
                        <a:pt x="60007" y="80963"/>
                      </a:cubicBezTo>
                      <a:cubicBezTo>
                        <a:pt x="60007" y="49530"/>
                        <a:pt x="47625" y="20955"/>
                        <a:pt x="26670" y="0"/>
                      </a:cubicBezTo>
                      <a:lnTo>
                        <a:pt x="0" y="26670"/>
                      </a:lnTo>
                      <a:cubicBezTo>
                        <a:pt x="13335" y="40005"/>
                        <a:pt x="21907" y="59055"/>
                        <a:pt x="21907" y="80963"/>
                      </a:cubicBezTo>
                      <a:cubicBezTo>
                        <a:pt x="21907" y="102870"/>
                        <a:pt x="13335" y="120967"/>
                        <a:pt x="0" y="135255"/>
                      </a:cubicBezTo>
                      <a:lnTo>
                        <a:pt x="26670" y="161925"/>
                      </a:lnTo>
                      <a:close/>
                    </a:path>
                  </a:pathLst>
                </a:custGeom>
                <a:grpFill/>
                <a:ln w="9525" cap="flat">
                  <a:noFill/>
                  <a:prstDash val="solid"/>
                  <a:miter/>
                </a:ln>
              </p:spPr>
              <p:txBody>
                <a:bodyPr rtlCol="0" anchor="ctr">
                  <a:noAutofit/>
                </a:bodyPr>
                <a:lstStyle/>
                <a:p>
                  <a:endParaRPr lang="zh-CN" altLang="en-US"/>
                </a:p>
              </p:txBody>
            </p:sp>
            <p:sp>
              <p:nvSpPr>
                <p:cNvPr id="52" name="任意多边形: 形状 51"/>
                <p:cNvSpPr/>
                <p:nvPr/>
              </p:nvSpPr>
              <p:spPr>
                <a:xfrm>
                  <a:off x="6203632" y="3160394"/>
                  <a:ext cx="82867" cy="268605"/>
                </a:xfrm>
                <a:custGeom>
                  <a:avLst/>
                  <a:gdLst>
                    <a:gd name="connsiteX0" fmla="*/ 0 w 82867"/>
                    <a:gd name="connsiteY0" fmla="*/ 241935 h 268605"/>
                    <a:gd name="connsiteX1" fmla="*/ 26670 w 82867"/>
                    <a:gd name="connsiteY1" fmla="*/ 268605 h 268605"/>
                    <a:gd name="connsiteX2" fmla="*/ 82868 w 82867"/>
                    <a:gd name="connsiteY2" fmla="*/ 134303 h 268605"/>
                    <a:gd name="connsiteX3" fmla="*/ 26670 w 82867"/>
                    <a:gd name="connsiteY3" fmla="*/ 0 h 268605"/>
                    <a:gd name="connsiteX4" fmla="*/ 0 w 82867"/>
                    <a:gd name="connsiteY4" fmla="*/ 26670 h 268605"/>
                    <a:gd name="connsiteX5" fmla="*/ 44768 w 82867"/>
                    <a:gd name="connsiteY5" fmla="*/ 134303 h 268605"/>
                    <a:gd name="connsiteX6" fmla="*/ 0 w 82867"/>
                    <a:gd name="connsiteY6" fmla="*/ 241935 h 268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867" h="268605">
                      <a:moveTo>
                        <a:pt x="0" y="241935"/>
                      </a:moveTo>
                      <a:lnTo>
                        <a:pt x="26670" y="268605"/>
                      </a:lnTo>
                      <a:cubicBezTo>
                        <a:pt x="61913" y="234315"/>
                        <a:pt x="82868" y="186690"/>
                        <a:pt x="82868" y="134303"/>
                      </a:cubicBezTo>
                      <a:cubicBezTo>
                        <a:pt x="82868" y="81915"/>
                        <a:pt x="61913" y="34290"/>
                        <a:pt x="26670" y="0"/>
                      </a:cubicBezTo>
                      <a:lnTo>
                        <a:pt x="0" y="26670"/>
                      </a:lnTo>
                      <a:cubicBezTo>
                        <a:pt x="27623" y="54293"/>
                        <a:pt x="44768" y="92393"/>
                        <a:pt x="44768" y="134303"/>
                      </a:cubicBezTo>
                      <a:cubicBezTo>
                        <a:pt x="44768" y="176213"/>
                        <a:pt x="27623" y="214313"/>
                        <a:pt x="0" y="241935"/>
                      </a:cubicBezTo>
                      <a:close/>
                    </a:path>
                  </a:pathLst>
                </a:custGeom>
                <a:grpFill/>
                <a:ln w="9525" cap="flat">
                  <a:noFill/>
                  <a:prstDash val="solid"/>
                  <a:miter/>
                </a:ln>
              </p:spPr>
              <p:txBody>
                <a:bodyPr rtlCol="0" anchor="ctr">
                  <a:noAutofit/>
                </a:bodyPr>
                <a:lstStyle/>
                <a:p>
                  <a:endParaRPr lang="zh-CN" altLang="en-US"/>
                </a:p>
              </p:txBody>
            </p:sp>
            <p:sp>
              <p:nvSpPr>
                <p:cNvPr id="53" name="任意多边形: 形状 52"/>
                <p:cNvSpPr/>
                <p:nvPr/>
              </p:nvSpPr>
              <p:spPr>
                <a:xfrm>
                  <a:off x="6257925" y="3106102"/>
                  <a:ext cx="104775" cy="377190"/>
                </a:xfrm>
                <a:custGeom>
                  <a:avLst/>
                  <a:gdLst>
                    <a:gd name="connsiteX0" fmla="*/ 0 w 104775"/>
                    <a:gd name="connsiteY0" fmla="*/ 350520 h 377190"/>
                    <a:gd name="connsiteX1" fmla="*/ 26670 w 104775"/>
                    <a:gd name="connsiteY1" fmla="*/ 377190 h 377190"/>
                    <a:gd name="connsiteX2" fmla="*/ 104775 w 104775"/>
                    <a:gd name="connsiteY2" fmla="*/ 188595 h 377190"/>
                    <a:gd name="connsiteX3" fmla="*/ 26670 w 104775"/>
                    <a:gd name="connsiteY3" fmla="*/ 0 h 377190"/>
                    <a:gd name="connsiteX4" fmla="*/ 0 w 104775"/>
                    <a:gd name="connsiteY4" fmla="*/ 26670 h 377190"/>
                    <a:gd name="connsiteX5" fmla="*/ 66675 w 104775"/>
                    <a:gd name="connsiteY5" fmla="*/ 188595 h 377190"/>
                    <a:gd name="connsiteX6" fmla="*/ 0 w 104775"/>
                    <a:gd name="connsiteY6" fmla="*/ 350520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77190">
                      <a:moveTo>
                        <a:pt x="0" y="350520"/>
                      </a:moveTo>
                      <a:lnTo>
                        <a:pt x="26670" y="377190"/>
                      </a:lnTo>
                      <a:cubicBezTo>
                        <a:pt x="75248" y="328612"/>
                        <a:pt x="104775" y="261937"/>
                        <a:pt x="104775" y="188595"/>
                      </a:cubicBezTo>
                      <a:cubicBezTo>
                        <a:pt x="104775" y="115253"/>
                        <a:pt x="75248" y="48578"/>
                        <a:pt x="26670" y="0"/>
                      </a:cubicBezTo>
                      <a:lnTo>
                        <a:pt x="0" y="26670"/>
                      </a:lnTo>
                      <a:cubicBezTo>
                        <a:pt x="40958" y="67628"/>
                        <a:pt x="66675" y="124778"/>
                        <a:pt x="66675" y="188595"/>
                      </a:cubicBezTo>
                      <a:cubicBezTo>
                        <a:pt x="66675" y="252412"/>
                        <a:pt x="40958" y="308610"/>
                        <a:pt x="0" y="350520"/>
                      </a:cubicBezTo>
                      <a:close/>
                    </a:path>
                  </a:pathLst>
                </a:custGeom>
                <a:grpFill/>
                <a:ln w="9525" cap="flat">
                  <a:noFill/>
                  <a:prstDash val="solid"/>
                  <a:miter/>
                </a:ln>
              </p:spPr>
              <p:txBody>
                <a:bodyPr rtlCol="0" anchor="ctr">
                  <a:noAutofit/>
                </a:bodyPr>
                <a:lstStyle/>
                <a:p>
                  <a:endParaRPr lang="zh-CN" altLang="en-US"/>
                </a:p>
              </p:txBody>
            </p:sp>
            <p:sp>
              <p:nvSpPr>
                <p:cNvPr id="54" name="任意多边形: 形状 53"/>
                <p:cNvSpPr/>
                <p:nvPr/>
              </p:nvSpPr>
              <p:spPr>
                <a:xfrm>
                  <a:off x="5772150" y="3256597"/>
                  <a:ext cx="647700" cy="495300"/>
                </a:xfrm>
                <a:custGeom>
                  <a:avLst/>
                  <a:gdLst>
                    <a:gd name="connsiteX0" fmla="*/ 571500 w 647700"/>
                    <a:gd name="connsiteY0" fmla="*/ 419100 h 495300"/>
                    <a:gd name="connsiteX1" fmla="*/ 552450 w 647700"/>
                    <a:gd name="connsiteY1" fmla="*/ 400050 h 495300"/>
                    <a:gd name="connsiteX2" fmla="*/ 571500 w 647700"/>
                    <a:gd name="connsiteY2" fmla="*/ 381000 h 495300"/>
                    <a:gd name="connsiteX3" fmla="*/ 590550 w 647700"/>
                    <a:gd name="connsiteY3" fmla="*/ 400050 h 495300"/>
                    <a:gd name="connsiteX4" fmla="*/ 571500 w 647700"/>
                    <a:gd name="connsiteY4" fmla="*/ 419100 h 495300"/>
                    <a:gd name="connsiteX5" fmla="*/ 476250 w 647700"/>
                    <a:gd name="connsiteY5" fmla="*/ 419100 h 495300"/>
                    <a:gd name="connsiteX6" fmla="*/ 457200 w 647700"/>
                    <a:gd name="connsiteY6" fmla="*/ 400050 h 495300"/>
                    <a:gd name="connsiteX7" fmla="*/ 476250 w 647700"/>
                    <a:gd name="connsiteY7" fmla="*/ 381000 h 495300"/>
                    <a:gd name="connsiteX8" fmla="*/ 495300 w 647700"/>
                    <a:gd name="connsiteY8" fmla="*/ 400050 h 495300"/>
                    <a:gd name="connsiteX9" fmla="*/ 476250 w 647700"/>
                    <a:gd name="connsiteY9" fmla="*/ 419100 h 495300"/>
                    <a:gd name="connsiteX10" fmla="*/ 381000 w 647700"/>
                    <a:gd name="connsiteY10" fmla="*/ 419100 h 495300"/>
                    <a:gd name="connsiteX11" fmla="*/ 361950 w 647700"/>
                    <a:gd name="connsiteY11" fmla="*/ 400050 h 495300"/>
                    <a:gd name="connsiteX12" fmla="*/ 381000 w 647700"/>
                    <a:gd name="connsiteY12" fmla="*/ 381000 h 495300"/>
                    <a:gd name="connsiteX13" fmla="*/ 400050 w 647700"/>
                    <a:gd name="connsiteY13" fmla="*/ 400050 h 495300"/>
                    <a:gd name="connsiteX14" fmla="*/ 381000 w 647700"/>
                    <a:gd name="connsiteY14" fmla="*/ 419100 h 495300"/>
                    <a:gd name="connsiteX15" fmla="*/ 285750 w 647700"/>
                    <a:gd name="connsiteY15" fmla="*/ 419100 h 495300"/>
                    <a:gd name="connsiteX16" fmla="*/ 266700 w 647700"/>
                    <a:gd name="connsiteY16" fmla="*/ 400050 h 495300"/>
                    <a:gd name="connsiteX17" fmla="*/ 285750 w 647700"/>
                    <a:gd name="connsiteY17" fmla="*/ 381000 h 495300"/>
                    <a:gd name="connsiteX18" fmla="*/ 304800 w 647700"/>
                    <a:gd name="connsiteY18" fmla="*/ 400050 h 495300"/>
                    <a:gd name="connsiteX19" fmla="*/ 285750 w 647700"/>
                    <a:gd name="connsiteY19" fmla="*/ 419100 h 495300"/>
                    <a:gd name="connsiteX20" fmla="*/ 95250 w 647700"/>
                    <a:gd name="connsiteY20" fmla="*/ 438150 h 495300"/>
                    <a:gd name="connsiteX21" fmla="*/ 57150 w 647700"/>
                    <a:gd name="connsiteY21" fmla="*/ 400050 h 495300"/>
                    <a:gd name="connsiteX22" fmla="*/ 95250 w 647700"/>
                    <a:gd name="connsiteY22" fmla="*/ 361950 h 495300"/>
                    <a:gd name="connsiteX23" fmla="*/ 133350 w 647700"/>
                    <a:gd name="connsiteY23" fmla="*/ 400050 h 495300"/>
                    <a:gd name="connsiteX24" fmla="*/ 95250 w 647700"/>
                    <a:gd name="connsiteY24" fmla="*/ 438150 h 495300"/>
                    <a:gd name="connsiteX25" fmla="*/ 609600 w 647700"/>
                    <a:gd name="connsiteY25" fmla="*/ 304800 h 495300"/>
                    <a:gd name="connsiteX26" fmla="*/ 342900 w 647700"/>
                    <a:gd name="connsiteY26" fmla="*/ 304800 h 495300"/>
                    <a:gd name="connsiteX27" fmla="*/ 342900 w 647700"/>
                    <a:gd name="connsiteY27" fmla="*/ 70485 h 495300"/>
                    <a:gd name="connsiteX28" fmla="*/ 361950 w 647700"/>
                    <a:gd name="connsiteY28" fmla="*/ 38100 h 495300"/>
                    <a:gd name="connsiteX29" fmla="*/ 323850 w 647700"/>
                    <a:gd name="connsiteY29" fmla="*/ 0 h 495300"/>
                    <a:gd name="connsiteX30" fmla="*/ 285750 w 647700"/>
                    <a:gd name="connsiteY30" fmla="*/ 38100 h 495300"/>
                    <a:gd name="connsiteX31" fmla="*/ 304800 w 647700"/>
                    <a:gd name="connsiteY31" fmla="*/ 70485 h 495300"/>
                    <a:gd name="connsiteX32" fmla="*/ 304800 w 647700"/>
                    <a:gd name="connsiteY32" fmla="*/ 304800 h 495300"/>
                    <a:gd name="connsiteX33" fmla="*/ 38100 w 647700"/>
                    <a:gd name="connsiteY33" fmla="*/ 304800 h 495300"/>
                    <a:gd name="connsiteX34" fmla="*/ 0 w 647700"/>
                    <a:gd name="connsiteY34" fmla="*/ 342900 h 495300"/>
                    <a:gd name="connsiteX35" fmla="*/ 0 w 647700"/>
                    <a:gd name="connsiteY35" fmla="*/ 457200 h 495300"/>
                    <a:gd name="connsiteX36" fmla="*/ 38100 w 647700"/>
                    <a:gd name="connsiteY36" fmla="*/ 495300 h 495300"/>
                    <a:gd name="connsiteX37" fmla="*/ 609600 w 647700"/>
                    <a:gd name="connsiteY37" fmla="*/ 495300 h 495300"/>
                    <a:gd name="connsiteX38" fmla="*/ 647700 w 647700"/>
                    <a:gd name="connsiteY38" fmla="*/ 457200 h 495300"/>
                    <a:gd name="connsiteX39" fmla="*/ 647700 w 647700"/>
                    <a:gd name="connsiteY39" fmla="*/ 342900 h 495300"/>
                    <a:gd name="connsiteX40" fmla="*/ 609600 w 647700"/>
                    <a:gd name="connsiteY40" fmla="*/ 3048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7700" h="495300">
                      <a:moveTo>
                        <a:pt x="571500" y="419100"/>
                      </a:moveTo>
                      <a:cubicBezTo>
                        <a:pt x="561023" y="419100"/>
                        <a:pt x="552450" y="410528"/>
                        <a:pt x="552450" y="400050"/>
                      </a:cubicBezTo>
                      <a:cubicBezTo>
                        <a:pt x="552450" y="389573"/>
                        <a:pt x="561023" y="381000"/>
                        <a:pt x="571500" y="381000"/>
                      </a:cubicBezTo>
                      <a:cubicBezTo>
                        <a:pt x="581978" y="381000"/>
                        <a:pt x="590550" y="389573"/>
                        <a:pt x="590550" y="400050"/>
                      </a:cubicBezTo>
                      <a:cubicBezTo>
                        <a:pt x="590550" y="410528"/>
                        <a:pt x="581978" y="419100"/>
                        <a:pt x="571500" y="419100"/>
                      </a:cubicBezTo>
                      <a:close/>
                      <a:moveTo>
                        <a:pt x="476250" y="419100"/>
                      </a:moveTo>
                      <a:cubicBezTo>
                        <a:pt x="465773" y="419100"/>
                        <a:pt x="457200" y="410528"/>
                        <a:pt x="457200" y="400050"/>
                      </a:cubicBezTo>
                      <a:cubicBezTo>
                        <a:pt x="457200" y="389573"/>
                        <a:pt x="465773" y="381000"/>
                        <a:pt x="476250" y="381000"/>
                      </a:cubicBezTo>
                      <a:cubicBezTo>
                        <a:pt x="486728" y="381000"/>
                        <a:pt x="495300" y="389573"/>
                        <a:pt x="495300" y="400050"/>
                      </a:cubicBezTo>
                      <a:cubicBezTo>
                        <a:pt x="495300" y="410528"/>
                        <a:pt x="486728" y="419100"/>
                        <a:pt x="476250" y="419100"/>
                      </a:cubicBezTo>
                      <a:close/>
                      <a:moveTo>
                        <a:pt x="381000" y="419100"/>
                      </a:moveTo>
                      <a:cubicBezTo>
                        <a:pt x="370523" y="419100"/>
                        <a:pt x="361950" y="410528"/>
                        <a:pt x="361950" y="400050"/>
                      </a:cubicBezTo>
                      <a:cubicBezTo>
                        <a:pt x="361950" y="389573"/>
                        <a:pt x="370523" y="381000"/>
                        <a:pt x="381000" y="381000"/>
                      </a:cubicBezTo>
                      <a:cubicBezTo>
                        <a:pt x="391478" y="381000"/>
                        <a:pt x="400050" y="389573"/>
                        <a:pt x="400050" y="400050"/>
                      </a:cubicBezTo>
                      <a:cubicBezTo>
                        <a:pt x="400050" y="410528"/>
                        <a:pt x="391478" y="419100"/>
                        <a:pt x="381000" y="419100"/>
                      </a:cubicBezTo>
                      <a:close/>
                      <a:moveTo>
                        <a:pt x="285750" y="419100"/>
                      </a:moveTo>
                      <a:cubicBezTo>
                        <a:pt x="275273" y="419100"/>
                        <a:pt x="266700" y="410528"/>
                        <a:pt x="266700" y="400050"/>
                      </a:cubicBezTo>
                      <a:cubicBezTo>
                        <a:pt x="266700" y="389573"/>
                        <a:pt x="275273" y="381000"/>
                        <a:pt x="285750" y="381000"/>
                      </a:cubicBezTo>
                      <a:cubicBezTo>
                        <a:pt x="296228" y="381000"/>
                        <a:pt x="304800" y="389573"/>
                        <a:pt x="304800" y="400050"/>
                      </a:cubicBezTo>
                      <a:cubicBezTo>
                        <a:pt x="304800" y="410528"/>
                        <a:pt x="296228" y="419100"/>
                        <a:pt x="285750" y="419100"/>
                      </a:cubicBezTo>
                      <a:close/>
                      <a:moveTo>
                        <a:pt x="95250" y="438150"/>
                      </a:moveTo>
                      <a:cubicBezTo>
                        <a:pt x="74295" y="438150"/>
                        <a:pt x="57150" y="421005"/>
                        <a:pt x="57150" y="400050"/>
                      </a:cubicBezTo>
                      <a:cubicBezTo>
                        <a:pt x="57150" y="379095"/>
                        <a:pt x="74295" y="361950"/>
                        <a:pt x="95250" y="361950"/>
                      </a:cubicBezTo>
                      <a:cubicBezTo>
                        <a:pt x="116205" y="361950"/>
                        <a:pt x="133350" y="379095"/>
                        <a:pt x="133350" y="400050"/>
                      </a:cubicBezTo>
                      <a:cubicBezTo>
                        <a:pt x="133350" y="421005"/>
                        <a:pt x="116205" y="438150"/>
                        <a:pt x="95250" y="438150"/>
                      </a:cubicBezTo>
                      <a:close/>
                      <a:moveTo>
                        <a:pt x="609600" y="304800"/>
                      </a:moveTo>
                      <a:lnTo>
                        <a:pt x="342900" y="304800"/>
                      </a:lnTo>
                      <a:lnTo>
                        <a:pt x="342900" y="70485"/>
                      </a:lnTo>
                      <a:cubicBezTo>
                        <a:pt x="354330" y="63817"/>
                        <a:pt x="361950" y="51435"/>
                        <a:pt x="361950" y="38100"/>
                      </a:cubicBezTo>
                      <a:cubicBezTo>
                        <a:pt x="361950" y="17145"/>
                        <a:pt x="344805" y="0"/>
                        <a:pt x="323850" y="0"/>
                      </a:cubicBezTo>
                      <a:cubicBezTo>
                        <a:pt x="302895" y="0"/>
                        <a:pt x="285750" y="17145"/>
                        <a:pt x="285750" y="38100"/>
                      </a:cubicBezTo>
                      <a:cubicBezTo>
                        <a:pt x="285750" y="52388"/>
                        <a:pt x="293370" y="64770"/>
                        <a:pt x="304800" y="70485"/>
                      </a:cubicBezTo>
                      <a:lnTo>
                        <a:pt x="304800" y="304800"/>
                      </a:lnTo>
                      <a:lnTo>
                        <a:pt x="38100" y="304800"/>
                      </a:lnTo>
                      <a:cubicBezTo>
                        <a:pt x="17145" y="304800"/>
                        <a:pt x="0" y="321945"/>
                        <a:pt x="0" y="342900"/>
                      </a:cubicBezTo>
                      <a:lnTo>
                        <a:pt x="0" y="457200"/>
                      </a:lnTo>
                      <a:cubicBezTo>
                        <a:pt x="0" y="478155"/>
                        <a:pt x="17145" y="495300"/>
                        <a:pt x="38100" y="495300"/>
                      </a:cubicBezTo>
                      <a:lnTo>
                        <a:pt x="609600" y="495300"/>
                      </a:lnTo>
                      <a:cubicBezTo>
                        <a:pt x="630555" y="495300"/>
                        <a:pt x="647700" y="478155"/>
                        <a:pt x="647700" y="457200"/>
                      </a:cubicBezTo>
                      <a:lnTo>
                        <a:pt x="647700" y="342900"/>
                      </a:lnTo>
                      <a:cubicBezTo>
                        <a:pt x="647700" y="321945"/>
                        <a:pt x="630555" y="304800"/>
                        <a:pt x="609600" y="304800"/>
                      </a:cubicBezTo>
                      <a:close/>
                    </a:path>
                  </a:pathLst>
                </a:custGeom>
                <a:grpFill/>
                <a:ln w="9525" cap="flat">
                  <a:noFill/>
                  <a:prstDash val="solid"/>
                  <a:miter/>
                </a:ln>
              </p:spPr>
              <p:txBody>
                <a:bodyPr rtlCol="0" anchor="ctr">
                  <a:noAutofit/>
                </a:bodyPr>
                <a:lstStyle/>
                <a:p>
                  <a:endParaRPr lang="zh-CN" altLang="en-US"/>
                </a:p>
              </p:txBody>
            </p:sp>
          </p:grpSp>
        </p:grpSp>
        <p:pic>
          <p:nvPicPr>
            <p:cNvPr id="75" name="图片 74"/>
            <p:cNvPicPr>
              <a:picLocks noChangeAspect="1"/>
            </p:cNvPicPr>
            <p:nvPr/>
          </p:nvPicPr>
          <p:blipFill rotWithShape="1">
            <a:blip r:embed="rId2" cstate="print">
              <a:extLst>
                <a:ext uri="{28A0092B-C50C-407E-A947-70E740481C1C}">
                  <a14:useLocalDpi xmlns:a14="http://schemas.microsoft.com/office/drawing/2010/main" val="0"/>
                </a:ext>
              </a:extLst>
            </a:blip>
            <a:srcRect t="55448"/>
            <a:stretch>
              <a:fillRect/>
            </a:stretch>
          </p:blipFill>
          <p:spPr>
            <a:xfrm rot="10204792">
              <a:off x="8274131" y="1360632"/>
              <a:ext cx="2279974" cy="108491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03216" y="2321615"/>
            <a:ext cx="6385567" cy="1107996"/>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en-US" altLang="zh-CN" sz="6600" dirty="0">
                <a:solidFill>
                  <a:schemeClr val="accent1"/>
                </a:solidFill>
                <a:latin typeface="+mj-ea"/>
                <a:ea typeface="+mj-ea"/>
              </a:rPr>
              <a:t>PART TWO</a:t>
            </a:r>
            <a:endParaRPr lang="zh-CN" altLang="en-US" sz="6600" dirty="0">
              <a:solidFill>
                <a:schemeClr val="accent1"/>
              </a:solidFill>
              <a:latin typeface="+mj-ea"/>
              <a:ea typeface="+mj-ea"/>
            </a:endParaRPr>
          </a:p>
        </p:txBody>
      </p:sp>
      <p:sp>
        <p:nvSpPr>
          <p:cNvPr id="9" name="文本框 8"/>
          <p:cNvSpPr txBox="1"/>
          <p:nvPr/>
        </p:nvSpPr>
        <p:spPr>
          <a:xfrm>
            <a:off x="2903216" y="3543974"/>
            <a:ext cx="6385567" cy="1015663"/>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gn="ctr"/>
            <a:r>
              <a:rPr lang="zh-CN" altLang="en-US" sz="6000" dirty="0">
                <a:solidFill>
                  <a:schemeClr val="accent2"/>
                </a:solidFill>
                <a:latin typeface="+mj-ea"/>
                <a:ea typeface="+mj-ea"/>
              </a:rPr>
              <a:t>发展现状</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发展现状</a:t>
            </a:r>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36" t="24970" r="136" b="41106"/>
          <a:stretch>
            <a:fillRect/>
          </a:stretch>
        </p:blipFill>
        <p:spPr>
          <a:xfrm>
            <a:off x="0" y="4761321"/>
            <a:ext cx="12192000" cy="2326575"/>
          </a:xfrm>
          <a:custGeom>
            <a:avLst/>
            <a:gdLst>
              <a:gd name="connsiteX0" fmla="*/ 4825373 w 12242094"/>
              <a:gd name="connsiteY0" fmla="*/ 19 h 2326575"/>
              <a:gd name="connsiteX1" fmla="*/ 7641003 w 12242094"/>
              <a:gd name="connsiteY1" fmla="*/ 342820 h 2326575"/>
              <a:gd name="connsiteX2" fmla="*/ 12229188 w 12242094"/>
              <a:gd name="connsiteY2" fmla="*/ 428846 h 2326575"/>
              <a:gd name="connsiteX3" fmla="*/ 12242094 w 12242094"/>
              <a:gd name="connsiteY3" fmla="*/ 424338 h 2326575"/>
              <a:gd name="connsiteX4" fmla="*/ 12242094 w 12242094"/>
              <a:gd name="connsiteY4" fmla="*/ 2326575 h 2326575"/>
              <a:gd name="connsiteX5" fmla="*/ 0 w 12242094"/>
              <a:gd name="connsiteY5" fmla="*/ 2326575 h 2326575"/>
              <a:gd name="connsiteX6" fmla="*/ 0 w 12242094"/>
              <a:gd name="connsiteY6" fmla="*/ 1123896 h 2326575"/>
              <a:gd name="connsiteX7" fmla="*/ 73417 w 12242094"/>
              <a:gd name="connsiteY7" fmla="*/ 1088922 h 2326575"/>
              <a:gd name="connsiteX8" fmla="*/ 4825373 w 12242094"/>
              <a:gd name="connsiteY8" fmla="*/ 19 h 232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2094" h="2326575">
                <a:moveTo>
                  <a:pt x="4825373" y="19"/>
                </a:moveTo>
                <a:cubicBezTo>
                  <a:pt x="5687055" y="-1535"/>
                  <a:pt x="6627120" y="97287"/>
                  <a:pt x="7641003" y="342820"/>
                </a:cubicBezTo>
                <a:cubicBezTo>
                  <a:pt x="10175711" y="956653"/>
                  <a:pt x="11380061" y="712865"/>
                  <a:pt x="12229188" y="428846"/>
                </a:cubicBezTo>
                <a:lnTo>
                  <a:pt x="12242094" y="424338"/>
                </a:lnTo>
                <a:lnTo>
                  <a:pt x="12242094" y="2326575"/>
                </a:lnTo>
                <a:lnTo>
                  <a:pt x="0" y="2326575"/>
                </a:lnTo>
                <a:lnTo>
                  <a:pt x="0" y="1123896"/>
                </a:lnTo>
                <a:lnTo>
                  <a:pt x="73417" y="1088922"/>
                </a:lnTo>
                <a:cubicBezTo>
                  <a:pt x="1174513" y="573588"/>
                  <a:pt x="2778879" y="3712"/>
                  <a:pt x="4825373" y="19"/>
                </a:cubicBezTo>
                <a:close/>
              </a:path>
            </a:pathLst>
          </a:custGeom>
        </p:spPr>
      </p:pic>
      <p:sp>
        <p:nvSpPr>
          <p:cNvPr id="5" name="矩形 4"/>
          <p:cNvSpPr/>
          <p:nvPr/>
        </p:nvSpPr>
        <p:spPr>
          <a:xfrm>
            <a:off x="-12700" y="5411403"/>
            <a:ext cx="12193588" cy="1743684"/>
          </a:xfrm>
          <a:prstGeom prst="rect">
            <a:avLst/>
          </a:prstGeom>
          <a:gradFill flip="none" rotWithShape="1">
            <a:gsLst>
              <a:gs pos="57000">
                <a:srgbClr val="241B1A">
                  <a:alpha val="51000"/>
                </a:srgbClr>
              </a:gs>
              <a:gs pos="100000">
                <a:srgbClr val="241B1A"/>
              </a:gs>
              <a:gs pos="19110">
                <a:srgbClr val="241B1A">
                  <a:alpha val="0"/>
                </a:srgbClr>
              </a:gs>
              <a:gs pos="0">
                <a:srgbClr val="241B1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27" name="矩形 26"/>
          <p:cNvSpPr/>
          <p:nvPr/>
        </p:nvSpPr>
        <p:spPr>
          <a:xfrm>
            <a:off x="-12700" y="5248362"/>
            <a:ext cx="12193588" cy="1904192"/>
          </a:xfrm>
          <a:prstGeom prst="rect">
            <a:avLst/>
          </a:prstGeom>
          <a:gradFill flip="none" rotWithShape="1">
            <a:gsLst>
              <a:gs pos="100000">
                <a:srgbClr val="241B1A">
                  <a:alpha val="37000"/>
                </a:srgbClr>
              </a:gs>
              <a:gs pos="19110">
                <a:srgbClr val="241B1A">
                  <a:alpha val="0"/>
                </a:srgbClr>
              </a:gs>
              <a:gs pos="0">
                <a:srgbClr val="241B1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58" name="文本框 57"/>
          <p:cNvSpPr txBox="1"/>
          <p:nvPr/>
        </p:nvSpPr>
        <p:spPr>
          <a:xfrm>
            <a:off x="906992" y="2449813"/>
            <a:ext cx="2231987" cy="1104661"/>
          </a:xfrm>
          <a:prstGeom prst="rect">
            <a:avLst/>
          </a:prstGeom>
          <a:noFill/>
        </p:spPr>
        <p:txBody>
          <a:bodyPr wrap="square">
            <a:noAutofit/>
          </a:bodyPr>
          <a:lstStyle/>
          <a:p>
            <a:pPr>
              <a:lnSpc>
                <a:spcPct val="120000"/>
              </a:lnSpc>
            </a:pPr>
            <a:r>
              <a:rPr lang="zh-CN" altLang="en-US" sz="1400" dirty="0">
                <a:solidFill>
                  <a:schemeClr val="accent2"/>
                </a:solidFill>
                <a:latin typeface="+mn-ea"/>
                <a:ea typeface="+mn-ea"/>
              </a:rPr>
              <a:t>受新冠肺炎疫情和国内外复杂严峻形势影响，中国银行业面临的风险和挑战加大</a:t>
            </a:r>
          </a:p>
        </p:txBody>
      </p:sp>
      <p:cxnSp>
        <p:nvCxnSpPr>
          <p:cNvPr id="61" name="直接连接符 60"/>
          <p:cNvCxnSpPr/>
          <p:nvPr/>
        </p:nvCxnSpPr>
        <p:spPr>
          <a:xfrm>
            <a:off x="1930679" y="3565475"/>
            <a:ext cx="0" cy="1485373"/>
          </a:xfrm>
          <a:prstGeom prst="line">
            <a:avLst/>
          </a:prstGeom>
          <a:ln w="12700">
            <a:gradFill flip="none" rotWithShape="1">
              <a:gsLst>
                <a:gs pos="0">
                  <a:schemeClr val="accent2"/>
                </a:gs>
                <a:gs pos="87000">
                  <a:schemeClr val="accent2">
                    <a:alpha val="0"/>
                  </a:schemeClr>
                </a:gs>
              </a:gsLst>
              <a:lin ang="5400000" scaled="1"/>
              <a:tileRect/>
            </a:gradFill>
            <a:round/>
            <a:headEnd type="ova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3668715" y="2051226"/>
            <a:ext cx="2231987" cy="846129"/>
          </a:xfrm>
          <a:prstGeom prst="rect">
            <a:avLst/>
          </a:prstGeom>
          <a:noFill/>
        </p:spPr>
        <p:txBody>
          <a:bodyPr wrap="square">
            <a:noAutofit/>
          </a:bodyPr>
          <a:lstStyle/>
          <a:p>
            <a:pPr>
              <a:lnSpc>
                <a:spcPct val="120000"/>
              </a:lnSpc>
            </a:pPr>
            <a:r>
              <a:rPr lang="zh-CN" altLang="en-US" sz="1400" dirty="0">
                <a:solidFill>
                  <a:schemeClr val="accent2"/>
                </a:solidFill>
                <a:latin typeface="+mn-ea"/>
                <a:ea typeface="+mn-ea"/>
              </a:rPr>
              <a:t>银行业金融机构统筹做好疫情防控和金融服务，有力支持国民经济稳步复苏</a:t>
            </a:r>
          </a:p>
        </p:txBody>
      </p:sp>
      <p:cxnSp>
        <p:nvCxnSpPr>
          <p:cNvPr id="70" name="直接连接符 69"/>
          <p:cNvCxnSpPr/>
          <p:nvPr/>
        </p:nvCxnSpPr>
        <p:spPr>
          <a:xfrm>
            <a:off x="4692402" y="3166888"/>
            <a:ext cx="0" cy="1485373"/>
          </a:xfrm>
          <a:prstGeom prst="line">
            <a:avLst/>
          </a:prstGeom>
          <a:ln w="12700">
            <a:gradFill flip="none" rotWithShape="1">
              <a:gsLst>
                <a:gs pos="0">
                  <a:schemeClr val="accent2"/>
                </a:gs>
                <a:gs pos="87000">
                  <a:schemeClr val="accent2">
                    <a:alpha val="0"/>
                  </a:schemeClr>
                </a:gs>
              </a:gsLst>
              <a:lin ang="5400000" scaled="1"/>
              <a:tileRect/>
            </a:gradFill>
            <a:round/>
            <a:headEnd type="ova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6430438" y="2515993"/>
            <a:ext cx="2231987" cy="846129"/>
          </a:xfrm>
          <a:prstGeom prst="rect">
            <a:avLst/>
          </a:prstGeom>
          <a:noFill/>
        </p:spPr>
        <p:txBody>
          <a:bodyPr wrap="square">
            <a:noAutofit/>
          </a:bodyPr>
          <a:lstStyle/>
          <a:p>
            <a:pPr>
              <a:lnSpc>
                <a:spcPct val="120000"/>
              </a:lnSpc>
            </a:pPr>
            <a:r>
              <a:rPr lang="zh-CN" altLang="en-US" sz="1400" dirty="0">
                <a:solidFill>
                  <a:schemeClr val="accent2"/>
                </a:solidFill>
                <a:latin typeface="+mn-ea"/>
                <a:ea typeface="+mn-ea"/>
              </a:rPr>
              <a:t>疫情控制得力，经济率先复苏回升，中国银行业主要指标表现持续改善</a:t>
            </a:r>
          </a:p>
        </p:txBody>
      </p:sp>
      <p:cxnSp>
        <p:nvCxnSpPr>
          <p:cNvPr id="78" name="直接连接符 77"/>
          <p:cNvCxnSpPr/>
          <p:nvPr/>
        </p:nvCxnSpPr>
        <p:spPr>
          <a:xfrm>
            <a:off x="7454125" y="3631655"/>
            <a:ext cx="0" cy="1485373"/>
          </a:xfrm>
          <a:prstGeom prst="line">
            <a:avLst/>
          </a:prstGeom>
          <a:ln w="12700">
            <a:gradFill flip="none" rotWithShape="1">
              <a:gsLst>
                <a:gs pos="0">
                  <a:schemeClr val="accent2"/>
                </a:gs>
                <a:gs pos="87000">
                  <a:schemeClr val="accent2">
                    <a:alpha val="0"/>
                  </a:schemeClr>
                </a:gs>
              </a:gsLst>
              <a:lin ang="5400000" scaled="1"/>
              <a:tileRect/>
            </a:gradFill>
            <a:round/>
            <a:headEnd type="oval"/>
          </a:ln>
        </p:spPr>
        <p:style>
          <a:lnRef idx="1">
            <a:schemeClr val="accent1"/>
          </a:lnRef>
          <a:fillRef idx="0">
            <a:schemeClr val="accent1"/>
          </a:fillRef>
          <a:effectRef idx="0">
            <a:schemeClr val="accent1"/>
          </a:effectRef>
          <a:fontRef idx="minor">
            <a:schemeClr val="tx1"/>
          </a:fontRef>
        </p:style>
      </p:cxnSp>
      <p:sp>
        <p:nvSpPr>
          <p:cNvPr id="84" name="文本框 83"/>
          <p:cNvSpPr txBox="1"/>
          <p:nvPr/>
        </p:nvSpPr>
        <p:spPr>
          <a:xfrm>
            <a:off x="9192160" y="2785663"/>
            <a:ext cx="2231987" cy="1104661"/>
          </a:xfrm>
          <a:prstGeom prst="rect">
            <a:avLst/>
          </a:prstGeom>
          <a:noFill/>
        </p:spPr>
        <p:txBody>
          <a:bodyPr wrap="square">
            <a:noAutofit/>
          </a:bodyPr>
          <a:lstStyle/>
          <a:p>
            <a:pPr>
              <a:lnSpc>
                <a:spcPct val="120000"/>
              </a:lnSpc>
            </a:pPr>
            <a:r>
              <a:rPr lang="zh-CN" altLang="en-US" sz="1400" dirty="0">
                <a:solidFill>
                  <a:schemeClr val="accent2"/>
                </a:solidFill>
                <a:latin typeface="+mn-ea"/>
                <a:ea typeface="+mn-ea"/>
              </a:rPr>
              <a:t>全年银行业资产负债规模将稳步增长，结构进一步优化，行业景气度将稳步提升</a:t>
            </a:r>
          </a:p>
        </p:txBody>
      </p:sp>
      <p:cxnSp>
        <p:nvCxnSpPr>
          <p:cNvPr id="86" name="直接连接符 85"/>
          <p:cNvCxnSpPr/>
          <p:nvPr/>
        </p:nvCxnSpPr>
        <p:spPr>
          <a:xfrm>
            <a:off x="10215847" y="3901325"/>
            <a:ext cx="0" cy="1485373"/>
          </a:xfrm>
          <a:prstGeom prst="line">
            <a:avLst/>
          </a:prstGeom>
          <a:ln w="12700">
            <a:gradFill flip="none" rotWithShape="1">
              <a:gsLst>
                <a:gs pos="0">
                  <a:schemeClr val="accent2"/>
                </a:gs>
                <a:gs pos="87000">
                  <a:schemeClr val="accent2">
                    <a:alpha val="0"/>
                  </a:schemeClr>
                </a:gs>
              </a:gsLst>
              <a:lin ang="5400000" scaled="1"/>
              <a:tileRect/>
            </a:gradFill>
            <a:round/>
            <a:headEnd type="oval"/>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1223126" y="4425485"/>
            <a:ext cx="1426058" cy="1426058"/>
            <a:chOff x="707558" y="4426932"/>
            <a:chExt cx="1426058" cy="1426058"/>
          </a:xfrm>
        </p:grpSpPr>
        <p:sp>
          <p:nvSpPr>
            <p:cNvPr id="63" name="椭圆 62"/>
            <p:cNvSpPr/>
            <p:nvPr/>
          </p:nvSpPr>
          <p:spPr>
            <a:xfrm>
              <a:off x="707558" y="4426932"/>
              <a:ext cx="1426058" cy="1426058"/>
            </a:xfrm>
            <a:prstGeom prst="ellipse">
              <a:avLst/>
            </a:prstGeom>
            <a:gradFill flip="none" rotWithShape="1">
              <a:gsLst>
                <a:gs pos="0">
                  <a:schemeClr val="accent1"/>
                </a:gs>
                <a:gs pos="10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chemeClr val="accent3"/>
                </a:solidFill>
                <a:latin typeface="思源黑体 CN Normal" panose="020B0400000000000000" pitchFamily="34" charset="-122"/>
                <a:ea typeface="思源黑体 CN Normal" panose="020B0400000000000000" pitchFamily="34" charset="-122"/>
              </a:endParaRPr>
            </a:p>
          </p:txBody>
        </p:sp>
        <p:sp>
          <p:nvSpPr>
            <p:cNvPr id="64" name="椭圆 63"/>
            <p:cNvSpPr/>
            <p:nvPr/>
          </p:nvSpPr>
          <p:spPr>
            <a:xfrm>
              <a:off x="883566" y="4611769"/>
              <a:ext cx="1074044" cy="1074042"/>
            </a:xfrm>
            <a:prstGeom prst="ellipse">
              <a:avLst/>
            </a:prstGeom>
            <a:solidFill>
              <a:schemeClr val="accent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rgbClr val="E2BC8E"/>
                </a:solidFill>
                <a:latin typeface="思源黑体 CN Normal" panose="020B0400000000000000" pitchFamily="34" charset="-122"/>
                <a:ea typeface="思源黑体 CN Normal" panose="020B0400000000000000" pitchFamily="34" charset="-122"/>
              </a:endParaRPr>
            </a:p>
          </p:txBody>
        </p:sp>
        <p:sp>
          <p:nvSpPr>
            <p:cNvPr id="65" name="文本框 64"/>
            <p:cNvSpPr txBox="1"/>
            <p:nvPr/>
          </p:nvSpPr>
          <p:spPr>
            <a:xfrm>
              <a:off x="1015003" y="4950073"/>
              <a:ext cx="800219" cy="461665"/>
            </a:xfrm>
            <a:prstGeom prst="rect">
              <a:avLst/>
            </a:prstGeom>
            <a:noFill/>
          </p:spPr>
          <p:txBody>
            <a:bodyPr wrap="none">
              <a:noAutofit/>
            </a:bodyPr>
            <a:lstStyle/>
            <a:p>
              <a:pPr algn="just"/>
              <a:r>
                <a:rPr lang="zh-CN" altLang="en-US" sz="2400" dirty="0">
                  <a:gradFill>
                    <a:gsLst>
                      <a:gs pos="0">
                        <a:schemeClr val="accent2"/>
                      </a:gs>
                      <a:gs pos="100000">
                        <a:schemeClr val="accent1"/>
                      </a:gs>
                    </a:gsLst>
                    <a:lin ang="2700000" scaled="1"/>
                  </a:gradFill>
                  <a:latin typeface="+mj-ea"/>
                  <a:ea typeface="+mj-ea"/>
                </a:rPr>
                <a:t>冲击</a:t>
              </a:r>
            </a:p>
          </p:txBody>
        </p:sp>
      </p:grpSp>
      <p:grpSp>
        <p:nvGrpSpPr>
          <p:cNvPr id="71" name="组合 70"/>
          <p:cNvGrpSpPr/>
          <p:nvPr/>
        </p:nvGrpSpPr>
        <p:grpSpPr>
          <a:xfrm>
            <a:off x="3984849" y="4026898"/>
            <a:ext cx="1426058" cy="1426058"/>
            <a:chOff x="707558" y="4426932"/>
            <a:chExt cx="1426058" cy="1426058"/>
          </a:xfrm>
        </p:grpSpPr>
        <p:sp>
          <p:nvSpPr>
            <p:cNvPr id="72" name="椭圆 71"/>
            <p:cNvSpPr/>
            <p:nvPr/>
          </p:nvSpPr>
          <p:spPr>
            <a:xfrm>
              <a:off x="707558" y="4426932"/>
              <a:ext cx="1426058" cy="1426058"/>
            </a:xfrm>
            <a:prstGeom prst="ellipse">
              <a:avLst/>
            </a:prstGeom>
            <a:gradFill flip="none" rotWithShape="1">
              <a:gsLst>
                <a:gs pos="0">
                  <a:schemeClr val="accent1"/>
                </a:gs>
                <a:gs pos="10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chemeClr val="accent3"/>
                </a:solidFill>
                <a:latin typeface="思源黑体 CN Normal" panose="020B0400000000000000" pitchFamily="34" charset="-122"/>
                <a:ea typeface="思源黑体 CN Normal" panose="020B0400000000000000" pitchFamily="34" charset="-122"/>
              </a:endParaRPr>
            </a:p>
          </p:txBody>
        </p:sp>
        <p:sp>
          <p:nvSpPr>
            <p:cNvPr id="73" name="椭圆 72"/>
            <p:cNvSpPr/>
            <p:nvPr/>
          </p:nvSpPr>
          <p:spPr>
            <a:xfrm>
              <a:off x="883566" y="4611769"/>
              <a:ext cx="1074044" cy="1074042"/>
            </a:xfrm>
            <a:prstGeom prst="ellipse">
              <a:avLst/>
            </a:prstGeom>
            <a:solidFill>
              <a:schemeClr val="accent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rgbClr val="E2BC8E"/>
                </a:solidFill>
                <a:latin typeface="思源黑体 CN Normal" panose="020B0400000000000000" pitchFamily="34" charset="-122"/>
                <a:ea typeface="思源黑体 CN Normal" panose="020B0400000000000000" pitchFamily="34" charset="-122"/>
              </a:endParaRPr>
            </a:p>
          </p:txBody>
        </p:sp>
        <p:sp>
          <p:nvSpPr>
            <p:cNvPr id="74" name="文本框 73"/>
            <p:cNvSpPr txBox="1"/>
            <p:nvPr/>
          </p:nvSpPr>
          <p:spPr>
            <a:xfrm>
              <a:off x="1015002" y="4950073"/>
              <a:ext cx="800219" cy="461665"/>
            </a:xfrm>
            <a:prstGeom prst="rect">
              <a:avLst/>
            </a:prstGeom>
            <a:noFill/>
          </p:spPr>
          <p:txBody>
            <a:bodyPr wrap="none">
              <a:noAutofit/>
            </a:bodyPr>
            <a:lstStyle/>
            <a:p>
              <a:pPr algn="just"/>
              <a:r>
                <a:rPr lang="zh-CN" altLang="en-US" sz="2400" dirty="0">
                  <a:gradFill>
                    <a:gsLst>
                      <a:gs pos="0">
                        <a:schemeClr val="accent2"/>
                      </a:gs>
                      <a:gs pos="100000">
                        <a:schemeClr val="accent1"/>
                      </a:gs>
                    </a:gsLst>
                    <a:lin ang="2700000" scaled="1"/>
                  </a:gradFill>
                  <a:latin typeface="+mj-ea"/>
                  <a:ea typeface="+mj-ea"/>
                </a:rPr>
                <a:t>复苏</a:t>
              </a:r>
            </a:p>
          </p:txBody>
        </p:sp>
      </p:grpSp>
      <p:grpSp>
        <p:nvGrpSpPr>
          <p:cNvPr id="79" name="组合 78"/>
          <p:cNvGrpSpPr/>
          <p:nvPr/>
        </p:nvGrpSpPr>
        <p:grpSpPr>
          <a:xfrm>
            <a:off x="6746572" y="4491665"/>
            <a:ext cx="1426058" cy="1426058"/>
            <a:chOff x="707558" y="4426932"/>
            <a:chExt cx="1426058" cy="1426058"/>
          </a:xfrm>
        </p:grpSpPr>
        <p:sp>
          <p:nvSpPr>
            <p:cNvPr id="80" name="椭圆 79"/>
            <p:cNvSpPr/>
            <p:nvPr/>
          </p:nvSpPr>
          <p:spPr>
            <a:xfrm>
              <a:off x="707558" y="4426932"/>
              <a:ext cx="1426058" cy="1426058"/>
            </a:xfrm>
            <a:prstGeom prst="ellipse">
              <a:avLst/>
            </a:prstGeom>
            <a:gradFill flip="none" rotWithShape="1">
              <a:gsLst>
                <a:gs pos="0">
                  <a:schemeClr val="accent1"/>
                </a:gs>
                <a:gs pos="10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chemeClr val="accent3"/>
                </a:solidFill>
                <a:latin typeface="思源黑体 CN Normal" panose="020B0400000000000000" pitchFamily="34" charset="-122"/>
                <a:ea typeface="思源黑体 CN Normal" panose="020B0400000000000000" pitchFamily="34" charset="-122"/>
              </a:endParaRPr>
            </a:p>
          </p:txBody>
        </p:sp>
        <p:sp>
          <p:nvSpPr>
            <p:cNvPr id="81" name="椭圆 80"/>
            <p:cNvSpPr/>
            <p:nvPr/>
          </p:nvSpPr>
          <p:spPr>
            <a:xfrm>
              <a:off x="883566" y="4611769"/>
              <a:ext cx="1074044" cy="1074042"/>
            </a:xfrm>
            <a:prstGeom prst="ellipse">
              <a:avLst/>
            </a:prstGeom>
            <a:solidFill>
              <a:schemeClr val="accent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rgbClr val="E2BC8E"/>
                </a:solidFill>
                <a:latin typeface="思源黑体 CN Normal" panose="020B0400000000000000" pitchFamily="34" charset="-122"/>
                <a:ea typeface="思源黑体 CN Normal" panose="020B0400000000000000" pitchFamily="34" charset="-122"/>
              </a:endParaRPr>
            </a:p>
          </p:txBody>
        </p:sp>
        <p:sp>
          <p:nvSpPr>
            <p:cNvPr id="82" name="文本框 81"/>
            <p:cNvSpPr txBox="1"/>
            <p:nvPr/>
          </p:nvSpPr>
          <p:spPr>
            <a:xfrm>
              <a:off x="1015002" y="4950073"/>
              <a:ext cx="800219" cy="461665"/>
            </a:xfrm>
            <a:prstGeom prst="rect">
              <a:avLst/>
            </a:prstGeom>
            <a:noFill/>
          </p:spPr>
          <p:txBody>
            <a:bodyPr wrap="none">
              <a:noAutofit/>
            </a:bodyPr>
            <a:lstStyle/>
            <a:p>
              <a:pPr algn="just"/>
              <a:r>
                <a:rPr lang="zh-CN" altLang="en-US" sz="2400" dirty="0">
                  <a:gradFill>
                    <a:gsLst>
                      <a:gs pos="0">
                        <a:schemeClr val="accent2"/>
                      </a:gs>
                      <a:gs pos="100000">
                        <a:schemeClr val="accent1"/>
                      </a:gs>
                    </a:gsLst>
                    <a:lin ang="2700000" scaled="1"/>
                  </a:gradFill>
                  <a:latin typeface="+mj-ea"/>
                  <a:ea typeface="+mj-ea"/>
                </a:rPr>
                <a:t>改善</a:t>
              </a:r>
            </a:p>
          </p:txBody>
        </p:sp>
      </p:grpSp>
      <p:grpSp>
        <p:nvGrpSpPr>
          <p:cNvPr id="87" name="组合 86"/>
          <p:cNvGrpSpPr/>
          <p:nvPr/>
        </p:nvGrpSpPr>
        <p:grpSpPr>
          <a:xfrm>
            <a:off x="9508294" y="4761335"/>
            <a:ext cx="1426058" cy="1426058"/>
            <a:chOff x="707558" y="4426932"/>
            <a:chExt cx="1426058" cy="1426058"/>
          </a:xfrm>
        </p:grpSpPr>
        <p:sp>
          <p:nvSpPr>
            <p:cNvPr id="88" name="椭圆 87"/>
            <p:cNvSpPr/>
            <p:nvPr/>
          </p:nvSpPr>
          <p:spPr>
            <a:xfrm>
              <a:off x="707558" y="4426932"/>
              <a:ext cx="1426058" cy="1426058"/>
            </a:xfrm>
            <a:prstGeom prst="ellipse">
              <a:avLst/>
            </a:prstGeom>
            <a:gradFill flip="none" rotWithShape="1">
              <a:gsLst>
                <a:gs pos="0">
                  <a:schemeClr val="accent1"/>
                </a:gs>
                <a:gs pos="100000">
                  <a:schemeClr val="accent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chemeClr val="accent3"/>
                </a:solidFill>
                <a:latin typeface="思源黑体 CN Normal" panose="020B0400000000000000" pitchFamily="34" charset="-122"/>
                <a:ea typeface="思源黑体 CN Normal" panose="020B0400000000000000" pitchFamily="34" charset="-122"/>
              </a:endParaRPr>
            </a:p>
          </p:txBody>
        </p:sp>
        <p:sp>
          <p:nvSpPr>
            <p:cNvPr id="89" name="椭圆 88"/>
            <p:cNvSpPr/>
            <p:nvPr/>
          </p:nvSpPr>
          <p:spPr>
            <a:xfrm>
              <a:off x="883566" y="4611769"/>
              <a:ext cx="1074044" cy="1074042"/>
            </a:xfrm>
            <a:prstGeom prst="ellipse">
              <a:avLst/>
            </a:prstGeom>
            <a:solidFill>
              <a:schemeClr val="accent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sz="3200" dirty="0">
                <a:solidFill>
                  <a:srgbClr val="E2BC8E"/>
                </a:solidFill>
                <a:latin typeface="思源黑体 CN Normal" panose="020B0400000000000000" pitchFamily="34" charset="-122"/>
                <a:ea typeface="思源黑体 CN Normal" panose="020B0400000000000000" pitchFamily="34" charset="-122"/>
              </a:endParaRPr>
            </a:p>
          </p:txBody>
        </p:sp>
        <p:sp>
          <p:nvSpPr>
            <p:cNvPr id="90" name="文本框 89"/>
            <p:cNvSpPr txBox="1"/>
            <p:nvPr/>
          </p:nvSpPr>
          <p:spPr>
            <a:xfrm>
              <a:off x="1015003" y="4950073"/>
              <a:ext cx="800219" cy="461665"/>
            </a:xfrm>
            <a:prstGeom prst="rect">
              <a:avLst/>
            </a:prstGeom>
            <a:noFill/>
          </p:spPr>
          <p:txBody>
            <a:bodyPr wrap="none">
              <a:noAutofit/>
            </a:bodyPr>
            <a:lstStyle/>
            <a:p>
              <a:pPr algn="just"/>
              <a:r>
                <a:rPr lang="zh-CN" altLang="en-US" sz="2400" dirty="0">
                  <a:gradFill>
                    <a:gsLst>
                      <a:gs pos="0">
                        <a:schemeClr val="accent2"/>
                      </a:gs>
                      <a:gs pos="100000">
                        <a:schemeClr val="accent1"/>
                      </a:gs>
                    </a:gsLst>
                    <a:lin ang="2700000" scaled="1"/>
                  </a:gradFill>
                  <a:latin typeface="+mj-ea"/>
                  <a:ea typeface="+mj-ea"/>
                </a:rPr>
                <a:t>增长</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发展现状</a:t>
            </a:r>
          </a:p>
        </p:txBody>
      </p:sp>
      <p:sp>
        <p:nvSpPr>
          <p:cNvPr id="99" name="任意多边形: 形状 98"/>
          <p:cNvSpPr/>
          <p:nvPr/>
        </p:nvSpPr>
        <p:spPr>
          <a:xfrm>
            <a:off x="0" y="3899090"/>
            <a:ext cx="12192000" cy="2958933"/>
          </a:xfrm>
          <a:custGeom>
            <a:avLst/>
            <a:gdLst>
              <a:gd name="connsiteX0" fmla="*/ 12192000 w 12192000"/>
              <a:gd name="connsiteY0" fmla="*/ 0 h 2958910"/>
              <a:gd name="connsiteX1" fmla="*/ 12192000 w 12192000"/>
              <a:gd name="connsiteY1" fmla="*/ 2958910 h 2958910"/>
              <a:gd name="connsiteX2" fmla="*/ 0 w 12192000"/>
              <a:gd name="connsiteY2" fmla="*/ 2958910 h 2958910"/>
              <a:gd name="connsiteX3" fmla="*/ 0 w 12192000"/>
              <a:gd name="connsiteY3" fmla="*/ 2735413 h 2958910"/>
              <a:gd name="connsiteX4" fmla="*/ 190205 w 12192000"/>
              <a:gd name="connsiteY4" fmla="*/ 2175865 h 2958910"/>
              <a:gd name="connsiteX5" fmla="*/ 1305854 w 12192000"/>
              <a:gd name="connsiteY5" fmla="*/ 1909912 h 2958910"/>
              <a:gd name="connsiteX6" fmla="*/ 2289424 w 12192000"/>
              <a:gd name="connsiteY6" fmla="*/ 1978985 h 2958910"/>
              <a:gd name="connsiteX7" fmla="*/ 4931088 w 12192000"/>
              <a:gd name="connsiteY7" fmla="*/ 1467668 h 2958910"/>
              <a:gd name="connsiteX8" fmla="*/ 6213683 w 12192000"/>
              <a:gd name="connsiteY8" fmla="*/ 1516425 h 2958910"/>
              <a:gd name="connsiteX9" fmla="*/ 7575715 w 12192000"/>
              <a:gd name="connsiteY9" fmla="*/ 1053866 h 2958910"/>
              <a:gd name="connsiteX10" fmla="*/ 8673179 w 12192000"/>
              <a:gd name="connsiteY10" fmla="*/ 1072269 h 2958910"/>
              <a:gd name="connsiteX11" fmla="*/ 10153457 w 12192000"/>
              <a:gd name="connsiteY11" fmla="*/ 128299 h 2958910"/>
              <a:gd name="connsiteX12" fmla="*/ 11893200 w 12192000"/>
              <a:gd name="connsiteY12" fmla="*/ 141771 h 2958910"/>
              <a:gd name="connsiteX0-1" fmla="*/ 12192000 w 12283440"/>
              <a:gd name="connsiteY0-2" fmla="*/ 2958910 h 3050350"/>
              <a:gd name="connsiteX1-3" fmla="*/ 0 w 12283440"/>
              <a:gd name="connsiteY1-4" fmla="*/ 2958910 h 3050350"/>
              <a:gd name="connsiteX2-5" fmla="*/ 0 w 12283440"/>
              <a:gd name="connsiteY2-6" fmla="*/ 2735413 h 3050350"/>
              <a:gd name="connsiteX3-7" fmla="*/ 190205 w 12283440"/>
              <a:gd name="connsiteY3-8" fmla="*/ 2175865 h 3050350"/>
              <a:gd name="connsiteX4-9" fmla="*/ 1305854 w 12283440"/>
              <a:gd name="connsiteY4-10" fmla="*/ 1909912 h 3050350"/>
              <a:gd name="connsiteX5-11" fmla="*/ 2289424 w 12283440"/>
              <a:gd name="connsiteY5-12" fmla="*/ 1978985 h 3050350"/>
              <a:gd name="connsiteX6-13" fmla="*/ 4931088 w 12283440"/>
              <a:gd name="connsiteY6-14" fmla="*/ 1467668 h 3050350"/>
              <a:gd name="connsiteX7-15" fmla="*/ 6213683 w 12283440"/>
              <a:gd name="connsiteY7-16" fmla="*/ 1516425 h 3050350"/>
              <a:gd name="connsiteX8-17" fmla="*/ 7575715 w 12283440"/>
              <a:gd name="connsiteY8-18" fmla="*/ 1053866 h 3050350"/>
              <a:gd name="connsiteX9-19" fmla="*/ 8673179 w 12283440"/>
              <a:gd name="connsiteY9-20" fmla="*/ 1072269 h 3050350"/>
              <a:gd name="connsiteX10-21" fmla="*/ 10153457 w 12283440"/>
              <a:gd name="connsiteY10-22" fmla="*/ 128299 h 3050350"/>
              <a:gd name="connsiteX11-23" fmla="*/ 11893200 w 12283440"/>
              <a:gd name="connsiteY11-24" fmla="*/ 141771 h 3050350"/>
              <a:gd name="connsiteX12-25" fmla="*/ 12192000 w 12283440"/>
              <a:gd name="connsiteY12-26" fmla="*/ 0 h 3050350"/>
              <a:gd name="connsiteX13" fmla="*/ 12283440 w 12283440"/>
              <a:gd name="connsiteY13" fmla="*/ 3050350 h 3050350"/>
              <a:gd name="connsiteX0-27" fmla="*/ 12192000 w 12192000"/>
              <a:gd name="connsiteY0-28" fmla="*/ 2958910 h 2958910"/>
              <a:gd name="connsiteX1-29" fmla="*/ 0 w 12192000"/>
              <a:gd name="connsiteY1-30" fmla="*/ 2958910 h 2958910"/>
              <a:gd name="connsiteX2-31" fmla="*/ 0 w 12192000"/>
              <a:gd name="connsiteY2-32" fmla="*/ 2735413 h 2958910"/>
              <a:gd name="connsiteX3-33" fmla="*/ 190205 w 12192000"/>
              <a:gd name="connsiteY3-34" fmla="*/ 2175865 h 2958910"/>
              <a:gd name="connsiteX4-35" fmla="*/ 1305854 w 12192000"/>
              <a:gd name="connsiteY4-36" fmla="*/ 1909912 h 2958910"/>
              <a:gd name="connsiteX5-37" fmla="*/ 2289424 w 12192000"/>
              <a:gd name="connsiteY5-38" fmla="*/ 1978985 h 2958910"/>
              <a:gd name="connsiteX6-39" fmla="*/ 4931088 w 12192000"/>
              <a:gd name="connsiteY6-40" fmla="*/ 1467668 h 2958910"/>
              <a:gd name="connsiteX7-41" fmla="*/ 6213683 w 12192000"/>
              <a:gd name="connsiteY7-42" fmla="*/ 1516425 h 2958910"/>
              <a:gd name="connsiteX8-43" fmla="*/ 7575715 w 12192000"/>
              <a:gd name="connsiteY8-44" fmla="*/ 1053866 h 2958910"/>
              <a:gd name="connsiteX9-45" fmla="*/ 8673179 w 12192000"/>
              <a:gd name="connsiteY9-46" fmla="*/ 1072269 h 2958910"/>
              <a:gd name="connsiteX10-47" fmla="*/ 10153457 w 12192000"/>
              <a:gd name="connsiteY10-48" fmla="*/ 128299 h 2958910"/>
              <a:gd name="connsiteX11-49" fmla="*/ 11893200 w 12192000"/>
              <a:gd name="connsiteY11-50" fmla="*/ 141771 h 2958910"/>
              <a:gd name="connsiteX12-51" fmla="*/ 12192000 w 12192000"/>
              <a:gd name="connsiteY12-52" fmla="*/ 0 h 2958910"/>
              <a:gd name="connsiteX0-53" fmla="*/ 12192000 w 12192000"/>
              <a:gd name="connsiteY0-54" fmla="*/ 2958910 h 2958933"/>
              <a:gd name="connsiteX1-55" fmla="*/ 0 w 12192000"/>
              <a:gd name="connsiteY1-56" fmla="*/ 2958910 h 2958933"/>
              <a:gd name="connsiteX2-57" fmla="*/ 20320 w 12192000"/>
              <a:gd name="connsiteY2-58" fmla="*/ 2958933 h 2958933"/>
              <a:gd name="connsiteX3-59" fmla="*/ 190205 w 12192000"/>
              <a:gd name="connsiteY3-60" fmla="*/ 2175865 h 2958933"/>
              <a:gd name="connsiteX4-61" fmla="*/ 1305854 w 12192000"/>
              <a:gd name="connsiteY4-62" fmla="*/ 1909912 h 2958933"/>
              <a:gd name="connsiteX5-63" fmla="*/ 2289424 w 12192000"/>
              <a:gd name="connsiteY5-64" fmla="*/ 1978985 h 2958933"/>
              <a:gd name="connsiteX6-65" fmla="*/ 4931088 w 12192000"/>
              <a:gd name="connsiteY6-66" fmla="*/ 1467668 h 2958933"/>
              <a:gd name="connsiteX7-67" fmla="*/ 6213683 w 12192000"/>
              <a:gd name="connsiteY7-68" fmla="*/ 1516425 h 2958933"/>
              <a:gd name="connsiteX8-69" fmla="*/ 7575715 w 12192000"/>
              <a:gd name="connsiteY8-70" fmla="*/ 1053866 h 2958933"/>
              <a:gd name="connsiteX9-71" fmla="*/ 8673179 w 12192000"/>
              <a:gd name="connsiteY9-72" fmla="*/ 1072269 h 2958933"/>
              <a:gd name="connsiteX10-73" fmla="*/ 10153457 w 12192000"/>
              <a:gd name="connsiteY10-74" fmla="*/ 128299 h 2958933"/>
              <a:gd name="connsiteX11-75" fmla="*/ 11893200 w 12192000"/>
              <a:gd name="connsiteY11-76" fmla="*/ 141771 h 2958933"/>
              <a:gd name="connsiteX12-77" fmla="*/ 12192000 w 12192000"/>
              <a:gd name="connsiteY12-78" fmla="*/ 0 h 29589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2192000" h="2958933">
                <a:moveTo>
                  <a:pt x="12192000" y="2958910"/>
                </a:moveTo>
                <a:lnTo>
                  <a:pt x="0" y="2958910"/>
                </a:lnTo>
                <a:lnTo>
                  <a:pt x="20320" y="2958933"/>
                </a:lnTo>
                <a:lnTo>
                  <a:pt x="190205" y="2175865"/>
                </a:lnTo>
                <a:lnTo>
                  <a:pt x="1305854" y="1909912"/>
                </a:lnTo>
                <a:lnTo>
                  <a:pt x="2289424" y="1978985"/>
                </a:lnTo>
                <a:lnTo>
                  <a:pt x="4931088" y="1467668"/>
                </a:lnTo>
                <a:lnTo>
                  <a:pt x="6213683" y="1516425"/>
                </a:lnTo>
                <a:lnTo>
                  <a:pt x="7575715" y="1053866"/>
                </a:lnTo>
                <a:lnTo>
                  <a:pt x="8673179" y="1072269"/>
                </a:lnTo>
                <a:lnTo>
                  <a:pt x="10153457" y="128299"/>
                </a:lnTo>
                <a:lnTo>
                  <a:pt x="11893200" y="141771"/>
                </a:lnTo>
                <a:lnTo>
                  <a:pt x="12192000" y="0"/>
                </a:lnTo>
              </a:path>
            </a:pathLst>
          </a:custGeom>
          <a:gradFill flip="none" rotWithShape="1">
            <a:gsLst>
              <a:gs pos="99000">
                <a:schemeClr val="accent1">
                  <a:alpha val="20000"/>
                </a:schemeClr>
              </a:gs>
              <a:gs pos="0">
                <a:schemeClr val="accent1">
                  <a:alpha val="0"/>
                </a:schemeClr>
              </a:gs>
            </a:gsLst>
            <a:lin ang="16200000" scaled="1"/>
            <a:tileRect/>
          </a:gradFill>
          <a:ln>
            <a:gradFill flip="none" rotWithShape="1">
              <a:gsLst>
                <a:gs pos="0">
                  <a:schemeClr val="accent2">
                    <a:alpha val="66000"/>
                  </a:schemeClr>
                </a:gs>
                <a:gs pos="92000">
                  <a:srgbClr val="BA9789"/>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37" name="组合 36"/>
          <p:cNvGrpSpPr/>
          <p:nvPr/>
        </p:nvGrpSpPr>
        <p:grpSpPr>
          <a:xfrm>
            <a:off x="1681879" y="4880095"/>
            <a:ext cx="1346200" cy="637009"/>
            <a:chOff x="4027273" y="1651481"/>
            <a:chExt cx="1346200" cy="637009"/>
          </a:xfrm>
          <a:scene3d>
            <a:camera prst="perspectiveRight" fov="2700000">
              <a:rot lat="21299999" lon="20099991" rev="0"/>
            </a:camera>
            <a:lightRig rig="threePt" dir="t"/>
          </a:scene3d>
        </p:grpSpPr>
        <p:sp>
          <p:nvSpPr>
            <p:cNvPr id="81" name="任意多边形: 形状 80"/>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cs typeface="+mn-cs"/>
              </a:endParaRPr>
            </a:p>
          </p:txBody>
        </p:sp>
        <p:sp>
          <p:nvSpPr>
            <p:cNvPr id="82" name="文本框 81"/>
            <p:cNvSpPr txBox="1"/>
            <p:nvPr/>
          </p:nvSpPr>
          <p:spPr>
            <a:xfrm>
              <a:off x="4126911" y="1706695"/>
              <a:ext cx="1131370"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chemeClr val="accent5"/>
                  </a:solidFill>
                  <a:latin typeface="+mj-ea"/>
                  <a:ea typeface="+mj-ea"/>
                </a:rPr>
                <a:t>STEP</a:t>
              </a:r>
              <a:r>
                <a:rPr kumimoji="0" lang="en-US" altLang="zh-CN" sz="1800" b="1" i="0" u="none" strike="noStrike" kern="1200" cap="none" spc="0" normalizeH="0" baseline="0" noProof="0" dirty="0">
                  <a:ln>
                    <a:noFill/>
                  </a:ln>
                  <a:solidFill>
                    <a:schemeClr val="accent5"/>
                  </a:solidFill>
                  <a:effectLst/>
                  <a:uLnTx/>
                  <a:uFillTx/>
                  <a:latin typeface="+mj-ea"/>
                  <a:ea typeface="+mj-ea"/>
                  <a:cs typeface="+mn-cs"/>
                </a:rPr>
                <a:t> </a:t>
              </a:r>
              <a:r>
                <a:rPr lang="en-US" altLang="zh-CN" dirty="0">
                  <a:solidFill>
                    <a:schemeClr val="accent5"/>
                  </a:solidFill>
                  <a:latin typeface="+mj-ea"/>
                  <a:ea typeface="+mj-ea"/>
                </a:rPr>
                <a:t>1</a:t>
              </a:r>
              <a:endParaRPr lang="zh-CN" altLang="en-US" dirty="0">
                <a:solidFill>
                  <a:schemeClr val="accent5"/>
                </a:solidFill>
                <a:latin typeface="+mj-ea"/>
                <a:ea typeface="+mj-ea"/>
              </a:endParaRPr>
            </a:p>
          </p:txBody>
        </p:sp>
      </p:grpSp>
      <p:grpSp>
        <p:nvGrpSpPr>
          <p:cNvPr id="41" name="组合 40"/>
          <p:cNvGrpSpPr/>
          <p:nvPr/>
        </p:nvGrpSpPr>
        <p:grpSpPr>
          <a:xfrm>
            <a:off x="4259362" y="4538850"/>
            <a:ext cx="1346200" cy="637009"/>
            <a:chOff x="4027273" y="1651481"/>
            <a:chExt cx="1346200" cy="637009"/>
          </a:xfrm>
          <a:scene3d>
            <a:camera prst="perspectiveRight" fov="2700000">
              <a:rot lat="21299999" lon="20099991" rev="0"/>
            </a:camera>
            <a:lightRig rig="threePt" dir="t"/>
          </a:scene3d>
        </p:grpSpPr>
        <p:sp>
          <p:nvSpPr>
            <p:cNvPr id="79" name="任意多边形: 形状 78"/>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cs typeface="+mn-cs"/>
              </a:endParaRPr>
            </a:p>
          </p:txBody>
        </p:sp>
        <p:sp>
          <p:nvSpPr>
            <p:cNvPr id="80" name="文本框 79"/>
            <p:cNvSpPr txBox="1"/>
            <p:nvPr/>
          </p:nvSpPr>
          <p:spPr>
            <a:xfrm>
              <a:off x="4126911" y="1706695"/>
              <a:ext cx="1131370" cy="369332"/>
            </a:xfrm>
            <a:prstGeom prst="rect">
              <a:avLst/>
            </a:prstGeom>
            <a:noFill/>
          </p:spPr>
          <p:txBody>
            <a:bodyPr wrap="square">
              <a:noAutofit/>
            </a:bodyPr>
            <a:lstStyle/>
            <a:p>
              <a:pPr algn="ctr">
                <a:defRPr/>
              </a:pPr>
              <a:r>
                <a:rPr lang="en-US" altLang="zh-CN" dirty="0">
                  <a:solidFill>
                    <a:schemeClr val="accent5"/>
                  </a:solidFill>
                  <a:latin typeface="+mj-ea"/>
                  <a:ea typeface="+mj-ea"/>
                </a:rPr>
                <a:t>STEP</a:t>
              </a:r>
              <a:r>
                <a:rPr lang="en-US" altLang="zh-CN" b="1" dirty="0">
                  <a:solidFill>
                    <a:schemeClr val="accent5"/>
                  </a:solidFill>
                  <a:latin typeface="+mj-ea"/>
                  <a:ea typeface="+mj-ea"/>
                </a:rPr>
                <a:t> </a:t>
              </a:r>
              <a:r>
                <a:rPr lang="en-US" altLang="zh-CN" dirty="0">
                  <a:solidFill>
                    <a:schemeClr val="accent5"/>
                  </a:solidFill>
                  <a:latin typeface="+mj-ea"/>
                  <a:ea typeface="+mj-ea"/>
                </a:rPr>
                <a:t>2</a:t>
              </a:r>
              <a:endParaRPr lang="zh-CN" altLang="en-US" dirty="0">
                <a:solidFill>
                  <a:schemeClr val="accent5"/>
                </a:solidFill>
                <a:latin typeface="+mj-ea"/>
                <a:ea typeface="+mj-ea"/>
              </a:endParaRPr>
            </a:p>
          </p:txBody>
        </p:sp>
      </p:grpSp>
      <p:grpSp>
        <p:nvGrpSpPr>
          <p:cNvPr id="42" name="组合 41"/>
          <p:cNvGrpSpPr/>
          <p:nvPr/>
        </p:nvGrpSpPr>
        <p:grpSpPr>
          <a:xfrm>
            <a:off x="6706285" y="4024900"/>
            <a:ext cx="1676948" cy="637009"/>
            <a:chOff x="4027273" y="1651481"/>
            <a:chExt cx="1346200" cy="637009"/>
          </a:xfrm>
          <a:scene3d>
            <a:camera prst="perspectiveRight" fov="2700000">
              <a:rot lat="21299999" lon="20099991" rev="0"/>
            </a:camera>
            <a:lightRig rig="threePt" dir="t"/>
          </a:scene3d>
        </p:grpSpPr>
        <p:sp>
          <p:nvSpPr>
            <p:cNvPr id="77" name="任意多边形: 形状 76"/>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cs typeface="+mn-cs"/>
              </a:endParaRPr>
            </a:p>
          </p:txBody>
        </p:sp>
        <p:sp>
          <p:nvSpPr>
            <p:cNvPr id="78" name="文本框 77"/>
            <p:cNvSpPr txBox="1"/>
            <p:nvPr/>
          </p:nvSpPr>
          <p:spPr>
            <a:xfrm>
              <a:off x="4126911" y="1706695"/>
              <a:ext cx="1131370" cy="369332"/>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i="0" u="none" strike="noStrike" kern="1200" cap="none" spc="0" normalizeH="0" baseline="0" noProof="0" dirty="0">
                  <a:ln>
                    <a:noFill/>
                  </a:ln>
                  <a:solidFill>
                    <a:schemeClr val="accent5"/>
                  </a:solidFill>
                  <a:effectLst/>
                  <a:uLnTx/>
                  <a:uFillTx/>
                  <a:latin typeface="+mj-ea"/>
                  <a:ea typeface="+mj-ea"/>
                  <a:cs typeface="+mn-cs"/>
                </a:rPr>
                <a:t>STEP 3</a:t>
              </a:r>
              <a:endParaRPr kumimoji="0" lang="zh-CN" altLang="en-US" sz="1800" i="0" u="none" strike="noStrike" kern="1200" cap="none" spc="0" normalizeH="0" baseline="0" noProof="0" dirty="0">
                <a:ln>
                  <a:noFill/>
                </a:ln>
                <a:solidFill>
                  <a:schemeClr val="accent5"/>
                </a:solidFill>
                <a:effectLst/>
                <a:uLnTx/>
                <a:uFillTx/>
                <a:latin typeface="+mj-ea"/>
                <a:ea typeface="+mj-ea"/>
                <a:cs typeface="+mn-cs"/>
              </a:endParaRPr>
            </a:p>
          </p:txBody>
        </p:sp>
      </p:grpSp>
      <p:grpSp>
        <p:nvGrpSpPr>
          <p:cNvPr id="43" name="组合 42"/>
          <p:cNvGrpSpPr/>
          <p:nvPr/>
        </p:nvGrpSpPr>
        <p:grpSpPr>
          <a:xfrm>
            <a:off x="9357583" y="3057013"/>
            <a:ext cx="1676948" cy="637009"/>
            <a:chOff x="4027273" y="1651481"/>
            <a:chExt cx="1346200" cy="637009"/>
          </a:xfrm>
          <a:scene3d>
            <a:camera prst="perspectiveRight" fov="2700000">
              <a:rot lat="21299999" lon="20099991" rev="0"/>
            </a:camera>
            <a:lightRig rig="threePt" dir="t"/>
          </a:scene3d>
        </p:grpSpPr>
        <p:sp>
          <p:nvSpPr>
            <p:cNvPr id="75" name="任意多边形: 形状 74"/>
            <p:cNvSpPr/>
            <p:nvPr/>
          </p:nvSpPr>
          <p:spPr>
            <a:xfrm rot="10800000">
              <a:off x="4027273" y="1651481"/>
              <a:ext cx="1346200" cy="637009"/>
            </a:xfrm>
            <a:custGeom>
              <a:avLst/>
              <a:gdLst>
                <a:gd name="connsiteX0" fmla="*/ 1346200 w 1346200"/>
                <a:gd name="connsiteY0" fmla="*/ 910382 h 910382"/>
                <a:gd name="connsiteX1" fmla="*/ 0 w 1346200"/>
                <a:gd name="connsiteY1" fmla="*/ 910382 h 910382"/>
                <a:gd name="connsiteX2" fmla="*/ 0 w 1346200"/>
                <a:gd name="connsiteY2" fmla="*/ 182838 h 910382"/>
                <a:gd name="connsiteX3" fmla="*/ 477489 w 1346200"/>
                <a:gd name="connsiteY3" fmla="*/ 182838 h 910382"/>
                <a:gd name="connsiteX4" fmla="*/ 673100 w 1346200"/>
                <a:gd name="connsiteY4" fmla="*/ 0 h 910382"/>
                <a:gd name="connsiteX5" fmla="*/ 868711 w 1346200"/>
                <a:gd name="connsiteY5" fmla="*/ 182838 h 910382"/>
                <a:gd name="connsiteX6" fmla="*/ 1346200 w 1346200"/>
                <a:gd name="connsiteY6" fmla="*/ 182838 h 91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200" h="910382">
                  <a:moveTo>
                    <a:pt x="1346200" y="910382"/>
                  </a:moveTo>
                  <a:lnTo>
                    <a:pt x="0" y="910382"/>
                  </a:lnTo>
                  <a:lnTo>
                    <a:pt x="0" y="182838"/>
                  </a:lnTo>
                  <a:lnTo>
                    <a:pt x="477489" y="182838"/>
                  </a:lnTo>
                  <a:lnTo>
                    <a:pt x="673100" y="0"/>
                  </a:lnTo>
                  <a:lnTo>
                    <a:pt x="868711" y="182838"/>
                  </a:lnTo>
                  <a:lnTo>
                    <a:pt x="1346200" y="182838"/>
                  </a:lnTo>
                  <a:close/>
                </a:path>
              </a:pathLst>
            </a:custGeom>
            <a:gradFill flip="none" rotWithShape="1">
              <a:gsLst>
                <a:gs pos="0">
                  <a:schemeClr val="accent2"/>
                </a:gs>
                <a:gs pos="78000">
                  <a:schemeClr val="accent1"/>
                </a:gs>
              </a:gsLst>
              <a:lin ang="13500000" scaled="1"/>
              <a:tileRect/>
            </a:gradFill>
            <a:ln>
              <a:solidFill>
                <a:schemeClr val="accent2"/>
              </a:solidFill>
            </a:ln>
            <a:sp3d extrusionH="120650" contourW="6350" prstMaterial="translucentPowder">
              <a:extrusionClr>
                <a:schemeClr val="accent1"/>
              </a:extrusionClr>
              <a:contourClr>
                <a:schemeClr val="accent1"/>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panose="020B0400000000000000" pitchFamily="34" charset="-122"/>
                <a:cs typeface="+mn-cs"/>
              </a:endParaRPr>
            </a:p>
          </p:txBody>
        </p:sp>
        <p:sp>
          <p:nvSpPr>
            <p:cNvPr id="76" name="文本框 75"/>
            <p:cNvSpPr txBox="1"/>
            <p:nvPr/>
          </p:nvSpPr>
          <p:spPr>
            <a:xfrm>
              <a:off x="4126911" y="1706695"/>
              <a:ext cx="1131370" cy="369332"/>
            </a:xfrm>
            <a:prstGeom prst="rect">
              <a:avLst/>
            </a:prstGeom>
            <a:noFill/>
          </p:spPr>
          <p:txBody>
            <a:bodyPr wrap="square">
              <a:noAutofit/>
            </a:bodyPr>
            <a:lstStyle/>
            <a:p>
              <a:pPr algn="ctr">
                <a:defRPr/>
              </a:pPr>
              <a:r>
                <a:rPr lang="en-US" altLang="zh-CN" dirty="0">
                  <a:solidFill>
                    <a:schemeClr val="accent5"/>
                  </a:solidFill>
                  <a:latin typeface="+mj-ea"/>
                  <a:ea typeface="+mj-ea"/>
                </a:rPr>
                <a:t>STEP 4</a:t>
              </a:r>
              <a:endParaRPr lang="zh-CN" altLang="en-US" dirty="0">
                <a:solidFill>
                  <a:schemeClr val="accent5"/>
                </a:solidFill>
                <a:latin typeface="+mj-ea"/>
                <a:ea typeface="+mj-ea"/>
              </a:endParaRPr>
            </a:p>
          </p:txBody>
        </p:sp>
      </p:grpSp>
      <p:grpSp>
        <p:nvGrpSpPr>
          <p:cNvPr id="44" name="组合 43"/>
          <p:cNvGrpSpPr/>
          <p:nvPr/>
        </p:nvGrpSpPr>
        <p:grpSpPr>
          <a:xfrm>
            <a:off x="1923588" y="5465933"/>
            <a:ext cx="792420" cy="792420"/>
            <a:chOff x="-638466" y="1283296"/>
            <a:chExt cx="1091008" cy="1091008"/>
          </a:xfrm>
          <a:scene3d>
            <a:camera prst="isometricOffAxis1Top"/>
            <a:lightRig rig="threePt" dir="t"/>
          </a:scene3d>
        </p:grpSpPr>
        <p:sp>
          <p:nvSpPr>
            <p:cNvPr id="73" name="椭圆 72"/>
            <p:cNvSpPr/>
            <p:nvPr/>
          </p:nvSpPr>
          <p:spPr>
            <a:xfrm>
              <a:off x="-638466" y="1283296"/>
              <a:ext cx="1091008" cy="1091008"/>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4" name="椭圆 73"/>
            <p:cNvSpPr/>
            <p:nvPr/>
          </p:nvSpPr>
          <p:spPr>
            <a:xfrm>
              <a:off x="-380070" y="1541692"/>
              <a:ext cx="574216" cy="574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5" name="组合 44"/>
          <p:cNvGrpSpPr/>
          <p:nvPr/>
        </p:nvGrpSpPr>
        <p:grpSpPr>
          <a:xfrm>
            <a:off x="4549008" y="4994851"/>
            <a:ext cx="792420" cy="792420"/>
            <a:chOff x="-638466" y="1283296"/>
            <a:chExt cx="1091008" cy="1091008"/>
          </a:xfrm>
          <a:scene3d>
            <a:camera prst="isometricOffAxis1Top"/>
            <a:lightRig rig="threePt" dir="t"/>
          </a:scene3d>
        </p:grpSpPr>
        <p:sp>
          <p:nvSpPr>
            <p:cNvPr id="71" name="椭圆 70"/>
            <p:cNvSpPr/>
            <p:nvPr/>
          </p:nvSpPr>
          <p:spPr>
            <a:xfrm>
              <a:off x="-638466" y="1283296"/>
              <a:ext cx="1091008" cy="1091008"/>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2" name="椭圆 71"/>
            <p:cNvSpPr/>
            <p:nvPr/>
          </p:nvSpPr>
          <p:spPr>
            <a:xfrm>
              <a:off x="-380070" y="1541692"/>
              <a:ext cx="574216" cy="574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46" name="组合 45"/>
          <p:cNvGrpSpPr/>
          <p:nvPr/>
        </p:nvGrpSpPr>
        <p:grpSpPr>
          <a:xfrm>
            <a:off x="7153070" y="4609844"/>
            <a:ext cx="792420" cy="792420"/>
            <a:chOff x="-638466" y="1283296"/>
            <a:chExt cx="1091008" cy="1091008"/>
          </a:xfrm>
          <a:scene3d>
            <a:camera prst="isometricOffAxis1Top"/>
            <a:lightRig rig="threePt" dir="t"/>
          </a:scene3d>
        </p:grpSpPr>
        <p:sp>
          <p:nvSpPr>
            <p:cNvPr id="63" name="椭圆 62"/>
            <p:cNvSpPr/>
            <p:nvPr/>
          </p:nvSpPr>
          <p:spPr>
            <a:xfrm>
              <a:off x="-638466" y="1283296"/>
              <a:ext cx="1091008" cy="1091008"/>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70" name="椭圆 69"/>
            <p:cNvSpPr/>
            <p:nvPr/>
          </p:nvSpPr>
          <p:spPr>
            <a:xfrm>
              <a:off x="-380070" y="1541692"/>
              <a:ext cx="574216" cy="574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grpSp>
        <p:nvGrpSpPr>
          <p:cNvPr id="55" name="组合 54"/>
          <p:cNvGrpSpPr/>
          <p:nvPr/>
        </p:nvGrpSpPr>
        <p:grpSpPr>
          <a:xfrm>
            <a:off x="9799847" y="3644635"/>
            <a:ext cx="792420" cy="792420"/>
            <a:chOff x="-638466" y="1283296"/>
            <a:chExt cx="1091008" cy="1091008"/>
          </a:xfrm>
          <a:scene3d>
            <a:camera prst="isometricOffAxis1Top"/>
            <a:lightRig rig="threePt" dir="t"/>
          </a:scene3d>
        </p:grpSpPr>
        <p:sp>
          <p:nvSpPr>
            <p:cNvPr id="59" name="椭圆 58"/>
            <p:cNvSpPr/>
            <p:nvPr/>
          </p:nvSpPr>
          <p:spPr>
            <a:xfrm>
              <a:off x="-638466" y="1283296"/>
              <a:ext cx="1091008" cy="1091008"/>
            </a:xfrm>
            <a:prstGeom prst="ellipse">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62" name="椭圆 61"/>
            <p:cNvSpPr/>
            <p:nvPr/>
          </p:nvSpPr>
          <p:spPr>
            <a:xfrm>
              <a:off x="-380070" y="1541692"/>
              <a:ext cx="574216" cy="5742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grpSp>
      <p:sp>
        <p:nvSpPr>
          <p:cNvPr id="86" name="文本框 85"/>
          <p:cNvSpPr txBox="1"/>
          <p:nvPr/>
        </p:nvSpPr>
        <p:spPr>
          <a:xfrm>
            <a:off x="1200843" y="3624096"/>
            <a:ext cx="2204481" cy="1104661"/>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400" dirty="0">
                <a:solidFill>
                  <a:schemeClr val="accent2"/>
                </a:solidFill>
                <a:latin typeface="+mn-ea"/>
                <a:ea typeface="+mn-ea"/>
              </a:rPr>
              <a:t>受新冠肺炎疫情和国内外复杂严峻形势影响，中国银行业面临的风险和挑战加大</a:t>
            </a:r>
          </a:p>
        </p:txBody>
      </p:sp>
      <p:grpSp>
        <p:nvGrpSpPr>
          <p:cNvPr id="3" name="组合 2"/>
          <p:cNvGrpSpPr/>
          <p:nvPr/>
        </p:nvGrpSpPr>
        <p:grpSpPr>
          <a:xfrm>
            <a:off x="1307173" y="3087215"/>
            <a:ext cx="1948407" cy="417924"/>
            <a:chOff x="1212063" y="2000841"/>
            <a:chExt cx="1948407" cy="417924"/>
          </a:xfrm>
        </p:grpSpPr>
        <p:sp>
          <p:nvSpPr>
            <p:cNvPr id="87" name="矩形 86"/>
            <p:cNvSpPr/>
            <p:nvPr/>
          </p:nvSpPr>
          <p:spPr>
            <a:xfrm>
              <a:off x="1212063" y="2000841"/>
              <a:ext cx="1789724" cy="417924"/>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88" name="文本框 87"/>
            <p:cNvSpPr txBox="1"/>
            <p:nvPr/>
          </p:nvSpPr>
          <p:spPr>
            <a:xfrm>
              <a:off x="1323256" y="2046984"/>
              <a:ext cx="1837214" cy="338554"/>
            </a:xfrm>
            <a:prstGeom prst="rect">
              <a:avLst/>
            </a:prstGeom>
            <a:noFill/>
          </p:spPr>
          <p:txBody>
            <a:bodyPr wrap="square">
              <a:noAutofit/>
            </a:bodyPr>
            <a:lstStyle/>
            <a:p>
              <a:r>
                <a:rPr lang="zh-CN" altLang="en-US" sz="1600" dirty="0">
                  <a:solidFill>
                    <a:schemeClr val="accent2">
                      <a:lumMod val="20000"/>
                      <a:lumOff val="80000"/>
                    </a:schemeClr>
                  </a:solidFill>
                  <a:latin typeface="+mn-ea"/>
                </a:rPr>
                <a:t>疫情冲击</a:t>
              </a:r>
            </a:p>
          </p:txBody>
        </p:sp>
      </p:grpSp>
      <p:sp>
        <p:nvSpPr>
          <p:cNvPr id="83" name="文本框 82"/>
          <p:cNvSpPr txBox="1"/>
          <p:nvPr/>
        </p:nvSpPr>
        <p:spPr>
          <a:xfrm>
            <a:off x="3805675" y="3111179"/>
            <a:ext cx="2204481" cy="846129"/>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400" dirty="0">
                <a:solidFill>
                  <a:schemeClr val="accent2"/>
                </a:solidFill>
                <a:latin typeface="+mn-ea"/>
                <a:ea typeface="+mn-ea"/>
              </a:rPr>
              <a:t>银行业金融机构统筹做好疫情防控和金融服务，有力支持国民经济稳步复苏</a:t>
            </a:r>
          </a:p>
        </p:txBody>
      </p:sp>
      <p:grpSp>
        <p:nvGrpSpPr>
          <p:cNvPr id="89" name="组合 88"/>
          <p:cNvGrpSpPr/>
          <p:nvPr/>
        </p:nvGrpSpPr>
        <p:grpSpPr>
          <a:xfrm>
            <a:off x="3914268" y="2564611"/>
            <a:ext cx="1948407" cy="417924"/>
            <a:chOff x="1212063" y="2000841"/>
            <a:chExt cx="1948407" cy="417924"/>
          </a:xfrm>
        </p:grpSpPr>
        <p:sp>
          <p:nvSpPr>
            <p:cNvPr id="90" name="矩形 89"/>
            <p:cNvSpPr/>
            <p:nvPr/>
          </p:nvSpPr>
          <p:spPr>
            <a:xfrm>
              <a:off x="1212063" y="2000841"/>
              <a:ext cx="1789724" cy="417924"/>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1" name="文本框 90"/>
            <p:cNvSpPr txBox="1"/>
            <p:nvPr/>
          </p:nvSpPr>
          <p:spPr>
            <a:xfrm>
              <a:off x="1323256" y="2046984"/>
              <a:ext cx="1837214" cy="338554"/>
            </a:xfrm>
            <a:prstGeom prst="rect">
              <a:avLst/>
            </a:prstGeom>
            <a:noFill/>
          </p:spPr>
          <p:txBody>
            <a:bodyPr wrap="square">
              <a:noAutofit/>
            </a:bodyPr>
            <a:lstStyle/>
            <a:p>
              <a:r>
                <a:rPr lang="zh-CN" altLang="en-US" sz="1600" dirty="0">
                  <a:solidFill>
                    <a:schemeClr val="accent2">
                      <a:lumMod val="20000"/>
                      <a:lumOff val="80000"/>
                    </a:schemeClr>
                  </a:solidFill>
                  <a:latin typeface="+mn-ea"/>
                </a:rPr>
                <a:t>稳步复苏</a:t>
              </a:r>
            </a:p>
          </p:txBody>
        </p:sp>
      </p:grpSp>
      <p:sp>
        <p:nvSpPr>
          <p:cNvPr id="84" name="文本框 83"/>
          <p:cNvSpPr txBox="1"/>
          <p:nvPr/>
        </p:nvSpPr>
        <p:spPr>
          <a:xfrm>
            <a:off x="6410507" y="2683680"/>
            <a:ext cx="2204481" cy="846129"/>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400" dirty="0">
                <a:solidFill>
                  <a:schemeClr val="accent2"/>
                </a:solidFill>
                <a:latin typeface="+mn-ea"/>
                <a:ea typeface="+mn-ea"/>
              </a:rPr>
              <a:t>疫情控制得力，经济率先复苏回升，中国银行业主要指标表现持续改善</a:t>
            </a:r>
          </a:p>
        </p:txBody>
      </p:sp>
      <p:grpSp>
        <p:nvGrpSpPr>
          <p:cNvPr id="92" name="组合 91"/>
          <p:cNvGrpSpPr/>
          <p:nvPr/>
        </p:nvGrpSpPr>
        <p:grpSpPr>
          <a:xfrm>
            <a:off x="6521363" y="2132026"/>
            <a:ext cx="1948407" cy="417924"/>
            <a:chOff x="1212063" y="2000841"/>
            <a:chExt cx="1948407" cy="417924"/>
          </a:xfrm>
        </p:grpSpPr>
        <p:sp>
          <p:nvSpPr>
            <p:cNvPr id="93" name="矩形 92"/>
            <p:cNvSpPr/>
            <p:nvPr/>
          </p:nvSpPr>
          <p:spPr>
            <a:xfrm>
              <a:off x="1212063" y="2000841"/>
              <a:ext cx="1789724" cy="417924"/>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4" name="文本框 93"/>
            <p:cNvSpPr txBox="1"/>
            <p:nvPr/>
          </p:nvSpPr>
          <p:spPr>
            <a:xfrm>
              <a:off x="1323256" y="2046984"/>
              <a:ext cx="1837214" cy="338554"/>
            </a:xfrm>
            <a:prstGeom prst="rect">
              <a:avLst/>
            </a:prstGeom>
            <a:noFill/>
          </p:spPr>
          <p:txBody>
            <a:bodyPr wrap="square">
              <a:noAutofit/>
            </a:bodyPr>
            <a:lstStyle/>
            <a:p>
              <a:r>
                <a:rPr lang="zh-CN" altLang="en-US" sz="1600" dirty="0">
                  <a:solidFill>
                    <a:schemeClr val="accent2">
                      <a:lumMod val="20000"/>
                      <a:lumOff val="80000"/>
                    </a:schemeClr>
                  </a:solidFill>
                  <a:latin typeface="+mn-ea"/>
                </a:rPr>
                <a:t>持续改善</a:t>
              </a:r>
            </a:p>
          </p:txBody>
        </p:sp>
      </p:grpSp>
      <p:sp>
        <p:nvSpPr>
          <p:cNvPr id="85" name="文本框 84"/>
          <p:cNvSpPr txBox="1"/>
          <p:nvPr/>
        </p:nvSpPr>
        <p:spPr>
          <a:xfrm>
            <a:off x="9015340" y="1785980"/>
            <a:ext cx="2204481" cy="1104661"/>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4800" b="0" i="0" u="none" strike="noStrike" cap="none" spc="0" normalizeH="0" baseline="0">
                <a:ln>
                  <a:noFill/>
                </a:ln>
                <a:gradFill flip="none" rotWithShape="1">
                  <a:gsLst>
                    <a:gs pos="100000">
                      <a:srgbClr val="FEB84B"/>
                    </a:gs>
                    <a:gs pos="0">
                      <a:srgbClr val="FEB84B">
                        <a:lumMod val="40000"/>
                        <a:lumOff val="60000"/>
                      </a:srgbClr>
                    </a:gs>
                  </a:gsLst>
                  <a:lin ang="2700000" scaled="1"/>
                  <a:tileRect/>
                </a:gradFill>
                <a:effectLst/>
                <a:uLnTx/>
                <a:uFillTx/>
                <a:latin typeface="思源宋体 CN Heavy" panose="02020900000000000000" charset="-122"/>
                <a:ea typeface="思源宋体 CN Heavy" panose="02020900000000000000" charset="-122"/>
              </a:defRPr>
            </a:lvl1pPr>
          </a:lstStyle>
          <a:p>
            <a:pPr>
              <a:lnSpc>
                <a:spcPct val="120000"/>
              </a:lnSpc>
            </a:pPr>
            <a:r>
              <a:rPr lang="zh-CN" altLang="en-US" sz="1400" dirty="0">
                <a:solidFill>
                  <a:schemeClr val="accent2"/>
                </a:solidFill>
                <a:latin typeface="+mn-ea"/>
                <a:ea typeface="+mn-ea"/>
              </a:rPr>
              <a:t>全年银行业资产负债规模将稳步增长，结构进一步优化，行业景气度将稳步提升</a:t>
            </a:r>
          </a:p>
        </p:txBody>
      </p:sp>
      <p:grpSp>
        <p:nvGrpSpPr>
          <p:cNvPr id="95" name="组合 94"/>
          <p:cNvGrpSpPr/>
          <p:nvPr/>
        </p:nvGrpSpPr>
        <p:grpSpPr>
          <a:xfrm>
            <a:off x="9128459" y="1209927"/>
            <a:ext cx="1948407" cy="417924"/>
            <a:chOff x="1212063" y="2000841"/>
            <a:chExt cx="1948407" cy="417924"/>
          </a:xfrm>
        </p:grpSpPr>
        <p:sp>
          <p:nvSpPr>
            <p:cNvPr id="96" name="矩形 95"/>
            <p:cNvSpPr/>
            <p:nvPr/>
          </p:nvSpPr>
          <p:spPr>
            <a:xfrm>
              <a:off x="1212063" y="2000841"/>
              <a:ext cx="1789724" cy="417924"/>
            </a:xfrm>
            <a:prstGeom prst="rect">
              <a:avLst/>
            </a:prstGeom>
            <a:gradFill flip="none" rotWithShape="1">
              <a:gsLst>
                <a:gs pos="20600">
                  <a:schemeClr val="accent1"/>
                </a:gs>
                <a:gs pos="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
          <p:nvSpPr>
            <p:cNvPr id="97" name="文本框 96"/>
            <p:cNvSpPr txBox="1"/>
            <p:nvPr/>
          </p:nvSpPr>
          <p:spPr>
            <a:xfrm>
              <a:off x="1323256" y="2046984"/>
              <a:ext cx="1837214" cy="338554"/>
            </a:xfrm>
            <a:prstGeom prst="rect">
              <a:avLst/>
            </a:prstGeom>
            <a:noFill/>
          </p:spPr>
          <p:txBody>
            <a:bodyPr wrap="square">
              <a:noAutofit/>
            </a:bodyPr>
            <a:lstStyle/>
            <a:p>
              <a:r>
                <a:rPr lang="zh-CN" altLang="en-US" sz="1600" dirty="0">
                  <a:solidFill>
                    <a:schemeClr val="accent2">
                      <a:lumMod val="20000"/>
                      <a:lumOff val="80000"/>
                    </a:schemeClr>
                  </a:solidFill>
                  <a:latin typeface="+mn-ea"/>
                </a:rPr>
                <a:t>稳步提升</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TgyY2Y5Y2UxZjkwY2NiYzg1MTM4ZmQzOTFhYWJhY2IifQ=="/>
</p:tagLst>
</file>

<file path=ppt/theme/theme1.xml><?xml version="1.0" encoding="utf-8"?>
<a:theme xmlns:a="http://schemas.openxmlformats.org/drawingml/2006/main" name="Office 主题">
  <a:themeElements>
    <a:clrScheme name="金融行业（黑金配色）">
      <a:dk1>
        <a:sysClr val="windowText" lastClr="000000"/>
      </a:dk1>
      <a:lt1>
        <a:srgbClr val="FFFFFF"/>
      </a:lt1>
      <a:dk2>
        <a:srgbClr val="000000"/>
      </a:dk2>
      <a:lt2>
        <a:srgbClr val="FFFFFF"/>
      </a:lt2>
      <a:accent1>
        <a:srgbClr val="A17667"/>
      </a:accent1>
      <a:accent2>
        <a:srgbClr val="F1E0D3"/>
      </a:accent2>
      <a:accent3>
        <a:srgbClr val="C98B65"/>
      </a:accent3>
      <a:accent4>
        <a:srgbClr val="D9BCA8"/>
      </a:accent4>
      <a:accent5>
        <a:srgbClr val="1C1411"/>
      </a:accent5>
      <a:accent6>
        <a:srgbClr val="FFFFFF"/>
      </a:accent6>
      <a:hlink>
        <a:srgbClr val="FFFFFF"/>
      </a:hlink>
      <a:folHlink>
        <a:srgbClr val="FFFFFF"/>
      </a:folHlink>
    </a:clrScheme>
    <a:fontScheme name="常用05">
      <a:majorFont>
        <a:latin typeface="Arial Black"/>
        <a:ea typeface="思源宋体 CN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sz="2000" dirty="0" smtClean="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思源黑体 CN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思源黑体 CN Medium"/>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223</TotalTime>
  <Words>942</Words>
  <Application>Microsoft Office PowerPoint</Application>
  <PresentationFormat>宽屏</PresentationFormat>
  <Paragraphs>106</Paragraphs>
  <Slides>18</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18</vt:i4>
      </vt:variant>
    </vt:vector>
  </HeadingPairs>
  <TitlesOfParts>
    <vt:vector size="23" baseType="lpstr">
      <vt:lpstr>Arial Black</vt:lpstr>
      <vt:lpstr>思源黑体 CN Normal</vt:lpstr>
      <vt:lpstr>Arial</vt:lpstr>
      <vt:lpstr>思源宋体 CN Heavy</vt:lpstr>
      <vt:lpstr>Office 主题</vt:lpstr>
      <vt:lpstr>PowerPoint 演示文稿</vt:lpstr>
      <vt:lpstr>PowerPoint 演示文稿</vt:lpstr>
      <vt:lpstr>PowerPoint 演示文稿</vt:lpstr>
      <vt:lpstr>政策背景</vt:lpstr>
      <vt:lpstr>政策背景</vt:lpstr>
      <vt:lpstr>政策背景</vt:lpstr>
      <vt:lpstr>PowerPoint 演示文稿</vt:lpstr>
      <vt:lpstr>发展现状</vt:lpstr>
      <vt:lpstr>发展现状</vt:lpstr>
      <vt:lpstr>发展现状</vt:lpstr>
      <vt:lpstr>PowerPoint 演示文稿</vt:lpstr>
      <vt:lpstr>机遇挑战</vt:lpstr>
      <vt:lpstr>机遇挑战</vt:lpstr>
      <vt:lpstr>PowerPoint 演示文稿</vt:lpstr>
      <vt:lpstr>未来趋势</vt:lpstr>
      <vt:lpstr>未来趋势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黄 文利</dc:creator>
  <cp:lastModifiedBy>黄 文利</cp:lastModifiedBy>
  <cp:revision>71</cp:revision>
  <dcterms:created xsi:type="dcterms:W3CDTF">2022-05-18T07:05:00Z</dcterms:created>
  <dcterms:modified xsi:type="dcterms:W3CDTF">2022-07-15T09:11:26Z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29CA81999C14423CB3F2B3A16F9D5EA4</vt:lpwstr>
  </property>
  <property fmtid="{D5CDD505-2E9C-101B-9397-08002B2CF9AE}" pid="3" name="KSOProductBuildVer">
    <vt:lpwstr>2052-11.1.0.11830</vt:lpwstr>
  </property>
</Properties>
</file>