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4" r:id="rId6"/>
    <p:sldId id="283" r:id="rId7"/>
    <p:sldId id="284" r:id="rId8"/>
    <p:sldId id="285" r:id="rId9"/>
    <p:sldId id="266" r:id="rId10"/>
    <p:sldId id="261" r:id="rId11"/>
    <p:sldId id="269" r:id="rId12"/>
    <p:sldId id="270" r:id="rId13"/>
    <p:sldId id="271" r:id="rId14"/>
    <p:sldId id="286" r:id="rId15"/>
    <p:sldId id="267" r:id="rId16"/>
    <p:sldId id="262" r:id="rId17"/>
    <p:sldId id="287" r:id="rId18"/>
    <p:sldId id="273" r:id="rId19"/>
    <p:sldId id="272" r:id="rId20"/>
    <p:sldId id="274" r:id="rId21"/>
    <p:sldId id="268" r:id="rId22"/>
    <p:sldId id="263" r:id="rId23"/>
    <p:sldId id="275" r:id="rId24"/>
    <p:sldId id="276" r:id="rId25"/>
    <p:sldId id="277" r:id="rId26"/>
    <p:sldId id="278" r:id="rId27"/>
    <p:sldId id="259" r:id="rId28"/>
    <p:sldId id="315" r:id="rId29"/>
  </p:sldIdLst>
  <p:sldSz cx="12192000" cy="6858000"/>
  <p:notesSz cx="6858000" cy="9144000"/>
  <p:embeddedFontLst>
    <p:embeddedFont>
      <p:font typeface="Microsoft YaHei" panose="020B0503020204020204" pitchFamily="34" charset="-122"/>
      <p:regular r:id="rId30"/>
      <p:bold r:id="rId31"/>
    </p:embeddedFont>
    <p:embeddedFont>
      <p:font typeface="Baskerville Old Face" panose="02020602080505020303" pitchFamily="18" charset="0"/>
      <p:regular r:id="rId32"/>
    </p:embeddedFont>
    <p:embeddedFont>
      <p:font typeface="Microsoft YaHei Light" panose="020B0502040204020203" pitchFamily="34" charset="-122"/>
      <p:regular r:id="rId33"/>
    </p:embeddedFont>
    <p:embeddedFont>
      <p:font typeface="OPPOSans H" panose="00020600040101010101" pitchFamily="18" charset="-122"/>
      <p:regular r:id="rId34"/>
    </p:embeddedFont>
    <p:embeddedFont>
      <p:font typeface="OPPOSans R" panose="00020600040101010101" pitchFamily="18" charset="-122"/>
      <p:regular r:id="rId35"/>
    </p:embeddedFont>
    <p:embeddedFont>
      <p:font typeface="优设标题黑" panose="00000500000000000000" pitchFamily="2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106" userDrawn="1">
          <p15:clr>
            <a:srgbClr val="A4A3A4"/>
          </p15:clr>
        </p15:guide>
        <p15:guide id="4" pos="597" userDrawn="1">
          <p15:clr>
            <a:srgbClr val="A4A3A4"/>
          </p15:clr>
        </p15:guide>
        <p15:guide id="5" orient="horz" pos="300" userDrawn="1">
          <p15:clr>
            <a:srgbClr val="A4A3A4"/>
          </p15:clr>
        </p15:guide>
        <p15:guide id="6" orient="horz" pos="799" userDrawn="1">
          <p15:clr>
            <a:srgbClr val="A4A3A4"/>
          </p15:clr>
        </p15:guide>
        <p15:guide id="7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9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542" y="43"/>
      </p:cViewPr>
      <p:guideLst>
        <p:guide orient="horz" pos="2432"/>
        <p:guide pos="3840"/>
        <p:guide pos="7106"/>
        <p:guide pos="597"/>
        <p:guide orient="horz" pos="300"/>
        <p:guide orient="horz" pos="799"/>
        <p:guide orient="horz" pos="40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882874824758053E-2"/>
          <c:y val="5.8292382728507203E-2"/>
          <c:w val="0.86846850070096793"/>
          <c:h val="0.81494410498419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业绩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10000"/>
                    <a:lumOff val="90000"/>
                    <a:alpha val="7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gradFill>
                <a:gsLst>
                  <a:gs pos="0">
                    <a:schemeClr val="bg1">
                      <a:lumMod val="100000"/>
                    </a:schemeClr>
                  </a:gs>
                  <a:gs pos="72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Team 1</c:v>
                </c:pt>
                <c:pt idx="1">
                  <c:v>Team 2</c:v>
                </c:pt>
                <c:pt idx="2">
                  <c:v>Team 3</c:v>
                </c:pt>
                <c:pt idx="3">
                  <c:v>Team 4</c:v>
                </c:pt>
                <c:pt idx="4">
                  <c:v>Team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4.8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CA-4F0A-8825-CE8F6779A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24"/>
        <c:axId val="643056344"/>
        <c:axId val="643057000"/>
      </c:barChart>
      <c:catAx>
        <c:axId val="643056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43057000"/>
        <c:crosses val="autoZero"/>
        <c:auto val="1"/>
        <c:lblAlgn val="ctr"/>
        <c:lblOffset val="100"/>
        <c:noMultiLvlLbl val="0"/>
      </c:catAx>
      <c:valAx>
        <c:axId val="643057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3056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lumMod val="75000"/>
                  <a:alpha val="79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EA-4969-8822-68C4F480D868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  <a:alpha val="5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CEA-4969-8822-68C4F480D868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EA-4969-8822-68C4F480D868}"/>
              </c:ext>
            </c:extLst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  <a:alpha val="84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CEA-4969-8822-68C4F480D868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CEA-4969-8822-68C4F480D86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CEA-4969-8822-68C4F480D8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Team1</c:v>
                </c:pt>
                <c:pt idx="1">
                  <c:v>Team2</c:v>
                </c:pt>
                <c:pt idx="2">
                  <c:v>Team3</c:v>
                </c:pt>
                <c:pt idx="3">
                  <c:v>Team4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EA-4969-8822-68C4F480D8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21469F-3BDF-492C-80EC-3485294FC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DE86-ACDE-44B1-B9C2-5248531312A1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E37B62-5B18-4AFB-8D82-ADA1F14E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DD61B0-E940-483E-BA84-DA11E933A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A983-6466-46CE-8864-4FDD53A4E91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城市的风景&#10;&#10;描述已自动生成">
            <a:extLst>
              <a:ext uri="{FF2B5EF4-FFF2-40B4-BE49-F238E27FC236}">
                <a16:creationId xmlns:a16="http://schemas.microsoft.com/office/drawing/2014/main" id="{06240C06-2D44-7698-A399-701573229F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AA35580-662F-C551-3A24-59EA406D6F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chemeClr val="accent1">
                  <a:alpha val="90000"/>
                </a:schemeClr>
              </a:gs>
              <a:gs pos="35000">
                <a:schemeClr val="accent1">
                  <a:alpha val="96000"/>
                </a:schemeClr>
              </a:gs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17942A6-D704-D98F-F95F-438429265F44}"/>
              </a:ext>
            </a:extLst>
          </p:cNvPr>
          <p:cNvGrpSpPr/>
          <p:nvPr userDrawn="1"/>
        </p:nvGrpSpPr>
        <p:grpSpPr>
          <a:xfrm>
            <a:off x="945046" y="550985"/>
            <a:ext cx="255132" cy="252142"/>
            <a:chOff x="883920" y="1619800"/>
            <a:chExt cx="536052" cy="529778"/>
          </a:xfrm>
          <a:solidFill>
            <a:schemeClr val="bg1"/>
          </a:solidFill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2B1F8D0-E221-1095-4BE9-BC5A6EDADAA1}"/>
                </a:ext>
              </a:extLst>
            </p:cNvPr>
            <p:cNvSpPr/>
            <p:nvPr/>
          </p:nvSpPr>
          <p:spPr>
            <a:xfrm>
              <a:off x="883920" y="1619800"/>
              <a:ext cx="243839" cy="2438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653EC69-BD4C-0144-2830-5EDD0E24A728}"/>
                </a:ext>
              </a:extLst>
            </p:cNvPr>
            <p:cNvSpPr/>
            <p:nvPr/>
          </p:nvSpPr>
          <p:spPr>
            <a:xfrm>
              <a:off x="1176134" y="1619800"/>
              <a:ext cx="243838" cy="2438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EA1B6D3-84C1-A1D4-F6B6-029E5812B966}"/>
                </a:ext>
              </a:extLst>
            </p:cNvPr>
            <p:cNvSpPr/>
            <p:nvPr/>
          </p:nvSpPr>
          <p:spPr>
            <a:xfrm>
              <a:off x="883920" y="1905736"/>
              <a:ext cx="243838" cy="2438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E16936D-E5A2-1AF1-770F-448E424CCC33}"/>
                </a:ext>
              </a:extLst>
            </p:cNvPr>
            <p:cNvSpPr/>
            <p:nvPr/>
          </p:nvSpPr>
          <p:spPr>
            <a:xfrm>
              <a:off x="1176134" y="1905736"/>
              <a:ext cx="243838" cy="2438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473ECC7-19BA-7292-5FE4-F4069C235C3B}"/>
              </a:ext>
            </a:extLst>
          </p:cNvPr>
          <p:cNvCxnSpPr>
            <a:cxnSpLocks/>
          </p:cNvCxnSpPr>
          <p:nvPr userDrawn="1"/>
        </p:nvCxnSpPr>
        <p:spPr>
          <a:xfrm>
            <a:off x="1344637" y="667038"/>
            <a:ext cx="91862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126C67-A472-934B-258E-23B0CBC22A86}"/>
              </a:ext>
            </a:extLst>
          </p:cNvPr>
          <p:cNvGrpSpPr/>
          <p:nvPr userDrawn="1"/>
        </p:nvGrpSpPr>
        <p:grpSpPr>
          <a:xfrm>
            <a:off x="945046" y="6235015"/>
            <a:ext cx="6091916" cy="72000"/>
            <a:chOff x="787903" y="6170927"/>
            <a:chExt cx="6091916" cy="136088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2C5B7918-648D-16A1-E025-DD33D03298AB}"/>
                </a:ext>
              </a:extLst>
            </p:cNvPr>
            <p:cNvSpPr/>
            <p:nvPr/>
          </p:nvSpPr>
          <p:spPr>
            <a:xfrm>
              <a:off x="787903" y="6170927"/>
              <a:ext cx="5618502" cy="136088"/>
            </a:xfrm>
            <a:custGeom>
              <a:avLst/>
              <a:gdLst>
                <a:gd name="connsiteX0" fmla="*/ 0 w 5618502"/>
                <a:gd name="connsiteY0" fmla="*/ 0 h 136088"/>
                <a:gd name="connsiteX1" fmla="*/ 5618502 w 5618502"/>
                <a:gd name="connsiteY1" fmla="*/ 0 h 136088"/>
                <a:gd name="connsiteX2" fmla="*/ 5529868 w 5618502"/>
                <a:gd name="connsiteY2" fmla="*/ 136088 h 136088"/>
                <a:gd name="connsiteX3" fmla="*/ 0 w 5618502"/>
                <a:gd name="connsiteY3" fmla="*/ 136088 h 136088"/>
                <a:gd name="connsiteX4" fmla="*/ 0 w 5618502"/>
                <a:gd name="connsiteY4" fmla="*/ 0 h 1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8502" h="136088">
                  <a:moveTo>
                    <a:pt x="0" y="0"/>
                  </a:moveTo>
                  <a:lnTo>
                    <a:pt x="5618502" y="0"/>
                  </a:lnTo>
                  <a:lnTo>
                    <a:pt x="5529868" y="136088"/>
                  </a:lnTo>
                  <a:lnTo>
                    <a:pt x="0" y="136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90391EB-8D45-F717-5019-D985015EBADE}"/>
                </a:ext>
              </a:extLst>
            </p:cNvPr>
            <p:cNvSpPr/>
            <p:nvPr/>
          </p:nvSpPr>
          <p:spPr>
            <a:xfrm>
              <a:off x="6364362" y="6170927"/>
              <a:ext cx="160396" cy="136088"/>
            </a:xfrm>
            <a:custGeom>
              <a:avLst/>
              <a:gdLst>
                <a:gd name="connsiteX0" fmla="*/ 88634 w 160396"/>
                <a:gd name="connsiteY0" fmla="*/ 0 h 136088"/>
                <a:gd name="connsiteX1" fmla="*/ 160396 w 160396"/>
                <a:gd name="connsiteY1" fmla="*/ 0 h 136088"/>
                <a:gd name="connsiteX2" fmla="*/ 71762 w 160396"/>
                <a:gd name="connsiteY2" fmla="*/ 136088 h 136088"/>
                <a:gd name="connsiteX3" fmla="*/ 0 w 160396"/>
                <a:gd name="connsiteY3" fmla="*/ 136088 h 136088"/>
                <a:gd name="connsiteX4" fmla="*/ 88634 w 160396"/>
                <a:gd name="connsiteY4" fmla="*/ 0 h 1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396" h="136088">
                  <a:moveTo>
                    <a:pt x="88634" y="0"/>
                  </a:moveTo>
                  <a:lnTo>
                    <a:pt x="160396" y="0"/>
                  </a:lnTo>
                  <a:lnTo>
                    <a:pt x="71762" y="136088"/>
                  </a:lnTo>
                  <a:lnTo>
                    <a:pt x="0" y="136088"/>
                  </a:lnTo>
                  <a:lnTo>
                    <a:pt x="886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92788767-0A9E-6713-8893-F7FAB0180B2A}"/>
                </a:ext>
              </a:extLst>
            </p:cNvPr>
            <p:cNvSpPr/>
            <p:nvPr/>
          </p:nvSpPr>
          <p:spPr>
            <a:xfrm>
              <a:off x="6482715" y="6170927"/>
              <a:ext cx="160396" cy="136088"/>
            </a:xfrm>
            <a:custGeom>
              <a:avLst/>
              <a:gdLst>
                <a:gd name="connsiteX0" fmla="*/ 88633 w 160396"/>
                <a:gd name="connsiteY0" fmla="*/ 0 h 136088"/>
                <a:gd name="connsiteX1" fmla="*/ 160396 w 160396"/>
                <a:gd name="connsiteY1" fmla="*/ 0 h 136088"/>
                <a:gd name="connsiteX2" fmla="*/ 71763 w 160396"/>
                <a:gd name="connsiteY2" fmla="*/ 136088 h 136088"/>
                <a:gd name="connsiteX3" fmla="*/ 0 w 160396"/>
                <a:gd name="connsiteY3" fmla="*/ 136088 h 136088"/>
                <a:gd name="connsiteX4" fmla="*/ 88633 w 160396"/>
                <a:gd name="connsiteY4" fmla="*/ 0 h 1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396" h="136088">
                  <a:moveTo>
                    <a:pt x="88633" y="0"/>
                  </a:moveTo>
                  <a:lnTo>
                    <a:pt x="160396" y="0"/>
                  </a:lnTo>
                  <a:lnTo>
                    <a:pt x="71763" y="136088"/>
                  </a:lnTo>
                  <a:lnTo>
                    <a:pt x="0" y="136088"/>
                  </a:lnTo>
                  <a:lnTo>
                    <a:pt x="886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1330912A-D1CE-0281-2386-8E8B54DE2F5E}"/>
                </a:ext>
              </a:extLst>
            </p:cNvPr>
            <p:cNvSpPr/>
            <p:nvPr/>
          </p:nvSpPr>
          <p:spPr>
            <a:xfrm>
              <a:off x="6601068" y="6170927"/>
              <a:ext cx="160397" cy="136088"/>
            </a:xfrm>
            <a:custGeom>
              <a:avLst/>
              <a:gdLst>
                <a:gd name="connsiteX0" fmla="*/ 88634 w 160397"/>
                <a:gd name="connsiteY0" fmla="*/ 0 h 136088"/>
                <a:gd name="connsiteX1" fmla="*/ 160397 w 160397"/>
                <a:gd name="connsiteY1" fmla="*/ 0 h 136088"/>
                <a:gd name="connsiteX2" fmla="*/ 71763 w 160397"/>
                <a:gd name="connsiteY2" fmla="*/ 136088 h 136088"/>
                <a:gd name="connsiteX3" fmla="*/ 0 w 160397"/>
                <a:gd name="connsiteY3" fmla="*/ 136088 h 136088"/>
                <a:gd name="connsiteX4" fmla="*/ 88634 w 160397"/>
                <a:gd name="connsiteY4" fmla="*/ 0 h 1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397" h="136088">
                  <a:moveTo>
                    <a:pt x="88634" y="0"/>
                  </a:moveTo>
                  <a:lnTo>
                    <a:pt x="160397" y="0"/>
                  </a:lnTo>
                  <a:lnTo>
                    <a:pt x="71763" y="136088"/>
                  </a:lnTo>
                  <a:lnTo>
                    <a:pt x="0" y="136088"/>
                  </a:lnTo>
                  <a:lnTo>
                    <a:pt x="886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CE5342D7-137B-E1E5-E317-2ACECB7756EA}"/>
                </a:ext>
              </a:extLst>
            </p:cNvPr>
            <p:cNvSpPr/>
            <p:nvPr/>
          </p:nvSpPr>
          <p:spPr>
            <a:xfrm>
              <a:off x="6719422" y="6170927"/>
              <a:ext cx="160397" cy="136088"/>
            </a:xfrm>
            <a:custGeom>
              <a:avLst/>
              <a:gdLst>
                <a:gd name="connsiteX0" fmla="*/ 88634 w 160397"/>
                <a:gd name="connsiteY0" fmla="*/ 0 h 136088"/>
                <a:gd name="connsiteX1" fmla="*/ 160397 w 160397"/>
                <a:gd name="connsiteY1" fmla="*/ 0 h 136088"/>
                <a:gd name="connsiteX2" fmla="*/ 71763 w 160397"/>
                <a:gd name="connsiteY2" fmla="*/ 136088 h 136088"/>
                <a:gd name="connsiteX3" fmla="*/ 0 w 160397"/>
                <a:gd name="connsiteY3" fmla="*/ 136088 h 136088"/>
                <a:gd name="connsiteX4" fmla="*/ 88634 w 160397"/>
                <a:gd name="connsiteY4" fmla="*/ 0 h 1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397" h="136088">
                  <a:moveTo>
                    <a:pt x="88634" y="0"/>
                  </a:moveTo>
                  <a:lnTo>
                    <a:pt x="160397" y="0"/>
                  </a:lnTo>
                  <a:lnTo>
                    <a:pt x="71763" y="136088"/>
                  </a:lnTo>
                  <a:lnTo>
                    <a:pt x="0" y="136088"/>
                  </a:lnTo>
                  <a:lnTo>
                    <a:pt x="886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 useBgFill="1">
        <p:nvSpPr>
          <p:cNvPr id="29" name="矩形 28">
            <a:extLst>
              <a:ext uri="{FF2B5EF4-FFF2-40B4-BE49-F238E27FC236}">
                <a16:creationId xmlns:a16="http://schemas.microsoft.com/office/drawing/2014/main" id="{5A4DFF08-AEC4-E262-880A-F0030AF61793}"/>
              </a:ext>
            </a:extLst>
          </p:cNvPr>
          <p:cNvSpPr/>
          <p:nvPr userDrawn="1"/>
        </p:nvSpPr>
        <p:spPr>
          <a:xfrm>
            <a:off x="11001138" y="2275706"/>
            <a:ext cx="243125" cy="4578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0" name="矩形 29">
            <a:extLst>
              <a:ext uri="{FF2B5EF4-FFF2-40B4-BE49-F238E27FC236}">
                <a16:creationId xmlns:a16="http://schemas.microsoft.com/office/drawing/2014/main" id="{B8CC0368-255C-3434-087C-57FAFE77F630}"/>
              </a:ext>
            </a:extLst>
          </p:cNvPr>
          <p:cNvSpPr/>
          <p:nvPr userDrawn="1"/>
        </p:nvSpPr>
        <p:spPr>
          <a:xfrm>
            <a:off x="10658223" y="3161454"/>
            <a:ext cx="243125" cy="3692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1" name="矩形 30">
            <a:extLst>
              <a:ext uri="{FF2B5EF4-FFF2-40B4-BE49-F238E27FC236}">
                <a16:creationId xmlns:a16="http://schemas.microsoft.com/office/drawing/2014/main" id="{BD8BB2BC-A127-3ED6-2878-D7AC3CB5A6EB}"/>
              </a:ext>
            </a:extLst>
          </p:cNvPr>
          <p:cNvSpPr/>
          <p:nvPr userDrawn="1"/>
        </p:nvSpPr>
        <p:spPr>
          <a:xfrm>
            <a:off x="10315308" y="3953257"/>
            <a:ext cx="243125" cy="3692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73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-目录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DA6572-8F96-4CFB-AF46-2A7DC826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DE86-ACDE-44B1-B9C2-5248531312A1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59733C-512F-4557-905E-02E12A15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EFD544-B7BE-4C8F-A818-86865BFB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A983-6466-46CE-8864-4FDD53A4E91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A5E65F6-BC16-AC5C-FED5-1E5E0EAB4DA7}"/>
              </a:ext>
            </a:extLst>
          </p:cNvPr>
          <p:cNvSpPr txBox="1"/>
          <p:nvPr userDrawn="1"/>
        </p:nvSpPr>
        <p:spPr>
          <a:xfrm>
            <a:off x="947738" y="594360"/>
            <a:ext cx="145118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目录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AD9BAA-3393-A8AA-27A2-8D05298ECE55}"/>
              </a:ext>
            </a:extLst>
          </p:cNvPr>
          <p:cNvSpPr/>
          <p:nvPr userDrawn="1"/>
        </p:nvSpPr>
        <p:spPr>
          <a:xfrm>
            <a:off x="947738" y="1209913"/>
            <a:ext cx="1851367" cy="45719"/>
          </a:xfrm>
          <a:prstGeom prst="rect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15C359-6931-C477-4730-ACA5CB15824C}"/>
              </a:ext>
            </a:extLst>
          </p:cNvPr>
          <p:cNvGrpSpPr/>
          <p:nvPr userDrawn="1"/>
        </p:nvGrpSpPr>
        <p:grpSpPr>
          <a:xfrm>
            <a:off x="10451121" y="6065520"/>
            <a:ext cx="754870" cy="235916"/>
            <a:chOff x="9672300" y="6094970"/>
            <a:chExt cx="344190" cy="107568"/>
          </a:xfrm>
          <a:solidFill>
            <a:schemeClr val="accent2">
              <a:alpha val="75000"/>
            </a:schemeClr>
          </a:solidFill>
        </p:grpSpPr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96DA45A5-606A-35E9-4309-68411D0AB15C}"/>
                </a:ext>
              </a:extLst>
            </p:cNvPr>
            <p:cNvSpPr/>
            <p:nvPr/>
          </p:nvSpPr>
          <p:spPr>
            <a:xfrm rot="16200000" flipH="1" flipV="1">
              <a:off x="9664881" y="6102389"/>
              <a:ext cx="107568" cy="927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01E34048-139A-F371-E448-E7672ABC1B54}"/>
                </a:ext>
              </a:extLst>
            </p:cNvPr>
            <p:cNvSpPr/>
            <p:nvPr/>
          </p:nvSpPr>
          <p:spPr>
            <a:xfrm rot="16200000" flipH="1" flipV="1">
              <a:off x="9790611" y="6102389"/>
              <a:ext cx="107568" cy="927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EC93A63D-881D-08FB-094C-6F45FC555A47}"/>
                </a:ext>
              </a:extLst>
            </p:cNvPr>
            <p:cNvSpPr/>
            <p:nvPr/>
          </p:nvSpPr>
          <p:spPr>
            <a:xfrm rot="16200000" flipH="1" flipV="1">
              <a:off x="9916341" y="6102389"/>
              <a:ext cx="107568" cy="927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>
            <a:extLst>
              <a:ext uri="{FF2B5EF4-FFF2-40B4-BE49-F238E27FC236}">
                <a16:creationId xmlns:a16="http://schemas.microsoft.com/office/drawing/2014/main" id="{57AE25CB-8C71-6535-52E7-2276563E9D5A}"/>
              </a:ext>
            </a:extLst>
          </p:cNvPr>
          <p:cNvSpPr/>
          <p:nvPr userDrawn="1"/>
        </p:nvSpPr>
        <p:spPr>
          <a:xfrm>
            <a:off x="968043" y="6080760"/>
            <a:ext cx="235917" cy="2359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495B407-F11A-9B00-3CA5-5A19FF20B057}"/>
              </a:ext>
            </a:extLst>
          </p:cNvPr>
          <p:cNvSpPr/>
          <p:nvPr userDrawn="1"/>
        </p:nvSpPr>
        <p:spPr>
          <a:xfrm>
            <a:off x="1143798" y="6080760"/>
            <a:ext cx="235917" cy="23591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E465034-780A-0C30-1E4C-2AB450BA7680}"/>
              </a:ext>
            </a:extLst>
          </p:cNvPr>
          <p:cNvSpPr/>
          <p:nvPr userDrawn="1"/>
        </p:nvSpPr>
        <p:spPr>
          <a:xfrm>
            <a:off x="2957012" y="570462"/>
            <a:ext cx="393896" cy="393896"/>
          </a:xfrm>
          <a:custGeom>
            <a:avLst/>
            <a:gdLst>
              <a:gd name="connsiteX0" fmla="*/ 365760 w 731520"/>
              <a:gd name="connsiteY0" fmla="*/ 0 h 731520"/>
              <a:gd name="connsiteX1" fmla="*/ 731520 w 731520"/>
              <a:gd name="connsiteY1" fmla="*/ 365760 h 731520"/>
              <a:gd name="connsiteX2" fmla="*/ 365760 w 731520"/>
              <a:gd name="connsiteY2" fmla="*/ 731520 h 731520"/>
              <a:gd name="connsiteX3" fmla="*/ 0 w 731520"/>
              <a:gd name="connsiteY3" fmla="*/ 365760 h 731520"/>
              <a:gd name="connsiteX4" fmla="*/ 365760 w 731520"/>
              <a:gd name="connsiteY4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" h="731520">
                <a:moveTo>
                  <a:pt x="365760" y="0"/>
                </a:moveTo>
                <a:cubicBezTo>
                  <a:pt x="365760" y="202004"/>
                  <a:pt x="529516" y="365760"/>
                  <a:pt x="731520" y="365760"/>
                </a:cubicBezTo>
                <a:cubicBezTo>
                  <a:pt x="529516" y="365760"/>
                  <a:pt x="365760" y="529516"/>
                  <a:pt x="365760" y="731520"/>
                </a:cubicBezTo>
                <a:cubicBezTo>
                  <a:pt x="365760" y="529516"/>
                  <a:pt x="202004" y="365760"/>
                  <a:pt x="0" y="365760"/>
                </a:cubicBezTo>
                <a:cubicBezTo>
                  <a:pt x="202004" y="365760"/>
                  <a:pt x="365760" y="202004"/>
                  <a:pt x="365760" y="0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EE1AAB63-559E-087B-E08E-C01F7CB64672}"/>
              </a:ext>
            </a:extLst>
          </p:cNvPr>
          <p:cNvSpPr/>
          <p:nvPr userDrawn="1"/>
        </p:nvSpPr>
        <p:spPr>
          <a:xfrm>
            <a:off x="2724786" y="902136"/>
            <a:ext cx="300256" cy="300256"/>
          </a:xfrm>
          <a:custGeom>
            <a:avLst/>
            <a:gdLst>
              <a:gd name="connsiteX0" fmla="*/ 365760 w 731520"/>
              <a:gd name="connsiteY0" fmla="*/ 0 h 731520"/>
              <a:gd name="connsiteX1" fmla="*/ 731520 w 731520"/>
              <a:gd name="connsiteY1" fmla="*/ 365760 h 731520"/>
              <a:gd name="connsiteX2" fmla="*/ 365760 w 731520"/>
              <a:gd name="connsiteY2" fmla="*/ 731520 h 731520"/>
              <a:gd name="connsiteX3" fmla="*/ 0 w 731520"/>
              <a:gd name="connsiteY3" fmla="*/ 365760 h 731520"/>
              <a:gd name="connsiteX4" fmla="*/ 365760 w 731520"/>
              <a:gd name="connsiteY4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" h="731520">
                <a:moveTo>
                  <a:pt x="365760" y="0"/>
                </a:moveTo>
                <a:cubicBezTo>
                  <a:pt x="365760" y="202004"/>
                  <a:pt x="529516" y="365760"/>
                  <a:pt x="731520" y="365760"/>
                </a:cubicBezTo>
                <a:cubicBezTo>
                  <a:pt x="529516" y="365760"/>
                  <a:pt x="365760" y="529516"/>
                  <a:pt x="365760" y="731520"/>
                </a:cubicBezTo>
                <a:cubicBezTo>
                  <a:pt x="365760" y="529516"/>
                  <a:pt x="202004" y="365760"/>
                  <a:pt x="0" y="365760"/>
                </a:cubicBezTo>
                <a:cubicBezTo>
                  <a:pt x="202004" y="365760"/>
                  <a:pt x="365760" y="202004"/>
                  <a:pt x="365760" y="0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7842CF5-642D-7CC6-3ECB-CCA30BAEC657}"/>
              </a:ext>
            </a:extLst>
          </p:cNvPr>
          <p:cNvSpPr txBox="1"/>
          <p:nvPr userDrawn="1"/>
        </p:nvSpPr>
        <p:spPr>
          <a:xfrm>
            <a:off x="947738" y="1402418"/>
            <a:ext cx="14511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CONTENTS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22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过渡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BCFADC-6984-44F6-972E-52D8AFE5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DE86-ACDE-44B1-B9C2-5248531312A1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41F8378-BD0A-4920-BF9F-41EB7EA61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E84F09-FCCB-45C3-81F6-8BF69610F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A983-6466-46CE-8864-4FDD53A4E91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城市的风景&#10;&#10;描述已自动生成">
            <a:extLst>
              <a:ext uri="{FF2B5EF4-FFF2-40B4-BE49-F238E27FC236}">
                <a16:creationId xmlns:a16="http://schemas.microsoft.com/office/drawing/2014/main" id="{05FBBB1C-61EA-4D0C-FA92-F6AB0B3B82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16AD9F5-0DC5-60EF-21B4-300B22EEA3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chemeClr val="accent1">
                  <a:alpha val="94000"/>
                </a:schemeClr>
              </a:gs>
              <a:gs pos="20000">
                <a:schemeClr val="accent1"/>
              </a:gs>
              <a:gs pos="100000">
                <a:schemeClr val="accent1">
                  <a:alpha val="74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直角三角形 7">
            <a:extLst>
              <a:ext uri="{FF2B5EF4-FFF2-40B4-BE49-F238E27FC236}">
                <a16:creationId xmlns:a16="http://schemas.microsoft.com/office/drawing/2014/main" id="{8AD08B6B-A1AA-721F-40F4-B35B7E354108}"/>
              </a:ext>
            </a:extLst>
          </p:cNvPr>
          <p:cNvSpPr/>
          <p:nvPr userDrawn="1"/>
        </p:nvSpPr>
        <p:spPr>
          <a:xfrm flipH="1">
            <a:off x="9570720" y="4267200"/>
            <a:ext cx="2621280" cy="2590800"/>
          </a:xfrm>
          <a:prstGeom prst="rtTriangle">
            <a:avLst/>
          </a:prstGeom>
          <a:solidFill>
            <a:schemeClr val="accent2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直角三角形 8">
            <a:extLst>
              <a:ext uri="{FF2B5EF4-FFF2-40B4-BE49-F238E27FC236}">
                <a16:creationId xmlns:a16="http://schemas.microsoft.com/office/drawing/2014/main" id="{513B8368-8DC6-D98D-5A15-E904A83FE7EB}"/>
              </a:ext>
            </a:extLst>
          </p:cNvPr>
          <p:cNvSpPr/>
          <p:nvPr userDrawn="1"/>
        </p:nvSpPr>
        <p:spPr>
          <a:xfrm flipV="1">
            <a:off x="0" y="0"/>
            <a:ext cx="2621280" cy="2590800"/>
          </a:xfrm>
          <a:prstGeom prst="rtTriangle">
            <a:avLst/>
          </a:prstGeom>
          <a:solidFill>
            <a:schemeClr val="accent2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CE98C55-749A-1051-F444-8637F1CFA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9700260" y="4404360"/>
            <a:ext cx="2491740" cy="2453640"/>
          </a:xfrm>
          <a:prstGeom prst="line">
            <a:avLst/>
          </a:prstGeom>
          <a:ln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C373FB8-1AA6-1849-3EC0-7E08679AE11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723" y="-23447"/>
            <a:ext cx="2491740" cy="2453640"/>
          </a:xfrm>
          <a:prstGeom prst="line">
            <a:avLst/>
          </a:prstGeom>
          <a:ln>
            <a:gradFill>
              <a:gsLst>
                <a:gs pos="0">
                  <a:schemeClr val="accent2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2D06121B-2106-9399-6624-0763D8477348}"/>
              </a:ext>
            </a:extLst>
          </p:cNvPr>
          <p:cNvSpPr/>
          <p:nvPr userDrawn="1"/>
        </p:nvSpPr>
        <p:spPr>
          <a:xfrm rot="18987634" flipH="1" flipV="1">
            <a:off x="10792250" y="3825418"/>
            <a:ext cx="1690602" cy="169298"/>
          </a:xfrm>
          <a:custGeom>
            <a:avLst/>
            <a:gdLst>
              <a:gd name="connsiteX0" fmla="*/ 0 w 1690602"/>
              <a:gd name="connsiteY0" fmla="*/ 169298 h 169298"/>
              <a:gd name="connsiteX1" fmla="*/ 160879 w 1690602"/>
              <a:gd name="connsiteY1" fmla="*/ 0 h 169298"/>
              <a:gd name="connsiteX2" fmla="*/ 1690602 w 1690602"/>
              <a:gd name="connsiteY2" fmla="*/ 0 h 169298"/>
              <a:gd name="connsiteX3" fmla="*/ 1592397 w 1690602"/>
              <a:gd name="connsiteY3" fmla="*/ 169298 h 16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602" h="169298">
                <a:moveTo>
                  <a:pt x="0" y="169298"/>
                </a:moveTo>
                <a:lnTo>
                  <a:pt x="160879" y="0"/>
                </a:lnTo>
                <a:lnTo>
                  <a:pt x="1690602" y="0"/>
                </a:lnTo>
                <a:lnTo>
                  <a:pt x="1592397" y="169298"/>
                </a:ln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61CA3B64-0475-1103-26E1-813811E525B1}"/>
              </a:ext>
            </a:extLst>
          </p:cNvPr>
          <p:cNvSpPr/>
          <p:nvPr userDrawn="1"/>
        </p:nvSpPr>
        <p:spPr>
          <a:xfrm rot="18958326" flipH="1" flipV="1">
            <a:off x="9417761" y="4855228"/>
            <a:ext cx="3304788" cy="190584"/>
          </a:xfrm>
          <a:custGeom>
            <a:avLst/>
            <a:gdLst>
              <a:gd name="connsiteX0" fmla="*/ 0 w 3304788"/>
              <a:gd name="connsiteY0" fmla="*/ 190584 h 190584"/>
              <a:gd name="connsiteX1" fmla="*/ 184224 w 3304788"/>
              <a:gd name="connsiteY1" fmla="*/ 0 h 190584"/>
              <a:gd name="connsiteX2" fmla="*/ 3304788 w 3304788"/>
              <a:gd name="connsiteY2" fmla="*/ 0 h 190584"/>
              <a:gd name="connsiteX3" fmla="*/ 3194236 w 3304788"/>
              <a:gd name="connsiteY3" fmla="*/ 190584 h 19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4788" h="190584">
                <a:moveTo>
                  <a:pt x="0" y="190584"/>
                </a:moveTo>
                <a:lnTo>
                  <a:pt x="184224" y="0"/>
                </a:lnTo>
                <a:lnTo>
                  <a:pt x="3304788" y="0"/>
                </a:lnTo>
                <a:lnTo>
                  <a:pt x="3194236" y="190584"/>
                </a:ln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C1FB33F0-D788-362A-A5D8-F30801083A7C}"/>
              </a:ext>
            </a:extLst>
          </p:cNvPr>
          <p:cNvSpPr/>
          <p:nvPr userDrawn="1"/>
        </p:nvSpPr>
        <p:spPr>
          <a:xfrm rot="18987634">
            <a:off x="-282951" y="2845914"/>
            <a:ext cx="1633154" cy="169298"/>
          </a:xfrm>
          <a:custGeom>
            <a:avLst/>
            <a:gdLst>
              <a:gd name="connsiteX0" fmla="*/ 1633154 w 1633154"/>
              <a:gd name="connsiteY0" fmla="*/ 0 h 169298"/>
              <a:gd name="connsiteX1" fmla="*/ 1534949 w 1633154"/>
              <a:gd name="connsiteY1" fmla="*/ 169298 h 169298"/>
              <a:gd name="connsiteX2" fmla="*/ 0 w 1633154"/>
              <a:gd name="connsiteY2" fmla="*/ 169298 h 169298"/>
              <a:gd name="connsiteX3" fmla="*/ 160879 w 1633154"/>
              <a:gd name="connsiteY3" fmla="*/ 0 h 16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3154" h="169298">
                <a:moveTo>
                  <a:pt x="1633154" y="0"/>
                </a:moveTo>
                <a:lnTo>
                  <a:pt x="1534949" y="169298"/>
                </a:lnTo>
                <a:lnTo>
                  <a:pt x="0" y="169298"/>
                </a:lnTo>
                <a:lnTo>
                  <a:pt x="160879" y="0"/>
                </a:ln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22C9E72-03B4-A513-A20D-AEA0CE440350}"/>
              </a:ext>
            </a:extLst>
          </p:cNvPr>
          <p:cNvSpPr/>
          <p:nvPr userDrawn="1"/>
        </p:nvSpPr>
        <p:spPr>
          <a:xfrm rot="18958326">
            <a:off x="-522411" y="1794477"/>
            <a:ext cx="3246869" cy="190584"/>
          </a:xfrm>
          <a:custGeom>
            <a:avLst/>
            <a:gdLst>
              <a:gd name="connsiteX0" fmla="*/ 3246869 w 3246869"/>
              <a:gd name="connsiteY0" fmla="*/ 0 h 190584"/>
              <a:gd name="connsiteX1" fmla="*/ 3136317 w 3246869"/>
              <a:gd name="connsiteY1" fmla="*/ 190584 h 190584"/>
              <a:gd name="connsiteX2" fmla="*/ 0 w 3246869"/>
              <a:gd name="connsiteY2" fmla="*/ 190584 h 190584"/>
              <a:gd name="connsiteX3" fmla="*/ 184224 w 3246869"/>
              <a:gd name="connsiteY3" fmla="*/ 0 h 19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6869" h="190584">
                <a:moveTo>
                  <a:pt x="3246869" y="0"/>
                </a:moveTo>
                <a:lnTo>
                  <a:pt x="3136317" y="190584"/>
                </a:lnTo>
                <a:lnTo>
                  <a:pt x="0" y="190584"/>
                </a:lnTo>
                <a:lnTo>
                  <a:pt x="184224" y="0"/>
                </a:ln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5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内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1BA447-2A0D-4B98-8172-B62067A8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DE86-ACDE-44B1-B9C2-5248531312A1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CF8324-92A3-4618-9CC7-5D7887FD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85AA4A-B82C-48A1-8419-4F7A210D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A983-6466-46CE-8864-4FDD53A4E9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1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结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21469F-3BDF-492C-80EC-3485294FC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DE86-ACDE-44B1-B9C2-5248531312A1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E37B62-5B18-4AFB-8D82-ADA1F14E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DD61B0-E940-483E-BA84-DA11E933A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AA983-6466-46CE-8864-4FDD53A4E91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城市的风景&#10;&#10;描述已自动生成">
            <a:extLst>
              <a:ext uri="{FF2B5EF4-FFF2-40B4-BE49-F238E27FC236}">
                <a16:creationId xmlns:a16="http://schemas.microsoft.com/office/drawing/2014/main" id="{06240C06-2D44-7698-A399-701573229F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AA35580-662F-C551-3A24-59EA406D6F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chemeClr val="accent1">
                  <a:alpha val="90000"/>
                </a:schemeClr>
              </a:gs>
              <a:gs pos="35000">
                <a:schemeClr val="accent1">
                  <a:alpha val="96000"/>
                </a:schemeClr>
              </a:gs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17942A6-D704-D98F-F95F-438429265F44}"/>
              </a:ext>
            </a:extLst>
          </p:cNvPr>
          <p:cNvGrpSpPr/>
          <p:nvPr userDrawn="1"/>
        </p:nvGrpSpPr>
        <p:grpSpPr>
          <a:xfrm>
            <a:off x="945046" y="550985"/>
            <a:ext cx="255132" cy="252142"/>
            <a:chOff x="883920" y="1619800"/>
            <a:chExt cx="536052" cy="529778"/>
          </a:xfrm>
          <a:solidFill>
            <a:schemeClr val="bg1"/>
          </a:solidFill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2B1F8D0-E221-1095-4BE9-BC5A6EDADAA1}"/>
                </a:ext>
              </a:extLst>
            </p:cNvPr>
            <p:cNvSpPr/>
            <p:nvPr/>
          </p:nvSpPr>
          <p:spPr>
            <a:xfrm>
              <a:off x="883920" y="1619800"/>
              <a:ext cx="243839" cy="2438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653EC69-BD4C-0144-2830-5EDD0E24A728}"/>
                </a:ext>
              </a:extLst>
            </p:cNvPr>
            <p:cNvSpPr/>
            <p:nvPr/>
          </p:nvSpPr>
          <p:spPr>
            <a:xfrm>
              <a:off x="1176134" y="1619800"/>
              <a:ext cx="243838" cy="2438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EA1B6D3-84C1-A1D4-F6B6-029E5812B966}"/>
                </a:ext>
              </a:extLst>
            </p:cNvPr>
            <p:cNvSpPr/>
            <p:nvPr/>
          </p:nvSpPr>
          <p:spPr>
            <a:xfrm>
              <a:off x="883920" y="1905736"/>
              <a:ext cx="243838" cy="2438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E16936D-E5A2-1AF1-770F-448E424CCC33}"/>
                </a:ext>
              </a:extLst>
            </p:cNvPr>
            <p:cNvSpPr/>
            <p:nvPr/>
          </p:nvSpPr>
          <p:spPr>
            <a:xfrm>
              <a:off x="1176134" y="1905736"/>
              <a:ext cx="243838" cy="2438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473ECC7-19BA-7292-5FE4-F4069C235C3B}"/>
              </a:ext>
            </a:extLst>
          </p:cNvPr>
          <p:cNvCxnSpPr>
            <a:cxnSpLocks/>
          </p:cNvCxnSpPr>
          <p:nvPr userDrawn="1"/>
        </p:nvCxnSpPr>
        <p:spPr>
          <a:xfrm>
            <a:off x="1344637" y="667038"/>
            <a:ext cx="91862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126C67-A472-934B-258E-23B0CBC22A86}"/>
              </a:ext>
            </a:extLst>
          </p:cNvPr>
          <p:cNvGrpSpPr/>
          <p:nvPr userDrawn="1"/>
        </p:nvGrpSpPr>
        <p:grpSpPr>
          <a:xfrm>
            <a:off x="945046" y="6235015"/>
            <a:ext cx="6091916" cy="72000"/>
            <a:chOff x="787903" y="6170927"/>
            <a:chExt cx="6091916" cy="136088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2C5B7918-648D-16A1-E025-DD33D03298AB}"/>
                </a:ext>
              </a:extLst>
            </p:cNvPr>
            <p:cNvSpPr/>
            <p:nvPr/>
          </p:nvSpPr>
          <p:spPr>
            <a:xfrm>
              <a:off x="787903" y="6170927"/>
              <a:ext cx="5618502" cy="136088"/>
            </a:xfrm>
            <a:custGeom>
              <a:avLst/>
              <a:gdLst>
                <a:gd name="connsiteX0" fmla="*/ 0 w 5618502"/>
                <a:gd name="connsiteY0" fmla="*/ 0 h 136088"/>
                <a:gd name="connsiteX1" fmla="*/ 5618502 w 5618502"/>
                <a:gd name="connsiteY1" fmla="*/ 0 h 136088"/>
                <a:gd name="connsiteX2" fmla="*/ 5529868 w 5618502"/>
                <a:gd name="connsiteY2" fmla="*/ 136088 h 136088"/>
                <a:gd name="connsiteX3" fmla="*/ 0 w 5618502"/>
                <a:gd name="connsiteY3" fmla="*/ 136088 h 136088"/>
                <a:gd name="connsiteX4" fmla="*/ 0 w 5618502"/>
                <a:gd name="connsiteY4" fmla="*/ 0 h 1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8502" h="136088">
                  <a:moveTo>
                    <a:pt x="0" y="0"/>
                  </a:moveTo>
                  <a:lnTo>
                    <a:pt x="5618502" y="0"/>
                  </a:lnTo>
                  <a:lnTo>
                    <a:pt x="5529868" y="136088"/>
                  </a:lnTo>
                  <a:lnTo>
                    <a:pt x="0" y="136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90391EB-8D45-F717-5019-D985015EBADE}"/>
                </a:ext>
              </a:extLst>
            </p:cNvPr>
            <p:cNvSpPr/>
            <p:nvPr/>
          </p:nvSpPr>
          <p:spPr>
            <a:xfrm>
              <a:off x="6364362" y="6170927"/>
              <a:ext cx="160396" cy="136088"/>
            </a:xfrm>
            <a:custGeom>
              <a:avLst/>
              <a:gdLst>
                <a:gd name="connsiteX0" fmla="*/ 88634 w 160396"/>
                <a:gd name="connsiteY0" fmla="*/ 0 h 136088"/>
                <a:gd name="connsiteX1" fmla="*/ 160396 w 160396"/>
                <a:gd name="connsiteY1" fmla="*/ 0 h 136088"/>
                <a:gd name="connsiteX2" fmla="*/ 71762 w 160396"/>
                <a:gd name="connsiteY2" fmla="*/ 136088 h 136088"/>
                <a:gd name="connsiteX3" fmla="*/ 0 w 160396"/>
                <a:gd name="connsiteY3" fmla="*/ 136088 h 136088"/>
                <a:gd name="connsiteX4" fmla="*/ 88634 w 160396"/>
                <a:gd name="connsiteY4" fmla="*/ 0 h 1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396" h="136088">
                  <a:moveTo>
                    <a:pt x="88634" y="0"/>
                  </a:moveTo>
                  <a:lnTo>
                    <a:pt x="160396" y="0"/>
                  </a:lnTo>
                  <a:lnTo>
                    <a:pt x="71762" y="136088"/>
                  </a:lnTo>
                  <a:lnTo>
                    <a:pt x="0" y="136088"/>
                  </a:lnTo>
                  <a:lnTo>
                    <a:pt x="886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92788767-0A9E-6713-8893-F7FAB0180B2A}"/>
                </a:ext>
              </a:extLst>
            </p:cNvPr>
            <p:cNvSpPr/>
            <p:nvPr/>
          </p:nvSpPr>
          <p:spPr>
            <a:xfrm>
              <a:off x="6482715" y="6170927"/>
              <a:ext cx="160396" cy="136088"/>
            </a:xfrm>
            <a:custGeom>
              <a:avLst/>
              <a:gdLst>
                <a:gd name="connsiteX0" fmla="*/ 88633 w 160396"/>
                <a:gd name="connsiteY0" fmla="*/ 0 h 136088"/>
                <a:gd name="connsiteX1" fmla="*/ 160396 w 160396"/>
                <a:gd name="connsiteY1" fmla="*/ 0 h 136088"/>
                <a:gd name="connsiteX2" fmla="*/ 71763 w 160396"/>
                <a:gd name="connsiteY2" fmla="*/ 136088 h 136088"/>
                <a:gd name="connsiteX3" fmla="*/ 0 w 160396"/>
                <a:gd name="connsiteY3" fmla="*/ 136088 h 136088"/>
                <a:gd name="connsiteX4" fmla="*/ 88633 w 160396"/>
                <a:gd name="connsiteY4" fmla="*/ 0 h 1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396" h="136088">
                  <a:moveTo>
                    <a:pt x="88633" y="0"/>
                  </a:moveTo>
                  <a:lnTo>
                    <a:pt x="160396" y="0"/>
                  </a:lnTo>
                  <a:lnTo>
                    <a:pt x="71763" y="136088"/>
                  </a:lnTo>
                  <a:lnTo>
                    <a:pt x="0" y="136088"/>
                  </a:lnTo>
                  <a:lnTo>
                    <a:pt x="886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1330912A-D1CE-0281-2386-8E8B54DE2F5E}"/>
                </a:ext>
              </a:extLst>
            </p:cNvPr>
            <p:cNvSpPr/>
            <p:nvPr/>
          </p:nvSpPr>
          <p:spPr>
            <a:xfrm>
              <a:off x="6601068" y="6170927"/>
              <a:ext cx="160397" cy="136088"/>
            </a:xfrm>
            <a:custGeom>
              <a:avLst/>
              <a:gdLst>
                <a:gd name="connsiteX0" fmla="*/ 88634 w 160397"/>
                <a:gd name="connsiteY0" fmla="*/ 0 h 136088"/>
                <a:gd name="connsiteX1" fmla="*/ 160397 w 160397"/>
                <a:gd name="connsiteY1" fmla="*/ 0 h 136088"/>
                <a:gd name="connsiteX2" fmla="*/ 71763 w 160397"/>
                <a:gd name="connsiteY2" fmla="*/ 136088 h 136088"/>
                <a:gd name="connsiteX3" fmla="*/ 0 w 160397"/>
                <a:gd name="connsiteY3" fmla="*/ 136088 h 136088"/>
                <a:gd name="connsiteX4" fmla="*/ 88634 w 160397"/>
                <a:gd name="connsiteY4" fmla="*/ 0 h 1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397" h="136088">
                  <a:moveTo>
                    <a:pt x="88634" y="0"/>
                  </a:moveTo>
                  <a:lnTo>
                    <a:pt x="160397" y="0"/>
                  </a:lnTo>
                  <a:lnTo>
                    <a:pt x="71763" y="136088"/>
                  </a:lnTo>
                  <a:lnTo>
                    <a:pt x="0" y="136088"/>
                  </a:lnTo>
                  <a:lnTo>
                    <a:pt x="886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CE5342D7-137B-E1E5-E317-2ACECB7756EA}"/>
                </a:ext>
              </a:extLst>
            </p:cNvPr>
            <p:cNvSpPr/>
            <p:nvPr/>
          </p:nvSpPr>
          <p:spPr>
            <a:xfrm>
              <a:off x="6719422" y="6170927"/>
              <a:ext cx="160397" cy="136088"/>
            </a:xfrm>
            <a:custGeom>
              <a:avLst/>
              <a:gdLst>
                <a:gd name="connsiteX0" fmla="*/ 88634 w 160397"/>
                <a:gd name="connsiteY0" fmla="*/ 0 h 136088"/>
                <a:gd name="connsiteX1" fmla="*/ 160397 w 160397"/>
                <a:gd name="connsiteY1" fmla="*/ 0 h 136088"/>
                <a:gd name="connsiteX2" fmla="*/ 71763 w 160397"/>
                <a:gd name="connsiteY2" fmla="*/ 136088 h 136088"/>
                <a:gd name="connsiteX3" fmla="*/ 0 w 160397"/>
                <a:gd name="connsiteY3" fmla="*/ 136088 h 136088"/>
                <a:gd name="connsiteX4" fmla="*/ 88634 w 160397"/>
                <a:gd name="connsiteY4" fmla="*/ 0 h 1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397" h="136088">
                  <a:moveTo>
                    <a:pt x="88634" y="0"/>
                  </a:moveTo>
                  <a:lnTo>
                    <a:pt x="160397" y="0"/>
                  </a:lnTo>
                  <a:lnTo>
                    <a:pt x="71763" y="136088"/>
                  </a:lnTo>
                  <a:lnTo>
                    <a:pt x="0" y="136088"/>
                  </a:lnTo>
                  <a:lnTo>
                    <a:pt x="886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 useBgFill="1">
        <p:nvSpPr>
          <p:cNvPr id="29" name="矩形 28">
            <a:extLst>
              <a:ext uri="{FF2B5EF4-FFF2-40B4-BE49-F238E27FC236}">
                <a16:creationId xmlns:a16="http://schemas.microsoft.com/office/drawing/2014/main" id="{5A4DFF08-AEC4-E262-880A-F0030AF61793}"/>
              </a:ext>
            </a:extLst>
          </p:cNvPr>
          <p:cNvSpPr/>
          <p:nvPr userDrawn="1"/>
        </p:nvSpPr>
        <p:spPr>
          <a:xfrm>
            <a:off x="11001138" y="2275706"/>
            <a:ext cx="243125" cy="4578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0" name="矩形 29">
            <a:extLst>
              <a:ext uri="{FF2B5EF4-FFF2-40B4-BE49-F238E27FC236}">
                <a16:creationId xmlns:a16="http://schemas.microsoft.com/office/drawing/2014/main" id="{B8CC0368-255C-3434-087C-57FAFE77F630}"/>
              </a:ext>
            </a:extLst>
          </p:cNvPr>
          <p:cNvSpPr/>
          <p:nvPr userDrawn="1"/>
        </p:nvSpPr>
        <p:spPr>
          <a:xfrm>
            <a:off x="10658223" y="3161454"/>
            <a:ext cx="243125" cy="3692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1" name="矩形 30">
            <a:extLst>
              <a:ext uri="{FF2B5EF4-FFF2-40B4-BE49-F238E27FC236}">
                <a16:creationId xmlns:a16="http://schemas.microsoft.com/office/drawing/2014/main" id="{BD8BB2BC-A127-3ED6-2878-D7AC3CB5A6EB}"/>
              </a:ext>
            </a:extLst>
          </p:cNvPr>
          <p:cNvSpPr/>
          <p:nvPr userDrawn="1"/>
        </p:nvSpPr>
        <p:spPr>
          <a:xfrm>
            <a:off x="10315308" y="3953257"/>
            <a:ext cx="243125" cy="3692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5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95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735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9ECBF-85C1-4A84-824B-3C7D6F5CE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FDE86-ACDE-44B1-B9C2-5248531312A1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1990C6-A6B4-4AAA-9AD6-042C070D5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E33DE2-94A4-4608-B662-DB1093AF7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AA983-6466-46CE-8864-4FDD53A4E9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07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9" r:id="rId5"/>
    <p:sldLayoutId id="2147483660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chart" Target="../charts/chart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1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C272EB9-E49F-E5E2-130B-E80CCA8452AA}"/>
              </a:ext>
            </a:extLst>
          </p:cNvPr>
          <p:cNvCxnSpPr>
            <a:cxnSpLocks/>
          </p:cNvCxnSpPr>
          <p:nvPr/>
        </p:nvCxnSpPr>
        <p:spPr>
          <a:xfrm>
            <a:off x="1344637" y="667038"/>
            <a:ext cx="918620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5AC21710-6BC0-3A8C-4FEE-CE4AC969F9DA}"/>
              </a:ext>
            </a:extLst>
          </p:cNvPr>
          <p:cNvSpPr txBox="1"/>
          <p:nvPr/>
        </p:nvSpPr>
        <p:spPr>
          <a:xfrm>
            <a:off x="10557237" y="502407"/>
            <a:ext cx="90267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20XX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529FFDA-8182-385D-DAA7-4762CFA9ABE3}"/>
              </a:ext>
            </a:extLst>
          </p:cNvPr>
          <p:cNvSpPr txBox="1"/>
          <p:nvPr/>
        </p:nvSpPr>
        <p:spPr>
          <a:xfrm>
            <a:off x="957174" y="2108821"/>
            <a:ext cx="5424051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5400" dirty="0">
                <a:ln>
                  <a:solidFill>
                    <a:schemeClr val="bg1"/>
                  </a:soli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绿色简约商务风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D17E510-84E3-683F-2295-2A0621DCEF2D}"/>
              </a:ext>
            </a:extLst>
          </p:cNvPr>
          <p:cNvSpPr txBox="1"/>
          <p:nvPr/>
        </p:nvSpPr>
        <p:spPr>
          <a:xfrm>
            <a:off x="957174" y="2921168"/>
            <a:ext cx="6747582" cy="10464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6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年终总结</a:t>
            </a:r>
            <a:r>
              <a:rPr lang="en-US" altLang="zh-CN" sz="6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PPT</a:t>
            </a:r>
            <a:r>
              <a:rPr lang="zh-CN" altLang="en-US" sz="6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模板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B5EB624-466B-4597-7761-71503FB0995A}"/>
              </a:ext>
            </a:extLst>
          </p:cNvPr>
          <p:cNvSpPr txBox="1"/>
          <p:nvPr/>
        </p:nvSpPr>
        <p:spPr>
          <a:xfrm>
            <a:off x="5394764" y="2207972"/>
            <a:ext cx="230999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600" i="1" dirty="0">
                <a:solidFill>
                  <a:schemeClr val="bg1"/>
                </a:solidFill>
                <a:latin typeface="+mn-ea"/>
              </a:rPr>
              <a:t>Business Report</a:t>
            </a:r>
            <a:endParaRPr lang="zh-CN" altLang="en-US" sz="1600" i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E2C5283-5437-3529-D47C-74035E1B02FE}"/>
              </a:ext>
            </a:extLst>
          </p:cNvPr>
          <p:cNvSpPr txBox="1"/>
          <p:nvPr/>
        </p:nvSpPr>
        <p:spPr>
          <a:xfrm>
            <a:off x="5394764" y="2483464"/>
            <a:ext cx="230999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600" i="1" dirty="0">
                <a:solidFill>
                  <a:schemeClr val="bg1"/>
                </a:solidFill>
                <a:latin typeface="+mn-ea"/>
              </a:rPr>
              <a:t>PowerPoint Template</a:t>
            </a: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72392C95-658C-AB7E-9B5F-1E3074A16210}"/>
              </a:ext>
            </a:extLst>
          </p:cNvPr>
          <p:cNvGrpSpPr/>
          <p:nvPr/>
        </p:nvGrpSpPr>
        <p:grpSpPr>
          <a:xfrm>
            <a:off x="945046" y="4517305"/>
            <a:ext cx="2919997" cy="586740"/>
            <a:chOff x="838844" y="4523214"/>
            <a:chExt cx="2919997" cy="586740"/>
          </a:xfrm>
        </p:grpSpPr>
        <p:sp>
          <p:nvSpPr>
            <p:cNvPr id="68" name="矩形: 对角圆角 67">
              <a:extLst>
                <a:ext uri="{FF2B5EF4-FFF2-40B4-BE49-F238E27FC236}">
                  <a16:creationId xmlns:a16="http://schemas.microsoft.com/office/drawing/2014/main" id="{2693740F-AB88-04A5-9264-051D5AD1040A}"/>
                </a:ext>
              </a:extLst>
            </p:cNvPr>
            <p:cNvSpPr/>
            <p:nvPr/>
          </p:nvSpPr>
          <p:spPr>
            <a:xfrm>
              <a:off x="838844" y="4523214"/>
              <a:ext cx="2919997" cy="58674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5489BD56-8F70-200F-C026-F2C2446E0F17}"/>
                </a:ext>
              </a:extLst>
            </p:cNvPr>
            <p:cNvSpPr txBox="1"/>
            <p:nvPr/>
          </p:nvSpPr>
          <p:spPr>
            <a:xfrm>
              <a:off x="989777" y="4641632"/>
              <a:ext cx="261813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汇报人：</a:t>
              </a:r>
              <a:r>
                <a:rPr lang="en-US" altLang="zh-CN" sz="2000" dirty="0" err="1">
                  <a:solidFill>
                    <a:schemeClr val="bg1"/>
                  </a:solidFill>
                </a:rPr>
                <a:t>OfficePLUS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13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CD5383-E062-82F9-4AC7-8B44BFC37C7A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存在问题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DB99C91-8A7E-B498-277A-C0476E6F429A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D5181E9F-3416-B768-E668-1AA6C98281BB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Existing problems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4961203D-6056-39CA-75A0-F3A3CEE0D877}"/>
              </a:ext>
            </a:extLst>
          </p:cNvPr>
          <p:cNvGrpSpPr/>
          <p:nvPr/>
        </p:nvGrpSpPr>
        <p:grpSpPr>
          <a:xfrm>
            <a:off x="959929" y="1905041"/>
            <a:ext cx="10226423" cy="4028889"/>
            <a:chOff x="959929" y="1905041"/>
            <a:chExt cx="10226423" cy="4028889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47F3F0EB-2299-E5D9-A693-A75E6F6C91A7}"/>
                </a:ext>
              </a:extLst>
            </p:cNvPr>
            <p:cNvGrpSpPr/>
            <p:nvPr/>
          </p:nvGrpSpPr>
          <p:grpSpPr>
            <a:xfrm>
              <a:off x="959929" y="1905041"/>
              <a:ext cx="10226423" cy="4028889"/>
              <a:chOff x="959929" y="1905041"/>
              <a:chExt cx="10226423" cy="4028889"/>
            </a:xfrm>
          </p:grpSpPr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A510737E-C499-E939-024A-7FADEAAF8C53}"/>
                  </a:ext>
                </a:extLst>
              </p:cNvPr>
              <p:cNvSpPr/>
              <p:nvPr/>
            </p:nvSpPr>
            <p:spPr>
              <a:xfrm flipH="1">
                <a:off x="959929" y="1905041"/>
                <a:ext cx="5136070" cy="2033494"/>
              </a:xfrm>
              <a:custGeom>
                <a:avLst/>
                <a:gdLst>
                  <a:gd name="connsiteX0" fmla="*/ 5136070 w 5136070"/>
                  <a:gd name="connsiteY0" fmla="*/ 0 h 2033494"/>
                  <a:gd name="connsiteX1" fmla="*/ 0 w 5136070"/>
                  <a:gd name="connsiteY1" fmla="*/ 0 h 2033494"/>
                  <a:gd name="connsiteX2" fmla="*/ 0 w 5136070"/>
                  <a:gd name="connsiteY2" fmla="*/ 2033494 h 2033494"/>
                  <a:gd name="connsiteX3" fmla="*/ 5136070 w 5136070"/>
                  <a:gd name="connsiteY3" fmla="*/ 2033494 h 2033494"/>
                  <a:gd name="connsiteX4" fmla="*/ 5136070 w 5136070"/>
                  <a:gd name="connsiteY4" fmla="*/ 0 h 20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070" h="2033494">
                    <a:moveTo>
                      <a:pt x="5136070" y="0"/>
                    </a:moveTo>
                    <a:lnTo>
                      <a:pt x="0" y="0"/>
                    </a:lnTo>
                    <a:lnTo>
                      <a:pt x="0" y="2033494"/>
                    </a:lnTo>
                    <a:lnTo>
                      <a:pt x="5136070" y="2033494"/>
                    </a:lnTo>
                    <a:lnTo>
                      <a:pt x="5136070" y="0"/>
                    </a:lnTo>
                    <a:close/>
                  </a:path>
                </a:pathLst>
              </a:custGeom>
              <a:solidFill>
                <a:schemeClr val="accent2">
                  <a:alpha val="3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4E6BEC6A-A1AF-3665-DCD5-0803F70814CE}"/>
                  </a:ext>
                </a:extLst>
              </p:cNvPr>
              <p:cNvSpPr/>
              <p:nvPr/>
            </p:nvSpPr>
            <p:spPr>
              <a:xfrm flipH="1">
                <a:off x="6096000" y="1912661"/>
                <a:ext cx="5090352" cy="2033494"/>
              </a:xfrm>
              <a:custGeom>
                <a:avLst/>
                <a:gdLst>
                  <a:gd name="connsiteX0" fmla="*/ 5090352 w 5090352"/>
                  <a:gd name="connsiteY0" fmla="*/ 0 h 2033494"/>
                  <a:gd name="connsiteX1" fmla="*/ 464491 w 5090352"/>
                  <a:gd name="connsiteY1" fmla="*/ 0 h 2033494"/>
                  <a:gd name="connsiteX2" fmla="*/ 0 w 5090352"/>
                  <a:gd name="connsiteY2" fmla="*/ 464491 h 2033494"/>
                  <a:gd name="connsiteX3" fmla="*/ 0 w 5090352"/>
                  <a:gd name="connsiteY3" fmla="*/ 2033494 h 2033494"/>
                  <a:gd name="connsiteX4" fmla="*/ 5090352 w 5090352"/>
                  <a:gd name="connsiteY4" fmla="*/ 2033494 h 2033494"/>
                  <a:gd name="connsiteX5" fmla="*/ 5090352 w 5090352"/>
                  <a:gd name="connsiteY5" fmla="*/ 0 h 20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0352" h="2033494">
                    <a:moveTo>
                      <a:pt x="5090352" y="0"/>
                    </a:moveTo>
                    <a:lnTo>
                      <a:pt x="464491" y="0"/>
                    </a:lnTo>
                    <a:cubicBezTo>
                      <a:pt x="207960" y="0"/>
                      <a:pt x="0" y="207960"/>
                      <a:pt x="0" y="464491"/>
                    </a:cubicBezTo>
                    <a:lnTo>
                      <a:pt x="0" y="2033494"/>
                    </a:lnTo>
                    <a:lnTo>
                      <a:pt x="5090352" y="2033494"/>
                    </a:lnTo>
                    <a:lnTo>
                      <a:pt x="5090352" y="0"/>
                    </a:lnTo>
                    <a:close/>
                  </a:path>
                </a:pathLst>
              </a:custGeom>
              <a:solidFill>
                <a:schemeClr val="accent1">
                  <a:lumMod val="10000"/>
                  <a:lumOff val="9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58282573-8E39-53E3-BF6F-33D12BA8C863}"/>
                  </a:ext>
                </a:extLst>
              </p:cNvPr>
              <p:cNvSpPr/>
              <p:nvPr/>
            </p:nvSpPr>
            <p:spPr>
              <a:xfrm flipH="1">
                <a:off x="959929" y="3943033"/>
                <a:ext cx="5136070" cy="1987775"/>
              </a:xfrm>
              <a:custGeom>
                <a:avLst/>
                <a:gdLst>
                  <a:gd name="connsiteX0" fmla="*/ 5136070 w 5136070"/>
                  <a:gd name="connsiteY0" fmla="*/ 0 h 1987775"/>
                  <a:gd name="connsiteX1" fmla="*/ 0 w 5136070"/>
                  <a:gd name="connsiteY1" fmla="*/ 0 h 1987775"/>
                  <a:gd name="connsiteX2" fmla="*/ 0 w 5136070"/>
                  <a:gd name="connsiteY2" fmla="*/ 1987775 h 1987775"/>
                  <a:gd name="connsiteX3" fmla="*/ 4671579 w 5136070"/>
                  <a:gd name="connsiteY3" fmla="*/ 1987775 h 1987775"/>
                  <a:gd name="connsiteX4" fmla="*/ 5136070 w 5136070"/>
                  <a:gd name="connsiteY4" fmla="*/ 1523284 h 1987775"/>
                  <a:gd name="connsiteX5" fmla="*/ 5136070 w 5136070"/>
                  <a:gd name="connsiteY5" fmla="*/ 0 h 19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6070" h="1987775">
                    <a:moveTo>
                      <a:pt x="5136070" y="0"/>
                    </a:moveTo>
                    <a:lnTo>
                      <a:pt x="0" y="0"/>
                    </a:lnTo>
                    <a:lnTo>
                      <a:pt x="0" y="1987775"/>
                    </a:lnTo>
                    <a:lnTo>
                      <a:pt x="4671579" y="1987775"/>
                    </a:lnTo>
                    <a:cubicBezTo>
                      <a:pt x="4928110" y="1987775"/>
                      <a:pt x="5136070" y="1779815"/>
                      <a:pt x="5136070" y="1523284"/>
                    </a:cubicBezTo>
                    <a:lnTo>
                      <a:pt x="5136070" y="0"/>
                    </a:lnTo>
                    <a:close/>
                  </a:path>
                </a:pathLst>
              </a:custGeom>
              <a:solidFill>
                <a:schemeClr val="accent1">
                  <a:lumMod val="10000"/>
                  <a:lumOff val="9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8B7D59F6-6AB2-9E9A-ADDF-6C1A8DDBF98E}"/>
                  </a:ext>
                </a:extLst>
              </p:cNvPr>
              <p:cNvSpPr/>
              <p:nvPr/>
            </p:nvSpPr>
            <p:spPr>
              <a:xfrm flipH="1">
                <a:off x="6096000" y="3946155"/>
                <a:ext cx="5090352" cy="1987775"/>
              </a:xfrm>
              <a:custGeom>
                <a:avLst/>
                <a:gdLst>
                  <a:gd name="connsiteX0" fmla="*/ 5090352 w 5090352"/>
                  <a:gd name="connsiteY0" fmla="*/ 0 h 1987775"/>
                  <a:gd name="connsiteX1" fmla="*/ 0 w 5090352"/>
                  <a:gd name="connsiteY1" fmla="*/ 0 h 1987775"/>
                  <a:gd name="connsiteX2" fmla="*/ 0 w 5090352"/>
                  <a:gd name="connsiteY2" fmla="*/ 1987775 h 1987775"/>
                  <a:gd name="connsiteX3" fmla="*/ 5090352 w 5090352"/>
                  <a:gd name="connsiteY3" fmla="*/ 1987775 h 1987775"/>
                  <a:gd name="connsiteX4" fmla="*/ 5090352 w 5090352"/>
                  <a:gd name="connsiteY4" fmla="*/ 0 h 19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0352" h="1987775">
                    <a:moveTo>
                      <a:pt x="5090352" y="0"/>
                    </a:moveTo>
                    <a:lnTo>
                      <a:pt x="0" y="0"/>
                    </a:lnTo>
                    <a:lnTo>
                      <a:pt x="0" y="1987775"/>
                    </a:lnTo>
                    <a:lnTo>
                      <a:pt x="5090352" y="1987775"/>
                    </a:lnTo>
                    <a:lnTo>
                      <a:pt x="5090352" y="0"/>
                    </a:lnTo>
                    <a:close/>
                  </a:path>
                </a:pathLst>
              </a:custGeom>
              <a:solidFill>
                <a:schemeClr val="accent2">
                  <a:alpha val="3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9A342F19-72C8-0A4F-73D1-63AAA6A2E2EE}"/>
                </a:ext>
              </a:extLst>
            </p:cNvPr>
            <p:cNvGrpSpPr/>
            <p:nvPr/>
          </p:nvGrpSpPr>
          <p:grpSpPr>
            <a:xfrm>
              <a:off x="4511040" y="2331679"/>
              <a:ext cx="3169920" cy="3169920"/>
              <a:chOff x="4511040" y="2331679"/>
              <a:chExt cx="3169920" cy="3169920"/>
            </a:xfrm>
          </p:grpSpPr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D0B023EE-D46D-11FE-13F3-E4748AB5ADD6}"/>
                  </a:ext>
                </a:extLst>
              </p:cNvPr>
              <p:cNvGrpSpPr/>
              <p:nvPr/>
            </p:nvGrpSpPr>
            <p:grpSpPr>
              <a:xfrm>
                <a:off x="4511040" y="2331679"/>
                <a:ext cx="3169920" cy="3169920"/>
                <a:chOff x="4511040" y="2331679"/>
                <a:chExt cx="3169920" cy="3169920"/>
              </a:xfrm>
            </p:grpSpPr>
            <p:sp>
              <p:nvSpPr>
                <p:cNvPr id="24" name="圆: 空心 23">
                  <a:extLst>
                    <a:ext uri="{FF2B5EF4-FFF2-40B4-BE49-F238E27FC236}">
                      <a16:creationId xmlns:a16="http://schemas.microsoft.com/office/drawing/2014/main" id="{DE9F534B-6564-33AB-1A62-6E99C0B61E3C}"/>
                    </a:ext>
                  </a:extLst>
                </p:cNvPr>
                <p:cNvSpPr/>
                <p:nvPr/>
              </p:nvSpPr>
              <p:spPr>
                <a:xfrm>
                  <a:off x="4511040" y="2331679"/>
                  <a:ext cx="3169920" cy="3169920"/>
                </a:xfrm>
                <a:prstGeom prst="donut">
                  <a:avLst>
                    <a:gd name="adj" fmla="val 678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Donut 23+">
                  <a:extLst>
                    <a:ext uri="{FF2B5EF4-FFF2-40B4-BE49-F238E27FC236}">
                      <a16:creationId xmlns:a16="http://schemas.microsoft.com/office/drawing/2014/main" id="{80C46CE7-8AF9-B154-D85C-14690386C0C8}"/>
                    </a:ext>
                  </a:extLst>
                </p:cNvPr>
                <p:cNvSpPr/>
                <p:nvPr/>
              </p:nvSpPr>
              <p:spPr>
                <a:xfrm>
                  <a:off x="4610100" y="2430739"/>
                  <a:ext cx="2971800" cy="2971800"/>
                </a:xfrm>
                <a:prstGeom prst="ellipse">
                  <a:avLst/>
                </a:prstGeom>
                <a:solidFill>
                  <a:schemeClr val="bg1">
                    <a:alpha val="3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F4A9CE8-53ED-00BE-1534-94043FAA582A}"/>
                  </a:ext>
                </a:extLst>
              </p:cNvPr>
              <p:cNvSpPr txBox="1"/>
              <p:nvPr/>
            </p:nvSpPr>
            <p:spPr>
              <a:xfrm>
                <a:off x="5261609" y="2877841"/>
                <a:ext cx="62992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accent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S</a:t>
                </a:r>
                <a:endParaRPr lang="zh-CN" altLang="en-US" sz="440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86B50C0-1269-726A-BB0E-79E3F9FB8FE5}"/>
                  </a:ext>
                </a:extLst>
              </p:cNvPr>
              <p:cNvSpPr txBox="1"/>
              <p:nvPr/>
            </p:nvSpPr>
            <p:spPr>
              <a:xfrm>
                <a:off x="6271259" y="2877841"/>
                <a:ext cx="62992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accent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W</a:t>
                </a:r>
                <a:endParaRPr lang="zh-CN" altLang="en-US" sz="440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D01A582-F9F4-CC57-5793-720B162DAB59}"/>
                  </a:ext>
                </a:extLst>
              </p:cNvPr>
              <p:cNvSpPr txBox="1"/>
              <p:nvPr/>
            </p:nvSpPr>
            <p:spPr>
              <a:xfrm>
                <a:off x="5248201" y="4001176"/>
                <a:ext cx="62992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accent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0</a:t>
                </a:r>
                <a:endParaRPr lang="zh-CN" altLang="en-US" sz="440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8D07469-8F68-E981-6B6B-065EA75A115C}"/>
                  </a:ext>
                </a:extLst>
              </p:cNvPr>
              <p:cNvSpPr txBox="1"/>
              <p:nvPr/>
            </p:nvSpPr>
            <p:spPr>
              <a:xfrm>
                <a:off x="6271259" y="4001176"/>
                <a:ext cx="62992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accent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T</a:t>
                </a:r>
                <a:endParaRPr lang="zh-CN" altLang="en-US" sz="440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284FD1C-7702-C3B1-03D1-FAAAC88CB766}"/>
                  </a:ext>
                </a:extLst>
              </p:cNvPr>
              <p:cNvSpPr txBox="1"/>
              <p:nvPr/>
            </p:nvSpPr>
            <p:spPr>
              <a:xfrm>
                <a:off x="5119986" y="3416482"/>
                <a:ext cx="89585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accent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优势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3C8B6E0-1174-6F1F-EF80-AEB62662E675}"/>
                  </a:ext>
                </a:extLst>
              </p:cNvPr>
              <p:cNvSpPr txBox="1"/>
              <p:nvPr/>
            </p:nvSpPr>
            <p:spPr>
              <a:xfrm>
                <a:off x="6112744" y="3416482"/>
                <a:ext cx="89585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accent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劣势</a:t>
                </a: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890379BA-F1FF-99D4-A2BC-DDE08AFEDF3B}"/>
                  </a:ext>
                </a:extLst>
              </p:cNvPr>
              <p:cNvSpPr txBox="1"/>
              <p:nvPr/>
            </p:nvSpPr>
            <p:spPr>
              <a:xfrm>
                <a:off x="6138290" y="4493618"/>
                <a:ext cx="89585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accent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威胁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11AB31C-0F8C-18E5-8A3A-744917B8E3B1}"/>
                  </a:ext>
                </a:extLst>
              </p:cNvPr>
              <p:cNvSpPr txBox="1"/>
              <p:nvPr/>
            </p:nvSpPr>
            <p:spPr>
              <a:xfrm>
                <a:off x="5128640" y="4493618"/>
                <a:ext cx="89585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accent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机会</a:t>
                </a:r>
              </a:p>
            </p:txBody>
          </p:sp>
        </p:grpSp>
        <p:sp>
          <p:nvSpPr>
            <p:cNvPr id="38" name="íSļíḓe">
              <a:extLst>
                <a:ext uri="{FF2B5EF4-FFF2-40B4-BE49-F238E27FC236}">
                  <a16:creationId xmlns:a16="http://schemas.microsoft.com/office/drawing/2014/main" id="{374C70DC-D016-2EC2-5C72-E78C897C8DCE}"/>
                </a:ext>
              </a:extLst>
            </p:cNvPr>
            <p:cNvSpPr/>
            <p:nvPr/>
          </p:nvSpPr>
          <p:spPr>
            <a:xfrm>
              <a:off x="1388649" y="2575026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是组织机构的内部因素，包括有利的竞争态势，充足的财政来源，良好的企业形象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5AEBDE4-233D-7945-ED29-DDD76ADEC929}"/>
                </a:ext>
              </a:extLst>
            </p:cNvPr>
            <p:cNvSpPr txBox="1"/>
            <p:nvPr/>
          </p:nvSpPr>
          <p:spPr>
            <a:xfrm>
              <a:off x="1392639" y="2331815"/>
              <a:ext cx="253052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优势</a:t>
              </a:r>
            </a:p>
          </p:txBody>
        </p:sp>
        <p:sp>
          <p:nvSpPr>
            <p:cNvPr id="40" name="íSļíḓe">
              <a:extLst>
                <a:ext uri="{FF2B5EF4-FFF2-40B4-BE49-F238E27FC236}">
                  <a16:creationId xmlns:a16="http://schemas.microsoft.com/office/drawing/2014/main" id="{EF83DD46-42D9-6CD4-3D50-949E02AC70B9}"/>
                </a:ext>
              </a:extLst>
            </p:cNvPr>
            <p:cNvSpPr/>
            <p:nvPr/>
          </p:nvSpPr>
          <p:spPr>
            <a:xfrm>
              <a:off x="1388649" y="4482399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是组织机构的外部因素，包括新产品，新市场，新需求；国外市场壁垒解除等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BD65C4C-A977-C447-70C3-739344C55F20}"/>
                </a:ext>
              </a:extLst>
            </p:cNvPr>
            <p:cNvSpPr txBox="1"/>
            <p:nvPr/>
          </p:nvSpPr>
          <p:spPr>
            <a:xfrm>
              <a:off x="1392639" y="4239188"/>
              <a:ext cx="253052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机会</a:t>
              </a:r>
              <a:endParaRPr lang="zh-CN" altLang="en-US" sz="24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2" name="íSļíḓe">
              <a:extLst>
                <a:ext uri="{FF2B5EF4-FFF2-40B4-BE49-F238E27FC236}">
                  <a16:creationId xmlns:a16="http://schemas.microsoft.com/office/drawing/2014/main" id="{0B4F161A-7054-ECA4-D67E-5B5889F46869}"/>
                </a:ext>
              </a:extLst>
            </p:cNvPr>
            <p:cNvSpPr/>
            <p:nvPr/>
          </p:nvSpPr>
          <p:spPr>
            <a:xfrm>
              <a:off x="8264850" y="4482399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是组织机构的外部因素，包括新的竞争对手，替代产品增多，市场紧缩，政策变化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4F6698C-0FD2-3D73-AF78-7827F280203B}"/>
                </a:ext>
              </a:extLst>
            </p:cNvPr>
            <p:cNvSpPr txBox="1"/>
            <p:nvPr/>
          </p:nvSpPr>
          <p:spPr>
            <a:xfrm>
              <a:off x="8268840" y="4239188"/>
              <a:ext cx="253052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威胁</a:t>
              </a:r>
              <a:endParaRPr lang="zh-CN" altLang="en-US" sz="24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44" name="íSļíḓe">
              <a:extLst>
                <a:ext uri="{FF2B5EF4-FFF2-40B4-BE49-F238E27FC236}">
                  <a16:creationId xmlns:a16="http://schemas.microsoft.com/office/drawing/2014/main" id="{4CC4BC2E-E110-BE79-FB54-4774C76B3E17}"/>
                </a:ext>
              </a:extLst>
            </p:cNvPr>
            <p:cNvSpPr/>
            <p:nvPr/>
          </p:nvSpPr>
          <p:spPr>
            <a:xfrm>
              <a:off x="8264850" y="2574890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是组织机构的内部因素，包括设备老化，管理混乱，缺少关键技术，资金短缺等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4E4362E-58B3-3E61-5494-578B052E1E37}"/>
                </a:ext>
              </a:extLst>
            </p:cNvPr>
            <p:cNvSpPr txBox="1"/>
            <p:nvPr/>
          </p:nvSpPr>
          <p:spPr>
            <a:xfrm>
              <a:off x="8268840" y="2331679"/>
              <a:ext cx="253052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劣势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5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CD5383-E062-82F9-4AC7-8B44BFC37C7A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存在问题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DB99C91-8A7E-B498-277A-C0476E6F429A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D5181E9F-3416-B768-E668-1AA6C98281BB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Existing problems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52254BCA-F0F9-F9F5-F9EA-102D6D38C1EA}"/>
              </a:ext>
            </a:extLst>
          </p:cNvPr>
          <p:cNvGrpSpPr/>
          <p:nvPr/>
        </p:nvGrpSpPr>
        <p:grpSpPr>
          <a:xfrm>
            <a:off x="972122" y="1879191"/>
            <a:ext cx="6436208" cy="4295408"/>
            <a:chOff x="917575" y="2333625"/>
            <a:chExt cx="5178425" cy="3455988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F574A031-AFE5-6A3E-6592-88C0371BD50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17575" y="2333625"/>
              <a:ext cx="5178425" cy="345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05DF8F7E-B3F6-1F87-64D9-A6E89C9725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1125" y="5340350"/>
              <a:ext cx="4570413" cy="0"/>
            </a:xfrm>
            <a:prstGeom prst="line">
              <a:avLst/>
            </a:prstGeom>
            <a:noFill/>
            <a:ln w="9525" cap="flat">
              <a:solidFill>
                <a:srgbClr val="E2E2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3047838-C3B0-7018-3315-CF5EDE3ABA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1125" y="5340350"/>
              <a:ext cx="4570413" cy="50800"/>
            </a:xfrm>
            <a:custGeom>
              <a:avLst/>
              <a:gdLst>
                <a:gd name="T0" fmla="*/ 0 w 2879"/>
                <a:gd name="T1" fmla="*/ 0 h 32"/>
                <a:gd name="T2" fmla="*/ 0 w 2879"/>
                <a:gd name="T3" fmla="*/ 32 h 32"/>
                <a:gd name="T4" fmla="*/ 720 w 2879"/>
                <a:gd name="T5" fmla="*/ 0 h 32"/>
                <a:gd name="T6" fmla="*/ 720 w 2879"/>
                <a:gd name="T7" fmla="*/ 32 h 32"/>
                <a:gd name="T8" fmla="*/ 1440 w 2879"/>
                <a:gd name="T9" fmla="*/ 0 h 32"/>
                <a:gd name="T10" fmla="*/ 1440 w 2879"/>
                <a:gd name="T11" fmla="*/ 32 h 32"/>
                <a:gd name="T12" fmla="*/ 2160 w 2879"/>
                <a:gd name="T13" fmla="*/ 0 h 32"/>
                <a:gd name="T14" fmla="*/ 2160 w 2879"/>
                <a:gd name="T15" fmla="*/ 32 h 32"/>
                <a:gd name="T16" fmla="*/ 2879 w 2879"/>
                <a:gd name="T17" fmla="*/ 0 h 32"/>
                <a:gd name="T18" fmla="*/ 2879 w 2879"/>
                <a:gd name="T1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79" h="32">
                  <a:moveTo>
                    <a:pt x="0" y="0"/>
                  </a:moveTo>
                  <a:lnTo>
                    <a:pt x="0" y="32"/>
                  </a:lnTo>
                  <a:moveTo>
                    <a:pt x="720" y="0"/>
                  </a:moveTo>
                  <a:lnTo>
                    <a:pt x="720" y="32"/>
                  </a:lnTo>
                  <a:moveTo>
                    <a:pt x="1440" y="0"/>
                  </a:moveTo>
                  <a:lnTo>
                    <a:pt x="1440" y="32"/>
                  </a:lnTo>
                  <a:moveTo>
                    <a:pt x="2160" y="0"/>
                  </a:moveTo>
                  <a:lnTo>
                    <a:pt x="2160" y="32"/>
                  </a:lnTo>
                  <a:moveTo>
                    <a:pt x="2879" y="0"/>
                  </a:moveTo>
                  <a:lnTo>
                    <a:pt x="2879" y="32"/>
                  </a:lnTo>
                </a:path>
              </a:pathLst>
            </a:custGeom>
            <a:noFill/>
            <a:ln w="9525" cap="flat">
              <a:solidFill>
                <a:srgbClr val="E2E2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D3176C3-589D-7544-3DB3-660FCA7BB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2786063"/>
              <a:ext cx="3427413" cy="1211263"/>
            </a:xfrm>
            <a:custGeom>
              <a:avLst/>
              <a:gdLst>
                <a:gd name="T0" fmla="*/ 0 w 2159"/>
                <a:gd name="T1" fmla="*/ 72 h 763"/>
                <a:gd name="T2" fmla="*/ 720 w 2159"/>
                <a:gd name="T3" fmla="*/ 716 h 763"/>
                <a:gd name="T4" fmla="*/ 1439 w 2159"/>
                <a:gd name="T5" fmla="*/ 358 h 763"/>
                <a:gd name="T6" fmla="*/ 2159 w 2159"/>
                <a:gd name="T7" fmla="*/ 0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" h="763">
                  <a:moveTo>
                    <a:pt x="0" y="72"/>
                  </a:moveTo>
                  <a:cubicBezTo>
                    <a:pt x="240" y="286"/>
                    <a:pt x="480" y="668"/>
                    <a:pt x="720" y="716"/>
                  </a:cubicBezTo>
                  <a:cubicBezTo>
                    <a:pt x="960" y="763"/>
                    <a:pt x="1200" y="477"/>
                    <a:pt x="1439" y="358"/>
                  </a:cubicBezTo>
                  <a:cubicBezTo>
                    <a:pt x="1679" y="239"/>
                    <a:pt x="1919" y="119"/>
                    <a:pt x="2159" y="0"/>
                  </a:cubicBezTo>
                </a:path>
              </a:pathLst>
            </a:custGeom>
            <a:noFill/>
            <a:ln w="28575" cap="rnd">
              <a:solidFill>
                <a:srgbClr val="79E1E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E3992BA8-DCE4-05EC-4442-0355CF196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238" y="5229225"/>
              <a:ext cx="244475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0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4593EB3D-D501-7246-9934-FDE9795B4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888" y="4945063"/>
              <a:ext cx="379413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0.5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6A616C4E-D4A4-6BFA-616D-171A152A2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9988" y="4660900"/>
              <a:ext cx="212725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1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74BAC037-0E1F-00CD-CFCD-FB344E862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638" y="4376738"/>
              <a:ext cx="346075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1.5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E8A92EE1-8A47-2D25-F076-633243336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238" y="4094163"/>
              <a:ext cx="244475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2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7AE1B241-E50A-1977-81F8-4226718C5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888" y="3810000"/>
              <a:ext cx="379413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2.5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573D3C59-8B87-1EC4-AADD-69F9FD502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238" y="3525838"/>
              <a:ext cx="244475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3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15">
              <a:extLst>
                <a:ext uri="{FF2B5EF4-FFF2-40B4-BE49-F238E27FC236}">
                  <a16:creationId xmlns:a16="http://schemas.microsoft.com/office/drawing/2014/main" id="{38F7A913-39FC-0525-3D28-D8C7D1ACC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888" y="3241675"/>
              <a:ext cx="3794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3.5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16">
              <a:extLst>
                <a:ext uri="{FF2B5EF4-FFF2-40B4-BE49-F238E27FC236}">
                  <a16:creationId xmlns:a16="http://schemas.microsoft.com/office/drawing/2014/main" id="{B5748B4C-5454-284B-6C49-E7D82A67B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238" y="2959100"/>
              <a:ext cx="244475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4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17">
              <a:extLst>
                <a:ext uri="{FF2B5EF4-FFF2-40B4-BE49-F238E27FC236}">
                  <a16:creationId xmlns:a16="http://schemas.microsoft.com/office/drawing/2014/main" id="{A8A649A5-4308-D637-8699-0C0004CA3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888" y="2674938"/>
              <a:ext cx="379413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4.5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18">
              <a:extLst>
                <a:ext uri="{FF2B5EF4-FFF2-40B4-BE49-F238E27FC236}">
                  <a16:creationId xmlns:a16="http://schemas.microsoft.com/office/drawing/2014/main" id="{4B9C05D6-09C4-7F06-24E0-0842DA946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238" y="2390775"/>
              <a:ext cx="244475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5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19">
              <a:extLst>
                <a:ext uri="{FF2B5EF4-FFF2-40B4-BE49-F238E27FC236}">
                  <a16:creationId xmlns:a16="http://schemas.microsoft.com/office/drawing/2014/main" id="{CA255009-D6B5-ECBC-A3A6-57D2ABC25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9413" y="5473700"/>
              <a:ext cx="455613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第一季度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20">
              <a:extLst>
                <a:ext uri="{FF2B5EF4-FFF2-40B4-BE49-F238E27FC236}">
                  <a16:creationId xmlns:a16="http://schemas.microsoft.com/office/drawing/2014/main" id="{FEF15C23-660A-E836-2FBE-10B3B27B7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825" y="5473700"/>
              <a:ext cx="455613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第二季度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21">
              <a:extLst>
                <a:ext uri="{FF2B5EF4-FFF2-40B4-BE49-F238E27FC236}">
                  <a16:creationId xmlns:a16="http://schemas.microsoft.com/office/drawing/2014/main" id="{D99D6738-4858-998C-FF52-8731A934C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5473700"/>
              <a:ext cx="455613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第三季度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22">
              <a:extLst>
                <a:ext uri="{FF2B5EF4-FFF2-40B4-BE49-F238E27FC236}">
                  <a16:creationId xmlns:a16="http://schemas.microsoft.com/office/drawing/2014/main" id="{40528A82-59C8-432B-DD74-969320B63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825" y="5473700"/>
              <a:ext cx="455613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POSans R" panose="00020600040101010101" pitchFamily="18" charset="-122"/>
                  <a:ea typeface="OPPOSans R" panose="00020600040101010101" pitchFamily="18" charset="-122"/>
                </a:rPr>
                <a:t>第四季度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B652B403-BFEC-EE7D-21D5-D8BA27979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338" y="2338388"/>
              <a:ext cx="5168900" cy="3446463"/>
            </a:xfrm>
            <a:custGeom>
              <a:avLst/>
              <a:gdLst>
                <a:gd name="T0" fmla="*/ 0 w 27128"/>
                <a:gd name="T1" fmla="*/ 667 h 18088"/>
                <a:gd name="T2" fmla="*/ 667 w 27128"/>
                <a:gd name="T3" fmla="*/ 0 h 18088"/>
                <a:gd name="T4" fmla="*/ 26462 w 27128"/>
                <a:gd name="T5" fmla="*/ 0 h 18088"/>
                <a:gd name="T6" fmla="*/ 27128 w 27128"/>
                <a:gd name="T7" fmla="*/ 667 h 18088"/>
                <a:gd name="T8" fmla="*/ 27128 w 27128"/>
                <a:gd name="T9" fmla="*/ 17422 h 18088"/>
                <a:gd name="T10" fmla="*/ 26462 w 27128"/>
                <a:gd name="T11" fmla="*/ 18088 h 18088"/>
                <a:gd name="T12" fmla="*/ 667 w 27128"/>
                <a:gd name="T13" fmla="*/ 18088 h 18088"/>
                <a:gd name="T14" fmla="*/ 0 w 27128"/>
                <a:gd name="T15" fmla="*/ 17422 h 18088"/>
                <a:gd name="T16" fmla="*/ 0 w 27128"/>
                <a:gd name="T17" fmla="*/ 667 h 18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128" h="18088">
                  <a:moveTo>
                    <a:pt x="0" y="667"/>
                  </a:moveTo>
                  <a:cubicBezTo>
                    <a:pt x="0" y="299"/>
                    <a:pt x="299" y="0"/>
                    <a:pt x="667" y="0"/>
                  </a:cubicBezTo>
                  <a:lnTo>
                    <a:pt x="26462" y="0"/>
                  </a:lnTo>
                  <a:cubicBezTo>
                    <a:pt x="26830" y="0"/>
                    <a:pt x="27128" y="299"/>
                    <a:pt x="27128" y="667"/>
                  </a:cubicBezTo>
                  <a:lnTo>
                    <a:pt x="27128" y="17422"/>
                  </a:lnTo>
                  <a:cubicBezTo>
                    <a:pt x="27128" y="17790"/>
                    <a:pt x="26830" y="18088"/>
                    <a:pt x="26462" y="18088"/>
                  </a:cubicBezTo>
                  <a:lnTo>
                    <a:pt x="667" y="18088"/>
                  </a:lnTo>
                  <a:cubicBezTo>
                    <a:pt x="299" y="18088"/>
                    <a:pt x="0" y="17790"/>
                    <a:pt x="0" y="17422"/>
                  </a:cubicBezTo>
                  <a:lnTo>
                    <a:pt x="0" y="667"/>
                  </a:lnTo>
                  <a:close/>
                </a:path>
              </a:pathLst>
            </a:custGeom>
            <a:solidFill>
              <a:srgbClr val="FFFFFF">
                <a:alpha val="14000"/>
              </a:srgbClr>
            </a:solidFill>
            <a:ln w="9525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0FF92AF1-A938-0FB6-0EB1-A3F0655CEC4D}"/>
                </a:ext>
              </a:extLst>
            </p:cNvPr>
            <p:cNvSpPr/>
            <p:nvPr/>
          </p:nvSpPr>
          <p:spPr>
            <a:xfrm>
              <a:off x="1944451" y="2786034"/>
              <a:ext cx="3463200" cy="2268876"/>
            </a:xfrm>
            <a:custGeom>
              <a:avLst/>
              <a:gdLst>
                <a:gd name="connsiteX0" fmla="*/ 3427413 w 3427413"/>
                <a:gd name="connsiteY0" fmla="*/ 0 h 2268876"/>
                <a:gd name="connsiteX1" fmla="*/ 3427413 w 3427413"/>
                <a:gd name="connsiteY1" fmla="*/ 2268876 h 2268876"/>
                <a:gd name="connsiteX2" fmla="*/ 0 w 3427413"/>
                <a:gd name="connsiteY2" fmla="*/ 2268876 h 2268876"/>
                <a:gd name="connsiteX3" fmla="*/ 0 w 3427413"/>
                <a:gd name="connsiteY3" fmla="*/ 114300 h 2268876"/>
                <a:gd name="connsiteX4" fmla="*/ 1143000 w 3427413"/>
                <a:gd name="connsiteY4" fmla="*/ 1136651 h 2268876"/>
                <a:gd name="connsiteX5" fmla="*/ 2284413 w 3427413"/>
                <a:gd name="connsiteY5" fmla="*/ 568325 h 2268876"/>
                <a:gd name="connsiteX6" fmla="*/ 3427413 w 3427413"/>
                <a:gd name="connsiteY6" fmla="*/ 0 h 226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7413" h="2268876">
                  <a:moveTo>
                    <a:pt x="3427413" y="0"/>
                  </a:moveTo>
                  <a:lnTo>
                    <a:pt x="3427413" y="2268876"/>
                  </a:lnTo>
                  <a:lnTo>
                    <a:pt x="0" y="2268876"/>
                  </a:lnTo>
                  <a:lnTo>
                    <a:pt x="0" y="114300"/>
                  </a:lnTo>
                  <a:cubicBezTo>
                    <a:pt x="381000" y="454025"/>
                    <a:pt x="762000" y="1060451"/>
                    <a:pt x="1143000" y="1136651"/>
                  </a:cubicBezTo>
                  <a:cubicBezTo>
                    <a:pt x="1524000" y="1211263"/>
                    <a:pt x="1905000" y="757238"/>
                    <a:pt x="2284413" y="568325"/>
                  </a:cubicBezTo>
                  <a:cubicBezTo>
                    <a:pt x="2665413" y="379413"/>
                    <a:pt x="3046413" y="188913"/>
                    <a:pt x="3427413" y="0"/>
                  </a:cubicBezTo>
                  <a:close/>
                </a:path>
              </a:pathLst>
            </a:custGeom>
            <a:gradFill>
              <a:gsLst>
                <a:gs pos="86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2"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67" name="泪滴形 66">
            <a:extLst>
              <a:ext uri="{FF2B5EF4-FFF2-40B4-BE49-F238E27FC236}">
                <a16:creationId xmlns:a16="http://schemas.microsoft.com/office/drawing/2014/main" id="{12EF2F33-CCDC-AD9A-9666-F138AB421E96}"/>
              </a:ext>
            </a:extLst>
          </p:cNvPr>
          <p:cNvSpPr/>
          <p:nvPr/>
        </p:nvSpPr>
        <p:spPr>
          <a:xfrm rot="8100000">
            <a:off x="3592202" y="3290388"/>
            <a:ext cx="400086" cy="400086"/>
          </a:xfrm>
          <a:prstGeom prst="teardrop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E8B3DC4-17D4-D335-5E58-EF0699587173}"/>
              </a:ext>
            </a:extLst>
          </p:cNvPr>
          <p:cNvSpPr txBox="1"/>
          <p:nvPr/>
        </p:nvSpPr>
        <p:spPr>
          <a:xfrm>
            <a:off x="3546421" y="3395036"/>
            <a:ext cx="49164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1400" dirty="0">
                <a:solidFill>
                  <a:schemeClr val="accent1"/>
                </a:solidFill>
                <a:latin typeface="+mj-ea"/>
                <a:ea typeface="+mj-ea"/>
              </a:rPr>
              <a:t>2.5</a:t>
            </a:r>
            <a:endParaRPr lang="zh-CN" altLang="en-US" sz="1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F1797BEB-3026-20A6-358E-46EFCF9DC6D3}"/>
              </a:ext>
            </a:extLst>
          </p:cNvPr>
          <p:cNvGrpSpPr/>
          <p:nvPr/>
        </p:nvGrpSpPr>
        <p:grpSpPr>
          <a:xfrm>
            <a:off x="7569843" y="1879190"/>
            <a:ext cx="3835933" cy="2067795"/>
            <a:chOff x="7569843" y="1879190"/>
            <a:chExt cx="3835933" cy="2067795"/>
          </a:xfrm>
        </p:grpSpPr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F214CB0D-AD83-7ECE-56DA-6700982762B1}"/>
                </a:ext>
              </a:extLst>
            </p:cNvPr>
            <p:cNvSpPr/>
            <p:nvPr/>
          </p:nvSpPr>
          <p:spPr>
            <a:xfrm>
              <a:off x="7569843" y="1879190"/>
              <a:ext cx="3674420" cy="2067795"/>
            </a:xfrm>
            <a:prstGeom prst="roundRect">
              <a:avLst>
                <a:gd name="adj" fmla="val 10003"/>
              </a:avLst>
            </a:prstGeom>
            <a:solidFill>
              <a:schemeClr val="accent2">
                <a:alpha val="45000"/>
              </a:schemeClr>
            </a:solidFill>
            <a:ln>
              <a:solidFill>
                <a:schemeClr val="bg1">
                  <a:alpha val="55000"/>
                </a:schemeClr>
              </a:solidFill>
            </a:ln>
            <a:effectLst>
              <a:outerShdw blurRad="1397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A87E2E5A-74ED-8A8A-CDBB-62B1B06701C8}"/>
                </a:ext>
              </a:extLst>
            </p:cNvPr>
            <p:cNvSpPr txBox="1"/>
            <p:nvPr/>
          </p:nvSpPr>
          <p:spPr>
            <a:xfrm>
              <a:off x="7935452" y="2196714"/>
              <a:ext cx="180562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制造成本高</a:t>
              </a:r>
            </a:p>
          </p:txBody>
        </p:sp>
        <p:sp>
          <p:nvSpPr>
            <p:cNvPr id="70" name="íSļíḓe">
              <a:extLst>
                <a:ext uri="{FF2B5EF4-FFF2-40B4-BE49-F238E27FC236}">
                  <a16:creationId xmlns:a16="http://schemas.microsoft.com/office/drawing/2014/main" id="{0120EB5D-823A-8147-263F-0C46ECD374C3}"/>
                </a:ext>
              </a:extLst>
            </p:cNvPr>
            <p:cNvSpPr/>
            <p:nvPr/>
          </p:nvSpPr>
          <p:spPr>
            <a:xfrm>
              <a:off x="7935452" y="2504491"/>
              <a:ext cx="301016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原材料价格上涨，材料采购成本过高，直接人工成本过高，效率低下，导致成本偏高</a:t>
              </a:r>
            </a:p>
          </p:txBody>
        </p: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43260691-F2D5-269A-A5AB-98C9E2BB7B7D}"/>
                </a:ext>
              </a:extLst>
            </p:cNvPr>
            <p:cNvGrpSpPr/>
            <p:nvPr/>
          </p:nvGrpSpPr>
          <p:grpSpPr>
            <a:xfrm>
              <a:off x="10650906" y="2232644"/>
              <a:ext cx="754870" cy="235916"/>
              <a:chOff x="9672300" y="6094970"/>
              <a:chExt cx="344190" cy="107568"/>
            </a:xfrm>
            <a:solidFill>
              <a:schemeClr val="bg1"/>
            </a:solidFill>
          </p:grpSpPr>
          <p:sp>
            <p:nvSpPr>
              <p:cNvPr id="74" name="等腰三角形 73">
                <a:extLst>
                  <a:ext uri="{FF2B5EF4-FFF2-40B4-BE49-F238E27FC236}">
                    <a16:creationId xmlns:a16="http://schemas.microsoft.com/office/drawing/2014/main" id="{63A872CC-F9F0-EB1F-34B0-B23FCE1E033D}"/>
                  </a:ext>
                </a:extLst>
              </p:cNvPr>
              <p:cNvSpPr/>
              <p:nvPr/>
            </p:nvSpPr>
            <p:spPr>
              <a:xfrm rot="16200000" flipH="1" flipV="1">
                <a:off x="9664881" y="6102389"/>
                <a:ext cx="107568" cy="9273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等腰三角形 74">
                <a:extLst>
                  <a:ext uri="{FF2B5EF4-FFF2-40B4-BE49-F238E27FC236}">
                    <a16:creationId xmlns:a16="http://schemas.microsoft.com/office/drawing/2014/main" id="{113AA0A1-7961-580A-7474-EF270BD935A6}"/>
                  </a:ext>
                </a:extLst>
              </p:cNvPr>
              <p:cNvSpPr/>
              <p:nvPr/>
            </p:nvSpPr>
            <p:spPr>
              <a:xfrm rot="16200000" flipH="1" flipV="1">
                <a:off x="9790611" y="6102389"/>
                <a:ext cx="107568" cy="9273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等腰三角形 75">
                <a:extLst>
                  <a:ext uri="{FF2B5EF4-FFF2-40B4-BE49-F238E27FC236}">
                    <a16:creationId xmlns:a16="http://schemas.microsoft.com/office/drawing/2014/main" id="{25FDB349-223C-80E5-83FA-B25E8F7FDD5A}"/>
                  </a:ext>
                </a:extLst>
              </p:cNvPr>
              <p:cNvSpPr/>
              <p:nvPr/>
            </p:nvSpPr>
            <p:spPr>
              <a:xfrm rot="16200000" flipH="1" flipV="1">
                <a:off x="9916341" y="6102389"/>
                <a:ext cx="107568" cy="9273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A794824E-CD05-7700-C9F4-A6243A162FFE}"/>
              </a:ext>
            </a:extLst>
          </p:cNvPr>
          <p:cNvGrpSpPr/>
          <p:nvPr/>
        </p:nvGrpSpPr>
        <p:grpSpPr>
          <a:xfrm>
            <a:off x="7569843" y="4133259"/>
            <a:ext cx="3835933" cy="2066400"/>
            <a:chOff x="7569843" y="4133259"/>
            <a:chExt cx="3835933" cy="2066400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932B212E-238D-79CB-4AFD-90486CAC317E}"/>
                </a:ext>
              </a:extLst>
            </p:cNvPr>
            <p:cNvSpPr/>
            <p:nvPr/>
          </p:nvSpPr>
          <p:spPr>
            <a:xfrm>
              <a:off x="7569843" y="4133259"/>
              <a:ext cx="3674420" cy="2066400"/>
            </a:xfrm>
            <a:prstGeom prst="roundRect">
              <a:avLst>
                <a:gd name="adj" fmla="val 10003"/>
              </a:avLst>
            </a:prstGeom>
            <a:solidFill>
              <a:schemeClr val="accent2">
                <a:alpha val="45000"/>
              </a:schemeClr>
            </a:solidFill>
            <a:ln>
              <a:solidFill>
                <a:schemeClr val="bg1">
                  <a:alpha val="55000"/>
                </a:schemeClr>
              </a:solidFill>
            </a:ln>
            <a:effectLst>
              <a:outerShdw blurRad="1397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81465D4A-3D3F-892B-50DD-23DE58FC7437}"/>
                </a:ext>
              </a:extLst>
            </p:cNvPr>
            <p:cNvSpPr txBox="1"/>
            <p:nvPr/>
          </p:nvSpPr>
          <p:spPr>
            <a:xfrm>
              <a:off x="7935452" y="4463958"/>
              <a:ext cx="180562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开发速度慢</a:t>
              </a:r>
            </a:p>
          </p:txBody>
        </p:sp>
        <p:sp>
          <p:nvSpPr>
            <p:cNvPr id="72" name="íSļíḓe">
              <a:extLst>
                <a:ext uri="{FF2B5EF4-FFF2-40B4-BE49-F238E27FC236}">
                  <a16:creationId xmlns:a16="http://schemas.microsoft.com/office/drawing/2014/main" id="{308E59B1-DF95-5A8A-E774-D18CB0AA633D}"/>
                </a:ext>
              </a:extLst>
            </p:cNvPr>
            <p:cNvSpPr/>
            <p:nvPr/>
          </p:nvSpPr>
          <p:spPr>
            <a:xfrm>
              <a:off x="7935452" y="4771735"/>
              <a:ext cx="301016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开发流程繁杂，审核规定多且高于行业要求标准，导致品质过剩，审核程序多，花费时间长</a:t>
              </a:r>
            </a:p>
          </p:txBody>
        </p: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27FEFF23-AC79-97AB-9F04-34DF2D896ABC}"/>
                </a:ext>
              </a:extLst>
            </p:cNvPr>
            <p:cNvGrpSpPr/>
            <p:nvPr/>
          </p:nvGrpSpPr>
          <p:grpSpPr>
            <a:xfrm>
              <a:off x="10650906" y="4512047"/>
              <a:ext cx="754870" cy="235916"/>
              <a:chOff x="9672300" y="6094970"/>
              <a:chExt cx="344190" cy="107568"/>
            </a:xfrm>
            <a:solidFill>
              <a:schemeClr val="bg1"/>
            </a:solidFill>
          </p:grpSpPr>
          <p:sp>
            <p:nvSpPr>
              <p:cNvPr id="78" name="等腰三角形 77">
                <a:extLst>
                  <a:ext uri="{FF2B5EF4-FFF2-40B4-BE49-F238E27FC236}">
                    <a16:creationId xmlns:a16="http://schemas.microsoft.com/office/drawing/2014/main" id="{77CAF0F3-FE94-BA3E-723B-B7F845F2E301}"/>
                  </a:ext>
                </a:extLst>
              </p:cNvPr>
              <p:cNvSpPr/>
              <p:nvPr/>
            </p:nvSpPr>
            <p:spPr>
              <a:xfrm rot="16200000" flipH="1" flipV="1">
                <a:off x="9664881" y="6102389"/>
                <a:ext cx="107568" cy="9273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等腰三角形 78">
                <a:extLst>
                  <a:ext uri="{FF2B5EF4-FFF2-40B4-BE49-F238E27FC236}">
                    <a16:creationId xmlns:a16="http://schemas.microsoft.com/office/drawing/2014/main" id="{BAEDB829-02EE-9692-01E5-C00C76C10CA9}"/>
                  </a:ext>
                </a:extLst>
              </p:cNvPr>
              <p:cNvSpPr/>
              <p:nvPr/>
            </p:nvSpPr>
            <p:spPr>
              <a:xfrm rot="16200000" flipH="1" flipV="1">
                <a:off x="9790611" y="6102389"/>
                <a:ext cx="107568" cy="9273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等腰三角形 79">
                <a:extLst>
                  <a:ext uri="{FF2B5EF4-FFF2-40B4-BE49-F238E27FC236}">
                    <a16:creationId xmlns:a16="http://schemas.microsoft.com/office/drawing/2014/main" id="{1D9A8D0E-472C-106A-8A08-761D7DA3EC2E}"/>
                  </a:ext>
                </a:extLst>
              </p:cNvPr>
              <p:cNvSpPr/>
              <p:nvPr/>
            </p:nvSpPr>
            <p:spPr>
              <a:xfrm rot="16200000" flipH="1" flipV="1">
                <a:off x="9916341" y="6102389"/>
                <a:ext cx="107568" cy="9273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6731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CD5383-E062-82F9-4AC7-8B44BFC37C7A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存在问题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DB99C91-8A7E-B498-277A-C0476E6F429A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D5181E9F-3416-B768-E668-1AA6C98281BB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Existing problems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061B191-BB69-BE23-BA1A-1A24C2F6AB2F}"/>
              </a:ext>
            </a:extLst>
          </p:cNvPr>
          <p:cNvGrpSpPr/>
          <p:nvPr/>
        </p:nvGrpSpPr>
        <p:grpSpPr>
          <a:xfrm>
            <a:off x="935710" y="1678329"/>
            <a:ext cx="2314937" cy="4872545"/>
            <a:chOff x="1763173" y="1678329"/>
            <a:chExt cx="2314937" cy="4872545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546F72D9-FDF6-CBEC-5FED-045575D68131}"/>
                </a:ext>
              </a:extLst>
            </p:cNvPr>
            <p:cNvSpPr/>
            <p:nvPr/>
          </p:nvSpPr>
          <p:spPr>
            <a:xfrm>
              <a:off x="1763173" y="1678329"/>
              <a:ext cx="2314937" cy="231493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DD418CDB-B2DE-8B68-9AF0-599C3F9ECBEB}"/>
                </a:ext>
              </a:extLst>
            </p:cNvPr>
            <p:cNvSpPr/>
            <p:nvPr/>
          </p:nvSpPr>
          <p:spPr>
            <a:xfrm rot="10800000">
              <a:off x="2187615" y="3557869"/>
              <a:ext cx="1427507" cy="1252959"/>
            </a:xfrm>
            <a:custGeom>
              <a:avLst/>
              <a:gdLst>
                <a:gd name="connsiteX0" fmla="*/ 474562 w 949124"/>
                <a:gd name="connsiteY0" fmla="*/ 0 h 1252959"/>
                <a:gd name="connsiteX1" fmla="*/ 949124 w 949124"/>
                <a:gd name="connsiteY1" fmla="*/ 544010 h 1252959"/>
                <a:gd name="connsiteX2" fmla="*/ 706057 w 949124"/>
                <a:gd name="connsiteY2" fmla="*/ 544010 h 1252959"/>
                <a:gd name="connsiteX3" fmla="*/ 868102 w 949124"/>
                <a:gd name="connsiteY3" fmla="*/ 1252959 h 1252959"/>
                <a:gd name="connsiteX4" fmla="*/ 81023 w 949124"/>
                <a:gd name="connsiteY4" fmla="*/ 1252959 h 1252959"/>
                <a:gd name="connsiteX5" fmla="*/ 243068 w 949124"/>
                <a:gd name="connsiteY5" fmla="*/ 544010 h 1252959"/>
                <a:gd name="connsiteX6" fmla="*/ 0 w 949124"/>
                <a:gd name="connsiteY6" fmla="*/ 544010 h 125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9124" h="1252959">
                  <a:moveTo>
                    <a:pt x="474562" y="0"/>
                  </a:moveTo>
                  <a:lnTo>
                    <a:pt x="949124" y="544010"/>
                  </a:lnTo>
                  <a:lnTo>
                    <a:pt x="706057" y="544010"/>
                  </a:lnTo>
                  <a:lnTo>
                    <a:pt x="868102" y="1252959"/>
                  </a:lnTo>
                  <a:lnTo>
                    <a:pt x="81023" y="1252959"/>
                  </a:lnTo>
                  <a:lnTo>
                    <a:pt x="243068" y="544010"/>
                  </a:lnTo>
                  <a:lnTo>
                    <a:pt x="0" y="544010"/>
                  </a:lnTo>
                  <a:close/>
                </a:path>
              </a:pathLst>
            </a:custGeom>
            <a:gradFill>
              <a:gsLst>
                <a:gs pos="80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1D753F30-9703-95B7-E457-7196C987515B}"/>
                </a:ext>
              </a:extLst>
            </p:cNvPr>
            <p:cNvSpPr/>
            <p:nvPr/>
          </p:nvSpPr>
          <p:spPr>
            <a:xfrm>
              <a:off x="1763173" y="4970903"/>
              <a:ext cx="2276392" cy="51013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6DC53822-39AC-5F9D-2889-585D845FE0CD}"/>
                </a:ext>
              </a:extLst>
            </p:cNvPr>
            <p:cNvSpPr txBox="1"/>
            <p:nvPr/>
          </p:nvSpPr>
          <p:spPr>
            <a:xfrm>
              <a:off x="2042867" y="3067701"/>
              <a:ext cx="171700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需求下降</a:t>
              </a: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AA399B09-72A5-F9D6-1CEF-AD9CEEFBCF4C}"/>
                </a:ext>
              </a:extLst>
            </p:cNvPr>
            <p:cNvSpPr txBox="1"/>
            <p:nvPr/>
          </p:nvSpPr>
          <p:spPr>
            <a:xfrm>
              <a:off x="2026164" y="5097119"/>
              <a:ext cx="1717001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销售额下降</a:t>
              </a:r>
            </a:p>
          </p:txBody>
        </p:sp>
        <p:sp>
          <p:nvSpPr>
            <p:cNvPr id="84" name="íSļíḓe">
              <a:extLst>
                <a:ext uri="{FF2B5EF4-FFF2-40B4-BE49-F238E27FC236}">
                  <a16:creationId xmlns:a16="http://schemas.microsoft.com/office/drawing/2014/main" id="{8372D5DC-F1B2-62FB-3C8D-2477B2316A09}"/>
                </a:ext>
              </a:extLst>
            </p:cNvPr>
            <p:cNvSpPr/>
            <p:nvPr/>
          </p:nvSpPr>
          <p:spPr>
            <a:xfrm>
              <a:off x="1801718" y="5382638"/>
              <a:ext cx="2276392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产销量下降，市场竞争进加剧平均价格下降 ，效益滑坡</a:t>
              </a:r>
            </a:p>
          </p:txBody>
        </p:sp>
        <p:pic>
          <p:nvPicPr>
            <p:cNvPr id="20" name="图形 19" descr="光圈 轮廓">
              <a:extLst>
                <a:ext uri="{FF2B5EF4-FFF2-40B4-BE49-F238E27FC236}">
                  <a16:creationId xmlns:a16="http://schemas.microsoft.com/office/drawing/2014/main" id="{646ACD09-0A63-4CD7-35F6-CE0853609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63441" y="2032465"/>
              <a:ext cx="914400" cy="914400"/>
            </a:xfrm>
            <a:prstGeom prst="rect">
              <a:avLst/>
            </a:prstGeom>
          </p:spPr>
        </p:pic>
      </p:grpSp>
      <p:sp>
        <p:nvSpPr>
          <p:cNvPr id="99" name="íSļíḓe">
            <a:extLst>
              <a:ext uri="{FF2B5EF4-FFF2-40B4-BE49-F238E27FC236}">
                <a16:creationId xmlns:a16="http://schemas.microsoft.com/office/drawing/2014/main" id="{F4D1DC94-BEB9-4C25-7E6C-6F8AE4AED25E}"/>
              </a:ext>
            </a:extLst>
          </p:cNvPr>
          <p:cNvSpPr/>
          <p:nvPr/>
        </p:nvSpPr>
        <p:spPr>
          <a:xfrm>
            <a:off x="8967871" y="5382638"/>
            <a:ext cx="2276392" cy="116823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市场饱和竞争激烈，企业经济效益差，监管力度不够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A4EA50F-D60C-35E6-99A7-377FF89291F1}"/>
              </a:ext>
            </a:extLst>
          </p:cNvPr>
          <p:cNvGrpSpPr/>
          <p:nvPr/>
        </p:nvGrpSpPr>
        <p:grpSpPr>
          <a:xfrm>
            <a:off x="4932518" y="1678329"/>
            <a:ext cx="2314937" cy="4872545"/>
            <a:chOff x="4932518" y="1678329"/>
            <a:chExt cx="2314937" cy="4872545"/>
          </a:xfrm>
        </p:grpSpPr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3D96A676-3610-1A3D-0397-E7A1D62DEAE9}"/>
                </a:ext>
              </a:extLst>
            </p:cNvPr>
            <p:cNvSpPr/>
            <p:nvPr/>
          </p:nvSpPr>
          <p:spPr>
            <a:xfrm>
              <a:off x="4932518" y="1678329"/>
              <a:ext cx="2314937" cy="231493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20676AFB-7A2E-3D60-7E2A-817942E18532}"/>
                </a:ext>
              </a:extLst>
            </p:cNvPr>
            <p:cNvSpPr/>
            <p:nvPr/>
          </p:nvSpPr>
          <p:spPr>
            <a:xfrm rot="10800000">
              <a:off x="5356960" y="3557869"/>
              <a:ext cx="1427507" cy="1252959"/>
            </a:xfrm>
            <a:custGeom>
              <a:avLst/>
              <a:gdLst>
                <a:gd name="connsiteX0" fmla="*/ 474562 w 949124"/>
                <a:gd name="connsiteY0" fmla="*/ 0 h 1252959"/>
                <a:gd name="connsiteX1" fmla="*/ 949124 w 949124"/>
                <a:gd name="connsiteY1" fmla="*/ 544010 h 1252959"/>
                <a:gd name="connsiteX2" fmla="*/ 706057 w 949124"/>
                <a:gd name="connsiteY2" fmla="*/ 544010 h 1252959"/>
                <a:gd name="connsiteX3" fmla="*/ 868102 w 949124"/>
                <a:gd name="connsiteY3" fmla="*/ 1252959 h 1252959"/>
                <a:gd name="connsiteX4" fmla="*/ 81023 w 949124"/>
                <a:gd name="connsiteY4" fmla="*/ 1252959 h 1252959"/>
                <a:gd name="connsiteX5" fmla="*/ 243068 w 949124"/>
                <a:gd name="connsiteY5" fmla="*/ 544010 h 1252959"/>
                <a:gd name="connsiteX6" fmla="*/ 0 w 949124"/>
                <a:gd name="connsiteY6" fmla="*/ 544010 h 125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9124" h="1252959">
                  <a:moveTo>
                    <a:pt x="474562" y="0"/>
                  </a:moveTo>
                  <a:lnTo>
                    <a:pt x="949124" y="544010"/>
                  </a:lnTo>
                  <a:lnTo>
                    <a:pt x="706057" y="544010"/>
                  </a:lnTo>
                  <a:lnTo>
                    <a:pt x="868102" y="1252959"/>
                  </a:lnTo>
                  <a:lnTo>
                    <a:pt x="81023" y="1252959"/>
                  </a:lnTo>
                  <a:lnTo>
                    <a:pt x="243068" y="544010"/>
                  </a:lnTo>
                  <a:lnTo>
                    <a:pt x="0" y="544010"/>
                  </a:lnTo>
                  <a:close/>
                </a:path>
              </a:pathLst>
            </a:custGeom>
            <a:gradFill>
              <a:gsLst>
                <a:gs pos="80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8" name="矩形: 圆角 87">
              <a:extLst>
                <a:ext uri="{FF2B5EF4-FFF2-40B4-BE49-F238E27FC236}">
                  <a16:creationId xmlns:a16="http://schemas.microsoft.com/office/drawing/2014/main" id="{00BB80DE-B6EA-A4C4-9CA6-C0ABBBAA333B}"/>
                </a:ext>
              </a:extLst>
            </p:cNvPr>
            <p:cNvSpPr/>
            <p:nvPr/>
          </p:nvSpPr>
          <p:spPr>
            <a:xfrm>
              <a:off x="4932518" y="4970903"/>
              <a:ext cx="2276392" cy="51013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B61E6012-3C55-6E47-DB4E-50B753AFB225}"/>
                </a:ext>
              </a:extLst>
            </p:cNvPr>
            <p:cNvSpPr txBox="1"/>
            <p:nvPr/>
          </p:nvSpPr>
          <p:spPr>
            <a:xfrm>
              <a:off x="5212212" y="3067701"/>
              <a:ext cx="171700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产品价格高</a:t>
              </a: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E6869D8E-2C29-13A8-60A1-0C2F2C23FB08}"/>
                </a:ext>
              </a:extLst>
            </p:cNvPr>
            <p:cNvSpPr txBox="1"/>
            <p:nvPr/>
          </p:nvSpPr>
          <p:spPr>
            <a:xfrm>
              <a:off x="5195509" y="5097119"/>
              <a:ext cx="1717001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占有率下降</a:t>
              </a:r>
            </a:p>
          </p:txBody>
        </p:sp>
        <p:sp>
          <p:nvSpPr>
            <p:cNvPr id="91" name="íSļíḓe">
              <a:extLst>
                <a:ext uri="{FF2B5EF4-FFF2-40B4-BE49-F238E27FC236}">
                  <a16:creationId xmlns:a16="http://schemas.microsoft.com/office/drawing/2014/main" id="{23C25A75-00A5-DE6B-01B2-EEA59721358D}"/>
                </a:ext>
              </a:extLst>
            </p:cNvPr>
            <p:cNvSpPr/>
            <p:nvPr/>
          </p:nvSpPr>
          <p:spPr>
            <a:xfrm>
              <a:off x="4971063" y="5382638"/>
              <a:ext cx="2276392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市场涌现物美价廉深受消费者喜欢的产品，对公司产品冲击较大</a:t>
              </a:r>
            </a:p>
          </p:txBody>
        </p:sp>
        <p:pic>
          <p:nvPicPr>
            <p:cNvPr id="24" name="图形 23" descr="书架上的书籍 轮廓">
              <a:extLst>
                <a:ext uri="{FF2B5EF4-FFF2-40B4-BE49-F238E27FC236}">
                  <a16:creationId xmlns:a16="http://schemas.microsoft.com/office/drawing/2014/main" id="{341DAC68-BB8C-7747-D910-1C11562C9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2786" y="2054268"/>
              <a:ext cx="914400" cy="914400"/>
            </a:xfrm>
            <a:prstGeom prst="rect">
              <a:avLst/>
            </a:prstGeom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DBFD900-6706-CCE1-2943-EA6139D76796}"/>
              </a:ext>
            </a:extLst>
          </p:cNvPr>
          <p:cNvGrpSpPr/>
          <p:nvPr/>
        </p:nvGrpSpPr>
        <p:grpSpPr>
          <a:xfrm>
            <a:off x="8929326" y="1678329"/>
            <a:ext cx="2314937" cy="3802709"/>
            <a:chOff x="8929326" y="1678329"/>
            <a:chExt cx="2314937" cy="3802709"/>
          </a:xfrm>
        </p:grpSpPr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FDD6734D-7097-BBB1-92FE-736FCD7E7C6D}"/>
                </a:ext>
              </a:extLst>
            </p:cNvPr>
            <p:cNvSpPr/>
            <p:nvPr/>
          </p:nvSpPr>
          <p:spPr>
            <a:xfrm>
              <a:off x="8929326" y="1678329"/>
              <a:ext cx="2314937" cy="2314937"/>
            </a:xfrm>
            <a:prstGeom prst="ellipse">
              <a:avLst/>
            </a:prstGeom>
            <a:solidFill>
              <a:schemeClr val="accent1">
                <a:lumMod val="10000"/>
                <a:lumOff val="90000"/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DD9C1C54-3B0A-43B0-8938-DC7381F2CF91}"/>
                </a:ext>
              </a:extLst>
            </p:cNvPr>
            <p:cNvSpPr/>
            <p:nvPr/>
          </p:nvSpPr>
          <p:spPr>
            <a:xfrm rot="10800000">
              <a:off x="9353768" y="3557869"/>
              <a:ext cx="1427507" cy="1252959"/>
            </a:xfrm>
            <a:custGeom>
              <a:avLst/>
              <a:gdLst>
                <a:gd name="connsiteX0" fmla="*/ 474562 w 949124"/>
                <a:gd name="connsiteY0" fmla="*/ 0 h 1252959"/>
                <a:gd name="connsiteX1" fmla="*/ 949124 w 949124"/>
                <a:gd name="connsiteY1" fmla="*/ 544010 h 1252959"/>
                <a:gd name="connsiteX2" fmla="*/ 706057 w 949124"/>
                <a:gd name="connsiteY2" fmla="*/ 544010 h 1252959"/>
                <a:gd name="connsiteX3" fmla="*/ 868102 w 949124"/>
                <a:gd name="connsiteY3" fmla="*/ 1252959 h 1252959"/>
                <a:gd name="connsiteX4" fmla="*/ 81023 w 949124"/>
                <a:gd name="connsiteY4" fmla="*/ 1252959 h 1252959"/>
                <a:gd name="connsiteX5" fmla="*/ 243068 w 949124"/>
                <a:gd name="connsiteY5" fmla="*/ 544010 h 1252959"/>
                <a:gd name="connsiteX6" fmla="*/ 0 w 949124"/>
                <a:gd name="connsiteY6" fmla="*/ 544010 h 125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9124" h="1252959">
                  <a:moveTo>
                    <a:pt x="474562" y="0"/>
                  </a:moveTo>
                  <a:lnTo>
                    <a:pt x="949124" y="544010"/>
                  </a:lnTo>
                  <a:lnTo>
                    <a:pt x="706057" y="544010"/>
                  </a:lnTo>
                  <a:lnTo>
                    <a:pt x="868102" y="1252959"/>
                  </a:lnTo>
                  <a:lnTo>
                    <a:pt x="81023" y="1252959"/>
                  </a:lnTo>
                  <a:lnTo>
                    <a:pt x="243068" y="544010"/>
                  </a:lnTo>
                  <a:lnTo>
                    <a:pt x="0" y="544010"/>
                  </a:lnTo>
                  <a:close/>
                </a:path>
              </a:pathLst>
            </a:custGeom>
            <a:gradFill>
              <a:gsLst>
                <a:gs pos="80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6" name="矩形: 圆角 95">
              <a:extLst>
                <a:ext uri="{FF2B5EF4-FFF2-40B4-BE49-F238E27FC236}">
                  <a16:creationId xmlns:a16="http://schemas.microsoft.com/office/drawing/2014/main" id="{973A1DC3-0255-9E0E-2C48-0FB6FB29A665}"/>
                </a:ext>
              </a:extLst>
            </p:cNvPr>
            <p:cNvSpPr/>
            <p:nvPr/>
          </p:nvSpPr>
          <p:spPr>
            <a:xfrm>
              <a:off x="8929326" y="4970903"/>
              <a:ext cx="2276392" cy="51013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0E981865-A090-56F8-5593-431189B2C601}"/>
                </a:ext>
              </a:extLst>
            </p:cNvPr>
            <p:cNvSpPr txBox="1"/>
            <p:nvPr/>
          </p:nvSpPr>
          <p:spPr>
            <a:xfrm>
              <a:off x="9209020" y="3067701"/>
              <a:ext cx="171700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行业难题多</a:t>
              </a: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51E032C4-3828-E803-65C9-91A940FFE7D4}"/>
                </a:ext>
              </a:extLst>
            </p:cNvPr>
            <p:cNvSpPr txBox="1"/>
            <p:nvPr/>
          </p:nvSpPr>
          <p:spPr>
            <a:xfrm>
              <a:off x="9192317" y="5097119"/>
              <a:ext cx="1717001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市场饱和</a:t>
              </a:r>
            </a:p>
          </p:txBody>
        </p:sp>
        <p:pic>
          <p:nvPicPr>
            <p:cNvPr id="28" name="图形 27" descr="从云中下载 轮廓">
              <a:extLst>
                <a:ext uri="{FF2B5EF4-FFF2-40B4-BE49-F238E27FC236}">
                  <a16:creationId xmlns:a16="http://schemas.microsoft.com/office/drawing/2014/main" id="{E90C3A9E-1A37-747A-83F5-39A4B4DFA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29594" y="207113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03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CD5383-E062-82F9-4AC7-8B44BFC37C7A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存在问题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DB99C91-8A7E-B498-277A-C0476E6F429A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D5181E9F-3416-B768-E668-1AA6C98281BB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Existing problems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6A15A69-55ED-C232-17E3-C8A800BBF834}"/>
              </a:ext>
            </a:extLst>
          </p:cNvPr>
          <p:cNvGrpSpPr/>
          <p:nvPr/>
        </p:nvGrpSpPr>
        <p:grpSpPr>
          <a:xfrm>
            <a:off x="4455327" y="1863935"/>
            <a:ext cx="6934470" cy="750922"/>
            <a:chOff x="4455327" y="1944960"/>
            <a:chExt cx="6934470" cy="750922"/>
          </a:xfrm>
        </p:grpSpPr>
        <p:pic>
          <p:nvPicPr>
            <p:cNvPr id="12" name="图形 11" descr="男人 纯色填充">
              <a:extLst>
                <a:ext uri="{FF2B5EF4-FFF2-40B4-BE49-F238E27FC236}">
                  <a16:creationId xmlns:a16="http://schemas.microsoft.com/office/drawing/2014/main" id="{ED0101E7-F358-18AC-C6E2-ADE979FBF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55327" y="1944960"/>
              <a:ext cx="750926" cy="750922"/>
            </a:xfrm>
            <a:prstGeom prst="rect">
              <a:avLst/>
            </a:prstGeom>
          </p:spPr>
        </p:pic>
        <p:pic>
          <p:nvPicPr>
            <p:cNvPr id="18" name="图形 17" descr="男人 纯色填充">
              <a:extLst>
                <a:ext uri="{FF2B5EF4-FFF2-40B4-BE49-F238E27FC236}">
                  <a16:creationId xmlns:a16="http://schemas.microsoft.com/office/drawing/2014/main" id="{F13AA251-A840-8B52-DDF0-198736F60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17467" y="1944960"/>
              <a:ext cx="750926" cy="750922"/>
            </a:xfrm>
            <a:prstGeom prst="rect">
              <a:avLst/>
            </a:prstGeom>
          </p:spPr>
        </p:pic>
        <p:pic>
          <p:nvPicPr>
            <p:cNvPr id="19" name="图形 18" descr="男人 纯色填充">
              <a:extLst>
                <a:ext uri="{FF2B5EF4-FFF2-40B4-BE49-F238E27FC236}">
                  <a16:creationId xmlns:a16="http://schemas.microsoft.com/office/drawing/2014/main" id="{E1D01CE3-4F66-BFB5-7A17-30CED36F4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79607" y="1944960"/>
              <a:ext cx="750926" cy="750922"/>
            </a:xfrm>
            <a:prstGeom prst="rect">
              <a:avLst/>
            </a:prstGeom>
          </p:spPr>
        </p:pic>
        <p:pic>
          <p:nvPicPr>
            <p:cNvPr id="20" name="图形 19" descr="男人 纯色填充">
              <a:extLst>
                <a:ext uri="{FF2B5EF4-FFF2-40B4-BE49-F238E27FC236}">
                  <a16:creationId xmlns:a16="http://schemas.microsoft.com/office/drawing/2014/main" id="{AFDDBA8B-3B5C-3C1F-1F80-14AB26C66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1747" y="1944960"/>
              <a:ext cx="750926" cy="750922"/>
            </a:xfrm>
            <a:prstGeom prst="rect">
              <a:avLst/>
            </a:prstGeom>
          </p:spPr>
        </p:pic>
        <p:pic>
          <p:nvPicPr>
            <p:cNvPr id="21" name="图形 20" descr="男人 纯色填充">
              <a:extLst>
                <a:ext uri="{FF2B5EF4-FFF2-40B4-BE49-F238E27FC236}">
                  <a16:creationId xmlns:a16="http://schemas.microsoft.com/office/drawing/2014/main" id="{32621203-A0B0-0974-45A7-421C4AA1B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03887" y="1944960"/>
              <a:ext cx="750926" cy="750922"/>
            </a:xfrm>
            <a:prstGeom prst="rect">
              <a:avLst/>
            </a:prstGeom>
          </p:spPr>
        </p:pic>
        <p:pic>
          <p:nvPicPr>
            <p:cNvPr id="22" name="图形 21" descr="男人 纯色填充">
              <a:extLst>
                <a:ext uri="{FF2B5EF4-FFF2-40B4-BE49-F238E27FC236}">
                  <a16:creationId xmlns:a16="http://schemas.microsoft.com/office/drawing/2014/main" id="{79783923-D033-23C2-110B-86F35020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66027" y="1944960"/>
              <a:ext cx="750926" cy="750922"/>
            </a:xfrm>
            <a:prstGeom prst="rect">
              <a:avLst/>
            </a:prstGeom>
          </p:spPr>
        </p:pic>
        <p:pic>
          <p:nvPicPr>
            <p:cNvPr id="23" name="图形 22" descr="男人 纯色填充">
              <a:extLst>
                <a:ext uri="{FF2B5EF4-FFF2-40B4-BE49-F238E27FC236}">
                  <a16:creationId xmlns:a16="http://schemas.microsoft.com/office/drawing/2014/main" id="{D9EAE081-FF5C-0290-FEE9-008110176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28167" y="1944960"/>
              <a:ext cx="750926" cy="750922"/>
            </a:xfrm>
            <a:prstGeom prst="rect">
              <a:avLst/>
            </a:prstGeom>
          </p:spPr>
        </p:pic>
        <p:pic>
          <p:nvPicPr>
            <p:cNvPr id="24" name="图形 23" descr="男人 纯色填充">
              <a:extLst>
                <a:ext uri="{FF2B5EF4-FFF2-40B4-BE49-F238E27FC236}">
                  <a16:creationId xmlns:a16="http://schemas.microsoft.com/office/drawing/2014/main" id="{C09F2641-A256-594B-C0D2-59452A788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90307" y="1944960"/>
              <a:ext cx="750926" cy="750922"/>
            </a:xfrm>
            <a:prstGeom prst="rect">
              <a:avLst/>
            </a:prstGeom>
          </p:spPr>
        </p:pic>
        <p:pic>
          <p:nvPicPr>
            <p:cNvPr id="25" name="图形 24" descr="男人 纯色填充">
              <a:extLst>
                <a:ext uri="{FF2B5EF4-FFF2-40B4-BE49-F238E27FC236}">
                  <a16:creationId xmlns:a16="http://schemas.microsoft.com/office/drawing/2014/main" id="{287E0575-D747-1539-AF3F-163E4A00B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2447" y="1944960"/>
              <a:ext cx="750926" cy="750922"/>
            </a:xfrm>
            <a:prstGeom prst="rect">
              <a:avLst/>
            </a:prstGeom>
          </p:spPr>
        </p:pic>
        <p:pic>
          <p:nvPicPr>
            <p:cNvPr id="26" name="图形 25" descr="男人 纯色填充">
              <a:extLst>
                <a:ext uri="{FF2B5EF4-FFF2-40B4-BE49-F238E27FC236}">
                  <a16:creationId xmlns:a16="http://schemas.microsoft.com/office/drawing/2014/main" id="{F35F6CE1-8497-697B-0EB6-ACFA0C562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14587" y="1944960"/>
              <a:ext cx="750926" cy="750922"/>
            </a:xfrm>
            <a:prstGeom prst="rect">
              <a:avLst/>
            </a:prstGeom>
          </p:spPr>
        </p:pic>
        <p:pic>
          <p:nvPicPr>
            <p:cNvPr id="27" name="图形 26" descr="男人 纯色填充">
              <a:extLst>
                <a:ext uri="{FF2B5EF4-FFF2-40B4-BE49-F238E27FC236}">
                  <a16:creationId xmlns:a16="http://schemas.microsoft.com/office/drawing/2014/main" id="{622A6DC5-CA56-8963-56FD-F337B55B6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76727" y="1944960"/>
              <a:ext cx="750926" cy="750922"/>
            </a:xfrm>
            <a:prstGeom prst="rect">
              <a:avLst/>
            </a:prstGeom>
          </p:spPr>
        </p:pic>
        <p:pic>
          <p:nvPicPr>
            <p:cNvPr id="28" name="图形 27" descr="男人 纯色填充">
              <a:extLst>
                <a:ext uri="{FF2B5EF4-FFF2-40B4-BE49-F238E27FC236}">
                  <a16:creationId xmlns:a16="http://schemas.microsoft.com/office/drawing/2014/main" id="{F39E246A-3E88-ED09-8609-2C4087111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38871" y="1944960"/>
              <a:ext cx="750926" cy="750922"/>
            </a:xfrm>
            <a:prstGeom prst="rect">
              <a:avLst/>
            </a:prstGeom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4857B1E-C2E9-F405-34B5-D677AD9AD215}"/>
              </a:ext>
            </a:extLst>
          </p:cNvPr>
          <p:cNvGrpSpPr/>
          <p:nvPr/>
        </p:nvGrpSpPr>
        <p:grpSpPr>
          <a:xfrm>
            <a:off x="4455327" y="3104199"/>
            <a:ext cx="6934470" cy="750922"/>
            <a:chOff x="4455327" y="1944960"/>
            <a:chExt cx="6934470" cy="750922"/>
          </a:xfrm>
        </p:grpSpPr>
        <p:pic>
          <p:nvPicPr>
            <p:cNvPr id="31" name="图形 30" descr="男人 纯色填充">
              <a:extLst>
                <a:ext uri="{FF2B5EF4-FFF2-40B4-BE49-F238E27FC236}">
                  <a16:creationId xmlns:a16="http://schemas.microsoft.com/office/drawing/2014/main" id="{94690994-D425-5B03-45F0-D7EC62DCB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55327" y="1944960"/>
              <a:ext cx="750926" cy="750922"/>
            </a:xfrm>
            <a:prstGeom prst="rect">
              <a:avLst/>
            </a:prstGeom>
          </p:spPr>
        </p:pic>
        <p:pic>
          <p:nvPicPr>
            <p:cNvPr id="32" name="图形 31" descr="男人 纯色填充">
              <a:extLst>
                <a:ext uri="{FF2B5EF4-FFF2-40B4-BE49-F238E27FC236}">
                  <a16:creationId xmlns:a16="http://schemas.microsoft.com/office/drawing/2014/main" id="{8E928672-2D99-B608-12AB-15932E1C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17467" y="1944960"/>
              <a:ext cx="750926" cy="750922"/>
            </a:xfrm>
            <a:prstGeom prst="rect">
              <a:avLst/>
            </a:prstGeom>
          </p:spPr>
        </p:pic>
        <p:pic>
          <p:nvPicPr>
            <p:cNvPr id="33" name="图形 32" descr="男人 纯色填充">
              <a:extLst>
                <a:ext uri="{FF2B5EF4-FFF2-40B4-BE49-F238E27FC236}">
                  <a16:creationId xmlns:a16="http://schemas.microsoft.com/office/drawing/2014/main" id="{527F8F22-B34A-7E90-4CC9-88626E820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79607" y="1944960"/>
              <a:ext cx="750926" cy="750922"/>
            </a:xfrm>
            <a:prstGeom prst="rect">
              <a:avLst/>
            </a:prstGeom>
          </p:spPr>
        </p:pic>
        <p:pic>
          <p:nvPicPr>
            <p:cNvPr id="34" name="图形 33" descr="男人 纯色填充">
              <a:extLst>
                <a:ext uri="{FF2B5EF4-FFF2-40B4-BE49-F238E27FC236}">
                  <a16:creationId xmlns:a16="http://schemas.microsoft.com/office/drawing/2014/main" id="{D3331112-95B0-6824-E617-17C54A9E3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1747" y="1944960"/>
              <a:ext cx="750926" cy="750922"/>
            </a:xfrm>
            <a:prstGeom prst="rect">
              <a:avLst/>
            </a:prstGeom>
          </p:spPr>
        </p:pic>
        <p:pic>
          <p:nvPicPr>
            <p:cNvPr id="35" name="图形 34" descr="男人 纯色填充">
              <a:extLst>
                <a:ext uri="{FF2B5EF4-FFF2-40B4-BE49-F238E27FC236}">
                  <a16:creationId xmlns:a16="http://schemas.microsoft.com/office/drawing/2014/main" id="{4DDAF2C0-4446-14DB-E57C-300F0483A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03887" y="1944960"/>
              <a:ext cx="750926" cy="750922"/>
            </a:xfrm>
            <a:prstGeom prst="rect">
              <a:avLst/>
            </a:prstGeom>
          </p:spPr>
        </p:pic>
        <p:pic>
          <p:nvPicPr>
            <p:cNvPr id="36" name="图形 35" descr="男人 纯色填充">
              <a:extLst>
                <a:ext uri="{FF2B5EF4-FFF2-40B4-BE49-F238E27FC236}">
                  <a16:creationId xmlns:a16="http://schemas.microsoft.com/office/drawing/2014/main" id="{664EB81C-F049-7957-C54A-A0F6D6CC9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66027" y="1944960"/>
              <a:ext cx="750926" cy="750922"/>
            </a:xfrm>
            <a:prstGeom prst="rect">
              <a:avLst/>
            </a:prstGeom>
          </p:spPr>
        </p:pic>
        <p:pic>
          <p:nvPicPr>
            <p:cNvPr id="37" name="图形 36" descr="男人 纯色填充">
              <a:extLst>
                <a:ext uri="{FF2B5EF4-FFF2-40B4-BE49-F238E27FC236}">
                  <a16:creationId xmlns:a16="http://schemas.microsoft.com/office/drawing/2014/main" id="{46AA3E98-4C15-F320-6A67-77FCA3A2E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8167" y="1944960"/>
              <a:ext cx="750926" cy="750922"/>
            </a:xfrm>
            <a:prstGeom prst="rect">
              <a:avLst/>
            </a:prstGeom>
          </p:spPr>
        </p:pic>
        <p:pic>
          <p:nvPicPr>
            <p:cNvPr id="38" name="图形 37" descr="男人 纯色填充">
              <a:extLst>
                <a:ext uri="{FF2B5EF4-FFF2-40B4-BE49-F238E27FC236}">
                  <a16:creationId xmlns:a16="http://schemas.microsoft.com/office/drawing/2014/main" id="{0CE11B30-E923-4DF3-C5D6-12CEC70C8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90307" y="1944960"/>
              <a:ext cx="750926" cy="750922"/>
            </a:xfrm>
            <a:prstGeom prst="rect">
              <a:avLst/>
            </a:prstGeom>
          </p:spPr>
        </p:pic>
        <p:pic>
          <p:nvPicPr>
            <p:cNvPr id="39" name="图形 38" descr="男人 纯色填充">
              <a:extLst>
                <a:ext uri="{FF2B5EF4-FFF2-40B4-BE49-F238E27FC236}">
                  <a16:creationId xmlns:a16="http://schemas.microsoft.com/office/drawing/2014/main" id="{62462DF8-2516-723B-6809-67523370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2447" y="1944960"/>
              <a:ext cx="750926" cy="750922"/>
            </a:xfrm>
            <a:prstGeom prst="rect">
              <a:avLst/>
            </a:prstGeom>
          </p:spPr>
        </p:pic>
        <p:pic>
          <p:nvPicPr>
            <p:cNvPr id="40" name="图形 39" descr="男人 纯色填充">
              <a:extLst>
                <a:ext uri="{FF2B5EF4-FFF2-40B4-BE49-F238E27FC236}">
                  <a16:creationId xmlns:a16="http://schemas.microsoft.com/office/drawing/2014/main" id="{587D5EEC-1F3C-5D66-F1AC-F3B40D00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14587" y="1944960"/>
              <a:ext cx="750926" cy="750922"/>
            </a:xfrm>
            <a:prstGeom prst="rect">
              <a:avLst/>
            </a:prstGeom>
          </p:spPr>
        </p:pic>
        <p:pic>
          <p:nvPicPr>
            <p:cNvPr id="41" name="图形 40" descr="男人 纯色填充">
              <a:extLst>
                <a:ext uri="{FF2B5EF4-FFF2-40B4-BE49-F238E27FC236}">
                  <a16:creationId xmlns:a16="http://schemas.microsoft.com/office/drawing/2014/main" id="{EE09F805-97A7-E147-C86A-DB54C8E8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76727" y="1944960"/>
              <a:ext cx="750926" cy="750922"/>
            </a:xfrm>
            <a:prstGeom prst="rect">
              <a:avLst/>
            </a:prstGeom>
          </p:spPr>
        </p:pic>
        <p:pic>
          <p:nvPicPr>
            <p:cNvPr id="42" name="图形 41" descr="男人 纯色填充">
              <a:extLst>
                <a:ext uri="{FF2B5EF4-FFF2-40B4-BE49-F238E27FC236}">
                  <a16:creationId xmlns:a16="http://schemas.microsoft.com/office/drawing/2014/main" id="{50CA95FA-7520-0A8A-0571-23649298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38871" y="1944960"/>
              <a:ext cx="750926" cy="750922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DE2BF9A1-17C6-60F2-A031-246D56603598}"/>
              </a:ext>
            </a:extLst>
          </p:cNvPr>
          <p:cNvGrpSpPr/>
          <p:nvPr/>
        </p:nvGrpSpPr>
        <p:grpSpPr>
          <a:xfrm>
            <a:off x="4455327" y="4344463"/>
            <a:ext cx="6934470" cy="750922"/>
            <a:chOff x="4455327" y="1944960"/>
            <a:chExt cx="6934470" cy="750922"/>
          </a:xfrm>
        </p:grpSpPr>
        <p:pic>
          <p:nvPicPr>
            <p:cNvPr id="44" name="图形 43" descr="男人 纯色填充">
              <a:extLst>
                <a:ext uri="{FF2B5EF4-FFF2-40B4-BE49-F238E27FC236}">
                  <a16:creationId xmlns:a16="http://schemas.microsoft.com/office/drawing/2014/main" id="{95B53A51-F5B1-42D3-E157-DE2FECBEF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55327" y="1944960"/>
              <a:ext cx="750926" cy="750922"/>
            </a:xfrm>
            <a:prstGeom prst="rect">
              <a:avLst/>
            </a:prstGeom>
          </p:spPr>
        </p:pic>
        <p:pic>
          <p:nvPicPr>
            <p:cNvPr id="45" name="图形 44" descr="男人 纯色填充">
              <a:extLst>
                <a:ext uri="{FF2B5EF4-FFF2-40B4-BE49-F238E27FC236}">
                  <a16:creationId xmlns:a16="http://schemas.microsoft.com/office/drawing/2014/main" id="{15E1443C-662F-0F96-CDD9-E580AD7ED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17467" y="1944960"/>
              <a:ext cx="750926" cy="750922"/>
            </a:xfrm>
            <a:prstGeom prst="rect">
              <a:avLst/>
            </a:prstGeom>
          </p:spPr>
        </p:pic>
        <p:pic>
          <p:nvPicPr>
            <p:cNvPr id="46" name="图形 45" descr="男人 纯色填充">
              <a:extLst>
                <a:ext uri="{FF2B5EF4-FFF2-40B4-BE49-F238E27FC236}">
                  <a16:creationId xmlns:a16="http://schemas.microsoft.com/office/drawing/2014/main" id="{C12127B2-ECB1-7AD5-B609-3FDB29702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79607" y="1944960"/>
              <a:ext cx="750926" cy="750922"/>
            </a:xfrm>
            <a:prstGeom prst="rect">
              <a:avLst/>
            </a:prstGeom>
          </p:spPr>
        </p:pic>
        <p:pic>
          <p:nvPicPr>
            <p:cNvPr id="47" name="图形 46" descr="男人 纯色填充">
              <a:extLst>
                <a:ext uri="{FF2B5EF4-FFF2-40B4-BE49-F238E27FC236}">
                  <a16:creationId xmlns:a16="http://schemas.microsoft.com/office/drawing/2014/main" id="{FEC9B5EB-8907-FDEF-62AA-C9C0B60B3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1747" y="1944960"/>
              <a:ext cx="750926" cy="750922"/>
            </a:xfrm>
            <a:prstGeom prst="rect">
              <a:avLst/>
            </a:prstGeom>
          </p:spPr>
        </p:pic>
        <p:pic>
          <p:nvPicPr>
            <p:cNvPr id="48" name="图形 47" descr="男人 纯色填充">
              <a:extLst>
                <a:ext uri="{FF2B5EF4-FFF2-40B4-BE49-F238E27FC236}">
                  <a16:creationId xmlns:a16="http://schemas.microsoft.com/office/drawing/2014/main" id="{D19313C3-1F47-BED0-6D3E-72D798FE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03887" y="1944960"/>
              <a:ext cx="750926" cy="750922"/>
            </a:xfrm>
            <a:prstGeom prst="rect">
              <a:avLst/>
            </a:prstGeom>
          </p:spPr>
        </p:pic>
        <p:pic>
          <p:nvPicPr>
            <p:cNvPr id="49" name="图形 48" descr="男人 纯色填充">
              <a:extLst>
                <a:ext uri="{FF2B5EF4-FFF2-40B4-BE49-F238E27FC236}">
                  <a16:creationId xmlns:a16="http://schemas.microsoft.com/office/drawing/2014/main" id="{A56AA74B-B316-6D91-72B8-193FAB152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66027" y="1944960"/>
              <a:ext cx="750926" cy="750922"/>
            </a:xfrm>
            <a:prstGeom prst="rect">
              <a:avLst/>
            </a:prstGeom>
          </p:spPr>
        </p:pic>
        <p:pic>
          <p:nvPicPr>
            <p:cNvPr id="50" name="图形 49" descr="男人 纯色填充">
              <a:extLst>
                <a:ext uri="{FF2B5EF4-FFF2-40B4-BE49-F238E27FC236}">
                  <a16:creationId xmlns:a16="http://schemas.microsoft.com/office/drawing/2014/main" id="{523BB7DF-6ECE-D108-E343-5141502EA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8167" y="1944960"/>
              <a:ext cx="750926" cy="750922"/>
            </a:xfrm>
            <a:prstGeom prst="rect">
              <a:avLst/>
            </a:prstGeom>
          </p:spPr>
        </p:pic>
        <p:pic>
          <p:nvPicPr>
            <p:cNvPr id="51" name="图形 50" descr="男人 纯色填充">
              <a:extLst>
                <a:ext uri="{FF2B5EF4-FFF2-40B4-BE49-F238E27FC236}">
                  <a16:creationId xmlns:a16="http://schemas.microsoft.com/office/drawing/2014/main" id="{30CB241D-22EA-2142-941F-432A98FE1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90307" y="1944960"/>
              <a:ext cx="750926" cy="750922"/>
            </a:xfrm>
            <a:prstGeom prst="rect">
              <a:avLst/>
            </a:prstGeom>
          </p:spPr>
        </p:pic>
        <p:pic>
          <p:nvPicPr>
            <p:cNvPr id="52" name="图形 51" descr="男人 纯色填充">
              <a:extLst>
                <a:ext uri="{FF2B5EF4-FFF2-40B4-BE49-F238E27FC236}">
                  <a16:creationId xmlns:a16="http://schemas.microsoft.com/office/drawing/2014/main" id="{9381B253-10A1-BC15-7F0E-9272136C9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52447" y="1944960"/>
              <a:ext cx="750926" cy="750922"/>
            </a:xfrm>
            <a:prstGeom prst="rect">
              <a:avLst/>
            </a:prstGeom>
          </p:spPr>
        </p:pic>
        <p:pic>
          <p:nvPicPr>
            <p:cNvPr id="53" name="图形 52" descr="男人 纯色填充">
              <a:extLst>
                <a:ext uri="{FF2B5EF4-FFF2-40B4-BE49-F238E27FC236}">
                  <a16:creationId xmlns:a16="http://schemas.microsoft.com/office/drawing/2014/main" id="{EEEC64FC-2D47-6E59-46A3-CC2E13C13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14587" y="1944960"/>
              <a:ext cx="750926" cy="750922"/>
            </a:xfrm>
            <a:prstGeom prst="rect">
              <a:avLst/>
            </a:prstGeom>
          </p:spPr>
        </p:pic>
        <p:pic>
          <p:nvPicPr>
            <p:cNvPr id="54" name="图形 53" descr="男人 纯色填充">
              <a:extLst>
                <a:ext uri="{FF2B5EF4-FFF2-40B4-BE49-F238E27FC236}">
                  <a16:creationId xmlns:a16="http://schemas.microsoft.com/office/drawing/2014/main" id="{0C1560BD-D9DC-C400-6076-17065213B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76727" y="1944960"/>
              <a:ext cx="750926" cy="750922"/>
            </a:xfrm>
            <a:prstGeom prst="rect">
              <a:avLst/>
            </a:prstGeom>
          </p:spPr>
        </p:pic>
        <p:pic>
          <p:nvPicPr>
            <p:cNvPr id="55" name="图形 54" descr="男人 纯色填充">
              <a:extLst>
                <a:ext uri="{FF2B5EF4-FFF2-40B4-BE49-F238E27FC236}">
                  <a16:creationId xmlns:a16="http://schemas.microsoft.com/office/drawing/2014/main" id="{529BB374-0190-3051-BFB3-4D93FB310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38871" y="1944960"/>
              <a:ext cx="750926" cy="750922"/>
            </a:xfrm>
            <a:prstGeom prst="rect">
              <a:avLst/>
            </a:prstGeom>
          </p:spPr>
        </p:pic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0C37A78D-855B-F395-05B9-21982631B4D9}"/>
              </a:ext>
            </a:extLst>
          </p:cNvPr>
          <p:cNvGrpSpPr/>
          <p:nvPr/>
        </p:nvGrpSpPr>
        <p:grpSpPr>
          <a:xfrm>
            <a:off x="4455327" y="5584728"/>
            <a:ext cx="6934470" cy="750922"/>
            <a:chOff x="4455327" y="1944960"/>
            <a:chExt cx="6934470" cy="750922"/>
          </a:xfrm>
        </p:grpSpPr>
        <p:pic>
          <p:nvPicPr>
            <p:cNvPr id="57" name="图形 56" descr="男人 纯色填充">
              <a:extLst>
                <a:ext uri="{FF2B5EF4-FFF2-40B4-BE49-F238E27FC236}">
                  <a16:creationId xmlns:a16="http://schemas.microsoft.com/office/drawing/2014/main" id="{31FA9232-869C-9BF4-F3B3-CBCD2F5F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55327" y="1944960"/>
              <a:ext cx="750926" cy="750922"/>
            </a:xfrm>
            <a:prstGeom prst="rect">
              <a:avLst/>
            </a:prstGeom>
          </p:spPr>
        </p:pic>
        <p:pic>
          <p:nvPicPr>
            <p:cNvPr id="58" name="图形 57" descr="男人 纯色填充">
              <a:extLst>
                <a:ext uri="{FF2B5EF4-FFF2-40B4-BE49-F238E27FC236}">
                  <a16:creationId xmlns:a16="http://schemas.microsoft.com/office/drawing/2014/main" id="{53E91AE3-8D47-042D-1100-777C3F6F0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17467" y="1944960"/>
              <a:ext cx="750926" cy="750922"/>
            </a:xfrm>
            <a:prstGeom prst="rect">
              <a:avLst/>
            </a:prstGeom>
          </p:spPr>
        </p:pic>
        <p:pic>
          <p:nvPicPr>
            <p:cNvPr id="59" name="图形 58" descr="男人 纯色填充">
              <a:extLst>
                <a:ext uri="{FF2B5EF4-FFF2-40B4-BE49-F238E27FC236}">
                  <a16:creationId xmlns:a16="http://schemas.microsoft.com/office/drawing/2014/main" id="{62E67A12-228B-E48E-3787-F905045C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79607" y="1944960"/>
              <a:ext cx="750926" cy="750922"/>
            </a:xfrm>
            <a:prstGeom prst="rect">
              <a:avLst/>
            </a:prstGeom>
          </p:spPr>
        </p:pic>
        <p:pic>
          <p:nvPicPr>
            <p:cNvPr id="60" name="图形 59" descr="男人 纯色填充">
              <a:extLst>
                <a:ext uri="{FF2B5EF4-FFF2-40B4-BE49-F238E27FC236}">
                  <a16:creationId xmlns:a16="http://schemas.microsoft.com/office/drawing/2014/main" id="{9E9D768D-707E-7E33-746F-73AC62896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1747" y="1944960"/>
              <a:ext cx="750926" cy="750922"/>
            </a:xfrm>
            <a:prstGeom prst="rect">
              <a:avLst/>
            </a:prstGeom>
          </p:spPr>
        </p:pic>
        <p:pic>
          <p:nvPicPr>
            <p:cNvPr id="61" name="图形 60" descr="男人 纯色填充">
              <a:extLst>
                <a:ext uri="{FF2B5EF4-FFF2-40B4-BE49-F238E27FC236}">
                  <a16:creationId xmlns:a16="http://schemas.microsoft.com/office/drawing/2014/main" id="{F33F7E7A-CDD7-943A-FF5A-5AC68EBA0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03887" y="1944960"/>
              <a:ext cx="750926" cy="750922"/>
            </a:xfrm>
            <a:prstGeom prst="rect">
              <a:avLst/>
            </a:prstGeom>
          </p:spPr>
        </p:pic>
        <p:pic>
          <p:nvPicPr>
            <p:cNvPr id="62" name="图形 61" descr="男人 纯色填充">
              <a:extLst>
                <a:ext uri="{FF2B5EF4-FFF2-40B4-BE49-F238E27FC236}">
                  <a16:creationId xmlns:a16="http://schemas.microsoft.com/office/drawing/2014/main" id="{7A152288-BFC5-A968-24C3-781E1B649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66027" y="1944960"/>
              <a:ext cx="750926" cy="750922"/>
            </a:xfrm>
            <a:prstGeom prst="rect">
              <a:avLst/>
            </a:prstGeom>
          </p:spPr>
        </p:pic>
        <p:pic>
          <p:nvPicPr>
            <p:cNvPr id="63" name="图形 62" descr="男人 纯色填充">
              <a:extLst>
                <a:ext uri="{FF2B5EF4-FFF2-40B4-BE49-F238E27FC236}">
                  <a16:creationId xmlns:a16="http://schemas.microsoft.com/office/drawing/2014/main" id="{EBA0F505-315F-E19A-66FF-2D01A37C4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8167" y="1944960"/>
              <a:ext cx="750926" cy="750922"/>
            </a:xfrm>
            <a:prstGeom prst="rect">
              <a:avLst/>
            </a:prstGeom>
          </p:spPr>
        </p:pic>
        <p:pic>
          <p:nvPicPr>
            <p:cNvPr id="64" name="图形 63" descr="男人 纯色填充">
              <a:extLst>
                <a:ext uri="{FF2B5EF4-FFF2-40B4-BE49-F238E27FC236}">
                  <a16:creationId xmlns:a16="http://schemas.microsoft.com/office/drawing/2014/main" id="{261B886B-8E5C-3F1E-EEE2-D3F8958B6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90307" y="1944960"/>
              <a:ext cx="750926" cy="750922"/>
            </a:xfrm>
            <a:prstGeom prst="rect">
              <a:avLst/>
            </a:prstGeom>
          </p:spPr>
        </p:pic>
        <p:pic>
          <p:nvPicPr>
            <p:cNvPr id="65" name="图形 64" descr="男人 纯色填充">
              <a:extLst>
                <a:ext uri="{FF2B5EF4-FFF2-40B4-BE49-F238E27FC236}">
                  <a16:creationId xmlns:a16="http://schemas.microsoft.com/office/drawing/2014/main" id="{BE991653-66B2-D1A3-36FB-5161764D4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2447" y="1944960"/>
              <a:ext cx="750926" cy="750922"/>
            </a:xfrm>
            <a:prstGeom prst="rect">
              <a:avLst/>
            </a:prstGeom>
          </p:spPr>
        </p:pic>
        <p:pic>
          <p:nvPicPr>
            <p:cNvPr id="66" name="图形 65" descr="男人 纯色填充">
              <a:extLst>
                <a:ext uri="{FF2B5EF4-FFF2-40B4-BE49-F238E27FC236}">
                  <a16:creationId xmlns:a16="http://schemas.microsoft.com/office/drawing/2014/main" id="{57A029C5-352B-1AFB-CFA6-6CA6F8F12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14587" y="1944960"/>
              <a:ext cx="750926" cy="750922"/>
            </a:xfrm>
            <a:prstGeom prst="rect">
              <a:avLst/>
            </a:prstGeom>
          </p:spPr>
        </p:pic>
        <p:pic>
          <p:nvPicPr>
            <p:cNvPr id="67" name="图形 66" descr="男人 纯色填充">
              <a:extLst>
                <a:ext uri="{FF2B5EF4-FFF2-40B4-BE49-F238E27FC236}">
                  <a16:creationId xmlns:a16="http://schemas.microsoft.com/office/drawing/2014/main" id="{BC68E599-0A99-0FD6-63B9-11DE5978D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76727" y="1944960"/>
              <a:ext cx="750926" cy="750922"/>
            </a:xfrm>
            <a:prstGeom prst="rect">
              <a:avLst/>
            </a:prstGeom>
          </p:spPr>
        </p:pic>
        <p:pic>
          <p:nvPicPr>
            <p:cNvPr id="68" name="图形 67" descr="男人 纯色填充">
              <a:extLst>
                <a:ext uri="{FF2B5EF4-FFF2-40B4-BE49-F238E27FC236}">
                  <a16:creationId xmlns:a16="http://schemas.microsoft.com/office/drawing/2014/main" id="{D2C30799-9075-E567-695B-1A28AD9FB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38871" y="1944960"/>
              <a:ext cx="750926" cy="750922"/>
            </a:xfrm>
            <a:prstGeom prst="rect">
              <a:avLst/>
            </a:prstGeom>
          </p:spPr>
        </p:pic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FCF04351-67F3-F075-5B7F-BD143A4E3134}"/>
              </a:ext>
            </a:extLst>
          </p:cNvPr>
          <p:cNvGrpSpPr/>
          <p:nvPr/>
        </p:nvGrpSpPr>
        <p:grpSpPr>
          <a:xfrm>
            <a:off x="947738" y="1863935"/>
            <a:ext cx="3134232" cy="754278"/>
            <a:chOff x="947738" y="1863935"/>
            <a:chExt cx="3134232" cy="754278"/>
          </a:xfrm>
        </p:grpSpPr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A15FDEFD-A94E-15E0-766A-2B0A16AEE2A8}"/>
                </a:ext>
              </a:extLst>
            </p:cNvPr>
            <p:cNvSpPr txBox="1"/>
            <p:nvPr/>
          </p:nvSpPr>
          <p:spPr>
            <a:xfrm>
              <a:off x="947738" y="1863935"/>
              <a:ext cx="171700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Team 01</a:t>
              </a:r>
              <a:endParaRPr lang="zh-CN" altLang="en-US" sz="24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70" name="íSļíḓe">
              <a:extLst>
                <a:ext uri="{FF2B5EF4-FFF2-40B4-BE49-F238E27FC236}">
                  <a16:creationId xmlns:a16="http://schemas.microsoft.com/office/drawing/2014/main" id="{9690F5EF-FE77-8B08-43AC-C55CAF2209B5}"/>
                </a:ext>
              </a:extLst>
            </p:cNvPr>
            <p:cNvSpPr/>
            <p:nvPr/>
          </p:nvSpPr>
          <p:spPr>
            <a:xfrm>
              <a:off x="972122" y="2146645"/>
              <a:ext cx="3109848" cy="47156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成员少，工作量大，无法承担更多负荷</a:t>
              </a: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BF9CB08D-2A16-3564-FEC3-9F19C3778EC9}"/>
              </a:ext>
            </a:extLst>
          </p:cNvPr>
          <p:cNvGrpSpPr/>
          <p:nvPr/>
        </p:nvGrpSpPr>
        <p:grpSpPr>
          <a:xfrm>
            <a:off x="947738" y="3099435"/>
            <a:ext cx="3134232" cy="754278"/>
            <a:chOff x="947738" y="1863935"/>
            <a:chExt cx="3134232" cy="754278"/>
          </a:xfrm>
        </p:grpSpPr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39593997-7048-B9A0-D302-01F615A76642}"/>
                </a:ext>
              </a:extLst>
            </p:cNvPr>
            <p:cNvSpPr txBox="1"/>
            <p:nvPr/>
          </p:nvSpPr>
          <p:spPr>
            <a:xfrm>
              <a:off x="947738" y="1863935"/>
              <a:ext cx="171700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Team 02</a:t>
              </a:r>
              <a:endParaRPr lang="zh-CN" altLang="en-US" sz="24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74" name="íSļíḓe">
              <a:extLst>
                <a:ext uri="{FF2B5EF4-FFF2-40B4-BE49-F238E27FC236}">
                  <a16:creationId xmlns:a16="http://schemas.microsoft.com/office/drawing/2014/main" id="{D58718F1-2D22-5C24-9BE0-A6595B5023C4}"/>
                </a:ext>
              </a:extLst>
            </p:cNvPr>
            <p:cNvSpPr/>
            <p:nvPr/>
          </p:nvSpPr>
          <p:spPr>
            <a:xfrm>
              <a:off x="972122" y="2146645"/>
              <a:ext cx="3109848" cy="47156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成员技术水平低且多，工作效率较低</a:t>
              </a: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C48912B9-184C-D2CF-E46A-A9BE69AD52C7}"/>
              </a:ext>
            </a:extLst>
          </p:cNvPr>
          <p:cNvGrpSpPr/>
          <p:nvPr/>
        </p:nvGrpSpPr>
        <p:grpSpPr>
          <a:xfrm>
            <a:off x="947738" y="4344463"/>
            <a:ext cx="3134232" cy="754278"/>
            <a:chOff x="947738" y="1863935"/>
            <a:chExt cx="3134232" cy="754278"/>
          </a:xfrm>
        </p:grpSpPr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F02CD975-2D48-595A-64A9-A9576F75917D}"/>
                </a:ext>
              </a:extLst>
            </p:cNvPr>
            <p:cNvSpPr txBox="1"/>
            <p:nvPr/>
          </p:nvSpPr>
          <p:spPr>
            <a:xfrm>
              <a:off x="947738" y="1863935"/>
              <a:ext cx="171700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Team 03</a:t>
              </a:r>
              <a:endParaRPr lang="zh-CN" altLang="en-US" sz="24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77" name="íSļíḓe">
              <a:extLst>
                <a:ext uri="{FF2B5EF4-FFF2-40B4-BE49-F238E27FC236}">
                  <a16:creationId xmlns:a16="http://schemas.microsoft.com/office/drawing/2014/main" id="{D9ED3442-D2DA-EC84-94E2-C3F8CEE2DF97}"/>
                </a:ext>
              </a:extLst>
            </p:cNvPr>
            <p:cNvSpPr/>
            <p:nvPr/>
          </p:nvSpPr>
          <p:spPr>
            <a:xfrm>
              <a:off x="972122" y="2146645"/>
              <a:ext cx="3109848" cy="47156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成员数适中，技术能力强，成本高</a:t>
              </a: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546DDB00-B499-FF3F-6AAF-E97DA143B6C4}"/>
              </a:ext>
            </a:extLst>
          </p:cNvPr>
          <p:cNvGrpSpPr/>
          <p:nvPr/>
        </p:nvGrpSpPr>
        <p:grpSpPr>
          <a:xfrm>
            <a:off x="947738" y="5584728"/>
            <a:ext cx="3134232" cy="754278"/>
            <a:chOff x="947738" y="1863935"/>
            <a:chExt cx="3134232" cy="754278"/>
          </a:xfrm>
        </p:grpSpPr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1A334237-D85F-5618-773F-691FFC6542FF}"/>
                </a:ext>
              </a:extLst>
            </p:cNvPr>
            <p:cNvSpPr txBox="1"/>
            <p:nvPr/>
          </p:nvSpPr>
          <p:spPr>
            <a:xfrm>
              <a:off x="947738" y="1863935"/>
              <a:ext cx="171700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Team 04</a:t>
              </a:r>
              <a:endParaRPr lang="zh-CN" altLang="en-US" sz="24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80" name="íSļíḓe">
              <a:extLst>
                <a:ext uri="{FF2B5EF4-FFF2-40B4-BE49-F238E27FC236}">
                  <a16:creationId xmlns:a16="http://schemas.microsoft.com/office/drawing/2014/main" id="{D1F6A607-142B-4423-DBC2-2F29A710AA93}"/>
                </a:ext>
              </a:extLst>
            </p:cNvPr>
            <p:cNvSpPr/>
            <p:nvPr/>
          </p:nvSpPr>
          <p:spPr>
            <a:xfrm>
              <a:off x="972122" y="2146645"/>
              <a:ext cx="3109848" cy="471568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承担任务多，成员数增多，成本高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3770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6CD5383-E062-82F9-4AC7-8B44BFC37C7A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存在问题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DB99C91-8A7E-B498-277A-C0476E6F429A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D5181E9F-3416-B768-E668-1AA6C98281BB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Existing problems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60835E5-B92B-9786-0DBB-A06787B47489}"/>
              </a:ext>
            </a:extLst>
          </p:cNvPr>
          <p:cNvCxnSpPr>
            <a:cxnSpLocks/>
          </p:cNvCxnSpPr>
          <p:nvPr/>
        </p:nvCxnSpPr>
        <p:spPr>
          <a:xfrm>
            <a:off x="947738" y="4774585"/>
            <a:ext cx="2976080" cy="0"/>
          </a:xfrm>
          <a:prstGeom prst="line">
            <a:avLst/>
          </a:prstGeom>
          <a:ln>
            <a:solidFill>
              <a:schemeClr val="accent1">
                <a:lumMod val="10000"/>
                <a:lumOff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E3F0B23-8939-634E-CDAD-5D933001CF50}"/>
              </a:ext>
            </a:extLst>
          </p:cNvPr>
          <p:cNvGrpSpPr/>
          <p:nvPr/>
        </p:nvGrpSpPr>
        <p:grpSpPr>
          <a:xfrm>
            <a:off x="938914" y="1765350"/>
            <a:ext cx="3018990" cy="1286121"/>
            <a:chOff x="938914" y="1734870"/>
            <a:chExt cx="3018990" cy="1286121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F3D0084F-62C4-1123-5D49-B8347B5C2304}"/>
                </a:ext>
              </a:extLst>
            </p:cNvPr>
            <p:cNvSpPr txBox="1"/>
            <p:nvPr/>
          </p:nvSpPr>
          <p:spPr>
            <a:xfrm>
              <a:off x="938914" y="1734870"/>
              <a:ext cx="180562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满意度调查</a:t>
              </a:r>
            </a:p>
          </p:txBody>
        </p:sp>
        <p:sp>
          <p:nvSpPr>
            <p:cNvPr id="35" name="íSļíḓe">
              <a:extLst>
                <a:ext uri="{FF2B5EF4-FFF2-40B4-BE49-F238E27FC236}">
                  <a16:creationId xmlns:a16="http://schemas.microsoft.com/office/drawing/2014/main" id="{5D5F1942-DEEC-FEBD-C018-E3365CEF7F96}"/>
                </a:ext>
              </a:extLst>
            </p:cNvPr>
            <p:cNvSpPr/>
            <p:nvPr/>
          </p:nvSpPr>
          <p:spPr>
            <a:xfrm>
              <a:off x="947738" y="2075406"/>
              <a:ext cx="3010166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面向所有客户推送满意度调查问卷，问卷中设有从产品、配送、售后全流程相关题目，但是反馈率极低。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8E0D00B-74AC-2031-56E4-A20ACAB86AF7}"/>
              </a:ext>
            </a:extLst>
          </p:cNvPr>
          <p:cNvGrpSpPr/>
          <p:nvPr/>
        </p:nvGrpSpPr>
        <p:grpSpPr>
          <a:xfrm>
            <a:off x="938914" y="3392199"/>
            <a:ext cx="3018990" cy="1286121"/>
            <a:chOff x="938914" y="1734870"/>
            <a:chExt cx="3018990" cy="1286121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EBF388F7-468B-8CE2-B21F-6B4217A916D2}"/>
                </a:ext>
              </a:extLst>
            </p:cNvPr>
            <p:cNvSpPr txBox="1"/>
            <p:nvPr/>
          </p:nvSpPr>
          <p:spPr>
            <a:xfrm>
              <a:off x="938914" y="1734870"/>
              <a:ext cx="180562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项目组评比</a:t>
              </a:r>
            </a:p>
          </p:txBody>
        </p:sp>
        <p:sp>
          <p:nvSpPr>
            <p:cNvPr id="39" name="íSļíḓe">
              <a:extLst>
                <a:ext uri="{FF2B5EF4-FFF2-40B4-BE49-F238E27FC236}">
                  <a16:creationId xmlns:a16="http://schemas.microsoft.com/office/drawing/2014/main" id="{40F7C6FF-E788-241B-7898-E8C46184063D}"/>
                </a:ext>
              </a:extLst>
            </p:cNvPr>
            <p:cNvSpPr/>
            <p:nvPr/>
          </p:nvSpPr>
          <p:spPr>
            <a:xfrm>
              <a:off x="947738" y="2075406"/>
              <a:ext cx="3010166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对公司内部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5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个项目组的工作业绩进行评比，目的是激发各项目组的工作斗志，由于组织不力未达到预期效果。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5DE49D14-CA9F-19D6-125F-737C90288FD0}"/>
              </a:ext>
            </a:extLst>
          </p:cNvPr>
          <p:cNvGrpSpPr/>
          <p:nvPr/>
        </p:nvGrpSpPr>
        <p:grpSpPr>
          <a:xfrm>
            <a:off x="926283" y="5019048"/>
            <a:ext cx="3018990" cy="1286121"/>
            <a:chOff x="938914" y="1734870"/>
            <a:chExt cx="3018990" cy="1286121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A187AEA-F8AA-DBD4-87B5-A582258EA76B}"/>
                </a:ext>
              </a:extLst>
            </p:cNvPr>
            <p:cNvSpPr txBox="1"/>
            <p:nvPr/>
          </p:nvSpPr>
          <p:spPr>
            <a:xfrm>
              <a:off x="938914" y="1734870"/>
              <a:ext cx="180562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业绩可视化</a:t>
              </a:r>
            </a:p>
          </p:txBody>
        </p:sp>
        <p:sp>
          <p:nvSpPr>
            <p:cNvPr id="42" name="íSļíḓe">
              <a:extLst>
                <a:ext uri="{FF2B5EF4-FFF2-40B4-BE49-F238E27FC236}">
                  <a16:creationId xmlns:a16="http://schemas.microsoft.com/office/drawing/2014/main" id="{0891DEC8-8F05-DE0A-334D-1B8DFB290859}"/>
                </a:ext>
              </a:extLst>
            </p:cNvPr>
            <p:cNvSpPr/>
            <p:nvPr/>
          </p:nvSpPr>
          <p:spPr>
            <a:xfrm>
              <a:off x="947738" y="2075406"/>
              <a:ext cx="3010166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原计划通过数字化系统分析并展示月度业绩状况，但是系统开发投入金额超出预期，项目搁置。</a:t>
              </a:r>
            </a:p>
          </p:txBody>
        </p:sp>
      </p:grp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DA790B8B-C587-8A09-C002-4A047105C7DE}"/>
              </a:ext>
            </a:extLst>
          </p:cNvPr>
          <p:cNvCxnSpPr>
            <a:cxnSpLocks/>
          </p:cNvCxnSpPr>
          <p:nvPr/>
        </p:nvCxnSpPr>
        <p:spPr>
          <a:xfrm>
            <a:off x="969193" y="6370955"/>
            <a:ext cx="2976080" cy="0"/>
          </a:xfrm>
          <a:prstGeom prst="line">
            <a:avLst/>
          </a:prstGeom>
          <a:ln>
            <a:solidFill>
              <a:schemeClr val="accent1">
                <a:lumMod val="10000"/>
                <a:lumOff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8DF3937D-A656-4D74-D5C4-2C71B4A22282}"/>
              </a:ext>
            </a:extLst>
          </p:cNvPr>
          <p:cNvGrpSpPr/>
          <p:nvPr/>
        </p:nvGrpSpPr>
        <p:grpSpPr>
          <a:xfrm>
            <a:off x="4390340" y="1763596"/>
            <a:ext cx="3356658" cy="1423685"/>
            <a:chOff x="4390340" y="1763596"/>
            <a:chExt cx="3356658" cy="1423685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1D2ADB1F-9031-C792-EABD-B12E6E0729DE}"/>
                </a:ext>
              </a:extLst>
            </p:cNvPr>
            <p:cNvSpPr/>
            <p:nvPr/>
          </p:nvSpPr>
          <p:spPr>
            <a:xfrm>
              <a:off x="4390340" y="1763596"/>
              <a:ext cx="3356658" cy="1423685"/>
            </a:xfrm>
            <a:prstGeom prst="roundRect">
              <a:avLst>
                <a:gd name="adj" fmla="val 15854"/>
              </a:avLst>
            </a:prstGeom>
            <a:solidFill>
              <a:schemeClr val="accent2">
                <a:alpha val="36000"/>
              </a:schemeClr>
            </a:solidFill>
            <a:ln>
              <a:solidFill>
                <a:schemeClr val="bg1">
                  <a:alpha val="55000"/>
                </a:schemeClr>
              </a:solidFill>
            </a:ln>
            <a:effectLst>
              <a:outerShdw blurRad="1397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FBABE51E-019A-E37C-F5F7-8FE5536C49DA}"/>
                </a:ext>
              </a:extLst>
            </p:cNvPr>
            <p:cNvSpPr txBox="1"/>
            <p:nvPr/>
          </p:nvSpPr>
          <p:spPr>
            <a:xfrm>
              <a:off x="4697372" y="1952854"/>
              <a:ext cx="180562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满意度调查</a:t>
              </a:r>
            </a:p>
          </p:txBody>
        </p: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371E655E-66E8-D204-6DC4-31323202716A}"/>
                </a:ext>
              </a:extLst>
            </p:cNvPr>
            <p:cNvGrpSpPr/>
            <p:nvPr/>
          </p:nvGrpSpPr>
          <p:grpSpPr>
            <a:xfrm>
              <a:off x="4555577" y="2331525"/>
              <a:ext cx="1433108" cy="727566"/>
              <a:chOff x="4647129" y="2293425"/>
              <a:chExt cx="1433108" cy="727566"/>
            </a:xfrm>
          </p:grpSpPr>
          <p:pic>
            <p:nvPicPr>
              <p:cNvPr id="53" name="图形 52" descr="用户 纯色填充">
                <a:extLst>
                  <a:ext uri="{FF2B5EF4-FFF2-40B4-BE49-F238E27FC236}">
                    <a16:creationId xmlns:a16="http://schemas.microsoft.com/office/drawing/2014/main" id="{7488DED7-7669-C32D-0BEF-CE2D7D126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47129" y="2293425"/>
                <a:ext cx="727566" cy="727566"/>
              </a:xfrm>
              <a:prstGeom prst="rect">
                <a:avLst/>
              </a:prstGeom>
            </p:spPr>
          </p:pic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DF608CB0-23D9-84B7-7B39-E6A5FEBEB411}"/>
                  </a:ext>
                </a:extLst>
              </p:cNvPr>
              <p:cNvGrpSpPr/>
              <p:nvPr/>
            </p:nvGrpSpPr>
            <p:grpSpPr>
              <a:xfrm>
                <a:off x="5322419" y="2367439"/>
                <a:ext cx="757818" cy="596112"/>
                <a:chOff x="5322419" y="2367439"/>
                <a:chExt cx="757818" cy="596112"/>
              </a:xfrm>
            </p:grpSpPr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5679BE7E-32C9-411C-120B-61C1B7FBDE96}"/>
                    </a:ext>
                  </a:extLst>
                </p:cNvPr>
                <p:cNvSpPr txBox="1"/>
                <p:nvPr/>
              </p:nvSpPr>
              <p:spPr>
                <a:xfrm>
                  <a:off x="5322419" y="2367439"/>
                  <a:ext cx="60941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/>
                  <a:r>
                    <a:rPr lang="en-US" altLang="zh-CN" sz="200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60%</a:t>
                  </a:r>
                  <a:endPara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CFA348BE-44EC-981E-A616-C6530C1F26E5}"/>
                    </a:ext>
                  </a:extLst>
                </p:cNvPr>
                <p:cNvSpPr txBox="1"/>
                <p:nvPr/>
              </p:nvSpPr>
              <p:spPr>
                <a:xfrm>
                  <a:off x="5322419" y="2748107"/>
                  <a:ext cx="757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/>
                  <a:r>
                    <a:rPr lang="zh-CN" altLang="en-US" sz="1400" dirty="0">
                      <a:solidFill>
                        <a:schemeClr val="bg1"/>
                      </a:solidFill>
                      <a:latin typeface="+mn-ea"/>
                    </a:rPr>
                    <a:t>男性员工</a:t>
                  </a:r>
                </a:p>
              </p:txBody>
            </p:sp>
          </p:grp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7605388E-0B47-19DE-C864-7A0E5511757C}"/>
                </a:ext>
              </a:extLst>
            </p:cNvPr>
            <p:cNvGrpSpPr/>
            <p:nvPr/>
          </p:nvGrpSpPr>
          <p:grpSpPr>
            <a:xfrm>
              <a:off x="6073349" y="2331525"/>
              <a:ext cx="1437106" cy="727566"/>
              <a:chOff x="6073349" y="2293425"/>
              <a:chExt cx="1437106" cy="727566"/>
            </a:xfrm>
          </p:grpSpPr>
          <p:pic>
            <p:nvPicPr>
              <p:cNvPr id="55" name="图形 54" descr="女性形象 纯色填充">
                <a:extLst>
                  <a:ext uri="{FF2B5EF4-FFF2-40B4-BE49-F238E27FC236}">
                    <a16:creationId xmlns:a16="http://schemas.microsoft.com/office/drawing/2014/main" id="{741A3332-512A-85B6-636E-A69254AA0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073349" y="2293425"/>
                <a:ext cx="727566" cy="727566"/>
              </a:xfrm>
              <a:prstGeom prst="rect">
                <a:avLst/>
              </a:prstGeom>
            </p:spPr>
          </p:pic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A77B0437-BB8B-753A-1FF7-8CA39448F74B}"/>
                  </a:ext>
                </a:extLst>
              </p:cNvPr>
              <p:cNvGrpSpPr/>
              <p:nvPr/>
            </p:nvGrpSpPr>
            <p:grpSpPr>
              <a:xfrm>
                <a:off x="6752637" y="2356553"/>
                <a:ext cx="757818" cy="596112"/>
                <a:chOff x="5322419" y="2356553"/>
                <a:chExt cx="757818" cy="596112"/>
              </a:xfrm>
            </p:grpSpPr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31891C8E-AE23-FA35-D625-8376D780ACAD}"/>
                    </a:ext>
                  </a:extLst>
                </p:cNvPr>
                <p:cNvSpPr txBox="1"/>
                <p:nvPr/>
              </p:nvSpPr>
              <p:spPr>
                <a:xfrm>
                  <a:off x="5322419" y="2356553"/>
                  <a:ext cx="60941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/>
                  <a:r>
                    <a:rPr lang="en-US" altLang="zh-CN" sz="2000" dirty="0">
                      <a:solidFill>
                        <a:schemeClr val="bg1"/>
                      </a:solidFill>
                      <a:latin typeface="+mj-ea"/>
                      <a:ea typeface="+mj-ea"/>
                    </a:rPr>
                    <a:t>72%</a:t>
                  </a:r>
                  <a:endPara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65" name="文本框 64">
                  <a:extLst>
                    <a:ext uri="{FF2B5EF4-FFF2-40B4-BE49-F238E27FC236}">
                      <a16:creationId xmlns:a16="http://schemas.microsoft.com/office/drawing/2014/main" id="{D5441AA0-5601-0464-967C-6220466B04F8}"/>
                    </a:ext>
                  </a:extLst>
                </p:cNvPr>
                <p:cNvSpPr txBox="1"/>
                <p:nvPr/>
              </p:nvSpPr>
              <p:spPr>
                <a:xfrm>
                  <a:off x="5322419" y="2737221"/>
                  <a:ext cx="757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l"/>
                  <a:r>
                    <a:rPr lang="zh-CN" altLang="en-US" sz="1400" dirty="0">
                      <a:solidFill>
                        <a:schemeClr val="bg1"/>
                      </a:solidFill>
                      <a:latin typeface="+mn-ea"/>
                    </a:rPr>
                    <a:t>女性员工</a:t>
                  </a:r>
                </a:p>
              </p:txBody>
            </p:sp>
          </p:grpSp>
        </p:grp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F935321-95D8-64EA-7512-A56A9A59D8D7}"/>
              </a:ext>
            </a:extLst>
          </p:cNvPr>
          <p:cNvCxnSpPr>
            <a:cxnSpLocks/>
          </p:cNvCxnSpPr>
          <p:nvPr/>
        </p:nvCxnSpPr>
        <p:spPr>
          <a:xfrm>
            <a:off x="947738" y="3162975"/>
            <a:ext cx="2976080" cy="0"/>
          </a:xfrm>
          <a:prstGeom prst="line">
            <a:avLst/>
          </a:prstGeom>
          <a:ln>
            <a:solidFill>
              <a:schemeClr val="accent1">
                <a:lumMod val="10000"/>
                <a:lumOff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A8F53EB2-9479-114C-266A-7D941F56BB77}"/>
              </a:ext>
            </a:extLst>
          </p:cNvPr>
          <p:cNvGrpSpPr/>
          <p:nvPr/>
        </p:nvGrpSpPr>
        <p:grpSpPr>
          <a:xfrm>
            <a:off x="4390340" y="3314608"/>
            <a:ext cx="3356658" cy="3079861"/>
            <a:chOff x="4390340" y="3314608"/>
            <a:chExt cx="3356658" cy="3079861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8C8927DD-3AFB-12FE-7150-FB315AC539A5}"/>
                </a:ext>
              </a:extLst>
            </p:cNvPr>
            <p:cNvSpPr/>
            <p:nvPr/>
          </p:nvSpPr>
          <p:spPr>
            <a:xfrm>
              <a:off x="4390340" y="3314608"/>
              <a:ext cx="3356658" cy="3079861"/>
            </a:xfrm>
            <a:prstGeom prst="roundRect">
              <a:avLst>
                <a:gd name="adj" fmla="val 5809"/>
              </a:avLst>
            </a:prstGeom>
            <a:solidFill>
              <a:schemeClr val="accent2">
                <a:alpha val="36000"/>
              </a:schemeClr>
            </a:solidFill>
            <a:ln>
              <a:solidFill>
                <a:schemeClr val="bg1">
                  <a:alpha val="55000"/>
                </a:schemeClr>
              </a:solidFill>
            </a:ln>
            <a:effectLst>
              <a:outerShdw blurRad="1397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aphicFrame>
          <p:nvGraphicFramePr>
            <p:cNvPr id="69" name="图表 68">
              <a:extLst>
                <a:ext uri="{FF2B5EF4-FFF2-40B4-BE49-F238E27FC236}">
                  <a16:creationId xmlns:a16="http://schemas.microsoft.com/office/drawing/2014/main" id="{4F6ED4D8-537A-29A5-8475-5F6BEE331317}"/>
                </a:ext>
              </a:extLst>
            </p:cNvPr>
            <p:cNvGraphicFramePr/>
            <p:nvPr/>
          </p:nvGraphicFramePr>
          <p:xfrm>
            <a:off x="4541724" y="3492174"/>
            <a:ext cx="3205274" cy="28322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C2873493-F12D-9D48-5C49-25344134E67D}"/>
                </a:ext>
              </a:extLst>
            </p:cNvPr>
            <p:cNvSpPr txBox="1"/>
            <p:nvPr/>
          </p:nvSpPr>
          <p:spPr>
            <a:xfrm>
              <a:off x="4697372" y="3489860"/>
              <a:ext cx="180562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项目组评比</a:t>
              </a:r>
            </a:p>
          </p:txBody>
        </p:sp>
      </p:grpSp>
      <p:graphicFrame>
        <p:nvGraphicFramePr>
          <p:cNvPr id="75" name="图表 74">
            <a:extLst>
              <a:ext uri="{FF2B5EF4-FFF2-40B4-BE49-F238E27FC236}">
                <a16:creationId xmlns:a16="http://schemas.microsoft.com/office/drawing/2014/main" id="{34943ACB-3497-BEC0-5A07-835D26F94A6F}"/>
              </a:ext>
            </a:extLst>
          </p:cNvPr>
          <p:cNvGraphicFramePr/>
          <p:nvPr/>
        </p:nvGraphicFramePr>
        <p:xfrm>
          <a:off x="7320687" y="2422267"/>
          <a:ext cx="4457397" cy="297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F3B4D8BA-C7D3-AA4C-74D4-2292F8ED419E}"/>
              </a:ext>
            </a:extLst>
          </p:cNvPr>
          <p:cNvGrpSpPr/>
          <p:nvPr/>
        </p:nvGrpSpPr>
        <p:grpSpPr>
          <a:xfrm>
            <a:off x="7852680" y="1763596"/>
            <a:ext cx="3356658" cy="4630873"/>
            <a:chOff x="7852680" y="1763596"/>
            <a:chExt cx="3356658" cy="4630873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801BA46-9DCD-91CC-30D2-2545F9DF90ED}"/>
                </a:ext>
              </a:extLst>
            </p:cNvPr>
            <p:cNvSpPr/>
            <p:nvPr/>
          </p:nvSpPr>
          <p:spPr>
            <a:xfrm>
              <a:off x="7852680" y="1763596"/>
              <a:ext cx="3356658" cy="4630873"/>
            </a:xfrm>
            <a:prstGeom prst="roundRect">
              <a:avLst>
                <a:gd name="adj" fmla="val 5809"/>
              </a:avLst>
            </a:prstGeom>
            <a:solidFill>
              <a:schemeClr val="accent2">
                <a:alpha val="36000"/>
              </a:schemeClr>
            </a:solidFill>
            <a:ln>
              <a:solidFill>
                <a:schemeClr val="bg1">
                  <a:alpha val="55000"/>
                </a:schemeClr>
              </a:solidFill>
            </a:ln>
            <a:effectLst>
              <a:outerShdw blurRad="1397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B70FB480-DB85-A963-6F28-1D8E7A86A40A}"/>
                </a:ext>
              </a:extLst>
            </p:cNvPr>
            <p:cNvSpPr txBox="1"/>
            <p:nvPr/>
          </p:nvSpPr>
          <p:spPr>
            <a:xfrm>
              <a:off x="8179434" y="1973398"/>
              <a:ext cx="180562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业绩可视化</a:t>
              </a: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B3D5A637-58EA-9BFF-037A-65BD79957C3A}"/>
                </a:ext>
              </a:extLst>
            </p:cNvPr>
            <p:cNvSpPr txBox="1"/>
            <p:nvPr/>
          </p:nvSpPr>
          <p:spPr>
            <a:xfrm>
              <a:off x="8881881" y="4010452"/>
              <a:ext cx="12982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销售额占比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CB7B0FA6-3A53-1835-9EA7-E3DCF7CD61F3}"/>
                </a:ext>
              </a:extLst>
            </p:cNvPr>
            <p:cNvSpPr txBox="1"/>
            <p:nvPr/>
          </p:nvSpPr>
          <p:spPr>
            <a:xfrm>
              <a:off x="8881881" y="3502621"/>
              <a:ext cx="129825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</a:rPr>
                <a:t>80%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9" name="íSļíḓe">
              <a:extLst>
                <a:ext uri="{FF2B5EF4-FFF2-40B4-BE49-F238E27FC236}">
                  <a16:creationId xmlns:a16="http://schemas.microsoft.com/office/drawing/2014/main" id="{D4183A9B-FF24-1CBD-7FBD-95345EED9187}"/>
                </a:ext>
              </a:extLst>
            </p:cNvPr>
            <p:cNvSpPr/>
            <p:nvPr/>
          </p:nvSpPr>
          <p:spPr>
            <a:xfrm>
              <a:off x="8101452" y="5203714"/>
              <a:ext cx="3010166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前四名项目组的销售业绩占公司整体销售额的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80%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072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B235F06-09B2-934F-582B-B9E8BE0102F9}"/>
              </a:ext>
            </a:extLst>
          </p:cNvPr>
          <p:cNvGrpSpPr/>
          <p:nvPr/>
        </p:nvGrpSpPr>
        <p:grpSpPr>
          <a:xfrm>
            <a:off x="3092104" y="1922361"/>
            <a:ext cx="5904827" cy="2504348"/>
            <a:chOff x="3149204" y="1922361"/>
            <a:chExt cx="5904827" cy="2504348"/>
          </a:xfrm>
        </p:grpSpPr>
        <p:sp>
          <p:nvSpPr>
            <p:cNvPr id="31" name="矩形: 对角圆角 30">
              <a:extLst>
                <a:ext uri="{FF2B5EF4-FFF2-40B4-BE49-F238E27FC236}">
                  <a16:creationId xmlns:a16="http://schemas.microsoft.com/office/drawing/2014/main" id="{18998C83-7BCD-81B2-0A83-97D6A67BA98A}"/>
                </a:ext>
              </a:extLst>
            </p:cNvPr>
            <p:cNvSpPr/>
            <p:nvPr/>
          </p:nvSpPr>
          <p:spPr>
            <a:xfrm>
              <a:off x="3252169" y="2682628"/>
              <a:ext cx="5801862" cy="174408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7A1D77A-47D1-97CC-893A-15C831C5A9BD}"/>
                </a:ext>
              </a:extLst>
            </p:cNvPr>
            <p:cNvSpPr txBox="1"/>
            <p:nvPr/>
          </p:nvSpPr>
          <p:spPr>
            <a:xfrm>
              <a:off x="3149204" y="1922362"/>
              <a:ext cx="2958031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6600" i="1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PART</a:t>
              </a:r>
              <a:endParaRPr lang="zh-CN" altLang="en-US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17C8346-C856-31E3-45B0-754C4C9ACEE3}"/>
                </a:ext>
              </a:extLst>
            </p:cNvPr>
            <p:cNvSpPr txBox="1"/>
            <p:nvPr/>
          </p:nvSpPr>
          <p:spPr>
            <a:xfrm>
              <a:off x="6006350" y="1922361"/>
              <a:ext cx="3045374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6600" i="1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THREE</a:t>
              </a:r>
              <a:endParaRPr lang="zh-CN" altLang="en-US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104DD073-108E-BBDD-99B7-839BA17BE0C6}"/>
                </a:ext>
              </a:extLst>
            </p:cNvPr>
            <p:cNvGrpSpPr/>
            <p:nvPr/>
          </p:nvGrpSpPr>
          <p:grpSpPr>
            <a:xfrm>
              <a:off x="3687371" y="3019992"/>
              <a:ext cx="4560773" cy="1098762"/>
              <a:chOff x="3630271" y="3569166"/>
              <a:chExt cx="4560773" cy="1098762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971BBF9-9D6E-62A9-54A9-9AE628CB33B9}"/>
                  </a:ext>
                </a:extLst>
              </p:cNvPr>
              <p:cNvSpPr txBox="1"/>
              <p:nvPr/>
            </p:nvSpPr>
            <p:spPr>
              <a:xfrm>
                <a:off x="3630271" y="3569166"/>
                <a:ext cx="1299439" cy="1098762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7140" i="1" dirty="0">
                    <a:solidFill>
                      <a:schemeClr val="bg1"/>
                    </a:solidFill>
                    <a:latin typeface="+mj-ea"/>
                    <a:ea typeface="+mj-ea"/>
                  </a:rPr>
                  <a:t>03</a:t>
                </a:r>
                <a:endParaRPr lang="zh-CN" altLang="en-US" sz="7140" i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C2C4DD5-B51C-718E-566A-8601A5D69C87}"/>
                  </a:ext>
                </a:extLst>
              </p:cNvPr>
              <p:cNvSpPr txBox="1"/>
              <p:nvPr/>
            </p:nvSpPr>
            <p:spPr>
              <a:xfrm>
                <a:off x="5293447" y="3658450"/>
                <a:ext cx="2897597" cy="568771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zh-CN" altLang="en-US" sz="3696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解决方案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4233C50-9492-7789-E002-57F5216C62BA}"/>
                  </a:ext>
                </a:extLst>
              </p:cNvPr>
              <p:cNvSpPr txBox="1"/>
              <p:nvPr/>
            </p:nvSpPr>
            <p:spPr>
              <a:xfrm>
                <a:off x="5293447" y="4269651"/>
                <a:ext cx="2897597" cy="2585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en-US" altLang="zh-CN" sz="1680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Total solution</a:t>
                </a:r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863062B-814C-2C8B-5445-B92AFC71B74F}"/>
              </a:ext>
            </a:extLst>
          </p:cNvPr>
          <p:cNvGrpSpPr/>
          <p:nvPr/>
        </p:nvGrpSpPr>
        <p:grpSpPr>
          <a:xfrm>
            <a:off x="3152872" y="2743200"/>
            <a:ext cx="477399" cy="629225"/>
            <a:chOff x="3152872" y="2743200"/>
            <a:chExt cx="477399" cy="629225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3F0E987-03AB-EEE7-692C-DB2C8EC54996}"/>
                </a:ext>
              </a:extLst>
            </p:cNvPr>
            <p:cNvSpPr/>
            <p:nvPr/>
          </p:nvSpPr>
          <p:spPr>
            <a:xfrm>
              <a:off x="3152872" y="2743200"/>
              <a:ext cx="477399" cy="477399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5E257AF2-2084-EA5A-FB0A-63FCE17D1C47}"/>
                </a:ext>
              </a:extLst>
            </p:cNvPr>
            <p:cNvSpPr/>
            <p:nvPr/>
          </p:nvSpPr>
          <p:spPr>
            <a:xfrm>
              <a:off x="3152873" y="3175477"/>
              <a:ext cx="196948" cy="196948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DBA1A456-FFDA-C14E-B88E-86349D982400}"/>
              </a:ext>
            </a:extLst>
          </p:cNvPr>
          <p:cNvGrpSpPr/>
          <p:nvPr/>
        </p:nvGrpSpPr>
        <p:grpSpPr>
          <a:xfrm>
            <a:off x="8649072" y="3749555"/>
            <a:ext cx="477399" cy="629225"/>
            <a:chOff x="3152872" y="2743200"/>
            <a:chExt cx="477399" cy="629225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762B2F49-391A-2446-6550-1750E454E23B}"/>
                </a:ext>
              </a:extLst>
            </p:cNvPr>
            <p:cNvSpPr/>
            <p:nvPr/>
          </p:nvSpPr>
          <p:spPr>
            <a:xfrm>
              <a:off x="3152872" y="2743200"/>
              <a:ext cx="477399" cy="477399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F4F4E41E-7FA8-A7A8-008D-845B371FA765}"/>
                </a:ext>
              </a:extLst>
            </p:cNvPr>
            <p:cNvSpPr/>
            <p:nvPr/>
          </p:nvSpPr>
          <p:spPr>
            <a:xfrm>
              <a:off x="3152873" y="3175477"/>
              <a:ext cx="196948" cy="196948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96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511B3F4A-C744-2438-BFD1-7A06A5A1E39E}"/>
              </a:ext>
            </a:extLst>
          </p:cNvPr>
          <p:cNvGrpSpPr/>
          <p:nvPr/>
        </p:nvGrpSpPr>
        <p:grpSpPr>
          <a:xfrm>
            <a:off x="-30914" y="1664042"/>
            <a:ext cx="12222914" cy="4879936"/>
            <a:chOff x="-30914" y="1664042"/>
            <a:chExt cx="12222914" cy="4879936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B920AFB8-B689-3D4A-DEB6-DD161A4FCA44}"/>
                </a:ext>
              </a:extLst>
            </p:cNvPr>
            <p:cNvGrpSpPr/>
            <p:nvPr/>
          </p:nvGrpSpPr>
          <p:grpSpPr>
            <a:xfrm>
              <a:off x="-30914" y="1664042"/>
              <a:ext cx="6792805" cy="4752633"/>
              <a:chOff x="-30914" y="1664042"/>
              <a:chExt cx="6792805" cy="4752633"/>
            </a:xfrm>
          </p:grpSpPr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2FC42512-5290-51B6-08DD-7392B87B028A}"/>
                  </a:ext>
                </a:extLst>
              </p:cNvPr>
              <p:cNvSpPr/>
              <p:nvPr/>
            </p:nvSpPr>
            <p:spPr>
              <a:xfrm>
                <a:off x="0" y="1791345"/>
                <a:ext cx="6761891" cy="4625330"/>
              </a:xfrm>
              <a:custGeom>
                <a:avLst/>
                <a:gdLst>
                  <a:gd name="connsiteX0" fmla="*/ 0 w 6761891"/>
                  <a:gd name="connsiteY0" fmla="*/ 0 h 4625330"/>
                  <a:gd name="connsiteX1" fmla="*/ 6761891 w 6761891"/>
                  <a:gd name="connsiteY1" fmla="*/ 0 h 4625330"/>
                  <a:gd name="connsiteX2" fmla="*/ 5093952 w 6761891"/>
                  <a:gd name="connsiteY2" fmla="*/ 4625330 h 4625330"/>
                  <a:gd name="connsiteX3" fmla="*/ 0 w 6761891"/>
                  <a:gd name="connsiteY3" fmla="*/ 4625330 h 4625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61891" h="4625330">
                    <a:moveTo>
                      <a:pt x="0" y="0"/>
                    </a:moveTo>
                    <a:lnTo>
                      <a:pt x="6761891" y="0"/>
                    </a:lnTo>
                    <a:lnTo>
                      <a:pt x="5093952" y="4625330"/>
                    </a:lnTo>
                    <a:lnTo>
                      <a:pt x="0" y="4625330"/>
                    </a:lnTo>
                    <a:close/>
                  </a:path>
                </a:pathLst>
              </a:custGeom>
              <a:solidFill>
                <a:schemeClr val="accent1">
                  <a:lumMod val="10000"/>
                  <a:lumOff val="90000"/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B653F80D-DFDB-C9EF-B8EE-7078B2BE3915}"/>
                  </a:ext>
                </a:extLst>
              </p:cNvPr>
              <p:cNvSpPr/>
              <p:nvPr/>
            </p:nvSpPr>
            <p:spPr>
              <a:xfrm>
                <a:off x="0" y="1791345"/>
                <a:ext cx="6649569" cy="4625330"/>
              </a:xfrm>
              <a:custGeom>
                <a:avLst/>
                <a:gdLst>
                  <a:gd name="connsiteX0" fmla="*/ 0 w 6649569"/>
                  <a:gd name="connsiteY0" fmla="*/ 0 h 4625330"/>
                  <a:gd name="connsiteX1" fmla="*/ 6649569 w 6649569"/>
                  <a:gd name="connsiteY1" fmla="*/ 0 h 4625330"/>
                  <a:gd name="connsiteX2" fmla="*/ 4981629 w 6649569"/>
                  <a:gd name="connsiteY2" fmla="*/ 4625330 h 4625330"/>
                  <a:gd name="connsiteX3" fmla="*/ 0 w 6649569"/>
                  <a:gd name="connsiteY3" fmla="*/ 4625330 h 4625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9569" h="4625330">
                    <a:moveTo>
                      <a:pt x="0" y="0"/>
                    </a:moveTo>
                    <a:lnTo>
                      <a:pt x="6649569" y="0"/>
                    </a:lnTo>
                    <a:lnTo>
                      <a:pt x="4981629" y="4625330"/>
                    </a:lnTo>
                    <a:lnTo>
                      <a:pt x="0" y="4625330"/>
                    </a:lnTo>
                    <a:close/>
                  </a:path>
                </a:pathLst>
              </a:custGeom>
              <a:solidFill>
                <a:schemeClr val="accent1">
                  <a:lumMod val="10000"/>
                  <a:lumOff val="90000"/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平行四边形 11">
                <a:extLst>
                  <a:ext uri="{FF2B5EF4-FFF2-40B4-BE49-F238E27FC236}">
                    <a16:creationId xmlns:a16="http://schemas.microsoft.com/office/drawing/2014/main" id="{D9E524B3-60F7-C7CC-BCBE-137A783357A5}"/>
                  </a:ext>
                </a:extLst>
              </p:cNvPr>
              <p:cNvSpPr/>
              <p:nvPr/>
            </p:nvSpPr>
            <p:spPr>
              <a:xfrm>
                <a:off x="236548" y="1768943"/>
                <a:ext cx="1521795" cy="1866255"/>
              </a:xfrm>
              <a:prstGeom prst="parallelogram">
                <a:avLst>
                  <a:gd name="adj" fmla="val 59257"/>
                </a:avLst>
              </a:prstGeom>
              <a:solidFill>
                <a:schemeClr val="accent1">
                  <a:alpha val="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BC4CAA5B-6916-5181-29A6-4395FD2D8291}"/>
                  </a:ext>
                </a:extLst>
              </p:cNvPr>
              <p:cNvSpPr/>
              <p:nvPr/>
            </p:nvSpPr>
            <p:spPr>
              <a:xfrm>
                <a:off x="-30914" y="3684490"/>
                <a:ext cx="877325" cy="1760929"/>
              </a:xfrm>
              <a:custGeom>
                <a:avLst/>
                <a:gdLst>
                  <a:gd name="connsiteX0" fmla="*/ 0 w 1155899"/>
                  <a:gd name="connsiteY0" fmla="*/ 0 h 1809203"/>
                  <a:gd name="connsiteX1" fmla="*/ 1155899 w 1155899"/>
                  <a:gd name="connsiteY1" fmla="*/ 0 h 1809203"/>
                  <a:gd name="connsiteX2" fmla="*/ 0 w 1155899"/>
                  <a:gd name="connsiteY2" fmla="*/ 1809203 h 1809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5899" h="1809203">
                    <a:moveTo>
                      <a:pt x="0" y="0"/>
                    </a:moveTo>
                    <a:lnTo>
                      <a:pt x="1155899" y="0"/>
                    </a:lnTo>
                    <a:lnTo>
                      <a:pt x="0" y="1809203"/>
                    </a:lnTo>
                    <a:close/>
                  </a:path>
                </a:pathLst>
              </a:custGeom>
              <a:solidFill>
                <a:schemeClr val="accent1">
                  <a:alpha val="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>
                <a:extLst>
                  <a:ext uri="{FF2B5EF4-FFF2-40B4-BE49-F238E27FC236}">
                    <a16:creationId xmlns:a16="http://schemas.microsoft.com/office/drawing/2014/main" id="{11E36B81-1165-4A17-3B78-D5248B861D6D}"/>
                  </a:ext>
                </a:extLst>
              </p:cNvPr>
              <p:cNvSpPr/>
              <p:nvPr/>
            </p:nvSpPr>
            <p:spPr>
              <a:xfrm flipV="1">
                <a:off x="0" y="1719652"/>
                <a:ext cx="747328" cy="1411418"/>
              </a:xfrm>
              <a:prstGeom prst="rtTriangle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7BB06449-CF05-3808-8E4B-4BF023BF40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0" y="1664042"/>
                <a:ext cx="954306" cy="1764958"/>
              </a:xfrm>
              <a:prstGeom prst="line">
                <a:avLst/>
              </a:prstGeom>
              <a:ln>
                <a:solidFill>
                  <a:schemeClr val="accent1">
                    <a:alpha val="53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直角三角形 18">
                <a:extLst>
                  <a:ext uri="{FF2B5EF4-FFF2-40B4-BE49-F238E27FC236}">
                    <a16:creationId xmlns:a16="http://schemas.microsoft.com/office/drawing/2014/main" id="{7888D4F0-9438-B780-CAA9-E724EC3C91B7}"/>
                  </a:ext>
                </a:extLst>
              </p:cNvPr>
              <p:cNvSpPr/>
              <p:nvPr/>
            </p:nvSpPr>
            <p:spPr>
              <a:xfrm flipV="1">
                <a:off x="2868" y="1768943"/>
                <a:ext cx="809494" cy="1516851"/>
              </a:xfrm>
              <a:prstGeom prst="rtTriangle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D6D750D7-DDE3-D810-4BA2-1643EC381E47}"/>
                </a:ext>
              </a:extLst>
            </p:cNvPr>
            <p:cNvGrpSpPr/>
            <p:nvPr/>
          </p:nvGrpSpPr>
          <p:grpSpPr>
            <a:xfrm>
              <a:off x="5061555" y="1825825"/>
              <a:ext cx="7130445" cy="4718153"/>
              <a:chOff x="5061555" y="1825825"/>
              <a:chExt cx="7130445" cy="4718153"/>
            </a:xfrm>
          </p:grpSpPr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410620FD-A934-C2B8-2A3F-B5F3FC954951}"/>
                  </a:ext>
                </a:extLst>
              </p:cNvPr>
              <p:cNvSpPr/>
              <p:nvPr/>
            </p:nvSpPr>
            <p:spPr>
              <a:xfrm>
                <a:off x="5061555" y="1918648"/>
                <a:ext cx="7130445" cy="4625330"/>
              </a:xfrm>
              <a:custGeom>
                <a:avLst/>
                <a:gdLst>
                  <a:gd name="connsiteX0" fmla="*/ 1667941 w 7130445"/>
                  <a:gd name="connsiteY0" fmla="*/ 0 h 4625330"/>
                  <a:gd name="connsiteX1" fmla="*/ 7130445 w 7130445"/>
                  <a:gd name="connsiteY1" fmla="*/ 0 h 4625330"/>
                  <a:gd name="connsiteX2" fmla="*/ 7130445 w 7130445"/>
                  <a:gd name="connsiteY2" fmla="*/ 4625330 h 4625330"/>
                  <a:gd name="connsiteX3" fmla="*/ 0 w 7130445"/>
                  <a:gd name="connsiteY3" fmla="*/ 4625330 h 4625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0445" h="4625330">
                    <a:moveTo>
                      <a:pt x="1667941" y="0"/>
                    </a:moveTo>
                    <a:lnTo>
                      <a:pt x="7130445" y="0"/>
                    </a:lnTo>
                    <a:lnTo>
                      <a:pt x="7130445" y="4625330"/>
                    </a:lnTo>
                    <a:lnTo>
                      <a:pt x="0" y="4625330"/>
                    </a:lnTo>
                    <a:close/>
                  </a:path>
                </a:pathLst>
              </a:custGeom>
              <a:solidFill>
                <a:schemeClr val="accent1">
                  <a:lumMod val="10000"/>
                  <a:lumOff val="90000"/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6" name="平行四边形 95">
                <a:extLst>
                  <a:ext uri="{FF2B5EF4-FFF2-40B4-BE49-F238E27FC236}">
                    <a16:creationId xmlns:a16="http://schemas.microsoft.com/office/drawing/2014/main" id="{8C2AFEE5-B1C7-8083-D714-0B02B55C7CDB}"/>
                  </a:ext>
                </a:extLst>
              </p:cNvPr>
              <p:cNvSpPr/>
              <p:nvPr/>
            </p:nvSpPr>
            <p:spPr>
              <a:xfrm flipH="1" flipV="1">
                <a:off x="6941948" y="1825825"/>
                <a:ext cx="5250052" cy="4718152"/>
              </a:xfrm>
              <a:prstGeom prst="parallelogram">
                <a:avLst>
                  <a:gd name="adj" fmla="val 68412"/>
                </a:avLst>
              </a:prstGeom>
              <a:solidFill>
                <a:schemeClr val="accent1">
                  <a:alpha val="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6021428D-51C4-4F5E-7B8F-5C58C58D472E}"/>
                  </a:ext>
                </a:extLst>
              </p:cNvPr>
              <p:cNvGrpSpPr/>
              <p:nvPr/>
            </p:nvGrpSpPr>
            <p:grpSpPr>
              <a:xfrm>
                <a:off x="11040834" y="4906322"/>
                <a:ext cx="1151166" cy="1637656"/>
                <a:chOff x="9152716" y="4029999"/>
                <a:chExt cx="1151166" cy="1637656"/>
              </a:xfrm>
            </p:grpSpPr>
            <p:sp>
              <p:nvSpPr>
                <p:cNvPr id="97" name="直角三角形 96">
                  <a:extLst>
                    <a:ext uri="{FF2B5EF4-FFF2-40B4-BE49-F238E27FC236}">
                      <a16:creationId xmlns:a16="http://schemas.microsoft.com/office/drawing/2014/main" id="{53800C9C-E258-7A17-1E8A-5E0113B143B4}"/>
                    </a:ext>
                  </a:extLst>
                </p:cNvPr>
                <p:cNvSpPr/>
                <p:nvPr/>
              </p:nvSpPr>
              <p:spPr>
                <a:xfrm flipH="1">
                  <a:off x="9356144" y="4327929"/>
                  <a:ext cx="947738" cy="1339726"/>
                </a:xfrm>
                <a:prstGeom prst="rtTriangle">
                  <a:avLst/>
                </a:prstGeom>
                <a:solidFill>
                  <a:schemeClr val="accent1">
                    <a:alpha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98" name="直接连接符 97">
                  <a:extLst>
                    <a:ext uri="{FF2B5EF4-FFF2-40B4-BE49-F238E27FC236}">
                      <a16:creationId xmlns:a16="http://schemas.microsoft.com/office/drawing/2014/main" id="{2D9B9D11-F03E-DB11-4433-3D053617A885}"/>
                    </a:ext>
                  </a:extLst>
                </p:cNvPr>
                <p:cNvCxnSpPr/>
                <p:nvPr/>
              </p:nvCxnSpPr>
              <p:spPr>
                <a:xfrm flipV="1">
                  <a:off x="9152716" y="4029999"/>
                  <a:ext cx="1151166" cy="1637655"/>
                </a:xfrm>
                <a:prstGeom prst="line">
                  <a:avLst/>
                </a:prstGeom>
                <a:ln>
                  <a:solidFill>
                    <a:schemeClr val="accent1">
                      <a:alpha val="5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直角三角形 98">
                  <a:extLst>
                    <a:ext uri="{FF2B5EF4-FFF2-40B4-BE49-F238E27FC236}">
                      <a16:creationId xmlns:a16="http://schemas.microsoft.com/office/drawing/2014/main" id="{5205EDA1-6821-71DA-1069-50918F483D27}"/>
                    </a:ext>
                  </a:extLst>
                </p:cNvPr>
                <p:cNvSpPr/>
                <p:nvPr/>
              </p:nvSpPr>
              <p:spPr>
                <a:xfrm flipH="1">
                  <a:off x="9243822" y="4173204"/>
                  <a:ext cx="1057192" cy="1494451"/>
                </a:xfrm>
                <a:prstGeom prst="rtTriangle">
                  <a:avLst/>
                </a:prstGeom>
                <a:solidFill>
                  <a:schemeClr val="accent1">
                    <a:alpha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EF75EDC-6582-43CD-E34A-BD2EE12E4124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解决方案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ED18676-89D9-54AC-19C5-D55FC7B99ADF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B6C027A0-AAA3-E5E0-E442-CC2521B4FB12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</a:rPr>
              <a:t>Total solution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60BE689-6586-7307-1854-4620F132459E}"/>
              </a:ext>
            </a:extLst>
          </p:cNvPr>
          <p:cNvGrpSpPr/>
          <p:nvPr/>
        </p:nvGrpSpPr>
        <p:grpSpPr>
          <a:xfrm>
            <a:off x="5381828" y="2896535"/>
            <a:ext cx="2075461" cy="1775906"/>
            <a:chOff x="5381828" y="2896535"/>
            <a:chExt cx="2075461" cy="1775906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19E0355-806A-C1BA-2690-6AD3720F3C95}"/>
                </a:ext>
              </a:extLst>
            </p:cNvPr>
            <p:cNvSpPr txBox="1"/>
            <p:nvPr/>
          </p:nvSpPr>
          <p:spPr>
            <a:xfrm>
              <a:off x="5381828" y="2896535"/>
              <a:ext cx="161544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9600" i="1" dirty="0">
                  <a:ln w="3175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bg1">
                          <a:alpha val="48000"/>
                        </a:schemeClr>
                      </a:gs>
                      <a:gs pos="99320">
                        <a:schemeClr val="accent1"/>
                      </a:gs>
                      <a:gs pos="54000">
                        <a:schemeClr val="bg1"/>
                      </a:gs>
                    </a:gsLst>
                    <a:lin ang="5400000" scaled="1"/>
                  </a:gradFill>
                  <a:latin typeface="Baskerville Old Face" panose="02020602080505020303" pitchFamily="18" charset="0"/>
                  <a:ea typeface="优设标题黑" panose="00000500000000000000" pitchFamily="2" charset="-122"/>
                  <a:cs typeface="Arial" panose="020B0604020202020204" pitchFamily="34" charset="0"/>
                </a:rPr>
                <a:t>V</a:t>
              </a:r>
              <a:endParaRPr lang="zh-CN" altLang="en-US" sz="9600" i="1" dirty="0">
                <a:ln w="3175">
                  <a:solidFill>
                    <a:schemeClr val="bg1"/>
                  </a:solidFill>
                </a:ln>
                <a:gradFill>
                  <a:gsLst>
                    <a:gs pos="0">
                      <a:schemeClr val="bg1">
                        <a:alpha val="48000"/>
                      </a:schemeClr>
                    </a:gs>
                    <a:gs pos="99320">
                      <a:schemeClr val="accent1"/>
                    </a:gs>
                    <a:gs pos="54000">
                      <a:schemeClr val="bg1"/>
                    </a:gs>
                  </a:gsLst>
                  <a:lin ang="5400000" scaled="1"/>
                </a:gradFill>
                <a:latin typeface="Baskerville Old Face" panose="02020602080505020303" pitchFamily="18" charset="0"/>
                <a:ea typeface="优设标题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205EBDE-A78F-B38B-0F22-33AA30D3850C}"/>
                </a:ext>
              </a:extLst>
            </p:cNvPr>
            <p:cNvSpPr txBox="1"/>
            <p:nvPr/>
          </p:nvSpPr>
          <p:spPr>
            <a:xfrm>
              <a:off x="5841849" y="3195113"/>
              <a:ext cx="161544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9600" i="1" dirty="0">
                  <a:ln w="3175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bg1">
                          <a:alpha val="48000"/>
                        </a:schemeClr>
                      </a:gs>
                      <a:gs pos="99320">
                        <a:schemeClr val="accent1"/>
                      </a:gs>
                      <a:gs pos="54000">
                        <a:schemeClr val="bg1"/>
                      </a:gs>
                    </a:gsLst>
                    <a:lin ang="5400000" scaled="1"/>
                  </a:gradFill>
                  <a:latin typeface="Baskerville Old Face" panose="02020602080505020303" pitchFamily="18" charset="0"/>
                  <a:ea typeface="优设标题黑" panose="00000500000000000000" pitchFamily="2" charset="-122"/>
                  <a:cs typeface="Arial" panose="020B0604020202020204" pitchFamily="34" charset="0"/>
                </a:rPr>
                <a:t>S</a:t>
              </a:r>
              <a:endParaRPr lang="zh-CN" altLang="en-US" sz="9600" i="1" dirty="0">
                <a:ln w="3175">
                  <a:solidFill>
                    <a:schemeClr val="bg1"/>
                  </a:solidFill>
                </a:ln>
                <a:gradFill>
                  <a:gsLst>
                    <a:gs pos="0">
                      <a:schemeClr val="bg1">
                        <a:alpha val="48000"/>
                      </a:schemeClr>
                    </a:gs>
                    <a:gs pos="99320">
                      <a:schemeClr val="accent1"/>
                    </a:gs>
                    <a:gs pos="54000">
                      <a:schemeClr val="bg1"/>
                    </a:gs>
                  </a:gsLst>
                  <a:lin ang="5400000" scaled="1"/>
                </a:gradFill>
                <a:latin typeface="Baskerville Old Face" panose="02020602080505020303" pitchFamily="18" charset="0"/>
                <a:ea typeface="优设标题黑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CEF6E870-F31D-74D6-11E8-55EBF3F96AE2}"/>
              </a:ext>
            </a:extLst>
          </p:cNvPr>
          <p:cNvGrpSpPr/>
          <p:nvPr/>
        </p:nvGrpSpPr>
        <p:grpSpPr>
          <a:xfrm>
            <a:off x="2834066" y="1916954"/>
            <a:ext cx="1726712" cy="1107996"/>
            <a:chOff x="2940453" y="1959276"/>
            <a:chExt cx="1726712" cy="1107996"/>
          </a:xfrm>
        </p:grpSpPr>
        <p:sp>
          <p:nvSpPr>
            <p:cNvPr id="132" name="文本框 131">
              <a:extLst>
                <a:ext uri="{FF2B5EF4-FFF2-40B4-BE49-F238E27FC236}">
                  <a16:creationId xmlns:a16="http://schemas.microsoft.com/office/drawing/2014/main" id="{40C77EAD-08CC-9657-2100-FF0884E3956C}"/>
                </a:ext>
              </a:extLst>
            </p:cNvPr>
            <p:cNvSpPr txBox="1"/>
            <p:nvPr/>
          </p:nvSpPr>
          <p:spPr>
            <a:xfrm>
              <a:off x="3678329" y="1959276"/>
              <a:ext cx="98883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7200" i="1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A</a:t>
              </a:r>
              <a:endParaRPr lang="zh-CN" altLang="en-US" sz="7200" i="1" dirty="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4E5EC882-B30D-82AC-CBE6-C675C0B87E7A}"/>
                </a:ext>
              </a:extLst>
            </p:cNvPr>
            <p:cNvSpPr txBox="1"/>
            <p:nvPr/>
          </p:nvSpPr>
          <p:spPr>
            <a:xfrm>
              <a:off x="2940453" y="2376086"/>
              <a:ext cx="111630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3200" i="1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方案</a:t>
              </a:r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847170D2-9FAF-0DF9-FB8F-7B9DA550E2BF}"/>
              </a:ext>
            </a:extLst>
          </p:cNvPr>
          <p:cNvGrpSpPr/>
          <p:nvPr/>
        </p:nvGrpSpPr>
        <p:grpSpPr>
          <a:xfrm flipH="1">
            <a:off x="8644229" y="1916954"/>
            <a:ext cx="1891478" cy="1107996"/>
            <a:chOff x="2940453" y="1959966"/>
            <a:chExt cx="1891478" cy="1107996"/>
          </a:xfrm>
        </p:grpSpPr>
        <p:sp>
          <p:nvSpPr>
            <p:cNvPr id="139" name="文本框 138">
              <a:extLst>
                <a:ext uri="{FF2B5EF4-FFF2-40B4-BE49-F238E27FC236}">
                  <a16:creationId xmlns:a16="http://schemas.microsoft.com/office/drawing/2014/main" id="{66F63F69-96A4-CEDB-11EA-80A90B0AAE86}"/>
                </a:ext>
              </a:extLst>
            </p:cNvPr>
            <p:cNvSpPr txBox="1"/>
            <p:nvPr/>
          </p:nvSpPr>
          <p:spPr>
            <a:xfrm>
              <a:off x="3843095" y="1959966"/>
              <a:ext cx="98883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7200" i="1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B</a:t>
              </a:r>
              <a:endParaRPr lang="zh-CN" altLang="en-US" sz="7200" i="1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F8CC4122-DE8D-FF22-4CA8-781984B53754}"/>
                </a:ext>
              </a:extLst>
            </p:cNvPr>
            <p:cNvSpPr txBox="1"/>
            <p:nvPr/>
          </p:nvSpPr>
          <p:spPr>
            <a:xfrm>
              <a:off x="2940453" y="2376086"/>
              <a:ext cx="111630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3200" i="1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方案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89DE8A7-5994-E764-7657-85A9F55F332C}"/>
              </a:ext>
            </a:extLst>
          </p:cNvPr>
          <p:cNvGrpSpPr/>
          <p:nvPr/>
        </p:nvGrpSpPr>
        <p:grpSpPr>
          <a:xfrm>
            <a:off x="1495715" y="2762033"/>
            <a:ext cx="3389947" cy="891373"/>
            <a:chOff x="1495715" y="2762033"/>
            <a:chExt cx="3389947" cy="891373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C999234B-40FF-26FF-E5A7-3A404CB83A2A}"/>
                </a:ext>
              </a:extLst>
            </p:cNvPr>
            <p:cNvGrpSpPr/>
            <p:nvPr/>
          </p:nvGrpSpPr>
          <p:grpSpPr>
            <a:xfrm>
              <a:off x="1495715" y="3019561"/>
              <a:ext cx="3389947" cy="633845"/>
              <a:chOff x="3647314" y="2308860"/>
              <a:chExt cx="2425270" cy="466933"/>
            </a:xfrm>
          </p:grpSpPr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1BDFBB58-1149-71F1-4639-3E4BE216A03C}"/>
                  </a:ext>
                </a:extLst>
              </p:cNvPr>
              <p:cNvSpPr/>
              <p:nvPr/>
            </p:nvSpPr>
            <p:spPr>
              <a:xfrm>
                <a:off x="3647314" y="2597542"/>
                <a:ext cx="2322606" cy="178251"/>
              </a:xfrm>
              <a:custGeom>
                <a:avLst/>
                <a:gdLst>
                  <a:gd name="connsiteX0" fmla="*/ 26212 w 2322606"/>
                  <a:gd name="connsiteY0" fmla="*/ 0 h 178251"/>
                  <a:gd name="connsiteX1" fmla="*/ 2322606 w 2322606"/>
                  <a:gd name="connsiteY1" fmla="*/ 0 h 178251"/>
                  <a:gd name="connsiteX2" fmla="*/ 2279832 w 2322606"/>
                  <a:gd name="connsiteY2" fmla="*/ 118751 h 178251"/>
                  <a:gd name="connsiteX3" fmla="*/ 2195157 w 2322606"/>
                  <a:gd name="connsiteY3" fmla="*/ 178251 h 178251"/>
                  <a:gd name="connsiteX4" fmla="*/ 90084 w 2322606"/>
                  <a:gd name="connsiteY4" fmla="*/ 178251 h 178251"/>
                  <a:gd name="connsiteX5" fmla="*/ 5410 w 2322606"/>
                  <a:gd name="connsiteY5" fmla="*/ 57751 h 17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2606" h="178251">
                    <a:moveTo>
                      <a:pt x="26212" y="0"/>
                    </a:moveTo>
                    <a:lnTo>
                      <a:pt x="2322606" y="0"/>
                    </a:lnTo>
                    <a:lnTo>
                      <a:pt x="2279832" y="118751"/>
                    </a:lnTo>
                    <a:cubicBezTo>
                      <a:pt x="2266973" y="154451"/>
                      <a:pt x="2233103" y="178251"/>
                      <a:pt x="2195157" y="178251"/>
                    </a:cubicBezTo>
                    <a:lnTo>
                      <a:pt x="90084" y="178251"/>
                    </a:lnTo>
                    <a:cubicBezTo>
                      <a:pt x="27710" y="178251"/>
                      <a:pt x="-15728" y="116435"/>
                      <a:pt x="5410" y="57751"/>
                    </a:cubicBezTo>
                    <a:close/>
                  </a:path>
                </a:pathLst>
              </a:custGeom>
              <a:gradFill>
                <a:gsLst>
                  <a:gs pos="8000">
                    <a:schemeClr val="bg1">
                      <a:alpha val="0"/>
                    </a:schemeClr>
                  </a:gs>
                  <a:gs pos="43000">
                    <a:schemeClr val="bg1">
                      <a:alpha val="6600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平行四边形 48">
                <a:extLst>
                  <a:ext uri="{FF2B5EF4-FFF2-40B4-BE49-F238E27FC236}">
                    <a16:creationId xmlns:a16="http://schemas.microsoft.com/office/drawing/2014/main" id="{B508F684-6777-CD4C-8247-E2C23C3827A6}"/>
                  </a:ext>
                </a:extLst>
              </p:cNvPr>
              <p:cNvSpPr/>
              <p:nvPr/>
            </p:nvSpPr>
            <p:spPr>
              <a:xfrm>
                <a:off x="3757673" y="2308860"/>
                <a:ext cx="2314911" cy="288682"/>
              </a:xfrm>
              <a:prstGeom prst="parallelogram">
                <a:avLst>
                  <a:gd name="adj" fmla="val 37538"/>
                </a:avLst>
              </a:prstGeom>
              <a:gradFill>
                <a:gsLst>
                  <a:gs pos="8000">
                    <a:srgbClr val="56989A">
                      <a:alpha val="0"/>
                    </a:srgbClr>
                  </a:gs>
                  <a:gs pos="91000">
                    <a:schemeClr val="accent1">
                      <a:alpha val="7800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839E146F-00BC-A368-D108-EEE5B6309FDE}"/>
                </a:ext>
              </a:extLst>
            </p:cNvPr>
            <p:cNvSpPr txBox="1"/>
            <p:nvPr/>
          </p:nvSpPr>
          <p:spPr>
            <a:xfrm>
              <a:off x="2236989" y="3095939"/>
              <a:ext cx="56157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i="1" dirty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i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09E20213-3708-4816-DF81-3A459E7CF3D6}"/>
                </a:ext>
              </a:extLst>
            </p:cNvPr>
            <p:cNvSpPr txBox="1"/>
            <p:nvPr/>
          </p:nvSpPr>
          <p:spPr>
            <a:xfrm>
              <a:off x="2988420" y="3095939"/>
              <a:ext cx="158203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加强业务培训</a:t>
              </a:r>
              <a:endParaRPr lang="zh-CN" altLang="en-US" sz="16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pic>
          <p:nvPicPr>
            <p:cNvPr id="141" name="图片 140">
              <a:extLst>
                <a:ext uri="{FF2B5EF4-FFF2-40B4-BE49-F238E27FC236}">
                  <a16:creationId xmlns:a16="http://schemas.microsoft.com/office/drawing/2014/main" id="{59E49329-E8BB-9CBB-0D74-9071F0BF1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1847317" y="2762033"/>
              <a:ext cx="505896" cy="425642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496D0DB6-30B3-0714-4293-038A910DB38C}"/>
              </a:ext>
            </a:extLst>
          </p:cNvPr>
          <p:cNvGrpSpPr/>
          <p:nvPr/>
        </p:nvGrpSpPr>
        <p:grpSpPr>
          <a:xfrm>
            <a:off x="1132593" y="3581822"/>
            <a:ext cx="3455079" cy="880205"/>
            <a:chOff x="1132593" y="3581822"/>
            <a:chExt cx="3455079" cy="880205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0135238D-DF5B-24AB-C6CA-C64E47D25CE6}"/>
                </a:ext>
              </a:extLst>
            </p:cNvPr>
            <p:cNvGrpSpPr/>
            <p:nvPr/>
          </p:nvGrpSpPr>
          <p:grpSpPr>
            <a:xfrm>
              <a:off x="1132593" y="3828182"/>
              <a:ext cx="3455079" cy="633845"/>
              <a:chOff x="3647314" y="2308860"/>
              <a:chExt cx="2425610" cy="466933"/>
            </a:xfrm>
          </p:grpSpPr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EAF49DAC-6C7E-1461-E2A2-D5C0FF69A799}"/>
                  </a:ext>
                </a:extLst>
              </p:cNvPr>
              <p:cNvSpPr/>
              <p:nvPr/>
            </p:nvSpPr>
            <p:spPr>
              <a:xfrm>
                <a:off x="3647314" y="2597542"/>
                <a:ext cx="2322606" cy="178251"/>
              </a:xfrm>
              <a:custGeom>
                <a:avLst/>
                <a:gdLst>
                  <a:gd name="connsiteX0" fmla="*/ 26212 w 2322606"/>
                  <a:gd name="connsiteY0" fmla="*/ 0 h 178251"/>
                  <a:gd name="connsiteX1" fmla="*/ 2322606 w 2322606"/>
                  <a:gd name="connsiteY1" fmla="*/ 0 h 178251"/>
                  <a:gd name="connsiteX2" fmla="*/ 2279832 w 2322606"/>
                  <a:gd name="connsiteY2" fmla="*/ 118751 h 178251"/>
                  <a:gd name="connsiteX3" fmla="*/ 2195157 w 2322606"/>
                  <a:gd name="connsiteY3" fmla="*/ 178251 h 178251"/>
                  <a:gd name="connsiteX4" fmla="*/ 90084 w 2322606"/>
                  <a:gd name="connsiteY4" fmla="*/ 178251 h 178251"/>
                  <a:gd name="connsiteX5" fmla="*/ 5410 w 2322606"/>
                  <a:gd name="connsiteY5" fmla="*/ 57751 h 17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2606" h="178251">
                    <a:moveTo>
                      <a:pt x="26212" y="0"/>
                    </a:moveTo>
                    <a:lnTo>
                      <a:pt x="2322606" y="0"/>
                    </a:lnTo>
                    <a:lnTo>
                      <a:pt x="2279832" y="118751"/>
                    </a:lnTo>
                    <a:cubicBezTo>
                      <a:pt x="2266973" y="154451"/>
                      <a:pt x="2233103" y="178251"/>
                      <a:pt x="2195157" y="178251"/>
                    </a:cubicBezTo>
                    <a:lnTo>
                      <a:pt x="90084" y="178251"/>
                    </a:lnTo>
                    <a:cubicBezTo>
                      <a:pt x="27710" y="178251"/>
                      <a:pt x="-15728" y="116435"/>
                      <a:pt x="5410" y="57751"/>
                    </a:cubicBezTo>
                    <a:close/>
                  </a:path>
                </a:pathLst>
              </a:custGeom>
              <a:gradFill>
                <a:gsLst>
                  <a:gs pos="8000">
                    <a:schemeClr val="bg1">
                      <a:alpha val="0"/>
                    </a:schemeClr>
                  </a:gs>
                  <a:gs pos="43000">
                    <a:schemeClr val="bg1">
                      <a:alpha val="6600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平行四边形 52">
                <a:extLst>
                  <a:ext uri="{FF2B5EF4-FFF2-40B4-BE49-F238E27FC236}">
                    <a16:creationId xmlns:a16="http://schemas.microsoft.com/office/drawing/2014/main" id="{27A436A6-EC10-4CA6-1061-07234A8883C0}"/>
                  </a:ext>
                </a:extLst>
              </p:cNvPr>
              <p:cNvSpPr/>
              <p:nvPr/>
            </p:nvSpPr>
            <p:spPr>
              <a:xfrm>
                <a:off x="3758013" y="2308860"/>
                <a:ext cx="2314911" cy="288682"/>
              </a:xfrm>
              <a:prstGeom prst="parallelogram">
                <a:avLst>
                  <a:gd name="adj" fmla="val 37538"/>
                </a:avLst>
              </a:prstGeom>
              <a:gradFill>
                <a:gsLst>
                  <a:gs pos="8000">
                    <a:srgbClr val="56989A">
                      <a:alpha val="0"/>
                    </a:srgbClr>
                  </a:gs>
                  <a:gs pos="91000">
                    <a:schemeClr val="accent1">
                      <a:alpha val="7800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09142146-E75E-DD42-9057-6BDBC014AD59}"/>
                </a:ext>
              </a:extLst>
            </p:cNvPr>
            <p:cNvSpPr txBox="1"/>
            <p:nvPr/>
          </p:nvSpPr>
          <p:spPr>
            <a:xfrm>
              <a:off x="1812704" y="3913699"/>
              <a:ext cx="56157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i="1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i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0DE13910-3713-F042-2BCA-257E90341AE6}"/>
                </a:ext>
              </a:extLst>
            </p:cNvPr>
            <p:cNvSpPr txBox="1"/>
            <p:nvPr/>
          </p:nvSpPr>
          <p:spPr>
            <a:xfrm>
              <a:off x="2652911" y="3913699"/>
              <a:ext cx="158203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强化核心技术</a:t>
              </a:r>
              <a:endParaRPr lang="zh-CN" altLang="en-US" sz="16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pic>
          <p:nvPicPr>
            <p:cNvPr id="142" name="图片 141">
              <a:extLst>
                <a:ext uri="{FF2B5EF4-FFF2-40B4-BE49-F238E27FC236}">
                  <a16:creationId xmlns:a16="http://schemas.microsoft.com/office/drawing/2014/main" id="{B2C55AE0-B131-E91D-6A1E-F4B12FD32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1447434" y="3581822"/>
              <a:ext cx="505896" cy="425642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B0FE0F7C-0D27-9204-3737-5CCF44C52583}"/>
              </a:ext>
            </a:extLst>
          </p:cNvPr>
          <p:cNvGrpSpPr/>
          <p:nvPr/>
        </p:nvGrpSpPr>
        <p:grpSpPr>
          <a:xfrm>
            <a:off x="636032" y="4401611"/>
            <a:ext cx="3648323" cy="869036"/>
            <a:chOff x="636032" y="4401611"/>
            <a:chExt cx="3648323" cy="869036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24AEFBD8-0CB3-6F77-3C56-1F9999CB3EAF}"/>
                </a:ext>
              </a:extLst>
            </p:cNvPr>
            <p:cNvGrpSpPr/>
            <p:nvPr/>
          </p:nvGrpSpPr>
          <p:grpSpPr>
            <a:xfrm>
              <a:off x="636032" y="4636802"/>
              <a:ext cx="3648323" cy="633845"/>
              <a:chOff x="3647314" y="2308860"/>
              <a:chExt cx="2426548" cy="466933"/>
            </a:xfrm>
          </p:grpSpPr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1B01F28A-9D12-ADD2-2F3C-967C13DEB757}"/>
                  </a:ext>
                </a:extLst>
              </p:cNvPr>
              <p:cNvSpPr/>
              <p:nvPr/>
            </p:nvSpPr>
            <p:spPr>
              <a:xfrm>
                <a:off x="3647314" y="2597542"/>
                <a:ext cx="2322606" cy="178251"/>
              </a:xfrm>
              <a:custGeom>
                <a:avLst/>
                <a:gdLst>
                  <a:gd name="connsiteX0" fmla="*/ 26212 w 2322606"/>
                  <a:gd name="connsiteY0" fmla="*/ 0 h 178251"/>
                  <a:gd name="connsiteX1" fmla="*/ 2322606 w 2322606"/>
                  <a:gd name="connsiteY1" fmla="*/ 0 h 178251"/>
                  <a:gd name="connsiteX2" fmla="*/ 2279832 w 2322606"/>
                  <a:gd name="connsiteY2" fmla="*/ 118751 h 178251"/>
                  <a:gd name="connsiteX3" fmla="*/ 2195157 w 2322606"/>
                  <a:gd name="connsiteY3" fmla="*/ 178251 h 178251"/>
                  <a:gd name="connsiteX4" fmla="*/ 90084 w 2322606"/>
                  <a:gd name="connsiteY4" fmla="*/ 178251 h 178251"/>
                  <a:gd name="connsiteX5" fmla="*/ 5410 w 2322606"/>
                  <a:gd name="connsiteY5" fmla="*/ 57751 h 17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2606" h="178251">
                    <a:moveTo>
                      <a:pt x="26212" y="0"/>
                    </a:moveTo>
                    <a:lnTo>
                      <a:pt x="2322606" y="0"/>
                    </a:lnTo>
                    <a:lnTo>
                      <a:pt x="2279832" y="118751"/>
                    </a:lnTo>
                    <a:cubicBezTo>
                      <a:pt x="2266973" y="154451"/>
                      <a:pt x="2233103" y="178251"/>
                      <a:pt x="2195157" y="178251"/>
                    </a:cubicBezTo>
                    <a:lnTo>
                      <a:pt x="90084" y="178251"/>
                    </a:lnTo>
                    <a:cubicBezTo>
                      <a:pt x="27710" y="178251"/>
                      <a:pt x="-15728" y="116435"/>
                      <a:pt x="5410" y="57751"/>
                    </a:cubicBezTo>
                    <a:close/>
                  </a:path>
                </a:pathLst>
              </a:custGeom>
              <a:gradFill>
                <a:gsLst>
                  <a:gs pos="8000">
                    <a:schemeClr val="bg1">
                      <a:alpha val="0"/>
                    </a:schemeClr>
                  </a:gs>
                  <a:gs pos="43000">
                    <a:schemeClr val="bg1">
                      <a:alpha val="6600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平行四边形 55">
                <a:extLst>
                  <a:ext uri="{FF2B5EF4-FFF2-40B4-BE49-F238E27FC236}">
                    <a16:creationId xmlns:a16="http://schemas.microsoft.com/office/drawing/2014/main" id="{370599DA-CD7F-A603-DF50-0F5981E32A45}"/>
                  </a:ext>
                </a:extLst>
              </p:cNvPr>
              <p:cNvSpPr/>
              <p:nvPr/>
            </p:nvSpPr>
            <p:spPr>
              <a:xfrm>
                <a:off x="3758951" y="2308860"/>
                <a:ext cx="2314911" cy="288682"/>
              </a:xfrm>
              <a:prstGeom prst="parallelogram">
                <a:avLst>
                  <a:gd name="adj" fmla="val 37538"/>
                </a:avLst>
              </a:prstGeom>
              <a:gradFill>
                <a:gsLst>
                  <a:gs pos="8000">
                    <a:srgbClr val="56989A">
                      <a:alpha val="0"/>
                    </a:srgbClr>
                  </a:gs>
                  <a:gs pos="91000">
                    <a:schemeClr val="accent1">
                      <a:alpha val="7800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32087DDE-7B58-9BCC-E724-3A902CBF5371}"/>
                </a:ext>
              </a:extLst>
            </p:cNvPr>
            <p:cNvSpPr txBox="1"/>
            <p:nvPr/>
          </p:nvSpPr>
          <p:spPr>
            <a:xfrm>
              <a:off x="1441517" y="4712782"/>
              <a:ext cx="56157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i="1" dirty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i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4DCB8ECD-6A17-5E21-1D34-DFF986B14C77}"/>
                </a:ext>
              </a:extLst>
            </p:cNvPr>
            <p:cNvSpPr txBox="1"/>
            <p:nvPr/>
          </p:nvSpPr>
          <p:spPr>
            <a:xfrm>
              <a:off x="2339557" y="4712782"/>
              <a:ext cx="158203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提升产品质量</a:t>
              </a:r>
            </a:p>
          </p:txBody>
        </p:sp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0FEAAA9F-4221-F97D-B231-537FC5C50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1074917" y="4401611"/>
              <a:ext cx="505896" cy="425642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F675826-9CE7-B29F-1759-E49EF813B430}"/>
              </a:ext>
            </a:extLst>
          </p:cNvPr>
          <p:cNvGrpSpPr/>
          <p:nvPr/>
        </p:nvGrpSpPr>
        <p:grpSpPr>
          <a:xfrm>
            <a:off x="326844" y="5221399"/>
            <a:ext cx="3618405" cy="857866"/>
            <a:chOff x="326844" y="5221399"/>
            <a:chExt cx="3618405" cy="857866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20C5C35B-C239-F08C-CF2F-10CFB3660B1D}"/>
                </a:ext>
              </a:extLst>
            </p:cNvPr>
            <p:cNvGrpSpPr/>
            <p:nvPr/>
          </p:nvGrpSpPr>
          <p:grpSpPr>
            <a:xfrm>
              <a:off x="326844" y="5445420"/>
              <a:ext cx="3618405" cy="633845"/>
              <a:chOff x="3647314" y="2308860"/>
              <a:chExt cx="2423031" cy="466933"/>
            </a:xfrm>
          </p:grpSpPr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0E13C5F6-68E5-FA8F-B35A-592E1E4D5D41}"/>
                  </a:ext>
                </a:extLst>
              </p:cNvPr>
              <p:cNvSpPr/>
              <p:nvPr/>
            </p:nvSpPr>
            <p:spPr>
              <a:xfrm>
                <a:off x="3647314" y="2597542"/>
                <a:ext cx="2322606" cy="178251"/>
              </a:xfrm>
              <a:custGeom>
                <a:avLst/>
                <a:gdLst>
                  <a:gd name="connsiteX0" fmla="*/ 26212 w 2322606"/>
                  <a:gd name="connsiteY0" fmla="*/ 0 h 178251"/>
                  <a:gd name="connsiteX1" fmla="*/ 2322606 w 2322606"/>
                  <a:gd name="connsiteY1" fmla="*/ 0 h 178251"/>
                  <a:gd name="connsiteX2" fmla="*/ 2279832 w 2322606"/>
                  <a:gd name="connsiteY2" fmla="*/ 118751 h 178251"/>
                  <a:gd name="connsiteX3" fmla="*/ 2195157 w 2322606"/>
                  <a:gd name="connsiteY3" fmla="*/ 178251 h 178251"/>
                  <a:gd name="connsiteX4" fmla="*/ 90084 w 2322606"/>
                  <a:gd name="connsiteY4" fmla="*/ 178251 h 178251"/>
                  <a:gd name="connsiteX5" fmla="*/ 5410 w 2322606"/>
                  <a:gd name="connsiteY5" fmla="*/ 57751 h 17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2606" h="178251">
                    <a:moveTo>
                      <a:pt x="26212" y="0"/>
                    </a:moveTo>
                    <a:lnTo>
                      <a:pt x="2322606" y="0"/>
                    </a:lnTo>
                    <a:lnTo>
                      <a:pt x="2279832" y="118751"/>
                    </a:lnTo>
                    <a:cubicBezTo>
                      <a:pt x="2266973" y="154451"/>
                      <a:pt x="2233103" y="178251"/>
                      <a:pt x="2195157" y="178251"/>
                    </a:cubicBezTo>
                    <a:lnTo>
                      <a:pt x="90084" y="178251"/>
                    </a:lnTo>
                    <a:cubicBezTo>
                      <a:pt x="27710" y="178251"/>
                      <a:pt x="-15728" y="116435"/>
                      <a:pt x="5410" y="57751"/>
                    </a:cubicBezTo>
                    <a:close/>
                  </a:path>
                </a:pathLst>
              </a:custGeom>
              <a:gradFill>
                <a:gsLst>
                  <a:gs pos="8000">
                    <a:schemeClr val="bg1">
                      <a:alpha val="0"/>
                    </a:schemeClr>
                  </a:gs>
                  <a:gs pos="43000">
                    <a:schemeClr val="bg1">
                      <a:alpha val="6600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平行四边形 58">
                <a:extLst>
                  <a:ext uri="{FF2B5EF4-FFF2-40B4-BE49-F238E27FC236}">
                    <a16:creationId xmlns:a16="http://schemas.microsoft.com/office/drawing/2014/main" id="{CB33CE51-20BC-2F4F-B6B6-1D5469F3643D}"/>
                  </a:ext>
                </a:extLst>
              </p:cNvPr>
              <p:cNvSpPr/>
              <p:nvPr/>
            </p:nvSpPr>
            <p:spPr>
              <a:xfrm>
                <a:off x="3755434" y="2308860"/>
                <a:ext cx="2314911" cy="288682"/>
              </a:xfrm>
              <a:prstGeom prst="parallelogram">
                <a:avLst>
                  <a:gd name="adj" fmla="val 37538"/>
                </a:avLst>
              </a:prstGeom>
              <a:gradFill>
                <a:gsLst>
                  <a:gs pos="8000">
                    <a:srgbClr val="56989A">
                      <a:alpha val="0"/>
                    </a:srgbClr>
                  </a:gs>
                  <a:gs pos="91000">
                    <a:schemeClr val="accent1">
                      <a:alpha val="78000"/>
                    </a:schemeClr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560C879D-E531-DB03-E926-75E5088D0548}"/>
                </a:ext>
              </a:extLst>
            </p:cNvPr>
            <p:cNvSpPr txBox="1"/>
            <p:nvPr/>
          </p:nvSpPr>
          <p:spPr>
            <a:xfrm>
              <a:off x="1109271" y="5512659"/>
              <a:ext cx="56157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i="1" dirty="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zh-CN" altLang="en-US" i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390261C0-0199-A566-A5BB-F2061A7B2BAC}"/>
                </a:ext>
              </a:extLst>
            </p:cNvPr>
            <p:cNvSpPr txBox="1"/>
            <p:nvPr/>
          </p:nvSpPr>
          <p:spPr>
            <a:xfrm>
              <a:off x="1990927" y="5512659"/>
              <a:ext cx="158203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开发技术人才</a:t>
              </a:r>
              <a:endParaRPr lang="zh-CN" altLang="en-US" sz="16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pic>
          <p:nvPicPr>
            <p:cNvPr id="144" name="图片 143">
              <a:extLst>
                <a:ext uri="{FF2B5EF4-FFF2-40B4-BE49-F238E27FC236}">
                  <a16:creationId xmlns:a16="http://schemas.microsoft.com/office/drawing/2014/main" id="{47E85C81-17E6-9BC7-6AFA-A71666EDD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740032" y="5221399"/>
              <a:ext cx="505896" cy="425642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C6B0AF2-820A-4DAB-2F7D-4F9177F5C85B}"/>
              </a:ext>
            </a:extLst>
          </p:cNvPr>
          <p:cNvGrpSpPr/>
          <p:nvPr/>
        </p:nvGrpSpPr>
        <p:grpSpPr>
          <a:xfrm>
            <a:off x="7491355" y="2860153"/>
            <a:ext cx="3807634" cy="793254"/>
            <a:chOff x="7491355" y="2860153"/>
            <a:chExt cx="3807634" cy="793254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5AD6E062-F140-710A-4314-D665FFC1FB23}"/>
                </a:ext>
              </a:extLst>
            </p:cNvPr>
            <p:cNvGrpSpPr/>
            <p:nvPr/>
          </p:nvGrpSpPr>
          <p:grpSpPr>
            <a:xfrm>
              <a:off x="7491355" y="3019561"/>
              <a:ext cx="3807634" cy="633846"/>
              <a:chOff x="6903775" y="3019561"/>
              <a:chExt cx="2819338" cy="532466"/>
            </a:xfrm>
          </p:grpSpPr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36CDCECE-F0A1-AA70-21D0-65BE194A0119}"/>
                  </a:ext>
                </a:extLst>
              </p:cNvPr>
              <p:cNvSpPr/>
              <p:nvPr/>
            </p:nvSpPr>
            <p:spPr>
              <a:xfrm flipH="1" flipV="1">
                <a:off x="6903775" y="3348760"/>
                <a:ext cx="2819338" cy="203267"/>
              </a:xfrm>
              <a:custGeom>
                <a:avLst/>
                <a:gdLst>
                  <a:gd name="connsiteX0" fmla="*/ 26212 w 2322606"/>
                  <a:gd name="connsiteY0" fmla="*/ 0 h 178251"/>
                  <a:gd name="connsiteX1" fmla="*/ 2322606 w 2322606"/>
                  <a:gd name="connsiteY1" fmla="*/ 0 h 178251"/>
                  <a:gd name="connsiteX2" fmla="*/ 2279832 w 2322606"/>
                  <a:gd name="connsiteY2" fmla="*/ 118751 h 178251"/>
                  <a:gd name="connsiteX3" fmla="*/ 2195157 w 2322606"/>
                  <a:gd name="connsiteY3" fmla="*/ 178251 h 178251"/>
                  <a:gd name="connsiteX4" fmla="*/ 90084 w 2322606"/>
                  <a:gd name="connsiteY4" fmla="*/ 178251 h 178251"/>
                  <a:gd name="connsiteX5" fmla="*/ 5410 w 2322606"/>
                  <a:gd name="connsiteY5" fmla="*/ 57751 h 17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2606" h="178251">
                    <a:moveTo>
                      <a:pt x="26212" y="0"/>
                    </a:moveTo>
                    <a:lnTo>
                      <a:pt x="2322606" y="0"/>
                    </a:lnTo>
                    <a:lnTo>
                      <a:pt x="2279832" y="118751"/>
                    </a:lnTo>
                    <a:cubicBezTo>
                      <a:pt x="2266973" y="154451"/>
                      <a:pt x="2233103" y="178251"/>
                      <a:pt x="2195157" y="178251"/>
                    </a:cubicBezTo>
                    <a:lnTo>
                      <a:pt x="90084" y="178251"/>
                    </a:lnTo>
                    <a:cubicBezTo>
                      <a:pt x="27710" y="178251"/>
                      <a:pt x="-15728" y="116435"/>
                      <a:pt x="5410" y="57751"/>
                    </a:cubicBezTo>
                    <a:close/>
                  </a:path>
                </a:pathLst>
              </a:custGeom>
              <a:gradFill>
                <a:gsLst>
                  <a:gs pos="8000">
                    <a:schemeClr val="bg1">
                      <a:alpha val="0"/>
                    </a:schemeClr>
                  </a:gs>
                  <a:gs pos="38000">
                    <a:schemeClr val="bg1">
                      <a:alpha val="82000"/>
                    </a:schemeClr>
                  </a:gs>
                </a:gsLst>
                <a:lin ang="0" scaled="0"/>
              </a:gradFill>
              <a:ln>
                <a:gradFill flip="none" rotWithShape="1">
                  <a:gsLst>
                    <a:gs pos="51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平行四边形 73">
                <a:extLst>
                  <a:ext uri="{FF2B5EF4-FFF2-40B4-BE49-F238E27FC236}">
                    <a16:creationId xmlns:a16="http://schemas.microsoft.com/office/drawing/2014/main" id="{8647C95B-9957-AD09-4722-1B8D0891D8C8}"/>
                  </a:ext>
                </a:extLst>
              </p:cNvPr>
              <p:cNvSpPr/>
              <p:nvPr/>
            </p:nvSpPr>
            <p:spPr>
              <a:xfrm flipH="1" flipV="1">
                <a:off x="7004951" y="3019561"/>
                <a:ext cx="2718162" cy="329197"/>
              </a:xfrm>
              <a:prstGeom prst="parallelogram">
                <a:avLst>
                  <a:gd name="adj" fmla="val 37538"/>
                </a:avLst>
              </a:prstGeom>
              <a:noFill/>
              <a:ln>
                <a:gradFill flip="none" rotWithShape="1">
                  <a:gsLst>
                    <a:gs pos="47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5B07730E-51D1-992F-E7C4-DE0BFD612908}"/>
                </a:ext>
              </a:extLst>
            </p:cNvPr>
            <p:cNvSpPr txBox="1"/>
            <p:nvPr/>
          </p:nvSpPr>
          <p:spPr>
            <a:xfrm>
              <a:off x="10570361" y="3095939"/>
              <a:ext cx="56157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i="1" dirty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i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BF178515-66C4-9B6D-BA59-214ADFF65828}"/>
                </a:ext>
              </a:extLst>
            </p:cNvPr>
            <p:cNvSpPr txBox="1"/>
            <p:nvPr/>
          </p:nvSpPr>
          <p:spPr>
            <a:xfrm>
              <a:off x="7953375" y="3095939"/>
              <a:ext cx="158203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削减固定费用</a:t>
              </a:r>
            </a:p>
          </p:txBody>
        </p:sp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701D1E49-0BB2-834E-D104-57AC9A2B9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9673202" y="2860153"/>
              <a:ext cx="505896" cy="425642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0B268B6-7F0B-E649-1871-4ABE36C74307}"/>
              </a:ext>
            </a:extLst>
          </p:cNvPr>
          <p:cNvGrpSpPr/>
          <p:nvPr/>
        </p:nvGrpSpPr>
        <p:grpSpPr>
          <a:xfrm>
            <a:off x="7256273" y="3657132"/>
            <a:ext cx="3740406" cy="804896"/>
            <a:chOff x="7256273" y="3657132"/>
            <a:chExt cx="3740406" cy="804896"/>
          </a:xfrm>
        </p:grpSpPr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B6BF7959-1C28-B7EA-6F70-2FD486B9D499}"/>
                </a:ext>
              </a:extLst>
            </p:cNvPr>
            <p:cNvGrpSpPr/>
            <p:nvPr/>
          </p:nvGrpSpPr>
          <p:grpSpPr>
            <a:xfrm>
              <a:off x="7256273" y="3828182"/>
              <a:ext cx="3740406" cy="633846"/>
              <a:chOff x="7159115" y="3760142"/>
              <a:chExt cx="2819338" cy="532466"/>
            </a:xfrm>
          </p:grpSpPr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F71C0E5D-1C36-AA7D-0137-DA51182154F0}"/>
                  </a:ext>
                </a:extLst>
              </p:cNvPr>
              <p:cNvSpPr/>
              <p:nvPr/>
            </p:nvSpPr>
            <p:spPr>
              <a:xfrm flipH="1" flipV="1">
                <a:off x="7159115" y="4089341"/>
                <a:ext cx="2819338" cy="203267"/>
              </a:xfrm>
              <a:custGeom>
                <a:avLst/>
                <a:gdLst>
                  <a:gd name="connsiteX0" fmla="*/ 26212 w 2322606"/>
                  <a:gd name="connsiteY0" fmla="*/ 0 h 178251"/>
                  <a:gd name="connsiteX1" fmla="*/ 2322606 w 2322606"/>
                  <a:gd name="connsiteY1" fmla="*/ 0 h 178251"/>
                  <a:gd name="connsiteX2" fmla="*/ 2279832 w 2322606"/>
                  <a:gd name="connsiteY2" fmla="*/ 118751 h 178251"/>
                  <a:gd name="connsiteX3" fmla="*/ 2195157 w 2322606"/>
                  <a:gd name="connsiteY3" fmla="*/ 178251 h 178251"/>
                  <a:gd name="connsiteX4" fmla="*/ 90084 w 2322606"/>
                  <a:gd name="connsiteY4" fmla="*/ 178251 h 178251"/>
                  <a:gd name="connsiteX5" fmla="*/ 5410 w 2322606"/>
                  <a:gd name="connsiteY5" fmla="*/ 57751 h 17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2606" h="178251">
                    <a:moveTo>
                      <a:pt x="26212" y="0"/>
                    </a:moveTo>
                    <a:lnTo>
                      <a:pt x="2322606" y="0"/>
                    </a:lnTo>
                    <a:lnTo>
                      <a:pt x="2279832" y="118751"/>
                    </a:lnTo>
                    <a:cubicBezTo>
                      <a:pt x="2266973" y="154451"/>
                      <a:pt x="2233103" y="178251"/>
                      <a:pt x="2195157" y="178251"/>
                    </a:cubicBezTo>
                    <a:lnTo>
                      <a:pt x="90084" y="178251"/>
                    </a:lnTo>
                    <a:cubicBezTo>
                      <a:pt x="27710" y="178251"/>
                      <a:pt x="-15728" y="116435"/>
                      <a:pt x="5410" y="57751"/>
                    </a:cubicBezTo>
                    <a:close/>
                  </a:path>
                </a:pathLst>
              </a:custGeom>
              <a:gradFill>
                <a:gsLst>
                  <a:gs pos="8000">
                    <a:schemeClr val="bg1">
                      <a:alpha val="0"/>
                    </a:schemeClr>
                  </a:gs>
                  <a:gs pos="38000">
                    <a:schemeClr val="bg1">
                      <a:alpha val="82000"/>
                    </a:schemeClr>
                  </a:gs>
                </a:gsLst>
                <a:lin ang="0" scaled="0"/>
              </a:gradFill>
              <a:ln>
                <a:gradFill flip="none" rotWithShape="1">
                  <a:gsLst>
                    <a:gs pos="51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平行四边形 77">
                <a:extLst>
                  <a:ext uri="{FF2B5EF4-FFF2-40B4-BE49-F238E27FC236}">
                    <a16:creationId xmlns:a16="http://schemas.microsoft.com/office/drawing/2014/main" id="{BBE3EDB9-44AE-AA9A-C60A-D1A98FC49F94}"/>
                  </a:ext>
                </a:extLst>
              </p:cNvPr>
              <p:cNvSpPr/>
              <p:nvPr/>
            </p:nvSpPr>
            <p:spPr>
              <a:xfrm flipH="1" flipV="1">
                <a:off x="7260291" y="3760142"/>
                <a:ext cx="2718162" cy="329197"/>
              </a:xfrm>
              <a:prstGeom prst="parallelogram">
                <a:avLst>
                  <a:gd name="adj" fmla="val 37538"/>
                </a:avLst>
              </a:prstGeom>
              <a:noFill/>
              <a:ln>
                <a:gradFill flip="none" rotWithShape="1">
                  <a:gsLst>
                    <a:gs pos="47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1A63EDD1-B7F5-A48A-1DCF-5CCEC03CEDA7}"/>
                </a:ext>
              </a:extLst>
            </p:cNvPr>
            <p:cNvSpPr txBox="1"/>
            <p:nvPr/>
          </p:nvSpPr>
          <p:spPr>
            <a:xfrm>
              <a:off x="10303902" y="3921394"/>
              <a:ext cx="56157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i="1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i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9" name="文本框 128">
              <a:extLst>
                <a:ext uri="{FF2B5EF4-FFF2-40B4-BE49-F238E27FC236}">
                  <a16:creationId xmlns:a16="http://schemas.microsoft.com/office/drawing/2014/main" id="{7FC2E86E-D1F9-E638-1052-FEA93507C6F1}"/>
                </a:ext>
              </a:extLst>
            </p:cNvPr>
            <p:cNvSpPr txBox="1"/>
            <p:nvPr/>
          </p:nvSpPr>
          <p:spPr>
            <a:xfrm>
              <a:off x="7727521" y="3921394"/>
              <a:ext cx="158203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缩小事业规模</a:t>
              </a:r>
            </a:p>
          </p:txBody>
        </p:sp>
        <p:pic>
          <p:nvPicPr>
            <p:cNvPr id="146" name="图片 145">
              <a:extLst>
                <a:ext uri="{FF2B5EF4-FFF2-40B4-BE49-F238E27FC236}">
                  <a16:creationId xmlns:a16="http://schemas.microsoft.com/office/drawing/2014/main" id="{24F43628-14E8-6578-DA94-949718C53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9381226" y="3657132"/>
              <a:ext cx="505896" cy="425642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8D10204-3B7F-7542-0F13-B521B552DB10}"/>
              </a:ext>
            </a:extLst>
          </p:cNvPr>
          <p:cNvGrpSpPr/>
          <p:nvPr/>
        </p:nvGrpSpPr>
        <p:grpSpPr>
          <a:xfrm>
            <a:off x="6924180" y="4488747"/>
            <a:ext cx="3903357" cy="781900"/>
            <a:chOff x="6924180" y="4488747"/>
            <a:chExt cx="3903357" cy="781900"/>
          </a:xfrm>
        </p:grpSpPr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D26F9D90-4490-A2A9-1FF6-BE12BE504AF7}"/>
                </a:ext>
              </a:extLst>
            </p:cNvPr>
            <p:cNvGrpSpPr/>
            <p:nvPr/>
          </p:nvGrpSpPr>
          <p:grpSpPr>
            <a:xfrm>
              <a:off x="6924180" y="4636801"/>
              <a:ext cx="3903357" cy="633846"/>
              <a:chOff x="6903775" y="3019561"/>
              <a:chExt cx="2819338" cy="532466"/>
            </a:xfrm>
          </p:grpSpPr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1FAFE943-3A84-BECE-E77E-33362A630143}"/>
                  </a:ext>
                </a:extLst>
              </p:cNvPr>
              <p:cNvSpPr/>
              <p:nvPr/>
            </p:nvSpPr>
            <p:spPr>
              <a:xfrm flipH="1" flipV="1">
                <a:off x="6903775" y="3348760"/>
                <a:ext cx="2819338" cy="203267"/>
              </a:xfrm>
              <a:custGeom>
                <a:avLst/>
                <a:gdLst>
                  <a:gd name="connsiteX0" fmla="*/ 26212 w 2322606"/>
                  <a:gd name="connsiteY0" fmla="*/ 0 h 178251"/>
                  <a:gd name="connsiteX1" fmla="*/ 2322606 w 2322606"/>
                  <a:gd name="connsiteY1" fmla="*/ 0 h 178251"/>
                  <a:gd name="connsiteX2" fmla="*/ 2279832 w 2322606"/>
                  <a:gd name="connsiteY2" fmla="*/ 118751 h 178251"/>
                  <a:gd name="connsiteX3" fmla="*/ 2195157 w 2322606"/>
                  <a:gd name="connsiteY3" fmla="*/ 178251 h 178251"/>
                  <a:gd name="connsiteX4" fmla="*/ 90084 w 2322606"/>
                  <a:gd name="connsiteY4" fmla="*/ 178251 h 178251"/>
                  <a:gd name="connsiteX5" fmla="*/ 5410 w 2322606"/>
                  <a:gd name="connsiteY5" fmla="*/ 57751 h 17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2606" h="178251">
                    <a:moveTo>
                      <a:pt x="26212" y="0"/>
                    </a:moveTo>
                    <a:lnTo>
                      <a:pt x="2322606" y="0"/>
                    </a:lnTo>
                    <a:lnTo>
                      <a:pt x="2279832" y="118751"/>
                    </a:lnTo>
                    <a:cubicBezTo>
                      <a:pt x="2266973" y="154451"/>
                      <a:pt x="2233103" y="178251"/>
                      <a:pt x="2195157" y="178251"/>
                    </a:cubicBezTo>
                    <a:lnTo>
                      <a:pt x="90084" y="178251"/>
                    </a:lnTo>
                    <a:cubicBezTo>
                      <a:pt x="27710" y="178251"/>
                      <a:pt x="-15728" y="116435"/>
                      <a:pt x="5410" y="57751"/>
                    </a:cubicBezTo>
                    <a:close/>
                  </a:path>
                </a:pathLst>
              </a:custGeom>
              <a:gradFill>
                <a:gsLst>
                  <a:gs pos="8000">
                    <a:schemeClr val="bg1">
                      <a:alpha val="0"/>
                    </a:schemeClr>
                  </a:gs>
                  <a:gs pos="38000">
                    <a:schemeClr val="bg1">
                      <a:alpha val="82000"/>
                    </a:schemeClr>
                  </a:gs>
                </a:gsLst>
                <a:lin ang="0" scaled="0"/>
              </a:gradFill>
              <a:ln>
                <a:gradFill flip="none" rotWithShape="1">
                  <a:gsLst>
                    <a:gs pos="51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平行四边形 80">
                <a:extLst>
                  <a:ext uri="{FF2B5EF4-FFF2-40B4-BE49-F238E27FC236}">
                    <a16:creationId xmlns:a16="http://schemas.microsoft.com/office/drawing/2014/main" id="{F341F438-FC3A-6179-CAAF-34E0A9826C63}"/>
                  </a:ext>
                </a:extLst>
              </p:cNvPr>
              <p:cNvSpPr/>
              <p:nvPr/>
            </p:nvSpPr>
            <p:spPr>
              <a:xfrm flipH="1" flipV="1">
                <a:off x="7004951" y="3019561"/>
                <a:ext cx="2718162" cy="329197"/>
              </a:xfrm>
              <a:prstGeom prst="parallelogram">
                <a:avLst>
                  <a:gd name="adj" fmla="val 37538"/>
                </a:avLst>
              </a:prstGeom>
              <a:noFill/>
              <a:ln>
                <a:gradFill flip="none" rotWithShape="1">
                  <a:gsLst>
                    <a:gs pos="47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06263B3F-2C5B-C672-CE93-666FA66FC1A6}"/>
                </a:ext>
              </a:extLst>
            </p:cNvPr>
            <p:cNvSpPr txBox="1"/>
            <p:nvPr/>
          </p:nvSpPr>
          <p:spPr>
            <a:xfrm>
              <a:off x="10048551" y="4705378"/>
              <a:ext cx="56157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i="1" dirty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i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30" name="文本框 129">
              <a:extLst>
                <a:ext uri="{FF2B5EF4-FFF2-40B4-BE49-F238E27FC236}">
                  <a16:creationId xmlns:a16="http://schemas.microsoft.com/office/drawing/2014/main" id="{E9976A32-B38D-5789-5EB4-80291CC44527}"/>
                </a:ext>
              </a:extLst>
            </p:cNvPr>
            <p:cNvSpPr txBox="1"/>
            <p:nvPr/>
          </p:nvSpPr>
          <p:spPr>
            <a:xfrm>
              <a:off x="7432372" y="4705378"/>
              <a:ext cx="158203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优化工作流程</a:t>
              </a:r>
            </a:p>
          </p:txBody>
        </p:sp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DF6DA6D7-240E-35A7-1487-2CDFE36E9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9097107" y="4488747"/>
              <a:ext cx="505896" cy="425642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4268A4A-091C-070F-FE4D-CFF01461FBE6}"/>
              </a:ext>
            </a:extLst>
          </p:cNvPr>
          <p:cNvGrpSpPr/>
          <p:nvPr/>
        </p:nvGrpSpPr>
        <p:grpSpPr>
          <a:xfrm>
            <a:off x="6648822" y="5320362"/>
            <a:ext cx="3768481" cy="758903"/>
            <a:chOff x="6648822" y="5320362"/>
            <a:chExt cx="3768481" cy="758903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8F7EADE9-F751-0576-3E14-2B869E64BE30}"/>
                </a:ext>
              </a:extLst>
            </p:cNvPr>
            <p:cNvGrpSpPr/>
            <p:nvPr/>
          </p:nvGrpSpPr>
          <p:grpSpPr>
            <a:xfrm>
              <a:off x="6648822" y="5445419"/>
              <a:ext cx="3768481" cy="633846"/>
              <a:chOff x="6903775" y="3019561"/>
              <a:chExt cx="2819338" cy="532466"/>
            </a:xfrm>
          </p:grpSpPr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8F2E1EF5-45EA-8CB0-7794-DEE369DC4812}"/>
                  </a:ext>
                </a:extLst>
              </p:cNvPr>
              <p:cNvSpPr/>
              <p:nvPr/>
            </p:nvSpPr>
            <p:spPr>
              <a:xfrm flipH="1" flipV="1">
                <a:off x="6903775" y="3348760"/>
                <a:ext cx="2819338" cy="203267"/>
              </a:xfrm>
              <a:custGeom>
                <a:avLst/>
                <a:gdLst>
                  <a:gd name="connsiteX0" fmla="*/ 26212 w 2322606"/>
                  <a:gd name="connsiteY0" fmla="*/ 0 h 178251"/>
                  <a:gd name="connsiteX1" fmla="*/ 2322606 w 2322606"/>
                  <a:gd name="connsiteY1" fmla="*/ 0 h 178251"/>
                  <a:gd name="connsiteX2" fmla="*/ 2279832 w 2322606"/>
                  <a:gd name="connsiteY2" fmla="*/ 118751 h 178251"/>
                  <a:gd name="connsiteX3" fmla="*/ 2195157 w 2322606"/>
                  <a:gd name="connsiteY3" fmla="*/ 178251 h 178251"/>
                  <a:gd name="connsiteX4" fmla="*/ 90084 w 2322606"/>
                  <a:gd name="connsiteY4" fmla="*/ 178251 h 178251"/>
                  <a:gd name="connsiteX5" fmla="*/ 5410 w 2322606"/>
                  <a:gd name="connsiteY5" fmla="*/ 57751 h 17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2606" h="178251">
                    <a:moveTo>
                      <a:pt x="26212" y="0"/>
                    </a:moveTo>
                    <a:lnTo>
                      <a:pt x="2322606" y="0"/>
                    </a:lnTo>
                    <a:lnTo>
                      <a:pt x="2279832" y="118751"/>
                    </a:lnTo>
                    <a:cubicBezTo>
                      <a:pt x="2266973" y="154451"/>
                      <a:pt x="2233103" y="178251"/>
                      <a:pt x="2195157" y="178251"/>
                    </a:cubicBezTo>
                    <a:lnTo>
                      <a:pt x="90084" y="178251"/>
                    </a:lnTo>
                    <a:cubicBezTo>
                      <a:pt x="27710" y="178251"/>
                      <a:pt x="-15728" y="116435"/>
                      <a:pt x="5410" y="57751"/>
                    </a:cubicBezTo>
                    <a:close/>
                  </a:path>
                </a:pathLst>
              </a:custGeom>
              <a:gradFill>
                <a:gsLst>
                  <a:gs pos="8000">
                    <a:schemeClr val="bg1">
                      <a:alpha val="0"/>
                    </a:schemeClr>
                  </a:gs>
                  <a:gs pos="38000">
                    <a:schemeClr val="bg1">
                      <a:alpha val="82000"/>
                    </a:schemeClr>
                  </a:gs>
                </a:gsLst>
                <a:lin ang="0" scaled="0"/>
              </a:gradFill>
              <a:ln>
                <a:gradFill flip="none" rotWithShape="1">
                  <a:gsLst>
                    <a:gs pos="51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平行四边形 90">
                <a:extLst>
                  <a:ext uri="{FF2B5EF4-FFF2-40B4-BE49-F238E27FC236}">
                    <a16:creationId xmlns:a16="http://schemas.microsoft.com/office/drawing/2014/main" id="{1C7C979F-27F8-DA24-039D-94C62A118F94}"/>
                  </a:ext>
                </a:extLst>
              </p:cNvPr>
              <p:cNvSpPr/>
              <p:nvPr/>
            </p:nvSpPr>
            <p:spPr>
              <a:xfrm flipH="1" flipV="1">
                <a:off x="7004951" y="3019561"/>
                <a:ext cx="2718162" cy="329197"/>
              </a:xfrm>
              <a:prstGeom prst="parallelogram">
                <a:avLst>
                  <a:gd name="adj" fmla="val 37538"/>
                </a:avLst>
              </a:prstGeom>
              <a:noFill/>
              <a:ln>
                <a:gradFill flip="none" rotWithShape="1">
                  <a:gsLst>
                    <a:gs pos="47000">
                      <a:schemeClr val="accent2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064357FD-63EF-F12E-F14A-178E4FC79AE5}"/>
                </a:ext>
              </a:extLst>
            </p:cNvPr>
            <p:cNvSpPr txBox="1"/>
            <p:nvPr/>
          </p:nvSpPr>
          <p:spPr>
            <a:xfrm>
              <a:off x="9810036" y="5535595"/>
              <a:ext cx="56157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i="1" dirty="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zh-CN" altLang="en-US" i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89493A0D-C131-FB4B-FD60-A9F77FCBE98C}"/>
                </a:ext>
              </a:extLst>
            </p:cNvPr>
            <p:cNvSpPr txBox="1"/>
            <p:nvPr/>
          </p:nvSpPr>
          <p:spPr>
            <a:xfrm>
              <a:off x="7161488" y="5535595"/>
              <a:ext cx="158203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提升服务速度</a:t>
              </a:r>
              <a:endParaRPr lang="zh-CN" altLang="en-US" sz="16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70823979-0D1E-D5C5-7ADF-40728F1C9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8786310" y="5320362"/>
              <a:ext cx="505896" cy="425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003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F75EDC-6582-43CD-E34A-BD2EE12E4124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解决方案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ED18676-89D9-54AC-19C5-D55FC7B99ADF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B6C027A0-AAA3-E5E0-E442-CC2521B4FB12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</a:rPr>
              <a:t>Total solution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4378D77-F15D-8BDF-8E26-49F09209440D}"/>
              </a:ext>
            </a:extLst>
          </p:cNvPr>
          <p:cNvGrpSpPr/>
          <p:nvPr/>
        </p:nvGrpSpPr>
        <p:grpSpPr>
          <a:xfrm>
            <a:off x="923694" y="1711359"/>
            <a:ext cx="10617513" cy="4718658"/>
            <a:chOff x="923694" y="1711359"/>
            <a:chExt cx="10617513" cy="4718658"/>
          </a:xfrm>
        </p:grpSpPr>
        <p:grpSp>
          <p:nvGrpSpPr>
            <p:cNvPr id="243" name="组合 242">
              <a:extLst>
                <a:ext uri="{FF2B5EF4-FFF2-40B4-BE49-F238E27FC236}">
                  <a16:creationId xmlns:a16="http://schemas.microsoft.com/office/drawing/2014/main" id="{74B186DB-8C2C-AD6D-B3D8-AF74172CF70F}"/>
                </a:ext>
              </a:extLst>
            </p:cNvPr>
            <p:cNvGrpSpPr/>
            <p:nvPr/>
          </p:nvGrpSpPr>
          <p:grpSpPr>
            <a:xfrm>
              <a:off x="945173" y="2141630"/>
              <a:ext cx="5487331" cy="1322567"/>
              <a:chOff x="945173" y="1909826"/>
              <a:chExt cx="5487331" cy="1322567"/>
            </a:xfrm>
          </p:grpSpPr>
          <p:pic>
            <p:nvPicPr>
              <p:cNvPr id="5" name="PA_图片 480">
                <a:extLst>
                  <a:ext uri="{FF2B5EF4-FFF2-40B4-BE49-F238E27FC236}">
                    <a16:creationId xmlns:a16="http://schemas.microsoft.com/office/drawing/2014/main" id="{4DF2ECF7-3161-70C1-1450-C76716BA582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9166" y="2839844"/>
                <a:ext cx="3006005" cy="392549"/>
              </a:xfrm>
              <a:prstGeom prst="rect">
                <a:avLst/>
              </a:prstGeom>
            </p:spPr>
          </p:pic>
          <p:grpSp>
            <p:nvGrpSpPr>
              <p:cNvPr id="239" name="组合 238">
                <a:extLst>
                  <a:ext uri="{FF2B5EF4-FFF2-40B4-BE49-F238E27FC236}">
                    <a16:creationId xmlns:a16="http://schemas.microsoft.com/office/drawing/2014/main" id="{886E5E8B-8B77-EF76-CBBA-3B6B80FDC7BC}"/>
                  </a:ext>
                </a:extLst>
              </p:cNvPr>
              <p:cNvGrpSpPr/>
              <p:nvPr/>
            </p:nvGrpSpPr>
            <p:grpSpPr>
              <a:xfrm>
                <a:off x="945173" y="1909826"/>
                <a:ext cx="5487331" cy="1149008"/>
                <a:chOff x="945173" y="1909826"/>
                <a:chExt cx="5487331" cy="1149008"/>
              </a:xfrm>
            </p:grpSpPr>
            <p:grpSp>
              <p:nvGrpSpPr>
                <p:cNvPr id="47" name="组合 46">
                  <a:extLst>
                    <a:ext uri="{FF2B5EF4-FFF2-40B4-BE49-F238E27FC236}">
                      <a16:creationId xmlns:a16="http://schemas.microsoft.com/office/drawing/2014/main" id="{ACC3F887-0191-75DD-2460-560B14334D2F}"/>
                    </a:ext>
                  </a:extLst>
                </p:cNvPr>
                <p:cNvGrpSpPr/>
                <p:nvPr/>
              </p:nvGrpSpPr>
              <p:grpSpPr>
                <a:xfrm>
                  <a:off x="945173" y="1909826"/>
                  <a:ext cx="5487331" cy="1149008"/>
                  <a:chOff x="945173" y="1909826"/>
                  <a:chExt cx="5487331" cy="1149008"/>
                </a:xfrm>
              </p:grpSpPr>
              <p:sp>
                <p:nvSpPr>
                  <p:cNvPr id="6" name="矩形 5">
                    <a:extLst>
                      <a:ext uri="{FF2B5EF4-FFF2-40B4-BE49-F238E27FC236}">
                        <a16:creationId xmlns:a16="http://schemas.microsoft.com/office/drawing/2014/main" id="{D6EBD827-968A-AE51-B93D-F421269E9341}"/>
                      </a:ext>
                    </a:extLst>
                  </p:cNvPr>
                  <p:cNvSpPr/>
                  <p:nvPr/>
                </p:nvSpPr>
                <p:spPr>
                  <a:xfrm>
                    <a:off x="945175" y="1909826"/>
                    <a:ext cx="5487329" cy="1149008"/>
                  </a:xfrm>
                  <a:prstGeom prst="rect">
                    <a:avLst/>
                  </a:prstGeom>
                  <a:gradFill>
                    <a:gsLst>
                      <a:gs pos="5000">
                        <a:schemeClr val="accent2">
                          <a:alpha val="24000"/>
                        </a:schemeClr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46" name="矩形 45">
                    <a:extLst>
                      <a:ext uri="{FF2B5EF4-FFF2-40B4-BE49-F238E27FC236}">
                        <a16:creationId xmlns:a16="http://schemas.microsoft.com/office/drawing/2014/main" id="{C2272173-493B-1CB2-81DB-DF2E2D4C4077}"/>
                      </a:ext>
                    </a:extLst>
                  </p:cNvPr>
                  <p:cNvSpPr/>
                  <p:nvPr/>
                </p:nvSpPr>
                <p:spPr>
                  <a:xfrm>
                    <a:off x="945173" y="1909826"/>
                    <a:ext cx="99912" cy="1149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3" name="组合 32">
                  <a:extLst>
                    <a:ext uri="{FF2B5EF4-FFF2-40B4-BE49-F238E27FC236}">
                      <a16:creationId xmlns:a16="http://schemas.microsoft.com/office/drawing/2014/main" id="{43955935-4D79-6164-4A1A-DE2580006F20}"/>
                    </a:ext>
                  </a:extLst>
                </p:cNvPr>
                <p:cNvGrpSpPr/>
                <p:nvPr/>
              </p:nvGrpSpPr>
              <p:grpSpPr>
                <a:xfrm>
                  <a:off x="1273072" y="2112038"/>
                  <a:ext cx="2530521" cy="797065"/>
                  <a:chOff x="995272" y="2122160"/>
                  <a:chExt cx="2530521" cy="797065"/>
                </a:xfrm>
              </p:grpSpPr>
              <p:sp>
                <p:nvSpPr>
                  <p:cNvPr id="27" name="íSļíḓe">
                    <a:extLst>
                      <a:ext uri="{FF2B5EF4-FFF2-40B4-BE49-F238E27FC236}">
                        <a16:creationId xmlns:a16="http://schemas.microsoft.com/office/drawing/2014/main" id="{2873C84D-0887-AC90-FEA3-FF80D07A3C46}"/>
                      </a:ext>
                    </a:extLst>
                  </p:cNvPr>
                  <p:cNvSpPr/>
                  <p:nvPr/>
                </p:nvSpPr>
                <p:spPr>
                  <a:xfrm>
                    <a:off x="995273" y="2415658"/>
                    <a:ext cx="1736345" cy="50356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zh-CN" altLang="en-US" sz="1100" dirty="0">
                        <a:solidFill>
                          <a:schemeClr val="bg1"/>
                        </a:solidFill>
                        <a:latin typeface="+mn-ea"/>
                      </a:rPr>
                      <a:t>按地域、客户类别分别考察市场占有率的变动情况</a:t>
                    </a:r>
                  </a:p>
                </p:txBody>
              </p:sp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4F1B60C3-EC17-C4F6-1431-EC03BBE2D3E4}"/>
                      </a:ext>
                    </a:extLst>
                  </p:cNvPr>
                  <p:cNvSpPr txBox="1"/>
                  <p:nvPr/>
                </p:nvSpPr>
                <p:spPr>
                  <a:xfrm>
                    <a:off x="995272" y="2122160"/>
                    <a:ext cx="2530521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zh-CN" altLang="en-US" sz="20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rPr>
                      <a:t>市场占有率</a:t>
                    </a:r>
                  </a:p>
                </p:txBody>
              </p:sp>
            </p:grpSp>
          </p:grpSp>
        </p:grpSp>
        <p:grpSp>
          <p:nvGrpSpPr>
            <p:cNvPr id="242" name="组合 241">
              <a:extLst>
                <a:ext uri="{FF2B5EF4-FFF2-40B4-BE49-F238E27FC236}">
                  <a16:creationId xmlns:a16="http://schemas.microsoft.com/office/drawing/2014/main" id="{D45885EB-0C2F-4879-B331-2D0351212C62}"/>
                </a:ext>
              </a:extLst>
            </p:cNvPr>
            <p:cNvGrpSpPr/>
            <p:nvPr/>
          </p:nvGrpSpPr>
          <p:grpSpPr>
            <a:xfrm>
              <a:off x="923694" y="3467534"/>
              <a:ext cx="5508810" cy="1320717"/>
              <a:chOff x="923694" y="3483087"/>
              <a:chExt cx="5508810" cy="1320717"/>
            </a:xfrm>
          </p:grpSpPr>
          <p:grpSp>
            <p:nvGrpSpPr>
              <p:cNvPr id="240" name="组合 239">
                <a:extLst>
                  <a:ext uri="{FF2B5EF4-FFF2-40B4-BE49-F238E27FC236}">
                    <a16:creationId xmlns:a16="http://schemas.microsoft.com/office/drawing/2014/main" id="{5DA92D13-1220-7855-6E0A-AC4DD8337D5A}"/>
                  </a:ext>
                </a:extLst>
              </p:cNvPr>
              <p:cNvGrpSpPr/>
              <p:nvPr/>
            </p:nvGrpSpPr>
            <p:grpSpPr>
              <a:xfrm>
                <a:off x="945173" y="3483087"/>
                <a:ext cx="5487331" cy="1149008"/>
                <a:chOff x="945173" y="3483087"/>
                <a:chExt cx="5487331" cy="1149008"/>
              </a:xfrm>
            </p:grpSpPr>
            <p:grpSp>
              <p:nvGrpSpPr>
                <p:cNvPr id="48" name="组合 47">
                  <a:extLst>
                    <a:ext uri="{FF2B5EF4-FFF2-40B4-BE49-F238E27FC236}">
                      <a16:creationId xmlns:a16="http://schemas.microsoft.com/office/drawing/2014/main" id="{B6C2A21B-0958-833C-80D6-3BC18128BCA2}"/>
                    </a:ext>
                  </a:extLst>
                </p:cNvPr>
                <p:cNvGrpSpPr/>
                <p:nvPr/>
              </p:nvGrpSpPr>
              <p:grpSpPr>
                <a:xfrm>
                  <a:off x="945173" y="3483087"/>
                  <a:ext cx="5487331" cy="1149008"/>
                  <a:chOff x="945173" y="1909826"/>
                  <a:chExt cx="5487331" cy="1149008"/>
                </a:xfrm>
              </p:grpSpPr>
              <p:sp>
                <p:nvSpPr>
                  <p:cNvPr id="49" name="矩形 48">
                    <a:extLst>
                      <a:ext uri="{FF2B5EF4-FFF2-40B4-BE49-F238E27FC236}">
                        <a16:creationId xmlns:a16="http://schemas.microsoft.com/office/drawing/2014/main" id="{08B3A4ED-134B-5F75-608A-78C5285D68DF}"/>
                      </a:ext>
                    </a:extLst>
                  </p:cNvPr>
                  <p:cNvSpPr/>
                  <p:nvPr/>
                </p:nvSpPr>
                <p:spPr>
                  <a:xfrm>
                    <a:off x="945175" y="1909826"/>
                    <a:ext cx="5487329" cy="1149008"/>
                  </a:xfrm>
                  <a:prstGeom prst="rect">
                    <a:avLst/>
                  </a:prstGeom>
                  <a:gradFill>
                    <a:gsLst>
                      <a:gs pos="5000">
                        <a:schemeClr val="accent2">
                          <a:alpha val="24000"/>
                        </a:schemeClr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50" name="矩形 49">
                    <a:extLst>
                      <a:ext uri="{FF2B5EF4-FFF2-40B4-BE49-F238E27FC236}">
                        <a16:creationId xmlns:a16="http://schemas.microsoft.com/office/drawing/2014/main" id="{B84E7093-E72D-C9C8-5BEC-718D8AE6147B}"/>
                      </a:ext>
                    </a:extLst>
                  </p:cNvPr>
                  <p:cNvSpPr/>
                  <p:nvPr/>
                </p:nvSpPr>
                <p:spPr>
                  <a:xfrm>
                    <a:off x="945173" y="1909826"/>
                    <a:ext cx="99912" cy="1149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grpSp>
              <p:nvGrpSpPr>
                <p:cNvPr id="34" name="组合 33">
                  <a:extLst>
                    <a:ext uri="{FF2B5EF4-FFF2-40B4-BE49-F238E27FC236}">
                      <a16:creationId xmlns:a16="http://schemas.microsoft.com/office/drawing/2014/main" id="{BF2A0181-E92C-F785-FB27-CB89E3F3DA93}"/>
                    </a:ext>
                  </a:extLst>
                </p:cNvPr>
                <p:cNvGrpSpPr/>
                <p:nvPr/>
              </p:nvGrpSpPr>
              <p:grpSpPr>
                <a:xfrm>
                  <a:off x="1273072" y="3682806"/>
                  <a:ext cx="2530521" cy="797065"/>
                  <a:chOff x="995272" y="3674013"/>
                  <a:chExt cx="2530521" cy="797065"/>
                </a:xfrm>
              </p:grpSpPr>
              <p:sp>
                <p:nvSpPr>
                  <p:cNvPr id="29" name="íSļíḓe">
                    <a:extLst>
                      <a:ext uri="{FF2B5EF4-FFF2-40B4-BE49-F238E27FC236}">
                        <a16:creationId xmlns:a16="http://schemas.microsoft.com/office/drawing/2014/main" id="{19A53BEE-A1FB-5788-D513-6B606FD06D9D}"/>
                      </a:ext>
                    </a:extLst>
                  </p:cNvPr>
                  <p:cNvSpPr/>
                  <p:nvPr/>
                </p:nvSpPr>
                <p:spPr>
                  <a:xfrm>
                    <a:off x="995273" y="3967511"/>
                    <a:ext cx="1736345" cy="50356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zh-CN" altLang="en-US" sz="1100" dirty="0">
                        <a:solidFill>
                          <a:schemeClr val="bg1"/>
                        </a:solidFill>
                        <a:latin typeface="+mn-ea"/>
                      </a:rPr>
                      <a:t>销售师徒制分享销售经验和技巧，提升团队整体能力</a:t>
                    </a:r>
                  </a:p>
                </p:txBody>
              </p:sp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2FBACB83-BC24-78A7-FFB3-1B6AB5D82919}"/>
                      </a:ext>
                    </a:extLst>
                  </p:cNvPr>
                  <p:cNvSpPr txBox="1"/>
                  <p:nvPr/>
                </p:nvSpPr>
                <p:spPr>
                  <a:xfrm>
                    <a:off x="995272" y="3674013"/>
                    <a:ext cx="2530521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zh-CN" altLang="en-US" sz="20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rPr>
                      <a:t>经验分享</a:t>
                    </a:r>
                  </a:p>
                </p:txBody>
              </p:sp>
            </p:grpSp>
          </p:grpSp>
          <p:pic>
            <p:nvPicPr>
              <p:cNvPr id="234" name="PA_图片 480">
                <a:extLst>
                  <a:ext uri="{FF2B5EF4-FFF2-40B4-BE49-F238E27FC236}">
                    <a16:creationId xmlns:a16="http://schemas.microsoft.com/office/drawing/2014/main" id="{CE2B8ECC-A080-6FBE-4D3A-D75D9657075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3694" y="4453213"/>
                <a:ext cx="2684707" cy="350591"/>
              </a:xfrm>
              <a:prstGeom prst="rect">
                <a:avLst/>
              </a:prstGeom>
            </p:spPr>
          </p:pic>
        </p:grpSp>
        <p:grpSp>
          <p:nvGrpSpPr>
            <p:cNvPr id="245" name="组合 244">
              <a:extLst>
                <a:ext uri="{FF2B5EF4-FFF2-40B4-BE49-F238E27FC236}">
                  <a16:creationId xmlns:a16="http://schemas.microsoft.com/office/drawing/2014/main" id="{0AFC7F22-4BB2-64F4-B8D9-D80BED4EC7DC}"/>
                </a:ext>
              </a:extLst>
            </p:cNvPr>
            <p:cNvGrpSpPr/>
            <p:nvPr/>
          </p:nvGrpSpPr>
          <p:grpSpPr>
            <a:xfrm>
              <a:off x="5756932" y="3488181"/>
              <a:ext cx="5784275" cy="1319962"/>
              <a:chOff x="5756932" y="3483087"/>
              <a:chExt cx="5784275" cy="1319962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B67B084A-3554-A4FD-899A-96124DDE42A5}"/>
                  </a:ext>
                </a:extLst>
              </p:cNvPr>
              <p:cNvGrpSpPr/>
              <p:nvPr/>
            </p:nvGrpSpPr>
            <p:grpSpPr>
              <a:xfrm flipH="1">
                <a:off x="5756932" y="3483087"/>
                <a:ext cx="5487331" cy="1149008"/>
                <a:chOff x="945173" y="1909826"/>
                <a:chExt cx="5487331" cy="1149008"/>
              </a:xfrm>
            </p:grpSpPr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DE369A64-BEB0-C46E-41D7-A3A2234971E8}"/>
                    </a:ext>
                  </a:extLst>
                </p:cNvPr>
                <p:cNvSpPr/>
                <p:nvPr/>
              </p:nvSpPr>
              <p:spPr>
                <a:xfrm>
                  <a:off x="945175" y="1909826"/>
                  <a:ext cx="5487329" cy="1149008"/>
                </a:xfrm>
                <a:prstGeom prst="rect">
                  <a:avLst/>
                </a:prstGeom>
                <a:gradFill>
                  <a:gsLst>
                    <a:gs pos="5000">
                      <a:schemeClr val="accent2">
                        <a:alpha val="24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59" name="矩形 58">
                  <a:extLst>
                    <a:ext uri="{FF2B5EF4-FFF2-40B4-BE49-F238E27FC236}">
                      <a16:creationId xmlns:a16="http://schemas.microsoft.com/office/drawing/2014/main" id="{0894EE99-F486-ABB0-55BA-B231BE9568AD}"/>
                    </a:ext>
                  </a:extLst>
                </p:cNvPr>
                <p:cNvSpPr/>
                <p:nvPr/>
              </p:nvSpPr>
              <p:spPr>
                <a:xfrm>
                  <a:off x="945173" y="1909826"/>
                  <a:ext cx="99912" cy="11490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53DC4625-42CA-6AE9-61F9-D3CFC7D88974}"/>
                  </a:ext>
                </a:extLst>
              </p:cNvPr>
              <p:cNvGrpSpPr/>
              <p:nvPr/>
            </p:nvGrpSpPr>
            <p:grpSpPr>
              <a:xfrm flipH="1">
                <a:off x="8365065" y="3682806"/>
                <a:ext cx="2530521" cy="797065"/>
                <a:chOff x="995272" y="3674013"/>
                <a:chExt cx="2530521" cy="797065"/>
              </a:xfrm>
            </p:grpSpPr>
            <p:sp>
              <p:nvSpPr>
                <p:cNvPr id="41" name="íSļíḓe">
                  <a:extLst>
                    <a:ext uri="{FF2B5EF4-FFF2-40B4-BE49-F238E27FC236}">
                      <a16:creationId xmlns:a16="http://schemas.microsoft.com/office/drawing/2014/main" id="{62AAB73D-8535-40FC-C9AF-4DE55218EFD4}"/>
                    </a:ext>
                  </a:extLst>
                </p:cNvPr>
                <p:cNvSpPr/>
                <p:nvPr/>
              </p:nvSpPr>
              <p:spPr>
                <a:xfrm>
                  <a:off x="995274" y="3967511"/>
                  <a:ext cx="1713004" cy="50356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r">
                    <a:lnSpc>
                      <a:spcPct val="130000"/>
                    </a:lnSpc>
                  </a:pPr>
                  <a:r>
                    <a:rPr lang="zh-CN" altLang="en-US" sz="1100" dirty="0">
                      <a:solidFill>
                        <a:schemeClr val="bg1"/>
                      </a:solidFill>
                      <a:latin typeface="+mn-ea"/>
                    </a:rPr>
                    <a:t>加强数据维护月度数据走势分析，为经营决策提供洞见</a:t>
                  </a:r>
                </a:p>
              </p:txBody>
            </p:sp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2A1C2EBF-F5CC-FCB4-A90D-ACE3CD29589B}"/>
                    </a:ext>
                  </a:extLst>
                </p:cNvPr>
                <p:cNvSpPr txBox="1"/>
                <p:nvPr/>
              </p:nvSpPr>
              <p:spPr>
                <a:xfrm>
                  <a:off x="995272" y="3674013"/>
                  <a:ext cx="253052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algn="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2000" kern="100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Times New Roman" panose="02020603050405020304" pitchFamily="18" charset="0"/>
                    </a:rPr>
                    <a:t>数据分析</a:t>
                  </a:r>
                </a:p>
              </p:txBody>
            </p:sp>
          </p:grpSp>
          <p:pic>
            <p:nvPicPr>
              <p:cNvPr id="235" name="PA_图片 480">
                <a:extLst>
                  <a:ext uri="{FF2B5EF4-FFF2-40B4-BE49-F238E27FC236}">
                    <a16:creationId xmlns:a16="http://schemas.microsoft.com/office/drawing/2014/main" id="{66869F7A-AC74-7113-2ED4-4874842CE0D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56500" y="4452458"/>
                <a:ext cx="2684707" cy="350591"/>
              </a:xfrm>
              <a:prstGeom prst="rect">
                <a:avLst/>
              </a:prstGeom>
            </p:spPr>
          </p:pic>
        </p:grpSp>
        <p:grpSp>
          <p:nvGrpSpPr>
            <p:cNvPr id="241" name="组合 240">
              <a:extLst>
                <a:ext uri="{FF2B5EF4-FFF2-40B4-BE49-F238E27FC236}">
                  <a16:creationId xmlns:a16="http://schemas.microsoft.com/office/drawing/2014/main" id="{E918E717-8299-77EE-AED7-3B07E8A36AA0}"/>
                </a:ext>
              </a:extLst>
            </p:cNvPr>
            <p:cNvGrpSpPr/>
            <p:nvPr/>
          </p:nvGrpSpPr>
          <p:grpSpPr>
            <a:xfrm>
              <a:off x="945173" y="4791589"/>
              <a:ext cx="5487331" cy="1297151"/>
              <a:chOff x="945173" y="5088038"/>
              <a:chExt cx="5487331" cy="1297151"/>
            </a:xfrm>
          </p:grpSpPr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5AB63BC7-38C5-657B-D036-D52C5A535C75}"/>
                  </a:ext>
                </a:extLst>
              </p:cNvPr>
              <p:cNvGrpSpPr/>
              <p:nvPr/>
            </p:nvGrpSpPr>
            <p:grpSpPr>
              <a:xfrm>
                <a:off x="945173" y="5088038"/>
                <a:ext cx="5487331" cy="1149008"/>
                <a:chOff x="945173" y="1909826"/>
                <a:chExt cx="5487331" cy="1149008"/>
              </a:xfrm>
            </p:grpSpPr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id="{3D9432D1-467F-5B8A-4C30-AC3D4F2E0C86}"/>
                    </a:ext>
                  </a:extLst>
                </p:cNvPr>
                <p:cNvSpPr/>
                <p:nvPr/>
              </p:nvSpPr>
              <p:spPr>
                <a:xfrm>
                  <a:off x="945175" y="1909826"/>
                  <a:ext cx="5487329" cy="1149008"/>
                </a:xfrm>
                <a:prstGeom prst="rect">
                  <a:avLst/>
                </a:prstGeom>
                <a:gradFill>
                  <a:gsLst>
                    <a:gs pos="5000">
                      <a:schemeClr val="accent2">
                        <a:alpha val="24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id="{BE2C13DE-B9D0-824A-C9CB-482A3416FA81}"/>
                    </a:ext>
                  </a:extLst>
                </p:cNvPr>
                <p:cNvSpPr/>
                <p:nvPr/>
              </p:nvSpPr>
              <p:spPr>
                <a:xfrm>
                  <a:off x="945173" y="1909826"/>
                  <a:ext cx="99912" cy="11490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D8EC6D32-0569-9386-244F-35F06C547FF3}"/>
                  </a:ext>
                </a:extLst>
              </p:cNvPr>
              <p:cNvGrpSpPr/>
              <p:nvPr/>
            </p:nvGrpSpPr>
            <p:grpSpPr>
              <a:xfrm>
                <a:off x="1273072" y="5264009"/>
                <a:ext cx="2530521" cy="797065"/>
                <a:chOff x="995272" y="5238653"/>
                <a:chExt cx="2530521" cy="797065"/>
              </a:xfrm>
            </p:grpSpPr>
            <p:sp>
              <p:nvSpPr>
                <p:cNvPr id="31" name="íSļíḓe">
                  <a:extLst>
                    <a:ext uri="{FF2B5EF4-FFF2-40B4-BE49-F238E27FC236}">
                      <a16:creationId xmlns:a16="http://schemas.microsoft.com/office/drawing/2014/main" id="{647E4CFF-9428-1AA9-12EB-6C32CF7C04BE}"/>
                    </a:ext>
                  </a:extLst>
                </p:cNvPr>
                <p:cNvSpPr/>
                <p:nvPr/>
              </p:nvSpPr>
              <p:spPr>
                <a:xfrm>
                  <a:off x="995272" y="5532151"/>
                  <a:ext cx="1736346" cy="50356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no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1100" dirty="0">
                      <a:solidFill>
                        <a:schemeClr val="bg1"/>
                      </a:solidFill>
                      <a:latin typeface="+mn-ea"/>
                    </a:rPr>
                    <a:t>组织季度工作总结，复盘优秀案例，反思失败案例</a:t>
                  </a:r>
                </a:p>
              </p:txBody>
            </p: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12EE3F30-1400-889A-9173-4A73BEF0CB28}"/>
                    </a:ext>
                  </a:extLst>
                </p:cNvPr>
                <p:cNvSpPr txBox="1"/>
                <p:nvPr/>
              </p:nvSpPr>
              <p:spPr>
                <a:xfrm>
                  <a:off x="995272" y="5238653"/>
                  <a:ext cx="253052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2000" kern="100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Times New Roman" panose="02020603050405020304" pitchFamily="18" charset="0"/>
                    </a:rPr>
                    <a:t>季度汇报</a:t>
                  </a:r>
                </a:p>
              </p:txBody>
            </p:sp>
          </p:grpSp>
          <p:pic>
            <p:nvPicPr>
              <p:cNvPr id="236" name="PA_图片 480">
                <a:extLst>
                  <a:ext uri="{FF2B5EF4-FFF2-40B4-BE49-F238E27FC236}">
                    <a16:creationId xmlns:a16="http://schemas.microsoft.com/office/drawing/2014/main" id="{6E6AEBDF-F777-E407-5482-50A4742D502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3596" y="6029716"/>
                <a:ext cx="2722095" cy="355473"/>
              </a:xfrm>
              <a:prstGeom prst="rect">
                <a:avLst/>
              </a:prstGeom>
            </p:spPr>
          </p:pic>
        </p:grpSp>
        <p:grpSp>
          <p:nvGrpSpPr>
            <p:cNvPr id="244" name="组合 243">
              <a:extLst>
                <a:ext uri="{FF2B5EF4-FFF2-40B4-BE49-F238E27FC236}">
                  <a16:creationId xmlns:a16="http://schemas.microsoft.com/office/drawing/2014/main" id="{9F58C3F9-BCE5-83C9-F989-3A861E32803C}"/>
                </a:ext>
              </a:extLst>
            </p:cNvPr>
            <p:cNvGrpSpPr/>
            <p:nvPr/>
          </p:nvGrpSpPr>
          <p:grpSpPr>
            <a:xfrm>
              <a:off x="5756932" y="2141630"/>
              <a:ext cx="5487331" cy="1322567"/>
              <a:chOff x="5756932" y="1909826"/>
              <a:chExt cx="5487331" cy="1322567"/>
            </a:xfrm>
          </p:grpSpPr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90412A0A-08C8-D2AE-B323-5407B74A7B7C}"/>
                  </a:ext>
                </a:extLst>
              </p:cNvPr>
              <p:cNvGrpSpPr/>
              <p:nvPr/>
            </p:nvGrpSpPr>
            <p:grpSpPr>
              <a:xfrm flipH="1">
                <a:off x="5756932" y="1909826"/>
                <a:ext cx="5487331" cy="1149008"/>
                <a:chOff x="945173" y="1909826"/>
                <a:chExt cx="5487331" cy="1149008"/>
              </a:xfrm>
            </p:grpSpPr>
            <p:sp>
              <p:nvSpPr>
                <p:cNvPr id="55" name="矩形 54">
                  <a:extLst>
                    <a:ext uri="{FF2B5EF4-FFF2-40B4-BE49-F238E27FC236}">
                      <a16:creationId xmlns:a16="http://schemas.microsoft.com/office/drawing/2014/main" id="{79F7386C-B081-DD0D-724C-C2D0267669D5}"/>
                    </a:ext>
                  </a:extLst>
                </p:cNvPr>
                <p:cNvSpPr/>
                <p:nvPr/>
              </p:nvSpPr>
              <p:spPr>
                <a:xfrm>
                  <a:off x="945175" y="1909826"/>
                  <a:ext cx="5487329" cy="1149008"/>
                </a:xfrm>
                <a:prstGeom prst="rect">
                  <a:avLst/>
                </a:prstGeom>
                <a:gradFill>
                  <a:gsLst>
                    <a:gs pos="5000">
                      <a:schemeClr val="accent2">
                        <a:alpha val="24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56" name="矩形 55">
                  <a:extLst>
                    <a:ext uri="{FF2B5EF4-FFF2-40B4-BE49-F238E27FC236}">
                      <a16:creationId xmlns:a16="http://schemas.microsoft.com/office/drawing/2014/main" id="{8ECFDA65-022B-CB79-51A3-3ABC288E0D4C}"/>
                    </a:ext>
                  </a:extLst>
                </p:cNvPr>
                <p:cNvSpPr/>
                <p:nvPr/>
              </p:nvSpPr>
              <p:spPr>
                <a:xfrm>
                  <a:off x="945173" y="1909826"/>
                  <a:ext cx="99912" cy="11490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7F13F517-CA42-2BFB-1FD1-C7B5AE02C5CF}"/>
                  </a:ext>
                </a:extLst>
              </p:cNvPr>
              <p:cNvGrpSpPr/>
              <p:nvPr/>
            </p:nvGrpSpPr>
            <p:grpSpPr>
              <a:xfrm flipH="1">
                <a:off x="8365065" y="2122160"/>
                <a:ext cx="2530521" cy="797065"/>
                <a:chOff x="995272" y="2122160"/>
                <a:chExt cx="2530521" cy="797065"/>
              </a:xfrm>
            </p:grpSpPr>
            <p:sp>
              <p:nvSpPr>
                <p:cNvPr id="38" name="íSļíḓe">
                  <a:extLst>
                    <a:ext uri="{FF2B5EF4-FFF2-40B4-BE49-F238E27FC236}">
                      <a16:creationId xmlns:a16="http://schemas.microsoft.com/office/drawing/2014/main" id="{60D820FC-8CC0-C453-9539-FC77F614DB75}"/>
                    </a:ext>
                  </a:extLst>
                </p:cNvPr>
                <p:cNvSpPr/>
                <p:nvPr/>
              </p:nvSpPr>
              <p:spPr>
                <a:xfrm>
                  <a:off x="995274" y="2415658"/>
                  <a:ext cx="1713003" cy="50356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noAutofit/>
                </a:bodyPr>
                <a:lstStyle/>
                <a:p>
                  <a:pPr algn="r">
                    <a:lnSpc>
                      <a:spcPct val="130000"/>
                    </a:lnSpc>
                  </a:pPr>
                  <a:r>
                    <a:rPr lang="zh-CN" altLang="en-US" sz="1100" dirty="0">
                      <a:solidFill>
                        <a:schemeClr val="bg1"/>
                      </a:solidFill>
                      <a:latin typeface="+mn-ea"/>
                    </a:rPr>
                    <a:t>导入新系统优化费用估算及资源调度，增加风险分析</a:t>
                  </a:r>
                </a:p>
              </p:txBody>
            </p:sp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84B0E951-0939-2553-EF69-7A360A416E7C}"/>
                    </a:ext>
                  </a:extLst>
                </p:cNvPr>
                <p:cNvSpPr txBox="1"/>
                <p:nvPr/>
              </p:nvSpPr>
              <p:spPr>
                <a:xfrm>
                  <a:off x="995272" y="2122160"/>
                  <a:ext cx="253052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algn="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2000" kern="100" dirty="0">
                      <a:solidFill>
                        <a:schemeClr val="bg1"/>
                      </a:solidFill>
                      <a:effectLst/>
                      <a:latin typeface="+mj-ea"/>
                      <a:ea typeface="+mj-ea"/>
                      <a:cs typeface="Times New Roman" panose="02020603050405020304" pitchFamily="18" charset="0"/>
                    </a:rPr>
                    <a:t>项目系统化</a:t>
                  </a:r>
                </a:p>
              </p:txBody>
            </p:sp>
          </p:grpSp>
          <p:pic>
            <p:nvPicPr>
              <p:cNvPr id="237" name="PA_图片 480">
                <a:extLst>
                  <a:ext uri="{FF2B5EF4-FFF2-40B4-BE49-F238E27FC236}">
                    <a16:creationId xmlns:a16="http://schemas.microsoft.com/office/drawing/2014/main" id="{1D35E078-4B05-BA84-0D95-85B1CA47E49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6492" y="2839844"/>
                <a:ext cx="3006007" cy="392549"/>
              </a:xfrm>
              <a:prstGeom prst="rect">
                <a:avLst/>
              </a:prstGeom>
            </p:spPr>
          </p:pic>
        </p:grpSp>
        <p:grpSp>
          <p:nvGrpSpPr>
            <p:cNvPr id="247" name="组合 246">
              <a:extLst>
                <a:ext uri="{FF2B5EF4-FFF2-40B4-BE49-F238E27FC236}">
                  <a16:creationId xmlns:a16="http://schemas.microsoft.com/office/drawing/2014/main" id="{00287AAE-147B-C20B-DD84-B842A8AEE371}"/>
                </a:ext>
              </a:extLst>
            </p:cNvPr>
            <p:cNvGrpSpPr/>
            <p:nvPr/>
          </p:nvGrpSpPr>
          <p:grpSpPr>
            <a:xfrm>
              <a:off x="5756932" y="4791589"/>
              <a:ext cx="5487331" cy="1310079"/>
              <a:chOff x="5756932" y="5088038"/>
              <a:chExt cx="5487331" cy="1310079"/>
            </a:xfrm>
          </p:grpSpPr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D1E0E300-6817-9AA5-FB19-D8C59919C848}"/>
                  </a:ext>
                </a:extLst>
              </p:cNvPr>
              <p:cNvGrpSpPr/>
              <p:nvPr/>
            </p:nvGrpSpPr>
            <p:grpSpPr>
              <a:xfrm flipH="1">
                <a:off x="5756932" y="5088038"/>
                <a:ext cx="5487331" cy="1149008"/>
                <a:chOff x="945173" y="1909826"/>
                <a:chExt cx="5487331" cy="1149008"/>
              </a:xfrm>
            </p:grpSpPr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5442FAE7-29BA-2AAD-EC54-9666EB028DA9}"/>
                    </a:ext>
                  </a:extLst>
                </p:cNvPr>
                <p:cNvSpPr/>
                <p:nvPr/>
              </p:nvSpPr>
              <p:spPr>
                <a:xfrm>
                  <a:off x="945175" y="1909826"/>
                  <a:ext cx="5487329" cy="1149008"/>
                </a:xfrm>
                <a:prstGeom prst="rect">
                  <a:avLst/>
                </a:prstGeom>
                <a:gradFill>
                  <a:gsLst>
                    <a:gs pos="5000">
                      <a:schemeClr val="accent2">
                        <a:alpha val="24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62" name="矩形 61">
                  <a:extLst>
                    <a:ext uri="{FF2B5EF4-FFF2-40B4-BE49-F238E27FC236}">
                      <a16:creationId xmlns:a16="http://schemas.microsoft.com/office/drawing/2014/main" id="{9864FF41-8C87-5D85-47FD-70E44BC9119B}"/>
                    </a:ext>
                  </a:extLst>
                </p:cNvPr>
                <p:cNvSpPr/>
                <p:nvPr/>
              </p:nvSpPr>
              <p:spPr>
                <a:xfrm>
                  <a:off x="945173" y="1909826"/>
                  <a:ext cx="99912" cy="11490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6" name="组合 245">
                <a:extLst>
                  <a:ext uri="{FF2B5EF4-FFF2-40B4-BE49-F238E27FC236}">
                    <a16:creationId xmlns:a16="http://schemas.microsoft.com/office/drawing/2014/main" id="{56285B9E-C38C-4C2C-CA92-ABE950BBC354}"/>
                  </a:ext>
                </a:extLst>
              </p:cNvPr>
              <p:cNvGrpSpPr/>
              <p:nvPr/>
            </p:nvGrpSpPr>
            <p:grpSpPr>
              <a:xfrm>
                <a:off x="8040923" y="5264009"/>
                <a:ext cx="2854663" cy="1134108"/>
                <a:chOff x="8040923" y="5264009"/>
                <a:chExt cx="2854663" cy="1134108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0BD0A5D5-B02C-26BA-1813-5C51A62B25C5}"/>
                    </a:ext>
                  </a:extLst>
                </p:cNvPr>
                <p:cNvGrpSpPr/>
                <p:nvPr/>
              </p:nvGrpSpPr>
              <p:grpSpPr>
                <a:xfrm flipH="1">
                  <a:off x="8365065" y="5264009"/>
                  <a:ext cx="2530521" cy="797065"/>
                  <a:chOff x="995272" y="5238653"/>
                  <a:chExt cx="2530521" cy="797065"/>
                </a:xfrm>
              </p:grpSpPr>
              <p:sp>
                <p:nvSpPr>
                  <p:cNvPr id="44" name="íSļíḓe">
                    <a:extLst>
                      <a:ext uri="{FF2B5EF4-FFF2-40B4-BE49-F238E27FC236}">
                        <a16:creationId xmlns:a16="http://schemas.microsoft.com/office/drawing/2014/main" id="{B5BC05C8-2620-9D46-E113-FF81B28498E8}"/>
                      </a:ext>
                    </a:extLst>
                  </p:cNvPr>
                  <p:cNvSpPr/>
                  <p:nvPr/>
                </p:nvSpPr>
                <p:spPr>
                  <a:xfrm>
                    <a:off x="995272" y="5532151"/>
                    <a:ext cx="1713006" cy="50356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anchor="ctr">
                    <a:noAutofit/>
                  </a:bodyPr>
                  <a:lstStyle/>
                  <a:p>
                    <a:pPr algn="r">
                      <a:lnSpc>
                        <a:spcPct val="130000"/>
                      </a:lnSpc>
                    </a:pPr>
                    <a:r>
                      <a:rPr lang="zh-CN" altLang="en-US" sz="1100" dirty="0">
                        <a:solidFill>
                          <a:schemeClr val="bg1"/>
                        </a:solidFill>
                        <a:latin typeface="+mn-ea"/>
                      </a:rPr>
                      <a:t>加强团队间的跨界合作，优势资源互补，实现交叉价值</a:t>
                    </a:r>
                  </a:p>
                </p:txBody>
              </p:sp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01E24780-06DF-2056-8C13-4D8B83E43B0A}"/>
                      </a:ext>
                    </a:extLst>
                  </p:cNvPr>
                  <p:cNvSpPr txBox="1"/>
                  <p:nvPr/>
                </p:nvSpPr>
                <p:spPr>
                  <a:xfrm>
                    <a:off x="995272" y="5238653"/>
                    <a:ext cx="2530521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Autofit/>
                  </a:bodyPr>
                  <a:lstStyle/>
                  <a:p>
                    <a:pPr marL="0" marR="0" algn="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zh-CN" altLang="en-US" sz="2000" kern="1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rPr>
                      <a:t>团队合作</a:t>
                    </a:r>
                  </a:p>
                </p:txBody>
              </p:sp>
            </p:grpSp>
            <p:pic>
              <p:nvPicPr>
                <p:cNvPr id="238" name="PA_图片 480">
                  <a:extLst>
                    <a:ext uri="{FF2B5EF4-FFF2-40B4-BE49-F238E27FC236}">
                      <a16:creationId xmlns:a16="http://schemas.microsoft.com/office/drawing/2014/main" id="{6C6CE413-A979-9F11-BE2B-28239B3EC4D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0923" y="6033413"/>
                  <a:ext cx="2792780" cy="36470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6654DFE-5AB5-1582-1570-24BFCA6A8878}"/>
                </a:ext>
              </a:extLst>
            </p:cNvPr>
            <p:cNvGrpSpPr/>
            <p:nvPr/>
          </p:nvGrpSpPr>
          <p:grpSpPr>
            <a:xfrm>
              <a:off x="3736671" y="1711359"/>
              <a:ext cx="4718658" cy="4718658"/>
              <a:chOff x="7549914" y="6610824"/>
              <a:chExt cx="4718658" cy="4718658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1B00576B-939E-1908-2F4F-31018BCF6284}"/>
                  </a:ext>
                </a:extLst>
              </p:cNvPr>
              <p:cNvGrpSpPr/>
              <p:nvPr/>
            </p:nvGrpSpPr>
            <p:grpSpPr>
              <a:xfrm>
                <a:off x="7549914" y="6610824"/>
                <a:ext cx="4718658" cy="4718658"/>
                <a:chOff x="3736671" y="1706769"/>
                <a:chExt cx="4718658" cy="4718658"/>
              </a:xfrm>
            </p:grpSpPr>
            <p:grpSp>
              <p:nvGrpSpPr>
                <p:cNvPr id="446" name="组合 445">
                  <a:extLst>
                    <a:ext uri="{FF2B5EF4-FFF2-40B4-BE49-F238E27FC236}">
                      <a16:creationId xmlns:a16="http://schemas.microsoft.com/office/drawing/2014/main" id="{13C507CA-0CC5-2178-214F-E90F4EEB6F9A}"/>
                    </a:ext>
                  </a:extLst>
                </p:cNvPr>
                <p:cNvGrpSpPr/>
                <p:nvPr/>
              </p:nvGrpSpPr>
              <p:grpSpPr>
                <a:xfrm>
                  <a:off x="3736671" y="1706769"/>
                  <a:ext cx="4718658" cy="4718658"/>
                  <a:chOff x="3736671" y="1706769"/>
                  <a:chExt cx="4718658" cy="4718658"/>
                </a:xfrm>
              </p:grpSpPr>
              <p:sp>
                <p:nvSpPr>
                  <p:cNvPr id="24" name="椭圆 23">
                    <a:extLst>
                      <a:ext uri="{FF2B5EF4-FFF2-40B4-BE49-F238E27FC236}">
                        <a16:creationId xmlns:a16="http://schemas.microsoft.com/office/drawing/2014/main" id="{C568DB22-1E8E-638D-EB99-61AA1550ED7C}"/>
                      </a:ext>
                    </a:extLst>
                  </p:cNvPr>
                  <p:cNvSpPr/>
                  <p:nvPr/>
                </p:nvSpPr>
                <p:spPr>
                  <a:xfrm>
                    <a:off x="3736671" y="1706769"/>
                    <a:ext cx="4718658" cy="4718658"/>
                  </a:xfrm>
                  <a:prstGeom prst="ellipse">
                    <a:avLst/>
                  </a:prstGeom>
                  <a:solidFill>
                    <a:schemeClr val="accent2">
                      <a:lumMod val="20000"/>
                      <a:lumOff val="80000"/>
                      <a:alpha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Oval 23+">
                    <a:extLst>
                      <a:ext uri="{FF2B5EF4-FFF2-40B4-BE49-F238E27FC236}">
                        <a16:creationId xmlns:a16="http://schemas.microsoft.com/office/drawing/2014/main" id="{CA0EA05F-A400-99C9-96B7-FA9E4C5A7F4F}"/>
                      </a:ext>
                    </a:extLst>
                  </p:cNvPr>
                  <p:cNvSpPr/>
                  <p:nvPr/>
                </p:nvSpPr>
                <p:spPr>
                  <a:xfrm>
                    <a:off x="4112869" y="2082967"/>
                    <a:ext cx="3966260" cy="3966260"/>
                  </a:xfrm>
                  <a:prstGeom prst="ellipse">
                    <a:avLst/>
                  </a:prstGeom>
                  <a:gradFill flip="none" rotWithShape="1">
                    <a:gsLst>
                      <a:gs pos="5000">
                        <a:schemeClr val="accent1"/>
                      </a:gs>
                      <a:gs pos="55000">
                        <a:schemeClr val="accent1">
                          <a:lumMod val="90000"/>
                          <a:lumOff val="10000"/>
                        </a:schemeClr>
                      </a:gs>
                      <a:gs pos="100000">
                        <a:schemeClr val="accent1">
                          <a:lumMod val="90000"/>
                          <a:lumOff val="10000"/>
                          <a:alpha val="49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06" name="组合 405">
                    <a:extLst>
                      <a:ext uri="{FF2B5EF4-FFF2-40B4-BE49-F238E27FC236}">
                        <a16:creationId xmlns:a16="http://schemas.microsoft.com/office/drawing/2014/main" id="{9A517FEE-AAB1-734D-A33E-8A4448CF3F3C}"/>
                      </a:ext>
                    </a:extLst>
                  </p:cNvPr>
                  <p:cNvGrpSpPr/>
                  <p:nvPr/>
                </p:nvGrpSpPr>
                <p:grpSpPr>
                  <a:xfrm>
                    <a:off x="4217583" y="2187682"/>
                    <a:ext cx="3756835" cy="3756833"/>
                    <a:chOff x="6969358" y="-1387481"/>
                    <a:chExt cx="4122563" cy="4122561"/>
                  </a:xfrm>
                </p:grpSpPr>
                <p:cxnSp>
                  <p:nvCxnSpPr>
                    <p:cNvPr id="358" name="直接连接符 357">
                      <a:extLst>
                        <a:ext uri="{FF2B5EF4-FFF2-40B4-BE49-F238E27FC236}">
                          <a16:creationId xmlns:a16="http://schemas.microsoft.com/office/drawing/2014/main" id="{A526B63D-F902-A8F4-671D-F89A1FBE63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969358" y="673800"/>
                      <a:ext cx="307096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9" name="直接连接符 358">
                      <a:extLst>
                        <a:ext uri="{FF2B5EF4-FFF2-40B4-BE49-F238E27FC236}">
                          <a16:creationId xmlns:a16="http://schemas.microsoft.com/office/drawing/2014/main" id="{72D357F0-C928-DD6D-2722-5FE83326E0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986993" y="404748"/>
                      <a:ext cx="157022" cy="20672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0" name="直接连接符 359">
                      <a:extLst>
                        <a:ext uri="{FF2B5EF4-FFF2-40B4-BE49-F238E27FC236}">
                          <a16:creationId xmlns:a16="http://schemas.microsoft.com/office/drawing/2014/main" id="{BBED75ED-C12D-2C60-FBFC-EFE0949EA2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4500000">
                      <a:off x="7118106" y="80057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1" name="直接连接符 360">
                      <a:extLst>
                        <a:ext uri="{FF2B5EF4-FFF2-40B4-BE49-F238E27FC236}">
                          <a16:creationId xmlns:a16="http://schemas.microsoft.com/office/drawing/2014/main" id="{8BD07BD6-E9B9-5AE9-F5DA-CC6ECF4AA86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4050000">
                      <a:off x="7201357" y="-165194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2" name="直接连接符 361">
                      <a:extLst>
                        <a:ext uri="{FF2B5EF4-FFF2-40B4-BE49-F238E27FC236}">
                          <a16:creationId xmlns:a16="http://schemas.microsoft.com/office/drawing/2014/main" id="{B777E3E5-DC25-911D-719C-4CE2307A0D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3600000">
                      <a:off x="7315908" y="-39748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3" name="直接连接符 362">
                      <a:extLst>
                        <a:ext uri="{FF2B5EF4-FFF2-40B4-BE49-F238E27FC236}">
                          <a16:creationId xmlns:a16="http://schemas.microsoft.com/office/drawing/2014/main" id="{C1DA40D4-9B7A-D4FE-A960-7C19FD48E3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3150000">
                      <a:off x="7459799" y="-61282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4" name="直接连接符 363">
                      <a:extLst>
                        <a:ext uri="{FF2B5EF4-FFF2-40B4-BE49-F238E27FC236}">
                          <a16:creationId xmlns:a16="http://schemas.microsoft.com/office/drawing/2014/main" id="{9CA6972C-0BD4-2A8E-17A9-50A6C7A44A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573095" y="-783745"/>
                      <a:ext cx="224171" cy="22417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5" name="直接连接符 364">
                      <a:extLst>
                        <a:ext uri="{FF2B5EF4-FFF2-40B4-BE49-F238E27FC236}">
                          <a16:creationId xmlns:a16="http://schemas.microsoft.com/office/drawing/2014/main" id="{063892F4-5747-74C9-A197-EB2A1B552F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2250000">
                      <a:off x="7825291" y="-97832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6" name="直接连接符 365">
                      <a:extLst>
                        <a:ext uri="{FF2B5EF4-FFF2-40B4-BE49-F238E27FC236}">
                          <a16:creationId xmlns:a16="http://schemas.microsoft.com/office/drawing/2014/main" id="{658A4A96-FA30-168E-B8E4-C4CF05E827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1800000">
                      <a:off x="8040639" y="-112221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7" name="直接连接符 366">
                      <a:extLst>
                        <a:ext uri="{FF2B5EF4-FFF2-40B4-BE49-F238E27FC236}">
                          <a16:creationId xmlns:a16="http://schemas.microsoft.com/office/drawing/2014/main" id="{1CD2AE6D-9525-086E-09B0-5A418F598B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1350000">
                      <a:off x="8272925" y="-123676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8" name="直接连接符 367">
                      <a:extLst>
                        <a:ext uri="{FF2B5EF4-FFF2-40B4-BE49-F238E27FC236}">
                          <a16:creationId xmlns:a16="http://schemas.microsoft.com/office/drawing/2014/main" id="{B6C905E7-0389-4156-3A1F-8085103B04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900000">
                      <a:off x="8518177" y="-1320014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9" name="直接连接符 368">
                      <a:extLst>
                        <a:ext uri="{FF2B5EF4-FFF2-40B4-BE49-F238E27FC236}">
                          <a16:creationId xmlns:a16="http://schemas.microsoft.com/office/drawing/2014/main" id="{A407E0D3-07B9-7EB7-7D52-50A6B48BA0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450000">
                      <a:off x="8772197" y="-137054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0" name="直接连接符 369">
                      <a:extLst>
                        <a:ext uri="{FF2B5EF4-FFF2-40B4-BE49-F238E27FC236}">
                          <a16:creationId xmlns:a16="http://schemas.microsoft.com/office/drawing/2014/main" id="{BF0A9E90-831C-3177-9CA2-78A57BE44C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030639" y="-1387481"/>
                      <a:ext cx="0" cy="307092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1" name="直接连接符 370">
                      <a:extLst>
                        <a:ext uri="{FF2B5EF4-FFF2-40B4-BE49-F238E27FC236}">
                          <a16:creationId xmlns:a16="http://schemas.microsoft.com/office/drawing/2014/main" id="{3372D99D-307A-12CE-83CB-108E71A685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50000">
                      <a:off x="9289080" y="-137054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2" name="直接连接符 371">
                      <a:extLst>
                        <a:ext uri="{FF2B5EF4-FFF2-40B4-BE49-F238E27FC236}">
                          <a16:creationId xmlns:a16="http://schemas.microsoft.com/office/drawing/2014/main" id="{D1564CEC-46E2-FC01-BB7C-D6FEF2D26C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900000">
                      <a:off x="9543100" y="-1320014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3" name="直接连接符 372">
                      <a:extLst>
                        <a:ext uri="{FF2B5EF4-FFF2-40B4-BE49-F238E27FC236}">
                          <a16:creationId xmlns:a16="http://schemas.microsoft.com/office/drawing/2014/main" id="{1E9C6FC5-F3B4-816B-2594-2C85C971DE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350000">
                      <a:off x="9788352" y="-123676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4" name="直接连接符 373">
                      <a:extLst>
                        <a:ext uri="{FF2B5EF4-FFF2-40B4-BE49-F238E27FC236}">
                          <a16:creationId xmlns:a16="http://schemas.microsoft.com/office/drawing/2014/main" id="{E5EA4957-8FD1-2066-9FDD-E069E26D67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00000">
                      <a:off x="10020639" y="-112221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5" name="直接连接符 374">
                      <a:extLst>
                        <a:ext uri="{FF2B5EF4-FFF2-40B4-BE49-F238E27FC236}">
                          <a16:creationId xmlns:a16="http://schemas.microsoft.com/office/drawing/2014/main" id="{89365529-73E7-A687-F296-73674554EA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197952" y="-961525"/>
                      <a:ext cx="87515" cy="114052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6" name="直接连接符 375">
                      <a:extLst>
                        <a:ext uri="{FF2B5EF4-FFF2-40B4-BE49-F238E27FC236}">
                          <a16:creationId xmlns:a16="http://schemas.microsoft.com/office/drawing/2014/main" id="{FD7D60BC-0368-A1D2-3AD1-D5EC6799F3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285467" y="-783745"/>
                      <a:ext cx="202717" cy="202717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7" name="直接连接符 376">
                      <a:extLst>
                        <a:ext uri="{FF2B5EF4-FFF2-40B4-BE49-F238E27FC236}">
                          <a16:creationId xmlns:a16="http://schemas.microsoft.com/office/drawing/2014/main" id="{58CAAEF9-FFC5-C240-1E41-3EEFC92FD4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3150000">
                      <a:off x="10601478" y="-61282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8" name="直接连接符 377">
                      <a:extLst>
                        <a:ext uri="{FF2B5EF4-FFF2-40B4-BE49-F238E27FC236}">
                          <a16:creationId xmlns:a16="http://schemas.microsoft.com/office/drawing/2014/main" id="{BD5D3B88-8D63-9AD8-ECEB-7B64E3A0E0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3600000">
                      <a:off x="10745369" y="-39748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9" name="直接连接符 378">
                      <a:extLst>
                        <a:ext uri="{FF2B5EF4-FFF2-40B4-BE49-F238E27FC236}">
                          <a16:creationId xmlns:a16="http://schemas.microsoft.com/office/drawing/2014/main" id="{2EB2A84A-0C1E-0E34-49AA-887E2BB115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050000">
                      <a:off x="10859920" y="-165194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0" name="直接连接符 379">
                      <a:extLst>
                        <a:ext uri="{FF2B5EF4-FFF2-40B4-BE49-F238E27FC236}">
                          <a16:creationId xmlns:a16="http://schemas.microsoft.com/office/drawing/2014/main" id="{C7897DD8-6387-D0FA-3DCD-AD27E268CE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500000">
                      <a:off x="10943172" y="80057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1" name="直接连接符 380">
                      <a:extLst>
                        <a:ext uri="{FF2B5EF4-FFF2-40B4-BE49-F238E27FC236}">
                          <a16:creationId xmlns:a16="http://schemas.microsoft.com/office/drawing/2014/main" id="{10269B51-83AD-3E4E-EA56-8BA8A5950B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929359" y="404748"/>
                      <a:ext cx="144925" cy="1908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2" name="直接连接符 381">
                      <a:extLst>
                        <a:ext uri="{FF2B5EF4-FFF2-40B4-BE49-F238E27FC236}">
                          <a16:creationId xmlns:a16="http://schemas.microsoft.com/office/drawing/2014/main" id="{2AAF9BF2-C9F3-4D6D-F614-78760F08DD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784826" y="673800"/>
                      <a:ext cx="307095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3" name="直接连接符 382">
                      <a:extLst>
                        <a:ext uri="{FF2B5EF4-FFF2-40B4-BE49-F238E27FC236}">
                          <a16:creationId xmlns:a16="http://schemas.microsoft.com/office/drawing/2014/main" id="{77F3347E-363D-A8B8-98A8-1A2968D1C4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850000">
                      <a:off x="10993699" y="85096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4" name="直接连接符 383">
                      <a:extLst>
                        <a:ext uri="{FF2B5EF4-FFF2-40B4-BE49-F238E27FC236}">
                          <a16:creationId xmlns:a16="http://schemas.microsoft.com/office/drawing/2014/main" id="{230599C9-01DB-8D7E-D4BB-E7B575AE13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6300000">
                      <a:off x="10943172" y="110498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5" name="直接连接符 384">
                      <a:extLst>
                        <a:ext uri="{FF2B5EF4-FFF2-40B4-BE49-F238E27FC236}">
                          <a16:creationId xmlns:a16="http://schemas.microsoft.com/office/drawing/2014/main" id="{1E34A30E-5B2B-7D2F-8F46-7AF80E8E684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6750000">
                      <a:off x="10859920" y="135023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6" name="直接连接符 385">
                      <a:extLst>
                        <a:ext uri="{FF2B5EF4-FFF2-40B4-BE49-F238E27FC236}">
                          <a16:creationId xmlns:a16="http://schemas.microsoft.com/office/drawing/2014/main" id="{2D0ADA85-82D1-0769-3641-7A8A9F3562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7200000">
                      <a:off x="10745369" y="158251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7" name="直接连接符 386">
                      <a:extLst>
                        <a:ext uri="{FF2B5EF4-FFF2-40B4-BE49-F238E27FC236}">
                          <a16:creationId xmlns:a16="http://schemas.microsoft.com/office/drawing/2014/main" id="{C8D3BDCB-0E2E-8883-D8FE-7B9B36C8DB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7650000">
                      <a:off x="10601478" y="1797867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8" name="直接连接符 387">
                      <a:extLst>
                        <a:ext uri="{FF2B5EF4-FFF2-40B4-BE49-F238E27FC236}">
                          <a16:creationId xmlns:a16="http://schemas.microsoft.com/office/drawing/2014/main" id="{988B8456-5132-16BD-F0E4-F5C026237F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0285468" y="1928628"/>
                      <a:ext cx="202716" cy="202717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9" name="直接连接符 388">
                      <a:extLst>
                        <a:ext uri="{FF2B5EF4-FFF2-40B4-BE49-F238E27FC236}">
                          <a16:creationId xmlns:a16="http://schemas.microsoft.com/office/drawing/2014/main" id="{5E40545D-4B15-3FC6-6F93-086F9423B5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8550000">
                      <a:off x="10235986" y="216335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0" name="直接连接符 389">
                      <a:extLst>
                        <a:ext uri="{FF2B5EF4-FFF2-40B4-BE49-F238E27FC236}">
                          <a16:creationId xmlns:a16="http://schemas.microsoft.com/office/drawing/2014/main" id="{6AE276D0-5DFB-6396-3BA4-3D0D9CC6C3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9000000">
                      <a:off x="10020639" y="230724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1" name="直接连接符 390">
                      <a:extLst>
                        <a:ext uri="{FF2B5EF4-FFF2-40B4-BE49-F238E27FC236}">
                          <a16:creationId xmlns:a16="http://schemas.microsoft.com/office/drawing/2014/main" id="{B527B0A4-5650-F4B4-7626-6D15F41D05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9450000">
                      <a:off x="9788352" y="2421800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2" name="直接连接符 391">
                      <a:extLst>
                        <a:ext uri="{FF2B5EF4-FFF2-40B4-BE49-F238E27FC236}">
                          <a16:creationId xmlns:a16="http://schemas.microsoft.com/office/drawing/2014/main" id="{00BC4E89-784B-0DA3-DD25-ADB255D7F8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9900000">
                      <a:off x="9543100" y="250505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3" name="直接连接符 392">
                      <a:extLst>
                        <a:ext uri="{FF2B5EF4-FFF2-40B4-BE49-F238E27FC236}">
                          <a16:creationId xmlns:a16="http://schemas.microsoft.com/office/drawing/2014/main" id="{46D20A0C-75DF-30E4-DE8D-F924A3A062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350000">
                      <a:off x="9289080" y="2555580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4" name="直接连接符 393">
                      <a:extLst>
                        <a:ext uri="{FF2B5EF4-FFF2-40B4-BE49-F238E27FC236}">
                          <a16:creationId xmlns:a16="http://schemas.microsoft.com/office/drawing/2014/main" id="{83F3AAD8-80FF-0956-5A1F-DFF634C0DF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030639" y="2458921"/>
                      <a:ext cx="0" cy="276159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5" name="直接连接符 394">
                      <a:extLst>
                        <a:ext uri="{FF2B5EF4-FFF2-40B4-BE49-F238E27FC236}">
                          <a16:creationId xmlns:a16="http://schemas.microsoft.com/office/drawing/2014/main" id="{8362EFC5-8B78-A30A-EB7E-BEC1FD4AC4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1250000">
                      <a:off x="8772197" y="2555580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6" name="直接连接符 395">
                      <a:extLst>
                        <a:ext uri="{FF2B5EF4-FFF2-40B4-BE49-F238E27FC236}">
                          <a16:creationId xmlns:a16="http://schemas.microsoft.com/office/drawing/2014/main" id="{1BD40EEC-AEB9-9DB6-3E8F-9E3B050EAD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1700000">
                      <a:off x="8518177" y="250505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7" name="直接连接符 396">
                      <a:extLst>
                        <a:ext uri="{FF2B5EF4-FFF2-40B4-BE49-F238E27FC236}">
                          <a16:creationId xmlns:a16="http://schemas.microsoft.com/office/drawing/2014/main" id="{B4B3D6D3-7B3A-536E-2B08-7051AB16B47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2150000">
                      <a:off x="8272925" y="2421800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8" name="直接连接符 397">
                      <a:extLst>
                        <a:ext uri="{FF2B5EF4-FFF2-40B4-BE49-F238E27FC236}">
                          <a16:creationId xmlns:a16="http://schemas.microsoft.com/office/drawing/2014/main" id="{C1965B8E-5158-A0CD-52BE-7CD38FB247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2600000">
                      <a:off x="8040639" y="230724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9" name="直接连接符 398">
                      <a:extLst>
                        <a:ext uri="{FF2B5EF4-FFF2-40B4-BE49-F238E27FC236}">
                          <a16:creationId xmlns:a16="http://schemas.microsoft.com/office/drawing/2014/main" id="{C730A0FC-DB8E-6CC3-D407-3892E62560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3050000">
                      <a:off x="7825291" y="216335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0" name="直接连接符 399">
                      <a:extLst>
                        <a:ext uri="{FF2B5EF4-FFF2-40B4-BE49-F238E27FC236}">
                          <a16:creationId xmlns:a16="http://schemas.microsoft.com/office/drawing/2014/main" id="{8C270BEE-4A18-DB2F-A9CA-270AAAC223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573095" y="1928628"/>
                      <a:ext cx="202716" cy="202717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1" name="直接连接符 400">
                      <a:extLst>
                        <a:ext uri="{FF2B5EF4-FFF2-40B4-BE49-F238E27FC236}">
                          <a16:creationId xmlns:a16="http://schemas.microsoft.com/office/drawing/2014/main" id="{097D0574-00D7-D646-D82C-F45EF9BC8F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3950000">
                      <a:off x="7459799" y="1797867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2" name="直接连接符 401">
                      <a:extLst>
                        <a:ext uri="{FF2B5EF4-FFF2-40B4-BE49-F238E27FC236}">
                          <a16:creationId xmlns:a16="http://schemas.microsoft.com/office/drawing/2014/main" id="{E076EA99-3C22-B2E0-ACB3-A92DF75281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4400000">
                      <a:off x="7315908" y="158251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3" name="直接连接符 402">
                      <a:extLst>
                        <a:ext uri="{FF2B5EF4-FFF2-40B4-BE49-F238E27FC236}">
                          <a16:creationId xmlns:a16="http://schemas.microsoft.com/office/drawing/2014/main" id="{9156CBD4-06C6-0EBC-5962-4A3858F997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4850000">
                      <a:off x="7201357" y="135023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4" name="直接连接符 403">
                      <a:extLst>
                        <a:ext uri="{FF2B5EF4-FFF2-40B4-BE49-F238E27FC236}">
                          <a16:creationId xmlns:a16="http://schemas.microsoft.com/office/drawing/2014/main" id="{0CFFC2F2-B533-374D-725E-589A4733F3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5300000">
                      <a:off x="7118106" y="110498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5" name="直接连接符 404">
                      <a:extLst>
                        <a:ext uri="{FF2B5EF4-FFF2-40B4-BE49-F238E27FC236}">
                          <a16:creationId xmlns:a16="http://schemas.microsoft.com/office/drawing/2014/main" id="{CE4E1916-89F1-31D6-D931-447AB18DA7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5750000">
                      <a:off x="7067578" y="85096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7" name="组合 6">
                  <a:extLst>
                    <a:ext uri="{FF2B5EF4-FFF2-40B4-BE49-F238E27FC236}">
                      <a16:creationId xmlns:a16="http://schemas.microsoft.com/office/drawing/2014/main" id="{1F922016-B2C6-936B-4274-956FFF3FABF2}"/>
                    </a:ext>
                  </a:extLst>
                </p:cNvPr>
                <p:cNvGrpSpPr/>
                <p:nvPr/>
              </p:nvGrpSpPr>
              <p:grpSpPr>
                <a:xfrm>
                  <a:off x="4967722" y="2319743"/>
                  <a:ext cx="2256557" cy="2586650"/>
                  <a:chOff x="7968981" y="-329354"/>
                  <a:chExt cx="2256557" cy="2586650"/>
                </a:xfrm>
              </p:grpSpPr>
              <p:sp>
                <p:nvSpPr>
                  <p:cNvPr id="110" name="椭圆 109">
                    <a:extLst>
                      <a:ext uri="{FF2B5EF4-FFF2-40B4-BE49-F238E27FC236}">
                        <a16:creationId xmlns:a16="http://schemas.microsoft.com/office/drawing/2014/main" id="{1DC52464-71CE-6981-E1AA-1D2643B634AF}"/>
                      </a:ext>
                    </a:extLst>
                  </p:cNvPr>
                  <p:cNvSpPr/>
                  <p:nvPr/>
                </p:nvSpPr>
                <p:spPr>
                  <a:xfrm>
                    <a:off x="8303080" y="648792"/>
                    <a:ext cx="1608504" cy="1608504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accent2">
                          <a:alpha val="10000"/>
                        </a:schemeClr>
                      </a:gs>
                      <a:gs pos="100000">
                        <a:srgbClr val="2BA391">
                          <a:alpha val="48000"/>
                        </a:srgbClr>
                      </a:gs>
                      <a:gs pos="99000">
                        <a:schemeClr val="accent2">
                          <a:alpha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pic>
                <p:nvPicPr>
                  <p:cNvPr id="111" name="图片 110" descr="图片包含 监控, 室内, 黑暗, 灯光&#10;&#10;描述已自动生成">
                    <a:extLst>
                      <a:ext uri="{FF2B5EF4-FFF2-40B4-BE49-F238E27FC236}">
                        <a16:creationId xmlns:a16="http://schemas.microsoft.com/office/drawing/2014/main" id="{C16DECD7-13BE-A56B-743A-2385C4F8AE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68981" y="-329354"/>
                    <a:ext cx="2256557" cy="249829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445" name="文本框 444">
                <a:extLst>
                  <a:ext uri="{FF2B5EF4-FFF2-40B4-BE49-F238E27FC236}">
                    <a16:creationId xmlns:a16="http://schemas.microsoft.com/office/drawing/2014/main" id="{FDA89D37-6976-E8FE-3A4F-E248A6428CD3}"/>
                  </a:ext>
                </a:extLst>
              </p:cNvPr>
              <p:cNvSpPr txBox="1"/>
              <p:nvPr/>
            </p:nvSpPr>
            <p:spPr>
              <a:xfrm>
                <a:off x="8761857" y="8819564"/>
                <a:ext cx="232459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zh-CN" altLang="en-US" sz="2800" dirty="0">
                    <a:solidFill>
                      <a:schemeClr val="bg1"/>
                    </a:solidFill>
                    <a:latin typeface="+mj-ea"/>
                    <a:ea typeface="+mj-ea"/>
                  </a:rPr>
                  <a:t>核心词</a:t>
                </a:r>
              </a:p>
            </p:txBody>
          </p:sp>
        </p:grpSp>
        <p:grpSp>
          <p:nvGrpSpPr>
            <p:cNvPr id="134" name="Group 8+">
              <a:extLst>
                <a:ext uri="{FF2B5EF4-FFF2-40B4-BE49-F238E27FC236}">
                  <a16:creationId xmlns:a16="http://schemas.microsoft.com/office/drawing/2014/main" id="{BF8DD33A-1C02-2C2A-A736-34BEBE61504D}"/>
                </a:ext>
              </a:extLst>
            </p:cNvPr>
            <p:cNvGrpSpPr/>
            <p:nvPr/>
          </p:nvGrpSpPr>
          <p:grpSpPr>
            <a:xfrm>
              <a:off x="3736671" y="1711359"/>
              <a:ext cx="4718658" cy="4718658"/>
              <a:chOff x="7549914" y="6610824"/>
              <a:chExt cx="4718658" cy="4718658"/>
            </a:xfrm>
          </p:grpSpPr>
          <p:grpSp>
            <p:nvGrpSpPr>
              <p:cNvPr id="135" name="组合 134">
                <a:extLst>
                  <a:ext uri="{FF2B5EF4-FFF2-40B4-BE49-F238E27FC236}">
                    <a16:creationId xmlns:a16="http://schemas.microsoft.com/office/drawing/2014/main" id="{AD52D520-826E-5A1C-D0E3-F676C4BA248E}"/>
                  </a:ext>
                </a:extLst>
              </p:cNvPr>
              <p:cNvGrpSpPr/>
              <p:nvPr/>
            </p:nvGrpSpPr>
            <p:grpSpPr>
              <a:xfrm>
                <a:off x="7549914" y="6610824"/>
                <a:ext cx="4718658" cy="4718658"/>
                <a:chOff x="3736671" y="1706769"/>
                <a:chExt cx="4718658" cy="4718658"/>
              </a:xfrm>
            </p:grpSpPr>
            <p:grpSp>
              <p:nvGrpSpPr>
                <p:cNvPr id="137" name="组合 136">
                  <a:extLst>
                    <a:ext uri="{FF2B5EF4-FFF2-40B4-BE49-F238E27FC236}">
                      <a16:creationId xmlns:a16="http://schemas.microsoft.com/office/drawing/2014/main" id="{E25C361B-71DC-7874-4E7F-EF07B6ABB2CA}"/>
                    </a:ext>
                  </a:extLst>
                </p:cNvPr>
                <p:cNvGrpSpPr/>
                <p:nvPr/>
              </p:nvGrpSpPr>
              <p:grpSpPr>
                <a:xfrm>
                  <a:off x="3736671" y="1706769"/>
                  <a:ext cx="4718658" cy="4718658"/>
                  <a:chOff x="3736671" y="1706769"/>
                  <a:chExt cx="4718658" cy="4718658"/>
                </a:xfrm>
              </p:grpSpPr>
              <p:sp>
                <p:nvSpPr>
                  <p:cNvPr id="141" name="椭圆 140">
                    <a:extLst>
                      <a:ext uri="{FF2B5EF4-FFF2-40B4-BE49-F238E27FC236}">
                        <a16:creationId xmlns:a16="http://schemas.microsoft.com/office/drawing/2014/main" id="{DA75EA9A-0668-ED3B-4EBA-4E2EA32DD020}"/>
                      </a:ext>
                    </a:extLst>
                  </p:cNvPr>
                  <p:cNvSpPr/>
                  <p:nvPr/>
                </p:nvSpPr>
                <p:spPr>
                  <a:xfrm>
                    <a:off x="3736671" y="1706769"/>
                    <a:ext cx="4718658" cy="4718658"/>
                  </a:xfrm>
                  <a:prstGeom prst="ellipse">
                    <a:avLst/>
                  </a:prstGeom>
                  <a:solidFill>
                    <a:schemeClr val="accent2">
                      <a:lumMod val="20000"/>
                      <a:lumOff val="80000"/>
                      <a:alpha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2" name="Oval 23+">
                    <a:extLst>
                      <a:ext uri="{FF2B5EF4-FFF2-40B4-BE49-F238E27FC236}">
                        <a16:creationId xmlns:a16="http://schemas.microsoft.com/office/drawing/2014/main" id="{85DEC79E-807D-127B-5A30-D9BCBAFF2103}"/>
                      </a:ext>
                    </a:extLst>
                  </p:cNvPr>
                  <p:cNvSpPr/>
                  <p:nvPr/>
                </p:nvSpPr>
                <p:spPr>
                  <a:xfrm>
                    <a:off x="4112869" y="2082967"/>
                    <a:ext cx="3966260" cy="3966260"/>
                  </a:xfrm>
                  <a:prstGeom prst="ellipse">
                    <a:avLst/>
                  </a:prstGeom>
                  <a:gradFill flip="none" rotWithShape="1">
                    <a:gsLst>
                      <a:gs pos="5000">
                        <a:schemeClr val="accent1"/>
                      </a:gs>
                      <a:gs pos="55000">
                        <a:schemeClr val="accent1">
                          <a:lumMod val="90000"/>
                          <a:lumOff val="10000"/>
                        </a:schemeClr>
                      </a:gs>
                      <a:gs pos="100000">
                        <a:schemeClr val="accent1">
                          <a:lumMod val="90000"/>
                          <a:lumOff val="10000"/>
                          <a:alpha val="49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43" name="组合 142">
                    <a:extLst>
                      <a:ext uri="{FF2B5EF4-FFF2-40B4-BE49-F238E27FC236}">
                        <a16:creationId xmlns:a16="http://schemas.microsoft.com/office/drawing/2014/main" id="{D19453E8-60FF-D14A-C453-018912B376BC}"/>
                      </a:ext>
                    </a:extLst>
                  </p:cNvPr>
                  <p:cNvGrpSpPr/>
                  <p:nvPr/>
                </p:nvGrpSpPr>
                <p:grpSpPr>
                  <a:xfrm>
                    <a:off x="4217583" y="2187682"/>
                    <a:ext cx="3756835" cy="3756833"/>
                    <a:chOff x="6969358" y="-1387481"/>
                    <a:chExt cx="4122563" cy="4122561"/>
                  </a:xfrm>
                </p:grpSpPr>
                <p:cxnSp>
                  <p:nvCxnSpPr>
                    <p:cNvPr id="144" name="直接连接符 143">
                      <a:extLst>
                        <a:ext uri="{FF2B5EF4-FFF2-40B4-BE49-F238E27FC236}">
                          <a16:creationId xmlns:a16="http://schemas.microsoft.com/office/drawing/2014/main" id="{34086EF5-8369-C76D-284F-1B4BF9DC53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969358" y="673800"/>
                      <a:ext cx="307096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直接连接符 144">
                      <a:extLst>
                        <a:ext uri="{FF2B5EF4-FFF2-40B4-BE49-F238E27FC236}">
                          <a16:creationId xmlns:a16="http://schemas.microsoft.com/office/drawing/2014/main" id="{24888FC1-A252-01CF-D2C4-AF52E003C5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986993" y="404748"/>
                      <a:ext cx="157022" cy="20672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直接连接符 145">
                      <a:extLst>
                        <a:ext uri="{FF2B5EF4-FFF2-40B4-BE49-F238E27FC236}">
                          <a16:creationId xmlns:a16="http://schemas.microsoft.com/office/drawing/2014/main" id="{B863A3B4-C58B-D99A-B8F8-133B2DFA07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4500000">
                      <a:off x="7118106" y="80057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直接连接符 146">
                      <a:extLst>
                        <a:ext uri="{FF2B5EF4-FFF2-40B4-BE49-F238E27FC236}">
                          <a16:creationId xmlns:a16="http://schemas.microsoft.com/office/drawing/2014/main" id="{F9874139-65C0-C4E2-FD9C-7BCA1C4D4E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4050000">
                      <a:off x="7201357" y="-165194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直接连接符 147">
                      <a:extLst>
                        <a:ext uri="{FF2B5EF4-FFF2-40B4-BE49-F238E27FC236}">
                          <a16:creationId xmlns:a16="http://schemas.microsoft.com/office/drawing/2014/main" id="{137A5D75-F862-F2D0-D6A0-04FE2AC999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3600000">
                      <a:off x="7315908" y="-39748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直接连接符 148">
                      <a:extLst>
                        <a:ext uri="{FF2B5EF4-FFF2-40B4-BE49-F238E27FC236}">
                          <a16:creationId xmlns:a16="http://schemas.microsoft.com/office/drawing/2014/main" id="{A00051E0-DECB-5E39-0FA7-2795F60CA0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3150000">
                      <a:off x="7459799" y="-61282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直接连接符 149">
                      <a:extLst>
                        <a:ext uri="{FF2B5EF4-FFF2-40B4-BE49-F238E27FC236}">
                          <a16:creationId xmlns:a16="http://schemas.microsoft.com/office/drawing/2014/main" id="{17B48EF9-B59A-4C16-E0B7-B84D026DD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573095" y="-783745"/>
                      <a:ext cx="224171" cy="22417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直接连接符 150">
                      <a:extLst>
                        <a:ext uri="{FF2B5EF4-FFF2-40B4-BE49-F238E27FC236}">
                          <a16:creationId xmlns:a16="http://schemas.microsoft.com/office/drawing/2014/main" id="{D07E0DF4-80D9-0512-EB60-C8ED61EAFA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2250000">
                      <a:off x="7825291" y="-97832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直接连接符 151">
                      <a:extLst>
                        <a:ext uri="{FF2B5EF4-FFF2-40B4-BE49-F238E27FC236}">
                          <a16:creationId xmlns:a16="http://schemas.microsoft.com/office/drawing/2014/main" id="{8B09D1A4-2F97-8041-DD1C-C8BF90A719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1800000">
                      <a:off x="8040639" y="-112221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直接连接符 152">
                      <a:extLst>
                        <a:ext uri="{FF2B5EF4-FFF2-40B4-BE49-F238E27FC236}">
                          <a16:creationId xmlns:a16="http://schemas.microsoft.com/office/drawing/2014/main" id="{9BD7B18B-B2F1-329F-B2E3-20FC7C5A3A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1350000">
                      <a:off x="8272925" y="-123676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直接连接符 153">
                      <a:extLst>
                        <a:ext uri="{FF2B5EF4-FFF2-40B4-BE49-F238E27FC236}">
                          <a16:creationId xmlns:a16="http://schemas.microsoft.com/office/drawing/2014/main" id="{4F3AEDF2-9350-6042-C838-C4CFFC3EAA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900000">
                      <a:off x="8518177" y="-1320014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直接连接符 154">
                      <a:extLst>
                        <a:ext uri="{FF2B5EF4-FFF2-40B4-BE49-F238E27FC236}">
                          <a16:creationId xmlns:a16="http://schemas.microsoft.com/office/drawing/2014/main" id="{7A68B861-A6B6-D34C-5700-A239FEBE73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-450000">
                      <a:off x="8772197" y="-137054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直接连接符 155">
                      <a:extLst>
                        <a:ext uri="{FF2B5EF4-FFF2-40B4-BE49-F238E27FC236}">
                          <a16:creationId xmlns:a16="http://schemas.microsoft.com/office/drawing/2014/main" id="{7FEF759A-7714-9544-4E38-893EE5058C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030639" y="-1387481"/>
                      <a:ext cx="0" cy="307092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直接连接符 156">
                      <a:extLst>
                        <a:ext uri="{FF2B5EF4-FFF2-40B4-BE49-F238E27FC236}">
                          <a16:creationId xmlns:a16="http://schemas.microsoft.com/office/drawing/2014/main" id="{474B934B-4BC4-32F1-1DF8-B1392A1E79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50000">
                      <a:off x="9289080" y="-137054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直接连接符 157">
                      <a:extLst>
                        <a:ext uri="{FF2B5EF4-FFF2-40B4-BE49-F238E27FC236}">
                          <a16:creationId xmlns:a16="http://schemas.microsoft.com/office/drawing/2014/main" id="{74DBEC3B-8655-E9D1-515C-F3718AE62F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900000">
                      <a:off x="9543100" y="-1320014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直接连接符 158">
                      <a:extLst>
                        <a:ext uri="{FF2B5EF4-FFF2-40B4-BE49-F238E27FC236}">
                          <a16:creationId xmlns:a16="http://schemas.microsoft.com/office/drawing/2014/main" id="{CFE374AD-D713-86B0-E04E-C4A74D7FE9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350000">
                      <a:off x="9788352" y="-123676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直接连接符 159">
                      <a:extLst>
                        <a:ext uri="{FF2B5EF4-FFF2-40B4-BE49-F238E27FC236}">
                          <a16:creationId xmlns:a16="http://schemas.microsoft.com/office/drawing/2014/main" id="{FE3E4689-3F74-1EEB-BF01-44DBA580C9C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00000">
                      <a:off x="10020639" y="-112221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直接连接符 160">
                      <a:extLst>
                        <a:ext uri="{FF2B5EF4-FFF2-40B4-BE49-F238E27FC236}">
                          <a16:creationId xmlns:a16="http://schemas.microsoft.com/office/drawing/2014/main" id="{C5965C2A-BCA2-8149-AA6F-A70A790FDF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197952" y="-961525"/>
                      <a:ext cx="87515" cy="114052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直接连接符 161">
                      <a:extLst>
                        <a:ext uri="{FF2B5EF4-FFF2-40B4-BE49-F238E27FC236}">
                          <a16:creationId xmlns:a16="http://schemas.microsoft.com/office/drawing/2014/main" id="{37D5895F-FBC3-B28F-330F-2BD7ADAF48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285467" y="-783745"/>
                      <a:ext cx="202717" cy="202717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直接连接符 162">
                      <a:extLst>
                        <a:ext uri="{FF2B5EF4-FFF2-40B4-BE49-F238E27FC236}">
                          <a16:creationId xmlns:a16="http://schemas.microsoft.com/office/drawing/2014/main" id="{381B00A0-4AFB-20AA-C94C-5B34CF2A98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3150000">
                      <a:off x="10601478" y="-61282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直接连接符 163">
                      <a:extLst>
                        <a:ext uri="{FF2B5EF4-FFF2-40B4-BE49-F238E27FC236}">
                          <a16:creationId xmlns:a16="http://schemas.microsoft.com/office/drawing/2014/main" id="{E8AD17D4-9C05-96D0-FAD4-9DD1F4D173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3600000">
                      <a:off x="10745369" y="-39748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直接连接符 164">
                      <a:extLst>
                        <a:ext uri="{FF2B5EF4-FFF2-40B4-BE49-F238E27FC236}">
                          <a16:creationId xmlns:a16="http://schemas.microsoft.com/office/drawing/2014/main" id="{A25877DD-60B0-2189-F198-8B2D529555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050000">
                      <a:off x="10859920" y="-165194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直接连接符 165">
                      <a:extLst>
                        <a:ext uri="{FF2B5EF4-FFF2-40B4-BE49-F238E27FC236}">
                          <a16:creationId xmlns:a16="http://schemas.microsoft.com/office/drawing/2014/main" id="{4D8B5981-0F45-2AE3-C2CE-C996AC3829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500000">
                      <a:off x="10943172" y="80057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直接连接符 166">
                      <a:extLst>
                        <a:ext uri="{FF2B5EF4-FFF2-40B4-BE49-F238E27FC236}">
                          <a16:creationId xmlns:a16="http://schemas.microsoft.com/office/drawing/2014/main" id="{09B2CB80-5C51-53C1-5BA6-4A58EC2E0F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929359" y="404748"/>
                      <a:ext cx="144925" cy="1908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直接连接符 167">
                      <a:extLst>
                        <a:ext uri="{FF2B5EF4-FFF2-40B4-BE49-F238E27FC236}">
                          <a16:creationId xmlns:a16="http://schemas.microsoft.com/office/drawing/2014/main" id="{9FF5120D-C5A2-67D9-7589-AD2C01C733A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784826" y="673800"/>
                      <a:ext cx="307095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直接连接符 168">
                      <a:extLst>
                        <a:ext uri="{FF2B5EF4-FFF2-40B4-BE49-F238E27FC236}">
                          <a16:creationId xmlns:a16="http://schemas.microsoft.com/office/drawing/2014/main" id="{2D88A42E-65D2-1C80-069C-B3C714845F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850000">
                      <a:off x="10993699" y="85096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直接连接符 169">
                      <a:extLst>
                        <a:ext uri="{FF2B5EF4-FFF2-40B4-BE49-F238E27FC236}">
                          <a16:creationId xmlns:a16="http://schemas.microsoft.com/office/drawing/2014/main" id="{1B35661E-CF35-4631-2032-5B69C3AB606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6300000">
                      <a:off x="10943172" y="110498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直接连接符 170">
                      <a:extLst>
                        <a:ext uri="{FF2B5EF4-FFF2-40B4-BE49-F238E27FC236}">
                          <a16:creationId xmlns:a16="http://schemas.microsoft.com/office/drawing/2014/main" id="{6782B7EB-17AE-AFA1-D781-58834AFC35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6750000">
                      <a:off x="10859920" y="135023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直接连接符 171">
                      <a:extLst>
                        <a:ext uri="{FF2B5EF4-FFF2-40B4-BE49-F238E27FC236}">
                          <a16:creationId xmlns:a16="http://schemas.microsoft.com/office/drawing/2014/main" id="{5D33407D-55D2-D8F3-A46A-F76DC248C60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7200000">
                      <a:off x="10745369" y="158251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直接连接符 172">
                      <a:extLst>
                        <a:ext uri="{FF2B5EF4-FFF2-40B4-BE49-F238E27FC236}">
                          <a16:creationId xmlns:a16="http://schemas.microsoft.com/office/drawing/2014/main" id="{A92A8F44-E671-F99D-5D01-0420BE6D19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7650000">
                      <a:off x="10601478" y="1797867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直接连接符 173">
                      <a:extLst>
                        <a:ext uri="{FF2B5EF4-FFF2-40B4-BE49-F238E27FC236}">
                          <a16:creationId xmlns:a16="http://schemas.microsoft.com/office/drawing/2014/main" id="{EB320E2D-6AE2-F70D-2E28-8DF955398C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0285468" y="1928628"/>
                      <a:ext cx="202716" cy="202717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直接连接符 174">
                      <a:extLst>
                        <a:ext uri="{FF2B5EF4-FFF2-40B4-BE49-F238E27FC236}">
                          <a16:creationId xmlns:a16="http://schemas.microsoft.com/office/drawing/2014/main" id="{883E4DD9-2C05-7407-253A-5691115CC7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8550000">
                      <a:off x="10235986" y="216335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直接连接符 175">
                      <a:extLst>
                        <a:ext uri="{FF2B5EF4-FFF2-40B4-BE49-F238E27FC236}">
                          <a16:creationId xmlns:a16="http://schemas.microsoft.com/office/drawing/2014/main" id="{CA811721-872E-2966-E6E8-5D38BE68B8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9000000">
                      <a:off x="10020639" y="230724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直接连接符 176">
                      <a:extLst>
                        <a:ext uri="{FF2B5EF4-FFF2-40B4-BE49-F238E27FC236}">
                          <a16:creationId xmlns:a16="http://schemas.microsoft.com/office/drawing/2014/main" id="{D645F83E-A7B2-E750-BCE6-C688D45E63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9450000">
                      <a:off x="9788352" y="2421800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直接连接符 177">
                      <a:extLst>
                        <a:ext uri="{FF2B5EF4-FFF2-40B4-BE49-F238E27FC236}">
                          <a16:creationId xmlns:a16="http://schemas.microsoft.com/office/drawing/2014/main" id="{1D1C3531-8131-1365-CE8E-A242600F6F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9900000">
                      <a:off x="9543100" y="250505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直接连接符 178">
                      <a:extLst>
                        <a:ext uri="{FF2B5EF4-FFF2-40B4-BE49-F238E27FC236}">
                          <a16:creationId xmlns:a16="http://schemas.microsoft.com/office/drawing/2014/main" id="{68AA0D37-E68A-2D70-8A87-80E8E342B6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350000">
                      <a:off x="9289080" y="2555580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直接连接符 179">
                      <a:extLst>
                        <a:ext uri="{FF2B5EF4-FFF2-40B4-BE49-F238E27FC236}">
                          <a16:creationId xmlns:a16="http://schemas.microsoft.com/office/drawing/2014/main" id="{21413413-BEF1-E0E3-2D68-97059006AD6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030639" y="2458921"/>
                      <a:ext cx="0" cy="276159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直接连接符 180">
                      <a:extLst>
                        <a:ext uri="{FF2B5EF4-FFF2-40B4-BE49-F238E27FC236}">
                          <a16:creationId xmlns:a16="http://schemas.microsoft.com/office/drawing/2014/main" id="{1B92E4FD-7007-05B2-3037-116AC946E1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1250000">
                      <a:off x="8772197" y="2555580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直接连接符 181">
                      <a:extLst>
                        <a:ext uri="{FF2B5EF4-FFF2-40B4-BE49-F238E27FC236}">
                          <a16:creationId xmlns:a16="http://schemas.microsoft.com/office/drawing/2014/main" id="{C33D2A83-A0C8-06BB-8654-F14DB389663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1700000">
                      <a:off x="8518177" y="250505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直接连接符 182">
                      <a:extLst>
                        <a:ext uri="{FF2B5EF4-FFF2-40B4-BE49-F238E27FC236}">
                          <a16:creationId xmlns:a16="http://schemas.microsoft.com/office/drawing/2014/main" id="{60DCDF3F-1A4F-DEF7-5F2E-3926005FC8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2150000">
                      <a:off x="8272925" y="2421800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直接连接符 183">
                      <a:extLst>
                        <a:ext uri="{FF2B5EF4-FFF2-40B4-BE49-F238E27FC236}">
                          <a16:creationId xmlns:a16="http://schemas.microsoft.com/office/drawing/2014/main" id="{9CAA8BFA-21B3-2F62-1D76-C82E6C580F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2600000">
                      <a:off x="8040639" y="230724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直接连接符 184">
                      <a:extLst>
                        <a:ext uri="{FF2B5EF4-FFF2-40B4-BE49-F238E27FC236}">
                          <a16:creationId xmlns:a16="http://schemas.microsoft.com/office/drawing/2014/main" id="{0757BB7F-BE84-69C9-4B6A-DE2DCCBFCC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3050000">
                      <a:off x="7825291" y="216335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直接连接符 185">
                      <a:extLst>
                        <a:ext uri="{FF2B5EF4-FFF2-40B4-BE49-F238E27FC236}">
                          <a16:creationId xmlns:a16="http://schemas.microsoft.com/office/drawing/2014/main" id="{ABEE9772-B274-F059-EABA-20BAE2BA99A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573095" y="1928628"/>
                      <a:ext cx="202716" cy="202717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直接连接符 186">
                      <a:extLst>
                        <a:ext uri="{FF2B5EF4-FFF2-40B4-BE49-F238E27FC236}">
                          <a16:creationId xmlns:a16="http://schemas.microsoft.com/office/drawing/2014/main" id="{2FD4DC11-0FB1-8EBA-8F43-D891FC3486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3950000">
                      <a:off x="7459799" y="1797867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直接连接符 187">
                      <a:extLst>
                        <a:ext uri="{FF2B5EF4-FFF2-40B4-BE49-F238E27FC236}">
                          <a16:creationId xmlns:a16="http://schemas.microsoft.com/office/drawing/2014/main" id="{8B2E750F-A6FF-794A-D0C7-5AF3EAC3B9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4400000">
                      <a:off x="7315908" y="1582519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直接连接符 188">
                      <a:extLst>
                        <a:ext uri="{FF2B5EF4-FFF2-40B4-BE49-F238E27FC236}">
                          <a16:creationId xmlns:a16="http://schemas.microsoft.com/office/drawing/2014/main" id="{3E713DD5-D3F7-0F3F-B7B5-7A5199C4B5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4850000">
                      <a:off x="7201357" y="1350232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直接连接符 189">
                      <a:extLst>
                        <a:ext uri="{FF2B5EF4-FFF2-40B4-BE49-F238E27FC236}">
                          <a16:creationId xmlns:a16="http://schemas.microsoft.com/office/drawing/2014/main" id="{9E1CDD14-1E8A-C8AB-290D-86B2451468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5300000">
                      <a:off x="7118106" y="110498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直接连接符 190">
                      <a:extLst>
                        <a:ext uri="{FF2B5EF4-FFF2-40B4-BE49-F238E27FC236}">
                          <a16:creationId xmlns:a16="http://schemas.microsoft.com/office/drawing/2014/main" id="{E7DE4BA9-8A70-4D10-8A4E-76CBFCA159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5750000">
                      <a:off x="7067578" y="850961"/>
                      <a:ext cx="0" cy="16256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8" name="组合 137">
                  <a:extLst>
                    <a:ext uri="{FF2B5EF4-FFF2-40B4-BE49-F238E27FC236}">
                      <a16:creationId xmlns:a16="http://schemas.microsoft.com/office/drawing/2014/main" id="{EE47CACC-4AD8-D8A6-1EBD-EACFDBEAD80B}"/>
                    </a:ext>
                  </a:extLst>
                </p:cNvPr>
                <p:cNvGrpSpPr/>
                <p:nvPr/>
              </p:nvGrpSpPr>
              <p:grpSpPr>
                <a:xfrm>
                  <a:off x="4967722" y="2319743"/>
                  <a:ext cx="2256557" cy="2586650"/>
                  <a:chOff x="7968981" y="-329354"/>
                  <a:chExt cx="2256557" cy="2586650"/>
                </a:xfrm>
              </p:grpSpPr>
              <p:sp>
                <p:nvSpPr>
                  <p:cNvPr id="139" name="椭圆 138">
                    <a:extLst>
                      <a:ext uri="{FF2B5EF4-FFF2-40B4-BE49-F238E27FC236}">
                        <a16:creationId xmlns:a16="http://schemas.microsoft.com/office/drawing/2014/main" id="{79B4FC0C-CA70-5516-3814-BF7D13D6E601}"/>
                      </a:ext>
                    </a:extLst>
                  </p:cNvPr>
                  <p:cNvSpPr/>
                  <p:nvPr/>
                </p:nvSpPr>
                <p:spPr>
                  <a:xfrm>
                    <a:off x="8303080" y="648792"/>
                    <a:ext cx="1608504" cy="1608504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accent2">
                          <a:alpha val="10000"/>
                        </a:schemeClr>
                      </a:gs>
                      <a:gs pos="100000">
                        <a:srgbClr val="2BA391">
                          <a:alpha val="48000"/>
                        </a:srgbClr>
                      </a:gs>
                      <a:gs pos="99000">
                        <a:schemeClr val="accent2">
                          <a:alpha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pic>
                <p:nvPicPr>
                  <p:cNvPr id="140" name="图片 139" descr="图片包含 监控, 室内, 黑暗, 灯光&#10;&#10;描述已自动生成">
                    <a:extLst>
                      <a:ext uri="{FF2B5EF4-FFF2-40B4-BE49-F238E27FC236}">
                        <a16:creationId xmlns:a16="http://schemas.microsoft.com/office/drawing/2014/main" id="{73B6BF1C-58EF-BB99-C150-CCB336FE7E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68981" y="-329354"/>
                    <a:ext cx="2256557" cy="249829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36" name="文本框 135">
                <a:extLst>
                  <a:ext uri="{FF2B5EF4-FFF2-40B4-BE49-F238E27FC236}">
                    <a16:creationId xmlns:a16="http://schemas.microsoft.com/office/drawing/2014/main" id="{6D861088-DB10-E209-9C2D-F3132D14F080}"/>
                  </a:ext>
                </a:extLst>
              </p:cNvPr>
              <p:cNvSpPr txBox="1"/>
              <p:nvPr/>
            </p:nvSpPr>
            <p:spPr>
              <a:xfrm>
                <a:off x="8761857" y="8819564"/>
                <a:ext cx="232459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zh-CN" altLang="en-US" sz="2800" dirty="0">
                    <a:solidFill>
                      <a:schemeClr val="bg1"/>
                    </a:solidFill>
                    <a:latin typeface="+mj-ea"/>
                    <a:ea typeface="+mj-ea"/>
                  </a:rPr>
                  <a:t>创新变革</a:t>
                </a:r>
              </a:p>
            </p:txBody>
          </p:sp>
        </p:grp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B5CE7CF1-F988-EB76-9A0E-23F4432E7A4F}"/>
                </a:ext>
              </a:extLst>
            </p:cNvPr>
            <p:cNvSpPr/>
            <p:nvPr/>
          </p:nvSpPr>
          <p:spPr>
            <a:xfrm>
              <a:off x="4710793" y="2699288"/>
              <a:ext cx="2793564" cy="2792424"/>
            </a:xfrm>
            <a:custGeom>
              <a:avLst/>
              <a:gdLst>
                <a:gd name="connsiteX0" fmla="*/ 2174629 w 2793564"/>
                <a:gd name="connsiteY0" fmla="*/ 2193149 h 2792424"/>
                <a:gd name="connsiteX1" fmla="*/ 2374455 w 2793564"/>
                <a:gd name="connsiteY1" fmla="*/ 2392976 h 2792424"/>
                <a:gd name="connsiteX2" fmla="*/ 2285265 w 2793564"/>
                <a:gd name="connsiteY2" fmla="*/ 2474037 h 2792424"/>
                <a:gd name="connsiteX3" fmla="*/ 1539595 w 2793564"/>
                <a:gd name="connsiteY3" fmla="*/ 2785783 h 2792424"/>
                <a:gd name="connsiteX4" fmla="*/ 1408066 w 2793564"/>
                <a:gd name="connsiteY4" fmla="*/ 2792424 h 2792424"/>
                <a:gd name="connsiteX5" fmla="*/ 1408066 w 2793564"/>
                <a:gd name="connsiteY5" fmla="*/ 2509827 h 2792424"/>
                <a:gd name="connsiteX6" fmla="*/ 1510701 w 2793564"/>
                <a:gd name="connsiteY6" fmla="*/ 2504645 h 2792424"/>
                <a:gd name="connsiteX7" fmla="*/ 2105507 w 2793564"/>
                <a:gd name="connsiteY7" fmla="*/ 2255971 h 2792424"/>
                <a:gd name="connsiteX8" fmla="*/ 607001 w 2793564"/>
                <a:gd name="connsiteY8" fmla="*/ 2181933 h 2792424"/>
                <a:gd name="connsiteX9" fmla="*/ 608935 w 2793564"/>
                <a:gd name="connsiteY9" fmla="*/ 2184060 h 2792424"/>
                <a:gd name="connsiteX10" fmla="*/ 1282863 w 2793564"/>
                <a:gd name="connsiteY10" fmla="*/ 2504645 h 2792424"/>
                <a:gd name="connsiteX11" fmla="*/ 1362347 w 2793564"/>
                <a:gd name="connsiteY11" fmla="*/ 2508658 h 2792424"/>
                <a:gd name="connsiteX12" fmla="*/ 1362347 w 2793564"/>
                <a:gd name="connsiteY12" fmla="*/ 2791255 h 2792424"/>
                <a:gd name="connsiteX13" fmla="*/ 1253970 w 2793564"/>
                <a:gd name="connsiteY13" fmla="*/ 2785783 h 2792424"/>
                <a:gd name="connsiteX14" fmla="*/ 409108 w 2793564"/>
                <a:gd name="connsiteY14" fmla="*/ 2383886 h 2792424"/>
                <a:gd name="connsiteX15" fmla="*/ 407175 w 2793564"/>
                <a:gd name="connsiteY15" fmla="*/ 2381759 h 2792424"/>
                <a:gd name="connsiteX16" fmla="*/ 2510869 w 2793564"/>
                <a:gd name="connsiteY16" fmla="*/ 1394259 h 2792424"/>
                <a:gd name="connsiteX17" fmla="*/ 2793466 w 2793564"/>
                <a:gd name="connsiteY17" fmla="*/ 1394259 h 2792424"/>
                <a:gd name="connsiteX18" fmla="*/ 2793564 w 2793564"/>
                <a:gd name="connsiteY18" fmla="*/ 1396212 h 2792424"/>
                <a:gd name="connsiteX19" fmla="*/ 2474607 w 2793564"/>
                <a:gd name="connsiteY19" fmla="*/ 2284695 h 2792424"/>
                <a:gd name="connsiteX20" fmla="*/ 2406151 w 2793564"/>
                <a:gd name="connsiteY20" fmla="*/ 2360016 h 2792424"/>
                <a:gd name="connsiteX21" fmla="*/ 2206325 w 2793564"/>
                <a:gd name="connsiteY21" fmla="*/ 2160189 h 2792424"/>
                <a:gd name="connsiteX22" fmla="*/ 2256541 w 2793564"/>
                <a:gd name="connsiteY22" fmla="*/ 2104937 h 2792424"/>
                <a:gd name="connsiteX23" fmla="*/ 2510967 w 2793564"/>
                <a:gd name="connsiteY23" fmla="*/ 1396212 h 2792424"/>
                <a:gd name="connsiteX24" fmla="*/ 99 w 2793564"/>
                <a:gd name="connsiteY24" fmla="*/ 1394259 h 2792424"/>
                <a:gd name="connsiteX25" fmla="*/ 282696 w 2793564"/>
                <a:gd name="connsiteY25" fmla="*/ 1394259 h 2792424"/>
                <a:gd name="connsiteX26" fmla="*/ 282597 w 2793564"/>
                <a:gd name="connsiteY26" fmla="*/ 1396212 h 2792424"/>
                <a:gd name="connsiteX27" fmla="*/ 537023 w 2793564"/>
                <a:gd name="connsiteY27" fmla="*/ 2104937 h 2792424"/>
                <a:gd name="connsiteX28" fmla="*/ 576217 w 2793564"/>
                <a:gd name="connsiteY28" fmla="*/ 2148061 h 2792424"/>
                <a:gd name="connsiteX29" fmla="*/ 376391 w 2793564"/>
                <a:gd name="connsiteY29" fmla="*/ 2347887 h 2792424"/>
                <a:gd name="connsiteX30" fmla="*/ 318958 w 2793564"/>
                <a:gd name="connsiteY30" fmla="*/ 2284695 h 2792424"/>
                <a:gd name="connsiteX31" fmla="*/ 0 w 2793564"/>
                <a:gd name="connsiteY31" fmla="*/ 1396212 h 2792424"/>
                <a:gd name="connsiteX32" fmla="*/ 400019 w 2793564"/>
                <a:gd name="connsiteY32" fmla="*/ 418540 h 2792424"/>
                <a:gd name="connsiteX33" fmla="*/ 599845 w 2793564"/>
                <a:gd name="connsiteY33" fmla="*/ 618366 h 2792424"/>
                <a:gd name="connsiteX34" fmla="*/ 537023 w 2793564"/>
                <a:gd name="connsiteY34" fmla="*/ 687487 h 2792424"/>
                <a:gd name="connsiteX35" fmla="*/ 288350 w 2793564"/>
                <a:gd name="connsiteY35" fmla="*/ 1282293 h 2792424"/>
                <a:gd name="connsiteX36" fmla="*/ 285005 w 2793564"/>
                <a:gd name="connsiteY36" fmla="*/ 1348540 h 2792424"/>
                <a:gd name="connsiteX37" fmla="*/ 2408 w 2793564"/>
                <a:gd name="connsiteY37" fmla="*/ 1348540 h 2792424"/>
                <a:gd name="connsiteX38" fmla="*/ 7212 w 2793564"/>
                <a:gd name="connsiteY38" fmla="*/ 1253399 h 2792424"/>
                <a:gd name="connsiteX39" fmla="*/ 318958 w 2793564"/>
                <a:gd name="connsiteY39" fmla="*/ 507729 h 2792424"/>
                <a:gd name="connsiteX40" fmla="*/ 2382329 w 2793564"/>
                <a:gd name="connsiteY40" fmla="*/ 406605 h 2792424"/>
                <a:gd name="connsiteX41" fmla="*/ 2384456 w 2793564"/>
                <a:gd name="connsiteY41" fmla="*/ 408538 h 2792424"/>
                <a:gd name="connsiteX42" fmla="*/ 2786353 w 2793564"/>
                <a:gd name="connsiteY42" fmla="*/ 1253399 h 2792424"/>
                <a:gd name="connsiteX43" fmla="*/ 2791157 w 2793564"/>
                <a:gd name="connsiteY43" fmla="*/ 1348540 h 2792424"/>
                <a:gd name="connsiteX44" fmla="*/ 2508560 w 2793564"/>
                <a:gd name="connsiteY44" fmla="*/ 1348540 h 2792424"/>
                <a:gd name="connsiteX45" fmla="*/ 2505215 w 2793564"/>
                <a:gd name="connsiteY45" fmla="*/ 1282293 h 2792424"/>
                <a:gd name="connsiteX46" fmla="*/ 2184630 w 2793564"/>
                <a:gd name="connsiteY46" fmla="*/ 608365 h 2792424"/>
                <a:gd name="connsiteX47" fmla="*/ 2182503 w 2793564"/>
                <a:gd name="connsiteY47" fmla="*/ 606431 h 2792424"/>
                <a:gd name="connsiteX48" fmla="*/ 1362347 w 2793564"/>
                <a:gd name="connsiteY48" fmla="*/ 1169 h 2792424"/>
                <a:gd name="connsiteX49" fmla="*/ 1362347 w 2793564"/>
                <a:gd name="connsiteY49" fmla="*/ 283766 h 2792424"/>
                <a:gd name="connsiteX50" fmla="*/ 1282863 w 2793564"/>
                <a:gd name="connsiteY50" fmla="*/ 287780 h 2792424"/>
                <a:gd name="connsiteX51" fmla="*/ 688057 w 2793564"/>
                <a:gd name="connsiteY51" fmla="*/ 536453 h 2792424"/>
                <a:gd name="connsiteX52" fmla="*/ 632805 w 2793564"/>
                <a:gd name="connsiteY52" fmla="*/ 586670 h 2792424"/>
                <a:gd name="connsiteX53" fmla="*/ 432979 w 2793564"/>
                <a:gd name="connsiteY53" fmla="*/ 386844 h 2792424"/>
                <a:gd name="connsiteX54" fmla="*/ 508299 w 2793564"/>
                <a:gd name="connsiteY54" fmla="*/ 318387 h 2792424"/>
                <a:gd name="connsiteX55" fmla="*/ 1253970 w 2793564"/>
                <a:gd name="connsiteY55" fmla="*/ 6642 h 2792424"/>
                <a:gd name="connsiteX56" fmla="*/ 1408066 w 2793564"/>
                <a:gd name="connsiteY56" fmla="*/ 0 h 2792424"/>
                <a:gd name="connsiteX57" fmla="*/ 1539595 w 2793564"/>
                <a:gd name="connsiteY57" fmla="*/ 6642 h 2792424"/>
                <a:gd name="connsiteX58" fmla="*/ 2285265 w 2793564"/>
                <a:gd name="connsiteY58" fmla="*/ 318387 h 2792424"/>
                <a:gd name="connsiteX59" fmla="*/ 2348458 w 2793564"/>
                <a:gd name="connsiteY59" fmla="*/ 375821 h 2792424"/>
                <a:gd name="connsiteX60" fmla="*/ 2148631 w 2793564"/>
                <a:gd name="connsiteY60" fmla="*/ 575647 h 2792424"/>
                <a:gd name="connsiteX61" fmla="*/ 2105507 w 2793564"/>
                <a:gd name="connsiteY61" fmla="*/ 536453 h 2792424"/>
                <a:gd name="connsiteX62" fmla="*/ 1510701 w 2793564"/>
                <a:gd name="connsiteY62" fmla="*/ 287780 h 2792424"/>
                <a:gd name="connsiteX63" fmla="*/ 1408066 w 2793564"/>
                <a:gd name="connsiteY63" fmla="*/ 282597 h 279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793564" h="2792424">
                  <a:moveTo>
                    <a:pt x="2174629" y="2193149"/>
                  </a:moveTo>
                  <a:lnTo>
                    <a:pt x="2374455" y="2392976"/>
                  </a:lnTo>
                  <a:lnTo>
                    <a:pt x="2285265" y="2474037"/>
                  </a:lnTo>
                  <a:cubicBezTo>
                    <a:pt x="2078311" y="2644831"/>
                    <a:pt x="1821329" y="2757171"/>
                    <a:pt x="1539595" y="2785783"/>
                  </a:cubicBezTo>
                  <a:lnTo>
                    <a:pt x="1408066" y="2792424"/>
                  </a:lnTo>
                  <a:lnTo>
                    <a:pt x="1408066" y="2509827"/>
                  </a:lnTo>
                  <a:lnTo>
                    <a:pt x="1510701" y="2504645"/>
                  </a:lnTo>
                  <a:cubicBezTo>
                    <a:pt x="1735435" y="2481822"/>
                    <a:pt x="1940424" y="2392210"/>
                    <a:pt x="2105507" y="2255971"/>
                  </a:cubicBezTo>
                  <a:close/>
                  <a:moveTo>
                    <a:pt x="607001" y="2181933"/>
                  </a:moveTo>
                  <a:lnTo>
                    <a:pt x="608935" y="2184060"/>
                  </a:lnTo>
                  <a:cubicBezTo>
                    <a:pt x="785359" y="2360484"/>
                    <a:pt x="1020674" y="2478018"/>
                    <a:pt x="1282863" y="2504645"/>
                  </a:cubicBezTo>
                  <a:lnTo>
                    <a:pt x="1362347" y="2508658"/>
                  </a:lnTo>
                  <a:lnTo>
                    <a:pt x="1362347" y="2791255"/>
                  </a:lnTo>
                  <a:lnTo>
                    <a:pt x="1253970" y="2785783"/>
                  </a:lnTo>
                  <a:cubicBezTo>
                    <a:pt x="925280" y="2752402"/>
                    <a:pt x="630280" y="2605058"/>
                    <a:pt x="409108" y="2383886"/>
                  </a:cubicBezTo>
                  <a:lnTo>
                    <a:pt x="407175" y="2381759"/>
                  </a:lnTo>
                  <a:close/>
                  <a:moveTo>
                    <a:pt x="2510869" y="1394259"/>
                  </a:moveTo>
                  <a:lnTo>
                    <a:pt x="2793466" y="1394259"/>
                  </a:lnTo>
                  <a:lnTo>
                    <a:pt x="2793564" y="1396212"/>
                  </a:lnTo>
                  <a:cubicBezTo>
                    <a:pt x="2793564" y="1733709"/>
                    <a:pt x="2673866" y="2043249"/>
                    <a:pt x="2474607" y="2284695"/>
                  </a:cubicBezTo>
                  <a:lnTo>
                    <a:pt x="2406151" y="2360016"/>
                  </a:lnTo>
                  <a:lnTo>
                    <a:pt x="2206325" y="2160189"/>
                  </a:lnTo>
                  <a:lnTo>
                    <a:pt x="2256541" y="2104937"/>
                  </a:lnTo>
                  <a:cubicBezTo>
                    <a:pt x="2415487" y="1912340"/>
                    <a:pt x="2510967" y="1665427"/>
                    <a:pt x="2510967" y="1396212"/>
                  </a:cubicBezTo>
                  <a:close/>
                  <a:moveTo>
                    <a:pt x="99" y="1394259"/>
                  </a:moveTo>
                  <a:lnTo>
                    <a:pt x="282696" y="1394259"/>
                  </a:lnTo>
                  <a:lnTo>
                    <a:pt x="282597" y="1396212"/>
                  </a:lnTo>
                  <a:cubicBezTo>
                    <a:pt x="282597" y="1665427"/>
                    <a:pt x="378078" y="1912340"/>
                    <a:pt x="537023" y="2104937"/>
                  </a:cubicBezTo>
                  <a:lnTo>
                    <a:pt x="576217" y="2148061"/>
                  </a:lnTo>
                  <a:lnTo>
                    <a:pt x="376391" y="2347887"/>
                  </a:lnTo>
                  <a:lnTo>
                    <a:pt x="318958" y="2284695"/>
                  </a:lnTo>
                  <a:cubicBezTo>
                    <a:pt x="119698" y="2043249"/>
                    <a:pt x="0" y="1733709"/>
                    <a:pt x="0" y="1396212"/>
                  </a:cubicBezTo>
                  <a:close/>
                  <a:moveTo>
                    <a:pt x="400019" y="418540"/>
                  </a:moveTo>
                  <a:lnTo>
                    <a:pt x="599845" y="618366"/>
                  </a:lnTo>
                  <a:lnTo>
                    <a:pt x="537023" y="687487"/>
                  </a:lnTo>
                  <a:cubicBezTo>
                    <a:pt x="400784" y="852570"/>
                    <a:pt x="311173" y="1057560"/>
                    <a:pt x="288350" y="1282293"/>
                  </a:cubicBezTo>
                  <a:lnTo>
                    <a:pt x="285005" y="1348540"/>
                  </a:lnTo>
                  <a:lnTo>
                    <a:pt x="2408" y="1348540"/>
                  </a:lnTo>
                  <a:lnTo>
                    <a:pt x="7212" y="1253399"/>
                  </a:lnTo>
                  <a:cubicBezTo>
                    <a:pt x="35823" y="971665"/>
                    <a:pt x="148164" y="714683"/>
                    <a:pt x="318958" y="507729"/>
                  </a:cubicBezTo>
                  <a:close/>
                  <a:moveTo>
                    <a:pt x="2382329" y="406605"/>
                  </a:moveTo>
                  <a:lnTo>
                    <a:pt x="2384456" y="408538"/>
                  </a:lnTo>
                  <a:cubicBezTo>
                    <a:pt x="2605628" y="629710"/>
                    <a:pt x="2752973" y="924709"/>
                    <a:pt x="2786353" y="1253399"/>
                  </a:cubicBezTo>
                  <a:lnTo>
                    <a:pt x="2791157" y="1348540"/>
                  </a:lnTo>
                  <a:lnTo>
                    <a:pt x="2508560" y="1348540"/>
                  </a:lnTo>
                  <a:lnTo>
                    <a:pt x="2505215" y="1282293"/>
                  </a:lnTo>
                  <a:cubicBezTo>
                    <a:pt x="2478588" y="1020104"/>
                    <a:pt x="2361054" y="784789"/>
                    <a:pt x="2184630" y="608365"/>
                  </a:cubicBezTo>
                  <a:lnTo>
                    <a:pt x="2182503" y="606431"/>
                  </a:lnTo>
                  <a:close/>
                  <a:moveTo>
                    <a:pt x="1362347" y="1169"/>
                  </a:moveTo>
                  <a:lnTo>
                    <a:pt x="1362347" y="283766"/>
                  </a:lnTo>
                  <a:lnTo>
                    <a:pt x="1282863" y="287780"/>
                  </a:lnTo>
                  <a:cubicBezTo>
                    <a:pt x="1058130" y="310603"/>
                    <a:pt x="853140" y="400214"/>
                    <a:pt x="688057" y="536453"/>
                  </a:cubicBezTo>
                  <a:lnTo>
                    <a:pt x="632805" y="586670"/>
                  </a:lnTo>
                  <a:lnTo>
                    <a:pt x="432979" y="386844"/>
                  </a:lnTo>
                  <a:lnTo>
                    <a:pt x="508299" y="318387"/>
                  </a:lnTo>
                  <a:cubicBezTo>
                    <a:pt x="715253" y="147594"/>
                    <a:pt x="972235" y="35253"/>
                    <a:pt x="1253970" y="6642"/>
                  </a:cubicBezTo>
                  <a:close/>
                  <a:moveTo>
                    <a:pt x="1408066" y="0"/>
                  </a:moveTo>
                  <a:lnTo>
                    <a:pt x="1539595" y="6642"/>
                  </a:lnTo>
                  <a:cubicBezTo>
                    <a:pt x="1821329" y="35253"/>
                    <a:pt x="2078311" y="147594"/>
                    <a:pt x="2285265" y="318387"/>
                  </a:cubicBezTo>
                  <a:lnTo>
                    <a:pt x="2348458" y="375821"/>
                  </a:lnTo>
                  <a:lnTo>
                    <a:pt x="2148631" y="575647"/>
                  </a:lnTo>
                  <a:lnTo>
                    <a:pt x="2105507" y="536453"/>
                  </a:lnTo>
                  <a:cubicBezTo>
                    <a:pt x="1940424" y="400214"/>
                    <a:pt x="1735435" y="310603"/>
                    <a:pt x="1510701" y="287780"/>
                  </a:cubicBezTo>
                  <a:lnTo>
                    <a:pt x="1408066" y="282597"/>
                  </a:lnTo>
                  <a:close/>
                </a:path>
              </a:pathLst>
            </a:custGeom>
            <a:solidFill>
              <a:schemeClr val="accent1">
                <a:lumMod val="25000"/>
                <a:lumOff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1" name="Freeform 199+">
              <a:extLst>
                <a:ext uri="{FF2B5EF4-FFF2-40B4-BE49-F238E27FC236}">
                  <a16:creationId xmlns:a16="http://schemas.microsoft.com/office/drawing/2014/main" id="{9225B90D-3AB3-F169-EB37-27FCFFE07CD2}"/>
                </a:ext>
              </a:extLst>
            </p:cNvPr>
            <p:cNvSpPr/>
            <p:nvPr/>
          </p:nvSpPr>
          <p:spPr>
            <a:xfrm>
              <a:off x="4710793" y="2699288"/>
              <a:ext cx="2793564" cy="2792424"/>
            </a:xfrm>
            <a:prstGeom prst="arc">
              <a:avLst>
                <a:gd name="adj1" fmla="val 16237728"/>
                <a:gd name="adj2" fmla="val 18777843"/>
              </a:avLst>
            </a:prstGeom>
            <a:noFill/>
            <a:ln w="19050" cap="rnd">
              <a:gradFill>
                <a:gsLst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2" name="Freeform 199++">
              <a:extLst>
                <a:ext uri="{FF2B5EF4-FFF2-40B4-BE49-F238E27FC236}">
                  <a16:creationId xmlns:a16="http://schemas.microsoft.com/office/drawing/2014/main" id="{40622773-776B-0CAC-126A-38626E38312F}"/>
                </a:ext>
              </a:extLst>
            </p:cNvPr>
            <p:cNvSpPr/>
            <p:nvPr/>
          </p:nvSpPr>
          <p:spPr>
            <a:xfrm>
              <a:off x="4710793" y="2699288"/>
              <a:ext cx="2793564" cy="2792424"/>
            </a:xfrm>
            <a:prstGeom prst="arc">
              <a:avLst>
                <a:gd name="adj1" fmla="val 18884224"/>
                <a:gd name="adj2" fmla="val 21482643"/>
              </a:avLst>
            </a:prstGeom>
            <a:noFill/>
            <a:ln w="19050" cap="rnd">
              <a:gradFill>
                <a:gsLst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3" name="Freeform 199+++">
              <a:extLst>
                <a:ext uri="{FF2B5EF4-FFF2-40B4-BE49-F238E27FC236}">
                  <a16:creationId xmlns:a16="http://schemas.microsoft.com/office/drawing/2014/main" id="{B66AEDA5-A3EC-DC42-8AF8-430B9C8B6372}"/>
                </a:ext>
              </a:extLst>
            </p:cNvPr>
            <p:cNvSpPr/>
            <p:nvPr/>
          </p:nvSpPr>
          <p:spPr>
            <a:xfrm>
              <a:off x="4710793" y="2699288"/>
              <a:ext cx="2793564" cy="2792424"/>
            </a:xfrm>
            <a:prstGeom prst="arc">
              <a:avLst>
                <a:gd name="adj1" fmla="val 21596624"/>
                <a:gd name="adj2" fmla="val 2587364"/>
              </a:avLst>
            </a:prstGeom>
            <a:noFill/>
            <a:ln w="19050" cap="rnd">
              <a:gradFill>
                <a:gsLst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4" name="Freeform 199++++">
              <a:extLst>
                <a:ext uri="{FF2B5EF4-FFF2-40B4-BE49-F238E27FC236}">
                  <a16:creationId xmlns:a16="http://schemas.microsoft.com/office/drawing/2014/main" id="{0B6C4034-8022-9D3E-A56A-D3DBEDBE8B38}"/>
                </a:ext>
              </a:extLst>
            </p:cNvPr>
            <p:cNvSpPr/>
            <p:nvPr/>
          </p:nvSpPr>
          <p:spPr>
            <a:xfrm>
              <a:off x="4710793" y="2699288"/>
              <a:ext cx="2793564" cy="2792424"/>
            </a:xfrm>
            <a:prstGeom prst="arc">
              <a:avLst>
                <a:gd name="adj1" fmla="val 2747552"/>
                <a:gd name="adj2" fmla="val 5422756"/>
              </a:avLst>
            </a:prstGeom>
            <a:noFill/>
            <a:ln w="19050" cap="rnd">
              <a:gradFill>
                <a:gsLst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5" name="Freeform 199+++++">
              <a:extLst>
                <a:ext uri="{FF2B5EF4-FFF2-40B4-BE49-F238E27FC236}">
                  <a16:creationId xmlns:a16="http://schemas.microsoft.com/office/drawing/2014/main" id="{721EF287-37B9-2903-E2C3-620F0514DC73}"/>
                </a:ext>
              </a:extLst>
            </p:cNvPr>
            <p:cNvSpPr/>
            <p:nvPr/>
          </p:nvSpPr>
          <p:spPr>
            <a:xfrm>
              <a:off x="4710793" y="2699288"/>
              <a:ext cx="2793564" cy="2792424"/>
            </a:xfrm>
            <a:prstGeom prst="arc">
              <a:avLst>
                <a:gd name="adj1" fmla="val 5533757"/>
                <a:gd name="adj2" fmla="val 8060078"/>
              </a:avLst>
            </a:prstGeom>
            <a:noFill/>
            <a:ln w="19050" cap="rnd">
              <a:gradFill>
                <a:gsLst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6" name="Freeform 199++++++">
              <a:extLst>
                <a:ext uri="{FF2B5EF4-FFF2-40B4-BE49-F238E27FC236}">
                  <a16:creationId xmlns:a16="http://schemas.microsoft.com/office/drawing/2014/main" id="{1ED7C1DA-FC3A-D1ED-68F2-995AE34CE58B}"/>
                </a:ext>
              </a:extLst>
            </p:cNvPr>
            <p:cNvSpPr/>
            <p:nvPr/>
          </p:nvSpPr>
          <p:spPr>
            <a:xfrm>
              <a:off x="4710793" y="2699288"/>
              <a:ext cx="2793564" cy="2792424"/>
            </a:xfrm>
            <a:prstGeom prst="arc">
              <a:avLst>
                <a:gd name="adj1" fmla="val 8272738"/>
                <a:gd name="adj2" fmla="val 10891769"/>
              </a:avLst>
            </a:prstGeom>
            <a:noFill/>
            <a:ln w="19050" cap="rnd">
              <a:gradFill>
                <a:gsLst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35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7" name="Freeform 199+++++++">
              <a:extLst>
                <a:ext uri="{FF2B5EF4-FFF2-40B4-BE49-F238E27FC236}">
                  <a16:creationId xmlns:a16="http://schemas.microsoft.com/office/drawing/2014/main" id="{91CE38E1-57D6-641A-5736-B24B972E6614}"/>
                </a:ext>
              </a:extLst>
            </p:cNvPr>
            <p:cNvSpPr/>
            <p:nvPr/>
          </p:nvSpPr>
          <p:spPr>
            <a:xfrm>
              <a:off x="4710793" y="2699288"/>
              <a:ext cx="2793564" cy="2792424"/>
            </a:xfrm>
            <a:prstGeom prst="arc">
              <a:avLst>
                <a:gd name="adj1" fmla="val 10973682"/>
                <a:gd name="adj2" fmla="val 13455604"/>
              </a:avLst>
            </a:prstGeom>
            <a:noFill/>
            <a:ln w="19050" cap="rnd">
              <a:gradFill>
                <a:gsLst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8" name="Freeform 199++++++++">
              <a:extLst>
                <a:ext uri="{FF2B5EF4-FFF2-40B4-BE49-F238E27FC236}">
                  <a16:creationId xmlns:a16="http://schemas.microsoft.com/office/drawing/2014/main" id="{6393498F-A06D-652C-3568-39265B9239B2}"/>
                </a:ext>
              </a:extLst>
            </p:cNvPr>
            <p:cNvSpPr/>
            <p:nvPr/>
          </p:nvSpPr>
          <p:spPr>
            <a:xfrm>
              <a:off x="4710793" y="2699288"/>
              <a:ext cx="2793564" cy="2792424"/>
            </a:xfrm>
            <a:prstGeom prst="arc">
              <a:avLst>
                <a:gd name="adj1" fmla="val 13608313"/>
                <a:gd name="adj2" fmla="val 16063004"/>
              </a:avLst>
            </a:prstGeom>
            <a:noFill/>
            <a:ln w="19050" cap="rnd">
              <a:gradFill>
                <a:gsLst>
                  <a:gs pos="47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89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4124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F75EDC-6582-43CD-E34A-BD2EE12E4124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解决方案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C027A0-AAA3-E5E0-E442-CC2521B4FB12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</a:rPr>
              <a:t>Total solution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A24DD68D-A8BF-8E0C-302F-050C3C439BD1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朋友们一起玩桌上足球">
            <a:extLst>
              <a:ext uri="{FF2B5EF4-FFF2-40B4-BE49-F238E27FC236}">
                <a16:creationId xmlns:a16="http://schemas.microsoft.com/office/drawing/2014/main" id="{64434483-A366-65AE-855E-B9467BF56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674465"/>
            <a:ext cx="3335996" cy="2223454"/>
          </a:xfrm>
          <a:prstGeom prst="roundRect">
            <a:avLst>
              <a:gd name="adj" fmla="val 8338"/>
            </a:avLst>
          </a:prstGeom>
        </p:spPr>
      </p:pic>
      <p:pic>
        <p:nvPicPr>
          <p:cNvPr id="12" name="图片 11" descr="女性商务人士使用笔记本电脑在会议上讲话">
            <a:extLst>
              <a:ext uri="{FF2B5EF4-FFF2-40B4-BE49-F238E27FC236}">
                <a16:creationId xmlns:a16="http://schemas.microsoft.com/office/drawing/2014/main" id="{2CAF47CF-B1C2-5548-F659-2AF6527D7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66" y="1674465"/>
            <a:ext cx="3335996" cy="2223454"/>
          </a:xfrm>
          <a:prstGeom prst="roundRect">
            <a:avLst>
              <a:gd name="adj" fmla="val 8858"/>
            </a:avLst>
          </a:prstGeom>
        </p:spPr>
      </p:pic>
      <p:pic>
        <p:nvPicPr>
          <p:cNvPr id="14" name="图片 13" descr="商务人士在白板前开会">
            <a:extLst>
              <a:ext uri="{FF2B5EF4-FFF2-40B4-BE49-F238E27FC236}">
                <a16:creationId xmlns:a16="http://schemas.microsoft.com/office/drawing/2014/main" id="{9E106A97-C1AE-F04A-A874-00623500D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1" y="1674465"/>
            <a:ext cx="3295977" cy="2196782"/>
          </a:xfrm>
          <a:prstGeom prst="roundRect">
            <a:avLst>
              <a:gd name="adj" fmla="val 8237"/>
            </a:avLst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8B217F-B8C8-8C97-72B4-5C3245E3C1EB}"/>
              </a:ext>
            </a:extLst>
          </p:cNvPr>
          <p:cNvGrpSpPr/>
          <p:nvPr/>
        </p:nvGrpSpPr>
        <p:grpSpPr>
          <a:xfrm>
            <a:off x="947738" y="4249683"/>
            <a:ext cx="3335996" cy="2076439"/>
            <a:chOff x="947738" y="4249683"/>
            <a:chExt cx="3335996" cy="2076439"/>
          </a:xfrm>
        </p:grpSpPr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25702A07-2904-D53F-3DAF-7DEF6AC6465F}"/>
                </a:ext>
              </a:extLst>
            </p:cNvPr>
            <p:cNvSpPr txBox="1"/>
            <p:nvPr/>
          </p:nvSpPr>
          <p:spPr>
            <a:xfrm>
              <a:off x="947738" y="4307565"/>
              <a:ext cx="2293173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组织机构调整</a:t>
              </a:r>
            </a:p>
          </p:txBody>
        </p:sp>
        <p:sp>
          <p:nvSpPr>
            <p:cNvPr id="62" name="íSļíḓe">
              <a:extLst>
                <a:ext uri="{FF2B5EF4-FFF2-40B4-BE49-F238E27FC236}">
                  <a16:creationId xmlns:a16="http://schemas.microsoft.com/office/drawing/2014/main" id="{D4062717-ADC9-0E6E-350C-C86FAC5BB942}"/>
                </a:ext>
              </a:extLst>
            </p:cNvPr>
            <p:cNvSpPr/>
            <p:nvPr/>
          </p:nvSpPr>
          <p:spPr>
            <a:xfrm>
              <a:off x="972122" y="4734779"/>
              <a:ext cx="3311612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将问题和相关的组织职责分配给新的人员或新建立的部门，简化机构以降低管理难度，适时的结构重组</a:t>
              </a: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E059ED8E-164E-8284-85A8-780BA5997C32}"/>
                </a:ext>
              </a:extLst>
            </p:cNvPr>
            <p:cNvSpPr txBox="1"/>
            <p:nvPr/>
          </p:nvSpPr>
          <p:spPr>
            <a:xfrm>
              <a:off x="3088918" y="4249683"/>
              <a:ext cx="1068419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en-US" altLang="zh-CN" sz="5400" dirty="0">
                  <a:ln>
                    <a:gradFill>
                      <a:gsLst>
                        <a:gs pos="0">
                          <a:schemeClr val="bg1"/>
                        </a:gs>
                        <a:gs pos="63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01</a:t>
              </a:r>
              <a:endParaRPr lang="zh-CN" altLang="en-US" sz="5400" dirty="0">
                <a:ln>
                  <a:gradFill>
                    <a:gsLst>
                      <a:gs pos="0">
                        <a:schemeClr val="bg1"/>
                      </a:gs>
                      <a:gs pos="63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1212C77-5A40-E55D-79EE-C98961C8D6AE}"/>
                </a:ext>
              </a:extLst>
            </p:cNvPr>
            <p:cNvGrpSpPr/>
            <p:nvPr/>
          </p:nvGrpSpPr>
          <p:grpSpPr>
            <a:xfrm>
              <a:off x="972122" y="6280403"/>
              <a:ext cx="3252406" cy="45719"/>
              <a:chOff x="972122" y="6280403"/>
              <a:chExt cx="3252406" cy="45719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2EE86047-24FA-953D-D8D0-E529E0490A17}"/>
                  </a:ext>
                </a:extLst>
              </p:cNvPr>
              <p:cNvCxnSpPr/>
              <p:nvPr/>
            </p:nvCxnSpPr>
            <p:spPr>
              <a:xfrm>
                <a:off x="972122" y="6303264"/>
                <a:ext cx="3252406" cy="0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0F37F596-29E2-52EB-4D16-5E5011CB9D53}"/>
                  </a:ext>
                </a:extLst>
              </p:cNvPr>
              <p:cNvSpPr/>
              <p:nvPr/>
            </p:nvSpPr>
            <p:spPr>
              <a:xfrm>
                <a:off x="972122" y="6280403"/>
                <a:ext cx="747458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D5A03186-9B1D-AC4A-2FBF-6817C35B0560}"/>
              </a:ext>
            </a:extLst>
          </p:cNvPr>
          <p:cNvGrpSpPr/>
          <p:nvPr/>
        </p:nvGrpSpPr>
        <p:grpSpPr>
          <a:xfrm>
            <a:off x="4448011" y="4249683"/>
            <a:ext cx="3335996" cy="2076439"/>
            <a:chOff x="947738" y="4249683"/>
            <a:chExt cx="3335996" cy="2076439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E8F9C407-6BD9-6F24-7420-54A900F7BB91}"/>
                </a:ext>
              </a:extLst>
            </p:cNvPr>
            <p:cNvSpPr txBox="1"/>
            <p:nvPr/>
          </p:nvSpPr>
          <p:spPr>
            <a:xfrm>
              <a:off x="947738" y="4307565"/>
              <a:ext cx="2293173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政策制度改革</a:t>
              </a:r>
            </a:p>
          </p:txBody>
        </p:sp>
        <p:sp>
          <p:nvSpPr>
            <p:cNvPr id="71" name="íSļíḓe">
              <a:extLst>
                <a:ext uri="{FF2B5EF4-FFF2-40B4-BE49-F238E27FC236}">
                  <a16:creationId xmlns:a16="http://schemas.microsoft.com/office/drawing/2014/main" id="{EF74BFD0-3B97-5B1A-F9F9-F4A7F4F57B13}"/>
                </a:ext>
              </a:extLst>
            </p:cNvPr>
            <p:cNvSpPr/>
            <p:nvPr/>
          </p:nvSpPr>
          <p:spPr>
            <a:xfrm>
              <a:off x="972122" y="4734779"/>
              <a:ext cx="3311612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回到现行制度形成的原始起点，客观分析其产生的机制和条件， 理清产生问题的原因，从而找到有效的新制度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CE3D057E-8D19-33B5-8C49-DA4421D29F42}"/>
                </a:ext>
              </a:extLst>
            </p:cNvPr>
            <p:cNvSpPr txBox="1"/>
            <p:nvPr/>
          </p:nvSpPr>
          <p:spPr>
            <a:xfrm>
              <a:off x="3088918" y="4249683"/>
              <a:ext cx="1068419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en-US" altLang="zh-CN" sz="5400" dirty="0">
                  <a:ln>
                    <a:gradFill>
                      <a:gsLst>
                        <a:gs pos="0">
                          <a:schemeClr val="bg1"/>
                        </a:gs>
                        <a:gs pos="63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02</a:t>
              </a:r>
              <a:endParaRPr lang="zh-CN" altLang="en-US" sz="5400" dirty="0">
                <a:ln>
                  <a:gradFill>
                    <a:gsLst>
                      <a:gs pos="0">
                        <a:schemeClr val="bg1"/>
                      </a:gs>
                      <a:gs pos="63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7F160B13-4F10-1CCE-4C27-FDD922257268}"/>
                </a:ext>
              </a:extLst>
            </p:cNvPr>
            <p:cNvGrpSpPr/>
            <p:nvPr/>
          </p:nvGrpSpPr>
          <p:grpSpPr>
            <a:xfrm>
              <a:off x="972122" y="6280403"/>
              <a:ext cx="3252406" cy="45719"/>
              <a:chOff x="972122" y="6280403"/>
              <a:chExt cx="3252406" cy="45719"/>
            </a:xfrm>
          </p:grpSpPr>
          <p:cxnSp>
            <p:nvCxnSpPr>
              <p:cNvPr id="74" name="直接连接符 73">
                <a:extLst>
                  <a:ext uri="{FF2B5EF4-FFF2-40B4-BE49-F238E27FC236}">
                    <a16:creationId xmlns:a16="http://schemas.microsoft.com/office/drawing/2014/main" id="{51E49A02-B3B0-F41E-3186-70C4280A1000}"/>
                  </a:ext>
                </a:extLst>
              </p:cNvPr>
              <p:cNvCxnSpPr/>
              <p:nvPr/>
            </p:nvCxnSpPr>
            <p:spPr>
              <a:xfrm>
                <a:off x="972122" y="6303264"/>
                <a:ext cx="3252406" cy="0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FE64996F-BFC9-DFB9-8F92-14BB5B629E10}"/>
                  </a:ext>
                </a:extLst>
              </p:cNvPr>
              <p:cNvSpPr/>
              <p:nvPr/>
            </p:nvSpPr>
            <p:spPr>
              <a:xfrm>
                <a:off x="972122" y="6280403"/>
                <a:ext cx="747458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A0F822A3-12F3-245A-A14C-A33C777E029C}"/>
              </a:ext>
            </a:extLst>
          </p:cNvPr>
          <p:cNvGrpSpPr/>
          <p:nvPr/>
        </p:nvGrpSpPr>
        <p:grpSpPr>
          <a:xfrm>
            <a:off x="7908266" y="4249683"/>
            <a:ext cx="3335996" cy="2076439"/>
            <a:chOff x="947738" y="4249683"/>
            <a:chExt cx="3335996" cy="2076439"/>
          </a:xfrm>
        </p:grpSpPr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53B0797E-73B9-B002-FFE3-DD4DB1FA416B}"/>
                </a:ext>
              </a:extLst>
            </p:cNvPr>
            <p:cNvSpPr txBox="1"/>
            <p:nvPr/>
          </p:nvSpPr>
          <p:spPr>
            <a:xfrm>
              <a:off x="947738" y="4307565"/>
              <a:ext cx="2293173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工作效率提升</a:t>
              </a:r>
            </a:p>
          </p:txBody>
        </p:sp>
        <p:sp>
          <p:nvSpPr>
            <p:cNvPr id="78" name="íSļíḓe">
              <a:extLst>
                <a:ext uri="{FF2B5EF4-FFF2-40B4-BE49-F238E27FC236}">
                  <a16:creationId xmlns:a16="http://schemas.microsoft.com/office/drawing/2014/main" id="{16270356-E1FC-E5D0-8969-8DC68BD060C6}"/>
                </a:ext>
              </a:extLst>
            </p:cNvPr>
            <p:cNvSpPr/>
            <p:nvPr/>
          </p:nvSpPr>
          <p:spPr>
            <a:xfrm>
              <a:off x="972122" y="4734779"/>
              <a:ext cx="3311612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智能化办公设备的应用，线上线下优势互补，解决疫情影响远程办公的难题，全面展开线上办公模式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2D04F9D9-C666-A39C-3D50-52E9BB5C5C04}"/>
                </a:ext>
              </a:extLst>
            </p:cNvPr>
            <p:cNvSpPr txBox="1"/>
            <p:nvPr/>
          </p:nvSpPr>
          <p:spPr>
            <a:xfrm>
              <a:off x="3088918" y="4249683"/>
              <a:ext cx="1068419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en-US" altLang="zh-CN" sz="5400" dirty="0">
                  <a:ln>
                    <a:gradFill>
                      <a:gsLst>
                        <a:gs pos="0">
                          <a:schemeClr val="bg1"/>
                        </a:gs>
                        <a:gs pos="63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03</a:t>
              </a:r>
              <a:endParaRPr lang="zh-CN" altLang="en-US" sz="5400" dirty="0">
                <a:ln>
                  <a:gradFill>
                    <a:gsLst>
                      <a:gs pos="0">
                        <a:schemeClr val="bg1"/>
                      </a:gs>
                      <a:gs pos="63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B3AE4098-8D3C-EAF1-9169-3E52E7986A41}"/>
                </a:ext>
              </a:extLst>
            </p:cNvPr>
            <p:cNvGrpSpPr/>
            <p:nvPr/>
          </p:nvGrpSpPr>
          <p:grpSpPr>
            <a:xfrm>
              <a:off x="972122" y="6280403"/>
              <a:ext cx="3252406" cy="45719"/>
              <a:chOff x="972122" y="6280403"/>
              <a:chExt cx="3252406" cy="45719"/>
            </a:xfrm>
          </p:grpSpPr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EAF10166-26C1-D8CB-E5C3-C9F6F6605CF1}"/>
                  </a:ext>
                </a:extLst>
              </p:cNvPr>
              <p:cNvCxnSpPr/>
              <p:nvPr/>
            </p:nvCxnSpPr>
            <p:spPr>
              <a:xfrm>
                <a:off x="972122" y="6303264"/>
                <a:ext cx="3252406" cy="0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8D24B182-6106-9017-9C4E-96233AD32DCA}"/>
                  </a:ext>
                </a:extLst>
              </p:cNvPr>
              <p:cNvSpPr/>
              <p:nvPr/>
            </p:nvSpPr>
            <p:spPr>
              <a:xfrm>
                <a:off x="972122" y="6280403"/>
                <a:ext cx="747458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D3D7EE38-E8C8-DFA6-6DA7-BCEB4CFCC8B6}"/>
              </a:ext>
            </a:extLst>
          </p:cNvPr>
          <p:cNvGrpSpPr/>
          <p:nvPr/>
        </p:nvGrpSpPr>
        <p:grpSpPr>
          <a:xfrm flipH="1">
            <a:off x="11117865" y="1218015"/>
            <a:ext cx="477399" cy="629225"/>
            <a:chOff x="3152872" y="2743200"/>
            <a:chExt cx="477399" cy="629225"/>
          </a:xfrm>
        </p:grpSpPr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644161D6-2B07-F15B-2777-25B6965291AA}"/>
                </a:ext>
              </a:extLst>
            </p:cNvPr>
            <p:cNvSpPr/>
            <p:nvPr/>
          </p:nvSpPr>
          <p:spPr>
            <a:xfrm>
              <a:off x="3152872" y="2743200"/>
              <a:ext cx="477399" cy="477399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59FEECF4-60BB-DED0-4306-4E7FECAA11A0}"/>
                </a:ext>
              </a:extLst>
            </p:cNvPr>
            <p:cNvSpPr/>
            <p:nvPr/>
          </p:nvSpPr>
          <p:spPr>
            <a:xfrm>
              <a:off x="3152873" y="3175477"/>
              <a:ext cx="196948" cy="196948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612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F75EDC-6582-43CD-E34A-BD2EE12E4124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解决方案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C027A0-AAA3-E5E0-E442-CC2521B4FB12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</a:rPr>
              <a:t>Total solution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ED18676-89D9-54AC-19C5-D55FC7B99ADF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F5C0179-7999-4A0F-5883-247676D434E6}"/>
              </a:ext>
            </a:extLst>
          </p:cNvPr>
          <p:cNvGrpSpPr/>
          <p:nvPr/>
        </p:nvGrpSpPr>
        <p:grpSpPr>
          <a:xfrm>
            <a:off x="0" y="1472483"/>
            <a:ext cx="12192000" cy="4847120"/>
            <a:chOff x="0" y="1472483"/>
            <a:chExt cx="12192000" cy="4847120"/>
          </a:xfrm>
        </p:grpSpPr>
        <p:sp>
          <p:nvSpPr>
            <p:cNvPr id="233" name="任意多边形: 形状 232">
              <a:extLst>
                <a:ext uri="{FF2B5EF4-FFF2-40B4-BE49-F238E27FC236}">
                  <a16:creationId xmlns:a16="http://schemas.microsoft.com/office/drawing/2014/main" id="{448C500F-0B5C-1203-8D0E-2C195A71A657}"/>
                </a:ext>
              </a:extLst>
            </p:cNvPr>
            <p:cNvSpPr/>
            <p:nvPr/>
          </p:nvSpPr>
          <p:spPr>
            <a:xfrm>
              <a:off x="0" y="2108421"/>
              <a:ext cx="12192000" cy="3606395"/>
            </a:xfrm>
            <a:custGeom>
              <a:avLst/>
              <a:gdLst>
                <a:gd name="connsiteX0" fmla="*/ 12192000 w 12192000"/>
                <a:gd name="connsiteY0" fmla="*/ 63818 h 3606395"/>
                <a:gd name="connsiteX1" fmla="*/ 12192000 w 12192000"/>
                <a:gd name="connsiteY1" fmla="*/ 3542578 h 3606395"/>
                <a:gd name="connsiteX2" fmla="*/ 12007283 w 12192000"/>
                <a:gd name="connsiteY2" fmla="*/ 3500604 h 3606395"/>
                <a:gd name="connsiteX3" fmla="*/ 8688556 w 12192000"/>
                <a:gd name="connsiteY3" fmla="*/ 3005615 h 3606395"/>
                <a:gd name="connsiteX4" fmla="*/ 8250358 w 12192000"/>
                <a:gd name="connsiteY4" fmla="*/ 2970878 h 3606395"/>
                <a:gd name="connsiteX5" fmla="*/ 8267395 w 12192000"/>
                <a:gd name="connsiteY5" fmla="*/ 2942835 h 3606395"/>
                <a:gd name="connsiteX6" fmla="*/ 8559905 w 12192000"/>
                <a:gd name="connsiteY6" fmla="*/ 1787622 h 3606395"/>
                <a:gd name="connsiteX7" fmla="*/ 8369450 w 12192000"/>
                <a:gd name="connsiteY7" fmla="*/ 844263 h 3606395"/>
                <a:gd name="connsiteX8" fmla="*/ 8323468 w 12192000"/>
                <a:gd name="connsiteY8" fmla="*/ 748810 h 3606395"/>
                <a:gd name="connsiteX9" fmla="*/ 8719810 w 12192000"/>
                <a:gd name="connsiteY9" fmla="*/ 704960 h 3606395"/>
                <a:gd name="connsiteX10" fmla="*/ 12007283 w 12192000"/>
                <a:gd name="connsiteY10" fmla="*/ 105791 h 3606395"/>
                <a:gd name="connsiteX11" fmla="*/ 0 w 12192000"/>
                <a:gd name="connsiteY11" fmla="*/ 0 h 3606395"/>
                <a:gd name="connsiteX12" fmla="*/ 28272 w 12192000"/>
                <a:gd name="connsiteY12" fmla="*/ 7908 h 3606395"/>
                <a:gd name="connsiteX13" fmla="*/ 3920359 w 12192000"/>
                <a:gd name="connsiteY13" fmla="*/ 740704 h 3606395"/>
                <a:gd name="connsiteX14" fmla="*/ 3951600 w 12192000"/>
                <a:gd name="connsiteY14" fmla="*/ 743875 h 3606395"/>
                <a:gd name="connsiteX15" fmla="*/ 3903241 w 12192000"/>
                <a:gd name="connsiteY15" fmla="*/ 844263 h 3606395"/>
                <a:gd name="connsiteX16" fmla="*/ 3712785 w 12192000"/>
                <a:gd name="connsiteY16" fmla="*/ 1787622 h 3606395"/>
                <a:gd name="connsiteX17" fmla="*/ 4005296 w 12192000"/>
                <a:gd name="connsiteY17" fmla="*/ 2942835 h 3606395"/>
                <a:gd name="connsiteX18" fmla="*/ 4024517 w 12192000"/>
                <a:gd name="connsiteY18" fmla="*/ 2974474 h 3606395"/>
                <a:gd name="connsiteX19" fmla="*/ 3458138 w 12192000"/>
                <a:gd name="connsiteY19" fmla="*/ 3021917 h 3606395"/>
                <a:gd name="connsiteX20" fmla="*/ 28272 w 12192000"/>
                <a:gd name="connsiteY20" fmla="*/ 3598488 h 3606395"/>
                <a:gd name="connsiteX21" fmla="*/ 0 w 12192000"/>
                <a:gd name="connsiteY21" fmla="*/ 3606395 h 360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92000" h="3606395">
                  <a:moveTo>
                    <a:pt x="12192000" y="63818"/>
                  </a:moveTo>
                  <a:lnTo>
                    <a:pt x="12192000" y="3542578"/>
                  </a:lnTo>
                  <a:lnTo>
                    <a:pt x="12007283" y="3500604"/>
                  </a:lnTo>
                  <a:cubicBezTo>
                    <a:pt x="11149494" y="3323990"/>
                    <a:pt x="9998619" y="3127869"/>
                    <a:pt x="8688556" y="3005615"/>
                  </a:cubicBezTo>
                  <a:lnTo>
                    <a:pt x="8250358" y="2970878"/>
                  </a:lnTo>
                  <a:lnTo>
                    <a:pt x="8267395" y="2942835"/>
                  </a:lnTo>
                  <a:cubicBezTo>
                    <a:pt x="8453942" y="2599433"/>
                    <a:pt x="8559905" y="2205902"/>
                    <a:pt x="8559905" y="1787622"/>
                  </a:cubicBezTo>
                  <a:cubicBezTo>
                    <a:pt x="8559905" y="1452998"/>
                    <a:pt x="8492088" y="1134214"/>
                    <a:pt x="8369450" y="844263"/>
                  </a:cubicBezTo>
                  <a:lnTo>
                    <a:pt x="8323468" y="748810"/>
                  </a:lnTo>
                  <a:lnTo>
                    <a:pt x="8719810" y="704960"/>
                  </a:lnTo>
                  <a:cubicBezTo>
                    <a:pt x="10016479" y="538058"/>
                    <a:pt x="11149494" y="282406"/>
                    <a:pt x="12007283" y="105791"/>
                  </a:cubicBezTo>
                  <a:close/>
                  <a:moveTo>
                    <a:pt x="0" y="0"/>
                  </a:moveTo>
                  <a:lnTo>
                    <a:pt x="28272" y="7908"/>
                  </a:lnTo>
                  <a:cubicBezTo>
                    <a:pt x="952767" y="240432"/>
                    <a:pt x="2318032" y="562265"/>
                    <a:pt x="3920359" y="740704"/>
                  </a:cubicBezTo>
                  <a:lnTo>
                    <a:pt x="3951600" y="743875"/>
                  </a:lnTo>
                  <a:lnTo>
                    <a:pt x="3903241" y="844263"/>
                  </a:lnTo>
                  <a:cubicBezTo>
                    <a:pt x="3780602" y="1134214"/>
                    <a:pt x="3712785" y="1452998"/>
                    <a:pt x="3712785" y="1787622"/>
                  </a:cubicBezTo>
                  <a:cubicBezTo>
                    <a:pt x="3712785" y="2205902"/>
                    <a:pt x="3818749" y="2599433"/>
                    <a:pt x="4005296" y="2942835"/>
                  </a:cubicBezTo>
                  <a:lnTo>
                    <a:pt x="4024517" y="2974474"/>
                  </a:lnTo>
                  <a:lnTo>
                    <a:pt x="3458138" y="3021917"/>
                  </a:lnTo>
                  <a:cubicBezTo>
                    <a:pt x="2055585" y="3161439"/>
                    <a:pt x="868722" y="3387103"/>
                    <a:pt x="28272" y="3598488"/>
                  </a:cubicBezTo>
                  <a:lnTo>
                    <a:pt x="0" y="3606395"/>
                  </a:lnTo>
                  <a:close/>
                </a:path>
              </a:pathLst>
            </a:custGeom>
            <a:gradFill>
              <a:gsLst>
                <a:gs pos="680">
                  <a:schemeClr val="accent1">
                    <a:lumMod val="10000"/>
                    <a:lumOff val="90000"/>
                    <a:alpha val="0"/>
                  </a:schemeClr>
                </a:gs>
                <a:gs pos="60568">
                  <a:srgbClr val="D1F9FF">
                    <a:alpha val="37000"/>
                  </a:srgbClr>
                </a:gs>
                <a:gs pos="38000">
                  <a:schemeClr val="accent1">
                    <a:lumMod val="10000"/>
                    <a:lumOff val="90000"/>
                    <a:alpha val="47000"/>
                  </a:schemeClr>
                </a:gs>
                <a:gs pos="100000">
                  <a:schemeClr val="accent1">
                    <a:lumMod val="10000"/>
                    <a:lumOff val="9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97FD153C-D5E0-1638-0AB8-EE20CEF83586}"/>
                </a:ext>
              </a:extLst>
            </p:cNvPr>
            <p:cNvSpPr/>
            <p:nvPr/>
          </p:nvSpPr>
          <p:spPr>
            <a:xfrm>
              <a:off x="1046979" y="2101911"/>
              <a:ext cx="1569348" cy="35882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03" name="矩形: 圆角 102">
              <a:extLst>
                <a:ext uri="{FF2B5EF4-FFF2-40B4-BE49-F238E27FC236}">
                  <a16:creationId xmlns:a16="http://schemas.microsoft.com/office/drawing/2014/main" id="{44776877-0743-215F-0D9D-5CA36980F2E3}"/>
                </a:ext>
              </a:extLst>
            </p:cNvPr>
            <p:cNvSpPr/>
            <p:nvPr/>
          </p:nvSpPr>
          <p:spPr>
            <a:xfrm>
              <a:off x="9637629" y="2101911"/>
              <a:ext cx="1569348" cy="35882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5" name="Oval 4++">
              <a:extLst>
                <a:ext uri="{FF2B5EF4-FFF2-40B4-BE49-F238E27FC236}">
                  <a16:creationId xmlns:a16="http://schemas.microsoft.com/office/drawing/2014/main" id="{501790C6-03EC-C90E-08BC-32DE7D715A23}"/>
                </a:ext>
              </a:extLst>
            </p:cNvPr>
            <p:cNvSpPr/>
            <p:nvPr/>
          </p:nvSpPr>
          <p:spPr>
            <a:xfrm>
              <a:off x="3712785" y="1472483"/>
              <a:ext cx="4847119" cy="4847120"/>
            </a:xfrm>
            <a:prstGeom prst="ellipse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" name="Oval 4+">
              <a:extLst>
                <a:ext uri="{FF2B5EF4-FFF2-40B4-BE49-F238E27FC236}">
                  <a16:creationId xmlns:a16="http://schemas.microsoft.com/office/drawing/2014/main" id="{49375174-1D76-418A-FF3C-13E18F933B8F}"/>
                </a:ext>
              </a:extLst>
            </p:cNvPr>
            <p:cNvSpPr/>
            <p:nvPr/>
          </p:nvSpPr>
          <p:spPr>
            <a:xfrm>
              <a:off x="4526281" y="2285979"/>
              <a:ext cx="3220130" cy="3220130"/>
            </a:xfrm>
            <a:prstGeom prst="ellipse">
              <a:avLst/>
            </a:prstGeom>
            <a:solidFill>
              <a:schemeClr val="accent2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3" name="Oval 4+">
              <a:extLst>
                <a:ext uri="{FF2B5EF4-FFF2-40B4-BE49-F238E27FC236}">
                  <a16:creationId xmlns:a16="http://schemas.microsoft.com/office/drawing/2014/main" id="{6A371F5E-4A44-3B73-0E91-C4961E7DC5F4}"/>
                </a:ext>
              </a:extLst>
            </p:cNvPr>
            <p:cNvSpPr/>
            <p:nvPr/>
          </p:nvSpPr>
          <p:spPr>
            <a:xfrm>
              <a:off x="5051846" y="2811544"/>
              <a:ext cx="2168998" cy="216899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3076CBC2-8D09-E02E-5630-BFF085908393}"/>
                </a:ext>
              </a:extLst>
            </p:cNvPr>
            <p:cNvSpPr/>
            <p:nvPr/>
          </p:nvSpPr>
          <p:spPr>
            <a:xfrm>
              <a:off x="5226810" y="2986508"/>
              <a:ext cx="1819069" cy="18190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6" name="箭头: 右 85">
              <a:extLst>
                <a:ext uri="{FF2B5EF4-FFF2-40B4-BE49-F238E27FC236}">
                  <a16:creationId xmlns:a16="http://schemas.microsoft.com/office/drawing/2014/main" id="{94EF8BBD-6A6E-D150-85C0-3B572F347E11}"/>
                </a:ext>
              </a:extLst>
            </p:cNvPr>
            <p:cNvSpPr/>
            <p:nvPr/>
          </p:nvSpPr>
          <p:spPr>
            <a:xfrm flipH="1">
              <a:off x="2791291" y="3189831"/>
              <a:ext cx="2293379" cy="1412424"/>
            </a:xfrm>
            <a:prstGeom prst="rightArrow">
              <a:avLst/>
            </a:prstGeom>
            <a:gradFill>
              <a:gsLst>
                <a:gs pos="2200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1" name="箭头: 右 100">
              <a:extLst>
                <a:ext uri="{FF2B5EF4-FFF2-40B4-BE49-F238E27FC236}">
                  <a16:creationId xmlns:a16="http://schemas.microsoft.com/office/drawing/2014/main" id="{4DCD8793-BC3B-4F4D-1540-1DA1483D6370}"/>
                </a:ext>
              </a:extLst>
            </p:cNvPr>
            <p:cNvSpPr/>
            <p:nvPr/>
          </p:nvSpPr>
          <p:spPr>
            <a:xfrm flipV="1">
              <a:off x="7188019" y="3189831"/>
              <a:ext cx="2285918" cy="1412424"/>
            </a:xfrm>
            <a:prstGeom prst="rightArrow">
              <a:avLst/>
            </a:prstGeom>
            <a:gradFill>
              <a:gsLst>
                <a:gs pos="2200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0B20B29-026F-A337-24F9-1C7AF7740FDC}"/>
                </a:ext>
              </a:extLst>
            </p:cNvPr>
            <p:cNvSpPr/>
            <p:nvPr/>
          </p:nvSpPr>
          <p:spPr>
            <a:xfrm>
              <a:off x="4456370" y="2454701"/>
              <a:ext cx="746760" cy="74676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7000">
                    <a:schemeClr val="accent1">
                      <a:lumMod val="45000"/>
                      <a:lumOff val="55000"/>
                    </a:schemeClr>
                  </a:gs>
                  <a:gs pos="34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EFAA26B9-2168-4A8D-4BF5-0A2EA4F20F3D}"/>
                </a:ext>
              </a:extLst>
            </p:cNvPr>
            <p:cNvSpPr/>
            <p:nvPr/>
          </p:nvSpPr>
          <p:spPr>
            <a:xfrm>
              <a:off x="5751244" y="1876158"/>
              <a:ext cx="746760" cy="74676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7000">
                    <a:schemeClr val="accent1">
                      <a:lumMod val="45000"/>
                      <a:lumOff val="55000"/>
                    </a:schemeClr>
                  </a:gs>
                  <a:gs pos="34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99749766-07D6-C02B-9BFE-83A711C68525}"/>
                </a:ext>
              </a:extLst>
            </p:cNvPr>
            <p:cNvSpPr/>
            <p:nvPr/>
          </p:nvSpPr>
          <p:spPr>
            <a:xfrm>
              <a:off x="7012946" y="2454701"/>
              <a:ext cx="746760" cy="74676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7000">
                    <a:schemeClr val="accent1">
                      <a:lumMod val="45000"/>
                      <a:lumOff val="55000"/>
                    </a:schemeClr>
                  </a:gs>
                  <a:gs pos="34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1A937A39-EA9D-63EE-C24A-B9D89087B9B1}"/>
                </a:ext>
              </a:extLst>
            </p:cNvPr>
            <p:cNvSpPr/>
            <p:nvPr/>
          </p:nvSpPr>
          <p:spPr>
            <a:xfrm>
              <a:off x="4456370" y="4648753"/>
              <a:ext cx="746760" cy="74676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7000">
                    <a:schemeClr val="accent1">
                      <a:lumMod val="45000"/>
                      <a:lumOff val="55000"/>
                    </a:schemeClr>
                  </a:gs>
                  <a:gs pos="34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A523E167-1513-EFF2-D1A3-7C8F0838676B}"/>
                </a:ext>
              </a:extLst>
            </p:cNvPr>
            <p:cNvSpPr/>
            <p:nvPr/>
          </p:nvSpPr>
          <p:spPr>
            <a:xfrm>
              <a:off x="5751244" y="5167327"/>
              <a:ext cx="746760" cy="74676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7000">
                    <a:schemeClr val="accent1">
                      <a:lumMod val="45000"/>
                      <a:lumOff val="55000"/>
                    </a:schemeClr>
                  </a:gs>
                  <a:gs pos="34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1758057F-B0CA-4CA4-83B0-257CB133BF03}"/>
                </a:ext>
              </a:extLst>
            </p:cNvPr>
            <p:cNvSpPr/>
            <p:nvPr/>
          </p:nvSpPr>
          <p:spPr>
            <a:xfrm>
              <a:off x="7012946" y="4648753"/>
              <a:ext cx="746760" cy="74676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7000">
                    <a:schemeClr val="accent1">
                      <a:lumMod val="45000"/>
                      <a:lumOff val="55000"/>
                    </a:schemeClr>
                  </a:gs>
                  <a:gs pos="34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A7CE3E54-A47B-8B88-3927-910870824C65}"/>
                </a:ext>
              </a:extLst>
            </p:cNvPr>
            <p:cNvCxnSpPr/>
            <p:nvPr/>
          </p:nvCxnSpPr>
          <p:spPr>
            <a:xfrm>
              <a:off x="1264920" y="3413535"/>
              <a:ext cx="115824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>
              <a:extLst>
                <a:ext uri="{FF2B5EF4-FFF2-40B4-BE49-F238E27FC236}">
                  <a16:creationId xmlns:a16="http://schemas.microsoft.com/office/drawing/2014/main" id="{504B4A76-B83F-A63D-78A0-D4A43059FBF9}"/>
                </a:ext>
              </a:extLst>
            </p:cNvPr>
            <p:cNvCxnSpPr/>
            <p:nvPr/>
          </p:nvCxnSpPr>
          <p:spPr>
            <a:xfrm>
              <a:off x="1264920" y="4496409"/>
              <a:ext cx="115824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59D3DEEA-2ACF-A6F8-6170-C64030FABC38}"/>
                </a:ext>
              </a:extLst>
            </p:cNvPr>
            <p:cNvSpPr txBox="1"/>
            <p:nvPr/>
          </p:nvSpPr>
          <p:spPr>
            <a:xfrm>
              <a:off x="5266123" y="3539544"/>
              <a:ext cx="1717001" cy="78800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accent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智造生活</a:t>
              </a:r>
              <a:endParaRPr lang="en-US" altLang="zh-CN" sz="2400" kern="100" dirty="0">
                <a:solidFill>
                  <a:schemeClr val="accent1"/>
                </a:solidFill>
                <a:latin typeface="+mj-ea"/>
                <a:ea typeface="+mj-ea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绿动未来</a:t>
              </a:r>
            </a:p>
          </p:txBody>
        </p:sp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2A392E33-05F2-AC0E-D69E-9A5F3809B088}"/>
                </a:ext>
              </a:extLst>
            </p:cNvPr>
            <p:cNvSpPr txBox="1"/>
            <p:nvPr/>
          </p:nvSpPr>
          <p:spPr>
            <a:xfrm>
              <a:off x="5709684" y="2046805"/>
              <a:ext cx="829877" cy="47002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制度</a:t>
              </a:r>
              <a:endParaRPr lang="en-US" altLang="zh-CN" sz="14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改革</a:t>
              </a:r>
            </a:p>
          </p:txBody>
        </p: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18C04762-2969-096A-7C24-53C09C9A7690}"/>
                </a:ext>
              </a:extLst>
            </p:cNvPr>
            <p:cNvSpPr txBox="1"/>
            <p:nvPr/>
          </p:nvSpPr>
          <p:spPr>
            <a:xfrm>
              <a:off x="4405340" y="2618034"/>
              <a:ext cx="829877" cy="458055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组织</a:t>
              </a:r>
              <a:endParaRPr lang="en-US" altLang="zh-CN" sz="14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调整</a:t>
              </a: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681448B3-0B69-D0D6-F4B8-6DF90A253206}"/>
                </a:ext>
              </a:extLst>
            </p:cNvPr>
            <p:cNvSpPr txBox="1"/>
            <p:nvPr/>
          </p:nvSpPr>
          <p:spPr>
            <a:xfrm>
              <a:off x="6974225" y="2618034"/>
              <a:ext cx="829877" cy="45805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人员</a:t>
              </a:r>
              <a:endParaRPr lang="en-US" altLang="zh-CN" sz="1400" kern="100" dirty="0">
                <a:solidFill>
                  <a:schemeClr val="accent1"/>
                </a:solidFill>
                <a:latin typeface="+mj-ea"/>
                <a:ea typeface="+mj-ea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轮岗</a:t>
              </a:r>
              <a:endParaRPr lang="zh-CN" altLang="en-US" sz="14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8714AAF5-708A-2987-3600-49082806E537}"/>
                </a:ext>
              </a:extLst>
            </p:cNvPr>
            <p:cNvSpPr txBox="1"/>
            <p:nvPr/>
          </p:nvSpPr>
          <p:spPr>
            <a:xfrm>
              <a:off x="6974225" y="4840835"/>
              <a:ext cx="829877" cy="46619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政策</a:t>
              </a:r>
              <a:endParaRPr lang="en-US" altLang="zh-CN" sz="14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支持</a:t>
              </a:r>
            </a:p>
          </p:txBody>
        </p:sp>
        <p:sp>
          <p:nvSpPr>
            <p:cNvPr id="156" name="文本框 155">
              <a:extLst>
                <a:ext uri="{FF2B5EF4-FFF2-40B4-BE49-F238E27FC236}">
                  <a16:creationId xmlns:a16="http://schemas.microsoft.com/office/drawing/2014/main" id="{79C0C113-03D7-A425-A9E5-A80C78165590}"/>
                </a:ext>
              </a:extLst>
            </p:cNvPr>
            <p:cNvSpPr txBox="1"/>
            <p:nvPr/>
          </p:nvSpPr>
          <p:spPr>
            <a:xfrm>
              <a:off x="4423603" y="4822331"/>
              <a:ext cx="829877" cy="49671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数字</a:t>
              </a:r>
              <a:endParaRPr lang="en-US" altLang="zh-CN" sz="14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办公</a:t>
              </a:r>
            </a:p>
          </p:txBody>
        </p:sp>
        <p:sp>
          <p:nvSpPr>
            <p:cNvPr id="157" name="文本框 156">
              <a:extLst>
                <a:ext uri="{FF2B5EF4-FFF2-40B4-BE49-F238E27FC236}">
                  <a16:creationId xmlns:a16="http://schemas.microsoft.com/office/drawing/2014/main" id="{751F76D5-0A8F-6135-BCFB-A9825537A73A}"/>
                </a:ext>
              </a:extLst>
            </p:cNvPr>
            <p:cNvSpPr txBox="1"/>
            <p:nvPr/>
          </p:nvSpPr>
          <p:spPr>
            <a:xfrm>
              <a:off x="5718418" y="5350857"/>
              <a:ext cx="829877" cy="444235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技术</a:t>
              </a:r>
              <a:endParaRPr lang="en-US" altLang="zh-CN" sz="1400" kern="100" dirty="0">
                <a:solidFill>
                  <a:schemeClr val="accent1"/>
                </a:solidFill>
                <a:latin typeface="+mj-ea"/>
                <a:ea typeface="+mj-ea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创新</a:t>
              </a:r>
              <a:endParaRPr lang="zh-CN" altLang="en-US" sz="14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158" name="文本框 157">
              <a:extLst>
                <a:ext uri="{FF2B5EF4-FFF2-40B4-BE49-F238E27FC236}">
                  <a16:creationId xmlns:a16="http://schemas.microsoft.com/office/drawing/2014/main" id="{D66FE4C3-A950-C9F8-A9B2-8B9D2ECE3BD6}"/>
                </a:ext>
              </a:extLst>
            </p:cNvPr>
            <p:cNvSpPr txBox="1"/>
            <p:nvPr/>
          </p:nvSpPr>
          <p:spPr>
            <a:xfrm>
              <a:off x="3054656" y="3784398"/>
              <a:ext cx="1458330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勤修内功</a:t>
              </a:r>
              <a:endParaRPr lang="zh-CN" altLang="en-US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D40A272A-553C-8AB4-897F-1BDDD5BA42F2}"/>
                </a:ext>
              </a:extLst>
            </p:cNvPr>
            <p:cNvSpPr txBox="1"/>
            <p:nvPr/>
          </p:nvSpPr>
          <p:spPr>
            <a:xfrm>
              <a:off x="7733723" y="3784398"/>
              <a:ext cx="1458330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苦练外功</a:t>
              </a:r>
              <a:endParaRPr lang="zh-CN" altLang="en-US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7102A7F4-1B70-CE6F-E737-7DF8445B3759}"/>
                </a:ext>
              </a:extLst>
            </p:cNvPr>
            <p:cNvGrpSpPr/>
            <p:nvPr/>
          </p:nvGrpSpPr>
          <p:grpSpPr>
            <a:xfrm>
              <a:off x="1288721" y="2643536"/>
              <a:ext cx="1136432" cy="719011"/>
              <a:chOff x="1288721" y="2643536"/>
              <a:chExt cx="1136432" cy="719011"/>
            </a:xfrm>
          </p:grpSpPr>
          <p:sp>
            <p:nvSpPr>
              <p:cNvPr id="160" name="文本框 159">
                <a:extLst>
                  <a:ext uri="{FF2B5EF4-FFF2-40B4-BE49-F238E27FC236}">
                    <a16:creationId xmlns:a16="http://schemas.microsoft.com/office/drawing/2014/main" id="{CAEB1D2A-D969-705C-FB93-DFC0E3A10663}"/>
                  </a:ext>
                </a:extLst>
              </p:cNvPr>
              <p:cNvSpPr txBox="1"/>
              <p:nvPr/>
            </p:nvSpPr>
            <p:spPr>
              <a:xfrm>
                <a:off x="1293859" y="2643536"/>
                <a:ext cx="829877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accent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01.</a:t>
                </a:r>
                <a:endPara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íSļíḓe">
                <a:extLst>
                  <a:ext uri="{FF2B5EF4-FFF2-40B4-BE49-F238E27FC236}">
                    <a16:creationId xmlns:a16="http://schemas.microsoft.com/office/drawing/2014/main" id="{306E8C27-0E52-2D57-FE09-7533EC996000}"/>
                  </a:ext>
                </a:extLst>
              </p:cNvPr>
              <p:cNvSpPr/>
              <p:nvPr/>
            </p:nvSpPr>
            <p:spPr>
              <a:xfrm>
                <a:off x="1288721" y="2858980"/>
                <a:ext cx="1136432" cy="50356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accent1"/>
                    </a:solidFill>
                    <a:latin typeface="+mn-ea"/>
                  </a:rPr>
                  <a:t>面向全体员工实施规章制度培训</a:t>
                </a:r>
              </a:p>
            </p:txBody>
          </p:sp>
        </p:grpSp>
        <p:grpSp>
          <p:nvGrpSpPr>
            <p:cNvPr id="162" name="组合 161">
              <a:extLst>
                <a:ext uri="{FF2B5EF4-FFF2-40B4-BE49-F238E27FC236}">
                  <a16:creationId xmlns:a16="http://schemas.microsoft.com/office/drawing/2014/main" id="{93C0E715-617C-0BBE-6E9D-B97761931FB8}"/>
                </a:ext>
              </a:extLst>
            </p:cNvPr>
            <p:cNvGrpSpPr/>
            <p:nvPr/>
          </p:nvGrpSpPr>
          <p:grpSpPr>
            <a:xfrm>
              <a:off x="1288721" y="3622682"/>
              <a:ext cx="1136432" cy="719011"/>
              <a:chOff x="1288721" y="2643536"/>
              <a:chExt cx="1136432" cy="719011"/>
            </a:xfrm>
          </p:grpSpPr>
          <p:sp>
            <p:nvSpPr>
              <p:cNvPr id="163" name="文本框 162">
                <a:extLst>
                  <a:ext uri="{FF2B5EF4-FFF2-40B4-BE49-F238E27FC236}">
                    <a16:creationId xmlns:a16="http://schemas.microsoft.com/office/drawing/2014/main" id="{E260A34D-61B8-6AA1-4D0B-7754494E691B}"/>
                  </a:ext>
                </a:extLst>
              </p:cNvPr>
              <p:cNvSpPr txBox="1"/>
              <p:nvPr/>
            </p:nvSpPr>
            <p:spPr>
              <a:xfrm>
                <a:off x="1293859" y="2643536"/>
                <a:ext cx="829877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accent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02.</a:t>
                </a:r>
                <a:endPara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íSļíḓe">
                <a:extLst>
                  <a:ext uri="{FF2B5EF4-FFF2-40B4-BE49-F238E27FC236}">
                    <a16:creationId xmlns:a16="http://schemas.microsoft.com/office/drawing/2014/main" id="{DF61A786-EF3E-69D6-A4F8-BA17EAD555E1}"/>
                  </a:ext>
                </a:extLst>
              </p:cNvPr>
              <p:cNvSpPr/>
              <p:nvPr/>
            </p:nvSpPr>
            <p:spPr>
              <a:xfrm>
                <a:off x="1288721" y="2858980"/>
                <a:ext cx="1136432" cy="50356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accent1"/>
                    </a:solidFill>
                    <a:latin typeface="+mn-ea"/>
                  </a:rPr>
                  <a:t>面向全体销售人员开展业务能力培训</a:t>
                </a:r>
              </a:p>
            </p:txBody>
          </p:sp>
        </p:grpSp>
        <p:grpSp>
          <p:nvGrpSpPr>
            <p:cNvPr id="165" name="组合 164">
              <a:extLst>
                <a:ext uri="{FF2B5EF4-FFF2-40B4-BE49-F238E27FC236}">
                  <a16:creationId xmlns:a16="http://schemas.microsoft.com/office/drawing/2014/main" id="{E92C3A55-6542-7B2A-732B-88FB274BEF22}"/>
                </a:ext>
              </a:extLst>
            </p:cNvPr>
            <p:cNvGrpSpPr/>
            <p:nvPr/>
          </p:nvGrpSpPr>
          <p:grpSpPr>
            <a:xfrm>
              <a:off x="1288721" y="4614021"/>
              <a:ext cx="1136432" cy="719011"/>
              <a:chOff x="1288721" y="2643536"/>
              <a:chExt cx="1136432" cy="719011"/>
            </a:xfrm>
          </p:grpSpPr>
          <p:sp>
            <p:nvSpPr>
              <p:cNvPr id="166" name="文本框 165">
                <a:extLst>
                  <a:ext uri="{FF2B5EF4-FFF2-40B4-BE49-F238E27FC236}">
                    <a16:creationId xmlns:a16="http://schemas.microsoft.com/office/drawing/2014/main" id="{BA962EBC-C72F-58EB-5AAA-15ED4804BEE2}"/>
                  </a:ext>
                </a:extLst>
              </p:cNvPr>
              <p:cNvSpPr txBox="1"/>
              <p:nvPr/>
            </p:nvSpPr>
            <p:spPr>
              <a:xfrm>
                <a:off x="1293859" y="2643536"/>
                <a:ext cx="829877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accent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03.</a:t>
                </a:r>
                <a:endPara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íSļíḓe">
                <a:extLst>
                  <a:ext uri="{FF2B5EF4-FFF2-40B4-BE49-F238E27FC236}">
                    <a16:creationId xmlns:a16="http://schemas.microsoft.com/office/drawing/2014/main" id="{68F49968-0C32-791C-F57F-2538D22D0B13}"/>
                  </a:ext>
                </a:extLst>
              </p:cNvPr>
              <p:cNvSpPr/>
              <p:nvPr/>
            </p:nvSpPr>
            <p:spPr>
              <a:xfrm>
                <a:off x="1288721" y="2858980"/>
                <a:ext cx="1136432" cy="50356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accent1"/>
                    </a:solidFill>
                    <a:latin typeface="+mn-ea"/>
                  </a:rPr>
                  <a:t>面向所有干部实施合规培训</a:t>
                </a:r>
              </a:p>
            </p:txBody>
          </p:sp>
        </p:grp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24595C78-90D1-E055-19D0-D31D84E68FCC}"/>
                </a:ext>
              </a:extLst>
            </p:cNvPr>
            <p:cNvCxnSpPr/>
            <p:nvPr/>
          </p:nvCxnSpPr>
          <p:spPr>
            <a:xfrm>
              <a:off x="9832134" y="3413535"/>
              <a:ext cx="115824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>
              <a:extLst>
                <a:ext uri="{FF2B5EF4-FFF2-40B4-BE49-F238E27FC236}">
                  <a16:creationId xmlns:a16="http://schemas.microsoft.com/office/drawing/2014/main" id="{A3F98025-7BA7-D214-2F1F-01D3A726D13F}"/>
                </a:ext>
              </a:extLst>
            </p:cNvPr>
            <p:cNvCxnSpPr/>
            <p:nvPr/>
          </p:nvCxnSpPr>
          <p:spPr>
            <a:xfrm>
              <a:off x="9832134" y="4496409"/>
              <a:ext cx="115824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2" name="组合 211">
              <a:extLst>
                <a:ext uri="{FF2B5EF4-FFF2-40B4-BE49-F238E27FC236}">
                  <a16:creationId xmlns:a16="http://schemas.microsoft.com/office/drawing/2014/main" id="{51039522-C26C-8C76-2370-25913F65093D}"/>
                </a:ext>
              </a:extLst>
            </p:cNvPr>
            <p:cNvGrpSpPr/>
            <p:nvPr/>
          </p:nvGrpSpPr>
          <p:grpSpPr>
            <a:xfrm>
              <a:off x="9855935" y="2643536"/>
              <a:ext cx="1136432" cy="719011"/>
              <a:chOff x="1288721" y="2643536"/>
              <a:chExt cx="1136432" cy="719011"/>
            </a:xfrm>
          </p:grpSpPr>
          <p:sp>
            <p:nvSpPr>
              <p:cNvPr id="213" name="文本框 212">
                <a:extLst>
                  <a:ext uri="{FF2B5EF4-FFF2-40B4-BE49-F238E27FC236}">
                    <a16:creationId xmlns:a16="http://schemas.microsoft.com/office/drawing/2014/main" id="{605EA2D6-F5E6-64A3-16A3-C65D293ADB8B}"/>
                  </a:ext>
                </a:extLst>
              </p:cNvPr>
              <p:cNvSpPr txBox="1"/>
              <p:nvPr/>
            </p:nvSpPr>
            <p:spPr>
              <a:xfrm>
                <a:off x="1293859" y="2643536"/>
                <a:ext cx="829877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accent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04.</a:t>
                </a:r>
                <a:endPara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4" name="íSļíḓe">
                <a:extLst>
                  <a:ext uri="{FF2B5EF4-FFF2-40B4-BE49-F238E27FC236}">
                    <a16:creationId xmlns:a16="http://schemas.microsoft.com/office/drawing/2014/main" id="{1FA9CD3C-6329-2116-6607-23F08F22FBC6}"/>
                  </a:ext>
                </a:extLst>
              </p:cNvPr>
              <p:cNvSpPr/>
              <p:nvPr/>
            </p:nvSpPr>
            <p:spPr>
              <a:xfrm>
                <a:off x="1288721" y="2858980"/>
                <a:ext cx="1136432" cy="50356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accent1"/>
                    </a:solidFill>
                    <a:latin typeface="+mn-ea"/>
                  </a:rPr>
                  <a:t>访问同行业公司</a:t>
                </a:r>
              </a:p>
              <a:p>
                <a:pPr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accent1"/>
                    </a:solidFill>
                    <a:latin typeface="+mn-ea"/>
                  </a:rPr>
                  <a:t>走出去，引进来</a:t>
                </a:r>
                <a:endParaRPr lang="en-US" altLang="zh-CN" sz="1100" dirty="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grpSp>
          <p:nvGrpSpPr>
            <p:cNvPr id="215" name="组合 214">
              <a:extLst>
                <a:ext uri="{FF2B5EF4-FFF2-40B4-BE49-F238E27FC236}">
                  <a16:creationId xmlns:a16="http://schemas.microsoft.com/office/drawing/2014/main" id="{7FF8886C-E9BC-D7FA-E69D-C3E471616923}"/>
                </a:ext>
              </a:extLst>
            </p:cNvPr>
            <p:cNvGrpSpPr/>
            <p:nvPr/>
          </p:nvGrpSpPr>
          <p:grpSpPr>
            <a:xfrm>
              <a:off x="9855935" y="3622682"/>
              <a:ext cx="1136432" cy="719011"/>
              <a:chOff x="1288721" y="2643536"/>
              <a:chExt cx="1136432" cy="719011"/>
            </a:xfrm>
          </p:grpSpPr>
          <p:sp>
            <p:nvSpPr>
              <p:cNvPr id="216" name="文本框 215">
                <a:extLst>
                  <a:ext uri="{FF2B5EF4-FFF2-40B4-BE49-F238E27FC236}">
                    <a16:creationId xmlns:a16="http://schemas.microsoft.com/office/drawing/2014/main" id="{71494A15-E7B7-4AB3-98F4-DBEEAFB723EB}"/>
                  </a:ext>
                </a:extLst>
              </p:cNvPr>
              <p:cNvSpPr txBox="1"/>
              <p:nvPr/>
            </p:nvSpPr>
            <p:spPr>
              <a:xfrm>
                <a:off x="1293859" y="2643536"/>
                <a:ext cx="829877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accent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05.</a:t>
                </a:r>
                <a:endPara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7" name="íSļíḓe">
                <a:extLst>
                  <a:ext uri="{FF2B5EF4-FFF2-40B4-BE49-F238E27FC236}">
                    <a16:creationId xmlns:a16="http://schemas.microsoft.com/office/drawing/2014/main" id="{5EA94B49-6119-A9DC-53B7-E70E958E6527}"/>
                  </a:ext>
                </a:extLst>
              </p:cNvPr>
              <p:cNvSpPr/>
              <p:nvPr/>
            </p:nvSpPr>
            <p:spPr>
              <a:xfrm>
                <a:off x="1288721" y="2858980"/>
                <a:ext cx="1136432" cy="50356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accent1"/>
                    </a:solidFill>
                    <a:latin typeface="+mn-ea"/>
                  </a:rPr>
                  <a:t>集团内兄弟公司间的访问学习</a:t>
                </a:r>
              </a:p>
            </p:txBody>
          </p:sp>
        </p:grpSp>
        <p:grpSp>
          <p:nvGrpSpPr>
            <p:cNvPr id="218" name="组合 217">
              <a:extLst>
                <a:ext uri="{FF2B5EF4-FFF2-40B4-BE49-F238E27FC236}">
                  <a16:creationId xmlns:a16="http://schemas.microsoft.com/office/drawing/2014/main" id="{C0568F84-8633-14C6-8EE0-77D2C5A6EB25}"/>
                </a:ext>
              </a:extLst>
            </p:cNvPr>
            <p:cNvGrpSpPr/>
            <p:nvPr/>
          </p:nvGrpSpPr>
          <p:grpSpPr>
            <a:xfrm>
              <a:off x="9855935" y="4614021"/>
              <a:ext cx="1136432" cy="719011"/>
              <a:chOff x="1288721" y="2643536"/>
              <a:chExt cx="1136432" cy="719011"/>
            </a:xfrm>
          </p:grpSpPr>
          <p:sp>
            <p:nvSpPr>
              <p:cNvPr id="219" name="文本框 218">
                <a:extLst>
                  <a:ext uri="{FF2B5EF4-FFF2-40B4-BE49-F238E27FC236}">
                    <a16:creationId xmlns:a16="http://schemas.microsoft.com/office/drawing/2014/main" id="{44D330BA-3ED4-0D12-F4E6-3F1E60A96C0B}"/>
                  </a:ext>
                </a:extLst>
              </p:cNvPr>
              <p:cNvSpPr txBox="1"/>
              <p:nvPr/>
            </p:nvSpPr>
            <p:spPr>
              <a:xfrm>
                <a:off x="1293859" y="2643536"/>
                <a:ext cx="829877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accent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06.</a:t>
                </a:r>
                <a:endPara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0" name="íSļíḓe">
                <a:extLst>
                  <a:ext uri="{FF2B5EF4-FFF2-40B4-BE49-F238E27FC236}">
                    <a16:creationId xmlns:a16="http://schemas.microsoft.com/office/drawing/2014/main" id="{A833FB49-E399-138A-C565-90BDE947628F}"/>
                  </a:ext>
                </a:extLst>
              </p:cNvPr>
              <p:cNvSpPr/>
              <p:nvPr/>
            </p:nvSpPr>
            <p:spPr>
              <a:xfrm>
                <a:off x="1288721" y="2858980"/>
                <a:ext cx="1136432" cy="50356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100" dirty="0">
                    <a:solidFill>
                      <a:schemeClr val="accent1"/>
                    </a:solidFill>
                    <a:latin typeface="+mn-ea"/>
                  </a:rPr>
                  <a:t>积极参与外部行业论坛、峰会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6982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>
            <a:extLst>
              <a:ext uri="{FF2B5EF4-FFF2-40B4-BE49-F238E27FC236}">
                <a16:creationId xmlns:a16="http://schemas.microsoft.com/office/drawing/2014/main" id="{FAAF8081-3C2D-2CF3-1F2C-AE4F186E3107}"/>
              </a:ext>
            </a:extLst>
          </p:cNvPr>
          <p:cNvSpPr txBox="1"/>
          <p:nvPr/>
        </p:nvSpPr>
        <p:spPr>
          <a:xfrm>
            <a:off x="947738" y="2598004"/>
            <a:ext cx="1779759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01</a:t>
            </a:r>
            <a:endParaRPr lang="zh-CN" altLang="en-US" sz="6600" i="1" dirty="0">
              <a:ln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52FA34E-DE73-C7C0-5A0C-9DA8C0442CF5}"/>
              </a:ext>
            </a:extLst>
          </p:cNvPr>
          <p:cNvSpPr txBox="1"/>
          <p:nvPr/>
        </p:nvSpPr>
        <p:spPr>
          <a:xfrm>
            <a:off x="3807869" y="2598004"/>
            <a:ext cx="1779759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02</a:t>
            </a:r>
            <a:endParaRPr lang="zh-CN" altLang="en-US" sz="6600" i="1" dirty="0">
              <a:ln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F3EDC0A-D627-5D5F-E330-120B612C89A5}"/>
              </a:ext>
            </a:extLst>
          </p:cNvPr>
          <p:cNvSpPr txBox="1"/>
          <p:nvPr/>
        </p:nvSpPr>
        <p:spPr>
          <a:xfrm>
            <a:off x="6647694" y="2598004"/>
            <a:ext cx="1779759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03</a:t>
            </a:r>
            <a:endParaRPr lang="zh-CN" altLang="en-US" sz="6600" i="1" dirty="0">
              <a:ln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AD3D688-5938-4A19-EF57-1A9343F89F3C}"/>
              </a:ext>
            </a:extLst>
          </p:cNvPr>
          <p:cNvSpPr txBox="1"/>
          <p:nvPr/>
        </p:nvSpPr>
        <p:spPr>
          <a:xfrm>
            <a:off x="9487520" y="2598004"/>
            <a:ext cx="1779759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04</a:t>
            </a:r>
            <a:endParaRPr lang="zh-CN" altLang="en-US" sz="6600" i="1" dirty="0">
              <a:ln>
                <a:gradFill>
                  <a:gsLst>
                    <a:gs pos="0">
                      <a:schemeClr val="bg1"/>
                    </a:gs>
                    <a:gs pos="74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05B1016-A542-5393-36D2-94BF97A353C9}"/>
              </a:ext>
            </a:extLst>
          </p:cNvPr>
          <p:cNvSpPr txBox="1"/>
          <p:nvPr/>
        </p:nvSpPr>
        <p:spPr>
          <a:xfrm>
            <a:off x="947738" y="3346939"/>
            <a:ext cx="217374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工作概况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E4B067B-F1DA-080A-EAA8-52D73E698A6A}"/>
              </a:ext>
            </a:extLst>
          </p:cNvPr>
          <p:cNvSpPr txBox="1"/>
          <p:nvPr/>
        </p:nvSpPr>
        <p:spPr>
          <a:xfrm>
            <a:off x="3807869" y="3346939"/>
            <a:ext cx="217374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存在问题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97A74ED-BA44-837F-C235-A3F9928777B6}"/>
              </a:ext>
            </a:extLst>
          </p:cNvPr>
          <p:cNvSpPr txBox="1"/>
          <p:nvPr/>
        </p:nvSpPr>
        <p:spPr>
          <a:xfrm>
            <a:off x="6647694" y="3346939"/>
            <a:ext cx="217374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解决方案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FEFAA8A-4532-1F8B-AE65-86B6F9517173}"/>
              </a:ext>
            </a:extLst>
          </p:cNvPr>
          <p:cNvSpPr txBox="1"/>
          <p:nvPr/>
        </p:nvSpPr>
        <p:spPr>
          <a:xfrm>
            <a:off x="9487520" y="3346939"/>
            <a:ext cx="217374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未来计划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A5E3682-B600-A72D-A592-81717FB3662E}"/>
              </a:ext>
            </a:extLst>
          </p:cNvPr>
          <p:cNvSpPr txBox="1"/>
          <p:nvPr/>
        </p:nvSpPr>
        <p:spPr>
          <a:xfrm>
            <a:off x="968043" y="39368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Work overview</a:t>
            </a:r>
            <a:endParaRPr lang="zh-CN" altLang="en-US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311845A-8D63-D2E1-E9A7-73A7591FFA57}"/>
              </a:ext>
            </a:extLst>
          </p:cNvPr>
          <p:cNvSpPr txBox="1"/>
          <p:nvPr/>
        </p:nvSpPr>
        <p:spPr>
          <a:xfrm>
            <a:off x="3807869" y="39368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Existing problems</a:t>
            </a:r>
            <a:endParaRPr lang="zh-CN" altLang="en-US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A709B66-6104-A560-A7A6-5E843F61C3DA}"/>
              </a:ext>
            </a:extLst>
          </p:cNvPr>
          <p:cNvSpPr txBox="1"/>
          <p:nvPr/>
        </p:nvSpPr>
        <p:spPr>
          <a:xfrm>
            <a:off x="6647694" y="39368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Total solution</a:t>
            </a:r>
            <a:endParaRPr lang="zh-CN" altLang="en-US" sz="1400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2A61150-AD38-B719-53DF-E77AB33FCACF}"/>
              </a:ext>
            </a:extLst>
          </p:cNvPr>
          <p:cNvSpPr txBox="1"/>
          <p:nvPr/>
        </p:nvSpPr>
        <p:spPr>
          <a:xfrm>
            <a:off x="9522202" y="39368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accent2"/>
                </a:solidFill>
                <a:latin typeface="+mn-ea"/>
              </a:rPr>
              <a:t>Future plan</a:t>
            </a:r>
            <a:endParaRPr lang="zh-CN" altLang="en-US" sz="1400" dirty="0">
              <a:solidFill>
                <a:schemeClr val="accent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26088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F75EDC-6582-43CD-E34A-BD2EE12E4124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解决方案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C027A0-AAA3-E5E0-E442-CC2521B4FB12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</a:rPr>
              <a:t>Total solution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A24DD68D-A8BF-8E0C-302F-050C3C439BD1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A6181D-49E2-E905-E9CB-CB04462191A4}"/>
              </a:ext>
            </a:extLst>
          </p:cNvPr>
          <p:cNvGrpSpPr/>
          <p:nvPr/>
        </p:nvGrpSpPr>
        <p:grpSpPr>
          <a:xfrm>
            <a:off x="963718" y="1803556"/>
            <a:ext cx="4313652" cy="4313568"/>
            <a:chOff x="1070531" y="1599507"/>
            <a:chExt cx="4444934" cy="444484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7FA36337-83D0-96F6-7F79-CD66BD377CCE}"/>
                </a:ext>
              </a:extLst>
            </p:cNvPr>
            <p:cNvSpPr/>
            <p:nvPr/>
          </p:nvSpPr>
          <p:spPr>
            <a:xfrm>
              <a:off x="3264303" y="1599507"/>
              <a:ext cx="2104672" cy="2103430"/>
            </a:xfrm>
            <a:custGeom>
              <a:avLst/>
              <a:gdLst>
                <a:gd name="connsiteX0" fmla="*/ 5855 w 2104672"/>
                <a:gd name="connsiteY0" fmla="*/ 0 h 2103430"/>
                <a:gd name="connsiteX1" fmla="*/ 2104672 w 2104672"/>
                <a:gd name="connsiteY1" fmla="*/ 2096772 h 2103430"/>
                <a:gd name="connsiteX2" fmla="*/ 915351 w 2104672"/>
                <a:gd name="connsiteY2" fmla="*/ 2103430 h 2103430"/>
                <a:gd name="connsiteX3" fmla="*/ 914947 w 2104672"/>
                <a:gd name="connsiteY3" fmla="*/ 2095423 h 2103430"/>
                <a:gd name="connsiteX4" fmla="*/ 90540 w 2104672"/>
                <a:gd name="connsiteY4" fmla="*/ 1271016 h 2103430"/>
                <a:gd name="connsiteX5" fmla="*/ 0 w 2104672"/>
                <a:gd name="connsiteY5" fmla="*/ 1266444 h 210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4672" h="2103430">
                  <a:moveTo>
                    <a:pt x="5855" y="0"/>
                  </a:moveTo>
                  <a:cubicBezTo>
                    <a:pt x="1161981" y="5346"/>
                    <a:pt x="2098199" y="940652"/>
                    <a:pt x="2104672" y="2096772"/>
                  </a:cubicBezTo>
                  <a:lnTo>
                    <a:pt x="915351" y="2103430"/>
                  </a:lnTo>
                  <a:lnTo>
                    <a:pt x="914947" y="2095423"/>
                  </a:lnTo>
                  <a:cubicBezTo>
                    <a:pt x="870802" y="1660736"/>
                    <a:pt x="525226" y="1315160"/>
                    <a:pt x="90540" y="1271016"/>
                  </a:cubicBezTo>
                  <a:lnTo>
                    <a:pt x="0" y="1266444"/>
                  </a:lnTo>
                  <a:close/>
                </a:path>
              </a:pathLst>
            </a:custGeom>
            <a:solidFill>
              <a:schemeClr val="accent1">
                <a:lumMod val="10000"/>
                <a:lumOff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25614205-3145-C0FC-8088-66CCC0930D47}"/>
                </a:ext>
              </a:extLst>
            </p:cNvPr>
            <p:cNvSpPr/>
            <p:nvPr/>
          </p:nvSpPr>
          <p:spPr>
            <a:xfrm>
              <a:off x="1406301" y="1935150"/>
              <a:ext cx="1772829" cy="1763797"/>
            </a:xfrm>
            <a:custGeom>
              <a:avLst/>
              <a:gdLst>
                <a:gd name="connsiteX0" fmla="*/ 1772829 w 1772829"/>
                <a:gd name="connsiteY0" fmla="*/ 0 h 1763797"/>
                <a:gd name="connsiteX1" fmla="*/ 1772829 w 1772829"/>
                <a:gd name="connsiteY1" fmla="*/ 934709 h 1763797"/>
                <a:gd name="connsiteX2" fmla="*/ 1759676 w 1772829"/>
                <a:gd name="connsiteY2" fmla="*/ 935374 h 1763797"/>
                <a:gd name="connsiteX3" fmla="*/ 935269 w 1772829"/>
                <a:gd name="connsiteY3" fmla="*/ 1759780 h 1763797"/>
                <a:gd name="connsiteX4" fmla="*/ 935066 w 1772829"/>
                <a:gd name="connsiteY4" fmla="*/ 1763797 h 1763797"/>
                <a:gd name="connsiteX5" fmla="*/ 0 w 1772829"/>
                <a:gd name="connsiteY5" fmla="*/ 1753599 h 1763797"/>
                <a:gd name="connsiteX6" fmla="*/ 1772829 w 1772829"/>
                <a:gd name="connsiteY6" fmla="*/ 0 h 176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2829" h="1763797">
                  <a:moveTo>
                    <a:pt x="1772829" y="0"/>
                  </a:moveTo>
                  <a:lnTo>
                    <a:pt x="1772829" y="934709"/>
                  </a:lnTo>
                  <a:lnTo>
                    <a:pt x="1759676" y="935374"/>
                  </a:lnTo>
                  <a:cubicBezTo>
                    <a:pt x="1324989" y="979518"/>
                    <a:pt x="979413" y="1325094"/>
                    <a:pt x="935269" y="1759780"/>
                  </a:cubicBezTo>
                  <a:lnTo>
                    <a:pt x="935066" y="1763797"/>
                  </a:lnTo>
                  <a:lnTo>
                    <a:pt x="0" y="1753599"/>
                  </a:lnTo>
                  <a:cubicBezTo>
                    <a:pt x="10596" y="782035"/>
                    <a:pt x="801207" y="0"/>
                    <a:pt x="1772829" y="0"/>
                  </a:cubicBezTo>
                  <a:close/>
                </a:path>
              </a:pathLst>
            </a:cu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783FBAE5-07A5-237B-7607-DD3013C16F21}"/>
                </a:ext>
              </a:extLst>
            </p:cNvPr>
            <p:cNvSpPr/>
            <p:nvPr/>
          </p:nvSpPr>
          <p:spPr>
            <a:xfrm>
              <a:off x="3267332" y="3784718"/>
              <a:ext cx="2248133" cy="2259638"/>
            </a:xfrm>
            <a:custGeom>
              <a:avLst/>
              <a:gdLst>
                <a:gd name="connsiteX0" fmla="*/ 2248129 w 2248133"/>
                <a:gd name="connsiteY0" fmla="*/ 0 h 2259638"/>
                <a:gd name="connsiteX1" fmla="*/ 9983 w 2248133"/>
                <a:gd name="connsiteY1" fmla="*/ 2259638 h 2259638"/>
                <a:gd name="connsiteX2" fmla="*/ 0 w 2248133"/>
                <a:gd name="connsiteY2" fmla="*/ 927905 h 2259638"/>
                <a:gd name="connsiteX3" fmla="*/ 87512 w 2248133"/>
                <a:gd name="connsiteY3" fmla="*/ 923486 h 2259638"/>
                <a:gd name="connsiteX4" fmla="*/ 916687 w 2248133"/>
                <a:gd name="connsiteY4" fmla="*/ 4645 h 2259638"/>
                <a:gd name="connsiteX5" fmla="*/ 916591 w 2248133"/>
                <a:gd name="connsiteY5" fmla="*/ 2743 h 225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8133" h="2259638">
                  <a:moveTo>
                    <a:pt x="2248129" y="0"/>
                  </a:moveTo>
                  <a:cubicBezTo>
                    <a:pt x="2250684" y="1240645"/>
                    <a:pt x="1250596" y="2250337"/>
                    <a:pt x="9983" y="2259638"/>
                  </a:cubicBezTo>
                  <a:lnTo>
                    <a:pt x="0" y="927905"/>
                  </a:lnTo>
                  <a:lnTo>
                    <a:pt x="87512" y="923486"/>
                  </a:lnTo>
                  <a:cubicBezTo>
                    <a:pt x="553247" y="876188"/>
                    <a:pt x="916687" y="482859"/>
                    <a:pt x="916687" y="4645"/>
                  </a:cubicBezTo>
                  <a:lnTo>
                    <a:pt x="916591" y="2743"/>
                  </a:lnTo>
                  <a:close/>
                </a:path>
              </a:pathLst>
            </a:cu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1071FFCF-1BF2-9460-87C8-BA95EA280ACB}"/>
                </a:ext>
              </a:extLst>
            </p:cNvPr>
            <p:cNvSpPr/>
            <p:nvPr/>
          </p:nvSpPr>
          <p:spPr>
            <a:xfrm>
              <a:off x="1070531" y="3782186"/>
              <a:ext cx="2122693" cy="2115776"/>
            </a:xfrm>
            <a:custGeom>
              <a:avLst/>
              <a:gdLst>
                <a:gd name="connsiteX0" fmla="*/ 12 w 2122693"/>
                <a:gd name="connsiteY0" fmla="*/ 0 h 2115776"/>
                <a:gd name="connsiteX1" fmla="*/ 1266415 w 2122693"/>
                <a:gd name="connsiteY1" fmla="*/ 4311 h 2115776"/>
                <a:gd name="connsiteX2" fmla="*/ 1266270 w 2122693"/>
                <a:gd name="connsiteY2" fmla="*/ 7177 h 2115776"/>
                <a:gd name="connsiteX3" fmla="*/ 2095445 w 2122693"/>
                <a:gd name="connsiteY3" fmla="*/ 926018 h 2115776"/>
                <a:gd name="connsiteX4" fmla="*/ 2114747 w 2122693"/>
                <a:gd name="connsiteY4" fmla="*/ 926992 h 2115776"/>
                <a:gd name="connsiteX5" fmla="*/ 2122693 w 2122693"/>
                <a:gd name="connsiteY5" fmla="*/ 2115729 h 2115776"/>
                <a:gd name="connsiteX6" fmla="*/ 620042 w 2122693"/>
                <a:gd name="connsiteY6" fmla="*/ 1500625 h 2115776"/>
                <a:gd name="connsiteX7" fmla="*/ 12 w 2122693"/>
                <a:gd name="connsiteY7" fmla="*/ 0 h 211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2693" h="2115776">
                  <a:moveTo>
                    <a:pt x="12" y="0"/>
                  </a:moveTo>
                  <a:lnTo>
                    <a:pt x="1266415" y="4311"/>
                  </a:lnTo>
                  <a:lnTo>
                    <a:pt x="1266270" y="7177"/>
                  </a:lnTo>
                  <a:cubicBezTo>
                    <a:pt x="1266270" y="485391"/>
                    <a:pt x="1629710" y="878720"/>
                    <a:pt x="2095445" y="926018"/>
                  </a:cubicBezTo>
                  <a:lnTo>
                    <a:pt x="2114747" y="926992"/>
                  </a:lnTo>
                  <a:lnTo>
                    <a:pt x="2122693" y="2115729"/>
                  </a:lnTo>
                  <a:cubicBezTo>
                    <a:pt x="1559784" y="2119492"/>
                    <a:pt x="1018740" y="1898018"/>
                    <a:pt x="620042" y="1500625"/>
                  </a:cubicBezTo>
                  <a:cubicBezTo>
                    <a:pt x="221344" y="1103233"/>
                    <a:pt x="-1904" y="562918"/>
                    <a:pt x="12" y="0"/>
                  </a:cubicBezTo>
                  <a:close/>
                </a:path>
              </a:pathLst>
            </a:custGeom>
            <a:solidFill>
              <a:schemeClr val="accent1">
                <a:lumMod val="10000"/>
                <a:lumOff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A1BFBAF9-B1B8-1EE0-1E12-4C4EB1EE3797}"/>
                </a:ext>
              </a:extLst>
            </p:cNvPr>
            <p:cNvSpPr/>
            <p:nvPr/>
          </p:nvSpPr>
          <p:spPr>
            <a:xfrm>
              <a:off x="2554224" y="3083178"/>
              <a:ext cx="1412370" cy="14123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67288D9-B44A-BB87-E364-5A439B4B7434}"/>
                </a:ext>
              </a:extLst>
            </p:cNvPr>
            <p:cNvGrpSpPr/>
            <p:nvPr/>
          </p:nvGrpSpPr>
          <p:grpSpPr>
            <a:xfrm>
              <a:off x="2649422" y="3178179"/>
              <a:ext cx="1221974" cy="1222368"/>
              <a:chOff x="2649027" y="2615251"/>
              <a:chExt cx="1221974" cy="1222368"/>
            </a:xfrm>
          </p:grpSpPr>
          <p:cxnSp>
            <p:nvCxnSpPr>
              <p:cNvPr id="159" name="直接连接符 158">
                <a:extLst>
                  <a:ext uri="{FF2B5EF4-FFF2-40B4-BE49-F238E27FC236}">
                    <a16:creationId xmlns:a16="http://schemas.microsoft.com/office/drawing/2014/main" id="{AC4FFE89-6CC7-0A31-91BA-69F96DE4F0DC}"/>
                  </a:ext>
                </a:extLst>
              </p:cNvPr>
              <p:cNvCxnSpPr>
                <a:cxnSpLocks/>
              </p:cNvCxnSpPr>
              <p:nvPr/>
            </p:nvCxnSpPr>
            <p:spPr>
              <a:xfrm rot="-5400000">
                <a:off x="2703002" y="3172460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连接符 159">
                <a:extLst>
                  <a:ext uri="{FF2B5EF4-FFF2-40B4-BE49-F238E27FC236}">
                    <a16:creationId xmlns:a16="http://schemas.microsoft.com/office/drawing/2014/main" id="{BF1A98CC-ABA7-0C7C-521D-A8F65D8BF8EB}"/>
                  </a:ext>
                </a:extLst>
              </p:cNvPr>
              <p:cNvCxnSpPr>
                <a:cxnSpLocks/>
              </p:cNvCxnSpPr>
              <p:nvPr/>
            </p:nvCxnSpPr>
            <p:spPr>
              <a:xfrm rot="-5033898">
                <a:off x="2706160" y="3113211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接连接符 160">
                <a:extLst>
                  <a:ext uri="{FF2B5EF4-FFF2-40B4-BE49-F238E27FC236}">
                    <a16:creationId xmlns:a16="http://schemas.microsoft.com/office/drawing/2014/main" id="{224C01CD-BEEB-E3F6-E505-9A7EBB06D832}"/>
                  </a:ext>
                </a:extLst>
              </p:cNvPr>
              <p:cNvCxnSpPr>
                <a:cxnSpLocks/>
              </p:cNvCxnSpPr>
              <p:nvPr/>
            </p:nvCxnSpPr>
            <p:spPr>
              <a:xfrm rot="-4667796">
                <a:off x="2715598" y="3054634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接连接符 161">
                <a:extLst>
                  <a:ext uri="{FF2B5EF4-FFF2-40B4-BE49-F238E27FC236}">
                    <a16:creationId xmlns:a16="http://schemas.microsoft.com/office/drawing/2014/main" id="{ED75F4CA-CAD8-BEFD-CE1A-49EFBDB03C87}"/>
                  </a:ext>
                </a:extLst>
              </p:cNvPr>
              <p:cNvCxnSpPr>
                <a:cxnSpLocks/>
              </p:cNvCxnSpPr>
              <p:nvPr/>
            </p:nvCxnSpPr>
            <p:spPr>
              <a:xfrm rot="-4301695">
                <a:off x="2731209" y="2997392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接连接符 162">
                <a:extLst>
                  <a:ext uri="{FF2B5EF4-FFF2-40B4-BE49-F238E27FC236}">
                    <a16:creationId xmlns:a16="http://schemas.microsoft.com/office/drawing/2014/main" id="{DE023CBB-6626-1FB8-C018-C440789FA945}"/>
                  </a:ext>
                </a:extLst>
              </p:cNvPr>
              <p:cNvCxnSpPr>
                <a:cxnSpLocks/>
              </p:cNvCxnSpPr>
              <p:nvPr/>
            </p:nvCxnSpPr>
            <p:spPr>
              <a:xfrm rot="-3935593">
                <a:off x="2752815" y="2942133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>
                <a:extLst>
                  <a:ext uri="{FF2B5EF4-FFF2-40B4-BE49-F238E27FC236}">
                    <a16:creationId xmlns:a16="http://schemas.microsoft.com/office/drawing/2014/main" id="{B283EC12-AF63-6660-041A-D3B126A5309B}"/>
                  </a:ext>
                </a:extLst>
              </p:cNvPr>
              <p:cNvCxnSpPr>
                <a:cxnSpLocks/>
              </p:cNvCxnSpPr>
              <p:nvPr/>
            </p:nvCxnSpPr>
            <p:spPr>
              <a:xfrm rot="-3569491">
                <a:off x="2780173" y="2889484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连接符 164">
                <a:extLst>
                  <a:ext uri="{FF2B5EF4-FFF2-40B4-BE49-F238E27FC236}">
                    <a16:creationId xmlns:a16="http://schemas.microsoft.com/office/drawing/2014/main" id="{389A3FFB-EFB6-3E7A-947E-8618FC32E53B}"/>
                  </a:ext>
                </a:extLst>
              </p:cNvPr>
              <p:cNvCxnSpPr>
                <a:cxnSpLocks/>
              </p:cNvCxnSpPr>
              <p:nvPr/>
            </p:nvCxnSpPr>
            <p:spPr>
              <a:xfrm rot="-3203390">
                <a:off x="2812972" y="2840041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65">
                <a:extLst>
                  <a:ext uri="{FF2B5EF4-FFF2-40B4-BE49-F238E27FC236}">
                    <a16:creationId xmlns:a16="http://schemas.microsoft.com/office/drawing/2014/main" id="{AD0F4A8A-77FD-4534-657B-924157BD9480}"/>
                  </a:ext>
                </a:extLst>
              </p:cNvPr>
              <p:cNvCxnSpPr>
                <a:cxnSpLocks/>
              </p:cNvCxnSpPr>
              <p:nvPr/>
            </p:nvCxnSpPr>
            <p:spPr>
              <a:xfrm rot="-2837288">
                <a:off x="2850841" y="279436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>
                <a:extLst>
                  <a:ext uri="{FF2B5EF4-FFF2-40B4-BE49-F238E27FC236}">
                    <a16:creationId xmlns:a16="http://schemas.microsoft.com/office/drawing/2014/main" id="{7B4FCF49-C6E4-9768-4D45-EA0E370DC5A9}"/>
                  </a:ext>
                </a:extLst>
              </p:cNvPr>
              <p:cNvCxnSpPr>
                <a:cxnSpLocks/>
              </p:cNvCxnSpPr>
              <p:nvPr/>
            </p:nvCxnSpPr>
            <p:spPr>
              <a:xfrm rot="-2471186">
                <a:off x="2893351" y="2752972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>
                <a:extLst>
                  <a:ext uri="{FF2B5EF4-FFF2-40B4-BE49-F238E27FC236}">
                    <a16:creationId xmlns:a16="http://schemas.microsoft.com/office/drawing/2014/main" id="{4C3E59C1-7924-4093-6B95-3FC90B866481}"/>
                  </a:ext>
                </a:extLst>
              </p:cNvPr>
              <p:cNvCxnSpPr>
                <a:cxnSpLocks/>
              </p:cNvCxnSpPr>
              <p:nvPr/>
            </p:nvCxnSpPr>
            <p:spPr>
              <a:xfrm rot="-2105085">
                <a:off x="2940019" y="2716333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>
                <a:extLst>
                  <a:ext uri="{FF2B5EF4-FFF2-40B4-BE49-F238E27FC236}">
                    <a16:creationId xmlns:a16="http://schemas.microsoft.com/office/drawing/2014/main" id="{01515843-673F-6533-FB77-97C4A30B1033}"/>
                  </a:ext>
                </a:extLst>
              </p:cNvPr>
              <p:cNvCxnSpPr>
                <a:cxnSpLocks/>
              </p:cNvCxnSpPr>
              <p:nvPr/>
            </p:nvCxnSpPr>
            <p:spPr>
              <a:xfrm rot="-1738983">
                <a:off x="2990317" y="2684861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>
                <a:extLst>
                  <a:ext uri="{FF2B5EF4-FFF2-40B4-BE49-F238E27FC236}">
                    <a16:creationId xmlns:a16="http://schemas.microsoft.com/office/drawing/2014/main" id="{8F6585EC-A0A7-FEBB-6193-EDA0CE361C37}"/>
                  </a:ext>
                </a:extLst>
              </p:cNvPr>
              <p:cNvCxnSpPr>
                <a:cxnSpLocks/>
              </p:cNvCxnSpPr>
              <p:nvPr/>
            </p:nvCxnSpPr>
            <p:spPr>
              <a:xfrm rot="-1372881">
                <a:off x="3043676" y="265891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>
                <a:extLst>
                  <a:ext uri="{FF2B5EF4-FFF2-40B4-BE49-F238E27FC236}">
                    <a16:creationId xmlns:a16="http://schemas.microsoft.com/office/drawing/2014/main" id="{5B941611-2437-EDA0-FF6B-93FCB2205A77}"/>
                  </a:ext>
                </a:extLst>
              </p:cNvPr>
              <p:cNvCxnSpPr>
                <a:cxnSpLocks/>
              </p:cNvCxnSpPr>
              <p:nvPr/>
            </p:nvCxnSpPr>
            <p:spPr>
              <a:xfrm rot="-1006780">
                <a:off x="3099490" y="2638787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>
                <a:extLst>
                  <a:ext uri="{FF2B5EF4-FFF2-40B4-BE49-F238E27FC236}">
                    <a16:creationId xmlns:a16="http://schemas.microsoft.com/office/drawing/2014/main" id="{F53A3E6F-E5BC-2533-9DEF-BB539613BAB9}"/>
                  </a:ext>
                </a:extLst>
              </p:cNvPr>
              <p:cNvCxnSpPr>
                <a:cxnSpLocks/>
              </p:cNvCxnSpPr>
              <p:nvPr/>
            </p:nvCxnSpPr>
            <p:spPr>
              <a:xfrm rot="-640678">
                <a:off x="3157128" y="262470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>
                <a:extLst>
                  <a:ext uri="{FF2B5EF4-FFF2-40B4-BE49-F238E27FC236}">
                    <a16:creationId xmlns:a16="http://schemas.microsoft.com/office/drawing/2014/main" id="{5223F22F-88FD-9F6C-E209-F237E12CFFA2}"/>
                  </a:ext>
                </a:extLst>
              </p:cNvPr>
              <p:cNvCxnSpPr>
                <a:cxnSpLocks/>
              </p:cNvCxnSpPr>
              <p:nvPr/>
            </p:nvCxnSpPr>
            <p:spPr>
              <a:xfrm rot="-274576">
                <a:off x="3215936" y="2616830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连接符 173">
                <a:extLst>
                  <a:ext uri="{FF2B5EF4-FFF2-40B4-BE49-F238E27FC236}">
                    <a16:creationId xmlns:a16="http://schemas.microsoft.com/office/drawing/2014/main" id="{88129D1B-320C-7087-7345-279AED55E47E}"/>
                  </a:ext>
                </a:extLst>
              </p:cNvPr>
              <p:cNvCxnSpPr>
                <a:cxnSpLocks/>
              </p:cNvCxnSpPr>
              <p:nvPr/>
            </p:nvCxnSpPr>
            <p:spPr>
              <a:xfrm rot="91525">
                <a:off x="3275248" y="2615251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>
                <a:extLst>
                  <a:ext uri="{FF2B5EF4-FFF2-40B4-BE49-F238E27FC236}">
                    <a16:creationId xmlns:a16="http://schemas.microsoft.com/office/drawing/2014/main" id="{3F9F806A-557A-2974-3C14-F5CF7913FC66}"/>
                  </a:ext>
                </a:extLst>
              </p:cNvPr>
              <p:cNvCxnSpPr>
                <a:cxnSpLocks/>
              </p:cNvCxnSpPr>
              <p:nvPr/>
            </p:nvCxnSpPr>
            <p:spPr>
              <a:xfrm rot="457627">
                <a:off x="3334391" y="261998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>
                <a:extLst>
                  <a:ext uri="{FF2B5EF4-FFF2-40B4-BE49-F238E27FC236}">
                    <a16:creationId xmlns:a16="http://schemas.microsoft.com/office/drawing/2014/main" id="{6FAB6889-6873-3B24-CE71-D6EEF9D2A2E4}"/>
                  </a:ext>
                </a:extLst>
              </p:cNvPr>
              <p:cNvCxnSpPr>
                <a:cxnSpLocks/>
              </p:cNvCxnSpPr>
              <p:nvPr/>
            </p:nvCxnSpPr>
            <p:spPr>
              <a:xfrm rot="823729">
                <a:off x="3392696" y="2630979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>
                <a:extLst>
                  <a:ext uri="{FF2B5EF4-FFF2-40B4-BE49-F238E27FC236}">
                    <a16:creationId xmlns:a16="http://schemas.microsoft.com/office/drawing/2014/main" id="{4E1A64B8-57CD-E4A4-B59D-526BF81C3EB6}"/>
                  </a:ext>
                </a:extLst>
              </p:cNvPr>
              <p:cNvCxnSpPr>
                <a:cxnSpLocks/>
              </p:cNvCxnSpPr>
              <p:nvPr/>
            </p:nvCxnSpPr>
            <p:spPr>
              <a:xfrm rot="1189831">
                <a:off x="3449503" y="2648108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>
                <a:extLst>
                  <a:ext uri="{FF2B5EF4-FFF2-40B4-BE49-F238E27FC236}">
                    <a16:creationId xmlns:a16="http://schemas.microsoft.com/office/drawing/2014/main" id="{CBA02728-CCD5-0569-2D5B-8A9ACC590C90}"/>
                  </a:ext>
                </a:extLst>
              </p:cNvPr>
              <p:cNvCxnSpPr>
                <a:cxnSpLocks/>
              </p:cNvCxnSpPr>
              <p:nvPr/>
            </p:nvCxnSpPr>
            <p:spPr>
              <a:xfrm rot="1555932">
                <a:off x="3504167" y="2671177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>
                <a:extLst>
                  <a:ext uri="{FF2B5EF4-FFF2-40B4-BE49-F238E27FC236}">
                    <a16:creationId xmlns:a16="http://schemas.microsoft.com/office/drawing/2014/main" id="{0F29743F-E03F-7114-9D32-BEA6D0B3A55F}"/>
                  </a:ext>
                </a:extLst>
              </p:cNvPr>
              <p:cNvCxnSpPr>
                <a:cxnSpLocks/>
              </p:cNvCxnSpPr>
              <p:nvPr/>
            </p:nvCxnSpPr>
            <p:spPr>
              <a:xfrm rot="1922034">
                <a:off x="3556069" y="2699927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>
                <a:extLst>
                  <a:ext uri="{FF2B5EF4-FFF2-40B4-BE49-F238E27FC236}">
                    <a16:creationId xmlns:a16="http://schemas.microsoft.com/office/drawing/2014/main" id="{20DE0AF7-8A5F-07F2-7312-5CE15AC53968}"/>
                  </a:ext>
                </a:extLst>
              </p:cNvPr>
              <p:cNvCxnSpPr>
                <a:cxnSpLocks/>
              </p:cNvCxnSpPr>
              <p:nvPr/>
            </p:nvCxnSpPr>
            <p:spPr>
              <a:xfrm rot="2288136">
                <a:off x="3604621" y="2734031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连接符 180">
                <a:extLst>
                  <a:ext uri="{FF2B5EF4-FFF2-40B4-BE49-F238E27FC236}">
                    <a16:creationId xmlns:a16="http://schemas.microsoft.com/office/drawing/2014/main" id="{AC004CFC-678C-2790-4707-30A7139A6031}"/>
                  </a:ext>
                </a:extLst>
              </p:cNvPr>
              <p:cNvCxnSpPr>
                <a:cxnSpLocks/>
              </p:cNvCxnSpPr>
              <p:nvPr/>
            </p:nvCxnSpPr>
            <p:spPr>
              <a:xfrm rot="2654237">
                <a:off x="3649273" y="2773102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接连接符 181">
                <a:extLst>
                  <a:ext uri="{FF2B5EF4-FFF2-40B4-BE49-F238E27FC236}">
                    <a16:creationId xmlns:a16="http://schemas.microsoft.com/office/drawing/2014/main" id="{09A44575-43A4-2C98-B1C0-3D9879245180}"/>
                  </a:ext>
                </a:extLst>
              </p:cNvPr>
              <p:cNvCxnSpPr>
                <a:cxnSpLocks/>
              </p:cNvCxnSpPr>
              <p:nvPr/>
            </p:nvCxnSpPr>
            <p:spPr>
              <a:xfrm rot="3020339">
                <a:off x="3689520" y="2816699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182">
                <a:extLst>
                  <a:ext uri="{FF2B5EF4-FFF2-40B4-BE49-F238E27FC236}">
                    <a16:creationId xmlns:a16="http://schemas.microsoft.com/office/drawing/2014/main" id="{F19D1D0F-65BF-49E5-5AA1-B4FC472670BD}"/>
                  </a:ext>
                </a:extLst>
              </p:cNvPr>
              <p:cNvCxnSpPr>
                <a:cxnSpLocks/>
              </p:cNvCxnSpPr>
              <p:nvPr/>
            </p:nvCxnSpPr>
            <p:spPr>
              <a:xfrm rot="3386441">
                <a:off x="3724904" y="2864326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031EC797-635D-4AF8-3658-8C7B90F33D20}"/>
                  </a:ext>
                </a:extLst>
              </p:cNvPr>
              <p:cNvCxnSpPr>
                <a:cxnSpLocks/>
              </p:cNvCxnSpPr>
              <p:nvPr/>
            </p:nvCxnSpPr>
            <p:spPr>
              <a:xfrm rot="3752542">
                <a:off x="3755025" y="2915444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>
                <a:extLst>
                  <a:ext uri="{FF2B5EF4-FFF2-40B4-BE49-F238E27FC236}">
                    <a16:creationId xmlns:a16="http://schemas.microsoft.com/office/drawing/2014/main" id="{A2292FBF-CD4A-956A-CD7F-A8ECBF7AAFEF}"/>
                  </a:ext>
                </a:extLst>
              </p:cNvPr>
              <p:cNvCxnSpPr>
                <a:cxnSpLocks/>
              </p:cNvCxnSpPr>
              <p:nvPr/>
            </p:nvCxnSpPr>
            <p:spPr>
              <a:xfrm rot="4118644">
                <a:off x="3779542" y="296947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连接符 185">
                <a:extLst>
                  <a:ext uri="{FF2B5EF4-FFF2-40B4-BE49-F238E27FC236}">
                    <a16:creationId xmlns:a16="http://schemas.microsoft.com/office/drawing/2014/main" id="{0F8C91B6-FB88-7631-AA24-7DE23207870A}"/>
                  </a:ext>
                </a:extLst>
              </p:cNvPr>
              <p:cNvCxnSpPr>
                <a:cxnSpLocks/>
              </p:cNvCxnSpPr>
              <p:nvPr/>
            </p:nvCxnSpPr>
            <p:spPr>
              <a:xfrm rot="4484746">
                <a:off x="3798177" y="302580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>
                <a:extLst>
                  <a:ext uri="{FF2B5EF4-FFF2-40B4-BE49-F238E27FC236}">
                    <a16:creationId xmlns:a16="http://schemas.microsoft.com/office/drawing/2014/main" id="{963EDF03-175C-6744-56C4-509FEA4494ED}"/>
                  </a:ext>
                </a:extLst>
              </p:cNvPr>
              <p:cNvCxnSpPr>
                <a:cxnSpLocks/>
              </p:cNvCxnSpPr>
              <p:nvPr/>
            </p:nvCxnSpPr>
            <p:spPr>
              <a:xfrm rot="4850847">
                <a:off x="3810719" y="3083797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>
                <a:extLst>
                  <a:ext uri="{FF2B5EF4-FFF2-40B4-BE49-F238E27FC236}">
                    <a16:creationId xmlns:a16="http://schemas.microsoft.com/office/drawing/2014/main" id="{67FAD3E4-DDE1-E29A-3316-67BFAFEA6B76}"/>
                  </a:ext>
                </a:extLst>
              </p:cNvPr>
              <p:cNvCxnSpPr>
                <a:cxnSpLocks/>
              </p:cNvCxnSpPr>
              <p:nvPr/>
            </p:nvCxnSpPr>
            <p:spPr>
              <a:xfrm rot="5216949">
                <a:off x="3817026" y="3142794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>
                <a:extLst>
                  <a:ext uri="{FF2B5EF4-FFF2-40B4-BE49-F238E27FC236}">
                    <a16:creationId xmlns:a16="http://schemas.microsoft.com/office/drawing/2014/main" id="{28EFBECE-8217-49A7-55C4-523811FB4EFB}"/>
                  </a:ext>
                </a:extLst>
              </p:cNvPr>
              <p:cNvCxnSpPr>
                <a:cxnSpLocks/>
              </p:cNvCxnSpPr>
              <p:nvPr/>
            </p:nvCxnSpPr>
            <p:spPr>
              <a:xfrm rot="5583051">
                <a:off x="3817026" y="3202126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>
                <a:extLst>
                  <a:ext uri="{FF2B5EF4-FFF2-40B4-BE49-F238E27FC236}">
                    <a16:creationId xmlns:a16="http://schemas.microsoft.com/office/drawing/2014/main" id="{D0E01C22-9DC5-7A83-4456-475640B0193D}"/>
                  </a:ext>
                </a:extLst>
              </p:cNvPr>
              <p:cNvCxnSpPr>
                <a:cxnSpLocks/>
              </p:cNvCxnSpPr>
              <p:nvPr/>
            </p:nvCxnSpPr>
            <p:spPr>
              <a:xfrm rot="5949153">
                <a:off x="3810719" y="3261123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>
                <a:extLst>
                  <a:ext uri="{FF2B5EF4-FFF2-40B4-BE49-F238E27FC236}">
                    <a16:creationId xmlns:a16="http://schemas.microsoft.com/office/drawing/2014/main" id="{64C1B401-F6A9-B458-D831-4CBF175B76A1}"/>
                  </a:ext>
                </a:extLst>
              </p:cNvPr>
              <p:cNvCxnSpPr>
                <a:cxnSpLocks/>
              </p:cNvCxnSpPr>
              <p:nvPr/>
            </p:nvCxnSpPr>
            <p:spPr>
              <a:xfrm rot="6315254">
                <a:off x="3798177" y="331911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191">
                <a:extLst>
                  <a:ext uri="{FF2B5EF4-FFF2-40B4-BE49-F238E27FC236}">
                    <a16:creationId xmlns:a16="http://schemas.microsoft.com/office/drawing/2014/main" id="{F60A3147-B9CE-6629-0A7B-D8D5A48FD216}"/>
                  </a:ext>
                </a:extLst>
              </p:cNvPr>
              <p:cNvCxnSpPr>
                <a:cxnSpLocks/>
              </p:cNvCxnSpPr>
              <p:nvPr/>
            </p:nvCxnSpPr>
            <p:spPr>
              <a:xfrm rot="6681356">
                <a:off x="3779542" y="3375446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接连接符 192">
                <a:extLst>
                  <a:ext uri="{FF2B5EF4-FFF2-40B4-BE49-F238E27FC236}">
                    <a16:creationId xmlns:a16="http://schemas.microsoft.com/office/drawing/2014/main" id="{47545D8D-D5D7-5C38-B328-0F39BE28026A}"/>
                  </a:ext>
                </a:extLst>
              </p:cNvPr>
              <p:cNvCxnSpPr>
                <a:cxnSpLocks/>
              </p:cNvCxnSpPr>
              <p:nvPr/>
            </p:nvCxnSpPr>
            <p:spPr>
              <a:xfrm rot="7047458">
                <a:off x="3755025" y="3429476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接连接符 193">
                <a:extLst>
                  <a:ext uri="{FF2B5EF4-FFF2-40B4-BE49-F238E27FC236}">
                    <a16:creationId xmlns:a16="http://schemas.microsoft.com/office/drawing/2014/main" id="{9168B3D0-B7F2-AF40-97A2-93AD1CBEB913}"/>
                  </a:ext>
                </a:extLst>
              </p:cNvPr>
              <p:cNvCxnSpPr>
                <a:cxnSpLocks/>
              </p:cNvCxnSpPr>
              <p:nvPr/>
            </p:nvCxnSpPr>
            <p:spPr>
              <a:xfrm rot="7413559">
                <a:off x="3724904" y="348059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接连接符 194">
                <a:extLst>
                  <a:ext uri="{FF2B5EF4-FFF2-40B4-BE49-F238E27FC236}">
                    <a16:creationId xmlns:a16="http://schemas.microsoft.com/office/drawing/2014/main" id="{49A6571B-C991-1D42-CF36-C2AB319A6F44}"/>
                  </a:ext>
                </a:extLst>
              </p:cNvPr>
              <p:cNvCxnSpPr>
                <a:cxnSpLocks/>
              </p:cNvCxnSpPr>
              <p:nvPr/>
            </p:nvCxnSpPr>
            <p:spPr>
              <a:xfrm rot="7779661">
                <a:off x="3689520" y="3528221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>
                <a:extLst>
                  <a:ext uri="{FF2B5EF4-FFF2-40B4-BE49-F238E27FC236}">
                    <a16:creationId xmlns:a16="http://schemas.microsoft.com/office/drawing/2014/main" id="{3792663D-18CD-CC8E-1598-5522C4C83A75}"/>
                  </a:ext>
                </a:extLst>
              </p:cNvPr>
              <p:cNvCxnSpPr>
                <a:cxnSpLocks/>
              </p:cNvCxnSpPr>
              <p:nvPr/>
            </p:nvCxnSpPr>
            <p:spPr>
              <a:xfrm rot="8145763">
                <a:off x="3649273" y="3571818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接连接符 196">
                <a:extLst>
                  <a:ext uri="{FF2B5EF4-FFF2-40B4-BE49-F238E27FC236}">
                    <a16:creationId xmlns:a16="http://schemas.microsoft.com/office/drawing/2014/main" id="{A4D134EB-D89D-E341-7607-D067B0CF4E20}"/>
                  </a:ext>
                </a:extLst>
              </p:cNvPr>
              <p:cNvCxnSpPr>
                <a:cxnSpLocks/>
              </p:cNvCxnSpPr>
              <p:nvPr/>
            </p:nvCxnSpPr>
            <p:spPr>
              <a:xfrm rot="8511865">
                <a:off x="3604621" y="3610889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接连接符 197">
                <a:extLst>
                  <a:ext uri="{FF2B5EF4-FFF2-40B4-BE49-F238E27FC236}">
                    <a16:creationId xmlns:a16="http://schemas.microsoft.com/office/drawing/2014/main" id="{6F61E087-CF5B-3082-FF39-3B09AE3392C2}"/>
                  </a:ext>
                </a:extLst>
              </p:cNvPr>
              <p:cNvCxnSpPr>
                <a:cxnSpLocks/>
              </p:cNvCxnSpPr>
              <p:nvPr/>
            </p:nvCxnSpPr>
            <p:spPr>
              <a:xfrm rot="8877966">
                <a:off x="3556069" y="3644993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接连接符 198">
                <a:extLst>
                  <a:ext uri="{FF2B5EF4-FFF2-40B4-BE49-F238E27FC236}">
                    <a16:creationId xmlns:a16="http://schemas.microsoft.com/office/drawing/2014/main" id="{B3F0E00D-43B1-6A3C-7BA5-1EA0AF17944A}"/>
                  </a:ext>
                </a:extLst>
              </p:cNvPr>
              <p:cNvCxnSpPr>
                <a:cxnSpLocks/>
              </p:cNvCxnSpPr>
              <p:nvPr/>
            </p:nvCxnSpPr>
            <p:spPr>
              <a:xfrm rot="9244068">
                <a:off x="3504167" y="3673742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>
                <a:extLst>
                  <a:ext uri="{FF2B5EF4-FFF2-40B4-BE49-F238E27FC236}">
                    <a16:creationId xmlns:a16="http://schemas.microsoft.com/office/drawing/2014/main" id="{0BDFF529-9890-415B-EA1A-14445167A396}"/>
                  </a:ext>
                </a:extLst>
              </p:cNvPr>
              <p:cNvCxnSpPr>
                <a:cxnSpLocks/>
              </p:cNvCxnSpPr>
              <p:nvPr/>
            </p:nvCxnSpPr>
            <p:spPr>
              <a:xfrm rot="9610170">
                <a:off x="3449503" y="3696813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>
                <a:extLst>
                  <a:ext uri="{FF2B5EF4-FFF2-40B4-BE49-F238E27FC236}">
                    <a16:creationId xmlns:a16="http://schemas.microsoft.com/office/drawing/2014/main" id="{8B038446-D203-D8D9-F54E-8D3420D6651A}"/>
                  </a:ext>
                </a:extLst>
              </p:cNvPr>
              <p:cNvCxnSpPr>
                <a:cxnSpLocks/>
              </p:cNvCxnSpPr>
              <p:nvPr/>
            </p:nvCxnSpPr>
            <p:spPr>
              <a:xfrm rot="9976271">
                <a:off x="3392696" y="3713942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>
                <a:extLst>
                  <a:ext uri="{FF2B5EF4-FFF2-40B4-BE49-F238E27FC236}">
                    <a16:creationId xmlns:a16="http://schemas.microsoft.com/office/drawing/2014/main" id="{CC9F6D00-A170-E46C-7E7F-4C48445E9AFA}"/>
                  </a:ext>
                </a:extLst>
              </p:cNvPr>
              <p:cNvCxnSpPr>
                <a:cxnSpLocks/>
              </p:cNvCxnSpPr>
              <p:nvPr/>
            </p:nvCxnSpPr>
            <p:spPr>
              <a:xfrm rot="10342373">
                <a:off x="3334391" y="372493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>
                <a:extLst>
                  <a:ext uri="{FF2B5EF4-FFF2-40B4-BE49-F238E27FC236}">
                    <a16:creationId xmlns:a16="http://schemas.microsoft.com/office/drawing/2014/main" id="{EB6F9308-2F81-A065-51BA-147CC90F2D89}"/>
                  </a:ext>
                </a:extLst>
              </p:cNvPr>
              <p:cNvCxnSpPr>
                <a:cxnSpLocks/>
              </p:cNvCxnSpPr>
              <p:nvPr/>
            </p:nvCxnSpPr>
            <p:spPr>
              <a:xfrm rot="10708475">
                <a:off x="3275248" y="3729669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>
                <a:extLst>
                  <a:ext uri="{FF2B5EF4-FFF2-40B4-BE49-F238E27FC236}">
                    <a16:creationId xmlns:a16="http://schemas.microsoft.com/office/drawing/2014/main" id="{5BB8727E-0E58-4D67-4FB3-F55118639EAA}"/>
                  </a:ext>
                </a:extLst>
              </p:cNvPr>
              <p:cNvCxnSpPr>
                <a:cxnSpLocks/>
              </p:cNvCxnSpPr>
              <p:nvPr/>
            </p:nvCxnSpPr>
            <p:spPr>
              <a:xfrm rot="11074577">
                <a:off x="3215936" y="3728089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>
                <a:extLst>
                  <a:ext uri="{FF2B5EF4-FFF2-40B4-BE49-F238E27FC236}">
                    <a16:creationId xmlns:a16="http://schemas.microsoft.com/office/drawing/2014/main" id="{F6EB2811-06E1-29C9-F1AF-B39BC0E66C08}"/>
                  </a:ext>
                </a:extLst>
              </p:cNvPr>
              <p:cNvCxnSpPr>
                <a:cxnSpLocks/>
              </p:cNvCxnSpPr>
              <p:nvPr/>
            </p:nvCxnSpPr>
            <p:spPr>
              <a:xfrm rot="11440678">
                <a:off x="3157128" y="372021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>
                <a:extLst>
                  <a:ext uri="{FF2B5EF4-FFF2-40B4-BE49-F238E27FC236}">
                    <a16:creationId xmlns:a16="http://schemas.microsoft.com/office/drawing/2014/main" id="{3C9FA7FF-6883-813B-9C40-D7804387A01D}"/>
                  </a:ext>
                </a:extLst>
              </p:cNvPr>
              <p:cNvCxnSpPr>
                <a:cxnSpLocks/>
              </p:cNvCxnSpPr>
              <p:nvPr/>
            </p:nvCxnSpPr>
            <p:spPr>
              <a:xfrm rot="11806780">
                <a:off x="3099490" y="3706133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>
                <a:extLst>
                  <a:ext uri="{FF2B5EF4-FFF2-40B4-BE49-F238E27FC236}">
                    <a16:creationId xmlns:a16="http://schemas.microsoft.com/office/drawing/2014/main" id="{966DD967-4B5E-9AD8-9E24-C0F910EAEA8F}"/>
                  </a:ext>
                </a:extLst>
              </p:cNvPr>
              <p:cNvCxnSpPr>
                <a:cxnSpLocks/>
              </p:cNvCxnSpPr>
              <p:nvPr/>
            </p:nvCxnSpPr>
            <p:spPr>
              <a:xfrm rot="12172882">
                <a:off x="3043676" y="368600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>
                <a:extLst>
                  <a:ext uri="{FF2B5EF4-FFF2-40B4-BE49-F238E27FC236}">
                    <a16:creationId xmlns:a16="http://schemas.microsoft.com/office/drawing/2014/main" id="{F22B2BB6-F766-EEF5-FEF2-A0B0150D0A7B}"/>
                  </a:ext>
                </a:extLst>
              </p:cNvPr>
              <p:cNvCxnSpPr>
                <a:cxnSpLocks/>
              </p:cNvCxnSpPr>
              <p:nvPr/>
            </p:nvCxnSpPr>
            <p:spPr>
              <a:xfrm rot="12538983">
                <a:off x="2990317" y="3660059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08">
                <a:extLst>
                  <a:ext uri="{FF2B5EF4-FFF2-40B4-BE49-F238E27FC236}">
                    <a16:creationId xmlns:a16="http://schemas.microsoft.com/office/drawing/2014/main" id="{8394C6F3-21D4-ECD9-BB72-F0EF62B0E365}"/>
                  </a:ext>
                </a:extLst>
              </p:cNvPr>
              <p:cNvCxnSpPr>
                <a:cxnSpLocks/>
              </p:cNvCxnSpPr>
              <p:nvPr/>
            </p:nvCxnSpPr>
            <p:spPr>
              <a:xfrm rot="12905085">
                <a:off x="2940019" y="3628587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连接符 209">
                <a:extLst>
                  <a:ext uri="{FF2B5EF4-FFF2-40B4-BE49-F238E27FC236}">
                    <a16:creationId xmlns:a16="http://schemas.microsoft.com/office/drawing/2014/main" id="{47C8F514-CC69-2109-048B-11DB1BCEB17B}"/>
                  </a:ext>
                </a:extLst>
              </p:cNvPr>
              <p:cNvCxnSpPr>
                <a:cxnSpLocks/>
              </p:cNvCxnSpPr>
              <p:nvPr/>
            </p:nvCxnSpPr>
            <p:spPr>
              <a:xfrm rot="13271187">
                <a:off x="2893351" y="3591948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210">
                <a:extLst>
                  <a:ext uri="{FF2B5EF4-FFF2-40B4-BE49-F238E27FC236}">
                    <a16:creationId xmlns:a16="http://schemas.microsoft.com/office/drawing/2014/main" id="{F1D16041-6CB7-0C88-0CCA-6FB14A74A30A}"/>
                  </a:ext>
                </a:extLst>
              </p:cNvPr>
              <p:cNvCxnSpPr>
                <a:cxnSpLocks/>
              </p:cNvCxnSpPr>
              <p:nvPr/>
            </p:nvCxnSpPr>
            <p:spPr>
              <a:xfrm rot="13637288">
                <a:off x="2850841" y="3550555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211">
                <a:extLst>
                  <a:ext uri="{FF2B5EF4-FFF2-40B4-BE49-F238E27FC236}">
                    <a16:creationId xmlns:a16="http://schemas.microsoft.com/office/drawing/2014/main" id="{7812586E-B1A0-167C-3B89-3B9AB214D5B0}"/>
                  </a:ext>
                </a:extLst>
              </p:cNvPr>
              <p:cNvCxnSpPr>
                <a:cxnSpLocks/>
              </p:cNvCxnSpPr>
              <p:nvPr/>
            </p:nvCxnSpPr>
            <p:spPr>
              <a:xfrm rot="14003390">
                <a:off x="2812972" y="3504879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212">
                <a:extLst>
                  <a:ext uri="{FF2B5EF4-FFF2-40B4-BE49-F238E27FC236}">
                    <a16:creationId xmlns:a16="http://schemas.microsoft.com/office/drawing/2014/main" id="{172558B7-1BE2-CAE2-3AD4-41B29FA9226A}"/>
                  </a:ext>
                </a:extLst>
              </p:cNvPr>
              <p:cNvCxnSpPr>
                <a:cxnSpLocks/>
              </p:cNvCxnSpPr>
              <p:nvPr/>
            </p:nvCxnSpPr>
            <p:spPr>
              <a:xfrm rot="14369492">
                <a:off x="2780173" y="3455436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>
                <a:extLst>
                  <a:ext uri="{FF2B5EF4-FFF2-40B4-BE49-F238E27FC236}">
                    <a16:creationId xmlns:a16="http://schemas.microsoft.com/office/drawing/2014/main" id="{353BD6B6-3D24-4B5D-EFFE-858B954DD704}"/>
                  </a:ext>
                </a:extLst>
              </p:cNvPr>
              <p:cNvCxnSpPr>
                <a:cxnSpLocks/>
              </p:cNvCxnSpPr>
              <p:nvPr/>
            </p:nvCxnSpPr>
            <p:spPr>
              <a:xfrm rot="14735593">
                <a:off x="2752815" y="3402787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>
                <a:extLst>
                  <a:ext uri="{FF2B5EF4-FFF2-40B4-BE49-F238E27FC236}">
                    <a16:creationId xmlns:a16="http://schemas.microsoft.com/office/drawing/2014/main" id="{FE1699C9-CE24-FC7E-0563-BF57D34CD2AB}"/>
                  </a:ext>
                </a:extLst>
              </p:cNvPr>
              <p:cNvCxnSpPr>
                <a:cxnSpLocks/>
              </p:cNvCxnSpPr>
              <p:nvPr/>
            </p:nvCxnSpPr>
            <p:spPr>
              <a:xfrm rot="15101695">
                <a:off x="2731209" y="3347529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直接连接符 215">
                <a:extLst>
                  <a:ext uri="{FF2B5EF4-FFF2-40B4-BE49-F238E27FC236}">
                    <a16:creationId xmlns:a16="http://schemas.microsoft.com/office/drawing/2014/main" id="{6B150C4F-A403-218A-E470-1D8F9781ADE5}"/>
                  </a:ext>
                </a:extLst>
              </p:cNvPr>
              <p:cNvCxnSpPr>
                <a:cxnSpLocks/>
              </p:cNvCxnSpPr>
              <p:nvPr/>
            </p:nvCxnSpPr>
            <p:spPr>
              <a:xfrm rot="15467796">
                <a:off x="2715598" y="3290286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>
                <a:extLst>
                  <a:ext uri="{FF2B5EF4-FFF2-40B4-BE49-F238E27FC236}">
                    <a16:creationId xmlns:a16="http://schemas.microsoft.com/office/drawing/2014/main" id="{38B08828-FA7E-C181-438C-D2B4159A5152}"/>
                  </a:ext>
                </a:extLst>
              </p:cNvPr>
              <p:cNvCxnSpPr>
                <a:cxnSpLocks/>
              </p:cNvCxnSpPr>
              <p:nvPr/>
            </p:nvCxnSpPr>
            <p:spPr>
              <a:xfrm rot="15833899">
                <a:off x="2706160" y="3231709"/>
                <a:ext cx="0" cy="10795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01E0960-6948-96C1-CB32-9B3BE418D99C}"/>
                </a:ext>
              </a:extLst>
            </p:cNvPr>
            <p:cNvSpPr txBox="1"/>
            <p:nvPr/>
          </p:nvSpPr>
          <p:spPr>
            <a:xfrm>
              <a:off x="3871320" y="2482293"/>
              <a:ext cx="10443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89%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8" name="文本框 217">
              <a:extLst>
                <a:ext uri="{FF2B5EF4-FFF2-40B4-BE49-F238E27FC236}">
                  <a16:creationId xmlns:a16="http://schemas.microsoft.com/office/drawing/2014/main" id="{F4CFFAE7-1211-6F7A-82A6-7061B9AC062F}"/>
                </a:ext>
              </a:extLst>
            </p:cNvPr>
            <p:cNvSpPr txBox="1"/>
            <p:nvPr/>
          </p:nvSpPr>
          <p:spPr>
            <a:xfrm>
              <a:off x="3871320" y="4678137"/>
              <a:ext cx="10443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99%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9" name="文本框 218">
              <a:extLst>
                <a:ext uri="{FF2B5EF4-FFF2-40B4-BE49-F238E27FC236}">
                  <a16:creationId xmlns:a16="http://schemas.microsoft.com/office/drawing/2014/main" id="{000A52A1-0AA2-5E3C-DCC6-36243B700A08}"/>
                </a:ext>
              </a:extLst>
            </p:cNvPr>
            <p:cNvSpPr txBox="1"/>
            <p:nvPr/>
          </p:nvSpPr>
          <p:spPr>
            <a:xfrm>
              <a:off x="1806918" y="4678137"/>
              <a:ext cx="10443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72%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20" name="文本框 219">
              <a:extLst>
                <a:ext uri="{FF2B5EF4-FFF2-40B4-BE49-F238E27FC236}">
                  <a16:creationId xmlns:a16="http://schemas.microsoft.com/office/drawing/2014/main" id="{3DB23FF4-BE7D-D32A-D209-D007AA87CC6A}"/>
                </a:ext>
              </a:extLst>
            </p:cNvPr>
            <p:cNvSpPr txBox="1"/>
            <p:nvPr/>
          </p:nvSpPr>
          <p:spPr>
            <a:xfrm>
              <a:off x="1896096" y="2726661"/>
              <a:ext cx="104431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56%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17" name="图形 16" descr="添加 轮廓">
              <a:extLst>
                <a:ext uri="{FF2B5EF4-FFF2-40B4-BE49-F238E27FC236}">
                  <a16:creationId xmlns:a16="http://schemas.microsoft.com/office/drawing/2014/main" id="{BCDE7825-6B82-EE3F-CA7E-DF26C2B20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56004" y="3584958"/>
              <a:ext cx="408810" cy="408810"/>
            </a:xfrm>
            <a:prstGeom prst="rect">
              <a:avLst/>
            </a:prstGeom>
          </p:spPr>
        </p:pic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E8ED7710-E457-9F1C-24E7-D0C59874B70B}"/>
              </a:ext>
            </a:extLst>
          </p:cNvPr>
          <p:cNvGrpSpPr/>
          <p:nvPr/>
        </p:nvGrpSpPr>
        <p:grpSpPr>
          <a:xfrm>
            <a:off x="5749575" y="1950719"/>
            <a:ext cx="2603696" cy="1729989"/>
            <a:chOff x="5749575" y="1950719"/>
            <a:chExt cx="2603696" cy="1729989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98503BE-F872-CE2B-D01D-66992915C0B5}"/>
                </a:ext>
              </a:extLst>
            </p:cNvPr>
            <p:cNvGrpSpPr/>
            <p:nvPr/>
          </p:nvGrpSpPr>
          <p:grpSpPr>
            <a:xfrm>
              <a:off x="5749575" y="1950719"/>
              <a:ext cx="2603696" cy="1649155"/>
              <a:chOff x="5814507" y="2103121"/>
              <a:chExt cx="2603696" cy="1649155"/>
            </a:xfrm>
          </p:grpSpPr>
          <p:sp>
            <p:nvSpPr>
              <p:cNvPr id="20" name="矩形: 对角圆角 19">
                <a:extLst>
                  <a:ext uri="{FF2B5EF4-FFF2-40B4-BE49-F238E27FC236}">
                    <a16:creationId xmlns:a16="http://schemas.microsoft.com/office/drawing/2014/main" id="{5458E730-C556-D7C2-F821-15E4EA219B17}"/>
                  </a:ext>
                </a:extLst>
              </p:cNvPr>
              <p:cNvSpPr/>
              <p:nvPr/>
            </p:nvSpPr>
            <p:spPr>
              <a:xfrm>
                <a:off x="5814507" y="2103121"/>
                <a:ext cx="673772" cy="50292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10000"/>
                  <a:lumOff val="9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+mj-ea"/>
                    <a:ea typeface="+mj-ea"/>
                  </a:rPr>
                  <a:t>01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5" name="íSļíḓe">
                <a:extLst>
                  <a:ext uri="{FF2B5EF4-FFF2-40B4-BE49-F238E27FC236}">
                    <a16:creationId xmlns:a16="http://schemas.microsoft.com/office/drawing/2014/main" id="{A2C7CAE5-8CEC-C3B0-5637-D7B5B7CA39FF}"/>
                  </a:ext>
                </a:extLst>
              </p:cNvPr>
              <p:cNvSpPr/>
              <p:nvPr/>
            </p:nvSpPr>
            <p:spPr>
              <a:xfrm>
                <a:off x="5827753" y="2584040"/>
                <a:ext cx="2590450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促使全体员工活用头脑思考，发挥潜力，谋求生产、技术、管理、流程的改善</a:t>
                </a:r>
              </a:p>
            </p:txBody>
          </p:sp>
          <p:sp>
            <p:nvSpPr>
              <p:cNvPr id="243" name="文本框 242">
                <a:extLst>
                  <a:ext uri="{FF2B5EF4-FFF2-40B4-BE49-F238E27FC236}">
                    <a16:creationId xmlns:a16="http://schemas.microsoft.com/office/drawing/2014/main" id="{976D1B7A-BBED-5511-F404-86FF51A13004}"/>
                  </a:ext>
                </a:extLst>
              </p:cNvPr>
              <p:cNvSpPr txBox="1"/>
              <p:nvPr/>
            </p:nvSpPr>
            <p:spPr>
              <a:xfrm>
                <a:off x="6625275" y="2169915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全员提案</a:t>
                </a:r>
              </a:p>
            </p:txBody>
          </p:sp>
        </p:grp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7F193E6-3DDF-01C8-EC2C-478D0437A8B9}"/>
                </a:ext>
              </a:extLst>
            </p:cNvPr>
            <p:cNvCxnSpPr/>
            <p:nvPr/>
          </p:nvCxnSpPr>
          <p:spPr>
            <a:xfrm>
              <a:off x="5762821" y="3680708"/>
              <a:ext cx="2515120" cy="0"/>
            </a:xfrm>
            <a:prstGeom prst="line">
              <a:avLst/>
            </a:prstGeom>
            <a:ln>
              <a:gradFill>
                <a:gsLst>
                  <a:gs pos="0">
                    <a:schemeClr val="accent1"/>
                  </a:gs>
                  <a:gs pos="53000">
                    <a:schemeClr val="bg1"/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组合 275">
            <a:extLst>
              <a:ext uri="{FF2B5EF4-FFF2-40B4-BE49-F238E27FC236}">
                <a16:creationId xmlns:a16="http://schemas.microsoft.com/office/drawing/2014/main" id="{1E0F4239-47DF-1347-F62D-91602B6C2B0D}"/>
              </a:ext>
            </a:extLst>
          </p:cNvPr>
          <p:cNvGrpSpPr/>
          <p:nvPr/>
        </p:nvGrpSpPr>
        <p:grpSpPr>
          <a:xfrm>
            <a:off x="8727655" y="1950719"/>
            <a:ext cx="2603696" cy="1729989"/>
            <a:chOff x="8640567" y="1950719"/>
            <a:chExt cx="2603696" cy="1729989"/>
          </a:xfrm>
        </p:grpSpPr>
        <p:grpSp>
          <p:nvGrpSpPr>
            <p:cNvPr id="257" name="组合 256">
              <a:extLst>
                <a:ext uri="{FF2B5EF4-FFF2-40B4-BE49-F238E27FC236}">
                  <a16:creationId xmlns:a16="http://schemas.microsoft.com/office/drawing/2014/main" id="{B737E48E-D210-E9DA-9506-B9B78214B138}"/>
                </a:ext>
              </a:extLst>
            </p:cNvPr>
            <p:cNvGrpSpPr/>
            <p:nvPr/>
          </p:nvGrpSpPr>
          <p:grpSpPr>
            <a:xfrm>
              <a:off x="8640567" y="1950719"/>
              <a:ext cx="2603696" cy="1649155"/>
              <a:chOff x="5814507" y="2103121"/>
              <a:chExt cx="2603696" cy="1649155"/>
            </a:xfrm>
          </p:grpSpPr>
          <p:sp>
            <p:nvSpPr>
              <p:cNvPr id="258" name="矩形: 对角圆角 257">
                <a:extLst>
                  <a:ext uri="{FF2B5EF4-FFF2-40B4-BE49-F238E27FC236}">
                    <a16:creationId xmlns:a16="http://schemas.microsoft.com/office/drawing/2014/main" id="{0A069E42-AC5E-A70D-03FA-8BB661E368D6}"/>
                  </a:ext>
                </a:extLst>
              </p:cNvPr>
              <p:cNvSpPr/>
              <p:nvPr/>
            </p:nvSpPr>
            <p:spPr>
              <a:xfrm>
                <a:off x="5814507" y="2103121"/>
                <a:ext cx="673772" cy="50292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10000"/>
                  <a:lumOff val="9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+mj-ea"/>
                    <a:ea typeface="+mj-ea"/>
                  </a:rPr>
                  <a:t>02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59" name="íSļíḓe">
                <a:extLst>
                  <a:ext uri="{FF2B5EF4-FFF2-40B4-BE49-F238E27FC236}">
                    <a16:creationId xmlns:a16="http://schemas.microsoft.com/office/drawing/2014/main" id="{CC3F4676-66F3-3737-E3B5-971143C6AC3E}"/>
                  </a:ext>
                </a:extLst>
              </p:cNvPr>
              <p:cNvSpPr/>
              <p:nvPr/>
            </p:nvSpPr>
            <p:spPr>
              <a:xfrm>
                <a:off x="5827753" y="2584040"/>
                <a:ext cx="2590450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为改善现有设备的性能，提高生产效率，对设备进行技术革新和结构改进，导入智能化生产设备</a:t>
                </a:r>
              </a:p>
            </p:txBody>
          </p:sp>
          <p:sp>
            <p:nvSpPr>
              <p:cNvPr id="260" name="文本框 259">
                <a:extLst>
                  <a:ext uri="{FF2B5EF4-FFF2-40B4-BE49-F238E27FC236}">
                    <a16:creationId xmlns:a16="http://schemas.microsoft.com/office/drawing/2014/main" id="{59882F05-4295-51DB-3BBD-DD5412858101}"/>
                  </a:ext>
                </a:extLst>
              </p:cNvPr>
              <p:cNvSpPr txBox="1"/>
              <p:nvPr/>
            </p:nvSpPr>
            <p:spPr>
              <a:xfrm>
                <a:off x="6625275" y="2169915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设备革新</a:t>
                </a:r>
              </a:p>
            </p:txBody>
          </p:sp>
        </p:grpSp>
        <p:cxnSp>
          <p:nvCxnSpPr>
            <p:cNvPr id="273" name="直接连接符 272">
              <a:extLst>
                <a:ext uri="{FF2B5EF4-FFF2-40B4-BE49-F238E27FC236}">
                  <a16:creationId xmlns:a16="http://schemas.microsoft.com/office/drawing/2014/main" id="{F0F328C0-5E44-EF5C-9747-E374BFF63FA4}"/>
                </a:ext>
              </a:extLst>
            </p:cNvPr>
            <p:cNvCxnSpPr/>
            <p:nvPr/>
          </p:nvCxnSpPr>
          <p:spPr>
            <a:xfrm>
              <a:off x="8640567" y="3680708"/>
              <a:ext cx="2515120" cy="0"/>
            </a:xfrm>
            <a:prstGeom prst="line">
              <a:avLst/>
            </a:prstGeom>
            <a:ln>
              <a:gradFill>
                <a:gsLst>
                  <a:gs pos="0">
                    <a:schemeClr val="accent1"/>
                  </a:gs>
                  <a:gs pos="53000">
                    <a:schemeClr val="bg1"/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7" name="组合 276">
            <a:extLst>
              <a:ext uri="{FF2B5EF4-FFF2-40B4-BE49-F238E27FC236}">
                <a16:creationId xmlns:a16="http://schemas.microsoft.com/office/drawing/2014/main" id="{CBDDE93B-936B-8D00-5D7E-1A88334C0380}"/>
              </a:ext>
            </a:extLst>
          </p:cNvPr>
          <p:cNvGrpSpPr/>
          <p:nvPr/>
        </p:nvGrpSpPr>
        <p:grpSpPr>
          <a:xfrm>
            <a:off x="5749575" y="4160833"/>
            <a:ext cx="2603696" cy="1728469"/>
            <a:chOff x="5749575" y="4160833"/>
            <a:chExt cx="2603696" cy="1728469"/>
          </a:xfrm>
        </p:grpSpPr>
        <p:grpSp>
          <p:nvGrpSpPr>
            <p:cNvPr id="261" name="组合 260">
              <a:extLst>
                <a:ext uri="{FF2B5EF4-FFF2-40B4-BE49-F238E27FC236}">
                  <a16:creationId xmlns:a16="http://schemas.microsoft.com/office/drawing/2014/main" id="{4C3191E2-0371-DB3E-8B76-A54F5794AA07}"/>
                </a:ext>
              </a:extLst>
            </p:cNvPr>
            <p:cNvGrpSpPr/>
            <p:nvPr/>
          </p:nvGrpSpPr>
          <p:grpSpPr>
            <a:xfrm>
              <a:off x="5749575" y="4160833"/>
              <a:ext cx="2603696" cy="1649155"/>
              <a:chOff x="5814507" y="2103121"/>
              <a:chExt cx="2603696" cy="1649155"/>
            </a:xfrm>
          </p:grpSpPr>
          <p:sp>
            <p:nvSpPr>
              <p:cNvPr id="262" name="矩形: 对角圆角 261">
                <a:extLst>
                  <a:ext uri="{FF2B5EF4-FFF2-40B4-BE49-F238E27FC236}">
                    <a16:creationId xmlns:a16="http://schemas.microsoft.com/office/drawing/2014/main" id="{3C59D159-692E-6F95-C9D8-FC8F8AF5981B}"/>
                  </a:ext>
                </a:extLst>
              </p:cNvPr>
              <p:cNvSpPr/>
              <p:nvPr/>
            </p:nvSpPr>
            <p:spPr>
              <a:xfrm>
                <a:off x="5814507" y="2103121"/>
                <a:ext cx="673772" cy="50292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10000"/>
                  <a:lumOff val="9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+mj-ea"/>
                    <a:ea typeface="+mj-ea"/>
                  </a:rPr>
                  <a:t>03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63" name="íSļíḓe">
                <a:extLst>
                  <a:ext uri="{FF2B5EF4-FFF2-40B4-BE49-F238E27FC236}">
                    <a16:creationId xmlns:a16="http://schemas.microsoft.com/office/drawing/2014/main" id="{E0A2CF74-141B-4622-9221-7929425D400E}"/>
                  </a:ext>
                </a:extLst>
              </p:cNvPr>
              <p:cNvSpPr/>
              <p:nvPr/>
            </p:nvSpPr>
            <p:spPr>
              <a:xfrm>
                <a:off x="5827753" y="2584040"/>
                <a:ext cx="2590450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通过数字服务横向链接产业链上下游，纵向链接企业各部门，为其提供快速、灵活的数字化能力</a:t>
                </a:r>
              </a:p>
            </p:txBody>
          </p:sp>
          <p:sp>
            <p:nvSpPr>
              <p:cNvPr id="264" name="文本框 263">
                <a:extLst>
                  <a:ext uri="{FF2B5EF4-FFF2-40B4-BE49-F238E27FC236}">
                    <a16:creationId xmlns:a16="http://schemas.microsoft.com/office/drawing/2014/main" id="{B82BDFF6-1C28-CBDA-991F-3E7E984A2457}"/>
                  </a:ext>
                </a:extLst>
              </p:cNvPr>
              <p:cNvSpPr txBox="1"/>
              <p:nvPr/>
            </p:nvSpPr>
            <p:spPr>
              <a:xfrm>
                <a:off x="6625275" y="2169915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数字平台</a:t>
                </a:r>
              </a:p>
            </p:txBody>
          </p:sp>
        </p:grpSp>
        <p:cxnSp>
          <p:nvCxnSpPr>
            <p:cNvPr id="274" name="直接连接符 273">
              <a:extLst>
                <a:ext uri="{FF2B5EF4-FFF2-40B4-BE49-F238E27FC236}">
                  <a16:creationId xmlns:a16="http://schemas.microsoft.com/office/drawing/2014/main" id="{C25F296F-C4D0-421A-2331-30525A8D5645}"/>
                </a:ext>
              </a:extLst>
            </p:cNvPr>
            <p:cNvCxnSpPr/>
            <p:nvPr/>
          </p:nvCxnSpPr>
          <p:spPr>
            <a:xfrm>
              <a:off x="5762821" y="5889302"/>
              <a:ext cx="2515120" cy="0"/>
            </a:xfrm>
            <a:prstGeom prst="line">
              <a:avLst/>
            </a:prstGeom>
            <a:ln>
              <a:gradFill>
                <a:gsLst>
                  <a:gs pos="0">
                    <a:schemeClr val="accent1"/>
                  </a:gs>
                  <a:gs pos="53000">
                    <a:schemeClr val="bg1"/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组合 277">
            <a:extLst>
              <a:ext uri="{FF2B5EF4-FFF2-40B4-BE49-F238E27FC236}">
                <a16:creationId xmlns:a16="http://schemas.microsoft.com/office/drawing/2014/main" id="{CD44C670-3051-4DFF-1C71-A758DD744245}"/>
              </a:ext>
            </a:extLst>
          </p:cNvPr>
          <p:cNvGrpSpPr/>
          <p:nvPr/>
        </p:nvGrpSpPr>
        <p:grpSpPr>
          <a:xfrm>
            <a:off x="8727655" y="4160833"/>
            <a:ext cx="2603696" cy="1728469"/>
            <a:chOff x="8640567" y="4160833"/>
            <a:chExt cx="2603696" cy="1728469"/>
          </a:xfrm>
        </p:grpSpPr>
        <p:grpSp>
          <p:nvGrpSpPr>
            <p:cNvPr id="265" name="组合 264">
              <a:extLst>
                <a:ext uri="{FF2B5EF4-FFF2-40B4-BE49-F238E27FC236}">
                  <a16:creationId xmlns:a16="http://schemas.microsoft.com/office/drawing/2014/main" id="{DA9EF5E1-4180-AD7D-BEE8-B61F4BB0BC2C}"/>
                </a:ext>
              </a:extLst>
            </p:cNvPr>
            <p:cNvGrpSpPr/>
            <p:nvPr/>
          </p:nvGrpSpPr>
          <p:grpSpPr>
            <a:xfrm>
              <a:off x="8640567" y="4160833"/>
              <a:ext cx="2603696" cy="1649155"/>
              <a:chOff x="5814507" y="2103121"/>
              <a:chExt cx="2603696" cy="1649155"/>
            </a:xfrm>
          </p:grpSpPr>
          <p:sp>
            <p:nvSpPr>
              <p:cNvPr id="266" name="矩形: 对角圆角 265">
                <a:extLst>
                  <a:ext uri="{FF2B5EF4-FFF2-40B4-BE49-F238E27FC236}">
                    <a16:creationId xmlns:a16="http://schemas.microsoft.com/office/drawing/2014/main" id="{773161F4-0475-9A3C-3071-152BD788A3D8}"/>
                  </a:ext>
                </a:extLst>
              </p:cNvPr>
              <p:cNvSpPr/>
              <p:nvPr/>
            </p:nvSpPr>
            <p:spPr>
              <a:xfrm>
                <a:off x="5814507" y="2103121"/>
                <a:ext cx="673772" cy="50292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10000"/>
                  <a:lumOff val="9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+mj-ea"/>
                    <a:ea typeface="+mj-ea"/>
                  </a:rPr>
                  <a:t>04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67" name="íSļíḓe">
                <a:extLst>
                  <a:ext uri="{FF2B5EF4-FFF2-40B4-BE49-F238E27FC236}">
                    <a16:creationId xmlns:a16="http://schemas.microsoft.com/office/drawing/2014/main" id="{3BE36746-6814-DA6C-EAA6-5644D9DCE946}"/>
                  </a:ext>
                </a:extLst>
              </p:cNvPr>
              <p:cNvSpPr/>
              <p:nvPr/>
            </p:nvSpPr>
            <p:spPr>
              <a:xfrm>
                <a:off x="5827753" y="2584040"/>
                <a:ext cx="2590450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通过捕捉用户原始信息，进行数据挖掘和商业智能分析，主动给用户提供精准、高效的服务</a:t>
                </a:r>
              </a:p>
            </p:txBody>
          </p:sp>
          <p:sp>
            <p:nvSpPr>
              <p:cNvPr id="268" name="文本框 267">
                <a:extLst>
                  <a:ext uri="{FF2B5EF4-FFF2-40B4-BE49-F238E27FC236}">
                    <a16:creationId xmlns:a16="http://schemas.microsoft.com/office/drawing/2014/main" id="{76FBCB3F-596B-4565-1119-72264C2D49D9}"/>
                  </a:ext>
                </a:extLst>
              </p:cNvPr>
              <p:cNvSpPr txBox="1"/>
              <p:nvPr/>
            </p:nvSpPr>
            <p:spPr>
              <a:xfrm>
                <a:off x="6625275" y="2169915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智能服务</a:t>
                </a:r>
              </a:p>
            </p:txBody>
          </p:sp>
        </p:grpSp>
        <p:cxnSp>
          <p:nvCxnSpPr>
            <p:cNvPr id="275" name="直接连接符 274">
              <a:extLst>
                <a:ext uri="{FF2B5EF4-FFF2-40B4-BE49-F238E27FC236}">
                  <a16:creationId xmlns:a16="http://schemas.microsoft.com/office/drawing/2014/main" id="{386F6676-DF16-E4DF-0EB9-8C3C6FFB1EA0}"/>
                </a:ext>
              </a:extLst>
            </p:cNvPr>
            <p:cNvCxnSpPr/>
            <p:nvPr/>
          </p:nvCxnSpPr>
          <p:spPr>
            <a:xfrm>
              <a:off x="8640567" y="5889302"/>
              <a:ext cx="2515120" cy="0"/>
            </a:xfrm>
            <a:prstGeom prst="line">
              <a:avLst/>
            </a:prstGeom>
            <a:ln>
              <a:gradFill>
                <a:gsLst>
                  <a:gs pos="0">
                    <a:schemeClr val="accent1"/>
                  </a:gs>
                  <a:gs pos="53000">
                    <a:schemeClr val="bg1"/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5783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B235F06-09B2-934F-582B-B9E8BE0102F9}"/>
              </a:ext>
            </a:extLst>
          </p:cNvPr>
          <p:cNvGrpSpPr/>
          <p:nvPr/>
        </p:nvGrpSpPr>
        <p:grpSpPr>
          <a:xfrm>
            <a:off x="3136929" y="1922361"/>
            <a:ext cx="5860002" cy="2504348"/>
            <a:chOff x="3194029" y="1922361"/>
            <a:chExt cx="5860002" cy="2504348"/>
          </a:xfrm>
        </p:grpSpPr>
        <p:sp>
          <p:nvSpPr>
            <p:cNvPr id="31" name="矩形: 对角圆角 30">
              <a:extLst>
                <a:ext uri="{FF2B5EF4-FFF2-40B4-BE49-F238E27FC236}">
                  <a16:creationId xmlns:a16="http://schemas.microsoft.com/office/drawing/2014/main" id="{18998C83-7BCD-81B2-0A83-97D6A67BA98A}"/>
                </a:ext>
              </a:extLst>
            </p:cNvPr>
            <p:cNvSpPr/>
            <p:nvPr/>
          </p:nvSpPr>
          <p:spPr>
            <a:xfrm>
              <a:off x="3252169" y="2682628"/>
              <a:ext cx="5801862" cy="174408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7A1D77A-47D1-97CC-893A-15C831C5A9BD}"/>
                </a:ext>
              </a:extLst>
            </p:cNvPr>
            <p:cNvSpPr txBox="1"/>
            <p:nvPr/>
          </p:nvSpPr>
          <p:spPr>
            <a:xfrm>
              <a:off x="3194029" y="1922362"/>
              <a:ext cx="2958031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6600" i="1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PART</a:t>
              </a:r>
              <a:endParaRPr lang="zh-CN" altLang="en-US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17C8346-C856-31E3-45B0-754C4C9ACEE3}"/>
                </a:ext>
              </a:extLst>
            </p:cNvPr>
            <p:cNvSpPr txBox="1"/>
            <p:nvPr/>
          </p:nvSpPr>
          <p:spPr>
            <a:xfrm>
              <a:off x="6006350" y="1922361"/>
              <a:ext cx="3045374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6600" i="1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FOUR</a:t>
              </a:r>
              <a:endParaRPr lang="zh-CN" altLang="en-US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104DD073-108E-BBDD-99B7-839BA17BE0C6}"/>
                </a:ext>
              </a:extLst>
            </p:cNvPr>
            <p:cNvGrpSpPr/>
            <p:nvPr/>
          </p:nvGrpSpPr>
          <p:grpSpPr>
            <a:xfrm>
              <a:off x="3687371" y="3019992"/>
              <a:ext cx="4560773" cy="1098762"/>
              <a:chOff x="3630271" y="3569166"/>
              <a:chExt cx="4560773" cy="1098762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971BBF9-9D6E-62A9-54A9-9AE628CB33B9}"/>
                  </a:ext>
                </a:extLst>
              </p:cNvPr>
              <p:cNvSpPr txBox="1"/>
              <p:nvPr/>
            </p:nvSpPr>
            <p:spPr>
              <a:xfrm>
                <a:off x="3630271" y="3569166"/>
                <a:ext cx="1299439" cy="1098762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7140" i="1" dirty="0">
                    <a:solidFill>
                      <a:schemeClr val="bg1"/>
                    </a:solidFill>
                    <a:latin typeface="+mj-ea"/>
                    <a:ea typeface="+mj-ea"/>
                  </a:rPr>
                  <a:t>04</a:t>
                </a:r>
                <a:endParaRPr lang="zh-CN" altLang="en-US" sz="7140" i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C2C4DD5-B51C-718E-566A-8601A5D69C87}"/>
                  </a:ext>
                </a:extLst>
              </p:cNvPr>
              <p:cNvSpPr txBox="1"/>
              <p:nvPr/>
            </p:nvSpPr>
            <p:spPr>
              <a:xfrm>
                <a:off x="5293447" y="3658450"/>
                <a:ext cx="2897597" cy="568771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zh-CN" altLang="en-US" sz="3696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未来计划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4233C50-9492-7789-E002-57F5216C62BA}"/>
                  </a:ext>
                </a:extLst>
              </p:cNvPr>
              <p:cNvSpPr txBox="1"/>
              <p:nvPr/>
            </p:nvSpPr>
            <p:spPr>
              <a:xfrm>
                <a:off x="5293447" y="4269651"/>
                <a:ext cx="2897597" cy="2585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en-US" altLang="zh-CN" sz="1680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Future plan</a:t>
                </a:r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863062B-814C-2C8B-5445-B92AFC71B74F}"/>
              </a:ext>
            </a:extLst>
          </p:cNvPr>
          <p:cNvGrpSpPr/>
          <p:nvPr/>
        </p:nvGrpSpPr>
        <p:grpSpPr>
          <a:xfrm>
            <a:off x="3152872" y="2743200"/>
            <a:ext cx="477399" cy="629225"/>
            <a:chOff x="3152872" y="2743200"/>
            <a:chExt cx="477399" cy="629225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3F0E987-03AB-EEE7-692C-DB2C8EC54996}"/>
                </a:ext>
              </a:extLst>
            </p:cNvPr>
            <p:cNvSpPr/>
            <p:nvPr/>
          </p:nvSpPr>
          <p:spPr>
            <a:xfrm>
              <a:off x="3152872" y="2743200"/>
              <a:ext cx="477399" cy="477399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5E257AF2-2084-EA5A-FB0A-63FCE17D1C47}"/>
                </a:ext>
              </a:extLst>
            </p:cNvPr>
            <p:cNvSpPr/>
            <p:nvPr/>
          </p:nvSpPr>
          <p:spPr>
            <a:xfrm>
              <a:off x="3152873" y="3175477"/>
              <a:ext cx="196948" cy="196948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DBA1A456-FFDA-C14E-B88E-86349D982400}"/>
              </a:ext>
            </a:extLst>
          </p:cNvPr>
          <p:cNvGrpSpPr/>
          <p:nvPr/>
        </p:nvGrpSpPr>
        <p:grpSpPr>
          <a:xfrm>
            <a:off x="8649072" y="3749555"/>
            <a:ext cx="477399" cy="629225"/>
            <a:chOff x="3152872" y="2743200"/>
            <a:chExt cx="477399" cy="629225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762B2F49-391A-2446-6550-1750E454E23B}"/>
                </a:ext>
              </a:extLst>
            </p:cNvPr>
            <p:cNvSpPr/>
            <p:nvPr/>
          </p:nvSpPr>
          <p:spPr>
            <a:xfrm>
              <a:off x="3152872" y="2743200"/>
              <a:ext cx="477399" cy="477399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F4F4E41E-7FA8-A7A8-008D-845B371FA765}"/>
                </a:ext>
              </a:extLst>
            </p:cNvPr>
            <p:cNvSpPr/>
            <p:nvPr/>
          </p:nvSpPr>
          <p:spPr>
            <a:xfrm>
              <a:off x="3152873" y="3175477"/>
              <a:ext cx="196948" cy="196948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224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F75EDC-6582-43CD-E34A-BD2EE12E4124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未来计划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ED18676-89D9-54AC-19C5-D55FC7B99ADF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B6C027A0-AAA3-E5E0-E442-CC2521B4FB12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</a:rPr>
              <a:t>Future plan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3CBF330-6CED-8289-568C-563C38864BDC}"/>
              </a:ext>
            </a:extLst>
          </p:cNvPr>
          <p:cNvGrpSpPr/>
          <p:nvPr/>
        </p:nvGrpSpPr>
        <p:grpSpPr>
          <a:xfrm>
            <a:off x="8561831" y="1981199"/>
            <a:ext cx="2814321" cy="4765039"/>
            <a:chOff x="731519" y="1981199"/>
            <a:chExt cx="2814321" cy="4765039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D8149912-8CB3-5051-5379-1A153A7097E6}"/>
                </a:ext>
              </a:extLst>
            </p:cNvPr>
            <p:cNvGrpSpPr/>
            <p:nvPr/>
          </p:nvGrpSpPr>
          <p:grpSpPr>
            <a:xfrm>
              <a:off x="731519" y="1981199"/>
              <a:ext cx="2814321" cy="4765039"/>
              <a:chOff x="731519" y="1981199"/>
              <a:chExt cx="2814321" cy="4765039"/>
            </a:xfrm>
          </p:grpSpPr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0CF097A-A467-0976-5E92-FB04F308819E}"/>
                  </a:ext>
                </a:extLst>
              </p:cNvPr>
              <p:cNvSpPr/>
              <p:nvPr/>
            </p:nvSpPr>
            <p:spPr>
              <a:xfrm>
                <a:off x="947738" y="1981199"/>
                <a:ext cx="2476182" cy="4165600"/>
              </a:xfrm>
              <a:prstGeom prst="rect">
                <a:avLst/>
              </a:prstGeom>
              <a:gradFill>
                <a:gsLst>
                  <a:gs pos="34000">
                    <a:schemeClr val="bg1">
                      <a:alpha val="1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0"/>
              </a:gradFill>
              <a:ln>
                <a:gradFill>
                  <a:gsLst>
                    <a:gs pos="82000">
                      <a:schemeClr val="bg1">
                        <a:alpha val="74000"/>
                      </a:schemeClr>
                    </a:gs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5" name="图片 44" descr="图片包含 室内, 餐桌, 就坐&#10;&#10;描述已自动生成">
                <a:extLst>
                  <a:ext uri="{FF2B5EF4-FFF2-40B4-BE49-F238E27FC236}">
                    <a16:creationId xmlns:a16="http://schemas.microsoft.com/office/drawing/2014/main" id="{D1BD09DF-D913-794E-C043-78EEE102A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519" y="5405120"/>
                <a:ext cx="2814321" cy="1341118"/>
              </a:xfrm>
              <a:prstGeom prst="rect">
                <a:avLst/>
              </a:prstGeom>
            </p:spPr>
          </p:pic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E7279F0C-7210-312D-84B4-0E6C2E1EE84A}"/>
                </a:ext>
              </a:extLst>
            </p:cNvPr>
            <p:cNvGrpSpPr/>
            <p:nvPr/>
          </p:nvGrpSpPr>
          <p:grpSpPr>
            <a:xfrm>
              <a:off x="1997869" y="5948679"/>
              <a:ext cx="375920" cy="375920"/>
              <a:chOff x="5120640" y="4815840"/>
              <a:chExt cx="640080" cy="640080"/>
            </a:xfrm>
          </p:grpSpPr>
          <p:sp>
            <p:nvSpPr>
              <p:cNvPr id="41" name="Oval 16+">
                <a:extLst>
                  <a:ext uri="{FF2B5EF4-FFF2-40B4-BE49-F238E27FC236}">
                    <a16:creationId xmlns:a16="http://schemas.microsoft.com/office/drawing/2014/main" id="{BFFE5242-3276-AE58-728C-F133E5F704C1}"/>
                  </a:ext>
                </a:extLst>
              </p:cNvPr>
              <p:cNvSpPr/>
              <p:nvPr/>
            </p:nvSpPr>
            <p:spPr>
              <a:xfrm>
                <a:off x="5283200" y="4978400"/>
                <a:ext cx="314960" cy="314960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5F9D22D0-E701-DECC-6AF2-C43478C576D1}"/>
                  </a:ext>
                </a:extLst>
              </p:cNvPr>
              <p:cNvSpPr/>
              <p:nvPr/>
            </p:nvSpPr>
            <p:spPr>
              <a:xfrm>
                <a:off x="5354320" y="5049520"/>
                <a:ext cx="172720" cy="172720"/>
              </a:xfrm>
              <a:prstGeom prst="ellipse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Oval 16++">
                <a:extLst>
                  <a:ext uri="{FF2B5EF4-FFF2-40B4-BE49-F238E27FC236}">
                    <a16:creationId xmlns:a16="http://schemas.microsoft.com/office/drawing/2014/main" id="{E91952F9-BF20-6649-C9E2-9176F9643AAD}"/>
                  </a:ext>
                </a:extLst>
              </p:cNvPr>
              <p:cNvSpPr/>
              <p:nvPr/>
            </p:nvSpPr>
            <p:spPr>
              <a:xfrm>
                <a:off x="5120640" y="4815840"/>
                <a:ext cx="640080" cy="640080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  <a:alpha val="54000"/>
                </a:schemeClr>
              </a:soli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D607EB6-5A8A-E589-362A-C47337BA98B8}"/>
              </a:ext>
            </a:extLst>
          </p:cNvPr>
          <p:cNvGrpSpPr/>
          <p:nvPr/>
        </p:nvGrpSpPr>
        <p:grpSpPr>
          <a:xfrm>
            <a:off x="731519" y="1924801"/>
            <a:ext cx="2814321" cy="4821437"/>
            <a:chOff x="731519" y="1924801"/>
            <a:chExt cx="2814321" cy="4821437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7BC363D-9066-555F-FD14-06AEC3116414}"/>
                </a:ext>
              </a:extLst>
            </p:cNvPr>
            <p:cNvGrpSpPr/>
            <p:nvPr/>
          </p:nvGrpSpPr>
          <p:grpSpPr>
            <a:xfrm>
              <a:off x="731519" y="1981199"/>
              <a:ext cx="2814321" cy="4765039"/>
              <a:chOff x="731519" y="1981199"/>
              <a:chExt cx="2814321" cy="4765039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63F01EED-A17F-6C20-B329-4DE08D4C0C4A}"/>
                  </a:ext>
                </a:extLst>
              </p:cNvPr>
              <p:cNvGrpSpPr/>
              <p:nvPr/>
            </p:nvGrpSpPr>
            <p:grpSpPr>
              <a:xfrm>
                <a:off x="731519" y="1981199"/>
                <a:ext cx="2814321" cy="4765039"/>
                <a:chOff x="731519" y="1981199"/>
                <a:chExt cx="2814321" cy="4765039"/>
              </a:xfrm>
            </p:grpSpPr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4011F57D-FC98-29FF-1D98-F3BB95E8E529}"/>
                    </a:ext>
                  </a:extLst>
                </p:cNvPr>
                <p:cNvSpPr/>
                <p:nvPr/>
              </p:nvSpPr>
              <p:spPr>
                <a:xfrm>
                  <a:off x="947738" y="1981199"/>
                  <a:ext cx="2476182" cy="4165600"/>
                </a:xfrm>
                <a:prstGeom prst="rect">
                  <a:avLst/>
                </a:prstGeom>
                <a:gradFill>
                  <a:gsLst>
                    <a:gs pos="34000">
                      <a:schemeClr val="bg1">
                        <a:alpha val="1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>
                  <a:gradFill>
                    <a:gsLst>
                      <a:gs pos="82000">
                        <a:schemeClr val="bg1">
                          <a:alpha val="74000"/>
                        </a:schemeClr>
                      </a:gs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5" name="图片 14" descr="图片包含 室内, 餐桌, 就坐&#10;&#10;描述已自动生成">
                  <a:extLst>
                    <a:ext uri="{FF2B5EF4-FFF2-40B4-BE49-F238E27FC236}">
                      <a16:creationId xmlns:a16="http://schemas.microsoft.com/office/drawing/2014/main" id="{87DE361F-1FFB-20EB-EC9D-03165A0C4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519" y="5405120"/>
                  <a:ext cx="2814321" cy="1341118"/>
                </a:xfrm>
                <a:prstGeom prst="rect">
                  <a:avLst/>
                </a:prstGeom>
              </p:spPr>
            </p:pic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167E4AD1-304C-C072-A9F6-06E979C9BF1B}"/>
                  </a:ext>
                </a:extLst>
              </p:cNvPr>
              <p:cNvGrpSpPr/>
              <p:nvPr/>
            </p:nvGrpSpPr>
            <p:grpSpPr>
              <a:xfrm>
                <a:off x="1997869" y="5948679"/>
                <a:ext cx="375920" cy="375920"/>
                <a:chOff x="5120640" y="4815840"/>
                <a:chExt cx="640080" cy="640080"/>
              </a:xfrm>
            </p:grpSpPr>
            <p:sp>
              <p:nvSpPr>
                <p:cNvPr id="18" name="Oval 16+">
                  <a:extLst>
                    <a:ext uri="{FF2B5EF4-FFF2-40B4-BE49-F238E27FC236}">
                      <a16:creationId xmlns:a16="http://schemas.microsoft.com/office/drawing/2014/main" id="{49F59DC0-890D-266F-F628-BB2120A57978}"/>
                    </a:ext>
                  </a:extLst>
                </p:cNvPr>
                <p:cNvSpPr/>
                <p:nvPr/>
              </p:nvSpPr>
              <p:spPr>
                <a:xfrm>
                  <a:off x="5283200" y="4978400"/>
                  <a:ext cx="314960" cy="314960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EE3E27A6-CA6B-1146-0548-D8A05F2469EE}"/>
                    </a:ext>
                  </a:extLst>
                </p:cNvPr>
                <p:cNvSpPr/>
                <p:nvPr/>
              </p:nvSpPr>
              <p:spPr>
                <a:xfrm>
                  <a:off x="5354320" y="5049520"/>
                  <a:ext cx="172720" cy="172720"/>
                </a:xfrm>
                <a:prstGeom prst="ellipse">
                  <a:avLst/>
                </a:prstGeom>
                <a:solidFill>
                  <a:schemeClr val="accent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Oval 16++">
                  <a:extLst>
                    <a:ext uri="{FF2B5EF4-FFF2-40B4-BE49-F238E27FC236}">
                      <a16:creationId xmlns:a16="http://schemas.microsoft.com/office/drawing/2014/main" id="{13D1D139-027D-D809-B471-29BFA034C89D}"/>
                    </a:ext>
                  </a:extLst>
                </p:cNvPr>
                <p:cNvSpPr/>
                <p:nvPr/>
              </p:nvSpPr>
              <p:spPr>
                <a:xfrm>
                  <a:off x="5120640" y="4815840"/>
                  <a:ext cx="640080" cy="640080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  <a:alpha val="54000"/>
                  </a:schemeClr>
                </a:soli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70169EA5-D641-DEFD-1C4D-7C6AF43DD859}"/>
                </a:ext>
              </a:extLst>
            </p:cNvPr>
            <p:cNvGrpSpPr/>
            <p:nvPr/>
          </p:nvGrpSpPr>
          <p:grpSpPr>
            <a:xfrm>
              <a:off x="898484" y="1924801"/>
              <a:ext cx="1130240" cy="648779"/>
              <a:chOff x="1576656" y="1984402"/>
              <a:chExt cx="1130240" cy="648779"/>
            </a:xfrm>
          </p:grpSpPr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2E9F4F6A-973C-2B8E-ED29-FD91F061D4C8}"/>
                  </a:ext>
                </a:extLst>
              </p:cNvPr>
              <p:cNvSpPr txBox="1"/>
              <p:nvPr/>
            </p:nvSpPr>
            <p:spPr>
              <a:xfrm>
                <a:off x="1621243" y="2013627"/>
                <a:ext cx="1085653" cy="619554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026" i="1" dirty="0">
                    <a:ln w="5810">
                      <a:solidFill>
                        <a:schemeClr val="bg1"/>
                      </a:solidFill>
                    </a:ln>
                    <a:noFill/>
                    <a:latin typeface="+mj-ea"/>
                    <a:ea typeface="+mj-ea"/>
                  </a:rPr>
                  <a:t>01</a:t>
                </a:r>
                <a:endParaRPr lang="zh-CN" altLang="en-US" sz="4026" i="1" dirty="0">
                  <a:ln w="5810"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endParaRPr>
              </a:p>
            </p:txBody>
          </p:sp>
          <p:sp>
            <p:nvSpPr>
              <p:cNvPr id="47" name="TextBox 45+">
                <a:extLst>
                  <a:ext uri="{FF2B5EF4-FFF2-40B4-BE49-F238E27FC236}">
                    <a16:creationId xmlns:a16="http://schemas.microsoft.com/office/drawing/2014/main" id="{08B35E9D-AC3C-5FA0-2F17-B73CA85A5933}"/>
                  </a:ext>
                </a:extLst>
              </p:cNvPr>
              <p:cNvSpPr txBox="1"/>
              <p:nvPr/>
            </p:nvSpPr>
            <p:spPr>
              <a:xfrm>
                <a:off x="1576656" y="1984402"/>
                <a:ext cx="1085653" cy="619554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026" i="1" dirty="0">
                    <a:ln w="581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</a:rPr>
                  <a:t>01</a:t>
                </a:r>
                <a:endParaRPr lang="zh-CN" altLang="en-US" sz="4026" i="1" dirty="0">
                  <a:ln w="581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56" name="íSļíḓe">
              <a:extLst>
                <a:ext uri="{FF2B5EF4-FFF2-40B4-BE49-F238E27FC236}">
                  <a16:creationId xmlns:a16="http://schemas.microsoft.com/office/drawing/2014/main" id="{17DAA060-29F6-B332-DB70-8BCFD78DD9A5}"/>
                </a:ext>
              </a:extLst>
            </p:cNvPr>
            <p:cNvSpPr/>
            <p:nvPr/>
          </p:nvSpPr>
          <p:spPr>
            <a:xfrm>
              <a:off x="1152238" y="3494735"/>
              <a:ext cx="2122424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4625" indent="-17462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政治、社会环境的重大变化导致的变化仍有可能对本公司产生影响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3B05CF64-FC90-9C82-E922-2CBDE84AC2EB}"/>
                </a:ext>
              </a:extLst>
            </p:cNvPr>
            <p:cNvSpPr txBox="1"/>
            <p:nvPr/>
          </p:nvSpPr>
          <p:spPr>
            <a:xfrm>
              <a:off x="1152239" y="2932319"/>
              <a:ext cx="1981106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政策风险</a:t>
              </a:r>
            </a:p>
          </p:txBody>
        </p:sp>
        <p:sp>
          <p:nvSpPr>
            <p:cNvPr id="62" name="íSļíḓe">
              <a:extLst>
                <a:ext uri="{FF2B5EF4-FFF2-40B4-BE49-F238E27FC236}">
                  <a16:creationId xmlns:a16="http://schemas.microsoft.com/office/drawing/2014/main" id="{B79F2BB6-A77C-93E4-53F9-4CB2DA3D71F0}"/>
                </a:ext>
              </a:extLst>
            </p:cNvPr>
            <p:cNvSpPr/>
            <p:nvPr/>
          </p:nvSpPr>
          <p:spPr>
            <a:xfrm>
              <a:off x="1152238" y="4414725"/>
              <a:ext cx="2122424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4625" indent="-17462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政治、社会环境的重大变化导致的变化仍有可能对本公司产生影响</a:t>
              </a:r>
            </a:p>
          </p:txBody>
        </p: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57B941D7-257B-1E87-0DED-DA7054591603}"/>
                </a:ext>
              </a:extLst>
            </p:cNvPr>
            <p:cNvGrpSpPr/>
            <p:nvPr/>
          </p:nvGrpSpPr>
          <p:grpSpPr>
            <a:xfrm>
              <a:off x="2713322" y="1949190"/>
              <a:ext cx="477399" cy="629225"/>
              <a:chOff x="3152872" y="2743200"/>
              <a:chExt cx="477399" cy="629225"/>
            </a:xfrm>
          </p:grpSpPr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D55E7FA8-F665-9AE7-69B4-993BA9875B59}"/>
                  </a:ext>
                </a:extLst>
              </p:cNvPr>
              <p:cNvSpPr/>
              <p:nvPr/>
            </p:nvSpPr>
            <p:spPr>
              <a:xfrm>
                <a:off x="3152872" y="2743200"/>
                <a:ext cx="477399" cy="477399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ED1809C6-0D71-191E-753B-7A2A758CE6BF}"/>
                  </a:ext>
                </a:extLst>
              </p:cNvPr>
              <p:cNvSpPr/>
              <p:nvPr/>
            </p:nvSpPr>
            <p:spPr>
              <a:xfrm>
                <a:off x="3152873" y="3175477"/>
                <a:ext cx="196948" cy="196948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A97E8BF-3B17-D3B1-B792-0D0A1A016788}"/>
              </a:ext>
            </a:extLst>
          </p:cNvPr>
          <p:cNvGrpSpPr/>
          <p:nvPr/>
        </p:nvGrpSpPr>
        <p:grpSpPr>
          <a:xfrm>
            <a:off x="3341623" y="1949190"/>
            <a:ext cx="2814321" cy="4797048"/>
            <a:chOff x="3341623" y="1949190"/>
            <a:chExt cx="2814321" cy="4797048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FA7C6151-B7E5-BFA3-DB3C-611A39474ECA}"/>
                </a:ext>
              </a:extLst>
            </p:cNvPr>
            <p:cNvGrpSpPr/>
            <p:nvPr/>
          </p:nvGrpSpPr>
          <p:grpSpPr>
            <a:xfrm>
              <a:off x="3341623" y="1981199"/>
              <a:ext cx="2814321" cy="4765039"/>
              <a:chOff x="731519" y="1981199"/>
              <a:chExt cx="2814321" cy="4765039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9BCE52A1-0CED-A8E8-C2C4-5850A6A1A488}"/>
                  </a:ext>
                </a:extLst>
              </p:cNvPr>
              <p:cNvGrpSpPr/>
              <p:nvPr/>
            </p:nvGrpSpPr>
            <p:grpSpPr>
              <a:xfrm>
                <a:off x="731519" y="1981199"/>
                <a:ext cx="2814321" cy="4765039"/>
                <a:chOff x="731519" y="1981199"/>
                <a:chExt cx="2814321" cy="4765039"/>
              </a:xfrm>
            </p:grpSpPr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CEBB450D-8DF1-F94D-91BD-FBF85949E43C}"/>
                    </a:ext>
                  </a:extLst>
                </p:cNvPr>
                <p:cNvSpPr/>
                <p:nvPr/>
              </p:nvSpPr>
              <p:spPr>
                <a:xfrm>
                  <a:off x="947738" y="1981199"/>
                  <a:ext cx="2476182" cy="4165600"/>
                </a:xfrm>
                <a:prstGeom prst="rect">
                  <a:avLst/>
                </a:prstGeom>
                <a:gradFill>
                  <a:gsLst>
                    <a:gs pos="34000">
                      <a:schemeClr val="bg1">
                        <a:alpha val="1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>
                  <a:gradFill>
                    <a:gsLst>
                      <a:gs pos="82000">
                        <a:schemeClr val="bg1">
                          <a:alpha val="74000"/>
                        </a:schemeClr>
                      </a:gs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9" name="图片 28" descr="图片包含 室内, 餐桌, 就坐&#10;&#10;描述已自动生成">
                  <a:extLst>
                    <a:ext uri="{FF2B5EF4-FFF2-40B4-BE49-F238E27FC236}">
                      <a16:creationId xmlns:a16="http://schemas.microsoft.com/office/drawing/2014/main" id="{6D66909D-11A3-3B81-DB45-9862C82EF0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519" y="5405120"/>
                  <a:ext cx="2814321" cy="134111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C703CC15-CDD8-719F-1009-9C52466CA6E3}"/>
                  </a:ext>
                </a:extLst>
              </p:cNvPr>
              <p:cNvGrpSpPr/>
              <p:nvPr/>
            </p:nvGrpSpPr>
            <p:grpSpPr>
              <a:xfrm>
                <a:off x="1997869" y="5948679"/>
                <a:ext cx="375920" cy="375920"/>
                <a:chOff x="5120640" y="4815840"/>
                <a:chExt cx="640080" cy="640080"/>
              </a:xfrm>
            </p:grpSpPr>
            <p:sp>
              <p:nvSpPr>
                <p:cNvPr id="25" name="Oval 16+">
                  <a:extLst>
                    <a:ext uri="{FF2B5EF4-FFF2-40B4-BE49-F238E27FC236}">
                      <a16:creationId xmlns:a16="http://schemas.microsoft.com/office/drawing/2014/main" id="{957573C4-FC6B-E426-9300-E6B73B8092B0}"/>
                    </a:ext>
                  </a:extLst>
                </p:cNvPr>
                <p:cNvSpPr/>
                <p:nvPr/>
              </p:nvSpPr>
              <p:spPr>
                <a:xfrm>
                  <a:off x="5283200" y="4978400"/>
                  <a:ext cx="314960" cy="314960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D82DDCA7-1958-5ABA-94BE-A82B77CB0341}"/>
                    </a:ext>
                  </a:extLst>
                </p:cNvPr>
                <p:cNvSpPr/>
                <p:nvPr/>
              </p:nvSpPr>
              <p:spPr>
                <a:xfrm>
                  <a:off x="5354320" y="5049520"/>
                  <a:ext cx="172720" cy="172720"/>
                </a:xfrm>
                <a:prstGeom prst="ellipse">
                  <a:avLst/>
                </a:prstGeom>
                <a:solidFill>
                  <a:schemeClr val="accent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Oval 16++">
                  <a:extLst>
                    <a:ext uri="{FF2B5EF4-FFF2-40B4-BE49-F238E27FC236}">
                      <a16:creationId xmlns:a16="http://schemas.microsoft.com/office/drawing/2014/main" id="{535B4E0A-210F-9A6C-9E0A-44652EF0CB54}"/>
                    </a:ext>
                  </a:extLst>
                </p:cNvPr>
                <p:cNvSpPr/>
                <p:nvPr/>
              </p:nvSpPr>
              <p:spPr>
                <a:xfrm>
                  <a:off x="5120640" y="4815840"/>
                  <a:ext cx="640080" cy="640080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  <a:alpha val="54000"/>
                  </a:schemeClr>
                </a:soli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7A18CEE9-466D-9870-DFFF-339C81BA0B30}"/>
                </a:ext>
              </a:extLst>
            </p:cNvPr>
            <p:cNvGrpSpPr/>
            <p:nvPr/>
          </p:nvGrpSpPr>
          <p:grpSpPr>
            <a:xfrm>
              <a:off x="3479508" y="1999676"/>
              <a:ext cx="1130240" cy="633505"/>
              <a:chOff x="4160618" y="1999676"/>
              <a:chExt cx="1130240" cy="633505"/>
            </a:xfrm>
          </p:grpSpPr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8E0E96C9-D74A-18B6-2729-6A1581AD0AAA}"/>
                  </a:ext>
                </a:extLst>
              </p:cNvPr>
              <p:cNvSpPr txBox="1"/>
              <p:nvPr/>
            </p:nvSpPr>
            <p:spPr>
              <a:xfrm>
                <a:off x="4205205" y="2013627"/>
                <a:ext cx="1085653" cy="619554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026" i="1" dirty="0">
                    <a:ln w="5810">
                      <a:solidFill>
                        <a:schemeClr val="bg1"/>
                      </a:solidFill>
                    </a:ln>
                    <a:noFill/>
                    <a:latin typeface="+mj-ea"/>
                    <a:ea typeface="+mj-ea"/>
                  </a:rPr>
                  <a:t>02</a:t>
                </a:r>
                <a:endParaRPr lang="zh-CN" altLang="en-US" sz="4026" i="1" dirty="0">
                  <a:ln w="5810"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endParaRPr>
              </a:p>
            </p:txBody>
          </p:sp>
          <p:sp>
            <p:nvSpPr>
              <p:cNvPr id="51" name="TextBox 45+">
                <a:extLst>
                  <a:ext uri="{FF2B5EF4-FFF2-40B4-BE49-F238E27FC236}">
                    <a16:creationId xmlns:a16="http://schemas.microsoft.com/office/drawing/2014/main" id="{E950CD7B-7790-70A6-C64E-04F40C6A5BE5}"/>
                  </a:ext>
                </a:extLst>
              </p:cNvPr>
              <p:cNvSpPr txBox="1"/>
              <p:nvPr/>
            </p:nvSpPr>
            <p:spPr>
              <a:xfrm>
                <a:off x="4160618" y="1999676"/>
                <a:ext cx="1085653" cy="619554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026" i="1" dirty="0">
                    <a:ln w="581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</a:rPr>
                  <a:t>02</a:t>
                </a:r>
                <a:endParaRPr lang="zh-CN" altLang="en-US" sz="4026" i="1" dirty="0">
                  <a:ln w="581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63" name="íSļíḓe">
              <a:extLst>
                <a:ext uri="{FF2B5EF4-FFF2-40B4-BE49-F238E27FC236}">
                  <a16:creationId xmlns:a16="http://schemas.microsoft.com/office/drawing/2014/main" id="{DAAF0858-2B3D-C2F1-3346-BCC137D4B286}"/>
                </a:ext>
              </a:extLst>
            </p:cNvPr>
            <p:cNvSpPr/>
            <p:nvPr/>
          </p:nvSpPr>
          <p:spPr>
            <a:xfrm>
              <a:off x="3719790" y="3494735"/>
              <a:ext cx="2122424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4625" indent="-17462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伴随国外工艺引进的产品可能对本公司及本行业形成竞争</a:t>
              </a: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6345C1DE-AB4B-A589-9025-3824DC2D6BE6}"/>
                </a:ext>
              </a:extLst>
            </p:cNvPr>
            <p:cNvSpPr txBox="1"/>
            <p:nvPr/>
          </p:nvSpPr>
          <p:spPr>
            <a:xfrm>
              <a:off x="3719791" y="2932319"/>
              <a:ext cx="2122424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行业风险</a:t>
              </a:r>
            </a:p>
          </p:txBody>
        </p:sp>
        <p:sp>
          <p:nvSpPr>
            <p:cNvPr id="65" name="íSļíḓe">
              <a:extLst>
                <a:ext uri="{FF2B5EF4-FFF2-40B4-BE49-F238E27FC236}">
                  <a16:creationId xmlns:a16="http://schemas.microsoft.com/office/drawing/2014/main" id="{A2D3E56F-EE65-46F5-571A-3DD0351A0854}"/>
                </a:ext>
              </a:extLst>
            </p:cNvPr>
            <p:cNvSpPr/>
            <p:nvPr/>
          </p:nvSpPr>
          <p:spPr>
            <a:xfrm>
              <a:off x="3719790" y="4414725"/>
              <a:ext cx="2122424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4625" indent="-17462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伴随国外工艺引进的产品可能对本公司及本行业形成竞争</a:t>
              </a:r>
            </a:p>
          </p:txBody>
        </p: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FBF3FC5A-1EBE-FAAB-5DD6-3313427A0015}"/>
                </a:ext>
              </a:extLst>
            </p:cNvPr>
            <p:cNvGrpSpPr/>
            <p:nvPr/>
          </p:nvGrpSpPr>
          <p:grpSpPr>
            <a:xfrm>
              <a:off x="5349363" y="1949190"/>
              <a:ext cx="477399" cy="629225"/>
              <a:chOff x="3152872" y="2743200"/>
              <a:chExt cx="477399" cy="629225"/>
            </a:xfrm>
          </p:grpSpPr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1D41CF96-5C0D-69F3-35C4-C716686E9B1F}"/>
                  </a:ext>
                </a:extLst>
              </p:cNvPr>
              <p:cNvSpPr/>
              <p:nvPr/>
            </p:nvSpPr>
            <p:spPr>
              <a:xfrm>
                <a:off x="3152872" y="2743200"/>
                <a:ext cx="477399" cy="477399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1FA2BF46-0AD2-2CEE-17C3-EC9EBF736358}"/>
                  </a:ext>
                </a:extLst>
              </p:cNvPr>
              <p:cNvSpPr/>
              <p:nvPr/>
            </p:nvSpPr>
            <p:spPr>
              <a:xfrm>
                <a:off x="3152873" y="3175477"/>
                <a:ext cx="196948" cy="196948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B1E24A9-BDBC-8EB1-2694-FE3362B336E3}"/>
              </a:ext>
            </a:extLst>
          </p:cNvPr>
          <p:cNvGrpSpPr/>
          <p:nvPr/>
        </p:nvGrpSpPr>
        <p:grpSpPr>
          <a:xfrm>
            <a:off x="5951727" y="1949190"/>
            <a:ext cx="2814321" cy="4797048"/>
            <a:chOff x="5951727" y="1949190"/>
            <a:chExt cx="2814321" cy="4797048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4DDB4F4C-072D-252B-9E3A-3018B49E5F05}"/>
                </a:ext>
              </a:extLst>
            </p:cNvPr>
            <p:cNvGrpSpPr/>
            <p:nvPr/>
          </p:nvGrpSpPr>
          <p:grpSpPr>
            <a:xfrm>
              <a:off x="5951727" y="1981199"/>
              <a:ext cx="2814321" cy="4765039"/>
              <a:chOff x="731519" y="1981199"/>
              <a:chExt cx="2814321" cy="4765039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F2DD0FE8-FC40-5504-228F-2022B773D361}"/>
                  </a:ext>
                </a:extLst>
              </p:cNvPr>
              <p:cNvGrpSpPr/>
              <p:nvPr/>
            </p:nvGrpSpPr>
            <p:grpSpPr>
              <a:xfrm>
                <a:off x="731519" y="1981199"/>
                <a:ext cx="2814321" cy="4765039"/>
                <a:chOff x="731519" y="1981199"/>
                <a:chExt cx="2814321" cy="4765039"/>
              </a:xfrm>
            </p:grpSpPr>
            <p:sp>
              <p:nvSpPr>
                <p:cNvPr id="36" name="矩形 35">
                  <a:extLst>
                    <a:ext uri="{FF2B5EF4-FFF2-40B4-BE49-F238E27FC236}">
                      <a16:creationId xmlns:a16="http://schemas.microsoft.com/office/drawing/2014/main" id="{1DF62536-0769-9538-FA68-5D12A628E4B6}"/>
                    </a:ext>
                  </a:extLst>
                </p:cNvPr>
                <p:cNvSpPr/>
                <p:nvPr/>
              </p:nvSpPr>
              <p:spPr>
                <a:xfrm>
                  <a:off x="947738" y="1981199"/>
                  <a:ext cx="2476182" cy="4165600"/>
                </a:xfrm>
                <a:prstGeom prst="rect">
                  <a:avLst/>
                </a:prstGeom>
                <a:gradFill>
                  <a:gsLst>
                    <a:gs pos="34000">
                      <a:schemeClr val="bg1">
                        <a:alpha val="1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>
                  <a:gradFill>
                    <a:gsLst>
                      <a:gs pos="82000">
                        <a:schemeClr val="bg1">
                          <a:alpha val="74000"/>
                        </a:schemeClr>
                      </a:gs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37" name="图片 36" descr="图片包含 室内, 餐桌, 就坐&#10;&#10;描述已自动生成">
                  <a:extLst>
                    <a:ext uri="{FF2B5EF4-FFF2-40B4-BE49-F238E27FC236}">
                      <a16:creationId xmlns:a16="http://schemas.microsoft.com/office/drawing/2014/main" id="{6CFC9F7A-DC1C-2784-57FB-3B34F2A97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519" y="5405120"/>
                  <a:ext cx="2814321" cy="1341118"/>
                </a:xfrm>
                <a:prstGeom prst="rect">
                  <a:avLst/>
                </a:prstGeom>
              </p:spPr>
            </p:pic>
          </p:grp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864B4094-2532-833F-F0DC-002EBCD3C1C6}"/>
                  </a:ext>
                </a:extLst>
              </p:cNvPr>
              <p:cNvGrpSpPr/>
              <p:nvPr/>
            </p:nvGrpSpPr>
            <p:grpSpPr>
              <a:xfrm>
                <a:off x="1997869" y="5948679"/>
                <a:ext cx="375920" cy="375920"/>
                <a:chOff x="5120640" y="4815840"/>
                <a:chExt cx="640080" cy="640080"/>
              </a:xfrm>
            </p:grpSpPr>
            <p:sp>
              <p:nvSpPr>
                <p:cNvPr id="33" name="Oval 16+">
                  <a:extLst>
                    <a:ext uri="{FF2B5EF4-FFF2-40B4-BE49-F238E27FC236}">
                      <a16:creationId xmlns:a16="http://schemas.microsoft.com/office/drawing/2014/main" id="{24F2ED10-F0D8-CFB1-053B-E2264516225D}"/>
                    </a:ext>
                  </a:extLst>
                </p:cNvPr>
                <p:cNvSpPr/>
                <p:nvPr/>
              </p:nvSpPr>
              <p:spPr>
                <a:xfrm>
                  <a:off x="5283200" y="4978400"/>
                  <a:ext cx="314960" cy="314960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DF562512-A9B8-D319-0521-4A3B19B72BE5}"/>
                    </a:ext>
                  </a:extLst>
                </p:cNvPr>
                <p:cNvSpPr/>
                <p:nvPr/>
              </p:nvSpPr>
              <p:spPr>
                <a:xfrm>
                  <a:off x="5354320" y="5049520"/>
                  <a:ext cx="172720" cy="172720"/>
                </a:xfrm>
                <a:prstGeom prst="ellipse">
                  <a:avLst/>
                </a:prstGeom>
                <a:solidFill>
                  <a:schemeClr val="accent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Oval 16++">
                  <a:extLst>
                    <a:ext uri="{FF2B5EF4-FFF2-40B4-BE49-F238E27FC236}">
                      <a16:creationId xmlns:a16="http://schemas.microsoft.com/office/drawing/2014/main" id="{E6A2342B-863C-9A5B-AEE9-47C7FC76B902}"/>
                    </a:ext>
                  </a:extLst>
                </p:cNvPr>
                <p:cNvSpPr/>
                <p:nvPr/>
              </p:nvSpPr>
              <p:spPr>
                <a:xfrm>
                  <a:off x="5120640" y="4815840"/>
                  <a:ext cx="640080" cy="640080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  <a:alpha val="54000"/>
                  </a:schemeClr>
                </a:solidFill>
                <a:ln>
                  <a:noFill/>
                </a:ln>
                <a:effectLst>
                  <a:softEdge rad="50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015CB123-FA46-5A7C-577F-B26867006751}"/>
                </a:ext>
              </a:extLst>
            </p:cNvPr>
            <p:cNvGrpSpPr/>
            <p:nvPr/>
          </p:nvGrpSpPr>
          <p:grpSpPr>
            <a:xfrm>
              <a:off x="6089612" y="1999676"/>
              <a:ext cx="1130240" cy="633505"/>
              <a:chOff x="6770722" y="1999676"/>
              <a:chExt cx="1130240" cy="633505"/>
            </a:xfrm>
          </p:grpSpPr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2B2AA72-0513-870B-CB66-0F9F5FDA4EFF}"/>
                  </a:ext>
                </a:extLst>
              </p:cNvPr>
              <p:cNvSpPr txBox="1"/>
              <p:nvPr/>
            </p:nvSpPr>
            <p:spPr>
              <a:xfrm>
                <a:off x="6815309" y="2013627"/>
                <a:ext cx="1085653" cy="619554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026" i="1" dirty="0">
                    <a:ln w="5810">
                      <a:solidFill>
                        <a:schemeClr val="bg1"/>
                      </a:solidFill>
                    </a:ln>
                    <a:noFill/>
                    <a:latin typeface="+mj-ea"/>
                    <a:ea typeface="+mj-ea"/>
                  </a:rPr>
                  <a:t>03</a:t>
                </a:r>
                <a:endParaRPr lang="zh-CN" altLang="en-US" sz="4026" i="1" dirty="0">
                  <a:ln w="5810"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endParaRPr>
              </a:p>
            </p:txBody>
          </p:sp>
          <p:sp>
            <p:nvSpPr>
              <p:cNvPr id="53" name="TextBox 45+">
                <a:extLst>
                  <a:ext uri="{FF2B5EF4-FFF2-40B4-BE49-F238E27FC236}">
                    <a16:creationId xmlns:a16="http://schemas.microsoft.com/office/drawing/2014/main" id="{C91D2C05-7291-9A62-CF9D-465AE6FF8706}"/>
                  </a:ext>
                </a:extLst>
              </p:cNvPr>
              <p:cNvSpPr txBox="1"/>
              <p:nvPr/>
            </p:nvSpPr>
            <p:spPr>
              <a:xfrm>
                <a:off x="6770722" y="1999676"/>
                <a:ext cx="1085653" cy="619554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026" i="1" dirty="0">
                    <a:ln w="581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</a:rPr>
                  <a:t>03</a:t>
                </a:r>
                <a:endParaRPr lang="zh-CN" altLang="en-US" sz="4026" i="1" dirty="0">
                  <a:ln w="581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74" name="íSļíḓe">
              <a:extLst>
                <a:ext uri="{FF2B5EF4-FFF2-40B4-BE49-F238E27FC236}">
                  <a16:creationId xmlns:a16="http://schemas.microsoft.com/office/drawing/2014/main" id="{7C39E22A-0FD8-5584-DA88-9AEA2EF09395}"/>
                </a:ext>
              </a:extLst>
            </p:cNvPr>
            <p:cNvSpPr/>
            <p:nvPr/>
          </p:nvSpPr>
          <p:spPr>
            <a:xfrm>
              <a:off x="6346858" y="3494735"/>
              <a:ext cx="2122424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4625" indent="-17462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包括汇率变动、主要原材料的供应和价格、交通运输能力等主要因素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FD0BE40E-25A0-5900-81B7-E13A611322DD}"/>
                </a:ext>
              </a:extLst>
            </p:cNvPr>
            <p:cNvSpPr txBox="1"/>
            <p:nvPr/>
          </p:nvSpPr>
          <p:spPr>
            <a:xfrm>
              <a:off x="6346858" y="2932319"/>
              <a:ext cx="2267725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经济风险</a:t>
              </a:r>
            </a:p>
          </p:txBody>
        </p:sp>
        <p:sp>
          <p:nvSpPr>
            <p:cNvPr id="76" name="íSļíḓe">
              <a:extLst>
                <a:ext uri="{FF2B5EF4-FFF2-40B4-BE49-F238E27FC236}">
                  <a16:creationId xmlns:a16="http://schemas.microsoft.com/office/drawing/2014/main" id="{9B10D535-1A03-D51A-4EBE-DDC117A5A5F3}"/>
                </a:ext>
              </a:extLst>
            </p:cNvPr>
            <p:cNvSpPr/>
            <p:nvPr/>
          </p:nvSpPr>
          <p:spPr>
            <a:xfrm>
              <a:off x="6346858" y="4414725"/>
              <a:ext cx="2122424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4625" indent="-17462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包括汇率变动、主要原材料的供应和价格、交通运输能力等主要因素</a:t>
              </a:r>
            </a:p>
          </p:txBody>
        </p: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30A0FFCC-31FB-7EBE-DB33-A54B4A498795}"/>
                </a:ext>
              </a:extLst>
            </p:cNvPr>
            <p:cNvGrpSpPr/>
            <p:nvPr/>
          </p:nvGrpSpPr>
          <p:grpSpPr>
            <a:xfrm>
              <a:off x="7986375" y="1949190"/>
              <a:ext cx="477399" cy="629225"/>
              <a:chOff x="3152872" y="2743200"/>
              <a:chExt cx="477399" cy="629225"/>
            </a:xfrm>
          </p:grpSpPr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AF86F17C-18A8-4036-F176-61B0BB1B439C}"/>
                  </a:ext>
                </a:extLst>
              </p:cNvPr>
              <p:cNvSpPr/>
              <p:nvPr/>
            </p:nvSpPr>
            <p:spPr>
              <a:xfrm>
                <a:off x="3152872" y="2743200"/>
                <a:ext cx="477399" cy="477399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62B9000F-A1ED-327C-C2EB-003EAC1ECCFD}"/>
                  </a:ext>
                </a:extLst>
              </p:cNvPr>
              <p:cNvSpPr/>
              <p:nvPr/>
            </p:nvSpPr>
            <p:spPr>
              <a:xfrm>
                <a:off x="3152873" y="3175477"/>
                <a:ext cx="196948" cy="196948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C9B8992-EE07-0970-EB38-0F80293DCC9B}"/>
              </a:ext>
            </a:extLst>
          </p:cNvPr>
          <p:cNvGrpSpPr/>
          <p:nvPr/>
        </p:nvGrpSpPr>
        <p:grpSpPr>
          <a:xfrm>
            <a:off x="8697941" y="1949190"/>
            <a:ext cx="2363556" cy="3633771"/>
            <a:chOff x="8697941" y="1949190"/>
            <a:chExt cx="2363556" cy="3633771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82751CDD-9776-579A-5999-B4BFA5233886}"/>
                </a:ext>
              </a:extLst>
            </p:cNvPr>
            <p:cNvGrpSpPr/>
            <p:nvPr/>
          </p:nvGrpSpPr>
          <p:grpSpPr>
            <a:xfrm>
              <a:off x="8697941" y="1984402"/>
              <a:ext cx="1130240" cy="648779"/>
              <a:chOff x="9422595" y="1984402"/>
              <a:chExt cx="1130240" cy="648779"/>
            </a:xfrm>
          </p:grpSpPr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B8A44A9A-6760-03F1-EA7C-0803BFF1B78F}"/>
                  </a:ext>
                </a:extLst>
              </p:cNvPr>
              <p:cNvSpPr txBox="1"/>
              <p:nvPr/>
            </p:nvSpPr>
            <p:spPr>
              <a:xfrm>
                <a:off x="9467182" y="2013627"/>
                <a:ext cx="1085653" cy="619554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026" i="1" dirty="0">
                    <a:ln w="5810">
                      <a:solidFill>
                        <a:schemeClr val="bg1"/>
                      </a:solidFill>
                    </a:ln>
                    <a:noFill/>
                    <a:latin typeface="+mj-ea"/>
                    <a:ea typeface="+mj-ea"/>
                  </a:rPr>
                  <a:t>04</a:t>
                </a:r>
                <a:endParaRPr lang="zh-CN" altLang="en-US" sz="4026" i="1" dirty="0">
                  <a:ln w="5810">
                    <a:solidFill>
                      <a:schemeClr val="bg1"/>
                    </a:solidFill>
                  </a:ln>
                  <a:noFill/>
                  <a:latin typeface="+mj-ea"/>
                  <a:ea typeface="+mj-ea"/>
                </a:endParaRPr>
              </a:p>
            </p:txBody>
          </p:sp>
          <p:sp>
            <p:nvSpPr>
              <p:cNvPr id="55" name="TextBox 45+">
                <a:extLst>
                  <a:ext uri="{FF2B5EF4-FFF2-40B4-BE49-F238E27FC236}">
                    <a16:creationId xmlns:a16="http://schemas.microsoft.com/office/drawing/2014/main" id="{6BA1BBC6-F176-9852-A6F7-B21E602F60E3}"/>
                  </a:ext>
                </a:extLst>
              </p:cNvPr>
              <p:cNvSpPr txBox="1"/>
              <p:nvPr/>
            </p:nvSpPr>
            <p:spPr>
              <a:xfrm>
                <a:off x="9422595" y="1984402"/>
                <a:ext cx="1085653" cy="619554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4026" i="1" dirty="0">
                    <a:ln w="581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</a:rPr>
                  <a:t>04</a:t>
                </a:r>
                <a:endParaRPr lang="zh-CN" altLang="en-US" sz="4026" i="1" dirty="0">
                  <a:ln w="581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77" name="íSļíḓe">
              <a:extLst>
                <a:ext uri="{FF2B5EF4-FFF2-40B4-BE49-F238E27FC236}">
                  <a16:creationId xmlns:a16="http://schemas.microsoft.com/office/drawing/2014/main" id="{58955E56-1F11-DD44-456D-CF279AEFDACE}"/>
                </a:ext>
              </a:extLst>
            </p:cNvPr>
            <p:cNvSpPr/>
            <p:nvPr/>
          </p:nvSpPr>
          <p:spPr>
            <a:xfrm>
              <a:off x="8939072" y="3494735"/>
              <a:ext cx="2122424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4625" indent="-17462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随着生产规模的扩大，使之市场上 迅速产生高效益存在着一定的风险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2E6D8D17-29DD-9728-3D18-767291EFB755}"/>
                </a:ext>
              </a:extLst>
            </p:cNvPr>
            <p:cNvSpPr txBox="1"/>
            <p:nvPr/>
          </p:nvSpPr>
          <p:spPr>
            <a:xfrm>
              <a:off x="8939073" y="2932319"/>
              <a:ext cx="2122424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市场风险</a:t>
              </a:r>
            </a:p>
          </p:txBody>
        </p:sp>
        <p:sp>
          <p:nvSpPr>
            <p:cNvPr id="79" name="íSļíḓe">
              <a:extLst>
                <a:ext uri="{FF2B5EF4-FFF2-40B4-BE49-F238E27FC236}">
                  <a16:creationId xmlns:a16="http://schemas.microsoft.com/office/drawing/2014/main" id="{1F645C05-EC1D-C8E8-A6B8-D34F9C70B741}"/>
                </a:ext>
              </a:extLst>
            </p:cNvPr>
            <p:cNvSpPr/>
            <p:nvPr/>
          </p:nvSpPr>
          <p:spPr>
            <a:xfrm>
              <a:off x="8939072" y="4414725"/>
              <a:ext cx="2122424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4625" indent="-17462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随着生产规模的扩大，使之市场上 迅速产生高效益存在着一定的风险</a:t>
              </a:r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5663704C-0E8B-91F5-BDAE-626D4110FC85}"/>
                </a:ext>
              </a:extLst>
            </p:cNvPr>
            <p:cNvGrpSpPr/>
            <p:nvPr/>
          </p:nvGrpSpPr>
          <p:grpSpPr>
            <a:xfrm>
              <a:off x="10568857" y="1949190"/>
              <a:ext cx="477399" cy="629225"/>
              <a:chOff x="3152872" y="2743200"/>
              <a:chExt cx="477399" cy="629225"/>
            </a:xfrm>
          </p:grpSpPr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72A33BFE-05D8-5BD1-F330-1826AFFE48B0}"/>
                  </a:ext>
                </a:extLst>
              </p:cNvPr>
              <p:cNvSpPr/>
              <p:nvPr/>
            </p:nvSpPr>
            <p:spPr>
              <a:xfrm>
                <a:off x="3152872" y="2743200"/>
                <a:ext cx="477399" cy="477399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30A8DC2A-7F86-0153-1879-B019E576ABED}"/>
                  </a:ext>
                </a:extLst>
              </p:cNvPr>
              <p:cNvSpPr/>
              <p:nvPr/>
            </p:nvSpPr>
            <p:spPr>
              <a:xfrm>
                <a:off x="3152873" y="3175477"/>
                <a:ext cx="196948" cy="196948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4978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F75EDC-6582-43CD-E34A-BD2EE12E4124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未来计划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ED18676-89D9-54AC-19C5-D55FC7B99ADF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B6C027A0-AAA3-E5E0-E442-CC2521B4FB12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</a:rPr>
              <a:t>Future plan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EE3CB39-E378-F312-6D48-D1322260BD1A}"/>
              </a:ext>
            </a:extLst>
          </p:cNvPr>
          <p:cNvGrpSpPr/>
          <p:nvPr/>
        </p:nvGrpSpPr>
        <p:grpSpPr>
          <a:xfrm>
            <a:off x="972122" y="1714900"/>
            <a:ext cx="4917107" cy="5312594"/>
            <a:chOff x="972122" y="1714900"/>
            <a:chExt cx="4917107" cy="531259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61FFE90-1E0C-082B-78D2-03F64DFDF2DE}"/>
                </a:ext>
              </a:extLst>
            </p:cNvPr>
            <p:cNvGrpSpPr/>
            <p:nvPr/>
          </p:nvGrpSpPr>
          <p:grpSpPr>
            <a:xfrm>
              <a:off x="972122" y="1714900"/>
              <a:ext cx="4917107" cy="4710049"/>
              <a:chOff x="972122" y="1714900"/>
              <a:chExt cx="4917107" cy="4710049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23A47291-7D5B-5DFC-D58B-F820926DD0A9}"/>
                  </a:ext>
                </a:extLst>
              </p:cNvPr>
              <p:cNvSpPr/>
              <p:nvPr/>
            </p:nvSpPr>
            <p:spPr>
              <a:xfrm>
                <a:off x="972122" y="1893776"/>
                <a:ext cx="4717478" cy="4531173"/>
              </a:xfrm>
              <a:prstGeom prst="roundRect">
                <a:avLst>
                  <a:gd name="adj" fmla="val 6617"/>
                </a:avLst>
              </a:prstGeom>
              <a:gradFill flip="none" rotWithShape="1">
                <a:gsLst>
                  <a:gs pos="100000">
                    <a:schemeClr val="bg1"/>
                  </a:gs>
                  <a:gs pos="38000">
                    <a:schemeClr val="accent2">
                      <a:alpha val="40000"/>
                    </a:schemeClr>
                  </a:gs>
                </a:gsLst>
                <a:lin ang="81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: 圆角 95">
                <a:extLst>
                  <a:ext uri="{FF2B5EF4-FFF2-40B4-BE49-F238E27FC236}">
                    <a16:creationId xmlns:a16="http://schemas.microsoft.com/office/drawing/2014/main" id="{528026CB-8716-B131-D716-5BF5035F08A0}"/>
                  </a:ext>
                </a:extLst>
              </p:cNvPr>
              <p:cNvSpPr/>
              <p:nvPr/>
            </p:nvSpPr>
            <p:spPr>
              <a:xfrm>
                <a:off x="1018423" y="3190367"/>
                <a:ext cx="4630380" cy="3198913"/>
              </a:xfrm>
              <a:prstGeom prst="roundRect">
                <a:avLst>
                  <a:gd name="adj" fmla="val 722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íSļíḓe">
                <a:extLst>
                  <a:ext uri="{FF2B5EF4-FFF2-40B4-BE49-F238E27FC236}">
                    <a16:creationId xmlns:a16="http://schemas.microsoft.com/office/drawing/2014/main" id="{06D2E3C7-92F2-CA51-2C5C-60CB252CE36A}"/>
                  </a:ext>
                </a:extLst>
              </p:cNvPr>
              <p:cNvSpPr/>
              <p:nvPr/>
            </p:nvSpPr>
            <p:spPr>
              <a:xfrm>
                <a:off x="1450686" y="3330413"/>
                <a:ext cx="3765854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经济活动过程中形成和产生的有利于企业经营成功的偶然性，被经营者利用的各种有利因素总和。</a:t>
                </a:r>
              </a:p>
            </p:txBody>
          </p:sp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0B315980-6EE1-9B51-A3C9-9F881DFDEE9C}"/>
                  </a:ext>
                </a:extLst>
              </p:cNvPr>
              <p:cNvSpPr txBox="1"/>
              <p:nvPr/>
            </p:nvSpPr>
            <p:spPr>
              <a:xfrm>
                <a:off x="1415746" y="2233730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抓住机会</a:t>
                </a:r>
                <a:endPara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íSļíḓe">
                <a:extLst>
                  <a:ext uri="{FF2B5EF4-FFF2-40B4-BE49-F238E27FC236}">
                    <a16:creationId xmlns:a16="http://schemas.microsoft.com/office/drawing/2014/main" id="{E4F1DA9D-00BF-D88F-5FC2-204E6FC87D9D}"/>
                  </a:ext>
                </a:extLst>
              </p:cNvPr>
              <p:cNvSpPr/>
              <p:nvPr/>
            </p:nvSpPr>
            <p:spPr>
              <a:xfrm>
                <a:off x="1415747" y="2621127"/>
                <a:ext cx="400969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在这里输入正文阐述与标题说明内容</a:t>
                </a:r>
              </a:p>
            </p:txBody>
          </p:sp>
          <p:sp>
            <p:nvSpPr>
              <p:cNvPr id="100" name="íSļíḓe">
                <a:extLst>
                  <a:ext uri="{FF2B5EF4-FFF2-40B4-BE49-F238E27FC236}">
                    <a16:creationId xmlns:a16="http://schemas.microsoft.com/office/drawing/2014/main" id="{DBC9D116-2380-EECE-98BA-161F27A67AEE}"/>
                  </a:ext>
                </a:extLst>
              </p:cNvPr>
              <p:cNvSpPr/>
              <p:nvPr/>
            </p:nvSpPr>
            <p:spPr>
              <a:xfrm>
                <a:off x="1450686" y="4210433"/>
                <a:ext cx="3765854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经济活动过程中形成和产生的有利于企业经营成功的偶然性，被经营者利用的各种有利因素总和。</a:t>
                </a:r>
              </a:p>
            </p:txBody>
          </p:sp>
          <p:sp>
            <p:nvSpPr>
              <p:cNvPr id="101" name="íSļíḓe">
                <a:extLst>
                  <a:ext uri="{FF2B5EF4-FFF2-40B4-BE49-F238E27FC236}">
                    <a16:creationId xmlns:a16="http://schemas.microsoft.com/office/drawing/2014/main" id="{B1A8F578-75D9-C93D-C7E8-7DC5D6DEDAD1}"/>
                  </a:ext>
                </a:extLst>
              </p:cNvPr>
              <p:cNvSpPr/>
              <p:nvPr/>
            </p:nvSpPr>
            <p:spPr>
              <a:xfrm>
                <a:off x="1450686" y="5090453"/>
                <a:ext cx="3765854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经济活动过程中形成和产生的有利于企业经营成功的偶然性，被经营者利用的各种有利因素总和。</a:t>
                </a:r>
              </a:p>
            </p:txBody>
          </p:sp>
          <p:grpSp>
            <p:nvGrpSpPr>
              <p:cNvPr id="102" name="组合 101">
                <a:extLst>
                  <a:ext uri="{FF2B5EF4-FFF2-40B4-BE49-F238E27FC236}">
                    <a16:creationId xmlns:a16="http://schemas.microsoft.com/office/drawing/2014/main" id="{9F7D6D2F-6216-1BEF-CBDF-A6E6713450D3}"/>
                  </a:ext>
                </a:extLst>
              </p:cNvPr>
              <p:cNvGrpSpPr/>
              <p:nvPr/>
            </p:nvGrpSpPr>
            <p:grpSpPr>
              <a:xfrm>
                <a:off x="5104307" y="1714900"/>
                <a:ext cx="784922" cy="1034548"/>
                <a:chOff x="3152872" y="2743200"/>
                <a:chExt cx="477399" cy="629225"/>
              </a:xfrm>
            </p:grpSpPr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DA4E2B8A-7AEB-F041-DECC-7E65E88E84AF}"/>
                    </a:ext>
                  </a:extLst>
                </p:cNvPr>
                <p:cNvSpPr/>
                <p:nvPr/>
              </p:nvSpPr>
              <p:spPr>
                <a:xfrm>
                  <a:off x="3152872" y="2743200"/>
                  <a:ext cx="477399" cy="477399"/>
                </a:xfrm>
                <a:custGeom>
                  <a:avLst/>
                  <a:gdLst>
                    <a:gd name="connsiteX0" fmla="*/ 365760 w 731520"/>
                    <a:gd name="connsiteY0" fmla="*/ 0 h 731520"/>
                    <a:gd name="connsiteX1" fmla="*/ 731520 w 731520"/>
                    <a:gd name="connsiteY1" fmla="*/ 365760 h 731520"/>
                    <a:gd name="connsiteX2" fmla="*/ 365760 w 731520"/>
                    <a:gd name="connsiteY2" fmla="*/ 731520 h 731520"/>
                    <a:gd name="connsiteX3" fmla="*/ 0 w 731520"/>
                    <a:gd name="connsiteY3" fmla="*/ 365760 h 731520"/>
                    <a:gd name="connsiteX4" fmla="*/ 365760 w 731520"/>
                    <a:gd name="connsiteY4" fmla="*/ 0 h 731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1520" h="731520">
                      <a:moveTo>
                        <a:pt x="365760" y="0"/>
                      </a:moveTo>
                      <a:cubicBezTo>
                        <a:pt x="365760" y="202004"/>
                        <a:pt x="529516" y="365760"/>
                        <a:pt x="731520" y="365760"/>
                      </a:cubicBezTo>
                      <a:cubicBezTo>
                        <a:pt x="529516" y="365760"/>
                        <a:pt x="365760" y="529516"/>
                        <a:pt x="365760" y="731520"/>
                      </a:cubicBezTo>
                      <a:cubicBezTo>
                        <a:pt x="365760" y="529516"/>
                        <a:pt x="202004" y="365760"/>
                        <a:pt x="0" y="365760"/>
                      </a:cubicBezTo>
                      <a:cubicBezTo>
                        <a:pt x="202004" y="365760"/>
                        <a:pt x="365760" y="202004"/>
                        <a:pt x="36576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AA6D9CAE-483F-1D50-21B4-BD906E7BDC14}"/>
                    </a:ext>
                  </a:extLst>
                </p:cNvPr>
                <p:cNvSpPr/>
                <p:nvPr/>
              </p:nvSpPr>
              <p:spPr>
                <a:xfrm>
                  <a:off x="3152873" y="3175477"/>
                  <a:ext cx="196948" cy="196948"/>
                </a:xfrm>
                <a:custGeom>
                  <a:avLst/>
                  <a:gdLst>
                    <a:gd name="connsiteX0" fmla="*/ 365760 w 731520"/>
                    <a:gd name="connsiteY0" fmla="*/ 0 h 731520"/>
                    <a:gd name="connsiteX1" fmla="*/ 731520 w 731520"/>
                    <a:gd name="connsiteY1" fmla="*/ 365760 h 731520"/>
                    <a:gd name="connsiteX2" fmla="*/ 365760 w 731520"/>
                    <a:gd name="connsiteY2" fmla="*/ 731520 h 731520"/>
                    <a:gd name="connsiteX3" fmla="*/ 0 w 731520"/>
                    <a:gd name="connsiteY3" fmla="*/ 365760 h 731520"/>
                    <a:gd name="connsiteX4" fmla="*/ 365760 w 731520"/>
                    <a:gd name="connsiteY4" fmla="*/ 0 h 731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1520" h="731520">
                      <a:moveTo>
                        <a:pt x="365760" y="0"/>
                      </a:moveTo>
                      <a:cubicBezTo>
                        <a:pt x="365760" y="202004"/>
                        <a:pt x="529516" y="365760"/>
                        <a:pt x="731520" y="365760"/>
                      </a:cubicBezTo>
                      <a:cubicBezTo>
                        <a:pt x="529516" y="365760"/>
                        <a:pt x="365760" y="529516"/>
                        <a:pt x="365760" y="731520"/>
                      </a:cubicBezTo>
                      <a:cubicBezTo>
                        <a:pt x="365760" y="529516"/>
                        <a:pt x="202004" y="365760"/>
                        <a:pt x="0" y="365760"/>
                      </a:cubicBezTo>
                      <a:cubicBezTo>
                        <a:pt x="202004" y="365760"/>
                        <a:pt x="365760" y="202004"/>
                        <a:pt x="36576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116" name="图片 115" descr="图片包含 室内, 餐桌, 就坐&#10;&#10;描述已自动生成">
              <a:extLst>
                <a:ext uri="{FF2B5EF4-FFF2-40B4-BE49-F238E27FC236}">
                  <a16:creationId xmlns:a16="http://schemas.microsoft.com/office/drawing/2014/main" id="{9AAF3066-D5CF-0972-FF4B-63E59F83F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516" y="5686376"/>
              <a:ext cx="2814321" cy="1341118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0D8246F6-32D4-8506-6106-E457C9B7FB7B}"/>
              </a:ext>
            </a:extLst>
          </p:cNvPr>
          <p:cNvGrpSpPr/>
          <p:nvPr/>
        </p:nvGrpSpPr>
        <p:grpSpPr>
          <a:xfrm>
            <a:off x="6516395" y="1714900"/>
            <a:ext cx="4917107" cy="5312594"/>
            <a:chOff x="6516395" y="1714900"/>
            <a:chExt cx="4917107" cy="5312594"/>
          </a:xfrm>
        </p:grpSpPr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BDAE8BE0-A386-5C4B-7DCC-69C3BA5AF473}"/>
                </a:ext>
              </a:extLst>
            </p:cNvPr>
            <p:cNvGrpSpPr/>
            <p:nvPr/>
          </p:nvGrpSpPr>
          <p:grpSpPr>
            <a:xfrm>
              <a:off x="6516395" y="1714900"/>
              <a:ext cx="4917107" cy="4710049"/>
              <a:chOff x="972122" y="1714900"/>
              <a:chExt cx="4917107" cy="4710049"/>
            </a:xfrm>
          </p:grpSpPr>
          <p:sp>
            <p:nvSpPr>
              <p:cNvPr id="106" name="矩形: 圆角 105">
                <a:extLst>
                  <a:ext uri="{FF2B5EF4-FFF2-40B4-BE49-F238E27FC236}">
                    <a16:creationId xmlns:a16="http://schemas.microsoft.com/office/drawing/2014/main" id="{41E9EB16-1C62-BB36-14B5-F67EA0A86AE7}"/>
                  </a:ext>
                </a:extLst>
              </p:cNvPr>
              <p:cNvSpPr/>
              <p:nvPr/>
            </p:nvSpPr>
            <p:spPr>
              <a:xfrm>
                <a:off x="972122" y="1893776"/>
                <a:ext cx="4717478" cy="4531173"/>
              </a:xfrm>
              <a:prstGeom prst="roundRect">
                <a:avLst>
                  <a:gd name="adj" fmla="val 6617"/>
                </a:avLst>
              </a:prstGeom>
              <a:gradFill flip="none" rotWithShape="1">
                <a:gsLst>
                  <a:gs pos="100000">
                    <a:schemeClr val="bg1"/>
                  </a:gs>
                  <a:gs pos="38000">
                    <a:schemeClr val="accent2">
                      <a:alpha val="40000"/>
                    </a:schemeClr>
                  </a:gs>
                </a:gsLst>
                <a:lin ang="81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: 圆角 106">
                <a:extLst>
                  <a:ext uri="{FF2B5EF4-FFF2-40B4-BE49-F238E27FC236}">
                    <a16:creationId xmlns:a16="http://schemas.microsoft.com/office/drawing/2014/main" id="{030F07B0-A06F-F919-EB02-18EEF00F0527}"/>
                  </a:ext>
                </a:extLst>
              </p:cNvPr>
              <p:cNvSpPr/>
              <p:nvPr/>
            </p:nvSpPr>
            <p:spPr>
              <a:xfrm>
                <a:off x="1018423" y="3190367"/>
                <a:ext cx="4630380" cy="3198913"/>
              </a:xfrm>
              <a:prstGeom prst="roundRect">
                <a:avLst>
                  <a:gd name="adj" fmla="val 722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íSļíḓe">
                <a:extLst>
                  <a:ext uri="{FF2B5EF4-FFF2-40B4-BE49-F238E27FC236}">
                    <a16:creationId xmlns:a16="http://schemas.microsoft.com/office/drawing/2014/main" id="{A96A4D87-9969-9443-2D95-3EBE2E16ECF9}"/>
                  </a:ext>
                </a:extLst>
              </p:cNvPr>
              <p:cNvSpPr/>
              <p:nvPr/>
            </p:nvSpPr>
            <p:spPr>
              <a:xfrm>
                <a:off x="1450686" y="3330413"/>
                <a:ext cx="3765854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生产经营活动中可能遭受的损失与威胁。企业对资源的配置能力是决定风险产生与否的重要因素。</a:t>
                </a:r>
              </a:p>
            </p:txBody>
          </p: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D0D5ED9F-EF7D-35C7-6DC6-B9F3BB596C14}"/>
                  </a:ext>
                </a:extLst>
              </p:cNvPr>
              <p:cNvSpPr txBox="1"/>
              <p:nvPr/>
            </p:nvSpPr>
            <p:spPr>
              <a:xfrm>
                <a:off x="1415746" y="2233730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规避风险</a:t>
                </a:r>
                <a:endPara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íSļíḓe">
                <a:extLst>
                  <a:ext uri="{FF2B5EF4-FFF2-40B4-BE49-F238E27FC236}">
                    <a16:creationId xmlns:a16="http://schemas.microsoft.com/office/drawing/2014/main" id="{C71CB730-A67E-5A49-1EA4-777A775DCC95}"/>
                  </a:ext>
                </a:extLst>
              </p:cNvPr>
              <p:cNvSpPr/>
              <p:nvPr/>
            </p:nvSpPr>
            <p:spPr>
              <a:xfrm>
                <a:off x="1415747" y="2621127"/>
                <a:ext cx="400969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在这里输入正文阐述与标题说明内容</a:t>
                </a:r>
              </a:p>
            </p:txBody>
          </p:sp>
          <p:sp>
            <p:nvSpPr>
              <p:cNvPr id="111" name="íSļíḓe">
                <a:extLst>
                  <a:ext uri="{FF2B5EF4-FFF2-40B4-BE49-F238E27FC236}">
                    <a16:creationId xmlns:a16="http://schemas.microsoft.com/office/drawing/2014/main" id="{8E97B11C-D26C-0DF0-9BA0-2EE167D36B28}"/>
                  </a:ext>
                </a:extLst>
              </p:cNvPr>
              <p:cNvSpPr/>
              <p:nvPr/>
            </p:nvSpPr>
            <p:spPr>
              <a:xfrm>
                <a:off x="1450686" y="4210433"/>
                <a:ext cx="3765854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生产经营活动中可能遭受的损失与威胁。企业对资源的配置能力是决定风险产生与否的重要因素。</a:t>
                </a:r>
              </a:p>
            </p:txBody>
          </p:sp>
          <p:sp>
            <p:nvSpPr>
              <p:cNvPr id="112" name="íSļíḓe">
                <a:extLst>
                  <a:ext uri="{FF2B5EF4-FFF2-40B4-BE49-F238E27FC236}">
                    <a16:creationId xmlns:a16="http://schemas.microsoft.com/office/drawing/2014/main" id="{2A7F099A-A8FA-EAA9-203D-8486307C5BC1}"/>
                  </a:ext>
                </a:extLst>
              </p:cNvPr>
              <p:cNvSpPr/>
              <p:nvPr/>
            </p:nvSpPr>
            <p:spPr>
              <a:xfrm>
                <a:off x="1450686" y="5090453"/>
                <a:ext cx="3765854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生产经营活动中可能遭受的损失与威胁。企业对资源的配置能力是决定风险产生与否的重要因素。</a:t>
                </a:r>
              </a:p>
            </p:txBody>
          </p:sp>
          <p:grpSp>
            <p:nvGrpSpPr>
              <p:cNvPr id="113" name="组合 112">
                <a:extLst>
                  <a:ext uri="{FF2B5EF4-FFF2-40B4-BE49-F238E27FC236}">
                    <a16:creationId xmlns:a16="http://schemas.microsoft.com/office/drawing/2014/main" id="{F03B6B8A-B7DA-976C-EB5A-1AA0766A19E6}"/>
                  </a:ext>
                </a:extLst>
              </p:cNvPr>
              <p:cNvGrpSpPr/>
              <p:nvPr/>
            </p:nvGrpSpPr>
            <p:grpSpPr>
              <a:xfrm>
                <a:off x="5104307" y="1714900"/>
                <a:ext cx="784922" cy="1034548"/>
                <a:chOff x="3152872" y="2743200"/>
                <a:chExt cx="477399" cy="629225"/>
              </a:xfrm>
            </p:grpSpPr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B838071F-6602-2916-5956-CCEE46639103}"/>
                    </a:ext>
                  </a:extLst>
                </p:cNvPr>
                <p:cNvSpPr/>
                <p:nvPr/>
              </p:nvSpPr>
              <p:spPr>
                <a:xfrm>
                  <a:off x="3152872" y="2743200"/>
                  <a:ext cx="477399" cy="477399"/>
                </a:xfrm>
                <a:custGeom>
                  <a:avLst/>
                  <a:gdLst>
                    <a:gd name="connsiteX0" fmla="*/ 365760 w 731520"/>
                    <a:gd name="connsiteY0" fmla="*/ 0 h 731520"/>
                    <a:gd name="connsiteX1" fmla="*/ 731520 w 731520"/>
                    <a:gd name="connsiteY1" fmla="*/ 365760 h 731520"/>
                    <a:gd name="connsiteX2" fmla="*/ 365760 w 731520"/>
                    <a:gd name="connsiteY2" fmla="*/ 731520 h 731520"/>
                    <a:gd name="connsiteX3" fmla="*/ 0 w 731520"/>
                    <a:gd name="connsiteY3" fmla="*/ 365760 h 731520"/>
                    <a:gd name="connsiteX4" fmla="*/ 365760 w 731520"/>
                    <a:gd name="connsiteY4" fmla="*/ 0 h 731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1520" h="731520">
                      <a:moveTo>
                        <a:pt x="365760" y="0"/>
                      </a:moveTo>
                      <a:cubicBezTo>
                        <a:pt x="365760" y="202004"/>
                        <a:pt x="529516" y="365760"/>
                        <a:pt x="731520" y="365760"/>
                      </a:cubicBezTo>
                      <a:cubicBezTo>
                        <a:pt x="529516" y="365760"/>
                        <a:pt x="365760" y="529516"/>
                        <a:pt x="365760" y="731520"/>
                      </a:cubicBezTo>
                      <a:cubicBezTo>
                        <a:pt x="365760" y="529516"/>
                        <a:pt x="202004" y="365760"/>
                        <a:pt x="0" y="365760"/>
                      </a:cubicBezTo>
                      <a:cubicBezTo>
                        <a:pt x="202004" y="365760"/>
                        <a:pt x="365760" y="202004"/>
                        <a:pt x="36576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E9F7F5AE-D688-5493-0B75-3EA37998D3BA}"/>
                    </a:ext>
                  </a:extLst>
                </p:cNvPr>
                <p:cNvSpPr/>
                <p:nvPr/>
              </p:nvSpPr>
              <p:spPr>
                <a:xfrm>
                  <a:off x="3152873" y="3175477"/>
                  <a:ext cx="196948" cy="196948"/>
                </a:xfrm>
                <a:custGeom>
                  <a:avLst/>
                  <a:gdLst>
                    <a:gd name="connsiteX0" fmla="*/ 365760 w 731520"/>
                    <a:gd name="connsiteY0" fmla="*/ 0 h 731520"/>
                    <a:gd name="connsiteX1" fmla="*/ 731520 w 731520"/>
                    <a:gd name="connsiteY1" fmla="*/ 365760 h 731520"/>
                    <a:gd name="connsiteX2" fmla="*/ 365760 w 731520"/>
                    <a:gd name="connsiteY2" fmla="*/ 731520 h 731520"/>
                    <a:gd name="connsiteX3" fmla="*/ 0 w 731520"/>
                    <a:gd name="connsiteY3" fmla="*/ 365760 h 731520"/>
                    <a:gd name="connsiteX4" fmla="*/ 365760 w 731520"/>
                    <a:gd name="connsiteY4" fmla="*/ 0 h 731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1520" h="731520">
                      <a:moveTo>
                        <a:pt x="365760" y="0"/>
                      </a:moveTo>
                      <a:cubicBezTo>
                        <a:pt x="365760" y="202004"/>
                        <a:pt x="529516" y="365760"/>
                        <a:pt x="731520" y="365760"/>
                      </a:cubicBezTo>
                      <a:cubicBezTo>
                        <a:pt x="529516" y="365760"/>
                        <a:pt x="365760" y="529516"/>
                        <a:pt x="365760" y="731520"/>
                      </a:cubicBezTo>
                      <a:cubicBezTo>
                        <a:pt x="365760" y="529516"/>
                        <a:pt x="202004" y="365760"/>
                        <a:pt x="0" y="365760"/>
                      </a:cubicBezTo>
                      <a:cubicBezTo>
                        <a:pt x="202004" y="365760"/>
                        <a:pt x="365760" y="202004"/>
                        <a:pt x="36576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117" name="图片 116" descr="图片包含 室内, 餐桌, 就坐&#10;&#10;描述已自动生成">
              <a:extLst>
                <a:ext uri="{FF2B5EF4-FFF2-40B4-BE49-F238E27FC236}">
                  <a16:creationId xmlns:a16="http://schemas.microsoft.com/office/drawing/2014/main" id="{04DB4032-0CC4-3000-CA65-3242A812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197" y="5686376"/>
              <a:ext cx="2814321" cy="1341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876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F75EDC-6582-43CD-E34A-BD2EE12E4124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未来计划</a:t>
            </a: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DEDB259F-C762-9E92-E75F-1F47DD3AFAA6}"/>
              </a:ext>
            </a:extLst>
          </p:cNvPr>
          <p:cNvGrpSpPr/>
          <p:nvPr/>
        </p:nvGrpSpPr>
        <p:grpSpPr>
          <a:xfrm>
            <a:off x="947739" y="5651869"/>
            <a:ext cx="1606486" cy="1035151"/>
            <a:chOff x="947739" y="5651869"/>
            <a:chExt cx="1606486" cy="1035151"/>
          </a:xfrm>
        </p:grpSpPr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1A6D7D9F-A068-E0C4-2991-65C8B4216DEF}"/>
                </a:ext>
              </a:extLst>
            </p:cNvPr>
            <p:cNvGrpSpPr/>
            <p:nvPr/>
          </p:nvGrpSpPr>
          <p:grpSpPr>
            <a:xfrm>
              <a:off x="947739" y="5919473"/>
              <a:ext cx="1606486" cy="767547"/>
              <a:chOff x="947739" y="5778797"/>
              <a:chExt cx="1606486" cy="767547"/>
            </a:xfrm>
          </p:grpSpPr>
          <p:pic>
            <p:nvPicPr>
              <p:cNvPr id="65" name="图片 64" descr="图片包含 室内, 餐桌, 就坐&#10;&#10;描述已自动生成">
                <a:extLst>
                  <a:ext uri="{FF2B5EF4-FFF2-40B4-BE49-F238E27FC236}">
                    <a16:creationId xmlns:a16="http://schemas.microsoft.com/office/drawing/2014/main" id="{B85B6223-8BD3-B510-2990-BFB6E3EE5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095" y="5830277"/>
                <a:ext cx="1502659" cy="716067"/>
              </a:xfrm>
              <a:prstGeom prst="rect">
                <a:avLst/>
              </a:prstGeom>
            </p:spPr>
          </p:pic>
          <p:sp>
            <p:nvSpPr>
              <p:cNvPr id="30" name="矩形: 圆角 29">
                <a:extLst>
                  <a:ext uri="{FF2B5EF4-FFF2-40B4-BE49-F238E27FC236}">
                    <a16:creationId xmlns:a16="http://schemas.microsoft.com/office/drawing/2014/main" id="{6A31C204-D52A-D2D5-FD3C-E99D0C0EEDCB}"/>
                  </a:ext>
                </a:extLst>
              </p:cNvPr>
              <p:cNvSpPr/>
              <p:nvPr/>
            </p:nvSpPr>
            <p:spPr>
              <a:xfrm>
                <a:off x="947739" y="5778797"/>
                <a:ext cx="1606486" cy="43983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10000"/>
                  <a:lumOff val="9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06F727EB-F17D-66E1-1CCC-D4F19F7DD13A}"/>
                </a:ext>
              </a:extLst>
            </p:cNvPr>
            <p:cNvSpPr txBox="1"/>
            <p:nvPr/>
          </p:nvSpPr>
          <p:spPr>
            <a:xfrm>
              <a:off x="1546290" y="5651869"/>
              <a:ext cx="40938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46CA9DE7-0E00-D01D-5879-61B26842BDD7}"/>
                </a:ext>
              </a:extLst>
            </p:cNvPr>
            <p:cNvSpPr txBox="1"/>
            <p:nvPr/>
          </p:nvSpPr>
          <p:spPr>
            <a:xfrm>
              <a:off x="1122343" y="6035715"/>
              <a:ext cx="128166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照相机事业</a:t>
              </a: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FAF5D2EC-A3DC-9329-B297-C2B78C4C0A3B}"/>
              </a:ext>
            </a:extLst>
          </p:cNvPr>
          <p:cNvGrpSpPr/>
          <p:nvPr/>
        </p:nvGrpSpPr>
        <p:grpSpPr>
          <a:xfrm>
            <a:off x="2676896" y="5651869"/>
            <a:ext cx="1606486" cy="1037691"/>
            <a:chOff x="2676896" y="5651869"/>
            <a:chExt cx="1606486" cy="1037691"/>
          </a:xfrm>
        </p:grpSpPr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54DC477E-1162-F1CE-F90B-6C9424555E5A}"/>
                </a:ext>
              </a:extLst>
            </p:cNvPr>
            <p:cNvGrpSpPr/>
            <p:nvPr/>
          </p:nvGrpSpPr>
          <p:grpSpPr>
            <a:xfrm>
              <a:off x="2676896" y="5919473"/>
              <a:ext cx="1606486" cy="770087"/>
              <a:chOff x="2676896" y="5778797"/>
              <a:chExt cx="1606486" cy="770087"/>
            </a:xfrm>
          </p:grpSpPr>
          <p:pic>
            <p:nvPicPr>
              <p:cNvPr id="66" name="图片 65" descr="图片包含 室内, 餐桌, 就坐&#10;&#10;描述已自动生成">
                <a:extLst>
                  <a:ext uri="{FF2B5EF4-FFF2-40B4-BE49-F238E27FC236}">
                    <a16:creationId xmlns:a16="http://schemas.microsoft.com/office/drawing/2014/main" id="{7146E6BE-C899-56DC-16A7-DB4323E92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8370" y="5832817"/>
                <a:ext cx="1502659" cy="716067"/>
              </a:xfrm>
              <a:prstGeom prst="rect">
                <a:avLst/>
              </a:prstGeom>
            </p:spPr>
          </p:pic>
          <p:sp>
            <p:nvSpPr>
              <p:cNvPr id="35" name="矩形: 圆角 34">
                <a:extLst>
                  <a:ext uri="{FF2B5EF4-FFF2-40B4-BE49-F238E27FC236}">
                    <a16:creationId xmlns:a16="http://schemas.microsoft.com/office/drawing/2014/main" id="{8BD75429-EFE5-67DA-A75C-72A07F0539F5}"/>
                  </a:ext>
                </a:extLst>
              </p:cNvPr>
              <p:cNvSpPr/>
              <p:nvPr/>
            </p:nvSpPr>
            <p:spPr>
              <a:xfrm>
                <a:off x="2676896" y="5778797"/>
                <a:ext cx="1606486" cy="43983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10000"/>
                  <a:lumOff val="9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4FF954ED-DDF4-74E1-9134-75D528CEFA30}"/>
                </a:ext>
              </a:extLst>
            </p:cNvPr>
            <p:cNvSpPr txBox="1"/>
            <p:nvPr/>
          </p:nvSpPr>
          <p:spPr>
            <a:xfrm>
              <a:off x="3275448" y="5651869"/>
              <a:ext cx="40938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1DA70044-3867-8B20-4619-C865AFDADDE7}"/>
                </a:ext>
              </a:extLst>
            </p:cNvPr>
            <p:cNvSpPr txBox="1"/>
            <p:nvPr/>
          </p:nvSpPr>
          <p:spPr>
            <a:xfrm>
              <a:off x="2833347" y="6035715"/>
              <a:ext cx="128166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蓝牙耳机事业</a:t>
              </a: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57C055CA-3CFD-6F56-E158-107DF54B6B8C}"/>
              </a:ext>
            </a:extLst>
          </p:cNvPr>
          <p:cNvGrpSpPr/>
          <p:nvPr/>
        </p:nvGrpSpPr>
        <p:grpSpPr>
          <a:xfrm>
            <a:off x="4406053" y="5651869"/>
            <a:ext cx="1606486" cy="1037691"/>
            <a:chOff x="4406053" y="5651869"/>
            <a:chExt cx="1606486" cy="1037691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8939B46F-9352-8635-4F3F-A7581384D04F}"/>
                </a:ext>
              </a:extLst>
            </p:cNvPr>
            <p:cNvGrpSpPr/>
            <p:nvPr/>
          </p:nvGrpSpPr>
          <p:grpSpPr>
            <a:xfrm>
              <a:off x="4406053" y="5919473"/>
              <a:ext cx="1606486" cy="770087"/>
              <a:chOff x="4406053" y="5778797"/>
              <a:chExt cx="1606486" cy="770087"/>
            </a:xfrm>
          </p:grpSpPr>
          <p:sp>
            <p:nvSpPr>
              <p:cNvPr id="36" name="矩形: 圆角 35">
                <a:extLst>
                  <a:ext uri="{FF2B5EF4-FFF2-40B4-BE49-F238E27FC236}">
                    <a16:creationId xmlns:a16="http://schemas.microsoft.com/office/drawing/2014/main" id="{D8762862-A18D-3FCD-F3DB-7E5A9E74BF7B}"/>
                  </a:ext>
                </a:extLst>
              </p:cNvPr>
              <p:cNvSpPr/>
              <p:nvPr/>
            </p:nvSpPr>
            <p:spPr>
              <a:xfrm>
                <a:off x="4406053" y="5778797"/>
                <a:ext cx="1606486" cy="43983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10000"/>
                  <a:lumOff val="9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7" name="图片 66" descr="图片包含 室内, 餐桌, 就坐&#10;&#10;描述已自动生成">
                <a:extLst>
                  <a:ext uri="{FF2B5EF4-FFF2-40B4-BE49-F238E27FC236}">
                    <a16:creationId xmlns:a16="http://schemas.microsoft.com/office/drawing/2014/main" id="{71E3323B-CE42-52F6-36BF-5C8EAE7BE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8645" y="5832817"/>
                <a:ext cx="1502659" cy="716067"/>
              </a:xfrm>
              <a:prstGeom prst="rect">
                <a:avLst/>
              </a:prstGeom>
            </p:spPr>
          </p:pic>
        </p:grp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7968BAA1-2EB8-A7F8-618C-5CCEC2757B07}"/>
                </a:ext>
              </a:extLst>
            </p:cNvPr>
            <p:cNvSpPr txBox="1"/>
            <p:nvPr/>
          </p:nvSpPr>
          <p:spPr>
            <a:xfrm>
              <a:off x="5004605" y="5651869"/>
              <a:ext cx="40938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F2BE0F24-34FD-6379-70F0-BE416CA19A35}"/>
                </a:ext>
              </a:extLst>
            </p:cNvPr>
            <p:cNvSpPr txBox="1"/>
            <p:nvPr/>
          </p:nvSpPr>
          <p:spPr>
            <a:xfrm>
              <a:off x="4613833" y="6035715"/>
              <a:ext cx="128166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液晶屏事业</a:t>
              </a: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7DDB3268-EBFC-C429-45F5-8B3E69929406}"/>
              </a:ext>
            </a:extLst>
          </p:cNvPr>
          <p:cNvGrpSpPr/>
          <p:nvPr/>
        </p:nvGrpSpPr>
        <p:grpSpPr>
          <a:xfrm>
            <a:off x="6135210" y="5651869"/>
            <a:ext cx="1606486" cy="1040232"/>
            <a:chOff x="6135210" y="5651869"/>
            <a:chExt cx="1606486" cy="1040232"/>
          </a:xfrm>
        </p:grpSpPr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72D7D6A3-C003-95B6-48A6-7B94D980B0BF}"/>
                </a:ext>
              </a:extLst>
            </p:cNvPr>
            <p:cNvGrpSpPr/>
            <p:nvPr/>
          </p:nvGrpSpPr>
          <p:grpSpPr>
            <a:xfrm>
              <a:off x="6135210" y="5914393"/>
              <a:ext cx="1606486" cy="777708"/>
              <a:chOff x="6135210" y="5773717"/>
              <a:chExt cx="1606486" cy="777708"/>
            </a:xfrm>
          </p:grpSpPr>
          <p:pic>
            <p:nvPicPr>
              <p:cNvPr id="68" name="图片 67" descr="图片包含 室内, 餐桌, 就坐&#10;&#10;描述已自动生成">
                <a:extLst>
                  <a:ext uri="{FF2B5EF4-FFF2-40B4-BE49-F238E27FC236}">
                    <a16:creationId xmlns:a16="http://schemas.microsoft.com/office/drawing/2014/main" id="{B5246E18-2C34-D297-574E-6FBC30D18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7802" y="5835358"/>
                <a:ext cx="1502659" cy="716067"/>
              </a:xfrm>
              <a:prstGeom prst="rect">
                <a:avLst/>
              </a:prstGeom>
            </p:spPr>
          </p:pic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746B0B40-33E4-C58B-83F6-807202F88818}"/>
                  </a:ext>
                </a:extLst>
              </p:cNvPr>
              <p:cNvSpPr/>
              <p:nvPr/>
            </p:nvSpPr>
            <p:spPr>
              <a:xfrm>
                <a:off x="6135210" y="5773717"/>
                <a:ext cx="1606486" cy="43983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10000"/>
                  <a:lumOff val="9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46D6B28D-4CA4-AECE-7FE6-ED1D610D87B2}"/>
                </a:ext>
              </a:extLst>
            </p:cNvPr>
            <p:cNvSpPr txBox="1"/>
            <p:nvPr/>
          </p:nvSpPr>
          <p:spPr>
            <a:xfrm>
              <a:off x="6728862" y="5651869"/>
              <a:ext cx="40938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71BC77B7-AA52-E241-3502-AA070FA5F155}"/>
                </a:ext>
              </a:extLst>
            </p:cNvPr>
            <p:cNvSpPr txBox="1"/>
            <p:nvPr/>
          </p:nvSpPr>
          <p:spPr>
            <a:xfrm>
              <a:off x="6290272" y="6035715"/>
              <a:ext cx="128166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电子</a:t>
              </a:r>
              <a:r>
                <a:rPr lang="zh-CN" altLang="en-US" sz="1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周边事业</a:t>
              </a: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70AA57BC-9836-C0C3-8366-31737292FC03}"/>
              </a:ext>
            </a:extLst>
          </p:cNvPr>
          <p:cNvGrpSpPr/>
          <p:nvPr/>
        </p:nvGrpSpPr>
        <p:grpSpPr>
          <a:xfrm>
            <a:off x="7864367" y="5651869"/>
            <a:ext cx="1606486" cy="1035152"/>
            <a:chOff x="7864367" y="5651869"/>
            <a:chExt cx="1606486" cy="103515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CC3CD86D-DD7D-AE95-F63A-2485102C7EC3}"/>
                </a:ext>
              </a:extLst>
            </p:cNvPr>
            <p:cNvGrpSpPr/>
            <p:nvPr/>
          </p:nvGrpSpPr>
          <p:grpSpPr>
            <a:xfrm>
              <a:off x="7864367" y="5919473"/>
              <a:ext cx="1606486" cy="767548"/>
              <a:chOff x="7864367" y="5778797"/>
              <a:chExt cx="1606486" cy="767548"/>
            </a:xfrm>
          </p:grpSpPr>
          <p:pic>
            <p:nvPicPr>
              <p:cNvPr id="69" name="图片 68" descr="图片包含 室内, 餐桌, 就坐&#10;&#10;描述已自动生成">
                <a:extLst>
                  <a:ext uri="{FF2B5EF4-FFF2-40B4-BE49-F238E27FC236}">
                    <a16:creationId xmlns:a16="http://schemas.microsoft.com/office/drawing/2014/main" id="{0ACB902A-A148-FE3B-E58A-FE888DF82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0663" y="5830278"/>
                <a:ext cx="1502659" cy="716067"/>
              </a:xfrm>
              <a:prstGeom prst="rect">
                <a:avLst/>
              </a:prstGeom>
            </p:spPr>
          </p:pic>
          <p:sp>
            <p:nvSpPr>
              <p:cNvPr id="38" name="矩形: 圆角 37">
                <a:extLst>
                  <a:ext uri="{FF2B5EF4-FFF2-40B4-BE49-F238E27FC236}">
                    <a16:creationId xmlns:a16="http://schemas.microsoft.com/office/drawing/2014/main" id="{FEDA04CA-C794-A59C-651F-F3CA6EB86CF7}"/>
                  </a:ext>
                </a:extLst>
              </p:cNvPr>
              <p:cNvSpPr/>
              <p:nvPr/>
            </p:nvSpPr>
            <p:spPr>
              <a:xfrm>
                <a:off x="7864367" y="5778797"/>
                <a:ext cx="1606486" cy="43983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10000"/>
                  <a:lumOff val="9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BF09277A-C4A6-D0CB-8248-D8B7BB68E622}"/>
                </a:ext>
              </a:extLst>
            </p:cNvPr>
            <p:cNvSpPr txBox="1"/>
            <p:nvPr/>
          </p:nvSpPr>
          <p:spPr>
            <a:xfrm>
              <a:off x="8437992" y="5651869"/>
              <a:ext cx="40938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05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093F95D8-F850-5DE9-2F17-FCCA2A8FBE5A}"/>
                </a:ext>
              </a:extLst>
            </p:cNvPr>
            <p:cNvSpPr txBox="1"/>
            <p:nvPr/>
          </p:nvSpPr>
          <p:spPr>
            <a:xfrm>
              <a:off x="8033202" y="6035715"/>
              <a:ext cx="128166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收音机事业</a:t>
              </a: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425EA0BA-57BB-4A63-CAFF-D1DF6F0320CE}"/>
              </a:ext>
            </a:extLst>
          </p:cNvPr>
          <p:cNvGrpSpPr/>
          <p:nvPr/>
        </p:nvGrpSpPr>
        <p:grpSpPr>
          <a:xfrm>
            <a:off x="9593524" y="5651869"/>
            <a:ext cx="1606486" cy="1035151"/>
            <a:chOff x="9593524" y="5651869"/>
            <a:chExt cx="1606486" cy="1035151"/>
          </a:xfrm>
        </p:grpSpPr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53A485DA-550C-E654-673B-1F8BC5A1A930}"/>
                </a:ext>
              </a:extLst>
            </p:cNvPr>
            <p:cNvGrpSpPr/>
            <p:nvPr/>
          </p:nvGrpSpPr>
          <p:grpSpPr>
            <a:xfrm>
              <a:off x="9593524" y="5919473"/>
              <a:ext cx="1606486" cy="767547"/>
              <a:chOff x="9593524" y="5778797"/>
              <a:chExt cx="1606486" cy="767547"/>
            </a:xfrm>
          </p:grpSpPr>
          <p:pic>
            <p:nvPicPr>
              <p:cNvPr id="70" name="图片 69" descr="图片包含 室内, 餐桌, 就坐&#10;&#10;描述已自动生成">
                <a:extLst>
                  <a:ext uri="{FF2B5EF4-FFF2-40B4-BE49-F238E27FC236}">
                    <a16:creationId xmlns:a16="http://schemas.microsoft.com/office/drawing/2014/main" id="{979B41CF-A0C3-5162-8C32-FBD549A39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1055" y="5830277"/>
                <a:ext cx="1502659" cy="716067"/>
              </a:xfrm>
              <a:prstGeom prst="rect">
                <a:avLst/>
              </a:prstGeom>
            </p:spPr>
          </p:pic>
          <p:sp>
            <p:nvSpPr>
              <p:cNvPr id="39" name="矩形: 圆角 38">
                <a:extLst>
                  <a:ext uri="{FF2B5EF4-FFF2-40B4-BE49-F238E27FC236}">
                    <a16:creationId xmlns:a16="http://schemas.microsoft.com/office/drawing/2014/main" id="{05DBEAC2-8C1C-FA65-015E-231BDB5113BE}"/>
                  </a:ext>
                </a:extLst>
              </p:cNvPr>
              <p:cNvSpPr/>
              <p:nvPr/>
            </p:nvSpPr>
            <p:spPr>
              <a:xfrm>
                <a:off x="9593524" y="5778797"/>
                <a:ext cx="1606486" cy="43983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10000"/>
                  <a:lumOff val="9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FE3B77C5-3642-BCFF-A600-129823344490}"/>
                </a:ext>
              </a:extLst>
            </p:cNvPr>
            <p:cNvSpPr txBox="1"/>
            <p:nvPr/>
          </p:nvSpPr>
          <p:spPr>
            <a:xfrm>
              <a:off x="10217692" y="5651869"/>
              <a:ext cx="40938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06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0FEA267E-F489-5432-067F-1AD401FACBAE}"/>
                </a:ext>
              </a:extLst>
            </p:cNvPr>
            <p:cNvSpPr txBox="1"/>
            <p:nvPr/>
          </p:nvSpPr>
          <p:spPr>
            <a:xfrm>
              <a:off x="9787997" y="6035715"/>
              <a:ext cx="128166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摄像头事业</a:t>
              </a:r>
            </a:p>
          </p:txBody>
        </p:sp>
      </p:grp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DC033793-C767-8403-728A-5BA70DADB901}"/>
              </a:ext>
            </a:extLst>
          </p:cNvPr>
          <p:cNvGrpSpPr/>
          <p:nvPr/>
        </p:nvGrpSpPr>
        <p:grpSpPr>
          <a:xfrm>
            <a:off x="947738" y="781906"/>
            <a:ext cx="9303662" cy="4715202"/>
            <a:chOff x="947738" y="781906"/>
            <a:chExt cx="9303662" cy="4715202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FED18676-89D9-54AC-19C5-D55FC7B99ADF}"/>
                </a:ext>
              </a:extLst>
            </p:cNvPr>
            <p:cNvCxnSpPr/>
            <p:nvPr/>
          </p:nvCxnSpPr>
          <p:spPr>
            <a:xfrm>
              <a:off x="947738" y="1011936"/>
              <a:ext cx="4063174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6C027A0-AAA3-E5E0-E442-CC2521B4FB12}"/>
                </a:ext>
              </a:extLst>
            </p:cNvPr>
            <p:cNvSpPr txBox="1"/>
            <p:nvPr/>
          </p:nvSpPr>
          <p:spPr>
            <a:xfrm>
              <a:off x="972122" y="1079203"/>
              <a:ext cx="158210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400">
                  <a:solidFill>
                    <a:schemeClr val="bg1"/>
                  </a:solidFill>
                  <a:latin typeface="+mn-ea"/>
                </a:rPr>
                <a:t>Future plan</a:t>
              </a:r>
              <a:endParaRPr lang="en-US" altLang="zh-CN" sz="14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A6E7DC77-F361-95BB-B511-62A50F9F6C8C}"/>
                </a:ext>
              </a:extLst>
            </p:cNvPr>
            <p:cNvSpPr/>
            <p:nvPr/>
          </p:nvSpPr>
          <p:spPr>
            <a:xfrm>
              <a:off x="3929206" y="3028107"/>
              <a:ext cx="4406614" cy="2326212"/>
            </a:xfrm>
            <a:custGeom>
              <a:avLst/>
              <a:gdLst>
                <a:gd name="connsiteX0" fmla="*/ 4364024 w 4406614"/>
                <a:gd name="connsiteY0" fmla="*/ 1777040 h 2326212"/>
                <a:gd name="connsiteX1" fmla="*/ 4393797 w 4406614"/>
                <a:gd name="connsiteY1" fmla="*/ 1964438 h 2326212"/>
                <a:gd name="connsiteX2" fmla="*/ 4406569 w 4406614"/>
                <a:gd name="connsiteY2" fmla="*/ 2189137 h 2326212"/>
                <a:gd name="connsiteX3" fmla="*/ 4404792 w 4406614"/>
                <a:gd name="connsiteY3" fmla="*/ 2189149 h 2326212"/>
                <a:gd name="connsiteX4" fmla="*/ 4406614 w 4406614"/>
                <a:gd name="connsiteY4" fmla="*/ 2198177 h 2326212"/>
                <a:gd name="connsiteX5" fmla="*/ 4287205 w 4406614"/>
                <a:gd name="connsiteY5" fmla="*/ 2317587 h 2326212"/>
                <a:gd name="connsiteX6" fmla="*/ 4167795 w 4406614"/>
                <a:gd name="connsiteY6" fmla="*/ 2198177 h 2326212"/>
                <a:gd name="connsiteX7" fmla="*/ 4169311 w 4406614"/>
                <a:gd name="connsiteY7" fmla="*/ 2190663 h 2326212"/>
                <a:gd name="connsiteX8" fmla="*/ 4166236 w 4406614"/>
                <a:gd name="connsiteY8" fmla="*/ 2190682 h 2326212"/>
                <a:gd name="connsiteX9" fmla="*/ 4154858 w 4406614"/>
                <a:gd name="connsiteY9" fmla="*/ 1990494 h 2326212"/>
                <a:gd name="connsiteX10" fmla="*/ 4130871 w 4406614"/>
                <a:gd name="connsiteY10" fmla="*/ 1839514 h 2326212"/>
                <a:gd name="connsiteX11" fmla="*/ 43969 w 4406614"/>
                <a:gd name="connsiteY11" fmla="*/ 1765160 h 2326212"/>
                <a:gd name="connsiteX12" fmla="*/ 276604 w 4406614"/>
                <a:gd name="connsiteY12" fmla="*/ 1827494 h 2326212"/>
                <a:gd name="connsiteX13" fmla="*/ 250428 w 4406614"/>
                <a:gd name="connsiteY13" fmla="*/ 2003049 h 2326212"/>
                <a:gd name="connsiteX14" fmla="*/ 240597 w 4406614"/>
                <a:gd name="connsiteY14" fmla="*/ 2198162 h 2326212"/>
                <a:gd name="connsiteX15" fmla="*/ 241449 w 4406614"/>
                <a:gd name="connsiteY15" fmla="*/ 2202490 h 2326212"/>
                <a:gd name="connsiteX16" fmla="*/ 120725 w 4406614"/>
                <a:gd name="connsiteY16" fmla="*/ 2326212 h 2326212"/>
                <a:gd name="connsiteX17" fmla="*/ 9487 w 4406614"/>
                <a:gd name="connsiteY17" fmla="*/ 2250648 h 2326212"/>
                <a:gd name="connsiteX18" fmla="*/ 161 w 4406614"/>
                <a:gd name="connsiteY18" fmla="*/ 2203307 h 2326212"/>
                <a:gd name="connsiteX19" fmla="*/ 0 w 4406614"/>
                <a:gd name="connsiteY19" fmla="*/ 2203307 h 2326212"/>
                <a:gd name="connsiteX20" fmla="*/ 33 w 4406614"/>
                <a:gd name="connsiteY20" fmla="*/ 2202656 h 2326212"/>
                <a:gd name="connsiteX21" fmla="*/ 0 w 4406614"/>
                <a:gd name="connsiteY21" fmla="*/ 2202490 h 2326212"/>
                <a:gd name="connsiteX22" fmla="*/ 56 w 4406614"/>
                <a:gd name="connsiteY22" fmla="*/ 2202209 h 2326212"/>
                <a:gd name="connsiteX23" fmla="*/ 11327 w 4406614"/>
                <a:gd name="connsiteY23" fmla="*/ 1978530 h 2326212"/>
                <a:gd name="connsiteX24" fmla="*/ 41874 w 4406614"/>
                <a:gd name="connsiteY24" fmla="*/ 1773653 h 2326212"/>
                <a:gd name="connsiteX25" fmla="*/ 3846174 w 4406614"/>
                <a:gd name="connsiteY25" fmla="*/ 738533 h 2326212"/>
                <a:gd name="connsiteX26" fmla="*/ 3896440 w 4406614"/>
                <a:gd name="connsiteY26" fmla="*/ 793296 h 2326212"/>
                <a:gd name="connsiteX27" fmla="*/ 4303726 w 4406614"/>
                <a:gd name="connsiteY27" fmla="*/ 1535952 h 2326212"/>
                <a:gd name="connsiteX28" fmla="*/ 4355376 w 4406614"/>
                <a:gd name="connsiteY28" fmla="*/ 1732026 h 2326212"/>
                <a:gd name="connsiteX29" fmla="*/ 4123455 w 4406614"/>
                <a:gd name="connsiteY29" fmla="*/ 1794169 h 2326212"/>
                <a:gd name="connsiteX30" fmla="*/ 4074612 w 4406614"/>
                <a:gd name="connsiteY30" fmla="*/ 1608747 h 2326212"/>
                <a:gd name="connsiteX31" fmla="*/ 3711752 w 4406614"/>
                <a:gd name="connsiteY31" fmla="*/ 947100 h 2326212"/>
                <a:gd name="connsiteX32" fmla="*/ 3676267 w 4406614"/>
                <a:gd name="connsiteY32" fmla="*/ 908440 h 2326212"/>
                <a:gd name="connsiteX33" fmla="*/ 580616 w 4406614"/>
                <a:gd name="connsiteY33" fmla="*/ 712989 h 2326212"/>
                <a:gd name="connsiteX34" fmla="*/ 750910 w 4406614"/>
                <a:gd name="connsiteY34" fmla="*/ 883283 h 2326212"/>
                <a:gd name="connsiteX35" fmla="*/ 642945 w 4406614"/>
                <a:gd name="connsiteY35" fmla="*/ 1012128 h 2326212"/>
                <a:gd name="connsiteX36" fmla="*/ 321216 w 4406614"/>
                <a:gd name="connsiteY36" fmla="*/ 1643862 h 2326212"/>
                <a:gd name="connsiteX37" fmla="*/ 286916 w 4406614"/>
                <a:gd name="connsiteY37" fmla="*/ 1782925 h 2326212"/>
                <a:gd name="connsiteX38" fmla="*/ 54919 w 4406614"/>
                <a:gd name="connsiteY38" fmla="*/ 1720762 h 2326212"/>
                <a:gd name="connsiteX39" fmla="*/ 90781 w 4406614"/>
                <a:gd name="connsiteY39" fmla="*/ 1575365 h 2326212"/>
                <a:gd name="connsiteX40" fmla="*/ 579027 w 4406614"/>
                <a:gd name="connsiteY40" fmla="*/ 714574 h 2326212"/>
                <a:gd name="connsiteX41" fmla="*/ 2847466 w 4406614"/>
                <a:gd name="connsiteY41" fmla="*/ 95814 h 2326212"/>
                <a:gd name="connsiteX42" fmla="*/ 2850370 w 4406614"/>
                <a:gd name="connsiteY42" fmla="*/ 96549 h 2326212"/>
                <a:gd name="connsiteX43" fmla="*/ 3753748 w 4406614"/>
                <a:gd name="connsiteY43" fmla="*/ 637837 h 2326212"/>
                <a:gd name="connsiteX44" fmla="*/ 3815230 w 4406614"/>
                <a:gd name="connsiteY44" fmla="*/ 704820 h 2326212"/>
                <a:gd name="connsiteX45" fmla="*/ 3645323 w 4406614"/>
                <a:gd name="connsiteY45" fmla="*/ 874727 h 2326212"/>
                <a:gd name="connsiteX46" fmla="*/ 3584625 w 4406614"/>
                <a:gd name="connsiteY46" fmla="*/ 808599 h 2326212"/>
                <a:gd name="connsiteX47" fmla="*/ 2960031 w 4406614"/>
                <a:gd name="connsiteY47" fmla="*/ 391515 h 2326212"/>
                <a:gd name="connsiteX48" fmla="*/ 2785171 w 4406614"/>
                <a:gd name="connsiteY48" fmla="*/ 328300 h 2326212"/>
                <a:gd name="connsiteX49" fmla="*/ 1601715 w 4406614"/>
                <a:gd name="connsiteY49" fmla="*/ 84049 h 2326212"/>
                <a:gd name="connsiteX50" fmla="*/ 1663882 w 4406614"/>
                <a:gd name="connsiteY50" fmla="*/ 316059 h 2326212"/>
                <a:gd name="connsiteX51" fmla="*/ 1649380 w 4406614"/>
                <a:gd name="connsiteY51" fmla="*/ 319589 h 2326212"/>
                <a:gd name="connsiteX52" fmla="*/ 880980 w 4406614"/>
                <a:gd name="connsiteY52" fmla="*/ 752531 h 2326212"/>
                <a:gd name="connsiteX53" fmla="*/ 782763 w 4406614"/>
                <a:gd name="connsiteY53" fmla="*/ 850479 h 2326212"/>
                <a:gd name="connsiteX54" fmla="*/ 612988 w 4406614"/>
                <a:gd name="connsiteY54" fmla="*/ 680705 h 2326212"/>
                <a:gd name="connsiteX55" fmla="*/ 719080 w 4406614"/>
                <a:gd name="connsiteY55" fmla="*/ 574904 h 2326212"/>
                <a:gd name="connsiteX56" fmla="*/ 1581560 w 4406614"/>
                <a:gd name="connsiteY56" fmla="*/ 88956 h 2326212"/>
                <a:gd name="connsiteX57" fmla="*/ 2196223 w 4406614"/>
                <a:gd name="connsiteY57" fmla="*/ 12 h 2326212"/>
                <a:gd name="connsiteX58" fmla="*/ 2639452 w 4406614"/>
                <a:gd name="connsiteY58" fmla="*/ 43159 h 2326212"/>
                <a:gd name="connsiteX59" fmla="*/ 2803140 w 4406614"/>
                <a:gd name="connsiteY59" fmla="*/ 84594 h 2326212"/>
                <a:gd name="connsiteX60" fmla="*/ 2740992 w 4406614"/>
                <a:gd name="connsiteY60" fmla="*/ 316534 h 2326212"/>
                <a:gd name="connsiteX61" fmla="*/ 2591877 w 4406614"/>
                <a:gd name="connsiteY61" fmla="*/ 278788 h 2326212"/>
                <a:gd name="connsiteX62" fmla="*/ 2196995 w 4406614"/>
                <a:gd name="connsiteY62" fmla="*/ 240347 h 2326212"/>
                <a:gd name="connsiteX63" fmla="*/ 1826317 w 4406614"/>
                <a:gd name="connsiteY63" fmla="*/ 276513 h 2326212"/>
                <a:gd name="connsiteX64" fmla="*/ 1708315 w 4406614"/>
                <a:gd name="connsiteY64" fmla="*/ 305241 h 2326212"/>
                <a:gd name="connsiteX65" fmla="*/ 1646148 w 4406614"/>
                <a:gd name="connsiteY65" fmla="*/ 73231 h 2326212"/>
                <a:gd name="connsiteX66" fmla="*/ 1780161 w 4406614"/>
                <a:gd name="connsiteY66" fmla="*/ 40605 h 2326212"/>
                <a:gd name="connsiteX67" fmla="*/ 2196223 w 4406614"/>
                <a:gd name="connsiteY67" fmla="*/ 12 h 232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406614" h="2326212">
                  <a:moveTo>
                    <a:pt x="4364024" y="1777040"/>
                  </a:moveTo>
                  <a:lnTo>
                    <a:pt x="4393797" y="1964438"/>
                  </a:lnTo>
                  <a:cubicBezTo>
                    <a:pt x="4401762" y="2038298"/>
                    <a:pt x="4406081" y="2113259"/>
                    <a:pt x="4406569" y="2189137"/>
                  </a:cubicBezTo>
                  <a:lnTo>
                    <a:pt x="4404792" y="2189149"/>
                  </a:lnTo>
                  <a:lnTo>
                    <a:pt x="4406614" y="2198177"/>
                  </a:lnTo>
                  <a:cubicBezTo>
                    <a:pt x="4406614" y="2264126"/>
                    <a:pt x="4353153" y="2317587"/>
                    <a:pt x="4287205" y="2317587"/>
                  </a:cubicBezTo>
                  <a:cubicBezTo>
                    <a:pt x="4221256" y="2317587"/>
                    <a:pt x="4167795" y="2264126"/>
                    <a:pt x="4167795" y="2198177"/>
                  </a:cubicBezTo>
                  <a:lnTo>
                    <a:pt x="4169311" y="2190663"/>
                  </a:lnTo>
                  <a:lnTo>
                    <a:pt x="4166236" y="2190682"/>
                  </a:lnTo>
                  <a:cubicBezTo>
                    <a:pt x="4165802" y="2123080"/>
                    <a:pt x="4161954" y="2056297"/>
                    <a:pt x="4154858" y="1990494"/>
                  </a:cubicBezTo>
                  <a:lnTo>
                    <a:pt x="4130871" y="1839514"/>
                  </a:lnTo>
                  <a:close/>
                  <a:moveTo>
                    <a:pt x="43969" y="1765160"/>
                  </a:moveTo>
                  <a:lnTo>
                    <a:pt x="276604" y="1827494"/>
                  </a:lnTo>
                  <a:lnTo>
                    <a:pt x="250428" y="2003049"/>
                  </a:lnTo>
                  <a:lnTo>
                    <a:pt x="240597" y="2198162"/>
                  </a:lnTo>
                  <a:lnTo>
                    <a:pt x="241449" y="2202490"/>
                  </a:lnTo>
                  <a:cubicBezTo>
                    <a:pt x="241449" y="2270820"/>
                    <a:pt x="187399" y="2326212"/>
                    <a:pt x="120725" y="2326212"/>
                  </a:cubicBezTo>
                  <a:cubicBezTo>
                    <a:pt x="70719" y="2326212"/>
                    <a:pt x="27815" y="2295054"/>
                    <a:pt x="9487" y="2250648"/>
                  </a:cubicBezTo>
                  <a:lnTo>
                    <a:pt x="161" y="2203307"/>
                  </a:lnTo>
                  <a:lnTo>
                    <a:pt x="0" y="2203307"/>
                  </a:lnTo>
                  <a:lnTo>
                    <a:pt x="33" y="2202656"/>
                  </a:lnTo>
                  <a:lnTo>
                    <a:pt x="0" y="2202490"/>
                  </a:lnTo>
                  <a:lnTo>
                    <a:pt x="56" y="2202209"/>
                  </a:lnTo>
                  <a:lnTo>
                    <a:pt x="11327" y="1978530"/>
                  </a:lnTo>
                  <a:cubicBezTo>
                    <a:pt x="18349" y="1909240"/>
                    <a:pt x="28581" y="1840897"/>
                    <a:pt x="41874" y="1773653"/>
                  </a:cubicBezTo>
                  <a:close/>
                  <a:moveTo>
                    <a:pt x="3846174" y="738533"/>
                  </a:moveTo>
                  <a:lnTo>
                    <a:pt x="3896440" y="793296"/>
                  </a:lnTo>
                  <a:cubicBezTo>
                    <a:pt x="4076780" y="1009602"/>
                    <a:pt x="4216474" y="1261049"/>
                    <a:pt x="4303726" y="1535952"/>
                  </a:cubicBezTo>
                  <a:lnTo>
                    <a:pt x="4355376" y="1732026"/>
                  </a:lnTo>
                  <a:lnTo>
                    <a:pt x="4123455" y="1794169"/>
                  </a:lnTo>
                  <a:lnTo>
                    <a:pt x="4074612" y="1608747"/>
                  </a:lnTo>
                  <a:cubicBezTo>
                    <a:pt x="3996877" y="1363830"/>
                    <a:pt x="3872420" y="1139811"/>
                    <a:pt x="3711752" y="947100"/>
                  </a:cubicBezTo>
                  <a:lnTo>
                    <a:pt x="3676267" y="908440"/>
                  </a:lnTo>
                  <a:close/>
                  <a:moveTo>
                    <a:pt x="580616" y="712989"/>
                  </a:moveTo>
                  <a:lnTo>
                    <a:pt x="750910" y="883283"/>
                  </a:lnTo>
                  <a:lnTo>
                    <a:pt x="642945" y="1012128"/>
                  </a:lnTo>
                  <a:cubicBezTo>
                    <a:pt x="499970" y="1199136"/>
                    <a:pt x="389859" y="1412591"/>
                    <a:pt x="321216" y="1643862"/>
                  </a:cubicBezTo>
                  <a:lnTo>
                    <a:pt x="286916" y="1782925"/>
                  </a:lnTo>
                  <a:lnTo>
                    <a:pt x="54919" y="1720762"/>
                  </a:lnTo>
                  <a:lnTo>
                    <a:pt x="90781" y="1575365"/>
                  </a:lnTo>
                  <a:cubicBezTo>
                    <a:pt x="187090" y="1250882"/>
                    <a:pt x="356127" y="957644"/>
                    <a:pt x="579027" y="714574"/>
                  </a:cubicBezTo>
                  <a:close/>
                  <a:moveTo>
                    <a:pt x="2847466" y="95814"/>
                  </a:moveTo>
                  <a:lnTo>
                    <a:pt x="2850370" y="96549"/>
                  </a:lnTo>
                  <a:cubicBezTo>
                    <a:pt x="3195035" y="202294"/>
                    <a:pt x="3503842" y="390330"/>
                    <a:pt x="3753748" y="637837"/>
                  </a:cubicBezTo>
                  <a:lnTo>
                    <a:pt x="3815230" y="704820"/>
                  </a:lnTo>
                  <a:lnTo>
                    <a:pt x="3645323" y="874727"/>
                  </a:lnTo>
                  <a:lnTo>
                    <a:pt x="3584625" y="808599"/>
                  </a:lnTo>
                  <a:cubicBezTo>
                    <a:pt x="3406508" y="632191"/>
                    <a:pt x="3194806" y="489694"/>
                    <a:pt x="2960031" y="391515"/>
                  </a:cubicBezTo>
                  <a:lnTo>
                    <a:pt x="2785171" y="328300"/>
                  </a:lnTo>
                  <a:close/>
                  <a:moveTo>
                    <a:pt x="1601715" y="84049"/>
                  </a:moveTo>
                  <a:lnTo>
                    <a:pt x="1663882" y="316059"/>
                  </a:lnTo>
                  <a:lnTo>
                    <a:pt x="1649380" y="319589"/>
                  </a:lnTo>
                  <a:cubicBezTo>
                    <a:pt x="1359824" y="404594"/>
                    <a:pt x="1098089" y="554528"/>
                    <a:pt x="880980" y="752531"/>
                  </a:cubicBezTo>
                  <a:lnTo>
                    <a:pt x="782763" y="850479"/>
                  </a:lnTo>
                  <a:lnTo>
                    <a:pt x="612988" y="680705"/>
                  </a:lnTo>
                  <a:lnTo>
                    <a:pt x="719080" y="574904"/>
                  </a:lnTo>
                  <a:cubicBezTo>
                    <a:pt x="962771" y="352659"/>
                    <a:pt x="1256552" y="184367"/>
                    <a:pt x="1581560" y="88956"/>
                  </a:cubicBezTo>
                  <a:close/>
                  <a:moveTo>
                    <a:pt x="2196223" y="12"/>
                  </a:moveTo>
                  <a:cubicBezTo>
                    <a:pt x="2347983" y="-477"/>
                    <a:pt x="2496218" y="14393"/>
                    <a:pt x="2639452" y="43159"/>
                  </a:cubicBezTo>
                  <a:lnTo>
                    <a:pt x="2803140" y="84594"/>
                  </a:lnTo>
                  <a:lnTo>
                    <a:pt x="2740992" y="316534"/>
                  </a:lnTo>
                  <a:lnTo>
                    <a:pt x="2591877" y="278788"/>
                  </a:lnTo>
                  <a:cubicBezTo>
                    <a:pt x="2464266" y="253160"/>
                    <a:pt x="2332201" y="239912"/>
                    <a:pt x="2196995" y="240347"/>
                  </a:cubicBezTo>
                  <a:cubicBezTo>
                    <a:pt x="2070239" y="240755"/>
                    <a:pt x="1946321" y="253170"/>
                    <a:pt x="1826317" y="276513"/>
                  </a:cubicBezTo>
                  <a:lnTo>
                    <a:pt x="1708315" y="305241"/>
                  </a:lnTo>
                  <a:lnTo>
                    <a:pt x="1646148" y="73231"/>
                  </a:lnTo>
                  <a:lnTo>
                    <a:pt x="1780161" y="40605"/>
                  </a:lnTo>
                  <a:cubicBezTo>
                    <a:pt x="1914858" y="14404"/>
                    <a:pt x="2053948" y="469"/>
                    <a:pt x="2196223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0"/>
                    <a:lumOff val="50000"/>
                    <a:alpha val="34000"/>
                  </a:schemeClr>
                </a:gs>
                <a:gs pos="52000">
                  <a:schemeClr val="accent2">
                    <a:lumMod val="75000"/>
                    <a:alpha val="82000"/>
                  </a:schemeClr>
                </a:gs>
                <a:gs pos="100000">
                  <a:schemeClr val="accent1">
                    <a:lumMod val="25000"/>
                    <a:lumOff val="75000"/>
                    <a:alpha val="31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9934E4A6-6976-34CC-1936-9B8460CE385C}"/>
                </a:ext>
              </a:extLst>
            </p:cNvPr>
            <p:cNvGrpSpPr/>
            <p:nvPr/>
          </p:nvGrpSpPr>
          <p:grpSpPr>
            <a:xfrm>
              <a:off x="5446776" y="2818262"/>
              <a:ext cx="100584" cy="181908"/>
              <a:chOff x="5446776" y="2957162"/>
              <a:chExt cx="100584" cy="181908"/>
            </a:xfrm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A5CB3896-E531-4A02-6081-E96BE36AA95E}"/>
                  </a:ext>
                </a:extLst>
              </p:cNvPr>
              <p:cNvSpPr/>
              <p:nvPr/>
            </p:nvSpPr>
            <p:spPr>
              <a:xfrm>
                <a:off x="5446776" y="2957162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7C877B83-B2F5-1F87-6969-45CBB76FBC72}"/>
                  </a:ext>
                </a:extLst>
              </p:cNvPr>
              <p:cNvSpPr/>
              <p:nvPr/>
            </p:nvSpPr>
            <p:spPr>
              <a:xfrm>
                <a:off x="5480304" y="3072014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EE673E0C-DC21-82FC-18F2-11EC3685F67B}"/>
                </a:ext>
              </a:extLst>
            </p:cNvPr>
            <p:cNvGrpSpPr/>
            <p:nvPr/>
          </p:nvGrpSpPr>
          <p:grpSpPr>
            <a:xfrm rot="20101830">
              <a:off x="4355760" y="3504172"/>
              <a:ext cx="100584" cy="181908"/>
              <a:chOff x="5446776" y="2957162"/>
              <a:chExt cx="100584" cy="181908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1083AFF9-6A49-529B-FBBF-BEE003E991A7}"/>
                  </a:ext>
                </a:extLst>
              </p:cNvPr>
              <p:cNvSpPr/>
              <p:nvPr/>
            </p:nvSpPr>
            <p:spPr>
              <a:xfrm>
                <a:off x="5446776" y="2957162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E0741012-A0DB-F696-80BB-06191EDAE3F8}"/>
                  </a:ext>
                </a:extLst>
              </p:cNvPr>
              <p:cNvSpPr/>
              <p:nvPr/>
            </p:nvSpPr>
            <p:spPr>
              <a:xfrm>
                <a:off x="5480304" y="3072014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21A31ECA-8013-901F-C792-FA3141980695}"/>
                </a:ext>
              </a:extLst>
            </p:cNvPr>
            <p:cNvGrpSpPr/>
            <p:nvPr/>
          </p:nvGrpSpPr>
          <p:grpSpPr>
            <a:xfrm rot="18253013">
              <a:off x="3709971" y="4650681"/>
              <a:ext cx="100584" cy="181908"/>
              <a:chOff x="5446776" y="2957162"/>
              <a:chExt cx="100584" cy="181908"/>
            </a:xfrm>
          </p:grpSpPr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8CB672F9-4A31-91D5-5648-EDA2D42526CD}"/>
                  </a:ext>
                </a:extLst>
              </p:cNvPr>
              <p:cNvSpPr/>
              <p:nvPr/>
            </p:nvSpPr>
            <p:spPr>
              <a:xfrm>
                <a:off x="5446776" y="2957162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3C8F6E98-F864-FD2F-F1B8-FD191015D21F}"/>
                  </a:ext>
                </a:extLst>
              </p:cNvPr>
              <p:cNvSpPr/>
              <p:nvPr/>
            </p:nvSpPr>
            <p:spPr>
              <a:xfrm>
                <a:off x="5480304" y="3072014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E487F51D-97A0-2368-9FA4-7F3A511DE3F5}"/>
                </a:ext>
              </a:extLst>
            </p:cNvPr>
            <p:cNvGrpSpPr/>
            <p:nvPr/>
          </p:nvGrpSpPr>
          <p:grpSpPr>
            <a:xfrm rot="3692476">
              <a:off x="7868459" y="3520298"/>
              <a:ext cx="100584" cy="181908"/>
              <a:chOff x="5446776" y="2957162"/>
              <a:chExt cx="100584" cy="181908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C6B5CF09-2BA1-3C85-0873-7EB514DFD91F}"/>
                  </a:ext>
                </a:extLst>
              </p:cNvPr>
              <p:cNvSpPr/>
              <p:nvPr/>
            </p:nvSpPr>
            <p:spPr>
              <a:xfrm>
                <a:off x="5446776" y="2957162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7DCD3625-37AC-1FBF-6D35-EB3B6869D917}"/>
                  </a:ext>
                </a:extLst>
              </p:cNvPr>
              <p:cNvSpPr/>
              <p:nvPr/>
            </p:nvSpPr>
            <p:spPr>
              <a:xfrm>
                <a:off x="5480304" y="3072014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2C1D8BD5-8762-D59D-B46B-C94991C66EDD}"/>
                </a:ext>
              </a:extLst>
            </p:cNvPr>
            <p:cNvGrpSpPr/>
            <p:nvPr/>
          </p:nvGrpSpPr>
          <p:grpSpPr>
            <a:xfrm rot="1920691">
              <a:off x="6751838" y="2834601"/>
              <a:ext cx="100584" cy="181908"/>
              <a:chOff x="5446776" y="2957162"/>
              <a:chExt cx="100584" cy="181908"/>
            </a:xfrm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AC58DB22-4AA2-C546-CB36-4A623F60EA09}"/>
                  </a:ext>
                </a:extLst>
              </p:cNvPr>
              <p:cNvSpPr/>
              <p:nvPr/>
            </p:nvSpPr>
            <p:spPr>
              <a:xfrm>
                <a:off x="5446776" y="2957162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19B63A2E-59DB-DA1F-2C3E-4EB76950E693}"/>
                  </a:ext>
                </a:extLst>
              </p:cNvPr>
              <p:cNvSpPr/>
              <p:nvPr/>
            </p:nvSpPr>
            <p:spPr>
              <a:xfrm>
                <a:off x="5480304" y="3072014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BEAFFA3C-8EF0-10CB-C3F6-16F08D45D3EC}"/>
                </a:ext>
              </a:extLst>
            </p:cNvPr>
            <p:cNvGrpSpPr/>
            <p:nvPr/>
          </p:nvGrpSpPr>
          <p:grpSpPr>
            <a:xfrm rot="5994683">
              <a:off x="8439914" y="4669111"/>
              <a:ext cx="100584" cy="181908"/>
              <a:chOff x="5446776" y="2957162"/>
              <a:chExt cx="100584" cy="181908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14DD6C20-723E-2E7C-11E8-51515691FBDE}"/>
                  </a:ext>
                </a:extLst>
              </p:cNvPr>
              <p:cNvSpPr/>
              <p:nvPr/>
            </p:nvSpPr>
            <p:spPr>
              <a:xfrm>
                <a:off x="5446776" y="2957162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251CA521-B783-C34B-D8EE-A1094D2AE740}"/>
                  </a:ext>
                </a:extLst>
              </p:cNvPr>
              <p:cNvSpPr/>
              <p:nvPr/>
            </p:nvSpPr>
            <p:spPr>
              <a:xfrm>
                <a:off x="5480304" y="3072014"/>
                <a:ext cx="67056" cy="67056"/>
              </a:xfrm>
              <a:prstGeom prst="ellipse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08803FF0-5AB4-AF6C-1E5D-388C56DD1CAB}"/>
                </a:ext>
              </a:extLst>
            </p:cNvPr>
            <p:cNvGrpSpPr/>
            <p:nvPr/>
          </p:nvGrpSpPr>
          <p:grpSpPr>
            <a:xfrm>
              <a:off x="4852919" y="4080758"/>
              <a:ext cx="2521086" cy="1416350"/>
              <a:chOff x="4848432" y="3977113"/>
              <a:chExt cx="2521086" cy="1416350"/>
            </a:xfrm>
          </p:grpSpPr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6406412C-5585-DADB-7882-EAF596B639A9}"/>
                  </a:ext>
                </a:extLst>
              </p:cNvPr>
              <p:cNvSpPr txBox="1"/>
              <p:nvPr/>
            </p:nvSpPr>
            <p:spPr>
              <a:xfrm>
                <a:off x="5107685" y="3977113"/>
                <a:ext cx="1967656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优化资源配置</a:t>
                </a:r>
                <a:endPara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íSļíḓe">
                <a:extLst>
                  <a:ext uri="{FF2B5EF4-FFF2-40B4-BE49-F238E27FC236}">
                    <a16:creationId xmlns:a16="http://schemas.microsoft.com/office/drawing/2014/main" id="{FBAA00E5-07C6-006B-CD59-B6A18F6C19C6}"/>
                  </a:ext>
                </a:extLst>
              </p:cNvPr>
              <p:cNvSpPr/>
              <p:nvPr/>
            </p:nvSpPr>
            <p:spPr>
              <a:xfrm>
                <a:off x="4848432" y="4225227"/>
                <a:ext cx="2521086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</a:rPr>
                  <a:t>把掌握或控制的资源转移分配到急需发展的领域，使经济结构符合生产力发展的要求。</a:t>
                </a: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F52C52C6-649C-4D1C-2C97-53C3B358ED50}"/>
                </a:ext>
              </a:extLst>
            </p:cNvPr>
            <p:cNvGrpSpPr/>
            <p:nvPr/>
          </p:nvGrpSpPr>
          <p:grpSpPr>
            <a:xfrm>
              <a:off x="4389589" y="781906"/>
              <a:ext cx="1581018" cy="1923016"/>
              <a:chOff x="4389589" y="781906"/>
              <a:chExt cx="1581018" cy="1923016"/>
            </a:xfrm>
          </p:grpSpPr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id="{F85E7B9F-438C-3772-1270-104F9472EB35}"/>
                  </a:ext>
                </a:extLst>
              </p:cNvPr>
              <p:cNvGrpSpPr/>
              <p:nvPr/>
            </p:nvGrpSpPr>
            <p:grpSpPr>
              <a:xfrm>
                <a:off x="4389589" y="781906"/>
                <a:ext cx="1581018" cy="1923016"/>
                <a:chOff x="4389589" y="920806"/>
                <a:chExt cx="1581018" cy="1923016"/>
              </a:xfrm>
            </p:grpSpPr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78E664B4-57F4-4A0B-481F-E2F8F8109D66}"/>
                    </a:ext>
                  </a:extLst>
                </p:cNvPr>
                <p:cNvSpPr/>
                <p:nvPr/>
              </p:nvSpPr>
              <p:spPr>
                <a:xfrm>
                  <a:off x="4562491" y="1601176"/>
                  <a:ext cx="1242646" cy="1242646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4" name="图片 63" descr="图片包含 监控, 室内, 黑暗, 灯光&#10;&#10;描述已自动生成">
                  <a:extLst>
                    <a:ext uri="{FF2B5EF4-FFF2-40B4-BE49-F238E27FC236}">
                      <a16:creationId xmlns:a16="http://schemas.microsoft.com/office/drawing/2014/main" id="{BDB51ECD-5E38-ADAC-67A6-BB22F82C22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9589" y="920806"/>
                  <a:ext cx="1581018" cy="1750384"/>
                </a:xfrm>
                <a:prstGeom prst="rect">
                  <a:avLst/>
                </a:prstGeom>
              </p:spPr>
            </p:pic>
          </p:grpSp>
          <p:pic>
            <p:nvPicPr>
              <p:cNvPr id="110" name="图形 109" descr="显示器 轮廓">
                <a:extLst>
                  <a:ext uri="{FF2B5EF4-FFF2-40B4-BE49-F238E27FC236}">
                    <a16:creationId xmlns:a16="http://schemas.microsoft.com/office/drawing/2014/main" id="{1019E1F4-E99A-5885-1FDB-F14CDA162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13520" y="1532903"/>
                <a:ext cx="540000" cy="540000"/>
              </a:xfrm>
              <a:prstGeom prst="rect">
                <a:avLst/>
              </a:prstGeom>
            </p:spPr>
          </p:pic>
          <p:cxnSp>
            <p:nvCxnSpPr>
              <p:cNvPr id="124" name="直接连接符 123">
                <a:extLst>
                  <a:ext uri="{FF2B5EF4-FFF2-40B4-BE49-F238E27FC236}">
                    <a16:creationId xmlns:a16="http://schemas.microsoft.com/office/drawing/2014/main" id="{25C5B510-336D-2441-2529-C33C2A4E2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1938" y="2094558"/>
                <a:ext cx="103632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文本框 124">
                <a:extLst>
                  <a:ext uri="{FF2B5EF4-FFF2-40B4-BE49-F238E27FC236}">
                    <a16:creationId xmlns:a16="http://schemas.microsoft.com/office/drawing/2014/main" id="{CCF1D148-94A6-79F5-5BCC-91BC94475938}"/>
                  </a:ext>
                </a:extLst>
              </p:cNvPr>
              <p:cNvSpPr txBox="1"/>
              <p:nvPr/>
            </p:nvSpPr>
            <p:spPr>
              <a:xfrm>
                <a:off x="4847990" y="2205631"/>
                <a:ext cx="6642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ja-JP" dirty="0">
                    <a:solidFill>
                      <a:schemeClr val="bg1"/>
                    </a:solidFill>
                    <a:latin typeface="+mj-ea"/>
                    <a:ea typeface="+mj-ea"/>
                  </a:rPr>
                  <a:t>12%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57BED162-01D3-D82F-84C7-A164EBDC0A0A}"/>
                </a:ext>
              </a:extLst>
            </p:cNvPr>
            <p:cNvGrpSpPr/>
            <p:nvPr/>
          </p:nvGrpSpPr>
          <p:grpSpPr>
            <a:xfrm>
              <a:off x="6214435" y="785810"/>
              <a:ext cx="1581018" cy="1919112"/>
              <a:chOff x="6214435" y="785810"/>
              <a:chExt cx="1581018" cy="1919112"/>
            </a:xfrm>
          </p:grpSpPr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F0168B37-8C3B-B188-A64A-EC14770FD400}"/>
                  </a:ext>
                </a:extLst>
              </p:cNvPr>
              <p:cNvGrpSpPr/>
              <p:nvPr/>
            </p:nvGrpSpPr>
            <p:grpSpPr>
              <a:xfrm>
                <a:off x="6214435" y="785810"/>
                <a:ext cx="1581018" cy="1919112"/>
                <a:chOff x="6214435" y="924710"/>
                <a:chExt cx="1581018" cy="1919112"/>
              </a:xfrm>
            </p:grpSpPr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E3CF71AD-BAD4-27AD-7B25-6EDB39D11A62}"/>
                    </a:ext>
                  </a:extLst>
                </p:cNvPr>
                <p:cNvSpPr/>
                <p:nvPr/>
              </p:nvSpPr>
              <p:spPr>
                <a:xfrm>
                  <a:off x="6383621" y="1601176"/>
                  <a:ext cx="1242646" cy="1242646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59" name="图片 58" descr="图片包含 监控, 室内, 黑暗, 灯光&#10;&#10;描述已自动生成">
                  <a:extLst>
                    <a:ext uri="{FF2B5EF4-FFF2-40B4-BE49-F238E27FC236}">
                      <a16:creationId xmlns:a16="http://schemas.microsoft.com/office/drawing/2014/main" id="{29E06A66-CFDD-7EC5-765A-4AD8D441F4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14435" y="924710"/>
                  <a:ext cx="1581018" cy="1750384"/>
                </a:xfrm>
                <a:prstGeom prst="rect">
                  <a:avLst/>
                </a:prstGeom>
              </p:spPr>
            </p:pic>
          </p:grpSp>
          <p:pic>
            <p:nvPicPr>
              <p:cNvPr id="112" name="图形 111" descr="老鼠 轮廓">
                <a:extLst>
                  <a:ext uri="{FF2B5EF4-FFF2-40B4-BE49-F238E27FC236}">
                    <a16:creationId xmlns:a16="http://schemas.microsoft.com/office/drawing/2014/main" id="{A2B0149D-F65A-B431-DBC3-E40ACAFAC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739701" y="1513266"/>
                <a:ext cx="540000" cy="540000"/>
              </a:xfrm>
              <a:prstGeom prst="rect">
                <a:avLst/>
              </a:prstGeom>
            </p:spPr>
          </p:pic>
          <p:cxnSp>
            <p:nvCxnSpPr>
              <p:cNvPr id="126" name="直接连接符 125">
                <a:extLst>
                  <a:ext uri="{FF2B5EF4-FFF2-40B4-BE49-F238E27FC236}">
                    <a16:creationId xmlns:a16="http://schemas.microsoft.com/office/drawing/2014/main" id="{1562713B-D0A5-58D1-77AB-AB78A3119D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6784" y="2094558"/>
                <a:ext cx="103632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文本框 126">
                <a:extLst>
                  <a:ext uri="{FF2B5EF4-FFF2-40B4-BE49-F238E27FC236}">
                    <a16:creationId xmlns:a16="http://schemas.microsoft.com/office/drawing/2014/main" id="{F104800D-0FAB-7656-F79D-55AA6E7300CA}"/>
                  </a:ext>
                </a:extLst>
              </p:cNvPr>
              <p:cNvSpPr txBox="1"/>
              <p:nvPr/>
            </p:nvSpPr>
            <p:spPr>
              <a:xfrm>
                <a:off x="6672836" y="2205631"/>
                <a:ext cx="6642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ja-JP" dirty="0">
                    <a:solidFill>
                      <a:schemeClr val="bg1"/>
                    </a:solidFill>
                    <a:latin typeface="+mj-ea"/>
                    <a:ea typeface="+mj-ea"/>
                  </a:rPr>
                  <a:t>8%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16D93095-F014-724A-B4D6-94C865D08B7D}"/>
                </a:ext>
              </a:extLst>
            </p:cNvPr>
            <p:cNvGrpSpPr/>
            <p:nvPr/>
          </p:nvGrpSpPr>
          <p:grpSpPr>
            <a:xfrm>
              <a:off x="2859565" y="1766291"/>
              <a:ext cx="1581018" cy="1932518"/>
              <a:chOff x="2859565" y="1766291"/>
              <a:chExt cx="1581018" cy="1932518"/>
            </a:xfrm>
          </p:grpSpPr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7AA56C4B-9D37-D118-174B-260B3A7DB132}"/>
                  </a:ext>
                </a:extLst>
              </p:cNvPr>
              <p:cNvGrpSpPr/>
              <p:nvPr/>
            </p:nvGrpSpPr>
            <p:grpSpPr>
              <a:xfrm>
                <a:off x="2859565" y="1766291"/>
                <a:ext cx="1581018" cy="1932518"/>
                <a:chOff x="2859565" y="1905191"/>
                <a:chExt cx="1581018" cy="1932518"/>
              </a:xfrm>
            </p:grpSpPr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4C97A2BF-C6D0-64A9-BC2F-2F21EABC1FA0}"/>
                    </a:ext>
                  </a:extLst>
                </p:cNvPr>
                <p:cNvSpPr/>
                <p:nvPr/>
              </p:nvSpPr>
              <p:spPr>
                <a:xfrm>
                  <a:off x="3030603" y="2595063"/>
                  <a:ext cx="1242646" cy="1242646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3" name="图片 62" descr="图片包含 监控, 室内, 黑暗, 灯光&#10;&#10;描述已自动生成">
                  <a:extLst>
                    <a:ext uri="{FF2B5EF4-FFF2-40B4-BE49-F238E27FC236}">
                      <a16:creationId xmlns:a16="http://schemas.microsoft.com/office/drawing/2014/main" id="{E1C400C0-2D00-60AF-002D-C23018FAC9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59565" y="1905191"/>
                  <a:ext cx="1581018" cy="1750384"/>
                </a:xfrm>
                <a:prstGeom prst="rect">
                  <a:avLst/>
                </a:prstGeom>
              </p:spPr>
            </p:pic>
          </p:grpSp>
          <p:pic>
            <p:nvPicPr>
              <p:cNvPr id="108" name="图形 107" descr="耳机 轮廓">
                <a:extLst>
                  <a:ext uri="{FF2B5EF4-FFF2-40B4-BE49-F238E27FC236}">
                    <a16:creationId xmlns:a16="http://schemas.microsoft.com/office/drawing/2014/main" id="{AD58DAF9-A084-6442-E42C-3AA78FB3F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374940" y="2528479"/>
                <a:ext cx="540000" cy="540000"/>
              </a:xfrm>
              <a:prstGeom prst="rect">
                <a:avLst/>
              </a:prstGeom>
            </p:spPr>
          </p:pic>
          <p:cxnSp>
            <p:nvCxnSpPr>
              <p:cNvPr id="128" name="直接连接符 127">
                <a:extLst>
                  <a:ext uri="{FF2B5EF4-FFF2-40B4-BE49-F238E27FC236}">
                    <a16:creationId xmlns:a16="http://schemas.microsoft.com/office/drawing/2014/main" id="{5145BE85-ABC2-291A-6B1D-41DB55723C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1914" y="3113104"/>
                <a:ext cx="103632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文本框 128">
                <a:extLst>
                  <a:ext uri="{FF2B5EF4-FFF2-40B4-BE49-F238E27FC236}">
                    <a16:creationId xmlns:a16="http://schemas.microsoft.com/office/drawing/2014/main" id="{8D49E553-FDCF-51E4-77FE-C69D5F8C9452}"/>
                  </a:ext>
                </a:extLst>
              </p:cNvPr>
              <p:cNvSpPr txBox="1"/>
              <p:nvPr/>
            </p:nvSpPr>
            <p:spPr>
              <a:xfrm>
                <a:off x="3317966" y="3224177"/>
                <a:ext cx="6642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ja-JP" dirty="0">
                    <a:solidFill>
                      <a:schemeClr val="bg1"/>
                    </a:solidFill>
                    <a:latin typeface="+mj-ea"/>
                    <a:ea typeface="+mj-ea"/>
                  </a:rPr>
                  <a:t>26%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39" name="组合 138">
              <a:extLst>
                <a:ext uri="{FF2B5EF4-FFF2-40B4-BE49-F238E27FC236}">
                  <a16:creationId xmlns:a16="http://schemas.microsoft.com/office/drawing/2014/main" id="{BA5921A1-6D84-A70C-6586-751C21334295}"/>
                </a:ext>
              </a:extLst>
            </p:cNvPr>
            <p:cNvGrpSpPr/>
            <p:nvPr/>
          </p:nvGrpSpPr>
          <p:grpSpPr>
            <a:xfrm>
              <a:off x="1997749" y="3420234"/>
              <a:ext cx="1581018" cy="1942724"/>
              <a:chOff x="1997749" y="3420234"/>
              <a:chExt cx="1581018" cy="1942724"/>
            </a:xfrm>
          </p:grpSpPr>
          <p:grpSp>
            <p:nvGrpSpPr>
              <p:cNvPr id="80" name="组合 79">
                <a:extLst>
                  <a:ext uri="{FF2B5EF4-FFF2-40B4-BE49-F238E27FC236}">
                    <a16:creationId xmlns:a16="http://schemas.microsoft.com/office/drawing/2014/main" id="{BCB8CD56-64FD-0273-BCDD-7FEFE464C4D9}"/>
                  </a:ext>
                </a:extLst>
              </p:cNvPr>
              <p:cNvGrpSpPr/>
              <p:nvPr/>
            </p:nvGrpSpPr>
            <p:grpSpPr>
              <a:xfrm>
                <a:off x="1997749" y="3420234"/>
                <a:ext cx="1581018" cy="1942724"/>
                <a:chOff x="1997749" y="3559134"/>
                <a:chExt cx="1581018" cy="1942724"/>
              </a:xfrm>
            </p:grpSpPr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B40B92E9-5E6A-7662-4FED-6EFFE31B3CC8}"/>
                    </a:ext>
                  </a:extLst>
                </p:cNvPr>
                <p:cNvSpPr/>
                <p:nvPr/>
              </p:nvSpPr>
              <p:spPr>
                <a:xfrm>
                  <a:off x="2175005" y="4259212"/>
                  <a:ext cx="1242646" cy="1242646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2" name="图片 61" descr="图片包含 监控, 室内, 黑暗, 灯光&#10;&#10;描述已自动生成">
                  <a:extLst>
                    <a:ext uri="{FF2B5EF4-FFF2-40B4-BE49-F238E27FC236}">
                      <a16:creationId xmlns:a16="http://schemas.microsoft.com/office/drawing/2014/main" id="{5ADE6D98-154E-2647-C4CB-893E96F67D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7749" y="3559134"/>
                  <a:ext cx="1581018" cy="1750384"/>
                </a:xfrm>
                <a:prstGeom prst="rect">
                  <a:avLst/>
                </a:prstGeom>
              </p:spPr>
            </p:pic>
          </p:grpSp>
          <p:pic>
            <p:nvPicPr>
              <p:cNvPr id="106" name="图形 105" descr="照相机 轮廓">
                <a:extLst>
                  <a:ext uri="{FF2B5EF4-FFF2-40B4-BE49-F238E27FC236}">
                    <a16:creationId xmlns:a16="http://schemas.microsoft.com/office/drawing/2014/main" id="{FB16555D-5C8A-8835-045B-8A3044A33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526328" y="4201635"/>
                <a:ext cx="540000" cy="540000"/>
              </a:xfrm>
              <a:prstGeom prst="rect">
                <a:avLst/>
              </a:prstGeom>
            </p:spPr>
          </p:pic>
          <p:cxnSp>
            <p:nvCxnSpPr>
              <p:cNvPr id="130" name="直接连接符 129">
                <a:extLst>
                  <a:ext uri="{FF2B5EF4-FFF2-40B4-BE49-F238E27FC236}">
                    <a16:creationId xmlns:a16="http://schemas.microsoft.com/office/drawing/2014/main" id="{8EAE1043-3518-A986-3FDA-1124FF8F27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0098" y="4770320"/>
                <a:ext cx="1036320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文本框 130">
                <a:extLst>
                  <a:ext uri="{FF2B5EF4-FFF2-40B4-BE49-F238E27FC236}">
                    <a16:creationId xmlns:a16="http://schemas.microsoft.com/office/drawing/2014/main" id="{9F1CA911-324E-6D71-8A77-FEB01D1B77BA}"/>
                  </a:ext>
                </a:extLst>
              </p:cNvPr>
              <p:cNvSpPr txBox="1"/>
              <p:nvPr/>
            </p:nvSpPr>
            <p:spPr>
              <a:xfrm>
                <a:off x="2456150" y="4881393"/>
                <a:ext cx="6642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ja-JP" dirty="0">
                    <a:solidFill>
                      <a:schemeClr val="bg1"/>
                    </a:solidFill>
                    <a:latin typeface="+mj-ea"/>
                    <a:ea typeface="+mj-ea"/>
                  </a:rPr>
                  <a:t>24%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8F44818B-787B-B6CE-2E09-97FA2BCA5052}"/>
                </a:ext>
              </a:extLst>
            </p:cNvPr>
            <p:cNvGrpSpPr/>
            <p:nvPr/>
          </p:nvGrpSpPr>
          <p:grpSpPr>
            <a:xfrm>
              <a:off x="7816197" y="1773311"/>
              <a:ext cx="1581018" cy="1925498"/>
              <a:chOff x="7816197" y="1773311"/>
              <a:chExt cx="1581018" cy="1925498"/>
            </a:xfrm>
          </p:grpSpPr>
          <p:grpSp>
            <p:nvGrpSpPr>
              <p:cNvPr id="85" name="组合 84">
                <a:extLst>
                  <a:ext uri="{FF2B5EF4-FFF2-40B4-BE49-F238E27FC236}">
                    <a16:creationId xmlns:a16="http://schemas.microsoft.com/office/drawing/2014/main" id="{FB5F6B44-D003-BDA0-9DC8-06A34373AAB1}"/>
                  </a:ext>
                </a:extLst>
              </p:cNvPr>
              <p:cNvGrpSpPr/>
              <p:nvPr/>
            </p:nvGrpSpPr>
            <p:grpSpPr>
              <a:xfrm>
                <a:off x="7816197" y="1773311"/>
                <a:ext cx="1581018" cy="1925498"/>
                <a:chOff x="7816197" y="1912211"/>
                <a:chExt cx="1581018" cy="1925498"/>
              </a:xfrm>
            </p:grpSpPr>
            <p:sp>
              <p:nvSpPr>
                <p:cNvPr id="28" name="椭圆 27">
                  <a:extLst>
                    <a:ext uri="{FF2B5EF4-FFF2-40B4-BE49-F238E27FC236}">
                      <a16:creationId xmlns:a16="http://schemas.microsoft.com/office/drawing/2014/main" id="{7B99A67A-5320-8C93-C4BB-5429CA298B85}"/>
                    </a:ext>
                  </a:extLst>
                </p:cNvPr>
                <p:cNvSpPr/>
                <p:nvPr/>
              </p:nvSpPr>
              <p:spPr>
                <a:xfrm>
                  <a:off x="7985383" y="2595063"/>
                  <a:ext cx="1242646" cy="1242646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0" name="图片 59" descr="图片包含 监控, 室内, 黑暗, 灯光&#10;&#10;描述已自动生成">
                  <a:extLst>
                    <a:ext uri="{FF2B5EF4-FFF2-40B4-BE49-F238E27FC236}">
                      <a16:creationId xmlns:a16="http://schemas.microsoft.com/office/drawing/2014/main" id="{6AE3C7F2-D386-1C20-B910-1F52F810A2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16197" y="1912211"/>
                  <a:ext cx="1581018" cy="1750384"/>
                </a:xfrm>
                <a:prstGeom prst="rect">
                  <a:avLst/>
                </a:prstGeom>
              </p:spPr>
            </p:pic>
          </p:grpSp>
          <p:pic>
            <p:nvPicPr>
              <p:cNvPr id="114" name="图形 113" descr="收音机 轮廓">
                <a:extLst>
                  <a:ext uri="{FF2B5EF4-FFF2-40B4-BE49-F238E27FC236}">
                    <a16:creationId xmlns:a16="http://schemas.microsoft.com/office/drawing/2014/main" id="{6D2EE6F3-B2C3-CD03-C3AE-4EBA3DA9C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365948" y="2548262"/>
                <a:ext cx="540000" cy="540000"/>
              </a:xfrm>
              <a:prstGeom prst="rect">
                <a:avLst/>
              </a:prstGeom>
            </p:spPr>
          </p:pic>
          <p:cxnSp>
            <p:nvCxnSpPr>
              <p:cNvPr id="132" name="直接连接符 131">
                <a:extLst>
                  <a:ext uri="{FF2B5EF4-FFF2-40B4-BE49-F238E27FC236}">
                    <a16:creationId xmlns:a16="http://schemas.microsoft.com/office/drawing/2014/main" id="{5B83F6AD-D1E0-E3DE-2CE7-6A979C7334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8305" y="3113104"/>
                <a:ext cx="103632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文本框 132">
                <a:extLst>
                  <a:ext uri="{FF2B5EF4-FFF2-40B4-BE49-F238E27FC236}">
                    <a16:creationId xmlns:a16="http://schemas.microsoft.com/office/drawing/2014/main" id="{FE46AE80-72E8-EA70-9B6A-868D8C9AA5C0}"/>
                  </a:ext>
                </a:extLst>
              </p:cNvPr>
              <p:cNvSpPr txBox="1"/>
              <p:nvPr/>
            </p:nvSpPr>
            <p:spPr>
              <a:xfrm>
                <a:off x="8274357" y="3224177"/>
                <a:ext cx="6642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ja-JP" dirty="0">
                    <a:solidFill>
                      <a:schemeClr val="bg1"/>
                    </a:solidFill>
                    <a:latin typeface="+mj-ea"/>
                    <a:ea typeface="+mj-ea"/>
                  </a:rPr>
                  <a:t>5%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44" name="组合 143">
              <a:extLst>
                <a:ext uri="{FF2B5EF4-FFF2-40B4-BE49-F238E27FC236}">
                  <a16:creationId xmlns:a16="http://schemas.microsoft.com/office/drawing/2014/main" id="{3A373F86-80FD-5E74-94E9-17E022FFCBE3}"/>
                </a:ext>
              </a:extLst>
            </p:cNvPr>
            <p:cNvGrpSpPr/>
            <p:nvPr/>
          </p:nvGrpSpPr>
          <p:grpSpPr>
            <a:xfrm>
              <a:off x="8670382" y="3420234"/>
              <a:ext cx="1581018" cy="1942724"/>
              <a:chOff x="8670382" y="3420234"/>
              <a:chExt cx="1581018" cy="1942724"/>
            </a:xfrm>
          </p:grpSpPr>
          <p:grpSp>
            <p:nvGrpSpPr>
              <p:cNvPr id="84" name="组合 83">
                <a:extLst>
                  <a:ext uri="{FF2B5EF4-FFF2-40B4-BE49-F238E27FC236}">
                    <a16:creationId xmlns:a16="http://schemas.microsoft.com/office/drawing/2014/main" id="{3C2F82DA-3EB5-156B-871C-3CB7164913D1}"/>
                  </a:ext>
                </a:extLst>
              </p:cNvPr>
              <p:cNvGrpSpPr/>
              <p:nvPr/>
            </p:nvGrpSpPr>
            <p:grpSpPr>
              <a:xfrm>
                <a:off x="8670382" y="3420234"/>
                <a:ext cx="1581018" cy="1942724"/>
                <a:chOff x="8670382" y="3559134"/>
                <a:chExt cx="1581018" cy="1942724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CB4601A4-AC1D-DE56-3A88-6ED416F1709E}"/>
                    </a:ext>
                  </a:extLst>
                </p:cNvPr>
                <p:cNvSpPr/>
                <p:nvPr/>
              </p:nvSpPr>
              <p:spPr>
                <a:xfrm>
                  <a:off x="8847375" y="4259212"/>
                  <a:ext cx="1242646" cy="1242646"/>
                </a:xfrm>
                <a:prstGeom prst="ellipse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1" name="图片 60" descr="图片包含 监控, 室内, 黑暗, 灯光&#10;&#10;描述已自动生成">
                  <a:extLst>
                    <a:ext uri="{FF2B5EF4-FFF2-40B4-BE49-F238E27FC236}">
                      <a16:creationId xmlns:a16="http://schemas.microsoft.com/office/drawing/2014/main" id="{742E87BE-2432-B294-C8A5-F16DD9F9A5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0382" y="3559134"/>
                  <a:ext cx="1581018" cy="1750384"/>
                </a:xfrm>
                <a:prstGeom prst="rect">
                  <a:avLst/>
                </a:prstGeom>
              </p:spPr>
            </p:pic>
          </p:grpSp>
          <p:pic>
            <p:nvPicPr>
              <p:cNvPr id="120" name="图形 119" descr="Web 摄像头 轮廓">
                <a:extLst>
                  <a:ext uri="{FF2B5EF4-FFF2-40B4-BE49-F238E27FC236}">
                    <a16:creationId xmlns:a16="http://schemas.microsoft.com/office/drawing/2014/main" id="{818FE54D-9433-588C-33BE-4F2099E3F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9202972" y="4213436"/>
                <a:ext cx="540000" cy="540000"/>
              </a:xfrm>
              <a:prstGeom prst="rect">
                <a:avLst/>
              </a:prstGeom>
            </p:spPr>
          </p:pic>
          <p:cxnSp>
            <p:nvCxnSpPr>
              <p:cNvPr id="137" name="直接连接符 136">
                <a:extLst>
                  <a:ext uri="{FF2B5EF4-FFF2-40B4-BE49-F238E27FC236}">
                    <a16:creationId xmlns:a16="http://schemas.microsoft.com/office/drawing/2014/main" id="{E3CED2F3-9789-EAA5-96DC-AB1FA9655C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7060" y="4770320"/>
                <a:ext cx="103632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文本框 137">
                <a:extLst>
                  <a:ext uri="{FF2B5EF4-FFF2-40B4-BE49-F238E27FC236}">
                    <a16:creationId xmlns:a16="http://schemas.microsoft.com/office/drawing/2014/main" id="{262DC522-8830-A11C-7B55-593252B5DB38}"/>
                  </a:ext>
                </a:extLst>
              </p:cNvPr>
              <p:cNvSpPr txBox="1"/>
              <p:nvPr/>
            </p:nvSpPr>
            <p:spPr>
              <a:xfrm>
                <a:off x="9133112" y="4881393"/>
                <a:ext cx="66421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ja-JP" dirty="0">
                    <a:solidFill>
                      <a:schemeClr val="bg1"/>
                    </a:solidFill>
                    <a:latin typeface="+mj-ea"/>
                    <a:ea typeface="+mj-ea"/>
                  </a:rPr>
                  <a:t>25%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9346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F75EDC-6582-43CD-E34A-BD2EE12E4124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未来计划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ED18676-89D9-54AC-19C5-D55FC7B99ADF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B6C027A0-AAA3-E5E0-E442-CC2521B4FB12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</a:rPr>
              <a:t>Future plan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6DE0F9BD-B365-97D6-DC93-BB9FCE41F120}"/>
              </a:ext>
            </a:extLst>
          </p:cNvPr>
          <p:cNvCxnSpPr>
            <a:cxnSpLocks/>
          </p:cNvCxnSpPr>
          <p:nvPr/>
        </p:nvCxnSpPr>
        <p:spPr>
          <a:xfrm>
            <a:off x="972122" y="6318701"/>
            <a:ext cx="10272141" cy="0"/>
          </a:xfrm>
          <a:prstGeom prst="line">
            <a:avLst/>
          </a:prstGeom>
          <a:ln w="12700">
            <a:solidFill>
              <a:schemeClr val="accent1">
                <a:lumMod val="10000"/>
                <a:lumOff val="90000"/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2F7FCF90-F52C-AA83-7BD5-9D796E023778}"/>
              </a:ext>
            </a:extLst>
          </p:cNvPr>
          <p:cNvGrpSpPr/>
          <p:nvPr/>
        </p:nvGrpSpPr>
        <p:grpSpPr>
          <a:xfrm>
            <a:off x="947738" y="1665514"/>
            <a:ext cx="2024062" cy="4226856"/>
            <a:chOff x="947738" y="1665514"/>
            <a:chExt cx="2024062" cy="4226856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CBE6CFB1-4787-BDA0-0A01-51B9D218AC49}"/>
                </a:ext>
              </a:extLst>
            </p:cNvPr>
            <p:cNvGrpSpPr/>
            <p:nvPr/>
          </p:nvGrpSpPr>
          <p:grpSpPr>
            <a:xfrm>
              <a:off x="947738" y="1665514"/>
              <a:ext cx="2024062" cy="1534885"/>
              <a:chOff x="947738" y="1665514"/>
              <a:chExt cx="2024062" cy="1534885"/>
            </a:xfrm>
          </p:grpSpPr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C08F0972-5C4C-110A-D644-C87BE0BCE1B2}"/>
                  </a:ext>
                </a:extLst>
              </p:cNvPr>
              <p:cNvSpPr/>
              <p:nvPr/>
            </p:nvSpPr>
            <p:spPr>
              <a:xfrm>
                <a:off x="947738" y="1665514"/>
                <a:ext cx="2024062" cy="1534885"/>
              </a:xfrm>
              <a:prstGeom prst="roundRect">
                <a:avLst>
                  <a:gd name="adj" fmla="val 8866"/>
                </a:avLst>
              </a:prstGeom>
              <a:solidFill>
                <a:schemeClr val="accent1">
                  <a:lumMod val="10000"/>
                  <a:lumOff val="90000"/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1AD0EBFA-2569-008C-8B06-6B5B00524576}"/>
                  </a:ext>
                </a:extLst>
              </p:cNvPr>
              <p:cNvGrpSpPr/>
              <p:nvPr/>
            </p:nvGrpSpPr>
            <p:grpSpPr>
              <a:xfrm>
                <a:off x="1375194" y="1937430"/>
                <a:ext cx="1092635" cy="748824"/>
                <a:chOff x="1375194" y="1937430"/>
                <a:chExt cx="1092635" cy="748824"/>
              </a:xfrm>
            </p:grpSpPr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4D2F687-185B-5187-4374-9881D623C5AA}"/>
                    </a:ext>
                  </a:extLst>
                </p:cNvPr>
                <p:cNvSpPr txBox="1"/>
                <p:nvPr/>
              </p:nvSpPr>
              <p:spPr>
                <a:xfrm>
                  <a:off x="1415834" y="1937430"/>
                  <a:ext cx="1051995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4800" dirty="0">
                      <a:solidFill>
                        <a:schemeClr val="bg1"/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S</a:t>
                  </a:r>
                  <a:endParaRPr lang="zh-CN" altLang="en-US" sz="4800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  <p:sp>
              <p:nvSpPr>
                <p:cNvPr id="12" name="TextBox 10+">
                  <a:extLst>
                    <a:ext uri="{FF2B5EF4-FFF2-40B4-BE49-F238E27FC236}">
                      <a16:creationId xmlns:a16="http://schemas.microsoft.com/office/drawing/2014/main" id="{6CA47815-5401-95D4-52CB-3D6BE1E6A293}"/>
                    </a:ext>
                  </a:extLst>
                </p:cNvPr>
                <p:cNvSpPr txBox="1"/>
                <p:nvPr/>
              </p:nvSpPr>
              <p:spPr>
                <a:xfrm>
                  <a:off x="1375194" y="1947590"/>
                  <a:ext cx="1051995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4800" dirty="0">
                      <a:ln>
                        <a:solidFill>
                          <a:schemeClr val="bg1"/>
                        </a:solidFill>
                      </a:ln>
                      <a:noFill/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S</a:t>
                  </a:r>
                  <a:endParaRPr lang="zh-CN" altLang="en-US" sz="4800" dirty="0">
                    <a:ln>
                      <a:solidFill>
                        <a:schemeClr val="bg1"/>
                      </a:solidFill>
                    </a:ln>
                    <a:noFill/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332B5AA-C476-EB67-CDF8-0A80B9CBE88A}"/>
                  </a:ext>
                </a:extLst>
              </p:cNvPr>
              <p:cNvSpPr txBox="1"/>
              <p:nvPr/>
            </p:nvSpPr>
            <p:spPr>
              <a:xfrm>
                <a:off x="1260361" y="2696414"/>
                <a:ext cx="1281660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bg1"/>
                    </a:solidFill>
                    <a:effectLst/>
                    <a:latin typeface="优设标题黑" panose="00000500000000000000" pitchFamily="2" charset="-122"/>
                    <a:ea typeface="优设标题黑" panose="00000500000000000000" pitchFamily="2" charset="-122"/>
                    <a:cs typeface="Times New Roman" panose="02020603050405020304" pitchFamily="18" charset="0"/>
                  </a:rPr>
                  <a:t>Specific</a:t>
                </a:r>
                <a:endParaRPr lang="zh-CN" altLang="en-US" sz="1400" kern="100" dirty="0">
                  <a:solidFill>
                    <a:schemeClr val="bg1"/>
                  </a:solidFill>
                  <a:effectLst/>
                  <a:latin typeface="优设标题黑" panose="00000500000000000000" pitchFamily="2" charset="-122"/>
                  <a:ea typeface="优设标题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íSļíḓe">
              <a:extLst>
                <a:ext uri="{FF2B5EF4-FFF2-40B4-BE49-F238E27FC236}">
                  <a16:creationId xmlns:a16="http://schemas.microsoft.com/office/drawing/2014/main" id="{416E5D24-0778-0E1F-20EE-BC55A815B3ED}"/>
                </a:ext>
              </a:extLst>
            </p:cNvPr>
            <p:cNvSpPr/>
            <p:nvPr/>
          </p:nvSpPr>
          <p:spPr>
            <a:xfrm>
              <a:off x="1073577" y="3617356"/>
              <a:ext cx="1772385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3038" indent="-173038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目标必须告诉人们一个明确具体的信息，这是目标设定的首要原则。</a:t>
              </a:r>
            </a:p>
          </p:txBody>
        </p:sp>
        <p:sp>
          <p:nvSpPr>
            <p:cNvPr id="50" name="íSļíḓe">
              <a:extLst>
                <a:ext uri="{FF2B5EF4-FFF2-40B4-BE49-F238E27FC236}">
                  <a16:creationId xmlns:a16="http://schemas.microsoft.com/office/drawing/2014/main" id="{D89ABF7D-D208-A557-6994-C358FEA89E88}"/>
                </a:ext>
              </a:extLst>
            </p:cNvPr>
            <p:cNvSpPr/>
            <p:nvPr/>
          </p:nvSpPr>
          <p:spPr>
            <a:xfrm>
              <a:off x="1073577" y="4946785"/>
              <a:ext cx="1772385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3038" indent="-173038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只有用明确具体的语言清楚的说明要达到的效果，才是一个恰当的目标。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245076A-1B6A-CF20-5735-2538452E9B1C}"/>
              </a:ext>
            </a:extLst>
          </p:cNvPr>
          <p:cNvGrpSpPr/>
          <p:nvPr/>
        </p:nvGrpSpPr>
        <p:grpSpPr>
          <a:xfrm>
            <a:off x="3015854" y="1665514"/>
            <a:ext cx="2024062" cy="4226856"/>
            <a:chOff x="3015854" y="1665514"/>
            <a:chExt cx="2024062" cy="4226856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AC1750E6-21B0-D3B3-F25F-4CE3947FC799}"/>
                </a:ext>
              </a:extLst>
            </p:cNvPr>
            <p:cNvGrpSpPr/>
            <p:nvPr/>
          </p:nvGrpSpPr>
          <p:grpSpPr>
            <a:xfrm>
              <a:off x="3015854" y="1665514"/>
              <a:ext cx="2024062" cy="1534885"/>
              <a:chOff x="3015854" y="1665514"/>
              <a:chExt cx="2024062" cy="1534885"/>
            </a:xfrm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9F32D8A2-8248-B096-4E3B-CB50F11CB601}"/>
                  </a:ext>
                </a:extLst>
              </p:cNvPr>
              <p:cNvSpPr/>
              <p:nvPr/>
            </p:nvSpPr>
            <p:spPr>
              <a:xfrm>
                <a:off x="3015854" y="1665514"/>
                <a:ext cx="2024062" cy="1534885"/>
              </a:xfrm>
              <a:prstGeom prst="roundRect">
                <a:avLst>
                  <a:gd name="adj" fmla="val 8866"/>
                </a:avLst>
              </a:prstGeom>
              <a:solidFill>
                <a:schemeClr val="accent1">
                  <a:lumMod val="10000"/>
                  <a:lumOff val="90000"/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395715DE-8B4F-CE61-AF78-ED23FD0BF837}"/>
                  </a:ext>
                </a:extLst>
              </p:cNvPr>
              <p:cNvGrpSpPr/>
              <p:nvPr/>
            </p:nvGrpSpPr>
            <p:grpSpPr>
              <a:xfrm>
                <a:off x="3483950" y="1937430"/>
                <a:ext cx="1090252" cy="748824"/>
                <a:chOff x="3483950" y="1937430"/>
                <a:chExt cx="1090252" cy="748824"/>
              </a:xfrm>
            </p:grpSpPr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C75B2393-D46F-9EB0-29B1-C8B8D7582239}"/>
                    </a:ext>
                  </a:extLst>
                </p:cNvPr>
                <p:cNvSpPr txBox="1"/>
                <p:nvPr/>
              </p:nvSpPr>
              <p:spPr>
                <a:xfrm>
                  <a:off x="3522207" y="1937430"/>
                  <a:ext cx="1051995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4800" dirty="0">
                      <a:solidFill>
                        <a:schemeClr val="bg1"/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M</a:t>
                  </a:r>
                  <a:endParaRPr lang="zh-CN" altLang="en-US" sz="4800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  <p:sp>
              <p:nvSpPr>
                <p:cNvPr id="16" name="TextBox 10+">
                  <a:extLst>
                    <a:ext uri="{FF2B5EF4-FFF2-40B4-BE49-F238E27FC236}">
                      <a16:creationId xmlns:a16="http://schemas.microsoft.com/office/drawing/2014/main" id="{17C2EDE7-FF15-A298-03F8-3FE0B88E5DFA}"/>
                    </a:ext>
                  </a:extLst>
                </p:cNvPr>
                <p:cNvSpPr txBox="1"/>
                <p:nvPr/>
              </p:nvSpPr>
              <p:spPr>
                <a:xfrm>
                  <a:off x="3483950" y="1947590"/>
                  <a:ext cx="1051995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4800" dirty="0">
                      <a:ln>
                        <a:solidFill>
                          <a:schemeClr val="bg1"/>
                        </a:solidFill>
                      </a:ln>
                      <a:noFill/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M</a:t>
                  </a:r>
                  <a:endParaRPr lang="zh-CN" altLang="en-US" sz="4800" dirty="0">
                    <a:ln>
                      <a:solidFill>
                        <a:schemeClr val="bg1"/>
                      </a:solidFill>
                    </a:ln>
                    <a:noFill/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C6689C4-0F63-78D3-CB08-589DF262D3FE}"/>
                  </a:ext>
                </a:extLst>
              </p:cNvPr>
              <p:cNvSpPr txBox="1"/>
              <p:nvPr/>
            </p:nvSpPr>
            <p:spPr>
              <a:xfrm>
                <a:off x="3381874" y="2696414"/>
                <a:ext cx="1281660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bg1"/>
                    </a:solidFill>
                    <a:effectLst/>
                    <a:latin typeface="优设标题黑" panose="00000500000000000000" pitchFamily="2" charset="-122"/>
                    <a:ea typeface="优设标题黑" panose="00000500000000000000" pitchFamily="2" charset="-122"/>
                    <a:cs typeface="Times New Roman" panose="02020603050405020304" pitchFamily="18" charset="0"/>
                  </a:rPr>
                  <a:t>Measurable</a:t>
                </a:r>
                <a:endParaRPr lang="zh-CN" altLang="en-US" sz="1400" kern="100" dirty="0">
                  <a:solidFill>
                    <a:schemeClr val="bg1"/>
                  </a:solidFill>
                  <a:effectLst/>
                  <a:latin typeface="优设标题黑" panose="00000500000000000000" pitchFamily="2" charset="-122"/>
                  <a:ea typeface="优设标题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" name="íSļíḓe">
              <a:extLst>
                <a:ext uri="{FF2B5EF4-FFF2-40B4-BE49-F238E27FC236}">
                  <a16:creationId xmlns:a16="http://schemas.microsoft.com/office/drawing/2014/main" id="{5DAA9C3E-B336-123C-2C01-A8FAC3DAC335}"/>
                </a:ext>
              </a:extLst>
            </p:cNvPr>
            <p:cNvSpPr/>
            <p:nvPr/>
          </p:nvSpPr>
          <p:spPr>
            <a:xfrm>
              <a:off x="3141693" y="3617356"/>
              <a:ext cx="1772385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3038" indent="-173038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一般来说可以使用具体的数字或比率，来使目标量化，即可衡量。</a:t>
              </a:r>
            </a:p>
          </p:txBody>
        </p:sp>
        <p:sp>
          <p:nvSpPr>
            <p:cNvPr id="52" name="íSļíḓe">
              <a:extLst>
                <a:ext uri="{FF2B5EF4-FFF2-40B4-BE49-F238E27FC236}">
                  <a16:creationId xmlns:a16="http://schemas.microsoft.com/office/drawing/2014/main" id="{E1425D09-5A2B-8160-01AB-6B247AEC7CB0}"/>
                </a:ext>
              </a:extLst>
            </p:cNvPr>
            <p:cNvSpPr/>
            <p:nvPr/>
          </p:nvSpPr>
          <p:spPr>
            <a:xfrm>
              <a:off x="3141693" y="4946785"/>
              <a:ext cx="1772385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3038" indent="-173038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量化的指标能够直观的告诉你工作目标是什么，为达到目标数字而努力。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BF84AA8-D570-6E5C-0DBD-F823B5B8FFEC}"/>
              </a:ext>
            </a:extLst>
          </p:cNvPr>
          <p:cNvGrpSpPr/>
          <p:nvPr/>
        </p:nvGrpSpPr>
        <p:grpSpPr>
          <a:xfrm>
            <a:off x="5083970" y="1665514"/>
            <a:ext cx="2024062" cy="4226856"/>
            <a:chOff x="5083970" y="1665514"/>
            <a:chExt cx="2024062" cy="4226856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27841171-FEAD-13B7-E19B-AE1F87E0E8B8}"/>
                </a:ext>
              </a:extLst>
            </p:cNvPr>
            <p:cNvGrpSpPr/>
            <p:nvPr/>
          </p:nvGrpSpPr>
          <p:grpSpPr>
            <a:xfrm>
              <a:off x="5083970" y="1665514"/>
              <a:ext cx="2024062" cy="1534885"/>
              <a:chOff x="5083970" y="1665514"/>
              <a:chExt cx="2024062" cy="1534885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17A08323-1BEC-F85A-0095-5C7DCDE55992}"/>
                  </a:ext>
                </a:extLst>
              </p:cNvPr>
              <p:cNvSpPr/>
              <p:nvPr/>
            </p:nvSpPr>
            <p:spPr>
              <a:xfrm>
                <a:off x="5083970" y="1665514"/>
                <a:ext cx="2024062" cy="1534885"/>
              </a:xfrm>
              <a:prstGeom prst="roundRect">
                <a:avLst>
                  <a:gd name="adj" fmla="val 8866"/>
                </a:avLst>
              </a:prstGeom>
              <a:solidFill>
                <a:schemeClr val="accent1">
                  <a:lumMod val="10000"/>
                  <a:lumOff val="90000"/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7594D08D-4253-4753-9E2D-7F12D33E7A6F}"/>
                  </a:ext>
                </a:extLst>
              </p:cNvPr>
              <p:cNvGrpSpPr/>
              <p:nvPr/>
            </p:nvGrpSpPr>
            <p:grpSpPr>
              <a:xfrm>
                <a:off x="5527141" y="1937430"/>
                <a:ext cx="1096049" cy="748824"/>
                <a:chOff x="5527141" y="1937430"/>
                <a:chExt cx="1096049" cy="748824"/>
              </a:xfrm>
            </p:grpSpPr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AEA851AD-0106-E598-DEF8-AE482B3B4F3E}"/>
                    </a:ext>
                  </a:extLst>
                </p:cNvPr>
                <p:cNvSpPr txBox="1"/>
                <p:nvPr/>
              </p:nvSpPr>
              <p:spPr>
                <a:xfrm>
                  <a:off x="5571195" y="1937430"/>
                  <a:ext cx="1051995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4800" dirty="0">
                      <a:solidFill>
                        <a:schemeClr val="bg1"/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A</a:t>
                  </a:r>
                </a:p>
              </p:txBody>
            </p:sp>
            <p:sp>
              <p:nvSpPr>
                <p:cNvPr id="18" name="TextBox 10+">
                  <a:extLst>
                    <a:ext uri="{FF2B5EF4-FFF2-40B4-BE49-F238E27FC236}">
                      <a16:creationId xmlns:a16="http://schemas.microsoft.com/office/drawing/2014/main" id="{1FECC6B0-0F51-063E-53E9-CFA759551B07}"/>
                    </a:ext>
                  </a:extLst>
                </p:cNvPr>
                <p:cNvSpPr txBox="1"/>
                <p:nvPr/>
              </p:nvSpPr>
              <p:spPr>
                <a:xfrm>
                  <a:off x="5527141" y="1947590"/>
                  <a:ext cx="1051995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4800" dirty="0">
                      <a:ln>
                        <a:solidFill>
                          <a:schemeClr val="bg1"/>
                        </a:solidFill>
                      </a:ln>
                      <a:noFill/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A</a:t>
                  </a:r>
                  <a:endParaRPr lang="zh-CN" altLang="en-US" sz="4800" dirty="0">
                    <a:ln>
                      <a:solidFill>
                        <a:schemeClr val="bg1"/>
                      </a:solidFill>
                    </a:ln>
                    <a:noFill/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92D05D1-009E-C83A-2FBD-FF9E9F10345F}"/>
                  </a:ext>
                </a:extLst>
              </p:cNvPr>
              <p:cNvSpPr txBox="1"/>
              <p:nvPr/>
            </p:nvSpPr>
            <p:spPr>
              <a:xfrm>
                <a:off x="5483088" y="2696414"/>
                <a:ext cx="1281660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bg1"/>
                    </a:solidFill>
                    <a:effectLst/>
                    <a:latin typeface="优设标题黑" panose="00000500000000000000" pitchFamily="2" charset="-122"/>
                    <a:ea typeface="优设标题黑" panose="00000500000000000000" pitchFamily="2" charset="-122"/>
                    <a:cs typeface="Times New Roman" panose="02020603050405020304" pitchFamily="18" charset="0"/>
                  </a:rPr>
                  <a:t>Attainable</a:t>
                </a:r>
                <a:endParaRPr lang="zh-CN" altLang="en-US" sz="1400" kern="100" dirty="0">
                  <a:solidFill>
                    <a:schemeClr val="bg1"/>
                  </a:solidFill>
                  <a:effectLst/>
                  <a:latin typeface="优设标题黑" panose="00000500000000000000" pitchFamily="2" charset="-122"/>
                  <a:ea typeface="优设标题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3" name="íSļíḓe">
              <a:extLst>
                <a:ext uri="{FF2B5EF4-FFF2-40B4-BE49-F238E27FC236}">
                  <a16:creationId xmlns:a16="http://schemas.microsoft.com/office/drawing/2014/main" id="{C3CBDE21-976A-C192-791F-58A186A02B06}"/>
                </a:ext>
              </a:extLst>
            </p:cNvPr>
            <p:cNvSpPr/>
            <p:nvPr/>
          </p:nvSpPr>
          <p:spPr>
            <a:xfrm>
              <a:off x="5209809" y="3617356"/>
              <a:ext cx="1772385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3038" indent="-173038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目标的制定不能不切实际，目标实现的概率越小，对人的激励作用就越小。</a:t>
              </a:r>
            </a:p>
          </p:txBody>
        </p:sp>
        <p:sp>
          <p:nvSpPr>
            <p:cNvPr id="54" name="íSļíḓe">
              <a:extLst>
                <a:ext uri="{FF2B5EF4-FFF2-40B4-BE49-F238E27FC236}">
                  <a16:creationId xmlns:a16="http://schemas.microsoft.com/office/drawing/2014/main" id="{BE14B904-AF8F-C3D3-109D-77071DD2C2B1}"/>
                </a:ext>
              </a:extLst>
            </p:cNvPr>
            <p:cNvSpPr/>
            <p:nvPr/>
          </p:nvSpPr>
          <p:spPr>
            <a:xfrm>
              <a:off x="5209809" y="4946785"/>
              <a:ext cx="1772385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3038" indent="-173038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应从实际出发，让目标执行者感觉到只要通过努力就能实现。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8C1BCB2-BF43-BD4F-477C-8F73BF3F7370}"/>
              </a:ext>
            </a:extLst>
          </p:cNvPr>
          <p:cNvGrpSpPr/>
          <p:nvPr/>
        </p:nvGrpSpPr>
        <p:grpSpPr>
          <a:xfrm>
            <a:off x="7152085" y="1665514"/>
            <a:ext cx="2024062" cy="4226856"/>
            <a:chOff x="7152085" y="1665514"/>
            <a:chExt cx="2024062" cy="4226856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63AA7C43-0156-0826-699E-287F2EECCB26}"/>
                </a:ext>
              </a:extLst>
            </p:cNvPr>
            <p:cNvGrpSpPr/>
            <p:nvPr/>
          </p:nvGrpSpPr>
          <p:grpSpPr>
            <a:xfrm>
              <a:off x="7152085" y="1665514"/>
              <a:ext cx="2024062" cy="1534885"/>
              <a:chOff x="7152085" y="1665514"/>
              <a:chExt cx="2024062" cy="1534885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476F0F96-61DA-F7F7-68C3-6B78F719BDD1}"/>
                  </a:ext>
                </a:extLst>
              </p:cNvPr>
              <p:cNvSpPr/>
              <p:nvPr/>
            </p:nvSpPr>
            <p:spPr>
              <a:xfrm>
                <a:off x="7152085" y="1665514"/>
                <a:ext cx="2024062" cy="1534885"/>
              </a:xfrm>
              <a:prstGeom prst="roundRect">
                <a:avLst>
                  <a:gd name="adj" fmla="val 8866"/>
                </a:avLst>
              </a:prstGeom>
              <a:solidFill>
                <a:schemeClr val="accent1">
                  <a:lumMod val="10000"/>
                  <a:lumOff val="90000"/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75CD480C-5558-C185-618B-E69FC7AB425F}"/>
                  </a:ext>
                </a:extLst>
              </p:cNvPr>
              <p:cNvGrpSpPr/>
              <p:nvPr/>
            </p:nvGrpSpPr>
            <p:grpSpPr>
              <a:xfrm>
                <a:off x="7595257" y="1937430"/>
                <a:ext cx="1098946" cy="753822"/>
                <a:chOff x="7595257" y="1937430"/>
                <a:chExt cx="1098946" cy="753822"/>
              </a:xfrm>
            </p:grpSpPr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DD891A17-B929-1A02-CA21-AECF098EDF41}"/>
                    </a:ext>
                  </a:extLst>
                </p:cNvPr>
                <p:cNvSpPr txBox="1"/>
                <p:nvPr/>
              </p:nvSpPr>
              <p:spPr>
                <a:xfrm>
                  <a:off x="7642208" y="1937430"/>
                  <a:ext cx="1051995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4800" dirty="0">
                      <a:solidFill>
                        <a:schemeClr val="bg1"/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R</a:t>
                  </a:r>
                </a:p>
              </p:txBody>
            </p:sp>
            <p:sp>
              <p:nvSpPr>
                <p:cNvPr id="21" name="TextBox 10+">
                  <a:extLst>
                    <a:ext uri="{FF2B5EF4-FFF2-40B4-BE49-F238E27FC236}">
                      <a16:creationId xmlns:a16="http://schemas.microsoft.com/office/drawing/2014/main" id="{D62CF305-8D49-B80A-DD6B-B6599B561706}"/>
                    </a:ext>
                  </a:extLst>
                </p:cNvPr>
                <p:cNvSpPr txBox="1"/>
                <p:nvPr/>
              </p:nvSpPr>
              <p:spPr>
                <a:xfrm>
                  <a:off x="7595257" y="1952588"/>
                  <a:ext cx="1051995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4800" dirty="0">
                      <a:ln>
                        <a:solidFill>
                          <a:schemeClr val="bg1"/>
                        </a:solidFill>
                      </a:ln>
                      <a:noFill/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R</a:t>
                  </a:r>
                  <a:endParaRPr lang="zh-CN" altLang="en-US" sz="4800" dirty="0">
                    <a:ln>
                      <a:solidFill>
                        <a:schemeClr val="bg1"/>
                      </a:solidFill>
                    </a:ln>
                    <a:noFill/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FF95CF2-67B6-FD41-A143-8B9C36C66B83}"/>
                  </a:ext>
                </a:extLst>
              </p:cNvPr>
              <p:cNvSpPr txBox="1"/>
              <p:nvPr/>
            </p:nvSpPr>
            <p:spPr>
              <a:xfrm>
                <a:off x="7523286" y="2696414"/>
                <a:ext cx="1281660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1400" kern="100" dirty="0">
                    <a:solidFill>
                      <a:schemeClr val="bg1"/>
                    </a:solidFill>
                    <a:effectLst/>
                    <a:latin typeface="优设标题黑" panose="00000500000000000000" pitchFamily="2" charset="-122"/>
                    <a:ea typeface="优设标题黑" panose="00000500000000000000" pitchFamily="2" charset="-122"/>
                    <a:cs typeface="Times New Roman" panose="02020603050405020304" pitchFamily="18" charset="0"/>
                  </a:rPr>
                  <a:t>esult-based</a:t>
                </a:r>
                <a:endParaRPr lang="zh-CN" altLang="en-US" sz="1400" kern="100" dirty="0">
                  <a:solidFill>
                    <a:schemeClr val="bg1"/>
                  </a:solidFill>
                  <a:effectLst/>
                  <a:latin typeface="优设标题黑" panose="00000500000000000000" pitchFamily="2" charset="-122"/>
                  <a:ea typeface="优设标题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íSļíḓe">
              <a:extLst>
                <a:ext uri="{FF2B5EF4-FFF2-40B4-BE49-F238E27FC236}">
                  <a16:creationId xmlns:a16="http://schemas.microsoft.com/office/drawing/2014/main" id="{EEE8F67A-8773-5682-4565-424854DC68D0}"/>
                </a:ext>
              </a:extLst>
            </p:cNvPr>
            <p:cNvSpPr/>
            <p:nvPr/>
          </p:nvSpPr>
          <p:spPr>
            <a:xfrm>
              <a:off x="7277924" y="3617356"/>
              <a:ext cx="1772385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3038" indent="-173038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恰当的目标还必须与公司或团队的总目标相关，即相关性。</a:t>
              </a:r>
            </a:p>
          </p:txBody>
        </p:sp>
        <p:sp>
          <p:nvSpPr>
            <p:cNvPr id="56" name="íSļíḓe">
              <a:extLst>
                <a:ext uri="{FF2B5EF4-FFF2-40B4-BE49-F238E27FC236}">
                  <a16:creationId xmlns:a16="http://schemas.microsoft.com/office/drawing/2014/main" id="{D74432AA-5EA0-A7F4-2204-FC2C5B541E7B}"/>
                </a:ext>
              </a:extLst>
            </p:cNvPr>
            <p:cNvSpPr/>
            <p:nvPr/>
          </p:nvSpPr>
          <p:spPr>
            <a:xfrm>
              <a:off x="7277924" y="4946785"/>
              <a:ext cx="1772385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3038" indent="-173038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只有保证相关性，才能使分目标不偏离总目标的轨道，使他们的方向一致。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A14CC41-6618-2C5E-AAED-CE2690727EA3}"/>
              </a:ext>
            </a:extLst>
          </p:cNvPr>
          <p:cNvGrpSpPr/>
          <p:nvPr/>
        </p:nvGrpSpPr>
        <p:grpSpPr>
          <a:xfrm>
            <a:off x="9220200" y="1665514"/>
            <a:ext cx="2024062" cy="4226856"/>
            <a:chOff x="9220200" y="1665514"/>
            <a:chExt cx="2024062" cy="4226856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7C7F0523-7CFE-8B4F-AA24-55C884C60E3C}"/>
                </a:ext>
              </a:extLst>
            </p:cNvPr>
            <p:cNvGrpSpPr/>
            <p:nvPr/>
          </p:nvGrpSpPr>
          <p:grpSpPr>
            <a:xfrm>
              <a:off x="9220200" y="1665514"/>
              <a:ext cx="2024062" cy="1534885"/>
              <a:chOff x="9220200" y="1665514"/>
              <a:chExt cx="2024062" cy="1534885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FEF87FFC-C807-57A7-84F4-E82E65E6176E}"/>
                  </a:ext>
                </a:extLst>
              </p:cNvPr>
              <p:cNvSpPr/>
              <p:nvPr/>
            </p:nvSpPr>
            <p:spPr>
              <a:xfrm>
                <a:off x="9220200" y="1665514"/>
                <a:ext cx="2024062" cy="1534885"/>
              </a:xfrm>
              <a:prstGeom prst="roundRect">
                <a:avLst>
                  <a:gd name="adj" fmla="val 8866"/>
                </a:avLst>
              </a:prstGeom>
              <a:solidFill>
                <a:schemeClr val="accent1">
                  <a:lumMod val="10000"/>
                  <a:lumOff val="90000"/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C3A20B8F-5AEF-E57C-40C3-D73E916A78EC}"/>
                  </a:ext>
                </a:extLst>
              </p:cNvPr>
              <p:cNvGrpSpPr/>
              <p:nvPr/>
            </p:nvGrpSpPr>
            <p:grpSpPr>
              <a:xfrm>
                <a:off x="9680833" y="1937430"/>
                <a:ext cx="1095333" cy="750856"/>
                <a:chOff x="9680833" y="1937430"/>
                <a:chExt cx="1095333" cy="750856"/>
              </a:xfrm>
            </p:grpSpPr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5BD14F3-CF08-FD8A-40DA-D0C92144BC76}"/>
                    </a:ext>
                  </a:extLst>
                </p:cNvPr>
                <p:cNvSpPr txBox="1"/>
                <p:nvPr/>
              </p:nvSpPr>
              <p:spPr>
                <a:xfrm>
                  <a:off x="9724171" y="1937430"/>
                  <a:ext cx="1051995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4800" dirty="0">
                      <a:solidFill>
                        <a:schemeClr val="bg1"/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T</a:t>
                  </a:r>
                </a:p>
              </p:txBody>
            </p:sp>
            <p:sp>
              <p:nvSpPr>
                <p:cNvPr id="24" name="TextBox 10+">
                  <a:extLst>
                    <a:ext uri="{FF2B5EF4-FFF2-40B4-BE49-F238E27FC236}">
                      <a16:creationId xmlns:a16="http://schemas.microsoft.com/office/drawing/2014/main" id="{5EAE1C70-7D60-F580-B665-6D175DC2E621}"/>
                    </a:ext>
                  </a:extLst>
                </p:cNvPr>
                <p:cNvSpPr txBox="1"/>
                <p:nvPr/>
              </p:nvSpPr>
              <p:spPr>
                <a:xfrm>
                  <a:off x="9680833" y="1949622"/>
                  <a:ext cx="1051995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4800" dirty="0">
                      <a:ln>
                        <a:solidFill>
                          <a:schemeClr val="bg1"/>
                        </a:solidFill>
                      </a:ln>
                      <a:noFill/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T</a:t>
                  </a:r>
                  <a:endParaRPr lang="zh-CN" altLang="en-US" sz="4800" dirty="0">
                    <a:ln>
                      <a:solidFill>
                        <a:schemeClr val="bg1"/>
                      </a:solidFill>
                    </a:ln>
                    <a:noFill/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BA4B0EC-49DA-0093-D20E-14DB657C7735}"/>
                  </a:ext>
                </a:extLst>
              </p:cNvPr>
              <p:cNvSpPr txBox="1"/>
              <p:nvPr/>
            </p:nvSpPr>
            <p:spPr>
              <a:xfrm>
                <a:off x="9619319" y="2696414"/>
                <a:ext cx="1281660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kern="100" dirty="0">
                    <a:solidFill>
                      <a:schemeClr val="bg1"/>
                    </a:solidFill>
                    <a:effectLst/>
                    <a:latin typeface="优设标题黑" panose="00000500000000000000" pitchFamily="2" charset="-122"/>
                    <a:ea typeface="优设标题黑" panose="00000500000000000000" pitchFamily="2" charset="-122"/>
                    <a:cs typeface="Times New Roman" panose="02020603050405020304" pitchFamily="18" charset="0"/>
                  </a:rPr>
                  <a:t>Time-based</a:t>
                </a:r>
                <a:endParaRPr lang="zh-CN" altLang="en-US" sz="1400" kern="100" dirty="0">
                  <a:solidFill>
                    <a:schemeClr val="bg1"/>
                  </a:solidFill>
                  <a:effectLst/>
                  <a:latin typeface="优设标题黑" panose="00000500000000000000" pitchFamily="2" charset="-122"/>
                  <a:ea typeface="优设标题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íSļíḓe">
              <a:extLst>
                <a:ext uri="{FF2B5EF4-FFF2-40B4-BE49-F238E27FC236}">
                  <a16:creationId xmlns:a16="http://schemas.microsoft.com/office/drawing/2014/main" id="{920B2B4D-F58C-CF27-2B37-41838A9CFCF9}"/>
                </a:ext>
              </a:extLst>
            </p:cNvPr>
            <p:cNvSpPr/>
            <p:nvPr/>
          </p:nvSpPr>
          <p:spPr>
            <a:xfrm>
              <a:off x="9346039" y="3617356"/>
              <a:ext cx="1772385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3038" indent="-173038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根据工作的重要性和紧急程度，设定完成目标的时间要求。</a:t>
              </a:r>
            </a:p>
          </p:txBody>
        </p:sp>
        <p:sp>
          <p:nvSpPr>
            <p:cNvPr id="58" name="íSļíḓe">
              <a:extLst>
                <a:ext uri="{FF2B5EF4-FFF2-40B4-BE49-F238E27FC236}">
                  <a16:creationId xmlns:a16="http://schemas.microsoft.com/office/drawing/2014/main" id="{1FFC3758-EB0C-BF1A-C2A1-9AB9073AC8CF}"/>
                </a:ext>
              </a:extLst>
            </p:cNvPr>
            <p:cNvSpPr/>
            <p:nvPr/>
          </p:nvSpPr>
          <p:spPr>
            <a:xfrm>
              <a:off x="9346039" y="4946785"/>
              <a:ext cx="1772385" cy="94558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 marL="173038" indent="-173038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及时掌握目标进展和变化，方便对目标进行及时控制，灵活调整。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549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F75EDC-6582-43CD-E34A-BD2EE12E4124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未来计划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ED18676-89D9-54AC-19C5-D55FC7B99ADF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B6C027A0-AAA3-E5E0-E442-CC2521B4FB12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>
                <a:solidFill>
                  <a:schemeClr val="bg1"/>
                </a:solidFill>
                <a:latin typeface="+mn-ea"/>
              </a:rPr>
              <a:t>Future plan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081E138-6218-B9D4-546B-779FA6E0A7BF}"/>
              </a:ext>
            </a:extLst>
          </p:cNvPr>
          <p:cNvGrpSpPr/>
          <p:nvPr/>
        </p:nvGrpSpPr>
        <p:grpSpPr>
          <a:xfrm>
            <a:off x="947738" y="1748956"/>
            <a:ext cx="10374153" cy="4298014"/>
            <a:chOff x="947738" y="1748956"/>
            <a:chExt cx="10374153" cy="4298014"/>
          </a:xfrm>
        </p:grpSpPr>
        <p:sp>
          <p:nvSpPr>
            <p:cNvPr id="33" name="箭头: 右 32">
              <a:extLst>
                <a:ext uri="{FF2B5EF4-FFF2-40B4-BE49-F238E27FC236}">
                  <a16:creationId xmlns:a16="http://schemas.microsoft.com/office/drawing/2014/main" id="{BBF0DE3A-D73E-8F35-774D-236A0ED58282}"/>
                </a:ext>
              </a:extLst>
            </p:cNvPr>
            <p:cNvSpPr/>
            <p:nvPr/>
          </p:nvSpPr>
          <p:spPr>
            <a:xfrm flipV="1">
              <a:off x="4145280" y="2258106"/>
              <a:ext cx="337599" cy="239169"/>
            </a:xfrm>
            <a:prstGeom prst="rightArrow">
              <a:avLst/>
            </a:prstGeom>
            <a:gradFill>
              <a:gsLst>
                <a:gs pos="2200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箭头: 右 33">
              <a:extLst>
                <a:ext uri="{FF2B5EF4-FFF2-40B4-BE49-F238E27FC236}">
                  <a16:creationId xmlns:a16="http://schemas.microsoft.com/office/drawing/2014/main" id="{B7ED4046-C4F0-003C-B87C-4B9C3224CB1C}"/>
                </a:ext>
              </a:extLst>
            </p:cNvPr>
            <p:cNvSpPr/>
            <p:nvPr/>
          </p:nvSpPr>
          <p:spPr>
            <a:xfrm flipV="1">
              <a:off x="7733586" y="2258106"/>
              <a:ext cx="337599" cy="239169"/>
            </a:xfrm>
            <a:prstGeom prst="rightArrow">
              <a:avLst/>
            </a:prstGeom>
            <a:gradFill>
              <a:gsLst>
                <a:gs pos="2200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箭头: 右 34">
              <a:extLst>
                <a:ext uri="{FF2B5EF4-FFF2-40B4-BE49-F238E27FC236}">
                  <a16:creationId xmlns:a16="http://schemas.microsoft.com/office/drawing/2014/main" id="{6085EA5B-587C-95C3-C615-311EE4914CF0}"/>
                </a:ext>
              </a:extLst>
            </p:cNvPr>
            <p:cNvSpPr/>
            <p:nvPr/>
          </p:nvSpPr>
          <p:spPr>
            <a:xfrm rot="5400000" flipV="1">
              <a:off x="9554320" y="2992411"/>
              <a:ext cx="337599" cy="239169"/>
            </a:xfrm>
            <a:prstGeom prst="rightArrow">
              <a:avLst/>
            </a:prstGeom>
            <a:gradFill>
              <a:gsLst>
                <a:gs pos="2200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箭头: 右 35">
              <a:extLst>
                <a:ext uri="{FF2B5EF4-FFF2-40B4-BE49-F238E27FC236}">
                  <a16:creationId xmlns:a16="http://schemas.microsoft.com/office/drawing/2014/main" id="{A5CA19FE-7D48-136C-92C4-211FE03D0A5E}"/>
                </a:ext>
              </a:extLst>
            </p:cNvPr>
            <p:cNvSpPr/>
            <p:nvPr/>
          </p:nvSpPr>
          <p:spPr>
            <a:xfrm flipH="1" flipV="1">
              <a:off x="4206824" y="3897086"/>
              <a:ext cx="337599" cy="239169"/>
            </a:xfrm>
            <a:prstGeom prst="rightArrow">
              <a:avLst/>
            </a:prstGeom>
            <a:gradFill>
              <a:gsLst>
                <a:gs pos="2200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箭头: 右 36">
              <a:extLst>
                <a:ext uri="{FF2B5EF4-FFF2-40B4-BE49-F238E27FC236}">
                  <a16:creationId xmlns:a16="http://schemas.microsoft.com/office/drawing/2014/main" id="{96579204-5556-5090-D85C-956AB4B4AF63}"/>
                </a:ext>
              </a:extLst>
            </p:cNvPr>
            <p:cNvSpPr/>
            <p:nvPr/>
          </p:nvSpPr>
          <p:spPr>
            <a:xfrm flipH="1" flipV="1">
              <a:off x="7795130" y="3897086"/>
              <a:ext cx="337599" cy="239169"/>
            </a:xfrm>
            <a:prstGeom prst="rightArrow">
              <a:avLst/>
            </a:prstGeom>
            <a:gradFill>
              <a:gsLst>
                <a:gs pos="2200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箭头: 右 37">
              <a:extLst>
                <a:ext uri="{FF2B5EF4-FFF2-40B4-BE49-F238E27FC236}">
                  <a16:creationId xmlns:a16="http://schemas.microsoft.com/office/drawing/2014/main" id="{48EDE8D9-9D88-724F-174E-7CA2A8929B22}"/>
                </a:ext>
              </a:extLst>
            </p:cNvPr>
            <p:cNvSpPr/>
            <p:nvPr/>
          </p:nvSpPr>
          <p:spPr>
            <a:xfrm rot="5400000" flipV="1">
              <a:off x="2377709" y="4692503"/>
              <a:ext cx="337599" cy="239169"/>
            </a:xfrm>
            <a:prstGeom prst="rightArrow">
              <a:avLst/>
            </a:prstGeom>
            <a:gradFill>
              <a:gsLst>
                <a:gs pos="2200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箭头: 右 38">
              <a:extLst>
                <a:ext uri="{FF2B5EF4-FFF2-40B4-BE49-F238E27FC236}">
                  <a16:creationId xmlns:a16="http://schemas.microsoft.com/office/drawing/2014/main" id="{7B19D647-25B2-64C9-23F2-736588AC700F}"/>
                </a:ext>
              </a:extLst>
            </p:cNvPr>
            <p:cNvSpPr/>
            <p:nvPr/>
          </p:nvSpPr>
          <p:spPr>
            <a:xfrm flipV="1">
              <a:off x="4145280" y="5595125"/>
              <a:ext cx="337599" cy="239169"/>
            </a:xfrm>
            <a:prstGeom prst="rightArrow">
              <a:avLst/>
            </a:prstGeom>
            <a:gradFill>
              <a:gsLst>
                <a:gs pos="2200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箭头: 右 39">
              <a:extLst>
                <a:ext uri="{FF2B5EF4-FFF2-40B4-BE49-F238E27FC236}">
                  <a16:creationId xmlns:a16="http://schemas.microsoft.com/office/drawing/2014/main" id="{2AE45CDD-13A3-1C0E-7B22-A3FCBB2D36EB}"/>
                </a:ext>
              </a:extLst>
            </p:cNvPr>
            <p:cNvSpPr/>
            <p:nvPr/>
          </p:nvSpPr>
          <p:spPr>
            <a:xfrm flipV="1">
              <a:off x="7733586" y="5595125"/>
              <a:ext cx="337599" cy="239169"/>
            </a:xfrm>
            <a:prstGeom prst="rightArrow">
              <a:avLst/>
            </a:prstGeom>
            <a:gradFill>
              <a:gsLst>
                <a:gs pos="2200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1">
                    <a:lumMod val="10000"/>
                    <a:lumOff val="90000"/>
                    <a:alpha val="6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325624C9-2AB9-1E54-0EDE-49DAF6C62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5023840" y="5100959"/>
              <a:ext cx="505896" cy="425642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53419F01-2EF7-01DC-0C65-612DDA0C0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8632490" y="1748956"/>
              <a:ext cx="505896" cy="425642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5989DEEF-99AC-DD51-5601-23015B2CE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2" r="54812" b="85317"/>
            <a:stretch/>
          </p:blipFill>
          <p:spPr>
            <a:xfrm flipV="1">
              <a:off x="8632490" y="5100959"/>
              <a:ext cx="505896" cy="425642"/>
            </a:xfrm>
            <a:prstGeom prst="rect">
              <a:avLst/>
            </a:prstGeom>
          </p:spPr>
        </p:pic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BC955E5C-663A-9657-C55C-19A809435698}"/>
                </a:ext>
              </a:extLst>
            </p:cNvPr>
            <p:cNvGrpSpPr/>
            <p:nvPr/>
          </p:nvGrpSpPr>
          <p:grpSpPr>
            <a:xfrm>
              <a:off x="947738" y="1748956"/>
              <a:ext cx="3197542" cy="963764"/>
              <a:chOff x="947738" y="1748956"/>
              <a:chExt cx="3197542" cy="963764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B6B4BF47-48BF-09FB-25AF-7F3118B9E88F}"/>
                  </a:ext>
                </a:extLst>
              </p:cNvPr>
              <p:cNvGrpSpPr/>
              <p:nvPr/>
            </p:nvGrpSpPr>
            <p:grpSpPr>
              <a:xfrm>
                <a:off x="947738" y="1910080"/>
                <a:ext cx="3197542" cy="802640"/>
                <a:chOff x="947738" y="1899920"/>
                <a:chExt cx="3197542" cy="802640"/>
              </a:xfrm>
            </p:grpSpPr>
            <p:sp>
              <p:nvSpPr>
                <p:cNvPr id="5" name="矩形: 圆角 4">
                  <a:extLst>
                    <a:ext uri="{FF2B5EF4-FFF2-40B4-BE49-F238E27FC236}">
                      <a16:creationId xmlns:a16="http://schemas.microsoft.com/office/drawing/2014/main" id="{D69F1C17-183C-5970-37C8-AA4275E2D531}"/>
                    </a:ext>
                  </a:extLst>
                </p:cNvPr>
                <p:cNvSpPr/>
                <p:nvPr/>
              </p:nvSpPr>
              <p:spPr>
                <a:xfrm>
                  <a:off x="947738" y="1899920"/>
                  <a:ext cx="3197542" cy="802640"/>
                </a:xfrm>
                <a:prstGeom prst="roundRect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A10C9F8A-188B-40ED-701D-571A035EE6C4}"/>
                    </a:ext>
                  </a:extLst>
                </p:cNvPr>
                <p:cNvSpPr txBox="1"/>
                <p:nvPr/>
              </p:nvSpPr>
              <p:spPr>
                <a:xfrm>
                  <a:off x="3578290" y="2271673"/>
                  <a:ext cx="409383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solidFill>
                        <a:schemeClr val="bg1">
                          <a:alpha val="35000"/>
                        </a:schemeClr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01</a:t>
                  </a:r>
                  <a:endParaRPr lang="zh-CN" altLang="en-US" sz="2800" dirty="0">
                    <a:solidFill>
                      <a:schemeClr val="bg1">
                        <a:alpha val="3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D7D93E2B-C037-5903-3864-F4EF9BDA92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192" r="54812" b="85317"/>
              <a:stretch/>
            </p:blipFill>
            <p:spPr>
              <a:xfrm flipV="1">
                <a:off x="1356246" y="1748956"/>
                <a:ext cx="505896" cy="425642"/>
              </a:xfrm>
              <a:prstGeom prst="rect">
                <a:avLst/>
              </a:prstGeom>
            </p:spPr>
          </p:pic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B72F71AB-0913-0720-7D9C-06F5D5C15E27}"/>
                  </a:ext>
                </a:extLst>
              </p:cNvPr>
              <p:cNvSpPr txBox="1"/>
              <p:nvPr/>
            </p:nvSpPr>
            <p:spPr>
              <a:xfrm>
                <a:off x="1481495" y="2126734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项目启动会</a:t>
                </a:r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726709E2-1F62-8BEC-9C74-56025C093E9C}"/>
                </a:ext>
              </a:extLst>
            </p:cNvPr>
            <p:cNvGrpSpPr/>
            <p:nvPr/>
          </p:nvGrpSpPr>
          <p:grpSpPr>
            <a:xfrm>
              <a:off x="947738" y="3429000"/>
              <a:ext cx="3197542" cy="950845"/>
              <a:chOff x="947738" y="3429000"/>
              <a:chExt cx="3197542" cy="950845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511C0AB9-F7F7-583D-7B44-D6048B05E056}"/>
                  </a:ext>
                </a:extLst>
              </p:cNvPr>
              <p:cNvGrpSpPr/>
              <p:nvPr/>
            </p:nvGrpSpPr>
            <p:grpSpPr>
              <a:xfrm>
                <a:off x="947738" y="3577205"/>
                <a:ext cx="3197542" cy="802640"/>
                <a:chOff x="947738" y="1899920"/>
                <a:chExt cx="3197542" cy="802640"/>
              </a:xfrm>
            </p:grpSpPr>
            <p:sp>
              <p:nvSpPr>
                <p:cNvPr id="16" name="矩形: 圆角 15">
                  <a:extLst>
                    <a:ext uri="{FF2B5EF4-FFF2-40B4-BE49-F238E27FC236}">
                      <a16:creationId xmlns:a16="http://schemas.microsoft.com/office/drawing/2014/main" id="{B3A4C415-0D97-412A-3066-BD8718C6DCAC}"/>
                    </a:ext>
                  </a:extLst>
                </p:cNvPr>
                <p:cNvSpPr/>
                <p:nvPr/>
              </p:nvSpPr>
              <p:spPr>
                <a:xfrm>
                  <a:off x="947738" y="1899920"/>
                  <a:ext cx="3197542" cy="802640"/>
                </a:xfrm>
                <a:prstGeom prst="roundRect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2D995B95-C54E-BA4E-2283-220848105255}"/>
                    </a:ext>
                  </a:extLst>
                </p:cNvPr>
                <p:cNvSpPr txBox="1"/>
                <p:nvPr/>
              </p:nvSpPr>
              <p:spPr>
                <a:xfrm>
                  <a:off x="3398538" y="2271673"/>
                  <a:ext cx="589135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solidFill>
                        <a:schemeClr val="bg1">
                          <a:alpha val="35000"/>
                        </a:schemeClr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06</a:t>
                  </a:r>
                  <a:endParaRPr lang="zh-CN" altLang="en-US" sz="2800" dirty="0">
                    <a:solidFill>
                      <a:schemeClr val="bg1">
                        <a:alpha val="3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124F9CE6-F9DB-EC8B-CAA8-1CA36CD03D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192" r="54812" b="85317"/>
              <a:stretch/>
            </p:blipFill>
            <p:spPr>
              <a:xfrm flipV="1">
                <a:off x="1356246" y="3429000"/>
                <a:ext cx="505896" cy="425642"/>
              </a:xfrm>
              <a:prstGeom prst="rect">
                <a:avLst/>
              </a:prstGeom>
            </p:spPr>
          </p:pic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4B296FC6-F3AE-4852-6798-6CCB00D09530}"/>
                  </a:ext>
                </a:extLst>
              </p:cNvPr>
              <p:cNvSpPr txBox="1"/>
              <p:nvPr/>
            </p:nvSpPr>
            <p:spPr>
              <a:xfrm>
                <a:off x="1481495" y="3793859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样机交付</a:t>
                </a: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B342E2F0-5F9D-5DC5-1340-1A5ACBAC44C1}"/>
                </a:ext>
              </a:extLst>
            </p:cNvPr>
            <p:cNvGrpSpPr/>
            <p:nvPr/>
          </p:nvGrpSpPr>
          <p:grpSpPr>
            <a:xfrm>
              <a:off x="947738" y="5100959"/>
              <a:ext cx="3197542" cy="946011"/>
              <a:chOff x="947738" y="5100959"/>
              <a:chExt cx="3197542" cy="946011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E45CC794-7E0F-4CC1-4427-012CDFE748BA}"/>
                  </a:ext>
                </a:extLst>
              </p:cNvPr>
              <p:cNvGrpSpPr/>
              <p:nvPr/>
            </p:nvGrpSpPr>
            <p:grpSpPr>
              <a:xfrm>
                <a:off x="947738" y="5244330"/>
                <a:ext cx="3197542" cy="802640"/>
                <a:chOff x="947738" y="1899920"/>
                <a:chExt cx="3197542" cy="802640"/>
              </a:xfrm>
            </p:grpSpPr>
            <p:sp>
              <p:nvSpPr>
                <p:cNvPr id="25" name="矩形: 圆角 24">
                  <a:extLst>
                    <a:ext uri="{FF2B5EF4-FFF2-40B4-BE49-F238E27FC236}">
                      <a16:creationId xmlns:a16="http://schemas.microsoft.com/office/drawing/2014/main" id="{9AFBEA38-D46D-BD23-6E5E-38F865E77330}"/>
                    </a:ext>
                  </a:extLst>
                </p:cNvPr>
                <p:cNvSpPr/>
                <p:nvPr/>
              </p:nvSpPr>
              <p:spPr>
                <a:xfrm>
                  <a:off x="947738" y="1899920"/>
                  <a:ext cx="3197542" cy="802640"/>
                </a:xfrm>
                <a:prstGeom prst="roundRect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7EB4E7F0-24FD-23AC-60FA-C99BA30BF1BF}"/>
                    </a:ext>
                  </a:extLst>
                </p:cNvPr>
                <p:cNvSpPr txBox="1"/>
                <p:nvPr/>
              </p:nvSpPr>
              <p:spPr>
                <a:xfrm>
                  <a:off x="3398538" y="2271673"/>
                  <a:ext cx="58913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solidFill>
                        <a:schemeClr val="bg1">
                          <a:alpha val="35000"/>
                        </a:schemeClr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07</a:t>
                  </a:r>
                  <a:endParaRPr lang="zh-CN" altLang="en-US" sz="2800" dirty="0">
                    <a:solidFill>
                      <a:schemeClr val="bg1">
                        <a:alpha val="3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6DE746BC-FE33-6289-1C00-67F49BFC65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192" r="54812" b="85317"/>
              <a:stretch/>
            </p:blipFill>
            <p:spPr>
              <a:xfrm flipV="1">
                <a:off x="1356246" y="5100959"/>
                <a:ext cx="505896" cy="425642"/>
              </a:xfrm>
              <a:prstGeom prst="rect">
                <a:avLst/>
              </a:prstGeom>
            </p:spPr>
          </p:pic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4A6A6DE8-8035-92A9-9C0C-CF0B8B979CAA}"/>
                  </a:ext>
                </a:extLst>
              </p:cNvPr>
              <p:cNvSpPr txBox="1"/>
              <p:nvPr/>
            </p:nvSpPr>
            <p:spPr>
              <a:xfrm>
                <a:off x="1481495" y="5460984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测试验收</a:t>
                </a:r>
              </a:p>
            </p:txBody>
          </p: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C1440D85-6D11-1FFC-91AE-30327F5D2071}"/>
                </a:ext>
              </a:extLst>
            </p:cNvPr>
            <p:cNvGrpSpPr/>
            <p:nvPr/>
          </p:nvGrpSpPr>
          <p:grpSpPr>
            <a:xfrm>
              <a:off x="4536044" y="1748956"/>
              <a:ext cx="3197542" cy="963764"/>
              <a:chOff x="4536044" y="1748956"/>
              <a:chExt cx="3197542" cy="963764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740F033D-63BC-AFF0-AE4B-BA61517C976A}"/>
                  </a:ext>
                </a:extLst>
              </p:cNvPr>
              <p:cNvGrpSpPr/>
              <p:nvPr/>
            </p:nvGrpSpPr>
            <p:grpSpPr>
              <a:xfrm>
                <a:off x="4536044" y="1910080"/>
                <a:ext cx="3197542" cy="802640"/>
                <a:chOff x="4536044" y="1899920"/>
                <a:chExt cx="3197542" cy="802640"/>
              </a:xfrm>
            </p:grpSpPr>
            <p:sp>
              <p:nvSpPr>
                <p:cNvPr id="7" name="矩形: 圆角 6">
                  <a:extLst>
                    <a:ext uri="{FF2B5EF4-FFF2-40B4-BE49-F238E27FC236}">
                      <a16:creationId xmlns:a16="http://schemas.microsoft.com/office/drawing/2014/main" id="{10E98B0B-5876-9259-FA7C-BF931C94E27B}"/>
                    </a:ext>
                  </a:extLst>
                </p:cNvPr>
                <p:cNvSpPr/>
                <p:nvPr/>
              </p:nvSpPr>
              <p:spPr>
                <a:xfrm>
                  <a:off x="4536044" y="1899920"/>
                  <a:ext cx="3197542" cy="802640"/>
                </a:xfrm>
                <a:prstGeom prst="roundRect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71CD075-8721-10BF-B2E7-7DA333835DFA}"/>
                    </a:ext>
                  </a:extLst>
                </p:cNvPr>
                <p:cNvSpPr txBox="1"/>
                <p:nvPr/>
              </p:nvSpPr>
              <p:spPr>
                <a:xfrm>
                  <a:off x="7045264" y="2271673"/>
                  <a:ext cx="58913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solidFill>
                        <a:schemeClr val="bg1">
                          <a:alpha val="35000"/>
                        </a:schemeClr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02</a:t>
                  </a:r>
                  <a:endParaRPr lang="zh-CN" altLang="en-US" sz="2800" dirty="0">
                    <a:solidFill>
                      <a:schemeClr val="bg1">
                        <a:alpha val="3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3998BA5-116F-ED53-1C25-C8AD0CE6DC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192" r="54812" b="85317"/>
              <a:stretch/>
            </p:blipFill>
            <p:spPr>
              <a:xfrm flipV="1">
                <a:off x="5023840" y="1748956"/>
                <a:ext cx="505896" cy="425642"/>
              </a:xfrm>
              <a:prstGeom prst="rect">
                <a:avLst/>
              </a:prstGeom>
            </p:spPr>
          </p:pic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15703827-138E-9458-3DBD-7EC6165C2D0C}"/>
                  </a:ext>
                </a:extLst>
              </p:cNvPr>
              <p:cNvSpPr txBox="1"/>
              <p:nvPr/>
            </p:nvSpPr>
            <p:spPr>
              <a:xfrm>
                <a:off x="5151217" y="2126734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需求分析</a:t>
                </a:r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5E440BBA-6E4D-0817-DA66-A2250C4A4AAF}"/>
                </a:ext>
              </a:extLst>
            </p:cNvPr>
            <p:cNvGrpSpPr/>
            <p:nvPr/>
          </p:nvGrpSpPr>
          <p:grpSpPr>
            <a:xfrm>
              <a:off x="4536044" y="3429000"/>
              <a:ext cx="3197542" cy="950845"/>
              <a:chOff x="4536044" y="3429000"/>
              <a:chExt cx="3197542" cy="950845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12A5A926-BABC-3CC3-8CCB-E94226638C20}"/>
                  </a:ext>
                </a:extLst>
              </p:cNvPr>
              <p:cNvGrpSpPr/>
              <p:nvPr/>
            </p:nvGrpSpPr>
            <p:grpSpPr>
              <a:xfrm>
                <a:off x="4536044" y="3577205"/>
                <a:ext cx="3197542" cy="802640"/>
                <a:chOff x="4536044" y="1899920"/>
                <a:chExt cx="3197542" cy="802640"/>
              </a:xfrm>
            </p:grpSpPr>
            <p:sp>
              <p:nvSpPr>
                <p:cNvPr id="19" name="矩形: 圆角 18">
                  <a:extLst>
                    <a:ext uri="{FF2B5EF4-FFF2-40B4-BE49-F238E27FC236}">
                      <a16:creationId xmlns:a16="http://schemas.microsoft.com/office/drawing/2014/main" id="{64B075A9-0910-560D-15E5-A6BBC40A0AB9}"/>
                    </a:ext>
                  </a:extLst>
                </p:cNvPr>
                <p:cNvSpPr/>
                <p:nvPr/>
              </p:nvSpPr>
              <p:spPr>
                <a:xfrm>
                  <a:off x="4536044" y="1899920"/>
                  <a:ext cx="3197542" cy="802640"/>
                </a:xfrm>
                <a:prstGeom prst="roundRect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FD95DF65-4F54-2CDB-F695-E5C6E2A97ED6}"/>
                    </a:ext>
                  </a:extLst>
                </p:cNvPr>
                <p:cNvSpPr txBox="1"/>
                <p:nvPr/>
              </p:nvSpPr>
              <p:spPr>
                <a:xfrm>
                  <a:off x="7045264" y="2271673"/>
                  <a:ext cx="58913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solidFill>
                        <a:schemeClr val="bg1">
                          <a:alpha val="35000"/>
                        </a:schemeClr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05</a:t>
                  </a:r>
                  <a:endParaRPr lang="zh-CN" altLang="en-US" sz="2800" dirty="0">
                    <a:solidFill>
                      <a:schemeClr val="bg1">
                        <a:alpha val="3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2BB49D23-3ABA-130B-8DD0-3288DAEB1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192" r="54812" b="85317"/>
              <a:stretch/>
            </p:blipFill>
            <p:spPr>
              <a:xfrm flipV="1">
                <a:off x="5023840" y="3429000"/>
                <a:ext cx="505896" cy="425642"/>
              </a:xfrm>
              <a:prstGeom prst="rect">
                <a:avLst/>
              </a:prstGeom>
            </p:spPr>
          </p:pic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39240A81-2A8F-4F7D-FB34-90BC570A7F6F}"/>
                  </a:ext>
                </a:extLst>
              </p:cNvPr>
              <p:cNvSpPr txBox="1"/>
              <p:nvPr/>
            </p:nvSpPr>
            <p:spPr>
              <a:xfrm>
                <a:off x="5151217" y="3793859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正式量产</a:t>
                </a: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52C499AF-33F5-306F-184F-CE3AD292371D}"/>
                </a:ext>
              </a:extLst>
            </p:cNvPr>
            <p:cNvGrpSpPr/>
            <p:nvPr/>
          </p:nvGrpSpPr>
          <p:grpSpPr>
            <a:xfrm>
              <a:off x="4536044" y="5244330"/>
              <a:ext cx="3197542" cy="802640"/>
              <a:chOff x="4536044" y="5244330"/>
              <a:chExt cx="3197542" cy="80264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1C9D50B9-4DC6-A43F-6B47-8F92E2A9F2C1}"/>
                  </a:ext>
                </a:extLst>
              </p:cNvPr>
              <p:cNvGrpSpPr/>
              <p:nvPr/>
            </p:nvGrpSpPr>
            <p:grpSpPr>
              <a:xfrm>
                <a:off x="4536044" y="5244330"/>
                <a:ext cx="3197542" cy="802640"/>
                <a:chOff x="4536044" y="1899920"/>
                <a:chExt cx="3197542" cy="802640"/>
              </a:xfrm>
            </p:grpSpPr>
            <p:sp>
              <p:nvSpPr>
                <p:cNvPr id="28" name="矩形: 圆角 27">
                  <a:extLst>
                    <a:ext uri="{FF2B5EF4-FFF2-40B4-BE49-F238E27FC236}">
                      <a16:creationId xmlns:a16="http://schemas.microsoft.com/office/drawing/2014/main" id="{A1997936-8347-A13B-7C20-4D9177C5655F}"/>
                    </a:ext>
                  </a:extLst>
                </p:cNvPr>
                <p:cNvSpPr/>
                <p:nvPr/>
              </p:nvSpPr>
              <p:spPr>
                <a:xfrm>
                  <a:off x="4536044" y="1899920"/>
                  <a:ext cx="3197542" cy="802640"/>
                </a:xfrm>
                <a:prstGeom prst="roundRect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1E952B3B-F98D-E287-E9D6-68DF0C515B8A}"/>
                    </a:ext>
                  </a:extLst>
                </p:cNvPr>
                <p:cNvSpPr txBox="1"/>
                <p:nvPr/>
              </p:nvSpPr>
              <p:spPr>
                <a:xfrm>
                  <a:off x="7045264" y="2271673"/>
                  <a:ext cx="58913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solidFill>
                        <a:schemeClr val="bg1">
                          <a:alpha val="35000"/>
                        </a:schemeClr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08</a:t>
                  </a:r>
                  <a:endParaRPr lang="zh-CN" altLang="en-US" sz="2800" dirty="0">
                    <a:solidFill>
                      <a:schemeClr val="bg1">
                        <a:alpha val="3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6340C1D9-FFEE-92E4-DD5F-8C14D1C61B51}"/>
                  </a:ext>
                </a:extLst>
              </p:cNvPr>
              <p:cNvSpPr txBox="1"/>
              <p:nvPr/>
            </p:nvSpPr>
            <p:spPr>
              <a:xfrm>
                <a:off x="5151217" y="5460984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样机试制</a:t>
                </a: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2B0CA7D0-01E3-019A-292D-1EAA464CFE94}"/>
                </a:ext>
              </a:extLst>
            </p:cNvPr>
            <p:cNvGrpSpPr/>
            <p:nvPr/>
          </p:nvGrpSpPr>
          <p:grpSpPr>
            <a:xfrm>
              <a:off x="8124349" y="1910080"/>
              <a:ext cx="3197542" cy="802640"/>
              <a:chOff x="8124349" y="1910080"/>
              <a:chExt cx="3197542" cy="802640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B1C0250-7E05-9097-21C9-3A42DAA948A6}"/>
                  </a:ext>
                </a:extLst>
              </p:cNvPr>
              <p:cNvGrpSpPr/>
              <p:nvPr/>
            </p:nvGrpSpPr>
            <p:grpSpPr>
              <a:xfrm>
                <a:off x="8124349" y="1910080"/>
                <a:ext cx="3197542" cy="802640"/>
                <a:chOff x="8124349" y="1899920"/>
                <a:chExt cx="3197542" cy="802640"/>
              </a:xfrm>
            </p:grpSpPr>
            <p:sp>
              <p:nvSpPr>
                <p:cNvPr id="8" name="矩形: 圆角 7">
                  <a:extLst>
                    <a:ext uri="{FF2B5EF4-FFF2-40B4-BE49-F238E27FC236}">
                      <a16:creationId xmlns:a16="http://schemas.microsoft.com/office/drawing/2014/main" id="{6D4863EF-C050-42A9-754F-4B608271EB5F}"/>
                    </a:ext>
                  </a:extLst>
                </p:cNvPr>
                <p:cNvSpPr/>
                <p:nvPr/>
              </p:nvSpPr>
              <p:spPr>
                <a:xfrm>
                  <a:off x="8124349" y="1899920"/>
                  <a:ext cx="3197542" cy="802640"/>
                </a:xfrm>
                <a:prstGeom prst="roundRect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AED2FC0F-10BC-637A-77F7-C854044F7B56}"/>
                    </a:ext>
                  </a:extLst>
                </p:cNvPr>
                <p:cNvSpPr txBox="1"/>
                <p:nvPr/>
              </p:nvSpPr>
              <p:spPr>
                <a:xfrm>
                  <a:off x="10634806" y="2271673"/>
                  <a:ext cx="58913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solidFill>
                        <a:schemeClr val="bg1">
                          <a:alpha val="35000"/>
                        </a:schemeClr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03</a:t>
                  </a:r>
                  <a:endParaRPr lang="zh-CN" altLang="en-US" sz="2800" dirty="0">
                    <a:solidFill>
                      <a:schemeClr val="bg1">
                        <a:alpha val="3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97561C07-9A2B-3181-A192-85DC8643032E}"/>
                  </a:ext>
                </a:extLst>
              </p:cNvPr>
              <p:cNvSpPr txBox="1"/>
              <p:nvPr/>
            </p:nvSpPr>
            <p:spPr>
              <a:xfrm>
                <a:off x="8752599" y="2126734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概要设计</a:t>
                </a: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1F50285C-A956-8B6E-00BC-47F5E228C79B}"/>
                </a:ext>
              </a:extLst>
            </p:cNvPr>
            <p:cNvGrpSpPr/>
            <p:nvPr/>
          </p:nvGrpSpPr>
          <p:grpSpPr>
            <a:xfrm>
              <a:off x="8124349" y="3429000"/>
              <a:ext cx="3197542" cy="950845"/>
              <a:chOff x="8124349" y="3429000"/>
              <a:chExt cx="3197542" cy="950845"/>
            </a:xfrm>
          </p:grpSpPr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A662116E-BA2A-3253-3A0E-10E06C718DA2}"/>
                  </a:ext>
                </a:extLst>
              </p:cNvPr>
              <p:cNvGrpSpPr/>
              <p:nvPr/>
            </p:nvGrpSpPr>
            <p:grpSpPr>
              <a:xfrm>
                <a:off x="8124349" y="3577205"/>
                <a:ext cx="3197542" cy="802640"/>
                <a:chOff x="8124349" y="1899920"/>
                <a:chExt cx="3197542" cy="802640"/>
              </a:xfrm>
            </p:grpSpPr>
            <p:sp>
              <p:nvSpPr>
                <p:cNvPr id="22" name="矩形: 圆角 21">
                  <a:extLst>
                    <a:ext uri="{FF2B5EF4-FFF2-40B4-BE49-F238E27FC236}">
                      <a16:creationId xmlns:a16="http://schemas.microsoft.com/office/drawing/2014/main" id="{452F228A-7FB7-0BC1-7270-C315FDA07F38}"/>
                    </a:ext>
                  </a:extLst>
                </p:cNvPr>
                <p:cNvSpPr/>
                <p:nvPr/>
              </p:nvSpPr>
              <p:spPr>
                <a:xfrm>
                  <a:off x="8124349" y="1899920"/>
                  <a:ext cx="3197542" cy="802640"/>
                </a:xfrm>
                <a:prstGeom prst="roundRect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102284EE-45F2-E7FA-A520-C7B3589F6E25}"/>
                    </a:ext>
                  </a:extLst>
                </p:cNvPr>
                <p:cNvSpPr txBox="1"/>
                <p:nvPr/>
              </p:nvSpPr>
              <p:spPr>
                <a:xfrm>
                  <a:off x="10634806" y="2271673"/>
                  <a:ext cx="58913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solidFill>
                        <a:schemeClr val="bg1">
                          <a:alpha val="35000"/>
                        </a:schemeClr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04</a:t>
                  </a:r>
                  <a:endParaRPr lang="zh-CN" altLang="en-US" sz="2800" dirty="0">
                    <a:solidFill>
                      <a:schemeClr val="bg1">
                        <a:alpha val="3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FA6C3C1C-6CEC-77FC-8F1E-568930D88A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192" r="54812" b="85317"/>
              <a:stretch/>
            </p:blipFill>
            <p:spPr>
              <a:xfrm flipV="1">
                <a:off x="8632490" y="3429000"/>
                <a:ext cx="505896" cy="425642"/>
              </a:xfrm>
              <a:prstGeom prst="rect">
                <a:avLst/>
              </a:prstGeom>
            </p:spPr>
          </p:pic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258CBE41-9F81-8664-EA77-A3F63A91DE3F}"/>
                  </a:ext>
                </a:extLst>
              </p:cNvPr>
              <p:cNvSpPr txBox="1"/>
              <p:nvPr/>
            </p:nvSpPr>
            <p:spPr>
              <a:xfrm>
                <a:off x="8752599" y="3793859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成本核算</a:t>
                </a:r>
              </a:p>
            </p:txBody>
          </p: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48999906-EE3A-8150-80BF-1F8D005D7F61}"/>
                </a:ext>
              </a:extLst>
            </p:cNvPr>
            <p:cNvGrpSpPr/>
            <p:nvPr/>
          </p:nvGrpSpPr>
          <p:grpSpPr>
            <a:xfrm>
              <a:off x="8124349" y="5244330"/>
              <a:ext cx="3197542" cy="802640"/>
              <a:chOff x="8124349" y="5244330"/>
              <a:chExt cx="3197542" cy="802640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427E4C05-3F05-C1E6-A4AD-00CB6F2A52F0}"/>
                  </a:ext>
                </a:extLst>
              </p:cNvPr>
              <p:cNvGrpSpPr/>
              <p:nvPr/>
            </p:nvGrpSpPr>
            <p:grpSpPr>
              <a:xfrm>
                <a:off x="8124349" y="5244330"/>
                <a:ext cx="3197542" cy="802640"/>
                <a:chOff x="8124349" y="1899920"/>
                <a:chExt cx="3197542" cy="802640"/>
              </a:xfrm>
            </p:grpSpPr>
            <p:sp>
              <p:nvSpPr>
                <p:cNvPr id="31" name="矩形: 圆角 30">
                  <a:extLst>
                    <a:ext uri="{FF2B5EF4-FFF2-40B4-BE49-F238E27FC236}">
                      <a16:creationId xmlns:a16="http://schemas.microsoft.com/office/drawing/2014/main" id="{9054EB3C-607A-6554-E362-7BB78F7CEF27}"/>
                    </a:ext>
                  </a:extLst>
                </p:cNvPr>
                <p:cNvSpPr/>
                <p:nvPr/>
              </p:nvSpPr>
              <p:spPr>
                <a:xfrm>
                  <a:off x="8124349" y="1899920"/>
                  <a:ext cx="3197542" cy="802640"/>
                </a:xfrm>
                <a:prstGeom prst="roundRect">
                  <a:avLst/>
                </a:prstGeom>
                <a:solidFill>
                  <a:schemeClr val="accent1">
                    <a:lumMod val="10000"/>
                    <a:lumOff val="90000"/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6A1B2A0A-787F-F5F8-98B5-FF432B089317}"/>
                    </a:ext>
                  </a:extLst>
                </p:cNvPr>
                <p:cNvSpPr txBox="1"/>
                <p:nvPr/>
              </p:nvSpPr>
              <p:spPr>
                <a:xfrm>
                  <a:off x="10634806" y="2271673"/>
                  <a:ext cx="58913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solidFill>
                        <a:schemeClr val="bg1">
                          <a:alpha val="35000"/>
                        </a:schemeClr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09</a:t>
                  </a:r>
                  <a:endParaRPr lang="zh-CN" altLang="en-US" sz="2800" dirty="0">
                    <a:solidFill>
                      <a:schemeClr val="bg1">
                        <a:alpha val="35000"/>
                      </a:schemeClr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endParaRPr>
                </a:p>
              </p:txBody>
            </p:sp>
          </p:grp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231F500F-8021-C544-8BF8-7C39CA6CBC93}"/>
                  </a:ext>
                </a:extLst>
              </p:cNvPr>
              <p:cNvSpPr txBox="1"/>
              <p:nvPr/>
            </p:nvSpPr>
            <p:spPr>
              <a:xfrm>
                <a:off x="8752599" y="5460984"/>
                <a:ext cx="1717598" cy="36933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4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细化设计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5202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31C4141-760E-6A6D-387E-022B97E7D623}"/>
              </a:ext>
            </a:extLst>
          </p:cNvPr>
          <p:cNvSpPr txBox="1"/>
          <p:nvPr/>
        </p:nvSpPr>
        <p:spPr>
          <a:xfrm>
            <a:off x="947738" y="1756075"/>
            <a:ext cx="4355490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汇报完毕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A29893A-D287-52CF-0354-DAB079146F60}"/>
              </a:ext>
            </a:extLst>
          </p:cNvPr>
          <p:cNvSpPr txBox="1"/>
          <p:nvPr/>
        </p:nvSpPr>
        <p:spPr>
          <a:xfrm>
            <a:off x="947738" y="2613028"/>
            <a:ext cx="5346382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请指导点评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FC7463A-45E1-FA6A-5B70-B8AFFECE2449}"/>
              </a:ext>
            </a:extLst>
          </p:cNvPr>
          <p:cNvSpPr txBox="1"/>
          <p:nvPr/>
        </p:nvSpPr>
        <p:spPr>
          <a:xfrm>
            <a:off x="947738" y="4018330"/>
            <a:ext cx="534638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+mn-ea"/>
              </a:rPr>
              <a:t>THANK YOU FOR EVERYONE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A8251AE-C3D6-A2E0-D22D-0D7F0344851B}"/>
              </a:ext>
            </a:extLst>
          </p:cNvPr>
          <p:cNvGrpSpPr/>
          <p:nvPr/>
        </p:nvGrpSpPr>
        <p:grpSpPr>
          <a:xfrm>
            <a:off x="945046" y="4915898"/>
            <a:ext cx="2919997" cy="586740"/>
            <a:chOff x="838844" y="4523214"/>
            <a:chExt cx="2919997" cy="586740"/>
          </a:xfrm>
        </p:grpSpPr>
        <p:sp>
          <p:nvSpPr>
            <p:cNvPr id="6" name="矩形: 对角圆角 5">
              <a:extLst>
                <a:ext uri="{FF2B5EF4-FFF2-40B4-BE49-F238E27FC236}">
                  <a16:creationId xmlns:a16="http://schemas.microsoft.com/office/drawing/2014/main" id="{5501BA6F-10DE-8A71-D5EE-A7735E7EF5C0}"/>
                </a:ext>
              </a:extLst>
            </p:cNvPr>
            <p:cNvSpPr/>
            <p:nvPr/>
          </p:nvSpPr>
          <p:spPr>
            <a:xfrm>
              <a:off x="838844" y="4523214"/>
              <a:ext cx="2919997" cy="58674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6947408-26F6-F36C-E505-38D97694E0FF}"/>
                </a:ext>
              </a:extLst>
            </p:cNvPr>
            <p:cNvSpPr txBox="1"/>
            <p:nvPr/>
          </p:nvSpPr>
          <p:spPr>
            <a:xfrm>
              <a:off x="989777" y="4641632"/>
              <a:ext cx="2618130" cy="40011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汇报人：希斯塔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884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</a:t>
            </a:r>
            <a:r>
              <a:rPr kumimoji="1" lang="en-US" altLang="zh-CN" dirty="0" err="1"/>
              <a:t>OPPOSans</a:t>
            </a:r>
            <a:r>
              <a:rPr kumimoji="1" lang="zh-CN" altLang="en-US" dirty="0"/>
              <a:t>、字体圈欣意冠黑体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 err="1"/>
              <a:t>OPPOSans</a:t>
            </a:r>
            <a:r>
              <a:rPr kumimoji="1" lang="zh-CN" altLang="en-US" dirty="0"/>
              <a:t>、</a:t>
            </a:r>
            <a:r>
              <a:rPr kumimoji="1" lang="en-US" altLang="zh-CN" dirty="0"/>
              <a:t>Baskerville Old Face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-US" altLang="zh-CN" dirty="0"/>
              <a:t>Microsoft365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Freepic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Seastar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31179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B235F06-09B2-934F-582B-B9E8BE0102F9}"/>
              </a:ext>
            </a:extLst>
          </p:cNvPr>
          <p:cNvGrpSpPr/>
          <p:nvPr/>
        </p:nvGrpSpPr>
        <p:grpSpPr>
          <a:xfrm>
            <a:off x="3195069" y="1922361"/>
            <a:ext cx="5801862" cy="2504348"/>
            <a:chOff x="3252169" y="1922361"/>
            <a:chExt cx="5801862" cy="2504348"/>
          </a:xfrm>
        </p:grpSpPr>
        <p:sp>
          <p:nvSpPr>
            <p:cNvPr id="31" name="矩形: 对角圆角 30">
              <a:extLst>
                <a:ext uri="{FF2B5EF4-FFF2-40B4-BE49-F238E27FC236}">
                  <a16:creationId xmlns:a16="http://schemas.microsoft.com/office/drawing/2014/main" id="{18998C83-7BCD-81B2-0A83-97D6A67BA98A}"/>
                </a:ext>
              </a:extLst>
            </p:cNvPr>
            <p:cNvSpPr/>
            <p:nvPr/>
          </p:nvSpPr>
          <p:spPr>
            <a:xfrm>
              <a:off x="3252169" y="2682628"/>
              <a:ext cx="5801862" cy="174408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7A1D77A-47D1-97CC-893A-15C831C5A9BD}"/>
                </a:ext>
              </a:extLst>
            </p:cNvPr>
            <p:cNvSpPr txBox="1"/>
            <p:nvPr/>
          </p:nvSpPr>
          <p:spPr>
            <a:xfrm>
              <a:off x="3507794" y="1922362"/>
              <a:ext cx="2958031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6600" i="1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PART</a:t>
              </a:r>
              <a:endParaRPr lang="zh-CN" altLang="en-US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17C8346-C856-31E3-45B0-754C4C9ACEE3}"/>
                </a:ext>
              </a:extLst>
            </p:cNvPr>
            <p:cNvSpPr txBox="1"/>
            <p:nvPr/>
          </p:nvSpPr>
          <p:spPr>
            <a:xfrm>
              <a:off x="6096000" y="1922361"/>
              <a:ext cx="2958031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6600" i="1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ONE</a:t>
              </a:r>
              <a:endParaRPr lang="zh-CN" altLang="en-US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104DD073-108E-BBDD-99B7-839BA17BE0C6}"/>
                </a:ext>
              </a:extLst>
            </p:cNvPr>
            <p:cNvGrpSpPr/>
            <p:nvPr/>
          </p:nvGrpSpPr>
          <p:grpSpPr>
            <a:xfrm>
              <a:off x="3770658" y="3019992"/>
              <a:ext cx="4477486" cy="1098762"/>
              <a:chOff x="3713558" y="3569166"/>
              <a:chExt cx="4477486" cy="1098762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971BBF9-9D6E-62A9-54A9-9AE628CB33B9}"/>
                  </a:ext>
                </a:extLst>
              </p:cNvPr>
              <p:cNvSpPr txBox="1"/>
              <p:nvPr/>
            </p:nvSpPr>
            <p:spPr>
              <a:xfrm>
                <a:off x="3713558" y="3569166"/>
                <a:ext cx="1216152" cy="1098762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7140" i="1" dirty="0">
                    <a:solidFill>
                      <a:schemeClr val="bg1"/>
                    </a:solidFill>
                    <a:latin typeface="+mj-ea"/>
                    <a:ea typeface="+mj-ea"/>
                  </a:rPr>
                  <a:t>01</a:t>
                </a:r>
                <a:endParaRPr lang="zh-CN" altLang="en-US" sz="7140" i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C2C4DD5-B51C-718E-566A-8601A5D69C87}"/>
                  </a:ext>
                </a:extLst>
              </p:cNvPr>
              <p:cNvSpPr txBox="1"/>
              <p:nvPr/>
            </p:nvSpPr>
            <p:spPr>
              <a:xfrm>
                <a:off x="5293447" y="3658450"/>
                <a:ext cx="2897597" cy="568771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zh-CN" altLang="en-US" sz="3696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工作概况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4233C50-9492-7789-E002-57F5216C62BA}"/>
                  </a:ext>
                </a:extLst>
              </p:cNvPr>
              <p:cNvSpPr txBox="1"/>
              <p:nvPr/>
            </p:nvSpPr>
            <p:spPr>
              <a:xfrm>
                <a:off x="5293447" y="4269651"/>
                <a:ext cx="2897597" cy="2585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en-US" altLang="zh-CN" sz="1680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Work overview</a:t>
                </a:r>
                <a:endParaRPr lang="zh-CN" altLang="en-US" sz="168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863062B-814C-2C8B-5445-B92AFC71B74F}"/>
              </a:ext>
            </a:extLst>
          </p:cNvPr>
          <p:cNvGrpSpPr/>
          <p:nvPr/>
        </p:nvGrpSpPr>
        <p:grpSpPr>
          <a:xfrm>
            <a:off x="3152872" y="2743200"/>
            <a:ext cx="477399" cy="629225"/>
            <a:chOff x="3152872" y="2743200"/>
            <a:chExt cx="477399" cy="629225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3F0E987-03AB-EEE7-692C-DB2C8EC54996}"/>
                </a:ext>
              </a:extLst>
            </p:cNvPr>
            <p:cNvSpPr/>
            <p:nvPr/>
          </p:nvSpPr>
          <p:spPr>
            <a:xfrm>
              <a:off x="3152872" y="2743200"/>
              <a:ext cx="477399" cy="477399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5E257AF2-2084-EA5A-FB0A-63FCE17D1C47}"/>
                </a:ext>
              </a:extLst>
            </p:cNvPr>
            <p:cNvSpPr/>
            <p:nvPr/>
          </p:nvSpPr>
          <p:spPr>
            <a:xfrm>
              <a:off x="3152873" y="3175477"/>
              <a:ext cx="196948" cy="196948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DBA1A456-FFDA-C14E-B88E-86349D982400}"/>
              </a:ext>
            </a:extLst>
          </p:cNvPr>
          <p:cNvGrpSpPr/>
          <p:nvPr/>
        </p:nvGrpSpPr>
        <p:grpSpPr>
          <a:xfrm>
            <a:off x="8649072" y="3749555"/>
            <a:ext cx="477399" cy="629225"/>
            <a:chOff x="3152872" y="2743200"/>
            <a:chExt cx="477399" cy="629225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762B2F49-391A-2446-6550-1750E454E23B}"/>
                </a:ext>
              </a:extLst>
            </p:cNvPr>
            <p:cNvSpPr/>
            <p:nvPr/>
          </p:nvSpPr>
          <p:spPr>
            <a:xfrm>
              <a:off x="3152872" y="2743200"/>
              <a:ext cx="477399" cy="477399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F4F4E41E-7FA8-A7A8-008D-845B371FA765}"/>
                </a:ext>
              </a:extLst>
            </p:cNvPr>
            <p:cNvSpPr/>
            <p:nvPr/>
          </p:nvSpPr>
          <p:spPr>
            <a:xfrm>
              <a:off x="3152873" y="3175477"/>
              <a:ext cx="196948" cy="196948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307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1DBF34B-B356-8B72-F213-129329680B00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工作概况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8AAB691-7B25-D6E5-83E7-739141BC3FAC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7E15FA0-6BE7-7871-58D0-F8EBDC39CCA7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Work overview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A701E5D-8249-BDA4-51E9-CCC65EF527E9}"/>
              </a:ext>
            </a:extLst>
          </p:cNvPr>
          <p:cNvGrpSpPr/>
          <p:nvPr/>
        </p:nvGrpSpPr>
        <p:grpSpPr>
          <a:xfrm>
            <a:off x="923351" y="1938759"/>
            <a:ext cx="3068325" cy="3846342"/>
            <a:chOff x="923351" y="1938759"/>
            <a:chExt cx="3068325" cy="3846342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30942970-4CF3-87A9-EF57-C352A0FB9D74}"/>
                </a:ext>
              </a:extLst>
            </p:cNvPr>
            <p:cNvSpPr/>
            <p:nvPr/>
          </p:nvSpPr>
          <p:spPr>
            <a:xfrm>
              <a:off x="972122" y="2590801"/>
              <a:ext cx="3019554" cy="3194300"/>
            </a:xfrm>
            <a:custGeom>
              <a:avLst/>
              <a:gdLst>
                <a:gd name="connsiteX0" fmla="*/ 0 w 3019554"/>
                <a:gd name="connsiteY0" fmla="*/ 0 h 3638551"/>
                <a:gd name="connsiteX1" fmla="*/ 3019554 w 3019554"/>
                <a:gd name="connsiteY1" fmla="*/ 0 h 3638551"/>
                <a:gd name="connsiteX2" fmla="*/ 3019554 w 3019554"/>
                <a:gd name="connsiteY2" fmla="*/ 3638551 h 3638551"/>
                <a:gd name="connsiteX3" fmla="*/ 1049899 w 3019554"/>
                <a:gd name="connsiteY3" fmla="*/ 3638551 h 3638551"/>
                <a:gd name="connsiteX4" fmla="*/ 0 w 3019554"/>
                <a:gd name="connsiteY4" fmla="*/ 2588652 h 3638551"/>
                <a:gd name="connsiteX5" fmla="*/ 0 w 3019554"/>
                <a:gd name="connsiteY5" fmla="*/ 0 h 36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9554" h="3638551">
                  <a:moveTo>
                    <a:pt x="0" y="0"/>
                  </a:moveTo>
                  <a:lnTo>
                    <a:pt x="3019554" y="0"/>
                  </a:lnTo>
                  <a:lnTo>
                    <a:pt x="3019554" y="3638551"/>
                  </a:lnTo>
                  <a:lnTo>
                    <a:pt x="1049899" y="3638551"/>
                  </a:lnTo>
                  <a:cubicBezTo>
                    <a:pt x="470056" y="3638551"/>
                    <a:pt x="0" y="3168495"/>
                    <a:pt x="0" y="2588652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7B9C1D54-C2F2-11B4-5905-617B47DA6656}"/>
                </a:ext>
              </a:extLst>
            </p:cNvPr>
            <p:cNvCxnSpPr>
              <a:cxnSpLocks/>
            </p:cNvCxnSpPr>
            <p:nvPr/>
          </p:nvCxnSpPr>
          <p:spPr>
            <a:xfrm>
              <a:off x="1279706" y="4003993"/>
              <a:ext cx="271197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E03CAA98-06C5-D71D-4250-1FD49A76C5B2}"/>
                </a:ext>
              </a:extLst>
            </p:cNvPr>
            <p:cNvSpPr txBox="1"/>
            <p:nvPr/>
          </p:nvSpPr>
          <p:spPr>
            <a:xfrm>
              <a:off x="947737" y="1938759"/>
              <a:ext cx="271197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4800" dirty="0">
                  <a:ln>
                    <a:gradFill>
                      <a:gsLst>
                        <a:gs pos="0">
                          <a:schemeClr val="accent2"/>
                        </a:gs>
                        <a:gs pos="6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ONE</a:t>
              </a:r>
              <a:endParaRPr lang="zh-CN" altLang="en-US" sz="4800" dirty="0">
                <a:ln>
                  <a:gradFill>
                    <a:gsLst>
                      <a:gs pos="0">
                        <a:schemeClr val="accent2"/>
                      </a:gs>
                      <a:gs pos="6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2BD224EE-13E7-FF0D-C3F8-3AB667BA2CF3}"/>
                </a:ext>
              </a:extLst>
            </p:cNvPr>
            <p:cNvSpPr txBox="1"/>
            <p:nvPr/>
          </p:nvSpPr>
          <p:spPr>
            <a:xfrm>
              <a:off x="923351" y="1989369"/>
              <a:ext cx="1771081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8000" dirty="0">
                  <a:ln>
                    <a:gradFill>
                      <a:gsLst>
                        <a:gs pos="0">
                          <a:schemeClr val="accent2"/>
                        </a:gs>
                        <a:gs pos="6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chemeClr val="accent2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01</a:t>
              </a:r>
              <a:endParaRPr lang="zh-CN" altLang="en-US" sz="8000" dirty="0">
                <a:ln>
                  <a:gradFill>
                    <a:gsLst>
                      <a:gs pos="0">
                        <a:schemeClr val="accent2"/>
                      </a:gs>
                      <a:gs pos="6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2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8" name="íSļíḓe">
              <a:extLst>
                <a:ext uri="{FF2B5EF4-FFF2-40B4-BE49-F238E27FC236}">
                  <a16:creationId xmlns:a16="http://schemas.microsoft.com/office/drawing/2014/main" id="{DC74F188-8B0D-E01D-760B-A224F3933A8E}"/>
                </a:ext>
              </a:extLst>
            </p:cNvPr>
            <p:cNvSpPr/>
            <p:nvPr/>
          </p:nvSpPr>
          <p:spPr>
            <a:xfrm>
              <a:off x="1298221" y="4146541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完成覆盖全事业领域的深入行业调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,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。期间访问客户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N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家，访问供应商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Y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家，访问竞争对手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X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家。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25F8C4CB-594B-D2F9-AFDD-46128D47F85C}"/>
                </a:ext>
              </a:extLst>
            </p:cNvPr>
            <p:cNvSpPr txBox="1"/>
            <p:nvPr/>
          </p:nvSpPr>
          <p:spPr>
            <a:xfrm>
              <a:off x="1279706" y="3407164"/>
              <a:ext cx="253052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4</a:t>
              </a: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大事业领域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FC1E6808-463D-B016-F167-5169F7C822C4}"/>
              </a:ext>
            </a:extLst>
          </p:cNvPr>
          <p:cNvGrpSpPr/>
          <p:nvPr/>
        </p:nvGrpSpPr>
        <p:grpSpPr>
          <a:xfrm>
            <a:off x="4576888" y="1938759"/>
            <a:ext cx="3043942" cy="3846342"/>
            <a:chOff x="4576888" y="1938759"/>
            <a:chExt cx="3043942" cy="3846342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D0ACB5BC-AF1C-4FB7-8CF5-F3B0AD116F35}"/>
                </a:ext>
              </a:extLst>
            </p:cNvPr>
            <p:cNvSpPr/>
            <p:nvPr/>
          </p:nvSpPr>
          <p:spPr>
            <a:xfrm>
              <a:off x="4601276" y="2590801"/>
              <a:ext cx="3019554" cy="3194300"/>
            </a:xfrm>
            <a:custGeom>
              <a:avLst/>
              <a:gdLst>
                <a:gd name="connsiteX0" fmla="*/ 0 w 3019554"/>
                <a:gd name="connsiteY0" fmla="*/ 0 h 3638551"/>
                <a:gd name="connsiteX1" fmla="*/ 3019554 w 3019554"/>
                <a:gd name="connsiteY1" fmla="*/ 0 h 3638551"/>
                <a:gd name="connsiteX2" fmla="*/ 3019554 w 3019554"/>
                <a:gd name="connsiteY2" fmla="*/ 3638551 h 3638551"/>
                <a:gd name="connsiteX3" fmla="*/ 0 w 3019554"/>
                <a:gd name="connsiteY3" fmla="*/ 3638551 h 3638551"/>
                <a:gd name="connsiteX4" fmla="*/ 0 w 3019554"/>
                <a:gd name="connsiteY4" fmla="*/ 0 h 36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9554" h="3638551">
                  <a:moveTo>
                    <a:pt x="0" y="0"/>
                  </a:moveTo>
                  <a:lnTo>
                    <a:pt x="3019554" y="0"/>
                  </a:lnTo>
                  <a:lnTo>
                    <a:pt x="3019554" y="3638551"/>
                  </a:lnTo>
                  <a:lnTo>
                    <a:pt x="0" y="363855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1B6F13D0-A302-EFA4-188C-295ADCDDF34D}"/>
                </a:ext>
              </a:extLst>
            </p:cNvPr>
            <p:cNvCxnSpPr>
              <a:cxnSpLocks/>
            </p:cNvCxnSpPr>
            <p:nvPr/>
          </p:nvCxnSpPr>
          <p:spPr>
            <a:xfrm>
              <a:off x="4908860" y="4003993"/>
              <a:ext cx="271197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BAAD93C-663D-BC22-FFFD-AAE0738A4D76}"/>
                </a:ext>
              </a:extLst>
            </p:cNvPr>
            <p:cNvSpPr txBox="1"/>
            <p:nvPr/>
          </p:nvSpPr>
          <p:spPr>
            <a:xfrm>
              <a:off x="4589083" y="1938759"/>
              <a:ext cx="271197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4800" dirty="0">
                  <a:ln>
                    <a:gradFill>
                      <a:gsLst>
                        <a:gs pos="0">
                          <a:schemeClr val="accent2"/>
                        </a:gs>
                        <a:gs pos="6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TWO</a:t>
              </a:r>
              <a:endParaRPr lang="zh-CN" altLang="en-US" sz="4800" dirty="0">
                <a:ln>
                  <a:gradFill>
                    <a:gsLst>
                      <a:gs pos="0">
                        <a:schemeClr val="accent2"/>
                      </a:gs>
                      <a:gs pos="6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B8DCADAD-0B41-A9EC-10B4-8533D11127E7}"/>
                </a:ext>
              </a:extLst>
            </p:cNvPr>
            <p:cNvSpPr txBox="1"/>
            <p:nvPr/>
          </p:nvSpPr>
          <p:spPr>
            <a:xfrm>
              <a:off x="4576888" y="1989369"/>
              <a:ext cx="1771081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8000" dirty="0">
                  <a:ln>
                    <a:gradFill>
                      <a:gsLst>
                        <a:gs pos="0">
                          <a:schemeClr val="accent2"/>
                        </a:gs>
                        <a:gs pos="6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chemeClr val="accent2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02</a:t>
              </a:r>
              <a:endParaRPr lang="zh-CN" altLang="en-US" sz="8000" dirty="0">
                <a:ln>
                  <a:gradFill>
                    <a:gsLst>
                      <a:gs pos="0">
                        <a:schemeClr val="accent2"/>
                      </a:gs>
                      <a:gs pos="6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2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40" name="íSļíḓe">
              <a:extLst>
                <a:ext uri="{FF2B5EF4-FFF2-40B4-BE49-F238E27FC236}">
                  <a16:creationId xmlns:a16="http://schemas.microsoft.com/office/drawing/2014/main" id="{4C7AFFC7-FB1D-379D-D305-31007A5035EC}"/>
                </a:ext>
              </a:extLst>
            </p:cNvPr>
            <p:cNvSpPr/>
            <p:nvPr/>
          </p:nvSpPr>
          <p:spPr>
            <a:xfrm>
              <a:off x="4927375" y="4146541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针对不同客户群体，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X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天内面向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Z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家客户实施满意度和需求调查，回收问卷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Y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份。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FBA33271-445E-C106-C075-C58904FC8D6D}"/>
                </a:ext>
              </a:extLst>
            </p:cNvPr>
            <p:cNvSpPr txBox="1"/>
            <p:nvPr/>
          </p:nvSpPr>
          <p:spPr>
            <a:xfrm>
              <a:off x="4908860" y="3407164"/>
              <a:ext cx="253052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5</a:t>
              </a: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大客户群体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AE2B2D7-5152-7586-F5BC-58D4E12C53E4}"/>
              </a:ext>
            </a:extLst>
          </p:cNvPr>
          <p:cNvGrpSpPr/>
          <p:nvPr/>
        </p:nvGrpSpPr>
        <p:grpSpPr>
          <a:xfrm>
            <a:off x="8206042" y="1938759"/>
            <a:ext cx="3038221" cy="3846342"/>
            <a:chOff x="8206042" y="1938759"/>
            <a:chExt cx="3038221" cy="3846342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4DDBE2C-98B8-477C-99F6-8626A6E86368}"/>
                </a:ext>
              </a:extLst>
            </p:cNvPr>
            <p:cNvSpPr/>
            <p:nvPr/>
          </p:nvSpPr>
          <p:spPr>
            <a:xfrm>
              <a:off x="8230430" y="2590801"/>
              <a:ext cx="3013833" cy="3194300"/>
            </a:xfrm>
            <a:custGeom>
              <a:avLst/>
              <a:gdLst>
                <a:gd name="connsiteX0" fmla="*/ 0 w 3013833"/>
                <a:gd name="connsiteY0" fmla="*/ 0 h 3638551"/>
                <a:gd name="connsiteX1" fmla="*/ 3013833 w 3013833"/>
                <a:gd name="connsiteY1" fmla="*/ 0 h 3638551"/>
                <a:gd name="connsiteX2" fmla="*/ 3013833 w 3013833"/>
                <a:gd name="connsiteY2" fmla="*/ 2588652 h 3638551"/>
                <a:gd name="connsiteX3" fmla="*/ 1963934 w 3013833"/>
                <a:gd name="connsiteY3" fmla="*/ 3638551 h 3638551"/>
                <a:gd name="connsiteX4" fmla="*/ 0 w 3013833"/>
                <a:gd name="connsiteY4" fmla="*/ 3638551 h 3638551"/>
                <a:gd name="connsiteX5" fmla="*/ 0 w 3013833"/>
                <a:gd name="connsiteY5" fmla="*/ 0 h 36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3833" h="3638551">
                  <a:moveTo>
                    <a:pt x="0" y="0"/>
                  </a:moveTo>
                  <a:lnTo>
                    <a:pt x="3013833" y="0"/>
                  </a:lnTo>
                  <a:lnTo>
                    <a:pt x="3013833" y="2588652"/>
                  </a:lnTo>
                  <a:cubicBezTo>
                    <a:pt x="3013833" y="3168495"/>
                    <a:pt x="2543777" y="3638551"/>
                    <a:pt x="1963934" y="3638551"/>
                  </a:cubicBezTo>
                  <a:lnTo>
                    <a:pt x="0" y="363855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595F9580-55B6-CF30-B224-B03B66C04625}"/>
                </a:ext>
              </a:extLst>
            </p:cNvPr>
            <p:cNvCxnSpPr>
              <a:cxnSpLocks/>
            </p:cNvCxnSpPr>
            <p:nvPr/>
          </p:nvCxnSpPr>
          <p:spPr>
            <a:xfrm>
              <a:off x="8532293" y="4003993"/>
              <a:ext cx="2711970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71FB5E5-F8CC-8E11-D913-700FA981F31E}"/>
                </a:ext>
              </a:extLst>
            </p:cNvPr>
            <p:cNvSpPr txBox="1"/>
            <p:nvPr/>
          </p:nvSpPr>
          <p:spPr>
            <a:xfrm>
              <a:off x="8230428" y="1938759"/>
              <a:ext cx="298944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4800" dirty="0">
                  <a:ln>
                    <a:gradFill>
                      <a:gsLst>
                        <a:gs pos="0">
                          <a:schemeClr val="accent2"/>
                        </a:gs>
                        <a:gs pos="6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THREE</a:t>
              </a:r>
              <a:endParaRPr lang="zh-CN" altLang="en-US" sz="4800" dirty="0">
                <a:ln>
                  <a:gradFill>
                    <a:gsLst>
                      <a:gs pos="0">
                        <a:schemeClr val="accent2"/>
                      </a:gs>
                      <a:gs pos="6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EF4EA914-F75B-CB59-A834-B4C1ED5BAC55}"/>
                </a:ext>
              </a:extLst>
            </p:cNvPr>
            <p:cNvSpPr txBox="1"/>
            <p:nvPr/>
          </p:nvSpPr>
          <p:spPr>
            <a:xfrm>
              <a:off x="8206042" y="1989369"/>
              <a:ext cx="1771081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8000" dirty="0">
                  <a:ln>
                    <a:gradFill>
                      <a:gsLst>
                        <a:gs pos="0">
                          <a:schemeClr val="accent2"/>
                        </a:gs>
                        <a:gs pos="6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solidFill>
                    <a:schemeClr val="accent2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03</a:t>
              </a:r>
              <a:endParaRPr lang="zh-CN" altLang="en-US" sz="8000" dirty="0">
                <a:ln>
                  <a:gradFill>
                    <a:gsLst>
                      <a:gs pos="0">
                        <a:schemeClr val="accent2"/>
                      </a:gs>
                      <a:gs pos="6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2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42" name="íSļíḓe">
              <a:extLst>
                <a:ext uri="{FF2B5EF4-FFF2-40B4-BE49-F238E27FC236}">
                  <a16:creationId xmlns:a16="http://schemas.microsoft.com/office/drawing/2014/main" id="{3B9B7C07-CC78-32E9-ACD0-27FA64428932}"/>
                </a:ext>
              </a:extLst>
            </p:cNvPr>
            <p:cNvSpPr/>
            <p:nvPr/>
          </p:nvSpPr>
          <p:spPr>
            <a:xfrm>
              <a:off x="8532293" y="4146541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根据调查结果，推演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6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种业态模型，为今后事业发展提供新思路和新方向。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509CF62F-A9D5-197F-00D5-34CF7C0A3E25}"/>
                </a:ext>
              </a:extLst>
            </p:cNvPr>
            <p:cNvSpPr txBox="1"/>
            <p:nvPr/>
          </p:nvSpPr>
          <p:spPr>
            <a:xfrm>
              <a:off x="8513778" y="3407164"/>
              <a:ext cx="253052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6</a:t>
              </a:r>
              <a:r>
                <a:rPr lang="zh-CN" altLang="en-US" sz="2400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种业态预测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64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0E02F439-E1F4-919A-6607-193D2839E326}"/>
              </a:ext>
            </a:extLst>
          </p:cNvPr>
          <p:cNvSpPr/>
          <p:nvPr/>
        </p:nvSpPr>
        <p:spPr>
          <a:xfrm>
            <a:off x="1813311" y="4558579"/>
            <a:ext cx="260255" cy="1577038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3" lon="2370238" rev="18834412"/>
            </a:camera>
            <a:lightRig rig="harsh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DBF34B-B356-8B72-F213-129329680B00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工作概况</a:t>
            </a: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995CDC10-E61D-DACB-BD62-78C4FAEC2530}"/>
              </a:ext>
            </a:extLst>
          </p:cNvPr>
          <p:cNvSpPr/>
          <p:nvPr/>
        </p:nvSpPr>
        <p:spPr>
          <a:xfrm>
            <a:off x="2332127" y="4647987"/>
            <a:ext cx="260255" cy="1443903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3" lon="2370238" rev="18834412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69DE6CE7-30AF-0DBE-BCAE-434A1B470DFC}"/>
              </a:ext>
            </a:extLst>
          </p:cNvPr>
          <p:cNvSpPr/>
          <p:nvPr/>
        </p:nvSpPr>
        <p:spPr>
          <a:xfrm>
            <a:off x="3269091" y="4997696"/>
            <a:ext cx="260255" cy="935132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0" lon="2370238" rev="19134405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矩形: 圆角 102">
            <a:extLst>
              <a:ext uri="{FF2B5EF4-FFF2-40B4-BE49-F238E27FC236}">
                <a16:creationId xmlns:a16="http://schemas.microsoft.com/office/drawing/2014/main" id="{F8C7E8E4-1028-22C7-319B-5137B022EAE5}"/>
              </a:ext>
            </a:extLst>
          </p:cNvPr>
          <p:cNvSpPr/>
          <p:nvPr/>
        </p:nvSpPr>
        <p:spPr>
          <a:xfrm>
            <a:off x="3782720" y="5089633"/>
            <a:ext cx="260255" cy="813042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0" lon="2370238" rev="19134405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FFE3AB76-38F3-9771-124C-B13AD59CDC6C}"/>
              </a:ext>
            </a:extLst>
          </p:cNvPr>
          <p:cNvSpPr/>
          <p:nvPr/>
        </p:nvSpPr>
        <p:spPr>
          <a:xfrm>
            <a:off x="4288428" y="5141099"/>
            <a:ext cx="260255" cy="744126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0" lon="2370238" rev="19134405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5" name="矩形: 圆角 104">
            <a:extLst>
              <a:ext uri="{FF2B5EF4-FFF2-40B4-BE49-F238E27FC236}">
                <a16:creationId xmlns:a16="http://schemas.microsoft.com/office/drawing/2014/main" id="{14E40C69-F4ED-695A-4D90-C920D869AA4A}"/>
              </a:ext>
            </a:extLst>
          </p:cNvPr>
          <p:cNvSpPr/>
          <p:nvPr/>
        </p:nvSpPr>
        <p:spPr>
          <a:xfrm>
            <a:off x="4807953" y="5184648"/>
            <a:ext cx="260255" cy="685328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0" lon="2370238" rev="19134405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6" name="矩形: 圆角 105">
            <a:extLst>
              <a:ext uri="{FF2B5EF4-FFF2-40B4-BE49-F238E27FC236}">
                <a16:creationId xmlns:a16="http://schemas.microsoft.com/office/drawing/2014/main" id="{31CFBD04-E34E-1C92-C85D-47B5470EEC07}"/>
              </a:ext>
            </a:extLst>
          </p:cNvPr>
          <p:cNvSpPr/>
          <p:nvPr/>
        </p:nvSpPr>
        <p:spPr>
          <a:xfrm>
            <a:off x="5343914" y="5191760"/>
            <a:ext cx="260255" cy="685328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0" lon="2370238" rev="19134405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7" name="矩形: 圆角 106">
            <a:extLst>
              <a:ext uri="{FF2B5EF4-FFF2-40B4-BE49-F238E27FC236}">
                <a16:creationId xmlns:a16="http://schemas.microsoft.com/office/drawing/2014/main" id="{F7775E53-6D28-0560-B476-45C01D8E5CA2}"/>
              </a:ext>
            </a:extLst>
          </p:cNvPr>
          <p:cNvSpPr/>
          <p:nvPr/>
        </p:nvSpPr>
        <p:spPr>
          <a:xfrm>
            <a:off x="5855066" y="5255369"/>
            <a:ext cx="260255" cy="587248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0" lon="2370238" rev="19134405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1" name="矩形: 圆角 110">
            <a:extLst>
              <a:ext uri="{FF2B5EF4-FFF2-40B4-BE49-F238E27FC236}">
                <a16:creationId xmlns:a16="http://schemas.microsoft.com/office/drawing/2014/main" id="{722DC3E2-A148-9F8D-C17C-4B17BF6F6AD5}"/>
              </a:ext>
            </a:extLst>
          </p:cNvPr>
          <p:cNvSpPr/>
          <p:nvPr/>
        </p:nvSpPr>
        <p:spPr>
          <a:xfrm>
            <a:off x="2829267" y="4793626"/>
            <a:ext cx="260255" cy="1254160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3" lon="2370238" rev="18834412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8" name="矩形: 圆角 107">
            <a:extLst>
              <a:ext uri="{FF2B5EF4-FFF2-40B4-BE49-F238E27FC236}">
                <a16:creationId xmlns:a16="http://schemas.microsoft.com/office/drawing/2014/main" id="{98A882E5-20BA-40E8-4E89-6B40DC785D5B}"/>
              </a:ext>
            </a:extLst>
          </p:cNvPr>
          <p:cNvSpPr/>
          <p:nvPr/>
        </p:nvSpPr>
        <p:spPr>
          <a:xfrm>
            <a:off x="6384391" y="5297161"/>
            <a:ext cx="260255" cy="520193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0" lon="2370238" rev="19134405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9" name="矩形: 圆角 108">
            <a:extLst>
              <a:ext uri="{FF2B5EF4-FFF2-40B4-BE49-F238E27FC236}">
                <a16:creationId xmlns:a16="http://schemas.microsoft.com/office/drawing/2014/main" id="{15096F7D-7C00-978C-4D14-F355E177E0E9}"/>
              </a:ext>
            </a:extLst>
          </p:cNvPr>
          <p:cNvSpPr/>
          <p:nvPr/>
        </p:nvSpPr>
        <p:spPr>
          <a:xfrm>
            <a:off x="6864852" y="5410555"/>
            <a:ext cx="260255" cy="391936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0" lon="2370238" rev="19134403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0" name="矩形: 圆角 109">
            <a:extLst>
              <a:ext uri="{FF2B5EF4-FFF2-40B4-BE49-F238E27FC236}">
                <a16:creationId xmlns:a16="http://schemas.microsoft.com/office/drawing/2014/main" id="{E6ECE351-A0D4-21B6-B7C9-AAE2CE2DE7DE}"/>
              </a:ext>
            </a:extLst>
          </p:cNvPr>
          <p:cNvSpPr/>
          <p:nvPr/>
        </p:nvSpPr>
        <p:spPr>
          <a:xfrm>
            <a:off x="7391414" y="5447988"/>
            <a:ext cx="260255" cy="342458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isometricOffAxis2Top">
              <a:rot lat="18448650" lon="2370238" rev="19134405"/>
            </a:camera>
            <a:lightRig rig="flood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8AAB691-7B25-D6E5-83E7-739141BC3FAC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7E15FA0-6BE7-7871-58D0-F8EBDC39CCA7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Work overview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73DAE12-C838-3DD3-1EC2-001D757AC618}"/>
              </a:ext>
            </a:extLst>
          </p:cNvPr>
          <p:cNvGrpSpPr/>
          <p:nvPr/>
        </p:nvGrpSpPr>
        <p:grpSpPr>
          <a:xfrm>
            <a:off x="962978" y="2581656"/>
            <a:ext cx="8488870" cy="3553961"/>
            <a:chOff x="947738" y="2292096"/>
            <a:chExt cx="8488870" cy="3553961"/>
          </a:xfrm>
          <a:effectLst>
            <a:outerShdw blurRad="50800" dist="38100" dir="5400000" algn="t" rotWithShape="0">
              <a:prstClr val="black">
                <a:alpha val="52000"/>
              </a:prstClr>
            </a:outerShdw>
          </a:effectLst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09D6822-C2DD-71EA-7989-7996612F2952}"/>
                </a:ext>
              </a:extLst>
            </p:cNvPr>
            <p:cNvSpPr/>
            <p:nvPr/>
          </p:nvSpPr>
          <p:spPr>
            <a:xfrm>
              <a:off x="947738" y="2292096"/>
              <a:ext cx="8488870" cy="3553961"/>
            </a:xfrm>
            <a:prstGeom prst="roundRect">
              <a:avLst>
                <a:gd name="adj" fmla="val 5474"/>
              </a:avLst>
            </a:prstGeom>
            <a:solidFill>
              <a:schemeClr val="accent2">
                <a:alpha val="36000"/>
              </a:schemeClr>
            </a:solidFill>
            <a:ln>
              <a:solidFill>
                <a:schemeClr val="bg1">
                  <a:alpha val="55000"/>
                </a:schemeClr>
              </a:solidFill>
            </a:ln>
            <a:effectLst>
              <a:outerShdw blurRad="1397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F1916656-368D-8E37-A0CD-6FA441636009}"/>
                </a:ext>
              </a:extLst>
            </p:cNvPr>
            <p:cNvSpPr/>
            <p:nvPr/>
          </p:nvSpPr>
          <p:spPr>
            <a:xfrm>
              <a:off x="1484186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9D9D1CDA-F8AF-D207-CBAA-C8463CDB7EC7}"/>
                </a:ext>
              </a:extLst>
            </p:cNvPr>
            <p:cNvSpPr/>
            <p:nvPr/>
          </p:nvSpPr>
          <p:spPr>
            <a:xfrm>
              <a:off x="2013509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81FD98F0-9EA8-E1FB-8673-DF1B913FE89F}"/>
                </a:ext>
              </a:extLst>
            </p:cNvPr>
            <p:cNvSpPr/>
            <p:nvPr/>
          </p:nvSpPr>
          <p:spPr>
            <a:xfrm>
              <a:off x="2542832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0AB15486-D828-2EA1-9309-A925276B431D}"/>
                </a:ext>
              </a:extLst>
            </p:cNvPr>
            <p:cNvSpPr/>
            <p:nvPr/>
          </p:nvSpPr>
          <p:spPr>
            <a:xfrm>
              <a:off x="3072155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296BD83F-B1AD-928B-E6C7-0FDF1F1A6458}"/>
                </a:ext>
              </a:extLst>
            </p:cNvPr>
            <p:cNvSpPr/>
            <p:nvPr/>
          </p:nvSpPr>
          <p:spPr>
            <a:xfrm>
              <a:off x="3601478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C55B6DCE-49C0-6936-7AB8-B0F7B1BD5FCB}"/>
                </a:ext>
              </a:extLst>
            </p:cNvPr>
            <p:cNvSpPr/>
            <p:nvPr/>
          </p:nvSpPr>
          <p:spPr>
            <a:xfrm>
              <a:off x="4130801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A3529992-4E91-D469-BAED-06DB58E6DA43}"/>
                </a:ext>
              </a:extLst>
            </p:cNvPr>
            <p:cNvSpPr/>
            <p:nvPr/>
          </p:nvSpPr>
          <p:spPr>
            <a:xfrm>
              <a:off x="4660124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AD8436C-F1BA-579A-6F3B-C6D94AEBA5AA}"/>
                </a:ext>
              </a:extLst>
            </p:cNvPr>
            <p:cNvSpPr/>
            <p:nvPr/>
          </p:nvSpPr>
          <p:spPr>
            <a:xfrm>
              <a:off x="5189447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BE15EF0A-7B68-462E-F165-713CFF173904}"/>
                </a:ext>
              </a:extLst>
            </p:cNvPr>
            <p:cNvSpPr/>
            <p:nvPr/>
          </p:nvSpPr>
          <p:spPr>
            <a:xfrm>
              <a:off x="5718770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06C6ABA6-4EE4-F9EA-AC0C-08D0811BFF53}"/>
                </a:ext>
              </a:extLst>
            </p:cNvPr>
            <p:cNvSpPr/>
            <p:nvPr/>
          </p:nvSpPr>
          <p:spPr>
            <a:xfrm>
              <a:off x="6248093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C0E58A2B-057E-BAD1-959C-5B664EEAD8F2}"/>
                </a:ext>
              </a:extLst>
            </p:cNvPr>
            <p:cNvSpPr/>
            <p:nvPr/>
          </p:nvSpPr>
          <p:spPr>
            <a:xfrm>
              <a:off x="6777416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7DFE660-B96A-B841-1FC4-34E6EE50E79F}"/>
                </a:ext>
              </a:extLst>
            </p:cNvPr>
            <p:cNvSpPr/>
            <p:nvPr/>
          </p:nvSpPr>
          <p:spPr>
            <a:xfrm>
              <a:off x="7306744" y="2956560"/>
              <a:ext cx="278987" cy="2458720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Rounded Rectangle 8+">
              <a:extLst>
                <a:ext uri="{FF2B5EF4-FFF2-40B4-BE49-F238E27FC236}">
                  <a16:creationId xmlns:a16="http://schemas.microsoft.com/office/drawing/2014/main" id="{FE39A2D1-52DA-905B-8527-88790F06AA64}"/>
                </a:ext>
              </a:extLst>
            </p:cNvPr>
            <p:cNvSpPr/>
            <p:nvPr/>
          </p:nvSpPr>
          <p:spPr>
            <a:xfrm>
              <a:off x="1484187" y="3253740"/>
              <a:ext cx="278982" cy="2161540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Rounded Rectangle 8+">
              <a:extLst>
                <a:ext uri="{FF2B5EF4-FFF2-40B4-BE49-F238E27FC236}">
                  <a16:creationId xmlns:a16="http://schemas.microsoft.com/office/drawing/2014/main" id="{A5C0E7DE-A11B-8E25-B48E-A11215E9C6DC}"/>
                </a:ext>
              </a:extLst>
            </p:cNvPr>
            <p:cNvSpPr/>
            <p:nvPr/>
          </p:nvSpPr>
          <p:spPr>
            <a:xfrm>
              <a:off x="2013505" y="3429000"/>
              <a:ext cx="278982" cy="1986280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Rounded Rectangle 8+">
              <a:extLst>
                <a:ext uri="{FF2B5EF4-FFF2-40B4-BE49-F238E27FC236}">
                  <a16:creationId xmlns:a16="http://schemas.microsoft.com/office/drawing/2014/main" id="{9660198A-9B56-2340-0DC7-497DBB5FF73D}"/>
                </a:ext>
              </a:extLst>
            </p:cNvPr>
            <p:cNvSpPr/>
            <p:nvPr/>
          </p:nvSpPr>
          <p:spPr>
            <a:xfrm>
              <a:off x="2542819" y="3589020"/>
              <a:ext cx="278982" cy="1826260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Rounded Rectangle 8+">
              <a:extLst>
                <a:ext uri="{FF2B5EF4-FFF2-40B4-BE49-F238E27FC236}">
                  <a16:creationId xmlns:a16="http://schemas.microsoft.com/office/drawing/2014/main" id="{5C9F646D-57D3-C574-D8C7-562411881DA7}"/>
                </a:ext>
              </a:extLst>
            </p:cNvPr>
            <p:cNvSpPr/>
            <p:nvPr/>
          </p:nvSpPr>
          <p:spPr>
            <a:xfrm>
              <a:off x="3072157" y="3962400"/>
              <a:ext cx="278982" cy="1452880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Rounded Rectangle 8+">
              <a:extLst>
                <a:ext uri="{FF2B5EF4-FFF2-40B4-BE49-F238E27FC236}">
                  <a16:creationId xmlns:a16="http://schemas.microsoft.com/office/drawing/2014/main" id="{763A58A6-13E0-CD30-968F-F565F98DA550}"/>
                </a:ext>
              </a:extLst>
            </p:cNvPr>
            <p:cNvSpPr/>
            <p:nvPr/>
          </p:nvSpPr>
          <p:spPr>
            <a:xfrm>
              <a:off x="3601480" y="4046220"/>
              <a:ext cx="278982" cy="1369060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Rounded Rectangle 8+">
              <a:extLst>
                <a:ext uri="{FF2B5EF4-FFF2-40B4-BE49-F238E27FC236}">
                  <a16:creationId xmlns:a16="http://schemas.microsoft.com/office/drawing/2014/main" id="{13BB568F-F324-C154-6545-7A8FBA22C2D3}"/>
                </a:ext>
              </a:extLst>
            </p:cNvPr>
            <p:cNvSpPr/>
            <p:nvPr/>
          </p:nvSpPr>
          <p:spPr>
            <a:xfrm>
              <a:off x="4130798" y="4152900"/>
              <a:ext cx="278982" cy="1262380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Rounded Rectangle 8+">
              <a:extLst>
                <a:ext uri="{FF2B5EF4-FFF2-40B4-BE49-F238E27FC236}">
                  <a16:creationId xmlns:a16="http://schemas.microsoft.com/office/drawing/2014/main" id="{19788A43-D06A-8FF0-08D2-3C328ACB90B3}"/>
                </a:ext>
              </a:extLst>
            </p:cNvPr>
            <p:cNvSpPr/>
            <p:nvPr/>
          </p:nvSpPr>
          <p:spPr>
            <a:xfrm>
              <a:off x="4660113" y="4291584"/>
              <a:ext cx="278982" cy="1123696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Rounded Rectangle 8+">
              <a:extLst>
                <a:ext uri="{FF2B5EF4-FFF2-40B4-BE49-F238E27FC236}">
                  <a16:creationId xmlns:a16="http://schemas.microsoft.com/office/drawing/2014/main" id="{0EDC013D-8B8B-67CA-2AF6-3837EA6CD7E9}"/>
                </a:ext>
              </a:extLst>
            </p:cNvPr>
            <p:cNvSpPr/>
            <p:nvPr/>
          </p:nvSpPr>
          <p:spPr>
            <a:xfrm>
              <a:off x="5189420" y="4389120"/>
              <a:ext cx="278982" cy="1026160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Rounded Rectangle 8+">
              <a:extLst>
                <a:ext uri="{FF2B5EF4-FFF2-40B4-BE49-F238E27FC236}">
                  <a16:creationId xmlns:a16="http://schemas.microsoft.com/office/drawing/2014/main" id="{0723998C-7E21-6CF3-5420-3113527439C8}"/>
                </a:ext>
              </a:extLst>
            </p:cNvPr>
            <p:cNvSpPr/>
            <p:nvPr/>
          </p:nvSpPr>
          <p:spPr>
            <a:xfrm>
              <a:off x="5718772" y="4511040"/>
              <a:ext cx="278982" cy="904240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Rounded Rectangle 8+">
              <a:extLst>
                <a:ext uri="{FF2B5EF4-FFF2-40B4-BE49-F238E27FC236}">
                  <a16:creationId xmlns:a16="http://schemas.microsoft.com/office/drawing/2014/main" id="{36AB33CF-5B9B-A783-9CBD-433E742237C8}"/>
                </a:ext>
              </a:extLst>
            </p:cNvPr>
            <p:cNvSpPr/>
            <p:nvPr/>
          </p:nvSpPr>
          <p:spPr>
            <a:xfrm>
              <a:off x="6248095" y="4681728"/>
              <a:ext cx="278982" cy="733552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Rounded Rectangle 8+">
              <a:extLst>
                <a:ext uri="{FF2B5EF4-FFF2-40B4-BE49-F238E27FC236}">
                  <a16:creationId xmlns:a16="http://schemas.microsoft.com/office/drawing/2014/main" id="{9E0DFED1-6454-132C-0B06-F06EACB9E5C4}"/>
                </a:ext>
              </a:extLst>
            </p:cNvPr>
            <p:cNvSpPr/>
            <p:nvPr/>
          </p:nvSpPr>
          <p:spPr>
            <a:xfrm>
              <a:off x="6777421" y="4828032"/>
              <a:ext cx="278982" cy="587248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Rounded Rectangle 8+">
              <a:extLst>
                <a:ext uri="{FF2B5EF4-FFF2-40B4-BE49-F238E27FC236}">
                  <a16:creationId xmlns:a16="http://schemas.microsoft.com/office/drawing/2014/main" id="{E05B82D7-9101-F558-4A94-B2C5497CFE23}"/>
                </a:ext>
              </a:extLst>
            </p:cNvPr>
            <p:cNvSpPr/>
            <p:nvPr/>
          </p:nvSpPr>
          <p:spPr>
            <a:xfrm>
              <a:off x="7306739" y="4895088"/>
              <a:ext cx="278982" cy="520192"/>
            </a:xfrm>
            <a:prstGeom prst="roundRect">
              <a:avLst/>
            </a:prstGeom>
            <a:solidFill>
              <a:schemeClr val="accent1">
                <a:lumMod val="10000"/>
                <a:lumOff val="9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82241A5E-5C7D-E1BD-3DDB-2DBDDB117253}"/>
                </a:ext>
              </a:extLst>
            </p:cNvPr>
            <p:cNvSpPr txBox="1"/>
            <p:nvPr/>
          </p:nvSpPr>
          <p:spPr>
            <a:xfrm>
              <a:off x="1328523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Jan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F7B648B-5110-6226-9822-69B53C5E0581}"/>
                </a:ext>
              </a:extLst>
            </p:cNvPr>
            <p:cNvSpPr txBox="1"/>
            <p:nvPr/>
          </p:nvSpPr>
          <p:spPr>
            <a:xfrm>
              <a:off x="1857841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Feb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803ADD0F-87AC-3D9B-B12B-E69AD07D710D}"/>
                </a:ext>
              </a:extLst>
            </p:cNvPr>
            <p:cNvSpPr txBox="1"/>
            <p:nvPr/>
          </p:nvSpPr>
          <p:spPr>
            <a:xfrm>
              <a:off x="2387155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Mar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C5A595A3-0923-D743-BDE1-2E6A4535442A}"/>
                </a:ext>
              </a:extLst>
            </p:cNvPr>
            <p:cNvSpPr txBox="1"/>
            <p:nvPr/>
          </p:nvSpPr>
          <p:spPr>
            <a:xfrm>
              <a:off x="2916493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Apr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0E7E7AB-16B7-54AB-BF9C-31719EE722BA}"/>
                </a:ext>
              </a:extLst>
            </p:cNvPr>
            <p:cNvSpPr txBox="1"/>
            <p:nvPr/>
          </p:nvSpPr>
          <p:spPr>
            <a:xfrm>
              <a:off x="3445816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May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725832E0-ED59-8FB7-7DA1-CBB78CD6EEDD}"/>
                </a:ext>
              </a:extLst>
            </p:cNvPr>
            <p:cNvSpPr txBox="1"/>
            <p:nvPr/>
          </p:nvSpPr>
          <p:spPr>
            <a:xfrm>
              <a:off x="3975134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Jun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92BA6656-7DE4-664D-4FD2-4B17BB7873F9}"/>
                </a:ext>
              </a:extLst>
            </p:cNvPr>
            <p:cNvSpPr txBox="1"/>
            <p:nvPr/>
          </p:nvSpPr>
          <p:spPr>
            <a:xfrm>
              <a:off x="4508152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Jul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C8997362-505D-F7B5-235E-4ACE9E4ED266}"/>
                </a:ext>
              </a:extLst>
            </p:cNvPr>
            <p:cNvSpPr txBox="1"/>
            <p:nvPr/>
          </p:nvSpPr>
          <p:spPr>
            <a:xfrm>
              <a:off x="5033135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Aug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8DB2FE3-78E0-A01C-ACEB-4A845F004655}"/>
                </a:ext>
              </a:extLst>
            </p:cNvPr>
            <p:cNvSpPr txBox="1"/>
            <p:nvPr/>
          </p:nvSpPr>
          <p:spPr>
            <a:xfrm>
              <a:off x="5563108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Sep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40E3973-D358-9469-2683-F69C2940B9B4}"/>
                </a:ext>
              </a:extLst>
            </p:cNvPr>
            <p:cNvSpPr txBox="1"/>
            <p:nvPr/>
          </p:nvSpPr>
          <p:spPr>
            <a:xfrm>
              <a:off x="6081629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Oct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98A5370-33AA-E1E4-8203-D654AEA22151}"/>
                </a:ext>
              </a:extLst>
            </p:cNvPr>
            <p:cNvSpPr txBox="1"/>
            <p:nvPr/>
          </p:nvSpPr>
          <p:spPr>
            <a:xfrm>
              <a:off x="6609703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Nov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8859CBB-4A90-E42E-B1DA-25C359CCDE97}"/>
                </a:ext>
              </a:extLst>
            </p:cNvPr>
            <p:cNvSpPr txBox="1"/>
            <p:nvPr/>
          </p:nvSpPr>
          <p:spPr>
            <a:xfrm>
              <a:off x="7151075" y="552779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Dec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7AFA3A1-8456-6044-C935-CE9806F5A2FC}"/>
                </a:ext>
              </a:extLst>
            </p:cNvPr>
            <p:cNvSpPr txBox="1"/>
            <p:nvPr/>
          </p:nvSpPr>
          <p:spPr>
            <a:xfrm>
              <a:off x="1328523" y="3064282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8,000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9705404-7147-EF2C-A0F9-7E4DA88E85BA}"/>
                </a:ext>
              </a:extLst>
            </p:cNvPr>
            <p:cNvSpPr txBox="1"/>
            <p:nvPr/>
          </p:nvSpPr>
          <p:spPr>
            <a:xfrm>
              <a:off x="1856706" y="3248948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7,600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92CFA074-4230-6384-302F-0E83F8D00A2F}"/>
                </a:ext>
              </a:extLst>
            </p:cNvPr>
            <p:cNvSpPr txBox="1"/>
            <p:nvPr/>
          </p:nvSpPr>
          <p:spPr>
            <a:xfrm>
              <a:off x="2387154" y="3407539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+mn-ea"/>
                </a:rPr>
                <a:t>6,900</a:t>
              </a:r>
              <a:endParaRPr lang="zh-CN" altLang="en-US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20DE7EF6-ACC8-1D79-284A-163F60BEAB42}"/>
                </a:ext>
              </a:extLst>
            </p:cNvPr>
            <p:cNvSpPr txBox="1"/>
            <p:nvPr/>
          </p:nvSpPr>
          <p:spPr>
            <a:xfrm>
              <a:off x="2916493" y="3773686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 algn="ctr">
                <a:defRPr sz="1000">
                  <a:solidFill>
                    <a:schemeClr val="accent1">
                      <a:lumMod val="10000"/>
                      <a:lumOff val="90000"/>
                      <a:alpha val="45000"/>
                    </a:schemeClr>
                  </a:solidFill>
                  <a:latin typeface="+mn-ea"/>
                </a:defRPr>
              </a:lvl1pPr>
            </a:lstStyle>
            <a:p>
              <a:r>
                <a:rPr lang="en-US" altLang="zh-CN" dirty="0">
                  <a:solidFill>
                    <a:schemeClr val="accent1">
                      <a:lumMod val="10000"/>
                      <a:lumOff val="90000"/>
                      <a:alpha val="73000"/>
                    </a:schemeClr>
                  </a:solidFill>
                </a:rPr>
                <a:t>5,800</a:t>
              </a:r>
              <a:endParaRPr lang="zh-CN" altLang="en-US" dirty="0">
                <a:solidFill>
                  <a:schemeClr val="accent1">
                    <a:lumMod val="10000"/>
                    <a:lumOff val="90000"/>
                    <a:alpha val="73000"/>
                  </a:schemeClr>
                </a:solidFill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FC42D2BB-20B0-0C5D-A182-06C43DA40227}"/>
                </a:ext>
              </a:extLst>
            </p:cNvPr>
            <p:cNvSpPr txBox="1"/>
            <p:nvPr/>
          </p:nvSpPr>
          <p:spPr>
            <a:xfrm>
              <a:off x="3445816" y="3868936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>
                      <a:lumMod val="10000"/>
                      <a:lumOff val="90000"/>
                      <a:alpha val="73000"/>
                    </a:schemeClr>
                  </a:solidFill>
                  <a:latin typeface="+mn-ea"/>
                </a:rPr>
                <a:t>5,600</a:t>
              </a:r>
              <a:endParaRPr lang="zh-CN" altLang="en-US" sz="1000" dirty="0">
                <a:solidFill>
                  <a:schemeClr val="accent1">
                    <a:lumMod val="10000"/>
                    <a:lumOff val="90000"/>
                    <a:alpha val="73000"/>
                  </a:schemeClr>
                </a:solidFill>
                <a:latin typeface="+mn-ea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316836F-5187-A358-FB49-8325E8D8DD38}"/>
                </a:ext>
              </a:extLst>
            </p:cNvPr>
            <p:cNvSpPr txBox="1"/>
            <p:nvPr/>
          </p:nvSpPr>
          <p:spPr>
            <a:xfrm>
              <a:off x="3975133" y="3988525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>
                      <a:lumMod val="10000"/>
                      <a:lumOff val="90000"/>
                      <a:alpha val="73000"/>
                    </a:schemeClr>
                  </a:solidFill>
                  <a:latin typeface="+mn-ea"/>
                </a:rPr>
                <a:t>5,300</a:t>
              </a:r>
              <a:endParaRPr lang="zh-CN" altLang="en-US" sz="1000" dirty="0">
                <a:solidFill>
                  <a:schemeClr val="accent1">
                    <a:lumMod val="10000"/>
                    <a:lumOff val="90000"/>
                    <a:alpha val="73000"/>
                  </a:schemeClr>
                </a:solidFill>
                <a:latin typeface="+mn-ea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E61D8CBB-31D7-D5A9-1CF4-5DFC7C07C3CF}"/>
                </a:ext>
              </a:extLst>
            </p:cNvPr>
            <p:cNvSpPr txBox="1"/>
            <p:nvPr/>
          </p:nvSpPr>
          <p:spPr>
            <a:xfrm>
              <a:off x="4508152" y="4124247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>
                      <a:lumMod val="10000"/>
                      <a:lumOff val="90000"/>
                      <a:alpha val="73000"/>
                    </a:schemeClr>
                  </a:solidFill>
                  <a:latin typeface="+mn-ea"/>
                </a:rPr>
                <a:t>4,800</a:t>
              </a:r>
              <a:endParaRPr lang="zh-CN" altLang="en-US" sz="1000" dirty="0">
                <a:solidFill>
                  <a:schemeClr val="accent1">
                    <a:lumMod val="10000"/>
                    <a:lumOff val="90000"/>
                    <a:alpha val="73000"/>
                  </a:schemeClr>
                </a:solidFill>
                <a:latin typeface="+mn-ea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74D95686-43D5-DCA1-FEB1-77030A0B9042}"/>
                </a:ext>
              </a:extLst>
            </p:cNvPr>
            <p:cNvSpPr txBox="1"/>
            <p:nvPr/>
          </p:nvSpPr>
          <p:spPr>
            <a:xfrm>
              <a:off x="5033520" y="4222918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>
                      <a:lumMod val="10000"/>
                      <a:lumOff val="90000"/>
                      <a:alpha val="73000"/>
                    </a:schemeClr>
                  </a:solidFill>
                  <a:latin typeface="+mn-ea"/>
                </a:rPr>
                <a:t>4,500</a:t>
              </a:r>
              <a:endParaRPr lang="zh-CN" altLang="en-US" sz="1000" dirty="0">
                <a:solidFill>
                  <a:schemeClr val="accent1">
                    <a:lumMod val="10000"/>
                    <a:lumOff val="90000"/>
                    <a:alpha val="73000"/>
                  </a:schemeClr>
                </a:solidFill>
                <a:latin typeface="+mn-ea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BE6CA383-7E4A-9ECD-1F97-920FC7F49604}"/>
                </a:ext>
              </a:extLst>
            </p:cNvPr>
            <p:cNvSpPr txBox="1"/>
            <p:nvPr/>
          </p:nvSpPr>
          <p:spPr>
            <a:xfrm>
              <a:off x="5563108" y="4328705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>
                      <a:lumMod val="10000"/>
                      <a:lumOff val="90000"/>
                      <a:alpha val="73000"/>
                    </a:schemeClr>
                  </a:solidFill>
                  <a:latin typeface="+mn-ea"/>
                </a:rPr>
                <a:t>4,200</a:t>
              </a:r>
              <a:endParaRPr lang="zh-CN" altLang="en-US" sz="1000" dirty="0">
                <a:solidFill>
                  <a:schemeClr val="accent1">
                    <a:lumMod val="10000"/>
                    <a:lumOff val="90000"/>
                    <a:alpha val="73000"/>
                  </a:schemeClr>
                </a:solidFill>
                <a:latin typeface="+mn-ea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097154F0-0912-FC3C-D560-1D38D2AE5654}"/>
                </a:ext>
              </a:extLst>
            </p:cNvPr>
            <p:cNvSpPr txBox="1"/>
            <p:nvPr/>
          </p:nvSpPr>
          <p:spPr>
            <a:xfrm>
              <a:off x="6088476" y="4502150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>
                      <a:lumMod val="10000"/>
                      <a:lumOff val="90000"/>
                      <a:alpha val="73000"/>
                    </a:schemeClr>
                  </a:solidFill>
                  <a:latin typeface="+mn-ea"/>
                </a:rPr>
                <a:t>3,600</a:t>
              </a:r>
              <a:endParaRPr lang="zh-CN" altLang="en-US" sz="1000" dirty="0">
                <a:solidFill>
                  <a:schemeClr val="accent1">
                    <a:lumMod val="10000"/>
                    <a:lumOff val="90000"/>
                    <a:alpha val="73000"/>
                  </a:schemeClr>
                </a:solidFill>
                <a:latin typeface="+mn-ea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5A93B7AA-C3E9-9AB0-CA82-64187F6BAF12}"/>
                </a:ext>
              </a:extLst>
            </p:cNvPr>
            <p:cNvSpPr txBox="1"/>
            <p:nvPr/>
          </p:nvSpPr>
          <p:spPr>
            <a:xfrm>
              <a:off x="6623534" y="4651484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>
                      <a:lumMod val="10000"/>
                      <a:lumOff val="90000"/>
                      <a:alpha val="73000"/>
                    </a:schemeClr>
                  </a:solidFill>
                  <a:latin typeface="+mn-ea"/>
                </a:rPr>
                <a:t>3,200</a:t>
              </a:r>
              <a:endParaRPr lang="zh-CN" altLang="en-US" sz="1000" dirty="0">
                <a:solidFill>
                  <a:schemeClr val="accent1">
                    <a:lumMod val="10000"/>
                    <a:lumOff val="90000"/>
                    <a:alpha val="73000"/>
                  </a:schemeClr>
                </a:solidFill>
                <a:latin typeface="+mn-ea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F9E84F30-C88D-6606-1299-8242A42A5B0F}"/>
                </a:ext>
              </a:extLst>
            </p:cNvPr>
            <p:cNvSpPr txBox="1"/>
            <p:nvPr/>
          </p:nvSpPr>
          <p:spPr>
            <a:xfrm>
              <a:off x="7143432" y="4723129"/>
              <a:ext cx="59030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1">
                      <a:lumMod val="10000"/>
                      <a:lumOff val="90000"/>
                      <a:alpha val="73000"/>
                    </a:schemeClr>
                  </a:solidFill>
                  <a:latin typeface="+mn-ea"/>
                </a:rPr>
                <a:t>2,900</a:t>
              </a:r>
              <a:endParaRPr lang="zh-CN" altLang="en-US" sz="1000" dirty="0">
                <a:solidFill>
                  <a:schemeClr val="accent1">
                    <a:lumMod val="10000"/>
                    <a:lumOff val="90000"/>
                    <a:alpha val="73000"/>
                  </a:schemeClr>
                </a:solidFill>
                <a:latin typeface="+mn-ea"/>
              </a:endParaRPr>
            </a:p>
          </p:txBody>
        </p:sp>
      </p:grp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93D90312-2983-19B8-3165-F997EE2DD0C5}"/>
              </a:ext>
            </a:extLst>
          </p:cNvPr>
          <p:cNvSpPr/>
          <p:nvPr/>
        </p:nvSpPr>
        <p:spPr>
          <a:xfrm>
            <a:off x="8088135" y="1719093"/>
            <a:ext cx="2827116" cy="4071353"/>
          </a:xfrm>
          <a:custGeom>
            <a:avLst/>
            <a:gdLst>
              <a:gd name="connsiteX0" fmla="*/ 0 w 2827116"/>
              <a:gd name="connsiteY0" fmla="*/ 154756 h 4071353"/>
              <a:gd name="connsiteX1" fmla="*/ 154756 w 2827116"/>
              <a:gd name="connsiteY1" fmla="*/ 0 h 4071353"/>
              <a:gd name="connsiteX2" fmla="*/ 2672360 w 2827116"/>
              <a:gd name="connsiteY2" fmla="*/ 0 h 4071353"/>
              <a:gd name="connsiteX3" fmla="*/ 2827116 w 2827116"/>
              <a:gd name="connsiteY3" fmla="*/ 154756 h 4071353"/>
              <a:gd name="connsiteX4" fmla="*/ 2827116 w 2827116"/>
              <a:gd name="connsiteY4" fmla="*/ 3916597 h 4071353"/>
              <a:gd name="connsiteX5" fmla="*/ 2672360 w 2827116"/>
              <a:gd name="connsiteY5" fmla="*/ 4071353 h 4071353"/>
              <a:gd name="connsiteX6" fmla="*/ 154756 w 2827116"/>
              <a:gd name="connsiteY6" fmla="*/ 4071353 h 4071353"/>
              <a:gd name="connsiteX7" fmla="*/ 0 w 2827116"/>
              <a:gd name="connsiteY7" fmla="*/ 3916597 h 4071353"/>
              <a:gd name="connsiteX8" fmla="*/ 0 w 2827116"/>
              <a:gd name="connsiteY8" fmla="*/ 154756 h 4071353"/>
              <a:gd name="connsiteX0" fmla="*/ 8122920 w 10950036"/>
              <a:gd name="connsiteY0" fmla="*/ 1584289 h 5500886"/>
              <a:gd name="connsiteX1" fmla="*/ 0 w 10950036"/>
              <a:gd name="connsiteY1" fmla="*/ 0 h 5500886"/>
              <a:gd name="connsiteX2" fmla="*/ 8277676 w 10950036"/>
              <a:gd name="connsiteY2" fmla="*/ 1429533 h 5500886"/>
              <a:gd name="connsiteX3" fmla="*/ 10795280 w 10950036"/>
              <a:gd name="connsiteY3" fmla="*/ 1429533 h 5500886"/>
              <a:gd name="connsiteX4" fmla="*/ 10950036 w 10950036"/>
              <a:gd name="connsiteY4" fmla="*/ 1584289 h 5500886"/>
              <a:gd name="connsiteX5" fmla="*/ 10950036 w 10950036"/>
              <a:gd name="connsiteY5" fmla="*/ 5346130 h 5500886"/>
              <a:gd name="connsiteX6" fmla="*/ 10795280 w 10950036"/>
              <a:gd name="connsiteY6" fmla="*/ 5500886 h 5500886"/>
              <a:gd name="connsiteX7" fmla="*/ 8277676 w 10950036"/>
              <a:gd name="connsiteY7" fmla="*/ 5500886 h 5500886"/>
              <a:gd name="connsiteX8" fmla="*/ 8122920 w 10950036"/>
              <a:gd name="connsiteY8" fmla="*/ 5346130 h 5500886"/>
              <a:gd name="connsiteX9" fmla="*/ 8122920 w 10950036"/>
              <a:gd name="connsiteY9" fmla="*/ 1584289 h 5500886"/>
              <a:gd name="connsiteX0" fmla="*/ 0 w 2827116"/>
              <a:gd name="connsiteY0" fmla="*/ 154756 h 4071353"/>
              <a:gd name="connsiteX1" fmla="*/ 154756 w 2827116"/>
              <a:gd name="connsiteY1" fmla="*/ 0 h 4071353"/>
              <a:gd name="connsiteX2" fmla="*/ 2672360 w 2827116"/>
              <a:gd name="connsiteY2" fmla="*/ 0 h 4071353"/>
              <a:gd name="connsiteX3" fmla="*/ 2827116 w 2827116"/>
              <a:gd name="connsiteY3" fmla="*/ 154756 h 4071353"/>
              <a:gd name="connsiteX4" fmla="*/ 2827116 w 2827116"/>
              <a:gd name="connsiteY4" fmla="*/ 3916597 h 4071353"/>
              <a:gd name="connsiteX5" fmla="*/ 2672360 w 2827116"/>
              <a:gd name="connsiteY5" fmla="*/ 4071353 h 4071353"/>
              <a:gd name="connsiteX6" fmla="*/ 154756 w 2827116"/>
              <a:gd name="connsiteY6" fmla="*/ 4071353 h 4071353"/>
              <a:gd name="connsiteX7" fmla="*/ 0 w 2827116"/>
              <a:gd name="connsiteY7" fmla="*/ 3916597 h 4071353"/>
              <a:gd name="connsiteX8" fmla="*/ 0 w 2827116"/>
              <a:gd name="connsiteY8" fmla="*/ 154756 h 407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7116" h="4071353">
                <a:moveTo>
                  <a:pt x="0" y="154756"/>
                </a:moveTo>
                <a:cubicBezTo>
                  <a:pt x="0" y="69287"/>
                  <a:pt x="69287" y="0"/>
                  <a:pt x="154756" y="0"/>
                </a:cubicBezTo>
                <a:lnTo>
                  <a:pt x="2672360" y="0"/>
                </a:lnTo>
                <a:cubicBezTo>
                  <a:pt x="2757829" y="0"/>
                  <a:pt x="2827116" y="69287"/>
                  <a:pt x="2827116" y="154756"/>
                </a:cubicBezTo>
                <a:lnTo>
                  <a:pt x="2827116" y="3916597"/>
                </a:lnTo>
                <a:cubicBezTo>
                  <a:pt x="2827116" y="4002066"/>
                  <a:pt x="2757829" y="4071353"/>
                  <a:pt x="2672360" y="4071353"/>
                </a:cubicBezTo>
                <a:lnTo>
                  <a:pt x="154756" y="4071353"/>
                </a:lnTo>
                <a:cubicBezTo>
                  <a:pt x="69287" y="4071353"/>
                  <a:pt x="0" y="4002066"/>
                  <a:pt x="0" y="3916597"/>
                </a:cubicBezTo>
                <a:lnTo>
                  <a:pt x="0" y="15475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397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E1484E2-5262-1729-7A55-E4569A208197}"/>
              </a:ext>
            </a:extLst>
          </p:cNvPr>
          <p:cNvSpPr txBox="1"/>
          <p:nvPr/>
        </p:nvSpPr>
        <p:spPr>
          <a:xfrm>
            <a:off x="1458695" y="2783087"/>
            <a:ext cx="3064697" cy="2462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1600" kern="1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1-3</a:t>
            </a:r>
            <a:r>
              <a:rPr lang="zh-CN" altLang="en-US" sz="1600" kern="1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月为实际值，</a:t>
            </a:r>
            <a:r>
              <a:rPr lang="en-US" altLang="zh-CN" sz="1600" kern="1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4-12</a:t>
            </a:r>
            <a:r>
              <a:rPr lang="zh-CN" altLang="en-US" sz="1600" kern="1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月为预计值</a:t>
            </a:r>
            <a:endParaRPr lang="zh-CN" altLang="en-US" sz="1600" kern="100" dirty="0">
              <a:solidFill>
                <a:schemeClr val="bg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0F07B34-E556-971A-DE72-51F4D09F5006}"/>
              </a:ext>
            </a:extLst>
          </p:cNvPr>
          <p:cNvSpPr txBox="1"/>
          <p:nvPr/>
        </p:nvSpPr>
        <p:spPr>
          <a:xfrm>
            <a:off x="986668" y="1930870"/>
            <a:ext cx="5555649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400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全年月度销售实际和预计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58380A6-08EE-120E-659A-EB2A6713DFC8}"/>
              </a:ext>
            </a:extLst>
          </p:cNvPr>
          <p:cNvSpPr txBox="1"/>
          <p:nvPr/>
        </p:nvSpPr>
        <p:spPr>
          <a:xfrm>
            <a:off x="8483456" y="2113374"/>
            <a:ext cx="2061548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solidFill>
                  <a:schemeClr val="accent1"/>
                </a:solidFill>
                <a:latin typeface="+mj-ea"/>
                <a:ea typeface="+mj-ea"/>
                <a:cs typeface="Times New Roman" panose="02020603050405020304" pitchFamily="18" charset="0"/>
              </a:rPr>
              <a:t>我们的核心竞争力</a:t>
            </a:r>
            <a:endParaRPr lang="zh-CN" altLang="en-US" kern="100" dirty="0">
              <a:solidFill>
                <a:schemeClr val="accent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4C1A542C-6864-DA18-7E66-8604D8B4C326}"/>
              </a:ext>
            </a:extLst>
          </p:cNvPr>
          <p:cNvGrpSpPr/>
          <p:nvPr/>
        </p:nvGrpSpPr>
        <p:grpSpPr>
          <a:xfrm>
            <a:off x="8424459" y="2783087"/>
            <a:ext cx="2301473" cy="482886"/>
            <a:chOff x="7934576" y="2667740"/>
            <a:chExt cx="2301473" cy="482886"/>
          </a:xfrm>
        </p:grpSpPr>
        <p:sp>
          <p:nvSpPr>
            <p:cNvPr id="65" name="平行四边形 61">
              <a:extLst>
                <a:ext uri="{FF2B5EF4-FFF2-40B4-BE49-F238E27FC236}">
                  <a16:creationId xmlns:a16="http://schemas.microsoft.com/office/drawing/2014/main" id="{B72DF87B-19BF-99A8-BB6D-C7F98C9D2B0A}"/>
                </a:ext>
              </a:extLst>
            </p:cNvPr>
            <p:cNvSpPr/>
            <p:nvPr/>
          </p:nvSpPr>
          <p:spPr>
            <a:xfrm>
              <a:off x="7934576" y="2667740"/>
              <a:ext cx="2301473" cy="482886"/>
            </a:xfrm>
            <a:custGeom>
              <a:avLst/>
              <a:gdLst/>
              <a:ahLst/>
              <a:cxnLst/>
              <a:rect l="0" t="0" r="0" b="0"/>
              <a:pathLst>
                <a:path w="2580452" h="482886">
                  <a:moveTo>
                    <a:pt x="5681" y="438154"/>
                  </a:moveTo>
                  <a:lnTo>
                    <a:pt x="108402" y="27269"/>
                  </a:lnTo>
                  <a:cubicBezTo>
                    <a:pt x="112410" y="11235"/>
                    <a:pt x="126800" y="0"/>
                    <a:pt x="143327" y="0"/>
                  </a:cubicBezTo>
                  <a:lnTo>
                    <a:pt x="2539845" y="0"/>
                  </a:lnTo>
                  <a:cubicBezTo>
                    <a:pt x="2563267" y="0"/>
                    <a:pt x="2580451" y="22008"/>
                    <a:pt x="2574770" y="44731"/>
                  </a:cubicBezTo>
                  <a:lnTo>
                    <a:pt x="2472050" y="455616"/>
                  </a:lnTo>
                  <a:cubicBezTo>
                    <a:pt x="2468041" y="471650"/>
                    <a:pt x="2453652" y="482885"/>
                    <a:pt x="2437124" y="482885"/>
                  </a:cubicBezTo>
                  <a:lnTo>
                    <a:pt x="40606" y="482885"/>
                  </a:lnTo>
                  <a:cubicBezTo>
                    <a:pt x="17183" y="482885"/>
                    <a:pt x="0" y="460877"/>
                    <a:pt x="5681" y="4381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4080000" sx="101000" sy="101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108D8043-0759-28AC-B3C5-630F6EC3A57E}"/>
                </a:ext>
              </a:extLst>
            </p:cNvPr>
            <p:cNvSpPr txBox="1"/>
            <p:nvPr/>
          </p:nvSpPr>
          <p:spPr>
            <a:xfrm>
              <a:off x="8294297" y="2801461"/>
              <a:ext cx="1582031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系统规范化</a:t>
              </a:r>
              <a:endParaRPr lang="zh-CN" altLang="en-US" sz="14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E8E5C8E8-DB46-9AE7-74EE-CA04CE6C9615}"/>
              </a:ext>
            </a:extLst>
          </p:cNvPr>
          <p:cNvGrpSpPr/>
          <p:nvPr/>
        </p:nvGrpSpPr>
        <p:grpSpPr>
          <a:xfrm>
            <a:off x="8927549" y="3474094"/>
            <a:ext cx="2301473" cy="482886"/>
            <a:chOff x="8504695" y="3380135"/>
            <a:chExt cx="2301473" cy="482886"/>
          </a:xfrm>
        </p:grpSpPr>
        <p:sp>
          <p:nvSpPr>
            <p:cNvPr id="69" name="平行四边形 61">
              <a:extLst>
                <a:ext uri="{FF2B5EF4-FFF2-40B4-BE49-F238E27FC236}">
                  <a16:creationId xmlns:a16="http://schemas.microsoft.com/office/drawing/2014/main" id="{01921CCF-1E23-C5BD-6439-8938CDA324D8}"/>
                </a:ext>
              </a:extLst>
            </p:cNvPr>
            <p:cNvSpPr/>
            <p:nvPr/>
          </p:nvSpPr>
          <p:spPr>
            <a:xfrm>
              <a:off x="8504695" y="3380135"/>
              <a:ext cx="2301473" cy="482886"/>
            </a:xfrm>
            <a:custGeom>
              <a:avLst/>
              <a:gdLst/>
              <a:ahLst/>
              <a:cxnLst/>
              <a:rect l="0" t="0" r="0" b="0"/>
              <a:pathLst>
                <a:path w="2580452" h="482886">
                  <a:moveTo>
                    <a:pt x="5681" y="438154"/>
                  </a:moveTo>
                  <a:lnTo>
                    <a:pt x="108402" y="27269"/>
                  </a:lnTo>
                  <a:cubicBezTo>
                    <a:pt x="112410" y="11235"/>
                    <a:pt x="126800" y="0"/>
                    <a:pt x="143327" y="0"/>
                  </a:cubicBezTo>
                  <a:lnTo>
                    <a:pt x="2539845" y="0"/>
                  </a:lnTo>
                  <a:cubicBezTo>
                    <a:pt x="2563267" y="0"/>
                    <a:pt x="2580451" y="22008"/>
                    <a:pt x="2574770" y="44731"/>
                  </a:cubicBezTo>
                  <a:lnTo>
                    <a:pt x="2472050" y="455616"/>
                  </a:lnTo>
                  <a:cubicBezTo>
                    <a:pt x="2468041" y="471650"/>
                    <a:pt x="2453652" y="482885"/>
                    <a:pt x="2437124" y="482885"/>
                  </a:cubicBezTo>
                  <a:lnTo>
                    <a:pt x="40606" y="482885"/>
                  </a:lnTo>
                  <a:cubicBezTo>
                    <a:pt x="17183" y="482885"/>
                    <a:pt x="0" y="460877"/>
                    <a:pt x="5681" y="4381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4080000" sx="101000" sy="101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19449D97-1FAA-A90B-DE8B-7C14D9037756}"/>
                </a:ext>
              </a:extLst>
            </p:cNvPr>
            <p:cNvSpPr txBox="1"/>
            <p:nvPr/>
          </p:nvSpPr>
          <p:spPr>
            <a:xfrm>
              <a:off x="8909895" y="3524446"/>
              <a:ext cx="1582031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生产数字化</a:t>
              </a:r>
              <a:endParaRPr lang="zh-CN" altLang="en-US" sz="14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DF6E77B5-5DF2-74E9-01B5-8A80C2463782}"/>
              </a:ext>
            </a:extLst>
          </p:cNvPr>
          <p:cNvGrpSpPr/>
          <p:nvPr/>
        </p:nvGrpSpPr>
        <p:grpSpPr>
          <a:xfrm>
            <a:off x="8243530" y="4165101"/>
            <a:ext cx="2301473" cy="482886"/>
            <a:chOff x="9032178" y="4092530"/>
            <a:chExt cx="2301473" cy="482886"/>
          </a:xfrm>
        </p:grpSpPr>
        <p:sp>
          <p:nvSpPr>
            <p:cNvPr id="70" name="平行四边形 61">
              <a:extLst>
                <a:ext uri="{FF2B5EF4-FFF2-40B4-BE49-F238E27FC236}">
                  <a16:creationId xmlns:a16="http://schemas.microsoft.com/office/drawing/2014/main" id="{66992E2D-45A4-7082-066F-061908A886B7}"/>
                </a:ext>
              </a:extLst>
            </p:cNvPr>
            <p:cNvSpPr/>
            <p:nvPr/>
          </p:nvSpPr>
          <p:spPr>
            <a:xfrm>
              <a:off x="9032178" y="4092530"/>
              <a:ext cx="2301473" cy="482886"/>
            </a:xfrm>
            <a:custGeom>
              <a:avLst/>
              <a:gdLst/>
              <a:ahLst/>
              <a:cxnLst/>
              <a:rect l="0" t="0" r="0" b="0"/>
              <a:pathLst>
                <a:path w="2580452" h="482886">
                  <a:moveTo>
                    <a:pt x="5681" y="438154"/>
                  </a:moveTo>
                  <a:lnTo>
                    <a:pt x="108402" y="27269"/>
                  </a:lnTo>
                  <a:cubicBezTo>
                    <a:pt x="112410" y="11235"/>
                    <a:pt x="126800" y="0"/>
                    <a:pt x="143327" y="0"/>
                  </a:cubicBezTo>
                  <a:lnTo>
                    <a:pt x="2539845" y="0"/>
                  </a:lnTo>
                  <a:cubicBezTo>
                    <a:pt x="2563267" y="0"/>
                    <a:pt x="2580451" y="22008"/>
                    <a:pt x="2574770" y="44731"/>
                  </a:cubicBezTo>
                  <a:lnTo>
                    <a:pt x="2472050" y="455616"/>
                  </a:lnTo>
                  <a:cubicBezTo>
                    <a:pt x="2468041" y="471650"/>
                    <a:pt x="2453652" y="482885"/>
                    <a:pt x="2437124" y="482885"/>
                  </a:cubicBezTo>
                  <a:lnTo>
                    <a:pt x="40606" y="482885"/>
                  </a:lnTo>
                  <a:cubicBezTo>
                    <a:pt x="17183" y="482885"/>
                    <a:pt x="0" y="460877"/>
                    <a:pt x="5681" y="4381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4080000" sx="101000" sy="101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4C41DD97-A73C-BEF7-685F-65A456599DBD}"/>
                </a:ext>
              </a:extLst>
            </p:cNvPr>
            <p:cNvSpPr txBox="1"/>
            <p:nvPr/>
          </p:nvSpPr>
          <p:spPr>
            <a:xfrm>
              <a:off x="9391899" y="4226251"/>
              <a:ext cx="1582031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产品智能化</a:t>
              </a: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8E87D010-44C7-BC87-8827-4C7E5B40D57D}"/>
              </a:ext>
            </a:extLst>
          </p:cNvPr>
          <p:cNvGrpSpPr/>
          <p:nvPr/>
        </p:nvGrpSpPr>
        <p:grpSpPr>
          <a:xfrm>
            <a:off x="8927549" y="4856109"/>
            <a:ext cx="2301473" cy="482886"/>
            <a:chOff x="8286170" y="4804926"/>
            <a:chExt cx="2301473" cy="482886"/>
          </a:xfrm>
        </p:grpSpPr>
        <p:sp>
          <p:nvSpPr>
            <p:cNvPr id="71" name="平行四边形 61">
              <a:extLst>
                <a:ext uri="{FF2B5EF4-FFF2-40B4-BE49-F238E27FC236}">
                  <a16:creationId xmlns:a16="http://schemas.microsoft.com/office/drawing/2014/main" id="{2A5EB6FE-2BF6-D6BD-4E72-AD149526D54F}"/>
                </a:ext>
              </a:extLst>
            </p:cNvPr>
            <p:cNvSpPr/>
            <p:nvPr/>
          </p:nvSpPr>
          <p:spPr>
            <a:xfrm>
              <a:off x="8286170" y="4804926"/>
              <a:ext cx="2301473" cy="482886"/>
            </a:xfrm>
            <a:custGeom>
              <a:avLst/>
              <a:gdLst/>
              <a:ahLst/>
              <a:cxnLst/>
              <a:rect l="0" t="0" r="0" b="0"/>
              <a:pathLst>
                <a:path w="2580452" h="482886">
                  <a:moveTo>
                    <a:pt x="5681" y="438154"/>
                  </a:moveTo>
                  <a:lnTo>
                    <a:pt x="108402" y="27269"/>
                  </a:lnTo>
                  <a:cubicBezTo>
                    <a:pt x="112410" y="11235"/>
                    <a:pt x="126800" y="0"/>
                    <a:pt x="143327" y="0"/>
                  </a:cubicBezTo>
                  <a:lnTo>
                    <a:pt x="2539845" y="0"/>
                  </a:lnTo>
                  <a:cubicBezTo>
                    <a:pt x="2563267" y="0"/>
                    <a:pt x="2580451" y="22008"/>
                    <a:pt x="2574770" y="44731"/>
                  </a:cubicBezTo>
                  <a:lnTo>
                    <a:pt x="2472050" y="455616"/>
                  </a:lnTo>
                  <a:cubicBezTo>
                    <a:pt x="2468041" y="471650"/>
                    <a:pt x="2453652" y="482885"/>
                    <a:pt x="2437124" y="482885"/>
                  </a:cubicBezTo>
                  <a:lnTo>
                    <a:pt x="40606" y="482885"/>
                  </a:lnTo>
                  <a:cubicBezTo>
                    <a:pt x="17183" y="482885"/>
                    <a:pt x="0" y="460877"/>
                    <a:pt x="5681" y="4381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4080000" sx="101000" sy="101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BAF47AF7-9DC9-97CA-8029-BC81F29220FE}"/>
                </a:ext>
              </a:extLst>
            </p:cNvPr>
            <p:cNvSpPr txBox="1"/>
            <p:nvPr/>
          </p:nvSpPr>
          <p:spPr>
            <a:xfrm>
              <a:off x="8757865" y="4938647"/>
              <a:ext cx="1582031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销售信息化</a:t>
              </a:r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DABD8BD8-90A4-93C9-F039-918D841988AD}"/>
              </a:ext>
            </a:extLst>
          </p:cNvPr>
          <p:cNvGrpSpPr/>
          <p:nvPr/>
        </p:nvGrpSpPr>
        <p:grpSpPr>
          <a:xfrm>
            <a:off x="8483456" y="2523781"/>
            <a:ext cx="441469" cy="0"/>
            <a:chOff x="8483456" y="2523781"/>
            <a:chExt cx="441469" cy="0"/>
          </a:xfrm>
        </p:grpSpPr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C7344B13-481F-2CA6-7313-213C0E14D8E1}"/>
                </a:ext>
              </a:extLst>
            </p:cNvPr>
            <p:cNvCxnSpPr>
              <a:cxnSpLocks/>
            </p:cNvCxnSpPr>
            <p:nvPr/>
          </p:nvCxnSpPr>
          <p:spPr>
            <a:xfrm>
              <a:off x="8483456" y="2523781"/>
              <a:ext cx="300724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C5661F91-710E-291F-0251-349764BEC340}"/>
                </a:ext>
              </a:extLst>
            </p:cNvPr>
            <p:cNvCxnSpPr>
              <a:cxnSpLocks/>
            </p:cNvCxnSpPr>
            <p:nvPr/>
          </p:nvCxnSpPr>
          <p:spPr>
            <a:xfrm>
              <a:off x="8828485" y="2523781"/>
              <a:ext cx="2976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D75A862A-73F4-FE55-B5C0-9FF6FD72E89F}"/>
                </a:ext>
              </a:extLst>
            </p:cNvPr>
            <p:cNvCxnSpPr>
              <a:cxnSpLocks/>
            </p:cNvCxnSpPr>
            <p:nvPr/>
          </p:nvCxnSpPr>
          <p:spPr>
            <a:xfrm>
              <a:off x="8895160" y="2523781"/>
              <a:ext cx="2976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文本框 112">
            <a:extLst>
              <a:ext uri="{FF2B5EF4-FFF2-40B4-BE49-F238E27FC236}">
                <a16:creationId xmlns:a16="http://schemas.microsoft.com/office/drawing/2014/main" id="{86CE3F58-0954-65C0-3C52-87DC7A47ED0C}"/>
              </a:ext>
            </a:extLst>
          </p:cNvPr>
          <p:cNvSpPr txBox="1"/>
          <p:nvPr/>
        </p:nvSpPr>
        <p:spPr>
          <a:xfrm>
            <a:off x="8581128" y="2867085"/>
            <a:ext cx="524478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altLang="zh-CN" sz="2000" i="1" dirty="0">
                <a:solidFill>
                  <a:schemeClr val="accent1"/>
                </a:solidFill>
                <a:effectLst>
                  <a:outerShdw blurRad="101600" dist="88900" dir="5400000" algn="t" rotWithShape="0">
                    <a:prstClr val="black">
                      <a:alpha val="23000"/>
                    </a:prstClr>
                  </a:outerShdw>
                </a:effectLst>
                <a:latin typeface="+mj-ea"/>
                <a:ea typeface="+mj-ea"/>
              </a:rPr>
              <a:t>01</a:t>
            </a:r>
            <a:endParaRPr lang="zh-CN" altLang="en-US" sz="2000" i="1" dirty="0">
              <a:solidFill>
                <a:schemeClr val="accent1"/>
              </a:solidFill>
              <a:effectLst>
                <a:outerShdw blurRad="101600" dist="88900" dir="5400000" algn="t" rotWithShape="0">
                  <a:prstClr val="black">
                    <a:alpha val="23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BD42540F-0EE9-DA16-A5CF-DBB53DEAADBE}"/>
              </a:ext>
            </a:extLst>
          </p:cNvPr>
          <p:cNvSpPr txBox="1"/>
          <p:nvPr/>
        </p:nvSpPr>
        <p:spPr>
          <a:xfrm>
            <a:off x="9068490" y="3573310"/>
            <a:ext cx="62694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altLang="zh-CN" sz="2000" i="1" dirty="0">
                <a:solidFill>
                  <a:schemeClr val="accent1"/>
                </a:solidFill>
                <a:effectLst>
                  <a:outerShdw blurRad="101600" dist="88900" dir="5400000" algn="t" rotWithShape="0">
                    <a:prstClr val="black">
                      <a:alpha val="23000"/>
                    </a:prstClr>
                  </a:outerShdw>
                </a:effectLst>
                <a:latin typeface="+mj-ea"/>
                <a:ea typeface="+mj-ea"/>
              </a:rPr>
              <a:t>02</a:t>
            </a:r>
            <a:endParaRPr lang="zh-CN" altLang="en-US" sz="2000" i="1" dirty="0">
              <a:solidFill>
                <a:schemeClr val="accent1"/>
              </a:solidFill>
              <a:effectLst>
                <a:outerShdw blurRad="101600" dist="88900" dir="5400000" algn="t" rotWithShape="0">
                  <a:prstClr val="black">
                    <a:alpha val="23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9CC21C80-19BB-80D7-1C25-CF3FBF49757E}"/>
              </a:ext>
            </a:extLst>
          </p:cNvPr>
          <p:cNvSpPr txBox="1"/>
          <p:nvPr/>
        </p:nvSpPr>
        <p:spPr>
          <a:xfrm>
            <a:off x="8391916" y="4253717"/>
            <a:ext cx="62694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altLang="zh-CN" sz="2000" i="1" dirty="0">
                <a:solidFill>
                  <a:schemeClr val="accent1"/>
                </a:solidFill>
                <a:effectLst>
                  <a:outerShdw blurRad="101600" dist="88900" dir="5400000" algn="t" rotWithShape="0">
                    <a:prstClr val="black">
                      <a:alpha val="23000"/>
                    </a:prstClr>
                  </a:outerShdw>
                </a:effectLst>
                <a:latin typeface="+mj-ea"/>
                <a:ea typeface="+mj-ea"/>
              </a:rPr>
              <a:t>03</a:t>
            </a:r>
            <a:endParaRPr lang="zh-CN" altLang="en-US" sz="2000" i="1" dirty="0">
              <a:solidFill>
                <a:schemeClr val="accent1"/>
              </a:solidFill>
              <a:effectLst>
                <a:outerShdw blurRad="101600" dist="88900" dir="5400000" algn="t" rotWithShape="0">
                  <a:prstClr val="black">
                    <a:alpha val="23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1A8277F8-7291-B3C6-39B9-1D36789F8DE9}"/>
              </a:ext>
            </a:extLst>
          </p:cNvPr>
          <p:cNvSpPr txBox="1"/>
          <p:nvPr/>
        </p:nvSpPr>
        <p:spPr>
          <a:xfrm>
            <a:off x="9162769" y="4936212"/>
            <a:ext cx="626940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altLang="zh-CN" sz="2000" i="1" dirty="0">
                <a:solidFill>
                  <a:schemeClr val="accent1"/>
                </a:solidFill>
                <a:effectLst>
                  <a:outerShdw blurRad="101600" dist="88900" dir="5400000" algn="t" rotWithShape="0">
                    <a:prstClr val="black">
                      <a:alpha val="23000"/>
                    </a:prstClr>
                  </a:outerShdw>
                </a:effectLst>
                <a:latin typeface="+mj-ea"/>
                <a:ea typeface="+mj-ea"/>
              </a:rPr>
              <a:t>04</a:t>
            </a:r>
            <a:endParaRPr lang="zh-CN" altLang="en-US" sz="2000" i="1" dirty="0">
              <a:solidFill>
                <a:schemeClr val="accent1"/>
              </a:solidFill>
              <a:effectLst>
                <a:outerShdw blurRad="101600" dist="88900" dir="5400000" algn="t" rotWithShape="0">
                  <a:prstClr val="black">
                    <a:alpha val="23000"/>
                  </a:prst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4584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1DBF34B-B356-8B72-F213-129329680B00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工作概况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8AAB691-7B25-D6E5-83E7-739141BC3FAC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7E15FA0-6BE7-7871-58D0-F8EBDC39CCA7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Work overview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6B4F582B-7E2E-5F07-DFBE-68FAE5C2E99D}"/>
              </a:ext>
            </a:extLst>
          </p:cNvPr>
          <p:cNvSpPr/>
          <p:nvPr/>
        </p:nvSpPr>
        <p:spPr>
          <a:xfrm>
            <a:off x="972122" y="2595846"/>
            <a:ext cx="10296525" cy="215433"/>
          </a:xfrm>
          <a:custGeom>
            <a:avLst/>
            <a:gdLst>
              <a:gd name="connsiteX0" fmla="*/ 9850896 w 10618470"/>
              <a:gd name="connsiteY0" fmla="*/ 0 h 213393"/>
              <a:gd name="connsiteX1" fmla="*/ 10293960 w 10618470"/>
              <a:gd name="connsiteY1" fmla="*/ 123176 h 213393"/>
              <a:gd name="connsiteX2" fmla="*/ 10296525 w 10618470"/>
              <a:gd name="connsiteY2" fmla="*/ 123176 h 213393"/>
              <a:gd name="connsiteX3" fmla="*/ 10296525 w 10618470"/>
              <a:gd name="connsiteY3" fmla="*/ 123889 h 213393"/>
              <a:gd name="connsiteX4" fmla="*/ 10618470 w 10618470"/>
              <a:gd name="connsiteY4" fmla="*/ 213393 h 213393"/>
              <a:gd name="connsiteX5" fmla="*/ 10296525 w 10618470"/>
              <a:gd name="connsiteY5" fmla="*/ 213393 h 213393"/>
              <a:gd name="connsiteX6" fmla="*/ 10007106 w 10618470"/>
              <a:gd name="connsiteY6" fmla="*/ 213393 h 213393"/>
              <a:gd name="connsiteX7" fmla="*/ 0 w 10618470"/>
              <a:gd name="connsiteY7" fmla="*/ 213393 h 213393"/>
              <a:gd name="connsiteX8" fmla="*/ 0 w 10618470"/>
              <a:gd name="connsiteY8" fmla="*/ 123176 h 213393"/>
              <a:gd name="connsiteX9" fmla="*/ 9941065 w 10618470"/>
              <a:gd name="connsiteY9" fmla="*/ 123176 h 21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18470" h="213393">
                <a:moveTo>
                  <a:pt x="9850896" y="0"/>
                </a:moveTo>
                <a:lnTo>
                  <a:pt x="10293960" y="123176"/>
                </a:lnTo>
                <a:lnTo>
                  <a:pt x="10296525" y="123176"/>
                </a:lnTo>
                <a:lnTo>
                  <a:pt x="10296525" y="123889"/>
                </a:lnTo>
                <a:lnTo>
                  <a:pt x="10618470" y="213393"/>
                </a:lnTo>
                <a:lnTo>
                  <a:pt x="10296525" y="213393"/>
                </a:lnTo>
                <a:lnTo>
                  <a:pt x="10007106" y="213393"/>
                </a:lnTo>
                <a:lnTo>
                  <a:pt x="0" y="213393"/>
                </a:lnTo>
                <a:lnTo>
                  <a:pt x="0" y="123176"/>
                </a:lnTo>
                <a:lnTo>
                  <a:pt x="9941065" y="123176"/>
                </a:lnTo>
                <a:close/>
              </a:path>
            </a:pathLst>
          </a:custGeom>
          <a:gradFill>
            <a:gsLst>
              <a:gs pos="97279">
                <a:schemeClr val="accent1">
                  <a:lumMod val="50000"/>
                  <a:lumOff val="50000"/>
                </a:schemeClr>
              </a:gs>
              <a:gs pos="48000">
                <a:schemeClr val="accent1">
                  <a:lumMod val="25000"/>
                  <a:lumOff val="75000"/>
                </a:schemeClr>
              </a:gs>
              <a:gs pos="0">
                <a:schemeClr val="accent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24605965-5A3D-57BF-470E-AB5AB98BFD6D}"/>
              </a:ext>
            </a:extLst>
          </p:cNvPr>
          <p:cNvGrpSpPr/>
          <p:nvPr/>
        </p:nvGrpSpPr>
        <p:grpSpPr>
          <a:xfrm>
            <a:off x="947738" y="1921801"/>
            <a:ext cx="1805622" cy="608721"/>
            <a:chOff x="947738" y="1830361"/>
            <a:chExt cx="1805622" cy="608721"/>
          </a:xfrm>
        </p:grpSpPr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D29E6AFA-BA9F-D874-684A-EAB2B24ED1CF}"/>
                </a:ext>
              </a:extLst>
            </p:cNvPr>
            <p:cNvSpPr txBox="1"/>
            <p:nvPr/>
          </p:nvSpPr>
          <p:spPr>
            <a:xfrm>
              <a:off x="947738" y="1830361"/>
              <a:ext cx="180562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规章制度培训</a:t>
              </a:r>
            </a:p>
          </p:txBody>
        </p: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9848F9D8-2D0F-1680-93B9-AB90A5DE6437}"/>
                </a:ext>
              </a:extLst>
            </p:cNvPr>
            <p:cNvSpPr txBox="1"/>
            <p:nvPr/>
          </p:nvSpPr>
          <p:spPr>
            <a:xfrm>
              <a:off x="947738" y="2223649"/>
              <a:ext cx="901382" cy="2154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STEP 01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AF3931DA-EF69-2525-91DB-851DDB98B817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40" y="2218569"/>
              <a:ext cx="0" cy="215433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5C91A9D6-E7FC-1DCF-2808-D1FFABB39E23}"/>
                </a:ext>
              </a:extLst>
            </p:cNvPr>
            <p:cNvSpPr txBox="1"/>
            <p:nvPr/>
          </p:nvSpPr>
          <p:spPr>
            <a:xfrm>
              <a:off x="1763173" y="2223649"/>
              <a:ext cx="901382" cy="2154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20XX.XX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B3FABBCD-A877-B1BB-01DF-E1BAF61E8C2D}"/>
              </a:ext>
            </a:extLst>
          </p:cNvPr>
          <p:cNvGrpSpPr/>
          <p:nvPr/>
        </p:nvGrpSpPr>
        <p:grpSpPr>
          <a:xfrm>
            <a:off x="4441349" y="1921801"/>
            <a:ext cx="1805622" cy="608721"/>
            <a:chOff x="947738" y="1830361"/>
            <a:chExt cx="1805622" cy="608721"/>
          </a:xfrm>
        </p:grpSpPr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1627D687-BBA7-B42F-FCBE-1A472C9509EB}"/>
                </a:ext>
              </a:extLst>
            </p:cNvPr>
            <p:cNvSpPr txBox="1"/>
            <p:nvPr/>
          </p:nvSpPr>
          <p:spPr>
            <a:xfrm>
              <a:off x="947738" y="1830361"/>
              <a:ext cx="180562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企业文化培训</a:t>
              </a: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CEA80297-7839-E54A-CA74-BBBC76897863}"/>
                </a:ext>
              </a:extLst>
            </p:cNvPr>
            <p:cNvSpPr txBox="1"/>
            <p:nvPr/>
          </p:nvSpPr>
          <p:spPr>
            <a:xfrm>
              <a:off x="947738" y="2223649"/>
              <a:ext cx="901382" cy="2154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STEP 02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6CC4AB08-CB0B-DFCF-F5AF-530210800A12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40" y="2218569"/>
              <a:ext cx="0" cy="215433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7E9E1253-FAB5-D176-1102-87FF6ABBFAFF}"/>
                </a:ext>
              </a:extLst>
            </p:cNvPr>
            <p:cNvSpPr txBox="1"/>
            <p:nvPr/>
          </p:nvSpPr>
          <p:spPr>
            <a:xfrm>
              <a:off x="1763173" y="2223649"/>
              <a:ext cx="901382" cy="2154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20XX.XX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0E589892-CA9C-0957-83C4-23CFC3C0DB2C}"/>
              </a:ext>
            </a:extLst>
          </p:cNvPr>
          <p:cNvGrpSpPr/>
          <p:nvPr/>
        </p:nvGrpSpPr>
        <p:grpSpPr>
          <a:xfrm>
            <a:off x="7934960" y="1921801"/>
            <a:ext cx="1805622" cy="608721"/>
            <a:chOff x="947738" y="1830361"/>
            <a:chExt cx="1805622" cy="608721"/>
          </a:xfrm>
        </p:grpSpPr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8AD35315-B243-C4BC-828B-882F7C5C8B2A}"/>
                </a:ext>
              </a:extLst>
            </p:cNvPr>
            <p:cNvSpPr txBox="1"/>
            <p:nvPr/>
          </p:nvSpPr>
          <p:spPr>
            <a:xfrm>
              <a:off x="947738" y="1830361"/>
              <a:ext cx="180562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公司业务培训</a:t>
              </a: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CFDDBAB8-0058-B248-5235-48DFFB7B9F14}"/>
                </a:ext>
              </a:extLst>
            </p:cNvPr>
            <p:cNvSpPr txBox="1"/>
            <p:nvPr/>
          </p:nvSpPr>
          <p:spPr>
            <a:xfrm>
              <a:off x="947738" y="2223649"/>
              <a:ext cx="901382" cy="2154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STEP 03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D45DFF7B-E063-6BC2-FABD-98A6D393DA04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40" y="2218569"/>
              <a:ext cx="0" cy="215433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490E265B-70D8-52A7-C9E8-D1BA1655AC8C}"/>
                </a:ext>
              </a:extLst>
            </p:cNvPr>
            <p:cNvSpPr txBox="1"/>
            <p:nvPr/>
          </p:nvSpPr>
          <p:spPr>
            <a:xfrm>
              <a:off x="1763173" y="2223649"/>
              <a:ext cx="901382" cy="2154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20XX.XX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0CBBAFA7-0D77-9F69-E427-6A0348F3A7BC}"/>
              </a:ext>
            </a:extLst>
          </p:cNvPr>
          <p:cNvGrpSpPr/>
          <p:nvPr/>
        </p:nvGrpSpPr>
        <p:grpSpPr>
          <a:xfrm>
            <a:off x="947738" y="2848755"/>
            <a:ext cx="3309302" cy="3667634"/>
            <a:chOff x="947738" y="2848755"/>
            <a:chExt cx="3309302" cy="3667634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6CB854C-3CF4-C9DF-F1D1-288E74115817}"/>
                </a:ext>
              </a:extLst>
            </p:cNvPr>
            <p:cNvSpPr/>
            <p:nvPr/>
          </p:nvSpPr>
          <p:spPr>
            <a:xfrm>
              <a:off x="947738" y="3048002"/>
              <a:ext cx="3309302" cy="3468387"/>
            </a:xfrm>
            <a:prstGeom prst="rect">
              <a:avLst/>
            </a:prstGeom>
            <a:gradFill>
              <a:gsLst>
                <a:gs pos="85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1">
                    <a:lumMod val="10000"/>
                    <a:lumOff val="90000"/>
                    <a:alpha val="2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28" name="íSļíḓe">
              <a:extLst>
                <a:ext uri="{FF2B5EF4-FFF2-40B4-BE49-F238E27FC236}">
                  <a16:creationId xmlns:a16="http://schemas.microsoft.com/office/drawing/2014/main" id="{3A1F368A-A33A-EE7D-E54A-C6DE40952C6C}"/>
                </a:ext>
              </a:extLst>
            </p:cNvPr>
            <p:cNvSpPr/>
            <p:nvPr/>
          </p:nvSpPr>
          <p:spPr>
            <a:xfrm>
              <a:off x="1346386" y="3353232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为了提高员工的纪律性、业务素质和工作能力，更好地履职尽责，服务工作，开展规章制度培训。</a:t>
              </a:r>
            </a:p>
          </p:txBody>
        </p:sp>
        <p:sp>
          <p:nvSpPr>
            <p:cNvPr id="130" name="íSļíḓe">
              <a:extLst>
                <a:ext uri="{FF2B5EF4-FFF2-40B4-BE49-F238E27FC236}">
                  <a16:creationId xmlns:a16="http://schemas.microsoft.com/office/drawing/2014/main" id="{1AA9CC7A-2551-EBD5-96C8-D47EC1FEA7CE}"/>
                </a:ext>
              </a:extLst>
            </p:cNvPr>
            <p:cNvSpPr/>
            <p:nvPr/>
          </p:nvSpPr>
          <p:spPr>
            <a:xfrm>
              <a:off x="1346386" y="4367742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为了提高员工的纪律性、业务素质和工作能力，更好地履职尽责，服务工作，开展规章制度培训。</a:t>
              </a:r>
            </a:p>
          </p:txBody>
        </p:sp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A498C252-C1DC-47E2-99CC-5D6450CABF76}"/>
                </a:ext>
              </a:extLst>
            </p:cNvPr>
            <p:cNvGrpSpPr/>
            <p:nvPr/>
          </p:nvGrpSpPr>
          <p:grpSpPr>
            <a:xfrm>
              <a:off x="1015532" y="2848755"/>
              <a:ext cx="477399" cy="629225"/>
              <a:chOff x="3152872" y="2743200"/>
              <a:chExt cx="477399" cy="629225"/>
            </a:xfrm>
          </p:grpSpPr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8F8924B1-DEF0-8DE6-EADD-8AC3EEA6B517}"/>
                  </a:ext>
                </a:extLst>
              </p:cNvPr>
              <p:cNvSpPr/>
              <p:nvPr/>
            </p:nvSpPr>
            <p:spPr>
              <a:xfrm>
                <a:off x="3152872" y="2743200"/>
                <a:ext cx="477399" cy="477399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C7343C6A-7C41-1E28-E56D-49C2CE772436}"/>
                  </a:ext>
                </a:extLst>
              </p:cNvPr>
              <p:cNvSpPr/>
              <p:nvPr/>
            </p:nvSpPr>
            <p:spPr>
              <a:xfrm>
                <a:off x="3152873" y="3175477"/>
                <a:ext cx="196948" cy="196948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2653A4C-301E-BA4A-997A-FDCFD54E3346}"/>
              </a:ext>
            </a:extLst>
          </p:cNvPr>
          <p:cNvGrpSpPr/>
          <p:nvPr/>
        </p:nvGrpSpPr>
        <p:grpSpPr>
          <a:xfrm>
            <a:off x="4441349" y="2848755"/>
            <a:ext cx="3309302" cy="3667634"/>
            <a:chOff x="4441349" y="2848755"/>
            <a:chExt cx="3309302" cy="3667634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C7B4E34E-A3B4-E060-3D04-A501B71C629E}"/>
                </a:ext>
              </a:extLst>
            </p:cNvPr>
            <p:cNvSpPr/>
            <p:nvPr/>
          </p:nvSpPr>
          <p:spPr>
            <a:xfrm>
              <a:off x="4441349" y="3048002"/>
              <a:ext cx="3309302" cy="3468387"/>
            </a:xfrm>
            <a:prstGeom prst="rect">
              <a:avLst/>
            </a:prstGeom>
            <a:gradFill>
              <a:gsLst>
                <a:gs pos="85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1">
                    <a:lumMod val="10000"/>
                    <a:lumOff val="90000"/>
                    <a:alpha val="2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1" name="íSļíḓe">
              <a:extLst>
                <a:ext uri="{FF2B5EF4-FFF2-40B4-BE49-F238E27FC236}">
                  <a16:creationId xmlns:a16="http://schemas.microsoft.com/office/drawing/2014/main" id="{92CBB86C-AB5F-DE3E-A5CA-452DBFFC1106}"/>
                </a:ext>
              </a:extLst>
            </p:cNvPr>
            <p:cNvSpPr/>
            <p:nvPr/>
          </p:nvSpPr>
          <p:spPr>
            <a:xfrm>
              <a:off x="4839997" y="3353232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企业文化是公司员工长期积累并得到公司认可的价值观和行为体系，培训利于员工快速融入公司。</a:t>
              </a:r>
            </a:p>
          </p:txBody>
        </p:sp>
        <p:sp>
          <p:nvSpPr>
            <p:cNvPr id="132" name="íSļíḓe">
              <a:extLst>
                <a:ext uri="{FF2B5EF4-FFF2-40B4-BE49-F238E27FC236}">
                  <a16:creationId xmlns:a16="http://schemas.microsoft.com/office/drawing/2014/main" id="{E406203E-78D1-32A0-51D8-A9F980CEB899}"/>
                </a:ext>
              </a:extLst>
            </p:cNvPr>
            <p:cNvSpPr/>
            <p:nvPr/>
          </p:nvSpPr>
          <p:spPr>
            <a:xfrm>
              <a:off x="4839997" y="4367742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企业文化是公司员工长期积累并得到公司认可的价值观和行为体系，培训利于员工快速融入公司。</a:t>
              </a:r>
            </a:p>
          </p:txBody>
        </p:sp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10A46826-3AE3-ACD0-E9F3-D4B8033055FA}"/>
                </a:ext>
              </a:extLst>
            </p:cNvPr>
            <p:cNvGrpSpPr/>
            <p:nvPr/>
          </p:nvGrpSpPr>
          <p:grpSpPr>
            <a:xfrm>
              <a:off x="4533513" y="2848755"/>
              <a:ext cx="477399" cy="629225"/>
              <a:chOff x="3152872" y="2743200"/>
              <a:chExt cx="477399" cy="629225"/>
            </a:xfrm>
          </p:grpSpPr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07959978-6E2E-C420-06A6-A9D165679F67}"/>
                  </a:ext>
                </a:extLst>
              </p:cNvPr>
              <p:cNvSpPr/>
              <p:nvPr/>
            </p:nvSpPr>
            <p:spPr>
              <a:xfrm>
                <a:off x="3152872" y="2743200"/>
                <a:ext cx="477399" cy="477399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EC88175E-5475-0EAF-07DD-DA87B72FDF32}"/>
                  </a:ext>
                </a:extLst>
              </p:cNvPr>
              <p:cNvSpPr/>
              <p:nvPr/>
            </p:nvSpPr>
            <p:spPr>
              <a:xfrm>
                <a:off x="3152873" y="3175477"/>
                <a:ext cx="196948" cy="196948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506628F4-DBCB-1FA9-6046-0D8938CE8835}"/>
              </a:ext>
            </a:extLst>
          </p:cNvPr>
          <p:cNvGrpSpPr/>
          <p:nvPr/>
        </p:nvGrpSpPr>
        <p:grpSpPr>
          <a:xfrm>
            <a:off x="7934960" y="2848755"/>
            <a:ext cx="3309302" cy="3667634"/>
            <a:chOff x="7934960" y="2848755"/>
            <a:chExt cx="3309302" cy="3667634"/>
          </a:xfrm>
        </p:grpSpPr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0DCEFFAA-F6CD-9092-9A89-7035244DAD00}"/>
                </a:ext>
              </a:extLst>
            </p:cNvPr>
            <p:cNvSpPr/>
            <p:nvPr/>
          </p:nvSpPr>
          <p:spPr>
            <a:xfrm>
              <a:off x="7934960" y="3048002"/>
              <a:ext cx="3309302" cy="3468387"/>
            </a:xfrm>
            <a:prstGeom prst="rect">
              <a:avLst/>
            </a:prstGeom>
            <a:gradFill>
              <a:gsLst>
                <a:gs pos="85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1">
                    <a:lumMod val="10000"/>
                    <a:lumOff val="90000"/>
                    <a:alpha val="2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3" name="íSļíḓe">
              <a:extLst>
                <a:ext uri="{FF2B5EF4-FFF2-40B4-BE49-F238E27FC236}">
                  <a16:creationId xmlns:a16="http://schemas.microsoft.com/office/drawing/2014/main" id="{D45014A8-C44F-1490-A0B9-B474D66353B6}"/>
                </a:ext>
              </a:extLst>
            </p:cNvPr>
            <p:cNvSpPr/>
            <p:nvPr/>
          </p:nvSpPr>
          <p:spPr>
            <a:xfrm>
              <a:off x="8333608" y="3353232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包括意志力、礼仪、职业培训以及技能培训等相关内容，有助于员工提升综合能力。</a:t>
              </a:r>
            </a:p>
          </p:txBody>
        </p:sp>
        <p:sp>
          <p:nvSpPr>
            <p:cNvPr id="134" name="íSļíḓe">
              <a:extLst>
                <a:ext uri="{FF2B5EF4-FFF2-40B4-BE49-F238E27FC236}">
                  <a16:creationId xmlns:a16="http://schemas.microsoft.com/office/drawing/2014/main" id="{26266CCE-E7F1-7C9D-027B-CD4D686090E2}"/>
                </a:ext>
              </a:extLst>
            </p:cNvPr>
            <p:cNvSpPr/>
            <p:nvPr/>
          </p:nvSpPr>
          <p:spPr>
            <a:xfrm>
              <a:off x="8333608" y="4367742"/>
              <a:ext cx="2512006" cy="116823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包括意志力、礼仪、职业培训以及技能培训等相关内容，有助于员工提升综合能力。</a:t>
              </a:r>
            </a:p>
          </p:txBody>
        </p: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931D1B8D-6AAC-290E-0D20-0A3CCA835DFC}"/>
                </a:ext>
              </a:extLst>
            </p:cNvPr>
            <p:cNvGrpSpPr/>
            <p:nvPr/>
          </p:nvGrpSpPr>
          <p:grpSpPr>
            <a:xfrm>
              <a:off x="8002754" y="2848755"/>
              <a:ext cx="477399" cy="629225"/>
              <a:chOff x="3152872" y="2743200"/>
              <a:chExt cx="477399" cy="629225"/>
            </a:xfrm>
          </p:grpSpPr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3878D43C-72A9-3122-822A-BBD66D089690}"/>
                  </a:ext>
                </a:extLst>
              </p:cNvPr>
              <p:cNvSpPr/>
              <p:nvPr/>
            </p:nvSpPr>
            <p:spPr>
              <a:xfrm>
                <a:off x="3152872" y="2743200"/>
                <a:ext cx="477399" cy="477399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8DABD5E6-165B-D7BF-F1D1-9C9BB26DD36E}"/>
                  </a:ext>
                </a:extLst>
              </p:cNvPr>
              <p:cNvSpPr/>
              <p:nvPr/>
            </p:nvSpPr>
            <p:spPr>
              <a:xfrm>
                <a:off x="3152873" y="3175477"/>
                <a:ext cx="196948" cy="196948"/>
              </a:xfrm>
              <a:custGeom>
                <a:avLst/>
                <a:gdLst>
                  <a:gd name="connsiteX0" fmla="*/ 365760 w 731520"/>
                  <a:gd name="connsiteY0" fmla="*/ 0 h 731520"/>
                  <a:gd name="connsiteX1" fmla="*/ 731520 w 731520"/>
                  <a:gd name="connsiteY1" fmla="*/ 365760 h 731520"/>
                  <a:gd name="connsiteX2" fmla="*/ 365760 w 731520"/>
                  <a:gd name="connsiteY2" fmla="*/ 731520 h 731520"/>
                  <a:gd name="connsiteX3" fmla="*/ 0 w 731520"/>
                  <a:gd name="connsiteY3" fmla="*/ 365760 h 731520"/>
                  <a:gd name="connsiteX4" fmla="*/ 365760 w 731520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520" h="731520">
                    <a:moveTo>
                      <a:pt x="365760" y="0"/>
                    </a:moveTo>
                    <a:cubicBezTo>
                      <a:pt x="365760" y="202004"/>
                      <a:pt x="529516" y="365760"/>
                      <a:pt x="731520" y="365760"/>
                    </a:cubicBezTo>
                    <a:cubicBezTo>
                      <a:pt x="529516" y="365760"/>
                      <a:pt x="365760" y="529516"/>
                      <a:pt x="365760" y="731520"/>
                    </a:cubicBezTo>
                    <a:cubicBezTo>
                      <a:pt x="365760" y="529516"/>
                      <a:pt x="202004" y="365760"/>
                      <a:pt x="0" y="365760"/>
                    </a:cubicBezTo>
                    <a:cubicBezTo>
                      <a:pt x="202004" y="365760"/>
                      <a:pt x="365760" y="202004"/>
                      <a:pt x="3657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183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896ABF24-894C-3153-83B6-D9DD4E011A05}"/>
              </a:ext>
            </a:extLst>
          </p:cNvPr>
          <p:cNvSpPr/>
          <p:nvPr/>
        </p:nvSpPr>
        <p:spPr>
          <a:xfrm>
            <a:off x="947738" y="1796144"/>
            <a:ext cx="10296525" cy="2778668"/>
          </a:xfrm>
          <a:prstGeom prst="roundRect">
            <a:avLst>
              <a:gd name="adj" fmla="val 7225"/>
            </a:avLst>
          </a:prstGeom>
          <a:solidFill>
            <a:schemeClr val="accent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1DBF34B-B356-8B72-F213-129329680B00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工作概况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8AAB691-7B25-D6E5-83E7-739141BC3FAC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7E15FA0-6BE7-7871-58D0-F8EBDC39CCA7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Work overview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图片 2" descr="业务讨论">
            <a:extLst>
              <a:ext uri="{FF2B5EF4-FFF2-40B4-BE49-F238E27FC236}">
                <a16:creationId xmlns:a16="http://schemas.microsoft.com/office/drawing/2014/main" id="{53ED7EAA-37F5-E5D1-7054-3D2BBF18A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5" b="6936"/>
          <a:stretch/>
        </p:blipFill>
        <p:spPr>
          <a:xfrm>
            <a:off x="947738" y="1796144"/>
            <a:ext cx="5148262" cy="2778670"/>
          </a:xfrm>
          <a:prstGeom prst="roundRect">
            <a:avLst>
              <a:gd name="adj" fmla="val 6679"/>
            </a:avLst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0ADB6C8-3032-CD76-7FCE-08F3B9E2CC1B}"/>
              </a:ext>
            </a:extLst>
          </p:cNvPr>
          <p:cNvSpPr txBox="1"/>
          <p:nvPr/>
        </p:nvSpPr>
        <p:spPr>
          <a:xfrm>
            <a:off x="6400800" y="2242164"/>
            <a:ext cx="311331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奖金制度改革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D0E8447-FF6E-B956-6215-84A637B87A80}"/>
              </a:ext>
            </a:extLst>
          </p:cNvPr>
          <p:cNvSpPr txBox="1"/>
          <p:nvPr/>
        </p:nvSpPr>
        <p:spPr>
          <a:xfrm>
            <a:off x="6400800" y="2634801"/>
            <a:ext cx="3113314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多种形式激发员工活力</a:t>
            </a:r>
          </a:p>
        </p:txBody>
      </p:sp>
      <p:sp>
        <p:nvSpPr>
          <p:cNvPr id="44" name="íSļíḓe">
            <a:extLst>
              <a:ext uri="{FF2B5EF4-FFF2-40B4-BE49-F238E27FC236}">
                <a16:creationId xmlns:a16="http://schemas.microsoft.com/office/drawing/2014/main" id="{7CA7BB5A-D8AD-6F15-8485-787CE528DE73}"/>
              </a:ext>
            </a:extLst>
          </p:cNvPr>
          <p:cNvSpPr/>
          <p:nvPr/>
        </p:nvSpPr>
        <p:spPr>
          <a:xfrm>
            <a:off x="6405177" y="3107694"/>
            <a:ext cx="4550229" cy="136355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改革奖金分配制度，根据公司业绩指标增减而定，让员工意识到与公司命运共同体，一荣俱荣，一损俱损，多劳多得，少劳少得，激发员工活力。</a:t>
            </a: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7765480-C7A5-7806-C755-6EE3F65DA74E}"/>
              </a:ext>
            </a:extLst>
          </p:cNvPr>
          <p:cNvGrpSpPr/>
          <p:nvPr/>
        </p:nvGrpSpPr>
        <p:grpSpPr>
          <a:xfrm>
            <a:off x="895920" y="4825930"/>
            <a:ext cx="3525717" cy="1504676"/>
            <a:chOff x="972122" y="4858589"/>
            <a:chExt cx="3525717" cy="1504676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8F62AFF5-CD20-4E4A-8341-8621FE4761F1}"/>
                </a:ext>
              </a:extLst>
            </p:cNvPr>
            <p:cNvSpPr txBox="1"/>
            <p:nvPr/>
          </p:nvSpPr>
          <p:spPr>
            <a:xfrm>
              <a:off x="972122" y="4858589"/>
              <a:ext cx="1068419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9600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1</a:t>
              </a:r>
              <a:endParaRPr lang="zh-CN" altLang="en-US" sz="9600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3114FC8-07AE-E1D7-31C4-D1EFC2A9BA18}"/>
                </a:ext>
              </a:extLst>
            </p:cNvPr>
            <p:cNvGrpSpPr/>
            <p:nvPr/>
          </p:nvGrpSpPr>
          <p:grpSpPr>
            <a:xfrm>
              <a:off x="1966153" y="5026690"/>
              <a:ext cx="2531686" cy="1336575"/>
              <a:chOff x="2040541" y="5026690"/>
              <a:chExt cx="2531686" cy="1336575"/>
            </a:xfrm>
          </p:grpSpPr>
          <p:sp>
            <p:nvSpPr>
              <p:cNvPr id="49" name="íSļíḓe">
                <a:extLst>
                  <a:ext uri="{FF2B5EF4-FFF2-40B4-BE49-F238E27FC236}">
                    <a16:creationId xmlns:a16="http://schemas.microsoft.com/office/drawing/2014/main" id="{B6FE4FDC-61B5-4162-043C-8B6C23D95C74}"/>
                  </a:ext>
                </a:extLst>
              </p:cNvPr>
              <p:cNvSpPr/>
              <p:nvPr/>
            </p:nvSpPr>
            <p:spPr>
              <a:xfrm>
                <a:off x="2040541" y="5195029"/>
                <a:ext cx="2155539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实施月度考评制，根据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+mn-ea"/>
                  </a:rPr>
                  <a:t>KPI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达成情况评价月度工作表现</a:t>
                </a:r>
              </a:p>
            </p:txBody>
          </p: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4AA41946-07A0-46E9-7B62-FFEE270E445B}"/>
                  </a:ext>
                </a:extLst>
              </p:cNvPr>
              <p:cNvSpPr txBox="1"/>
              <p:nvPr/>
            </p:nvSpPr>
            <p:spPr>
              <a:xfrm>
                <a:off x="2041706" y="5026690"/>
                <a:ext cx="2530521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0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绩效奖金</a:t>
                </a:r>
              </a:p>
            </p:txBody>
          </p:sp>
        </p:grp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125BD63-34AA-383F-5C48-904D078B10B8}"/>
              </a:ext>
            </a:extLst>
          </p:cNvPr>
          <p:cNvGrpSpPr/>
          <p:nvPr/>
        </p:nvGrpSpPr>
        <p:grpSpPr>
          <a:xfrm>
            <a:off x="8111337" y="4825930"/>
            <a:ext cx="3529214" cy="1504676"/>
            <a:chOff x="8113150" y="4858589"/>
            <a:chExt cx="3529214" cy="1504676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F9F77E69-73BB-9311-F7EA-40418A5E7E41}"/>
                </a:ext>
              </a:extLst>
            </p:cNvPr>
            <p:cNvSpPr txBox="1"/>
            <p:nvPr/>
          </p:nvSpPr>
          <p:spPr>
            <a:xfrm>
              <a:off x="8113150" y="4858589"/>
              <a:ext cx="969891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9600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3</a:t>
              </a:r>
              <a:endParaRPr lang="zh-CN" altLang="en-US" sz="9600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974014C-8DBC-01A3-1705-6532CB893AC5}"/>
                </a:ext>
              </a:extLst>
            </p:cNvPr>
            <p:cNvGrpSpPr/>
            <p:nvPr/>
          </p:nvGrpSpPr>
          <p:grpSpPr>
            <a:xfrm>
              <a:off x="9110678" y="5026690"/>
              <a:ext cx="2531686" cy="1336575"/>
              <a:chOff x="2040541" y="5026690"/>
              <a:chExt cx="2531686" cy="1336575"/>
            </a:xfrm>
          </p:grpSpPr>
          <p:sp>
            <p:nvSpPr>
              <p:cNvPr id="53" name="íSļíḓe">
                <a:extLst>
                  <a:ext uri="{FF2B5EF4-FFF2-40B4-BE49-F238E27FC236}">
                    <a16:creationId xmlns:a16="http://schemas.microsoft.com/office/drawing/2014/main" id="{DC9B9DB0-02C7-CF2E-6943-9269C467C0F5}"/>
                  </a:ext>
                </a:extLst>
              </p:cNvPr>
              <p:cNvSpPr/>
              <p:nvPr/>
            </p:nvSpPr>
            <p:spPr>
              <a:xfrm>
                <a:off x="2040541" y="5195029"/>
                <a:ext cx="2155539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评选年度企业最美奋斗者，总经理特别颁发奋斗者奖金</a:t>
                </a:r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639FAB71-9C08-04FB-51A1-CB94345C2907}"/>
                  </a:ext>
                </a:extLst>
              </p:cNvPr>
              <p:cNvSpPr txBox="1"/>
              <p:nvPr/>
            </p:nvSpPr>
            <p:spPr>
              <a:xfrm>
                <a:off x="2041706" y="5026690"/>
                <a:ext cx="2530521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0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奋斗者奖金</a:t>
                </a: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B0EF297-FAAE-3035-9D66-A15D4A58632E}"/>
              </a:ext>
            </a:extLst>
          </p:cNvPr>
          <p:cNvGrpSpPr/>
          <p:nvPr/>
        </p:nvGrpSpPr>
        <p:grpSpPr>
          <a:xfrm>
            <a:off x="4552893" y="4825930"/>
            <a:ext cx="3427188" cy="1504676"/>
            <a:chOff x="4760351" y="4858589"/>
            <a:chExt cx="3427188" cy="1504676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40FA102E-EADC-CAF7-BA62-039CDD25CE13}"/>
                </a:ext>
              </a:extLst>
            </p:cNvPr>
            <p:cNvSpPr txBox="1"/>
            <p:nvPr/>
          </p:nvSpPr>
          <p:spPr>
            <a:xfrm>
              <a:off x="4760351" y="4858589"/>
              <a:ext cx="96989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CN" sz="9600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2</a:t>
              </a:r>
              <a:endParaRPr lang="zh-CN" altLang="en-US" sz="9600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8596825D-7D3B-C0AF-E6D9-BF88DBA7F9EB}"/>
                </a:ext>
              </a:extLst>
            </p:cNvPr>
            <p:cNvGrpSpPr/>
            <p:nvPr/>
          </p:nvGrpSpPr>
          <p:grpSpPr>
            <a:xfrm>
              <a:off x="5655853" y="5026690"/>
              <a:ext cx="2531686" cy="1336575"/>
              <a:chOff x="2040541" y="5026690"/>
              <a:chExt cx="2531686" cy="1336575"/>
            </a:xfrm>
          </p:grpSpPr>
          <p:sp>
            <p:nvSpPr>
              <p:cNvPr id="56" name="íSļíḓe">
                <a:extLst>
                  <a:ext uri="{FF2B5EF4-FFF2-40B4-BE49-F238E27FC236}">
                    <a16:creationId xmlns:a16="http://schemas.microsoft.com/office/drawing/2014/main" id="{36E21BB3-2DB9-3029-EDD4-34BADE5E1DFB}"/>
                  </a:ext>
                </a:extLst>
              </p:cNvPr>
              <p:cNvSpPr/>
              <p:nvPr/>
            </p:nvSpPr>
            <p:spPr>
              <a:xfrm>
                <a:off x="2040541" y="5195029"/>
                <a:ext cx="2155539" cy="116823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增设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+mn-ea"/>
                  </a:rPr>
                  <a:t>12+X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奖金制，根据年底</a:t>
                </a:r>
                <a:r>
                  <a:rPr lang="en-US" altLang="zh-CN" sz="1200" dirty="0">
                    <a:solidFill>
                      <a:schemeClr val="bg1"/>
                    </a:solidFill>
                    <a:latin typeface="+mn-ea"/>
                  </a:rPr>
                  <a:t>KPI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+mn-ea"/>
                  </a:rPr>
                  <a:t>和业绩考评情况做评价</a:t>
                </a:r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DEC94171-5486-B5E6-D90F-8395798E6323}"/>
                  </a:ext>
                </a:extLst>
              </p:cNvPr>
              <p:cNvSpPr txBox="1"/>
              <p:nvPr/>
            </p:nvSpPr>
            <p:spPr>
              <a:xfrm>
                <a:off x="2041706" y="5026690"/>
                <a:ext cx="2530521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000" kern="100" dirty="0">
                    <a:solidFill>
                      <a:schemeClr val="bg1"/>
                    </a:solidFill>
                    <a:effectLst/>
                    <a:latin typeface="+mj-ea"/>
                    <a:ea typeface="+mj-ea"/>
                    <a:cs typeface="Times New Roman" panose="02020603050405020304" pitchFamily="18" charset="0"/>
                  </a:rPr>
                  <a:t>年终奖金</a:t>
                </a:r>
              </a:p>
            </p:txBody>
          </p:sp>
        </p:grp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B3B8E9F-6A7F-600F-5F51-025F921F54E6}"/>
              </a:ext>
            </a:extLst>
          </p:cNvPr>
          <p:cNvGrpSpPr/>
          <p:nvPr/>
        </p:nvGrpSpPr>
        <p:grpSpPr>
          <a:xfrm>
            <a:off x="10648013" y="1528602"/>
            <a:ext cx="477399" cy="629225"/>
            <a:chOff x="3152872" y="2743200"/>
            <a:chExt cx="477399" cy="629225"/>
          </a:xfrm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6B33BD9B-25B2-AA07-1034-31EC787E40A9}"/>
                </a:ext>
              </a:extLst>
            </p:cNvPr>
            <p:cNvSpPr/>
            <p:nvPr/>
          </p:nvSpPr>
          <p:spPr>
            <a:xfrm>
              <a:off x="3152872" y="2743200"/>
              <a:ext cx="477399" cy="477399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51F20475-17D5-8B68-0C1E-D93AE9108257}"/>
                </a:ext>
              </a:extLst>
            </p:cNvPr>
            <p:cNvSpPr/>
            <p:nvPr/>
          </p:nvSpPr>
          <p:spPr>
            <a:xfrm>
              <a:off x="3152873" y="3175477"/>
              <a:ext cx="196948" cy="196948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9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1DBF34B-B356-8B72-F213-129329680B00}"/>
              </a:ext>
            </a:extLst>
          </p:cNvPr>
          <p:cNvSpPr txBox="1"/>
          <p:nvPr/>
        </p:nvSpPr>
        <p:spPr>
          <a:xfrm>
            <a:off x="947738" y="433051"/>
            <a:ext cx="218560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工作概况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8AAB691-7B25-D6E5-83E7-739141BC3FAC}"/>
              </a:ext>
            </a:extLst>
          </p:cNvPr>
          <p:cNvCxnSpPr/>
          <p:nvPr/>
        </p:nvCxnSpPr>
        <p:spPr>
          <a:xfrm>
            <a:off x="947738" y="1011936"/>
            <a:ext cx="406317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7E15FA0-6BE7-7871-58D0-F8EBDC39CCA7}"/>
              </a:ext>
            </a:extLst>
          </p:cNvPr>
          <p:cNvSpPr txBox="1"/>
          <p:nvPr/>
        </p:nvSpPr>
        <p:spPr>
          <a:xfrm>
            <a:off x="972122" y="1079203"/>
            <a:ext cx="1582102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Work overview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44B3548-882F-7349-BA5C-DB8777B80D0D}"/>
              </a:ext>
            </a:extLst>
          </p:cNvPr>
          <p:cNvGrpSpPr/>
          <p:nvPr/>
        </p:nvGrpSpPr>
        <p:grpSpPr>
          <a:xfrm>
            <a:off x="972120" y="2064445"/>
            <a:ext cx="10272143" cy="3579386"/>
            <a:chOff x="972120" y="2064445"/>
            <a:chExt cx="10272143" cy="3579386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938B2A8-9B95-29F0-826A-FECFC4BB1DD1}"/>
                </a:ext>
              </a:extLst>
            </p:cNvPr>
            <p:cNvSpPr/>
            <p:nvPr/>
          </p:nvSpPr>
          <p:spPr>
            <a:xfrm>
              <a:off x="1785257" y="2819996"/>
              <a:ext cx="8632372" cy="206828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D4C018DF-C3D9-DEAF-C10C-39C07DCFCBA6}"/>
                </a:ext>
              </a:extLst>
            </p:cNvPr>
            <p:cNvSpPr/>
            <p:nvPr/>
          </p:nvSpPr>
          <p:spPr>
            <a:xfrm>
              <a:off x="972120" y="2064445"/>
              <a:ext cx="4917050" cy="3579386"/>
            </a:xfrm>
            <a:custGeom>
              <a:avLst/>
              <a:gdLst>
                <a:gd name="connsiteX0" fmla="*/ 4462576 w 4917050"/>
                <a:gd name="connsiteY0" fmla="*/ 0 h 3579386"/>
                <a:gd name="connsiteX1" fmla="*/ 4917050 w 4917050"/>
                <a:gd name="connsiteY1" fmla="*/ 251274 h 3579386"/>
                <a:gd name="connsiteX2" fmla="*/ 4462576 w 4917050"/>
                <a:gd name="connsiteY2" fmla="*/ 502548 h 3579386"/>
                <a:gd name="connsiteX3" fmla="*/ 4462576 w 4917050"/>
                <a:gd name="connsiteY3" fmla="*/ 407391 h 3579386"/>
                <a:gd name="connsiteX4" fmla="*/ 1796325 w 4917050"/>
                <a:gd name="connsiteY4" fmla="*/ 407391 h 3579386"/>
                <a:gd name="connsiteX5" fmla="*/ 1796170 w 4917050"/>
                <a:gd name="connsiteY5" fmla="*/ 411329 h 3579386"/>
                <a:gd name="connsiteX6" fmla="*/ 526405 w 4917050"/>
                <a:gd name="connsiteY6" fmla="*/ 1083987 h 3579386"/>
                <a:gd name="connsiteX7" fmla="*/ 482485 w 4917050"/>
                <a:gd name="connsiteY7" fmla="*/ 2520247 h 3579386"/>
                <a:gd name="connsiteX8" fmla="*/ 1708777 w 4917050"/>
                <a:gd name="connsiteY8" fmla="*/ 3269234 h 3579386"/>
                <a:gd name="connsiteX9" fmla="*/ 1702023 w 4917050"/>
                <a:gd name="connsiteY9" fmla="*/ 3579386 h 3579386"/>
                <a:gd name="connsiteX10" fmla="*/ 209638 w 4917050"/>
                <a:gd name="connsiteY10" fmla="*/ 2667877 h 3579386"/>
                <a:gd name="connsiteX11" fmla="*/ 263088 w 4917050"/>
                <a:gd name="connsiteY11" fmla="*/ 919963 h 3579386"/>
                <a:gd name="connsiteX12" fmla="*/ 1691698 w 4917050"/>
                <a:gd name="connsiteY12" fmla="*/ 100653 h 3579386"/>
                <a:gd name="connsiteX13" fmla="*/ 1709422 w 4917050"/>
                <a:gd name="connsiteY13" fmla="*/ 100758 h 3579386"/>
                <a:gd name="connsiteX14" fmla="*/ 1709422 w 4917050"/>
                <a:gd name="connsiteY14" fmla="*/ 95157 h 3579386"/>
                <a:gd name="connsiteX15" fmla="*/ 4462576 w 4917050"/>
                <a:gd name="connsiteY15" fmla="*/ 95157 h 357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17050" h="3579386">
                  <a:moveTo>
                    <a:pt x="4462576" y="0"/>
                  </a:moveTo>
                  <a:lnTo>
                    <a:pt x="4917050" y="251274"/>
                  </a:lnTo>
                  <a:lnTo>
                    <a:pt x="4462576" y="502548"/>
                  </a:lnTo>
                  <a:lnTo>
                    <a:pt x="4462576" y="407391"/>
                  </a:lnTo>
                  <a:lnTo>
                    <a:pt x="1796325" y="407391"/>
                  </a:lnTo>
                  <a:lnTo>
                    <a:pt x="1796170" y="411329"/>
                  </a:lnTo>
                  <a:cubicBezTo>
                    <a:pt x="1282797" y="391108"/>
                    <a:pt x="798050" y="647903"/>
                    <a:pt x="526405" y="1083987"/>
                  </a:cubicBezTo>
                  <a:cubicBezTo>
                    <a:pt x="254760" y="1520071"/>
                    <a:pt x="237993" y="2068380"/>
                    <a:pt x="482485" y="2520247"/>
                  </a:cubicBezTo>
                  <a:cubicBezTo>
                    <a:pt x="726977" y="2972115"/>
                    <a:pt x="1195128" y="3258049"/>
                    <a:pt x="1708777" y="3269234"/>
                  </a:cubicBezTo>
                  <a:lnTo>
                    <a:pt x="1702023" y="3579386"/>
                  </a:lnTo>
                  <a:cubicBezTo>
                    <a:pt x="1076917" y="3565774"/>
                    <a:pt x="507183" y="3217795"/>
                    <a:pt x="209638" y="2667877"/>
                  </a:cubicBezTo>
                  <a:cubicBezTo>
                    <a:pt x="-87906" y="2117959"/>
                    <a:pt x="-67501" y="1450673"/>
                    <a:pt x="263088" y="919963"/>
                  </a:cubicBezTo>
                  <a:cubicBezTo>
                    <a:pt x="573015" y="422423"/>
                    <a:pt x="1110882" y="116653"/>
                    <a:pt x="1691698" y="100653"/>
                  </a:cubicBezTo>
                  <a:lnTo>
                    <a:pt x="1709422" y="100758"/>
                  </a:lnTo>
                  <a:lnTo>
                    <a:pt x="1709422" y="95157"/>
                  </a:lnTo>
                  <a:lnTo>
                    <a:pt x="4462576" y="95157"/>
                  </a:lnTo>
                  <a:close/>
                </a:path>
              </a:pathLst>
            </a:custGeom>
            <a:gradFill>
              <a:gsLst>
                <a:gs pos="92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E53A349-0731-F3C0-40C4-E648E28EF918}"/>
                </a:ext>
              </a:extLst>
            </p:cNvPr>
            <p:cNvSpPr/>
            <p:nvPr/>
          </p:nvSpPr>
          <p:spPr>
            <a:xfrm flipH="1" flipV="1">
              <a:off x="6327213" y="2064445"/>
              <a:ext cx="4917050" cy="3579386"/>
            </a:xfrm>
            <a:custGeom>
              <a:avLst/>
              <a:gdLst>
                <a:gd name="connsiteX0" fmla="*/ 4462576 w 4917050"/>
                <a:gd name="connsiteY0" fmla="*/ 0 h 3579386"/>
                <a:gd name="connsiteX1" fmla="*/ 4917050 w 4917050"/>
                <a:gd name="connsiteY1" fmla="*/ 251274 h 3579386"/>
                <a:gd name="connsiteX2" fmla="*/ 4462576 w 4917050"/>
                <a:gd name="connsiteY2" fmla="*/ 502548 h 3579386"/>
                <a:gd name="connsiteX3" fmla="*/ 4462576 w 4917050"/>
                <a:gd name="connsiteY3" fmla="*/ 407391 h 3579386"/>
                <a:gd name="connsiteX4" fmla="*/ 1796325 w 4917050"/>
                <a:gd name="connsiteY4" fmla="*/ 407391 h 3579386"/>
                <a:gd name="connsiteX5" fmla="*/ 1796170 w 4917050"/>
                <a:gd name="connsiteY5" fmla="*/ 411329 h 3579386"/>
                <a:gd name="connsiteX6" fmla="*/ 526405 w 4917050"/>
                <a:gd name="connsiteY6" fmla="*/ 1083987 h 3579386"/>
                <a:gd name="connsiteX7" fmla="*/ 482485 w 4917050"/>
                <a:gd name="connsiteY7" fmla="*/ 2520247 h 3579386"/>
                <a:gd name="connsiteX8" fmla="*/ 1708777 w 4917050"/>
                <a:gd name="connsiteY8" fmla="*/ 3269234 h 3579386"/>
                <a:gd name="connsiteX9" fmla="*/ 1702023 w 4917050"/>
                <a:gd name="connsiteY9" fmla="*/ 3579386 h 3579386"/>
                <a:gd name="connsiteX10" fmla="*/ 209638 w 4917050"/>
                <a:gd name="connsiteY10" fmla="*/ 2667877 h 3579386"/>
                <a:gd name="connsiteX11" fmla="*/ 263088 w 4917050"/>
                <a:gd name="connsiteY11" fmla="*/ 919963 h 3579386"/>
                <a:gd name="connsiteX12" fmla="*/ 1691698 w 4917050"/>
                <a:gd name="connsiteY12" fmla="*/ 100653 h 3579386"/>
                <a:gd name="connsiteX13" fmla="*/ 1709422 w 4917050"/>
                <a:gd name="connsiteY13" fmla="*/ 100758 h 3579386"/>
                <a:gd name="connsiteX14" fmla="*/ 1709422 w 4917050"/>
                <a:gd name="connsiteY14" fmla="*/ 95157 h 3579386"/>
                <a:gd name="connsiteX15" fmla="*/ 4462576 w 4917050"/>
                <a:gd name="connsiteY15" fmla="*/ 95157 h 357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17050" h="3579386">
                  <a:moveTo>
                    <a:pt x="4462576" y="0"/>
                  </a:moveTo>
                  <a:lnTo>
                    <a:pt x="4917050" y="251274"/>
                  </a:lnTo>
                  <a:lnTo>
                    <a:pt x="4462576" y="502548"/>
                  </a:lnTo>
                  <a:lnTo>
                    <a:pt x="4462576" y="407391"/>
                  </a:lnTo>
                  <a:lnTo>
                    <a:pt x="1796325" y="407391"/>
                  </a:lnTo>
                  <a:lnTo>
                    <a:pt x="1796170" y="411329"/>
                  </a:lnTo>
                  <a:cubicBezTo>
                    <a:pt x="1282797" y="391108"/>
                    <a:pt x="798050" y="647903"/>
                    <a:pt x="526405" y="1083987"/>
                  </a:cubicBezTo>
                  <a:cubicBezTo>
                    <a:pt x="254760" y="1520071"/>
                    <a:pt x="237993" y="2068380"/>
                    <a:pt x="482485" y="2520247"/>
                  </a:cubicBezTo>
                  <a:cubicBezTo>
                    <a:pt x="726977" y="2972115"/>
                    <a:pt x="1195128" y="3258049"/>
                    <a:pt x="1708777" y="3269234"/>
                  </a:cubicBezTo>
                  <a:lnTo>
                    <a:pt x="1702023" y="3579386"/>
                  </a:lnTo>
                  <a:cubicBezTo>
                    <a:pt x="1076917" y="3565774"/>
                    <a:pt x="507183" y="3217795"/>
                    <a:pt x="209638" y="2667877"/>
                  </a:cubicBezTo>
                  <a:cubicBezTo>
                    <a:pt x="-87906" y="2117959"/>
                    <a:pt x="-67501" y="1450673"/>
                    <a:pt x="263088" y="919963"/>
                  </a:cubicBezTo>
                  <a:cubicBezTo>
                    <a:pt x="573015" y="422423"/>
                    <a:pt x="1110882" y="116653"/>
                    <a:pt x="1691698" y="100653"/>
                  </a:cubicBezTo>
                  <a:lnTo>
                    <a:pt x="1709422" y="100758"/>
                  </a:lnTo>
                  <a:lnTo>
                    <a:pt x="1709422" y="95157"/>
                  </a:lnTo>
                  <a:lnTo>
                    <a:pt x="4462576" y="95157"/>
                  </a:lnTo>
                  <a:close/>
                </a:path>
              </a:pathLst>
            </a:custGeom>
            <a:gradFill>
              <a:gsLst>
                <a:gs pos="92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9DC781A-5E9A-BF72-EC54-9B04984C7AD7}"/>
                </a:ext>
              </a:extLst>
            </p:cNvPr>
            <p:cNvSpPr/>
            <p:nvPr/>
          </p:nvSpPr>
          <p:spPr>
            <a:xfrm>
              <a:off x="5192486" y="2957287"/>
              <a:ext cx="1807028" cy="1807026"/>
            </a:xfrm>
            <a:prstGeom prst="ellipse">
              <a:avLst/>
            </a:prstGeom>
            <a:solidFill>
              <a:schemeClr val="accent2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Oval 14+">
              <a:extLst>
                <a:ext uri="{FF2B5EF4-FFF2-40B4-BE49-F238E27FC236}">
                  <a16:creationId xmlns:a16="http://schemas.microsoft.com/office/drawing/2014/main" id="{E2F874EE-A56C-D726-5188-D0128050D70A}"/>
                </a:ext>
              </a:extLst>
            </p:cNvPr>
            <p:cNvSpPr/>
            <p:nvPr/>
          </p:nvSpPr>
          <p:spPr>
            <a:xfrm>
              <a:off x="5279571" y="3044372"/>
              <a:ext cx="1632858" cy="1632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2AA5B1AB-02A4-45A3-3537-B4EC577F5DF8}"/>
                </a:ext>
              </a:extLst>
            </p:cNvPr>
            <p:cNvSpPr/>
            <p:nvPr/>
          </p:nvSpPr>
          <p:spPr>
            <a:xfrm rot="5400000">
              <a:off x="6981483" y="3649654"/>
              <a:ext cx="489857" cy="422291"/>
            </a:xfrm>
            <a:prstGeom prst="triangle">
              <a:avLst/>
            </a:prstGeom>
            <a:gradFill>
              <a:gsLst>
                <a:gs pos="74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53270C79-82AF-B3AE-B2FA-ACFFE0EA38FF}"/>
                </a:ext>
              </a:extLst>
            </p:cNvPr>
            <p:cNvSpPr/>
            <p:nvPr/>
          </p:nvSpPr>
          <p:spPr>
            <a:xfrm rot="16200000" flipH="1">
              <a:off x="4692871" y="3649654"/>
              <a:ext cx="489857" cy="422291"/>
            </a:xfrm>
            <a:prstGeom prst="triangle">
              <a:avLst/>
            </a:prstGeom>
            <a:gradFill>
              <a:gsLst>
                <a:gs pos="74000">
                  <a:schemeClr val="accent1">
                    <a:lumMod val="10000"/>
                    <a:lumOff val="90000"/>
                    <a:alpha val="0"/>
                  </a:schemeClr>
                </a:gs>
                <a:gs pos="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Oval 14+">
              <a:extLst>
                <a:ext uri="{FF2B5EF4-FFF2-40B4-BE49-F238E27FC236}">
                  <a16:creationId xmlns:a16="http://schemas.microsoft.com/office/drawing/2014/main" id="{EB9A7A73-0B41-BBC8-D17C-04F90AD65088}"/>
                </a:ext>
              </a:extLst>
            </p:cNvPr>
            <p:cNvSpPr/>
            <p:nvPr/>
          </p:nvSpPr>
          <p:spPr>
            <a:xfrm>
              <a:off x="3176888" y="3168950"/>
              <a:ext cx="1383702" cy="13837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Oval 14+">
              <a:extLst>
                <a:ext uri="{FF2B5EF4-FFF2-40B4-BE49-F238E27FC236}">
                  <a16:creationId xmlns:a16="http://schemas.microsoft.com/office/drawing/2014/main" id="{904D9A93-D60D-DB56-50E7-0D2D7080F306}"/>
                </a:ext>
              </a:extLst>
            </p:cNvPr>
            <p:cNvSpPr/>
            <p:nvPr/>
          </p:nvSpPr>
          <p:spPr>
            <a:xfrm>
              <a:off x="7637192" y="3168950"/>
              <a:ext cx="1383702" cy="13837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85BC365D-2538-569C-2662-CF2D943A4298}"/>
                </a:ext>
              </a:extLst>
            </p:cNvPr>
            <p:cNvSpPr/>
            <p:nvPr/>
          </p:nvSpPr>
          <p:spPr>
            <a:xfrm>
              <a:off x="1506462" y="3419436"/>
              <a:ext cx="1417273" cy="3689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EE2BDC0A-635C-CBF5-0A72-ECC089533DDA}"/>
                </a:ext>
              </a:extLst>
            </p:cNvPr>
            <p:cNvSpPr/>
            <p:nvPr/>
          </p:nvSpPr>
          <p:spPr>
            <a:xfrm>
              <a:off x="1506462" y="3908127"/>
              <a:ext cx="1417273" cy="3689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E8530418-6377-D609-A2B9-A836B29897B2}"/>
                </a:ext>
              </a:extLst>
            </p:cNvPr>
            <p:cNvSpPr/>
            <p:nvPr/>
          </p:nvSpPr>
          <p:spPr>
            <a:xfrm>
              <a:off x="9299493" y="3429000"/>
              <a:ext cx="1383702" cy="3689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1DCB889F-59A9-DCCD-A136-086FB0616294}"/>
                </a:ext>
              </a:extLst>
            </p:cNvPr>
            <p:cNvSpPr/>
            <p:nvPr/>
          </p:nvSpPr>
          <p:spPr>
            <a:xfrm>
              <a:off x="9299493" y="3921274"/>
              <a:ext cx="1383702" cy="3689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0B06EA78-7301-F2BF-6E22-2D20EA6878D1}"/>
                </a:ext>
              </a:extLst>
            </p:cNvPr>
            <p:cNvGrpSpPr/>
            <p:nvPr/>
          </p:nvGrpSpPr>
          <p:grpSpPr>
            <a:xfrm>
              <a:off x="7317296" y="2183757"/>
              <a:ext cx="363440" cy="248428"/>
              <a:chOff x="7206343" y="2166257"/>
              <a:chExt cx="660858" cy="381000"/>
            </a:xfrm>
            <a:gradFill>
              <a:gsLst>
                <a:gs pos="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</p:grpSpPr>
          <p:sp>
            <p:nvSpPr>
              <p:cNvPr id="18" name="箭头: V 形 17">
                <a:extLst>
                  <a:ext uri="{FF2B5EF4-FFF2-40B4-BE49-F238E27FC236}">
                    <a16:creationId xmlns:a16="http://schemas.microsoft.com/office/drawing/2014/main" id="{D0D80D8B-B412-C11B-82C2-DC418D7F06DE}"/>
                  </a:ext>
                </a:extLst>
              </p:cNvPr>
              <p:cNvSpPr/>
              <p:nvPr/>
            </p:nvSpPr>
            <p:spPr>
              <a:xfrm>
                <a:off x="7206343" y="2166257"/>
                <a:ext cx="391886" cy="381000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箭头: V 形 44">
                <a:extLst>
                  <a:ext uri="{FF2B5EF4-FFF2-40B4-BE49-F238E27FC236}">
                    <a16:creationId xmlns:a16="http://schemas.microsoft.com/office/drawing/2014/main" id="{25BD1945-7C51-7BC0-2100-23276D3D744F}"/>
                  </a:ext>
                </a:extLst>
              </p:cNvPr>
              <p:cNvSpPr/>
              <p:nvPr/>
            </p:nvSpPr>
            <p:spPr>
              <a:xfrm>
                <a:off x="7475315" y="2166257"/>
                <a:ext cx="391886" cy="381000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B820B151-BF85-1EC2-C464-DEFD842BE3C1}"/>
                </a:ext>
              </a:extLst>
            </p:cNvPr>
            <p:cNvGrpSpPr/>
            <p:nvPr/>
          </p:nvGrpSpPr>
          <p:grpSpPr>
            <a:xfrm>
              <a:off x="9280779" y="2193793"/>
              <a:ext cx="363440" cy="248428"/>
              <a:chOff x="7206343" y="2166257"/>
              <a:chExt cx="660858" cy="381000"/>
            </a:xfrm>
            <a:gradFill>
              <a:gsLst>
                <a:gs pos="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</p:grpSpPr>
          <p:sp>
            <p:nvSpPr>
              <p:cNvPr id="58" name="箭头: V 形 57">
                <a:extLst>
                  <a:ext uri="{FF2B5EF4-FFF2-40B4-BE49-F238E27FC236}">
                    <a16:creationId xmlns:a16="http://schemas.microsoft.com/office/drawing/2014/main" id="{C2388699-D239-D9AB-46EE-AEEC5DC204B4}"/>
                  </a:ext>
                </a:extLst>
              </p:cNvPr>
              <p:cNvSpPr/>
              <p:nvPr/>
            </p:nvSpPr>
            <p:spPr>
              <a:xfrm>
                <a:off x="7206343" y="2166257"/>
                <a:ext cx="391886" cy="381000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箭头: V 形 58">
                <a:extLst>
                  <a:ext uri="{FF2B5EF4-FFF2-40B4-BE49-F238E27FC236}">
                    <a16:creationId xmlns:a16="http://schemas.microsoft.com/office/drawing/2014/main" id="{71E45A33-344B-9BF9-11CF-25D27FCDC16B}"/>
                  </a:ext>
                </a:extLst>
              </p:cNvPr>
              <p:cNvSpPr/>
              <p:nvPr/>
            </p:nvSpPr>
            <p:spPr>
              <a:xfrm>
                <a:off x="7475315" y="2166257"/>
                <a:ext cx="391886" cy="381000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87951D36-210E-FA07-32B1-D6B471AE316A}"/>
                </a:ext>
              </a:extLst>
            </p:cNvPr>
            <p:cNvGrpSpPr/>
            <p:nvPr/>
          </p:nvGrpSpPr>
          <p:grpSpPr>
            <a:xfrm flipH="1">
              <a:off x="2498180" y="5266055"/>
              <a:ext cx="363440" cy="248428"/>
              <a:chOff x="7206343" y="2166257"/>
              <a:chExt cx="660858" cy="381000"/>
            </a:xfrm>
            <a:gradFill>
              <a:gsLst>
                <a:gs pos="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</p:grpSpPr>
          <p:sp>
            <p:nvSpPr>
              <p:cNvPr id="61" name="箭头: V 形 60">
                <a:extLst>
                  <a:ext uri="{FF2B5EF4-FFF2-40B4-BE49-F238E27FC236}">
                    <a16:creationId xmlns:a16="http://schemas.microsoft.com/office/drawing/2014/main" id="{3CEA5CA5-AFC8-9F8C-1F41-385A34E4F999}"/>
                  </a:ext>
                </a:extLst>
              </p:cNvPr>
              <p:cNvSpPr/>
              <p:nvPr/>
            </p:nvSpPr>
            <p:spPr>
              <a:xfrm>
                <a:off x="7206343" y="2166257"/>
                <a:ext cx="391886" cy="381000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箭头: V 形 61">
                <a:extLst>
                  <a:ext uri="{FF2B5EF4-FFF2-40B4-BE49-F238E27FC236}">
                    <a16:creationId xmlns:a16="http://schemas.microsoft.com/office/drawing/2014/main" id="{148EBDCA-672D-A062-7098-755D462AF769}"/>
                  </a:ext>
                </a:extLst>
              </p:cNvPr>
              <p:cNvSpPr/>
              <p:nvPr/>
            </p:nvSpPr>
            <p:spPr>
              <a:xfrm>
                <a:off x="7475315" y="2166257"/>
                <a:ext cx="391886" cy="381000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3E2BDC22-DAE7-5B46-2F9F-27DC8D0558EC}"/>
                </a:ext>
              </a:extLst>
            </p:cNvPr>
            <p:cNvGrpSpPr/>
            <p:nvPr/>
          </p:nvGrpSpPr>
          <p:grpSpPr>
            <a:xfrm flipH="1">
              <a:off x="4495924" y="5266055"/>
              <a:ext cx="363440" cy="248428"/>
              <a:chOff x="7206343" y="2166257"/>
              <a:chExt cx="660858" cy="381000"/>
            </a:xfrm>
            <a:gradFill>
              <a:gsLst>
                <a:gs pos="0">
                  <a:schemeClr val="accent1">
                    <a:lumMod val="10000"/>
                    <a:lumOff val="90000"/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</p:grpSpPr>
          <p:sp>
            <p:nvSpPr>
              <p:cNvPr id="64" name="箭头: V 形 63">
                <a:extLst>
                  <a:ext uri="{FF2B5EF4-FFF2-40B4-BE49-F238E27FC236}">
                    <a16:creationId xmlns:a16="http://schemas.microsoft.com/office/drawing/2014/main" id="{2E78C88B-1A80-F2C3-CC79-FCC2BBEEA6C5}"/>
                  </a:ext>
                </a:extLst>
              </p:cNvPr>
              <p:cNvSpPr/>
              <p:nvPr/>
            </p:nvSpPr>
            <p:spPr>
              <a:xfrm>
                <a:off x="7206343" y="2166257"/>
                <a:ext cx="391886" cy="381000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箭头: V 形 64">
                <a:extLst>
                  <a:ext uri="{FF2B5EF4-FFF2-40B4-BE49-F238E27FC236}">
                    <a16:creationId xmlns:a16="http://schemas.microsoft.com/office/drawing/2014/main" id="{986BBFA5-B9DA-CC7D-2A9E-1BEDDA549408}"/>
                  </a:ext>
                </a:extLst>
              </p:cNvPr>
              <p:cNvSpPr/>
              <p:nvPr/>
            </p:nvSpPr>
            <p:spPr>
              <a:xfrm>
                <a:off x="7475315" y="2166257"/>
                <a:ext cx="391886" cy="381000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15794601-41CE-C54D-3E92-B3D879E91A9A}"/>
                </a:ext>
              </a:extLst>
            </p:cNvPr>
            <p:cNvSpPr/>
            <p:nvPr/>
          </p:nvSpPr>
          <p:spPr>
            <a:xfrm>
              <a:off x="1845587" y="2930745"/>
              <a:ext cx="1417273" cy="3689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821F698B-944F-B0FE-F5DF-D6596A5B81EE}"/>
                </a:ext>
              </a:extLst>
            </p:cNvPr>
            <p:cNvSpPr/>
            <p:nvPr/>
          </p:nvSpPr>
          <p:spPr>
            <a:xfrm>
              <a:off x="1845587" y="4396817"/>
              <a:ext cx="1417273" cy="3689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0F4702DD-A5AD-88D7-C5E8-757F1BE320CA}"/>
                </a:ext>
              </a:extLst>
            </p:cNvPr>
            <p:cNvSpPr/>
            <p:nvPr/>
          </p:nvSpPr>
          <p:spPr>
            <a:xfrm>
              <a:off x="8989470" y="2930745"/>
              <a:ext cx="1417273" cy="3689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B82947D0-972C-F947-2324-62046FD1D47B}"/>
                </a:ext>
              </a:extLst>
            </p:cNvPr>
            <p:cNvSpPr/>
            <p:nvPr/>
          </p:nvSpPr>
          <p:spPr>
            <a:xfrm>
              <a:off x="8989470" y="4396817"/>
              <a:ext cx="1417273" cy="3689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4155C7BD-F2DE-0248-6AA1-FAE4E650DC42}"/>
                </a:ext>
              </a:extLst>
            </p:cNvPr>
            <p:cNvSpPr txBox="1"/>
            <p:nvPr/>
          </p:nvSpPr>
          <p:spPr>
            <a:xfrm>
              <a:off x="5365142" y="3600350"/>
              <a:ext cx="14507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kern="100" dirty="0">
                  <a:solidFill>
                    <a:schemeClr val="accent1">
                      <a:lumMod val="90000"/>
                      <a:lumOff val="10000"/>
                    </a:schemeClr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开拓</a:t>
              </a:r>
              <a:endParaRPr lang="en-US" altLang="zh-CN" sz="2000" kern="10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kern="100" dirty="0">
                  <a:solidFill>
                    <a:schemeClr val="accent1">
                      <a:lumMod val="90000"/>
                      <a:lumOff val="10000"/>
                    </a:schemeClr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新事业模式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CD7884EF-5040-6B12-5481-35A913E0AC67}"/>
                </a:ext>
              </a:extLst>
            </p:cNvPr>
            <p:cNvSpPr txBox="1"/>
            <p:nvPr/>
          </p:nvSpPr>
          <p:spPr>
            <a:xfrm>
              <a:off x="3143340" y="3730169"/>
              <a:ext cx="1450798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市场分析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583DE9DE-E086-B734-8C70-23AE07C5AB95}"/>
                </a:ext>
              </a:extLst>
            </p:cNvPr>
            <p:cNvSpPr txBox="1"/>
            <p:nvPr/>
          </p:nvSpPr>
          <p:spPr>
            <a:xfrm>
              <a:off x="7608095" y="3730169"/>
              <a:ext cx="1450798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行业调查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B4C95A24-977C-2166-FAF2-FD999E768862}"/>
                </a:ext>
              </a:extLst>
            </p:cNvPr>
            <p:cNvSpPr txBox="1"/>
            <p:nvPr/>
          </p:nvSpPr>
          <p:spPr>
            <a:xfrm>
              <a:off x="1913393" y="3013517"/>
              <a:ext cx="1281660" cy="2170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既有市场</a:t>
              </a: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5A139369-D15E-323F-4B37-96B704CFA159}"/>
                </a:ext>
              </a:extLst>
            </p:cNvPr>
            <p:cNvSpPr txBox="1"/>
            <p:nvPr/>
          </p:nvSpPr>
          <p:spPr>
            <a:xfrm>
              <a:off x="1574268" y="3499807"/>
              <a:ext cx="1281660" cy="2170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既有客户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949DCFC1-ACDB-97B5-E0FE-6C4C898BF1C5}"/>
                </a:ext>
              </a:extLst>
            </p:cNvPr>
            <p:cNvSpPr txBox="1"/>
            <p:nvPr/>
          </p:nvSpPr>
          <p:spPr>
            <a:xfrm>
              <a:off x="1574268" y="4019042"/>
              <a:ext cx="1281660" cy="2170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核心技术</a:t>
              </a: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B2F1B644-5AE6-561C-7F3D-A54C375CE1D2}"/>
                </a:ext>
              </a:extLst>
            </p:cNvPr>
            <p:cNvSpPr txBox="1"/>
            <p:nvPr/>
          </p:nvSpPr>
          <p:spPr>
            <a:xfrm>
              <a:off x="1913393" y="4470757"/>
              <a:ext cx="1281660" cy="2170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发展前景</a:t>
              </a:r>
              <a:endParaRPr lang="zh-CN" altLang="en-US" sz="14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6865C44A-0B94-8409-B302-CCA812934A28}"/>
                </a:ext>
              </a:extLst>
            </p:cNvPr>
            <p:cNvSpPr txBox="1"/>
            <p:nvPr/>
          </p:nvSpPr>
          <p:spPr>
            <a:xfrm>
              <a:off x="9345616" y="3499807"/>
              <a:ext cx="1281660" cy="2170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研究报告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34264BF7-A314-55C7-804F-68FFA9ABBE3E}"/>
                </a:ext>
              </a:extLst>
            </p:cNvPr>
            <p:cNvSpPr txBox="1"/>
            <p:nvPr/>
          </p:nvSpPr>
          <p:spPr>
            <a:xfrm>
              <a:off x="9345616" y="4019042"/>
              <a:ext cx="1281660" cy="2170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专家访谈</a:t>
              </a:r>
              <a:endParaRPr lang="zh-CN" altLang="en-US" sz="14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A1AF00F1-0E83-F637-C8BE-C931CFA772F5}"/>
                </a:ext>
              </a:extLst>
            </p:cNvPr>
            <p:cNvSpPr txBox="1"/>
            <p:nvPr/>
          </p:nvSpPr>
          <p:spPr>
            <a:xfrm>
              <a:off x="9064753" y="3013517"/>
              <a:ext cx="1281660" cy="2170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行业历史</a:t>
              </a: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4CB3EF9D-4E46-E6C8-8288-7B97D5CFEC1F}"/>
                </a:ext>
              </a:extLst>
            </p:cNvPr>
            <p:cNvSpPr txBox="1"/>
            <p:nvPr/>
          </p:nvSpPr>
          <p:spPr>
            <a:xfrm>
              <a:off x="9064753" y="4470757"/>
              <a:ext cx="1281660" cy="2170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kern="1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行业评估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24084E6E-D935-57FF-0DF0-B12EA82074CF}"/>
                </a:ext>
              </a:extLst>
            </p:cNvPr>
            <p:cNvSpPr txBox="1"/>
            <p:nvPr/>
          </p:nvSpPr>
          <p:spPr>
            <a:xfrm>
              <a:off x="2930993" y="5266055"/>
              <a:ext cx="1450798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文化输出</a:t>
              </a:r>
              <a:endParaRPr lang="zh-CN" altLang="en-US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94897731-75D1-DB0F-7DB6-EF57CC854E63}"/>
                </a:ext>
              </a:extLst>
            </p:cNvPr>
            <p:cNvSpPr txBox="1"/>
            <p:nvPr/>
          </p:nvSpPr>
          <p:spPr>
            <a:xfrm>
              <a:off x="4876415" y="5266055"/>
              <a:ext cx="1450798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创意设计</a:t>
              </a:r>
              <a:endParaRPr lang="zh-CN" altLang="en-US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9926385D-1268-E785-274A-F89E158983A7}"/>
                </a:ext>
              </a:extLst>
            </p:cNvPr>
            <p:cNvSpPr txBox="1"/>
            <p:nvPr/>
          </p:nvSpPr>
          <p:spPr>
            <a:xfrm>
              <a:off x="5889170" y="2185020"/>
              <a:ext cx="1450798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趋势洞察</a:t>
              </a:r>
              <a:endParaRPr lang="zh-CN" altLang="en-US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CF81EBD7-013A-73BC-EE9F-C50847311183}"/>
                </a:ext>
              </a:extLst>
            </p:cNvPr>
            <p:cNvSpPr txBox="1"/>
            <p:nvPr/>
          </p:nvSpPr>
          <p:spPr>
            <a:xfrm>
              <a:off x="7828657" y="2185020"/>
              <a:ext cx="1450798" cy="27699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行为分析</a:t>
              </a:r>
              <a:endParaRPr lang="zh-CN" altLang="en-US" kern="100" dirty="0">
                <a:solidFill>
                  <a:schemeClr val="bg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82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B235F06-09B2-934F-582B-B9E8BE0102F9}"/>
              </a:ext>
            </a:extLst>
          </p:cNvPr>
          <p:cNvGrpSpPr/>
          <p:nvPr/>
        </p:nvGrpSpPr>
        <p:grpSpPr>
          <a:xfrm>
            <a:off x="3195069" y="1922361"/>
            <a:ext cx="5801862" cy="2504348"/>
            <a:chOff x="3252169" y="1922361"/>
            <a:chExt cx="5801862" cy="2504348"/>
          </a:xfrm>
        </p:grpSpPr>
        <p:sp>
          <p:nvSpPr>
            <p:cNvPr id="31" name="矩形: 对角圆角 30">
              <a:extLst>
                <a:ext uri="{FF2B5EF4-FFF2-40B4-BE49-F238E27FC236}">
                  <a16:creationId xmlns:a16="http://schemas.microsoft.com/office/drawing/2014/main" id="{18998C83-7BCD-81B2-0A83-97D6A67BA98A}"/>
                </a:ext>
              </a:extLst>
            </p:cNvPr>
            <p:cNvSpPr/>
            <p:nvPr/>
          </p:nvSpPr>
          <p:spPr>
            <a:xfrm>
              <a:off x="3252169" y="2682628"/>
              <a:ext cx="5801862" cy="174408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7A1D77A-47D1-97CC-893A-15C831C5A9BD}"/>
                </a:ext>
              </a:extLst>
            </p:cNvPr>
            <p:cNvSpPr txBox="1"/>
            <p:nvPr/>
          </p:nvSpPr>
          <p:spPr>
            <a:xfrm>
              <a:off x="3507794" y="1922362"/>
              <a:ext cx="2958031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6600" i="1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PART</a:t>
              </a:r>
              <a:endParaRPr lang="zh-CN" altLang="en-US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17C8346-C856-31E3-45B0-754C4C9ACEE3}"/>
                </a:ext>
              </a:extLst>
            </p:cNvPr>
            <p:cNvSpPr txBox="1"/>
            <p:nvPr/>
          </p:nvSpPr>
          <p:spPr>
            <a:xfrm>
              <a:off x="6096000" y="1922361"/>
              <a:ext cx="2958031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6600" i="1" dirty="0">
                  <a:ln>
                    <a:gradFill>
                      <a:gsLst>
                        <a:gs pos="0">
                          <a:schemeClr val="bg1"/>
                        </a:gs>
                        <a:gs pos="74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ea"/>
                  <a:ea typeface="+mj-ea"/>
                </a:rPr>
                <a:t>TWO</a:t>
              </a:r>
              <a:endParaRPr lang="zh-CN" altLang="en-US" sz="6600" i="1" dirty="0">
                <a:ln>
                  <a:gradFill>
                    <a:gsLst>
                      <a:gs pos="0">
                        <a:schemeClr val="bg1"/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104DD073-108E-BBDD-99B7-839BA17BE0C6}"/>
                </a:ext>
              </a:extLst>
            </p:cNvPr>
            <p:cNvGrpSpPr/>
            <p:nvPr/>
          </p:nvGrpSpPr>
          <p:grpSpPr>
            <a:xfrm>
              <a:off x="3687371" y="3019992"/>
              <a:ext cx="4560773" cy="1098762"/>
              <a:chOff x="3630271" y="3569166"/>
              <a:chExt cx="4560773" cy="1098762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971BBF9-9D6E-62A9-54A9-9AE628CB33B9}"/>
                  </a:ext>
                </a:extLst>
              </p:cNvPr>
              <p:cNvSpPr txBox="1"/>
              <p:nvPr/>
            </p:nvSpPr>
            <p:spPr>
              <a:xfrm>
                <a:off x="3630271" y="3569166"/>
                <a:ext cx="1299439" cy="1098762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altLang="zh-CN" sz="7140" i="1" dirty="0">
                    <a:solidFill>
                      <a:schemeClr val="bg1"/>
                    </a:solidFill>
                    <a:latin typeface="+mj-ea"/>
                    <a:ea typeface="+mj-ea"/>
                  </a:rPr>
                  <a:t>02</a:t>
                </a:r>
                <a:endParaRPr lang="zh-CN" altLang="en-US" sz="7140" i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C2C4DD5-B51C-718E-566A-8601A5D69C87}"/>
                  </a:ext>
                </a:extLst>
              </p:cNvPr>
              <p:cNvSpPr txBox="1"/>
              <p:nvPr/>
            </p:nvSpPr>
            <p:spPr>
              <a:xfrm>
                <a:off x="5293447" y="3658450"/>
                <a:ext cx="2897597" cy="568771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zh-CN" altLang="en-US" sz="3696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存在问题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4233C50-9492-7789-E002-57F5216C62BA}"/>
                  </a:ext>
                </a:extLst>
              </p:cNvPr>
              <p:cNvSpPr txBox="1"/>
              <p:nvPr/>
            </p:nvSpPr>
            <p:spPr>
              <a:xfrm>
                <a:off x="5293447" y="4269651"/>
                <a:ext cx="2897597" cy="25853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en-US" altLang="zh-CN" sz="1680" dirty="0"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Existing problems</a:t>
                </a:r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863062B-814C-2C8B-5445-B92AFC71B74F}"/>
              </a:ext>
            </a:extLst>
          </p:cNvPr>
          <p:cNvGrpSpPr/>
          <p:nvPr/>
        </p:nvGrpSpPr>
        <p:grpSpPr>
          <a:xfrm>
            <a:off x="3152872" y="2743200"/>
            <a:ext cx="477399" cy="629225"/>
            <a:chOff x="3152872" y="2743200"/>
            <a:chExt cx="477399" cy="629225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3F0E987-03AB-EEE7-692C-DB2C8EC54996}"/>
                </a:ext>
              </a:extLst>
            </p:cNvPr>
            <p:cNvSpPr/>
            <p:nvPr/>
          </p:nvSpPr>
          <p:spPr>
            <a:xfrm>
              <a:off x="3152872" y="2743200"/>
              <a:ext cx="477399" cy="477399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5E257AF2-2084-EA5A-FB0A-63FCE17D1C47}"/>
                </a:ext>
              </a:extLst>
            </p:cNvPr>
            <p:cNvSpPr/>
            <p:nvPr/>
          </p:nvSpPr>
          <p:spPr>
            <a:xfrm>
              <a:off x="3152873" y="3175477"/>
              <a:ext cx="196948" cy="196948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DBA1A456-FFDA-C14E-B88E-86349D982400}"/>
              </a:ext>
            </a:extLst>
          </p:cNvPr>
          <p:cNvGrpSpPr/>
          <p:nvPr/>
        </p:nvGrpSpPr>
        <p:grpSpPr>
          <a:xfrm>
            <a:off x="8649072" y="3749555"/>
            <a:ext cx="477399" cy="629225"/>
            <a:chOff x="3152872" y="2743200"/>
            <a:chExt cx="477399" cy="629225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762B2F49-391A-2446-6550-1750E454E23B}"/>
                </a:ext>
              </a:extLst>
            </p:cNvPr>
            <p:cNvSpPr/>
            <p:nvPr/>
          </p:nvSpPr>
          <p:spPr>
            <a:xfrm>
              <a:off x="3152872" y="2743200"/>
              <a:ext cx="477399" cy="477399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F4F4E41E-7FA8-A7A8-008D-845B371FA765}"/>
                </a:ext>
              </a:extLst>
            </p:cNvPr>
            <p:cNvSpPr/>
            <p:nvPr/>
          </p:nvSpPr>
          <p:spPr>
            <a:xfrm>
              <a:off x="3152873" y="3175477"/>
              <a:ext cx="196948" cy="196948"/>
            </a:xfrm>
            <a:custGeom>
              <a:avLst/>
              <a:gdLst>
                <a:gd name="connsiteX0" fmla="*/ 365760 w 731520"/>
                <a:gd name="connsiteY0" fmla="*/ 0 h 731520"/>
                <a:gd name="connsiteX1" fmla="*/ 731520 w 731520"/>
                <a:gd name="connsiteY1" fmla="*/ 365760 h 731520"/>
                <a:gd name="connsiteX2" fmla="*/ 365760 w 731520"/>
                <a:gd name="connsiteY2" fmla="*/ 731520 h 731520"/>
                <a:gd name="connsiteX3" fmla="*/ 0 w 731520"/>
                <a:gd name="connsiteY3" fmla="*/ 365760 h 731520"/>
                <a:gd name="connsiteX4" fmla="*/ 365760 w 731520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520" h="731520">
                  <a:moveTo>
                    <a:pt x="365760" y="0"/>
                  </a:moveTo>
                  <a:cubicBezTo>
                    <a:pt x="365760" y="202004"/>
                    <a:pt x="529516" y="365760"/>
                    <a:pt x="731520" y="365760"/>
                  </a:cubicBezTo>
                  <a:cubicBezTo>
                    <a:pt x="529516" y="365760"/>
                    <a:pt x="365760" y="529516"/>
                    <a:pt x="365760" y="731520"/>
                  </a:cubicBezTo>
                  <a:cubicBezTo>
                    <a:pt x="365760" y="529516"/>
                    <a:pt x="202004" y="365760"/>
                    <a:pt x="0" y="365760"/>
                  </a:cubicBezTo>
                  <a:cubicBezTo>
                    <a:pt x="202004" y="365760"/>
                    <a:pt x="365760" y="202004"/>
                    <a:pt x="3657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0083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大气风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002B31"/>
      </a:accent1>
      <a:accent2>
        <a:srgbClr val="79E1E1"/>
      </a:accent2>
      <a:accent3>
        <a:srgbClr val="F56D3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OPPOSans H"/>
        <a:ea typeface="OPPOSans H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3200" dirty="0" smtClean="0">
            <a:solidFill>
              <a:schemeClr val="bg1"/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自建空白模板" id="{CBA1C362-2F12-4049-A21A-64C3CE8BAEFB}" vid="{B6B8E8BF-5A25-4EC9-A0CA-06C36222C1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自建空白模板</Template>
  <TotalTime>1091</TotalTime>
  <Words>2142</Words>
  <Application>Microsoft Office PowerPoint</Application>
  <PresentationFormat>宽屏</PresentationFormat>
  <Paragraphs>450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OPPOSans R</vt:lpstr>
      <vt:lpstr>Microsoft YaHei Light</vt:lpstr>
      <vt:lpstr>OPPOSans H</vt:lpstr>
      <vt:lpstr>Arial</vt:lpstr>
      <vt:lpstr>Microsoft YaHei</vt:lpstr>
      <vt:lpstr>优设标题黑</vt:lpstr>
      <vt:lpstr>Baskerville Old Face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Seastar</dc:creator>
  <cp:lastModifiedBy>马晓琳</cp:lastModifiedBy>
  <cp:revision>65</cp:revision>
  <dcterms:created xsi:type="dcterms:W3CDTF">2022-06-26T13:44:04Z</dcterms:created>
  <dcterms:modified xsi:type="dcterms:W3CDTF">2022-08-08T03:19:35Z</dcterms:modified>
</cp:coreProperties>
</file>