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99" r:id="rId2"/>
    <p:sldId id="377" r:id="rId3"/>
    <p:sldId id="37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92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712" userDrawn="1">
          <p15:clr>
            <a:srgbClr val="A4A3A4"/>
          </p15:clr>
        </p15:guide>
        <p15:guide id="7" orient="horz" pos="3928" userDrawn="1">
          <p15:clr>
            <a:srgbClr val="A4A3A4"/>
          </p15:clr>
        </p15:guide>
        <p15:guide id="8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74F"/>
    <a:srgbClr val="031761"/>
    <a:srgbClr val="172652"/>
    <a:srgbClr val="1E3169"/>
    <a:srgbClr val="4271ED"/>
    <a:srgbClr val="600000"/>
    <a:srgbClr val="900000"/>
    <a:srgbClr val="F7F7FF"/>
    <a:srgbClr val="F5F8FF"/>
    <a:srgbClr val="EFF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0" y="396"/>
      </p:cViewPr>
      <p:guideLst>
        <p:guide orient="horz" pos="2288"/>
        <p:guide pos="3817"/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ED125E5-D3B4-43D6-B80E-18AF50B849B7}" type="datetimeFigureOut">
              <a:rPr lang="zh-CN" altLang="en-US" smtClean="0"/>
              <a:pPr/>
              <a:t>2022/9/4 Sunday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BCF92D-6D95-4CFC-BCE9-F110F90CF21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91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rcRect l="3737" r="3737" b="37889"/>
          <a:stretch>
            <a:fillRect/>
          </a:stretch>
        </p:blipFill>
        <p:spPr>
          <a:xfrm>
            <a:off x="-3523" y="0"/>
            <a:ext cx="12199046" cy="5316065"/>
          </a:xfrm>
          <a:custGeom>
            <a:avLst/>
            <a:gdLst>
              <a:gd name="connsiteX0" fmla="*/ 0 w 12199046"/>
              <a:gd name="connsiteY0" fmla="*/ 0 h 5316065"/>
              <a:gd name="connsiteX1" fmla="*/ 12199046 w 12199046"/>
              <a:gd name="connsiteY1" fmla="*/ 0 h 5316065"/>
              <a:gd name="connsiteX2" fmla="*/ 12199046 w 12199046"/>
              <a:gd name="connsiteY2" fmla="*/ 2886299 h 5316065"/>
              <a:gd name="connsiteX3" fmla="*/ 11997979 w 12199046"/>
              <a:gd name="connsiteY3" fmla="*/ 3146302 h 5316065"/>
              <a:gd name="connsiteX4" fmla="*/ 6785386 w 12199046"/>
              <a:gd name="connsiteY4" fmla="*/ 5311569 h 5316065"/>
              <a:gd name="connsiteX5" fmla="*/ 6690451 w 12199046"/>
              <a:gd name="connsiteY5" fmla="*/ 5316065 h 5316065"/>
              <a:gd name="connsiteX6" fmla="*/ 5508596 w 12199046"/>
              <a:gd name="connsiteY6" fmla="*/ 5316065 h 5316065"/>
              <a:gd name="connsiteX7" fmla="*/ 5413660 w 12199046"/>
              <a:gd name="connsiteY7" fmla="*/ 5311569 h 5316065"/>
              <a:gd name="connsiteX8" fmla="*/ 201065 w 12199046"/>
              <a:gd name="connsiteY8" fmla="*/ 3146302 h 5316065"/>
              <a:gd name="connsiteX9" fmla="*/ 0 w 12199046"/>
              <a:gd name="connsiteY9" fmla="*/ 2886303 h 531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9046" h="5316065">
                <a:moveTo>
                  <a:pt x="0" y="0"/>
                </a:moveTo>
                <a:lnTo>
                  <a:pt x="12199046" y="0"/>
                </a:lnTo>
                <a:lnTo>
                  <a:pt x="12199046" y="2886299"/>
                </a:lnTo>
                <a:lnTo>
                  <a:pt x="11997979" y="3146302"/>
                </a:lnTo>
                <a:cubicBezTo>
                  <a:pt x="10965303" y="4330467"/>
                  <a:pt x="9040448" y="5168910"/>
                  <a:pt x="6785386" y="5311569"/>
                </a:cubicBezTo>
                <a:lnTo>
                  <a:pt x="6690451" y="5316065"/>
                </a:lnTo>
                <a:lnTo>
                  <a:pt x="5508596" y="5316065"/>
                </a:lnTo>
                <a:lnTo>
                  <a:pt x="5413660" y="5311569"/>
                </a:lnTo>
                <a:cubicBezTo>
                  <a:pt x="3158597" y="5168910"/>
                  <a:pt x="1233741" y="4330467"/>
                  <a:pt x="201065" y="3146302"/>
                </a:cubicBezTo>
                <a:lnTo>
                  <a:pt x="0" y="2886303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</p:pic>
      <p:sp>
        <p:nvSpPr>
          <p:cNvPr id="7" name="图片占位符 23">
            <a:extLst>
              <a:ext uri="{FF2B5EF4-FFF2-40B4-BE49-F238E27FC236}">
                <a16:creationId xmlns:a16="http://schemas.microsoft.com/office/drawing/2014/main" id="{8A5BC11F-0203-4B83-9091-BE296C68E029}"/>
              </a:ext>
            </a:extLst>
          </p:cNvPr>
          <p:cNvSpPr txBox="1">
            <a:spLocks/>
          </p:cNvSpPr>
          <p:nvPr userDrawn="1"/>
        </p:nvSpPr>
        <p:spPr>
          <a:xfrm>
            <a:off x="-3523" y="0"/>
            <a:ext cx="12199046" cy="5316065"/>
          </a:xfrm>
          <a:custGeom>
            <a:avLst/>
            <a:gdLst>
              <a:gd name="connsiteX0" fmla="*/ 0 w 12192000"/>
              <a:gd name="connsiteY0" fmla="*/ 0 h 3979379"/>
              <a:gd name="connsiteX1" fmla="*/ 12192000 w 12192000"/>
              <a:gd name="connsiteY1" fmla="*/ 0 h 3979379"/>
              <a:gd name="connsiteX2" fmla="*/ 12192000 w 12192000"/>
              <a:gd name="connsiteY2" fmla="*/ 2160560 h 3979379"/>
              <a:gd name="connsiteX3" fmla="*/ 11991049 w 12192000"/>
              <a:gd name="connsiteY3" fmla="*/ 2355187 h 3979379"/>
              <a:gd name="connsiteX4" fmla="*/ 6781467 w 12192000"/>
              <a:gd name="connsiteY4" fmla="*/ 3976013 h 3979379"/>
              <a:gd name="connsiteX5" fmla="*/ 6686586 w 12192000"/>
              <a:gd name="connsiteY5" fmla="*/ 3979379 h 3979379"/>
              <a:gd name="connsiteX6" fmla="*/ 5505414 w 12192000"/>
              <a:gd name="connsiteY6" fmla="*/ 3979379 h 3979379"/>
              <a:gd name="connsiteX7" fmla="*/ 5410533 w 12192000"/>
              <a:gd name="connsiteY7" fmla="*/ 3976013 h 3979379"/>
              <a:gd name="connsiteX8" fmla="*/ 200949 w 12192000"/>
              <a:gd name="connsiteY8" fmla="*/ 2355187 h 3979379"/>
              <a:gd name="connsiteX9" fmla="*/ 0 w 12192000"/>
              <a:gd name="connsiteY9" fmla="*/ 2160563 h 397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979379">
                <a:moveTo>
                  <a:pt x="0" y="0"/>
                </a:moveTo>
                <a:lnTo>
                  <a:pt x="12192000" y="0"/>
                </a:lnTo>
                <a:lnTo>
                  <a:pt x="12192000" y="2160560"/>
                </a:lnTo>
                <a:lnTo>
                  <a:pt x="11991049" y="2355187"/>
                </a:lnTo>
                <a:cubicBezTo>
                  <a:pt x="10958970" y="3241602"/>
                  <a:pt x="9035226" y="3869225"/>
                  <a:pt x="6781467" y="3976013"/>
                </a:cubicBezTo>
                <a:lnTo>
                  <a:pt x="6686586" y="3979379"/>
                </a:lnTo>
                <a:lnTo>
                  <a:pt x="5505414" y="3979379"/>
                </a:lnTo>
                <a:lnTo>
                  <a:pt x="5410533" y="3976013"/>
                </a:lnTo>
                <a:cubicBezTo>
                  <a:pt x="3156773" y="3869225"/>
                  <a:pt x="1233028" y="3241602"/>
                  <a:pt x="200949" y="2355187"/>
                </a:cubicBezTo>
                <a:lnTo>
                  <a:pt x="0" y="216056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  <a:alpha val="75000"/>
                </a:schemeClr>
              </a:gs>
              <a:gs pos="100000">
                <a:schemeClr val="accent1">
                  <a:lumMod val="75000"/>
                  <a:alpha val="67000"/>
                </a:schemeClr>
              </a:gs>
            </a:gsLst>
            <a:lin ang="5400000" scaled="1"/>
          </a:gradFill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任意多边形: 形状 17">
            <a:extLst>
              <a:ext uri="{FF2B5EF4-FFF2-40B4-BE49-F238E27FC236}">
                <a16:creationId xmlns:a16="http://schemas.microsoft.com/office/drawing/2014/main" id="{ACDD55AE-BEEA-4618-8D8B-9B577B5F44C5}"/>
              </a:ext>
            </a:extLst>
          </p:cNvPr>
          <p:cNvSpPr/>
          <p:nvPr userDrawn="1"/>
        </p:nvSpPr>
        <p:spPr>
          <a:xfrm>
            <a:off x="-19255" y="0"/>
            <a:ext cx="12230510" cy="5364000"/>
          </a:xfrm>
          <a:custGeom>
            <a:avLst/>
            <a:gdLst>
              <a:gd name="connsiteX0" fmla="*/ 0 w 12230510"/>
              <a:gd name="connsiteY0" fmla="*/ 0 h 4164498"/>
              <a:gd name="connsiteX1" fmla="*/ 12230510 w 12230510"/>
              <a:gd name="connsiteY1" fmla="*/ 0 h 4164498"/>
              <a:gd name="connsiteX2" fmla="*/ 12230510 w 12230510"/>
              <a:gd name="connsiteY2" fmla="*/ 2324605 h 4164498"/>
              <a:gd name="connsiteX3" fmla="*/ 12020998 w 12230510"/>
              <a:gd name="connsiteY3" fmla="*/ 2527523 h 4164498"/>
              <a:gd name="connsiteX4" fmla="*/ 6125951 w 12230510"/>
              <a:gd name="connsiteY4" fmla="*/ 4164498 h 4164498"/>
              <a:gd name="connsiteX5" fmla="*/ 230898 w 12230510"/>
              <a:gd name="connsiteY5" fmla="*/ 2527523 h 4164498"/>
              <a:gd name="connsiteX6" fmla="*/ 0 w 12230510"/>
              <a:gd name="connsiteY6" fmla="*/ 2303892 h 41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30510" h="4164498">
                <a:moveTo>
                  <a:pt x="0" y="0"/>
                </a:moveTo>
                <a:lnTo>
                  <a:pt x="12230510" y="0"/>
                </a:lnTo>
                <a:lnTo>
                  <a:pt x="12230510" y="2324605"/>
                </a:lnTo>
                <a:lnTo>
                  <a:pt x="12020998" y="2527523"/>
                </a:lnTo>
                <a:cubicBezTo>
                  <a:pt x="10885711" y="3502579"/>
                  <a:pt x="8671510" y="4164498"/>
                  <a:pt x="6125951" y="4164498"/>
                </a:cubicBezTo>
                <a:cubicBezTo>
                  <a:pt x="3580388" y="4164498"/>
                  <a:pt x="1366185" y="3502579"/>
                  <a:pt x="230898" y="2527523"/>
                </a:cubicBezTo>
                <a:lnTo>
                  <a:pt x="0" y="2303892"/>
                </a:lnTo>
                <a:close/>
              </a:path>
            </a:pathLst>
          </a:custGeom>
          <a:noFill/>
          <a:ln w="6350" cap="flat" cmpd="sng" algn="ctr">
            <a:gradFill>
              <a:gsLst>
                <a:gs pos="100000">
                  <a:schemeClr val="accent1">
                    <a:alpha val="3000"/>
                  </a:schemeClr>
                </a:gs>
                <a:gs pos="53000">
                  <a:schemeClr val="accent1">
                    <a:alpha val="88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5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任意多边形 7">
            <a:extLst>
              <a:ext uri="{FF2B5EF4-FFF2-40B4-BE49-F238E27FC236}">
                <a16:creationId xmlns:a16="http://schemas.microsoft.com/office/drawing/2014/main" id="{A5898375-D466-4EE9-8F4E-485559342DC0}"/>
              </a:ext>
            </a:extLst>
          </p:cNvPr>
          <p:cNvSpPr/>
          <p:nvPr/>
        </p:nvSpPr>
        <p:spPr>
          <a:xfrm>
            <a:off x="1" y="0"/>
            <a:ext cx="4143973" cy="6858000"/>
          </a:xfrm>
          <a:custGeom>
            <a:avLst/>
            <a:gdLst>
              <a:gd name="connsiteX0" fmla="*/ 0 w 4143973"/>
              <a:gd name="connsiteY0" fmla="*/ 0 h 6820930"/>
              <a:gd name="connsiteX1" fmla="*/ 2326627 w 4143973"/>
              <a:gd name="connsiteY1" fmla="*/ 0 h 6820930"/>
              <a:gd name="connsiteX2" fmla="*/ 2635952 w 4143973"/>
              <a:gd name="connsiteY2" fmla="*/ 231309 h 6820930"/>
              <a:gd name="connsiteX3" fmla="*/ 4143973 w 4143973"/>
              <a:gd name="connsiteY3" fmla="*/ 3429000 h 6820930"/>
              <a:gd name="connsiteX4" fmla="*/ 2635952 w 4143973"/>
              <a:gd name="connsiteY4" fmla="*/ 6626691 h 6820930"/>
              <a:gd name="connsiteX5" fmla="*/ 2376200 w 4143973"/>
              <a:gd name="connsiteY5" fmla="*/ 6820930 h 6820930"/>
              <a:gd name="connsiteX6" fmla="*/ 0 w 4143973"/>
              <a:gd name="connsiteY6" fmla="*/ 6820930 h 682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3973" h="6820930">
                <a:moveTo>
                  <a:pt x="0" y="0"/>
                </a:moveTo>
                <a:lnTo>
                  <a:pt x="2326627" y="0"/>
                </a:lnTo>
                <a:lnTo>
                  <a:pt x="2635952" y="231309"/>
                </a:lnTo>
                <a:cubicBezTo>
                  <a:pt x="3556938" y="991375"/>
                  <a:pt x="4143973" y="2141633"/>
                  <a:pt x="4143973" y="3429000"/>
                </a:cubicBezTo>
                <a:cubicBezTo>
                  <a:pt x="4143973" y="4716368"/>
                  <a:pt x="3556938" y="5866626"/>
                  <a:pt x="2635952" y="6626691"/>
                </a:cubicBezTo>
                <a:lnTo>
                  <a:pt x="2376200" y="6820930"/>
                </a:lnTo>
                <a:lnTo>
                  <a:pt x="0" y="6820930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616" r="42833" b="26654"/>
          <a:stretch/>
        </p:blipFill>
        <p:spPr>
          <a:xfrm>
            <a:off x="0" y="0"/>
            <a:ext cx="4023882" cy="6858000"/>
          </a:xfrm>
          <a:custGeom>
            <a:avLst/>
            <a:gdLst>
              <a:gd name="connsiteX0" fmla="*/ 0 w 4023882"/>
              <a:gd name="connsiteY0" fmla="*/ 0 h 6858000"/>
              <a:gd name="connsiteX1" fmla="*/ 1200607 w 4023882"/>
              <a:gd name="connsiteY1" fmla="*/ 0 h 6858000"/>
              <a:gd name="connsiteX2" fmla="*/ 1212814 w 4023882"/>
              <a:gd name="connsiteY2" fmla="*/ 1809 h 6858000"/>
              <a:gd name="connsiteX3" fmla="*/ 4019354 w 4023882"/>
              <a:gd name="connsiteY3" fmla="*/ 3247116 h 6858000"/>
              <a:gd name="connsiteX4" fmla="*/ 4023882 w 4023882"/>
              <a:gd name="connsiteY4" fmla="*/ 3426637 h 6858000"/>
              <a:gd name="connsiteX5" fmla="*/ 4023882 w 4023882"/>
              <a:gd name="connsiteY5" fmla="*/ 3426719 h 6858000"/>
              <a:gd name="connsiteX6" fmla="*/ 4019354 w 4023882"/>
              <a:gd name="connsiteY6" fmla="*/ 3606240 h 6858000"/>
              <a:gd name="connsiteX7" fmla="*/ 1371319 w 4023882"/>
              <a:gd name="connsiteY7" fmla="*/ 6816697 h 6858000"/>
              <a:gd name="connsiteX8" fmla="*/ 1159719 w 4023882"/>
              <a:gd name="connsiteY8" fmla="*/ 6858000 h 6858000"/>
              <a:gd name="connsiteX9" fmla="*/ 0 w 402388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3882" h="6858000">
                <a:moveTo>
                  <a:pt x="0" y="0"/>
                </a:moveTo>
                <a:lnTo>
                  <a:pt x="1200607" y="0"/>
                </a:lnTo>
                <a:lnTo>
                  <a:pt x="1212814" y="1809"/>
                </a:lnTo>
                <a:cubicBezTo>
                  <a:pt x="2757926" y="303639"/>
                  <a:pt x="3937598" y="1630181"/>
                  <a:pt x="4019354" y="3247116"/>
                </a:cubicBezTo>
                <a:lnTo>
                  <a:pt x="4023882" y="3426637"/>
                </a:lnTo>
                <a:lnTo>
                  <a:pt x="4023882" y="3426719"/>
                </a:lnTo>
                <a:lnTo>
                  <a:pt x="4019354" y="3606240"/>
                </a:lnTo>
                <a:cubicBezTo>
                  <a:pt x="3940416" y="5167419"/>
                  <a:pt x="2837976" y="6457885"/>
                  <a:pt x="1371319" y="6816697"/>
                </a:cubicBezTo>
                <a:lnTo>
                  <a:pt x="115971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CF1898D-8563-4918-A7B7-FC2F63E15934}"/>
              </a:ext>
            </a:extLst>
          </p:cNvPr>
          <p:cNvSpPr txBox="1"/>
          <p:nvPr/>
        </p:nvSpPr>
        <p:spPr>
          <a:xfrm>
            <a:off x="675092" y="2375918"/>
            <a:ext cx="2673698" cy="101566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zh-CN" altLang="en-US" sz="6600" b="1" dirty="0" smtClean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  <a:endParaRPr lang="zh-CN" altLang="en-US" sz="66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E4F2E3E-A245-4767-99F5-618C302367EF}"/>
              </a:ext>
            </a:extLst>
          </p:cNvPr>
          <p:cNvSpPr txBox="1"/>
          <p:nvPr/>
        </p:nvSpPr>
        <p:spPr>
          <a:xfrm>
            <a:off x="766532" y="3463989"/>
            <a:ext cx="2473057" cy="3364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lang="en-US" altLang="zh-CN" sz="2000" b="0" dirty="0">
                <a:solidFill>
                  <a:schemeClr val="tx1">
                    <a:alpha val="20000"/>
                  </a:schemeClr>
                </a:solidFill>
                <a:latin typeface="+mj-ea"/>
                <a:ea typeface="+mj-ea"/>
              </a:rPr>
              <a:t>CONTENTS</a:t>
            </a:r>
            <a:endParaRPr lang="zh-CN" altLang="en-US" sz="2800" b="0" dirty="0">
              <a:solidFill>
                <a:schemeClr val="tx1">
                  <a:alpha val="2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2142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083649" y="0"/>
            <a:ext cx="1947015" cy="5927834"/>
            <a:chOff x="2083649" y="0"/>
            <a:chExt cx="1947015" cy="5927834"/>
          </a:xfrm>
        </p:grpSpPr>
        <p:pic>
          <p:nvPicPr>
            <p:cNvPr id="8" name="图片 7"/>
            <p:cNvPicPr>
              <a:picLocks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9056" t="11445" r="43776" b="26143"/>
            <a:stretch/>
          </p:blipFill>
          <p:spPr>
            <a:xfrm flipH="1">
              <a:off x="2086250" y="0"/>
              <a:ext cx="1944414" cy="5618404"/>
            </a:xfrm>
            <a:custGeom>
              <a:avLst/>
              <a:gdLst>
                <a:gd name="connsiteX0" fmla="*/ 1944414 w 1944414"/>
                <a:gd name="connsiteY0" fmla="*/ 0 h 5618404"/>
                <a:gd name="connsiteX1" fmla="*/ 0 w 1944414"/>
                <a:gd name="connsiteY1" fmla="*/ 0 h 5618404"/>
                <a:gd name="connsiteX2" fmla="*/ 0 w 1944414"/>
                <a:gd name="connsiteY2" fmla="*/ 5618404 h 5618404"/>
                <a:gd name="connsiteX3" fmla="*/ 1944414 w 1944414"/>
                <a:gd name="connsiteY3" fmla="*/ 5618404 h 561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4414" h="5618404">
                  <a:moveTo>
                    <a:pt x="1944414" y="0"/>
                  </a:moveTo>
                  <a:lnTo>
                    <a:pt x="0" y="0"/>
                  </a:lnTo>
                  <a:lnTo>
                    <a:pt x="0" y="5618404"/>
                  </a:lnTo>
                  <a:lnTo>
                    <a:pt x="1944414" y="5618404"/>
                  </a:lnTo>
                  <a:close/>
                </a:path>
              </a:pathLst>
            </a:cu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BB8D6DF-CA5C-F342-8159-56CEBC6E3C46}"/>
                </a:ext>
              </a:extLst>
            </p:cNvPr>
            <p:cNvSpPr/>
            <p:nvPr/>
          </p:nvSpPr>
          <p:spPr>
            <a:xfrm>
              <a:off x="2083649" y="0"/>
              <a:ext cx="1944414" cy="5927834"/>
            </a:xfrm>
            <a:prstGeom prst="rect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94E27FE-C96B-494E-8F2C-54C72CE70687}"/>
                </a:ext>
              </a:extLst>
            </p:cNvPr>
            <p:cNvSpPr txBox="1"/>
            <p:nvPr/>
          </p:nvSpPr>
          <p:spPr>
            <a:xfrm>
              <a:off x="2417589" y="4141076"/>
              <a:ext cx="1439498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endParaRPr kumimoji="1" lang="zh-CN" altLang="en-US" sz="9600" dirty="0">
                <a:latin typeface="微软雅黑" panose="020B0503020204020204" pitchFamily="34" charset="-122"/>
                <a:ea typeface="微软雅黑" panose="020B0503020204020204" pitchFamily="34" charset="-122"/>
                <a:cs typeface="Alibaba PuHuiTi M" pitchFamily="18" charset="-122"/>
              </a:endParaRPr>
            </a:p>
          </p:txBody>
        </p:sp>
        <p:cxnSp>
          <p:nvCxnSpPr>
            <p:cNvPr id="11" name="直线连接符 11">
              <a:extLst>
                <a:ext uri="{FF2B5EF4-FFF2-40B4-BE49-F238E27FC236}">
                  <a16:creationId xmlns:a16="http://schemas.microsoft.com/office/drawing/2014/main" id="{8B427CC7-462E-0649-8361-EBBE5855F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0234" y="4141076"/>
              <a:ext cx="158685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53D0256-4A9A-0347-9369-027820A781C2}"/>
                </a:ext>
              </a:extLst>
            </p:cNvPr>
            <p:cNvSpPr/>
            <p:nvPr/>
          </p:nvSpPr>
          <p:spPr>
            <a:xfrm>
              <a:off x="2083649" y="5618404"/>
              <a:ext cx="1944414" cy="309429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427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8593" y="584127"/>
            <a:ext cx="5422214" cy="44457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80655" y="1246909"/>
            <a:ext cx="6483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66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995613" y="2491089"/>
            <a:ext cx="604953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00" b="1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编辑母版文本样式</a:t>
            </a:r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3B74E0B7-C0A5-4D03-BBAE-DB789C32BC1A}"/>
              </a:ext>
            </a:extLst>
          </p:cNvPr>
          <p:cNvSpPr/>
          <p:nvPr/>
        </p:nvSpPr>
        <p:spPr>
          <a:xfrm flipV="1">
            <a:off x="1596301" y="1368967"/>
            <a:ext cx="3562888" cy="280539"/>
          </a:xfrm>
          <a:prstGeom prst="parallelogram">
            <a:avLst>
              <a:gd name="adj" fmla="val 71184"/>
            </a:avLst>
          </a:prstGeom>
          <a:noFill/>
          <a:ln w="3175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2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4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思源黑体 CN Normal"/>
              <a:cs typeface="+mn-cs"/>
            </a:endParaRP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464F0008-7A54-4E90-9209-46F412E0EF76}"/>
              </a:ext>
            </a:extLst>
          </p:cNvPr>
          <p:cNvSpPr/>
          <p:nvPr/>
        </p:nvSpPr>
        <p:spPr>
          <a:xfrm flipV="1">
            <a:off x="1636640" y="1325342"/>
            <a:ext cx="3562888" cy="280539"/>
          </a:xfrm>
          <a:prstGeom prst="parallelogram">
            <a:avLst>
              <a:gd name="adj" fmla="val 71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2000">
                  <a:schemeClr val="accent1">
                    <a:lumMod val="60000"/>
                    <a:lumOff val="40000"/>
                    <a:alpha val="0"/>
                  </a:schemeClr>
                </a:gs>
              </a:gsLst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思源黑体 CN Normal"/>
              <a:cs typeface="+mn-cs"/>
            </a:endParaRPr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3B74E0B7-C0A5-4D03-BBAE-DB789C32BC1A}"/>
              </a:ext>
            </a:extLst>
          </p:cNvPr>
          <p:cNvSpPr/>
          <p:nvPr/>
        </p:nvSpPr>
        <p:spPr>
          <a:xfrm flipV="1">
            <a:off x="6741459" y="4961672"/>
            <a:ext cx="3562888" cy="280539"/>
          </a:xfrm>
          <a:prstGeom prst="parallelogram">
            <a:avLst>
              <a:gd name="adj" fmla="val 71184"/>
            </a:avLst>
          </a:prstGeom>
          <a:noFill/>
          <a:ln w="3175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2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4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思源黑体 CN Normal"/>
              <a:cs typeface="+mn-cs"/>
            </a:endParaRPr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464F0008-7A54-4E90-9209-46F412E0EF76}"/>
              </a:ext>
            </a:extLst>
          </p:cNvPr>
          <p:cNvSpPr/>
          <p:nvPr/>
        </p:nvSpPr>
        <p:spPr>
          <a:xfrm flipV="1">
            <a:off x="6781798" y="4918047"/>
            <a:ext cx="3562888" cy="280539"/>
          </a:xfrm>
          <a:prstGeom prst="parallelogram">
            <a:avLst>
              <a:gd name="adj" fmla="val 71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/>
              <a:ea typeface="思源黑体 CN Normal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43649FA-D471-4751-85C2-9719AD140E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56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8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背景图片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5" descr="雪山的风景&#10;&#10;描述已自动生成">
            <a:extLst>
              <a:ext uri="{FF2B5EF4-FFF2-40B4-BE49-F238E27FC236}">
                <a16:creationId xmlns:a16="http://schemas.microsoft.com/office/drawing/2014/main" id="{B11E94BB-1905-4835-88B7-B145E41E9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878" y="494"/>
            <a:ext cx="12191122" cy="6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4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649FA-D471-4751-85C2-9719AD140E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28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95241" y="5948008"/>
            <a:ext cx="4201518" cy="215444"/>
            <a:chOff x="4115841" y="5948008"/>
            <a:chExt cx="4201518" cy="215444"/>
          </a:xfrm>
        </p:grpSpPr>
        <p:grpSp>
          <p:nvGrpSpPr>
            <p:cNvPr id="3" name="组合 2"/>
            <p:cNvGrpSpPr/>
            <p:nvPr/>
          </p:nvGrpSpPr>
          <p:grpSpPr>
            <a:xfrm>
              <a:off x="4115841" y="5948008"/>
              <a:ext cx="2087934" cy="215444"/>
              <a:chOff x="4437720" y="5948008"/>
              <a:chExt cx="2087934" cy="215444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F2179CB-661A-4AF5-A56D-AB358C6F256E}"/>
                  </a:ext>
                </a:extLst>
              </p:cNvPr>
              <p:cNvSpPr/>
              <p:nvPr/>
            </p:nvSpPr>
            <p:spPr>
              <a:xfrm>
                <a:off x="4437720" y="5948800"/>
                <a:ext cx="189488" cy="189488"/>
              </a:xfrm>
              <a:prstGeom prst="rect">
                <a:avLst/>
              </a:prstGeom>
              <a:solidFill>
                <a:schemeClr val="accent1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16FAEB9-E85C-48F7-8165-778E4FD3C8F2}"/>
                  </a:ext>
                </a:extLst>
              </p:cNvPr>
              <p:cNvSpPr txBox="1"/>
              <p:nvPr/>
            </p:nvSpPr>
            <p:spPr>
              <a:xfrm>
                <a:off x="4798103" y="5948008"/>
                <a:ext cx="17275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汇报人</a:t>
                </a: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：</a:t>
                </a:r>
                <a:r>
                  <a:rPr lang="en-US" altLang="zh-CN" sz="1400" dirty="0" err="1" smtClean="0">
                    <a:cs typeface="+mn-ea"/>
                    <a:sym typeface="+mn-lt"/>
                  </a:rPr>
                  <a:t>OfficePLUS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6943875" y="5948008"/>
              <a:ext cx="1373484" cy="215444"/>
              <a:chOff x="4126123" y="4883378"/>
              <a:chExt cx="1373484" cy="215444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1DE20A5-25A0-49F6-993B-6F192D53654F}"/>
                  </a:ext>
                </a:extLst>
              </p:cNvPr>
              <p:cNvSpPr/>
              <p:nvPr/>
            </p:nvSpPr>
            <p:spPr>
              <a:xfrm>
                <a:off x="4126123" y="4884170"/>
                <a:ext cx="189488" cy="189488"/>
              </a:xfrm>
              <a:prstGeom prst="rect">
                <a:avLst/>
              </a:prstGeom>
              <a:solidFill>
                <a:schemeClr val="accent1">
                  <a:lumMod val="10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0D23C57-76FC-4D78-91E7-A913E614CB88}"/>
                  </a:ext>
                </a:extLst>
              </p:cNvPr>
              <p:cNvSpPr txBox="1"/>
              <p:nvPr/>
            </p:nvSpPr>
            <p:spPr>
              <a:xfrm>
                <a:off x="4486509" y="4883378"/>
                <a:ext cx="101309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20XX</a:t>
                </a: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年</a:t>
                </a:r>
                <a:r>
                  <a:rPr kumimoji="0" lang="en-US" altLang="zh-CN" sz="1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12</a:t>
                </a:r>
                <a:r>
                  <a:rPr kumimoji="0" lang="zh-CN" altLang="en-US" sz="1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cs typeface="+mn-ea"/>
                    <a:sym typeface="+mn-lt"/>
                  </a:rPr>
                  <a:t>月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1851412" y="1245226"/>
            <a:ext cx="8489176" cy="1967165"/>
            <a:chOff x="1851412" y="1245226"/>
            <a:chExt cx="8489176" cy="1967165"/>
          </a:xfrm>
        </p:grpSpPr>
        <p:grpSp>
          <p:nvGrpSpPr>
            <p:cNvPr id="11" name="组合 10"/>
            <p:cNvGrpSpPr/>
            <p:nvPr/>
          </p:nvGrpSpPr>
          <p:grpSpPr>
            <a:xfrm>
              <a:off x="1851412" y="1245226"/>
              <a:ext cx="4129020" cy="1967165"/>
              <a:chOff x="1851412" y="1245226"/>
              <a:chExt cx="4129020" cy="1967165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851412" y="1765841"/>
                <a:ext cx="1313180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梦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2790025" y="1245226"/>
                <a:ext cx="1313180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想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3728638" y="1765841"/>
                <a:ext cx="1313180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起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4667252" y="1245226"/>
                <a:ext cx="1313180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航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211388" y="1245226"/>
              <a:ext cx="4129200" cy="1967165"/>
              <a:chOff x="6211388" y="1245226"/>
              <a:chExt cx="4129200" cy="1967165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6211388" y="1765841"/>
                <a:ext cx="1357324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共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7135347" y="1245226"/>
                <a:ext cx="1357324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赢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8059306" y="1765841"/>
                <a:ext cx="1357324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虎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8983264" y="1245226"/>
                <a:ext cx="1357324" cy="144655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8800" dirty="0" smtClean="0">
                    <a:gradFill flip="none" rotWithShape="1">
                      <a:gsLst>
                        <a:gs pos="12000">
                          <a:schemeClr val="accent5">
                            <a:lumMod val="40000"/>
                            <a:lumOff val="60000"/>
                          </a:schemeClr>
                        </a:gs>
                        <a:gs pos="30000">
                          <a:schemeClr val="bg1"/>
                        </a:gs>
                      </a:gsLst>
                      <a:lin ang="10800000" scaled="1"/>
                      <a:tileRect/>
                    </a:gradFill>
                    <a:cs typeface="+mn-ea"/>
                    <a:sym typeface="+mn-lt"/>
                  </a:rPr>
                  <a:t>年</a:t>
                </a:r>
                <a:endParaRPr lang="zh-CN" altLang="en-US" sz="8800" dirty="0">
                  <a:gradFill flip="none" rotWithShape="1">
                    <a:gsLst>
                      <a:gs pos="12000">
                        <a:schemeClr val="accent5">
                          <a:lumMod val="40000"/>
                          <a:lumOff val="60000"/>
                        </a:schemeClr>
                      </a:gs>
                      <a:gs pos="30000">
                        <a:schemeClr val="bg1"/>
                      </a:gs>
                    </a:gsLst>
                    <a:lin ang="10800000" scaled="1"/>
                    <a:tileRect/>
                  </a:gra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3801779" y="3632200"/>
            <a:ext cx="4588442" cy="706666"/>
            <a:chOff x="3801779" y="3632200"/>
            <a:chExt cx="4588442" cy="706666"/>
          </a:xfrm>
        </p:grpSpPr>
        <p:sp>
          <p:nvSpPr>
            <p:cNvPr id="27" name="文本框 26"/>
            <p:cNvSpPr txBox="1"/>
            <p:nvPr/>
          </p:nvSpPr>
          <p:spPr>
            <a:xfrm>
              <a:off x="3801779" y="3632200"/>
              <a:ext cx="4588442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20XX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年年终总结暨新年</a:t>
              </a:r>
              <a:r>
                <a:rPr lang="zh-CN" altLang="en-US" sz="2400" dirty="0" smtClean="0">
                  <a:solidFill>
                    <a:schemeClr val="bg1"/>
                  </a:solidFill>
                  <a:cs typeface="+mn-ea"/>
                  <a:sym typeface="+mn-lt"/>
                </a:rPr>
                <a:t>计划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801779" y="4061867"/>
              <a:ext cx="4588442" cy="2769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20XX </a:t>
              </a:r>
              <a:r>
                <a:rPr lang="en-US" altLang="zh-CN" sz="1200" dirty="0" err="1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Nian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zong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jie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ji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xin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nian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ji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dirty="0" err="1" smtClean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hua</a:t>
              </a:r>
              <a:endParaRPr lang="en-US" altLang="zh-CN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1</a:t>
            </a:fld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rcRect l="37979" t="22154" r="52277" b="62836"/>
          <a:stretch>
            <a:fillRect/>
          </a:stretch>
        </p:blipFill>
        <p:spPr>
          <a:xfrm>
            <a:off x="4271114" y="2020838"/>
            <a:ext cx="1369822" cy="1369822"/>
          </a:xfrm>
          <a:custGeom>
            <a:avLst/>
            <a:gdLst>
              <a:gd name="connsiteX0" fmla="*/ 1062933 w 1284693"/>
              <a:gd name="connsiteY0" fmla="*/ 0 h 1284693"/>
              <a:gd name="connsiteX1" fmla="*/ 1284693 w 1284693"/>
              <a:gd name="connsiteY1" fmla="*/ 221760 h 1284693"/>
              <a:gd name="connsiteX2" fmla="*/ 221760 w 1284693"/>
              <a:gd name="connsiteY2" fmla="*/ 1284693 h 1284693"/>
              <a:gd name="connsiteX3" fmla="*/ 0 w 1284693"/>
              <a:gd name="connsiteY3" fmla="*/ 1062933 h 1284693"/>
              <a:gd name="connsiteX4" fmla="*/ 1062933 w 1284693"/>
              <a:gd name="connsiteY4" fmla="*/ 0 h 128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93" h="1284693">
                <a:moveTo>
                  <a:pt x="1062933" y="0"/>
                </a:moveTo>
                <a:lnTo>
                  <a:pt x="1284693" y="221760"/>
                </a:lnTo>
                <a:lnTo>
                  <a:pt x="221760" y="1284693"/>
                </a:lnTo>
                <a:lnTo>
                  <a:pt x="0" y="1062933"/>
                </a:lnTo>
                <a:lnTo>
                  <a:pt x="1062933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rcRect l="54764" t="22108" r="34742" b="61727"/>
          <a:stretch>
            <a:fillRect/>
          </a:stretch>
        </p:blipFill>
        <p:spPr>
          <a:xfrm>
            <a:off x="6707388" y="2053463"/>
            <a:ext cx="1475220" cy="1475221"/>
          </a:xfrm>
          <a:custGeom>
            <a:avLst/>
            <a:gdLst>
              <a:gd name="connsiteX0" fmla="*/ 1143174 w 1383541"/>
              <a:gd name="connsiteY0" fmla="*/ 0 h 1383542"/>
              <a:gd name="connsiteX1" fmla="*/ 1383541 w 1383541"/>
              <a:gd name="connsiteY1" fmla="*/ 240368 h 1383542"/>
              <a:gd name="connsiteX2" fmla="*/ 240368 w 1383541"/>
              <a:gd name="connsiteY2" fmla="*/ 1383542 h 1383542"/>
              <a:gd name="connsiteX3" fmla="*/ 0 w 1383541"/>
              <a:gd name="connsiteY3" fmla="*/ 1143174 h 1383542"/>
              <a:gd name="connsiteX4" fmla="*/ 1143174 w 1383541"/>
              <a:gd name="connsiteY4" fmla="*/ 0 h 138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3541" h="1383542">
                <a:moveTo>
                  <a:pt x="1143174" y="0"/>
                </a:moveTo>
                <a:lnTo>
                  <a:pt x="1383541" y="240368"/>
                </a:lnTo>
                <a:lnTo>
                  <a:pt x="240368" y="1383542"/>
                </a:lnTo>
                <a:lnTo>
                  <a:pt x="0" y="1143174"/>
                </a:lnTo>
                <a:lnTo>
                  <a:pt x="1143174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</p:pic>
      <p:sp>
        <p:nvSpPr>
          <p:cNvPr id="14" name="矩形 13"/>
          <p:cNvSpPr/>
          <p:nvPr/>
        </p:nvSpPr>
        <p:spPr>
          <a:xfrm rot="2700000">
            <a:off x="7263770" y="1929163"/>
            <a:ext cx="362456" cy="1723821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67000"/>
                </a:schemeClr>
              </a:gs>
              <a:gs pos="100000">
                <a:schemeClr val="accent1">
                  <a:lumMod val="75000"/>
                  <a:alpha val="8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6647048" y="1016000"/>
            <a:ext cx="2304330" cy="230432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301747" y="1636321"/>
            <a:ext cx="2469852" cy="246985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 rot="2700000">
            <a:off x="4788827" y="1904338"/>
            <a:ext cx="334397" cy="160282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75000"/>
                  <a:alpha val="67000"/>
                </a:schemeClr>
              </a:gs>
              <a:gs pos="100000">
                <a:schemeClr val="accent1">
                  <a:alpha val="82000"/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91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359402" y="4325742"/>
            <a:ext cx="5001369" cy="1292662"/>
            <a:chOff x="4359402" y="4325742"/>
            <a:chExt cx="5001369" cy="1292662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3EF63EE1-A627-4342-BA28-60CA9A57D9CD}"/>
                </a:ext>
              </a:extLst>
            </p:cNvPr>
            <p:cNvSpPr txBox="1"/>
            <p:nvPr/>
          </p:nvSpPr>
          <p:spPr>
            <a:xfrm>
              <a:off x="4359402" y="4325742"/>
              <a:ext cx="5001369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kumimoji="1" lang="zh-CN" altLang="en-US" sz="66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存在主要问题</a:t>
              </a:r>
              <a:endParaRPr kumimoji="1" lang="zh-CN" altLang="en-US" sz="66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8C148F6-A2E4-4792-860B-432F0C5FA2EA}"/>
                </a:ext>
              </a:extLst>
            </p:cNvPr>
            <p:cNvSpPr txBox="1"/>
            <p:nvPr/>
          </p:nvSpPr>
          <p:spPr>
            <a:xfrm>
              <a:off x="4359402" y="5341405"/>
              <a:ext cx="4781997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lvl="0" algn="dist"/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The part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three</a:t>
              </a:r>
              <a:endPara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A94E27FE-C96B-494E-8F2C-54C72CE70687}"/>
              </a:ext>
            </a:extLst>
          </p:cNvPr>
          <p:cNvSpPr txBox="1"/>
          <p:nvPr/>
        </p:nvSpPr>
        <p:spPr>
          <a:xfrm>
            <a:off x="2378400" y="4141076"/>
            <a:ext cx="1439497" cy="14773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kumimoji="1" lang="en-US" altLang="zh-CN" sz="9600" b="1" dirty="0" smtClean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kumimoji="1" lang="zh-CN" altLang="en-US" sz="9600" b="1" dirty="0">
              <a:cs typeface="+mn-ea"/>
              <a:sym typeface="+mn-l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10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43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亟待改进</a:t>
            </a:r>
          </a:p>
        </p:txBody>
      </p:sp>
      <p:sp>
        <p:nvSpPr>
          <p:cNvPr id="34" name="圆角矩形 33"/>
          <p:cNvSpPr/>
          <p:nvPr/>
        </p:nvSpPr>
        <p:spPr>
          <a:xfrm>
            <a:off x="6442653" y="1642057"/>
            <a:ext cx="4370296" cy="1957019"/>
          </a:xfrm>
          <a:prstGeom prst="roundRect">
            <a:avLst>
              <a:gd name="adj" fmla="val 7591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30D1515-DF9D-4233-909C-B5222DFC5BB2}"/>
              </a:ext>
            </a:extLst>
          </p:cNvPr>
          <p:cNvSpPr txBox="1">
            <a:spLocks/>
          </p:cNvSpPr>
          <p:nvPr/>
        </p:nvSpPr>
        <p:spPr>
          <a:xfrm flipH="1">
            <a:off x="6651544" y="2815674"/>
            <a:ext cx="3809980" cy="6524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进度基本达到了一级运营要求，因劳动力不足，造成非关键节点迟缓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FC9654C-018B-4BC8-81A3-45C4F003318E}"/>
              </a:ext>
            </a:extLst>
          </p:cNvPr>
          <p:cNvSpPr txBox="1"/>
          <p:nvPr/>
        </p:nvSpPr>
        <p:spPr>
          <a:xfrm flipH="1">
            <a:off x="6651544" y="2366537"/>
            <a:ext cx="141521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进度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方面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6651544" y="1772973"/>
            <a:ext cx="3952514" cy="518652"/>
            <a:chOff x="6651544" y="1772973"/>
            <a:chExt cx="3952514" cy="518652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32C71BB-1ABE-4DA8-AFB3-250C5C09963F}"/>
                </a:ext>
              </a:extLst>
            </p:cNvPr>
            <p:cNvCxnSpPr>
              <a:cxnSpLocks/>
            </p:cNvCxnSpPr>
            <p:nvPr/>
          </p:nvCxnSpPr>
          <p:spPr>
            <a:xfrm>
              <a:off x="7170194" y="2032299"/>
              <a:ext cx="3433864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450A4C1B-7EB6-4D77-9706-50625BF469A1}"/>
                </a:ext>
              </a:extLst>
            </p:cNvPr>
            <p:cNvSpPr/>
            <p:nvPr/>
          </p:nvSpPr>
          <p:spPr>
            <a:xfrm>
              <a:off x="6651544" y="1772973"/>
              <a:ext cx="518652" cy="518652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 flipH="1">
              <a:off x="6773823" y="1847633"/>
              <a:ext cx="274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3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6442653" y="3994223"/>
            <a:ext cx="4370296" cy="1957019"/>
          </a:xfrm>
          <a:prstGeom prst="roundRect">
            <a:avLst>
              <a:gd name="adj" fmla="val 7591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30D1515-DF9D-4233-909C-B5222DFC5BB2}"/>
              </a:ext>
            </a:extLst>
          </p:cNvPr>
          <p:cNvSpPr txBox="1">
            <a:spLocks/>
          </p:cNvSpPr>
          <p:nvPr/>
        </p:nvSpPr>
        <p:spPr>
          <a:xfrm flipH="1">
            <a:off x="6651544" y="5129130"/>
            <a:ext cx="3809980" cy="7195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因场地局限，致使厂区硬化、材料堆放等未达到文明施工标准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执行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FC9654C-018B-4BC8-81A3-45C4F003318E}"/>
              </a:ext>
            </a:extLst>
          </p:cNvPr>
          <p:cNvSpPr txBox="1"/>
          <p:nvPr/>
        </p:nvSpPr>
        <p:spPr>
          <a:xfrm flipH="1">
            <a:off x="6651544" y="4731751"/>
            <a:ext cx="208443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文明施工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方面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651544" y="4133987"/>
            <a:ext cx="3952514" cy="518652"/>
            <a:chOff x="6651544" y="4133987"/>
            <a:chExt cx="3952514" cy="518652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32C71BB-1ABE-4DA8-AFB3-250C5C09963F}"/>
                </a:ext>
              </a:extLst>
            </p:cNvPr>
            <p:cNvCxnSpPr>
              <a:cxnSpLocks/>
            </p:cNvCxnSpPr>
            <p:nvPr/>
          </p:nvCxnSpPr>
          <p:spPr>
            <a:xfrm>
              <a:off x="7170194" y="4393313"/>
              <a:ext cx="3433864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450A4C1B-7EB6-4D77-9706-50625BF469A1}"/>
                </a:ext>
              </a:extLst>
            </p:cNvPr>
            <p:cNvSpPr/>
            <p:nvPr/>
          </p:nvSpPr>
          <p:spPr>
            <a:xfrm>
              <a:off x="6651544" y="4133987"/>
              <a:ext cx="518652" cy="518652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 flipH="1">
            <a:off x="6773823" y="4208647"/>
            <a:ext cx="27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4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379051" y="3994223"/>
            <a:ext cx="4370296" cy="1957019"/>
          </a:xfrm>
          <a:prstGeom prst="roundRect">
            <a:avLst>
              <a:gd name="adj" fmla="val 7591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30D1515-DF9D-4233-909C-B5222DFC5BB2}"/>
              </a:ext>
            </a:extLst>
          </p:cNvPr>
          <p:cNvSpPr txBox="1">
            <a:spLocks/>
          </p:cNvSpPr>
          <p:nvPr/>
        </p:nvSpPr>
        <p:spPr>
          <a:xfrm flipH="1">
            <a:off x="1587942" y="5129130"/>
            <a:ext cx="3809980" cy="7195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未做好难以计算的零星材料的工程量，导致个别零星材料使用量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浪费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FC9654C-018B-4BC8-81A3-45C4F003318E}"/>
              </a:ext>
            </a:extLst>
          </p:cNvPr>
          <p:cNvSpPr txBox="1"/>
          <p:nvPr/>
        </p:nvSpPr>
        <p:spPr>
          <a:xfrm flipH="1">
            <a:off x="1587942" y="4731751"/>
            <a:ext cx="141521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成本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方面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587942" y="4133987"/>
            <a:ext cx="3952514" cy="518652"/>
            <a:chOff x="1587942" y="4017417"/>
            <a:chExt cx="3952514" cy="518652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532C71BB-1ABE-4DA8-AFB3-250C5C09963F}"/>
                </a:ext>
              </a:extLst>
            </p:cNvPr>
            <p:cNvCxnSpPr>
              <a:cxnSpLocks/>
            </p:cNvCxnSpPr>
            <p:nvPr/>
          </p:nvCxnSpPr>
          <p:spPr>
            <a:xfrm>
              <a:off x="2106592" y="4276743"/>
              <a:ext cx="3433864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50A4C1B-7EB6-4D77-9706-50625BF469A1}"/>
                </a:ext>
              </a:extLst>
            </p:cNvPr>
            <p:cNvSpPr/>
            <p:nvPr/>
          </p:nvSpPr>
          <p:spPr>
            <a:xfrm>
              <a:off x="1587942" y="4017417"/>
              <a:ext cx="518652" cy="518652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1710221" y="4092077"/>
              <a:ext cx="274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2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1379051" y="1642057"/>
            <a:ext cx="4370296" cy="1957019"/>
          </a:xfrm>
          <a:prstGeom prst="roundRect">
            <a:avLst>
              <a:gd name="adj" fmla="val 7591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0D1515-DF9D-4233-909C-B5222DFC5BB2}"/>
              </a:ext>
            </a:extLst>
          </p:cNvPr>
          <p:cNvSpPr txBox="1">
            <a:spLocks/>
          </p:cNvSpPr>
          <p:nvPr/>
        </p:nvSpPr>
        <p:spPr>
          <a:xfrm flipH="1">
            <a:off x="1587942" y="2815674"/>
            <a:ext cx="3809980" cy="703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部分工程交接检查衔接不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到位，基础管理亟待加强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C9654C-018B-4BC8-81A3-45C4F003318E}"/>
              </a:ext>
            </a:extLst>
          </p:cNvPr>
          <p:cNvSpPr txBox="1"/>
          <p:nvPr/>
        </p:nvSpPr>
        <p:spPr>
          <a:xfrm flipH="1">
            <a:off x="1587942" y="2366537"/>
            <a:ext cx="1415210" cy="4616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质量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+mn-ea"/>
                <a:sym typeface="+mn-lt"/>
              </a:rPr>
              <a:t>方面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587942" y="1772973"/>
            <a:ext cx="3952514" cy="518652"/>
            <a:chOff x="1587942" y="1811590"/>
            <a:chExt cx="3952514" cy="518652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32C71BB-1ABE-4DA8-AFB3-250C5C09963F}"/>
                </a:ext>
              </a:extLst>
            </p:cNvPr>
            <p:cNvCxnSpPr>
              <a:cxnSpLocks/>
            </p:cNvCxnSpPr>
            <p:nvPr/>
          </p:nvCxnSpPr>
          <p:spPr>
            <a:xfrm>
              <a:off x="2106592" y="2070916"/>
              <a:ext cx="3433864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50A4C1B-7EB6-4D77-9706-50625BF469A1}"/>
                </a:ext>
              </a:extLst>
            </p:cNvPr>
            <p:cNvSpPr/>
            <p:nvPr/>
          </p:nvSpPr>
          <p:spPr>
            <a:xfrm>
              <a:off x="1587942" y="1811590"/>
              <a:ext cx="518652" cy="518652"/>
            </a:xfrm>
            <a:prstGeom prst="ellipse">
              <a:avLst/>
            </a:prstGeom>
            <a:solidFill>
              <a:schemeClr val="accent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 flipH="1">
              <a:off x="1710221" y="1886250"/>
              <a:ext cx="27409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1</a:t>
              </a:r>
              <a:endParaRPr kumimoji="0" lang="zh-CN" alt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3" name="灯片编号占位符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11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calculator_151587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>
            <a:spLocks/>
          </p:cNvSpPr>
          <p:nvPr/>
        </p:nvSpPr>
        <p:spPr>
          <a:xfrm>
            <a:off x="4942674" y="4573942"/>
            <a:ext cx="455248" cy="453699"/>
          </a:xfrm>
          <a:custGeom>
            <a:avLst/>
            <a:gdLst>
              <a:gd name="connsiteX0" fmla="*/ 314822 w 431931"/>
              <a:gd name="connsiteY0" fmla="*/ 489785 h 606722"/>
              <a:gd name="connsiteX1" fmla="*/ 314822 w 431931"/>
              <a:gd name="connsiteY1" fmla="*/ 526287 h 606722"/>
              <a:gd name="connsiteX2" fmla="*/ 351387 w 431931"/>
              <a:gd name="connsiteY2" fmla="*/ 526287 h 606722"/>
              <a:gd name="connsiteX3" fmla="*/ 351387 w 431931"/>
              <a:gd name="connsiteY3" fmla="*/ 489785 h 606722"/>
              <a:gd name="connsiteX4" fmla="*/ 197683 w 431931"/>
              <a:gd name="connsiteY4" fmla="*/ 489785 h 606722"/>
              <a:gd name="connsiteX5" fmla="*/ 197683 w 431931"/>
              <a:gd name="connsiteY5" fmla="*/ 526287 h 606722"/>
              <a:gd name="connsiteX6" fmla="*/ 234248 w 431931"/>
              <a:gd name="connsiteY6" fmla="*/ 526287 h 606722"/>
              <a:gd name="connsiteX7" fmla="*/ 234248 w 431931"/>
              <a:gd name="connsiteY7" fmla="*/ 489785 h 606722"/>
              <a:gd name="connsiteX8" fmla="*/ 80544 w 431931"/>
              <a:gd name="connsiteY8" fmla="*/ 489785 h 606722"/>
              <a:gd name="connsiteX9" fmla="*/ 80544 w 431931"/>
              <a:gd name="connsiteY9" fmla="*/ 526287 h 606722"/>
              <a:gd name="connsiteX10" fmla="*/ 117109 w 431931"/>
              <a:gd name="connsiteY10" fmla="*/ 526287 h 606722"/>
              <a:gd name="connsiteX11" fmla="*/ 117109 w 431931"/>
              <a:gd name="connsiteY11" fmla="*/ 489785 h 606722"/>
              <a:gd name="connsiteX12" fmla="*/ 311174 w 431931"/>
              <a:gd name="connsiteY12" fmla="*/ 467849 h 606722"/>
              <a:gd name="connsiteX13" fmla="*/ 355035 w 431931"/>
              <a:gd name="connsiteY13" fmla="*/ 467849 h 606722"/>
              <a:gd name="connsiteX14" fmla="*/ 373362 w 431931"/>
              <a:gd name="connsiteY14" fmla="*/ 486144 h 606722"/>
              <a:gd name="connsiteX15" fmla="*/ 373362 w 431931"/>
              <a:gd name="connsiteY15" fmla="*/ 529928 h 606722"/>
              <a:gd name="connsiteX16" fmla="*/ 355035 w 431931"/>
              <a:gd name="connsiteY16" fmla="*/ 548223 h 606722"/>
              <a:gd name="connsiteX17" fmla="*/ 311174 w 431931"/>
              <a:gd name="connsiteY17" fmla="*/ 548223 h 606722"/>
              <a:gd name="connsiteX18" fmla="*/ 292847 w 431931"/>
              <a:gd name="connsiteY18" fmla="*/ 529928 h 606722"/>
              <a:gd name="connsiteX19" fmla="*/ 292847 w 431931"/>
              <a:gd name="connsiteY19" fmla="*/ 486144 h 606722"/>
              <a:gd name="connsiteX20" fmla="*/ 311174 w 431931"/>
              <a:gd name="connsiteY20" fmla="*/ 467849 h 606722"/>
              <a:gd name="connsiteX21" fmla="*/ 194035 w 431931"/>
              <a:gd name="connsiteY21" fmla="*/ 467849 h 606722"/>
              <a:gd name="connsiteX22" fmla="*/ 237896 w 431931"/>
              <a:gd name="connsiteY22" fmla="*/ 467849 h 606722"/>
              <a:gd name="connsiteX23" fmla="*/ 256223 w 431931"/>
              <a:gd name="connsiteY23" fmla="*/ 486144 h 606722"/>
              <a:gd name="connsiteX24" fmla="*/ 256223 w 431931"/>
              <a:gd name="connsiteY24" fmla="*/ 529928 h 606722"/>
              <a:gd name="connsiteX25" fmla="*/ 237896 w 431931"/>
              <a:gd name="connsiteY25" fmla="*/ 548223 h 606722"/>
              <a:gd name="connsiteX26" fmla="*/ 194035 w 431931"/>
              <a:gd name="connsiteY26" fmla="*/ 548223 h 606722"/>
              <a:gd name="connsiteX27" fmla="*/ 175708 w 431931"/>
              <a:gd name="connsiteY27" fmla="*/ 529928 h 606722"/>
              <a:gd name="connsiteX28" fmla="*/ 175708 w 431931"/>
              <a:gd name="connsiteY28" fmla="*/ 486144 h 606722"/>
              <a:gd name="connsiteX29" fmla="*/ 194035 w 431931"/>
              <a:gd name="connsiteY29" fmla="*/ 467849 h 606722"/>
              <a:gd name="connsiteX30" fmla="*/ 76896 w 431931"/>
              <a:gd name="connsiteY30" fmla="*/ 467849 h 606722"/>
              <a:gd name="connsiteX31" fmla="*/ 120757 w 431931"/>
              <a:gd name="connsiteY31" fmla="*/ 467849 h 606722"/>
              <a:gd name="connsiteX32" fmla="*/ 139084 w 431931"/>
              <a:gd name="connsiteY32" fmla="*/ 486144 h 606722"/>
              <a:gd name="connsiteX33" fmla="*/ 139084 w 431931"/>
              <a:gd name="connsiteY33" fmla="*/ 529928 h 606722"/>
              <a:gd name="connsiteX34" fmla="*/ 120757 w 431931"/>
              <a:gd name="connsiteY34" fmla="*/ 548223 h 606722"/>
              <a:gd name="connsiteX35" fmla="*/ 76896 w 431931"/>
              <a:gd name="connsiteY35" fmla="*/ 548223 h 606722"/>
              <a:gd name="connsiteX36" fmla="*/ 58569 w 431931"/>
              <a:gd name="connsiteY36" fmla="*/ 529928 h 606722"/>
              <a:gd name="connsiteX37" fmla="*/ 58569 w 431931"/>
              <a:gd name="connsiteY37" fmla="*/ 486144 h 606722"/>
              <a:gd name="connsiteX38" fmla="*/ 76896 w 431931"/>
              <a:gd name="connsiteY38" fmla="*/ 467849 h 606722"/>
              <a:gd name="connsiteX39" fmla="*/ 314822 w 431931"/>
              <a:gd name="connsiteY39" fmla="*/ 372808 h 606722"/>
              <a:gd name="connsiteX40" fmla="*/ 314822 w 431931"/>
              <a:gd name="connsiteY40" fmla="*/ 409341 h 606722"/>
              <a:gd name="connsiteX41" fmla="*/ 351387 w 431931"/>
              <a:gd name="connsiteY41" fmla="*/ 409341 h 606722"/>
              <a:gd name="connsiteX42" fmla="*/ 351387 w 431931"/>
              <a:gd name="connsiteY42" fmla="*/ 372808 h 606722"/>
              <a:gd name="connsiteX43" fmla="*/ 197683 w 431931"/>
              <a:gd name="connsiteY43" fmla="*/ 372808 h 606722"/>
              <a:gd name="connsiteX44" fmla="*/ 197683 w 431931"/>
              <a:gd name="connsiteY44" fmla="*/ 409341 h 606722"/>
              <a:gd name="connsiteX45" fmla="*/ 234248 w 431931"/>
              <a:gd name="connsiteY45" fmla="*/ 409341 h 606722"/>
              <a:gd name="connsiteX46" fmla="*/ 234248 w 431931"/>
              <a:gd name="connsiteY46" fmla="*/ 372808 h 606722"/>
              <a:gd name="connsiteX47" fmla="*/ 80544 w 431931"/>
              <a:gd name="connsiteY47" fmla="*/ 372808 h 606722"/>
              <a:gd name="connsiteX48" fmla="*/ 80544 w 431931"/>
              <a:gd name="connsiteY48" fmla="*/ 409341 h 606722"/>
              <a:gd name="connsiteX49" fmla="*/ 117109 w 431931"/>
              <a:gd name="connsiteY49" fmla="*/ 409341 h 606722"/>
              <a:gd name="connsiteX50" fmla="*/ 117109 w 431931"/>
              <a:gd name="connsiteY50" fmla="*/ 372808 h 606722"/>
              <a:gd name="connsiteX51" fmla="*/ 311174 w 431931"/>
              <a:gd name="connsiteY51" fmla="*/ 350852 h 606722"/>
              <a:gd name="connsiteX52" fmla="*/ 355035 w 431931"/>
              <a:gd name="connsiteY52" fmla="*/ 350852 h 606722"/>
              <a:gd name="connsiteX53" fmla="*/ 373362 w 431931"/>
              <a:gd name="connsiteY53" fmla="*/ 369163 h 606722"/>
              <a:gd name="connsiteX54" fmla="*/ 373362 w 431931"/>
              <a:gd name="connsiteY54" fmla="*/ 412986 h 606722"/>
              <a:gd name="connsiteX55" fmla="*/ 355035 w 431931"/>
              <a:gd name="connsiteY55" fmla="*/ 431297 h 606722"/>
              <a:gd name="connsiteX56" fmla="*/ 311174 w 431931"/>
              <a:gd name="connsiteY56" fmla="*/ 431297 h 606722"/>
              <a:gd name="connsiteX57" fmla="*/ 292847 w 431931"/>
              <a:gd name="connsiteY57" fmla="*/ 412986 h 606722"/>
              <a:gd name="connsiteX58" fmla="*/ 292847 w 431931"/>
              <a:gd name="connsiteY58" fmla="*/ 369163 h 606722"/>
              <a:gd name="connsiteX59" fmla="*/ 311174 w 431931"/>
              <a:gd name="connsiteY59" fmla="*/ 350852 h 606722"/>
              <a:gd name="connsiteX60" fmla="*/ 194035 w 431931"/>
              <a:gd name="connsiteY60" fmla="*/ 350852 h 606722"/>
              <a:gd name="connsiteX61" fmla="*/ 237896 w 431931"/>
              <a:gd name="connsiteY61" fmla="*/ 350852 h 606722"/>
              <a:gd name="connsiteX62" fmla="*/ 256223 w 431931"/>
              <a:gd name="connsiteY62" fmla="*/ 369163 h 606722"/>
              <a:gd name="connsiteX63" fmla="*/ 256223 w 431931"/>
              <a:gd name="connsiteY63" fmla="*/ 412986 h 606722"/>
              <a:gd name="connsiteX64" fmla="*/ 237896 w 431931"/>
              <a:gd name="connsiteY64" fmla="*/ 431297 h 606722"/>
              <a:gd name="connsiteX65" fmla="*/ 194035 w 431931"/>
              <a:gd name="connsiteY65" fmla="*/ 431297 h 606722"/>
              <a:gd name="connsiteX66" fmla="*/ 175708 w 431931"/>
              <a:gd name="connsiteY66" fmla="*/ 412986 h 606722"/>
              <a:gd name="connsiteX67" fmla="*/ 175708 w 431931"/>
              <a:gd name="connsiteY67" fmla="*/ 369163 h 606722"/>
              <a:gd name="connsiteX68" fmla="*/ 194035 w 431931"/>
              <a:gd name="connsiteY68" fmla="*/ 350852 h 606722"/>
              <a:gd name="connsiteX69" fmla="*/ 76896 w 431931"/>
              <a:gd name="connsiteY69" fmla="*/ 350852 h 606722"/>
              <a:gd name="connsiteX70" fmla="*/ 120757 w 431931"/>
              <a:gd name="connsiteY70" fmla="*/ 350852 h 606722"/>
              <a:gd name="connsiteX71" fmla="*/ 139084 w 431931"/>
              <a:gd name="connsiteY71" fmla="*/ 369163 h 606722"/>
              <a:gd name="connsiteX72" fmla="*/ 139084 w 431931"/>
              <a:gd name="connsiteY72" fmla="*/ 412986 h 606722"/>
              <a:gd name="connsiteX73" fmla="*/ 120757 w 431931"/>
              <a:gd name="connsiteY73" fmla="*/ 431297 h 606722"/>
              <a:gd name="connsiteX74" fmla="*/ 76896 w 431931"/>
              <a:gd name="connsiteY74" fmla="*/ 431297 h 606722"/>
              <a:gd name="connsiteX75" fmla="*/ 58569 w 431931"/>
              <a:gd name="connsiteY75" fmla="*/ 412986 h 606722"/>
              <a:gd name="connsiteX76" fmla="*/ 58569 w 431931"/>
              <a:gd name="connsiteY76" fmla="*/ 369163 h 606722"/>
              <a:gd name="connsiteX77" fmla="*/ 76896 w 431931"/>
              <a:gd name="connsiteY77" fmla="*/ 350852 h 606722"/>
              <a:gd name="connsiteX78" fmla="*/ 314822 w 431931"/>
              <a:gd name="connsiteY78" fmla="*/ 255881 h 606722"/>
              <a:gd name="connsiteX79" fmla="*/ 314822 w 431931"/>
              <a:gd name="connsiteY79" fmla="*/ 292414 h 606722"/>
              <a:gd name="connsiteX80" fmla="*/ 351387 w 431931"/>
              <a:gd name="connsiteY80" fmla="*/ 292414 h 606722"/>
              <a:gd name="connsiteX81" fmla="*/ 351387 w 431931"/>
              <a:gd name="connsiteY81" fmla="*/ 255881 h 606722"/>
              <a:gd name="connsiteX82" fmla="*/ 197683 w 431931"/>
              <a:gd name="connsiteY82" fmla="*/ 255881 h 606722"/>
              <a:gd name="connsiteX83" fmla="*/ 197683 w 431931"/>
              <a:gd name="connsiteY83" fmla="*/ 292414 h 606722"/>
              <a:gd name="connsiteX84" fmla="*/ 234248 w 431931"/>
              <a:gd name="connsiteY84" fmla="*/ 292414 h 606722"/>
              <a:gd name="connsiteX85" fmla="*/ 234248 w 431931"/>
              <a:gd name="connsiteY85" fmla="*/ 255881 h 606722"/>
              <a:gd name="connsiteX86" fmla="*/ 80544 w 431931"/>
              <a:gd name="connsiteY86" fmla="*/ 255881 h 606722"/>
              <a:gd name="connsiteX87" fmla="*/ 80544 w 431931"/>
              <a:gd name="connsiteY87" fmla="*/ 292414 h 606722"/>
              <a:gd name="connsiteX88" fmla="*/ 117109 w 431931"/>
              <a:gd name="connsiteY88" fmla="*/ 292414 h 606722"/>
              <a:gd name="connsiteX89" fmla="*/ 117109 w 431931"/>
              <a:gd name="connsiteY89" fmla="*/ 255881 h 606722"/>
              <a:gd name="connsiteX90" fmla="*/ 311174 w 431931"/>
              <a:gd name="connsiteY90" fmla="*/ 233925 h 606722"/>
              <a:gd name="connsiteX91" fmla="*/ 355035 w 431931"/>
              <a:gd name="connsiteY91" fmla="*/ 233925 h 606722"/>
              <a:gd name="connsiteX92" fmla="*/ 373362 w 431931"/>
              <a:gd name="connsiteY92" fmla="*/ 252236 h 606722"/>
              <a:gd name="connsiteX93" fmla="*/ 373362 w 431931"/>
              <a:gd name="connsiteY93" fmla="*/ 296059 h 606722"/>
              <a:gd name="connsiteX94" fmla="*/ 355035 w 431931"/>
              <a:gd name="connsiteY94" fmla="*/ 314370 h 606722"/>
              <a:gd name="connsiteX95" fmla="*/ 311174 w 431931"/>
              <a:gd name="connsiteY95" fmla="*/ 314370 h 606722"/>
              <a:gd name="connsiteX96" fmla="*/ 292847 w 431931"/>
              <a:gd name="connsiteY96" fmla="*/ 296059 h 606722"/>
              <a:gd name="connsiteX97" fmla="*/ 292847 w 431931"/>
              <a:gd name="connsiteY97" fmla="*/ 252236 h 606722"/>
              <a:gd name="connsiteX98" fmla="*/ 311174 w 431931"/>
              <a:gd name="connsiteY98" fmla="*/ 233925 h 606722"/>
              <a:gd name="connsiteX99" fmla="*/ 194035 w 431931"/>
              <a:gd name="connsiteY99" fmla="*/ 233925 h 606722"/>
              <a:gd name="connsiteX100" fmla="*/ 237896 w 431931"/>
              <a:gd name="connsiteY100" fmla="*/ 233925 h 606722"/>
              <a:gd name="connsiteX101" fmla="*/ 256223 w 431931"/>
              <a:gd name="connsiteY101" fmla="*/ 252236 h 606722"/>
              <a:gd name="connsiteX102" fmla="*/ 256223 w 431931"/>
              <a:gd name="connsiteY102" fmla="*/ 296059 h 606722"/>
              <a:gd name="connsiteX103" fmla="*/ 237896 w 431931"/>
              <a:gd name="connsiteY103" fmla="*/ 314370 h 606722"/>
              <a:gd name="connsiteX104" fmla="*/ 194035 w 431931"/>
              <a:gd name="connsiteY104" fmla="*/ 314370 h 606722"/>
              <a:gd name="connsiteX105" fmla="*/ 175708 w 431931"/>
              <a:gd name="connsiteY105" fmla="*/ 296059 h 606722"/>
              <a:gd name="connsiteX106" fmla="*/ 175708 w 431931"/>
              <a:gd name="connsiteY106" fmla="*/ 252236 h 606722"/>
              <a:gd name="connsiteX107" fmla="*/ 194035 w 431931"/>
              <a:gd name="connsiteY107" fmla="*/ 233925 h 606722"/>
              <a:gd name="connsiteX108" fmla="*/ 76896 w 431931"/>
              <a:gd name="connsiteY108" fmla="*/ 233925 h 606722"/>
              <a:gd name="connsiteX109" fmla="*/ 120757 w 431931"/>
              <a:gd name="connsiteY109" fmla="*/ 233925 h 606722"/>
              <a:gd name="connsiteX110" fmla="*/ 139084 w 431931"/>
              <a:gd name="connsiteY110" fmla="*/ 252236 h 606722"/>
              <a:gd name="connsiteX111" fmla="*/ 139084 w 431931"/>
              <a:gd name="connsiteY111" fmla="*/ 296059 h 606722"/>
              <a:gd name="connsiteX112" fmla="*/ 120757 w 431931"/>
              <a:gd name="connsiteY112" fmla="*/ 314370 h 606722"/>
              <a:gd name="connsiteX113" fmla="*/ 76896 w 431931"/>
              <a:gd name="connsiteY113" fmla="*/ 314370 h 606722"/>
              <a:gd name="connsiteX114" fmla="*/ 58569 w 431931"/>
              <a:gd name="connsiteY114" fmla="*/ 296059 h 606722"/>
              <a:gd name="connsiteX115" fmla="*/ 58569 w 431931"/>
              <a:gd name="connsiteY115" fmla="*/ 252236 h 606722"/>
              <a:gd name="connsiteX116" fmla="*/ 76896 w 431931"/>
              <a:gd name="connsiteY116" fmla="*/ 233925 h 606722"/>
              <a:gd name="connsiteX117" fmla="*/ 420895 w 431931"/>
              <a:gd name="connsiteY117" fmla="*/ 73035 h 606722"/>
              <a:gd name="connsiteX118" fmla="*/ 431931 w 431931"/>
              <a:gd name="connsiteY118" fmla="*/ 84055 h 606722"/>
              <a:gd name="connsiteX119" fmla="*/ 431931 w 431931"/>
              <a:gd name="connsiteY119" fmla="*/ 566462 h 606722"/>
              <a:gd name="connsiteX120" fmla="*/ 391613 w 431931"/>
              <a:gd name="connsiteY120" fmla="*/ 606722 h 606722"/>
              <a:gd name="connsiteX121" fmla="*/ 40229 w 431931"/>
              <a:gd name="connsiteY121" fmla="*/ 606722 h 606722"/>
              <a:gd name="connsiteX122" fmla="*/ 0 w 431931"/>
              <a:gd name="connsiteY122" fmla="*/ 566462 h 606722"/>
              <a:gd name="connsiteX123" fmla="*/ 0 w 431931"/>
              <a:gd name="connsiteY123" fmla="*/ 478744 h 606722"/>
              <a:gd name="connsiteX124" fmla="*/ 10947 w 431931"/>
              <a:gd name="connsiteY124" fmla="*/ 467812 h 606722"/>
              <a:gd name="connsiteX125" fmla="*/ 21984 w 431931"/>
              <a:gd name="connsiteY125" fmla="*/ 478744 h 606722"/>
              <a:gd name="connsiteX126" fmla="*/ 21984 w 431931"/>
              <a:gd name="connsiteY126" fmla="*/ 566462 h 606722"/>
              <a:gd name="connsiteX127" fmla="*/ 40229 w 431931"/>
              <a:gd name="connsiteY127" fmla="*/ 584770 h 606722"/>
              <a:gd name="connsiteX128" fmla="*/ 391613 w 431931"/>
              <a:gd name="connsiteY128" fmla="*/ 584770 h 606722"/>
              <a:gd name="connsiteX129" fmla="*/ 409947 w 431931"/>
              <a:gd name="connsiteY129" fmla="*/ 566462 h 606722"/>
              <a:gd name="connsiteX130" fmla="*/ 409947 w 431931"/>
              <a:gd name="connsiteY130" fmla="*/ 84055 h 606722"/>
              <a:gd name="connsiteX131" fmla="*/ 420895 w 431931"/>
              <a:gd name="connsiteY131" fmla="*/ 73035 h 606722"/>
              <a:gd name="connsiteX132" fmla="*/ 69516 w 431931"/>
              <a:gd name="connsiteY132" fmla="*/ 58499 h 606722"/>
              <a:gd name="connsiteX133" fmla="*/ 362325 w 431931"/>
              <a:gd name="connsiteY133" fmla="*/ 58499 h 606722"/>
              <a:gd name="connsiteX134" fmla="*/ 373361 w 431931"/>
              <a:gd name="connsiteY134" fmla="*/ 69428 h 606722"/>
              <a:gd name="connsiteX135" fmla="*/ 362325 w 431931"/>
              <a:gd name="connsiteY135" fmla="*/ 80445 h 606722"/>
              <a:gd name="connsiteX136" fmla="*/ 80552 w 431931"/>
              <a:gd name="connsiteY136" fmla="*/ 80445 h 606722"/>
              <a:gd name="connsiteX137" fmla="*/ 80552 w 431931"/>
              <a:gd name="connsiteY137" fmla="*/ 175426 h 606722"/>
              <a:gd name="connsiteX138" fmla="*/ 351378 w 431931"/>
              <a:gd name="connsiteY138" fmla="*/ 175426 h 606722"/>
              <a:gd name="connsiteX139" fmla="*/ 351378 w 431931"/>
              <a:gd name="connsiteY139" fmla="*/ 113320 h 606722"/>
              <a:gd name="connsiteX140" fmla="*/ 362325 w 431931"/>
              <a:gd name="connsiteY140" fmla="*/ 102391 h 606722"/>
              <a:gd name="connsiteX141" fmla="*/ 373361 w 431931"/>
              <a:gd name="connsiteY141" fmla="*/ 113320 h 606722"/>
              <a:gd name="connsiteX142" fmla="*/ 373361 w 431931"/>
              <a:gd name="connsiteY142" fmla="*/ 186355 h 606722"/>
              <a:gd name="connsiteX143" fmla="*/ 362325 w 431931"/>
              <a:gd name="connsiteY143" fmla="*/ 197372 h 606722"/>
              <a:gd name="connsiteX144" fmla="*/ 69516 w 431931"/>
              <a:gd name="connsiteY144" fmla="*/ 197372 h 606722"/>
              <a:gd name="connsiteX145" fmla="*/ 58569 w 431931"/>
              <a:gd name="connsiteY145" fmla="*/ 186355 h 606722"/>
              <a:gd name="connsiteX146" fmla="*/ 58569 w 431931"/>
              <a:gd name="connsiteY146" fmla="*/ 69428 h 606722"/>
              <a:gd name="connsiteX147" fmla="*/ 69516 w 431931"/>
              <a:gd name="connsiteY147" fmla="*/ 58499 h 606722"/>
              <a:gd name="connsiteX148" fmla="*/ 40229 w 431931"/>
              <a:gd name="connsiteY148" fmla="*/ 0 h 606722"/>
              <a:gd name="connsiteX149" fmla="*/ 391613 w 431931"/>
              <a:gd name="connsiteY149" fmla="*/ 0 h 606722"/>
              <a:gd name="connsiteX150" fmla="*/ 431931 w 431931"/>
              <a:gd name="connsiteY150" fmla="*/ 40173 h 606722"/>
              <a:gd name="connsiteX151" fmla="*/ 420895 w 431931"/>
              <a:gd name="connsiteY151" fmla="*/ 51194 h 606722"/>
              <a:gd name="connsiteX152" fmla="*/ 409947 w 431931"/>
              <a:gd name="connsiteY152" fmla="*/ 40173 h 606722"/>
              <a:gd name="connsiteX153" fmla="*/ 391613 w 431931"/>
              <a:gd name="connsiteY153" fmla="*/ 21953 h 606722"/>
              <a:gd name="connsiteX154" fmla="*/ 40229 w 431931"/>
              <a:gd name="connsiteY154" fmla="*/ 21953 h 606722"/>
              <a:gd name="connsiteX155" fmla="*/ 21984 w 431931"/>
              <a:gd name="connsiteY155" fmla="*/ 40173 h 606722"/>
              <a:gd name="connsiteX156" fmla="*/ 21984 w 431931"/>
              <a:gd name="connsiteY156" fmla="*/ 434971 h 606722"/>
              <a:gd name="connsiteX157" fmla="*/ 10947 w 431931"/>
              <a:gd name="connsiteY157" fmla="*/ 445903 h 606722"/>
              <a:gd name="connsiteX158" fmla="*/ 0 w 431931"/>
              <a:gd name="connsiteY158" fmla="*/ 434971 h 606722"/>
              <a:gd name="connsiteX159" fmla="*/ 0 w 431931"/>
              <a:gd name="connsiteY159" fmla="*/ 40173 h 606722"/>
              <a:gd name="connsiteX160" fmla="*/ 40229 w 431931"/>
              <a:gd name="connsiteY160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431931" h="606722">
                <a:moveTo>
                  <a:pt x="314822" y="489785"/>
                </a:moveTo>
                <a:lnTo>
                  <a:pt x="314822" y="526287"/>
                </a:lnTo>
                <a:lnTo>
                  <a:pt x="351387" y="526287"/>
                </a:lnTo>
                <a:lnTo>
                  <a:pt x="351387" y="489785"/>
                </a:lnTo>
                <a:close/>
                <a:moveTo>
                  <a:pt x="197683" y="489785"/>
                </a:moveTo>
                <a:lnTo>
                  <a:pt x="197683" y="526287"/>
                </a:lnTo>
                <a:lnTo>
                  <a:pt x="234248" y="526287"/>
                </a:lnTo>
                <a:lnTo>
                  <a:pt x="234248" y="489785"/>
                </a:lnTo>
                <a:close/>
                <a:moveTo>
                  <a:pt x="80544" y="489785"/>
                </a:moveTo>
                <a:lnTo>
                  <a:pt x="80544" y="526287"/>
                </a:lnTo>
                <a:lnTo>
                  <a:pt x="117109" y="526287"/>
                </a:lnTo>
                <a:lnTo>
                  <a:pt x="117109" y="489785"/>
                </a:lnTo>
                <a:close/>
                <a:moveTo>
                  <a:pt x="311174" y="467849"/>
                </a:moveTo>
                <a:lnTo>
                  <a:pt x="355035" y="467849"/>
                </a:lnTo>
                <a:cubicBezTo>
                  <a:pt x="365088" y="467849"/>
                  <a:pt x="373362" y="476020"/>
                  <a:pt x="373362" y="486144"/>
                </a:cubicBezTo>
                <a:lnTo>
                  <a:pt x="373362" y="529928"/>
                </a:lnTo>
                <a:cubicBezTo>
                  <a:pt x="373362" y="539964"/>
                  <a:pt x="365088" y="548223"/>
                  <a:pt x="355035" y="548223"/>
                </a:cubicBezTo>
                <a:lnTo>
                  <a:pt x="311174" y="548223"/>
                </a:lnTo>
                <a:cubicBezTo>
                  <a:pt x="301032" y="548223"/>
                  <a:pt x="292847" y="539964"/>
                  <a:pt x="292847" y="529928"/>
                </a:cubicBezTo>
                <a:lnTo>
                  <a:pt x="292847" y="486144"/>
                </a:lnTo>
                <a:cubicBezTo>
                  <a:pt x="292847" y="476020"/>
                  <a:pt x="301032" y="467849"/>
                  <a:pt x="311174" y="467849"/>
                </a:cubicBezTo>
                <a:close/>
                <a:moveTo>
                  <a:pt x="194035" y="467849"/>
                </a:moveTo>
                <a:lnTo>
                  <a:pt x="237896" y="467849"/>
                </a:lnTo>
                <a:cubicBezTo>
                  <a:pt x="247949" y="467849"/>
                  <a:pt x="256223" y="476020"/>
                  <a:pt x="256223" y="486144"/>
                </a:cubicBezTo>
                <a:lnTo>
                  <a:pt x="256223" y="529928"/>
                </a:lnTo>
                <a:cubicBezTo>
                  <a:pt x="256223" y="539964"/>
                  <a:pt x="247949" y="548223"/>
                  <a:pt x="237896" y="548223"/>
                </a:cubicBezTo>
                <a:lnTo>
                  <a:pt x="194035" y="548223"/>
                </a:lnTo>
                <a:cubicBezTo>
                  <a:pt x="183893" y="548223"/>
                  <a:pt x="175708" y="539964"/>
                  <a:pt x="175708" y="529928"/>
                </a:cubicBezTo>
                <a:lnTo>
                  <a:pt x="175708" y="486144"/>
                </a:lnTo>
                <a:cubicBezTo>
                  <a:pt x="175708" y="476020"/>
                  <a:pt x="183893" y="467849"/>
                  <a:pt x="194035" y="467849"/>
                </a:cubicBezTo>
                <a:close/>
                <a:moveTo>
                  <a:pt x="76896" y="467849"/>
                </a:moveTo>
                <a:lnTo>
                  <a:pt x="120757" y="467849"/>
                </a:lnTo>
                <a:cubicBezTo>
                  <a:pt x="130810" y="467849"/>
                  <a:pt x="139084" y="476020"/>
                  <a:pt x="139084" y="486144"/>
                </a:cubicBezTo>
                <a:lnTo>
                  <a:pt x="139084" y="529928"/>
                </a:lnTo>
                <a:cubicBezTo>
                  <a:pt x="139084" y="539964"/>
                  <a:pt x="130810" y="548223"/>
                  <a:pt x="120757" y="548223"/>
                </a:cubicBezTo>
                <a:lnTo>
                  <a:pt x="76896" y="548223"/>
                </a:lnTo>
                <a:cubicBezTo>
                  <a:pt x="66754" y="548223"/>
                  <a:pt x="58569" y="539964"/>
                  <a:pt x="58569" y="529928"/>
                </a:cubicBezTo>
                <a:lnTo>
                  <a:pt x="58569" y="486144"/>
                </a:lnTo>
                <a:cubicBezTo>
                  <a:pt x="58569" y="476020"/>
                  <a:pt x="66754" y="467849"/>
                  <a:pt x="76896" y="467849"/>
                </a:cubicBezTo>
                <a:close/>
                <a:moveTo>
                  <a:pt x="314822" y="372808"/>
                </a:moveTo>
                <a:lnTo>
                  <a:pt x="314822" y="409341"/>
                </a:lnTo>
                <a:lnTo>
                  <a:pt x="351387" y="409341"/>
                </a:lnTo>
                <a:lnTo>
                  <a:pt x="351387" y="372808"/>
                </a:lnTo>
                <a:close/>
                <a:moveTo>
                  <a:pt x="197683" y="372808"/>
                </a:moveTo>
                <a:lnTo>
                  <a:pt x="197683" y="409341"/>
                </a:lnTo>
                <a:lnTo>
                  <a:pt x="234248" y="409341"/>
                </a:lnTo>
                <a:lnTo>
                  <a:pt x="234248" y="372808"/>
                </a:lnTo>
                <a:close/>
                <a:moveTo>
                  <a:pt x="80544" y="372808"/>
                </a:moveTo>
                <a:lnTo>
                  <a:pt x="80544" y="409341"/>
                </a:lnTo>
                <a:lnTo>
                  <a:pt x="117109" y="409341"/>
                </a:lnTo>
                <a:lnTo>
                  <a:pt x="117109" y="372808"/>
                </a:lnTo>
                <a:close/>
                <a:moveTo>
                  <a:pt x="311174" y="350852"/>
                </a:moveTo>
                <a:lnTo>
                  <a:pt x="355035" y="350852"/>
                </a:lnTo>
                <a:cubicBezTo>
                  <a:pt x="365088" y="350852"/>
                  <a:pt x="373362" y="359030"/>
                  <a:pt x="373362" y="369163"/>
                </a:cubicBezTo>
                <a:lnTo>
                  <a:pt x="373362" y="412986"/>
                </a:lnTo>
                <a:cubicBezTo>
                  <a:pt x="373362" y="423030"/>
                  <a:pt x="365088" y="431297"/>
                  <a:pt x="355035" y="431297"/>
                </a:cubicBezTo>
                <a:lnTo>
                  <a:pt x="311174" y="431297"/>
                </a:lnTo>
                <a:cubicBezTo>
                  <a:pt x="301032" y="431297"/>
                  <a:pt x="292847" y="423030"/>
                  <a:pt x="292847" y="412986"/>
                </a:cubicBezTo>
                <a:lnTo>
                  <a:pt x="292847" y="369163"/>
                </a:lnTo>
                <a:cubicBezTo>
                  <a:pt x="292847" y="359030"/>
                  <a:pt x="301032" y="350852"/>
                  <a:pt x="311174" y="350852"/>
                </a:cubicBezTo>
                <a:close/>
                <a:moveTo>
                  <a:pt x="194035" y="350852"/>
                </a:moveTo>
                <a:lnTo>
                  <a:pt x="237896" y="350852"/>
                </a:lnTo>
                <a:cubicBezTo>
                  <a:pt x="247949" y="350852"/>
                  <a:pt x="256223" y="359030"/>
                  <a:pt x="256223" y="369163"/>
                </a:cubicBezTo>
                <a:lnTo>
                  <a:pt x="256223" y="412986"/>
                </a:lnTo>
                <a:cubicBezTo>
                  <a:pt x="256223" y="423030"/>
                  <a:pt x="247949" y="431297"/>
                  <a:pt x="237896" y="431297"/>
                </a:cubicBezTo>
                <a:lnTo>
                  <a:pt x="194035" y="431297"/>
                </a:lnTo>
                <a:cubicBezTo>
                  <a:pt x="183893" y="431297"/>
                  <a:pt x="175708" y="423030"/>
                  <a:pt x="175708" y="412986"/>
                </a:cubicBezTo>
                <a:lnTo>
                  <a:pt x="175708" y="369163"/>
                </a:lnTo>
                <a:cubicBezTo>
                  <a:pt x="175708" y="359030"/>
                  <a:pt x="183893" y="350852"/>
                  <a:pt x="194035" y="350852"/>
                </a:cubicBezTo>
                <a:close/>
                <a:moveTo>
                  <a:pt x="76896" y="350852"/>
                </a:moveTo>
                <a:lnTo>
                  <a:pt x="120757" y="350852"/>
                </a:lnTo>
                <a:cubicBezTo>
                  <a:pt x="130810" y="350852"/>
                  <a:pt x="139084" y="359030"/>
                  <a:pt x="139084" y="369163"/>
                </a:cubicBezTo>
                <a:lnTo>
                  <a:pt x="139084" y="412986"/>
                </a:lnTo>
                <a:cubicBezTo>
                  <a:pt x="139084" y="423030"/>
                  <a:pt x="130810" y="431297"/>
                  <a:pt x="120757" y="431297"/>
                </a:cubicBezTo>
                <a:lnTo>
                  <a:pt x="76896" y="431297"/>
                </a:lnTo>
                <a:cubicBezTo>
                  <a:pt x="66754" y="431297"/>
                  <a:pt x="58569" y="423030"/>
                  <a:pt x="58569" y="412986"/>
                </a:cubicBezTo>
                <a:lnTo>
                  <a:pt x="58569" y="369163"/>
                </a:lnTo>
                <a:cubicBezTo>
                  <a:pt x="58569" y="359030"/>
                  <a:pt x="66754" y="350852"/>
                  <a:pt x="76896" y="350852"/>
                </a:cubicBezTo>
                <a:close/>
                <a:moveTo>
                  <a:pt x="314822" y="255881"/>
                </a:moveTo>
                <a:lnTo>
                  <a:pt x="314822" y="292414"/>
                </a:lnTo>
                <a:lnTo>
                  <a:pt x="351387" y="292414"/>
                </a:lnTo>
                <a:lnTo>
                  <a:pt x="351387" y="255881"/>
                </a:lnTo>
                <a:close/>
                <a:moveTo>
                  <a:pt x="197683" y="255881"/>
                </a:moveTo>
                <a:lnTo>
                  <a:pt x="197683" y="292414"/>
                </a:lnTo>
                <a:lnTo>
                  <a:pt x="234248" y="292414"/>
                </a:lnTo>
                <a:lnTo>
                  <a:pt x="234248" y="255881"/>
                </a:lnTo>
                <a:close/>
                <a:moveTo>
                  <a:pt x="80544" y="255881"/>
                </a:moveTo>
                <a:lnTo>
                  <a:pt x="80544" y="292414"/>
                </a:lnTo>
                <a:lnTo>
                  <a:pt x="117109" y="292414"/>
                </a:lnTo>
                <a:lnTo>
                  <a:pt x="117109" y="255881"/>
                </a:lnTo>
                <a:close/>
                <a:moveTo>
                  <a:pt x="311174" y="233925"/>
                </a:moveTo>
                <a:lnTo>
                  <a:pt x="355035" y="233925"/>
                </a:lnTo>
                <a:cubicBezTo>
                  <a:pt x="365088" y="233925"/>
                  <a:pt x="373362" y="242103"/>
                  <a:pt x="373362" y="252236"/>
                </a:cubicBezTo>
                <a:lnTo>
                  <a:pt x="373362" y="296059"/>
                </a:lnTo>
                <a:cubicBezTo>
                  <a:pt x="373362" y="306103"/>
                  <a:pt x="365088" y="314370"/>
                  <a:pt x="355035" y="314370"/>
                </a:cubicBezTo>
                <a:lnTo>
                  <a:pt x="311174" y="314370"/>
                </a:lnTo>
                <a:cubicBezTo>
                  <a:pt x="301032" y="314370"/>
                  <a:pt x="292847" y="306103"/>
                  <a:pt x="292847" y="296059"/>
                </a:cubicBezTo>
                <a:lnTo>
                  <a:pt x="292847" y="252236"/>
                </a:lnTo>
                <a:cubicBezTo>
                  <a:pt x="292847" y="242103"/>
                  <a:pt x="301032" y="233925"/>
                  <a:pt x="311174" y="233925"/>
                </a:cubicBezTo>
                <a:close/>
                <a:moveTo>
                  <a:pt x="194035" y="233925"/>
                </a:moveTo>
                <a:lnTo>
                  <a:pt x="237896" y="233925"/>
                </a:lnTo>
                <a:cubicBezTo>
                  <a:pt x="247949" y="233925"/>
                  <a:pt x="256223" y="242103"/>
                  <a:pt x="256223" y="252236"/>
                </a:cubicBezTo>
                <a:lnTo>
                  <a:pt x="256223" y="296059"/>
                </a:lnTo>
                <a:cubicBezTo>
                  <a:pt x="256223" y="306103"/>
                  <a:pt x="247949" y="314370"/>
                  <a:pt x="237896" y="314370"/>
                </a:cubicBezTo>
                <a:lnTo>
                  <a:pt x="194035" y="314370"/>
                </a:lnTo>
                <a:cubicBezTo>
                  <a:pt x="183893" y="314370"/>
                  <a:pt x="175708" y="306103"/>
                  <a:pt x="175708" y="296059"/>
                </a:cubicBezTo>
                <a:lnTo>
                  <a:pt x="175708" y="252236"/>
                </a:lnTo>
                <a:cubicBezTo>
                  <a:pt x="175708" y="242103"/>
                  <a:pt x="183893" y="233925"/>
                  <a:pt x="194035" y="233925"/>
                </a:cubicBezTo>
                <a:close/>
                <a:moveTo>
                  <a:pt x="76896" y="233925"/>
                </a:moveTo>
                <a:lnTo>
                  <a:pt x="120757" y="233925"/>
                </a:lnTo>
                <a:cubicBezTo>
                  <a:pt x="130810" y="233925"/>
                  <a:pt x="139084" y="242103"/>
                  <a:pt x="139084" y="252236"/>
                </a:cubicBezTo>
                <a:lnTo>
                  <a:pt x="139084" y="296059"/>
                </a:lnTo>
                <a:cubicBezTo>
                  <a:pt x="139084" y="306103"/>
                  <a:pt x="130810" y="314370"/>
                  <a:pt x="120757" y="314370"/>
                </a:cubicBezTo>
                <a:lnTo>
                  <a:pt x="76896" y="314370"/>
                </a:lnTo>
                <a:cubicBezTo>
                  <a:pt x="66754" y="314370"/>
                  <a:pt x="58569" y="306103"/>
                  <a:pt x="58569" y="296059"/>
                </a:cubicBezTo>
                <a:lnTo>
                  <a:pt x="58569" y="252236"/>
                </a:lnTo>
                <a:cubicBezTo>
                  <a:pt x="58569" y="242103"/>
                  <a:pt x="66754" y="233925"/>
                  <a:pt x="76896" y="233925"/>
                </a:cubicBezTo>
                <a:close/>
                <a:moveTo>
                  <a:pt x="420895" y="73035"/>
                </a:moveTo>
                <a:cubicBezTo>
                  <a:pt x="426947" y="73035"/>
                  <a:pt x="431931" y="78012"/>
                  <a:pt x="431931" y="84055"/>
                </a:cubicBezTo>
                <a:lnTo>
                  <a:pt x="431931" y="566462"/>
                </a:lnTo>
                <a:cubicBezTo>
                  <a:pt x="431931" y="588681"/>
                  <a:pt x="413864" y="606722"/>
                  <a:pt x="391613" y="606722"/>
                </a:cubicBezTo>
                <a:lnTo>
                  <a:pt x="40229" y="606722"/>
                </a:lnTo>
                <a:cubicBezTo>
                  <a:pt x="18067" y="606722"/>
                  <a:pt x="0" y="588681"/>
                  <a:pt x="0" y="566462"/>
                </a:cubicBezTo>
                <a:lnTo>
                  <a:pt x="0" y="478744"/>
                </a:lnTo>
                <a:cubicBezTo>
                  <a:pt x="0" y="472700"/>
                  <a:pt x="4895" y="467812"/>
                  <a:pt x="10947" y="467812"/>
                </a:cubicBezTo>
                <a:cubicBezTo>
                  <a:pt x="16999" y="467812"/>
                  <a:pt x="21984" y="472700"/>
                  <a:pt x="21984" y="478744"/>
                </a:cubicBezTo>
                <a:lnTo>
                  <a:pt x="21984" y="566462"/>
                </a:lnTo>
                <a:cubicBezTo>
                  <a:pt x="21984" y="576594"/>
                  <a:pt x="30172" y="584770"/>
                  <a:pt x="40229" y="584770"/>
                </a:cubicBezTo>
                <a:lnTo>
                  <a:pt x="391613" y="584770"/>
                </a:lnTo>
                <a:cubicBezTo>
                  <a:pt x="401759" y="584770"/>
                  <a:pt x="409947" y="576594"/>
                  <a:pt x="409947" y="566462"/>
                </a:cubicBezTo>
                <a:lnTo>
                  <a:pt x="409947" y="84055"/>
                </a:lnTo>
                <a:cubicBezTo>
                  <a:pt x="409947" y="78012"/>
                  <a:pt x="414843" y="73035"/>
                  <a:pt x="420895" y="73035"/>
                </a:cubicBezTo>
                <a:close/>
                <a:moveTo>
                  <a:pt x="69516" y="58499"/>
                </a:moveTo>
                <a:lnTo>
                  <a:pt x="362325" y="58499"/>
                </a:lnTo>
                <a:cubicBezTo>
                  <a:pt x="368377" y="58499"/>
                  <a:pt x="373361" y="63386"/>
                  <a:pt x="373361" y="69428"/>
                </a:cubicBezTo>
                <a:cubicBezTo>
                  <a:pt x="373361" y="75558"/>
                  <a:pt x="368377" y="80445"/>
                  <a:pt x="362325" y="80445"/>
                </a:cubicBezTo>
                <a:lnTo>
                  <a:pt x="80552" y="80445"/>
                </a:lnTo>
                <a:lnTo>
                  <a:pt x="80552" y="175426"/>
                </a:lnTo>
                <a:lnTo>
                  <a:pt x="351378" y="175426"/>
                </a:lnTo>
                <a:lnTo>
                  <a:pt x="351378" y="113320"/>
                </a:lnTo>
                <a:cubicBezTo>
                  <a:pt x="351378" y="107278"/>
                  <a:pt x="356273" y="102391"/>
                  <a:pt x="362325" y="102391"/>
                </a:cubicBezTo>
                <a:cubicBezTo>
                  <a:pt x="368377" y="102391"/>
                  <a:pt x="373361" y="107278"/>
                  <a:pt x="373361" y="113320"/>
                </a:cubicBezTo>
                <a:lnTo>
                  <a:pt x="373361" y="186355"/>
                </a:lnTo>
                <a:cubicBezTo>
                  <a:pt x="373361" y="192396"/>
                  <a:pt x="368377" y="197372"/>
                  <a:pt x="362325" y="197372"/>
                </a:cubicBezTo>
                <a:lnTo>
                  <a:pt x="69516" y="197372"/>
                </a:lnTo>
                <a:cubicBezTo>
                  <a:pt x="63464" y="197372"/>
                  <a:pt x="58569" y="192396"/>
                  <a:pt x="58569" y="186355"/>
                </a:cubicBezTo>
                <a:lnTo>
                  <a:pt x="58569" y="69428"/>
                </a:lnTo>
                <a:cubicBezTo>
                  <a:pt x="58569" y="63386"/>
                  <a:pt x="63464" y="58499"/>
                  <a:pt x="69516" y="58499"/>
                </a:cubicBezTo>
                <a:close/>
                <a:moveTo>
                  <a:pt x="40229" y="0"/>
                </a:moveTo>
                <a:lnTo>
                  <a:pt x="391613" y="0"/>
                </a:lnTo>
                <a:cubicBezTo>
                  <a:pt x="413864" y="0"/>
                  <a:pt x="431931" y="18042"/>
                  <a:pt x="431931" y="40173"/>
                </a:cubicBezTo>
                <a:cubicBezTo>
                  <a:pt x="431931" y="46306"/>
                  <a:pt x="426947" y="51194"/>
                  <a:pt x="420895" y="51194"/>
                </a:cubicBezTo>
                <a:cubicBezTo>
                  <a:pt x="414843" y="51194"/>
                  <a:pt x="409947" y="46306"/>
                  <a:pt x="409947" y="40173"/>
                </a:cubicBezTo>
                <a:cubicBezTo>
                  <a:pt x="409947" y="30130"/>
                  <a:pt x="401759" y="21953"/>
                  <a:pt x="391613" y="21953"/>
                </a:cubicBezTo>
                <a:lnTo>
                  <a:pt x="40229" y="21953"/>
                </a:lnTo>
                <a:cubicBezTo>
                  <a:pt x="30172" y="21953"/>
                  <a:pt x="21984" y="30130"/>
                  <a:pt x="21984" y="40173"/>
                </a:cubicBezTo>
                <a:lnTo>
                  <a:pt x="21984" y="434971"/>
                </a:lnTo>
                <a:cubicBezTo>
                  <a:pt x="21984" y="441015"/>
                  <a:pt x="16999" y="445903"/>
                  <a:pt x="10947" y="445903"/>
                </a:cubicBezTo>
                <a:cubicBezTo>
                  <a:pt x="4895" y="445903"/>
                  <a:pt x="0" y="441015"/>
                  <a:pt x="0" y="434971"/>
                </a:cubicBezTo>
                <a:lnTo>
                  <a:pt x="0" y="40173"/>
                </a:lnTo>
                <a:cubicBezTo>
                  <a:pt x="0" y="18042"/>
                  <a:pt x="18067" y="0"/>
                  <a:pt x="40229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ym typeface="+mn-lt"/>
            </a:endParaRPr>
          </a:p>
        </p:txBody>
      </p:sp>
      <p:sp>
        <p:nvSpPr>
          <p:cNvPr id="54" name="excavator_162798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>
            <a:spLocks/>
          </p:cNvSpPr>
          <p:nvPr/>
        </p:nvSpPr>
        <p:spPr>
          <a:xfrm>
            <a:off x="10002880" y="4573942"/>
            <a:ext cx="455248" cy="453699"/>
          </a:xfrm>
          <a:custGeom>
            <a:avLst/>
            <a:gdLst>
              <a:gd name="connsiteX0" fmla="*/ 65504 w 607076"/>
              <a:gd name="connsiteY0" fmla="*/ 464476 h 517584"/>
              <a:gd name="connsiteX1" fmla="*/ 77155 w 607076"/>
              <a:gd name="connsiteY1" fmla="*/ 465104 h 517584"/>
              <a:gd name="connsiteX2" fmla="*/ 79596 w 607076"/>
              <a:gd name="connsiteY2" fmla="*/ 476648 h 517584"/>
              <a:gd name="connsiteX3" fmla="*/ 70385 w 607076"/>
              <a:gd name="connsiteY3" fmla="*/ 482145 h 517584"/>
              <a:gd name="connsiteX4" fmla="*/ 61646 w 607076"/>
              <a:gd name="connsiteY4" fmla="*/ 475313 h 517584"/>
              <a:gd name="connsiteX5" fmla="*/ 65504 w 607076"/>
              <a:gd name="connsiteY5" fmla="*/ 464476 h 517584"/>
              <a:gd name="connsiteX6" fmla="*/ 358663 w 607076"/>
              <a:gd name="connsiteY6" fmla="*/ 462937 h 517584"/>
              <a:gd name="connsiteX7" fmla="*/ 363948 w 607076"/>
              <a:gd name="connsiteY7" fmla="*/ 479352 h 517584"/>
              <a:gd name="connsiteX8" fmla="*/ 348169 w 607076"/>
              <a:gd name="connsiteY8" fmla="*/ 476211 h 517584"/>
              <a:gd name="connsiteX9" fmla="*/ 358663 w 607076"/>
              <a:gd name="connsiteY9" fmla="*/ 462937 h 517584"/>
              <a:gd name="connsiteX10" fmla="*/ 99914 w 607076"/>
              <a:gd name="connsiteY10" fmla="*/ 462825 h 517584"/>
              <a:gd name="connsiteX11" fmla="*/ 328101 w 607076"/>
              <a:gd name="connsiteY11" fmla="*/ 462825 h 517584"/>
              <a:gd name="connsiteX12" fmla="*/ 337779 w 607076"/>
              <a:gd name="connsiteY12" fmla="*/ 472493 h 517584"/>
              <a:gd name="connsiteX13" fmla="*/ 328101 w 607076"/>
              <a:gd name="connsiteY13" fmla="*/ 482160 h 517584"/>
              <a:gd name="connsiteX14" fmla="*/ 99914 w 607076"/>
              <a:gd name="connsiteY14" fmla="*/ 482160 h 517584"/>
              <a:gd name="connsiteX15" fmla="*/ 90235 w 607076"/>
              <a:gd name="connsiteY15" fmla="*/ 472493 h 517584"/>
              <a:gd name="connsiteX16" fmla="*/ 99914 w 607076"/>
              <a:gd name="connsiteY16" fmla="*/ 462825 h 517584"/>
              <a:gd name="connsiteX17" fmla="*/ 68317 w 607076"/>
              <a:gd name="connsiteY17" fmla="*/ 446784 h 517584"/>
              <a:gd name="connsiteX18" fmla="*/ 42586 w 607076"/>
              <a:gd name="connsiteY18" fmla="*/ 472479 h 517584"/>
              <a:gd name="connsiteX19" fmla="*/ 68317 w 607076"/>
              <a:gd name="connsiteY19" fmla="*/ 498254 h 517584"/>
              <a:gd name="connsiteX20" fmla="*/ 359703 w 607076"/>
              <a:gd name="connsiteY20" fmla="*/ 498254 h 517584"/>
              <a:gd name="connsiteX21" fmla="*/ 385513 w 607076"/>
              <a:gd name="connsiteY21" fmla="*/ 472479 h 517584"/>
              <a:gd name="connsiteX22" fmla="*/ 359703 w 607076"/>
              <a:gd name="connsiteY22" fmla="*/ 446784 h 517584"/>
              <a:gd name="connsiteX23" fmla="*/ 136698 w 607076"/>
              <a:gd name="connsiteY23" fmla="*/ 421010 h 517584"/>
              <a:gd name="connsiteX24" fmla="*/ 136698 w 607076"/>
              <a:gd name="connsiteY24" fmla="*/ 427453 h 517584"/>
              <a:gd name="connsiteX25" fmla="*/ 210193 w 607076"/>
              <a:gd name="connsiteY25" fmla="*/ 427453 h 517584"/>
              <a:gd name="connsiteX26" fmla="*/ 210193 w 607076"/>
              <a:gd name="connsiteY26" fmla="*/ 421010 h 517584"/>
              <a:gd name="connsiteX27" fmla="*/ 45226 w 607076"/>
              <a:gd name="connsiteY27" fmla="*/ 366927 h 517584"/>
              <a:gd name="connsiteX28" fmla="*/ 83943 w 607076"/>
              <a:gd name="connsiteY28" fmla="*/ 366927 h 517584"/>
              <a:gd name="connsiteX29" fmla="*/ 93622 w 607076"/>
              <a:gd name="connsiteY29" fmla="*/ 376595 h 517584"/>
              <a:gd name="connsiteX30" fmla="*/ 83943 w 607076"/>
              <a:gd name="connsiteY30" fmla="*/ 386262 h 517584"/>
              <a:gd name="connsiteX31" fmla="*/ 45226 w 607076"/>
              <a:gd name="connsiteY31" fmla="*/ 386262 h 517584"/>
              <a:gd name="connsiteX32" fmla="*/ 35547 w 607076"/>
              <a:gd name="connsiteY32" fmla="*/ 376595 h 517584"/>
              <a:gd name="connsiteX33" fmla="*/ 45226 w 607076"/>
              <a:gd name="connsiteY33" fmla="*/ 366927 h 517584"/>
              <a:gd name="connsiteX34" fmla="*/ 214049 w 607076"/>
              <a:gd name="connsiteY34" fmla="*/ 274223 h 517584"/>
              <a:gd name="connsiteX35" fmla="*/ 214049 w 607076"/>
              <a:gd name="connsiteY35" fmla="*/ 329386 h 517584"/>
              <a:gd name="connsiteX36" fmla="*/ 238758 w 607076"/>
              <a:gd name="connsiteY36" fmla="*/ 360660 h 517584"/>
              <a:gd name="connsiteX37" fmla="*/ 300686 w 607076"/>
              <a:gd name="connsiteY37" fmla="*/ 375433 h 517584"/>
              <a:gd name="connsiteX38" fmla="*/ 287073 w 607076"/>
              <a:gd name="connsiteY38" fmla="*/ 274223 h 517584"/>
              <a:gd name="connsiteX39" fmla="*/ 185879 w 607076"/>
              <a:gd name="connsiteY39" fmla="*/ 274223 h 517584"/>
              <a:gd name="connsiteX40" fmla="*/ 176593 w 607076"/>
              <a:gd name="connsiteY40" fmla="*/ 341880 h 517584"/>
              <a:gd name="connsiteX41" fmla="*/ 166993 w 607076"/>
              <a:gd name="connsiteY41" fmla="*/ 350209 h 517584"/>
              <a:gd name="connsiteX42" fmla="*/ 27634 w 607076"/>
              <a:gd name="connsiteY42" fmla="*/ 350209 h 517584"/>
              <a:gd name="connsiteX43" fmla="*/ 20710 w 607076"/>
              <a:gd name="connsiteY43" fmla="*/ 401679 h 517584"/>
              <a:gd name="connsiteX44" fmla="*/ 304227 w 607076"/>
              <a:gd name="connsiteY44" fmla="*/ 401679 h 517584"/>
              <a:gd name="connsiteX45" fmla="*/ 303440 w 607076"/>
              <a:gd name="connsiteY45" fmla="*/ 395943 h 517584"/>
              <a:gd name="connsiteX46" fmla="*/ 234272 w 607076"/>
              <a:gd name="connsiteY46" fmla="*/ 379441 h 517584"/>
              <a:gd name="connsiteX47" fmla="*/ 194692 w 607076"/>
              <a:gd name="connsiteY47" fmla="*/ 329386 h 517584"/>
              <a:gd name="connsiteX48" fmla="*/ 194692 w 607076"/>
              <a:gd name="connsiteY48" fmla="*/ 274223 h 517584"/>
              <a:gd name="connsiteX49" fmla="*/ 570629 w 607076"/>
              <a:gd name="connsiteY49" fmla="*/ 214296 h 517584"/>
              <a:gd name="connsiteX50" fmla="*/ 555874 w 607076"/>
              <a:gd name="connsiteY50" fmla="*/ 214581 h 517584"/>
              <a:gd name="connsiteX51" fmla="*/ 532425 w 607076"/>
              <a:gd name="connsiteY51" fmla="*/ 222517 h 517584"/>
              <a:gd name="connsiteX52" fmla="*/ 561619 w 607076"/>
              <a:gd name="connsiteY52" fmla="*/ 282709 h 517584"/>
              <a:gd name="connsiteX53" fmla="*/ 583494 w 607076"/>
              <a:gd name="connsiteY53" fmla="*/ 250963 h 517584"/>
              <a:gd name="connsiteX54" fmla="*/ 582786 w 607076"/>
              <a:gd name="connsiteY54" fmla="*/ 222674 h 517584"/>
              <a:gd name="connsiteX55" fmla="*/ 570629 w 607076"/>
              <a:gd name="connsiteY55" fmla="*/ 214296 h 517584"/>
              <a:gd name="connsiteX56" fmla="*/ 455310 w 607076"/>
              <a:gd name="connsiteY56" fmla="*/ 72666 h 517584"/>
              <a:gd name="connsiteX57" fmla="*/ 238522 w 607076"/>
              <a:gd name="connsiteY57" fmla="*/ 190457 h 517584"/>
              <a:gd name="connsiteX58" fmla="*/ 238522 w 607076"/>
              <a:gd name="connsiteY58" fmla="*/ 254892 h 517584"/>
              <a:gd name="connsiteX59" fmla="*/ 265827 w 607076"/>
              <a:gd name="connsiteY59" fmla="*/ 254892 h 517584"/>
              <a:gd name="connsiteX60" fmla="*/ 273459 w 607076"/>
              <a:gd name="connsiteY60" fmla="*/ 208923 h 517584"/>
              <a:gd name="connsiteX61" fmla="*/ 277787 w 607076"/>
              <a:gd name="connsiteY61" fmla="*/ 202322 h 517584"/>
              <a:gd name="connsiteX62" fmla="*/ 459795 w 607076"/>
              <a:gd name="connsiteY62" fmla="*/ 86653 h 517584"/>
              <a:gd name="connsiteX63" fmla="*/ 472936 w 607076"/>
              <a:gd name="connsiteY63" fmla="*/ 29683 h 517584"/>
              <a:gd name="connsiteX64" fmla="*/ 470733 w 607076"/>
              <a:gd name="connsiteY64" fmla="*/ 57421 h 517584"/>
              <a:gd name="connsiteX65" fmla="*/ 480412 w 607076"/>
              <a:gd name="connsiteY65" fmla="*/ 87596 h 517584"/>
              <a:gd name="connsiteX66" fmla="*/ 524714 w 607076"/>
              <a:gd name="connsiteY66" fmla="*/ 204758 h 517584"/>
              <a:gd name="connsiteX67" fmla="*/ 530615 w 607076"/>
              <a:gd name="connsiteY67" fmla="*/ 202794 h 517584"/>
              <a:gd name="connsiteX68" fmla="*/ 501107 w 607076"/>
              <a:gd name="connsiteY68" fmla="*/ 54671 h 517584"/>
              <a:gd name="connsiteX69" fmla="*/ 461212 w 607076"/>
              <a:gd name="connsiteY69" fmla="*/ 687 h 517584"/>
              <a:gd name="connsiteX70" fmla="*/ 471205 w 607076"/>
              <a:gd name="connsiteY70" fmla="*/ 2415 h 517584"/>
              <a:gd name="connsiteX71" fmla="*/ 516373 w 607076"/>
              <a:gd name="connsiteY71" fmla="*/ 42334 h 517584"/>
              <a:gd name="connsiteX72" fmla="*/ 519441 w 607076"/>
              <a:gd name="connsiteY72" fmla="*/ 47677 h 517584"/>
              <a:gd name="connsiteX73" fmla="*/ 549107 w 607076"/>
              <a:gd name="connsiteY73" fmla="*/ 196507 h 517584"/>
              <a:gd name="connsiteX74" fmla="*/ 549658 w 607076"/>
              <a:gd name="connsiteY74" fmla="*/ 196272 h 517584"/>
              <a:gd name="connsiteX75" fmla="*/ 598130 w 607076"/>
              <a:gd name="connsiteY75" fmla="*/ 210966 h 517584"/>
              <a:gd name="connsiteX76" fmla="*/ 599468 w 607076"/>
              <a:gd name="connsiteY76" fmla="*/ 261886 h 517584"/>
              <a:gd name="connsiteX77" fmla="*/ 556661 w 607076"/>
              <a:gd name="connsiteY77" fmla="*/ 324121 h 517584"/>
              <a:gd name="connsiteX78" fmla="*/ 548714 w 607076"/>
              <a:gd name="connsiteY78" fmla="*/ 328285 h 517584"/>
              <a:gd name="connsiteX79" fmla="*/ 543206 w 607076"/>
              <a:gd name="connsiteY79" fmla="*/ 326635 h 517584"/>
              <a:gd name="connsiteX80" fmla="*/ 540766 w 607076"/>
              <a:gd name="connsiteY80" fmla="*/ 313198 h 517584"/>
              <a:gd name="connsiteX81" fmla="*/ 549029 w 607076"/>
              <a:gd name="connsiteY81" fmla="*/ 301097 h 517584"/>
              <a:gd name="connsiteX82" fmla="*/ 466405 w 607076"/>
              <a:gd name="connsiteY82" fmla="*/ 105276 h 517584"/>
              <a:gd name="connsiteX83" fmla="*/ 291873 w 607076"/>
              <a:gd name="connsiteY83" fmla="*/ 216309 h 517584"/>
              <a:gd name="connsiteX84" fmla="*/ 285420 w 607076"/>
              <a:gd name="connsiteY84" fmla="*/ 254892 h 517584"/>
              <a:gd name="connsiteX85" fmla="*/ 295571 w 607076"/>
              <a:gd name="connsiteY85" fmla="*/ 254892 h 517584"/>
              <a:gd name="connsiteX86" fmla="*/ 305171 w 607076"/>
              <a:gd name="connsiteY86" fmla="*/ 263300 h 517584"/>
              <a:gd name="connsiteX87" fmla="*/ 324843 w 607076"/>
              <a:gd name="connsiteY87" fmla="*/ 410087 h 517584"/>
              <a:gd name="connsiteX88" fmla="*/ 322561 w 607076"/>
              <a:gd name="connsiteY88" fmla="*/ 417709 h 517584"/>
              <a:gd name="connsiteX89" fmla="*/ 315243 w 607076"/>
              <a:gd name="connsiteY89" fmla="*/ 421010 h 517584"/>
              <a:gd name="connsiteX90" fmla="*/ 229472 w 607076"/>
              <a:gd name="connsiteY90" fmla="*/ 421010 h 517584"/>
              <a:gd name="connsiteX91" fmla="*/ 229472 w 607076"/>
              <a:gd name="connsiteY91" fmla="*/ 427453 h 517584"/>
              <a:gd name="connsiteX92" fmla="*/ 359703 w 607076"/>
              <a:gd name="connsiteY92" fmla="*/ 427453 h 517584"/>
              <a:gd name="connsiteX93" fmla="*/ 404870 w 607076"/>
              <a:gd name="connsiteY93" fmla="*/ 472479 h 517584"/>
              <a:gd name="connsiteX94" fmla="*/ 359703 w 607076"/>
              <a:gd name="connsiteY94" fmla="*/ 517584 h 517584"/>
              <a:gd name="connsiteX95" fmla="*/ 68317 w 607076"/>
              <a:gd name="connsiteY95" fmla="*/ 517584 h 517584"/>
              <a:gd name="connsiteX96" fmla="*/ 23228 w 607076"/>
              <a:gd name="connsiteY96" fmla="*/ 472479 h 517584"/>
              <a:gd name="connsiteX97" fmla="*/ 68317 w 607076"/>
              <a:gd name="connsiteY97" fmla="*/ 427453 h 517584"/>
              <a:gd name="connsiteX98" fmla="*/ 117340 w 607076"/>
              <a:gd name="connsiteY98" fmla="*/ 427453 h 517584"/>
              <a:gd name="connsiteX99" fmla="*/ 117340 w 607076"/>
              <a:gd name="connsiteY99" fmla="*/ 421010 h 517584"/>
              <a:gd name="connsiteX100" fmla="*/ 9693 w 607076"/>
              <a:gd name="connsiteY100" fmla="*/ 421010 h 517584"/>
              <a:gd name="connsiteX101" fmla="*/ 2375 w 607076"/>
              <a:gd name="connsiteY101" fmla="*/ 417709 h 517584"/>
              <a:gd name="connsiteX102" fmla="*/ 93 w 607076"/>
              <a:gd name="connsiteY102" fmla="*/ 410087 h 517584"/>
              <a:gd name="connsiteX103" fmla="*/ 9615 w 607076"/>
              <a:gd name="connsiteY103" fmla="*/ 339287 h 517584"/>
              <a:gd name="connsiteX104" fmla="*/ 19215 w 607076"/>
              <a:gd name="connsiteY104" fmla="*/ 330879 h 517584"/>
              <a:gd name="connsiteX105" fmla="*/ 158573 w 607076"/>
              <a:gd name="connsiteY105" fmla="*/ 330879 h 517584"/>
              <a:gd name="connsiteX106" fmla="*/ 167859 w 607076"/>
              <a:gd name="connsiteY106" fmla="*/ 263221 h 517584"/>
              <a:gd name="connsiteX107" fmla="*/ 177459 w 607076"/>
              <a:gd name="connsiteY107" fmla="*/ 254892 h 517584"/>
              <a:gd name="connsiteX108" fmla="*/ 219164 w 607076"/>
              <a:gd name="connsiteY108" fmla="*/ 254892 h 517584"/>
              <a:gd name="connsiteX109" fmla="*/ 219164 w 607076"/>
              <a:gd name="connsiteY109" fmla="*/ 184720 h 517584"/>
              <a:gd name="connsiteX110" fmla="*/ 224279 w 607076"/>
              <a:gd name="connsiteY110" fmla="*/ 176234 h 517584"/>
              <a:gd name="connsiteX111" fmla="*/ 451690 w 607076"/>
              <a:gd name="connsiteY111" fmla="*/ 52628 h 517584"/>
              <a:gd name="connsiteX112" fmla="*/ 455152 w 607076"/>
              <a:gd name="connsiteY112" fmla="*/ 8859 h 517584"/>
              <a:gd name="connsiteX113" fmla="*/ 461212 w 607076"/>
              <a:gd name="connsiteY113" fmla="*/ 687 h 5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07076" h="517584">
                <a:moveTo>
                  <a:pt x="65504" y="464476"/>
                </a:moveTo>
                <a:cubicBezTo>
                  <a:pt x="69046" y="462120"/>
                  <a:pt x="73849" y="462356"/>
                  <a:pt x="77155" y="465104"/>
                </a:cubicBezTo>
                <a:cubicBezTo>
                  <a:pt x="80462" y="467931"/>
                  <a:pt x="81485" y="472722"/>
                  <a:pt x="79596" y="476648"/>
                </a:cubicBezTo>
                <a:cubicBezTo>
                  <a:pt x="77943" y="480103"/>
                  <a:pt x="74242" y="482302"/>
                  <a:pt x="70385" y="482145"/>
                </a:cubicBezTo>
                <a:cubicBezTo>
                  <a:pt x="66370" y="481909"/>
                  <a:pt x="62827" y="479161"/>
                  <a:pt x="61646" y="475313"/>
                </a:cubicBezTo>
                <a:cubicBezTo>
                  <a:pt x="60386" y="471308"/>
                  <a:pt x="61961" y="466753"/>
                  <a:pt x="65504" y="464476"/>
                </a:cubicBezTo>
                <a:close/>
                <a:moveTo>
                  <a:pt x="358663" y="462937"/>
                </a:moveTo>
                <a:cubicBezTo>
                  <a:pt x="366394" y="464193"/>
                  <a:pt x="369392" y="473776"/>
                  <a:pt x="363948" y="479352"/>
                </a:cubicBezTo>
                <a:cubicBezTo>
                  <a:pt x="359136" y="484065"/>
                  <a:pt x="350852" y="482416"/>
                  <a:pt x="348169" y="476211"/>
                </a:cubicBezTo>
                <a:cubicBezTo>
                  <a:pt x="345329" y="469377"/>
                  <a:pt x="351325" y="461837"/>
                  <a:pt x="358663" y="462937"/>
                </a:cubicBezTo>
                <a:close/>
                <a:moveTo>
                  <a:pt x="99914" y="462825"/>
                </a:moveTo>
                <a:lnTo>
                  <a:pt x="328101" y="462825"/>
                </a:lnTo>
                <a:cubicBezTo>
                  <a:pt x="333452" y="462825"/>
                  <a:pt x="337779" y="467148"/>
                  <a:pt x="337779" y="472493"/>
                </a:cubicBezTo>
                <a:cubicBezTo>
                  <a:pt x="337779" y="477837"/>
                  <a:pt x="333452" y="482160"/>
                  <a:pt x="328101" y="482160"/>
                </a:cubicBezTo>
                <a:lnTo>
                  <a:pt x="99914" y="482160"/>
                </a:lnTo>
                <a:cubicBezTo>
                  <a:pt x="94563" y="482160"/>
                  <a:pt x="90235" y="477837"/>
                  <a:pt x="90235" y="472493"/>
                </a:cubicBezTo>
                <a:cubicBezTo>
                  <a:pt x="90235" y="467148"/>
                  <a:pt x="94563" y="462825"/>
                  <a:pt x="99914" y="462825"/>
                </a:cubicBezTo>
                <a:close/>
                <a:moveTo>
                  <a:pt x="68317" y="446784"/>
                </a:moveTo>
                <a:cubicBezTo>
                  <a:pt x="54153" y="446784"/>
                  <a:pt x="42586" y="458335"/>
                  <a:pt x="42586" y="472479"/>
                </a:cubicBezTo>
                <a:cubicBezTo>
                  <a:pt x="42586" y="486702"/>
                  <a:pt x="54153" y="498254"/>
                  <a:pt x="68317" y="498254"/>
                </a:cubicBezTo>
                <a:lnTo>
                  <a:pt x="359703" y="498254"/>
                </a:lnTo>
                <a:cubicBezTo>
                  <a:pt x="373945" y="498254"/>
                  <a:pt x="385513" y="486702"/>
                  <a:pt x="385513" y="472479"/>
                </a:cubicBezTo>
                <a:cubicBezTo>
                  <a:pt x="385513" y="458335"/>
                  <a:pt x="373945" y="446784"/>
                  <a:pt x="359703" y="446784"/>
                </a:cubicBezTo>
                <a:close/>
                <a:moveTo>
                  <a:pt x="136698" y="421010"/>
                </a:moveTo>
                <a:lnTo>
                  <a:pt x="136698" y="427453"/>
                </a:lnTo>
                <a:lnTo>
                  <a:pt x="210193" y="427453"/>
                </a:lnTo>
                <a:lnTo>
                  <a:pt x="210193" y="421010"/>
                </a:lnTo>
                <a:close/>
                <a:moveTo>
                  <a:pt x="45226" y="366927"/>
                </a:moveTo>
                <a:lnTo>
                  <a:pt x="83943" y="366927"/>
                </a:lnTo>
                <a:cubicBezTo>
                  <a:pt x="89294" y="366927"/>
                  <a:pt x="93622" y="371250"/>
                  <a:pt x="93622" y="376595"/>
                </a:cubicBezTo>
                <a:cubicBezTo>
                  <a:pt x="93622" y="381939"/>
                  <a:pt x="89294" y="386262"/>
                  <a:pt x="83943" y="386262"/>
                </a:cubicBezTo>
                <a:lnTo>
                  <a:pt x="45226" y="386262"/>
                </a:lnTo>
                <a:cubicBezTo>
                  <a:pt x="39875" y="386262"/>
                  <a:pt x="35547" y="381939"/>
                  <a:pt x="35547" y="376595"/>
                </a:cubicBezTo>
                <a:cubicBezTo>
                  <a:pt x="35547" y="371250"/>
                  <a:pt x="39875" y="366927"/>
                  <a:pt x="45226" y="366927"/>
                </a:cubicBezTo>
                <a:close/>
                <a:moveTo>
                  <a:pt x="214049" y="274223"/>
                </a:moveTo>
                <a:lnTo>
                  <a:pt x="214049" y="329386"/>
                </a:lnTo>
                <a:cubicBezTo>
                  <a:pt x="214049" y="344394"/>
                  <a:pt x="224200" y="357203"/>
                  <a:pt x="238758" y="360660"/>
                </a:cubicBezTo>
                <a:lnTo>
                  <a:pt x="300686" y="375433"/>
                </a:lnTo>
                <a:lnTo>
                  <a:pt x="287073" y="274223"/>
                </a:lnTo>
                <a:close/>
                <a:moveTo>
                  <a:pt x="185879" y="274223"/>
                </a:moveTo>
                <a:lnTo>
                  <a:pt x="176593" y="341880"/>
                </a:lnTo>
                <a:cubicBezTo>
                  <a:pt x="175885" y="346594"/>
                  <a:pt x="171793" y="350209"/>
                  <a:pt x="166993" y="350209"/>
                </a:cubicBezTo>
                <a:lnTo>
                  <a:pt x="27634" y="350209"/>
                </a:lnTo>
                <a:lnTo>
                  <a:pt x="20710" y="401679"/>
                </a:lnTo>
                <a:lnTo>
                  <a:pt x="304227" y="401679"/>
                </a:lnTo>
                <a:lnTo>
                  <a:pt x="303440" y="395943"/>
                </a:lnTo>
                <a:lnTo>
                  <a:pt x="234272" y="379441"/>
                </a:lnTo>
                <a:cubicBezTo>
                  <a:pt x="210980" y="373940"/>
                  <a:pt x="194692" y="353352"/>
                  <a:pt x="194692" y="329386"/>
                </a:cubicBezTo>
                <a:lnTo>
                  <a:pt x="194692" y="274223"/>
                </a:lnTo>
                <a:close/>
                <a:moveTo>
                  <a:pt x="570629" y="214296"/>
                </a:moveTo>
                <a:cubicBezTo>
                  <a:pt x="565907" y="212872"/>
                  <a:pt x="560753" y="212891"/>
                  <a:pt x="555874" y="214581"/>
                </a:cubicBezTo>
                <a:lnTo>
                  <a:pt x="532425" y="222517"/>
                </a:lnTo>
                <a:lnTo>
                  <a:pt x="561619" y="282709"/>
                </a:lnTo>
                <a:lnTo>
                  <a:pt x="583494" y="250963"/>
                </a:lnTo>
                <a:cubicBezTo>
                  <a:pt x="589396" y="242319"/>
                  <a:pt x="589160" y="231004"/>
                  <a:pt x="582786" y="222674"/>
                </a:cubicBezTo>
                <a:cubicBezTo>
                  <a:pt x="579639" y="218588"/>
                  <a:pt x="575350" y="215720"/>
                  <a:pt x="570629" y="214296"/>
                </a:cubicBezTo>
                <a:close/>
                <a:moveTo>
                  <a:pt x="455310" y="72666"/>
                </a:moveTo>
                <a:lnTo>
                  <a:pt x="238522" y="190457"/>
                </a:lnTo>
                <a:lnTo>
                  <a:pt x="238522" y="254892"/>
                </a:lnTo>
                <a:lnTo>
                  <a:pt x="265827" y="254892"/>
                </a:lnTo>
                <a:lnTo>
                  <a:pt x="273459" y="208923"/>
                </a:lnTo>
                <a:cubicBezTo>
                  <a:pt x="273932" y="206173"/>
                  <a:pt x="275505" y="203815"/>
                  <a:pt x="277787" y="202322"/>
                </a:cubicBezTo>
                <a:lnTo>
                  <a:pt x="459795" y="86653"/>
                </a:lnTo>
                <a:close/>
                <a:moveTo>
                  <a:pt x="472936" y="29683"/>
                </a:moveTo>
                <a:lnTo>
                  <a:pt x="470733" y="57421"/>
                </a:lnTo>
                <a:lnTo>
                  <a:pt x="480412" y="87596"/>
                </a:lnTo>
                <a:lnTo>
                  <a:pt x="524714" y="204758"/>
                </a:lnTo>
                <a:lnTo>
                  <a:pt x="530615" y="202794"/>
                </a:lnTo>
                <a:lnTo>
                  <a:pt x="501107" y="54671"/>
                </a:lnTo>
                <a:close/>
                <a:moveTo>
                  <a:pt x="461212" y="687"/>
                </a:moveTo>
                <a:cubicBezTo>
                  <a:pt x="464595" y="-649"/>
                  <a:pt x="468451" y="-20"/>
                  <a:pt x="471205" y="2415"/>
                </a:cubicBezTo>
                <a:lnTo>
                  <a:pt x="516373" y="42334"/>
                </a:lnTo>
                <a:cubicBezTo>
                  <a:pt x="517946" y="43748"/>
                  <a:pt x="518969" y="45634"/>
                  <a:pt x="519441" y="47677"/>
                </a:cubicBezTo>
                <a:lnTo>
                  <a:pt x="549107" y="196507"/>
                </a:lnTo>
                <a:lnTo>
                  <a:pt x="549658" y="196272"/>
                </a:lnTo>
                <a:cubicBezTo>
                  <a:pt x="567284" y="190299"/>
                  <a:pt x="586799" y="196193"/>
                  <a:pt x="598130" y="210966"/>
                </a:cubicBezTo>
                <a:cubicBezTo>
                  <a:pt x="609540" y="225896"/>
                  <a:pt x="610091" y="246327"/>
                  <a:pt x="599468" y="261886"/>
                </a:cubicBezTo>
                <a:lnTo>
                  <a:pt x="556661" y="324121"/>
                </a:lnTo>
                <a:cubicBezTo>
                  <a:pt x="554852" y="326871"/>
                  <a:pt x="551783" y="328285"/>
                  <a:pt x="548714" y="328285"/>
                </a:cubicBezTo>
                <a:cubicBezTo>
                  <a:pt x="546825" y="328285"/>
                  <a:pt x="544937" y="327735"/>
                  <a:pt x="543206" y="326635"/>
                </a:cubicBezTo>
                <a:cubicBezTo>
                  <a:pt x="538878" y="323571"/>
                  <a:pt x="537697" y="317599"/>
                  <a:pt x="540766" y="313198"/>
                </a:cubicBezTo>
                <a:lnTo>
                  <a:pt x="549029" y="301097"/>
                </a:lnTo>
                <a:lnTo>
                  <a:pt x="466405" y="105276"/>
                </a:lnTo>
                <a:lnTo>
                  <a:pt x="291873" y="216309"/>
                </a:lnTo>
                <a:lnTo>
                  <a:pt x="285420" y="254892"/>
                </a:lnTo>
                <a:lnTo>
                  <a:pt x="295571" y="254892"/>
                </a:lnTo>
                <a:cubicBezTo>
                  <a:pt x="300371" y="254892"/>
                  <a:pt x="304463" y="258507"/>
                  <a:pt x="305171" y="263300"/>
                </a:cubicBezTo>
                <a:lnTo>
                  <a:pt x="324843" y="410087"/>
                </a:lnTo>
                <a:cubicBezTo>
                  <a:pt x="325237" y="412837"/>
                  <a:pt x="324371" y="415588"/>
                  <a:pt x="322561" y="417709"/>
                </a:cubicBezTo>
                <a:cubicBezTo>
                  <a:pt x="320673" y="419831"/>
                  <a:pt x="318076" y="421010"/>
                  <a:pt x="315243" y="421010"/>
                </a:cubicBezTo>
                <a:lnTo>
                  <a:pt x="229472" y="421010"/>
                </a:lnTo>
                <a:lnTo>
                  <a:pt x="229472" y="427453"/>
                </a:lnTo>
                <a:lnTo>
                  <a:pt x="359703" y="427453"/>
                </a:lnTo>
                <a:cubicBezTo>
                  <a:pt x="384647" y="427453"/>
                  <a:pt x="404870" y="447648"/>
                  <a:pt x="404870" y="472479"/>
                </a:cubicBezTo>
                <a:cubicBezTo>
                  <a:pt x="404870" y="497389"/>
                  <a:pt x="384647" y="517584"/>
                  <a:pt x="359703" y="517584"/>
                </a:cubicBezTo>
                <a:lnTo>
                  <a:pt x="68317" y="517584"/>
                </a:lnTo>
                <a:cubicBezTo>
                  <a:pt x="43451" y="517584"/>
                  <a:pt x="23228" y="497389"/>
                  <a:pt x="23228" y="472479"/>
                </a:cubicBezTo>
                <a:cubicBezTo>
                  <a:pt x="23228" y="447648"/>
                  <a:pt x="43451" y="427453"/>
                  <a:pt x="68317" y="427453"/>
                </a:cubicBezTo>
                <a:lnTo>
                  <a:pt x="117340" y="427453"/>
                </a:lnTo>
                <a:lnTo>
                  <a:pt x="117340" y="421010"/>
                </a:lnTo>
                <a:lnTo>
                  <a:pt x="9693" y="421010"/>
                </a:lnTo>
                <a:cubicBezTo>
                  <a:pt x="6860" y="421010"/>
                  <a:pt x="4264" y="419831"/>
                  <a:pt x="2375" y="417709"/>
                </a:cubicBezTo>
                <a:cubicBezTo>
                  <a:pt x="565" y="415588"/>
                  <a:pt x="-300" y="412837"/>
                  <a:pt x="93" y="410087"/>
                </a:cubicBezTo>
                <a:lnTo>
                  <a:pt x="9615" y="339287"/>
                </a:lnTo>
                <a:cubicBezTo>
                  <a:pt x="10244" y="334493"/>
                  <a:pt x="14336" y="330879"/>
                  <a:pt x="19215" y="330879"/>
                </a:cubicBezTo>
                <a:lnTo>
                  <a:pt x="158573" y="330879"/>
                </a:lnTo>
                <a:lnTo>
                  <a:pt x="167859" y="263221"/>
                </a:lnTo>
                <a:cubicBezTo>
                  <a:pt x="168567" y="258507"/>
                  <a:pt x="172659" y="254892"/>
                  <a:pt x="177459" y="254892"/>
                </a:cubicBezTo>
                <a:lnTo>
                  <a:pt x="219164" y="254892"/>
                </a:lnTo>
                <a:lnTo>
                  <a:pt x="219164" y="184720"/>
                </a:lnTo>
                <a:cubicBezTo>
                  <a:pt x="219164" y="181184"/>
                  <a:pt x="221131" y="177962"/>
                  <a:pt x="224279" y="176234"/>
                </a:cubicBezTo>
                <a:lnTo>
                  <a:pt x="451690" y="52628"/>
                </a:lnTo>
                <a:lnTo>
                  <a:pt x="455152" y="8859"/>
                </a:lnTo>
                <a:cubicBezTo>
                  <a:pt x="455467" y="5244"/>
                  <a:pt x="457749" y="2023"/>
                  <a:pt x="461212" y="687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48" name="Shape 2546"/>
          <p:cNvSpPr>
            <a:spLocks/>
          </p:cNvSpPr>
          <p:nvPr/>
        </p:nvSpPr>
        <p:spPr>
          <a:xfrm>
            <a:off x="10002880" y="2329499"/>
            <a:ext cx="455248" cy="453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Shape 2633"/>
          <p:cNvSpPr>
            <a:spLocks/>
          </p:cNvSpPr>
          <p:nvPr/>
        </p:nvSpPr>
        <p:spPr>
          <a:xfrm>
            <a:off x="4942674" y="2329499"/>
            <a:ext cx="455248" cy="453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1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4E27FE-C96B-494E-8F2C-54C72CE70687}"/>
              </a:ext>
            </a:extLst>
          </p:cNvPr>
          <p:cNvSpPr txBox="1"/>
          <p:nvPr/>
        </p:nvSpPr>
        <p:spPr>
          <a:xfrm>
            <a:off x="2365337" y="4141076"/>
            <a:ext cx="1439497" cy="14773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kumimoji="1" lang="en-US" altLang="zh-CN" sz="9600" b="1" dirty="0" smtClean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kumimoji="1" lang="zh-CN" altLang="en-US" sz="9600" b="1" dirty="0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62003" y="4325742"/>
            <a:ext cx="5001369" cy="1292662"/>
            <a:chOff x="4362003" y="4325742"/>
            <a:chExt cx="5001369" cy="129266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EF63EE1-A627-4342-BA28-60CA9A57D9CD}"/>
                </a:ext>
              </a:extLst>
            </p:cNvPr>
            <p:cNvSpPr txBox="1"/>
            <p:nvPr/>
          </p:nvSpPr>
          <p:spPr>
            <a:xfrm>
              <a:off x="4362003" y="4325742"/>
              <a:ext cx="5001369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kumimoji="1" lang="zh-CN" altLang="en-US" sz="66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明年工作计划</a:t>
              </a:r>
              <a:endParaRPr kumimoji="1" lang="zh-CN" altLang="en-US" sz="66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8C148F6-A2E4-4792-860B-432F0C5FA2EA}"/>
                </a:ext>
              </a:extLst>
            </p:cNvPr>
            <p:cNvSpPr txBox="1"/>
            <p:nvPr/>
          </p:nvSpPr>
          <p:spPr>
            <a:xfrm>
              <a:off x="4362003" y="5341405"/>
              <a:ext cx="5001369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lvl="0" algn="dist"/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The part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four</a:t>
              </a:r>
              <a:endPara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12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90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明年六项工作计划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3959306"/>
            <a:ext cx="12192000" cy="2640511"/>
          </a:xfrm>
          <a:prstGeom prst="rect">
            <a:avLst/>
          </a:prstGeom>
          <a:gradFill flip="none" rotWithShape="1">
            <a:gsLst>
              <a:gs pos="55000">
                <a:schemeClr val="bg1">
                  <a:alpha val="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2B33F5D-9DB8-4F6E-B411-C241806FF626}"/>
              </a:ext>
            </a:extLst>
          </p:cNvPr>
          <p:cNvCxnSpPr>
            <a:cxnSpLocks/>
          </p:cNvCxnSpPr>
          <p:nvPr/>
        </p:nvCxnSpPr>
        <p:spPr>
          <a:xfrm>
            <a:off x="2512717" y="4026615"/>
            <a:ext cx="0" cy="42001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8DF368A-6248-4F61-8780-7ACAF59E10F3}"/>
              </a:ext>
            </a:extLst>
          </p:cNvPr>
          <p:cNvCxnSpPr>
            <a:cxnSpLocks/>
          </p:cNvCxnSpPr>
          <p:nvPr/>
        </p:nvCxnSpPr>
        <p:spPr>
          <a:xfrm>
            <a:off x="9389002" y="3656650"/>
            <a:ext cx="0" cy="34640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878606" y="2751598"/>
            <a:ext cx="10405296" cy="3334470"/>
            <a:chOff x="878606" y="2751598"/>
            <a:chExt cx="10405296" cy="3334470"/>
          </a:xfrm>
        </p:grpSpPr>
        <p:sp>
          <p:nvSpPr>
            <p:cNvPr id="7" name="任意多边形: 形状 1">
              <a:extLst>
                <a:ext uri="{FF2B5EF4-FFF2-40B4-BE49-F238E27FC236}">
                  <a16:creationId xmlns:a16="http://schemas.microsoft.com/office/drawing/2014/main" id="{8231F6A5-2E7A-4153-B832-7121787D52C6}"/>
                </a:ext>
              </a:extLst>
            </p:cNvPr>
            <p:cNvSpPr/>
            <p:nvPr/>
          </p:nvSpPr>
          <p:spPr>
            <a:xfrm>
              <a:off x="909461" y="3858989"/>
              <a:ext cx="10367147" cy="2202603"/>
            </a:xfrm>
            <a:custGeom>
              <a:avLst/>
              <a:gdLst>
                <a:gd name="connsiteX0" fmla="*/ 0 w 12344400"/>
                <a:gd name="connsiteY0" fmla="*/ 533400 h 3678075"/>
                <a:gd name="connsiteX1" fmla="*/ 581025 w 12344400"/>
                <a:gd name="connsiteY1" fmla="*/ 247650 h 3678075"/>
                <a:gd name="connsiteX2" fmla="*/ 876300 w 12344400"/>
                <a:gd name="connsiteY2" fmla="*/ 771525 h 3678075"/>
                <a:gd name="connsiteX3" fmla="*/ 1619250 w 12344400"/>
                <a:gd name="connsiteY3" fmla="*/ 657225 h 3678075"/>
                <a:gd name="connsiteX4" fmla="*/ 1914525 w 12344400"/>
                <a:gd name="connsiteY4" fmla="*/ 1133475 h 3678075"/>
                <a:gd name="connsiteX5" fmla="*/ 1162050 w 12344400"/>
                <a:gd name="connsiteY5" fmla="*/ 1809750 h 3678075"/>
                <a:gd name="connsiteX6" fmla="*/ 933450 w 12344400"/>
                <a:gd name="connsiteY6" fmla="*/ 2466975 h 3678075"/>
                <a:gd name="connsiteX7" fmla="*/ 1228725 w 12344400"/>
                <a:gd name="connsiteY7" fmla="*/ 2809875 h 3678075"/>
                <a:gd name="connsiteX8" fmla="*/ 1543050 w 12344400"/>
                <a:gd name="connsiteY8" fmla="*/ 2409825 h 3678075"/>
                <a:gd name="connsiteX9" fmla="*/ 2009775 w 12344400"/>
                <a:gd name="connsiteY9" fmla="*/ 2524125 h 3678075"/>
                <a:gd name="connsiteX10" fmla="*/ 2381250 w 12344400"/>
                <a:gd name="connsiteY10" fmla="*/ 3295650 h 3678075"/>
                <a:gd name="connsiteX11" fmla="*/ 2705100 w 12344400"/>
                <a:gd name="connsiteY11" fmla="*/ 3676650 h 3678075"/>
                <a:gd name="connsiteX12" fmla="*/ 3400425 w 12344400"/>
                <a:gd name="connsiteY12" fmla="*/ 3409950 h 3678075"/>
                <a:gd name="connsiteX13" fmla="*/ 3371850 w 12344400"/>
                <a:gd name="connsiteY13" fmla="*/ 3019425 h 3678075"/>
                <a:gd name="connsiteX14" fmla="*/ 3209925 w 12344400"/>
                <a:gd name="connsiteY14" fmla="*/ 2419350 h 3678075"/>
                <a:gd name="connsiteX15" fmla="*/ 3438525 w 12344400"/>
                <a:gd name="connsiteY15" fmla="*/ 2143125 h 3678075"/>
                <a:gd name="connsiteX16" fmla="*/ 4362450 w 12344400"/>
                <a:gd name="connsiteY16" fmla="*/ 2428875 h 3678075"/>
                <a:gd name="connsiteX17" fmla="*/ 4676775 w 12344400"/>
                <a:gd name="connsiteY17" fmla="*/ 2962275 h 3678075"/>
                <a:gd name="connsiteX18" fmla="*/ 5457825 w 12344400"/>
                <a:gd name="connsiteY18" fmla="*/ 3000375 h 3678075"/>
                <a:gd name="connsiteX19" fmla="*/ 5667375 w 12344400"/>
                <a:gd name="connsiteY19" fmla="*/ 2419350 h 3678075"/>
                <a:gd name="connsiteX20" fmla="*/ 5838825 w 12344400"/>
                <a:gd name="connsiteY20" fmla="*/ 2057400 h 3678075"/>
                <a:gd name="connsiteX21" fmla="*/ 6505575 w 12344400"/>
                <a:gd name="connsiteY21" fmla="*/ 2085975 h 3678075"/>
                <a:gd name="connsiteX22" fmla="*/ 6800850 w 12344400"/>
                <a:gd name="connsiteY22" fmla="*/ 1657350 h 3678075"/>
                <a:gd name="connsiteX23" fmla="*/ 6896100 w 12344400"/>
                <a:gd name="connsiteY23" fmla="*/ 1228725 h 3678075"/>
                <a:gd name="connsiteX24" fmla="*/ 7839075 w 12344400"/>
                <a:gd name="connsiteY24" fmla="*/ 1257300 h 3678075"/>
                <a:gd name="connsiteX25" fmla="*/ 8410575 w 12344400"/>
                <a:gd name="connsiteY25" fmla="*/ 1733550 h 3678075"/>
                <a:gd name="connsiteX26" fmla="*/ 8991600 w 12344400"/>
                <a:gd name="connsiteY26" fmla="*/ 1514475 h 3678075"/>
                <a:gd name="connsiteX27" fmla="*/ 9477375 w 12344400"/>
                <a:gd name="connsiteY27" fmla="*/ 1057275 h 3678075"/>
                <a:gd name="connsiteX28" fmla="*/ 9582150 w 12344400"/>
                <a:gd name="connsiteY28" fmla="*/ 504825 h 3678075"/>
                <a:gd name="connsiteX29" fmla="*/ 10267950 w 12344400"/>
                <a:gd name="connsiteY29" fmla="*/ 200025 h 3678075"/>
                <a:gd name="connsiteX30" fmla="*/ 11220450 w 12344400"/>
                <a:gd name="connsiteY30" fmla="*/ 342900 h 3678075"/>
                <a:gd name="connsiteX31" fmla="*/ 12344400 w 12344400"/>
                <a:gd name="connsiteY31" fmla="*/ 0 h 367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344400" h="3678075">
                  <a:moveTo>
                    <a:pt x="0" y="533400"/>
                  </a:moveTo>
                  <a:cubicBezTo>
                    <a:pt x="217487" y="370681"/>
                    <a:pt x="434975" y="207962"/>
                    <a:pt x="581025" y="247650"/>
                  </a:cubicBezTo>
                  <a:cubicBezTo>
                    <a:pt x="727075" y="287337"/>
                    <a:pt x="703263" y="703263"/>
                    <a:pt x="876300" y="771525"/>
                  </a:cubicBezTo>
                  <a:cubicBezTo>
                    <a:pt x="1049337" y="839787"/>
                    <a:pt x="1446212" y="596900"/>
                    <a:pt x="1619250" y="657225"/>
                  </a:cubicBezTo>
                  <a:cubicBezTo>
                    <a:pt x="1792288" y="717550"/>
                    <a:pt x="1990725" y="941388"/>
                    <a:pt x="1914525" y="1133475"/>
                  </a:cubicBezTo>
                  <a:cubicBezTo>
                    <a:pt x="1838325" y="1325562"/>
                    <a:pt x="1325562" y="1587500"/>
                    <a:pt x="1162050" y="1809750"/>
                  </a:cubicBezTo>
                  <a:cubicBezTo>
                    <a:pt x="998538" y="2032000"/>
                    <a:pt x="922338" y="2300288"/>
                    <a:pt x="933450" y="2466975"/>
                  </a:cubicBezTo>
                  <a:cubicBezTo>
                    <a:pt x="944562" y="2633662"/>
                    <a:pt x="1127125" y="2819400"/>
                    <a:pt x="1228725" y="2809875"/>
                  </a:cubicBezTo>
                  <a:cubicBezTo>
                    <a:pt x="1330325" y="2800350"/>
                    <a:pt x="1412875" y="2457450"/>
                    <a:pt x="1543050" y="2409825"/>
                  </a:cubicBezTo>
                  <a:cubicBezTo>
                    <a:pt x="1673225" y="2362200"/>
                    <a:pt x="1870075" y="2376488"/>
                    <a:pt x="2009775" y="2524125"/>
                  </a:cubicBezTo>
                  <a:cubicBezTo>
                    <a:pt x="2149475" y="2671762"/>
                    <a:pt x="2265363" y="3103563"/>
                    <a:pt x="2381250" y="3295650"/>
                  </a:cubicBezTo>
                  <a:cubicBezTo>
                    <a:pt x="2497137" y="3487737"/>
                    <a:pt x="2535238" y="3657600"/>
                    <a:pt x="2705100" y="3676650"/>
                  </a:cubicBezTo>
                  <a:cubicBezTo>
                    <a:pt x="2874962" y="3695700"/>
                    <a:pt x="3289300" y="3519488"/>
                    <a:pt x="3400425" y="3409950"/>
                  </a:cubicBezTo>
                  <a:cubicBezTo>
                    <a:pt x="3511550" y="3300413"/>
                    <a:pt x="3403600" y="3184525"/>
                    <a:pt x="3371850" y="3019425"/>
                  </a:cubicBezTo>
                  <a:cubicBezTo>
                    <a:pt x="3340100" y="2854325"/>
                    <a:pt x="3198813" y="2565400"/>
                    <a:pt x="3209925" y="2419350"/>
                  </a:cubicBezTo>
                  <a:cubicBezTo>
                    <a:pt x="3221037" y="2273300"/>
                    <a:pt x="3246438" y="2141538"/>
                    <a:pt x="3438525" y="2143125"/>
                  </a:cubicBezTo>
                  <a:cubicBezTo>
                    <a:pt x="3630612" y="2144712"/>
                    <a:pt x="4156075" y="2292350"/>
                    <a:pt x="4362450" y="2428875"/>
                  </a:cubicBezTo>
                  <a:cubicBezTo>
                    <a:pt x="4568825" y="2565400"/>
                    <a:pt x="4494213" y="2867025"/>
                    <a:pt x="4676775" y="2962275"/>
                  </a:cubicBezTo>
                  <a:cubicBezTo>
                    <a:pt x="4859337" y="3057525"/>
                    <a:pt x="5292725" y="3090863"/>
                    <a:pt x="5457825" y="3000375"/>
                  </a:cubicBezTo>
                  <a:cubicBezTo>
                    <a:pt x="5622925" y="2909888"/>
                    <a:pt x="5603875" y="2576512"/>
                    <a:pt x="5667375" y="2419350"/>
                  </a:cubicBezTo>
                  <a:cubicBezTo>
                    <a:pt x="5730875" y="2262188"/>
                    <a:pt x="5699125" y="2112962"/>
                    <a:pt x="5838825" y="2057400"/>
                  </a:cubicBezTo>
                  <a:cubicBezTo>
                    <a:pt x="5978525" y="2001838"/>
                    <a:pt x="6345238" y="2152650"/>
                    <a:pt x="6505575" y="2085975"/>
                  </a:cubicBezTo>
                  <a:cubicBezTo>
                    <a:pt x="6665912" y="2019300"/>
                    <a:pt x="6735763" y="1800225"/>
                    <a:pt x="6800850" y="1657350"/>
                  </a:cubicBezTo>
                  <a:cubicBezTo>
                    <a:pt x="6865937" y="1514475"/>
                    <a:pt x="6723063" y="1295400"/>
                    <a:pt x="6896100" y="1228725"/>
                  </a:cubicBezTo>
                  <a:cubicBezTo>
                    <a:pt x="7069138" y="1162050"/>
                    <a:pt x="7586663" y="1173163"/>
                    <a:pt x="7839075" y="1257300"/>
                  </a:cubicBezTo>
                  <a:cubicBezTo>
                    <a:pt x="8091487" y="1341437"/>
                    <a:pt x="8218488" y="1690688"/>
                    <a:pt x="8410575" y="1733550"/>
                  </a:cubicBezTo>
                  <a:cubicBezTo>
                    <a:pt x="8602662" y="1776412"/>
                    <a:pt x="8813800" y="1627187"/>
                    <a:pt x="8991600" y="1514475"/>
                  </a:cubicBezTo>
                  <a:cubicBezTo>
                    <a:pt x="9169400" y="1401763"/>
                    <a:pt x="9378950" y="1225550"/>
                    <a:pt x="9477375" y="1057275"/>
                  </a:cubicBezTo>
                  <a:cubicBezTo>
                    <a:pt x="9575800" y="889000"/>
                    <a:pt x="9450388" y="647700"/>
                    <a:pt x="9582150" y="504825"/>
                  </a:cubicBezTo>
                  <a:cubicBezTo>
                    <a:pt x="9713912" y="361950"/>
                    <a:pt x="9994900" y="227012"/>
                    <a:pt x="10267950" y="200025"/>
                  </a:cubicBezTo>
                  <a:cubicBezTo>
                    <a:pt x="10541000" y="173038"/>
                    <a:pt x="10874375" y="376237"/>
                    <a:pt x="11220450" y="342900"/>
                  </a:cubicBezTo>
                  <a:cubicBezTo>
                    <a:pt x="11566525" y="309563"/>
                    <a:pt x="11955462" y="154781"/>
                    <a:pt x="12344400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7862D243-21C1-4DB3-8486-7ADBAB96839A}"/>
                </a:ext>
              </a:extLst>
            </p:cNvPr>
            <p:cNvSpPr/>
            <p:nvPr/>
          </p:nvSpPr>
          <p:spPr>
            <a:xfrm>
              <a:off x="878606" y="413518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35122CF5-00FD-4C00-9ED0-B276004290B6}"/>
                </a:ext>
              </a:extLst>
            </p:cNvPr>
            <p:cNvSpPr/>
            <p:nvPr/>
          </p:nvSpPr>
          <p:spPr>
            <a:xfrm>
              <a:off x="11211902" y="383311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91C5FED-5FC9-4314-B7E9-B543CF3593FB}"/>
                </a:ext>
              </a:extLst>
            </p:cNvPr>
            <p:cNvCxnSpPr>
              <a:cxnSpLocks/>
            </p:cNvCxnSpPr>
            <p:nvPr/>
          </p:nvCxnSpPr>
          <p:spPr>
            <a:xfrm>
              <a:off x="1381977" y="2938092"/>
              <a:ext cx="0" cy="105878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57906B7-AE06-49B3-89EA-C000D61FE662}"/>
                </a:ext>
              </a:extLst>
            </p:cNvPr>
            <p:cNvSpPr/>
            <p:nvPr/>
          </p:nvSpPr>
          <p:spPr>
            <a:xfrm>
              <a:off x="1345833" y="3974363"/>
              <a:ext cx="70525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09E48B9-FFC5-4E7E-AA92-DB63536D11A5}"/>
                </a:ext>
              </a:extLst>
            </p:cNvPr>
            <p:cNvSpPr/>
            <p:nvPr/>
          </p:nvSpPr>
          <p:spPr>
            <a:xfrm>
              <a:off x="1345833" y="2882152"/>
              <a:ext cx="70525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03C0699-93E1-4067-A39A-E003088C4266}"/>
                </a:ext>
              </a:extLst>
            </p:cNvPr>
            <p:cNvSpPr/>
            <p:nvPr/>
          </p:nvSpPr>
          <p:spPr>
            <a:xfrm>
              <a:off x="2488335" y="4424114"/>
              <a:ext cx="70525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AA29196-938C-4B4F-9DB6-1CFBB3C7BA25}"/>
                </a:ext>
              </a:extLst>
            </p:cNvPr>
            <p:cNvSpPr/>
            <p:nvPr/>
          </p:nvSpPr>
          <p:spPr>
            <a:xfrm>
              <a:off x="2477455" y="3998294"/>
              <a:ext cx="70525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E7F251B2-9165-47FA-90CD-E638176E0207}"/>
                </a:ext>
              </a:extLst>
            </p:cNvPr>
            <p:cNvCxnSpPr>
              <a:cxnSpLocks/>
            </p:cNvCxnSpPr>
            <p:nvPr/>
          </p:nvCxnSpPr>
          <p:spPr>
            <a:xfrm>
              <a:off x="3091499" y="5226378"/>
              <a:ext cx="0" cy="78768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6452967-9070-4604-99AA-558A1DD98907}"/>
                </a:ext>
              </a:extLst>
            </p:cNvPr>
            <p:cNvSpPr/>
            <p:nvPr/>
          </p:nvSpPr>
          <p:spPr>
            <a:xfrm>
              <a:off x="3055354" y="601406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A025AF1D-F202-4BC7-A6C7-637A2B30270A}"/>
                </a:ext>
              </a:extLst>
            </p:cNvPr>
            <p:cNvSpPr/>
            <p:nvPr/>
          </p:nvSpPr>
          <p:spPr>
            <a:xfrm>
              <a:off x="3055354" y="5174092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3F53EC5A-483B-49A5-980A-AFDF097FA7C1}"/>
                </a:ext>
              </a:extLst>
            </p:cNvPr>
            <p:cNvCxnSpPr>
              <a:cxnSpLocks/>
            </p:cNvCxnSpPr>
            <p:nvPr/>
          </p:nvCxnSpPr>
          <p:spPr>
            <a:xfrm>
              <a:off x="5172212" y="3966838"/>
              <a:ext cx="0" cy="168168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8B97F90-7693-437C-BE38-ECFB9FC95C84}"/>
                </a:ext>
              </a:extLst>
            </p:cNvPr>
            <p:cNvSpPr/>
            <p:nvPr/>
          </p:nvSpPr>
          <p:spPr>
            <a:xfrm>
              <a:off x="5136068" y="5648523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BF0CBB5-2599-4484-9D49-A5407FB0FF8B}"/>
                </a:ext>
              </a:extLst>
            </p:cNvPr>
            <p:cNvSpPr/>
            <p:nvPr/>
          </p:nvSpPr>
          <p:spPr>
            <a:xfrm flipH="1">
              <a:off x="5144870" y="3944073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BB25F0D7-7995-452D-A5E3-00A02B1E2BCE}"/>
                </a:ext>
              </a:extLst>
            </p:cNvPr>
            <p:cNvCxnSpPr>
              <a:cxnSpLocks/>
            </p:cNvCxnSpPr>
            <p:nvPr/>
          </p:nvCxnSpPr>
          <p:spPr>
            <a:xfrm>
              <a:off x="7146313" y="2807537"/>
              <a:ext cx="0" cy="17660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48C64F8-EF0A-46AA-92B7-4ACE0279AA6F}"/>
                </a:ext>
              </a:extLst>
            </p:cNvPr>
            <p:cNvSpPr/>
            <p:nvPr/>
          </p:nvSpPr>
          <p:spPr>
            <a:xfrm>
              <a:off x="7110168" y="4541255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D7E8CB4-6272-4F82-92D6-8C6996B3C92A}"/>
                </a:ext>
              </a:extLst>
            </p:cNvPr>
            <p:cNvSpPr/>
            <p:nvPr/>
          </p:nvSpPr>
          <p:spPr>
            <a:xfrm>
              <a:off x="7110168" y="2751598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166F0B7-465D-413D-B1D6-A3FEA1069254}"/>
                </a:ext>
              </a:extLst>
            </p:cNvPr>
            <p:cNvSpPr/>
            <p:nvPr/>
          </p:nvSpPr>
          <p:spPr>
            <a:xfrm>
              <a:off x="9352857" y="3970676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7AF6EDC-B25C-4B9A-99D3-2A0D8C4A2D1D}"/>
                </a:ext>
              </a:extLst>
            </p:cNvPr>
            <p:cNvSpPr/>
            <p:nvPr/>
          </p:nvSpPr>
          <p:spPr>
            <a:xfrm>
              <a:off x="9352857" y="3597390"/>
              <a:ext cx="72000" cy="72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3F24657-5FA5-437B-BF79-2062A290F9F5}"/>
              </a:ext>
            </a:extLst>
          </p:cNvPr>
          <p:cNvSpPr txBox="1"/>
          <p:nvPr/>
        </p:nvSpPr>
        <p:spPr>
          <a:xfrm>
            <a:off x="1282421" y="1943272"/>
            <a:ext cx="155042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加强</a:t>
            </a:r>
            <a:r>
              <a:rPr lang="zh-CN" altLang="en-US" sz="2000" b="1" dirty="0" smtClean="0">
                <a:solidFill>
                  <a:schemeClr val="accent1"/>
                </a:solidFill>
                <a:cs typeface="+mn-ea"/>
                <a:sym typeface="+mn-lt"/>
              </a:rPr>
              <a:t>质量控制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739B792-7638-4525-8FF3-481DCE1C1C27}"/>
              </a:ext>
            </a:extLst>
          </p:cNvPr>
          <p:cNvSpPr txBox="1"/>
          <p:nvPr/>
        </p:nvSpPr>
        <p:spPr>
          <a:xfrm>
            <a:off x="1282421" y="2301883"/>
            <a:ext cx="2075085" cy="4985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通病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防治要严格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控制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BCB5D9D-F8BE-4CA2-8145-E6C17129F48F}"/>
              </a:ext>
            </a:extLst>
          </p:cNvPr>
          <p:cNvSpPr txBox="1"/>
          <p:nvPr/>
        </p:nvSpPr>
        <p:spPr>
          <a:xfrm>
            <a:off x="2391293" y="2928002"/>
            <a:ext cx="155042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强化进度</a:t>
            </a:r>
            <a:r>
              <a:rPr lang="zh-CN" altLang="en-US" sz="2000" b="1" dirty="0" smtClean="0">
                <a:solidFill>
                  <a:schemeClr val="accent1"/>
                </a:solidFill>
                <a:cs typeface="+mn-ea"/>
                <a:sym typeface="+mn-lt"/>
              </a:rPr>
              <a:t>管理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6874406-E733-4928-9B21-1582777E52F7}"/>
              </a:ext>
            </a:extLst>
          </p:cNvPr>
          <p:cNvSpPr txBox="1"/>
          <p:nvPr/>
        </p:nvSpPr>
        <p:spPr>
          <a:xfrm>
            <a:off x="2391293" y="3267348"/>
            <a:ext cx="2069939" cy="7017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把握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关键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时间节点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科学细化施工安排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2F8131C-2111-43EB-A044-974C74BB83AD}"/>
              </a:ext>
            </a:extLst>
          </p:cNvPr>
          <p:cNvSpPr txBox="1"/>
          <p:nvPr/>
        </p:nvSpPr>
        <p:spPr>
          <a:xfrm>
            <a:off x="2965698" y="4097044"/>
            <a:ext cx="155042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做好安全</a:t>
            </a:r>
            <a:r>
              <a:rPr lang="zh-CN" altLang="en-US" sz="2000" b="1" dirty="0" smtClean="0">
                <a:solidFill>
                  <a:schemeClr val="accent1"/>
                </a:solidFill>
                <a:cs typeface="+mn-ea"/>
                <a:sym typeface="+mn-lt"/>
              </a:rPr>
              <a:t>施工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D61AF38-DB35-41D0-B811-0A3909C2B591}"/>
              </a:ext>
            </a:extLst>
          </p:cNvPr>
          <p:cNvSpPr txBox="1"/>
          <p:nvPr/>
        </p:nvSpPr>
        <p:spPr>
          <a:xfrm>
            <a:off x="2965698" y="4443650"/>
            <a:ext cx="2069940" cy="692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建立健全安全生产责任制，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加强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安全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巡视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74A6883-FBD8-42CD-A4F0-30722C8CED3A}"/>
              </a:ext>
            </a:extLst>
          </p:cNvPr>
          <p:cNvSpPr txBox="1"/>
          <p:nvPr/>
        </p:nvSpPr>
        <p:spPr>
          <a:xfrm>
            <a:off x="5058064" y="2807492"/>
            <a:ext cx="155042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严把</a:t>
            </a:r>
            <a:r>
              <a:rPr lang="zh-CN" altLang="en-US" sz="2000" b="1" dirty="0" smtClean="0">
                <a:solidFill>
                  <a:schemeClr val="accent1"/>
                </a:solidFill>
                <a:cs typeface="+mn-ea"/>
                <a:sym typeface="+mn-lt"/>
              </a:rPr>
              <a:t>成本控制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E94B648-B77D-4C95-8C7D-B2D87C4015EB}"/>
              </a:ext>
            </a:extLst>
          </p:cNvPr>
          <p:cNvSpPr txBox="1"/>
          <p:nvPr/>
        </p:nvSpPr>
        <p:spPr>
          <a:xfrm>
            <a:off x="5058064" y="3134687"/>
            <a:ext cx="2069940" cy="692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提前做好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工程预算，认真审核每月完成量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3F4659F-769E-4AAA-8F71-1F57E1177B6B}"/>
              </a:ext>
            </a:extLst>
          </p:cNvPr>
          <p:cNvSpPr txBox="1"/>
          <p:nvPr/>
        </p:nvSpPr>
        <p:spPr>
          <a:xfrm>
            <a:off x="7110168" y="2070019"/>
            <a:ext cx="20056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优化</a:t>
            </a:r>
            <a:r>
              <a:rPr lang="zh-CN" altLang="en-US" sz="2000" b="1" dirty="0" smtClean="0">
                <a:solidFill>
                  <a:schemeClr val="accent1"/>
                </a:solidFill>
                <a:cs typeface="+mn-ea"/>
                <a:sym typeface="+mn-lt"/>
              </a:rPr>
              <a:t>组织架构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2F7FB75-4A3A-4522-8DA0-CFED58CD1AA0}"/>
              </a:ext>
            </a:extLst>
          </p:cNvPr>
          <p:cNvSpPr txBox="1"/>
          <p:nvPr/>
        </p:nvSpPr>
        <p:spPr>
          <a:xfrm>
            <a:off x="7110168" y="2425354"/>
            <a:ext cx="2069940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明确岗位职责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及目标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DD14811-7E48-4C9E-B302-D37E845DC808}"/>
              </a:ext>
            </a:extLst>
          </p:cNvPr>
          <p:cNvSpPr txBox="1"/>
          <p:nvPr/>
        </p:nvSpPr>
        <p:spPr>
          <a:xfrm>
            <a:off x="9243455" y="2823598"/>
            <a:ext cx="1866095" cy="43660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加强</a:t>
            </a:r>
            <a:r>
              <a:rPr lang="zh-CN" altLang="en-US" sz="2000" b="1" dirty="0" smtClean="0">
                <a:solidFill>
                  <a:schemeClr val="accent1"/>
                </a:solidFill>
                <a:cs typeface="+mn-ea"/>
                <a:sym typeface="+mn-lt"/>
              </a:rPr>
              <a:t>规范化管理</a:t>
            </a:r>
            <a:endParaRPr lang="zh-CN" altLang="en-US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82014E5-7F26-4384-B4A3-35211E3571DB}"/>
              </a:ext>
            </a:extLst>
          </p:cNvPr>
          <p:cNvSpPr txBox="1"/>
          <p:nvPr/>
        </p:nvSpPr>
        <p:spPr>
          <a:xfrm>
            <a:off x="9243455" y="3256297"/>
            <a:ext cx="2069939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提高工作效率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任意形状 9">
            <a:extLst>
              <a:ext uri="{FF2B5EF4-FFF2-40B4-BE49-F238E27FC236}">
                <a16:creationId xmlns:a16="http://schemas.microsoft.com/office/drawing/2014/main" id="{E72DC63C-64B8-43C0-B593-E72FF9AABA54}"/>
              </a:ext>
            </a:extLst>
          </p:cNvPr>
          <p:cNvSpPr/>
          <p:nvPr/>
        </p:nvSpPr>
        <p:spPr>
          <a:xfrm>
            <a:off x="0" y="6378879"/>
            <a:ext cx="12192000" cy="400050"/>
          </a:xfrm>
          <a:custGeom>
            <a:avLst/>
            <a:gdLst>
              <a:gd name="connsiteX0" fmla="*/ 12192000 w 12192000"/>
              <a:gd name="connsiteY0" fmla="*/ 0 h 329410"/>
              <a:gd name="connsiteX1" fmla="*/ 12192000 w 12192000"/>
              <a:gd name="connsiteY1" fmla="*/ 329410 h 329410"/>
              <a:gd name="connsiteX2" fmla="*/ 0 w 12192000"/>
              <a:gd name="connsiteY2" fmla="*/ 329410 h 329410"/>
              <a:gd name="connsiteX3" fmla="*/ 0 w 12192000"/>
              <a:gd name="connsiteY3" fmla="*/ 29375 h 329410"/>
              <a:gd name="connsiteX4" fmla="*/ 577089 w 12192000"/>
              <a:gd name="connsiteY4" fmla="*/ 49593 h 329410"/>
              <a:gd name="connsiteX5" fmla="*/ 5704114 w 12192000"/>
              <a:gd name="connsiteY5" fmla="*/ 124873 h 329410"/>
              <a:gd name="connsiteX6" fmla="*/ 11982536 w 12192000"/>
              <a:gd name="connsiteY6" fmla="*/ 9255 h 32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29410">
                <a:moveTo>
                  <a:pt x="12192000" y="0"/>
                </a:moveTo>
                <a:lnTo>
                  <a:pt x="12192000" y="329410"/>
                </a:lnTo>
                <a:lnTo>
                  <a:pt x="0" y="329410"/>
                </a:lnTo>
                <a:lnTo>
                  <a:pt x="0" y="29375"/>
                </a:lnTo>
                <a:lnTo>
                  <a:pt x="577089" y="49593"/>
                </a:lnTo>
                <a:cubicBezTo>
                  <a:pt x="2152931" y="98068"/>
                  <a:pt x="3885480" y="124873"/>
                  <a:pt x="5704114" y="124873"/>
                </a:cubicBezTo>
                <a:cubicBezTo>
                  <a:pt x="7977407" y="124873"/>
                  <a:pt x="10116192" y="82990"/>
                  <a:pt x="11982536" y="925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ym typeface="+mn-lt"/>
            </a:endParaRPr>
          </a:p>
        </p:txBody>
      </p:sp>
      <p:sp>
        <p:nvSpPr>
          <p:cNvPr id="45" name="任意形状 9">
            <a:extLst>
              <a:ext uri="{FF2B5EF4-FFF2-40B4-BE49-F238E27FC236}">
                <a16:creationId xmlns:a16="http://schemas.microsoft.com/office/drawing/2014/main" id="{E72DC63C-64B8-43C0-B593-E72FF9AABA54}"/>
              </a:ext>
            </a:extLst>
          </p:cNvPr>
          <p:cNvSpPr/>
          <p:nvPr/>
        </p:nvSpPr>
        <p:spPr>
          <a:xfrm>
            <a:off x="0" y="6464914"/>
            <a:ext cx="12192000" cy="400050"/>
          </a:xfrm>
          <a:custGeom>
            <a:avLst/>
            <a:gdLst>
              <a:gd name="connsiteX0" fmla="*/ 12192000 w 12192000"/>
              <a:gd name="connsiteY0" fmla="*/ 0 h 329410"/>
              <a:gd name="connsiteX1" fmla="*/ 12192000 w 12192000"/>
              <a:gd name="connsiteY1" fmla="*/ 329410 h 329410"/>
              <a:gd name="connsiteX2" fmla="*/ 0 w 12192000"/>
              <a:gd name="connsiteY2" fmla="*/ 329410 h 329410"/>
              <a:gd name="connsiteX3" fmla="*/ 0 w 12192000"/>
              <a:gd name="connsiteY3" fmla="*/ 29375 h 329410"/>
              <a:gd name="connsiteX4" fmla="*/ 577089 w 12192000"/>
              <a:gd name="connsiteY4" fmla="*/ 49593 h 329410"/>
              <a:gd name="connsiteX5" fmla="*/ 5704114 w 12192000"/>
              <a:gd name="connsiteY5" fmla="*/ 124873 h 329410"/>
              <a:gd name="connsiteX6" fmla="*/ 11982536 w 12192000"/>
              <a:gd name="connsiteY6" fmla="*/ 9255 h 32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29410">
                <a:moveTo>
                  <a:pt x="12192000" y="0"/>
                </a:moveTo>
                <a:lnTo>
                  <a:pt x="12192000" y="329410"/>
                </a:lnTo>
                <a:lnTo>
                  <a:pt x="0" y="329410"/>
                </a:lnTo>
                <a:lnTo>
                  <a:pt x="0" y="29375"/>
                </a:lnTo>
                <a:lnTo>
                  <a:pt x="577089" y="49593"/>
                </a:lnTo>
                <a:cubicBezTo>
                  <a:pt x="2152931" y="98068"/>
                  <a:pt x="3885480" y="124873"/>
                  <a:pt x="5704114" y="124873"/>
                </a:cubicBezTo>
                <a:cubicBezTo>
                  <a:pt x="7977407" y="124873"/>
                  <a:pt x="10116192" y="82990"/>
                  <a:pt x="11982536" y="9255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ym typeface="+mn-lt"/>
            </a:endParaRPr>
          </a:p>
        </p:txBody>
      </p:sp>
      <p:sp>
        <p:nvSpPr>
          <p:cNvPr id="47" name="灯片编号占位符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13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48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2046708" y="1777041"/>
            <a:ext cx="6701915" cy="1690777"/>
          </a:xfrm>
        </p:spPr>
        <p:txBody>
          <a:bodyPr>
            <a:prstTxWarp prst="textFadeRight">
              <a:avLst>
                <a:gd name="adj" fmla="val 17376"/>
              </a:avLst>
            </a:prstTxWarp>
          </a:bodyPr>
          <a:lstStyle/>
          <a:p>
            <a:r>
              <a:rPr lang="zh-CN" altLang="en-US" dirty="0" smtClean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冲刺加油</a:t>
            </a:r>
            <a:r>
              <a:rPr lang="en-US" altLang="zh-CN" dirty="0" smtClean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!</a:t>
            </a:r>
            <a:endParaRPr lang="zh-CN" altLang="en-US" dirty="0">
              <a:solidFill>
                <a:schemeClr val="accent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14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占位符 1"/>
          <p:cNvSpPr txBox="1">
            <a:spLocks/>
          </p:cNvSpPr>
          <p:nvPr/>
        </p:nvSpPr>
        <p:spPr>
          <a:xfrm>
            <a:off x="3910013" y="3795623"/>
            <a:ext cx="5337504" cy="1020674"/>
          </a:xfrm>
          <a:prstGeom prst="rect">
            <a:avLst/>
          </a:prstGeom>
        </p:spPr>
        <p:txBody>
          <a:bodyPr anchor="b">
            <a:prstTxWarp prst="textFadeRight">
              <a:avLst>
                <a:gd name="adj" fmla="val 7780"/>
              </a:avLst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accent1"/>
                </a:solidFill>
                <a:latin typeface="+mn-lt"/>
                <a:cs typeface="+mn-ea"/>
                <a:sym typeface="+mn-lt"/>
              </a:rPr>
              <a:t>让我们全力以赴</a:t>
            </a:r>
            <a:endParaRPr lang="zh-CN" altLang="en-US" dirty="0">
              <a:solidFill>
                <a:schemeClr val="accent1"/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9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58920340-90D9-4729-A9B8-4E22983B72BF}"/>
              </a:ext>
            </a:extLst>
          </p:cNvPr>
          <p:cNvSpPr txBox="1"/>
          <p:nvPr/>
        </p:nvSpPr>
        <p:spPr>
          <a:xfrm>
            <a:off x="9172289" y="2426274"/>
            <a:ext cx="2485726" cy="400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2000" spc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存在主要</a:t>
            </a:r>
            <a:r>
              <a:rPr lang="zh-CN" altLang="en-US" b="1" dirty="0" smtClean="0">
                <a:latin typeface="+mn-lt"/>
                <a:ea typeface="+mn-ea"/>
                <a:cs typeface="+mn-ea"/>
                <a:sym typeface="+mn-lt"/>
              </a:rPr>
              <a:t>不足</a:t>
            </a:r>
            <a:endParaRPr lang="zh-CN" altLang="en-US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A6BB7B5-117E-4764-8A50-CC34101E3B6D}"/>
              </a:ext>
            </a:extLst>
          </p:cNvPr>
          <p:cNvSpPr txBox="1"/>
          <p:nvPr/>
        </p:nvSpPr>
        <p:spPr>
          <a:xfrm>
            <a:off x="9159589" y="3557360"/>
            <a:ext cx="2485726" cy="4001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>
              <a:defRPr sz="2000" spc="1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明年工作</a:t>
            </a:r>
            <a:r>
              <a:rPr lang="zh-CN" altLang="en-US" b="1" dirty="0" smtClean="0">
                <a:latin typeface="+mn-lt"/>
                <a:ea typeface="+mn-ea"/>
                <a:cs typeface="+mn-ea"/>
                <a:sym typeface="+mn-lt"/>
              </a:rPr>
              <a:t>计划</a:t>
            </a:r>
            <a:endParaRPr lang="zh-CN" altLang="en-US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56779" y="2426274"/>
            <a:ext cx="6746650" cy="1837401"/>
            <a:chOff x="4356779" y="2426274"/>
            <a:chExt cx="6746650" cy="1837401"/>
          </a:xfrm>
        </p:grpSpPr>
        <p:grpSp>
          <p:nvGrpSpPr>
            <p:cNvPr id="3" name="组合 2"/>
            <p:cNvGrpSpPr/>
            <p:nvPr/>
          </p:nvGrpSpPr>
          <p:grpSpPr>
            <a:xfrm>
              <a:off x="4356779" y="2431019"/>
              <a:ext cx="873194" cy="707886"/>
              <a:chOff x="4356779" y="2356902"/>
              <a:chExt cx="873194" cy="707886"/>
            </a:xfrm>
          </p:grpSpPr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21DEDBEE-CB78-4772-AB9F-AB49EFE00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9973" y="2457427"/>
                <a:ext cx="0" cy="506836"/>
              </a:xfrm>
              <a:prstGeom prst="line">
                <a:avLst/>
              </a:prstGeom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D15C67B-AEDE-4F9D-9D38-DD9A10CE6362}"/>
                  </a:ext>
                </a:extLst>
              </p:cNvPr>
              <p:cNvSpPr txBox="1"/>
              <p:nvPr/>
            </p:nvSpPr>
            <p:spPr>
              <a:xfrm>
                <a:off x="4356779" y="2356902"/>
                <a:ext cx="826670" cy="70788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4000" spc="100" dirty="0">
                    <a:solidFill>
                      <a:schemeClr val="bg1">
                        <a:lumMod val="75000"/>
                        <a:alpha val="51000"/>
                      </a:schemeClr>
                    </a:solidFill>
                    <a:cs typeface="+mn-ea"/>
                    <a:sym typeface="+mn-lt"/>
                  </a:rPr>
                  <a:t>01</a:t>
                </a:r>
                <a:endParaRPr lang="zh-CN" altLang="en-US" sz="4000" spc="100" dirty="0">
                  <a:solidFill>
                    <a:schemeClr val="bg1">
                      <a:lumMod val="75000"/>
                      <a:alpha val="51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D6A211B-70AD-46F9-AB96-41F44CDC7251}"/>
                </a:ext>
              </a:extLst>
            </p:cNvPr>
            <p:cNvSpPr txBox="1"/>
            <p:nvPr/>
          </p:nvSpPr>
          <p:spPr>
            <a:xfrm>
              <a:off x="5380868" y="3923550"/>
              <a:ext cx="1715157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The part </a:t>
              </a:r>
              <a:r>
                <a:rPr lang="en-US" altLang="zh-CN" sz="1600" spc="100" dirty="0" smtClean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two</a:t>
              </a:r>
              <a:endParaRPr lang="en-US" altLang="zh-CN" sz="1600" spc="100" dirty="0">
                <a:solidFill>
                  <a:schemeClr val="tx1">
                    <a:lumMod val="50000"/>
                    <a:lumOff val="50000"/>
                    <a:alpha val="63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7CB1B5D-2D11-4863-BA72-C3D4040B4490}"/>
                </a:ext>
              </a:extLst>
            </p:cNvPr>
            <p:cNvSpPr txBox="1"/>
            <p:nvPr/>
          </p:nvSpPr>
          <p:spPr>
            <a:xfrm>
              <a:off x="5380868" y="3557360"/>
              <a:ext cx="2485726" cy="40011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>
                <a:defRPr sz="2000" spc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b="1" dirty="0">
                  <a:latin typeface="+mn-lt"/>
                  <a:ea typeface="+mn-ea"/>
                  <a:cs typeface="+mn-ea"/>
                  <a:sym typeface="+mn-lt"/>
                </a:rPr>
                <a:t>工作完成</a:t>
              </a:r>
              <a:r>
                <a:rPr lang="zh-CN" altLang="en-US" b="1" dirty="0" smtClean="0">
                  <a:latin typeface="+mn-lt"/>
                  <a:ea typeface="+mn-ea"/>
                  <a:cs typeface="+mn-ea"/>
                  <a:sym typeface="+mn-lt"/>
                </a:rPr>
                <a:t>情况</a:t>
              </a:r>
              <a:endParaRPr lang="zh-CN" altLang="en-US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56779" y="3555789"/>
              <a:ext cx="873194" cy="707886"/>
              <a:chOff x="4356779" y="3481672"/>
              <a:chExt cx="873194" cy="707886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98080F88-A5D9-4140-BA19-97494B17C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9973" y="3582197"/>
                <a:ext cx="0" cy="506836"/>
              </a:xfrm>
              <a:prstGeom prst="line">
                <a:avLst/>
              </a:prstGeom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EF621FC0-B9B0-4CA0-8BA9-B3440FE1B639}"/>
                  </a:ext>
                </a:extLst>
              </p:cNvPr>
              <p:cNvSpPr txBox="1"/>
              <p:nvPr/>
            </p:nvSpPr>
            <p:spPr>
              <a:xfrm>
                <a:off x="4356779" y="3481672"/>
                <a:ext cx="826669" cy="70788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4000" spc="100" dirty="0">
                    <a:solidFill>
                      <a:schemeClr val="bg1">
                        <a:lumMod val="75000"/>
                        <a:alpha val="51000"/>
                      </a:schemeClr>
                    </a:solidFill>
                    <a:cs typeface="+mn-ea"/>
                    <a:sym typeface="+mn-lt"/>
                  </a:rPr>
                  <a:t>02</a:t>
                </a:r>
                <a:endParaRPr lang="zh-CN" altLang="en-US" sz="4000" spc="100" dirty="0">
                  <a:solidFill>
                    <a:schemeClr val="bg1">
                      <a:lumMod val="75000"/>
                      <a:alpha val="51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E846A6F-7B9D-416C-9614-0AA9CE4E93E0}"/>
                </a:ext>
              </a:extLst>
            </p:cNvPr>
            <p:cNvCxnSpPr>
              <a:cxnSpLocks/>
            </p:cNvCxnSpPr>
            <p:nvPr/>
          </p:nvCxnSpPr>
          <p:spPr>
            <a:xfrm>
              <a:off x="9021394" y="2515566"/>
              <a:ext cx="0" cy="506836"/>
            </a:xfrm>
            <a:prstGeom prst="line">
              <a:avLst/>
            </a:prstGeom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F2B6C3C-4636-4599-90E4-378CCCD3C03E}"/>
                </a:ext>
              </a:extLst>
            </p:cNvPr>
            <p:cNvSpPr txBox="1"/>
            <p:nvPr/>
          </p:nvSpPr>
          <p:spPr>
            <a:xfrm>
              <a:off x="9172289" y="2805097"/>
              <a:ext cx="1931140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The part </a:t>
              </a:r>
              <a:r>
                <a:rPr lang="en-US" altLang="zh-CN" sz="1600" spc="100" dirty="0" smtClean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three</a:t>
              </a:r>
              <a:endParaRPr lang="en-US" altLang="zh-CN" sz="1600" spc="100" dirty="0">
                <a:solidFill>
                  <a:schemeClr val="tx1">
                    <a:lumMod val="50000"/>
                    <a:lumOff val="50000"/>
                    <a:alpha val="63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2CE06C4-A9A9-44F2-8BC7-6D34015D27D2}"/>
                </a:ext>
              </a:extLst>
            </p:cNvPr>
            <p:cNvSpPr txBox="1"/>
            <p:nvPr/>
          </p:nvSpPr>
          <p:spPr>
            <a:xfrm>
              <a:off x="8135500" y="2431019"/>
              <a:ext cx="993180" cy="7078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000" spc="100" dirty="0" smtClean="0">
                  <a:solidFill>
                    <a:schemeClr val="bg1">
                      <a:lumMod val="75000"/>
                      <a:alpha val="51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4000" spc="100" dirty="0">
                <a:solidFill>
                  <a:schemeClr val="bg1">
                    <a:lumMod val="75000"/>
                    <a:alpha val="51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FD91165-D8EB-4DAC-B864-83473DEEC52E}"/>
                </a:ext>
              </a:extLst>
            </p:cNvPr>
            <p:cNvCxnSpPr>
              <a:cxnSpLocks/>
            </p:cNvCxnSpPr>
            <p:nvPr/>
          </p:nvCxnSpPr>
          <p:spPr>
            <a:xfrm>
              <a:off x="9021394" y="3634020"/>
              <a:ext cx="0" cy="506836"/>
            </a:xfrm>
            <a:prstGeom prst="line">
              <a:avLst/>
            </a:prstGeom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E5A2B12-87B1-4B90-9B2B-87B97430F68A}"/>
                </a:ext>
              </a:extLst>
            </p:cNvPr>
            <p:cNvSpPr txBox="1"/>
            <p:nvPr/>
          </p:nvSpPr>
          <p:spPr>
            <a:xfrm>
              <a:off x="9159589" y="3923550"/>
              <a:ext cx="1669825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dist">
                <a:defRPr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The part </a:t>
              </a:r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four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  <a:alpha val="63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B8098C0-03A5-4F7B-B170-0DCB9537B54F}"/>
                </a:ext>
              </a:extLst>
            </p:cNvPr>
            <p:cNvSpPr txBox="1"/>
            <p:nvPr/>
          </p:nvSpPr>
          <p:spPr>
            <a:xfrm>
              <a:off x="8135500" y="3555789"/>
              <a:ext cx="993180" cy="7078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000" spc="100" dirty="0" smtClean="0">
                  <a:solidFill>
                    <a:schemeClr val="bg1">
                      <a:lumMod val="75000"/>
                      <a:alpha val="51000"/>
                    </a:schemeClr>
                  </a:solidFill>
                  <a:cs typeface="+mn-ea"/>
                  <a:sym typeface="+mn-lt"/>
                </a:rPr>
                <a:t>04</a:t>
              </a:r>
              <a:endParaRPr lang="zh-CN" altLang="en-US" sz="4000" spc="100" dirty="0">
                <a:solidFill>
                  <a:schemeClr val="bg1">
                    <a:lumMod val="75000"/>
                    <a:alpha val="51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30B2AE7-E342-485C-901A-49199FBA2D25}"/>
                </a:ext>
              </a:extLst>
            </p:cNvPr>
            <p:cNvSpPr txBox="1"/>
            <p:nvPr/>
          </p:nvSpPr>
          <p:spPr>
            <a:xfrm>
              <a:off x="5380868" y="2805097"/>
              <a:ext cx="1715156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lang="en-US" altLang="zh-CN" sz="1600" spc="100" dirty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The part </a:t>
              </a:r>
              <a:r>
                <a:rPr lang="en-US" altLang="zh-CN" sz="1600" spc="100" dirty="0" smtClean="0">
                  <a:solidFill>
                    <a:schemeClr val="tx1">
                      <a:lumMod val="50000"/>
                      <a:lumOff val="50000"/>
                      <a:alpha val="63000"/>
                    </a:schemeClr>
                  </a:solidFill>
                  <a:cs typeface="+mn-ea"/>
                  <a:sym typeface="+mn-lt"/>
                </a:rPr>
                <a:t>one</a:t>
              </a:r>
              <a:endParaRPr lang="en-US" altLang="zh-CN" sz="1600" spc="100" dirty="0">
                <a:solidFill>
                  <a:schemeClr val="tx1">
                    <a:lumMod val="50000"/>
                    <a:lumOff val="50000"/>
                    <a:alpha val="63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7CB1B5D-2D11-4863-BA72-C3D4040B4490}"/>
                </a:ext>
              </a:extLst>
            </p:cNvPr>
            <p:cNvSpPr txBox="1"/>
            <p:nvPr/>
          </p:nvSpPr>
          <p:spPr>
            <a:xfrm>
              <a:off x="5380868" y="2426274"/>
              <a:ext cx="2485726" cy="40011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>
                <a:defRPr sz="2000" spc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zh-CN" altLang="en-US" b="1" dirty="0" smtClean="0">
                  <a:latin typeface="+mn-lt"/>
                  <a:ea typeface="+mn-ea"/>
                  <a:cs typeface="+mn-ea"/>
                  <a:sym typeface="+mn-lt"/>
                </a:rPr>
                <a:t>项目总体概要</a:t>
              </a:r>
              <a:endParaRPr lang="zh-CN" altLang="en-US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2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8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362003" y="4325742"/>
            <a:ext cx="5001369" cy="1292662"/>
            <a:chOff x="4362003" y="4325742"/>
            <a:chExt cx="5001369" cy="1292662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3EF63EE1-A627-4342-BA28-60CA9A57D9CD}"/>
                </a:ext>
              </a:extLst>
            </p:cNvPr>
            <p:cNvSpPr txBox="1"/>
            <p:nvPr/>
          </p:nvSpPr>
          <p:spPr>
            <a:xfrm>
              <a:off x="4362003" y="4325742"/>
              <a:ext cx="5001369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kumimoji="1" lang="zh-CN" altLang="en-US" sz="66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项目总体概要</a:t>
              </a:r>
              <a:endParaRPr kumimoji="1" lang="zh-CN" altLang="en-US" sz="66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8C148F6-A2E4-4792-860B-432F0C5FA2EA}"/>
                </a:ext>
              </a:extLst>
            </p:cNvPr>
            <p:cNvSpPr txBox="1"/>
            <p:nvPr/>
          </p:nvSpPr>
          <p:spPr>
            <a:xfrm>
              <a:off x="4362003" y="5341405"/>
              <a:ext cx="5001369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lvl="0" algn="dist"/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The part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one</a:t>
              </a:r>
              <a:endPara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A94E27FE-C96B-494E-8F2C-54C72CE70687}"/>
              </a:ext>
            </a:extLst>
          </p:cNvPr>
          <p:cNvSpPr txBox="1"/>
          <p:nvPr/>
        </p:nvSpPr>
        <p:spPr>
          <a:xfrm>
            <a:off x="2378401" y="4141076"/>
            <a:ext cx="1439498" cy="14773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kumimoji="1" lang="en-US" altLang="zh-CN" sz="96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kumimoji="1" lang="zh-CN" altLang="en-US" sz="9600" b="1" dirty="0">
              <a:cs typeface="+mn-ea"/>
              <a:sym typeface="+mn-l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3</a:t>
            </a:fld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78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5505" y="584127"/>
            <a:ext cx="2694945" cy="546173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项目概况</a:t>
            </a:r>
          </a:p>
        </p:txBody>
      </p:sp>
      <p:pic>
        <p:nvPicPr>
          <p:cNvPr id="3" name="图片 2" descr="C:\Users\Administrator\Desktop\z.jpgz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23183" b="41920"/>
          <a:stretch/>
        </p:blipFill>
        <p:spPr>
          <a:xfrm>
            <a:off x="0" y="1663374"/>
            <a:ext cx="12192000" cy="2421467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81853"/>
              </p:ext>
            </p:extLst>
          </p:nvPr>
        </p:nvGraphicFramePr>
        <p:xfrm>
          <a:off x="1064277" y="4637557"/>
          <a:ext cx="2306513" cy="1307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13">
                  <a:extLst>
                    <a:ext uri="{9D8B030D-6E8A-4147-A177-3AD203B41FA5}">
                      <a16:colId xmlns:a16="http://schemas.microsoft.com/office/drawing/2014/main" val="592163471"/>
                    </a:ext>
                  </a:extLst>
                </a:gridCol>
              </a:tblGrid>
              <a:tr h="615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项目位置</a:t>
                      </a:r>
                    </a:p>
                  </a:txBody>
                  <a:tcPr marL="106772" marR="106772" marT="53386" marB="5338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834548"/>
                  </a:ext>
                </a:extLst>
              </a:tr>
              <a:tr h="65245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某市园艺路以北、西山街以西</a:t>
                      </a:r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6772" marR="106772" marT="53386" marB="5338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925337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189699"/>
              </p:ext>
            </p:extLst>
          </p:nvPr>
        </p:nvGraphicFramePr>
        <p:xfrm>
          <a:off x="3660450" y="4650374"/>
          <a:ext cx="2306513" cy="1268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13">
                  <a:extLst>
                    <a:ext uri="{9D8B030D-6E8A-4147-A177-3AD203B41FA5}">
                      <a16:colId xmlns:a16="http://schemas.microsoft.com/office/drawing/2014/main" val="592163471"/>
                    </a:ext>
                  </a:extLst>
                </a:gridCol>
              </a:tblGrid>
              <a:tr h="63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占地面积</a:t>
                      </a:r>
                    </a:p>
                  </a:txBody>
                  <a:tcPr marL="102938" marR="102938" marT="51469" marB="51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834548"/>
                  </a:ext>
                </a:extLst>
              </a:tr>
              <a:tr h="631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占地面积：</a:t>
                      </a: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1346</a:t>
                      </a:r>
                      <a:r>
                        <a:rPr lang="zh-CN" alt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亩</a:t>
                      </a:r>
                    </a:p>
                  </a:txBody>
                  <a:tcPr marL="102938" marR="102938" marT="51469" marB="5146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925337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630390"/>
              </p:ext>
            </p:extLst>
          </p:nvPr>
        </p:nvGraphicFramePr>
        <p:xfrm>
          <a:off x="6256623" y="4639039"/>
          <a:ext cx="2306513" cy="1304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13">
                  <a:extLst>
                    <a:ext uri="{9D8B030D-6E8A-4147-A177-3AD203B41FA5}">
                      <a16:colId xmlns:a16="http://schemas.microsoft.com/office/drawing/2014/main" val="592163471"/>
                    </a:ext>
                  </a:extLst>
                </a:gridCol>
              </a:tblGrid>
              <a:tr h="616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总建筑面积</a:t>
                      </a:r>
                    </a:p>
                  </a:txBody>
                  <a:tcPr marL="102938" marR="102938" marT="51469" marB="51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834548"/>
                  </a:ext>
                </a:extLst>
              </a:tr>
              <a:tr h="65157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总建筑面积：</a:t>
                      </a:r>
                      <a:r>
                        <a:rPr lang="en-US" altLang="zh-CN" sz="1600" b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110272.01m²</a:t>
                      </a:r>
                    </a:p>
                  </a:txBody>
                  <a:tcPr marL="102938" marR="102938" marT="51469" marB="5146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925337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415081"/>
              </p:ext>
            </p:extLst>
          </p:nvPr>
        </p:nvGraphicFramePr>
        <p:xfrm>
          <a:off x="8852796" y="4639039"/>
          <a:ext cx="2306513" cy="1304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13">
                  <a:extLst>
                    <a:ext uri="{9D8B030D-6E8A-4147-A177-3AD203B41FA5}">
                      <a16:colId xmlns:a16="http://schemas.microsoft.com/office/drawing/2014/main" val="592163471"/>
                    </a:ext>
                  </a:extLst>
                </a:gridCol>
              </a:tblGrid>
              <a:tr h="616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主要配套设施</a:t>
                      </a:r>
                    </a:p>
                  </a:txBody>
                  <a:tcPr marL="102938" marR="102938" marT="51469" marB="5146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834548"/>
                  </a:ext>
                </a:extLst>
              </a:tr>
              <a:tr h="651578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高层电梯洋房、地下车库及配套公建等</a:t>
                      </a:r>
                      <a:endParaRPr lang="zh-CN" alt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02938" marR="102938" marT="51469" marB="51469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925337"/>
                  </a:ext>
                </a:extLst>
              </a:tr>
            </a:tbl>
          </a:graphicData>
        </a:graphic>
      </p:graphicFrame>
      <p:grpSp>
        <p:nvGrpSpPr>
          <p:cNvPr id="22" name="组合 21"/>
          <p:cNvGrpSpPr/>
          <p:nvPr/>
        </p:nvGrpSpPr>
        <p:grpSpPr>
          <a:xfrm>
            <a:off x="1064277" y="3836469"/>
            <a:ext cx="496800" cy="496744"/>
            <a:chOff x="1064277" y="3836469"/>
            <a:chExt cx="496800" cy="496744"/>
          </a:xfrm>
        </p:grpSpPr>
        <p:sp>
          <p:nvSpPr>
            <p:cNvPr id="9" name="圆角矩形 8"/>
            <p:cNvSpPr/>
            <p:nvPr/>
          </p:nvSpPr>
          <p:spPr>
            <a:xfrm>
              <a:off x="1064277" y="3836469"/>
              <a:ext cx="496800" cy="496744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lumMod val="75000"/>
                    <a:alpha val="88000"/>
                  </a:schemeClr>
                </a:gs>
                <a:gs pos="53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63049" y="3900175"/>
              <a:ext cx="299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60450" y="3836469"/>
            <a:ext cx="496800" cy="496744"/>
            <a:chOff x="3660450" y="3836469"/>
            <a:chExt cx="496800" cy="496744"/>
          </a:xfrm>
        </p:grpSpPr>
        <p:sp>
          <p:nvSpPr>
            <p:cNvPr id="12" name="圆角矩形 11"/>
            <p:cNvSpPr/>
            <p:nvPr/>
          </p:nvSpPr>
          <p:spPr>
            <a:xfrm>
              <a:off x="3660450" y="3836469"/>
              <a:ext cx="496800" cy="496744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lumMod val="75000"/>
                    <a:alpha val="88000"/>
                  </a:schemeClr>
                </a:gs>
                <a:gs pos="53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759222" y="3900175"/>
              <a:ext cx="299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56623" y="3836469"/>
            <a:ext cx="496800" cy="496744"/>
            <a:chOff x="6256623" y="3836469"/>
            <a:chExt cx="496800" cy="496744"/>
          </a:xfrm>
        </p:grpSpPr>
        <p:sp>
          <p:nvSpPr>
            <p:cNvPr id="15" name="圆角矩形 14"/>
            <p:cNvSpPr/>
            <p:nvPr/>
          </p:nvSpPr>
          <p:spPr>
            <a:xfrm>
              <a:off x="6256623" y="3836469"/>
              <a:ext cx="496800" cy="496744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lumMod val="75000"/>
                    <a:alpha val="88000"/>
                  </a:schemeClr>
                </a:gs>
                <a:gs pos="53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355395" y="3900175"/>
              <a:ext cx="299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852796" y="3836469"/>
            <a:ext cx="496800" cy="496744"/>
            <a:chOff x="8852796" y="3836469"/>
            <a:chExt cx="496800" cy="496744"/>
          </a:xfrm>
        </p:grpSpPr>
        <p:sp>
          <p:nvSpPr>
            <p:cNvPr id="18" name="圆角矩形 17"/>
            <p:cNvSpPr/>
            <p:nvPr/>
          </p:nvSpPr>
          <p:spPr>
            <a:xfrm>
              <a:off x="8852796" y="3836469"/>
              <a:ext cx="496800" cy="496744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lumMod val="75000"/>
                    <a:alpha val="88000"/>
                  </a:schemeClr>
                </a:gs>
                <a:gs pos="53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951568" y="3900175"/>
              <a:ext cx="299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EC6C239A-D3B9-4993-803D-129284C9E150}"/>
              </a:ext>
            </a:extLst>
          </p:cNvPr>
          <p:cNvSpPr/>
          <p:nvPr/>
        </p:nvSpPr>
        <p:spPr>
          <a:xfrm>
            <a:off x="282723" y="4584185"/>
            <a:ext cx="10922037" cy="1400721"/>
          </a:xfrm>
          <a:prstGeom prst="rect">
            <a:avLst/>
          </a:prstGeom>
          <a:noFill/>
          <a:ln w="6350">
            <a:gradFill flip="none" rotWithShape="1">
              <a:gsLst>
                <a:gs pos="0">
                  <a:schemeClr val="bg1">
                    <a:lumMod val="95000"/>
                    <a:alpha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4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70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7338" y="584127"/>
            <a:ext cx="5422214" cy="444573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人员管理</a:t>
            </a:r>
            <a:br>
              <a:rPr lang="zh-CN" altLang="en-US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7338" y="538057"/>
            <a:ext cx="182586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zh-CN" altLang="en-US" dirty="0"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48FD7F-2724-4802-B6CD-8932F7E3E1D7}"/>
              </a:ext>
            </a:extLst>
          </p:cNvPr>
          <p:cNvSpPr/>
          <p:nvPr/>
        </p:nvSpPr>
        <p:spPr>
          <a:xfrm>
            <a:off x="1729047" y="2777935"/>
            <a:ext cx="1856740" cy="1590767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7BA3150-E9C0-45AC-848F-52006DF272D5}"/>
              </a:ext>
            </a:extLst>
          </p:cNvPr>
          <p:cNvSpPr/>
          <p:nvPr/>
        </p:nvSpPr>
        <p:spPr>
          <a:xfrm>
            <a:off x="1729047" y="2569358"/>
            <a:ext cx="1856740" cy="4767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32227E1-FA72-4D1F-9967-18C1FA575A40}"/>
              </a:ext>
            </a:extLst>
          </p:cNvPr>
          <p:cNvSpPr/>
          <p:nvPr/>
        </p:nvSpPr>
        <p:spPr>
          <a:xfrm>
            <a:off x="1729047" y="2530855"/>
            <a:ext cx="1856740" cy="4767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AD24DB3-4FC0-4F69-A6EE-8940C6F3CCE3}"/>
              </a:ext>
            </a:extLst>
          </p:cNvPr>
          <p:cNvSpPr/>
          <p:nvPr/>
        </p:nvSpPr>
        <p:spPr>
          <a:xfrm>
            <a:off x="1902784" y="2573628"/>
            <a:ext cx="1509265" cy="38749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BDC8480-1115-4459-9430-68E172A99050}"/>
              </a:ext>
            </a:extLst>
          </p:cNvPr>
          <p:cNvSpPr/>
          <p:nvPr/>
        </p:nvSpPr>
        <p:spPr>
          <a:xfrm>
            <a:off x="2093935" y="2589702"/>
            <a:ext cx="1126964" cy="289340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10" name="梯形 5">
            <a:extLst>
              <a:ext uri="{FF2B5EF4-FFF2-40B4-BE49-F238E27FC236}">
                <a16:creationId xmlns:a16="http://schemas.microsoft.com/office/drawing/2014/main" id="{317B075C-B1E7-4A0D-B651-1DCF49DDABDF}"/>
              </a:ext>
            </a:extLst>
          </p:cNvPr>
          <p:cNvSpPr/>
          <p:nvPr/>
        </p:nvSpPr>
        <p:spPr>
          <a:xfrm rot="10800000">
            <a:off x="1914091" y="1910372"/>
            <a:ext cx="1497629" cy="1080055"/>
          </a:xfrm>
          <a:custGeom>
            <a:avLst/>
            <a:gdLst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1703261 w 1969294"/>
              <a:gd name="connsiteY2" fmla="*/ 0 h 1064133"/>
              <a:gd name="connsiteX3" fmla="*/ 1969294 w 1969294"/>
              <a:gd name="connsiteY3" fmla="*/ 1064133 h 1064133"/>
              <a:gd name="connsiteX4" fmla="*/ 0 w 1969294"/>
              <a:gd name="connsiteY4" fmla="*/ 1064133 h 1064133"/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981075 w 1969294"/>
              <a:gd name="connsiteY2" fmla="*/ 2670 h 1064133"/>
              <a:gd name="connsiteX3" fmla="*/ 1703261 w 1969294"/>
              <a:gd name="connsiteY3" fmla="*/ 0 h 1064133"/>
              <a:gd name="connsiteX4" fmla="*/ 1969294 w 1969294"/>
              <a:gd name="connsiteY4" fmla="*/ 1064133 h 1064133"/>
              <a:gd name="connsiteX5" fmla="*/ 0 w 1969294"/>
              <a:gd name="connsiteY5" fmla="*/ 1064133 h 1064133"/>
              <a:gd name="connsiteX0" fmla="*/ 0 w 1969294"/>
              <a:gd name="connsiteY0" fmla="*/ 1323401 h 1323401"/>
              <a:gd name="connsiteX1" fmla="*/ 266033 w 1969294"/>
              <a:gd name="connsiteY1" fmla="*/ 259268 h 1323401"/>
              <a:gd name="connsiteX2" fmla="*/ 992981 w 1969294"/>
              <a:gd name="connsiteY2" fmla="*/ 0 h 1323401"/>
              <a:gd name="connsiteX3" fmla="*/ 1703261 w 1969294"/>
              <a:gd name="connsiteY3" fmla="*/ 259268 h 1323401"/>
              <a:gd name="connsiteX4" fmla="*/ 1969294 w 1969294"/>
              <a:gd name="connsiteY4" fmla="*/ 1323401 h 1323401"/>
              <a:gd name="connsiteX5" fmla="*/ 0 w 1969294"/>
              <a:gd name="connsiteY5" fmla="*/ 1323401 h 13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9294" h="1323401">
                <a:moveTo>
                  <a:pt x="0" y="1323401"/>
                </a:moveTo>
                <a:lnTo>
                  <a:pt x="266033" y="259268"/>
                </a:lnTo>
                <a:lnTo>
                  <a:pt x="992981" y="0"/>
                </a:lnTo>
                <a:lnTo>
                  <a:pt x="1703261" y="259268"/>
                </a:lnTo>
                <a:lnTo>
                  <a:pt x="1969294" y="1323401"/>
                </a:lnTo>
                <a:lnTo>
                  <a:pt x="0" y="1323401"/>
                </a:lnTo>
                <a:close/>
              </a:path>
            </a:pathLst>
          </a:custGeom>
          <a:gradFill>
            <a:gsLst>
              <a:gs pos="42471">
                <a:srgbClr val="031761">
                  <a:alpha val="10000"/>
                </a:srgbClr>
              </a:gs>
              <a:gs pos="99000">
                <a:schemeClr val="accent1">
                  <a:alpha val="0"/>
                </a:schemeClr>
              </a:gs>
              <a:gs pos="17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76F477-4BB6-40E4-9DD6-CA50AE4971D7}"/>
              </a:ext>
            </a:extLst>
          </p:cNvPr>
          <p:cNvSpPr txBox="1"/>
          <p:nvPr/>
        </p:nvSpPr>
        <p:spPr>
          <a:xfrm>
            <a:off x="1877733" y="3139942"/>
            <a:ext cx="1559366" cy="74962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401</a:t>
            </a:r>
            <a:r>
              <a:rPr lang="zh-CN" alt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人</a:t>
            </a:r>
            <a:endParaRPr lang="zh-CN" altLang="en-US" sz="4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71C49B-71DA-45F5-8A8F-DAC456024608}"/>
              </a:ext>
            </a:extLst>
          </p:cNvPr>
          <p:cNvSpPr txBox="1"/>
          <p:nvPr/>
        </p:nvSpPr>
        <p:spPr>
          <a:xfrm>
            <a:off x="2057495" y="2034518"/>
            <a:ext cx="1211870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现场工作</a:t>
            </a:r>
            <a:endParaRPr lang="en-US" altLang="zh-CN" sz="2400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人员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048FD7F-2724-4802-B6CD-8932F7E3E1D7}"/>
              </a:ext>
            </a:extLst>
          </p:cNvPr>
          <p:cNvSpPr/>
          <p:nvPr/>
        </p:nvSpPr>
        <p:spPr>
          <a:xfrm>
            <a:off x="3986601" y="3886461"/>
            <a:ext cx="1856740" cy="1590767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7BA3150-E9C0-45AC-848F-52006DF272D5}"/>
              </a:ext>
            </a:extLst>
          </p:cNvPr>
          <p:cNvSpPr/>
          <p:nvPr/>
        </p:nvSpPr>
        <p:spPr>
          <a:xfrm>
            <a:off x="3986601" y="3677884"/>
            <a:ext cx="1856740" cy="4767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32227E1-FA72-4D1F-9967-18C1FA575A40}"/>
              </a:ext>
            </a:extLst>
          </p:cNvPr>
          <p:cNvSpPr/>
          <p:nvPr/>
        </p:nvSpPr>
        <p:spPr>
          <a:xfrm>
            <a:off x="3986601" y="3639381"/>
            <a:ext cx="1856740" cy="4767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AD24DB3-4FC0-4F69-A6EE-8940C6F3CCE3}"/>
              </a:ext>
            </a:extLst>
          </p:cNvPr>
          <p:cNvSpPr/>
          <p:nvPr/>
        </p:nvSpPr>
        <p:spPr>
          <a:xfrm>
            <a:off x="4160338" y="3682154"/>
            <a:ext cx="1509265" cy="38749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BDC8480-1115-4459-9430-68E172A99050}"/>
              </a:ext>
            </a:extLst>
          </p:cNvPr>
          <p:cNvSpPr/>
          <p:nvPr/>
        </p:nvSpPr>
        <p:spPr>
          <a:xfrm>
            <a:off x="4351489" y="3698228"/>
            <a:ext cx="1126964" cy="289340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19" name="梯形 5">
            <a:extLst>
              <a:ext uri="{FF2B5EF4-FFF2-40B4-BE49-F238E27FC236}">
                <a16:creationId xmlns:a16="http://schemas.microsoft.com/office/drawing/2014/main" id="{317B075C-B1E7-4A0D-B651-1DCF49DDABDF}"/>
              </a:ext>
            </a:extLst>
          </p:cNvPr>
          <p:cNvSpPr/>
          <p:nvPr/>
        </p:nvSpPr>
        <p:spPr>
          <a:xfrm rot="10800000">
            <a:off x="4171645" y="3018898"/>
            <a:ext cx="1497629" cy="1080055"/>
          </a:xfrm>
          <a:custGeom>
            <a:avLst/>
            <a:gdLst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1703261 w 1969294"/>
              <a:gd name="connsiteY2" fmla="*/ 0 h 1064133"/>
              <a:gd name="connsiteX3" fmla="*/ 1969294 w 1969294"/>
              <a:gd name="connsiteY3" fmla="*/ 1064133 h 1064133"/>
              <a:gd name="connsiteX4" fmla="*/ 0 w 1969294"/>
              <a:gd name="connsiteY4" fmla="*/ 1064133 h 1064133"/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981075 w 1969294"/>
              <a:gd name="connsiteY2" fmla="*/ 2670 h 1064133"/>
              <a:gd name="connsiteX3" fmla="*/ 1703261 w 1969294"/>
              <a:gd name="connsiteY3" fmla="*/ 0 h 1064133"/>
              <a:gd name="connsiteX4" fmla="*/ 1969294 w 1969294"/>
              <a:gd name="connsiteY4" fmla="*/ 1064133 h 1064133"/>
              <a:gd name="connsiteX5" fmla="*/ 0 w 1969294"/>
              <a:gd name="connsiteY5" fmla="*/ 1064133 h 1064133"/>
              <a:gd name="connsiteX0" fmla="*/ 0 w 1969294"/>
              <a:gd name="connsiteY0" fmla="*/ 1323401 h 1323401"/>
              <a:gd name="connsiteX1" fmla="*/ 266033 w 1969294"/>
              <a:gd name="connsiteY1" fmla="*/ 259268 h 1323401"/>
              <a:gd name="connsiteX2" fmla="*/ 992981 w 1969294"/>
              <a:gd name="connsiteY2" fmla="*/ 0 h 1323401"/>
              <a:gd name="connsiteX3" fmla="*/ 1703261 w 1969294"/>
              <a:gd name="connsiteY3" fmla="*/ 259268 h 1323401"/>
              <a:gd name="connsiteX4" fmla="*/ 1969294 w 1969294"/>
              <a:gd name="connsiteY4" fmla="*/ 1323401 h 1323401"/>
              <a:gd name="connsiteX5" fmla="*/ 0 w 1969294"/>
              <a:gd name="connsiteY5" fmla="*/ 1323401 h 13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9294" h="1323401">
                <a:moveTo>
                  <a:pt x="0" y="1323401"/>
                </a:moveTo>
                <a:lnTo>
                  <a:pt x="266033" y="259268"/>
                </a:lnTo>
                <a:lnTo>
                  <a:pt x="992981" y="0"/>
                </a:lnTo>
                <a:lnTo>
                  <a:pt x="1703261" y="259268"/>
                </a:lnTo>
                <a:lnTo>
                  <a:pt x="1969294" y="1323401"/>
                </a:lnTo>
                <a:lnTo>
                  <a:pt x="0" y="1323401"/>
                </a:lnTo>
                <a:close/>
              </a:path>
            </a:pathLst>
          </a:custGeom>
          <a:gradFill>
            <a:gsLst>
              <a:gs pos="42471">
                <a:srgbClr val="031761">
                  <a:alpha val="10000"/>
                </a:srgbClr>
              </a:gs>
              <a:gs pos="99000">
                <a:schemeClr val="accent1">
                  <a:alpha val="0"/>
                </a:schemeClr>
              </a:gs>
              <a:gs pos="17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176F477-4BB6-40E4-9DD6-CA50AE4971D7}"/>
              </a:ext>
            </a:extLst>
          </p:cNvPr>
          <p:cNvSpPr txBox="1"/>
          <p:nvPr/>
        </p:nvSpPr>
        <p:spPr>
          <a:xfrm>
            <a:off x="4135287" y="4248468"/>
            <a:ext cx="1559366" cy="74962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100</a:t>
            </a:r>
            <a:r>
              <a:rPr lang="en-US" altLang="zh-CN" sz="4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%</a:t>
            </a:r>
            <a:endParaRPr lang="en-US" altLang="zh-CN" sz="4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F71C49B-71DA-45F5-8A8F-DAC456024608}"/>
              </a:ext>
            </a:extLst>
          </p:cNvPr>
          <p:cNvSpPr txBox="1"/>
          <p:nvPr/>
        </p:nvSpPr>
        <p:spPr>
          <a:xfrm>
            <a:off x="4315049" y="3143044"/>
            <a:ext cx="1211870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实名</a:t>
            </a:r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备案</a:t>
            </a:r>
            <a:endParaRPr lang="en-US" altLang="zh-CN" sz="2400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情况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048FD7F-2724-4802-B6CD-8932F7E3E1D7}"/>
              </a:ext>
            </a:extLst>
          </p:cNvPr>
          <p:cNvSpPr/>
          <p:nvPr/>
        </p:nvSpPr>
        <p:spPr>
          <a:xfrm>
            <a:off x="6244155" y="3886461"/>
            <a:ext cx="1856740" cy="1590768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7BA3150-E9C0-45AC-848F-52006DF272D5}"/>
              </a:ext>
            </a:extLst>
          </p:cNvPr>
          <p:cNvSpPr/>
          <p:nvPr/>
        </p:nvSpPr>
        <p:spPr>
          <a:xfrm>
            <a:off x="6244155" y="3677884"/>
            <a:ext cx="1856740" cy="4767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2227E1-FA72-4D1F-9967-18C1FA575A40}"/>
              </a:ext>
            </a:extLst>
          </p:cNvPr>
          <p:cNvSpPr/>
          <p:nvPr/>
        </p:nvSpPr>
        <p:spPr>
          <a:xfrm>
            <a:off x="6244155" y="3639381"/>
            <a:ext cx="1856740" cy="4767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AD24DB3-4FC0-4F69-A6EE-8940C6F3CCE3}"/>
              </a:ext>
            </a:extLst>
          </p:cNvPr>
          <p:cNvSpPr/>
          <p:nvPr/>
        </p:nvSpPr>
        <p:spPr>
          <a:xfrm>
            <a:off x="6417892" y="3682154"/>
            <a:ext cx="1509265" cy="38749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BDC8480-1115-4459-9430-68E172A99050}"/>
              </a:ext>
            </a:extLst>
          </p:cNvPr>
          <p:cNvSpPr/>
          <p:nvPr/>
        </p:nvSpPr>
        <p:spPr>
          <a:xfrm>
            <a:off x="6609043" y="3698228"/>
            <a:ext cx="1126964" cy="289340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28" name="梯形 5">
            <a:extLst>
              <a:ext uri="{FF2B5EF4-FFF2-40B4-BE49-F238E27FC236}">
                <a16:creationId xmlns:a16="http://schemas.microsoft.com/office/drawing/2014/main" id="{317B075C-B1E7-4A0D-B651-1DCF49DDABDF}"/>
              </a:ext>
            </a:extLst>
          </p:cNvPr>
          <p:cNvSpPr/>
          <p:nvPr/>
        </p:nvSpPr>
        <p:spPr>
          <a:xfrm rot="10800000">
            <a:off x="6429199" y="3018898"/>
            <a:ext cx="1497629" cy="1080055"/>
          </a:xfrm>
          <a:custGeom>
            <a:avLst/>
            <a:gdLst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1703261 w 1969294"/>
              <a:gd name="connsiteY2" fmla="*/ 0 h 1064133"/>
              <a:gd name="connsiteX3" fmla="*/ 1969294 w 1969294"/>
              <a:gd name="connsiteY3" fmla="*/ 1064133 h 1064133"/>
              <a:gd name="connsiteX4" fmla="*/ 0 w 1969294"/>
              <a:gd name="connsiteY4" fmla="*/ 1064133 h 1064133"/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981075 w 1969294"/>
              <a:gd name="connsiteY2" fmla="*/ 2670 h 1064133"/>
              <a:gd name="connsiteX3" fmla="*/ 1703261 w 1969294"/>
              <a:gd name="connsiteY3" fmla="*/ 0 h 1064133"/>
              <a:gd name="connsiteX4" fmla="*/ 1969294 w 1969294"/>
              <a:gd name="connsiteY4" fmla="*/ 1064133 h 1064133"/>
              <a:gd name="connsiteX5" fmla="*/ 0 w 1969294"/>
              <a:gd name="connsiteY5" fmla="*/ 1064133 h 1064133"/>
              <a:gd name="connsiteX0" fmla="*/ 0 w 1969294"/>
              <a:gd name="connsiteY0" fmla="*/ 1323401 h 1323401"/>
              <a:gd name="connsiteX1" fmla="*/ 266033 w 1969294"/>
              <a:gd name="connsiteY1" fmla="*/ 259268 h 1323401"/>
              <a:gd name="connsiteX2" fmla="*/ 992981 w 1969294"/>
              <a:gd name="connsiteY2" fmla="*/ 0 h 1323401"/>
              <a:gd name="connsiteX3" fmla="*/ 1703261 w 1969294"/>
              <a:gd name="connsiteY3" fmla="*/ 259268 h 1323401"/>
              <a:gd name="connsiteX4" fmla="*/ 1969294 w 1969294"/>
              <a:gd name="connsiteY4" fmla="*/ 1323401 h 1323401"/>
              <a:gd name="connsiteX5" fmla="*/ 0 w 1969294"/>
              <a:gd name="connsiteY5" fmla="*/ 1323401 h 13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9294" h="1323401">
                <a:moveTo>
                  <a:pt x="0" y="1323401"/>
                </a:moveTo>
                <a:lnTo>
                  <a:pt x="266033" y="259268"/>
                </a:lnTo>
                <a:lnTo>
                  <a:pt x="992981" y="0"/>
                </a:lnTo>
                <a:lnTo>
                  <a:pt x="1703261" y="259268"/>
                </a:lnTo>
                <a:lnTo>
                  <a:pt x="1969294" y="1323401"/>
                </a:lnTo>
                <a:lnTo>
                  <a:pt x="0" y="1323401"/>
                </a:lnTo>
                <a:close/>
              </a:path>
            </a:pathLst>
          </a:custGeom>
          <a:gradFill>
            <a:gsLst>
              <a:gs pos="42471">
                <a:srgbClr val="031761">
                  <a:alpha val="9804"/>
                </a:srgbClr>
              </a:gs>
              <a:gs pos="99000">
                <a:schemeClr val="accent1">
                  <a:alpha val="0"/>
                </a:schemeClr>
              </a:gs>
              <a:gs pos="17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176F477-4BB6-40E4-9DD6-CA50AE4971D7}"/>
              </a:ext>
            </a:extLst>
          </p:cNvPr>
          <p:cNvSpPr txBox="1"/>
          <p:nvPr/>
        </p:nvSpPr>
        <p:spPr>
          <a:xfrm>
            <a:off x="6392841" y="4248468"/>
            <a:ext cx="1559366" cy="7446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85</a:t>
            </a:r>
            <a:r>
              <a:rPr lang="en-US" altLang="zh-CN" sz="4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%</a:t>
            </a:r>
            <a:endParaRPr lang="zh-CN" altLang="en-US" sz="4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F71C49B-71DA-45F5-8A8F-DAC456024608}"/>
              </a:ext>
            </a:extLst>
          </p:cNvPr>
          <p:cNvSpPr txBox="1"/>
          <p:nvPr/>
        </p:nvSpPr>
        <p:spPr>
          <a:xfrm>
            <a:off x="6724085" y="3143044"/>
            <a:ext cx="908903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实名</a:t>
            </a:r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打</a:t>
            </a:r>
            <a:endParaRPr lang="en-US" altLang="zh-CN" sz="2400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卡率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048FD7F-2724-4802-B6CD-8932F7E3E1D7}"/>
              </a:ext>
            </a:extLst>
          </p:cNvPr>
          <p:cNvSpPr/>
          <p:nvPr/>
        </p:nvSpPr>
        <p:spPr>
          <a:xfrm>
            <a:off x="8501708" y="2777935"/>
            <a:ext cx="1856740" cy="1590767"/>
          </a:xfrm>
          <a:prstGeom prst="rect">
            <a:avLst/>
          </a:prstGeom>
          <a:gradFill>
            <a:gsLst>
              <a:gs pos="0">
                <a:schemeClr val="accent1">
                  <a:alpha val="1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87BA3150-E9C0-45AC-848F-52006DF272D5}"/>
              </a:ext>
            </a:extLst>
          </p:cNvPr>
          <p:cNvSpPr/>
          <p:nvPr/>
        </p:nvSpPr>
        <p:spPr>
          <a:xfrm>
            <a:off x="8501708" y="2569358"/>
            <a:ext cx="1856740" cy="4767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B32227E1-FA72-4D1F-9967-18C1FA575A40}"/>
              </a:ext>
            </a:extLst>
          </p:cNvPr>
          <p:cNvSpPr/>
          <p:nvPr/>
        </p:nvSpPr>
        <p:spPr>
          <a:xfrm>
            <a:off x="8501708" y="2530855"/>
            <a:ext cx="1856740" cy="4767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BAD24DB3-4FC0-4F69-A6EE-8940C6F3CCE3}"/>
              </a:ext>
            </a:extLst>
          </p:cNvPr>
          <p:cNvSpPr/>
          <p:nvPr/>
        </p:nvSpPr>
        <p:spPr>
          <a:xfrm>
            <a:off x="8675445" y="2573628"/>
            <a:ext cx="1509265" cy="38749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2BDC8480-1115-4459-9430-68E172A99050}"/>
              </a:ext>
            </a:extLst>
          </p:cNvPr>
          <p:cNvSpPr/>
          <p:nvPr/>
        </p:nvSpPr>
        <p:spPr>
          <a:xfrm>
            <a:off x="8866596" y="2589702"/>
            <a:ext cx="1126964" cy="289340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37" name="梯形 5">
            <a:extLst>
              <a:ext uri="{FF2B5EF4-FFF2-40B4-BE49-F238E27FC236}">
                <a16:creationId xmlns:a16="http://schemas.microsoft.com/office/drawing/2014/main" id="{317B075C-B1E7-4A0D-B651-1DCF49DDABDF}"/>
              </a:ext>
            </a:extLst>
          </p:cNvPr>
          <p:cNvSpPr/>
          <p:nvPr/>
        </p:nvSpPr>
        <p:spPr>
          <a:xfrm rot="10800000">
            <a:off x="8686752" y="1910372"/>
            <a:ext cx="1497629" cy="1080055"/>
          </a:xfrm>
          <a:custGeom>
            <a:avLst/>
            <a:gdLst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1703261 w 1969294"/>
              <a:gd name="connsiteY2" fmla="*/ 0 h 1064133"/>
              <a:gd name="connsiteX3" fmla="*/ 1969294 w 1969294"/>
              <a:gd name="connsiteY3" fmla="*/ 1064133 h 1064133"/>
              <a:gd name="connsiteX4" fmla="*/ 0 w 1969294"/>
              <a:gd name="connsiteY4" fmla="*/ 1064133 h 1064133"/>
              <a:gd name="connsiteX0" fmla="*/ 0 w 1969294"/>
              <a:gd name="connsiteY0" fmla="*/ 1064133 h 1064133"/>
              <a:gd name="connsiteX1" fmla="*/ 266033 w 1969294"/>
              <a:gd name="connsiteY1" fmla="*/ 0 h 1064133"/>
              <a:gd name="connsiteX2" fmla="*/ 981075 w 1969294"/>
              <a:gd name="connsiteY2" fmla="*/ 2670 h 1064133"/>
              <a:gd name="connsiteX3" fmla="*/ 1703261 w 1969294"/>
              <a:gd name="connsiteY3" fmla="*/ 0 h 1064133"/>
              <a:gd name="connsiteX4" fmla="*/ 1969294 w 1969294"/>
              <a:gd name="connsiteY4" fmla="*/ 1064133 h 1064133"/>
              <a:gd name="connsiteX5" fmla="*/ 0 w 1969294"/>
              <a:gd name="connsiteY5" fmla="*/ 1064133 h 1064133"/>
              <a:gd name="connsiteX0" fmla="*/ 0 w 1969294"/>
              <a:gd name="connsiteY0" fmla="*/ 1323401 h 1323401"/>
              <a:gd name="connsiteX1" fmla="*/ 266033 w 1969294"/>
              <a:gd name="connsiteY1" fmla="*/ 259268 h 1323401"/>
              <a:gd name="connsiteX2" fmla="*/ 992981 w 1969294"/>
              <a:gd name="connsiteY2" fmla="*/ 0 h 1323401"/>
              <a:gd name="connsiteX3" fmla="*/ 1703261 w 1969294"/>
              <a:gd name="connsiteY3" fmla="*/ 259268 h 1323401"/>
              <a:gd name="connsiteX4" fmla="*/ 1969294 w 1969294"/>
              <a:gd name="connsiteY4" fmla="*/ 1323401 h 1323401"/>
              <a:gd name="connsiteX5" fmla="*/ 0 w 1969294"/>
              <a:gd name="connsiteY5" fmla="*/ 1323401 h 13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9294" h="1323401">
                <a:moveTo>
                  <a:pt x="0" y="1323401"/>
                </a:moveTo>
                <a:lnTo>
                  <a:pt x="266033" y="259268"/>
                </a:lnTo>
                <a:lnTo>
                  <a:pt x="992981" y="0"/>
                </a:lnTo>
                <a:lnTo>
                  <a:pt x="1703261" y="259268"/>
                </a:lnTo>
                <a:lnTo>
                  <a:pt x="1969294" y="1323401"/>
                </a:lnTo>
                <a:lnTo>
                  <a:pt x="0" y="1323401"/>
                </a:lnTo>
                <a:close/>
              </a:path>
            </a:pathLst>
          </a:custGeom>
          <a:gradFill>
            <a:gsLst>
              <a:gs pos="42471">
                <a:srgbClr val="03174F">
                  <a:alpha val="9804"/>
                </a:srgbClr>
              </a:gs>
              <a:gs pos="99000">
                <a:schemeClr val="accent1">
                  <a:alpha val="0"/>
                </a:schemeClr>
              </a:gs>
              <a:gs pos="17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176F477-4BB6-40E4-9DD6-CA50AE4971D7}"/>
              </a:ext>
            </a:extLst>
          </p:cNvPr>
          <p:cNvSpPr txBox="1"/>
          <p:nvPr/>
        </p:nvSpPr>
        <p:spPr>
          <a:xfrm>
            <a:off x="8650394" y="3139942"/>
            <a:ext cx="1559366" cy="74962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100</a:t>
            </a:r>
            <a:r>
              <a:rPr lang="en-US" altLang="zh-CN" sz="4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%</a:t>
            </a:r>
            <a:endParaRPr lang="en-US" altLang="zh-CN" sz="40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F71C49B-71DA-45F5-8A8F-DAC456024608}"/>
              </a:ext>
            </a:extLst>
          </p:cNvPr>
          <p:cNvSpPr txBox="1"/>
          <p:nvPr/>
        </p:nvSpPr>
        <p:spPr>
          <a:xfrm>
            <a:off x="8981640" y="2034518"/>
            <a:ext cx="908902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cs typeface="+mn-ea"/>
                <a:sym typeface="+mn-lt"/>
              </a:rPr>
              <a:t>保险</a:t>
            </a:r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备</a:t>
            </a:r>
            <a:endParaRPr lang="en-US" altLang="zh-CN" sz="2400" dirty="0" smtClean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2400" dirty="0" smtClean="0">
                <a:solidFill>
                  <a:schemeClr val="accent1"/>
                </a:solidFill>
                <a:cs typeface="+mn-ea"/>
                <a:sym typeface="+mn-lt"/>
              </a:rPr>
              <a:t>案率</a:t>
            </a:r>
            <a:endParaRPr lang="zh-CN" alt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85AF414-FB94-41B2-B6E4-5340FE2EE46D}"/>
              </a:ext>
            </a:extLst>
          </p:cNvPr>
          <p:cNvGrpSpPr/>
          <p:nvPr/>
        </p:nvGrpSpPr>
        <p:grpSpPr>
          <a:xfrm rot="1800000">
            <a:off x="9520106" y="2145133"/>
            <a:ext cx="1792481" cy="5535823"/>
            <a:chOff x="183222" y="0"/>
            <a:chExt cx="2510868" cy="6858000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A2DED6CD-8D56-4D19-8D56-B9E1601BF714}"/>
                </a:ext>
              </a:extLst>
            </p:cNvPr>
            <p:cNvGrpSpPr/>
            <p:nvPr/>
          </p:nvGrpSpPr>
          <p:grpSpPr>
            <a:xfrm>
              <a:off x="830979" y="0"/>
              <a:ext cx="1863111" cy="5363097"/>
              <a:chOff x="1219114" y="0"/>
              <a:chExt cx="1863111" cy="5363097"/>
            </a:xfrm>
          </p:grpSpPr>
          <p:sp>
            <p:nvSpPr>
              <p:cNvPr id="43" name="平行四边形 42">
                <a:extLst>
                  <a:ext uri="{FF2B5EF4-FFF2-40B4-BE49-F238E27FC236}">
                    <a16:creationId xmlns:a16="http://schemas.microsoft.com/office/drawing/2014/main" id="{5015C86B-2784-42DB-AA46-358E23D0393B}"/>
                  </a:ext>
                </a:extLst>
              </p:cNvPr>
              <p:cNvSpPr/>
              <p:nvPr/>
            </p:nvSpPr>
            <p:spPr>
              <a:xfrm>
                <a:off x="1219114" y="0"/>
                <a:ext cx="1863111" cy="5363097"/>
              </a:xfrm>
              <a:prstGeom prst="parallelogram">
                <a:avLst>
                  <a:gd name="adj" fmla="val 80775"/>
                </a:avLst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平行四边形 43">
                <a:extLst>
                  <a:ext uri="{FF2B5EF4-FFF2-40B4-BE49-F238E27FC236}">
                    <a16:creationId xmlns:a16="http://schemas.microsoft.com/office/drawing/2014/main" id="{A43E42B8-24CF-4EC0-904D-DB0D5C1A7F23}"/>
                  </a:ext>
                </a:extLst>
              </p:cNvPr>
              <p:cNvSpPr/>
              <p:nvPr/>
            </p:nvSpPr>
            <p:spPr>
              <a:xfrm>
                <a:off x="1856489" y="0"/>
                <a:ext cx="825908" cy="2219218"/>
              </a:xfrm>
              <a:prstGeom prst="parallelogram">
                <a:avLst>
                  <a:gd name="adj" fmla="val 75596"/>
                </a:avLst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36000"/>
                    </a:scheme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  <p:cxnSp>
          <p:nvCxnSpPr>
            <p:cNvPr id="42" name="直线连接符 19">
              <a:extLst>
                <a:ext uri="{FF2B5EF4-FFF2-40B4-BE49-F238E27FC236}">
                  <a16:creationId xmlns:a16="http://schemas.microsoft.com/office/drawing/2014/main" id="{16878357-27A4-48CF-8F46-D7C9B2592AFB}"/>
                </a:ext>
              </a:extLst>
            </p:cNvPr>
            <p:cNvCxnSpPr/>
            <p:nvPr/>
          </p:nvCxnSpPr>
          <p:spPr>
            <a:xfrm flipH="1">
              <a:off x="183222" y="2476072"/>
              <a:ext cx="1285132" cy="4381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85AF414-FB94-41B2-B6E4-5340FE2EE46D}"/>
              </a:ext>
            </a:extLst>
          </p:cNvPr>
          <p:cNvGrpSpPr/>
          <p:nvPr/>
        </p:nvGrpSpPr>
        <p:grpSpPr>
          <a:xfrm rot="19800000" flipH="1">
            <a:off x="520089" y="2145133"/>
            <a:ext cx="1792481" cy="5535823"/>
            <a:chOff x="183222" y="0"/>
            <a:chExt cx="2510868" cy="6858000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A2DED6CD-8D56-4D19-8D56-B9E1601BF714}"/>
                </a:ext>
              </a:extLst>
            </p:cNvPr>
            <p:cNvGrpSpPr/>
            <p:nvPr/>
          </p:nvGrpSpPr>
          <p:grpSpPr>
            <a:xfrm>
              <a:off x="830979" y="0"/>
              <a:ext cx="1863111" cy="5363097"/>
              <a:chOff x="1219114" y="0"/>
              <a:chExt cx="1863111" cy="5363097"/>
            </a:xfrm>
          </p:grpSpPr>
          <p:sp>
            <p:nvSpPr>
              <p:cNvPr id="48" name="平行四边形 47">
                <a:extLst>
                  <a:ext uri="{FF2B5EF4-FFF2-40B4-BE49-F238E27FC236}">
                    <a16:creationId xmlns:a16="http://schemas.microsoft.com/office/drawing/2014/main" id="{5015C86B-2784-42DB-AA46-358E23D0393B}"/>
                  </a:ext>
                </a:extLst>
              </p:cNvPr>
              <p:cNvSpPr/>
              <p:nvPr/>
            </p:nvSpPr>
            <p:spPr>
              <a:xfrm>
                <a:off x="1219114" y="0"/>
                <a:ext cx="1863111" cy="5363097"/>
              </a:xfrm>
              <a:prstGeom prst="parallelogram">
                <a:avLst>
                  <a:gd name="adj" fmla="val 80775"/>
                </a:avLst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平行四边形 48">
                <a:extLst>
                  <a:ext uri="{FF2B5EF4-FFF2-40B4-BE49-F238E27FC236}">
                    <a16:creationId xmlns:a16="http://schemas.microsoft.com/office/drawing/2014/main" id="{A43E42B8-24CF-4EC0-904D-DB0D5C1A7F23}"/>
                  </a:ext>
                </a:extLst>
              </p:cNvPr>
              <p:cNvSpPr/>
              <p:nvPr/>
            </p:nvSpPr>
            <p:spPr>
              <a:xfrm>
                <a:off x="1856489" y="0"/>
                <a:ext cx="825908" cy="2219218"/>
              </a:xfrm>
              <a:prstGeom prst="parallelogram">
                <a:avLst>
                  <a:gd name="adj" fmla="val 75596"/>
                </a:avLst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36000"/>
                    </a:scheme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  <p:cxnSp>
          <p:nvCxnSpPr>
            <p:cNvPr id="47" name="直线连接符 19">
              <a:extLst>
                <a:ext uri="{FF2B5EF4-FFF2-40B4-BE49-F238E27FC236}">
                  <a16:creationId xmlns:a16="http://schemas.microsoft.com/office/drawing/2014/main" id="{16878357-27A4-48CF-8F46-D7C9B2592AFB}"/>
                </a:ext>
              </a:extLst>
            </p:cNvPr>
            <p:cNvCxnSpPr/>
            <p:nvPr/>
          </p:nvCxnSpPr>
          <p:spPr>
            <a:xfrm flipH="1">
              <a:off x="183222" y="2476072"/>
              <a:ext cx="1285132" cy="43819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任意形状 9">
            <a:extLst>
              <a:ext uri="{FF2B5EF4-FFF2-40B4-BE49-F238E27FC236}">
                <a16:creationId xmlns:a16="http://schemas.microsoft.com/office/drawing/2014/main" id="{E72DC63C-64B8-43C0-B593-E72FF9AABA54}"/>
              </a:ext>
            </a:extLst>
          </p:cNvPr>
          <p:cNvSpPr/>
          <p:nvPr/>
        </p:nvSpPr>
        <p:spPr>
          <a:xfrm>
            <a:off x="0" y="6464914"/>
            <a:ext cx="12192000" cy="400050"/>
          </a:xfrm>
          <a:custGeom>
            <a:avLst/>
            <a:gdLst>
              <a:gd name="connsiteX0" fmla="*/ 12192000 w 12192000"/>
              <a:gd name="connsiteY0" fmla="*/ 0 h 329410"/>
              <a:gd name="connsiteX1" fmla="*/ 12192000 w 12192000"/>
              <a:gd name="connsiteY1" fmla="*/ 329410 h 329410"/>
              <a:gd name="connsiteX2" fmla="*/ 0 w 12192000"/>
              <a:gd name="connsiteY2" fmla="*/ 329410 h 329410"/>
              <a:gd name="connsiteX3" fmla="*/ 0 w 12192000"/>
              <a:gd name="connsiteY3" fmla="*/ 29375 h 329410"/>
              <a:gd name="connsiteX4" fmla="*/ 577089 w 12192000"/>
              <a:gd name="connsiteY4" fmla="*/ 49593 h 329410"/>
              <a:gd name="connsiteX5" fmla="*/ 5704114 w 12192000"/>
              <a:gd name="connsiteY5" fmla="*/ 124873 h 329410"/>
              <a:gd name="connsiteX6" fmla="*/ 11982536 w 12192000"/>
              <a:gd name="connsiteY6" fmla="*/ 9255 h 32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29410">
                <a:moveTo>
                  <a:pt x="12192000" y="0"/>
                </a:moveTo>
                <a:lnTo>
                  <a:pt x="12192000" y="329410"/>
                </a:lnTo>
                <a:lnTo>
                  <a:pt x="0" y="329410"/>
                </a:lnTo>
                <a:lnTo>
                  <a:pt x="0" y="29375"/>
                </a:lnTo>
                <a:lnTo>
                  <a:pt x="577089" y="49593"/>
                </a:lnTo>
                <a:cubicBezTo>
                  <a:pt x="2152931" y="98068"/>
                  <a:pt x="3885480" y="124873"/>
                  <a:pt x="5704114" y="124873"/>
                </a:cubicBezTo>
                <a:cubicBezTo>
                  <a:pt x="7977407" y="124873"/>
                  <a:pt x="10116192" y="82990"/>
                  <a:pt x="11982536" y="9255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ym typeface="+mn-lt"/>
            </a:endParaRPr>
          </a:p>
        </p:txBody>
      </p:sp>
      <p:sp>
        <p:nvSpPr>
          <p:cNvPr id="52" name="灯片编号占位符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5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351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4E27FE-C96B-494E-8F2C-54C72CE70687}"/>
              </a:ext>
            </a:extLst>
          </p:cNvPr>
          <p:cNvSpPr txBox="1"/>
          <p:nvPr/>
        </p:nvSpPr>
        <p:spPr>
          <a:xfrm>
            <a:off x="2365338" y="4141076"/>
            <a:ext cx="1439497" cy="14773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kumimoji="1" lang="en-US" altLang="zh-CN" sz="9600" b="1" dirty="0" smtClean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kumimoji="1" lang="zh-CN" altLang="en-US" sz="9600" b="1" dirty="0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59403" y="4325742"/>
            <a:ext cx="5003970" cy="1292806"/>
            <a:chOff x="4359403" y="4325742"/>
            <a:chExt cx="5003970" cy="129280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EF63EE1-A627-4342-BA28-60CA9A57D9CD}"/>
                </a:ext>
              </a:extLst>
            </p:cNvPr>
            <p:cNvSpPr txBox="1"/>
            <p:nvPr/>
          </p:nvSpPr>
          <p:spPr>
            <a:xfrm>
              <a:off x="4359403" y="4325742"/>
              <a:ext cx="5001369" cy="101566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kumimoji="1" lang="zh-CN" altLang="en-US" sz="6600" b="1" dirty="0" smtClean="0">
                  <a:solidFill>
                    <a:schemeClr val="accent1"/>
                  </a:solidFill>
                  <a:cs typeface="+mn-ea"/>
                  <a:sym typeface="+mn-lt"/>
                </a:rPr>
                <a:t>工作完成情况</a:t>
              </a:r>
              <a:endParaRPr kumimoji="1" lang="zh-CN" altLang="en-US" sz="66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8C148F6-A2E4-4792-860B-432F0C5FA2EA}"/>
                </a:ext>
              </a:extLst>
            </p:cNvPr>
            <p:cNvSpPr txBox="1"/>
            <p:nvPr/>
          </p:nvSpPr>
          <p:spPr>
            <a:xfrm>
              <a:off x="4359403" y="5341405"/>
              <a:ext cx="5003970" cy="2771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lvl="0" algn="dist"/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The part</a:t>
              </a:r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two</a:t>
              </a:r>
              <a:endParaRPr kumimoji="1"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6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93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1637" y="597958"/>
            <a:ext cx="5422214" cy="444573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工作完成情况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742110" y="1721224"/>
            <a:ext cx="10707781" cy="4412875"/>
          </a:xfrm>
          <a:prstGeom prst="roundRect">
            <a:avLst>
              <a:gd name="adj" fmla="val 759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89401" y="2008452"/>
            <a:ext cx="9613198" cy="3869797"/>
            <a:chOff x="1431926" y="1798021"/>
            <a:chExt cx="9613198" cy="3869797"/>
          </a:xfrm>
        </p:grpSpPr>
        <p:sp>
          <p:nvSpPr>
            <p:cNvPr id="5" name="任意多边形: 形状 6">
              <a:extLst>
                <a:ext uri="{FF2B5EF4-FFF2-40B4-BE49-F238E27FC236}">
                  <a16:creationId xmlns:a16="http://schemas.microsoft.com/office/drawing/2014/main" id="{6AB43B03-22CC-4226-9073-F46C6539B0E6}"/>
                </a:ext>
              </a:extLst>
            </p:cNvPr>
            <p:cNvSpPr/>
            <p:nvPr/>
          </p:nvSpPr>
          <p:spPr>
            <a:xfrm>
              <a:off x="1625600" y="3435172"/>
              <a:ext cx="8940800" cy="930453"/>
            </a:xfrm>
            <a:custGeom>
              <a:avLst/>
              <a:gdLst>
                <a:gd name="connsiteX0" fmla="*/ 3543301 w 10901045"/>
                <a:gd name="connsiteY0" fmla="*/ 279 h 1134452"/>
                <a:gd name="connsiteX1" fmla="*/ 7848600 w 10901045"/>
                <a:gd name="connsiteY1" fmla="*/ 736879 h 1134452"/>
                <a:gd name="connsiteX2" fmla="*/ 10767295 w 10901045"/>
                <a:gd name="connsiteY2" fmla="*/ 85004 h 1134452"/>
                <a:gd name="connsiteX3" fmla="*/ 10901045 w 10901045"/>
                <a:gd name="connsiteY3" fmla="*/ 42139 h 1134452"/>
                <a:gd name="connsiteX4" fmla="*/ 10901045 w 10901045"/>
                <a:gd name="connsiteY4" fmla="*/ 43808 h 1134452"/>
                <a:gd name="connsiteX5" fmla="*/ 10822831 w 10901045"/>
                <a:gd name="connsiteY5" fmla="*/ 78873 h 1134452"/>
                <a:gd name="connsiteX6" fmla="*/ 7734300 w 10901045"/>
                <a:gd name="connsiteY6" fmla="*/ 1130579 h 1134452"/>
                <a:gd name="connsiteX7" fmla="*/ 3670301 w 10901045"/>
                <a:gd name="connsiteY7" fmla="*/ 305079 h 1134452"/>
                <a:gd name="connsiteX8" fmla="*/ 7082 w 10901045"/>
                <a:gd name="connsiteY8" fmla="*/ 719280 h 1134452"/>
                <a:gd name="connsiteX9" fmla="*/ 0 w 10901045"/>
                <a:gd name="connsiteY9" fmla="*/ 720709 h 1134452"/>
                <a:gd name="connsiteX10" fmla="*/ 0 w 10901045"/>
                <a:gd name="connsiteY10" fmla="*/ 720136 h 1134452"/>
                <a:gd name="connsiteX11" fmla="*/ 108540 w 10901045"/>
                <a:gd name="connsiteY11" fmla="*/ 685260 h 1134452"/>
                <a:gd name="connsiteX12" fmla="*/ 3543301 w 10901045"/>
                <a:gd name="connsiteY12" fmla="*/ 279 h 113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01045" h="1134452">
                  <a:moveTo>
                    <a:pt x="3543301" y="279"/>
                  </a:moveTo>
                  <a:cubicBezTo>
                    <a:pt x="4912783" y="-16654"/>
                    <a:pt x="6576483" y="743229"/>
                    <a:pt x="7848600" y="736879"/>
                  </a:cubicBezTo>
                  <a:cubicBezTo>
                    <a:pt x="8882195" y="731720"/>
                    <a:pt x="10058317" y="315745"/>
                    <a:pt x="10767295" y="85004"/>
                  </a:cubicBezTo>
                  <a:lnTo>
                    <a:pt x="10901045" y="42139"/>
                  </a:lnTo>
                  <a:lnTo>
                    <a:pt x="10901045" y="43808"/>
                  </a:lnTo>
                  <a:lnTo>
                    <a:pt x="10822831" y="78873"/>
                  </a:lnTo>
                  <a:cubicBezTo>
                    <a:pt x="10063005" y="425249"/>
                    <a:pt x="8761016" y="1075546"/>
                    <a:pt x="7734300" y="1130579"/>
                  </a:cubicBezTo>
                  <a:cubicBezTo>
                    <a:pt x="6470650" y="1198312"/>
                    <a:pt x="5046133" y="355879"/>
                    <a:pt x="3670301" y="305079"/>
                  </a:cubicBezTo>
                  <a:cubicBezTo>
                    <a:pt x="2466447" y="260629"/>
                    <a:pt x="1238283" y="473850"/>
                    <a:pt x="7082" y="719280"/>
                  </a:cubicBezTo>
                  <a:lnTo>
                    <a:pt x="0" y="720709"/>
                  </a:lnTo>
                  <a:lnTo>
                    <a:pt x="0" y="720136"/>
                  </a:lnTo>
                  <a:lnTo>
                    <a:pt x="108540" y="685260"/>
                  </a:lnTo>
                  <a:cubicBezTo>
                    <a:pt x="1222061" y="331338"/>
                    <a:pt x="2345003" y="15096"/>
                    <a:pt x="3543301" y="27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4B182FA7-6C93-4E89-AF7F-1A1CEA7A340A}"/>
                </a:ext>
              </a:extLst>
            </p:cNvPr>
            <p:cNvCxnSpPr>
              <a:cxnSpLocks/>
            </p:cNvCxnSpPr>
            <p:nvPr/>
          </p:nvCxnSpPr>
          <p:spPr>
            <a:xfrm>
              <a:off x="4010027" y="3681012"/>
              <a:ext cx="0" cy="123190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B6C690EC-7622-4A59-852D-AD113BF6C2FF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0" y="4365625"/>
              <a:ext cx="0" cy="1042398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93EEA1C-E9A3-4349-8B72-67E7A33B32F7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>
              <a:off x="1625600" y="2251051"/>
              <a:ext cx="0" cy="1587435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A1E1C051-788B-432B-8A9F-38576FF389B9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>
              <a:off x="6750050" y="2647950"/>
              <a:ext cx="0" cy="123190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256BE119-1686-4731-BF45-5A240AB0B26C}"/>
                </a:ext>
              </a:extLst>
            </p:cNvPr>
            <p:cNvSpPr/>
            <p:nvPr/>
          </p:nvSpPr>
          <p:spPr>
            <a:xfrm>
              <a:off x="3816353" y="4824100"/>
              <a:ext cx="387348" cy="38734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9486602-E13A-4E38-B620-BCFB307CBAB1}"/>
                </a:ext>
              </a:extLst>
            </p:cNvPr>
            <p:cNvSpPr/>
            <p:nvPr/>
          </p:nvSpPr>
          <p:spPr>
            <a:xfrm>
              <a:off x="7616826" y="5156288"/>
              <a:ext cx="387348" cy="38734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FE5488E-9367-48B0-B88F-22DF735DC753}"/>
                </a:ext>
              </a:extLst>
            </p:cNvPr>
            <p:cNvSpPr/>
            <p:nvPr/>
          </p:nvSpPr>
          <p:spPr>
            <a:xfrm>
              <a:off x="1431926" y="1863703"/>
              <a:ext cx="387348" cy="38734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FED8521-D341-47F5-A3D7-ADFECC3F25FD}"/>
                </a:ext>
              </a:extLst>
            </p:cNvPr>
            <p:cNvSpPr/>
            <p:nvPr/>
          </p:nvSpPr>
          <p:spPr>
            <a:xfrm>
              <a:off x="6556376" y="2260602"/>
              <a:ext cx="387348" cy="38734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B47A01C-3D4F-47CB-9B70-26FF10946261}"/>
                </a:ext>
              </a:extLst>
            </p:cNvPr>
            <p:cNvSpPr txBox="1"/>
            <p:nvPr/>
          </p:nvSpPr>
          <p:spPr>
            <a:xfrm>
              <a:off x="1796175" y="2296016"/>
              <a:ext cx="2728569" cy="6347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历时</a:t>
              </a:r>
              <a:r>
                <a:rPr lang="en-US" altLang="zh-CN" sz="1400" dirty="0">
                  <a:cs typeface="+mn-ea"/>
                  <a:sym typeface="+mn-lt"/>
                </a:rPr>
                <a:t>27</a:t>
              </a:r>
              <a:r>
                <a:rPr lang="zh-CN" altLang="en-US" sz="1400" dirty="0">
                  <a:cs typeface="+mn-ea"/>
                  <a:sym typeface="+mn-lt"/>
                </a:rPr>
                <a:t>天，完成混凝土用量：桩数</a:t>
              </a:r>
              <a:r>
                <a:rPr lang="en-US" altLang="zh-CN" sz="1400" dirty="0">
                  <a:cs typeface="+mn-ea"/>
                  <a:sym typeface="+mn-lt"/>
                </a:rPr>
                <a:t>724</a:t>
              </a:r>
              <a:r>
                <a:rPr lang="zh-CN" altLang="en-US" sz="1400" dirty="0">
                  <a:cs typeface="+mn-ea"/>
                  <a:sym typeface="+mn-lt"/>
                </a:rPr>
                <a:t>根，砼量</a:t>
              </a:r>
              <a:r>
                <a:rPr lang="en-US" altLang="zh-CN" sz="1400" dirty="0" smtClean="0">
                  <a:cs typeface="+mn-ea"/>
                  <a:sym typeface="+mn-lt"/>
                </a:rPr>
                <a:t>755.5m³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EC5AEFB-6861-40C6-B3AD-8912D00EA8E7}"/>
                </a:ext>
              </a:extLst>
            </p:cNvPr>
            <p:cNvSpPr txBox="1"/>
            <p:nvPr/>
          </p:nvSpPr>
          <p:spPr>
            <a:xfrm>
              <a:off x="1796175" y="1798021"/>
              <a:ext cx="3037655" cy="507831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accent6"/>
                  </a:solidFill>
                  <a:cs typeface="+mn-ea"/>
                  <a:sym typeface="+mn-lt"/>
                </a:rPr>
                <a:t>桩基</a:t>
              </a:r>
              <a:r>
                <a:rPr lang="zh-CN" altLang="en-US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工程</a:t>
              </a:r>
              <a:r>
                <a:rPr lang="en-US" altLang="zh-CN" b="1" dirty="0">
                  <a:solidFill>
                    <a:schemeClr val="accent6"/>
                  </a:solidFill>
                  <a:cs typeface="+mn-ea"/>
                  <a:sym typeface="+mn-lt"/>
                </a:rPr>
                <a:t> </a:t>
              </a:r>
              <a:r>
                <a:rPr lang="en-US" altLang="zh-CN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b="1" dirty="0" smtClean="0">
                  <a:solidFill>
                    <a:schemeClr val="bg2">
                      <a:lumMod val="50000"/>
                    </a:schemeClr>
                  </a:solidFill>
                  <a:cs typeface="+mn-ea"/>
                  <a:sym typeface="+mn-lt"/>
                </a:rPr>
                <a:t>2021.7.15—2021.8.11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0D2DECC-544C-419E-9CCB-D2C2752D50B6}"/>
                </a:ext>
              </a:extLst>
            </p:cNvPr>
            <p:cNvSpPr txBox="1"/>
            <p:nvPr/>
          </p:nvSpPr>
          <p:spPr>
            <a:xfrm>
              <a:off x="6869018" y="2683190"/>
              <a:ext cx="3262896" cy="6524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主楼结构已全部完成，历时</a:t>
              </a:r>
              <a:r>
                <a:rPr lang="en-US" altLang="zh-CN" sz="1400" dirty="0">
                  <a:cs typeface="+mn-ea"/>
                  <a:sym typeface="+mn-lt"/>
                </a:rPr>
                <a:t>69</a:t>
              </a:r>
              <a:r>
                <a:rPr lang="zh-CN" altLang="en-US" sz="1400" dirty="0">
                  <a:cs typeface="+mn-ea"/>
                  <a:sym typeface="+mn-lt"/>
                </a:rPr>
                <a:t>天，完成混凝土用量</a:t>
              </a:r>
              <a:r>
                <a:rPr lang="en-US" altLang="zh-CN" sz="1400" dirty="0" smtClean="0">
                  <a:cs typeface="+mn-ea"/>
                  <a:sym typeface="+mn-lt"/>
                </a:rPr>
                <a:t>5505m³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A3B34DA-56B7-49CE-8FA2-B0FF90DA5C70}"/>
                </a:ext>
              </a:extLst>
            </p:cNvPr>
            <p:cNvSpPr txBox="1"/>
            <p:nvPr/>
          </p:nvSpPr>
          <p:spPr>
            <a:xfrm>
              <a:off x="6869017" y="2182330"/>
              <a:ext cx="3514787" cy="553998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accent6"/>
                  </a:solidFill>
                  <a:cs typeface="+mn-ea"/>
                  <a:sym typeface="+mn-lt"/>
                </a:rPr>
                <a:t>主体结构</a:t>
              </a:r>
              <a:r>
                <a:rPr lang="zh-CN" altLang="en-US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施工</a:t>
              </a:r>
              <a:r>
                <a:rPr lang="en-US" altLang="zh-CN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  </a:t>
              </a:r>
              <a:r>
                <a:rPr lang="en-US" altLang="zh-CN" sz="1200" b="1" dirty="0" smtClean="0">
                  <a:solidFill>
                    <a:schemeClr val="bg2">
                      <a:lumMod val="50000"/>
                    </a:schemeClr>
                  </a:solidFill>
                  <a:cs typeface="+mn-ea"/>
                  <a:sym typeface="+mn-lt"/>
                </a:rPr>
                <a:t>2021.8.30—2021.11.7</a:t>
              </a:r>
              <a:endParaRPr lang="zh-CN" altLang="en-US" sz="1100" b="1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3EEBE4B-E1D7-4B59-AD7F-9E61C8CE1335}"/>
                </a:ext>
              </a:extLst>
            </p:cNvPr>
            <p:cNvSpPr txBox="1"/>
            <p:nvPr/>
          </p:nvSpPr>
          <p:spPr>
            <a:xfrm>
              <a:off x="7959268" y="5015332"/>
              <a:ext cx="2937087" cy="6524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 smtClean="0">
                  <a:cs typeface="+mn-ea"/>
                  <a:sym typeface="+mn-lt"/>
                </a:rPr>
                <a:t>砌</a:t>
              </a:r>
              <a:r>
                <a:rPr lang="zh-CN" altLang="en-US" sz="1400" dirty="0">
                  <a:cs typeface="+mn-ea"/>
                  <a:sym typeface="+mn-lt"/>
                </a:rPr>
                <a:t>体工程完成，</a:t>
              </a:r>
              <a:r>
                <a:rPr lang="en-US" altLang="zh-CN" sz="1400" dirty="0">
                  <a:cs typeface="+mn-ea"/>
                  <a:sym typeface="+mn-lt"/>
                </a:rPr>
                <a:t>1#</a:t>
              </a:r>
              <a:r>
                <a:rPr lang="zh-CN" altLang="en-US" sz="1400" dirty="0">
                  <a:cs typeface="+mn-ea"/>
                  <a:sym typeface="+mn-lt"/>
                </a:rPr>
                <a:t>、</a:t>
              </a:r>
              <a:r>
                <a:rPr lang="en-US" altLang="zh-CN" sz="1400" dirty="0">
                  <a:cs typeface="+mn-ea"/>
                  <a:sym typeface="+mn-lt"/>
                </a:rPr>
                <a:t>10#</a:t>
              </a:r>
              <a:r>
                <a:rPr lang="zh-CN" altLang="en-US" sz="1400" dirty="0">
                  <a:cs typeface="+mn-ea"/>
                  <a:sym typeface="+mn-lt"/>
                </a:rPr>
                <a:t>、</a:t>
              </a:r>
              <a:r>
                <a:rPr lang="en-US" altLang="zh-CN" sz="1400" dirty="0">
                  <a:cs typeface="+mn-ea"/>
                  <a:sym typeface="+mn-lt"/>
                </a:rPr>
                <a:t>18#</a:t>
              </a:r>
              <a:r>
                <a:rPr lang="zh-CN" altLang="en-US" sz="1400" dirty="0">
                  <a:cs typeface="+mn-ea"/>
                  <a:sym typeface="+mn-lt"/>
                </a:rPr>
                <a:t>楼及地下室外围封堵，</a:t>
              </a:r>
              <a:r>
                <a:rPr lang="zh-CN" altLang="en-US" sz="1400" dirty="0" smtClean="0">
                  <a:cs typeface="+mn-ea"/>
                  <a:sym typeface="+mn-lt"/>
                </a:rPr>
                <a:t>砌筑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CFECA8F-F86F-4F6D-8ABF-F4751DD20423}"/>
                </a:ext>
              </a:extLst>
            </p:cNvPr>
            <p:cNvSpPr txBox="1"/>
            <p:nvPr/>
          </p:nvSpPr>
          <p:spPr>
            <a:xfrm>
              <a:off x="7959268" y="4592241"/>
              <a:ext cx="3085856" cy="507831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accent6"/>
                  </a:solidFill>
                  <a:cs typeface="+mn-ea"/>
                  <a:sym typeface="+mn-lt"/>
                </a:rPr>
                <a:t>砌筑</a:t>
              </a:r>
              <a:r>
                <a:rPr lang="zh-CN" altLang="en-US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工程  </a:t>
              </a:r>
              <a:r>
                <a:rPr lang="en-US" altLang="zh-CN" sz="1200" b="1" dirty="0" smtClean="0">
                  <a:solidFill>
                    <a:schemeClr val="bg2">
                      <a:lumMod val="50000"/>
                    </a:schemeClr>
                  </a:solidFill>
                  <a:cs typeface="+mn-ea"/>
                  <a:sym typeface="+mn-lt"/>
                </a:rPr>
                <a:t>2021.9.26—2021.10.31</a:t>
              </a:r>
              <a:endParaRPr lang="zh-CN" altLang="en-US" sz="1100" b="1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265CCDB-E2FD-4F70-B13F-6041C7723737}"/>
                </a:ext>
              </a:extLst>
            </p:cNvPr>
            <p:cNvSpPr txBox="1"/>
            <p:nvPr/>
          </p:nvSpPr>
          <p:spPr>
            <a:xfrm>
              <a:off x="4104557" y="4539497"/>
              <a:ext cx="2937087" cy="9148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主楼部分及车库部分已全部完成，历时</a:t>
              </a:r>
              <a:r>
                <a:rPr lang="en-US" altLang="zh-CN" sz="1400" dirty="0">
                  <a:cs typeface="+mn-ea"/>
                  <a:sym typeface="+mn-lt"/>
                </a:rPr>
                <a:t>89</a:t>
              </a:r>
              <a:r>
                <a:rPr lang="zh-CN" altLang="en-US" sz="1400" dirty="0">
                  <a:cs typeface="+mn-ea"/>
                  <a:sym typeface="+mn-lt"/>
                </a:rPr>
                <a:t>天，完成混凝土用量</a:t>
              </a:r>
              <a:r>
                <a:rPr lang="en-US" altLang="zh-CN" sz="1400" dirty="0" smtClean="0">
                  <a:cs typeface="+mn-ea"/>
                  <a:sym typeface="+mn-lt"/>
                </a:rPr>
                <a:t>7812.5m³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8591893-FF88-4CFC-A0E9-09D6143A29EA}"/>
                </a:ext>
              </a:extLst>
            </p:cNvPr>
            <p:cNvSpPr txBox="1"/>
            <p:nvPr/>
          </p:nvSpPr>
          <p:spPr>
            <a:xfrm>
              <a:off x="4104557" y="4084409"/>
              <a:ext cx="3318063" cy="468975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accent6"/>
                  </a:solidFill>
                  <a:cs typeface="+mn-ea"/>
                  <a:sym typeface="+mn-lt"/>
                </a:rPr>
                <a:t>地下室</a:t>
              </a:r>
              <a:r>
                <a:rPr lang="zh-CN" altLang="en-US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结构</a:t>
              </a:r>
              <a:r>
                <a:rPr lang="en-US" altLang="zh-CN" b="1" dirty="0" smtClean="0">
                  <a:solidFill>
                    <a:schemeClr val="accent6"/>
                  </a:solidFill>
                  <a:cs typeface="+mn-ea"/>
                  <a:sym typeface="+mn-lt"/>
                </a:rPr>
                <a:t>  </a:t>
              </a:r>
              <a:r>
                <a:rPr lang="en-US" altLang="zh-CN" sz="1200" b="1" dirty="0" smtClean="0">
                  <a:solidFill>
                    <a:schemeClr val="bg2">
                      <a:lumMod val="50000"/>
                    </a:schemeClr>
                  </a:solidFill>
                  <a:cs typeface="+mn-ea"/>
                  <a:sym typeface="+mn-lt"/>
                </a:rPr>
                <a:t>2021.7.28—2021.10.25</a:t>
              </a:r>
            </a:p>
          </p:txBody>
        </p:sp>
      </p:grpSp>
      <p:sp>
        <p:nvSpPr>
          <p:cNvPr id="23" name="灯片编号占位符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7</a:t>
            </a:fld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66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5971" y="584127"/>
            <a:ext cx="1905732" cy="444573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质控管理</a:t>
            </a:r>
          </a:p>
        </p:txBody>
      </p:sp>
      <p:sp>
        <p:nvSpPr>
          <p:cNvPr id="3" name="矩形 2"/>
          <p:cNvSpPr/>
          <p:nvPr/>
        </p:nvSpPr>
        <p:spPr>
          <a:xfrm>
            <a:off x="1227647" y="4097604"/>
            <a:ext cx="9736707" cy="20086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666973" y="2290173"/>
            <a:ext cx="1937619" cy="2981874"/>
          </a:xfrm>
          <a:prstGeom prst="roundRect">
            <a:avLst>
              <a:gd name="adj" fmla="val 759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656" y="3136973"/>
            <a:ext cx="1593706" cy="369332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P (Plan) 计划</a:t>
            </a:r>
          </a:p>
        </p:txBody>
      </p:sp>
      <p:sp>
        <p:nvSpPr>
          <p:cNvPr id="6" name="文本框 5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1796059" y="3537083"/>
            <a:ext cx="1612900" cy="898516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包括方针和目标的确定，以及活动规划的制定。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973785" y="2290173"/>
            <a:ext cx="1937619" cy="2981874"/>
          </a:xfrm>
          <a:prstGeom prst="roundRect">
            <a:avLst>
              <a:gd name="adj" fmla="val 759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02236" y="3136973"/>
            <a:ext cx="1414170" cy="369332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D (Do) 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执行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文本框 8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4102871" y="3537083"/>
            <a:ext cx="1612900" cy="117551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设计具体方案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再按此进行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具体运作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，予以实现。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280597" y="2290173"/>
            <a:ext cx="1937619" cy="2981874"/>
          </a:xfrm>
          <a:prstGeom prst="roundRect">
            <a:avLst>
              <a:gd name="adj" fmla="val 8499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76411" y="3136973"/>
            <a:ext cx="1749197" cy="369332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C (Check) 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检查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2" name="文本框 11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6444559" y="3537083"/>
            <a:ext cx="1612900" cy="1175899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总结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执行结果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分清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对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错，明确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效果，找出问题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587409" y="2290173"/>
            <a:ext cx="1937619" cy="2981874"/>
          </a:xfrm>
          <a:prstGeom prst="roundRect">
            <a:avLst>
              <a:gd name="adj" fmla="val 9407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accent1">
                <a:lumMod val="40000"/>
                <a:lumOff val="6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15860" y="3136973"/>
            <a:ext cx="1414170" cy="369332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A (Act)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rPr>
              <a:t>处理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文本框 14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8716495" y="3537083"/>
            <a:ext cx="1612900" cy="1477328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肯定经验，予以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标准化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;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总结教训，予以重视。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227647" y="5566869"/>
            <a:ext cx="9736707" cy="419568"/>
            <a:chOff x="1227647" y="5566869"/>
            <a:chExt cx="9736707" cy="419568"/>
          </a:xfrm>
        </p:grpSpPr>
        <p:sp>
          <p:nvSpPr>
            <p:cNvPr id="17" name="矩形 16"/>
            <p:cNvSpPr/>
            <p:nvPr/>
          </p:nvSpPr>
          <p:spPr>
            <a:xfrm>
              <a:off x="1227647" y="5566869"/>
              <a:ext cx="9736707" cy="4195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27647" y="5591987"/>
              <a:ext cx="9736706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b="1" dirty="0" smtClean="0">
                  <a:solidFill>
                    <a:schemeClr val="bg1"/>
                  </a:solidFill>
                  <a:cs typeface="+mn-ea"/>
                  <a:sym typeface="+mn-lt"/>
                </a:rPr>
                <a:t>全面</a:t>
              </a:r>
              <a:r>
                <a:rPr lang="zh-CN" altLang="en-US" b="1" dirty="0" smtClean="0">
                  <a:solidFill>
                    <a:schemeClr val="bg1"/>
                  </a:solidFill>
                  <a:cs typeface="+mn-ea"/>
                  <a:sym typeface="+mn-lt"/>
                </a:rPr>
                <a:t>、</a:t>
              </a:r>
              <a:r>
                <a:rPr lang="zh-CN" altLang="zh-CN" b="1" dirty="0" smtClean="0">
                  <a:solidFill>
                    <a:schemeClr val="bg1"/>
                  </a:solidFill>
                  <a:cs typeface="+mn-ea"/>
                  <a:sym typeface="+mn-lt"/>
                </a:rPr>
                <a:t>全员</a:t>
              </a:r>
              <a:r>
                <a:rPr lang="zh-CN" altLang="en-US" dirty="0" smtClean="0">
                  <a:solidFill>
                    <a:schemeClr val="bg1"/>
                  </a:solidFill>
                  <a:cs typeface="+mn-ea"/>
                  <a:sym typeface="+mn-lt"/>
                </a:rPr>
                <a:t>、</a:t>
              </a:r>
              <a:r>
                <a:rPr lang="zh-CN" altLang="zh-CN" b="1" dirty="0" smtClean="0">
                  <a:solidFill>
                    <a:schemeClr val="bg1"/>
                  </a:solidFill>
                  <a:cs typeface="+mn-ea"/>
                  <a:sym typeface="+mn-lt"/>
                </a:rPr>
                <a:t>全过程</a:t>
              </a:r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19530" y="1711823"/>
            <a:ext cx="7686394" cy="1631216"/>
            <a:chOff x="2219530" y="1711823"/>
            <a:chExt cx="7686394" cy="1631216"/>
          </a:xfrm>
        </p:grpSpPr>
        <p:sp>
          <p:nvSpPr>
            <p:cNvPr id="20" name="文本框 19"/>
            <p:cNvSpPr txBox="1"/>
            <p:nvPr/>
          </p:nvSpPr>
          <p:spPr>
            <a:xfrm>
              <a:off x="2219530" y="1711823"/>
              <a:ext cx="765958" cy="16312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00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lt"/>
                </a:rPr>
                <a:t>P</a:t>
              </a:r>
              <a:endParaRPr lang="zh-CN" altLang="en-US" sz="100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26342" y="1711823"/>
              <a:ext cx="765958" cy="16312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lt"/>
                </a:rPr>
                <a:t>D</a:t>
              </a:r>
              <a:endParaRPr lang="zh-CN" altLang="en-US" sz="100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868030" y="1711823"/>
              <a:ext cx="765958" cy="16312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0" b="1" dirty="0" smtClean="0">
                  <a:solidFill>
                    <a:schemeClr val="accent6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lt"/>
                </a:rPr>
                <a:t>C</a:t>
              </a:r>
              <a:endParaRPr lang="zh-CN" altLang="en-US" sz="10000" b="1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139966" y="1711823"/>
              <a:ext cx="765958" cy="16312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0" b="1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lt"/>
                </a:rPr>
                <a:t>A</a:t>
              </a:r>
              <a:endParaRPr lang="zh-CN" altLang="en-US" sz="10000" b="1" dirty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8</a:t>
            </a:fld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28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EC6C239A-D3B9-4993-803D-129284C9E150}"/>
              </a:ext>
            </a:extLst>
          </p:cNvPr>
          <p:cNvSpPr/>
          <p:nvPr/>
        </p:nvSpPr>
        <p:spPr>
          <a:xfrm rot="5400000">
            <a:off x="67374" y="2880740"/>
            <a:ext cx="4154561" cy="227576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 w="635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6769" y="584127"/>
            <a:ext cx="1906247" cy="444573"/>
          </a:xfrm>
        </p:spPr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工程管理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35058" y="1268342"/>
            <a:ext cx="3521889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 smtClean="0">
                <a:solidFill>
                  <a:schemeClr val="accent1"/>
                </a:solidFill>
                <a:cs typeface="+mn-ea"/>
                <a:sym typeface="+mn-lt"/>
              </a:rPr>
              <a:t>道道把关   井然有序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0E6200C0-4D24-4A94-95E9-828883308567}"/>
              </a:ext>
            </a:extLst>
          </p:cNvPr>
          <p:cNvSpPr/>
          <p:nvPr/>
        </p:nvSpPr>
        <p:spPr>
          <a:xfrm flipV="1">
            <a:off x="4606563" y="1718635"/>
            <a:ext cx="1730280" cy="55714"/>
          </a:xfrm>
          <a:prstGeom prst="parallelogram">
            <a:avLst>
              <a:gd name="adj" fmla="val 71184"/>
            </a:avLst>
          </a:prstGeom>
          <a:noFill/>
          <a:ln w="6350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2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4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ym typeface="+mn-lt"/>
            </a:endParaRPr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201C6778-8D25-42C4-8166-62B485CAF1A4}"/>
              </a:ext>
            </a:extLst>
          </p:cNvPr>
          <p:cNvSpPr/>
          <p:nvPr/>
        </p:nvSpPr>
        <p:spPr>
          <a:xfrm flipV="1">
            <a:off x="4626153" y="1709971"/>
            <a:ext cx="1730280" cy="55714"/>
          </a:xfrm>
          <a:prstGeom prst="parallelogram">
            <a:avLst>
              <a:gd name="adj" fmla="val 71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>
              <a:sym typeface="+mn-lt"/>
            </a:endParaRPr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3B74E0B7-C0A5-4D03-BBAE-DB789C32BC1A}"/>
              </a:ext>
            </a:extLst>
          </p:cNvPr>
          <p:cNvSpPr/>
          <p:nvPr/>
        </p:nvSpPr>
        <p:spPr>
          <a:xfrm flipV="1">
            <a:off x="3478892" y="1705477"/>
            <a:ext cx="916906" cy="29524"/>
          </a:xfrm>
          <a:prstGeom prst="parallelogram">
            <a:avLst>
              <a:gd name="adj" fmla="val 71184"/>
            </a:avLst>
          </a:prstGeom>
          <a:noFill/>
          <a:ln w="3175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2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4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>
              <a:sym typeface="+mn-lt"/>
            </a:endParaRPr>
          </a:p>
        </p:txBody>
      </p:sp>
      <p:sp>
        <p:nvSpPr>
          <p:cNvPr id="33" name="平行四边形 32">
            <a:extLst>
              <a:ext uri="{FF2B5EF4-FFF2-40B4-BE49-F238E27FC236}">
                <a16:creationId xmlns:a16="http://schemas.microsoft.com/office/drawing/2014/main" id="{464F0008-7A54-4E90-9209-46F412E0EF76}"/>
              </a:ext>
            </a:extLst>
          </p:cNvPr>
          <p:cNvSpPr/>
          <p:nvPr/>
        </p:nvSpPr>
        <p:spPr>
          <a:xfrm flipV="1">
            <a:off x="3489273" y="1700886"/>
            <a:ext cx="916906" cy="29524"/>
          </a:xfrm>
          <a:prstGeom prst="parallelogram">
            <a:avLst>
              <a:gd name="adj" fmla="val 71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>
              <a:sym typeface="+mn-lt"/>
            </a:endParaRPr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E99A46FF-5538-413B-ACFF-FBE311777E90}"/>
              </a:ext>
            </a:extLst>
          </p:cNvPr>
          <p:cNvSpPr/>
          <p:nvPr/>
        </p:nvSpPr>
        <p:spPr>
          <a:xfrm flipV="1">
            <a:off x="7666574" y="1678601"/>
            <a:ext cx="916906" cy="29524"/>
          </a:xfrm>
          <a:prstGeom prst="parallelogram">
            <a:avLst>
              <a:gd name="adj" fmla="val 71184"/>
            </a:avLst>
          </a:prstGeom>
          <a:noFill/>
          <a:ln w="3175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2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4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>
              <a:sym typeface="+mn-lt"/>
            </a:endParaRPr>
          </a:p>
        </p:txBody>
      </p:sp>
      <p:sp>
        <p:nvSpPr>
          <p:cNvPr id="36" name="平行四边形 35">
            <a:extLst>
              <a:ext uri="{FF2B5EF4-FFF2-40B4-BE49-F238E27FC236}">
                <a16:creationId xmlns:a16="http://schemas.microsoft.com/office/drawing/2014/main" id="{127722BE-3F9C-4A20-9340-11AC0E03DF5E}"/>
              </a:ext>
            </a:extLst>
          </p:cNvPr>
          <p:cNvSpPr/>
          <p:nvPr/>
        </p:nvSpPr>
        <p:spPr>
          <a:xfrm flipV="1">
            <a:off x="7676955" y="1674010"/>
            <a:ext cx="916906" cy="29524"/>
          </a:xfrm>
          <a:prstGeom prst="parallelogram">
            <a:avLst>
              <a:gd name="adj" fmla="val 71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>
              <a:sym typeface="+mn-lt"/>
            </a:endParaRPr>
          </a:p>
        </p:txBody>
      </p:sp>
      <p:sp>
        <p:nvSpPr>
          <p:cNvPr id="43" name="平行四边形 42">
            <a:extLst>
              <a:ext uri="{FF2B5EF4-FFF2-40B4-BE49-F238E27FC236}">
                <a16:creationId xmlns:a16="http://schemas.microsoft.com/office/drawing/2014/main" id="{E99A46FF-5538-413B-ACFF-FBE311777E90}"/>
              </a:ext>
            </a:extLst>
          </p:cNvPr>
          <p:cNvSpPr/>
          <p:nvPr/>
        </p:nvSpPr>
        <p:spPr>
          <a:xfrm flipV="1">
            <a:off x="4081537" y="1351761"/>
            <a:ext cx="818730" cy="24924"/>
          </a:xfrm>
          <a:prstGeom prst="parallelogram">
            <a:avLst>
              <a:gd name="adj" fmla="val 71184"/>
            </a:avLst>
          </a:prstGeom>
          <a:noFill/>
          <a:ln w="3175" cap="flat" cmpd="sng" algn="ctr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2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42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>
              <a:sym typeface="+mn-lt"/>
            </a:endParaRPr>
          </a:p>
        </p:txBody>
      </p:sp>
      <p:sp>
        <p:nvSpPr>
          <p:cNvPr id="44" name="平行四边形 43">
            <a:extLst>
              <a:ext uri="{FF2B5EF4-FFF2-40B4-BE49-F238E27FC236}">
                <a16:creationId xmlns:a16="http://schemas.microsoft.com/office/drawing/2014/main" id="{127722BE-3F9C-4A20-9340-11AC0E03DF5E}"/>
              </a:ext>
            </a:extLst>
          </p:cNvPr>
          <p:cNvSpPr/>
          <p:nvPr/>
        </p:nvSpPr>
        <p:spPr>
          <a:xfrm flipV="1">
            <a:off x="4090807" y="1347885"/>
            <a:ext cx="818730" cy="24924"/>
          </a:xfrm>
          <a:prstGeom prst="parallelogram">
            <a:avLst>
              <a:gd name="adj" fmla="val 71184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119A66-5F36-43A2-899B-ECC125D65E53}"/>
              </a:ext>
            </a:extLst>
          </p:cNvPr>
          <p:cNvSpPr/>
          <p:nvPr/>
        </p:nvSpPr>
        <p:spPr>
          <a:xfrm>
            <a:off x="3641004" y="1945937"/>
            <a:ext cx="2275767" cy="414996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9" name="矩形 8" descr="C:/Users/Administrator/AppData/Local/Temp/picturecompress_20211209133748/output_1.jpgoutput_1"/>
          <p:cNvSpPr>
            <a:spLocks/>
          </p:cNvSpPr>
          <p:nvPr/>
        </p:nvSpPr>
        <p:spPr>
          <a:xfrm>
            <a:off x="3892356" y="4398906"/>
            <a:ext cx="1773062" cy="1506523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t="-1000" b="-1000"/>
            </a:stretch>
          </a:blipFill>
          <a:effectLst>
            <a:outerShdw blurRad="127000" sx="101000" sy="101000" algn="ctr" rotWithShape="0">
              <a:schemeClr val="accent3">
                <a:alpha val="10000"/>
              </a:schemeClr>
            </a:outerShdw>
          </a:effectLst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sym typeface="+mn-lt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3892356" y="3101631"/>
            <a:ext cx="1773062" cy="625786"/>
          </a:xfrm>
          <a:custGeom>
            <a:avLst/>
            <a:gdLst>
              <a:gd name="connsiteX0" fmla="*/ 0 w 1773062"/>
              <a:gd name="connsiteY0" fmla="*/ 0 h 625786"/>
              <a:gd name="connsiteX1" fmla="*/ 1773062 w 1773062"/>
              <a:gd name="connsiteY1" fmla="*/ 0 h 625786"/>
              <a:gd name="connsiteX2" fmla="*/ 1773062 w 1773062"/>
              <a:gd name="connsiteY2" fmla="*/ 625786 h 625786"/>
              <a:gd name="connsiteX3" fmla="*/ 0 w 1773062"/>
              <a:gd name="connsiteY3" fmla="*/ 625786 h 625786"/>
              <a:gd name="connsiteX4" fmla="*/ 0 w 1773062"/>
              <a:gd name="connsiteY4" fmla="*/ 0 h 6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062" h="625786">
                <a:moveTo>
                  <a:pt x="0" y="0"/>
                </a:moveTo>
                <a:lnTo>
                  <a:pt x="1773062" y="0"/>
                </a:lnTo>
                <a:lnTo>
                  <a:pt x="1773062" y="625786"/>
                </a:lnTo>
                <a:lnTo>
                  <a:pt x="0" y="6257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 algn="just" defTabSz="3556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钢模板工程逐层验收合格后方可进入后道工序</a:t>
            </a:r>
            <a:endParaRPr lang="zh-CN" altLang="en-US" sz="1600" kern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4231301" y="2577923"/>
            <a:ext cx="109517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模板工程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754B9D-0ECA-41B0-803B-98E8BE192D81}"/>
              </a:ext>
            </a:extLst>
          </p:cNvPr>
          <p:cNvSpPr txBox="1"/>
          <p:nvPr/>
        </p:nvSpPr>
        <p:spPr>
          <a:xfrm>
            <a:off x="3722203" y="2136414"/>
            <a:ext cx="211336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3600">
                <a:gradFill>
                  <a:gsLst>
                    <a:gs pos="82000">
                      <a:schemeClr val="accent1">
                        <a:lumMod val="50000"/>
                        <a:alpha val="0"/>
                      </a:schemeClr>
                    </a:gs>
                    <a:gs pos="0">
                      <a:schemeClr val="accent1">
                        <a:lumMod val="75000"/>
                        <a:alpha val="51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gradFill>
                  <a:gsLst>
                    <a:gs pos="76000">
                      <a:schemeClr val="accent6">
                        <a:alpha val="0"/>
                      </a:schemeClr>
                    </a:gs>
                    <a:gs pos="0">
                      <a:schemeClr val="accent6">
                        <a:alpha val="7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dirty="0">
              <a:gradFill>
                <a:gsLst>
                  <a:gs pos="76000">
                    <a:schemeClr val="accent6">
                      <a:alpha val="0"/>
                    </a:schemeClr>
                  </a:gs>
                  <a:gs pos="0">
                    <a:schemeClr val="accent6">
                      <a:alpha val="75000"/>
                    </a:schemeClr>
                  </a:gs>
                </a:gsLst>
                <a:lin ang="5400000" scaled="1"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26BE92E-1B76-465A-819C-3542BEA3332F}"/>
              </a:ext>
            </a:extLst>
          </p:cNvPr>
          <p:cNvCxnSpPr>
            <a:cxnSpLocks/>
          </p:cNvCxnSpPr>
          <p:nvPr/>
        </p:nvCxnSpPr>
        <p:spPr>
          <a:xfrm flipH="1">
            <a:off x="4599987" y="3012943"/>
            <a:ext cx="357800" cy="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EC6C239A-D3B9-4993-803D-129284C9E150}"/>
              </a:ext>
            </a:extLst>
          </p:cNvPr>
          <p:cNvSpPr/>
          <p:nvPr/>
        </p:nvSpPr>
        <p:spPr>
          <a:xfrm rot="5400000">
            <a:off x="2701606" y="2880740"/>
            <a:ext cx="4154559" cy="2275769"/>
          </a:xfrm>
          <a:prstGeom prst="rect">
            <a:avLst/>
          </a:prstGeom>
          <a:noFill/>
          <a:ln w="635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A119A66-5F36-43A2-899B-ECC125D65E53}"/>
              </a:ext>
            </a:extLst>
          </p:cNvPr>
          <p:cNvSpPr/>
          <p:nvPr/>
        </p:nvSpPr>
        <p:spPr>
          <a:xfrm>
            <a:off x="6275234" y="1945937"/>
            <a:ext cx="2275767" cy="414996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矩形 15" descr="C:/Users/Administrator/AppData/Local/Temp/picturecompress_20211209114015/output_1.jpgoutput_1"/>
          <p:cNvSpPr>
            <a:spLocks/>
          </p:cNvSpPr>
          <p:nvPr/>
        </p:nvSpPr>
        <p:spPr>
          <a:xfrm>
            <a:off x="6526586" y="4398906"/>
            <a:ext cx="1773062" cy="150652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t="-1000" b="-1000"/>
            </a:stretch>
          </a:blipFill>
          <a:effectLst>
            <a:outerShdw blurRad="127000" sx="101000" sy="101000" algn="ctr" rotWithShape="0">
              <a:schemeClr val="accent3">
                <a:alpha val="10000"/>
              </a:schemeClr>
            </a:outerShdw>
          </a:effectLst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sym typeface="+mn-lt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6526586" y="3101631"/>
            <a:ext cx="1773062" cy="1231586"/>
          </a:xfrm>
          <a:custGeom>
            <a:avLst/>
            <a:gdLst>
              <a:gd name="connsiteX0" fmla="*/ 0 w 1773062"/>
              <a:gd name="connsiteY0" fmla="*/ 0 h 625786"/>
              <a:gd name="connsiteX1" fmla="*/ 1773062 w 1773062"/>
              <a:gd name="connsiteY1" fmla="*/ 0 h 625786"/>
              <a:gd name="connsiteX2" fmla="*/ 1773062 w 1773062"/>
              <a:gd name="connsiteY2" fmla="*/ 625786 h 625786"/>
              <a:gd name="connsiteX3" fmla="*/ 0 w 1773062"/>
              <a:gd name="connsiteY3" fmla="*/ 625786 h 625786"/>
              <a:gd name="connsiteX4" fmla="*/ 0 w 1773062"/>
              <a:gd name="connsiteY4" fmla="*/ 0 h 6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062" h="625786">
                <a:moveTo>
                  <a:pt x="0" y="0"/>
                </a:moveTo>
                <a:lnTo>
                  <a:pt x="1773062" y="0"/>
                </a:lnTo>
                <a:lnTo>
                  <a:pt x="1773062" y="625786"/>
                </a:lnTo>
                <a:lnTo>
                  <a:pt x="0" y="6257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 algn="just" defTabSz="3556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混凝土工程浇筑中严格把控全过程监督把关</a:t>
            </a:r>
            <a:endParaRPr lang="zh-CN" alt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本框 17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6865531" y="2577923"/>
            <a:ext cx="109517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浇筑工程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7754B9D-0ECA-41B0-803B-98E8BE192D81}"/>
              </a:ext>
            </a:extLst>
          </p:cNvPr>
          <p:cNvSpPr txBox="1"/>
          <p:nvPr/>
        </p:nvSpPr>
        <p:spPr>
          <a:xfrm>
            <a:off x="6356433" y="2136414"/>
            <a:ext cx="211336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3600">
                <a:gradFill>
                  <a:gsLst>
                    <a:gs pos="82000">
                      <a:schemeClr val="accent1">
                        <a:lumMod val="50000"/>
                        <a:alpha val="0"/>
                      </a:schemeClr>
                    </a:gs>
                    <a:gs pos="0">
                      <a:schemeClr val="accent1">
                        <a:lumMod val="75000"/>
                        <a:alpha val="51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gradFill>
                  <a:gsLst>
                    <a:gs pos="76000">
                      <a:schemeClr val="accent6">
                        <a:alpha val="0"/>
                      </a:schemeClr>
                    </a:gs>
                    <a:gs pos="0">
                      <a:schemeClr val="accent6">
                        <a:alpha val="7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dirty="0">
              <a:gradFill>
                <a:gsLst>
                  <a:gs pos="76000">
                    <a:schemeClr val="accent6">
                      <a:alpha val="0"/>
                    </a:schemeClr>
                  </a:gs>
                  <a:gs pos="0">
                    <a:schemeClr val="accent6">
                      <a:alpha val="75000"/>
                    </a:schemeClr>
                  </a:gs>
                </a:gsLst>
                <a:lin ang="5400000" scaled="1"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026BE92E-1B76-465A-819C-3542BEA3332F}"/>
              </a:ext>
            </a:extLst>
          </p:cNvPr>
          <p:cNvCxnSpPr>
            <a:cxnSpLocks/>
          </p:cNvCxnSpPr>
          <p:nvPr/>
        </p:nvCxnSpPr>
        <p:spPr>
          <a:xfrm flipH="1">
            <a:off x="7234217" y="3012943"/>
            <a:ext cx="357800" cy="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EC6C239A-D3B9-4993-803D-129284C9E150}"/>
              </a:ext>
            </a:extLst>
          </p:cNvPr>
          <p:cNvSpPr/>
          <p:nvPr/>
        </p:nvSpPr>
        <p:spPr>
          <a:xfrm rot="5400000">
            <a:off x="5330943" y="2880740"/>
            <a:ext cx="4154557" cy="2275769"/>
          </a:xfrm>
          <a:prstGeom prst="rect">
            <a:avLst/>
          </a:prstGeom>
          <a:noFill/>
          <a:ln w="635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A119A66-5F36-43A2-899B-ECC125D65E53}"/>
              </a:ext>
            </a:extLst>
          </p:cNvPr>
          <p:cNvSpPr/>
          <p:nvPr/>
        </p:nvSpPr>
        <p:spPr>
          <a:xfrm>
            <a:off x="8909463" y="1945937"/>
            <a:ext cx="2275767" cy="4149969"/>
          </a:xfrm>
          <a:prstGeom prst="rect">
            <a:avLst/>
          </a:prstGeom>
          <a:solidFill>
            <a:schemeClr val="bg1">
              <a:lumMod val="9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23" name="矩形 22" descr="C:/Users/Administrator/AppData/Local/Temp/picturecompress_20211209134628/output_1.jpgoutput_1"/>
          <p:cNvSpPr>
            <a:spLocks/>
          </p:cNvSpPr>
          <p:nvPr/>
        </p:nvSpPr>
        <p:spPr>
          <a:xfrm>
            <a:off x="9160815" y="4398906"/>
            <a:ext cx="1773062" cy="1506523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t="-1000" b="-1000"/>
            </a:stretch>
          </a:blipFill>
          <a:effectLst>
            <a:outerShdw blurRad="127000" sx="101000" sy="101000" algn="ctr" rotWithShape="0">
              <a:schemeClr val="accent3">
                <a:alpha val="10000"/>
              </a:schemeClr>
            </a:outerShdw>
          </a:effectLst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sym typeface="+mn-lt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9160815" y="3101630"/>
            <a:ext cx="1773062" cy="1159723"/>
          </a:xfrm>
          <a:custGeom>
            <a:avLst/>
            <a:gdLst>
              <a:gd name="connsiteX0" fmla="*/ 0 w 1773062"/>
              <a:gd name="connsiteY0" fmla="*/ 0 h 625786"/>
              <a:gd name="connsiteX1" fmla="*/ 1773062 w 1773062"/>
              <a:gd name="connsiteY1" fmla="*/ 0 h 625786"/>
              <a:gd name="connsiteX2" fmla="*/ 1773062 w 1773062"/>
              <a:gd name="connsiteY2" fmla="*/ 625786 h 625786"/>
              <a:gd name="connsiteX3" fmla="*/ 0 w 1773062"/>
              <a:gd name="connsiteY3" fmla="*/ 625786 h 625786"/>
              <a:gd name="connsiteX4" fmla="*/ 0 w 1773062"/>
              <a:gd name="connsiteY4" fmla="*/ 0 h 6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062" h="625786">
                <a:moveTo>
                  <a:pt x="0" y="0"/>
                </a:moveTo>
                <a:lnTo>
                  <a:pt x="1773062" y="0"/>
                </a:lnTo>
                <a:lnTo>
                  <a:pt x="1773062" y="625786"/>
                </a:lnTo>
                <a:lnTo>
                  <a:pt x="0" y="6257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 algn="just" defTabSz="3556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砌筑工程严格按照质量规范要求，严格把控定位等尺寸</a:t>
            </a:r>
            <a:endParaRPr lang="zh-CN" altLang="en-US" sz="1600" kern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24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9499760" y="2577923"/>
            <a:ext cx="109517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砌筑工程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7754B9D-0ECA-41B0-803B-98E8BE192D81}"/>
              </a:ext>
            </a:extLst>
          </p:cNvPr>
          <p:cNvSpPr txBox="1"/>
          <p:nvPr/>
        </p:nvSpPr>
        <p:spPr>
          <a:xfrm>
            <a:off x="8990662" y="2136414"/>
            <a:ext cx="211336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3600">
                <a:gradFill>
                  <a:gsLst>
                    <a:gs pos="82000">
                      <a:schemeClr val="accent1">
                        <a:lumMod val="50000"/>
                        <a:alpha val="0"/>
                      </a:schemeClr>
                    </a:gs>
                    <a:gs pos="0">
                      <a:schemeClr val="accent1">
                        <a:lumMod val="75000"/>
                        <a:alpha val="51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gradFill>
                  <a:gsLst>
                    <a:gs pos="76000">
                      <a:schemeClr val="accent6">
                        <a:alpha val="0"/>
                      </a:schemeClr>
                    </a:gs>
                    <a:gs pos="0">
                      <a:schemeClr val="accent6">
                        <a:alpha val="7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ea"/>
                <a:sym typeface="+mn-lt"/>
              </a:rPr>
              <a:t>04</a:t>
            </a:r>
            <a:endParaRPr lang="zh-CN" altLang="en-US" dirty="0">
              <a:gradFill>
                <a:gsLst>
                  <a:gs pos="76000">
                    <a:schemeClr val="accent6">
                      <a:alpha val="0"/>
                    </a:schemeClr>
                  </a:gs>
                  <a:gs pos="0">
                    <a:schemeClr val="accent6">
                      <a:alpha val="75000"/>
                    </a:schemeClr>
                  </a:gs>
                </a:gsLst>
                <a:lin ang="5400000" scaled="1"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026BE92E-1B76-465A-819C-3542BEA3332F}"/>
              </a:ext>
            </a:extLst>
          </p:cNvPr>
          <p:cNvCxnSpPr>
            <a:cxnSpLocks/>
          </p:cNvCxnSpPr>
          <p:nvPr/>
        </p:nvCxnSpPr>
        <p:spPr>
          <a:xfrm flipH="1">
            <a:off x="9868446" y="3012943"/>
            <a:ext cx="357800" cy="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EC6C239A-D3B9-4993-803D-129284C9E150}"/>
              </a:ext>
            </a:extLst>
          </p:cNvPr>
          <p:cNvSpPr/>
          <p:nvPr/>
        </p:nvSpPr>
        <p:spPr>
          <a:xfrm rot="5400000">
            <a:off x="7970067" y="2880742"/>
            <a:ext cx="4154556" cy="2275769"/>
          </a:xfrm>
          <a:prstGeom prst="rect">
            <a:avLst/>
          </a:prstGeom>
          <a:noFill/>
          <a:ln w="6350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258126" y="3101630"/>
            <a:ext cx="1773062" cy="1021795"/>
          </a:xfrm>
          <a:custGeom>
            <a:avLst/>
            <a:gdLst>
              <a:gd name="connsiteX0" fmla="*/ 0 w 1773062"/>
              <a:gd name="connsiteY0" fmla="*/ 0 h 625786"/>
              <a:gd name="connsiteX1" fmla="*/ 1773062 w 1773062"/>
              <a:gd name="connsiteY1" fmla="*/ 0 h 625786"/>
              <a:gd name="connsiteX2" fmla="*/ 1773062 w 1773062"/>
              <a:gd name="connsiteY2" fmla="*/ 625786 h 625786"/>
              <a:gd name="connsiteX3" fmla="*/ 0 w 1773062"/>
              <a:gd name="connsiteY3" fmla="*/ 625786 h 625786"/>
              <a:gd name="connsiteX4" fmla="*/ 0 w 1773062"/>
              <a:gd name="connsiteY4" fmla="*/ 0 h 6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062" h="625786">
                <a:moveTo>
                  <a:pt x="0" y="0"/>
                </a:moveTo>
                <a:lnTo>
                  <a:pt x="1773062" y="0"/>
                </a:lnTo>
                <a:lnTo>
                  <a:pt x="1773062" y="625786"/>
                </a:lnTo>
                <a:lnTo>
                  <a:pt x="0" y="6257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t" anchorCtr="0">
            <a:noAutofit/>
          </a:bodyPr>
          <a:lstStyle/>
          <a:p>
            <a:pPr lvl="0" algn="just" defTabSz="3556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钢筋工程严格按照图中及相关规范进行验收</a:t>
            </a:r>
            <a:endParaRPr lang="zh-CN" altLang="en-US" sz="1600" kern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 descr="C:/Users/Administrator/AppData/Local/Temp/picturecompress_20211209113536/output_1.jpgoutput_1"/>
          <p:cNvSpPr>
            <a:spLocks/>
          </p:cNvSpPr>
          <p:nvPr/>
        </p:nvSpPr>
        <p:spPr>
          <a:xfrm>
            <a:off x="1258126" y="4398906"/>
            <a:ext cx="1773062" cy="1506523"/>
          </a:xfrm>
          <a:prstGeom prst="rect">
            <a:avLst/>
          </a:pr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t="-1000" b="-1000"/>
            </a:stretch>
          </a:blipFill>
          <a:effectLst>
            <a:outerShdw blurRad="127000" sx="101000" sy="101000" algn="ctr" rotWithShape="0">
              <a:schemeClr val="accent3">
                <a:alpha val="10000"/>
              </a:schemeClr>
            </a:outerShdw>
          </a:effectLst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>
              <a:sym typeface="+mn-lt"/>
            </a:endParaRPr>
          </a:p>
        </p:txBody>
      </p:sp>
      <p:sp>
        <p:nvSpPr>
          <p:cNvPr id="6" name="文本框 5" descr="e7d195523061f1c08d347f6bf0421bdacd46f3c1815d51b81E1CE79090F8942429A56C6AE2B3163BABA1A3FCE285BEC4FF43A5085572A94AD2C0A17AE448F24FA68DD62479D8C0666FEB6710638384D2E85B87C784F043ADEBD7781DD3FA32894BCA83EB22D3B22C538AC2EA461FD4A4571CFBAC036BB6193C57D70238EE8B0E4554E907BD27A3CD8679FD55B332D8D6"/>
          <p:cNvSpPr txBox="1"/>
          <p:nvPr/>
        </p:nvSpPr>
        <p:spPr>
          <a:xfrm>
            <a:off x="1420467" y="2577923"/>
            <a:ext cx="144838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钢筋工程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26BE92E-1B76-465A-819C-3542BEA3332F}"/>
              </a:ext>
            </a:extLst>
          </p:cNvPr>
          <p:cNvCxnSpPr>
            <a:cxnSpLocks/>
          </p:cNvCxnSpPr>
          <p:nvPr/>
        </p:nvCxnSpPr>
        <p:spPr>
          <a:xfrm flipH="1">
            <a:off x="1965757" y="3012943"/>
            <a:ext cx="357800" cy="0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49FA-D471-4751-85C2-9719AD140E1B}" type="slidenum">
              <a:rPr lang="zh-CN" altLang="en-US" smtClean="0">
                <a:cs typeface="+mn-ea"/>
                <a:sym typeface="+mn-lt"/>
              </a:rPr>
              <a:t>9</a:t>
            </a:fld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7754B9D-0ECA-41B0-803B-98E8BE192D81}"/>
              </a:ext>
            </a:extLst>
          </p:cNvPr>
          <p:cNvSpPr txBox="1"/>
          <p:nvPr/>
        </p:nvSpPr>
        <p:spPr>
          <a:xfrm>
            <a:off x="1087971" y="2136414"/>
            <a:ext cx="2113368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3600">
                <a:gradFill>
                  <a:gsLst>
                    <a:gs pos="82000">
                      <a:schemeClr val="accent1">
                        <a:lumMod val="50000"/>
                        <a:alpha val="0"/>
                      </a:schemeClr>
                    </a:gs>
                    <a:gs pos="0">
                      <a:schemeClr val="accent1">
                        <a:lumMod val="75000"/>
                        <a:alpha val="51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gradFill>
                  <a:gsLst>
                    <a:gs pos="76000">
                      <a:schemeClr val="accent6">
                        <a:alpha val="0"/>
                      </a:schemeClr>
                    </a:gs>
                    <a:gs pos="0">
                      <a:schemeClr val="accent6">
                        <a:alpha val="7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dirty="0">
              <a:gradFill>
                <a:gsLst>
                  <a:gs pos="76000">
                    <a:schemeClr val="accent6">
                      <a:alpha val="0"/>
                    </a:schemeClr>
                  </a:gs>
                  <a:gs pos="0">
                    <a:schemeClr val="accent6">
                      <a:alpha val="75000"/>
                    </a:schemeClr>
                  </a:gs>
                </a:gsLst>
                <a:lin ang="5400000" scaled="1"/>
              </a:gra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72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915;#374047;#50368;#40769;#27338;"/>
</p:tagLst>
</file>

<file path=ppt/theme/theme1.xml><?xml version="1.0" encoding="utf-8"?>
<a:theme xmlns:a="http://schemas.openxmlformats.org/drawingml/2006/main" name="Office 主题​​">
  <a:themeElements>
    <a:clrScheme name="自定义 5蓝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428C"/>
      </a:accent1>
      <a:accent2>
        <a:srgbClr val="6480BF"/>
      </a:accent2>
      <a:accent3>
        <a:srgbClr val="A5A5A5"/>
      </a:accent3>
      <a:accent4>
        <a:srgbClr val="FFC000"/>
      </a:accent4>
      <a:accent5>
        <a:srgbClr val="4472C4"/>
      </a:accent5>
      <a:accent6>
        <a:srgbClr val="C00000"/>
      </a:accent6>
      <a:hlink>
        <a:srgbClr val="0563C1"/>
      </a:hlink>
      <a:folHlink>
        <a:srgbClr val="954F72"/>
      </a:folHlink>
    </a:clrScheme>
    <a:fontScheme name="jizgqhl0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4841</TotalTime>
  <Words>553</Words>
  <Application>Microsoft Office PowerPoint</Application>
  <PresentationFormat>宽屏</PresentationFormat>
  <Paragraphs>141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Alibaba PuHuiTi M</vt:lpstr>
      <vt:lpstr>Gill Sans</vt:lpstr>
      <vt:lpstr>思源黑体 CN Normal</vt:lpstr>
      <vt:lpstr>微软雅黑</vt:lpstr>
      <vt:lpstr>微软雅黑 Light</vt:lpstr>
      <vt:lpstr>Arial</vt:lpstr>
      <vt:lpstr>Office 主题​​</vt:lpstr>
      <vt:lpstr>PowerPoint 演示文稿</vt:lpstr>
      <vt:lpstr>PowerPoint 演示文稿</vt:lpstr>
      <vt:lpstr>PowerPoint 演示文稿</vt:lpstr>
      <vt:lpstr>项目概况</vt:lpstr>
      <vt:lpstr>人员管理 </vt:lpstr>
      <vt:lpstr>PowerPoint 演示文稿</vt:lpstr>
      <vt:lpstr>工作完成情况</vt:lpstr>
      <vt:lpstr>质控管理</vt:lpstr>
      <vt:lpstr>工程管理</vt:lpstr>
      <vt:lpstr>PowerPoint 演示文稿</vt:lpstr>
      <vt:lpstr>亟待改进</vt:lpstr>
      <vt:lpstr>PowerPoint 演示文稿</vt:lpstr>
      <vt:lpstr>明年六项工作计划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微软中国</dc:creator>
  <cp:lastModifiedBy>微软中国</cp:lastModifiedBy>
  <cp:revision>400</cp:revision>
  <dcterms:created xsi:type="dcterms:W3CDTF">2021-12-19T05:13:31Z</dcterms:created>
  <dcterms:modified xsi:type="dcterms:W3CDTF">2022-09-04T11:40:24Z</dcterms:modified>
</cp:coreProperties>
</file>