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20104100" cy="11309350"/>
  <p:notesSz cx="20104100" cy="113093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4869" y="639949"/>
            <a:ext cx="19234360" cy="2061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700" b="0" i="0">
                <a:solidFill>
                  <a:srgbClr val="363636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700" b="0" i="0">
                <a:solidFill>
                  <a:srgbClr val="363636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700" b="0" i="0">
                <a:solidFill>
                  <a:srgbClr val="363636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57104" y="3670120"/>
            <a:ext cx="6056630" cy="6132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230" y="2499190"/>
            <a:ext cx="8984019" cy="779881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43091" y="2593428"/>
            <a:ext cx="6675189" cy="77510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700" b="0" i="0">
                <a:solidFill>
                  <a:srgbClr val="363636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051" y="2235713"/>
            <a:ext cx="12543997" cy="2417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700" b="0" i="0">
                <a:solidFill>
                  <a:srgbClr val="363636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051" y="2235713"/>
            <a:ext cx="12543997" cy="2417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700" b="0" i="0">
                <a:solidFill>
                  <a:srgbClr val="363636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jpe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0.jpe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225155" cy="10114915"/>
            <a:chOff x="0" y="0"/>
            <a:chExt cx="8225155" cy="1011491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3622926" cy="57275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9338" y="1193680"/>
              <a:ext cx="6173215" cy="89211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5602" y="760186"/>
              <a:ext cx="1349487" cy="86573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37828" y="2150245"/>
            <a:ext cx="9333865" cy="351409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850" spc="15" dirty="0"/>
              <a:t>20个管理模型</a:t>
            </a:r>
            <a:endParaRPr sz="11850"/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9900" spc="-20" dirty="0">
                <a:solidFill>
                  <a:srgbClr val="FDD71D"/>
                </a:solidFill>
              </a:rPr>
              <a:t>MANAGEMENT</a:t>
            </a:r>
            <a:endParaRPr sz="99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6960" y="0"/>
            <a:ext cx="2827137" cy="220768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448089" y="7190640"/>
            <a:ext cx="1113472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525395" algn="l"/>
                <a:tab pos="2946400" algn="l"/>
                <a:tab pos="5459730" algn="l"/>
                <a:tab pos="5882005" algn="l"/>
                <a:tab pos="8394700" algn="l"/>
                <a:tab pos="8815705" algn="l"/>
              </a:tabLst>
            </a:pPr>
            <a:r>
              <a:rPr sz="3600" spc="30" dirty="0">
                <a:latin typeface="微软雅黑" panose="020B0503020204020204" charset="-122"/>
                <a:cs typeface="微软雅黑" panose="020B0503020204020204" charset="-122"/>
              </a:rPr>
              <a:t>管理对策类</a:t>
            </a:r>
            <a:r>
              <a:rPr sz="3600" spc="30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3600" spc="10" dirty="0">
                <a:latin typeface="Calibri" panose="020F0502020204030204"/>
                <a:cs typeface="Calibri" panose="020F0502020204030204"/>
              </a:rPr>
              <a:t>|</a:t>
            </a:r>
            <a:r>
              <a:rPr sz="3600" spc="10" dirty="0">
                <a:latin typeface="Calibri" panose="020F0502020204030204"/>
                <a:cs typeface="Calibri" panose="020F0502020204030204"/>
              </a:rPr>
              <a:t>	</a:t>
            </a:r>
            <a:r>
              <a:rPr sz="3600" spc="30" dirty="0">
                <a:latin typeface="微软雅黑" panose="020B0503020204020204" charset="-122"/>
                <a:cs typeface="微软雅黑" panose="020B0503020204020204" charset="-122"/>
              </a:rPr>
              <a:t>掌握人性类</a:t>
            </a:r>
            <a:r>
              <a:rPr sz="3600" spc="30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3600" spc="10" dirty="0">
                <a:latin typeface="Calibri" panose="020F0502020204030204"/>
                <a:cs typeface="Calibri" panose="020F0502020204030204"/>
              </a:rPr>
              <a:t>|</a:t>
            </a:r>
            <a:r>
              <a:rPr sz="3600" spc="10" dirty="0">
                <a:latin typeface="Calibri" panose="020F0502020204030204"/>
                <a:cs typeface="Calibri" panose="020F0502020204030204"/>
              </a:rPr>
              <a:t>	</a:t>
            </a:r>
            <a:r>
              <a:rPr sz="3600" spc="30" dirty="0">
                <a:latin typeface="微软雅黑" panose="020B0503020204020204" charset="-122"/>
                <a:cs typeface="微软雅黑" panose="020B0503020204020204" charset="-122"/>
              </a:rPr>
              <a:t>了解业务类</a:t>
            </a:r>
            <a:r>
              <a:rPr sz="3600" spc="30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3600" spc="10" dirty="0">
                <a:latin typeface="Calibri" panose="020F0502020204030204"/>
                <a:cs typeface="Calibri" panose="020F0502020204030204"/>
              </a:rPr>
              <a:t>|</a:t>
            </a:r>
            <a:r>
              <a:rPr sz="3600" spc="10" dirty="0">
                <a:latin typeface="Calibri" panose="020F0502020204030204"/>
                <a:cs typeface="Calibri" panose="020F0502020204030204"/>
              </a:rPr>
              <a:t>	</a:t>
            </a:r>
            <a:r>
              <a:rPr sz="3600" spc="30" dirty="0">
                <a:latin typeface="微软雅黑" panose="020B0503020204020204" charset="-122"/>
                <a:cs typeface="微软雅黑" panose="020B0503020204020204" charset="-122"/>
              </a:rPr>
              <a:t>人才培养类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318706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HC</a:t>
            </a:r>
            <a:r>
              <a:rPr sz="6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sz="6600" dirty="0">
                <a:solidFill>
                  <a:srgbClr val="FFFFFF"/>
                </a:solidFill>
              </a:rPr>
              <a:t>模型</a:t>
            </a:r>
            <a:endParaRPr sz="6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2658" y="3357459"/>
            <a:ext cx="9260840" cy="5454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9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HCD模型的重点是展示如何把一个想法变成具体的行动。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模型中最顶层是愿景，最下端是行动。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有了这个工具，以后再也不怕分解目标了。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9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389890" indent="-377825">
              <a:lnSpc>
                <a:spcPct val="100000"/>
              </a:lnSpc>
              <a:spcBef>
                <a:spcPts val="1805"/>
              </a:spcBef>
              <a:buSzPct val="97000"/>
              <a:buAutoNum type="arabicPeriod"/>
              <a:tabLst>
                <a:tab pos="390525" algn="l"/>
              </a:tabLst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公司层面：思考企业的使命、架构、价值观等；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389890" indent="-377825">
              <a:lnSpc>
                <a:spcPct val="100000"/>
              </a:lnSpc>
              <a:spcBef>
                <a:spcPts val="1800"/>
              </a:spcBef>
              <a:buSzPct val="97000"/>
              <a:buAutoNum type="arabicPeriod"/>
              <a:tabLst>
                <a:tab pos="390525" algn="l"/>
              </a:tabLst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部门层面：思考部门目标、胜任力、行事原则等；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389890" indent="-377825">
              <a:lnSpc>
                <a:spcPct val="100000"/>
              </a:lnSpc>
              <a:spcBef>
                <a:spcPts val="1805"/>
              </a:spcBef>
              <a:buSzPct val="97000"/>
              <a:buAutoNum type="arabicPeriod"/>
              <a:tabLst>
                <a:tab pos="390525" algn="l"/>
              </a:tabLst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个人层面：思考个人目标、个人能力、个人意愿等。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2340" y="3464187"/>
            <a:ext cx="8376708" cy="53087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3675379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M</a:t>
            </a:r>
            <a:r>
              <a:rPr sz="6600" spc="-8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6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C</a:t>
            </a:r>
            <a:r>
              <a:rPr sz="6600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6600" dirty="0">
                <a:solidFill>
                  <a:srgbClr val="FFFFFF"/>
                </a:solidFill>
              </a:rPr>
              <a:t>模型</a:t>
            </a:r>
            <a:endParaRPr sz="6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44348" y="570491"/>
            <a:ext cx="7878294" cy="43776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78274" y="5252196"/>
            <a:ext cx="7378204" cy="55122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966306" y="4655744"/>
            <a:ext cx="392112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lir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如何把“人”做</a:t>
            </a: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MECE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分析分类”</a:t>
            </a:r>
            <a:endParaRPr sz="1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2658" y="3357459"/>
            <a:ext cx="8695690" cy="274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9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MECE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分析法是麦肯锡思维过程的一条基本准则。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MECE把一个工作项目分解为若干个更细的工作任务的 方法。它主要有两条原则：完整性（无遗漏）、独立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性（无重复）。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2658" y="6750130"/>
            <a:ext cx="3229610" cy="341884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1、做出关键决策；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2、分析工作任务；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3、管理工具整理；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r>
              <a:rPr sz="2950" spc="-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33782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</a:rPr>
              <a:t>六盒模型</a:t>
            </a:r>
            <a:endParaRPr sz="6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0607" y="2177524"/>
            <a:ext cx="9746719" cy="75666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22658" y="3357459"/>
            <a:ext cx="7564755" cy="6811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9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六盒模型是一种简单而实用的组织诊断工具，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可以帮助企业盘点现状、展望未来，搭建起 现实与未来的桥梁。通俗的说，六盒模型就 是一个组织的星盘。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9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1、新团队摸底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2、组织中调频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3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、组织架构调整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r>
              <a:rPr sz="295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3798" y="1059099"/>
            <a:ext cx="32258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BL</a:t>
            </a:r>
            <a:r>
              <a:rPr sz="66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M</a:t>
            </a:r>
            <a:r>
              <a:rPr sz="6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模型</a:t>
            </a:r>
            <a:endParaRPr sz="6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5989" y="4424158"/>
            <a:ext cx="15500629" cy="6493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34480" y="639949"/>
            <a:ext cx="11334750" cy="2061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1000"/>
              </a:lnSpc>
              <a:spcBef>
                <a:spcPts val="9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BLM（Business</a:t>
            </a:r>
            <a:r>
              <a:rPr sz="2950" spc="2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Leadership</a:t>
            </a:r>
            <a:r>
              <a:rPr sz="2950" spc="2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Model）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即业务领先模型，是一套非常完 整的战略规划方法论，从差距分析到顶层设计，再到执行落地，是一 套可循环的战略规划工具。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34480" y="3580384"/>
            <a:ext cx="98272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常见使用场景：制定目标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 /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业务分解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 /</a:t>
            </a:r>
            <a:r>
              <a:rPr sz="295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编制确定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 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328739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WB</a:t>
            </a:r>
            <a:r>
              <a:rPr sz="6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</a:t>
            </a:r>
            <a:r>
              <a:rPr sz="6600" dirty="0">
                <a:solidFill>
                  <a:srgbClr val="FFFFFF"/>
                </a:solidFill>
              </a:rPr>
              <a:t>模型</a:t>
            </a:r>
            <a:endParaRPr sz="6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2050" y="7580502"/>
            <a:ext cx="9814570" cy="251426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22658" y="3357459"/>
            <a:ext cx="7941945" cy="7490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95"/>
              </a:spcBef>
            </a:pP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WBS（Work</a:t>
            </a:r>
            <a:r>
              <a:rPr sz="2950" spc="-1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Breakdown</a:t>
            </a:r>
            <a:r>
              <a:rPr sz="2950" spc="-1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Structure）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即工作分解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结构，指把一个项目或工作，按一定的原则分解 成任务，任务再分解成一项项工作，再把一项项 工作分配到每个人的日常活动中，直到分解不下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去为止。这是工作分解最重要的内容之一。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9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1、业务目标分解；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2、业务流程梳理；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3、业绩目标核算；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r>
              <a:rPr sz="295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15473" y="3395155"/>
            <a:ext cx="10015220" cy="2740025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WBS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分解是由三个关键元素构成的名词：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工作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（work）——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可以产生有形结果的工作任务；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>
              <a:lnSpc>
                <a:spcPts val="5350"/>
              </a:lnSpc>
              <a:spcBef>
                <a:spcPts val="47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分解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（breakdown）——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是一种逐步细分和分类的层级结构；  结构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（structure）——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按照一定的模式组织各部分。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15473" y="7014206"/>
            <a:ext cx="322961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如何进行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WBS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分解：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298958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BSC</a:t>
            </a:r>
            <a:r>
              <a:rPr sz="6600" dirty="0">
                <a:solidFill>
                  <a:srgbClr val="FFFFFF"/>
                </a:solidFill>
              </a:rPr>
              <a:t>模型</a:t>
            </a:r>
            <a:endParaRPr sz="6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8718" y="2769339"/>
            <a:ext cx="10273195" cy="65225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22658" y="3357459"/>
            <a:ext cx="7564755" cy="7490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9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BSC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即平衡计分卡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（Balanced</a:t>
            </a:r>
            <a:r>
              <a:rPr sz="2950" spc="-1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Score</a:t>
            </a:r>
            <a:r>
              <a:rPr sz="2950" spc="-1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Card）， 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是常见的绩效考核方式之一，是从财务、客 户、内部运营、学习与成长四个角度，将组 织的战略落实为可操作的衡量指标和目标值 的一种新型绩效管理体系。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9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1、绩效管理；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2、能力评估；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3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、管理各类疑难杂症；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r>
              <a:rPr sz="295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3970654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G</a:t>
            </a:r>
            <a:r>
              <a:rPr sz="6600" spc="-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6600" spc="-7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6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W</a:t>
            </a:r>
            <a:r>
              <a:rPr sz="6600" dirty="0">
                <a:solidFill>
                  <a:srgbClr val="FFFFFF"/>
                </a:solidFill>
              </a:rPr>
              <a:t>模型</a:t>
            </a:r>
            <a:endParaRPr sz="6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2313" y="6430798"/>
            <a:ext cx="17279473" cy="42432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93416" y="983604"/>
            <a:ext cx="9449435" cy="274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1000"/>
              </a:lnSpc>
              <a:spcBef>
                <a:spcPts val="1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许多沟通都变成了单方面的服从和命令，没有达到预期的 效果。而我们希望通过1对1的沟通，可以更多挖掘员工对 于目前工作的思考，找到解决办法，同时清楚可以获取哪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些职场，明确对于工作的责任感的过程。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3416" y="4377009"/>
            <a:ext cx="9827260" cy="1383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9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在1对1沟通的方式中，有一个可供参考的模型，叫做GROW，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这是指导管理者完成一个有效沟通的方法。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9234" y="3165615"/>
            <a:ext cx="3795395" cy="2739390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1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、教练技术；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2、绩效约谈；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3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、晋升指导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；...</a:t>
            </a:r>
            <a:r>
              <a:rPr sz="2950" spc="-5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414401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SMA</a:t>
            </a:r>
            <a:r>
              <a:rPr sz="6600" spc="-7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6600" spc="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6600" dirty="0">
                <a:solidFill>
                  <a:srgbClr val="FFFFFF"/>
                </a:solidFill>
              </a:rPr>
              <a:t>原则</a:t>
            </a:r>
            <a:endParaRPr sz="6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5900" y="2786910"/>
            <a:ext cx="10048029" cy="66071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22658" y="5074160"/>
            <a:ext cx="7187565" cy="31921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SMART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原则也叫目标管理原则。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 algn="just">
              <a:lnSpc>
                <a:spcPct val="151000"/>
              </a:lnSpc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制定目标看似一件简单的事情，每个人都有 过制定目标的经历，但是如果上升到技术的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层面，管理者必须学习并掌握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SMART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原则。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3798" y="1059099"/>
            <a:ext cx="353377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GAP</a:t>
            </a:r>
            <a:r>
              <a:rPr sz="6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</a:t>
            </a:r>
            <a:r>
              <a:rPr sz="6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模型</a:t>
            </a:r>
            <a:endParaRPr sz="6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6498" y="4680485"/>
            <a:ext cx="17220418" cy="57284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34480" y="639949"/>
            <a:ext cx="11334750" cy="2061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1000"/>
              </a:lnSpc>
              <a:spcBef>
                <a:spcPts val="95"/>
              </a:spcBef>
            </a:pP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GAPS模型源于美国变革合作伙伴公司Robinson，旨在帮助企业培训部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门对业务需求进行深入分析，通过诊断找出绩效问题，据此设计培训 项目，确保学习活动与业务绩效提升相匹配。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34480" y="3580384"/>
            <a:ext cx="1133538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常见使用场景：人才盘点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/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员工绩效提升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 /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人才梯队建设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 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8949" y="1143285"/>
            <a:ext cx="605663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spc="35" dirty="0">
                <a:solidFill>
                  <a:srgbClr val="FFFFFF"/>
                </a:solidFill>
              </a:rPr>
              <a:t>柯氏四级评估模型</a:t>
            </a:r>
            <a:endParaRPr sz="590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95"/>
              </a:spcBef>
            </a:pPr>
            <a:r>
              <a:rPr spc="15" dirty="0"/>
              <a:t>在开展培训评估工作的过程中，培训 管理者往往会遭遇普遍的痛点，比如 </a:t>
            </a:r>
            <a:r>
              <a:rPr spc="10" dirty="0"/>
              <a:t>不好衡量培训效果，没有找到可行的 </a:t>
            </a:r>
            <a:r>
              <a:rPr spc="15" dirty="0"/>
              <a:t>方法</a:t>
            </a:r>
            <a:r>
              <a:rPr spc="5" dirty="0"/>
              <a:t>;</a:t>
            </a:r>
            <a:r>
              <a:rPr spc="15" dirty="0"/>
              <a:t>很难证明绩效的改善是培训的 </a:t>
            </a:r>
            <a:r>
              <a:rPr spc="15" dirty="0"/>
              <a:t>功劳，也就是说很难将培训的效果剥 </a:t>
            </a:r>
            <a:r>
              <a:rPr spc="15" dirty="0"/>
              <a:t>离出</a:t>
            </a:r>
            <a:r>
              <a:rPr spc="20" dirty="0"/>
              <a:t>来</a:t>
            </a:r>
            <a:r>
              <a:rPr spc="5" dirty="0"/>
              <a:t>;</a:t>
            </a:r>
            <a:r>
              <a:rPr spc="15" dirty="0"/>
              <a:t>老板不给钱，还希望培训有 </a:t>
            </a:r>
            <a:r>
              <a:rPr spc="15" dirty="0"/>
              <a:t>亮点，且能让利益各方认同等等。其 实，这些痛点基本上都可以从柯氏四 </a:t>
            </a:r>
            <a:r>
              <a:rPr spc="15" dirty="0"/>
              <a:t>级评估的方法中找到一些启</a:t>
            </a:r>
            <a:r>
              <a:rPr spc="20" dirty="0"/>
              <a:t>发</a:t>
            </a:r>
            <a:r>
              <a:rPr spc="5" dirty="0"/>
              <a:t>...</a:t>
            </a:r>
            <a:endParaRPr spc="5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5904" y="5083419"/>
            <a:ext cx="10416551" cy="50879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268064" y="1384011"/>
            <a:ext cx="4549140" cy="274002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1、人才培养；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2、培训评估；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3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、培训结果应用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；...</a:t>
            </a:r>
            <a:r>
              <a:rPr sz="2950" spc="-5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2505" y="3310026"/>
            <a:ext cx="2370455" cy="1432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200" spc="30" dirty="0">
                <a:solidFill>
                  <a:srgbClr val="FDD71D"/>
                </a:solidFill>
                <a:latin typeface="微软雅黑" panose="020B0503020204020204" charset="-122"/>
                <a:cs typeface="微软雅黑" panose="020B0503020204020204" charset="-122"/>
              </a:rPr>
              <a:t>目录</a:t>
            </a:r>
            <a:endParaRPr sz="9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7782" y="5567234"/>
            <a:ext cx="5106035" cy="14198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5430"/>
              </a:lnSpc>
              <a:spcBef>
                <a:spcPts val="375"/>
              </a:spcBef>
            </a:pPr>
            <a:r>
              <a:rPr sz="46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4600" spc="-43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6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4600" spc="-4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600" spc="9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个价</a:t>
            </a:r>
            <a:r>
              <a:rPr sz="4600" spc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值千金</a:t>
            </a:r>
            <a:r>
              <a:rPr sz="46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 </a:t>
            </a:r>
            <a:r>
              <a:rPr sz="4600" spc="99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管理工</a:t>
            </a:r>
            <a:r>
              <a:rPr sz="46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具</a:t>
            </a:r>
            <a:endParaRPr sz="4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692571" y="1176194"/>
          <a:ext cx="12401550" cy="879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7520"/>
                <a:gridCol w="3267075"/>
                <a:gridCol w="3017520"/>
                <a:gridCol w="3099434"/>
              </a:tblGrid>
              <a:tr h="1462154"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3395"/>
                        </a:spcBef>
                      </a:pPr>
                      <a:r>
                        <a:rPr sz="3600" b="1" spc="2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管理对策类</a:t>
                      </a:r>
                      <a:endParaRPr sz="3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31164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71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95"/>
                        </a:spcBef>
                      </a:pPr>
                      <a:r>
                        <a:rPr sz="3600" b="1" spc="2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掌握人性类</a:t>
                      </a:r>
                      <a:endParaRPr sz="3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31164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71D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3395"/>
                        </a:spcBef>
                      </a:pPr>
                      <a:r>
                        <a:rPr sz="3600" b="1" spc="2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了解业务类</a:t>
                      </a:r>
                      <a:endParaRPr sz="3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31164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71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95"/>
                        </a:spcBef>
                      </a:pPr>
                      <a:r>
                        <a:rPr sz="3600" b="1" spc="2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人才培养类</a:t>
                      </a:r>
                      <a:endParaRPr sz="3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31164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DD71D"/>
                    </a:solidFill>
                  </a:tcPr>
                </a:tc>
              </a:tr>
              <a:tr h="1462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3820" algn="ctr">
                        <a:lnSpc>
                          <a:spcPct val="100000"/>
                        </a:lnSpc>
                      </a:pPr>
                      <a:r>
                        <a:rPr sz="2950" spc="-25" dirty="0">
                          <a:latin typeface="Calibri" panose="020F0502020204030204"/>
                          <a:cs typeface="Calibri" panose="020F0502020204030204"/>
                        </a:rPr>
                        <a:t>SWOT</a:t>
                      </a: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分析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56030" marR="306705" indent="-942975">
                        <a:lnSpc>
                          <a:spcPts val="3490"/>
                        </a:lnSpc>
                        <a:spcBef>
                          <a:spcPts val="2265"/>
                        </a:spcBef>
                      </a:pPr>
                      <a:r>
                        <a:rPr sz="295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马斯洛需求层次 </a:t>
                      </a: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理论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8765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76200" algn="ctr">
                        <a:lnSpc>
                          <a:spcPct val="100000"/>
                        </a:lnSpc>
                      </a:pPr>
                      <a:r>
                        <a:rPr sz="2950" spc="10" dirty="0">
                          <a:latin typeface="Calibri" panose="020F0502020204030204"/>
                          <a:cs typeface="Calibri" panose="020F0502020204030204"/>
                        </a:rPr>
                        <a:t>BLM</a:t>
                      </a: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模型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950" spc="5" dirty="0">
                          <a:latin typeface="Calibri" panose="020F0502020204030204"/>
                          <a:cs typeface="Calibri" panose="020F0502020204030204"/>
                        </a:rPr>
                        <a:t>GAPS</a:t>
                      </a: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模型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54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1462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</a:pP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狩猎模型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帕累托法则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76200" algn="ctr">
                        <a:lnSpc>
                          <a:spcPct val="100000"/>
                        </a:lnSpc>
                      </a:pPr>
                      <a:r>
                        <a:rPr sz="2950" spc="10" dirty="0">
                          <a:latin typeface="Calibri" panose="020F0502020204030204"/>
                          <a:cs typeface="Calibri" panose="020F0502020204030204"/>
                        </a:rPr>
                        <a:t>WBS</a:t>
                      </a: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模型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柯氏四级评估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solidFill>
                      <a:srgbClr val="FFFFFF"/>
                    </a:solidFill>
                  </a:tcPr>
                </a:tc>
              </a:tr>
              <a:tr h="1462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</a:pP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八何分析法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950" spc="10" dirty="0">
                          <a:latin typeface="Calibri" panose="020F0502020204030204"/>
                          <a:cs typeface="Calibri" panose="020F0502020204030204"/>
                        </a:rPr>
                        <a:t>HCD</a:t>
                      </a: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模型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74930" algn="ctr">
                        <a:lnSpc>
                          <a:spcPct val="100000"/>
                        </a:lnSpc>
                      </a:pPr>
                      <a:r>
                        <a:rPr sz="2950" spc="5" dirty="0">
                          <a:latin typeface="Calibri" panose="020F0502020204030204"/>
                          <a:cs typeface="Calibri" panose="020F0502020204030204"/>
                        </a:rPr>
                        <a:t>BSC</a:t>
                      </a: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模型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戴明循环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solidFill>
                      <a:srgbClr val="E7E7E7"/>
                    </a:solidFill>
                  </a:tcPr>
                </a:tc>
              </a:tr>
              <a:tr h="1462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</a:pPr>
                      <a:r>
                        <a:rPr sz="2950" spc="-55" dirty="0">
                          <a:latin typeface="Calibri" panose="020F0502020204030204"/>
                          <a:cs typeface="Calibri" panose="020F0502020204030204"/>
                        </a:rPr>
                        <a:t>STAR</a:t>
                      </a: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法则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950" dirty="0">
                          <a:latin typeface="Calibri" panose="020F0502020204030204"/>
                          <a:cs typeface="Calibri" panose="020F0502020204030204"/>
                        </a:rPr>
                        <a:t>MECE</a:t>
                      </a: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法则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76200" algn="ctr">
                        <a:lnSpc>
                          <a:spcPct val="100000"/>
                        </a:lnSpc>
                      </a:pPr>
                      <a:r>
                        <a:rPr sz="2950" spc="-5" dirty="0">
                          <a:latin typeface="Calibri" panose="020F0502020204030204"/>
                          <a:cs typeface="Calibri" panose="020F0502020204030204"/>
                        </a:rPr>
                        <a:t>GROW</a:t>
                      </a: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模型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950" spc="10" dirty="0">
                          <a:latin typeface="Calibri" panose="020F0502020204030204"/>
                          <a:cs typeface="Calibri" panose="020F0502020204030204"/>
                        </a:rPr>
                        <a:t>ADDIE</a:t>
                      </a: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模型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175" marB="0">
                    <a:solidFill>
                      <a:srgbClr val="FFFFFF"/>
                    </a:solidFill>
                  </a:tcPr>
                </a:tc>
              </a:tr>
              <a:tr h="1462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</a:pP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时间四象限法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六盒模型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74930" algn="ctr">
                        <a:lnSpc>
                          <a:spcPct val="100000"/>
                        </a:lnSpc>
                      </a:pPr>
                      <a:r>
                        <a:rPr sz="2950" dirty="0">
                          <a:latin typeface="Calibri" panose="020F0502020204030204"/>
                          <a:cs typeface="Calibri" panose="020F0502020204030204"/>
                        </a:rPr>
                        <a:t>SMART</a:t>
                      </a: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原则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3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950" spc="5" dirty="0">
                          <a:latin typeface="Calibri" panose="020F0502020204030204"/>
                          <a:cs typeface="Calibri" panose="020F0502020204030204"/>
                        </a:rPr>
                        <a:t>KPI</a:t>
                      </a:r>
                      <a:r>
                        <a:rPr sz="2950" spc="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法则</a:t>
                      </a:r>
                      <a:endParaRPr sz="295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33782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</a:rPr>
              <a:t>戴明循环</a:t>
            </a:r>
            <a:endParaRPr sz="6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6280" y="1241496"/>
            <a:ext cx="8221320" cy="87557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22658" y="3357459"/>
            <a:ext cx="7564755" cy="6811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9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德鲁克曾经说过：任何的优秀都要尽力争取，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当你赢得了一个优秀，优秀的底蕴就会融入 进来，会鞭策你赢得更多优秀，最终让你变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得卓越。PDCA就是让你变得卓越的最好工具。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9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1、工作部署；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2、活动组织；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3、任务推进；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r>
              <a:rPr sz="295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383857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ADDI</a:t>
            </a:r>
            <a:r>
              <a:rPr sz="6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6600" dirty="0">
                <a:solidFill>
                  <a:srgbClr val="FFFFFF"/>
                </a:solidFill>
              </a:rPr>
              <a:t>模型</a:t>
            </a:r>
            <a:endParaRPr sz="6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5447" y="3467811"/>
            <a:ext cx="11361174" cy="66299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22658" y="3357459"/>
            <a:ext cx="7376159" cy="6811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9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ADDIE模型主要应用于培训课程的开发阶段，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为确定培训需求、设计和开发培训项目，实 施和评估培训效果提供了一种系统化的指导 流程。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9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1、培训需求分析；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2、培训课程设计；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3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、培训评估。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r>
              <a:rPr sz="295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98" y="1206111"/>
            <a:ext cx="5217795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5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KPI</a:t>
            </a:r>
            <a:r>
              <a:rPr sz="5450" spc="-9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5450" spc="-10" dirty="0">
                <a:solidFill>
                  <a:srgbClr val="FFFFFF"/>
                </a:solidFill>
              </a:rPr>
              <a:t>关键绩效指标</a:t>
            </a:r>
            <a:endParaRPr sz="545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4212" y="3217728"/>
            <a:ext cx="10337276" cy="60087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5000" y="4169019"/>
            <a:ext cx="8274684" cy="2974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03605">
              <a:lnSpc>
                <a:spcPct val="151000"/>
              </a:lnSpc>
              <a:spcBef>
                <a:spcPts val="95"/>
              </a:spcBef>
            </a:pP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KPI体系建立之后，明确了每一位员工的业绩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衡量指标，同时也使员工明确自己的工作是 从哪些方面被衡量或评价的。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9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6128" y="621835"/>
            <a:ext cx="819658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b="1" spc="-5" dirty="0">
                <a:solidFill>
                  <a:srgbClr val="0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中基层管理者领导力素质模型</a:t>
            </a:r>
            <a:endParaRPr sz="495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52970" cy="10114915"/>
            <a:chOff x="0" y="0"/>
            <a:chExt cx="7252970" cy="1011491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3622926" cy="57275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9338" y="1193680"/>
              <a:ext cx="6173215" cy="892119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39786" y="0"/>
            <a:ext cx="2764311" cy="22076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75602" y="760186"/>
            <a:ext cx="1349487" cy="8657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0944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THAN</a:t>
            </a:r>
            <a:r>
              <a:rPr spc="5" dirty="0"/>
              <a:t>K</a:t>
            </a:r>
            <a:r>
              <a:rPr spc="-5" dirty="0"/>
              <a:t>S</a:t>
            </a: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8299450" y="5654675"/>
            <a:ext cx="7902575" cy="467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r">
              <a:lnSpc>
                <a:spcPct val="152000"/>
              </a:lnSpc>
              <a:spcBef>
                <a:spcPts val="95"/>
              </a:spcBef>
            </a:pPr>
            <a:r>
              <a:rPr lang="zh-CN" sz="1950" spc="2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关注果果圈公众号了解更多</a:t>
            </a:r>
            <a:endParaRPr lang="zh-CN" sz="1950" spc="25" dirty="0">
              <a:solidFill>
                <a:srgbClr val="585858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658" y="3357459"/>
            <a:ext cx="8318500" cy="2061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1000"/>
              </a:lnSpc>
              <a:spcBef>
                <a:spcPts val="9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基于内外部竞争环境和竞争条件下的态势分析，把 各种因素相互匹配起来加以分析，从中得出一系列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相应的结论，而结论通常带有一定的决策性。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2658" y="6071827"/>
            <a:ext cx="3229610" cy="3418204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1、艰难抉择瞬间；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2、竞争对手分析；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3、目标人才筛选；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303705" y="1720157"/>
            <a:ext cx="800394" cy="75314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2003" y="2516992"/>
            <a:ext cx="8453136" cy="670199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085255" y="2868603"/>
            <a:ext cx="2783205" cy="1746885"/>
          </a:xfrm>
          <a:prstGeom prst="rect">
            <a:avLst/>
          </a:prstGeom>
          <a:solidFill>
            <a:srgbClr val="DCE6F1">
              <a:alpha val="50195"/>
            </a:srgbClr>
          </a:solidFill>
        </p:spPr>
        <p:txBody>
          <a:bodyPr vert="horz" wrap="square" lIns="0" tIns="479425" rIns="0" bIns="0" rtlCol="0">
            <a:spAutoFit/>
          </a:bodyPr>
          <a:lstStyle/>
          <a:p>
            <a:pPr marL="700405">
              <a:lnSpc>
                <a:spcPct val="100000"/>
              </a:lnSpc>
              <a:spcBef>
                <a:spcPts val="3775"/>
              </a:spcBef>
            </a:pPr>
            <a:r>
              <a:rPr sz="5450" spc="-15" dirty="0">
                <a:solidFill>
                  <a:srgbClr val="1F487C"/>
                </a:solidFill>
                <a:latin typeface="黑体" panose="02010609060101010101" charset="-122"/>
                <a:cs typeface="黑体" panose="02010609060101010101" charset="-122"/>
              </a:rPr>
              <a:t>优势</a:t>
            </a:r>
            <a:endParaRPr sz="54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68417" y="2868603"/>
            <a:ext cx="2645410" cy="1746885"/>
          </a:xfrm>
          <a:prstGeom prst="rect">
            <a:avLst/>
          </a:prstGeom>
          <a:solidFill>
            <a:srgbClr val="EBF0DE">
              <a:alpha val="50195"/>
            </a:srgbClr>
          </a:solidFill>
        </p:spPr>
        <p:txBody>
          <a:bodyPr vert="horz" wrap="square" lIns="0" tIns="479425" rIns="0" bIns="0" rtlCol="0">
            <a:spAutoFit/>
          </a:bodyPr>
          <a:lstStyle/>
          <a:p>
            <a:pPr marL="632460">
              <a:lnSpc>
                <a:spcPct val="100000"/>
              </a:lnSpc>
              <a:spcBef>
                <a:spcPts val="3775"/>
              </a:spcBef>
            </a:pPr>
            <a:r>
              <a:rPr sz="5450" spc="-15" dirty="0">
                <a:solidFill>
                  <a:srgbClr val="9BBA58"/>
                </a:solidFill>
                <a:latin typeface="黑体" panose="02010609060101010101" charset="-122"/>
                <a:cs typeface="黑体" panose="02010609060101010101" charset="-122"/>
              </a:rPr>
              <a:t>劣势</a:t>
            </a:r>
            <a:endParaRPr sz="54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64920" y="4716924"/>
            <a:ext cx="2784475" cy="2200275"/>
          </a:xfrm>
          <a:prstGeom prst="rect">
            <a:avLst/>
          </a:prstGeom>
          <a:solidFill>
            <a:srgbClr val="FCEADA">
              <a:alpha val="50195"/>
            </a:srgbClr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4800">
              <a:latin typeface="Times New Roman" panose="02020603050405020304"/>
              <a:cs typeface="Times New Roman" panose="02020603050405020304"/>
            </a:endParaRPr>
          </a:p>
          <a:p>
            <a:pPr marL="701040">
              <a:lnSpc>
                <a:spcPct val="100000"/>
              </a:lnSpc>
            </a:pPr>
            <a:r>
              <a:rPr sz="5450" spc="-15" dirty="0">
                <a:solidFill>
                  <a:srgbClr val="F79546"/>
                </a:solidFill>
                <a:latin typeface="黑体" panose="02010609060101010101" charset="-122"/>
                <a:cs typeface="黑体" panose="02010609060101010101" charset="-122"/>
              </a:rPr>
              <a:t>机会</a:t>
            </a:r>
            <a:endParaRPr sz="54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64920" y="6917066"/>
            <a:ext cx="2784475" cy="2200275"/>
          </a:xfrm>
          <a:prstGeom prst="rect">
            <a:avLst/>
          </a:prstGeom>
          <a:solidFill>
            <a:srgbClr val="CCC1DA">
              <a:alpha val="50195"/>
            </a:srgbClr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800">
              <a:latin typeface="Times New Roman" panose="02020603050405020304"/>
              <a:cs typeface="Times New Roman" panose="02020603050405020304"/>
            </a:endParaRPr>
          </a:p>
          <a:p>
            <a:pPr marL="701040">
              <a:lnSpc>
                <a:spcPct val="100000"/>
              </a:lnSpc>
            </a:pPr>
            <a:r>
              <a:rPr sz="5450" spc="-10" dirty="0">
                <a:solidFill>
                  <a:srgbClr val="8063A1"/>
                </a:solidFill>
                <a:latin typeface="黑体" panose="02010609060101010101" charset="-122"/>
                <a:cs typeface="黑体" panose="02010609060101010101" charset="-122"/>
              </a:rPr>
              <a:t>威胁</a:t>
            </a:r>
            <a:endParaRPr sz="545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50012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FDD71D"/>
                </a:solidFill>
              </a:rPr>
              <a:t>SW</a:t>
            </a:r>
            <a:r>
              <a:rPr sz="6600" spc="-315" dirty="0">
                <a:solidFill>
                  <a:srgbClr val="FDD71D"/>
                </a:solidFill>
              </a:rPr>
              <a:t>O</a:t>
            </a:r>
            <a:r>
              <a:rPr sz="6600" dirty="0">
                <a:solidFill>
                  <a:srgbClr val="FDD71D"/>
                </a:solidFill>
              </a:rPr>
              <a:t>T分析法</a:t>
            </a:r>
            <a:endParaRPr sz="6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658" y="3357459"/>
            <a:ext cx="8321675" cy="274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9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狩猎模型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（KANO</a:t>
            </a:r>
            <a:r>
              <a:rPr sz="2950" spc="-4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Model）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定义了三个层次的顾客需 求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: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基本型需求、期望型需求和魅力型需求。这三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种需求根据绩效指标分类就是基本因素、绩效因素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和激励因素。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2658" y="6750130"/>
            <a:ext cx="4737735" cy="341884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1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、需求调研；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2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、工作、产品、自我优化；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3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、职业生涯规划；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r>
              <a:rPr sz="295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303705" y="1720157"/>
            <a:ext cx="800394" cy="75314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33782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DD71D"/>
                </a:solidFill>
              </a:rPr>
              <a:t>狩猎模型</a:t>
            </a:r>
            <a:endParaRPr sz="66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4903" y="2194347"/>
            <a:ext cx="8468869" cy="482451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336409" y="7527384"/>
            <a:ext cx="8569960" cy="274002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例如：</a:t>
            </a:r>
            <a:endParaRPr sz="195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>
              <a:lnSpc>
                <a:spcPct val="152000"/>
              </a:lnSpc>
              <a:spcBef>
                <a:spcPts val="5"/>
              </a:spcBef>
            </a:pP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从事事务性工作的</a:t>
            </a: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HR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如果只提供“基本需求”服务，可能不会让用户满意，  一旦失败，会让用户更不满意。因此，一是要保障事务性工作的维护和支持，  不至于削弱已有的用户满意度，同时，也向</a:t>
            </a: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HR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提出了更多地要求：例如要对 环境变化足够敏感，更多元化的判断能力等。更多地满足“期望型需求”和 “魅力型需求”。</a:t>
            </a:r>
            <a:endParaRPr sz="1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42164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DD71D"/>
                </a:solidFill>
              </a:rPr>
              <a:t>八何分析法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1122658" y="3357459"/>
            <a:ext cx="8318500" cy="341884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八何分析法又称为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6W2H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模型。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>
              <a:lnSpc>
                <a:spcPct val="151000"/>
              </a:lnSpc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不仅能帮管理者理清思路，帮助决策，还是一种创 造型工具，给你一个全面的指引，在日常工作生活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>
              <a:lnSpc>
                <a:spcPct val="151000"/>
              </a:lnSpc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和学习中有着十分广泛的应用，哪怕是要找到失恋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的原因。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2658" y="7429063"/>
            <a:ext cx="2664460" cy="3418840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1、汇报工作；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2、工作复盘；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3、自我分析；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r>
              <a:rPr sz="2950" spc="-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5601" y="429725"/>
            <a:ext cx="8475687" cy="606892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336409" y="6857143"/>
            <a:ext cx="4172585" cy="409702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例如“做一个电话留言备忘”</a:t>
            </a:r>
            <a:endParaRPr sz="1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1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950" spc="15" dirty="0">
                <a:latin typeface="黑体" panose="02010609060101010101" charset="-122"/>
                <a:cs typeface="黑体" panose="02010609060101010101" charset="-122"/>
              </a:rPr>
              <a:t>WHO：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来电人的姓名（先生</a:t>
            </a: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/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女士）</a:t>
            </a:r>
            <a:endParaRPr sz="1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2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950" spc="15" dirty="0">
                <a:latin typeface="黑体" panose="02010609060101010101" charset="-122"/>
                <a:cs typeface="黑体" panose="02010609060101010101" charset="-122"/>
              </a:rPr>
              <a:t>WHICH：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找何人</a:t>
            </a:r>
            <a:endParaRPr sz="1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3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950" spc="15" dirty="0">
                <a:latin typeface="黑体" panose="02010609060101010101" charset="-122"/>
                <a:cs typeface="黑体" panose="02010609060101010101" charset="-122"/>
              </a:rPr>
              <a:t>WHEN：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何时来电及约定时间</a:t>
            </a:r>
            <a:endParaRPr sz="1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4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950" spc="15" dirty="0">
                <a:latin typeface="黑体" panose="02010609060101010101" charset="-122"/>
                <a:cs typeface="黑体" panose="02010609060101010101" charset="-122"/>
              </a:rPr>
              <a:t>WHERE：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何处来电及约定地点</a:t>
            </a: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/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场所</a:t>
            </a:r>
            <a:endParaRPr sz="1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5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950" spc="15" dirty="0">
                <a:latin typeface="黑体" panose="02010609060101010101" charset="-122"/>
                <a:cs typeface="黑体" panose="02010609060101010101" charset="-122"/>
              </a:rPr>
              <a:t>WHAT：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何时来电及提到内容</a:t>
            </a:r>
            <a:endParaRPr sz="1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6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950" spc="15" dirty="0">
                <a:latin typeface="黑体" panose="02010609060101010101" charset="-122"/>
                <a:cs typeface="黑体" panose="02010609060101010101" charset="-122"/>
              </a:rPr>
              <a:t>WHY：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何故来电及提到因由</a:t>
            </a:r>
            <a:endParaRPr sz="1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7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HOW</a:t>
            </a:r>
            <a:r>
              <a:rPr sz="195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TO</a:t>
            </a:r>
            <a:r>
              <a:rPr sz="195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950" spc="15" dirty="0">
                <a:latin typeface="黑体" panose="02010609060101010101" charset="-122"/>
                <a:cs typeface="黑体" panose="02010609060101010101" charset="-122"/>
              </a:rPr>
              <a:t>DO：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如何做及方法、要求</a:t>
            </a:r>
            <a:endParaRPr sz="1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8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、</a:t>
            </a:r>
            <a:r>
              <a:rPr sz="1950" spc="10" dirty="0">
                <a:latin typeface="黑体" panose="02010609060101010101" charset="-122"/>
                <a:cs typeface="黑体" panose="02010609060101010101" charset="-122"/>
              </a:rPr>
              <a:t>HOW</a:t>
            </a:r>
            <a:r>
              <a:rPr sz="1950" spc="-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950" spc="15" dirty="0">
                <a:latin typeface="黑体" panose="02010609060101010101" charset="-122"/>
                <a:cs typeface="黑体" panose="02010609060101010101" charset="-122"/>
              </a:rPr>
              <a:t>MUCH：</a:t>
            </a:r>
            <a:r>
              <a:rPr sz="1950" spc="25" dirty="0">
                <a:latin typeface="黑体" panose="02010609060101010101" charset="-122"/>
                <a:cs typeface="黑体" panose="02010609060101010101" charset="-122"/>
              </a:rPr>
              <a:t>做到什么程度、数量</a:t>
            </a:r>
            <a:endParaRPr sz="1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33629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60" dirty="0">
                <a:solidFill>
                  <a:srgbClr val="FDD71D"/>
                </a:solidFill>
                <a:latin typeface="Calibri" panose="020F0502020204030204"/>
                <a:cs typeface="Calibri" panose="020F0502020204030204"/>
              </a:rPr>
              <a:t>S</a:t>
            </a:r>
            <a:r>
              <a:rPr sz="6600" spc="-520" dirty="0">
                <a:solidFill>
                  <a:srgbClr val="FDD71D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6600" dirty="0">
                <a:solidFill>
                  <a:srgbClr val="FDD71D"/>
                </a:solidFill>
                <a:latin typeface="Calibri" panose="020F0502020204030204"/>
                <a:cs typeface="Calibri" panose="020F0502020204030204"/>
              </a:rPr>
              <a:t>AR</a:t>
            </a:r>
            <a:r>
              <a:rPr sz="6600" dirty="0">
                <a:solidFill>
                  <a:srgbClr val="FDD71D"/>
                </a:solidFill>
              </a:rPr>
              <a:t>法则</a:t>
            </a:r>
            <a:endParaRPr sz="6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2658" y="3357459"/>
            <a:ext cx="8318500" cy="7490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1000"/>
              </a:lnSpc>
              <a:spcBef>
                <a:spcPts val="9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STAR法则，是一种表述的方式，或者说，是一个清 晰、条理的模板。不管是什么，合理熟练运用此法 则，可以轻松表现出自己分析阐述问题的清晰性、 条理性和逻辑性，从而让听的人也更容易掌握表述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的重点。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9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1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、关键沟通（如面试、辅导）；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2、目标达成；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3、制度设计；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r>
              <a:rPr sz="295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6065" y="3944173"/>
            <a:ext cx="8887268" cy="48300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505396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DD71D"/>
                </a:solidFill>
              </a:rPr>
              <a:t>时间四象限法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1122658" y="3357459"/>
            <a:ext cx="8318500" cy="274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1000"/>
              </a:lnSpc>
              <a:spcBef>
                <a:spcPts val="9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高效管理者的时间管理并非是对时间这一资源进行 管理，而是对管理者自身进行管理，通过提高管理 者的时间使用效率，减少浪费，从而达到提高工作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效率的目标。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2658" y="6750130"/>
            <a:ext cx="2664460" cy="341884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1、时间管理；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2、进度安排；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3、人生抉择；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r>
              <a:rPr sz="2950" spc="-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664147" y="2513012"/>
            <a:ext cx="7036434" cy="7036434"/>
            <a:chOff x="11664147" y="2513012"/>
            <a:chExt cx="7036434" cy="7036434"/>
          </a:xfrm>
        </p:grpSpPr>
        <p:sp>
          <p:nvSpPr>
            <p:cNvPr id="7" name="object 7"/>
            <p:cNvSpPr/>
            <p:nvPr/>
          </p:nvSpPr>
          <p:spPr>
            <a:xfrm>
              <a:off x="11664147" y="6031229"/>
              <a:ext cx="7036434" cy="0"/>
            </a:xfrm>
            <a:custGeom>
              <a:avLst/>
              <a:gdLst/>
              <a:ahLst/>
              <a:cxnLst/>
              <a:rect l="l" t="t" r="r" b="b"/>
              <a:pathLst>
                <a:path w="7036434">
                  <a:moveTo>
                    <a:pt x="0" y="0"/>
                  </a:moveTo>
                  <a:lnTo>
                    <a:pt x="7036434" y="0"/>
                  </a:lnTo>
                </a:path>
              </a:pathLst>
            </a:custGeom>
            <a:ln w="628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308016" y="2513012"/>
              <a:ext cx="0" cy="7036434"/>
            </a:xfrm>
            <a:custGeom>
              <a:avLst/>
              <a:gdLst/>
              <a:ahLst/>
              <a:cxnLst/>
              <a:rect l="l" t="t" r="r" b="b"/>
              <a:pathLst>
                <a:path h="7036434">
                  <a:moveTo>
                    <a:pt x="0" y="0"/>
                  </a:moveTo>
                  <a:lnTo>
                    <a:pt x="0" y="7036434"/>
                  </a:lnTo>
                </a:path>
              </a:pathLst>
            </a:custGeom>
            <a:ln w="628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126271" y="1345089"/>
            <a:ext cx="2366010" cy="877569"/>
          </a:xfrm>
          <a:prstGeom prst="rect">
            <a:avLst/>
          </a:prstGeom>
          <a:ln w="21360">
            <a:solidFill>
              <a:srgbClr val="385D89"/>
            </a:solidFill>
          </a:ln>
        </p:spPr>
        <p:txBody>
          <a:bodyPr vert="horz" wrap="square" lIns="0" tIns="215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95"/>
              </a:spcBef>
            </a:pPr>
            <a:r>
              <a:rPr sz="2650" spc="-10" dirty="0">
                <a:latin typeface="微软雅黑" panose="020B0503020204020204" charset="-122"/>
                <a:cs typeface="微软雅黑" panose="020B0503020204020204" charset="-122"/>
              </a:rPr>
              <a:t>重要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26271" y="9759912"/>
            <a:ext cx="2366010" cy="876300"/>
          </a:xfrm>
          <a:prstGeom prst="rect">
            <a:avLst/>
          </a:prstGeom>
          <a:ln w="21360">
            <a:solidFill>
              <a:srgbClr val="385D89"/>
            </a:solidFill>
          </a:ln>
        </p:spPr>
        <p:txBody>
          <a:bodyPr vert="horz" wrap="square" lIns="0" tIns="216535" rIns="0" bIns="0" rtlCol="0">
            <a:spAutoFit/>
          </a:bodyPr>
          <a:lstStyle/>
          <a:p>
            <a:pPr marL="680085">
              <a:lnSpc>
                <a:spcPct val="100000"/>
              </a:lnSpc>
              <a:spcBef>
                <a:spcPts val="1705"/>
              </a:spcBef>
            </a:pPr>
            <a:r>
              <a:rPr sz="2650" spc="-10" dirty="0">
                <a:latin typeface="微软雅黑" panose="020B0503020204020204" charset="-122"/>
                <a:cs typeface="微软雅黑" panose="020B0503020204020204" charset="-122"/>
              </a:rPr>
              <a:t>不重要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58273" y="5633545"/>
            <a:ext cx="1183640" cy="796925"/>
          </a:xfrm>
          <a:prstGeom prst="rect">
            <a:avLst/>
          </a:prstGeom>
          <a:ln w="21360">
            <a:solidFill>
              <a:srgbClr val="385D89"/>
            </a:solidFill>
          </a:ln>
        </p:spPr>
        <p:txBody>
          <a:bodyPr vert="horz" wrap="square" lIns="0" tIns="175895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385"/>
              </a:spcBef>
            </a:pPr>
            <a:r>
              <a:rPr sz="2650" spc="-10" dirty="0">
                <a:latin typeface="微软雅黑" panose="020B0503020204020204" charset="-122"/>
                <a:cs typeface="微软雅黑" panose="020B0503020204020204" charset="-122"/>
              </a:rPr>
              <a:t>紧急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86083" y="5613441"/>
            <a:ext cx="1554480" cy="795655"/>
          </a:xfrm>
          <a:prstGeom prst="rect">
            <a:avLst/>
          </a:prstGeom>
          <a:ln w="21360">
            <a:solidFill>
              <a:srgbClr val="385D89"/>
            </a:solidFill>
          </a:ln>
        </p:spPr>
        <p:txBody>
          <a:bodyPr vert="horz" wrap="square" lIns="0" tIns="175260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1380"/>
              </a:spcBef>
            </a:pPr>
            <a:r>
              <a:rPr sz="2650" spc="-10" dirty="0">
                <a:latin typeface="微软雅黑" panose="020B0503020204020204" charset="-122"/>
                <a:cs typeface="微软雅黑" panose="020B0503020204020204" charset="-122"/>
              </a:rPr>
              <a:t>不紧急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11569" y="6379282"/>
            <a:ext cx="3169285" cy="3170555"/>
          </a:xfrm>
          <a:prstGeom prst="rect">
            <a:avLst/>
          </a:prstGeom>
          <a:solidFill>
            <a:srgbClr val="DCE6F1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635" algn="ctr">
              <a:lnSpc>
                <a:spcPct val="100000"/>
              </a:lnSpc>
              <a:spcBef>
                <a:spcPts val="2135"/>
              </a:spcBef>
            </a:pPr>
            <a:r>
              <a:rPr sz="2950" spc="15" dirty="0">
                <a:solidFill>
                  <a:srgbClr val="1F487C"/>
                </a:solidFill>
                <a:latin typeface="黑体" panose="02010609060101010101" charset="-122"/>
                <a:cs typeface="黑体" panose="02010609060101010101" charset="-122"/>
              </a:rPr>
              <a:t>不重要紧急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黑体" panose="02010609060101010101" charset="-122"/>
              <a:cs typeface="黑体" panose="02010609060101010101" charset="-122"/>
            </a:endParaRPr>
          </a:p>
          <a:p>
            <a:pPr marL="641985" marR="633730" algn="ctr">
              <a:lnSpc>
                <a:spcPct val="101000"/>
              </a:lnSpc>
            </a:pPr>
            <a:r>
              <a:rPr sz="2950" spc="15" dirty="0">
                <a:solidFill>
                  <a:srgbClr val="1F487C"/>
                </a:solidFill>
                <a:latin typeface="黑体" panose="02010609060101010101" charset="-122"/>
                <a:cs typeface="黑体" panose="02010609060101010101" charset="-122"/>
              </a:rPr>
              <a:t>督导或授权 </a:t>
            </a:r>
            <a:r>
              <a:rPr sz="2950" spc="15" dirty="0">
                <a:solidFill>
                  <a:srgbClr val="1F487C"/>
                </a:solidFill>
                <a:latin typeface="黑体" panose="02010609060101010101" charset="-122"/>
                <a:cs typeface="黑体" panose="02010609060101010101" charset="-122"/>
              </a:rPr>
              <a:t>他人分担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59946" y="2701488"/>
            <a:ext cx="3028315" cy="3120390"/>
          </a:xfrm>
          <a:prstGeom prst="rect">
            <a:avLst/>
          </a:prstGeom>
          <a:solidFill>
            <a:srgbClr val="EBF0DE">
              <a:alpha val="50195"/>
            </a:srgbClr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572770">
              <a:lnSpc>
                <a:spcPct val="100000"/>
              </a:lnSpc>
            </a:pPr>
            <a:r>
              <a:rPr sz="2950" spc="15" dirty="0">
                <a:solidFill>
                  <a:srgbClr val="4F6128"/>
                </a:solidFill>
                <a:latin typeface="黑体" panose="02010609060101010101" charset="-122"/>
                <a:cs typeface="黑体" panose="02010609060101010101" charset="-122"/>
              </a:rPr>
              <a:t>重要不紧急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750">
              <a:latin typeface="黑体" panose="02010609060101010101" charset="-122"/>
              <a:cs typeface="黑体" panose="02010609060101010101" charset="-122"/>
            </a:endParaRPr>
          </a:p>
          <a:p>
            <a:pPr marL="950595" indent="-378460">
              <a:lnSpc>
                <a:spcPct val="100000"/>
              </a:lnSpc>
              <a:buSzPct val="97000"/>
              <a:buChar char="·"/>
              <a:tabLst>
                <a:tab pos="951230" algn="l"/>
              </a:tabLst>
            </a:pPr>
            <a:r>
              <a:rPr sz="2950" spc="15" dirty="0">
                <a:solidFill>
                  <a:srgbClr val="4F6128"/>
                </a:solidFill>
                <a:latin typeface="黑体" panose="02010609060101010101" charset="-122"/>
                <a:cs typeface="黑体" panose="02010609060101010101" charset="-122"/>
              </a:rPr>
              <a:t>分解任务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950595" indent="-378460">
              <a:lnSpc>
                <a:spcPct val="100000"/>
              </a:lnSpc>
              <a:spcBef>
                <a:spcPts val="25"/>
              </a:spcBef>
              <a:buSzPct val="97000"/>
              <a:buChar char="·"/>
              <a:tabLst>
                <a:tab pos="951230" algn="l"/>
              </a:tabLst>
            </a:pPr>
            <a:r>
              <a:rPr sz="2950" spc="15" dirty="0">
                <a:solidFill>
                  <a:srgbClr val="4F6128"/>
                </a:solidFill>
                <a:latin typeface="黑体" panose="02010609060101010101" charset="-122"/>
                <a:cs typeface="黑体" panose="02010609060101010101" charset="-122"/>
              </a:rPr>
              <a:t>制定计划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950595" indent="-378460">
              <a:lnSpc>
                <a:spcPct val="100000"/>
              </a:lnSpc>
              <a:spcBef>
                <a:spcPts val="20"/>
              </a:spcBef>
              <a:buSzPct val="97000"/>
              <a:buChar char="·"/>
              <a:tabLst>
                <a:tab pos="951230" algn="l"/>
              </a:tabLst>
            </a:pPr>
            <a:r>
              <a:rPr sz="2950" spc="15" dirty="0">
                <a:solidFill>
                  <a:srgbClr val="4F6128"/>
                </a:solidFill>
                <a:latin typeface="黑体" panose="02010609060101010101" charset="-122"/>
                <a:cs typeface="黑体" panose="02010609060101010101" charset="-122"/>
              </a:rPr>
              <a:t>按部就班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20994" y="6335304"/>
            <a:ext cx="3107690" cy="3214370"/>
          </a:xfrm>
          <a:prstGeom prst="rect">
            <a:avLst/>
          </a:prstGeom>
          <a:solidFill>
            <a:srgbClr val="FCEADA">
              <a:alpha val="50195"/>
            </a:srgbClr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 panose="02020603050405020304"/>
              <a:cs typeface="Times New Roman" panose="02020603050405020304"/>
            </a:endParaRPr>
          </a:p>
          <a:p>
            <a:pPr marL="610870" marR="415290" indent="-188595">
              <a:lnSpc>
                <a:spcPct val="201000"/>
              </a:lnSpc>
            </a:pPr>
            <a:r>
              <a:rPr sz="2950" spc="15" dirty="0">
                <a:solidFill>
                  <a:srgbClr val="F79546"/>
                </a:solidFill>
                <a:latin typeface="黑体" panose="02010609060101010101" charset="-122"/>
                <a:cs typeface="黑体" panose="02010609060101010101" charset="-122"/>
              </a:rPr>
              <a:t>不重要不紧急 </a:t>
            </a:r>
            <a:r>
              <a:rPr sz="2950" spc="15" dirty="0">
                <a:solidFill>
                  <a:srgbClr val="F79546"/>
                </a:solidFill>
                <a:latin typeface="黑体" panose="02010609060101010101" charset="-122"/>
                <a:cs typeface="黑体" panose="02010609060101010101" charset="-122"/>
              </a:rPr>
              <a:t>取消或延期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81934" y="2680127"/>
            <a:ext cx="3027045" cy="3121660"/>
          </a:xfrm>
          <a:prstGeom prst="rect">
            <a:avLst/>
          </a:prstGeom>
          <a:solidFill>
            <a:srgbClr val="CCC1DA">
              <a:alpha val="50195"/>
            </a:srgbClr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760730" marR="750570">
              <a:lnSpc>
                <a:spcPct val="201000"/>
              </a:lnSpc>
              <a:spcBef>
                <a:spcPts val="5"/>
              </a:spcBef>
            </a:pPr>
            <a:r>
              <a:rPr sz="2950" spc="15" dirty="0">
                <a:solidFill>
                  <a:srgbClr val="8063A1"/>
                </a:solidFill>
                <a:latin typeface="黑体" panose="02010609060101010101" charset="-122"/>
                <a:cs typeface="黑体" panose="02010609060101010101" charset="-122"/>
              </a:rPr>
              <a:t>重要紧急 </a:t>
            </a:r>
            <a:r>
              <a:rPr sz="2950" spc="15" dirty="0">
                <a:solidFill>
                  <a:srgbClr val="8063A1"/>
                </a:solidFill>
                <a:latin typeface="黑体" panose="02010609060101010101" charset="-122"/>
                <a:cs typeface="黑体" panose="02010609060101010101" charset="-122"/>
              </a:rPr>
              <a:t>立刻行动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601" y="1027163"/>
            <a:ext cx="6811009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spc="35" dirty="0">
                <a:solidFill>
                  <a:srgbClr val="FFFFFF"/>
                </a:solidFill>
              </a:rPr>
              <a:t>马斯洛需求层次理论</a:t>
            </a:r>
            <a:endParaRPr sz="59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5931" y="2704001"/>
            <a:ext cx="10598167" cy="63064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22658" y="3357459"/>
            <a:ext cx="7564755" cy="613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9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通常情况下，人总是过度自信，低估了别人 在马斯洛金字塔上的位置，这种偏见，经常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影响我们的判断力，需要辩证地学习和使用。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9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1、大众需求分析；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2、产品需求分析；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3、个体需求分析；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r>
              <a:rPr sz="295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7483751" cy="2868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98" y="1059099"/>
            <a:ext cx="42164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</a:rPr>
              <a:t>帕累托法则</a:t>
            </a:r>
            <a:endParaRPr sz="6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7322" y="5066783"/>
            <a:ext cx="171450" cy="2603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0872" y="5066783"/>
            <a:ext cx="171450" cy="2603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22658" y="3357459"/>
            <a:ext cx="7941945" cy="613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9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帕累托法则有个特别通俗的叫法：二八原则。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它最大的用处在于：让我们从往更深层去探索， 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找出那些关键的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20，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以达到</a:t>
            </a:r>
            <a:r>
              <a:rPr sz="2950" spc="10" dirty="0">
                <a:latin typeface="黑体" panose="02010609060101010101" charset="-122"/>
                <a:cs typeface="黑体" panose="02010609060101010101" charset="-122"/>
              </a:rPr>
              <a:t>80</a:t>
            </a: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的好处。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9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常见使用场景：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1、优秀员工培养；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2、时间利用安排；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spc="15" dirty="0">
                <a:latin typeface="黑体" panose="02010609060101010101" charset="-122"/>
                <a:cs typeface="黑体" panose="02010609060101010101" charset="-122"/>
              </a:rPr>
              <a:t>3、管理本质理解；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r>
              <a:rPr sz="2950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950" spc="5" dirty="0">
                <a:latin typeface="黑体" panose="02010609060101010101" charset="-122"/>
                <a:cs typeface="黑体" panose="02010609060101010101" charset="-122"/>
              </a:rPr>
              <a:t>...</a:t>
            </a:r>
            <a:endParaRPr sz="295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5953" y="3634631"/>
            <a:ext cx="8353655" cy="42610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果果圈模板www.ggq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3327</Words>
  <Application>WPS 演示</Application>
  <PresentationFormat>On-screen Show (4:3)</PresentationFormat>
  <Paragraphs>309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黑体</vt:lpstr>
      <vt:lpstr>Calibri</vt:lpstr>
      <vt:lpstr>Times New Roman</vt:lpstr>
      <vt:lpstr>Arial Unicode MS</vt:lpstr>
      <vt:lpstr>Microsoft JhengHei</vt:lpstr>
      <vt:lpstr>果果圈模板www.ggq.com</vt:lpstr>
      <vt:lpstr>MANAGEMENT</vt:lpstr>
      <vt:lpstr>PowerPoint 演示文稿</vt:lpstr>
      <vt:lpstr>SWOT分析法</vt:lpstr>
      <vt:lpstr>狩猎模型</vt:lpstr>
      <vt:lpstr>八何分析法</vt:lpstr>
      <vt:lpstr>STAR法则</vt:lpstr>
      <vt:lpstr>时间四象限法</vt:lpstr>
      <vt:lpstr>马斯洛需求层次理论</vt:lpstr>
      <vt:lpstr>帕累托法则</vt:lpstr>
      <vt:lpstr>HCD模型</vt:lpstr>
      <vt:lpstr>MECE模型</vt:lpstr>
      <vt:lpstr>六盒模型</vt:lpstr>
      <vt:lpstr>PowerPoint 演示文稿</vt:lpstr>
      <vt:lpstr>WBS模型</vt:lpstr>
      <vt:lpstr>BSC模型</vt:lpstr>
      <vt:lpstr>GROW模型</vt:lpstr>
      <vt:lpstr>SMART原则</vt:lpstr>
      <vt:lpstr>PowerPoint 演示文稿</vt:lpstr>
      <vt:lpstr>柯氏四级评估模型</vt:lpstr>
      <vt:lpstr>戴明循环</vt:lpstr>
      <vt:lpstr>ADDIE模型</vt:lpstr>
      <vt:lpstr>KPI 关键绩效指标</vt:lpstr>
      <vt:lpstr>中基层管理者领导力素质模型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20个管理模型MANAGEMENT</dc:title>
  <dc:creator/>
  <cp:lastModifiedBy>一颗苹果</cp:lastModifiedBy>
  <cp:revision>3</cp:revision>
  <dcterms:created xsi:type="dcterms:W3CDTF">2021-09-29T03:17:00Z</dcterms:created>
  <dcterms:modified xsi:type="dcterms:W3CDTF">2021-10-12T00:59:53Z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2020-02-18T00:00:00Z</vt:filetime>
  </property>
  <property fmtid="{D5CDD505-2E9C-101B-9397-08002B2CF9AE}" pid="3" name="Creator">
    <vt:lpwstr>Microsoft® PowerPoint® 适用于 Office 365</vt:lpwstr>
  </property>
  <property fmtid="{D5CDD505-2E9C-101B-9397-08002B2CF9AE}" pid="4" name="LastSaved">
    <vt:filetime>2021-09-30T00:00:00Z</vt:filetime>
  </property>
  <property fmtid="{D5CDD505-2E9C-101B-9397-08002B2CF9AE}" pid="5" name="ICV">
    <vt:lpwstr>524FC67EA0B548D69647E126E22CBCE4</vt:lpwstr>
  </property>
  <property fmtid="{D5CDD505-2E9C-101B-9397-08002B2CF9AE}" pid="6" name="KSOProductBuildVer">
    <vt:lpwstr>2052-11.1.0.10463</vt:lpwstr>
  </property>
</Properties>
</file>