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96" r:id="rId24"/>
  </p:sldIdLst>
  <p:sldSz cx="12192000" cy="6858000"/>
  <p:notesSz cx="12192000" cy="685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54"/>
        <p:guide pos="21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57859" y="342646"/>
            <a:ext cx="1087628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 u="sng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 u="sng">
                <a:solidFill>
                  <a:srgbClr val="0D0D0D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 u="sng">
                <a:solidFill>
                  <a:srgbClr val="0D0D0D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70559" y="1028700"/>
            <a:ext cx="10850880" cy="0"/>
          </a:xfrm>
          <a:custGeom>
            <a:avLst/>
            <a:gdLst/>
            <a:ahLst/>
            <a:cxnLst/>
            <a:rect l="l" t="t" r="r" b="b"/>
            <a:pathLst>
              <a:path w="10850880">
                <a:moveTo>
                  <a:pt x="0" y="0"/>
                </a:moveTo>
                <a:lnTo>
                  <a:pt x="10850499" y="0"/>
                </a:lnTo>
              </a:path>
            </a:pathLst>
          </a:custGeom>
          <a:ln w="3175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7859" y="461009"/>
            <a:ext cx="10876280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 u="sng">
                <a:solidFill>
                  <a:srgbClr val="0D0D0D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3923" y="1222502"/>
            <a:ext cx="10944225" cy="4147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31.png"/><Relationship Id="rId8" Type="http://schemas.openxmlformats.org/officeDocument/2006/relationships/image" Target="../media/image30.png"/><Relationship Id="rId7" Type="http://schemas.openxmlformats.org/officeDocument/2006/relationships/image" Target="../media/image29.png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3" Type="http://schemas.openxmlformats.org/officeDocument/2006/relationships/slideLayout" Target="../slideLayouts/slideLayout2.xml"/><Relationship Id="rId22" Type="http://schemas.openxmlformats.org/officeDocument/2006/relationships/image" Target="../media/image44.png"/><Relationship Id="rId21" Type="http://schemas.openxmlformats.org/officeDocument/2006/relationships/image" Target="../media/image43.png"/><Relationship Id="rId20" Type="http://schemas.openxmlformats.org/officeDocument/2006/relationships/image" Target="../media/image42.png"/><Relationship Id="rId2" Type="http://schemas.openxmlformats.org/officeDocument/2006/relationships/image" Target="../media/image24.png"/><Relationship Id="rId19" Type="http://schemas.openxmlformats.org/officeDocument/2006/relationships/image" Target="../media/image41.png"/><Relationship Id="rId18" Type="http://schemas.openxmlformats.org/officeDocument/2006/relationships/image" Target="../media/image40.png"/><Relationship Id="rId17" Type="http://schemas.openxmlformats.org/officeDocument/2006/relationships/image" Target="../media/image39.png"/><Relationship Id="rId16" Type="http://schemas.openxmlformats.org/officeDocument/2006/relationships/image" Target="../media/image38.png"/><Relationship Id="rId15" Type="http://schemas.openxmlformats.org/officeDocument/2006/relationships/image" Target="../media/image37.png"/><Relationship Id="rId14" Type="http://schemas.openxmlformats.org/officeDocument/2006/relationships/image" Target="../media/image36.png"/><Relationship Id="rId13" Type="http://schemas.openxmlformats.org/officeDocument/2006/relationships/image" Target="../media/image35.png"/><Relationship Id="rId12" Type="http://schemas.openxmlformats.org/officeDocument/2006/relationships/image" Target="../media/image34.png"/><Relationship Id="rId11" Type="http://schemas.openxmlformats.org/officeDocument/2006/relationships/image" Target="../media/image33.png"/><Relationship Id="rId10" Type="http://schemas.openxmlformats.org/officeDocument/2006/relationships/image" Target="../media/image32.png"/><Relationship Id="rId1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51.jpeg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209773" y="1202436"/>
            <a:ext cx="5029482" cy="48006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57859" y="342646"/>
            <a:ext cx="108762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sz="3200" b="0" spc="-8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0000"/>
                </a:solidFill>
              </a:rPr>
              <a:t>站</a:t>
            </a:r>
            <a:r>
              <a:rPr sz="3200" spc="-5" dirty="0">
                <a:solidFill>
                  <a:srgbClr val="000000"/>
                </a:solidFill>
              </a:rPr>
              <a:t>在</a:t>
            </a:r>
            <a:r>
              <a:rPr sz="4000" spc="-5" dirty="0">
                <a:solidFill>
                  <a:srgbClr val="F3A839"/>
                </a:solidFill>
              </a:rPr>
              <a:t>团队角</a:t>
            </a:r>
            <a:r>
              <a:rPr sz="4000" spc="-5" dirty="0">
                <a:solidFill>
                  <a:srgbClr val="FFA200"/>
                </a:solidFill>
              </a:rPr>
              <a:t>度</a:t>
            </a:r>
            <a:r>
              <a:rPr sz="4000" spc="-60" dirty="0">
                <a:solidFill>
                  <a:srgbClr val="FFA200"/>
                </a:solidFill>
              </a:rPr>
              <a:t> </a:t>
            </a:r>
            <a:r>
              <a:rPr sz="3200" dirty="0">
                <a:solidFill>
                  <a:srgbClr val="000000"/>
                </a:solidFill>
              </a:rPr>
              <a:t>规划</a:t>
            </a:r>
            <a:r>
              <a:rPr sz="4000" spc="-5" dirty="0">
                <a:solidFill>
                  <a:srgbClr val="FFA200"/>
                </a:solidFill>
              </a:rPr>
              <a:t>解决</a:t>
            </a:r>
            <a:r>
              <a:rPr sz="3200" dirty="0">
                <a:solidFill>
                  <a:srgbClr val="000000"/>
                </a:solidFill>
              </a:rPr>
              <a:t>团队问题	</a:t>
            </a:r>
            <a:endParaRPr sz="3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09461" y="3167888"/>
            <a:ext cx="5644515" cy="1611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dirty="0">
                <a:latin typeface="微软雅黑" panose="020B0503020204020204" charset="-122"/>
                <a:cs typeface="微软雅黑" panose="020B0503020204020204" charset="-122"/>
              </a:rPr>
              <a:t>找对点：不要把问题点</a:t>
            </a:r>
            <a:r>
              <a:rPr sz="2600" b="1" spc="-15" dirty="0">
                <a:latin typeface="微软雅黑" panose="020B0503020204020204" charset="-122"/>
                <a:cs typeface="微软雅黑" panose="020B0503020204020204" charset="-122"/>
              </a:rPr>
              <a:t>集</a:t>
            </a:r>
            <a:r>
              <a:rPr sz="2600" b="1" dirty="0">
                <a:latin typeface="微软雅黑" panose="020B0503020204020204" charset="-122"/>
                <a:cs typeface="微软雅黑" panose="020B0503020204020204" charset="-122"/>
              </a:rPr>
              <a:t>中于</a:t>
            </a:r>
            <a:r>
              <a:rPr sz="2600" b="1" spc="-15" dirty="0">
                <a:latin typeface="微软雅黑" panose="020B0503020204020204" charset="-122"/>
                <a:cs typeface="微软雅黑" panose="020B0503020204020204" charset="-122"/>
              </a:rPr>
              <a:t>个</a:t>
            </a:r>
            <a:r>
              <a:rPr sz="2600" b="1" dirty="0">
                <a:latin typeface="微软雅黑" panose="020B0503020204020204" charset="-122"/>
                <a:cs typeface="微软雅黑" panose="020B0503020204020204" charset="-122"/>
              </a:rPr>
              <a:t>体管理</a:t>
            </a:r>
            <a:endParaRPr sz="26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75"/>
              </a:spcBef>
            </a:pPr>
            <a:endParaRPr sz="165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600" b="1" dirty="0">
                <a:latin typeface="微软雅黑" panose="020B0503020204020204" charset="-122"/>
                <a:cs typeface="微软雅黑" panose="020B0503020204020204" charset="-122"/>
              </a:rPr>
              <a:t>选对人：没办法频繁换</a:t>
            </a:r>
            <a:r>
              <a:rPr sz="2600" b="1" spc="-15" dirty="0">
                <a:latin typeface="微软雅黑" panose="020B0503020204020204" charset="-122"/>
                <a:cs typeface="微软雅黑" panose="020B0503020204020204" charset="-122"/>
              </a:rPr>
              <a:t>牌</a:t>
            </a:r>
            <a:r>
              <a:rPr sz="2600" b="1" dirty="0">
                <a:latin typeface="微软雅黑" panose="020B0503020204020204" charset="-122"/>
                <a:cs typeface="微软雅黑" panose="020B0503020204020204" charset="-122"/>
              </a:rPr>
              <a:t>的情</a:t>
            </a:r>
            <a:r>
              <a:rPr sz="2600" b="1" spc="-15" dirty="0">
                <a:latin typeface="微软雅黑" panose="020B0503020204020204" charset="-122"/>
                <a:cs typeface="微软雅黑" panose="020B0503020204020204" charset="-122"/>
              </a:rPr>
              <a:t>况</a:t>
            </a:r>
            <a:r>
              <a:rPr sz="2600" b="1" dirty="0">
                <a:latin typeface="微软雅黑" panose="020B0503020204020204" charset="-122"/>
                <a:cs typeface="微软雅黑" panose="020B0503020204020204" charset="-122"/>
              </a:rPr>
              <a:t>下怎么 </a:t>
            </a:r>
            <a:r>
              <a:rPr sz="2600" b="1" dirty="0">
                <a:latin typeface="微软雅黑" panose="020B0503020204020204" charset="-122"/>
                <a:cs typeface="微软雅黑" panose="020B0503020204020204" charset="-122"/>
              </a:rPr>
              <a:t>打出最佳组合</a:t>
            </a:r>
            <a:endParaRPr sz="26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67658" y="6506700"/>
            <a:ext cx="4453890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10"/>
              </a:lnSpc>
            </a:pPr>
            <a:r>
              <a:rPr sz="1200" spc="-5" dirty="0">
                <a:latin typeface="Times New Roman" panose="02020603050405020304"/>
                <a:cs typeface="Times New Roman" panose="02020603050405020304"/>
              </a:rPr>
              <a:t>©Development Dimensions International, </a:t>
            </a:r>
            <a:r>
              <a:rPr sz="1200" spc="-10" dirty="0">
                <a:latin typeface="Times New Roman" panose="02020603050405020304"/>
                <a:cs typeface="Times New Roman" panose="02020603050405020304"/>
              </a:rPr>
              <a:t>Inc., </a:t>
            </a:r>
            <a:r>
              <a:rPr sz="1200" dirty="0">
                <a:latin typeface="Times New Roman" panose="02020603050405020304"/>
                <a:cs typeface="Times New Roman" panose="02020603050405020304"/>
              </a:rPr>
              <a:t>2020. </a:t>
            </a:r>
            <a:r>
              <a:rPr sz="1200" spc="-5" dirty="0">
                <a:latin typeface="Times New Roman" panose="02020603050405020304"/>
                <a:cs typeface="Times New Roman" panose="02020603050405020304"/>
              </a:rPr>
              <a:t>All rights</a:t>
            </a:r>
            <a:r>
              <a:rPr sz="1200" spc="1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200" spc="-5" dirty="0">
                <a:latin typeface="Times New Roman" panose="02020603050405020304"/>
                <a:cs typeface="Times New Roman" panose="02020603050405020304"/>
              </a:rPr>
              <a:t>reserved.</a:t>
            </a:r>
            <a:endParaRPr sz="1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7859" y="461009"/>
            <a:ext cx="10876280" cy="5740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0862945" algn="l"/>
              </a:tabLst>
            </a:pPr>
            <a:r>
              <a:rPr sz="3200" b="0" spc="-48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0000"/>
                </a:solidFill>
              </a:rPr>
              <a:t>团队成功五要素</a:t>
            </a:r>
            <a:r>
              <a:rPr sz="3200" dirty="0">
                <a:solidFill>
                  <a:srgbClr val="000000"/>
                </a:solidFill>
              </a:rPr>
              <a:t>	</a:t>
            </a:r>
            <a:endParaRPr sz="32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3267703" y="1133855"/>
            <a:ext cx="5731201" cy="564275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176773" y="3535426"/>
            <a:ext cx="2111375" cy="71247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97790" rIns="0" bIns="0" rtlCol="0">
            <a:spAutoFit/>
          </a:bodyPr>
          <a:lstStyle/>
          <a:p>
            <a:pPr marL="444500">
              <a:lnSpc>
                <a:spcPct val="100000"/>
              </a:lnSpc>
              <a:spcBef>
                <a:spcPts val="770"/>
              </a:spcBef>
            </a:pPr>
            <a:r>
              <a:rPr sz="3200" b="1" dirty="0">
                <a:latin typeface="微软雅黑" panose="020B0503020204020204" charset="-122"/>
                <a:cs typeface="微软雅黑" panose="020B0503020204020204" charset="-122"/>
              </a:rPr>
              <a:t>领导者</a:t>
            </a:r>
            <a:endParaRPr sz="32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58865" y="2185874"/>
            <a:ext cx="3181744" cy="316309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615186" y="3541521"/>
            <a:ext cx="1178560" cy="40132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9525" rIns="0" bIns="0" rtlCol="0">
            <a:spAutoFit/>
          </a:bodyPr>
          <a:lstStyle/>
          <a:p>
            <a:pPr marL="129540">
              <a:lnSpc>
                <a:spcPct val="100000"/>
              </a:lnSpc>
              <a:spcBef>
                <a:spcPts val="75"/>
              </a:spcBef>
            </a:pPr>
            <a:r>
              <a:rPr sz="2400" b="1" spc="5" dirty="0">
                <a:latin typeface="Microsoft JhengHei" panose="020B0604030504040204" charset="-120"/>
                <a:cs typeface="Microsoft JhengHei" panose="020B0604030504040204" charset="-120"/>
              </a:rPr>
              <a:t>领导者</a:t>
            </a:r>
            <a:endParaRPr sz="24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185416" y="1226819"/>
            <a:ext cx="4144010" cy="2453640"/>
            <a:chOff x="2185416" y="1226819"/>
            <a:chExt cx="4144010" cy="2453640"/>
          </a:xfrm>
        </p:grpSpPr>
        <p:sp>
          <p:nvSpPr>
            <p:cNvPr id="5" name="object 5"/>
            <p:cNvSpPr/>
            <p:nvPr/>
          </p:nvSpPr>
          <p:spPr>
            <a:xfrm>
              <a:off x="2223516" y="2467355"/>
              <a:ext cx="1164590" cy="887094"/>
            </a:xfrm>
            <a:custGeom>
              <a:avLst/>
              <a:gdLst/>
              <a:ahLst/>
              <a:cxnLst/>
              <a:rect l="l" t="t" r="r" b="b"/>
              <a:pathLst>
                <a:path w="1164589" h="887095">
                  <a:moveTo>
                    <a:pt x="0" y="443484"/>
                  </a:moveTo>
                  <a:lnTo>
                    <a:pt x="2378" y="403109"/>
                  </a:lnTo>
                  <a:lnTo>
                    <a:pt x="9378" y="363753"/>
                  </a:lnTo>
                  <a:lnTo>
                    <a:pt x="20792" y="325569"/>
                  </a:lnTo>
                  <a:lnTo>
                    <a:pt x="36417" y="288716"/>
                  </a:lnTo>
                  <a:lnTo>
                    <a:pt x="56045" y="253349"/>
                  </a:lnTo>
                  <a:lnTo>
                    <a:pt x="79473" y="219625"/>
                  </a:lnTo>
                  <a:lnTo>
                    <a:pt x="106495" y="187700"/>
                  </a:lnTo>
                  <a:lnTo>
                    <a:pt x="136904" y="157730"/>
                  </a:lnTo>
                  <a:lnTo>
                    <a:pt x="170497" y="129873"/>
                  </a:lnTo>
                  <a:lnTo>
                    <a:pt x="207067" y="104284"/>
                  </a:lnTo>
                  <a:lnTo>
                    <a:pt x="246409" y="81119"/>
                  </a:lnTo>
                  <a:lnTo>
                    <a:pt x="288318" y="60536"/>
                  </a:lnTo>
                  <a:lnTo>
                    <a:pt x="332588" y="42691"/>
                  </a:lnTo>
                  <a:lnTo>
                    <a:pt x="379013" y="27739"/>
                  </a:lnTo>
                  <a:lnTo>
                    <a:pt x="427390" y="15837"/>
                  </a:lnTo>
                  <a:lnTo>
                    <a:pt x="477511" y="7143"/>
                  </a:lnTo>
                  <a:lnTo>
                    <a:pt x="529172" y="1811"/>
                  </a:lnTo>
                  <a:lnTo>
                    <a:pt x="582167" y="0"/>
                  </a:lnTo>
                  <a:lnTo>
                    <a:pt x="635163" y="1811"/>
                  </a:lnTo>
                  <a:lnTo>
                    <a:pt x="686824" y="7143"/>
                  </a:lnTo>
                  <a:lnTo>
                    <a:pt x="736945" y="15837"/>
                  </a:lnTo>
                  <a:lnTo>
                    <a:pt x="785322" y="27739"/>
                  </a:lnTo>
                  <a:lnTo>
                    <a:pt x="831747" y="42691"/>
                  </a:lnTo>
                  <a:lnTo>
                    <a:pt x="876017" y="60536"/>
                  </a:lnTo>
                  <a:lnTo>
                    <a:pt x="917926" y="81119"/>
                  </a:lnTo>
                  <a:lnTo>
                    <a:pt x="957268" y="104284"/>
                  </a:lnTo>
                  <a:lnTo>
                    <a:pt x="993838" y="129873"/>
                  </a:lnTo>
                  <a:lnTo>
                    <a:pt x="1027431" y="157730"/>
                  </a:lnTo>
                  <a:lnTo>
                    <a:pt x="1057840" y="187700"/>
                  </a:lnTo>
                  <a:lnTo>
                    <a:pt x="1084862" y="219625"/>
                  </a:lnTo>
                  <a:lnTo>
                    <a:pt x="1108290" y="253349"/>
                  </a:lnTo>
                  <a:lnTo>
                    <a:pt x="1127918" y="288716"/>
                  </a:lnTo>
                  <a:lnTo>
                    <a:pt x="1143543" y="325569"/>
                  </a:lnTo>
                  <a:lnTo>
                    <a:pt x="1154957" y="363753"/>
                  </a:lnTo>
                  <a:lnTo>
                    <a:pt x="1161957" y="403109"/>
                  </a:lnTo>
                  <a:lnTo>
                    <a:pt x="1164335" y="443484"/>
                  </a:lnTo>
                  <a:lnTo>
                    <a:pt x="1161957" y="483858"/>
                  </a:lnTo>
                  <a:lnTo>
                    <a:pt x="1154957" y="523214"/>
                  </a:lnTo>
                  <a:lnTo>
                    <a:pt x="1143543" y="561398"/>
                  </a:lnTo>
                  <a:lnTo>
                    <a:pt x="1127918" y="598251"/>
                  </a:lnTo>
                  <a:lnTo>
                    <a:pt x="1108290" y="633618"/>
                  </a:lnTo>
                  <a:lnTo>
                    <a:pt x="1084862" y="667342"/>
                  </a:lnTo>
                  <a:lnTo>
                    <a:pt x="1057840" y="699267"/>
                  </a:lnTo>
                  <a:lnTo>
                    <a:pt x="1027431" y="729237"/>
                  </a:lnTo>
                  <a:lnTo>
                    <a:pt x="993838" y="757094"/>
                  </a:lnTo>
                  <a:lnTo>
                    <a:pt x="957268" y="782683"/>
                  </a:lnTo>
                  <a:lnTo>
                    <a:pt x="917926" y="805848"/>
                  </a:lnTo>
                  <a:lnTo>
                    <a:pt x="876017" y="826431"/>
                  </a:lnTo>
                  <a:lnTo>
                    <a:pt x="831747" y="844276"/>
                  </a:lnTo>
                  <a:lnTo>
                    <a:pt x="785322" y="859228"/>
                  </a:lnTo>
                  <a:lnTo>
                    <a:pt x="736945" y="871130"/>
                  </a:lnTo>
                  <a:lnTo>
                    <a:pt x="686824" y="879824"/>
                  </a:lnTo>
                  <a:lnTo>
                    <a:pt x="635163" y="885156"/>
                  </a:lnTo>
                  <a:lnTo>
                    <a:pt x="582167" y="886968"/>
                  </a:lnTo>
                  <a:lnTo>
                    <a:pt x="529172" y="885156"/>
                  </a:lnTo>
                  <a:lnTo>
                    <a:pt x="477511" y="879824"/>
                  </a:lnTo>
                  <a:lnTo>
                    <a:pt x="427390" y="871130"/>
                  </a:lnTo>
                  <a:lnTo>
                    <a:pt x="379013" y="859228"/>
                  </a:lnTo>
                  <a:lnTo>
                    <a:pt x="332588" y="844276"/>
                  </a:lnTo>
                  <a:lnTo>
                    <a:pt x="288318" y="826431"/>
                  </a:lnTo>
                  <a:lnTo>
                    <a:pt x="246409" y="805848"/>
                  </a:lnTo>
                  <a:lnTo>
                    <a:pt x="207067" y="782683"/>
                  </a:lnTo>
                  <a:lnTo>
                    <a:pt x="170497" y="757094"/>
                  </a:lnTo>
                  <a:lnTo>
                    <a:pt x="136904" y="729237"/>
                  </a:lnTo>
                  <a:lnTo>
                    <a:pt x="106495" y="699267"/>
                  </a:lnTo>
                  <a:lnTo>
                    <a:pt x="79473" y="667342"/>
                  </a:lnTo>
                  <a:lnTo>
                    <a:pt x="56045" y="633618"/>
                  </a:lnTo>
                  <a:lnTo>
                    <a:pt x="36417" y="598251"/>
                  </a:lnTo>
                  <a:lnTo>
                    <a:pt x="20792" y="561398"/>
                  </a:lnTo>
                  <a:lnTo>
                    <a:pt x="9378" y="523214"/>
                  </a:lnTo>
                  <a:lnTo>
                    <a:pt x="2378" y="483858"/>
                  </a:lnTo>
                  <a:lnTo>
                    <a:pt x="0" y="443484"/>
                  </a:lnTo>
                  <a:close/>
                </a:path>
              </a:pathLst>
            </a:custGeom>
            <a:ln w="762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719832" y="1245869"/>
              <a:ext cx="3520440" cy="1073150"/>
            </a:xfrm>
            <a:custGeom>
              <a:avLst/>
              <a:gdLst/>
              <a:ahLst/>
              <a:cxnLst/>
              <a:rect l="l" t="t" r="r" b="b"/>
              <a:pathLst>
                <a:path w="3520440" h="1073150">
                  <a:moveTo>
                    <a:pt x="3341370" y="0"/>
                  </a:moveTo>
                  <a:lnTo>
                    <a:pt x="428498" y="0"/>
                  </a:lnTo>
                  <a:lnTo>
                    <a:pt x="380944" y="6384"/>
                  </a:lnTo>
                  <a:lnTo>
                    <a:pt x="338224" y="24402"/>
                  </a:lnTo>
                  <a:lnTo>
                    <a:pt x="302037" y="52355"/>
                  </a:lnTo>
                  <a:lnTo>
                    <a:pt x="274084" y="88542"/>
                  </a:lnTo>
                  <a:lnTo>
                    <a:pt x="256066" y="131262"/>
                  </a:lnTo>
                  <a:lnTo>
                    <a:pt x="249681" y="178815"/>
                  </a:lnTo>
                  <a:lnTo>
                    <a:pt x="249681" y="625855"/>
                  </a:lnTo>
                  <a:lnTo>
                    <a:pt x="0" y="884681"/>
                  </a:lnTo>
                  <a:lnTo>
                    <a:pt x="249681" y="894079"/>
                  </a:lnTo>
                  <a:lnTo>
                    <a:pt x="256066" y="941633"/>
                  </a:lnTo>
                  <a:lnTo>
                    <a:pt x="274084" y="984353"/>
                  </a:lnTo>
                  <a:lnTo>
                    <a:pt x="302037" y="1020540"/>
                  </a:lnTo>
                  <a:lnTo>
                    <a:pt x="338224" y="1048493"/>
                  </a:lnTo>
                  <a:lnTo>
                    <a:pt x="380944" y="1066511"/>
                  </a:lnTo>
                  <a:lnTo>
                    <a:pt x="428498" y="1072895"/>
                  </a:lnTo>
                  <a:lnTo>
                    <a:pt x="3341370" y="1072895"/>
                  </a:lnTo>
                  <a:lnTo>
                    <a:pt x="3388923" y="1066511"/>
                  </a:lnTo>
                  <a:lnTo>
                    <a:pt x="3431643" y="1048493"/>
                  </a:lnTo>
                  <a:lnTo>
                    <a:pt x="3467830" y="1020540"/>
                  </a:lnTo>
                  <a:lnTo>
                    <a:pt x="3495783" y="984353"/>
                  </a:lnTo>
                  <a:lnTo>
                    <a:pt x="3513801" y="941633"/>
                  </a:lnTo>
                  <a:lnTo>
                    <a:pt x="3520185" y="894079"/>
                  </a:lnTo>
                  <a:lnTo>
                    <a:pt x="3520185" y="178815"/>
                  </a:lnTo>
                  <a:lnTo>
                    <a:pt x="3513801" y="131262"/>
                  </a:lnTo>
                  <a:lnTo>
                    <a:pt x="3495783" y="88542"/>
                  </a:lnTo>
                  <a:lnTo>
                    <a:pt x="3467830" y="52355"/>
                  </a:lnTo>
                  <a:lnTo>
                    <a:pt x="3431643" y="24402"/>
                  </a:lnTo>
                  <a:lnTo>
                    <a:pt x="3388923" y="6384"/>
                  </a:lnTo>
                  <a:lnTo>
                    <a:pt x="33413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719832" y="1245869"/>
              <a:ext cx="3520440" cy="1073150"/>
            </a:xfrm>
            <a:custGeom>
              <a:avLst/>
              <a:gdLst/>
              <a:ahLst/>
              <a:cxnLst/>
              <a:rect l="l" t="t" r="r" b="b"/>
              <a:pathLst>
                <a:path w="3520440" h="1073150">
                  <a:moveTo>
                    <a:pt x="249681" y="178815"/>
                  </a:moveTo>
                  <a:lnTo>
                    <a:pt x="256066" y="131262"/>
                  </a:lnTo>
                  <a:lnTo>
                    <a:pt x="274084" y="88542"/>
                  </a:lnTo>
                  <a:lnTo>
                    <a:pt x="302037" y="52355"/>
                  </a:lnTo>
                  <a:lnTo>
                    <a:pt x="338224" y="24402"/>
                  </a:lnTo>
                  <a:lnTo>
                    <a:pt x="380944" y="6384"/>
                  </a:lnTo>
                  <a:lnTo>
                    <a:pt x="428498" y="0"/>
                  </a:lnTo>
                  <a:lnTo>
                    <a:pt x="794766" y="0"/>
                  </a:lnTo>
                  <a:lnTo>
                    <a:pt x="1612392" y="0"/>
                  </a:lnTo>
                  <a:lnTo>
                    <a:pt x="3341370" y="0"/>
                  </a:lnTo>
                  <a:lnTo>
                    <a:pt x="3388923" y="6384"/>
                  </a:lnTo>
                  <a:lnTo>
                    <a:pt x="3431643" y="24402"/>
                  </a:lnTo>
                  <a:lnTo>
                    <a:pt x="3467830" y="52355"/>
                  </a:lnTo>
                  <a:lnTo>
                    <a:pt x="3495783" y="88542"/>
                  </a:lnTo>
                  <a:lnTo>
                    <a:pt x="3513801" y="131262"/>
                  </a:lnTo>
                  <a:lnTo>
                    <a:pt x="3520185" y="178815"/>
                  </a:lnTo>
                  <a:lnTo>
                    <a:pt x="3520185" y="625855"/>
                  </a:lnTo>
                  <a:lnTo>
                    <a:pt x="3520185" y="894079"/>
                  </a:lnTo>
                  <a:lnTo>
                    <a:pt x="3513801" y="941633"/>
                  </a:lnTo>
                  <a:lnTo>
                    <a:pt x="3495783" y="984353"/>
                  </a:lnTo>
                  <a:lnTo>
                    <a:pt x="3467830" y="1020540"/>
                  </a:lnTo>
                  <a:lnTo>
                    <a:pt x="3431643" y="1048493"/>
                  </a:lnTo>
                  <a:lnTo>
                    <a:pt x="3388923" y="1066511"/>
                  </a:lnTo>
                  <a:lnTo>
                    <a:pt x="3341370" y="1072895"/>
                  </a:lnTo>
                  <a:lnTo>
                    <a:pt x="1612392" y="1072895"/>
                  </a:lnTo>
                  <a:lnTo>
                    <a:pt x="794766" y="1072895"/>
                  </a:lnTo>
                  <a:lnTo>
                    <a:pt x="428498" y="1072895"/>
                  </a:lnTo>
                  <a:lnTo>
                    <a:pt x="380944" y="1066511"/>
                  </a:lnTo>
                  <a:lnTo>
                    <a:pt x="338224" y="1048493"/>
                  </a:lnTo>
                  <a:lnTo>
                    <a:pt x="302037" y="1020540"/>
                  </a:lnTo>
                  <a:lnTo>
                    <a:pt x="274084" y="984353"/>
                  </a:lnTo>
                  <a:lnTo>
                    <a:pt x="256066" y="941633"/>
                  </a:lnTo>
                  <a:lnTo>
                    <a:pt x="249681" y="894079"/>
                  </a:lnTo>
                  <a:lnTo>
                    <a:pt x="0" y="884681"/>
                  </a:lnTo>
                  <a:lnTo>
                    <a:pt x="249681" y="625855"/>
                  </a:lnTo>
                  <a:lnTo>
                    <a:pt x="249681" y="178815"/>
                  </a:lnTo>
                  <a:close/>
                </a:path>
              </a:pathLst>
            </a:custGeom>
            <a:ln w="38099">
              <a:solidFill>
                <a:srgbClr val="759EA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708146" y="2468117"/>
              <a:ext cx="2602230" cy="1193800"/>
            </a:xfrm>
            <a:custGeom>
              <a:avLst/>
              <a:gdLst/>
              <a:ahLst/>
              <a:cxnLst/>
              <a:rect l="l" t="t" r="r" b="b"/>
              <a:pathLst>
                <a:path w="2602229" h="1193800">
                  <a:moveTo>
                    <a:pt x="2403093" y="0"/>
                  </a:moveTo>
                  <a:lnTo>
                    <a:pt x="440181" y="0"/>
                  </a:lnTo>
                  <a:lnTo>
                    <a:pt x="394575" y="5251"/>
                  </a:lnTo>
                  <a:lnTo>
                    <a:pt x="352711" y="20211"/>
                  </a:lnTo>
                  <a:lnTo>
                    <a:pt x="315784" y="43687"/>
                  </a:lnTo>
                  <a:lnTo>
                    <a:pt x="284987" y="74484"/>
                  </a:lnTo>
                  <a:lnTo>
                    <a:pt x="261511" y="111411"/>
                  </a:lnTo>
                  <a:lnTo>
                    <a:pt x="246551" y="153275"/>
                  </a:lnTo>
                  <a:lnTo>
                    <a:pt x="241300" y="198882"/>
                  </a:lnTo>
                  <a:lnTo>
                    <a:pt x="241300" y="696087"/>
                  </a:lnTo>
                  <a:lnTo>
                    <a:pt x="0" y="958088"/>
                  </a:lnTo>
                  <a:lnTo>
                    <a:pt x="241300" y="994410"/>
                  </a:lnTo>
                  <a:lnTo>
                    <a:pt x="246551" y="1040016"/>
                  </a:lnTo>
                  <a:lnTo>
                    <a:pt x="261511" y="1081880"/>
                  </a:lnTo>
                  <a:lnTo>
                    <a:pt x="284987" y="1118807"/>
                  </a:lnTo>
                  <a:lnTo>
                    <a:pt x="315784" y="1149604"/>
                  </a:lnTo>
                  <a:lnTo>
                    <a:pt x="352711" y="1173080"/>
                  </a:lnTo>
                  <a:lnTo>
                    <a:pt x="394575" y="1188040"/>
                  </a:lnTo>
                  <a:lnTo>
                    <a:pt x="440181" y="1193292"/>
                  </a:lnTo>
                  <a:lnTo>
                    <a:pt x="2403093" y="1193292"/>
                  </a:lnTo>
                  <a:lnTo>
                    <a:pt x="2448700" y="1188040"/>
                  </a:lnTo>
                  <a:lnTo>
                    <a:pt x="2490564" y="1173080"/>
                  </a:lnTo>
                  <a:lnTo>
                    <a:pt x="2527491" y="1149604"/>
                  </a:lnTo>
                  <a:lnTo>
                    <a:pt x="2558288" y="1118807"/>
                  </a:lnTo>
                  <a:lnTo>
                    <a:pt x="2581764" y="1081880"/>
                  </a:lnTo>
                  <a:lnTo>
                    <a:pt x="2596724" y="1040016"/>
                  </a:lnTo>
                  <a:lnTo>
                    <a:pt x="2601976" y="994410"/>
                  </a:lnTo>
                  <a:lnTo>
                    <a:pt x="2601976" y="198882"/>
                  </a:lnTo>
                  <a:lnTo>
                    <a:pt x="2596724" y="153275"/>
                  </a:lnTo>
                  <a:lnTo>
                    <a:pt x="2581764" y="111411"/>
                  </a:lnTo>
                  <a:lnTo>
                    <a:pt x="2558288" y="74484"/>
                  </a:lnTo>
                  <a:lnTo>
                    <a:pt x="2527491" y="43687"/>
                  </a:lnTo>
                  <a:lnTo>
                    <a:pt x="2490564" y="20211"/>
                  </a:lnTo>
                  <a:lnTo>
                    <a:pt x="2448700" y="5251"/>
                  </a:lnTo>
                  <a:lnTo>
                    <a:pt x="24030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708146" y="2468117"/>
              <a:ext cx="2602230" cy="1193800"/>
            </a:xfrm>
            <a:custGeom>
              <a:avLst/>
              <a:gdLst/>
              <a:ahLst/>
              <a:cxnLst/>
              <a:rect l="l" t="t" r="r" b="b"/>
              <a:pathLst>
                <a:path w="2602229" h="1193800">
                  <a:moveTo>
                    <a:pt x="241300" y="198882"/>
                  </a:moveTo>
                  <a:lnTo>
                    <a:pt x="246551" y="153275"/>
                  </a:lnTo>
                  <a:lnTo>
                    <a:pt x="261511" y="111411"/>
                  </a:lnTo>
                  <a:lnTo>
                    <a:pt x="284987" y="74484"/>
                  </a:lnTo>
                  <a:lnTo>
                    <a:pt x="315784" y="43687"/>
                  </a:lnTo>
                  <a:lnTo>
                    <a:pt x="352711" y="20211"/>
                  </a:lnTo>
                  <a:lnTo>
                    <a:pt x="394575" y="5251"/>
                  </a:lnTo>
                  <a:lnTo>
                    <a:pt x="440181" y="0"/>
                  </a:lnTo>
                  <a:lnTo>
                    <a:pt x="634745" y="0"/>
                  </a:lnTo>
                  <a:lnTo>
                    <a:pt x="1224914" y="0"/>
                  </a:lnTo>
                  <a:lnTo>
                    <a:pt x="2403093" y="0"/>
                  </a:lnTo>
                  <a:lnTo>
                    <a:pt x="2448700" y="5251"/>
                  </a:lnTo>
                  <a:lnTo>
                    <a:pt x="2490564" y="20211"/>
                  </a:lnTo>
                  <a:lnTo>
                    <a:pt x="2527491" y="43687"/>
                  </a:lnTo>
                  <a:lnTo>
                    <a:pt x="2558288" y="74484"/>
                  </a:lnTo>
                  <a:lnTo>
                    <a:pt x="2581764" y="111411"/>
                  </a:lnTo>
                  <a:lnTo>
                    <a:pt x="2596724" y="153275"/>
                  </a:lnTo>
                  <a:lnTo>
                    <a:pt x="2601976" y="198882"/>
                  </a:lnTo>
                  <a:lnTo>
                    <a:pt x="2601976" y="696087"/>
                  </a:lnTo>
                  <a:lnTo>
                    <a:pt x="2601976" y="994410"/>
                  </a:lnTo>
                  <a:lnTo>
                    <a:pt x="2596724" y="1040016"/>
                  </a:lnTo>
                  <a:lnTo>
                    <a:pt x="2581764" y="1081880"/>
                  </a:lnTo>
                  <a:lnTo>
                    <a:pt x="2558288" y="1118807"/>
                  </a:lnTo>
                  <a:lnTo>
                    <a:pt x="2527491" y="1149604"/>
                  </a:lnTo>
                  <a:lnTo>
                    <a:pt x="2490564" y="1173080"/>
                  </a:lnTo>
                  <a:lnTo>
                    <a:pt x="2448700" y="1188040"/>
                  </a:lnTo>
                  <a:lnTo>
                    <a:pt x="2403093" y="1193292"/>
                  </a:lnTo>
                  <a:lnTo>
                    <a:pt x="1224914" y="1193292"/>
                  </a:lnTo>
                  <a:lnTo>
                    <a:pt x="634745" y="1193292"/>
                  </a:lnTo>
                  <a:lnTo>
                    <a:pt x="440181" y="1193292"/>
                  </a:lnTo>
                  <a:lnTo>
                    <a:pt x="394575" y="1188040"/>
                  </a:lnTo>
                  <a:lnTo>
                    <a:pt x="352711" y="1173080"/>
                  </a:lnTo>
                  <a:lnTo>
                    <a:pt x="315784" y="1149604"/>
                  </a:lnTo>
                  <a:lnTo>
                    <a:pt x="284987" y="1118807"/>
                  </a:lnTo>
                  <a:lnTo>
                    <a:pt x="261511" y="1081880"/>
                  </a:lnTo>
                  <a:lnTo>
                    <a:pt x="246551" y="1040016"/>
                  </a:lnTo>
                  <a:lnTo>
                    <a:pt x="241300" y="994410"/>
                  </a:lnTo>
                  <a:lnTo>
                    <a:pt x="0" y="958088"/>
                  </a:lnTo>
                  <a:lnTo>
                    <a:pt x="241300" y="696087"/>
                  </a:lnTo>
                  <a:lnTo>
                    <a:pt x="241300" y="198882"/>
                  </a:lnTo>
                  <a:close/>
                </a:path>
              </a:pathLst>
            </a:custGeom>
            <a:ln w="38100">
              <a:solidFill>
                <a:srgbClr val="759EA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3276727" y="228600"/>
            <a:ext cx="3094990" cy="3175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91465" algn="r">
              <a:lnSpc>
                <a:spcPct val="100000"/>
              </a:lnSpc>
              <a:spcBef>
                <a:spcPts val="95"/>
              </a:spcBef>
            </a:pPr>
            <a:r>
              <a:rPr sz="2800" b="1" spc="5" dirty="0">
                <a:latin typeface="Microsoft JhengHei" panose="020B0604030504040204" charset="-120"/>
                <a:cs typeface="Microsoft JhengHei" panose="020B0604030504040204" charset="-120"/>
              </a:rPr>
              <a:t>结果</a:t>
            </a:r>
            <a:endParaRPr sz="2800">
              <a:latin typeface="Microsoft JhengHei" panose="020B0604030504040204" charset="-120"/>
              <a:cs typeface="Microsoft JhengHei" panose="020B0604030504040204" charset="-120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00">
              <a:latin typeface="Microsoft JhengHei" panose="020B0604030504040204" charset="-120"/>
              <a:cs typeface="Microsoft JhengHei" panose="020B0604030504040204" charset="-120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00">
              <a:latin typeface="Microsoft JhengHei" panose="020B0604030504040204" charset="-120"/>
              <a:cs typeface="Microsoft JhengHei" panose="020B0604030504040204" charset="-120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768393"/>
                </a:solidFill>
                <a:latin typeface="Microsoft JhengHei" panose="020B0604030504040204" charset="-120"/>
                <a:cs typeface="Microsoft JhengHei" panose="020B0604030504040204" charset="-120"/>
              </a:rPr>
              <a:t>教会他们还不如自己干，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  <a:p>
            <a:pPr marL="139065">
              <a:lnSpc>
                <a:spcPct val="100000"/>
              </a:lnSpc>
            </a:pPr>
            <a:r>
              <a:rPr sz="2000" b="1" dirty="0">
                <a:solidFill>
                  <a:srgbClr val="768393"/>
                </a:solidFill>
                <a:latin typeface="Microsoft JhengHei" panose="020B0604030504040204" charset="-120"/>
                <a:cs typeface="Microsoft JhengHei" panose="020B0604030504040204" charset="-120"/>
              </a:rPr>
              <a:t>总是交不上想要的结果</a:t>
            </a:r>
            <a:endParaRPr sz="2000" b="1" dirty="0">
              <a:solidFill>
                <a:srgbClr val="768393"/>
              </a:solidFill>
              <a:latin typeface="Microsoft JhengHei" panose="020B0604030504040204" charset="-120"/>
              <a:cs typeface="Microsoft JhengHei" panose="020B0604030504040204" charset="-120"/>
            </a:endParaRPr>
          </a:p>
          <a:p>
            <a:pPr marL="139065">
              <a:lnSpc>
                <a:spcPct val="100000"/>
              </a:lnSpc>
            </a:pP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2850">
              <a:latin typeface="Microsoft JhengHei" panose="020B0604030504040204" charset="-120"/>
              <a:cs typeface="Microsoft JhengHei" panose="020B0604030504040204" charset="-120"/>
            </a:endParaRPr>
          </a:p>
          <a:p>
            <a:pPr marL="804545" marR="5080" indent="-10795">
              <a:lnSpc>
                <a:spcPct val="100000"/>
              </a:lnSpc>
            </a:pPr>
            <a:r>
              <a:rPr sz="2000" b="1" dirty="0">
                <a:solidFill>
                  <a:srgbClr val="768393"/>
                </a:solidFill>
                <a:latin typeface="Microsoft JhengHei" panose="020B0604030504040204" charset="-120"/>
                <a:cs typeface="Microsoft JhengHei" panose="020B0604030504040204" charset="-120"/>
              </a:rPr>
              <a:t>员工推</a:t>
            </a:r>
            <a:r>
              <a:rPr sz="2000" b="1" spc="-15" dirty="0">
                <a:solidFill>
                  <a:srgbClr val="768393"/>
                </a:solidFill>
                <a:latin typeface="Microsoft JhengHei" panose="020B0604030504040204" charset="-120"/>
                <a:cs typeface="Microsoft JhengHei" panose="020B0604030504040204" charset="-120"/>
              </a:rPr>
              <a:t>一</a:t>
            </a:r>
            <a:r>
              <a:rPr sz="2000" b="1" dirty="0">
                <a:solidFill>
                  <a:srgbClr val="768393"/>
                </a:solidFill>
                <a:latin typeface="Microsoft JhengHei" panose="020B0604030504040204" charset="-120"/>
                <a:cs typeface="Microsoft JhengHei" panose="020B0604030504040204" charset="-120"/>
              </a:rPr>
              <a:t>推</a:t>
            </a:r>
            <a:r>
              <a:rPr sz="2000" b="1" spc="-15" dirty="0">
                <a:solidFill>
                  <a:srgbClr val="768393"/>
                </a:solidFill>
                <a:latin typeface="Microsoft JhengHei" panose="020B0604030504040204" charset="-120"/>
                <a:cs typeface="Microsoft JhengHei" panose="020B0604030504040204" charset="-120"/>
              </a:rPr>
              <a:t>动</a:t>
            </a:r>
            <a:r>
              <a:rPr sz="2000" b="1" dirty="0">
                <a:solidFill>
                  <a:srgbClr val="768393"/>
                </a:solidFill>
                <a:latin typeface="Microsoft JhengHei" panose="020B0604030504040204" charset="-120"/>
                <a:cs typeface="Microsoft JhengHei" panose="020B0604030504040204" charset="-120"/>
              </a:rPr>
              <a:t>一动， </a:t>
            </a:r>
            <a:r>
              <a:rPr sz="2000" b="1" dirty="0">
                <a:solidFill>
                  <a:srgbClr val="768393"/>
                </a:solidFill>
                <a:latin typeface="Microsoft JhengHei" panose="020B0604030504040204" charset="-120"/>
                <a:cs typeface="Microsoft JhengHei" panose="020B0604030504040204" charset="-120"/>
              </a:rPr>
              <a:t>不推不动，不积极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6381750" y="1399921"/>
          <a:ext cx="5365750" cy="4686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70355"/>
                <a:gridCol w="3775710"/>
              </a:tblGrid>
              <a:tr h="72047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定义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040357"/>
                      </a:solidFill>
                      <a:prstDash val="solid"/>
                    </a:lnL>
                    <a:lnR w="12700">
                      <a:solidFill>
                        <a:srgbClr val="040357"/>
                      </a:solidFill>
                      <a:prstDash val="solid"/>
                    </a:lnR>
                    <a:lnT w="12700">
                      <a:solidFill>
                        <a:srgbClr val="040357"/>
                      </a:solidFill>
                      <a:prstDash val="solid"/>
                    </a:lnT>
                    <a:lnB w="28575">
                      <a:solidFill>
                        <a:srgbClr val="0403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83820">
                        <a:lnSpc>
                          <a:spcPct val="120000"/>
                        </a:lnSpc>
                        <a:spcBef>
                          <a:spcPts val="75"/>
                        </a:spcBef>
                      </a:pPr>
                      <a:r>
                        <a:rPr sz="1800" b="1" spc="90" dirty="0">
                          <a:solidFill>
                            <a:srgbClr val="D15F28"/>
                          </a:solidFill>
                          <a:latin typeface="Microsoft JhengHei" panose="020B0604030504040204" charset="-120"/>
                          <a:cs typeface="Microsoft JhengHei" panose="020B0604030504040204" charset="-120"/>
                        </a:rPr>
                        <a:t>专注于</a:t>
                      </a:r>
                      <a:r>
                        <a:rPr sz="1800" b="1" spc="80" dirty="0">
                          <a:solidFill>
                            <a:srgbClr val="D15F28"/>
                          </a:solidFill>
                          <a:latin typeface="Microsoft JhengHei" panose="020B0604030504040204" charset="-120"/>
                          <a:cs typeface="Microsoft JhengHei" panose="020B0604030504040204" charset="-120"/>
                        </a:rPr>
                        <a:t>目</a:t>
                      </a:r>
                      <a:r>
                        <a:rPr sz="1800" b="1" spc="100" dirty="0">
                          <a:solidFill>
                            <a:srgbClr val="D15F28"/>
                          </a:solidFill>
                          <a:latin typeface="Microsoft JhengHei" panose="020B0604030504040204" charset="-120"/>
                          <a:cs typeface="Microsoft JhengHei" panose="020B0604030504040204" charset="-120"/>
                        </a:rPr>
                        <a:t>标</a:t>
                      </a:r>
                      <a:r>
                        <a:rPr sz="1800" b="1" spc="85" dirty="0">
                          <a:solidFill>
                            <a:srgbClr val="D15F28"/>
                          </a:solidFill>
                          <a:latin typeface="Microsoft JhengHei" panose="020B0604030504040204" charset="-120"/>
                          <a:cs typeface="Microsoft JhengHei" panose="020B0604030504040204" charset="-120"/>
                        </a:rPr>
                        <a:t>，</a:t>
                      </a:r>
                      <a:r>
                        <a:rPr sz="1800" b="1" spc="90" dirty="0">
                          <a:solidFill>
                            <a:srgbClr val="D15F28"/>
                          </a:solidFill>
                          <a:latin typeface="Microsoft JhengHei" panose="020B0604030504040204" charset="-120"/>
                          <a:cs typeface="Microsoft JhengHei" panose="020B0604030504040204" charset="-120"/>
                        </a:rPr>
                        <a:t>并由目</a:t>
                      </a:r>
                      <a:r>
                        <a:rPr sz="1800" b="1" spc="80" dirty="0">
                          <a:solidFill>
                            <a:srgbClr val="D15F28"/>
                          </a:solidFill>
                          <a:latin typeface="Microsoft JhengHei" panose="020B0604030504040204" charset="-120"/>
                          <a:cs typeface="Microsoft JhengHei" panose="020B0604030504040204" charset="-120"/>
                        </a:rPr>
                        <a:t>标</a:t>
                      </a:r>
                      <a:r>
                        <a:rPr sz="1800" b="1" spc="90" dirty="0">
                          <a:solidFill>
                            <a:srgbClr val="D15F28"/>
                          </a:solidFill>
                          <a:latin typeface="Microsoft JhengHei" panose="020B0604030504040204" charset="-120"/>
                          <a:cs typeface="Microsoft JhengHei" panose="020B0604030504040204" charset="-120"/>
                        </a:rPr>
                        <a:t>指</a:t>
                      </a:r>
                      <a:r>
                        <a:rPr sz="1800" b="1" spc="80" dirty="0">
                          <a:solidFill>
                            <a:srgbClr val="D15F28"/>
                          </a:solidFill>
                          <a:latin typeface="Microsoft JhengHei" panose="020B0604030504040204" charset="-120"/>
                          <a:cs typeface="Microsoft JhengHei" panose="020B0604030504040204" charset="-120"/>
                        </a:rPr>
                        <a:t>导</a:t>
                      </a:r>
                      <a:r>
                        <a:rPr sz="1800" b="1" spc="90" dirty="0">
                          <a:solidFill>
                            <a:srgbClr val="D15F28"/>
                          </a:solidFill>
                          <a:latin typeface="Microsoft JhengHei" panose="020B0604030504040204" charset="-120"/>
                          <a:cs typeface="Microsoft JhengHei" panose="020B0604030504040204" charset="-120"/>
                        </a:rPr>
                        <a:t>决策</a:t>
                      </a:r>
                      <a:r>
                        <a:rPr sz="1800" b="1" dirty="0">
                          <a:solidFill>
                            <a:srgbClr val="D15F28"/>
                          </a:solidFill>
                          <a:latin typeface="Microsoft JhengHei" panose="020B0604030504040204" charset="-120"/>
                          <a:cs typeface="Microsoft JhengHei" panose="020B0604030504040204" charset="-120"/>
                        </a:rPr>
                        <a:t>和 </a:t>
                      </a:r>
                      <a:r>
                        <a:rPr sz="1800" b="1" spc="10" dirty="0">
                          <a:solidFill>
                            <a:srgbClr val="D15F28"/>
                          </a:solidFill>
                          <a:latin typeface="Microsoft JhengHei" panose="020B0604030504040204" charset="-120"/>
                          <a:cs typeface="Microsoft JhengHei" panose="020B0604030504040204" charset="-120"/>
                        </a:rPr>
                        <a:t>行动</a:t>
                      </a:r>
                      <a:r>
                        <a:rPr sz="1800" b="1" dirty="0">
                          <a:solidFill>
                            <a:srgbClr val="D15F28"/>
                          </a:solidFill>
                          <a:latin typeface="Microsoft JhengHei" panose="020B0604030504040204" charset="-120"/>
                          <a:cs typeface="Microsoft JhengHei" panose="020B0604030504040204" charset="-120"/>
                        </a:rPr>
                        <a:t>。</a:t>
                      </a:r>
                      <a:endParaRPr sz="1800">
                        <a:latin typeface="Microsoft JhengHei" panose="020B0604030504040204" charset="-120"/>
                        <a:cs typeface="Microsoft JhengHei" panose="020B0604030504040204" charset="-120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40357"/>
                      </a:solidFill>
                      <a:prstDash val="solid"/>
                    </a:lnL>
                    <a:lnR w="12700">
                      <a:solidFill>
                        <a:srgbClr val="040357"/>
                      </a:solidFill>
                      <a:prstDash val="solid"/>
                    </a:lnR>
                    <a:lnT w="12700">
                      <a:solidFill>
                        <a:srgbClr val="040357"/>
                      </a:solidFill>
                      <a:prstDash val="solid"/>
                    </a:lnT>
                    <a:lnB w="28575">
                      <a:solidFill>
                        <a:srgbClr val="040357"/>
                      </a:solidFill>
                      <a:prstDash val="solid"/>
                    </a:lnB>
                  </a:tcPr>
                </a:tc>
              </a:tr>
              <a:tr h="158623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高分表现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040357"/>
                      </a:solidFill>
                      <a:prstDash val="solid"/>
                    </a:lnL>
                    <a:lnR w="12700">
                      <a:solidFill>
                        <a:srgbClr val="040357"/>
                      </a:solidFill>
                      <a:prstDash val="solid"/>
                    </a:lnR>
                    <a:lnT w="28575">
                      <a:solidFill>
                        <a:srgbClr val="040357"/>
                      </a:solidFill>
                      <a:prstDash val="solid"/>
                    </a:lnT>
                    <a:lnB w="12700">
                      <a:solidFill>
                        <a:srgbClr val="040357"/>
                      </a:solidFill>
                      <a:prstDash val="solid"/>
                    </a:lnB>
                    <a:solidFill>
                      <a:srgbClr val="CCCCDD"/>
                    </a:solidFill>
                  </a:tcPr>
                </a:tc>
                <a:tc>
                  <a:txBody>
                    <a:bodyPr/>
                    <a:lstStyle/>
                    <a:p>
                      <a:pPr marL="379095" indent="-287020">
                        <a:lnSpc>
                          <a:spcPct val="100000"/>
                        </a:lnSpc>
                        <a:spcBef>
                          <a:spcPts val="505"/>
                        </a:spcBef>
                        <a:buFont typeface="Arial" panose="020B0604020202020204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能够说明团队的目的和使命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379095" indent="-287020">
                        <a:lnSpc>
                          <a:spcPct val="100000"/>
                        </a:lnSpc>
                        <a:spcBef>
                          <a:spcPts val="435"/>
                        </a:spcBef>
                        <a:buFont typeface="Arial" panose="020B0604020202020204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8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了解具体的短期和长期目标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379095" indent="-287020">
                        <a:lnSpc>
                          <a:spcPct val="100000"/>
                        </a:lnSpc>
                        <a:spcBef>
                          <a:spcPts val="430"/>
                        </a:spcBef>
                        <a:buFont typeface="Arial" panose="020B0604020202020204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把主要的时间用于首要任务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379095" indent="-287020">
                        <a:lnSpc>
                          <a:spcPct val="100000"/>
                        </a:lnSpc>
                        <a:spcBef>
                          <a:spcPts val="435"/>
                        </a:spcBef>
                        <a:buFont typeface="Arial" panose="020B0604020202020204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定期回顾团队的进度和评估成果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040357"/>
                      </a:solidFill>
                      <a:prstDash val="solid"/>
                    </a:lnL>
                    <a:lnR w="12700">
                      <a:solidFill>
                        <a:srgbClr val="040357"/>
                      </a:solidFill>
                      <a:prstDash val="solid"/>
                    </a:lnR>
                    <a:lnT w="28575">
                      <a:solidFill>
                        <a:srgbClr val="040357"/>
                      </a:solidFill>
                      <a:prstDash val="solid"/>
                    </a:lnT>
                    <a:lnB w="12700">
                      <a:solidFill>
                        <a:srgbClr val="040357"/>
                      </a:solidFill>
                      <a:prstDash val="solid"/>
                    </a:lnB>
                    <a:solidFill>
                      <a:srgbClr val="CCCCDD"/>
                    </a:solidFill>
                  </a:tcPr>
                </a:tc>
              </a:tr>
              <a:tr h="2366314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10"/>
                        </a:spcBef>
                      </a:pPr>
                      <a:r>
                        <a:rPr sz="1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你可以做什么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40357"/>
                      </a:solidFill>
                      <a:prstDash val="solid"/>
                    </a:lnL>
                    <a:lnR w="12700">
                      <a:solidFill>
                        <a:srgbClr val="040357"/>
                      </a:solidFill>
                      <a:prstDash val="solid"/>
                    </a:lnR>
                    <a:lnT w="12700">
                      <a:solidFill>
                        <a:srgbClr val="040357"/>
                      </a:solidFill>
                      <a:prstDash val="solid"/>
                    </a:lnT>
                    <a:lnB w="12700">
                      <a:solidFill>
                        <a:srgbClr val="0403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9095" marR="83185" indent="-287020" algn="just">
                        <a:lnSpc>
                          <a:spcPct val="120000"/>
                        </a:lnSpc>
                        <a:spcBef>
                          <a:spcPts val="80"/>
                        </a:spcBef>
                        <a:buFont typeface="Arial" panose="020B0604020202020204"/>
                        <a:buChar char="•"/>
                        <a:tabLst>
                          <a:tab pos="379095" algn="l"/>
                        </a:tabLst>
                      </a:pPr>
                      <a:r>
                        <a:rPr sz="1800" spc="5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建立明</a:t>
                      </a:r>
                      <a:r>
                        <a:rPr sz="1800" spc="7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确</a:t>
                      </a:r>
                      <a:r>
                        <a:rPr sz="1800" spc="5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的</a:t>
                      </a:r>
                      <a:r>
                        <a:rPr sz="1800" spc="7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团</a:t>
                      </a:r>
                      <a:r>
                        <a:rPr sz="1800" spc="5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队目标</a:t>
                      </a:r>
                      <a:r>
                        <a:rPr sz="1800" spc="7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和</a:t>
                      </a:r>
                      <a:r>
                        <a:rPr sz="1800" spc="5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重</a:t>
                      </a:r>
                      <a:r>
                        <a:rPr sz="1800" spc="9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点</a:t>
                      </a:r>
                      <a:r>
                        <a:rPr sz="1800" spc="6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，</a:t>
                      </a:r>
                      <a:r>
                        <a:rPr sz="1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定 </a:t>
                      </a:r>
                      <a:r>
                        <a:rPr sz="1800" spc="5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期确认</a:t>
                      </a:r>
                      <a:r>
                        <a:rPr sz="1800" spc="7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团</a:t>
                      </a:r>
                      <a:r>
                        <a:rPr sz="1800" spc="5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队</a:t>
                      </a:r>
                      <a:r>
                        <a:rPr sz="1800" spc="7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成</a:t>
                      </a:r>
                      <a:r>
                        <a:rPr sz="1800" spc="5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员是否</a:t>
                      </a:r>
                      <a:r>
                        <a:rPr sz="1800" spc="7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理</a:t>
                      </a:r>
                      <a:r>
                        <a:rPr sz="1800" spc="5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解</a:t>
                      </a:r>
                      <a:r>
                        <a:rPr sz="1800" spc="7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和</a:t>
                      </a:r>
                      <a:r>
                        <a:rPr sz="1800" spc="5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支</a:t>
                      </a:r>
                      <a:r>
                        <a:rPr sz="1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持 团队的目标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379095" marR="86995" indent="-287020" algn="just">
                        <a:lnSpc>
                          <a:spcPts val="2590"/>
                        </a:lnSpc>
                        <a:spcBef>
                          <a:spcPts val="160"/>
                        </a:spcBef>
                        <a:buFont typeface="Arial" panose="020B0604020202020204"/>
                        <a:buChar char="•"/>
                        <a:tabLst>
                          <a:tab pos="379095" algn="l"/>
                        </a:tabLst>
                      </a:pPr>
                      <a:r>
                        <a:rPr sz="1800" spc="5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协助团</a:t>
                      </a:r>
                      <a:r>
                        <a:rPr sz="1800" spc="7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队</a:t>
                      </a:r>
                      <a:r>
                        <a:rPr sz="1800" spc="5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成</a:t>
                      </a:r>
                      <a:r>
                        <a:rPr sz="1800" spc="7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员</a:t>
                      </a:r>
                      <a:r>
                        <a:rPr sz="1800" spc="5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将时间</a:t>
                      </a:r>
                      <a:r>
                        <a:rPr sz="1800" spc="7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用</a:t>
                      </a:r>
                      <a:r>
                        <a:rPr sz="1800" spc="5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于</a:t>
                      </a:r>
                      <a:r>
                        <a:rPr sz="1800" spc="7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支</a:t>
                      </a:r>
                      <a:r>
                        <a:rPr sz="1800" spc="5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持</a:t>
                      </a:r>
                      <a:r>
                        <a:rPr sz="1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首 要目标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379095" marR="83185" indent="-287020" algn="just">
                        <a:lnSpc>
                          <a:spcPts val="2590"/>
                        </a:lnSpc>
                        <a:spcBef>
                          <a:spcPts val="5"/>
                        </a:spcBef>
                        <a:buFont typeface="Arial" panose="020B0604020202020204"/>
                        <a:buChar char="•"/>
                        <a:tabLst>
                          <a:tab pos="379095" algn="l"/>
                        </a:tabLst>
                      </a:pPr>
                      <a:r>
                        <a:rPr sz="1800" spc="5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和团队</a:t>
                      </a:r>
                      <a:r>
                        <a:rPr sz="1800" spc="7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成</a:t>
                      </a:r>
                      <a:r>
                        <a:rPr sz="1800" spc="5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员</a:t>
                      </a:r>
                      <a:r>
                        <a:rPr sz="1800" spc="7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定</a:t>
                      </a:r>
                      <a:r>
                        <a:rPr sz="1800" spc="5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期共同</a:t>
                      </a:r>
                      <a:r>
                        <a:rPr sz="1800" spc="7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讨</a:t>
                      </a:r>
                      <a:r>
                        <a:rPr sz="1800" spc="5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论</a:t>
                      </a:r>
                      <a:r>
                        <a:rPr sz="1800" spc="7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进</a:t>
                      </a:r>
                      <a:r>
                        <a:rPr sz="1800" spc="8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度</a:t>
                      </a:r>
                      <a:r>
                        <a:rPr sz="1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， 及时消除过程中的障碍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40357"/>
                      </a:solidFill>
                      <a:prstDash val="solid"/>
                    </a:lnL>
                    <a:lnR w="12700">
                      <a:solidFill>
                        <a:srgbClr val="040357"/>
                      </a:solidFill>
                      <a:prstDash val="solid"/>
                    </a:lnR>
                    <a:lnT w="12700">
                      <a:solidFill>
                        <a:srgbClr val="040357"/>
                      </a:solidFill>
                      <a:prstDash val="solid"/>
                    </a:lnT>
                    <a:lnB w="12700">
                      <a:solidFill>
                        <a:srgbClr val="040357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60975" y="466090"/>
            <a:ext cx="7397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5" dirty="0">
                <a:latin typeface="Microsoft JhengHei" panose="020B0604030504040204" charset="-120"/>
                <a:cs typeface="Microsoft JhengHei" panose="020B0604030504040204" charset="-120"/>
              </a:rPr>
              <a:t>承诺</a:t>
            </a:r>
            <a:endParaRPr sz="28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58865" y="2185874"/>
            <a:ext cx="3181985" cy="3163570"/>
            <a:chOff x="558865" y="2185874"/>
            <a:chExt cx="3181985" cy="3163570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558865" y="2185874"/>
              <a:ext cx="3181744" cy="316309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621536" y="3547872"/>
              <a:ext cx="1165860" cy="388620"/>
            </a:xfrm>
            <a:custGeom>
              <a:avLst/>
              <a:gdLst/>
              <a:ahLst/>
              <a:cxnLst/>
              <a:rect l="l" t="t" r="r" b="b"/>
              <a:pathLst>
                <a:path w="1165860" h="388620">
                  <a:moveTo>
                    <a:pt x="1165860" y="0"/>
                  </a:moveTo>
                  <a:lnTo>
                    <a:pt x="0" y="0"/>
                  </a:lnTo>
                  <a:lnTo>
                    <a:pt x="0" y="388619"/>
                  </a:lnTo>
                  <a:lnTo>
                    <a:pt x="1165860" y="388619"/>
                  </a:lnTo>
                  <a:lnTo>
                    <a:pt x="11658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621536" y="3547872"/>
              <a:ext cx="1165860" cy="388620"/>
            </a:xfrm>
            <a:custGeom>
              <a:avLst/>
              <a:gdLst/>
              <a:ahLst/>
              <a:cxnLst/>
              <a:rect l="l" t="t" r="r" b="b"/>
              <a:pathLst>
                <a:path w="1165860" h="388620">
                  <a:moveTo>
                    <a:pt x="0" y="388619"/>
                  </a:moveTo>
                  <a:lnTo>
                    <a:pt x="1165860" y="388619"/>
                  </a:lnTo>
                  <a:lnTo>
                    <a:pt x="1165860" y="0"/>
                  </a:lnTo>
                  <a:lnTo>
                    <a:pt x="0" y="0"/>
                  </a:lnTo>
                  <a:lnTo>
                    <a:pt x="0" y="388619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1732279" y="3538550"/>
            <a:ext cx="9448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5" dirty="0">
                <a:latin typeface="Microsoft JhengHei" panose="020B0604030504040204" charset="-120"/>
                <a:cs typeface="Microsoft JhengHei" panose="020B0604030504040204" charset="-120"/>
              </a:rPr>
              <a:t>领导者</a:t>
            </a:r>
            <a:endParaRPr sz="24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522220" y="3709415"/>
            <a:ext cx="3858895" cy="1522730"/>
            <a:chOff x="2522220" y="3709415"/>
            <a:chExt cx="3858895" cy="1522730"/>
          </a:xfrm>
        </p:grpSpPr>
        <p:sp>
          <p:nvSpPr>
            <p:cNvPr id="9" name="object 9"/>
            <p:cNvSpPr/>
            <p:nvPr/>
          </p:nvSpPr>
          <p:spPr>
            <a:xfrm>
              <a:off x="2560320" y="3747515"/>
              <a:ext cx="1164590" cy="887094"/>
            </a:xfrm>
            <a:custGeom>
              <a:avLst/>
              <a:gdLst/>
              <a:ahLst/>
              <a:cxnLst/>
              <a:rect l="l" t="t" r="r" b="b"/>
              <a:pathLst>
                <a:path w="1164589" h="887095">
                  <a:moveTo>
                    <a:pt x="0" y="443483"/>
                  </a:moveTo>
                  <a:lnTo>
                    <a:pt x="2378" y="403109"/>
                  </a:lnTo>
                  <a:lnTo>
                    <a:pt x="9378" y="363753"/>
                  </a:lnTo>
                  <a:lnTo>
                    <a:pt x="20792" y="325569"/>
                  </a:lnTo>
                  <a:lnTo>
                    <a:pt x="36417" y="288716"/>
                  </a:lnTo>
                  <a:lnTo>
                    <a:pt x="56045" y="253349"/>
                  </a:lnTo>
                  <a:lnTo>
                    <a:pt x="79473" y="219625"/>
                  </a:lnTo>
                  <a:lnTo>
                    <a:pt x="106495" y="187700"/>
                  </a:lnTo>
                  <a:lnTo>
                    <a:pt x="136904" y="157730"/>
                  </a:lnTo>
                  <a:lnTo>
                    <a:pt x="170497" y="129873"/>
                  </a:lnTo>
                  <a:lnTo>
                    <a:pt x="207067" y="104284"/>
                  </a:lnTo>
                  <a:lnTo>
                    <a:pt x="246409" y="81119"/>
                  </a:lnTo>
                  <a:lnTo>
                    <a:pt x="288318" y="60536"/>
                  </a:lnTo>
                  <a:lnTo>
                    <a:pt x="332588" y="42691"/>
                  </a:lnTo>
                  <a:lnTo>
                    <a:pt x="379013" y="27739"/>
                  </a:lnTo>
                  <a:lnTo>
                    <a:pt x="427390" y="15837"/>
                  </a:lnTo>
                  <a:lnTo>
                    <a:pt x="477511" y="7143"/>
                  </a:lnTo>
                  <a:lnTo>
                    <a:pt x="529172" y="1811"/>
                  </a:lnTo>
                  <a:lnTo>
                    <a:pt x="582168" y="0"/>
                  </a:lnTo>
                  <a:lnTo>
                    <a:pt x="635163" y="1811"/>
                  </a:lnTo>
                  <a:lnTo>
                    <a:pt x="686824" y="7143"/>
                  </a:lnTo>
                  <a:lnTo>
                    <a:pt x="736945" y="15837"/>
                  </a:lnTo>
                  <a:lnTo>
                    <a:pt x="785322" y="27739"/>
                  </a:lnTo>
                  <a:lnTo>
                    <a:pt x="831747" y="42691"/>
                  </a:lnTo>
                  <a:lnTo>
                    <a:pt x="876017" y="60536"/>
                  </a:lnTo>
                  <a:lnTo>
                    <a:pt x="917926" y="81119"/>
                  </a:lnTo>
                  <a:lnTo>
                    <a:pt x="957268" y="104284"/>
                  </a:lnTo>
                  <a:lnTo>
                    <a:pt x="993838" y="129873"/>
                  </a:lnTo>
                  <a:lnTo>
                    <a:pt x="1027431" y="157730"/>
                  </a:lnTo>
                  <a:lnTo>
                    <a:pt x="1057840" y="187700"/>
                  </a:lnTo>
                  <a:lnTo>
                    <a:pt x="1084862" y="219625"/>
                  </a:lnTo>
                  <a:lnTo>
                    <a:pt x="1108290" y="253349"/>
                  </a:lnTo>
                  <a:lnTo>
                    <a:pt x="1127918" y="288716"/>
                  </a:lnTo>
                  <a:lnTo>
                    <a:pt x="1143543" y="325569"/>
                  </a:lnTo>
                  <a:lnTo>
                    <a:pt x="1154957" y="363753"/>
                  </a:lnTo>
                  <a:lnTo>
                    <a:pt x="1161957" y="403109"/>
                  </a:lnTo>
                  <a:lnTo>
                    <a:pt x="1164335" y="443483"/>
                  </a:lnTo>
                  <a:lnTo>
                    <a:pt x="1161957" y="483858"/>
                  </a:lnTo>
                  <a:lnTo>
                    <a:pt x="1154957" y="523214"/>
                  </a:lnTo>
                  <a:lnTo>
                    <a:pt x="1143543" y="561398"/>
                  </a:lnTo>
                  <a:lnTo>
                    <a:pt x="1127918" y="598251"/>
                  </a:lnTo>
                  <a:lnTo>
                    <a:pt x="1108290" y="633618"/>
                  </a:lnTo>
                  <a:lnTo>
                    <a:pt x="1084862" y="667342"/>
                  </a:lnTo>
                  <a:lnTo>
                    <a:pt x="1057840" y="699267"/>
                  </a:lnTo>
                  <a:lnTo>
                    <a:pt x="1027431" y="729237"/>
                  </a:lnTo>
                  <a:lnTo>
                    <a:pt x="993838" y="757094"/>
                  </a:lnTo>
                  <a:lnTo>
                    <a:pt x="957268" y="782683"/>
                  </a:lnTo>
                  <a:lnTo>
                    <a:pt x="917926" y="805848"/>
                  </a:lnTo>
                  <a:lnTo>
                    <a:pt x="876017" y="826431"/>
                  </a:lnTo>
                  <a:lnTo>
                    <a:pt x="831747" y="844276"/>
                  </a:lnTo>
                  <a:lnTo>
                    <a:pt x="785322" y="859228"/>
                  </a:lnTo>
                  <a:lnTo>
                    <a:pt x="736945" y="871130"/>
                  </a:lnTo>
                  <a:lnTo>
                    <a:pt x="686824" y="879824"/>
                  </a:lnTo>
                  <a:lnTo>
                    <a:pt x="635163" y="885156"/>
                  </a:lnTo>
                  <a:lnTo>
                    <a:pt x="582168" y="886967"/>
                  </a:lnTo>
                  <a:lnTo>
                    <a:pt x="529172" y="885156"/>
                  </a:lnTo>
                  <a:lnTo>
                    <a:pt x="477511" y="879824"/>
                  </a:lnTo>
                  <a:lnTo>
                    <a:pt x="427390" y="871130"/>
                  </a:lnTo>
                  <a:lnTo>
                    <a:pt x="379013" y="859228"/>
                  </a:lnTo>
                  <a:lnTo>
                    <a:pt x="332588" y="844276"/>
                  </a:lnTo>
                  <a:lnTo>
                    <a:pt x="288318" y="826431"/>
                  </a:lnTo>
                  <a:lnTo>
                    <a:pt x="246409" y="805848"/>
                  </a:lnTo>
                  <a:lnTo>
                    <a:pt x="207067" y="782683"/>
                  </a:lnTo>
                  <a:lnTo>
                    <a:pt x="170497" y="757094"/>
                  </a:lnTo>
                  <a:lnTo>
                    <a:pt x="136904" y="729237"/>
                  </a:lnTo>
                  <a:lnTo>
                    <a:pt x="106495" y="699267"/>
                  </a:lnTo>
                  <a:lnTo>
                    <a:pt x="79473" y="667342"/>
                  </a:lnTo>
                  <a:lnTo>
                    <a:pt x="56045" y="633618"/>
                  </a:lnTo>
                  <a:lnTo>
                    <a:pt x="36417" y="598251"/>
                  </a:lnTo>
                  <a:lnTo>
                    <a:pt x="20792" y="561398"/>
                  </a:lnTo>
                  <a:lnTo>
                    <a:pt x="9378" y="523214"/>
                  </a:lnTo>
                  <a:lnTo>
                    <a:pt x="2378" y="483858"/>
                  </a:lnTo>
                  <a:lnTo>
                    <a:pt x="0" y="443483"/>
                  </a:lnTo>
                  <a:close/>
                </a:path>
              </a:pathLst>
            </a:custGeom>
            <a:ln w="761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816477" y="4408169"/>
              <a:ext cx="2545715" cy="805180"/>
            </a:xfrm>
            <a:custGeom>
              <a:avLst/>
              <a:gdLst/>
              <a:ahLst/>
              <a:cxnLst/>
              <a:rect l="l" t="t" r="r" b="b"/>
              <a:pathLst>
                <a:path w="2545715" h="805179">
                  <a:moveTo>
                    <a:pt x="186309" y="134111"/>
                  </a:moveTo>
                  <a:lnTo>
                    <a:pt x="193148" y="91732"/>
                  </a:lnTo>
                  <a:lnTo>
                    <a:pt x="212192" y="54918"/>
                  </a:lnTo>
                  <a:lnTo>
                    <a:pt x="241227" y="25883"/>
                  </a:lnTo>
                  <a:lnTo>
                    <a:pt x="278041" y="6839"/>
                  </a:lnTo>
                  <a:lnTo>
                    <a:pt x="320421" y="0"/>
                  </a:lnTo>
                  <a:lnTo>
                    <a:pt x="579501" y="0"/>
                  </a:lnTo>
                  <a:lnTo>
                    <a:pt x="1169289" y="0"/>
                  </a:lnTo>
                  <a:lnTo>
                    <a:pt x="2411349" y="0"/>
                  </a:lnTo>
                  <a:lnTo>
                    <a:pt x="2453728" y="6839"/>
                  </a:lnTo>
                  <a:lnTo>
                    <a:pt x="2490542" y="25883"/>
                  </a:lnTo>
                  <a:lnTo>
                    <a:pt x="2519577" y="54918"/>
                  </a:lnTo>
                  <a:lnTo>
                    <a:pt x="2538621" y="91732"/>
                  </a:lnTo>
                  <a:lnTo>
                    <a:pt x="2545461" y="134111"/>
                  </a:lnTo>
                  <a:lnTo>
                    <a:pt x="2545461" y="335279"/>
                  </a:lnTo>
                  <a:lnTo>
                    <a:pt x="2545461" y="670559"/>
                  </a:lnTo>
                  <a:lnTo>
                    <a:pt x="2538621" y="712939"/>
                  </a:lnTo>
                  <a:lnTo>
                    <a:pt x="2519577" y="749753"/>
                  </a:lnTo>
                  <a:lnTo>
                    <a:pt x="2490542" y="778788"/>
                  </a:lnTo>
                  <a:lnTo>
                    <a:pt x="2453728" y="797832"/>
                  </a:lnTo>
                  <a:lnTo>
                    <a:pt x="2411349" y="804671"/>
                  </a:lnTo>
                  <a:lnTo>
                    <a:pt x="1169289" y="804671"/>
                  </a:lnTo>
                  <a:lnTo>
                    <a:pt x="579501" y="804671"/>
                  </a:lnTo>
                  <a:lnTo>
                    <a:pt x="320421" y="804671"/>
                  </a:lnTo>
                  <a:lnTo>
                    <a:pt x="278041" y="797832"/>
                  </a:lnTo>
                  <a:lnTo>
                    <a:pt x="241227" y="778788"/>
                  </a:lnTo>
                  <a:lnTo>
                    <a:pt x="212192" y="749753"/>
                  </a:lnTo>
                  <a:lnTo>
                    <a:pt x="193148" y="712939"/>
                  </a:lnTo>
                  <a:lnTo>
                    <a:pt x="186309" y="670559"/>
                  </a:lnTo>
                  <a:lnTo>
                    <a:pt x="186309" y="335279"/>
                  </a:lnTo>
                  <a:lnTo>
                    <a:pt x="0" y="69595"/>
                  </a:lnTo>
                  <a:lnTo>
                    <a:pt x="186309" y="134111"/>
                  </a:lnTo>
                  <a:close/>
                </a:path>
              </a:pathLst>
            </a:custGeom>
            <a:ln w="38100">
              <a:solidFill>
                <a:srgbClr val="759EA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7004050" y="1531492"/>
          <a:ext cx="4991100" cy="47828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60500"/>
                <a:gridCol w="3511550"/>
              </a:tblGrid>
              <a:tr h="488061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定义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040357"/>
                      </a:solidFill>
                      <a:prstDash val="solid"/>
                    </a:lnL>
                    <a:lnR w="12700">
                      <a:solidFill>
                        <a:srgbClr val="040357"/>
                      </a:solidFill>
                      <a:prstDash val="solid"/>
                    </a:lnR>
                    <a:lnT w="12700">
                      <a:solidFill>
                        <a:srgbClr val="040357"/>
                      </a:solidFill>
                      <a:prstDash val="solid"/>
                    </a:lnT>
                    <a:lnB w="28575">
                      <a:solidFill>
                        <a:srgbClr val="0403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800" b="1" spc="10" dirty="0">
                          <a:solidFill>
                            <a:srgbClr val="C08B1F"/>
                          </a:solidFill>
                          <a:latin typeface="Microsoft JhengHei" panose="020B0604030504040204" charset="-120"/>
                          <a:cs typeface="Microsoft JhengHei" panose="020B0604030504040204" charset="-120"/>
                        </a:rPr>
                        <a:t>全力以</a:t>
                      </a:r>
                      <a:r>
                        <a:rPr sz="1800" b="1" dirty="0">
                          <a:solidFill>
                            <a:srgbClr val="C08B1F"/>
                          </a:solidFill>
                          <a:latin typeface="Microsoft JhengHei" panose="020B0604030504040204" charset="-120"/>
                          <a:cs typeface="Microsoft JhengHei" panose="020B0604030504040204" charset="-120"/>
                        </a:rPr>
                        <a:t>赴合作完成团队责</a:t>
                      </a:r>
                      <a:r>
                        <a:rPr sz="1800" b="1" spc="5" dirty="0">
                          <a:solidFill>
                            <a:srgbClr val="C08B1F"/>
                          </a:solidFill>
                          <a:latin typeface="Microsoft JhengHei" panose="020B0604030504040204" charset="-120"/>
                          <a:cs typeface="Microsoft JhengHei" panose="020B0604030504040204" charset="-120"/>
                        </a:rPr>
                        <a:t>任</a:t>
                      </a:r>
                      <a:r>
                        <a:rPr sz="1800" b="1" dirty="0">
                          <a:solidFill>
                            <a:srgbClr val="C08B1F"/>
                          </a:solidFill>
                          <a:latin typeface="Microsoft JhengHei" panose="020B0604030504040204" charset="-120"/>
                          <a:cs typeface="Microsoft JhengHei" panose="020B0604030504040204" charset="-120"/>
                        </a:rPr>
                        <a:t>。</a:t>
                      </a:r>
                      <a:endParaRPr sz="1800">
                        <a:latin typeface="Microsoft JhengHei" panose="020B0604030504040204" charset="-120"/>
                        <a:cs typeface="Microsoft JhengHei" panose="020B0604030504040204" charset="-120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040357"/>
                      </a:solidFill>
                      <a:prstDash val="solid"/>
                    </a:lnL>
                    <a:lnR w="12700">
                      <a:solidFill>
                        <a:srgbClr val="040357"/>
                      </a:solidFill>
                      <a:prstDash val="solid"/>
                    </a:lnR>
                    <a:lnT w="12700">
                      <a:solidFill>
                        <a:srgbClr val="040357"/>
                      </a:solidFill>
                      <a:prstDash val="solid"/>
                    </a:lnT>
                    <a:lnB w="28575">
                      <a:solidFill>
                        <a:srgbClr val="040357"/>
                      </a:solidFill>
                      <a:prstDash val="solid"/>
                    </a:lnB>
                  </a:tcPr>
                </a:tc>
              </a:tr>
              <a:tr h="1586357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8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高分表现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040357"/>
                      </a:solidFill>
                      <a:prstDash val="solid"/>
                    </a:lnL>
                    <a:lnR w="12700">
                      <a:solidFill>
                        <a:srgbClr val="040357"/>
                      </a:solidFill>
                      <a:prstDash val="solid"/>
                    </a:lnR>
                    <a:lnT w="28575">
                      <a:solidFill>
                        <a:srgbClr val="040357"/>
                      </a:solidFill>
                      <a:prstDash val="solid"/>
                    </a:lnT>
                    <a:lnB w="12700">
                      <a:solidFill>
                        <a:srgbClr val="040357"/>
                      </a:solidFill>
                      <a:prstDash val="solid"/>
                    </a:lnB>
                    <a:solidFill>
                      <a:srgbClr val="CCCCDD"/>
                    </a:solidFill>
                  </a:tcPr>
                </a:tc>
                <a:tc>
                  <a:txBody>
                    <a:bodyPr/>
                    <a:lstStyle/>
                    <a:p>
                      <a:pPr marL="379095" indent="-287655">
                        <a:lnSpc>
                          <a:spcPct val="100000"/>
                        </a:lnSpc>
                        <a:spcBef>
                          <a:spcPts val="505"/>
                        </a:spcBef>
                        <a:buFont typeface="Arial" panose="020B0604020202020204"/>
                        <a:buChar char="•"/>
                        <a:tabLst>
                          <a:tab pos="379095" algn="l"/>
                          <a:tab pos="379730" algn="l"/>
                        </a:tabLst>
                      </a:pPr>
                      <a:r>
                        <a:rPr sz="18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相互提供平衡且及时的反馈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379095" indent="-287655">
                        <a:lnSpc>
                          <a:spcPct val="100000"/>
                        </a:lnSpc>
                        <a:spcBef>
                          <a:spcPts val="435"/>
                        </a:spcBef>
                        <a:buFont typeface="Arial" panose="020B0604020202020204"/>
                        <a:buChar char="•"/>
                        <a:tabLst>
                          <a:tab pos="379095" algn="l"/>
                          <a:tab pos="379730" algn="l"/>
                        </a:tabLst>
                      </a:pPr>
                      <a:r>
                        <a:rPr sz="1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说到做到，信守承诺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379095" indent="-287655">
                        <a:lnSpc>
                          <a:spcPct val="100000"/>
                        </a:lnSpc>
                        <a:spcBef>
                          <a:spcPts val="430"/>
                        </a:spcBef>
                        <a:buFont typeface="Arial" panose="020B0604020202020204"/>
                        <a:buChar char="•"/>
                        <a:tabLst>
                          <a:tab pos="379095" algn="l"/>
                          <a:tab pos="379730" algn="l"/>
                        </a:tabLst>
                      </a:pPr>
                      <a:r>
                        <a:rPr sz="1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向彼此寻求和提供帮助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379095" indent="-287655">
                        <a:lnSpc>
                          <a:spcPct val="100000"/>
                        </a:lnSpc>
                        <a:spcBef>
                          <a:spcPts val="435"/>
                        </a:spcBef>
                        <a:buFont typeface="Arial" panose="020B0604020202020204"/>
                        <a:buChar char="•"/>
                        <a:tabLst>
                          <a:tab pos="379095" algn="l"/>
                          <a:tab pos="379730" algn="l"/>
                        </a:tabLst>
                      </a:pPr>
                      <a:r>
                        <a:rPr sz="1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一起庆祝团队的成功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040357"/>
                      </a:solidFill>
                      <a:prstDash val="solid"/>
                    </a:lnL>
                    <a:lnR w="12700">
                      <a:solidFill>
                        <a:srgbClr val="040357"/>
                      </a:solidFill>
                      <a:prstDash val="solid"/>
                    </a:lnR>
                    <a:lnT w="28575">
                      <a:solidFill>
                        <a:srgbClr val="040357"/>
                      </a:solidFill>
                      <a:prstDash val="solid"/>
                    </a:lnT>
                    <a:lnB w="12700">
                      <a:solidFill>
                        <a:srgbClr val="040357"/>
                      </a:solidFill>
                      <a:prstDash val="solid"/>
                    </a:lnB>
                    <a:solidFill>
                      <a:srgbClr val="CCCCDD"/>
                    </a:solidFill>
                  </a:tcPr>
                </a:tc>
              </a:tr>
              <a:tr h="2695448">
                <a:tc>
                  <a:txBody>
                    <a:bodyPr/>
                    <a:lstStyle/>
                    <a:p>
                      <a:pPr marL="92075" marR="49530">
                        <a:lnSpc>
                          <a:spcPct val="120000"/>
                        </a:lnSpc>
                        <a:spcBef>
                          <a:spcPts val="75"/>
                        </a:spcBef>
                      </a:pPr>
                      <a:r>
                        <a:rPr sz="1800" spc="26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你可以做什 </a:t>
                      </a:r>
                      <a:r>
                        <a:rPr sz="1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么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40357"/>
                      </a:solidFill>
                      <a:prstDash val="solid"/>
                    </a:lnL>
                    <a:lnR w="12700">
                      <a:solidFill>
                        <a:srgbClr val="040357"/>
                      </a:solidFill>
                      <a:prstDash val="solid"/>
                    </a:lnR>
                    <a:lnT w="12700">
                      <a:solidFill>
                        <a:srgbClr val="040357"/>
                      </a:solidFill>
                      <a:prstDash val="solid"/>
                    </a:lnT>
                    <a:lnB w="12700">
                      <a:solidFill>
                        <a:srgbClr val="0403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9095" marR="84455" indent="-287020">
                        <a:lnSpc>
                          <a:spcPct val="120000"/>
                        </a:lnSpc>
                        <a:spcBef>
                          <a:spcPts val="75"/>
                        </a:spcBef>
                        <a:buFont typeface="Arial" panose="020B0604020202020204"/>
                        <a:buChar char="•"/>
                        <a:tabLst>
                          <a:tab pos="379095" algn="l"/>
                          <a:tab pos="379730" algn="l"/>
                        </a:tabLst>
                      </a:pPr>
                      <a:r>
                        <a:rPr sz="1800" spc="4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帮助团队成</a:t>
                      </a:r>
                      <a:r>
                        <a:rPr sz="1800" spc="3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员</a:t>
                      </a:r>
                      <a:r>
                        <a:rPr sz="1800" spc="4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认识到合作</a:t>
                      </a:r>
                      <a:r>
                        <a:rPr sz="1800" spc="3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会</a:t>
                      </a:r>
                      <a:r>
                        <a:rPr sz="1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带 来的好处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379095" indent="-287655">
                        <a:lnSpc>
                          <a:spcPct val="100000"/>
                        </a:lnSpc>
                        <a:spcBef>
                          <a:spcPts val="435"/>
                        </a:spcBef>
                        <a:buFont typeface="Arial" panose="020B0604020202020204"/>
                        <a:buChar char="•"/>
                        <a:tabLst>
                          <a:tab pos="379095" algn="l"/>
                          <a:tab pos="379730" algn="l"/>
                        </a:tabLst>
                      </a:pPr>
                      <a:r>
                        <a:rPr sz="1800" spc="4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确保每个成</a:t>
                      </a:r>
                      <a:r>
                        <a:rPr sz="1800" spc="3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员</a:t>
                      </a:r>
                      <a:r>
                        <a:rPr sz="1800" spc="4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了解团队对</a:t>
                      </a:r>
                      <a:r>
                        <a:rPr sz="1800" spc="3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他</a:t>
                      </a:r>
                      <a:r>
                        <a:rPr sz="1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或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379095">
                        <a:lnSpc>
                          <a:spcPct val="100000"/>
                        </a:lnSpc>
                        <a:spcBef>
                          <a:spcPts val="435"/>
                        </a:spcBef>
                      </a:pPr>
                      <a:r>
                        <a:rPr sz="1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她的期望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379095" marR="77470" indent="-287020">
                        <a:lnSpc>
                          <a:spcPct val="120000"/>
                        </a:lnSpc>
                        <a:buFont typeface="Arial" panose="020B0604020202020204"/>
                        <a:buChar char="•"/>
                        <a:tabLst>
                          <a:tab pos="379095" algn="l"/>
                          <a:tab pos="379730" algn="l"/>
                        </a:tabLst>
                      </a:pPr>
                      <a:r>
                        <a:rPr sz="1800" spc="4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针对重要的</a:t>
                      </a:r>
                      <a:r>
                        <a:rPr sz="1800" spc="3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里</a:t>
                      </a:r>
                      <a:r>
                        <a:rPr sz="1800" spc="4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程碑达</a:t>
                      </a:r>
                      <a:r>
                        <a:rPr sz="1800" spc="6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成</a:t>
                      </a:r>
                      <a:r>
                        <a:rPr sz="1800" spc="4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，</a:t>
                      </a:r>
                      <a:r>
                        <a:rPr sz="1800" spc="3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举办 </a:t>
                      </a:r>
                      <a:r>
                        <a:rPr sz="1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团队庆功会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379095" indent="-287655">
                        <a:lnSpc>
                          <a:spcPct val="100000"/>
                        </a:lnSpc>
                        <a:spcBef>
                          <a:spcPts val="430"/>
                        </a:spcBef>
                        <a:buFont typeface="Arial" panose="020B0604020202020204"/>
                        <a:buChar char="•"/>
                        <a:tabLst>
                          <a:tab pos="379095" algn="l"/>
                          <a:tab pos="379730" algn="l"/>
                        </a:tabLst>
                      </a:pPr>
                      <a:r>
                        <a:rPr sz="18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积极鼓励团队成员寻求帮助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379095" indent="-287655">
                        <a:lnSpc>
                          <a:spcPct val="100000"/>
                        </a:lnSpc>
                        <a:spcBef>
                          <a:spcPts val="435"/>
                        </a:spcBef>
                        <a:buFont typeface="Arial" panose="020B0604020202020204"/>
                        <a:buChar char="•"/>
                        <a:tabLst>
                          <a:tab pos="379095" algn="l"/>
                          <a:tab pos="379730" algn="l"/>
                        </a:tabLst>
                      </a:pPr>
                      <a:r>
                        <a:rPr sz="1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以身作则，鼓励反馈文化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40357"/>
                      </a:solidFill>
                      <a:prstDash val="solid"/>
                    </a:lnL>
                    <a:lnR w="12700">
                      <a:solidFill>
                        <a:srgbClr val="040357"/>
                      </a:solidFill>
                      <a:prstDash val="solid"/>
                    </a:lnR>
                    <a:lnT w="12700">
                      <a:solidFill>
                        <a:srgbClr val="040357"/>
                      </a:solidFill>
                      <a:prstDash val="solid"/>
                    </a:lnT>
                    <a:lnB w="12700">
                      <a:solidFill>
                        <a:srgbClr val="040357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2" name="object 12"/>
          <p:cNvSpPr txBox="1"/>
          <p:nvPr/>
        </p:nvSpPr>
        <p:spPr>
          <a:xfrm>
            <a:off x="4151503" y="4638547"/>
            <a:ext cx="20618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768393"/>
                </a:solidFill>
                <a:latin typeface="Microsoft JhengHei" panose="020B0604030504040204" charset="-120"/>
                <a:cs typeface="Microsoft JhengHei" panose="020B0604030504040204" charset="-120"/>
              </a:rPr>
              <a:t>出了问题总找借口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742690" y="2814827"/>
            <a:ext cx="2638425" cy="1229995"/>
            <a:chOff x="3742690" y="2814827"/>
            <a:chExt cx="2638425" cy="1229995"/>
          </a:xfrm>
        </p:grpSpPr>
        <p:sp>
          <p:nvSpPr>
            <p:cNvPr id="14" name="object 14"/>
            <p:cNvSpPr/>
            <p:nvPr/>
          </p:nvSpPr>
          <p:spPr>
            <a:xfrm>
              <a:off x="3761740" y="2833877"/>
              <a:ext cx="2600325" cy="1191895"/>
            </a:xfrm>
            <a:custGeom>
              <a:avLst/>
              <a:gdLst/>
              <a:ahLst/>
              <a:cxnLst/>
              <a:rect l="l" t="t" r="r" b="b"/>
              <a:pathLst>
                <a:path w="2600325" h="1191895">
                  <a:moveTo>
                    <a:pt x="2401570" y="0"/>
                  </a:moveTo>
                  <a:lnTo>
                    <a:pt x="439674" y="0"/>
                  </a:lnTo>
                  <a:lnTo>
                    <a:pt x="394121" y="5244"/>
                  </a:lnTo>
                  <a:lnTo>
                    <a:pt x="352309" y="20183"/>
                  </a:lnTo>
                  <a:lnTo>
                    <a:pt x="315430" y="43627"/>
                  </a:lnTo>
                  <a:lnTo>
                    <a:pt x="284673" y="74384"/>
                  </a:lnTo>
                  <a:lnTo>
                    <a:pt x="261229" y="111263"/>
                  </a:lnTo>
                  <a:lnTo>
                    <a:pt x="246290" y="153075"/>
                  </a:lnTo>
                  <a:lnTo>
                    <a:pt x="241046" y="198627"/>
                  </a:lnTo>
                  <a:lnTo>
                    <a:pt x="241046" y="695198"/>
                  </a:lnTo>
                  <a:lnTo>
                    <a:pt x="0" y="956945"/>
                  </a:lnTo>
                  <a:lnTo>
                    <a:pt x="241046" y="993140"/>
                  </a:lnTo>
                  <a:lnTo>
                    <a:pt x="246290" y="1038692"/>
                  </a:lnTo>
                  <a:lnTo>
                    <a:pt x="261229" y="1080504"/>
                  </a:lnTo>
                  <a:lnTo>
                    <a:pt x="284673" y="1117383"/>
                  </a:lnTo>
                  <a:lnTo>
                    <a:pt x="315430" y="1148140"/>
                  </a:lnTo>
                  <a:lnTo>
                    <a:pt x="352309" y="1171584"/>
                  </a:lnTo>
                  <a:lnTo>
                    <a:pt x="394121" y="1186523"/>
                  </a:lnTo>
                  <a:lnTo>
                    <a:pt x="439674" y="1191768"/>
                  </a:lnTo>
                  <a:lnTo>
                    <a:pt x="2401570" y="1191768"/>
                  </a:lnTo>
                  <a:lnTo>
                    <a:pt x="2447122" y="1186523"/>
                  </a:lnTo>
                  <a:lnTo>
                    <a:pt x="2488934" y="1171584"/>
                  </a:lnTo>
                  <a:lnTo>
                    <a:pt x="2525813" y="1148140"/>
                  </a:lnTo>
                  <a:lnTo>
                    <a:pt x="2556570" y="1117383"/>
                  </a:lnTo>
                  <a:lnTo>
                    <a:pt x="2580014" y="1080504"/>
                  </a:lnTo>
                  <a:lnTo>
                    <a:pt x="2594953" y="1038692"/>
                  </a:lnTo>
                  <a:lnTo>
                    <a:pt x="2600198" y="993140"/>
                  </a:lnTo>
                  <a:lnTo>
                    <a:pt x="2600198" y="198627"/>
                  </a:lnTo>
                  <a:lnTo>
                    <a:pt x="2594953" y="153075"/>
                  </a:lnTo>
                  <a:lnTo>
                    <a:pt x="2580014" y="111263"/>
                  </a:lnTo>
                  <a:lnTo>
                    <a:pt x="2556570" y="74384"/>
                  </a:lnTo>
                  <a:lnTo>
                    <a:pt x="2525813" y="43627"/>
                  </a:lnTo>
                  <a:lnTo>
                    <a:pt x="2488934" y="20183"/>
                  </a:lnTo>
                  <a:lnTo>
                    <a:pt x="2447122" y="5244"/>
                  </a:lnTo>
                  <a:lnTo>
                    <a:pt x="24015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761740" y="2833877"/>
              <a:ext cx="2600325" cy="1191895"/>
            </a:xfrm>
            <a:custGeom>
              <a:avLst/>
              <a:gdLst/>
              <a:ahLst/>
              <a:cxnLst/>
              <a:rect l="l" t="t" r="r" b="b"/>
              <a:pathLst>
                <a:path w="2600325" h="1191895">
                  <a:moveTo>
                    <a:pt x="241046" y="198627"/>
                  </a:moveTo>
                  <a:lnTo>
                    <a:pt x="246290" y="153075"/>
                  </a:lnTo>
                  <a:lnTo>
                    <a:pt x="261229" y="111263"/>
                  </a:lnTo>
                  <a:lnTo>
                    <a:pt x="284673" y="74384"/>
                  </a:lnTo>
                  <a:lnTo>
                    <a:pt x="315430" y="43627"/>
                  </a:lnTo>
                  <a:lnTo>
                    <a:pt x="352309" y="20183"/>
                  </a:lnTo>
                  <a:lnTo>
                    <a:pt x="394121" y="5244"/>
                  </a:lnTo>
                  <a:lnTo>
                    <a:pt x="439674" y="0"/>
                  </a:lnTo>
                  <a:lnTo>
                    <a:pt x="634238" y="0"/>
                  </a:lnTo>
                  <a:lnTo>
                    <a:pt x="1224026" y="0"/>
                  </a:lnTo>
                  <a:lnTo>
                    <a:pt x="2401570" y="0"/>
                  </a:lnTo>
                  <a:lnTo>
                    <a:pt x="2447122" y="5244"/>
                  </a:lnTo>
                  <a:lnTo>
                    <a:pt x="2488934" y="20183"/>
                  </a:lnTo>
                  <a:lnTo>
                    <a:pt x="2525813" y="43627"/>
                  </a:lnTo>
                  <a:lnTo>
                    <a:pt x="2556570" y="74384"/>
                  </a:lnTo>
                  <a:lnTo>
                    <a:pt x="2580014" y="111263"/>
                  </a:lnTo>
                  <a:lnTo>
                    <a:pt x="2594953" y="153075"/>
                  </a:lnTo>
                  <a:lnTo>
                    <a:pt x="2600198" y="198627"/>
                  </a:lnTo>
                  <a:lnTo>
                    <a:pt x="2600198" y="695198"/>
                  </a:lnTo>
                  <a:lnTo>
                    <a:pt x="2600198" y="993140"/>
                  </a:lnTo>
                  <a:lnTo>
                    <a:pt x="2594953" y="1038692"/>
                  </a:lnTo>
                  <a:lnTo>
                    <a:pt x="2580014" y="1080504"/>
                  </a:lnTo>
                  <a:lnTo>
                    <a:pt x="2556570" y="1117383"/>
                  </a:lnTo>
                  <a:lnTo>
                    <a:pt x="2525813" y="1148140"/>
                  </a:lnTo>
                  <a:lnTo>
                    <a:pt x="2488934" y="1171584"/>
                  </a:lnTo>
                  <a:lnTo>
                    <a:pt x="2447122" y="1186523"/>
                  </a:lnTo>
                  <a:lnTo>
                    <a:pt x="2401570" y="1191768"/>
                  </a:lnTo>
                  <a:lnTo>
                    <a:pt x="1224026" y="1191768"/>
                  </a:lnTo>
                  <a:lnTo>
                    <a:pt x="634238" y="1191768"/>
                  </a:lnTo>
                  <a:lnTo>
                    <a:pt x="439674" y="1191768"/>
                  </a:lnTo>
                  <a:lnTo>
                    <a:pt x="394121" y="1186523"/>
                  </a:lnTo>
                  <a:lnTo>
                    <a:pt x="352309" y="1171584"/>
                  </a:lnTo>
                  <a:lnTo>
                    <a:pt x="315430" y="1148140"/>
                  </a:lnTo>
                  <a:lnTo>
                    <a:pt x="284673" y="1117383"/>
                  </a:lnTo>
                  <a:lnTo>
                    <a:pt x="261229" y="1080504"/>
                  </a:lnTo>
                  <a:lnTo>
                    <a:pt x="246290" y="1038692"/>
                  </a:lnTo>
                  <a:lnTo>
                    <a:pt x="241046" y="993140"/>
                  </a:lnTo>
                  <a:lnTo>
                    <a:pt x="0" y="956945"/>
                  </a:lnTo>
                  <a:lnTo>
                    <a:pt x="241046" y="695198"/>
                  </a:lnTo>
                  <a:lnTo>
                    <a:pt x="241046" y="198627"/>
                  </a:lnTo>
                  <a:close/>
                </a:path>
              </a:pathLst>
            </a:custGeom>
            <a:ln w="38100">
              <a:solidFill>
                <a:srgbClr val="759EA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026534" y="3104769"/>
            <a:ext cx="231330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860" marR="5080" indent="-10795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768393"/>
                </a:solidFill>
                <a:latin typeface="Microsoft JhengHei" panose="020B0604030504040204" charset="-120"/>
                <a:cs typeface="Microsoft JhengHei" panose="020B0604030504040204" charset="-120"/>
              </a:rPr>
              <a:t>员工推</a:t>
            </a:r>
            <a:r>
              <a:rPr sz="2000" b="1" spc="-15" dirty="0">
                <a:solidFill>
                  <a:srgbClr val="768393"/>
                </a:solidFill>
                <a:latin typeface="Microsoft JhengHei" panose="020B0604030504040204" charset="-120"/>
                <a:cs typeface="Microsoft JhengHei" panose="020B0604030504040204" charset="-120"/>
              </a:rPr>
              <a:t>一</a:t>
            </a:r>
            <a:r>
              <a:rPr sz="2000" b="1" dirty="0">
                <a:solidFill>
                  <a:srgbClr val="768393"/>
                </a:solidFill>
                <a:latin typeface="Microsoft JhengHei" panose="020B0604030504040204" charset="-120"/>
                <a:cs typeface="Microsoft JhengHei" panose="020B0604030504040204" charset="-120"/>
              </a:rPr>
              <a:t>推</a:t>
            </a:r>
            <a:r>
              <a:rPr sz="2000" b="1" spc="-15" dirty="0">
                <a:solidFill>
                  <a:srgbClr val="768393"/>
                </a:solidFill>
                <a:latin typeface="Microsoft JhengHei" panose="020B0604030504040204" charset="-120"/>
                <a:cs typeface="Microsoft JhengHei" panose="020B0604030504040204" charset="-120"/>
              </a:rPr>
              <a:t>动</a:t>
            </a:r>
            <a:r>
              <a:rPr sz="2000" b="1" dirty="0">
                <a:solidFill>
                  <a:srgbClr val="768393"/>
                </a:solidFill>
                <a:latin typeface="Microsoft JhengHei" panose="020B0604030504040204" charset="-120"/>
                <a:cs typeface="Microsoft JhengHei" panose="020B0604030504040204" charset="-120"/>
              </a:rPr>
              <a:t>一动， </a:t>
            </a:r>
            <a:r>
              <a:rPr sz="2000" b="1" dirty="0">
                <a:solidFill>
                  <a:srgbClr val="768393"/>
                </a:solidFill>
                <a:latin typeface="Microsoft JhengHei" panose="020B0604030504040204" charset="-120"/>
                <a:cs typeface="Microsoft JhengHei" panose="020B0604030504040204" charset="-120"/>
              </a:rPr>
              <a:t>不推不动，不积极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60975" y="466090"/>
            <a:ext cx="7397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5" dirty="0">
                <a:latin typeface="Microsoft JhengHei" panose="020B0604030504040204" charset="-120"/>
                <a:cs typeface="Microsoft JhengHei" panose="020B0604030504040204" charset="-120"/>
              </a:rPr>
              <a:t>沟通</a:t>
            </a:r>
            <a:endParaRPr sz="28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558865" y="2185874"/>
            <a:ext cx="3181744" cy="316309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615186" y="3541521"/>
            <a:ext cx="1178560" cy="40132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9525" rIns="0" bIns="0" rtlCol="0">
            <a:spAutoFit/>
          </a:bodyPr>
          <a:lstStyle/>
          <a:p>
            <a:pPr marL="129540">
              <a:lnSpc>
                <a:spcPct val="100000"/>
              </a:lnSpc>
              <a:spcBef>
                <a:spcPts val="75"/>
              </a:spcBef>
            </a:pPr>
            <a:r>
              <a:rPr sz="2400" b="1" spc="5" dirty="0">
                <a:latin typeface="Microsoft JhengHei" panose="020B0604030504040204" charset="-120"/>
                <a:cs typeface="Microsoft JhengHei" panose="020B0604030504040204" charset="-120"/>
              </a:rPr>
              <a:t>领导者</a:t>
            </a:r>
            <a:endParaRPr sz="24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508760" y="3978909"/>
            <a:ext cx="5006340" cy="2222500"/>
            <a:chOff x="1508760" y="3978909"/>
            <a:chExt cx="5006340" cy="2222500"/>
          </a:xfrm>
        </p:grpSpPr>
        <p:sp>
          <p:nvSpPr>
            <p:cNvPr id="6" name="object 6"/>
            <p:cNvSpPr/>
            <p:nvPr/>
          </p:nvSpPr>
          <p:spPr>
            <a:xfrm>
              <a:off x="1546860" y="4398263"/>
              <a:ext cx="1164590" cy="887094"/>
            </a:xfrm>
            <a:custGeom>
              <a:avLst/>
              <a:gdLst/>
              <a:ahLst/>
              <a:cxnLst/>
              <a:rect l="l" t="t" r="r" b="b"/>
              <a:pathLst>
                <a:path w="1164589" h="887095">
                  <a:moveTo>
                    <a:pt x="0" y="443484"/>
                  </a:moveTo>
                  <a:lnTo>
                    <a:pt x="2378" y="403109"/>
                  </a:lnTo>
                  <a:lnTo>
                    <a:pt x="9378" y="363753"/>
                  </a:lnTo>
                  <a:lnTo>
                    <a:pt x="20792" y="325569"/>
                  </a:lnTo>
                  <a:lnTo>
                    <a:pt x="36417" y="288716"/>
                  </a:lnTo>
                  <a:lnTo>
                    <a:pt x="56045" y="253349"/>
                  </a:lnTo>
                  <a:lnTo>
                    <a:pt x="79473" y="219625"/>
                  </a:lnTo>
                  <a:lnTo>
                    <a:pt x="106495" y="187700"/>
                  </a:lnTo>
                  <a:lnTo>
                    <a:pt x="136904" y="157730"/>
                  </a:lnTo>
                  <a:lnTo>
                    <a:pt x="170497" y="129873"/>
                  </a:lnTo>
                  <a:lnTo>
                    <a:pt x="207067" y="104284"/>
                  </a:lnTo>
                  <a:lnTo>
                    <a:pt x="246409" y="81119"/>
                  </a:lnTo>
                  <a:lnTo>
                    <a:pt x="288318" y="60536"/>
                  </a:lnTo>
                  <a:lnTo>
                    <a:pt x="332588" y="42691"/>
                  </a:lnTo>
                  <a:lnTo>
                    <a:pt x="379013" y="27739"/>
                  </a:lnTo>
                  <a:lnTo>
                    <a:pt x="427390" y="15837"/>
                  </a:lnTo>
                  <a:lnTo>
                    <a:pt x="477511" y="7143"/>
                  </a:lnTo>
                  <a:lnTo>
                    <a:pt x="529172" y="1811"/>
                  </a:lnTo>
                  <a:lnTo>
                    <a:pt x="582167" y="0"/>
                  </a:lnTo>
                  <a:lnTo>
                    <a:pt x="635163" y="1811"/>
                  </a:lnTo>
                  <a:lnTo>
                    <a:pt x="686824" y="7143"/>
                  </a:lnTo>
                  <a:lnTo>
                    <a:pt x="736945" y="15837"/>
                  </a:lnTo>
                  <a:lnTo>
                    <a:pt x="785322" y="27739"/>
                  </a:lnTo>
                  <a:lnTo>
                    <a:pt x="831747" y="42691"/>
                  </a:lnTo>
                  <a:lnTo>
                    <a:pt x="876017" y="60536"/>
                  </a:lnTo>
                  <a:lnTo>
                    <a:pt x="917926" y="81119"/>
                  </a:lnTo>
                  <a:lnTo>
                    <a:pt x="957268" y="104284"/>
                  </a:lnTo>
                  <a:lnTo>
                    <a:pt x="993838" y="129873"/>
                  </a:lnTo>
                  <a:lnTo>
                    <a:pt x="1027431" y="157730"/>
                  </a:lnTo>
                  <a:lnTo>
                    <a:pt x="1057840" y="187700"/>
                  </a:lnTo>
                  <a:lnTo>
                    <a:pt x="1084862" y="219625"/>
                  </a:lnTo>
                  <a:lnTo>
                    <a:pt x="1108290" y="253349"/>
                  </a:lnTo>
                  <a:lnTo>
                    <a:pt x="1127918" y="288716"/>
                  </a:lnTo>
                  <a:lnTo>
                    <a:pt x="1143543" y="325569"/>
                  </a:lnTo>
                  <a:lnTo>
                    <a:pt x="1154957" y="363753"/>
                  </a:lnTo>
                  <a:lnTo>
                    <a:pt x="1161957" y="403109"/>
                  </a:lnTo>
                  <a:lnTo>
                    <a:pt x="1164336" y="443484"/>
                  </a:lnTo>
                  <a:lnTo>
                    <a:pt x="1161957" y="483858"/>
                  </a:lnTo>
                  <a:lnTo>
                    <a:pt x="1154957" y="523214"/>
                  </a:lnTo>
                  <a:lnTo>
                    <a:pt x="1143543" y="561398"/>
                  </a:lnTo>
                  <a:lnTo>
                    <a:pt x="1127918" y="598251"/>
                  </a:lnTo>
                  <a:lnTo>
                    <a:pt x="1108290" y="633618"/>
                  </a:lnTo>
                  <a:lnTo>
                    <a:pt x="1084862" y="667342"/>
                  </a:lnTo>
                  <a:lnTo>
                    <a:pt x="1057840" y="699267"/>
                  </a:lnTo>
                  <a:lnTo>
                    <a:pt x="1027431" y="729237"/>
                  </a:lnTo>
                  <a:lnTo>
                    <a:pt x="993838" y="757094"/>
                  </a:lnTo>
                  <a:lnTo>
                    <a:pt x="957268" y="782683"/>
                  </a:lnTo>
                  <a:lnTo>
                    <a:pt x="917926" y="805848"/>
                  </a:lnTo>
                  <a:lnTo>
                    <a:pt x="876017" y="826431"/>
                  </a:lnTo>
                  <a:lnTo>
                    <a:pt x="831747" y="844276"/>
                  </a:lnTo>
                  <a:lnTo>
                    <a:pt x="785322" y="859228"/>
                  </a:lnTo>
                  <a:lnTo>
                    <a:pt x="736945" y="871130"/>
                  </a:lnTo>
                  <a:lnTo>
                    <a:pt x="686824" y="879824"/>
                  </a:lnTo>
                  <a:lnTo>
                    <a:pt x="635163" y="885156"/>
                  </a:lnTo>
                  <a:lnTo>
                    <a:pt x="582167" y="886968"/>
                  </a:lnTo>
                  <a:lnTo>
                    <a:pt x="529172" y="885156"/>
                  </a:lnTo>
                  <a:lnTo>
                    <a:pt x="477511" y="879824"/>
                  </a:lnTo>
                  <a:lnTo>
                    <a:pt x="427390" y="871130"/>
                  </a:lnTo>
                  <a:lnTo>
                    <a:pt x="379013" y="859228"/>
                  </a:lnTo>
                  <a:lnTo>
                    <a:pt x="332588" y="844276"/>
                  </a:lnTo>
                  <a:lnTo>
                    <a:pt x="288318" y="826431"/>
                  </a:lnTo>
                  <a:lnTo>
                    <a:pt x="246409" y="805848"/>
                  </a:lnTo>
                  <a:lnTo>
                    <a:pt x="207067" y="782683"/>
                  </a:lnTo>
                  <a:lnTo>
                    <a:pt x="170497" y="757094"/>
                  </a:lnTo>
                  <a:lnTo>
                    <a:pt x="136904" y="729237"/>
                  </a:lnTo>
                  <a:lnTo>
                    <a:pt x="106495" y="699267"/>
                  </a:lnTo>
                  <a:lnTo>
                    <a:pt x="79473" y="667342"/>
                  </a:lnTo>
                  <a:lnTo>
                    <a:pt x="56045" y="633618"/>
                  </a:lnTo>
                  <a:lnTo>
                    <a:pt x="36417" y="598251"/>
                  </a:lnTo>
                  <a:lnTo>
                    <a:pt x="20792" y="561398"/>
                  </a:lnTo>
                  <a:lnTo>
                    <a:pt x="9378" y="523214"/>
                  </a:lnTo>
                  <a:lnTo>
                    <a:pt x="2378" y="483858"/>
                  </a:lnTo>
                  <a:lnTo>
                    <a:pt x="0" y="443484"/>
                  </a:lnTo>
                  <a:close/>
                </a:path>
              </a:pathLst>
            </a:custGeom>
            <a:ln w="762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013966" y="5201030"/>
              <a:ext cx="2628900" cy="981075"/>
            </a:xfrm>
            <a:custGeom>
              <a:avLst/>
              <a:gdLst/>
              <a:ahLst/>
              <a:cxnLst/>
              <a:rect l="l" t="t" r="r" b="b"/>
              <a:pathLst>
                <a:path w="2628900" h="981075">
                  <a:moveTo>
                    <a:pt x="2497073" y="190119"/>
                  </a:moveTo>
                  <a:lnTo>
                    <a:pt x="131825" y="190119"/>
                  </a:lnTo>
                  <a:lnTo>
                    <a:pt x="90172" y="196842"/>
                  </a:lnTo>
                  <a:lnTo>
                    <a:pt x="53986" y="215563"/>
                  </a:lnTo>
                  <a:lnTo>
                    <a:pt x="25444" y="244105"/>
                  </a:lnTo>
                  <a:lnTo>
                    <a:pt x="6723" y="280291"/>
                  </a:lnTo>
                  <a:lnTo>
                    <a:pt x="0" y="321945"/>
                  </a:lnTo>
                  <a:lnTo>
                    <a:pt x="0" y="849249"/>
                  </a:lnTo>
                  <a:lnTo>
                    <a:pt x="6723" y="890917"/>
                  </a:lnTo>
                  <a:lnTo>
                    <a:pt x="25444" y="927105"/>
                  </a:lnTo>
                  <a:lnTo>
                    <a:pt x="53986" y="955641"/>
                  </a:lnTo>
                  <a:lnTo>
                    <a:pt x="90172" y="974354"/>
                  </a:lnTo>
                  <a:lnTo>
                    <a:pt x="131825" y="981075"/>
                  </a:lnTo>
                  <a:lnTo>
                    <a:pt x="2497073" y="981075"/>
                  </a:lnTo>
                  <a:lnTo>
                    <a:pt x="2538727" y="974354"/>
                  </a:lnTo>
                  <a:lnTo>
                    <a:pt x="2574913" y="955641"/>
                  </a:lnTo>
                  <a:lnTo>
                    <a:pt x="2603455" y="927105"/>
                  </a:lnTo>
                  <a:lnTo>
                    <a:pt x="2622176" y="890917"/>
                  </a:lnTo>
                  <a:lnTo>
                    <a:pt x="2628899" y="849249"/>
                  </a:lnTo>
                  <a:lnTo>
                    <a:pt x="2628899" y="321945"/>
                  </a:lnTo>
                  <a:lnTo>
                    <a:pt x="2622176" y="280291"/>
                  </a:lnTo>
                  <a:lnTo>
                    <a:pt x="2603455" y="244105"/>
                  </a:lnTo>
                  <a:lnTo>
                    <a:pt x="2574913" y="215563"/>
                  </a:lnTo>
                  <a:lnTo>
                    <a:pt x="2538727" y="196842"/>
                  </a:lnTo>
                  <a:lnTo>
                    <a:pt x="2497073" y="190119"/>
                  </a:lnTo>
                  <a:close/>
                </a:path>
                <a:path w="2628900" h="981075">
                  <a:moveTo>
                    <a:pt x="2093468" y="0"/>
                  </a:moveTo>
                  <a:lnTo>
                    <a:pt x="1533524" y="190119"/>
                  </a:lnTo>
                  <a:lnTo>
                    <a:pt x="2190749" y="190119"/>
                  </a:lnTo>
                  <a:lnTo>
                    <a:pt x="20934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013966" y="3997959"/>
              <a:ext cx="4482465" cy="2184400"/>
            </a:xfrm>
            <a:custGeom>
              <a:avLst/>
              <a:gdLst/>
              <a:ahLst/>
              <a:cxnLst/>
              <a:rect l="l" t="t" r="r" b="b"/>
              <a:pathLst>
                <a:path w="4482465" h="2184400">
                  <a:moveTo>
                    <a:pt x="0" y="1525015"/>
                  </a:moveTo>
                  <a:lnTo>
                    <a:pt x="6723" y="1483362"/>
                  </a:lnTo>
                  <a:lnTo>
                    <a:pt x="25444" y="1447176"/>
                  </a:lnTo>
                  <a:lnTo>
                    <a:pt x="53986" y="1418634"/>
                  </a:lnTo>
                  <a:lnTo>
                    <a:pt x="90172" y="1399913"/>
                  </a:lnTo>
                  <a:lnTo>
                    <a:pt x="131825" y="1393189"/>
                  </a:lnTo>
                  <a:lnTo>
                    <a:pt x="1533524" y="1393189"/>
                  </a:lnTo>
                  <a:lnTo>
                    <a:pt x="2093468" y="1203070"/>
                  </a:lnTo>
                  <a:lnTo>
                    <a:pt x="2190749" y="1393189"/>
                  </a:lnTo>
                  <a:lnTo>
                    <a:pt x="2497073" y="1393189"/>
                  </a:lnTo>
                  <a:lnTo>
                    <a:pt x="2538727" y="1399913"/>
                  </a:lnTo>
                  <a:lnTo>
                    <a:pt x="2574913" y="1418634"/>
                  </a:lnTo>
                  <a:lnTo>
                    <a:pt x="2603455" y="1447176"/>
                  </a:lnTo>
                  <a:lnTo>
                    <a:pt x="2622176" y="1483362"/>
                  </a:lnTo>
                  <a:lnTo>
                    <a:pt x="2628899" y="1525015"/>
                  </a:lnTo>
                  <a:lnTo>
                    <a:pt x="2628899" y="1722754"/>
                  </a:lnTo>
                  <a:lnTo>
                    <a:pt x="2628899" y="2052320"/>
                  </a:lnTo>
                  <a:lnTo>
                    <a:pt x="2622176" y="2093988"/>
                  </a:lnTo>
                  <a:lnTo>
                    <a:pt x="2603455" y="2130176"/>
                  </a:lnTo>
                  <a:lnTo>
                    <a:pt x="2574913" y="2158712"/>
                  </a:lnTo>
                  <a:lnTo>
                    <a:pt x="2538727" y="2177425"/>
                  </a:lnTo>
                  <a:lnTo>
                    <a:pt x="2497073" y="2184146"/>
                  </a:lnTo>
                  <a:lnTo>
                    <a:pt x="2190749" y="2184146"/>
                  </a:lnTo>
                  <a:lnTo>
                    <a:pt x="1533524" y="2184146"/>
                  </a:lnTo>
                  <a:lnTo>
                    <a:pt x="131825" y="2184146"/>
                  </a:lnTo>
                  <a:lnTo>
                    <a:pt x="90172" y="2177425"/>
                  </a:lnTo>
                  <a:lnTo>
                    <a:pt x="53986" y="2158712"/>
                  </a:lnTo>
                  <a:lnTo>
                    <a:pt x="25444" y="2130176"/>
                  </a:lnTo>
                  <a:lnTo>
                    <a:pt x="6723" y="2093988"/>
                  </a:lnTo>
                  <a:lnTo>
                    <a:pt x="0" y="2052320"/>
                  </a:lnTo>
                  <a:lnTo>
                    <a:pt x="0" y="1722754"/>
                  </a:lnTo>
                  <a:lnTo>
                    <a:pt x="0" y="1525015"/>
                  </a:lnTo>
                  <a:close/>
                </a:path>
                <a:path w="4482465" h="2184400">
                  <a:moveTo>
                    <a:pt x="1854708" y="311150"/>
                  </a:moveTo>
                  <a:lnTo>
                    <a:pt x="1861547" y="268770"/>
                  </a:lnTo>
                  <a:lnTo>
                    <a:pt x="1880591" y="231956"/>
                  </a:lnTo>
                  <a:lnTo>
                    <a:pt x="1909626" y="202921"/>
                  </a:lnTo>
                  <a:lnTo>
                    <a:pt x="1946440" y="183877"/>
                  </a:lnTo>
                  <a:lnTo>
                    <a:pt x="1988820" y="177037"/>
                  </a:lnTo>
                  <a:lnTo>
                    <a:pt x="2292604" y="177037"/>
                  </a:lnTo>
                  <a:lnTo>
                    <a:pt x="2470785" y="0"/>
                  </a:lnTo>
                  <a:lnTo>
                    <a:pt x="2949447" y="177037"/>
                  </a:lnTo>
                  <a:lnTo>
                    <a:pt x="4347972" y="177037"/>
                  </a:lnTo>
                  <a:lnTo>
                    <a:pt x="4390351" y="183877"/>
                  </a:lnTo>
                  <a:lnTo>
                    <a:pt x="4427165" y="202921"/>
                  </a:lnTo>
                  <a:lnTo>
                    <a:pt x="4456200" y="231956"/>
                  </a:lnTo>
                  <a:lnTo>
                    <a:pt x="4475244" y="268770"/>
                  </a:lnTo>
                  <a:lnTo>
                    <a:pt x="4482083" y="311150"/>
                  </a:lnTo>
                  <a:lnTo>
                    <a:pt x="4482083" y="512317"/>
                  </a:lnTo>
                  <a:lnTo>
                    <a:pt x="4482083" y="847597"/>
                  </a:lnTo>
                  <a:lnTo>
                    <a:pt x="4475244" y="889977"/>
                  </a:lnTo>
                  <a:lnTo>
                    <a:pt x="4456200" y="926791"/>
                  </a:lnTo>
                  <a:lnTo>
                    <a:pt x="4427165" y="955826"/>
                  </a:lnTo>
                  <a:lnTo>
                    <a:pt x="4390351" y="974870"/>
                  </a:lnTo>
                  <a:lnTo>
                    <a:pt x="4347972" y="981709"/>
                  </a:lnTo>
                  <a:lnTo>
                    <a:pt x="2949447" y="981709"/>
                  </a:lnTo>
                  <a:lnTo>
                    <a:pt x="2292604" y="981709"/>
                  </a:lnTo>
                  <a:lnTo>
                    <a:pt x="1988820" y="981709"/>
                  </a:lnTo>
                  <a:lnTo>
                    <a:pt x="1946440" y="974870"/>
                  </a:lnTo>
                  <a:lnTo>
                    <a:pt x="1909626" y="955826"/>
                  </a:lnTo>
                  <a:lnTo>
                    <a:pt x="1880591" y="926791"/>
                  </a:lnTo>
                  <a:lnTo>
                    <a:pt x="1861547" y="889977"/>
                  </a:lnTo>
                  <a:lnTo>
                    <a:pt x="1854708" y="847597"/>
                  </a:lnTo>
                  <a:lnTo>
                    <a:pt x="1854708" y="512317"/>
                  </a:lnTo>
                  <a:lnTo>
                    <a:pt x="1854708" y="311150"/>
                  </a:lnTo>
                  <a:close/>
                </a:path>
              </a:pathLst>
            </a:custGeom>
            <a:ln w="38100">
              <a:solidFill>
                <a:srgbClr val="759EA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6877050" y="1416050"/>
          <a:ext cx="4851400" cy="44786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9225"/>
                <a:gridCol w="3412490"/>
              </a:tblGrid>
              <a:tr h="720471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定义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040357"/>
                      </a:solidFill>
                      <a:prstDash val="solid"/>
                    </a:lnL>
                    <a:lnR w="12700">
                      <a:solidFill>
                        <a:srgbClr val="040357"/>
                      </a:solidFill>
                      <a:prstDash val="solid"/>
                    </a:lnR>
                    <a:lnT w="12700">
                      <a:solidFill>
                        <a:srgbClr val="040357"/>
                      </a:solidFill>
                      <a:prstDash val="solid"/>
                    </a:lnT>
                    <a:lnB w="28575">
                      <a:solidFill>
                        <a:srgbClr val="0403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81915">
                        <a:lnSpc>
                          <a:spcPct val="120000"/>
                        </a:lnSpc>
                        <a:spcBef>
                          <a:spcPts val="75"/>
                        </a:spcBef>
                      </a:pPr>
                      <a:r>
                        <a:rPr sz="1800" b="1" spc="20" dirty="0">
                          <a:solidFill>
                            <a:srgbClr val="0083BE"/>
                          </a:solidFill>
                          <a:latin typeface="Microsoft JhengHei" panose="020B0604030504040204" charset="-120"/>
                          <a:cs typeface="Microsoft JhengHei" panose="020B0604030504040204" charset="-120"/>
                        </a:rPr>
                        <a:t>积</a:t>
                      </a:r>
                      <a:r>
                        <a:rPr sz="1800" b="1" spc="10" dirty="0">
                          <a:solidFill>
                            <a:srgbClr val="0083BE"/>
                          </a:solidFill>
                          <a:latin typeface="Microsoft JhengHei" panose="020B0604030504040204" charset="-120"/>
                          <a:cs typeface="Microsoft JhengHei" panose="020B0604030504040204" charset="-120"/>
                        </a:rPr>
                        <a:t>极</a:t>
                      </a:r>
                      <a:r>
                        <a:rPr sz="1800" b="1" spc="20" dirty="0">
                          <a:solidFill>
                            <a:srgbClr val="0083BE"/>
                          </a:solidFill>
                          <a:latin typeface="Microsoft JhengHei" panose="020B0604030504040204" charset="-120"/>
                          <a:cs typeface="Microsoft JhengHei" panose="020B0604030504040204" charset="-120"/>
                        </a:rPr>
                        <a:t>主</a:t>
                      </a:r>
                      <a:r>
                        <a:rPr sz="1800" b="1" spc="10" dirty="0">
                          <a:solidFill>
                            <a:srgbClr val="0083BE"/>
                          </a:solidFill>
                          <a:latin typeface="Microsoft JhengHei" panose="020B0604030504040204" charset="-120"/>
                          <a:cs typeface="Microsoft JhengHei" panose="020B0604030504040204" charset="-120"/>
                        </a:rPr>
                        <a:t>动</a:t>
                      </a:r>
                      <a:r>
                        <a:rPr sz="1800" b="1" spc="20" dirty="0">
                          <a:solidFill>
                            <a:srgbClr val="0083BE"/>
                          </a:solidFill>
                          <a:latin typeface="Microsoft JhengHei" panose="020B0604030504040204" charset="-120"/>
                          <a:cs typeface="Microsoft JhengHei" panose="020B0604030504040204" charset="-120"/>
                        </a:rPr>
                        <a:t>交</a:t>
                      </a:r>
                      <a:r>
                        <a:rPr sz="1800" b="1" spc="10" dirty="0">
                          <a:solidFill>
                            <a:srgbClr val="0083BE"/>
                          </a:solidFill>
                          <a:latin typeface="Microsoft JhengHei" panose="020B0604030504040204" charset="-120"/>
                          <a:cs typeface="Microsoft JhengHei" panose="020B0604030504040204" charset="-120"/>
                        </a:rPr>
                        <a:t>换</a:t>
                      </a:r>
                      <a:r>
                        <a:rPr sz="1800" b="1" spc="20" dirty="0">
                          <a:solidFill>
                            <a:srgbClr val="0083BE"/>
                          </a:solidFill>
                          <a:latin typeface="Microsoft JhengHei" panose="020B0604030504040204" charset="-120"/>
                          <a:cs typeface="Microsoft JhengHei" panose="020B0604030504040204" charset="-120"/>
                        </a:rPr>
                        <a:t>所</a:t>
                      </a:r>
                      <a:r>
                        <a:rPr sz="1800" b="1" spc="10" dirty="0">
                          <a:solidFill>
                            <a:srgbClr val="0083BE"/>
                          </a:solidFill>
                          <a:latin typeface="Microsoft JhengHei" panose="020B0604030504040204" charset="-120"/>
                          <a:cs typeface="Microsoft JhengHei" panose="020B0604030504040204" charset="-120"/>
                        </a:rPr>
                        <a:t>需</a:t>
                      </a:r>
                      <a:r>
                        <a:rPr sz="1800" b="1" spc="20" dirty="0">
                          <a:solidFill>
                            <a:srgbClr val="0083BE"/>
                          </a:solidFill>
                          <a:latin typeface="Microsoft JhengHei" panose="020B0604030504040204" charset="-120"/>
                          <a:cs typeface="Microsoft JhengHei" panose="020B0604030504040204" charset="-120"/>
                        </a:rPr>
                        <a:t>信</a:t>
                      </a:r>
                      <a:r>
                        <a:rPr sz="1800" b="1" spc="30" dirty="0">
                          <a:solidFill>
                            <a:srgbClr val="0083BE"/>
                          </a:solidFill>
                          <a:latin typeface="Microsoft JhengHei" panose="020B0604030504040204" charset="-120"/>
                          <a:cs typeface="Microsoft JhengHei" panose="020B0604030504040204" charset="-120"/>
                        </a:rPr>
                        <a:t>息</a:t>
                      </a:r>
                      <a:r>
                        <a:rPr sz="1800" b="1" spc="20" dirty="0">
                          <a:solidFill>
                            <a:srgbClr val="0083BE"/>
                          </a:solidFill>
                          <a:latin typeface="Microsoft JhengHei" panose="020B0604030504040204" charset="-120"/>
                          <a:cs typeface="Microsoft JhengHei" panose="020B0604030504040204" charset="-120"/>
                        </a:rPr>
                        <a:t>，</a:t>
                      </a:r>
                      <a:r>
                        <a:rPr sz="1800" b="1" spc="10" dirty="0">
                          <a:solidFill>
                            <a:srgbClr val="0083BE"/>
                          </a:solidFill>
                          <a:latin typeface="Microsoft JhengHei" panose="020B0604030504040204" charset="-120"/>
                          <a:cs typeface="Microsoft JhengHei" panose="020B0604030504040204" charset="-120"/>
                        </a:rPr>
                        <a:t>并有效 互动</a:t>
                      </a:r>
                      <a:r>
                        <a:rPr sz="1800" b="1" dirty="0">
                          <a:solidFill>
                            <a:srgbClr val="0083BE"/>
                          </a:solidFill>
                          <a:latin typeface="Microsoft JhengHei" panose="020B0604030504040204" charset="-120"/>
                          <a:cs typeface="Microsoft JhengHei" panose="020B0604030504040204" charset="-120"/>
                        </a:rPr>
                        <a:t>。</a:t>
                      </a:r>
                      <a:endParaRPr sz="1800">
                        <a:latin typeface="Microsoft JhengHei" panose="020B0604030504040204" charset="-120"/>
                        <a:cs typeface="Microsoft JhengHei" panose="020B0604030504040204" charset="-120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40357"/>
                      </a:solidFill>
                      <a:prstDash val="solid"/>
                    </a:lnL>
                    <a:lnR w="12700">
                      <a:solidFill>
                        <a:srgbClr val="040357"/>
                      </a:solidFill>
                      <a:prstDash val="solid"/>
                    </a:lnR>
                    <a:lnT w="12700">
                      <a:solidFill>
                        <a:srgbClr val="040357"/>
                      </a:solidFill>
                      <a:prstDash val="solid"/>
                    </a:lnT>
                    <a:lnB w="28575">
                      <a:solidFill>
                        <a:srgbClr val="040357"/>
                      </a:solidFill>
                      <a:prstDash val="solid"/>
                    </a:lnB>
                  </a:tcPr>
                </a:tc>
              </a:tr>
              <a:tr h="1707895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高分特质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040357"/>
                      </a:solidFill>
                      <a:prstDash val="solid"/>
                    </a:lnL>
                    <a:lnR w="12700">
                      <a:solidFill>
                        <a:srgbClr val="040357"/>
                      </a:solidFill>
                      <a:prstDash val="solid"/>
                    </a:lnR>
                    <a:lnT w="28575">
                      <a:solidFill>
                        <a:srgbClr val="040357"/>
                      </a:solidFill>
                      <a:prstDash val="solid"/>
                    </a:lnT>
                    <a:lnB w="12700">
                      <a:solidFill>
                        <a:srgbClr val="040357"/>
                      </a:solidFill>
                      <a:prstDash val="solid"/>
                    </a:lnB>
                    <a:solidFill>
                      <a:srgbClr val="CCCCDD"/>
                    </a:solidFill>
                  </a:tcPr>
                </a:tc>
                <a:tc>
                  <a:txBody>
                    <a:bodyPr/>
                    <a:lstStyle/>
                    <a:p>
                      <a:pPr marL="379095" indent="-287655">
                        <a:lnSpc>
                          <a:spcPct val="100000"/>
                        </a:lnSpc>
                        <a:spcBef>
                          <a:spcPts val="505"/>
                        </a:spcBef>
                        <a:buFont typeface="Arial" panose="020B0604020202020204"/>
                        <a:buChar char="•"/>
                        <a:tabLst>
                          <a:tab pos="379095" algn="l"/>
                          <a:tab pos="379730" algn="l"/>
                        </a:tabLst>
                      </a:pPr>
                      <a:r>
                        <a:rPr sz="1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展现良好的倾听技巧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379095" indent="-287655">
                        <a:lnSpc>
                          <a:spcPct val="100000"/>
                        </a:lnSpc>
                        <a:spcBef>
                          <a:spcPts val="435"/>
                        </a:spcBef>
                        <a:buFont typeface="Arial" panose="020B0604020202020204"/>
                        <a:buChar char="•"/>
                        <a:tabLst>
                          <a:tab pos="379095" algn="l"/>
                          <a:tab pos="379730" algn="l"/>
                        </a:tabLst>
                      </a:pPr>
                      <a:r>
                        <a:rPr sz="1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交流意见时互相尊重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379095" indent="-287655">
                        <a:lnSpc>
                          <a:spcPct val="100000"/>
                        </a:lnSpc>
                        <a:spcBef>
                          <a:spcPts val="435"/>
                        </a:spcBef>
                        <a:buFont typeface="Arial" panose="020B0604020202020204"/>
                        <a:buChar char="•"/>
                        <a:tabLst>
                          <a:tab pos="379095" algn="l"/>
                          <a:tab pos="379730" algn="l"/>
                        </a:tabLst>
                      </a:pPr>
                      <a:r>
                        <a:rPr sz="1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能够及时、有效地分享信息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379095" marR="62865" indent="-287020">
                        <a:lnSpc>
                          <a:spcPct val="120000"/>
                        </a:lnSpc>
                        <a:buFont typeface="Arial" panose="020B0604020202020204"/>
                        <a:buChar char="•"/>
                        <a:tabLst>
                          <a:tab pos="379095" algn="l"/>
                          <a:tab pos="379730" algn="l"/>
                        </a:tabLst>
                      </a:pPr>
                      <a:r>
                        <a:rPr sz="1800" spc="14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执行任务时若有进度落后风 </a:t>
                      </a:r>
                      <a:r>
                        <a:rPr sz="1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险，及时告知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040357"/>
                      </a:solidFill>
                      <a:prstDash val="solid"/>
                    </a:lnL>
                    <a:lnR w="12700">
                      <a:solidFill>
                        <a:srgbClr val="040357"/>
                      </a:solidFill>
                      <a:prstDash val="solid"/>
                    </a:lnR>
                    <a:lnT w="28575">
                      <a:solidFill>
                        <a:srgbClr val="040357"/>
                      </a:solidFill>
                      <a:prstDash val="solid"/>
                    </a:lnT>
                    <a:lnB w="12700">
                      <a:solidFill>
                        <a:srgbClr val="040357"/>
                      </a:solidFill>
                      <a:prstDash val="solid"/>
                    </a:lnB>
                    <a:solidFill>
                      <a:srgbClr val="CCCCDD"/>
                    </a:solidFill>
                  </a:tcPr>
                </a:tc>
              </a:tr>
              <a:tr h="2037143">
                <a:tc>
                  <a:txBody>
                    <a:bodyPr/>
                    <a:lstStyle/>
                    <a:p>
                      <a:pPr marL="92075" marR="61595">
                        <a:lnSpc>
                          <a:spcPct val="120000"/>
                        </a:lnSpc>
                        <a:spcBef>
                          <a:spcPts val="80"/>
                        </a:spcBef>
                      </a:pPr>
                      <a:r>
                        <a:rPr sz="1800" spc="18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你可以做什 </a:t>
                      </a:r>
                      <a:r>
                        <a:rPr sz="1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么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40357"/>
                      </a:solidFill>
                      <a:prstDash val="solid"/>
                    </a:lnL>
                    <a:lnR w="12700">
                      <a:solidFill>
                        <a:srgbClr val="040357"/>
                      </a:solidFill>
                      <a:prstDash val="solid"/>
                    </a:lnR>
                    <a:lnT w="12700">
                      <a:solidFill>
                        <a:srgbClr val="040357"/>
                      </a:solidFill>
                      <a:prstDash val="solid"/>
                    </a:lnT>
                    <a:lnB w="12700">
                      <a:solidFill>
                        <a:srgbClr val="0403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9095" indent="-287655">
                        <a:lnSpc>
                          <a:spcPct val="100000"/>
                        </a:lnSpc>
                        <a:spcBef>
                          <a:spcPts val="510"/>
                        </a:spcBef>
                        <a:buFont typeface="Arial" panose="020B0604020202020204"/>
                        <a:buChar char="•"/>
                        <a:tabLst>
                          <a:tab pos="379095" algn="l"/>
                          <a:tab pos="379730" algn="l"/>
                        </a:tabLst>
                      </a:pPr>
                      <a:r>
                        <a:rPr sz="1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建立信息交换的流程和机制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379095" indent="-287655">
                        <a:lnSpc>
                          <a:spcPct val="100000"/>
                        </a:lnSpc>
                        <a:spcBef>
                          <a:spcPts val="435"/>
                        </a:spcBef>
                        <a:buFont typeface="Arial" panose="020B0604020202020204"/>
                        <a:buChar char="•"/>
                        <a:tabLst>
                          <a:tab pos="379095" algn="l"/>
                          <a:tab pos="379730" algn="l"/>
                        </a:tabLst>
                      </a:pPr>
                      <a:r>
                        <a:rPr sz="1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实施“零意外”政策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379095" marR="62865" indent="-287020">
                        <a:lnSpc>
                          <a:spcPts val="2590"/>
                        </a:lnSpc>
                        <a:spcBef>
                          <a:spcPts val="155"/>
                        </a:spcBef>
                        <a:buFont typeface="Arial" panose="020B0604020202020204"/>
                        <a:buChar char="•"/>
                        <a:tabLst>
                          <a:tab pos="379095" algn="l"/>
                          <a:tab pos="379730" algn="l"/>
                        </a:tabLst>
                      </a:pPr>
                      <a:r>
                        <a:rPr sz="1800" spc="14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建立彼此尊</a:t>
                      </a:r>
                      <a:r>
                        <a:rPr sz="1800" spc="14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重</a:t>
                      </a:r>
                      <a:r>
                        <a:rPr sz="1800" spc="14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、聆听的基本 </a:t>
                      </a:r>
                      <a:r>
                        <a:rPr sz="1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规则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379095" marR="62865" indent="-287020">
                        <a:lnSpc>
                          <a:spcPts val="2590"/>
                        </a:lnSpc>
                        <a:spcBef>
                          <a:spcPts val="10"/>
                        </a:spcBef>
                        <a:buFont typeface="Arial" panose="020B0604020202020204"/>
                        <a:buChar char="•"/>
                        <a:tabLst>
                          <a:tab pos="379095" algn="l"/>
                          <a:tab pos="379730" algn="l"/>
                        </a:tabLst>
                      </a:pPr>
                      <a:r>
                        <a:rPr sz="1800" spc="14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鼓励所有团队成员分享想法 </a:t>
                      </a:r>
                      <a:r>
                        <a:rPr sz="1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和发表观点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40357"/>
                      </a:solidFill>
                      <a:prstDash val="solid"/>
                    </a:lnL>
                    <a:lnR w="12700">
                      <a:solidFill>
                        <a:srgbClr val="040357"/>
                      </a:solidFill>
                      <a:prstDash val="solid"/>
                    </a:lnR>
                    <a:lnT w="12700">
                      <a:solidFill>
                        <a:srgbClr val="040357"/>
                      </a:solidFill>
                      <a:prstDash val="solid"/>
                    </a:lnT>
                    <a:lnB w="12700">
                      <a:solidFill>
                        <a:srgbClr val="040357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2169922" y="4404817"/>
            <a:ext cx="4043045" cy="17411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939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768393"/>
                </a:solidFill>
                <a:latin typeface="Microsoft JhengHei" panose="020B0604030504040204" charset="-120"/>
                <a:cs typeface="Microsoft JhengHei" panose="020B0604030504040204" charset="-120"/>
              </a:rPr>
              <a:t>屡教不改怎么办？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200">
              <a:latin typeface="Microsoft JhengHei" panose="020B0604030504040204" charset="-120"/>
              <a:cs typeface="Microsoft JhengHei" panose="020B0604030504040204" charset="-120"/>
            </a:endParaRPr>
          </a:p>
          <a:p>
            <a:pPr marL="647700" marR="1731645" indent="-635635">
              <a:lnSpc>
                <a:spcPct val="100000"/>
              </a:lnSpc>
            </a:pPr>
            <a:endParaRPr sz="2000" b="1" dirty="0">
              <a:solidFill>
                <a:srgbClr val="768393"/>
              </a:solidFill>
              <a:latin typeface="Microsoft JhengHei" panose="020B0604030504040204" charset="-120"/>
              <a:cs typeface="Microsoft JhengHei" panose="020B0604030504040204" charset="-120"/>
            </a:endParaRPr>
          </a:p>
          <a:p>
            <a:pPr marL="647700" marR="1731645" indent="-635635">
              <a:lnSpc>
                <a:spcPct val="100000"/>
              </a:lnSpc>
            </a:pPr>
            <a:r>
              <a:rPr sz="2000" b="1" dirty="0">
                <a:solidFill>
                  <a:srgbClr val="768393"/>
                </a:solidFill>
                <a:latin typeface="Microsoft JhengHei" panose="020B0604030504040204" charset="-120"/>
                <a:cs typeface="Microsoft JhengHei" panose="020B0604030504040204" charset="-120"/>
              </a:rPr>
              <a:t>平时不反馈，出了问 </a:t>
            </a:r>
            <a:r>
              <a:rPr sz="2000" b="1" dirty="0">
                <a:solidFill>
                  <a:srgbClr val="768393"/>
                </a:solidFill>
                <a:latin typeface="Microsoft JhengHei" panose="020B0604030504040204" charset="-120"/>
                <a:cs typeface="Microsoft JhengHei" panose="020B0604030504040204" charset="-120"/>
              </a:rPr>
              <a:t>题才说话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60975" y="466090"/>
            <a:ext cx="7397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5" dirty="0">
                <a:latin typeface="Microsoft JhengHei" panose="020B0604030504040204" charset="-120"/>
                <a:cs typeface="Microsoft JhengHei" panose="020B0604030504040204" charset="-120"/>
              </a:rPr>
              <a:t>流程</a:t>
            </a:r>
            <a:endParaRPr sz="28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314257" y="1871930"/>
            <a:ext cx="3181985" cy="3163570"/>
            <a:chOff x="3314257" y="1871930"/>
            <a:chExt cx="3181985" cy="3163570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3314257" y="1871930"/>
              <a:ext cx="3181744" cy="316309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378452" y="3235452"/>
              <a:ext cx="1164590" cy="387350"/>
            </a:xfrm>
            <a:custGeom>
              <a:avLst/>
              <a:gdLst/>
              <a:ahLst/>
              <a:cxnLst/>
              <a:rect l="l" t="t" r="r" b="b"/>
              <a:pathLst>
                <a:path w="1164589" h="387350">
                  <a:moveTo>
                    <a:pt x="1164336" y="0"/>
                  </a:moveTo>
                  <a:lnTo>
                    <a:pt x="0" y="0"/>
                  </a:lnTo>
                  <a:lnTo>
                    <a:pt x="0" y="387096"/>
                  </a:lnTo>
                  <a:lnTo>
                    <a:pt x="1164336" y="387096"/>
                  </a:lnTo>
                  <a:lnTo>
                    <a:pt x="11643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378452" y="3235452"/>
              <a:ext cx="1164590" cy="387350"/>
            </a:xfrm>
            <a:custGeom>
              <a:avLst/>
              <a:gdLst/>
              <a:ahLst/>
              <a:cxnLst/>
              <a:rect l="l" t="t" r="r" b="b"/>
              <a:pathLst>
                <a:path w="1164589" h="387350">
                  <a:moveTo>
                    <a:pt x="0" y="387096"/>
                  </a:moveTo>
                  <a:lnTo>
                    <a:pt x="1164336" y="387096"/>
                  </a:lnTo>
                  <a:lnTo>
                    <a:pt x="1164336" y="0"/>
                  </a:lnTo>
                  <a:lnTo>
                    <a:pt x="0" y="0"/>
                  </a:lnTo>
                  <a:lnTo>
                    <a:pt x="0" y="387096"/>
                  </a:lnTo>
                  <a:close/>
                </a:path>
              </a:pathLst>
            </a:custGeom>
            <a:ln w="126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4372102" y="3229101"/>
            <a:ext cx="1177290" cy="40005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8905">
              <a:lnSpc>
                <a:spcPct val="100000"/>
              </a:lnSpc>
              <a:spcBef>
                <a:spcPts val="70"/>
              </a:spcBef>
            </a:pPr>
            <a:r>
              <a:rPr sz="2400" b="1" spc="10" dirty="0">
                <a:latin typeface="Microsoft JhengHei" panose="020B0604030504040204" charset="-120"/>
                <a:cs typeface="Microsoft JhengHei" panose="020B0604030504040204" charset="-120"/>
              </a:rPr>
              <a:t>领导者</a:t>
            </a:r>
            <a:endParaRPr sz="24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42315" y="3259835"/>
            <a:ext cx="4174490" cy="2235835"/>
            <a:chOff x="242315" y="3259835"/>
            <a:chExt cx="4174490" cy="2235835"/>
          </a:xfrm>
        </p:grpSpPr>
        <p:sp>
          <p:nvSpPr>
            <p:cNvPr id="9" name="object 9"/>
            <p:cNvSpPr/>
            <p:nvPr/>
          </p:nvSpPr>
          <p:spPr>
            <a:xfrm>
              <a:off x="3212592" y="3297935"/>
              <a:ext cx="1165860" cy="889000"/>
            </a:xfrm>
            <a:custGeom>
              <a:avLst/>
              <a:gdLst/>
              <a:ahLst/>
              <a:cxnLst/>
              <a:rect l="l" t="t" r="r" b="b"/>
              <a:pathLst>
                <a:path w="1165860" h="889000">
                  <a:moveTo>
                    <a:pt x="0" y="444245"/>
                  </a:moveTo>
                  <a:lnTo>
                    <a:pt x="2382" y="403808"/>
                  </a:lnTo>
                  <a:lnTo>
                    <a:pt x="9391" y="364388"/>
                  </a:lnTo>
                  <a:lnTo>
                    <a:pt x="20822" y="326143"/>
                  </a:lnTo>
                  <a:lnTo>
                    <a:pt x="36469" y="289228"/>
                  </a:lnTo>
                  <a:lnTo>
                    <a:pt x="56125" y="253802"/>
                  </a:lnTo>
                  <a:lnTo>
                    <a:pt x="79586" y="220020"/>
                  </a:lnTo>
                  <a:lnTo>
                    <a:pt x="106645" y="188040"/>
                  </a:lnTo>
                  <a:lnTo>
                    <a:pt x="137097" y="158018"/>
                  </a:lnTo>
                  <a:lnTo>
                    <a:pt x="170735" y="130111"/>
                  </a:lnTo>
                  <a:lnTo>
                    <a:pt x="207354" y="104476"/>
                  </a:lnTo>
                  <a:lnTo>
                    <a:pt x="246749" y="81270"/>
                  </a:lnTo>
                  <a:lnTo>
                    <a:pt x="288713" y="60649"/>
                  </a:lnTo>
                  <a:lnTo>
                    <a:pt x="333040" y="42771"/>
                  </a:lnTo>
                  <a:lnTo>
                    <a:pt x="379526" y="27791"/>
                  </a:lnTo>
                  <a:lnTo>
                    <a:pt x="427963" y="15867"/>
                  </a:lnTo>
                  <a:lnTo>
                    <a:pt x="478147" y="7156"/>
                  </a:lnTo>
                  <a:lnTo>
                    <a:pt x="529871" y="1815"/>
                  </a:lnTo>
                  <a:lnTo>
                    <a:pt x="582930" y="0"/>
                  </a:lnTo>
                  <a:lnTo>
                    <a:pt x="635988" y="1815"/>
                  </a:lnTo>
                  <a:lnTo>
                    <a:pt x="687712" y="7156"/>
                  </a:lnTo>
                  <a:lnTo>
                    <a:pt x="737896" y="15867"/>
                  </a:lnTo>
                  <a:lnTo>
                    <a:pt x="786333" y="27791"/>
                  </a:lnTo>
                  <a:lnTo>
                    <a:pt x="832819" y="42771"/>
                  </a:lnTo>
                  <a:lnTo>
                    <a:pt x="877146" y="60649"/>
                  </a:lnTo>
                  <a:lnTo>
                    <a:pt x="919110" y="81270"/>
                  </a:lnTo>
                  <a:lnTo>
                    <a:pt x="958505" y="104476"/>
                  </a:lnTo>
                  <a:lnTo>
                    <a:pt x="995124" y="130111"/>
                  </a:lnTo>
                  <a:lnTo>
                    <a:pt x="1028762" y="158018"/>
                  </a:lnTo>
                  <a:lnTo>
                    <a:pt x="1059214" y="188040"/>
                  </a:lnTo>
                  <a:lnTo>
                    <a:pt x="1086273" y="220020"/>
                  </a:lnTo>
                  <a:lnTo>
                    <a:pt x="1109734" y="253802"/>
                  </a:lnTo>
                  <a:lnTo>
                    <a:pt x="1129390" y="289228"/>
                  </a:lnTo>
                  <a:lnTo>
                    <a:pt x="1145037" y="326143"/>
                  </a:lnTo>
                  <a:lnTo>
                    <a:pt x="1156468" y="364388"/>
                  </a:lnTo>
                  <a:lnTo>
                    <a:pt x="1163477" y="403808"/>
                  </a:lnTo>
                  <a:lnTo>
                    <a:pt x="1165859" y="444245"/>
                  </a:lnTo>
                  <a:lnTo>
                    <a:pt x="1163477" y="484683"/>
                  </a:lnTo>
                  <a:lnTo>
                    <a:pt x="1156468" y="524103"/>
                  </a:lnTo>
                  <a:lnTo>
                    <a:pt x="1145037" y="562348"/>
                  </a:lnTo>
                  <a:lnTo>
                    <a:pt x="1129390" y="599263"/>
                  </a:lnTo>
                  <a:lnTo>
                    <a:pt x="1109734" y="634689"/>
                  </a:lnTo>
                  <a:lnTo>
                    <a:pt x="1086273" y="668471"/>
                  </a:lnTo>
                  <a:lnTo>
                    <a:pt x="1059214" y="700451"/>
                  </a:lnTo>
                  <a:lnTo>
                    <a:pt x="1028762" y="730473"/>
                  </a:lnTo>
                  <a:lnTo>
                    <a:pt x="995124" y="758380"/>
                  </a:lnTo>
                  <a:lnTo>
                    <a:pt x="958505" y="784015"/>
                  </a:lnTo>
                  <a:lnTo>
                    <a:pt x="919110" y="807221"/>
                  </a:lnTo>
                  <a:lnTo>
                    <a:pt x="877146" y="827842"/>
                  </a:lnTo>
                  <a:lnTo>
                    <a:pt x="832819" y="845720"/>
                  </a:lnTo>
                  <a:lnTo>
                    <a:pt x="786333" y="860700"/>
                  </a:lnTo>
                  <a:lnTo>
                    <a:pt x="737896" y="872624"/>
                  </a:lnTo>
                  <a:lnTo>
                    <a:pt x="687712" y="881335"/>
                  </a:lnTo>
                  <a:lnTo>
                    <a:pt x="635988" y="886676"/>
                  </a:lnTo>
                  <a:lnTo>
                    <a:pt x="582930" y="888491"/>
                  </a:lnTo>
                  <a:lnTo>
                    <a:pt x="529871" y="886676"/>
                  </a:lnTo>
                  <a:lnTo>
                    <a:pt x="478147" y="881335"/>
                  </a:lnTo>
                  <a:lnTo>
                    <a:pt x="427963" y="872624"/>
                  </a:lnTo>
                  <a:lnTo>
                    <a:pt x="379526" y="860700"/>
                  </a:lnTo>
                  <a:lnTo>
                    <a:pt x="333040" y="845720"/>
                  </a:lnTo>
                  <a:lnTo>
                    <a:pt x="288713" y="827842"/>
                  </a:lnTo>
                  <a:lnTo>
                    <a:pt x="246749" y="807221"/>
                  </a:lnTo>
                  <a:lnTo>
                    <a:pt x="207354" y="784015"/>
                  </a:lnTo>
                  <a:lnTo>
                    <a:pt x="170735" y="758380"/>
                  </a:lnTo>
                  <a:lnTo>
                    <a:pt x="137097" y="730473"/>
                  </a:lnTo>
                  <a:lnTo>
                    <a:pt x="106645" y="700451"/>
                  </a:lnTo>
                  <a:lnTo>
                    <a:pt x="79586" y="668471"/>
                  </a:lnTo>
                  <a:lnTo>
                    <a:pt x="56125" y="634689"/>
                  </a:lnTo>
                  <a:lnTo>
                    <a:pt x="36469" y="599263"/>
                  </a:lnTo>
                  <a:lnTo>
                    <a:pt x="20822" y="562348"/>
                  </a:lnTo>
                  <a:lnTo>
                    <a:pt x="9391" y="524103"/>
                  </a:lnTo>
                  <a:lnTo>
                    <a:pt x="2382" y="484683"/>
                  </a:lnTo>
                  <a:lnTo>
                    <a:pt x="0" y="444245"/>
                  </a:lnTo>
                  <a:close/>
                </a:path>
              </a:pathLst>
            </a:custGeom>
            <a:ln w="762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61365" y="4671821"/>
              <a:ext cx="3514090" cy="805180"/>
            </a:xfrm>
            <a:custGeom>
              <a:avLst/>
              <a:gdLst/>
              <a:ahLst/>
              <a:cxnLst/>
              <a:rect l="l" t="t" r="r" b="b"/>
              <a:pathLst>
                <a:path w="3514090" h="805179">
                  <a:moveTo>
                    <a:pt x="3003804" y="0"/>
                  </a:moveTo>
                  <a:lnTo>
                    <a:pt x="134112" y="0"/>
                  </a:lnTo>
                  <a:lnTo>
                    <a:pt x="91722" y="6839"/>
                  </a:lnTo>
                  <a:lnTo>
                    <a:pt x="54907" y="25883"/>
                  </a:lnTo>
                  <a:lnTo>
                    <a:pt x="25876" y="54918"/>
                  </a:lnTo>
                  <a:lnTo>
                    <a:pt x="6837" y="91732"/>
                  </a:lnTo>
                  <a:lnTo>
                    <a:pt x="0" y="134111"/>
                  </a:lnTo>
                  <a:lnTo>
                    <a:pt x="0" y="670559"/>
                  </a:lnTo>
                  <a:lnTo>
                    <a:pt x="6837" y="712939"/>
                  </a:lnTo>
                  <a:lnTo>
                    <a:pt x="25876" y="749753"/>
                  </a:lnTo>
                  <a:lnTo>
                    <a:pt x="54907" y="778788"/>
                  </a:lnTo>
                  <a:lnTo>
                    <a:pt x="91722" y="797832"/>
                  </a:lnTo>
                  <a:lnTo>
                    <a:pt x="134112" y="804671"/>
                  </a:lnTo>
                  <a:lnTo>
                    <a:pt x="3003804" y="804671"/>
                  </a:lnTo>
                  <a:lnTo>
                    <a:pt x="3046183" y="797832"/>
                  </a:lnTo>
                  <a:lnTo>
                    <a:pt x="3082997" y="778788"/>
                  </a:lnTo>
                  <a:lnTo>
                    <a:pt x="3112032" y="749753"/>
                  </a:lnTo>
                  <a:lnTo>
                    <a:pt x="3131076" y="712939"/>
                  </a:lnTo>
                  <a:lnTo>
                    <a:pt x="3137916" y="670559"/>
                  </a:lnTo>
                  <a:lnTo>
                    <a:pt x="3137916" y="335279"/>
                  </a:lnTo>
                  <a:lnTo>
                    <a:pt x="3448964" y="134111"/>
                  </a:lnTo>
                  <a:lnTo>
                    <a:pt x="3137916" y="134111"/>
                  </a:lnTo>
                  <a:lnTo>
                    <a:pt x="3131076" y="91732"/>
                  </a:lnTo>
                  <a:lnTo>
                    <a:pt x="3112032" y="54918"/>
                  </a:lnTo>
                  <a:lnTo>
                    <a:pt x="3082997" y="25883"/>
                  </a:lnTo>
                  <a:lnTo>
                    <a:pt x="3046183" y="6839"/>
                  </a:lnTo>
                  <a:lnTo>
                    <a:pt x="3003804" y="0"/>
                  </a:lnTo>
                  <a:close/>
                </a:path>
                <a:path w="3514090" h="805179">
                  <a:moveTo>
                    <a:pt x="3513963" y="92075"/>
                  </a:moveTo>
                  <a:lnTo>
                    <a:pt x="3137916" y="134111"/>
                  </a:lnTo>
                  <a:lnTo>
                    <a:pt x="3448964" y="134111"/>
                  </a:lnTo>
                  <a:lnTo>
                    <a:pt x="3513963" y="920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61365" y="4671821"/>
              <a:ext cx="3514090" cy="805180"/>
            </a:xfrm>
            <a:custGeom>
              <a:avLst/>
              <a:gdLst/>
              <a:ahLst/>
              <a:cxnLst/>
              <a:rect l="l" t="t" r="r" b="b"/>
              <a:pathLst>
                <a:path w="3514090" h="805179">
                  <a:moveTo>
                    <a:pt x="0" y="134111"/>
                  </a:moveTo>
                  <a:lnTo>
                    <a:pt x="6837" y="91732"/>
                  </a:lnTo>
                  <a:lnTo>
                    <a:pt x="25876" y="54918"/>
                  </a:lnTo>
                  <a:lnTo>
                    <a:pt x="54907" y="25883"/>
                  </a:lnTo>
                  <a:lnTo>
                    <a:pt x="91722" y="6839"/>
                  </a:lnTo>
                  <a:lnTo>
                    <a:pt x="134112" y="0"/>
                  </a:lnTo>
                  <a:lnTo>
                    <a:pt x="1830451" y="0"/>
                  </a:lnTo>
                  <a:lnTo>
                    <a:pt x="2614929" y="0"/>
                  </a:lnTo>
                  <a:lnTo>
                    <a:pt x="3003804" y="0"/>
                  </a:lnTo>
                  <a:lnTo>
                    <a:pt x="3046183" y="6839"/>
                  </a:lnTo>
                  <a:lnTo>
                    <a:pt x="3082997" y="25883"/>
                  </a:lnTo>
                  <a:lnTo>
                    <a:pt x="3112032" y="54918"/>
                  </a:lnTo>
                  <a:lnTo>
                    <a:pt x="3131076" y="91732"/>
                  </a:lnTo>
                  <a:lnTo>
                    <a:pt x="3137916" y="134111"/>
                  </a:lnTo>
                  <a:lnTo>
                    <a:pt x="3513963" y="92075"/>
                  </a:lnTo>
                  <a:lnTo>
                    <a:pt x="3137916" y="335279"/>
                  </a:lnTo>
                  <a:lnTo>
                    <a:pt x="3137916" y="670559"/>
                  </a:lnTo>
                  <a:lnTo>
                    <a:pt x="3131076" y="712939"/>
                  </a:lnTo>
                  <a:lnTo>
                    <a:pt x="3112032" y="749753"/>
                  </a:lnTo>
                  <a:lnTo>
                    <a:pt x="3082997" y="778788"/>
                  </a:lnTo>
                  <a:lnTo>
                    <a:pt x="3046183" y="797832"/>
                  </a:lnTo>
                  <a:lnTo>
                    <a:pt x="3003804" y="804671"/>
                  </a:lnTo>
                  <a:lnTo>
                    <a:pt x="2614929" y="804671"/>
                  </a:lnTo>
                  <a:lnTo>
                    <a:pt x="1830451" y="804671"/>
                  </a:lnTo>
                  <a:lnTo>
                    <a:pt x="134112" y="804671"/>
                  </a:lnTo>
                  <a:lnTo>
                    <a:pt x="91722" y="797832"/>
                  </a:lnTo>
                  <a:lnTo>
                    <a:pt x="54907" y="778788"/>
                  </a:lnTo>
                  <a:lnTo>
                    <a:pt x="25876" y="749753"/>
                  </a:lnTo>
                  <a:lnTo>
                    <a:pt x="6837" y="712939"/>
                  </a:lnTo>
                  <a:lnTo>
                    <a:pt x="0" y="670559"/>
                  </a:lnTo>
                  <a:lnTo>
                    <a:pt x="0" y="335279"/>
                  </a:lnTo>
                  <a:lnTo>
                    <a:pt x="0" y="134111"/>
                  </a:lnTo>
                  <a:close/>
                </a:path>
              </a:pathLst>
            </a:custGeom>
            <a:ln w="38100">
              <a:solidFill>
                <a:srgbClr val="759EA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6877050" y="1439291"/>
          <a:ext cx="5162550" cy="43567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0665"/>
                <a:gridCol w="3632200"/>
              </a:tblGrid>
              <a:tr h="720471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定义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040357"/>
                      </a:solidFill>
                      <a:prstDash val="solid"/>
                    </a:lnL>
                    <a:lnR w="12700">
                      <a:solidFill>
                        <a:srgbClr val="040357"/>
                      </a:solidFill>
                      <a:prstDash val="solid"/>
                    </a:lnR>
                    <a:lnT w="12700">
                      <a:solidFill>
                        <a:srgbClr val="040357"/>
                      </a:solidFill>
                      <a:prstDash val="solid"/>
                    </a:lnT>
                    <a:lnB w="28575">
                      <a:solidFill>
                        <a:srgbClr val="0403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80010">
                        <a:lnSpc>
                          <a:spcPct val="120000"/>
                        </a:lnSpc>
                        <a:spcBef>
                          <a:spcPts val="70"/>
                        </a:spcBef>
                      </a:pPr>
                      <a:r>
                        <a:rPr sz="1800" b="1" spc="10" dirty="0">
                          <a:solidFill>
                            <a:srgbClr val="62772E"/>
                          </a:solidFill>
                          <a:latin typeface="Microsoft JhengHei" panose="020B0604030504040204" charset="-120"/>
                          <a:cs typeface="Microsoft JhengHei" panose="020B0604030504040204" charset="-120"/>
                        </a:rPr>
                        <a:t>明确团队角色、运作规范以及工作 步骤</a:t>
                      </a:r>
                      <a:r>
                        <a:rPr sz="1800" b="1" dirty="0">
                          <a:solidFill>
                            <a:srgbClr val="62772E"/>
                          </a:solidFill>
                          <a:latin typeface="Microsoft JhengHei" panose="020B0604030504040204" charset="-120"/>
                          <a:cs typeface="Microsoft JhengHei" panose="020B0604030504040204" charset="-120"/>
                        </a:rPr>
                        <a:t>。</a:t>
                      </a:r>
                      <a:endParaRPr sz="1800">
                        <a:latin typeface="Microsoft JhengHei" panose="020B0604030504040204" charset="-120"/>
                        <a:cs typeface="Microsoft JhengHei" panose="020B0604030504040204" charset="-120"/>
                      </a:endParaRPr>
                    </a:p>
                  </a:txBody>
                  <a:tcPr marL="0" marR="0" marT="8890" marB="0">
                    <a:lnL w="12700">
                      <a:solidFill>
                        <a:srgbClr val="040357"/>
                      </a:solidFill>
                      <a:prstDash val="solid"/>
                    </a:lnL>
                    <a:lnR w="12700">
                      <a:solidFill>
                        <a:srgbClr val="040357"/>
                      </a:solidFill>
                      <a:prstDash val="solid"/>
                    </a:lnR>
                    <a:lnT w="12700">
                      <a:solidFill>
                        <a:srgbClr val="040357"/>
                      </a:solidFill>
                      <a:prstDash val="solid"/>
                    </a:lnT>
                    <a:lnB w="28575">
                      <a:solidFill>
                        <a:srgbClr val="040357"/>
                      </a:solidFill>
                      <a:prstDash val="solid"/>
                    </a:lnB>
                  </a:tcPr>
                </a:tc>
              </a:tr>
              <a:tr h="1586230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高分特质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040357"/>
                      </a:solidFill>
                      <a:prstDash val="solid"/>
                    </a:lnL>
                    <a:lnR w="12700">
                      <a:solidFill>
                        <a:srgbClr val="040357"/>
                      </a:solidFill>
                      <a:prstDash val="solid"/>
                    </a:lnR>
                    <a:lnT w="28575">
                      <a:solidFill>
                        <a:srgbClr val="040357"/>
                      </a:solidFill>
                      <a:prstDash val="solid"/>
                    </a:lnT>
                    <a:lnB w="12700">
                      <a:solidFill>
                        <a:srgbClr val="040357"/>
                      </a:solidFill>
                      <a:prstDash val="solid"/>
                    </a:lnB>
                    <a:solidFill>
                      <a:srgbClr val="CCCCDD"/>
                    </a:solidFill>
                  </a:tcPr>
                </a:tc>
                <a:tc>
                  <a:txBody>
                    <a:bodyPr/>
                    <a:lstStyle/>
                    <a:p>
                      <a:pPr marL="379095" indent="-287020">
                        <a:lnSpc>
                          <a:spcPct val="100000"/>
                        </a:lnSpc>
                        <a:spcBef>
                          <a:spcPts val="505"/>
                        </a:spcBef>
                        <a:buFont typeface="Arial" panose="020B0604020202020204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不断寻求方法改进流程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379095" indent="-287020">
                        <a:lnSpc>
                          <a:spcPct val="100000"/>
                        </a:lnSpc>
                        <a:spcBef>
                          <a:spcPts val="435"/>
                        </a:spcBef>
                        <a:buFont typeface="Arial" panose="020B0604020202020204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拥有并遵守达成一致的流程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379095" indent="-287020">
                        <a:lnSpc>
                          <a:spcPct val="100000"/>
                        </a:lnSpc>
                        <a:spcBef>
                          <a:spcPts val="430"/>
                        </a:spcBef>
                        <a:buFont typeface="Arial" panose="020B0604020202020204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拥有并遵守会议的流程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379095" indent="-287020">
                        <a:lnSpc>
                          <a:spcPct val="100000"/>
                        </a:lnSpc>
                        <a:spcBef>
                          <a:spcPts val="435"/>
                        </a:spcBef>
                        <a:buFont typeface="Arial" panose="020B0604020202020204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拥有并遵守资源分配的流程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040357"/>
                      </a:solidFill>
                      <a:prstDash val="solid"/>
                    </a:lnL>
                    <a:lnR w="12700">
                      <a:solidFill>
                        <a:srgbClr val="040357"/>
                      </a:solidFill>
                      <a:prstDash val="solid"/>
                    </a:lnR>
                    <a:lnT w="28575">
                      <a:solidFill>
                        <a:srgbClr val="040357"/>
                      </a:solidFill>
                      <a:prstDash val="solid"/>
                    </a:lnT>
                    <a:lnB w="12700">
                      <a:solidFill>
                        <a:srgbClr val="040357"/>
                      </a:solidFill>
                      <a:prstDash val="solid"/>
                    </a:lnB>
                    <a:solidFill>
                      <a:srgbClr val="CCCCDD"/>
                    </a:solidFill>
                  </a:tcPr>
                </a:tc>
              </a:tr>
              <a:tr h="2037130">
                <a:tc>
                  <a:txBody>
                    <a:bodyPr/>
                    <a:lstStyle/>
                    <a:p>
                      <a:pPr marL="92075" marR="38735">
                        <a:lnSpc>
                          <a:spcPct val="120000"/>
                        </a:lnSpc>
                        <a:spcBef>
                          <a:spcPts val="80"/>
                        </a:spcBef>
                      </a:pPr>
                      <a:r>
                        <a:rPr sz="1800" spc="36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你可以做</a:t>
                      </a:r>
                      <a:r>
                        <a:rPr sz="1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什 么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40357"/>
                      </a:solidFill>
                      <a:prstDash val="solid"/>
                    </a:lnL>
                    <a:lnR w="12700">
                      <a:solidFill>
                        <a:srgbClr val="040357"/>
                      </a:solidFill>
                      <a:prstDash val="solid"/>
                    </a:lnR>
                    <a:lnT w="12700">
                      <a:solidFill>
                        <a:srgbClr val="040357"/>
                      </a:solidFill>
                      <a:prstDash val="solid"/>
                    </a:lnT>
                    <a:lnB w="12700">
                      <a:solidFill>
                        <a:srgbClr val="0403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9095" marR="65405" indent="-287020">
                        <a:lnSpc>
                          <a:spcPct val="120000"/>
                        </a:lnSpc>
                        <a:spcBef>
                          <a:spcPts val="80"/>
                        </a:spcBef>
                        <a:buFont typeface="Arial" panose="020B0604020202020204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800" spc="12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确</a:t>
                      </a:r>
                      <a:r>
                        <a:rPr sz="1800" spc="114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定工</a:t>
                      </a:r>
                      <a:r>
                        <a:rPr sz="1800" spc="12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作</a:t>
                      </a:r>
                      <a:r>
                        <a:rPr sz="1800" spc="114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流</a:t>
                      </a:r>
                      <a:r>
                        <a:rPr sz="1800" spc="14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程</a:t>
                      </a:r>
                      <a:r>
                        <a:rPr sz="1800" spc="1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，</a:t>
                      </a:r>
                      <a:r>
                        <a:rPr sz="1800" spc="114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并</a:t>
                      </a:r>
                      <a:r>
                        <a:rPr sz="1800" spc="12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定期</a:t>
                      </a:r>
                      <a:r>
                        <a:rPr sz="1800" spc="13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、识别 </a:t>
                      </a:r>
                      <a:r>
                        <a:rPr sz="1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改进机会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379095" indent="-287020">
                        <a:lnSpc>
                          <a:spcPct val="100000"/>
                        </a:lnSpc>
                        <a:spcBef>
                          <a:spcPts val="430"/>
                        </a:spcBef>
                        <a:buFont typeface="Arial" panose="020B0604020202020204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建立高效组织会议的规则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379095" marR="82550" indent="-287020">
                        <a:lnSpc>
                          <a:spcPct val="120000"/>
                        </a:lnSpc>
                        <a:spcBef>
                          <a:spcPts val="5"/>
                        </a:spcBef>
                        <a:buFont typeface="Arial" panose="020B0604020202020204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800" spc="12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均</a:t>
                      </a:r>
                      <a:r>
                        <a:rPr sz="1800" spc="114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衡分</a:t>
                      </a:r>
                      <a:r>
                        <a:rPr sz="1800" spc="12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配</a:t>
                      </a:r>
                      <a:r>
                        <a:rPr sz="1800" spc="114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工</a:t>
                      </a:r>
                      <a:r>
                        <a:rPr sz="1800" spc="14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作</a:t>
                      </a:r>
                      <a:r>
                        <a:rPr sz="1800" spc="1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，</a:t>
                      </a:r>
                      <a:r>
                        <a:rPr sz="1800" spc="114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同</a:t>
                      </a:r>
                      <a:r>
                        <a:rPr sz="1800" spc="12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时</a:t>
                      </a:r>
                      <a:r>
                        <a:rPr sz="1800" spc="114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考</a:t>
                      </a:r>
                      <a:r>
                        <a:rPr sz="1800" spc="12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虑到</a:t>
                      </a:r>
                      <a:r>
                        <a:rPr sz="1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个 人的能力、动机和长处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379095" indent="-287020">
                        <a:lnSpc>
                          <a:spcPct val="100000"/>
                        </a:lnSpc>
                        <a:spcBef>
                          <a:spcPts val="430"/>
                        </a:spcBef>
                        <a:buFont typeface="Arial" panose="020B0604020202020204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以明确的方式分配工作与资源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040357"/>
                      </a:solidFill>
                      <a:prstDash val="solid"/>
                    </a:lnL>
                    <a:lnR w="12700">
                      <a:solidFill>
                        <a:srgbClr val="040357"/>
                      </a:solidFill>
                      <a:prstDash val="solid"/>
                    </a:lnR>
                    <a:lnT w="12700">
                      <a:solidFill>
                        <a:srgbClr val="040357"/>
                      </a:solidFill>
                      <a:prstDash val="solid"/>
                    </a:lnT>
                    <a:lnB w="12700">
                      <a:solidFill>
                        <a:srgbClr val="040357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object 13"/>
          <p:cNvSpPr txBox="1"/>
          <p:nvPr/>
        </p:nvSpPr>
        <p:spPr>
          <a:xfrm>
            <a:off x="798982" y="4902453"/>
            <a:ext cx="20643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768393"/>
                </a:solidFill>
                <a:latin typeface="Microsoft JhengHei" panose="020B0604030504040204" charset="-120"/>
                <a:cs typeface="Microsoft JhengHei" panose="020B0604030504040204" charset="-120"/>
              </a:rPr>
              <a:t>团队成员冲突重重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46304" y="3217164"/>
            <a:ext cx="3380740" cy="828040"/>
            <a:chOff x="146304" y="3217164"/>
            <a:chExt cx="3380740" cy="828040"/>
          </a:xfrm>
        </p:grpSpPr>
        <p:sp>
          <p:nvSpPr>
            <p:cNvPr id="15" name="object 15"/>
            <p:cNvSpPr/>
            <p:nvPr/>
          </p:nvSpPr>
          <p:spPr>
            <a:xfrm>
              <a:off x="165354" y="3236214"/>
              <a:ext cx="3342640" cy="789940"/>
            </a:xfrm>
            <a:custGeom>
              <a:avLst/>
              <a:gdLst/>
              <a:ahLst/>
              <a:cxnLst/>
              <a:rect l="l" t="t" r="r" b="b"/>
              <a:pathLst>
                <a:path w="3342640" h="789939">
                  <a:moveTo>
                    <a:pt x="2786888" y="0"/>
                  </a:moveTo>
                  <a:lnTo>
                    <a:pt x="131572" y="0"/>
                  </a:lnTo>
                  <a:lnTo>
                    <a:pt x="89983" y="6709"/>
                  </a:lnTo>
                  <a:lnTo>
                    <a:pt x="53865" y="25391"/>
                  </a:lnTo>
                  <a:lnTo>
                    <a:pt x="25384" y="53876"/>
                  </a:lnTo>
                  <a:lnTo>
                    <a:pt x="6707" y="89993"/>
                  </a:lnTo>
                  <a:lnTo>
                    <a:pt x="0" y="131572"/>
                  </a:lnTo>
                  <a:lnTo>
                    <a:pt x="0" y="657860"/>
                  </a:lnTo>
                  <a:lnTo>
                    <a:pt x="6707" y="699438"/>
                  </a:lnTo>
                  <a:lnTo>
                    <a:pt x="25384" y="735555"/>
                  </a:lnTo>
                  <a:lnTo>
                    <a:pt x="53865" y="764040"/>
                  </a:lnTo>
                  <a:lnTo>
                    <a:pt x="89983" y="782722"/>
                  </a:lnTo>
                  <a:lnTo>
                    <a:pt x="131572" y="789432"/>
                  </a:lnTo>
                  <a:lnTo>
                    <a:pt x="2786888" y="789432"/>
                  </a:lnTo>
                  <a:lnTo>
                    <a:pt x="2828466" y="782722"/>
                  </a:lnTo>
                  <a:lnTo>
                    <a:pt x="2864583" y="764040"/>
                  </a:lnTo>
                  <a:lnTo>
                    <a:pt x="2893068" y="735555"/>
                  </a:lnTo>
                  <a:lnTo>
                    <a:pt x="2911750" y="699438"/>
                  </a:lnTo>
                  <a:lnTo>
                    <a:pt x="2918460" y="657860"/>
                  </a:lnTo>
                  <a:lnTo>
                    <a:pt x="3342259" y="612902"/>
                  </a:lnTo>
                  <a:lnTo>
                    <a:pt x="2918460" y="460502"/>
                  </a:lnTo>
                  <a:lnTo>
                    <a:pt x="2918460" y="131572"/>
                  </a:lnTo>
                  <a:lnTo>
                    <a:pt x="2911750" y="89993"/>
                  </a:lnTo>
                  <a:lnTo>
                    <a:pt x="2893068" y="53876"/>
                  </a:lnTo>
                  <a:lnTo>
                    <a:pt x="2864583" y="25391"/>
                  </a:lnTo>
                  <a:lnTo>
                    <a:pt x="2828466" y="6709"/>
                  </a:lnTo>
                  <a:lnTo>
                    <a:pt x="27868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65354" y="3236214"/>
              <a:ext cx="3342640" cy="789940"/>
            </a:xfrm>
            <a:custGeom>
              <a:avLst/>
              <a:gdLst/>
              <a:ahLst/>
              <a:cxnLst/>
              <a:rect l="l" t="t" r="r" b="b"/>
              <a:pathLst>
                <a:path w="3342640" h="789939">
                  <a:moveTo>
                    <a:pt x="0" y="131572"/>
                  </a:moveTo>
                  <a:lnTo>
                    <a:pt x="6707" y="89993"/>
                  </a:lnTo>
                  <a:lnTo>
                    <a:pt x="25384" y="53876"/>
                  </a:lnTo>
                  <a:lnTo>
                    <a:pt x="53865" y="25391"/>
                  </a:lnTo>
                  <a:lnTo>
                    <a:pt x="89983" y="6709"/>
                  </a:lnTo>
                  <a:lnTo>
                    <a:pt x="131572" y="0"/>
                  </a:lnTo>
                  <a:lnTo>
                    <a:pt x="1702434" y="0"/>
                  </a:lnTo>
                  <a:lnTo>
                    <a:pt x="2432050" y="0"/>
                  </a:lnTo>
                  <a:lnTo>
                    <a:pt x="2786888" y="0"/>
                  </a:lnTo>
                  <a:lnTo>
                    <a:pt x="2828466" y="6709"/>
                  </a:lnTo>
                  <a:lnTo>
                    <a:pt x="2864583" y="25391"/>
                  </a:lnTo>
                  <a:lnTo>
                    <a:pt x="2893068" y="53876"/>
                  </a:lnTo>
                  <a:lnTo>
                    <a:pt x="2911750" y="89993"/>
                  </a:lnTo>
                  <a:lnTo>
                    <a:pt x="2918460" y="131572"/>
                  </a:lnTo>
                  <a:lnTo>
                    <a:pt x="2918460" y="460502"/>
                  </a:lnTo>
                  <a:lnTo>
                    <a:pt x="3342259" y="612902"/>
                  </a:lnTo>
                  <a:lnTo>
                    <a:pt x="2918460" y="657860"/>
                  </a:lnTo>
                  <a:lnTo>
                    <a:pt x="2911750" y="699438"/>
                  </a:lnTo>
                  <a:lnTo>
                    <a:pt x="2893068" y="735555"/>
                  </a:lnTo>
                  <a:lnTo>
                    <a:pt x="2864583" y="764040"/>
                  </a:lnTo>
                  <a:lnTo>
                    <a:pt x="2828466" y="782722"/>
                  </a:lnTo>
                  <a:lnTo>
                    <a:pt x="2786888" y="789432"/>
                  </a:lnTo>
                  <a:lnTo>
                    <a:pt x="2432050" y="789432"/>
                  </a:lnTo>
                  <a:lnTo>
                    <a:pt x="1702434" y="789432"/>
                  </a:lnTo>
                  <a:lnTo>
                    <a:pt x="131572" y="789432"/>
                  </a:lnTo>
                  <a:lnTo>
                    <a:pt x="89983" y="782722"/>
                  </a:lnTo>
                  <a:lnTo>
                    <a:pt x="53865" y="764040"/>
                  </a:lnTo>
                  <a:lnTo>
                    <a:pt x="25384" y="735555"/>
                  </a:lnTo>
                  <a:lnTo>
                    <a:pt x="6707" y="699438"/>
                  </a:lnTo>
                  <a:lnTo>
                    <a:pt x="0" y="657860"/>
                  </a:lnTo>
                  <a:lnTo>
                    <a:pt x="0" y="460502"/>
                  </a:lnTo>
                  <a:lnTo>
                    <a:pt x="0" y="131572"/>
                  </a:lnTo>
                  <a:close/>
                </a:path>
              </a:pathLst>
            </a:custGeom>
            <a:ln w="38099">
              <a:solidFill>
                <a:srgbClr val="759EA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/>
          <p:cNvSpPr txBox="1"/>
          <p:nvPr/>
        </p:nvSpPr>
        <p:spPr>
          <a:xfrm>
            <a:off x="339343" y="3305936"/>
            <a:ext cx="257048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75970" marR="5080" indent="-763905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768393"/>
                </a:solidFill>
                <a:latin typeface="Microsoft JhengHei" panose="020B0604030504040204" charset="-120"/>
                <a:cs typeface="Microsoft JhengHei" panose="020B0604030504040204" charset="-120"/>
              </a:rPr>
              <a:t>会而不议，议而不决， </a:t>
            </a:r>
            <a:r>
              <a:rPr sz="2000" b="1" dirty="0">
                <a:solidFill>
                  <a:srgbClr val="768393"/>
                </a:solidFill>
                <a:latin typeface="Microsoft JhengHei" panose="020B0604030504040204" charset="-120"/>
                <a:cs typeface="Microsoft JhengHei" panose="020B0604030504040204" charset="-120"/>
              </a:rPr>
              <a:t>决而不动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60975" y="466090"/>
            <a:ext cx="7397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5" dirty="0">
                <a:latin typeface="Microsoft JhengHei" panose="020B0604030504040204" charset="-120"/>
                <a:cs typeface="Microsoft JhengHei" panose="020B0604030504040204" charset="-120"/>
              </a:rPr>
              <a:t>信任</a:t>
            </a:r>
            <a:endParaRPr sz="28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2056957" y="1871930"/>
            <a:ext cx="3181744" cy="316309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114801" y="3229101"/>
            <a:ext cx="1177290" cy="40005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8890" rIns="0" bIns="0" rtlCol="0">
            <a:spAutoFit/>
          </a:bodyPr>
          <a:lstStyle/>
          <a:p>
            <a:pPr marL="128905">
              <a:lnSpc>
                <a:spcPct val="100000"/>
              </a:lnSpc>
              <a:spcBef>
                <a:spcPts val="70"/>
              </a:spcBef>
            </a:pPr>
            <a:r>
              <a:rPr sz="2400" b="1" spc="10" dirty="0">
                <a:latin typeface="Microsoft JhengHei" panose="020B0604030504040204" charset="-120"/>
                <a:cs typeface="Microsoft JhengHei" panose="020B0604030504040204" charset="-120"/>
              </a:rPr>
              <a:t>领导者</a:t>
            </a:r>
            <a:endParaRPr sz="24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16408" y="1200911"/>
            <a:ext cx="3514725" cy="1862455"/>
            <a:chOff x="216408" y="1200911"/>
            <a:chExt cx="3514725" cy="1862455"/>
          </a:xfrm>
        </p:grpSpPr>
        <p:sp>
          <p:nvSpPr>
            <p:cNvPr id="6" name="object 6"/>
            <p:cNvSpPr/>
            <p:nvPr/>
          </p:nvSpPr>
          <p:spPr>
            <a:xfrm>
              <a:off x="2526791" y="2138172"/>
              <a:ext cx="1165860" cy="887094"/>
            </a:xfrm>
            <a:custGeom>
              <a:avLst/>
              <a:gdLst/>
              <a:ahLst/>
              <a:cxnLst/>
              <a:rect l="l" t="t" r="r" b="b"/>
              <a:pathLst>
                <a:path w="1165860" h="887094">
                  <a:moveTo>
                    <a:pt x="0" y="443483"/>
                  </a:moveTo>
                  <a:lnTo>
                    <a:pt x="2382" y="403109"/>
                  </a:lnTo>
                  <a:lnTo>
                    <a:pt x="9391" y="363753"/>
                  </a:lnTo>
                  <a:lnTo>
                    <a:pt x="20822" y="325569"/>
                  </a:lnTo>
                  <a:lnTo>
                    <a:pt x="36469" y="288716"/>
                  </a:lnTo>
                  <a:lnTo>
                    <a:pt x="56125" y="253349"/>
                  </a:lnTo>
                  <a:lnTo>
                    <a:pt x="79586" y="219625"/>
                  </a:lnTo>
                  <a:lnTo>
                    <a:pt x="106645" y="187700"/>
                  </a:lnTo>
                  <a:lnTo>
                    <a:pt x="137097" y="157730"/>
                  </a:lnTo>
                  <a:lnTo>
                    <a:pt x="170735" y="129873"/>
                  </a:lnTo>
                  <a:lnTo>
                    <a:pt x="207354" y="104284"/>
                  </a:lnTo>
                  <a:lnTo>
                    <a:pt x="246749" y="81119"/>
                  </a:lnTo>
                  <a:lnTo>
                    <a:pt x="288713" y="60536"/>
                  </a:lnTo>
                  <a:lnTo>
                    <a:pt x="333040" y="42691"/>
                  </a:lnTo>
                  <a:lnTo>
                    <a:pt x="379526" y="27739"/>
                  </a:lnTo>
                  <a:lnTo>
                    <a:pt x="427963" y="15837"/>
                  </a:lnTo>
                  <a:lnTo>
                    <a:pt x="478147" y="7143"/>
                  </a:lnTo>
                  <a:lnTo>
                    <a:pt x="529871" y="1811"/>
                  </a:lnTo>
                  <a:lnTo>
                    <a:pt x="582930" y="0"/>
                  </a:lnTo>
                  <a:lnTo>
                    <a:pt x="635988" y="1811"/>
                  </a:lnTo>
                  <a:lnTo>
                    <a:pt x="687712" y="7143"/>
                  </a:lnTo>
                  <a:lnTo>
                    <a:pt x="737896" y="15837"/>
                  </a:lnTo>
                  <a:lnTo>
                    <a:pt x="786333" y="27739"/>
                  </a:lnTo>
                  <a:lnTo>
                    <a:pt x="832819" y="42691"/>
                  </a:lnTo>
                  <a:lnTo>
                    <a:pt x="877146" y="60536"/>
                  </a:lnTo>
                  <a:lnTo>
                    <a:pt x="919110" y="81119"/>
                  </a:lnTo>
                  <a:lnTo>
                    <a:pt x="958505" y="104284"/>
                  </a:lnTo>
                  <a:lnTo>
                    <a:pt x="995124" y="129873"/>
                  </a:lnTo>
                  <a:lnTo>
                    <a:pt x="1028762" y="157730"/>
                  </a:lnTo>
                  <a:lnTo>
                    <a:pt x="1059214" y="187700"/>
                  </a:lnTo>
                  <a:lnTo>
                    <a:pt x="1086273" y="219625"/>
                  </a:lnTo>
                  <a:lnTo>
                    <a:pt x="1109734" y="253349"/>
                  </a:lnTo>
                  <a:lnTo>
                    <a:pt x="1129390" y="288716"/>
                  </a:lnTo>
                  <a:lnTo>
                    <a:pt x="1145037" y="325569"/>
                  </a:lnTo>
                  <a:lnTo>
                    <a:pt x="1156468" y="363753"/>
                  </a:lnTo>
                  <a:lnTo>
                    <a:pt x="1163477" y="403109"/>
                  </a:lnTo>
                  <a:lnTo>
                    <a:pt x="1165859" y="443483"/>
                  </a:lnTo>
                  <a:lnTo>
                    <a:pt x="1163477" y="483858"/>
                  </a:lnTo>
                  <a:lnTo>
                    <a:pt x="1156468" y="523214"/>
                  </a:lnTo>
                  <a:lnTo>
                    <a:pt x="1145037" y="561398"/>
                  </a:lnTo>
                  <a:lnTo>
                    <a:pt x="1129390" y="598251"/>
                  </a:lnTo>
                  <a:lnTo>
                    <a:pt x="1109734" y="633618"/>
                  </a:lnTo>
                  <a:lnTo>
                    <a:pt x="1086273" y="667342"/>
                  </a:lnTo>
                  <a:lnTo>
                    <a:pt x="1059214" y="699267"/>
                  </a:lnTo>
                  <a:lnTo>
                    <a:pt x="1028762" y="729237"/>
                  </a:lnTo>
                  <a:lnTo>
                    <a:pt x="995124" y="757094"/>
                  </a:lnTo>
                  <a:lnTo>
                    <a:pt x="958505" y="782683"/>
                  </a:lnTo>
                  <a:lnTo>
                    <a:pt x="919110" y="805848"/>
                  </a:lnTo>
                  <a:lnTo>
                    <a:pt x="877146" y="826431"/>
                  </a:lnTo>
                  <a:lnTo>
                    <a:pt x="832819" y="844276"/>
                  </a:lnTo>
                  <a:lnTo>
                    <a:pt x="786333" y="859228"/>
                  </a:lnTo>
                  <a:lnTo>
                    <a:pt x="737896" y="871130"/>
                  </a:lnTo>
                  <a:lnTo>
                    <a:pt x="687712" y="879824"/>
                  </a:lnTo>
                  <a:lnTo>
                    <a:pt x="635988" y="885156"/>
                  </a:lnTo>
                  <a:lnTo>
                    <a:pt x="582930" y="886967"/>
                  </a:lnTo>
                  <a:lnTo>
                    <a:pt x="529871" y="885156"/>
                  </a:lnTo>
                  <a:lnTo>
                    <a:pt x="478147" y="879824"/>
                  </a:lnTo>
                  <a:lnTo>
                    <a:pt x="427963" y="871130"/>
                  </a:lnTo>
                  <a:lnTo>
                    <a:pt x="379526" y="859228"/>
                  </a:lnTo>
                  <a:lnTo>
                    <a:pt x="333040" y="844276"/>
                  </a:lnTo>
                  <a:lnTo>
                    <a:pt x="288713" y="826431"/>
                  </a:lnTo>
                  <a:lnTo>
                    <a:pt x="246749" y="805848"/>
                  </a:lnTo>
                  <a:lnTo>
                    <a:pt x="207354" y="782683"/>
                  </a:lnTo>
                  <a:lnTo>
                    <a:pt x="170735" y="757094"/>
                  </a:lnTo>
                  <a:lnTo>
                    <a:pt x="137097" y="729237"/>
                  </a:lnTo>
                  <a:lnTo>
                    <a:pt x="106645" y="699267"/>
                  </a:lnTo>
                  <a:lnTo>
                    <a:pt x="79586" y="667342"/>
                  </a:lnTo>
                  <a:lnTo>
                    <a:pt x="56125" y="633618"/>
                  </a:lnTo>
                  <a:lnTo>
                    <a:pt x="36469" y="598251"/>
                  </a:lnTo>
                  <a:lnTo>
                    <a:pt x="20822" y="561398"/>
                  </a:lnTo>
                  <a:lnTo>
                    <a:pt x="9391" y="523214"/>
                  </a:lnTo>
                  <a:lnTo>
                    <a:pt x="2382" y="483858"/>
                  </a:lnTo>
                  <a:lnTo>
                    <a:pt x="0" y="443483"/>
                  </a:lnTo>
                  <a:close/>
                </a:path>
              </a:pathLst>
            </a:custGeom>
            <a:ln w="762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35458" y="1219961"/>
              <a:ext cx="2546985" cy="1197610"/>
            </a:xfrm>
            <a:custGeom>
              <a:avLst/>
              <a:gdLst/>
              <a:ahLst/>
              <a:cxnLst/>
              <a:rect l="l" t="t" r="r" b="b"/>
              <a:pathLst>
                <a:path w="2546985" h="1197610">
                  <a:moveTo>
                    <a:pt x="2122170" y="960120"/>
                  </a:moveTo>
                  <a:lnTo>
                    <a:pt x="1485519" y="960120"/>
                  </a:lnTo>
                  <a:lnTo>
                    <a:pt x="2239518" y="1197102"/>
                  </a:lnTo>
                  <a:lnTo>
                    <a:pt x="2122170" y="960120"/>
                  </a:lnTo>
                  <a:close/>
                </a:path>
                <a:path w="2546985" h="1197610">
                  <a:moveTo>
                    <a:pt x="2386584" y="0"/>
                  </a:moveTo>
                  <a:lnTo>
                    <a:pt x="160020" y="0"/>
                  </a:lnTo>
                  <a:lnTo>
                    <a:pt x="109440" y="8156"/>
                  </a:lnTo>
                  <a:lnTo>
                    <a:pt x="65513" y="30870"/>
                  </a:lnTo>
                  <a:lnTo>
                    <a:pt x="30873" y="65507"/>
                  </a:lnTo>
                  <a:lnTo>
                    <a:pt x="8157" y="109435"/>
                  </a:lnTo>
                  <a:lnTo>
                    <a:pt x="0" y="160020"/>
                  </a:lnTo>
                  <a:lnTo>
                    <a:pt x="0" y="800100"/>
                  </a:lnTo>
                  <a:lnTo>
                    <a:pt x="8157" y="850684"/>
                  </a:lnTo>
                  <a:lnTo>
                    <a:pt x="30873" y="894612"/>
                  </a:lnTo>
                  <a:lnTo>
                    <a:pt x="65513" y="929249"/>
                  </a:lnTo>
                  <a:lnTo>
                    <a:pt x="109440" y="951963"/>
                  </a:lnTo>
                  <a:lnTo>
                    <a:pt x="160020" y="960120"/>
                  </a:lnTo>
                  <a:lnTo>
                    <a:pt x="2386584" y="960120"/>
                  </a:lnTo>
                  <a:lnTo>
                    <a:pt x="2437168" y="951963"/>
                  </a:lnTo>
                  <a:lnTo>
                    <a:pt x="2481096" y="929249"/>
                  </a:lnTo>
                  <a:lnTo>
                    <a:pt x="2515733" y="894612"/>
                  </a:lnTo>
                  <a:lnTo>
                    <a:pt x="2538447" y="850684"/>
                  </a:lnTo>
                  <a:lnTo>
                    <a:pt x="2546604" y="800100"/>
                  </a:lnTo>
                  <a:lnTo>
                    <a:pt x="2546604" y="160020"/>
                  </a:lnTo>
                  <a:lnTo>
                    <a:pt x="2538447" y="109435"/>
                  </a:lnTo>
                  <a:lnTo>
                    <a:pt x="2515733" y="65507"/>
                  </a:lnTo>
                  <a:lnTo>
                    <a:pt x="2481096" y="30870"/>
                  </a:lnTo>
                  <a:lnTo>
                    <a:pt x="2437168" y="8156"/>
                  </a:lnTo>
                  <a:lnTo>
                    <a:pt x="23865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35458" y="1219961"/>
              <a:ext cx="2546985" cy="1197610"/>
            </a:xfrm>
            <a:custGeom>
              <a:avLst/>
              <a:gdLst/>
              <a:ahLst/>
              <a:cxnLst/>
              <a:rect l="l" t="t" r="r" b="b"/>
              <a:pathLst>
                <a:path w="2546985" h="1197610">
                  <a:moveTo>
                    <a:pt x="0" y="160020"/>
                  </a:moveTo>
                  <a:lnTo>
                    <a:pt x="8157" y="109435"/>
                  </a:lnTo>
                  <a:lnTo>
                    <a:pt x="30873" y="65507"/>
                  </a:lnTo>
                  <a:lnTo>
                    <a:pt x="65513" y="30870"/>
                  </a:lnTo>
                  <a:lnTo>
                    <a:pt x="109440" y="8156"/>
                  </a:lnTo>
                  <a:lnTo>
                    <a:pt x="160020" y="0"/>
                  </a:lnTo>
                  <a:lnTo>
                    <a:pt x="1485519" y="0"/>
                  </a:lnTo>
                  <a:lnTo>
                    <a:pt x="2122170" y="0"/>
                  </a:lnTo>
                  <a:lnTo>
                    <a:pt x="2386584" y="0"/>
                  </a:lnTo>
                  <a:lnTo>
                    <a:pt x="2437168" y="8156"/>
                  </a:lnTo>
                  <a:lnTo>
                    <a:pt x="2481096" y="30870"/>
                  </a:lnTo>
                  <a:lnTo>
                    <a:pt x="2515733" y="65507"/>
                  </a:lnTo>
                  <a:lnTo>
                    <a:pt x="2538447" y="109435"/>
                  </a:lnTo>
                  <a:lnTo>
                    <a:pt x="2546604" y="160020"/>
                  </a:lnTo>
                  <a:lnTo>
                    <a:pt x="2546604" y="560070"/>
                  </a:lnTo>
                  <a:lnTo>
                    <a:pt x="2546604" y="800100"/>
                  </a:lnTo>
                  <a:lnTo>
                    <a:pt x="2538447" y="850684"/>
                  </a:lnTo>
                  <a:lnTo>
                    <a:pt x="2515733" y="894612"/>
                  </a:lnTo>
                  <a:lnTo>
                    <a:pt x="2481096" y="929249"/>
                  </a:lnTo>
                  <a:lnTo>
                    <a:pt x="2437168" y="951963"/>
                  </a:lnTo>
                  <a:lnTo>
                    <a:pt x="2386584" y="960120"/>
                  </a:lnTo>
                  <a:lnTo>
                    <a:pt x="2122170" y="960120"/>
                  </a:lnTo>
                  <a:lnTo>
                    <a:pt x="2239518" y="1197102"/>
                  </a:lnTo>
                  <a:lnTo>
                    <a:pt x="1485519" y="960120"/>
                  </a:lnTo>
                  <a:lnTo>
                    <a:pt x="160020" y="960120"/>
                  </a:lnTo>
                  <a:lnTo>
                    <a:pt x="109440" y="951963"/>
                  </a:lnTo>
                  <a:lnTo>
                    <a:pt x="65513" y="929249"/>
                  </a:lnTo>
                  <a:lnTo>
                    <a:pt x="30873" y="894612"/>
                  </a:lnTo>
                  <a:lnTo>
                    <a:pt x="8157" y="850684"/>
                  </a:lnTo>
                  <a:lnTo>
                    <a:pt x="0" y="800100"/>
                  </a:lnTo>
                  <a:lnTo>
                    <a:pt x="0" y="560070"/>
                  </a:lnTo>
                  <a:lnTo>
                    <a:pt x="0" y="160020"/>
                  </a:lnTo>
                  <a:close/>
                </a:path>
              </a:pathLst>
            </a:custGeom>
            <a:ln w="38100">
              <a:solidFill>
                <a:srgbClr val="759EA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6572250" y="1390650"/>
          <a:ext cx="5270500" cy="3698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42415"/>
                <a:gridCol w="3708400"/>
              </a:tblGrid>
              <a:tr h="720471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sz="1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定义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4135" marB="0">
                    <a:lnL w="12700">
                      <a:solidFill>
                        <a:srgbClr val="040357"/>
                      </a:solidFill>
                      <a:prstDash val="solid"/>
                    </a:lnL>
                    <a:lnR w="12700">
                      <a:solidFill>
                        <a:srgbClr val="040357"/>
                      </a:solidFill>
                      <a:prstDash val="solid"/>
                    </a:lnR>
                    <a:lnT w="12700">
                      <a:solidFill>
                        <a:srgbClr val="040357"/>
                      </a:solidFill>
                      <a:prstDash val="solid"/>
                    </a:lnT>
                    <a:lnB w="28575">
                      <a:solidFill>
                        <a:srgbClr val="0403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86360">
                        <a:lnSpc>
                          <a:spcPct val="120000"/>
                        </a:lnSpc>
                        <a:spcBef>
                          <a:spcPts val="75"/>
                        </a:spcBef>
                      </a:pPr>
                      <a:r>
                        <a:rPr sz="1800" b="1" spc="55" dirty="0">
                          <a:solidFill>
                            <a:srgbClr val="6F1D46"/>
                          </a:solidFill>
                          <a:latin typeface="Microsoft JhengHei" panose="020B0604030504040204" charset="-120"/>
                          <a:cs typeface="Microsoft JhengHei" panose="020B0604030504040204" charset="-120"/>
                        </a:rPr>
                        <a:t>建立</a:t>
                      </a:r>
                      <a:r>
                        <a:rPr sz="1800" b="1" spc="45" dirty="0">
                          <a:solidFill>
                            <a:srgbClr val="6F1D46"/>
                          </a:solidFill>
                          <a:latin typeface="Microsoft JhengHei" panose="020B0604030504040204" charset="-120"/>
                          <a:cs typeface="Microsoft JhengHei" panose="020B0604030504040204" charset="-120"/>
                        </a:rPr>
                        <a:t>团</a:t>
                      </a:r>
                      <a:r>
                        <a:rPr sz="1800" b="1" spc="55" dirty="0">
                          <a:solidFill>
                            <a:srgbClr val="6F1D46"/>
                          </a:solidFill>
                          <a:latin typeface="Microsoft JhengHei" panose="020B0604030504040204" charset="-120"/>
                          <a:cs typeface="Microsoft JhengHei" panose="020B0604030504040204" charset="-120"/>
                        </a:rPr>
                        <a:t>队</a:t>
                      </a:r>
                      <a:r>
                        <a:rPr sz="1800" b="1" spc="45" dirty="0">
                          <a:solidFill>
                            <a:srgbClr val="6F1D46"/>
                          </a:solidFill>
                          <a:latin typeface="Microsoft JhengHei" panose="020B0604030504040204" charset="-120"/>
                          <a:cs typeface="Microsoft JhengHei" panose="020B0604030504040204" charset="-120"/>
                        </a:rPr>
                        <a:t>成员</a:t>
                      </a:r>
                      <a:r>
                        <a:rPr sz="1800" b="1" spc="55" dirty="0">
                          <a:solidFill>
                            <a:srgbClr val="6F1D46"/>
                          </a:solidFill>
                          <a:latin typeface="Microsoft JhengHei" panose="020B0604030504040204" charset="-120"/>
                          <a:cs typeface="Microsoft JhengHei" panose="020B0604030504040204" charset="-120"/>
                        </a:rPr>
                        <a:t>对彼</a:t>
                      </a:r>
                      <a:r>
                        <a:rPr sz="1800" b="1" spc="45" dirty="0">
                          <a:solidFill>
                            <a:srgbClr val="6F1D46"/>
                          </a:solidFill>
                          <a:latin typeface="Microsoft JhengHei" panose="020B0604030504040204" charset="-120"/>
                          <a:cs typeface="Microsoft JhengHei" panose="020B0604030504040204" charset="-120"/>
                        </a:rPr>
                        <a:t>此</a:t>
                      </a:r>
                      <a:r>
                        <a:rPr sz="1800" b="1" spc="55" dirty="0">
                          <a:solidFill>
                            <a:srgbClr val="6F1D46"/>
                          </a:solidFill>
                          <a:latin typeface="Microsoft JhengHei" panose="020B0604030504040204" charset="-120"/>
                          <a:cs typeface="Microsoft JhengHei" panose="020B0604030504040204" charset="-120"/>
                        </a:rPr>
                        <a:t>诚</a:t>
                      </a:r>
                      <a:r>
                        <a:rPr sz="1800" b="1" spc="45" dirty="0">
                          <a:solidFill>
                            <a:srgbClr val="6F1D46"/>
                          </a:solidFill>
                          <a:latin typeface="Microsoft JhengHei" panose="020B0604030504040204" charset="-120"/>
                          <a:cs typeface="Microsoft JhengHei" panose="020B0604030504040204" charset="-120"/>
                        </a:rPr>
                        <a:t>信和</a:t>
                      </a:r>
                      <a:r>
                        <a:rPr sz="1800" b="1" spc="55" dirty="0">
                          <a:solidFill>
                            <a:srgbClr val="6F1D46"/>
                          </a:solidFill>
                          <a:latin typeface="Microsoft JhengHei" panose="020B0604030504040204" charset="-120"/>
                          <a:cs typeface="Microsoft JhengHei" panose="020B0604030504040204" charset="-120"/>
                        </a:rPr>
                        <a:t>意</a:t>
                      </a:r>
                      <a:r>
                        <a:rPr sz="1800" b="1" spc="45" dirty="0">
                          <a:solidFill>
                            <a:srgbClr val="6F1D46"/>
                          </a:solidFill>
                          <a:latin typeface="Microsoft JhengHei" panose="020B0604030504040204" charset="-120"/>
                          <a:cs typeface="Microsoft JhengHei" panose="020B0604030504040204" charset="-120"/>
                        </a:rPr>
                        <a:t>图</a:t>
                      </a:r>
                      <a:r>
                        <a:rPr sz="1800" b="1" dirty="0">
                          <a:solidFill>
                            <a:srgbClr val="6F1D46"/>
                          </a:solidFill>
                          <a:latin typeface="Microsoft JhengHei" panose="020B0604030504040204" charset="-120"/>
                          <a:cs typeface="Microsoft JhengHei" panose="020B0604030504040204" charset="-120"/>
                        </a:rPr>
                        <a:t>的 </a:t>
                      </a:r>
                      <a:r>
                        <a:rPr sz="1800" b="1" spc="10" dirty="0">
                          <a:solidFill>
                            <a:srgbClr val="6F1D46"/>
                          </a:solidFill>
                          <a:latin typeface="Microsoft JhengHei" panose="020B0604030504040204" charset="-120"/>
                          <a:cs typeface="Microsoft JhengHei" panose="020B0604030504040204" charset="-120"/>
                        </a:rPr>
                        <a:t>信心</a:t>
                      </a:r>
                      <a:r>
                        <a:rPr sz="1800" b="1" dirty="0">
                          <a:solidFill>
                            <a:srgbClr val="6F1D46"/>
                          </a:solidFill>
                          <a:latin typeface="Microsoft JhengHei" panose="020B0604030504040204" charset="-120"/>
                          <a:cs typeface="Microsoft JhengHei" panose="020B0604030504040204" charset="-120"/>
                        </a:rPr>
                        <a:t>。</a:t>
                      </a:r>
                      <a:endParaRPr sz="1800">
                        <a:latin typeface="Microsoft JhengHei" panose="020B0604030504040204" charset="-120"/>
                        <a:cs typeface="Microsoft JhengHei" panose="020B0604030504040204" charset="-120"/>
                      </a:endParaRPr>
                    </a:p>
                  </a:txBody>
                  <a:tcPr marL="0" marR="0" marT="9525" marB="0">
                    <a:lnL w="12700">
                      <a:solidFill>
                        <a:srgbClr val="040357"/>
                      </a:solidFill>
                      <a:prstDash val="solid"/>
                    </a:lnL>
                    <a:lnR w="12700">
                      <a:solidFill>
                        <a:srgbClr val="040357"/>
                      </a:solidFill>
                      <a:prstDash val="solid"/>
                    </a:lnR>
                    <a:lnT w="12700">
                      <a:solidFill>
                        <a:srgbClr val="040357"/>
                      </a:solidFill>
                      <a:prstDash val="solid"/>
                    </a:lnT>
                    <a:lnB w="28575">
                      <a:solidFill>
                        <a:srgbClr val="040357"/>
                      </a:solidFill>
                      <a:prstDash val="solid"/>
                    </a:lnB>
                  </a:tcPr>
                </a:tc>
              </a:tr>
              <a:tr h="1586229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10"/>
                        </a:spcBef>
                      </a:pPr>
                      <a:r>
                        <a:rPr sz="1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高分特质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40357"/>
                      </a:solidFill>
                      <a:prstDash val="solid"/>
                    </a:lnL>
                    <a:lnR w="12700">
                      <a:solidFill>
                        <a:srgbClr val="040357"/>
                      </a:solidFill>
                      <a:prstDash val="solid"/>
                    </a:lnR>
                    <a:lnT w="28575">
                      <a:solidFill>
                        <a:srgbClr val="040357"/>
                      </a:solidFill>
                      <a:prstDash val="solid"/>
                    </a:lnT>
                    <a:lnB w="12700">
                      <a:solidFill>
                        <a:srgbClr val="040357"/>
                      </a:solidFill>
                      <a:prstDash val="solid"/>
                    </a:lnB>
                    <a:solidFill>
                      <a:srgbClr val="CCCCDD"/>
                    </a:solidFill>
                  </a:tcPr>
                </a:tc>
                <a:tc>
                  <a:txBody>
                    <a:bodyPr/>
                    <a:lstStyle/>
                    <a:p>
                      <a:pPr marL="379095" indent="-287020">
                        <a:lnSpc>
                          <a:spcPct val="100000"/>
                        </a:lnSpc>
                        <a:spcBef>
                          <a:spcPts val="510"/>
                        </a:spcBef>
                        <a:buFont typeface="Arial" panose="020B0604020202020204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会主动承认错误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379095" indent="-287020">
                        <a:lnSpc>
                          <a:spcPct val="100000"/>
                        </a:lnSpc>
                        <a:spcBef>
                          <a:spcPts val="430"/>
                        </a:spcBef>
                        <a:buFont typeface="Arial" panose="020B0604020202020204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彼此愿意分享感受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379095" indent="-287020">
                        <a:lnSpc>
                          <a:spcPct val="100000"/>
                        </a:lnSpc>
                        <a:spcBef>
                          <a:spcPts val="430"/>
                        </a:spcBef>
                        <a:buFont typeface="Arial" panose="020B0604020202020204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通过坦诚沟通解决冲突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379095" indent="-287020">
                        <a:lnSpc>
                          <a:spcPct val="100000"/>
                        </a:lnSpc>
                        <a:spcBef>
                          <a:spcPts val="435"/>
                        </a:spcBef>
                        <a:buFont typeface="Arial" panose="020B0604020202020204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8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认可彼此的成果与努力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40357"/>
                      </a:solidFill>
                      <a:prstDash val="solid"/>
                    </a:lnL>
                    <a:lnR w="12700">
                      <a:solidFill>
                        <a:srgbClr val="040357"/>
                      </a:solidFill>
                      <a:prstDash val="solid"/>
                    </a:lnR>
                    <a:lnT w="28575">
                      <a:solidFill>
                        <a:srgbClr val="040357"/>
                      </a:solidFill>
                      <a:prstDash val="solid"/>
                    </a:lnT>
                    <a:lnB w="12700">
                      <a:solidFill>
                        <a:srgbClr val="040357"/>
                      </a:solidFill>
                      <a:prstDash val="solid"/>
                    </a:lnB>
                    <a:solidFill>
                      <a:srgbClr val="CCCCDD"/>
                    </a:solidFill>
                  </a:tcPr>
                </a:tc>
              </a:tr>
              <a:tr h="1378712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510"/>
                        </a:spcBef>
                      </a:pPr>
                      <a:r>
                        <a:rPr sz="1800" spc="4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你可</a:t>
                      </a:r>
                      <a:r>
                        <a:rPr sz="1800" spc="43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以</a:t>
                      </a:r>
                      <a:r>
                        <a:rPr sz="1800" spc="42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做</a:t>
                      </a:r>
                      <a:r>
                        <a:rPr sz="1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什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1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么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40357"/>
                      </a:solidFill>
                      <a:prstDash val="solid"/>
                    </a:lnL>
                    <a:lnR w="12700">
                      <a:solidFill>
                        <a:srgbClr val="040357"/>
                      </a:solidFill>
                      <a:prstDash val="solid"/>
                    </a:lnR>
                    <a:lnT w="12700">
                      <a:solidFill>
                        <a:srgbClr val="040357"/>
                      </a:solidFill>
                      <a:prstDash val="solid"/>
                    </a:lnT>
                    <a:lnB w="12700">
                      <a:solidFill>
                        <a:srgbClr val="0403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9095" indent="-287020">
                        <a:lnSpc>
                          <a:spcPct val="100000"/>
                        </a:lnSpc>
                        <a:spcBef>
                          <a:spcPts val="510"/>
                        </a:spcBef>
                        <a:buFont typeface="Arial" panose="020B0604020202020204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言行一致，以身作则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379095" indent="-287020">
                        <a:lnSpc>
                          <a:spcPct val="100000"/>
                        </a:lnSpc>
                        <a:spcBef>
                          <a:spcPts val="430"/>
                        </a:spcBef>
                        <a:buFont typeface="Arial" panose="020B0604020202020204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8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解决而非掩</a:t>
                      </a:r>
                      <a:r>
                        <a:rPr sz="1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盖</a:t>
                      </a:r>
                      <a:r>
                        <a:rPr sz="1800" spc="-5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、忽视冲突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379095" indent="-287020">
                        <a:lnSpc>
                          <a:spcPct val="100000"/>
                        </a:lnSpc>
                        <a:spcBef>
                          <a:spcPts val="435"/>
                        </a:spcBef>
                        <a:buFont typeface="Arial" panose="020B0604020202020204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充分授权，展现信心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marL="379095" indent="-287020">
                        <a:lnSpc>
                          <a:spcPct val="100000"/>
                        </a:lnSpc>
                        <a:spcBef>
                          <a:spcPts val="435"/>
                        </a:spcBef>
                        <a:buFont typeface="Arial" panose="020B0604020202020204"/>
                        <a:buChar char="•"/>
                        <a:tabLst>
                          <a:tab pos="378460" algn="l"/>
                          <a:tab pos="379095" algn="l"/>
                        </a:tabLst>
                      </a:pPr>
                      <a:r>
                        <a:rPr sz="1800" dirty="0">
                          <a:latin typeface="宋体" panose="02010600030101010101" pitchFamily="2" charset="-122"/>
                          <a:cs typeface="宋体" panose="02010600030101010101" pitchFamily="2" charset="-122"/>
                        </a:rPr>
                        <a:t>引导团队成员宽以待人</a:t>
                      </a:r>
                      <a:endParaRPr sz="1800">
                        <a:latin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64769" marB="0">
                    <a:lnL w="12700">
                      <a:solidFill>
                        <a:srgbClr val="040357"/>
                      </a:solidFill>
                      <a:prstDash val="solid"/>
                    </a:lnL>
                    <a:lnR w="12700">
                      <a:solidFill>
                        <a:srgbClr val="040357"/>
                      </a:solidFill>
                      <a:prstDash val="solid"/>
                    </a:lnR>
                    <a:lnT w="12700">
                      <a:solidFill>
                        <a:srgbClr val="040357"/>
                      </a:solidFill>
                      <a:prstDash val="solid"/>
                    </a:lnT>
                    <a:lnB w="12700">
                      <a:solidFill>
                        <a:srgbClr val="040357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478332" y="1526235"/>
            <a:ext cx="20618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768393"/>
                </a:solidFill>
                <a:latin typeface="Microsoft JhengHei" panose="020B0604030504040204" charset="-120"/>
                <a:cs typeface="Microsoft JhengHei" panose="020B0604030504040204" charset="-120"/>
              </a:rPr>
              <a:t>表面和谐不说真话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4307345" y="1629423"/>
            <a:ext cx="3638317" cy="359069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507482" y="3178810"/>
            <a:ext cx="1351280" cy="45339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42240">
              <a:lnSpc>
                <a:spcPct val="100000"/>
              </a:lnSpc>
            </a:pPr>
            <a:r>
              <a:rPr sz="2800" b="1" spc="-5" dirty="0">
                <a:latin typeface="微软雅黑" panose="020B0503020204020204" charset="-122"/>
                <a:cs typeface="微软雅黑" panose="020B0503020204020204" charset="-122"/>
              </a:rPr>
              <a:t>领导者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165860" y="1156716"/>
            <a:ext cx="3672840" cy="1235710"/>
            <a:chOff x="1165860" y="1156716"/>
            <a:chExt cx="3672840" cy="1235710"/>
          </a:xfrm>
        </p:grpSpPr>
        <p:sp>
          <p:nvSpPr>
            <p:cNvPr id="6" name="object 6"/>
            <p:cNvSpPr/>
            <p:nvPr/>
          </p:nvSpPr>
          <p:spPr>
            <a:xfrm>
              <a:off x="1184910" y="1175766"/>
              <a:ext cx="3634740" cy="1197610"/>
            </a:xfrm>
            <a:custGeom>
              <a:avLst/>
              <a:gdLst/>
              <a:ahLst/>
              <a:cxnLst/>
              <a:rect l="l" t="t" r="r" b="b"/>
              <a:pathLst>
                <a:path w="3634740" h="1197610">
                  <a:moveTo>
                    <a:pt x="3028950" y="960120"/>
                  </a:moveTo>
                  <a:lnTo>
                    <a:pt x="2120265" y="960120"/>
                  </a:lnTo>
                  <a:lnTo>
                    <a:pt x="3196463" y="1197102"/>
                  </a:lnTo>
                  <a:lnTo>
                    <a:pt x="3028950" y="960120"/>
                  </a:lnTo>
                  <a:close/>
                </a:path>
                <a:path w="3634740" h="1197610">
                  <a:moveTo>
                    <a:pt x="3474719" y="0"/>
                  </a:moveTo>
                  <a:lnTo>
                    <a:pt x="160020" y="0"/>
                  </a:lnTo>
                  <a:lnTo>
                    <a:pt x="109440" y="8156"/>
                  </a:lnTo>
                  <a:lnTo>
                    <a:pt x="65513" y="30870"/>
                  </a:lnTo>
                  <a:lnTo>
                    <a:pt x="30873" y="65507"/>
                  </a:lnTo>
                  <a:lnTo>
                    <a:pt x="8157" y="109435"/>
                  </a:lnTo>
                  <a:lnTo>
                    <a:pt x="0" y="160020"/>
                  </a:lnTo>
                  <a:lnTo>
                    <a:pt x="0" y="800100"/>
                  </a:lnTo>
                  <a:lnTo>
                    <a:pt x="8157" y="850684"/>
                  </a:lnTo>
                  <a:lnTo>
                    <a:pt x="30873" y="894612"/>
                  </a:lnTo>
                  <a:lnTo>
                    <a:pt x="65513" y="929249"/>
                  </a:lnTo>
                  <a:lnTo>
                    <a:pt x="109440" y="951963"/>
                  </a:lnTo>
                  <a:lnTo>
                    <a:pt x="160020" y="960120"/>
                  </a:lnTo>
                  <a:lnTo>
                    <a:pt x="3474719" y="960120"/>
                  </a:lnTo>
                  <a:lnTo>
                    <a:pt x="3525304" y="951963"/>
                  </a:lnTo>
                  <a:lnTo>
                    <a:pt x="3569232" y="929249"/>
                  </a:lnTo>
                  <a:lnTo>
                    <a:pt x="3603869" y="894612"/>
                  </a:lnTo>
                  <a:lnTo>
                    <a:pt x="3626583" y="850684"/>
                  </a:lnTo>
                  <a:lnTo>
                    <a:pt x="3634740" y="800100"/>
                  </a:lnTo>
                  <a:lnTo>
                    <a:pt x="3634740" y="160020"/>
                  </a:lnTo>
                  <a:lnTo>
                    <a:pt x="3626583" y="109435"/>
                  </a:lnTo>
                  <a:lnTo>
                    <a:pt x="3603869" y="65507"/>
                  </a:lnTo>
                  <a:lnTo>
                    <a:pt x="3569232" y="30870"/>
                  </a:lnTo>
                  <a:lnTo>
                    <a:pt x="3525304" y="8156"/>
                  </a:lnTo>
                  <a:lnTo>
                    <a:pt x="34747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184910" y="1175766"/>
              <a:ext cx="3634740" cy="1197610"/>
            </a:xfrm>
            <a:custGeom>
              <a:avLst/>
              <a:gdLst/>
              <a:ahLst/>
              <a:cxnLst/>
              <a:rect l="l" t="t" r="r" b="b"/>
              <a:pathLst>
                <a:path w="3634740" h="1197610">
                  <a:moveTo>
                    <a:pt x="0" y="160020"/>
                  </a:moveTo>
                  <a:lnTo>
                    <a:pt x="8157" y="109435"/>
                  </a:lnTo>
                  <a:lnTo>
                    <a:pt x="30873" y="65507"/>
                  </a:lnTo>
                  <a:lnTo>
                    <a:pt x="65513" y="30870"/>
                  </a:lnTo>
                  <a:lnTo>
                    <a:pt x="109440" y="8156"/>
                  </a:lnTo>
                  <a:lnTo>
                    <a:pt x="160020" y="0"/>
                  </a:lnTo>
                  <a:lnTo>
                    <a:pt x="2120265" y="0"/>
                  </a:lnTo>
                  <a:lnTo>
                    <a:pt x="3028950" y="0"/>
                  </a:lnTo>
                  <a:lnTo>
                    <a:pt x="3474719" y="0"/>
                  </a:lnTo>
                  <a:lnTo>
                    <a:pt x="3525304" y="8156"/>
                  </a:lnTo>
                  <a:lnTo>
                    <a:pt x="3569232" y="30870"/>
                  </a:lnTo>
                  <a:lnTo>
                    <a:pt x="3603869" y="65507"/>
                  </a:lnTo>
                  <a:lnTo>
                    <a:pt x="3626583" y="109435"/>
                  </a:lnTo>
                  <a:lnTo>
                    <a:pt x="3634740" y="160020"/>
                  </a:lnTo>
                  <a:lnTo>
                    <a:pt x="3634740" y="560070"/>
                  </a:lnTo>
                  <a:lnTo>
                    <a:pt x="3634740" y="800100"/>
                  </a:lnTo>
                  <a:lnTo>
                    <a:pt x="3626583" y="850684"/>
                  </a:lnTo>
                  <a:lnTo>
                    <a:pt x="3603869" y="894612"/>
                  </a:lnTo>
                  <a:lnTo>
                    <a:pt x="3569232" y="929249"/>
                  </a:lnTo>
                  <a:lnTo>
                    <a:pt x="3525304" y="951963"/>
                  </a:lnTo>
                  <a:lnTo>
                    <a:pt x="3474719" y="960120"/>
                  </a:lnTo>
                  <a:lnTo>
                    <a:pt x="3028950" y="960120"/>
                  </a:lnTo>
                  <a:lnTo>
                    <a:pt x="3196463" y="1197102"/>
                  </a:lnTo>
                  <a:lnTo>
                    <a:pt x="2120265" y="960120"/>
                  </a:lnTo>
                  <a:lnTo>
                    <a:pt x="160020" y="960120"/>
                  </a:lnTo>
                  <a:lnTo>
                    <a:pt x="109440" y="951963"/>
                  </a:lnTo>
                  <a:lnTo>
                    <a:pt x="65513" y="929249"/>
                  </a:lnTo>
                  <a:lnTo>
                    <a:pt x="30873" y="894612"/>
                  </a:lnTo>
                  <a:lnTo>
                    <a:pt x="8157" y="850684"/>
                  </a:lnTo>
                  <a:lnTo>
                    <a:pt x="0" y="800100"/>
                  </a:lnTo>
                  <a:lnTo>
                    <a:pt x="0" y="560070"/>
                  </a:lnTo>
                  <a:lnTo>
                    <a:pt x="0" y="160020"/>
                  </a:lnTo>
                  <a:close/>
                </a:path>
              </a:pathLst>
            </a:custGeom>
            <a:ln w="38100">
              <a:solidFill>
                <a:srgbClr val="759EA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1969770" y="1482978"/>
            <a:ext cx="20618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768393"/>
                </a:solidFill>
                <a:latin typeface="Microsoft JhengHei" panose="020B0604030504040204" charset="-120"/>
                <a:cs typeface="Microsoft JhengHei" panose="020B0604030504040204" charset="-120"/>
              </a:rPr>
              <a:t>表面和谐不说真话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975360" y="4344923"/>
            <a:ext cx="3552190" cy="843280"/>
            <a:chOff x="975360" y="4344923"/>
            <a:chExt cx="3552190" cy="843280"/>
          </a:xfrm>
        </p:grpSpPr>
        <p:sp>
          <p:nvSpPr>
            <p:cNvPr id="10" name="object 10"/>
            <p:cNvSpPr/>
            <p:nvPr/>
          </p:nvSpPr>
          <p:spPr>
            <a:xfrm>
              <a:off x="994410" y="4363973"/>
              <a:ext cx="3514090" cy="805180"/>
            </a:xfrm>
            <a:custGeom>
              <a:avLst/>
              <a:gdLst/>
              <a:ahLst/>
              <a:cxnLst/>
              <a:rect l="l" t="t" r="r" b="b"/>
              <a:pathLst>
                <a:path w="3514090" h="805179">
                  <a:moveTo>
                    <a:pt x="3003804" y="0"/>
                  </a:moveTo>
                  <a:lnTo>
                    <a:pt x="134112" y="0"/>
                  </a:lnTo>
                  <a:lnTo>
                    <a:pt x="91722" y="6839"/>
                  </a:lnTo>
                  <a:lnTo>
                    <a:pt x="54907" y="25883"/>
                  </a:lnTo>
                  <a:lnTo>
                    <a:pt x="25876" y="54918"/>
                  </a:lnTo>
                  <a:lnTo>
                    <a:pt x="6837" y="91732"/>
                  </a:lnTo>
                  <a:lnTo>
                    <a:pt x="0" y="134112"/>
                  </a:lnTo>
                  <a:lnTo>
                    <a:pt x="0" y="670559"/>
                  </a:lnTo>
                  <a:lnTo>
                    <a:pt x="6837" y="712939"/>
                  </a:lnTo>
                  <a:lnTo>
                    <a:pt x="25876" y="749753"/>
                  </a:lnTo>
                  <a:lnTo>
                    <a:pt x="54907" y="778788"/>
                  </a:lnTo>
                  <a:lnTo>
                    <a:pt x="91722" y="797832"/>
                  </a:lnTo>
                  <a:lnTo>
                    <a:pt x="134112" y="804671"/>
                  </a:lnTo>
                  <a:lnTo>
                    <a:pt x="3003804" y="804671"/>
                  </a:lnTo>
                  <a:lnTo>
                    <a:pt x="3046183" y="797832"/>
                  </a:lnTo>
                  <a:lnTo>
                    <a:pt x="3082997" y="778788"/>
                  </a:lnTo>
                  <a:lnTo>
                    <a:pt x="3112032" y="749753"/>
                  </a:lnTo>
                  <a:lnTo>
                    <a:pt x="3131076" y="712939"/>
                  </a:lnTo>
                  <a:lnTo>
                    <a:pt x="3137916" y="670559"/>
                  </a:lnTo>
                  <a:lnTo>
                    <a:pt x="3137916" y="335280"/>
                  </a:lnTo>
                  <a:lnTo>
                    <a:pt x="3448964" y="134112"/>
                  </a:lnTo>
                  <a:lnTo>
                    <a:pt x="3137916" y="134112"/>
                  </a:lnTo>
                  <a:lnTo>
                    <a:pt x="3131076" y="91732"/>
                  </a:lnTo>
                  <a:lnTo>
                    <a:pt x="3112032" y="54918"/>
                  </a:lnTo>
                  <a:lnTo>
                    <a:pt x="3082997" y="25883"/>
                  </a:lnTo>
                  <a:lnTo>
                    <a:pt x="3046183" y="6839"/>
                  </a:lnTo>
                  <a:lnTo>
                    <a:pt x="3003804" y="0"/>
                  </a:lnTo>
                  <a:close/>
                </a:path>
                <a:path w="3514090" h="805179">
                  <a:moveTo>
                    <a:pt x="3513963" y="92075"/>
                  </a:moveTo>
                  <a:lnTo>
                    <a:pt x="3137916" y="134112"/>
                  </a:lnTo>
                  <a:lnTo>
                    <a:pt x="3448964" y="134112"/>
                  </a:lnTo>
                  <a:lnTo>
                    <a:pt x="3513963" y="9207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994410" y="4363973"/>
              <a:ext cx="3514090" cy="805180"/>
            </a:xfrm>
            <a:custGeom>
              <a:avLst/>
              <a:gdLst/>
              <a:ahLst/>
              <a:cxnLst/>
              <a:rect l="l" t="t" r="r" b="b"/>
              <a:pathLst>
                <a:path w="3514090" h="805179">
                  <a:moveTo>
                    <a:pt x="0" y="134112"/>
                  </a:moveTo>
                  <a:lnTo>
                    <a:pt x="6837" y="91732"/>
                  </a:lnTo>
                  <a:lnTo>
                    <a:pt x="25876" y="54918"/>
                  </a:lnTo>
                  <a:lnTo>
                    <a:pt x="54907" y="25883"/>
                  </a:lnTo>
                  <a:lnTo>
                    <a:pt x="91722" y="6839"/>
                  </a:lnTo>
                  <a:lnTo>
                    <a:pt x="134112" y="0"/>
                  </a:lnTo>
                  <a:lnTo>
                    <a:pt x="1830451" y="0"/>
                  </a:lnTo>
                  <a:lnTo>
                    <a:pt x="2614929" y="0"/>
                  </a:lnTo>
                  <a:lnTo>
                    <a:pt x="3003804" y="0"/>
                  </a:lnTo>
                  <a:lnTo>
                    <a:pt x="3046183" y="6839"/>
                  </a:lnTo>
                  <a:lnTo>
                    <a:pt x="3082997" y="25883"/>
                  </a:lnTo>
                  <a:lnTo>
                    <a:pt x="3112032" y="54918"/>
                  </a:lnTo>
                  <a:lnTo>
                    <a:pt x="3131076" y="91732"/>
                  </a:lnTo>
                  <a:lnTo>
                    <a:pt x="3137916" y="134112"/>
                  </a:lnTo>
                  <a:lnTo>
                    <a:pt x="3513963" y="92075"/>
                  </a:lnTo>
                  <a:lnTo>
                    <a:pt x="3137916" y="335280"/>
                  </a:lnTo>
                  <a:lnTo>
                    <a:pt x="3137916" y="670559"/>
                  </a:lnTo>
                  <a:lnTo>
                    <a:pt x="3131076" y="712939"/>
                  </a:lnTo>
                  <a:lnTo>
                    <a:pt x="3112032" y="749753"/>
                  </a:lnTo>
                  <a:lnTo>
                    <a:pt x="3082997" y="778788"/>
                  </a:lnTo>
                  <a:lnTo>
                    <a:pt x="3046183" y="797832"/>
                  </a:lnTo>
                  <a:lnTo>
                    <a:pt x="3003804" y="804671"/>
                  </a:lnTo>
                  <a:lnTo>
                    <a:pt x="2614929" y="804671"/>
                  </a:lnTo>
                  <a:lnTo>
                    <a:pt x="1830451" y="804671"/>
                  </a:lnTo>
                  <a:lnTo>
                    <a:pt x="134112" y="804671"/>
                  </a:lnTo>
                  <a:lnTo>
                    <a:pt x="91722" y="797832"/>
                  </a:lnTo>
                  <a:lnTo>
                    <a:pt x="54907" y="778788"/>
                  </a:lnTo>
                  <a:lnTo>
                    <a:pt x="25876" y="749753"/>
                  </a:lnTo>
                  <a:lnTo>
                    <a:pt x="6837" y="712939"/>
                  </a:lnTo>
                  <a:lnTo>
                    <a:pt x="0" y="670559"/>
                  </a:lnTo>
                  <a:lnTo>
                    <a:pt x="0" y="335280"/>
                  </a:lnTo>
                  <a:lnTo>
                    <a:pt x="0" y="134112"/>
                  </a:lnTo>
                  <a:close/>
                </a:path>
              </a:pathLst>
            </a:custGeom>
            <a:ln w="38100">
              <a:solidFill>
                <a:srgbClr val="759EA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1532889" y="4593463"/>
            <a:ext cx="20618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768393"/>
                </a:solidFill>
                <a:latin typeface="Microsoft JhengHei" panose="020B0604030504040204" charset="-120"/>
                <a:cs typeface="Microsoft JhengHei" panose="020B0604030504040204" charset="-120"/>
              </a:rPr>
              <a:t>团队成员冲突重重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601973" y="5344286"/>
            <a:ext cx="2628900" cy="981075"/>
          </a:xfrm>
          <a:custGeom>
            <a:avLst/>
            <a:gdLst/>
            <a:ahLst/>
            <a:cxnLst/>
            <a:rect l="l" t="t" r="r" b="b"/>
            <a:pathLst>
              <a:path w="2628900" h="981075">
                <a:moveTo>
                  <a:pt x="0" y="321944"/>
                </a:moveTo>
                <a:lnTo>
                  <a:pt x="6723" y="280276"/>
                </a:lnTo>
                <a:lnTo>
                  <a:pt x="25444" y="244088"/>
                </a:lnTo>
                <a:lnTo>
                  <a:pt x="53986" y="215552"/>
                </a:lnTo>
                <a:lnTo>
                  <a:pt x="90172" y="196839"/>
                </a:lnTo>
                <a:lnTo>
                  <a:pt x="131825" y="190119"/>
                </a:lnTo>
                <a:lnTo>
                  <a:pt x="1533525" y="190119"/>
                </a:lnTo>
                <a:lnTo>
                  <a:pt x="2093467" y="0"/>
                </a:lnTo>
                <a:lnTo>
                  <a:pt x="2190750" y="190119"/>
                </a:lnTo>
                <a:lnTo>
                  <a:pt x="2497074" y="190119"/>
                </a:lnTo>
                <a:lnTo>
                  <a:pt x="2538727" y="196839"/>
                </a:lnTo>
                <a:lnTo>
                  <a:pt x="2574913" y="215552"/>
                </a:lnTo>
                <a:lnTo>
                  <a:pt x="2603455" y="244088"/>
                </a:lnTo>
                <a:lnTo>
                  <a:pt x="2622176" y="280276"/>
                </a:lnTo>
                <a:lnTo>
                  <a:pt x="2628900" y="321944"/>
                </a:lnTo>
                <a:lnTo>
                  <a:pt x="2628900" y="519684"/>
                </a:lnTo>
                <a:lnTo>
                  <a:pt x="2628900" y="849249"/>
                </a:lnTo>
                <a:lnTo>
                  <a:pt x="2622176" y="890917"/>
                </a:lnTo>
                <a:lnTo>
                  <a:pt x="2603455" y="927105"/>
                </a:lnTo>
                <a:lnTo>
                  <a:pt x="2574913" y="955641"/>
                </a:lnTo>
                <a:lnTo>
                  <a:pt x="2538727" y="974354"/>
                </a:lnTo>
                <a:lnTo>
                  <a:pt x="2497074" y="981075"/>
                </a:lnTo>
                <a:lnTo>
                  <a:pt x="2190750" y="981075"/>
                </a:lnTo>
                <a:lnTo>
                  <a:pt x="1533525" y="981075"/>
                </a:lnTo>
                <a:lnTo>
                  <a:pt x="131825" y="981075"/>
                </a:lnTo>
                <a:lnTo>
                  <a:pt x="90172" y="974354"/>
                </a:lnTo>
                <a:lnTo>
                  <a:pt x="53986" y="955641"/>
                </a:lnTo>
                <a:lnTo>
                  <a:pt x="25444" y="927105"/>
                </a:lnTo>
                <a:lnTo>
                  <a:pt x="6723" y="890917"/>
                </a:lnTo>
                <a:lnTo>
                  <a:pt x="0" y="849249"/>
                </a:lnTo>
                <a:lnTo>
                  <a:pt x="0" y="519684"/>
                </a:lnTo>
                <a:lnTo>
                  <a:pt x="0" y="321944"/>
                </a:lnTo>
                <a:close/>
              </a:path>
            </a:pathLst>
          </a:custGeom>
          <a:ln w="38100">
            <a:solidFill>
              <a:srgbClr val="759E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3757676" y="5605068"/>
            <a:ext cx="231648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768393"/>
                </a:solidFill>
                <a:latin typeface="Microsoft JhengHei" panose="020B0604030504040204" charset="-120"/>
                <a:cs typeface="Microsoft JhengHei" panose="020B0604030504040204" charset="-120"/>
              </a:rPr>
              <a:t>平时不反馈，出了问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  <a:p>
            <a:pPr algn="ctr">
              <a:lnSpc>
                <a:spcPct val="100000"/>
              </a:lnSpc>
            </a:pPr>
            <a:r>
              <a:rPr sz="2000" b="1" dirty="0">
                <a:solidFill>
                  <a:srgbClr val="768393"/>
                </a:solidFill>
                <a:latin typeface="Microsoft JhengHei" panose="020B0604030504040204" charset="-120"/>
                <a:cs typeface="Microsoft JhengHei" panose="020B0604030504040204" charset="-120"/>
              </a:rPr>
              <a:t>题才说话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591297" y="1153667"/>
            <a:ext cx="3558540" cy="1112520"/>
            <a:chOff x="7591297" y="1153667"/>
            <a:chExt cx="3558540" cy="1112520"/>
          </a:xfrm>
        </p:grpSpPr>
        <p:sp>
          <p:nvSpPr>
            <p:cNvPr id="16" name="object 16"/>
            <p:cNvSpPr/>
            <p:nvPr/>
          </p:nvSpPr>
          <p:spPr>
            <a:xfrm>
              <a:off x="7610347" y="1172717"/>
              <a:ext cx="3520440" cy="1074420"/>
            </a:xfrm>
            <a:custGeom>
              <a:avLst/>
              <a:gdLst/>
              <a:ahLst/>
              <a:cxnLst/>
              <a:rect l="l" t="t" r="r" b="b"/>
              <a:pathLst>
                <a:path w="3520440" h="1074420">
                  <a:moveTo>
                    <a:pt x="3341116" y="0"/>
                  </a:moveTo>
                  <a:lnTo>
                    <a:pt x="428751" y="0"/>
                  </a:lnTo>
                  <a:lnTo>
                    <a:pt x="381135" y="6394"/>
                  </a:lnTo>
                  <a:lnTo>
                    <a:pt x="338356" y="24440"/>
                  </a:lnTo>
                  <a:lnTo>
                    <a:pt x="302117" y="52435"/>
                  </a:lnTo>
                  <a:lnTo>
                    <a:pt x="274122" y="88674"/>
                  </a:lnTo>
                  <a:lnTo>
                    <a:pt x="256076" y="131453"/>
                  </a:lnTo>
                  <a:lnTo>
                    <a:pt x="249681" y="179070"/>
                  </a:lnTo>
                  <a:lnTo>
                    <a:pt x="249681" y="626745"/>
                  </a:lnTo>
                  <a:lnTo>
                    <a:pt x="0" y="885952"/>
                  </a:lnTo>
                  <a:lnTo>
                    <a:pt x="249681" y="895350"/>
                  </a:lnTo>
                  <a:lnTo>
                    <a:pt x="256076" y="942966"/>
                  </a:lnTo>
                  <a:lnTo>
                    <a:pt x="274122" y="985745"/>
                  </a:lnTo>
                  <a:lnTo>
                    <a:pt x="302117" y="1021984"/>
                  </a:lnTo>
                  <a:lnTo>
                    <a:pt x="338356" y="1049979"/>
                  </a:lnTo>
                  <a:lnTo>
                    <a:pt x="381135" y="1068025"/>
                  </a:lnTo>
                  <a:lnTo>
                    <a:pt x="428751" y="1074420"/>
                  </a:lnTo>
                  <a:lnTo>
                    <a:pt x="3341116" y="1074420"/>
                  </a:lnTo>
                  <a:lnTo>
                    <a:pt x="3388732" y="1068025"/>
                  </a:lnTo>
                  <a:lnTo>
                    <a:pt x="3431511" y="1049979"/>
                  </a:lnTo>
                  <a:lnTo>
                    <a:pt x="3467750" y="1021984"/>
                  </a:lnTo>
                  <a:lnTo>
                    <a:pt x="3495745" y="985745"/>
                  </a:lnTo>
                  <a:lnTo>
                    <a:pt x="3513791" y="942966"/>
                  </a:lnTo>
                  <a:lnTo>
                    <a:pt x="3520185" y="895350"/>
                  </a:lnTo>
                  <a:lnTo>
                    <a:pt x="3520185" y="179070"/>
                  </a:lnTo>
                  <a:lnTo>
                    <a:pt x="3513791" y="131453"/>
                  </a:lnTo>
                  <a:lnTo>
                    <a:pt x="3495745" y="88674"/>
                  </a:lnTo>
                  <a:lnTo>
                    <a:pt x="3467750" y="52435"/>
                  </a:lnTo>
                  <a:lnTo>
                    <a:pt x="3431511" y="24440"/>
                  </a:lnTo>
                  <a:lnTo>
                    <a:pt x="3388732" y="6394"/>
                  </a:lnTo>
                  <a:lnTo>
                    <a:pt x="33411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610347" y="1172717"/>
              <a:ext cx="3520440" cy="1074420"/>
            </a:xfrm>
            <a:custGeom>
              <a:avLst/>
              <a:gdLst/>
              <a:ahLst/>
              <a:cxnLst/>
              <a:rect l="l" t="t" r="r" b="b"/>
              <a:pathLst>
                <a:path w="3520440" h="1074420">
                  <a:moveTo>
                    <a:pt x="249681" y="179070"/>
                  </a:moveTo>
                  <a:lnTo>
                    <a:pt x="256076" y="131453"/>
                  </a:lnTo>
                  <a:lnTo>
                    <a:pt x="274122" y="88674"/>
                  </a:lnTo>
                  <a:lnTo>
                    <a:pt x="302117" y="52435"/>
                  </a:lnTo>
                  <a:lnTo>
                    <a:pt x="338356" y="24440"/>
                  </a:lnTo>
                  <a:lnTo>
                    <a:pt x="381135" y="6394"/>
                  </a:lnTo>
                  <a:lnTo>
                    <a:pt x="428751" y="0"/>
                  </a:lnTo>
                  <a:lnTo>
                    <a:pt x="794766" y="0"/>
                  </a:lnTo>
                  <a:lnTo>
                    <a:pt x="1612392" y="0"/>
                  </a:lnTo>
                  <a:lnTo>
                    <a:pt x="3341116" y="0"/>
                  </a:lnTo>
                  <a:lnTo>
                    <a:pt x="3388732" y="6394"/>
                  </a:lnTo>
                  <a:lnTo>
                    <a:pt x="3431511" y="24440"/>
                  </a:lnTo>
                  <a:lnTo>
                    <a:pt x="3467750" y="52435"/>
                  </a:lnTo>
                  <a:lnTo>
                    <a:pt x="3495745" y="88674"/>
                  </a:lnTo>
                  <a:lnTo>
                    <a:pt x="3513791" y="131453"/>
                  </a:lnTo>
                  <a:lnTo>
                    <a:pt x="3520185" y="179070"/>
                  </a:lnTo>
                  <a:lnTo>
                    <a:pt x="3520185" y="626745"/>
                  </a:lnTo>
                  <a:lnTo>
                    <a:pt x="3520185" y="895350"/>
                  </a:lnTo>
                  <a:lnTo>
                    <a:pt x="3513791" y="942966"/>
                  </a:lnTo>
                  <a:lnTo>
                    <a:pt x="3495745" y="985745"/>
                  </a:lnTo>
                  <a:lnTo>
                    <a:pt x="3467750" y="1021984"/>
                  </a:lnTo>
                  <a:lnTo>
                    <a:pt x="3431511" y="1049979"/>
                  </a:lnTo>
                  <a:lnTo>
                    <a:pt x="3388732" y="1068025"/>
                  </a:lnTo>
                  <a:lnTo>
                    <a:pt x="3341116" y="1074420"/>
                  </a:lnTo>
                  <a:lnTo>
                    <a:pt x="1612392" y="1074420"/>
                  </a:lnTo>
                  <a:lnTo>
                    <a:pt x="794766" y="1074420"/>
                  </a:lnTo>
                  <a:lnTo>
                    <a:pt x="428751" y="1074420"/>
                  </a:lnTo>
                  <a:lnTo>
                    <a:pt x="381135" y="1068025"/>
                  </a:lnTo>
                  <a:lnTo>
                    <a:pt x="338356" y="1049979"/>
                  </a:lnTo>
                  <a:lnTo>
                    <a:pt x="302117" y="1021984"/>
                  </a:lnTo>
                  <a:lnTo>
                    <a:pt x="274122" y="985745"/>
                  </a:lnTo>
                  <a:lnTo>
                    <a:pt x="256076" y="942966"/>
                  </a:lnTo>
                  <a:lnTo>
                    <a:pt x="249681" y="895350"/>
                  </a:lnTo>
                  <a:lnTo>
                    <a:pt x="0" y="885952"/>
                  </a:lnTo>
                  <a:lnTo>
                    <a:pt x="249681" y="626745"/>
                  </a:lnTo>
                  <a:lnTo>
                    <a:pt x="249681" y="179070"/>
                  </a:lnTo>
                  <a:close/>
                </a:path>
              </a:pathLst>
            </a:custGeom>
            <a:ln w="38100">
              <a:solidFill>
                <a:srgbClr val="759EA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8082533" y="1384553"/>
            <a:ext cx="282511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768393"/>
                </a:solidFill>
                <a:latin typeface="Microsoft JhengHei" panose="020B0604030504040204" charset="-120"/>
                <a:cs typeface="Microsoft JhengHei" panose="020B0604030504040204" charset="-120"/>
              </a:rPr>
              <a:t>教会他们还不如自己干，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  <a:p>
            <a:pPr marL="139065">
              <a:lnSpc>
                <a:spcPct val="100000"/>
              </a:lnSpc>
            </a:pPr>
            <a:r>
              <a:rPr sz="2000" b="1" dirty="0">
                <a:solidFill>
                  <a:srgbClr val="768393"/>
                </a:solidFill>
                <a:latin typeface="Microsoft JhengHei" panose="020B0604030504040204" charset="-120"/>
                <a:cs typeface="Microsoft JhengHei" panose="020B0604030504040204" charset="-120"/>
              </a:rPr>
              <a:t>总是交不上想要的结果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081771" y="4231385"/>
            <a:ext cx="3529329" cy="805180"/>
          </a:xfrm>
          <a:custGeom>
            <a:avLst/>
            <a:gdLst/>
            <a:ahLst/>
            <a:cxnLst/>
            <a:rect l="l" t="t" r="r" b="b"/>
            <a:pathLst>
              <a:path w="3529329" h="805179">
                <a:moveTo>
                  <a:pt x="258318" y="134112"/>
                </a:moveTo>
                <a:lnTo>
                  <a:pt x="265157" y="91732"/>
                </a:lnTo>
                <a:lnTo>
                  <a:pt x="284201" y="54918"/>
                </a:lnTo>
                <a:lnTo>
                  <a:pt x="313236" y="25883"/>
                </a:lnTo>
                <a:lnTo>
                  <a:pt x="350050" y="6839"/>
                </a:lnTo>
                <a:lnTo>
                  <a:pt x="392429" y="0"/>
                </a:lnTo>
                <a:lnTo>
                  <a:pt x="803401" y="0"/>
                </a:lnTo>
                <a:lnTo>
                  <a:pt x="1621027" y="0"/>
                </a:lnTo>
                <a:lnTo>
                  <a:pt x="3394709" y="0"/>
                </a:lnTo>
                <a:lnTo>
                  <a:pt x="3437089" y="6839"/>
                </a:lnTo>
                <a:lnTo>
                  <a:pt x="3473903" y="25883"/>
                </a:lnTo>
                <a:lnTo>
                  <a:pt x="3502938" y="54918"/>
                </a:lnTo>
                <a:lnTo>
                  <a:pt x="3521982" y="91732"/>
                </a:lnTo>
                <a:lnTo>
                  <a:pt x="3528822" y="134112"/>
                </a:lnTo>
                <a:lnTo>
                  <a:pt x="3528822" y="335280"/>
                </a:lnTo>
                <a:lnTo>
                  <a:pt x="3528822" y="670559"/>
                </a:lnTo>
                <a:lnTo>
                  <a:pt x="3521982" y="712939"/>
                </a:lnTo>
                <a:lnTo>
                  <a:pt x="3502938" y="749753"/>
                </a:lnTo>
                <a:lnTo>
                  <a:pt x="3473903" y="778788"/>
                </a:lnTo>
                <a:lnTo>
                  <a:pt x="3437089" y="797832"/>
                </a:lnTo>
                <a:lnTo>
                  <a:pt x="3394709" y="804671"/>
                </a:lnTo>
                <a:lnTo>
                  <a:pt x="1621027" y="804671"/>
                </a:lnTo>
                <a:lnTo>
                  <a:pt x="803401" y="804671"/>
                </a:lnTo>
                <a:lnTo>
                  <a:pt x="392429" y="804671"/>
                </a:lnTo>
                <a:lnTo>
                  <a:pt x="350050" y="797832"/>
                </a:lnTo>
                <a:lnTo>
                  <a:pt x="313236" y="778788"/>
                </a:lnTo>
                <a:lnTo>
                  <a:pt x="284201" y="749753"/>
                </a:lnTo>
                <a:lnTo>
                  <a:pt x="265157" y="712939"/>
                </a:lnTo>
                <a:lnTo>
                  <a:pt x="258318" y="670559"/>
                </a:lnTo>
                <a:lnTo>
                  <a:pt x="258318" y="335280"/>
                </a:lnTo>
                <a:lnTo>
                  <a:pt x="0" y="69595"/>
                </a:lnTo>
                <a:lnTo>
                  <a:pt x="258318" y="134112"/>
                </a:lnTo>
                <a:close/>
              </a:path>
            </a:pathLst>
          </a:custGeom>
          <a:ln w="38099">
            <a:solidFill>
              <a:srgbClr val="759E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8945371" y="4461509"/>
            <a:ext cx="20618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768393"/>
                </a:solidFill>
                <a:latin typeface="Microsoft JhengHei" panose="020B0604030504040204" charset="-120"/>
                <a:cs typeface="Microsoft JhengHei" panose="020B0604030504040204" charset="-120"/>
              </a:rPr>
              <a:t>出了问题总找借口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7986776" y="2638044"/>
            <a:ext cx="3642995" cy="1229995"/>
            <a:chOff x="7986776" y="2638044"/>
            <a:chExt cx="3642995" cy="1229995"/>
          </a:xfrm>
        </p:grpSpPr>
        <p:sp>
          <p:nvSpPr>
            <p:cNvPr id="22" name="object 22"/>
            <p:cNvSpPr/>
            <p:nvPr/>
          </p:nvSpPr>
          <p:spPr>
            <a:xfrm>
              <a:off x="8005826" y="2657094"/>
              <a:ext cx="3604895" cy="1191895"/>
            </a:xfrm>
            <a:custGeom>
              <a:avLst/>
              <a:gdLst/>
              <a:ahLst/>
              <a:cxnLst/>
              <a:rect l="l" t="t" r="r" b="b"/>
              <a:pathLst>
                <a:path w="3604895" h="1191895">
                  <a:moveTo>
                    <a:pt x="3406140" y="0"/>
                  </a:moveTo>
                  <a:lnTo>
                    <a:pt x="532892" y="0"/>
                  </a:lnTo>
                  <a:lnTo>
                    <a:pt x="487339" y="5244"/>
                  </a:lnTo>
                  <a:lnTo>
                    <a:pt x="445527" y="20183"/>
                  </a:lnTo>
                  <a:lnTo>
                    <a:pt x="408648" y="43627"/>
                  </a:lnTo>
                  <a:lnTo>
                    <a:pt x="377891" y="74384"/>
                  </a:lnTo>
                  <a:lnTo>
                    <a:pt x="354447" y="111263"/>
                  </a:lnTo>
                  <a:lnTo>
                    <a:pt x="339508" y="153075"/>
                  </a:lnTo>
                  <a:lnTo>
                    <a:pt x="334264" y="198627"/>
                  </a:lnTo>
                  <a:lnTo>
                    <a:pt x="334264" y="695197"/>
                  </a:lnTo>
                  <a:lnTo>
                    <a:pt x="0" y="956817"/>
                  </a:lnTo>
                  <a:lnTo>
                    <a:pt x="334264" y="993139"/>
                  </a:lnTo>
                  <a:lnTo>
                    <a:pt x="339508" y="1038692"/>
                  </a:lnTo>
                  <a:lnTo>
                    <a:pt x="354447" y="1080504"/>
                  </a:lnTo>
                  <a:lnTo>
                    <a:pt x="377891" y="1117383"/>
                  </a:lnTo>
                  <a:lnTo>
                    <a:pt x="408648" y="1148140"/>
                  </a:lnTo>
                  <a:lnTo>
                    <a:pt x="445527" y="1171584"/>
                  </a:lnTo>
                  <a:lnTo>
                    <a:pt x="487339" y="1186523"/>
                  </a:lnTo>
                  <a:lnTo>
                    <a:pt x="532892" y="1191767"/>
                  </a:lnTo>
                  <a:lnTo>
                    <a:pt x="3406140" y="1191767"/>
                  </a:lnTo>
                  <a:lnTo>
                    <a:pt x="3451692" y="1186523"/>
                  </a:lnTo>
                  <a:lnTo>
                    <a:pt x="3493504" y="1171584"/>
                  </a:lnTo>
                  <a:lnTo>
                    <a:pt x="3530383" y="1148140"/>
                  </a:lnTo>
                  <a:lnTo>
                    <a:pt x="3561140" y="1117383"/>
                  </a:lnTo>
                  <a:lnTo>
                    <a:pt x="3584584" y="1080504"/>
                  </a:lnTo>
                  <a:lnTo>
                    <a:pt x="3599523" y="1038692"/>
                  </a:lnTo>
                  <a:lnTo>
                    <a:pt x="3604768" y="993139"/>
                  </a:lnTo>
                  <a:lnTo>
                    <a:pt x="3604768" y="198627"/>
                  </a:lnTo>
                  <a:lnTo>
                    <a:pt x="3599523" y="153075"/>
                  </a:lnTo>
                  <a:lnTo>
                    <a:pt x="3584584" y="111263"/>
                  </a:lnTo>
                  <a:lnTo>
                    <a:pt x="3561140" y="74384"/>
                  </a:lnTo>
                  <a:lnTo>
                    <a:pt x="3530383" y="43627"/>
                  </a:lnTo>
                  <a:lnTo>
                    <a:pt x="3493504" y="20183"/>
                  </a:lnTo>
                  <a:lnTo>
                    <a:pt x="3451692" y="5244"/>
                  </a:lnTo>
                  <a:lnTo>
                    <a:pt x="34061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8005826" y="2657094"/>
              <a:ext cx="3604895" cy="1191895"/>
            </a:xfrm>
            <a:custGeom>
              <a:avLst/>
              <a:gdLst/>
              <a:ahLst/>
              <a:cxnLst/>
              <a:rect l="l" t="t" r="r" b="b"/>
              <a:pathLst>
                <a:path w="3604895" h="1191895">
                  <a:moveTo>
                    <a:pt x="334264" y="198627"/>
                  </a:moveTo>
                  <a:lnTo>
                    <a:pt x="339508" y="153075"/>
                  </a:lnTo>
                  <a:lnTo>
                    <a:pt x="354447" y="111263"/>
                  </a:lnTo>
                  <a:lnTo>
                    <a:pt x="377891" y="74384"/>
                  </a:lnTo>
                  <a:lnTo>
                    <a:pt x="408648" y="43627"/>
                  </a:lnTo>
                  <a:lnTo>
                    <a:pt x="445527" y="20183"/>
                  </a:lnTo>
                  <a:lnTo>
                    <a:pt x="487339" y="5244"/>
                  </a:lnTo>
                  <a:lnTo>
                    <a:pt x="532892" y="0"/>
                  </a:lnTo>
                  <a:lnTo>
                    <a:pt x="879348" y="0"/>
                  </a:lnTo>
                  <a:lnTo>
                    <a:pt x="1696974" y="0"/>
                  </a:lnTo>
                  <a:lnTo>
                    <a:pt x="3406140" y="0"/>
                  </a:lnTo>
                  <a:lnTo>
                    <a:pt x="3451692" y="5244"/>
                  </a:lnTo>
                  <a:lnTo>
                    <a:pt x="3493504" y="20183"/>
                  </a:lnTo>
                  <a:lnTo>
                    <a:pt x="3530383" y="43627"/>
                  </a:lnTo>
                  <a:lnTo>
                    <a:pt x="3561140" y="74384"/>
                  </a:lnTo>
                  <a:lnTo>
                    <a:pt x="3584584" y="111263"/>
                  </a:lnTo>
                  <a:lnTo>
                    <a:pt x="3599523" y="153075"/>
                  </a:lnTo>
                  <a:lnTo>
                    <a:pt x="3604768" y="198627"/>
                  </a:lnTo>
                  <a:lnTo>
                    <a:pt x="3604768" y="695197"/>
                  </a:lnTo>
                  <a:lnTo>
                    <a:pt x="3604768" y="993139"/>
                  </a:lnTo>
                  <a:lnTo>
                    <a:pt x="3599523" y="1038692"/>
                  </a:lnTo>
                  <a:lnTo>
                    <a:pt x="3584584" y="1080504"/>
                  </a:lnTo>
                  <a:lnTo>
                    <a:pt x="3561140" y="1117383"/>
                  </a:lnTo>
                  <a:lnTo>
                    <a:pt x="3530383" y="1148140"/>
                  </a:lnTo>
                  <a:lnTo>
                    <a:pt x="3493504" y="1171584"/>
                  </a:lnTo>
                  <a:lnTo>
                    <a:pt x="3451692" y="1186523"/>
                  </a:lnTo>
                  <a:lnTo>
                    <a:pt x="3406140" y="1191767"/>
                  </a:lnTo>
                  <a:lnTo>
                    <a:pt x="1696974" y="1191767"/>
                  </a:lnTo>
                  <a:lnTo>
                    <a:pt x="879348" y="1191767"/>
                  </a:lnTo>
                  <a:lnTo>
                    <a:pt x="532892" y="1191767"/>
                  </a:lnTo>
                  <a:lnTo>
                    <a:pt x="487339" y="1186523"/>
                  </a:lnTo>
                  <a:lnTo>
                    <a:pt x="445527" y="1171584"/>
                  </a:lnTo>
                  <a:lnTo>
                    <a:pt x="408648" y="1148140"/>
                  </a:lnTo>
                  <a:lnTo>
                    <a:pt x="377891" y="1117383"/>
                  </a:lnTo>
                  <a:lnTo>
                    <a:pt x="354447" y="1080504"/>
                  </a:lnTo>
                  <a:lnTo>
                    <a:pt x="339508" y="1038692"/>
                  </a:lnTo>
                  <a:lnTo>
                    <a:pt x="334264" y="993139"/>
                  </a:lnTo>
                  <a:lnTo>
                    <a:pt x="0" y="956817"/>
                  </a:lnTo>
                  <a:lnTo>
                    <a:pt x="334264" y="695197"/>
                  </a:lnTo>
                  <a:lnTo>
                    <a:pt x="334264" y="198627"/>
                  </a:lnTo>
                  <a:close/>
                </a:path>
              </a:pathLst>
            </a:custGeom>
            <a:ln w="38100">
              <a:solidFill>
                <a:srgbClr val="759EA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/>
          <p:nvPr/>
        </p:nvSpPr>
        <p:spPr>
          <a:xfrm>
            <a:off x="8563482" y="2927045"/>
            <a:ext cx="2825115" cy="636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768393"/>
                </a:solidFill>
                <a:latin typeface="Microsoft JhengHei" panose="020B0604030504040204" charset="-120"/>
                <a:cs typeface="Microsoft JhengHei" panose="020B0604030504040204" charset="-120"/>
              </a:rPr>
              <a:t>员工推一推动一动，不推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solidFill>
                  <a:srgbClr val="768393"/>
                </a:solidFill>
                <a:latin typeface="Microsoft JhengHei" panose="020B0604030504040204" charset="-120"/>
                <a:cs typeface="Microsoft JhengHei" panose="020B0604030504040204" charset="-120"/>
              </a:rPr>
              <a:t>不动，不积极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383273" y="5343652"/>
            <a:ext cx="2628900" cy="981710"/>
          </a:xfrm>
          <a:custGeom>
            <a:avLst/>
            <a:gdLst/>
            <a:ahLst/>
            <a:cxnLst/>
            <a:rect l="l" t="t" r="r" b="b"/>
            <a:pathLst>
              <a:path w="2628900" h="981710">
                <a:moveTo>
                  <a:pt x="0" y="311150"/>
                </a:moveTo>
                <a:lnTo>
                  <a:pt x="6839" y="268770"/>
                </a:lnTo>
                <a:lnTo>
                  <a:pt x="25883" y="231956"/>
                </a:lnTo>
                <a:lnTo>
                  <a:pt x="54918" y="202921"/>
                </a:lnTo>
                <a:lnTo>
                  <a:pt x="91732" y="183877"/>
                </a:lnTo>
                <a:lnTo>
                  <a:pt x="134111" y="177038"/>
                </a:lnTo>
                <a:lnTo>
                  <a:pt x="438150" y="177038"/>
                </a:lnTo>
                <a:lnTo>
                  <a:pt x="616457" y="0"/>
                </a:lnTo>
                <a:lnTo>
                  <a:pt x="1095375" y="177038"/>
                </a:lnTo>
                <a:lnTo>
                  <a:pt x="2494787" y="177038"/>
                </a:lnTo>
                <a:lnTo>
                  <a:pt x="2537167" y="183877"/>
                </a:lnTo>
                <a:lnTo>
                  <a:pt x="2573981" y="202921"/>
                </a:lnTo>
                <a:lnTo>
                  <a:pt x="2603016" y="231956"/>
                </a:lnTo>
                <a:lnTo>
                  <a:pt x="2622060" y="268770"/>
                </a:lnTo>
                <a:lnTo>
                  <a:pt x="2628900" y="311150"/>
                </a:lnTo>
                <a:lnTo>
                  <a:pt x="2628900" y="512318"/>
                </a:lnTo>
                <a:lnTo>
                  <a:pt x="2628900" y="847598"/>
                </a:lnTo>
                <a:lnTo>
                  <a:pt x="2622060" y="889987"/>
                </a:lnTo>
                <a:lnTo>
                  <a:pt x="2603016" y="926802"/>
                </a:lnTo>
                <a:lnTo>
                  <a:pt x="2573981" y="955833"/>
                </a:lnTo>
                <a:lnTo>
                  <a:pt x="2537167" y="974872"/>
                </a:lnTo>
                <a:lnTo>
                  <a:pt x="2494787" y="981710"/>
                </a:lnTo>
                <a:lnTo>
                  <a:pt x="1095375" y="981710"/>
                </a:lnTo>
                <a:lnTo>
                  <a:pt x="438150" y="981710"/>
                </a:lnTo>
                <a:lnTo>
                  <a:pt x="134111" y="981710"/>
                </a:lnTo>
                <a:lnTo>
                  <a:pt x="91732" y="974872"/>
                </a:lnTo>
                <a:lnTo>
                  <a:pt x="54918" y="955833"/>
                </a:lnTo>
                <a:lnTo>
                  <a:pt x="25883" y="926802"/>
                </a:lnTo>
                <a:lnTo>
                  <a:pt x="6839" y="889987"/>
                </a:lnTo>
                <a:lnTo>
                  <a:pt x="0" y="847598"/>
                </a:lnTo>
                <a:lnTo>
                  <a:pt x="0" y="512318"/>
                </a:lnTo>
                <a:lnTo>
                  <a:pt x="0" y="311150"/>
                </a:lnTo>
                <a:close/>
              </a:path>
            </a:pathLst>
          </a:custGeom>
          <a:ln w="38100">
            <a:solidFill>
              <a:srgbClr val="759E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6666738" y="5751067"/>
            <a:ext cx="20618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768393"/>
                </a:solidFill>
                <a:latin typeface="Microsoft JhengHei" panose="020B0604030504040204" charset="-120"/>
                <a:cs typeface="Microsoft JhengHei" panose="020B0604030504040204" charset="-120"/>
              </a:rPr>
              <a:t>屡教不改怎么办？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880872" y="2907792"/>
            <a:ext cx="3380740" cy="829310"/>
            <a:chOff x="880872" y="2907792"/>
            <a:chExt cx="3380740" cy="829310"/>
          </a:xfrm>
        </p:grpSpPr>
        <p:sp>
          <p:nvSpPr>
            <p:cNvPr id="28" name="object 28"/>
            <p:cNvSpPr/>
            <p:nvPr/>
          </p:nvSpPr>
          <p:spPr>
            <a:xfrm>
              <a:off x="899922" y="2926842"/>
              <a:ext cx="3342640" cy="791210"/>
            </a:xfrm>
            <a:custGeom>
              <a:avLst/>
              <a:gdLst/>
              <a:ahLst/>
              <a:cxnLst/>
              <a:rect l="l" t="t" r="r" b="b"/>
              <a:pathLst>
                <a:path w="3342640" h="791210">
                  <a:moveTo>
                    <a:pt x="2786633" y="0"/>
                  </a:moveTo>
                  <a:lnTo>
                    <a:pt x="131825" y="0"/>
                  </a:lnTo>
                  <a:lnTo>
                    <a:pt x="90157" y="6723"/>
                  </a:lnTo>
                  <a:lnTo>
                    <a:pt x="53969" y="25444"/>
                  </a:lnTo>
                  <a:lnTo>
                    <a:pt x="25433" y="53986"/>
                  </a:lnTo>
                  <a:lnTo>
                    <a:pt x="6720" y="90172"/>
                  </a:lnTo>
                  <a:lnTo>
                    <a:pt x="0" y="131825"/>
                  </a:lnTo>
                  <a:lnTo>
                    <a:pt x="0" y="659130"/>
                  </a:lnTo>
                  <a:lnTo>
                    <a:pt x="6720" y="700783"/>
                  </a:lnTo>
                  <a:lnTo>
                    <a:pt x="25433" y="736969"/>
                  </a:lnTo>
                  <a:lnTo>
                    <a:pt x="53969" y="765511"/>
                  </a:lnTo>
                  <a:lnTo>
                    <a:pt x="90157" y="784232"/>
                  </a:lnTo>
                  <a:lnTo>
                    <a:pt x="131825" y="790956"/>
                  </a:lnTo>
                  <a:lnTo>
                    <a:pt x="2786633" y="790956"/>
                  </a:lnTo>
                  <a:lnTo>
                    <a:pt x="2828287" y="784232"/>
                  </a:lnTo>
                  <a:lnTo>
                    <a:pt x="2864473" y="765511"/>
                  </a:lnTo>
                  <a:lnTo>
                    <a:pt x="2893015" y="736969"/>
                  </a:lnTo>
                  <a:lnTo>
                    <a:pt x="2911736" y="700783"/>
                  </a:lnTo>
                  <a:lnTo>
                    <a:pt x="2918460" y="659130"/>
                  </a:lnTo>
                  <a:lnTo>
                    <a:pt x="3342258" y="614045"/>
                  </a:lnTo>
                  <a:lnTo>
                    <a:pt x="2918460" y="461391"/>
                  </a:lnTo>
                  <a:lnTo>
                    <a:pt x="2918460" y="131825"/>
                  </a:lnTo>
                  <a:lnTo>
                    <a:pt x="2911736" y="90172"/>
                  </a:lnTo>
                  <a:lnTo>
                    <a:pt x="2893015" y="53986"/>
                  </a:lnTo>
                  <a:lnTo>
                    <a:pt x="2864473" y="25444"/>
                  </a:lnTo>
                  <a:lnTo>
                    <a:pt x="2828287" y="6723"/>
                  </a:lnTo>
                  <a:lnTo>
                    <a:pt x="27866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899922" y="2926842"/>
              <a:ext cx="3342640" cy="791210"/>
            </a:xfrm>
            <a:custGeom>
              <a:avLst/>
              <a:gdLst/>
              <a:ahLst/>
              <a:cxnLst/>
              <a:rect l="l" t="t" r="r" b="b"/>
              <a:pathLst>
                <a:path w="3342640" h="791210">
                  <a:moveTo>
                    <a:pt x="0" y="131825"/>
                  </a:moveTo>
                  <a:lnTo>
                    <a:pt x="6720" y="90172"/>
                  </a:lnTo>
                  <a:lnTo>
                    <a:pt x="25433" y="53986"/>
                  </a:lnTo>
                  <a:lnTo>
                    <a:pt x="53969" y="25444"/>
                  </a:lnTo>
                  <a:lnTo>
                    <a:pt x="90157" y="6723"/>
                  </a:lnTo>
                  <a:lnTo>
                    <a:pt x="131825" y="0"/>
                  </a:lnTo>
                  <a:lnTo>
                    <a:pt x="1702435" y="0"/>
                  </a:lnTo>
                  <a:lnTo>
                    <a:pt x="2432050" y="0"/>
                  </a:lnTo>
                  <a:lnTo>
                    <a:pt x="2786633" y="0"/>
                  </a:lnTo>
                  <a:lnTo>
                    <a:pt x="2828287" y="6723"/>
                  </a:lnTo>
                  <a:lnTo>
                    <a:pt x="2864473" y="25444"/>
                  </a:lnTo>
                  <a:lnTo>
                    <a:pt x="2893015" y="53986"/>
                  </a:lnTo>
                  <a:lnTo>
                    <a:pt x="2911736" y="90172"/>
                  </a:lnTo>
                  <a:lnTo>
                    <a:pt x="2918460" y="131825"/>
                  </a:lnTo>
                  <a:lnTo>
                    <a:pt x="2918460" y="461391"/>
                  </a:lnTo>
                  <a:lnTo>
                    <a:pt x="3342258" y="614045"/>
                  </a:lnTo>
                  <a:lnTo>
                    <a:pt x="2918460" y="659130"/>
                  </a:lnTo>
                  <a:lnTo>
                    <a:pt x="2911736" y="700783"/>
                  </a:lnTo>
                  <a:lnTo>
                    <a:pt x="2893015" y="736969"/>
                  </a:lnTo>
                  <a:lnTo>
                    <a:pt x="2864473" y="765511"/>
                  </a:lnTo>
                  <a:lnTo>
                    <a:pt x="2828287" y="784232"/>
                  </a:lnTo>
                  <a:lnTo>
                    <a:pt x="2786633" y="790956"/>
                  </a:lnTo>
                  <a:lnTo>
                    <a:pt x="2432050" y="790956"/>
                  </a:lnTo>
                  <a:lnTo>
                    <a:pt x="1702435" y="790956"/>
                  </a:lnTo>
                  <a:lnTo>
                    <a:pt x="131825" y="790956"/>
                  </a:lnTo>
                  <a:lnTo>
                    <a:pt x="90157" y="784232"/>
                  </a:lnTo>
                  <a:lnTo>
                    <a:pt x="53969" y="765511"/>
                  </a:lnTo>
                  <a:lnTo>
                    <a:pt x="25433" y="736969"/>
                  </a:lnTo>
                  <a:lnTo>
                    <a:pt x="6720" y="700783"/>
                  </a:lnTo>
                  <a:lnTo>
                    <a:pt x="0" y="659130"/>
                  </a:lnTo>
                  <a:lnTo>
                    <a:pt x="0" y="461391"/>
                  </a:lnTo>
                  <a:lnTo>
                    <a:pt x="0" y="131825"/>
                  </a:lnTo>
                  <a:close/>
                </a:path>
              </a:pathLst>
            </a:custGeom>
            <a:ln w="38100">
              <a:solidFill>
                <a:srgbClr val="759EA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/>
          <p:cNvSpPr txBox="1"/>
          <p:nvPr/>
        </p:nvSpPr>
        <p:spPr>
          <a:xfrm>
            <a:off x="1073302" y="2996945"/>
            <a:ext cx="257048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768393"/>
                </a:solidFill>
                <a:latin typeface="Microsoft JhengHei" panose="020B0604030504040204" charset="-120"/>
                <a:cs typeface="Microsoft JhengHei" panose="020B0604030504040204" charset="-120"/>
              </a:rPr>
              <a:t>会而不议，议而不决，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  <a:p>
            <a:pPr algn="ctr">
              <a:lnSpc>
                <a:spcPct val="100000"/>
              </a:lnSpc>
            </a:pPr>
            <a:r>
              <a:rPr sz="2000" b="1" dirty="0">
                <a:solidFill>
                  <a:srgbClr val="768393"/>
                </a:solidFill>
                <a:latin typeface="Microsoft JhengHei" panose="020B0604030504040204" charset="-120"/>
                <a:cs typeface="Microsoft JhengHei" panose="020B0604030504040204" charset="-120"/>
              </a:rPr>
              <a:t>决而不动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657859" y="461009"/>
            <a:ext cx="10876280" cy="5740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0862945" algn="l"/>
              </a:tabLst>
            </a:pPr>
            <a:r>
              <a:rPr sz="3200" b="0" spc="-48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0000"/>
                </a:solidFill>
              </a:rPr>
              <a:t>团队成功五要素</a:t>
            </a:r>
            <a:r>
              <a:rPr sz="3200" dirty="0">
                <a:solidFill>
                  <a:srgbClr val="000000"/>
                </a:solidFill>
              </a:rPr>
              <a:t>	</a:t>
            </a:r>
            <a:endParaRPr sz="32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67658" y="6506700"/>
            <a:ext cx="4453890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10"/>
              </a:lnSpc>
            </a:pPr>
            <a:r>
              <a:rPr sz="1200" spc="-5" dirty="0">
                <a:latin typeface="Times New Roman" panose="02020603050405020304"/>
                <a:cs typeface="Times New Roman" panose="02020603050405020304"/>
              </a:rPr>
              <a:t>©Development Dimensions International, </a:t>
            </a:r>
            <a:r>
              <a:rPr sz="1200" spc="-10" dirty="0">
                <a:latin typeface="Times New Roman" panose="02020603050405020304"/>
                <a:cs typeface="Times New Roman" panose="02020603050405020304"/>
              </a:rPr>
              <a:t>Inc., </a:t>
            </a:r>
            <a:r>
              <a:rPr sz="1200" dirty="0">
                <a:latin typeface="Times New Roman" panose="02020603050405020304"/>
                <a:cs typeface="Times New Roman" panose="02020603050405020304"/>
              </a:rPr>
              <a:t>2020. </a:t>
            </a:r>
            <a:r>
              <a:rPr sz="1200" spc="-5" dirty="0">
                <a:latin typeface="Times New Roman" panose="02020603050405020304"/>
                <a:cs typeface="Times New Roman" panose="02020603050405020304"/>
              </a:rPr>
              <a:t>All rights</a:t>
            </a:r>
            <a:r>
              <a:rPr sz="1200" spc="1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200" spc="-5" dirty="0">
                <a:latin typeface="Times New Roman" panose="02020603050405020304"/>
                <a:cs typeface="Times New Roman" panose="02020603050405020304"/>
              </a:rPr>
              <a:t>reserved.</a:t>
            </a:r>
            <a:endParaRPr sz="1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7859" y="461009"/>
            <a:ext cx="10876280" cy="574040"/>
          </a:xfrm>
          <a:prstGeom prst="rect">
            <a:avLst/>
          </a:prstGeom>
        </p:spPr>
        <p:txBody>
          <a:bodyPr vert="horz" wrap="square" lIns="0" tIns="82677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sz="2800" b="0" spc="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spc="-5" dirty="0">
                <a:solidFill>
                  <a:srgbClr val="000000"/>
                </a:solidFill>
              </a:rPr>
              <a:t>流程建立的工具</a:t>
            </a:r>
            <a:r>
              <a:rPr sz="2800" spc="-120" dirty="0">
                <a:solidFill>
                  <a:srgbClr val="000000"/>
                </a:solidFill>
              </a:rPr>
              <a:t> </a:t>
            </a:r>
            <a:r>
              <a:rPr sz="2800" spc="-5" dirty="0">
                <a:solidFill>
                  <a:srgbClr val="000000"/>
                </a:solidFill>
              </a:rPr>
              <a:t>团队章程工作表	</a:t>
            </a:r>
            <a:endParaRPr sz="2800">
              <a:latin typeface="Times New Roman" panose="02020603050405020304"/>
              <a:cs typeface="Times New Roman" panose="02020603050405020304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23875" y="1273428"/>
          <a:ext cx="11363325" cy="55848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16675"/>
                <a:gridCol w="4927600"/>
              </a:tblGrid>
              <a:tr h="397383">
                <a:tc gridSpan="2">
                  <a:txBody>
                    <a:bodyPr/>
                    <a:lstStyle/>
                    <a:p>
                      <a:pPr marL="635" algn="ctr">
                        <a:lnSpc>
                          <a:spcPts val="2865"/>
                        </a:lnSpc>
                      </a:pPr>
                      <a:r>
                        <a:rPr sz="24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团队章程工作表（部分）</a:t>
                      </a:r>
                      <a:endParaRPr sz="24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A"/>
                    </a:solidFill>
                  </a:tcPr>
                </a:tc>
                <a:tc hMerge="1">
                  <a:tcPr marL="0" marR="0" marT="0" marB="0"/>
                </a:tc>
              </a:tr>
              <a:tr h="397383">
                <a:tc gridSpan="2">
                  <a:txBody>
                    <a:bodyPr/>
                    <a:lstStyle/>
                    <a:p>
                      <a:pPr marL="31115">
                        <a:lnSpc>
                          <a:spcPts val="2865"/>
                        </a:lnSpc>
                      </a:pPr>
                      <a:r>
                        <a:rPr sz="24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目的</a:t>
                      </a:r>
                      <a:r>
                        <a:rPr sz="2400" b="1" spc="-6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2400" b="1" dirty="0">
                          <a:latin typeface="Arial" panose="020B0604020202020204"/>
                          <a:cs typeface="Arial" panose="020B0604020202020204"/>
                        </a:rPr>
                        <a:t>—</a:t>
                      </a:r>
                      <a:r>
                        <a:rPr sz="2400" b="1" spc="-1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24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我们为什么在这里？</a:t>
                      </a:r>
                      <a:endParaRPr sz="2400" b="1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A"/>
                    </a:solidFill>
                  </a:tcPr>
                </a:tc>
                <a:tc hMerge="1">
                  <a:tcPr marL="0" marR="0" marT="0" marB="0"/>
                </a:tc>
              </a:tr>
              <a:tr h="1669668"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0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明确的书面目的陈述包</a:t>
                      </a:r>
                      <a:r>
                        <a:rPr sz="2000" spc="-1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括</a:t>
                      </a:r>
                      <a:r>
                        <a:rPr sz="20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：</a:t>
                      </a:r>
                      <a:endParaRPr sz="2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374015" indent="-343535">
                        <a:lnSpc>
                          <a:spcPct val="100000"/>
                        </a:lnSpc>
                        <a:buClr>
                          <a:srgbClr val="002282"/>
                        </a:buClr>
                        <a:buSzPct val="60000"/>
                        <a:buFont typeface="Wingdings" panose="05000000000000000000"/>
                        <a:buChar char=""/>
                        <a:tabLst>
                          <a:tab pos="374015" algn="l"/>
                          <a:tab pos="374650" algn="l"/>
                        </a:tabLst>
                      </a:pPr>
                      <a:r>
                        <a:rPr sz="20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这是哪个团队。</a:t>
                      </a:r>
                      <a:endParaRPr sz="2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374015" indent="-343535">
                        <a:lnSpc>
                          <a:spcPct val="100000"/>
                        </a:lnSpc>
                        <a:spcBef>
                          <a:spcPts val="305"/>
                        </a:spcBef>
                        <a:buClr>
                          <a:srgbClr val="002282"/>
                        </a:buClr>
                        <a:buSzPct val="60000"/>
                        <a:buFont typeface="Wingdings" panose="05000000000000000000"/>
                        <a:buChar char=""/>
                        <a:tabLst>
                          <a:tab pos="374015" algn="l"/>
                          <a:tab pos="374650" algn="l"/>
                        </a:tabLst>
                      </a:pPr>
                      <a:r>
                        <a:rPr sz="20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具体而言，团队为何存</a:t>
                      </a:r>
                      <a:r>
                        <a:rPr sz="2000" spc="-1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在</a:t>
                      </a:r>
                      <a:r>
                        <a:rPr sz="20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。</a:t>
                      </a:r>
                      <a:endParaRPr sz="2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374015" indent="-343535">
                        <a:lnSpc>
                          <a:spcPct val="100000"/>
                        </a:lnSpc>
                        <a:spcBef>
                          <a:spcPts val="300"/>
                        </a:spcBef>
                        <a:buClr>
                          <a:srgbClr val="002282"/>
                        </a:buClr>
                        <a:buSzPct val="60000"/>
                        <a:buFont typeface="Wingdings" panose="05000000000000000000"/>
                        <a:buChar char=""/>
                        <a:tabLst>
                          <a:tab pos="374015" algn="l"/>
                          <a:tab pos="374650" algn="l"/>
                        </a:tabLst>
                      </a:pPr>
                      <a:r>
                        <a:rPr sz="20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团队支持什么公司目标。</a:t>
                      </a:r>
                      <a:endParaRPr sz="2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374015" indent="-343535">
                        <a:lnSpc>
                          <a:spcPts val="2360"/>
                        </a:lnSpc>
                        <a:spcBef>
                          <a:spcPts val="300"/>
                        </a:spcBef>
                        <a:buClr>
                          <a:srgbClr val="002282"/>
                        </a:buClr>
                        <a:buSzPct val="60000"/>
                        <a:buFont typeface="Wingdings" panose="05000000000000000000"/>
                        <a:buChar char=""/>
                        <a:tabLst>
                          <a:tab pos="374015" algn="l"/>
                          <a:tab pos="374650" algn="l"/>
                        </a:tabLst>
                      </a:pPr>
                      <a:r>
                        <a:rPr sz="20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团队如何为公司或客户</a:t>
                      </a:r>
                      <a:r>
                        <a:rPr sz="2000" spc="-1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增</a:t>
                      </a:r>
                      <a:r>
                        <a:rPr sz="20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加价</a:t>
                      </a:r>
                      <a:r>
                        <a:rPr sz="2000" spc="-1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值</a:t>
                      </a:r>
                      <a:r>
                        <a:rPr sz="20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。</a:t>
                      </a:r>
                      <a:endParaRPr sz="2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A"/>
                    </a:solidFill>
                  </a:tcPr>
                </a:tc>
              </a:tr>
              <a:tr h="397383">
                <a:tc gridSpan="2">
                  <a:txBody>
                    <a:bodyPr/>
                    <a:lstStyle/>
                    <a:p>
                      <a:pPr marL="31115">
                        <a:lnSpc>
                          <a:spcPts val="2870"/>
                        </a:lnSpc>
                      </a:pPr>
                      <a:r>
                        <a:rPr sz="24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职责</a:t>
                      </a:r>
                      <a:r>
                        <a:rPr sz="2400" b="1" spc="-6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2400" b="1" dirty="0">
                          <a:latin typeface="Arial" panose="020B0604020202020204"/>
                          <a:cs typeface="Arial" panose="020B0604020202020204"/>
                        </a:rPr>
                        <a:t>—</a:t>
                      </a:r>
                      <a:r>
                        <a:rPr sz="2400" b="1" spc="-10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2400" b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我们团队负责完成什么？</a:t>
                      </a:r>
                      <a:endParaRPr sz="2400" b="1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A"/>
                    </a:solidFill>
                  </a:tcPr>
                </a:tc>
                <a:tc hMerge="1">
                  <a:tcPr marL="0" marR="0" marT="0" marB="0"/>
                </a:tc>
              </a:tr>
              <a:tr h="1537754"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0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明确的团队职责内容：</a:t>
                      </a:r>
                      <a:endParaRPr sz="2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374015" indent="-343535">
                        <a:lnSpc>
                          <a:spcPct val="100000"/>
                        </a:lnSpc>
                        <a:buClr>
                          <a:srgbClr val="002282"/>
                        </a:buClr>
                        <a:buSzPct val="60000"/>
                        <a:buFont typeface="Wingdings" panose="05000000000000000000"/>
                        <a:buChar char=""/>
                        <a:tabLst>
                          <a:tab pos="374015" algn="l"/>
                          <a:tab pos="374650" algn="l"/>
                        </a:tabLst>
                      </a:pPr>
                      <a:r>
                        <a:rPr sz="20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提供团队主要的职责列</a:t>
                      </a:r>
                      <a:r>
                        <a:rPr sz="2000" spc="-1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表</a:t>
                      </a:r>
                      <a:r>
                        <a:rPr sz="20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。</a:t>
                      </a:r>
                      <a:endParaRPr sz="2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374015" indent="-343535">
                        <a:lnSpc>
                          <a:spcPct val="100000"/>
                        </a:lnSpc>
                        <a:spcBef>
                          <a:spcPts val="300"/>
                        </a:spcBef>
                        <a:buClr>
                          <a:srgbClr val="002282"/>
                        </a:buClr>
                        <a:buSzPct val="60000"/>
                        <a:buFont typeface="Wingdings" panose="05000000000000000000"/>
                        <a:buChar char=""/>
                        <a:tabLst>
                          <a:tab pos="374015" algn="l"/>
                          <a:tab pos="374650" algn="l"/>
                        </a:tabLst>
                      </a:pPr>
                      <a:r>
                        <a:rPr sz="20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为团队说明工作内容。</a:t>
                      </a:r>
                      <a:endParaRPr sz="2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374015" indent="-343535">
                        <a:lnSpc>
                          <a:spcPct val="100000"/>
                        </a:lnSpc>
                        <a:spcBef>
                          <a:spcPts val="300"/>
                        </a:spcBef>
                        <a:buClr>
                          <a:srgbClr val="002282"/>
                        </a:buClr>
                        <a:buSzPct val="60000"/>
                        <a:buFont typeface="Wingdings" panose="05000000000000000000"/>
                        <a:buChar char=""/>
                        <a:tabLst>
                          <a:tab pos="374015" algn="l"/>
                          <a:tab pos="374650" algn="l"/>
                        </a:tabLst>
                      </a:pPr>
                      <a:r>
                        <a:rPr sz="20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描述达成团队目的所需</a:t>
                      </a:r>
                      <a:r>
                        <a:rPr sz="2000" spc="-1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完</a:t>
                      </a:r>
                      <a:r>
                        <a:rPr sz="20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成的</a:t>
                      </a:r>
                      <a:r>
                        <a:rPr sz="2000" spc="-1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任</a:t>
                      </a:r>
                      <a:r>
                        <a:rPr sz="20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务、</a:t>
                      </a:r>
                      <a:r>
                        <a:rPr sz="2000" spc="-1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职</a:t>
                      </a:r>
                      <a:r>
                        <a:rPr sz="20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责或</a:t>
                      </a:r>
                      <a:r>
                        <a:rPr sz="2000" spc="-1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结</a:t>
                      </a:r>
                      <a:r>
                        <a:rPr sz="20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果。</a:t>
                      </a:r>
                      <a:endParaRPr sz="2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234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A"/>
                    </a:solidFill>
                  </a:tcPr>
                </a:tc>
              </a:tr>
              <a:tr h="458076">
                <a:tc gridSpan="2">
                  <a:txBody>
                    <a:bodyPr/>
                    <a:lstStyle/>
                    <a:p>
                      <a:pPr marL="31115">
                        <a:lnSpc>
                          <a:spcPts val="3350"/>
                        </a:lnSpc>
                        <a:spcBef>
                          <a:spcPts val="155"/>
                        </a:spcBef>
                      </a:pPr>
                      <a:r>
                        <a:rPr sz="2800" b="1" spc="-1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基本规</a:t>
                      </a:r>
                      <a:r>
                        <a:rPr sz="2800" b="1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则</a:t>
                      </a:r>
                      <a:r>
                        <a:rPr sz="2800" b="1" spc="-4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sz="2800" b="1" spc="-5" dirty="0">
                          <a:latin typeface="Arial" panose="020B0604020202020204"/>
                          <a:cs typeface="Arial" panose="020B0604020202020204"/>
                        </a:rPr>
                        <a:t>—</a:t>
                      </a:r>
                      <a:r>
                        <a:rPr sz="2800" b="1" dirty="0">
                          <a:latin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2400" b="1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我们团队将如何运作？</a:t>
                      </a:r>
                      <a:endParaRPr sz="2400" b="1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A"/>
                    </a:solidFill>
                  </a:tcPr>
                </a:tc>
                <a:tc hMerge="1">
                  <a:tcPr marL="0" marR="0" marT="0" marB="0"/>
                </a:tc>
              </a:tr>
              <a:tr h="720569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7E7EA"/>
                    </a:solidFill>
                  </a:tcPr>
                </a:tc>
                <a:tc hMerge="1"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7859" y="342646"/>
            <a:ext cx="108762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sz="3200" b="0" spc="-9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0000"/>
                </a:solidFill>
              </a:rPr>
              <a:t>同一个问题表象，背后</a:t>
            </a:r>
            <a:r>
              <a:rPr sz="3200" spc="-10" dirty="0">
                <a:solidFill>
                  <a:srgbClr val="000000"/>
                </a:solidFill>
              </a:rPr>
              <a:t>的</a:t>
            </a:r>
            <a:r>
              <a:rPr sz="4000" spc="-5" dirty="0">
                <a:solidFill>
                  <a:srgbClr val="F3A839"/>
                </a:solidFill>
              </a:rPr>
              <a:t>原</a:t>
            </a:r>
            <a:r>
              <a:rPr sz="4000" spc="-10" dirty="0">
                <a:solidFill>
                  <a:srgbClr val="F3A839"/>
                </a:solidFill>
              </a:rPr>
              <a:t>因</a:t>
            </a:r>
            <a:r>
              <a:rPr sz="3200" dirty="0">
                <a:solidFill>
                  <a:srgbClr val="000000"/>
                </a:solidFill>
              </a:rPr>
              <a:t>并不相同</a:t>
            </a:r>
            <a:r>
              <a:rPr sz="3200" dirty="0">
                <a:solidFill>
                  <a:srgbClr val="000000"/>
                </a:solidFill>
              </a:rPr>
              <a:t>	</a:t>
            </a:r>
            <a:endParaRPr sz="320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228078" y="2019256"/>
            <a:ext cx="2860675" cy="2769870"/>
            <a:chOff x="2228078" y="2019256"/>
            <a:chExt cx="2860675" cy="2769870"/>
          </a:xfrm>
        </p:grpSpPr>
        <p:pic>
          <p:nvPicPr>
            <p:cNvPr id="5" name="object 5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2228078" y="2019256"/>
              <a:ext cx="2860567" cy="250856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317241" y="2961894"/>
              <a:ext cx="2685415" cy="1477010"/>
            </a:xfrm>
            <a:custGeom>
              <a:avLst/>
              <a:gdLst/>
              <a:ahLst/>
              <a:cxnLst/>
              <a:rect l="l" t="t" r="r" b="b"/>
              <a:pathLst>
                <a:path w="2685415" h="1477010">
                  <a:moveTo>
                    <a:pt x="1339977" y="0"/>
                  </a:moveTo>
                  <a:lnTo>
                    <a:pt x="0" y="1476755"/>
                  </a:lnTo>
                  <a:lnTo>
                    <a:pt x="2685287" y="1476755"/>
                  </a:lnTo>
                  <a:lnTo>
                    <a:pt x="742314" y="1040764"/>
                  </a:lnTo>
                  <a:lnTo>
                    <a:pt x="1339977" y="0"/>
                  </a:lnTo>
                  <a:close/>
                </a:path>
              </a:pathLst>
            </a:custGeom>
            <a:solidFill>
              <a:srgbClr val="DFE4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317241" y="2961894"/>
              <a:ext cx="2685415" cy="1477010"/>
            </a:xfrm>
            <a:custGeom>
              <a:avLst/>
              <a:gdLst/>
              <a:ahLst/>
              <a:cxnLst/>
              <a:rect l="l" t="t" r="r" b="b"/>
              <a:pathLst>
                <a:path w="2685415" h="1477010">
                  <a:moveTo>
                    <a:pt x="742314" y="1040764"/>
                  </a:moveTo>
                  <a:lnTo>
                    <a:pt x="1339977" y="0"/>
                  </a:lnTo>
                  <a:lnTo>
                    <a:pt x="0" y="1476755"/>
                  </a:lnTo>
                  <a:lnTo>
                    <a:pt x="2685287" y="1476755"/>
                  </a:lnTo>
                  <a:lnTo>
                    <a:pt x="742314" y="1040764"/>
                  </a:lnTo>
                  <a:close/>
                </a:path>
              </a:pathLst>
            </a:custGeom>
            <a:ln w="28575">
              <a:solidFill>
                <a:srgbClr val="13131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059429" y="2103882"/>
              <a:ext cx="1945005" cy="2334895"/>
            </a:xfrm>
            <a:custGeom>
              <a:avLst/>
              <a:gdLst/>
              <a:ahLst/>
              <a:cxnLst/>
              <a:rect l="l" t="t" r="r" b="b"/>
              <a:pathLst>
                <a:path w="1945004" h="2334895">
                  <a:moveTo>
                    <a:pt x="596392" y="0"/>
                  </a:moveTo>
                  <a:lnTo>
                    <a:pt x="1200784" y="1899157"/>
                  </a:lnTo>
                  <a:lnTo>
                    <a:pt x="0" y="1899157"/>
                  </a:lnTo>
                  <a:lnTo>
                    <a:pt x="1944623" y="2334767"/>
                  </a:lnTo>
                  <a:lnTo>
                    <a:pt x="596392" y="0"/>
                  </a:lnTo>
                  <a:close/>
                </a:path>
              </a:pathLst>
            </a:custGeom>
            <a:solidFill>
              <a:srgbClr val="07C2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059429" y="2103882"/>
              <a:ext cx="1945005" cy="2334895"/>
            </a:xfrm>
            <a:custGeom>
              <a:avLst/>
              <a:gdLst/>
              <a:ahLst/>
              <a:cxnLst/>
              <a:rect l="l" t="t" r="r" b="b"/>
              <a:pathLst>
                <a:path w="1945004" h="2334895">
                  <a:moveTo>
                    <a:pt x="1200784" y="1899157"/>
                  </a:moveTo>
                  <a:lnTo>
                    <a:pt x="0" y="1899157"/>
                  </a:lnTo>
                  <a:lnTo>
                    <a:pt x="1944623" y="2334767"/>
                  </a:lnTo>
                  <a:lnTo>
                    <a:pt x="596392" y="0"/>
                  </a:lnTo>
                  <a:lnTo>
                    <a:pt x="1200784" y="1899157"/>
                  </a:lnTo>
                  <a:close/>
                </a:path>
              </a:pathLst>
            </a:custGeom>
            <a:ln w="28575">
              <a:solidFill>
                <a:srgbClr val="13131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317241" y="2103882"/>
              <a:ext cx="1943100" cy="2334895"/>
            </a:xfrm>
            <a:custGeom>
              <a:avLst/>
              <a:gdLst/>
              <a:ahLst/>
              <a:cxnLst/>
              <a:rect l="l" t="t" r="r" b="b"/>
              <a:pathLst>
                <a:path w="1943100" h="2334895">
                  <a:moveTo>
                    <a:pt x="1338833" y="0"/>
                  </a:moveTo>
                  <a:lnTo>
                    <a:pt x="0" y="2334767"/>
                  </a:lnTo>
                  <a:lnTo>
                    <a:pt x="1340104" y="859281"/>
                  </a:lnTo>
                  <a:lnTo>
                    <a:pt x="1943099" y="1899157"/>
                  </a:lnTo>
                  <a:lnTo>
                    <a:pt x="1338833" y="0"/>
                  </a:lnTo>
                  <a:close/>
                </a:path>
              </a:pathLst>
            </a:custGeom>
            <a:solidFill>
              <a:srgbClr val="F47A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317241" y="2103882"/>
              <a:ext cx="1943100" cy="2334895"/>
            </a:xfrm>
            <a:custGeom>
              <a:avLst/>
              <a:gdLst/>
              <a:ahLst/>
              <a:cxnLst/>
              <a:rect l="l" t="t" r="r" b="b"/>
              <a:pathLst>
                <a:path w="1943100" h="2334895">
                  <a:moveTo>
                    <a:pt x="1340104" y="859281"/>
                  </a:moveTo>
                  <a:lnTo>
                    <a:pt x="1943099" y="1899157"/>
                  </a:lnTo>
                  <a:lnTo>
                    <a:pt x="1338833" y="0"/>
                  </a:lnTo>
                  <a:lnTo>
                    <a:pt x="0" y="2334767"/>
                  </a:lnTo>
                  <a:lnTo>
                    <a:pt x="1340104" y="859281"/>
                  </a:lnTo>
                  <a:close/>
                </a:path>
              </a:pathLst>
            </a:custGeom>
            <a:ln w="28575">
              <a:solidFill>
                <a:srgbClr val="13131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08019" y="2958084"/>
              <a:ext cx="89915" cy="9143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396489" y="2999994"/>
              <a:ext cx="822960" cy="0"/>
            </a:xfrm>
            <a:custGeom>
              <a:avLst/>
              <a:gdLst/>
              <a:ahLst/>
              <a:cxnLst/>
              <a:rect l="l" t="t" r="r" b="b"/>
              <a:pathLst>
                <a:path w="822960">
                  <a:moveTo>
                    <a:pt x="822960" y="0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78893" y="4211792"/>
              <a:ext cx="129025" cy="12906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542031" y="4279773"/>
              <a:ext cx="305435" cy="340360"/>
            </a:xfrm>
            <a:custGeom>
              <a:avLst/>
              <a:gdLst/>
              <a:ahLst/>
              <a:cxnLst/>
              <a:rect l="l" t="t" r="r" b="b"/>
              <a:pathLst>
                <a:path w="305435" h="340360">
                  <a:moveTo>
                    <a:pt x="305307" y="0"/>
                  </a:moveTo>
                  <a:lnTo>
                    <a:pt x="0" y="340232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15083" y="4061051"/>
              <a:ext cx="120366" cy="12029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173600" y="4104386"/>
              <a:ext cx="293370" cy="670560"/>
            </a:xfrm>
            <a:custGeom>
              <a:avLst/>
              <a:gdLst/>
              <a:ahLst/>
              <a:cxnLst/>
              <a:rect l="l" t="t" r="r" b="b"/>
              <a:pathLst>
                <a:path w="293370" h="670560">
                  <a:moveTo>
                    <a:pt x="0" y="0"/>
                  </a:moveTo>
                  <a:lnTo>
                    <a:pt x="292862" y="670306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1132738" y="1612939"/>
            <a:ext cx="2038350" cy="1163320"/>
          </a:xfrm>
          <a:prstGeom prst="rect">
            <a:avLst/>
          </a:prstGeom>
        </p:spPr>
        <p:txBody>
          <a:bodyPr vert="horz" wrap="square" lIns="0" tIns="22732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90"/>
              </a:spcBef>
            </a:pPr>
            <a:r>
              <a:rPr sz="2900" b="1" spc="254" dirty="0">
                <a:solidFill>
                  <a:srgbClr val="404040"/>
                </a:solidFill>
                <a:latin typeface="黑体" panose="02010609060101010101" charset="-122"/>
                <a:cs typeface="黑体" panose="02010609060101010101" charset="-122"/>
              </a:rPr>
              <a:t>使命与目标</a:t>
            </a:r>
            <a:endParaRPr sz="290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1255"/>
              </a:spcBef>
            </a:pPr>
            <a:r>
              <a:rPr sz="2100" spc="35" dirty="0">
                <a:solidFill>
                  <a:srgbClr val="404040"/>
                </a:solidFill>
                <a:latin typeface="黑体" panose="02010609060101010101" charset="-122"/>
                <a:cs typeface="黑体" panose="02010609060101010101" charset="-122"/>
              </a:rPr>
              <a:t>做“正确</a:t>
            </a:r>
            <a:r>
              <a:rPr sz="2100" spc="50" dirty="0">
                <a:solidFill>
                  <a:srgbClr val="404040"/>
                </a:solidFill>
                <a:latin typeface="黑体" panose="02010609060101010101" charset="-122"/>
                <a:cs typeface="黑体" panose="02010609060101010101" charset="-122"/>
              </a:rPr>
              <a:t>的</a:t>
            </a:r>
            <a:r>
              <a:rPr sz="2100" spc="35" dirty="0">
                <a:solidFill>
                  <a:srgbClr val="404040"/>
                </a:solidFill>
                <a:latin typeface="黑体" panose="02010609060101010101" charset="-122"/>
                <a:cs typeface="黑体" panose="02010609060101010101" charset="-122"/>
              </a:rPr>
              <a:t>”事</a:t>
            </a:r>
            <a:endParaRPr sz="21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482085" y="4667967"/>
            <a:ext cx="2037714" cy="1164590"/>
          </a:xfrm>
          <a:prstGeom prst="rect">
            <a:avLst/>
          </a:prstGeom>
        </p:spPr>
        <p:txBody>
          <a:bodyPr vert="horz" wrap="square" lIns="0" tIns="2286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sz="2900" b="1" spc="250" dirty="0">
                <a:solidFill>
                  <a:srgbClr val="404040"/>
                </a:solidFill>
                <a:latin typeface="黑体" panose="02010609060101010101" charset="-122"/>
                <a:cs typeface="黑体" panose="02010609060101010101" charset="-122"/>
              </a:rPr>
              <a:t>过程与结果</a:t>
            </a:r>
            <a:endParaRPr sz="2900">
              <a:latin typeface="黑体" panose="02010609060101010101" charset="-122"/>
              <a:cs typeface="黑体" panose="02010609060101010101" charset="-122"/>
            </a:endParaRPr>
          </a:p>
          <a:p>
            <a:pPr marL="123825">
              <a:lnSpc>
                <a:spcPct val="100000"/>
              </a:lnSpc>
              <a:spcBef>
                <a:spcPts val="1255"/>
              </a:spcBef>
            </a:pPr>
            <a:r>
              <a:rPr sz="2100" spc="35" dirty="0">
                <a:solidFill>
                  <a:srgbClr val="404040"/>
                </a:solidFill>
                <a:latin typeface="黑体" panose="02010609060101010101" charset="-122"/>
                <a:cs typeface="黑体" panose="02010609060101010101" charset="-122"/>
              </a:rPr>
              <a:t>“正确地</a:t>
            </a:r>
            <a:r>
              <a:rPr sz="2100" spc="45" dirty="0">
                <a:solidFill>
                  <a:srgbClr val="404040"/>
                </a:solidFill>
                <a:latin typeface="黑体" panose="02010609060101010101" charset="-122"/>
                <a:cs typeface="黑体" panose="02010609060101010101" charset="-122"/>
              </a:rPr>
              <a:t>”</a:t>
            </a:r>
            <a:r>
              <a:rPr sz="2100" spc="35" dirty="0">
                <a:solidFill>
                  <a:srgbClr val="404040"/>
                </a:solidFill>
                <a:latin typeface="黑体" panose="02010609060101010101" charset="-122"/>
                <a:cs typeface="黑体" panose="02010609060101010101" charset="-122"/>
              </a:rPr>
              <a:t>做事</a:t>
            </a:r>
            <a:endParaRPr sz="21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09955" y="4402085"/>
            <a:ext cx="2037714" cy="1164590"/>
          </a:xfrm>
          <a:prstGeom prst="rect">
            <a:avLst/>
          </a:prstGeom>
        </p:spPr>
        <p:txBody>
          <a:bodyPr vert="horz" wrap="square" lIns="0" tIns="2286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sz="2900" b="1" spc="250" dirty="0">
                <a:solidFill>
                  <a:srgbClr val="404040"/>
                </a:solidFill>
                <a:latin typeface="黑体" panose="02010609060101010101" charset="-122"/>
                <a:cs typeface="黑体" panose="02010609060101010101" charset="-122"/>
              </a:rPr>
              <a:t>团队适应性</a:t>
            </a:r>
            <a:endParaRPr sz="290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1255"/>
              </a:spcBef>
            </a:pPr>
            <a:r>
              <a:rPr sz="2100" spc="35" dirty="0">
                <a:solidFill>
                  <a:srgbClr val="404040"/>
                </a:solidFill>
                <a:latin typeface="黑体" panose="02010609060101010101" charset="-122"/>
                <a:cs typeface="黑体" panose="02010609060101010101" charset="-122"/>
              </a:rPr>
              <a:t>共同应对</a:t>
            </a:r>
            <a:r>
              <a:rPr sz="2100" spc="45" dirty="0">
                <a:solidFill>
                  <a:srgbClr val="404040"/>
                </a:solidFill>
                <a:latin typeface="黑体" panose="02010609060101010101" charset="-122"/>
                <a:cs typeface="黑体" panose="02010609060101010101" charset="-122"/>
              </a:rPr>
              <a:t>变</a:t>
            </a:r>
            <a:r>
              <a:rPr sz="2100" spc="35" dirty="0">
                <a:solidFill>
                  <a:srgbClr val="404040"/>
                </a:solidFill>
                <a:latin typeface="黑体" panose="02010609060101010101" charset="-122"/>
                <a:cs typeface="黑体" panose="02010609060101010101" charset="-122"/>
              </a:rPr>
              <a:t>化</a:t>
            </a:r>
            <a:endParaRPr sz="2100">
              <a:latin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6051227" y="3014630"/>
            <a:ext cx="594995" cy="651510"/>
            <a:chOff x="6051227" y="3014630"/>
            <a:chExt cx="594995" cy="651510"/>
          </a:xfrm>
        </p:grpSpPr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51227" y="3014630"/>
              <a:ext cx="594775" cy="651498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6086855" y="3177540"/>
              <a:ext cx="287020" cy="341630"/>
            </a:xfrm>
            <a:custGeom>
              <a:avLst/>
              <a:gdLst/>
              <a:ahLst/>
              <a:cxnLst/>
              <a:rect l="l" t="t" r="r" b="b"/>
              <a:pathLst>
                <a:path w="287020" h="341629">
                  <a:moveTo>
                    <a:pt x="286512" y="0"/>
                  </a:moveTo>
                  <a:lnTo>
                    <a:pt x="0" y="0"/>
                  </a:lnTo>
                  <a:lnTo>
                    <a:pt x="0" y="341375"/>
                  </a:lnTo>
                  <a:lnTo>
                    <a:pt x="286512" y="341375"/>
                  </a:lnTo>
                  <a:lnTo>
                    <a:pt x="286512" y="0"/>
                  </a:lnTo>
                  <a:close/>
                </a:path>
              </a:pathLst>
            </a:custGeom>
            <a:solidFill>
              <a:srgbClr val="F47A4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/>
          <p:nvPr/>
        </p:nvSpPr>
        <p:spPr>
          <a:xfrm>
            <a:off x="6511290" y="3057525"/>
            <a:ext cx="5100320" cy="131127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650" spc="10" dirty="0">
                <a:solidFill>
                  <a:srgbClr val="404040"/>
                </a:solidFill>
                <a:latin typeface="黑体" panose="02010609060101010101" charset="-122"/>
                <a:cs typeface="黑体" panose="02010609060101010101" charset="-122"/>
              </a:rPr>
              <a:t>对任务的理解与组织期待不一致？</a:t>
            </a:r>
            <a:endParaRPr sz="2650">
              <a:latin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90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</a:pPr>
            <a:r>
              <a:rPr sz="2650" spc="10" dirty="0">
                <a:solidFill>
                  <a:srgbClr val="404040"/>
                </a:solidFill>
                <a:latin typeface="黑体" panose="02010609060101010101" charset="-122"/>
                <a:cs typeface="黑体" panose="02010609060101010101" charset="-122"/>
              </a:rPr>
              <a:t>闷声独自做事，忽视沟通协调？</a:t>
            </a:r>
            <a:endParaRPr sz="2650">
              <a:latin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5957315" y="3732326"/>
            <a:ext cx="782955" cy="838200"/>
            <a:chOff x="5957315" y="3732326"/>
            <a:chExt cx="782955" cy="838200"/>
          </a:xfrm>
        </p:grpSpPr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57315" y="3732326"/>
              <a:ext cx="782599" cy="837641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6086855" y="3988308"/>
              <a:ext cx="287020" cy="341630"/>
            </a:xfrm>
            <a:custGeom>
              <a:avLst/>
              <a:gdLst/>
              <a:ahLst/>
              <a:cxnLst/>
              <a:rect l="l" t="t" r="r" b="b"/>
              <a:pathLst>
                <a:path w="287020" h="341629">
                  <a:moveTo>
                    <a:pt x="286512" y="0"/>
                  </a:moveTo>
                  <a:lnTo>
                    <a:pt x="0" y="0"/>
                  </a:lnTo>
                  <a:lnTo>
                    <a:pt x="0" y="341376"/>
                  </a:lnTo>
                  <a:lnTo>
                    <a:pt x="286512" y="341376"/>
                  </a:lnTo>
                  <a:lnTo>
                    <a:pt x="286512" y="0"/>
                  </a:lnTo>
                  <a:close/>
                </a:path>
              </a:pathLst>
            </a:custGeom>
            <a:solidFill>
              <a:srgbClr val="07C2B1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8" name="object 28"/>
          <p:cNvGrpSpPr/>
          <p:nvPr/>
        </p:nvGrpSpPr>
        <p:grpSpPr>
          <a:xfrm>
            <a:off x="6051227" y="4665122"/>
            <a:ext cx="594995" cy="651510"/>
            <a:chOff x="6051227" y="4665122"/>
            <a:chExt cx="594995" cy="651510"/>
          </a:xfrm>
        </p:grpSpPr>
        <p:pic>
          <p:nvPicPr>
            <p:cNvPr id="29" name="object 2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51227" y="4665122"/>
              <a:ext cx="594775" cy="651498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6086855" y="4828032"/>
              <a:ext cx="287020" cy="341630"/>
            </a:xfrm>
            <a:custGeom>
              <a:avLst/>
              <a:gdLst/>
              <a:ahLst/>
              <a:cxnLst/>
              <a:rect l="l" t="t" r="r" b="b"/>
              <a:pathLst>
                <a:path w="287020" h="341629">
                  <a:moveTo>
                    <a:pt x="286512" y="0"/>
                  </a:moveTo>
                  <a:lnTo>
                    <a:pt x="0" y="0"/>
                  </a:lnTo>
                  <a:lnTo>
                    <a:pt x="0" y="341376"/>
                  </a:lnTo>
                  <a:lnTo>
                    <a:pt x="286512" y="341376"/>
                  </a:lnTo>
                  <a:lnTo>
                    <a:pt x="286512" y="0"/>
                  </a:lnTo>
                  <a:close/>
                </a:path>
              </a:pathLst>
            </a:custGeom>
            <a:solidFill>
              <a:srgbClr val="DFE44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 txBox="1"/>
          <p:nvPr/>
        </p:nvSpPr>
        <p:spPr>
          <a:xfrm>
            <a:off x="6511290" y="4776596"/>
            <a:ext cx="4424045" cy="4318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650" spc="10" dirty="0">
                <a:solidFill>
                  <a:srgbClr val="404040"/>
                </a:solidFill>
                <a:latin typeface="黑体" panose="02010609060101010101" charset="-122"/>
                <a:cs typeface="黑体" panose="02010609060101010101" charset="-122"/>
              </a:rPr>
              <a:t>在不适配的流程中疲于奔命？</a:t>
            </a:r>
            <a:endParaRPr sz="265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142482" y="2131822"/>
            <a:ext cx="4762500" cy="4318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650" spc="10" dirty="0">
                <a:solidFill>
                  <a:srgbClr val="445563"/>
                </a:solidFill>
                <a:latin typeface="黑体" panose="02010609060101010101" charset="-122"/>
                <a:cs typeface="黑体" panose="02010609060101010101" charset="-122"/>
              </a:rPr>
              <a:t>忙忙碌碌，但产出看不到价值</a:t>
            </a:r>
            <a:r>
              <a:rPr sz="2650" spc="10" dirty="0">
                <a:solidFill>
                  <a:srgbClr val="445563"/>
                </a:solidFill>
                <a:latin typeface="Times New Roman" panose="02020603050405020304"/>
                <a:cs typeface="Times New Roman" panose="02020603050405020304"/>
              </a:rPr>
              <a:t>…</a:t>
            </a:r>
            <a:endParaRPr sz="265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33" name="object 3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007852" y="2090927"/>
            <a:ext cx="565403" cy="533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0559" y="1028700"/>
            <a:ext cx="10850880" cy="0"/>
          </a:xfrm>
          <a:custGeom>
            <a:avLst/>
            <a:gdLst/>
            <a:ahLst/>
            <a:cxnLst/>
            <a:rect l="l" t="t" r="r" b="b"/>
            <a:pathLst>
              <a:path w="10850880">
                <a:moveTo>
                  <a:pt x="0" y="0"/>
                </a:moveTo>
                <a:lnTo>
                  <a:pt x="10850499" y="0"/>
                </a:lnTo>
              </a:path>
            </a:pathLst>
          </a:custGeom>
          <a:ln w="3175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867658" y="6506700"/>
            <a:ext cx="4453890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10"/>
              </a:lnSpc>
            </a:pPr>
            <a:r>
              <a:rPr sz="1200" spc="-5" dirty="0">
                <a:latin typeface="Times New Roman" panose="02020603050405020304"/>
                <a:cs typeface="Times New Roman" panose="02020603050405020304"/>
              </a:rPr>
              <a:t>©Development Dimensions International, </a:t>
            </a:r>
            <a:r>
              <a:rPr sz="1200" spc="-10" dirty="0">
                <a:latin typeface="Times New Roman" panose="02020603050405020304"/>
                <a:cs typeface="Times New Roman" panose="02020603050405020304"/>
              </a:rPr>
              <a:t>Inc., </a:t>
            </a:r>
            <a:r>
              <a:rPr sz="1200" dirty="0">
                <a:latin typeface="Times New Roman" panose="02020603050405020304"/>
                <a:cs typeface="Times New Roman" panose="02020603050405020304"/>
              </a:rPr>
              <a:t>2020. </a:t>
            </a:r>
            <a:r>
              <a:rPr sz="1200" spc="-5" dirty="0">
                <a:latin typeface="Times New Roman" panose="02020603050405020304"/>
                <a:cs typeface="Times New Roman" panose="02020603050405020304"/>
              </a:rPr>
              <a:t>All rights</a:t>
            </a:r>
            <a:r>
              <a:rPr sz="1200" spc="1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200" spc="-5" dirty="0">
                <a:latin typeface="Times New Roman" panose="02020603050405020304"/>
                <a:cs typeface="Times New Roman" panose="02020603050405020304"/>
              </a:rPr>
              <a:t>reserved.</a:t>
            </a:r>
            <a:endParaRPr sz="12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703309" y="6303277"/>
            <a:ext cx="12763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90"/>
              </a:lnSpc>
            </a:pPr>
            <a:r>
              <a:rPr sz="1800" spc="-5" dirty="0">
                <a:latin typeface="Arial" panose="020B0604020202020204"/>
                <a:cs typeface="Arial" panose="020B0604020202020204"/>
              </a:rPr>
              <a:t>6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4885942"/>
            <a:ext cx="12192000" cy="1972310"/>
          </a:xfrm>
          <a:custGeom>
            <a:avLst/>
            <a:gdLst/>
            <a:ahLst/>
            <a:cxnLst/>
            <a:rect l="l" t="t" r="r" b="b"/>
            <a:pathLst>
              <a:path w="12192000" h="1972309">
                <a:moveTo>
                  <a:pt x="12192000" y="0"/>
                </a:moveTo>
                <a:lnTo>
                  <a:pt x="0" y="0"/>
                </a:lnTo>
                <a:lnTo>
                  <a:pt x="0" y="1972054"/>
                </a:lnTo>
                <a:lnTo>
                  <a:pt x="12192000" y="1972054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AFEF">
              <a:alpha val="87057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95400" y="5034915"/>
            <a:ext cx="9721215" cy="1674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0"/>
              </a:spcBef>
            </a:pPr>
            <a:r>
              <a:rPr sz="5400" u="none" dirty="0">
                <a:solidFill>
                  <a:srgbClr val="FFFFFF"/>
                </a:solidFill>
              </a:rPr>
              <a:t>团队管理</a:t>
            </a:r>
            <a:endParaRPr sz="5400"/>
          </a:p>
          <a:p>
            <a:pPr algn="ctr">
              <a:lnSpc>
                <a:spcPct val="100000"/>
              </a:lnSpc>
            </a:pPr>
            <a:r>
              <a:rPr sz="5400" u="none" spc="-5" dirty="0">
                <a:solidFill>
                  <a:srgbClr val="FFFFFF"/>
                </a:solidFill>
              </a:rPr>
              <a:t>培训了那么多、有用的那么少</a:t>
            </a:r>
            <a:endParaRPr sz="5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7859" y="461009"/>
            <a:ext cx="10876280" cy="5740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0862945" algn="l"/>
              </a:tabLst>
            </a:pPr>
            <a:r>
              <a:rPr sz="3200" spc="-180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3200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DDI</a:t>
            </a:r>
            <a:r>
              <a:rPr sz="3200" dirty="0">
                <a:solidFill>
                  <a:srgbClr val="000000"/>
                </a:solidFill>
              </a:rPr>
              <a:t>团队角色模型</a:t>
            </a:r>
            <a:r>
              <a:rPr sz="3200" dirty="0">
                <a:solidFill>
                  <a:srgbClr val="000000"/>
                </a:solidFill>
              </a:rPr>
              <a:t>	</a:t>
            </a:r>
            <a:endParaRPr sz="320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1191570"/>
            <a:ext cx="4700270" cy="4765675"/>
            <a:chOff x="0" y="1191570"/>
            <a:chExt cx="4700270" cy="4765675"/>
          </a:xfrm>
        </p:grpSpPr>
        <p:pic>
          <p:nvPicPr>
            <p:cNvPr id="5" name="object 5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1191570"/>
              <a:ext cx="4700071" cy="476505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6699" y="1473708"/>
              <a:ext cx="4125467" cy="412546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39467" y="2942856"/>
              <a:ext cx="1132319" cy="124204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960626" y="3033522"/>
              <a:ext cx="585470" cy="1065530"/>
            </a:xfrm>
            <a:custGeom>
              <a:avLst/>
              <a:gdLst/>
              <a:ahLst/>
              <a:cxnLst/>
              <a:rect l="l" t="t" r="r" b="b"/>
              <a:pathLst>
                <a:path w="585469" h="1065529">
                  <a:moveTo>
                    <a:pt x="0" y="0"/>
                  </a:moveTo>
                  <a:lnTo>
                    <a:pt x="0" y="1065276"/>
                  </a:lnTo>
                  <a:lnTo>
                    <a:pt x="172719" y="294513"/>
                  </a:lnTo>
                  <a:lnTo>
                    <a:pt x="585216" y="5316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4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960626" y="3033522"/>
              <a:ext cx="585470" cy="1065530"/>
            </a:xfrm>
            <a:custGeom>
              <a:avLst/>
              <a:gdLst/>
              <a:ahLst/>
              <a:cxnLst/>
              <a:rect l="l" t="t" r="r" b="b"/>
              <a:pathLst>
                <a:path w="585469" h="1065529">
                  <a:moveTo>
                    <a:pt x="172719" y="294513"/>
                  </a:moveTo>
                  <a:lnTo>
                    <a:pt x="585216" y="531622"/>
                  </a:lnTo>
                  <a:lnTo>
                    <a:pt x="0" y="0"/>
                  </a:lnTo>
                  <a:lnTo>
                    <a:pt x="0" y="1065276"/>
                  </a:lnTo>
                  <a:lnTo>
                    <a:pt x="172719" y="294513"/>
                  </a:lnTo>
                  <a:close/>
                </a:path>
              </a:pathLst>
            </a:custGeom>
            <a:ln w="28574">
              <a:solidFill>
                <a:srgbClr val="13131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928621" y="3327653"/>
              <a:ext cx="927100" cy="771525"/>
            </a:xfrm>
            <a:custGeom>
              <a:avLst/>
              <a:gdLst/>
              <a:ahLst/>
              <a:cxnLst/>
              <a:rect l="l" t="t" r="r" b="b"/>
              <a:pathLst>
                <a:path w="927100" h="771525">
                  <a:moveTo>
                    <a:pt x="172846" y="0"/>
                  </a:moveTo>
                  <a:lnTo>
                    <a:pt x="0" y="771144"/>
                  </a:lnTo>
                  <a:lnTo>
                    <a:pt x="926591" y="236474"/>
                  </a:lnTo>
                  <a:lnTo>
                    <a:pt x="172846" y="476123"/>
                  </a:lnTo>
                  <a:lnTo>
                    <a:pt x="172846" y="0"/>
                  </a:lnTo>
                  <a:close/>
                </a:path>
              </a:pathLst>
            </a:custGeom>
            <a:solidFill>
              <a:srgbClr val="07C2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928621" y="3327653"/>
              <a:ext cx="927100" cy="771525"/>
            </a:xfrm>
            <a:custGeom>
              <a:avLst/>
              <a:gdLst/>
              <a:ahLst/>
              <a:cxnLst/>
              <a:rect l="l" t="t" r="r" b="b"/>
              <a:pathLst>
                <a:path w="927100" h="771525">
                  <a:moveTo>
                    <a:pt x="172846" y="476123"/>
                  </a:moveTo>
                  <a:lnTo>
                    <a:pt x="172846" y="0"/>
                  </a:lnTo>
                  <a:lnTo>
                    <a:pt x="0" y="771144"/>
                  </a:lnTo>
                  <a:lnTo>
                    <a:pt x="926591" y="236474"/>
                  </a:lnTo>
                  <a:lnTo>
                    <a:pt x="172846" y="476123"/>
                  </a:lnTo>
                  <a:close/>
                </a:path>
              </a:pathLst>
            </a:custGeom>
            <a:ln w="28575">
              <a:solidFill>
                <a:srgbClr val="13131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960626" y="3033522"/>
              <a:ext cx="927100" cy="771525"/>
            </a:xfrm>
            <a:custGeom>
              <a:avLst/>
              <a:gdLst/>
              <a:ahLst/>
              <a:cxnLst/>
              <a:rect l="l" t="t" r="r" b="b"/>
              <a:pathLst>
                <a:path w="927100" h="771525">
                  <a:moveTo>
                    <a:pt x="0" y="0"/>
                  </a:moveTo>
                  <a:lnTo>
                    <a:pt x="585597" y="531876"/>
                  </a:lnTo>
                  <a:lnTo>
                    <a:pt x="172847" y="771144"/>
                  </a:lnTo>
                  <a:lnTo>
                    <a:pt x="926592" y="5313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7A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960626" y="3033522"/>
              <a:ext cx="927100" cy="771525"/>
            </a:xfrm>
            <a:custGeom>
              <a:avLst/>
              <a:gdLst/>
              <a:ahLst/>
              <a:cxnLst/>
              <a:rect l="l" t="t" r="r" b="b"/>
              <a:pathLst>
                <a:path w="927100" h="771525">
                  <a:moveTo>
                    <a:pt x="585597" y="531876"/>
                  </a:moveTo>
                  <a:lnTo>
                    <a:pt x="172847" y="771144"/>
                  </a:lnTo>
                  <a:lnTo>
                    <a:pt x="926592" y="531367"/>
                  </a:lnTo>
                  <a:lnTo>
                    <a:pt x="0" y="0"/>
                  </a:lnTo>
                  <a:lnTo>
                    <a:pt x="585597" y="531876"/>
                  </a:lnTo>
                  <a:close/>
                </a:path>
              </a:pathLst>
            </a:custGeom>
            <a:ln w="28575">
              <a:solidFill>
                <a:srgbClr val="13131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25851" y="1775472"/>
              <a:ext cx="557009" cy="51128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25851" y="2037600"/>
              <a:ext cx="557009" cy="511289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2757677" y="1846579"/>
            <a:ext cx="254000" cy="56197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2060"/>
              </a:lnSpc>
              <a:spcBef>
                <a:spcPts val="250"/>
              </a:spcBef>
            </a:pPr>
            <a:r>
              <a:rPr sz="1800" b="1" spc="-10" dirty="0">
                <a:solidFill>
                  <a:srgbClr val="F47A4D"/>
                </a:solidFill>
                <a:latin typeface="黑体" panose="02010609060101010101" charset="-122"/>
                <a:cs typeface="黑体" panose="02010609060101010101" charset="-122"/>
              </a:rPr>
              <a:t>视 野</a:t>
            </a:r>
            <a:endParaRPr sz="1800">
              <a:latin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593848" y="4604016"/>
            <a:ext cx="557530" cy="773430"/>
            <a:chOff x="2593848" y="4604016"/>
            <a:chExt cx="557530" cy="773430"/>
          </a:xfrm>
        </p:grpSpPr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93848" y="4604016"/>
              <a:ext cx="557009" cy="51128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93848" y="4866144"/>
              <a:ext cx="557009" cy="511289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2725927" y="4674870"/>
            <a:ext cx="254000" cy="56197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2060"/>
              </a:lnSpc>
              <a:spcBef>
                <a:spcPts val="250"/>
              </a:spcBef>
            </a:pPr>
            <a:r>
              <a:rPr sz="1800" b="1" spc="-10" dirty="0">
                <a:solidFill>
                  <a:srgbClr val="07C2B1"/>
                </a:solidFill>
                <a:latin typeface="黑体" panose="02010609060101010101" charset="-122"/>
                <a:cs typeface="黑体" panose="02010609060101010101" charset="-122"/>
              </a:rPr>
              <a:t>规 划</a:t>
            </a:r>
            <a:endParaRPr sz="1800">
              <a:latin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429000" y="2601480"/>
            <a:ext cx="557530" cy="773430"/>
            <a:chOff x="3429000" y="2601480"/>
            <a:chExt cx="557530" cy="773430"/>
          </a:xfrm>
        </p:grpSpPr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29000" y="2601480"/>
              <a:ext cx="557009" cy="51128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29000" y="2863608"/>
              <a:ext cx="557009" cy="511289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3560826" y="2672841"/>
            <a:ext cx="254000" cy="56197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2060"/>
              </a:lnSpc>
              <a:spcBef>
                <a:spcPts val="250"/>
              </a:spcBef>
            </a:pPr>
            <a:r>
              <a:rPr sz="1800" b="1" spc="-10" dirty="0">
                <a:solidFill>
                  <a:srgbClr val="F47A4D"/>
                </a:solidFill>
                <a:latin typeface="黑体" panose="02010609060101010101" charset="-122"/>
                <a:cs typeface="黑体" panose="02010609060101010101" charset="-122"/>
              </a:rPr>
              <a:t>分 析</a:t>
            </a:r>
            <a:endParaRPr sz="1800">
              <a:latin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409188" y="3771912"/>
            <a:ext cx="557530" cy="773430"/>
            <a:chOff x="3409188" y="3771912"/>
            <a:chExt cx="557530" cy="773430"/>
          </a:xfrm>
        </p:grpSpPr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409188" y="3771912"/>
              <a:ext cx="557009" cy="51128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409188" y="4034040"/>
              <a:ext cx="557009" cy="511289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3541267" y="3842766"/>
            <a:ext cx="254000" cy="56197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2060"/>
              </a:lnSpc>
              <a:spcBef>
                <a:spcPts val="250"/>
              </a:spcBef>
            </a:pPr>
            <a:r>
              <a:rPr sz="1800" b="1" spc="-10" dirty="0">
                <a:solidFill>
                  <a:srgbClr val="F47A4D"/>
                </a:solidFill>
                <a:latin typeface="黑体" panose="02010609060101010101" charset="-122"/>
                <a:cs typeface="黑体" panose="02010609060101010101" charset="-122"/>
              </a:rPr>
              <a:t>决 断</a:t>
            </a:r>
            <a:endParaRPr sz="1800">
              <a:latin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453896" y="4575060"/>
            <a:ext cx="557530" cy="773430"/>
            <a:chOff x="1453896" y="4575060"/>
            <a:chExt cx="557530" cy="773430"/>
          </a:xfrm>
        </p:grpSpPr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53896" y="4575060"/>
              <a:ext cx="557009" cy="51128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53896" y="4837188"/>
              <a:ext cx="557009" cy="511289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1585341" y="4646167"/>
            <a:ext cx="254635" cy="561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1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7C2B1"/>
                </a:solidFill>
                <a:latin typeface="黑体" panose="02010609060101010101" charset="-122"/>
                <a:cs typeface="黑体" panose="02010609060101010101" charset="-122"/>
              </a:rPr>
              <a:t>结</a:t>
            </a:r>
            <a:endParaRPr sz="180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ts val="2110"/>
              </a:lnSpc>
            </a:pPr>
            <a:r>
              <a:rPr sz="1800" b="1" spc="-5" dirty="0">
                <a:solidFill>
                  <a:srgbClr val="07C2B1"/>
                </a:solidFill>
                <a:latin typeface="黑体" panose="02010609060101010101" charset="-122"/>
                <a:cs typeface="黑体" panose="02010609060101010101" charset="-122"/>
              </a:rPr>
              <a:t>果</a:t>
            </a:r>
            <a:endParaRPr sz="1800">
              <a:latin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632459" y="3758196"/>
            <a:ext cx="557530" cy="773430"/>
            <a:chOff x="632459" y="3758196"/>
            <a:chExt cx="557530" cy="773430"/>
          </a:xfrm>
        </p:grpSpPr>
        <p:pic>
          <p:nvPicPr>
            <p:cNvPr id="34" name="object 3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32459" y="3758196"/>
              <a:ext cx="557022" cy="51128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32459" y="4020324"/>
              <a:ext cx="557022" cy="511289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763625" y="3829050"/>
            <a:ext cx="254000" cy="56197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>
              <a:lnSpc>
                <a:spcPts val="2060"/>
              </a:lnSpc>
              <a:spcBef>
                <a:spcPts val="250"/>
              </a:spcBef>
            </a:pPr>
            <a:r>
              <a:rPr sz="1800" b="1" spc="-10" dirty="0">
                <a:solidFill>
                  <a:srgbClr val="07C2B1"/>
                </a:solidFill>
                <a:latin typeface="黑体" panose="02010609060101010101" charset="-122"/>
                <a:cs typeface="黑体" panose="02010609060101010101" charset="-122"/>
              </a:rPr>
              <a:t>人 际</a:t>
            </a:r>
            <a:endParaRPr sz="1800">
              <a:latin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1459991" y="1780044"/>
            <a:ext cx="557530" cy="773430"/>
            <a:chOff x="1459991" y="1780044"/>
            <a:chExt cx="557530" cy="773430"/>
          </a:xfrm>
        </p:grpSpPr>
        <p:pic>
          <p:nvPicPr>
            <p:cNvPr id="38" name="object 3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459991" y="1780044"/>
              <a:ext cx="557009" cy="511289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459991" y="2042172"/>
              <a:ext cx="557009" cy="511289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1591817" y="1849577"/>
            <a:ext cx="254635" cy="562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15"/>
              </a:lnSpc>
              <a:spcBef>
                <a:spcPts val="100"/>
              </a:spcBef>
            </a:pPr>
            <a:r>
              <a:rPr sz="1800" b="1" spc="-5" dirty="0">
                <a:solidFill>
                  <a:srgbClr val="DFE44D"/>
                </a:solidFill>
                <a:latin typeface="黑体" panose="02010609060101010101" charset="-122"/>
                <a:cs typeface="黑体" panose="02010609060101010101" charset="-122"/>
              </a:rPr>
              <a:t>创</a:t>
            </a:r>
            <a:endParaRPr sz="180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ts val="2115"/>
              </a:lnSpc>
            </a:pPr>
            <a:r>
              <a:rPr sz="1800" b="1" spc="-10" dirty="0">
                <a:solidFill>
                  <a:srgbClr val="DFE44D"/>
                </a:solidFill>
                <a:latin typeface="黑体" panose="02010609060101010101" charset="-122"/>
                <a:cs typeface="黑体" panose="02010609060101010101" charset="-122"/>
              </a:rPr>
              <a:t>新</a:t>
            </a:r>
            <a:endParaRPr sz="1800">
              <a:latin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627887" y="2577096"/>
            <a:ext cx="557530" cy="773430"/>
            <a:chOff x="627887" y="2577096"/>
            <a:chExt cx="557530" cy="773430"/>
          </a:xfrm>
        </p:grpSpPr>
        <p:pic>
          <p:nvPicPr>
            <p:cNvPr id="42" name="object 4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27887" y="2577096"/>
              <a:ext cx="557022" cy="511289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27887" y="2839224"/>
              <a:ext cx="557022" cy="511289"/>
            </a:xfrm>
            <a:prstGeom prst="rect">
              <a:avLst/>
            </a:prstGeom>
          </p:spPr>
        </p:pic>
      </p:grpSp>
      <p:sp>
        <p:nvSpPr>
          <p:cNvPr id="44" name="object 44"/>
          <p:cNvSpPr txBox="1"/>
          <p:nvPr/>
        </p:nvSpPr>
        <p:spPr>
          <a:xfrm>
            <a:off x="759358" y="2647645"/>
            <a:ext cx="254635" cy="562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15"/>
              </a:lnSpc>
              <a:spcBef>
                <a:spcPts val="100"/>
              </a:spcBef>
            </a:pPr>
            <a:r>
              <a:rPr sz="1800" b="1" spc="-5" dirty="0">
                <a:solidFill>
                  <a:srgbClr val="DFE44D"/>
                </a:solidFill>
                <a:latin typeface="黑体" panose="02010609060101010101" charset="-122"/>
                <a:cs typeface="黑体" panose="02010609060101010101" charset="-122"/>
              </a:rPr>
              <a:t>规</a:t>
            </a:r>
            <a:endParaRPr sz="180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ts val="2115"/>
              </a:lnSpc>
            </a:pPr>
            <a:r>
              <a:rPr sz="1800" b="1" spc="-10" dirty="0">
                <a:solidFill>
                  <a:srgbClr val="DFE44D"/>
                </a:solidFill>
                <a:latin typeface="黑体" panose="02010609060101010101" charset="-122"/>
                <a:cs typeface="黑体" panose="02010609060101010101" charset="-122"/>
              </a:rPr>
              <a:t>范</a:t>
            </a:r>
            <a:endParaRPr sz="1800">
              <a:latin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4800579" y="2176220"/>
            <a:ext cx="1979930" cy="3228340"/>
            <a:chOff x="4800579" y="2176220"/>
            <a:chExt cx="1979930" cy="3228340"/>
          </a:xfrm>
        </p:grpSpPr>
        <p:pic>
          <p:nvPicPr>
            <p:cNvPr id="46" name="object 4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800579" y="2176220"/>
              <a:ext cx="1979717" cy="3227908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4817363" y="2183892"/>
              <a:ext cx="1896110" cy="3153410"/>
            </a:xfrm>
            <a:custGeom>
              <a:avLst/>
              <a:gdLst/>
              <a:ahLst/>
              <a:cxnLst/>
              <a:rect l="l" t="t" r="r" b="b"/>
              <a:pathLst>
                <a:path w="1896109" h="3153410">
                  <a:moveTo>
                    <a:pt x="1877314" y="0"/>
                  </a:moveTo>
                  <a:lnTo>
                    <a:pt x="18541" y="0"/>
                  </a:lnTo>
                  <a:lnTo>
                    <a:pt x="11304" y="1450"/>
                  </a:lnTo>
                  <a:lnTo>
                    <a:pt x="5413" y="5413"/>
                  </a:lnTo>
                  <a:lnTo>
                    <a:pt x="1450" y="11304"/>
                  </a:lnTo>
                  <a:lnTo>
                    <a:pt x="0" y="18542"/>
                  </a:lnTo>
                  <a:lnTo>
                    <a:pt x="0" y="3134614"/>
                  </a:lnTo>
                  <a:lnTo>
                    <a:pt x="1450" y="3141851"/>
                  </a:lnTo>
                  <a:lnTo>
                    <a:pt x="5413" y="3147742"/>
                  </a:lnTo>
                  <a:lnTo>
                    <a:pt x="11304" y="3151705"/>
                  </a:lnTo>
                  <a:lnTo>
                    <a:pt x="18541" y="3153156"/>
                  </a:lnTo>
                  <a:lnTo>
                    <a:pt x="1877314" y="3153156"/>
                  </a:lnTo>
                  <a:lnTo>
                    <a:pt x="1884551" y="3151705"/>
                  </a:lnTo>
                  <a:lnTo>
                    <a:pt x="1890442" y="3147742"/>
                  </a:lnTo>
                  <a:lnTo>
                    <a:pt x="1894405" y="3141851"/>
                  </a:lnTo>
                  <a:lnTo>
                    <a:pt x="1895856" y="3134614"/>
                  </a:lnTo>
                  <a:lnTo>
                    <a:pt x="1895856" y="18542"/>
                  </a:lnTo>
                  <a:lnTo>
                    <a:pt x="1894405" y="11304"/>
                  </a:lnTo>
                  <a:lnTo>
                    <a:pt x="1890442" y="5413"/>
                  </a:lnTo>
                  <a:lnTo>
                    <a:pt x="1884551" y="1450"/>
                  </a:lnTo>
                  <a:lnTo>
                    <a:pt x="1877314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8" name="object 48"/>
          <p:cNvGrpSpPr/>
          <p:nvPr/>
        </p:nvGrpSpPr>
        <p:grpSpPr>
          <a:xfrm>
            <a:off x="6931131" y="2176220"/>
            <a:ext cx="2728595" cy="3228340"/>
            <a:chOff x="6931131" y="2176220"/>
            <a:chExt cx="2728595" cy="3228340"/>
          </a:xfrm>
        </p:grpSpPr>
        <p:pic>
          <p:nvPicPr>
            <p:cNvPr id="49" name="object 4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931131" y="2176220"/>
              <a:ext cx="2728000" cy="3227908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6947916" y="2183892"/>
              <a:ext cx="2644140" cy="3153410"/>
            </a:xfrm>
            <a:custGeom>
              <a:avLst/>
              <a:gdLst/>
              <a:ahLst/>
              <a:cxnLst/>
              <a:rect l="l" t="t" r="r" b="b"/>
              <a:pathLst>
                <a:path w="2644140" h="3153410">
                  <a:moveTo>
                    <a:pt x="2550413" y="0"/>
                  </a:moveTo>
                  <a:lnTo>
                    <a:pt x="93725" y="0"/>
                  </a:lnTo>
                  <a:lnTo>
                    <a:pt x="57275" y="7375"/>
                  </a:lnTo>
                  <a:lnTo>
                    <a:pt x="27479" y="27479"/>
                  </a:lnTo>
                  <a:lnTo>
                    <a:pt x="7375" y="57275"/>
                  </a:lnTo>
                  <a:lnTo>
                    <a:pt x="0" y="93725"/>
                  </a:lnTo>
                  <a:lnTo>
                    <a:pt x="0" y="3059430"/>
                  </a:lnTo>
                  <a:lnTo>
                    <a:pt x="7375" y="3095880"/>
                  </a:lnTo>
                  <a:lnTo>
                    <a:pt x="27479" y="3125676"/>
                  </a:lnTo>
                  <a:lnTo>
                    <a:pt x="57275" y="3145780"/>
                  </a:lnTo>
                  <a:lnTo>
                    <a:pt x="93725" y="3153156"/>
                  </a:lnTo>
                  <a:lnTo>
                    <a:pt x="2550413" y="3153156"/>
                  </a:lnTo>
                  <a:lnTo>
                    <a:pt x="2586864" y="3145780"/>
                  </a:lnTo>
                  <a:lnTo>
                    <a:pt x="2616660" y="3125676"/>
                  </a:lnTo>
                  <a:lnTo>
                    <a:pt x="2636764" y="3095880"/>
                  </a:lnTo>
                  <a:lnTo>
                    <a:pt x="2644139" y="3059430"/>
                  </a:lnTo>
                  <a:lnTo>
                    <a:pt x="2644139" y="93725"/>
                  </a:lnTo>
                  <a:lnTo>
                    <a:pt x="2636764" y="57275"/>
                  </a:lnTo>
                  <a:lnTo>
                    <a:pt x="2616660" y="27479"/>
                  </a:lnTo>
                  <a:lnTo>
                    <a:pt x="2586864" y="7375"/>
                  </a:lnTo>
                  <a:lnTo>
                    <a:pt x="2550413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1" name="object 51"/>
          <p:cNvGrpSpPr/>
          <p:nvPr/>
        </p:nvGrpSpPr>
        <p:grpSpPr>
          <a:xfrm>
            <a:off x="9774930" y="2174705"/>
            <a:ext cx="2367280" cy="3229610"/>
            <a:chOff x="9774930" y="2174705"/>
            <a:chExt cx="2367280" cy="3229610"/>
          </a:xfrm>
        </p:grpSpPr>
        <p:pic>
          <p:nvPicPr>
            <p:cNvPr id="52" name="object 5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774930" y="2174705"/>
              <a:ext cx="2366783" cy="3229420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9791700" y="2182367"/>
              <a:ext cx="2283460" cy="3154680"/>
            </a:xfrm>
            <a:custGeom>
              <a:avLst/>
              <a:gdLst/>
              <a:ahLst/>
              <a:cxnLst/>
              <a:rect l="l" t="t" r="r" b="b"/>
              <a:pathLst>
                <a:path w="2283459" h="3154679">
                  <a:moveTo>
                    <a:pt x="2202053" y="0"/>
                  </a:moveTo>
                  <a:lnTo>
                    <a:pt x="80899" y="0"/>
                  </a:lnTo>
                  <a:lnTo>
                    <a:pt x="49399" y="6353"/>
                  </a:lnTo>
                  <a:lnTo>
                    <a:pt x="23685" y="23685"/>
                  </a:lnTo>
                  <a:lnTo>
                    <a:pt x="6353" y="49399"/>
                  </a:lnTo>
                  <a:lnTo>
                    <a:pt x="0" y="80899"/>
                  </a:lnTo>
                  <a:lnTo>
                    <a:pt x="0" y="3073781"/>
                  </a:lnTo>
                  <a:lnTo>
                    <a:pt x="6353" y="3105280"/>
                  </a:lnTo>
                  <a:lnTo>
                    <a:pt x="23685" y="3130994"/>
                  </a:lnTo>
                  <a:lnTo>
                    <a:pt x="49399" y="3148326"/>
                  </a:lnTo>
                  <a:lnTo>
                    <a:pt x="80899" y="3154680"/>
                  </a:lnTo>
                  <a:lnTo>
                    <a:pt x="2202053" y="3154680"/>
                  </a:lnTo>
                  <a:lnTo>
                    <a:pt x="2233552" y="3148326"/>
                  </a:lnTo>
                  <a:lnTo>
                    <a:pt x="2259266" y="3130994"/>
                  </a:lnTo>
                  <a:lnTo>
                    <a:pt x="2276598" y="3105280"/>
                  </a:lnTo>
                  <a:lnTo>
                    <a:pt x="2282952" y="3073781"/>
                  </a:lnTo>
                  <a:lnTo>
                    <a:pt x="2282952" y="80899"/>
                  </a:lnTo>
                  <a:lnTo>
                    <a:pt x="2276598" y="49399"/>
                  </a:lnTo>
                  <a:lnTo>
                    <a:pt x="2259266" y="23685"/>
                  </a:lnTo>
                  <a:lnTo>
                    <a:pt x="2233552" y="6353"/>
                  </a:lnTo>
                  <a:lnTo>
                    <a:pt x="2202053" y="0"/>
                  </a:lnTo>
                  <a:close/>
                </a:path>
              </a:pathLst>
            </a:custGeom>
            <a:solidFill>
              <a:srgbClr val="F7F7F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4" name="object 54"/>
          <p:cNvSpPr txBox="1"/>
          <p:nvPr/>
        </p:nvSpPr>
        <p:spPr>
          <a:xfrm>
            <a:off x="4903723" y="3240176"/>
            <a:ext cx="1226820" cy="878840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sz="2100" b="1" spc="250" dirty="0">
                <a:solidFill>
                  <a:srgbClr val="FFA200"/>
                </a:solidFill>
                <a:latin typeface="黑体" panose="02010609060101010101" charset="-122"/>
                <a:cs typeface="黑体" panose="02010609060101010101" charset="-122"/>
              </a:rPr>
              <a:t>分析</a:t>
            </a:r>
            <a:endParaRPr sz="210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2100" spc="260" dirty="0">
                <a:latin typeface="黑体" panose="02010609060101010101" charset="-122"/>
                <a:cs typeface="黑体" panose="02010609060101010101" charset="-122"/>
              </a:rPr>
              <a:t>分析论证</a:t>
            </a:r>
            <a:endParaRPr sz="21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903723" y="2181668"/>
            <a:ext cx="926465" cy="878840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sz="2100" b="1" spc="250" dirty="0">
                <a:solidFill>
                  <a:srgbClr val="FFA200"/>
                </a:solidFill>
                <a:latin typeface="黑体" panose="02010609060101010101" charset="-122"/>
                <a:cs typeface="黑体" panose="02010609060101010101" charset="-122"/>
              </a:rPr>
              <a:t>视野</a:t>
            </a:r>
            <a:endParaRPr sz="210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2100" spc="260" dirty="0">
                <a:latin typeface="黑体" panose="02010609060101010101" charset="-122"/>
                <a:cs typeface="黑体" panose="02010609060101010101" charset="-122"/>
              </a:rPr>
              <a:t>看全局</a:t>
            </a:r>
            <a:endParaRPr sz="21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903723" y="4277662"/>
            <a:ext cx="3272790" cy="880110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5"/>
              </a:spcBef>
              <a:tabLst>
                <a:tab pos="2058670" algn="l"/>
              </a:tabLst>
            </a:pPr>
            <a:r>
              <a:rPr sz="2100" b="1" spc="254" dirty="0">
                <a:solidFill>
                  <a:srgbClr val="FFA200"/>
                </a:solidFill>
                <a:latin typeface="黑体" panose="02010609060101010101" charset="-122"/>
                <a:cs typeface="黑体" panose="02010609060101010101" charset="-122"/>
              </a:rPr>
              <a:t>决</a:t>
            </a:r>
            <a:r>
              <a:rPr sz="2100" b="1" spc="30" dirty="0">
                <a:solidFill>
                  <a:srgbClr val="FFA200"/>
                </a:solidFill>
                <a:latin typeface="黑体" panose="02010609060101010101" charset="-122"/>
                <a:cs typeface="黑体" panose="02010609060101010101" charset="-122"/>
              </a:rPr>
              <a:t>断	</a:t>
            </a:r>
            <a:r>
              <a:rPr sz="2100" b="1" spc="254" dirty="0">
                <a:solidFill>
                  <a:srgbClr val="07C2B1"/>
                </a:solidFill>
                <a:latin typeface="黑体" panose="02010609060101010101" charset="-122"/>
                <a:cs typeface="黑体" panose="02010609060101010101" charset="-122"/>
              </a:rPr>
              <a:t>人际</a:t>
            </a:r>
            <a:endParaRPr sz="210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845"/>
              </a:spcBef>
              <a:tabLst>
                <a:tab pos="2058670" algn="l"/>
              </a:tabLst>
            </a:pPr>
            <a:r>
              <a:rPr sz="2100" spc="260" dirty="0">
                <a:latin typeface="黑体" panose="02010609060101010101" charset="-122"/>
                <a:cs typeface="黑体" panose="02010609060101010101" charset="-122"/>
              </a:rPr>
              <a:t>拍板做出</a:t>
            </a:r>
            <a:r>
              <a:rPr sz="2100" spc="245" dirty="0">
                <a:latin typeface="黑体" panose="02010609060101010101" charset="-122"/>
                <a:cs typeface="黑体" panose="02010609060101010101" charset="-122"/>
              </a:rPr>
              <a:t>决</a:t>
            </a:r>
            <a:r>
              <a:rPr sz="2100" spc="35" dirty="0">
                <a:latin typeface="黑体" panose="02010609060101010101" charset="-122"/>
                <a:cs typeface="黑体" panose="02010609060101010101" charset="-122"/>
              </a:rPr>
              <a:t>定</a:t>
            </a:r>
            <a:r>
              <a:rPr sz="2100" dirty="0">
                <a:latin typeface="黑体" panose="02010609060101010101" charset="-122"/>
                <a:cs typeface="黑体" panose="02010609060101010101" charset="-122"/>
              </a:rPr>
              <a:t>	</a:t>
            </a:r>
            <a:r>
              <a:rPr sz="2100" spc="260" dirty="0">
                <a:latin typeface="黑体" panose="02010609060101010101" charset="-122"/>
                <a:cs typeface="黑体" panose="02010609060101010101" charset="-122"/>
              </a:rPr>
              <a:t>拓宽人脉</a:t>
            </a:r>
            <a:endParaRPr sz="21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8312657" y="4806442"/>
            <a:ext cx="1226820" cy="351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100" spc="260" dirty="0">
                <a:latin typeface="黑体" panose="02010609060101010101" charset="-122"/>
                <a:cs typeface="黑体" panose="02010609060101010101" charset="-122"/>
              </a:rPr>
              <a:t>促进关系</a:t>
            </a:r>
            <a:endParaRPr sz="21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949820" y="2181668"/>
            <a:ext cx="4940300" cy="1937385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0"/>
              </a:spcBef>
              <a:tabLst>
                <a:tab pos="2857500" algn="l"/>
              </a:tabLst>
            </a:pPr>
            <a:r>
              <a:rPr sz="2100" b="1" spc="250" dirty="0">
                <a:solidFill>
                  <a:srgbClr val="07C2B1"/>
                </a:solidFill>
                <a:latin typeface="黑体" panose="02010609060101010101" charset="-122"/>
                <a:cs typeface="黑体" panose="02010609060101010101" charset="-122"/>
              </a:rPr>
              <a:t>规</a:t>
            </a:r>
            <a:r>
              <a:rPr sz="2100" b="1" spc="25" dirty="0">
                <a:solidFill>
                  <a:srgbClr val="07C2B1"/>
                </a:solidFill>
                <a:latin typeface="黑体" panose="02010609060101010101" charset="-122"/>
                <a:cs typeface="黑体" panose="02010609060101010101" charset="-122"/>
              </a:rPr>
              <a:t>划	</a:t>
            </a:r>
            <a:r>
              <a:rPr sz="2100" b="1" spc="250" dirty="0">
                <a:solidFill>
                  <a:srgbClr val="DFE44D"/>
                </a:solidFill>
                <a:latin typeface="黑体" panose="02010609060101010101" charset="-122"/>
                <a:cs typeface="黑体" panose="02010609060101010101" charset="-122"/>
              </a:rPr>
              <a:t>规范</a:t>
            </a:r>
            <a:endParaRPr sz="210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  <a:tabLst>
                <a:tab pos="2857500" algn="l"/>
              </a:tabLst>
            </a:pPr>
            <a:r>
              <a:rPr sz="2100" spc="260" dirty="0">
                <a:latin typeface="黑体" panose="02010609060101010101" charset="-122"/>
                <a:cs typeface="黑体" panose="02010609060101010101" charset="-122"/>
              </a:rPr>
              <a:t>规划任</a:t>
            </a:r>
            <a:r>
              <a:rPr sz="2100" spc="35" dirty="0">
                <a:latin typeface="黑体" panose="02010609060101010101" charset="-122"/>
                <a:cs typeface="黑体" panose="02010609060101010101" charset="-122"/>
              </a:rPr>
              <a:t>务</a:t>
            </a:r>
            <a:r>
              <a:rPr sz="2100" spc="455" dirty="0"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2100" spc="260" dirty="0">
                <a:latin typeface="黑体" panose="02010609060101010101" charset="-122"/>
                <a:cs typeface="黑体" panose="02010609060101010101" charset="-122"/>
              </a:rPr>
              <a:t>协调资</a:t>
            </a:r>
            <a:r>
              <a:rPr sz="2100" spc="35" dirty="0">
                <a:latin typeface="黑体" panose="02010609060101010101" charset="-122"/>
                <a:cs typeface="黑体" panose="02010609060101010101" charset="-122"/>
              </a:rPr>
              <a:t>源	</a:t>
            </a:r>
            <a:r>
              <a:rPr sz="2100" spc="260" dirty="0">
                <a:latin typeface="黑体" panose="02010609060101010101" charset="-122"/>
                <a:cs typeface="黑体" panose="02010609060101010101" charset="-122"/>
              </a:rPr>
              <a:t>维护秩序</a:t>
            </a:r>
            <a:endParaRPr sz="2100">
              <a:latin typeface="黑体" panose="02010609060101010101" charset="-122"/>
              <a:cs typeface="黑体" panose="02010609060101010101" charset="-122"/>
            </a:endParaRPr>
          </a:p>
          <a:p>
            <a:pPr marL="2857500">
              <a:lnSpc>
                <a:spcPts val="2465"/>
              </a:lnSpc>
              <a:spcBef>
                <a:spcPts val="50"/>
              </a:spcBef>
            </a:pPr>
            <a:r>
              <a:rPr sz="2100" spc="260" dirty="0">
                <a:latin typeface="黑体" panose="02010609060101010101" charset="-122"/>
                <a:cs typeface="黑体" panose="02010609060101010101" charset="-122"/>
              </a:rPr>
              <a:t>提醒大家</a:t>
            </a:r>
            <a:r>
              <a:rPr sz="2100" spc="245" dirty="0">
                <a:latin typeface="黑体" panose="02010609060101010101" charset="-122"/>
                <a:cs typeface="黑体" panose="02010609060101010101" charset="-122"/>
              </a:rPr>
              <a:t>按</a:t>
            </a:r>
            <a:r>
              <a:rPr sz="2100" spc="260" dirty="0">
                <a:latin typeface="黑体" panose="02010609060101010101" charset="-122"/>
                <a:cs typeface="黑体" panose="02010609060101010101" charset="-122"/>
              </a:rPr>
              <a:t>规</a:t>
            </a:r>
            <a:r>
              <a:rPr sz="2100" spc="35" dirty="0">
                <a:latin typeface="黑体" panose="02010609060101010101" charset="-122"/>
                <a:cs typeface="黑体" panose="02010609060101010101" charset="-122"/>
              </a:rPr>
              <a:t>则</a:t>
            </a:r>
            <a:endParaRPr sz="210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ts val="2465"/>
              </a:lnSpc>
              <a:tabLst>
                <a:tab pos="2857500" algn="l"/>
              </a:tabLst>
            </a:pPr>
            <a:r>
              <a:rPr sz="2100" b="1" spc="250" dirty="0">
                <a:solidFill>
                  <a:srgbClr val="07C2B1"/>
                </a:solidFill>
                <a:latin typeface="黑体" panose="02010609060101010101" charset="-122"/>
                <a:cs typeface="黑体" panose="02010609060101010101" charset="-122"/>
              </a:rPr>
              <a:t>结</a:t>
            </a:r>
            <a:r>
              <a:rPr sz="2100" b="1" spc="25" dirty="0">
                <a:solidFill>
                  <a:srgbClr val="07C2B1"/>
                </a:solidFill>
                <a:latin typeface="黑体" panose="02010609060101010101" charset="-122"/>
                <a:cs typeface="黑体" panose="02010609060101010101" charset="-122"/>
              </a:rPr>
              <a:t>果	</a:t>
            </a:r>
            <a:r>
              <a:rPr sz="3150" spc="390" baseline="-4000" dirty="0">
                <a:latin typeface="黑体" panose="02010609060101010101" charset="-122"/>
                <a:cs typeface="黑体" panose="02010609060101010101" charset="-122"/>
              </a:rPr>
              <a:t>做事</a:t>
            </a:r>
            <a:endParaRPr sz="3150" baseline="-400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sz="2100" spc="260" dirty="0">
                <a:latin typeface="黑体" panose="02010609060101010101" charset="-122"/>
                <a:cs typeface="黑体" panose="02010609060101010101" charset="-122"/>
              </a:rPr>
              <a:t>推动结果</a:t>
            </a:r>
            <a:r>
              <a:rPr sz="2100" spc="245" dirty="0">
                <a:latin typeface="黑体" panose="02010609060101010101" charset="-122"/>
                <a:cs typeface="黑体" panose="02010609060101010101" charset="-122"/>
              </a:rPr>
              <a:t>达</a:t>
            </a:r>
            <a:r>
              <a:rPr sz="2100" spc="35" dirty="0">
                <a:latin typeface="黑体" panose="02010609060101010101" charset="-122"/>
                <a:cs typeface="黑体" panose="02010609060101010101" charset="-122"/>
              </a:rPr>
              <a:t>成</a:t>
            </a:r>
            <a:endParaRPr sz="21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9794875" y="3763416"/>
            <a:ext cx="1795780" cy="1205230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sz="2100" b="1" spc="250" dirty="0">
                <a:solidFill>
                  <a:srgbClr val="DFE44D"/>
                </a:solidFill>
                <a:latin typeface="黑体" panose="02010609060101010101" charset="-122"/>
                <a:cs typeface="黑体" panose="02010609060101010101" charset="-122"/>
              </a:rPr>
              <a:t>创新</a:t>
            </a:r>
            <a:endParaRPr sz="2100">
              <a:latin typeface="黑体" panose="02010609060101010101" charset="-122"/>
              <a:cs typeface="黑体" panose="02010609060101010101" charset="-122"/>
            </a:endParaRPr>
          </a:p>
          <a:p>
            <a:pPr marL="12700" marR="5080">
              <a:lnSpc>
                <a:spcPct val="102000"/>
              </a:lnSpc>
              <a:spcBef>
                <a:spcPts val="795"/>
              </a:spcBef>
            </a:pPr>
            <a:r>
              <a:rPr sz="2100" spc="260" dirty="0">
                <a:latin typeface="黑体" panose="02010609060101010101" charset="-122"/>
                <a:cs typeface="黑体" panose="02010609060101010101" charset="-122"/>
              </a:rPr>
              <a:t>提供新点</a:t>
            </a:r>
            <a:r>
              <a:rPr sz="2100" spc="245" dirty="0">
                <a:latin typeface="黑体" panose="02010609060101010101" charset="-122"/>
                <a:cs typeface="黑体" panose="02010609060101010101" charset="-122"/>
              </a:rPr>
              <a:t>子</a:t>
            </a:r>
            <a:r>
              <a:rPr sz="2100" spc="25" dirty="0">
                <a:latin typeface="黑体" panose="02010609060101010101" charset="-122"/>
                <a:cs typeface="黑体" panose="02010609060101010101" charset="-122"/>
              </a:rPr>
              <a:t>、 </a:t>
            </a:r>
            <a:r>
              <a:rPr sz="2100" spc="260" dirty="0">
                <a:latin typeface="黑体" panose="02010609060101010101" charset="-122"/>
                <a:cs typeface="黑体" panose="02010609060101010101" charset="-122"/>
              </a:rPr>
              <a:t>新思路</a:t>
            </a:r>
            <a:endParaRPr sz="2100">
              <a:latin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7859" y="342646"/>
            <a:ext cx="108762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sz="3200" b="0" spc="-9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0000"/>
                </a:solidFill>
              </a:rPr>
              <a:t>诊断不同，</a:t>
            </a:r>
            <a:r>
              <a:rPr sz="4000" spc="-5" dirty="0">
                <a:solidFill>
                  <a:srgbClr val="F3A839"/>
                </a:solidFill>
              </a:rPr>
              <a:t>解决方案</a:t>
            </a:r>
            <a:r>
              <a:rPr sz="3200" dirty="0">
                <a:solidFill>
                  <a:srgbClr val="000000"/>
                </a:solidFill>
              </a:rPr>
              <a:t>也不同</a:t>
            </a:r>
            <a:r>
              <a:rPr sz="3200" dirty="0">
                <a:solidFill>
                  <a:srgbClr val="000000"/>
                </a:solidFill>
              </a:rPr>
              <a:t>	</a:t>
            </a:r>
            <a:endParaRPr sz="320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1011923"/>
            <a:ext cx="12192000" cy="4770120"/>
            <a:chOff x="0" y="1011923"/>
            <a:chExt cx="12192000" cy="4770120"/>
          </a:xfrm>
        </p:grpSpPr>
        <p:pic>
          <p:nvPicPr>
            <p:cNvPr id="5" name="object 5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102608" y="1011923"/>
              <a:ext cx="4187951" cy="477012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511040" y="1522476"/>
              <a:ext cx="3199130" cy="3781425"/>
            </a:xfrm>
            <a:custGeom>
              <a:avLst/>
              <a:gdLst/>
              <a:ahLst/>
              <a:cxnLst/>
              <a:rect l="l" t="t" r="r" b="b"/>
              <a:pathLst>
                <a:path w="3199129" h="3781425">
                  <a:moveTo>
                    <a:pt x="3124200" y="0"/>
                  </a:moveTo>
                  <a:lnTo>
                    <a:pt x="74675" y="0"/>
                  </a:lnTo>
                  <a:lnTo>
                    <a:pt x="45594" y="5863"/>
                  </a:lnTo>
                  <a:lnTo>
                    <a:pt x="21859" y="21859"/>
                  </a:lnTo>
                  <a:lnTo>
                    <a:pt x="5863" y="45594"/>
                  </a:lnTo>
                  <a:lnTo>
                    <a:pt x="0" y="74675"/>
                  </a:lnTo>
                  <a:lnTo>
                    <a:pt x="0" y="3706368"/>
                  </a:lnTo>
                  <a:lnTo>
                    <a:pt x="5863" y="3735449"/>
                  </a:lnTo>
                  <a:lnTo>
                    <a:pt x="21859" y="3759184"/>
                  </a:lnTo>
                  <a:lnTo>
                    <a:pt x="45594" y="3775180"/>
                  </a:lnTo>
                  <a:lnTo>
                    <a:pt x="74675" y="3781044"/>
                  </a:lnTo>
                  <a:lnTo>
                    <a:pt x="3124200" y="3781044"/>
                  </a:lnTo>
                  <a:lnTo>
                    <a:pt x="3153281" y="3775180"/>
                  </a:lnTo>
                  <a:lnTo>
                    <a:pt x="3177016" y="3759184"/>
                  </a:lnTo>
                  <a:lnTo>
                    <a:pt x="3193012" y="3735449"/>
                  </a:lnTo>
                  <a:lnTo>
                    <a:pt x="3198876" y="3706368"/>
                  </a:lnTo>
                  <a:lnTo>
                    <a:pt x="3198876" y="74675"/>
                  </a:lnTo>
                  <a:lnTo>
                    <a:pt x="3193012" y="45594"/>
                  </a:lnTo>
                  <a:lnTo>
                    <a:pt x="3177016" y="21859"/>
                  </a:lnTo>
                  <a:lnTo>
                    <a:pt x="3153281" y="5863"/>
                  </a:lnTo>
                  <a:lnTo>
                    <a:pt x="3124200" y="0"/>
                  </a:lnTo>
                  <a:close/>
                </a:path>
              </a:pathLst>
            </a:custGeom>
            <a:solidFill>
              <a:srgbClr val="4D4D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750308" y="1758695"/>
              <a:ext cx="2691765" cy="2697480"/>
            </a:xfrm>
            <a:custGeom>
              <a:avLst/>
              <a:gdLst/>
              <a:ahLst/>
              <a:cxnLst/>
              <a:rect l="l" t="t" r="r" b="b"/>
              <a:pathLst>
                <a:path w="2691765" h="2697479">
                  <a:moveTo>
                    <a:pt x="2691384" y="0"/>
                  </a:moveTo>
                  <a:lnTo>
                    <a:pt x="0" y="0"/>
                  </a:lnTo>
                  <a:lnTo>
                    <a:pt x="0" y="2697479"/>
                  </a:lnTo>
                  <a:lnTo>
                    <a:pt x="2691384" y="2697479"/>
                  </a:lnTo>
                  <a:lnTo>
                    <a:pt x="26913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12208" y="1863852"/>
              <a:ext cx="2767584" cy="248716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011923"/>
              <a:ext cx="4067555" cy="477012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86511" y="1522476"/>
              <a:ext cx="3200400" cy="3781425"/>
            </a:xfrm>
            <a:custGeom>
              <a:avLst/>
              <a:gdLst/>
              <a:ahLst/>
              <a:cxnLst/>
              <a:rect l="l" t="t" r="r" b="b"/>
              <a:pathLst>
                <a:path w="3200400" h="3781425">
                  <a:moveTo>
                    <a:pt x="3125724" y="0"/>
                  </a:moveTo>
                  <a:lnTo>
                    <a:pt x="74663" y="0"/>
                  </a:lnTo>
                  <a:lnTo>
                    <a:pt x="45600" y="5863"/>
                  </a:lnTo>
                  <a:lnTo>
                    <a:pt x="21867" y="21859"/>
                  </a:lnTo>
                  <a:lnTo>
                    <a:pt x="5867" y="45594"/>
                  </a:lnTo>
                  <a:lnTo>
                    <a:pt x="0" y="74675"/>
                  </a:lnTo>
                  <a:lnTo>
                    <a:pt x="0" y="3706368"/>
                  </a:lnTo>
                  <a:lnTo>
                    <a:pt x="5867" y="3735449"/>
                  </a:lnTo>
                  <a:lnTo>
                    <a:pt x="21867" y="3759184"/>
                  </a:lnTo>
                  <a:lnTo>
                    <a:pt x="45600" y="3775180"/>
                  </a:lnTo>
                  <a:lnTo>
                    <a:pt x="74663" y="3781044"/>
                  </a:lnTo>
                  <a:lnTo>
                    <a:pt x="3125724" y="3781044"/>
                  </a:lnTo>
                  <a:lnTo>
                    <a:pt x="3154805" y="3775180"/>
                  </a:lnTo>
                  <a:lnTo>
                    <a:pt x="3178540" y="3759184"/>
                  </a:lnTo>
                  <a:lnTo>
                    <a:pt x="3194536" y="3735449"/>
                  </a:lnTo>
                  <a:lnTo>
                    <a:pt x="3200400" y="3706368"/>
                  </a:lnTo>
                  <a:lnTo>
                    <a:pt x="3200400" y="74675"/>
                  </a:lnTo>
                  <a:lnTo>
                    <a:pt x="3194536" y="45594"/>
                  </a:lnTo>
                  <a:lnTo>
                    <a:pt x="3178540" y="21859"/>
                  </a:lnTo>
                  <a:lnTo>
                    <a:pt x="3154805" y="5863"/>
                  </a:lnTo>
                  <a:lnTo>
                    <a:pt x="3125724" y="0"/>
                  </a:lnTo>
                  <a:close/>
                </a:path>
              </a:pathLst>
            </a:custGeom>
            <a:solidFill>
              <a:srgbClr val="0087F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27304" y="1758695"/>
              <a:ext cx="2689860" cy="2697480"/>
            </a:xfrm>
            <a:custGeom>
              <a:avLst/>
              <a:gdLst/>
              <a:ahLst/>
              <a:cxnLst/>
              <a:rect l="l" t="t" r="r" b="b"/>
              <a:pathLst>
                <a:path w="2689860" h="2697479">
                  <a:moveTo>
                    <a:pt x="2689860" y="0"/>
                  </a:moveTo>
                  <a:lnTo>
                    <a:pt x="0" y="0"/>
                  </a:lnTo>
                  <a:lnTo>
                    <a:pt x="0" y="2697479"/>
                  </a:lnTo>
                  <a:lnTo>
                    <a:pt x="2689860" y="2697479"/>
                  </a:lnTo>
                  <a:lnTo>
                    <a:pt x="26898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0727" y="1865375"/>
              <a:ext cx="2763012" cy="248412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25611" y="1011923"/>
              <a:ext cx="3866387" cy="477012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8734043" y="1522476"/>
              <a:ext cx="3200400" cy="3781425"/>
            </a:xfrm>
            <a:custGeom>
              <a:avLst/>
              <a:gdLst/>
              <a:ahLst/>
              <a:cxnLst/>
              <a:rect l="l" t="t" r="r" b="b"/>
              <a:pathLst>
                <a:path w="3200400" h="3781425">
                  <a:moveTo>
                    <a:pt x="3125724" y="0"/>
                  </a:moveTo>
                  <a:lnTo>
                    <a:pt x="74675" y="0"/>
                  </a:lnTo>
                  <a:lnTo>
                    <a:pt x="45594" y="5863"/>
                  </a:lnTo>
                  <a:lnTo>
                    <a:pt x="21859" y="21859"/>
                  </a:lnTo>
                  <a:lnTo>
                    <a:pt x="5863" y="45594"/>
                  </a:lnTo>
                  <a:lnTo>
                    <a:pt x="0" y="74675"/>
                  </a:lnTo>
                  <a:lnTo>
                    <a:pt x="0" y="3706368"/>
                  </a:lnTo>
                  <a:lnTo>
                    <a:pt x="5863" y="3735449"/>
                  </a:lnTo>
                  <a:lnTo>
                    <a:pt x="21859" y="3759184"/>
                  </a:lnTo>
                  <a:lnTo>
                    <a:pt x="45594" y="3775180"/>
                  </a:lnTo>
                  <a:lnTo>
                    <a:pt x="74675" y="3781044"/>
                  </a:lnTo>
                  <a:lnTo>
                    <a:pt x="3125724" y="3781044"/>
                  </a:lnTo>
                  <a:lnTo>
                    <a:pt x="3154805" y="3775180"/>
                  </a:lnTo>
                  <a:lnTo>
                    <a:pt x="3178540" y="3759184"/>
                  </a:lnTo>
                  <a:lnTo>
                    <a:pt x="3194536" y="3735449"/>
                  </a:lnTo>
                  <a:lnTo>
                    <a:pt x="3200400" y="3706368"/>
                  </a:lnTo>
                  <a:lnTo>
                    <a:pt x="3200400" y="74675"/>
                  </a:lnTo>
                  <a:lnTo>
                    <a:pt x="3194536" y="45594"/>
                  </a:lnTo>
                  <a:lnTo>
                    <a:pt x="3178540" y="21859"/>
                  </a:lnTo>
                  <a:lnTo>
                    <a:pt x="3154805" y="5863"/>
                  </a:lnTo>
                  <a:lnTo>
                    <a:pt x="3125724" y="0"/>
                  </a:lnTo>
                  <a:close/>
                </a:path>
              </a:pathLst>
            </a:custGeom>
            <a:solidFill>
              <a:srgbClr val="9292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8974835" y="1758695"/>
              <a:ext cx="2689860" cy="2697480"/>
            </a:xfrm>
            <a:custGeom>
              <a:avLst/>
              <a:gdLst/>
              <a:ahLst/>
              <a:cxnLst/>
              <a:rect l="l" t="t" r="r" b="b"/>
              <a:pathLst>
                <a:path w="2689859" h="2697479">
                  <a:moveTo>
                    <a:pt x="2689860" y="0"/>
                  </a:moveTo>
                  <a:lnTo>
                    <a:pt x="0" y="0"/>
                  </a:lnTo>
                  <a:lnTo>
                    <a:pt x="0" y="2697479"/>
                  </a:lnTo>
                  <a:lnTo>
                    <a:pt x="2689860" y="2697479"/>
                  </a:lnTo>
                  <a:lnTo>
                    <a:pt x="26898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38259" y="1869947"/>
              <a:ext cx="2763011" cy="2474976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442366" y="4614164"/>
            <a:ext cx="2857500" cy="4318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650" b="1" spc="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抵</a:t>
            </a:r>
            <a:r>
              <a:rPr sz="2650" b="1" spc="3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达</a:t>
            </a:r>
            <a:r>
              <a:rPr sz="2650" b="1" spc="-2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·</a:t>
            </a:r>
            <a:r>
              <a:rPr sz="2650" b="1" spc="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优化任务路径</a:t>
            </a:r>
            <a:endParaRPr sz="265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681854" y="4614164"/>
            <a:ext cx="2857500" cy="4318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650" b="1" spc="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调</a:t>
            </a:r>
            <a:r>
              <a:rPr sz="2650" b="1" spc="3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度</a:t>
            </a:r>
            <a:r>
              <a:rPr sz="2650" b="1" spc="-2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·</a:t>
            </a:r>
            <a:r>
              <a:rPr sz="2650" b="1" spc="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澄清使命方向</a:t>
            </a:r>
            <a:endParaRPr sz="265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891778" y="4615052"/>
            <a:ext cx="2857500" cy="4318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650" b="1" spc="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远</a:t>
            </a:r>
            <a:r>
              <a:rPr sz="2650" b="1" spc="3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征</a:t>
            </a:r>
            <a:r>
              <a:rPr sz="2650" b="1" spc="-2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·</a:t>
            </a:r>
            <a:r>
              <a:rPr sz="2650" b="1" spc="10" dirty="0">
                <a:solidFill>
                  <a:srgbClr val="FFFFFF"/>
                </a:solidFill>
                <a:latin typeface="黑体" panose="02010609060101010101" charset="-122"/>
                <a:cs typeface="黑体" panose="02010609060101010101" charset="-122"/>
              </a:rPr>
              <a:t>创建自主环境</a:t>
            </a:r>
            <a:endParaRPr sz="2650">
              <a:latin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20" name="object 2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752331" y="5382767"/>
            <a:ext cx="2817876" cy="385572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223215" y="5426871"/>
            <a:ext cx="3235960" cy="251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450" i="1" spc="-40" dirty="0">
                <a:solidFill>
                  <a:srgbClr val="929293"/>
                </a:solidFill>
                <a:latin typeface="黑体" panose="02010609060101010101" charset="-122"/>
                <a:cs typeface="黑体" panose="02010609060101010101" charset="-122"/>
              </a:rPr>
              <a:t>图表</a:t>
            </a:r>
            <a:r>
              <a:rPr sz="1450" i="1" spc="-50" dirty="0">
                <a:solidFill>
                  <a:srgbClr val="929293"/>
                </a:solidFill>
                <a:latin typeface="黑体" panose="02010609060101010101" charset="-122"/>
                <a:cs typeface="黑体" panose="02010609060101010101" charset="-122"/>
              </a:rPr>
              <a:t>来自</a:t>
            </a:r>
            <a:r>
              <a:rPr sz="1450" i="1" spc="-65" dirty="0">
                <a:solidFill>
                  <a:srgbClr val="929293"/>
                </a:solidFill>
                <a:latin typeface="黑体" panose="02010609060101010101" charset="-122"/>
                <a:cs typeface="黑体" panose="02010609060101010101" charset="-122"/>
              </a:rPr>
              <a:t>：</a:t>
            </a:r>
            <a:r>
              <a:rPr sz="1450" i="1" spc="-50" dirty="0">
                <a:solidFill>
                  <a:srgbClr val="929293"/>
                </a:solidFill>
                <a:latin typeface="黑体" panose="02010609060101010101" charset="-122"/>
                <a:cs typeface="黑体" panose="02010609060101010101" charset="-122"/>
              </a:rPr>
              <a:t>《</a:t>
            </a:r>
            <a:r>
              <a:rPr sz="1400" i="1" spc="-5" dirty="0">
                <a:solidFill>
                  <a:srgbClr val="929293"/>
                </a:solidFill>
                <a:latin typeface="Times New Roman" panose="02020603050405020304"/>
                <a:cs typeface="Times New Roman" panose="02020603050405020304"/>
              </a:rPr>
              <a:t>DDI</a:t>
            </a:r>
            <a:r>
              <a:rPr sz="1400" i="1" spc="-65" dirty="0">
                <a:solidFill>
                  <a:srgbClr val="929293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450" i="1" spc="-40" dirty="0">
                <a:solidFill>
                  <a:srgbClr val="929293"/>
                </a:solidFill>
                <a:latin typeface="黑体" panose="02010609060101010101" charset="-122"/>
                <a:cs typeface="黑体" panose="02010609060101010101" charset="-122"/>
              </a:rPr>
              <a:t>团队</a:t>
            </a:r>
            <a:r>
              <a:rPr sz="1450" i="1" spc="-50" dirty="0">
                <a:solidFill>
                  <a:srgbClr val="929293"/>
                </a:solidFill>
                <a:latin typeface="黑体" panose="02010609060101010101" charset="-122"/>
                <a:cs typeface="黑体" panose="02010609060101010101" charset="-122"/>
              </a:rPr>
              <a:t>诊断报</a:t>
            </a:r>
            <a:r>
              <a:rPr sz="1450" i="1" spc="-60" dirty="0">
                <a:solidFill>
                  <a:srgbClr val="929293"/>
                </a:solidFill>
                <a:latin typeface="黑体" panose="02010609060101010101" charset="-122"/>
                <a:cs typeface="黑体" panose="02010609060101010101" charset="-122"/>
              </a:rPr>
              <a:t>告</a:t>
            </a:r>
            <a:r>
              <a:rPr sz="1450" i="1" spc="-50" dirty="0">
                <a:solidFill>
                  <a:srgbClr val="929293"/>
                </a:solidFill>
                <a:latin typeface="黑体" panose="02010609060101010101" charset="-122"/>
                <a:cs typeface="黑体" panose="02010609060101010101" charset="-122"/>
              </a:rPr>
              <a:t>》</a:t>
            </a:r>
            <a:r>
              <a:rPr sz="1450" i="1" spc="-15" dirty="0">
                <a:solidFill>
                  <a:srgbClr val="929293"/>
                </a:solidFill>
                <a:latin typeface="黑体" panose="02010609060101010101" charset="-122"/>
                <a:cs typeface="黑体" panose="02010609060101010101" charset="-122"/>
              </a:rPr>
              <a:t>，</a:t>
            </a:r>
            <a:r>
              <a:rPr sz="1400" i="1" spc="-15" dirty="0">
                <a:solidFill>
                  <a:srgbClr val="929293"/>
                </a:solidFill>
                <a:latin typeface="Times New Roman" panose="02020603050405020304"/>
                <a:cs typeface="Times New Roman" panose="02020603050405020304"/>
              </a:rPr>
              <a:t>2020</a:t>
            </a:r>
            <a:endParaRPr sz="14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679690" y="2280920"/>
            <a:ext cx="1574165" cy="868045"/>
          </a:xfrm>
          <a:prstGeom prst="rect">
            <a:avLst/>
          </a:prstGeom>
        </p:spPr>
        <p:txBody>
          <a:bodyPr vert="horz" wrap="square" lIns="0" tIns="1263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95"/>
              </a:spcBef>
            </a:pPr>
            <a:r>
              <a:rPr sz="2800" u="none" spc="-5" dirty="0">
                <a:solidFill>
                  <a:srgbClr val="000000"/>
                </a:solidFill>
                <a:ea typeface="微软雅黑" panose="020B0503020204020204" charset="-122"/>
                <a:cs typeface="Levenim MT"/>
              </a:rPr>
              <a:t>TH</a:t>
            </a:r>
            <a:r>
              <a:rPr sz="2800" u="none" spc="-15" dirty="0">
                <a:solidFill>
                  <a:srgbClr val="000000"/>
                </a:solidFill>
                <a:ea typeface="微软雅黑" panose="020B0503020204020204" charset="-122"/>
                <a:cs typeface="Levenim MT"/>
              </a:rPr>
              <a:t>A</a:t>
            </a:r>
            <a:r>
              <a:rPr sz="2800" u="none" spc="-5" dirty="0">
                <a:solidFill>
                  <a:srgbClr val="000000"/>
                </a:solidFill>
                <a:ea typeface="微软雅黑" panose="020B0503020204020204" charset="-122"/>
                <a:cs typeface="Levenim MT"/>
              </a:rPr>
              <a:t>N</a:t>
            </a:r>
            <a:r>
              <a:rPr sz="2800" u="none" spc="-20" dirty="0">
                <a:solidFill>
                  <a:srgbClr val="000000"/>
                </a:solidFill>
                <a:ea typeface="微软雅黑" panose="020B0503020204020204" charset="-122"/>
                <a:cs typeface="Levenim MT"/>
              </a:rPr>
              <a:t>K</a:t>
            </a:r>
            <a:r>
              <a:rPr sz="2800" u="none" spc="-5" dirty="0">
                <a:solidFill>
                  <a:srgbClr val="000000"/>
                </a:solidFill>
                <a:ea typeface="微软雅黑" panose="020B0503020204020204" charset="-122"/>
                <a:cs typeface="Levenim MT"/>
              </a:rPr>
              <a:t>S</a:t>
            </a:r>
            <a:endParaRPr sz="2800">
              <a:ea typeface="微软雅黑" panose="020B0503020204020204" charset="-122"/>
              <a:cs typeface="Levenim MT"/>
            </a:endParaRPr>
          </a:p>
          <a:p>
            <a:pPr marL="46355">
              <a:lnSpc>
                <a:spcPct val="100000"/>
              </a:lnSpc>
              <a:spcBef>
                <a:spcPts val="505"/>
              </a:spcBef>
            </a:pPr>
            <a:r>
              <a:rPr sz="1600" b="0" u="none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Nov 17,</a:t>
            </a:r>
            <a:r>
              <a:rPr sz="1600" b="0" u="none" spc="-30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600" b="0" u="none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2020</a:t>
            </a:r>
            <a:endParaRPr sz="16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1" name="object 10"/>
          <p:cNvSpPr txBox="1">
            <a:spLocks noGrp="1"/>
          </p:cNvSpPr>
          <p:nvPr/>
        </p:nvSpPr>
        <p:spPr>
          <a:xfrm>
            <a:off x="7391400" y="4724400"/>
            <a:ext cx="2609850" cy="372110"/>
          </a:xfrm>
          <a:prstGeom prst="rect">
            <a:avLst/>
          </a:prstGeom>
        </p:spPr>
        <p:txBody>
          <a:bodyPr vert="horz" wrap="square" lIns="0" tIns="126365" rIns="0" bIns="0" rtlCol="0">
            <a:spAutoFit/>
          </a:bodyPr>
          <a:lstStyle>
            <a:lvl1pPr>
              <a:defRPr sz="3600" b="1" i="0" u="sng">
                <a:solidFill>
                  <a:srgbClr val="0D0D0D"/>
                </a:solidFill>
                <a:latin typeface="微软雅黑" panose="020B0503020204020204" charset="-122"/>
                <a:ea typeface="+mj-ea"/>
                <a:cs typeface="微软雅黑" panose="020B0503020204020204" charset="-122"/>
              </a:defRPr>
            </a:lvl1pPr>
          </a:lstStyle>
          <a:p>
            <a:pPr marL="46355">
              <a:lnSpc>
                <a:spcPct val="100000"/>
              </a:lnSpc>
              <a:spcBef>
                <a:spcPts val="505"/>
              </a:spcBef>
            </a:pPr>
            <a:r>
              <a:rPr lang="zh-CN" sz="1600" b="0" u="none" spc="-5" dirty="0">
                <a:solidFill>
                  <a:srgbClr val="000000"/>
                </a:solidFill>
                <a:latin typeface="Arial" panose="020B0604020202020204"/>
                <a:cs typeface="Arial" panose="020B0604020202020204"/>
              </a:rPr>
              <a:t>关注果果圈公众号了解更多</a:t>
            </a:r>
            <a:endParaRPr lang="zh-CN" sz="16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62058" y="6268923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 panose="020B0604020202020204"/>
                <a:cs typeface="Arial" panose="020B0604020202020204"/>
              </a:rPr>
              <a:t>8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20608" y="1114805"/>
            <a:ext cx="276860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>
                <a:latin typeface="微软雅黑" panose="020B0503020204020204" charset="-122"/>
                <a:cs typeface="微软雅黑" panose="020B0503020204020204" charset="-122"/>
              </a:rPr>
              <a:t>没意愿？</a:t>
            </a:r>
            <a:endParaRPr sz="5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81682" y="4521530"/>
            <a:ext cx="276860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5" dirty="0">
                <a:latin typeface="微软雅黑" panose="020B0503020204020204" charset="-122"/>
                <a:cs typeface="微软雅黑" panose="020B0503020204020204" charset="-122"/>
              </a:rPr>
              <a:t>不努力？</a:t>
            </a:r>
            <a:endParaRPr sz="54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12192000" cy="6842759"/>
            <a:chOff x="0" y="0"/>
            <a:chExt cx="12192000" cy="6842759"/>
          </a:xfrm>
        </p:grpSpPr>
        <p:pic>
          <p:nvPicPr>
            <p:cNvPr id="6" name="object 6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086856" y="3413758"/>
              <a:ext cx="6105144" cy="34290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6074409" cy="3429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67658" y="6506700"/>
            <a:ext cx="4453890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10"/>
              </a:lnSpc>
            </a:pPr>
            <a:r>
              <a:rPr sz="1200" spc="-5" dirty="0">
                <a:latin typeface="Times New Roman" panose="02020603050405020304"/>
                <a:cs typeface="Times New Roman" panose="02020603050405020304"/>
              </a:rPr>
              <a:t>©Development Dimensions International, </a:t>
            </a:r>
            <a:r>
              <a:rPr sz="1200" spc="-10" dirty="0">
                <a:latin typeface="Times New Roman" panose="02020603050405020304"/>
                <a:cs typeface="Times New Roman" panose="02020603050405020304"/>
              </a:rPr>
              <a:t>Inc., </a:t>
            </a:r>
            <a:r>
              <a:rPr sz="1200" dirty="0">
                <a:latin typeface="Times New Roman" panose="02020603050405020304"/>
                <a:cs typeface="Times New Roman" panose="02020603050405020304"/>
              </a:rPr>
              <a:t>2020. </a:t>
            </a:r>
            <a:r>
              <a:rPr sz="1200" spc="-5" dirty="0">
                <a:latin typeface="Times New Roman" panose="02020603050405020304"/>
                <a:cs typeface="Times New Roman" panose="02020603050405020304"/>
              </a:rPr>
              <a:t>All rights</a:t>
            </a:r>
            <a:r>
              <a:rPr sz="1200" spc="1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200" spc="-5" dirty="0">
                <a:latin typeface="Times New Roman" panose="02020603050405020304"/>
                <a:cs typeface="Times New Roman" panose="02020603050405020304"/>
              </a:rPr>
              <a:t>reserved.</a:t>
            </a:r>
            <a:endParaRPr sz="12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2191999" cy="685799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8690609" y="6268923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 panose="020B0604020202020204"/>
                <a:cs typeface="Arial" panose="020B0604020202020204"/>
              </a:rPr>
              <a:t>9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66694" y="4883022"/>
            <a:ext cx="283908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solidFill>
                  <a:srgbClr val="425563"/>
                </a:solidFill>
                <a:latin typeface="Arial" panose="020B0604020202020204"/>
                <a:cs typeface="Arial" panose="020B0604020202020204"/>
              </a:rPr>
              <a:t>©Development Dimensions </a:t>
            </a:r>
            <a:r>
              <a:rPr sz="700" spc="-10" dirty="0">
                <a:solidFill>
                  <a:srgbClr val="425563"/>
                </a:solidFill>
                <a:latin typeface="Arial" panose="020B0604020202020204"/>
                <a:cs typeface="Arial" panose="020B0604020202020204"/>
              </a:rPr>
              <a:t>International, Inc., 2020. </a:t>
            </a:r>
            <a:r>
              <a:rPr sz="700" spc="-5" dirty="0">
                <a:solidFill>
                  <a:srgbClr val="425563"/>
                </a:solidFill>
                <a:latin typeface="Arial" panose="020B0604020202020204"/>
                <a:cs typeface="Arial" panose="020B0604020202020204"/>
              </a:rPr>
              <a:t>All rights</a:t>
            </a:r>
            <a:r>
              <a:rPr sz="700" spc="-75" dirty="0">
                <a:solidFill>
                  <a:srgbClr val="425563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700" spc="-10" dirty="0">
                <a:solidFill>
                  <a:srgbClr val="425563"/>
                </a:solidFill>
                <a:latin typeface="Arial" panose="020B0604020202020204"/>
                <a:cs typeface="Arial" panose="020B0604020202020204"/>
              </a:rPr>
              <a:t>reserved.</a:t>
            </a:r>
            <a:endParaRPr sz="700">
              <a:latin typeface="Arial" panose="020B0604020202020204"/>
              <a:cs typeface="Arial" panose="020B0604020202020204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20011" y="4849370"/>
            <a:ext cx="7998714" cy="200634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931032" y="5089956"/>
            <a:ext cx="5054600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没有解决问题</a:t>
            </a:r>
            <a:endParaRPr sz="66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0559" y="1028700"/>
            <a:ext cx="10850880" cy="0"/>
          </a:xfrm>
          <a:custGeom>
            <a:avLst/>
            <a:gdLst/>
            <a:ahLst/>
            <a:cxnLst/>
            <a:rect l="l" t="t" r="r" b="b"/>
            <a:pathLst>
              <a:path w="10850880">
                <a:moveTo>
                  <a:pt x="0" y="0"/>
                </a:moveTo>
                <a:lnTo>
                  <a:pt x="10850499" y="0"/>
                </a:lnTo>
              </a:path>
            </a:pathLst>
          </a:custGeom>
          <a:ln w="3175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9523032" y="646176"/>
            <a:ext cx="1922207" cy="30632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867658" y="6506700"/>
            <a:ext cx="4453890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10"/>
              </a:lnSpc>
            </a:pPr>
            <a:r>
              <a:rPr sz="1200" spc="-5" dirty="0">
                <a:latin typeface="Times New Roman" panose="02020603050405020304"/>
                <a:cs typeface="Times New Roman" panose="02020603050405020304"/>
              </a:rPr>
              <a:t>©Development Dimensions International, </a:t>
            </a:r>
            <a:r>
              <a:rPr sz="1200" spc="-10" dirty="0">
                <a:latin typeface="Times New Roman" panose="02020603050405020304"/>
                <a:cs typeface="Times New Roman" panose="02020603050405020304"/>
              </a:rPr>
              <a:t>Inc., </a:t>
            </a:r>
            <a:r>
              <a:rPr sz="1200" dirty="0">
                <a:latin typeface="Times New Roman" panose="02020603050405020304"/>
                <a:cs typeface="Times New Roman" panose="02020603050405020304"/>
              </a:rPr>
              <a:t>2020. </a:t>
            </a:r>
            <a:r>
              <a:rPr sz="1200" spc="-5" dirty="0">
                <a:latin typeface="Times New Roman" panose="02020603050405020304"/>
                <a:cs typeface="Times New Roman" panose="02020603050405020304"/>
              </a:rPr>
              <a:t>All rights</a:t>
            </a:r>
            <a:r>
              <a:rPr sz="1200" spc="16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1200" spc="-5" dirty="0">
                <a:latin typeface="Times New Roman" panose="02020603050405020304"/>
                <a:cs typeface="Times New Roman" panose="02020603050405020304"/>
              </a:rPr>
              <a:t>reserved.</a:t>
            </a:r>
            <a:endParaRPr sz="12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93039" y="6479540"/>
            <a:ext cx="1778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Times New Roman" panose="02020603050405020304"/>
                <a:cs typeface="Times New Roman" panose="02020603050405020304"/>
              </a:rPr>
              <a:t>10</a:t>
            </a:r>
            <a:endParaRPr sz="12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0661" y="6531661"/>
            <a:ext cx="11430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-5" dirty="0">
                <a:solidFill>
                  <a:srgbClr val="425563"/>
                </a:solidFill>
                <a:latin typeface="Times New Roman" panose="02020603050405020304"/>
                <a:cs typeface="Times New Roman" panose="02020603050405020304"/>
              </a:rPr>
              <a:t>10</a:t>
            </a:r>
            <a:endParaRPr sz="7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533095" y="609345"/>
            <a:ext cx="4826635" cy="2228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4800" u="none" dirty="0">
                <a:solidFill>
                  <a:srgbClr val="FFFFFF"/>
                </a:solidFill>
              </a:rPr>
              <a:t>从</a:t>
            </a:r>
            <a:r>
              <a:rPr sz="4800" u="none" dirty="0">
                <a:solidFill>
                  <a:srgbClr val="000000"/>
                </a:solidFill>
              </a:rPr>
              <a:t>个体</a:t>
            </a:r>
            <a:r>
              <a:rPr sz="4800" u="none" dirty="0">
                <a:solidFill>
                  <a:srgbClr val="FFFFFF"/>
                </a:solidFill>
              </a:rPr>
              <a:t>出发的解 </a:t>
            </a:r>
            <a:r>
              <a:rPr sz="4800" u="none" spc="-5" dirty="0">
                <a:solidFill>
                  <a:srgbClr val="FFFFFF"/>
                </a:solidFill>
              </a:rPr>
              <a:t>决方案，无法解 </a:t>
            </a:r>
            <a:r>
              <a:rPr sz="4800" u="none" dirty="0">
                <a:solidFill>
                  <a:srgbClr val="FFFFFF"/>
                </a:solidFill>
              </a:rPr>
              <a:t>决</a:t>
            </a:r>
            <a:r>
              <a:rPr sz="4800" u="none" dirty="0">
                <a:solidFill>
                  <a:srgbClr val="000000"/>
                </a:solidFill>
              </a:rPr>
              <a:t>团队</a:t>
            </a:r>
            <a:r>
              <a:rPr sz="4800" u="none" dirty="0">
                <a:solidFill>
                  <a:srgbClr val="FFFFFF"/>
                </a:solidFill>
              </a:rPr>
              <a:t>问题。</a:t>
            </a:r>
            <a:endParaRPr sz="4800" u="none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4398264" y="2665476"/>
            <a:ext cx="5937885" cy="3595370"/>
            <a:chOff x="4398264" y="2665476"/>
            <a:chExt cx="5937885" cy="3595370"/>
          </a:xfrm>
        </p:grpSpPr>
        <p:pic>
          <p:nvPicPr>
            <p:cNvPr id="4" name="object 4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398264" y="2665476"/>
              <a:ext cx="3137916" cy="256641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473190" y="5115052"/>
              <a:ext cx="3843654" cy="1126490"/>
            </a:xfrm>
            <a:custGeom>
              <a:avLst/>
              <a:gdLst/>
              <a:ahLst/>
              <a:cxnLst/>
              <a:rect l="l" t="t" r="r" b="b"/>
              <a:pathLst>
                <a:path w="3843654" h="1126489">
                  <a:moveTo>
                    <a:pt x="3683508" y="166370"/>
                  </a:moveTo>
                  <a:lnTo>
                    <a:pt x="160019" y="166370"/>
                  </a:lnTo>
                  <a:lnTo>
                    <a:pt x="109435" y="174526"/>
                  </a:lnTo>
                  <a:lnTo>
                    <a:pt x="65507" y="197240"/>
                  </a:lnTo>
                  <a:lnTo>
                    <a:pt x="30870" y="231877"/>
                  </a:lnTo>
                  <a:lnTo>
                    <a:pt x="8156" y="275805"/>
                  </a:lnTo>
                  <a:lnTo>
                    <a:pt x="0" y="326390"/>
                  </a:lnTo>
                  <a:lnTo>
                    <a:pt x="0" y="966470"/>
                  </a:lnTo>
                  <a:lnTo>
                    <a:pt x="8156" y="1017049"/>
                  </a:lnTo>
                  <a:lnTo>
                    <a:pt x="30870" y="1060976"/>
                  </a:lnTo>
                  <a:lnTo>
                    <a:pt x="65507" y="1095616"/>
                  </a:lnTo>
                  <a:lnTo>
                    <a:pt x="109435" y="1118332"/>
                  </a:lnTo>
                  <a:lnTo>
                    <a:pt x="160019" y="1126490"/>
                  </a:lnTo>
                  <a:lnTo>
                    <a:pt x="3683508" y="1126490"/>
                  </a:lnTo>
                  <a:lnTo>
                    <a:pt x="3734092" y="1118332"/>
                  </a:lnTo>
                  <a:lnTo>
                    <a:pt x="3778020" y="1095616"/>
                  </a:lnTo>
                  <a:lnTo>
                    <a:pt x="3812657" y="1060976"/>
                  </a:lnTo>
                  <a:lnTo>
                    <a:pt x="3835371" y="1017049"/>
                  </a:lnTo>
                  <a:lnTo>
                    <a:pt x="3843528" y="966470"/>
                  </a:lnTo>
                  <a:lnTo>
                    <a:pt x="3843528" y="326390"/>
                  </a:lnTo>
                  <a:lnTo>
                    <a:pt x="3835371" y="275805"/>
                  </a:lnTo>
                  <a:lnTo>
                    <a:pt x="3812657" y="231877"/>
                  </a:lnTo>
                  <a:lnTo>
                    <a:pt x="3778020" y="197240"/>
                  </a:lnTo>
                  <a:lnTo>
                    <a:pt x="3734092" y="174526"/>
                  </a:lnTo>
                  <a:lnTo>
                    <a:pt x="3683508" y="166370"/>
                  </a:lnTo>
                  <a:close/>
                </a:path>
                <a:path w="3843654" h="1126489">
                  <a:moveTo>
                    <a:pt x="1942464" y="0"/>
                  </a:moveTo>
                  <a:lnTo>
                    <a:pt x="2242058" y="166370"/>
                  </a:lnTo>
                  <a:lnTo>
                    <a:pt x="3202940" y="166370"/>
                  </a:lnTo>
                  <a:lnTo>
                    <a:pt x="19424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473190" y="5115052"/>
              <a:ext cx="3843654" cy="1126490"/>
            </a:xfrm>
            <a:custGeom>
              <a:avLst/>
              <a:gdLst/>
              <a:ahLst/>
              <a:cxnLst/>
              <a:rect l="l" t="t" r="r" b="b"/>
              <a:pathLst>
                <a:path w="3843654" h="1126489">
                  <a:moveTo>
                    <a:pt x="0" y="326390"/>
                  </a:moveTo>
                  <a:lnTo>
                    <a:pt x="8156" y="275805"/>
                  </a:lnTo>
                  <a:lnTo>
                    <a:pt x="30870" y="231877"/>
                  </a:lnTo>
                  <a:lnTo>
                    <a:pt x="65507" y="197240"/>
                  </a:lnTo>
                  <a:lnTo>
                    <a:pt x="109435" y="174526"/>
                  </a:lnTo>
                  <a:lnTo>
                    <a:pt x="160019" y="166370"/>
                  </a:lnTo>
                  <a:lnTo>
                    <a:pt x="2242058" y="166370"/>
                  </a:lnTo>
                  <a:lnTo>
                    <a:pt x="1942464" y="0"/>
                  </a:lnTo>
                  <a:lnTo>
                    <a:pt x="3202940" y="166370"/>
                  </a:lnTo>
                  <a:lnTo>
                    <a:pt x="3683508" y="166370"/>
                  </a:lnTo>
                  <a:lnTo>
                    <a:pt x="3734092" y="174526"/>
                  </a:lnTo>
                  <a:lnTo>
                    <a:pt x="3778020" y="197240"/>
                  </a:lnTo>
                  <a:lnTo>
                    <a:pt x="3812657" y="231877"/>
                  </a:lnTo>
                  <a:lnTo>
                    <a:pt x="3835371" y="275805"/>
                  </a:lnTo>
                  <a:lnTo>
                    <a:pt x="3843528" y="326390"/>
                  </a:lnTo>
                  <a:lnTo>
                    <a:pt x="3843528" y="566420"/>
                  </a:lnTo>
                  <a:lnTo>
                    <a:pt x="3843528" y="966470"/>
                  </a:lnTo>
                  <a:lnTo>
                    <a:pt x="3835371" y="1017049"/>
                  </a:lnTo>
                  <a:lnTo>
                    <a:pt x="3812657" y="1060976"/>
                  </a:lnTo>
                  <a:lnTo>
                    <a:pt x="3778020" y="1095616"/>
                  </a:lnTo>
                  <a:lnTo>
                    <a:pt x="3734092" y="1118332"/>
                  </a:lnTo>
                  <a:lnTo>
                    <a:pt x="3683508" y="1126490"/>
                  </a:lnTo>
                  <a:lnTo>
                    <a:pt x="3202940" y="1126490"/>
                  </a:lnTo>
                  <a:lnTo>
                    <a:pt x="2242058" y="1126490"/>
                  </a:lnTo>
                  <a:lnTo>
                    <a:pt x="160019" y="1126490"/>
                  </a:lnTo>
                  <a:lnTo>
                    <a:pt x="109435" y="1118332"/>
                  </a:lnTo>
                  <a:lnTo>
                    <a:pt x="65507" y="1095616"/>
                  </a:lnTo>
                  <a:lnTo>
                    <a:pt x="30870" y="1060976"/>
                  </a:lnTo>
                  <a:lnTo>
                    <a:pt x="8156" y="1017049"/>
                  </a:lnTo>
                  <a:lnTo>
                    <a:pt x="0" y="966470"/>
                  </a:lnTo>
                  <a:lnTo>
                    <a:pt x="0" y="566420"/>
                  </a:lnTo>
                  <a:lnTo>
                    <a:pt x="0" y="326390"/>
                  </a:lnTo>
                  <a:close/>
                </a:path>
              </a:pathLst>
            </a:custGeom>
            <a:ln w="38100">
              <a:solidFill>
                <a:srgbClr val="759EA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7364983" y="5589523"/>
            <a:ext cx="20618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768393"/>
                </a:solidFill>
                <a:latin typeface="Microsoft JhengHei" panose="020B0604030504040204" charset="-120"/>
                <a:cs typeface="Microsoft JhengHei" panose="020B0604030504040204" charset="-120"/>
              </a:rPr>
              <a:t>表面和谐不说真话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563367" y="5140452"/>
            <a:ext cx="3176270" cy="1000125"/>
            <a:chOff x="2563367" y="5140452"/>
            <a:chExt cx="3176270" cy="1000125"/>
          </a:xfrm>
        </p:grpSpPr>
        <p:sp>
          <p:nvSpPr>
            <p:cNvPr id="9" name="object 9"/>
            <p:cNvSpPr/>
            <p:nvPr/>
          </p:nvSpPr>
          <p:spPr>
            <a:xfrm>
              <a:off x="2582417" y="5159502"/>
              <a:ext cx="3138170" cy="962025"/>
            </a:xfrm>
            <a:custGeom>
              <a:avLst/>
              <a:gdLst/>
              <a:ahLst/>
              <a:cxnLst/>
              <a:rect l="l" t="t" r="r" b="b"/>
              <a:pathLst>
                <a:path w="3138170" h="962025">
                  <a:moveTo>
                    <a:pt x="3003804" y="156972"/>
                  </a:moveTo>
                  <a:lnTo>
                    <a:pt x="134112" y="156972"/>
                  </a:lnTo>
                  <a:lnTo>
                    <a:pt x="91732" y="163811"/>
                  </a:lnTo>
                  <a:lnTo>
                    <a:pt x="54918" y="182855"/>
                  </a:lnTo>
                  <a:lnTo>
                    <a:pt x="25883" y="211890"/>
                  </a:lnTo>
                  <a:lnTo>
                    <a:pt x="6839" y="248704"/>
                  </a:lnTo>
                  <a:lnTo>
                    <a:pt x="0" y="291084"/>
                  </a:lnTo>
                  <a:lnTo>
                    <a:pt x="0" y="827532"/>
                  </a:lnTo>
                  <a:lnTo>
                    <a:pt x="6839" y="869921"/>
                  </a:lnTo>
                  <a:lnTo>
                    <a:pt x="25883" y="906736"/>
                  </a:lnTo>
                  <a:lnTo>
                    <a:pt x="54918" y="935767"/>
                  </a:lnTo>
                  <a:lnTo>
                    <a:pt x="91732" y="954806"/>
                  </a:lnTo>
                  <a:lnTo>
                    <a:pt x="134112" y="961644"/>
                  </a:lnTo>
                  <a:lnTo>
                    <a:pt x="3003804" y="961644"/>
                  </a:lnTo>
                  <a:lnTo>
                    <a:pt x="3046183" y="954806"/>
                  </a:lnTo>
                  <a:lnTo>
                    <a:pt x="3082997" y="935767"/>
                  </a:lnTo>
                  <a:lnTo>
                    <a:pt x="3112032" y="906736"/>
                  </a:lnTo>
                  <a:lnTo>
                    <a:pt x="3131076" y="869921"/>
                  </a:lnTo>
                  <a:lnTo>
                    <a:pt x="3137916" y="827532"/>
                  </a:lnTo>
                  <a:lnTo>
                    <a:pt x="3137916" y="291084"/>
                  </a:lnTo>
                  <a:lnTo>
                    <a:pt x="3131076" y="248704"/>
                  </a:lnTo>
                  <a:lnTo>
                    <a:pt x="3112032" y="211890"/>
                  </a:lnTo>
                  <a:lnTo>
                    <a:pt x="3082997" y="182855"/>
                  </a:lnTo>
                  <a:lnTo>
                    <a:pt x="3046183" y="163811"/>
                  </a:lnTo>
                  <a:lnTo>
                    <a:pt x="3003804" y="156972"/>
                  </a:lnTo>
                  <a:close/>
                </a:path>
                <a:path w="3138170" h="962025">
                  <a:moveTo>
                    <a:pt x="1364233" y="0"/>
                  </a:moveTo>
                  <a:lnTo>
                    <a:pt x="522986" y="156972"/>
                  </a:lnTo>
                  <a:lnTo>
                    <a:pt x="1307465" y="156972"/>
                  </a:lnTo>
                  <a:lnTo>
                    <a:pt x="136423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582417" y="5159502"/>
              <a:ext cx="3138170" cy="962025"/>
            </a:xfrm>
            <a:custGeom>
              <a:avLst/>
              <a:gdLst/>
              <a:ahLst/>
              <a:cxnLst/>
              <a:rect l="l" t="t" r="r" b="b"/>
              <a:pathLst>
                <a:path w="3138170" h="962025">
                  <a:moveTo>
                    <a:pt x="0" y="291084"/>
                  </a:moveTo>
                  <a:lnTo>
                    <a:pt x="6839" y="248704"/>
                  </a:lnTo>
                  <a:lnTo>
                    <a:pt x="25883" y="211890"/>
                  </a:lnTo>
                  <a:lnTo>
                    <a:pt x="54918" y="182855"/>
                  </a:lnTo>
                  <a:lnTo>
                    <a:pt x="91732" y="163811"/>
                  </a:lnTo>
                  <a:lnTo>
                    <a:pt x="134112" y="156972"/>
                  </a:lnTo>
                  <a:lnTo>
                    <a:pt x="522986" y="156972"/>
                  </a:lnTo>
                  <a:lnTo>
                    <a:pt x="1364233" y="0"/>
                  </a:lnTo>
                  <a:lnTo>
                    <a:pt x="1307465" y="156972"/>
                  </a:lnTo>
                  <a:lnTo>
                    <a:pt x="3003804" y="156972"/>
                  </a:lnTo>
                  <a:lnTo>
                    <a:pt x="3046183" y="163811"/>
                  </a:lnTo>
                  <a:lnTo>
                    <a:pt x="3082997" y="182855"/>
                  </a:lnTo>
                  <a:lnTo>
                    <a:pt x="3112032" y="211890"/>
                  </a:lnTo>
                  <a:lnTo>
                    <a:pt x="3131076" y="248704"/>
                  </a:lnTo>
                  <a:lnTo>
                    <a:pt x="3137916" y="291084"/>
                  </a:lnTo>
                  <a:lnTo>
                    <a:pt x="3137916" y="492252"/>
                  </a:lnTo>
                  <a:lnTo>
                    <a:pt x="3137916" y="827532"/>
                  </a:lnTo>
                  <a:lnTo>
                    <a:pt x="3131076" y="869921"/>
                  </a:lnTo>
                  <a:lnTo>
                    <a:pt x="3112032" y="906736"/>
                  </a:lnTo>
                  <a:lnTo>
                    <a:pt x="3082997" y="935767"/>
                  </a:lnTo>
                  <a:lnTo>
                    <a:pt x="3046183" y="954806"/>
                  </a:lnTo>
                  <a:lnTo>
                    <a:pt x="3003804" y="961644"/>
                  </a:lnTo>
                  <a:lnTo>
                    <a:pt x="1307465" y="961644"/>
                  </a:lnTo>
                  <a:lnTo>
                    <a:pt x="522986" y="961644"/>
                  </a:lnTo>
                  <a:lnTo>
                    <a:pt x="134112" y="961644"/>
                  </a:lnTo>
                  <a:lnTo>
                    <a:pt x="91732" y="954806"/>
                  </a:lnTo>
                  <a:lnTo>
                    <a:pt x="54918" y="935767"/>
                  </a:lnTo>
                  <a:lnTo>
                    <a:pt x="25883" y="906736"/>
                  </a:lnTo>
                  <a:lnTo>
                    <a:pt x="6839" y="869921"/>
                  </a:lnTo>
                  <a:lnTo>
                    <a:pt x="0" y="827532"/>
                  </a:lnTo>
                  <a:lnTo>
                    <a:pt x="0" y="492252"/>
                  </a:lnTo>
                  <a:lnTo>
                    <a:pt x="0" y="291084"/>
                  </a:lnTo>
                  <a:close/>
                </a:path>
              </a:pathLst>
            </a:custGeom>
            <a:ln w="38100">
              <a:solidFill>
                <a:srgbClr val="759EA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3120008" y="5547156"/>
            <a:ext cx="20643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768393"/>
                </a:solidFill>
                <a:latin typeface="Microsoft JhengHei" panose="020B0604030504040204" charset="-120"/>
                <a:cs typeface="Microsoft JhengHei" panose="020B0604030504040204" charset="-120"/>
              </a:rPr>
              <a:t>团队成员冲突重重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73963" y="4017264"/>
            <a:ext cx="4085590" cy="829310"/>
            <a:chOff x="473963" y="4017264"/>
            <a:chExt cx="4085590" cy="829310"/>
          </a:xfrm>
        </p:grpSpPr>
        <p:sp>
          <p:nvSpPr>
            <p:cNvPr id="13" name="object 13"/>
            <p:cNvSpPr/>
            <p:nvPr/>
          </p:nvSpPr>
          <p:spPr>
            <a:xfrm>
              <a:off x="493013" y="4036314"/>
              <a:ext cx="4047490" cy="791210"/>
            </a:xfrm>
            <a:custGeom>
              <a:avLst/>
              <a:gdLst/>
              <a:ahLst/>
              <a:cxnLst/>
              <a:rect l="l" t="t" r="r" b="b"/>
              <a:pathLst>
                <a:path w="4047490" h="791210">
                  <a:moveTo>
                    <a:pt x="3432810" y="0"/>
                  </a:moveTo>
                  <a:lnTo>
                    <a:pt x="131826" y="0"/>
                  </a:lnTo>
                  <a:lnTo>
                    <a:pt x="90157" y="6723"/>
                  </a:lnTo>
                  <a:lnTo>
                    <a:pt x="53969" y="25444"/>
                  </a:lnTo>
                  <a:lnTo>
                    <a:pt x="25433" y="53986"/>
                  </a:lnTo>
                  <a:lnTo>
                    <a:pt x="6720" y="90172"/>
                  </a:lnTo>
                  <a:lnTo>
                    <a:pt x="0" y="131825"/>
                  </a:lnTo>
                  <a:lnTo>
                    <a:pt x="0" y="659130"/>
                  </a:lnTo>
                  <a:lnTo>
                    <a:pt x="6720" y="700783"/>
                  </a:lnTo>
                  <a:lnTo>
                    <a:pt x="25433" y="736969"/>
                  </a:lnTo>
                  <a:lnTo>
                    <a:pt x="53969" y="765511"/>
                  </a:lnTo>
                  <a:lnTo>
                    <a:pt x="90157" y="784232"/>
                  </a:lnTo>
                  <a:lnTo>
                    <a:pt x="131826" y="790956"/>
                  </a:lnTo>
                  <a:lnTo>
                    <a:pt x="3432810" y="790956"/>
                  </a:lnTo>
                  <a:lnTo>
                    <a:pt x="3474463" y="784232"/>
                  </a:lnTo>
                  <a:lnTo>
                    <a:pt x="3510649" y="765511"/>
                  </a:lnTo>
                  <a:lnTo>
                    <a:pt x="3539191" y="736969"/>
                  </a:lnTo>
                  <a:lnTo>
                    <a:pt x="3557912" y="700783"/>
                  </a:lnTo>
                  <a:lnTo>
                    <a:pt x="3564636" y="659130"/>
                  </a:lnTo>
                  <a:lnTo>
                    <a:pt x="3954165" y="461391"/>
                  </a:lnTo>
                  <a:lnTo>
                    <a:pt x="3564636" y="461391"/>
                  </a:lnTo>
                  <a:lnTo>
                    <a:pt x="3564636" y="131825"/>
                  </a:lnTo>
                  <a:lnTo>
                    <a:pt x="3557912" y="90172"/>
                  </a:lnTo>
                  <a:lnTo>
                    <a:pt x="3539191" y="53986"/>
                  </a:lnTo>
                  <a:lnTo>
                    <a:pt x="3510649" y="25444"/>
                  </a:lnTo>
                  <a:lnTo>
                    <a:pt x="3474463" y="6723"/>
                  </a:lnTo>
                  <a:lnTo>
                    <a:pt x="3432810" y="0"/>
                  </a:lnTo>
                  <a:close/>
                </a:path>
                <a:path w="4047490" h="791210">
                  <a:moveTo>
                    <a:pt x="4046982" y="414274"/>
                  </a:moveTo>
                  <a:lnTo>
                    <a:pt x="3564636" y="461391"/>
                  </a:lnTo>
                  <a:lnTo>
                    <a:pt x="3954165" y="461391"/>
                  </a:lnTo>
                  <a:lnTo>
                    <a:pt x="4046982" y="4142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493013" y="4036314"/>
              <a:ext cx="4047490" cy="791210"/>
            </a:xfrm>
            <a:custGeom>
              <a:avLst/>
              <a:gdLst/>
              <a:ahLst/>
              <a:cxnLst/>
              <a:rect l="l" t="t" r="r" b="b"/>
              <a:pathLst>
                <a:path w="4047490" h="791210">
                  <a:moveTo>
                    <a:pt x="0" y="131825"/>
                  </a:moveTo>
                  <a:lnTo>
                    <a:pt x="6720" y="90172"/>
                  </a:lnTo>
                  <a:lnTo>
                    <a:pt x="25433" y="53986"/>
                  </a:lnTo>
                  <a:lnTo>
                    <a:pt x="53969" y="25444"/>
                  </a:lnTo>
                  <a:lnTo>
                    <a:pt x="90157" y="6723"/>
                  </a:lnTo>
                  <a:lnTo>
                    <a:pt x="131826" y="0"/>
                  </a:lnTo>
                  <a:lnTo>
                    <a:pt x="2079371" y="0"/>
                  </a:lnTo>
                  <a:lnTo>
                    <a:pt x="2970530" y="0"/>
                  </a:lnTo>
                  <a:lnTo>
                    <a:pt x="3432810" y="0"/>
                  </a:lnTo>
                  <a:lnTo>
                    <a:pt x="3474463" y="6723"/>
                  </a:lnTo>
                  <a:lnTo>
                    <a:pt x="3510649" y="25444"/>
                  </a:lnTo>
                  <a:lnTo>
                    <a:pt x="3539191" y="53986"/>
                  </a:lnTo>
                  <a:lnTo>
                    <a:pt x="3557912" y="90172"/>
                  </a:lnTo>
                  <a:lnTo>
                    <a:pt x="3564636" y="131825"/>
                  </a:lnTo>
                  <a:lnTo>
                    <a:pt x="3564636" y="461391"/>
                  </a:lnTo>
                  <a:lnTo>
                    <a:pt x="4046982" y="414274"/>
                  </a:lnTo>
                  <a:lnTo>
                    <a:pt x="3564636" y="659130"/>
                  </a:lnTo>
                  <a:lnTo>
                    <a:pt x="3557912" y="700783"/>
                  </a:lnTo>
                  <a:lnTo>
                    <a:pt x="3539191" y="736969"/>
                  </a:lnTo>
                  <a:lnTo>
                    <a:pt x="3510649" y="765511"/>
                  </a:lnTo>
                  <a:lnTo>
                    <a:pt x="3474463" y="784232"/>
                  </a:lnTo>
                  <a:lnTo>
                    <a:pt x="3432810" y="790956"/>
                  </a:lnTo>
                  <a:lnTo>
                    <a:pt x="2970530" y="790956"/>
                  </a:lnTo>
                  <a:lnTo>
                    <a:pt x="2079371" y="790956"/>
                  </a:lnTo>
                  <a:lnTo>
                    <a:pt x="131826" y="790956"/>
                  </a:lnTo>
                  <a:lnTo>
                    <a:pt x="90157" y="784232"/>
                  </a:lnTo>
                  <a:lnTo>
                    <a:pt x="53969" y="765511"/>
                  </a:lnTo>
                  <a:lnTo>
                    <a:pt x="25433" y="736969"/>
                  </a:lnTo>
                  <a:lnTo>
                    <a:pt x="6720" y="700783"/>
                  </a:lnTo>
                  <a:lnTo>
                    <a:pt x="0" y="659130"/>
                  </a:lnTo>
                  <a:lnTo>
                    <a:pt x="0" y="461391"/>
                  </a:lnTo>
                  <a:lnTo>
                    <a:pt x="0" y="131825"/>
                  </a:lnTo>
                  <a:close/>
                </a:path>
              </a:pathLst>
            </a:custGeom>
            <a:ln w="38100">
              <a:solidFill>
                <a:srgbClr val="759EA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/>
          <p:nvPr/>
        </p:nvSpPr>
        <p:spPr>
          <a:xfrm>
            <a:off x="609701" y="4259071"/>
            <a:ext cx="3332479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768393"/>
                </a:solidFill>
                <a:latin typeface="Microsoft JhengHei" panose="020B0604030504040204" charset="-120"/>
                <a:cs typeface="Microsoft JhengHei" panose="020B0604030504040204" charset="-120"/>
              </a:rPr>
              <a:t>平时不反馈，出了问题</a:t>
            </a:r>
            <a:r>
              <a:rPr sz="2000" b="1" spc="-15" dirty="0">
                <a:solidFill>
                  <a:srgbClr val="768393"/>
                </a:solidFill>
                <a:latin typeface="Microsoft JhengHei" panose="020B0604030504040204" charset="-120"/>
                <a:cs typeface="Microsoft JhengHei" panose="020B0604030504040204" charset="-120"/>
              </a:rPr>
              <a:t>才</a:t>
            </a:r>
            <a:r>
              <a:rPr sz="2000" b="1" dirty="0">
                <a:solidFill>
                  <a:srgbClr val="768393"/>
                </a:solidFill>
                <a:latin typeface="Microsoft JhengHei" panose="020B0604030504040204" charset="-120"/>
                <a:cs typeface="Microsoft JhengHei" panose="020B0604030504040204" charset="-120"/>
              </a:rPr>
              <a:t>说话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233921" y="1363217"/>
            <a:ext cx="2844165" cy="1229360"/>
          </a:xfrm>
          <a:custGeom>
            <a:avLst/>
            <a:gdLst/>
            <a:ahLst/>
            <a:cxnLst/>
            <a:rect l="l" t="t" r="r" b="b"/>
            <a:pathLst>
              <a:path w="2844165" h="1229360">
                <a:moveTo>
                  <a:pt x="0" y="179070"/>
                </a:moveTo>
                <a:lnTo>
                  <a:pt x="6394" y="131453"/>
                </a:lnTo>
                <a:lnTo>
                  <a:pt x="24440" y="88674"/>
                </a:lnTo>
                <a:lnTo>
                  <a:pt x="52435" y="52435"/>
                </a:lnTo>
                <a:lnTo>
                  <a:pt x="88674" y="24440"/>
                </a:lnTo>
                <a:lnTo>
                  <a:pt x="131453" y="6394"/>
                </a:lnTo>
                <a:lnTo>
                  <a:pt x="179069" y="0"/>
                </a:lnTo>
                <a:lnTo>
                  <a:pt x="473963" y="0"/>
                </a:lnTo>
                <a:lnTo>
                  <a:pt x="1184909" y="0"/>
                </a:lnTo>
                <a:lnTo>
                  <a:pt x="2664713" y="0"/>
                </a:lnTo>
                <a:lnTo>
                  <a:pt x="2712330" y="6394"/>
                </a:lnTo>
                <a:lnTo>
                  <a:pt x="2755109" y="24440"/>
                </a:lnTo>
                <a:lnTo>
                  <a:pt x="2791348" y="52435"/>
                </a:lnTo>
                <a:lnTo>
                  <a:pt x="2819343" y="88674"/>
                </a:lnTo>
                <a:lnTo>
                  <a:pt x="2837389" y="131453"/>
                </a:lnTo>
                <a:lnTo>
                  <a:pt x="2843783" y="179070"/>
                </a:lnTo>
                <a:lnTo>
                  <a:pt x="2843783" y="626745"/>
                </a:lnTo>
                <a:lnTo>
                  <a:pt x="2843783" y="895350"/>
                </a:lnTo>
                <a:lnTo>
                  <a:pt x="2837389" y="942966"/>
                </a:lnTo>
                <a:lnTo>
                  <a:pt x="2819343" y="985745"/>
                </a:lnTo>
                <a:lnTo>
                  <a:pt x="2791348" y="1021984"/>
                </a:lnTo>
                <a:lnTo>
                  <a:pt x="2755109" y="1049979"/>
                </a:lnTo>
                <a:lnTo>
                  <a:pt x="2712330" y="1068025"/>
                </a:lnTo>
                <a:lnTo>
                  <a:pt x="2664713" y="1074420"/>
                </a:lnTo>
                <a:lnTo>
                  <a:pt x="1184909" y="1074420"/>
                </a:lnTo>
                <a:lnTo>
                  <a:pt x="456310" y="1229106"/>
                </a:lnTo>
                <a:lnTo>
                  <a:pt x="473963" y="1074420"/>
                </a:lnTo>
                <a:lnTo>
                  <a:pt x="179069" y="1074420"/>
                </a:lnTo>
                <a:lnTo>
                  <a:pt x="131453" y="1068025"/>
                </a:lnTo>
                <a:lnTo>
                  <a:pt x="88674" y="1049979"/>
                </a:lnTo>
                <a:lnTo>
                  <a:pt x="52435" y="1021984"/>
                </a:lnTo>
                <a:lnTo>
                  <a:pt x="24440" y="985745"/>
                </a:lnTo>
                <a:lnTo>
                  <a:pt x="6394" y="942966"/>
                </a:lnTo>
                <a:lnTo>
                  <a:pt x="0" y="895350"/>
                </a:lnTo>
                <a:lnTo>
                  <a:pt x="0" y="626745"/>
                </a:lnTo>
                <a:lnTo>
                  <a:pt x="0" y="179070"/>
                </a:lnTo>
                <a:close/>
              </a:path>
            </a:pathLst>
          </a:custGeom>
          <a:ln w="38100">
            <a:solidFill>
              <a:srgbClr val="759E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6246367" y="1575002"/>
            <a:ext cx="282130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5" dirty="0">
                <a:solidFill>
                  <a:srgbClr val="768393"/>
                </a:solidFill>
                <a:latin typeface="Microsoft JhengHei" panose="020B0604030504040204" charset="-120"/>
                <a:cs typeface="Microsoft JhengHei" panose="020B0604030504040204" charset="-120"/>
              </a:rPr>
              <a:t>教会</a:t>
            </a:r>
            <a:r>
              <a:rPr sz="2000" b="1" spc="-5" dirty="0">
                <a:solidFill>
                  <a:srgbClr val="768393"/>
                </a:solidFill>
                <a:latin typeface="Microsoft JhengHei" panose="020B0604030504040204" charset="-120"/>
                <a:cs typeface="Microsoft JhengHei" panose="020B0604030504040204" charset="-120"/>
              </a:rPr>
              <a:t>他</a:t>
            </a:r>
            <a:r>
              <a:rPr sz="2000" b="1" spc="-10" dirty="0">
                <a:solidFill>
                  <a:srgbClr val="768393"/>
                </a:solidFill>
                <a:latin typeface="Microsoft JhengHei" panose="020B0604030504040204" charset="-120"/>
                <a:cs typeface="Microsoft JhengHei" panose="020B0604030504040204" charset="-120"/>
              </a:rPr>
              <a:t>们</a:t>
            </a:r>
            <a:r>
              <a:rPr sz="2000" b="1" spc="5" dirty="0">
                <a:solidFill>
                  <a:srgbClr val="768393"/>
                </a:solidFill>
                <a:latin typeface="Microsoft JhengHei" panose="020B0604030504040204" charset="-120"/>
                <a:cs typeface="Microsoft JhengHei" panose="020B0604030504040204" charset="-120"/>
              </a:rPr>
              <a:t>还</a:t>
            </a:r>
            <a:r>
              <a:rPr sz="2000" b="1" spc="-15" dirty="0">
                <a:solidFill>
                  <a:srgbClr val="768393"/>
                </a:solidFill>
                <a:latin typeface="Microsoft JhengHei" panose="020B0604030504040204" charset="-120"/>
                <a:cs typeface="Microsoft JhengHei" panose="020B0604030504040204" charset="-120"/>
              </a:rPr>
              <a:t>不</a:t>
            </a:r>
            <a:r>
              <a:rPr sz="2000" b="1" spc="5" dirty="0">
                <a:solidFill>
                  <a:srgbClr val="768393"/>
                </a:solidFill>
                <a:latin typeface="Microsoft JhengHei" panose="020B0604030504040204" charset="-120"/>
                <a:cs typeface="Microsoft JhengHei" panose="020B0604030504040204" charset="-120"/>
              </a:rPr>
              <a:t>如自</a:t>
            </a:r>
            <a:r>
              <a:rPr sz="2000" b="1" spc="-5" dirty="0">
                <a:solidFill>
                  <a:srgbClr val="768393"/>
                </a:solidFill>
                <a:latin typeface="Microsoft JhengHei" panose="020B0604030504040204" charset="-120"/>
                <a:cs typeface="Microsoft JhengHei" panose="020B0604030504040204" charset="-120"/>
              </a:rPr>
              <a:t>己</a:t>
            </a:r>
            <a:r>
              <a:rPr sz="2000" b="1" spc="-10" dirty="0">
                <a:solidFill>
                  <a:srgbClr val="768393"/>
                </a:solidFill>
                <a:latin typeface="Microsoft JhengHei" panose="020B0604030504040204" charset="-120"/>
                <a:cs typeface="Microsoft JhengHei" panose="020B0604030504040204" charset="-120"/>
              </a:rPr>
              <a:t>干</a:t>
            </a:r>
            <a:r>
              <a:rPr sz="2000" b="1" spc="5" dirty="0">
                <a:solidFill>
                  <a:srgbClr val="768393"/>
                </a:solidFill>
                <a:latin typeface="Microsoft JhengHei" panose="020B0604030504040204" charset="-120"/>
                <a:cs typeface="Microsoft JhengHei" panose="020B0604030504040204" charset="-120"/>
              </a:rPr>
              <a:t>，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  <a:p>
            <a:pPr marL="17145">
              <a:lnSpc>
                <a:spcPct val="100000"/>
              </a:lnSpc>
            </a:pPr>
            <a:r>
              <a:rPr sz="2000" b="1" dirty="0">
                <a:solidFill>
                  <a:srgbClr val="768393"/>
                </a:solidFill>
                <a:latin typeface="Microsoft JhengHei" panose="020B0604030504040204" charset="-120"/>
                <a:cs typeface="Microsoft JhengHei" panose="020B0604030504040204" charset="-120"/>
              </a:rPr>
              <a:t>总是交不上想要的结果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461757" y="2726435"/>
            <a:ext cx="4239895" cy="843280"/>
            <a:chOff x="7461757" y="2726435"/>
            <a:chExt cx="4239895" cy="843280"/>
          </a:xfrm>
        </p:grpSpPr>
        <p:sp>
          <p:nvSpPr>
            <p:cNvPr id="19" name="object 19"/>
            <p:cNvSpPr/>
            <p:nvPr/>
          </p:nvSpPr>
          <p:spPr>
            <a:xfrm>
              <a:off x="7480807" y="2745485"/>
              <a:ext cx="4201795" cy="805180"/>
            </a:xfrm>
            <a:custGeom>
              <a:avLst/>
              <a:gdLst/>
              <a:ahLst/>
              <a:cxnLst/>
              <a:rect l="l" t="t" r="r" b="b"/>
              <a:pathLst>
                <a:path w="4201795" h="805179">
                  <a:moveTo>
                    <a:pt x="4067302" y="0"/>
                  </a:moveTo>
                  <a:lnTo>
                    <a:pt x="583438" y="0"/>
                  </a:lnTo>
                  <a:lnTo>
                    <a:pt x="541058" y="6839"/>
                  </a:lnTo>
                  <a:lnTo>
                    <a:pt x="504244" y="25883"/>
                  </a:lnTo>
                  <a:lnTo>
                    <a:pt x="475209" y="54918"/>
                  </a:lnTo>
                  <a:lnTo>
                    <a:pt x="456165" y="91732"/>
                  </a:lnTo>
                  <a:lnTo>
                    <a:pt x="449325" y="134112"/>
                  </a:lnTo>
                  <a:lnTo>
                    <a:pt x="449325" y="469391"/>
                  </a:lnTo>
                  <a:lnTo>
                    <a:pt x="0" y="662813"/>
                  </a:lnTo>
                  <a:lnTo>
                    <a:pt x="449325" y="670560"/>
                  </a:lnTo>
                  <a:lnTo>
                    <a:pt x="456165" y="712939"/>
                  </a:lnTo>
                  <a:lnTo>
                    <a:pt x="475209" y="749753"/>
                  </a:lnTo>
                  <a:lnTo>
                    <a:pt x="504244" y="778788"/>
                  </a:lnTo>
                  <a:lnTo>
                    <a:pt x="541058" y="797832"/>
                  </a:lnTo>
                  <a:lnTo>
                    <a:pt x="583438" y="804672"/>
                  </a:lnTo>
                  <a:lnTo>
                    <a:pt x="4067302" y="804672"/>
                  </a:lnTo>
                  <a:lnTo>
                    <a:pt x="4109681" y="797832"/>
                  </a:lnTo>
                  <a:lnTo>
                    <a:pt x="4146495" y="778788"/>
                  </a:lnTo>
                  <a:lnTo>
                    <a:pt x="4175530" y="749753"/>
                  </a:lnTo>
                  <a:lnTo>
                    <a:pt x="4194574" y="712939"/>
                  </a:lnTo>
                  <a:lnTo>
                    <a:pt x="4201414" y="670560"/>
                  </a:lnTo>
                  <a:lnTo>
                    <a:pt x="4201414" y="134112"/>
                  </a:lnTo>
                  <a:lnTo>
                    <a:pt x="4194574" y="91732"/>
                  </a:lnTo>
                  <a:lnTo>
                    <a:pt x="4175530" y="54918"/>
                  </a:lnTo>
                  <a:lnTo>
                    <a:pt x="4146495" y="25883"/>
                  </a:lnTo>
                  <a:lnTo>
                    <a:pt x="4109681" y="6839"/>
                  </a:lnTo>
                  <a:lnTo>
                    <a:pt x="40673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7480807" y="2745485"/>
              <a:ext cx="4201795" cy="805180"/>
            </a:xfrm>
            <a:custGeom>
              <a:avLst/>
              <a:gdLst/>
              <a:ahLst/>
              <a:cxnLst/>
              <a:rect l="l" t="t" r="r" b="b"/>
              <a:pathLst>
                <a:path w="4201795" h="805179">
                  <a:moveTo>
                    <a:pt x="449325" y="134112"/>
                  </a:moveTo>
                  <a:lnTo>
                    <a:pt x="456165" y="91732"/>
                  </a:lnTo>
                  <a:lnTo>
                    <a:pt x="475209" y="54918"/>
                  </a:lnTo>
                  <a:lnTo>
                    <a:pt x="504244" y="25883"/>
                  </a:lnTo>
                  <a:lnTo>
                    <a:pt x="541058" y="6839"/>
                  </a:lnTo>
                  <a:lnTo>
                    <a:pt x="583438" y="0"/>
                  </a:lnTo>
                  <a:lnTo>
                    <a:pt x="1074674" y="0"/>
                  </a:lnTo>
                  <a:lnTo>
                    <a:pt x="2012696" y="0"/>
                  </a:lnTo>
                  <a:lnTo>
                    <a:pt x="4067302" y="0"/>
                  </a:lnTo>
                  <a:lnTo>
                    <a:pt x="4109681" y="6839"/>
                  </a:lnTo>
                  <a:lnTo>
                    <a:pt x="4146495" y="25883"/>
                  </a:lnTo>
                  <a:lnTo>
                    <a:pt x="4175530" y="54918"/>
                  </a:lnTo>
                  <a:lnTo>
                    <a:pt x="4194574" y="91732"/>
                  </a:lnTo>
                  <a:lnTo>
                    <a:pt x="4201414" y="134112"/>
                  </a:lnTo>
                  <a:lnTo>
                    <a:pt x="4201414" y="469391"/>
                  </a:lnTo>
                  <a:lnTo>
                    <a:pt x="4201414" y="670560"/>
                  </a:lnTo>
                  <a:lnTo>
                    <a:pt x="4194574" y="712939"/>
                  </a:lnTo>
                  <a:lnTo>
                    <a:pt x="4175530" y="749753"/>
                  </a:lnTo>
                  <a:lnTo>
                    <a:pt x="4146495" y="778788"/>
                  </a:lnTo>
                  <a:lnTo>
                    <a:pt x="4109681" y="797832"/>
                  </a:lnTo>
                  <a:lnTo>
                    <a:pt x="4067302" y="804672"/>
                  </a:lnTo>
                  <a:lnTo>
                    <a:pt x="2012696" y="804672"/>
                  </a:lnTo>
                  <a:lnTo>
                    <a:pt x="1074674" y="804672"/>
                  </a:lnTo>
                  <a:lnTo>
                    <a:pt x="583438" y="804672"/>
                  </a:lnTo>
                  <a:lnTo>
                    <a:pt x="541058" y="797832"/>
                  </a:lnTo>
                  <a:lnTo>
                    <a:pt x="504244" y="778788"/>
                  </a:lnTo>
                  <a:lnTo>
                    <a:pt x="475209" y="749753"/>
                  </a:lnTo>
                  <a:lnTo>
                    <a:pt x="456165" y="712939"/>
                  </a:lnTo>
                  <a:lnTo>
                    <a:pt x="449325" y="670560"/>
                  </a:lnTo>
                  <a:lnTo>
                    <a:pt x="0" y="662813"/>
                  </a:lnTo>
                  <a:lnTo>
                    <a:pt x="449325" y="469391"/>
                  </a:lnTo>
                  <a:lnTo>
                    <a:pt x="449325" y="134112"/>
                  </a:lnTo>
                  <a:close/>
                </a:path>
              </a:pathLst>
            </a:custGeom>
            <a:ln w="38100">
              <a:solidFill>
                <a:srgbClr val="759EA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8775954" y="2974594"/>
            <a:ext cx="20618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768393"/>
                </a:solidFill>
                <a:latin typeface="Microsoft JhengHei" panose="020B0604030504040204" charset="-120"/>
                <a:cs typeface="Microsoft JhengHei" panose="020B0604030504040204" charset="-120"/>
              </a:rPr>
              <a:t>出了问题总找借口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311652" y="1363980"/>
            <a:ext cx="2472055" cy="1431925"/>
            <a:chOff x="3311652" y="1363980"/>
            <a:chExt cx="2472055" cy="1431925"/>
          </a:xfrm>
        </p:grpSpPr>
        <p:sp>
          <p:nvSpPr>
            <p:cNvPr id="23" name="object 23"/>
            <p:cNvSpPr/>
            <p:nvPr/>
          </p:nvSpPr>
          <p:spPr>
            <a:xfrm>
              <a:off x="3330702" y="1383030"/>
              <a:ext cx="2433955" cy="1393825"/>
            </a:xfrm>
            <a:custGeom>
              <a:avLst/>
              <a:gdLst/>
              <a:ahLst/>
              <a:cxnLst/>
              <a:rect l="l" t="t" r="r" b="b"/>
              <a:pathLst>
                <a:path w="2433954" h="1393825">
                  <a:moveTo>
                    <a:pt x="1014095" y="1191768"/>
                  </a:moveTo>
                  <a:lnTo>
                    <a:pt x="405638" y="1191768"/>
                  </a:lnTo>
                  <a:lnTo>
                    <a:pt x="1058037" y="1393698"/>
                  </a:lnTo>
                  <a:lnTo>
                    <a:pt x="1014095" y="1191768"/>
                  </a:lnTo>
                  <a:close/>
                </a:path>
                <a:path w="2433954" h="1393825">
                  <a:moveTo>
                    <a:pt x="2235200" y="0"/>
                  </a:moveTo>
                  <a:lnTo>
                    <a:pt x="198627" y="0"/>
                  </a:lnTo>
                  <a:lnTo>
                    <a:pt x="153075" y="5244"/>
                  </a:lnTo>
                  <a:lnTo>
                    <a:pt x="111263" y="20183"/>
                  </a:lnTo>
                  <a:lnTo>
                    <a:pt x="74384" y="43627"/>
                  </a:lnTo>
                  <a:lnTo>
                    <a:pt x="43627" y="74384"/>
                  </a:lnTo>
                  <a:lnTo>
                    <a:pt x="20183" y="111263"/>
                  </a:lnTo>
                  <a:lnTo>
                    <a:pt x="5244" y="153075"/>
                  </a:lnTo>
                  <a:lnTo>
                    <a:pt x="0" y="198628"/>
                  </a:lnTo>
                  <a:lnTo>
                    <a:pt x="0" y="993140"/>
                  </a:lnTo>
                  <a:lnTo>
                    <a:pt x="5244" y="1038692"/>
                  </a:lnTo>
                  <a:lnTo>
                    <a:pt x="20183" y="1080504"/>
                  </a:lnTo>
                  <a:lnTo>
                    <a:pt x="43627" y="1117383"/>
                  </a:lnTo>
                  <a:lnTo>
                    <a:pt x="74384" y="1148140"/>
                  </a:lnTo>
                  <a:lnTo>
                    <a:pt x="111263" y="1171584"/>
                  </a:lnTo>
                  <a:lnTo>
                    <a:pt x="153075" y="1186523"/>
                  </a:lnTo>
                  <a:lnTo>
                    <a:pt x="198627" y="1191768"/>
                  </a:lnTo>
                  <a:lnTo>
                    <a:pt x="2235200" y="1191768"/>
                  </a:lnTo>
                  <a:lnTo>
                    <a:pt x="2280752" y="1186523"/>
                  </a:lnTo>
                  <a:lnTo>
                    <a:pt x="2322564" y="1171584"/>
                  </a:lnTo>
                  <a:lnTo>
                    <a:pt x="2359443" y="1148140"/>
                  </a:lnTo>
                  <a:lnTo>
                    <a:pt x="2390200" y="1117383"/>
                  </a:lnTo>
                  <a:lnTo>
                    <a:pt x="2413644" y="1080504"/>
                  </a:lnTo>
                  <a:lnTo>
                    <a:pt x="2428583" y="1038692"/>
                  </a:lnTo>
                  <a:lnTo>
                    <a:pt x="2433828" y="993140"/>
                  </a:lnTo>
                  <a:lnTo>
                    <a:pt x="2433828" y="198628"/>
                  </a:lnTo>
                  <a:lnTo>
                    <a:pt x="2428583" y="153075"/>
                  </a:lnTo>
                  <a:lnTo>
                    <a:pt x="2413644" y="111263"/>
                  </a:lnTo>
                  <a:lnTo>
                    <a:pt x="2390200" y="74384"/>
                  </a:lnTo>
                  <a:lnTo>
                    <a:pt x="2359443" y="43627"/>
                  </a:lnTo>
                  <a:lnTo>
                    <a:pt x="2322564" y="20183"/>
                  </a:lnTo>
                  <a:lnTo>
                    <a:pt x="2280752" y="5244"/>
                  </a:lnTo>
                  <a:lnTo>
                    <a:pt x="22352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3330702" y="1383030"/>
              <a:ext cx="2433955" cy="1393825"/>
            </a:xfrm>
            <a:custGeom>
              <a:avLst/>
              <a:gdLst/>
              <a:ahLst/>
              <a:cxnLst/>
              <a:rect l="l" t="t" r="r" b="b"/>
              <a:pathLst>
                <a:path w="2433954" h="1393825">
                  <a:moveTo>
                    <a:pt x="0" y="198628"/>
                  </a:moveTo>
                  <a:lnTo>
                    <a:pt x="5244" y="153075"/>
                  </a:lnTo>
                  <a:lnTo>
                    <a:pt x="20183" y="111263"/>
                  </a:lnTo>
                  <a:lnTo>
                    <a:pt x="43627" y="74384"/>
                  </a:lnTo>
                  <a:lnTo>
                    <a:pt x="74384" y="43627"/>
                  </a:lnTo>
                  <a:lnTo>
                    <a:pt x="111263" y="20183"/>
                  </a:lnTo>
                  <a:lnTo>
                    <a:pt x="153075" y="5244"/>
                  </a:lnTo>
                  <a:lnTo>
                    <a:pt x="198627" y="0"/>
                  </a:lnTo>
                  <a:lnTo>
                    <a:pt x="405638" y="0"/>
                  </a:lnTo>
                  <a:lnTo>
                    <a:pt x="1014095" y="0"/>
                  </a:lnTo>
                  <a:lnTo>
                    <a:pt x="2235200" y="0"/>
                  </a:lnTo>
                  <a:lnTo>
                    <a:pt x="2280752" y="5244"/>
                  </a:lnTo>
                  <a:lnTo>
                    <a:pt x="2322564" y="20183"/>
                  </a:lnTo>
                  <a:lnTo>
                    <a:pt x="2359443" y="43627"/>
                  </a:lnTo>
                  <a:lnTo>
                    <a:pt x="2390200" y="74384"/>
                  </a:lnTo>
                  <a:lnTo>
                    <a:pt x="2413644" y="111263"/>
                  </a:lnTo>
                  <a:lnTo>
                    <a:pt x="2428583" y="153075"/>
                  </a:lnTo>
                  <a:lnTo>
                    <a:pt x="2433828" y="198628"/>
                  </a:lnTo>
                  <a:lnTo>
                    <a:pt x="2433828" y="695198"/>
                  </a:lnTo>
                  <a:lnTo>
                    <a:pt x="2433828" y="993140"/>
                  </a:lnTo>
                  <a:lnTo>
                    <a:pt x="2428583" y="1038692"/>
                  </a:lnTo>
                  <a:lnTo>
                    <a:pt x="2413644" y="1080504"/>
                  </a:lnTo>
                  <a:lnTo>
                    <a:pt x="2390200" y="1117383"/>
                  </a:lnTo>
                  <a:lnTo>
                    <a:pt x="2359443" y="1148140"/>
                  </a:lnTo>
                  <a:lnTo>
                    <a:pt x="2322564" y="1171584"/>
                  </a:lnTo>
                  <a:lnTo>
                    <a:pt x="2280752" y="1186523"/>
                  </a:lnTo>
                  <a:lnTo>
                    <a:pt x="2235200" y="1191768"/>
                  </a:lnTo>
                  <a:lnTo>
                    <a:pt x="1014095" y="1191768"/>
                  </a:lnTo>
                  <a:lnTo>
                    <a:pt x="1058037" y="1393698"/>
                  </a:lnTo>
                  <a:lnTo>
                    <a:pt x="405638" y="1191768"/>
                  </a:lnTo>
                  <a:lnTo>
                    <a:pt x="198627" y="1191768"/>
                  </a:lnTo>
                  <a:lnTo>
                    <a:pt x="153075" y="1186523"/>
                  </a:lnTo>
                  <a:lnTo>
                    <a:pt x="111263" y="1171584"/>
                  </a:lnTo>
                  <a:lnTo>
                    <a:pt x="74384" y="1148140"/>
                  </a:lnTo>
                  <a:lnTo>
                    <a:pt x="43627" y="1117383"/>
                  </a:lnTo>
                  <a:lnTo>
                    <a:pt x="20183" y="1080504"/>
                  </a:lnTo>
                  <a:lnTo>
                    <a:pt x="5244" y="1038692"/>
                  </a:lnTo>
                  <a:lnTo>
                    <a:pt x="0" y="993140"/>
                  </a:lnTo>
                  <a:lnTo>
                    <a:pt x="0" y="695198"/>
                  </a:lnTo>
                  <a:lnTo>
                    <a:pt x="0" y="198628"/>
                  </a:lnTo>
                  <a:close/>
                </a:path>
              </a:pathLst>
            </a:custGeom>
            <a:ln w="38100">
              <a:solidFill>
                <a:srgbClr val="759EA7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/>
          <p:cNvSpPr txBox="1"/>
          <p:nvPr/>
        </p:nvSpPr>
        <p:spPr>
          <a:xfrm>
            <a:off x="3391661" y="1653286"/>
            <a:ext cx="231330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0960" marR="5080" indent="-48895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768393"/>
                </a:solidFill>
                <a:latin typeface="Microsoft JhengHei" panose="020B0604030504040204" charset="-120"/>
                <a:cs typeface="Microsoft JhengHei" panose="020B0604030504040204" charset="-120"/>
              </a:rPr>
              <a:t>员工推</a:t>
            </a:r>
            <a:r>
              <a:rPr sz="2000" b="1" spc="-15" dirty="0">
                <a:solidFill>
                  <a:srgbClr val="768393"/>
                </a:solidFill>
                <a:latin typeface="Microsoft JhengHei" panose="020B0604030504040204" charset="-120"/>
                <a:cs typeface="Microsoft JhengHei" panose="020B0604030504040204" charset="-120"/>
              </a:rPr>
              <a:t>一</a:t>
            </a:r>
            <a:r>
              <a:rPr sz="2000" b="1" dirty="0">
                <a:solidFill>
                  <a:srgbClr val="768393"/>
                </a:solidFill>
                <a:latin typeface="Microsoft JhengHei" panose="020B0604030504040204" charset="-120"/>
                <a:cs typeface="Microsoft JhengHei" panose="020B0604030504040204" charset="-120"/>
              </a:rPr>
              <a:t>推</a:t>
            </a:r>
            <a:r>
              <a:rPr sz="2000" b="1" spc="-15" dirty="0">
                <a:solidFill>
                  <a:srgbClr val="768393"/>
                </a:solidFill>
                <a:latin typeface="Microsoft JhengHei" panose="020B0604030504040204" charset="-120"/>
                <a:cs typeface="Microsoft JhengHei" panose="020B0604030504040204" charset="-120"/>
              </a:rPr>
              <a:t>动</a:t>
            </a:r>
            <a:r>
              <a:rPr sz="2000" b="1" dirty="0">
                <a:solidFill>
                  <a:srgbClr val="768393"/>
                </a:solidFill>
                <a:latin typeface="Microsoft JhengHei" panose="020B0604030504040204" charset="-120"/>
                <a:cs typeface="Microsoft JhengHei" panose="020B0604030504040204" charset="-120"/>
              </a:rPr>
              <a:t>一动， </a:t>
            </a:r>
            <a:r>
              <a:rPr sz="2000" b="1" dirty="0">
                <a:solidFill>
                  <a:srgbClr val="768393"/>
                </a:solidFill>
                <a:latin typeface="Microsoft JhengHei" panose="020B0604030504040204" charset="-120"/>
                <a:cs typeface="Microsoft JhengHei" panose="020B0604030504040204" charset="-120"/>
              </a:rPr>
              <a:t>不推不动，不积极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583423" y="4025646"/>
            <a:ext cx="4098925" cy="791210"/>
          </a:xfrm>
          <a:custGeom>
            <a:avLst/>
            <a:gdLst/>
            <a:ahLst/>
            <a:cxnLst/>
            <a:rect l="l" t="t" r="r" b="b"/>
            <a:pathLst>
              <a:path w="4098925" h="791210">
                <a:moveTo>
                  <a:pt x="599694" y="131825"/>
                </a:moveTo>
                <a:lnTo>
                  <a:pt x="606417" y="90172"/>
                </a:lnTo>
                <a:lnTo>
                  <a:pt x="625138" y="53986"/>
                </a:lnTo>
                <a:lnTo>
                  <a:pt x="653680" y="25444"/>
                </a:lnTo>
                <a:lnTo>
                  <a:pt x="689866" y="6723"/>
                </a:lnTo>
                <a:lnTo>
                  <a:pt x="731520" y="0"/>
                </a:lnTo>
                <a:lnTo>
                  <a:pt x="1182877" y="0"/>
                </a:lnTo>
                <a:lnTo>
                  <a:pt x="2057653" y="0"/>
                </a:lnTo>
                <a:lnTo>
                  <a:pt x="3966972" y="0"/>
                </a:lnTo>
                <a:lnTo>
                  <a:pt x="4008625" y="6723"/>
                </a:lnTo>
                <a:lnTo>
                  <a:pt x="4044811" y="25444"/>
                </a:lnTo>
                <a:lnTo>
                  <a:pt x="4073353" y="53986"/>
                </a:lnTo>
                <a:lnTo>
                  <a:pt x="4092074" y="90172"/>
                </a:lnTo>
                <a:lnTo>
                  <a:pt x="4098798" y="131825"/>
                </a:lnTo>
                <a:lnTo>
                  <a:pt x="4098798" y="329564"/>
                </a:lnTo>
                <a:lnTo>
                  <a:pt x="4098798" y="659129"/>
                </a:lnTo>
                <a:lnTo>
                  <a:pt x="4092074" y="700783"/>
                </a:lnTo>
                <a:lnTo>
                  <a:pt x="4073353" y="736969"/>
                </a:lnTo>
                <a:lnTo>
                  <a:pt x="4044811" y="765511"/>
                </a:lnTo>
                <a:lnTo>
                  <a:pt x="4008625" y="784232"/>
                </a:lnTo>
                <a:lnTo>
                  <a:pt x="3966972" y="790955"/>
                </a:lnTo>
                <a:lnTo>
                  <a:pt x="2057653" y="790955"/>
                </a:lnTo>
                <a:lnTo>
                  <a:pt x="1182877" y="790955"/>
                </a:lnTo>
                <a:lnTo>
                  <a:pt x="731520" y="790955"/>
                </a:lnTo>
                <a:lnTo>
                  <a:pt x="689866" y="784232"/>
                </a:lnTo>
                <a:lnTo>
                  <a:pt x="653680" y="765511"/>
                </a:lnTo>
                <a:lnTo>
                  <a:pt x="625138" y="736969"/>
                </a:lnTo>
                <a:lnTo>
                  <a:pt x="606417" y="700783"/>
                </a:lnTo>
                <a:lnTo>
                  <a:pt x="599694" y="659129"/>
                </a:lnTo>
                <a:lnTo>
                  <a:pt x="599694" y="329564"/>
                </a:lnTo>
                <a:lnTo>
                  <a:pt x="0" y="267842"/>
                </a:lnTo>
                <a:lnTo>
                  <a:pt x="599694" y="131825"/>
                </a:lnTo>
                <a:close/>
              </a:path>
            </a:pathLst>
          </a:custGeom>
          <a:ln w="38100">
            <a:solidFill>
              <a:srgbClr val="759E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8901176" y="4249292"/>
            <a:ext cx="20618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768393"/>
                </a:solidFill>
                <a:latin typeface="Microsoft JhengHei" panose="020B0604030504040204" charset="-120"/>
                <a:cs typeface="Microsoft JhengHei" panose="020B0604030504040204" charset="-120"/>
              </a:rPr>
              <a:t>屡教不改怎么办？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14933" y="2794254"/>
            <a:ext cx="3342640" cy="791210"/>
          </a:xfrm>
          <a:custGeom>
            <a:avLst/>
            <a:gdLst/>
            <a:ahLst/>
            <a:cxnLst/>
            <a:rect l="l" t="t" r="r" b="b"/>
            <a:pathLst>
              <a:path w="3342640" h="791210">
                <a:moveTo>
                  <a:pt x="0" y="131825"/>
                </a:moveTo>
                <a:lnTo>
                  <a:pt x="6720" y="90172"/>
                </a:lnTo>
                <a:lnTo>
                  <a:pt x="25433" y="53986"/>
                </a:lnTo>
                <a:lnTo>
                  <a:pt x="53969" y="25444"/>
                </a:lnTo>
                <a:lnTo>
                  <a:pt x="90157" y="6723"/>
                </a:lnTo>
                <a:lnTo>
                  <a:pt x="131825" y="0"/>
                </a:lnTo>
                <a:lnTo>
                  <a:pt x="1702435" y="0"/>
                </a:lnTo>
                <a:lnTo>
                  <a:pt x="2432050" y="0"/>
                </a:lnTo>
                <a:lnTo>
                  <a:pt x="2786633" y="0"/>
                </a:lnTo>
                <a:lnTo>
                  <a:pt x="2828287" y="6723"/>
                </a:lnTo>
                <a:lnTo>
                  <a:pt x="2864473" y="25444"/>
                </a:lnTo>
                <a:lnTo>
                  <a:pt x="2893015" y="53986"/>
                </a:lnTo>
                <a:lnTo>
                  <a:pt x="2911736" y="90172"/>
                </a:lnTo>
                <a:lnTo>
                  <a:pt x="2918460" y="131825"/>
                </a:lnTo>
                <a:lnTo>
                  <a:pt x="2918460" y="461391"/>
                </a:lnTo>
                <a:lnTo>
                  <a:pt x="3342258" y="614045"/>
                </a:lnTo>
                <a:lnTo>
                  <a:pt x="2918460" y="659130"/>
                </a:lnTo>
                <a:lnTo>
                  <a:pt x="2911736" y="700783"/>
                </a:lnTo>
                <a:lnTo>
                  <a:pt x="2893015" y="736969"/>
                </a:lnTo>
                <a:lnTo>
                  <a:pt x="2864473" y="765511"/>
                </a:lnTo>
                <a:lnTo>
                  <a:pt x="2828287" y="784232"/>
                </a:lnTo>
                <a:lnTo>
                  <a:pt x="2786633" y="790956"/>
                </a:lnTo>
                <a:lnTo>
                  <a:pt x="2432050" y="790956"/>
                </a:lnTo>
                <a:lnTo>
                  <a:pt x="1702435" y="790956"/>
                </a:lnTo>
                <a:lnTo>
                  <a:pt x="131825" y="790956"/>
                </a:lnTo>
                <a:lnTo>
                  <a:pt x="90157" y="784232"/>
                </a:lnTo>
                <a:lnTo>
                  <a:pt x="53969" y="765511"/>
                </a:lnTo>
                <a:lnTo>
                  <a:pt x="25433" y="736969"/>
                </a:lnTo>
                <a:lnTo>
                  <a:pt x="6720" y="700783"/>
                </a:lnTo>
                <a:lnTo>
                  <a:pt x="0" y="659130"/>
                </a:lnTo>
                <a:lnTo>
                  <a:pt x="0" y="461391"/>
                </a:lnTo>
                <a:lnTo>
                  <a:pt x="0" y="131825"/>
                </a:lnTo>
                <a:close/>
              </a:path>
            </a:pathLst>
          </a:custGeom>
          <a:ln w="38100">
            <a:solidFill>
              <a:srgbClr val="759E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788619" y="2864561"/>
            <a:ext cx="2570480" cy="636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768393"/>
                </a:solidFill>
                <a:latin typeface="Microsoft JhengHei" panose="020B0604030504040204" charset="-120"/>
                <a:cs typeface="Microsoft JhengHei" panose="020B0604030504040204" charset="-120"/>
              </a:rPr>
              <a:t>会而不议，议而不决，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solidFill>
                  <a:srgbClr val="768393"/>
                </a:solidFill>
                <a:latin typeface="Microsoft JhengHei" panose="020B0604030504040204" charset="-120"/>
                <a:cs typeface="Microsoft JhengHei" panose="020B0604030504040204" charset="-120"/>
              </a:rPr>
              <a:t>决而不动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657859" y="461009"/>
            <a:ext cx="10876280" cy="5740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0862945" algn="l"/>
              </a:tabLst>
            </a:pPr>
            <a:r>
              <a:rPr sz="3200" b="0" spc="-6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0000"/>
                </a:solidFill>
              </a:rPr>
              <a:t>随便举点例</a:t>
            </a:r>
            <a:r>
              <a:rPr sz="3200" spc="5" dirty="0">
                <a:solidFill>
                  <a:srgbClr val="000000"/>
                </a:solidFill>
              </a:rPr>
              <a:t>子</a:t>
            </a:r>
            <a:r>
              <a:rPr sz="3200" dirty="0">
                <a:solidFill>
                  <a:srgbClr val="000000"/>
                </a:solidFill>
              </a:rPr>
              <a:t>	</a:t>
            </a:r>
            <a:endParaRPr sz="32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473190" y="5115052"/>
            <a:ext cx="3843654" cy="1126490"/>
          </a:xfrm>
          <a:custGeom>
            <a:avLst/>
            <a:gdLst/>
            <a:ahLst/>
            <a:cxnLst/>
            <a:rect l="l" t="t" r="r" b="b"/>
            <a:pathLst>
              <a:path w="3843654" h="1126489">
                <a:moveTo>
                  <a:pt x="0" y="326390"/>
                </a:moveTo>
                <a:lnTo>
                  <a:pt x="8156" y="275805"/>
                </a:lnTo>
                <a:lnTo>
                  <a:pt x="30870" y="231877"/>
                </a:lnTo>
                <a:lnTo>
                  <a:pt x="65507" y="197240"/>
                </a:lnTo>
                <a:lnTo>
                  <a:pt x="109435" y="174526"/>
                </a:lnTo>
                <a:lnTo>
                  <a:pt x="160019" y="166370"/>
                </a:lnTo>
                <a:lnTo>
                  <a:pt x="2242058" y="166370"/>
                </a:lnTo>
                <a:lnTo>
                  <a:pt x="1942464" y="0"/>
                </a:lnTo>
                <a:lnTo>
                  <a:pt x="3202940" y="166370"/>
                </a:lnTo>
                <a:lnTo>
                  <a:pt x="3683508" y="166370"/>
                </a:lnTo>
                <a:lnTo>
                  <a:pt x="3734092" y="174526"/>
                </a:lnTo>
                <a:lnTo>
                  <a:pt x="3778020" y="197240"/>
                </a:lnTo>
                <a:lnTo>
                  <a:pt x="3812657" y="231877"/>
                </a:lnTo>
                <a:lnTo>
                  <a:pt x="3835371" y="275805"/>
                </a:lnTo>
                <a:lnTo>
                  <a:pt x="3843528" y="326390"/>
                </a:lnTo>
                <a:lnTo>
                  <a:pt x="3843528" y="566420"/>
                </a:lnTo>
                <a:lnTo>
                  <a:pt x="3843528" y="966470"/>
                </a:lnTo>
                <a:lnTo>
                  <a:pt x="3835371" y="1017049"/>
                </a:lnTo>
                <a:lnTo>
                  <a:pt x="3812657" y="1060976"/>
                </a:lnTo>
                <a:lnTo>
                  <a:pt x="3778020" y="1095616"/>
                </a:lnTo>
                <a:lnTo>
                  <a:pt x="3734092" y="1118332"/>
                </a:lnTo>
                <a:lnTo>
                  <a:pt x="3683508" y="1126490"/>
                </a:lnTo>
                <a:lnTo>
                  <a:pt x="3202940" y="1126490"/>
                </a:lnTo>
                <a:lnTo>
                  <a:pt x="2242058" y="1126490"/>
                </a:lnTo>
                <a:lnTo>
                  <a:pt x="160019" y="1126490"/>
                </a:lnTo>
                <a:lnTo>
                  <a:pt x="109435" y="1118332"/>
                </a:lnTo>
                <a:lnTo>
                  <a:pt x="65507" y="1095616"/>
                </a:lnTo>
                <a:lnTo>
                  <a:pt x="30870" y="1060976"/>
                </a:lnTo>
                <a:lnTo>
                  <a:pt x="8156" y="1017049"/>
                </a:lnTo>
                <a:lnTo>
                  <a:pt x="0" y="966470"/>
                </a:lnTo>
                <a:lnTo>
                  <a:pt x="0" y="566420"/>
                </a:lnTo>
                <a:lnTo>
                  <a:pt x="0" y="326390"/>
                </a:lnTo>
                <a:close/>
              </a:path>
            </a:pathLst>
          </a:custGeom>
          <a:ln w="38100">
            <a:solidFill>
              <a:srgbClr val="759E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364983" y="5589523"/>
            <a:ext cx="20618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768393"/>
                </a:solidFill>
                <a:latin typeface="Microsoft JhengHei" panose="020B0604030504040204" charset="-120"/>
                <a:cs typeface="Microsoft JhengHei" panose="020B0604030504040204" charset="-120"/>
              </a:rPr>
              <a:t>表面和谐不说真话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82417" y="5159502"/>
            <a:ext cx="3138170" cy="962025"/>
          </a:xfrm>
          <a:custGeom>
            <a:avLst/>
            <a:gdLst/>
            <a:ahLst/>
            <a:cxnLst/>
            <a:rect l="l" t="t" r="r" b="b"/>
            <a:pathLst>
              <a:path w="3138170" h="962025">
                <a:moveTo>
                  <a:pt x="0" y="291084"/>
                </a:moveTo>
                <a:lnTo>
                  <a:pt x="6839" y="248704"/>
                </a:lnTo>
                <a:lnTo>
                  <a:pt x="25883" y="211890"/>
                </a:lnTo>
                <a:lnTo>
                  <a:pt x="54918" y="182855"/>
                </a:lnTo>
                <a:lnTo>
                  <a:pt x="91732" y="163811"/>
                </a:lnTo>
                <a:lnTo>
                  <a:pt x="134112" y="156972"/>
                </a:lnTo>
                <a:lnTo>
                  <a:pt x="522986" y="156972"/>
                </a:lnTo>
                <a:lnTo>
                  <a:pt x="1364233" y="0"/>
                </a:lnTo>
                <a:lnTo>
                  <a:pt x="1307465" y="156972"/>
                </a:lnTo>
                <a:lnTo>
                  <a:pt x="3003804" y="156972"/>
                </a:lnTo>
                <a:lnTo>
                  <a:pt x="3046183" y="163811"/>
                </a:lnTo>
                <a:lnTo>
                  <a:pt x="3082997" y="182855"/>
                </a:lnTo>
                <a:lnTo>
                  <a:pt x="3112032" y="211890"/>
                </a:lnTo>
                <a:lnTo>
                  <a:pt x="3131076" y="248704"/>
                </a:lnTo>
                <a:lnTo>
                  <a:pt x="3137916" y="291084"/>
                </a:lnTo>
                <a:lnTo>
                  <a:pt x="3137916" y="492252"/>
                </a:lnTo>
                <a:lnTo>
                  <a:pt x="3137916" y="827532"/>
                </a:lnTo>
                <a:lnTo>
                  <a:pt x="3131076" y="869921"/>
                </a:lnTo>
                <a:lnTo>
                  <a:pt x="3112032" y="906736"/>
                </a:lnTo>
                <a:lnTo>
                  <a:pt x="3082997" y="935767"/>
                </a:lnTo>
                <a:lnTo>
                  <a:pt x="3046183" y="954806"/>
                </a:lnTo>
                <a:lnTo>
                  <a:pt x="3003804" y="961644"/>
                </a:lnTo>
                <a:lnTo>
                  <a:pt x="1307465" y="961644"/>
                </a:lnTo>
                <a:lnTo>
                  <a:pt x="522986" y="961644"/>
                </a:lnTo>
                <a:lnTo>
                  <a:pt x="134112" y="961644"/>
                </a:lnTo>
                <a:lnTo>
                  <a:pt x="91732" y="954806"/>
                </a:lnTo>
                <a:lnTo>
                  <a:pt x="54918" y="935767"/>
                </a:lnTo>
                <a:lnTo>
                  <a:pt x="25883" y="906736"/>
                </a:lnTo>
                <a:lnTo>
                  <a:pt x="6839" y="869921"/>
                </a:lnTo>
                <a:lnTo>
                  <a:pt x="0" y="827532"/>
                </a:lnTo>
                <a:lnTo>
                  <a:pt x="0" y="492252"/>
                </a:lnTo>
                <a:lnTo>
                  <a:pt x="0" y="291084"/>
                </a:lnTo>
                <a:close/>
              </a:path>
            </a:pathLst>
          </a:custGeom>
          <a:ln w="38100">
            <a:solidFill>
              <a:srgbClr val="759E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120008" y="5547156"/>
            <a:ext cx="20643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768393"/>
                </a:solidFill>
                <a:latin typeface="Microsoft JhengHei" panose="020B0604030504040204" charset="-120"/>
                <a:cs typeface="Microsoft JhengHei" panose="020B0604030504040204" charset="-120"/>
              </a:rPr>
              <a:t>团队成员冲突重重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93013" y="4036314"/>
            <a:ext cx="4047490" cy="791210"/>
          </a:xfrm>
          <a:custGeom>
            <a:avLst/>
            <a:gdLst/>
            <a:ahLst/>
            <a:cxnLst/>
            <a:rect l="l" t="t" r="r" b="b"/>
            <a:pathLst>
              <a:path w="4047490" h="791210">
                <a:moveTo>
                  <a:pt x="0" y="131825"/>
                </a:moveTo>
                <a:lnTo>
                  <a:pt x="6720" y="90172"/>
                </a:lnTo>
                <a:lnTo>
                  <a:pt x="25433" y="53986"/>
                </a:lnTo>
                <a:lnTo>
                  <a:pt x="53969" y="25444"/>
                </a:lnTo>
                <a:lnTo>
                  <a:pt x="90157" y="6723"/>
                </a:lnTo>
                <a:lnTo>
                  <a:pt x="131826" y="0"/>
                </a:lnTo>
                <a:lnTo>
                  <a:pt x="2079371" y="0"/>
                </a:lnTo>
                <a:lnTo>
                  <a:pt x="2970530" y="0"/>
                </a:lnTo>
                <a:lnTo>
                  <a:pt x="3432810" y="0"/>
                </a:lnTo>
                <a:lnTo>
                  <a:pt x="3474463" y="6723"/>
                </a:lnTo>
                <a:lnTo>
                  <a:pt x="3510649" y="25444"/>
                </a:lnTo>
                <a:lnTo>
                  <a:pt x="3539191" y="53986"/>
                </a:lnTo>
                <a:lnTo>
                  <a:pt x="3557912" y="90172"/>
                </a:lnTo>
                <a:lnTo>
                  <a:pt x="3564636" y="131825"/>
                </a:lnTo>
                <a:lnTo>
                  <a:pt x="3564636" y="461391"/>
                </a:lnTo>
                <a:lnTo>
                  <a:pt x="4046982" y="414274"/>
                </a:lnTo>
                <a:lnTo>
                  <a:pt x="3564636" y="659130"/>
                </a:lnTo>
                <a:lnTo>
                  <a:pt x="3557912" y="700783"/>
                </a:lnTo>
                <a:lnTo>
                  <a:pt x="3539191" y="736969"/>
                </a:lnTo>
                <a:lnTo>
                  <a:pt x="3510649" y="765511"/>
                </a:lnTo>
                <a:lnTo>
                  <a:pt x="3474463" y="784232"/>
                </a:lnTo>
                <a:lnTo>
                  <a:pt x="3432810" y="790956"/>
                </a:lnTo>
                <a:lnTo>
                  <a:pt x="2970530" y="790956"/>
                </a:lnTo>
                <a:lnTo>
                  <a:pt x="2079371" y="790956"/>
                </a:lnTo>
                <a:lnTo>
                  <a:pt x="131826" y="790956"/>
                </a:lnTo>
                <a:lnTo>
                  <a:pt x="90157" y="784232"/>
                </a:lnTo>
                <a:lnTo>
                  <a:pt x="53969" y="765511"/>
                </a:lnTo>
                <a:lnTo>
                  <a:pt x="25433" y="736969"/>
                </a:lnTo>
                <a:lnTo>
                  <a:pt x="6720" y="700783"/>
                </a:lnTo>
                <a:lnTo>
                  <a:pt x="0" y="659130"/>
                </a:lnTo>
                <a:lnTo>
                  <a:pt x="0" y="461391"/>
                </a:lnTo>
                <a:lnTo>
                  <a:pt x="0" y="131825"/>
                </a:lnTo>
                <a:close/>
              </a:path>
            </a:pathLst>
          </a:custGeom>
          <a:ln w="38100">
            <a:solidFill>
              <a:srgbClr val="759E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609701" y="4259071"/>
            <a:ext cx="3332479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768393"/>
                </a:solidFill>
                <a:latin typeface="Microsoft JhengHei" panose="020B0604030504040204" charset="-120"/>
                <a:cs typeface="Microsoft JhengHei" panose="020B0604030504040204" charset="-120"/>
              </a:rPr>
              <a:t>平时不反馈，出了问题</a:t>
            </a:r>
            <a:r>
              <a:rPr sz="2000" b="1" spc="-15" dirty="0">
                <a:solidFill>
                  <a:srgbClr val="768393"/>
                </a:solidFill>
                <a:latin typeface="Microsoft JhengHei" panose="020B0604030504040204" charset="-120"/>
                <a:cs typeface="Microsoft JhengHei" panose="020B0604030504040204" charset="-120"/>
              </a:rPr>
              <a:t>才</a:t>
            </a:r>
            <a:r>
              <a:rPr sz="2000" b="1" dirty="0">
                <a:solidFill>
                  <a:srgbClr val="768393"/>
                </a:solidFill>
                <a:latin typeface="Microsoft JhengHei" panose="020B0604030504040204" charset="-120"/>
                <a:cs typeface="Microsoft JhengHei" panose="020B0604030504040204" charset="-120"/>
              </a:rPr>
              <a:t>说话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233921" y="1363217"/>
            <a:ext cx="2844165" cy="1229360"/>
          </a:xfrm>
          <a:custGeom>
            <a:avLst/>
            <a:gdLst/>
            <a:ahLst/>
            <a:cxnLst/>
            <a:rect l="l" t="t" r="r" b="b"/>
            <a:pathLst>
              <a:path w="2844165" h="1229360">
                <a:moveTo>
                  <a:pt x="0" y="179070"/>
                </a:moveTo>
                <a:lnTo>
                  <a:pt x="6394" y="131453"/>
                </a:lnTo>
                <a:lnTo>
                  <a:pt x="24440" y="88674"/>
                </a:lnTo>
                <a:lnTo>
                  <a:pt x="52435" y="52435"/>
                </a:lnTo>
                <a:lnTo>
                  <a:pt x="88674" y="24440"/>
                </a:lnTo>
                <a:lnTo>
                  <a:pt x="131453" y="6394"/>
                </a:lnTo>
                <a:lnTo>
                  <a:pt x="179069" y="0"/>
                </a:lnTo>
                <a:lnTo>
                  <a:pt x="473963" y="0"/>
                </a:lnTo>
                <a:lnTo>
                  <a:pt x="1184909" y="0"/>
                </a:lnTo>
                <a:lnTo>
                  <a:pt x="2664713" y="0"/>
                </a:lnTo>
                <a:lnTo>
                  <a:pt x="2712330" y="6394"/>
                </a:lnTo>
                <a:lnTo>
                  <a:pt x="2755109" y="24440"/>
                </a:lnTo>
                <a:lnTo>
                  <a:pt x="2791348" y="52435"/>
                </a:lnTo>
                <a:lnTo>
                  <a:pt x="2819343" y="88674"/>
                </a:lnTo>
                <a:lnTo>
                  <a:pt x="2837389" y="131453"/>
                </a:lnTo>
                <a:lnTo>
                  <a:pt x="2843783" y="179070"/>
                </a:lnTo>
                <a:lnTo>
                  <a:pt x="2843783" y="626745"/>
                </a:lnTo>
                <a:lnTo>
                  <a:pt x="2843783" y="895350"/>
                </a:lnTo>
                <a:lnTo>
                  <a:pt x="2837389" y="942966"/>
                </a:lnTo>
                <a:lnTo>
                  <a:pt x="2819343" y="985745"/>
                </a:lnTo>
                <a:lnTo>
                  <a:pt x="2791348" y="1021984"/>
                </a:lnTo>
                <a:lnTo>
                  <a:pt x="2755109" y="1049979"/>
                </a:lnTo>
                <a:lnTo>
                  <a:pt x="2712330" y="1068025"/>
                </a:lnTo>
                <a:lnTo>
                  <a:pt x="2664713" y="1074420"/>
                </a:lnTo>
                <a:lnTo>
                  <a:pt x="1184909" y="1074420"/>
                </a:lnTo>
                <a:lnTo>
                  <a:pt x="456310" y="1229106"/>
                </a:lnTo>
                <a:lnTo>
                  <a:pt x="473963" y="1074420"/>
                </a:lnTo>
                <a:lnTo>
                  <a:pt x="179069" y="1074420"/>
                </a:lnTo>
                <a:lnTo>
                  <a:pt x="131453" y="1068025"/>
                </a:lnTo>
                <a:lnTo>
                  <a:pt x="88674" y="1049979"/>
                </a:lnTo>
                <a:lnTo>
                  <a:pt x="52435" y="1021984"/>
                </a:lnTo>
                <a:lnTo>
                  <a:pt x="24440" y="985745"/>
                </a:lnTo>
                <a:lnTo>
                  <a:pt x="6394" y="942966"/>
                </a:lnTo>
                <a:lnTo>
                  <a:pt x="0" y="895350"/>
                </a:lnTo>
                <a:lnTo>
                  <a:pt x="0" y="626745"/>
                </a:lnTo>
                <a:lnTo>
                  <a:pt x="0" y="179070"/>
                </a:lnTo>
                <a:close/>
              </a:path>
            </a:pathLst>
          </a:custGeom>
          <a:ln w="38100">
            <a:solidFill>
              <a:srgbClr val="759E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6246367" y="1575002"/>
            <a:ext cx="282130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5" dirty="0">
                <a:solidFill>
                  <a:srgbClr val="768393"/>
                </a:solidFill>
                <a:latin typeface="Microsoft JhengHei" panose="020B0604030504040204" charset="-120"/>
                <a:cs typeface="Microsoft JhengHei" panose="020B0604030504040204" charset="-120"/>
              </a:rPr>
              <a:t>教会</a:t>
            </a:r>
            <a:r>
              <a:rPr sz="2000" b="1" spc="-5" dirty="0">
                <a:solidFill>
                  <a:srgbClr val="768393"/>
                </a:solidFill>
                <a:latin typeface="Microsoft JhengHei" panose="020B0604030504040204" charset="-120"/>
                <a:cs typeface="Microsoft JhengHei" panose="020B0604030504040204" charset="-120"/>
              </a:rPr>
              <a:t>他</a:t>
            </a:r>
            <a:r>
              <a:rPr sz="2000" b="1" spc="-10" dirty="0">
                <a:solidFill>
                  <a:srgbClr val="768393"/>
                </a:solidFill>
                <a:latin typeface="Microsoft JhengHei" panose="020B0604030504040204" charset="-120"/>
                <a:cs typeface="Microsoft JhengHei" panose="020B0604030504040204" charset="-120"/>
              </a:rPr>
              <a:t>们</a:t>
            </a:r>
            <a:r>
              <a:rPr sz="2000" b="1" spc="5" dirty="0">
                <a:solidFill>
                  <a:srgbClr val="768393"/>
                </a:solidFill>
                <a:latin typeface="Microsoft JhengHei" panose="020B0604030504040204" charset="-120"/>
                <a:cs typeface="Microsoft JhengHei" panose="020B0604030504040204" charset="-120"/>
              </a:rPr>
              <a:t>还</a:t>
            </a:r>
            <a:r>
              <a:rPr sz="2000" b="1" spc="-15" dirty="0">
                <a:solidFill>
                  <a:srgbClr val="768393"/>
                </a:solidFill>
                <a:latin typeface="Microsoft JhengHei" panose="020B0604030504040204" charset="-120"/>
                <a:cs typeface="Microsoft JhengHei" panose="020B0604030504040204" charset="-120"/>
              </a:rPr>
              <a:t>不</a:t>
            </a:r>
            <a:r>
              <a:rPr sz="2000" b="1" spc="5" dirty="0">
                <a:solidFill>
                  <a:srgbClr val="768393"/>
                </a:solidFill>
                <a:latin typeface="Microsoft JhengHei" panose="020B0604030504040204" charset="-120"/>
                <a:cs typeface="Microsoft JhengHei" panose="020B0604030504040204" charset="-120"/>
              </a:rPr>
              <a:t>如自</a:t>
            </a:r>
            <a:r>
              <a:rPr sz="2000" b="1" spc="-5" dirty="0">
                <a:solidFill>
                  <a:srgbClr val="768393"/>
                </a:solidFill>
                <a:latin typeface="Microsoft JhengHei" panose="020B0604030504040204" charset="-120"/>
                <a:cs typeface="Microsoft JhengHei" panose="020B0604030504040204" charset="-120"/>
              </a:rPr>
              <a:t>己</a:t>
            </a:r>
            <a:r>
              <a:rPr sz="2000" b="1" spc="-10" dirty="0">
                <a:solidFill>
                  <a:srgbClr val="768393"/>
                </a:solidFill>
                <a:latin typeface="Microsoft JhengHei" panose="020B0604030504040204" charset="-120"/>
                <a:cs typeface="Microsoft JhengHei" panose="020B0604030504040204" charset="-120"/>
              </a:rPr>
              <a:t>干</a:t>
            </a:r>
            <a:r>
              <a:rPr sz="2000" b="1" spc="5" dirty="0">
                <a:solidFill>
                  <a:srgbClr val="768393"/>
                </a:solidFill>
                <a:latin typeface="Microsoft JhengHei" panose="020B0604030504040204" charset="-120"/>
                <a:cs typeface="Microsoft JhengHei" panose="020B0604030504040204" charset="-120"/>
              </a:rPr>
              <a:t>，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  <a:p>
            <a:pPr marL="17145">
              <a:lnSpc>
                <a:spcPct val="100000"/>
              </a:lnSpc>
            </a:pPr>
            <a:r>
              <a:rPr sz="2000" b="1" dirty="0">
                <a:solidFill>
                  <a:srgbClr val="768393"/>
                </a:solidFill>
                <a:latin typeface="Microsoft JhengHei" panose="020B0604030504040204" charset="-120"/>
                <a:cs typeface="Microsoft JhengHei" panose="020B0604030504040204" charset="-120"/>
              </a:rPr>
              <a:t>总是交不上想要的结果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480807" y="2745485"/>
            <a:ext cx="4201795" cy="805180"/>
          </a:xfrm>
          <a:custGeom>
            <a:avLst/>
            <a:gdLst/>
            <a:ahLst/>
            <a:cxnLst/>
            <a:rect l="l" t="t" r="r" b="b"/>
            <a:pathLst>
              <a:path w="4201795" h="805179">
                <a:moveTo>
                  <a:pt x="449325" y="134112"/>
                </a:moveTo>
                <a:lnTo>
                  <a:pt x="456165" y="91732"/>
                </a:lnTo>
                <a:lnTo>
                  <a:pt x="475209" y="54918"/>
                </a:lnTo>
                <a:lnTo>
                  <a:pt x="504244" y="25883"/>
                </a:lnTo>
                <a:lnTo>
                  <a:pt x="541058" y="6839"/>
                </a:lnTo>
                <a:lnTo>
                  <a:pt x="583438" y="0"/>
                </a:lnTo>
                <a:lnTo>
                  <a:pt x="1074674" y="0"/>
                </a:lnTo>
                <a:lnTo>
                  <a:pt x="2012696" y="0"/>
                </a:lnTo>
                <a:lnTo>
                  <a:pt x="4067302" y="0"/>
                </a:lnTo>
                <a:lnTo>
                  <a:pt x="4109681" y="6839"/>
                </a:lnTo>
                <a:lnTo>
                  <a:pt x="4146495" y="25883"/>
                </a:lnTo>
                <a:lnTo>
                  <a:pt x="4175530" y="54918"/>
                </a:lnTo>
                <a:lnTo>
                  <a:pt x="4194574" y="91732"/>
                </a:lnTo>
                <a:lnTo>
                  <a:pt x="4201414" y="134112"/>
                </a:lnTo>
                <a:lnTo>
                  <a:pt x="4201414" y="469391"/>
                </a:lnTo>
                <a:lnTo>
                  <a:pt x="4201414" y="670560"/>
                </a:lnTo>
                <a:lnTo>
                  <a:pt x="4194574" y="712939"/>
                </a:lnTo>
                <a:lnTo>
                  <a:pt x="4175530" y="749753"/>
                </a:lnTo>
                <a:lnTo>
                  <a:pt x="4146495" y="778788"/>
                </a:lnTo>
                <a:lnTo>
                  <a:pt x="4109681" y="797832"/>
                </a:lnTo>
                <a:lnTo>
                  <a:pt x="4067302" y="804672"/>
                </a:lnTo>
                <a:lnTo>
                  <a:pt x="2012696" y="804672"/>
                </a:lnTo>
                <a:lnTo>
                  <a:pt x="1074674" y="804672"/>
                </a:lnTo>
                <a:lnTo>
                  <a:pt x="583438" y="804672"/>
                </a:lnTo>
                <a:lnTo>
                  <a:pt x="541058" y="797832"/>
                </a:lnTo>
                <a:lnTo>
                  <a:pt x="504244" y="778788"/>
                </a:lnTo>
                <a:lnTo>
                  <a:pt x="475209" y="749753"/>
                </a:lnTo>
                <a:lnTo>
                  <a:pt x="456165" y="712939"/>
                </a:lnTo>
                <a:lnTo>
                  <a:pt x="449325" y="670560"/>
                </a:lnTo>
                <a:lnTo>
                  <a:pt x="0" y="662813"/>
                </a:lnTo>
                <a:lnTo>
                  <a:pt x="449325" y="469391"/>
                </a:lnTo>
                <a:lnTo>
                  <a:pt x="449325" y="134112"/>
                </a:lnTo>
                <a:close/>
              </a:path>
            </a:pathLst>
          </a:custGeom>
          <a:ln w="38100">
            <a:solidFill>
              <a:srgbClr val="759E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8775954" y="2974594"/>
            <a:ext cx="20618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768393"/>
                </a:solidFill>
                <a:latin typeface="Microsoft JhengHei" panose="020B0604030504040204" charset="-120"/>
                <a:cs typeface="Microsoft JhengHei" panose="020B0604030504040204" charset="-120"/>
              </a:rPr>
              <a:t>出了问题总找借口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330702" y="1383030"/>
            <a:ext cx="2433955" cy="1393825"/>
          </a:xfrm>
          <a:custGeom>
            <a:avLst/>
            <a:gdLst/>
            <a:ahLst/>
            <a:cxnLst/>
            <a:rect l="l" t="t" r="r" b="b"/>
            <a:pathLst>
              <a:path w="2433954" h="1393825">
                <a:moveTo>
                  <a:pt x="0" y="198628"/>
                </a:moveTo>
                <a:lnTo>
                  <a:pt x="5244" y="153075"/>
                </a:lnTo>
                <a:lnTo>
                  <a:pt x="20183" y="111263"/>
                </a:lnTo>
                <a:lnTo>
                  <a:pt x="43627" y="74384"/>
                </a:lnTo>
                <a:lnTo>
                  <a:pt x="74384" y="43627"/>
                </a:lnTo>
                <a:lnTo>
                  <a:pt x="111263" y="20183"/>
                </a:lnTo>
                <a:lnTo>
                  <a:pt x="153075" y="5244"/>
                </a:lnTo>
                <a:lnTo>
                  <a:pt x="198627" y="0"/>
                </a:lnTo>
                <a:lnTo>
                  <a:pt x="405638" y="0"/>
                </a:lnTo>
                <a:lnTo>
                  <a:pt x="1014095" y="0"/>
                </a:lnTo>
                <a:lnTo>
                  <a:pt x="2235200" y="0"/>
                </a:lnTo>
                <a:lnTo>
                  <a:pt x="2280752" y="5244"/>
                </a:lnTo>
                <a:lnTo>
                  <a:pt x="2322564" y="20183"/>
                </a:lnTo>
                <a:lnTo>
                  <a:pt x="2359443" y="43627"/>
                </a:lnTo>
                <a:lnTo>
                  <a:pt x="2390200" y="74384"/>
                </a:lnTo>
                <a:lnTo>
                  <a:pt x="2413644" y="111263"/>
                </a:lnTo>
                <a:lnTo>
                  <a:pt x="2428583" y="153075"/>
                </a:lnTo>
                <a:lnTo>
                  <a:pt x="2433828" y="198628"/>
                </a:lnTo>
                <a:lnTo>
                  <a:pt x="2433828" y="695198"/>
                </a:lnTo>
                <a:lnTo>
                  <a:pt x="2433828" y="993140"/>
                </a:lnTo>
                <a:lnTo>
                  <a:pt x="2428583" y="1038692"/>
                </a:lnTo>
                <a:lnTo>
                  <a:pt x="2413644" y="1080504"/>
                </a:lnTo>
                <a:lnTo>
                  <a:pt x="2390200" y="1117383"/>
                </a:lnTo>
                <a:lnTo>
                  <a:pt x="2359443" y="1148140"/>
                </a:lnTo>
                <a:lnTo>
                  <a:pt x="2322564" y="1171584"/>
                </a:lnTo>
                <a:lnTo>
                  <a:pt x="2280752" y="1186523"/>
                </a:lnTo>
                <a:lnTo>
                  <a:pt x="2235200" y="1191768"/>
                </a:lnTo>
                <a:lnTo>
                  <a:pt x="1014095" y="1191768"/>
                </a:lnTo>
                <a:lnTo>
                  <a:pt x="1058037" y="1393698"/>
                </a:lnTo>
                <a:lnTo>
                  <a:pt x="405638" y="1191768"/>
                </a:lnTo>
                <a:lnTo>
                  <a:pt x="198627" y="1191768"/>
                </a:lnTo>
                <a:lnTo>
                  <a:pt x="153075" y="1186523"/>
                </a:lnTo>
                <a:lnTo>
                  <a:pt x="111263" y="1171584"/>
                </a:lnTo>
                <a:lnTo>
                  <a:pt x="74384" y="1148140"/>
                </a:lnTo>
                <a:lnTo>
                  <a:pt x="43627" y="1117383"/>
                </a:lnTo>
                <a:lnTo>
                  <a:pt x="20183" y="1080504"/>
                </a:lnTo>
                <a:lnTo>
                  <a:pt x="5244" y="1038692"/>
                </a:lnTo>
                <a:lnTo>
                  <a:pt x="0" y="993140"/>
                </a:lnTo>
                <a:lnTo>
                  <a:pt x="0" y="695198"/>
                </a:lnTo>
                <a:lnTo>
                  <a:pt x="0" y="198628"/>
                </a:lnTo>
                <a:close/>
              </a:path>
            </a:pathLst>
          </a:custGeom>
          <a:ln w="38100">
            <a:solidFill>
              <a:srgbClr val="759E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3391661" y="1653286"/>
            <a:ext cx="231330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0960" marR="5080" indent="-48895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768393"/>
                </a:solidFill>
                <a:latin typeface="Microsoft JhengHei" panose="020B0604030504040204" charset="-120"/>
                <a:cs typeface="Microsoft JhengHei" panose="020B0604030504040204" charset="-120"/>
              </a:rPr>
              <a:t>员工推</a:t>
            </a:r>
            <a:r>
              <a:rPr sz="2000" b="1" spc="-15" dirty="0">
                <a:solidFill>
                  <a:srgbClr val="768393"/>
                </a:solidFill>
                <a:latin typeface="Microsoft JhengHei" panose="020B0604030504040204" charset="-120"/>
                <a:cs typeface="Microsoft JhengHei" panose="020B0604030504040204" charset="-120"/>
              </a:rPr>
              <a:t>一</a:t>
            </a:r>
            <a:r>
              <a:rPr sz="2000" b="1" dirty="0">
                <a:solidFill>
                  <a:srgbClr val="768393"/>
                </a:solidFill>
                <a:latin typeface="Microsoft JhengHei" panose="020B0604030504040204" charset="-120"/>
                <a:cs typeface="Microsoft JhengHei" panose="020B0604030504040204" charset="-120"/>
              </a:rPr>
              <a:t>推</a:t>
            </a:r>
            <a:r>
              <a:rPr sz="2000" b="1" spc="-15" dirty="0">
                <a:solidFill>
                  <a:srgbClr val="768393"/>
                </a:solidFill>
                <a:latin typeface="Microsoft JhengHei" panose="020B0604030504040204" charset="-120"/>
                <a:cs typeface="Microsoft JhengHei" panose="020B0604030504040204" charset="-120"/>
              </a:rPr>
              <a:t>动</a:t>
            </a:r>
            <a:r>
              <a:rPr sz="2000" b="1" dirty="0">
                <a:solidFill>
                  <a:srgbClr val="768393"/>
                </a:solidFill>
                <a:latin typeface="Microsoft JhengHei" panose="020B0604030504040204" charset="-120"/>
                <a:cs typeface="Microsoft JhengHei" panose="020B0604030504040204" charset="-120"/>
              </a:rPr>
              <a:t>一动， </a:t>
            </a:r>
            <a:r>
              <a:rPr sz="2000" b="1" dirty="0">
                <a:solidFill>
                  <a:srgbClr val="768393"/>
                </a:solidFill>
                <a:latin typeface="Microsoft JhengHei" panose="020B0604030504040204" charset="-120"/>
                <a:cs typeface="Microsoft JhengHei" panose="020B0604030504040204" charset="-120"/>
              </a:rPr>
              <a:t>不推不动，不积极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583423" y="4025646"/>
            <a:ext cx="4098925" cy="791210"/>
          </a:xfrm>
          <a:custGeom>
            <a:avLst/>
            <a:gdLst/>
            <a:ahLst/>
            <a:cxnLst/>
            <a:rect l="l" t="t" r="r" b="b"/>
            <a:pathLst>
              <a:path w="4098925" h="791210">
                <a:moveTo>
                  <a:pt x="599694" y="131825"/>
                </a:moveTo>
                <a:lnTo>
                  <a:pt x="606417" y="90172"/>
                </a:lnTo>
                <a:lnTo>
                  <a:pt x="625138" y="53986"/>
                </a:lnTo>
                <a:lnTo>
                  <a:pt x="653680" y="25444"/>
                </a:lnTo>
                <a:lnTo>
                  <a:pt x="689866" y="6723"/>
                </a:lnTo>
                <a:lnTo>
                  <a:pt x="731520" y="0"/>
                </a:lnTo>
                <a:lnTo>
                  <a:pt x="1182877" y="0"/>
                </a:lnTo>
                <a:lnTo>
                  <a:pt x="2057653" y="0"/>
                </a:lnTo>
                <a:lnTo>
                  <a:pt x="3966972" y="0"/>
                </a:lnTo>
                <a:lnTo>
                  <a:pt x="4008625" y="6723"/>
                </a:lnTo>
                <a:lnTo>
                  <a:pt x="4044811" y="25444"/>
                </a:lnTo>
                <a:lnTo>
                  <a:pt x="4073353" y="53986"/>
                </a:lnTo>
                <a:lnTo>
                  <a:pt x="4092074" y="90172"/>
                </a:lnTo>
                <a:lnTo>
                  <a:pt x="4098798" y="131825"/>
                </a:lnTo>
                <a:lnTo>
                  <a:pt x="4098798" y="329564"/>
                </a:lnTo>
                <a:lnTo>
                  <a:pt x="4098798" y="659129"/>
                </a:lnTo>
                <a:lnTo>
                  <a:pt x="4092074" y="700783"/>
                </a:lnTo>
                <a:lnTo>
                  <a:pt x="4073353" y="736969"/>
                </a:lnTo>
                <a:lnTo>
                  <a:pt x="4044811" y="765511"/>
                </a:lnTo>
                <a:lnTo>
                  <a:pt x="4008625" y="784232"/>
                </a:lnTo>
                <a:lnTo>
                  <a:pt x="3966972" y="790955"/>
                </a:lnTo>
                <a:lnTo>
                  <a:pt x="2057653" y="790955"/>
                </a:lnTo>
                <a:lnTo>
                  <a:pt x="1182877" y="790955"/>
                </a:lnTo>
                <a:lnTo>
                  <a:pt x="731520" y="790955"/>
                </a:lnTo>
                <a:lnTo>
                  <a:pt x="689866" y="784232"/>
                </a:lnTo>
                <a:lnTo>
                  <a:pt x="653680" y="765511"/>
                </a:lnTo>
                <a:lnTo>
                  <a:pt x="625138" y="736969"/>
                </a:lnTo>
                <a:lnTo>
                  <a:pt x="606417" y="700783"/>
                </a:lnTo>
                <a:lnTo>
                  <a:pt x="599694" y="659129"/>
                </a:lnTo>
                <a:lnTo>
                  <a:pt x="599694" y="329564"/>
                </a:lnTo>
                <a:lnTo>
                  <a:pt x="0" y="267842"/>
                </a:lnTo>
                <a:lnTo>
                  <a:pt x="599694" y="131825"/>
                </a:lnTo>
                <a:close/>
              </a:path>
            </a:pathLst>
          </a:custGeom>
          <a:ln w="38100">
            <a:solidFill>
              <a:srgbClr val="759E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8901176" y="4249292"/>
            <a:ext cx="20618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768393"/>
                </a:solidFill>
                <a:latin typeface="Microsoft JhengHei" panose="020B0604030504040204" charset="-120"/>
                <a:cs typeface="Microsoft JhengHei" panose="020B0604030504040204" charset="-120"/>
              </a:rPr>
              <a:t>屡教不改怎么办？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14933" y="2794254"/>
            <a:ext cx="3342640" cy="791210"/>
          </a:xfrm>
          <a:custGeom>
            <a:avLst/>
            <a:gdLst/>
            <a:ahLst/>
            <a:cxnLst/>
            <a:rect l="l" t="t" r="r" b="b"/>
            <a:pathLst>
              <a:path w="3342640" h="791210">
                <a:moveTo>
                  <a:pt x="0" y="131825"/>
                </a:moveTo>
                <a:lnTo>
                  <a:pt x="6720" y="90172"/>
                </a:lnTo>
                <a:lnTo>
                  <a:pt x="25433" y="53986"/>
                </a:lnTo>
                <a:lnTo>
                  <a:pt x="53969" y="25444"/>
                </a:lnTo>
                <a:lnTo>
                  <a:pt x="90157" y="6723"/>
                </a:lnTo>
                <a:lnTo>
                  <a:pt x="131825" y="0"/>
                </a:lnTo>
                <a:lnTo>
                  <a:pt x="1702435" y="0"/>
                </a:lnTo>
                <a:lnTo>
                  <a:pt x="2432050" y="0"/>
                </a:lnTo>
                <a:lnTo>
                  <a:pt x="2786633" y="0"/>
                </a:lnTo>
                <a:lnTo>
                  <a:pt x="2828287" y="6723"/>
                </a:lnTo>
                <a:lnTo>
                  <a:pt x="2864473" y="25444"/>
                </a:lnTo>
                <a:lnTo>
                  <a:pt x="2893015" y="53986"/>
                </a:lnTo>
                <a:lnTo>
                  <a:pt x="2911736" y="90172"/>
                </a:lnTo>
                <a:lnTo>
                  <a:pt x="2918460" y="131825"/>
                </a:lnTo>
                <a:lnTo>
                  <a:pt x="2918460" y="461391"/>
                </a:lnTo>
                <a:lnTo>
                  <a:pt x="3342258" y="614045"/>
                </a:lnTo>
                <a:lnTo>
                  <a:pt x="2918460" y="659130"/>
                </a:lnTo>
                <a:lnTo>
                  <a:pt x="2911736" y="700783"/>
                </a:lnTo>
                <a:lnTo>
                  <a:pt x="2893015" y="736969"/>
                </a:lnTo>
                <a:lnTo>
                  <a:pt x="2864473" y="765511"/>
                </a:lnTo>
                <a:lnTo>
                  <a:pt x="2828287" y="784232"/>
                </a:lnTo>
                <a:lnTo>
                  <a:pt x="2786633" y="790956"/>
                </a:lnTo>
                <a:lnTo>
                  <a:pt x="2432050" y="790956"/>
                </a:lnTo>
                <a:lnTo>
                  <a:pt x="1702435" y="790956"/>
                </a:lnTo>
                <a:lnTo>
                  <a:pt x="131825" y="790956"/>
                </a:lnTo>
                <a:lnTo>
                  <a:pt x="90157" y="784232"/>
                </a:lnTo>
                <a:lnTo>
                  <a:pt x="53969" y="765511"/>
                </a:lnTo>
                <a:lnTo>
                  <a:pt x="25433" y="736969"/>
                </a:lnTo>
                <a:lnTo>
                  <a:pt x="6720" y="700783"/>
                </a:lnTo>
                <a:lnTo>
                  <a:pt x="0" y="659130"/>
                </a:lnTo>
                <a:lnTo>
                  <a:pt x="0" y="461391"/>
                </a:lnTo>
                <a:lnTo>
                  <a:pt x="0" y="131825"/>
                </a:lnTo>
                <a:close/>
              </a:path>
            </a:pathLst>
          </a:custGeom>
          <a:ln w="38100">
            <a:solidFill>
              <a:srgbClr val="759EA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788619" y="2864561"/>
            <a:ext cx="2570480" cy="636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768393"/>
                </a:solidFill>
                <a:latin typeface="Microsoft JhengHei" panose="020B0604030504040204" charset="-120"/>
                <a:cs typeface="Microsoft JhengHei" panose="020B0604030504040204" charset="-120"/>
              </a:rPr>
              <a:t>会而不议，议而不决，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solidFill>
                  <a:srgbClr val="768393"/>
                </a:solidFill>
                <a:latin typeface="Microsoft JhengHei" panose="020B0604030504040204" charset="-120"/>
                <a:cs typeface="Microsoft JhengHei" panose="020B0604030504040204" charset="-120"/>
              </a:rPr>
              <a:t>决而不动</a:t>
            </a:r>
            <a:endParaRPr sz="2000">
              <a:latin typeface="Microsoft JhengHei" panose="020B0604030504040204" charset="-120"/>
              <a:cs typeface="Microsoft JhengHei" panose="020B0604030504040204" charset="-120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657859" y="461009"/>
            <a:ext cx="10876280" cy="5740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0862945" algn="l"/>
              </a:tabLst>
            </a:pPr>
            <a:r>
              <a:rPr sz="3200" b="0" spc="-610" dirty="0">
                <a:solidFill>
                  <a:srgbClr val="0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200" dirty="0">
                <a:solidFill>
                  <a:srgbClr val="000000"/>
                </a:solidFill>
              </a:rPr>
              <a:t>随便举点例</a:t>
            </a:r>
            <a:r>
              <a:rPr sz="3200" spc="5" dirty="0">
                <a:solidFill>
                  <a:srgbClr val="000000"/>
                </a:solidFill>
              </a:rPr>
              <a:t>子</a:t>
            </a:r>
            <a:r>
              <a:rPr sz="3200" dirty="0">
                <a:solidFill>
                  <a:srgbClr val="000000"/>
                </a:solidFill>
              </a:rPr>
              <a:t>	</a:t>
            </a:r>
            <a:endParaRPr sz="3200"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490973" y="3032505"/>
            <a:ext cx="2854960" cy="1694180"/>
            <a:chOff x="4490973" y="3032505"/>
            <a:chExt cx="2854960" cy="1694180"/>
          </a:xfrm>
        </p:grpSpPr>
        <p:sp>
          <p:nvSpPr>
            <p:cNvPr id="21" name="object 21"/>
            <p:cNvSpPr/>
            <p:nvPr/>
          </p:nvSpPr>
          <p:spPr>
            <a:xfrm>
              <a:off x="4497323" y="3038855"/>
              <a:ext cx="2842260" cy="1681480"/>
            </a:xfrm>
            <a:custGeom>
              <a:avLst/>
              <a:gdLst/>
              <a:ahLst/>
              <a:cxnLst/>
              <a:rect l="l" t="t" r="r" b="b"/>
              <a:pathLst>
                <a:path w="2842259" h="1681479">
                  <a:moveTo>
                    <a:pt x="1421129" y="0"/>
                  </a:moveTo>
                  <a:lnTo>
                    <a:pt x="1361057" y="737"/>
                  </a:lnTo>
                  <a:lnTo>
                    <a:pt x="1301620" y="2929"/>
                  </a:lnTo>
                  <a:lnTo>
                    <a:pt x="1242868" y="6548"/>
                  </a:lnTo>
                  <a:lnTo>
                    <a:pt x="1184850" y="11564"/>
                  </a:lnTo>
                  <a:lnTo>
                    <a:pt x="1127615" y="17947"/>
                  </a:lnTo>
                  <a:lnTo>
                    <a:pt x="1071213" y="25669"/>
                  </a:lnTo>
                  <a:lnTo>
                    <a:pt x="1015693" y="34700"/>
                  </a:lnTo>
                  <a:lnTo>
                    <a:pt x="961105" y="45012"/>
                  </a:lnTo>
                  <a:lnTo>
                    <a:pt x="907497" y="56574"/>
                  </a:lnTo>
                  <a:lnTo>
                    <a:pt x="854920" y="69358"/>
                  </a:lnTo>
                  <a:lnTo>
                    <a:pt x="803422" y="83336"/>
                  </a:lnTo>
                  <a:lnTo>
                    <a:pt x="753053" y="98476"/>
                  </a:lnTo>
                  <a:lnTo>
                    <a:pt x="703862" y="114751"/>
                  </a:lnTo>
                  <a:lnTo>
                    <a:pt x="655898" y="132131"/>
                  </a:lnTo>
                  <a:lnTo>
                    <a:pt x="609211" y="150587"/>
                  </a:lnTo>
                  <a:lnTo>
                    <a:pt x="563850" y="170090"/>
                  </a:lnTo>
                  <a:lnTo>
                    <a:pt x="519865" y="190611"/>
                  </a:lnTo>
                  <a:lnTo>
                    <a:pt x="477304" y="212120"/>
                  </a:lnTo>
                  <a:lnTo>
                    <a:pt x="436217" y="234588"/>
                  </a:lnTo>
                  <a:lnTo>
                    <a:pt x="396654" y="257987"/>
                  </a:lnTo>
                  <a:lnTo>
                    <a:pt x="358663" y="282286"/>
                  </a:lnTo>
                  <a:lnTo>
                    <a:pt x="322295" y="307458"/>
                  </a:lnTo>
                  <a:lnTo>
                    <a:pt x="287597" y="333472"/>
                  </a:lnTo>
                  <a:lnTo>
                    <a:pt x="254621" y="360299"/>
                  </a:lnTo>
                  <a:lnTo>
                    <a:pt x="223414" y="387911"/>
                  </a:lnTo>
                  <a:lnTo>
                    <a:pt x="194027" y="416277"/>
                  </a:lnTo>
                  <a:lnTo>
                    <a:pt x="166509" y="445370"/>
                  </a:lnTo>
                  <a:lnTo>
                    <a:pt x="140908" y="475159"/>
                  </a:lnTo>
                  <a:lnTo>
                    <a:pt x="117275" y="505616"/>
                  </a:lnTo>
                  <a:lnTo>
                    <a:pt x="76108" y="568416"/>
                  </a:lnTo>
                  <a:lnTo>
                    <a:pt x="43403" y="633537"/>
                  </a:lnTo>
                  <a:lnTo>
                    <a:pt x="19553" y="700744"/>
                  </a:lnTo>
                  <a:lnTo>
                    <a:pt x="4954" y="769805"/>
                  </a:lnTo>
                  <a:lnTo>
                    <a:pt x="0" y="840486"/>
                  </a:lnTo>
                  <a:lnTo>
                    <a:pt x="1246" y="876014"/>
                  </a:lnTo>
                  <a:lnTo>
                    <a:pt x="11072" y="945914"/>
                  </a:lnTo>
                  <a:lnTo>
                    <a:pt x="30346" y="1014077"/>
                  </a:lnTo>
                  <a:lnTo>
                    <a:pt x="58673" y="1080270"/>
                  </a:lnTo>
                  <a:lnTo>
                    <a:pt x="95659" y="1144259"/>
                  </a:lnTo>
                  <a:lnTo>
                    <a:pt x="140908" y="1205812"/>
                  </a:lnTo>
                  <a:lnTo>
                    <a:pt x="166509" y="1235601"/>
                  </a:lnTo>
                  <a:lnTo>
                    <a:pt x="194027" y="1264694"/>
                  </a:lnTo>
                  <a:lnTo>
                    <a:pt x="223414" y="1293060"/>
                  </a:lnTo>
                  <a:lnTo>
                    <a:pt x="254621" y="1320672"/>
                  </a:lnTo>
                  <a:lnTo>
                    <a:pt x="287597" y="1347499"/>
                  </a:lnTo>
                  <a:lnTo>
                    <a:pt x="322295" y="1373513"/>
                  </a:lnTo>
                  <a:lnTo>
                    <a:pt x="358663" y="1398685"/>
                  </a:lnTo>
                  <a:lnTo>
                    <a:pt x="396654" y="1422984"/>
                  </a:lnTo>
                  <a:lnTo>
                    <a:pt x="436217" y="1446383"/>
                  </a:lnTo>
                  <a:lnTo>
                    <a:pt x="477304" y="1468851"/>
                  </a:lnTo>
                  <a:lnTo>
                    <a:pt x="519865" y="1490360"/>
                  </a:lnTo>
                  <a:lnTo>
                    <a:pt x="563850" y="1510881"/>
                  </a:lnTo>
                  <a:lnTo>
                    <a:pt x="609211" y="1530384"/>
                  </a:lnTo>
                  <a:lnTo>
                    <a:pt x="655898" y="1548840"/>
                  </a:lnTo>
                  <a:lnTo>
                    <a:pt x="703862" y="1566220"/>
                  </a:lnTo>
                  <a:lnTo>
                    <a:pt x="753053" y="1582495"/>
                  </a:lnTo>
                  <a:lnTo>
                    <a:pt x="803422" y="1597635"/>
                  </a:lnTo>
                  <a:lnTo>
                    <a:pt x="854920" y="1611613"/>
                  </a:lnTo>
                  <a:lnTo>
                    <a:pt x="907497" y="1624397"/>
                  </a:lnTo>
                  <a:lnTo>
                    <a:pt x="961105" y="1635959"/>
                  </a:lnTo>
                  <a:lnTo>
                    <a:pt x="1015693" y="1646271"/>
                  </a:lnTo>
                  <a:lnTo>
                    <a:pt x="1071213" y="1655302"/>
                  </a:lnTo>
                  <a:lnTo>
                    <a:pt x="1127615" y="1663024"/>
                  </a:lnTo>
                  <a:lnTo>
                    <a:pt x="1184850" y="1669407"/>
                  </a:lnTo>
                  <a:lnTo>
                    <a:pt x="1242868" y="1674423"/>
                  </a:lnTo>
                  <a:lnTo>
                    <a:pt x="1301620" y="1678042"/>
                  </a:lnTo>
                  <a:lnTo>
                    <a:pt x="1361057" y="1680234"/>
                  </a:lnTo>
                  <a:lnTo>
                    <a:pt x="1421129" y="1680972"/>
                  </a:lnTo>
                  <a:lnTo>
                    <a:pt x="1481202" y="1680234"/>
                  </a:lnTo>
                  <a:lnTo>
                    <a:pt x="1540639" y="1678042"/>
                  </a:lnTo>
                  <a:lnTo>
                    <a:pt x="1599391" y="1674423"/>
                  </a:lnTo>
                  <a:lnTo>
                    <a:pt x="1657409" y="1669407"/>
                  </a:lnTo>
                  <a:lnTo>
                    <a:pt x="1714644" y="1663024"/>
                  </a:lnTo>
                  <a:lnTo>
                    <a:pt x="1771046" y="1655302"/>
                  </a:lnTo>
                  <a:lnTo>
                    <a:pt x="1826566" y="1646271"/>
                  </a:lnTo>
                  <a:lnTo>
                    <a:pt x="1881154" y="1635959"/>
                  </a:lnTo>
                  <a:lnTo>
                    <a:pt x="1934762" y="1624397"/>
                  </a:lnTo>
                  <a:lnTo>
                    <a:pt x="1987339" y="1611613"/>
                  </a:lnTo>
                  <a:lnTo>
                    <a:pt x="2038837" y="1597635"/>
                  </a:lnTo>
                  <a:lnTo>
                    <a:pt x="2089206" y="1582495"/>
                  </a:lnTo>
                  <a:lnTo>
                    <a:pt x="2138397" y="1566220"/>
                  </a:lnTo>
                  <a:lnTo>
                    <a:pt x="2186361" y="1548840"/>
                  </a:lnTo>
                  <a:lnTo>
                    <a:pt x="2233048" y="1530384"/>
                  </a:lnTo>
                  <a:lnTo>
                    <a:pt x="2278409" y="1510881"/>
                  </a:lnTo>
                  <a:lnTo>
                    <a:pt x="2322394" y="1490360"/>
                  </a:lnTo>
                  <a:lnTo>
                    <a:pt x="2364955" y="1468851"/>
                  </a:lnTo>
                  <a:lnTo>
                    <a:pt x="2406042" y="1446383"/>
                  </a:lnTo>
                  <a:lnTo>
                    <a:pt x="2445605" y="1422984"/>
                  </a:lnTo>
                  <a:lnTo>
                    <a:pt x="2483596" y="1398685"/>
                  </a:lnTo>
                  <a:lnTo>
                    <a:pt x="2519964" y="1373513"/>
                  </a:lnTo>
                  <a:lnTo>
                    <a:pt x="2554662" y="1347499"/>
                  </a:lnTo>
                  <a:lnTo>
                    <a:pt x="2587638" y="1320672"/>
                  </a:lnTo>
                  <a:lnTo>
                    <a:pt x="2618845" y="1293060"/>
                  </a:lnTo>
                  <a:lnTo>
                    <a:pt x="2648232" y="1264694"/>
                  </a:lnTo>
                  <a:lnTo>
                    <a:pt x="2675750" y="1235601"/>
                  </a:lnTo>
                  <a:lnTo>
                    <a:pt x="2701351" y="1205812"/>
                  </a:lnTo>
                  <a:lnTo>
                    <a:pt x="2724984" y="1175355"/>
                  </a:lnTo>
                  <a:lnTo>
                    <a:pt x="2766151" y="1112555"/>
                  </a:lnTo>
                  <a:lnTo>
                    <a:pt x="2798856" y="1047434"/>
                  </a:lnTo>
                  <a:lnTo>
                    <a:pt x="2822706" y="980227"/>
                  </a:lnTo>
                  <a:lnTo>
                    <a:pt x="2837305" y="911166"/>
                  </a:lnTo>
                  <a:lnTo>
                    <a:pt x="2842259" y="840486"/>
                  </a:lnTo>
                  <a:lnTo>
                    <a:pt x="2841013" y="804957"/>
                  </a:lnTo>
                  <a:lnTo>
                    <a:pt x="2831187" y="735057"/>
                  </a:lnTo>
                  <a:lnTo>
                    <a:pt x="2811913" y="666894"/>
                  </a:lnTo>
                  <a:lnTo>
                    <a:pt x="2783586" y="600701"/>
                  </a:lnTo>
                  <a:lnTo>
                    <a:pt x="2746600" y="536712"/>
                  </a:lnTo>
                  <a:lnTo>
                    <a:pt x="2701351" y="475159"/>
                  </a:lnTo>
                  <a:lnTo>
                    <a:pt x="2675750" y="445370"/>
                  </a:lnTo>
                  <a:lnTo>
                    <a:pt x="2648232" y="416277"/>
                  </a:lnTo>
                  <a:lnTo>
                    <a:pt x="2618845" y="387911"/>
                  </a:lnTo>
                  <a:lnTo>
                    <a:pt x="2587638" y="360299"/>
                  </a:lnTo>
                  <a:lnTo>
                    <a:pt x="2554662" y="333472"/>
                  </a:lnTo>
                  <a:lnTo>
                    <a:pt x="2519964" y="307458"/>
                  </a:lnTo>
                  <a:lnTo>
                    <a:pt x="2483596" y="282286"/>
                  </a:lnTo>
                  <a:lnTo>
                    <a:pt x="2445605" y="257987"/>
                  </a:lnTo>
                  <a:lnTo>
                    <a:pt x="2406042" y="234588"/>
                  </a:lnTo>
                  <a:lnTo>
                    <a:pt x="2364955" y="212120"/>
                  </a:lnTo>
                  <a:lnTo>
                    <a:pt x="2322394" y="190611"/>
                  </a:lnTo>
                  <a:lnTo>
                    <a:pt x="2278409" y="170090"/>
                  </a:lnTo>
                  <a:lnTo>
                    <a:pt x="2233048" y="150587"/>
                  </a:lnTo>
                  <a:lnTo>
                    <a:pt x="2186361" y="132131"/>
                  </a:lnTo>
                  <a:lnTo>
                    <a:pt x="2138397" y="114751"/>
                  </a:lnTo>
                  <a:lnTo>
                    <a:pt x="2089206" y="98476"/>
                  </a:lnTo>
                  <a:lnTo>
                    <a:pt x="2038837" y="83336"/>
                  </a:lnTo>
                  <a:lnTo>
                    <a:pt x="1987339" y="69358"/>
                  </a:lnTo>
                  <a:lnTo>
                    <a:pt x="1934762" y="56574"/>
                  </a:lnTo>
                  <a:lnTo>
                    <a:pt x="1881154" y="45012"/>
                  </a:lnTo>
                  <a:lnTo>
                    <a:pt x="1826566" y="34700"/>
                  </a:lnTo>
                  <a:lnTo>
                    <a:pt x="1771046" y="25669"/>
                  </a:lnTo>
                  <a:lnTo>
                    <a:pt x="1714644" y="17947"/>
                  </a:lnTo>
                  <a:lnTo>
                    <a:pt x="1657409" y="11564"/>
                  </a:lnTo>
                  <a:lnTo>
                    <a:pt x="1599391" y="6548"/>
                  </a:lnTo>
                  <a:lnTo>
                    <a:pt x="1540639" y="2929"/>
                  </a:lnTo>
                  <a:lnTo>
                    <a:pt x="1481202" y="737"/>
                  </a:lnTo>
                  <a:lnTo>
                    <a:pt x="1421129" y="0"/>
                  </a:lnTo>
                  <a:close/>
                </a:path>
              </a:pathLst>
            </a:custGeom>
            <a:solidFill>
              <a:srgbClr val="0403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4497323" y="3038855"/>
              <a:ext cx="2842260" cy="1681480"/>
            </a:xfrm>
            <a:custGeom>
              <a:avLst/>
              <a:gdLst/>
              <a:ahLst/>
              <a:cxnLst/>
              <a:rect l="l" t="t" r="r" b="b"/>
              <a:pathLst>
                <a:path w="2842259" h="1681479">
                  <a:moveTo>
                    <a:pt x="0" y="840486"/>
                  </a:moveTo>
                  <a:lnTo>
                    <a:pt x="4954" y="769805"/>
                  </a:lnTo>
                  <a:lnTo>
                    <a:pt x="19553" y="700744"/>
                  </a:lnTo>
                  <a:lnTo>
                    <a:pt x="43403" y="633537"/>
                  </a:lnTo>
                  <a:lnTo>
                    <a:pt x="76108" y="568416"/>
                  </a:lnTo>
                  <a:lnTo>
                    <a:pt x="117275" y="505616"/>
                  </a:lnTo>
                  <a:lnTo>
                    <a:pt x="140908" y="475159"/>
                  </a:lnTo>
                  <a:lnTo>
                    <a:pt x="166509" y="445370"/>
                  </a:lnTo>
                  <a:lnTo>
                    <a:pt x="194027" y="416277"/>
                  </a:lnTo>
                  <a:lnTo>
                    <a:pt x="223414" y="387911"/>
                  </a:lnTo>
                  <a:lnTo>
                    <a:pt x="254621" y="360299"/>
                  </a:lnTo>
                  <a:lnTo>
                    <a:pt x="287597" y="333472"/>
                  </a:lnTo>
                  <a:lnTo>
                    <a:pt x="322295" y="307458"/>
                  </a:lnTo>
                  <a:lnTo>
                    <a:pt x="358663" y="282286"/>
                  </a:lnTo>
                  <a:lnTo>
                    <a:pt x="396654" y="257987"/>
                  </a:lnTo>
                  <a:lnTo>
                    <a:pt x="436217" y="234588"/>
                  </a:lnTo>
                  <a:lnTo>
                    <a:pt x="477304" y="212120"/>
                  </a:lnTo>
                  <a:lnTo>
                    <a:pt x="519865" y="190611"/>
                  </a:lnTo>
                  <a:lnTo>
                    <a:pt x="563850" y="170090"/>
                  </a:lnTo>
                  <a:lnTo>
                    <a:pt x="609211" y="150587"/>
                  </a:lnTo>
                  <a:lnTo>
                    <a:pt x="655898" y="132131"/>
                  </a:lnTo>
                  <a:lnTo>
                    <a:pt x="703862" y="114751"/>
                  </a:lnTo>
                  <a:lnTo>
                    <a:pt x="753053" y="98476"/>
                  </a:lnTo>
                  <a:lnTo>
                    <a:pt x="803422" y="83336"/>
                  </a:lnTo>
                  <a:lnTo>
                    <a:pt x="854920" y="69358"/>
                  </a:lnTo>
                  <a:lnTo>
                    <a:pt x="907497" y="56574"/>
                  </a:lnTo>
                  <a:lnTo>
                    <a:pt x="961105" y="45012"/>
                  </a:lnTo>
                  <a:lnTo>
                    <a:pt x="1015693" y="34700"/>
                  </a:lnTo>
                  <a:lnTo>
                    <a:pt x="1071213" y="25669"/>
                  </a:lnTo>
                  <a:lnTo>
                    <a:pt x="1127615" y="17947"/>
                  </a:lnTo>
                  <a:lnTo>
                    <a:pt x="1184850" y="11564"/>
                  </a:lnTo>
                  <a:lnTo>
                    <a:pt x="1242868" y="6548"/>
                  </a:lnTo>
                  <a:lnTo>
                    <a:pt x="1301620" y="2929"/>
                  </a:lnTo>
                  <a:lnTo>
                    <a:pt x="1361057" y="737"/>
                  </a:lnTo>
                  <a:lnTo>
                    <a:pt x="1421129" y="0"/>
                  </a:lnTo>
                  <a:lnTo>
                    <a:pt x="1481202" y="737"/>
                  </a:lnTo>
                  <a:lnTo>
                    <a:pt x="1540639" y="2929"/>
                  </a:lnTo>
                  <a:lnTo>
                    <a:pt x="1599391" y="6548"/>
                  </a:lnTo>
                  <a:lnTo>
                    <a:pt x="1657409" y="11564"/>
                  </a:lnTo>
                  <a:lnTo>
                    <a:pt x="1714644" y="17947"/>
                  </a:lnTo>
                  <a:lnTo>
                    <a:pt x="1771046" y="25669"/>
                  </a:lnTo>
                  <a:lnTo>
                    <a:pt x="1826566" y="34700"/>
                  </a:lnTo>
                  <a:lnTo>
                    <a:pt x="1881154" y="45012"/>
                  </a:lnTo>
                  <a:lnTo>
                    <a:pt x="1934762" y="56574"/>
                  </a:lnTo>
                  <a:lnTo>
                    <a:pt x="1987339" y="69358"/>
                  </a:lnTo>
                  <a:lnTo>
                    <a:pt x="2038837" y="83336"/>
                  </a:lnTo>
                  <a:lnTo>
                    <a:pt x="2089206" y="98476"/>
                  </a:lnTo>
                  <a:lnTo>
                    <a:pt x="2138397" y="114751"/>
                  </a:lnTo>
                  <a:lnTo>
                    <a:pt x="2186361" y="132131"/>
                  </a:lnTo>
                  <a:lnTo>
                    <a:pt x="2233048" y="150587"/>
                  </a:lnTo>
                  <a:lnTo>
                    <a:pt x="2278409" y="170090"/>
                  </a:lnTo>
                  <a:lnTo>
                    <a:pt x="2322394" y="190611"/>
                  </a:lnTo>
                  <a:lnTo>
                    <a:pt x="2364955" y="212120"/>
                  </a:lnTo>
                  <a:lnTo>
                    <a:pt x="2406042" y="234588"/>
                  </a:lnTo>
                  <a:lnTo>
                    <a:pt x="2445605" y="257987"/>
                  </a:lnTo>
                  <a:lnTo>
                    <a:pt x="2483596" y="282286"/>
                  </a:lnTo>
                  <a:lnTo>
                    <a:pt x="2519964" y="307458"/>
                  </a:lnTo>
                  <a:lnTo>
                    <a:pt x="2554662" y="333472"/>
                  </a:lnTo>
                  <a:lnTo>
                    <a:pt x="2587638" y="360299"/>
                  </a:lnTo>
                  <a:lnTo>
                    <a:pt x="2618845" y="387911"/>
                  </a:lnTo>
                  <a:lnTo>
                    <a:pt x="2648232" y="416277"/>
                  </a:lnTo>
                  <a:lnTo>
                    <a:pt x="2675750" y="445370"/>
                  </a:lnTo>
                  <a:lnTo>
                    <a:pt x="2701351" y="475159"/>
                  </a:lnTo>
                  <a:lnTo>
                    <a:pt x="2724984" y="505616"/>
                  </a:lnTo>
                  <a:lnTo>
                    <a:pt x="2766151" y="568416"/>
                  </a:lnTo>
                  <a:lnTo>
                    <a:pt x="2798856" y="633537"/>
                  </a:lnTo>
                  <a:lnTo>
                    <a:pt x="2822706" y="700744"/>
                  </a:lnTo>
                  <a:lnTo>
                    <a:pt x="2837305" y="769805"/>
                  </a:lnTo>
                  <a:lnTo>
                    <a:pt x="2842259" y="840486"/>
                  </a:lnTo>
                  <a:lnTo>
                    <a:pt x="2841013" y="876014"/>
                  </a:lnTo>
                  <a:lnTo>
                    <a:pt x="2831187" y="945914"/>
                  </a:lnTo>
                  <a:lnTo>
                    <a:pt x="2811913" y="1014077"/>
                  </a:lnTo>
                  <a:lnTo>
                    <a:pt x="2783586" y="1080270"/>
                  </a:lnTo>
                  <a:lnTo>
                    <a:pt x="2746600" y="1144259"/>
                  </a:lnTo>
                  <a:lnTo>
                    <a:pt x="2701351" y="1205812"/>
                  </a:lnTo>
                  <a:lnTo>
                    <a:pt x="2675750" y="1235601"/>
                  </a:lnTo>
                  <a:lnTo>
                    <a:pt x="2648232" y="1264694"/>
                  </a:lnTo>
                  <a:lnTo>
                    <a:pt x="2618845" y="1293060"/>
                  </a:lnTo>
                  <a:lnTo>
                    <a:pt x="2587638" y="1320672"/>
                  </a:lnTo>
                  <a:lnTo>
                    <a:pt x="2554662" y="1347499"/>
                  </a:lnTo>
                  <a:lnTo>
                    <a:pt x="2519964" y="1373513"/>
                  </a:lnTo>
                  <a:lnTo>
                    <a:pt x="2483596" y="1398685"/>
                  </a:lnTo>
                  <a:lnTo>
                    <a:pt x="2445605" y="1422984"/>
                  </a:lnTo>
                  <a:lnTo>
                    <a:pt x="2406042" y="1446383"/>
                  </a:lnTo>
                  <a:lnTo>
                    <a:pt x="2364955" y="1468851"/>
                  </a:lnTo>
                  <a:lnTo>
                    <a:pt x="2322394" y="1490360"/>
                  </a:lnTo>
                  <a:lnTo>
                    <a:pt x="2278409" y="1510881"/>
                  </a:lnTo>
                  <a:lnTo>
                    <a:pt x="2233048" y="1530384"/>
                  </a:lnTo>
                  <a:lnTo>
                    <a:pt x="2186361" y="1548840"/>
                  </a:lnTo>
                  <a:lnTo>
                    <a:pt x="2138397" y="1566220"/>
                  </a:lnTo>
                  <a:lnTo>
                    <a:pt x="2089206" y="1582495"/>
                  </a:lnTo>
                  <a:lnTo>
                    <a:pt x="2038837" y="1597635"/>
                  </a:lnTo>
                  <a:lnTo>
                    <a:pt x="1987339" y="1611613"/>
                  </a:lnTo>
                  <a:lnTo>
                    <a:pt x="1934762" y="1624397"/>
                  </a:lnTo>
                  <a:lnTo>
                    <a:pt x="1881154" y="1635959"/>
                  </a:lnTo>
                  <a:lnTo>
                    <a:pt x="1826566" y="1646271"/>
                  </a:lnTo>
                  <a:lnTo>
                    <a:pt x="1771046" y="1655302"/>
                  </a:lnTo>
                  <a:lnTo>
                    <a:pt x="1714644" y="1663024"/>
                  </a:lnTo>
                  <a:lnTo>
                    <a:pt x="1657409" y="1669407"/>
                  </a:lnTo>
                  <a:lnTo>
                    <a:pt x="1599391" y="1674423"/>
                  </a:lnTo>
                  <a:lnTo>
                    <a:pt x="1540639" y="1678042"/>
                  </a:lnTo>
                  <a:lnTo>
                    <a:pt x="1481202" y="1680234"/>
                  </a:lnTo>
                  <a:lnTo>
                    <a:pt x="1421129" y="1680972"/>
                  </a:lnTo>
                  <a:lnTo>
                    <a:pt x="1361057" y="1680234"/>
                  </a:lnTo>
                  <a:lnTo>
                    <a:pt x="1301620" y="1678042"/>
                  </a:lnTo>
                  <a:lnTo>
                    <a:pt x="1242868" y="1674423"/>
                  </a:lnTo>
                  <a:lnTo>
                    <a:pt x="1184850" y="1669407"/>
                  </a:lnTo>
                  <a:lnTo>
                    <a:pt x="1127615" y="1663024"/>
                  </a:lnTo>
                  <a:lnTo>
                    <a:pt x="1071213" y="1655302"/>
                  </a:lnTo>
                  <a:lnTo>
                    <a:pt x="1015693" y="1646271"/>
                  </a:lnTo>
                  <a:lnTo>
                    <a:pt x="961105" y="1635959"/>
                  </a:lnTo>
                  <a:lnTo>
                    <a:pt x="907497" y="1624397"/>
                  </a:lnTo>
                  <a:lnTo>
                    <a:pt x="854920" y="1611613"/>
                  </a:lnTo>
                  <a:lnTo>
                    <a:pt x="803422" y="1597635"/>
                  </a:lnTo>
                  <a:lnTo>
                    <a:pt x="753053" y="1582495"/>
                  </a:lnTo>
                  <a:lnTo>
                    <a:pt x="703862" y="1566220"/>
                  </a:lnTo>
                  <a:lnTo>
                    <a:pt x="655898" y="1548840"/>
                  </a:lnTo>
                  <a:lnTo>
                    <a:pt x="609211" y="1530384"/>
                  </a:lnTo>
                  <a:lnTo>
                    <a:pt x="563850" y="1510881"/>
                  </a:lnTo>
                  <a:lnTo>
                    <a:pt x="519865" y="1490360"/>
                  </a:lnTo>
                  <a:lnTo>
                    <a:pt x="477304" y="1468851"/>
                  </a:lnTo>
                  <a:lnTo>
                    <a:pt x="436217" y="1446383"/>
                  </a:lnTo>
                  <a:lnTo>
                    <a:pt x="396654" y="1422984"/>
                  </a:lnTo>
                  <a:lnTo>
                    <a:pt x="358663" y="1398685"/>
                  </a:lnTo>
                  <a:lnTo>
                    <a:pt x="322295" y="1373513"/>
                  </a:lnTo>
                  <a:lnTo>
                    <a:pt x="287597" y="1347499"/>
                  </a:lnTo>
                  <a:lnTo>
                    <a:pt x="254621" y="1320672"/>
                  </a:lnTo>
                  <a:lnTo>
                    <a:pt x="223414" y="1293060"/>
                  </a:lnTo>
                  <a:lnTo>
                    <a:pt x="194027" y="1264694"/>
                  </a:lnTo>
                  <a:lnTo>
                    <a:pt x="166509" y="1235601"/>
                  </a:lnTo>
                  <a:lnTo>
                    <a:pt x="140908" y="1205812"/>
                  </a:lnTo>
                  <a:lnTo>
                    <a:pt x="117275" y="1175355"/>
                  </a:lnTo>
                  <a:lnTo>
                    <a:pt x="76108" y="1112555"/>
                  </a:lnTo>
                  <a:lnTo>
                    <a:pt x="43403" y="1047434"/>
                  </a:lnTo>
                  <a:lnTo>
                    <a:pt x="19553" y="980227"/>
                  </a:lnTo>
                  <a:lnTo>
                    <a:pt x="4954" y="911166"/>
                  </a:lnTo>
                  <a:lnTo>
                    <a:pt x="0" y="840486"/>
                  </a:lnTo>
                  <a:close/>
                </a:path>
              </a:pathLst>
            </a:custGeom>
            <a:ln w="12700">
              <a:solidFill>
                <a:srgbClr val="03013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/>
          <p:cNvSpPr txBox="1"/>
          <p:nvPr/>
        </p:nvSpPr>
        <p:spPr>
          <a:xfrm>
            <a:off x="4991861" y="3306571"/>
            <a:ext cx="185420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沟通、辅导、 授权、激励 团建？？？？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0559" y="1028700"/>
            <a:ext cx="10850880" cy="0"/>
          </a:xfrm>
          <a:custGeom>
            <a:avLst/>
            <a:gdLst/>
            <a:ahLst/>
            <a:cxnLst/>
            <a:rect l="l" t="t" r="r" b="b"/>
            <a:pathLst>
              <a:path w="10850880">
                <a:moveTo>
                  <a:pt x="0" y="0"/>
                </a:moveTo>
                <a:lnTo>
                  <a:pt x="10850499" y="0"/>
                </a:lnTo>
              </a:path>
            </a:pathLst>
          </a:custGeom>
          <a:ln w="3175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5" name="object 5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068324" y="2253995"/>
            <a:ext cx="3137916" cy="256641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80415" y="440816"/>
            <a:ext cx="246888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u="none" dirty="0">
                <a:solidFill>
                  <a:srgbClr val="000000"/>
                </a:solidFill>
              </a:rPr>
              <a:t>管理者的心声</a:t>
            </a:r>
            <a:endParaRPr sz="3200"/>
          </a:p>
        </p:txBody>
      </p:sp>
      <p:grpSp>
        <p:nvGrpSpPr>
          <p:cNvPr id="7" name="object 7"/>
          <p:cNvGrpSpPr/>
          <p:nvPr/>
        </p:nvGrpSpPr>
        <p:grpSpPr>
          <a:xfrm>
            <a:off x="4626609" y="2247645"/>
            <a:ext cx="6357620" cy="479425"/>
            <a:chOff x="4626609" y="2247645"/>
            <a:chExt cx="6357620" cy="479425"/>
          </a:xfrm>
        </p:grpSpPr>
        <p:sp>
          <p:nvSpPr>
            <p:cNvPr id="8" name="object 8"/>
            <p:cNvSpPr/>
            <p:nvPr/>
          </p:nvSpPr>
          <p:spPr>
            <a:xfrm>
              <a:off x="4632959" y="2253995"/>
              <a:ext cx="6344920" cy="466725"/>
            </a:xfrm>
            <a:custGeom>
              <a:avLst/>
              <a:gdLst/>
              <a:ahLst/>
              <a:cxnLst/>
              <a:rect l="l" t="t" r="r" b="b"/>
              <a:pathLst>
                <a:path w="6344920" h="466725">
                  <a:moveTo>
                    <a:pt x="6266688" y="0"/>
                  </a:moveTo>
                  <a:lnTo>
                    <a:pt x="77724" y="0"/>
                  </a:lnTo>
                  <a:lnTo>
                    <a:pt x="47470" y="6107"/>
                  </a:lnTo>
                  <a:lnTo>
                    <a:pt x="22764" y="22764"/>
                  </a:lnTo>
                  <a:lnTo>
                    <a:pt x="6107" y="47470"/>
                  </a:lnTo>
                  <a:lnTo>
                    <a:pt x="0" y="77724"/>
                  </a:lnTo>
                  <a:lnTo>
                    <a:pt x="0" y="388619"/>
                  </a:lnTo>
                  <a:lnTo>
                    <a:pt x="6107" y="418873"/>
                  </a:lnTo>
                  <a:lnTo>
                    <a:pt x="22764" y="443579"/>
                  </a:lnTo>
                  <a:lnTo>
                    <a:pt x="47470" y="460236"/>
                  </a:lnTo>
                  <a:lnTo>
                    <a:pt x="77724" y="466343"/>
                  </a:lnTo>
                  <a:lnTo>
                    <a:pt x="6266688" y="466343"/>
                  </a:lnTo>
                  <a:lnTo>
                    <a:pt x="6296941" y="460236"/>
                  </a:lnTo>
                  <a:lnTo>
                    <a:pt x="6321647" y="443579"/>
                  </a:lnTo>
                  <a:lnTo>
                    <a:pt x="6338304" y="418873"/>
                  </a:lnTo>
                  <a:lnTo>
                    <a:pt x="6344412" y="388619"/>
                  </a:lnTo>
                  <a:lnTo>
                    <a:pt x="6344412" y="77724"/>
                  </a:lnTo>
                  <a:lnTo>
                    <a:pt x="6338304" y="47470"/>
                  </a:lnTo>
                  <a:lnTo>
                    <a:pt x="6321647" y="22764"/>
                  </a:lnTo>
                  <a:lnTo>
                    <a:pt x="6296941" y="6107"/>
                  </a:lnTo>
                  <a:lnTo>
                    <a:pt x="6266688" y="0"/>
                  </a:lnTo>
                  <a:close/>
                </a:path>
              </a:pathLst>
            </a:custGeom>
            <a:solidFill>
              <a:srgbClr val="0403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632959" y="2253995"/>
              <a:ext cx="6344920" cy="466725"/>
            </a:xfrm>
            <a:custGeom>
              <a:avLst/>
              <a:gdLst/>
              <a:ahLst/>
              <a:cxnLst/>
              <a:rect l="l" t="t" r="r" b="b"/>
              <a:pathLst>
                <a:path w="6344920" h="466725">
                  <a:moveTo>
                    <a:pt x="0" y="77724"/>
                  </a:moveTo>
                  <a:lnTo>
                    <a:pt x="6107" y="47470"/>
                  </a:lnTo>
                  <a:lnTo>
                    <a:pt x="22764" y="22764"/>
                  </a:lnTo>
                  <a:lnTo>
                    <a:pt x="47470" y="6107"/>
                  </a:lnTo>
                  <a:lnTo>
                    <a:pt x="77724" y="0"/>
                  </a:lnTo>
                  <a:lnTo>
                    <a:pt x="6266688" y="0"/>
                  </a:lnTo>
                  <a:lnTo>
                    <a:pt x="6296941" y="6107"/>
                  </a:lnTo>
                  <a:lnTo>
                    <a:pt x="6321647" y="22764"/>
                  </a:lnTo>
                  <a:lnTo>
                    <a:pt x="6338304" y="47470"/>
                  </a:lnTo>
                  <a:lnTo>
                    <a:pt x="6344412" y="77724"/>
                  </a:lnTo>
                  <a:lnTo>
                    <a:pt x="6344412" y="388619"/>
                  </a:lnTo>
                  <a:lnTo>
                    <a:pt x="6338304" y="418873"/>
                  </a:lnTo>
                  <a:lnTo>
                    <a:pt x="6321647" y="443579"/>
                  </a:lnTo>
                  <a:lnTo>
                    <a:pt x="6296941" y="460236"/>
                  </a:lnTo>
                  <a:lnTo>
                    <a:pt x="6266688" y="466343"/>
                  </a:lnTo>
                  <a:lnTo>
                    <a:pt x="77724" y="466343"/>
                  </a:lnTo>
                  <a:lnTo>
                    <a:pt x="47470" y="460236"/>
                  </a:lnTo>
                  <a:lnTo>
                    <a:pt x="22764" y="443579"/>
                  </a:lnTo>
                  <a:lnTo>
                    <a:pt x="6107" y="418873"/>
                  </a:lnTo>
                  <a:lnTo>
                    <a:pt x="0" y="388619"/>
                  </a:lnTo>
                  <a:lnTo>
                    <a:pt x="0" y="77724"/>
                  </a:lnTo>
                  <a:close/>
                </a:path>
              </a:pathLst>
            </a:custGeom>
            <a:ln w="12700">
              <a:solidFill>
                <a:srgbClr val="03013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/>
          <p:cNvGrpSpPr/>
          <p:nvPr/>
        </p:nvGrpSpPr>
        <p:grpSpPr>
          <a:xfrm>
            <a:off x="4626609" y="2877057"/>
            <a:ext cx="6357620" cy="485140"/>
            <a:chOff x="4626609" y="2877057"/>
            <a:chExt cx="6357620" cy="485140"/>
          </a:xfrm>
        </p:grpSpPr>
        <p:sp>
          <p:nvSpPr>
            <p:cNvPr id="11" name="object 11"/>
            <p:cNvSpPr/>
            <p:nvPr/>
          </p:nvSpPr>
          <p:spPr>
            <a:xfrm>
              <a:off x="4632959" y="2883407"/>
              <a:ext cx="6344920" cy="472440"/>
            </a:xfrm>
            <a:custGeom>
              <a:avLst/>
              <a:gdLst/>
              <a:ahLst/>
              <a:cxnLst/>
              <a:rect l="l" t="t" r="r" b="b"/>
              <a:pathLst>
                <a:path w="6344920" h="472439">
                  <a:moveTo>
                    <a:pt x="6265671" y="0"/>
                  </a:moveTo>
                  <a:lnTo>
                    <a:pt x="78739" y="0"/>
                  </a:lnTo>
                  <a:lnTo>
                    <a:pt x="48113" y="6195"/>
                  </a:lnTo>
                  <a:lnTo>
                    <a:pt x="23082" y="23082"/>
                  </a:lnTo>
                  <a:lnTo>
                    <a:pt x="6195" y="48113"/>
                  </a:lnTo>
                  <a:lnTo>
                    <a:pt x="0" y="78739"/>
                  </a:lnTo>
                  <a:lnTo>
                    <a:pt x="0" y="393700"/>
                  </a:lnTo>
                  <a:lnTo>
                    <a:pt x="6195" y="424326"/>
                  </a:lnTo>
                  <a:lnTo>
                    <a:pt x="23082" y="449357"/>
                  </a:lnTo>
                  <a:lnTo>
                    <a:pt x="48113" y="466244"/>
                  </a:lnTo>
                  <a:lnTo>
                    <a:pt x="78739" y="472439"/>
                  </a:lnTo>
                  <a:lnTo>
                    <a:pt x="6265671" y="472439"/>
                  </a:lnTo>
                  <a:lnTo>
                    <a:pt x="6296298" y="466244"/>
                  </a:lnTo>
                  <a:lnTo>
                    <a:pt x="6321329" y="449357"/>
                  </a:lnTo>
                  <a:lnTo>
                    <a:pt x="6338216" y="424326"/>
                  </a:lnTo>
                  <a:lnTo>
                    <a:pt x="6344412" y="393700"/>
                  </a:lnTo>
                  <a:lnTo>
                    <a:pt x="6344412" y="78739"/>
                  </a:lnTo>
                  <a:lnTo>
                    <a:pt x="6338216" y="48113"/>
                  </a:lnTo>
                  <a:lnTo>
                    <a:pt x="6321329" y="23082"/>
                  </a:lnTo>
                  <a:lnTo>
                    <a:pt x="6296298" y="6195"/>
                  </a:lnTo>
                  <a:lnTo>
                    <a:pt x="6265671" y="0"/>
                  </a:lnTo>
                  <a:close/>
                </a:path>
              </a:pathLst>
            </a:custGeom>
            <a:solidFill>
              <a:srgbClr val="0403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4632959" y="2883407"/>
              <a:ext cx="6344920" cy="472440"/>
            </a:xfrm>
            <a:custGeom>
              <a:avLst/>
              <a:gdLst/>
              <a:ahLst/>
              <a:cxnLst/>
              <a:rect l="l" t="t" r="r" b="b"/>
              <a:pathLst>
                <a:path w="6344920" h="472439">
                  <a:moveTo>
                    <a:pt x="0" y="78739"/>
                  </a:moveTo>
                  <a:lnTo>
                    <a:pt x="6195" y="48113"/>
                  </a:lnTo>
                  <a:lnTo>
                    <a:pt x="23082" y="23082"/>
                  </a:lnTo>
                  <a:lnTo>
                    <a:pt x="48113" y="6195"/>
                  </a:lnTo>
                  <a:lnTo>
                    <a:pt x="78739" y="0"/>
                  </a:lnTo>
                  <a:lnTo>
                    <a:pt x="6265671" y="0"/>
                  </a:lnTo>
                  <a:lnTo>
                    <a:pt x="6296298" y="6195"/>
                  </a:lnTo>
                  <a:lnTo>
                    <a:pt x="6321329" y="23082"/>
                  </a:lnTo>
                  <a:lnTo>
                    <a:pt x="6338216" y="48113"/>
                  </a:lnTo>
                  <a:lnTo>
                    <a:pt x="6344412" y="78739"/>
                  </a:lnTo>
                  <a:lnTo>
                    <a:pt x="6344412" y="393700"/>
                  </a:lnTo>
                  <a:lnTo>
                    <a:pt x="6338216" y="424326"/>
                  </a:lnTo>
                  <a:lnTo>
                    <a:pt x="6321329" y="449357"/>
                  </a:lnTo>
                  <a:lnTo>
                    <a:pt x="6296298" y="466244"/>
                  </a:lnTo>
                  <a:lnTo>
                    <a:pt x="6265671" y="472439"/>
                  </a:lnTo>
                  <a:lnTo>
                    <a:pt x="78739" y="472439"/>
                  </a:lnTo>
                  <a:lnTo>
                    <a:pt x="48113" y="466244"/>
                  </a:lnTo>
                  <a:lnTo>
                    <a:pt x="23082" y="449357"/>
                  </a:lnTo>
                  <a:lnTo>
                    <a:pt x="6195" y="424326"/>
                  </a:lnTo>
                  <a:lnTo>
                    <a:pt x="0" y="393700"/>
                  </a:lnTo>
                  <a:lnTo>
                    <a:pt x="0" y="78739"/>
                  </a:lnTo>
                  <a:close/>
                </a:path>
              </a:pathLst>
            </a:custGeom>
            <a:ln w="12700">
              <a:solidFill>
                <a:srgbClr val="03013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" name="object 13"/>
          <p:cNvGrpSpPr/>
          <p:nvPr/>
        </p:nvGrpSpPr>
        <p:grpSpPr>
          <a:xfrm>
            <a:off x="4646421" y="3512565"/>
            <a:ext cx="6337300" cy="525145"/>
            <a:chOff x="4646421" y="3512565"/>
            <a:chExt cx="6337300" cy="525145"/>
          </a:xfrm>
        </p:grpSpPr>
        <p:sp>
          <p:nvSpPr>
            <p:cNvPr id="14" name="object 14"/>
            <p:cNvSpPr/>
            <p:nvPr/>
          </p:nvSpPr>
          <p:spPr>
            <a:xfrm>
              <a:off x="4652771" y="3518915"/>
              <a:ext cx="6324600" cy="512445"/>
            </a:xfrm>
            <a:custGeom>
              <a:avLst/>
              <a:gdLst/>
              <a:ahLst/>
              <a:cxnLst/>
              <a:rect l="l" t="t" r="r" b="b"/>
              <a:pathLst>
                <a:path w="6324600" h="512445">
                  <a:moveTo>
                    <a:pt x="6239256" y="0"/>
                  </a:moveTo>
                  <a:lnTo>
                    <a:pt x="85343" y="0"/>
                  </a:lnTo>
                  <a:lnTo>
                    <a:pt x="52131" y="6709"/>
                  </a:lnTo>
                  <a:lnTo>
                    <a:pt x="25003" y="25003"/>
                  </a:lnTo>
                  <a:lnTo>
                    <a:pt x="6709" y="52131"/>
                  </a:lnTo>
                  <a:lnTo>
                    <a:pt x="0" y="85344"/>
                  </a:lnTo>
                  <a:lnTo>
                    <a:pt x="0" y="426720"/>
                  </a:lnTo>
                  <a:lnTo>
                    <a:pt x="6709" y="459932"/>
                  </a:lnTo>
                  <a:lnTo>
                    <a:pt x="25003" y="487060"/>
                  </a:lnTo>
                  <a:lnTo>
                    <a:pt x="52131" y="505354"/>
                  </a:lnTo>
                  <a:lnTo>
                    <a:pt x="85343" y="512064"/>
                  </a:lnTo>
                  <a:lnTo>
                    <a:pt x="6239256" y="512064"/>
                  </a:lnTo>
                  <a:lnTo>
                    <a:pt x="6272468" y="505354"/>
                  </a:lnTo>
                  <a:lnTo>
                    <a:pt x="6299596" y="487060"/>
                  </a:lnTo>
                  <a:lnTo>
                    <a:pt x="6317890" y="459932"/>
                  </a:lnTo>
                  <a:lnTo>
                    <a:pt x="6324600" y="426720"/>
                  </a:lnTo>
                  <a:lnTo>
                    <a:pt x="6324600" y="85344"/>
                  </a:lnTo>
                  <a:lnTo>
                    <a:pt x="6317890" y="52131"/>
                  </a:lnTo>
                  <a:lnTo>
                    <a:pt x="6299596" y="25003"/>
                  </a:lnTo>
                  <a:lnTo>
                    <a:pt x="6272468" y="6709"/>
                  </a:lnTo>
                  <a:lnTo>
                    <a:pt x="6239256" y="0"/>
                  </a:lnTo>
                  <a:close/>
                </a:path>
              </a:pathLst>
            </a:custGeom>
            <a:solidFill>
              <a:srgbClr val="0403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652771" y="3518915"/>
              <a:ext cx="6324600" cy="512445"/>
            </a:xfrm>
            <a:custGeom>
              <a:avLst/>
              <a:gdLst/>
              <a:ahLst/>
              <a:cxnLst/>
              <a:rect l="l" t="t" r="r" b="b"/>
              <a:pathLst>
                <a:path w="6324600" h="512445">
                  <a:moveTo>
                    <a:pt x="0" y="85344"/>
                  </a:moveTo>
                  <a:lnTo>
                    <a:pt x="6709" y="52131"/>
                  </a:lnTo>
                  <a:lnTo>
                    <a:pt x="25003" y="25003"/>
                  </a:lnTo>
                  <a:lnTo>
                    <a:pt x="52131" y="6709"/>
                  </a:lnTo>
                  <a:lnTo>
                    <a:pt x="85343" y="0"/>
                  </a:lnTo>
                  <a:lnTo>
                    <a:pt x="6239256" y="0"/>
                  </a:lnTo>
                  <a:lnTo>
                    <a:pt x="6272468" y="6709"/>
                  </a:lnTo>
                  <a:lnTo>
                    <a:pt x="6299596" y="25003"/>
                  </a:lnTo>
                  <a:lnTo>
                    <a:pt x="6317890" y="52131"/>
                  </a:lnTo>
                  <a:lnTo>
                    <a:pt x="6324600" y="85344"/>
                  </a:lnTo>
                  <a:lnTo>
                    <a:pt x="6324600" y="426720"/>
                  </a:lnTo>
                  <a:lnTo>
                    <a:pt x="6317890" y="459932"/>
                  </a:lnTo>
                  <a:lnTo>
                    <a:pt x="6299596" y="487060"/>
                  </a:lnTo>
                  <a:lnTo>
                    <a:pt x="6272468" y="505354"/>
                  </a:lnTo>
                  <a:lnTo>
                    <a:pt x="6239256" y="512064"/>
                  </a:lnTo>
                  <a:lnTo>
                    <a:pt x="85343" y="512064"/>
                  </a:lnTo>
                  <a:lnTo>
                    <a:pt x="52131" y="505354"/>
                  </a:lnTo>
                  <a:lnTo>
                    <a:pt x="25003" y="487060"/>
                  </a:lnTo>
                  <a:lnTo>
                    <a:pt x="6709" y="459932"/>
                  </a:lnTo>
                  <a:lnTo>
                    <a:pt x="0" y="426720"/>
                  </a:lnTo>
                  <a:lnTo>
                    <a:pt x="0" y="85344"/>
                  </a:lnTo>
                  <a:close/>
                </a:path>
              </a:pathLst>
            </a:custGeom>
            <a:ln w="12700">
              <a:solidFill>
                <a:srgbClr val="03013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6" name="object 16"/>
          <p:cNvGrpSpPr/>
          <p:nvPr/>
        </p:nvGrpSpPr>
        <p:grpSpPr>
          <a:xfrm>
            <a:off x="4638802" y="4227321"/>
            <a:ext cx="6339205" cy="525145"/>
            <a:chOff x="4638802" y="4227321"/>
            <a:chExt cx="6339205" cy="525145"/>
          </a:xfrm>
        </p:grpSpPr>
        <p:sp>
          <p:nvSpPr>
            <p:cNvPr id="17" name="object 17"/>
            <p:cNvSpPr/>
            <p:nvPr/>
          </p:nvSpPr>
          <p:spPr>
            <a:xfrm>
              <a:off x="4645152" y="4233671"/>
              <a:ext cx="6326505" cy="512445"/>
            </a:xfrm>
            <a:custGeom>
              <a:avLst/>
              <a:gdLst/>
              <a:ahLst/>
              <a:cxnLst/>
              <a:rect l="l" t="t" r="r" b="b"/>
              <a:pathLst>
                <a:path w="6326505" h="512445">
                  <a:moveTo>
                    <a:pt x="6240780" y="0"/>
                  </a:moveTo>
                  <a:lnTo>
                    <a:pt x="85344" y="0"/>
                  </a:lnTo>
                  <a:lnTo>
                    <a:pt x="52131" y="6709"/>
                  </a:lnTo>
                  <a:lnTo>
                    <a:pt x="25003" y="25003"/>
                  </a:lnTo>
                  <a:lnTo>
                    <a:pt x="6709" y="52131"/>
                  </a:lnTo>
                  <a:lnTo>
                    <a:pt x="0" y="85343"/>
                  </a:lnTo>
                  <a:lnTo>
                    <a:pt x="0" y="426719"/>
                  </a:lnTo>
                  <a:lnTo>
                    <a:pt x="6709" y="459932"/>
                  </a:lnTo>
                  <a:lnTo>
                    <a:pt x="25003" y="487060"/>
                  </a:lnTo>
                  <a:lnTo>
                    <a:pt x="52131" y="505354"/>
                  </a:lnTo>
                  <a:lnTo>
                    <a:pt x="85344" y="512063"/>
                  </a:lnTo>
                  <a:lnTo>
                    <a:pt x="6240780" y="512063"/>
                  </a:lnTo>
                  <a:lnTo>
                    <a:pt x="6273992" y="505354"/>
                  </a:lnTo>
                  <a:lnTo>
                    <a:pt x="6301120" y="487060"/>
                  </a:lnTo>
                  <a:lnTo>
                    <a:pt x="6319414" y="459932"/>
                  </a:lnTo>
                  <a:lnTo>
                    <a:pt x="6326124" y="426719"/>
                  </a:lnTo>
                  <a:lnTo>
                    <a:pt x="6326124" y="85343"/>
                  </a:lnTo>
                  <a:lnTo>
                    <a:pt x="6319414" y="52131"/>
                  </a:lnTo>
                  <a:lnTo>
                    <a:pt x="6301120" y="25003"/>
                  </a:lnTo>
                  <a:lnTo>
                    <a:pt x="6273992" y="6709"/>
                  </a:lnTo>
                  <a:lnTo>
                    <a:pt x="6240780" y="0"/>
                  </a:lnTo>
                  <a:close/>
                </a:path>
              </a:pathLst>
            </a:custGeom>
            <a:solidFill>
              <a:srgbClr val="0403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4645152" y="4233671"/>
              <a:ext cx="6326505" cy="512445"/>
            </a:xfrm>
            <a:custGeom>
              <a:avLst/>
              <a:gdLst/>
              <a:ahLst/>
              <a:cxnLst/>
              <a:rect l="l" t="t" r="r" b="b"/>
              <a:pathLst>
                <a:path w="6326505" h="512445">
                  <a:moveTo>
                    <a:pt x="0" y="85343"/>
                  </a:moveTo>
                  <a:lnTo>
                    <a:pt x="6709" y="52131"/>
                  </a:lnTo>
                  <a:lnTo>
                    <a:pt x="25003" y="25003"/>
                  </a:lnTo>
                  <a:lnTo>
                    <a:pt x="52131" y="6709"/>
                  </a:lnTo>
                  <a:lnTo>
                    <a:pt x="85344" y="0"/>
                  </a:lnTo>
                  <a:lnTo>
                    <a:pt x="6240780" y="0"/>
                  </a:lnTo>
                  <a:lnTo>
                    <a:pt x="6273992" y="6709"/>
                  </a:lnTo>
                  <a:lnTo>
                    <a:pt x="6301120" y="25003"/>
                  </a:lnTo>
                  <a:lnTo>
                    <a:pt x="6319414" y="52131"/>
                  </a:lnTo>
                  <a:lnTo>
                    <a:pt x="6326124" y="85343"/>
                  </a:lnTo>
                  <a:lnTo>
                    <a:pt x="6326124" y="426719"/>
                  </a:lnTo>
                  <a:lnTo>
                    <a:pt x="6319414" y="459932"/>
                  </a:lnTo>
                  <a:lnTo>
                    <a:pt x="6301120" y="487060"/>
                  </a:lnTo>
                  <a:lnTo>
                    <a:pt x="6273992" y="505354"/>
                  </a:lnTo>
                  <a:lnTo>
                    <a:pt x="6240780" y="512063"/>
                  </a:lnTo>
                  <a:lnTo>
                    <a:pt x="85344" y="512063"/>
                  </a:lnTo>
                  <a:lnTo>
                    <a:pt x="52131" y="505354"/>
                  </a:lnTo>
                  <a:lnTo>
                    <a:pt x="25003" y="487060"/>
                  </a:lnTo>
                  <a:lnTo>
                    <a:pt x="6709" y="459932"/>
                  </a:lnTo>
                  <a:lnTo>
                    <a:pt x="0" y="426719"/>
                  </a:lnTo>
                  <a:lnTo>
                    <a:pt x="0" y="85343"/>
                  </a:lnTo>
                  <a:close/>
                </a:path>
              </a:pathLst>
            </a:custGeom>
            <a:ln w="12700">
              <a:solidFill>
                <a:srgbClr val="03013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4906771" y="2281554"/>
            <a:ext cx="5816600" cy="2394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8890"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管理太难了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R="10160" algn="ctr">
              <a:lnSpc>
                <a:spcPct val="100000"/>
              </a:lnSpc>
              <a:spcBef>
                <a:spcPts val="2100"/>
              </a:spcBef>
            </a:pPr>
            <a:r>
              <a:rPr sz="24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有心无力啊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 algn="ctr">
              <a:lnSpc>
                <a:spcPts val="5630"/>
              </a:lnSpc>
              <a:spcBef>
                <a:spcPts val="180"/>
              </a:spcBef>
            </a:pPr>
            <a:r>
              <a:rPr sz="2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我懂得了所有的道理，却依然过不好这一生 只要业绩好就行了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4861008" y="394854"/>
            <a:ext cx="7319630" cy="625948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72083" y="2164791"/>
            <a:ext cx="347980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u="none" dirty="0">
                <a:solidFill>
                  <a:srgbClr val="000000"/>
                </a:solidFill>
              </a:rPr>
              <a:t>队</a:t>
            </a:r>
            <a:r>
              <a:rPr sz="6400" b="0" u="none" spc="-5" dirty="0">
                <a:solidFill>
                  <a:srgbClr val="000000"/>
                </a:solidFill>
                <a:latin typeface="微软雅黑" panose="020B0503020204020204" charset="-122"/>
                <a:cs typeface="微软雅黑" panose="020B0503020204020204" charset="-122"/>
              </a:rPr>
              <a:t>症下药</a:t>
            </a:r>
            <a:endParaRPr sz="64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52958296-5ad7-46ac-a3f9-4810a47afbc2}"/>
</p:tagLst>
</file>

<file path=ppt/theme/theme1.xml><?xml version="1.0" encoding="utf-8"?>
<a:theme xmlns:a="http://schemas.openxmlformats.org/drawingml/2006/main" name="果果圈模板www.ggq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2329</Words>
  <Application>WPS 演示</Application>
  <PresentationFormat>On-screen Show (4:3)</PresentationFormat>
  <Paragraphs>355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9" baseType="lpstr">
      <vt:lpstr>Arial</vt:lpstr>
      <vt:lpstr>宋体</vt:lpstr>
      <vt:lpstr>Wingdings</vt:lpstr>
      <vt:lpstr>微软雅黑</vt:lpstr>
      <vt:lpstr>Times New Roman</vt:lpstr>
      <vt:lpstr>Arial</vt:lpstr>
      <vt:lpstr>Arial Unicode MS</vt:lpstr>
      <vt:lpstr>Calibri</vt:lpstr>
      <vt:lpstr>Microsoft JhengHei</vt:lpstr>
      <vt:lpstr>Wingdings</vt:lpstr>
      <vt:lpstr>黑体</vt:lpstr>
      <vt:lpstr>Microsoft JhengHei UI</vt:lpstr>
      <vt:lpstr>Segoe UI</vt:lpstr>
      <vt:lpstr>Calibri</vt:lpstr>
      <vt:lpstr>Levenim MT</vt:lpstr>
      <vt:lpstr>Hilda Sonnenschein</vt:lpstr>
      <vt:lpstr>果果圈模板www.ggq.com</vt:lpstr>
      <vt:lpstr>PowerPoint 演示文稿</vt:lpstr>
      <vt:lpstr>培训了那么多、有用的那么少</vt:lpstr>
      <vt:lpstr>PowerPoint 演示文稿</vt:lpstr>
      <vt:lpstr>PowerPoint 演示文稿</vt:lpstr>
      <vt:lpstr>从个体出发的解 决方案，无法解 决团队问题。</vt:lpstr>
      <vt:lpstr> 随便举点例子	</vt:lpstr>
      <vt:lpstr> 随便举点例子	</vt:lpstr>
      <vt:lpstr>管理者的心声</vt:lpstr>
      <vt:lpstr>队症下药</vt:lpstr>
      <vt:lpstr> 站在团队角度 规划解决团队问题	</vt:lpstr>
      <vt:lpstr> 团队成功五要素	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团队成功五要素	</vt:lpstr>
      <vt:lpstr> 流程建立的工具 团队章程工作表	</vt:lpstr>
      <vt:lpstr> 同一个问题表象，背后的原因并不相同	</vt:lpstr>
      <vt:lpstr> DDI团队角色模型	</vt:lpstr>
      <vt:lpstr> 诊断不同，解决方案也不同	</vt:lpstr>
      <vt:lpstr>Nov 17, 2020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iSlide</dc:creator>
  <cp:lastModifiedBy>一颗苹果</cp:lastModifiedBy>
  <cp:revision>1</cp:revision>
  <dcterms:created xsi:type="dcterms:W3CDTF">2021-10-13T07:48:39Z</dcterms:created>
  <dcterms:modified xsi:type="dcterms:W3CDTF">2021-10-13T07:48:40Z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2020-11-18T08:00:00Z</vt:filetime>
  </property>
  <property fmtid="{D5CDD505-2E9C-101B-9397-08002B2CF9AE}" pid="3" name="Creator">
    <vt:lpwstr>Microsoft® PowerPoint® 适用于 Microsoft 365</vt:lpwstr>
  </property>
  <property fmtid="{D5CDD505-2E9C-101B-9397-08002B2CF9AE}" pid="4" name="LastSaved">
    <vt:filetime>2021-10-13T08:00:00Z</vt:filetime>
  </property>
  <property fmtid="{D5CDD505-2E9C-101B-9397-08002B2CF9AE}" pid="5" name="ICV">
    <vt:lpwstr>0708213DDB2F40CA8E391820B964F8A3</vt:lpwstr>
  </property>
  <property fmtid="{D5CDD505-2E9C-101B-9397-08002B2CF9AE}" pid="6" name="KSOProductBuildVer">
    <vt:lpwstr>2052-11.1.0.10463</vt:lpwstr>
  </property>
</Properties>
</file>