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38" r:id="rId3"/>
    <p:sldId id="259" r:id="rId5"/>
    <p:sldId id="284" r:id="rId6"/>
    <p:sldId id="463" r:id="rId7"/>
    <p:sldId id="285" r:id="rId8"/>
    <p:sldId id="486" r:id="rId9"/>
    <p:sldId id="283" r:id="rId10"/>
    <p:sldId id="487" r:id="rId11"/>
    <p:sldId id="488" r:id="rId12"/>
    <p:sldId id="274" r:id="rId13"/>
    <p:sldId id="489" r:id="rId14"/>
    <p:sldId id="490" r:id="rId15"/>
    <p:sldId id="495" r:id="rId16"/>
    <p:sldId id="261" r:id="rId17"/>
    <p:sldId id="493" r:id="rId18"/>
    <p:sldId id="494" r:id="rId19"/>
    <p:sldId id="491" r:id="rId20"/>
    <p:sldId id="496" r:id="rId21"/>
    <p:sldId id="43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EE5"/>
    <a:srgbClr val="25E0E7"/>
    <a:srgbClr val="F7B2C3"/>
    <a:srgbClr val="C2A1FF"/>
    <a:srgbClr val="FFFFFF"/>
    <a:srgbClr val="7611D5"/>
    <a:srgbClr val="3DDBE3"/>
    <a:srgbClr val="9EC5D2"/>
    <a:srgbClr val="83CBD7"/>
    <a:srgbClr val="5DD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showGuides="1">
      <p:cViewPr>
        <p:scale>
          <a:sx n="66" d="100"/>
          <a:sy n="66" d="100"/>
        </p:scale>
        <p:origin x="1356" y="1068"/>
      </p:cViewPr>
      <p:guideLst>
        <p:guide orient="horz" pos="2158"/>
        <p:guide pos="34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30BBAE-456E-47F2-B323-16EF7B7487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FB883-6A5E-45BE-A647-311FCB51BAE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6503B-F299-42B6-952D-F53C7303606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66503B-F299-42B6-952D-F53C7303606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F2DE2-6830-4D00-9B99-9E0B7D778AA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F2DE2-6830-4D00-9B99-9E0B7D778AA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F2DE2-6830-4D00-9B99-9E0B7D778AA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EF2DE2-6830-4D00-9B99-9E0B7D778AA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70FA854B-1DDA-4A72-9716-CF9EE771C4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6A36584-C033-49D1-874D-3D4D869377F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A854B-1DDA-4A72-9716-CF9EE771C4B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36584-C033-49D1-874D-3D4D869377F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microsoft.com/office/2007/relationships/hdphoto" Target="../media/image9.wdp"/><Relationship Id="rId13" Type="http://schemas.openxmlformats.org/officeDocument/2006/relationships/slideLayout" Target="../slideLayouts/slideLayout7.xml"/><Relationship Id="rId12" Type="http://schemas.openxmlformats.org/officeDocument/2006/relationships/image" Target="../media/image3.png"/><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4.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5.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tags" Target="../tags/tag28.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29.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6.png"/><Relationship Id="rId13" Type="http://schemas.openxmlformats.org/officeDocument/2006/relationships/slideLayout" Target="../slideLayouts/slideLayout7.xml"/><Relationship Id="rId12" Type="http://schemas.openxmlformats.org/officeDocument/2006/relationships/tags" Target="../tags/tag10.xml"/><Relationship Id="rId11" Type="http://schemas.openxmlformats.org/officeDocument/2006/relationships/image" Target="../media/image3.png"/><Relationship Id="rId10" Type="http://schemas.openxmlformats.org/officeDocument/2006/relationships/tags" Target="../tags/tag9.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hemeOverride" Target="../theme/themeOverride1.xml"/><Relationship Id="rId3" Type="http://schemas.openxmlformats.org/officeDocument/2006/relationships/tags" Target="../tags/tag12.xml"/><Relationship Id="rId2" Type="http://schemas.openxmlformats.org/officeDocument/2006/relationships/image" Target="../media/image3.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hemeOverride" Target="../theme/themeOverride2.xml"/><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31" name="PA_库_图片 5"/>
          <p:cNvPicPr>
            <a:picLocks noChangeAspect="1"/>
          </p:cNvPicPr>
          <p:nvPr>
            <p:custDataLst>
              <p:tags r:id="rId2"/>
            </p:custDataLst>
          </p:nvPr>
        </p:nvPicPr>
        <p:blipFill>
          <a:blip r:embed="rId3">
            <a:lum bright="6000"/>
            <a:extLst>
              <a:ext uri="{28A0092B-C50C-407E-A947-70E740481C1C}">
                <a14:useLocalDpi xmlns:a14="http://schemas.microsoft.com/office/drawing/2010/main" val="0"/>
              </a:ext>
            </a:extLst>
          </a:blip>
          <a:stretch>
            <a:fillRect/>
          </a:stretch>
        </p:blipFill>
        <p:spPr>
          <a:xfrm>
            <a:off x="-2865120" y="199390"/>
            <a:ext cx="12405360" cy="69659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8" name="椭圆 6"/>
          <p:cNvSpPr/>
          <p:nvPr/>
        </p:nvSpPr>
        <p:spPr>
          <a:xfrm>
            <a:off x="6788705" y="129045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810592" y="2460957"/>
            <a:ext cx="4114800" cy="1198880"/>
          </a:xfrm>
          <a:prstGeom prst="rect">
            <a:avLst/>
          </a:prstGeom>
          <a:noFill/>
        </p:spPr>
        <p:txBody>
          <a:bodyPr wrap="square" rtlCol="0">
            <a:spAutoFit/>
          </a:bodyPr>
          <a:lstStyle/>
          <a:p>
            <a:pPr algn="ctr"/>
            <a:r>
              <a:rPr lang="zh-CN" altLang="en-US" sz="7200" b="1" dirty="0">
                <a:gradFill flip="none" rotWithShape="1">
                  <a:gsLst>
                    <a:gs pos="0">
                      <a:srgbClr val="803BE0">
                        <a:alpha val="70000"/>
                      </a:srgbClr>
                    </a:gs>
                    <a:gs pos="100000">
                      <a:srgbClr val="2DBCBD">
                        <a:alpha val="70000"/>
                      </a:srgbClr>
                    </a:gs>
                  </a:gsLst>
                  <a:lin ang="13500000" scaled="1"/>
                  <a:tileRect/>
                </a:gradFill>
                <a:latin typeface="汉仪尚巍手书W" panose="00020600040101010101" pitchFamily="18" charset="-122"/>
                <a:ea typeface="汉仪尚巍手书W" panose="00020600040101010101" pitchFamily="18" charset="-122"/>
                <a:sym typeface="庞门正道标题体" panose="02010600030101010101" pitchFamily="2" charset="-122"/>
              </a:rPr>
              <a:t>人才标准</a:t>
            </a:r>
            <a:endParaRPr lang="zh-CN" altLang="en-US" sz="7200" b="1" dirty="0">
              <a:gradFill flip="none" rotWithShape="1">
                <a:gsLst>
                  <a:gs pos="0">
                    <a:srgbClr val="803BE0">
                      <a:alpha val="70000"/>
                    </a:srgbClr>
                  </a:gs>
                  <a:gs pos="100000">
                    <a:srgbClr val="2DBCBD">
                      <a:alpha val="70000"/>
                    </a:srgbClr>
                  </a:gs>
                </a:gsLst>
                <a:lin ang="13500000" scaled="1"/>
                <a:tileRect/>
              </a:gradFill>
              <a:latin typeface="汉仪尚巍手书W" panose="00020600040101010101" pitchFamily="18" charset="-122"/>
              <a:ea typeface="汉仪尚巍手书W" panose="00020600040101010101" pitchFamily="18" charset="-122"/>
              <a:sym typeface="庞门正道标题体" panose="02010600030101010101" pitchFamily="2" charset="-122"/>
            </a:endParaRPr>
          </a:p>
        </p:txBody>
      </p:sp>
      <p:sp>
        <p:nvSpPr>
          <p:cNvPr id="10" name="矩形: 圆角 9"/>
          <p:cNvSpPr/>
          <p:nvPr/>
        </p:nvSpPr>
        <p:spPr>
          <a:xfrm>
            <a:off x="7623165" y="4472305"/>
            <a:ext cx="2381250" cy="296843"/>
          </a:xfrm>
          <a:prstGeom prst="roundRect">
            <a:avLst>
              <a:gd name="adj" fmla="val 50000"/>
            </a:avLst>
          </a:prstGeom>
          <a:gradFill>
            <a:gsLst>
              <a:gs pos="0">
                <a:srgbClr val="803BE0">
                  <a:alpha val="70000"/>
                </a:srgbClr>
              </a:gs>
              <a:gs pos="100000">
                <a:srgbClr val="2DBCBD">
                  <a:alpha val="7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张海山锐谐体" panose="02000000000000000000" pitchFamily="2" charset="-122"/>
                <a:ea typeface="张海山锐谐体" panose="02000000000000000000" pitchFamily="2" charset="-122"/>
              </a:rPr>
              <a:t>汇报人：</a:t>
            </a:r>
            <a:r>
              <a:rPr lang="zh-CN" altLang="en-US" b="1" dirty="0">
                <a:latin typeface="张海山锐谐体" panose="02000000000000000000" pitchFamily="2" charset="-122"/>
                <a:ea typeface="张海山锐谐体" panose="02000000000000000000" pitchFamily="2" charset="-122"/>
              </a:rPr>
              <a:t>果果圈</a:t>
            </a:r>
            <a:endParaRPr lang="zh-CN" altLang="en-US" b="1" dirty="0">
              <a:latin typeface="张海山锐谐体" panose="02000000000000000000" pitchFamily="2" charset="-122"/>
              <a:ea typeface="张海山锐谐体" panose="02000000000000000000" pitchFamily="2" charset="-122"/>
            </a:endParaRPr>
          </a:p>
        </p:txBody>
      </p:sp>
      <p:sp>
        <p:nvSpPr>
          <p:cNvPr id="11" name="矩形 10"/>
          <p:cNvSpPr/>
          <p:nvPr/>
        </p:nvSpPr>
        <p:spPr>
          <a:xfrm>
            <a:off x="5819992" y="3751017"/>
            <a:ext cx="6096000" cy="398780"/>
          </a:xfrm>
          <a:prstGeom prst="rect">
            <a:avLst/>
          </a:prstGeom>
        </p:spPr>
        <p:txBody>
          <a:bodyPr>
            <a:spAutoFit/>
          </a:bodyPr>
          <a:lstStyle/>
          <a:p>
            <a:pPr algn="ctr"/>
            <a:r>
              <a:rPr lang="en-US" altLang="zh-CN" sz="2000" spc="1200" dirty="0">
                <a:solidFill>
                  <a:srgbClr val="434343"/>
                </a:solidFill>
                <a:latin typeface="Century Gothic" panose="020B0502020202020204" pitchFamily="34" charset="0"/>
              </a:rPr>
              <a:t>/</a:t>
            </a:r>
            <a:r>
              <a:rPr lang="zh-CN" altLang="en-US" sz="2000" spc="1200" dirty="0">
                <a:solidFill>
                  <a:srgbClr val="434343"/>
                </a:solidFill>
                <a:latin typeface="Century Gothic" panose="020B0502020202020204" pitchFamily="34" charset="0"/>
              </a:rPr>
              <a:t>销售</a:t>
            </a:r>
            <a:r>
              <a:rPr lang="zh-CN" altLang="en-US" sz="2000" spc="1200" dirty="0">
                <a:solidFill>
                  <a:srgbClr val="434343"/>
                </a:solidFill>
                <a:latin typeface="Century Gothic" panose="020B0502020202020204" pitchFamily="34" charset="0"/>
              </a:rPr>
              <a:t>岗位</a:t>
            </a:r>
            <a:r>
              <a:rPr lang="en-US" altLang="zh-CN" sz="2000" spc="1200" dirty="0">
                <a:solidFill>
                  <a:srgbClr val="434343"/>
                </a:solidFill>
                <a:latin typeface="Century Gothic" panose="020B0502020202020204" pitchFamily="34" charset="0"/>
              </a:rPr>
              <a:t>/</a:t>
            </a:r>
            <a:endParaRPr lang="en-US" altLang="zh-CN" sz="2000" spc="1200" dirty="0">
              <a:solidFill>
                <a:srgbClr val="434343"/>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ppt_x"/>
                                          </p:val>
                                        </p:tav>
                                        <p:tav tm="100000">
                                          <p:val>
                                            <p:strVal val="#ppt_x"/>
                                          </p:val>
                                        </p:tav>
                                      </p:tavLst>
                                    </p:anim>
                                    <p:anim calcmode="lin" valueType="num">
                                      <p:cBhvr additive="base">
                                        <p:cTn id="8" dur="1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225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235" y="1796415"/>
            <a:ext cx="12289155" cy="506222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10565"/>
            <a:ext cx="5909310" cy="614807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9" name="文本框 268"/>
          <p:cNvSpPr txBox="1"/>
          <p:nvPr/>
        </p:nvSpPr>
        <p:spPr>
          <a:xfrm>
            <a:off x="2981960" y="811777"/>
            <a:ext cx="6228080" cy="521970"/>
          </a:xfrm>
          <a:prstGeom prst="rect">
            <a:avLst/>
          </a:prstGeom>
          <a:noFill/>
        </p:spPr>
        <p:txBody>
          <a:bodyPr wrap="none" rtlCol="0">
            <a:spAutoFit/>
            <a:scene3d>
              <a:camera prst="orthographicFront"/>
              <a:lightRig rig="threePt" dir="t"/>
            </a:scene3d>
            <a:sp3d contourW="12700"/>
          </a:bodyPr>
          <a:lstStyle/>
          <a:p>
            <a:pPr algn="dist" defTabSz="457200"/>
            <a:r>
              <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rPr>
              <a:t>市场营销中基层管理者能力领域的定义</a:t>
            </a:r>
            <a:endPar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endParaRPr>
          </a:p>
        </p:txBody>
      </p:sp>
      <p:pic>
        <p:nvPicPr>
          <p:cNvPr id="271" name="图片 270"/>
          <p:cNvPicPr>
            <a:picLocks noChangeAspect="1"/>
          </p:cNvPicPr>
          <p:nvPr/>
        </p:nvPicPr>
        <p:blipFill rotWithShape="1">
          <a:blip r:embed="rId2">
            <a:extLst>
              <a:ext uri="{28A0092B-C50C-407E-A947-70E740481C1C}">
                <a14:useLocalDpi xmlns:a14="http://schemas.microsoft.com/office/drawing/2010/main" val="0"/>
              </a:ext>
            </a:extLst>
          </a:blip>
          <a:srcRect l="17248" t="69149" r="17958" b="6115"/>
          <a:stretch>
            <a:fillRect/>
          </a:stretch>
        </p:blipFill>
        <p:spPr>
          <a:xfrm>
            <a:off x="1193564" y="1963102"/>
            <a:ext cx="4527032" cy="4005826"/>
          </a:xfrm>
          <a:prstGeom prst="rect">
            <a:avLst/>
          </a:prstGeom>
        </p:spPr>
      </p:pic>
      <p:sp>
        <p:nvSpPr>
          <p:cNvPr id="272" name="文本框 271"/>
          <p:cNvSpPr txBox="1"/>
          <p:nvPr/>
        </p:nvSpPr>
        <p:spPr>
          <a:xfrm>
            <a:off x="7178040" y="1915160"/>
            <a:ext cx="2848610" cy="757555"/>
          </a:xfrm>
          <a:prstGeom prst="rect">
            <a:avLst/>
          </a:prstGeom>
          <a:noFill/>
        </p:spPr>
        <p:txBody>
          <a:bodyPr wrap="square" rtlCol="0">
            <a:spAutoFit/>
          </a:bodyPr>
          <a:lstStyle/>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人际交往</a:t>
            </a:r>
            <a:endPar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促使成功进行一对一和团体互动的人际行为和沟通行为。</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grpSp>
        <p:nvGrpSpPr>
          <p:cNvPr id="273" name="组合 272"/>
          <p:cNvGrpSpPr/>
          <p:nvPr/>
        </p:nvGrpSpPr>
        <p:grpSpPr>
          <a:xfrm>
            <a:off x="6644273" y="2087800"/>
            <a:ext cx="376106" cy="376106"/>
            <a:chOff x="1181697" y="2810764"/>
            <a:chExt cx="376106" cy="376106"/>
          </a:xfrm>
        </p:grpSpPr>
        <p:sp>
          <p:nvSpPr>
            <p:cNvPr id="274" name="圆角矩形 49"/>
            <p:cNvSpPr/>
            <p:nvPr/>
          </p:nvSpPr>
          <p:spPr>
            <a:xfrm rot="2700000">
              <a:off x="1181697" y="2810764"/>
              <a:ext cx="376106" cy="376106"/>
            </a:xfrm>
            <a:prstGeom prst="roundRect">
              <a:avLst>
                <a:gd name="adj" fmla="val 40606"/>
              </a:avLst>
            </a:prstGeom>
            <a:gradFill flip="none" rotWithShape="0">
              <a:gsLst>
                <a:gs pos="56000">
                  <a:schemeClr val="bg1"/>
                </a:gs>
                <a:gs pos="99000">
                  <a:schemeClr val="bg1">
                    <a:lumMod val="75000"/>
                  </a:schemeClr>
                </a:gs>
              </a:gsLst>
              <a:lin ang="13500000" scaled="1"/>
              <a:tileRect/>
            </a:gradFill>
            <a:ln w="2540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endParaRPr>
            </a:p>
          </p:txBody>
        </p:sp>
        <p:sp>
          <p:nvSpPr>
            <p:cNvPr id="275" name="任意多边形 84"/>
            <p:cNvSpPr>
              <a:spLocks noChangeAspect="1"/>
            </p:cNvSpPr>
            <p:nvPr/>
          </p:nvSpPr>
          <p:spPr>
            <a:xfrm>
              <a:off x="1292607" y="2906072"/>
              <a:ext cx="154285" cy="180000"/>
            </a:xfrm>
            <a:custGeom>
              <a:avLst/>
              <a:gdLst/>
              <a:ahLst/>
              <a:cxnLst/>
              <a:rect l="l" t="t" r="r" b="b"/>
              <a:pathLst>
                <a:path w="220435" h="257175">
                  <a:moveTo>
                    <a:pt x="59701" y="183697"/>
                  </a:moveTo>
                  <a:cubicBezTo>
                    <a:pt x="58362" y="183697"/>
                    <a:pt x="57261" y="184127"/>
                    <a:pt x="56400" y="184988"/>
                  </a:cubicBezTo>
                  <a:cubicBezTo>
                    <a:pt x="55539" y="185850"/>
                    <a:pt x="55109" y="186950"/>
                    <a:pt x="55109" y="188289"/>
                  </a:cubicBezTo>
                  <a:lnTo>
                    <a:pt x="55109" y="197474"/>
                  </a:lnTo>
                  <a:cubicBezTo>
                    <a:pt x="55109" y="198814"/>
                    <a:pt x="55539" y="199914"/>
                    <a:pt x="56400" y="200775"/>
                  </a:cubicBezTo>
                  <a:cubicBezTo>
                    <a:pt x="57261" y="201636"/>
                    <a:pt x="58362" y="202067"/>
                    <a:pt x="59701" y="202067"/>
                  </a:cubicBezTo>
                  <a:lnTo>
                    <a:pt x="160734" y="202067"/>
                  </a:lnTo>
                  <a:cubicBezTo>
                    <a:pt x="162074" y="202067"/>
                    <a:pt x="163174" y="201636"/>
                    <a:pt x="164035" y="200775"/>
                  </a:cubicBezTo>
                  <a:cubicBezTo>
                    <a:pt x="164896" y="199914"/>
                    <a:pt x="165327" y="198814"/>
                    <a:pt x="165327" y="197474"/>
                  </a:cubicBezTo>
                  <a:lnTo>
                    <a:pt x="165327" y="188289"/>
                  </a:lnTo>
                  <a:cubicBezTo>
                    <a:pt x="165327" y="186950"/>
                    <a:pt x="164896" y="185850"/>
                    <a:pt x="164035" y="184988"/>
                  </a:cubicBezTo>
                  <a:cubicBezTo>
                    <a:pt x="163174" y="184127"/>
                    <a:pt x="162074" y="183697"/>
                    <a:pt x="160734" y="183697"/>
                  </a:cubicBezTo>
                  <a:close/>
                  <a:moveTo>
                    <a:pt x="59701" y="146958"/>
                  </a:moveTo>
                  <a:cubicBezTo>
                    <a:pt x="58362" y="146958"/>
                    <a:pt x="57261" y="147388"/>
                    <a:pt x="56400" y="148249"/>
                  </a:cubicBezTo>
                  <a:cubicBezTo>
                    <a:pt x="55539" y="149110"/>
                    <a:pt x="55109" y="150210"/>
                    <a:pt x="55109" y="151550"/>
                  </a:cubicBezTo>
                  <a:lnTo>
                    <a:pt x="55109" y="160735"/>
                  </a:lnTo>
                  <a:cubicBezTo>
                    <a:pt x="55109" y="162074"/>
                    <a:pt x="55539" y="163174"/>
                    <a:pt x="56400" y="164036"/>
                  </a:cubicBezTo>
                  <a:cubicBezTo>
                    <a:pt x="57261" y="164897"/>
                    <a:pt x="58362" y="165327"/>
                    <a:pt x="59701" y="165327"/>
                  </a:cubicBezTo>
                  <a:lnTo>
                    <a:pt x="160734" y="165327"/>
                  </a:lnTo>
                  <a:cubicBezTo>
                    <a:pt x="162074" y="165327"/>
                    <a:pt x="163174" y="164897"/>
                    <a:pt x="164035" y="164036"/>
                  </a:cubicBezTo>
                  <a:cubicBezTo>
                    <a:pt x="164896" y="163174"/>
                    <a:pt x="165327" y="162074"/>
                    <a:pt x="165327" y="160735"/>
                  </a:cubicBezTo>
                  <a:lnTo>
                    <a:pt x="165327" y="151550"/>
                  </a:lnTo>
                  <a:cubicBezTo>
                    <a:pt x="165327" y="150210"/>
                    <a:pt x="164896" y="149110"/>
                    <a:pt x="164035" y="148249"/>
                  </a:cubicBezTo>
                  <a:cubicBezTo>
                    <a:pt x="163174" y="147388"/>
                    <a:pt x="162074" y="146958"/>
                    <a:pt x="160734" y="146958"/>
                  </a:cubicBezTo>
                  <a:close/>
                  <a:moveTo>
                    <a:pt x="59701" y="110218"/>
                  </a:moveTo>
                  <a:cubicBezTo>
                    <a:pt x="58362" y="110218"/>
                    <a:pt x="57261" y="110649"/>
                    <a:pt x="56400" y="111510"/>
                  </a:cubicBezTo>
                  <a:cubicBezTo>
                    <a:pt x="55539" y="112371"/>
                    <a:pt x="55109" y="113471"/>
                    <a:pt x="55109" y="114811"/>
                  </a:cubicBezTo>
                  <a:lnTo>
                    <a:pt x="55109" y="123995"/>
                  </a:lnTo>
                  <a:cubicBezTo>
                    <a:pt x="55109" y="125335"/>
                    <a:pt x="55539" y="126435"/>
                    <a:pt x="56400" y="127296"/>
                  </a:cubicBezTo>
                  <a:cubicBezTo>
                    <a:pt x="57261" y="128157"/>
                    <a:pt x="58362" y="128588"/>
                    <a:pt x="59701" y="128588"/>
                  </a:cubicBezTo>
                  <a:lnTo>
                    <a:pt x="160734" y="128588"/>
                  </a:lnTo>
                  <a:cubicBezTo>
                    <a:pt x="162074" y="128588"/>
                    <a:pt x="163174" y="128157"/>
                    <a:pt x="164035" y="127296"/>
                  </a:cubicBezTo>
                  <a:cubicBezTo>
                    <a:pt x="164896" y="126435"/>
                    <a:pt x="165327" y="125335"/>
                    <a:pt x="165327" y="123995"/>
                  </a:cubicBezTo>
                  <a:lnTo>
                    <a:pt x="165327" y="114811"/>
                  </a:lnTo>
                  <a:cubicBezTo>
                    <a:pt x="165327" y="113471"/>
                    <a:pt x="164896" y="112371"/>
                    <a:pt x="164035" y="111510"/>
                  </a:cubicBezTo>
                  <a:cubicBezTo>
                    <a:pt x="163174" y="110649"/>
                    <a:pt x="162074" y="110218"/>
                    <a:pt x="160734" y="110218"/>
                  </a:cubicBezTo>
                  <a:close/>
                  <a:moveTo>
                    <a:pt x="146957" y="5741"/>
                  </a:moveTo>
                  <a:cubicBezTo>
                    <a:pt x="149062" y="7080"/>
                    <a:pt x="150784" y="8420"/>
                    <a:pt x="152123" y="9759"/>
                  </a:cubicBezTo>
                  <a:lnTo>
                    <a:pt x="210677" y="68312"/>
                  </a:lnTo>
                  <a:cubicBezTo>
                    <a:pt x="212016" y="69652"/>
                    <a:pt x="213355" y="71374"/>
                    <a:pt x="214695" y="73479"/>
                  </a:cubicBezTo>
                  <a:lnTo>
                    <a:pt x="146957" y="73479"/>
                  </a:lnTo>
                  <a:close/>
                  <a:moveTo>
                    <a:pt x="13777" y="0"/>
                  </a:moveTo>
                  <a:lnTo>
                    <a:pt x="128587" y="0"/>
                  </a:lnTo>
                  <a:lnTo>
                    <a:pt x="128587" y="78071"/>
                  </a:lnTo>
                  <a:cubicBezTo>
                    <a:pt x="128587" y="81898"/>
                    <a:pt x="129927" y="85151"/>
                    <a:pt x="132606" y="87830"/>
                  </a:cubicBezTo>
                  <a:cubicBezTo>
                    <a:pt x="135285" y="90509"/>
                    <a:pt x="138537" y="91849"/>
                    <a:pt x="142364" y="91849"/>
                  </a:cubicBezTo>
                  <a:lnTo>
                    <a:pt x="220435" y="91849"/>
                  </a:lnTo>
                  <a:lnTo>
                    <a:pt x="220435" y="243398"/>
                  </a:lnTo>
                  <a:cubicBezTo>
                    <a:pt x="220435" y="247225"/>
                    <a:pt x="219096" y="250478"/>
                    <a:pt x="216417" y="253157"/>
                  </a:cubicBezTo>
                  <a:cubicBezTo>
                    <a:pt x="213738" y="255836"/>
                    <a:pt x="210485" y="257175"/>
                    <a:pt x="206658" y="257175"/>
                  </a:cubicBezTo>
                  <a:lnTo>
                    <a:pt x="13777" y="257175"/>
                  </a:lnTo>
                  <a:cubicBezTo>
                    <a:pt x="9950" y="257175"/>
                    <a:pt x="6697" y="255836"/>
                    <a:pt x="4018" y="253157"/>
                  </a:cubicBezTo>
                  <a:cubicBezTo>
                    <a:pt x="1339" y="250478"/>
                    <a:pt x="0" y="247225"/>
                    <a:pt x="0" y="243398"/>
                  </a:cubicBezTo>
                  <a:lnTo>
                    <a:pt x="0" y="13778"/>
                  </a:lnTo>
                  <a:cubicBezTo>
                    <a:pt x="0" y="9951"/>
                    <a:pt x="1339" y="6698"/>
                    <a:pt x="4018" y="4019"/>
                  </a:cubicBezTo>
                  <a:cubicBezTo>
                    <a:pt x="6697" y="1340"/>
                    <a:pt x="9950" y="0"/>
                    <a:pt x="13777" y="0"/>
                  </a:cubicBezTo>
                  <a:close/>
                </a:path>
              </a:pathLst>
            </a:custGeom>
            <a:solidFill>
              <a:srgbClr val="62D8DC"/>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en-US" sz="2000" dirty="0">
                <a:latin typeface="FontAwesome" pitchFamily="2" charset="0"/>
                <a:ea typeface="方正黑体简体" panose="03000509000000000000" pitchFamily="65" charset="-122"/>
              </a:endParaRPr>
            </a:p>
          </p:txBody>
        </p:sp>
      </p:grpSp>
      <p:grpSp>
        <p:nvGrpSpPr>
          <p:cNvPr id="276" name="组合 275"/>
          <p:cNvGrpSpPr/>
          <p:nvPr/>
        </p:nvGrpSpPr>
        <p:grpSpPr>
          <a:xfrm>
            <a:off x="6651893" y="4451160"/>
            <a:ext cx="376106" cy="376106"/>
            <a:chOff x="1181697" y="5230639"/>
            <a:chExt cx="376106" cy="376106"/>
          </a:xfrm>
        </p:grpSpPr>
        <p:sp>
          <p:nvSpPr>
            <p:cNvPr id="277" name="圆角矩形 76"/>
            <p:cNvSpPr/>
            <p:nvPr/>
          </p:nvSpPr>
          <p:spPr>
            <a:xfrm rot="2700000">
              <a:off x="1181697" y="5230639"/>
              <a:ext cx="376106" cy="376106"/>
            </a:xfrm>
            <a:prstGeom prst="roundRect">
              <a:avLst>
                <a:gd name="adj" fmla="val 40606"/>
              </a:avLst>
            </a:prstGeom>
            <a:gradFill flip="none" rotWithShape="0">
              <a:gsLst>
                <a:gs pos="56000">
                  <a:schemeClr val="bg1"/>
                </a:gs>
                <a:gs pos="99000">
                  <a:schemeClr val="bg1">
                    <a:lumMod val="75000"/>
                  </a:schemeClr>
                </a:gs>
              </a:gsLst>
              <a:lin ang="13500000" scaled="1"/>
              <a:tileRect/>
            </a:gradFill>
            <a:ln w="2540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endParaRPr>
            </a:p>
          </p:txBody>
        </p:sp>
        <p:sp>
          <p:nvSpPr>
            <p:cNvPr id="278" name="Freeform 106"/>
            <p:cNvSpPr>
              <a:spLocks noChangeAspect="1" noChangeArrowheads="1"/>
            </p:cNvSpPr>
            <p:nvPr/>
          </p:nvSpPr>
          <p:spPr bwMode="auto">
            <a:xfrm>
              <a:off x="1306373" y="5328692"/>
              <a:ext cx="126754" cy="180000"/>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F8B2C3"/>
            </a:solidFill>
            <a:ln>
              <a:noFill/>
            </a:ln>
            <a:effectLst/>
          </p:spPr>
          <p:txBody>
            <a:bodyPr wrap="none" lIns="45712" tIns="22856" rIns="45712" bIns="22856" anchor="ctr"/>
            <a:lstStyle/>
            <a:p>
              <a:pPr defTabSz="608965">
                <a:defRPr/>
              </a:pPr>
              <a:endParaRPr lang="en-US" dirty="0">
                <a:ea typeface="方正黑体简体" panose="03000509000000000000" pitchFamily="65" charset="-122"/>
              </a:endParaRPr>
            </a:p>
          </p:txBody>
        </p:sp>
      </p:grpSp>
      <p:grpSp>
        <p:nvGrpSpPr>
          <p:cNvPr id="279" name="组合 278"/>
          <p:cNvGrpSpPr/>
          <p:nvPr/>
        </p:nvGrpSpPr>
        <p:grpSpPr>
          <a:xfrm>
            <a:off x="6644273" y="3658849"/>
            <a:ext cx="376106" cy="376106"/>
            <a:chOff x="1181697" y="4410388"/>
            <a:chExt cx="376106" cy="376106"/>
          </a:xfrm>
        </p:grpSpPr>
        <p:sp>
          <p:nvSpPr>
            <p:cNvPr id="280" name="圆角矩形 67"/>
            <p:cNvSpPr/>
            <p:nvPr/>
          </p:nvSpPr>
          <p:spPr>
            <a:xfrm rot="2700000">
              <a:off x="1181697" y="4410388"/>
              <a:ext cx="376106" cy="376106"/>
            </a:xfrm>
            <a:prstGeom prst="roundRect">
              <a:avLst>
                <a:gd name="adj" fmla="val 40606"/>
              </a:avLst>
            </a:prstGeom>
            <a:gradFill flip="none" rotWithShape="0">
              <a:gsLst>
                <a:gs pos="56000">
                  <a:schemeClr val="bg1"/>
                </a:gs>
                <a:gs pos="99000">
                  <a:schemeClr val="bg1">
                    <a:lumMod val="75000"/>
                  </a:schemeClr>
                </a:gs>
              </a:gsLst>
              <a:lin ang="13500000" scaled="1"/>
              <a:tileRect/>
            </a:gradFill>
            <a:ln w="2540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endParaRPr>
            </a:p>
          </p:txBody>
        </p:sp>
        <p:sp>
          <p:nvSpPr>
            <p:cNvPr id="281" name="Freeform 51"/>
            <p:cNvSpPr>
              <a:spLocks noChangeAspect="1" noChangeArrowheads="1"/>
            </p:cNvSpPr>
            <p:nvPr/>
          </p:nvSpPr>
          <p:spPr bwMode="auto">
            <a:xfrm>
              <a:off x="1276881" y="4542739"/>
              <a:ext cx="180000" cy="111404"/>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rgbClr val="62D8DC"/>
            </a:solidFill>
            <a:ln>
              <a:noFill/>
            </a:ln>
            <a:effectLst/>
          </p:spPr>
          <p:txBody>
            <a:bodyPr wrap="none" lIns="45712" tIns="22856" rIns="45712" bIns="22856" anchor="ctr"/>
            <a:lstStyle/>
            <a:p>
              <a:pPr defTabSz="608965">
                <a:defRPr/>
              </a:pPr>
              <a:endParaRPr lang="en-US" dirty="0">
                <a:ea typeface="方正黑体简体" panose="03000509000000000000" pitchFamily="65" charset="-122"/>
              </a:endParaRPr>
            </a:p>
          </p:txBody>
        </p:sp>
      </p:grpSp>
      <p:grpSp>
        <p:nvGrpSpPr>
          <p:cNvPr id="282" name="组合 281"/>
          <p:cNvGrpSpPr/>
          <p:nvPr/>
        </p:nvGrpSpPr>
        <p:grpSpPr>
          <a:xfrm>
            <a:off x="6644273" y="2886267"/>
            <a:ext cx="376106" cy="376106"/>
            <a:chOff x="1181697" y="3609231"/>
            <a:chExt cx="376106" cy="376106"/>
          </a:xfrm>
        </p:grpSpPr>
        <p:sp>
          <p:nvSpPr>
            <p:cNvPr id="283" name="圆角矩形 58"/>
            <p:cNvSpPr/>
            <p:nvPr/>
          </p:nvSpPr>
          <p:spPr>
            <a:xfrm rot="2700000">
              <a:off x="1181697" y="3609231"/>
              <a:ext cx="376106" cy="376106"/>
            </a:xfrm>
            <a:prstGeom prst="roundRect">
              <a:avLst>
                <a:gd name="adj" fmla="val 40606"/>
              </a:avLst>
            </a:prstGeom>
            <a:gradFill flip="none" rotWithShape="0">
              <a:gsLst>
                <a:gs pos="56000">
                  <a:schemeClr val="bg1"/>
                </a:gs>
                <a:gs pos="99000">
                  <a:schemeClr val="bg1">
                    <a:lumMod val="75000"/>
                  </a:schemeClr>
                </a:gs>
              </a:gsLst>
              <a:lin ang="13500000" scaled="1"/>
              <a:tileRect/>
            </a:gradFill>
            <a:ln w="2540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endParaRPr>
            </a:p>
          </p:txBody>
        </p:sp>
        <p:sp>
          <p:nvSpPr>
            <p:cNvPr id="284" name="Freeform 75"/>
            <p:cNvSpPr>
              <a:spLocks noChangeAspect="1" noChangeArrowheads="1"/>
            </p:cNvSpPr>
            <p:nvPr/>
          </p:nvSpPr>
          <p:spPr bwMode="auto">
            <a:xfrm>
              <a:off x="1321289" y="3707284"/>
              <a:ext cx="96923" cy="180000"/>
            </a:xfrm>
            <a:custGeom>
              <a:avLst/>
              <a:gdLst>
                <a:gd name="T0" fmla="*/ 248 w 249"/>
                <a:gd name="T1" fmla="*/ 80 h 453"/>
                <a:gd name="T2" fmla="*/ 248 w 249"/>
                <a:gd name="T3" fmla="*/ 80 h 453"/>
                <a:gd name="T4" fmla="*/ 177 w 249"/>
                <a:gd name="T5" fmla="*/ 80 h 453"/>
                <a:gd name="T6" fmla="*/ 160 w 249"/>
                <a:gd name="T7" fmla="*/ 107 h 453"/>
                <a:gd name="T8" fmla="*/ 160 w 249"/>
                <a:gd name="T9" fmla="*/ 160 h 453"/>
                <a:gd name="T10" fmla="*/ 248 w 249"/>
                <a:gd name="T11" fmla="*/ 160 h 453"/>
                <a:gd name="T12" fmla="*/ 248 w 249"/>
                <a:gd name="T13" fmla="*/ 231 h 453"/>
                <a:gd name="T14" fmla="*/ 160 w 249"/>
                <a:gd name="T15" fmla="*/ 231 h 453"/>
                <a:gd name="T16" fmla="*/ 160 w 249"/>
                <a:gd name="T17" fmla="*/ 452 h 453"/>
                <a:gd name="T18" fmla="*/ 79 w 249"/>
                <a:gd name="T19" fmla="*/ 452 h 453"/>
                <a:gd name="T20" fmla="*/ 79 w 249"/>
                <a:gd name="T21" fmla="*/ 231 h 453"/>
                <a:gd name="T22" fmla="*/ 0 w 249"/>
                <a:gd name="T23" fmla="*/ 231 h 453"/>
                <a:gd name="T24" fmla="*/ 0 w 249"/>
                <a:gd name="T25" fmla="*/ 160 h 453"/>
                <a:gd name="T26" fmla="*/ 79 w 249"/>
                <a:gd name="T27" fmla="*/ 160 h 453"/>
                <a:gd name="T28" fmla="*/ 79 w 249"/>
                <a:gd name="T29" fmla="*/ 116 h 453"/>
                <a:gd name="T30" fmla="*/ 177 w 249"/>
                <a:gd name="T31" fmla="*/ 0 h 453"/>
                <a:gd name="T32" fmla="*/ 248 w 249"/>
                <a:gd name="T33" fmla="*/ 0 h 453"/>
                <a:gd name="T34" fmla="*/ 248 w 249"/>
                <a:gd name="T35" fmla="*/ 8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F8B2C3"/>
            </a:solidFill>
            <a:ln>
              <a:noFill/>
            </a:ln>
            <a:effectLst/>
          </p:spPr>
          <p:txBody>
            <a:bodyPr wrap="none" lIns="45712" tIns="22856" rIns="45712" bIns="22856" anchor="ctr"/>
            <a:lstStyle/>
            <a:p>
              <a:pPr defTabSz="608965">
                <a:defRPr/>
              </a:pPr>
              <a:endParaRPr lang="en-US" dirty="0">
                <a:ea typeface="方正黑体简体" panose="03000509000000000000" pitchFamily="65" charset="-122"/>
              </a:endParaRPr>
            </a:p>
          </p:txBody>
        </p:sp>
      </p:grpSp>
      <p:sp>
        <p:nvSpPr>
          <p:cNvPr id="285" name="文本框 284"/>
          <p:cNvSpPr txBox="1"/>
          <p:nvPr/>
        </p:nvSpPr>
        <p:spPr>
          <a:xfrm>
            <a:off x="7185660" y="2728595"/>
            <a:ext cx="2840990" cy="757555"/>
          </a:xfrm>
          <a:prstGeom prst="rect">
            <a:avLst/>
          </a:prstGeom>
          <a:noFill/>
        </p:spPr>
        <p:txBody>
          <a:bodyPr wrap="square" rtlCol="0">
            <a:spAutoFit/>
          </a:bodyPr>
          <a:lstStyle/>
          <a:p>
            <a:pPr marL="0" marR="0" lvl="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领导力</a:t>
            </a:r>
            <a:endPar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引导他人成功落实他们的指定职责并帮助他人追求和实现组织绩效的领导行为。</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sp>
        <p:nvSpPr>
          <p:cNvPr id="286" name="文本框 285"/>
          <p:cNvSpPr txBox="1"/>
          <p:nvPr/>
        </p:nvSpPr>
        <p:spPr>
          <a:xfrm>
            <a:off x="7186295" y="3561080"/>
            <a:ext cx="2840355" cy="757555"/>
          </a:xfrm>
          <a:prstGeom prst="rect">
            <a:avLst/>
          </a:prstGeom>
          <a:noFill/>
        </p:spPr>
        <p:txBody>
          <a:bodyPr wrap="square" rtlCol="0">
            <a:spAutoFit/>
          </a:bodyPr>
          <a:lstStyle/>
          <a:p>
            <a:pPr marL="0" marR="0" lvl="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业务/管理</a:t>
            </a:r>
            <a:endPar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管理行为，能引导或指示业务部门或项目团队取得结果，确保组织成功。</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sp>
        <p:nvSpPr>
          <p:cNvPr id="287" name="文本框 286"/>
          <p:cNvSpPr txBox="1"/>
          <p:nvPr/>
        </p:nvSpPr>
        <p:spPr>
          <a:xfrm>
            <a:off x="7225665" y="4364990"/>
            <a:ext cx="2792730" cy="546735"/>
          </a:xfrm>
          <a:prstGeom prst="rect">
            <a:avLst/>
          </a:prstGeom>
          <a:noFill/>
        </p:spPr>
        <p:txBody>
          <a:bodyPr wrap="square" rtlCol="0">
            <a:spAutoFit/>
          </a:bodyPr>
          <a:lstStyle/>
          <a:p>
            <a:pPr marL="0" marR="0" lvl="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个人特质</a:t>
            </a:r>
            <a:endPar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能影响工作成败的个性倾向和性格特征。</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pic>
        <p:nvPicPr>
          <p:cNvPr id="288" name="图片 2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289" name="图片 2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grpSp>
        <p:nvGrpSpPr>
          <p:cNvPr id="2" name="组合 1"/>
          <p:cNvGrpSpPr/>
          <p:nvPr/>
        </p:nvGrpSpPr>
        <p:grpSpPr>
          <a:xfrm>
            <a:off x="6651893" y="5229670"/>
            <a:ext cx="376106" cy="376106"/>
            <a:chOff x="1181697" y="5230639"/>
            <a:chExt cx="376106" cy="376106"/>
          </a:xfrm>
        </p:grpSpPr>
        <p:sp>
          <p:nvSpPr>
            <p:cNvPr id="4" name="圆角矩形 76"/>
            <p:cNvSpPr/>
            <p:nvPr/>
          </p:nvSpPr>
          <p:spPr>
            <a:xfrm rot="2700000">
              <a:off x="1181697" y="5230639"/>
              <a:ext cx="376106" cy="376106"/>
            </a:xfrm>
            <a:prstGeom prst="roundRect">
              <a:avLst>
                <a:gd name="adj" fmla="val 40606"/>
              </a:avLst>
            </a:prstGeom>
            <a:gradFill flip="none" rotWithShape="0">
              <a:gsLst>
                <a:gs pos="56000">
                  <a:schemeClr val="bg1"/>
                </a:gs>
                <a:gs pos="99000">
                  <a:schemeClr val="bg1">
                    <a:lumMod val="75000"/>
                  </a:schemeClr>
                </a:gs>
              </a:gsLst>
              <a:lin ang="13500000" scaled="1"/>
              <a:tileRect/>
            </a:gradFill>
            <a:ln w="25400">
              <a:gradFill flip="none" rotWithShape="1">
                <a:gsLst>
                  <a:gs pos="1000">
                    <a:schemeClr val="bg1">
                      <a:lumMod val="85000"/>
                    </a:schemeClr>
                  </a:gs>
                  <a:gs pos="59000">
                    <a:schemeClr val="bg1"/>
                  </a:gs>
                </a:gsLst>
                <a:lin ang="10800000" scaled="1"/>
                <a:tileRect/>
              </a:gradFill>
            </a:ln>
            <a:effectLst>
              <a:outerShdw blurRad="254000" dist="127000" dir="36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a typeface="方正黑体简体" panose="03000509000000000000" pitchFamily="65" charset="-122"/>
              </a:endParaRPr>
            </a:p>
          </p:txBody>
        </p:sp>
        <p:sp>
          <p:nvSpPr>
            <p:cNvPr id="7" name="Freeform 106"/>
            <p:cNvSpPr>
              <a:spLocks noChangeAspect="1" noChangeArrowheads="1"/>
            </p:cNvSpPr>
            <p:nvPr/>
          </p:nvSpPr>
          <p:spPr bwMode="auto">
            <a:xfrm>
              <a:off x="1306373" y="5328692"/>
              <a:ext cx="126754" cy="180000"/>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rgbClr val="F8B2C3"/>
            </a:solidFill>
            <a:ln>
              <a:noFill/>
            </a:ln>
            <a:effectLst/>
          </p:spPr>
          <p:txBody>
            <a:bodyPr wrap="none" lIns="45712" tIns="22856" rIns="45712" bIns="22856" anchor="ctr"/>
            <a:p>
              <a:pPr defTabSz="608965">
                <a:defRPr/>
              </a:pPr>
              <a:endParaRPr lang="en-US" dirty="0">
                <a:ea typeface="方正黑体简体" panose="03000509000000000000" pitchFamily="65" charset="-122"/>
              </a:endParaRPr>
            </a:p>
          </p:txBody>
        </p:sp>
      </p:grpSp>
      <p:sp>
        <p:nvSpPr>
          <p:cNvPr id="9" name="文本框 8"/>
          <p:cNvSpPr txBox="1"/>
          <p:nvPr/>
        </p:nvSpPr>
        <p:spPr>
          <a:xfrm>
            <a:off x="7234555" y="5151755"/>
            <a:ext cx="2792095" cy="757555"/>
          </a:xfrm>
          <a:prstGeom prst="rect">
            <a:avLst/>
          </a:prstGeom>
          <a:noFill/>
        </p:spPr>
        <p:txBody>
          <a:bodyPr wrap="square" rtlCol="0">
            <a:spAutoFit/>
          </a:bodyPr>
          <a:p>
            <a:pPr marL="0" marR="0" lvl="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职务适配性</a:t>
            </a:r>
            <a:endParaRPr lang="zh-CN" altLang="en-US" sz="1400" b="1" kern="0" noProof="0" dirty="0">
              <a:ln>
                <a:noFill/>
              </a:ln>
              <a:gradFill>
                <a:gsLst>
                  <a:gs pos="0">
                    <a:srgbClr val="1BBEE9"/>
                  </a:gs>
                  <a:gs pos="100000">
                    <a:srgbClr val="C570EA"/>
                  </a:gs>
                </a:gsLst>
                <a:lin scaled="1"/>
              </a:gra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marL="0" marR="0" lvl="0" indent="0" algn="l" defTabSz="914400" eaLnBrk="1" fontAlgn="auto" latinLnBrk="0" hangingPunct="1">
              <a:lnSpc>
                <a:spcPct val="114000"/>
              </a:lnSpc>
              <a:spcBef>
                <a:spcPts val="0"/>
              </a:spcBef>
              <a:spcAft>
                <a:spcPts val="0"/>
              </a:spcAft>
              <a:buClrTx/>
              <a:buSzTx/>
              <a:buFont typeface="Arial" panose="020B0604020202020204" pitchFamily="34" charset="0"/>
              <a:buNone/>
              <a:defRPr/>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职务方面的特性，能影响个人对工作或角色感到满意与否。</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barn(inVertical)">
                                      <p:cBhvr>
                                        <p:cTn id="7" dur="750"/>
                                        <p:tgtEl>
                                          <p:spTgt spid="269"/>
                                        </p:tgtEl>
                                      </p:cBhvr>
                                    </p:animEffect>
                                  </p:childTnLst>
                                </p:cTn>
                              </p:par>
                              <p:par>
                                <p:cTn id="8" presetID="55" presetClass="entr" presetSubtype="0" fill="hold" nodeType="withEffect">
                                  <p:stCondLst>
                                    <p:cond delay="0"/>
                                  </p:stCondLst>
                                  <p:childTnLst>
                                    <p:set>
                                      <p:cBhvr>
                                        <p:cTn id="9" dur="1" fill="hold">
                                          <p:stCondLst>
                                            <p:cond delay="0"/>
                                          </p:stCondLst>
                                        </p:cTn>
                                        <p:tgtEl>
                                          <p:spTgt spid="271"/>
                                        </p:tgtEl>
                                        <p:attrNameLst>
                                          <p:attrName>style.visibility</p:attrName>
                                        </p:attrNameLst>
                                      </p:cBhvr>
                                      <p:to>
                                        <p:strVal val="visible"/>
                                      </p:to>
                                    </p:set>
                                    <p:anim calcmode="lin" valueType="num">
                                      <p:cBhvr>
                                        <p:cTn id="10" dur="1000" fill="hold"/>
                                        <p:tgtEl>
                                          <p:spTgt spid="271"/>
                                        </p:tgtEl>
                                        <p:attrNameLst>
                                          <p:attrName>ppt_w</p:attrName>
                                        </p:attrNameLst>
                                      </p:cBhvr>
                                      <p:tavLst>
                                        <p:tav tm="0">
                                          <p:val>
                                            <p:strVal val="#ppt_w*0.70"/>
                                          </p:val>
                                        </p:tav>
                                        <p:tav tm="100000">
                                          <p:val>
                                            <p:strVal val="#ppt_w"/>
                                          </p:val>
                                        </p:tav>
                                      </p:tavLst>
                                    </p:anim>
                                    <p:anim calcmode="lin" valueType="num">
                                      <p:cBhvr>
                                        <p:cTn id="11" dur="1000" fill="hold"/>
                                        <p:tgtEl>
                                          <p:spTgt spid="271"/>
                                        </p:tgtEl>
                                        <p:attrNameLst>
                                          <p:attrName>ppt_h</p:attrName>
                                        </p:attrNameLst>
                                      </p:cBhvr>
                                      <p:tavLst>
                                        <p:tav tm="0">
                                          <p:val>
                                            <p:strVal val="#ppt_h"/>
                                          </p:val>
                                        </p:tav>
                                        <p:tav tm="100000">
                                          <p:val>
                                            <p:strVal val="#ppt_h"/>
                                          </p:val>
                                        </p:tav>
                                      </p:tavLst>
                                    </p:anim>
                                    <p:animEffect transition="in" filter="fade">
                                      <p:cBhvr>
                                        <p:cTn id="12" dur="1000"/>
                                        <p:tgtEl>
                                          <p:spTgt spid="271"/>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73"/>
                                        </p:tgtEl>
                                        <p:attrNameLst>
                                          <p:attrName>style.visibility</p:attrName>
                                        </p:attrNameLst>
                                      </p:cBhvr>
                                      <p:to>
                                        <p:strVal val="visible"/>
                                      </p:to>
                                    </p:set>
                                    <p:animEffect transition="in" filter="fade">
                                      <p:cBhvr>
                                        <p:cTn id="16" dur="750"/>
                                        <p:tgtEl>
                                          <p:spTgt spid="273"/>
                                        </p:tgtEl>
                                      </p:cBhvr>
                                    </p:animEffect>
                                  </p:childTnLst>
                                </p:cTn>
                              </p:par>
                              <p:par>
                                <p:cTn id="17" presetID="35" presetClass="path" presetSubtype="0" decel="100000" fill="hold" nodeType="withEffect">
                                  <p:stCondLst>
                                    <p:cond delay="0"/>
                                  </p:stCondLst>
                                  <p:childTnLst>
                                    <p:animMotion origin="layout" path="M 2.08333E-7 -2.59259E-6 L -0.04557 -2.59259E-6 " pathEditMode="relative" rAng="0" ptsTypes="AA">
                                      <p:cBhvr>
                                        <p:cTn id="18" dur="1500" spd="-100000" fill="hold"/>
                                        <p:tgtEl>
                                          <p:spTgt spid="273"/>
                                        </p:tgtEl>
                                        <p:attrNameLst>
                                          <p:attrName>ppt_x</p:attrName>
                                          <p:attrName>ppt_y</p:attrName>
                                        </p:attrNameLst>
                                      </p:cBhvr>
                                      <p:rCtr x="-2279" y="0"/>
                                    </p:animMotion>
                                  </p:childTnLst>
                                </p:cTn>
                              </p:par>
                              <p:par>
                                <p:cTn id="19" presetID="10" presetClass="entr" presetSubtype="0" fill="hold" nodeType="withEffect">
                                  <p:stCondLst>
                                    <p:cond delay="750"/>
                                  </p:stCondLst>
                                  <p:childTnLst>
                                    <p:set>
                                      <p:cBhvr>
                                        <p:cTn id="20" dur="1" fill="hold">
                                          <p:stCondLst>
                                            <p:cond delay="0"/>
                                          </p:stCondLst>
                                        </p:cTn>
                                        <p:tgtEl>
                                          <p:spTgt spid="282"/>
                                        </p:tgtEl>
                                        <p:attrNameLst>
                                          <p:attrName>style.visibility</p:attrName>
                                        </p:attrNameLst>
                                      </p:cBhvr>
                                      <p:to>
                                        <p:strVal val="visible"/>
                                      </p:to>
                                    </p:set>
                                    <p:animEffect transition="in" filter="fade">
                                      <p:cBhvr>
                                        <p:cTn id="21" dur="750"/>
                                        <p:tgtEl>
                                          <p:spTgt spid="282"/>
                                        </p:tgtEl>
                                      </p:cBhvr>
                                    </p:animEffect>
                                  </p:childTnLst>
                                </p:cTn>
                              </p:par>
                              <p:par>
                                <p:cTn id="22" presetID="35" presetClass="path" presetSubtype="0" decel="100000" fill="hold" nodeType="withEffect">
                                  <p:stCondLst>
                                    <p:cond delay="750"/>
                                  </p:stCondLst>
                                  <p:childTnLst>
                                    <p:animMotion origin="layout" path="M 2.08333E-7 -2.59259E-6 L -0.04557 -2.59259E-6 " pathEditMode="relative" rAng="0" ptsTypes="AA">
                                      <p:cBhvr>
                                        <p:cTn id="23" dur="1500" spd="-100000" fill="hold"/>
                                        <p:tgtEl>
                                          <p:spTgt spid="282"/>
                                        </p:tgtEl>
                                        <p:attrNameLst>
                                          <p:attrName>ppt_x</p:attrName>
                                          <p:attrName>ppt_y</p:attrName>
                                        </p:attrNameLst>
                                      </p:cBhvr>
                                      <p:rCtr x="-2279" y="0"/>
                                    </p:animMotion>
                                  </p:childTnLst>
                                </p:cTn>
                              </p:par>
                              <p:par>
                                <p:cTn id="24" presetID="10" presetClass="entr" presetSubtype="0" fill="hold" nodeType="withEffect">
                                  <p:stCondLst>
                                    <p:cond delay="1250"/>
                                  </p:stCondLst>
                                  <p:childTnLst>
                                    <p:set>
                                      <p:cBhvr>
                                        <p:cTn id="25" dur="1" fill="hold">
                                          <p:stCondLst>
                                            <p:cond delay="0"/>
                                          </p:stCondLst>
                                        </p:cTn>
                                        <p:tgtEl>
                                          <p:spTgt spid="279"/>
                                        </p:tgtEl>
                                        <p:attrNameLst>
                                          <p:attrName>style.visibility</p:attrName>
                                        </p:attrNameLst>
                                      </p:cBhvr>
                                      <p:to>
                                        <p:strVal val="visible"/>
                                      </p:to>
                                    </p:set>
                                    <p:animEffect transition="in" filter="fade">
                                      <p:cBhvr>
                                        <p:cTn id="26" dur="750"/>
                                        <p:tgtEl>
                                          <p:spTgt spid="279"/>
                                        </p:tgtEl>
                                      </p:cBhvr>
                                    </p:animEffect>
                                  </p:childTnLst>
                                </p:cTn>
                              </p:par>
                              <p:par>
                                <p:cTn id="27" presetID="35" presetClass="path" presetSubtype="0" decel="100000" fill="hold" nodeType="withEffect">
                                  <p:stCondLst>
                                    <p:cond delay="1250"/>
                                  </p:stCondLst>
                                  <p:childTnLst>
                                    <p:animMotion origin="layout" path="M 2.08333E-7 -2.59259E-6 L -0.04557 -2.59259E-6 " pathEditMode="relative" rAng="0" ptsTypes="AA">
                                      <p:cBhvr>
                                        <p:cTn id="28" dur="1500" spd="-100000" fill="hold"/>
                                        <p:tgtEl>
                                          <p:spTgt spid="279"/>
                                        </p:tgtEl>
                                        <p:attrNameLst>
                                          <p:attrName>ppt_x</p:attrName>
                                          <p:attrName>ppt_y</p:attrName>
                                        </p:attrNameLst>
                                      </p:cBhvr>
                                      <p:rCtr x="-2279" y="0"/>
                                    </p:animMotion>
                                  </p:childTnLst>
                                </p:cTn>
                              </p:par>
                              <p:par>
                                <p:cTn id="29" presetID="10" presetClass="entr" presetSubtype="0" fill="hold" nodeType="withEffect">
                                  <p:stCondLst>
                                    <p:cond delay="1750"/>
                                  </p:stCondLst>
                                  <p:childTnLst>
                                    <p:set>
                                      <p:cBhvr>
                                        <p:cTn id="30" dur="1" fill="hold">
                                          <p:stCondLst>
                                            <p:cond delay="0"/>
                                          </p:stCondLst>
                                        </p:cTn>
                                        <p:tgtEl>
                                          <p:spTgt spid="276"/>
                                        </p:tgtEl>
                                        <p:attrNameLst>
                                          <p:attrName>style.visibility</p:attrName>
                                        </p:attrNameLst>
                                      </p:cBhvr>
                                      <p:to>
                                        <p:strVal val="visible"/>
                                      </p:to>
                                    </p:set>
                                    <p:animEffect transition="in" filter="fade">
                                      <p:cBhvr>
                                        <p:cTn id="31" dur="750"/>
                                        <p:tgtEl>
                                          <p:spTgt spid="276"/>
                                        </p:tgtEl>
                                      </p:cBhvr>
                                    </p:animEffect>
                                  </p:childTnLst>
                                </p:cTn>
                              </p:par>
                              <p:par>
                                <p:cTn id="32" presetID="35" presetClass="path" presetSubtype="0" decel="100000" fill="hold" nodeType="withEffect">
                                  <p:stCondLst>
                                    <p:cond delay="1750"/>
                                  </p:stCondLst>
                                  <p:childTnLst>
                                    <p:animMotion origin="layout" path="M 2.08333E-7 -2.59259E-6 L -0.04557 -2.59259E-6 " pathEditMode="relative" rAng="0" ptsTypes="AA">
                                      <p:cBhvr>
                                        <p:cTn id="33" dur="1500" spd="-100000" fill="hold"/>
                                        <p:tgtEl>
                                          <p:spTgt spid="276"/>
                                        </p:tgtEl>
                                        <p:attrNameLst>
                                          <p:attrName>ppt_x</p:attrName>
                                          <p:attrName>ppt_y</p:attrName>
                                        </p:attrNameLst>
                                      </p:cBhvr>
                                      <p:rCtr x="-2279" y="0"/>
                                    </p:animMotion>
                                  </p:childTnLst>
                                </p:cTn>
                              </p:par>
                              <p:par>
                                <p:cTn id="34" presetID="10" presetClass="entr" presetSubtype="0" fill="hold" nodeType="withEffect">
                                  <p:stCondLst>
                                    <p:cond delay="175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750"/>
                                        <p:tgtEl>
                                          <p:spTgt spid="2"/>
                                        </p:tgtEl>
                                      </p:cBhvr>
                                    </p:animEffect>
                                  </p:childTnLst>
                                </p:cTn>
                              </p:par>
                              <p:par>
                                <p:cTn id="37" presetID="35" presetClass="path" presetSubtype="0" decel="100000" fill="hold" nodeType="withEffect">
                                  <p:stCondLst>
                                    <p:cond delay="1750"/>
                                  </p:stCondLst>
                                  <p:childTnLst>
                                    <p:animMotion origin="layout" path="M 2.08333E-7 -2.59259E-6 L -0.04557 -2.59259E-6 " pathEditMode="relative" rAng="0" ptsTypes="AA">
                                      <p:cBhvr>
                                        <p:cTn id="38" dur="1500" spd="-100000" fill="hold"/>
                                        <p:tgtEl>
                                          <p:spTgt spid="2"/>
                                        </p:tgtEl>
                                        <p:attrNameLst>
                                          <p:attrName>ppt_x</p:attrName>
                                          <p:attrName>ppt_y</p:attrName>
                                        </p:attrNameLst>
                                      </p:cBhvr>
                                      <p:rCtr x="-22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5"/>
          <p:cNvSpPr/>
          <p:nvPr/>
        </p:nvSpPr>
        <p:spPr>
          <a:xfrm flipV="1">
            <a:off x="0" y="0"/>
            <a:ext cx="13285470" cy="685800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 name="connsiteX0-141" fmla="*/ 0 w 13636106"/>
              <a:gd name="connsiteY0-142" fmla="*/ 1157397 h 7443897"/>
              <a:gd name="connsiteX1-143" fmla="*/ 2535798 w 13636106"/>
              <a:gd name="connsiteY1-144" fmla="*/ 482612 h 7443897"/>
              <a:gd name="connsiteX2-145" fmla="*/ 12651348 w 13636106"/>
              <a:gd name="connsiteY2-146" fmla="*/ 838312 h 7443897"/>
              <a:gd name="connsiteX3-147" fmla="*/ 3983598 w 13636106"/>
              <a:gd name="connsiteY3-148" fmla="*/ 7443897 h 7443897"/>
              <a:gd name="connsiteX4-149" fmla="*/ 0 w 13636106"/>
              <a:gd name="connsiteY4-150" fmla="*/ 7443897 h 7443897"/>
              <a:gd name="connsiteX5-151" fmla="*/ 0 w 13636106"/>
              <a:gd name="connsiteY5-152" fmla="*/ 1157397 h 7443897"/>
              <a:gd name="connsiteX0-153" fmla="*/ 0 w 13474452"/>
              <a:gd name="connsiteY0-154" fmla="*/ 1157397 h 7443897"/>
              <a:gd name="connsiteX1-155" fmla="*/ 2535798 w 13474452"/>
              <a:gd name="connsiteY1-156" fmla="*/ 482612 h 7443897"/>
              <a:gd name="connsiteX2-157" fmla="*/ 12651348 w 13474452"/>
              <a:gd name="connsiteY2-158" fmla="*/ 838312 h 7443897"/>
              <a:gd name="connsiteX3-159" fmla="*/ 3983598 w 13474452"/>
              <a:gd name="connsiteY3-160" fmla="*/ 7443897 h 7443897"/>
              <a:gd name="connsiteX4-161" fmla="*/ 0 w 13474452"/>
              <a:gd name="connsiteY4-162" fmla="*/ 7443897 h 7443897"/>
              <a:gd name="connsiteX5-163" fmla="*/ 0 w 13474452"/>
              <a:gd name="connsiteY5-164" fmla="*/ 1157397 h 7443897"/>
              <a:gd name="connsiteX0-165" fmla="*/ 0 w 13498871"/>
              <a:gd name="connsiteY0-166" fmla="*/ 1157397 h 7443897"/>
              <a:gd name="connsiteX1-167" fmla="*/ 2535798 w 13498871"/>
              <a:gd name="connsiteY1-168" fmla="*/ 482612 h 7443897"/>
              <a:gd name="connsiteX2-169" fmla="*/ 12651348 w 13498871"/>
              <a:gd name="connsiteY2-170" fmla="*/ 838312 h 7443897"/>
              <a:gd name="connsiteX3-171" fmla="*/ 3983598 w 13498871"/>
              <a:gd name="connsiteY3-172" fmla="*/ 7443897 h 7443897"/>
              <a:gd name="connsiteX4-173" fmla="*/ 0 w 13498871"/>
              <a:gd name="connsiteY4-174" fmla="*/ 7443897 h 7443897"/>
              <a:gd name="connsiteX5-175" fmla="*/ 0 w 13498871"/>
              <a:gd name="connsiteY5-176" fmla="*/ 1157397 h 7443897"/>
              <a:gd name="connsiteX0-177" fmla="*/ 0 w 13285693"/>
              <a:gd name="connsiteY0-178" fmla="*/ 1157397 h 7443897"/>
              <a:gd name="connsiteX1-179" fmla="*/ 2535798 w 13285693"/>
              <a:gd name="connsiteY1-180" fmla="*/ 482612 h 7443897"/>
              <a:gd name="connsiteX2-181" fmla="*/ 12651348 w 13285693"/>
              <a:gd name="connsiteY2-182" fmla="*/ 838312 h 7443897"/>
              <a:gd name="connsiteX3-183" fmla="*/ 3983598 w 13285693"/>
              <a:gd name="connsiteY3-184" fmla="*/ 7443897 h 7443897"/>
              <a:gd name="connsiteX4-185" fmla="*/ 0 w 13285693"/>
              <a:gd name="connsiteY4-186" fmla="*/ 7443897 h 7443897"/>
              <a:gd name="connsiteX5-187" fmla="*/ 0 w 13285693"/>
              <a:gd name="connsiteY5-188"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13285693" h="7443897">
                <a:moveTo>
                  <a:pt x="0" y="1157397"/>
                </a:moveTo>
                <a:cubicBezTo>
                  <a:pt x="508358" y="124355"/>
                  <a:pt x="2075065" y="-477540"/>
                  <a:pt x="2535798" y="482612"/>
                </a:cubicBezTo>
                <a:cubicBezTo>
                  <a:pt x="3015581" y="1576295"/>
                  <a:pt x="11943323" y="816291"/>
                  <a:pt x="12651348" y="838312"/>
                </a:cubicBezTo>
                <a:cubicBezTo>
                  <a:pt x="16537548" y="3248245"/>
                  <a:pt x="1183248" y="2400319"/>
                  <a:pt x="3983598" y="7443897"/>
                </a:cubicBezTo>
                <a:lnTo>
                  <a:pt x="0" y="7443897"/>
                </a:lnTo>
                <a:lnTo>
                  <a:pt x="0" y="1157397"/>
                </a:lnTo>
                <a:close/>
              </a:path>
            </a:pathLst>
          </a:custGeom>
          <a:gradFill>
            <a:gsLst>
              <a:gs pos="61000">
                <a:srgbClr val="C2A1FF"/>
              </a:gs>
              <a:gs pos="29000">
                <a:srgbClr val="F7B2C3"/>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文本框 14"/>
          <p:cNvSpPr txBox="1"/>
          <p:nvPr/>
        </p:nvSpPr>
        <p:spPr>
          <a:xfrm>
            <a:off x="5293360" y="811777"/>
            <a:ext cx="1605280" cy="521970"/>
          </a:xfrm>
          <a:prstGeom prst="rect">
            <a:avLst/>
          </a:prstGeom>
          <a:noFill/>
        </p:spPr>
        <p:txBody>
          <a:bodyPr wrap="none" rtlCol="0">
            <a:spAutoFit/>
            <a:scene3d>
              <a:camera prst="orthographicFront"/>
              <a:lightRig rig="threePt" dir="t"/>
            </a:scene3d>
            <a:sp3d contourW="12700"/>
          </a:bodyPr>
          <a:lstStyle/>
          <a:p>
            <a:pPr algn="dist" defTabSz="457200"/>
            <a:r>
              <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rPr>
              <a:t>建模岗位</a:t>
            </a:r>
            <a:endPar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endParaRPr>
          </a:p>
        </p:txBody>
      </p:sp>
      <p:sp>
        <p:nvSpPr>
          <p:cNvPr id="17" name="圆角矩形 16"/>
          <p:cNvSpPr/>
          <p:nvPr/>
        </p:nvSpPr>
        <p:spPr>
          <a:xfrm>
            <a:off x="7541279" y="2288669"/>
            <a:ext cx="3139513" cy="2093880"/>
          </a:xfrm>
          <a:prstGeom prst="roundRect">
            <a:avLst>
              <a:gd name="adj" fmla="val 5567"/>
            </a:avLst>
          </a:prstGeom>
          <a:gradFill>
            <a:gsLst>
              <a:gs pos="75000">
                <a:schemeClr val="accent4">
                  <a:lumMod val="60000"/>
                  <a:lumOff val="40000"/>
                </a:schemeClr>
              </a:gs>
              <a:gs pos="18000">
                <a:srgbClr val="FFBAD3"/>
              </a:gs>
            </a:gsLst>
            <a:lin ang="18600000" scaled="0"/>
          </a:gradFill>
          <a:ln>
            <a:noFill/>
          </a:ln>
          <a:effectLst>
            <a:outerShdw blurRad="50800" dist="38100" algn="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rtlCol="0" anchor="ctr"/>
          <a:lstStyle/>
          <a:p>
            <a:pPr algn="ctr"/>
            <a:endParaRPr lang="zh-CN" altLang="en-US">
              <a:ea typeface="方正黑体简体" panose="03000509000000000000" pitchFamily="65" charset="-122"/>
            </a:endParaRPr>
          </a:p>
        </p:txBody>
      </p:sp>
      <p:pic>
        <p:nvPicPr>
          <p:cNvPr id="18" name="Picture 307" descr="C:\Users\Administrator\Desktop\未标题-1.png"/>
          <p:cNvPicPr>
            <a:picLocks noChangeAspect="1" noChangeArrowheads="1"/>
          </p:cNvPicPr>
          <p:nvPr/>
        </p:nvPicPr>
        <p:blipFill rotWithShape="1">
          <a:blip r:embed="rId1" cstate="print">
            <a:extLst>
              <a:ext uri="{BEBA8EAE-BF5A-486C-A8C5-ECC9F3942E4B}">
                <a14:imgProps xmlns:a14="http://schemas.microsoft.com/office/drawing/2010/main">
                  <a14:imgLayer r:embed="rId2">
                    <a14:imgEffect>
                      <a14:colorTemperature colorTemp="59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10800000">
            <a:off x="8077207" y="2688139"/>
            <a:ext cx="2049860" cy="34025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9" name="Group 1"/>
          <p:cNvGrpSpPr/>
          <p:nvPr/>
        </p:nvGrpSpPr>
        <p:grpSpPr>
          <a:xfrm>
            <a:off x="6578954" y="1610508"/>
            <a:ext cx="1422702" cy="1422702"/>
            <a:chOff x="6826604" y="1562248"/>
            <a:chExt cx="1422702" cy="1422702"/>
          </a:xfrm>
        </p:grpSpPr>
        <p:sp>
          <p:nvSpPr>
            <p:cNvPr id="20" name="Star: 10 Points 272"/>
            <p:cNvSpPr/>
            <p:nvPr/>
          </p:nvSpPr>
          <p:spPr>
            <a:xfrm>
              <a:off x="6826604" y="1562248"/>
              <a:ext cx="1422702" cy="1422702"/>
            </a:xfrm>
            <a:prstGeom prst="star10">
              <a:avLst/>
            </a:prstGeom>
            <a:gradFill>
              <a:gsLst>
                <a:gs pos="0">
                  <a:schemeClr val="accent5"/>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Calibri" panose="020F0502020204030204"/>
                <a:ea typeface="方正黑体简体" panose="03000509000000000000" pitchFamily="65" charset="-122"/>
                <a:cs typeface="+mn-cs"/>
              </a:endParaRPr>
            </a:p>
          </p:txBody>
        </p:sp>
        <p:sp>
          <p:nvSpPr>
            <p:cNvPr id="21" name="Rectangle 273"/>
            <p:cNvSpPr/>
            <p:nvPr/>
          </p:nvSpPr>
          <p:spPr>
            <a:xfrm rot="20605618">
              <a:off x="6971597" y="1883759"/>
              <a:ext cx="109461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900" b="0" i="0" u="none" strike="noStrike" kern="1200" cap="none" spc="0" normalizeH="0" baseline="0" noProof="0" dirty="0">
                  <a:ln>
                    <a:noFill/>
                  </a:ln>
                  <a:solidFill>
                    <a:prstClr val="white"/>
                  </a:solidFill>
                  <a:effectLst/>
                  <a:uLnTx/>
                  <a:uFillTx/>
                  <a:latin typeface="Montserrat Light" panose="00000400000000000000" pitchFamily="50" charset="0"/>
                  <a:ea typeface="方正黑体简体" panose="03000509000000000000" pitchFamily="65" charset="-122"/>
                  <a:cs typeface="Segoe UI" panose="020B0502040204020203" pitchFamily="34" charset="0"/>
                </a:rPr>
                <a:t>Design</a:t>
              </a:r>
              <a:r>
                <a:rPr kumimoji="0" lang="en-US" sz="1800" b="0" i="0" u="none" strike="noStrike" kern="1200" cap="none" spc="0" normalizeH="0" baseline="0" noProof="0" dirty="0">
                  <a:ln>
                    <a:noFill/>
                  </a:ln>
                  <a:solidFill>
                    <a:prstClr val="white"/>
                  </a:solidFill>
                  <a:effectLst/>
                  <a:uLnTx/>
                  <a:uFillTx/>
                  <a:latin typeface="Montserrat Light" panose="00000400000000000000" pitchFamily="50" charset="0"/>
                  <a:ea typeface="方正黑体简体" panose="03000509000000000000" pitchFamily="65" charset="-122"/>
                  <a:cs typeface="Segoe UI" panose="020B0502040204020203" pitchFamily="34" charset="0"/>
                </a:rPr>
                <a:t> </a:t>
              </a:r>
              <a:endParaRPr kumimoji="0" lang="en-US" sz="1800" b="0" i="0" u="none" strike="noStrike" kern="1200" cap="none" spc="0" normalizeH="0" baseline="0" noProof="0" dirty="0">
                <a:ln>
                  <a:noFill/>
                </a:ln>
                <a:solidFill>
                  <a:prstClr val="white"/>
                </a:solidFill>
                <a:effectLst/>
                <a:uLnTx/>
                <a:uFillTx/>
                <a:latin typeface="Montserrat Light" panose="00000400000000000000" pitchFamily="50" charset="0"/>
                <a:ea typeface="方正黑体简体" panose="03000509000000000000" pitchFamily="65" charset="-122"/>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prstClr val="white"/>
                  </a:solidFill>
                  <a:effectLst/>
                  <a:uLnTx/>
                  <a:uFillTx/>
                  <a:latin typeface="Montserrat" panose="00000500000000000000" pitchFamily="50" charset="0"/>
                  <a:ea typeface="方正黑体简体" panose="03000509000000000000" pitchFamily="65" charset="-122"/>
                  <a:cs typeface="Segoe UI" panose="020B0502040204020203" pitchFamily="34" charset="0"/>
                </a:rPr>
                <a:t>winner</a:t>
              </a:r>
              <a:endParaRPr kumimoji="0" lang="en-US" sz="1800" b="1" i="0" u="none" strike="noStrike" kern="1200" cap="none" spc="0" normalizeH="0" baseline="0" noProof="0" dirty="0">
                <a:ln>
                  <a:noFill/>
                </a:ln>
                <a:solidFill>
                  <a:prstClr val="white"/>
                </a:solidFill>
                <a:effectLst/>
                <a:uLnTx/>
                <a:uFillTx/>
                <a:latin typeface="Montserrat" panose="00000500000000000000" pitchFamily="50" charset="0"/>
                <a:ea typeface="方正黑体简体" panose="03000509000000000000" pitchFamily="65" charset="-122"/>
                <a:cs typeface="Segoe UI" panose="020B0502040204020203" pitchFamily="34" charset="0"/>
              </a:endParaRPr>
            </a:p>
          </p:txBody>
        </p:sp>
      </p:grpSp>
      <p:grpSp>
        <p:nvGrpSpPr>
          <p:cNvPr id="22" name="组合 21"/>
          <p:cNvGrpSpPr/>
          <p:nvPr/>
        </p:nvGrpSpPr>
        <p:grpSpPr>
          <a:xfrm>
            <a:off x="1737360" y="1789430"/>
            <a:ext cx="3528695" cy="1424996"/>
            <a:chOff x="2068" y="3147"/>
            <a:chExt cx="5557" cy="2244"/>
          </a:xfrm>
        </p:grpSpPr>
        <p:grpSp>
          <p:nvGrpSpPr>
            <p:cNvPr id="23" name="组合 22"/>
            <p:cNvGrpSpPr/>
            <p:nvPr/>
          </p:nvGrpSpPr>
          <p:grpSpPr>
            <a:xfrm>
              <a:off x="2068" y="3247"/>
              <a:ext cx="800" cy="800"/>
              <a:chOff x="2522" y="1807"/>
              <a:chExt cx="800" cy="800"/>
            </a:xfrm>
          </p:grpSpPr>
          <p:sp>
            <p:nvSpPr>
              <p:cNvPr id="27" name="PA_库_Square "/>
              <p:cNvSpPr/>
              <p:nvPr>
                <p:custDataLst>
                  <p:tags r:id="rId3"/>
                </p:custDataLst>
              </p:nvPr>
            </p:nvSpPr>
            <p:spPr>
              <a:xfrm>
                <a:off x="2572" y="1857"/>
                <a:ext cx="700" cy="700"/>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28" name="PA_库_Square "/>
              <p:cNvSpPr/>
              <p:nvPr>
                <p:custDataLst>
                  <p:tags r:id="rId4"/>
                </p:custDataLst>
              </p:nvPr>
            </p:nvSpPr>
            <p:spPr>
              <a:xfrm>
                <a:off x="2522" y="1807"/>
                <a:ext cx="800" cy="800"/>
              </a:xfrm>
              <a:prstGeom prst="rect">
                <a:avLst/>
              </a:prstGeom>
              <a:gradFill>
                <a:gsLst>
                  <a:gs pos="0">
                    <a:srgbClr val="52DCDE"/>
                  </a:gs>
                  <a:gs pos="100000">
                    <a:srgbClr val="FF89A1"/>
                  </a:gs>
                </a:gsLst>
                <a:lin ang="5400000" scaled="0"/>
              </a:gradFill>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29" name="PA_库_形状 "/>
              <p:cNvSpPr/>
              <p:nvPr>
                <p:custDataLst>
                  <p:tags r:id="rId5"/>
                </p:custDataLst>
              </p:nvPr>
            </p:nvSpPr>
            <p:spPr>
              <a:xfrm>
                <a:off x="2722" y="2011"/>
                <a:ext cx="400" cy="39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075">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ea typeface="方正黑体简体" panose="03000509000000000000" pitchFamily="65" charset="-122"/>
                </a:endParaRPr>
              </a:p>
            </p:txBody>
          </p:sp>
        </p:grpSp>
        <p:grpSp>
          <p:nvGrpSpPr>
            <p:cNvPr id="24" name="组合 23"/>
            <p:cNvGrpSpPr/>
            <p:nvPr/>
          </p:nvGrpSpPr>
          <p:grpSpPr>
            <a:xfrm>
              <a:off x="3239" y="3147"/>
              <a:ext cx="4386" cy="2244"/>
              <a:chOff x="1541719" y="2349127"/>
              <a:chExt cx="2784999" cy="1425177"/>
            </a:xfrm>
          </p:grpSpPr>
          <p:sp>
            <p:nvSpPr>
              <p:cNvPr id="25" name="文本框 24"/>
              <p:cNvSpPr txBox="1"/>
              <p:nvPr/>
            </p:nvSpPr>
            <p:spPr>
              <a:xfrm>
                <a:off x="1541719" y="2349127"/>
                <a:ext cx="2506880" cy="368347"/>
              </a:xfrm>
              <a:prstGeom prst="rect">
                <a:avLst/>
              </a:prstGeom>
              <a:noFill/>
            </p:spPr>
            <p:txBody>
              <a:bodyPr wrap="square" rtlCol="0">
                <a:spAutoFit/>
                <a:scene3d>
                  <a:camera prst="orthographicFront"/>
                  <a:lightRig rig="threePt" dir="t"/>
                </a:scene3d>
                <a:sp3d contourW="12700"/>
              </a:bodyPr>
              <a:lstStyle/>
              <a:p>
                <a:pPr defTabSz="457200"/>
                <a:r>
                  <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rPr>
                  <a:t>建模岗位的关键任务</a:t>
                </a:r>
                <a:endPar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endParaRPr>
              </a:p>
            </p:txBody>
          </p:sp>
          <p:sp>
            <p:nvSpPr>
              <p:cNvPr id="26" name="文本框 25"/>
              <p:cNvSpPr txBox="1"/>
              <p:nvPr/>
            </p:nvSpPr>
            <p:spPr>
              <a:xfrm>
                <a:off x="1541719" y="2687681"/>
                <a:ext cx="2784999" cy="1086623"/>
              </a:xfrm>
              <a:prstGeom prst="rect">
                <a:avLst/>
              </a:prstGeom>
              <a:noFill/>
            </p:spPr>
            <p:txBody>
              <a:bodyPr wrap="square" rtlCol="0">
                <a:spAutoFit/>
                <a:scene3d>
                  <a:camera prst="orthographicFront"/>
                  <a:lightRig rig="threePt" dir="t"/>
                </a:scene3d>
                <a:sp3d contourW="12700"/>
              </a:bodyPr>
              <a:lstStyle/>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业务成长：推动业务增长；提升业绩；经营/维护客户关系</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运行效能：整合/协调资源</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制度体系组织发展：激励团队</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grpSp>
      </p:grpSp>
      <p:grpSp>
        <p:nvGrpSpPr>
          <p:cNvPr id="30" name="组合 29"/>
          <p:cNvGrpSpPr/>
          <p:nvPr/>
        </p:nvGrpSpPr>
        <p:grpSpPr>
          <a:xfrm>
            <a:off x="1737360" y="3377565"/>
            <a:ext cx="3528695" cy="1501831"/>
            <a:chOff x="2068" y="3147"/>
            <a:chExt cx="5557" cy="2365"/>
          </a:xfrm>
        </p:grpSpPr>
        <p:grpSp>
          <p:nvGrpSpPr>
            <p:cNvPr id="31" name="组合 30"/>
            <p:cNvGrpSpPr/>
            <p:nvPr/>
          </p:nvGrpSpPr>
          <p:grpSpPr>
            <a:xfrm>
              <a:off x="2068" y="3247"/>
              <a:ext cx="800" cy="800"/>
              <a:chOff x="2522" y="1807"/>
              <a:chExt cx="800" cy="800"/>
            </a:xfrm>
          </p:grpSpPr>
          <p:sp>
            <p:nvSpPr>
              <p:cNvPr id="35" name="PA_库_Square "/>
              <p:cNvSpPr/>
              <p:nvPr>
                <p:custDataLst>
                  <p:tags r:id="rId6"/>
                </p:custDataLst>
              </p:nvPr>
            </p:nvSpPr>
            <p:spPr>
              <a:xfrm>
                <a:off x="2572" y="1857"/>
                <a:ext cx="700" cy="700"/>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36" name="PA_库_Square "/>
              <p:cNvSpPr/>
              <p:nvPr>
                <p:custDataLst>
                  <p:tags r:id="rId7"/>
                </p:custDataLst>
              </p:nvPr>
            </p:nvSpPr>
            <p:spPr>
              <a:xfrm>
                <a:off x="2522" y="1807"/>
                <a:ext cx="800" cy="800"/>
              </a:xfrm>
              <a:prstGeom prst="rect">
                <a:avLst/>
              </a:prstGeom>
              <a:gradFill>
                <a:gsLst>
                  <a:gs pos="0">
                    <a:srgbClr val="52DCDE"/>
                  </a:gs>
                  <a:gs pos="100000">
                    <a:srgbClr val="FF89A1"/>
                  </a:gs>
                </a:gsLst>
                <a:lin ang="5400000" scaled="0"/>
              </a:gradFill>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37" name="PA_库_形状 "/>
              <p:cNvSpPr/>
              <p:nvPr>
                <p:custDataLst>
                  <p:tags r:id="rId8"/>
                </p:custDataLst>
              </p:nvPr>
            </p:nvSpPr>
            <p:spPr>
              <a:xfrm>
                <a:off x="2722" y="2011"/>
                <a:ext cx="400" cy="39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075">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ea typeface="方正黑体简体" panose="03000509000000000000" pitchFamily="65" charset="-122"/>
                </a:endParaRPr>
              </a:p>
            </p:txBody>
          </p:sp>
        </p:grpSp>
        <p:grpSp>
          <p:nvGrpSpPr>
            <p:cNvPr id="32" name="组合 31"/>
            <p:cNvGrpSpPr/>
            <p:nvPr/>
          </p:nvGrpSpPr>
          <p:grpSpPr>
            <a:xfrm>
              <a:off x="3239" y="3147"/>
              <a:ext cx="4386" cy="2365"/>
              <a:chOff x="1541719" y="2349127"/>
              <a:chExt cx="2784999" cy="1502022"/>
            </a:xfrm>
          </p:grpSpPr>
          <p:sp>
            <p:nvSpPr>
              <p:cNvPr id="33" name="文本框 32"/>
              <p:cNvSpPr txBox="1"/>
              <p:nvPr/>
            </p:nvSpPr>
            <p:spPr>
              <a:xfrm>
                <a:off x="1541719" y="2349127"/>
                <a:ext cx="2334802" cy="368347"/>
              </a:xfrm>
              <a:prstGeom prst="rect">
                <a:avLst/>
              </a:prstGeom>
              <a:noFill/>
            </p:spPr>
            <p:txBody>
              <a:bodyPr wrap="square" rtlCol="0">
                <a:spAutoFit/>
                <a:scene3d>
                  <a:camera prst="orthographicFront"/>
                  <a:lightRig rig="threePt" dir="t"/>
                </a:scene3d>
                <a:sp3d contourW="12700"/>
              </a:bodyPr>
              <a:lstStyle/>
              <a:p>
                <a:pPr defTabSz="457200"/>
                <a:r>
                  <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rPr>
                  <a:t>建模岗位的关键能力</a:t>
                </a:r>
                <a:endPar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endParaRPr>
              </a:p>
            </p:txBody>
          </p:sp>
          <p:sp>
            <p:nvSpPr>
              <p:cNvPr id="34" name="文本框 33"/>
              <p:cNvSpPr txBox="1"/>
              <p:nvPr/>
            </p:nvSpPr>
            <p:spPr>
              <a:xfrm>
                <a:off x="1541719" y="2687681"/>
                <a:ext cx="2784999" cy="1163468"/>
              </a:xfrm>
              <a:prstGeom prst="rect">
                <a:avLst/>
              </a:prstGeom>
              <a:noFill/>
            </p:spPr>
            <p:txBody>
              <a:bodyPr wrap="square" rtlCol="0">
                <a:spAutoFit/>
                <a:scene3d>
                  <a:camera prst="orthographicFront"/>
                  <a:lightRig rig="threePt" dir="t"/>
                </a:scene3d>
                <a:sp3d contourW="12700"/>
              </a:bodyPr>
              <a:lstStyle/>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人际能力：建立客户忠诚度</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业务能力：业务敏锐度</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领导能力：发挥最高绩效；激励他人</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a:p>
                <a:pPr defTabSz="457200" fontAlgn="auto">
                  <a:lnSpc>
                    <a:spcPct val="114000"/>
                  </a:lnSpc>
                  <a:spcAft>
                    <a:spcPts val="600"/>
                  </a:spcAft>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个人能力：结果导向；积极主动</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grpSp>
      </p:grpSp>
      <p:grpSp>
        <p:nvGrpSpPr>
          <p:cNvPr id="38" name="组合 37"/>
          <p:cNvGrpSpPr/>
          <p:nvPr/>
        </p:nvGrpSpPr>
        <p:grpSpPr>
          <a:xfrm>
            <a:off x="1737360" y="5028565"/>
            <a:ext cx="3710305" cy="640136"/>
            <a:chOff x="2068" y="3147"/>
            <a:chExt cx="5843" cy="1008"/>
          </a:xfrm>
        </p:grpSpPr>
        <p:grpSp>
          <p:nvGrpSpPr>
            <p:cNvPr id="39" name="组合 38"/>
            <p:cNvGrpSpPr/>
            <p:nvPr/>
          </p:nvGrpSpPr>
          <p:grpSpPr>
            <a:xfrm>
              <a:off x="2068" y="3247"/>
              <a:ext cx="800" cy="800"/>
              <a:chOff x="2522" y="1807"/>
              <a:chExt cx="800" cy="800"/>
            </a:xfrm>
          </p:grpSpPr>
          <p:sp>
            <p:nvSpPr>
              <p:cNvPr id="43" name="PA_库_Square "/>
              <p:cNvSpPr/>
              <p:nvPr>
                <p:custDataLst>
                  <p:tags r:id="rId9"/>
                </p:custDataLst>
              </p:nvPr>
            </p:nvSpPr>
            <p:spPr>
              <a:xfrm>
                <a:off x="2572" y="1857"/>
                <a:ext cx="700" cy="700"/>
              </a:xfrm>
              <a:prstGeom prst="rect">
                <a:avLst/>
              </a:prstGeom>
              <a:solidFill>
                <a:srgbClr val="7611D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44" name="PA_库_Square "/>
              <p:cNvSpPr/>
              <p:nvPr>
                <p:custDataLst>
                  <p:tags r:id="rId10"/>
                </p:custDataLst>
              </p:nvPr>
            </p:nvSpPr>
            <p:spPr>
              <a:xfrm>
                <a:off x="2522" y="1807"/>
                <a:ext cx="800" cy="800"/>
              </a:xfrm>
              <a:prstGeom prst="rect">
                <a:avLst/>
              </a:prstGeom>
              <a:gradFill>
                <a:gsLst>
                  <a:gs pos="0">
                    <a:srgbClr val="52DCDE"/>
                  </a:gs>
                  <a:gs pos="100000">
                    <a:srgbClr val="FF89A1"/>
                  </a:gs>
                </a:gsLst>
                <a:lin ang="5400000" scaled="0"/>
              </a:gradFill>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ea typeface="方正黑体简体" panose="03000509000000000000" pitchFamily="65" charset="-122"/>
                </a:endParaRPr>
              </a:p>
            </p:txBody>
          </p:sp>
          <p:sp>
            <p:nvSpPr>
              <p:cNvPr id="45" name="PA_库_形状 "/>
              <p:cNvSpPr/>
              <p:nvPr>
                <p:custDataLst>
                  <p:tags r:id="rId11"/>
                </p:custDataLst>
              </p:nvPr>
            </p:nvSpPr>
            <p:spPr>
              <a:xfrm>
                <a:off x="2722" y="2011"/>
                <a:ext cx="400" cy="39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6F8FF"/>
              </a:solidFill>
              <a:ln w="12700">
                <a:miter lim="400000"/>
              </a:ln>
            </p:spPr>
            <p:txBody>
              <a:bodyPr lIns="22860" rIns="22860" anchor="ctr"/>
              <a:lstStyle/>
              <a:p>
                <a:pPr defTabSz="219075">
                  <a:defRPr b="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900">
                  <a:ea typeface="方正黑体简体" panose="03000509000000000000" pitchFamily="65" charset="-122"/>
                </a:endParaRPr>
              </a:p>
            </p:txBody>
          </p:sp>
        </p:grpSp>
        <p:grpSp>
          <p:nvGrpSpPr>
            <p:cNvPr id="40" name="组合 39"/>
            <p:cNvGrpSpPr/>
            <p:nvPr/>
          </p:nvGrpSpPr>
          <p:grpSpPr>
            <a:xfrm>
              <a:off x="3239" y="3147"/>
              <a:ext cx="4672" cy="1008"/>
              <a:chOff x="1541719" y="2349127"/>
              <a:chExt cx="2966602" cy="640217"/>
            </a:xfrm>
          </p:grpSpPr>
          <p:sp>
            <p:nvSpPr>
              <p:cNvPr id="41" name="文本框 40"/>
              <p:cNvSpPr txBox="1"/>
              <p:nvPr/>
            </p:nvSpPr>
            <p:spPr>
              <a:xfrm>
                <a:off x="1541719" y="2349127"/>
                <a:ext cx="2966602" cy="368347"/>
              </a:xfrm>
              <a:prstGeom prst="rect">
                <a:avLst/>
              </a:prstGeom>
              <a:noFill/>
            </p:spPr>
            <p:txBody>
              <a:bodyPr wrap="square" rtlCol="0">
                <a:spAutoFit/>
                <a:scene3d>
                  <a:camera prst="orthographicFront"/>
                  <a:lightRig rig="threePt" dir="t"/>
                </a:scene3d>
                <a:sp3d contourW="12700"/>
              </a:bodyPr>
              <a:lstStyle/>
              <a:p>
                <a:pPr defTabSz="457200"/>
                <a:r>
                  <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rPr>
                  <a:t>建模岗位的职务适配性要素</a:t>
                </a:r>
                <a:endParaRPr lang="zh-CN" altLang="en-US" b="1" dirty="0">
                  <a:solidFill>
                    <a:srgbClr val="000000">
                      <a:lumMod val="75000"/>
                      <a:lumOff val="25000"/>
                    </a:srgbClr>
                  </a:solidFill>
                  <a:latin typeface="方正黑体简体" panose="03000509000000000000" pitchFamily="65" charset="-122"/>
                  <a:ea typeface="方正黑体简体" panose="03000509000000000000" pitchFamily="65" charset="-122"/>
                </a:endParaRPr>
              </a:p>
            </p:txBody>
          </p:sp>
          <p:sp>
            <p:nvSpPr>
              <p:cNvPr id="42" name="文本框 41"/>
              <p:cNvSpPr txBox="1"/>
              <p:nvPr/>
            </p:nvSpPr>
            <p:spPr>
              <a:xfrm>
                <a:off x="1541719" y="2687681"/>
                <a:ext cx="2784999" cy="301663"/>
              </a:xfrm>
              <a:prstGeom prst="rect">
                <a:avLst/>
              </a:prstGeom>
              <a:noFill/>
            </p:spPr>
            <p:txBody>
              <a:bodyPr wrap="square" rtlCol="0">
                <a:spAutoFit/>
                <a:scene3d>
                  <a:camera prst="orthographicFront"/>
                  <a:lightRig rig="threePt" dir="t"/>
                </a:scene3d>
                <a:sp3d contourW="12700"/>
              </a:bodyPr>
              <a:lstStyle/>
              <a:p>
                <a:pPr defTabSz="457200">
                  <a:lnSpc>
                    <a:spcPct val="114000"/>
                  </a:lnSpc>
                </a:pPr>
                <a:r>
                  <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rPr>
                  <a:t>工作复杂性；影响他人；社交</a:t>
                </a:r>
                <a:endParaRPr lang="zh-CN" altLang="en-US" sz="1200" kern="0" noProof="0" dirty="0">
                  <a:ln>
                    <a:noFill/>
                  </a:ln>
                  <a:solidFill>
                    <a:schemeClr val="tx1">
                      <a:lumMod val="65000"/>
                      <a:lumOff val="35000"/>
                    </a:schemeClr>
                  </a:solidFill>
                  <a:effectLst/>
                  <a:uLnTx/>
                  <a:uFillTx/>
                  <a:latin typeface="方正黑体简体" panose="03000509000000000000" pitchFamily="65" charset="-122"/>
                  <a:ea typeface="方正黑体简体" panose="03000509000000000000" pitchFamily="65" charset="-122"/>
                  <a:cs typeface="Tahoma" panose="020B0604030504040204" pitchFamily="34" charset="0"/>
                  <a:sym typeface="+mn-ea"/>
                </a:endParaRPr>
              </a:p>
            </p:txBody>
          </p:sp>
        </p:grpSp>
      </p:grpSp>
      <p:pic>
        <p:nvPicPr>
          <p:cNvPr id="46" name="图片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47" name="图片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par>
                                <p:cTn id="8" presetID="53" presetClass="entr" presetSubtype="16"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ppt_w</p:attrName>
                                        </p:attrNameLst>
                                      </p:cBhvr>
                                      <p:tavLst>
                                        <p:tav tm="0">
                                          <p:val>
                                            <p:fltVal val="0"/>
                                          </p:val>
                                        </p:tav>
                                        <p:tav tm="100000">
                                          <p:val>
                                            <p:strVal val="#ppt_w"/>
                                          </p:val>
                                        </p:tav>
                                      </p:tavLst>
                                    </p:anim>
                                    <p:anim calcmode="lin" valueType="num">
                                      <p:cBhvr>
                                        <p:cTn id="11" dur="500" fill="hold"/>
                                        <p:tgtEl>
                                          <p:spTgt spid="19"/>
                                        </p:tgtEl>
                                        <p:attrNameLst>
                                          <p:attrName>ppt_h</p:attrName>
                                        </p:attrNameLst>
                                      </p:cBhvr>
                                      <p:tavLst>
                                        <p:tav tm="0">
                                          <p:val>
                                            <p:fltVal val="0"/>
                                          </p:val>
                                        </p:tav>
                                        <p:tav tm="100000">
                                          <p:val>
                                            <p:strVal val="#ppt_h"/>
                                          </p:val>
                                        </p:tav>
                                      </p:tavLst>
                                    </p:anim>
                                    <p:animEffect transition="in" filter="fade">
                                      <p:cBhvr>
                                        <p:cTn id="12" dur="500"/>
                                        <p:tgtEl>
                                          <p:spTgt spid="19"/>
                                        </p:tgtEl>
                                      </p:cBhvr>
                                    </p:animEffect>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 calcmode="lin" valueType="num">
                                      <p:cBhvr>
                                        <p:cTn id="18" dur="500" fill="hold"/>
                                        <p:tgtEl>
                                          <p:spTgt spid="17"/>
                                        </p:tgtEl>
                                        <p:attrNameLst>
                                          <p:attrName>style.rotation</p:attrName>
                                        </p:attrNameLst>
                                      </p:cBhvr>
                                      <p:tavLst>
                                        <p:tav tm="0">
                                          <p:val>
                                            <p:fltVal val="360"/>
                                          </p:val>
                                        </p:tav>
                                        <p:tav tm="100000">
                                          <p:val>
                                            <p:fltVal val="0"/>
                                          </p:val>
                                        </p:tav>
                                      </p:tavLst>
                                    </p:anim>
                                    <p:animEffect transition="in" filter="fade">
                                      <p:cBhvr>
                                        <p:cTn id="19" dur="500"/>
                                        <p:tgtEl>
                                          <p:spTgt spid="17"/>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8" name="椭圆 6"/>
          <p:cNvSpPr/>
          <p:nvPr/>
        </p:nvSpPr>
        <p:spPr>
          <a:xfrm>
            <a:off x="4132590" y="128158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tatistics-settings_72708"/>
          <p:cNvSpPr>
            <a:spLocks noChangeAspect="1"/>
          </p:cNvSpPr>
          <p:nvPr/>
        </p:nvSpPr>
        <p:spPr bwMode="auto">
          <a:xfrm>
            <a:off x="5586999" y="2157413"/>
            <a:ext cx="1018003" cy="979341"/>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sp>
      <p:sp>
        <p:nvSpPr>
          <p:cNvPr id="6" name="文本框 5"/>
          <p:cNvSpPr txBox="1"/>
          <p:nvPr/>
        </p:nvSpPr>
        <p:spPr>
          <a:xfrm>
            <a:off x="891146" y="-304800"/>
            <a:ext cx="2121390" cy="9248686"/>
          </a:xfrm>
          <a:prstGeom prst="rect">
            <a:avLst/>
          </a:prstGeom>
          <a:noFill/>
        </p:spPr>
        <p:txBody>
          <a:bodyPr wrap="square" rtlCol="0">
            <a:spAutoFit/>
          </a:bodyPr>
          <a:lstStyle/>
          <a:p>
            <a:pPr algn="ctr"/>
            <a:r>
              <a:rPr lang="en-US" altLang="zh-CN"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rPr>
              <a:t>4</a:t>
            </a:r>
            <a:endParaRPr lang="zh-CN" altLang="en-US"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endParaRPr>
          </a:p>
        </p:txBody>
      </p:sp>
      <p:sp>
        <p:nvSpPr>
          <p:cNvPr id="7" name="文本框 6"/>
          <p:cNvSpPr txBox="1"/>
          <p:nvPr/>
        </p:nvSpPr>
        <p:spPr>
          <a:xfrm>
            <a:off x="4654550" y="3372485"/>
            <a:ext cx="2883535" cy="1322070"/>
          </a:xfrm>
          <a:prstGeom prst="rect">
            <a:avLst/>
          </a:prstGeom>
          <a:noFill/>
        </p:spPr>
        <p:txBody>
          <a:bodyPr wrap="square" rtlCol="0">
            <a:spAutoFit/>
          </a:bodyPr>
          <a:lstStyle/>
          <a:p>
            <a:pPr algn="ctr"/>
            <a:r>
              <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rPr>
              <a:t>能力定义与关键行为</a:t>
            </a:r>
            <a:endPar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1939925" y="677545"/>
            <a:ext cx="8378190" cy="521970"/>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建立客户忠诚度 Building Customer Loyalty</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55308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有效满足客户的需求；建立良好的客户关系；</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以客户满意及建立客户忠诚度为己任。</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854200" y="1840865"/>
            <a:ext cx="2515870" cy="110299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标注 4"/>
          <p:cNvSpPr/>
          <p:nvPr/>
        </p:nvSpPr>
        <p:spPr>
          <a:xfrm>
            <a:off x="1464945" y="3549650"/>
            <a:ext cx="2630170" cy="77025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7717790" y="1912620"/>
            <a:ext cx="2486660" cy="119316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8016240" y="3617595"/>
            <a:ext cx="2632075" cy="80073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0575" y="321373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883410" y="1867535"/>
            <a:ext cx="2486660" cy="107632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运用基本原则</a:t>
            </a:r>
            <a:endParaRPr lang="zh-CN" altLang="en-US" sz="1600" b="1">
              <a:gradFill>
                <a:gsLst>
                  <a:gs pos="0">
                    <a:srgbClr val="1BBEE9"/>
                  </a:gs>
                  <a:gs pos="100000">
                    <a:srgbClr val="C570EA"/>
                  </a:gs>
                </a:gsLst>
                <a:lin scaled="1"/>
              </a:gradFill>
            </a:endParaRPr>
          </a:p>
          <a:p>
            <a:pPr algn="l"/>
            <a:r>
              <a:rPr lang="zh-CN" altLang="en-US" sz="1200"/>
              <a:t>通过使他人感到被尊重、被赏识并有参与感（加强自尊、表达同理心、鼓励参与、分享和提供支持），建立良好的人际关系。</a:t>
            </a:r>
            <a:endParaRPr lang="zh-CN" altLang="en-US" sz="1200"/>
          </a:p>
        </p:txBody>
      </p:sp>
      <p:sp>
        <p:nvSpPr>
          <p:cNvPr id="14" name="文本框 13"/>
          <p:cNvSpPr txBox="1"/>
          <p:nvPr/>
        </p:nvSpPr>
        <p:spPr>
          <a:xfrm>
            <a:off x="1464945" y="3613150"/>
            <a:ext cx="266954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欢迎顾客</a:t>
            </a:r>
            <a:endParaRPr lang="zh-CN" altLang="en-US" sz="1600" b="1">
              <a:gradFill>
                <a:gsLst>
                  <a:gs pos="0">
                    <a:srgbClr val="1BBEE9"/>
                  </a:gs>
                  <a:gs pos="100000">
                    <a:srgbClr val="C570EA"/>
                  </a:gs>
                </a:gsLst>
                <a:lin scaled="1"/>
              </a:gradFill>
            </a:endParaRPr>
          </a:p>
          <a:p>
            <a:pPr algn="l"/>
            <a:r>
              <a:rPr lang="zh-CN" altLang="en-US" sz="1200"/>
              <a:t>主动并礼貌地致意客户;给予客户充分的关注。</a:t>
            </a:r>
            <a:endParaRPr lang="zh-CN" altLang="en-US" sz="1200"/>
          </a:p>
        </p:txBody>
      </p:sp>
      <p:sp>
        <p:nvSpPr>
          <p:cNvPr id="16" name="文本框 15"/>
          <p:cNvSpPr txBox="1"/>
          <p:nvPr/>
        </p:nvSpPr>
        <p:spPr>
          <a:xfrm>
            <a:off x="7717790" y="1983105"/>
            <a:ext cx="2486660" cy="107632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满足或超越需求</a:t>
            </a:r>
            <a:endParaRPr lang="zh-CN" altLang="en-US" sz="1600" b="1">
              <a:gradFill>
                <a:gsLst>
                  <a:gs pos="0">
                    <a:srgbClr val="1BBEE9"/>
                  </a:gs>
                  <a:gs pos="100000">
                    <a:srgbClr val="C570EA"/>
                  </a:gs>
                </a:gsLst>
                <a:lin scaled="1"/>
              </a:gradFill>
            </a:endParaRPr>
          </a:p>
          <a:p>
            <a:pPr algn="l"/>
            <a:r>
              <a:rPr lang="zh-CN" altLang="en-US" sz="1200"/>
              <a:t>遇常规问题，立即采取行动；对于非常规的问题，与客户协商达成明确的行动方案；抓住机会超越客户期望，同时不做过度承诺。</a:t>
            </a:r>
            <a:endParaRPr lang="zh-CN" altLang="en-US" sz="1200"/>
          </a:p>
        </p:txBody>
      </p:sp>
      <p:sp>
        <p:nvSpPr>
          <p:cNvPr id="18" name="文本框 17"/>
          <p:cNvSpPr txBox="1"/>
          <p:nvPr/>
        </p:nvSpPr>
        <p:spPr>
          <a:xfrm>
            <a:off x="8049260" y="367855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确定满意度</a:t>
            </a:r>
            <a:endParaRPr lang="zh-CN" altLang="en-US" sz="1600" b="1">
              <a:gradFill>
                <a:gsLst>
                  <a:gs pos="0">
                    <a:srgbClr val="1BBEE9"/>
                  </a:gs>
                  <a:gs pos="100000">
                    <a:srgbClr val="C570EA"/>
                  </a:gs>
                </a:gsLst>
                <a:lin scaled="1"/>
              </a:gradFill>
            </a:endParaRPr>
          </a:p>
          <a:p>
            <a:pPr algn="l"/>
            <a:r>
              <a:rPr lang="zh-CN" altLang="en-US" sz="1200"/>
              <a:t>询问客户的满意度；在适当情况下，承诺负责到底；并感谢客户。</a:t>
            </a:r>
            <a:endParaRPr lang="zh-CN" altLang="en-US" sz="1200"/>
          </a:p>
        </p:txBody>
      </p:sp>
      <p:sp>
        <p:nvSpPr>
          <p:cNvPr id="11" name="矩形标注 10"/>
          <p:cNvSpPr/>
          <p:nvPr/>
        </p:nvSpPr>
        <p:spPr>
          <a:xfrm>
            <a:off x="2113915" y="4867275"/>
            <a:ext cx="2486660" cy="98933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113915" y="492506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澄清现况</a:t>
            </a:r>
            <a:endParaRPr lang="zh-CN" altLang="en-US" sz="1600" b="1">
              <a:gradFill>
                <a:gsLst>
                  <a:gs pos="0">
                    <a:srgbClr val="1BBEE9"/>
                  </a:gs>
                  <a:gs pos="100000">
                    <a:srgbClr val="C570EA"/>
                  </a:gs>
                </a:gsLst>
                <a:lin scaled="1"/>
              </a:gradFill>
            </a:endParaRPr>
          </a:p>
          <a:p>
            <a:pPr algn="l"/>
            <a:r>
              <a:rPr lang="zh-CN" altLang="en-US" sz="1200"/>
              <a:t>提出问题以确认客户需求；仔细聆听；提供适当信息；总结讨论以确保双方理解一致。</a:t>
            </a:r>
            <a:endParaRPr lang="zh-CN" altLang="en-US" sz="1200"/>
          </a:p>
        </p:txBody>
      </p:sp>
      <p:sp>
        <p:nvSpPr>
          <p:cNvPr id="17" name="矩形标注 16"/>
          <p:cNvSpPr/>
          <p:nvPr/>
        </p:nvSpPr>
        <p:spPr>
          <a:xfrm>
            <a:off x="7459345" y="4929505"/>
            <a:ext cx="2632075" cy="98933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7531735" y="500443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处理“客户抱怨”</a:t>
            </a:r>
            <a:endParaRPr lang="zh-CN" altLang="en-US" sz="1600" b="1">
              <a:gradFill>
                <a:gsLst>
                  <a:gs pos="0">
                    <a:srgbClr val="1BBEE9"/>
                  </a:gs>
                  <a:gs pos="100000">
                    <a:srgbClr val="C570EA"/>
                  </a:gs>
                </a:gsLst>
                <a:lin scaled="1"/>
              </a:gradFill>
            </a:endParaRPr>
          </a:p>
          <a:p>
            <a:pPr algn="l"/>
            <a:r>
              <a:rPr lang="zh-CN" altLang="en-US" sz="1200"/>
              <a:t>处理不满的客户时，能耐心聆听、表达同理心，道歉并亲自负责解决顾客的问题。</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3425825" y="677545"/>
            <a:ext cx="5339715" cy="521970"/>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业务敏锐度 Business Acumen</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55308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通过经济、财务、市场和行业等数据去理解并改善业务结果；</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利用个人对主要业务功能、行业发展趋势以及本组织所处地位的理解，为制定有效的业务战略和战术做出贡献。</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854200" y="1975485"/>
            <a:ext cx="2515870" cy="115697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标注 4"/>
          <p:cNvSpPr/>
          <p:nvPr/>
        </p:nvSpPr>
        <p:spPr>
          <a:xfrm>
            <a:off x="1387475" y="3924300"/>
            <a:ext cx="2486660" cy="119189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标注 5"/>
          <p:cNvSpPr/>
          <p:nvPr/>
        </p:nvSpPr>
        <p:spPr>
          <a:xfrm>
            <a:off x="4657090" y="4751705"/>
            <a:ext cx="2492375" cy="112839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7717790" y="2026285"/>
            <a:ext cx="2486660" cy="115951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8199120" y="3860800"/>
            <a:ext cx="2632075" cy="124396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0575" y="321373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868805" y="2026285"/>
            <a:ext cx="2486660" cy="107632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分析</a:t>
            </a:r>
            <a:endParaRPr lang="zh-CN" altLang="en-US" sz="1600" b="1">
              <a:gradFill>
                <a:gsLst>
                  <a:gs pos="0">
                    <a:srgbClr val="1BBEE9"/>
                  </a:gs>
                  <a:gs pos="100000">
                    <a:srgbClr val="C570EA"/>
                  </a:gs>
                </a:gsLst>
                <a:lin scaled="1"/>
              </a:gradFill>
            </a:endParaRPr>
          </a:p>
          <a:p>
            <a:pPr algn="l"/>
            <a:r>
              <a:rPr lang="zh-CN" altLang="en-US" sz="1200"/>
              <a:t>利用经济、财务、市场和行业等数据考量当前的业务战略与战术或评估特定的业务机会；辨明趋势并预见其影响。</a:t>
            </a:r>
            <a:endParaRPr lang="zh-CN" altLang="en-US" sz="1200"/>
          </a:p>
        </p:txBody>
      </p:sp>
      <p:sp>
        <p:nvSpPr>
          <p:cNvPr id="14" name="文本框 13"/>
          <p:cNvSpPr txBox="1"/>
          <p:nvPr/>
        </p:nvSpPr>
        <p:spPr>
          <a:xfrm>
            <a:off x="1387475" y="3982085"/>
            <a:ext cx="2486660" cy="107632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整合</a:t>
            </a:r>
            <a:endParaRPr lang="zh-CN" altLang="en-US" sz="1600" b="1">
              <a:gradFill>
                <a:gsLst>
                  <a:gs pos="0">
                    <a:srgbClr val="1BBEE9"/>
                  </a:gs>
                  <a:gs pos="100000">
                    <a:srgbClr val="C570EA"/>
                  </a:gs>
                </a:gsLst>
                <a:lin scaled="1"/>
              </a:gradFill>
            </a:endParaRPr>
          </a:p>
          <a:p>
            <a:pPr algn="l"/>
            <a:r>
              <a:rPr lang="zh-CN" altLang="en-US" sz="1200"/>
              <a:t>整合来自多个渠道的经济、财务、市场及行业数据，以确定关键业务问题；说明行业发展趋势对自身部门或团队以及整个组织的意义。</a:t>
            </a:r>
            <a:endParaRPr lang="zh-CN" altLang="en-US" sz="1200"/>
          </a:p>
        </p:txBody>
      </p:sp>
      <p:sp>
        <p:nvSpPr>
          <p:cNvPr id="15" name="文本框 14"/>
          <p:cNvSpPr txBox="1"/>
          <p:nvPr/>
        </p:nvSpPr>
        <p:spPr>
          <a:xfrm>
            <a:off x="4657090" y="487045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了解业务功能</a:t>
            </a:r>
            <a:endParaRPr lang="zh-CN" altLang="en-US" sz="1600" b="1">
              <a:gradFill>
                <a:gsLst>
                  <a:gs pos="0">
                    <a:srgbClr val="1BBEE9"/>
                  </a:gs>
                  <a:gs pos="100000">
                    <a:srgbClr val="C570EA"/>
                  </a:gs>
                </a:gsLst>
                <a:lin scaled="1"/>
              </a:gradFill>
            </a:endParaRPr>
          </a:p>
          <a:p>
            <a:pPr algn="l"/>
            <a:r>
              <a:rPr lang="zh-CN" altLang="en-US" sz="1200"/>
              <a:t>了解业务功能和支持流程（研发、营销、财务、运营等）的本质和相互间的依存关系。</a:t>
            </a:r>
            <a:endParaRPr lang="zh-CN" altLang="en-US" sz="1200"/>
          </a:p>
        </p:txBody>
      </p:sp>
      <p:sp>
        <p:nvSpPr>
          <p:cNvPr id="16" name="文本框 15"/>
          <p:cNvSpPr txBox="1"/>
          <p:nvPr/>
        </p:nvSpPr>
        <p:spPr>
          <a:xfrm>
            <a:off x="7717790" y="220027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了解行业</a:t>
            </a:r>
            <a:endParaRPr lang="zh-CN" altLang="en-US" sz="1600" b="1">
              <a:gradFill>
                <a:gsLst>
                  <a:gs pos="0">
                    <a:srgbClr val="1BBEE9"/>
                  </a:gs>
                  <a:gs pos="100000">
                    <a:srgbClr val="C570EA"/>
                  </a:gs>
                </a:gsLst>
                <a:lin scaled="1"/>
              </a:gradFill>
            </a:endParaRPr>
          </a:p>
          <a:p>
            <a:pPr algn="l"/>
            <a:r>
              <a:rPr lang="zh-CN" altLang="en-US" sz="1200"/>
              <a:t>了解组织所在的行业（趋势、客户、竞争、市场份额等）</a:t>
            </a:r>
            <a:endParaRPr lang="zh-CN" altLang="en-US" sz="1200"/>
          </a:p>
        </p:txBody>
      </p:sp>
      <p:sp>
        <p:nvSpPr>
          <p:cNvPr id="18" name="文本框 17"/>
          <p:cNvSpPr txBox="1"/>
          <p:nvPr/>
        </p:nvSpPr>
        <p:spPr>
          <a:xfrm>
            <a:off x="8271510" y="3945255"/>
            <a:ext cx="2486660" cy="107632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运用自身理解</a:t>
            </a:r>
            <a:endParaRPr lang="zh-CN" altLang="en-US" sz="1600" b="1">
              <a:gradFill>
                <a:gsLst>
                  <a:gs pos="0">
                    <a:srgbClr val="1BBEE9"/>
                  </a:gs>
                  <a:gs pos="100000">
                    <a:srgbClr val="C570EA"/>
                  </a:gs>
                </a:gsLst>
                <a:lin scaled="1"/>
              </a:gradFill>
            </a:endParaRPr>
          </a:p>
          <a:p>
            <a:pPr algn="l"/>
            <a:r>
              <a:rPr lang="zh-CN" altLang="en-US" sz="1200"/>
              <a:t>利用对企业、行业和自身组织特点的理解，在获得最大化业务成果的同时降低风险，同时有效指导自己的部门、团队或组织。</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3425825" y="677545"/>
            <a:ext cx="5339715" cy="521970"/>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结果导向 Driving for Results</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55308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为个人和团队设定高目标；监控并衡量目标的达成状况；</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坚持不懈地努力以达成或超越目标，并从取得的成就和不断的提高中获得满足感。</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854200" y="2176780"/>
            <a:ext cx="2515870" cy="115697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标注 4"/>
          <p:cNvSpPr/>
          <p:nvPr/>
        </p:nvSpPr>
        <p:spPr>
          <a:xfrm>
            <a:off x="2113915" y="4311015"/>
            <a:ext cx="2486660" cy="119189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7717790" y="2227580"/>
            <a:ext cx="2486660" cy="115951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7583170" y="4244340"/>
            <a:ext cx="2632075" cy="124396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0575" y="321373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854200" y="2401570"/>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瞄准机会</a:t>
            </a:r>
            <a:endParaRPr lang="zh-CN" altLang="en-US" sz="1600" b="1">
              <a:gradFill>
                <a:gsLst>
                  <a:gs pos="0">
                    <a:srgbClr val="1BBEE9"/>
                  </a:gs>
                  <a:gs pos="100000">
                    <a:srgbClr val="C570EA"/>
                  </a:gs>
                </a:gsLst>
                <a:lin scaled="1"/>
              </a:gradFill>
            </a:endParaRPr>
          </a:p>
          <a:p>
            <a:pPr algn="l"/>
            <a:r>
              <a:rPr lang="zh-CN" altLang="en-US" sz="1200"/>
              <a:t>系统地评估业务机会，瞄准那些最有潜力取得业务成果的机会。</a:t>
            </a:r>
            <a:endParaRPr lang="zh-CN" altLang="en-US" sz="1200"/>
          </a:p>
        </p:txBody>
      </p:sp>
      <p:sp>
        <p:nvSpPr>
          <p:cNvPr id="14" name="文本框 13"/>
          <p:cNvSpPr txBox="1"/>
          <p:nvPr/>
        </p:nvSpPr>
        <p:spPr>
          <a:xfrm>
            <a:off x="2113915" y="455358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设定有挑战的目标</a:t>
            </a:r>
            <a:endParaRPr lang="zh-CN" altLang="en-US" sz="1600" b="1">
              <a:gradFill>
                <a:gsLst>
                  <a:gs pos="0">
                    <a:srgbClr val="1BBEE9"/>
                  </a:gs>
                  <a:gs pos="100000">
                    <a:srgbClr val="C570EA"/>
                  </a:gs>
                </a:gsLst>
                <a:lin scaled="1"/>
              </a:gradFill>
            </a:endParaRPr>
          </a:p>
          <a:p>
            <a:pPr algn="l"/>
            <a:r>
              <a:rPr lang="zh-CN" altLang="en-US" sz="1200"/>
              <a:t>为自己和他人设定有挑战的目标，旨在取得卓越的业务成果。</a:t>
            </a:r>
            <a:endParaRPr lang="zh-CN" altLang="en-US" sz="1200"/>
          </a:p>
        </p:txBody>
      </p:sp>
      <p:sp>
        <p:nvSpPr>
          <p:cNvPr id="16" name="文本框 15"/>
          <p:cNvSpPr txBox="1"/>
          <p:nvPr/>
        </p:nvSpPr>
        <p:spPr>
          <a:xfrm>
            <a:off x="7717790" y="237744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达成目标</a:t>
            </a:r>
            <a:endParaRPr lang="zh-CN" altLang="en-US" sz="1600" b="1">
              <a:gradFill>
                <a:gsLst>
                  <a:gs pos="0">
                    <a:srgbClr val="1BBEE9"/>
                  </a:gs>
                  <a:gs pos="100000">
                    <a:srgbClr val="C570EA"/>
                  </a:gs>
                </a:gsLst>
                <a:lin scaled="1"/>
              </a:gradFill>
            </a:endParaRPr>
          </a:p>
          <a:p>
            <a:pPr algn="l"/>
            <a:r>
              <a:rPr lang="zh-CN" altLang="en-US" sz="1200"/>
              <a:t>坚持不懈地努力以克服阻碍并实现或超越目标；从实现挑战性目标中获得满足感。</a:t>
            </a:r>
            <a:endParaRPr lang="zh-CN" altLang="en-US" sz="1200"/>
          </a:p>
        </p:txBody>
      </p:sp>
      <p:sp>
        <p:nvSpPr>
          <p:cNvPr id="18" name="文本框 17"/>
          <p:cNvSpPr txBox="1"/>
          <p:nvPr/>
        </p:nvSpPr>
        <p:spPr>
          <a:xfrm>
            <a:off x="7655560" y="441515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保持专注</a:t>
            </a:r>
            <a:endParaRPr lang="zh-CN" altLang="en-US" sz="1600" b="1">
              <a:gradFill>
                <a:gsLst>
                  <a:gs pos="0">
                    <a:srgbClr val="1BBEE9"/>
                  </a:gs>
                  <a:gs pos="100000">
                    <a:srgbClr val="C570EA"/>
                  </a:gs>
                </a:gsLst>
                <a:lin scaled="1"/>
              </a:gradFill>
            </a:endParaRPr>
          </a:p>
          <a:p>
            <a:pPr algn="l"/>
            <a:r>
              <a:rPr lang="zh-CN" altLang="en-US" sz="1200"/>
              <a:t>保持自律；衡量进度并评估结果；必要时重新排定优先顺序；排除一切干扰，按时完成重要的工作任务。</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1939925" y="677545"/>
            <a:ext cx="8378190" cy="460375"/>
          </a:xfrm>
          <a:prstGeom prst="rect">
            <a:avLst/>
          </a:prstGeom>
        </p:spPr>
        <p:txBody>
          <a:bodyPr wrap="square">
            <a:spAutoFit/>
          </a:bodyPr>
          <a:lstStyle/>
          <a:p>
            <a:pPr lvl="0" algn="ctr"/>
            <a:r>
              <a:rPr lang="zh-CN" altLang="en-US" sz="24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发挥最高绩效 Aligning Performance for Success</a:t>
            </a:r>
            <a:endParaRPr lang="zh-CN" altLang="en-US" sz="24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32194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根据工作重点，指导他人达成工作目标。</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854200" y="1975485"/>
            <a:ext cx="2515870" cy="83185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标注 4"/>
          <p:cNvSpPr/>
          <p:nvPr/>
        </p:nvSpPr>
        <p:spPr>
          <a:xfrm>
            <a:off x="1464945" y="3329305"/>
            <a:ext cx="2630170" cy="101536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7717790" y="1912620"/>
            <a:ext cx="2486660" cy="98552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8016240" y="3409315"/>
            <a:ext cx="2632075" cy="100901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0575" y="321373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868805" y="202628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设定绩效目标</a:t>
            </a:r>
            <a:endParaRPr lang="zh-CN" altLang="en-US" sz="1600" b="1">
              <a:gradFill>
                <a:gsLst>
                  <a:gs pos="0">
                    <a:srgbClr val="1BBEE9"/>
                  </a:gs>
                  <a:gs pos="100000">
                    <a:srgbClr val="C570EA"/>
                  </a:gs>
                </a:gsLst>
                <a:lin scaled="1"/>
              </a:gradFill>
            </a:endParaRPr>
          </a:p>
          <a:p>
            <a:pPr algn="l"/>
            <a:r>
              <a:rPr lang="zh-CN" altLang="en-US" sz="1200"/>
              <a:t>与下属共同设定具体的绩效目标并明确衡量标准。</a:t>
            </a:r>
            <a:endParaRPr lang="zh-CN" altLang="en-US" sz="1200"/>
          </a:p>
        </p:txBody>
      </p:sp>
      <p:sp>
        <p:nvSpPr>
          <p:cNvPr id="14" name="文本框 13"/>
          <p:cNvSpPr txBox="1"/>
          <p:nvPr/>
        </p:nvSpPr>
        <p:spPr>
          <a:xfrm>
            <a:off x="1464945" y="3392805"/>
            <a:ext cx="266954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制定方法</a:t>
            </a:r>
            <a:endParaRPr lang="zh-CN" altLang="en-US" sz="1600" b="1">
              <a:gradFill>
                <a:gsLst>
                  <a:gs pos="0">
                    <a:srgbClr val="1BBEE9"/>
                  </a:gs>
                  <a:gs pos="100000">
                    <a:srgbClr val="C570EA"/>
                  </a:gs>
                </a:gsLst>
                <a:lin scaled="1"/>
              </a:gradFill>
            </a:endParaRPr>
          </a:p>
          <a:p>
            <a:pPr algn="l"/>
            <a:r>
              <a:rPr lang="zh-CN" altLang="en-US" sz="1200"/>
              <a:t>与下属一起找出达成目标所需要的行为、知识及技巧；确认具体的行为、知识和技巧作为评估和关注的重点。</a:t>
            </a:r>
            <a:endParaRPr lang="zh-CN" altLang="en-US" sz="1200"/>
          </a:p>
        </p:txBody>
      </p:sp>
      <p:sp>
        <p:nvSpPr>
          <p:cNvPr id="16" name="文本框 15"/>
          <p:cNvSpPr txBox="1"/>
          <p:nvPr/>
        </p:nvSpPr>
        <p:spPr>
          <a:xfrm>
            <a:off x="7717790" y="198310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共同制定发展计划</a:t>
            </a:r>
            <a:endParaRPr lang="zh-CN" altLang="en-US" sz="1600" b="1">
              <a:gradFill>
                <a:gsLst>
                  <a:gs pos="0">
                    <a:srgbClr val="1BBEE9"/>
                  </a:gs>
                  <a:gs pos="100000">
                    <a:srgbClr val="C570EA"/>
                  </a:gs>
                </a:gsLst>
                <a:lin scaled="1"/>
              </a:gradFill>
            </a:endParaRPr>
          </a:p>
          <a:p>
            <a:pPr algn="l"/>
            <a:r>
              <a:rPr lang="zh-CN" altLang="en-US" sz="1200"/>
              <a:t>与下属共同确定观摩、辅导、培训课程及研讨会等发展机会，帮助其达成重要的目标。</a:t>
            </a:r>
            <a:endParaRPr lang="zh-CN" altLang="en-US" sz="1200"/>
          </a:p>
        </p:txBody>
      </p:sp>
      <p:sp>
        <p:nvSpPr>
          <p:cNvPr id="18" name="文本框 17"/>
          <p:cNvSpPr txBox="1"/>
          <p:nvPr/>
        </p:nvSpPr>
        <p:spPr>
          <a:xfrm>
            <a:off x="8088630" y="349377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追踪绩效</a:t>
            </a:r>
            <a:endParaRPr lang="zh-CN" altLang="en-US" sz="1600" b="1">
              <a:gradFill>
                <a:gsLst>
                  <a:gs pos="0">
                    <a:srgbClr val="1BBEE9"/>
                  </a:gs>
                  <a:gs pos="100000">
                    <a:srgbClr val="C570EA"/>
                  </a:gs>
                </a:gsLst>
                <a:lin scaled="1"/>
              </a:gradFill>
            </a:endParaRPr>
          </a:p>
          <a:p>
            <a:pPr algn="l"/>
            <a:r>
              <a:rPr lang="zh-CN" altLang="en-US" sz="1200"/>
              <a:t>通过系统或方法来追踪绩效是否达标，同时追踪所需的行为、知识与技巧的获取及应用状况。</a:t>
            </a:r>
            <a:endParaRPr lang="zh-CN" altLang="en-US" sz="1200"/>
          </a:p>
        </p:txBody>
      </p:sp>
      <p:sp>
        <p:nvSpPr>
          <p:cNvPr id="11" name="矩形标注 10"/>
          <p:cNvSpPr/>
          <p:nvPr/>
        </p:nvSpPr>
        <p:spPr>
          <a:xfrm>
            <a:off x="2113915" y="4867275"/>
            <a:ext cx="2486660" cy="98933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113915" y="492506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创造学习的环境</a:t>
            </a:r>
            <a:endParaRPr lang="zh-CN" altLang="en-US" sz="1600" b="1">
              <a:gradFill>
                <a:gsLst>
                  <a:gs pos="0">
                    <a:srgbClr val="1BBEE9"/>
                  </a:gs>
                  <a:gs pos="100000">
                    <a:srgbClr val="C570EA"/>
                  </a:gs>
                </a:gsLst>
                <a:lin scaled="1"/>
              </a:gradFill>
            </a:endParaRPr>
          </a:p>
          <a:p>
            <a:pPr algn="l"/>
            <a:r>
              <a:rPr lang="zh-CN" altLang="en-US" sz="1200"/>
              <a:t>确保员工获得发展所需的资源；确保为员工提供发展所需的机会；帮助员工克服学习中出现的障碍。</a:t>
            </a:r>
            <a:endParaRPr lang="zh-CN" altLang="en-US" sz="1200"/>
          </a:p>
        </p:txBody>
      </p:sp>
      <p:sp>
        <p:nvSpPr>
          <p:cNvPr id="17" name="矩形标注 16"/>
          <p:cNvSpPr/>
          <p:nvPr/>
        </p:nvSpPr>
        <p:spPr>
          <a:xfrm>
            <a:off x="7459345" y="4929505"/>
            <a:ext cx="2632075" cy="98933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7531735" y="500443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评估绩效</a:t>
            </a:r>
            <a:endParaRPr lang="zh-CN" altLang="en-US" sz="1600" b="1">
              <a:gradFill>
                <a:gsLst>
                  <a:gs pos="0">
                    <a:srgbClr val="1BBEE9"/>
                  </a:gs>
                  <a:gs pos="100000">
                    <a:srgbClr val="C570EA"/>
                  </a:gs>
                </a:gsLst>
                <a:lin scaled="1"/>
              </a:gradFill>
            </a:endParaRPr>
          </a:p>
          <a:p>
            <a:pPr algn="l"/>
            <a:r>
              <a:rPr lang="zh-CN" altLang="en-US" sz="1200"/>
              <a:t>定期与每位下属正式讨论工作进展并对其绩效进行复核；评估每个目标、行为、知识及技巧领域。</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7920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3425825" y="677545"/>
            <a:ext cx="5339715" cy="521970"/>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积极主动 Initiating Action</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32194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为达成目标及时采取行动；采取行动达成目标并超越要求；凡事主动积极。</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614805" y="2569845"/>
            <a:ext cx="2515870" cy="831850"/>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标注 5"/>
          <p:cNvSpPr/>
          <p:nvPr/>
        </p:nvSpPr>
        <p:spPr>
          <a:xfrm>
            <a:off x="4726305" y="4559935"/>
            <a:ext cx="2492375" cy="112839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8077835" y="2992755"/>
            <a:ext cx="2486660" cy="87185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15180" y="299275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648460" y="263207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快速回应</a:t>
            </a:r>
            <a:endParaRPr lang="zh-CN" altLang="en-US" sz="1600" b="1">
              <a:gradFill>
                <a:gsLst>
                  <a:gs pos="0">
                    <a:srgbClr val="1BBEE9"/>
                  </a:gs>
                  <a:gs pos="100000">
                    <a:srgbClr val="C570EA"/>
                  </a:gs>
                </a:gsLst>
                <a:lin scaled="1"/>
              </a:gradFill>
            </a:endParaRPr>
          </a:p>
          <a:p>
            <a:pPr algn="l"/>
            <a:r>
              <a:rPr lang="zh-CN" altLang="en-US" sz="1200"/>
              <a:t>遇到问题或发现异常情况时，能立即采取行动。</a:t>
            </a:r>
            <a:endParaRPr lang="zh-CN" altLang="en-US" sz="1200"/>
          </a:p>
        </p:txBody>
      </p:sp>
      <p:sp>
        <p:nvSpPr>
          <p:cNvPr id="15" name="文本框 14"/>
          <p:cNvSpPr txBox="1"/>
          <p:nvPr/>
        </p:nvSpPr>
        <p:spPr>
          <a:xfrm>
            <a:off x="4726305" y="4678680"/>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独立行动</a:t>
            </a:r>
            <a:endParaRPr lang="zh-CN" altLang="en-US" sz="1600" b="1">
              <a:gradFill>
                <a:gsLst>
                  <a:gs pos="0">
                    <a:srgbClr val="1BBEE9"/>
                  </a:gs>
                  <a:gs pos="100000">
                    <a:srgbClr val="C570EA"/>
                  </a:gs>
                </a:gsLst>
                <a:lin scaled="1"/>
              </a:gradFill>
            </a:endParaRPr>
          </a:p>
          <a:p>
            <a:pPr algn="l"/>
            <a:r>
              <a:rPr lang="zh-CN" altLang="en-US" sz="1200"/>
              <a:t>能自行实施新方法或解决方案，无需提示；凡事都能率先地采取行动或提出行动请求。</a:t>
            </a:r>
            <a:endParaRPr lang="zh-CN" altLang="en-US" sz="1200"/>
          </a:p>
        </p:txBody>
      </p:sp>
      <p:sp>
        <p:nvSpPr>
          <p:cNvPr id="16" name="文本框 15"/>
          <p:cNvSpPr txBox="1"/>
          <p:nvPr/>
        </p:nvSpPr>
        <p:spPr>
          <a:xfrm>
            <a:off x="8077835" y="3075305"/>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超越要求</a:t>
            </a:r>
            <a:endParaRPr lang="zh-CN" altLang="en-US" sz="1600" b="1">
              <a:gradFill>
                <a:gsLst>
                  <a:gs pos="0">
                    <a:srgbClr val="1BBEE9"/>
                  </a:gs>
                  <a:gs pos="100000">
                    <a:srgbClr val="C570EA"/>
                  </a:gs>
                </a:gsLst>
                <a:lin scaled="1"/>
              </a:gradFill>
            </a:endParaRPr>
          </a:p>
          <a:p>
            <a:pPr algn="l"/>
            <a:r>
              <a:rPr lang="zh-CN" altLang="en-US" sz="1200"/>
              <a:t>为达成目标，乐于采取超出自身职责要求的行动。</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4445"/>
            <a:ext cx="12192000" cy="6862684"/>
          </a:xfrm>
          <a:prstGeom prst="rect">
            <a:avLst/>
          </a:prstGeom>
        </p:spPr>
      </p:pic>
      <p:sp>
        <p:nvSpPr>
          <p:cNvPr id="3" name="圆角矩形 3"/>
          <p:cNvSpPr/>
          <p:nvPr/>
        </p:nvSpPr>
        <p:spPr>
          <a:xfrm>
            <a:off x="694734" y="57920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Rectangle 16"/>
          <p:cNvSpPr/>
          <p:nvPr/>
        </p:nvSpPr>
        <p:spPr>
          <a:xfrm>
            <a:off x="2812415" y="677545"/>
            <a:ext cx="6739255" cy="521970"/>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激励他人 Inspiring Others</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sp>
        <p:nvSpPr>
          <p:cNvPr id="33" name="PA-文本框 113"/>
          <p:cNvSpPr txBox="1"/>
          <p:nvPr>
            <p:custDataLst>
              <p:tags r:id="rId2"/>
            </p:custDataLst>
          </p:nvPr>
        </p:nvSpPr>
        <p:spPr>
          <a:xfrm>
            <a:off x="1854200" y="1199515"/>
            <a:ext cx="8237220" cy="321945"/>
          </a:xfrm>
          <a:prstGeom prst="rect">
            <a:avLst/>
          </a:prstGeom>
          <a:noFill/>
        </p:spPr>
        <p:txBody>
          <a:bodyPr wrap="square" rtlCol="0">
            <a:spAutoFit/>
          </a:bodyPr>
          <a:lstStyle/>
          <a:p>
            <a:pPr algn="ctr">
              <a:lnSpc>
                <a:spcPct val="150000"/>
              </a:lnSpc>
            </a:pP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通过人际互动风格和方式激励并引导他人达到更高的绩效水平。</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5" name="图片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4" name="矩形标注 3"/>
          <p:cNvSpPr/>
          <p:nvPr/>
        </p:nvSpPr>
        <p:spPr>
          <a:xfrm>
            <a:off x="1854200" y="1965960"/>
            <a:ext cx="2515870" cy="101917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标注 4"/>
          <p:cNvSpPr/>
          <p:nvPr/>
        </p:nvSpPr>
        <p:spPr>
          <a:xfrm>
            <a:off x="2259330" y="4370705"/>
            <a:ext cx="2486660" cy="827405"/>
          </a:xfrm>
          <a:prstGeom prst="wedgeRectCallout">
            <a:avLst/>
          </a:prstGeom>
          <a:noFill/>
          <a:ln w="28575" cmpd="sng">
            <a:solidFill>
              <a:srgbClr val="5DD4DE"/>
            </a:solidFill>
            <a:prstDash val="soli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标注 6"/>
          <p:cNvSpPr/>
          <p:nvPr/>
        </p:nvSpPr>
        <p:spPr>
          <a:xfrm>
            <a:off x="7717790" y="2026285"/>
            <a:ext cx="2486660" cy="1159510"/>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nvSpPr>
        <p:spPr>
          <a:xfrm>
            <a:off x="7125970" y="4428490"/>
            <a:ext cx="2632075" cy="1052195"/>
          </a:xfrm>
          <a:prstGeom prst="wedgeRectCallout">
            <a:avLst/>
          </a:prstGeom>
          <a:noFill/>
          <a:ln w="28575" cmpd="sng">
            <a:solidFill>
              <a:srgbClr val="5DD4DE"/>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600575" y="3213735"/>
            <a:ext cx="2982595" cy="768350"/>
          </a:xfrm>
          <a:prstGeom prst="rect">
            <a:avLst/>
          </a:prstGeom>
          <a:noFill/>
          <a:ln>
            <a:noFill/>
          </a:ln>
        </p:spPr>
        <p:txBody>
          <a:bodyPr wrap="square" rtlCol="0" anchor="t">
            <a:spAutoFit/>
          </a:bodyPr>
          <a:p>
            <a:pPr algn="ctr"/>
            <a:r>
              <a:rPr lang="zh-CN" altLang="en-US" sz="4400" b="1">
                <a:ln w="6600">
                  <a:solidFill>
                    <a:schemeClr val="accent2"/>
                  </a:solidFill>
                  <a:prstDash val="solid"/>
                </a:ln>
                <a:solidFill>
                  <a:srgbClr val="FFFFFF"/>
                </a:solidFill>
                <a:effectLst>
                  <a:outerShdw dist="38100" dir="2700000" algn="tl" rotWithShape="0">
                    <a:schemeClr val="accent2"/>
                  </a:outerShdw>
                </a:effectLst>
              </a:rPr>
              <a:t>关键行为</a:t>
            </a:r>
            <a:endParaRPr lang="zh-CN" altLang="en-US"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文本框 9"/>
          <p:cNvSpPr txBox="1"/>
          <p:nvPr/>
        </p:nvSpPr>
        <p:spPr>
          <a:xfrm>
            <a:off x="1854200" y="202628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激发成就感</a:t>
            </a:r>
            <a:endParaRPr lang="zh-CN" altLang="en-US" sz="1600" b="1">
              <a:gradFill>
                <a:gsLst>
                  <a:gs pos="0">
                    <a:srgbClr val="1BBEE9"/>
                  </a:gs>
                  <a:gs pos="100000">
                    <a:srgbClr val="C570EA"/>
                  </a:gs>
                </a:gsLst>
                <a:lin scaled="1"/>
              </a:gradFill>
            </a:endParaRPr>
          </a:p>
          <a:p>
            <a:pPr algn="l"/>
            <a:r>
              <a:rPr lang="zh-CN" altLang="en-US" sz="1200"/>
              <a:t>使用适当的语言和行动帮助他人展望未来并迈向更高的绩效水平；激发他人对潜在成就的渴望。</a:t>
            </a:r>
            <a:endParaRPr lang="zh-CN" altLang="en-US" sz="1200"/>
          </a:p>
        </p:txBody>
      </p:sp>
      <p:sp>
        <p:nvSpPr>
          <p:cNvPr id="14" name="文本框 13"/>
          <p:cNvSpPr txBox="1"/>
          <p:nvPr/>
        </p:nvSpPr>
        <p:spPr>
          <a:xfrm>
            <a:off x="2259330" y="4428490"/>
            <a:ext cx="2486660" cy="706755"/>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树立成功信念</a:t>
            </a:r>
            <a:endParaRPr lang="zh-CN" altLang="en-US" sz="1600" b="1">
              <a:gradFill>
                <a:gsLst>
                  <a:gs pos="0">
                    <a:srgbClr val="1BBEE9"/>
                  </a:gs>
                  <a:gs pos="100000">
                    <a:srgbClr val="C570EA"/>
                  </a:gs>
                </a:gsLst>
                <a:lin scaled="1"/>
              </a:gradFill>
            </a:endParaRPr>
          </a:p>
          <a:p>
            <a:pPr algn="l"/>
            <a:r>
              <a:rPr lang="zh-CN" altLang="en-US" sz="1200"/>
              <a:t>传达对他人的高绩效要求，并相信他们有能力做得更好。</a:t>
            </a:r>
            <a:endParaRPr lang="zh-CN" altLang="en-US" sz="1200"/>
          </a:p>
        </p:txBody>
      </p:sp>
      <p:sp>
        <p:nvSpPr>
          <p:cNvPr id="16" name="文本框 15"/>
          <p:cNvSpPr txBox="1"/>
          <p:nvPr/>
        </p:nvSpPr>
        <p:spPr>
          <a:xfrm>
            <a:off x="7717790" y="220027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展示行动意愿</a:t>
            </a:r>
            <a:endParaRPr lang="zh-CN" altLang="en-US" sz="1600" b="1">
              <a:gradFill>
                <a:gsLst>
                  <a:gs pos="0">
                    <a:srgbClr val="1BBEE9"/>
                  </a:gs>
                  <a:gs pos="100000">
                    <a:srgbClr val="C570EA"/>
                  </a:gs>
                </a:gsLst>
                <a:lin scaled="1"/>
              </a:gradFill>
            </a:endParaRPr>
          </a:p>
          <a:p>
            <a:pPr algn="l"/>
            <a:r>
              <a:rPr lang="zh-CN" altLang="en-US" sz="1200"/>
              <a:t>通过及时解决问题或困难，树立一个有决心且努力的榜样；不允许问题由于疏忽而恶化。</a:t>
            </a:r>
            <a:endParaRPr lang="zh-CN" altLang="en-US" sz="1200"/>
          </a:p>
        </p:txBody>
      </p:sp>
      <p:sp>
        <p:nvSpPr>
          <p:cNvPr id="18" name="文本框 17"/>
          <p:cNvSpPr txBox="1"/>
          <p:nvPr/>
        </p:nvSpPr>
        <p:spPr>
          <a:xfrm>
            <a:off x="7198360" y="4512945"/>
            <a:ext cx="2486660" cy="891540"/>
          </a:xfrm>
          <a:prstGeom prst="rect">
            <a:avLst/>
          </a:prstGeom>
          <a:noFill/>
        </p:spPr>
        <p:txBody>
          <a:bodyPr wrap="square" rtlCol="0">
            <a:spAutoFit/>
          </a:bodyPr>
          <a:p>
            <a:pPr algn="l"/>
            <a:r>
              <a:rPr lang="zh-CN" altLang="en-US" sz="1600" b="1">
                <a:gradFill>
                  <a:gsLst>
                    <a:gs pos="0">
                      <a:srgbClr val="1BBEE9"/>
                    </a:gs>
                    <a:gs pos="100000">
                      <a:srgbClr val="C570EA"/>
                    </a:gs>
                  </a:gsLst>
                  <a:lin scaled="1"/>
                </a:gradFill>
              </a:rPr>
              <a:t>支持组织</a:t>
            </a:r>
            <a:endParaRPr lang="zh-CN" altLang="en-US" sz="1600" b="1">
              <a:gradFill>
                <a:gsLst>
                  <a:gs pos="0">
                    <a:srgbClr val="1BBEE9"/>
                  </a:gs>
                  <a:gs pos="100000">
                    <a:srgbClr val="C570EA"/>
                  </a:gs>
                </a:gsLst>
                <a:lin scaled="1"/>
              </a:gradFill>
            </a:endParaRPr>
          </a:p>
          <a:p>
            <a:pPr algn="l"/>
            <a:r>
              <a:rPr lang="zh-CN" altLang="en-US" sz="1200"/>
              <a:t>展现并传递对组织决策和方向的热情；建立对组织使命的广泛支持和认同。</a:t>
            </a:r>
            <a:endParaRPr lang="zh-CN" altLang="en-US" sz="1200"/>
          </a:p>
        </p:txBody>
      </p:sp>
    </p:spTree>
  </p:cSld>
  <p:clrMapOvr>
    <a:masterClrMapping/>
  </p:clrMapOvr>
  <p:transition spd="slow" advClick="0" advTm="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r="-2000"/>
          </a:stretch>
        </a:blipFill>
        <a:effectLst/>
      </p:bgPr>
    </p:bg>
    <p:spTree>
      <p:nvGrpSpPr>
        <p:cNvPr id="1" name=""/>
        <p:cNvGrpSpPr/>
        <p:nvPr/>
      </p:nvGrpSpPr>
      <p:grpSpPr>
        <a:xfrm>
          <a:off x="0" y="0"/>
          <a:ext cx="0" cy="0"/>
          <a:chOff x="0" y="0"/>
          <a:chExt cx="0" cy="0"/>
        </a:xfrm>
      </p:grpSpPr>
      <p:pic>
        <p:nvPicPr>
          <p:cNvPr id="31" name="PA_库_图片 5"/>
          <p:cNvPicPr>
            <a:picLocks noChangeAspect="1"/>
          </p:cNvPicPr>
          <p:nvPr>
            <p:custDataLst>
              <p:tags r:id="rId2"/>
            </p:custDataLst>
          </p:nvPr>
        </p:nvPicPr>
        <p:blipFill>
          <a:blip r:embed="rId3">
            <a:lum bright="6000"/>
            <a:extLst>
              <a:ext uri="{28A0092B-C50C-407E-A947-70E740481C1C}">
                <a14:useLocalDpi xmlns:a14="http://schemas.microsoft.com/office/drawing/2010/main" val="0"/>
              </a:ext>
            </a:extLst>
          </a:blip>
          <a:stretch>
            <a:fillRect/>
          </a:stretch>
        </p:blipFill>
        <p:spPr>
          <a:xfrm>
            <a:off x="-2865120" y="199390"/>
            <a:ext cx="12405360" cy="69659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8" name="椭圆 6"/>
          <p:cNvSpPr/>
          <p:nvPr/>
        </p:nvSpPr>
        <p:spPr>
          <a:xfrm>
            <a:off x="6788705" y="129045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810592" y="2460957"/>
            <a:ext cx="4114800" cy="1200329"/>
          </a:xfrm>
          <a:prstGeom prst="rect">
            <a:avLst/>
          </a:prstGeom>
          <a:noFill/>
        </p:spPr>
        <p:txBody>
          <a:bodyPr wrap="square" rtlCol="0">
            <a:spAutoFit/>
          </a:bodyPr>
          <a:lstStyle/>
          <a:p>
            <a:pPr algn="ctr"/>
            <a:r>
              <a:rPr lang="zh-CN" altLang="en-US" sz="7200" b="1" dirty="0">
                <a:gradFill flip="none" rotWithShape="1">
                  <a:gsLst>
                    <a:gs pos="0">
                      <a:srgbClr val="803BE0">
                        <a:alpha val="70000"/>
                      </a:srgbClr>
                    </a:gs>
                    <a:gs pos="100000">
                      <a:srgbClr val="2DBCBD">
                        <a:alpha val="70000"/>
                      </a:srgbClr>
                    </a:gs>
                  </a:gsLst>
                  <a:lin ang="13500000" scaled="1"/>
                  <a:tileRect/>
                </a:gradFill>
                <a:latin typeface="汉仪尚巍手书W" panose="00020600040101010101" pitchFamily="18" charset="-122"/>
                <a:ea typeface="汉仪尚巍手书W" panose="00020600040101010101" pitchFamily="18" charset="-122"/>
                <a:sym typeface="庞门正道标题体" panose="02010600030101010101" pitchFamily="2" charset="-122"/>
              </a:rPr>
              <a:t>谢谢聆听</a:t>
            </a:r>
            <a:endParaRPr lang="zh-CN" altLang="en-US" sz="7200" b="1" dirty="0">
              <a:gradFill flip="none" rotWithShape="1">
                <a:gsLst>
                  <a:gs pos="0">
                    <a:srgbClr val="803BE0">
                      <a:alpha val="70000"/>
                    </a:srgbClr>
                  </a:gs>
                  <a:gs pos="100000">
                    <a:srgbClr val="2DBCBD">
                      <a:alpha val="70000"/>
                    </a:srgbClr>
                  </a:gs>
                </a:gsLst>
                <a:lin ang="13500000" scaled="1"/>
                <a:tileRect/>
              </a:gradFill>
              <a:latin typeface="汉仪尚巍手书W" panose="00020600040101010101" pitchFamily="18" charset="-122"/>
              <a:ea typeface="汉仪尚巍手书W" panose="00020600040101010101" pitchFamily="18" charset="-122"/>
              <a:sym typeface="庞门正道标题体" panose="02010600030101010101" pitchFamily="2" charset="-122"/>
            </a:endParaRPr>
          </a:p>
        </p:txBody>
      </p:sp>
      <p:sp>
        <p:nvSpPr>
          <p:cNvPr id="10" name="矩形: 圆角 9"/>
          <p:cNvSpPr/>
          <p:nvPr/>
        </p:nvSpPr>
        <p:spPr>
          <a:xfrm>
            <a:off x="7623165" y="4472305"/>
            <a:ext cx="2381250" cy="296843"/>
          </a:xfrm>
          <a:prstGeom prst="roundRect">
            <a:avLst>
              <a:gd name="adj" fmla="val 50000"/>
            </a:avLst>
          </a:prstGeom>
          <a:gradFill>
            <a:gsLst>
              <a:gs pos="0">
                <a:srgbClr val="803BE0">
                  <a:alpha val="70000"/>
                </a:srgbClr>
              </a:gs>
              <a:gs pos="100000">
                <a:srgbClr val="2DBCBD">
                  <a:alpha val="7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张海山锐谐体" panose="02000000000000000000" pitchFamily="2" charset="-122"/>
                <a:ea typeface="张海山锐谐体" panose="02000000000000000000" pitchFamily="2" charset="-122"/>
              </a:rPr>
              <a:t>汇报人：</a:t>
            </a:r>
            <a:r>
              <a:rPr lang="zh-CN" altLang="en-US" b="1" dirty="0">
                <a:latin typeface="张海山锐谐体" panose="02000000000000000000" pitchFamily="2" charset="-122"/>
                <a:ea typeface="张海山锐谐体" panose="02000000000000000000" pitchFamily="2" charset="-122"/>
              </a:rPr>
              <a:t>果果圈</a:t>
            </a:r>
            <a:endParaRPr lang="zh-CN" altLang="en-US" b="1" dirty="0">
              <a:latin typeface="张海山锐谐体" panose="02000000000000000000" pitchFamily="2" charset="-122"/>
              <a:ea typeface="张海山锐谐体" panose="02000000000000000000" pitchFamily="2" charset="-122"/>
            </a:endParaRPr>
          </a:p>
        </p:txBody>
      </p:sp>
      <p:sp>
        <p:nvSpPr>
          <p:cNvPr id="11" name="矩形 10"/>
          <p:cNvSpPr/>
          <p:nvPr/>
        </p:nvSpPr>
        <p:spPr>
          <a:xfrm>
            <a:off x="5819992" y="3751017"/>
            <a:ext cx="6096000" cy="400110"/>
          </a:xfrm>
          <a:prstGeom prst="rect">
            <a:avLst/>
          </a:prstGeom>
        </p:spPr>
        <p:txBody>
          <a:bodyPr>
            <a:spAutoFit/>
          </a:bodyPr>
          <a:lstStyle/>
          <a:p>
            <a:pPr algn="ctr"/>
            <a:r>
              <a:rPr lang="en-US" altLang="zh-CN" sz="2000" spc="1200" dirty="0">
                <a:solidFill>
                  <a:srgbClr val="434343"/>
                </a:solidFill>
                <a:latin typeface="Century Gothic" panose="020B0502020202020204" pitchFamily="34" charset="0"/>
              </a:rPr>
              <a:t>/Reporting/</a:t>
            </a:r>
            <a:endParaRPr lang="en-US" altLang="zh-CN" sz="2000" spc="1200" dirty="0">
              <a:solidFill>
                <a:srgbClr val="434343"/>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500" fill="hold"/>
                                        <p:tgtEl>
                                          <p:spTgt spid="31"/>
                                        </p:tgtEl>
                                        <p:attrNameLst>
                                          <p:attrName>ppt_x</p:attrName>
                                        </p:attrNameLst>
                                      </p:cBhvr>
                                      <p:tavLst>
                                        <p:tav tm="0">
                                          <p:val>
                                            <p:strVal val="#ppt_x"/>
                                          </p:val>
                                        </p:tav>
                                        <p:tav tm="100000">
                                          <p:val>
                                            <p:strVal val="#ppt_x"/>
                                          </p:val>
                                        </p:tav>
                                      </p:tavLst>
                                    </p:anim>
                                    <p:anim calcmode="lin" valueType="num">
                                      <p:cBhvr additive="base">
                                        <p:cTn id="8" dur="1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75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225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155" y="1828800"/>
            <a:ext cx="12289155" cy="50292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42950"/>
            <a:ext cx="5909310" cy="61150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文本框 18"/>
          <p:cNvSpPr txBox="1"/>
          <p:nvPr/>
        </p:nvSpPr>
        <p:spPr>
          <a:xfrm>
            <a:off x="1216660" y="4101465"/>
            <a:ext cx="2475230" cy="521970"/>
          </a:xfrm>
          <a:prstGeom prst="rect">
            <a:avLst/>
          </a:prstGeom>
          <a:noFill/>
        </p:spPr>
        <p:txBody>
          <a:bodyPr wrap="square" rtlCol="0">
            <a:spAutoFit/>
          </a:bodyPr>
          <a:lstStyle/>
          <a:p>
            <a:pPr algn="ctr"/>
            <a:r>
              <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rPr>
              <a:t>人才标准模型</a:t>
            </a:r>
            <a:endPar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20" name="文本框 19"/>
          <p:cNvSpPr txBox="1"/>
          <p:nvPr/>
        </p:nvSpPr>
        <p:spPr>
          <a:xfrm>
            <a:off x="3975609" y="4098403"/>
            <a:ext cx="1852950" cy="521970"/>
          </a:xfrm>
          <a:prstGeom prst="rect">
            <a:avLst/>
          </a:prstGeom>
          <a:noFill/>
        </p:spPr>
        <p:txBody>
          <a:bodyPr wrap="square" rtlCol="0">
            <a:spAutoFit/>
          </a:bodyPr>
          <a:lstStyle/>
          <a:p>
            <a:pPr algn="ctr"/>
            <a:r>
              <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rPr>
              <a:t>评估要素</a:t>
            </a:r>
            <a:endPar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33" name="文本框 32"/>
          <p:cNvSpPr txBox="1"/>
          <p:nvPr/>
        </p:nvSpPr>
        <p:spPr>
          <a:xfrm>
            <a:off x="6499862" y="4098403"/>
            <a:ext cx="1852950" cy="521970"/>
          </a:xfrm>
          <a:prstGeom prst="rect">
            <a:avLst/>
          </a:prstGeom>
          <a:noFill/>
        </p:spPr>
        <p:txBody>
          <a:bodyPr wrap="square" rtlCol="0">
            <a:spAutoFit/>
          </a:bodyPr>
          <a:lstStyle/>
          <a:p>
            <a:pPr algn="ctr"/>
            <a:r>
              <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rPr>
              <a:t>能力模型</a:t>
            </a:r>
            <a:endPar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39" name="文本框 38"/>
          <p:cNvSpPr txBox="1"/>
          <p:nvPr/>
        </p:nvSpPr>
        <p:spPr>
          <a:xfrm>
            <a:off x="4305300" y="712308"/>
            <a:ext cx="3581400" cy="707886"/>
          </a:xfrm>
          <a:prstGeom prst="rect">
            <a:avLst/>
          </a:prstGeom>
          <a:noFill/>
        </p:spPr>
        <p:txBody>
          <a:bodyPr wrap="square" rtlCol="0">
            <a:spAutoFit/>
          </a:bodyPr>
          <a:lstStyle/>
          <a:p>
            <a:pPr algn="ctr"/>
            <a:r>
              <a:rPr lang="en-US" altLang="zh-CN" sz="4000" dirty="0">
                <a:gradFill>
                  <a:gsLst>
                    <a:gs pos="0">
                      <a:srgbClr val="803BE0"/>
                    </a:gs>
                    <a:gs pos="100000">
                      <a:srgbClr val="2DBCBD"/>
                    </a:gs>
                  </a:gsLst>
                  <a:lin ang="2700000" scaled="1"/>
                </a:gradFill>
                <a:latin typeface="Century Gothic" panose="020B0502020202020204" pitchFamily="34" charset="0"/>
                <a:ea typeface="思源黑体 Light" panose="020B0300000000000000" pitchFamily="34" charset="-122"/>
                <a:sym typeface="思源黑体 Light" panose="020B0300000000000000" pitchFamily="34" charset="-122"/>
              </a:rPr>
              <a:t>CONTENTS</a:t>
            </a:r>
            <a:endParaRPr lang="zh-CN" altLang="en-US" sz="4000" dirty="0">
              <a:gradFill>
                <a:gsLst>
                  <a:gs pos="0">
                    <a:srgbClr val="803BE0"/>
                  </a:gs>
                  <a:gs pos="100000">
                    <a:srgbClr val="2DBCBD"/>
                  </a:gs>
                </a:gsLst>
                <a:lin ang="2700000" scaled="1"/>
              </a:gradFill>
              <a:latin typeface="Century Gothic" panose="020B0502020202020204" pitchFamily="34" charset="0"/>
              <a:ea typeface="思源黑体 Light" panose="020B0300000000000000" pitchFamily="34" charset="-122"/>
              <a:sym typeface="思源黑体 Light" panose="020B0300000000000000" pitchFamily="34" charset="-122"/>
            </a:endParaRPr>
          </a:p>
        </p:txBody>
      </p:sp>
      <p:sp>
        <p:nvSpPr>
          <p:cNvPr id="42" name="椭圆 6"/>
          <p:cNvSpPr/>
          <p:nvPr/>
        </p:nvSpPr>
        <p:spPr>
          <a:xfrm>
            <a:off x="1560560" y="2197638"/>
            <a:ext cx="1787483" cy="1782542"/>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gradFill>
            <a:gsLst>
              <a:gs pos="100000">
                <a:srgbClr val="803BE0">
                  <a:alpha val="70000"/>
                </a:srgbClr>
              </a:gs>
              <a:gs pos="0">
                <a:srgbClr val="2DBCBD">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思源黑体 HW Regular" panose="020B0500000000000000" pitchFamily="34" charset="-122"/>
                <a:ea typeface="思源黑体 HW Regular" panose="020B0500000000000000" pitchFamily="34" charset="-122"/>
              </a:rPr>
              <a:t>1</a:t>
            </a:r>
            <a:endParaRPr lang="zh-CN" altLang="en-US" sz="4800" dirty="0">
              <a:latin typeface="思源黑体 HW Regular" panose="020B0500000000000000" pitchFamily="34" charset="-122"/>
              <a:ea typeface="思源黑体 HW Regular" panose="020B0500000000000000" pitchFamily="34" charset="-122"/>
            </a:endParaRPr>
          </a:p>
        </p:txBody>
      </p:sp>
      <p:sp>
        <p:nvSpPr>
          <p:cNvPr id="45" name="椭圆 6"/>
          <p:cNvSpPr/>
          <p:nvPr/>
        </p:nvSpPr>
        <p:spPr>
          <a:xfrm>
            <a:off x="4046706" y="2254306"/>
            <a:ext cx="1787483" cy="1782542"/>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gradFill>
            <a:gsLst>
              <a:gs pos="0">
                <a:srgbClr val="803BE0">
                  <a:alpha val="70000"/>
                </a:srgbClr>
              </a:gs>
              <a:gs pos="100000">
                <a:srgbClr val="2DBCBD">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思源黑体 HW Regular" panose="020B0500000000000000" pitchFamily="34" charset="-122"/>
                <a:ea typeface="思源黑体 HW Regular" panose="020B0500000000000000" pitchFamily="34" charset="-122"/>
              </a:rPr>
              <a:t>2</a:t>
            </a:r>
            <a:endParaRPr lang="zh-CN" altLang="en-US" sz="4800" dirty="0">
              <a:latin typeface="思源黑体 HW Regular" panose="020B0500000000000000" pitchFamily="34" charset="-122"/>
              <a:ea typeface="思源黑体 HW Regular" panose="020B0500000000000000" pitchFamily="34" charset="-122"/>
            </a:endParaRPr>
          </a:p>
        </p:txBody>
      </p:sp>
      <p:sp>
        <p:nvSpPr>
          <p:cNvPr id="46" name="椭圆 6"/>
          <p:cNvSpPr/>
          <p:nvPr/>
        </p:nvSpPr>
        <p:spPr>
          <a:xfrm>
            <a:off x="6532908" y="2254215"/>
            <a:ext cx="1787483" cy="1782542"/>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gradFill>
            <a:gsLst>
              <a:gs pos="0">
                <a:srgbClr val="803BE0">
                  <a:alpha val="70000"/>
                </a:srgbClr>
              </a:gs>
              <a:gs pos="100000">
                <a:srgbClr val="2DBCBD">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思源黑体 HW Regular" panose="020B0500000000000000" pitchFamily="34" charset="-122"/>
                <a:ea typeface="思源黑体 HW Regular" panose="020B0500000000000000" pitchFamily="34" charset="-122"/>
              </a:rPr>
              <a:t>3</a:t>
            </a:r>
            <a:endParaRPr lang="zh-CN" altLang="en-US" sz="4800" dirty="0">
              <a:latin typeface="思源黑体 HW Regular" panose="020B0500000000000000" pitchFamily="34" charset="-122"/>
              <a:ea typeface="思源黑体 HW Regular" panose="020B0500000000000000" pitchFamily="34" charset="-122"/>
            </a:endParaRPr>
          </a:p>
        </p:txBody>
      </p:sp>
      <p:pic>
        <p:nvPicPr>
          <p:cNvPr id="48" name="图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49" name="图片 4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2" name="文本框 1"/>
          <p:cNvSpPr txBox="1"/>
          <p:nvPr/>
        </p:nvSpPr>
        <p:spPr>
          <a:xfrm>
            <a:off x="8985887" y="4098403"/>
            <a:ext cx="1852950" cy="1383665"/>
          </a:xfrm>
          <a:prstGeom prst="rect">
            <a:avLst/>
          </a:prstGeom>
          <a:noFill/>
        </p:spPr>
        <p:txBody>
          <a:bodyPr wrap="square" rtlCol="0">
            <a:spAutoFit/>
          </a:bodyPr>
          <a:p>
            <a:pPr algn="ctr"/>
            <a:r>
              <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rPr>
              <a:t>能力定义与关键行为</a:t>
            </a:r>
            <a:endParaRPr lang="zh-CN" altLang="en-US" sz="2800" dirty="0">
              <a:gradFill>
                <a:gsLst>
                  <a:gs pos="0">
                    <a:srgbClr val="803BE0"/>
                  </a:gs>
                  <a:gs pos="100000">
                    <a:srgbClr val="2DBCBD"/>
                  </a:gs>
                </a:gsLst>
                <a:lin ang="2700000" scaled="1"/>
              </a:gra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4" name="椭圆 6"/>
          <p:cNvSpPr/>
          <p:nvPr/>
        </p:nvSpPr>
        <p:spPr>
          <a:xfrm>
            <a:off x="9018933" y="2254215"/>
            <a:ext cx="1787483" cy="1782542"/>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gradFill>
            <a:gsLst>
              <a:gs pos="0">
                <a:srgbClr val="803BE0">
                  <a:alpha val="70000"/>
                </a:srgbClr>
              </a:gs>
              <a:gs pos="100000">
                <a:srgbClr val="2DBCBD">
                  <a:alpha val="7000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800" dirty="0">
                <a:latin typeface="思源黑体 HW Regular" panose="020B0500000000000000" pitchFamily="34" charset="-122"/>
                <a:ea typeface="思源黑体 HW Regular" panose="020B0500000000000000" pitchFamily="34" charset="-122"/>
              </a:rPr>
              <a:t>4</a:t>
            </a:r>
            <a:endParaRPr lang="zh-CN" altLang="en-US" sz="4800" dirty="0">
              <a:latin typeface="思源黑体 HW Regular" panose="020B0500000000000000" pitchFamily="34" charset="-122"/>
              <a:ea typeface="思源黑体 HW Regular" panose="020B0500000000000000"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3" grpId="0"/>
      <p:bldP spid="42" grpId="0" bldLvl="0" animBg="1"/>
      <p:bldP spid="45" grpId="0" bldLvl="0" animBg="1"/>
      <p:bldP spid="46" grpId="0" bldLvl="0" animBg="1"/>
      <p:bldP spid="2" grpId="0"/>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8" name="椭圆 6"/>
          <p:cNvSpPr/>
          <p:nvPr/>
        </p:nvSpPr>
        <p:spPr>
          <a:xfrm>
            <a:off x="4132590" y="128158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bar-chart-and-polyline_2075"/>
          <p:cNvSpPr>
            <a:spLocks noChangeAspect="1"/>
          </p:cNvSpPr>
          <p:nvPr/>
        </p:nvSpPr>
        <p:spPr bwMode="auto">
          <a:xfrm>
            <a:off x="5587000" y="2214563"/>
            <a:ext cx="1018003" cy="797066"/>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sp>
        <p:nvSpPr>
          <p:cNvPr id="14" name="文本框 13"/>
          <p:cNvSpPr txBox="1"/>
          <p:nvPr/>
        </p:nvSpPr>
        <p:spPr>
          <a:xfrm>
            <a:off x="4306570" y="3387090"/>
            <a:ext cx="3578225" cy="706755"/>
          </a:xfrm>
          <a:prstGeom prst="rect">
            <a:avLst/>
          </a:prstGeom>
          <a:noFill/>
        </p:spPr>
        <p:txBody>
          <a:bodyPr wrap="square" rtlCol="0">
            <a:spAutoFit/>
          </a:bodyPr>
          <a:lstStyle/>
          <a:p>
            <a:pPr algn="ctr"/>
            <a:r>
              <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rPr>
              <a:t>人才标准模型</a:t>
            </a:r>
            <a:endPar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2" name="文本框 1"/>
          <p:cNvSpPr txBox="1"/>
          <p:nvPr/>
        </p:nvSpPr>
        <p:spPr>
          <a:xfrm>
            <a:off x="891146" y="-304800"/>
            <a:ext cx="2121390" cy="9247505"/>
          </a:xfrm>
          <a:prstGeom prst="rect">
            <a:avLst/>
          </a:prstGeom>
          <a:noFill/>
        </p:spPr>
        <p:txBody>
          <a:bodyPr wrap="square" rtlCol="0">
            <a:spAutoFit/>
          </a:bodyPr>
          <a:lstStyle/>
          <a:p>
            <a:pPr algn="ctr"/>
            <a:r>
              <a:rPr lang="en-US" altLang="zh-CN"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rPr>
              <a:t>1</a:t>
            </a:r>
            <a:endParaRPr lang="zh-CN" altLang="en-US"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endParaRPr>
          </a:p>
        </p:txBody>
      </p:sp>
      <p:sp>
        <p:nvSpPr>
          <p:cNvPr id="18" name="îşḷîḓê"/>
          <p:cNvSpPr txBox="1"/>
          <p:nvPr/>
        </p:nvSpPr>
        <p:spPr>
          <a:xfrm>
            <a:off x="4132580" y="4093845"/>
            <a:ext cx="4162425" cy="430530"/>
          </a:xfrm>
          <a:prstGeom prst="rect">
            <a:avLst/>
          </a:prstGeom>
          <a:noFill/>
          <a:ln>
            <a:noFill/>
          </a:ln>
        </p:spPr>
        <p:txBody>
          <a:bodyPr wrap="square" lIns="91440" tIns="45720" rIns="91440" bIns="45720" anchor="ctr" anchorCtr="0">
            <a:norm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en-US" altLang="de-DE" sz="2000" i="0" noProof="0" dirty="0">
                <a:ln>
                  <a:noFill/>
                </a:ln>
                <a:solidFill>
                  <a:schemeClr val="bg1"/>
                </a:solidFill>
                <a:effectLst/>
                <a:uLnTx/>
                <a:uFillTx/>
                <a:latin typeface="Century Gothic" panose="020B0502020202020204" pitchFamily="34" charset="0"/>
              </a:rPr>
              <a:t>Mode of Personnel Standards</a:t>
            </a:r>
            <a:endParaRPr kumimoji="0" lang="en-US" altLang="de-DE" sz="2000" i="0" noProof="0" dirty="0">
              <a:ln>
                <a:noFill/>
              </a:ln>
              <a:solidFill>
                <a:schemeClr val="bg1"/>
              </a:solidFill>
              <a:effectLst/>
              <a:uLnTx/>
              <a:uFillTx/>
              <a:latin typeface="Century Gothic" panose="020B0502020202020204" pitchFamily="34" charset="0"/>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155" y="1818640"/>
            <a:ext cx="12289155" cy="5039995"/>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42950"/>
            <a:ext cx="5909310" cy="61150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nvGrpSpPr>
          <p:cNvPr id="1223" name="组合 1222"/>
          <p:cNvGrpSpPr/>
          <p:nvPr/>
        </p:nvGrpSpPr>
        <p:grpSpPr>
          <a:xfrm>
            <a:off x="2503170" y="677545"/>
            <a:ext cx="7272020" cy="660400"/>
            <a:chOff x="3923" y="1499"/>
            <a:chExt cx="11452" cy="1040"/>
          </a:xfrm>
        </p:grpSpPr>
        <p:sp>
          <p:nvSpPr>
            <p:cNvPr id="1224" name="Rectangle 15"/>
            <p:cNvSpPr/>
            <p:nvPr/>
          </p:nvSpPr>
          <p:spPr>
            <a:xfrm>
              <a:off x="3923" y="2105"/>
              <a:ext cx="11452" cy="43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lang="en-US" altLang="de-DE" sz="1000" noProof="0" dirty="0">
                  <a:ln>
                    <a:noFill/>
                  </a:ln>
                  <a:solidFill>
                    <a:schemeClr val="bg2">
                      <a:lumMod val="75000"/>
                    </a:schemeClr>
                  </a:solidFill>
                  <a:effectLst/>
                  <a:uLnTx/>
                  <a:uFillTx/>
                  <a:latin typeface="Century Gothic" panose="020B0502020202020204" pitchFamily="34" charset="0"/>
                  <a:sym typeface="+mn-ea"/>
                </a:rPr>
                <a:t>Mode of Personnel Standard</a:t>
              </a:r>
              <a:r>
                <a:rPr lang="en-US" altLang="de-DE" sz="1000" noProof="0" dirty="0">
                  <a:ln>
                    <a:noFill/>
                  </a:ln>
                  <a:solidFill>
                    <a:schemeClr val="bg1"/>
                  </a:solidFill>
                  <a:effectLst/>
                  <a:uLnTx/>
                  <a:uFillTx/>
                  <a:latin typeface="Century Gothic" panose="020B0502020202020204" pitchFamily="34" charset="0"/>
                  <a:sym typeface="+mn-ea"/>
                </a:rPr>
                <a:t>s</a:t>
              </a:r>
              <a:endParaRPr kumimoji="0" lang="en-US" sz="1000" b="0" i="0" u="none" strike="noStrike" kern="1200" cap="none" spc="0" normalizeH="0" baseline="0" noProof="0" dirty="0">
                <a:ln>
                  <a:noFill/>
                </a:ln>
                <a:solidFill>
                  <a:prstClr val="white">
                    <a:lumMod val="65000"/>
                  </a:prstClr>
                </a:solidFill>
                <a:effectLst/>
                <a:uLnTx/>
                <a:uFillTx/>
                <a:latin typeface="Segoe UI Light" panose="020B0502040204020203" pitchFamily="34" charset="0"/>
                <a:ea typeface="方正黑体简体" panose="03000509000000000000" pitchFamily="65" charset="-122"/>
                <a:cs typeface="Segoe UI Light" panose="020B0502040204020203" pitchFamily="34" charset="0"/>
              </a:endParaRPr>
            </a:p>
          </p:txBody>
        </p:sp>
        <p:sp>
          <p:nvSpPr>
            <p:cNvPr id="1225" name="Rectangle 16"/>
            <p:cNvSpPr/>
            <p:nvPr/>
          </p:nvSpPr>
          <p:spPr>
            <a:xfrm>
              <a:off x="5376" y="1499"/>
              <a:ext cx="8409" cy="822"/>
            </a:xfrm>
            <a:prstGeom prst="rect">
              <a:avLst/>
            </a:prstGeom>
          </p:spPr>
          <p:txBody>
            <a:bodyPr wrap="square">
              <a:spAutoFit/>
            </a:bodyPr>
            <a:lstStyle/>
            <a:p>
              <a:pPr lvl="0" algn="ctr"/>
              <a:r>
                <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rPr>
                <a:t>人才标准模型</a:t>
              </a:r>
              <a:endParaRPr lang="zh-CN" altLang="en-US" sz="2800" dirty="0">
                <a:gradFill>
                  <a:gsLst>
                    <a:gs pos="0">
                      <a:srgbClr val="7247BB"/>
                    </a:gs>
                    <a:gs pos="100000">
                      <a:srgbClr val="C56A9B"/>
                    </a:gs>
                  </a:gsLst>
                  <a:lin ang="0" scaled="0"/>
                </a:gradFill>
                <a:latin typeface="Montserrat Light" panose="00000400000000000000" pitchFamily="50" charset="0"/>
                <a:ea typeface="方正黑体简体" panose="03000509000000000000" pitchFamily="65" charset="-122"/>
                <a:cs typeface="Segoe UI" panose="020B0502040204020203" pitchFamily="34" charset="0"/>
              </a:endParaRPr>
            </a:p>
          </p:txBody>
        </p:sp>
      </p:grpSp>
      <p:pic>
        <p:nvPicPr>
          <p:cNvPr id="1226" name="图片 12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7400" y="2322195"/>
            <a:ext cx="4833620" cy="3412490"/>
          </a:xfrm>
          <a:prstGeom prst="rect">
            <a:avLst/>
          </a:prstGeom>
        </p:spPr>
      </p:pic>
      <p:grpSp>
        <p:nvGrpSpPr>
          <p:cNvPr id="1227" name="组合 1226"/>
          <p:cNvGrpSpPr/>
          <p:nvPr/>
        </p:nvGrpSpPr>
        <p:grpSpPr>
          <a:xfrm>
            <a:off x="2403016" y="1920215"/>
            <a:ext cx="594686" cy="594686"/>
            <a:chOff x="2473756" y="1298026"/>
            <a:chExt cx="594686" cy="594686"/>
          </a:xfrm>
        </p:grpSpPr>
        <p:sp>
          <p:nvSpPr>
            <p:cNvPr id="1228" name="PA_矩形 4"/>
            <p:cNvSpPr/>
            <p:nvPr>
              <p:custDataLst>
                <p:tags r:id="rId3"/>
              </p:custDataLst>
            </p:nvPr>
          </p:nvSpPr>
          <p:spPr>
            <a:xfrm>
              <a:off x="2473756" y="1298026"/>
              <a:ext cx="594686" cy="594686"/>
            </a:xfrm>
            <a:prstGeom prst="rect">
              <a:avLst/>
            </a:prstGeom>
            <a:gradFill>
              <a:gsLst>
                <a:gs pos="0">
                  <a:schemeClr val="accent3"/>
                </a:gs>
                <a:gs pos="100000">
                  <a:srgbClr val="C56A9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cs typeface="+mn-ea"/>
                <a:sym typeface="+mn-lt"/>
              </a:endParaRPr>
            </a:p>
          </p:txBody>
        </p:sp>
        <p:sp>
          <p:nvSpPr>
            <p:cNvPr id="1229" name="Shape 3624"/>
            <p:cNvSpPr/>
            <p:nvPr/>
          </p:nvSpPr>
          <p:spPr>
            <a:xfrm>
              <a:off x="2613534" y="1425618"/>
              <a:ext cx="339502" cy="339502"/>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38100" tIns="38100" rIns="38100" bIns="38100" anchor="ctr"/>
            <a:lstStyle/>
            <a:p>
              <a:endParaRPr>
                <a:ea typeface="方正黑体简体" panose="03000509000000000000" pitchFamily="65" charset="-122"/>
                <a:cs typeface="+mn-ea"/>
                <a:sym typeface="+mn-lt"/>
              </a:endParaRPr>
            </a:p>
          </p:txBody>
        </p:sp>
      </p:grpSp>
      <p:grpSp>
        <p:nvGrpSpPr>
          <p:cNvPr id="1230" name="组合 1229"/>
          <p:cNvGrpSpPr/>
          <p:nvPr/>
        </p:nvGrpSpPr>
        <p:grpSpPr>
          <a:xfrm>
            <a:off x="2403095" y="4158207"/>
            <a:ext cx="594686" cy="594686"/>
            <a:chOff x="2476375" y="3901778"/>
            <a:chExt cx="594686" cy="594686"/>
          </a:xfrm>
        </p:grpSpPr>
        <p:sp>
          <p:nvSpPr>
            <p:cNvPr id="1231" name="PA_矩形 4"/>
            <p:cNvSpPr/>
            <p:nvPr>
              <p:custDataLst>
                <p:tags r:id="rId4"/>
              </p:custDataLst>
            </p:nvPr>
          </p:nvSpPr>
          <p:spPr>
            <a:xfrm>
              <a:off x="2476375" y="3901778"/>
              <a:ext cx="594686" cy="594686"/>
            </a:xfrm>
            <a:prstGeom prst="rect">
              <a:avLst/>
            </a:prstGeom>
            <a:gradFill>
              <a:gsLst>
                <a:gs pos="0">
                  <a:schemeClr val="accent3"/>
                </a:gs>
                <a:gs pos="100000">
                  <a:srgbClr val="C56A9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cs typeface="+mn-ea"/>
                <a:sym typeface="+mn-lt"/>
              </a:endParaRPr>
            </a:p>
          </p:txBody>
        </p:sp>
        <p:sp>
          <p:nvSpPr>
            <p:cNvPr id="1232" name="Shape 3620"/>
            <p:cNvSpPr/>
            <p:nvPr/>
          </p:nvSpPr>
          <p:spPr>
            <a:xfrm>
              <a:off x="2596559" y="4012395"/>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100" tIns="38100" rIns="38100" bIns="38100" anchor="ctr"/>
            <a:lstStyle/>
            <a:p>
              <a:endParaRPr>
                <a:ea typeface="方正黑体简体" panose="03000509000000000000" pitchFamily="65" charset="-122"/>
                <a:cs typeface="+mn-ea"/>
                <a:sym typeface="+mn-lt"/>
              </a:endParaRPr>
            </a:p>
          </p:txBody>
        </p:sp>
      </p:grpSp>
      <p:grpSp>
        <p:nvGrpSpPr>
          <p:cNvPr id="1233" name="组合 1232"/>
          <p:cNvGrpSpPr/>
          <p:nvPr/>
        </p:nvGrpSpPr>
        <p:grpSpPr>
          <a:xfrm>
            <a:off x="9016288" y="1920166"/>
            <a:ext cx="594686" cy="594686"/>
            <a:chOff x="9107253" y="1298026"/>
            <a:chExt cx="594686" cy="594686"/>
          </a:xfrm>
        </p:grpSpPr>
        <p:sp>
          <p:nvSpPr>
            <p:cNvPr id="1234" name="PA_矩形 4"/>
            <p:cNvSpPr/>
            <p:nvPr>
              <p:custDataLst>
                <p:tags r:id="rId5"/>
              </p:custDataLst>
            </p:nvPr>
          </p:nvSpPr>
          <p:spPr>
            <a:xfrm>
              <a:off x="9107253" y="1298026"/>
              <a:ext cx="594686" cy="594686"/>
            </a:xfrm>
            <a:prstGeom prst="rect">
              <a:avLst/>
            </a:prstGeom>
            <a:gradFill>
              <a:gsLst>
                <a:gs pos="0">
                  <a:schemeClr val="accent3"/>
                </a:gs>
                <a:gs pos="100000">
                  <a:srgbClr val="C56A9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cs typeface="+mn-ea"/>
                <a:sym typeface="+mn-lt"/>
              </a:endParaRPr>
            </a:p>
          </p:txBody>
        </p:sp>
        <p:sp>
          <p:nvSpPr>
            <p:cNvPr id="1235" name="Shape 3602"/>
            <p:cNvSpPr/>
            <p:nvPr/>
          </p:nvSpPr>
          <p:spPr>
            <a:xfrm>
              <a:off x="9272912" y="1408643"/>
              <a:ext cx="271601" cy="373452"/>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bg1"/>
            </a:solidFill>
            <a:ln w="12700">
              <a:miter lim="400000"/>
            </a:ln>
          </p:spPr>
          <p:txBody>
            <a:bodyPr lIns="38100" tIns="38100" rIns="38100" bIns="38100" anchor="ctr"/>
            <a:lstStyle/>
            <a:p>
              <a:endParaRPr>
                <a:ea typeface="方正黑体简体" panose="03000509000000000000" pitchFamily="65" charset="-122"/>
                <a:cs typeface="+mn-ea"/>
                <a:sym typeface="+mn-lt"/>
              </a:endParaRPr>
            </a:p>
          </p:txBody>
        </p:sp>
      </p:grpSp>
      <p:grpSp>
        <p:nvGrpSpPr>
          <p:cNvPr id="1236" name="组合 1235"/>
          <p:cNvGrpSpPr/>
          <p:nvPr/>
        </p:nvGrpSpPr>
        <p:grpSpPr>
          <a:xfrm>
            <a:off x="9030610" y="4179748"/>
            <a:ext cx="594686" cy="594686"/>
            <a:chOff x="9120940" y="3901778"/>
            <a:chExt cx="594686" cy="594686"/>
          </a:xfrm>
        </p:grpSpPr>
        <p:sp>
          <p:nvSpPr>
            <p:cNvPr id="1237" name="PA_矩形 4"/>
            <p:cNvSpPr/>
            <p:nvPr>
              <p:custDataLst>
                <p:tags r:id="rId6"/>
              </p:custDataLst>
            </p:nvPr>
          </p:nvSpPr>
          <p:spPr>
            <a:xfrm>
              <a:off x="9120940" y="3901778"/>
              <a:ext cx="594686" cy="594686"/>
            </a:xfrm>
            <a:prstGeom prst="rect">
              <a:avLst/>
            </a:prstGeom>
            <a:gradFill>
              <a:gsLst>
                <a:gs pos="0">
                  <a:schemeClr val="accent3"/>
                </a:gs>
                <a:gs pos="100000">
                  <a:srgbClr val="C56A9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a typeface="方正黑体简体" panose="03000509000000000000" pitchFamily="65" charset="-122"/>
                <a:cs typeface="+mn-ea"/>
                <a:sym typeface="+mn-lt"/>
              </a:endParaRPr>
            </a:p>
          </p:txBody>
        </p:sp>
        <p:sp>
          <p:nvSpPr>
            <p:cNvPr id="1238" name="Shape 3767"/>
            <p:cNvSpPr/>
            <p:nvPr/>
          </p:nvSpPr>
          <p:spPr>
            <a:xfrm>
              <a:off x="9217870" y="4012395"/>
              <a:ext cx="373452" cy="373452"/>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38100" tIns="38100" rIns="38100" bIns="38100" anchor="ctr"/>
            <a:lstStyle/>
            <a:p>
              <a:endParaRPr>
                <a:ea typeface="方正黑体简体" panose="03000509000000000000" pitchFamily="65" charset="-122"/>
                <a:cs typeface="+mn-ea"/>
                <a:sym typeface="+mn-lt"/>
              </a:endParaRPr>
            </a:p>
          </p:txBody>
        </p:sp>
      </p:grpSp>
      <p:grpSp>
        <p:nvGrpSpPr>
          <p:cNvPr id="1239" name="组合 1238"/>
          <p:cNvGrpSpPr/>
          <p:nvPr/>
        </p:nvGrpSpPr>
        <p:grpSpPr>
          <a:xfrm>
            <a:off x="1683385" y="2690495"/>
            <a:ext cx="2969260" cy="1043940"/>
            <a:chOff x="2075" y="4592"/>
            <a:chExt cx="4676" cy="1644"/>
          </a:xfrm>
        </p:grpSpPr>
        <p:sp>
          <p:nvSpPr>
            <p:cNvPr id="1240" name="文本框 1239"/>
            <p:cNvSpPr txBox="1"/>
            <p:nvPr/>
          </p:nvSpPr>
          <p:spPr>
            <a:xfrm>
              <a:off x="2076" y="4592"/>
              <a:ext cx="4675" cy="628"/>
            </a:xfrm>
            <a:prstGeom prst="rect">
              <a:avLst/>
            </a:prstGeom>
            <a:noFill/>
          </p:spPr>
          <p:txBody>
            <a:bodyPr wrap="square" rtlCol="0">
              <a:spAutoFit/>
            </a:bodyPr>
            <a:lstStyle/>
            <a:p>
              <a:r>
                <a:rPr lang="zh-CN" altLang="en-US" sz="20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知识/技能</a:t>
              </a:r>
              <a:r>
                <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What people know</a:t>
              </a:r>
              <a:endPar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endParaRPr>
            </a:p>
          </p:txBody>
        </p:sp>
        <p:sp>
          <p:nvSpPr>
            <p:cNvPr id="1241" name="PA-文本框 113"/>
            <p:cNvSpPr txBox="1"/>
            <p:nvPr>
              <p:custDataLst>
                <p:tags r:id="rId7"/>
              </p:custDataLst>
            </p:nvPr>
          </p:nvSpPr>
          <p:spPr>
            <a:xfrm>
              <a:off x="2075" y="5220"/>
              <a:ext cx="3744" cy="1016"/>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rPr>
                <a:t>需要知道什么，专业知识、组织知识，如流程、系统及服务等</a:t>
              </a:r>
              <a:endPar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grpSp>
      <p:grpSp>
        <p:nvGrpSpPr>
          <p:cNvPr id="1242" name="组合 1241"/>
          <p:cNvGrpSpPr/>
          <p:nvPr/>
        </p:nvGrpSpPr>
        <p:grpSpPr>
          <a:xfrm>
            <a:off x="1612265" y="4829175"/>
            <a:ext cx="2574925" cy="767080"/>
            <a:chOff x="2075" y="4592"/>
            <a:chExt cx="4055" cy="1208"/>
          </a:xfrm>
        </p:grpSpPr>
        <p:sp>
          <p:nvSpPr>
            <p:cNvPr id="1243" name="文本框 1242"/>
            <p:cNvSpPr txBox="1"/>
            <p:nvPr/>
          </p:nvSpPr>
          <p:spPr>
            <a:xfrm>
              <a:off x="2188" y="4592"/>
              <a:ext cx="3942" cy="628"/>
            </a:xfrm>
            <a:prstGeom prst="rect">
              <a:avLst/>
            </a:prstGeom>
            <a:noFill/>
          </p:spPr>
          <p:txBody>
            <a:bodyPr wrap="square" rtlCol="0">
              <a:spAutoFit/>
            </a:bodyPr>
            <a:lstStyle/>
            <a:p>
              <a:r>
                <a:rPr lang="zh-CN" altLang="en-US" sz="20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经 验</a:t>
              </a:r>
              <a:r>
                <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What people have done</a:t>
              </a:r>
              <a:endPar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endParaRPr>
            </a:p>
          </p:txBody>
        </p:sp>
        <p:sp>
          <p:nvSpPr>
            <p:cNvPr id="1244" name="PA-文本框 113"/>
            <p:cNvSpPr txBox="1"/>
            <p:nvPr>
              <p:custDataLst>
                <p:tags r:id="rId8"/>
              </p:custDataLst>
            </p:nvPr>
          </p:nvSpPr>
          <p:spPr>
            <a:xfrm>
              <a:off x="2075" y="5220"/>
              <a:ext cx="3744" cy="580"/>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rPr>
                <a:t>需要做过什么，经验或工作挑战</a:t>
              </a:r>
              <a:endPar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grpSp>
      <p:grpSp>
        <p:nvGrpSpPr>
          <p:cNvPr id="1245" name="组合 1244"/>
          <p:cNvGrpSpPr/>
          <p:nvPr/>
        </p:nvGrpSpPr>
        <p:grpSpPr>
          <a:xfrm>
            <a:off x="8191500" y="2644775"/>
            <a:ext cx="2519045" cy="1043940"/>
            <a:chOff x="2075" y="4592"/>
            <a:chExt cx="3967" cy="1644"/>
          </a:xfrm>
        </p:grpSpPr>
        <p:sp>
          <p:nvSpPr>
            <p:cNvPr id="1246" name="文本框 1245"/>
            <p:cNvSpPr txBox="1"/>
            <p:nvPr/>
          </p:nvSpPr>
          <p:spPr>
            <a:xfrm>
              <a:off x="2462" y="4592"/>
              <a:ext cx="3580" cy="628"/>
            </a:xfrm>
            <a:prstGeom prst="rect">
              <a:avLst/>
            </a:prstGeom>
            <a:noFill/>
          </p:spPr>
          <p:txBody>
            <a:bodyPr wrap="square" rtlCol="0">
              <a:spAutoFit/>
            </a:bodyPr>
            <a:lstStyle/>
            <a:p>
              <a:r>
                <a:rPr lang="zh-CN" altLang="en-US" sz="20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能力 </a:t>
              </a:r>
              <a:r>
                <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What people can do</a:t>
              </a:r>
              <a:endPar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endParaRPr>
            </a:p>
          </p:txBody>
        </p:sp>
        <p:sp>
          <p:nvSpPr>
            <p:cNvPr id="1247" name="PA-文本框 113"/>
            <p:cNvSpPr txBox="1"/>
            <p:nvPr>
              <p:custDataLst>
                <p:tags r:id="rId9"/>
              </p:custDataLst>
            </p:nvPr>
          </p:nvSpPr>
          <p:spPr>
            <a:xfrm>
              <a:off x="2075" y="5220"/>
              <a:ext cx="3744" cy="1016"/>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rPr>
                <a:t>需要具备的能力，与工作成功或失败相关的领导力行为</a:t>
              </a:r>
              <a:endPar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grpSp>
      <p:grpSp>
        <p:nvGrpSpPr>
          <p:cNvPr id="1248" name="组合 1247"/>
          <p:cNvGrpSpPr/>
          <p:nvPr/>
        </p:nvGrpSpPr>
        <p:grpSpPr>
          <a:xfrm>
            <a:off x="8121015" y="4829810"/>
            <a:ext cx="2519045" cy="1043940"/>
            <a:chOff x="2075" y="4592"/>
            <a:chExt cx="3967" cy="1644"/>
          </a:xfrm>
        </p:grpSpPr>
        <p:sp>
          <p:nvSpPr>
            <p:cNvPr id="1249" name="文本框 1248"/>
            <p:cNvSpPr txBox="1"/>
            <p:nvPr/>
          </p:nvSpPr>
          <p:spPr>
            <a:xfrm>
              <a:off x="2462" y="4592"/>
              <a:ext cx="3580" cy="628"/>
            </a:xfrm>
            <a:prstGeom prst="rect">
              <a:avLst/>
            </a:prstGeom>
            <a:noFill/>
          </p:spPr>
          <p:txBody>
            <a:bodyPr wrap="square" rtlCol="0">
              <a:spAutoFit/>
            </a:bodyPr>
            <a:lstStyle/>
            <a:p>
              <a:r>
                <a:rPr lang="zh-CN" altLang="en-US" sz="20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职务适配性</a:t>
              </a:r>
              <a:r>
                <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rPr>
                <a:t>Job Fit</a:t>
              </a:r>
              <a:endParaRPr lang="zh-CN" altLang="en-US" sz="1400" dirty="0">
                <a:solidFill>
                  <a:schemeClr val="tx1">
                    <a:lumMod val="75000"/>
                    <a:lumOff val="25000"/>
                  </a:schemeClr>
                </a:solidFill>
                <a:latin typeface="Times New Roman" panose="02020603050405020304" pitchFamily="18" charset="0"/>
                <a:ea typeface="方正黑体简体" panose="03000509000000000000" pitchFamily="65" charset="-122"/>
                <a:cs typeface="Times New Roman" panose="02020603050405020304" pitchFamily="18" charset="0"/>
              </a:endParaRPr>
            </a:p>
          </p:txBody>
        </p:sp>
        <p:sp>
          <p:nvSpPr>
            <p:cNvPr id="1250" name="PA-文本框 113"/>
            <p:cNvSpPr txBox="1"/>
            <p:nvPr>
              <p:custDataLst>
                <p:tags r:id="rId10"/>
              </p:custDataLst>
            </p:nvPr>
          </p:nvSpPr>
          <p:spPr>
            <a:xfrm>
              <a:off x="2075" y="5220"/>
              <a:ext cx="3744" cy="1016"/>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rPr>
                <a:t>工作本身的活动及职责让个人感到满足的因素和程度</a:t>
              </a:r>
              <a:endPar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grpSp>
      <p:pic>
        <p:nvPicPr>
          <p:cNvPr id="1251" name="图片 12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1252" name="图片 125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
        <p:nvSpPr>
          <p:cNvPr id="2" name="PA-文本框 113"/>
          <p:cNvSpPr txBox="1"/>
          <p:nvPr>
            <p:custDataLst>
              <p:tags r:id="rId12"/>
            </p:custDataLst>
          </p:nvPr>
        </p:nvSpPr>
        <p:spPr>
          <a:xfrm>
            <a:off x="3968115" y="5734685"/>
            <a:ext cx="4342130" cy="368300"/>
          </a:xfrm>
          <a:prstGeom prst="rect">
            <a:avLst/>
          </a:prstGeom>
          <a:noFill/>
        </p:spPr>
        <p:txBody>
          <a:bodyPr wrap="square" rtlCol="0">
            <a:spAutoFit/>
          </a:bodyPr>
          <a:p>
            <a:pPr algn="ctr">
              <a:lnSpc>
                <a:spcPct val="150000"/>
              </a:lnSpc>
            </a:pPr>
            <a:r>
              <a:rPr lang="zh-CN" altLang="en-US" sz="1200" dirty="0">
                <a:solidFill>
                  <a:schemeClr val="tx1">
                    <a:lumMod val="75000"/>
                    <a:lumOff val="25000"/>
                  </a:schemeClr>
                </a:solidFill>
                <a:latin typeface="方正黑体简体" panose="03000509000000000000" pitchFamily="65" charset="-122"/>
                <a:ea typeface="方正黑体简体" panose="03000509000000000000" pitchFamily="65" charset="-122"/>
              </a:rPr>
              <a:t>*</a:t>
            </a:r>
            <a:r>
              <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rPr>
              <a:t>高管更适用于个人特质，中基层管理者更适用于职务适配性</a:t>
            </a:r>
            <a:endParaRPr lang="zh-CN" altLang="en-US" sz="1000" dirty="0">
              <a:solidFill>
                <a:schemeClr val="tx1">
                  <a:lumMod val="75000"/>
                  <a:lumOff val="25000"/>
                </a:schemeClr>
              </a:solidFill>
              <a:latin typeface="方正黑体简体" panose="03000509000000000000" pitchFamily="65" charset="-122"/>
              <a:ea typeface="方正黑体简体" panose="03000509000000000000" pitchFamily="65"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26"/>
                                        </p:tgtEl>
                                        <p:attrNameLst>
                                          <p:attrName>style.visibility</p:attrName>
                                        </p:attrNameLst>
                                      </p:cBhvr>
                                      <p:to>
                                        <p:strVal val="visible"/>
                                      </p:to>
                                    </p:set>
                                    <p:anim calcmode="lin" valueType="num">
                                      <p:cBhvr>
                                        <p:cTn id="7" dur="1000" fill="hold"/>
                                        <p:tgtEl>
                                          <p:spTgt spid="1226"/>
                                        </p:tgtEl>
                                        <p:attrNameLst>
                                          <p:attrName>ppt_w</p:attrName>
                                        </p:attrNameLst>
                                      </p:cBhvr>
                                      <p:tavLst>
                                        <p:tav tm="0">
                                          <p:val>
                                            <p:strVal val="#ppt_w*0.70"/>
                                          </p:val>
                                        </p:tav>
                                        <p:tav tm="100000">
                                          <p:val>
                                            <p:strVal val="#ppt_w"/>
                                          </p:val>
                                        </p:tav>
                                      </p:tavLst>
                                    </p:anim>
                                    <p:anim calcmode="lin" valueType="num">
                                      <p:cBhvr>
                                        <p:cTn id="8" dur="1000" fill="hold"/>
                                        <p:tgtEl>
                                          <p:spTgt spid="1226"/>
                                        </p:tgtEl>
                                        <p:attrNameLst>
                                          <p:attrName>ppt_h</p:attrName>
                                        </p:attrNameLst>
                                      </p:cBhvr>
                                      <p:tavLst>
                                        <p:tav tm="0">
                                          <p:val>
                                            <p:strVal val="#ppt_h"/>
                                          </p:val>
                                        </p:tav>
                                        <p:tav tm="100000">
                                          <p:val>
                                            <p:strVal val="#ppt_h"/>
                                          </p:val>
                                        </p:tav>
                                      </p:tavLst>
                                    </p:anim>
                                    <p:animEffect transition="in" filter="fade">
                                      <p:cBhvr>
                                        <p:cTn id="9" dur="1000"/>
                                        <p:tgtEl>
                                          <p:spTgt spid="1226"/>
                                        </p:tgtEl>
                                      </p:cBhvr>
                                    </p:animEffect>
                                  </p:childTnLst>
                                </p:cTn>
                              </p:par>
                              <p:par>
                                <p:cTn id="10" presetID="53" presetClass="entr" presetSubtype="528" fill="hold" nodeType="withEffect">
                                  <p:stCondLst>
                                    <p:cond delay="2200"/>
                                  </p:stCondLst>
                                  <p:childTnLst>
                                    <p:set>
                                      <p:cBhvr>
                                        <p:cTn id="11" dur="1" fill="hold">
                                          <p:stCondLst>
                                            <p:cond delay="0"/>
                                          </p:stCondLst>
                                        </p:cTn>
                                        <p:tgtEl>
                                          <p:spTgt spid="1227"/>
                                        </p:tgtEl>
                                        <p:attrNameLst>
                                          <p:attrName>style.visibility</p:attrName>
                                        </p:attrNameLst>
                                      </p:cBhvr>
                                      <p:to>
                                        <p:strVal val="visible"/>
                                      </p:to>
                                    </p:set>
                                    <p:anim calcmode="lin" valueType="num">
                                      <p:cBhvr>
                                        <p:cTn id="12" dur="500" fill="hold"/>
                                        <p:tgtEl>
                                          <p:spTgt spid="1227"/>
                                        </p:tgtEl>
                                        <p:attrNameLst>
                                          <p:attrName>ppt_w</p:attrName>
                                        </p:attrNameLst>
                                      </p:cBhvr>
                                      <p:tavLst>
                                        <p:tav tm="0">
                                          <p:val>
                                            <p:fltVal val="0"/>
                                          </p:val>
                                        </p:tav>
                                        <p:tav tm="100000">
                                          <p:val>
                                            <p:strVal val="#ppt_w"/>
                                          </p:val>
                                        </p:tav>
                                      </p:tavLst>
                                    </p:anim>
                                    <p:anim calcmode="lin" valueType="num">
                                      <p:cBhvr>
                                        <p:cTn id="13" dur="500" fill="hold"/>
                                        <p:tgtEl>
                                          <p:spTgt spid="1227"/>
                                        </p:tgtEl>
                                        <p:attrNameLst>
                                          <p:attrName>ppt_h</p:attrName>
                                        </p:attrNameLst>
                                      </p:cBhvr>
                                      <p:tavLst>
                                        <p:tav tm="0">
                                          <p:val>
                                            <p:fltVal val="0"/>
                                          </p:val>
                                        </p:tav>
                                        <p:tav tm="100000">
                                          <p:val>
                                            <p:strVal val="#ppt_h"/>
                                          </p:val>
                                        </p:tav>
                                      </p:tavLst>
                                    </p:anim>
                                    <p:animEffect transition="in" filter="fade">
                                      <p:cBhvr>
                                        <p:cTn id="14" dur="500"/>
                                        <p:tgtEl>
                                          <p:spTgt spid="1227"/>
                                        </p:tgtEl>
                                      </p:cBhvr>
                                    </p:animEffect>
                                    <p:anim calcmode="lin" valueType="num">
                                      <p:cBhvr>
                                        <p:cTn id="15" dur="500" fill="hold"/>
                                        <p:tgtEl>
                                          <p:spTgt spid="1227"/>
                                        </p:tgtEl>
                                        <p:attrNameLst>
                                          <p:attrName>ppt_x</p:attrName>
                                        </p:attrNameLst>
                                      </p:cBhvr>
                                      <p:tavLst>
                                        <p:tav tm="0">
                                          <p:val>
                                            <p:fltVal val="0.5"/>
                                          </p:val>
                                        </p:tav>
                                        <p:tav tm="100000">
                                          <p:val>
                                            <p:strVal val="#ppt_x"/>
                                          </p:val>
                                        </p:tav>
                                      </p:tavLst>
                                    </p:anim>
                                    <p:anim calcmode="lin" valueType="num">
                                      <p:cBhvr>
                                        <p:cTn id="16" dur="500" fill="hold"/>
                                        <p:tgtEl>
                                          <p:spTgt spid="122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4000"/>
                                  </p:stCondLst>
                                  <p:childTnLst>
                                    <p:set>
                                      <p:cBhvr>
                                        <p:cTn id="18" dur="1" fill="hold">
                                          <p:stCondLst>
                                            <p:cond delay="0"/>
                                          </p:stCondLst>
                                        </p:cTn>
                                        <p:tgtEl>
                                          <p:spTgt spid="1230"/>
                                        </p:tgtEl>
                                        <p:attrNameLst>
                                          <p:attrName>style.visibility</p:attrName>
                                        </p:attrNameLst>
                                      </p:cBhvr>
                                      <p:to>
                                        <p:strVal val="visible"/>
                                      </p:to>
                                    </p:set>
                                    <p:anim calcmode="lin" valueType="num">
                                      <p:cBhvr>
                                        <p:cTn id="19" dur="500" fill="hold"/>
                                        <p:tgtEl>
                                          <p:spTgt spid="1230"/>
                                        </p:tgtEl>
                                        <p:attrNameLst>
                                          <p:attrName>ppt_w</p:attrName>
                                        </p:attrNameLst>
                                      </p:cBhvr>
                                      <p:tavLst>
                                        <p:tav tm="0">
                                          <p:val>
                                            <p:fltVal val="0"/>
                                          </p:val>
                                        </p:tav>
                                        <p:tav tm="100000">
                                          <p:val>
                                            <p:strVal val="#ppt_w"/>
                                          </p:val>
                                        </p:tav>
                                      </p:tavLst>
                                    </p:anim>
                                    <p:anim calcmode="lin" valueType="num">
                                      <p:cBhvr>
                                        <p:cTn id="20" dur="500" fill="hold"/>
                                        <p:tgtEl>
                                          <p:spTgt spid="1230"/>
                                        </p:tgtEl>
                                        <p:attrNameLst>
                                          <p:attrName>ppt_h</p:attrName>
                                        </p:attrNameLst>
                                      </p:cBhvr>
                                      <p:tavLst>
                                        <p:tav tm="0">
                                          <p:val>
                                            <p:fltVal val="0"/>
                                          </p:val>
                                        </p:tav>
                                        <p:tav tm="100000">
                                          <p:val>
                                            <p:strVal val="#ppt_h"/>
                                          </p:val>
                                        </p:tav>
                                      </p:tavLst>
                                    </p:anim>
                                    <p:animEffect transition="in" filter="fade">
                                      <p:cBhvr>
                                        <p:cTn id="21" dur="500"/>
                                        <p:tgtEl>
                                          <p:spTgt spid="1230"/>
                                        </p:tgtEl>
                                      </p:cBhvr>
                                    </p:animEffect>
                                    <p:anim calcmode="lin" valueType="num">
                                      <p:cBhvr>
                                        <p:cTn id="22" dur="500" fill="hold"/>
                                        <p:tgtEl>
                                          <p:spTgt spid="1230"/>
                                        </p:tgtEl>
                                        <p:attrNameLst>
                                          <p:attrName>ppt_x</p:attrName>
                                        </p:attrNameLst>
                                      </p:cBhvr>
                                      <p:tavLst>
                                        <p:tav tm="0">
                                          <p:val>
                                            <p:fltVal val="0.5"/>
                                          </p:val>
                                        </p:tav>
                                        <p:tav tm="100000">
                                          <p:val>
                                            <p:strVal val="#ppt_x"/>
                                          </p:val>
                                        </p:tav>
                                      </p:tavLst>
                                    </p:anim>
                                    <p:anim calcmode="lin" valueType="num">
                                      <p:cBhvr>
                                        <p:cTn id="23" dur="500" fill="hold"/>
                                        <p:tgtEl>
                                          <p:spTgt spid="1230"/>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100"/>
                                  </p:stCondLst>
                                  <p:childTnLst>
                                    <p:set>
                                      <p:cBhvr>
                                        <p:cTn id="25" dur="1" fill="hold">
                                          <p:stCondLst>
                                            <p:cond delay="0"/>
                                          </p:stCondLst>
                                        </p:cTn>
                                        <p:tgtEl>
                                          <p:spTgt spid="1233"/>
                                        </p:tgtEl>
                                        <p:attrNameLst>
                                          <p:attrName>style.visibility</p:attrName>
                                        </p:attrNameLst>
                                      </p:cBhvr>
                                      <p:to>
                                        <p:strVal val="visible"/>
                                      </p:to>
                                    </p:set>
                                    <p:anim calcmode="lin" valueType="num">
                                      <p:cBhvr>
                                        <p:cTn id="26" dur="500" fill="hold"/>
                                        <p:tgtEl>
                                          <p:spTgt spid="1233"/>
                                        </p:tgtEl>
                                        <p:attrNameLst>
                                          <p:attrName>ppt_w</p:attrName>
                                        </p:attrNameLst>
                                      </p:cBhvr>
                                      <p:tavLst>
                                        <p:tav tm="0">
                                          <p:val>
                                            <p:fltVal val="0"/>
                                          </p:val>
                                        </p:tav>
                                        <p:tav tm="100000">
                                          <p:val>
                                            <p:strVal val="#ppt_w"/>
                                          </p:val>
                                        </p:tav>
                                      </p:tavLst>
                                    </p:anim>
                                    <p:anim calcmode="lin" valueType="num">
                                      <p:cBhvr>
                                        <p:cTn id="27" dur="500" fill="hold"/>
                                        <p:tgtEl>
                                          <p:spTgt spid="1233"/>
                                        </p:tgtEl>
                                        <p:attrNameLst>
                                          <p:attrName>ppt_h</p:attrName>
                                        </p:attrNameLst>
                                      </p:cBhvr>
                                      <p:tavLst>
                                        <p:tav tm="0">
                                          <p:val>
                                            <p:fltVal val="0"/>
                                          </p:val>
                                        </p:tav>
                                        <p:tav tm="100000">
                                          <p:val>
                                            <p:strVal val="#ppt_h"/>
                                          </p:val>
                                        </p:tav>
                                      </p:tavLst>
                                    </p:anim>
                                    <p:animEffect transition="in" filter="fade">
                                      <p:cBhvr>
                                        <p:cTn id="28" dur="500"/>
                                        <p:tgtEl>
                                          <p:spTgt spid="1233"/>
                                        </p:tgtEl>
                                      </p:cBhvr>
                                    </p:animEffect>
                                    <p:anim calcmode="lin" valueType="num">
                                      <p:cBhvr>
                                        <p:cTn id="29" dur="500" fill="hold"/>
                                        <p:tgtEl>
                                          <p:spTgt spid="1233"/>
                                        </p:tgtEl>
                                        <p:attrNameLst>
                                          <p:attrName>ppt_x</p:attrName>
                                        </p:attrNameLst>
                                      </p:cBhvr>
                                      <p:tavLst>
                                        <p:tav tm="0">
                                          <p:val>
                                            <p:fltVal val="0.5"/>
                                          </p:val>
                                        </p:tav>
                                        <p:tav tm="100000">
                                          <p:val>
                                            <p:strVal val="#ppt_x"/>
                                          </p:val>
                                        </p:tav>
                                      </p:tavLst>
                                    </p:anim>
                                    <p:anim calcmode="lin" valueType="num">
                                      <p:cBhvr>
                                        <p:cTn id="30" dur="500" fill="hold"/>
                                        <p:tgtEl>
                                          <p:spTgt spid="1233"/>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800"/>
                                  </p:stCondLst>
                                  <p:childTnLst>
                                    <p:set>
                                      <p:cBhvr>
                                        <p:cTn id="32" dur="1" fill="hold">
                                          <p:stCondLst>
                                            <p:cond delay="0"/>
                                          </p:stCondLst>
                                        </p:cTn>
                                        <p:tgtEl>
                                          <p:spTgt spid="1236"/>
                                        </p:tgtEl>
                                        <p:attrNameLst>
                                          <p:attrName>style.visibility</p:attrName>
                                        </p:attrNameLst>
                                      </p:cBhvr>
                                      <p:to>
                                        <p:strVal val="visible"/>
                                      </p:to>
                                    </p:set>
                                    <p:anim calcmode="lin" valueType="num">
                                      <p:cBhvr>
                                        <p:cTn id="33" dur="500" fill="hold"/>
                                        <p:tgtEl>
                                          <p:spTgt spid="1236"/>
                                        </p:tgtEl>
                                        <p:attrNameLst>
                                          <p:attrName>ppt_w</p:attrName>
                                        </p:attrNameLst>
                                      </p:cBhvr>
                                      <p:tavLst>
                                        <p:tav tm="0">
                                          <p:val>
                                            <p:fltVal val="0"/>
                                          </p:val>
                                        </p:tav>
                                        <p:tav tm="100000">
                                          <p:val>
                                            <p:strVal val="#ppt_w"/>
                                          </p:val>
                                        </p:tav>
                                      </p:tavLst>
                                    </p:anim>
                                    <p:anim calcmode="lin" valueType="num">
                                      <p:cBhvr>
                                        <p:cTn id="34" dur="500" fill="hold"/>
                                        <p:tgtEl>
                                          <p:spTgt spid="1236"/>
                                        </p:tgtEl>
                                        <p:attrNameLst>
                                          <p:attrName>ppt_h</p:attrName>
                                        </p:attrNameLst>
                                      </p:cBhvr>
                                      <p:tavLst>
                                        <p:tav tm="0">
                                          <p:val>
                                            <p:fltVal val="0"/>
                                          </p:val>
                                        </p:tav>
                                        <p:tav tm="100000">
                                          <p:val>
                                            <p:strVal val="#ppt_h"/>
                                          </p:val>
                                        </p:tav>
                                      </p:tavLst>
                                    </p:anim>
                                    <p:animEffect transition="in" filter="fade">
                                      <p:cBhvr>
                                        <p:cTn id="35" dur="500"/>
                                        <p:tgtEl>
                                          <p:spTgt spid="1236"/>
                                        </p:tgtEl>
                                      </p:cBhvr>
                                    </p:animEffect>
                                    <p:anim calcmode="lin" valueType="num">
                                      <p:cBhvr>
                                        <p:cTn id="36" dur="500" fill="hold"/>
                                        <p:tgtEl>
                                          <p:spTgt spid="1236"/>
                                        </p:tgtEl>
                                        <p:attrNameLst>
                                          <p:attrName>ppt_x</p:attrName>
                                        </p:attrNameLst>
                                      </p:cBhvr>
                                      <p:tavLst>
                                        <p:tav tm="0">
                                          <p:val>
                                            <p:fltVal val="0.5"/>
                                          </p:val>
                                        </p:tav>
                                        <p:tav tm="100000">
                                          <p:val>
                                            <p:strVal val="#ppt_x"/>
                                          </p:val>
                                        </p:tav>
                                      </p:tavLst>
                                    </p:anim>
                                    <p:anim calcmode="lin" valueType="num">
                                      <p:cBhvr>
                                        <p:cTn id="37" dur="500" fill="hold"/>
                                        <p:tgtEl>
                                          <p:spTgt spid="12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9" name="椭圆 6"/>
          <p:cNvSpPr/>
          <p:nvPr/>
        </p:nvSpPr>
        <p:spPr>
          <a:xfrm>
            <a:off x="4132590" y="128158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writting-laptop_14481"/>
          <p:cNvSpPr>
            <a:spLocks noChangeAspect="1"/>
          </p:cNvSpPr>
          <p:nvPr/>
        </p:nvSpPr>
        <p:spPr bwMode="auto">
          <a:xfrm>
            <a:off x="5586999" y="2309813"/>
            <a:ext cx="1018003" cy="806077"/>
          </a:xfrm>
          <a:custGeom>
            <a:avLst/>
            <a:gdLst>
              <a:gd name="connsiteX0" fmla="*/ 66529 w 609120"/>
              <a:gd name="connsiteY0" fmla="*/ 352898 h 482315"/>
              <a:gd name="connsiteX1" fmla="*/ 542591 w 609120"/>
              <a:gd name="connsiteY1" fmla="*/ 352898 h 482315"/>
              <a:gd name="connsiteX2" fmla="*/ 609120 w 609120"/>
              <a:gd name="connsiteY2" fmla="*/ 452184 h 482315"/>
              <a:gd name="connsiteX3" fmla="*/ 609120 w 609120"/>
              <a:gd name="connsiteY3" fmla="*/ 482315 h 482315"/>
              <a:gd name="connsiteX4" fmla="*/ 0 w 609120"/>
              <a:gd name="connsiteY4" fmla="*/ 482315 h 482315"/>
              <a:gd name="connsiteX5" fmla="*/ 0 w 609120"/>
              <a:gd name="connsiteY5" fmla="*/ 452184 h 482315"/>
              <a:gd name="connsiteX6" fmla="*/ 278451 w 609120"/>
              <a:gd name="connsiteY6" fmla="*/ 214237 h 482315"/>
              <a:gd name="connsiteX7" fmla="*/ 447314 w 609120"/>
              <a:gd name="connsiteY7" fmla="*/ 214237 h 482315"/>
              <a:gd name="connsiteX8" fmla="*/ 447314 w 609120"/>
              <a:gd name="connsiteY8" fmla="*/ 232866 h 482315"/>
              <a:gd name="connsiteX9" fmla="*/ 278451 w 609120"/>
              <a:gd name="connsiteY9" fmla="*/ 232866 h 482315"/>
              <a:gd name="connsiteX10" fmla="*/ 156937 w 609120"/>
              <a:gd name="connsiteY10" fmla="*/ 214237 h 482315"/>
              <a:gd name="connsiteX11" fmla="*/ 235970 w 609120"/>
              <a:gd name="connsiteY11" fmla="*/ 214237 h 482315"/>
              <a:gd name="connsiteX12" fmla="*/ 235970 w 609120"/>
              <a:gd name="connsiteY12" fmla="*/ 232866 h 482315"/>
              <a:gd name="connsiteX13" fmla="*/ 156937 w 609120"/>
              <a:gd name="connsiteY13" fmla="*/ 232866 h 482315"/>
              <a:gd name="connsiteX14" fmla="*/ 278451 w 609120"/>
              <a:gd name="connsiteY14" fmla="*/ 157149 h 482315"/>
              <a:gd name="connsiteX15" fmla="*/ 447314 w 609120"/>
              <a:gd name="connsiteY15" fmla="*/ 157149 h 482315"/>
              <a:gd name="connsiteX16" fmla="*/ 447314 w 609120"/>
              <a:gd name="connsiteY16" fmla="*/ 175778 h 482315"/>
              <a:gd name="connsiteX17" fmla="*/ 278451 w 609120"/>
              <a:gd name="connsiteY17" fmla="*/ 175778 h 482315"/>
              <a:gd name="connsiteX18" fmla="*/ 156937 w 609120"/>
              <a:gd name="connsiteY18" fmla="*/ 157149 h 482315"/>
              <a:gd name="connsiteX19" fmla="*/ 235970 w 609120"/>
              <a:gd name="connsiteY19" fmla="*/ 157149 h 482315"/>
              <a:gd name="connsiteX20" fmla="*/ 235970 w 609120"/>
              <a:gd name="connsiteY20" fmla="*/ 175778 h 482315"/>
              <a:gd name="connsiteX21" fmla="*/ 156937 w 609120"/>
              <a:gd name="connsiteY21" fmla="*/ 175778 h 482315"/>
              <a:gd name="connsiteX22" fmla="*/ 278451 w 609120"/>
              <a:gd name="connsiteY22" fmla="*/ 99991 h 482315"/>
              <a:gd name="connsiteX23" fmla="*/ 447314 w 609120"/>
              <a:gd name="connsiteY23" fmla="*/ 99991 h 482315"/>
              <a:gd name="connsiteX24" fmla="*/ 447314 w 609120"/>
              <a:gd name="connsiteY24" fmla="*/ 118691 h 482315"/>
              <a:gd name="connsiteX25" fmla="*/ 278451 w 609120"/>
              <a:gd name="connsiteY25" fmla="*/ 118691 h 482315"/>
              <a:gd name="connsiteX26" fmla="*/ 156937 w 609120"/>
              <a:gd name="connsiteY26" fmla="*/ 99991 h 482315"/>
              <a:gd name="connsiteX27" fmla="*/ 235970 w 609120"/>
              <a:gd name="connsiteY27" fmla="*/ 99991 h 482315"/>
              <a:gd name="connsiteX28" fmla="*/ 235970 w 609120"/>
              <a:gd name="connsiteY28" fmla="*/ 118691 h 482315"/>
              <a:gd name="connsiteX29" fmla="*/ 156937 w 609120"/>
              <a:gd name="connsiteY29" fmla="*/ 118691 h 482315"/>
              <a:gd name="connsiteX30" fmla="*/ 116312 w 609120"/>
              <a:gd name="connsiteY30" fmla="*/ 41471 h 482315"/>
              <a:gd name="connsiteX31" fmla="*/ 116312 w 609120"/>
              <a:gd name="connsiteY31" fmla="*/ 288120 h 482315"/>
              <a:gd name="connsiteX32" fmla="*/ 493160 w 609120"/>
              <a:gd name="connsiteY32" fmla="*/ 288120 h 482315"/>
              <a:gd name="connsiteX33" fmla="*/ 493160 w 609120"/>
              <a:gd name="connsiteY33" fmla="*/ 41471 h 482315"/>
              <a:gd name="connsiteX34" fmla="*/ 66684 w 609120"/>
              <a:gd name="connsiteY34" fmla="*/ 0 h 482315"/>
              <a:gd name="connsiteX35" fmla="*/ 542788 w 609120"/>
              <a:gd name="connsiteY35" fmla="*/ 0 h 482315"/>
              <a:gd name="connsiteX36" fmla="*/ 542788 w 609120"/>
              <a:gd name="connsiteY36" fmla="*/ 329682 h 482315"/>
              <a:gd name="connsiteX37" fmla="*/ 66684 w 609120"/>
              <a:gd name="connsiteY37" fmla="*/ 329682 h 48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120" h="482315">
                <a:moveTo>
                  <a:pt x="66529" y="352898"/>
                </a:moveTo>
                <a:lnTo>
                  <a:pt x="542591" y="352898"/>
                </a:lnTo>
                <a:lnTo>
                  <a:pt x="609120" y="452184"/>
                </a:lnTo>
                <a:lnTo>
                  <a:pt x="609120" y="482315"/>
                </a:lnTo>
                <a:lnTo>
                  <a:pt x="0" y="482315"/>
                </a:lnTo>
                <a:lnTo>
                  <a:pt x="0" y="452184"/>
                </a:lnTo>
                <a:close/>
                <a:moveTo>
                  <a:pt x="278451" y="214237"/>
                </a:moveTo>
                <a:lnTo>
                  <a:pt x="447314" y="214237"/>
                </a:lnTo>
                <a:lnTo>
                  <a:pt x="447314" y="232866"/>
                </a:lnTo>
                <a:lnTo>
                  <a:pt x="278451" y="232866"/>
                </a:lnTo>
                <a:close/>
                <a:moveTo>
                  <a:pt x="156937" y="214237"/>
                </a:moveTo>
                <a:lnTo>
                  <a:pt x="235970" y="214237"/>
                </a:lnTo>
                <a:lnTo>
                  <a:pt x="235970" y="232866"/>
                </a:lnTo>
                <a:lnTo>
                  <a:pt x="156937" y="232866"/>
                </a:lnTo>
                <a:close/>
                <a:moveTo>
                  <a:pt x="278451" y="157149"/>
                </a:moveTo>
                <a:lnTo>
                  <a:pt x="447314" y="157149"/>
                </a:lnTo>
                <a:lnTo>
                  <a:pt x="447314" y="175778"/>
                </a:lnTo>
                <a:lnTo>
                  <a:pt x="278451" y="175778"/>
                </a:lnTo>
                <a:close/>
                <a:moveTo>
                  <a:pt x="156937" y="157149"/>
                </a:moveTo>
                <a:lnTo>
                  <a:pt x="235970" y="157149"/>
                </a:lnTo>
                <a:lnTo>
                  <a:pt x="235970" y="175778"/>
                </a:lnTo>
                <a:lnTo>
                  <a:pt x="156937" y="175778"/>
                </a:lnTo>
                <a:close/>
                <a:moveTo>
                  <a:pt x="278451" y="99991"/>
                </a:moveTo>
                <a:lnTo>
                  <a:pt x="447314" y="99991"/>
                </a:lnTo>
                <a:lnTo>
                  <a:pt x="447314" y="118691"/>
                </a:lnTo>
                <a:lnTo>
                  <a:pt x="278451" y="118691"/>
                </a:lnTo>
                <a:close/>
                <a:moveTo>
                  <a:pt x="156937" y="99991"/>
                </a:moveTo>
                <a:lnTo>
                  <a:pt x="235970" y="99991"/>
                </a:lnTo>
                <a:lnTo>
                  <a:pt x="235970" y="118691"/>
                </a:lnTo>
                <a:lnTo>
                  <a:pt x="156937" y="118691"/>
                </a:lnTo>
                <a:close/>
                <a:moveTo>
                  <a:pt x="116312" y="41471"/>
                </a:moveTo>
                <a:lnTo>
                  <a:pt x="116312" y="288120"/>
                </a:lnTo>
                <a:lnTo>
                  <a:pt x="493160" y="288120"/>
                </a:lnTo>
                <a:lnTo>
                  <a:pt x="493160" y="41471"/>
                </a:lnTo>
                <a:close/>
                <a:moveTo>
                  <a:pt x="66684" y="0"/>
                </a:moveTo>
                <a:lnTo>
                  <a:pt x="542788" y="0"/>
                </a:lnTo>
                <a:lnTo>
                  <a:pt x="542788" y="329682"/>
                </a:lnTo>
                <a:lnTo>
                  <a:pt x="66684" y="329682"/>
                </a:lnTo>
                <a:close/>
              </a:path>
            </a:pathLst>
          </a:custGeom>
          <a:solidFill>
            <a:schemeClr val="bg1"/>
          </a:solidFill>
          <a:ln>
            <a:noFill/>
          </a:ln>
        </p:spPr>
      </p:sp>
      <p:sp>
        <p:nvSpPr>
          <p:cNvPr id="7" name="文本框 6"/>
          <p:cNvSpPr txBox="1"/>
          <p:nvPr/>
        </p:nvSpPr>
        <p:spPr>
          <a:xfrm>
            <a:off x="891146" y="-304800"/>
            <a:ext cx="2121390" cy="9248686"/>
          </a:xfrm>
          <a:prstGeom prst="rect">
            <a:avLst/>
          </a:prstGeom>
          <a:noFill/>
        </p:spPr>
        <p:txBody>
          <a:bodyPr wrap="square" rtlCol="0">
            <a:spAutoFit/>
          </a:bodyPr>
          <a:lstStyle/>
          <a:p>
            <a:pPr algn="ctr"/>
            <a:r>
              <a:rPr lang="en-US" altLang="zh-CN"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rPr>
              <a:t>2</a:t>
            </a:r>
            <a:endParaRPr lang="zh-CN" altLang="en-US"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endParaRPr>
          </a:p>
        </p:txBody>
      </p:sp>
      <p:sp>
        <p:nvSpPr>
          <p:cNvPr id="8" name="文本框 7"/>
          <p:cNvSpPr txBox="1"/>
          <p:nvPr/>
        </p:nvSpPr>
        <p:spPr>
          <a:xfrm>
            <a:off x="4913435" y="3515380"/>
            <a:ext cx="2365131" cy="1322070"/>
          </a:xfrm>
          <a:prstGeom prst="rect">
            <a:avLst/>
          </a:prstGeom>
          <a:noFill/>
        </p:spPr>
        <p:txBody>
          <a:bodyPr wrap="square" rtlCol="0">
            <a:spAutoFit/>
          </a:bodyPr>
          <a:lstStyle/>
          <a:p>
            <a:pPr algn="ctr"/>
            <a:r>
              <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rPr>
              <a:t>营销人员评估要素</a:t>
            </a:r>
            <a:endPar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155" y="1828800"/>
            <a:ext cx="12289155" cy="50292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42950"/>
            <a:ext cx="5909310" cy="61150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734" y="581749"/>
            <a:ext cx="10802533" cy="5694503"/>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文本框 18"/>
          <p:cNvSpPr txBox="1"/>
          <p:nvPr/>
        </p:nvSpPr>
        <p:spPr>
          <a:xfrm>
            <a:off x="2981960" y="811777"/>
            <a:ext cx="6228080" cy="521970"/>
          </a:xfrm>
          <a:prstGeom prst="rect">
            <a:avLst/>
          </a:prstGeom>
          <a:noFill/>
        </p:spPr>
        <p:txBody>
          <a:bodyPr wrap="none" rtlCol="0">
            <a:spAutoFit/>
            <a:scene3d>
              <a:camera prst="orthographicFront"/>
              <a:lightRig rig="threePt" dir="t"/>
            </a:scene3d>
            <a:sp3d contourW="12700"/>
          </a:bodyPr>
          <a:lstStyle/>
          <a:p>
            <a:pPr algn="dist" defTabSz="457200"/>
            <a:r>
              <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rPr>
              <a:t>各级营销人员“知识”项目关键识别点</a:t>
            </a:r>
            <a:endPar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endParaRPr>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graphicFrame>
        <p:nvGraphicFramePr>
          <p:cNvPr id="2" name="表格 1"/>
          <p:cNvGraphicFramePr/>
          <p:nvPr>
            <p:custDataLst>
              <p:tags r:id="rId3"/>
            </p:custDataLst>
          </p:nvPr>
        </p:nvGraphicFramePr>
        <p:xfrm>
          <a:off x="1661795" y="1668653"/>
          <a:ext cx="8868410" cy="4134485"/>
        </p:xfrm>
        <a:graphic>
          <a:graphicData uri="http://schemas.openxmlformats.org/drawingml/2006/table">
            <a:tbl>
              <a:tblPr firstRow="1" bandRow="1">
                <a:tableStyleId>{5940675A-B579-460E-94D1-54222C63F5DA}</a:tableStyleId>
              </a:tblPr>
              <a:tblGrid>
                <a:gridCol w="1229360"/>
                <a:gridCol w="2437765"/>
                <a:gridCol w="2794635"/>
                <a:gridCol w="2406650"/>
              </a:tblGrid>
              <a:tr h="295275">
                <a:tc>
                  <a:txBody>
                    <a:bodyPr/>
                    <a:p>
                      <a:pPr indent="0" algn="ctr">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评估要素</a:t>
                      </a:r>
                      <a:endParaRPr lang="en-US" alt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lumOff val="28000"/>
                            <a:alpha val="31000"/>
                          </a:srgbClr>
                        </a:gs>
                        <a:gs pos="100000">
                          <a:srgbClr val="C570EA"/>
                        </a:gs>
                      </a:gsLst>
                      <a:lin scaled="1"/>
                    </a:gradFill>
                  </a:tcPr>
                </a:tc>
                <a:tc>
                  <a:txBody>
                    <a:bodyPr/>
                    <a:p>
                      <a:pPr indent="0" algn="ctr">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销售人员</a:t>
                      </a:r>
                      <a:endParaRPr lang="en-US" alt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lumOff val="28000"/>
                            <a:alpha val="31000"/>
                          </a:srgbClr>
                        </a:gs>
                        <a:gs pos="100000">
                          <a:srgbClr val="C570EA"/>
                        </a:gs>
                      </a:gsLst>
                      <a:lin scaled="1"/>
                    </a:gradFill>
                  </a:tcPr>
                </a:tc>
                <a:tc>
                  <a:txBody>
                    <a:bodyPr/>
                    <a:p>
                      <a:pPr indent="0" algn="ctr">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销售主管</a:t>
                      </a:r>
                      <a:endParaRPr lang="en-US" alt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lumOff val="28000"/>
                            <a:alpha val="31000"/>
                          </a:srgbClr>
                        </a:gs>
                        <a:gs pos="100000">
                          <a:srgbClr val="C570EA"/>
                        </a:gs>
                      </a:gsLst>
                      <a:lin scaled="1"/>
                    </a:gradFill>
                  </a:tcPr>
                </a:tc>
                <a:tc>
                  <a:txBody>
                    <a:bodyPr/>
                    <a:p>
                      <a:pPr indent="0" algn="ctr">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高级销售主管</a:t>
                      </a:r>
                      <a:endParaRPr lang="en-US" alt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lumOff val="28000"/>
                            <a:alpha val="31000"/>
                          </a:srgbClr>
                        </a:gs>
                        <a:gs pos="100000">
                          <a:srgbClr val="C570EA"/>
                        </a:gs>
                      </a:gsLst>
                      <a:lin scaled="1"/>
                    </a:gradFill>
                  </a:tcPr>
                </a:tc>
              </a:tr>
              <a:tr h="390525">
                <a:tc>
                  <a:txBody>
                    <a:bodyPr/>
                    <a:p>
                      <a:pPr indent="0">
                        <a:buNone/>
                      </a:pPr>
                      <a:r>
                        <a:rPr lang="en-US" sz="1000" b="0">
                          <a:latin typeface="Times New Roman" panose="02020603050405020304" pitchFamily="18" charset="0"/>
                          <a:cs typeface="Times New Roman" panose="02020603050405020304" pitchFamily="18" charset="0"/>
                        </a:rPr>
                        <a:t> </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t"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掌握必需的</a:t>
                      </a:r>
                      <a:r>
                        <a:rPr lang="en-US" sz="1000" b="1">
                          <a:latin typeface="微软雅黑" panose="020B0503020204020204" charset="-122"/>
                          <a:ea typeface="微软雅黑" panose="020B0503020204020204" charset="-122"/>
                          <a:cs typeface="微软雅黑" panose="020B0503020204020204" charset="-122"/>
                        </a:rPr>
                        <a:t>产品知识、产品组合、适用情境</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掌握</a:t>
                      </a:r>
                      <a:r>
                        <a:rPr lang="en-US" sz="1000" b="1">
                          <a:latin typeface="微软雅黑" panose="020B0503020204020204" charset="-122"/>
                          <a:ea typeface="微软雅黑" panose="020B0503020204020204" charset="-122"/>
                          <a:cs typeface="微软雅黑" panose="020B0503020204020204" charset="-122"/>
                        </a:rPr>
                        <a:t>全面</a:t>
                      </a:r>
                      <a:r>
                        <a:rPr lang="en-US" sz="1000" b="0">
                          <a:latin typeface="微软雅黑" panose="020B0503020204020204" charset="-122"/>
                          <a:ea typeface="微软雅黑" panose="020B0503020204020204" charset="-122"/>
                          <a:cs typeface="微软雅黑" panose="020B0503020204020204" charset="-122"/>
                        </a:rPr>
                        <a:t>的产品/市场知识</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掌握</a:t>
                      </a:r>
                      <a:r>
                        <a:rPr lang="en-US" sz="1000" b="1">
                          <a:latin typeface="微软雅黑" panose="020B0503020204020204" charset="-122"/>
                          <a:ea typeface="微软雅黑" panose="020B0503020204020204" charset="-122"/>
                          <a:cs typeface="微软雅黑" panose="020B0503020204020204" charset="-122"/>
                        </a:rPr>
                        <a:t>全面</a:t>
                      </a:r>
                      <a:r>
                        <a:rPr lang="en-US" sz="1000" b="0">
                          <a:latin typeface="微软雅黑" panose="020B0503020204020204" charset="-122"/>
                          <a:ea typeface="微软雅黑" panose="020B0503020204020204" charset="-122"/>
                          <a:cs typeface="微软雅黑" panose="020B0503020204020204" charset="-122"/>
                        </a:rPr>
                        <a:t>的产品/市场知识，对客户所在行业、产品有广泛的了解</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r>
              <a:tr h="432435">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公司/产品/客户</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a:t>
                      </a:r>
                      <a:r>
                        <a:rPr lang="en-US" sz="1000" b="1">
                          <a:latin typeface="微软雅黑" panose="020B0503020204020204" charset="-122"/>
                          <a:ea typeface="微软雅黑" panose="020B0503020204020204" charset="-122"/>
                          <a:cs typeface="微软雅黑" panose="020B0503020204020204" charset="-122"/>
                        </a:rPr>
                        <a:t>清楚介绍</a:t>
                      </a:r>
                      <a:r>
                        <a:rPr lang="en-US" sz="1000" b="0">
                          <a:latin typeface="微软雅黑" panose="020B0503020204020204" charset="-122"/>
                          <a:ea typeface="微软雅黑" panose="020B0503020204020204" charset="-122"/>
                          <a:cs typeface="微软雅黑" panose="020B0503020204020204" charset="-122"/>
                        </a:rPr>
                        <a:t>产品</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a:t>
                      </a:r>
                      <a:r>
                        <a:rPr lang="en-US" sz="1000" b="1">
                          <a:latin typeface="微软雅黑" panose="020B0503020204020204" charset="-122"/>
                          <a:ea typeface="微软雅黑" panose="020B0503020204020204" charset="-122"/>
                          <a:cs typeface="微软雅黑" panose="020B0503020204020204" charset="-122"/>
                        </a:rPr>
                        <a:t>组织和引导</a:t>
                      </a:r>
                      <a:r>
                        <a:rPr lang="en-US" sz="1000" b="0">
                          <a:latin typeface="微软雅黑" panose="020B0503020204020204" charset="-122"/>
                          <a:ea typeface="微软雅黑" panose="020B0503020204020204" charset="-122"/>
                          <a:cs typeface="微软雅黑" panose="020B0503020204020204" charset="-122"/>
                        </a:rPr>
                        <a:t>本职位专业问题相关的讨论</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a:t>
                      </a:r>
                      <a:r>
                        <a:rPr lang="en-US" sz="1000" b="1">
                          <a:latin typeface="微软雅黑" panose="020B0503020204020204" charset="-122"/>
                          <a:ea typeface="微软雅黑" panose="020B0503020204020204" charset="-122"/>
                          <a:cs typeface="微软雅黑" panose="020B0503020204020204" charset="-122"/>
                        </a:rPr>
                        <a:t>从战略角度切分市场，细化目标客户</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r>
              <a:tr h="497840">
                <a:tc>
                  <a:txBody>
                    <a:bodyPr/>
                    <a:p>
                      <a:pPr indent="0" algn="ctr">
                        <a:buNone/>
                      </a:pPr>
                      <a:r>
                        <a:rPr lang="en-US" sz="1000" b="0">
                          <a:latin typeface="Times New Roman" panose="02020603050405020304" pitchFamily="18" charset="0"/>
                          <a:cs typeface="Times New Roman" panose="02020603050405020304" pitchFamily="18" charset="0"/>
                        </a:rPr>
                        <a:t> </a:t>
                      </a:r>
                      <a:endParaRPr lang="en-US" altLang="en-US" sz="1000" b="0">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可进行产品/客户/行业</a:t>
                      </a:r>
                      <a:r>
                        <a:rPr lang="en-US" sz="1000" b="1">
                          <a:latin typeface="微软雅黑" panose="020B0503020204020204" charset="-122"/>
                          <a:ea typeface="微软雅黑" panose="020B0503020204020204" charset="-122"/>
                          <a:cs typeface="微软雅黑" panose="020B0503020204020204" charset="-122"/>
                        </a:rPr>
                        <a:t>概要知识简介</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理解并能灵活应用</a:t>
                      </a:r>
                      <a:r>
                        <a:rPr lang="en-US" sz="1000" b="0">
                          <a:latin typeface="微软雅黑" panose="020B0503020204020204" charset="-122"/>
                          <a:ea typeface="微软雅黑" panose="020B0503020204020204" charset="-122"/>
                          <a:cs typeface="微软雅黑" panose="020B0503020204020204" charset="-122"/>
                        </a:rPr>
                        <a:t>自己职位范围内的产品/市场知识</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深谙</a:t>
                      </a:r>
                      <a:r>
                        <a:rPr lang="en-US" sz="1000" b="1">
                          <a:latin typeface="微软雅黑" panose="020B0503020204020204" charset="-122"/>
                          <a:ea typeface="微软雅黑" panose="020B0503020204020204" charset="-122"/>
                          <a:cs typeface="微软雅黑" panose="020B0503020204020204" charset="-122"/>
                        </a:rPr>
                        <a:t>市场趋势</a:t>
                      </a:r>
                      <a:r>
                        <a:rPr lang="en-US" sz="1000" b="0">
                          <a:latin typeface="微软雅黑" panose="020B0503020204020204" charset="-122"/>
                          <a:ea typeface="微软雅黑" panose="020B0503020204020204" charset="-122"/>
                          <a:cs typeface="微软雅黑" panose="020B0503020204020204" charset="-122"/>
                        </a:rPr>
                        <a:t>，各品牌</a:t>
                      </a:r>
                      <a:r>
                        <a:rPr lang="en-US" sz="1000" b="1">
                          <a:latin typeface="微软雅黑" panose="020B0503020204020204" charset="-122"/>
                          <a:ea typeface="微软雅黑" panose="020B0503020204020204" charset="-122"/>
                          <a:cs typeface="微软雅黑" panose="020B0503020204020204" charset="-122"/>
                        </a:rPr>
                        <a:t>营销策略</a:t>
                      </a:r>
                      <a:r>
                        <a:rPr lang="en-US" sz="1000" b="0">
                          <a:latin typeface="微软雅黑" panose="020B0503020204020204" charset="-122"/>
                          <a:ea typeface="微软雅黑" panose="020B0503020204020204" charset="-122"/>
                          <a:cs typeface="微软雅黑" panose="020B0503020204020204" charset="-122"/>
                        </a:rPr>
                        <a:t>、</a:t>
                      </a:r>
                      <a:r>
                        <a:rPr lang="en-US" sz="1000" b="1">
                          <a:latin typeface="微软雅黑" panose="020B0503020204020204" charset="-122"/>
                          <a:ea typeface="微软雅黑" panose="020B0503020204020204" charset="-122"/>
                          <a:cs typeface="微软雅黑" panose="020B0503020204020204" charset="-122"/>
                        </a:rPr>
                        <a:t>差异化优势</a:t>
                      </a:r>
                      <a:r>
                        <a:rPr lang="en-US" sz="1000" b="0">
                          <a:latin typeface="微软雅黑" panose="020B0503020204020204" charset="-122"/>
                          <a:ea typeface="微软雅黑" panose="020B0503020204020204" charset="-122"/>
                          <a:cs typeface="微软雅黑" panose="020B0503020204020204" charset="-122"/>
                        </a:rPr>
                        <a:t>和</a:t>
                      </a:r>
                      <a:r>
                        <a:rPr lang="en-US" sz="1000" b="1">
                          <a:latin typeface="微软雅黑" panose="020B0503020204020204" charset="-122"/>
                          <a:ea typeface="微软雅黑" panose="020B0503020204020204" charset="-122"/>
                          <a:cs typeface="微软雅黑" panose="020B0503020204020204" charset="-122"/>
                        </a:rPr>
                        <a:t>核心竞争力</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r>
              <a:tr h="967740">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市场知识</a:t>
                      </a:r>
                      <a:endParaRPr lang="en-US" altLang="en-US" sz="17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7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a:t>
                      </a:r>
                      <a:r>
                        <a:rPr lang="en-US" sz="1000" b="1">
                          <a:latin typeface="微软雅黑" panose="020B0503020204020204" charset="-122"/>
                          <a:ea typeface="微软雅黑" panose="020B0503020204020204" charset="-122"/>
                          <a:cs typeface="微软雅黑" panose="020B0503020204020204" charset="-122"/>
                        </a:rPr>
                        <a:t>基本的</a:t>
                      </a:r>
                      <a:r>
                        <a:rPr lang="en-US" sz="1000" b="0">
                          <a:latin typeface="微软雅黑" panose="020B0503020204020204" charset="-122"/>
                          <a:ea typeface="微软雅黑" panose="020B0503020204020204" charset="-122"/>
                          <a:cs typeface="微软雅黑" panose="020B0503020204020204" charset="-122"/>
                        </a:rPr>
                        <a:t>市场动态，了解竞争对手</a:t>
                      </a:r>
                      <a:endParaRPr lang="en-US" altLang="en-US" sz="17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能灵活运用本职工作范围内的营销知识解决一般性专业问题</a:t>
                      </a:r>
                      <a:r>
                        <a:rPr lang="en-US" sz="900" b="1">
                          <a:latin typeface="微软雅黑" panose="020B0503020204020204" charset="-122"/>
                          <a:ea typeface="微软雅黑" panose="020B0503020204020204" charset="-122"/>
                          <a:cs typeface="微软雅黑" panose="020B0503020204020204" charset="-122"/>
                        </a:rPr>
                        <a:t> </a:t>
                      </a:r>
                      <a:endParaRPr lang="en-US" sz="900" b="1">
                        <a:latin typeface="微软雅黑" panose="020B0503020204020204" charset="-122"/>
                        <a:ea typeface="微软雅黑" panose="020B0503020204020204" charset="-122"/>
                        <a:cs typeface="微软雅黑" panose="020B0503020204020204" charset="-122"/>
                      </a:endParaRPr>
                    </a:p>
                    <a:p>
                      <a:pPr indent="0" algn="ctr">
                        <a:buNone/>
                      </a:pPr>
                      <a:r>
                        <a:rPr lang="en-US" sz="1000" b="0">
                          <a:latin typeface="微软雅黑" panose="020B0503020204020204" charset="-122"/>
                          <a:ea typeface="微软雅黑" panose="020B0503020204020204" charset="-122"/>
                          <a:cs typeface="微软雅黑" panose="020B0503020204020204" charset="-122"/>
                        </a:rPr>
                        <a:t>能发现工作中的瓶颈问题并</a:t>
                      </a:r>
                      <a:r>
                        <a:rPr lang="en-US" sz="1000" b="1">
                          <a:latin typeface="微软雅黑" panose="020B0503020204020204" charset="-122"/>
                          <a:ea typeface="微软雅黑" panose="020B0503020204020204" charset="-122"/>
                          <a:cs typeface="微软雅黑" panose="020B0503020204020204" charset="-122"/>
                        </a:rPr>
                        <a:t>提出合理建议</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6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a:t>
                      </a:r>
                      <a:r>
                        <a:rPr lang="en-US" sz="1000" b="1">
                          <a:latin typeface="微软雅黑" panose="020B0503020204020204" charset="-122"/>
                          <a:ea typeface="微软雅黑" panose="020B0503020204020204" charset="-122"/>
                          <a:cs typeface="微软雅黑" panose="020B0503020204020204" charset="-122"/>
                        </a:rPr>
                        <a:t>全面的</a:t>
                      </a:r>
                      <a:r>
                        <a:rPr lang="en-US" sz="1000" b="0">
                          <a:latin typeface="微软雅黑" panose="020B0503020204020204" charset="-122"/>
                          <a:ea typeface="微软雅黑" panose="020B0503020204020204" charset="-122"/>
                          <a:cs typeface="微软雅黑" panose="020B0503020204020204" charset="-122"/>
                        </a:rPr>
                        <a:t>营销知识</a:t>
                      </a:r>
                      <a:r>
                        <a:rPr lang="en-US" sz="1000" b="1">
                          <a:latin typeface="微软雅黑" panose="020B0503020204020204" charset="-122"/>
                          <a:ea typeface="微软雅黑" panose="020B0503020204020204" charset="-122"/>
                          <a:cs typeface="微软雅黑" panose="020B0503020204020204" charset="-122"/>
                        </a:rPr>
                        <a:t> </a:t>
                      </a:r>
                      <a:endParaRPr lang="en-US" sz="1000" b="1">
                        <a:latin typeface="微软雅黑" panose="020B0503020204020204" charset="-122"/>
                        <a:ea typeface="微软雅黑" panose="020B0503020204020204" charset="-122"/>
                        <a:cs typeface="微软雅黑" panose="020B0503020204020204" charset="-122"/>
                      </a:endParaRPr>
                    </a:p>
                    <a:p>
                      <a:pPr indent="0" algn="ctr">
                        <a:buNone/>
                      </a:pPr>
                      <a:r>
                        <a:rPr lang="en-US" sz="1000" b="0">
                          <a:latin typeface="微软雅黑" panose="020B0503020204020204" charset="-122"/>
                          <a:ea typeface="微软雅黑" panose="020B0503020204020204" charset="-122"/>
                          <a:cs typeface="微软雅黑" panose="020B0503020204020204" charset="-122"/>
                        </a:rPr>
                        <a:t>能灵活运用必要的营销知识</a:t>
                      </a:r>
                      <a:r>
                        <a:rPr lang="en-US" sz="1000" b="1">
                          <a:latin typeface="微软雅黑" panose="020B0503020204020204" charset="-122"/>
                          <a:ea typeface="微软雅黑" panose="020B0503020204020204" charset="-122"/>
                          <a:cs typeface="微软雅黑" panose="020B0503020204020204" charset="-122"/>
                        </a:rPr>
                        <a:t>独立</a:t>
                      </a:r>
                      <a:r>
                        <a:rPr lang="en-US" sz="1000" b="0">
                          <a:latin typeface="微软雅黑" panose="020B0503020204020204" charset="-122"/>
                          <a:ea typeface="微软雅黑" panose="020B0503020204020204" charset="-122"/>
                          <a:cs typeface="微软雅黑" panose="020B0503020204020204" charset="-122"/>
                        </a:rPr>
                        <a:t>解决有</a:t>
                      </a:r>
                      <a:r>
                        <a:rPr lang="en-US" sz="1000" b="1">
                          <a:latin typeface="微软雅黑" panose="020B0503020204020204" charset="-122"/>
                          <a:ea typeface="微软雅黑" panose="020B0503020204020204" charset="-122"/>
                          <a:cs typeface="微软雅黑" panose="020B0503020204020204" charset="-122"/>
                        </a:rPr>
                        <a:t>一定难度</a:t>
                      </a:r>
                      <a:r>
                        <a:rPr lang="en-US" sz="1000" b="0">
                          <a:latin typeface="微软雅黑" panose="020B0503020204020204" charset="-122"/>
                          <a:ea typeface="微软雅黑" panose="020B0503020204020204" charset="-122"/>
                          <a:cs typeface="微软雅黑" panose="020B0503020204020204" charset="-122"/>
                        </a:rPr>
                        <a:t>的专业问题</a:t>
                      </a:r>
                      <a:endParaRPr lang="en-US" altLang="en-US" sz="6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r h="622935">
                <a:tc rowSpan="3">
                  <a:txBody>
                    <a:bodyPr/>
                    <a:p>
                      <a:pPr indent="0" algn="ctr">
                        <a:buNone/>
                      </a:pPr>
                      <a:r>
                        <a:rPr lang="en-US" altLang="zh-CN" sz="1000" b="1">
                          <a:latin typeface="微软雅黑" panose="020B0503020204020204" charset="-122"/>
                          <a:ea typeface="微软雅黑" panose="020B0503020204020204" charset="-122"/>
                        </a:rPr>
                        <a:t>相关专业知识</a:t>
                      </a:r>
                      <a:endParaRPr lang="en-US" altLang="zh-CN" sz="1000" b="1">
                        <a:latin typeface="微软雅黑" panose="020B0503020204020204" charset="-122"/>
                        <a:ea typeface="微软雅黑" panose="020B0503020204020204" charset="-122"/>
                      </a:endParaRPr>
                    </a:p>
                    <a:p>
                      <a:pPr indent="0" algn="ctr">
                        <a:buNone/>
                      </a:pPr>
                      <a:r>
                        <a:rPr lang="en-US" altLang="zh-CN" sz="1000">
                          <a:latin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掌握业务相关的财务和技术相关</a:t>
                      </a:r>
                      <a:r>
                        <a:rPr lang="en-US" sz="1000" b="1">
                          <a:latin typeface="微软雅黑" panose="020B0503020204020204" charset="-122"/>
                          <a:ea typeface="微软雅黑" panose="020B0503020204020204" charset="-122"/>
                          <a:cs typeface="微软雅黑" panose="020B0503020204020204" charset="-122"/>
                        </a:rPr>
                        <a:t>流程制度</a:t>
                      </a:r>
                      <a:endParaRPr lang="en-US" altLang="en-US" sz="8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掌握并能在工作中</a:t>
                      </a:r>
                      <a:r>
                        <a:rPr lang="en-US" sz="1000" b="1">
                          <a:latin typeface="微软雅黑" panose="020B0503020204020204" charset="-122"/>
                          <a:ea typeface="微软雅黑" panose="020B0503020204020204" charset="-122"/>
                          <a:cs typeface="微软雅黑" panose="020B0503020204020204" charset="-122"/>
                        </a:rPr>
                        <a:t>熟练应用</a:t>
                      </a:r>
                      <a:r>
                        <a:rPr lang="en-US" sz="1000" b="0">
                          <a:latin typeface="微软雅黑" panose="020B0503020204020204" charset="-122"/>
                          <a:ea typeface="微软雅黑" panose="020B0503020204020204" charset="-122"/>
                          <a:cs typeface="微软雅黑" panose="020B0503020204020204" charset="-122"/>
                        </a:rPr>
                        <a:t>本职位相关基本的</a:t>
                      </a:r>
                      <a:r>
                        <a:rPr lang="en-US" sz="1000" b="1">
                          <a:latin typeface="微软雅黑" panose="020B0503020204020204" charset="-122"/>
                          <a:ea typeface="微软雅黑" panose="020B0503020204020204" charset="-122"/>
                          <a:cs typeface="微软雅黑" panose="020B0503020204020204" charset="-122"/>
                        </a:rPr>
                        <a:t>财务、技术知识</a:t>
                      </a:r>
                      <a:endParaRPr lang="en-US" altLang="en-US" sz="8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掌握业务相关的财务和技术相关流程制度，并能提出</a:t>
                      </a:r>
                      <a:r>
                        <a:rPr lang="en-US" sz="1000" b="1">
                          <a:latin typeface="微软雅黑" panose="020B0503020204020204" charset="-122"/>
                          <a:ea typeface="微软雅黑" panose="020B0503020204020204" charset="-122"/>
                          <a:cs typeface="微软雅黑" panose="020B0503020204020204" charset="-122"/>
                        </a:rPr>
                        <a:t>合理的优化建议</a:t>
                      </a:r>
                      <a:endParaRPr lang="en-US" altLang="en-US" sz="8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cap="flat">
                      <a:noFill/>
                    </a:lnB>
                    <a:lnTlToBr>
                      <a:noFill/>
                    </a:lnTlToBr>
                    <a:lnBlToTr>
                      <a:noFill/>
                    </a:lnBlToTr>
                    <a:noFill/>
                  </a:tcPr>
                </a:tc>
              </a:tr>
              <a:tr h="610870">
                <a:tc vMerge="1">
                  <a:tcPr marL="0" marR="0" marT="0" marB="0" vert="horz" anchor="t"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掌握本职位相关</a:t>
                      </a:r>
                      <a:r>
                        <a:rPr lang="en-US" sz="1000" b="1">
                          <a:latin typeface="微软雅黑" panose="020B0503020204020204" charset="-122"/>
                          <a:ea typeface="微软雅黑" panose="020B0503020204020204" charset="-122"/>
                          <a:cs typeface="微软雅黑" panose="020B0503020204020204" charset="-122"/>
                        </a:rPr>
                        <a:t>基本的财务、技术知识</a:t>
                      </a:r>
                      <a:endParaRPr lang="en-US" altLang="en-US" sz="11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1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参与部门内和跨部门间的业务知识、专业技术的交流</a:t>
                      </a:r>
                      <a:endParaRPr lang="en-US" altLang="en-US" sz="11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9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在工作中能</a:t>
                      </a:r>
                      <a:r>
                        <a:rPr lang="en-US" sz="1000" b="1">
                          <a:latin typeface="微软雅黑" panose="020B0503020204020204" charset="-122"/>
                          <a:ea typeface="微软雅黑" panose="020B0503020204020204" charset="-122"/>
                          <a:cs typeface="微软雅黑" panose="020B0503020204020204" charset="-122"/>
                        </a:rPr>
                        <a:t>综合考虑成本、质量、技术可行性、客户满意度的要求</a:t>
                      </a:r>
                      <a:endParaRPr lang="en-US" altLang="en-US" sz="9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cap="flat">
                      <a:noFill/>
                    </a:lnB>
                    <a:lnTlToBr>
                      <a:noFill/>
                    </a:lnTlToBr>
                    <a:lnBlToTr>
                      <a:noFill/>
                    </a:lnBlToTr>
                    <a:noFill/>
                  </a:tcPr>
                </a:tc>
              </a:tr>
              <a:tr h="316865">
                <a:tc vMerge="1">
                  <a:tcPr marL="0" marR="0" marT="0" marB="0" vert="horz" anchor="t"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能描述本职位相关的</a:t>
                      </a:r>
                      <a:r>
                        <a:rPr lang="en-US" sz="1000" b="1">
                          <a:latin typeface="微软雅黑" panose="020B0503020204020204" charset="-122"/>
                          <a:ea typeface="微软雅黑" panose="020B0503020204020204" charset="-122"/>
                          <a:cs typeface="微软雅黑" panose="020B0503020204020204" charset="-122"/>
                        </a:rPr>
                        <a:t>应用技术和其要求</a:t>
                      </a:r>
                      <a:endParaRPr lang="en-US" altLang="en-US" sz="9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可</a:t>
                      </a:r>
                      <a:r>
                        <a:rPr lang="en-US" sz="1000" b="1">
                          <a:latin typeface="微软雅黑" panose="020B0503020204020204" charset="-122"/>
                          <a:ea typeface="微软雅黑" panose="020B0503020204020204" charset="-122"/>
                          <a:cs typeface="微软雅黑" panose="020B0503020204020204" charset="-122"/>
                        </a:rPr>
                        <a:t>参与</a:t>
                      </a:r>
                      <a:r>
                        <a:rPr lang="en-US" sz="1000" b="0">
                          <a:latin typeface="微软雅黑" panose="020B0503020204020204" charset="-122"/>
                          <a:ea typeface="微软雅黑" panose="020B0503020204020204" charset="-122"/>
                          <a:cs typeface="微软雅黑" panose="020B0503020204020204" charset="-122"/>
                        </a:rPr>
                        <a:t>项目的</a:t>
                      </a:r>
                      <a:r>
                        <a:rPr lang="en-US" sz="1000" b="1">
                          <a:latin typeface="微软雅黑" panose="020B0503020204020204" charset="-122"/>
                          <a:ea typeface="微软雅黑" panose="020B0503020204020204" charset="-122"/>
                          <a:cs typeface="微软雅黑" panose="020B0503020204020204" charset="-122"/>
                        </a:rPr>
                        <a:t>预算</a:t>
                      </a:r>
                      <a:r>
                        <a:rPr lang="en-US" sz="1000" b="0">
                          <a:latin typeface="微软雅黑" panose="020B0503020204020204" charset="-122"/>
                          <a:ea typeface="微软雅黑" panose="020B0503020204020204" charset="-122"/>
                          <a:cs typeface="微软雅黑" panose="020B0503020204020204" charset="-122"/>
                        </a:rPr>
                        <a:t>工作</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latin typeface="微软雅黑" panose="020B0503020204020204" charset="-122"/>
                          <a:ea typeface="微软雅黑" panose="020B0503020204020204" charset="-122"/>
                          <a:cs typeface="微软雅黑" panose="020B0503020204020204" charset="-122"/>
                        </a:rPr>
                        <a:t>可</a:t>
                      </a:r>
                      <a:r>
                        <a:rPr lang="en-US" sz="1000" b="1">
                          <a:latin typeface="微软雅黑" panose="020B0503020204020204" charset="-122"/>
                          <a:ea typeface="微软雅黑" panose="020B0503020204020204" charset="-122"/>
                          <a:cs typeface="微软雅黑" panose="020B0503020204020204" charset="-122"/>
                        </a:rPr>
                        <a:t>参与</a:t>
                      </a:r>
                      <a:r>
                        <a:rPr lang="en-US" sz="1000" b="0">
                          <a:latin typeface="微软雅黑" panose="020B0503020204020204" charset="-122"/>
                          <a:ea typeface="微软雅黑" panose="020B0503020204020204" charset="-122"/>
                          <a:cs typeface="微软雅黑" panose="020B0503020204020204" charset="-122"/>
                        </a:rPr>
                        <a:t>项目的</a:t>
                      </a:r>
                      <a:r>
                        <a:rPr lang="en-US" sz="1000" b="1">
                          <a:latin typeface="微软雅黑" panose="020B0503020204020204" charset="-122"/>
                          <a:ea typeface="微软雅黑" panose="020B0503020204020204" charset="-122"/>
                          <a:cs typeface="微软雅黑" panose="020B0503020204020204" charset="-122"/>
                        </a:rPr>
                        <a:t>预算</a:t>
                      </a:r>
                      <a:r>
                        <a:rPr lang="en-US" sz="1000" b="0">
                          <a:latin typeface="微软雅黑" panose="020B0503020204020204" charset="-122"/>
                          <a:ea typeface="微软雅黑" panose="020B0503020204020204" charset="-122"/>
                          <a:cs typeface="微软雅黑" panose="020B0503020204020204" charset="-122"/>
                        </a:rPr>
                        <a:t>工作</a:t>
                      </a:r>
                      <a:endParaRPr lang="en-US" altLang="en-US" sz="11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p:nvSpPr>
        <p:spPr>
          <a:xfrm>
            <a:off x="-97155" y="1828800"/>
            <a:ext cx="12289155" cy="50292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42950"/>
            <a:ext cx="5909310" cy="61150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690" y="429895"/>
            <a:ext cx="10802620" cy="6144260"/>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文本框 18"/>
          <p:cNvSpPr txBox="1"/>
          <p:nvPr/>
        </p:nvSpPr>
        <p:spPr>
          <a:xfrm>
            <a:off x="2981960" y="668267"/>
            <a:ext cx="6228080" cy="521970"/>
          </a:xfrm>
          <a:prstGeom prst="rect">
            <a:avLst/>
          </a:prstGeom>
          <a:noFill/>
        </p:spPr>
        <p:txBody>
          <a:bodyPr wrap="none" rtlCol="0">
            <a:spAutoFit/>
            <a:scene3d>
              <a:camera prst="orthographicFront"/>
              <a:lightRig rig="threePt" dir="t"/>
            </a:scene3d>
            <a:sp3d contourW="12700"/>
          </a:bodyPr>
          <a:lstStyle/>
          <a:p>
            <a:pPr algn="dist" defTabSz="457200"/>
            <a:r>
              <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rPr>
              <a:t>各级营销人员“技能”项目关键识别点</a:t>
            </a:r>
            <a:endPar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endParaRPr>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graphicFrame>
        <p:nvGraphicFramePr>
          <p:cNvPr id="13" name="表格 12"/>
          <p:cNvGraphicFramePr/>
          <p:nvPr>
            <p:custDataLst>
              <p:tags r:id="rId3"/>
            </p:custDataLst>
          </p:nvPr>
        </p:nvGraphicFramePr>
        <p:xfrm>
          <a:off x="1273175" y="1466850"/>
          <a:ext cx="9665335" cy="4069715"/>
        </p:xfrm>
        <a:graphic>
          <a:graphicData uri="http://schemas.openxmlformats.org/drawingml/2006/table">
            <a:tbl>
              <a:tblPr firstRow="1" bandRow="1">
                <a:tableStyleId>{5940675A-B579-460E-94D1-54222C63F5DA}</a:tableStyleId>
              </a:tblPr>
              <a:tblGrid>
                <a:gridCol w="800100"/>
                <a:gridCol w="847725"/>
                <a:gridCol w="2178685"/>
                <a:gridCol w="2736215"/>
                <a:gridCol w="3102610"/>
              </a:tblGrid>
              <a:tr h="297815">
                <a:tc gridSpan="2">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评估要素</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alpha val="31000"/>
                            <a:lumOff val="28000"/>
                          </a:srgbClr>
                        </a:gs>
                        <a:gs pos="100000">
                          <a:srgbClr val="C570EA"/>
                        </a:gs>
                      </a:gsLst>
                      <a:lin scaled="1"/>
                    </a:gradFill>
                  </a:tcPr>
                </a:tc>
                <a:tc hMerge="1">
                  <a:tcPr>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销售人员</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alpha val="31000"/>
                            <a:lumOff val="28000"/>
                          </a:srgbClr>
                        </a:gs>
                        <a:gs pos="100000">
                          <a:srgbClr val="C570EA"/>
                        </a:gs>
                      </a:gsLst>
                      <a:lin scaled="1"/>
                    </a:gradFill>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销售主管</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alpha val="31000"/>
                            <a:lumOff val="28000"/>
                          </a:srgbClr>
                        </a:gs>
                        <a:gs pos="100000">
                          <a:srgbClr val="C570EA"/>
                        </a:gs>
                      </a:gsLst>
                      <a:lin scaled="1"/>
                    </a:gradFill>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高级销售主管</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2000"/>
                            <a:alpha val="31000"/>
                            <a:lumOff val="28000"/>
                          </a:srgbClr>
                        </a:gs>
                        <a:gs pos="100000">
                          <a:srgbClr val="C570EA"/>
                        </a:gs>
                      </a:gsLst>
                      <a:lin scaled="1"/>
                    </a:gradFill>
                  </a:tcPr>
                </a:tc>
              </a:tr>
              <a:tr h="723900">
                <a:tc rowSpan="4">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销售技巧</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 客户沟通</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掌握基本的沟通技巧，能</a:t>
                      </a:r>
                      <a:r>
                        <a:rPr lang="en-US" sz="1000" b="1">
                          <a:latin typeface="微软雅黑" panose="020B0503020204020204" charset="-122"/>
                          <a:ea typeface="微软雅黑" panose="020B0503020204020204" charset="-122"/>
                          <a:cs typeface="微软雅黑" panose="020B0503020204020204" charset="-122"/>
                        </a:rPr>
                        <a:t>有效</a:t>
                      </a:r>
                      <a:r>
                        <a:rPr lang="en-US" sz="1000" b="0">
                          <a:latin typeface="微软雅黑" panose="020B0503020204020204" charset="-122"/>
                          <a:ea typeface="微软雅黑" panose="020B0503020204020204" charset="-122"/>
                          <a:cs typeface="微软雅黑" panose="020B0503020204020204" charset="-122"/>
                        </a:rPr>
                        <a:t>地与客户进行业务</a:t>
                      </a:r>
                      <a:r>
                        <a:rPr lang="en-US" sz="1000" b="1">
                          <a:latin typeface="微软雅黑" panose="020B0503020204020204" charset="-122"/>
                          <a:ea typeface="微软雅黑" panose="020B0503020204020204" charset="-122"/>
                          <a:cs typeface="微软雅黑" panose="020B0503020204020204" charset="-122"/>
                        </a:rPr>
                        <a:t>沟通</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具有较好的</a:t>
                      </a:r>
                      <a:r>
                        <a:rPr lang="en-US" sz="1000" b="1">
                          <a:latin typeface="微软雅黑" panose="020B0503020204020204" charset="-122"/>
                          <a:ea typeface="微软雅黑" panose="020B0503020204020204" charset="-122"/>
                          <a:cs typeface="微软雅黑" panose="020B0503020204020204" charset="-122"/>
                        </a:rPr>
                        <a:t>销售技巧</a:t>
                      </a:r>
                      <a:r>
                        <a:rPr lang="en-US" sz="1000" b="0">
                          <a:latin typeface="微软雅黑" panose="020B0503020204020204" charset="-122"/>
                          <a:ea typeface="微软雅黑" panose="020B0503020204020204" charset="-122"/>
                          <a:cs typeface="微软雅黑" panose="020B0503020204020204" charset="-122"/>
                        </a:rPr>
                        <a:t>，能与区域内的客户/合作商</a:t>
                      </a:r>
                      <a:r>
                        <a:rPr lang="en-US" sz="1000" b="1">
                          <a:latin typeface="微软雅黑" panose="020B0503020204020204" charset="-122"/>
                          <a:ea typeface="微软雅黑" panose="020B0503020204020204" charset="-122"/>
                          <a:cs typeface="微软雅黑" panose="020B0503020204020204" charset="-122"/>
                        </a:rPr>
                        <a:t>建立全面、稳定的合作关系</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具有较好的</a:t>
                      </a:r>
                      <a:r>
                        <a:rPr lang="en-US" sz="1000" b="1">
                          <a:latin typeface="微软雅黑" panose="020B0503020204020204" charset="-122"/>
                          <a:ea typeface="微软雅黑" panose="020B0503020204020204" charset="-122"/>
                          <a:cs typeface="微软雅黑" panose="020B0503020204020204" charset="-122"/>
                        </a:rPr>
                        <a:t>销售技巧</a:t>
                      </a:r>
                      <a:r>
                        <a:rPr lang="en-US" sz="1000" b="0">
                          <a:latin typeface="微软雅黑" panose="020B0503020204020204" charset="-122"/>
                          <a:ea typeface="微软雅黑" panose="020B0503020204020204" charset="-122"/>
                          <a:cs typeface="微软雅黑" panose="020B0503020204020204" charset="-122"/>
                        </a:rPr>
                        <a:t>，能与省级合作商高层</a:t>
                      </a:r>
                      <a:r>
                        <a:rPr lang="en-US" sz="1000" b="1">
                          <a:latin typeface="微软雅黑" panose="020B0503020204020204" charset="-122"/>
                          <a:ea typeface="微软雅黑" panose="020B0503020204020204" charset="-122"/>
                          <a:cs typeface="微软雅黑" panose="020B0503020204020204" charset="-122"/>
                        </a:rPr>
                        <a:t>建立全面、稳定的合作关系</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r h="838200">
                <a:tc vMerge="1">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tcPr>
                </a:tc>
                <a:tc>
                  <a:txBody>
                    <a:bodyPr/>
                    <a:p>
                      <a:pPr indent="0" algn="ctr">
                        <a:buNone/>
                      </a:pPr>
                      <a:r>
                        <a:rPr lang="en-US" sz="1200" b="1">
                          <a:latin typeface="微软雅黑" panose="020B0503020204020204" charset="-122"/>
                          <a:ea typeface="微软雅黑" panose="020B0503020204020204" charset="-122"/>
                          <a:cs typeface="微软雅黑" panose="020B0503020204020204" charset="-122"/>
                        </a:rPr>
                        <a:t> 商务沟通</a:t>
                      </a:r>
                      <a:endParaRPr lang="en-US" altLang="en-US" sz="12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了解商务谈判的流程和谈判技巧</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事先进行</a:t>
                      </a:r>
                      <a:r>
                        <a:rPr lang="en-US" sz="1000" b="1">
                          <a:latin typeface="微软雅黑" panose="020B0503020204020204" charset="-122"/>
                          <a:ea typeface="微软雅黑" panose="020B0503020204020204" charset="-122"/>
                          <a:cs typeface="微软雅黑" panose="020B0503020204020204" charset="-122"/>
                        </a:rPr>
                        <a:t>谈判策划</a:t>
                      </a:r>
                      <a:r>
                        <a:rPr lang="en-US" sz="1000" b="0">
                          <a:latin typeface="微软雅黑" panose="020B0503020204020204" charset="-122"/>
                          <a:ea typeface="微软雅黑" panose="020B0503020204020204" charset="-122"/>
                          <a:cs typeface="微软雅黑" panose="020B0503020204020204" charset="-122"/>
                        </a:rPr>
                        <a:t>，能作为商务主要参与人进行谈判，掌握多种</a:t>
                      </a:r>
                      <a:r>
                        <a:rPr lang="en-US" sz="1000" b="1">
                          <a:latin typeface="微软雅黑" panose="020B0503020204020204" charset="-122"/>
                          <a:ea typeface="微软雅黑" panose="020B0503020204020204" charset="-122"/>
                          <a:cs typeface="微软雅黑" panose="020B0503020204020204" charset="-122"/>
                        </a:rPr>
                        <a:t>谈判技巧</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能够作为核心成员主导商务谈判工作，可以</a:t>
                      </a:r>
                      <a:r>
                        <a:rPr lang="en-US" sz="1000" b="1">
                          <a:latin typeface="微软雅黑" panose="020B0503020204020204" charset="-122"/>
                          <a:ea typeface="微软雅黑" panose="020B0503020204020204" charset="-122"/>
                          <a:cs typeface="微软雅黑" panose="020B0503020204020204" charset="-122"/>
                        </a:rPr>
                        <a:t>独立完成一般谈判</a:t>
                      </a:r>
                      <a:r>
                        <a:rPr lang="en-US" sz="1000" b="0">
                          <a:latin typeface="微软雅黑" panose="020B0503020204020204" charset="-122"/>
                          <a:ea typeface="微软雅黑" panose="020B0503020204020204" charset="-122"/>
                          <a:cs typeface="微软雅黑" panose="020B0503020204020204" charset="-122"/>
                        </a:rPr>
                        <a:t>，通过对相关内容的综合分析，不断调整沟通策略和方式，确保目标达成</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r h="736600">
                <a:tc vMerge="1">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 客户管理</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甄选潜在客户，事先参与谈判策划， 作为项目参与人</a:t>
                      </a:r>
                      <a:r>
                        <a:rPr lang="en-US" sz="1000" b="1">
                          <a:latin typeface="微软雅黑" panose="020B0503020204020204" charset="-122"/>
                          <a:ea typeface="微软雅黑" panose="020B0503020204020204" charset="-122"/>
                          <a:cs typeface="微软雅黑" panose="020B0503020204020204" charset="-122"/>
                        </a:rPr>
                        <a:t>协助进行谈判</a:t>
                      </a:r>
                      <a:r>
                        <a:rPr lang="en-US" sz="1000" b="0">
                          <a:latin typeface="微软雅黑" panose="020B0503020204020204" charset="-122"/>
                          <a:ea typeface="微软雅黑" panose="020B0503020204020204" charset="-122"/>
                          <a:cs typeface="微软雅黑" panose="020B0503020204020204" charset="-122"/>
                        </a:rPr>
                        <a:t>，掌握基本的谈判技巧</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积极影响客户行为，准确把握客户内部权力关系结构</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7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事先进行谈判策划，有能力</a:t>
                      </a:r>
                      <a:r>
                        <a:rPr lang="en-US" sz="1000" b="1">
                          <a:latin typeface="微软雅黑" panose="020B0503020204020204" charset="-122"/>
                          <a:ea typeface="微软雅黑" panose="020B0503020204020204" charset="-122"/>
                          <a:cs typeface="微软雅黑" panose="020B0503020204020204" charset="-122"/>
                        </a:rPr>
                        <a:t>独立进行一般谈判</a:t>
                      </a:r>
                      <a:r>
                        <a:rPr lang="en-US" sz="1000" b="0">
                          <a:latin typeface="微软雅黑" panose="020B0503020204020204" charset="-122"/>
                          <a:ea typeface="微软雅黑" panose="020B0503020204020204" charset="-122"/>
                          <a:cs typeface="微软雅黑" panose="020B0503020204020204" charset="-122"/>
                        </a:rPr>
                        <a:t>，掌握多种谈判技巧</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r h="1473200">
                <a:tc vMerge="1">
                  <a:tcPr>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B w="28575" cap="flat" cmpd="sng">
                      <a:solidFill>
                        <a:srgbClr val="000000"/>
                      </a:solidFill>
                      <a:prstDash val="solid"/>
                      <a:headEnd type="none" w="med" len="med"/>
                      <a:tailEnd type="none" w="med" len="med"/>
                    </a:lnB>
                  </a:tcPr>
                </a:tc>
                <a:tc>
                  <a:txBody>
                    <a:bodyPr/>
                    <a:p>
                      <a:pPr indent="0" algn="ctr">
                        <a:buNone/>
                      </a:pPr>
                      <a:r>
                        <a:rPr lang="en-US" sz="1400" b="1">
                          <a:latin typeface="微软雅黑" panose="020B0503020204020204" charset="-122"/>
                          <a:ea typeface="微软雅黑" panose="020B0503020204020204" charset="-122"/>
                          <a:cs typeface="微软雅黑" panose="020B0503020204020204" charset="-122"/>
                        </a:rPr>
                        <a:t> </a:t>
                      </a:r>
                      <a:r>
                        <a:rPr lang="en-US" sz="1000" b="1">
                          <a:latin typeface="微软雅黑" panose="020B0503020204020204" charset="-122"/>
                          <a:ea typeface="微软雅黑" panose="020B0503020204020204" charset="-122"/>
                          <a:cs typeface="微软雅黑" panose="020B0503020204020204" charset="-122"/>
                        </a:rPr>
                        <a:t> 演说能力</a:t>
                      </a:r>
                      <a:endParaRPr lang="en-US" alt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能够</a:t>
                      </a:r>
                      <a:r>
                        <a:rPr lang="en-US" sz="1000" b="1">
                          <a:latin typeface="微软雅黑" panose="020B0503020204020204" charset="-122"/>
                          <a:ea typeface="微软雅黑" panose="020B0503020204020204" charset="-122"/>
                          <a:cs typeface="微软雅黑" panose="020B0503020204020204" charset="-122"/>
                        </a:rPr>
                        <a:t>在指导下</a:t>
                      </a:r>
                      <a:r>
                        <a:rPr lang="en-US" sz="1000" b="0">
                          <a:latin typeface="微软雅黑" panose="020B0503020204020204" charset="-122"/>
                          <a:ea typeface="微软雅黑" panose="020B0503020204020204" charset="-122"/>
                          <a:cs typeface="微软雅黑" panose="020B0503020204020204" charset="-122"/>
                        </a:rPr>
                        <a:t>按</a:t>
                      </a:r>
                      <a:r>
                        <a:rPr lang="en-US" sz="1000" b="1">
                          <a:latin typeface="微软雅黑" panose="020B0503020204020204" charset="-122"/>
                          <a:ea typeface="微软雅黑" panose="020B0503020204020204" charset="-122"/>
                          <a:cs typeface="微软雅黑" panose="020B0503020204020204" charset="-122"/>
                        </a:rPr>
                        <a:t>规范</a:t>
                      </a:r>
                      <a:r>
                        <a:rPr lang="en-US" sz="1000" b="0">
                          <a:latin typeface="微软雅黑" panose="020B0503020204020204" charset="-122"/>
                          <a:ea typeface="微软雅黑" panose="020B0503020204020204" charset="-122"/>
                          <a:cs typeface="微软雅黑" panose="020B0503020204020204" charset="-122"/>
                        </a:rPr>
                        <a:t>完成演示报告</a:t>
                      </a:r>
                      <a:r>
                        <a:rPr lang="en-US" sz="1400" b="1">
                          <a:latin typeface="微软雅黑" panose="020B0503020204020204" charset="-122"/>
                          <a:ea typeface="微软雅黑" panose="020B0503020204020204" charset="-122"/>
                          <a:cs typeface="微软雅黑" panose="020B0503020204020204" charset="-122"/>
                        </a:rPr>
                        <a:t> </a:t>
                      </a:r>
                      <a:r>
                        <a:rPr lang="en-US" sz="700" b="1">
                          <a:latin typeface="微软雅黑" panose="020B0503020204020204" charset="-122"/>
                          <a:ea typeface="微软雅黑" panose="020B0503020204020204" charset="-122"/>
                          <a:cs typeface="微软雅黑" panose="020B0503020204020204" charset="-122"/>
                        </a:rPr>
                        <a:t> </a:t>
                      </a:r>
                      <a:endParaRPr lang="en-US" sz="700" b="1">
                        <a:latin typeface="微软雅黑" panose="020B0503020204020204" charset="-122"/>
                        <a:ea typeface="微软雅黑" panose="020B0503020204020204" charset="-122"/>
                        <a:cs typeface="微软雅黑" panose="020B0503020204020204" charset="-122"/>
                      </a:endParaRPr>
                    </a:p>
                    <a:p>
                      <a:pPr indent="0" algn="ctr">
                        <a:buNone/>
                      </a:pPr>
                      <a:r>
                        <a:rPr lang="en-US" sz="1000" b="0">
                          <a:latin typeface="微软雅黑" panose="020B0503020204020204" charset="-122"/>
                          <a:ea typeface="微软雅黑" panose="020B0503020204020204" charset="-122"/>
                          <a:cs typeface="微软雅黑" panose="020B0503020204020204" charset="-122"/>
                        </a:rPr>
                        <a:t>能对报告进行准确陈述与说明</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能够制作</a:t>
                      </a:r>
                      <a:r>
                        <a:rPr lang="en-US" sz="1000" b="1">
                          <a:latin typeface="微软雅黑" panose="020B0503020204020204" charset="-122"/>
                          <a:ea typeface="微软雅黑" panose="020B0503020204020204" charset="-122"/>
                          <a:cs typeface="微软雅黑" panose="020B0503020204020204" charset="-122"/>
                        </a:rPr>
                        <a:t>有针对性</a:t>
                      </a:r>
                      <a:r>
                        <a:rPr lang="en-US" sz="1000" b="0">
                          <a:latin typeface="微软雅黑" panose="020B0503020204020204" charset="-122"/>
                          <a:ea typeface="微软雅黑" panose="020B0503020204020204" charset="-122"/>
                          <a:cs typeface="微软雅黑" panose="020B0503020204020204" charset="-122"/>
                        </a:rPr>
                        <a:t>的演示报告，内容正确、观点明确、重点突出、层次清晰</a:t>
                      </a:r>
                      <a:r>
                        <a:rPr lang="en-US" sz="1400" b="1">
                          <a:latin typeface="微软雅黑" panose="020B0503020204020204" charset="-122"/>
                          <a:ea typeface="微软雅黑" panose="020B0503020204020204" charset="-122"/>
                          <a:cs typeface="微软雅黑" panose="020B0503020204020204" charset="-122"/>
                        </a:rPr>
                        <a:t> </a:t>
                      </a:r>
                      <a:endParaRPr lang="en-US" sz="1400" b="1">
                        <a:latin typeface="微软雅黑" panose="020B0503020204020204" charset="-122"/>
                        <a:ea typeface="微软雅黑" panose="020B0503020204020204" charset="-122"/>
                        <a:cs typeface="微软雅黑" panose="020B0503020204020204" charset="-122"/>
                      </a:endParaRPr>
                    </a:p>
                    <a:p>
                      <a:pPr indent="0" algn="ctr">
                        <a:buNone/>
                      </a:pPr>
                      <a:r>
                        <a:rPr lang="en-US" sz="1000" b="0">
                          <a:latin typeface="微软雅黑" panose="020B0503020204020204" charset="-122"/>
                          <a:ea typeface="微软雅黑" panose="020B0503020204020204" charset="-122"/>
                          <a:cs typeface="微软雅黑" panose="020B0503020204020204" charset="-122"/>
                        </a:rPr>
                        <a:t>能够在公司内部会议中或对客户</a:t>
                      </a:r>
                      <a:r>
                        <a:rPr lang="en-US" sz="1000" b="1">
                          <a:latin typeface="微软雅黑" panose="020B0503020204020204" charset="-122"/>
                          <a:ea typeface="微软雅黑" panose="020B0503020204020204" charset="-122"/>
                          <a:cs typeface="微软雅黑" panose="020B0503020204020204" charset="-122"/>
                        </a:rPr>
                        <a:t>正确、清晰</a:t>
                      </a:r>
                      <a:r>
                        <a:rPr lang="en-US" sz="1000" b="0">
                          <a:latin typeface="微软雅黑" panose="020B0503020204020204" charset="-122"/>
                          <a:ea typeface="微软雅黑" panose="020B0503020204020204" charset="-122"/>
                          <a:cs typeface="微软雅黑" panose="020B0503020204020204" charset="-122"/>
                        </a:rPr>
                        <a:t>地讲解和表达内容</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微软雅黑" panose="020B0503020204020204" charset="-122"/>
                          <a:ea typeface="微软雅黑" panose="020B0503020204020204" charset="-122"/>
                          <a:cs typeface="微软雅黑" panose="020B0503020204020204" charset="-122"/>
                        </a:rPr>
                        <a:t>能够对所从事的</a:t>
                      </a:r>
                      <a:r>
                        <a:rPr lang="en-US" sz="1000" b="1">
                          <a:latin typeface="微软雅黑" panose="020B0503020204020204" charset="-122"/>
                          <a:ea typeface="微软雅黑" panose="020B0503020204020204" charset="-122"/>
                          <a:cs typeface="微软雅黑" panose="020B0503020204020204" charset="-122"/>
                        </a:rPr>
                        <a:t>较复杂的业务领域进行详细介绍</a:t>
                      </a:r>
                      <a:r>
                        <a:rPr lang="en-US" sz="1000" b="0">
                          <a:latin typeface="微软雅黑" panose="020B0503020204020204" charset="-122"/>
                          <a:ea typeface="微软雅黑" panose="020B0503020204020204" charset="-122"/>
                          <a:cs typeface="微软雅黑" panose="020B0503020204020204" charset="-122"/>
                        </a:rPr>
                        <a:t>，或在大型会议和外部重要客户进行主题陈述，正确、清晰地讲解和表达内容</a:t>
                      </a:r>
                      <a:r>
                        <a:rPr lang="en-US" sz="1000" b="1">
                          <a:latin typeface="微软雅黑" panose="020B0503020204020204" charset="-122"/>
                          <a:ea typeface="微软雅黑" panose="020B0503020204020204" charset="-122"/>
                          <a:cs typeface="微软雅黑" panose="020B0503020204020204" charset="-122"/>
                        </a:rPr>
                        <a:t> </a:t>
                      </a:r>
                      <a:endParaRPr lang="en-US" sz="1000" b="1">
                        <a:latin typeface="微软雅黑" panose="020B0503020204020204" charset="-122"/>
                        <a:ea typeface="微软雅黑" panose="020B0503020204020204" charset="-122"/>
                        <a:cs typeface="微软雅黑" panose="020B0503020204020204" charset="-122"/>
                      </a:endParaRPr>
                    </a:p>
                    <a:p>
                      <a:pPr indent="0" algn="ctr">
                        <a:buNone/>
                      </a:pPr>
                      <a:r>
                        <a:rPr lang="en-US" sz="1000" b="1">
                          <a:latin typeface="微软雅黑" panose="020B0503020204020204" charset="-122"/>
                          <a:ea typeface="微软雅黑" panose="020B0503020204020204" charset="-122"/>
                          <a:cs typeface="微软雅黑" panose="020B0503020204020204" charset="-122"/>
                        </a:rPr>
                        <a:t>策划和组织</a:t>
                      </a:r>
                      <a:r>
                        <a:rPr lang="en-US" sz="1000" b="0">
                          <a:latin typeface="微软雅黑" panose="020B0503020204020204" charset="-122"/>
                          <a:ea typeface="微软雅黑" panose="020B0503020204020204" charset="-122"/>
                          <a:cs typeface="微软雅黑" panose="020B0503020204020204" charset="-122"/>
                        </a:rPr>
                        <a:t>报告、文案、软性文章的编写和审核</a:t>
                      </a:r>
                      <a:endParaRPr lang="en-US" alt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矩形 4"/>
          <p:cNvSpPr/>
          <p:nvPr/>
        </p:nvSpPr>
        <p:spPr>
          <a:xfrm>
            <a:off x="-97155" y="1828800"/>
            <a:ext cx="12289155" cy="5029200"/>
          </a:xfrm>
          <a:prstGeom prst="rect">
            <a:avLst/>
          </a:prstGeom>
          <a:solidFill>
            <a:srgbClr val="F4F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155" y="742950"/>
            <a:ext cx="5909310" cy="6115050"/>
          </a:xfrm>
          <a:custGeom>
            <a:avLst/>
            <a:gdLst>
              <a:gd name="connsiteX0" fmla="*/ 0 w 3983598"/>
              <a:gd name="connsiteY0" fmla="*/ 0 h 6286500"/>
              <a:gd name="connsiteX1" fmla="*/ 3983598 w 3983598"/>
              <a:gd name="connsiteY1" fmla="*/ 0 h 6286500"/>
              <a:gd name="connsiteX2" fmla="*/ 3983598 w 3983598"/>
              <a:gd name="connsiteY2" fmla="*/ 6286500 h 6286500"/>
              <a:gd name="connsiteX3" fmla="*/ 0 w 3983598"/>
              <a:gd name="connsiteY3" fmla="*/ 6286500 h 6286500"/>
              <a:gd name="connsiteX4" fmla="*/ 0 w 3983598"/>
              <a:gd name="connsiteY4" fmla="*/ 0 h 6286500"/>
              <a:gd name="connsiteX0-1" fmla="*/ 0 w 6498198"/>
              <a:gd name="connsiteY0-2" fmla="*/ 8538 h 6295038"/>
              <a:gd name="connsiteX1-3" fmla="*/ 3983598 w 6498198"/>
              <a:gd name="connsiteY1-4" fmla="*/ 8538 h 6295038"/>
              <a:gd name="connsiteX2-5" fmla="*/ 3983598 w 6498198"/>
              <a:gd name="connsiteY2-6" fmla="*/ 6295038 h 6295038"/>
              <a:gd name="connsiteX3-7" fmla="*/ 0 w 6498198"/>
              <a:gd name="connsiteY3-8" fmla="*/ 6295038 h 6295038"/>
              <a:gd name="connsiteX4-9" fmla="*/ 0 w 6498198"/>
              <a:gd name="connsiteY4-10" fmla="*/ 8538 h 6295038"/>
              <a:gd name="connsiteX0-11" fmla="*/ 0 w 5676931"/>
              <a:gd name="connsiteY0-12" fmla="*/ 0 h 6286500"/>
              <a:gd name="connsiteX1-13" fmla="*/ 3983598 w 5676931"/>
              <a:gd name="connsiteY1-14" fmla="*/ 0 h 6286500"/>
              <a:gd name="connsiteX2-15" fmla="*/ 3983598 w 5676931"/>
              <a:gd name="connsiteY2-16" fmla="*/ 6286500 h 6286500"/>
              <a:gd name="connsiteX3-17" fmla="*/ 0 w 5676931"/>
              <a:gd name="connsiteY3-18" fmla="*/ 6286500 h 6286500"/>
              <a:gd name="connsiteX4-19" fmla="*/ 0 w 5676931"/>
              <a:gd name="connsiteY4-20" fmla="*/ 0 h 6286500"/>
              <a:gd name="connsiteX0-21" fmla="*/ 0 w 5676931"/>
              <a:gd name="connsiteY0-22" fmla="*/ 322170 h 6608670"/>
              <a:gd name="connsiteX1-23" fmla="*/ 3983598 w 5676931"/>
              <a:gd name="connsiteY1-24" fmla="*/ 322170 h 6608670"/>
              <a:gd name="connsiteX2-25" fmla="*/ 3983598 w 5676931"/>
              <a:gd name="connsiteY2-26" fmla="*/ 6608670 h 6608670"/>
              <a:gd name="connsiteX3-27" fmla="*/ 0 w 5676931"/>
              <a:gd name="connsiteY3-28" fmla="*/ 6608670 h 6608670"/>
              <a:gd name="connsiteX4-29" fmla="*/ 0 w 5676931"/>
              <a:gd name="connsiteY4-30" fmla="*/ 322170 h 6608670"/>
              <a:gd name="connsiteX0-31" fmla="*/ 0 w 5194331"/>
              <a:gd name="connsiteY0-32" fmla="*/ 322170 h 6608670"/>
              <a:gd name="connsiteX1-33" fmla="*/ 3983598 w 5194331"/>
              <a:gd name="connsiteY1-34" fmla="*/ 322170 h 6608670"/>
              <a:gd name="connsiteX2-35" fmla="*/ 3983598 w 5194331"/>
              <a:gd name="connsiteY2-36" fmla="*/ 6608670 h 6608670"/>
              <a:gd name="connsiteX3-37" fmla="*/ 0 w 5194331"/>
              <a:gd name="connsiteY3-38" fmla="*/ 6608670 h 6608670"/>
              <a:gd name="connsiteX4-39" fmla="*/ 0 w 5194331"/>
              <a:gd name="connsiteY4-40" fmla="*/ 322170 h 6608670"/>
              <a:gd name="connsiteX0-41" fmla="*/ 0 w 5194331"/>
              <a:gd name="connsiteY0-42" fmla="*/ 93260 h 6379760"/>
              <a:gd name="connsiteX1-43" fmla="*/ 3983598 w 5194331"/>
              <a:gd name="connsiteY1-44" fmla="*/ 93260 h 6379760"/>
              <a:gd name="connsiteX2-45" fmla="*/ 3983598 w 5194331"/>
              <a:gd name="connsiteY2-46" fmla="*/ 6379760 h 6379760"/>
              <a:gd name="connsiteX3-47" fmla="*/ 0 w 5194331"/>
              <a:gd name="connsiteY3-48" fmla="*/ 6379760 h 6379760"/>
              <a:gd name="connsiteX4-49" fmla="*/ 0 w 5194331"/>
              <a:gd name="connsiteY4-50" fmla="*/ 93260 h 6379760"/>
              <a:gd name="connsiteX0-51" fmla="*/ 0 w 5055273"/>
              <a:gd name="connsiteY0-52" fmla="*/ 7129 h 6293629"/>
              <a:gd name="connsiteX1-53" fmla="*/ 3793098 w 5055273"/>
              <a:gd name="connsiteY1-54" fmla="*/ 159736 h 6293629"/>
              <a:gd name="connsiteX2-55" fmla="*/ 3983598 w 5055273"/>
              <a:gd name="connsiteY2-56" fmla="*/ 6293629 h 6293629"/>
              <a:gd name="connsiteX3-57" fmla="*/ 0 w 5055273"/>
              <a:gd name="connsiteY3-58" fmla="*/ 6293629 h 6293629"/>
              <a:gd name="connsiteX4-59" fmla="*/ 0 w 5055273"/>
              <a:gd name="connsiteY4-60" fmla="*/ 7129 h 6293629"/>
              <a:gd name="connsiteX0-61" fmla="*/ 0 w 5909537"/>
              <a:gd name="connsiteY0-62" fmla="*/ 7129 h 6293629"/>
              <a:gd name="connsiteX1-63" fmla="*/ 3793098 w 5909537"/>
              <a:gd name="connsiteY1-64" fmla="*/ 159736 h 6293629"/>
              <a:gd name="connsiteX2-65" fmla="*/ 3983598 w 5909537"/>
              <a:gd name="connsiteY2-66" fmla="*/ 6293629 h 6293629"/>
              <a:gd name="connsiteX3-67" fmla="*/ 0 w 5909537"/>
              <a:gd name="connsiteY3-68" fmla="*/ 6293629 h 6293629"/>
              <a:gd name="connsiteX4-69" fmla="*/ 0 w 5909537"/>
              <a:gd name="connsiteY4-70" fmla="*/ 7129 h 6293629"/>
              <a:gd name="connsiteX0-71" fmla="*/ 0 w 5909537"/>
              <a:gd name="connsiteY0-72" fmla="*/ 442559 h 6729059"/>
              <a:gd name="connsiteX1-73" fmla="*/ 3050148 w 5909537"/>
              <a:gd name="connsiteY1-74" fmla="*/ 530809 h 6729059"/>
              <a:gd name="connsiteX2-75" fmla="*/ 3793098 w 5909537"/>
              <a:gd name="connsiteY2-76" fmla="*/ 595166 h 6729059"/>
              <a:gd name="connsiteX3-77" fmla="*/ 3983598 w 5909537"/>
              <a:gd name="connsiteY3-78" fmla="*/ 6729059 h 6729059"/>
              <a:gd name="connsiteX4-79" fmla="*/ 0 w 5909537"/>
              <a:gd name="connsiteY4-80" fmla="*/ 6729059 h 6729059"/>
              <a:gd name="connsiteX5" fmla="*/ 0 w 5909537"/>
              <a:gd name="connsiteY5" fmla="*/ 442559 h 6729059"/>
              <a:gd name="connsiteX0-81" fmla="*/ 0 w 5909537"/>
              <a:gd name="connsiteY0-82" fmla="*/ 745791 h 7032291"/>
              <a:gd name="connsiteX1-83" fmla="*/ 2535798 w 5909537"/>
              <a:gd name="connsiteY1-84" fmla="*/ 71006 h 7032291"/>
              <a:gd name="connsiteX2-85" fmla="*/ 3793098 w 5909537"/>
              <a:gd name="connsiteY2-86" fmla="*/ 898398 h 7032291"/>
              <a:gd name="connsiteX3-87" fmla="*/ 3983598 w 5909537"/>
              <a:gd name="connsiteY3-88" fmla="*/ 7032291 h 7032291"/>
              <a:gd name="connsiteX4-89" fmla="*/ 0 w 5909537"/>
              <a:gd name="connsiteY4-90" fmla="*/ 7032291 h 7032291"/>
              <a:gd name="connsiteX5-91" fmla="*/ 0 w 5909537"/>
              <a:gd name="connsiteY5-92" fmla="*/ 745791 h 7032291"/>
              <a:gd name="connsiteX0-93" fmla="*/ 0 w 5909537"/>
              <a:gd name="connsiteY0-94" fmla="*/ 745791 h 7032291"/>
              <a:gd name="connsiteX1-95" fmla="*/ 2535798 w 5909537"/>
              <a:gd name="connsiteY1-96" fmla="*/ 71006 h 7032291"/>
              <a:gd name="connsiteX2-97" fmla="*/ 3793098 w 5909537"/>
              <a:gd name="connsiteY2-98" fmla="*/ 898398 h 7032291"/>
              <a:gd name="connsiteX3-99" fmla="*/ 3983598 w 5909537"/>
              <a:gd name="connsiteY3-100" fmla="*/ 7032291 h 7032291"/>
              <a:gd name="connsiteX4-101" fmla="*/ 0 w 5909537"/>
              <a:gd name="connsiteY4-102" fmla="*/ 7032291 h 7032291"/>
              <a:gd name="connsiteX5-103" fmla="*/ 0 w 5909537"/>
              <a:gd name="connsiteY5-104" fmla="*/ 745791 h 7032291"/>
              <a:gd name="connsiteX0-105" fmla="*/ 0 w 5909537"/>
              <a:gd name="connsiteY0-106" fmla="*/ 745791 h 7032291"/>
              <a:gd name="connsiteX1-107" fmla="*/ 2535798 w 5909537"/>
              <a:gd name="connsiteY1-108" fmla="*/ 71006 h 7032291"/>
              <a:gd name="connsiteX2-109" fmla="*/ 3793098 w 5909537"/>
              <a:gd name="connsiteY2-110" fmla="*/ 898398 h 7032291"/>
              <a:gd name="connsiteX3-111" fmla="*/ 3983598 w 5909537"/>
              <a:gd name="connsiteY3-112" fmla="*/ 7032291 h 7032291"/>
              <a:gd name="connsiteX4-113" fmla="*/ 0 w 5909537"/>
              <a:gd name="connsiteY4-114" fmla="*/ 7032291 h 7032291"/>
              <a:gd name="connsiteX5-115" fmla="*/ 0 w 5909537"/>
              <a:gd name="connsiteY5-116" fmla="*/ 745791 h 7032291"/>
              <a:gd name="connsiteX0-117" fmla="*/ 0 w 5909537"/>
              <a:gd name="connsiteY0-118" fmla="*/ 1157397 h 7443897"/>
              <a:gd name="connsiteX1-119" fmla="*/ 2535798 w 5909537"/>
              <a:gd name="connsiteY1-120" fmla="*/ 482612 h 7443897"/>
              <a:gd name="connsiteX2-121" fmla="*/ 3793098 w 5909537"/>
              <a:gd name="connsiteY2-122" fmla="*/ 1310004 h 7443897"/>
              <a:gd name="connsiteX3-123" fmla="*/ 3983598 w 5909537"/>
              <a:gd name="connsiteY3-124" fmla="*/ 7443897 h 7443897"/>
              <a:gd name="connsiteX4-125" fmla="*/ 0 w 5909537"/>
              <a:gd name="connsiteY4-126" fmla="*/ 7443897 h 7443897"/>
              <a:gd name="connsiteX5-127" fmla="*/ 0 w 5909537"/>
              <a:gd name="connsiteY5-128" fmla="*/ 1157397 h 7443897"/>
              <a:gd name="connsiteX0-129" fmla="*/ 0 w 5909537"/>
              <a:gd name="connsiteY0-130" fmla="*/ 1157397 h 7443897"/>
              <a:gd name="connsiteX1-131" fmla="*/ 2535798 w 5909537"/>
              <a:gd name="connsiteY1-132" fmla="*/ 482612 h 7443897"/>
              <a:gd name="connsiteX2-133" fmla="*/ 3793098 w 5909537"/>
              <a:gd name="connsiteY2-134" fmla="*/ 1310004 h 7443897"/>
              <a:gd name="connsiteX3-135" fmla="*/ 3983598 w 5909537"/>
              <a:gd name="connsiteY3-136" fmla="*/ 7443897 h 7443897"/>
              <a:gd name="connsiteX4-137" fmla="*/ 0 w 5909537"/>
              <a:gd name="connsiteY4-138" fmla="*/ 7443897 h 7443897"/>
              <a:gd name="connsiteX5-139" fmla="*/ 0 w 5909537"/>
              <a:gd name="connsiteY5-140" fmla="*/ 1157397 h 74438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5909537" h="7443897">
                <a:moveTo>
                  <a:pt x="0" y="1157397"/>
                </a:moveTo>
                <a:cubicBezTo>
                  <a:pt x="508358" y="124355"/>
                  <a:pt x="2075065" y="-477540"/>
                  <a:pt x="2535798" y="482612"/>
                </a:cubicBezTo>
                <a:cubicBezTo>
                  <a:pt x="3015581" y="1576295"/>
                  <a:pt x="3085073" y="1287983"/>
                  <a:pt x="3793098" y="1310004"/>
                </a:cubicBezTo>
                <a:cubicBezTo>
                  <a:pt x="8441298" y="2054273"/>
                  <a:pt x="3983598" y="5348397"/>
                  <a:pt x="3983598" y="7443897"/>
                </a:cubicBezTo>
                <a:lnTo>
                  <a:pt x="0" y="7443897"/>
                </a:lnTo>
                <a:lnTo>
                  <a:pt x="0" y="1157397"/>
                </a:lnTo>
                <a:close/>
              </a:path>
            </a:pathLst>
          </a:custGeom>
          <a:gradFill>
            <a:gsLst>
              <a:gs pos="0">
                <a:srgbClr val="CECEFF"/>
              </a:gs>
              <a:gs pos="73000">
                <a:srgbClr val="C2A1FF"/>
              </a:gs>
              <a:gs pos="46000">
                <a:srgbClr val="D0D0FF"/>
              </a:gs>
              <a:gs pos="100000">
                <a:srgbClr val="1993E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1"/>
          <a:srcRect t="40823"/>
          <a:stretch>
            <a:fillRect/>
          </a:stretch>
        </p:blipFill>
        <p:spPr>
          <a:xfrm>
            <a:off x="-97398" y="0"/>
            <a:ext cx="12288540" cy="2057400"/>
          </a:xfrm>
          <a:prstGeom prst="rect">
            <a:avLst/>
          </a:prstGeom>
        </p:spPr>
      </p:pic>
      <p:sp>
        <p:nvSpPr>
          <p:cNvPr id="8" name="圆角矩形 3"/>
          <p:cNvSpPr/>
          <p:nvPr/>
        </p:nvSpPr>
        <p:spPr>
          <a:xfrm>
            <a:off x="694690" y="438150"/>
            <a:ext cx="10802620" cy="6144260"/>
          </a:xfrm>
          <a:prstGeom prst="roundRect">
            <a:avLst>
              <a:gd name="adj" fmla="val 2001"/>
            </a:avLst>
          </a:prstGeom>
          <a:solidFill>
            <a:schemeClr val="bg1"/>
          </a:solidFill>
          <a:ln w="12700">
            <a:noFill/>
          </a:ln>
          <a:effectLst>
            <a:outerShdw blurRad="381000" dist="38100" dir="5400000" algn="t" rotWithShape="0">
              <a:srgbClr val="B8B8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文本框 18"/>
          <p:cNvSpPr txBox="1"/>
          <p:nvPr/>
        </p:nvSpPr>
        <p:spPr>
          <a:xfrm>
            <a:off x="2981960" y="668267"/>
            <a:ext cx="6228080" cy="521970"/>
          </a:xfrm>
          <a:prstGeom prst="rect">
            <a:avLst/>
          </a:prstGeom>
          <a:noFill/>
        </p:spPr>
        <p:txBody>
          <a:bodyPr wrap="none" rtlCol="0">
            <a:spAutoFit/>
            <a:scene3d>
              <a:camera prst="orthographicFront"/>
              <a:lightRig rig="threePt" dir="t"/>
            </a:scene3d>
            <a:sp3d contourW="12700"/>
          </a:bodyPr>
          <a:lstStyle/>
          <a:p>
            <a:pPr algn="dist" defTabSz="457200"/>
            <a:r>
              <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rPr>
              <a:t>各级营销人员“技能”项目关键识别点</a:t>
            </a:r>
            <a:endParaRPr lang="zh-CN" altLang="en-US" sz="2800" b="1" dirty="0">
              <a:gradFill>
                <a:gsLst>
                  <a:gs pos="0">
                    <a:srgbClr val="F8B2C3"/>
                  </a:gs>
                  <a:gs pos="98000">
                    <a:srgbClr val="52DCDE"/>
                  </a:gs>
                </a:gsLst>
                <a:lin ang="5400000" scaled="0"/>
              </a:gradFill>
              <a:latin typeface="方正黑体简体" panose="03000509000000000000" pitchFamily="65" charset="-122"/>
              <a:ea typeface="方正黑体简体" panose="03000509000000000000" pitchFamily="65" charset="-122"/>
            </a:endParaRPr>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graphicFrame>
        <p:nvGraphicFramePr>
          <p:cNvPr id="4" name="表格 3"/>
          <p:cNvGraphicFramePr/>
          <p:nvPr>
            <p:custDataLst>
              <p:tags r:id="rId3"/>
            </p:custDataLst>
          </p:nvPr>
        </p:nvGraphicFramePr>
        <p:xfrm>
          <a:off x="1219835" y="1256665"/>
          <a:ext cx="9458325" cy="4606925"/>
        </p:xfrm>
        <a:graphic>
          <a:graphicData uri="http://schemas.openxmlformats.org/drawingml/2006/table">
            <a:tbl>
              <a:tblPr firstRow="1" bandRow="1">
                <a:tableStyleId>{5940675A-B579-460E-94D1-54222C63F5DA}</a:tableStyleId>
              </a:tblPr>
              <a:tblGrid>
                <a:gridCol w="1131570"/>
                <a:gridCol w="1207135"/>
                <a:gridCol w="2164715"/>
                <a:gridCol w="2374265"/>
                <a:gridCol w="2580640"/>
              </a:tblGrid>
              <a:tr h="284480">
                <a:tc gridSpan="2">
                  <a:txBody>
                    <a:bodyPr/>
                    <a:p>
                      <a:pPr indent="0" algn="ctr">
                        <a:buNone/>
                      </a:pPr>
                      <a:r>
                        <a:rPr lang="en-US" sz="1200" b="1">
                          <a:solidFill>
                            <a:schemeClr val="bg1"/>
                          </a:solidFill>
                          <a:latin typeface="微软雅黑" panose="020B0503020204020204" charset="-122"/>
                          <a:ea typeface="微软雅黑" panose="020B0503020204020204" charset="-122"/>
                          <a:cs typeface="微软雅黑" panose="020B0503020204020204" charset="-122"/>
                        </a:rPr>
                        <a:t>评估要素</a:t>
                      </a:r>
                      <a:endParaRPr lang="en-US" altLang="en-US" sz="1200" b="1">
                        <a:solidFill>
                          <a:schemeClr val="bg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5000"/>
                            <a:lumOff val="25000"/>
                            <a:alpha val="77000"/>
                          </a:srgbClr>
                        </a:gs>
                        <a:gs pos="100000">
                          <a:srgbClr val="C570EA"/>
                        </a:gs>
                      </a:gsLst>
                      <a:lin scaled="1"/>
                    </a:gradFill>
                  </a:tcPr>
                </a:tc>
                <a:tc hMerge="1">
                  <a:tcPr>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销售人员</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5000"/>
                            <a:lumOff val="25000"/>
                            <a:alpha val="77000"/>
                          </a:srgbClr>
                        </a:gs>
                        <a:gs pos="100000">
                          <a:srgbClr val="C570EA"/>
                        </a:gs>
                      </a:gsLst>
                      <a:lin scaled="1"/>
                    </a:gradFill>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销售主管</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5000"/>
                            <a:lumOff val="25000"/>
                            <a:alpha val="77000"/>
                          </a:srgbClr>
                        </a:gs>
                        <a:gs pos="100000">
                          <a:srgbClr val="C570EA"/>
                        </a:gs>
                      </a:gsLst>
                      <a:lin scaled="1"/>
                    </a:gradFill>
                  </a:tcPr>
                </a:tc>
                <a:tc>
                  <a:txBody>
                    <a:bodyPr/>
                    <a:p>
                      <a:pPr algn="ctr">
                        <a:buClrTx/>
                        <a:buSzTx/>
                        <a:buFontTx/>
                        <a:buNone/>
                      </a:pPr>
                      <a:r>
                        <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rPr>
                        <a:t>高级销售主管</a:t>
                      </a:r>
                      <a:endParaRPr lang="en-US" sz="1200" b="1">
                        <a:solidFill>
                          <a:schemeClr val="bg1"/>
                        </a:solidFill>
                        <a:effectLst>
                          <a:outerShdw blurRad="50800" dist="38100" dir="2700000" algn="tl" rotWithShape="0">
                            <a:prstClr val="black">
                              <a:alpha val="40000"/>
                            </a:prstClr>
                          </a:outerShdw>
                        </a:effectLst>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gradFill>
                      <a:gsLst>
                        <a:gs pos="0">
                          <a:srgbClr val="1BBEE9">
                            <a:lumMod val="75000"/>
                            <a:lumOff val="25000"/>
                            <a:alpha val="77000"/>
                          </a:srgbClr>
                        </a:gs>
                        <a:gs pos="100000">
                          <a:srgbClr val="C570EA"/>
                        </a:gs>
                      </a:gsLst>
                      <a:lin scaled="1"/>
                    </a:gradFill>
                  </a:tcPr>
                </a:tc>
              </a:tr>
              <a:tr h="2019935">
                <a:tc rowSpan="2">
                  <a:txBody>
                    <a:bodyPr/>
                    <a:p>
                      <a:pPr indent="0" algn="ctr">
                        <a:buNone/>
                      </a:pPr>
                      <a:r>
                        <a:rPr lang="en-US" altLang="zh-CN" sz="1000">
                          <a:latin typeface="Times New Roman" panose="02020603050405020304" pitchFamily="18" charset="0"/>
                        </a:rPr>
                        <a:t> </a:t>
                      </a:r>
                      <a:endParaRPr lang="en-US" altLang="zh-CN" sz="1000">
                        <a:latin typeface="Times New Roman" panose="02020603050405020304" pitchFamily="18" charset="0"/>
                      </a:endParaRPr>
                    </a:p>
                    <a:p>
                      <a:pPr indent="0" algn="ctr">
                        <a:buNone/>
                      </a:pPr>
                      <a:r>
                        <a:rPr lang="en-US" altLang="zh-CN" sz="1000">
                          <a:latin typeface="Times New Roman" panose="02020603050405020304" pitchFamily="18" charset="0"/>
                        </a:rPr>
                        <a:t> </a:t>
                      </a:r>
                      <a:endParaRPr lang="en-US" altLang="zh-CN" sz="1000">
                        <a:latin typeface="Times New Roman" panose="02020603050405020304" pitchFamily="18" charset="0"/>
                      </a:endParaRPr>
                    </a:p>
                    <a:p>
                      <a:pPr indent="0" algn="ctr">
                        <a:buNone/>
                      </a:pPr>
                      <a:r>
                        <a:rPr lang="en-US" altLang="zh-CN" sz="800" b="1">
                          <a:latin typeface="微软雅黑" panose="020B0503020204020204" charset="-122"/>
                          <a:ea typeface="微软雅黑" panose="020B0503020204020204" charset="-122"/>
                        </a:rPr>
                        <a:t> </a:t>
                      </a:r>
                      <a:r>
                        <a:rPr lang="en-US" altLang="zh-CN" sz="1000" b="1">
                          <a:latin typeface="微软雅黑" panose="020B0503020204020204" charset="-122"/>
                          <a:ea typeface="微软雅黑" panose="020B0503020204020204" charset="-122"/>
                        </a:rPr>
                        <a:t>客户服务</a:t>
                      </a:r>
                      <a:endParaRPr lang="en-US" altLang="zh-CN" sz="1000" b="1">
                        <a:latin typeface="微软雅黑" panose="020B0503020204020204" charset="-122"/>
                        <a:ea typeface="微软雅黑" panose="020B0503020204020204" charset="-122"/>
                      </a:endParaRPr>
                    </a:p>
                    <a:p>
                      <a:pPr indent="0" algn="ctr">
                        <a:buNone/>
                      </a:pPr>
                      <a:r>
                        <a:rPr lang="en-US" altLang="zh-CN" sz="1000">
                          <a:latin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pitchFamily="18" charset="0"/>
                          <a:cs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p>
                      <a:pPr indent="0" algn="ctr">
                        <a:buNone/>
                      </a:pPr>
                      <a:r>
                        <a:rPr lang="en-US" altLang="zh-CN" sz="1500" b="1">
                          <a:latin typeface="微软雅黑" panose="020B0503020204020204" charset="-122"/>
                          <a:ea typeface="微软雅黑" panose="020B0503020204020204" charset="-122"/>
                        </a:rPr>
                        <a:t> </a:t>
                      </a:r>
                      <a:r>
                        <a:rPr lang="en-US" altLang="zh-CN" sz="1000" b="1">
                          <a:latin typeface="微软雅黑" panose="020B0503020204020204" charset="-122"/>
                          <a:ea typeface="微软雅黑" panose="020B0503020204020204" charset="-122"/>
                        </a:rPr>
                        <a:t>需求理解和实现</a:t>
                      </a:r>
                      <a:endParaRPr lang="en-US" altLang="zh-CN" sz="1000" b="1">
                        <a:latin typeface="微软雅黑" panose="020B0503020204020204" charset="-122"/>
                        <a:ea typeface="微软雅黑" panose="020B0503020204020204" charset="-122"/>
                      </a:endParaRPr>
                    </a:p>
                    <a:p>
                      <a:pPr indent="0" algn="ctr">
                        <a:buNone/>
                      </a:pPr>
                      <a:r>
                        <a:rPr lang="en-US" altLang="zh-CN" sz="1000">
                          <a:latin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能够</a:t>
                      </a:r>
                      <a:r>
                        <a:rPr lang="en-US" sz="1000" b="1">
                          <a:latin typeface="微软雅黑" panose="020B0503020204020204" charset="-122"/>
                          <a:ea typeface="微软雅黑" panose="020B0503020204020204" charset="-122"/>
                          <a:cs typeface="微软雅黑" panose="020B0503020204020204" charset="-122"/>
                        </a:rPr>
                        <a:t>把握</a:t>
                      </a:r>
                      <a:r>
                        <a:rPr lang="en-US" sz="1000" b="0">
                          <a:latin typeface="微软雅黑" panose="020B0503020204020204" charset="-122"/>
                          <a:ea typeface="微软雅黑" panose="020B0503020204020204" charset="-122"/>
                          <a:cs typeface="微软雅黑" panose="020B0503020204020204" charset="-122"/>
                        </a:rPr>
                        <a:t>客户需求，</a:t>
                      </a:r>
                      <a:r>
                        <a:rPr lang="en-US" sz="1000" b="1">
                          <a:latin typeface="微软雅黑" panose="020B0503020204020204" charset="-122"/>
                          <a:ea typeface="微软雅黑" panose="020B0503020204020204" charset="-122"/>
                          <a:cs typeface="微软雅黑" panose="020B0503020204020204" charset="-122"/>
                        </a:rPr>
                        <a:t>及时作出正确反应</a:t>
                      </a:r>
                      <a:endParaRPr lang="en-US" sz="1000" b="1">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1000">
                          <a:latin typeface="微软雅黑" panose="020B0503020204020204" charset="-122"/>
                          <a:ea typeface="微软雅黑" panose="020B0503020204020204" charset="-122"/>
                        </a:rPr>
                        <a:t>在 M2以上人员指导下 ,能够区别客户</a:t>
                      </a:r>
                      <a:r>
                        <a:rPr lang="en-US" altLang="zh-CN" sz="1000" b="1">
                          <a:latin typeface="微软雅黑" panose="020B0503020204020204" charset="-122"/>
                          <a:ea typeface="微软雅黑" panose="020B0503020204020204" charset="-122"/>
                        </a:rPr>
                        <a:t>优先级别</a:t>
                      </a:r>
                      <a:endParaRPr lang="en-US" altLang="zh-CN" sz="1000" b="1">
                        <a:latin typeface="微软雅黑" panose="020B0503020204020204" charset="-122"/>
                        <a:ea typeface="微软雅黑" panose="020B0503020204020204" charset="-122"/>
                      </a:endParaRPr>
                    </a:p>
                    <a:p>
                      <a:pPr indent="0" algn="ctr" fontAlgn="auto">
                        <a:spcAft>
                          <a:spcPts val="600"/>
                        </a:spcAft>
                        <a:buNone/>
                      </a:pPr>
                      <a:r>
                        <a:rPr lang="en-US" altLang="zh-CN" sz="1000">
                          <a:latin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能够准确识别客户需求</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1000">
                          <a:latin typeface="微软雅黑" panose="020B0503020204020204" charset="-122"/>
                          <a:ea typeface="微软雅黑" panose="020B0503020204020204" charset="-122"/>
                        </a:rPr>
                        <a:t>能够主动</a:t>
                      </a:r>
                      <a:r>
                        <a:rPr lang="en-US" altLang="zh-CN" sz="1000" b="1">
                          <a:latin typeface="微软雅黑" panose="020B0503020204020204" charset="-122"/>
                          <a:ea typeface="微软雅黑" panose="020B0503020204020204" charset="-122"/>
                        </a:rPr>
                        <a:t>收集客户反馈</a:t>
                      </a:r>
                      <a:r>
                        <a:rPr lang="en-US" altLang="zh-CN" sz="1000">
                          <a:latin typeface="微软雅黑" panose="020B0503020204020204" charset="-122"/>
                          <a:ea typeface="微软雅黑" panose="020B0503020204020204" charset="-122"/>
                        </a:rPr>
                        <a:t>，发现改进机会</a:t>
                      </a:r>
                      <a:r>
                        <a:rPr lang="en-US" altLang="zh-CN" sz="900" b="1">
                          <a:latin typeface="微软雅黑" panose="020B0503020204020204" charset="-122"/>
                          <a:ea typeface="微软雅黑" panose="020B0503020204020204" charset="-122"/>
                        </a:rPr>
                        <a:t> </a:t>
                      </a:r>
                      <a:r>
                        <a:rPr lang="en-US" altLang="zh-CN" sz="1000">
                          <a:latin typeface="微软雅黑" panose="020B0503020204020204" charset="-122"/>
                          <a:ea typeface="微软雅黑" panose="020B0503020204020204" charset="-122"/>
                        </a:rPr>
                        <a:t>能够在问题</a:t>
                      </a:r>
                      <a:r>
                        <a:rPr lang="en-US" altLang="zh-CN" sz="1000" b="1">
                          <a:latin typeface="微软雅黑" panose="020B0503020204020204" charset="-122"/>
                          <a:ea typeface="微软雅黑" panose="020B0503020204020204" charset="-122"/>
                        </a:rPr>
                        <a:t>露出苗头之初</a:t>
                      </a:r>
                      <a:r>
                        <a:rPr lang="en-US" altLang="zh-CN" sz="1000">
                          <a:latin typeface="微软雅黑" panose="020B0503020204020204" charset="-122"/>
                          <a:ea typeface="微软雅黑" panose="020B0503020204020204" charset="-122"/>
                        </a:rPr>
                        <a:t>就意识到对客户的影响</a:t>
                      </a:r>
                      <a:endParaRPr lang="en-US" altLang="zh-CN" sz="1000">
                        <a:latin typeface="微软雅黑" panose="020B0503020204020204" charset="-122"/>
                        <a:ea typeface="微软雅黑" panose="020B0503020204020204" charset="-122"/>
                      </a:endParaRPr>
                    </a:p>
                    <a:p>
                      <a:pPr indent="0" algn="ctr" fontAlgn="auto">
                        <a:spcAft>
                          <a:spcPts val="600"/>
                        </a:spcAft>
                        <a:buNone/>
                      </a:pPr>
                      <a:r>
                        <a:rPr lang="en-US" altLang="zh-CN" sz="1000">
                          <a:latin typeface="微软雅黑" panose="020B0503020204020204" charset="-122"/>
                          <a:ea typeface="微软雅黑" panose="020B0503020204020204" charset="-122"/>
                        </a:rPr>
                        <a:t>能够</a:t>
                      </a:r>
                      <a:r>
                        <a:rPr lang="en-US" altLang="zh-CN" sz="1000" b="1">
                          <a:latin typeface="微软雅黑" panose="020B0503020204020204" charset="-122"/>
                          <a:ea typeface="微软雅黑" panose="020B0503020204020204" charset="-122"/>
                        </a:rPr>
                        <a:t>系统地设计</a:t>
                      </a:r>
                      <a:r>
                        <a:rPr lang="en-US" altLang="zh-CN" sz="1000">
                          <a:latin typeface="微软雅黑" panose="020B0503020204020204" charset="-122"/>
                          <a:ea typeface="微软雅黑" panose="020B0503020204020204" charset="-122"/>
                        </a:rPr>
                        <a:t>产品服务方案</a:t>
                      </a:r>
                      <a:endParaRPr 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能够主动</a:t>
                      </a:r>
                      <a:r>
                        <a:rPr lang="en-US" sz="1000" b="1">
                          <a:latin typeface="微软雅黑" panose="020B0503020204020204" charset="-122"/>
                          <a:ea typeface="微软雅黑" panose="020B0503020204020204" charset="-122"/>
                          <a:cs typeface="微软雅黑" panose="020B0503020204020204" charset="-122"/>
                        </a:rPr>
                        <a:t>收集客户反馈</a:t>
                      </a:r>
                      <a:r>
                        <a:rPr lang="en-US" sz="1000" b="0">
                          <a:latin typeface="微软雅黑" panose="020B0503020204020204" charset="-122"/>
                          <a:ea typeface="微软雅黑" panose="020B0503020204020204" charset="-122"/>
                          <a:cs typeface="微软雅黑" panose="020B0503020204020204" charset="-122"/>
                        </a:rPr>
                        <a:t>，发现改进机会</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1000">
                          <a:latin typeface="微软雅黑" panose="020B0503020204020204" charset="-122"/>
                          <a:ea typeface="微软雅黑" panose="020B0503020204020204" charset="-122"/>
                        </a:rPr>
                        <a:t>能够在问题</a:t>
                      </a:r>
                      <a:r>
                        <a:rPr lang="en-US" altLang="zh-CN" sz="1000" b="1">
                          <a:latin typeface="微软雅黑" panose="020B0503020204020204" charset="-122"/>
                          <a:ea typeface="微软雅黑" panose="020B0503020204020204" charset="-122"/>
                        </a:rPr>
                        <a:t>露出苗头之初</a:t>
                      </a:r>
                      <a:r>
                        <a:rPr lang="en-US" altLang="zh-CN" sz="1000">
                          <a:latin typeface="微软雅黑" panose="020B0503020204020204" charset="-122"/>
                          <a:ea typeface="微软雅黑" panose="020B0503020204020204" charset="-122"/>
                        </a:rPr>
                        <a:t>就意识到对客户的影响，并持续采取措施提高客户服务水平</a:t>
                      </a:r>
                      <a:r>
                        <a:rPr lang="en-US" altLang="zh-CN" sz="800" b="1">
                          <a:latin typeface="微软雅黑" panose="020B0503020204020204" charset="-122"/>
                          <a:ea typeface="微软雅黑" panose="020B0503020204020204" charset="-122"/>
                        </a:rPr>
                        <a:t> </a:t>
                      </a:r>
                      <a:endParaRPr lang="en-US" altLang="zh-CN" sz="800" b="1">
                        <a:latin typeface="微软雅黑" panose="020B0503020204020204" charset="-122"/>
                        <a:ea typeface="微软雅黑" panose="020B0503020204020204" charset="-122"/>
                      </a:endParaRPr>
                    </a:p>
                    <a:p>
                      <a:pPr indent="0" algn="ctr" fontAlgn="auto">
                        <a:spcAft>
                          <a:spcPts val="600"/>
                        </a:spcAft>
                        <a:buNone/>
                      </a:pPr>
                      <a:r>
                        <a:rPr lang="en-US" altLang="zh-CN" sz="1000">
                          <a:latin typeface="微软雅黑" panose="020B0503020204020204" charset="-122"/>
                          <a:ea typeface="微软雅黑" panose="020B0503020204020204" charset="-122"/>
                        </a:rPr>
                        <a:t>能够</a:t>
                      </a:r>
                      <a:r>
                        <a:rPr lang="en-US" altLang="zh-CN" sz="1000" b="1">
                          <a:latin typeface="微软雅黑" panose="020B0503020204020204" charset="-122"/>
                          <a:ea typeface="微软雅黑" panose="020B0503020204020204" charset="-122"/>
                        </a:rPr>
                        <a:t>系统地设计</a:t>
                      </a:r>
                      <a:r>
                        <a:rPr lang="en-US" altLang="zh-CN" sz="1000">
                          <a:latin typeface="微软雅黑" panose="020B0503020204020204" charset="-122"/>
                          <a:ea typeface="微软雅黑" panose="020B0503020204020204" charset="-122"/>
                        </a:rPr>
                        <a:t>产品服务方案</a:t>
                      </a:r>
                      <a:endParaRPr lang="en-US" altLang="zh-CN" sz="1000">
                        <a:latin typeface="微软雅黑" panose="020B0503020204020204" charset="-122"/>
                        <a:ea typeface="微软雅黑" panose="020B0503020204020204" charset="-122"/>
                      </a:endParaRPr>
                    </a:p>
                    <a:p>
                      <a:pPr indent="0" algn="ctr" fontAlgn="auto">
                        <a:spcAft>
                          <a:spcPts val="600"/>
                        </a:spcAft>
                        <a:buNone/>
                      </a:pPr>
                      <a:r>
                        <a:rPr lang="en-US" altLang="zh-CN" sz="1000" b="0">
                          <a:latin typeface="微软雅黑" panose="020B0503020204020204" charset="-122"/>
                          <a:ea typeface="微软雅黑" panose="020B0503020204020204" charset="-122"/>
                        </a:rPr>
                        <a:t>能够保证提供的客户服务水平保持最佳</a:t>
                      </a:r>
                      <a:endParaRPr lang="en-US" altLang="zh-CN"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r h="2302510">
                <a:tc vMerge="1">
                  <a:tcPr marL="0" marR="0" marT="0" marB="0" vert="horz" anchor="t"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cap="flat">
                      <a:noFill/>
                    </a:lnT>
                    <a:lnB w="28575"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pitchFamily="18" charset="0"/>
                          <a:cs typeface="Times New Roman" panose="02020603050405020304" pitchFamily="18" charset="0"/>
                        </a:rPr>
                        <a:t> </a:t>
                      </a:r>
                      <a:endParaRPr lang="en-US" sz="1000" b="0">
                        <a:latin typeface="Times New Roman" panose="02020603050405020304" pitchFamily="18" charset="0"/>
                        <a:cs typeface="Times New Roman" panose="02020603050405020304" pitchFamily="18" charset="0"/>
                      </a:endParaRPr>
                    </a:p>
                    <a:p>
                      <a:pPr indent="0" algn="ctr">
                        <a:buNone/>
                      </a:pPr>
                      <a:r>
                        <a:rPr lang="en-US" altLang="zh-CN" sz="1600" b="1">
                          <a:latin typeface="微软雅黑" panose="020B0503020204020204" charset="-122"/>
                          <a:ea typeface="微软雅黑" panose="020B0503020204020204" charset="-122"/>
                        </a:rPr>
                        <a:t> </a:t>
                      </a:r>
                      <a:r>
                        <a:rPr lang="en-US" altLang="zh-CN" sz="1000" b="1">
                          <a:latin typeface="微软雅黑" panose="020B0503020204020204" charset="-122"/>
                          <a:ea typeface="微软雅黑" panose="020B0503020204020204" charset="-122"/>
                        </a:rPr>
                        <a:t>预见和解决问题</a:t>
                      </a:r>
                      <a:endParaRPr lang="en-US" sz="1000" b="1">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11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能够在指导下，解决一般的问题</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1300" b="1">
                          <a:latin typeface="微软雅黑" panose="020B0503020204020204" charset="-122"/>
                          <a:ea typeface="微软雅黑" panose="020B0503020204020204" charset="-122"/>
                        </a:rPr>
                        <a:t> </a:t>
                      </a:r>
                      <a:r>
                        <a:rPr lang="en-US" altLang="zh-CN" sz="1000">
                          <a:latin typeface="微软雅黑" panose="020B0503020204020204" charset="-122"/>
                          <a:ea typeface="微软雅黑" panose="020B0503020204020204" charset="-122"/>
                        </a:rPr>
                        <a:t>能够对相关问题进行</a:t>
                      </a:r>
                      <a:r>
                        <a:rPr lang="en-US" altLang="zh-CN" sz="1000" b="1">
                          <a:latin typeface="微软雅黑" panose="020B0503020204020204" charset="-122"/>
                          <a:ea typeface="微软雅黑" panose="020B0503020204020204" charset="-122"/>
                        </a:rPr>
                        <a:t>清楚的记录并及时通知</a:t>
                      </a:r>
                      <a:r>
                        <a:rPr lang="en-US" altLang="zh-CN" sz="1000">
                          <a:latin typeface="微软雅黑" panose="020B0503020204020204" charset="-122"/>
                          <a:ea typeface="微软雅黑" panose="020B0503020204020204" charset="-122"/>
                        </a:rPr>
                        <a:t>相关人员</a:t>
                      </a:r>
                      <a:endParaRPr 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9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在高级别人员的指导下</a:t>
                      </a:r>
                      <a:r>
                        <a:rPr lang="en-US" sz="1000" b="1">
                          <a:latin typeface="微软雅黑" panose="020B0503020204020204" charset="-122"/>
                          <a:ea typeface="微软雅黑" panose="020B0503020204020204" charset="-122"/>
                          <a:cs typeface="微软雅黑" panose="020B0503020204020204" charset="-122"/>
                        </a:rPr>
                        <a:t>，解决有一定复杂程度的问题，</a:t>
                      </a:r>
                      <a:r>
                        <a:rPr lang="en-US" sz="1000" b="0">
                          <a:latin typeface="微软雅黑" panose="020B0503020204020204" charset="-122"/>
                          <a:ea typeface="微软雅黑" panose="020B0503020204020204" charset="-122"/>
                          <a:cs typeface="微软雅黑" panose="020B0503020204020204" charset="-122"/>
                        </a:rPr>
                        <a:t>发现和避免一些</a:t>
                      </a:r>
                      <a:r>
                        <a:rPr lang="en-US" sz="1000" b="1">
                          <a:latin typeface="微软雅黑" panose="020B0503020204020204" charset="-122"/>
                          <a:ea typeface="微软雅黑" panose="020B0503020204020204" charset="-122"/>
                          <a:cs typeface="微软雅黑" panose="020B0503020204020204" charset="-122"/>
                        </a:rPr>
                        <a:t>常规问题</a:t>
                      </a:r>
                      <a:endParaRPr lang="en-US" sz="1000" b="1">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900" b="1">
                          <a:latin typeface="微软雅黑" panose="020B0503020204020204" charset="-122"/>
                          <a:ea typeface="微软雅黑" panose="020B0503020204020204" charset="-122"/>
                        </a:rPr>
                        <a:t> </a:t>
                      </a:r>
                      <a:r>
                        <a:rPr lang="en-US" altLang="zh-CN" sz="1000">
                          <a:latin typeface="微软雅黑" panose="020B0503020204020204" charset="-122"/>
                          <a:ea typeface="微软雅黑" panose="020B0503020204020204" charset="-122"/>
                        </a:rPr>
                        <a:t>能够及时处理问题，对相关问题进行</a:t>
                      </a:r>
                      <a:r>
                        <a:rPr lang="en-US" altLang="zh-CN" sz="1000" b="1">
                          <a:latin typeface="微软雅黑" panose="020B0503020204020204" charset="-122"/>
                          <a:ea typeface="微软雅黑" panose="020B0503020204020204" charset="-122"/>
                        </a:rPr>
                        <a:t>清楚的描述、正确的判断和处理，</a:t>
                      </a:r>
                      <a:r>
                        <a:rPr lang="en-US" altLang="zh-CN" sz="1000">
                          <a:latin typeface="微软雅黑" panose="020B0503020204020204" charset="-122"/>
                          <a:ea typeface="微软雅黑" panose="020B0503020204020204" charset="-122"/>
                        </a:rPr>
                        <a:t>必要时</a:t>
                      </a:r>
                      <a:r>
                        <a:rPr lang="en-US" altLang="zh-CN" sz="1000" b="1">
                          <a:latin typeface="微软雅黑" panose="020B0503020204020204" charset="-122"/>
                          <a:ea typeface="微软雅黑" panose="020B0503020204020204" charset="-122"/>
                        </a:rPr>
                        <a:t>及时通知</a:t>
                      </a:r>
                      <a:r>
                        <a:rPr lang="en-US" altLang="zh-CN" sz="1000">
                          <a:latin typeface="微软雅黑" panose="020B0503020204020204" charset="-122"/>
                          <a:ea typeface="微软雅黑" panose="020B0503020204020204" charset="-122"/>
                        </a:rPr>
                        <a:t>相关人员</a:t>
                      </a:r>
                      <a:endParaRPr lang="en-US" altLang="zh-CN" sz="1000">
                        <a:latin typeface="微软雅黑" panose="020B0503020204020204" charset="-122"/>
                        <a:ea typeface="微软雅黑" panose="020B0503020204020204" charset="-122"/>
                      </a:endParaRPr>
                    </a:p>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能够有效提高本部门/本产品的综合服务效能</a:t>
                      </a:r>
                      <a:endParaRPr 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p>
                      <a:pPr indent="0" algn="ctr" fontAlgn="auto">
                        <a:spcAft>
                          <a:spcPts val="600"/>
                        </a:spcAft>
                        <a:buNone/>
                      </a:pPr>
                      <a:r>
                        <a:rPr lang="en-US" sz="900" b="1">
                          <a:latin typeface="微软雅黑" panose="020B0503020204020204" charset="-122"/>
                          <a:ea typeface="微软雅黑" panose="020B0503020204020204" charset="-122"/>
                          <a:cs typeface="微软雅黑" panose="020B0503020204020204" charset="-122"/>
                        </a:rPr>
                        <a:t> </a:t>
                      </a:r>
                      <a:r>
                        <a:rPr lang="en-US" sz="1000" b="0">
                          <a:latin typeface="微软雅黑" panose="020B0503020204020204" charset="-122"/>
                          <a:ea typeface="微软雅黑" panose="020B0503020204020204" charset="-122"/>
                          <a:cs typeface="微软雅黑" panose="020B0503020204020204" charset="-122"/>
                        </a:rPr>
                        <a:t>能识别、预见并解决</a:t>
                      </a:r>
                      <a:r>
                        <a:rPr lang="en-US" sz="1000" b="1">
                          <a:latin typeface="微软雅黑" panose="020B0503020204020204" charset="-122"/>
                          <a:ea typeface="微软雅黑" panose="020B0503020204020204" charset="-122"/>
                          <a:cs typeface="微软雅黑" panose="020B0503020204020204" charset="-122"/>
                        </a:rPr>
                        <a:t>较大范围或复杂程度较高</a:t>
                      </a:r>
                      <a:r>
                        <a:rPr lang="en-US" sz="1000" b="0">
                          <a:latin typeface="微软雅黑" panose="020B0503020204020204" charset="-122"/>
                          <a:ea typeface="微软雅黑" panose="020B0503020204020204" charset="-122"/>
                          <a:cs typeface="微软雅黑" panose="020B0503020204020204" charset="-122"/>
                        </a:rPr>
                        <a:t>的问题</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altLang="zh-CN" sz="1300" b="1">
                          <a:latin typeface="微软雅黑" panose="020B0503020204020204" charset="-122"/>
                          <a:ea typeface="微软雅黑" panose="020B0503020204020204" charset="-122"/>
                        </a:rPr>
                        <a:t> </a:t>
                      </a:r>
                      <a:r>
                        <a:rPr lang="en-US" altLang="zh-CN" sz="1000">
                          <a:latin typeface="微软雅黑" panose="020B0503020204020204" charset="-122"/>
                          <a:ea typeface="微软雅黑" panose="020B0503020204020204" charset="-122"/>
                        </a:rPr>
                        <a:t>能够</a:t>
                      </a:r>
                      <a:r>
                        <a:rPr lang="en-US" altLang="zh-CN" sz="1000" b="1">
                          <a:latin typeface="微软雅黑" panose="020B0503020204020204" charset="-122"/>
                          <a:ea typeface="微软雅黑" panose="020B0503020204020204" charset="-122"/>
                        </a:rPr>
                        <a:t>系统分析</a:t>
                      </a:r>
                      <a:r>
                        <a:rPr lang="en-US" altLang="zh-CN" sz="1000">
                          <a:latin typeface="微软雅黑" panose="020B0503020204020204" charset="-122"/>
                          <a:ea typeface="微软雅黑" panose="020B0503020204020204" charset="-122"/>
                        </a:rPr>
                        <a:t>产品/服务/运营情况，提出</a:t>
                      </a:r>
                      <a:r>
                        <a:rPr lang="en-US" altLang="zh-CN" sz="1000" b="1">
                          <a:latin typeface="微软雅黑" panose="020B0503020204020204" charset="-122"/>
                          <a:ea typeface="微软雅黑" panose="020B0503020204020204" charset="-122"/>
                        </a:rPr>
                        <a:t>全局性预防措施</a:t>
                      </a:r>
                      <a:r>
                        <a:rPr lang="en-US" altLang="zh-CN" sz="1000">
                          <a:latin typeface="微软雅黑" panose="020B0503020204020204" charset="-122"/>
                          <a:ea typeface="微软雅黑" panose="020B0503020204020204" charset="-122"/>
                        </a:rPr>
                        <a:t>以解决潜在问题</a:t>
                      </a:r>
                      <a:endParaRPr lang="en-US" altLang="zh-CN" sz="1000">
                        <a:latin typeface="微软雅黑" panose="020B0503020204020204" charset="-122"/>
                        <a:ea typeface="微软雅黑" panose="020B0503020204020204" charset="-122"/>
                      </a:endParaRPr>
                    </a:p>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能够确保本部门/本产品的综合服务效能不断得到提高</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能对突发事件下的客户关系进行有效处理，采用一切办法减少客户需求与公司利益之间的矛</a:t>
                      </a:r>
                      <a:endParaRPr lang="en-US" sz="1000" b="0">
                        <a:latin typeface="微软雅黑" panose="020B0503020204020204" charset="-122"/>
                        <a:ea typeface="微软雅黑" panose="020B0503020204020204" charset="-122"/>
                        <a:cs typeface="微软雅黑" panose="020B0503020204020204" charset="-122"/>
                      </a:endParaRPr>
                    </a:p>
                    <a:p>
                      <a:pPr indent="0" algn="ctr" fontAlgn="auto">
                        <a:spcAft>
                          <a:spcPts val="600"/>
                        </a:spcAft>
                        <a:buNone/>
                      </a:pPr>
                      <a:r>
                        <a:rPr lang="en-US" sz="1000" b="0">
                          <a:latin typeface="微软雅黑" panose="020B0503020204020204" charset="-122"/>
                          <a:ea typeface="微软雅黑" panose="020B0503020204020204" charset="-122"/>
                          <a:cs typeface="微软雅黑" panose="020B0503020204020204" charset="-122"/>
                        </a:rPr>
                        <a:t>盾</a:t>
                      </a:r>
                      <a:endParaRPr lang="en-US" sz="1000" b="0">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28575"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8" name="椭圆 6"/>
          <p:cNvSpPr/>
          <p:nvPr/>
        </p:nvSpPr>
        <p:spPr>
          <a:xfrm>
            <a:off x="4132590" y="1281585"/>
            <a:ext cx="4288947" cy="4277090"/>
          </a:xfrm>
          <a:custGeom>
            <a:avLst/>
            <a:gdLst>
              <a:gd name="connsiteX0" fmla="*/ 0 w 4288779"/>
              <a:gd name="connsiteY0" fmla="*/ 2119495 h 4238989"/>
              <a:gd name="connsiteX1" fmla="*/ 2144390 w 4288779"/>
              <a:gd name="connsiteY1" fmla="*/ 0 h 4238989"/>
              <a:gd name="connsiteX2" fmla="*/ 4288780 w 4288779"/>
              <a:gd name="connsiteY2" fmla="*/ 2119495 h 4238989"/>
              <a:gd name="connsiteX3" fmla="*/ 2144390 w 4288779"/>
              <a:gd name="connsiteY3" fmla="*/ 4238990 h 4238989"/>
              <a:gd name="connsiteX4" fmla="*/ 0 w 4288779"/>
              <a:gd name="connsiteY4" fmla="*/ 2119495 h 4238989"/>
              <a:gd name="connsiteX0-1" fmla="*/ 8918 w 4297698"/>
              <a:gd name="connsiteY0-2" fmla="*/ 2119495 h 4238990"/>
              <a:gd name="connsiteX1-3" fmla="*/ 1638958 w 4297698"/>
              <a:gd name="connsiteY1-4" fmla="*/ 0 h 4238990"/>
              <a:gd name="connsiteX2-5" fmla="*/ 4297698 w 4297698"/>
              <a:gd name="connsiteY2-6" fmla="*/ 2119495 h 4238990"/>
              <a:gd name="connsiteX3-7" fmla="*/ 2153308 w 4297698"/>
              <a:gd name="connsiteY3-8" fmla="*/ 4238990 h 4238990"/>
              <a:gd name="connsiteX4-9" fmla="*/ 8918 w 4297698"/>
              <a:gd name="connsiteY4-10" fmla="*/ 2119495 h 4238990"/>
              <a:gd name="connsiteX0-11" fmla="*/ 167 w 4288947"/>
              <a:gd name="connsiteY0-12" fmla="*/ 2119495 h 4277090"/>
              <a:gd name="connsiteX1-13" fmla="*/ 1630207 w 4288947"/>
              <a:gd name="connsiteY1-14" fmla="*/ 0 h 4277090"/>
              <a:gd name="connsiteX2-15" fmla="*/ 4288947 w 4288947"/>
              <a:gd name="connsiteY2-16" fmla="*/ 2119495 h 4277090"/>
              <a:gd name="connsiteX3-17" fmla="*/ 1573057 w 4288947"/>
              <a:gd name="connsiteY3-18" fmla="*/ 4277090 h 4277090"/>
              <a:gd name="connsiteX4-19" fmla="*/ 167 w 4288947"/>
              <a:gd name="connsiteY4-20" fmla="*/ 2119495 h 42770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8947" h="4277090">
                <a:moveTo>
                  <a:pt x="167" y="2119495"/>
                </a:moveTo>
                <a:cubicBezTo>
                  <a:pt x="9692" y="1406647"/>
                  <a:pt x="445893" y="0"/>
                  <a:pt x="1630207" y="0"/>
                </a:cubicBezTo>
                <a:cubicBezTo>
                  <a:pt x="2814521" y="0"/>
                  <a:pt x="4288947" y="948930"/>
                  <a:pt x="4288947" y="2119495"/>
                </a:cubicBezTo>
                <a:cubicBezTo>
                  <a:pt x="4288947" y="3290060"/>
                  <a:pt x="2757371" y="4277090"/>
                  <a:pt x="1573057" y="4277090"/>
                </a:cubicBezTo>
                <a:cubicBezTo>
                  <a:pt x="388743" y="4277090"/>
                  <a:pt x="-9358" y="2832343"/>
                  <a:pt x="167" y="2119495"/>
                </a:cubicBezTo>
                <a:close/>
              </a:path>
            </a:pathLst>
          </a:custGeom>
          <a:solidFill>
            <a:srgbClr val="25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tatistics-settings_72708"/>
          <p:cNvSpPr>
            <a:spLocks noChangeAspect="1"/>
          </p:cNvSpPr>
          <p:nvPr/>
        </p:nvSpPr>
        <p:spPr bwMode="auto">
          <a:xfrm>
            <a:off x="5586999" y="2176463"/>
            <a:ext cx="1018003" cy="979341"/>
          </a:xfrm>
          <a:custGeom>
            <a:avLst/>
            <a:gdLst>
              <a:gd name="connsiteX0" fmla="*/ 195114 w 608814"/>
              <a:gd name="connsiteY0" fmla="*/ 351627 h 585693"/>
              <a:gd name="connsiteX1" fmla="*/ 258290 w 608814"/>
              <a:gd name="connsiteY1" fmla="*/ 351627 h 585693"/>
              <a:gd name="connsiteX2" fmla="*/ 282731 w 608814"/>
              <a:gd name="connsiteY2" fmla="*/ 376018 h 585693"/>
              <a:gd name="connsiteX3" fmla="*/ 282731 w 608814"/>
              <a:gd name="connsiteY3" fmla="*/ 561210 h 585693"/>
              <a:gd name="connsiteX4" fmla="*/ 258290 w 608814"/>
              <a:gd name="connsiteY4" fmla="*/ 585693 h 585693"/>
              <a:gd name="connsiteX5" fmla="*/ 195114 w 608814"/>
              <a:gd name="connsiteY5" fmla="*/ 585693 h 585693"/>
              <a:gd name="connsiteX6" fmla="*/ 170673 w 608814"/>
              <a:gd name="connsiteY6" fmla="*/ 561210 h 585693"/>
              <a:gd name="connsiteX7" fmla="*/ 170673 w 608814"/>
              <a:gd name="connsiteY7" fmla="*/ 376018 h 585693"/>
              <a:gd name="connsiteX8" fmla="*/ 195114 w 608814"/>
              <a:gd name="connsiteY8" fmla="*/ 351627 h 585693"/>
              <a:gd name="connsiteX9" fmla="*/ 358100 w 608814"/>
              <a:gd name="connsiteY9" fmla="*/ 249872 h 585693"/>
              <a:gd name="connsiteX10" fmla="*/ 421316 w 608814"/>
              <a:gd name="connsiteY10" fmla="*/ 249872 h 585693"/>
              <a:gd name="connsiteX11" fmla="*/ 445737 w 608814"/>
              <a:gd name="connsiteY11" fmla="*/ 274267 h 585693"/>
              <a:gd name="connsiteX12" fmla="*/ 445737 w 608814"/>
              <a:gd name="connsiteY12" fmla="*/ 561206 h 585693"/>
              <a:gd name="connsiteX13" fmla="*/ 421316 w 608814"/>
              <a:gd name="connsiteY13" fmla="*/ 585693 h 585693"/>
              <a:gd name="connsiteX14" fmla="*/ 358100 w 608814"/>
              <a:gd name="connsiteY14" fmla="*/ 585693 h 585693"/>
              <a:gd name="connsiteX15" fmla="*/ 333679 w 608814"/>
              <a:gd name="connsiteY15" fmla="*/ 561206 h 585693"/>
              <a:gd name="connsiteX16" fmla="*/ 333679 w 608814"/>
              <a:gd name="connsiteY16" fmla="*/ 274267 h 585693"/>
              <a:gd name="connsiteX17" fmla="*/ 358100 w 608814"/>
              <a:gd name="connsiteY17" fmla="*/ 249872 h 585693"/>
              <a:gd name="connsiteX18" fmla="*/ 140260 w 608814"/>
              <a:gd name="connsiteY18" fmla="*/ 224680 h 585693"/>
              <a:gd name="connsiteX19" fmla="*/ 191844 w 608814"/>
              <a:gd name="connsiteY19" fmla="*/ 276122 h 585693"/>
              <a:gd name="connsiteX20" fmla="*/ 140260 w 608814"/>
              <a:gd name="connsiteY20" fmla="*/ 327564 h 585693"/>
              <a:gd name="connsiteX21" fmla="*/ 88676 w 608814"/>
              <a:gd name="connsiteY21" fmla="*/ 276122 h 585693"/>
              <a:gd name="connsiteX22" fmla="*/ 140260 w 608814"/>
              <a:gd name="connsiteY22" fmla="*/ 224680 h 585693"/>
              <a:gd name="connsiteX23" fmla="*/ 521177 w 608814"/>
              <a:gd name="connsiteY23" fmla="*/ 148117 h 585693"/>
              <a:gd name="connsiteX24" fmla="*/ 584301 w 608814"/>
              <a:gd name="connsiteY24" fmla="*/ 148117 h 585693"/>
              <a:gd name="connsiteX25" fmla="*/ 608814 w 608814"/>
              <a:gd name="connsiteY25" fmla="*/ 172601 h 585693"/>
              <a:gd name="connsiteX26" fmla="*/ 608814 w 608814"/>
              <a:gd name="connsiteY26" fmla="*/ 561209 h 585693"/>
              <a:gd name="connsiteX27" fmla="*/ 584301 w 608814"/>
              <a:gd name="connsiteY27" fmla="*/ 585693 h 585693"/>
              <a:gd name="connsiteX28" fmla="*/ 521177 w 608814"/>
              <a:gd name="connsiteY28" fmla="*/ 585693 h 585693"/>
              <a:gd name="connsiteX29" fmla="*/ 496756 w 608814"/>
              <a:gd name="connsiteY29" fmla="*/ 561209 h 585693"/>
              <a:gd name="connsiteX30" fmla="*/ 496756 w 608814"/>
              <a:gd name="connsiteY30" fmla="*/ 172601 h 585693"/>
              <a:gd name="connsiteX31" fmla="*/ 521177 w 608814"/>
              <a:gd name="connsiteY31" fmla="*/ 148117 h 585693"/>
              <a:gd name="connsiteX32" fmla="*/ 116229 w 608814"/>
              <a:gd name="connsiteY32" fmla="*/ 131322 h 585693"/>
              <a:gd name="connsiteX33" fmla="*/ 164246 w 608814"/>
              <a:gd name="connsiteY33" fmla="*/ 131322 h 585693"/>
              <a:gd name="connsiteX34" fmla="*/ 184061 w 608814"/>
              <a:gd name="connsiteY34" fmla="*/ 151113 h 585693"/>
              <a:gd name="connsiteX35" fmla="*/ 184061 w 608814"/>
              <a:gd name="connsiteY35" fmla="*/ 171457 h 585693"/>
              <a:gd name="connsiteX36" fmla="*/ 208669 w 608814"/>
              <a:gd name="connsiteY36" fmla="*/ 186094 h 585693"/>
              <a:gd name="connsiteX37" fmla="*/ 226641 w 608814"/>
              <a:gd name="connsiteY37" fmla="*/ 175692 h 585693"/>
              <a:gd name="connsiteX38" fmla="*/ 253737 w 608814"/>
              <a:gd name="connsiteY38" fmla="*/ 182964 h 585693"/>
              <a:gd name="connsiteX39" fmla="*/ 277792 w 608814"/>
              <a:gd name="connsiteY39" fmla="*/ 224572 h 585693"/>
              <a:gd name="connsiteX40" fmla="*/ 279727 w 608814"/>
              <a:gd name="connsiteY40" fmla="*/ 239577 h 585693"/>
              <a:gd name="connsiteX41" fmla="*/ 270511 w 608814"/>
              <a:gd name="connsiteY41" fmla="*/ 251544 h 585693"/>
              <a:gd name="connsiteX42" fmla="*/ 252355 w 608814"/>
              <a:gd name="connsiteY42" fmla="*/ 262038 h 585693"/>
              <a:gd name="connsiteX43" fmla="*/ 253829 w 608814"/>
              <a:gd name="connsiteY43" fmla="*/ 276122 h 585693"/>
              <a:gd name="connsiteX44" fmla="*/ 252355 w 608814"/>
              <a:gd name="connsiteY44" fmla="*/ 290206 h 585693"/>
              <a:gd name="connsiteX45" fmla="*/ 270511 w 608814"/>
              <a:gd name="connsiteY45" fmla="*/ 300700 h 585693"/>
              <a:gd name="connsiteX46" fmla="*/ 278714 w 608814"/>
              <a:gd name="connsiteY46" fmla="*/ 325094 h 585693"/>
              <a:gd name="connsiteX47" fmla="*/ 258253 w 608814"/>
              <a:gd name="connsiteY47" fmla="*/ 321136 h 585693"/>
              <a:gd name="connsiteX48" fmla="*/ 195858 w 608814"/>
              <a:gd name="connsiteY48" fmla="*/ 321136 h 585693"/>
              <a:gd name="connsiteX49" fmla="*/ 212171 w 608814"/>
              <a:gd name="connsiteY49" fmla="*/ 276122 h 585693"/>
              <a:gd name="connsiteX50" fmla="*/ 140191 w 608814"/>
              <a:gd name="connsiteY50" fmla="*/ 204320 h 585693"/>
              <a:gd name="connsiteX51" fmla="*/ 68304 w 608814"/>
              <a:gd name="connsiteY51" fmla="*/ 276122 h 585693"/>
              <a:gd name="connsiteX52" fmla="*/ 140191 w 608814"/>
              <a:gd name="connsiteY52" fmla="*/ 348016 h 585693"/>
              <a:gd name="connsiteX53" fmla="*/ 148486 w 608814"/>
              <a:gd name="connsiteY53" fmla="*/ 347095 h 585693"/>
              <a:gd name="connsiteX54" fmla="*/ 140099 w 608814"/>
              <a:gd name="connsiteY54" fmla="*/ 376000 h 585693"/>
              <a:gd name="connsiteX55" fmla="*/ 140099 w 608814"/>
              <a:gd name="connsiteY55" fmla="*/ 420922 h 585693"/>
              <a:gd name="connsiteX56" fmla="*/ 116229 w 608814"/>
              <a:gd name="connsiteY56" fmla="*/ 420922 h 585693"/>
              <a:gd name="connsiteX57" fmla="*/ 96413 w 608814"/>
              <a:gd name="connsiteY57" fmla="*/ 401131 h 585693"/>
              <a:gd name="connsiteX58" fmla="*/ 96413 w 608814"/>
              <a:gd name="connsiteY58" fmla="*/ 380787 h 585693"/>
              <a:gd name="connsiteX59" fmla="*/ 71806 w 608814"/>
              <a:gd name="connsiteY59" fmla="*/ 366150 h 585693"/>
              <a:gd name="connsiteX60" fmla="*/ 53742 w 608814"/>
              <a:gd name="connsiteY60" fmla="*/ 376552 h 585693"/>
              <a:gd name="connsiteX61" fmla="*/ 38719 w 608814"/>
              <a:gd name="connsiteY61" fmla="*/ 378577 h 585693"/>
              <a:gd name="connsiteX62" fmla="*/ 26738 w 608814"/>
              <a:gd name="connsiteY62" fmla="*/ 369372 h 585693"/>
              <a:gd name="connsiteX63" fmla="*/ 2683 w 608814"/>
              <a:gd name="connsiteY63" fmla="*/ 327764 h 585693"/>
              <a:gd name="connsiteX64" fmla="*/ 9872 w 608814"/>
              <a:gd name="connsiteY64" fmla="*/ 300700 h 585693"/>
              <a:gd name="connsiteX65" fmla="*/ 28120 w 608814"/>
              <a:gd name="connsiteY65" fmla="*/ 290206 h 585693"/>
              <a:gd name="connsiteX66" fmla="*/ 26645 w 608814"/>
              <a:gd name="connsiteY66" fmla="*/ 276122 h 585693"/>
              <a:gd name="connsiteX67" fmla="*/ 28120 w 608814"/>
              <a:gd name="connsiteY67" fmla="*/ 262038 h 585693"/>
              <a:gd name="connsiteX68" fmla="*/ 9872 w 608814"/>
              <a:gd name="connsiteY68" fmla="*/ 251544 h 585693"/>
              <a:gd name="connsiteX69" fmla="*/ 2683 w 608814"/>
              <a:gd name="connsiteY69" fmla="*/ 224572 h 585693"/>
              <a:gd name="connsiteX70" fmla="*/ 26738 w 608814"/>
              <a:gd name="connsiteY70" fmla="*/ 182964 h 585693"/>
              <a:gd name="connsiteX71" fmla="*/ 38719 w 608814"/>
              <a:gd name="connsiteY71" fmla="*/ 173759 h 585693"/>
              <a:gd name="connsiteX72" fmla="*/ 53742 w 608814"/>
              <a:gd name="connsiteY72" fmla="*/ 175692 h 585693"/>
              <a:gd name="connsiteX73" fmla="*/ 71806 w 608814"/>
              <a:gd name="connsiteY73" fmla="*/ 186094 h 585693"/>
              <a:gd name="connsiteX74" fmla="*/ 96413 w 608814"/>
              <a:gd name="connsiteY74" fmla="*/ 171457 h 585693"/>
              <a:gd name="connsiteX75" fmla="*/ 96413 w 608814"/>
              <a:gd name="connsiteY75" fmla="*/ 151113 h 585693"/>
              <a:gd name="connsiteX76" fmla="*/ 116229 w 608814"/>
              <a:gd name="connsiteY76" fmla="*/ 131322 h 585693"/>
              <a:gd name="connsiteX77" fmla="*/ 445756 w 608814"/>
              <a:gd name="connsiteY77" fmla="*/ 83476 h 585693"/>
              <a:gd name="connsiteX78" fmla="*/ 414140 w 608814"/>
              <a:gd name="connsiteY78" fmla="*/ 115044 h 585693"/>
              <a:gd name="connsiteX79" fmla="*/ 445756 w 608814"/>
              <a:gd name="connsiteY79" fmla="*/ 146520 h 585693"/>
              <a:gd name="connsiteX80" fmla="*/ 477371 w 608814"/>
              <a:gd name="connsiteY80" fmla="*/ 115044 h 585693"/>
              <a:gd name="connsiteX81" fmla="*/ 445756 w 608814"/>
              <a:gd name="connsiteY81" fmla="*/ 83476 h 585693"/>
              <a:gd name="connsiteX82" fmla="*/ 426676 w 608814"/>
              <a:gd name="connsiteY82" fmla="*/ 0 h 585693"/>
              <a:gd name="connsiteX83" fmla="*/ 464835 w 608814"/>
              <a:gd name="connsiteY83" fmla="*/ 0 h 585693"/>
              <a:gd name="connsiteX84" fmla="*/ 480597 w 608814"/>
              <a:gd name="connsiteY84" fmla="*/ 15738 h 585693"/>
              <a:gd name="connsiteX85" fmla="*/ 480597 w 608814"/>
              <a:gd name="connsiteY85" fmla="*/ 31936 h 585693"/>
              <a:gd name="connsiteX86" fmla="*/ 500138 w 608814"/>
              <a:gd name="connsiteY86" fmla="*/ 43533 h 585693"/>
              <a:gd name="connsiteX87" fmla="*/ 514425 w 608814"/>
              <a:gd name="connsiteY87" fmla="*/ 35249 h 585693"/>
              <a:gd name="connsiteX88" fmla="*/ 535901 w 608814"/>
              <a:gd name="connsiteY88" fmla="*/ 40956 h 585693"/>
              <a:gd name="connsiteX89" fmla="*/ 554981 w 608814"/>
              <a:gd name="connsiteY89" fmla="*/ 73996 h 585693"/>
              <a:gd name="connsiteX90" fmla="*/ 556640 w 608814"/>
              <a:gd name="connsiteY90" fmla="*/ 85961 h 585693"/>
              <a:gd name="connsiteX91" fmla="*/ 549266 w 608814"/>
              <a:gd name="connsiteY91" fmla="*/ 95440 h 585693"/>
              <a:gd name="connsiteX92" fmla="*/ 534887 w 608814"/>
              <a:gd name="connsiteY92" fmla="*/ 103815 h 585693"/>
              <a:gd name="connsiteX93" fmla="*/ 535993 w 608814"/>
              <a:gd name="connsiteY93" fmla="*/ 115044 h 585693"/>
              <a:gd name="connsiteX94" fmla="*/ 535717 w 608814"/>
              <a:gd name="connsiteY94" fmla="*/ 117621 h 585693"/>
              <a:gd name="connsiteX95" fmla="*/ 521153 w 608814"/>
              <a:gd name="connsiteY95" fmla="*/ 117621 h 585693"/>
              <a:gd name="connsiteX96" fmla="*/ 466126 w 608814"/>
              <a:gd name="connsiteY96" fmla="*/ 172565 h 585693"/>
              <a:gd name="connsiteX97" fmla="*/ 466126 w 608814"/>
              <a:gd name="connsiteY97" fmla="*/ 229719 h 585693"/>
              <a:gd name="connsiteX98" fmla="*/ 466126 w 608814"/>
              <a:gd name="connsiteY98" fmla="*/ 242604 h 585693"/>
              <a:gd name="connsiteX99" fmla="*/ 453590 w 608814"/>
              <a:gd name="connsiteY99" fmla="*/ 229995 h 585693"/>
              <a:gd name="connsiteX100" fmla="*/ 421330 w 608814"/>
              <a:gd name="connsiteY100" fmla="*/ 219319 h 585693"/>
              <a:gd name="connsiteX101" fmla="*/ 411928 w 608814"/>
              <a:gd name="connsiteY101" fmla="*/ 219319 h 585693"/>
              <a:gd name="connsiteX102" fmla="*/ 410914 w 608814"/>
              <a:gd name="connsiteY102" fmla="*/ 214257 h 585693"/>
              <a:gd name="connsiteX103" fmla="*/ 410914 w 608814"/>
              <a:gd name="connsiteY103" fmla="*/ 198059 h 585693"/>
              <a:gd name="connsiteX104" fmla="*/ 391373 w 608814"/>
              <a:gd name="connsiteY104" fmla="*/ 186463 h 585693"/>
              <a:gd name="connsiteX105" fmla="*/ 377086 w 608814"/>
              <a:gd name="connsiteY105" fmla="*/ 194746 h 585693"/>
              <a:gd name="connsiteX106" fmla="*/ 365104 w 608814"/>
              <a:gd name="connsiteY106" fmla="*/ 196310 h 585693"/>
              <a:gd name="connsiteX107" fmla="*/ 355610 w 608814"/>
              <a:gd name="connsiteY107" fmla="*/ 189040 h 585693"/>
              <a:gd name="connsiteX108" fmla="*/ 336530 w 608814"/>
              <a:gd name="connsiteY108" fmla="*/ 155999 h 585693"/>
              <a:gd name="connsiteX109" fmla="*/ 342245 w 608814"/>
              <a:gd name="connsiteY109" fmla="*/ 134463 h 585693"/>
              <a:gd name="connsiteX110" fmla="*/ 356716 w 608814"/>
              <a:gd name="connsiteY110" fmla="*/ 126180 h 585693"/>
              <a:gd name="connsiteX111" fmla="*/ 355518 w 608814"/>
              <a:gd name="connsiteY111" fmla="*/ 115044 h 585693"/>
              <a:gd name="connsiteX112" fmla="*/ 356716 w 608814"/>
              <a:gd name="connsiteY112" fmla="*/ 103815 h 585693"/>
              <a:gd name="connsiteX113" fmla="*/ 342245 w 608814"/>
              <a:gd name="connsiteY113" fmla="*/ 95440 h 585693"/>
              <a:gd name="connsiteX114" fmla="*/ 336530 w 608814"/>
              <a:gd name="connsiteY114" fmla="*/ 73996 h 585693"/>
              <a:gd name="connsiteX115" fmla="*/ 355610 w 608814"/>
              <a:gd name="connsiteY115" fmla="*/ 40956 h 585693"/>
              <a:gd name="connsiteX116" fmla="*/ 365104 w 608814"/>
              <a:gd name="connsiteY116" fmla="*/ 33685 h 585693"/>
              <a:gd name="connsiteX117" fmla="*/ 377086 w 608814"/>
              <a:gd name="connsiteY117" fmla="*/ 35249 h 585693"/>
              <a:gd name="connsiteX118" fmla="*/ 391373 w 608814"/>
              <a:gd name="connsiteY118" fmla="*/ 43533 h 585693"/>
              <a:gd name="connsiteX119" fmla="*/ 410914 w 608814"/>
              <a:gd name="connsiteY119" fmla="*/ 31936 h 585693"/>
              <a:gd name="connsiteX120" fmla="*/ 410914 w 608814"/>
              <a:gd name="connsiteY120" fmla="*/ 15738 h 585693"/>
              <a:gd name="connsiteX121" fmla="*/ 426676 w 608814"/>
              <a:gd name="connsiteY121" fmla="*/ 0 h 5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608814" h="585693">
                <a:moveTo>
                  <a:pt x="195114" y="351627"/>
                </a:moveTo>
                <a:lnTo>
                  <a:pt x="258290" y="351627"/>
                </a:lnTo>
                <a:cubicBezTo>
                  <a:pt x="271848" y="351627"/>
                  <a:pt x="282731" y="362580"/>
                  <a:pt x="282731" y="376018"/>
                </a:cubicBezTo>
                <a:lnTo>
                  <a:pt x="282731" y="561210"/>
                </a:lnTo>
                <a:cubicBezTo>
                  <a:pt x="282731" y="574740"/>
                  <a:pt x="271848" y="585693"/>
                  <a:pt x="258290" y="585693"/>
                </a:cubicBezTo>
                <a:lnTo>
                  <a:pt x="195114" y="585693"/>
                </a:lnTo>
                <a:cubicBezTo>
                  <a:pt x="181556" y="585693"/>
                  <a:pt x="170673" y="574740"/>
                  <a:pt x="170673" y="561210"/>
                </a:cubicBezTo>
                <a:lnTo>
                  <a:pt x="170673" y="376018"/>
                </a:lnTo>
                <a:cubicBezTo>
                  <a:pt x="170673" y="362580"/>
                  <a:pt x="181556" y="351627"/>
                  <a:pt x="195114" y="351627"/>
                </a:cubicBezTo>
                <a:close/>
                <a:moveTo>
                  <a:pt x="358100" y="249872"/>
                </a:moveTo>
                <a:lnTo>
                  <a:pt x="421316" y="249872"/>
                </a:lnTo>
                <a:cubicBezTo>
                  <a:pt x="434771" y="249872"/>
                  <a:pt x="445737" y="260735"/>
                  <a:pt x="445737" y="274267"/>
                </a:cubicBezTo>
                <a:lnTo>
                  <a:pt x="445737" y="561206"/>
                </a:lnTo>
                <a:cubicBezTo>
                  <a:pt x="445737" y="574738"/>
                  <a:pt x="434771" y="585693"/>
                  <a:pt x="421316" y="585693"/>
                </a:cubicBezTo>
                <a:lnTo>
                  <a:pt x="358100" y="585693"/>
                </a:lnTo>
                <a:cubicBezTo>
                  <a:pt x="344645" y="585693"/>
                  <a:pt x="333679" y="574738"/>
                  <a:pt x="333679" y="561206"/>
                </a:cubicBezTo>
                <a:lnTo>
                  <a:pt x="333679" y="274267"/>
                </a:lnTo>
                <a:cubicBezTo>
                  <a:pt x="333679" y="260735"/>
                  <a:pt x="344645" y="249872"/>
                  <a:pt x="358100" y="249872"/>
                </a:cubicBezTo>
                <a:close/>
                <a:moveTo>
                  <a:pt x="140260" y="224680"/>
                </a:moveTo>
                <a:cubicBezTo>
                  <a:pt x="168749" y="224680"/>
                  <a:pt x="191844" y="247711"/>
                  <a:pt x="191844" y="276122"/>
                </a:cubicBezTo>
                <a:cubicBezTo>
                  <a:pt x="191844" y="304533"/>
                  <a:pt x="168749" y="327564"/>
                  <a:pt x="140260" y="327564"/>
                </a:cubicBezTo>
                <a:cubicBezTo>
                  <a:pt x="111771" y="327564"/>
                  <a:pt x="88676" y="304533"/>
                  <a:pt x="88676" y="276122"/>
                </a:cubicBezTo>
                <a:cubicBezTo>
                  <a:pt x="88676" y="247711"/>
                  <a:pt x="111771" y="224680"/>
                  <a:pt x="140260" y="224680"/>
                </a:cubicBezTo>
                <a:close/>
                <a:moveTo>
                  <a:pt x="521177" y="148117"/>
                </a:moveTo>
                <a:lnTo>
                  <a:pt x="584301" y="148117"/>
                </a:lnTo>
                <a:cubicBezTo>
                  <a:pt x="597848" y="148117"/>
                  <a:pt x="608814" y="159070"/>
                  <a:pt x="608814" y="172601"/>
                </a:cubicBezTo>
                <a:lnTo>
                  <a:pt x="608814" y="561209"/>
                </a:lnTo>
                <a:cubicBezTo>
                  <a:pt x="608814" y="574740"/>
                  <a:pt x="597848" y="585693"/>
                  <a:pt x="584301" y="585693"/>
                </a:cubicBezTo>
                <a:lnTo>
                  <a:pt x="521177" y="585693"/>
                </a:lnTo>
                <a:cubicBezTo>
                  <a:pt x="507722" y="585693"/>
                  <a:pt x="496756" y="574740"/>
                  <a:pt x="496756" y="561209"/>
                </a:cubicBezTo>
                <a:lnTo>
                  <a:pt x="496756" y="172601"/>
                </a:lnTo>
                <a:cubicBezTo>
                  <a:pt x="496756" y="159070"/>
                  <a:pt x="507722" y="148117"/>
                  <a:pt x="521177" y="148117"/>
                </a:cubicBezTo>
                <a:close/>
                <a:moveTo>
                  <a:pt x="116229" y="131322"/>
                </a:moveTo>
                <a:lnTo>
                  <a:pt x="164246" y="131322"/>
                </a:lnTo>
                <a:cubicBezTo>
                  <a:pt x="175214" y="131322"/>
                  <a:pt x="184061" y="140159"/>
                  <a:pt x="184061" y="151113"/>
                </a:cubicBezTo>
                <a:lnTo>
                  <a:pt x="184061" y="171457"/>
                </a:lnTo>
                <a:cubicBezTo>
                  <a:pt x="193001" y="175231"/>
                  <a:pt x="201019" y="180386"/>
                  <a:pt x="208669" y="186094"/>
                </a:cubicBezTo>
                <a:lnTo>
                  <a:pt x="226641" y="175692"/>
                </a:lnTo>
                <a:cubicBezTo>
                  <a:pt x="236134" y="170261"/>
                  <a:pt x="248300" y="173482"/>
                  <a:pt x="253737" y="182964"/>
                </a:cubicBezTo>
                <a:lnTo>
                  <a:pt x="277792" y="224572"/>
                </a:lnTo>
                <a:cubicBezTo>
                  <a:pt x="280465" y="229083"/>
                  <a:pt x="281110" y="234514"/>
                  <a:pt x="279727" y="239577"/>
                </a:cubicBezTo>
                <a:cubicBezTo>
                  <a:pt x="278437" y="244640"/>
                  <a:pt x="275119" y="248966"/>
                  <a:pt x="270511" y="251544"/>
                </a:cubicBezTo>
                <a:lnTo>
                  <a:pt x="252355" y="262038"/>
                </a:lnTo>
                <a:cubicBezTo>
                  <a:pt x="253000" y="266733"/>
                  <a:pt x="253829" y="271335"/>
                  <a:pt x="253829" y="276122"/>
                </a:cubicBezTo>
                <a:cubicBezTo>
                  <a:pt x="253829" y="281001"/>
                  <a:pt x="253000" y="285604"/>
                  <a:pt x="252355" y="290206"/>
                </a:cubicBezTo>
                <a:lnTo>
                  <a:pt x="270511" y="300700"/>
                </a:lnTo>
                <a:cubicBezTo>
                  <a:pt x="279174" y="305671"/>
                  <a:pt x="282308" y="316165"/>
                  <a:pt x="278714" y="325094"/>
                </a:cubicBezTo>
                <a:cubicBezTo>
                  <a:pt x="272354" y="322609"/>
                  <a:pt x="265442" y="321136"/>
                  <a:pt x="258253" y="321136"/>
                </a:cubicBezTo>
                <a:lnTo>
                  <a:pt x="195858" y="321136"/>
                </a:lnTo>
                <a:cubicBezTo>
                  <a:pt x="205904" y="308709"/>
                  <a:pt x="212171" y="293244"/>
                  <a:pt x="212171" y="276122"/>
                </a:cubicBezTo>
                <a:cubicBezTo>
                  <a:pt x="212171" y="236539"/>
                  <a:pt x="179914" y="204320"/>
                  <a:pt x="140191" y="204320"/>
                </a:cubicBezTo>
                <a:cubicBezTo>
                  <a:pt x="100561" y="204320"/>
                  <a:pt x="68304" y="236539"/>
                  <a:pt x="68304" y="276122"/>
                </a:cubicBezTo>
                <a:cubicBezTo>
                  <a:pt x="68304" y="315797"/>
                  <a:pt x="100561" y="348016"/>
                  <a:pt x="140191" y="348016"/>
                </a:cubicBezTo>
                <a:cubicBezTo>
                  <a:pt x="143048" y="348016"/>
                  <a:pt x="145721" y="347463"/>
                  <a:pt x="148486" y="347095"/>
                </a:cubicBezTo>
                <a:cubicBezTo>
                  <a:pt x="143233" y="355564"/>
                  <a:pt x="140099" y="365414"/>
                  <a:pt x="140099" y="376000"/>
                </a:cubicBezTo>
                <a:lnTo>
                  <a:pt x="140099" y="420922"/>
                </a:lnTo>
                <a:lnTo>
                  <a:pt x="116229" y="420922"/>
                </a:lnTo>
                <a:cubicBezTo>
                  <a:pt x="105261" y="420922"/>
                  <a:pt x="96413" y="412085"/>
                  <a:pt x="96413" y="401131"/>
                </a:cubicBezTo>
                <a:lnTo>
                  <a:pt x="96413" y="380787"/>
                </a:lnTo>
                <a:cubicBezTo>
                  <a:pt x="87474" y="377013"/>
                  <a:pt x="79455" y="371950"/>
                  <a:pt x="71806" y="366150"/>
                </a:cubicBezTo>
                <a:lnTo>
                  <a:pt x="53742" y="376552"/>
                </a:lnTo>
                <a:cubicBezTo>
                  <a:pt x="49226" y="379222"/>
                  <a:pt x="43788" y="379866"/>
                  <a:pt x="38719" y="378577"/>
                </a:cubicBezTo>
                <a:cubicBezTo>
                  <a:pt x="33650" y="377197"/>
                  <a:pt x="29318" y="373883"/>
                  <a:pt x="26738" y="369372"/>
                </a:cubicBezTo>
                <a:lnTo>
                  <a:pt x="2683" y="327764"/>
                </a:lnTo>
                <a:cubicBezTo>
                  <a:pt x="-2847" y="318282"/>
                  <a:pt x="471" y="306131"/>
                  <a:pt x="9872" y="300700"/>
                </a:cubicBezTo>
                <a:lnTo>
                  <a:pt x="28120" y="290206"/>
                </a:lnTo>
                <a:cubicBezTo>
                  <a:pt x="27475" y="285604"/>
                  <a:pt x="26645" y="281001"/>
                  <a:pt x="26645" y="276122"/>
                </a:cubicBezTo>
                <a:cubicBezTo>
                  <a:pt x="26645" y="271335"/>
                  <a:pt x="27475" y="266733"/>
                  <a:pt x="28120" y="262038"/>
                </a:cubicBezTo>
                <a:lnTo>
                  <a:pt x="9872" y="251544"/>
                </a:lnTo>
                <a:cubicBezTo>
                  <a:pt x="471" y="246113"/>
                  <a:pt x="-2847" y="233962"/>
                  <a:pt x="2683" y="224572"/>
                </a:cubicBezTo>
                <a:lnTo>
                  <a:pt x="26738" y="182964"/>
                </a:lnTo>
                <a:cubicBezTo>
                  <a:pt x="29318" y="178361"/>
                  <a:pt x="33650" y="175139"/>
                  <a:pt x="38719" y="173759"/>
                </a:cubicBezTo>
                <a:cubicBezTo>
                  <a:pt x="43788" y="172378"/>
                  <a:pt x="49226" y="173114"/>
                  <a:pt x="53742" y="175692"/>
                </a:cubicBezTo>
                <a:lnTo>
                  <a:pt x="71806" y="186094"/>
                </a:lnTo>
                <a:cubicBezTo>
                  <a:pt x="79455" y="180386"/>
                  <a:pt x="87474" y="175231"/>
                  <a:pt x="96413" y="171457"/>
                </a:cubicBezTo>
                <a:lnTo>
                  <a:pt x="96413" y="151113"/>
                </a:lnTo>
                <a:cubicBezTo>
                  <a:pt x="96413" y="140159"/>
                  <a:pt x="105261" y="131322"/>
                  <a:pt x="116229" y="131322"/>
                </a:cubicBezTo>
                <a:close/>
                <a:moveTo>
                  <a:pt x="445756" y="83476"/>
                </a:moveTo>
                <a:cubicBezTo>
                  <a:pt x="428335" y="83476"/>
                  <a:pt x="414140" y="97557"/>
                  <a:pt x="414140" y="115044"/>
                </a:cubicBezTo>
                <a:cubicBezTo>
                  <a:pt x="414140" y="132438"/>
                  <a:pt x="428335" y="146520"/>
                  <a:pt x="445756" y="146520"/>
                </a:cubicBezTo>
                <a:cubicBezTo>
                  <a:pt x="463176" y="146520"/>
                  <a:pt x="477371" y="132438"/>
                  <a:pt x="477371" y="115044"/>
                </a:cubicBezTo>
                <a:cubicBezTo>
                  <a:pt x="477371" y="97557"/>
                  <a:pt x="463176" y="83476"/>
                  <a:pt x="445756" y="83476"/>
                </a:cubicBezTo>
                <a:close/>
                <a:moveTo>
                  <a:pt x="426676" y="0"/>
                </a:moveTo>
                <a:lnTo>
                  <a:pt x="464835" y="0"/>
                </a:lnTo>
                <a:cubicBezTo>
                  <a:pt x="473500" y="0"/>
                  <a:pt x="480597" y="7087"/>
                  <a:pt x="480597" y="15738"/>
                </a:cubicBezTo>
                <a:lnTo>
                  <a:pt x="480597" y="31936"/>
                </a:lnTo>
                <a:cubicBezTo>
                  <a:pt x="487694" y="34881"/>
                  <a:pt x="494054" y="38931"/>
                  <a:pt x="500138" y="43533"/>
                </a:cubicBezTo>
                <a:lnTo>
                  <a:pt x="514425" y="35249"/>
                </a:lnTo>
                <a:cubicBezTo>
                  <a:pt x="521983" y="30924"/>
                  <a:pt x="531569" y="33501"/>
                  <a:pt x="535901" y="40956"/>
                </a:cubicBezTo>
                <a:lnTo>
                  <a:pt x="554981" y="73996"/>
                </a:lnTo>
                <a:cubicBezTo>
                  <a:pt x="557101" y="77585"/>
                  <a:pt x="557654" y="81911"/>
                  <a:pt x="556640" y="85961"/>
                </a:cubicBezTo>
                <a:cubicBezTo>
                  <a:pt x="555534" y="89918"/>
                  <a:pt x="552861" y="93415"/>
                  <a:pt x="549266" y="95440"/>
                </a:cubicBezTo>
                <a:lnTo>
                  <a:pt x="534887" y="103815"/>
                </a:lnTo>
                <a:cubicBezTo>
                  <a:pt x="535348" y="107497"/>
                  <a:pt x="535993" y="111178"/>
                  <a:pt x="535993" y="115044"/>
                </a:cubicBezTo>
                <a:cubicBezTo>
                  <a:pt x="535993" y="115872"/>
                  <a:pt x="535809" y="116700"/>
                  <a:pt x="535717" y="117621"/>
                </a:cubicBezTo>
                <a:lnTo>
                  <a:pt x="521153" y="117621"/>
                </a:lnTo>
                <a:cubicBezTo>
                  <a:pt x="490828" y="117621"/>
                  <a:pt x="466126" y="142286"/>
                  <a:pt x="466126" y="172565"/>
                </a:cubicBezTo>
                <a:lnTo>
                  <a:pt x="466126" y="229719"/>
                </a:lnTo>
                <a:lnTo>
                  <a:pt x="466126" y="242604"/>
                </a:lnTo>
                <a:cubicBezTo>
                  <a:pt x="462715" y="237726"/>
                  <a:pt x="458383" y="233493"/>
                  <a:pt x="453590" y="229995"/>
                </a:cubicBezTo>
                <a:cubicBezTo>
                  <a:pt x="444465" y="223369"/>
                  <a:pt x="433404" y="219319"/>
                  <a:pt x="421330" y="219319"/>
                </a:cubicBezTo>
                <a:lnTo>
                  <a:pt x="411928" y="219319"/>
                </a:lnTo>
                <a:cubicBezTo>
                  <a:pt x="411375" y="217755"/>
                  <a:pt x="410914" y="216098"/>
                  <a:pt x="410914" y="214257"/>
                </a:cubicBezTo>
                <a:lnTo>
                  <a:pt x="410914" y="198059"/>
                </a:lnTo>
                <a:cubicBezTo>
                  <a:pt x="403817" y="195114"/>
                  <a:pt x="397457" y="191064"/>
                  <a:pt x="391373" y="186463"/>
                </a:cubicBezTo>
                <a:lnTo>
                  <a:pt x="377086" y="194746"/>
                </a:lnTo>
                <a:cubicBezTo>
                  <a:pt x="373492" y="196863"/>
                  <a:pt x="369160" y="197415"/>
                  <a:pt x="365104" y="196310"/>
                </a:cubicBezTo>
                <a:cubicBezTo>
                  <a:pt x="361140" y="195206"/>
                  <a:pt x="357638" y="192629"/>
                  <a:pt x="355610" y="189040"/>
                </a:cubicBezTo>
                <a:lnTo>
                  <a:pt x="336530" y="155999"/>
                </a:lnTo>
                <a:cubicBezTo>
                  <a:pt x="332198" y="148452"/>
                  <a:pt x="334687" y="138881"/>
                  <a:pt x="342245" y="134463"/>
                </a:cubicBezTo>
                <a:lnTo>
                  <a:pt x="356716" y="126180"/>
                </a:lnTo>
                <a:cubicBezTo>
                  <a:pt x="356163" y="122498"/>
                  <a:pt x="355518" y="118817"/>
                  <a:pt x="355518" y="115044"/>
                </a:cubicBezTo>
                <a:cubicBezTo>
                  <a:pt x="355518" y="111178"/>
                  <a:pt x="356163" y="107497"/>
                  <a:pt x="356716" y="103815"/>
                </a:cubicBezTo>
                <a:lnTo>
                  <a:pt x="342245" y="95440"/>
                </a:lnTo>
                <a:cubicBezTo>
                  <a:pt x="334687" y="91115"/>
                  <a:pt x="332198" y="81543"/>
                  <a:pt x="336530" y="73996"/>
                </a:cubicBezTo>
                <a:lnTo>
                  <a:pt x="355610" y="40956"/>
                </a:lnTo>
                <a:cubicBezTo>
                  <a:pt x="357638" y="37366"/>
                  <a:pt x="361140" y="34789"/>
                  <a:pt x="365104" y="33685"/>
                </a:cubicBezTo>
                <a:cubicBezTo>
                  <a:pt x="369160" y="32580"/>
                  <a:pt x="373492" y="33133"/>
                  <a:pt x="377086" y="35249"/>
                </a:cubicBezTo>
                <a:lnTo>
                  <a:pt x="391373" y="43533"/>
                </a:lnTo>
                <a:cubicBezTo>
                  <a:pt x="397457" y="38931"/>
                  <a:pt x="403817" y="34881"/>
                  <a:pt x="410914" y="31936"/>
                </a:cubicBezTo>
                <a:lnTo>
                  <a:pt x="410914" y="15738"/>
                </a:lnTo>
                <a:cubicBezTo>
                  <a:pt x="410914" y="7087"/>
                  <a:pt x="418011" y="0"/>
                  <a:pt x="426676" y="0"/>
                </a:cubicBezTo>
                <a:close/>
              </a:path>
            </a:pathLst>
          </a:custGeom>
          <a:solidFill>
            <a:schemeClr val="bg1"/>
          </a:solidFill>
          <a:ln>
            <a:noFill/>
          </a:ln>
        </p:spPr>
      </p:sp>
      <p:sp>
        <p:nvSpPr>
          <p:cNvPr id="6" name="文本框 5"/>
          <p:cNvSpPr txBox="1"/>
          <p:nvPr/>
        </p:nvSpPr>
        <p:spPr>
          <a:xfrm>
            <a:off x="891146" y="-304800"/>
            <a:ext cx="2121390" cy="9248686"/>
          </a:xfrm>
          <a:prstGeom prst="rect">
            <a:avLst/>
          </a:prstGeom>
          <a:noFill/>
        </p:spPr>
        <p:txBody>
          <a:bodyPr wrap="square" rtlCol="0">
            <a:spAutoFit/>
          </a:bodyPr>
          <a:lstStyle/>
          <a:p>
            <a:pPr algn="ctr"/>
            <a:r>
              <a:rPr lang="en-US" altLang="zh-CN"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rPr>
              <a:t>3</a:t>
            </a:r>
            <a:endParaRPr lang="zh-CN" altLang="en-US" sz="59500" dirty="0">
              <a:solidFill>
                <a:schemeClr val="bg1">
                  <a:alpha val="40000"/>
                </a:schemeClr>
              </a:solidFill>
              <a:latin typeface="思源黑体 Light" panose="020B0300000000000000" pitchFamily="34" charset="-122"/>
              <a:ea typeface="思源黑体 Light" panose="020B0300000000000000" pitchFamily="34" charset="-122"/>
              <a:sym typeface="思源黑体 Light" panose="020B0300000000000000" pitchFamily="34" charset="-122"/>
            </a:endParaRPr>
          </a:p>
        </p:txBody>
      </p:sp>
      <p:sp>
        <p:nvSpPr>
          <p:cNvPr id="7" name="文本框 6"/>
          <p:cNvSpPr txBox="1"/>
          <p:nvPr/>
        </p:nvSpPr>
        <p:spPr>
          <a:xfrm>
            <a:off x="4913435" y="3382030"/>
            <a:ext cx="2365131" cy="706755"/>
          </a:xfrm>
          <a:prstGeom prst="rect">
            <a:avLst/>
          </a:prstGeom>
          <a:noFill/>
        </p:spPr>
        <p:txBody>
          <a:bodyPr wrap="square" rtlCol="0">
            <a:spAutoFit/>
          </a:bodyPr>
          <a:lstStyle/>
          <a:p>
            <a:pPr algn="ctr"/>
            <a:r>
              <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rPr>
              <a:t>能力模型</a:t>
            </a:r>
            <a:endParaRPr lang="zh-CN" altLang="en-US" sz="4000" b="1" dirty="0">
              <a:solidFill>
                <a:schemeClr val="bg1"/>
              </a:solidFill>
              <a:latin typeface="站酷高端黑" panose="02010600030101010101" pitchFamily="2" charset="-122"/>
              <a:ea typeface="站酷高端黑" panose="02010600030101010101" pitchFamily="2" charset="-122"/>
              <a:sym typeface="站酷高端黑" panose="02010600030101010101" pitchFamily="2" charset="-122"/>
            </a:endParaRPr>
          </a:p>
        </p:txBody>
      </p:sp>
      <p:sp>
        <p:nvSpPr>
          <p:cNvPr id="9" name="îşḷîḓê"/>
          <p:cNvSpPr txBox="1"/>
          <p:nvPr/>
        </p:nvSpPr>
        <p:spPr>
          <a:xfrm>
            <a:off x="3903661" y="4055852"/>
            <a:ext cx="4384679" cy="430455"/>
          </a:xfrm>
          <a:prstGeom prst="rect">
            <a:avLst/>
          </a:prstGeom>
          <a:noFill/>
          <a:ln>
            <a:noFill/>
          </a:ln>
        </p:spPr>
        <p:txBody>
          <a:bodyPr wrap="square" lIns="91440" tIns="45720" rIns="91440" bIns="45720" anchor="ctr" anchorCtr="0">
            <a:normAutofit/>
          </a:bodyPr>
          <a:lstStyle/>
          <a:p>
            <a:pPr marL="0" marR="0" lvl="0" indent="0" algn="ctr" defTabSz="913765" rtl="0" eaLnBrk="1" fontAlgn="auto" latinLnBrk="0" hangingPunct="1">
              <a:lnSpc>
                <a:spcPct val="100000"/>
              </a:lnSpc>
              <a:spcBef>
                <a:spcPts val="0"/>
              </a:spcBef>
              <a:spcAft>
                <a:spcPts val="0"/>
              </a:spcAft>
              <a:buClrTx/>
              <a:buSzPct val="25000"/>
              <a:buFontTx/>
              <a:buNone/>
              <a:defRPr/>
            </a:pPr>
            <a:r>
              <a:rPr kumimoji="0" lang="de-DE" sz="2000" i="0" noProof="0" dirty="0">
                <a:ln>
                  <a:noFill/>
                </a:ln>
                <a:solidFill>
                  <a:schemeClr val="bg1"/>
                </a:solidFill>
                <a:effectLst/>
                <a:uLnTx/>
                <a:uFillTx/>
                <a:latin typeface="Century Gothic" panose="020B0502020202020204" pitchFamily="34" charset="0"/>
              </a:rPr>
              <a:t>Competency Model</a:t>
            </a:r>
            <a:endParaRPr kumimoji="0" lang="de-DE" sz="2000" i="0" noProof="0" dirty="0">
              <a:ln>
                <a:noFill/>
              </a:ln>
              <a:solidFill>
                <a:schemeClr val="bg1"/>
              </a:solidFill>
              <a:effectLst/>
              <a:uLnTx/>
              <a:uFillTx/>
              <a:latin typeface="Century Gothic" panose="020B0502020202020204" pitchFamily="34" charset="0"/>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199120" y="-4445"/>
            <a:ext cx="3987800" cy="1406525"/>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flipV="1">
            <a:off x="0" y="5586095"/>
            <a:ext cx="3606800" cy="12719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7" grpId="0"/>
      <p:bldP spid="9"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3.1"/>
</p:tagLst>
</file>

<file path=ppt/tags/tag11.xml><?xml version="1.0" encoding="utf-8"?>
<p:tagLst xmlns:p="http://schemas.openxmlformats.org/presentationml/2006/main">
  <p:tag name="KSO_WM_UNIT_TABLE_BEAUTIFY" val="smartTable{7aef36c1-9f80-4b25-b58e-9ca951ddf893}"/>
  <p:tag name="TABLE_ENDDRAG_ORIGIN_RECT" val="689*324"/>
  <p:tag name="TABLE_ENDDRAG_RECT" val="131*132*689*324"/>
</p:tagLst>
</file>

<file path=ppt/tags/tag12.xml><?xml version="1.0" encoding="utf-8"?>
<p:tagLst xmlns:p="http://schemas.openxmlformats.org/presentationml/2006/main">
  <p:tag name="KSO_WM_UNIT_TABLE_BEAUTIFY" val="smartTable{ec6c2ff3-2097-4e13-87bd-121cd5d8f53c}"/>
</p:tagLst>
</file>

<file path=ppt/tags/tag13.xml><?xml version="1.0" encoding="utf-8"?>
<p:tagLst xmlns:p="http://schemas.openxmlformats.org/presentationml/2006/main">
  <p:tag name="KSO_WM_UNIT_TABLE_BEAUTIFY" val="smartTable{ae6bcb43-940e-45cb-8317-d572b1b76336}"/>
  <p:tag name="TABLE_ENDDRAG_ORIGIN_RECT" val="525*374"/>
  <p:tag name="TABLE_ENDDRAG_RECT" val="209*112*525*374"/>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3.1"/>
</p:tagLst>
</file>

<file path=ppt/tags/tag24.xml><?xml version="1.0" encoding="utf-8"?>
<p:tagLst xmlns:p="http://schemas.openxmlformats.org/presentationml/2006/main">
  <p:tag name="PA" val="v4.3.1"/>
</p:tagLst>
</file>

<file path=ppt/tags/tag25.xml><?xml version="1.0" encoding="utf-8"?>
<p:tagLst xmlns:p="http://schemas.openxmlformats.org/presentationml/2006/main">
  <p:tag name="PA" val="v4.3.1"/>
</p:tagLst>
</file>

<file path=ppt/tags/tag26.xml><?xml version="1.0" encoding="utf-8"?>
<p:tagLst xmlns:p="http://schemas.openxmlformats.org/presentationml/2006/main">
  <p:tag name="PA" val="v4.3.1"/>
</p:tagLst>
</file>

<file path=ppt/tags/tag27.xml><?xml version="1.0" encoding="utf-8"?>
<p:tagLst xmlns:p="http://schemas.openxmlformats.org/presentationml/2006/main">
  <p:tag name="PA" val="v4.3.1"/>
</p:tagLst>
</file>

<file path=ppt/tags/tag28.xml><?xml version="1.0" encoding="utf-8"?>
<p:tagLst xmlns:p="http://schemas.openxmlformats.org/presentationml/2006/main">
  <p:tag name="PA" val="v4.3.1"/>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4.3.1"/>
</p:tagLst>
</file>

<file path=ppt/tags/tag7.xml><?xml version="1.0" encoding="utf-8"?>
<p:tagLst xmlns:p="http://schemas.openxmlformats.org/presentationml/2006/main">
  <p:tag name="PA" val="v4.3.1"/>
</p:tagLst>
</file>

<file path=ppt/tags/tag8.xml><?xml version="1.0" encoding="utf-8"?>
<p:tagLst xmlns:p="http://schemas.openxmlformats.org/presentationml/2006/main">
  <p:tag name="PA" val="v4.3.1"/>
</p:tagLst>
</file>

<file path=ppt/tags/tag9.xml><?xml version="1.0" encoding="utf-8"?>
<p:tagLst xmlns:p="http://schemas.openxmlformats.org/presentationml/2006/main">
  <p:tag name="PA" val="v4.3.1"/>
</p:tagLst>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3930</Words>
  <Application>WPS 演示</Application>
  <PresentationFormat>宽屏</PresentationFormat>
  <Paragraphs>415</Paragraphs>
  <Slides>19</Slides>
  <Notes>6</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19</vt:i4>
      </vt:variant>
    </vt:vector>
  </HeadingPairs>
  <TitlesOfParts>
    <vt:vector size="47" baseType="lpstr">
      <vt:lpstr>Arial</vt:lpstr>
      <vt:lpstr>宋体</vt:lpstr>
      <vt:lpstr>Wingdings</vt:lpstr>
      <vt:lpstr>汉仪尚巍手书W</vt:lpstr>
      <vt:lpstr>庞门正道标题体</vt:lpstr>
      <vt:lpstr>张海山锐谐体</vt:lpstr>
      <vt:lpstr>Century Gothic</vt:lpstr>
      <vt:lpstr>站酷高端黑</vt:lpstr>
      <vt:lpstr>黑体</vt:lpstr>
      <vt:lpstr>思源黑体 Light</vt:lpstr>
      <vt:lpstr>思源黑体 HW Regular</vt:lpstr>
      <vt:lpstr>Segoe UI Light</vt:lpstr>
      <vt:lpstr>方正黑体简体</vt:lpstr>
      <vt:lpstr>Montserrat Light</vt:lpstr>
      <vt:lpstr>Segoe UI</vt:lpstr>
      <vt:lpstr>Times New Roman</vt:lpstr>
      <vt:lpstr>微软雅黑</vt:lpstr>
      <vt:lpstr>Tahoma</vt:lpstr>
      <vt:lpstr>FontAwesome</vt:lpstr>
      <vt:lpstr>Calibri</vt:lpstr>
      <vt:lpstr>Montserrat</vt:lpstr>
      <vt:lpstr>Helvetica Neue Medium</vt:lpstr>
      <vt:lpstr>Arial</vt:lpstr>
      <vt:lpstr>等线</vt:lpstr>
      <vt:lpstr>Arial Unicode MS</vt:lpstr>
      <vt:lpstr>等线 Light</vt:lpstr>
      <vt:lpstr>Hilda Sonnenschein</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一颗苹果</cp:lastModifiedBy>
  <cp:revision>82</cp:revision>
  <dcterms:created xsi:type="dcterms:W3CDTF">2020-03-24T08:46:00Z</dcterms:created>
  <dcterms:modified xsi:type="dcterms:W3CDTF">2021-10-22T09:38:30Z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A4F52203BFCD48BA9138A4D036827AA0</vt:lpwstr>
  </property>
</Properties>
</file>