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69"/>
        <p:guide pos="213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000" b="0" i="0">
                <a:solidFill>
                  <a:schemeClr val="bg1"/>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cstate="print"/>
          <a:stretch>
            <a:fillRect/>
          </a:stretch>
        </p:blipFill>
        <p:spPr>
          <a:xfrm>
            <a:off x="0" y="0"/>
            <a:ext cx="12192000" cy="6858000"/>
          </a:xfrm>
          <a:prstGeom prst="rect">
            <a:avLst/>
          </a:prstGeom>
        </p:spPr>
      </p:pic>
      <p:sp>
        <p:nvSpPr>
          <p:cNvPr id="2" name="Holder 2"/>
          <p:cNvSpPr>
            <a:spLocks noGrp="1"/>
          </p:cNvSpPr>
          <p:nvPr>
            <p:ph type="title"/>
          </p:nvPr>
        </p:nvSpPr>
        <p:spPr>
          <a:xfrm>
            <a:off x="5441632" y="3918267"/>
            <a:ext cx="1298575" cy="514350"/>
          </a:xfrm>
          <a:prstGeom prst="rect">
            <a:avLst/>
          </a:prstGeom>
        </p:spPr>
        <p:txBody>
          <a:bodyPr wrap="square" lIns="0" tIns="0" rIns="0" bIns="0">
            <a:spAutoFit/>
          </a:bodyPr>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6631940" y="1836737"/>
            <a:ext cx="5344795" cy="4391025"/>
          </a:xfrm>
          <a:prstGeom prst="rect">
            <a:avLst/>
          </a:prstGeom>
        </p:spPr>
        <p:txBody>
          <a:bodyPr wrap="square" lIns="0" tIns="0" rIns="0" bIns="0">
            <a:spAutoFit/>
          </a:bodyPr>
          <a:lstStyle>
            <a:lvl1pPr>
              <a:defRPr sz="2000" b="0" i="0">
                <a:solidFill>
                  <a:schemeClr val="bg1"/>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6" Type="http://schemas.openxmlformats.org/officeDocument/2006/relationships/slideLayout" Target="../slideLayouts/slideLayout2.xml"/><Relationship Id="rId15" Type="http://schemas.openxmlformats.org/officeDocument/2006/relationships/image" Target="../media/image26.png"/><Relationship Id="rId14"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jpeg"/><Relationship Id="rId7" Type="http://schemas.openxmlformats.org/officeDocument/2006/relationships/image" Target="../media/image33.jpeg"/><Relationship Id="rId6" Type="http://schemas.openxmlformats.org/officeDocument/2006/relationships/image" Target="../media/image32.png"/><Relationship Id="rId5" Type="http://schemas.openxmlformats.org/officeDocument/2006/relationships/image" Target="../media/image31.png"/><Relationship Id="rId40" Type="http://schemas.openxmlformats.org/officeDocument/2006/relationships/slideLayout" Target="../slideLayouts/slideLayout3.xml"/><Relationship Id="rId4" Type="http://schemas.openxmlformats.org/officeDocument/2006/relationships/image" Target="../media/image30.png"/><Relationship Id="rId39" Type="http://schemas.openxmlformats.org/officeDocument/2006/relationships/image" Target="../media/image65.png"/><Relationship Id="rId38" Type="http://schemas.openxmlformats.org/officeDocument/2006/relationships/image" Target="../media/image64.png"/><Relationship Id="rId37" Type="http://schemas.openxmlformats.org/officeDocument/2006/relationships/image" Target="../media/image63.png"/><Relationship Id="rId36" Type="http://schemas.openxmlformats.org/officeDocument/2006/relationships/image" Target="../media/image62.png"/><Relationship Id="rId35" Type="http://schemas.openxmlformats.org/officeDocument/2006/relationships/image" Target="../media/image61.png"/><Relationship Id="rId34" Type="http://schemas.openxmlformats.org/officeDocument/2006/relationships/image" Target="../media/image60.png"/><Relationship Id="rId33" Type="http://schemas.openxmlformats.org/officeDocument/2006/relationships/image" Target="../media/image59.png"/><Relationship Id="rId32" Type="http://schemas.openxmlformats.org/officeDocument/2006/relationships/image" Target="../media/image58.png"/><Relationship Id="rId31" Type="http://schemas.openxmlformats.org/officeDocument/2006/relationships/image" Target="../media/image57.png"/><Relationship Id="rId30" Type="http://schemas.openxmlformats.org/officeDocument/2006/relationships/image" Target="../media/image56.png"/><Relationship Id="rId3" Type="http://schemas.openxmlformats.org/officeDocument/2006/relationships/image" Target="../media/image29.png"/><Relationship Id="rId29" Type="http://schemas.openxmlformats.org/officeDocument/2006/relationships/image" Target="../media/image55.png"/><Relationship Id="rId28" Type="http://schemas.openxmlformats.org/officeDocument/2006/relationships/image" Target="../media/image54.png"/><Relationship Id="rId27" Type="http://schemas.openxmlformats.org/officeDocument/2006/relationships/image" Target="../media/image53.png"/><Relationship Id="rId26" Type="http://schemas.openxmlformats.org/officeDocument/2006/relationships/image" Target="../media/image52.png"/><Relationship Id="rId25" Type="http://schemas.openxmlformats.org/officeDocument/2006/relationships/image" Target="../media/image51.png"/><Relationship Id="rId24" Type="http://schemas.openxmlformats.org/officeDocument/2006/relationships/image" Target="../media/image50.png"/><Relationship Id="rId23" Type="http://schemas.openxmlformats.org/officeDocument/2006/relationships/image" Target="../media/image49.png"/><Relationship Id="rId22" Type="http://schemas.openxmlformats.org/officeDocument/2006/relationships/image" Target="../media/image48.png"/><Relationship Id="rId21" Type="http://schemas.openxmlformats.org/officeDocument/2006/relationships/image" Target="../media/image47.png"/><Relationship Id="rId20" Type="http://schemas.openxmlformats.org/officeDocument/2006/relationships/image" Target="../media/image46.png"/><Relationship Id="rId2" Type="http://schemas.openxmlformats.org/officeDocument/2006/relationships/image" Target="../media/image28.png"/><Relationship Id="rId19" Type="http://schemas.openxmlformats.org/officeDocument/2006/relationships/image" Target="../media/image45.png"/><Relationship Id="rId18" Type="http://schemas.openxmlformats.org/officeDocument/2006/relationships/image" Target="../media/image44.png"/><Relationship Id="rId17" Type="http://schemas.openxmlformats.org/officeDocument/2006/relationships/image" Target="../media/image43.png"/><Relationship Id="rId16" Type="http://schemas.openxmlformats.org/officeDocument/2006/relationships/image" Target="../media/image42.png"/><Relationship Id="rId15" Type="http://schemas.openxmlformats.org/officeDocument/2006/relationships/image" Target="../media/image41.png"/><Relationship Id="rId14" Type="http://schemas.openxmlformats.org/officeDocument/2006/relationships/image" Target="../media/image40.png"/><Relationship Id="rId13" Type="http://schemas.openxmlformats.org/officeDocument/2006/relationships/image" Target="../media/image39.jpeg"/><Relationship Id="rId12" Type="http://schemas.openxmlformats.org/officeDocument/2006/relationships/image" Target="../media/image38.jpeg"/><Relationship Id="rId11" Type="http://schemas.openxmlformats.org/officeDocument/2006/relationships/image" Target="../media/image37.jpeg"/><Relationship Id="rId10" Type="http://schemas.openxmlformats.org/officeDocument/2006/relationships/image" Target="../media/image36.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9.png"/><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1.jpeg"/><Relationship Id="rId1" Type="http://schemas.openxmlformats.org/officeDocument/2006/relationships/image" Target="../media/image7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3.jpeg"/><Relationship Id="rId1" Type="http://schemas.openxmlformats.org/officeDocument/2006/relationships/image" Target="../media/image7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13" name="object 13"/>
          <p:cNvSpPr txBox="1">
            <a:spLocks noGrp="1"/>
          </p:cNvSpPr>
          <p:nvPr>
            <p:ph type="title"/>
          </p:nvPr>
        </p:nvSpPr>
        <p:spPr>
          <a:xfrm>
            <a:off x="4483099" y="2438399"/>
            <a:ext cx="32251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标杆公司的招聘体</a:t>
            </a:r>
            <a:r>
              <a:rPr sz="2800" b="0" spc="-5" dirty="0">
                <a:latin typeface="黑体" panose="02010609060101010101" charset="-122"/>
                <a:cs typeface="黑体" panose="02010609060101010101" charset="-122"/>
              </a:rPr>
              <a:t>系</a:t>
            </a:r>
            <a:endParaRPr sz="2800">
              <a:latin typeface="黑体" panose="02010609060101010101" charset="-122"/>
              <a:cs typeface="黑体" panose="02010609060101010101" charset="-122"/>
            </a:endParaRPr>
          </a:p>
        </p:txBody>
      </p:sp>
      <p:sp>
        <p:nvSpPr>
          <p:cNvPr id="14" name="object 14"/>
          <p:cNvSpPr txBox="1"/>
          <p:nvPr/>
        </p:nvSpPr>
        <p:spPr>
          <a:xfrm>
            <a:off x="3340100" y="3429000"/>
            <a:ext cx="5511800" cy="848360"/>
          </a:xfrm>
          <a:prstGeom prst="rect">
            <a:avLst/>
          </a:prstGeom>
        </p:spPr>
        <p:txBody>
          <a:bodyPr vert="horz" wrap="square" lIns="0" tIns="12700" rIns="0" bIns="0" rtlCol="0">
            <a:spAutoFit/>
          </a:bodyPr>
          <a:lstStyle/>
          <a:p>
            <a:pPr marL="12700">
              <a:lnSpc>
                <a:spcPct val="100000"/>
              </a:lnSpc>
              <a:spcBef>
                <a:spcPts val="100"/>
              </a:spcBef>
            </a:pPr>
            <a:r>
              <a:rPr sz="5400" dirty="0">
                <a:solidFill>
                  <a:srgbClr val="FFFFFF"/>
                </a:solidFill>
                <a:latin typeface="黑体" panose="02010609060101010101" charset="-122"/>
                <a:cs typeface="黑体" panose="02010609060101010101" charset="-122"/>
              </a:rPr>
              <a:t>华为与腾讯的异同</a:t>
            </a:r>
            <a:endParaRPr sz="5400">
              <a:latin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421207" y="1918887"/>
            <a:ext cx="2078989" cy="1282700"/>
          </a:xfrm>
          <a:prstGeom prst="rect">
            <a:avLst/>
          </a:prstGeom>
        </p:spPr>
        <p:txBody>
          <a:bodyPr vert="horz" wrap="square" lIns="0" tIns="95885" rIns="0" bIns="0" rtlCol="0">
            <a:spAutoFit/>
          </a:bodyPr>
          <a:lstStyle/>
          <a:p>
            <a:pPr>
              <a:lnSpc>
                <a:spcPct val="100000"/>
              </a:lnSpc>
              <a:spcBef>
                <a:spcPts val="755"/>
              </a:spcBef>
            </a:pPr>
            <a:r>
              <a:rPr sz="6000" b="1" spc="-2377" baseline="-67000" dirty="0">
                <a:solidFill>
                  <a:srgbClr val="16375E"/>
                </a:solidFill>
                <a:latin typeface="宋体" panose="02010600030101010101" pitchFamily="2" charset="-122"/>
                <a:cs typeface="宋体" panose="02010600030101010101" pitchFamily="2" charset="-122"/>
              </a:rPr>
              <a:t>一</a:t>
            </a:r>
            <a:r>
              <a:rPr sz="6000" b="1" spc="-2377" baseline="-44000" dirty="0">
                <a:solidFill>
                  <a:srgbClr val="16375E"/>
                </a:solidFill>
                <a:latin typeface="宋体" panose="02010600030101010101" pitchFamily="2" charset="-122"/>
                <a:cs typeface="宋体" panose="02010600030101010101" pitchFamily="2" charset="-122"/>
              </a:rPr>
              <a:t>览</a:t>
            </a:r>
            <a:r>
              <a:rPr sz="6000" b="1" spc="-2377" baseline="-22000" dirty="0">
                <a:solidFill>
                  <a:srgbClr val="16375E"/>
                </a:solidFill>
                <a:latin typeface="宋体" panose="02010600030101010101" pitchFamily="2" charset="-122"/>
                <a:cs typeface="宋体" panose="02010600030101010101" pitchFamily="2" charset="-122"/>
              </a:rPr>
              <a:t>业</a:t>
            </a:r>
            <a:r>
              <a:rPr sz="4000" b="1" spc="-10"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p:txBody>
      </p:sp>
      <p:sp>
        <p:nvSpPr>
          <p:cNvPr id="12" name="object 12"/>
          <p:cNvSpPr txBox="1"/>
          <p:nvPr/>
        </p:nvSpPr>
        <p:spPr>
          <a:xfrm rot="20220000">
            <a:off x="5777886" y="5545222"/>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3" name="object 13"/>
          <p:cNvSpPr txBox="1"/>
          <p:nvPr/>
        </p:nvSpPr>
        <p:spPr>
          <a:xfrm>
            <a:off x="9327403" y="3863155"/>
            <a:ext cx="1609725" cy="1078230"/>
          </a:xfrm>
          <a:prstGeom prst="rect">
            <a:avLst/>
          </a:prstGeom>
        </p:spPr>
        <p:txBody>
          <a:bodyPr vert="horz" wrap="square" lIns="0" tIns="95885" rIns="0" bIns="0" rtlCol="0">
            <a:spAutoFit/>
          </a:bodyPr>
          <a:lstStyle/>
          <a:p>
            <a:pPr>
              <a:lnSpc>
                <a:spcPct val="100000"/>
              </a:lnSpc>
              <a:spcBef>
                <a:spcPts val="755"/>
              </a:spcBef>
            </a:pPr>
            <a:r>
              <a:rPr sz="6000" b="1" spc="-2377" baseline="-44000" dirty="0">
                <a:solidFill>
                  <a:srgbClr val="16375E"/>
                </a:solidFill>
                <a:latin typeface="宋体" panose="02010600030101010101" pitchFamily="2" charset="-122"/>
                <a:cs typeface="宋体" panose="02010600030101010101" pitchFamily="2" charset="-122"/>
              </a:rPr>
              <a:t>一</a:t>
            </a:r>
            <a:r>
              <a:rPr sz="6000" b="1" spc="-2377" baseline="-22000" dirty="0">
                <a:solidFill>
                  <a:srgbClr val="16375E"/>
                </a:solidFill>
                <a:latin typeface="宋体" panose="02010600030101010101" pitchFamily="2" charset="-122"/>
                <a:cs typeface="宋体" panose="02010600030101010101" pitchFamily="2" charset="-122"/>
              </a:rPr>
              <a:t>览</a:t>
            </a:r>
            <a:r>
              <a:rPr sz="4000" b="1" spc="-10" dirty="0">
                <a:solidFill>
                  <a:srgbClr val="16375E"/>
                </a:solidFill>
                <a:latin typeface="宋体" panose="02010600030101010101" pitchFamily="2" charset="-122"/>
                <a:cs typeface="宋体" panose="02010600030101010101" pitchFamily="2" charset="-122"/>
              </a:rPr>
              <a:t>业</a:t>
            </a:r>
            <a:endParaRPr sz="4000">
              <a:latin typeface="宋体" panose="02010600030101010101" pitchFamily="2" charset="-122"/>
              <a:cs typeface="宋体" panose="02010600030101010101" pitchFamily="2" charset="-122"/>
            </a:endParaRPr>
          </a:p>
        </p:txBody>
      </p:sp>
      <p:sp>
        <p:nvSpPr>
          <p:cNvPr id="16" name="object 16"/>
          <p:cNvSpPr txBox="1">
            <a:spLocks noGrp="1"/>
          </p:cNvSpPr>
          <p:nvPr>
            <p:ph type="title"/>
          </p:nvPr>
        </p:nvSpPr>
        <p:spPr>
          <a:xfrm>
            <a:off x="436244" y="240030"/>
            <a:ext cx="58921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招聘体系的同</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附：华为的</a:t>
            </a:r>
            <a:r>
              <a:rPr sz="2800" b="0" spc="-5" dirty="0">
                <a:latin typeface="黑体" panose="02010609060101010101" charset="-122"/>
                <a:cs typeface="黑体" panose="02010609060101010101" charset="-122"/>
              </a:rPr>
              <a:t>HR</a:t>
            </a:r>
            <a:r>
              <a:rPr sz="2800" b="0" dirty="0">
                <a:latin typeface="黑体" panose="02010609060101010101" charset="-122"/>
                <a:cs typeface="黑体" panose="02010609060101010101" charset="-122"/>
              </a:rPr>
              <a:t>三支</a:t>
            </a:r>
            <a:r>
              <a:rPr sz="2800" b="0" spc="-5" dirty="0">
                <a:latin typeface="黑体" panose="02010609060101010101" charset="-122"/>
                <a:cs typeface="黑体" panose="02010609060101010101" charset="-122"/>
              </a:rPr>
              <a:t>柱</a:t>
            </a:r>
            <a:endParaRPr sz="2800">
              <a:latin typeface="黑体" panose="02010609060101010101" charset="-122"/>
              <a:cs typeface="黑体" panose="02010609060101010101" charset="-122"/>
            </a:endParaRPr>
          </a:p>
        </p:txBody>
      </p:sp>
      <p:grpSp>
        <p:nvGrpSpPr>
          <p:cNvPr id="17" name="object 17"/>
          <p:cNvGrpSpPr/>
          <p:nvPr/>
        </p:nvGrpSpPr>
        <p:grpSpPr>
          <a:xfrm>
            <a:off x="1260475" y="1979676"/>
            <a:ext cx="522605" cy="3769360"/>
            <a:chOff x="1260475" y="1979676"/>
            <a:chExt cx="522605" cy="3769360"/>
          </a:xfrm>
        </p:grpSpPr>
        <p:pic>
          <p:nvPicPr>
            <p:cNvPr id="18" name="object 18"/>
            <p:cNvPicPr/>
            <p:nvPr/>
          </p:nvPicPr>
          <p:blipFill>
            <a:blip r:embed="rId1" cstate="print"/>
            <a:stretch>
              <a:fillRect/>
            </a:stretch>
          </p:blipFill>
          <p:spPr>
            <a:xfrm>
              <a:off x="1325880" y="1993900"/>
              <a:ext cx="345757" cy="3730244"/>
            </a:xfrm>
            <a:prstGeom prst="rect">
              <a:avLst/>
            </a:prstGeom>
          </p:spPr>
        </p:pic>
        <p:pic>
          <p:nvPicPr>
            <p:cNvPr id="19" name="object 19"/>
            <p:cNvPicPr/>
            <p:nvPr/>
          </p:nvPicPr>
          <p:blipFill>
            <a:blip r:embed="rId2" cstate="print"/>
            <a:stretch>
              <a:fillRect/>
            </a:stretch>
          </p:blipFill>
          <p:spPr>
            <a:xfrm>
              <a:off x="1260475" y="3310128"/>
              <a:ext cx="522287" cy="1161288"/>
            </a:xfrm>
            <a:prstGeom prst="rect">
              <a:avLst/>
            </a:prstGeom>
          </p:spPr>
        </p:pic>
        <p:sp>
          <p:nvSpPr>
            <p:cNvPr id="20" name="object 20"/>
            <p:cNvSpPr/>
            <p:nvPr/>
          </p:nvSpPr>
          <p:spPr>
            <a:xfrm>
              <a:off x="1339596" y="1979676"/>
              <a:ext cx="332740" cy="3769360"/>
            </a:xfrm>
            <a:custGeom>
              <a:avLst/>
              <a:gdLst/>
              <a:ahLst/>
              <a:cxnLst/>
              <a:rect l="l" t="t" r="r" b="b"/>
              <a:pathLst>
                <a:path w="332739" h="3769360">
                  <a:moveTo>
                    <a:pt x="332232" y="3768852"/>
                  </a:moveTo>
                  <a:lnTo>
                    <a:pt x="0" y="3768852"/>
                  </a:lnTo>
                  <a:lnTo>
                    <a:pt x="0" y="0"/>
                  </a:lnTo>
                  <a:lnTo>
                    <a:pt x="332232" y="0"/>
                  </a:lnTo>
                  <a:lnTo>
                    <a:pt x="332232" y="3768852"/>
                  </a:lnTo>
                  <a:close/>
                </a:path>
              </a:pathLst>
            </a:custGeom>
            <a:solidFill>
              <a:srgbClr val="00AEEE"/>
            </a:solidFill>
          </p:spPr>
          <p:txBody>
            <a:bodyPr wrap="square" lIns="0" tIns="0" rIns="0" bIns="0" rtlCol="0"/>
            <a:lstStyle/>
            <a:p/>
          </p:txBody>
        </p:sp>
      </p:grpSp>
      <p:sp>
        <p:nvSpPr>
          <p:cNvPr id="21" name="object 21"/>
          <p:cNvSpPr txBox="1"/>
          <p:nvPr/>
        </p:nvSpPr>
        <p:spPr>
          <a:xfrm>
            <a:off x="1397000" y="3381057"/>
            <a:ext cx="215900" cy="958850"/>
          </a:xfrm>
          <a:prstGeom prst="rect">
            <a:avLst/>
          </a:prstGeom>
        </p:spPr>
        <p:txBody>
          <a:bodyPr vert="horz" wrap="square" lIns="0" tIns="6350" rIns="0" bIns="0" rtlCol="0">
            <a:spAutoFit/>
          </a:bodyPr>
          <a:lstStyle/>
          <a:p>
            <a:pPr marL="12700" marR="5080" algn="just">
              <a:lnSpc>
                <a:spcPct val="103000"/>
              </a:lnSpc>
              <a:spcBef>
                <a:spcPts val="50"/>
              </a:spcBef>
            </a:pPr>
            <a:r>
              <a:rPr sz="1500" b="1" spc="-5" dirty="0">
                <a:solidFill>
                  <a:srgbClr val="F1F1F1"/>
                </a:solidFill>
                <a:latin typeface="黑体" panose="02010609060101010101" charset="-122"/>
                <a:cs typeface="黑体" panose="02010609060101010101" charset="-122"/>
              </a:rPr>
              <a:t>客 户 需 求</a:t>
            </a:r>
            <a:endParaRPr sz="1500">
              <a:latin typeface="黑体" panose="02010609060101010101" charset="-122"/>
              <a:cs typeface="黑体" panose="02010609060101010101" charset="-122"/>
            </a:endParaRPr>
          </a:p>
        </p:txBody>
      </p:sp>
      <p:grpSp>
        <p:nvGrpSpPr>
          <p:cNvPr id="22" name="object 22"/>
          <p:cNvGrpSpPr/>
          <p:nvPr/>
        </p:nvGrpSpPr>
        <p:grpSpPr>
          <a:xfrm>
            <a:off x="1810511" y="1993900"/>
            <a:ext cx="520065" cy="3730625"/>
            <a:chOff x="1810511" y="1993900"/>
            <a:chExt cx="520065" cy="3730625"/>
          </a:xfrm>
        </p:grpSpPr>
        <p:pic>
          <p:nvPicPr>
            <p:cNvPr id="23" name="object 23"/>
            <p:cNvPicPr/>
            <p:nvPr/>
          </p:nvPicPr>
          <p:blipFill>
            <a:blip r:embed="rId3" cstate="print"/>
            <a:stretch>
              <a:fillRect/>
            </a:stretch>
          </p:blipFill>
          <p:spPr>
            <a:xfrm>
              <a:off x="1873249" y="1993900"/>
              <a:ext cx="347217" cy="3730244"/>
            </a:xfrm>
            <a:prstGeom prst="rect">
              <a:avLst/>
            </a:prstGeom>
          </p:spPr>
        </p:pic>
        <p:pic>
          <p:nvPicPr>
            <p:cNvPr id="24" name="object 24"/>
            <p:cNvPicPr/>
            <p:nvPr/>
          </p:nvPicPr>
          <p:blipFill>
            <a:blip r:embed="rId4" cstate="print"/>
            <a:stretch>
              <a:fillRect/>
            </a:stretch>
          </p:blipFill>
          <p:spPr>
            <a:xfrm>
              <a:off x="1810511" y="3310127"/>
              <a:ext cx="519684" cy="1161288"/>
            </a:xfrm>
            <a:prstGeom prst="rect">
              <a:avLst/>
            </a:prstGeom>
          </p:spPr>
        </p:pic>
      </p:grpSp>
      <p:sp>
        <p:nvSpPr>
          <p:cNvPr id="25" name="object 25"/>
          <p:cNvSpPr txBox="1"/>
          <p:nvPr/>
        </p:nvSpPr>
        <p:spPr>
          <a:xfrm>
            <a:off x="2170112" y="3381057"/>
            <a:ext cx="709930" cy="254000"/>
          </a:xfrm>
          <a:prstGeom prst="rect">
            <a:avLst/>
          </a:prstGeom>
        </p:spPr>
        <p:txBody>
          <a:bodyPr vert="horz" wrap="square" lIns="0" tIns="12700" rIns="0" bIns="0" rtlCol="0">
            <a:spAutoFit/>
          </a:bodyPr>
          <a:lstStyle/>
          <a:p>
            <a:pPr marL="12700">
              <a:lnSpc>
                <a:spcPct val="100000"/>
              </a:lnSpc>
              <a:spcBef>
                <a:spcPts val="100"/>
              </a:spcBef>
              <a:tabLst>
                <a:tab pos="696595" algn="l"/>
              </a:tabLst>
            </a:pPr>
            <a:r>
              <a:rPr sz="1500" b="1" u="heavy" dirty="0">
                <a:solidFill>
                  <a:srgbClr val="F1F1F1"/>
                </a:solidFill>
                <a:uFill>
                  <a:solidFill>
                    <a:srgbClr val="000000"/>
                  </a:solidFill>
                </a:uFill>
                <a:latin typeface="Times New Roman" panose="02020603050405020304"/>
                <a:cs typeface="Times New Roman" panose="02020603050405020304"/>
              </a:rPr>
              <a:t> 	</a:t>
            </a:r>
            <a:endParaRPr sz="1500">
              <a:latin typeface="Times New Roman" panose="02020603050405020304"/>
              <a:cs typeface="Times New Roman" panose="02020603050405020304"/>
            </a:endParaRPr>
          </a:p>
        </p:txBody>
      </p:sp>
      <p:sp>
        <p:nvSpPr>
          <p:cNvPr id="26" name="object 26"/>
          <p:cNvSpPr txBox="1"/>
          <p:nvPr/>
        </p:nvSpPr>
        <p:spPr>
          <a:xfrm>
            <a:off x="1859279" y="1979676"/>
            <a:ext cx="325120" cy="3769360"/>
          </a:xfrm>
          <a:prstGeom prst="rect">
            <a:avLst/>
          </a:prstGeom>
          <a:solidFill>
            <a:srgbClr val="00AEEE"/>
          </a:solidFill>
        </p:spPr>
        <p:txBody>
          <a:bodyPr vert="horz" wrap="square" lIns="0" tIns="0" rIns="0" bIns="0" rtlCol="0">
            <a:spAutoFit/>
          </a:bodyPr>
          <a:lstStyle/>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spcBef>
                <a:spcPts val="45"/>
              </a:spcBef>
            </a:pPr>
            <a:endParaRPr sz="2100">
              <a:latin typeface="Times New Roman" panose="02020603050405020304"/>
              <a:cs typeface="Times New Roman" panose="02020603050405020304"/>
            </a:endParaRPr>
          </a:p>
          <a:p>
            <a:pPr marL="66040" marR="59690" algn="just">
              <a:lnSpc>
                <a:spcPct val="103000"/>
              </a:lnSpc>
            </a:pPr>
            <a:r>
              <a:rPr sz="1500" b="1" spc="-5" dirty="0">
                <a:solidFill>
                  <a:srgbClr val="F1F1F1"/>
                </a:solidFill>
                <a:latin typeface="黑体" panose="02010609060101010101" charset="-122"/>
                <a:cs typeface="黑体" panose="02010609060101010101" charset="-122"/>
              </a:rPr>
              <a:t>业 务 需 求</a:t>
            </a:r>
            <a:endParaRPr sz="1500">
              <a:latin typeface="黑体" panose="02010609060101010101" charset="-122"/>
              <a:cs typeface="黑体" panose="02010609060101010101" charset="-122"/>
            </a:endParaRPr>
          </a:p>
        </p:txBody>
      </p:sp>
      <p:pic>
        <p:nvPicPr>
          <p:cNvPr id="27" name="object 27"/>
          <p:cNvPicPr/>
          <p:nvPr/>
        </p:nvPicPr>
        <p:blipFill>
          <a:blip r:embed="rId5" cstate="print"/>
          <a:stretch>
            <a:fillRect/>
          </a:stretch>
        </p:blipFill>
        <p:spPr>
          <a:xfrm>
            <a:off x="1636736" y="3584575"/>
            <a:ext cx="221869" cy="103060"/>
          </a:xfrm>
          <a:prstGeom prst="rect">
            <a:avLst/>
          </a:prstGeom>
        </p:spPr>
      </p:pic>
      <p:grpSp>
        <p:nvGrpSpPr>
          <p:cNvPr id="28" name="object 28"/>
          <p:cNvGrpSpPr/>
          <p:nvPr/>
        </p:nvGrpSpPr>
        <p:grpSpPr>
          <a:xfrm>
            <a:off x="3261359" y="3346703"/>
            <a:ext cx="1188720" cy="631190"/>
            <a:chOff x="3261359" y="3346703"/>
            <a:chExt cx="1188720" cy="631190"/>
          </a:xfrm>
        </p:grpSpPr>
        <p:pic>
          <p:nvPicPr>
            <p:cNvPr id="29" name="object 29"/>
            <p:cNvPicPr/>
            <p:nvPr/>
          </p:nvPicPr>
          <p:blipFill>
            <a:blip r:embed="rId6" cstate="print"/>
            <a:stretch>
              <a:fillRect/>
            </a:stretch>
          </p:blipFill>
          <p:spPr>
            <a:xfrm>
              <a:off x="3287712" y="3346703"/>
              <a:ext cx="1098359" cy="630936"/>
            </a:xfrm>
            <a:prstGeom prst="rect">
              <a:avLst/>
            </a:prstGeom>
          </p:spPr>
        </p:pic>
        <p:pic>
          <p:nvPicPr>
            <p:cNvPr id="30" name="object 30"/>
            <p:cNvPicPr/>
            <p:nvPr/>
          </p:nvPicPr>
          <p:blipFill>
            <a:blip r:embed="rId7" cstate="print"/>
            <a:stretch>
              <a:fillRect/>
            </a:stretch>
          </p:blipFill>
          <p:spPr>
            <a:xfrm>
              <a:off x="3261359" y="3392487"/>
              <a:ext cx="1188402" cy="576008"/>
            </a:xfrm>
            <a:prstGeom prst="rect">
              <a:avLst/>
            </a:prstGeom>
          </p:spPr>
        </p:pic>
      </p:grpSp>
      <p:sp>
        <p:nvSpPr>
          <p:cNvPr id="31" name="object 31"/>
          <p:cNvSpPr txBox="1"/>
          <p:nvPr/>
        </p:nvSpPr>
        <p:spPr>
          <a:xfrm>
            <a:off x="3267455" y="3331464"/>
            <a:ext cx="1080770" cy="690880"/>
          </a:xfrm>
          <a:prstGeom prst="rect">
            <a:avLst/>
          </a:prstGeom>
          <a:solidFill>
            <a:srgbClr val="C0C0C0"/>
          </a:solidFill>
        </p:spPr>
        <p:txBody>
          <a:bodyPr vert="horz" wrap="square" lIns="0" tIns="95250" rIns="0" bIns="0" rtlCol="0">
            <a:spAutoFit/>
          </a:bodyPr>
          <a:lstStyle/>
          <a:p>
            <a:pPr algn="ctr">
              <a:lnSpc>
                <a:spcPts val="1795"/>
              </a:lnSpc>
              <a:spcBef>
                <a:spcPts val="750"/>
              </a:spcBef>
            </a:pPr>
            <a:r>
              <a:rPr sz="1500" b="1" spc="-5" dirty="0">
                <a:solidFill>
                  <a:srgbClr val="FF0000"/>
                </a:solidFill>
                <a:latin typeface="黑体" panose="02010609060101010101" charset="-122"/>
                <a:cs typeface="黑体" panose="02010609060101010101" charset="-122"/>
              </a:rPr>
              <a:t>HR BP</a:t>
            </a:r>
            <a:endParaRPr sz="1500">
              <a:latin typeface="黑体" panose="02010609060101010101" charset="-122"/>
              <a:cs typeface="黑体" panose="02010609060101010101" charset="-122"/>
            </a:endParaRPr>
          </a:p>
          <a:p>
            <a:pPr algn="ctr">
              <a:lnSpc>
                <a:spcPts val="1435"/>
              </a:lnSpc>
            </a:pPr>
            <a:r>
              <a:rPr sz="1200" b="1" dirty="0">
                <a:solidFill>
                  <a:srgbClr val="F1F1F1"/>
                </a:solidFill>
                <a:latin typeface="黑体" panose="02010609060101010101" charset="-122"/>
                <a:cs typeface="黑体" panose="02010609060101010101" charset="-122"/>
              </a:rPr>
              <a:t>作为业务伙</a:t>
            </a:r>
            <a:r>
              <a:rPr sz="1200" b="1" spc="-5" dirty="0">
                <a:solidFill>
                  <a:srgbClr val="F1F1F1"/>
                </a:solidFill>
                <a:latin typeface="黑体" panose="02010609060101010101" charset="-122"/>
                <a:cs typeface="黑体" panose="02010609060101010101" charset="-122"/>
              </a:rPr>
              <a:t>伴</a:t>
            </a:r>
            <a:endParaRPr sz="1200">
              <a:latin typeface="黑体" panose="02010609060101010101" charset="-122"/>
              <a:cs typeface="黑体" panose="02010609060101010101" charset="-122"/>
            </a:endParaRPr>
          </a:p>
        </p:txBody>
      </p:sp>
      <p:sp>
        <p:nvSpPr>
          <p:cNvPr id="32" name="object 32"/>
          <p:cNvSpPr txBox="1"/>
          <p:nvPr/>
        </p:nvSpPr>
        <p:spPr>
          <a:xfrm>
            <a:off x="3132137" y="2976879"/>
            <a:ext cx="1222375" cy="208279"/>
          </a:xfrm>
          <a:prstGeom prst="rect">
            <a:avLst/>
          </a:prstGeom>
        </p:spPr>
        <p:txBody>
          <a:bodyPr vert="horz" wrap="square" lIns="0" tIns="12700" rIns="0" bIns="0" rtlCol="0">
            <a:spAutoFit/>
          </a:bodyPr>
          <a:lstStyle/>
          <a:p>
            <a:pPr marL="295275" indent="-282575">
              <a:lnSpc>
                <a:spcPct val="100000"/>
              </a:lnSpc>
              <a:spcBef>
                <a:spcPts val="100"/>
              </a:spcBef>
              <a:buFont typeface="Arial" panose="020B0604020202020204"/>
              <a:buChar char="•"/>
              <a:tabLst>
                <a:tab pos="294640" algn="l"/>
                <a:tab pos="295275" algn="l"/>
              </a:tabLst>
            </a:pPr>
            <a:r>
              <a:rPr sz="1200" dirty="0">
                <a:solidFill>
                  <a:srgbClr val="F1F1F1"/>
                </a:solidFill>
                <a:latin typeface="黑体" panose="02010609060101010101" charset="-122"/>
                <a:cs typeface="黑体" panose="02010609060101010101" charset="-122"/>
              </a:rPr>
              <a:t>确保业务导向</a:t>
            </a:r>
            <a:endParaRPr sz="1200">
              <a:latin typeface="黑体" panose="02010609060101010101" charset="-122"/>
              <a:cs typeface="黑体" panose="02010609060101010101" charset="-122"/>
            </a:endParaRPr>
          </a:p>
        </p:txBody>
      </p:sp>
      <p:grpSp>
        <p:nvGrpSpPr>
          <p:cNvPr id="33" name="object 33"/>
          <p:cNvGrpSpPr/>
          <p:nvPr/>
        </p:nvGrpSpPr>
        <p:grpSpPr>
          <a:xfrm>
            <a:off x="6278879" y="1979676"/>
            <a:ext cx="1225550" cy="687705"/>
            <a:chOff x="6278879" y="1979676"/>
            <a:chExt cx="1225550" cy="687705"/>
          </a:xfrm>
        </p:grpSpPr>
        <p:pic>
          <p:nvPicPr>
            <p:cNvPr id="34" name="object 34"/>
            <p:cNvPicPr/>
            <p:nvPr/>
          </p:nvPicPr>
          <p:blipFill>
            <a:blip r:embed="rId8" cstate="print"/>
            <a:stretch>
              <a:fillRect/>
            </a:stretch>
          </p:blipFill>
          <p:spPr>
            <a:xfrm>
              <a:off x="6306311" y="1993900"/>
              <a:ext cx="1095756" cy="630237"/>
            </a:xfrm>
            <a:prstGeom prst="rect">
              <a:avLst/>
            </a:prstGeom>
          </p:spPr>
        </p:pic>
        <p:pic>
          <p:nvPicPr>
            <p:cNvPr id="35" name="object 35"/>
            <p:cNvPicPr/>
            <p:nvPr/>
          </p:nvPicPr>
          <p:blipFill>
            <a:blip r:embed="rId9" cstate="print"/>
            <a:stretch>
              <a:fillRect/>
            </a:stretch>
          </p:blipFill>
          <p:spPr>
            <a:xfrm>
              <a:off x="6278879" y="2039112"/>
              <a:ext cx="1188720" cy="575500"/>
            </a:xfrm>
            <a:prstGeom prst="rect">
              <a:avLst/>
            </a:prstGeom>
          </p:spPr>
        </p:pic>
        <p:sp>
          <p:nvSpPr>
            <p:cNvPr id="36" name="object 36"/>
            <p:cNvSpPr/>
            <p:nvPr/>
          </p:nvSpPr>
          <p:spPr>
            <a:xfrm>
              <a:off x="6292595" y="1979676"/>
              <a:ext cx="1211580" cy="687705"/>
            </a:xfrm>
            <a:custGeom>
              <a:avLst/>
              <a:gdLst/>
              <a:ahLst/>
              <a:cxnLst/>
              <a:rect l="l" t="t" r="r" b="b"/>
              <a:pathLst>
                <a:path w="1211579" h="687705">
                  <a:moveTo>
                    <a:pt x="1211579" y="687324"/>
                  </a:moveTo>
                  <a:lnTo>
                    <a:pt x="0" y="687324"/>
                  </a:lnTo>
                  <a:lnTo>
                    <a:pt x="0" y="0"/>
                  </a:lnTo>
                  <a:lnTo>
                    <a:pt x="1211579" y="0"/>
                  </a:lnTo>
                  <a:lnTo>
                    <a:pt x="1211579" y="687324"/>
                  </a:lnTo>
                  <a:close/>
                </a:path>
              </a:pathLst>
            </a:custGeom>
            <a:solidFill>
              <a:srgbClr val="C0C0C0"/>
            </a:solidFill>
          </p:spPr>
          <p:txBody>
            <a:bodyPr wrap="square" lIns="0" tIns="0" rIns="0" bIns="0" rtlCol="0"/>
            <a:lstStyle/>
            <a:p/>
          </p:txBody>
        </p:sp>
      </p:grpSp>
      <p:sp>
        <p:nvSpPr>
          <p:cNvPr id="37" name="object 37"/>
          <p:cNvSpPr txBox="1"/>
          <p:nvPr/>
        </p:nvSpPr>
        <p:spPr>
          <a:xfrm>
            <a:off x="6292596" y="1979676"/>
            <a:ext cx="1211580" cy="687705"/>
          </a:xfrm>
          <a:prstGeom prst="rect">
            <a:avLst/>
          </a:prstGeom>
        </p:spPr>
        <p:txBody>
          <a:bodyPr vert="horz" wrap="square" lIns="0" tIns="92710" rIns="0" bIns="0" rtlCol="0">
            <a:spAutoFit/>
          </a:bodyPr>
          <a:lstStyle/>
          <a:p>
            <a:pPr marL="2540" algn="ctr">
              <a:lnSpc>
                <a:spcPts val="1795"/>
              </a:lnSpc>
              <a:spcBef>
                <a:spcPts val="730"/>
              </a:spcBef>
            </a:pPr>
            <a:r>
              <a:rPr sz="1500" b="1" spc="-5" dirty="0">
                <a:solidFill>
                  <a:srgbClr val="FF0000"/>
                </a:solidFill>
                <a:latin typeface="黑体" panose="02010609060101010101" charset="-122"/>
                <a:cs typeface="黑体" panose="02010609060101010101" charset="-122"/>
              </a:rPr>
              <a:t>HR </a:t>
            </a:r>
            <a:r>
              <a:rPr sz="1500" b="1" dirty="0">
                <a:solidFill>
                  <a:srgbClr val="FF0000"/>
                </a:solidFill>
                <a:latin typeface="黑体" panose="02010609060101010101" charset="-122"/>
                <a:cs typeface="黑体" panose="02010609060101010101" charset="-122"/>
              </a:rPr>
              <a:t>COE</a:t>
            </a:r>
            <a:endParaRPr sz="1500">
              <a:latin typeface="黑体" panose="02010609060101010101" charset="-122"/>
              <a:cs typeface="黑体" panose="02010609060101010101" charset="-122"/>
            </a:endParaRPr>
          </a:p>
          <a:p>
            <a:pPr marL="3175" algn="ctr">
              <a:lnSpc>
                <a:spcPts val="1435"/>
              </a:lnSpc>
            </a:pPr>
            <a:r>
              <a:rPr sz="1200" b="1" dirty="0">
                <a:solidFill>
                  <a:srgbClr val="F1F1F1"/>
                </a:solidFill>
                <a:latin typeface="黑体" panose="02010609060101010101" charset="-122"/>
                <a:cs typeface="黑体" panose="02010609060101010101" charset="-122"/>
              </a:rPr>
              <a:t>作为领域专</a:t>
            </a:r>
            <a:r>
              <a:rPr sz="1200" b="1" spc="-5" dirty="0">
                <a:solidFill>
                  <a:srgbClr val="F1F1F1"/>
                </a:solidFill>
                <a:latin typeface="黑体" panose="02010609060101010101" charset="-122"/>
                <a:cs typeface="黑体" panose="02010609060101010101" charset="-122"/>
              </a:rPr>
              <a:t>家</a:t>
            </a:r>
            <a:endParaRPr sz="1200">
              <a:latin typeface="黑体" panose="02010609060101010101" charset="-122"/>
              <a:cs typeface="黑体" panose="02010609060101010101" charset="-122"/>
            </a:endParaRPr>
          </a:p>
        </p:txBody>
      </p:sp>
      <p:sp>
        <p:nvSpPr>
          <p:cNvPr id="38" name="object 38"/>
          <p:cNvSpPr txBox="1"/>
          <p:nvPr/>
        </p:nvSpPr>
        <p:spPr>
          <a:xfrm>
            <a:off x="5943600" y="1494154"/>
            <a:ext cx="1679575" cy="391160"/>
          </a:xfrm>
          <a:prstGeom prst="rect">
            <a:avLst/>
          </a:prstGeom>
        </p:spPr>
        <p:txBody>
          <a:bodyPr vert="horz" wrap="square" lIns="0" tIns="12700" rIns="0" bIns="0" rtlCol="0">
            <a:spAutoFit/>
          </a:bodyPr>
          <a:lstStyle/>
          <a:p>
            <a:pPr marL="295275" indent="-282575">
              <a:lnSpc>
                <a:spcPct val="100000"/>
              </a:lnSpc>
              <a:spcBef>
                <a:spcPts val="100"/>
              </a:spcBef>
              <a:buFont typeface="Arial" panose="020B0604020202020204"/>
              <a:buChar char="•"/>
              <a:tabLst>
                <a:tab pos="294640" algn="l"/>
                <a:tab pos="295275" algn="l"/>
              </a:tabLst>
            </a:pPr>
            <a:r>
              <a:rPr sz="1200" dirty="0">
                <a:solidFill>
                  <a:srgbClr val="F1F1F1"/>
                </a:solidFill>
                <a:latin typeface="黑体" panose="02010609060101010101" charset="-122"/>
                <a:cs typeface="黑体" panose="02010609060101010101" charset="-122"/>
              </a:rPr>
              <a:t>通过专业能力使能BP</a:t>
            </a:r>
            <a:endParaRPr sz="1200">
              <a:latin typeface="黑体" panose="02010609060101010101" charset="-122"/>
              <a:cs typeface="黑体" panose="02010609060101010101" charset="-122"/>
            </a:endParaRPr>
          </a:p>
          <a:p>
            <a:pPr marL="295275" indent="-282575">
              <a:lnSpc>
                <a:spcPct val="100000"/>
              </a:lnSpc>
              <a:buFont typeface="Arial" panose="020B0604020202020204"/>
              <a:buChar char="•"/>
              <a:tabLst>
                <a:tab pos="294640" algn="l"/>
                <a:tab pos="295275" algn="l"/>
              </a:tabLst>
            </a:pPr>
            <a:r>
              <a:rPr sz="1200" dirty="0">
                <a:solidFill>
                  <a:srgbClr val="F1F1F1"/>
                </a:solidFill>
                <a:latin typeface="黑体" panose="02010609060101010101" charset="-122"/>
                <a:cs typeface="黑体" panose="02010609060101010101" charset="-122"/>
              </a:rPr>
              <a:t>确保全球设计一致</a:t>
            </a:r>
            <a:endParaRPr sz="1200">
              <a:latin typeface="黑体" panose="02010609060101010101" charset="-122"/>
              <a:cs typeface="黑体" panose="02010609060101010101" charset="-122"/>
            </a:endParaRPr>
          </a:p>
        </p:txBody>
      </p:sp>
      <p:grpSp>
        <p:nvGrpSpPr>
          <p:cNvPr id="39" name="object 39"/>
          <p:cNvGrpSpPr/>
          <p:nvPr/>
        </p:nvGrpSpPr>
        <p:grpSpPr>
          <a:xfrm>
            <a:off x="6215062" y="4251959"/>
            <a:ext cx="1289685" cy="758190"/>
            <a:chOff x="6215062" y="4251959"/>
            <a:chExt cx="1289685" cy="758190"/>
          </a:xfrm>
        </p:grpSpPr>
        <p:pic>
          <p:nvPicPr>
            <p:cNvPr id="40" name="object 40"/>
            <p:cNvPicPr/>
            <p:nvPr/>
          </p:nvPicPr>
          <p:blipFill>
            <a:blip r:embed="rId8" cstate="print"/>
            <a:stretch>
              <a:fillRect/>
            </a:stretch>
          </p:blipFill>
          <p:spPr>
            <a:xfrm>
              <a:off x="6306311" y="4297679"/>
              <a:ext cx="1095756" cy="630936"/>
            </a:xfrm>
            <a:prstGeom prst="rect">
              <a:avLst/>
            </a:prstGeom>
          </p:spPr>
        </p:pic>
        <p:pic>
          <p:nvPicPr>
            <p:cNvPr id="41" name="object 41"/>
            <p:cNvPicPr/>
            <p:nvPr/>
          </p:nvPicPr>
          <p:blipFill>
            <a:blip r:embed="rId10" cstate="print"/>
            <a:stretch>
              <a:fillRect/>
            </a:stretch>
          </p:blipFill>
          <p:spPr>
            <a:xfrm>
              <a:off x="6215062" y="4251959"/>
              <a:ext cx="1279525" cy="758189"/>
            </a:xfrm>
            <a:prstGeom prst="rect">
              <a:avLst/>
            </a:prstGeom>
          </p:spPr>
        </p:pic>
        <p:sp>
          <p:nvSpPr>
            <p:cNvPr id="42" name="object 42"/>
            <p:cNvSpPr/>
            <p:nvPr/>
          </p:nvSpPr>
          <p:spPr>
            <a:xfrm>
              <a:off x="6292596" y="4282439"/>
              <a:ext cx="1211580" cy="612775"/>
            </a:xfrm>
            <a:custGeom>
              <a:avLst/>
              <a:gdLst/>
              <a:ahLst/>
              <a:cxnLst/>
              <a:rect l="l" t="t" r="r" b="b"/>
              <a:pathLst>
                <a:path w="1211579" h="612775">
                  <a:moveTo>
                    <a:pt x="1211579" y="612648"/>
                  </a:moveTo>
                  <a:lnTo>
                    <a:pt x="0" y="612648"/>
                  </a:lnTo>
                  <a:lnTo>
                    <a:pt x="0" y="0"/>
                  </a:lnTo>
                  <a:lnTo>
                    <a:pt x="1211579" y="0"/>
                  </a:lnTo>
                  <a:lnTo>
                    <a:pt x="1211579" y="612648"/>
                  </a:lnTo>
                  <a:close/>
                </a:path>
              </a:pathLst>
            </a:custGeom>
            <a:solidFill>
              <a:srgbClr val="C0C0C0"/>
            </a:solidFill>
          </p:spPr>
          <p:txBody>
            <a:bodyPr wrap="square" lIns="0" tIns="0" rIns="0" bIns="0" rtlCol="0"/>
            <a:lstStyle/>
            <a:p/>
          </p:txBody>
        </p:sp>
      </p:grpSp>
      <p:sp>
        <p:nvSpPr>
          <p:cNvPr id="43" name="object 43"/>
          <p:cNvSpPr txBox="1"/>
          <p:nvPr/>
        </p:nvSpPr>
        <p:spPr>
          <a:xfrm>
            <a:off x="6292596" y="4282440"/>
            <a:ext cx="1211580" cy="612775"/>
          </a:xfrm>
          <a:prstGeom prst="rect">
            <a:avLst/>
          </a:prstGeom>
        </p:spPr>
        <p:txBody>
          <a:bodyPr vert="horz" wrap="square" lIns="0" tIns="5080" rIns="0" bIns="0" rtlCol="0">
            <a:spAutoFit/>
          </a:bodyPr>
          <a:lstStyle/>
          <a:p>
            <a:pPr marL="3810" algn="ctr">
              <a:lnSpc>
                <a:spcPct val="100000"/>
              </a:lnSpc>
              <a:spcBef>
                <a:spcPts val="40"/>
              </a:spcBef>
            </a:pPr>
            <a:r>
              <a:rPr sz="1500" b="1" spc="-5" dirty="0">
                <a:solidFill>
                  <a:srgbClr val="FF0000"/>
                </a:solidFill>
                <a:latin typeface="黑体" panose="02010609060101010101" charset="-122"/>
                <a:cs typeface="黑体" panose="02010609060101010101" charset="-122"/>
              </a:rPr>
              <a:t>HR </a:t>
            </a:r>
            <a:r>
              <a:rPr sz="1500" b="1" dirty="0">
                <a:solidFill>
                  <a:srgbClr val="FF0000"/>
                </a:solidFill>
                <a:latin typeface="黑体" panose="02010609060101010101" charset="-122"/>
                <a:cs typeface="黑体" panose="02010609060101010101" charset="-122"/>
              </a:rPr>
              <a:t>SSC</a:t>
            </a:r>
            <a:endParaRPr sz="1500">
              <a:latin typeface="黑体" panose="02010609060101010101" charset="-122"/>
              <a:cs typeface="黑体" panose="02010609060101010101" charset="-122"/>
            </a:endParaRPr>
          </a:p>
          <a:p>
            <a:pPr marL="73025" marR="59690" algn="ctr">
              <a:lnSpc>
                <a:spcPct val="100000"/>
              </a:lnSpc>
              <a:spcBef>
                <a:spcPts val="35"/>
              </a:spcBef>
            </a:pPr>
            <a:r>
              <a:rPr sz="1200" b="1" dirty="0">
                <a:solidFill>
                  <a:srgbClr val="F1F1F1"/>
                </a:solidFill>
                <a:latin typeface="黑体" panose="02010609060101010101" charset="-122"/>
                <a:cs typeface="黑体" panose="02010609060101010101" charset="-122"/>
              </a:rPr>
              <a:t>作为标准服务</a:t>
            </a:r>
            <a:r>
              <a:rPr sz="1200" b="1" spc="-5" dirty="0">
                <a:solidFill>
                  <a:srgbClr val="F1F1F1"/>
                </a:solidFill>
                <a:latin typeface="黑体" panose="02010609060101010101" charset="-122"/>
                <a:cs typeface="黑体" panose="02010609060101010101" charset="-122"/>
              </a:rPr>
              <a:t>提 </a:t>
            </a:r>
            <a:r>
              <a:rPr sz="1200" b="1" dirty="0">
                <a:solidFill>
                  <a:srgbClr val="F1F1F1"/>
                </a:solidFill>
                <a:latin typeface="黑体" panose="02010609060101010101" charset="-122"/>
                <a:cs typeface="黑体" panose="02010609060101010101" charset="-122"/>
              </a:rPr>
              <a:t>供</a:t>
            </a:r>
            <a:r>
              <a:rPr sz="1200" b="1" spc="-5" dirty="0">
                <a:solidFill>
                  <a:srgbClr val="F1F1F1"/>
                </a:solidFill>
                <a:latin typeface="黑体" panose="02010609060101010101" charset="-122"/>
                <a:cs typeface="黑体" panose="02010609060101010101" charset="-122"/>
              </a:rPr>
              <a:t>者</a:t>
            </a:r>
            <a:endParaRPr sz="1200">
              <a:latin typeface="黑体" panose="02010609060101010101" charset="-122"/>
              <a:cs typeface="黑体" panose="02010609060101010101" charset="-122"/>
            </a:endParaRPr>
          </a:p>
        </p:txBody>
      </p:sp>
      <p:sp>
        <p:nvSpPr>
          <p:cNvPr id="44" name="object 44"/>
          <p:cNvSpPr txBox="1"/>
          <p:nvPr/>
        </p:nvSpPr>
        <p:spPr>
          <a:xfrm>
            <a:off x="5810250" y="4985067"/>
            <a:ext cx="2060575" cy="574040"/>
          </a:xfrm>
          <a:prstGeom prst="rect">
            <a:avLst/>
          </a:prstGeom>
        </p:spPr>
        <p:txBody>
          <a:bodyPr vert="horz" wrap="square" lIns="0" tIns="12700" rIns="0" bIns="0" rtlCol="0">
            <a:spAutoFit/>
          </a:bodyPr>
          <a:lstStyle/>
          <a:p>
            <a:pPr marL="295275" marR="5080" indent="-282575">
              <a:lnSpc>
                <a:spcPct val="100000"/>
              </a:lnSpc>
              <a:spcBef>
                <a:spcPts val="100"/>
              </a:spcBef>
              <a:buFont typeface="Arial" panose="020B0604020202020204"/>
              <a:buChar char="•"/>
              <a:tabLst>
                <a:tab pos="294640" algn="l"/>
                <a:tab pos="295275" algn="l"/>
              </a:tabLst>
            </a:pPr>
            <a:r>
              <a:rPr sz="1200" dirty="0">
                <a:solidFill>
                  <a:srgbClr val="F1F1F1"/>
                </a:solidFill>
                <a:latin typeface="黑体" panose="02010609060101010101" charset="-122"/>
                <a:cs typeface="黑体" panose="02010609060101010101" charset="-122"/>
              </a:rPr>
              <a:t>帮助BP和COE从行政事务性 工作中解脱出来</a:t>
            </a:r>
            <a:endParaRPr sz="1200">
              <a:latin typeface="黑体" panose="02010609060101010101" charset="-122"/>
              <a:cs typeface="黑体" panose="02010609060101010101" charset="-122"/>
            </a:endParaRPr>
          </a:p>
          <a:p>
            <a:pPr marL="295275" indent="-282575">
              <a:lnSpc>
                <a:spcPct val="100000"/>
              </a:lnSpc>
              <a:buFont typeface="Arial" panose="020B0604020202020204"/>
              <a:buChar char="•"/>
              <a:tabLst>
                <a:tab pos="294640" algn="l"/>
                <a:tab pos="295275" algn="l"/>
              </a:tabLst>
            </a:pPr>
            <a:r>
              <a:rPr sz="1200" dirty="0">
                <a:solidFill>
                  <a:srgbClr val="F1F1F1"/>
                </a:solidFill>
                <a:latin typeface="黑体" panose="02010609060101010101" charset="-122"/>
                <a:cs typeface="黑体" panose="02010609060101010101" charset="-122"/>
              </a:rPr>
              <a:t>确保服务交付全球一致性</a:t>
            </a:r>
            <a:endParaRPr sz="1200">
              <a:latin typeface="黑体" panose="02010609060101010101" charset="-122"/>
              <a:cs typeface="黑体" panose="02010609060101010101" charset="-122"/>
            </a:endParaRPr>
          </a:p>
        </p:txBody>
      </p:sp>
      <p:grpSp>
        <p:nvGrpSpPr>
          <p:cNvPr id="45" name="object 45"/>
          <p:cNvGrpSpPr/>
          <p:nvPr/>
        </p:nvGrpSpPr>
        <p:grpSpPr>
          <a:xfrm>
            <a:off x="2492375" y="4106545"/>
            <a:ext cx="3100705" cy="1725930"/>
            <a:chOff x="2517775" y="4106862"/>
            <a:chExt cx="3075305" cy="1725930"/>
          </a:xfrm>
        </p:grpSpPr>
        <p:sp>
          <p:nvSpPr>
            <p:cNvPr id="46" name="object 46"/>
            <p:cNvSpPr/>
            <p:nvPr/>
          </p:nvSpPr>
          <p:spPr>
            <a:xfrm>
              <a:off x="2517775" y="4114800"/>
              <a:ext cx="3054350" cy="1717675"/>
            </a:xfrm>
            <a:custGeom>
              <a:avLst/>
              <a:gdLst/>
              <a:ahLst/>
              <a:cxnLst/>
              <a:rect l="l" t="t" r="r" b="b"/>
              <a:pathLst>
                <a:path w="3054350" h="1717675">
                  <a:moveTo>
                    <a:pt x="3054350" y="1717421"/>
                  </a:moveTo>
                  <a:lnTo>
                    <a:pt x="0" y="1717421"/>
                  </a:lnTo>
                  <a:lnTo>
                    <a:pt x="0" y="0"/>
                  </a:lnTo>
                  <a:lnTo>
                    <a:pt x="3054350" y="0"/>
                  </a:lnTo>
                  <a:lnTo>
                    <a:pt x="3054350" y="1717421"/>
                  </a:lnTo>
                  <a:close/>
                </a:path>
              </a:pathLst>
            </a:custGeom>
            <a:solidFill>
              <a:srgbClr val="92D050"/>
            </a:solidFill>
          </p:spPr>
          <p:txBody>
            <a:bodyPr wrap="square" lIns="0" tIns="0" rIns="0" bIns="0" rtlCol="0"/>
            <a:lstStyle/>
            <a:p/>
          </p:txBody>
        </p:sp>
        <p:sp>
          <p:nvSpPr>
            <p:cNvPr id="47" name="object 47"/>
            <p:cNvSpPr/>
            <p:nvPr/>
          </p:nvSpPr>
          <p:spPr>
            <a:xfrm>
              <a:off x="2570162" y="4106862"/>
              <a:ext cx="3022600" cy="1696720"/>
            </a:xfrm>
            <a:custGeom>
              <a:avLst/>
              <a:gdLst/>
              <a:ahLst/>
              <a:cxnLst/>
              <a:rect l="l" t="t" r="r" b="b"/>
              <a:pathLst>
                <a:path w="3022600" h="1696720">
                  <a:moveTo>
                    <a:pt x="3022600" y="1696720"/>
                  </a:moveTo>
                  <a:lnTo>
                    <a:pt x="0" y="1696720"/>
                  </a:lnTo>
                  <a:lnTo>
                    <a:pt x="0" y="0"/>
                  </a:lnTo>
                  <a:lnTo>
                    <a:pt x="3022600" y="0"/>
                  </a:lnTo>
                  <a:lnTo>
                    <a:pt x="3022600" y="7937"/>
                  </a:lnTo>
                  <a:lnTo>
                    <a:pt x="15875" y="7937"/>
                  </a:lnTo>
                  <a:lnTo>
                    <a:pt x="7937" y="15875"/>
                  </a:lnTo>
                  <a:lnTo>
                    <a:pt x="15875" y="15875"/>
                  </a:lnTo>
                  <a:lnTo>
                    <a:pt x="15875" y="1680845"/>
                  </a:lnTo>
                  <a:lnTo>
                    <a:pt x="7937" y="1680845"/>
                  </a:lnTo>
                  <a:lnTo>
                    <a:pt x="15875" y="1688782"/>
                  </a:lnTo>
                  <a:lnTo>
                    <a:pt x="3022600" y="1688782"/>
                  </a:lnTo>
                  <a:lnTo>
                    <a:pt x="3022600" y="1696720"/>
                  </a:lnTo>
                  <a:close/>
                </a:path>
                <a:path w="3022600" h="1696720">
                  <a:moveTo>
                    <a:pt x="15875" y="15875"/>
                  </a:moveTo>
                  <a:lnTo>
                    <a:pt x="7937" y="15875"/>
                  </a:lnTo>
                  <a:lnTo>
                    <a:pt x="15875" y="7937"/>
                  </a:lnTo>
                  <a:lnTo>
                    <a:pt x="15875" y="15875"/>
                  </a:lnTo>
                  <a:close/>
                </a:path>
                <a:path w="3022600" h="1696720">
                  <a:moveTo>
                    <a:pt x="3006725" y="15875"/>
                  </a:moveTo>
                  <a:lnTo>
                    <a:pt x="15875" y="15875"/>
                  </a:lnTo>
                  <a:lnTo>
                    <a:pt x="15875" y="7937"/>
                  </a:lnTo>
                  <a:lnTo>
                    <a:pt x="3006725" y="7937"/>
                  </a:lnTo>
                  <a:lnTo>
                    <a:pt x="3006725" y="15875"/>
                  </a:lnTo>
                  <a:close/>
                </a:path>
                <a:path w="3022600" h="1696720">
                  <a:moveTo>
                    <a:pt x="3006725" y="1688782"/>
                  </a:moveTo>
                  <a:lnTo>
                    <a:pt x="3006725" y="7937"/>
                  </a:lnTo>
                  <a:lnTo>
                    <a:pt x="3014662" y="15875"/>
                  </a:lnTo>
                  <a:lnTo>
                    <a:pt x="3022600" y="15874"/>
                  </a:lnTo>
                  <a:lnTo>
                    <a:pt x="3022600" y="1680845"/>
                  </a:lnTo>
                  <a:lnTo>
                    <a:pt x="3014662" y="1680845"/>
                  </a:lnTo>
                  <a:lnTo>
                    <a:pt x="3006725" y="1688782"/>
                  </a:lnTo>
                  <a:close/>
                </a:path>
                <a:path w="3022600" h="1696720">
                  <a:moveTo>
                    <a:pt x="3022600" y="15874"/>
                  </a:moveTo>
                  <a:lnTo>
                    <a:pt x="3014662" y="15875"/>
                  </a:lnTo>
                  <a:lnTo>
                    <a:pt x="3006725" y="7937"/>
                  </a:lnTo>
                  <a:lnTo>
                    <a:pt x="3022600" y="7937"/>
                  </a:lnTo>
                  <a:lnTo>
                    <a:pt x="3022600" y="15874"/>
                  </a:lnTo>
                  <a:close/>
                </a:path>
                <a:path w="3022600" h="1696720">
                  <a:moveTo>
                    <a:pt x="15875" y="1688782"/>
                  </a:moveTo>
                  <a:lnTo>
                    <a:pt x="7937" y="1680845"/>
                  </a:lnTo>
                  <a:lnTo>
                    <a:pt x="15875" y="1680845"/>
                  </a:lnTo>
                  <a:lnTo>
                    <a:pt x="15875" y="1688782"/>
                  </a:lnTo>
                  <a:close/>
                </a:path>
                <a:path w="3022600" h="1696720">
                  <a:moveTo>
                    <a:pt x="3006725" y="1688782"/>
                  </a:moveTo>
                  <a:lnTo>
                    <a:pt x="15875" y="1688782"/>
                  </a:lnTo>
                  <a:lnTo>
                    <a:pt x="15875" y="1680845"/>
                  </a:lnTo>
                  <a:lnTo>
                    <a:pt x="3006725" y="1680845"/>
                  </a:lnTo>
                  <a:lnTo>
                    <a:pt x="3006725" y="1688782"/>
                  </a:lnTo>
                  <a:close/>
                </a:path>
                <a:path w="3022600" h="1696720">
                  <a:moveTo>
                    <a:pt x="3022600" y="1688782"/>
                  </a:moveTo>
                  <a:lnTo>
                    <a:pt x="3006725" y="1688782"/>
                  </a:lnTo>
                  <a:lnTo>
                    <a:pt x="3014662" y="1680845"/>
                  </a:lnTo>
                  <a:lnTo>
                    <a:pt x="3022600" y="1680845"/>
                  </a:lnTo>
                  <a:lnTo>
                    <a:pt x="3022600" y="1688782"/>
                  </a:lnTo>
                  <a:close/>
                </a:path>
              </a:pathLst>
            </a:custGeom>
            <a:solidFill>
              <a:srgbClr val="3B9352"/>
            </a:solidFill>
          </p:spPr>
          <p:txBody>
            <a:bodyPr wrap="square" lIns="0" tIns="0" rIns="0" bIns="0" rtlCol="0"/>
            <a:lstStyle/>
            <a:p/>
          </p:txBody>
        </p:sp>
      </p:grpSp>
      <p:sp>
        <p:nvSpPr>
          <p:cNvPr id="48" name="object 48"/>
          <p:cNvSpPr txBox="1"/>
          <p:nvPr/>
        </p:nvSpPr>
        <p:spPr>
          <a:xfrm>
            <a:off x="2544445" y="4106545"/>
            <a:ext cx="3027680" cy="1691640"/>
          </a:xfrm>
          <a:prstGeom prst="rect">
            <a:avLst/>
          </a:prstGeom>
        </p:spPr>
        <p:txBody>
          <a:bodyPr vert="horz" wrap="square" lIns="0" tIns="2540" rIns="0" bIns="0" rtlCol="0">
            <a:spAutoFit/>
          </a:bodyPr>
          <a:lstStyle/>
          <a:p>
            <a:pPr marL="227330" indent="-167005">
              <a:lnSpc>
                <a:spcPts val="1185"/>
              </a:lnSpc>
              <a:spcBef>
                <a:spcPts val="20"/>
              </a:spcBef>
              <a:buFont typeface="Arial" panose="020B0604020202020204"/>
              <a:buChar char="•"/>
              <a:tabLst>
                <a:tab pos="226695" algn="l"/>
              </a:tabLst>
            </a:pPr>
            <a:r>
              <a:rPr sz="1000" dirty="0">
                <a:solidFill>
                  <a:srgbClr val="F1F1F1"/>
                </a:solidFill>
                <a:latin typeface="黑体" panose="02010609060101010101" charset="-122"/>
                <a:cs typeface="黑体" panose="02010609060101010101" charset="-122"/>
              </a:rPr>
              <a:t>提供业务导向的</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解决方</a:t>
            </a:r>
            <a:r>
              <a:rPr sz="1000" spc="-5" dirty="0">
                <a:solidFill>
                  <a:srgbClr val="F1F1F1"/>
                </a:solidFill>
                <a:latin typeface="黑体" panose="02010609060101010101" charset="-122"/>
                <a:cs typeface="黑体" panose="02010609060101010101" charset="-122"/>
              </a:rPr>
              <a:t>案</a:t>
            </a:r>
            <a:endParaRPr sz="1000">
              <a:latin typeface="黑体" panose="02010609060101010101" charset="-122"/>
              <a:cs typeface="黑体" panose="02010609060101010101" charset="-122"/>
            </a:endParaRPr>
          </a:p>
          <a:p>
            <a:pPr marL="314325">
              <a:lnSpc>
                <a:spcPts val="1185"/>
              </a:lnSpc>
            </a:pPr>
            <a:r>
              <a:rPr sz="1000" dirty="0">
                <a:solidFill>
                  <a:srgbClr val="F1F1F1"/>
                </a:solidFill>
                <a:latin typeface="黑体" panose="02010609060101010101" charset="-122"/>
                <a:cs typeface="黑体" panose="02010609060101010101" charset="-122"/>
              </a:rPr>
              <a:t>理解业务需求，并转换为</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需</a:t>
            </a:r>
            <a:r>
              <a:rPr sz="1000" spc="-5" dirty="0">
                <a:solidFill>
                  <a:srgbClr val="F1F1F1"/>
                </a:solidFill>
                <a:latin typeface="黑体" panose="02010609060101010101" charset="-122"/>
                <a:cs typeface="黑体" panose="02010609060101010101" charset="-122"/>
              </a:rPr>
              <a:t>求</a:t>
            </a:r>
            <a:endParaRPr sz="1000">
              <a:latin typeface="黑体" panose="02010609060101010101" charset="-122"/>
              <a:cs typeface="黑体" panose="02010609060101010101" charset="-122"/>
            </a:endParaRPr>
          </a:p>
          <a:p>
            <a:pPr marL="314325">
              <a:lnSpc>
                <a:spcPct val="100000"/>
              </a:lnSpc>
              <a:spcBef>
                <a:spcPts val="20"/>
              </a:spcBef>
            </a:pPr>
            <a:r>
              <a:rPr sz="1000" dirty="0">
                <a:solidFill>
                  <a:srgbClr val="F1F1F1"/>
                </a:solidFill>
                <a:latin typeface="黑体" panose="02010609060101010101" charset="-122"/>
                <a:cs typeface="黑体" panose="02010609060101010101" charset="-122"/>
              </a:rPr>
              <a:t>整合各领域专家的经验，形成解决方</a:t>
            </a:r>
            <a:r>
              <a:rPr sz="1000" spc="-5" dirty="0">
                <a:solidFill>
                  <a:srgbClr val="F1F1F1"/>
                </a:solidFill>
                <a:latin typeface="黑体" panose="02010609060101010101" charset="-122"/>
                <a:cs typeface="黑体" panose="02010609060101010101" charset="-122"/>
              </a:rPr>
              <a:t>案</a:t>
            </a:r>
            <a:endParaRPr sz="1000">
              <a:latin typeface="黑体" panose="02010609060101010101" charset="-122"/>
              <a:cs typeface="黑体" panose="02010609060101010101" charset="-122"/>
            </a:endParaRPr>
          </a:p>
          <a:p>
            <a:pPr marL="60325" marR="320040" indent="254000">
              <a:lnSpc>
                <a:spcPts val="1180"/>
              </a:lnSpc>
              <a:spcBef>
                <a:spcPts val="60"/>
              </a:spcBef>
            </a:pPr>
            <a:r>
              <a:rPr sz="1000" dirty="0">
                <a:solidFill>
                  <a:srgbClr val="F1F1F1"/>
                </a:solidFill>
                <a:latin typeface="黑体" panose="02010609060101010101" charset="-122"/>
                <a:cs typeface="黑体" panose="02010609060101010101" charset="-122"/>
              </a:rPr>
              <a:t>通过提供咨询和具体领域的支持，帮助业</a:t>
            </a:r>
            <a:r>
              <a:rPr sz="1000" spc="-5" dirty="0">
                <a:solidFill>
                  <a:srgbClr val="F1F1F1"/>
                </a:solidFill>
                <a:latin typeface="黑体" panose="02010609060101010101" charset="-122"/>
                <a:cs typeface="黑体" panose="02010609060101010101" charset="-122"/>
              </a:rPr>
              <a:t>务 </a:t>
            </a:r>
            <a:r>
              <a:rPr sz="1000" dirty="0">
                <a:solidFill>
                  <a:srgbClr val="F1F1F1"/>
                </a:solidFill>
                <a:latin typeface="黑体" panose="02010609060101010101" charset="-122"/>
                <a:cs typeface="黑体" panose="02010609060101010101" charset="-122"/>
              </a:rPr>
              <a:t>执行战</a:t>
            </a:r>
            <a:r>
              <a:rPr sz="1000" spc="-5" dirty="0">
                <a:solidFill>
                  <a:srgbClr val="F1F1F1"/>
                </a:solidFill>
                <a:latin typeface="黑体" panose="02010609060101010101" charset="-122"/>
                <a:cs typeface="黑体" panose="02010609060101010101" charset="-122"/>
              </a:rPr>
              <a:t>略</a:t>
            </a:r>
            <a:endParaRPr sz="1000">
              <a:latin typeface="黑体" panose="02010609060101010101" charset="-122"/>
              <a:cs typeface="黑体" panose="02010609060101010101" charset="-122"/>
            </a:endParaRPr>
          </a:p>
          <a:p>
            <a:pPr marL="314325">
              <a:lnSpc>
                <a:spcPts val="1180"/>
              </a:lnSpc>
            </a:pPr>
            <a:r>
              <a:rPr sz="1000" dirty="0">
                <a:solidFill>
                  <a:srgbClr val="F1F1F1"/>
                </a:solidFill>
                <a:latin typeface="黑体" panose="02010609060101010101" charset="-122"/>
                <a:cs typeface="黑体" panose="02010609060101010101" charset="-122"/>
              </a:rPr>
              <a:t>交付解决方案，确保业务结果的达</a:t>
            </a:r>
            <a:r>
              <a:rPr sz="1000" spc="-5" dirty="0">
                <a:solidFill>
                  <a:srgbClr val="F1F1F1"/>
                </a:solidFill>
                <a:latin typeface="黑体" panose="02010609060101010101" charset="-122"/>
                <a:cs typeface="黑体" panose="02010609060101010101" charset="-122"/>
              </a:rPr>
              <a:t>成</a:t>
            </a:r>
            <a:endParaRPr sz="1000">
              <a:latin typeface="黑体" panose="02010609060101010101" charset="-122"/>
              <a:cs typeface="黑体" panose="02010609060101010101" charset="-122"/>
            </a:endParaRPr>
          </a:p>
          <a:p>
            <a:pPr marL="227330" indent="-167005">
              <a:lnSpc>
                <a:spcPts val="1185"/>
              </a:lnSpc>
              <a:spcBef>
                <a:spcPts val="10"/>
              </a:spcBef>
              <a:buFont typeface="Arial" panose="020B0604020202020204"/>
              <a:buChar char="•"/>
              <a:tabLst>
                <a:tab pos="226695" algn="l"/>
              </a:tabLst>
            </a:pPr>
            <a:r>
              <a:rPr sz="1000" dirty="0">
                <a:solidFill>
                  <a:srgbClr val="F1F1F1"/>
                </a:solidFill>
                <a:latin typeface="黑体" panose="02010609060101010101" charset="-122"/>
                <a:cs typeface="黑体" panose="02010609060101010101" charset="-122"/>
              </a:rPr>
              <a:t>推行</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流程循</a:t>
            </a:r>
            <a:r>
              <a:rPr sz="1000" spc="-5" dirty="0">
                <a:solidFill>
                  <a:srgbClr val="F1F1F1"/>
                </a:solidFill>
                <a:latin typeface="黑体" panose="02010609060101010101" charset="-122"/>
                <a:cs typeface="黑体" panose="02010609060101010101" charset="-122"/>
              </a:rPr>
              <a:t>环</a:t>
            </a:r>
            <a:endParaRPr sz="1000">
              <a:latin typeface="黑体" panose="02010609060101010101" charset="-122"/>
              <a:cs typeface="黑体" panose="02010609060101010101" charset="-122"/>
            </a:endParaRPr>
          </a:p>
          <a:p>
            <a:pPr marL="314325">
              <a:lnSpc>
                <a:spcPts val="1185"/>
              </a:lnSpc>
            </a:pPr>
            <a:r>
              <a:rPr sz="1000" dirty="0">
                <a:solidFill>
                  <a:srgbClr val="F1F1F1"/>
                </a:solidFill>
                <a:latin typeface="黑体" panose="02010609060101010101" charset="-122"/>
                <a:cs typeface="黑体" panose="02010609060101010101" charset="-122"/>
              </a:rPr>
              <a:t>推行</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流程，以支持管理决</a:t>
            </a:r>
            <a:r>
              <a:rPr sz="1000" spc="-5" dirty="0">
                <a:solidFill>
                  <a:srgbClr val="F1F1F1"/>
                </a:solidFill>
                <a:latin typeface="黑体" panose="02010609060101010101" charset="-122"/>
                <a:cs typeface="黑体" panose="02010609060101010101" charset="-122"/>
              </a:rPr>
              <a:t>策</a:t>
            </a:r>
            <a:endParaRPr sz="1000">
              <a:latin typeface="黑体" panose="02010609060101010101" charset="-122"/>
              <a:cs typeface="黑体" panose="02010609060101010101" charset="-122"/>
            </a:endParaRPr>
          </a:p>
          <a:p>
            <a:pPr marL="314325">
              <a:lnSpc>
                <a:spcPct val="100000"/>
              </a:lnSpc>
              <a:spcBef>
                <a:spcPts val="20"/>
              </a:spcBef>
            </a:pPr>
            <a:r>
              <a:rPr sz="1000" dirty="0">
                <a:solidFill>
                  <a:srgbClr val="F1F1F1"/>
                </a:solidFill>
                <a:latin typeface="黑体" panose="02010609060101010101" charset="-122"/>
                <a:cs typeface="黑体" panose="02010609060101010101" charset="-122"/>
              </a:rPr>
              <a:t>运用业务知识在业务线推行</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政策</a:t>
            </a:r>
            <a:r>
              <a:rPr sz="1000" spc="-5" dirty="0">
                <a:solidFill>
                  <a:srgbClr val="F1F1F1"/>
                </a:solidFill>
                <a:latin typeface="黑体" panose="02010609060101010101" charset="-122"/>
                <a:cs typeface="黑体" panose="02010609060101010101" charset="-122"/>
              </a:rPr>
              <a:t>制</a:t>
            </a:r>
            <a:endParaRPr sz="1000">
              <a:latin typeface="黑体" panose="02010609060101010101" charset="-122"/>
              <a:cs typeface="黑体" panose="02010609060101010101" charset="-122"/>
            </a:endParaRPr>
          </a:p>
          <a:p>
            <a:pPr marL="60325">
              <a:lnSpc>
                <a:spcPts val="1190"/>
              </a:lnSpc>
              <a:spcBef>
                <a:spcPts val="5"/>
              </a:spcBef>
            </a:pPr>
            <a:r>
              <a:rPr sz="1000" spc="-5" dirty="0">
                <a:solidFill>
                  <a:srgbClr val="F1F1F1"/>
                </a:solidFill>
                <a:latin typeface="黑体" panose="02010609060101010101" charset="-122"/>
                <a:cs typeface="黑体" panose="02010609060101010101" charset="-122"/>
              </a:rPr>
              <a:t>度</a:t>
            </a:r>
            <a:endParaRPr sz="1000">
              <a:latin typeface="黑体" panose="02010609060101010101" charset="-122"/>
              <a:cs typeface="黑体" panose="02010609060101010101" charset="-122"/>
            </a:endParaRPr>
          </a:p>
          <a:p>
            <a:pPr marL="314325">
              <a:lnSpc>
                <a:spcPts val="1190"/>
              </a:lnSpc>
            </a:pPr>
            <a:r>
              <a:rPr sz="1000" dirty="0">
                <a:solidFill>
                  <a:srgbClr val="F1F1F1"/>
                </a:solidFill>
                <a:latin typeface="黑体" panose="02010609060101010101" charset="-122"/>
                <a:cs typeface="黑体" panose="02010609060101010101" charset="-122"/>
              </a:rPr>
              <a:t>在业务规划中代表</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向</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传递业务需</a:t>
            </a:r>
            <a:r>
              <a:rPr sz="1000" spc="-5" dirty="0">
                <a:solidFill>
                  <a:srgbClr val="F1F1F1"/>
                </a:solidFill>
                <a:latin typeface="黑体" panose="02010609060101010101" charset="-122"/>
                <a:cs typeface="黑体" panose="02010609060101010101" charset="-122"/>
              </a:rPr>
              <a:t>求</a:t>
            </a:r>
            <a:endParaRPr sz="1000">
              <a:latin typeface="黑体" panose="02010609060101010101" charset="-122"/>
              <a:cs typeface="黑体" panose="02010609060101010101" charset="-122"/>
            </a:endParaRPr>
          </a:p>
        </p:txBody>
      </p:sp>
      <p:grpSp>
        <p:nvGrpSpPr>
          <p:cNvPr id="49" name="object 49"/>
          <p:cNvGrpSpPr/>
          <p:nvPr/>
        </p:nvGrpSpPr>
        <p:grpSpPr>
          <a:xfrm>
            <a:off x="7889875" y="1790700"/>
            <a:ext cx="3243580" cy="1836420"/>
            <a:chOff x="7889875" y="1790700"/>
            <a:chExt cx="3243580" cy="1836420"/>
          </a:xfrm>
        </p:grpSpPr>
        <p:sp>
          <p:nvSpPr>
            <p:cNvPr id="50" name="object 50"/>
            <p:cNvSpPr/>
            <p:nvPr/>
          </p:nvSpPr>
          <p:spPr>
            <a:xfrm>
              <a:off x="7897367" y="1798320"/>
              <a:ext cx="3228340" cy="1821180"/>
            </a:xfrm>
            <a:custGeom>
              <a:avLst/>
              <a:gdLst/>
              <a:ahLst/>
              <a:cxnLst/>
              <a:rect l="l" t="t" r="r" b="b"/>
              <a:pathLst>
                <a:path w="3228340" h="1821179">
                  <a:moveTo>
                    <a:pt x="3227831" y="1821179"/>
                  </a:moveTo>
                  <a:lnTo>
                    <a:pt x="0" y="1821179"/>
                  </a:lnTo>
                  <a:lnTo>
                    <a:pt x="0" y="0"/>
                  </a:lnTo>
                  <a:lnTo>
                    <a:pt x="3227831" y="0"/>
                  </a:lnTo>
                  <a:lnTo>
                    <a:pt x="3227831" y="1821179"/>
                  </a:lnTo>
                  <a:close/>
                </a:path>
              </a:pathLst>
            </a:custGeom>
            <a:solidFill>
              <a:srgbClr val="92D050"/>
            </a:solidFill>
          </p:spPr>
          <p:txBody>
            <a:bodyPr wrap="square" lIns="0" tIns="0" rIns="0" bIns="0" rtlCol="0"/>
            <a:lstStyle/>
            <a:p/>
          </p:txBody>
        </p:sp>
        <p:sp>
          <p:nvSpPr>
            <p:cNvPr id="51" name="object 51"/>
            <p:cNvSpPr/>
            <p:nvPr/>
          </p:nvSpPr>
          <p:spPr>
            <a:xfrm>
              <a:off x="7889875" y="1790700"/>
              <a:ext cx="3243580" cy="1836420"/>
            </a:xfrm>
            <a:custGeom>
              <a:avLst/>
              <a:gdLst/>
              <a:ahLst/>
              <a:cxnLst/>
              <a:rect l="l" t="t" r="r" b="b"/>
              <a:pathLst>
                <a:path w="3243579" h="1836420">
                  <a:moveTo>
                    <a:pt x="3243262" y="1836420"/>
                  </a:moveTo>
                  <a:lnTo>
                    <a:pt x="0" y="1836420"/>
                  </a:lnTo>
                  <a:lnTo>
                    <a:pt x="0" y="0"/>
                  </a:lnTo>
                  <a:lnTo>
                    <a:pt x="3243262" y="0"/>
                  </a:lnTo>
                  <a:lnTo>
                    <a:pt x="3243262" y="7937"/>
                  </a:lnTo>
                  <a:lnTo>
                    <a:pt x="15875" y="7937"/>
                  </a:lnTo>
                  <a:lnTo>
                    <a:pt x="7937" y="15875"/>
                  </a:lnTo>
                  <a:lnTo>
                    <a:pt x="15875" y="15875"/>
                  </a:lnTo>
                  <a:lnTo>
                    <a:pt x="15875" y="1820545"/>
                  </a:lnTo>
                  <a:lnTo>
                    <a:pt x="7937" y="1820545"/>
                  </a:lnTo>
                  <a:lnTo>
                    <a:pt x="15875" y="1828482"/>
                  </a:lnTo>
                  <a:lnTo>
                    <a:pt x="3243262" y="1828482"/>
                  </a:lnTo>
                  <a:lnTo>
                    <a:pt x="3243262" y="1836420"/>
                  </a:lnTo>
                  <a:close/>
                </a:path>
                <a:path w="3243579" h="1836420">
                  <a:moveTo>
                    <a:pt x="15875" y="15875"/>
                  </a:moveTo>
                  <a:lnTo>
                    <a:pt x="7937" y="15875"/>
                  </a:lnTo>
                  <a:lnTo>
                    <a:pt x="15875" y="7937"/>
                  </a:lnTo>
                  <a:lnTo>
                    <a:pt x="15875" y="15875"/>
                  </a:lnTo>
                  <a:close/>
                </a:path>
                <a:path w="3243579" h="1836420">
                  <a:moveTo>
                    <a:pt x="3227387" y="15875"/>
                  </a:moveTo>
                  <a:lnTo>
                    <a:pt x="15875" y="15875"/>
                  </a:lnTo>
                  <a:lnTo>
                    <a:pt x="15875" y="7937"/>
                  </a:lnTo>
                  <a:lnTo>
                    <a:pt x="3227387" y="7937"/>
                  </a:lnTo>
                  <a:lnTo>
                    <a:pt x="3227387" y="15875"/>
                  </a:lnTo>
                  <a:close/>
                </a:path>
                <a:path w="3243579" h="1836420">
                  <a:moveTo>
                    <a:pt x="3227387" y="1828482"/>
                  </a:moveTo>
                  <a:lnTo>
                    <a:pt x="3227387" y="7937"/>
                  </a:lnTo>
                  <a:lnTo>
                    <a:pt x="3235325" y="15875"/>
                  </a:lnTo>
                  <a:lnTo>
                    <a:pt x="3243262" y="15875"/>
                  </a:lnTo>
                  <a:lnTo>
                    <a:pt x="3243262" y="1820545"/>
                  </a:lnTo>
                  <a:lnTo>
                    <a:pt x="3235325" y="1820545"/>
                  </a:lnTo>
                  <a:lnTo>
                    <a:pt x="3227387" y="1828482"/>
                  </a:lnTo>
                  <a:close/>
                </a:path>
                <a:path w="3243579" h="1836420">
                  <a:moveTo>
                    <a:pt x="3243262" y="15875"/>
                  </a:moveTo>
                  <a:lnTo>
                    <a:pt x="3235325" y="15875"/>
                  </a:lnTo>
                  <a:lnTo>
                    <a:pt x="3227387" y="7937"/>
                  </a:lnTo>
                  <a:lnTo>
                    <a:pt x="3243262" y="7937"/>
                  </a:lnTo>
                  <a:lnTo>
                    <a:pt x="3243262" y="15875"/>
                  </a:lnTo>
                  <a:close/>
                </a:path>
                <a:path w="3243579" h="1836420">
                  <a:moveTo>
                    <a:pt x="15875" y="1828482"/>
                  </a:moveTo>
                  <a:lnTo>
                    <a:pt x="7937" y="1820545"/>
                  </a:lnTo>
                  <a:lnTo>
                    <a:pt x="15875" y="1820545"/>
                  </a:lnTo>
                  <a:lnTo>
                    <a:pt x="15875" y="1828482"/>
                  </a:lnTo>
                  <a:close/>
                </a:path>
                <a:path w="3243579" h="1836420">
                  <a:moveTo>
                    <a:pt x="3227387" y="1828482"/>
                  </a:moveTo>
                  <a:lnTo>
                    <a:pt x="15875" y="1828482"/>
                  </a:lnTo>
                  <a:lnTo>
                    <a:pt x="15875" y="1820545"/>
                  </a:lnTo>
                  <a:lnTo>
                    <a:pt x="3227387" y="1820545"/>
                  </a:lnTo>
                  <a:lnTo>
                    <a:pt x="3227387" y="1828482"/>
                  </a:lnTo>
                  <a:close/>
                </a:path>
                <a:path w="3243579" h="1836420">
                  <a:moveTo>
                    <a:pt x="3243262" y="1828482"/>
                  </a:moveTo>
                  <a:lnTo>
                    <a:pt x="3227387" y="1828482"/>
                  </a:lnTo>
                  <a:lnTo>
                    <a:pt x="3235325" y="1820545"/>
                  </a:lnTo>
                  <a:lnTo>
                    <a:pt x="3243262" y="1820545"/>
                  </a:lnTo>
                  <a:lnTo>
                    <a:pt x="3243262" y="1828482"/>
                  </a:lnTo>
                  <a:close/>
                </a:path>
              </a:pathLst>
            </a:custGeom>
            <a:solidFill>
              <a:srgbClr val="3B9352"/>
            </a:solidFill>
          </p:spPr>
          <p:txBody>
            <a:bodyPr wrap="square" lIns="0" tIns="0" rIns="0" bIns="0" rtlCol="0"/>
            <a:lstStyle/>
            <a:p/>
          </p:txBody>
        </p:sp>
      </p:grpSp>
      <p:sp>
        <p:nvSpPr>
          <p:cNvPr id="52" name="object 52"/>
          <p:cNvSpPr txBox="1"/>
          <p:nvPr/>
        </p:nvSpPr>
        <p:spPr>
          <a:xfrm>
            <a:off x="7897368" y="1798320"/>
            <a:ext cx="3228340" cy="1821180"/>
          </a:xfrm>
          <a:prstGeom prst="rect">
            <a:avLst/>
          </a:prstGeom>
        </p:spPr>
        <p:txBody>
          <a:bodyPr vert="horz" wrap="square" lIns="0" tIns="0" rIns="0" bIns="0" rtlCol="0">
            <a:spAutoFit/>
          </a:bodyPr>
          <a:lstStyle/>
          <a:p>
            <a:pPr marL="171450" indent="-172085">
              <a:lnSpc>
                <a:spcPts val="1055"/>
              </a:lnSpc>
              <a:buFont typeface="Arial" panose="020B0604020202020204"/>
              <a:buChar char="•"/>
              <a:tabLst>
                <a:tab pos="171450" algn="l"/>
                <a:tab pos="172085" algn="l"/>
              </a:tabLst>
            </a:pPr>
            <a:r>
              <a:rPr sz="1000" dirty="0">
                <a:solidFill>
                  <a:srgbClr val="F1F1F1"/>
                </a:solidFill>
                <a:latin typeface="黑体" panose="02010609060101010101" charset="-122"/>
                <a:cs typeface="黑体" panose="02010609060101010101" charset="-122"/>
              </a:rPr>
              <a:t>设计</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政策、流程和制</a:t>
            </a:r>
            <a:r>
              <a:rPr sz="1000" spc="-5" dirty="0">
                <a:solidFill>
                  <a:srgbClr val="F1F1F1"/>
                </a:solidFill>
                <a:latin typeface="黑体" panose="02010609060101010101" charset="-122"/>
                <a:cs typeface="黑体" panose="02010609060101010101" charset="-122"/>
              </a:rPr>
              <a:t>度</a:t>
            </a:r>
            <a:endParaRPr sz="1000">
              <a:latin typeface="黑体" panose="02010609060101010101" charset="-122"/>
              <a:cs typeface="黑体" panose="02010609060101010101" charset="-122"/>
            </a:endParaRPr>
          </a:p>
          <a:p>
            <a:pPr marR="934085" indent="254000">
              <a:lnSpc>
                <a:spcPts val="1220"/>
              </a:lnSpc>
            </a:pPr>
            <a:r>
              <a:rPr sz="1000" dirty="0">
                <a:solidFill>
                  <a:srgbClr val="F1F1F1"/>
                </a:solidFill>
                <a:latin typeface="黑体" panose="02010609060101010101" charset="-122"/>
                <a:cs typeface="黑体" panose="02010609060101010101" charset="-122"/>
              </a:rPr>
              <a:t>制度策略和设计：提供全球一致的</a:t>
            </a:r>
            <a:r>
              <a:rPr sz="1000" spc="-5" dirty="0">
                <a:solidFill>
                  <a:srgbClr val="F1F1F1"/>
                </a:solidFill>
                <a:latin typeface="黑体" panose="02010609060101010101" charset="-122"/>
                <a:cs typeface="黑体" panose="02010609060101010101" charset="-122"/>
              </a:rPr>
              <a:t>政 </a:t>
            </a:r>
            <a:r>
              <a:rPr sz="1000" dirty="0">
                <a:solidFill>
                  <a:srgbClr val="F1F1F1"/>
                </a:solidFill>
                <a:latin typeface="黑体" panose="02010609060101010101" charset="-122"/>
                <a:cs typeface="黑体" panose="02010609060101010101" charset="-122"/>
              </a:rPr>
              <a:t>策框架，在必要时，进行全球制度</a:t>
            </a:r>
            <a:r>
              <a:rPr sz="1000" spc="-5" dirty="0">
                <a:solidFill>
                  <a:srgbClr val="F1F1F1"/>
                </a:solidFill>
                <a:latin typeface="黑体" panose="02010609060101010101" charset="-122"/>
                <a:cs typeface="黑体" panose="02010609060101010101" charset="-122"/>
              </a:rPr>
              <a:t>管</a:t>
            </a:r>
            <a:endParaRPr sz="1000">
              <a:latin typeface="黑体" panose="02010609060101010101" charset="-122"/>
              <a:cs typeface="黑体" panose="02010609060101010101" charset="-122"/>
            </a:endParaRPr>
          </a:p>
          <a:p>
            <a:pPr>
              <a:lnSpc>
                <a:spcPts val="1150"/>
              </a:lnSpc>
            </a:pPr>
            <a:r>
              <a:rPr sz="1000" spc="-5" dirty="0">
                <a:solidFill>
                  <a:srgbClr val="F1F1F1"/>
                </a:solidFill>
                <a:latin typeface="黑体" panose="02010609060101010101" charset="-122"/>
                <a:cs typeface="黑体" panose="02010609060101010101" charset="-122"/>
              </a:rPr>
              <a:t>理</a:t>
            </a:r>
            <a:endParaRPr sz="1000">
              <a:latin typeface="黑体" panose="02010609060101010101" charset="-122"/>
              <a:cs typeface="黑体" panose="02010609060101010101" charset="-122"/>
            </a:endParaRPr>
          </a:p>
          <a:p>
            <a:pPr marL="254000" marR="1124585">
              <a:lnSpc>
                <a:spcPts val="1220"/>
              </a:lnSpc>
              <a:spcBef>
                <a:spcPts val="10"/>
              </a:spcBef>
            </a:pPr>
            <a:r>
              <a:rPr sz="1000" dirty="0">
                <a:solidFill>
                  <a:srgbClr val="F1F1F1"/>
                </a:solidFill>
                <a:latin typeface="黑体" panose="02010609060101010101" charset="-122"/>
                <a:cs typeface="黑体" panose="02010609060101010101" charset="-122"/>
              </a:rPr>
              <a:t>定义和监控全球</a:t>
            </a:r>
            <a:r>
              <a:rPr sz="1000" spc="-5" dirty="0">
                <a:solidFill>
                  <a:srgbClr val="F1F1F1"/>
                </a:solidFill>
                <a:latin typeface="黑体" panose="02010609060101010101" charset="-122"/>
                <a:cs typeface="黑体" panose="02010609060101010101" charset="-122"/>
              </a:rPr>
              <a:t>/</a:t>
            </a:r>
            <a:r>
              <a:rPr sz="1000" dirty="0">
                <a:solidFill>
                  <a:srgbClr val="F1F1F1"/>
                </a:solidFill>
                <a:latin typeface="黑体" panose="02010609060101010101" charset="-122"/>
                <a:cs typeface="黑体" panose="02010609060101010101" charset="-122"/>
              </a:rPr>
              <a:t>区域的职能流</a:t>
            </a:r>
            <a:r>
              <a:rPr sz="1000" spc="-5" dirty="0">
                <a:solidFill>
                  <a:srgbClr val="F1F1F1"/>
                </a:solidFill>
                <a:latin typeface="黑体" panose="02010609060101010101" charset="-122"/>
                <a:cs typeface="黑体" panose="02010609060101010101" charset="-122"/>
              </a:rPr>
              <a:t>程 </a:t>
            </a:r>
            <a:r>
              <a:rPr sz="1000" dirty="0">
                <a:solidFill>
                  <a:srgbClr val="F1F1F1"/>
                </a:solidFill>
                <a:latin typeface="黑体" panose="02010609060101010101" charset="-122"/>
                <a:cs typeface="黑体" panose="02010609060101010101" charset="-122"/>
              </a:rPr>
              <a:t>运用最佳实</a:t>
            </a:r>
            <a:r>
              <a:rPr sz="1000" spc="-5" dirty="0">
                <a:solidFill>
                  <a:srgbClr val="F1F1F1"/>
                </a:solidFill>
                <a:latin typeface="黑体" panose="02010609060101010101" charset="-122"/>
                <a:cs typeface="黑体" panose="02010609060101010101" charset="-122"/>
              </a:rPr>
              <a:t>践</a:t>
            </a:r>
            <a:endParaRPr sz="1000">
              <a:latin typeface="黑体" panose="02010609060101010101" charset="-122"/>
              <a:cs typeface="黑体" panose="02010609060101010101" charset="-122"/>
            </a:endParaRPr>
          </a:p>
          <a:p>
            <a:pPr marR="64135">
              <a:lnSpc>
                <a:spcPts val="1150"/>
              </a:lnSpc>
              <a:spcBef>
                <a:spcPts val="105"/>
              </a:spcBef>
              <a:buFont typeface="Arial" panose="020B0604020202020204"/>
              <a:buChar char="•"/>
              <a:tabLst>
                <a:tab pos="171450" algn="l"/>
                <a:tab pos="172085" algn="l"/>
                <a:tab pos="2520950" algn="l"/>
              </a:tabLst>
            </a:pPr>
            <a:r>
              <a:rPr sz="1000" dirty="0">
                <a:solidFill>
                  <a:srgbClr val="F1F1F1"/>
                </a:solidFill>
                <a:latin typeface="黑体" panose="02010609060101010101" charset="-122"/>
                <a:cs typeface="黑体" panose="02010609060101010101" charset="-122"/>
              </a:rPr>
              <a:t>对</a:t>
            </a:r>
            <a:r>
              <a:rPr sz="1000" spc="-5" dirty="0">
                <a:solidFill>
                  <a:srgbClr val="F1F1F1"/>
                </a:solidFill>
                <a:latin typeface="黑体" panose="02010609060101010101" charset="-122"/>
                <a:cs typeface="黑体" panose="02010609060101010101" charset="-122"/>
              </a:rPr>
              <a:t>BP</a:t>
            </a:r>
            <a:r>
              <a:rPr sz="1000" dirty="0">
                <a:solidFill>
                  <a:srgbClr val="F1F1F1"/>
                </a:solidFill>
                <a:latin typeface="黑体" panose="02010609060101010101" charset="-122"/>
                <a:cs typeface="黑体" panose="02010609060101010101" charset="-122"/>
              </a:rPr>
              <a:t>进行技术支持，并与</a:t>
            </a:r>
            <a:r>
              <a:rPr sz="1000" spc="-5" dirty="0">
                <a:solidFill>
                  <a:srgbClr val="F1F1F1"/>
                </a:solidFill>
                <a:latin typeface="黑体" panose="02010609060101010101" charset="-122"/>
                <a:cs typeface="黑体" panose="02010609060101010101" charset="-122"/>
              </a:rPr>
              <a:t>BP/HR</a:t>
            </a:r>
            <a:r>
              <a:rPr sz="1000" dirty="0">
                <a:solidFill>
                  <a:srgbClr val="F1F1F1"/>
                </a:solidFill>
                <a:latin typeface="黑体" panose="02010609060101010101" charset="-122"/>
                <a:cs typeface="黑体" panose="02010609060101010101" charset="-122"/>
              </a:rPr>
              <a:t>运营一</a:t>
            </a:r>
            <a:r>
              <a:rPr sz="1000" spc="-5" dirty="0">
                <a:solidFill>
                  <a:srgbClr val="F1F1F1"/>
                </a:solidFill>
                <a:latin typeface="黑体" panose="02010609060101010101" charset="-122"/>
                <a:cs typeface="黑体" panose="02010609060101010101" charset="-122"/>
              </a:rPr>
              <a:t>起</a:t>
            </a:r>
            <a:r>
              <a:rPr sz="1000" dirty="0">
                <a:solidFill>
                  <a:srgbClr val="F1F1F1"/>
                </a:solidFill>
                <a:latin typeface="黑体" panose="02010609060101010101" charset="-122"/>
                <a:cs typeface="黑体" panose="02010609060101010101" charset="-122"/>
              </a:rPr>
              <a:t>	</a:t>
            </a:r>
            <a:r>
              <a:rPr sz="1000" dirty="0">
                <a:solidFill>
                  <a:srgbClr val="F1F1F1"/>
                </a:solidFill>
                <a:latin typeface="黑体" panose="02010609060101010101" charset="-122"/>
                <a:cs typeface="黑体" panose="02010609060101010101" charset="-122"/>
              </a:rPr>
              <a:t>推广新的</a:t>
            </a:r>
            <a:r>
              <a:rPr sz="1000" spc="-5" dirty="0">
                <a:solidFill>
                  <a:srgbClr val="F1F1F1"/>
                </a:solidFill>
                <a:latin typeface="黑体" panose="02010609060101010101" charset="-122"/>
                <a:cs typeface="黑体" panose="02010609060101010101" charset="-122"/>
              </a:rPr>
              <a:t>制 </a:t>
            </a:r>
            <a:r>
              <a:rPr sz="1000" dirty="0">
                <a:solidFill>
                  <a:srgbClr val="F1F1F1"/>
                </a:solidFill>
                <a:latin typeface="黑体" panose="02010609060101010101" charset="-122"/>
                <a:cs typeface="黑体" panose="02010609060101010101" charset="-122"/>
              </a:rPr>
              <a:t>度方</a:t>
            </a:r>
            <a:r>
              <a:rPr sz="1000" spc="-5" dirty="0">
                <a:solidFill>
                  <a:srgbClr val="F1F1F1"/>
                </a:solidFill>
                <a:latin typeface="黑体" panose="02010609060101010101" charset="-122"/>
                <a:cs typeface="黑体" panose="02010609060101010101" charset="-122"/>
              </a:rPr>
              <a:t>案</a:t>
            </a:r>
            <a:endParaRPr sz="1000">
              <a:latin typeface="黑体" panose="02010609060101010101" charset="-122"/>
              <a:cs typeface="黑体" panose="02010609060101010101" charset="-122"/>
            </a:endParaRPr>
          </a:p>
          <a:p>
            <a:pPr marL="254000">
              <a:lnSpc>
                <a:spcPts val="1155"/>
              </a:lnSpc>
            </a:pPr>
            <a:r>
              <a:rPr sz="1000" dirty="0">
                <a:solidFill>
                  <a:srgbClr val="F1F1F1"/>
                </a:solidFill>
                <a:latin typeface="黑体" panose="02010609060101010101" charset="-122"/>
                <a:cs typeface="黑体" panose="02010609060101010101" charset="-122"/>
              </a:rPr>
              <a:t>在本专业领域，对业务单元或区域</a:t>
            </a:r>
            <a:r>
              <a:rPr sz="1000" spc="-5" dirty="0">
                <a:solidFill>
                  <a:srgbClr val="F1F1F1"/>
                </a:solidFill>
                <a:latin typeface="黑体" panose="02010609060101010101" charset="-122"/>
                <a:cs typeface="黑体" panose="02010609060101010101" charset="-122"/>
              </a:rPr>
              <a:t>的</a:t>
            </a:r>
            <a:endParaRPr sz="1000">
              <a:latin typeface="黑体" panose="02010609060101010101" charset="-122"/>
              <a:cs typeface="黑体" panose="02010609060101010101" charset="-122"/>
            </a:endParaRPr>
          </a:p>
          <a:p>
            <a:pPr>
              <a:lnSpc>
                <a:spcPts val="1190"/>
              </a:lnSpc>
            </a:pPr>
            <a:r>
              <a:rPr sz="1000" dirty="0">
                <a:solidFill>
                  <a:srgbClr val="F1F1F1"/>
                </a:solidFill>
                <a:latin typeface="黑体" panose="02010609060101010101" charset="-122"/>
                <a:cs typeface="黑体" panose="02010609060101010101" charset="-122"/>
              </a:rPr>
              <a:t>需求提供支</a:t>
            </a:r>
            <a:r>
              <a:rPr sz="1000" spc="-5" dirty="0">
                <a:solidFill>
                  <a:srgbClr val="F1F1F1"/>
                </a:solidFill>
                <a:latin typeface="黑体" panose="02010609060101010101" charset="-122"/>
                <a:cs typeface="黑体" panose="02010609060101010101" charset="-122"/>
              </a:rPr>
              <a:t>持</a:t>
            </a:r>
            <a:endParaRPr sz="1000">
              <a:latin typeface="黑体" panose="02010609060101010101" charset="-122"/>
              <a:cs typeface="黑体" panose="02010609060101010101" charset="-122"/>
            </a:endParaRPr>
          </a:p>
          <a:p>
            <a:pPr marR="934085" indent="254000">
              <a:lnSpc>
                <a:spcPts val="1220"/>
              </a:lnSpc>
              <a:spcBef>
                <a:spcPts val="15"/>
              </a:spcBef>
            </a:pPr>
            <a:r>
              <a:rPr sz="1000" dirty="0">
                <a:solidFill>
                  <a:srgbClr val="F1F1F1"/>
                </a:solidFill>
                <a:latin typeface="黑体" panose="02010609060101010101" charset="-122"/>
                <a:cs typeface="黑体" panose="02010609060101010101" charset="-122"/>
              </a:rPr>
              <a:t>开发新制度方案的推广计划、培训</a:t>
            </a:r>
            <a:r>
              <a:rPr sz="1000" spc="-5" dirty="0">
                <a:solidFill>
                  <a:srgbClr val="F1F1F1"/>
                </a:solidFill>
                <a:latin typeface="黑体" panose="02010609060101010101" charset="-122"/>
                <a:cs typeface="黑体" panose="02010609060101010101" charset="-122"/>
              </a:rPr>
              <a:t>材 </a:t>
            </a:r>
            <a:r>
              <a:rPr sz="1000" dirty="0">
                <a:solidFill>
                  <a:srgbClr val="F1F1F1"/>
                </a:solidFill>
                <a:latin typeface="黑体" panose="02010609060101010101" charset="-122"/>
                <a:cs typeface="黑体" panose="02010609060101010101" charset="-122"/>
              </a:rPr>
              <a:t>料并和</a:t>
            </a:r>
            <a:r>
              <a:rPr sz="1000" spc="-5" dirty="0">
                <a:solidFill>
                  <a:srgbClr val="F1F1F1"/>
                </a:solidFill>
                <a:latin typeface="黑体" panose="02010609060101010101" charset="-122"/>
                <a:cs typeface="黑体" panose="02010609060101010101" charset="-122"/>
              </a:rPr>
              <a:t>HR</a:t>
            </a:r>
            <a:r>
              <a:rPr sz="1000" spc="-10" dirty="0">
                <a:solidFill>
                  <a:srgbClr val="F1F1F1"/>
                </a:solidFill>
                <a:latin typeface="黑体" panose="02010609060101010101" charset="-122"/>
                <a:cs typeface="黑体" panose="02010609060101010101" charset="-122"/>
              </a:rPr>
              <a:t> </a:t>
            </a:r>
            <a:r>
              <a:rPr sz="1000" spc="-5" dirty="0">
                <a:solidFill>
                  <a:srgbClr val="F1F1F1"/>
                </a:solidFill>
                <a:latin typeface="黑体" panose="02010609060101010101" charset="-122"/>
                <a:cs typeface="黑体" panose="02010609060101010101" charset="-122"/>
              </a:rPr>
              <a:t>BP/HR</a:t>
            </a:r>
            <a:r>
              <a:rPr sz="1000" dirty="0">
                <a:solidFill>
                  <a:srgbClr val="F1F1F1"/>
                </a:solidFill>
                <a:latin typeface="黑体" panose="02010609060101010101" charset="-122"/>
                <a:cs typeface="黑体" panose="02010609060101010101" charset="-122"/>
              </a:rPr>
              <a:t>运营一起合</a:t>
            </a:r>
            <a:r>
              <a:rPr sz="1000" spc="-5" dirty="0">
                <a:solidFill>
                  <a:srgbClr val="F1F1F1"/>
                </a:solidFill>
                <a:latin typeface="黑体" panose="02010609060101010101" charset="-122"/>
                <a:cs typeface="黑体" panose="02010609060101010101" charset="-122"/>
              </a:rPr>
              <a:t>作</a:t>
            </a:r>
            <a:endParaRPr sz="1000">
              <a:latin typeface="黑体" panose="02010609060101010101" charset="-122"/>
              <a:cs typeface="黑体" panose="02010609060101010101" charset="-122"/>
            </a:endParaRPr>
          </a:p>
        </p:txBody>
      </p:sp>
      <p:grpSp>
        <p:nvGrpSpPr>
          <p:cNvPr id="53" name="object 53"/>
          <p:cNvGrpSpPr/>
          <p:nvPr/>
        </p:nvGrpSpPr>
        <p:grpSpPr>
          <a:xfrm>
            <a:off x="7889875" y="3879850"/>
            <a:ext cx="3243580" cy="1370965"/>
            <a:chOff x="7889875" y="3879850"/>
            <a:chExt cx="3243580" cy="1370965"/>
          </a:xfrm>
        </p:grpSpPr>
        <p:sp>
          <p:nvSpPr>
            <p:cNvPr id="54" name="object 54"/>
            <p:cNvSpPr/>
            <p:nvPr/>
          </p:nvSpPr>
          <p:spPr>
            <a:xfrm>
              <a:off x="7897367" y="3887724"/>
              <a:ext cx="3228340" cy="1355090"/>
            </a:xfrm>
            <a:custGeom>
              <a:avLst/>
              <a:gdLst/>
              <a:ahLst/>
              <a:cxnLst/>
              <a:rect l="l" t="t" r="r" b="b"/>
              <a:pathLst>
                <a:path w="3228340" h="1355089">
                  <a:moveTo>
                    <a:pt x="3227831" y="1354836"/>
                  </a:moveTo>
                  <a:lnTo>
                    <a:pt x="0" y="1354836"/>
                  </a:lnTo>
                  <a:lnTo>
                    <a:pt x="0" y="0"/>
                  </a:lnTo>
                  <a:lnTo>
                    <a:pt x="3227831" y="0"/>
                  </a:lnTo>
                  <a:lnTo>
                    <a:pt x="3227831" y="1354836"/>
                  </a:lnTo>
                  <a:close/>
                </a:path>
              </a:pathLst>
            </a:custGeom>
            <a:solidFill>
              <a:srgbClr val="92D050"/>
            </a:solidFill>
          </p:spPr>
          <p:txBody>
            <a:bodyPr wrap="square" lIns="0" tIns="0" rIns="0" bIns="0" rtlCol="0"/>
            <a:lstStyle/>
            <a:p/>
          </p:txBody>
        </p:sp>
        <p:sp>
          <p:nvSpPr>
            <p:cNvPr id="55" name="object 55"/>
            <p:cNvSpPr/>
            <p:nvPr/>
          </p:nvSpPr>
          <p:spPr>
            <a:xfrm>
              <a:off x="7889875" y="3879850"/>
              <a:ext cx="3243580" cy="1370965"/>
            </a:xfrm>
            <a:custGeom>
              <a:avLst/>
              <a:gdLst/>
              <a:ahLst/>
              <a:cxnLst/>
              <a:rect l="l" t="t" r="r" b="b"/>
              <a:pathLst>
                <a:path w="3243579" h="1370964">
                  <a:moveTo>
                    <a:pt x="3235325" y="1370965"/>
                  </a:moveTo>
                  <a:lnTo>
                    <a:pt x="7937" y="1370965"/>
                  </a:lnTo>
                  <a:lnTo>
                    <a:pt x="5880" y="1370698"/>
                  </a:lnTo>
                  <a:lnTo>
                    <a:pt x="0" y="1363027"/>
                  </a:lnTo>
                  <a:lnTo>
                    <a:pt x="0" y="7937"/>
                  </a:lnTo>
                  <a:lnTo>
                    <a:pt x="7937" y="0"/>
                  </a:lnTo>
                  <a:lnTo>
                    <a:pt x="3235325" y="0"/>
                  </a:lnTo>
                  <a:lnTo>
                    <a:pt x="3243262" y="7937"/>
                  </a:lnTo>
                  <a:lnTo>
                    <a:pt x="15875" y="7937"/>
                  </a:lnTo>
                  <a:lnTo>
                    <a:pt x="7937" y="15875"/>
                  </a:lnTo>
                  <a:lnTo>
                    <a:pt x="15875" y="15875"/>
                  </a:lnTo>
                  <a:lnTo>
                    <a:pt x="15875" y="1355090"/>
                  </a:lnTo>
                  <a:lnTo>
                    <a:pt x="7937" y="1355090"/>
                  </a:lnTo>
                  <a:lnTo>
                    <a:pt x="15875" y="1363027"/>
                  </a:lnTo>
                  <a:lnTo>
                    <a:pt x="3243262" y="1363027"/>
                  </a:lnTo>
                  <a:lnTo>
                    <a:pt x="3242995" y="1365084"/>
                  </a:lnTo>
                  <a:lnTo>
                    <a:pt x="3242195" y="1367002"/>
                  </a:lnTo>
                  <a:lnTo>
                    <a:pt x="3240938" y="1368640"/>
                  </a:lnTo>
                  <a:lnTo>
                    <a:pt x="3239287" y="1369898"/>
                  </a:lnTo>
                  <a:lnTo>
                    <a:pt x="3237382" y="1370698"/>
                  </a:lnTo>
                  <a:lnTo>
                    <a:pt x="3235325" y="1370965"/>
                  </a:lnTo>
                  <a:close/>
                </a:path>
                <a:path w="3243579" h="1370964">
                  <a:moveTo>
                    <a:pt x="15875" y="15875"/>
                  </a:moveTo>
                  <a:lnTo>
                    <a:pt x="7937" y="15875"/>
                  </a:lnTo>
                  <a:lnTo>
                    <a:pt x="15875" y="7937"/>
                  </a:lnTo>
                  <a:lnTo>
                    <a:pt x="15875" y="15875"/>
                  </a:lnTo>
                  <a:close/>
                </a:path>
                <a:path w="3243579" h="1370964">
                  <a:moveTo>
                    <a:pt x="3227387" y="15875"/>
                  </a:moveTo>
                  <a:lnTo>
                    <a:pt x="15875" y="15875"/>
                  </a:lnTo>
                  <a:lnTo>
                    <a:pt x="15875" y="7937"/>
                  </a:lnTo>
                  <a:lnTo>
                    <a:pt x="3227387" y="7937"/>
                  </a:lnTo>
                  <a:lnTo>
                    <a:pt x="3227387" y="15875"/>
                  </a:lnTo>
                  <a:close/>
                </a:path>
                <a:path w="3243579" h="1370964">
                  <a:moveTo>
                    <a:pt x="3227387" y="1363027"/>
                  </a:moveTo>
                  <a:lnTo>
                    <a:pt x="3227387" y="7937"/>
                  </a:lnTo>
                  <a:lnTo>
                    <a:pt x="3235325" y="15875"/>
                  </a:lnTo>
                  <a:lnTo>
                    <a:pt x="3243262" y="15875"/>
                  </a:lnTo>
                  <a:lnTo>
                    <a:pt x="3243262" y="1355090"/>
                  </a:lnTo>
                  <a:lnTo>
                    <a:pt x="3235325" y="1355090"/>
                  </a:lnTo>
                  <a:lnTo>
                    <a:pt x="3227387" y="1363027"/>
                  </a:lnTo>
                  <a:close/>
                </a:path>
                <a:path w="3243579" h="1370964">
                  <a:moveTo>
                    <a:pt x="3243262" y="15875"/>
                  </a:moveTo>
                  <a:lnTo>
                    <a:pt x="3235325" y="15875"/>
                  </a:lnTo>
                  <a:lnTo>
                    <a:pt x="3227387" y="7937"/>
                  </a:lnTo>
                  <a:lnTo>
                    <a:pt x="3243262" y="7937"/>
                  </a:lnTo>
                  <a:lnTo>
                    <a:pt x="3243262" y="15875"/>
                  </a:lnTo>
                  <a:close/>
                </a:path>
                <a:path w="3243579" h="1370964">
                  <a:moveTo>
                    <a:pt x="15875" y="1363027"/>
                  </a:moveTo>
                  <a:lnTo>
                    <a:pt x="7937" y="1355090"/>
                  </a:lnTo>
                  <a:lnTo>
                    <a:pt x="15875" y="1355090"/>
                  </a:lnTo>
                  <a:lnTo>
                    <a:pt x="15875" y="1363027"/>
                  </a:lnTo>
                  <a:close/>
                </a:path>
                <a:path w="3243579" h="1370964">
                  <a:moveTo>
                    <a:pt x="3227387" y="1363027"/>
                  </a:moveTo>
                  <a:lnTo>
                    <a:pt x="15875" y="1363027"/>
                  </a:lnTo>
                  <a:lnTo>
                    <a:pt x="15875" y="1355090"/>
                  </a:lnTo>
                  <a:lnTo>
                    <a:pt x="3227387" y="1355090"/>
                  </a:lnTo>
                  <a:lnTo>
                    <a:pt x="3227387" y="1363027"/>
                  </a:lnTo>
                  <a:close/>
                </a:path>
                <a:path w="3243579" h="1370964">
                  <a:moveTo>
                    <a:pt x="3243262" y="1363027"/>
                  </a:moveTo>
                  <a:lnTo>
                    <a:pt x="3227387" y="1363027"/>
                  </a:lnTo>
                  <a:lnTo>
                    <a:pt x="3235325" y="1355090"/>
                  </a:lnTo>
                  <a:lnTo>
                    <a:pt x="3243262" y="1355090"/>
                  </a:lnTo>
                  <a:lnTo>
                    <a:pt x="3243262" y="1363027"/>
                  </a:lnTo>
                  <a:close/>
                </a:path>
              </a:pathLst>
            </a:custGeom>
            <a:solidFill>
              <a:srgbClr val="3B9352"/>
            </a:solidFill>
          </p:spPr>
          <p:txBody>
            <a:bodyPr wrap="square" lIns="0" tIns="0" rIns="0" bIns="0" rtlCol="0"/>
            <a:lstStyle/>
            <a:p/>
          </p:txBody>
        </p:sp>
      </p:grpSp>
      <p:sp>
        <p:nvSpPr>
          <p:cNvPr id="56" name="object 56"/>
          <p:cNvSpPr txBox="1"/>
          <p:nvPr/>
        </p:nvSpPr>
        <p:spPr>
          <a:xfrm>
            <a:off x="7897368" y="3887723"/>
            <a:ext cx="3228340" cy="1373505"/>
          </a:xfrm>
          <a:prstGeom prst="rect">
            <a:avLst/>
          </a:prstGeom>
        </p:spPr>
        <p:txBody>
          <a:bodyPr vert="horz" wrap="square" lIns="0" tIns="3175" rIns="0" bIns="0" rtlCol="0">
            <a:spAutoFit/>
          </a:bodyPr>
          <a:lstStyle/>
          <a:p>
            <a:pPr>
              <a:lnSpc>
                <a:spcPct val="100000"/>
              </a:lnSpc>
              <a:spcBef>
                <a:spcPts val="25"/>
              </a:spcBef>
            </a:pPr>
            <a:endParaRPr sz="950">
              <a:latin typeface="Times New Roman" panose="02020603050405020304"/>
              <a:cs typeface="Times New Roman" panose="02020603050405020304"/>
            </a:endParaRPr>
          </a:p>
          <a:p>
            <a:pPr marL="254000" marR="908685" indent="-254000">
              <a:lnSpc>
                <a:spcPts val="1170"/>
              </a:lnSpc>
              <a:buClr>
                <a:srgbClr val="F1F1F1"/>
              </a:buClr>
              <a:buFont typeface="Arial" panose="020B0604020202020204"/>
              <a:buChar char="•"/>
              <a:tabLst>
                <a:tab pos="914400" algn="l"/>
                <a:tab pos="915035" algn="l"/>
              </a:tabLst>
            </a:pPr>
            <a:r>
              <a:rPr sz="1000" dirty="0">
                <a:solidFill>
                  <a:srgbClr val="F1F1F1"/>
                </a:solidFill>
                <a:latin typeface="黑体" panose="02010609060101010101" charset="-122"/>
                <a:cs typeface="黑体" panose="02010609060101010101" charset="-122"/>
              </a:rPr>
              <a:t>交付行政事务性的</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服</a:t>
            </a:r>
            <a:r>
              <a:rPr sz="1000" spc="-5" dirty="0">
                <a:solidFill>
                  <a:srgbClr val="F1F1F1"/>
                </a:solidFill>
                <a:latin typeface="黑体" panose="02010609060101010101" charset="-122"/>
                <a:cs typeface="黑体" panose="02010609060101010101" charset="-122"/>
              </a:rPr>
              <a:t>务 </a:t>
            </a:r>
            <a:r>
              <a:rPr sz="1000" dirty="0">
                <a:solidFill>
                  <a:srgbClr val="F1F1F1"/>
                </a:solidFill>
                <a:latin typeface="黑体" panose="02010609060101010101" charset="-122"/>
                <a:cs typeface="黑体" panose="02010609060101010101" charset="-122"/>
              </a:rPr>
              <a:t>交付</a:t>
            </a:r>
            <a:r>
              <a:rPr sz="1000" spc="-5" dirty="0">
                <a:solidFill>
                  <a:srgbClr val="F1F1F1"/>
                </a:solidFill>
                <a:latin typeface="黑体" panose="02010609060101010101" charset="-122"/>
                <a:cs typeface="黑体" panose="02010609060101010101" charset="-122"/>
              </a:rPr>
              <a:t>HR</a:t>
            </a:r>
            <a:r>
              <a:rPr sz="1000" dirty="0">
                <a:solidFill>
                  <a:srgbClr val="F1F1F1"/>
                </a:solidFill>
                <a:latin typeface="黑体" panose="02010609060101010101" charset="-122"/>
                <a:cs typeface="黑体" panose="02010609060101010101" charset="-122"/>
              </a:rPr>
              <a:t>操作和事务性的客户服</a:t>
            </a:r>
            <a:r>
              <a:rPr sz="1000" spc="-5" dirty="0">
                <a:solidFill>
                  <a:srgbClr val="F1F1F1"/>
                </a:solidFill>
                <a:latin typeface="黑体" panose="02010609060101010101" charset="-122"/>
                <a:cs typeface="黑体" panose="02010609060101010101" charset="-122"/>
              </a:rPr>
              <a:t>务</a:t>
            </a:r>
            <a:endParaRPr sz="1000">
              <a:latin typeface="黑体" panose="02010609060101010101" charset="-122"/>
              <a:cs typeface="黑体" panose="02010609060101010101" charset="-122"/>
            </a:endParaRPr>
          </a:p>
          <a:p>
            <a:pPr marL="254000">
              <a:lnSpc>
                <a:spcPts val="1185"/>
              </a:lnSpc>
            </a:pPr>
            <a:r>
              <a:rPr sz="1000" dirty="0">
                <a:solidFill>
                  <a:srgbClr val="F1F1F1"/>
                </a:solidFill>
                <a:latin typeface="黑体" panose="02010609060101010101" charset="-122"/>
                <a:cs typeface="黑体" panose="02010609060101010101" charset="-122"/>
              </a:rPr>
              <a:t>维护基础架构和流程的接</a:t>
            </a:r>
            <a:r>
              <a:rPr sz="1000" spc="-5" dirty="0">
                <a:solidFill>
                  <a:srgbClr val="F1F1F1"/>
                </a:solidFill>
                <a:latin typeface="黑体" panose="02010609060101010101" charset="-122"/>
                <a:cs typeface="黑体" panose="02010609060101010101" charset="-122"/>
              </a:rPr>
              <a:t>口</a:t>
            </a:r>
            <a:endParaRPr sz="1000">
              <a:latin typeface="黑体" panose="02010609060101010101" charset="-122"/>
              <a:cs typeface="黑体" panose="02010609060101010101" charset="-122"/>
            </a:endParaRPr>
          </a:p>
          <a:p>
            <a:pPr marR="997585" indent="254000">
              <a:lnSpc>
                <a:spcPts val="1180"/>
              </a:lnSpc>
              <a:spcBef>
                <a:spcPts val="60"/>
              </a:spcBef>
            </a:pPr>
            <a:r>
              <a:rPr sz="1000" dirty="0">
                <a:solidFill>
                  <a:srgbClr val="F1F1F1"/>
                </a:solidFill>
                <a:latin typeface="黑体" panose="02010609060101010101" charset="-122"/>
                <a:cs typeface="黑体" panose="02010609060101010101" charset="-122"/>
              </a:rPr>
              <a:t>与</a:t>
            </a:r>
            <a:r>
              <a:rPr sz="1000" spc="-5" dirty="0">
                <a:solidFill>
                  <a:srgbClr val="F1F1F1"/>
                </a:solidFill>
                <a:latin typeface="黑体" panose="02010609060101010101" charset="-122"/>
                <a:cs typeface="黑体" panose="02010609060101010101" charset="-122"/>
              </a:rPr>
              <a:t>HR</a:t>
            </a:r>
            <a:r>
              <a:rPr sz="1000" spc="-75" dirty="0">
                <a:solidFill>
                  <a:srgbClr val="F1F1F1"/>
                </a:solidFill>
                <a:latin typeface="黑体" panose="02010609060101010101" charset="-122"/>
                <a:cs typeface="黑体" panose="02010609060101010101" charset="-122"/>
              </a:rPr>
              <a:t> </a:t>
            </a:r>
            <a:r>
              <a:rPr sz="1000" spc="-5" dirty="0">
                <a:solidFill>
                  <a:srgbClr val="F1F1F1"/>
                </a:solidFill>
                <a:latin typeface="黑体" panose="02010609060101010101" charset="-122"/>
                <a:cs typeface="黑体" panose="02010609060101010101" charset="-122"/>
              </a:rPr>
              <a:t>BP/COE</a:t>
            </a:r>
            <a:r>
              <a:rPr sz="1000" dirty="0">
                <a:solidFill>
                  <a:srgbClr val="F1F1F1"/>
                </a:solidFill>
                <a:latin typeface="黑体" panose="02010609060101010101" charset="-122"/>
                <a:cs typeface="黑体" panose="02010609060101010101" charset="-122"/>
              </a:rPr>
              <a:t>相互协调，推广新的</a:t>
            </a:r>
            <a:r>
              <a:rPr sz="1000" spc="-5" dirty="0">
                <a:solidFill>
                  <a:srgbClr val="F1F1F1"/>
                </a:solidFill>
                <a:latin typeface="黑体" panose="02010609060101010101" charset="-122"/>
                <a:cs typeface="黑体" panose="02010609060101010101" charset="-122"/>
              </a:rPr>
              <a:t>制 </a:t>
            </a:r>
            <a:r>
              <a:rPr sz="1000" dirty="0">
                <a:solidFill>
                  <a:srgbClr val="F1F1F1"/>
                </a:solidFill>
                <a:latin typeface="黑体" panose="02010609060101010101" charset="-122"/>
                <a:cs typeface="黑体" panose="02010609060101010101" charset="-122"/>
              </a:rPr>
              <a:t>度方</a:t>
            </a:r>
            <a:r>
              <a:rPr sz="1000" spc="-5" dirty="0">
                <a:solidFill>
                  <a:srgbClr val="F1F1F1"/>
                </a:solidFill>
                <a:latin typeface="黑体" panose="02010609060101010101" charset="-122"/>
                <a:cs typeface="黑体" panose="02010609060101010101" charset="-122"/>
              </a:rPr>
              <a:t>案</a:t>
            </a:r>
            <a:endParaRPr sz="1000">
              <a:latin typeface="黑体" panose="02010609060101010101" charset="-122"/>
              <a:cs typeface="黑体" panose="02010609060101010101" charset="-122"/>
            </a:endParaRPr>
          </a:p>
          <a:p>
            <a:pPr marL="914400" indent="-915035">
              <a:lnSpc>
                <a:spcPts val="1185"/>
              </a:lnSpc>
              <a:buFont typeface="Arial" panose="020B0604020202020204"/>
              <a:buChar char="•"/>
              <a:tabLst>
                <a:tab pos="914400" algn="l"/>
                <a:tab pos="915035" algn="l"/>
              </a:tabLst>
            </a:pPr>
            <a:r>
              <a:rPr sz="1000" dirty="0">
                <a:solidFill>
                  <a:srgbClr val="F1F1F1"/>
                </a:solidFill>
                <a:latin typeface="黑体" panose="02010609060101010101" charset="-122"/>
                <a:cs typeface="黑体" panose="02010609060101010101" charset="-122"/>
              </a:rPr>
              <a:t>优化运</a:t>
            </a:r>
            <a:r>
              <a:rPr sz="1000" spc="-5" dirty="0">
                <a:solidFill>
                  <a:srgbClr val="F1F1F1"/>
                </a:solidFill>
                <a:latin typeface="黑体" panose="02010609060101010101" charset="-122"/>
                <a:cs typeface="黑体" panose="02010609060101010101" charset="-122"/>
              </a:rPr>
              <a:t>营</a:t>
            </a:r>
            <a:endParaRPr sz="1000">
              <a:latin typeface="黑体" panose="02010609060101010101" charset="-122"/>
              <a:cs typeface="黑体" panose="02010609060101010101" charset="-122"/>
            </a:endParaRPr>
          </a:p>
          <a:p>
            <a:pPr marR="934085" indent="254000">
              <a:lnSpc>
                <a:spcPts val="1180"/>
              </a:lnSpc>
              <a:spcBef>
                <a:spcPts val="60"/>
              </a:spcBef>
            </a:pPr>
            <a:r>
              <a:rPr sz="1000" dirty="0">
                <a:solidFill>
                  <a:srgbClr val="F1F1F1"/>
                </a:solidFill>
                <a:latin typeface="黑体" panose="02010609060101010101" charset="-122"/>
                <a:cs typeface="黑体" panose="02010609060101010101" charset="-122"/>
              </a:rPr>
              <a:t>从全球和跨区域运作的角度优化和</a:t>
            </a:r>
            <a:r>
              <a:rPr sz="1000" spc="-5" dirty="0">
                <a:solidFill>
                  <a:srgbClr val="F1F1F1"/>
                </a:solidFill>
                <a:latin typeface="黑体" panose="02010609060101010101" charset="-122"/>
                <a:cs typeface="黑体" panose="02010609060101010101" charset="-122"/>
              </a:rPr>
              <a:t>监 </a:t>
            </a:r>
            <a:r>
              <a:rPr sz="1000" dirty="0">
                <a:solidFill>
                  <a:srgbClr val="F1F1F1"/>
                </a:solidFill>
                <a:latin typeface="黑体" panose="02010609060101010101" charset="-122"/>
                <a:cs typeface="黑体" panose="02010609060101010101" charset="-122"/>
              </a:rPr>
              <a:t>控现有的流</a:t>
            </a:r>
            <a:r>
              <a:rPr sz="1000" spc="-5" dirty="0">
                <a:solidFill>
                  <a:srgbClr val="F1F1F1"/>
                </a:solidFill>
                <a:latin typeface="黑体" panose="02010609060101010101" charset="-122"/>
                <a:cs typeface="黑体" panose="02010609060101010101" charset="-122"/>
              </a:rPr>
              <a:t>程</a:t>
            </a:r>
            <a:endParaRPr sz="1000">
              <a:latin typeface="黑体" panose="02010609060101010101" charset="-122"/>
              <a:cs typeface="黑体" panose="02010609060101010101" charset="-122"/>
            </a:endParaRPr>
          </a:p>
        </p:txBody>
      </p:sp>
      <p:grpSp>
        <p:nvGrpSpPr>
          <p:cNvPr id="57" name="object 57"/>
          <p:cNvGrpSpPr/>
          <p:nvPr/>
        </p:nvGrpSpPr>
        <p:grpSpPr>
          <a:xfrm>
            <a:off x="2735427" y="3586162"/>
            <a:ext cx="97155" cy="103505"/>
            <a:chOff x="2735427" y="3586162"/>
            <a:chExt cx="97155" cy="103505"/>
          </a:xfrm>
        </p:grpSpPr>
        <p:pic>
          <p:nvPicPr>
            <p:cNvPr id="58" name="object 58"/>
            <p:cNvPicPr/>
            <p:nvPr/>
          </p:nvPicPr>
          <p:blipFill>
            <a:blip r:embed="rId11" cstate="print"/>
            <a:stretch>
              <a:fillRect/>
            </a:stretch>
          </p:blipFill>
          <p:spPr>
            <a:xfrm>
              <a:off x="2735427" y="3586162"/>
              <a:ext cx="96532" cy="103060"/>
            </a:xfrm>
            <a:prstGeom prst="rect">
              <a:avLst/>
            </a:prstGeom>
          </p:spPr>
        </p:pic>
        <p:sp>
          <p:nvSpPr>
            <p:cNvPr id="59" name="object 59"/>
            <p:cNvSpPr/>
            <p:nvPr/>
          </p:nvSpPr>
          <p:spPr>
            <a:xfrm>
              <a:off x="2795803" y="3631615"/>
              <a:ext cx="24130" cy="6985"/>
            </a:xfrm>
            <a:custGeom>
              <a:avLst/>
              <a:gdLst/>
              <a:ahLst/>
              <a:cxnLst/>
              <a:rect l="l" t="t" r="r" b="b"/>
              <a:pathLst>
                <a:path w="24130" h="6985">
                  <a:moveTo>
                    <a:pt x="10883" y="6388"/>
                  </a:moveTo>
                  <a:lnTo>
                    <a:pt x="0" y="0"/>
                  </a:lnTo>
                  <a:lnTo>
                    <a:pt x="23558" y="127"/>
                  </a:lnTo>
                  <a:lnTo>
                    <a:pt x="23558" y="1016"/>
                  </a:lnTo>
                  <a:lnTo>
                    <a:pt x="20256" y="1016"/>
                  </a:lnTo>
                  <a:lnTo>
                    <a:pt x="10883" y="6388"/>
                  </a:lnTo>
                  <a:close/>
                </a:path>
              </a:pathLst>
            </a:custGeom>
            <a:solidFill>
              <a:srgbClr val="000000"/>
            </a:solidFill>
          </p:spPr>
          <p:txBody>
            <a:bodyPr wrap="square" lIns="0" tIns="0" rIns="0" bIns="0" rtlCol="0"/>
            <a:lstStyle/>
            <a:p/>
          </p:txBody>
        </p:sp>
      </p:grpSp>
      <p:sp>
        <p:nvSpPr>
          <p:cNvPr id="60" name="object 60"/>
          <p:cNvSpPr/>
          <p:nvPr/>
        </p:nvSpPr>
        <p:spPr>
          <a:xfrm>
            <a:off x="4344987" y="2298890"/>
            <a:ext cx="1938020" cy="2280920"/>
          </a:xfrm>
          <a:custGeom>
            <a:avLst/>
            <a:gdLst/>
            <a:ahLst/>
            <a:cxnLst/>
            <a:rect l="l" t="t" r="r" b="b"/>
            <a:pathLst>
              <a:path w="1938020" h="2280920">
                <a:moveTo>
                  <a:pt x="1937550" y="2279091"/>
                </a:moveTo>
                <a:lnTo>
                  <a:pt x="1917623" y="2269350"/>
                </a:lnTo>
                <a:lnTo>
                  <a:pt x="14592" y="1339303"/>
                </a:lnTo>
                <a:lnTo>
                  <a:pt x="1921433" y="11506"/>
                </a:lnTo>
                <a:lnTo>
                  <a:pt x="1926767" y="0"/>
                </a:lnTo>
                <a:lnTo>
                  <a:pt x="1914194" y="1016"/>
                </a:lnTo>
                <a:lnTo>
                  <a:pt x="0" y="1334008"/>
                </a:lnTo>
                <a:lnTo>
                  <a:pt x="3530" y="1339100"/>
                </a:lnTo>
                <a:lnTo>
                  <a:pt x="0" y="1346327"/>
                </a:lnTo>
                <a:lnTo>
                  <a:pt x="1912099" y="2280805"/>
                </a:lnTo>
                <a:lnTo>
                  <a:pt x="1924646" y="2279891"/>
                </a:lnTo>
                <a:lnTo>
                  <a:pt x="1935543" y="2279091"/>
                </a:lnTo>
                <a:lnTo>
                  <a:pt x="1937550" y="2279091"/>
                </a:lnTo>
                <a:close/>
              </a:path>
            </a:pathLst>
          </a:custGeom>
          <a:solidFill>
            <a:srgbClr val="000000"/>
          </a:solidFill>
        </p:spPr>
        <p:txBody>
          <a:bodyPr wrap="square" lIns="0" tIns="0" rIns="0" bIns="0" rtlCol="0"/>
          <a:lstStyle/>
          <a:p/>
        </p:txBody>
      </p:sp>
      <p:sp>
        <p:nvSpPr>
          <p:cNvPr id="61" name="object 61"/>
          <p:cNvSpPr/>
          <p:nvPr/>
        </p:nvSpPr>
        <p:spPr>
          <a:xfrm>
            <a:off x="2619375" y="2108199"/>
            <a:ext cx="3673475" cy="103505"/>
          </a:xfrm>
          <a:custGeom>
            <a:avLst/>
            <a:gdLst/>
            <a:ahLst/>
            <a:cxnLst/>
            <a:rect l="l" t="t" r="r" b="b"/>
            <a:pathLst>
              <a:path w="3673475" h="103505">
                <a:moveTo>
                  <a:pt x="3673043" y="51536"/>
                </a:moveTo>
                <a:lnTo>
                  <a:pt x="3662146" y="45199"/>
                </a:lnTo>
                <a:lnTo>
                  <a:pt x="3647922" y="36931"/>
                </a:lnTo>
                <a:lnTo>
                  <a:pt x="3647922" y="51536"/>
                </a:lnTo>
                <a:lnTo>
                  <a:pt x="3642436" y="54737"/>
                </a:lnTo>
                <a:lnTo>
                  <a:pt x="3642436" y="51549"/>
                </a:lnTo>
                <a:lnTo>
                  <a:pt x="3642487" y="48387"/>
                </a:lnTo>
                <a:lnTo>
                  <a:pt x="3647922" y="51536"/>
                </a:lnTo>
                <a:lnTo>
                  <a:pt x="3647922" y="36931"/>
                </a:lnTo>
                <a:lnTo>
                  <a:pt x="3584384" y="0"/>
                </a:lnTo>
                <a:lnTo>
                  <a:pt x="3580574" y="1016"/>
                </a:lnTo>
                <a:lnTo>
                  <a:pt x="3577018" y="7086"/>
                </a:lnTo>
                <a:lnTo>
                  <a:pt x="3578034" y="10883"/>
                </a:lnTo>
                <a:lnTo>
                  <a:pt x="3637026" y="45199"/>
                </a:lnTo>
                <a:lnTo>
                  <a:pt x="0" y="45199"/>
                </a:lnTo>
                <a:lnTo>
                  <a:pt x="0" y="51549"/>
                </a:lnTo>
                <a:lnTo>
                  <a:pt x="0" y="57899"/>
                </a:lnTo>
                <a:lnTo>
                  <a:pt x="3636975" y="57899"/>
                </a:lnTo>
                <a:lnTo>
                  <a:pt x="3578034" y="92176"/>
                </a:lnTo>
                <a:lnTo>
                  <a:pt x="3577018" y="95973"/>
                </a:lnTo>
                <a:lnTo>
                  <a:pt x="3580574" y="102044"/>
                </a:lnTo>
                <a:lnTo>
                  <a:pt x="3584384" y="103060"/>
                </a:lnTo>
                <a:lnTo>
                  <a:pt x="3662146" y="57861"/>
                </a:lnTo>
                <a:lnTo>
                  <a:pt x="3673043" y="51536"/>
                </a:lnTo>
                <a:close/>
              </a:path>
            </a:pathLst>
          </a:custGeom>
          <a:solidFill>
            <a:srgbClr val="000000"/>
          </a:solidFill>
        </p:spPr>
        <p:txBody>
          <a:bodyPr wrap="square" lIns="0" tIns="0" rIns="0" bIns="0" rtlCol="0"/>
          <a:lstStyle/>
          <a:p/>
        </p:txBody>
      </p:sp>
      <p:grpSp>
        <p:nvGrpSpPr>
          <p:cNvPr id="62" name="object 62"/>
          <p:cNvGrpSpPr/>
          <p:nvPr/>
        </p:nvGrpSpPr>
        <p:grpSpPr>
          <a:xfrm>
            <a:off x="5572125" y="2284412"/>
            <a:ext cx="1311275" cy="2519680"/>
            <a:chOff x="5572125" y="2284412"/>
            <a:chExt cx="1311275" cy="2519680"/>
          </a:xfrm>
        </p:grpSpPr>
        <p:pic>
          <p:nvPicPr>
            <p:cNvPr id="63" name="object 63"/>
            <p:cNvPicPr/>
            <p:nvPr/>
          </p:nvPicPr>
          <p:blipFill>
            <a:blip r:embed="rId12" cstate="print"/>
            <a:stretch>
              <a:fillRect/>
            </a:stretch>
          </p:blipFill>
          <p:spPr>
            <a:xfrm>
              <a:off x="6187579" y="2284412"/>
              <a:ext cx="104889" cy="94487"/>
            </a:xfrm>
            <a:prstGeom prst="rect">
              <a:avLst/>
            </a:prstGeom>
          </p:spPr>
        </p:pic>
        <p:pic>
          <p:nvPicPr>
            <p:cNvPr id="64" name="object 64"/>
            <p:cNvPicPr/>
            <p:nvPr/>
          </p:nvPicPr>
          <p:blipFill>
            <a:blip r:embed="rId13" cstate="print"/>
            <a:stretch>
              <a:fillRect/>
            </a:stretch>
          </p:blipFill>
          <p:spPr>
            <a:xfrm>
              <a:off x="6780212" y="4187063"/>
              <a:ext cx="103060" cy="96012"/>
            </a:xfrm>
            <a:prstGeom prst="rect">
              <a:avLst/>
            </a:prstGeom>
          </p:spPr>
        </p:pic>
        <p:sp>
          <p:nvSpPr>
            <p:cNvPr id="65" name="object 65"/>
            <p:cNvSpPr/>
            <p:nvPr/>
          </p:nvSpPr>
          <p:spPr>
            <a:xfrm>
              <a:off x="6825411" y="2590800"/>
              <a:ext cx="12700" cy="1667510"/>
            </a:xfrm>
            <a:custGeom>
              <a:avLst/>
              <a:gdLst/>
              <a:ahLst/>
              <a:cxnLst/>
              <a:rect l="l" t="t" r="r" b="b"/>
              <a:pathLst>
                <a:path w="12700" h="1667510">
                  <a:moveTo>
                    <a:pt x="6324" y="1667167"/>
                  </a:moveTo>
                  <a:lnTo>
                    <a:pt x="0" y="1656283"/>
                  </a:lnTo>
                  <a:lnTo>
                    <a:pt x="0" y="0"/>
                  </a:lnTo>
                  <a:lnTo>
                    <a:pt x="12661" y="0"/>
                  </a:lnTo>
                  <a:lnTo>
                    <a:pt x="12661" y="1656283"/>
                  </a:lnTo>
                  <a:lnTo>
                    <a:pt x="6324" y="1667167"/>
                  </a:lnTo>
                  <a:close/>
                </a:path>
              </a:pathLst>
            </a:custGeom>
            <a:solidFill>
              <a:srgbClr val="000000"/>
            </a:solidFill>
          </p:spPr>
          <p:txBody>
            <a:bodyPr wrap="square" lIns="0" tIns="0" rIns="0" bIns="0" rtlCol="0"/>
            <a:lstStyle/>
            <a:p/>
          </p:txBody>
        </p:sp>
        <p:pic>
          <p:nvPicPr>
            <p:cNvPr id="66" name="object 66"/>
            <p:cNvPicPr/>
            <p:nvPr/>
          </p:nvPicPr>
          <p:blipFill>
            <a:blip r:embed="rId14" cstate="print"/>
            <a:stretch>
              <a:fillRect/>
            </a:stretch>
          </p:blipFill>
          <p:spPr>
            <a:xfrm>
              <a:off x="6186411" y="4503699"/>
              <a:ext cx="105930" cy="93700"/>
            </a:xfrm>
            <a:prstGeom prst="rect">
              <a:avLst/>
            </a:prstGeom>
          </p:spPr>
        </p:pic>
        <p:sp>
          <p:nvSpPr>
            <p:cNvPr id="67" name="object 67"/>
            <p:cNvSpPr/>
            <p:nvPr/>
          </p:nvSpPr>
          <p:spPr>
            <a:xfrm>
              <a:off x="5572125" y="4698999"/>
              <a:ext cx="720725" cy="104775"/>
            </a:xfrm>
            <a:custGeom>
              <a:avLst/>
              <a:gdLst/>
              <a:ahLst/>
              <a:cxnLst/>
              <a:rect l="l" t="t" r="r" b="b"/>
              <a:pathLst>
                <a:path w="720725" h="104775">
                  <a:moveTo>
                    <a:pt x="720725" y="52324"/>
                  </a:moveTo>
                  <a:lnTo>
                    <a:pt x="709828" y="45897"/>
                  </a:lnTo>
                  <a:lnTo>
                    <a:pt x="695591" y="37503"/>
                  </a:lnTo>
                  <a:lnTo>
                    <a:pt x="695591" y="52324"/>
                  </a:lnTo>
                  <a:lnTo>
                    <a:pt x="690333" y="55435"/>
                  </a:lnTo>
                  <a:lnTo>
                    <a:pt x="690333" y="52247"/>
                  </a:lnTo>
                  <a:lnTo>
                    <a:pt x="690067" y="52247"/>
                  </a:lnTo>
                  <a:lnTo>
                    <a:pt x="690067" y="49072"/>
                  </a:lnTo>
                  <a:lnTo>
                    <a:pt x="695591" y="52324"/>
                  </a:lnTo>
                  <a:lnTo>
                    <a:pt x="695591" y="37503"/>
                  </a:lnTo>
                  <a:lnTo>
                    <a:pt x="632002" y="0"/>
                  </a:lnTo>
                  <a:lnTo>
                    <a:pt x="628192" y="1028"/>
                  </a:lnTo>
                  <a:lnTo>
                    <a:pt x="624624" y="7073"/>
                  </a:lnTo>
                  <a:lnTo>
                    <a:pt x="625640" y="11061"/>
                  </a:lnTo>
                  <a:lnTo>
                    <a:pt x="684695" y="45897"/>
                  </a:lnTo>
                  <a:lnTo>
                    <a:pt x="0" y="45897"/>
                  </a:lnTo>
                  <a:lnTo>
                    <a:pt x="0" y="52247"/>
                  </a:lnTo>
                  <a:lnTo>
                    <a:pt x="0" y="58597"/>
                  </a:lnTo>
                  <a:lnTo>
                    <a:pt x="684949" y="58597"/>
                  </a:lnTo>
                  <a:lnTo>
                    <a:pt x="625640" y="93586"/>
                  </a:lnTo>
                  <a:lnTo>
                    <a:pt x="624624" y="97447"/>
                  </a:lnTo>
                  <a:lnTo>
                    <a:pt x="628192" y="103619"/>
                  </a:lnTo>
                  <a:lnTo>
                    <a:pt x="632002" y="104648"/>
                  </a:lnTo>
                  <a:lnTo>
                    <a:pt x="709828" y="58750"/>
                  </a:lnTo>
                  <a:lnTo>
                    <a:pt x="720725" y="52324"/>
                  </a:lnTo>
                  <a:close/>
                </a:path>
              </a:pathLst>
            </a:custGeom>
            <a:solidFill>
              <a:srgbClr val="000000"/>
            </a:solidFill>
          </p:spPr>
          <p:txBody>
            <a:bodyPr wrap="square" lIns="0" tIns="0" rIns="0" bIns="0" rtlCol="0"/>
            <a:lstStyle/>
            <a:p/>
          </p:txBody>
        </p:sp>
      </p:grpSp>
      <p:pic>
        <p:nvPicPr>
          <p:cNvPr id="68" name="object 68"/>
          <p:cNvPicPr/>
          <p:nvPr/>
        </p:nvPicPr>
        <p:blipFill>
          <a:blip r:embed="rId15" cstate="print"/>
          <a:stretch>
            <a:fillRect/>
          </a:stretch>
        </p:blipFill>
        <p:spPr>
          <a:xfrm>
            <a:off x="1306512" y="1216152"/>
            <a:ext cx="2666555" cy="6729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rot="20220000">
            <a:off x="3317287" y="2101351"/>
            <a:ext cx="2105318" cy="509270"/>
          </a:xfrm>
          <a:prstGeom prst="rect">
            <a:avLst/>
          </a:prstGeom>
        </p:spPr>
        <p:txBody>
          <a:bodyPr vert="horz" wrap="square" lIns="0" tIns="0" rIns="0" bIns="0" rtlCol="0">
            <a:spAutoFit/>
          </a:bodyPr>
          <a:lstStyle/>
          <a:p>
            <a:pPr>
              <a:lnSpc>
                <a:spcPts val="4010"/>
              </a:lnSpc>
            </a:pPr>
            <a:r>
              <a:rPr sz="4000" spc="-25" dirty="0">
                <a:solidFill>
                  <a:srgbClr val="16375E"/>
                </a:solidFill>
                <a:latin typeface="宋体" panose="02010600030101010101" pitchFamily="2" charset="-122"/>
                <a:cs typeface="宋体" panose="02010600030101010101" pitchFamily="2" charset="-122"/>
              </a:rPr>
              <a:t>一</a:t>
            </a:r>
            <a:r>
              <a:rPr sz="4000" spc="-25" dirty="0">
                <a:solidFill>
                  <a:srgbClr val="16375E"/>
                </a:solidFill>
                <a:latin typeface="宋体" panose="02010600030101010101" pitchFamily="2" charset="-122"/>
                <a:cs typeface="宋体" panose="02010600030101010101" pitchFamily="2" charset="-122"/>
              </a:rPr>
              <a:t>览业</a:t>
            </a:r>
            <a:r>
              <a:rPr sz="6000" spc="7"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7" name="object 7"/>
          <p:cNvSpPr txBox="1"/>
          <p:nvPr/>
        </p:nvSpPr>
        <p:spPr>
          <a:xfrm rot="20220000">
            <a:off x="4399402" y="400565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9" name="object 9"/>
          <p:cNvSpPr txBox="1"/>
          <p:nvPr/>
        </p:nvSpPr>
        <p:spPr>
          <a:xfrm rot="20220000">
            <a:off x="5777886" y="554522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469900" y="233774"/>
            <a:ext cx="7962265" cy="768985"/>
          </a:xfrm>
          <a:prstGeom prst="rect">
            <a:avLst/>
          </a:prstGeom>
        </p:spPr>
        <p:txBody>
          <a:bodyPr vert="horz" wrap="square" lIns="0" tIns="93980" rIns="0" bIns="0" rtlCol="0">
            <a:spAutoFit/>
          </a:bodyPr>
          <a:lstStyle/>
          <a:p>
            <a:pPr marL="12700">
              <a:lnSpc>
                <a:spcPct val="100000"/>
              </a:lnSpc>
              <a:spcBef>
                <a:spcPts val="740"/>
              </a:spcBef>
            </a:pPr>
            <a:r>
              <a:rPr sz="2800" b="0" dirty="0">
                <a:latin typeface="黑体" panose="02010609060101010101" charset="-122"/>
                <a:cs typeface="黑体" panose="02010609060101010101" charset="-122"/>
              </a:rPr>
              <a:t>招聘体系的同</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附：腾讯的</a:t>
            </a:r>
            <a:r>
              <a:rPr sz="2800" b="0" spc="-5" dirty="0">
                <a:latin typeface="黑体" panose="02010609060101010101" charset="-122"/>
                <a:cs typeface="黑体" panose="02010609060101010101" charset="-122"/>
              </a:rPr>
              <a:t>HR</a:t>
            </a:r>
            <a:r>
              <a:rPr sz="2800" b="0" dirty="0">
                <a:latin typeface="黑体" panose="02010609060101010101" charset="-122"/>
                <a:cs typeface="黑体" panose="02010609060101010101" charset="-122"/>
              </a:rPr>
              <a:t>三支</a:t>
            </a:r>
            <a:r>
              <a:rPr sz="2800" b="0" spc="-5" dirty="0">
                <a:latin typeface="黑体" panose="02010609060101010101" charset="-122"/>
                <a:cs typeface="黑体" panose="02010609060101010101" charset="-122"/>
              </a:rPr>
              <a:t>柱</a:t>
            </a:r>
            <a:endParaRPr sz="2800">
              <a:latin typeface="黑体" panose="02010609060101010101" charset="-122"/>
              <a:cs typeface="黑体" panose="02010609060101010101" charset="-122"/>
            </a:endParaRPr>
          </a:p>
          <a:p>
            <a:pPr marL="1066800">
              <a:lnSpc>
                <a:spcPct val="100000"/>
              </a:lnSpc>
              <a:spcBef>
                <a:spcPts val="290"/>
              </a:spcBef>
              <a:tabLst>
                <a:tab pos="5598795" algn="l"/>
              </a:tabLst>
            </a:pPr>
            <a:r>
              <a:rPr sz="1300" b="0" dirty="0">
                <a:latin typeface="PMingLiU"/>
                <a:cs typeface="PMingLiU"/>
              </a:rPr>
              <a:t>腾讯公司的</a:t>
            </a:r>
            <a:r>
              <a:rPr sz="1300" b="0" spc="-5" dirty="0">
                <a:latin typeface="Segoe Print" panose="02000600000000000000"/>
                <a:cs typeface="Segoe Print" panose="02000600000000000000"/>
              </a:rPr>
              <a:t>SSC</a:t>
            </a:r>
            <a:r>
              <a:rPr sz="1300" b="0" dirty="0">
                <a:latin typeface="PMingLiU"/>
                <a:cs typeface="PMingLiU"/>
              </a:rPr>
              <a:t>经过不断的演绎，已经升级为</a:t>
            </a:r>
            <a:r>
              <a:rPr sz="1300" b="0" spc="-5" dirty="0">
                <a:latin typeface="Segoe Print" panose="02000600000000000000"/>
                <a:cs typeface="Segoe Print" panose="02000600000000000000"/>
              </a:rPr>
              <a:t>SDC</a:t>
            </a:r>
            <a:r>
              <a:rPr sz="1300" b="0" spc="-5" dirty="0">
                <a:latin typeface="PMingLiU"/>
                <a:cs typeface="PMingLiU"/>
              </a:rPr>
              <a:t>（</a:t>
            </a:r>
            <a:r>
              <a:rPr sz="1300" b="0" spc="-5" dirty="0">
                <a:latin typeface="Segoe Print" panose="02000600000000000000"/>
                <a:cs typeface="Segoe Print" panose="02000600000000000000"/>
              </a:rPr>
              <a:t>Shared	Deliver</a:t>
            </a:r>
            <a:r>
              <a:rPr sz="1300" b="0" spc="-60" dirty="0">
                <a:latin typeface="Segoe Print" panose="02000600000000000000"/>
                <a:cs typeface="Segoe Print" panose="02000600000000000000"/>
              </a:rPr>
              <a:t> </a:t>
            </a:r>
            <a:r>
              <a:rPr sz="1300" b="0" spc="-5" dirty="0">
                <a:latin typeface="Segoe Print" panose="02000600000000000000"/>
                <a:cs typeface="Segoe Print" panose="02000600000000000000"/>
              </a:rPr>
              <a:t>Center</a:t>
            </a:r>
            <a:r>
              <a:rPr sz="1300" b="0" dirty="0">
                <a:latin typeface="PMingLiU"/>
                <a:cs typeface="PMingLiU"/>
              </a:rPr>
              <a:t>共享交付平台</a:t>
            </a:r>
            <a:r>
              <a:rPr sz="1300" b="0" spc="-5" dirty="0">
                <a:latin typeface="PMingLiU"/>
                <a:cs typeface="PMingLiU"/>
              </a:rPr>
              <a:t>）</a:t>
            </a:r>
            <a:endParaRPr sz="1300">
              <a:latin typeface="PMingLiU"/>
              <a:cs typeface="PMingLiU"/>
            </a:endParaRPr>
          </a:p>
        </p:txBody>
      </p:sp>
      <p:grpSp>
        <p:nvGrpSpPr>
          <p:cNvPr id="13" name="object 13"/>
          <p:cNvGrpSpPr/>
          <p:nvPr/>
        </p:nvGrpSpPr>
        <p:grpSpPr>
          <a:xfrm>
            <a:off x="1276350" y="1295400"/>
            <a:ext cx="9235440" cy="4512945"/>
            <a:chOff x="1280160" y="1280160"/>
            <a:chExt cx="9235440" cy="4512945"/>
          </a:xfrm>
        </p:grpSpPr>
        <p:pic>
          <p:nvPicPr>
            <p:cNvPr id="14" name="object 14"/>
            <p:cNvPicPr/>
            <p:nvPr/>
          </p:nvPicPr>
          <p:blipFill>
            <a:blip r:embed="rId1" cstate="print"/>
            <a:stretch>
              <a:fillRect/>
            </a:stretch>
          </p:blipFill>
          <p:spPr>
            <a:xfrm>
              <a:off x="4434839" y="1828800"/>
              <a:ext cx="3017519" cy="2743200"/>
            </a:xfrm>
            <a:prstGeom prst="rect">
              <a:avLst/>
            </a:prstGeom>
          </p:spPr>
        </p:pic>
        <p:pic>
          <p:nvPicPr>
            <p:cNvPr id="15" name="object 15"/>
            <p:cNvPicPr/>
            <p:nvPr/>
          </p:nvPicPr>
          <p:blipFill>
            <a:blip r:embed="rId2" cstate="print"/>
            <a:stretch>
              <a:fillRect/>
            </a:stretch>
          </p:blipFill>
          <p:spPr>
            <a:xfrm>
              <a:off x="6627812" y="3816095"/>
              <a:ext cx="3206750" cy="1976653"/>
            </a:xfrm>
            <a:prstGeom prst="rect">
              <a:avLst/>
            </a:prstGeom>
          </p:spPr>
        </p:pic>
        <p:pic>
          <p:nvPicPr>
            <p:cNvPr id="16" name="object 16"/>
            <p:cNvPicPr/>
            <p:nvPr/>
          </p:nvPicPr>
          <p:blipFill>
            <a:blip r:embed="rId3" cstate="print"/>
            <a:stretch>
              <a:fillRect/>
            </a:stretch>
          </p:blipFill>
          <p:spPr>
            <a:xfrm>
              <a:off x="1984248" y="3908425"/>
              <a:ext cx="3351250" cy="1884362"/>
            </a:xfrm>
            <a:prstGeom prst="rect">
              <a:avLst/>
            </a:prstGeom>
          </p:spPr>
        </p:pic>
        <p:pic>
          <p:nvPicPr>
            <p:cNvPr id="17" name="object 17"/>
            <p:cNvPicPr/>
            <p:nvPr/>
          </p:nvPicPr>
          <p:blipFill>
            <a:blip r:embed="rId4" cstate="print"/>
            <a:stretch>
              <a:fillRect/>
            </a:stretch>
          </p:blipFill>
          <p:spPr>
            <a:xfrm>
              <a:off x="1280160" y="2743200"/>
              <a:ext cx="1188719" cy="1280160"/>
            </a:xfrm>
            <a:prstGeom prst="rect">
              <a:avLst/>
            </a:prstGeom>
          </p:spPr>
        </p:pic>
        <p:pic>
          <p:nvPicPr>
            <p:cNvPr id="18" name="object 18"/>
            <p:cNvPicPr/>
            <p:nvPr/>
          </p:nvPicPr>
          <p:blipFill>
            <a:blip r:embed="rId5" cstate="print"/>
            <a:stretch>
              <a:fillRect/>
            </a:stretch>
          </p:blipFill>
          <p:spPr>
            <a:xfrm>
              <a:off x="7406639" y="1828800"/>
              <a:ext cx="3108959" cy="2651760"/>
            </a:xfrm>
            <a:prstGeom prst="rect">
              <a:avLst/>
            </a:prstGeom>
          </p:spPr>
        </p:pic>
        <p:pic>
          <p:nvPicPr>
            <p:cNvPr id="19" name="object 19"/>
            <p:cNvPicPr/>
            <p:nvPr/>
          </p:nvPicPr>
          <p:blipFill>
            <a:blip r:embed="rId6" cstate="print"/>
            <a:stretch>
              <a:fillRect/>
            </a:stretch>
          </p:blipFill>
          <p:spPr>
            <a:xfrm>
              <a:off x="2057400" y="1280160"/>
              <a:ext cx="7818120" cy="4114800"/>
            </a:xfrm>
            <a:prstGeom prst="rect">
              <a:avLst/>
            </a:prstGeom>
          </p:spPr>
        </p:pic>
        <p:pic>
          <p:nvPicPr>
            <p:cNvPr id="20" name="object 20"/>
            <p:cNvPicPr/>
            <p:nvPr/>
          </p:nvPicPr>
          <p:blipFill>
            <a:blip r:embed="rId7" cstate="print"/>
            <a:stretch>
              <a:fillRect/>
            </a:stretch>
          </p:blipFill>
          <p:spPr>
            <a:xfrm>
              <a:off x="2971800" y="1920240"/>
              <a:ext cx="777239" cy="320039"/>
            </a:xfrm>
            <a:prstGeom prst="rect">
              <a:avLst/>
            </a:prstGeom>
          </p:spPr>
        </p:pic>
        <p:pic>
          <p:nvPicPr>
            <p:cNvPr id="21" name="object 21"/>
            <p:cNvPicPr/>
            <p:nvPr/>
          </p:nvPicPr>
          <p:blipFill>
            <a:blip r:embed="rId8" cstate="print"/>
            <a:stretch>
              <a:fillRect/>
            </a:stretch>
          </p:blipFill>
          <p:spPr>
            <a:xfrm>
              <a:off x="8321040" y="1920240"/>
              <a:ext cx="685800" cy="365760"/>
            </a:xfrm>
            <a:prstGeom prst="rect">
              <a:avLst/>
            </a:prstGeom>
          </p:spPr>
        </p:pic>
        <p:sp>
          <p:nvSpPr>
            <p:cNvPr id="22" name="object 22"/>
            <p:cNvSpPr/>
            <p:nvPr/>
          </p:nvSpPr>
          <p:spPr>
            <a:xfrm>
              <a:off x="4258055" y="4404360"/>
              <a:ext cx="3202305" cy="147955"/>
            </a:xfrm>
            <a:custGeom>
              <a:avLst/>
              <a:gdLst/>
              <a:ahLst/>
              <a:cxnLst/>
              <a:rect l="l" t="t" r="r" b="b"/>
              <a:pathLst>
                <a:path w="3202304" h="147954">
                  <a:moveTo>
                    <a:pt x="3176016" y="147828"/>
                  </a:moveTo>
                  <a:lnTo>
                    <a:pt x="24384" y="147828"/>
                  </a:lnTo>
                  <a:lnTo>
                    <a:pt x="14771" y="146309"/>
                  </a:lnTo>
                  <a:lnTo>
                    <a:pt x="6938" y="141174"/>
                  </a:lnTo>
                  <a:lnTo>
                    <a:pt x="1732" y="133270"/>
                  </a:lnTo>
                  <a:lnTo>
                    <a:pt x="0" y="123444"/>
                  </a:lnTo>
                  <a:lnTo>
                    <a:pt x="0" y="24384"/>
                  </a:lnTo>
                  <a:lnTo>
                    <a:pt x="1732" y="14628"/>
                  </a:lnTo>
                  <a:lnTo>
                    <a:pt x="6938" y="6748"/>
                  </a:lnTo>
                  <a:lnTo>
                    <a:pt x="14771" y="1590"/>
                  </a:lnTo>
                  <a:lnTo>
                    <a:pt x="24384" y="0"/>
                  </a:lnTo>
                  <a:lnTo>
                    <a:pt x="3176016" y="0"/>
                  </a:lnTo>
                  <a:lnTo>
                    <a:pt x="3186116" y="1590"/>
                  </a:lnTo>
                  <a:lnTo>
                    <a:pt x="3194270" y="6748"/>
                  </a:lnTo>
                  <a:lnTo>
                    <a:pt x="3199774" y="14628"/>
                  </a:lnTo>
                  <a:lnTo>
                    <a:pt x="3201924" y="24384"/>
                  </a:lnTo>
                  <a:lnTo>
                    <a:pt x="3201924" y="123444"/>
                  </a:lnTo>
                  <a:lnTo>
                    <a:pt x="3199774" y="133270"/>
                  </a:lnTo>
                  <a:lnTo>
                    <a:pt x="3194270" y="141174"/>
                  </a:lnTo>
                  <a:lnTo>
                    <a:pt x="3186116" y="146309"/>
                  </a:lnTo>
                  <a:lnTo>
                    <a:pt x="3176016" y="147828"/>
                  </a:lnTo>
                  <a:close/>
                </a:path>
              </a:pathLst>
            </a:custGeom>
            <a:solidFill>
              <a:srgbClr val="548ED4"/>
            </a:solidFill>
          </p:spPr>
          <p:txBody>
            <a:bodyPr wrap="square" lIns="0" tIns="0" rIns="0" bIns="0" rtlCol="0"/>
            <a:lstStyle/>
            <a:p/>
          </p:txBody>
        </p:sp>
      </p:grpSp>
      <p:sp>
        <p:nvSpPr>
          <p:cNvPr id="23" name="object 23"/>
          <p:cNvSpPr txBox="1"/>
          <p:nvPr/>
        </p:nvSpPr>
        <p:spPr>
          <a:xfrm>
            <a:off x="5652770" y="1937384"/>
            <a:ext cx="71755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黑体" panose="02010609060101010101" charset="-122"/>
                <a:cs typeface="黑体" panose="02010609060101010101" charset="-122"/>
              </a:rPr>
              <a:t>HR</a:t>
            </a:r>
            <a:r>
              <a:rPr sz="1800" b="1" spc="-65" dirty="0">
                <a:solidFill>
                  <a:srgbClr val="FFFFFF"/>
                </a:solidFill>
                <a:latin typeface="黑体" panose="02010609060101010101" charset="-122"/>
                <a:cs typeface="黑体" panose="02010609060101010101" charset="-122"/>
              </a:rPr>
              <a:t> </a:t>
            </a:r>
            <a:r>
              <a:rPr sz="1800" b="1" spc="-5" dirty="0">
                <a:solidFill>
                  <a:srgbClr val="FFFFFF"/>
                </a:solidFill>
                <a:latin typeface="黑体" panose="02010609060101010101" charset="-122"/>
                <a:cs typeface="黑体" panose="02010609060101010101" charset="-122"/>
              </a:rPr>
              <a:t>SDC</a:t>
            </a:r>
            <a:endParaRPr sz="1800">
              <a:latin typeface="黑体" panose="02010609060101010101" charset="-122"/>
              <a:cs typeface="黑体" panose="02010609060101010101" charset="-122"/>
            </a:endParaRPr>
          </a:p>
        </p:txBody>
      </p:sp>
      <p:grpSp>
        <p:nvGrpSpPr>
          <p:cNvPr id="24" name="object 24"/>
          <p:cNvGrpSpPr/>
          <p:nvPr/>
        </p:nvGrpSpPr>
        <p:grpSpPr>
          <a:xfrm>
            <a:off x="2514600" y="2194560"/>
            <a:ext cx="4578350" cy="2118360"/>
            <a:chOff x="2514600" y="2194560"/>
            <a:chExt cx="4578350" cy="2118360"/>
          </a:xfrm>
        </p:grpSpPr>
        <p:pic>
          <p:nvPicPr>
            <p:cNvPr id="25" name="object 25"/>
            <p:cNvPicPr/>
            <p:nvPr/>
          </p:nvPicPr>
          <p:blipFill>
            <a:blip r:embed="rId9" cstate="print"/>
            <a:stretch>
              <a:fillRect/>
            </a:stretch>
          </p:blipFill>
          <p:spPr>
            <a:xfrm>
              <a:off x="4808220" y="2694432"/>
              <a:ext cx="190500" cy="1618488"/>
            </a:xfrm>
            <a:prstGeom prst="rect">
              <a:avLst/>
            </a:prstGeom>
          </p:spPr>
        </p:pic>
        <p:pic>
          <p:nvPicPr>
            <p:cNvPr id="26" name="object 26"/>
            <p:cNvPicPr/>
            <p:nvPr/>
          </p:nvPicPr>
          <p:blipFill>
            <a:blip r:embed="rId10" cstate="print"/>
            <a:stretch>
              <a:fillRect/>
            </a:stretch>
          </p:blipFill>
          <p:spPr>
            <a:xfrm>
              <a:off x="6902196" y="2663952"/>
              <a:ext cx="190500" cy="1616964"/>
            </a:xfrm>
            <a:prstGeom prst="rect">
              <a:avLst/>
            </a:prstGeom>
          </p:spPr>
        </p:pic>
        <p:pic>
          <p:nvPicPr>
            <p:cNvPr id="27" name="object 27"/>
            <p:cNvPicPr/>
            <p:nvPr/>
          </p:nvPicPr>
          <p:blipFill>
            <a:blip r:embed="rId11" cstate="print"/>
            <a:stretch>
              <a:fillRect/>
            </a:stretch>
          </p:blipFill>
          <p:spPr>
            <a:xfrm>
              <a:off x="2514600" y="2194560"/>
              <a:ext cx="1645920" cy="457200"/>
            </a:xfrm>
            <a:prstGeom prst="rect">
              <a:avLst/>
            </a:prstGeom>
          </p:spPr>
        </p:pic>
      </p:grpSp>
      <p:sp>
        <p:nvSpPr>
          <p:cNvPr id="29" name="object 29"/>
          <p:cNvSpPr txBox="1"/>
          <p:nvPr/>
        </p:nvSpPr>
        <p:spPr>
          <a:xfrm>
            <a:off x="2787053" y="2287346"/>
            <a:ext cx="1100455"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D9D9D9"/>
                </a:solidFill>
                <a:latin typeface="黑体" panose="02010609060101010101" charset="-122"/>
                <a:cs typeface="黑体" panose="02010609060101010101" charset="-122"/>
              </a:rPr>
              <a:t>HR</a:t>
            </a:r>
            <a:r>
              <a:rPr sz="1400" b="1" dirty="0">
                <a:solidFill>
                  <a:srgbClr val="D9D9D9"/>
                </a:solidFill>
                <a:latin typeface="黑体" panose="02010609060101010101" charset="-122"/>
                <a:cs typeface="黑体" panose="02010609060101010101" charset="-122"/>
              </a:rPr>
              <a:t>各专业中</a:t>
            </a:r>
            <a:r>
              <a:rPr sz="1400" b="1" spc="-5" dirty="0">
                <a:solidFill>
                  <a:srgbClr val="D9D9D9"/>
                </a:solidFill>
                <a:latin typeface="黑体" panose="02010609060101010101" charset="-122"/>
                <a:cs typeface="黑体" panose="02010609060101010101" charset="-122"/>
              </a:rPr>
              <a:t>心</a:t>
            </a:r>
            <a:endParaRPr sz="1400">
              <a:latin typeface="黑体" panose="02010609060101010101" charset="-122"/>
              <a:cs typeface="黑体" panose="02010609060101010101" charset="-122"/>
            </a:endParaRPr>
          </a:p>
        </p:txBody>
      </p:sp>
      <p:grpSp>
        <p:nvGrpSpPr>
          <p:cNvPr id="30" name="object 30"/>
          <p:cNvGrpSpPr/>
          <p:nvPr/>
        </p:nvGrpSpPr>
        <p:grpSpPr>
          <a:xfrm>
            <a:off x="4892040" y="2194560"/>
            <a:ext cx="4526280" cy="411480"/>
            <a:chOff x="4892040" y="2194560"/>
            <a:chExt cx="4526280" cy="411480"/>
          </a:xfrm>
        </p:grpSpPr>
        <p:pic>
          <p:nvPicPr>
            <p:cNvPr id="31" name="object 31"/>
            <p:cNvPicPr/>
            <p:nvPr/>
          </p:nvPicPr>
          <p:blipFill>
            <a:blip r:embed="rId12" cstate="print"/>
            <a:stretch>
              <a:fillRect/>
            </a:stretch>
          </p:blipFill>
          <p:spPr>
            <a:xfrm>
              <a:off x="4892040" y="2194560"/>
              <a:ext cx="2103119" cy="411479"/>
            </a:xfrm>
            <a:prstGeom prst="rect">
              <a:avLst/>
            </a:prstGeom>
          </p:spPr>
        </p:pic>
        <p:pic>
          <p:nvPicPr>
            <p:cNvPr id="32" name="object 32"/>
            <p:cNvPicPr/>
            <p:nvPr/>
          </p:nvPicPr>
          <p:blipFill>
            <a:blip r:embed="rId13" cstate="print"/>
            <a:stretch>
              <a:fillRect/>
            </a:stretch>
          </p:blipFill>
          <p:spPr>
            <a:xfrm>
              <a:off x="7772400" y="2194560"/>
              <a:ext cx="1645920" cy="411479"/>
            </a:xfrm>
            <a:prstGeom prst="rect">
              <a:avLst/>
            </a:prstGeom>
          </p:spPr>
        </p:pic>
      </p:grpSp>
      <p:grpSp>
        <p:nvGrpSpPr>
          <p:cNvPr id="34" name="object 34"/>
          <p:cNvGrpSpPr/>
          <p:nvPr/>
        </p:nvGrpSpPr>
        <p:grpSpPr>
          <a:xfrm>
            <a:off x="2714625" y="3461003"/>
            <a:ext cx="1179830" cy="785495"/>
            <a:chOff x="2714625" y="3461003"/>
            <a:chExt cx="1179830" cy="785495"/>
          </a:xfrm>
        </p:grpSpPr>
        <p:sp>
          <p:nvSpPr>
            <p:cNvPr id="35" name="object 35"/>
            <p:cNvSpPr/>
            <p:nvPr/>
          </p:nvSpPr>
          <p:spPr>
            <a:xfrm>
              <a:off x="2718816" y="3842003"/>
              <a:ext cx="1170940" cy="400050"/>
            </a:xfrm>
            <a:custGeom>
              <a:avLst/>
              <a:gdLst/>
              <a:ahLst/>
              <a:cxnLst/>
              <a:rect l="l" t="t" r="r" b="b"/>
              <a:pathLst>
                <a:path w="1170939" h="400050">
                  <a:moveTo>
                    <a:pt x="585571" y="399796"/>
                  </a:moveTo>
                  <a:lnTo>
                    <a:pt x="506189" y="399274"/>
                  </a:lnTo>
                  <a:lnTo>
                    <a:pt x="430052" y="397755"/>
                  </a:lnTo>
                  <a:lnTo>
                    <a:pt x="357853" y="395308"/>
                  </a:lnTo>
                  <a:lnTo>
                    <a:pt x="290289" y="392001"/>
                  </a:lnTo>
                  <a:lnTo>
                    <a:pt x="228053" y="387905"/>
                  </a:lnTo>
                  <a:lnTo>
                    <a:pt x="171842" y="383087"/>
                  </a:lnTo>
                  <a:lnTo>
                    <a:pt x="122349" y="377617"/>
                  </a:lnTo>
                  <a:lnTo>
                    <a:pt x="80271" y="371564"/>
                  </a:lnTo>
                  <a:lnTo>
                    <a:pt x="21137" y="357984"/>
                  </a:lnTo>
                  <a:lnTo>
                    <a:pt x="0" y="342900"/>
                  </a:lnTo>
                  <a:lnTo>
                    <a:pt x="0" y="0"/>
                  </a:lnTo>
                  <a:lnTo>
                    <a:pt x="5471" y="7695"/>
                  </a:lnTo>
                  <a:lnTo>
                    <a:pt x="21137" y="15084"/>
                  </a:lnTo>
                  <a:lnTo>
                    <a:pt x="80271" y="28664"/>
                  </a:lnTo>
                  <a:lnTo>
                    <a:pt x="122349" y="34717"/>
                  </a:lnTo>
                  <a:lnTo>
                    <a:pt x="171842" y="40187"/>
                  </a:lnTo>
                  <a:lnTo>
                    <a:pt x="228053" y="45005"/>
                  </a:lnTo>
                  <a:lnTo>
                    <a:pt x="290289" y="49101"/>
                  </a:lnTo>
                  <a:lnTo>
                    <a:pt x="357853" y="52408"/>
                  </a:lnTo>
                  <a:lnTo>
                    <a:pt x="430052" y="54855"/>
                  </a:lnTo>
                  <a:lnTo>
                    <a:pt x="506189" y="56374"/>
                  </a:lnTo>
                  <a:lnTo>
                    <a:pt x="585571" y="56896"/>
                  </a:lnTo>
                  <a:lnTo>
                    <a:pt x="664949" y="56374"/>
                  </a:lnTo>
                  <a:lnTo>
                    <a:pt x="741082" y="54855"/>
                  </a:lnTo>
                  <a:lnTo>
                    <a:pt x="813271" y="52408"/>
                  </a:lnTo>
                  <a:lnTo>
                    <a:pt x="880819" y="49101"/>
                  </a:lnTo>
                  <a:lnTo>
                    <a:pt x="943028" y="45005"/>
                  </a:lnTo>
                  <a:lnTo>
                    <a:pt x="999202" y="40187"/>
                  </a:lnTo>
                  <a:lnTo>
                    <a:pt x="1048643" y="34717"/>
                  </a:lnTo>
                  <a:lnTo>
                    <a:pt x="1090652" y="28664"/>
                  </a:lnTo>
                  <a:lnTo>
                    <a:pt x="1149588" y="15084"/>
                  </a:lnTo>
                  <a:lnTo>
                    <a:pt x="1170432" y="0"/>
                  </a:lnTo>
                  <a:lnTo>
                    <a:pt x="1170432" y="342900"/>
                  </a:lnTo>
                  <a:lnTo>
                    <a:pt x="1124533" y="364997"/>
                  </a:lnTo>
                  <a:lnTo>
                    <a:pt x="1048643" y="377617"/>
                  </a:lnTo>
                  <a:lnTo>
                    <a:pt x="999202" y="383087"/>
                  </a:lnTo>
                  <a:lnTo>
                    <a:pt x="943028" y="387905"/>
                  </a:lnTo>
                  <a:lnTo>
                    <a:pt x="880819" y="392001"/>
                  </a:lnTo>
                  <a:lnTo>
                    <a:pt x="813271" y="395308"/>
                  </a:lnTo>
                  <a:lnTo>
                    <a:pt x="741082" y="397755"/>
                  </a:lnTo>
                  <a:lnTo>
                    <a:pt x="664949" y="399274"/>
                  </a:lnTo>
                  <a:lnTo>
                    <a:pt x="585571" y="399796"/>
                  </a:lnTo>
                  <a:close/>
                </a:path>
              </a:pathLst>
            </a:custGeom>
            <a:solidFill>
              <a:srgbClr val="974706"/>
            </a:solidFill>
          </p:spPr>
          <p:txBody>
            <a:bodyPr wrap="square" lIns="0" tIns="0" rIns="0" bIns="0" rtlCol="0"/>
            <a:lstStyle/>
            <a:p/>
          </p:txBody>
        </p:sp>
        <p:pic>
          <p:nvPicPr>
            <p:cNvPr id="36" name="object 36"/>
            <p:cNvPicPr/>
            <p:nvPr/>
          </p:nvPicPr>
          <p:blipFill>
            <a:blip r:embed="rId14" cstate="print"/>
            <a:stretch>
              <a:fillRect/>
            </a:stretch>
          </p:blipFill>
          <p:spPr>
            <a:xfrm>
              <a:off x="2715768" y="3781043"/>
              <a:ext cx="1176528" cy="120395"/>
            </a:xfrm>
            <a:prstGeom prst="rect">
              <a:avLst/>
            </a:prstGeom>
          </p:spPr>
        </p:pic>
        <p:pic>
          <p:nvPicPr>
            <p:cNvPr id="37" name="object 37"/>
            <p:cNvPicPr/>
            <p:nvPr/>
          </p:nvPicPr>
          <p:blipFill>
            <a:blip r:embed="rId15" cstate="print"/>
            <a:stretch>
              <a:fillRect/>
            </a:stretch>
          </p:blipFill>
          <p:spPr>
            <a:xfrm>
              <a:off x="2714625" y="3461003"/>
              <a:ext cx="1179512" cy="784923"/>
            </a:xfrm>
            <a:prstGeom prst="rect">
              <a:avLst/>
            </a:prstGeom>
          </p:spPr>
        </p:pic>
      </p:grpSp>
      <p:sp>
        <p:nvSpPr>
          <p:cNvPr id="38" name="object 38"/>
          <p:cNvSpPr txBox="1"/>
          <p:nvPr/>
        </p:nvSpPr>
        <p:spPr>
          <a:xfrm>
            <a:off x="2995612" y="3937317"/>
            <a:ext cx="662305"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D9D9D9"/>
                </a:solidFill>
                <a:latin typeface="黑体" panose="02010609060101010101" charset="-122"/>
                <a:cs typeface="黑体" panose="02010609060101010101" charset="-122"/>
              </a:rPr>
              <a:t>企业文化</a:t>
            </a:r>
            <a:r>
              <a:rPr sz="1000" b="1" spc="-10" dirty="0">
                <a:solidFill>
                  <a:srgbClr val="D9D9D9"/>
                </a:solidFill>
                <a:latin typeface="黑体" panose="02010609060101010101" charset="-122"/>
                <a:cs typeface="黑体" panose="02010609060101010101" charset="-122"/>
              </a:rPr>
              <a:t>部</a:t>
            </a:r>
            <a:endParaRPr sz="1000">
              <a:latin typeface="黑体" panose="02010609060101010101" charset="-122"/>
              <a:cs typeface="黑体" panose="02010609060101010101" charset="-122"/>
            </a:endParaRPr>
          </a:p>
        </p:txBody>
      </p:sp>
      <p:grpSp>
        <p:nvGrpSpPr>
          <p:cNvPr id="39" name="object 39"/>
          <p:cNvGrpSpPr/>
          <p:nvPr/>
        </p:nvGrpSpPr>
        <p:grpSpPr>
          <a:xfrm>
            <a:off x="2715767" y="2641092"/>
            <a:ext cx="1176655" cy="879475"/>
            <a:chOff x="2715767" y="2641092"/>
            <a:chExt cx="1176655" cy="879475"/>
          </a:xfrm>
        </p:grpSpPr>
        <p:pic>
          <p:nvPicPr>
            <p:cNvPr id="40" name="object 40"/>
            <p:cNvPicPr/>
            <p:nvPr/>
          </p:nvPicPr>
          <p:blipFill>
            <a:blip r:embed="rId16" cstate="print"/>
            <a:stretch>
              <a:fillRect/>
            </a:stretch>
          </p:blipFill>
          <p:spPr>
            <a:xfrm>
              <a:off x="2715767" y="3400044"/>
              <a:ext cx="1176528" cy="120396"/>
            </a:xfrm>
            <a:prstGeom prst="rect">
              <a:avLst/>
            </a:prstGeom>
          </p:spPr>
        </p:pic>
        <p:sp>
          <p:nvSpPr>
            <p:cNvPr id="41" name="object 41"/>
            <p:cNvSpPr/>
            <p:nvPr/>
          </p:nvSpPr>
          <p:spPr>
            <a:xfrm>
              <a:off x="2718815" y="3083052"/>
              <a:ext cx="1170940" cy="398780"/>
            </a:xfrm>
            <a:custGeom>
              <a:avLst/>
              <a:gdLst/>
              <a:ahLst/>
              <a:cxnLst/>
              <a:rect l="l" t="t" r="r" b="b"/>
              <a:pathLst>
                <a:path w="1170939" h="398779">
                  <a:moveTo>
                    <a:pt x="585571" y="398335"/>
                  </a:moveTo>
                  <a:lnTo>
                    <a:pt x="506189" y="397815"/>
                  </a:lnTo>
                  <a:lnTo>
                    <a:pt x="430052" y="396300"/>
                  </a:lnTo>
                  <a:lnTo>
                    <a:pt x="357853" y="393859"/>
                  </a:lnTo>
                  <a:lnTo>
                    <a:pt x="290289" y="390558"/>
                  </a:lnTo>
                  <a:lnTo>
                    <a:pt x="228053" y="386467"/>
                  </a:lnTo>
                  <a:lnTo>
                    <a:pt x="171842" y="381652"/>
                  </a:lnTo>
                  <a:lnTo>
                    <a:pt x="122349" y="376182"/>
                  </a:lnTo>
                  <a:lnTo>
                    <a:pt x="80271" y="370124"/>
                  </a:lnTo>
                  <a:lnTo>
                    <a:pt x="21137" y="356518"/>
                  </a:lnTo>
                  <a:lnTo>
                    <a:pt x="0" y="341376"/>
                  </a:lnTo>
                  <a:lnTo>
                    <a:pt x="0" y="0"/>
                  </a:lnTo>
                  <a:lnTo>
                    <a:pt x="5471" y="7653"/>
                  </a:lnTo>
                  <a:lnTo>
                    <a:pt x="21137" y="15002"/>
                  </a:lnTo>
                  <a:lnTo>
                    <a:pt x="80271" y="28516"/>
                  </a:lnTo>
                  <a:lnTo>
                    <a:pt x="122349" y="34541"/>
                  </a:lnTo>
                  <a:lnTo>
                    <a:pt x="171842" y="39987"/>
                  </a:lnTo>
                  <a:lnTo>
                    <a:pt x="228053" y="44784"/>
                  </a:lnTo>
                  <a:lnTo>
                    <a:pt x="290289" y="48864"/>
                  </a:lnTo>
                  <a:lnTo>
                    <a:pt x="357853" y="52158"/>
                  </a:lnTo>
                  <a:lnTo>
                    <a:pt x="430052" y="54596"/>
                  </a:lnTo>
                  <a:lnTo>
                    <a:pt x="506189" y="56109"/>
                  </a:lnTo>
                  <a:lnTo>
                    <a:pt x="585571" y="56629"/>
                  </a:lnTo>
                  <a:lnTo>
                    <a:pt x="664949" y="56109"/>
                  </a:lnTo>
                  <a:lnTo>
                    <a:pt x="741082" y="54596"/>
                  </a:lnTo>
                  <a:lnTo>
                    <a:pt x="813271" y="52158"/>
                  </a:lnTo>
                  <a:lnTo>
                    <a:pt x="880819" y="48864"/>
                  </a:lnTo>
                  <a:lnTo>
                    <a:pt x="943028" y="44784"/>
                  </a:lnTo>
                  <a:lnTo>
                    <a:pt x="999202" y="39987"/>
                  </a:lnTo>
                  <a:lnTo>
                    <a:pt x="1048643" y="34541"/>
                  </a:lnTo>
                  <a:lnTo>
                    <a:pt x="1090652" y="28516"/>
                  </a:lnTo>
                  <a:lnTo>
                    <a:pt x="1149588" y="15002"/>
                  </a:lnTo>
                  <a:lnTo>
                    <a:pt x="1170432" y="0"/>
                  </a:lnTo>
                  <a:lnTo>
                    <a:pt x="1170432" y="341376"/>
                  </a:lnTo>
                  <a:lnTo>
                    <a:pt x="1124533" y="363547"/>
                  </a:lnTo>
                  <a:lnTo>
                    <a:pt x="1048643" y="376182"/>
                  </a:lnTo>
                  <a:lnTo>
                    <a:pt x="999202" y="381652"/>
                  </a:lnTo>
                  <a:lnTo>
                    <a:pt x="943028" y="386467"/>
                  </a:lnTo>
                  <a:lnTo>
                    <a:pt x="880819" y="390558"/>
                  </a:lnTo>
                  <a:lnTo>
                    <a:pt x="813271" y="393859"/>
                  </a:lnTo>
                  <a:lnTo>
                    <a:pt x="741082" y="396300"/>
                  </a:lnTo>
                  <a:lnTo>
                    <a:pt x="664949" y="397815"/>
                  </a:lnTo>
                  <a:lnTo>
                    <a:pt x="585571" y="398335"/>
                  </a:lnTo>
                  <a:close/>
                </a:path>
              </a:pathLst>
            </a:custGeom>
            <a:solidFill>
              <a:srgbClr val="974706"/>
            </a:solidFill>
          </p:spPr>
          <p:txBody>
            <a:bodyPr wrap="square" lIns="0" tIns="0" rIns="0" bIns="0" rtlCol="0"/>
            <a:lstStyle/>
            <a:p/>
          </p:txBody>
        </p:sp>
        <p:pic>
          <p:nvPicPr>
            <p:cNvPr id="42" name="object 42"/>
            <p:cNvPicPr/>
            <p:nvPr/>
          </p:nvPicPr>
          <p:blipFill>
            <a:blip r:embed="rId17" cstate="print"/>
            <a:stretch>
              <a:fillRect/>
            </a:stretch>
          </p:blipFill>
          <p:spPr>
            <a:xfrm>
              <a:off x="2715767" y="3022092"/>
              <a:ext cx="1176528" cy="120396"/>
            </a:xfrm>
            <a:prstGeom prst="rect">
              <a:avLst/>
            </a:prstGeom>
          </p:spPr>
        </p:pic>
        <p:sp>
          <p:nvSpPr>
            <p:cNvPr id="43" name="object 43"/>
            <p:cNvSpPr/>
            <p:nvPr/>
          </p:nvSpPr>
          <p:spPr>
            <a:xfrm>
              <a:off x="2718815" y="2702052"/>
              <a:ext cx="1170940" cy="400050"/>
            </a:xfrm>
            <a:custGeom>
              <a:avLst/>
              <a:gdLst/>
              <a:ahLst/>
              <a:cxnLst/>
              <a:rect l="l" t="t" r="r" b="b"/>
              <a:pathLst>
                <a:path w="1170939" h="400050">
                  <a:moveTo>
                    <a:pt x="585571" y="399923"/>
                  </a:moveTo>
                  <a:lnTo>
                    <a:pt x="506189" y="399401"/>
                  </a:lnTo>
                  <a:lnTo>
                    <a:pt x="430052" y="397881"/>
                  </a:lnTo>
                  <a:lnTo>
                    <a:pt x="357853" y="395433"/>
                  </a:lnTo>
                  <a:lnTo>
                    <a:pt x="290289" y="392124"/>
                  </a:lnTo>
                  <a:lnTo>
                    <a:pt x="228053" y="388023"/>
                  </a:lnTo>
                  <a:lnTo>
                    <a:pt x="171842" y="383198"/>
                  </a:lnTo>
                  <a:lnTo>
                    <a:pt x="122349" y="377719"/>
                  </a:lnTo>
                  <a:lnTo>
                    <a:pt x="80271" y="371653"/>
                  </a:lnTo>
                  <a:lnTo>
                    <a:pt x="21137" y="358037"/>
                  </a:lnTo>
                  <a:lnTo>
                    <a:pt x="0" y="342900"/>
                  </a:lnTo>
                  <a:lnTo>
                    <a:pt x="0" y="0"/>
                  </a:lnTo>
                  <a:lnTo>
                    <a:pt x="5471" y="7724"/>
                  </a:lnTo>
                  <a:lnTo>
                    <a:pt x="21137" y="15137"/>
                  </a:lnTo>
                  <a:lnTo>
                    <a:pt x="80271" y="28753"/>
                  </a:lnTo>
                  <a:lnTo>
                    <a:pt x="122349" y="34819"/>
                  </a:lnTo>
                  <a:lnTo>
                    <a:pt x="171842" y="40298"/>
                  </a:lnTo>
                  <a:lnTo>
                    <a:pt x="228053" y="45123"/>
                  </a:lnTo>
                  <a:lnTo>
                    <a:pt x="290289" y="49224"/>
                  </a:lnTo>
                  <a:lnTo>
                    <a:pt x="357853" y="52533"/>
                  </a:lnTo>
                  <a:lnTo>
                    <a:pt x="430052" y="54981"/>
                  </a:lnTo>
                  <a:lnTo>
                    <a:pt x="506189" y="56501"/>
                  </a:lnTo>
                  <a:lnTo>
                    <a:pt x="585571" y="57023"/>
                  </a:lnTo>
                  <a:lnTo>
                    <a:pt x="664949" y="56501"/>
                  </a:lnTo>
                  <a:lnTo>
                    <a:pt x="741082" y="54981"/>
                  </a:lnTo>
                  <a:lnTo>
                    <a:pt x="813271" y="52533"/>
                  </a:lnTo>
                  <a:lnTo>
                    <a:pt x="880819" y="49224"/>
                  </a:lnTo>
                  <a:lnTo>
                    <a:pt x="943028" y="45123"/>
                  </a:lnTo>
                  <a:lnTo>
                    <a:pt x="999202" y="40298"/>
                  </a:lnTo>
                  <a:lnTo>
                    <a:pt x="1048643" y="34819"/>
                  </a:lnTo>
                  <a:lnTo>
                    <a:pt x="1090652" y="28753"/>
                  </a:lnTo>
                  <a:lnTo>
                    <a:pt x="1149588" y="15137"/>
                  </a:lnTo>
                  <a:lnTo>
                    <a:pt x="1170432" y="0"/>
                  </a:lnTo>
                  <a:lnTo>
                    <a:pt x="1170432" y="342900"/>
                  </a:lnTo>
                  <a:lnTo>
                    <a:pt x="1124533" y="365070"/>
                  </a:lnTo>
                  <a:lnTo>
                    <a:pt x="1048643" y="377719"/>
                  </a:lnTo>
                  <a:lnTo>
                    <a:pt x="999202" y="383198"/>
                  </a:lnTo>
                  <a:lnTo>
                    <a:pt x="943028" y="388023"/>
                  </a:lnTo>
                  <a:lnTo>
                    <a:pt x="880819" y="392124"/>
                  </a:lnTo>
                  <a:lnTo>
                    <a:pt x="813271" y="395433"/>
                  </a:lnTo>
                  <a:lnTo>
                    <a:pt x="741082" y="397881"/>
                  </a:lnTo>
                  <a:lnTo>
                    <a:pt x="664949" y="399401"/>
                  </a:lnTo>
                  <a:lnTo>
                    <a:pt x="585571" y="399923"/>
                  </a:lnTo>
                  <a:close/>
                </a:path>
              </a:pathLst>
            </a:custGeom>
            <a:solidFill>
              <a:srgbClr val="974706"/>
            </a:solidFill>
          </p:spPr>
          <p:txBody>
            <a:bodyPr wrap="square" lIns="0" tIns="0" rIns="0" bIns="0" rtlCol="0"/>
            <a:lstStyle/>
            <a:p/>
          </p:txBody>
        </p:sp>
        <p:pic>
          <p:nvPicPr>
            <p:cNvPr id="44" name="object 44"/>
            <p:cNvPicPr/>
            <p:nvPr/>
          </p:nvPicPr>
          <p:blipFill>
            <a:blip r:embed="rId18" cstate="print"/>
            <a:stretch>
              <a:fillRect/>
            </a:stretch>
          </p:blipFill>
          <p:spPr>
            <a:xfrm>
              <a:off x="2715767" y="2641092"/>
              <a:ext cx="1176528" cy="120396"/>
            </a:xfrm>
            <a:prstGeom prst="rect">
              <a:avLst/>
            </a:prstGeom>
          </p:spPr>
        </p:pic>
      </p:grpSp>
      <p:sp>
        <p:nvSpPr>
          <p:cNvPr id="45" name="object 45"/>
          <p:cNvSpPr txBox="1"/>
          <p:nvPr/>
        </p:nvSpPr>
        <p:spPr>
          <a:xfrm>
            <a:off x="3043554" y="3594417"/>
            <a:ext cx="53467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D9D9D9"/>
                </a:solidFill>
                <a:latin typeface="黑体" panose="02010609060101010101" charset="-122"/>
                <a:cs typeface="黑体" panose="02010609060101010101" charset="-122"/>
              </a:rPr>
              <a:t>腾讯学</a:t>
            </a:r>
            <a:r>
              <a:rPr sz="1000" b="1" spc="-10" dirty="0">
                <a:solidFill>
                  <a:srgbClr val="D9D9D9"/>
                </a:solidFill>
                <a:latin typeface="黑体" panose="02010609060101010101" charset="-122"/>
                <a:cs typeface="黑体" panose="02010609060101010101" charset="-122"/>
              </a:rPr>
              <a:t>院</a:t>
            </a:r>
            <a:endParaRPr sz="1000">
              <a:latin typeface="黑体" panose="02010609060101010101" charset="-122"/>
              <a:cs typeface="黑体" panose="02010609060101010101" charset="-122"/>
            </a:endParaRPr>
          </a:p>
        </p:txBody>
      </p:sp>
      <p:sp>
        <p:nvSpPr>
          <p:cNvPr id="46" name="object 46"/>
          <p:cNvSpPr txBox="1"/>
          <p:nvPr/>
        </p:nvSpPr>
        <p:spPr>
          <a:xfrm>
            <a:off x="2976245" y="2843530"/>
            <a:ext cx="662305"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D9D9D9"/>
                </a:solidFill>
                <a:latin typeface="黑体" panose="02010609060101010101" charset="-122"/>
                <a:cs typeface="黑体" panose="02010609060101010101" charset="-122"/>
              </a:rPr>
              <a:t>人力资源</a:t>
            </a:r>
            <a:r>
              <a:rPr sz="1000" b="1" spc="-10" dirty="0">
                <a:solidFill>
                  <a:srgbClr val="D9D9D9"/>
                </a:solidFill>
                <a:latin typeface="黑体" panose="02010609060101010101" charset="-122"/>
                <a:cs typeface="黑体" panose="02010609060101010101" charset="-122"/>
              </a:rPr>
              <a:t>部</a:t>
            </a:r>
            <a:endParaRPr sz="1000">
              <a:latin typeface="黑体" panose="02010609060101010101" charset="-122"/>
              <a:cs typeface="黑体" panose="02010609060101010101" charset="-122"/>
            </a:endParaRPr>
          </a:p>
        </p:txBody>
      </p:sp>
      <p:sp>
        <p:nvSpPr>
          <p:cNvPr id="47" name="object 47"/>
          <p:cNvSpPr txBox="1"/>
          <p:nvPr/>
        </p:nvSpPr>
        <p:spPr>
          <a:xfrm>
            <a:off x="2974975" y="3216592"/>
            <a:ext cx="662305"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D9D9D9"/>
                </a:solidFill>
                <a:latin typeface="黑体" panose="02010609060101010101" charset="-122"/>
                <a:cs typeface="黑体" panose="02010609060101010101" charset="-122"/>
              </a:rPr>
              <a:t>薪酬福利</a:t>
            </a:r>
            <a:r>
              <a:rPr sz="1000" b="1" spc="-10" dirty="0">
                <a:solidFill>
                  <a:srgbClr val="D9D9D9"/>
                </a:solidFill>
                <a:latin typeface="黑体" panose="02010609060101010101" charset="-122"/>
                <a:cs typeface="黑体" panose="02010609060101010101" charset="-122"/>
              </a:rPr>
              <a:t>部</a:t>
            </a:r>
            <a:endParaRPr sz="1000">
              <a:latin typeface="黑体" panose="02010609060101010101" charset="-122"/>
              <a:cs typeface="黑体" panose="02010609060101010101" charset="-122"/>
            </a:endParaRPr>
          </a:p>
        </p:txBody>
      </p:sp>
      <p:grpSp>
        <p:nvGrpSpPr>
          <p:cNvPr id="48" name="object 48"/>
          <p:cNvGrpSpPr/>
          <p:nvPr/>
        </p:nvGrpSpPr>
        <p:grpSpPr>
          <a:xfrm>
            <a:off x="5280659" y="2926079"/>
            <a:ext cx="1358265" cy="1616075"/>
            <a:chOff x="5280659" y="2926079"/>
            <a:chExt cx="1358265" cy="1616075"/>
          </a:xfrm>
        </p:grpSpPr>
        <p:pic>
          <p:nvPicPr>
            <p:cNvPr id="49" name="object 49"/>
            <p:cNvPicPr/>
            <p:nvPr/>
          </p:nvPicPr>
          <p:blipFill>
            <a:blip r:embed="rId19" cstate="print"/>
            <a:stretch>
              <a:fillRect/>
            </a:stretch>
          </p:blipFill>
          <p:spPr>
            <a:xfrm>
              <a:off x="5283707" y="4099559"/>
              <a:ext cx="1351788" cy="442277"/>
            </a:xfrm>
            <a:prstGeom prst="rect">
              <a:avLst/>
            </a:prstGeom>
          </p:spPr>
        </p:pic>
        <p:pic>
          <p:nvPicPr>
            <p:cNvPr id="50" name="object 50"/>
            <p:cNvPicPr/>
            <p:nvPr/>
          </p:nvPicPr>
          <p:blipFill>
            <a:blip r:embed="rId20" cstate="print"/>
            <a:stretch>
              <a:fillRect/>
            </a:stretch>
          </p:blipFill>
          <p:spPr>
            <a:xfrm>
              <a:off x="5280659" y="4034027"/>
              <a:ext cx="1357884" cy="132587"/>
            </a:xfrm>
            <a:prstGeom prst="rect">
              <a:avLst/>
            </a:prstGeom>
          </p:spPr>
        </p:pic>
        <p:pic>
          <p:nvPicPr>
            <p:cNvPr id="51" name="object 51"/>
            <p:cNvPicPr/>
            <p:nvPr/>
          </p:nvPicPr>
          <p:blipFill>
            <a:blip r:embed="rId21" cstate="print"/>
            <a:stretch>
              <a:fillRect/>
            </a:stretch>
          </p:blipFill>
          <p:spPr>
            <a:xfrm>
              <a:off x="5283707" y="3825239"/>
              <a:ext cx="1351788" cy="299085"/>
            </a:xfrm>
            <a:prstGeom prst="rect">
              <a:avLst/>
            </a:prstGeom>
          </p:spPr>
        </p:pic>
        <p:pic>
          <p:nvPicPr>
            <p:cNvPr id="52" name="object 52"/>
            <p:cNvPicPr/>
            <p:nvPr/>
          </p:nvPicPr>
          <p:blipFill>
            <a:blip r:embed="rId22" cstate="print"/>
            <a:stretch>
              <a:fillRect/>
            </a:stretch>
          </p:blipFill>
          <p:spPr>
            <a:xfrm>
              <a:off x="5280659" y="3779519"/>
              <a:ext cx="1357884" cy="91439"/>
            </a:xfrm>
            <a:prstGeom prst="rect">
              <a:avLst/>
            </a:prstGeom>
          </p:spPr>
        </p:pic>
        <p:pic>
          <p:nvPicPr>
            <p:cNvPr id="53" name="object 53"/>
            <p:cNvPicPr/>
            <p:nvPr/>
          </p:nvPicPr>
          <p:blipFill>
            <a:blip r:embed="rId23" cstate="print"/>
            <a:stretch>
              <a:fillRect/>
            </a:stretch>
          </p:blipFill>
          <p:spPr>
            <a:xfrm>
              <a:off x="5283707" y="3540251"/>
              <a:ext cx="1351788" cy="298323"/>
            </a:xfrm>
            <a:prstGeom prst="rect">
              <a:avLst/>
            </a:prstGeom>
          </p:spPr>
        </p:pic>
        <p:pic>
          <p:nvPicPr>
            <p:cNvPr id="54" name="object 54"/>
            <p:cNvPicPr/>
            <p:nvPr/>
          </p:nvPicPr>
          <p:blipFill>
            <a:blip r:embed="rId24" cstate="print"/>
            <a:stretch>
              <a:fillRect/>
            </a:stretch>
          </p:blipFill>
          <p:spPr>
            <a:xfrm>
              <a:off x="5280659" y="3494531"/>
              <a:ext cx="1357884" cy="91439"/>
            </a:xfrm>
            <a:prstGeom prst="rect">
              <a:avLst/>
            </a:prstGeom>
          </p:spPr>
        </p:pic>
        <p:pic>
          <p:nvPicPr>
            <p:cNvPr id="55" name="object 55"/>
            <p:cNvPicPr/>
            <p:nvPr/>
          </p:nvPicPr>
          <p:blipFill>
            <a:blip r:embed="rId25" cstate="print"/>
            <a:stretch>
              <a:fillRect/>
            </a:stretch>
          </p:blipFill>
          <p:spPr>
            <a:xfrm>
              <a:off x="5283707" y="3256787"/>
              <a:ext cx="1351788" cy="299212"/>
            </a:xfrm>
            <a:prstGeom prst="rect">
              <a:avLst/>
            </a:prstGeom>
          </p:spPr>
        </p:pic>
        <p:pic>
          <p:nvPicPr>
            <p:cNvPr id="56" name="object 56"/>
            <p:cNvPicPr/>
            <p:nvPr/>
          </p:nvPicPr>
          <p:blipFill>
            <a:blip r:embed="rId26" cstate="print"/>
            <a:stretch>
              <a:fillRect/>
            </a:stretch>
          </p:blipFill>
          <p:spPr>
            <a:xfrm>
              <a:off x="5280659" y="3211067"/>
              <a:ext cx="1357884" cy="91439"/>
            </a:xfrm>
            <a:prstGeom prst="rect">
              <a:avLst/>
            </a:prstGeom>
          </p:spPr>
        </p:pic>
        <p:pic>
          <p:nvPicPr>
            <p:cNvPr id="57" name="object 57"/>
            <p:cNvPicPr/>
            <p:nvPr/>
          </p:nvPicPr>
          <p:blipFill>
            <a:blip r:embed="rId27" cstate="print"/>
            <a:stretch>
              <a:fillRect/>
            </a:stretch>
          </p:blipFill>
          <p:spPr>
            <a:xfrm>
              <a:off x="5283707" y="2971799"/>
              <a:ext cx="1351788" cy="300037"/>
            </a:xfrm>
            <a:prstGeom prst="rect">
              <a:avLst/>
            </a:prstGeom>
          </p:spPr>
        </p:pic>
        <p:pic>
          <p:nvPicPr>
            <p:cNvPr id="58" name="object 58"/>
            <p:cNvPicPr/>
            <p:nvPr/>
          </p:nvPicPr>
          <p:blipFill>
            <a:blip r:embed="rId28" cstate="print"/>
            <a:stretch>
              <a:fillRect/>
            </a:stretch>
          </p:blipFill>
          <p:spPr>
            <a:xfrm>
              <a:off x="5280659" y="2926079"/>
              <a:ext cx="1357884" cy="91439"/>
            </a:xfrm>
            <a:prstGeom prst="rect">
              <a:avLst/>
            </a:prstGeom>
          </p:spPr>
        </p:pic>
      </p:grpSp>
      <p:sp>
        <p:nvSpPr>
          <p:cNvPr id="59" name="object 59"/>
          <p:cNvSpPr txBox="1"/>
          <p:nvPr/>
        </p:nvSpPr>
        <p:spPr>
          <a:xfrm>
            <a:off x="5631179" y="3013392"/>
            <a:ext cx="66294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黑体" panose="02010609060101010101" charset="-122"/>
                <a:cs typeface="黑体" panose="02010609060101010101" charset="-122"/>
              </a:rPr>
              <a:t>成都</a:t>
            </a: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60" name="object 60"/>
          <p:cNvSpPr txBox="1"/>
          <p:nvPr/>
        </p:nvSpPr>
        <p:spPr>
          <a:xfrm>
            <a:off x="5623242" y="3300729"/>
            <a:ext cx="66294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黑体" panose="02010609060101010101" charset="-122"/>
                <a:cs typeface="黑体" panose="02010609060101010101" charset="-122"/>
              </a:rPr>
              <a:t>北京</a:t>
            </a: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61" name="object 61"/>
          <p:cNvSpPr txBox="1"/>
          <p:nvPr/>
        </p:nvSpPr>
        <p:spPr>
          <a:xfrm>
            <a:off x="5623242" y="3576954"/>
            <a:ext cx="66294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黑体" panose="02010609060101010101" charset="-122"/>
                <a:cs typeface="黑体" panose="02010609060101010101" charset="-122"/>
              </a:rPr>
              <a:t>上海</a:t>
            </a: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62" name="object 62"/>
          <p:cNvSpPr txBox="1"/>
          <p:nvPr/>
        </p:nvSpPr>
        <p:spPr>
          <a:xfrm>
            <a:off x="5623242" y="3857942"/>
            <a:ext cx="66294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黑体" panose="02010609060101010101" charset="-122"/>
                <a:cs typeface="黑体" panose="02010609060101010101" charset="-122"/>
              </a:rPr>
              <a:t>广州</a:t>
            </a: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63" name="object 63"/>
          <p:cNvSpPr txBox="1"/>
          <p:nvPr/>
        </p:nvSpPr>
        <p:spPr>
          <a:xfrm>
            <a:off x="5623242" y="4188142"/>
            <a:ext cx="662940" cy="1771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黑体" panose="02010609060101010101" charset="-122"/>
                <a:cs typeface="黑体" panose="02010609060101010101" charset="-122"/>
              </a:rPr>
              <a:t>深圳</a:t>
            </a: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grpSp>
        <p:nvGrpSpPr>
          <p:cNvPr id="64" name="object 64"/>
          <p:cNvGrpSpPr/>
          <p:nvPr/>
        </p:nvGrpSpPr>
        <p:grpSpPr>
          <a:xfrm>
            <a:off x="7949183" y="3966971"/>
            <a:ext cx="1359535" cy="338455"/>
            <a:chOff x="7949183" y="3966971"/>
            <a:chExt cx="1359535" cy="338455"/>
          </a:xfrm>
        </p:grpSpPr>
        <p:sp>
          <p:nvSpPr>
            <p:cNvPr id="65" name="object 65"/>
            <p:cNvSpPr/>
            <p:nvPr/>
          </p:nvSpPr>
          <p:spPr>
            <a:xfrm>
              <a:off x="7952231" y="4012691"/>
              <a:ext cx="1353820" cy="292735"/>
            </a:xfrm>
            <a:custGeom>
              <a:avLst/>
              <a:gdLst/>
              <a:ahLst/>
              <a:cxnLst/>
              <a:rect l="l" t="t" r="r" b="b"/>
              <a:pathLst>
                <a:path w="1353820" h="292735">
                  <a:moveTo>
                    <a:pt x="676630" y="292608"/>
                  </a:moveTo>
                  <a:lnTo>
                    <a:pt x="597669" y="292326"/>
                  </a:lnTo>
                  <a:lnTo>
                    <a:pt x="521384" y="291504"/>
                  </a:lnTo>
                  <a:lnTo>
                    <a:pt x="448285" y="290174"/>
                  </a:lnTo>
                  <a:lnTo>
                    <a:pt x="378880" y="288369"/>
                  </a:lnTo>
                  <a:lnTo>
                    <a:pt x="313678" y="286122"/>
                  </a:lnTo>
                  <a:lnTo>
                    <a:pt x="253189" y="283466"/>
                  </a:lnTo>
                  <a:lnTo>
                    <a:pt x="197921" y="280435"/>
                  </a:lnTo>
                  <a:lnTo>
                    <a:pt x="148384" y="277060"/>
                  </a:lnTo>
                  <a:lnTo>
                    <a:pt x="105085" y="273376"/>
                  </a:lnTo>
                  <a:lnTo>
                    <a:pt x="39243" y="265209"/>
                  </a:lnTo>
                  <a:lnTo>
                    <a:pt x="0" y="251460"/>
                  </a:lnTo>
                  <a:lnTo>
                    <a:pt x="0" y="0"/>
                  </a:lnTo>
                  <a:lnTo>
                    <a:pt x="4466" y="4787"/>
                  </a:lnTo>
                  <a:lnTo>
                    <a:pt x="17717" y="9422"/>
                  </a:lnTo>
                  <a:lnTo>
                    <a:pt x="68536" y="18108"/>
                  </a:lnTo>
                  <a:lnTo>
                    <a:pt x="148384" y="25796"/>
                  </a:lnTo>
                  <a:lnTo>
                    <a:pt x="197921" y="29186"/>
                  </a:lnTo>
                  <a:lnTo>
                    <a:pt x="253189" y="32228"/>
                  </a:lnTo>
                  <a:lnTo>
                    <a:pt x="313678" y="34892"/>
                  </a:lnTo>
                  <a:lnTo>
                    <a:pt x="378880" y="37144"/>
                  </a:lnTo>
                  <a:lnTo>
                    <a:pt x="448285" y="38953"/>
                  </a:lnTo>
                  <a:lnTo>
                    <a:pt x="521384" y="40284"/>
                  </a:lnTo>
                  <a:lnTo>
                    <a:pt x="597669" y="41107"/>
                  </a:lnTo>
                  <a:lnTo>
                    <a:pt x="676630" y="41389"/>
                  </a:lnTo>
                  <a:lnTo>
                    <a:pt x="755589" y="41107"/>
                  </a:lnTo>
                  <a:lnTo>
                    <a:pt x="831872" y="40284"/>
                  </a:lnTo>
                  <a:lnTo>
                    <a:pt x="904970" y="38953"/>
                  </a:lnTo>
                  <a:lnTo>
                    <a:pt x="974374" y="37144"/>
                  </a:lnTo>
                  <a:lnTo>
                    <a:pt x="1039576" y="34892"/>
                  </a:lnTo>
                  <a:lnTo>
                    <a:pt x="1100066" y="32228"/>
                  </a:lnTo>
                  <a:lnTo>
                    <a:pt x="1155336" y="29186"/>
                  </a:lnTo>
                  <a:lnTo>
                    <a:pt x="1204877" y="25796"/>
                  </a:lnTo>
                  <a:lnTo>
                    <a:pt x="1248180" y="22093"/>
                  </a:lnTo>
                  <a:lnTo>
                    <a:pt x="1314035" y="13873"/>
                  </a:lnTo>
                  <a:lnTo>
                    <a:pt x="1353312" y="0"/>
                  </a:lnTo>
                  <a:lnTo>
                    <a:pt x="1353312" y="251460"/>
                  </a:lnTo>
                  <a:lnTo>
                    <a:pt x="1314035" y="265209"/>
                  </a:lnTo>
                  <a:lnTo>
                    <a:pt x="1248180" y="273376"/>
                  </a:lnTo>
                  <a:lnTo>
                    <a:pt x="1204877" y="277060"/>
                  </a:lnTo>
                  <a:lnTo>
                    <a:pt x="1155336" y="280435"/>
                  </a:lnTo>
                  <a:lnTo>
                    <a:pt x="1100066" y="283466"/>
                  </a:lnTo>
                  <a:lnTo>
                    <a:pt x="1039576" y="286122"/>
                  </a:lnTo>
                  <a:lnTo>
                    <a:pt x="974374" y="288369"/>
                  </a:lnTo>
                  <a:lnTo>
                    <a:pt x="904970" y="290174"/>
                  </a:lnTo>
                  <a:lnTo>
                    <a:pt x="831872" y="291504"/>
                  </a:lnTo>
                  <a:lnTo>
                    <a:pt x="755589" y="292326"/>
                  </a:lnTo>
                  <a:lnTo>
                    <a:pt x="676630" y="292608"/>
                  </a:lnTo>
                  <a:close/>
                </a:path>
              </a:pathLst>
            </a:custGeom>
            <a:solidFill>
              <a:srgbClr val="4F6128"/>
            </a:solidFill>
          </p:spPr>
          <p:txBody>
            <a:bodyPr wrap="square" lIns="0" tIns="0" rIns="0" bIns="0" rtlCol="0"/>
            <a:lstStyle/>
            <a:p/>
          </p:txBody>
        </p:sp>
        <p:pic>
          <p:nvPicPr>
            <p:cNvPr id="66" name="object 66"/>
            <p:cNvPicPr/>
            <p:nvPr/>
          </p:nvPicPr>
          <p:blipFill>
            <a:blip r:embed="rId29" cstate="print"/>
            <a:stretch>
              <a:fillRect/>
            </a:stretch>
          </p:blipFill>
          <p:spPr>
            <a:xfrm>
              <a:off x="7949183" y="3966971"/>
              <a:ext cx="1359407" cy="89916"/>
            </a:xfrm>
            <a:prstGeom prst="rect">
              <a:avLst/>
            </a:prstGeom>
          </p:spPr>
        </p:pic>
      </p:grpSp>
      <p:sp>
        <p:nvSpPr>
          <p:cNvPr id="67" name="object 67"/>
          <p:cNvSpPr txBox="1"/>
          <p:nvPr/>
        </p:nvSpPr>
        <p:spPr>
          <a:xfrm>
            <a:off x="8323580" y="4056379"/>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TEG-HR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grpSp>
        <p:nvGrpSpPr>
          <p:cNvPr id="68" name="object 68"/>
          <p:cNvGrpSpPr/>
          <p:nvPr/>
        </p:nvGrpSpPr>
        <p:grpSpPr>
          <a:xfrm>
            <a:off x="7949183" y="2569464"/>
            <a:ext cx="1359535" cy="1456690"/>
            <a:chOff x="7949183" y="2569464"/>
            <a:chExt cx="1359535" cy="1456690"/>
          </a:xfrm>
        </p:grpSpPr>
        <p:sp>
          <p:nvSpPr>
            <p:cNvPr id="69" name="object 69"/>
            <p:cNvSpPr/>
            <p:nvPr/>
          </p:nvSpPr>
          <p:spPr>
            <a:xfrm>
              <a:off x="7952231" y="3732276"/>
              <a:ext cx="1353820" cy="294005"/>
            </a:xfrm>
            <a:custGeom>
              <a:avLst/>
              <a:gdLst/>
              <a:ahLst/>
              <a:cxnLst/>
              <a:rect l="l" t="t" r="r" b="b"/>
              <a:pathLst>
                <a:path w="1353820" h="294004">
                  <a:moveTo>
                    <a:pt x="676630" y="293624"/>
                  </a:moveTo>
                  <a:lnTo>
                    <a:pt x="597669" y="293342"/>
                  </a:lnTo>
                  <a:lnTo>
                    <a:pt x="521384" y="292517"/>
                  </a:lnTo>
                  <a:lnTo>
                    <a:pt x="448285" y="291180"/>
                  </a:lnTo>
                  <a:lnTo>
                    <a:pt x="378880" y="289361"/>
                  </a:lnTo>
                  <a:lnTo>
                    <a:pt x="313678" y="287092"/>
                  </a:lnTo>
                  <a:lnTo>
                    <a:pt x="253189" y="284402"/>
                  </a:lnTo>
                  <a:lnTo>
                    <a:pt x="197921" y="281324"/>
                  </a:lnTo>
                  <a:lnTo>
                    <a:pt x="148384" y="277886"/>
                  </a:lnTo>
                  <a:lnTo>
                    <a:pt x="105085" y="274122"/>
                  </a:lnTo>
                  <a:lnTo>
                    <a:pt x="39243" y="265732"/>
                  </a:lnTo>
                  <a:lnTo>
                    <a:pt x="0" y="251460"/>
                  </a:lnTo>
                  <a:lnTo>
                    <a:pt x="0" y="0"/>
                  </a:lnTo>
                  <a:lnTo>
                    <a:pt x="4466" y="4989"/>
                  </a:lnTo>
                  <a:lnTo>
                    <a:pt x="17717" y="9798"/>
                  </a:lnTo>
                  <a:lnTo>
                    <a:pt x="68536" y="18753"/>
                  </a:lnTo>
                  <a:lnTo>
                    <a:pt x="148384" y="26623"/>
                  </a:lnTo>
                  <a:lnTo>
                    <a:pt x="197921" y="30075"/>
                  </a:lnTo>
                  <a:lnTo>
                    <a:pt x="253189" y="33164"/>
                  </a:lnTo>
                  <a:lnTo>
                    <a:pt x="313678" y="35862"/>
                  </a:lnTo>
                  <a:lnTo>
                    <a:pt x="378880" y="38137"/>
                  </a:lnTo>
                  <a:lnTo>
                    <a:pt x="448285" y="39959"/>
                  </a:lnTo>
                  <a:lnTo>
                    <a:pt x="521384" y="41297"/>
                  </a:lnTo>
                  <a:lnTo>
                    <a:pt x="597669" y="42123"/>
                  </a:lnTo>
                  <a:lnTo>
                    <a:pt x="676630" y="42405"/>
                  </a:lnTo>
                  <a:lnTo>
                    <a:pt x="755589" y="42123"/>
                  </a:lnTo>
                  <a:lnTo>
                    <a:pt x="831872" y="41297"/>
                  </a:lnTo>
                  <a:lnTo>
                    <a:pt x="904970" y="39959"/>
                  </a:lnTo>
                  <a:lnTo>
                    <a:pt x="974374" y="38137"/>
                  </a:lnTo>
                  <a:lnTo>
                    <a:pt x="1039576" y="35862"/>
                  </a:lnTo>
                  <a:lnTo>
                    <a:pt x="1100066" y="33164"/>
                  </a:lnTo>
                  <a:lnTo>
                    <a:pt x="1155336" y="30075"/>
                  </a:lnTo>
                  <a:lnTo>
                    <a:pt x="1204877" y="26623"/>
                  </a:lnTo>
                  <a:lnTo>
                    <a:pt x="1248180" y="22839"/>
                  </a:lnTo>
                  <a:lnTo>
                    <a:pt x="1314035" y="14396"/>
                  </a:lnTo>
                  <a:lnTo>
                    <a:pt x="1353312" y="0"/>
                  </a:lnTo>
                  <a:lnTo>
                    <a:pt x="1353312" y="251460"/>
                  </a:lnTo>
                  <a:lnTo>
                    <a:pt x="1314035" y="265732"/>
                  </a:lnTo>
                  <a:lnTo>
                    <a:pt x="1248180" y="274122"/>
                  </a:lnTo>
                  <a:lnTo>
                    <a:pt x="1204877" y="277886"/>
                  </a:lnTo>
                  <a:lnTo>
                    <a:pt x="1155336" y="281324"/>
                  </a:lnTo>
                  <a:lnTo>
                    <a:pt x="1100066" y="284402"/>
                  </a:lnTo>
                  <a:lnTo>
                    <a:pt x="1039576" y="287092"/>
                  </a:lnTo>
                  <a:lnTo>
                    <a:pt x="974374" y="289361"/>
                  </a:lnTo>
                  <a:lnTo>
                    <a:pt x="904970" y="291180"/>
                  </a:lnTo>
                  <a:lnTo>
                    <a:pt x="831872" y="292517"/>
                  </a:lnTo>
                  <a:lnTo>
                    <a:pt x="755589" y="293342"/>
                  </a:lnTo>
                  <a:lnTo>
                    <a:pt x="676630" y="293624"/>
                  </a:lnTo>
                  <a:close/>
                </a:path>
              </a:pathLst>
            </a:custGeom>
            <a:solidFill>
              <a:srgbClr val="4F6128"/>
            </a:solidFill>
          </p:spPr>
          <p:txBody>
            <a:bodyPr wrap="square" lIns="0" tIns="0" rIns="0" bIns="0" rtlCol="0"/>
            <a:lstStyle/>
            <a:p/>
          </p:txBody>
        </p:sp>
        <p:pic>
          <p:nvPicPr>
            <p:cNvPr id="70" name="object 70"/>
            <p:cNvPicPr/>
            <p:nvPr/>
          </p:nvPicPr>
          <p:blipFill>
            <a:blip r:embed="rId30" cstate="print"/>
            <a:stretch>
              <a:fillRect/>
            </a:stretch>
          </p:blipFill>
          <p:spPr>
            <a:xfrm>
              <a:off x="7949183" y="3688080"/>
              <a:ext cx="1359407" cy="89916"/>
            </a:xfrm>
            <a:prstGeom prst="rect">
              <a:avLst/>
            </a:prstGeom>
          </p:spPr>
        </p:pic>
        <p:sp>
          <p:nvSpPr>
            <p:cNvPr id="71" name="object 71"/>
            <p:cNvSpPr/>
            <p:nvPr/>
          </p:nvSpPr>
          <p:spPr>
            <a:xfrm>
              <a:off x="7952231" y="3451860"/>
              <a:ext cx="1353820" cy="296545"/>
            </a:xfrm>
            <a:custGeom>
              <a:avLst/>
              <a:gdLst/>
              <a:ahLst/>
              <a:cxnLst/>
              <a:rect l="l" t="t" r="r" b="b"/>
              <a:pathLst>
                <a:path w="1353820" h="296545">
                  <a:moveTo>
                    <a:pt x="676630" y="296227"/>
                  </a:moveTo>
                  <a:lnTo>
                    <a:pt x="597669" y="295943"/>
                  </a:lnTo>
                  <a:lnTo>
                    <a:pt x="521384" y="295112"/>
                  </a:lnTo>
                  <a:lnTo>
                    <a:pt x="448285" y="293768"/>
                  </a:lnTo>
                  <a:lnTo>
                    <a:pt x="378880" y="291944"/>
                  </a:lnTo>
                  <a:lnTo>
                    <a:pt x="313678" y="289672"/>
                  </a:lnTo>
                  <a:lnTo>
                    <a:pt x="253189" y="286985"/>
                  </a:lnTo>
                  <a:lnTo>
                    <a:pt x="197921" y="283916"/>
                  </a:lnTo>
                  <a:lnTo>
                    <a:pt x="148384" y="280498"/>
                  </a:lnTo>
                  <a:lnTo>
                    <a:pt x="105085" y="276765"/>
                  </a:lnTo>
                  <a:lnTo>
                    <a:pt x="39243" y="268481"/>
                  </a:lnTo>
                  <a:lnTo>
                    <a:pt x="0" y="254508"/>
                  </a:lnTo>
                  <a:lnTo>
                    <a:pt x="0" y="0"/>
                  </a:lnTo>
                  <a:lnTo>
                    <a:pt x="4466" y="4999"/>
                  </a:lnTo>
                  <a:lnTo>
                    <a:pt x="17717" y="9822"/>
                  </a:lnTo>
                  <a:lnTo>
                    <a:pt x="68536" y="18813"/>
                  </a:lnTo>
                  <a:lnTo>
                    <a:pt x="148384" y="26724"/>
                  </a:lnTo>
                  <a:lnTo>
                    <a:pt x="197921" y="30197"/>
                  </a:lnTo>
                  <a:lnTo>
                    <a:pt x="253189" y="33307"/>
                  </a:lnTo>
                  <a:lnTo>
                    <a:pt x="313678" y="36024"/>
                  </a:lnTo>
                  <a:lnTo>
                    <a:pt x="378880" y="38316"/>
                  </a:lnTo>
                  <a:lnTo>
                    <a:pt x="448285" y="40153"/>
                  </a:lnTo>
                  <a:lnTo>
                    <a:pt x="521384" y="41503"/>
                  </a:lnTo>
                  <a:lnTo>
                    <a:pt x="597669" y="42336"/>
                  </a:lnTo>
                  <a:lnTo>
                    <a:pt x="676630" y="42621"/>
                  </a:lnTo>
                  <a:lnTo>
                    <a:pt x="755589" y="42336"/>
                  </a:lnTo>
                  <a:lnTo>
                    <a:pt x="831872" y="41503"/>
                  </a:lnTo>
                  <a:lnTo>
                    <a:pt x="904970" y="40153"/>
                  </a:lnTo>
                  <a:lnTo>
                    <a:pt x="974374" y="38316"/>
                  </a:lnTo>
                  <a:lnTo>
                    <a:pt x="1039576" y="36024"/>
                  </a:lnTo>
                  <a:lnTo>
                    <a:pt x="1100066" y="33307"/>
                  </a:lnTo>
                  <a:lnTo>
                    <a:pt x="1155336" y="30197"/>
                  </a:lnTo>
                  <a:lnTo>
                    <a:pt x="1204877" y="26724"/>
                  </a:lnTo>
                  <a:lnTo>
                    <a:pt x="1248180" y="22919"/>
                  </a:lnTo>
                  <a:lnTo>
                    <a:pt x="1314035" y="14437"/>
                  </a:lnTo>
                  <a:lnTo>
                    <a:pt x="1353312" y="0"/>
                  </a:lnTo>
                  <a:lnTo>
                    <a:pt x="1353312" y="254508"/>
                  </a:lnTo>
                  <a:lnTo>
                    <a:pt x="1314035" y="268481"/>
                  </a:lnTo>
                  <a:lnTo>
                    <a:pt x="1248180" y="276765"/>
                  </a:lnTo>
                  <a:lnTo>
                    <a:pt x="1204877" y="280498"/>
                  </a:lnTo>
                  <a:lnTo>
                    <a:pt x="1155336" y="283916"/>
                  </a:lnTo>
                  <a:lnTo>
                    <a:pt x="1100066" y="286985"/>
                  </a:lnTo>
                  <a:lnTo>
                    <a:pt x="1039576" y="289672"/>
                  </a:lnTo>
                  <a:lnTo>
                    <a:pt x="974374" y="291944"/>
                  </a:lnTo>
                  <a:lnTo>
                    <a:pt x="904970" y="293768"/>
                  </a:lnTo>
                  <a:lnTo>
                    <a:pt x="831872" y="295112"/>
                  </a:lnTo>
                  <a:lnTo>
                    <a:pt x="755589" y="295943"/>
                  </a:lnTo>
                  <a:lnTo>
                    <a:pt x="676630" y="296227"/>
                  </a:lnTo>
                  <a:close/>
                </a:path>
              </a:pathLst>
            </a:custGeom>
            <a:solidFill>
              <a:srgbClr val="4F6128"/>
            </a:solidFill>
          </p:spPr>
          <p:txBody>
            <a:bodyPr wrap="square" lIns="0" tIns="0" rIns="0" bIns="0" rtlCol="0"/>
            <a:lstStyle/>
            <a:p/>
          </p:txBody>
        </p:sp>
        <p:pic>
          <p:nvPicPr>
            <p:cNvPr id="72" name="object 72"/>
            <p:cNvPicPr/>
            <p:nvPr/>
          </p:nvPicPr>
          <p:blipFill>
            <a:blip r:embed="rId31" cstate="print"/>
            <a:stretch>
              <a:fillRect/>
            </a:stretch>
          </p:blipFill>
          <p:spPr>
            <a:xfrm>
              <a:off x="7949183" y="3407664"/>
              <a:ext cx="1359407" cy="89915"/>
            </a:xfrm>
            <a:prstGeom prst="rect">
              <a:avLst/>
            </a:prstGeom>
          </p:spPr>
        </p:pic>
        <p:sp>
          <p:nvSpPr>
            <p:cNvPr id="73" name="object 73"/>
            <p:cNvSpPr/>
            <p:nvPr/>
          </p:nvSpPr>
          <p:spPr>
            <a:xfrm>
              <a:off x="7952231" y="3172968"/>
              <a:ext cx="1353820" cy="294640"/>
            </a:xfrm>
            <a:custGeom>
              <a:avLst/>
              <a:gdLst/>
              <a:ahLst/>
              <a:cxnLst/>
              <a:rect l="l" t="t" r="r" b="b"/>
              <a:pathLst>
                <a:path w="1353820" h="294639">
                  <a:moveTo>
                    <a:pt x="676630" y="294132"/>
                  </a:moveTo>
                  <a:lnTo>
                    <a:pt x="597669" y="293848"/>
                  </a:lnTo>
                  <a:lnTo>
                    <a:pt x="521384" y="293019"/>
                  </a:lnTo>
                  <a:lnTo>
                    <a:pt x="448285" y="291673"/>
                  </a:lnTo>
                  <a:lnTo>
                    <a:pt x="378880" y="289842"/>
                  </a:lnTo>
                  <a:lnTo>
                    <a:pt x="313678" y="287555"/>
                  </a:lnTo>
                  <a:lnTo>
                    <a:pt x="253189" y="284842"/>
                  </a:lnTo>
                  <a:lnTo>
                    <a:pt x="197921" y="281735"/>
                  </a:lnTo>
                  <a:lnTo>
                    <a:pt x="148384" y="278262"/>
                  </a:lnTo>
                  <a:lnTo>
                    <a:pt x="105085" y="274455"/>
                  </a:lnTo>
                  <a:lnTo>
                    <a:pt x="39243" y="265958"/>
                  </a:lnTo>
                  <a:lnTo>
                    <a:pt x="0" y="251460"/>
                  </a:lnTo>
                  <a:lnTo>
                    <a:pt x="0" y="0"/>
                  </a:lnTo>
                  <a:lnTo>
                    <a:pt x="4466" y="4836"/>
                  </a:lnTo>
                  <a:lnTo>
                    <a:pt x="17717" y="9516"/>
                  </a:lnTo>
                  <a:lnTo>
                    <a:pt x="68536" y="18279"/>
                  </a:lnTo>
                  <a:lnTo>
                    <a:pt x="148384" y="26028"/>
                  </a:lnTo>
                  <a:lnTo>
                    <a:pt x="197921" y="29441"/>
                  </a:lnTo>
                  <a:lnTo>
                    <a:pt x="253189" y="32505"/>
                  </a:lnTo>
                  <a:lnTo>
                    <a:pt x="313678" y="35185"/>
                  </a:lnTo>
                  <a:lnTo>
                    <a:pt x="378880" y="37451"/>
                  </a:lnTo>
                  <a:lnTo>
                    <a:pt x="448285" y="39270"/>
                  </a:lnTo>
                  <a:lnTo>
                    <a:pt x="521384" y="40609"/>
                  </a:lnTo>
                  <a:lnTo>
                    <a:pt x="597669" y="41436"/>
                  </a:lnTo>
                  <a:lnTo>
                    <a:pt x="676630" y="41719"/>
                  </a:lnTo>
                  <a:lnTo>
                    <a:pt x="755589" y="41436"/>
                  </a:lnTo>
                  <a:lnTo>
                    <a:pt x="831872" y="40609"/>
                  </a:lnTo>
                  <a:lnTo>
                    <a:pt x="904970" y="39270"/>
                  </a:lnTo>
                  <a:lnTo>
                    <a:pt x="974374" y="37451"/>
                  </a:lnTo>
                  <a:lnTo>
                    <a:pt x="1039576" y="35185"/>
                  </a:lnTo>
                  <a:lnTo>
                    <a:pt x="1100066" y="32505"/>
                  </a:lnTo>
                  <a:lnTo>
                    <a:pt x="1155336" y="29441"/>
                  </a:lnTo>
                  <a:lnTo>
                    <a:pt x="1204877" y="26028"/>
                  </a:lnTo>
                  <a:lnTo>
                    <a:pt x="1248180" y="22296"/>
                  </a:lnTo>
                  <a:lnTo>
                    <a:pt x="1314035" y="14008"/>
                  </a:lnTo>
                  <a:lnTo>
                    <a:pt x="1353312" y="0"/>
                  </a:lnTo>
                  <a:lnTo>
                    <a:pt x="1353312" y="251460"/>
                  </a:lnTo>
                  <a:lnTo>
                    <a:pt x="1314035" y="265958"/>
                  </a:lnTo>
                  <a:lnTo>
                    <a:pt x="1248180" y="274455"/>
                  </a:lnTo>
                  <a:lnTo>
                    <a:pt x="1204877" y="278262"/>
                  </a:lnTo>
                  <a:lnTo>
                    <a:pt x="1155336" y="281735"/>
                  </a:lnTo>
                  <a:lnTo>
                    <a:pt x="1100066" y="284842"/>
                  </a:lnTo>
                  <a:lnTo>
                    <a:pt x="1039576" y="287555"/>
                  </a:lnTo>
                  <a:lnTo>
                    <a:pt x="974374" y="289842"/>
                  </a:lnTo>
                  <a:lnTo>
                    <a:pt x="904970" y="291673"/>
                  </a:lnTo>
                  <a:lnTo>
                    <a:pt x="831872" y="293019"/>
                  </a:lnTo>
                  <a:lnTo>
                    <a:pt x="755589" y="293848"/>
                  </a:lnTo>
                  <a:lnTo>
                    <a:pt x="676630" y="294132"/>
                  </a:lnTo>
                  <a:close/>
                </a:path>
              </a:pathLst>
            </a:custGeom>
            <a:solidFill>
              <a:srgbClr val="4F6128"/>
            </a:solidFill>
          </p:spPr>
          <p:txBody>
            <a:bodyPr wrap="square" lIns="0" tIns="0" rIns="0" bIns="0" rtlCol="0"/>
            <a:lstStyle/>
            <a:p/>
          </p:txBody>
        </p:sp>
        <p:pic>
          <p:nvPicPr>
            <p:cNvPr id="74" name="object 74"/>
            <p:cNvPicPr/>
            <p:nvPr/>
          </p:nvPicPr>
          <p:blipFill>
            <a:blip r:embed="rId32" cstate="print"/>
            <a:stretch>
              <a:fillRect/>
            </a:stretch>
          </p:blipFill>
          <p:spPr>
            <a:xfrm>
              <a:off x="7949183" y="3127248"/>
              <a:ext cx="1359407" cy="89915"/>
            </a:xfrm>
            <a:prstGeom prst="rect">
              <a:avLst/>
            </a:prstGeom>
          </p:spPr>
        </p:pic>
        <p:sp>
          <p:nvSpPr>
            <p:cNvPr id="75" name="object 75"/>
            <p:cNvSpPr/>
            <p:nvPr/>
          </p:nvSpPr>
          <p:spPr>
            <a:xfrm>
              <a:off x="7952231" y="2892552"/>
              <a:ext cx="1353820" cy="295275"/>
            </a:xfrm>
            <a:custGeom>
              <a:avLst/>
              <a:gdLst/>
              <a:ahLst/>
              <a:cxnLst/>
              <a:rect l="l" t="t" r="r" b="b"/>
              <a:pathLst>
                <a:path w="1353820" h="295275">
                  <a:moveTo>
                    <a:pt x="676630" y="295148"/>
                  </a:moveTo>
                  <a:lnTo>
                    <a:pt x="597669" y="294864"/>
                  </a:lnTo>
                  <a:lnTo>
                    <a:pt x="521384" y="294036"/>
                  </a:lnTo>
                  <a:lnTo>
                    <a:pt x="448285" y="292694"/>
                  </a:lnTo>
                  <a:lnTo>
                    <a:pt x="378880" y="290869"/>
                  </a:lnTo>
                  <a:lnTo>
                    <a:pt x="313678" y="288594"/>
                  </a:lnTo>
                  <a:lnTo>
                    <a:pt x="253189" y="285898"/>
                  </a:lnTo>
                  <a:lnTo>
                    <a:pt x="197921" y="282814"/>
                  </a:lnTo>
                  <a:lnTo>
                    <a:pt x="148384" y="279373"/>
                  </a:lnTo>
                  <a:lnTo>
                    <a:pt x="105085" y="275606"/>
                  </a:lnTo>
                  <a:lnTo>
                    <a:pt x="39243" y="267221"/>
                  </a:lnTo>
                  <a:lnTo>
                    <a:pt x="0" y="252984"/>
                  </a:lnTo>
                  <a:lnTo>
                    <a:pt x="0" y="0"/>
                  </a:lnTo>
                  <a:lnTo>
                    <a:pt x="4466" y="5039"/>
                  </a:lnTo>
                  <a:lnTo>
                    <a:pt x="17717" y="9893"/>
                  </a:lnTo>
                  <a:lnTo>
                    <a:pt x="68536" y="18924"/>
                  </a:lnTo>
                  <a:lnTo>
                    <a:pt x="148384" y="26854"/>
                  </a:lnTo>
                  <a:lnTo>
                    <a:pt x="197921" y="30330"/>
                  </a:lnTo>
                  <a:lnTo>
                    <a:pt x="253189" y="33441"/>
                  </a:lnTo>
                  <a:lnTo>
                    <a:pt x="313678" y="36155"/>
                  </a:lnTo>
                  <a:lnTo>
                    <a:pt x="378880" y="38444"/>
                  </a:lnTo>
                  <a:lnTo>
                    <a:pt x="448285" y="40276"/>
                  </a:lnTo>
                  <a:lnTo>
                    <a:pt x="521384" y="41622"/>
                  </a:lnTo>
                  <a:lnTo>
                    <a:pt x="597669" y="42452"/>
                  </a:lnTo>
                  <a:lnTo>
                    <a:pt x="676630" y="42735"/>
                  </a:lnTo>
                  <a:lnTo>
                    <a:pt x="755589" y="42452"/>
                  </a:lnTo>
                  <a:lnTo>
                    <a:pt x="831872" y="41622"/>
                  </a:lnTo>
                  <a:lnTo>
                    <a:pt x="904970" y="40276"/>
                  </a:lnTo>
                  <a:lnTo>
                    <a:pt x="974374" y="38444"/>
                  </a:lnTo>
                  <a:lnTo>
                    <a:pt x="1039576" y="36155"/>
                  </a:lnTo>
                  <a:lnTo>
                    <a:pt x="1100066" y="33441"/>
                  </a:lnTo>
                  <a:lnTo>
                    <a:pt x="1155336" y="30330"/>
                  </a:lnTo>
                  <a:lnTo>
                    <a:pt x="1204877" y="26854"/>
                  </a:lnTo>
                  <a:lnTo>
                    <a:pt x="1248180" y="23042"/>
                  </a:lnTo>
                  <a:lnTo>
                    <a:pt x="1314035" y="14531"/>
                  </a:lnTo>
                  <a:lnTo>
                    <a:pt x="1353312" y="0"/>
                  </a:lnTo>
                  <a:lnTo>
                    <a:pt x="1353312" y="252984"/>
                  </a:lnTo>
                  <a:lnTo>
                    <a:pt x="1314035" y="267221"/>
                  </a:lnTo>
                  <a:lnTo>
                    <a:pt x="1248180" y="275606"/>
                  </a:lnTo>
                  <a:lnTo>
                    <a:pt x="1204877" y="279373"/>
                  </a:lnTo>
                  <a:lnTo>
                    <a:pt x="1155336" y="282814"/>
                  </a:lnTo>
                  <a:lnTo>
                    <a:pt x="1100066" y="285898"/>
                  </a:lnTo>
                  <a:lnTo>
                    <a:pt x="1039576" y="288594"/>
                  </a:lnTo>
                  <a:lnTo>
                    <a:pt x="974374" y="290869"/>
                  </a:lnTo>
                  <a:lnTo>
                    <a:pt x="904970" y="292694"/>
                  </a:lnTo>
                  <a:lnTo>
                    <a:pt x="831872" y="294036"/>
                  </a:lnTo>
                  <a:lnTo>
                    <a:pt x="755589" y="294864"/>
                  </a:lnTo>
                  <a:lnTo>
                    <a:pt x="676630" y="295148"/>
                  </a:lnTo>
                  <a:close/>
                </a:path>
              </a:pathLst>
            </a:custGeom>
            <a:solidFill>
              <a:srgbClr val="4F6128"/>
            </a:solidFill>
          </p:spPr>
          <p:txBody>
            <a:bodyPr wrap="square" lIns="0" tIns="0" rIns="0" bIns="0" rtlCol="0"/>
            <a:lstStyle/>
            <a:p/>
          </p:txBody>
        </p:sp>
        <p:pic>
          <p:nvPicPr>
            <p:cNvPr id="76" name="object 76"/>
            <p:cNvPicPr/>
            <p:nvPr/>
          </p:nvPicPr>
          <p:blipFill>
            <a:blip r:embed="rId33" cstate="print"/>
            <a:stretch>
              <a:fillRect/>
            </a:stretch>
          </p:blipFill>
          <p:spPr>
            <a:xfrm>
              <a:off x="7949183" y="2848356"/>
              <a:ext cx="1359407" cy="89915"/>
            </a:xfrm>
            <a:prstGeom prst="rect">
              <a:avLst/>
            </a:prstGeom>
          </p:spPr>
        </p:pic>
        <p:sp>
          <p:nvSpPr>
            <p:cNvPr id="77" name="object 77"/>
            <p:cNvSpPr/>
            <p:nvPr/>
          </p:nvSpPr>
          <p:spPr>
            <a:xfrm>
              <a:off x="7952231" y="2613660"/>
              <a:ext cx="1353820" cy="293370"/>
            </a:xfrm>
            <a:custGeom>
              <a:avLst/>
              <a:gdLst/>
              <a:ahLst/>
              <a:cxnLst/>
              <a:rect l="l" t="t" r="r" b="b"/>
              <a:pathLst>
                <a:path w="1353820" h="293369">
                  <a:moveTo>
                    <a:pt x="676630" y="293052"/>
                  </a:moveTo>
                  <a:lnTo>
                    <a:pt x="597669" y="292770"/>
                  </a:lnTo>
                  <a:lnTo>
                    <a:pt x="521384" y="291947"/>
                  </a:lnTo>
                  <a:lnTo>
                    <a:pt x="448285" y="290614"/>
                  </a:lnTo>
                  <a:lnTo>
                    <a:pt x="378880" y="288803"/>
                  </a:lnTo>
                  <a:lnTo>
                    <a:pt x="313678" y="286546"/>
                  </a:lnTo>
                  <a:lnTo>
                    <a:pt x="253189" y="283876"/>
                  </a:lnTo>
                  <a:lnTo>
                    <a:pt x="197921" y="280823"/>
                  </a:lnTo>
                  <a:lnTo>
                    <a:pt x="148384" y="277422"/>
                  </a:lnTo>
                  <a:lnTo>
                    <a:pt x="105085" y="273702"/>
                  </a:lnTo>
                  <a:lnTo>
                    <a:pt x="39243" y="265438"/>
                  </a:lnTo>
                  <a:lnTo>
                    <a:pt x="0" y="251460"/>
                  </a:lnTo>
                  <a:lnTo>
                    <a:pt x="0" y="0"/>
                  </a:lnTo>
                  <a:lnTo>
                    <a:pt x="4466" y="4875"/>
                  </a:lnTo>
                  <a:lnTo>
                    <a:pt x="17717" y="9587"/>
                  </a:lnTo>
                  <a:lnTo>
                    <a:pt x="68536" y="18390"/>
                  </a:lnTo>
                  <a:lnTo>
                    <a:pt x="148384" y="26158"/>
                  </a:lnTo>
                  <a:lnTo>
                    <a:pt x="197921" y="29575"/>
                  </a:lnTo>
                  <a:lnTo>
                    <a:pt x="253189" y="32638"/>
                  </a:lnTo>
                  <a:lnTo>
                    <a:pt x="313678" y="35316"/>
                  </a:lnTo>
                  <a:lnTo>
                    <a:pt x="378880" y="37579"/>
                  </a:lnTo>
                  <a:lnTo>
                    <a:pt x="448285" y="39393"/>
                  </a:lnTo>
                  <a:lnTo>
                    <a:pt x="521384" y="40728"/>
                  </a:lnTo>
                  <a:lnTo>
                    <a:pt x="597669" y="41552"/>
                  </a:lnTo>
                  <a:lnTo>
                    <a:pt x="676630" y="41833"/>
                  </a:lnTo>
                  <a:lnTo>
                    <a:pt x="755589" y="41552"/>
                  </a:lnTo>
                  <a:lnTo>
                    <a:pt x="831872" y="40728"/>
                  </a:lnTo>
                  <a:lnTo>
                    <a:pt x="904970" y="39393"/>
                  </a:lnTo>
                  <a:lnTo>
                    <a:pt x="974374" y="37579"/>
                  </a:lnTo>
                  <a:lnTo>
                    <a:pt x="1039576" y="35316"/>
                  </a:lnTo>
                  <a:lnTo>
                    <a:pt x="1100066" y="32638"/>
                  </a:lnTo>
                  <a:lnTo>
                    <a:pt x="1155336" y="29575"/>
                  </a:lnTo>
                  <a:lnTo>
                    <a:pt x="1204877" y="26158"/>
                  </a:lnTo>
                  <a:lnTo>
                    <a:pt x="1248180" y="22419"/>
                  </a:lnTo>
                  <a:lnTo>
                    <a:pt x="1314035" y="14102"/>
                  </a:lnTo>
                  <a:lnTo>
                    <a:pt x="1353312" y="0"/>
                  </a:lnTo>
                  <a:lnTo>
                    <a:pt x="1353312" y="251460"/>
                  </a:lnTo>
                  <a:lnTo>
                    <a:pt x="1314035" y="265438"/>
                  </a:lnTo>
                  <a:lnTo>
                    <a:pt x="1248180" y="273702"/>
                  </a:lnTo>
                  <a:lnTo>
                    <a:pt x="1204877" y="277422"/>
                  </a:lnTo>
                  <a:lnTo>
                    <a:pt x="1155336" y="280823"/>
                  </a:lnTo>
                  <a:lnTo>
                    <a:pt x="1100066" y="283876"/>
                  </a:lnTo>
                  <a:lnTo>
                    <a:pt x="1039576" y="286546"/>
                  </a:lnTo>
                  <a:lnTo>
                    <a:pt x="974374" y="288803"/>
                  </a:lnTo>
                  <a:lnTo>
                    <a:pt x="904970" y="290614"/>
                  </a:lnTo>
                  <a:lnTo>
                    <a:pt x="831872" y="291947"/>
                  </a:lnTo>
                  <a:lnTo>
                    <a:pt x="755589" y="292770"/>
                  </a:lnTo>
                  <a:lnTo>
                    <a:pt x="676630" y="293052"/>
                  </a:lnTo>
                  <a:close/>
                </a:path>
              </a:pathLst>
            </a:custGeom>
            <a:solidFill>
              <a:srgbClr val="4F6128"/>
            </a:solidFill>
          </p:spPr>
          <p:txBody>
            <a:bodyPr wrap="square" lIns="0" tIns="0" rIns="0" bIns="0" rtlCol="0"/>
            <a:lstStyle/>
            <a:p/>
          </p:txBody>
        </p:sp>
        <p:pic>
          <p:nvPicPr>
            <p:cNvPr id="78" name="object 78"/>
            <p:cNvPicPr/>
            <p:nvPr/>
          </p:nvPicPr>
          <p:blipFill>
            <a:blip r:embed="rId34" cstate="print"/>
            <a:stretch>
              <a:fillRect/>
            </a:stretch>
          </p:blipFill>
          <p:spPr>
            <a:xfrm>
              <a:off x="7949183" y="2569464"/>
              <a:ext cx="1359407" cy="89915"/>
            </a:xfrm>
            <a:prstGeom prst="rect">
              <a:avLst/>
            </a:prstGeom>
          </p:spPr>
        </p:pic>
      </p:grpSp>
      <p:sp>
        <p:nvSpPr>
          <p:cNvPr id="79" name="object 79"/>
          <p:cNvSpPr txBox="1"/>
          <p:nvPr/>
        </p:nvSpPr>
        <p:spPr>
          <a:xfrm>
            <a:off x="8300719" y="2649855"/>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CDG-HR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80" name="object 80"/>
          <p:cNvSpPr txBox="1"/>
          <p:nvPr/>
        </p:nvSpPr>
        <p:spPr>
          <a:xfrm>
            <a:off x="8291194" y="2957830"/>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IEG-HR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81" name="object 81"/>
          <p:cNvSpPr txBox="1"/>
          <p:nvPr/>
        </p:nvSpPr>
        <p:spPr>
          <a:xfrm>
            <a:off x="8291194" y="3218180"/>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SNG-HR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82" name="object 82"/>
          <p:cNvSpPr txBox="1"/>
          <p:nvPr/>
        </p:nvSpPr>
        <p:spPr>
          <a:xfrm>
            <a:off x="8291194" y="3480117"/>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MIG-HR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sp>
        <p:nvSpPr>
          <p:cNvPr id="83" name="object 83"/>
          <p:cNvSpPr txBox="1"/>
          <p:nvPr/>
        </p:nvSpPr>
        <p:spPr>
          <a:xfrm>
            <a:off x="8323580" y="3770629"/>
            <a:ext cx="664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D9D9D9"/>
                </a:solidFill>
                <a:latin typeface="黑体" panose="02010609060101010101" charset="-122"/>
                <a:cs typeface="黑体" panose="02010609060101010101" charset="-122"/>
              </a:rPr>
              <a:t>OMG-HR</a:t>
            </a:r>
            <a:r>
              <a:rPr sz="1000" b="1" dirty="0">
                <a:solidFill>
                  <a:srgbClr val="D9D9D9"/>
                </a:solidFill>
                <a:latin typeface="黑体" panose="02010609060101010101" charset="-122"/>
                <a:cs typeface="黑体" panose="02010609060101010101" charset="-122"/>
              </a:rPr>
              <a:t>中</a:t>
            </a:r>
            <a:r>
              <a:rPr sz="1000" b="1" spc="-10" dirty="0">
                <a:solidFill>
                  <a:srgbClr val="D9D9D9"/>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grpSp>
        <p:nvGrpSpPr>
          <p:cNvPr id="84" name="object 84"/>
          <p:cNvGrpSpPr/>
          <p:nvPr/>
        </p:nvGrpSpPr>
        <p:grpSpPr>
          <a:xfrm>
            <a:off x="4816589" y="2582862"/>
            <a:ext cx="2259330" cy="389890"/>
            <a:chOff x="4816589" y="2582862"/>
            <a:chExt cx="2259330" cy="389890"/>
          </a:xfrm>
        </p:grpSpPr>
        <p:sp>
          <p:nvSpPr>
            <p:cNvPr id="85" name="object 85"/>
            <p:cNvSpPr/>
            <p:nvPr/>
          </p:nvSpPr>
          <p:spPr>
            <a:xfrm>
              <a:off x="4829556" y="2595372"/>
              <a:ext cx="2232660" cy="365760"/>
            </a:xfrm>
            <a:custGeom>
              <a:avLst/>
              <a:gdLst/>
              <a:ahLst/>
              <a:cxnLst/>
              <a:rect l="l" t="t" r="r" b="b"/>
              <a:pathLst>
                <a:path w="2232659" h="365760">
                  <a:moveTo>
                    <a:pt x="2171700" y="365760"/>
                  </a:moveTo>
                  <a:lnTo>
                    <a:pt x="60960" y="365760"/>
                  </a:lnTo>
                  <a:lnTo>
                    <a:pt x="36995" y="360726"/>
                  </a:lnTo>
                  <a:lnTo>
                    <a:pt x="17549" y="347591"/>
                  </a:lnTo>
                  <a:lnTo>
                    <a:pt x="4569" y="328299"/>
                  </a:lnTo>
                  <a:lnTo>
                    <a:pt x="0" y="304800"/>
                  </a:lnTo>
                  <a:lnTo>
                    <a:pt x="0" y="60960"/>
                  </a:lnTo>
                  <a:lnTo>
                    <a:pt x="4569" y="37317"/>
                  </a:lnTo>
                  <a:lnTo>
                    <a:pt x="17549" y="17978"/>
                  </a:lnTo>
                  <a:lnTo>
                    <a:pt x="36995" y="4890"/>
                  </a:lnTo>
                  <a:lnTo>
                    <a:pt x="60960" y="0"/>
                  </a:lnTo>
                  <a:lnTo>
                    <a:pt x="2171700" y="0"/>
                  </a:lnTo>
                  <a:lnTo>
                    <a:pt x="2195771" y="4890"/>
                  </a:lnTo>
                  <a:lnTo>
                    <a:pt x="2215253" y="17978"/>
                  </a:lnTo>
                  <a:lnTo>
                    <a:pt x="2228198" y="37317"/>
                  </a:lnTo>
                  <a:lnTo>
                    <a:pt x="2232660" y="60960"/>
                  </a:lnTo>
                  <a:lnTo>
                    <a:pt x="2232660" y="304800"/>
                  </a:lnTo>
                  <a:lnTo>
                    <a:pt x="2228198" y="328299"/>
                  </a:lnTo>
                  <a:lnTo>
                    <a:pt x="2215253" y="347591"/>
                  </a:lnTo>
                  <a:lnTo>
                    <a:pt x="2195771" y="360726"/>
                  </a:lnTo>
                  <a:lnTo>
                    <a:pt x="2171700" y="365760"/>
                  </a:lnTo>
                  <a:close/>
                </a:path>
              </a:pathLst>
            </a:custGeom>
            <a:solidFill>
              <a:srgbClr val="FFFFFF"/>
            </a:solidFill>
          </p:spPr>
          <p:txBody>
            <a:bodyPr wrap="square" lIns="0" tIns="0" rIns="0" bIns="0" rtlCol="0"/>
            <a:lstStyle/>
            <a:p/>
          </p:txBody>
        </p:sp>
        <p:sp>
          <p:nvSpPr>
            <p:cNvPr id="86" name="object 86"/>
            <p:cNvSpPr/>
            <p:nvPr/>
          </p:nvSpPr>
          <p:spPr>
            <a:xfrm>
              <a:off x="4816589" y="2582862"/>
              <a:ext cx="2259330" cy="389890"/>
            </a:xfrm>
            <a:custGeom>
              <a:avLst/>
              <a:gdLst/>
              <a:ahLst/>
              <a:cxnLst/>
              <a:rect l="l" t="t" r="r" b="b"/>
              <a:pathLst>
                <a:path w="2259329" h="389889">
                  <a:moveTo>
                    <a:pt x="2199843" y="1269"/>
                  </a:moveTo>
                  <a:lnTo>
                    <a:pt x="58940" y="1269"/>
                  </a:lnTo>
                  <a:lnTo>
                    <a:pt x="62572" y="0"/>
                  </a:lnTo>
                  <a:lnTo>
                    <a:pt x="2196210" y="0"/>
                  </a:lnTo>
                  <a:lnTo>
                    <a:pt x="2199843" y="1269"/>
                  </a:lnTo>
                  <a:close/>
                </a:path>
                <a:path w="2259329" h="389889">
                  <a:moveTo>
                    <a:pt x="2206904" y="2539"/>
                  </a:moveTo>
                  <a:lnTo>
                    <a:pt x="51879" y="2539"/>
                  </a:lnTo>
                  <a:lnTo>
                    <a:pt x="54762" y="1269"/>
                  </a:lnTo>
                  <a:lnTo>
                    <a:pt x="2204021" y="1269"/>
                  </a:lnTo>
                  <a:lnTo>
                    <a:pt x="2206904" y="2539"/>
                  </a:lnTo>
                  <a:close/>
                </a:path>
                <a:path w="2259329" h="389889">
                  <a:moveTo>
                    <a:pt x="2213394" y="5079"/>
                  </a:moveTo>
                  <a:lnTo>
                    <a:pt x="45389" y="5079"/>
                  </a:lnTo>
                  <a:lnTo>
                    <a:pt x="50977" y="2539"/>
                  </a:lnTo>
                  <a:lnTo>
                    <a:pt x="2207806" y="2539"/>
                  </a:lnTo>
                  <a:lnTo>
                    <a:pt x="2213394" y="5079"/>
                  </a:lnTo>
                  <a:close/>
                </a:path>
                <a:path w="2259329" h="389889">
                  <a:moveTo>
                    <a:pt x="61696" y="363219"/>
                  </a:moveTo>
                  <a:lnTo>
                    <a:pt x="16306" y="363219"/>
                  </a:lnTo>
                  <a:lnTo>
                    <a:pt x="12814" y="358139"/>
                  </a:lnTo>
                  <a:lnTo>
                    <a:pt x="12128" y="356869"/>
                  </a:lnTo>
                  <a:lnTo>
                    <a:pt x="9080" y="351789"/>
                  </a:lnTo>
                  <a:lnTo>
                    <a:pt x="8483" y="350519"/>
                  </a:lnTo>
                  <a:lnTo>
                    <a:pt x="5930" y="345439"/>
                  </a:lnTo>
                  <a:lnTo>
                    <a:pt x="3390" y="339089"/>
                  </a:lnTo>
                  <a:lnTo>
                    <a:pt x="3098" y="337819"/>
                  </a:lnTo>
                  <a:lnTo>
                    <a:pt x="2120" y="334009"/>
                  </a:lnTo>
                  <a:lnTo>
                    <a:pt x="1320" y="331469"/>
                  </a:lnTo>
                  <a:lnTo>
                    <a:pt x="685" y="327659"/>
                  </a:lnTo>
                  <a:lnTo>
                    <a:pt x="304" y="323849"/>
                  </a:lnTo>
                  <a:lnTo>
                    <a:pt x="101" y="321309"/>
                  </a:lnTo>
                  <a:lnTo>
                    <a:pt x="0" y="68579"/>
                  </a:lnTo>
                  <a:lnTo>
                    <a:pt x="304" y="64769"/>
                  </a:lnTo>
                  <a:lnTo>
                    <a:pt x="685" y="62229"/>
                  </a:lnTo>
                  <a:lnTo>
                    <a:pt x="1320" y="58419"/>
                  </a:lnTo>
                  <a:lnTo>
                    <a:pt x="2120" y="54609"/>
                  </a:lnTo>
                  <a:lnTo>
                    <a:pt x="3098" y="50799"/>
                  </a:lnTo>
                  <a:lnTo>
                    <a:pt x="3390" y="50799"/>
                  </a:lnTo>
                  <a:lnTo>
                    <a:pt x="5435" y="44449"/>
                  </a:lnTo>
                  <a:lnTo>
                    <a:pt x="5930" y="43179"/>
                  </a:lnTo>
                  <a:lnTo>
                    <a:pt x="8483" y="38099"/>
                  </a:lnTo>
                  <a:lnTo>
                    <a:pt x="9080" y="36829"/>
                  </a:lnTo>
                  <a:lnTo>
                    <a:pt x="12128" y="31749"/>
                  </a:lnTo>
                  <a:lnTo>
                    <a:pt x="12814" y="31749"/>
                  </a:lnTo>
                  <a:lnTo>
                    <a:pt x="16306" y="26669"/>
                  </a:lnTo>
                  <a:lnTo>
                    <a:pt x="17081" y="25399"/>
                  </a:lnTo>
                  <a:lnTo>
                    <a:pt x="21005" y="21589"/>
                  </a:lnTo>
                  <a:lnTo>
                    <a:pt x="21869" y="20319"/>
                  </a:lnTo>
                  <a:lnTo>
                    <a:pt x="26187" y="16509"/>
                  </a:lnTo>
                  <a:lnTo>
                    <a:pt x="27127" y="15239"/>
                  </a:lnTo>
                  <a:lnTo>
                    <a:pt x="31813" y="12699"/>
                  </a:lnTo>
                  <a:lnTo>
                    <a:pt x="32816" y="11429"/>
                  </a:lnTo>
                  <a:lnTo>
                    <a:pt x="37845" y="8889"/>
                  </a:lnTo>
                  <a:lnTo>
                    <a:pt x="38925" y="7619"/>
                  </a:lnTo>
                  <a:lnTo>
                    <a:pt x="44246" y="5079"/>
                  </a:lnTo>
                  <a:lnTo>
                    <a:pt x="2214537" y="5079"/>
                  </a:lnTo>
                  <a:lnTo>
                    <a:pt x="2219858" y="7619"/>
                  </a:lnTo>
                  <a:lnTo>
                    <a:pt x="2220950" y="8889"/>
                  </a:lnTo>
                  <a:lnTo>
                    <a:pt x="2225967" y="11429"/>
                  </a:lnTo>
                  <a:lnTo>
                    <a:pt x="2226970" y="12699"/>
                  </a:lnTo>
                  <a:lnTo>
                    <a:pt x="2231656" y="15239"/>
                  </a:lnTo>
                  <a:lnTo>
                    <a:pt x="2232596" y="16509"/>
                  </a:lnTo>
                  <a:lnTo>
                    <a:pt x="2236914" y="20319"/>
                  </a:lnTo>
                  <a:lnTo>
                    <a:pt x="2237778" y="21589"/>
                  </a:lnTo>
                  <a:lnTo>
                    <a:pt x="2240394" y="24129"/>
                  </a:lnTo>
                  <a:lnTo>
                    <a:pt x="73761" y="24129"/>
                  </a:lnTo>
                  <a:lnTo>
                    <a:pt x="70624" y="25399"/>
                  </a:lnTo>
                  <a:lnTo>
                    <a:pt x="64033" y="25399"/>
                  </a:lnTo>
                  <a:lnTo>
                    <a:pt x="61086" y="26669"/>
                  </a:lnTo>
                  <a:lnTo>
                    <a:pt x="59715" y="26669"/>
                  </a:lnTo>
                  <a:lnTo>
                    <a:pt x="56915" y="27939"/>
                  </a:lnTo>
                  <a:lnTo>
                    <a:pt x="55270" y="27939"/>
                  </a:lnTo>
                  <a:lnTo>
                    <a:pt x="49949" y="30479"/>
                  </a:lnTo>
                  <a:lnTo>
                    <a:pt x="51028" y="30479"/>
                  </a:lnTo>
                  <a:lnTo>
                    <a:pt x="46012" y="33019"/>
                  </a:lnTo>
                  <a:lnTo>
                    <a:pt x="47028" y="33019"/>
                  </a:lnTo>
                  <a:lnTo>
                    <a:pt x="42341" y="35559"/>
                  </a:lnTo>
                  <a:lnTo>
                    <a:pt x="43268" y="35559"/>
                  </a:lnTo>
                  <a:lnTo>
                    <a:pt x="40390" y="38099"/>
                  </a:lnTo>
                  <a:lnTo>
                    <a:pt x="39801" y="38099"/>
                  </a:lnTo>
                  <a:lnTo>
                    <a:pt x="36858" y="41909"/>
                  </a:lnTo>
                  <a:lnTo>
                    <a:pt x="36652" y="41909"/>
                  </a:lnTo>
                  <a:lnTo>
                    <a:pt x="34023" y="45719"/>
                  </a:lnTo>
                  <a:lnTo>
                    <a:pt x="33832" y="45719"/>
                  </a:lnTo>
                  <a:lnTo>
                    <a:pt x="31546" y="49529"/>
                  </a:lnTo>
                  <a:lnTo>
                    <a:pt x="31368" y="49529"/>
                  </a:lnTo>
                  <a:lnTo>
                    <a:pt x="29444" y="53339"/>
                  </a:lnTo>
                  <a:lnTo>
                    <a:pt x="29298" y="53339"/>
                  </a:lnTo>
                  <a:lnTo>
                    <a:pt x="28984" y="54146"/>
                  </a:lnTo>
                  <a:lnTo>
                    <a:pt x="28889" y="54609"/>
                  </a:lnTo>
                  <a:lnTo>
                    <a:pt x="27663" y="58419"/>
                  </a:lnTo>
                  <a:lnTo>
                    <a:pt x="27533" y="58419"/>
                  </a:lnTo>
                  <a:lnTo>
                    <a:pt x="26720" y="60959"/>
                  </a:lnTo>
                  <a:lnTo>
                    <a:pt x="26873" y="60959"/>
                  </a:lnTo>
                  <a:lnTo>
                    <a:pt x="26200" y="63499"/>
                  </a:lnTo>
                  <a:lnTo>
                    <a:pt x="26327" y="63499"/>
                  </a:lnTo>
                  <a:lnTo>
                    <a:pt x="26060" y="64769"/>
                  </a:lnTo>
                  <a:lnTo>
                    <a:pt x="25882" y="64769"/>
                  </a:lnTo>
                  <a:lnTo>
                    <a:pt x="25628" y="67309"/>
                  </a:lnTo>
                  <a:lnTo>
                    <a:pt x="25484" y="68579"/>
                  </a:lnTo>
                  <a:lnTo>
                    <a:pt x="25361" y="69849"/>
                  </a:lnTo>
                  <a:lnTo>
                    <a:pt x="25285" y="72389"/>
                  </a:lnTo>
                  <a:lnTo>
                    <a:pt x="25323" y="318769"/>
                  </a:lnTo>
                  <a:lnTo>
                    <a:pt x="25444" y="320039"/>
                  </a:lnTo>
                  <a:lnTo>
                    <a:pt x="25501" y="321309"/>
                  </a:lnTo>
                  <a:lnTo>
                    <a:pt x="25882" y="323849"/>
                  </a:lnTo>
                  <a:lnTo>
                    <a:pt x="26327" y="326389"/>
                  </a:lnTo>
                  <a:lnTo>
                    <a:pt x="26873" y="328929"/>
                  </a:lnTo>
                  <a:lnTo>
                    <a:pt x="27262" y="330199"/>
                  </a:lnTo>
                  <a:lnTo>
                    <a:pt x="27533" y="331469"/>
                  </a:lnTo>
                  <a:lnTo>
                    <a:pt x="27765" y="331469"/>
                  </a:lnTo>
                  <a:lnTo>
                    <a:pt x="29298" y="335279"/>
                  </a:lnTo>
                  <a:lnTo>
                    <a:pt x="30855" y="339089"/>
                  </a:lnTo>
                  <a:lnTo>
                    <a:pt x="31368" y="340359"/>
                  </a:lnTo>
                  <a:lnTo>
                    <a:pt x="31546" y="340359"/>
                  </a:lnTo>
                  <a:lnTo>
                    <a:pt x="33832" y="344169"/>
                  </a:lnTo>
                  <a:lnTo>
                    <a:pt x="34023" y="344169"/>
                  </a:lnTo>
                  <a:lnTo>
                    <a:pt x="36652" y="347979"/>
                  </a:lnTo>
                  <a:lnTo>
                    <a:pt x="37185" y="347979"/>
                  </a:lnTo>
                  <a:lnTo>
                    <a:pt x="39801" y="350519"/>
                  </a:lnTo>
                  <a:lnTo>
                    <a:pt x="38950" y="350519"/>
                  </a:lnTo>
                  <a:lnTo>
                    <a:pt x="43268" y="354329"/>
                  </a:lnTo>
                  <a:lnTo>
                    <a:pt x="43903" y="354329"/>
                  </a:lnTo>
                  <a:lnTo>
                    <a:pt x="47028" y="356869"/>
                  </a:lnTo>
                  <a:lnTo>
                    <a:pt x="47684" y="356869"/>
                  </a:lnTo>
                  <a:lnTo>
                    <a:pt x="51028" y="359409"/>
                  </a:lnTo>
                  <a:lnTo>
                    <a:pt x="52609" y="359409"/>
                  </a:lnTo>
                  <a:lnTo>
                    <a:pt x="55270" y="360679"/>
                  </a:lnTo>
                  <a:lnTo>
                    <a:pt x="54114" y="360679"/>
                  </a:lnTo>
                  <a:lnTo>
                    <a:pt x="59715" y="361949"/>
                  </a:lnTo>
                  <a:lnTo>
                    <a:pt x="58813" y="361949"/>
                  </a:lnTo>
                  <a:lnTo>
                    <a:pt x="61696" y="363219"/>
                  </a:lnTo>
                  <a:close/>
                </a:path>
                <a:path w="2259329" h="389889">
                  <a:moveTo>
                    <a:pt x="2204669" y="29209"/>
                  </a:moveTo>
                  <a:lnTo>
                    <a:pt x="2199068" y="26669"/>
                  </a:lnTo>
                  <a:lnTo>
                    <a:pt x="2197696" y="26669"/>
                  </a:lnTo>
                  <a:lnTo>
                    <a:pt x="2194750" y="25399"/>
                  </a:lnTo>
                  <a:lnTo>
                    <a:pt x="2188159" y="25399"/>
                  </a:lnTo>
                  <a:lnTo>
                    <a:pt x="2185022" y="24129"/>
                  </a:lnTo>
                  <a:lnTo>
                    <a:pt x="2240394" y="24129"/>
                  </a:lnTo>
                  <a:lnTo>
                    <a:pt x="2241702" y="25399"/>
                  </a:lnTo>
                  <a:lnTo>
                    <a:pt x="2242477" y="26669"/>
                  </a:lnTo>
                  <a:lnTo>
                    <a:pt x="2243353" y="27939"/>
                  </a:lnTo>
                  <a:lnTo>
                    <a:pt x="2203513" y="27939"/>
                  </a:lnTo>
                  <a:lnTo>
                    <a:pt x="2204669" y="29209"/>
                  </a:lnTo>
                  <a:close/>
                </a:path>
                <a:path w="2259329" h="389889">
                  <a:moveTo>
                    <a:pt x="54114" y="29209"/>
                  </a:moveTo>
                  <a:lnTo>
                    <a:pt x="55270" y="27939"/>
                  </a:lnTo>
                  <a:lnTo>
                    <a:pt x="56915" y="27939"/>
                  </a:lnTo>
                  <a:lnTo>
                    <a:pt x="54114" y="29209"/>
                  </a:lnTo>
                  <a:close/>
                </a:path>
                <a:path w="2259329" h="389889">
                  <a:moveTo>
                    <a:pt x="2219833" y="39369"/>
                  </a:moveTo>
                  <a:lnTo>
                    <a:pt x="2215515" y="35559"/>
                  </a:lnTo>
                  <a:lnTo>
                    <a:pt x="2216442" y="35559"/>
                  </a:lnTo>
                  <a:lnTo>
                    <a:pt x="2211768" y="33019"/>
                  </a:lnTo>
                  <a:lnTo>
                    <a:pt x="2212771" y="33019"/>
                  </a:lnTo>
                  <a:lnTo>
                    <a:pt x="2207755" y="30479"/>
                  </a:lnTo>
                  <a:lnTo>
                    <a:pt x="2208834" y="30479"/>
                  </a:lnTo>
                  <a:lnTo>
                    <a:pt x="2203513" y="27939"/>
                  </a:lnTo>
                  <a:lnTo>
                    <a:pt x="2243353" y="27939"/>
                  </a:lnTo>
                  <a:lnTo>
                    <a:pt x="2245982" y="31749"/>
                  </a:lnTo>
                  <a:lnTo>
                    <a:pt x="2246655" y="31749"/>
                  </a:lnTo>
                  <a:lnTo>
                    <a:pt x="2249703" y="36829"/>
                  </a:lnTo>
                  <a:lnTo>
                    <a:pt x="2250300" y="38099"/>
                  </a:lnTo>
                  <a:lnTo>
                    <a:pt x="2218982" y="38099"/>
                  </a:lnTo>
                  <a:lnTo>
                    <a:pt x="2219833" y="39369"/>
                  </a:lnTo>
                  <a:close/>
                </a:path>
                <a:path w="2259329" h="389889">
                  <a:moveTo>
                    <a:pt x="38950" y="39369"/>
                  </a:moveTo>
                  <a:lnTo>
                    <a:pt x="39801" y="38099"/>
                  </a:lnTo>
                  <a:lnTo>
                    <a:pt x="40390" y="38099"/>
                  </a:lnTo>
                  <a:lnTo>
                    <a:pt x="38950" y="39369"/>
                  </a:lnTo>
                  <a:close/>
                </a:path>
                <a:path w="2259329" h="389889">
                  <a:moveTo>
                    <a:pt x="2222906" y="43179"/>
                  </a:moveTo>
                  <a:lnTo>
                    <a:pt x="2218982" y="38099"/>
                  </a:lnTo>
                  <a:lnTo>
                    <a:pt x="2250300" y="38099"/>
                  </a:lnTo>
                  <a:lnTo>
                    <a:pt x="2252214" y="41909"/>
                  </a:lnTo>
                  <a:lnTo>
                    <a:pt x="2222131" y="41909"/>
                  </a:lnTo>
                  <a:lnTo>
                    <a:pt x="2222906" y="43179"/>
                  </a:lnTo>
                  <a:close/>
                </a:path>
                <a:path w="2259329" h="389889">
                  <a:moveTo>
                    <a:pt x="35877" y="43179"/>
                  </a:moveTo>
                  <a:lnTo>
                    <a:pt x="36652" y="41909"/>
                  </a:lnTo>
                  <a:lnTo>
                    <a:pt x="36858" y="41909"/>
                  </a:lnTo>
                  <a:lnTo>
                    <a:pt x="35877" y="43179"/>
                  </a:lnTo>
                  <a:close/>
                </a:path>
                <a:path w="2259329" h="389889">
                  <a:moveTo>
                    <a:pt x="2225636" y="46989"/>
                  </a:moveTo>
                  <a:lnTo>
                    <a:pt x="2222131" y="41909"/>
                  </a:lnTo>
                  <a:lnTo>
                    <a:pt x="2252214" y="41909"/>
                  </a:lnTo>
                  <a:lnTo>
                    <a:pt x="2252853" y="43179"/>
                  </a:lnTo>
                  <a:lnTo>
                    <a:pt x="2253348" y="44449"/>
                  </a:lnTo>
                  <a:lnTo>
                    <a:pt x="2253757" y="45719"/>
                  </a:lnTo>
                  <a:lnTo>
                    <a:pt x="2224951" y="45719"/>
                  </a:lnTo>
                  <a:lnTo>
                    <a:pt x="2225636" y="46989"/>
                  </a:lnTo>
                  <a:close/>
                </a:path>
                <a:path w="2259329" h="389889">
                  <a:moveTo>
                    <a:pt x="33146" y="46989"/>
                  </a:moveTo>
                  <a:lnTo>
                    <a:pt x="33832" y="45719"/>
                  </a:lnTo>
                  <a:lnTo>
                    <a:pt x="34023" y="45719"/>
                  </a:lnTo>
                  <a:lnTo>
                    <a:pt x="33146" y="46989"/>
                  </a:lnTo>
                  <a:close/>
                </a:path>
                <a:path w="2259329" h="389889">
                  <a:moveTo>
                    <a:pt x="2227999" y="50799"/>
                  </a:moveTo>
                  <a:lnTo>
                    <a:pt x="2224951" y="45719"/>
                  </a:lnTo>
                  <a:lnTo>
                    <a:pt x="2253757" y="45719"/>
                  </a:lnTo>
                  <a:lnTo>
                    <a:pt x="2254984" y="49529"/>
                  </a:lnTo>
                  <a:lnTo>
                    <a:pt x="2227414" y="49529"/>
                  </a:lnTo>
                  <a:lnTo>
                    <a:pt x="2227999" y="50799"/>
                  </a:lnTo>
                  <a:close/>
                </a:path>
                <a:path w="2259329" h="389889">
                  <a:moveTo>
                    <a:pt x="30784" y="50799"/>
                  </a:moveTo>
                  <a:lnTo>
                    <a:pt x="31368" y="49529"/>
                  </a:lnTo>
                  <a:lnTo>
                    <a:pt x="31546" y="49529"/>
                  </a:lnTo>
                  <a:lnTo>
                    <a:pt x="30784" y="50799"/>
                  </a:lnTo>
                  <a:close/>
                </a:path>
                <a:path w="2259329" h="389889">
                  <a:moveTo>
                    <a:pt x="2229746" y="54146"/>
                  </a:moveTo>
                  <a:lnTo>
                    <a:pt x="2227414" y="49529"/>
                  </a:lnTo>
                  <a:lnTo>
                    <a:pt x="2254984" y="49529"/>
                  </a:lnTo>
                  <a:lnTo>
                    <a:pt x="2255393" y="50799"/>
                  </a:lnTo>
                  <a:lnTo>
                    <a:pt x="2255685" y="50799"/>
                  </a:lnTo>
                  <a:lnTo>
                    <a:pt x="2256337" y="53339"/>
                  </a:lnTo>
                  <a:lnTo>
                    <a:pt x="2229485" y="53339"/>
                  </a:lnTo>
                  <a:lnTo>
                    <a:pt x="2229746" y="54146"/>
                  </a:lnTo>
                  <a:close/>
                </a:path>
                <a:path w="2259329" h="389889">
                  <a:moveTo>
                    <a:pt x="28803" y="54609"/>
                  </a:moveTo>
                  <a:lnTo>
                    <a:pt x="29298" y="53339"/>
                  </a:lnTo>
                  <a:lnTo>
                    <a:pt x="29037" y="54146"/>
                  </a:lnTo>
                  <a:lnTo>
                    <a:pt x="28803" y="54609"/>
                  </a:lnTo>
                  <a:close/>
                </a:path>
                <a:path w="2259329" h="389889">
                  <a:moveTo>
                    <a:pt x="29041" y="54138"/>
                  </a:moveTo>
                  <a:lnTo>
                    <a:pt x="29298" y="53339"/>
                  </a:lnTo>
                  <a:lnTo>
                    <a:pt x="29444" y="53339"/>
                  </a:lnTo>
                  <a:lnTo>
                    <a:pt x="29041" y="54138"/>
                  </a:lnTo>
                  <a:close/>
                </a:path>
                <a:path w="2259329" h="389889">
                  <a:moveTo>
                    <a:pt x="2229980" y="54609"/>
                  </a:moveTo>
                  <a:lnTo>
                    <a:pt x="2229743" y="54138"/>
                  </a:lnTo>
                  <a:lnTo>
                    <a:pt x="2229485" y="53339"/>
                  </a:lnTo>
                  <a:lnTo>
                    <a:pt x="2229980" y="54609"/>
                  </a:lnTo>
                  <a:close/>
                </a:path>
                <a:path w="2259329" h="389889">
                  <a:moveTo>
                    <a:pt x="2256663" y="54609"/>
                  </a:moveTo>
                  <a:lnTo>
                    <a:pt x="2229980" y="54609"/>
                  </a:lnTo>
                  <a:lnTo>
                    <a:pt x="2229485" y="53339"/>
                  </a:lnTo>
                  <a:lnTo>
                    <a:pt x="2256337" y="53339"/>
                  </a:lnTo>
                  <a:lnTo>
                    <a:pt x="2256663" y="54609"/>
                  </a:lnTo>
                  <a:close/>
                </a:path>
                <a:path w="2259329" h="389889">
                  <a:moveTo>
                    <a:pt x="28889" y="54609"/>
                  </a:moveTo>
                  <a:lnTo>
                    <a:pt x="29041" y="54138"/>
                  </a:lnTo>
                  <a:lnTo>
                    <a:pt x="28889" y="54609"/>
                  </a:lnTo>
                  <a:close/>
                </a:path>
                <a:path w="2259329" h="389889">
                  <a:moveTo>
                    <a:pt x="2232990" y="66039"/>
                  </a:moveTo>
                  <a:lnTo>
                    <a:pt x="2232456" y="63499"/>
                  </a:lnTo>
                  <a:lnTo>
                    <a:pt x="2231910" y="60959"/>
                  </a:lnTo>
                  <a:lnTo>
                    <a:pt x="2232063" y="60959"/>
                  </a:lnTo>
                  <a:lnTo>
                    <a:pt x="2231250" y="58419"/>
                  </a:lnTo>
                  <a:lnTo>
                    <a:pt x="2229746" y="54146"/>
                  </a:lnTo>
                  <a:lnTo>
                    <a:pt x="2229980" y="54609"/>
                  </a:lnTo>
                  <a:lnTo>
                    <a:pt x="2256663" y="54609"/>
                  </a:lnTo>
                  <a:lnTo>
                    <a:pt x="2257463" y="58419"/>
                  </a:lnTo>
                  <a:lnTo>
                    <a:pt x="2258098" y="62229"/>
                  </a:lnTo>
                  <a:lnTo>
                    <a:pt x="2258479" y="64769"/>
                  </a:lnTo>
                  <a:lnTo>
                    <a:pt x="2232901" y="64769"/>
                  </a:lnTo>
                  <a:lnTo>
                    <a:pt x="2232990" y="66039"/>
                  </a:lnTo>
                  <a:close/>
                </a:path>
                <a:path w="2259329" h="389889">
                  <a:moveTo>
                    <a:pt x="27254" y="59689"/>
                  </a:moveTo>
                  <a:lnTo>
                    <a:pt x="27533" y="58419"/>
                  </a:lnTo>
                  <a:lnTo>
                    <a:pt x="27663" y="58419"/>
                  </a:lnTo>
                  <a:lnTo>
                    <a:pt x="27254" y="59689"/>
                  </a:lnTo>
                  <a:close/>
                </a:path>
                <a:path w="2259329" h="389889">
                  <a:moveTo>
                    <a:pt x="2231542" y="59689"/>
                  </a:moveTo>
                  <a:lnTo>
                    <a:pt x="2231130" y="58419"/>
                  </a:lnTo>
                  <a:lnTo>
                    <a:pt x="2231542" y="59689"/>
                  </a:lnTo>
                  <a:close/>
                </a:path>
                <a:path w="2259329" h="389889">
                  <a:moveTo>
                    <a:pt x="25793" y="66039"/>
                  </a:moveTo>
                  <a:lnTo>
                    <a:pt x="25882" y="64769"/>
                  </a:lnTo>
                  <a:lnTo>
                    <a:pt x="26060" y="64769"/>
                  </a:lnTo>
                  <a:lnTo>
                    <a:pt x="25793" y="66039"/>
                  </a:lnTo>
                  <a:close/>
                </a:path>
                <a:path w="2259329" h="389889">
                  <a:moveTo>
                    <a:pt x="2258860" y="71119"/>
                  </a:moveTo>
                  <a:lnTo>
                    <a:pt x="2233460" y="71119"/>
                  </a:lnTo>
                  <a:lnTo>
                    <a:pt x="2233422" y="69849"/>
                  </a:lnTo>
                  <a:lnTo>
                    <a:pt x="2233299" y="68579"/>
                  </a:lnTo>
                  <a:lnTo>
                    <a:pt x="2233218" y="67309"/>
                  </a:lnTo>
                  <a:lnTo>
                    <a:pt x="2232901" y="64769"/>
                  </a:lnTo>
                  <a:lnTo>
                    <a:pt x="2258479" y="64769"/>
                  </a:lnTo>
                  <a:lnTo>
                    <a:pt x="2258783" y="68579"/>
                  </a:lnTo>
                  <a:lnTo>
                    <a:pt x="2258860" y="71119"/>
                  </a:lnTo>
                  <a:close/>
                </a:path>
                <a:path w="2259329" h="389889">
                  <a:moveTo>
                    <a:pt x="25501" y="68579"/>
                  </a:moveTo>
                  <a:lnTo>
                    <a:pt x="25565" y="67309"/>
                  </a:lnTo>
                  <a:lnTo>
                    <a:pt x="25501" y="68579"/>
                  </a:lnTo>
                  <a:close/>
                </a:path>
                <a:path w="2259329" h="389889">
                  <a:moveTo>
                    <a:pt x="2233282" y="68579"/>
                  </a:moveTo>
                  <a:lnTo>
                    <a:pt x="2233155" y="67309"/>
                  </a:lnTo>
                  <a:lnTo>
                    <a:pt x="2233282" y="68579"/>
                  </a:lnTo>
                  <a:close/>
                </a:path>
                <a:path w="2259329" h="389889">
                  <a:moveTo>
                    <a:pt x="25342" y="70826"/>
                  </a:moveTo>
                  <a:lnTo>
                    <a:pt x="25361" y="69849"/>
                  </a:lnTo>
                  <a:lnTo>
                    <a:pt x="25342" y="70826"/>
                  </a:lnTo>
                  <a:close/>
                </a:path>
                <a:path w="2259329" h="389889">
                  <a:moveTo>
                    <a:pt x="2233441" y="70826"/>
                  </a:moveTo>
                  <a:lnTo>
                    <a:pt x="2233379" y="69849"/>
                  </a:lnTo>
                  <a:lnTo>
                    <a:pt x="2233441" y="70826"/>
                  </a:lnTo>
                  <a:close/>
                </a:path>
                <a:path w="2259329" h="389889">
                  <a:moveTo>
                    <a:pt x="25336" y="71119"/>
                  </a:moveTo>
                  <a:lnTo>
                    <a:pt x="25342" y="70826"/>
                  </a:lnTo>
                  <a:lnTo>
                    <a:pt x="25336" y="71119"/>
                  </a:lnTo>
                  <a:close/>
                </a:path>
                <a:path w="2259329" h="389889">
                  <a:moveTo>
                    <a:pt x="2258225" y="326389"/>
                  </a:moveTo>
                  <a:lnTo>
                    <a:pt x="2232456" y="326389"/>
                  </a:lnTo>
                  <a:lnTo>
                    <a:pt x="2232990" y="323849"/>
                  </a:lnTo>
                  <a:lnTo>
                    <a:pt x="2233282" y="321309"/>
                  </a:lnTo>
                  <a:lnTo>
                    <a:pt x="2233339" y="320039"/>
                  </a:lnTo>
                  <a:lnTo>
                    <a:pt x="2233460" y="318769"/>
                  </a:lnTo>
                  <a:lnTo>
                    <a:pt x="2233498" y="72389"/>
                  </a:lnTo>
                  <a:lnTo>
                    <a:pt x="2233441" y="70826"/>
                  </a:lnTo>
                  <a:lnTo>
                    <a:pt x="2233460" y="71119"/>
                  </a:lnTo>
                  <a:lnTo>
                    <a:pt x="2258860" y="71119"/>
                  </a:lnTo>
                  <a:lnTo>
                    <a:pt x="2258783" y="320039"/>
                  </a:lnTo>
                  <a:lnTo>
                    <a:pt x="2258479" y="323849"/>
                  </a:lnTo>
                  <a:lnTo>
                    <a:pt x="2258225" y="326389"/>
                  </a:lnTo>
                  <a:close/>
                </a:path>
                <a:path w="2259329" h="389889">
                  <a:moveTo>
                    <a:pt x="25285" y="73659"/>
                  </a:moveTo>
                  <a:lnTo>
                    <a:pt x="25285" y="72389"/>
                  </a:lnTo>
                  <a:lnTo>
                    <a:pt x="25285" y="73659"/>
                  </a:lnTo>
                  <a:close/>
                </a:path>
                <a:path w="2259329" h="389889">
                  <a:moveTo>
                    <a:pt x="2233498" y="73659"/>
                  </a:moveTo>
                  <a:lnTo>
                    <a:pt x="2233472" y="72389"/>
                  </a:lnTo>
                  <a:lnTo>
                    <a:pt x="2233498" y="73659"/>
                  </a:lnTo>
                  <a:close/>
                </a:path>
                <a:path w="2259329" h="389889">
                  <a:moveTo>
                    <a:pt x="26424" y="326389"/>
                  </a:moveTo>
                  <a:lnTo>
                    <a:pt x="26200" y="325119"/>
                  </a:lnTo>
                  <a:lnTo>
                    <a:pt x="26424" y="326389"/>
                  </a:lnTo>
                  <a:close/>
                </a:path>
                <a:path w="2259329" h="389889">
                  <a:moveTo>
                    <a:pt x="2257886" y="328929"/>
                  </a:moveTo>
                  <a:lnTo>
                    <a:pt x="2231910" y="328929"/>
                  </a:lnTo>
                  <a:lnTo>
                    <a:pt x="2232583" y="325119"/>
                  </a:lnTo>
                  <a:lnTo>
                    <a:pt x="2232456" y="326389"/>
                  </a:lnTo>
                  <a:lnTo>
                    <a:pt x="2258225" y="326389"/>
                  </a:lnTo>
                  <a:lnTo>
                    <a:pt x="2258098" y="327659"/>
                  </a:lnTo>
                  <a:lnTo>
                    <a:pt x="2257886" y="328929"/>
                  </a:lnTo>
                  <a:close/>
                </a:path>
                <a:path w="2259329" h="389889">
                  <a:moveTo>
                    <a:pt x="26991" y="328929"/>
                  </a:moveTo>
                  <a:lnTo>
                    <a:pt x="26720" y="327659"/>
                  </a:lnTo>
                  <a:lnTo>
                    <a:pt x="26991" y="328929"/>
                  </a:lnTo>
                  <a:close/>
                </a:path>
                <a:path w="2259329" h="389889">
                  <a:moveTo>
                    <a:pt x="2257463" y="331469"/>
                  </a:moveTo>
                  <a:lnTo>
                    <a:pt x="2231250" y="331469"/>
                  </a:lnTo>
                  <a:lnTo>
                    <a:pt x="2231542" y="330199"/>
                  </a:lnTo>
                  <a:lnTo>
                    <a:pt x="2232063" y="327659"/>
                  </a:lnTo>
                  <a:lnTo>
                    <a:pt x="2231910" y="328929"/>
                  </a:lnTo>
                  <a:lnTo>
                    <a:pt x="2257886" y="328929"/>
                  </a:lnTo>
                  <a:lnTo>
                    <a:pt x="2257463" y="331469"/>
                  </a:lnTo>
                  <a:close/>
                </a:path>
                <a:path w="2259329" h="389889">
                  <a:moveTo>
                    <a:pt x="2231497" y="330310"/>
                  </a:moveTo>
                  <a:close/>
                </a:path>
                <a:path w="2259329" h="389889">
                  <a:moveTo>
                    <a:pt x="2231250" y="331469"/>
                  </a:moveTo>
                  <a:lnTo>
                    <a:pt x="2231497" y="330310"/>
                  </a:lnTo>
                  <a:lnTo>
                    <a:pt x="2231250" y="331469"/>
                  </a:lnTo>
                  <a:close/>
                </a:path>
                <a:path w="2259329" h="389889">
                  <a:moveTo>
                    <a:pt x="27765" y="331469"/>
                  </a:moveTo>
                  <a:lnTo>
                    <a:pt x="27533" y="331469"/>
                  </a:lnTo>
                  <a:lnTo>
                    <a:pt x="27272" y="330244"/>
                  </a:lnTo>
                  <a:lnTo>
                    <a:pt x="27765" y="331469"/>
                  </a:lnTo>
                  <a:close/>
                </a:path>
                <a:path w="2259329" h="389889">
                  <a:moveTo>
                    <a:pt x="2256337" y="335279"/>
                  </a:moveTo>
                  <a:lnTo>
                    <a:pt x="2229485" y="335279"/>
                  </a:lnTo>
                  <a:lnTo>
                    <a:pt x="2231497" y="330310"/>
                  </a:lnTo>
                  <a:lnTo>
                    <a:pt x="2231250" y="331469"/>
                  </a:lnTo>
                  <a:lnTo>
                    <a:pt x="2257463" y="331469"/>
                  </a:lnTo>
                  <a:lnTo>
                    <a:pt x="2256663" y="334009"/>
                  </a:lnTo>
                  <a:lnTo>
                    <a:pt x="2256337" y="335279"/>
                  </a:lnTo>
                  <a:close/>
                </a:path>
                <a:path w="2259329" h="389889">
                  <a:moveTo>
                    <a:pt x="29316" y="335279"/>
                  </a:moveTo>
                  <a:lnTo>
                    <a:pt x="28803" y="334009"/>
                  </a:lnTo>
                  <a:lnTo>
                    <a:pt x="29316" y="335279"/>
                  </a:lnTo>
                  <a:close/>
                </a:path>
                <a:path w="2259329" h="389889">
                  <a:moveTo>
                    <a:pt x="2254885" y="340359"/>
                  </a:moveTo>
                  <a:lnTo>
                    <a:pt x="2227414" y="340359"/>
                  </a:lnTo>
                  <a:lnTo>
                    <a:pt x="2227999" y="339089"/>
                  </a:lnTo>
                  <a:lnTo>
                    <a:pt x="2229980" y="334009"/>
                  </a:lnTo>
                  <a:lnTo>
                    <a:pt x="2229485" y="335279"/>
                  </a:lnTo>
                  <a:lnTo>
                    <a:pt x="2256337" y="335279"/>
                  </a:lnTo>
                  <a:lnTo>
                    <a:pt x="2255685" y="337819"/>
                  </a:lnTo>
                  <a:lnTo>
                    <a:pt x="2255393" y="339089"/>
                  </a:lnTo>
                  <a:lnTo>
                    <a:pt x="2254885" y="340359"/>
                  </a:lnTo>
                  <a:close/>
                </a:path>
                <a:path w="2259329" h="389889">
                  <a:moveTo>
                    <a:pt x="31368" y="340359"/>
                  </a:moveTo>
                  <a:lnTo>
                    <a:pt x="30784" y="339089"/>
                  </a:lnTo>
                  <a:lnTo>
                    <a:pt x="31002" y="339452"/>
                  </a:lnTo>
                  <a:lnTo>
                    <a:pt x="31368" y="340359"/>
                  </a:lnTo>
                  <a:close/>
                </a:path>
                <a:path w="2259329" h="389889">
                  <a:moveTo>
                    <a:pt x="31002" y="339452"/>
                  </a:moveTo>
                  <a:lnTo>
                    <a:pt x="30784" y="339089"/>
                  </a:lnTo>
                  <a:lnTo>
                    <a:pt x="31002" y="339452"/>
                  </a:lnTo>
                  <a:close/>
                </a:path>
                <a:path w="2259329" h="389889">
                  <a:moveTo>
                    <a:pt x="2227781" y="339452"/>
                  </a:moveTo>
                  <a:lnTo>
                    <a:pt x="2227927" y="339089"/>
                  </a:lnTo>
                  <a:lnTo>
                    <a:pt x="2227781" y="339452"/>
                  </a:lnTo>
                  <a:close/>
                </a:path>
                <a:path w="2259329" h="389889">
                  <a:moveTo>
                    <a:pt x="2227414" y="340359"/>
                  </a:moveTo>
                  <a:lnTo>
                    <a:pt x="2227781" y="339452"/>
                  </a:lnTo>
                  <a:lnTo>
                    <a:pt x="2227999" y="339089"/>
                  </a:lnTo>
                  <a:lnTo>
                    <a:pt x="2227414" y="340359"/>
                  </a:lnTo>
                  <a:close/>
                </a:path>
                <a:path w="2259329" h="389889">
                  <a:moveTo>
                    <a:pt x="31546" y="340359"/>
                  </a:moveTo>
                  <a:lnTo>
                    <a:pt x="31368" y="340359"/>
                  </a:lnTo>
                  <a:lnTo>
                    <a:pt x="31002" y="339452"/>
                  </a:lnTo>
                  <a:lnTo>
                    <a:pt x="31546" y="340359"/>
                  </a:lnTo>
                  <a:close/>
                </a:path>
                <a:path w="2259329" h="389889">
                  <a:moveTo>
                    <a:pt x="2253360" y="344169"/>
                  </a:moveTo>
                  <a:lnTo>
                    <a:pt x="2224951" y="344169"/>
                  </a:lnTo>
                  <a:lnTo>
                    <a:pt x="2227781" y="339452"/>
                  </a:lnTo>
                  <a:lnTo>
                    <a:pt x="2227414" y="340359"/>
                  </a:lnTo>
                  <a:lnTo>
                    <a:pt x="2254885" y="340359"/>
                  </a:lnTo>
                  <a:lnTo>
                    <a:pt x="2253360" y="344169"/>
                  </a:lnTo>
                  <a:close/>
                </a:path>
                <a:path w="2259329" h="389889">
                  <a:moveTo>
                    <a:pt x="34023" y="344169"/>
                  </a:moveTo>
                  <a:lnTo>
                    <a:pt x="33832" y="344169"/>
                  </a:lnTo>
                  <a:lnTo>
                    <a:pt x="33146" y="342899"/>
                  </a:lnTo>
                  <a:lnTo>
                    <a:pt x="34023" y="344169"/>
                  </a:lnTo>
                  <a:close/>
                </a:path>
                <a:path w="2259329" h="389889">
                  <a:moveTo>
                    <a:pt x="2251576" y="347979"/>
                  </a:moveTo>
                  <a:lnTo>
                    <a:pt x="2222131" y="347979"/>
                  </a:lnTo>
                  <a:lnTo>
                    <a:pt x="2225636" y="342899"/>
                  </a:lnTo>
                  <a:lnTo>
                    <a:pt x="2224951" y="344169"/>
                  </a:lnTo>
                  <a:lnTo>
                    <a:pt x="2253360" y="344169"/>
                  </a:lnTo>
                  <a:lnTo>
                    <a:pt x="2252853" y="345439"/>
                  </a:lnTo>
                  <a:lnTo>
                    <a:pt x="2251576" y="347979"/>
                  </a:lnTo>
                  <a:close/>
                </a:path>
                <a:path w="2259329" h="389889">
                  <a:moveTo>
                    <a:pt x="37185" y="347979"/>
                  </a:moveTo>
                  <a:lnTo>
                    <a:pt x="36652" y="347979"/>
                  </a:lnTo>
                  <a:lnTo>
                    <a:pt x="35877" y="346709"/>
                  </a:lnTo>
                  <a:lnTo>
                    <a:pt x="37185" y="347979"/>
                  </a:lnTo>
                  <a:close/>
                </a:path>
                <a:path w="2259329" h="389889">
                  <a:moveTo>
                    <a:pt x="2248179" y="354329"/>
                  </a:moveTo>
                  <a:lnTo>
                    <a:pt x="2215515" y="354329"/>
                  </a:lnTo>
                  <a:lnTo>
                    <a:pt x="2219833" y="350519"/>
                  </a:lnTo>
                  <a:lnTo>
                    <a:pt x="2218982" y="350519"/>
                  </a:lnTo>
                  <a:lnTo>
                    <a:pt x="2222906" y="346709"/>
                  </a:lnTo>
                  <a:lnTo>
                    <a:pt x="2222131" y="347979"/>
                  </a:lnTo>
                  <a:lnTo>
                    <a:pt x="2251576" y="347979"/>
                  </a:lnTo>
                  <a:lnTo>
                    <a:pt x="2250300" y="350519"/>
                  </a:lnTo>
                  <a:lnTo>
                    <a:pt x="2249703" y="351789"/>
                  </a:lnTo>
                  <a:lnTo>
                    <a:pt x="2248179" y="354329"/>
                  </a:lnTo>
                  <a:close/>
                </a:path>
                <a:path w="2259329" h="389889">
                  <a:moveTo>
                    <a:pt x="43903" y="354329"/>
                  </a:moveTo>
                  <a:lnTo>
                    <a:pt x="43268" y="354329"/>
                  </a:lnTo>
                  <a:lnTo>
                    <a:pt x="42341" y="353059"/>
                  </a:lnTo>
                  <a:lnTo>
                    <a:pt x="43903" y="354329"/>
                  </a:lnTo>
                  <a:close/>
                </a:path>
                <a:path w="2259329" h="389889">
                  <a:moveTo>
                    <a:pt x="2246655" y="356869"/>
                  </a:moveTo>
                  <a:lnTo>
                    <a:pt x="2211768" y="356869"/>
                  </a:lnTo>
                  <a:lnTo>
                    <a:pt x="2216442" y="353059"/>
                  </a:lnTo>
                  <a:lnTo>
                    <a:pt x="2215515" y="354329"/>
                  </a:lnTo>
                  <a:lnTo>
                    <a:pt x="2248179" y="354329"/>
                  </a:lnTo>
                  <a:lnTo>
                    <a:pt x="2246655" y="356869"/>
                  </a:lnTo>
                  <a:close/>
                </a:path>
                <a:path w="2259329" h="389889">
                  <a:moveTo>
                    <a:pt x="47684" y="356869"/>
                  </a:moveTo>
                  <a:lnTo>
                    <a:pt x="47028" y="356869"/>
                  </a:lnTo>
                  <a:lnTo>
                    <a:pt x="46012" y="355599"/>
                  </a:lnTo>
                  <a:lnTo>
                    <a:pt x="47684" y="356869"/>
                  </a:lnTo>
                  <a:close/>
                </a:path>
                <a:path w="2259329" h="389889">
                  <a:moveTo>
                    <a:pt x="2245105" y="359409"/>
                  </a:moveTo>
                  <a:lnTo>
                    <a:pt x="2207755" y="359409"/>
                  </a:lnTo>
                  <a:lnTo>
                    <a:pt x="2212771" y="355599"/>
                  </a:lnTo>
                  <a:lnTo>
                    <a:pt x="2211768" y="356869"/>
                  </a:lnTo>
                  <a:lnTo>
                    <a:pt x="2246655" y="356869"/>
                  </a:lnTo>
                  <a:lnTo>
                    <a:pt x="2245982" y="358139"/>
                  </a:lnTo>
                  <a:lnTo>
                    <a:pt x="2245105" y="359409"/>
                  </a:lnTo>
                  <a:close/>
                </a:path>
                <a:path w="2259329" h="389889">
                  <a:moveTo>
                    <a:pt x="52609" y="359409"/>
                  </a:moveTo>
                  <a:lnTo>
                    <a:pt x="51028" y="359409"/>
                  </a:lnTo>
                  <a:lnTo>
                    <a:pt x="49949" y="358139"/>
                  </a:lnTo>
                  <a:lnTo>
                    <a:pt x="52609" y="359409"/>
                  </a:lnTo>
                  <a:close/>
                </a:path>
                <a:path w="2259329" h="389889">
                  <a:moveTo>
                    <a:pt x="2242477" y="363219"/>
                  </a:moveTo>
                  <a:lnTo>
                    <a:pt x="2197087" y="363219"/>
                  </a:lnTo>
                  <a:lnTo>
                    <a:pt x="2199970" y="361949"/>
                  </a:lnTo>
                  <a:lnTo>
                    <a:pt x="2199068" y="361949"/>
                  </a:lnTo>
                  <a:lnTo>
                    <a:pt x="2204669" y="360679"/>
                  </a:lnTo>
                  <a:lnTo>
                    <a:pt x="2203513" y="360679"/>
                  </a:lnTo>
                  <a:lnTo>
                    <a:pt x="2208834" y="358139"/>
                  </a:lnTo>
                  <a:lnTo>
                    <a:pt x="2207755" y="359409"/>
                  </a:lnTo>
                  <a:lnTo>
                    <a:pt x="2245105" y="359409"/>
                  </a:lnTo>
                  <a:lnTo>
                    <a:pt x="2242477" y="363219"/>
                  </a:lnTo>
                  <a:close/>
                </a:path>
                <a:path w="2259329" h="389889">
                  <a:moveTo>
                    <a:pt x="2237778" y="368299"/>
                  </a:moveTo>
                  <a:lnTo>
                    <a:pt x="21005" y="368299"/>
                  </a:lnTo>
                  <a:lnTo>
                    <a:pt x="17081" y="363219"/>
                  </a:lnTo>
                  <a:lnTo>
                    <a:pt x="63411" y="363219"/>
                  </a:lnTo>
                  <a:lnTo>
                    <a:pt x="66408" y="364489"/>
                  </a:lnTo>
                  <a:lnTo>
                    <a:pt x="2240721" y="364489"/>
                  </a:lnTo>
                  <a:lnTo>
                    <a:pt x="2237778" y="368299"/>
                  </a:lnTo>
                  <a:close/>
                </a:path>
                <a:path w="2259329" h="389889">
                  <a:moveTo>
                    <a:pt x="2240721" y="364489"/>
                  </a:moveTo>
                  <a:lnTo>
                    <a:pt x="2192375" y="364489"/>
                  </a:lnTo>
                  <a:lnTo>
                    <a:pt x="2195372" y="363219"/>
                  </a:lnTo>
                  <a:lnTo>
                    <a:pt x="2241702" y="363219"/>
                  </a:lnTo>
                  <a:lnTo>
                    <a:pt x="2240721" y="364489"/>
                  </a:lnTo>
                  <a:close/>
                </a:path>
                <a:path w="2259329" h="389889">
                  <a:moveTo>
                    <a:pt x="2226970" y="377189"/>
                  </a:moveTo>
                  <a:lnTo>
                    <a:pt x="31813" y="377189"/>
                  </a:lnTo>
                  <a:lnTo>
                    <a:pt x="27127" y="373379"/>
                  </a:lnTo>
                  <a:lnTo>
                    <a:pt x="26187" y="372109"/>
                  </a:lnTo>
                  <a:lnTo>
                    <a:pt x="21869" y="368299"/>
                  </a:lnTo>
                  <a:lnTo>
                    <a:pt x="2236914" y="368299"/>
                  </a:lnTo>
                  <a:lnTo>
                    <a:pt x="2232596" y="372109"/>
                  </a:lnTo>
                  <a:lnTo>
                    <a:pt x="2231656" y="373379"/>
                  </a:lnTo>
                  <a:lnTo>
                    <a:pt x="2226970" y="377189"/>
                  </a:lnTo>
                  <a:close/>
                </a:path>
                <a:path w="2259329" h="389889">
                  <a:moveTo>
                    <a:pt x="2220950" y="380999"/>
                  </a:moveTo>
                  <a:lnTo>
                    <a:pt x="37845" y="380999"/>
                  </a:lnTo>
                  <a:lnTo>
                    <a:pt x="32816" y="377189"/>
                  </a:lnTo>
                  <a:lnTo>
                    <a:pt x="2225967" y="377189"/>
                  </a:lnTo>
                  <a:lnTo>
                    <a:pt x="2220950" y="380999"/>
                  </a:lnTo>
                  <a:close/>
                </a:path>
                <a:path w="2259329" h="389889">
                  <a:moveTo>
                    <a:pt x="2207806" y="386079"/>
                  </a:moveTo>
                  <a:lnTo>
                    <a:pt x="50977" y="386079"/>
                  </a:lnTo>
                  <a:lnTo>
                    <a:pt x="45389" y="384809"/>
                  </a:lnTo>
                  <a:lnTo>
                    <a:pt x="44246" y="383539"/>
                  </a:lnTo>
                  <a:lnTo>
                    <a:pt x="38925" y="380999"/>
                  </a:lnTo>
                  <a:lnTo>
                    <a:pt x="2219858" y="380999"/>
                  </a:lnTo>
                  <a:lnTo>
                    <a:pt x="2214537" y="383539"/>
                  </a:lnTo>
                  <a:lnTo>
                    <a:pt x="2213394" y="384809"/>
                  </a:lnTo>
                  <a:lnTo>
                    <a:pt x="2207806" y="386079"/>
                  </a:lnTo>
                  <a:close/>
                </a:path>
                <a:path w="2259329" h="389889">
                  <a:moveTo>
                    <a:pt x="2199843" y="388619"/>
                  </a:moveTo>
                  <a:lnTo>
                    <a:pt x="58940" y="388619"/>
                  </a:lnTo>
                  <a:lnTo>
                    <a:pt x="51879" y="386079"/>
                  </a:lnTo>
                  <a:lnTo>
                    <a:pt x="2206904" y="386079"/>
                  </a:lnTo>
                  <a:lnTo>
                    <a:pt x="2199843" y="388619"/>
                  </a:lnTo>
                  <a:close/>
                </a:path>
                <a:path w="2259329" h="389889">
                  <a:moveTo>
                    <a:pt x="2193163" y="389889"/>
                  </a:moveTo>
                  <a:lnTo>
                    <a:pt x="65620" y="389889"/>
                  </a:lnTo>
                  <a:lnTo>
                    <a:pt x="62572" y="388619"/>
                  </a:lnTo>
                  <a:lnTo>
                    <a:pt x="2196210" y="388619"/>
                  </a:lnTo>
                  <a:lnTo>
                    <a:pt x="2193163" y="389889"/>
                  </a:lnTo>
                  <a:close/>
                </a:path>
              </a:pathLst>
            </a:custGeom>
            <a:solidFill>
              <a:srgbClr val="385D89"/>
            </a:solidFill>
          </p:spPr>
          <p:txBody>
            <a:bodyPr wrap="square" lIns="0" tIns="0" rIns="0" bIns="0" rtlCol="0"/>
            <a:lstStyle/>
            <a:p/>
          </p:txBody>
        </p:sp>
      </p:grpSp>
      <p:sp>
        <p:nvSpPr>
          <p:cNvPr id="87" name="object 87"/>
          <p:cNvSpPr txBox="1"/>
          <p:nvPr/>
        </p:nvSpPr>
        <p:spPr>
          <a:xfrm>
            <a:off x="4947323" y="2648305"/>
            <a:ext cx="1995805"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0000"/>
                </a:solidFill>
                <a:latin typeface="黑体" panose="02010609060101010101" charset="-122"/>
                <a:cs typeface="黑体" panose="02010609060101010101" charset="-122"/>
              </a:rPr>
              <a:t>区域HR业务整合交付平</a:t>
            </a:r>
            <a:r>
              <a:rPr sz="1400" b="1" spc="-5" dirty="0">
                <a:solidFill>
                  <a:srgbClr val="FF0000"/>
                </a:solidFill>
                <a:latin typeface="黑体" panose="02010609060101010101" charset="-122"/>
                <a:cs typeface="黑体" panose="02010609060101010101" charset="-122"/>
              </a:rPr>
              <a:t>台</a:t>
            </a:r>
            <a:endParaRPr sz="1400">
              <a:latin typeface="黑体" panose="02010609060101010101" charset="-122"/>
              <a:cs typeface="黑体" panose="02010609060101010101" charset="-122"/>
            </a:endParaRPr>
          </a:p>
        </p:txBody>
      </p:sp>
      <p:grpSp>
        <p:nvGrpSpPr>
          <p:cNvPr id="88" name="object 88"/>
          <p:cNvGrpSpPr/>
          <p:nvPr/>
        </p:nvGrpSpPr>
        <p:grpSpPr>
          <a:xfrm>
            <a:off x="2908376" y="4421187"/>
            <a:ext cx="3903979" cy="1797050"/>
            <a:chOff x="2908376" y="4421187"/>
            <a:chExt cx="3903979" cy="1797050"/>
          </a:xfrm>
        </p:grpSpPr>
        <p:pic>
          <p:nvPicPr>
            <p:cNvPr id="89" name="object 89"/>
            <p:cNvPicPr/>
            <p:nvPr/>
          </p:nvPicPr>
          <p:blipFill>
            <a:blip r:embed="rId35" cstate="print"/>
            <a:stretch>
              <a:fillRect/>
            </a:stretch>
          </p:blipFill>
          <p:spPr>
            <a:xfrm>
              <a:off x="5166360" y="4526279"/>
              <a:ext cx="1645919" cy="1691639"/>
            </a:xfrm>
            <a:prstGeom prst="rect">
              <a:avLst/>
            </a:prstGeom>
          </p:spPr>
        </p:pic>
        <p:pic>
          <p:nvPicPr>
            <p:cNvPr id="90" name="object 90"/>
            <p:cNvPicPr/>
            <p:nvPr/>
          </p:nvPicPr>
          <p:blipFill>
            <a:blip r:embed="rId36" cstate="print"/>
            <a:stretch>
              <a:fillRect/>
            </a:stretch>
          </p:blipFill>
          <p:spPr>
            <a:xfrm>
              <a:off x="2921507" y="4710684"/>
              <a:ext cx="2231136" cy="443928"/>
            </a:xfrm>
            <a:prstGeom prst="rect">
              <a:avLst/>
            </a:prstGeom>
          </p:spPr>
        </p:pic>
        <p:pic>
          <p:nvPicPr>
            <p:cNvPr id="91" name="object 91"/>
            <p:cNvPicPr/>
            <p:nvPr/>
          </p:nvPicPr>
          <p:blipFill>
            <a:blip r:embed="rId37" cstate="print"/>
            <a:stretch>
              <a:fillRect/>
            </a:stretch>
          </p:blipFill>
          <p:spPr>
            <a:xfrm>
              <a:off x="2918459" y="4643627"/>
              <a:ext cx="2237232" cy="132587"/>
            </a:xfrm>
            <a:prstGeom prst="rect">
              <a:avLst/>
            </a:prstGeom>
          </p:spPr>
        </p:pic>
        <p:sp>
          <p:nvSpPr>
            <p:cNvPr id="92" name="object 92"/>
            <p:cNvSpPr/>
            <p:nvPr/>
          </p:nvSpPr>
          <p:spPr>
            <a:xfrm>
              <a:off x="2921507" y="4433315"/>
              <a:ext cx="2449195" cy="306705"/>
            </a:xfrm>
            <a:custGeom>
              <a:avLst/>
              <a:gdLst/>
              <a:ahLst/>
              <a:cxnLst/>
              <a:rect l="l" t="t" r="r" b="b"/>
              <a:pathLst>
                <a:path w="2449195" h="306704">
                  <a:moveTo>
                    <a:pt x="2397252" y="306323"/>
                  </a:moveTo>
                  <a:lnTo>
                    <a:pt x="50292" y="306323"/>
                  </a:lnTo>
                  <a:lnTo>
                    <a:pt x="30575" y="302680"/>
                  </a:lnTo>
                  <a:lnTo>
                    <a:pt x="14477" y="291941"/>
                  </a:lnTo>
                  <a:lnTo>
                    <a:pt x="3714" y="275820"/>
                  </a:lnTo>
                  <a:lnTo>
                    <a:pt x="0" y="256031"/>
                  </a:lnTo>
                  <a:lnTo>
                    <a:pt x="0" y="51815"/>
                  </a:lnTo>
                  <a:lnTo>
                    <a:pt x="3714" y="31825"/>
                  </a:lnTo>
                  <a:lnTo>
                    <a:pt x="14478" y="15478"/>
                  </a:lnTo>
                  <a:lnTo>
                    <a:pt x="30575" y="4345"/>
                  </a:lnTo>
                  <a:lnTo>
                    <a:pt x="50292" y="0"/>
                  </a:lnTo>
                  <a:lnTo>
                    <a:pt x="2397252" y="0"/>
                  </a:lnTo>
                  <a:lnTo>
                    <a:pt x="2417528" y="4345"/>
                  </a:lnTo>
                  <a:lnTo>
                    <a:pt x="2433970" y="15478"/>
                  </a:lnTo>
                  <a:lnTo>
                    <a:pt x="2445007" y="31825"/>
                  </a:lnTo>
                  <a:lnTo>
                    <a:pt x="2449068" y="51815"/>
                  </a:lnTo>
                  <a:lnTo>
                    <a:pt x="2449068" y="256031"/>
                  </a:lnTo>
                  <a:lnTo>
                    <a:pt x="2445007" y="275820"/>
                  </a:lnTo>
                  <a:lnTo>
                    <a:pt x="2433970" y="291941"/>
                  </a:lnTo>
                  <a:lnTo>
                    <a:pt x="2417528" y="302680"/>
                  </a:lnTo>
                  <a:lnTo>
                    <a:pt x="2397252" y="306323"/>
                  </a:lnTo>
                  <a:close/>
                </a:path>
              </a:pathLst>
            </a:custGeom>
            <a:solidFill>
              <a:srgbClr val="FFFFFF"/>
            </a:solidFill>
          </p:spPr>
          <p:txBody>
            <a:bodyPr wrap="square" lIns="0" tIns="0" rIns="0" bIns="0" rtlCol="0"/>
            <a:lstStyle/>
            <a:p/>
          </p:txBody>
        </p:sp>
        <p:sp>
          <p:nvSpPr>
            <p:cNvPr id="93" name="object 93"/>
            <p:cNvSpPr/>
            <p:nvPr/>
          </p:nvSpPr>
          <p:spPr>
            <a:xfrm>
              <a:off x="2908376" y="4421187"/>
              <a:ext cx="2475230" cy="331470"/>
            </a:xfrm>
            <a:custGeom>
              <a:avLst/>
              <a:gdLst/>
              <a:ahLst/>
              <a:cxnLst/>
              <a:rect l="l" t="t" r="r" b="b"/>
              <a:pathLst>
                <a:path w="2475229" h="331470">
                  <a:moveTo>
                    <a:pt x="2429421" y="2539"/>
                  </a:moveTo>
                  <a:lnTo>
                    <a:pt x="45339" y="2539"/>
                  </a:lnTo>
                  <a:lnTo>
                    <a:pt x="50241" y="1269"/>
                  </a:lnTo>
                  <a:lnTo>
                    <a:pt x="51485" y="0"/>
                  </a:lnTo>
                  <a:lnTo>
                    <a:pt x="2423274" y="0"/>
                  </a:lnTo>
                  <a:lnTo>
                    <a:pt x="2424531" y="1269"/>
                  </a:lnTo>
                  <a:lnTo>
                    <a:pt x="2429421" y="2539"/>
                  </a:lnTo>
                  <a:close/>
                </a:path>
                <a:path w="2475229" h="331470">
                  <a:moveTo>
                    <a:pt x="2446210" y="10159"/>
                  </a:moveTo>
                  <a:lnTo>
                    <a:pt x="28549" y="10159"/>
                  </a:lnTo>
                  <a:lnTo>
                    <a:pt x="32753" y="7619"/>
                  </a:lnTo>
                  <a:lnTo>
                    <a:pt x="33832" y="6349"/>
                  </a:lnTo>
                  <a:lnTo>
                    <a:pt x="38303" y="5079"/>
                  </a:lnTo>
                  <a:lnTo>
                    <a:pt x="39446" y="3809"/>
                  </a:lnTo>
                  <a:lnTo>
                    <a:pt x="44132" y="2539"/>
                  </a:lnTo>
                  <a:lnTo>
                    <a:pt x="2430627" y="2539"/>
                  </a:lnTo>
                  <a:lnTo>
                    <a:pt x="2435313" y="3809"/>
                  </a:lnTo>
                  <a:lnTo>
                    <a:pt x="2436456" y="5079"/>
                  </a:lnTo>
                  <a:lnTo>
                    <a:pt x="2440927" y="6349"/>
                  </a:lnTo>
                  <a:lnTo>
                    <a:pt x="2442006" y="7619"/>
                  </a:lnTo>
                  <a:lnTo>
                    <a:pt x="2446210" y="10159"/>
                  </a:lnTo>
                  <a:close/>
                </a:path>
                <a:path w="2475229" h="331470">
                  <a:moveTo>
                    <a:pt x="2451163" y="13969"/>
                  </a:moveTo>
                  <a:lnTo>
                    <a:pt x="23596" y="13969"/>
                  </a:lnTo>
                  <a:lnTo>
                    <a:pt x="27533" y="10159"/>
                  </a:lnTo>
                  <a:lnTo>
                    <a:pt x="2447226" y="10159"/>
                  </a:lnTo>
                  <a:lnTo>
                    <a:pt x="2451163" y="13969"/>
                  </a:lnTo>
                  <a:close/>
                </a:path>
                <a:path w="2475229" h="331470">
                  <a:moveTo>
                    <a:pt x="25438" y="59689"/>
                  </a:moveTo>
                  <a:lnTo>
                    <a:pt x="25" y="59689"/>
                  </a:lnTo>
                  <a:lnTo>
                    <a:pt x="330" y="55879"/>
                  </a:lnTo>
                  <a:lnTo>
                    <a:pt x="4711" y="39369"/>
                  </a:lnTo>
                  <a:lnTo>
                    <a:pt x="5194" y="38099"/>
                  </a:lnTo>
                  <a:lnTo>
                    <a:pt x="7340" y="33019"/>
                  </a:lnTo>
                  <a:lnTo>
                    <a:pt x="7937" y="31749"/>
                  </a:lnTo>
                  <a:lnTo>
                    <a:pt x="10490" y="27939"/>
                  </a:lnTo>
                  <a:lnTo>
                    <a:pt x="11176" y="26669"/>
                  </a:lnTo>
                  <a:lnTo>
                    <a:pt x="14109" y="22859"/>
                  </a:lnTo>
                  <a:lnTo>
                    <a:pt x="14884" y="21589"/>
                  </a:lnTo>
                  <a:lnTo>
                    <a:pt x="18186" y="19049"/>
                  </a:lnTo>
                  <a:lnTo>
                    <a:pt x="19037" y="17779"/>
                  </a:lnTo>
                  <a:lnTo>
                    <a:pt x="22669" y="13969"/>
                  </a:lnTo>
                  <a:lnTo>
                    <a:pt x="2452090" y="13969"/>
                  </a:lnTo>
                  <a:lnTo>
                    <a:pt x="2455722" y="17779"/>
                  </a:lnTo>
                  <a:lnTo>
                    <a:pt x="2456573" y="19049"/>
                  </a:lnTo>
                  <a:lnTo>
                    <a:pt x="2459875" y="21589"/>
                  </a:lnTo>
                  <a:lnTo>
                    <a:pt x="2460650" y="22859"/>
                  </a:lnTo>
                  <a:lnTo>
                    <a:pt x="2461628" y="24129"/>
                  </a:lnTo>
                  <a:lnTo>
                    <a:pt x="64008" y="24129"/>
                  </a:lnTo>
                  <a:lnTo>
                    <a:pt x="61379" y="25399"/>
                  </a:lnTo>
                  <a:lnTo>
                    <a:pt x="56565" y="25399"/>
                  </a:lnTo>
                  <a:lnTo>
                    <a:pt x="51663" y="26669"/>
                  </a:lnTo>
                  <a:lnTo>
                    <a:pt x="52870" y="26669"/>
                  </a:lnTo>
                  <a:lnTo>
                    <a:pt x="48171" y="27939"/>
                  </a:lnTo>
                  <a:lnTo>
                    <a:pt x="49326" y="27939"/>
                  </a:lnTo>
                  <a:lnTo>
                    <a:pt x="44856" y="29209"/>
                  </a:lnTo>
                  <a:lnTo>
                    <a:pt x="45948" y="29209"/>
                  </a:lnTo>
                  <a:lnTo>
                    <a:pt x="43840" y="30479"/>
                  </a:lnTo>
                  <a:lnTo>
                    <a:pt x="42748" y="30479"/>
                  </a:lnTo>
                  <a:lnTo>
                    <a:pt x="40123" y="33019"/>
                  </a:lnTo>
                  <a:lnTo>
                    <a:pt x="39751" y="33019"/>
                  </a:lnTo>
                  <a:lnTo>
                    <a:pt x="37329" y="35559"/>
                  </a:lnTo>
                  <a:lnTo>
                    <a:pt x="36982" y="35559"/>
                  </a:lnTo>
                  <a:lnTo>
                    <a:pt x="34781" y="38099"/>
                  </a:lnTo>
                  <a:lnTo>
                    <a:pt x="34455" y="38099"/>
                  </a:lnTo>
                  <a:lnTo>
                    <a:pt x="32499" y="40639"/>
                  </a:lnTo>
                  <a:lnTo>
                    <a:pt x="32194" y="40639"/>
                  </a:lnTo>
                  <a:lnTo>
                    <a:pt x="31590" y="41779"/>
                  </a:lnTo>
                  <a:lnTo>
                    <a:pt x="31556" y="41909"/>
                  </a:lnTo>
                  <a:lnTo>
                    <a:pt x="30279" y="44449"/>
                  </a:lnTo>
                  <a:lnTo>
                    <a:pt x="28795" y="46989"/>
                  </a:lnTo>
                  <a:lnTo>
                    <a:pt x="28562" y="46989"/>
                  </a:lnTo>
                  <a:lnTo>
                    <a:pt x="28170" y="48020"/>
                  </a:lnTo>
                  <a:lnTo>
                    <a:pt x="28133" y="48259"/>
                  </a:lnTo>
                  <a:lnTo>
                    <a:pt x="27276" y="50799"/>
                  </a:lnTo>
                  <a:lnTo>
                    <a:pt x="26847" y="52069"/>
                  </a:lnTo>
                  <a:lnTo>
                    <a:pt x="26273" y="54609"/>
                  </a:lnTo>
                  <a:lnTo>
                    <a:pt x="26085" y="55244"/>
                  </a:lnTo>
                  <a:lnTo>
                    <a:pt x="26019" y="55879"/>
                  </a:lnTo>
                  <a:lnTo>
                    <a:pt x="25631" y="58419"/>
                  </a:lnTo>
                  <a:lnTo>
                    <a:pt x="25438" y="59689"/>
                  </a:lnTo>
                  <a:close/>
                </a:path>
                <a:path w="2475229" h="331470">
                  <a:moveTo>
                    <a:pt x="2433027" y="31749"/>
                  </a:moveTo>
                  <a:lnTo>
                    <a:pt x="2428824" y="29209"/>
                  </a:lnTo>
                  <a:lnTo>
                    <a:pt x="2429903" y="29209"/>
                  </a:lnTo>
                  <a:lnTo>
                    <a:pt x="2425433" y="27939"/>
                  </a:lnTo>
                  <a:lnTo>
                    <a:pt x="2426589" y="27939"/>
                  </a:lnTo>
                  <a:lnTo>
                    <a:pt x="2421890" y="26669"/>
                  </a:lnTo>
                  <a:lnTo>
                    <a:pt x="2423096" y="26669"/>
                  </a:lnTo>
                  <a:lnTo>
                    <a:pt x="2418194" y="25399"/>
                  </a:lnTo>
                  <a:lnTo>
                    <a:pt x="2413381" y="25399"/>
                  </a:lnTo>
                  <a:lnTo>
                    <a:pt x="2410752" y="24129"/>
                  </a:lnTo>
                  <a:lnTo>
                    <a:pt x="2461628" y="24129"/>
                  </a:lnTo>
                  <a:lnTo>
                    <a:pt x="2463584" y="26669"/>
                  </a:lnTo>
                  <a:lnTo>
                    <a:pt x="2464269" y="27939"/>
                  </a:lnTo>
                  <a:lnTo>
                    <a:pt x="2465971" y="30479"/>
                  </a:lnTo>
                  <a:lnTo>
                    <a:pt x="2432011" y="30479"/>
                  </a:lnTo>
                  <a:lnTo>
                    <a:pt x="2433027" y="31749"/>
                  </a:lnTo>
                  <a:close/>
                </a:path>
                <a:path w="2475229" h="331470">
                  <a:moveTo>
                    <a:pt x="41732" y="31749"/>
                  </a:moveTo>
                  <a:lnTo>
                    <a:pt x="42748" y="30479"/>
                  </a:lnTo>
                  <a:lnTo>
                    <a:pt x="43840" y="30479"/>
                  </a:lnTo>
                  <a:lnTo>
                    <a:pt x="41732" y="31749"/>
                  </a:lnTo>
                  <a:close/>
                </a:path>
                <a:path w="2475229" h="331470">
                  <a:moveTo>
                    <a:pt x="2435948" y="34289"/>
                  </a:moveTo>
                  <a:lnTo>
                    <a:pt x="2432011" y="30479"/>
                  </a:lnTo>
                  <a:lnTo>
                    <a:pt x="2465971" y="30479"/>
                  </a:lnTo>
                  <a:lnTo>
                    <a:pt x="2466822" y="31749"/>
                  </a:lnTo>
                  <a:lnTo>
                    <a:pt x="2467419" y="33019"/>
                  </a:lnTo>
                  <a:lnTo>
                    <a:pt x="2435009" y="33019"/>
                  </a:lnTo>
                  <a:lnTo>
                    <a:pt x="2435948" y="34289"/>
                  </a:lnTo>
                  <a:close/>
                </a:path>
                <a:path w="2475229" h="331470">
                  <a:moveTo>
                    <a:pt x="38811" y="34289"/>
                  </a:moveTo>
                  <a:lnTo>
                    <a:pt x="39751" y="33019"/>
                  </a:lnTo>
                  <a:lnTo>
                    <a:pt x="40123" y="33019"/>
                  </a:lnTo>
                  <a:lnTo>
                    <a:pt x="38811" y="34289"/>
                  </a:lnTo>
                  <a:close/>
                </a:path>
                <a:path w="2475229" h="331470">
                  <a:moveTo>
                    <a:pt x="2438641" y="36829"/>
                  </a:moveTo>
                  <a:lnTo>
                    <a:pt x="2435009" y="33019"/>
                  </a:lnTo>
                  <a:lnTo>
                    <a:pt x="2467419" y="33019"/>
                  </a:lnTo>
                  <a:lnTo>
                    <a:pt x="2468492" y="35559"/>
                  </a:lnTo>
                  <a:lnTo>
                    <a:pt x="2437777" y="35559"/>
                  </a:lnTo>
                  <a:lnTo>
                    <a:pt x="2438641" y="36829"/>
                  </a:lnTo>
                  <a:close/>
                </a:path>
                <a:path w="2475229" h="331470">
                  <a:moveTo>
                    <a:pt x="36118" y="36829"/>
                  </a:moveTo>
                  <a:lnTo>
                    <a:pt x="36982" y="35559"/>
                  </a:lnTo>
                  <a:lnTo>
                    <a:pt x="37329" y="35559"/>
                  </a:lnTo>
                  <a:lnTo>
                    <a:pt x="36118" y="36829"/>
                  </a:lnTo>
                  <a:close/>
                </a:path>
                <a:path w="2475229" h="331470">
                  <a:moveTo>
                    <a:pt x="2441079" y="39369"/>
                  </a:moveTo>
                  <a:lnTo>
                    <a:pt x="2437777" y="35559"/>
                  </a:lnTo>
                  <a:lnTo>
                    <a:pt x="2468492" y="35559"/>
                  </a:lnTo>
                  <a:lnTo>
                    <a:pt x="2469565" y="38099"/>
                  </a:lnTo>
                  <a:lnTo>
                    <a:pt x="2440305" y="38099"/>
                  </a:lnTo>
                  <a:lnTo>
                    <a:pt x="2441079" y="39369"/>
                  </a:lnTo>
                  <a:close/>
                </a:path>
                <a:path w="2475229" h="331470">
                  <a:moveTo>
                    <a:pt x="33680" y="39369"/>
                  </a:moveTo>
                  <a:lnTo>
                    <a:pt x="34455" y="38099"/>
                  </a:lnTo>
                  <a:lnTo>
                    <a:pt x="34781" y="38099"/>
                  </a:lnTo>
                  <a:lnTo>
                    <a:pt x="33680" y="39369"/>
                  </a:lnTo>
                  <a:close/>
                </a:path>
                <a:path w="2475229" h="331470">
                  <a:moveTo>
                    <a:pt x="2443138" y="41779"/>
                  </a:moveTo>
                  <a:lnTo>
                    <a:pt x="2440305" y="38099"/>
                  </a:lnTo>
                  <a:lnTo>
                    <a:pt x="2469565" y="38099"/>
                  </a:lnTo>
                  <a:lnTo>
                    <a:pt x="2470048" y="39369"/>
                  </a:lnTo>
                  <a:lnTo>
                    <a:pt x="2470619" y="40639"/>
                  </a:lnTo>
                  <a:lnTo>
                    <a:pt x="2442565" y="40639"/>
                  </a:lnTo>
                  <a:lnTo>
                    <a:pt x="2443138" y="41779"/>
                  </a:lnTo>
                  <a:close/>
                </a:path>
                <a:path w="2475229" h="331470">
                  <a:moveTo>
                    <a:pt x="31521" y="41909"/>
                  </a:moveTo>
                  <a:lnTo>
                    <a:pt x="32194" y="40639"/>
                  </a:lnTo>
                  <a:lnTo>
                    <a:pt x="31621" y="41779"/>
                  </a:lnTo>
                  <a:lnTo>
                    <a:pt x="31521" y="41909"/>
                  </a:lnTo>
                  <a:close/>
                </a:path>
                <a:path w="2475229" h="331470">
                  <a:moveTo>
                    <a:pt x="31621" y="41779"/>
                  </a:moveTo>
                  <a:lnTo>
                    <a:pt x="32194" y="40639"/>
                  </a:lnTo>
                  <a:lnTo>
                    <a:pt x="32499" y="40639"/>
                  </a:lnTo>
                  <a:lnTo>
                    <a:pt x="31621" y="41779"/>
                  </a:lnTo>
                  <a:close/>
                </a:path>
                <a:path w="2475229" h="331470">
                  <a:moveTo>
                    <a:pt x="2443238" y="41909"/>
                  </a:moveTo>
                  <a:lnTo>
                    <a:pt x="2443138" y="41779"/>
                  </a:lnTo>
                  <a:lnTo>
                    <a:pt x="2442565" y="40639"/>
                  </a:lnTo>
                  <a:lnTo>
                    <a:pt x="2443238" y="41909"/>
                  </a:lnTo>
                  <a:close/>
                </a:path>
                <a:path w="2475229" h="331470">
                  <a:moveTo>
                    <a:pt x="2471191" y="41909"/>
                  </a:moveTo>
                  <a:lnTo>
                    <a:pt x="2443238" y="41909"/>
                  </a:lnTo>
                  <a:lnTo>
                    <a:pt x="2442565" y="40639"/>
                  </a:lnTo>
                  <a:lnTo>
                    <a:pt x="2470619" y="40639"/>
                  </a:lnTo>
                  <a:lnTo>
                    <a:pt x="2471191" y="41909"/>
                  </a:lnTo>
                  <a:close/>
                </a:path>
                <a:path w="2475229" h="331470">
                  <a:moveTo>
                    <a:pt x="31556" y="41909"/>
                  </a:moveTo>
                  <a:lnTo>
                    <a:pt x="31621" y="41779"/>
                  </a:lnTo>
                  <a:lnTo>
                    <a:pt x="31556" y="41909"/>
                  </a:lnTo>
                  <a:close/>
                </a:path>
                <a:path w="2475229" h="331470">
                  <a:moveTo>
                    <a:pt x="2446545" y="48020"/>
                  </a:moveTo>
                  <a:lnTo>
                    <a:pt x="2444534" y="44449"/>
                  </a:lnTo>
                  <a:lnTo>
                    <a:pt x="2443138" y="41779"/>
                  </a:lnTo>
                  <a:lnTo>
                    <a:pt x="2443238" y="41909"/>
                  </a:lnTo>
                  <a:lnTo>
                    <a:pt x="2471191" y="41909"/>
                  </a:lnTo>
                  <a:lnTo>
                    <a:pt x="2471762" y="43179"/>
                  </a:lnTo>
                  <a:lnTo>
                    <a:pt x="2472143" y="44449"/>
                  </a:lnTo>
                  <a:lnTo>
                    <a:pt x="2472772" y="46989"/>
                  </a:lnTo>
                  <a:lnTo>
                    <a:pt x="2446197" y="46989"/>
                  </a:lnTo>
                  <a:lnTo>
                    <a:pt x="2446545" y="48020"/>
                  </a:lnTo>
                  <a:close/>
                </a:path>
                <a:path w="2475229" h="331470">
                  <a:moveTo>
                    <a:pt x="29641" y="45719"/>
                  </a:moveTo>
                  <a:lnTo>
                    <a:pt x="30226" y="44449"/>
                  </a:lnTo>
                  <a:lnTo>
                    <a:pt x="29641" y="45719"/>
                  </a:lnTo>
                  <a:close/>
                </a:path>
                <a:path w="2475229" h="331470">
                  <a:moveTo>
                    <a:pt x="2445118" y="45719"/>
                  </a:moveTo>
                  <a:lnTo>
                    <a:pt x="2444480" y="44449"/>
                  </a:lnTo>
                  <a:lnTo>
                    <a:pt x="2445118" y="45719"/>
                  </a:lnTo>
                  <a:close/>
                </a:path>
                <a:path w="2475229" h="331470">
                  <a:moveTo>
                    <a:pt x="28079" y="48259"/>
                  </a:moveTo>
                  <a:lnTo>
                    <a:pt x="28562" y="46989"/>
                  </a:lnTo>
                  <a:lnTo>
                    <a:pt x="28214" y="48020"/>
                  </a:lnTo>
                  <a:lnTo>
                    <a:pt x="28079" y="48259"/>
                  </a:lnTo>
                  <a:close/>
                </a:path>
                <a:path w="2475229" h="331470">
                  <a:moveTo>
                    <a:pt x="28214" y="48020"/>
                  </a:moveTo>
                  <a:lnTo>
                    <a:pt x="28562" y="46989"/>
                  </a:lnTo>
                  <a:lnTo>
                    <a:pt x="28795" y="46989"/>
                  </a:lnTo>
                  <a:lnTo>
                    <a:pt x="28214" y="48020"/>
                  </a:lnTo>
                  <a:close/>
                </a:path>
                <a:path w="2475229" h="331470">
                  <a:moveTo>
                    <a:pt x="2446680" y="48259"/>
                  </a:moveTo>
                  <a:lnTo>
                    <a:pt x="2446545" y="48020"/>
                  </a:lnTo>
                  <a:lnTo>
                    <a:pt x="2446197" y="46989"/>
                  </a:lnTo>
                  <a:lnTo>
                    <a:pt x="2446680" y="48259"/>
                  </a:lnTo>
                  <a:close/>
                </a:path>
                <a:path w="2475229" h="331470">
                  <a:moveTo>
                    <a:pt x="2473086" y="48259"/>
                  </a:moveTo>
                  <a:lnTo>
                    <a:pt x="2446680" y="48259"/>
                  </a:lnTo>
                  <a:lnTo>
                    <a:pt x="2446197" y="46989"/>
                  </a:lnTo>
                  <a:lnTo>
                    <a:pt x="2472772" y="46989"/>
                  </a:lnTo>
                  <a:lnTo>
                    <a:pt x="2473086" y="48259"/>
                  </a:lnTo>
                  <a:close/>
                </a:path>
                <a:path w="2475229" h="331470">
                  <a:moveTo>
                    <a:pt x="28133" y="48259"/>
                  </a:moveTo>
                  <a:lnTo>
                    <a:pt x="28214" y="48020"/>
                  </a:lnTo>
                  <a:lnTo>
                    <a:pt x="28133" y="48259"/>
                  </a:lnTo>
                  <a:close/>
                </a:path>
                <a:path w="2475229" h="331470">
                  <a:moveTo>
                    <a:pt x="2473848" y="52069"/>
                  </a:moveTo>
                  <a:lnTo>
                    <a:pt x="2447912" y="52069"/>
                  </a:lnTo>
                  <a:lnTo>
                    <a:pt x="2447544" y="50799"/>
                  </a:lnTo>
                  <a:lnTo>
                    <a:pt x="2446545" y="48020"/>
                  </a:lnTo>
                  <a:lnTo>
                    <a:pt x="2446680" y="48259"/>
                  </a:lnTo>
                  <a:lnTo>
                    <a:pt x="2473086" y="48259"/>
                  </a:lnTo>
                  <a:lnTo>
                    <a:pt x="2473401" y="49529"/>
                  </a:lnTo>
                  <a:lnTo>
                    <a:pt x="2473655" y="50799"/>
                  </a:lnTo>
                  <a:lnTo>
                    <a:pt x="2473848" y="52069"/>
                  </a:lnTo>
                  <a:close/>
                </a:path>
                <a:path w="2475229" h="331470">
                  <a:moveTo>
                    <a:pt x="26847" y="52069"/>
                  </a:moveTo>
                  <a:lnTo>
                    <a:pt x="27216" y="50799"/>
                  </a:lnTo>
                  <a:lnTo>
                    <a:pt x="27050" y="51470"/>
                  </a:lnTo>
                  <a:lnTo>
                    <a:pt x="26847" y="52069"/>
                  </a:lnTo>
                  <a:close/>
                </a:path>
                <a:path w="2475229" h="331470">
                  <a:moveTo>
                    <a:pt x="27050" y="51470"/>
                  </a:moveTo>
                  <a:lnTo>
                    <a:pt x="27216" y="50799"/>
                  </a:lnTo>
                  <a:lnTo>
                    <a:pt x="27050" y="51470"/>
                  </a:lnTo>
                  <a:close/>
                </a:path>
                <a:path w="2475229" h="331470">
                  <a:moveTo>
                    <a:pt x="2447709" y="51470"/>
                  </a:moveTo>
                  <a:lnTo>
                    <a:pt x="2447483" y="50799"/>
                  </a:lnTo>
                  <a:lnTo>
                    <a:pt x="2447709" y="51470"/>
                  </a:lnTo>
                  <a:close/>
                </a:path>
                <a:path w="2475229" h="331470">
                  <a:moveTo>
                    <a:pt x="2447912" y="52069"/>
                  </a:moveTo>
                  <a:lnTo>
                    <a:pt x="2447709" y="51470"/>
                  </a:lnTo>
                  <a:lnTo>
                    <a:pt x="2447544" y="50799"/>
                  </a:lnTo>
                  <a:lnTo>
                    <a:pt x="2447912" y="52069"/>
                  </a:lnTo>
                  <a:close/>
                </a:path>
                <a:path w="2475229" h="331470">
                  <a:moveTo>
                    <a:pt x="26901" y="52069"/>
                  </a:moveTo>
                  <a:lnTo>
                    <a:pt x="27050" y="51470"/>
                  </a:lnTo>
                  <a:lnTo>
                    <a:pt x="26901" y="52069"/>
                  </a:lnTo>
                  <a:close/>
                </a:path>
                <a:path w="2475229" h="331470">
                  <a:moveTo>
                    <a:pt x="2474429" y="55879"/>
                  </a:moveTo>
                  <a:lnTo>
                    <a:pt x="2448801" y="55879"/>
                  </a:lnTo>
                  <a:lnTo>
                    <a:pt x="2448547" y="54609"/>
                  </a:lnTo>
                  <a:lnTo>
                    <a:pt x="2447709" y="51470"/>
                  </a:lnTo>
                  <a:lnTo>
                    <a:pt x="2447912" y="52069"/>
                  </a:lnTo>
                  <a:lnTo>
                    <a:pt x="2473848" y="52069"/>
                  </a:lnTo>
                  <a:lnTo>
                    <a:pt x="2474429" y="55879"/>
                  </a:lnTo>
                  <a:close/>
                </a:path>
                <a:path w="2475229" h="331470">
                  <a:moveTo>
                    <a:pt x="25958" y="55879"/>
                  </a:moveTo>
                  <a:lnTo>
                    <a:pt x="26212" y="54609"/>
                  </a:lnTo>
                  <a:lnTo>
                    <a:pt x="26115" y="55244"/>
                  </a:lnTo>
                  <a:lnTo>
                    <a:pt x="25958" y="55879"/>
                  </a:lnTo>
                  <a:close/>
                </a:path>
                <a:path w="2475229" h="331470">
                  <a:moveTo>
                    <a:pt x="26115" y="55244"/>
                  </a:moveTo>
                  <a:lnTo>
                    <a:pt x="26212" y="54609"/>
                  </a:lnTo>
                  <a:lnTo>
                    <a:pt x="26115" y="55244"/>
                  </a:lnTo>
                  <a:close/>
                </a:path>
                <a:path w="2475229" h="331470">
                  <a:moveTo>
                    <a:pt x="2448644" y="55244"/>
                  </a:moveTo>
                  <a:lnTo>
                    <a:pt x="2448486" y="54609"/>
                  </a:lnTo>
                  <a:lnTo>
                    <a:pt x="2448644" y="55244"/>
                  </a:lnTo>
                  <a:close/>
                </a:path>
                <a:path w="2475229" h="331470">
                  <a:moveTo>
                    <a:pt x="2448801" y="55879"/>
                  </a:moveTo>
                  <a:lnTo>
                    <a:pt x="2448644" y="55244"/>
                  </a:lnTo>
                  <a:lnTo>
                    <a:pt x="2448547" y="54609"/>
                  </a:lnTo>
                  <a:lnTo>
                    <a:pt x="2448801" y="55879"/>
                  </a:lnTo>
                  <a:close/>
                </a:path>
                <a:path w="2475229" h="331470">
                  <a:moveTo>
                    <a:pt x="26019" y="55879"/>
                  </a:moveTo>
                  <a:lnTo>
                    <a:pt x="26115" y="55244"/>
                  </a:lnTo>
                  <a:lnTo>
                    <a:pt x="26019" y="55879"/>
                  </a:lnTo>
                  <a:close/>
                </a:path>
                <a:path w="2475229" h="331470">
                  <a:moveTo>
                    <a:pt x="2474734" y="59689"/>
                  </a:moveTo>
                  <a:lnTo>
                    <a:pt x="2449322" y="59689"/>
                  </a:lnTo>
                  <a:lnTo>
                    <a:pt x="2449207" y="58419"/>
                  </a:lnTo>
                  <a:lnTo>
                    <a:pt x="2448644" y="55244"/>
                  </a:lnTo>
                  <a:lnTo>
                    <a:pt x="2448801" y="55879"/>
                  </a:lnTo>
                  <a:lnTo>
                    <a:pt x="2474429" y="55879"/>
                  </a:lnTo>
                  <a:lnTo>
                    <a:pt x="2474734" y="59689"/>
                  </a:lnTo>
                  <a:close/>
                </a:path>
                <a:path w="2475229" h="331470">
                  <a:moveTo>
                    <a:pt x="25464" y="59514"/>
                  </a:moveTo>
                  <a:lnTo>
                    <a:pt x="25552" y="58419"/>
                  </a:lnTo>
                  <a:lnTo>
                    <a:pt x="25464" y="59514"/>
                  </a:lnTo>
                  <a:close/>
                </a:path>
                <a:path w="2475229" h="331470">
                  <a:moveTo>
                    <a:pt x="2449295" y="59514"/>
                  </a:moveTo>
                  <a:lnTo>
                    <a:pt x="2449128" y="58419"/>
                  </a:lnTo>
                  <a:lnTo>
                    <a:pt x="2449295" y="59514"/>
                  </a:lnTo>
                  <a:close/>
                </a:path>
                <a:path w="2475229" h="331470">
                  <a:moveTo>
                    <a:pt x="2456573" y="312419"/>
                  </a:moveTo>
                  <a:lnTo>
                    <a:pt x="18186" y="312419"/>
                  </a:lnTo>
                  <a:lnTo>
                    <a:pt x="14884" y="308609"/>
                  </a:lnTo>
                  <a:lnTo>
                    <a:pt x="14109" y="307339"/>
                  </a:lnTo>
                  <a:lnTo>
                    <a:pt x="11176" y="303529"/>
                  </a:lnTo>
                  <a:lnTo>
                    <a:pt x="10490" y="302259"/>
                  </a:lnTo>
                  <a:lnTo>
                    <a:pt x="7937" y="298449"/>
                  </a:lnTo>
                  <a:lnTo>
                    <a:pt x="7340" y="297179"/>
                  </a:lnTo>
                  <a:lnTo>
                    <a:pt x="0" y="59689"/>
                  </a:lnTo>
                  <a:lnTo>
                    <a:pt x="25438" y="59689"/>
                  </a:lnTo>
                  <a:lnTo>
                    <a:pt x="25464" y="59514"/>
                  </a:lnTo>
                  <a:lnTo>
                    <a:pt x="25387" y="60959"/>
                  </a:lnTo>
                  <a:lnTo>
                    <a:pt x="25349" y="269239"/>
                  </a:lnTo>
                  <a:lnTo>
                    <a:pt x="25552" y="271779"/>
                  </a:lnTo>
                  <a:lnTo>
                    <a:pt x="26019" y="274319"/>
                  </a:lnTo>
                  <a:lnTo>
                    <a:pt x="26212" y="275589"/>
                  </a:lnTo>
                  <a:lnTo>
                    <a:pt x="26901" y="278129"/>
                  </a:lnTo>
                  <a:lnTo>
                    <a:pt x="27216" y="279399"/>
                  </a:lnTo>
                  <a:lnTo>
                    <a:pt x="28133" y="281939"/>
                  </a:lnTo>
                  <a:lnTo>
                    <a:pt x="28562" y="283209"/>
                  </a:lnTo>
                  <a:lnTo>
                    <a:pt x="28795" y="283209"/>
                  </a:lnTo>
                  <a:lnTo>
                    <a:pt x="30226" y="285749"/>
                  </a:lnTo>
                  <a:lnTo>
                    <a:pt x="29641" y="285749"/>
                  </a:lnTo>
                  <a:lnTo>
                    <a:pt x="32194" y="289559"/>
                  </a:lnTo>
                  <a:lnTo>
                    <a:pt x="32499" y="289559"/>
                  </a:lnTo>
                  <a:lnTo>
                    <a:pt x="34455" y="292099"/>
                  </a:lnTo>
                  <a:lnTo>
                    <a:pt x="34781" y="292099"/>
                  </a:lnTo>
                  <a:lnTo>
                    <a:pt x="36982" y="294639"/>
                  </a:lnTo>
                  <a:lnTo>
                    <a:pt x="36118" y="294639"/>
                  </a:lnTo>
                  <a:lnTo>
                    <a:pt x="39751" y="297179"/>
                  </a:lnTo>
                  <a:lnTo>
                    <a:pt x="38811" y="297179"/>
                  </a:lnTo>
                  <a:lnTo>
                    <a:pt x="42748" y="299719"/>
                  </a:lnTo>
                  <a:lnTo>
                    <a:pt x="43840" y="299719"/>
                  </a:lnTo>
                  <a:lnTo>
                    <a:pt x="45948" y="300989"/>
                  </a:lnTo>
                  <a:lnTo>
                    <a:pt x="44856" y="300989"/>
                  </a:lnTo>
                  <a:lnTo>
                    <a:pt x="49326" y="303529"/>
                  </a:lnTo>
                  <a:lnTo>
                    <a:pt x="50520" y="303529"/>
                  </a:lnTo>
                  <a:lnTo>
                    <a:pt x="52870" y="304799"/>
                  </a:lnTo>
                  <a:lnTo>
                    <a:pt x="55308" y="304799"/>
                  </a:lnTo>
                  <a:lnTo>
                    <a:pt x="60388" y="306069"/>
                  </a:lnTo>
                  <a:lnTo>
                    <a:pt x="2461628" y="306069"/>
                  </a:lnTo>
                  <a:lnTo>
                    <a:pt x="2460650" y="307339"/>
                  </a:lnTo>
                  <a:lnTo>
                    <a:pt x="2459875" y="308609"/>
                  </a:lnTo>
                  <a:lnTo>
                    <a:pt x="2456573" y="312419"/>
                  </a:lnTo>
                  <a:close/>
                </a:path>
                <a:path w="2475229" h="331470">
                  <a:moveTo>
                    <a:pt x="2474836" y="267969"/>
                  </a:moveTo>
                  <a:lnTo>
                    <a:pt x="2449436" y="267969"/>
                  </a:lnTo>
                  <a:lnTo>
                    <a:pt x="2449372" y="60959"/>
                  </a:lnTo>
                  <a:lnTo>
                    <a:pt x="2449295" y="59514"/>
                  </a:lnTo>
                  <a:lnTo>
                    <a:pt x="2449322" y="59689"/>
                  </a:lnTo>
                  <a:lnTo>
                    <a:pt x="2474734" y="59689"/>
                  </a:lnTo>
                  <a:lnTo>
                    <a:pt x="2474836" y="267969"/>
                  </a:lnTo>
                  <a:close/>
                </a:path>
                <a:path w="2475229" h="331470">
                  <a:moveTo>
                    <a:pt x="25355" y="267969"/>
                  </a:moveTo>
                  <a:lnTo>
                    <a:pt x="25323" y="266699"/>
                  </a:lnTo>
                  <a:lnTo>
                    <a:pt x="25355" y="267969"/>
                  </a:lnTo>
                  <a:close/>
                </a:path>
                <a:path w="2475229" h="331470">
                  <a:moveTo>
                    <a:pt x="2474633" y="271779"/>
                  </a:moveTo>
                  <a:lnTo>
                    <a:pt x="2449207" y="271779"/>
                  </a:lnTo>
                  <a:lnTo>
                    <a:pt x="2449410" y="269239"/>
                  </a:lnTo>
                  <a:lnTo>
                    <a:pt x="2449436" y="266699"/>
                  </a:lnTo>
                  <a:lnTo>
                    <a:pt x="2449436" y="267969"/>
                  </a:lnTo>
                  <a:lnTo>
                    <a:pt x="2474836" y="267969"/>
                  </a:lnTo>
                  <a:lnTo>
                    <a:pt x="2474720" y="270685"/>
                  </a:lnTo>
                  <a:lnTo>
                    <a:pt x="2474633" y="271779"/>
                  </a:lnTo>
                  <a:close/>
                </a:path>
                <a:path w="2475229" h="331470">
                  <a:moveTo>
                    <a:pt x="2449295" y="270685"/>
                  </a:moveTo>
                  <a:lnTo>
                    <a:pt x="2449309" y="270509"/>
                  </a:lnTo>
                  <a:lnTo>
                    <a:pt x="2449295" y="270685"/>
                  </a:lnTo>
                  <a:close/>
                </a:path>
                <a:path w="2475229" h="331470">
                  <a:moveTo>
                    <a:pt x="25631" y="271779"/>
                  </a:moveTo>
                  <a:lnTo>
                    <a:pt x="25464" y="270685"/>
                  </a:lnTo>
                  <a:lnTo>
                    <a:pt x="25631" y="271779"/>
                  </a:lnTo>
                  <a:close/>
                </a:path>
                <a:path w="2475229" h="331470">
                  <a:moveTo>
                    <a:pt x="2474236" y="275589"/>
                  </a:moveTo>
                  <a:lnTo>
                    <a:pt x="2448547" y="275589"/>
                  </a:lnTo>
                  <a:lnTo>
                    <a:pt x="2448801" y="274319"/>
                  </a:lnTo>
                  <a:lnTo>
                    <a:pt x="2449295" y="270685"/>
                  </a:lnTo>
                  <a:lnTo>
                    <a:pt x="2449207" y="271779"/>
                  </a:lnTo>
                  <a:lnTo>
                    <a:pt x="2474633" y="271779"/>
                  </a:lnTo>
                  <a:lnTo>
                    <a:pt x="2474429" y="274319"/>
                  </a:lnTo>
                  <a:lnTo>
                    <a:pt x="2474236" y="275589"/>
                  </a:lnTo>
                  <a:close/>
                </a:path>
                <a:path w="2475229" h="331470">
                  <a:moveTo>
                    <a:pt x="26212" y="275589"/>
                  </a:moveTo>
                  <a:lnTo>
                    <a:pt x="25958" y="274319"/>
                  </a:lnTo>
                  <a:lnTo>
                    <a:pt x="26115" y="274954"/>
                  </a:lnTo>
                  <a:lnTo>
                    <a:pt x="26212" y="275589"/>
                  </a:lnTo>
                  <a:close/>
                </a:path>
                <a:path w="2475229" h="331470">
                  <a:moveTo>
                    <a:pt x="26115" y="274954"/>
                  </a:moveTo>
                  <a:lnTo>
                    <a:pt x="25958" y="274319"/>
                  </a:lnTo>
                  <a:lnTo>
                    <a:pt x="26115" y="274954"/>
                  </a:lnTo>
                  <a:close/>
                </a:path>
                <a:path w="2475229" h="331470">
                  <a:moveTo>
                    <a:pt x="2448644" y="274954"/>
                  </a:moveTo>
                  <a:lnTo>
                    <a:pt x="2448740" y="274319"/>
                  </a:lnTo>
                  <a:lnTo>
                    <a:pt x="2448644" y="274954"/>
                  </a:lnTo>
                  <a:close/>
                </a:path>
                <a:path w="2475229" h="331470">
                  <a:moveTo>
                    <a:pt x="2448547" y="275589"/>
                  </a:moveTo>
                  <a:lnTo>
                    <a:pt x="2448644" y="274954"/>
                  </a:lnTo>
                  <a:lnTo>
                    <a:pt x="2448801" y="274319"/>
                  </a:lnTo>
                  <a:lnTo>
                    <a:pt x="2448547" y="275589"/>
                  </a:lnTo>
                  <a:close/>
                </a:path>
                <a:path w="2475229" h="331470">
                  <a:moveTo>
                    <a:pt x="26273" y="275589"/>
                  </a:moveTo>
                  <a:lnTo>
                    <a:pt x="26115" y="274954"/>
                  </a:lnTo>
                  <a:lnTo>
                    <a:pt x="26273" y="275589"/>
                  </a:lnTo>
                  <a:close/>
                </a:path>
                <a:path w="2475229" h="331470">
                  <a:moveTo>
                    <a:pt x="2473655" y="279399"/>
                  </a:moveTo>
                  <a:lnTo>
                    <a:pt x="2447544" y="279399"/>
                  </a:lnTo>
                  <a:lnTo>
                    <a:pt x="2447912" y="278129"/>
                  </a:lnTo>
                  <a:lnTo>
                    <a:pt x="2448644" y="274954"/>
                  </a:lnTo>
                  <a:lnTo>
                    <a:pt x="2448547" y="275589"/>
                  </a:lnTo>
                  <a:lnTo>
                    <a:pt x="2474236" y="275589"/>
                  </a:lnTo>
                  <a:lnTo>
                    <a:pt x="2473655" y="279399"/>
                  </a:lnTo>
                  <a:close/>
                </a:path>
                <a:path w="2475229" h="331470">
                  <a:moveTo>
                    <a:pt x="27216" y="279399"/>
                  </a:moveTo>
                  <a:lnTo>
                    <a:pt x="26847" y="278129"/>
                  </a:lnTo>
                  <a:lnTo>
                    <a:pt x="27050" y="278729"/>
                  </a:lnTo>
                  <a:lnTo>
                    <a:pt x="27216" y="279399"/>
                  </a:lnTo>
                  <a:close/>
                </a:path>
                <a:path w="2475229" h="331470">
                  <a:moveTo>
                    <a:pt x="27050" y="278729"/>
                  </a:moveTo>
                  <a:lnTo>
                    <a:pt x="26847" y="278129"/>
                  </a:lnTo>
                  <a:lnTo>
                    <a:pt x="27050" y="278729"/>
                  </a:lnTo>
                  <a:close/>
                </a:path>
                <a:path w="2475229" h="331470">
                  <a:moveTo>
                    <a:pt x="2447709" y="278729"/>
                  </a:moveTo>
                  <a:lnTo>
                    <a:pt x="2447858" y="278129"/>
                  </a:lnTo>
                  <a:lnTo>
                    <a:pt x="2447709" y="278729"/>
                  </a:lnTo>
                  <a:close/>
                </a:path>
                <a:path w="2475229" h="331470">
                  <a:moveTo>
                    <a:pt x="2447544" y="279399"/>
                  </a:moveTo>
                  <a:lnTo>
                    <a:pt x="2447709" y="278729"/>
                  </a:lnTo>
                  <a:lnTo>
                    <a:pt x="2447912" y="278129"/>
                  </a:lnTo>
                  <a:lnTo>
                    <a:pt x="2447544" y="279399"/>
                  </a:lnTo>
                  <a:close/>
                </a:path>
                <a:path w="2475229" h="331470">
                  <a:moveTo>
                    <a:pt x="27276" y="279399"/>
                  </a:moveTo>
                  <a:lnTo>
                    <a:pt x="27050" y="278729"/>
                  </a:lnTo>
                  <a:lnTo>
                    <a:pt x="27276" y="279399"/>
                  </a:lnTo>
                  <a:close/>
                </a:path>
                <a:path w="2475229" h="331470">
                  <a:moveTo>
                    <a:pt x="2472772" y="283209"/>
                  </a:moveTo>
                  <a:lnTo>
                    <a:pt x="2446197" y="283209"/>
                  </a:lnTo>
                  <a:lnTo>
                    <a:pt x="2446680" y="281939"/>
                  </a:lnTo>
                  <a:lnTo>
                    <a:pt x="2447709" y="278729"/>
                  </a:lnTo>
                  <a:lnTo>
                    <a:pt x="2447544" y="279399"/>
                  </a:lnTo>
                  <a:lnTo>
                    <a:pt x="2473655" y="279399"/>
                  </a:lnTo>
                  <a:lnTo>
                    <a:pt x="2473401" y="280669"/>
                  </a:lnTo>
                  <a:lnTo>
                    <a:pt x="2472772" y="283209"/>
                  </a:lnTo>
                  <a:close/>
                </a:path>
                <a:path w="2475229" h="331470">
                  <a:moveTo>
                    <a:pt x="28562" y="283209"/>
                  </a:moveTo>
                  <a:lnTo>
                    <a:pt x="28079" y="281939"/>
                  </a:lnTo>
                  <a:lnTo>
                    <a:pt x="28214" y="282179"/>
                  </a:lnTo>
                  <a:lnTo>
                    <a:pt x="28562" y="283209"/>
                  </a:lnTo>
                  <a:close/>
                </a:path>
                <a:path w="2475229" h="331470">
                  <a:moveTo>
                    <a:pt x="28214" y="282179"/>
                  </a:moveTo>
                  <a:lnTo>
                    <a:pt x="28079" y="281939"/>
                  </a:lnTo>
                  <a:lnTo>
                    <a:pt x="28214" y="282179"/>
                  </a:lnTo>
                  <a:close/>
                </a:path>
                <a:path w="2475229" h="331470">
                  <a:moveTo>
                    <a:pt x="2446545" y="282179"/>
                  </a:moveTo>
                  <a:lnTo>
                    <a:pt x="2446626" y="281939"/>
                  </a:lnTo>
                  <a:lnTo>
                    <a:pt x="2446545" y="282179"/>
                  </a:lnTo>
                  <a:close/>
                </a:path>
                <a:path w="2475229" h="331470">
                  <a:moveTo>
                    <a:pt x="2446197" y="283209"/>
                  </a:moveTo>
                  <a:lnTo>
                    <a:pt x="2446545" y="282179"/>
                  </a:lnTo>
                  <a:lnTo>
                    <a:pt x="2446680" y="281939"/>
                  </a:lnTo>
                  <a:lnTo>
                    <a:pt x="2446197" y="283209"/>
                  </a:lnTo>
                  <a:close/>
                </a:path>
                <a:path w="2475229" h="331470">
                  <a:moveTo>
                    <a:pt x="28795" y="283209"/>
                  </a:moveTo>
                  <a:lnTo>
                    <a:pt x="28562" y="283209"/>
                  </a:lnTo>
                  <a:lnTo>
                    <a:pt x="28214" y="282179"/>
                  </a:lnTo>
                  <a:lnTo>
                    <a:pt x="28795" y="283209"/>
                  </a:lnTo>
                  <a:close/>
                </a:path>
                <a:path w="2475229" h="331470">
                  <a:moveTo>
                    <a:pt x="2470905" y="289559"/>
                  </a:moveTo>
                  <a:lnTo>
                    <a:pt x="2442565" y="289559"/>
                  </a:lnTo>
                  <a:lnTo>
                    <a:pt x="2445118" y="285749"/>
                  </a:lnTo>
                  <a:lnTo>
                    <a:pt x="2444534" y="285749"/>
                  </a:lnTo>
                  <a:lnTo>
                    <a:pt x="2446545" y="282179"/>
                  </a:lnTo>
                  <a:lnTo>
                    <a:pt x="2446197" y="283209"/>
                  </a:lnTo>
                  <a:lnTo>
                    <a:pt x="2472772" y="283209"/>
                  </a:lnTo>
                  <a:lnTo>
                    <a:pt x="2472143" y="285749"/>
                  </a:lnTo>
                  <a:lnTo>
                    <a:pt x="2471762" y="287019"/>
                  </a:lnTo>
                  <a:lnTo>
                    <a:pt x="2470905" y="289559"/>
                  </a:lnTo>
                  <a:close/>
                </a:path>
                <a:path w="2475229" h="331470">
                  <a:moveTo>
                    <a:pt x="32499" y="289559"/>
                  </a:moveTo>
                  <a:lnTo>
                    <a:pt x="32194" y="289559"/>
                  </a:lnTo>
                  <a:lnTo>
                    <a:pt x="31521" y="288289"/>
                  </a:lnTo>
                  <a:lnTo>
                    <a:pt x="32499" y="289559"/>
                  </a:lnTo>
                  <a:close/>
                </a:path>
                <a:path w="2475229" h="331470">
                  <a:moveTo>
                    <a:pt x="2470048" y="292099"/>
                  </a:moveTo>
                  <a:lnTo>
                    <a:pt x="2440305" y="292099"/>
                  </a:lnTo>
                  <a:lnTo>
                    <a:pt x="2443238" y="288289"/>
                  </a:lnTo>
                  <a:lnTo>
                    <a:pt x="2442565" y="289559"/>
                  </a:lnTo>
                  <a:lnTo>
                    <a:pt x="2470905" y="289559"/>
                  </a:lnTo>
                  <a:lnTo>
                    <a:pt x="2470048" y="292099"/>
                  </a:lnTo>
                  <a:close/>
                </a:path>
                <a:path w="2475229" h="331470">
                  <a:moveTo>
                    <a:pt x="34781" y="292099"/>
                  </a:moveTo>
                  <a:lnTo>
                    <a:pt x="34455" y="292099"/>
                  </a:lnTo>
                  <a:lnTo>
                    <a:pt x="33680" y="290829"/>
                  </a:lnTo>
                  <a:lnTo>
                    <a:pt x="34781" y="292099"/>
                  </a:lnTo>
                  <a:close/>
                </a:path>
                <a:path w="2475229" h="331470">
                  <a:moveTo>
                    <a:pt x="2465971" y="299719"/>
                  </a:moveTo>
                  <a:lnTo>
                    <a:pt x="2432011" y="299719"/>
                  </a:lnTo>
                  <a:lnTo>
                    <a:pt x="2435948" y="297179"/>
                  </a:lnTo>
                  <a:lnTo>
                    <a:pt x="2435009" y="297179"/>
                  </a:lnTo>
                  <a:lnTo>
                    <a:pt x="2438641" y="294639"/>
                  </a:lnTo>
                  <a:lnTo>
                    <a:pt x="2437777" y="294639"/>
                  </a:lnTo>
                  <a:lnTo>
                    <a:pt x="2441079" y="290829"/>
                  </a:lnTo>
                  <a:lnTo>
                    <a:pt x="2440305" y="292099"/>
                  </a:lnTo>
                  <a:lnTo>
                    <a:pt x="2470048" y="292099"/>
                  </a:lnTo>
                  <a:lnTo>
                    <a:pt x="2469565" y="293369"/>
                  </a:lnTo>
                  <a:lnTo>
                    <a:pt x="2467419" y="297179"/>
                  </a:lnTo>
                  <a:lnTo>
                    <a:pt x="2466822" y="298449"/>
                  </a:lnTo>
                  <a:lnTo>
                    <a:pt x="2465971" y="299719"/>
                  </a:lnTo>
                  <a:close/>
                </a:path>
                <a:path w="2475229" h="331470">
                  <a:moveTo>
                    <a:pt x="43840" y="299719"/>
                  </a:moveTo>
                  <a:lnTo>
                    <a:pt x="42748" y="299719"/>
                  </a:lnTo>
                  <a:lnTo>
                    <a:pt x="41732" y="298449"/>
                  </a:lnTo>
                  <a:lnTo>
                    <a:pt x="43840" y="299719"/>
                  </a:lnTo>
                  <a:close/>
                </a:path>
                <a:path w="2475229" h="331470">
                  <a:moveTo>
                    <a:pt x="2463584" y="303529"/>
                  </a:moveTo>
                  <a:lnTo>
                    <a:pt x="2425433" y="303529"/>
                  </a:lnTo>
                  <a:lnTo>
                    <a:pt x="2429903" y="300989"/>
                  </a:lnTo>
                  <a:lnTo>
                    <a:pt x="2428824" y="300989"/>
                  </a:lnTo>
                  <a:lnTo>
                    <a:pt x="2433027" y="298449"/>
                  </a:lnTo>
                  <a:lnTo>
                    <a:pt x="2432011" y="299719"/>
                  </a:lnTo>
                  <a:lnTo>
                    <a:pt x="2465971" y="299719"/>
                  </a:lnTo>
                  <a:lnTo>
                    <a:pt x="2464269" y="302259"/>
                  </a:lnTo>
                  <a:lnTo>
                    <a:pt x="2463584" y="303529"/>
                  </a:lnTo>
                  <a:close/>
                </a:path>
                <a:path w="2475229" h="331470">
                  <a:moveTo>
                    <a:pt x="50520" y="303529"/>
                  </a:moveTo>
                  <a:lnTo>
                    <a:pt x="49326" y="303529"/>
                  </a:lnTo>
                  <a:lnTo>
                    <a:pt x="48171" y="302259"/>
                  </a:lnTo>
                  <a:lnTo>
                    <a:pt x="50520" y="303529"/>
                  </a:lnTo>
                  <a:close/>
                </a:path>
                <a:path w="2475229" h="331470">
                  <a:moveTo>
                    <a:pt x="2461628" y="306069"/>
                  </a:moveTo>
                  <a:lnTo>
                    <a:pt x="2414371" y="306069"/>
                  </a:lnTo>
                  <a:lnTo>
                    <a:pt x="2419451" y="304799"/>
                  </a:lnTo>
                  <a:lnTo>
                    <a:pt x="2421890" y="304799"/>
                  </a:lnTo>
                  <a:lnTo>
                    <a:pt x="2426589" y="302259"/>
                  </a:lnTo>
                  <a:lnTo>
                    <a:pt x="2425433" y="303529"/>
                  </a:lnTo>
                  <a:lnTo>
                    <a:pt x="2463584" y="303529"/>
                  </a:lnTo>
                  <a:lnTo>
                    <a:pt x="2461628" y="306069"/>
                  </a:lnTo>
                  <a:close/>
                </a:path>
                <a:path w="2475229" h="331470">
                  <a:moveTo>
                    <a:pt x="56565" y="304799"/>
                  </a:moveTo>
                  <a:lnTo>
                    <a:pt x="52870" y="304799"/>
                  </a:lnTo>
                  <a:lnTo>
                    <a:pt x="51663" y="303529"/>
                  </a:lnTo>
                  <a:lnTo>
                    <a:pt x="56565" y="304799"/>
                  </a:lnTo>
                  <a:close/>
                </a:path>
                <a:path w="2475229" h="331470">
                  <a:moveTo>
                    <a:pt x="2421890" y="304799"/>
                  </a:moveTo>
                  <a:lnTo>
                    <a:pt x="2418194" y="304799"/>
                  </a:lnTo>
                  <a:lnTo>
                    <a:pt x="2423096" y="303529"/>
                  </a:lnTo>
                  <a:lnTo>
                    <a:pt x="2421890" y="304799"/>
                  </a:lnTo>
                  <a:close/>
                </a:path>
                <a:path w="2475229" h="331470">
                  <a:moveTo>
                    <a:pt x="2447226" y="320039"/>
                  </a:moveTo>
                  <a:lnTo>
                    <a:pt x="27533" y="320039"/>
                  </a:lnTo>
                  <a:lnTo>
                    <a:pt x="23596" y="317499"/>
                  </a:lnTo>
                  <a:lnTo>
                    <a:pt x="22669" y="316229"/>
                  </a:lnTo>
                  <a:lnTo>
                    <a:pt x="19037" y="312419"/>
                  </a:lnTo>
                  <a:lnTo>
                    <a:pt x="2455722" y="312419"/>
                  </a:lnTo>
                  <a:lnTo>
                    <a:pt x="2452090" y="316229"/>
                  </a:lnTo>
                  <a:lnTo>
                    <a:pt x="2451163" y="317499"/>
                  </a:lnTo>
                  <a:lnTo>
                    <a:pt x="2447226" y="320039"/>
                  </a:lnTo>
                  <a:close/>
                </a:path>
                <a:path w="2475229" h="331470">
                  <a:moveTo>
                    <a:pt x="2436456" y="326389"/>
                  </a:moveTo>
                  <a:lnTo>
                    <a:pt x="38303" y="326389"/>
                  </a:lnTo>
                  <a:lnTo>
                    <a:pt x="33832" y="323849"/>
                  </a:lnTo>
                  <a:lnTo>
                    <a:pt x="32753" y="322579"/>
                  </a:lnTo>
                  <a:lnTo>
                    <a:pt x="28549" y="320039"/>
                  </a:lnTo>
                  <a:lnTo>
                    <a:pt x="2446210" y="320039"/>
                  </a:lnTo>
                  <a:lnTo>
                    <a:pt x="2442006" y="322579"/>
                  </a:lnTo>
                  <a:lnTo>
                    <a:pt x="2440927" y="323849"/>
                  </a:lnTo>
                  <a:lnTo>
                    <a:pt x="2436456" y="326389"/>
                  </a:lnTo>
                  <a:close/>
                </a:path>
                <a:path w="2475229" h="331470">
                  <a:moveTo>
                    <a:pt x="2424531" y="330199"/>
                  </a:moveTo>
                  <a:lnTo>
                    <a:pt x="50241" y="330199"/>
                  </a:lnTo>
                  <a:lnTo>
                    <a:pt x="45339" y="328929"/>
                  </a:lnTo>
                  <a:lnTo>
                    <a:pt x="44132" y="327659"/>
                  </a:lnTo>
                  <a:lnTo>
                    <a:pt x="39446" y="326389"/>
                  </a:lnTo>
                  <a:lnTo>
                    <a:pt x="2435313" y="326389"/>
                  </a:lnTo>
                  <a:lnTo>
                    <a:pt x="2430627" y="327659"/>
                  </a:lnTo>
                  <a:lnTo>
                    <a:pt x="2429421" y="328929"/>
                  </a:lnTo>
                  <a:lnTo>
                    <a:pt x="2424531" y="330199"/>
                  </a:lnTo>
                  <a:close/>
                </a:path>
                <a:path w="2475229" h="331470">
                  <a:moveTo>
                    <a:pt x="2417254" y="331469"/>
                  </a:moveTo>
                  <a:lnTo>
                    <a:pt x="57505" y="331469"/>
                  </a:lnTo>
                  <a:lnTo>
                    <a:pt x="56553" y="330199"/>
                  </a:lnTo>
                  <a:lnTo>
                    <a:pt x="2418207" y="330199"/>
                  </a:lnTo>
                  <a:lnTo>
                    <a:pt x="2417254" y="331469"/>
                  </a:lnTo>
                  <a:close/>
                </a:path>
              </a:pathLst>
            </a:custGeom>
            <a:solidFill>
              <a:srgbClr val="385D89"/>
            </a:solidFill>
          </p:spPr>
          <p:txBody>
            <a:bodyPr wrap="square" lIns="0" tIns="0" rIns="0" bIns="0" rtlCol="0"/>
            <a:lstStyle/>
            <a:p/>
          </p:txBody>
        </p:sp>
      </p:grpSp>
      <p:sp>
        <p:nvSpPr>
          <p:cNvPr id="94" name="object 94"/>
          <p:cNvSpPr txBox="1"/>
          <p:nvPr/>
        </p:nvSpPr>
        <p:spPr>
          <a:xfrm>
            <a:off x="2451417" y="5318442"/>
            <a:ext cx="2235200" cy="574040"/>
          </a:xfrm>
          <a:prstGeom prst="rect">
            <a:avLst/>
          </a:prstGeom>
        </p:spPr>
        <p:txBody>
          <a:bodyPr vert="horz" wrap="square" lIns="0" tIns="12700" rIns="0" bIns="0" rtlCol="0">
            <a:spAutoFit/>
          </a:bodyPr>
          <a:lstStyle/>
          <a:p>
            <a:pPr marL="12065" marR="5080" algn="ctr">
              <a:lnSpc>
                <a:spcPct val="100000"/>
              </a:lnSpc>
              <a:spcBef>
                <a:spcPts val="100"/>
              </a:spcBef>
            </a:pPr>
            <a:r>
              <a:rPr sz="1200" dirty="0">
                <a:solidFill>
                  <a:srgbClr val="F1F1F1"/>
                </a:solidFill>
                <a:latin typeface="黑体" panose="02010609060101010101" charset="-122"/>
                <a:cs typeface="黑体" panose="02010609060101010101" charset="-122"/>
              </a:rPr>
              <a:t>确保COE专注于HR战略规划、政策 制订、变革与创新、公司级项目 领导实施</a:t>
            </a:r>
            <a:endParaRPr sz="1200">
              <a:latin typeface="黑体" panose="02010609060101010101" charset="-122"/>
              <a:cs typeface="黑体" panose="02010609060101010101" charset="-122"/>
            </a:endParaRPr>
          </a:p>
        </p:txBody>
      </p:sp>
      <p:sp>
        <p:nvSpPr>
          <p:cNvPr id="95" name="object 95"/>
          <p:cNvSpPr txBox="1"/>
          <p:nvPr/>
        </p:nvSpPr>
        <p:spPr>
          <a:xfrm>
            <a:off x="7242492" y="5318442"/>
            <a:ext cx="2159000" cy="57404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F1F1F1"/>
                </a:solidFill>
                <a:latin typeface="黑体" panose="02010609060101010101" charset="-122"/>
                <a:cs typeface="黑体" panose="02010609060101010101" charset="-122"/>
              </a:rPr>
              <a:t>确保BP专注于为业务部门提供个 性化解决方案服务，充分发挥战 略业务伙伴职能</a:t>
            </a:r>
            <a:endParaRPr sz="1200">
              <a:latin typeface="黑体" panose="02010609060101010101" charset="-122"/>
              <a:cs typeface="黑体" panose="02010609060101010101" charset="-122"/>
            </a:endParaRPr>
          </a:p>
        </p:txBody>
      </p:sp>
      <p:sp>
        <p:nvSpPr>
          <p:cNvPr id="96" name="object 96"/>
          <p:cNvSpPr txBox="1"/>
          <p:nvPr/>
        </p:nvSpPr>
        <p:spPr>
          <a:xfrm>
            <a:off x="3146780" y="4457737"/>
            <a:ext cx="1997075"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0000"/>
                </a:solidFill>
                <a:latin typeface="黑体" panose="02010609060101010101" charset="-122"/>
                <a:cs typeface="黑体" panose="02010609060101010101" charset="-122"/>
              </a:rPr>
              <a:t>E-HR系统规划与建设平</a:t>
            </a:r>
            <a:r>
              <a:rPr sz="1400" b="1" spc="-5" dirty="0">
                <a:solidFill>
                  <a:srgbClr val="FF0000"/>
                </a:solidFill>
                <a:latin typeface="黑体" panose="02010609060101010101" charset="-122"/>
                <a:cs typeface="黑体" panose="02010609060101010101" charset="-122"/>
              </a:rPr>
              <a:t>台</a:t>
            </a:r>
            <a:endParaRPr sz="1400">
              <a:latin typeface="黑体" panose="02010609060101010101" charset="-122"/>
              <a:cs typeface="黑体" panose="02010609060101010101" charset="-122"/>
            </a:endParaRPr>
          </a:p>
        </p:txBody>
      </p:sp>
      <p:sp>
        <p:nvSpPr>
          <p:cNvPr id="97" name="object 97"/>
          <p:cNvSpPr txBox="1"/>
          <p:nvPr/>
        </p:nvSpPr>
        <p:spPr>
          <a:xfrm>
            <a:off x="3541395" y="4820920"/>
            <a:ext cx="918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信息建设中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grpSp>
        <p:nvGrpSpPr>
          <p:cNvPr id="98" name="object 98"/>
          <p:cNvGrpSpPr/>
          <p:nvPr/>
        </p:nvGrpSpPr>
        <p:grpSpPr>
          <a:xfrm>
            <a:off x="6807707" y="4643628"/>
            <a:ext cx="2237740" cy="511175"/>
            <a:chOff x="6807707" y="4643628"/>
            <a:chExt cx="2237740" cy="511175"/>
          </a:xfrm>
        </p:grpSpPr>
        <p:pic>
          <p:nvPicPr>
            <p:cNvPr id="99" name="object 99"/>
            <p:cNvPicPr/>
            <p:nvPr/>
          </p:nvPicPr>
          <p:blipFill>
            <a:blip r:embed="rId38" cstate="print"/>
            <a:stretch>
              <a:fillRect/>
            </a:stretch>
          </p:blipFill>
          <p:spPr>
            <a:xfrm>
              <a:off x="6810755" y="4710684"/>
              <a:ext cx="2231136" cy="443928"/>
            </a:xfrm>
            <a:prstGeom prst="rect">
              <a:avLst/>
            </a:prstGeom>
          </p:spPr>
        </p:pic>
        <p:pic>
          <p:nvPicPr>
            <p:cNvPr id="100" name="object 100"/>
            <p:cNvPicPr/>
            <p:nvPr/>
          </p:nvPicPr>
          <p:blipFill>
            <a:blip r:embed="rId39" cstate="print"/>
            <a:stretch>
              <a:fillRect/>
            </a:stretch>
          </p:blipFill>
          <p:spPr>
            <a:xfrm>
              <a:off x="6807707" y="4643628"/>
              <a:ext cx="2237231" cy="132587"/>
            </a:xfrm>
            <a:prstGeom prst="rect">
              <a:avLst/>
            </a:prstGeom>
          </p:spPr>
        </p:pic>
      </p:grpSp>
      <p:sp>
        <p:nvSpPr>
          <p:cNvPr id="101" name="object 101"/>
          <p:cNvSpPr txBox="1"/>
          <p:nvPr/>
        </p:nvSpPr>
        <p:spPr>
          <a:xfrm>
            <a:off x="7430769" y="4820920"/>
            <a:ext cx="918210" cy="17716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FFFFFF"/>
                </a:solidFill>
                <a:latin typeface="黑体" panose="02010609060101010101" charset="-122"/>
                <a:cs typeface="黑体" panose="02010609060101010101" charset="-122"/>
              </a:rPr>
              <a:t>HR</a:t>
            </a:r>
            <a:r>
              <a:rPr sz="1000" b="1" dirty="0">
                <a:solidFill>
                  <a:srgbClr val="FFFFFF"/>
                </a:solidFill>
                <a:latin typeface="黑体" panose="02010609060101010101" charset="-122"/>
                <a:cs typeface="黑体" panose="02010609060101010101" charset="-122"/>
              </a:rPr>
              <a:t>运营服务中</a:t>
            </a:r>
            <a:r>
              <a:rPr sz="1000" b="1" spc="-10" dirty="0">
                <a:solidFill>
                  <a:srgbClr val="FFFFFF"/>
                </a:solidFill>
                <a:latin typeface="黑体" panose="02010609060101010101" charset="-122"/>
                <a:cs typeface="黑体" panose="02010609060101010101" charset="-122"/>
              </a:rPr>
              <a:t>心</a:t>
            </a:r>
            <a:endParaRPr sz="1000">
              <a:latin typeface="黑体" panose="02010609060101010101" charset="-122"/>
              <a:cs typeface="黑体" panose="02010609060101010101" charset="-122"/>
            </a:endParaRPr>
          </a:p>
        </p:txBody>
      </p:sp>
      <p:grpSp>
        <p:nvGrpSpPr>
          <p:cNvPr id="102" name="object 102"/>
          <p:cNvGrpSpPr/>
          <p:nvPr/>
        </p:nvGrpSpPr>
        <p:grpSpPr>
          <a:xfrm>
            <a:off x="6581850" y="4421187"/>
            <a:ext cx="2473325" cy="331470"/>
            <a:chOff x="6581850" y="4421187"/>
            <a:chExt cx="2473325" cy="331470"/>
          </a:xfrm>
        </p:grpSpPr>
        <p:sp>
          <p:nvSpPr>
            <p:cNvPr id="103" name="object 103"/>
            <p:cNvSpPr/>
            <p:nvPr/>
          </p:nvSpPr>
          <p:spPr>
            <a:xfrm>
              <a:off x="6594347" y="4433315"/>
              <a:ext cx="2447925" cy="306705"/>
            </a:xfrm>
            <a:custGeom>
              <a:avLst/>
              <a:gdLst/>
              <a:ahLst/>
              <a:cxnLst/>
              <a:rect l="l" t="t" r="r" b="b"/>
              <a:pathLst>
                <a:path w="2447925" h="306704">
                  <a:moveTo>
                    <a:pt x="2397252" y="306323"/>
                  </a:moveTo>
                  <a:lnTo>
                    <a:pt x="51816" y="306323"/>
                  </a:lnTo>
                  <a:lnTo>
                    <a:pt x="31575" y="302680"/>
                  </a:lnTo>
                  <a:lnTo>
                    <a:pt x="15144" y="291941"/>
                  </a:lnTo>
                  <a:lnTo>
                    <a:pt x="4095" y="275820"/>
                  </a:lnTo>
                  <a:lnTo>
                    <a:pt x="0" y="256031"/>
                  </a:lnTo>
                  <a:lnTo>
                    <a:pt x="0" y="51815"/>
                  </a:lnTo>
                  <a:lnTo>
                    <a:pt x="4095" y="31825"/>
                  </a:lnTo>
                  <a:lnTo>
                    <a:pt x="15144" y="15478"/>
                  </a:lnTo>
                  <a:lnTo>
                    <a:pt x="31575" y="4345"/>
                  </a:lnTo>
                  <a:lnTo>
                    <a:pt x="51816" y="0"/>
                  </a:lnTo>
                  <a:lnTo>
                    <a:pt x="2397252" y="0"/>
                  </a:lnTo>
                  <a:lnTo>
                    <a:pt x="2416968" y="4345"/>
                  </a:lnTo>
                  <a:lnTo>
                    <a:pt x="2433066" y="15478"/>
                  </a:lnTo>
                  <a:lnTo>
                    <a:pt x="2443829" y="31825"/>
                  </a:lnTo>
                  <a:lnTo>
                    <a:pt x="2447544" y="51815"/>
                  </a:lnTo>
                  <a:lnTo>
                    <a:pt x="2447544" y="256031"/>
                  </a:lnTo>
                  <a:lnTo>
                    <a:pt x="2443829" y="275820"/>
                  </a:lnTo>
                  <a:lnTo>
                    <a:pt x="2433066" y="291941"/>
                  </a:lnTo>
                  <a:lnTo>
                    <a:pt x="2416968" y="302680"/>
                  </a:lnTo>
                  <a:lnTo>
                    <a:pt x="2397252" y="306323"/>
                  </a:lnTo>
                  <a:close/>
                </a:path>
              </a:pathLst>
            </a:custGeom>
            <a:solidFill>
              <a:srgbClr val="FFFFFF"/>
            </a:solidFill>
          </p:spPr>
          <p:txBody>
            <a:bodyPr wrap="square" lIns="0" tIns="0" rIns="0" bIns="0" rtlCol="0"/>
            <a:lstStyle/>
            <a:p/>
          </p:txBody>
        </p:sp>
        <p:sp>
          <p:nvSpPr>
            <p:cNvPr id="104" name="object 104"/>
            <p:cNvSpPr/>
            <p:nvPr/>
          </p:nvSpPr>
          <p:spPr>
            <a:xfrm>
              <a:off x="6581850" y="4421187"/>
              <a:ext cx="2473325" cy="331470"/>
            </a:xfrm>
            <a:custGeom>
              <a:avLst/>
              <a:gdLst/>
              <a:ahLst/>
              <a:cxnLst/>
              <a:rect l="l" t="t" r="r" b="b"/>
              <a:pathLst>
                <a:path w="2473325" h="331470">
                  <a:moveTo>
                    <a:pt x="2427833" y="2539"/>
                  </a:moveTo>
                  <a:lnTo>
                    <a:pt x="45339" y="2539"/>
                  </a:lnTo>
                  <a:lnTo>
                    <a:pt x="50241" y="1269"/>
                  </a:lnTo>
                  <a:lnTo>
                    <a:pt x="51485" y="0"/>
                  </a:lnTo>
                  <a:lnTo>
                    <a:pt x="2421686" y="0"/>
                  </a:lnTo>
                  <a:lnTo>
                    <a:pt x="2422931" y="1269"/>
                  </a:lnTo>
                  <a:lnTo>
                    <a:pt x="2427833" y="2539"/>
                  </a:lnTo>
                  <a:close/>
                </a:path>
                <a:path w="2473325" h="331470">
                  <a:moveTo>
                    <a:pt x="2444623" y="10159"/>
                  </a:moveTo>
                  <a:lnTo>
                    <a:pt x="28549" y="10159"/>
                  </a:lnTo>
                  <a:lnTo>
                    <a:pt x="32753" y="7619"/>
                  </a:lnTo>
                  <a:lnTo>
                    <a:pt x="33832" y="6349"/>
                  </a:lnTo>
                  <a:lnTo>
                    <a:pt x="38303" y="5079"/>
                  </a:lnTo>
                  <a:lnTo>
                    <a:pt x="39446" y="3809"/>
                  </a:lnTo>
                  <a:lnTo>
                    <a:pt x="44145" y="2539"/>
                  </a:lnTo>
                  <a:lnTo>
                    <a:pt x="2429027" y="2539"/>
                  </a:lnTo>
                  <a:lnTo>
                    <a:pt x="2433726" y="3809"/>
                  </a:lnTo>
                  <a:lnTo>
                    <a:pt x="2434869" y="5079"/>
                  </a:lnTo>
                  <a:lnTo>
                    <a:pt x="2439339" y="6349"/>
                  </a:lnTo>
                  <a:lnTo>
                    <a:pt x="2440419" y="7619"/>
                  </a:lnTo>
                  <a:lnTo>
                    <a:pt x="2444623" y="10159"/>
                  </a:lnTo>
                  <a:close/>
                </a:path>
                <a:path w="2473325" h="331470">
                  <a:moveTo>
                    <a:pt x="2449576" y="13969"/>
                  </a:moveTo>
                  <a:lnTo>
                    <a:pt x="23596" y="13969"/>
                  </a:lnTo>
                  <a:lnTo>
                    <a:pt x="27533" y="10159"/>
                  </a:lnTo>
                  <a:lnTo>
                    <a:pt x="2445639" y="10159"/>
                  </a:lnTo>
                  <a:lnTo>
                    <a:pt x="2449576" y="13969"/>
                  </a:lnTo>
                  <a:close/>
                </a:path>
                <a:path w="2473325" h="331470">
                  <a:moveTo>
                    <a:pt x="25438" y="59689"/>
                  </a:moveTo>
                  <a:lnTo>
                    <a:pt x="25" y="59689"/>
                  </a:lnTo>
                  <a:lnTo>
                    <a:pt x="330" y="55879"/>
                  </a:lnTo>
                  <a:lnTo>
                    <a:pt x="4711" y="39369"/>
                  </a:lnTo>
                  <a:lnTo>
                    <a:pt x="5194" y="38099"/>
                  </a:lnTo>
                  <a:lnTo>
                    <a:pt x="7340" y="33019"/>
                  </a:lnTo>
                  <a:lnTo>
                    <a:pt x="7937" y="31749"/>
                  </a:lnTo>
                  <a:lnTo>
                    <a:pt x="10490" y="27939"/>
                  </a:lnTo>
                  <a:lnTo>
                    <a:pt x="11176" y="26669"/>
                  </a:lnTo>
                  <a:lnTo>
                    <a:pt x="14109" y="22859"/>
                  </a:lnTo>
                  <a:lnTo>
                    <a:pt x="14884" y="21589"/>
                  </a:lnTo>
                  <a:lnTo>
                    <a:pt x="18186" y="19049"/>
                  </a:lnTo>
                  <a:lnTo>
                    <a:pt x="19037" y="17779"/>
                  </a:lnTo>
                  <a:lnTo>
                    <a:pt x="22669" y="13969"/>
                  </a:lnTo>
                  <a:lnTo>
                    <a:pt x="2450503" y="13969"/>
                  </a:lnTo>
                  <a:lnTo>
                    <a:pt x="2454135" y="17779"/>
                  </a:lnTo>
                  <a:lnTo>
                    <a:pt x="2454986" y="19049"/>
                  </a:lnTo>
                  <a:lnTo>
                    <a:pt x="2458288" y="21589"/>
                  </a:lnTo>
                  <a:lnTo>
                    <a:pt x="2459062" y="22859"/>
                  </a:lnTo>
                  <a:lnTo>
                    <a:pt x="2460040" y="24129"/>
                  </a:lnTo>
                  <a:lnTo>
                    <a:pt x="64008" y="24129"/>
                  </a:lnTo>
                  <a:lnTo>
                    <a:pt x="61379" y="25399"/>
                  </a:lnTo>
                  <a:lnTo>
                    <a:pt x="56565" y="25399"/>
                  </a:lnTo>
                  <a:lnTo>
                    <a:pt x="51663" y="26669"/>
                  </a:lnTo>
                  <a:lnTo>
                    <a:pt x="52870" y="26669"/>
                  </a:lnTo>
                  <a:lnTo>
                    <a:pt x="48171" y="27939"/>
                  </a:lnTo>
                  <a:lnTo>
                    <a:pt x="49326" y="27939"/>
                  </a:lnTo>
                  <a:lnTo>
                    <a:pt x="44856" y="29209"/>
                  </a:lnTo>
                  <a:lnTo>
                    <a:pt x="45948" y="29209"/>
                  </a:lnTo>
                  <a:lnTo>
                    <a:pt x="43840" y="30479"/>
                  </a:lnTo>
                  <a:lnTo>
                    <a:pt x="42748" y="30479"/>
                  </a:lnTo>
                  <a:lnTo>
                    <a:pt x="40123" y="33019"/>
                  </a:lnTo>
                  <a:lnTo>
                    <a:pt x="39751" y="33019"/>
                  </a:lnTo>
                  <a:lnTo>
                    <a:pt x="37329" y="35559"/>
                  </a:lnTo>
                  <a:lnTo>
                    <a:pt x="36982" y="35559"/>
                  </a:lnTo>
                  <a:lnTo>
                    <a:pt x="34781" y="38099"/>
                  </a:lnTo>
                  <a:lnTo>
                    <a:pt x="34455" y="38099"/>
                  </a:lnTo>
                  <a:lnTo>
                    <a:pt x="32499" y="40639"/>
                  </a:lnTo>
                  <a:lnTo>
                    <a:pt x="32194" y="40639"/>
                  </a:lnTo>
                  <a:lnTo>
                    <a:pt x="31590" y="41779"/>
                  </a:lnTo>
                  <a:lnTo>
                    <a:pt x="31556" y="41909"/>
                  </a:lnTo>
                  <a:lnTo>
                    <a:pt x="30279" y="44449"/>
                  </a:lnTo>
                  <a:lnTo>
                    <a:pt x="28795" y="46989"/>
                  </a:lnTo>
                  <a:lnTo>
                    <a:pt x="28562" y="46989"/>
                  </a:lnTo>
                  <a:lnTo>
                    <a:pt x="28170" y="48020"/>
                  </a:lnTo>
                  <a:lnTo>
                    <a:pt x="28133" y="48259"/>
                  </a:lnTo>
                  <a:lnTo>
                    <a:pt x="27276" y="50799"/>
                  </a:lnTo>
                  <a:lnTo>
                    <a:pt x="26847" y="52069"/>
                  </a:lnTo>
                  <a:lnTo>
                    <a:pt x="26273" y="54609"/>
                  </a:lnTo>
                  <a:lnTo>
                    <a:pt x="26085" y="55244"/>
                  </a:lnTo>
                  <a:lnTo>
                    <a:pt x="26019" y="55879"/>
                  </a:lnTo>
                  <a:lnTo>
                    <a:pt x="25631" y="58419"/>
                  </a:lnTo>
                  <a:lnTo>
                    <a:pt x="25438" y="59689"/>
                  </a:lnTo>
                  <a:close/>
                </a:path>
                <a:path w="2473325" h="331470">
                  <a:moveTo>
                    <a:pt x="2431440" y="31749"/>
                  </a:moveTo>
                  <a:lnTo>
                    <a:pt x="2427224" y="29209"/>
                  </a:lnTo>
                  <a:lnTo>
                    <a:pt x="2428316" y="29209"/>
                  </a:lnTo>
                  <a:lnTo>
                    <a:pt x="2423845" y="27939"/>
                  </a:lnTo>
                  <a:lnTo>
                    <a:pt x="2425001" y="27939"/>
                  </a:lnTo>
                  <a:lnTo>
                    <a:pt x="2420302" y="26669"/>
                  </a:lnTo>
                  <a:lnTo>
                    <a:pt x="2421509" y="26669"/>
                  </a:lnTo>
                  <a:lnTo>
                    <a:pt x="2416606" y="25399"/>
                  </a:lnTo>
                  <a:lnTo>
                    <a:pt x="2411793" y="25399"/>
                  </a:lnTo>
                  <a:lnTo>
                    <a:pt x="2409164" y="24129"/>
                  </a:lnTo>
                  <a:lnTo>
                    <a:pt x="2460040" y="24129"/>
                  </a:lnTo>
                  <a:lnTo>
                    <a:pt x="2461996" y="26669"/>
                  </a:lnTo>
                  <a:lnTo>
                    <a:pt x="2462682" y="27939"/>
                  </a:lnTo>
                  <a:lnTo>
                    <a:pt x="2464384" y="30479"/>
                  </a:lnTo>
                  <a:lnTo>
                    <a:pt x="2430424" y="30479"/>
                  </a:lnTo>
                  <a:lnTo>
                    <a:pt x="2431440" y="31749"/>
                  </a:lnTo>
                  <a:close/>
                </a:path>
                <a:path w="2473325" h="331470">
                  <a:moveTo>
                    <a:pt x="41732" y="31749"/>
                  </a:moveTo>
                  <a:lnTo>
                    <a:pt x="42748" y="30479"/>
                  </a:lnTo>
                  <a:lnTo>
                    <a:pt x="43840" y="30479"/>
                  </a:lnTo>
                  <a:lnTo>
                    <a:pt x="41732" y="31749"/>
                  </a:lnTo>
                  <a:close/>
                </a:path>
                <a:path w="2473325" h="331470">
                  <a:moveTo>
                    <a:pt x="2434361" y="34289"/>
                  </a:moveTo>
                  <a:lnTo>
                    <a:pt x="2430424" y="30479"/>
                  </a:lnTo>
                  <a:lnTo>
                    <a:pt x="2464384" y="30479"/>
                  </a:lnTo>
                  <a:lnTo>
                    <a:pt x="2465235" y="31749"/>
                  </a:lnTo>
                  <a:lnTo>
                    <a:pt x="2465832" y="33019"/>
                  </a:lnTo>
                  <a:lnTo>
                    <a:pt x="2433421" y="33019"/>
                  </a:lnTo>
                  <a:lnTo>
                    <a:pt x="2434361" y="34289"/>
                  </a:lnTo>
                  <a:close/>
                </a:path>
                <a:path w="2473325" h="331470">
                  <a:moveTo>
                    <a:pt x="38811" y="34289"/>
                  </a:moveTo>
                  <a:lnTo>
                    <a:pt x="39751" y="33019"/>
                  </a:lnTo>
                  <a:lnTo>
                    <a:pt x="40123" y="33019"/>
                  </a:lnTo>
                  <a:lnTo>
                    <a:pt x="38811" y="34289"/>
                  </a:lnTo>
                  <a:close/>
                </a:path>
                <a:path w="2473325" h="331470">
                  <a:moveTo>
                    <a:pt x="2437053" y="36829"/>
                  </a:moveTo>
                  <a:lnTo>
                    <a:pt x="2433421" y="33019"/>
                  </a:lnTo>
                  <a:lnTo>
                    <a:pt x="2465832" y="33019"/>
                  </a:lnTo>
                  <a:lnTo>
                    <a:pt x="2466905" y="35559"/>
                  </a:lnTo>
                  <a:lnTo>
                    <a:pt x="2436190" y="35559"/>
                  </a:lnTo>
                  <a:lnTo>
                    <a:pt x="2437053" y="36829"/>
                  </a:lnTo>
                  <a:close/>
                </a:path>
                <a:path w="2473325" h="331470">
                  <a:moveTo>
                    <a:pt x="36118" y="36829"/>
                  </a:moveTo>
                  <a:lnTo>
                    <a:pt x="36982" y="35559"/>
                  </a:lnTo>
                  <a:lnTo>
                    <a:pt x="37329" y="35559"/>
                  </a:lnTo>
                  <a:lnTo>
                    <a:pt x="36118" y="36829"/>
                  </a:lnTo>
                  <a:close/>
                </a:path>
                <a:path w="2473325" h="331470">
                  <a:moveTo>
                    <a:pt x="2439492" y="39369"/>
                  </a:moveTo>
                  <a:lnTo>
                    <a:pt x="2436190" y="35559"/>
                  </a:lnTo>
                  <a:lnTo>
                    <a:pt x="2466905" y="35559"/>
                  </a:lnTo>
                  <a:lnTo>
                    <a:pt x="2467978" y="38099"/>
                  </a:lnTo>
                  <a:lnTo>
                    <a:pt x="2438717" y="38099"/>
                  </a:lnTo>
                  <a:lnTo>
                    <a:pt x="2439492" y="39369"/>
                  </a:lnTo>
                  <a:close/>
                </a:path>
                <a:path w="2473325" h="331470">
                  <a:moveTo>
                    <a:pt x="33680" y="39369"/>
                  </a:moveTo>
                  <a:lnTo>
                    <a:pt x="34455" y="38099"/>
                  </a:lnTo>
                  <a:lnTo>
                    <a:pt x="34781" y="38099"/>
                  </a:lnTo>
                  <a:lnTo>
                    <a:pt x="33680" y="39369"/>
                  </a:lnTo>
                  <a:close/>
                </a:path>
                <a:path w="2473325" h="331470">
                  <a:moveTo>
                    <a:pt x="2441550" y="41779"/>
                  </a:moveTo>
                  <a:lnTo>
                    <a:pt x="2438717" y="38099"/>
                  </a:lnTo>
                  <a:lnTo>
                    <a:pt x="2467978" y="38099"/>
                  </a:lnTo>
                  <a:lnTo>
                    <a:pt x="2468460" y="39369"/>
                  </a:lnTo>
                  <a:lnTo>
                    <a:pt x="2469032" y="40639"/>
                  </a:lnTo>
                  <a:lnTo>
                    <a:pt x="2440978" y="40639"/>
                  </a:lnTo>
                  <a:lnTo>
                    <a:pt x="2441550" y="41779"/>
                  </a:lnTo>
                  <a:close/>
                </a:path>
                <a:path w="2473325" h="331470">
                  <a:moveTo>
                    <a:pt x="31521" y="41909"/>
                  </a:moveTo>
                  <a:lnTo>
                    <a:pt x="32194" y="40639"/>
                  </a:lnTo>
                  <a:lnTo>
                    <a:pt x="31621" y="41779"/>
                  </a:lnTo>
                  <a:lnTo>
                    <a:pt x="31521" y="41909"/>
                  </a:lnTo>
                  <a:close/>
                </a:path>
                <a:path w="2473325" h="331470">
                  <a:moveTo>
                    <a:pt x="31621" y="41779"/>
                  </a:moveTo>
                  <a:lnTo>
                    <a:pt x="32194" y="40639"/>
                  </a:lnTo>
                  <a:lnTo>
                    <a:pt x="32499" y="40639"/>
                  </a:lnTo>
                  <a:lnTo>
                    <a:pt x="31621" y="41779"/>
                  </a:lnTo>
                  <a:close/>
                </a:path>
                <a:path w="2473325" h="331470">
                  <a:moveTo>
                    <a:pt x="2441651" y="41909"/>
                  </a:moveTo>
                  <a:lnTo>
                    <a:pt x="2441550" y="41779"/>
                  </a:lnTo>
                  <a:lnTo>
                    <a:pt x="2440978" y="40639"/>
                  </a:lnTo>
                  <a:lnTo>
                    <a:pt x="2441651" y="41909"/>
                  </a:lnTo>
                  <a:close/>
                </a:path>
                <a:path w="2473325" h="331470">
                  <a:moveTo>
                    <a:pt x="2469603" y="41909"/>
                  </a:moveTo>
                  <a:lnTo>
                    <a:pt x="2441651" y="41909"/>
                  </a:lnTo>
                  <a:lnTo>
                    <a:pt x="2440978" y="40639"/>
                  </a:lnTo>
                  <a:lnTo>
                    <a:pt x="2469032" y="40639"/>
                  </a:lnTo>
                  <a:lnTo>
                    <a:pt x="2469603" y="41909"/>
                  </a:lnTo>
                  <a:close/>
                </a:path>
                <a:path w="2473325" h="331470">
                  <a:moveTo>
                    <a:pt x="31556" y="41909"/>
                  </a:moveTo>
                  <a:lnTo>
                    <a:pt x="31621" y="41779"/>
                  </a:lnTo>
                  <a:lnTo>
                    <a:pt x="31556" y="41909"/>
                  </a:lnTo>
                  <a:close/>
                </a:path>
                <a:path w="2473325" h="331470">
                  <a:moveTo>
                    <a:pt x="2444958" y="48020"/>
                  </a:moveTo>
                  <a:lnTo>
                    <a:pt x="2442946" y="44449"/>
                  </a:lnTo>
                  <a:lnTo>
                    <a:pt x="2441550" y="41779"/>
                  </a:lnTo>
                  <a:lnTo>
                    <a:pt x="2441651" y="41909"/>
                  </a:lnTo>
                  <a:lnTo>
                    <a:pt x="2469603" y="41909"/>
                  </a:lnTo>
                  <a:lnTo>
                    <a:pt x="2470175" y="43179"/>
                  </a:lnTo>
                  <a:lnTo>
                    <a:pt x="2470556" y="44449"/>
                  </a:lnTo>
                  <a:lnTo>
                    <a:pt x="2471185" y="46989"/>
                  </a:lnTo>
                  <a:lnTo>
                    <a:pt x="2444610" y="46989"/>
                  </a:lnTo>
                  <a:lnTo>
                    <a:pt x="2444958" y="48020"/>
                  </a:lnTo>
                  <a:close/>
                </a:path>
                <a:path w="2473325" h="331470">
                  <a:moveTo>
                    <a:pt x="29641" y="45719"/>
                  </a:moveTo>
                  <a:lnTo>
                    <a:pt x="30226" y="44449"/>
                  </a:lnTo>
                  <a:lnTo>
                    <a:pt x="29641" y="45719"/>
                  </a:lnTo>
                  <a:close/>
                </a:path>
                <a:path w="2473325" h="331470">
                  <a:moveTo>
                    <a:pt x="2443530" y="45719"/>
                  </a:moveTo>
                  <a:lnTo>
                    <a:pt x="2442892" y="44449"/>
                  </a:lnTo>
                  <a:lnTo>
                    <a:pt x="2443530" y="45719"/>
                  </a:lnTo>
                  <a:close/>
                </a:path>
                <a:path w="2473325" h="331470">
                  <a:moveTo>
                    <a:pt x="28079" y="48259"/>
                  </a:moveTo>
                  <a:lnTo>
                    <a:pt x="28562" y="46989"/>
                  </a:lnTo>
                  <a:lnTo>
                    <a:pt x="28214" y="48020"/>
                  </a:lnTo>
                  <a:lnTo>
                    <a:pt x="28079" y="48259"/>
                  </a:lnTo>
                  <a:close/>
                </a:path>
                <a:path w="2473325" h="331470">
                  <a:moveTo>
                    <a:pt x="28214" y="48020"/>
                  </a:moveTo>
                  <a:lnTo>
                    <a:pt x="28562" y="46989"/>
                  </a:lnTo>
                  <a:lnTo>
                    <a:pt x="28795" y="46989"/>
                  </a:lnTo>
                  <a:lnTo>
                    <a:pt x="28214" y="48020"/>
                  </a:lnTo>
                  <a:close/>
                </a:path>
                <a:path w="2473325" h="331470">
                  <a:moveTo>
                    <a:pt x="2445092" y="48259"/>
                  </a:moveTo>
                  <a:lnTo>
                    <a:pt x="2444958" y="48020"/>
                  </a:lnTo>
                  <a:lnTo>
                    <a:pt x="2444610" y="46989"/>
                  </a:lnTo>
                  <a:lnTo>
                    <a:pt x="2445092" y="48259"/>
                  </a:lnTo>
                  <a:close/>
                </a:path>
                <a:path w="2473325" h="331470">
                  <a:moveTo>
                    <a:pt x="2471499" y="48259"/>
                  </a:moveTo>
                  <a:lnTo>
                    <a:pt x="2445092" y="48259"/>
                  </a:lnTo>
                  <a:lnTo>
                    <a:pt x="2444610" y="46989"/>
                  </a:lnTo>
                  <a:lnTo>
                    <a:pt x="2471185" y="46989"/>
                  </a:lnTo>
                  <a:lnTo>
                    <a:pt x="2471499" y="48259"/>
                  </a:lnTo>
                  <a:close/>
                </a:path>
                <a:path w="2473325" h="331470">
                  <a:moveTo>
                    <a:pt x="28133" y="48259"/>
                  </a:moveTo>
                  <a:lnTo>
                    <a:pt x="28214" y="48020"/>
                  </a:lnTo>
                  <a:lnTo>
                    <a:pt x="28133" y="48259"/>
                  </a:lnTo>
                  <a:close/>
                </a:path>
                <a:path w="2473325" h="331470">
                  <a:moveTo>
                    <a:pt x="2472261" y="52069"/>
                  </a:moveTo>
                  <a:lnTo>
                    <a:pt x="2446324" y="52069"/>
                  </a:lnTo>
                  <a:lnTo>
                    <a:pt x="2445956" y="50799"/>
                  </a:lnTo>
                  <a:lnTo>
                    <a:pt x="2444958" y="48020"/>
                  </a:lnTo>
                  <a:lnTo>
                    <a:pt x="2445092" y="48259"/>
                  </a:lnTo>
                  <a:lnTo>
                    <a:pt x="2471499" y="48259"/>
                  </a:lnTo>
                  <a:lnTo>
                    <a:pt x="2471813" y="49529"/>
                  </a:lnTo>
                  <a:lnTo>
                    <a:pt x="2472067" y="50799"/>
                  </a:lnTo>
                  <a:lnTo>
                    <a:pt x="2472261" y="52069"/>
                  </a:lnTo>
                  <a:close/>
                </a:path>
                <a:path w="2473325" h="331470">
                  <a:moveTo>
                    <a:pt x="26847" y="52069"/>
                  </a:moveTo>
                  <a:lnTo>
                    <a:pt x="27216" y="50799"/>
                  </a:lnTo>
                  <a:lnTo>
                    <a:pt x="27050" y="51470"/>
                  </a:lnTo>
                  <a:lnTo>
                    <a:pt x="26847" y="52069"/>
                  </a:lnTo>
                  <a:close/>
                </a:path>
                <a:path w="2473325" h="331470">
                  <a:moveTo>
                    <a:pt x="27050" y="51470"/>
                  </a:moveTo>
                  <a:lnTo>
                    <a:pt x="27216" y="50799"/>
                  </a:lnTo>
                  <a:lnTo>
                    <a:pt x="27050" y="51470"/>
                  </a:lnTo>
                  <a:close/>
                </a:path>
                <a:path w="2473325" h="331470">
                  <a:moveTo>
                    <a:pt x="2446122" y="51470"/>
                  </a:moveTo>
                  <a:lnTo>
                    <a:pt x="2445896" y="50799"/>
                  </a:lnTo>
                  <a:lnTo>
                    <a:pt x="2446122" y="51470"/>
                  </a:lnTo>
                  <a:close/>
                </a:path>
                <a:path w="2473325" h="331470">
                  <a:moveTo>
                    <a:pt x="2446324" y="52069"/>
                  </a:moveTo>
                  <a:lnTo>
                    <a:pt x="2446122" y="51470"/>
                  </a:lnTo>
                  <a:lnTo>
                    <a:pt x="2445956" y="50799"/>
                  </a:lnTo>
                  <a:lnTo>
                    <a:pt x="2446324" y="52069"/>
                  </a:lnTo>
                  <a:close/>
                </a:path>
                <a:path w="2473325" h="331470">
                  <a:moveTo>
                    <a:pt x="26901" y="52069"/>
                  </a:moveTo>
                  <a:lnTo>
                    <a:pt x="27050" y="51470"/>
                  </a:lnTo>
                  <a:lnTo>
                    <a:pt x="26901" y="52069"/>
                  </a:lnTo>
                  <a:close/>
                </a:path>
                <a:path w="2473325" h="331470">
                  <a:moveTo>
                    <a:pt x="2472842" y="55879"/>
                  </a:moveTo>
                  <a:lnTo>
                    <a:pt x="2447213" y="55879"/>
                  </a:lnTo>
                  <a:lnTo>
                    <a:pt x="2446959" y="54609"/>
                  </a:lnTo>
                  <a:lnTo>
                    <a:pt x="2446122" y="51470"/>
                  </a:lnTo>
                  <a:lnTo>
                    <a:pt x="2446324" y="52069"/>
                  </a:lnTo>
                  <a:lnTo>
                    <a:pt x="2472261" y="52069"/>
                  </a:lnTo>
                  <a:lnTo>
                    <a:pt x="2472842" y="55879"/>
                  </a:lnTo>
                  <a:close/>
                </a:path>
                <a:path w="2473325" h="331470">
                  <a:moveTo>
                    <a:pt x="25958" y="55879"/>
                  </a:moveTo>
                  <a:lnTo>
                    <a:pt x="26212" y="54609"/>
                  </a:lnTo>
                  <a:lnTo>
                    <a:pt x="26115" y="55244"/>
                  </a:lnTo>
                  <a:lnTo>
                    <a:pt x="25958" y="55879"/>
                  </a:lnTo>
                  <a:close/>
                </a:path>
                <a:path w="2473325" h="331470">
                  <a:moveTo>
                    <a:pt x="26115" y="55244"/>
                  </a:moveTo>
                  <a:lnTo>
                    <a:pt x="26212" y="54609"/>
                  </a:lnTo>
                  <a:lnTo>
                    <a:pt x="26115" y="55244"/>
                  </a:lnTo>
                  <a:close/>
                </a:path>
                <a:path w="2473325" h="331470">
                  <a:moveTo>
                    <a:pt x="2447056" y="55244"/>
                  </a:moveTo>
                  <a:lnTo>
                    <a:pt x="2446899" y="54609"/>
                  </a:lnTo>
                  <a:lnTo>
                    <a:pt x="2447056" y="55244"/>
                  </a:lnTo>
                  <a:close/>
                </a:path>
                <a:path w="2473325" h="331470">
                  <a:moveTo>
                    <a:pt x="2447213" y="55879"/>
                  </a:moveTo>
                  <a:lnTo>
                    <a:pt x="2447056" y="55244"/>
                  </a:lnTo>
                  <a:lnTo>
                    <a:pt x="2446959" y="54609"/>
                  </a:lnTo>
                  <a:lnTo>
                    <a:pt x="2447213" y="55879"/>
                  </a:lnTo>
                  <a:close/>
                </a:path>
                <a:path w="2473325" h="331470">
                  <a:moveTo>
                    <a:pt x="26019" y="55879"/>
                  </a:moveTo>
                  <a:lnTo>
                    <a:pt x="26115" y="55244"/>
                  </a:lnTo>
                  <a:lnTo>
                    <a:pt x="26019" y="55879"/>
                  </a:lnTo>
                  <a:close/>
                </a:path>
                <a:path w="2473325" h="331470">
                  <a:moveTo>
                    <a:pt x="2473147" y="59689"/>
                  </a:moveTo>
                  <a:lnTo>
                    <a:pt x="2447734" y="59689"/>
                  </a:lnTo>
                  <a:lnTo>
                    <a:pt x="2447620" y="58419"/>
                  </a:lnTo>
                  <a:lnTo>
                    <a:pt x="2447056" y="55244"/>
                  </a:lnTo>
                  <a:lnTo>
                    <a:pt x="2447213" y="55879"/>
                  </a:lnTo>
                  <a:lnTo>
                    <a:pt x="2472842" y="55879"/>
                  </a:lnTo>
                  <a:lnTo>
                    <a:pt x="2473147" y="59689"/>
                  </a:lnTo>
                  <a:close/>
                </a:path>
                <a:path w="2473325" h="331470">
                  <a:moveTo>
                    <a:pt x="25464" y="59514"/>
                  </a:moveTo>
                  <a:lnTo>
                    <a:pt x="25552" y="58419"/>
                  </a:lnTo>
                  <a:lnTo>
                    <a:pt x="25464" y="59514"/>
                  </a:lnTo>
                  <a:close/>
                </a:path>
                <a:path w="2473325" h="331470">
                  <a:moveTo>
                    <a:pt x="2447707" y="59514"/>
                  </a:moveTo>
                  <a:lnTo>
                    <a:pt x="2447540" y="58419"/>
                  </a:lnTo>
                  <a:lnTo>
                    <a:pt x="2447707" y="59514"/>
                  </a:lnTo>
                  <a:close/>
                </a:path>
                <a:path w="2473325" h="331470">
                  <a:moveTo>
                    <a:pt x="2454986" y="312419"/>
                  </a:moveTo>
                  <a:lnTo>
                    <a:pt x="18186" y="312419"/>
                  </a:lnTo>
                  <a:lnTo>
                    <a:pt x="14884" y="308609"/>
                  </a:lnTo>
                  <a:lnTo>
                    <a:pt x="14109" y="307339"/>
                  </a:lnTo>
                  <a:lnTo>
                    <a:pt x="11176" y="303529"/>
                  </a:lnTo>
                  <a:lnTo>
                    <a:pt x="10490" y="302259"/>
                  </a:lnTo>
                  <a:lnTo>
                    <a:pt x="7937" y="298449"/>
                  </a:lnTo>
                  <a:lnTo>
                    <a:pt x="7340" y="297179"/>
                  </a:lnTo>
                  <a:lnTo>
                    <a:pt x="0" y="59689"/>
                  </a:lnTo>
                  <a:lnTo>
                    <a:pt x="25438" y="59689"/>
                  </a:lnTo>
                  <a:lnTo>
                    <a:pt x="25464" y="59514"/>
                  </a:lnTo>
                  <a:lnTo>
                    <a:pt x="25387" y="60959"/>
                  </a:lnTo>
                  <a:lnTo>
                    <a:pt x="25349" y="269239"/>
                  </a:lnTo>
                  <a:lnTo>
                    <a:pt x="25552" y="271779"/>
                  </a:lnTo>
                  <a:lnTo>
                    <a:pt x="26019" y="274319"/>
                  </a:lnTo>
                  <a:lnTo>
                    <a:pt x="26212" y="275589"/>
                  </a:lnTo>
                  <a:lnTo>
                    <a:pt x="26901" y="278129"/>
                  </a:lnTo>
                  <a:lnTo>
                    <a:pt x="27216" y="279399"/>
                  </a:lnTo>
                  <a:lnTo>
                    <a:pt x="28133" y="281939"/>
                  </a:lnTo>
                  <a:lnTo>
                    <a:pt x="28562" y="283209"/>
                  </a:lnTo>
                  <a:lnTo>
                    <a:pt x="28795" y="283209"/>
                  </a:lnTo>
                  <a:lnTo>
                    <a:pt x="30226" y="285749"/>
                  </a:lnTo>
                  <a:lnTo>
                    <a:pt x="29641" y="285749"/>
                  </a:lnTo>
                  <a:lnTo>
                    <a:pt x="32194" y="289559"/>
                  </a:lnTo>
                  <a:lnTo>
                    <a:pt x="32499" y="289559"/>
                  </a:lnTo>
                  <a:lnTo>
                    <a:pt x="34455" y="292099"/>
                  </a:lnTo>
                  <a:lnTo>
                    <a:pt x="34781" y="292099"/>
                  </a:lnTo>
                  <a:lnTo>
                    <a:pt x="36982" y="294639"/>
                  </a:lnTo>
                  <a:lnTo>
                    <a:pt x="36118" y="294639"/>
                  </a:lnTo>
                  <a:lnTo>
                    <a:pt x="39751" y="297179"/>
                  </a:lnTo>
                  <a:lnTo>
                    <a:pt x="38811" y="297179"/>
                  </a:lnTo>
                  <a:lnTo>
                    <a:pt x="42748" y="299719"/>
                  </a:lnTo>
                  <a:lnTo>
                    <a:pt x="43840" y="299719"/>
                  </a:lnTo>
                  <a:lnTo>
                    <a:pt x="45948" y="300989"/>
                  </a:lnTo>
                  <a:lnTo>
                    <a:pt x="44856" y="300989"/>
                  </a:lnTo>
                  <a:lnTo>
                    <a:pt x="49326" y="303529"/>
                  </a:lnTo>
                  <a:lnTo>
                    <a:pt x="50520" y="303529"/>
                  </a:lnTo>
                  <a:lnTo>
                    <a:pt x="52870" y="304799"/>
                  </a:lnTo>
                  <a:lnTo>
                    <a:pt x="55308" y="304799"/>
                  </a:lnTo>
                  <a:lnTo>
                    <a:pt x="60388" y="306069"/>
                  </a:lnTo>
                  <a:lnTo>
                    <a:pt x="2460040" y="306069"/>
                  </a:lnTo>
                  <a:lnTo>
                    <a:pt x="2459062" y="307339"/>
                  </a:lnTo>
                  <a:lnTo>
                    <a:pt x="2458288" y="308609"/>
                  </a:lnTo>
                  <a:lnTo>
                    <a:pt x="2454986" y="312419"/>
                  </a:lnTo>
                  <a:close/>
                </a:path>
                <a:path w="2473325" h="331470">
                  <a:moveTo>
                    <a:pt x="2473248" y="267969"/>
                  </a:moveTo>
                  <a:lnTo>
                    <a:pt x="2447848" y="267969"/>
                  </a:lnTo>
                  <a:lnTo>
                    <a:pt x="2447785" y="60959"/>
                  </a:lnTo>
                  <a:lnTo>
                    <a:pt x="2447707" y="59514"/>
                  </a:lnTo>
                  <a:lnTo>
                    <a:pt x="2447734" y="59689"/>
                  </a:lnTo>
                  <a:lnTo>
                    <a:pt x="2473147" y="59689"/>
                  </a:lnTo>
                  <a:lnTo>
                    <a:pt x="2473248" y="267969"/>
                  </a:lnTo>
                  <a:close/>
                </a:path>
                <a:path w="2473325" h="331470">
                  <a:moveTo>
                    <a:pt x="25355" y="267969"/>
                  </a:moveTo>
                  <a:lnTo>
                    <a:pt x="25323" y="266699"/>
                  </a:lnTo>
                  <a:lnTo>
                    <a:pt x="25355" y="267969"/>
                  </a:lnTo>
                  <a:close/>
                </a:path>
                <a:path w="2473325" h="331470">
                  <a:moveTo>
                    <a:pt x="2473045" y="271779"/>
                  </a:moveTo>
                  <a:lnTo>
                    <a:pt x="2447620" y="271779"/>
                  </a:lnTo>
                  <a:lnTo>
                    <a:pt x="2447823" y="269239"/>
                  </a:lnTo>
                  <a:lnTo>
                    <a:pt x="2447848" y="266699"/>
                  </a:lnTo>
                  <a:lnTo>
                    <a:pt x="2447848" y="267969"/>
                  </a:lnTo>
                  <a:lnTo>
                    <a:pt x="2473248" y="267969"/>
                  </a:lnTo>
                  <a:lnTo>
                    <a:pt x="2473133" y="270685"/>
                  </a:lnTo>
                  <a:lnTo>
                    <a:pt x="2473045" y="271779"/>
                  </a:lnTo>
                  <a:close/>
                </a:path>
                <a:path w="2473325" h="331470">
                  <a:moveTo>
                    <a:pt x="2447707" y="270685"/>
                  </a:moveTo>
                  <a:lnTo>
                    <a:pt x="2447721" y="270509"/>
                  </a:lnTo>
                  <a:lnTo>
                    <a:pt x="2447707" y="270685"/>
                  </a:lnTo>
                  <a:close/>
                </a:path>
                <a:path w="2473325" h="331470">
                  <a:moveTo>
                    <a:pt x="25631" y="271779"/>
                  </a:moveTo>
                  <a:lnTo>
                    <a:pt x="25464" y="270685"/>
                  </a:lnTo>
                  <a:lnTo>
                    <a:pt x="25631" y="271779"/>
                  </a:lnTo>
                  <a:close/>
                </a:path>
                <a:path w="2473325" h="331470">
                  <a:moveTo>
                    <a:pt x="2472648" y="275589"/>
                  </a:moveTo>
                  <a:lnTo>
                    <a:pt x="2446959" y="275589"/>
                  </a:lnTo>
                  <a:lnTo>
                    <a:pt x="2447213" y="274319"/>
                  </a:lnTo>
                  <a:lnTo>
                    <a:pt x="2447707" y="270685"/>
                  </a:lnTo>
                  <a:lnTo>
                    <a:pt x="2447620" y="271779"/>
                  </a:lnTo>
                  <a:lnTo>
                    <a:pt x="2473045" y="271779"/>
                  </a:lnTo>
                  <a:lnTo>
                    <a:pt x="2472842" y="274319"/>
                  </a:lnTo>
                  <a:lnTo>
                    <a:pt x="2472648" y="275589"/>
                  </a:lnTo>
                  <a:close/>
                </a:path>
                <a:path w="2473325" h="331470">
                  <a:moveTo>
                    <a:pt x="26212" y="275589"/>
                  </a:moveTo>
                  <a:lnTo>
                    <a:pt x="25958" y="274319"/>
                  </a:lnTo>
                  <a:lnTo>
                    <a:pt x="26115" y="274954"/>
                  </a:lnTo>
                  <a:lnTo>
                    <a:pt x="26212" y="275589"/>
                  </a:lnTo>
                  <a:close/>
                </a:path>
                <a:path w="2473325" h="331470">
                  <a:moveTo>
                    <a:pt x="26115" y="274954"/>
                  </a:moveTo>
                  <a:lnTo>
                    <a:pt x="25958" y="274319"/>
                  </a:lnTo>
                  <a:lnTo>
                    <a:pt x="26115" y="274954"/>
                  </a:lnTo>
                  <a:close/>
                </a:path>
                <a:path w="2473325" h="331470">
                  <a:moveTo>
                    <a:pt x="2447056" y="274954"/>
                  </a:moveTo>
                  <a:lnTo>
                    <a:pt x="2447153" y="274319"/>
                  </a:lnTo>
                  <a:lnTo>
                    <a:pt x="2447056" y="274954"/>
                  </a:lnTo>
                  <a:close/>
                </a:path>
                <a:path w="2473325" h="331470">
                  <a:moveTo>
                    <a:pt x="2446959" y="275589"/>
                  </a:moveTo>
                  <a:lnTo>
                    <a:pt x="2447056" y="274954"/>
                  </a:lnTo>
                  <a:lnTo>
                    <a:pt x="2447213" y="274319"/>
                  </a:lnTo>
                  <a:lnTo>
                    <a:pt x="2446959" y="275589"/>
                  </a:lnTo>
                  <a:close/>
                </a:path>
                <a:path w="2473325" h="331470">
                  <a:moveTo>
                    <a:pt x="26273" y="275589"/>
                  </a:moveTo>
                  <a:lnTo>
                    <a:pt x="26115" y="274954"/>
                  </a:lnTo>
                  <a:lnTo>
                    <a:pt x="26273" y="275589"/>
                  </a:lnTo>
                  <a:close/>
                </a:path>
                <a:path w="2473325" h="331470">
                  <a:moveTo>
                    <a:pt x="2472067" y="279399"/>
                  </a:moveTo>
                  <a:lnTo>
                    <a:pt x="2445956" y="279399"/>
                  </a:lnTo>
                  <a:lnTo>
                    <a:pt x="2446324" y="278129"/>
                  </a:lnTo>
                  <a:lnTo>
                    <a:pt x="2447056" y="274954"/>
                  </a:lnTo>
                  <a:lnTo>
                    <a:pt x="2446959" y="275589"/>
                  </a:lnTo>
                  <a:lnTo>
                    <a:pt x="2472648" y="275589"/>
                  </a:lnTo>
                  <a:lnTo>
                    <a:pt x="2472067" y="279399"/>
                  </a:lnTo>
                  <a:close/>
                </a:path>
                <a:path w="2473325" h="331470">
                  <a:moveTo>
                    <a:pt x="27216" y="279399"/>
                  </a:moveTo>
                  <a:lnTo>
                    <a:pt x="26847" y="278129"/>
                  </a:lnTo>
                  <a:lnTo>
                    <a:pt x="27050" y="278729"/>
                  </a:lnTo>
                  <a:lnTo>
                    <a:pt x="27216" y="279399"/>
                  </a:lnTo>
                  <a:close/>
                </a:path>
                <a:path w="2473325" h="331470">
                  <a:moveTo>
                    <a:pt x="27050" y="278729"/>
                  </a:moveTo>
                  <a:lnTo>
                    <a:pt x="26847" y="278129"/>
                  </a:lnTo>
                  <a:lnTo>
                    <a:pt x="27050" y="278729"/>
                  </a:lnTo>
                  <a:close/>
                </a:path>
                <a:path w="2473325" h="331470">
                  <a:moveTo>
                    <a:pt x="2446122" y="278729"/>
                  </a:moveTo>
                  <a:lnTo>
                    <a:pt x="2446270" y="278129"/>
                  </a:lnTo>
                  <a:lnTo>
                    <a:pt x="2446122" y="278729"/>
                  </a:lnTo>
                  <a:close/>
                </a:path>
                <a:path w="2473325" h="331470">
                  <a:moveTo>
                    <a:pt x="2445956" y="279399"/>
                  </a:moveTo>
                  <a:lnTo>
                    <a:pt x="2446122" y="278729"/>
                  </a:lnTo>
                  <a:lnTo>
                    <a:pt x="2446324" y="278129"/>
                  </a:lnTo>
                  <a:lnTo>
                    <a:pt x="2445956" y="279399"/>
                  </a:lnTo>
                  <a:close/>
                </a:path>
                <a:path w="2473325" h="331470">
                  <a:moveTo>
                    <a:pt x="27276" y="279399"/>
                  </a:moveTo>
                  <a:lnTo>
                    <a:pt x="27050" y="278729"/>
                  </a:lnTo>
                  <a:lnTo>
                    <a:pt x="27276" y="279399"/>
                  </a:lnTo>
                  <a:close/>
                </a:path>
                <a:path w="2473325" h="331470">
                  <a:moveTo>
                    <a:pt x="2471185" y="283209"/>
                  </a:moveTo>
                  <a:lnTo>
                    <a:pt x="2444610" y="283209"/>
                  </a:lnTo>
                  <a:lnTo>
                    <a:pt x="2445092" y="281939"/>
                  </a:lnTo>
                  <a:lnTo>
                    <a:pt x="2446122" y="278729"/>
                  </a:lnTo>
                  <a:lnTo>
                    <a:pt x="2445956" y="279399"/>
                  </a:lnTo>
                  <a:lnTo>
                    <a:pt x="2472067" y="279399"/>
                  </a:lnTo>
                  <a:lnTo>
                    <a:pt x="2471813" y="280669"/>
                  </a:lnTo>
                  <a:lnTo>
                    <a:pt x="2471185" y="283209"/>
                  </a:lnTo>
                  <a:close/>
                </a:path>
                <a:path w="2473325" h="331470">
                  <a:moveTo>
                    <a:pt x="28562" y="283209"/>
                  </a:moveTo>
                  <a:lnTo>
                    <a:pt x="28079" y="281939"/>
                  </a:lnTo>
                  <a:lnTo>
                    <a:pt x="28214" y="282179"/>
                  </a:lnTo>
                  <a:lnTo>
                    <a:pt x="28562" y="283209"/>
                  </a:lnTo>
                  <a:close/>
                </a:path>
                <a:path w="2473325" h="331470">
                  <a:moveTo>
                    <a:pt x="28214" y="282179"/>
                  </a:moveTo>
                  <a:lnTo>
                    <a:pt x="28079" y="281939"/>
                  </a:lnTo>
                  <a:lnTo>
                    <a:pt x="28214" y="282179"/>
                  </a:lnTo>
                  <a:close/>
                </a:path>
                <a:path w="2473325" h="331470">
                  <a:moveTo>
                    <a:pt x="2444958" y="282179"/>
                  </a:moveTo>
                  <a:lnTo>
                    <a:pt x="2445038" y="281939"/>
                  </a:lnTo>
                  <a:lnTo>
                    <a:pt x="2444958" y="282179"/>
                  </a:lnTo>
                  <a:close/>
                </a:path>
                <a:path w="2473325" h="331470">
                  <a:moveTo>
                    <a:pt x="2444610" y="283209"/>
                  </a:moveTo>
                  <a:lnTo>
                    <a:pt x="2444958" y="282179"/>
                  </a:lnTo>
                  <a:lnTo>
                    <a:pt x="2445092" y="281939"/>
                  </a:lnTo>
                  <a:lnTo>
                    <a:pt x="2444610" y="283209"/>
                  </a:lnTo>
                  <a:close/>
                </a:path>
                <a:path w="2473325" h="331470">
                  <a:moveTo>
                    <a:pt x="28795" y="283209"/>
                  </a:moveTo>
                  <a:lnTo>
                    <a:pt x="28562" y="283209"/>
                  </a:lnTo>
                  <a:lnTo>
                    <a:pt x="28214" y="282179"/>
                  </a:lnTo>
                  <a:lnTo>
                    <a:pt x="28795" y="283209"/>
                  </a:lnTo>
                  <a:close/>
                </a:path>
                <a:path w="2473325" h="331470">
                  <a:moveTo>
                    <a:pt x="2469318" y="289559"/>
                  </a:moveTo>
                  <a:lnTo>
                    <a:pt x="2440978" y="289559"/>
                  </a:lnTo>
                  <a:lnTo>
                    <a:pt x="2443530" y="285749"/>
                  </a:lnTo>
                  <a:lnTo>
                    <a:pt x="2442946" y="285749"/>
                  </a:lnTo>
                  <a:lnTo>
                    <a:pt x="2444958" y="282179"/>
                  </a:lnTo>
                  <a:lnTo>
                    <a:pt x="2444610" y="283209"/>
                  </a:lnTo>
                  <a:lnTo>
                    <a:pt x="2471185" y="283209"/>
                  </a:lnTo>
                  <a:lnTo>
                    <a:pt x="2470556" y="285749"/>
                  </a:lnTo>
                  <a:lnTo>
                    <a:pt x="2470175" y="287019"/>
                  </a:lnTo>
                  <a:lnTo>
                    <a:pt x="2469318" y="289559"/>
                  </a:lnTo>
                  <a:close/>
                </a:path>
                <a:path w="2473325" h="331470">
                  <a:moveTo>
                    <a:pt x="32499" y="289559"/>
                  </a:moveTo>
                  <a:lnTo>
                    <a:pt x="32194" y="289559"/>
                  </a:lnTo>
                  <a:lnTo>
                    <a:pt x="31521" y="288289"/>
                  </a:lnTo>
                  <a:lnTo>
                    <a:pt x="32499" y="289559"/>
                  </a:lnTo>
                  <a:close/>
                </a:path>
                <a:path w="2473325" h="331470">
                  <a:moveTo>
                    <a:pt x="2468460" y="292099"/>
                  </a:moveTo>
                  <a:lnTo>
                    <a:pt x="2438717" y="292099"/>
                  </a:lnTo>
                  <a:lnTo>
                    <a:pt x="2441651" y="288289"/>
                  </a:lnTo>
                  <a:lnTo>
                    <a:pt x="2440978" y="289559"/>
                  </a:lnTo>
                  <a:lnTo>
                    <a:pt x="2469318" y="289559"/>
                  </a:lnTo>
                  <a:lnTo>
                    <a:pt x="2468460" y="292099"/>
                  </a:lnTo>
                  <a:close/>
                </a:path>
                <a:path w="2473325" h="331470">
                  <a:moveTo>
                    <a:pt x="34781" y="292099"/>
                  </a:moveTo>
                  <a:lnTo>
                    <a:pt x="34455" y="292099"/>
                  </a:lnTo>
                  <a:lnTo>
                    <a:pt x="33680" y="290829"/>
                  </a:lnTo>
                  <a:lnTo>
                    <a:pt x="34781" y="292099"/>
                  </a:lnTo>
                  <a:close/>
                </a:path>
                <a:path w="2473325" h="331470">
                  <a:moveTo>
                    <a:pt x="2464384" y="299719"/>
                  </a:moveTo>
                  <a:lnTo>
                    <a:pt x="2430424" y="299719"/>
                  </a:lnTo>
                  <a:lnTo>
                    <a:pt x="2434361" y="297179"/>
                  </a:lnTo>
                  <a:lnTo>
                    <a:pt x="2433421" y="297179"/>
                  </a:lnTo>
                  <a:lnTo>
                    <a:pt x="2437053" y="294639"/>
                  </a:lnTo>
                  <a:lnTo>
                    <a:pt x="2436190" y="294639"/>
                  </a:lnTo>
                  <a:lnTo>
                    <a:pt x="2439492" y="290829"/>
                  </a:lnTo>
                  <a:lnTo>
                    <a:pt x="2438717" y="292099"/>
                  </a:lnTo>
                  <a:lnTo>
                    <a:pt x="2468460" y="292099"/>
                  </a:lnTo>
                  <a:lnTo>
                    <a:pt x="2467978" y="293369"/>
                  </a:lnTo>
                  <a:lnTo>
                    <a:pt x="2465832" y="297179"/>
                  </a:lnTo>
                  <a:lnTo>
                    <a:pt x="2465235" y="298449"/>
                  </a:lnTo>
                  <a:lnTo>
                    <a:pt x="2464384" y="299719"/>
                  </a:lnTo>
                  <a:close/>
                </a:path>
                <a:path w="2473325" h="331470">
                  <a:moveTo>
                    <a:pt x="43840" y="299719"/>
                  </a:moveTo>
                  <a:lnTo>
                    <a:pt x="42748" y="299719"/>
                  </a:lnTo>
                  <a:lnTo>
                    <a:pt x="41732" y="298449"/>
                  </a:lnTo>
                  <a:lnTo>
                    <a:pt x="43840" y="299719"/>
                  </a:lnTo>
                  <a:close/>
                </a:path>
                <a:path w="2473325" h="331470">
                  <a:moveTo>
                    <a:pt x="2461996" y="303529"/>
                  </a:moveTo>
                  <a:lnTo>
                    <a:pt x="2423845" y="303529"/>
                  </a:lnTo>
                  <a:lnTo>
                    <a:pt x="2428316" y="300989"/>
                  </a:lnTo>
                  <a:lnTo>
                    <a:pt x="2427224" y="300989"/>
                  </a:lnTo>
                  <a:lnTo>
                    <a:pt x="2431440" y="298449"/>
                  </a:lnTo>
                  <a:lnTo>
                    <a:pt x="2430424" y="299719"/>
                  </a:lnTo>
                  <a:lnTo>
                    <a:pt x="2464384" y="299719"/>
                  </a:lnTo>
                  <a:lnTo>
                    <a:pt x="2462682" y="302259"/>
                  </a:lnTo>
                  <a:lnTo>
                    <a:pt x="2461996" y="303529"/>
                  </a:lnTo>
                  <a:close/>
                </a:path>
                <a:path w="2473325" h="331470">
                  <a:moveTo>
                    <a:pt x="50520" y="303529"/>
                  </a:moveTo>
                  <a:lnTo>
                    <a:pt x="49326" y="303529"/>
                  </a:lnTo>
                  <a:lnTo>
                    <a:pt x="48171" y="302259"/>
                  </a:lnTo>
                  <a:lnTo>
                    <a:pt x="50520" y="303529"/>
                  </a:lnTo>
                  <a:close/>
                </a:path>
                <a:path w="2473325" h="331470">
                  <a:moveTo>
                    <a:pt x="2460040" y="306069"/>
                  </a:moveTo>
                  <a:lnTo>
                    <a:pt x="2412784" y="306069"/>
                  </a:lnTo>
                  <a:lnTo>
                    <a:pt x="2417864" y="304799"/>
                  </a:lnTo>
                  <a:lnTo>
                    <a:pt x="2420302" y="304799"/>
                  </a:lnTo>
                  <a:lnTo>
                    <a:pt x="2425001" y="302259"/>
                  </a:lnTo>
                  <a:lnTo>
                    <a:pt x="2423845" y="303529"/>
                  </a:lnTo>
                  <a:lnTo>
                    <a:pt x="2461996" y="303529"/>
                  </a:lnTo>
                  <a:lnTo>
                    <a:pt x="2460040" y="306069"/>
                  </a:lnTo>
                  <a:close/>
                </a:path>
                <a:path w="2473325" h="331470">
                  <a:moveTo>
                    <a:pt x="56565" y="304799"/>
                  </a:moveTo>
                  <a:lnTo>
                    <a:pt x="52870" y="304799"/>
                  </a:lnTo>
                  <a:lnTo>
                    <a:pt x="51663" y="303529"/>
                  </a:lnTo>
                  <a:lnTo>
                    <a:pt x="56565" y="304799"/>
                  </a:lnTo>
                  <a:close/>
                </a:path>
                <a:path w="2473325" h="331470">
                  <a:moveTo>
                    <a:pt x="2420302" y="304799"/>
                  </a:moveTo>
                  <a:lnTo>
                    <a:pt x="2416606" y="304799"/>
                  </a:lnTo>
                  <a:lnTo>
                    <a:pt x="2421509" y="303529"/>
                  </a:lnTo>
                  <a:lnTo>
                    <a:pt x="2420302" y="304799"/>
                  </a:lnTo>
                  <a:close/>
                </a:path>
                <a:path w="2473325" h="331470">
                  <a:moveTo>
                    <a:pt x="2445639" y="320039"/>
                  </a:moveTo>
                  <a:lnTo>
                    <a:pt x="27533" y="320039"/>
                  </a:lnTo>
                  <a:lnTo>
                    <a:pt x="23596" y="317499"/>
                  </a:lnTo>
                  <a:lnTo>
                    <a:pt x="22669" y="316229"/>
                  </a:lnTo>
                  <a:lnTo>
                    <a:pt x="19037" y="312419"/>
                  </a:lnTo>
                  <a:lnTo>
                    <a:pt x="2454135" y="312419"/>
                  </a:lnTo>
                  <a:lnTo>
                    <a:pt x="2450503" y="316229"/>
                  </a:lnTo>
                  <a:lnTo>
                    <a:pt x="2449576" y="317499"/>
                  </a:lnTo>
                  <a:lnTo>
                    <a:pt x="2445639" y="320039"/>
                  </a:lnTo>
                  <a:close/>
                </a:path>
                <a:path w="2473325" h="331470">
                  <a:moveTo>
                    <a:pt x="2434869" y="326389"/>
                  </a:moveTo>
                  <a:lnTo>
                    <a:pt x="38303" y="326389"/>
                  </a:lnTo>
                  <a:lnTo>
                    <a:pt x="33832" y="323849"/>
                  </a:lnTo>
                  <a:lnTo>
                    <a:pt x="32753" y="322579"/>
                  </a:lnTo>
                  <a:lnTo>
                    <a:pt x="28549" y="320039"/>
                  </a:lnTo>
                  <a:lnTo>
                    <a:pt x="2444623" y="320039"/>
                  </a:lnTo>
                  <a:lnTo>
                    <a:pt x="2440419" y="322579"/>
                  </a:lnTo>
                  <a:lnTo>
                    <a:pt x="2439339" y="323849"/>
                  </a:lnTo>
                  <a:lnTo>
                    <a:pt x="2434869" y="326389"/>
                  </a:lnTo>
                  <a:close/>
                </a:path>
                <a:path w="2473325" h="331470">
                  <a:moveTo>
                    <a:pt x="2422931" y="330199"/>
                  </a:moveTo>
                  <a:lnTo>
                    <a:pt x="50241" y="330199"/>
                  </a:lnTo>
                  <a:lnTo>
                    <a:pt x="45339" y="328929"/>
                  </a:lnTo>
                  <a:lnTo>
                    <a:pt x="44145" y="327659"/>
                  </a:lnTo>
                  <a:lnTo>
                    <a:pt x="39446" y="326389"/>
                  </a:lnTo>
                  <a:lnTo>
                    <a:pt x="2433726" y="326389"/>
                  </a:lnTo>
                  <a:lnTo>
                    <a:pt x="2429027" y="327659"/>
                  </a:lnTo>
                  <a:lnTo>
                    <a:pt x="2427833" y="328929"/>
                  </a:lnTo>
                  <a:lnTo>
                    <a:pt x="2422931" y="330199"/>
                  </a:lnTo>
                  <a:close/>
                </a:path>
                <a:path w="2473325" h="331470">
                  <a:moveTo>
                    <a:pt x="2415667" y="331469"/>
                  </a:moveTo>
                  <a:lnTo>
                    <a:pt x="57505" y="331469"/>
                  </a:lnTo>
                  <a:lnTo>
                    <a:pt x="56553" y="330199"/>
                  </a:lnTo>
                  <a:lnTo>
                    <a:pt x="2416619" y="330199"/>
                  </a:lnTo>
                  <a:lnTo>
                    <a:pt x="2415667" y="331469"/>
                  </a:lnTo>
                  <a:close/>
                </a:path>
              </a:pathLst>
            </a:custGeom>
            <a:solidFill>
              <a:srgbClr val="385D89"/>
            </a:solidFill>
          </p:spPr>
          <p:txBody>
            <a:bodyPr wrap="square" lIns="0" tIns="0" rIns="0" bIns="0" rtlCol="0"/>
            <a:lstStyle/>
            <a:p/>
          </p:txBody>
        </p:sp>
      </p:grpSp>
      <p:sp>
        <p:nvSpPr>
          <p:cNvPr id="105" name="object 105"/>
          <p:cNvSpPr txBox="1"/>
          <p:nvPr/>
        </p:nvSpPr>
        <p:spPr>
          <a:xfrm>
            <a:off x="6819620" y="4457737"/>
            <a:ext cx="1995805"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0000"/>
                </a:solidFill>
                <a:latin typeface="黑体" panose="02010609060101010101" charset="-122"/>
                <a:cs typeface="黑体" panose="02010609060101010101" charset="-122"/>
              </a:rPr>
              <a:t>HR外包事务处理服务平</a:t>
            </a:r>
            <a:r>
              <a:rPr sz="1400" b="1" spc="-5" dirty="0">
                <a:solidFill>
                  <a:srgbClr val="FF0000"/>
                </a:solidFill>
                <a:latin typeface="黑体" panose="02010609060101010101" charset="-122"/>
                <a:cs typeface="黑体" panose="02010609060101010101" charset="-122"/>
              </a:rPr>
              <a:t>台</a:t>
            </a:r>
            <a:endParaRPr sz="1400">
              <a:latin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rot="20220000">
            <a:off x="3317287" y="2101351"/>
            <a:ext cx="2105318" cy="509270"/>
          </a:xfrm>
          <a:prstGeom prst="rect">
            <a:avLst/>
          </a:prstGeom>
        </p:spPr>
        <p:txBody>
          <a:bodyPr vert="horz" wrap="square" lIns="0" tIns="0" rIns="0" bIns="0" rtlCol="0">
            <a:spAutoFit/>
          </a:bodyPr>
          <a:lstStyle/>
          <a:p>
            <a:pPr>
              <a:lnSpc>
                <a:spcPts val="4010"/>
              </a:lnSpc>
            </a:pPr>
            <a:r>
              <a:rPr sz="4000" spc="-25" dirty="0">
                <a:solidFill>
                  <a:srgbClr val="16375E"/>
                </a:solidFill>
                <a:latin typeface="宋体" panose="02010600030101010101" pitchFamily="2" charset="-122"/>
                <a:cs typeface="宋体" panose="02010600030101010101" pitchFamily="2" charset="-122"/>
              </a:rPr>
              <a:t>一</a:t>
            </a:r>
            <a:r>
              <a:rPr sz="4000" spc="-25" dirty="0">
                <a:solidFill>
                  <a:srgbClr val="16375E"/>
                </a:solidFill>
                <a:latin typeface="宋体" panose="02010600030101010101" pitchFamily="2" charset="-122"/>
                <a:cs typeface="宋体" panose="02010600030101010101" pitchFamily="2" charset="-122"/>
              </a:rPr>
              <a:t>览业</a:t>
            </a:r>
            <a:r>
              <a:rPr sz="6000" spc="7"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7" name="object 7"/>
          <p:cNvSpPr txBox="1"/>
          <p:nvPr/>
        </p:nvSpPr>
        <p:spPr>
          <a:xfrm rot="20220000">
            <a:off x="4399402" y="400565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9" name="object 9"/>
          <p:cNvSpPr txBox="1"/>
          <p:nvPr/>
        </p:nvSpPr>
        <p:spPr>
          <a:xfrm rot="20220000">
            <a:off x="5777886" y="554522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4" name="object 14"/>
          <p:cNvSpPr txBox="1">
            <a:spLocks noGrp="1"/>
          </p:cNvSpPr>
          <p:nvPr>
            <p:ph type="title"/>
          </p:nvPr>
        </p:nvSpPr>
        <p:spPr>
          <a:xfrm>
            <a:off x="514350" y="315594"/>
            <a:ext cx="58921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招聘体系的同</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附：招聘渠道全景</a:t>
            </a:r>
            <a:r>
              <a:rPr sz="2800" b="0" spc="-5" dirty="0">
                <a:latin typeface="黑体" panose="02010609060101010101" charset="-122"/>
                <a:cs typeface="黑体" panose="02010609060101010101" charset="-122"/>
              </a:rPr>
              <a:t>图</a:t>
            </a:r>
            <a:endParaRPr sz="2800">
              <a:latin typeface="黑体" panose="02010609060101010101" charset="-122"/>
              <a:cs typeface="黑体" panose="02010609060101010101" charset="-122"/>
            </a:endParaRPr>
          </a:p>
        </p:txBody>
      </p:sp>
      <p:pic>
        <p:nvPicPr>
          <p:cNvPr id="15" name="object 15"/>
          <p:cNvPicPr/>
          <p:nvPr/>
        </p:nvPicPr>
        <p:blipFill>
          <a:blip r:embed="rId1" cstate="print"/>
          <a:stretch>
            <a:fillRect/>
          </a:stretch>
        </p:blipFill>
        <p:spPr>
          <a:xfrm>
            <a:off x="1576387" y="2751137"/>
            <a:ext cx="1311275" cy="699770"/>
          </a:xfrm>
          <a:prstGeom prst="rect">
            <a:avLst/>
          </a:prstGeom>
        </p:spPr>
      </p:pic>
      <p:sp>
        <p:nvSpPr>
          <p:cNvPr id="16" name="object 16"/>
          <p:cNvSpPr txBox="1"/>
          <p:nvPr/>
        </p:nvSpPr>
        <p:spPr>
          <a:xfrm>
            <a:off x="1990128" y="2799778"/>
            <a:ext cx="482600"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微软雅黑" panose="020B0503020204020204" charset="-122"/>
                <a:cs typeface="微软雅黑" panose="020B0503020204020204" charset="-122"/>
              </a:rPr>
              <a:t>外部 招聘</a:t>
            </a:r>
            <a:endParaRPr sz="1800">
              <a:latin typeface="微软雅黑" panose="020B0503020204020204" charset="-122"/>
              <a:cs typeface="微软雅黑" panose="020B0503020204020204" charset="-122"/>
            </a:endParaRPr>
          </a:p>
        </p:txBody>
      </p:sp>
      <p:sp>
        <p:nvSpPr>
          <p:cNvPr id="17" name="object 17"/>
          <p:cNvSpPr txBox="1"/>
          <p:nvPr/>
        </p:nvSpPr>
        <p:spPr>
          <a:xfrm>
            <a:off x="1990128" y="5280317"/>
            <a:ext cx="497840" cy="1284605"/>
          </a:xfrm>
          <a:prstGeom prst="rect">
            <a:avLst/>
          </a:prstGeom>
        </p:spPr>
        <p:txBody>
          <a:bodyPr vert="horz" wrap="square" lIns="0" tIns="12700" rIns="0" bIns="0" rtlCol="0">
            <a:spAutoFit/>
          </a:bodyPr>
          <a:lstStyle/>
          <a:p>
            <a:pPr marL="12700" marR="19685">
              <a:lnSpc>
                <a:spcPct val="100000"/>
              </a:lnSpc>
              <a:spcBef>
                <a:spcPts val="100"/>
              </a:spcBef>
            </a:pPr>
            <a:r>
              <a:rPr sz="1800" dirty="0">
                <a:solidFill>
                  <a:srgbClr val="FFFFFF"/>
                </a:solidFill>
                <a:latin typeface="微软雅黑" panose="020B0503020204020204" charset="-122"/>
                <a:cs typeface="微软雅黑" panose="020B0503020204020204" charset="-122"/>
              </a:rPr>
              <a:t>内部 招聘</a:t>
            </a:r>
            <a:endParaRPr sz="1800">
              <a:latin typeface="微软雅黑" panose="020B0503020204020204" charset="-122"/>
              <a:cs typeface="微软雅黑" panose="020B0503020204020204" charset="-122"/>
            </a:endParaRPr>
          </a:p>
          <a:p>
            <a:pPr marL="27305" marR="5080">
              <a:lnSpc>
                <a:spcPct val="100000"/>
              </a:lnSpc>
              <a:spcBef>
                <a:spcPts val="1270"/>
              </a:spcBef>
            </a:pPr>
            <a:r>
              <a:rPr sz="1800" dirty="0">
                <a:solidFill>
                  <a:srgbClr val="FFFFFF"/>
                </a:solidFill>
                <a:latin typeface="微软雅黑" panose="020B0503020204020204" charset="-122"/>
                <a:cs typeface="微软雅黑" panose="020B0503020204020204" charset="-122"/>
              </a:rPr>
              <a:t>主动 猎聘</a:t>
            </a:r>
            <a:endParaRPr sz="1800">
              <a:latin typeface="微软雅黑" panose="020B0503020204020204" charset="-122"/>
              <a:cs typeface="微软雅黑" panose="020B0503020204020204" charset="-122"/>
            </a:endParaRPr>
          </a:p>
        </p:txBody>
      </p:sp>
      <p:grpSp>
        <p:nvGrpSpPr>
          <p:cNvPr id="18" name="object 18"/>
          <p:cNvGrpSpPr/>
          <p:nvPr/>
        </p:nvGrpSpPr>
        <p:grpSpPr>
          <a:xfrm>
            <a:off x="3160826" y="5308600"/>
            <a:ext cx="5086350" cy="524510"/>
            <a:chOff x="3160826" y="5308600"/>
            <a:chExt cx="5086350" cy="524510"/>
          </a:xfrm>
        </p:grpSpPr>
        <p:sp>
          <p:nvSpPr>
            <p:cNvPr id="19" name="object 19"/>
            <p:cNvSpPr/>
            <p:nvPr/>
          </p:nvSpPr>
          <p:spPr>
            <a:xfrm>
              <a:off x="3172968" y="5321807"/>
              <a:ext cx="5061585" cy="500380"/>
            </a:xfrm>
            <a:custGeom>
              <a:avLst/>
              <a:gdLst/>
              <a:ahLst/>
              <a:cxnLst/>
              <a:rect l="l" t="t" r="r" b="b"/>
              <a:pathLst>
                <a:path w="5061584" h="500379">
                  <a:moveTo>
                    <a:pt x="4977384" y="499872"/>
                  </a:moveTo>
                  <a:lnTo>
                    <a:pt x="83820" y="499872"/>
                  </a:lnTo>
                  <a:lnTo>
                    <a:pt x="51352" y="493136"/>
                  </a:lnTo>
                  <a:lnTo>
                    <a:pt x="24803" y="475164"/>
                  </a:lnTo>
                  <a:lnTo>
                    <a:pt x="6806" y="448590"/>
                  </a:lnTo>
                  <a:lnTo>
                    <a:pt x="0" y="416052"/>
                  </a:lnTo>
                  <a:lnTo>
                    <a:pt x="0" y="82296"/>
                  </a:lnTo>
                  <a:lnTo>
                    <a:pt x="6806" y="50174"/>
                  </a:lnTo>
                  <a:lnTo>
                    <a:pt x="24803" y="23898"/>
                  </a:lnTo>
                  <a:lnTo>
                    <a:pt x="51352" y="6247"/>
                  </a:lnTo>
                  <a:lnTo>
                    <a:pt x="83820" y="0"/>
                  </a:lnTo>
                  <a:lnTo>
                    <a:pt x="4977384" y="0"/>
                  </a:lnTo>
                  <a:lnTo>
                    <a:pt x="5010208" y="6247"/>
                  </a:lnTo>
                  <a:lnTo>
                    <a:pt x="5036877" y="23898"/>
                  </a:lnTo>
                  <a:lnTo>
                    <a:pt x="5054754" y="50174"/>
                  </a:lnTo>
                  <a:lnTo>
                    <a:pt x="5061204" y="82296"/>
                  </a:lnTo>
                  <a:lnTo>
                    <a:pt x="5061204" y="416052"/>
                  </a:lnTo>
                  <a:lnTo>
                    <a:pt x="5054754" y="448590"/>
                  </a:lnTo>
                  <a:lnTo>
                    <a:pt x="5036877" y="475164"/>
                  </a:lnTo>
                  <a:lnTo>
                    <a:pt x="5010208" y="493136"/>
                  </a:lnTo>
                  <a:lnTo>
                    <a:pt x="4977384" y="499872"/>
                  </a:lnTo>
                  <a:close/>
                </a:path>
              </a:pathLst>
            </a:custGeom>
            <a:solidFill>
              <a:srgbClr val="006FC0"/>
            </a:solidFill>
          </p:spPr>
          <p:txBody>
            <a:bodyPr wrap="square" lIns="0" tIns="0" rIns="0" bIns="0" rtlCol="0"/>
            <a:lstStyle/>
            <a:p/>
          </p:txBody>
        </p:sp>
        <p:sp>
          <p:nvSpPr>
            <p:cNvPr id="20" name="object 20"/>
            <p:cNvSpPr/>
            <p:nvPr/>
          </p:nvSpPr>
          <p:spPr>
            <a:xfrm>
              <a:off x="3160826" y="5308600"/>
              <a:ext cx="5086350" cy="524510"/>
            </a:xfrm>
            <a:custGeom>
              <a:avLst/>
              <a:gdLst/>
              <a:ahLst/>
              <a:cxnLst/>
              <a:rect l="l" t="t" r="r" b="b"/>
              <a:pathLst>
                <a:path w="5086350" h="524510">
                  <a:moveTo>
                    <a:pt x="5009222" y="1269"/>
                  </a:moveTo>
                  <a:lnTo>
                    <a:pt x="76898" y="1269"/>
                  </a:lnTo>
                  <a:lnTo>
                    <a:pt x="81000" y="0"/>
                  </a:lnTo>
                  <a:lnTo>
                    <a:pt x="5005120" y="0"/>
                  </a:lnTo>
                  <a:lnTo>
                    <a:pt x="5009222" y="1269"/>
                  </a:lnTo>
                  <a:close/>
                </a:path>
                <a:path w="5086350" h="524510">
                  <a:moveTo>
                    <a:pt x="46189" y="478789"/>
                  </a:moveTo>
                  <a:lnTo>
                    <a:pt x="13639" y="478789"/>
                  </a:lnTo>
                  <a:lnTo>
                    <a:pt x="11633" y="474979"/>
                  </a:lnTo>
                  <a:lnTo>
                    <a:pt x="9499" y="471169"/>
                  </a:lnTo>
                  <a:lnTo>
                    <a:pt x="1905" y="448309"/>
                  </a:lnTo>
                  <a:lnTo>
                    <a:pt x="1041" y="443229"/>
                  </a:lnTo>
                  <a:lnTo>
                    <a:pt x="419" y="439419"/>
                  </a:lnTo>
                  <a:lnTo>
                    <a:pt x="123" y="435609"/>
                  </a:lnTo>
                  <a:lnTo>
                    <a:pt x="0" y="91439"/>
                  </a:lnTo>
                  <a:lnTo>
                    <a:pt x="1778" y="76199"/>
                  </a:lnTo>
                  <a:lnTo>
                    <a:pt x="2832" y="71119"/>
                  </a:lnTo>
                  <a:lnTo>
                    <a:pt x="4114" y="67309"/>
                  </a:lnTo>
                  <a:lnTo>
                    <a:pt x="5613" y="62229"/>
                  </a:lnTo>
                  <a:lnTo>
                    <a:pt x="5829" y="62229"/>
                  </a:lnTo>
                  <a:lnTo>
                    <a:pt x="7315" y="58419"/>
                  </a:lnTo>
                  <a:lnTo>
                    <a:pt x="9499" y="53339"/>
                  </a:lnTo>
                  <a:lnTo>
                    <a:pt x="11633" y="49529"/>
                  </a:lnTo>
                  <a:lnTo>
                    <a:pt x="13639" y="45719"/>
                  </a:lnTo>
                  <a:lnTo>
                    <a:pt x="16129" y="41909"/>
                  </a:lnTo>
                  <a:lnTo>
                    <a:pt x="16471" y="41909"/>
                  </a:lnTo>
                  <a:lnTo>
                    <a:pt x="19151" y="38099"/>
                  </a:lnTo>
                  <a:lnTo>
                    <a:pt x="21628" y="34289"/>
                  </a:lnTo>
                  <a:lnTo>
                    <a:pt x="24638" y="30479"/>
                  </a:lnTo>
                  <a:lnTo>
                    <a:pt x="27800" y="27939"/>
                  </a:lnTo>
                  <a:lnTo>
                    <a:pt x="28232" y="26669"/>
                  </a:lnTo>
                  <a:lnTo>
                    <a:pt x="31572" y="24129"/>
                  </a:lnTo>
                  <a:lnTo>
                    <a:pt x="35064" y="21589"/>
                  </a:lnTo>
                  <a:lnTo>
                    <a:pt x="38214" y="19049"/>
                  </a:lnTo>
                  <a:lnTo>
                    <a:pt x="41973" y="16509"/>
                  </a:lnTo>
                  <a:lnTo>
                    <a:pt x="45859" y="13969"/>
                  </a:lnTo>
                  <a:lnTo>
                    <a:pt x="46380" y="12699"/>
                  </a:lnTo>
                  <a:lnTo>
                    <a:pt x="49872" y="11429"/>
                  </a:lnTo>
                  <a:lnTo>
                    <a:pt x="54013" y="8889"/>
                  </a:lnTo>
                  <a:lnTo>
                    <a:pt x="58826" y="6349"/>
                  </a:lnTo>
                  <a:lnTo>
                    <a:pt x="62611" y="5079"/>
                  </a:lnTo>
                  <a:lnTo>
                    <a:pt x="67678" y="3809"/>
                  </a:lnTo>
                  <a:lnTo>
                    <a:pt x="72250" y="2539"/>
                  </a:lnTo>
                  <a:lnTo>
                    <a:pt x="76276" y="1269"/>
                  </a:lnTo>
                  <a:lnTo>
                    <a:pt x="5009845" y="1269"/>
                  </a:lnTo>
                  <a:lnTo>
                    <a:pt x="5013871" y="2539"/>
                  </a:lnTo>
                  <a:lnTo>
                    <a:pt x="5022913" y="5079"/>
                  </a:lnTo>
                  <a:lnTo>
                    <a:pt x="5023510" y="5079"/>
                  </a:lnTo>
                  <a:lnTo>
                    <a:pt x="5027295" y="6349"/>
                  </a:lnTo>
                  <a:lnTo>
                    <a:pt x="5032108" y="8889"/>
                  </a:lnTo>
                  <a:lnTo>
                    <a:pt x="5036248" y="11429"/>
                  </a:lnTo>
                  <a:lnTo>
                    <a:pt x="5039741" y="12699"/>
                  </a:lnTo>
                  <a:lnTo>
                    <a:pt x="5043639" y="15239"/>
                  </a:lnTo>
                  <a:lnTo>
                    <a:pt x="5044147" y="16509"/>
                  </a:lnTo>
                  <a:lnTo>
                    <a:pt x="5047907" y="19049"/>
                  </a:lnTo>
                  <a:lnTo>
                    <a:pt x="5051056" y="21589"/>
                  </a:lnTo>
                  <a:lnTo>
                    <a:pt x="5054549" y="24129"/>
                  </a:lnTo>
                  <a:lnTo>
                    <a:pt x="5056219" y="25399"/>
                  </a:lnTo>
                  <a:lnTo>
                    <a:pt x="85471" y="25399"/>
                  </a:lnTo>
                  <a:lnTo>
                    <a:pt x="81368" y="26669"/>
                  </a:lnTo>
                  <a:lnTo>
                    <a:pt x="78574" y="26669"/>
                  </a:lnTo>
                  <a:lnTo>
                    <a:pt x="74612" y="27939"/>
                  </a:lnTo>
                  <a:lnTo>
                    <a:pt x="75222" y="27939"/>
                  </a:lnTo>
                  <a:lnTo>
                    <a:pt x="71348" y="29209"/>
                  </a:lnTo>
                  <a:lnTo>
                    <a:pt x="71932" y="29209"/>
                  </a:lnTo>
                  <a:lnTo>
                    <a:pt x="68148" y="30479"/>
                  </a:lnTo>
                  <a:lnTo>
                    <a:pt x="68719" y="30479"/>
                  </a:lnTo>
                  <a:lnTo>
                    <a:pt x="65024" y="31749"/>
                  </a:lnTo>
                  <a:lnTo>
                    <a:pt x="65582" y="31749"/>
                  </a:lnTo>
                  <a:lnTo>
                    <a:pt x="61988" y="33019"/>
                  </a:lnTo>
                  <a:lnTo>
                    <a:pt x="62534" y="33019"/>
                  </a:lnTo>
                  <a:lnTo>
                    <a:pt x="60788" y="34289"/>
                  </a:lnTo>
                  <a:lnTo>
                    <a:pt x="59562" y="34289"/>
                  </a:lnTo>
                  <a:lnTo>
                    <a:pt x="56184" y="36829"/>
                  </a:lnTo>
                  <a:lnTo>
                    <a:pt x="56692" y="36829"/>
                  </a:lnTo>
                  <a:lnTo>
                    <a:pt x="55060" y="38099"/>
                  </a:lnTo>
                  <a:lnTo>
                    <a:pt x="53911" y="38099"/>
                  </a:lnTo>
                  <a:lnTo>
                    <a:pt x="50761" y="40639"/>
                  </a:lnTo>
                  <a:lnTo>
                    <a:pt x="51231" y="40639"/>
                  </a:lnTo>
                  <a:lnTo>
                    <a:pt x="48209" y="43179"/>
                  </a:lnTo>
                  <a:lnTo>
                    <a:pt x="48653" y="43179"/>
                  </a:lnTo>
                  <a:lnTo>
                    <a:pt x="45758" y="45719"/>
                  </a:lnTo>
                  <a:lnTo>
                    <a:pt x="46189" y="45719"/>
                  </a:lnTo>
                  <a:lnTo>
                    <a:pt x="43434" y="48259"/>
                  </a:lnTo>
                  <a:lnTo>
                    <a:pt x="43840" y="48259"/>
                  </a:lnTo>
                  <a:lnTo>
                    <a:pt x="41211" y="50799"/>
                  </a:lnTo>
                  <a:lnTo>
                    <a:pt x="41605" y="50799"/>
                  </a:lnTo>
                  <a:lnTo>
                    <a:pt x="39128" y="53339"/>
                  </a:lnTo>
                  <a:lnTo>
                    <a:pt x="39497" y="53339"/>
                  </a:lnTo>
                  <a:lnTo>
                    <a:pt x="37172" y="55879"/>
                  </a:lnTo>
                  <a:lnTo>
                    <a:pt x="37515" y="55879"/>
                  </a:lnTo>
                  <a:lnTo>
                    <a:pt x="35344" y="58419"/>
                  </a:lnTo>
                  <a:lnTo>
                    <a:pt x="35661" y="58419"/>
                  </a:lnTo>
                  <a:lnTo>
                    <a:pt x="34323" y="60959"/>
                  </a:lnTo>
                  <a:lnTo>
                    <a:pt x="33947" y="60959"/>
                  </a:lnTo>
                  <a:lnTo>
                    <a:pt x="32105" y="64769"/>
                  </a:lnTo>
                  <a:lnTo>
                    <a:pt x="32372" y="64769"/>
                  </a:lnTo>
                  <a:lnTo>
                    <a:pt x="31263" y="67309"/>
                  </a:lnTo>
                  <a:lnTo>
                    <a:pt x="30949" y="67309"/>
                  </a:lnTo>
                  <a:lnTo>
                    <a:pt x="29463" y="71119"/>
                  </a:lnTo>
                  <a:lnTo>
                    <a:pt x="29667" y="71119"/>
                  </a:lnTo>
                  <a:lnTo>
                    <a:pt x="28795" y="73659"/>
                  </a:lnTo>
                  <a:lnTo>
                    <a:pt x="28549" y="73659"/>
                  </a:lnTo>
                  <a:lnTo>
                    <a:pt x="27432" y="77469"/>
                  </a:lnTo>
                  <a:lnTo>
                    <a:pt x="27584" y="77469"/>
                  </a:lnTo>
                  <a:lnTo>
                    <a:pt x="26657" y="81279"/>
                  </a:lnTo>
                  <a:lnTo>
                    <a:pt x="26293" y="83819"/>
                  </a:lnTo>
                  <a:lnTo>
                    <a:pt x="26149" y="83819"/>
                  </a:lnTo>
                  <a:lnTo>
                    <a:pt x="25749" y="87629"/>
                  </a:lnTo>
                  <a:lnTo>
                    <a:pt x="25441" y="91439"/>
                  </a:lnTo>
                  <a:lnTo>
                    <a:pt x="25311" y="429259"/>
                  </a:lnTo>
                  <a:lnTo>
                    <a:pt x="25387" y="433069"/>
                  </a:lnTo>
                  <a:lnTo>
                    <a:pt x="25679" y="436879"/>
                  </a:lnTo>
                  <a:lnTo>
                    <a:pt x="26149" y="439419"/>
                  </a:lnTo>
                  <a:lnTo>
                    <a:pt x="26784" y="443229"/>
                  </a:lnTo>
                  <a:lnTo>
                    <a:pt x="27584" y="447039"/>
                  </a:lnTo>
                  <a:lnTo>
                    <a:pt x="27804" y="447039"/>
                  </a:lnTo>
                  <a:lnTo>
                    <a:pt x="28549" y="449579"/>
                  </a:lnTo>
                  <a:lnTo>
                    <a:pt x="28359" y="449579"/>
                  </a:lnTo>
                  <a:lnTo>
                    <a:pt x="29667" y="453389"/>
                  </a:lnTo>
                  <a:lnTo>
                    <a:pt x="29463" y="453389"/>
                  </a:lnTo>
                  <a:lnTo>
                    <a:pt x="30949" y="457199"/>
                  </a:lnTo>
                  <a:lnTo>
                    <a:pt x="31263" y="457199"/>
                  </a:lnTo>
                  <a:lnTo>
                    <a:pt x="32372" y="459739"/>
                  </a:lnTo>
                  <a:lnTo>
                    <a:pt x="32105" y="459739"/>
                  </a:lnTo>
                  <a:lnTo>
                    <a:pt x="33947" y="462279"/>
                  </a:lnTo>
                  <a:lnTo>
                    <a:pt x="33655" y="462279"/>
                  </a:lnTo>
                  <a:lnTo>
                    <a:pt x="35661" y="466089"/>
                  </a:lnTo>
                  <a:lnTo>
                    <a:pt x="36068" y="466089"/>
                  </a:lnTo>
                  <a:lnTo>
                    <a:pt x="37515" y="468629"/>
                  </a:lnTo>
                  <a:lnTo>
                    <a:pt x="37172" y="468629"/>
                  </a:lnTo>
                  <a:lnTo>
                    <a:pt x="39497" y="471169"/>
                  </a:lnTo>
                  <a:lnTo>
                    <a:pt x="39128" y="471169"/>
                  </a:lnTo>
                  <a:lnTo>
                    <a:pt x="41605" y="473709"/>
                  </a:lnTo>
                  <a:lnTo>
                    <a:pt x="41211" y="473709"/>
                  </a:lnTo>
                  <a:lnTo>
                    <a:pt x="43840" y="476249"/>
                  </a:lnTo>
                  <a:lnTo>
                    <a:pt x="43434" y="476249"/>
                  </a:lnTo>
                  <a:lnTo>
                    <a:pt x="46189" y="478789"/>
                  </a:lnTo>
                  <a:close/>
                </a:path>
                <a:path w="5086350" h="524510">
                  <a:moveTo>
                    <a:pt x="5027079" y="35559"/>
                  </a:moveTo>
                  <a:lnTo>
                    <a:pt x="5023586" y="33019"/>
                  </a:lnTo>
                  <a:lnTo>
                    <a:pt x="5024132" y="33019"/>
                  </a:lnTo>
                  <a:lnTo>
                    <a:pt x="5020538" y="31749"/>
                  </a:lnTo>
                  <a:lnTo>
                    <a:pt x="5021097" y="31749"/>
                  </a:lnTo>
                  <a:lnTo>
                    <a:pt x="5017401" y="30479"/>
                  </a:lnTo>
                  <a:lnTo>
                    <a:pt x="5017973" y="30479"/>
                  </a:lnTo>
                  <a:lnTo>
                    <a:pt x="5014188" y="29209"/>
                  </a:lnTo>
                  <a:lnTo>
                    <a:pt x="5014772" y="29209"/>
                  </a:lnTo>
                  <a:lnTo>
                    <a:pt x="5010899" y="27939"/>
                  </a:lnTo>
                  <a:lnTo>
                    <a:pt x="5011508" y="27939"/>
                  </a:lnTo>
                  <a:lnTo>
                    <a:pt x="5007546" y="26669"/>
                  </a:lnTo>
                  <a:lnTo>
                    <a:pt x="5004752" y="26669"/>
                  </a:lnTo>
                  <a:lnTo>
                    <a:pt x="5000650" y="25399"/>
                  </a:lnTo>
                  <a:lnTo>
                    <a:pt x="5056219" y="25399"/>
                  </a:lnTo>
                  <a:lnTo>
                    <a:pt x="5057889" y="26669"/>
                  </a:lnTo>
                  <a:lnTo>
                    <a:pt x="5058321" y="27939"/>
                  </a:lnTo>
                  <a:lnTo>
                    <a:pt x="5061483" y="30479"/>
                  </a:lnTo>
                  <a:lnTo>
                    <a:pt x="5064493" y="34289"/>
                  </a:lnTo>
                  <a:lnTo>
                    <a:pt x="5026558" y="34289"/>
                  </a:lnTo>
                  <a:lnTo>
                    <a:pt x="5027079" y="35559"/>
                  </a:lnTo>
                  <a:close/>
                </a:path>
                <a:path w="5086350" h="524510">
                  <a:moveTo>
                    <a:pt x="59042" y="35559"/>
                  </a:moveTo>
                  <a:lnTo>
                    <a:pt x="59562" y="34289"/>
                  </a:lnTo>
                  <a:lnTo>
                    <a:pt x="60788" y="34289"/>
                  </a:lnTo>
                  <a:lnTo>
                    <a:pt x="59042" y="35559"/>
                  </a:lnTo>
                  <a:close/>
                </a:path>
                <a:path w="5086350" h="524510">
                  <a:moveTo>
                    <a:pt x="5032692" y="39369"/>
                  </a:moveTo>
                  <a:lnTo>
                    <a:pt x="5029428" y="36829"/>
                  </a:lnTo>
                  <a:lnTo>
                    <a:pt x="5029936" y="36829"/>
                  </a:lnTo>
                  <a:lnTo>
                    <a:pt x="5026558" y="34289"/>
                  </a:lnTo>
                  <a:lnTo>
                    <a:pt x="5064493" y="34289"/>
                  </a:lnTo>
                  <a:lnTo>
                    <a:pt x="5066957" y="38099"/>
                  </a:lnTo>
                  <a:lnTo>
                    <a:pt x="5032209" y="38099"/>
                  </a:lnTo>
                  <a:lnTo>
                    <a:pt x="5032692" y="39369"/>
                  </a:lnTo>
                  <a:close/>
                </a:path>
                <a:path w="5086350" h="524510">
                  <a:moveTo>
                    <a:pt x="53428" y="39369"/>
                  </a:moveTo>
                  <a:lnTo>
                    <a:pt x="53911" y="38099"/>
                  </a:lnTo>
                  <a:lnTo>
                    <a:pt x="55060" y="38099"/>
                  </a:lnTo>
                  <a:lnTo>
                    <a:pt x="53428" y="39369"/>
                  </a:lnTo>
                  <a:close/>
                </a:path>
                <a:path w="5086350" h="524510">
                  <a:moveTo>
                    <a:pt x="5072164" y="45719"/>
                  </a:moveTo>
                  <a:lnTo>
                    <a:pt x="5040363" y="45719"/>
                  </a:lnTo>
                  <a:lnTo>
                    <a:pt x="5037467" y="43179"/>
                  </a:lnTo>
                  <a:lnTo>
                    <a:pt x="5037912" y="43179"/>
                  </a:lnTo>
                  <a:lnTo>
                    <a:pt x="5034889" y="40639"/>
                  </a:lnTo>
                  <a:lnTo>
                    <a:pt x="5035359" y="40639"/>
                  </a:lnTo>
                  <a:lnTo>
                    <a:pt x="5032209" y="38099"/>
                  </a:lnTo>
                  <a:lnTo>
                    <a:pt x="5066957" y="38099"/>
                  </a:lnTo>
                  <a:lnTo>
                    <a:pt x="5069649" y="41909"/>
                  </a:lnTo>
                  <a:lnTo>
                    <a:pt x="5072164" y="45719"/>
                  </a:lnTo>
                  <a:close/>
                </a:path>
                <a:path w="5086350" h="524510">
                  <a:moveTo>
                    <a:pt x="5052466" y="62229"/>
                  </a:moveTo>
                  <a:lnTo>
                    <a:pt x="5050459" y="58419"/>
                  </a:lnTo>
                  <a:lnTo>
                    <a:pt x="5050777" y="58419"/>
                  </a:lnTo>
                  <a:lnTo>
                    <a:pt x="5048605" y="55879"/>
                  </a:lnTo>
                  <a:lnTo>
                    <a:pt x="5048948" y="55879"/>
                  </a:lnTo>
                  <a:lnTo>
                    <a:pt x="5046624" y="53339"/>
                  </a:lnTo>
                  <a:lnTo>
                    <a:pt x="5046992" y="53339"/>
                  </a:lnTo>
                  <a:lnTo>
                    <a:pt x="5044516" y="50799"/>
                  </a:lnTo>
                  <a:lnTo>
                    <a:pt x="5044909" y="50799"/>
                  </a:lnTo>
                  <a:lnTo>
                    <a:pt x="5042281" y="48259"/>
                  </a:lnTo>
                  <a:lnTo>
                    <a:pt x="5042687" y="48259"/>
                  </a:lnTo>
                  <a:lnTo>
                    <a:pt x="5039931" y="45719"/>
                  </a:lnTo>
                  <a:lnTo>
                    <a:pt x="5072481" y="45719"/>
                  </a:lnTo>
                  <a:lnTo>
                    <a:pt x="5074488" y="49529"/>
                  </a:lnTo>
                  <a:lnTo>
                    <a:pt x="5076621" y="53339"/>
                  </a:lnTo>
                  <a:lnTo>
                    <a:pt x="5078806" y="58419"/>
                  </a:lnTo>
                  <a:lnTo>
                    <a:pt x="5079796" y="60959"/>
                  </a:lnTo>
                  <a:lnTo>
                    <a:pt x="5052174" y="60959"/>
                  </a:lnTo>
                  <a:lnTo>
                    <a:pt x="5052466" y="62229"/>
                  </a:lnTo>
                  <a:close/>
                </a:path>
                <a:path w="5086350" h="524510">
                  <a:moveTo>
                    <a:pt x="33655" y="62229"/>
                  </a:moveTo>
                  <a:lnTo>
                    <a:pt x="33947" y="60959"/>
                  </a:lnTo>
                  <a:lnTo>
                    <a:pt x="34323" y="60959"/>
                  </a:lnTo>
                  <a:lnTo>
                    <a:pt x="33655" y="62229"/>
                  </a:lnTo>
                  <a:close/>
                </a:path>
                <a:path w="5086350" h="524510">
                  <a:moveTo>
                    <a:pt x="5055412" y="68579"/>
                  </a:moveTo>
                  <a:lnTo>
                    <a:pt x="5053749" y="64769"/>
                  </a:lnTo>
                  <a:lnTo>
                    <a:pt x="5054015" y="64769"/>
                  </a:lnTo>
                  <a:lnTo>
                    <a:pt x="5052174" y="60959"/>
                  </a:lnTo>
                  <a:lnTo>
                    <a:pt x="5079796" y="60959"/>
                  </a:lnTo>
                  <a:lnTo>
                    <a:pt x="5080292" y="62229"/>
                  </a:lnTo>
                  <a:lnTo>
                    <a:pt x="5082004" y="67309"/>
                  </a:lnTo>
                  <a:lnTo>
                    <a:pt x="5055171" y="67309"/>
                  </a:lnTo>
                  <a:lnTo>
                    <a:pt x="5055412" y="68579"/>
                  </a:lnTo>
                  <a:close/>
                </a:path>
                <a:path w="5086350" h="524510">
                  <a:moveTo>
                    <a:pt x="30708" y="68579"/>
                  </a:moveTo>
                  <a:lnTo>
                    <a:pt x="30949" y="67309"/>
                  </a:lnTo>
                  <a:lnTo>
                    <a:pt x="31263" y="67309"/>
                  </a:lnTo>
                  <a:lnTo>
                    <a:pt x="30708" y="68579"/>
                  </a:lnTo>
                  <a:close/>
                </a:path>
                <a:path w="5086350" h="524510">
                  <a:moveTo>
                    <a:pt x="5057762" y="74929"/>
                  </a:moveTo>
                  <a:lnTo>
                    <a:pt x="5056454" y="71119"/>
                  </a:lnTo>
                  <a:lnTo>
                    <a:pt x="5056657" y="71119"/>
                  </a:lnTo>
                  <a:lnTo>
                    <a:pt x="5055171" y="67309"/>
                  </a:lnTo>
                  <a:lnTo>
                    <a:pt x="5082004" y="67309"/>
                  </a:lnTo>
                  <a:lnTo>
                    <a:pt x="5083289" y="71119"/>
                  </a:lnTo>
                  <a:lnTo>
                    <a:pt x="5083752" y="73659"/>
                  </a:lnTo>
                  <a:lnTo>
                    <a:pt x="5057571" y="73659"/>
                  </a:lnTo>
                  <a:lnTo>
                    <a:pt x="5057762" y="74929"/>
                  </a:lnTo>
                  <a:close/>
                </a:path>
                <a:path w="5086350" h="524510">
                  <a:moveTo>
                    <a:pt x="28359" y="74929"/>
                  </a:moveTo>
                  <a:lnTo>
                    <a:pt x="28549" y="73659"/>
                  </a:lnTo>
                  <a:lnTo>
                    <a:pt x="28795" y="73659"/>
                  </a:lnTo>
                  <a:lnTo>
                    <a:pt x="28359" y="74929"/>
                  </a:lnTo>
                  <a:close/>
                </a:path>
                <a:path w="5086350" h="524510">
                  <a:moveTo>
                    <a:pt x="5060073" y="85089"/>
                  </a:moveTo>
                  <a:lnTo>
                    <a:pt x="5059337" y="81279"/>
                  </a:lnTo>
                  <a:lnTo>
                    <a:pt x="5058537" y="77469"/>
                  </a:lnTo>
                  <a:lnTo>
                    <a:pt x="5058689" y="77469"/>
                  </a:lnTo>
                  <a:lnTo>
                    <a:pt x="5057571" y="73659"/>
                  </a:lnTo>
                  <a:lnTo>
                    <a:pt x="5083752" y="73659"/>
                  </a:lnTo>
                  <a:lnTo>
                    <a:pt x="5084216" y="76199"/>
                  </a:lnTo>
                  <a:lnTo>
                    <a:pt x="5085080" y="80009"/>
                  </a:lnTo>
                  <a:lnTo>
                    <a:pt x="5085546" y="83819"/>
                  </a:lnTo>
                  <a:lnTo>
                    <a:pt x="5059972" y="83819"/>
                  </a:lnTo>
                  <a:lnTo>
                    <a:pt x="5060073" y="85089"/>
                  </a:lnTo>
                  <a:close/>
                </a:path>
                <a:path w="5086350" h="524510">
                  <a:moveTo>
                    <a:pt x="26047" y="85089"/>
                  </a:moveTo>
                  <a:lnTo>
                    <a:pt x="26149" y="83819"/>
                  </a:lnTo>
                  <a:lnTo>
                    <a:pt x="26293" y="83819"/>
                  </a:lnTo>
                  <a:lnTo>
                    <a:pt x="26047" y="85089"/>
                  </a:lnTo>
                  <a:close/>
                </a:path>
                <a:path w="5086350" h="524510">
                  <a:moveTo>
                    <a:pt x="5086235" y="429259"/>
                  </a:moveTo>
                  <a:lnTo>
                    <a:pt x="5060835" y="429259"/>
                  </a:lnTo>
                  <a:lnTo>
                    <a:pt x="5060734" y="91439"/>
                  </a:lnTo>
                  <a:lnTo>
                    <a:pt x="5060442" y="87629"/>
                  </a:lnTo>
                  <a:lnTo>
                    <a:pt x="5059972" y="83819"/>
                  </a:lnTo>
                  <a:lnTo>
                    <a:pt x="5085546" y="83819"/>
                  </a:lnTo>
                  <a:lnTo>
                    <a:pt x="5085702" y="85089"/>
                  </a:lnTo>
                  <a:lnTo>
                    <a:pt x="5086096" y="90169"/>
                  </a:lnTo>
                  <a:lnTo>
                    <a:pt x="5086165" y="92709"/>
                  </a:lnTo>
                  <a:lnTo>
                    <a:pt x="5086235" y="429259"/>
                  </a:lnTo>
                  <a:close/>
                </a:path>
                <a:path w="5086350" h="524510">
                  <a:moveTo>
                    <a:pt x="25615" y="88899"/>
                  </a:moveTo>
                  <a:lnTo>
                    <a:pt x="25679" y="87629"/>
                  </a:lnTo>
                  <a:lnTo>
                    <a:pt x="25615" y="88899"/>
                  </a:lnTo>
                  <a:close/>
                </a:path>
                <a:path w="5086350" h="524510">
                  <a:moveTo>
                    <a:pt x="5060505" y="88899"/>
                  </a:moveTo>
                  <a:lnTo>
                    <a:pt x="5060372" y="87629"/>
                  </a:lnTo>
                  <a:lnTo>
                    <a:pt x="5060505" y="88899"/>
                  </a:lnTo>
                  <a:close/>
                </a:path>
                <a:path w="5086350" h="524510">
                  <a:moveTo>
                    <a:pt x="25361" y="92709"/>
                  </a:moveTo>
                  <a:lnTo>
                    <a:pt x="25387" y="91439"/>
                  </a:lnTo>
                  <a:lnTo>
                    <a:pt x="25361" y="92709"/>
                  </a:lnTo>
                  <a:close/>
                </a:path>
                <a:path w="5086350" h="524510">
                  <a:moveTo>
                    <a:pt x="5060759" y="92709"/>
                  </a:moveTo>
                  <a:lnTo>
                    <a:pt x="5060680" y="91439"/>
                  </a:lnTo>
                  <a:lnTo>
                    <a:pt x="5060759" y="92709"/>
                  </a:lnTo>
                  <a:close/>
                </a:path>
                <a:path w="5086350" h="524510">
                  <a:moveTo>
                    <a:pt x="25311" y="429259"/>
                  </a:moveTo>
                  <a:lnTo>
                    <a:pt x="25285" y="427989"/>
                  </a:lnTo>
                  <a:lnTo>
                    <a:pt x="25311" y="429259"/>
                  </a:lnTo>
                  <a:close/>
                </a:path>
                <a:path w="5086350" h="524510">
                  <a:moveTo>
                    <a:pt x="5086130" y="433069"/>
                  </a:moveTo>
                  <a:lnTo>
                    <a:pt x="5060734" y="433069"/>
                  </a:lnTo>
                  <a:lnTo>
                    <a:pt x="5060835" y="427989"/>
                  </a:lnTo>
                  <a:lnTo>
                    <a:pt x="5060835" y="429259"/>
                  </a:lnTo>
                  <a:lnTo>
                    <a:pt x="5086235" y="429259"/>
                  </a:lnTo>
                  <a:lnTo>
                    <a:pt x="5086130" y="433069"/>
                  </a:lnTo>
                  <a:close/>
                </a:path>
                <a:path w="5086350" h="524510">
                  <a:moveTo>
                    <a:pt x="25441" y="433069"/>
                  </a:moveTo>
                  <a:lnTo>
                    <a:pt x="25361" y="431799"/>
                  </a:lnTo>
                  <a:lnTo>
                    <a:pt x="25441" y="433069"/>
                  </a:lnTo>
                  <a:close/>
                </a:path>
                <a:path w="5086350" h="524510">
                  <a:moveTo>
                    <a:pt x="5085899" y="436879"/>
                  </a:moveTo>
                  <a:lnTo>
                    <a:pt x="5060442" y="436879"/>
                  </a:lnTo>
                  <a:lnTo>
                    <a:pt x="5060759" y="431799"/>
                  </a:lnTo>
                  <a:lnTo>
                    <a:pt x="5060734" y="433069"/>
                  </a:lnTo>
                  <a:lnTo>
                    <a:pt x="5086130" y="433069"/>
                  </a:lnTo>
                  <a:lnTo>
                    <a:pt x="5086096" y="434339"/>
                  </a:lnTo>
                  <a:lnTo>
                    <a:pt x="5085899" y="436879"/>
                  </a:lnTo>
                  <a:close/>
                </a:path>
                <a:path w="5086350" h="524510">
                  <a:moveTo>
                    <a:pt x="25793" y="436879"/>
                  </a:moveTo>
                  <a:lnTo>
                    <a:pt x="25615" y="435609"/>
                  </a:lnTo>
                  <a:lnTo>
                    <a:pt x="25793" y="436879"/>
                  </a:lnTo>
                  <a:close/>
                </a:path>
                <a:path w="5086350" h="524510">
                  <a:moveTo>
                    <a:pt x="5084527" y="447039"/>
                  </a:moveTo>
                  <a:lnTo>
                    <a:pt x="5058537" y="447039"/>
                  </a:lnTo>
                  <a:lnTo>
                    <a:pt x="5059464" y="443229"/>
                  </a:lnTo>
                  <a:lnTo>
                    <a:pt x="5060073" y="439419"/>
                  </a:lnTo>
                  <a:lnTo>
                    <a:pt x="5060505" y="435609"/>
                  </a:lnTo>
                  <a:lnTo>
                    <a:pt x="5060442" y="436879"/>
                  </a:lnTo>
                  <a:lnTo>
                    <a:pt x="5085899" y="436879"/>
                  </a:lnTo>
                  <a:lnTo>
                    <a:pt x="5085702" y="439419"/>
                  </a:lnTo>
                  <a:lnTo>
                    <a:pt x="5085080" y="443229"/>
                  </a:lnTo>
                  <a:lnTo>
                    <a:pt x="5084527" y="447039"/>
                  </a:lnTo>
                  <a:close/>
                </a:path>
                <a:path w="5086350" h="524510">
                  <a:moveTo>
                    <a:pt x="27804" y="447039"/>
                  </a:moveTo>
                  <a:lnTo>
                    <a:pt x="27584" y="447039"/>
                  </a:lnTo>
                  <a:lnTo>
                    <a:pt x="27432" y="445769"/>
                  </a:lnTo>
                  <a:lnTo>
                    <a:pt x="27804" y="447039"/>
                  </a:lnTo>
                  <a:close/>
                </a:path>
                <a:path w="5086350" h="524510">
                  <a:moveTo>
                    <a:pt x="5082006" y="457199"/>
                  </a:moveTo>
                  <a:lnTo>
                    <a:pt x="5055171" y="457199"/>
                  </a:lnTo>
                  <a:lnTo>
                    <a:pt x="5056657" y="453389"/>
                  </a:lnTo>
                  <a:lnTo>
                    <a:pt x="5056454" y="453389"/>
                  </a:lnTo>
                  <a:lnTo>
                    <a:pt x="5057762" y="449579"/>
                  </a:lnTo>
                  <a:lnTo>
                    <a:pt x="5057571" y="449579"/>
                  </a:lnTo>
                  <a:lnTo>
                    <a:pt x="5058689" y="445769"/>
                  </a:lnTo>
                  <a:lnTo>
                    <a:pt x="5058537" y="447039"/>
                  </a:lnTo>
                  <a:lnTo>
                    <a:pt x="5084527" y="447039"/>
                  </a:lnTo>
                  <a:lnTo>
                    <a:pt x="5084343" y="448309"/>
                  </a:lnTo>
                  <a:lnTo>
                    <a:pt x="5083289" y="452119"/>
                  </a:lnTo>
                  <a:lnTo>
                    <a:pt x="5082006" y="457199"/>
                  </a:lnTo>
                  <a:close/>
                </a:path>
                <a:path w="5086350" h="524510">
                  <a:moveTo>
                    <a:pt x="31263" y="457199"/>
                  </a:moveTo>
                  <a:lnTo>
                    <a:pt x="30949" y="457199"/>
                  </a:lnTo>
                  <a:lnTo>
                    <a:pt x="30708" y="455929"/>
                  </a:lnTo>
                  <a:lnTo>
                    <a:pt x="31263" y="457199"/>
                  </a:lnTo>
                  <a:close/>
                </a:path>
                <a:path w="5086350" h="524510">
                  <a:moveTo>
                    <a:pt x="5078806" y="466089"/>
                  </a:moveTo>
                  <a:lnTo>
                    <a:pt x="5050459" y="466089"/>
                  </a:lnTo>
                  <a:lnTo>
                    <a:pt x="5052466" y="462279"/>
                  </a:lnTo>
                  <a:lnTo>
                    <a:pt x="5052174" y="462279"/>
                  </a:lnTo>
                  <a:lnTo>
                    <a:pt x="5054015" y="459739"/>
                  </a:lnTo>
                  <a:lnTo>
                    <a:pt x="5053749" y="459739"/>
                  </a:lnTo>
                  <a:lnTo>
                    <a:pt x="5055412" y="455929"/>
                  </a:lnTo>
                  <a:lnTo>
                    <a:pt x="5055171" y="457199"/>
                  </a:lnTo>
                  <a:lnTo>
                    <a:pt x="5082006" y="457199"/>
                  </a:lnTo>
                  <a:lnTo>
                    <a:pt x="5080508" y="461009"/>
                  </a:lnTo>
                  <a:lnTo>
                    <a:pt x="5080292" y="462279"/>
                  </a:lnTo>
                  <a:lnTo>
                    <a:pt x="5078806" y="466089"/>
                  </a:lnTo>
                  <a:close/>
                </a:path>
                <a:path w="5086350" h="524510">
                  <a:moveTo>
                    <a:pt x="36068" y="466089"/>
                  </a:moveTo>
                  <a:lnTo>
                    <a:pt x="35661" y="466089"/>
                  </a:lnTo>
                  <a:lnTo>
                    <a:pt x="35344" y="464819"/>
                  </a:lnTo>
                  <a:lnTo>
                    <a:pt x="36068" y="466089"/>
                  </a:lnTo>
                  <a:close/>
                </a:path>
                <a:path w="5086350" h="524510">
                  <a:moveTo>
                    <a:pt x="5068752" y="483869"/>
                  </a:moveTo>
                  <a:lnTo>
                    <a:pt x="5034889" y="483869"/>
                  </a:lnTo>
                  <a:lnTo>
                    <a:pt x="5037912" y="481329"/>
                  </a:lnTo>
                  <a:lnTo>
                    <a:pt x="5037467" y="481329"/>
                  </a:lnTo>
                  <a:lnTo>
                    <a:pt x="5040363" y="478789"/>
                  </a:lnTo>
                  <a:lnTo>
                    <a:pt x="5039931" y="478789"/>
                  </a:lnTo>
                  <a:lnTo>
                    <a:pt x="5042687" y="476249"/>
                  </a:lnTo>
                  <a:lnTo>
                    <a:pt x="5042281" y="476249"/>
                  </a:lnTo>
                  <a:lnTo>
                    <a:pt x="5044909" y="473709"/>
                  </a:lnTo>
                  <a:lnTo>
                    <a:pt x="5044516" y="473709"/>
                  </a:lnTo>
                  <a:lnTo>
                    <a:pt x="5046992" y="471169"/>
                  </a:lnTo>
                  <a:lnTo>
                    <a:pt x="5046624" y="471169"/>
                  </a:lnTo>
                  <a:lnTo>
                    <a:pt x="5048948" y="468629"/>
                  </a:lnTo>
                  <a:lnTo>
                    <a:pt x="5048605" y="468629"/>
                  </a:lnTo>
                  <a:lnTo>
                    <a:pt x="5050777" y="464819"/>
                  </a:lnTo>
                  <a:lnTo>
                    <a:pt x="5050459" y="466089"/>
                  </a:lnTo>
                  <a:lnTo>
                    <a:pt x="5078806" y="466089"/>
                  </a:lnTo>
                  <a:lnTo>
                    <a:pt x="5076621" y="471169"/>
                  </a:lnTo>
                  <a:lnTo>
                    <a:pt x="5074488" y="474979"/>
                  </a:lnTo>
                  <a:lnTo>
                    <a:pt x="5072481" y="478789"/>
                  </a:lnTo>
                  <a:lnTo>
                    <a:pt x="5069992" y="482599"/>
                  </a:lnTo>
                  <a:lnTo>
                    <a:pt x="5069649" y="482599"/>
                  </a:lnTo>
                  <a:lnTo>
                    <a:pt x="5068752" y="483869"/>
                  </a:lnTo>
                  <a:close/>
                </a:path>
                <a:path w="5086350" h="524510">
                  <a:moveTo>
                    <a:pt x="75222" y="496569"/>
                  </a:moveTo>
                  <a:lnTo>
                    <a:pt x="27800" y="496569"/>
                  </a:lnTo>
                  <a:lnTo>
                    <a:pt x="24638" y="492759"/>
                  </a:lnTo>
                  <a:lnTo>
                    <a:pt x="21628" y="490219"/>
                  </a:lnTo>
                  <a:lnTo>
                    <a:pt x="19151" y="486409"/>
                  </a:lnTo>
                  <a:lnTo>
                    <a:pt x="16471" y="482599"/>
                  </a:lnTo>
                  <a:lnTo>
                    <a:pt x="13957" y="478789"/>
                  </a:lnTo>
                  <a:lnTo>
                    <a:pt x="45758" y="478789"/>
                  </a:lnTo>
                  <a:lnTo>
                    <a:pt x="48653" y="481329"/>
                  </a:lnTo>
                  <a:lnTo>
                    <a:pt x="48209" y="481329"/>
                  </a:lnTo>
                  <a:lnTo>
                    <a:pt x="51231" y="483869"/>
                  </a:lnTo>
                  <a:lnTo>
                    <a:pt x="52336" y="483869"/>
                  </a:lnTo>
                  <a:lnTo>
                    <a:pt x="53911" y="485139"/>
                  </a:lnTo>
                  <a:lnTo>
                    <a:pt x="53428" y="485139"/>
                  </a:lnTo>
                  <a:lnTo>
                    <a:pt x="56692" y="487679"/>
                  </a:lnTo>
                  <a:lnTo>
                    <a:pt x="56184" y="487679"/>
                  </a:lnTo>
                  <a:lnTo>
                    <a:pt x="59562" y="488949"/>
                  </a:lnTo>
                  <a:lnTo>
                    <a:pt x="59042" y="488949"/>
                  </a:lnTo>
                  <a:lnTo>
                    <a:pt x="62534" y="491489"/>
                  </a:lnTo>
                  <a:lnTo>
                    <a:pt x="63785" y="491489"/>
                  </a:lnTo>
                  <a:lnTo>
                    <a:pt x="65582" y="492759"/>
                  </a:lnTo>
                  <a:lnTo>
                    <a:pt x="65024" y="492759"/>
                  </a:lnTo>
                  <a:lnTo>
                    <a:pt x="68719" y="494029"/>
                  </a:lnTo>
                  <a:lnTo>
                    <a:pt x="68148" y="494029"/>
                  </a:lnTo>
                  <a:lnTo>
                    <a:pt x="71932" y="495299"/>
                  </a:lnTo>
                  <a:lnTo>
                    <a:pt x="71348" y="495299"/>
                  </a:lnTo>
                  <a:lnTo>
                    <a:pt x="75222" y="496569"/>
                  </a:lnTo>
                  <a:close/>
                </a:path>
                <a:path w="5086350" h="524510">
                  <a:moveTo>
                    <a:pt x="52336" y="483869"/>
                  </a:moveTo>
                  <a:lnTo>
                    <a:pt x="51231" y="483869"/>
                  </a:lnTo>
                  <a:lnTo>
                    <a:pt x="50761" y="482599"/>
                  </a:lnTo>
                  <a:lnTo>
                    <a:pt x="52336" y="483869"/>
                  </a:lnTo>
                  <a:close/>
                </a:path>
                <a:path w="5086350" h="524510">
                  <a:moveTo>
                    <a:pt x="5062988" y="491489"/>
                  </a:moveTo>
                  <a:lnTo>
                    <a:pt x="5023586" y="491489"/>
                  </a:lnTo>
                  <a:lnTo>
                    <a:pt x="5027079" y="488949"/>
                  </a:lnTo>
                  <a:lnTo>
                    <a:pt x="5026558" y="488949"/>
                  </a:lnTo>
                  <a:lnTo>
                    <a:pt x="5029936" y="487679"/>
                  </a:lnTo>
                  <a:lnTo>
                    <a:pt x="5029428" y="487679"/>
                  </a:lnTo>
                  <a:lnTo>
                    <a:pt x="5032692" y="485139"/>
                  </a:lnTo>
                  <a:lnTo>
                    <a:pt x="5032209" y="485139"/>
                  </a:lnTo>
                  <a:lnTo>
                    <a:pt x="5035359" y="482599"/>
                  </a:lnTo>
                  <a:lnTo>
                    <a:pt x="5034889" y="483869"/>
                  </a:lnTo>
                  <a:lnTo>
                    <a:pt x="5068752" y="483869"/>
                  </a:lnTo>
                  <a:lnTo>
                    <a:pt x="5066957" y="486409"/>
                  </a:lnTo>
                  <a:lnTo>
                    <a:pt x="5064493" y="490219"/>
                  </a:lnTo>
                  <a:lnTo>
                    <a:pt x="5062988" y="491489"/>
                  </a:lnTo>
                  <a:close/>
                </a:path>
                <a:path w="5086350" h="524510">
                  <a:moveTo>
                    <a:pt x="63785" y="491489"/>
                  </a:moveTo>
                  <a:lnTo>
                    <a:pt x="62534" y="491489"/>
                  </a:lnTo>
                  <a:lnTo>
                    <a:pt x="61988" y="490219"/>
                  </a:lnTo>
                  <a:lnTo>
                    <a:pt x="63785" y="491489"/>
                  </a:lnTo>
                  <a:close/>
                </a:path>
                <a:path w="5086350" h="524510">
                  <a:moveTo>
                    <a:pt x="5058321" y="496569"/>
                  </a:moveTo>
                  <a:lnTo>
                    <a:pt x="5010899" y="496569"/>
                  </a:lnTo>
                  <a:lnTo>
                    <a:pt x="5014772" y="495299"/>
                  </a:lnTo>
                  <a:lnTo>
                    <a:pt x="5014188" y="495299"/>
                  </a:lnTo>
                  <a:lnTo>
                    <a:pt x="5017973" y="494029"/>
                  </a:lnTo>
                  <a:lnTo>
                    <a:pt x="5017401" y="494029"/>
                  </a:lnTo>
                  <a:lnTo>
                    <a:pt x="5021097" y="492759"/>
                  </a:lnTo>
                  <a:lnTo>
                    <a:pt x="5020538" y="492759"/>
                  </a:lnTo>
                  <a:lnTo>
                    <a:pt x="5024132" y="490219"/>
                  </a:lnTo>
                  <a:lnTo>
                    <a:pt x="5023586" y="491489"/>
                  </a:lnTo>
                  <a:lnTo>
                    <a:pt x="5062988" y="491489"/>
                  </a:lnTo>
                  <a:lnTo>
                    <a:pt x="5061483" y="492759"/>
                  </a:lnTo>
                  <a:lnTo>
                    <a:pt x="5058321" y="496569"/>
                  </a:lnTo>
                  <a:close/>
                </a:path>
                <a:path w="5086350" h="524510">
                  <a:moveTo>
                    <a:pt x="5009845" y="523239"/>
                  </a:moveTo>
                  <a:lnTo>
                    <a:pt x="76276" y="523239"/>
                  </a:lnTo>
                  <a:lnTo>
                    <a:pt x="72250" y="521969"/>
                  </a:lnTo>
                  <a:lnTo>
                    <a:pt x="63207" y="519429"/>
                  </a:lnTo>
                  <a:lnTo>
                    <a:pt x="62611" y="519429"/>
                  </a:lnTo>
                  <a:lnTo>
                    <a:pt x="58826" y="516889"/>
                  </a:lnTo>
                  <a:lnTo>
                    <a:pt x="54013" y="515619"/>
                  </a:lnTo>
                  <a:lnTo>
                    <a:pt x="49872" y="513079"/>
                  </a:lnTo>
                  <a:lnTo>
                    <a:pt x="46380" y="510539"/>
                  </a:lnTo>
                  <a:lnTo>
                    <a:pt x="42481" y="507999"/>
                  </a:lnTo>
                  <a:lnTo>
                    <a:pt x="41973" y="507999"/>
                  </a:lnTo>
                  <a:lnTo>
                    <a:pt x="38214" y="505459"/>
                  </a:lnTo>
                  <a:lnTo>
                    <a:pt x="35064" y="502919"/>
                  </a:lnTo>
                  <a:lnTo>
                    <a:pt x="31572" y="500379"/>
                  </a:lnTo>
                  <a:lnTo>
                    <a:pt x="28232" y="496569"/>
                  </a:lnTo>
                  <a:lnTo>
                    <a:pt x="74612" y="496569"/>
                  </a:lnTo>
                  <a:lnTo>
                    <a:pt x="78574" y="497839"/>
                  </a:lnTo>
                  <a:lnTo>
                    <a:pt x="81368" y="497839"/>
                  </a:lnTo>
                  <a:lnTo>
                    <a:pt x="85471" y="499109"/>
                  </a:lnTo>
                  <a:lnTo>
                    <a:pt x="5055662" y="499109"/>
                  </a:lnTo>
                  <a:lnTo>
                    <a:pt x="5054549" y="500379"/>
                  </a:lnTo>
                  <a:lnTo>
                    <a:pt x="5051056" y="502919"/>
                  </a:lnTo>
                  <a:lnTo>
                    <a:pt x="5047907" y="505459"/>
                  </a:lnTo>
                  <a:lnTo>
                    <a:pt x="5044147" y="507999"/>
                  </a:lnTo>
                  <a:lnTo>
                    <a:pt x="5040261" y="510539"/>
                  </a:lnTo>
                  <a:lnTo>
                    <a:pt x="5039741" y="510539"/>
                  </a:lnTo>
                  <a:lnTo>
                    <a:pt x="5036248" y="513079"/>
                  </a:lnTo>
                  <a:lnTo>
                    <a:pt x="5032108" y="515619"/>
                  </a:lnTo>
                  <a:lnTo>
                    <a:pt x="5027295" y="516889"/>
                  </a:lnTo>
                  <a:lnTo>
                    <a:pt x="5023510" y="519429"/>
                  </a:lnTo>
                  <a:lnTo>
                    <a:pt x="5018443" y="520699"/>
                  </a:lnTo>
                  <a:lnTo>
                    <a:pt x="5013871" y="521969"/>
                  </a:lnTo>
                  <a:lnTo>
                    <a:pt x="5009845" y="523239"/>
                  </a:lnTo>
                  <a:close/>
                </a:path>
                <a:path w="5086350" h="524510">
                  <a:moveTo>
                    <a:pt x="81991" y="497839"/>
                  </a:moveTo>
                  <a:lnTo>
                    <a:pt x="78574" y="497839"/>
                  </a:lnTo>
                  <a:lnTo>
                    <a:pt x="77952" y="496569"/>
                  </a:lnTo>
                  <a:lnTo>
                    <a:pt x="81991" y="497839"/>
                  </a:lnTo>
                  <a:close/>
                </a:path>
                <a:path w="5086350" h="524510">
                  <a:moveTo>
                    <a:pt x="5007546" y="497839"/>
                  </a:moveTo>
                  <a:lnTo>
                    <a:pt x="5004130" y="497839"/>
                  </a:lnTo>
                  <a:lnTo>
                    <a:pt x="5008168" y="496569"/>
                  </a:lnTo>
                  <a:lnTo>
                    <a:pt x="5007546" y="497839"/>
                  </a:lnTo>
                  <a:close/>
                </a:path>
                <a:path w="5086350" h="524510">
                  <a:moveTo>
                    <a:pt x="5055662" y="499109"/>
                  </a:moveTo>
                  <a:lnTo>
                    <a:pt x="5000650" y="499109"/>
                  </a:lnTo>
                  <a:lnTo>
                    <a:pt x="5004752" y="497839"/>
                  </a:lnTo>
                  <a:lnTo>
                    <a:pt x="5007546" y="497839"/>
                  </a:lnTo>
                  <a:lnTo>
                    <a:pt x="5011508" y="496569"/>
                  </a:lnTo>
                  <a:lnTo>
                    <a:pt x="5057889" y="496569"/>
                  </a:lnTo>
                  <a:lnTo>
                    <a:pt x="5055662" y="499109"/>
                  </a:lnTo>
                  <a:close/>
                </a:path>
                <a:path w="5086350" h="524510">
                  <a:moveTo>
                    <a:pt x="5000307" y="524509"/>
                  </a:moveTo>
                  <a:lnTo>
                    <a:pt x="85813" y="524509"/>
                  </a:lnTo>
                  <a:lnTo>
                    <a:pt x="81000" y="523239"/>
                  </a:lnTo>
                  <a:lnTo>
                    <a:pt x="5005120" y="523239"/>
                  </a:lnTo>
                  <a:lnTo>
                    <a:pt x="5000307" y="524509"/>
                  </a:lnTo>
                  <a:close/>
                </a:path>
              </a:pathLst>
            </a:custGeom>
            <a:solidFill>
              <a:srgbClr val="FFFFFF"/>
            </a:solidFill>
          </p:spPr>
          <p:txBody>
            <a:bodyPr wrap="square" lIns="0" tIns="0" rIns="0" bIns="0" rtlCol="0"/>
            <a:lstStyle/>
            <a:p/>
          </p:txBody>
        </p:sp>
      </p:grpSp>
      <p:sp>
        <p:nvSpPr>
          <p:cNvPr id="21" name="object 21"/>
          <p:cNvSpPr txBox="1"/>
          <p:nvPr/>
        </p:nvSpPr>
        <p:spPr>
          <a:xfrm>
            <a:off x="5081231" y="5423814"/>
            <a:ext cx="1243965" cy="268605"/>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微软雅黑" panose="020B0503020204020204" charset="-122"/>
                <a:cs typeface="微软雅黑" panose="020B0503020204020204" charset="-122"/>
              </a:rPr>
              <a:t>内部人才市</a:t>
            </a:r>
            <a:r>
              <a:rPr sz="1600" spc="-5" dirty="0">
                <a:solidFill>
                  <a:srgbClr val="FFFFFF"/>
                </a:solidFill>
                <a:latin typeface="微软雅黑" panose="020B0503020204020204" charset="-122"/>
                <a:cs typeface="微软雅黑" panose="020B0503020204020204" charset="-122"/>
              </a:rPr>
              <a:t>场</a:t>
            </a:r>
            <a:endParaRPr sz="1600">
              <a:latin typeface="微软雅黑" panose="020B0503020204020204" charset="-122"/>
              <a:cs typeface="微软雅黑" panose="020B0503020204020204" charset="-122"/>
            </a:endParaRPr>
          </a:p>
        </p:txBody>
      </p:sp>
      <p:grpSp>
        <p:nvGrpSpPr>
          <p:cNvPr id="22" name="object 22"/>
          <p:cNvGrpSpPr/>
          <p:nvPr/>
        </p:nvGrpSpPr>
        <p:grpSpPr>
          <a:xfrm>
            <a:off x="3144951" y="6002337"/>
            <a:ext cx="5120005" cy="524510"/>
            <a:chOff x="3144951" y="6002337"/>
            <a:chExt cx="5120005" cy="524510"/>
          </a:xfrm>
        </p:grpSpPr>
        <p:sp>
          <p:nvSpPr>
            <p:cNvPr id="23" name="object 23"/>
            <p:cNvSpPr/>
            <p:nvPr/>
          </p:nvSpPr>
          <p:spPr>
            <a:xfrm>
              <a:off x="3157728" y="6015227"/>
              <a:ext cx="5095240" cy="500380"/>
            </a:xfrm>
            <a:custGeom>
              <a:avLst/>
              <a:gdLst/>
              <a:ahLst/>
              <a:cxnLst/>
              <a:rect l="l" t="t" r="r" b="b"/>
              <a:pathLst>
                <a:path w="5095240" h="500379">
                  <a:moveTo>
                    <a:pt x="5010912" y="499872"/>
                  </a:moveTo>
                  <a:lnTo>
                    <a:pt x="83820" y="499872"/>
                  </a:lnTo>
                  <a:lnTo>
                    <a:pt x="50995" y="493315"/>
                  </a:lnTo>
                  <a:lnTo>
                    <a:pt x="24326" y="475402"/>
                  </a:lnTo>
                  <a:lnTo>
                    <a:pt x="6449" y="448769"/>
                  </a:lnTo>
                  <a:lnTo>
                    <a:pt x="0" y="416052"/>
                  </a:lnTo>
                  <a:lnTo>
                    <a:pt x="0" y="83820"/>
                  </a:lnTo>
                  <a:lnTo>
                    <a:pt x="6449" y="50995"/>
                  </a:lnTo>
                  <a:lnTo>
                    <a:pt x="24326" y="24326"/>
                  </a:lnTo>
                  <a:lnTo>
                    <a:pt x="50995" y="6449"/>
                  </a:lnTo>
                  <a:lnTo>
                    <a:pt x="83820" y="0"/>
                  </a:lnTo>
                  <a:lnTo>
                    <a:pt x="5010912" y="0"/>
                  </a:lnTo>
                  <a:lnTo>
                    <a:pt x="5043271" y="6449"/>
                  </a:lnTo>
                  <a:lnTo>
                    <a:pt x="5069786" y="24326"/>
                  </a:lnTo>
                  <a:lnTo>
                    <a:pt x="5087818" y="50995"/>
                  </a:lnTo>
                  <a:lnTo>
                    <a:pt x="5094732" y="83820"/>
                  </a:lnTo>
                  <a:lnTo>
                    <a:pt x="5094732" y="416052"/>
                  </a:lnTo>
                  <a:lnTo>
                    <a:pt x="5087818" y="448769"/>
                  </a:lnTo>
                  <a:lnTo>
                    <a:pt x="5069786" y="475402"/>
                  </a:lnTo>
                  <a:lnTo>
                    <a:pt x="5043271" y="493315"/>
                  </a:lnTo>
                  <a:lnTo>
                    <a:pt x="5010912" y="499872"/>
                  </a:lnTo>
                  <a:close/>
                </a:path>
              </a:pathLst>
            </a:custGeom>
            <a:solidFill>
              <a:srgbClr val="006FC0"/>
            </a:solidFill>
          </p:spPr>
          <p:txBody>
            <a:bodyPr wrap="square" lIns="0" tIns="0" rIns="0" bIns="0" rtlCol="0"/>
            <a:lstStyle/>
            <a:p/>
          </p:txBody>
        </p:sp>
        <p:sp>
          <p:nvSpPr>
            <p:cNvPr id="24" name="object 24"/>
            <p:cNvSpPr/>
            <p:nvPr/>
          </p:nvSpPr>
          <p:spPr>
            <a:xfrm>
              <a:off x="3144951" y="6002337"/>
              <a:ext cx="5120005" cy="524510"/>
            </a:xfrm>
            <a:custGeom>
              <a:avLst/>
              <a:gdLst/>
              <a:ahLst/>
              <a:cxnLst/>
              <a:rect l="l" t="t" r="r" b="b"/>
              <a:pathLst>
                <a:path w="5120005" h="524509">
                  <a:moveTo>
                    <a:pt x="5042560" y="1269"/>
                  </a:moveTo>
                  <a:lnTo>
                    <a:pt x="76898" y="1269"/>
                  </a:lnTo>
                  <a:lnTo>
                    <a:pt x="81000" y="0"/>
                  </a:lnTo>
                  <a:lnTo>
                    <a:pt x="5038458" y="0"/>
                  </a:lnTo>
                  <a:lnTo>
                    <a:pt x="5042560" y="1269"/>
                  </a:lnTo>
                  <a:close/>
                </a:path>
                <a:path w="5120005" h="524509">
                  <a:moveTo>
                    <a:pt x="46189" y="478789"/>
                  </a:moveTo>
                  <a:lnTo>
                    <a:pt x="13639" y="478789"/>
                  </a:lnTo>
                  <a:lnTo>
                    <a:pt x="11633" y="474979"/>
                  </a:lnTo>
                  <a:lnTo>
                    <a:pt x="9499" y="471169"/>
                  </a:lnTo>
                  <a:lnTo>
                    <a:pt x="1905" y="448309"/>
                  </a:lnTo>
                  <a:lnTo>
                    <a:pt x="1041" y="443229"/>
                  </a:lnTo>
                  <a:lnTo>
                    <a:pt x="419" y="439419"/>
                  </a:lnTo>
                  <a:lnTo>
                    <a:pt x="123" y="435609"/>
                  </a:lnTo>
                  <a:lnTo>
                    <a:pt x="0" y="91439"/>
                  </a:lnTo>
                  <a:lnTo>
                    <a:pt x="1778" y="76199"/>
                  </a:lnTo>
                  <a:lnTo>
                    <a:pt x="2832" y="71119"/>
                  </a:lnTo>
                  <a:lnTo>
                    <a:pt x="4114" y="67309"/>
                  </a:lnTo>
                  <a:lnTo>
                    <a:pt x="5613" y="62229"/>
                  </a:lnTo>
                  <a:lnTo>
                    <a:pt x="5829" y="62229"/>
                  </a:lnTo>
                  <a:lnTo>
                    <a:pt x="7315" y="58419"/>
                  </a:lnTo>
                  <a:lnTo>
                    <a:pt x="9499" y="53339"/>
                  </a:lnTo>
                  <a:lnTo>
                    <a:pt x="11633" y="49529"/>
                  </a:lnTo>
                  <a:lnTo>
                    <a:pt x="13639" y="45719"/>
                  </a:lnTo>
                  <a:lnTo>
                    <a:pt x="16129" y="41909"/>
                  </a:lnTo>
                  <a:lnTo>
                    <a:pt x="16471" y="41909"/>
                  </a:lnTo>
                  <a:lnTo>
                    <a:pt x="19151" y="38099"/>
                  </a:lnTo>
                  <a:lnTo>
                    <a:pt x="21628" y="34289"/>
                  </a:lnTo>
                  <a:lnTo>
                    <a:pt x="24638" y="30479"/>
                  </a:lnTo>
                  <a:lnTo>
                    <a:pt x="27800" y="27939"/>
                  </a:lnTo>
                  <a:lnTo>
                    <a:pt x="28232" y="26669"/>
                  </a:lnTo>
                  <a:lnTo>
                    <a:pt x="31572" y="24129"/>
                  </a:lnTo>
                  <a:lnTo>
                    <a:pt x="35064" y="21589"/>
                  </a:lnTo>
                  <a:lnTo>
                    <a:pt x="38214" y="19049"/>
                  </a:lnTo>
                  <a:lnTo>
                    <a:pt x="41973" y="16509"/>
                  </a:lnTo>
                  <a:lnTo>
                    <a:pt x="45859" y="13969"/>
                  </a:lnTo>
                  <a:lnTo>
                    <a:pt x="46380" y="12699"/>
                  </a:lnTo>
                  <a:lnTo>
                    <a:pt x="49872" y="11429"/>
                  </a:lnTo>
                  <a:lnTo>
                    <a:pt x="54013" y="8889"/>
                  </a:lnTo>
                  <a:lnTo>
                    <a:pt x="58826" y="6349"/>
                  </a:lnTo>
                  <a:lnTo>
                    <a:pt x="62611" y="5079"/>
                  </a:lnTo>
                  <a:lnTo>
                    <a:pt x="67678" y="3809"/>
                  </a:lnTo>
                  <a:lnTo>
                    <a:pt x="72250" y="2539"/>
                  </a:lnTo>
                  <a:lnTo>
                    <a:pt x="76276" y="1269"/>
                  </a:lnTo>
                  <a:lnTo>
                    <a:pt x="5043182" y="1269"/>
                  </a:lnTo>
                  <a:lnTo>
                    <a:pt x="5047208" y="2539"/>
                  </a:lnTo>
                  <a:lnTo>
                    <a:pt x="5056251" y="5079"/>
                  </a:lnTo>
                  <a:lnTo>
                    <a:pt x="5056847" y="5079"/>
                  </a:lnTo>
                  <a:lnTo>
                    <a:pt x="5060632" y="6349"/>
                  </a:lnTo>
                  <a:lnTo>
                    <a:pt x="5065445" y="8889"/>
                  </a:lnTo>
                  <a:lnTo>
                    <a:pt x="5069586" y="11429"/>
                  </a:lnTo>
                  <a:lnTo>
                    <a:pt x="5073078" y="12699"/>
                  </a:lnTo>
                  <a:lnTo>
                    <a:pt x="5076977" y="15239"/>
                  </a:lnTo>
                  <a:lnTo>
                    <a:pt x="5077485" y="16509"/>
                  </a:lnTo>
                  <a:lnTo>
                    <a:pt x="5081244" y="19049"/>
                  </a:lnTo>
                  <a:lnTo>
                    <a:pt x="5084394" y="21589"/>
                  </a:lnTo>
                  <a:lnTo>
                    <a:pt x="5087886" y="24129"/>
                  </a:lnTo>
                  <a:lnTo>
                    <a:pt x="5089556" y="25399"/>
                  </a:lnTo>
                  <a:lnTo>
                    <a:pt x="85471" y="25399"/>
                  </a:lnTo>
                  <a:lnTo>
                    <a:pt x="81368" y="26669"/>
                  </a:lnTo>
                  <a:lnTo>
                    <a:pt x="78574" y="26669"/>
                  </a:lnTo>
                  <a:lnTo>
                    <a:pt x="74612" y="27939"/>
                  </a:lnTo>
                  <a:lnTo>
                    <a:pt x="75222" y="27939"/>
                  </a:lnTo>
                  <a:lnTo>
                    <a:pt x="71348" y="29209"/>
                  </a:lnTo>
                  <a:lnTo>
                    <a:pt x="71932" y="29209"/>
                  </a:lnTo>
                  <a:lnTo>
                    <a:pt x="68148" y="30479"/>
                  </a:lnTo>
                  <a:lnTo>
                    <a:pt x="68719" y="30479"/>
                  </a:lnTo>
                  <a:lnTo>
                    <a:pt x="65024" y="31749"/>
                  </a:lnTo>
                  <a:lnTo>
                    <a:pt x="65582" y="31749"/>
                  </a:lnTo>
                  <a:lnTo>
                    <a:pt x="61988" y="33019"/>
                  </a:lnTo>
                  <a:lnTo>
                    <a:pt x="62534" y="33019"/>
                  </a:lnTo>
                  <a:lnTo>
                    <a:pt x="60788" y="34289"/>
                  </a:lnTo>
                  <a:lnTo>
                    <a:pt x="59562" y="34289"/>
                  </a:lnTo>
                  <a:lnTo>
                    <a:pt x="56184" y="36829"/>
                  </a:lnTo>
                  <a:lnTo>
                    <a:pt x="56692" y="36829"/>
                  </a:lnTo>
                  <a:lnTo>
                    <a:pt x="55060" y="38099"/>
                  </a:lnTo>
                  <a:lnTo>
                    <a:pt x="53911" y="38099"/>
                  </a:lnTo>
                  <a:lnTo>
                    <a:pt x="50761" y="40639"/>
                  </a:lnTo>
                  <a:lnTo>
                    <a:pt x="51231" y="40639"/>
                  </a:lnTo>
                  <a:lnTo>
                    <a:pt x="48209" y="43179"/>
                  </a:lnTo>
                  <a:lnTo>
                    <a:pt x="48653" y="43179"/>
                  </a:lnTo>
                  <a:lnTo>
                    <a:pt x="45758" y="45719"/>
                  </a:lnTo>
                  <a:lnTo>
                    <a:pt x="46189" y="45719"/>
                  </a:lnTo>
                  <a:lnTo>
                    <a:pt x="43434" y="48259"/>
                  </a:lnTo>
                  <a:lnTo>
                    <a:pt x="43840" y="48259"/>
                  </a:lnTo>
                  <a:lnTo>
                    <a:pt x="41211" y="50799"/>
                  </a:lnTo>
                  <a:lnTo>
                    <a:pt x="41605" y="50799"/>
                  </a:lnTo>
                  <a:lnTo>
                    <a:pt x="39128" y="53339"/>
                  </a:lnTo>
                  <a:lnTo>
                    <a:pt x="39497" y="53339"/>
                  </a:lnTo>
                  <a:lnTo>
                    <a:pt x="37172" y="55879"/>
                  </a:lnTo>
                  <a:lnTo>
                    <a:pt x="37515" y="55879"/>
                  </a:lnTo>
                  <a:lnTo>
                    <a:pt x="35344" y="58419"/>
                  </a:lnTo>
                  <a:lnTo>
                    <a:pt x="35661" y="58419"/>
                  </a:lnTo>
                  <a:lnTo>
                    <a:pt x="34323" y="60959"/>
                  </a:lnTo>
                  <a:lnTo>
                    <a:pt x="33947" y="60959"/>
                  </a:lnTo>
                  <a:lnTo>
                    <a:pt x="32105" y="64769"/>
                  </a:lnTo>
                  <a:lnTo>
                    <a:pt x="32372" y="64769"/>
                  </a:lnTo>
                  <a:lnTo>
                    <a:pt x="31263" y="67309"/>
                  </a:lnTo>
                  <a:lnTo>
                    <a:pt x="30949" y="67309"/>
                  </a:lnTo>
                  <a:lnTo>
                    <a:pt x="29463" y="71119"/>
                  </a:lnTo>
                  <a:lnTo>
                    <a:pt x="29667" y="71119"/>
                  </a:lnTo>
                  <a:lnTo>
                    <a:pt x="28795" y="73659"/>
                  </a:lnTo>
                  <a:lnTo>
                    <a:pt x="28549" y="73659"/>
                  </a:lnTo>
                  <a:lnTo>
                    <a:pt x="27432" y="77469"/>
                  </a:lnTo>
                  <a:lnTo>
                    <a:pt x="27584" y="77469"/>
                  </a:lnTo>
                  <a:lnTo>
                    <a:pt x="26657" y="81279"/>
                  </a:lnTo>
                  <a:lnTo>
                    <a:pt x="26293" y="83819"/>
                  </a:lnTo>
                  <a:lnTo>
                    <a:pt x="26149" y="83819"/>
                  </a:lnTo>
                  <a:lnTo>
                    <a:pt x="25749" y="87629"/>
                  </a:lnTo>
                  <a:lnTo>
                    <a:pt x="25441" y="91439"/>
                  </a:lnTo>
                  <a:lnTo>
                    <a:pt x="25311" y="429259"/>
                  </a:lnTo>
                  <a:lnTo>
                    <a:pt x="25387" y="433069"/>
                  </a:lnTo>
                  <a:lnTo>
                    <a:pt x="25679" y="436879"/>
                  </a:lnTo>
                  <a:lnTo>
                    <a:pt x="26149" y="439419"/>
                  </a:lnTo>
                  <a:lnTo>
                    <a:pt x="26784" y="443229"/>
                  </a:lnTo>
                  <a:lnTo>
                    <a:pt x="27584" y="447039"/>
                  </a:lnTo>
                  <a:lnTo>
                    <a:pt x="27804" y="447039"/>
                  </a:lnTo>
                  <a:lnTo>
                    <a:pt x="28549" y="449579"/>
                  </a:lnTo>
                  <a:lnTo>
                    <a:pt x="28359" y="449579"/>
                  </a:lnTo>
                  <a:lnTo>
                    <a:pt x="29667" y="453389"/>
                  </a:lnTo>
                  <a:lnTo>
                    <a:pt x="29463" y="453389"/>
                  </a:lnTo>
                  <a:lnTo>
                    <a:pt x="30949" y="457199"/>
                  </a:lnTo>
                  <a:lnTo>
                    <a:pt x="31263" y="457199"/>
                  </a:lnTo>
                  <a:lnTo>
                    <a:pt x="32372" y="459739"/>
                  </a:lnTo>
                  <a:lnTo>
                    <a:pt x="32105" y="459739"/>
                  </a:lnTo>
                  <a:lnTo>
                    <a:pt x="33947" y="462279"/>
                  </a:lnTo>
                  <a:lnTo>
                    <a:pt x="33655" y="462279"/>
                  </a:lnTo>
                  <a:lnTo>
                    <a:pt x="35661" y="466089"/>
                  </a:lnTo>
                  <a:lnTo>
                    <a:pt x="36068" y="466089"/>
                  </a:lnTo>
                  <a:lnTo>
                    <a:pt x="37515" y="468629"/>
                  </a:lnTo>
                  <a:lnTo>
                    <a:pt x="37172" y="468629"/>
                  </a:lnTo>
                  <a:lnTo>
                    <a:pt x="39497" y="471169"/>
                  </a:lnTo>
                  <a:lnTo>
                    <a:pt x="39128" y="471169"/>
                  </a:lnTo>
                  <a:lnTo>
                    <a:pt x="41605" y="473709"/>
                  </a:lnTo>
                  <a:lnTo>
                    <a:pt x="41211" y="473709"/>
                  </a:lnTo>
                  <a:lnTo>
                    <a:pt x="43840" y="476249"/>
                  </a:lnTo>
                  <a:lnTo>
                    <a:pt x="43434" y="476249"/>
                  </a:lnTo>
                  <a:lnTo>
                    <a:pt x="46189" y="478789"/>
                  </a:lnTo>
                  <a:close/>
                </a:path>
                <a:path w="5120005" h="524509">
                  <a:moveTo>
                    <a:pt x="5060416" y="35559"/>
                  </a:moveTo>
                  <a:lnTo>
                    <a:pt x="5056924" y="33019"/>
                  </a:lnTo>
                  <a:lnTo>
                    <a:pt x="5057470" y="33019"/>
                  </a:lnTo>
                  <a:lnTo>
                    <a:pt x="5053876" y="31749"/>
                  </a:lnTo>
                  <a:lnTo>
                    <a:pt x="5054434" y="31749"/>
                  </a:lnTo>
                  <a:lnTo>
                    <a:pt x="5050739" y="30479"/>
                  </a:lnTo>
                  <a:lnTo>
                    <a:pt x="5051310" y="30479"/>
                  </a:lnTo>
                  <a:lnTo>
                    <a:pt x="5047526" y="29209"/>
                  </a:lnTo>
                  <a:lnTo>
                    <a:pt x="5048110" y="29209"/>
                  </a:lnTo>
                  <a:lnTo>
                    <a:pt x="5044236" y="27939"/>
                  </a:lnTo>
                  <a:lnTo>
                    <a:pt x="5044846" y="27939"/>
                  </a:lnTo>
                  <a:lnTo>
                    <a:pt x="5040884" y="26669"/>
                  </a:lnTo>
                  <a:lnTo>
                    <a:pt x="5038090" y="26669"/>
                  </a:lnTo>
                  <a:lnTo>
                    <a:pt x="5033987" y="25399"/>
                  </a:lnTo>
                  <a:lnTo>
                    <a:pt x="5089556" y="25399"/>
                  </a:lnTo>
                  <a:lnTo>
                    <a:pt x="5091226" y="26669"/>
                  </a:lnTo>
                  <a:lnTo>
                    <a:pt x="5091658" y="27939"/>
                  </a:lnTo>
                  <a:lnTo>
                    <a:pt x="5094820" y="30479"/>
                  </a:lnTo>
                  <a:lnTo>
                    <a:pt x="5097830" y="34289"/>
                  </a:lnTo>
                  <a:lnTo>
                    <a:pt x="5059895" y="34289"/>
                  </a:lnTo>
                  <a:lnTo>
                    <a:pt x="5060416" y="35559"/>
                  </a:lnTo>
                  <a:close/>
                </a:path>
                <a:path w="5120005" h="524509">
                  <a:moveTo>
                    <a:pt x="59042" y="35559"/>
                  </a:moveTo>
                  <a:lnTo>
                    <a:pt x="59562" y="34289"/>
                  </a:lnTo>
                  <a:lnTo>
                    <a:pt x="60788" y="34289"/>
                  </a:lnTo>
                  <a:lnTo>
                    <a:pt x="59042" y="35559"/>
                  </a:lnTo>
                  <a:close/>
                </a:path>
                <a:path w="5120005" h="524509">
                  <a:moveTo>
                    <a:pt x="5066030" y="39369"/>
                  </a:moveTo>
                  <a:lnTo>
                    <a:pt x="5062766" y="36829"/>
                  </a:lnTo>
                  <a:lnTo>
                    <a:pt x="5063274" y="36829"/>
                  </a:lnTo>
                  <a:lnTo>
                    <a:pt x="5059895" y="34289"/>
                  </a:lnTo>
                  <a:lnTo>
                    <a:pt x="5097830" y="34289"/>
                  </a:lnTo>
                  <a:lnTo>
                    <a:pt x="5100294" y="38099"/>
                  </a:lnTo>
                  <a:lnTo>
                    <a:pt x="5065547" y="38099"/>
                  </a:lnTo>
                  <a:lnTo>
                    <a:pt x="5066030" y="39369"/>
                  </a:lnTo>
                  <a:close/>
                </a:path>
                <a:path w="5120005" h="524509">
                  <a:moveTo>
                    <a:pt x="53428" y="39369"/>
                  </a:moveTo>
                  <a:lnTo>
                    <a:pt x="53911" y="38099"/>
                  </a:lnTo>
                  <a:lnTo>
                    <a:pt x="55060" y="38099"/>
                  </a:lnTo>
                  <a:lnTo>
                    <a:pt x="53428" y="39369"/>
                  </a:lnTo>
                  <a:close/>
                </a:path>
                <a:path w="5120005" h="524509">
                  <a:moveTo>
                    <a:pt x="5105501" y="45719"/>
                  </a:moveTo>
                  <a:lnTo>
                    <a:pt x="5073700" y="45719"/>
                  </a:lnTo>
                  <a:lnTo>
                    <a:pt x="5070805" y="43179"/>
                  </a:lnTo>
                  <a:lnTo>
                    <a:pt x="5071249" y="43179"/>
                  </a:lnTo>
                  <a:lnTo>
                    <a:pt x="5068227" y="40639"/>
                  </a:lnTo>
                  <a:lnTo>
                    <a:pt x="5068697" y="40639"/>
                  </a:lnTo>
                  <a:lnTo>
                    <a:pt x="5065547" y="38099"/>
                  </a:lnTo>
                  <a:lnTo>
                    <a:pt x="5100294" y="38099"/>
                  </a:lnTo>
                  <a:lnTo>
                    <a:pt x="5102987" y="41909"/>
                  </a:lnTo>
                  <a:lnTo>
                    <a:pt x="5105501" y="45719"/>
                  </a:lnTo>
                  <a:close/>
                </a:path>
                <a:path w="5120005" h="524509">
                  <a:moveTo>
                    <a:pt x="5085803" y="62229"/>
                  </a:moveTo>
                  <a:lnTo>
                    <a:pt x="5083797" y="58419"/>
                  </a:lnTo>
                  <a:lnTo>
                    <a:pt x="5084114" y="58419"/>
                  </a:lnTo>
                  <a:lnTo>
                    <a:pt x="5081943" y="55879"/>
                  </a:lnTo>
                  <a:lnTo>
                    <a:pt x="5082286" y="55879"/>
                  </a:lnTo>
                  <a:lnTo>
                    <a:pt x="5079961" y="53339"/>
                  </a:lnTo>
                  <a:lnTo>
                    <a:pt x="5080330" y="53339"/>
                  </a:lnTo>
                  <a:lnTo>
                    <a:pt x="5077853" y="50799"/>
                  </a:lnTo>
                  <a:lnTo>
                    <a:pt x="5078247" y="50799"/>
                  </a:lnTo>
                  <a:lnTo>
                    <a:pt x="5075618" y="48259"/>
                  </a:lnTo>
                  <a:lnTo>
                    <a:pt x="5076024" y="48259"/>
                  </a:lnTo>
                  <a:lnTo>
                    <a:pt x="5073269" y="45719"/>
                  </a:lnTo>
                  <a:lnTo>
                    <a:pt x="5105819" y="45719"/>
                  </a:lnTo>
                  <a:lnTo>
                    <a:pt x="5107825" y="49529"/>
                  </a:lnTo>
                  <a:lnTo>
                    <a:pt x="5109959" y="53339"/>
                  </a:lnTo>
                  <a:lnTo>
                    <a:pt x="5112143" y="58419"/>
                  </a:lnTo>
                  <a:lnTo>
                    <a:pt x="5113134" y="60959"/>
                  </a:lnTo>
                  <a:lnTo>
                    <a:pt x="5085511" y="60959"/>
                  </a:lnTo>
                  <a:lnTo>
                    <a:pt x="5085803" y="62229"/>
                  </a:lnTo>
                  <a:close/>
                </a:path>
                <a:path w="5120005" h="524509">
                  <a:moveTo>
                    <a:pt x="33655" y="62229"/>
                  </a:moveTo>
                  <a:lnTo>
                    <a:pt x="33947" y="60959"/>
                  </a:lnTo>
                  <a:lnTo>
                    <a:pt x="34323" y="60959"/>
                  </a:lnTo>
                  <a:lnTo>
                    <a:pt x="33655" y="62229"/>
                  </a:lnTo>
                  <a:close/>
                </a:path>
                <a:path w="5120005" h="524509">
                  <a:moveTo>
                    <a:pt x="5088750" y="68579"/>
                  </a:moveTo>
                  <a:lnTo>
                    <a:pt x="5087086" y="64769"/>
                  </a:lnTo>
                  <a:lnTo>
                    <a:pt x="5087353" y="64769"/>
                  </a:lnTo>
                  <a:lnTo>
                    <a:pt x="5085511" y="60959"/>
                  </a:lnTo>
                  <a:lnTo>
                    <a:pt x="5113134" y="60959"/>
                  </a:lnTo>
                  <a:lnTo>
                    <a:pt x="5113629" y="62229"/>
                  </a:lnTo>
                  <a:lnTo>
                    <a:pt x="5115342" y="67309"/>
                  </a:lnTo>
                  <a:lnTo>
                    <a:pt x="5088509" y="67309"/>
                  </a:lnTo>
                  <a:lnTo>
                    <a:pt x="5088750" y="68579"/>
                  </a:lnTo>
                  <a:close/>
                </a:path>
                <a:path w="5120005" h="524509">
                  <a:moveTo>
                    <a:pt x="30708" y="68579"/>
                  </a:moveTo>
                  <a:lnTo>
                    <a:pt x="30949" y="67309"/>
                  </a:lnTo>
                  <a:lnTo>
                    <a:pt x="31263" y="67309"/>
                  </a:lnTo>
                  <a:lnTo>
                    <a:pt x="30708" y="68579"/>
                  </a:lnTo>
                  <a:close/>
                </a:path>
                <a:path w="5120005" h="524509">
                  <a:moveTo>
                    <a:pt x="5091099" y="74929"/>
                  </a:moveTo>
                  <a:lnTo>
                    <a:pt x="5089791" y="71119"/>
                  </a:lnTo>
                  <a:lnTo>
                    <a:pt x="5089994" y="71119"/>
                  </a:lnTo>
                  <a:lnTo>
                    <a:pt x="5088509" y="67309"/>
                  </a:lnTo>
                  <a:lnTo>
                    <a:pt x="5115342" y="67309"/>
                  </a:lnTo>
                  <a:lnTo>
                    <a:pt x="5116626" y="71119"/>
                  </a:lnTo>
                  <a:lnTo>
                    <a:pt x="5117090" y="73659"/>
                  </a:lnTo>
                  <a:lnTo>
                    <a:pt x="5090909" y="73659"/>
                  </a:lnTo>
                  <a:lnTo>
                    <a:pt x="5091099" y="74929"/>
                  </a:lnTo>
                  <a:close/>
                </a:path>
                <a:path w="5120005" h="524509">
                  <a:moveTo>
                    <a:pt x="28359" y="74929"/>
                  </a:moveTo>
                  <a:lnTo>
                    <a:pt x="28549" y="73659"/>
                  </a:lnTo>
                  <a:lnTo>
                    <a:pt x="28795" y="73659"/>
                  </a:lnTo>
                  <a:lnTo>
                    <a:pt x="28359" y="74929"/>
                  </a:lnTo>
                  <a:close/>
                </a:path>
                <a:path w="5120005" h="524509">
                  <a:moveTo>
                    <a:pt x="5093411" y="85089"/>
                  </a:moveTo>
                  <a:lnTo>
                    <a:pt x="5092674" y="81279"/>
                  </a:lnTo>
                  <a:lnTo>
                    <a:pt x="5091874" y="77469"/>
                  </a:lnTo>
                  <a:lnTo>
                    <a:pt x="5092026" y="77469"/>
                  </a:lnTo>
                  <a:lnTo>
                    <a:pt x="5090909" y="73659"/>
                  </a:lnTo>
                  <a:lnTo>
                    <a:pt x="5117090" y="73659"/>
                  </a:lnTo>
                  <a:lnTo>
                    <a:pt x="5117553" y="76199"/>
                  </a:lnTo>
                  <a:lnTo>
                    <a:pt x="5118417" y="80009"/>
                  </a:lnTo>
                  <a:lnTo>
                    <a:pt x="5118884" y="83819"/>
                  </a:lnTo>
                  <a:lnTo>
                    <a:pt x="5093309" y="83819"/>
                  </a:lnTo>
                  <a:lnTo>
                    <a:pt x="5093411" y="85089"/>
                  </a:lnTo>
                  <a:close/>
                </a:path>
                <a:path w="5120005" h="524509">
                  <a:moveTo>
                    <a:pt x="26047" y="85089"/>
                  </a:moveTo>
                  <a:lnTo>
                    <a:pt x="26149" y="83819"/>
                  </a:lnTo>
                  <a:lnTo>
                    <a:pt x="26293" y="83819"/>
                  </a:lnTo>
                  <a:lnTo>
                    <a:pt x="26047" y="85089"/>
                  </a:lnTo>
                  <a:close/>
                </a:path>
                <a:path w="5120005" h="524509">
                  <a:moveTo>
                    <a:pt x="5119573" y="429259"/>
                  </a:moveTo>
                  <a:lnTo>
                    <a:pt x="5094173" y="429259"/>
                  </a:lnTo>
                  <a:lnTo>
                    <a:pt x="5094071" y="91439"/>
                  </a:lnTo>
                  <a:lnTo>
                    <a:pt x="5093779" y="87629"/>
                  </a:lnTo>
                  <a:lnTo>
                    <a:pt x="5093309" y="83819"/>
                  </a:lnTo>
                  <a:lnTo>
                    <a:pt x="5118884" y="83819"/>
                  </a:lnTo>
                  <a:lnTo>
                    <a:pt x="5119039" y="85089"/>
                  </a:lnTo>
                  <a:lnTo>
                    <a:pt x="5119433" y="90169"/>
                  </a:lnTo>
                  <a:lnTo>
                    <a:pt x="5119503" y="92709"/>
                  </a:lnTo>
                  <a:lnTo>
                    <a:pt x="5119573" y="429259"/>
                  </a:lnTo>
                  <a:close/>
                </a:path>
                <a:path w="5120005" h="524509">
                  <a:moveTo>
                    <a:pt x="25615" y="88899"/>
                  </a:moveTo>
                  <a:lnTo>
                    <a:pt x="25679" y="87629"/>
                  </a:lnTo>
                  <a:lnTo>
                    <a:pt x="25615" y="88899"/>
                  </a:lnTo>
                  <a:close/>
                </a:path>
                <a:path w="5120005" h="524509">
                  <a:moveTo>
                    <a:pt x="5093843" y="88899"/>
                  </a:moveTo>
                  <a:lnTo>
                    <a:pt x="5093709" y="87629"/>
                  </a:lnTo>
                  <a:lnTo>
                    <a:pt x="5093843" y="88899"/>
                  </a:lnTo>
                  <a:close/>
                </a:path>
                <a:path w="5120005" h="524509">
                  <a:moveTo>
                    <a:pt x="25361" y="92709"/>
                  </a:moveTo>
                  <a:lnTo>
                    <a:pt x="25387" y="91439"/>
                  </a:lnTo>
                  <a:lnTo>
                    <a:pt x="25361" y="92709"/>
                  </a:lnTo>
                  <a:close/>
                </a:path>
                <a:path w="5120005" h="524509">
                  <a:moveTo>
                    <a:pt x="5094097" y="92709"/>
                  </a:moveTo>
                  <a:lnTo>
                    <a:pt x="5094017" y="91439"/>
                  </a:lnTo>
                  <a:lnTo>
                    <a:pt x="5094097" y="92709"/>
                  </a:lnTo>
                  <a:close/>
                </a:path>
                <a:path w="5120005" h="524509">
                  <a:moveTo>
                    <a:pt x="25311" y="429259"/>
                  </a:moveTo>
                  <a:lnTo>
                    <a:pt x="25285" y="427989"/>
                  </a:lnTo>
                  <a:lnTo>
                    <a:pt x="25311" y="429259"/>
                  </a:lnTo>
                  <a:close/>
                </a:path>
                <a:path w="5120005" h="524509">
                  <a:moveTo>
                    <a:pt x="5119468" y="433069"/>
                  </a:moveTo>
                  <a:lnTo>
                    <a:pt x="5094071" y="433069"/>
                  </a:lnTo>
                  <a:lnTo>
                    <a:pt x="5094173" y="427989"/>
                  </a:lnTo>
                  <a:lnTo>
                    <a:pt x="5094173" y="429259"/>
                  </a:lnTo>
                  <a:lnTo>
                    <a:pt x="5119573" y="429259"/>
                  </a:lnTo>
                  <a:lnTo>
                    <a:pt x="5119468" y="433069"/>
                  </a:lnTo>
                  <a:close/>
                </a:path>
                <a:path w="5120005" h="524509">
                  <a:moveTo>
                    <a:pt x="25441" y="433069"/>
                  </a:moveTo>
                  <a:lnTo>
                    <a:pt x="25361" y="431799"/>
                  </a:lnTo>
                  <a:lnTo>
                    <a:pt x="25441" y="433069"/>
                  </a:lnTo>
                  <a:close/>
                </a:path>
                <a:path w="5120005" h="524509">
                  <a:moveTo>
                    <a:pt x="5119236" y="436879"/>
                  </a:moveTo>
                  <a:lnTo>
                    <a:pt x="5093779" y="436879"/>
                  </a:lnTo>
                  <a:lnTo>
                    <a:pt x="5094097" y="431799"/>
                  </a:lnTo>
                  <a:lnTo>
                    <a:pt x="5094071" y="433069"/>
                  </a:lnTo>
                  <a:lnTo>
                    <a:pt x="5119468" y="433069"/>
                  </a:lnTo>
                  <a:lnTo>
                    <a:pt x="5119433" y="434339"/>
                  </a:lnTo>
                  <a:lnTo>
                    <a:pt x="5119236" y="436879"/>
                  </a:lnTo>
                  <a:close/>
                </a:path>
                <a:path w="5120005" h="524509">
                  <a:moveTo>
                    <a:pt x="25793" y="436879"/>
                  </a:moveTo>
                  <a:lnTo>
                    <a:pt x="25615" y="435609"/>
                  </a:lnTo>
                  <a:lnTo>
                    <a:pt x="25793" y="436879"/>
                  </a:lnTo>
                  <a:close/>
                </a:path>
                <a:path w="5120005" h="524509">
                  <a:moveTo>
                    <a:pt x="5117865" y="447039"/>
                  </a:moveTo>
                  <a:lnTo>
                    <a:pt x="5091874" y="447039"/>
                  </a:lnTo>
                  <a:lnTo>
                    <a:pt x="5092801" y="443229"/>
                  </a:lnTo>
                  <a:lnTo>
                    <a:pt x="5093411" y="439419"/>
                  </a:lnTo>
                  <a:lnTo>
                    <a:pt x="5093843" y="435609"/>
                  </a:lnTo>
                  <a:lnTo>
                    <a:pt x="5093779" y="436879"/>
                  </a:lnTo>
                  <a:lnTo>
                    <a:pt x="5119236" y="436879"/>
                  </a:lnTo>
                  <a:lnTo>
                    <a:pt x="5119039" y="439419"/>
                  </a:lnTo>
                  <a:lnTo>
                    <a:pt x="5118417" y="443229"/>
                  </a:lnTo>
                  <a:lnTo>
                    <a:pt x="5117865" y="447039"/>
                  </a:lnTo>
                  <a:close/>
                </a:path>
                <a:path w="5120005" h="524509">
                  <a:moveTo>
                    <a:pt x="27804" y="447039"/>
                  </a:moveTo>
                  <a:lnTo>
                    <a:pt x="27584" y="447039"/>
                  </a:lnTo>
                  <a:lnTo>
                    <a:pt x="27432" y="445769"/>
                  </a:lnTo>
                  <a:lnTo>
                    <a:pt x="27804" y="447039"/>
                  </a:lnTo>
                  <a:close/>
                </a:path>
                <a:path w="5120005" h="524509">
                  <a:moveTo>
                    <a:pt x="5115344" y="457199"/>
                  </a:moveTo>
                  <a:lnTo>
                    <a:pt x="5088509" y="457199"/>
                  </a:lnTo>
                  <a:lnTo>
                    <a:pt x="5089994" y="453389"/>
                  </a:lnTo>
                  <a:lnTo>
                    <a:pt x="5089791" y="453389"/>
                  </a:lnTo>
                  <a:lnTo>
                    <a:pt x="5091099" y="449579"/>
                  </a:lnTo>
                  <a:lnTo>
                    <a:pt x="5090909" y="449579"/>
                  </a:lnTo>
                  <a:lnTo>
                    <a:pt x="5092026" y="445769"/>
                  </a:lnTo>
                  <a:lnTo>
                    <a:pt x="5091874" y="447039"/>
                  </a:lnTo>
                  <a:lnTo>
                    <a:pt x="5117865" y="447039"/>
                  </a:lnTo>
                  <a:lnTo>
                    <a:pt x="5117680" y="448309"/>
                  </a:lnTo>
                  <a:lnTo>
                    <a:pt x="5116626" y="452119"/>
                  </a:lnTo>
                  <a:lnTo>
                    <a:pt x="5115344" y="457199"/>
                  </a:lnTo>
                  <a:close/>
                </a:path>
                <a:path w="5120005" h="524509">
                  <a:moveTo>
                    <a:pt x="31263" y="457199"/>
                  </a:moveTo>
                  <a:lnTo>
                    <a:pt x="30949" y="457199"/>
                  </a:lnTo>
                  <a:lnTo>
                    <a:pt x="30708" y="455929"/>
                  </a:lnTo>
                  <a:lnTo>
                    <a:pt x="31263" y="457199"/>
                  </a:lnTo>
                  <a:close/>
                </a:path>
                <a:path w="5120005" h="524509">
                  <a:moveTo>
                    <a:pt x="5112143" y="466089"/>
                  </a:moveTo>
                  <a:lnTo>
                    <a:pt x="5083797" y="466089"/>
                  </a:lnTo>
                  <a:lnTo>
                    <a:pt x="5085803" y="462279"/>
                  </a:lnTo>
                  <a:lnTo>
                    <a:pt x="5085511" y="462279"/>
                  </a:lnTo>
                  <a:lnTo>
                    <a:pt x="5087353" y="459739"/>
                  </a:lnTo>
                  <a:lnTo>
                    <a:pt x="5087086" y="459739"/>
                  </a:lnTo>
                  <a:lnTo>
                    <a:pt x="5088750" y="455929"/>
                  </a:lnTo>
                  <a:lnTo>
                    <a:pt x="5088509" y="457199"/>
                  </a:lnTo>
                  <a:lnTo>
                    <a:pt x="5115344" y="457199"/>
                  </a:lnTo>
                  <a:lnTo>
                    <a:pt x="5113845" y="461009"/>
                  </a:lnTo>
                  <a:lnTo>
                    <a:pt x="5113629" y="462279"/>
                  </a:lnTo>
                  <a:lnTo>
                    <a:pt x="5112143" y="466089"/>
                  </a:lnTo>
                  <a:close/>
                </a:path>
                <a:path w="5120005" h="524509">
                  <a:moveTo>
                    <a:pt x="36068" y="466089"/>
                  </a:moveTo>
                  <a:lnTo>
                    <a:pt x="35661" y="466089"/>
                  </a:lnTo>
                  <a:lnTo>
                    <a:pt x="35344" y="464819"/>
                  </a:lnTo>
                  <a:lnTo>
                    <a:pt x="36068" y="466089"/>
                  </a:lnTo>
                  <a:close/>
                </a:path>
                <a:path w="5120005" h="524509">
                  <a:moveTo>
                    <a:pt x="5102089" y="483869"/>
                  </a:moveTo>
                  <a:lnTo>
                    <a:pt x="5068227" y="483869"/>
                  </a:lnTo>
                  <a:lnTo>
                    <a:pt x="5071249" y="481329"/>
                  </a:lnTo>
                  <a:lnTo>
                    <a:pt x="5070805" y="481329"/>
                  </a:lnTo>
                  <a:lnTo>
                    <a:pt x="5073700" y="478789"/>
                  </a:lnTo>
                  <a:lnTo>
                    <a:pt x="5073269" y="478789"/>
                  </a:lnTo>
                  <a:lnTo>
                    <a:pt x="5076024" y="476249"/>
                  </a:lnTo>
                  <a:lnTo>
                    <a:pt x="5075618" y="476249"/>
                  </a:lnTo>
                  <a:lnTo>
                    <a:pt x="5078247" y="473709"/>
                  </a:lnTo>
                  <a:lnTo>
                    <a:pt x="5077853" y="473709"/>
                  </a:lnTo>
                  <a:lnTo>
                    <a:pt x="5080330" y="471169"/>
                  </a:lnTo>
                  <a:lnTo>
                    <a:pt x="5079961" y="471169"/>
                  </a:lnTo>
                  <a:lnTo>
                    <a:pt x="5082286" y="468629"/>
                  </a:lnTo>
                  <a:lnTo>
                    <a:pt x="5081943" y="468629"/>
                  </a:lnTo>
                  <a:lnTo>
                    <a:pt x="5084114" y="464819"/>
                  </a:lnTo>
                  <a:lnTo>
                    <a:pt x="5083797" y="466089"/>
                  </a:lnTo>
                  <a:lnTo>
                    <a:pt x="5112143" y="466089"/>
                  </a:lnTo>
                  <a:lnTo>
                    <a:pt x="5109959" y="471169"/>
                  </a:lnTo>
                  <a:lnTo>
                    <a:pt x="5107825" y="474979"/>
                  </a:lnTo>
                  <a:lnTo>
                    <a:pt x="5105819" y="478789"/>
                  </a:lnTo>
                  <a:lnTo>
                    <a:pt x="5103329" y="482599"/>
                  </a:lnTo>
                  <a:lnTo>
                    <a:pt x="5102987" y="482599"/>
                  </a:lnTo>
                  <a:lnTo>
                    <a:pt x="5102089" y="483869"/>
                  </a:lnTo>
                  <a:close/>
                </a:path>
                <a:path w="5120005" h="524509">
                  <a:moveTo>
                    <a:pt x="75222" y="496569"/>
                  </a:moveTo>
                  <a:lnTo>
                    <a:pt x="27800" y="496569"/>
                  </a:lnTo>
                  <a:lnTo>
                    <a:pt x="24638" y="492759"/>
                  </a:lnTo>
                  <a:lnTo>
                    <a:pt x="21628" y="490219"/>
                  </a:lnTo>
                  <a:lnTo>
                    <a:pt x="19151" y="486409"/>
                  </a:lnTo>
                  <a:lnTo>
                    <a:pt x="16471" y="482599"/>
                  </a:lnTo>
                  <a:lnTo>
                    <a:pt x="13957" y="478789"/>
                  </a:lnTo>
                  <a:lnTo>
                    <a:pt x="45758" y="478789"/>
                  </a:lnTo>
                  <a:lnTo>
                    <a:pt x="48653" y="481329"/>
                  </a:lnTo>
                  <a:lnTo>
                    <a:pt x="48209" y="481329"/>
                  </a:lnTo>
                  <a:lnTo>
                    <a:pt x="51231" y="483869"/>
                  </a:lnTo>
                  <a:lnTo>
                    <a:pt x="52336" y="483869"/>
                  </a:lnTo>
                  <a:lnTo>
                    <a:pt x="53911" y="485139"/>
                  </a:lnTo>
                  <a:lnTo>
                    <a:pt x="53428" y="485139"/>
                  </a:lnTo>
                  <a:lnTo>
                    <a:pt x="56692" y="487679"/>
                  </a:lnTo>
                  <a:lnTo>
                    <a:pt x="56184" y="487679"/>
                  </a:lnTo>
                  <a:lnTo>
                    <a:pt x="59562" y="488949"/>
                  </a:lnTo>
                  <a:lnTo>
                    <a:pt x="59042" y="488949"/>
                  </a:lnTo>
                  <a:lnTo>
                    <a:pt x="62534" y="491489"/>
                  </a:lnTo>
                  <a:lnTo>
                    <a:pt x="63785" y="491489"/>
                  </a:lnTo>
                  <a:lnTo>
                    <a:pt x="65582" y="492759"/>
                  </a:lnTo>
                  <a:lnTo>
                    <a:pt x="65024" y="492759"/>
                  </a:lnTo>
                  <a:lnTo>
                    <a:pt x="68719" y="494029"/>
                  </a:lnTo>
                  <a:lnTo>
                    <a:pt x="68148" y="494029"/>
                  </a:lnTo>
                  <a:lnTo>
                    <a:pt x="71932" y="495299"/>
                  </a:lnTo>
                  <a:lnTo>
                    <a:pt x="71348" y="495299"/>
                  </a:lnTo>
                  <a:lnTo>
                    <a:pt x="75222" y="496569"/>
                  </a:lnTo>
                  <a:close/>
                </a:path>
                <a:path w="5120005" h="524509">
                  <a:moveTo>
                    <a:pt x="52336" y="483869"/>
                  </a:moveTo>
                  <a:lnTo>
                    <a:pt x="51231" y="483869"/>
                  </a:lnTo>
                  <a:lnTo>
                    <a:pt x="50761" y="482599"/>
                  </a:lnTo>
                  <a:lnTo>
                    <a:pt x="52336" y="483869"/>
                  </a:lnTo>
                  <a:close/>
                </a:path>
                <a:path w="5120005" h="524509">
                  <a:moveTo>
                    <a:pt x="5096325" y="491489"/>
                  </a:moveTo>
                  <a:lnTo>
                    <a:pt x="5056924" y="491489"/>
                  </a:lnTo>
                  <a:lnTo>
                    <a:pt x="5060416" y="488949"/>
                  </a:lnTo>
                  <a:lnTo>
                    <a:pt x="5059895" y="488949"/>
                  </a:lnTo>
                  <a:lnTo>
                    <a:pt x="5063274" y="487679"/>
                  </a:lnTo>
                  <a:lnTo>
                    <a:pt x="5062766" y="487679"/>
                  </a:lnTo>
                  <a:lnTo>
                    <a:pt x="5066030" y="485139"/>
                  </a:lnTo>
                  <a:lnTo>
                    <a:pt x="5065547" y="485139"/>
                  </a:lnTo>
                  <a:lnTo>
                    <a:pt x="5068697" y="482599"/>
                  </a:lnTo>
                  <a:lnTo>
                    <a:pt x="5068227" y="483869"/>
                  </a:lnTo>
                  <a:lnTo>
                    <a:pt x="5102089" y="483869"/>
                  </a:lnTo>
                  <a:lnTo>
                    <a:pt x="5100294" y="486409"/>
                  </a:lnTo>
                  <a:lnTo>
                    <a:pt x="5097830" y="490219"/>
                  </a:lnTo>
                  <a:lnTo>
                    <a:pt x="5096325" y="491489"/>
                  </a:lnTo>
                  <a:close/>
                </a:path>
                <a:path w="5120005" h="524509">
                  <a:moveTo>
                    <a:pt x="63785" y="491489"/>
                  </a:moveTo>
                  <a:lnTo>
                    <a:pt x="62534" y="491489"/>
                  </a:lnTo>
                  <a:lnTo>
                    <a:pt x="61988" y="490219"/>
                  </a:lnTo>
                  <a:lnTo>
                    <a:pt x="63785" y="491489"/>
                  </a:lnTo>
                  <a:close/>
                </a:path>
                <a:path w="5120005" h="524509">
                  <a:moveTo>
                    <a:pt x="5091658" y="496569"/>
                  </a:moveTo>
                  <a:lnTo>
                    <a:pt x="5044236" y="496569"/>
                  </a:lnTo>
                  <a:lnTo>
                    <a:pt x="5048110" y="495299"/>
                  </a:lnTo>
                  <a:lnTo>
                    <a:pt x="5047526" y="495299"/>
                  </a:lnTo>
                  <a:lnTo>
                    <a:pt x="5051310" y="494029"/>
                  </a:lnTo>
                  <a:lnTo>
                    <a:pt x="5050739" y="494029"/>
                  </a:lnTo>
                  <a:lnTo>
                    <a:pt x="5054434" y="492759"/>
                  </a:lnTo>
                  <a:lnTo>
                    <a:pt x="5053876" y="492759"/>
                  </a:lnTo>
                  <a:lnTo>
                    <a:pt x="5057470" y="490219"/>
                  </a:lnTo>
                  <a:lnTo>
                    <a:pt x="5056924" y="491489"/>
                  </a:lnTo>
                  <a:lnTo>
                    <a:pt x="5096325" y="491489"/>
                  </a:lnTo>
                  <a:lnTo>
                    <a:pt x="5094820" y="492759"/>
                  </a:lnTo>
                  <a:lnTo>
                    <a:pt x="5091658" y="496569"/>
                  </a:lnTo>
                  <a:close/>
                </a:path>
                <a:path w="5120005" h="524509">
                  <a:moveTo>
                    <a:pt x="5061204" y="516889"/>
                  </a:moveTo>
                  <a:lnTo>
                    <a:pt x="58254" y="516889"/>
                  </a:lnTo>
                  <a:lnTo>
                    <a:pt x="54013" y="515619"/>
                  </a:lnTo>
                  <a:lnTo>
                    <a:pt x="49872" y="513079"/>
                  </a:lnTo>
                  <a:lnTo>
                    <a:pt x="46380" y="510539"/>
                  </a:lnTo>
                  <a:lnTo>
                    <a:pt x="42481" y="507999"/>
                  </a:lnTo>
                  <a:lnTo>
                    <a:pt x="41973" y="507999"/>
                  </a:lnTo>
                  <a:lnTo>
                    <a:pt x="38214" y="505459"/>
                  </a:lnTo>
                  <a:lnTo>
                    <a:pt x="35064" y="502919"/>
                  </a:lnTo>
                  <a:lnTo>
                    <a:pt x="31572" y="500379"/>
                  </a:lnTo>
                  <a:lnTo>
                    <a:pt x="28232" y="496569"/>
                  </a:lnTo>
                  <a:lnTo>
                    <a:pt x="74612" y="496569"/>
                  </a:lnTo>
                  <a:lnTo>
                    <a:pt x="78574" y="497839"/>
                  </a:lnTo>
                  <a:lnTo>
                    <a:pt x="81368" y="497839"/>
                  </a:lnTo>
                  <a:lnTo>
                    <a:pt x="85471" y="499109"/>
                  </a:lnTo>
                  <a:lnTo>
                    <a:pt x="5089000" y="499109"/>
                  </a:lnTo>
                  <a:lnTo>
                    <a:pt x="5087886" y="500379"/>
                  </a:lnTo>
                  <a:lnTo>
                    <a:pt x="5084394" y="502919"/>
                  </a:lnTo>
                  <a:lnTo>
                    <a:pt x="5081244" y="505459"/>
                  </a:lnTo>
                  <a:lnTo>
                    <a:pt x="5077485" y="507999"/>
                  </a:lnTo>
                  <a:lnTo>
                    <a:pt x="5073599" y="510539"/>
                  </a:lnTo>
                  <a:lnTo>
                    <a:pt x="5073078" y="510539"/>
                  </a:lnTo>
                  <a:lnTo>
                    <a:pt x="5069586" y="513079"/>
                  </a:lnTo>
                  <a:lnTo>
                    <a:pt x="5065445" y="515619"/>
                  </a:lnTo>
                  <a:lnTo>
                    <a:pt x="5061204" y="516889"/>
                  </a:lnTo>
                  <a:close/>
                </a:path>
                <a:path w="5120005" h="524509">
                  <a:moveTo>
                    <a:pt x="81991" y="497839"/>
                  </a:moveTo>
                  <a:lnTo>
                    <a:pt x="78574" y="497839"/>
                  </a:lnTo>
                  <a:lnTo>
                    <a:pt x="77952" y="496569"/>
                  </a:lnTo>
                  <a:lnTo>
                    <a:pt x="81991" y="497839"/>
                  </a:lnTo>
                  <a:close/>
                </a:path>
                <a:path w="5120005" h="524509">
                  <a:moveTo>
                    <a:pt x="5040884" y="497839"/>
                  </a:moveTo>
                  <a:lnTo>
                    <a:pt x="5037467" y="497839"/>
                  </a:lnTo>
                  <a:lnTo>
                    <a:pt x="5041506" y="496569"/>
                  </a:lnTo>
                  <a:lnTo>
                    <a:pt x="5040884" y="497839"/>
                  </a:lnTo>
                  <a:close/>
                </a:path>
                <a:path w="5120005" h="524509">
                  <a:moveTo>
                    <a:pt x="5089000" y="499109"/>
                  </a:moveTo>
                  <a:lnTo>
                    <a:pt x="5033987" y="499109"/>
                  </a:lnTo>
                  <a:lnTo>
                    <a:pt x="5038090" y="497839"/>
                  </a:lnTo>
                  <a:lnTo>
                    <a:pt x="5040884" y="497839"/>
                  </a:lnTo>
                  <a:lnTo>
                    <a:pt x="5044846" y="496569"/>
                  </a:lnTo>
                  <a:lnTo>
                    <a:pt x="5091226" y="496569"/>
                  </a:lnTo>
                  <a:lnTo>
                    <a:pt x="5089000" y="499109"/>
                  </a:lnTo>
                  <a:close/>
                </a:path>
                <a:path w="5120005" h="524509">
                  <a:moveTo>
                    <a:pt x="5043182" y="523239"/>
                  </a:moveTo>
                  <a:lnTo>
                    <a:pt x="76276" y="523239"/>
                  </a:lnTo>
                  <a:lnTo>
                    <a:pt x="72250" y="521969"/>
                  </a:lnTo>
                  <a:lnTo>
                    <a:pt x="63207" y="519429"/>
                  </a:lnTo>
                  <a:lnTo>
                    <a:pt x="62611" y="519429"/>
                  </a:lnTo>
                  <a:lnTo>
                    <a:pt x="58826" y="516889"/>
                  </a:lnTo>
                  <a:lnTo>
                    <a:pt x="5060632" y="516889"/>
                  </a:lnTo>
                  <a:lnTo>
                    <a:pt x="5056847" y="519429"/>
                  </a:lnTo>
                  <a:lnTo>
                    <a:pt x="5051780" y="520699"/>
                  </a:lnTo>
                  <a:lnTo>
                    <a:pt x="5047208" y="521969"/>
                  </a:lnTo>
                  <a:lnTo>
                    <a:pt x="5043182" y="523239"/>
                  </a:lnTo>
                  <a:close/>
                </a:path>
                <a:path w="5120005" h="524509">
                  <a:moveTo>
                    <a:pt x="5033645" y="524509"/>
                  </a:moveTo>
                  <a:lnTo>
                    <a:pt x="85813" y="524509"/>
                  </a:lnTo>
                  <a:lnTo>
                    <a:pt x="81000" y="523239"/>
                  </a:lnTo>
                  <a:lnTo>
                    <a:pt x="5038458" y="523239"/>
                  </a:lnTo>
                  <a:lnTo>
                    <a:pt x="5033645" y="524509"/>
                  </a:lnTo>
                  <a:close/>
                </a:path>
              </a:pathLst>
            </a:custGeom>
            <a:solidFill>
              <a:srgbClr val="FFFFFF"/>
            </a:solidFill>
          </p:spPr>
          <p:txBody>
            <a:bodyPr wrap="square" lIns="0" tIns="0" rIns="0" bIns="0" rtlCol="0"/>
            <a:lstStyle/>
            <a:p/>
          </p:txBody>
        </p:sp>
      </p:grpSp>
      <p:sp>
        <p:nvSpPr>
          <p:cNvPr id="25" name="object 25"/>
          <p:cNvSpPr txBox="1"/>
          <p:nvPr/>
        </p:nvSpPr>
        <p:spPr>
          <a:xfrm>
            <a:off x="3761066" y="6117551"/>
            <a:ext cx="3885565" cy="268605"/>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FFFFFF"/>
                </a:solidFill>
                <a:latin typeface="微软雅黑" panose="020B0503020204020204" charset="-122"/>
                <a:cs typeface="微软雅黑" panose="020B0503020204020204" charset="-122"/>
              </a:rPr>
              <a:t>综合运用多种渠道进行主动挖猎的招聘方</a:t>
            </a:r>
            <a:r>
              <a:rPr sz="1600" spc="-5" dirty="0">
                <a:solidFill>
                  <a:srgbClr val="FFFFFF"/>
                </a:solidFill>
                <a:latin typeface="微软雅黑" panose="020B0503020204020204" charset="-122"/>
                <a:cs typeface="微软雅黑" panose="020B0503020204020204" charset="-122"/>
              </a:rPr>
              <a:t>法</a:t>
            </a:r>
            <a:endParaRPr sz="1600">
              <a:latin typeface="微软雅黑" panose="020B0503020204020204" charset="-122"/>
              <a:cs typeface="微软雅黑" panose="020B0503020204020204" charset="-122"/>
            </a:endParaRPr>
          </a:p>
        </p:txBody>
      </p:sp>
      <p:sp>
        <p:nvSpPr>
          <p:cNvPr id="26" name="object 26"/>
          <p:cNvSpPr txBox="1"/>
          <p:nvPr/>
        </p:nvSpPr>
        <p:spPr>
          <a:xfrm>
            <a:off x="1761807" y="935990"/>
            <a:ext cx="4140200" cy="299720"/>
          </a:xfrm>
          <a:prstGeom prst="rect">
            <a:avLst/>
          </a:prstGeom>
        </p:spPr>
        <p:txBody>
          <a:bodyPr vert="horz" wrap="square" lIns="0" tIns="12700" rIns="0" bIns="0" rtlCol="0">
            <a:spAutoFit/>
          </a:bodyPr>
          <a:lstStyle/>
          <a:p>
            <a:pPr marL="12700">
              <a:lnSpc>
                <a:spcPct val="100000"/>
              </a:lnSpc>
              <a:spcBef>
                <a:spcPts val="100"/>
              </a:spcBef>
              <a:tabLst>
                <a:tab pos="3212465" algn="l"/>
              </a:tabLst>
            </a:pPr>
            <a:r>
              <a:rPr sz="1800" b="1" dirty="0">
                <a:solidFill>
                  <a:srgbClr val="FFFFFF"/>
                </a:solidFill>
                <a:latin typeface="微软雅黑" panose="020B0503020204020204" charset="-122"/>
                <a:cs typeface="微软雅黑" panose="020B0503020204020204" charset="-122"/>
              </a:rPr>
              <a:t>招聘类型	招聘渠道</a:t>
            </a:r>
            <a:endParaRPr sz="1800">
              <a:latin typeface="微软雅黑" panose="020B0503020204020204" charset="-122"/>
              <a:cs typeface="微软雅黑" panose="020B0503020204020204" charset="-122"/>
            </a:endParaRPr>
          </a:p>
        </p:txBody>
      </p:sp>
      <p:sp>
        <p:nvSpPr>
          <p:cNvPr id="27" name="object 27"/>
          <p:cNvSpPr txBox="1"/>
          <p:nvPr/>
        </p:nvSpPr>
        <p:spPr>
          <a:xfrm>
            <a:off x="8729027" y="935990"/>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微软雅黑" panose="020B0503020204020204" charset="-122"/>
                <a:cs typeface="微软雅黑" panose="020B0503020204020204" charset="-122"/>
              </a:rPr>
              <a:t>适用范围</a:t>
            </a:r>
            <a:endParaRPr sz="1800">
              <a:latin typeface="微软雅黑" panose="020B0503020204020204" charset="-122"/>
              <a:cs typeface="微软雅黑" panose="020B0503020204020204" charset="-122"/>
            </a:endParaRPr>
          </a:p>
        </p:txBody>
      </p:sp>
      <p:sp>
        <p:nvSpPr>
          <p:cNvPr id="28" name="object 28"/>
          <p:cNvSpPr txBox="1"/>
          <p:nvPr/>
        </p:nvSpPr>
        <p:spPr>
          <a:xfrm>
            <a:off x="8657590" y="1995487"/>
            <a:ext cx="73723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微软雅黑" panose="020B0503020204020204" charset="-122"/>
                <a:cs typeface="微软雅黑" panose="020B0503020204020204" charset="-122"/>
              </a:rPr>
              <a:t>普通岗</a:t>
            </a:r>
            <a:r>
              <a:rPr sz="1400" spc="5" dirty="0">
                <a:solidFill>
                  <a:srgbClr val="FFFFFF"/>
                </a:solidFill>
                <a:latin typeface="微软雅黑" panose="020B0503020204020204" charset="-122"/>
                <a:cs typeface="微软雅黑" panose="020B0503020204020204" charset="-122"/>
              </a:rPr>
              <a:t>位</a:t>
            </a:r>
            <a:endParaRPr sz="1400">
              <a:latin typeface="微软雅黑" panose="020B0503020204020204" charset="-122"/>
              <a:cs typeface="微软雅黑" panose="020B0503020204020204" charset="-122"/>
            </a:endParaRPr>
          </a:p>
        </p:txBody>
      </p:sp>
      <p:sp>
        <p:nvSpPr>
          <p:cNvPr id="29" name="object 29"/>
          <p:cNvSpPr txBox="1"/>
          <p:nvPr/>
        </p:nvSpPr>
        <p:spPr>
          <a:xfrm>
            <a:off x="8657590" y="3983037"/>
            <a:ext cx="1804035" cy="45339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FFFF"/>
                </a:solidFill>
                <a:latin typeface="微软雅黑" panose="020B0503020204020204" charset="-122"/>
                <a:cs typeface="微软雅黑" panose="020B0503020204020204" charset="-122"/>
              </a:rPr>
              <a:t>管理岗位、重点岗位</a:t>
            </a:r>
            <a:r>
              <a:rPr sz="1400" dirty="0">
                <a:solidFill>
                  <a:srgbClr val="FFFFFF"/>
                </a:solidFill>
                <a:latin typeface="微软雅黑" panose="020B0503020204020204" charset="-122"/>
                <a:cs typeface="微软雅黑" panose="020B0503020204020204" charset="-122"/>
              </a:rPr>
              <a:t>、 </a:t>
            </a:r>
            <a:r>
              <a:rPr sz="1400" dirty="0">
                <a:solidFill>
                  <a:srgbClr val="FFFFFF"/>
                </a:solidFill>
                <a:latin typeface="微软雅黑" panose="020B0503020204020204" charset="-122"/>
                <a:cs typeface="微软雅黑" panose="020B0503020204020204" charset="-122"/>
              </a:rPr>
              <a:t>稀缺人</a:t>
            </a:r>
            <a:r>
              <a:rPr sz="1400" spc="5" dirty="0">
                <a:solidFill>
                  <a:srgbClr val="FFFFFF"/>
                </a:solidFill>
                <a:latin typeface="微软雅黑" panose="020B0503020204020204" charset="-122"/>
                <a:cs typeface="微软雅黑" panose="020B0503020204020204" charset="-122"/>
              </a:rPr>
              <a:t>才</a:t>
            </a:r>
            <a:endParaRPr sz="1400">
              <a:latin typeface="微软雅黑" panose="020B0503020204020204" charset="-122"/>
              <a:cs typeface="微软雅黑" panose="020B0503020204020204" charset="-122"/>
            </a:endParaRPr>
          </a:p>
        </p:txBody>
      </p:sp>
      <p:sp>
        <p:nvSpPr>
          <p:cNvPr id="30" name="object 30"/>
          <p:cNvSpPr txBox="1"/>
          <p:nvPr/>
        </p:nvSpPr>
        <p:spPr>
          <a:xfrm>
            <a:off x="8671877" y="3079749"/>
            <a:ext cx="737235" cy="24002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微软雅黑" panose="020B0503020204020204" charset="-122"/>
                <a:cs typeface="微软雅黑" panose="020B0503020204020204" charset="-122"/>
              </a:rPr>
              <a:t>所有岗</a:t>
            </a:r>
            <a:r>
              <a:rPr sz="1400" spc="5" dirty="0">
                <a:solidFill>
                  <a:srgbClr val="FFFFFF"/>
                </a:solidFill>
                <a:latin typeface="微软雅黑" panose="020B0503020204020204" charset="-122"/>
                <a:cs typeface="微软雅黑" panose="020B0503020204020204" charset="-122"/>
              </a:rPr>
              <a:t>位</a:t>
            </a:r>
            <a:endParaRPr sz="1400">
              <a:latin typeface="微软雅黑" panose="020B0503020204020204" charset="-122"/>
              <a:cs typeface="微软雅黑" panose="020B0503020204020204" charset="-122"/>
            </a:endParaRPr>
          </a:p>
        </p:txBody>
      </p:sp>
      <p:sp>
        <p:nvSpPr>
          <p:cNvPr id="31" name="object 31"/>
          <p:cNvSpPr/>
          <p:nvPr/>
        </p:nvSpPr>
        <p:spPr>
          <a:xfrm>
            <a:off x="8305762" y="1790700"/>
            <a:ext cx="219075" cy="723900"/>
          </a:xfrm>
          <a:custGeom>
            <a:avLst/>
            <a:gdLst/>
            <a:ahLst/>
            <a:cxnLst/>
            <a:rect l="l" t="t" r="r" b="b"/>
            <a:pathLst>
              <a:path w="219075" h="723900">
                <a:moveTo>
                  <a:pt x="104279" y="12700"/>
                </a:moveTo>
                <a:lnTo>
                  <a:pt x="67538" y="12700"/>
                </a:lnTo>
                <a:lnTo>
                  <a:pt x="59283" y="11430"/>
                </a:lnTo>
                <a:lnTo>
                  <a:pt x="50660" y="11430"/>
                </a:lnTo>
                <a:lnTo>
                  <a:pt x="41287" y="10160"/>
                </a:lnTo>
                <a:lnTo>
                  <a:pt x="31623" y="10160"/>
                </a:lnTo>
                <a:lnTo>
                  <a:pt x="21348" y="8890"/>
                </a:lnTo>
                <a:lnTo>
                  <a:pt x="-76" y="8890"/>
                </a:lnTo>
                <a:lnTo>
                  <a:pt x="0" y="0"/>
                </a:lnTo>
                <a:lnTo>
                  <a:pt x="32029" y="0"/>
                </a:lnTo>
                <a:lnTo>
                  <a:pt x="42049" y="1270"/>
                </a:lnTo>
                <a:lnTo>
                  <a:pt x="51523" y="1270"/>
                </a:lnTo>
                <a:lnTo>
                  <a:pt x="90081" y="7620"/>
                </a:lnTo>
                <a:lnTo>
                  <a:pt x="100253" y="10160"/>
                </a:lnTo>
                <a:lnTo>
                  <a:pt x="104279" y="12700"/>
                </a:lnTo>
                <a:close/>
              </a:path>
              <a:path w="219075" h="723900">
                <a:moveTo>
                  <a:pt x="108191" y="15240"/>
                </a:moveTo>
                <a:lnTo>
                  <a:pt x="81788" y="15240"/>
                </a:lnTo>
                <a:lnTo>
                  <a:pt x="74879" y="13970"/>
                </a:lnTo>
                <a:lnTo>
                  <a:pt x="75018" y="13970"/>
                </a:lnTo>
                <a:lnTo>
                  <a:pt x="67411" y="12700"/>
                </a:lnTo>
                <a:lnTo>
                  <a:pt x="104889" y="12700"/>
                </a:lnTo>
                <a:lnTo>
                  <a:pt x="107530" y="13970"/>
                </a:lnTo>
                <a:lnTo>
                  <a:pt x="108191" y="15240"/>
                </a:lnTo>
                <a:close/>
              </a:path>
              <a:path w="219075" h="723900">
                <a:moveTo>
                  <a:pt x="110350" y="17780"/>
                </a:moveTo>
                <a:lnTo>
                  <a:pt x="92925" y="17780"/>
                </a:lnTo>
                <a:lnTo>
                  <a:pt x="87553" y="16510"/>
                </a:lnTo>
                <a:lnTo>
                  <a:pt x="87782" y="16510"/>
                </a:lnTo>
                <a:lnTo>
                  <a:pt x="81610" y="15240"/>
                </a:lnTo>
                <a:lnTo>
                  <a:pt x="109131" y="15240"/>
                </a:lnTo>
                <a:lnTo>
                  <a:pt x="109664" y="16510"/>
                </a:lnTo>
                <a:lnTo>
                  <a:pt x="110350" y="17780"/>
                </a:lnTo>
                <a:close/>
              </a:path>
              <a:path w="219075" h="723900">
                <a:moveTo>
                  <a:pt x="100330" y="21590"/>
                </a:moveTo>
                <a:lnTo>
                  <a:pt x="96723" y="19050"/>
                </a:lnTo>
                <a:lnTo>
                  <a:pt x="97142" y="19050"/>
                </a:lnTo>
                <a:lnTo>
                  <a:pt x="92633" y="17780"/>
                </a:lnTo>
                <a:lnTo>
                  <a:pt x="110896" y="17780"/>
                </a:lnTo>
                <a:lnTo>
                  <a:pt x="111315" y="19050"/>
                </a:lnTo>
                <a:lnTo>
                  <a:pt x="111683" y="20320"/>
                </a:lnTo>
                <a:lnTo>
                  <a:pt x="99707" y="20320"/>
                </a:lnTo>
                <a:lnTo>
                  <a:pt x="100330" y="21590"/>
                </a:lnTo>
                <a:close/>
              </a:path>
              <a:path w="219075" h="723900">
                <a:moveTo>
                  <a:pt x="102349" y="22860"/>
                </a:moveTo>
                <a:lnTo>
                  <a:pt x="99707" y="20320"/>
                </a:lnTo>
                <a:lnTo>
                  <a:pt x="111683" y="20320"/>
                </a:lnTo>
                <a:lnTo>
                  <a:pt x="111823" y="21590"/>
                </a:lnTo>
                <a:lnTo>
                  <a:pt x="101688" y="21590"/>
                </a:lnTo>
                <a:lnTo>
                  <a:pt x="102349" y="22860"/>
                </a:lnTo>
                <a:close/>
              </a:path>
              <a:path w="219075" h="723900">
                <a:moveTo>
                  <a:pt x="102362" y="22499"/>
                </a:moveTo>
                <a:lnTo>
                  <a:pt x="101688" y="21590"/>
                </a:lnTo>
                <a:lnTo>
                  <a:pt x="102095" y="21590"/>
                </a:lnTo>
                <a:lnTo>
                  <a:pt x="102342" y="22225"/>
                </a:lnTo>
                <a:lnTo>
                  <a:pt x="102362" y="22499"/>
                </a:lnTo>
                <a:close/>
              </a:path>
              <a:path w="219075" h="723900">
                <a:moveTo>
                  <a:pt x="102318" y="22003"/>
                </a:moveTo>
                <a:lnTo>
                  <a:pt x="102095" y="21590"/>
                </a:lnTo>
                <a:lnTo>
                  <a:pt x="102235" y="21590"/>
                </a:lnTo>
                <a:lnTo>
                  <a:pt x="102318" y="22003"/>
                </a:lnTo>
                <a:close/>
              </a:path>
              <a:path w="219075" h="723900">
                <a:moveTo>
                  <a:pt x="102286" y="21709"/>
                </a:moveTo>
                <a:close/>
              </a:path>
              <a:path w="219075" h="723900">
                <a:moveTo>
                  <a:pt x="102362" y="21885"/>
                </a:moveTo>
                <a:lnTo>
                  <a:pt x="102273" y="21590"/>
                </a:lnTo>
                <a:lnTo>
                  <a:pt x="102362" y="21885"/>
                </a:lnTo>
                <a:close/>
              </a:path>
              <a:path w="219075" h="723900">
                <a:moveTo>
                  <a:pt x="111887" y="22860"/>
                </a:moveTo>
                <a:lnTo>
                  <a:pt x="102781" y="22860"/>
                </a:lnTo>
                <a:lnTo>
                  <a:pt x="102481" y="22163"/>
                </a:lnTo>
                <a:lnTo>
                  <a:pt x="102362" y="21590"/>
                </a:lnTo>
                <a:lnTo>
                  <a:pt x="111887" y="21590"/>
                </a:lnTo>
                <a:lnTo>
                  <a:pt x="111887" y="22860"/>
                </a:lnTo>
                <a:close/>
              </a:path>
              <a:path w="219075" h="723900">
                <a:moveTo>
                  <a:pt x="102781" y="22860"/>
                </a:moveTo>
                <a:lnTo>
                  <a:pt x="102479" y="22301"/>
                </a:lnTo>
                <a:lnTo>
                  <a:pt x="102375" y="21915"/>
                </a:lnTo>
                <a:lnTo>
                  <a:pt x="102781" y="22860"/>
                </a:lnTo>
                <a:close/>
              </a:path>
              <a:path w="219075" h="723900">
                <a:moveTo>
                  <a:pt x="102641" y="22860"/>
                </a:moveTo>
                <a:lnTo>
                  <a:pt x="102499" y="22551"/>
                </a:lnTo>
                <a:lnTo>
                  <a:pt x="102383" y="22123"/>
                </a:lnTo>
                <a:lnTo>
                  <a:pt x="102641" y="22860"/>
                </a:lnTo>
                <a:close/>
              </a:path>
              <a:path w="219075" h="723900">
                <a:moveTo>
                  <a:pt x="102628" y="22860"/>
                </a:moveTo>
                <a:lnTo>
                  <a:pt x="102400" y="22551"/>
                </a:lnTo>
                <a:lnTo>
                  <a:pt x="102390" y="22291"/>
                </a:lnTo>
                <a:lnTo>
                  <a:pt x="102628" y="22860"/>
                </a:lnTo>
                <a:close/>
              </a:path>
              <a:path w="219075" h="723900">
                <a:moveTo>
                  <a:pt x="102781" y="22860"/>
                </a:moveTo>
                <a:lnTo>
                  <a:pt x="102641" y="22860"/>
                </a:lnTo>
                <a:lnTo>
                  <a:pt x="102479" y="22301"/>
                </a:lnTo>
                <a:lnTo>
                  <a:pt x="102781" y="22860"/>
                </a:lnTo>
                <a:close/>
              </a:path>
              <a:path w="219075" h="723900">
                <a:moveTo>
                  <a:pt x="117513" y="346710"/>
                </a:moveTo>
                <a:lnTo>
                  <a:pt x="102920" y="346710"/>
                </a:lnTo>
                <a:lnTo>
                  <a:pt x="102552" y="345440"/>
                </a:lnTo>
                <a:lnTo>
                  <a:pt x="102412" y="344170"/>
                </a:lnTo>
                <a:lnTo>
                  <a:pt x="102362" y="22499"/>
                </a:lnTo>
                <a:lnTo>
                  <a:pt x="102412" y="22860"/>
                </a:lnTo>
                <a:lnTo>
                  <a:pt x="111887" y="22860"/>
                </a:lnTo>
                <a:lnTo>
                  <a:pt x="111887" y="342900"/>
                </a:lnTo>
                <a:lnTo>
                  <a:pt x="111594" y="342900"/>
                </a:lnTo>
                <a:lnTo>
                  <a:pt x="111963" y="344170"/>
                </a:lnTo>
                <a:lnTo>
                  <a:pt x="113906" y="344170"/>
                </a:lnTo>
                <a:lnTo>
                  <a:pt x="117513" y="346710"/>
                </a:lnTo>
                <a:close/>
              </a:path>
              <a:path w="219075" h="723900">
                <a:moveTo>
                  <a:pt x="102628" y="22860"/>
                </a:moveTo>
                <a:lnTo>
                  <a:pt x="102412" y="22860"/>
                </a:lnTo>
                <a:lnTo>
                  <a:pt x="102400" y="22551"/>
                </a:lnTo>
                <a:lnTo>
                  <a:pt x="102628" y="22860"/>
                </a:lnTo>
                <a:close/>
              </a:path>
              <a:path w="219075" h="723900">
                <a:moveTo>
                  <a:pt x="111963" y="344170"/>
                </a:moveTo>
                <a:lnTo>
                  <a:pt x="111594" y="342900"/>
                </a:lnTo>
                <a:lnTo>
                  <a:pt x="111861" y="343242"/>
                </a:lnTo>
                <a:lnTo>
                  <a:pt x="111963" y="344170"/>
                </a:lnTo>
                <a:close/>
              </a:path>
              <a:path w="219075" h="723900">
                <a:moveTo>
                  <a:pt x="111861" y="343242"/>
                </a:moveTo>
                <a:lnTo>
                  <a:pt x="111607" y="342900"/>
                </a:lnTo>
                <a:lnTo>
                  <a:pt x="111823" y="342900"/>
                </a:lnTo>
                <a:lnTo>
                  <a:pt x="111861" y="343242"/>
                </a:lnTo>
                <a:close/>
              </a:path>
              <a:path w="219075" h="723900">
                <a:moveTo>
                  <a:pt x="114528" y="344170"/>
                </a:moveTo>
                <a:lnTo>
                  <a:pt x="112547" y="344170"/>
                </a:lnTo>
                <a:lnTo>
                  <a:pt x="111887" y="342900"/>
                </a:lnTo>
                <a:lnTo>
                  <a:pt x="114528" y="344170"/>
                </a:lnTo>
                <a:close/>
              </a:path>
              <a:path w="219075" h="723900">
                <a:moveTo>
                  <a:pt x="112547" y="344170"/>
                </a:moveTo>
                <a:lnTo>
                  <a:pt x="111963" y="344170"/>
                </a:lnTo>
                <a:lnTo>
                  <a:pt x="111861" y="343242"/>
                </a:lnTo>
                <a:lnTo>
                  <a:pt x="112547" y="344170"/>
                </a:lnTo>
                <a:close/>
              </a:path>
              <a:path w="219075" h="723900">
                <a:moveTo>
                  <a:pt x="126682" y="349250"/>
                </a:moveTo>
                <a:lnTo>
                  <a:pt x="104571" y="349250"/>
                </a:lnTo>
                <a:lnTo>
                  <a:pt x="103886" y="347980"/>
                </a:lnTo>
                <a:lnTo>
                  <a:pt x="103339" y="346710"/>
                </a:lnTo>
                <a:lnTo>
                  <a:pt x="117513" y="346710"/>
                </a:lnTo>
                <a:lnTo>
                  <a:pt x="117094" y="345440"/>
                </a:lnTo>
                <a:lnTo>
                  <a:pt x="121602" y="347980"/>
                </a:lnTo>
                <a:lnTo>
                  <a:pt x="121310" y="347980"/>
                </a:lnTo>
                <a:lnTo>
                  <a:pt x="126682" y="349250"/>
                </a:lnTo>
                <a:close/>
              </a:path>
              <a:path w="219075" h="723900">
                <a:moveTo>
                  <a:pt x="132626" y="350520"/>
                </a:moveTo>
                <a:lnTo>
                  <a:pt x="106045" y="350520"/>
                </a:lnTo>
                <a:lnTo>
                  <a:pt x="105105" y="349250"/>
                </a:lnTo>
                <a:lnTo>
                  <a:pt x="126453" y="349250"/>
                </a:lnTo>
                <a:lnTo>
                  <a:pt x="132626" y="350520"/>
                </a:lnTo>
                <a:close/>
              </a:path>
              <a:path w="219075" h="723900">
                <a:moveTo>
                  <a:pt x="146824" y="353060"/>
                </a:moveTo>
                <a:lnTo>
                  <a:pt x="109347" y="353060"/>
                </a:lnTo>
                <a:lnTo>
                  <a:pt x="106705" y="350520"/>
                </a:lnTo>
                <a:lnTo>
                  <a:pt x="132448" y="350520"/>
                </a:lnTo>
                <a:lnTo>
                  <a:pt x="139357" y="351790"/>
                </a:lnTo>
                <a:lnTo>
                  <a:pt x="139217" y="351790"/>
                </a:lnTo>
                <a:lnTo>
                  <a:pt x="146824" y="353060"/>
                </a:lnTo>
                <a:close/>
              </a:path>
              <a:path w="219075" h="723900">
                <a:moveTo>
                  <a:pt x="141592" y="361326"/>
                </a:moveTo>
                <a:lnTo>
                  <a:pt x="113982" y="354330"/>
                </a:lnTo>
                <a:lnTo>
                  <a:pt x="109956" y="353060"/>
                </a:lnTo>
                <a:lnTo>
                  <a:pt x="154838" y="353060"/>
                </a:lnTo>
                <a:lnTo>
                  <a:pt x="163677" y="354330"/>
                </a:lnTo>
                <a:lnTo>
                  <a:pt x="172948" y="355600"/>
                </a:lnTo>
                <a:lnTo>
                  <a:pt x="192798" y="355600"/>
                </a:lnTo>
                <a:lnTo>
                  <a:pt x="203441" y="356870"/>
                </a:lnTo>
                <a:lnTo>
                  <a:pt x="182118" y="356870"/>
                </a:lnTo>
                <a:lnTo>
                  <a:pt x="172275" y="358140"/>
                </a:lnTo>
                <a:lnTo>
                  <a:pt x="162814" y="358140"/>
                </a:lnTo>
                <a:lnTo>
                  <a:pt x="145529" y="360680"/>
                </a:lnTo>
                <a:lnTo>
                  <a:pt x="141592" y="361326"/>
                </a:lnTo>
                <a:close/>
              </a:path>
              <a:path w="219075" h="723900">
                <a:moveTo>
                  <a:pt x="214236" y="365760"/>
                </a:moveTo>
                <a:lnTo>
                  <a:pt x="182206" y="365760"/>
                </a:lnTo>
                <a:lnTo>
                  <a:pt x="172186" y="364490"/>
                </a:lnTo>
                <a:lnTo>
                  <a:pt x="162712" y="364490"/>
                </a:lnTo>
                <a:lnTo>
                  <a:pt x="145402" y="361950"/>
                </a:lnTo>
                <a:lnTo>
                  <a:pt x="141592" y="361326"/>
                </a:lnTo>
                <a:lnTo>
                  <a:pt x="145529" y="360680"/>
                </a:lnTo>
                <a:lnTo>
                  <a:pt x="162814" y="358140"/>
                </a:lnTo>
                <a:lnTo>
                  <a:pt x="172275" y="358140"/>
                </a:lnTo>
                <a:lnTo>
                  <a:pt x="182118" y="356870"/>
                </a:lnTo>
                <a:lnTo>
                  <a:pt x="214236" y="356870"/>
                </a:lnTo>
                <a:lnTo>
                  <a:pt x="214236" y="365760"/>
                </a:lnTo>
                <a:close/>
              </a:path>
              <a:path w="219075" h="723900">
                <a:moveTo>
                  <a:pt x="215938" y="365760"/>
                </a:moveTo>
                <a:lnTo>
                  <a:pt x="214236" y="365760"/>
                </a:lnTo>
                <a:lnTo>
                  <a:pt x="214236" y="356870"/>
                </a:lnTo>
                <a:lnTo>
                  <a:pt x="215938" y="356870"/>
                </a:lnTo>
                <a:lnTo>
                  <a:pt x="217347" y="358140"/>
                </a:lnTo>
                <a:lnTo>
                  <a:pt x="218401" y="359410"/>
                </a:lnTo>
                <a:lnTo>
                  <a:pt x="218960" y="360680"/>
                </a:lnTo>
                <a:lnTo>
                  <a:pt x="218960" y="361950"/>
                </a:lnTo>
                <a:lnTo>
                  <a:pt x="218401" y="363220"/>
                </a:lnTo>
                <a:lnTo>
                  <a:pt x="217347" y="364490"/>
                </a:lnTo>
                <a:lnTo>
                  <a:pt x="215938" y="365760"/>
                </a:lnTo>
                <a:close/>
              </a:path>
              <a:path w="219075" h="723900">
                <a:moveTo>
                  <a:pt x="154838" y="369570"/>
                </a:moveTo>
                <a:lnTo>
                  <a:pt x="109956" y="369570"/>
                </a:lnTo>
                <a:lnTo>
                  <a:pt x="113982" y="368300"/>
                </a:lnTo>
                <a:lnTo>
                  <a:pt x="118795" y="365760"/>
                </a:lnTo>
                <a:lnTo>
                  <a:pt x="124383" y="364490"/>
                </a:lnTo>
                <a:lnTo>
                  <a:pt x="130733" y="363220"/>
                </a:lnTo>
                <a:lnTo>
                  <a:pt x="137795" y="361950"/>
                </a:lnTo>
                <a:lnTo>
                  <a:pt x="141592" y="361326"/>
                </a:lnTo>
                <a:lnTo>
                  <a:pt x="145402" y="361950"/>
                </a:lnTo>
                <a:lnTo>
                  <a:pt x="162712" y="364490"/>
                </a:lnTo>
                <a:lnTo>
                  <a:pt x="172186" y="364490"/>
                </a:lnTo>
                <a:lnTo>
                  <a:pt x="182206" y="365760"/>
                </a:lnTo>
                <a:lnTo>
                  <a:pt x="203441" y="365760"/>
                </a:lnTo>
                <a:lnTo>
                  <a:pt x="192798" y="367030"/>
                </a:lnTo>
                <a:lnTo>
                  <a:pt x="172948" y="367030"/>
                </a:lnTo>
                <a:lnTo>
                  <a:pt x="163576" y="368300"/>
                </a:lnTo>
                <a:lnTo>
                  <a:pt x="154838" y="369570"/>
                </a:lnTo>
                <a:close/>
              </a:path>
              <a:path w="219075" h="723900">
                <a:moveTo>
                  <a:pt x="132448" y="372110"/>
                </a:moveTo>
                <a:lnTo>
                  <a:pt x="106705" y="372110"/>
                </a:lnTo>
                <a:lnTo>
                  <a:pt x="109347" y="369570"/>
                </a:lnTo>
                <a:lnTo>
                  <a:pt x="146824" y="369570"/>
                </a:lnTo>
                <a:lnTo>
                  <a:pt x="139217" y="370840"/>
                </a:lnTo>
                <a:lnTo>
                  <a:pt x="139357" y="370840"/>
                </a:lnTo>
                <a:lnTo>
                  <a:pt x="132448" y="372110"/>
                </a:lnTo>
                <a:close/>
              </a:path>
              <a:path w="219075" h="723900">
                <a:moveTo>
                  <a:pt x="126453" y="373380"/>
                </a:moveTo>
                <a:lnTo>
                  <a:pt x="105105" y="373380"/>
                </a:lnTo>
                <a:lnTo>
                  <a:pt x="106045" y="372110"/>
                </a:lnTo>
                <a:lnTo>
                  <a:pt x="132626" y="372110"/>
                </a:lnTo>
                <a:lnTo>
                  <a:pt x="126453" y="373380"/>
                </a:lnTo>
                <a:close/>
              </a:path>
              <a:path w="219075" h="723900">
                <a:moveTo>
                  <a:pt x="111887" y="701040"/>
                </a:moveTo>
                <a:lnTo>
                  <a:pt x="102362" y="701040"/>
                </a:lnTo>
                <a:lnTo>
                  <a:pt x="102412" y="700626"/>
                </a:lnTo>
                <a:lnTo>
                  <a:pt x="102781" y="699770"/>
                </a:lnTo>
                <a:lnTo>
                  <a:pt x="102362" y="699770"/>
                </a:lnTo>
                <a:lnTo>
                  <a:pt x="102412" y="378460"/>
                </a:lnTo>
                <a:lnTo>
                  <a:pt x="102552" y="377190"/>
                </a:lnTo>
                <a:lnTo>
                  <a:pt x="102920" y="375920"/>
                </a:lnTo>
                <a:lnTo>
                  <a:pt x="103339" y="375920"/>
                </a:lnTo>
                <a:lnTo>
                  <a:pt x="103886" y="374650"/>
                </a:lnTo>
                <a:lnTo>
                  <a:pt x="104571" y="373380"/>
                </a:lnTo>
                <a:lnTo>
                  <a:pt x="126682" y="373380"/>
                </a:lnTo>
                <a:lnTo>
                  <a:pt x="121310" y="374650"/>
                </a:lnTo>
                <a:lnTo>
                  <a:pt x="121602" y="374650"/>
                </a:lnTo>
                <a:lnTo>
                  <a:pt x="117094" y="377190"/>
                </a:lnTo>
                <a:lnTo>
                  <a:pt x="117513" y="377190"/>
                </a:lnTo>
                <a:lnTo>
                  <a:pt x="113906" y="378460"/>
                </a:lnTo>
                <a:lnTo>
                  <a:pt x="111963" y="378460"/>
                </a:lnTo>
                <a:lnTo>
                  <a:pt x="111594" y="379730"/>
                </a:lnTo>
                <a:lnTo>
                  <a:pt x="111887" y="379730"/>
                </a:lnTo>
                <a:lnTo>
                  <a:pt x="111887" y="701040"/>
                </a:lnTo>
                <a:close/>
              </a:path>
              <a:path w="219075" h="723900">
                <a:moveTo>
                  <a:pt x="111607" y="379730"/>
                </a:moveTo>
                <a:lnTo>
                  <a:pt x="111963" y="378460"/>
                </a:lnTo>
                <a:lnTo>
                  <a:pt x="111861" y="379387"/>
                </a:lnTo>
                <a:lnTo>
                  <a:pt x="111607" y="379730"/>
                </a:lnTo>
                <a:close/>
              </a:path>
              <a:path w="219075" h="723900">
                <a:moveTo>
                  <a:pt x="111861" y="379387"/>
                </a:moveTo>
                <a:lnTo>
                  <a:pt x="111963" y="378460"/>
                </a:lnTo>
                <a:lnTo>
                  <a:pt x="112547" y="378460"/>
                </a:lnTo>
                <a:lnTo>
                  <a:pt x="111861" y="379387"/>
                </a:lnTo>
                <a:close/>
              </a:path>
              <a:path w="219075" h="723900">
                <a:moveTo>
                  <a:pt x="111887" y="379730"/>
                </a:moveTo>
                <a:lnTo>
                  <a:pt x="112547" y="378460"/>
                </a:lnTo>
                <a:lnTo>
                  <a:pt x="114528" y="378460"/>
                </a:lnTo>
                <a:lnTo>
                  <a:pt x="111887" y="379730"/>
                </a:lnTo>
                <a:close/>
              </a:path>
              <a:path w="219075" h="723900">
                <a:moveTo>
                  <a:pt x="111823" y="379730"/>
                </a:moveTo>
                <a:lnTo>
                  <a:pt x="111607" y="379730"/>
                </a:lnTo>
                <a:lnTo>
                  <a:pt x="111861" y="379387"/>
                </a:lnTo>
                <a:lnTo>
                  <a:pt x="111823" y="379730"/>
                </a:lnTo>
                <a:close/>
              </a:path>
              <a:path w="219075" h="723900">
                <a:moveTo>
                  <a:pt x="111683" y="702310"/>
                </a:moveTo>
                <a:lnTo>
                  <a:pt x="99707" y="702310"/>
                </a:lnTo>
                <a:lnTo>
                  <a:pt x="102349" y="699770"/>
                </a:lnTo>
                <a:lnTo>
                  <a:pt x="101688" y="701040"/>
                </a:lnTo>
                <a:lnTo>
                  <a:pt x="111823" y="701040"/>
                </a:lnTo>
                <a:lnTo>
                  <a:pt x="111683" y="702310"/>
                </a:lnTo>
                <a:close/>
              </a:path>
              <a:path w="219075" h="723900">
                <a:moveTo>
                  <a:pt x="102362" y="700130"/>
                </a:moveTo>
                <a:lnTo>
                  <a:pt x="102362" y="699770"/>
                </a:lnTo>
                <a:lnTo>
                  <a:pt x="102362" y="700130"/>
                </a:lnTo>
                <a:close/>
              </a:path>
              <a:path w="219075" h="723900">
                <a:moveTo>
                  <a:pt x="102400" y="700078"/>
                </a:moveTo>
                <a:lnTo>
                  <a:pt x="102412" y="699770"/>
                </a:lnTo>
                <a:lnTo>
                  <a:pt x="102628" y="699770"/>
                </a:lnTo>
                <a:lnTo>
                  <a:pt x="102400" y="700078"/>
                </a:lnTo>
                <a:close/>
              </a:path>
              <a:path w="219075" h="723900">
                <a:moveTo>
                  <a:pt x="102390" y="700338"/>
                </a:moveTo>
                <a:lnTo>
                  <a:pt x="102400" y="700078"/>
                </a:lnTo>
                <a:lnTo>
                  <a:pt x="102628" y="699770"/>
                </a:lnTo>
                <a:lnTo>
                  <a:pt x="102390" y="700338"/>
                </a:lnTo>
                <a:close/>
              </a:path>
              <a:path w="219075" h="723900">
                <a:moveTo>
                  <a:pt x="102383" y="700506"/>
                </a:moveTo>
                <a:lnTo>
                  <a:pt x="102499" y="700078"/>
                </a:lnTo>
                <a:lnTo>
                  <a:pt x="102628" y="699770"/>
                </a:lnTo>
                <a:lnTo>
                  <a:pt x="102383" y="700506"/>
                </a:lnTo>
                <a:close/>
              </a:path>
              <a:path w="219075" h="723900">
                <a:moveTo>
                  <a:pt x="102479" y="700328"/>
                </a:moveTo>
                <a:lnTo>
                  <a:pt x="102641" y="699770"/>
                </a:lnTo>
                <a:lnTo>
                  <a:pt x="102781" y="699770"/>
                </a:lnTo>
                <a:lnTo>
                  <a:pt x="102479" y="700328"/>
                </a:lnTo>
                <a:close/>
              </a:path>
              <a:path w="219075" h="723900">
                <a:moveTo>
                  <a:pt x="102375" y="700714"/>
                </a:moveTo>
                <a:lnTo>
                  <a:pt x="102531" y="700231"/>
                </a:lnTo>
                <a:lnTo>
                  <a:pt x="102781" y="699770"/>
                </a:lnTo>
                <a:lnTo>
                  <a:pt x="102375" y="700714"/>
                </a:lnTo>
                <a:close/>
              </a:path>
              <a:path w="219075" h="723900">
                <a:moveTo>
                  <a:pt x="102095" y="701040"/>
                </a:moveTo>
                <a:lnTo>
                  <a:pt x="101688" y="701040"/>
                </a:lnTo>
                <a:lnTo>
                  <a:pt x="102362" y="700130"/>
                </a:lnTo>
                <a:lnTo>
                  <a:pt x="102244" y="700684"/>
                </a:lnTo>
                <a:lnTo>
                  <a:pt x="102095" y="701040"/>
                </a:lnTo>
                <a:close/>
              </a:path>
              <a:path w="219075" h="723900">
                <a:moveTo>
                  <a:pt x="102235" y="701040"/>
                </a:moveTo>
                <a:lnTo>
                  <a:pt x="102095" y="701040"/>
                </a:lnTo>
                <a:lnTo>
                  <a:pt x="102318" y="700626"/>
                </a:lnTo>
                <a:lnTo>
                  <a:pt x="102235" y="701040"/>
                </a:lnTo>
                <a:close/>
              </a:path>
              <a:path w="219075" h="723900">
                <a:moveTo>
                  <a:pt x="102362" y="701040"/>
                </a:moveTo>
                <a:lnTo>
                  <a:pt x="102362" y="700744"/>
                </a:lnTo>
                <a:lnTo>
                  <a:pt x="102362" y="701040"/>
                </a:lnTo>
                <a:close/>
              </a:path>
              <a:path w="219075" h="723900">
                <a:moveTo>
                  <a:pt x="102273" y="701040"/>
                </a:moveTo>
                <a:close/>
              </a:path>
              <a:path w="219075" h="723900">
                <a:moveTo>
                  <a:pt x="110896" y="704850"/>
                </a:moveTo>
                <a:lnTo>
                  <a:pt x="92633" y="704850"/>
                </a:lnTo>
                <a:lnTo>
                  <a:pt x="97142" y="703580"/>
                </a:lnTo>
                <a:lnTo>
                  <a:pt x="96723" y="703580"/>
                </a:lnTo>
                <a:lnTo>
                  <a:pt x="100330" y="701040"/>
                </a:lnTo>
                <a:lnTo>
                  <a:pt x="99707" y="702310"/>
                </a:lnTo>
                <a:lnTo>
                  <a:pt x="111683" y="702310"/>
                </a:lnTo>
                <a:lnTo>
                  <a:pt x="111315" y="703580"/>
                </a:lnTo>
                <a:lnTo>
                  <a:pt x="110896" y="704850"/>
                </a:lnTo>
                <a:close/>
              </a:path>
              <a:path w="219075" h="723900">
                <a:moveTo>
                  <a:pt x="109131" y="707390"/>
                </a:moveTo>
                <a:lnTo>
                  <a:pt x="81610" y="707390"/>
                </a:lnTo>
                <a:lnTo>
                  <a:pt x="87782" y="706120"/>
                </a:lnTo>
                <a:lnTo>
                  <a:pt x="87553" y="706120"/>
                </a:lnTo>
                <a:lnTo>
                  <a:pt x="92925" y="704850"/>
                </a:lnTo>
                <a:lnTo>
                  <a:pt x="110350" y="704850"/>
                </a:lnTo>
                <a:lnTo>
                  <a:pt x="109664" y="706120"/>
                </a:lnTo>
                <a:lnTo>
                  <a:pt x="109131" y="707390"/>
                </a:lnTo>
                <a:close/>
              </a:path>
              <a:path w="219075" h="723900">
                <a:moveTo>
                  <a:pt x="104889" y="709930"/>
                </a:moveTo>
                <a:lnTo>
                  <a:pt x="67411" y="709930"/>
                </a:lnTo>
                <a:lnTo>
                  <a:pt x="75018" y="708660"/>
                </a:lnTo>
                <a:lnTo>
                  <a:pt x="74879" y="708660"/>
                </a:lnTo>
                <a:lnTo>
                  <a:pt x="81788" y="707390"/>
                </a:lnTo>
                <a:lnTo>
                  <a:pt x="108191" y="707390"/>
                </a:lnTo>
                <a:lnTo>
                  <a:pt x="107530" y="708660"/>
                </a:lnTo>
                <a:lnTo>
                  <a:pt x="104889" y="709930"/>
                </a:lnTo>
                <a:close/>
              </a:path>
              <a:path w="219075" h="723900">
                <a:moveTo>
                  <a:pt x="0" y="723900"/>
                </a:moveTo>
                <a:lnTo>
                  <a:pt x="-76" y="713740"/>
                </a:lnTo>
                <a:lnTo>
                  <a:pt x="21348" y="713740"/>
                </a:lnTo>
                <a:lnTo>
                  <a:pt x="31623" y="712470"/>
                </a:lnTo>
                <a:lnTo>
                  <a:pt x="41287" y="712470"/>
                </a:lnTo>
                <a:lnTo>
                  <a:pt x="50660" y="711200"/>
                </a:lnTo>
                <a:lnTo>
                  <a:pt x="59283" y="711200"/>
                </a:lnTo>
                <a:lnTo>
                  <a:pt x="67538" y="709930"/>
                </a:lnTo>
                <a:lnTo>
                  <a:pt x="104279" y="709930"/>
                </a:lnTo>
                <a:lnTo>
                  <a:pt x="51422" y="721360"/>
                </a:lnTo>
                <a:lnTo>
                  <a:pt x="41960" y="721360"/>
                </a:lnTo>
                <a:lnTo>
                  <a:pt x="32118" y="722630"/>
                </a:lnTo>
                <a:lnTo>
                  <a:pt x="11036" y="722630"/>
                </a:lnTo>
                <a:lnTo>
                  <a:pt x="0" y="723900"/>
                </a:lnTo>
                <a:close/>
              </a:path>
            </a:pathLst>
          </a:custGeom>
          <a:solidFill>
            <a:srgbClr val="FF0000"/>
          </a:solidFill>
        </p:spPr>
        <p:txBody>
          <a:bodyPr wrap="square" lIns="0" tIns="0" rIns="0" bIns="0" rtlCol="0"/>
          <a:lstStyle/>
          <a:p/>
        </p:txBody>
      </p:sp>
      <p:sp>
        <p:nvSpPr>
          <p:cNvPr id="32" name="object 32"/>
          <p:cNvSpPr/>
          <p:nvPr/>
        </p:nvSpPr>
        <p:spPr>
          <a:xfrm>
            <a:off x="8305762" y="2862262"/>
            <a:ext cx="219075" cy="723900"/>
          </a:xfrm>
          <a:custGeom>
            <a:avLst/>
            <a:gdLst/>
            <a:ahLst/>
            <a:cxnLst/>
            <a:rect l="l" t="t" r="r" b="b"/>
            <a:pathLst>
              <a:path w="219075" h="723900">
                <a:moveTo>
                  <a:pt x="104279" y="12700"/>
                </a:moveTo>
                <a:lnTo>
                  <a:pt x="67538" y="12700"/>
                </a:lnTo>
                <a:lnTo>
                  <a:pt x="59283" y="11430"/>
                </a:lnTo>
                <a:lnTo>
                  <a:pt x="50660" y="11430"/>
                </a:lnTo>
                <a:lnTo>
                  <a:pt x="41287" y="10160"/>
                </a:lnTo>
                <a:lnTo>
                  <a:pt x="31623" y="10160"/>
                </a:lnTo>
                <a:lnTo>
                  <a:pt x="21348" y="8890"/>
                </a:lnTo>
                <a:lnTo>
                  <a:pt x="-76" y="8890"/>
                </a:lnTo>
                <a:lnTo>
                  <a:pt x="0" y="0"/>
                </a:lnTo>
                <a:lnTo>
                  <a:pt x="32029" y="0"/>
                </a:lnTo>
                <a:lnTo>
                  <a:pt x="42049" y="1270"/>
                </a:lnTo>
                <a:lnTo>
                  <a:pt x="51523" y="1270"/>
                </a:lnTo>
                <a:lnTo>
                  <a:pt x="90081" y="7620"/>
                </a:lnTo>
                <a:lnTo>
                  <a:pt x="100253" y="10160"/>
                </a:lnTo>
                <a:lnTo>
                  <a:pt x="104279" y="12700"/>
                </a:lnTo>
                <a:close/>
              </a:path>
              <a:path w="219075" h="723900">
                <a:moveTo>
                  <a:pt x="108191" y="15240"/>
                </a:moveTo>
                <a:lnTo>
                  <a:pt x="81788" y="15240"/>
                </a:lnTo>
                <a:lnTo>
                  <a:pt x="74879" y="13970"/>
                </a:lnTo>
                <a:lnTo>
                  <a:pt x="75018" y="13970"/>
                </a:lnTo>
                <a:lnTo>
                  <a:pt x="67411" y="12700"/>
                </a:lnTo>
                <a:lnTo>
                  <a:pt x="104889" y="12700"/>
                </a:lnTo>
                <a:lnTo>
                  <a:pt x="107530" y="13970"/>
                </a:lnTo>
                <a:lnTo>
                  <a:pt x="108191" y="15240"/>
                </a:lnTo>
                <a:close/>
              </a:path>
              <a:path w="219075" h="723900">
                <a:moveTo>
                  <a:pt x="110350" y="17780"/>
                </a:moveTo>
                <a:lnTo>
                  <a:pt x="92925" y="17780"/>
                </a:lnTo>
                <a:lnTo>
                  <a:pt x="87553" y="16510"/>
                </a:lnTo>
                <a:lnTo>
                  <a:pt x="87782" y="16510"/>
                </a:lnTo>
                <a:lnTo>
                  <a:pt x="81610" y="15240"/>
                </a:lnTo>
                <a:lnTo>
                  <a:pt x="109131" y="15240"/>
                </a:lnTo>
                <a:lnTo>
                  <a:pt x="109664" y="16510"/>
                </a:lnTo>
                <a:lnTo>
                  <a:pt x="110350" y="17780"/>
                </a:lnTo>
                <a:close/>
              </a:path>
              <a:path w="219075" h="723900">
                <a:moveTo>
                  <a:pt x="100330" y="21590"/>
                </a:moveTo>
                <a:lnTo>
                  <a:pt x="96723" y="19050"/>
                </a:lnTo>
                <a:lnTo>
                  <a:pt x="97142" y="19050"/>
                </a:lnTo>
                <a:lnTo>
                  <a:pt x="92633" y="17780"/>
                </a:lnTo>
                <a:lnTo>
                  <a:pt x="110896" y="17780"/>
                </a:lnTo>
                <a:lnTo>
                  <a:pt x="111315" y="19050"/>
                </a:lnTo>
                <a:lnTo>
                  <a:pt x="111683" y="20320"/>
                </a:lnTo>
                <a:lnTo>
                  <a:pt x="99707" y="20320"/>
                </a:lnTo>
                <a:lnTo>
                  <a:pt x="100330" y="21590"/>
                </a:lnTo>
                <a:close/>
              </a:path>
              <a:path w="219075" h="723900">
                <a:moveTo>
                  <a:pt x="102349" y="22860"/>
                </a:moveTo>
                <a:lnTo>
                  <a:pt x="99707" y="20320"/>
                </a:lnTo>
                <a:lnTo>
                  <a:pt x="111683" y="20320"/>
                </a:lnTo>
                <a:lnTo>
                  <a:pt x="111823" y="21590"/>
                </a:lnTo>
                <a:lnTo>
                  <a:pt x="101688" y="21590"/>
                </a:lnTo>
                <a:lnTo>
                  <a:pt x="102349" y="22860"/>
                </a:lnTo>
                <a:close/>
              </a:path>
              <a:path w="219075" h="723900">
                <a:moveTo>
                  <a:pt x="102362" y="22499"/>
                </a:moveTo>
                <a:lnTo>
                  <a:pt x="101688" y="21590"/>
                </a:lnTo>
                <a:lnTo>
                  <a:pt x="102095" y="21590"/>
                </a:lnTo>
                <a:lnTo>
                  <a:pt x="102342" y="22225"/>
                </a:lnTo>
                <a:lnTo>
                  <a:pt x="102362" y="22499"/>
                </a:lnTo>
                <a:close/>
              </a:path>
              <a:path w="219075" h="723900">
                <a:moveTo>
                  <a:pt x="102318" y="22003"/>
                </a:moveTo>
                <a:lnTo>
                  <a:pt x="102095" y="21590"/>
                </a:lnTo>
                <a:lnTo>
                  <a:pt x="102235" y="21590"/>
                </a:lnTo>
                <a:lnTo>
                  <a:pt x="102318" y="22003"/>
                </a:lnTo>
                <a:close/>
              </a:path>
              <a:path w="219075" h="723900">
                <a:moveTo>
                  <a:pt x="102286" y="21709"/>
                </a:moveTo>
                <a:close/>
              </a:path>
              <a:path w="219075" h="723900">
                <a:moveTo>
                  <a:pt x="102362" y="21885"/>
                </a:moveTo>
                <a:lnTo>
                  <a:pt x="102273" y="21590"/>
                </a:lnTo>
                <a:lnTo>
                  <a:pt x="102362" y="21885"/>
                </a:lnTo>
                <a:close/>
              </a:path>
              <a:path w="219075" h="723900">
                <a:moveTo>
                  <a:pt x="111887" y="22860"/>
                </a:moveTo>
                <a:lnTo>
                  <a:pt x="102781" y="22860"/>
                </a:lnTo>
                <a:lnTo>
                  <a:pt x="102481" y="22163"/>
                </a:lnTo>
                <a:lnTo>
                  <a:pt x="102362" y="21590"/>
                </a:lnTo>
                <a:lnTo>
                  <a:pt x="111887" y="21590"/>
                </a:lnTo>
                <a:lnTo>
                  <a:pt x="111887" y="22860"/>
                </a:lnTo>
                <a:close/>
              </a:path>
              <a:path w="219075" h="723900">
                <a:moveTo>
                  <a:pt x="102781" y="22860"/>
                </a:moveTo>
                <a:lnTo>
                  <a:pt x="102479" y="22301"/>
                </a:lnTo>
                <a:lnTo>
                  <a:pt x="102375" y="21915"/>
                </a:lnTo>
                <a:lnTo>
                  <a:pt x="102781" y="22860"/>
                </a:lnTo>
                <a:close/>
              </a:path>
              <a:path w="219075" h="723900">
                <a:moveTo>
                  <a:pt x="102641" y="22860"/>
                </a:moveTo>
                <a:lnTo>
                  <a:pt x="102499" y="22551"/>
                </a:lnTo>
                <a:lnTo>
                  <a:pt x="102383" y="22123"/>
                </a:lnTo>
                <a:lnTo>
                  <a:pt x="102641" y="22860"/>
                </a:lnTo>
                <a:close/>
              </a:path>
              <a:path w="219075" h="723900">
                <a:moveTo>
                  <a:pt x="102628" y="22860"/>
                </a:moveTo>
                <a:lnTo>
                  <a:pt x="102400" y="22551"/>
                </a:lnTo>
                <a:lnTo>
                  <a:pt x="102390" y="22291"/>
                </a:lnTo>
                <a:lnTo>
                  <a:pt x="102628" y="22860"/>
                </a:lnTo>
                <a:close/>
              </a:path>
              <a:path w="219075" h="723900">
                <a:moveTo>
                  <a:pt x="102781" y="22860"/>
                </a:moveTo>
                <a:lnTo>
                  <a:pt x="102641" y="22860"/>
                </a:lnTo>
                <a:lnTo>
                  <a:pt x="102479" y="22301"/>
                </a:lnTo>
                <a:lnTo>
                  <a:pt x="102781" y="22860"/>
                </a:lnTo>
                <a:close/>
              </a:path>
              <a:path w="219075" h="723900">
                <a:moveTo>
                  <a:pt x="117513" y="346710"/>
                </a:moveTo>
                <a:lnTo>
                  <a:pt x="102920" y="346710"/>
                </a:lnTo>
                <a:lnTo>
                  <a:pt x="102552" y="345440"/>
                </a:lnTo>
                <a:lnTo>
                  <a:pt x="102412" y="344170"/>
                </a:lnTo>
                <a:lnTo>
                  <a:pt x="102362" y="22499"/>
                </a:lnTo>
                <a:lnTo>
                  <a:pt x="102412" y="22860"/>
                </a:lnTo>
                <a:lnTo>
                  <a:pt x="111887" y="22860"/>
                </a:lnTo>
                <a:lnTo>
                  <a:pt x="111887" y="342900"/>
                </a:lnTo>
                <a:lnTo>
                  <a:pt x="111594" y="342900"/>
                </a:lnTo>
                <a:lnTo>
                  <a:pt x="111963" y="344170"/>
                </a:lnTo>
                <a:lnTo>
                  <a:pt x="113906" y="344170"/>
                </a:lnTo>
                <a:lnTo>
                  <a:pt x="117513" y="346710"/>
                </a:lnTo>
                <a:close/>
              </a:path>
              <a:path w="219075" h="723900">
                <a:moveTo>
                  <a:pt x="102628" y="22860"/>
                </a:moveTo>
                <a:lnTo>
                  <a:pt x="102412" y="22860"/>
                </a:lnTo>
                <a:lnTo>
                  <a:pt x="102400" y="22551"/>
                </a:lnTo>
                <a:lnTo>
                  <a:pt x="102628" y="22860"/>
                </a:lnTo>
                <a:close/>
              </a:path>
              <a:path w="219075" h="723900">
                <a:moveTo>
                  <a:pt x="111963" y="344170"/>
                </a:moveTo>
                <a:lnTo>
                  <a:pt x="111594" y="342900"/>
                </a:lnTo>
                <a:lnTo>
                  <a:pt x="111861" y="343242"/>
                </a:lnTo>
                <a:lnTo>
                  <a:pt x="111963" y="344170"/>
                </a:lnTo>
                <a:close/>
              </a:path>
              <a:path w="219075" h="723900">
                <a:moveTo>
                  <a:pt x="111861" y="343242"/>
                </a:moveTo>
                <a:lnTo>
                  <a:pt x="111607" y="342900"/>
                </a:lnTo>
                <a:lnTo>
                  <a:pt x="111823" y="342900"/>
                </a:lnTo>
                <a:lnTo>
                  <a:pt x="111861" y="343242"/>
                </a:lnTo>
                <a:close/>
              </a:path>
              <a:path w="219075" h="723900">
                <a:moveTo>
                  <a:pt x="114528" y="344170"/>
                </a:moveTo>
                <a:lnTo>
                  <a:pt x="112547" y="344170"/>
                </a:lnTo>
                <a:lnTo>
                  <a:pt x="111887" y="342900"/>
                </a:lnTo>
                <a:lnTo>
                  <a:pt x="114528" y="344170"/>
                </a:lnTo>
                <a:close/>
              </a:path>
              <a:path w="219075" h="723900">
                <a:moveTo>
                  <a:pt x="112547" y="344170"/>
                </a:moveTo>
                <a:lnTo>
                  <a:pt x="111963" y="344170"/>
                </a:lnTo>
                <a:lnTo>
                  <a:pt x="111861" y="343242"/>
                </a:lnTo>
                <a:lnTo>
                  <a:pt x="112547" y="344170"/>
                </a:lnTo>
                <a:close/>
              </a:path>
              <a:path w="219075" h="723900">
                <a:moveTo>
                  <a:pt x="126682" y="349250"/>
                </a:moveTo>
                <a:lnTo>
                  <a:pt x="104571" y="349250"/>
                </a:lnTo>
                <a:lnTo>
                  <a:pt x="103886" y="347980"/>
                </a:lnTo>
                <a:lnTo>
                  <a:pt x="103339" y="346710"/>
                </a:lnTo>
                <a:lnTo>
                  <a:pt x="117513" y="346710"/>
                </a:lnTo>
                <a:lnTo>
                  <a:pt x="117094" y="345440"/>
                </a:lnTo>
                <a:lnTo>
                  <a:pt x="121602" y="347980"/>
                </a:lnTo>
                <a:lnTo>
                  <a:pt x="121310" y="347980"/>
                </a:lnTo>
                <a:lnTo>
                  <a:pt x="126682" y="349250"/>
                </a:lnTo>
                <a:close/>
              </a:path>
              <a:path w="219075" h="723900">
                <a:moveTo>
                  <a:pt x="132626" y="350520"/>
                </a:moveTo>
                <a:lnTo>
                  <a:pt x="106045" y="350520"/>
                </a:lnTo>
                <a:lnTo>
                  <a:pt x="105105" y="349250"/>
                </a:lnTo>
                <a:lnTo>
                  <a:pt x="126453" y="349250"/>
                </a:lnTo>
                <a:lnTo>
                  <a:pt x="132626" y="350520"/>
                </a:lnTo>
                <a:close/>
              </a:path>
              <a:path w="219075" h="723900">
                <a:moveTo>
                  <a:pt x="146824" y="353060"/>
                </a:moveTo>
                <a:lnTo>
                  <a:pt x="109347" y="353060"/>
                </a:lnTo>
                <a:lnTo>
                  <a:pt x="106705" y="350520"/>
                </a:lnTo>
                <a:lnTo>
                  <a:pt x="132448" y="350520"/>
                </a:lnTo>
                <a:lnTo>
                  <a:pt x="139357" y="351790"/>
                </a:lnTo>
                <a:lnTo>
                  <a:pt x="139217" y="351790"/>
                </a:lnTo>
                <a:lnTo>
                  <a:pt x="146824" y="353060"/>
                </a:lnTo>
                <a:close/>
              </a:path>
              <a:path w="219075" h="723900">
                <a:moveTo>
                  <a:pt x="141592" y="361326"/>
                </a:moveTo>
                <a:lnTo>
                  <a:pt x="113982" y="354330"/>
                </a:lnTo>
                <a:lnTo>
                  <a:pt x="109956" y="353060"/>
                </a:lnTo>
                <a:lnTo>
                  <a:pt x="154838" y="353060"/>
                </a:lnTo>
                <a:lnTo>
                  <a:pt x="163677" y="354330"/>
                </a:lnTo>
                <a:lnTo>
                  <a:pt x="172948" y="355600"/>
                </a:lnTo>
                <a:lnTo>
                  <a:pt x="192798" y="355600"/>
                </a:lnTo>
                <a:lnTo>
                  <a:pt x="203441" y="356870"/>
                </a:lnTo>
                <a:lnTo>
                  <a:pt x="182118" y="356870"/>
                </a:lnTo>
                <a:lnTo>
                  <a:pt x="172275" y="358140"/>
                </a:lnTo>
                <a:lnTo>
                  <a:pt x="162814" y="358140"/>
                </a:lnTo>
                <a:lnTo>
                  <a:pt x="145529" y="360680"/>
                </a:lnTo>
                <a:lnTo>
                  <a:pt x="141592" y="361326"/>
                </a:lnTo>
                <a:close/>
              </a:path>
              <a:path w="219075" h="723900">
                <a:moveTo>
                  <a:pt x="214236" y="365760"/>
                </a:moveTo>
                <a:lnTo>
                  <a:pt x="182206" y="365760"/>
                </a:lnTo>
                <a:lnTo>
                  <a:pt x="172186" y="364490"/>
                </a:lnTo>
                <a:lnTo>
                  <a:pt x="162712" y="364490"/>
                </a:lnTo>
                <a:lnTo>
                  <a:pt x="145402" y="361950"/>
                </a:lnTo>
                <a:lnTo>
                  <a:pt x="141592" y="361326"/>
                </a:lnTo>
                <a:lnTo>
                  <a:pt x="145529" y="360680"/>
                </a:lnTo>
                <a:lnTo>
                  <a:pt x="162814" y="358140"/>
                </a:lnTo>
                <a:lnTo>
                  <a:pt x="172275" y="358140"/>
                </a:lnTo>
                <a:lnTo>
                  <a:pt x="182118" y="356870"/>
                </a:lnTo>
                <a:lnTo>
                  <a:pt x="214236" y="356870"/>
                </a:lnTo>
                <a:lnTo>
                  <a:pt x="214236" y="365760"/>
                </a:lnTo>
                <a:close/>
              </a:path>
              <a:path w="219075" h="723900">
                <a:moveTo>
                  <a:pt x="215938" y="365760"/>
                </a:moveTo>
                <a:lnTo>
                  <a:pt x="214236" y="365760"/>
                </a:lnTo>
                <a:lnTo>
                  <a:pt x="214236" y="356870"/>
                </a:lnTo>
                <a:lnTo>
                  <a:pt x="215938" y="356870"/>
                </a:lnTo>
                <a:lnTo>
                  <a:pt x="217347" y="358140"/>
                </a:lnTo>
                <a:lnTo>
                  <a:pt x="218401" y="359410"/>
                </a:lnTo>
                <a:lnTo>
                  <a:pt x="218960" y="360680"/>
                </a:lnTo>
                <a:lnTo>
                  <a:pt x="218960" y="361950"/>
                </a:lnTo>
                <a:lnTo>
                  <a:pt x="218401" y="363220"/>
                </a:lnTo>
                <a:lnTo>
                  <a:pt x="217347" y="364490"/>
                </a:lnTo>
                <a:lnTo>
                  <a:pt x="215938" y="365760"/>
                </a:lnTo>
                <a:close/>
              </a:path>
              <a:path w="219075" h="723900">
                <a:moveTo>
                  <a:pt x="154838" y="369570"/>
                </a:moveTo>
                <a:lnTo>
                  <a:pt x="109956" y="369570"/>
                </a:lnTo>
                <a:lnTo>
                  <a:pt x="113982" y="368300"/>
                </a:lnTo>
                <a:lnTo>
                  <a:pt x="118795" y="365760"/>
                </a:lnTo>
                <a:lnTo>
                  <a:pt x="124383" y="364490"/>
                </a:lnTo>
                <a:lnTo>
                  <a:pt x="130733" y="363220"/>
                </a:lnTo>
                <a:lnTo>
                  <a:pt x="137795" y="361950"/>
                </a:lnTo>
                <a:lnTo>
                  <a:pt x="141592" y="361326"/>
                </a:lnTo>
                <a:lnTo>
                  <a:pt x="145402" y="361950"/>
                </a:lnTo>
                <a:lnTo>
                  <a:pt x="162712" y="364490"/>
                </a:lnTo>
                <a:lnTo>
                  <a:pt x="172186" y="364490"/>
                </a:lnTo>
                <a:lnTo>
                  <a:pt x="182206" y="365760"/>
                </a:lnTo>
                <a:lnTo>
                  <a:pt x="203441" y="365760"/>
                </a:lnTo>
                <a:lnTo>
                  <a:pt x="192798" y="367030"/>
                </a:lnTo>
                <a:lnTo>
                  <a:pt x="172948" y="367030"/>
                </a:lnTo>
                <a:lnTo>
                  <a:pt x="163576" y="368300"/>
                </a:lnTo>
                <a:lnTo>
                  <a:pt x="154838" y="369570"/>
                </a:lnTo>
                <a:close/>
              </a:path>
              <a:path w="219075" h="723900">
                <a:moveTo>
                  <a:pt x="132448" y="372110"/>
                </a:moveTo>
                <a:lnTo>
                  <a:pt x="106705" y="372110"/>
                </a:lnTo>
                <a:lnTo>
                  <a:pt x="109347" y="369570"/>
                </a:lnTo>
                <a:lnTo>
                  <a:pt x="146824" y="369570"/>
                </a:lnTo>
                <a:lnTo>
                  <a:pt x="139217" y="370840"/>
                </a:lnTo>
                <a:lnTo>
                  <a:pt x="139357" y="370840"/>
                </a:lnTo>
                <a:lnTo>
                  <a:pt x="132448" y="372110"/>
                </a:lnTo>
                <a:close/>
              </a:path>
              <a:path w="219075" h="723900">
                <a:moveTo>
                  <a:pt x="126453" y="373380"/>
                </a:moveTo>
                <a:lnTo>
                  <a:pt x="105105" y="373380"/>
                </a:lnTo>
                <a:lnTo>
                  <a:pt x="106045" y="372110"/>
                </a:lnTo>
                <a:lnTo>
                  <a:pt x="132626" y="372110"/>
                </a:lnTo>
                <a:lnTo>
                  <a:pt x="126453" y="373380"/>
                </a:lnTo>
                <a:close/>
              </a:path>
              <a:path w="219075" h="723900">
                <a:moveTo>
                  <a:pt x="111887" y="701040"/>
                </a:moveTo>
                <a:lnTo>
                  <a:pt x="102362" y="701040"/>
                </a:lnTo>
                <a:lnTo>
                  <a:pt x="102412" y="700626"/>
                </a:lnTo>
                <a:lnTo>
                  <a:pt x="102781" y="699770"/>
                </a:lnTo>
                <a:lnTo>
                  <a:pt x="102362" y="699770"/>
                </a:lnTo>
                <a:lnTo>
                  <a:pt x="102412" y="378460"/>
                </a:lnTo>
                <a:lnTo>
                  <a:pt x="102552" y="377190"/>
                </a:lnTo>
                <a:lnTo>
                  <a:pt x="102920" y="375920"/>
                </a:lnTo>
                <a:lnTo>
                  <a:pt x="103339" y="375920"/>
                </a:lnTo>
                <a:lnTo>
                  <a:pt x="103886" y="374650"/>
                </a:lnTo>
                <a:lnTo>
                  <a:pt x="104571" y="373380"/>
                </a:lnTo>
                <a:lnTo>
                  <a:pt x="126682" y="373380"/>
                </a:lnTo>
                <a:lnTo>
                  <a:pt x="121310" y="374650"/>
                </a:lnTo>
                <a:lnTo>
                  <a:pt x="121602" y="374650"/>
                </a:lnTo>
                <a:lnTo>
                  <a:pt x="117094" y="377190"/>
                </a:lnTo>
                <a:lnTo>
                  <a:pt x="117513" y="377190"/>
                </a:lnTo>
                <a:lnTo>
                  <a:pt x="113906" y="378460"/>
                </a:lnTo>
                <a:lnTo>
                  <a:pt x="111963" y="378460"/>
                </a:lnTo>
                <a:lnTo>
                  <a:pt x="111594" y="379730"/>
                </a:lnTo>
                <a:lnTo>
                  <a:pt x="111887" y="379730"/>
                </a:lnTo>
                <a:lnTo>
                  <a:pt x="111887" y="701040"/>
                </a:lnTo>
                <a:close/>
              </a:path>
              <a:path w="219075" h="723900">
                <a:moveTo>
                  <a:pt x="111607" y="379730"/>
                </a:moveTo>
                <a:lnTo>
                  <a:pt x="111963" y="378460"/>
                </a:lnTo>
                <a:lnTo>
                  <a:pt x="111861" y="379387"/>
                </a:lnTo>
                <a:lnTo>
                  <a:pt x="111607" y="379730"/>
                </a:lnTo>
                <a:close/>
              </a:path>
              <a:path w="219075" h="723900">
                <a:moveTo>
                  <a:pt x="111861" y="379387"/>
                </a:moveTo>
                <a:lnTo>
                  <a:pt x="111963" y="378460"/>
                </a:lnTo>
                <a:lnTo>
                  <a:pt x="112547" y="378460"/>
                </a:lnTo>
                <a:lnTo>
                  <a:pt x="111861" y="379387"/>
                </a:lnTo>
                <a:close/>
              </a:path>
              <a:path w="219075" h="723900">
                <a:moveTo>
                  <a:pt x="111887" y="379730"/>
                </a:moveTo>
                <a:lnTo>
                  <a:pt x="112547" y="378460"/>
                </a:lnTo>
                <a:lnTo>
                  <a:pt x="114528" y="378460"/>
                </a:lnTo>
                <a:lnTo>
                  <a:pt x="111887" y="379730"/>
                </a:lnTo>
                <a:close/>
              </a:path>
              <a:path w="219075" h="723900">
                <a:moveTo>
                  <a:pt x="111823" y="379730"/>
                </a:moveTo>
                <a:lnTo>
                  <a:pt x="111607" y="379730"/>
                </a:lnTo>
                <a:lnTo>
                  <a:pt x="111861" y="379387"/>
                </a:lnTo>
                <a:lnTo>
                  <a:pt x="111823" y="379730"/>
                </a:lnTo>
                <a:close/>
              </a:path>
              <a:path w="219075" h="723900">
                <a:moveTo>
                  <a:pt x="111683" y="702310"/>
                </a:moveTo>
                <a:lnTo>
                  <a:pt x="99707" y="702310"/>
                </a:lnTo>
                <a:lnTo>
                  <a:pt x="102349" y="699770"/>
                </a:lnTo>
                <a:lnTo>
                  <a:pt x="101688" y="701040"/>
                </a:lnTo>
                <a:lnTo>
                  <a:pt x="111823" y="701040"/>
                </a:lnTo>
                <a:lnTo>
                  <a:pt x="111683" y="702310"/>
                </a:lnTo>
                <a:close/>
              </a:path>
              <a:path w="219075" h="723900">
                <a:moveTo>
                  <a:pt x="102362" y="700130"/>
                </a:moveTo>
                <a:lnTo>
                  <a:pt x="102362" y="699770"/>
                </a:lnTo>
                <a:lnTo>
                  <a:pt x="102362" y="700130"/>
                </a:lnTo>
                <a:close/>
              </a:path>
              <a:path w="219075" h="723900">
                <a:moveTo>
                  <a:pt x="102400" y="700078"/>
                </a:moveTo>
                <a:lnTo>
                  <a:pt x="102412" y="699770"/>
                </a:lnTo>
                <a:lnTo>
                  <a:pt x="102628" y="699770"/>
                </a:lnTo>
                <a:lnTo>
                  <a:pt x="102400" y="700078"/>
                </a:lnTo>
                <a:close/>
              </a:path>
              <a:path w="219075" h="723900">
                <a:moveTo>
                  <a:pt x="102390" y="700338"/>
                </a:moveTo>
                <a:lnTo>
                  <a:pt x="102400" y="700078"/>
                </a:lnTo>
                <a:lnTo>
                  <a:pt x="102628" y="699770"/>
                </a:lnTo>
                <a:lnTo>
                  <a:pt x="102390" y="700338"/>
                </a:lnTo>
                <a:close/>
              </a:path>
              <a:path w="219075" h="723900">
                <a:moveTo>
                  <a:pt x="102383" y="700506"/>
                </a:moveTo>
                <a:lnTo>
                  <a:pt x="102499" y="700078"/>
                </a:lnTo>
                <a:lnTo>
                  <a:pt x="102628" y="699770"/>
                </a:lnTo>
                <a:lnTo>
                  <a:pt x="102383" y="700506"/>
                </a:lnTo>
                <a:close/>
              </a:path>
              <a:path w="219075" h="723900">
                <a:moveTo>
                  <a:pt x="102479" y="700328"/>
                </a:moveTo>
                <a:lnTo>
                  <a:pt x="102641" y="699770"/>
                </a:lnTo>
                <a:lnTo>
                  <a:pt x="102781" y="699770"/>
                </a:lnTo>
                <a:lnTo>
                  <a:pt x="102479" y="700328"/>
                </a:lnTo>
                <a:close/>
              </a:path>
              <a:path w="219075" h="723900">
                <a:moveTo>
                  <a:pt x="102375" y="700714"/>
                </a:moveTo>
                <a:lnTo>
                  <a:pt x="102531" y="700231"/>
                </a:lnTo>
                <a:lnTo>
                  <a:pt x="102781" y="699770"/>
                </a:lnTo>
                <a:lnTo>
                  <a:pt x="102375" y="700714"/>
                </a:lnTo>
                <a:close/>
              </a:path>
              <a:path w="219075" h="723900">
                <a:moveTo>
                  <a:pt x="102095" y="701040"/>
                </a:moveTo>
                <a:lnTo>
                  <a:pt x="101688" y="701040"/>
                </a:lnTo>
                <a:lnTo>
                  <a:pt x="102362" y="700130"/>
                </a:lnTo>
                <a:lnTo>
                  <a:pt x="102244" y="700684"/>
                </a:lnTo>
                <a:lnTo>
                  <a:pt x="102095" y="701040"/>
                </a:lnTo>
                <a:close/>
              </a:path>
              <a:path w="219075" h="723900">
                <a:moveTo>
                  <a:pt x="102235" y="701040"/>
                </a:moveTo>
                <a:lnTo>
                  <a:pt x="102095" y="701040"/>
                </a:lnTo>
                <a:lnTo>
                  <a:pt x="102318" y="700626"/>
                </a:lnTo>
                <a:lnTo>
                  <a:pt x="102235" y="701040"/>
                </a:lnTo>
                <a:close/>
              </a:path>
              <a:path w="219075" h="723900">
                <a:moveTo>
                  <a:pt x="102362" y="701040"/>
                </a:moveTo>
                <a:lnTo>
                  <a:pt x="102362" y="700744"/>
                </a:lnTo>
                <a:lnTo>
                  <a:pt x="102362" y="701040"/>
                </a:lnTo>
                <a:close/>
              </a:path>
              <a:path w="219075" h="723900">
                <a:moveTo>
                  <a:pt x="102273" y="701040"/>
                </a:moveTo>
                <a:close/>
              </a:path>
              <a:path w="219075" h="723900">
                <a:moveTo>
                  <a:pt x="110896" y="704850"/>
                </a:moveTo>
                <a:lnTo>
                  <a:pt x="92633" y="704850"/>
                </a:lnTo>
                <a:lnTo>
                  <a:pt x="97142" y="703580"/>
                </a:lnTo>
                <a:lnTo>
                  <a:pt x="96723" y="703580"/>
                </a:lnTo>
                <a:lnTo>
                  <a:pt x="100330" y="701040"/>
                </a:lnTo>
                <a:lnTo>
                  <a:pt x="99707" y="702310"/>
                </a:lnTo>
                <a:lnTo>
                  <a:pt x="111683" y="702310"/>
                </a:lnTo>
                <a:lnTo>
                  <a:pt x="111315" y="703580"/>
                </a:lnTo>
                <a:lnTo>
                  <a:pt x="110896" y="704850"/>
                </a:lnTo>
                <a:close/>
              </a:path>
              <a:path w="219075" h="723900">
                <a:moveTo>
                  <a:pt x="109131" y="707390"/>
                </a:moveTo>
                <a:lnTo>
                  <a:pt x="81610" y="707390"/>
                </a:lnTo>
                <a:lnTo>
                  <a:pt x="87782" y="706120"/>
                </a:lnTo>
                <a:lnTo>
                  <a:pt x="87553" y="706120"/>
                </a:lnTo>
                <a:lnTo>
                  <a:pt x="92925" y="704850"/>
                </a:lnTo>
                <a:lnTo>
                  <a:pt x="110350" y="704850"/>
                </a:lnTo>
                <a:lnTo>
                  <a:pt x="109664" y="706120"/>
                </a:lnTo>
                <a:lnTo>
                  <a:pt x="109131" y="707390"/>
                </a:lnTo>
                <a:close/>
              </a:path>
              <a:path w="219075" h="723900">
                <a:moveTo>
                  <a:pt x="104889" y="709930"/>
                </a:moveTo>
                <a:lnTo>
                  <a:pt x="67411" y="709930"/>
                </a:lnTo>
                <a:lnTo>
                  <a:pt x="75018" y="708660"/>
                </a:lnTo>
                <a:lnTo>
                  <a:pt x="74879" y="708660"/>
                </a:lnTo>
                <a:lnTo>
                  <a:pt x="81788" y="707390"/>
                </a:lnTo>
                <a:lnTo>
                  <a:pt x="108191" y="707390"/>
                </a:lnTo>
                <a:lnTo>
                  <a:pt x="107530" y="708660"/>
                </a:lnTo>
                <a:lnTo>
                  <a:pt x="104889" y="709930"/>
                </a:lnTo>
                <a:close/>
              </a:path>
              <a:path w="219075" h="723900">
                <a:moveTo>
                  <a:pt x="0" y="723900"/>
                </a:moveTo>
                <a:lnTo>
                  <a:pt x="-76" y="713740"/>
                </a:lnTo>
                <a:lnTo>
                  <a:pt x="21348" y="713740"/>
                </a:lnTo>
                <a:lnTo>
                  <a:pt x="31623" y="712470"/>
                </a:lnTo>
                <a:lnTo>
                  <a:pt x="41287" y="712470"/>
                </a:lnTo>
                <a:lnTo>
                  <a:pt x="50660" y="711200"/>
                </a:lnTo>
                <a:lnTo>
                  <a:pt x="59283" y="711200"/>
                </a:lnTo>
                <a:lnTo>
                  <a:pt x="67538" y="709930"/>
                </a:lnTo>
                <a:lnTo>
                  <a:pt x="104279" y="709930"/>
                </a:lnTo>
                <a:lnTo>
                  <a:pt x="51422" y="721360"/>
                </a:lnTo>
                <a:lnTo>
                  <a:pt x="41960" y="721360"/>
                </a:lnTo>
                <a:lnTo>
                  <a:pt x="32118" y="722630"/>
                </a:lnTo>
                <a:lnTo>
                  <a:pt x="11036" y="722630"/>
                </a:lnTo>
                <a:lnTo>
                  <a:pt x="0" y="723900"/>
                </a:lnTo>
                <a:close/>
              </a:path>
            </a:pathLst>
          </a:custGeom>
          <a:solidFill>
            <a:srgbClr val="FF0000"/>
          </a:solidFill>
        </p:spPr>
        <p:txBody>
          <a:bodyPr wrap="square" lIns="0" tIns="0" rIns="0" bIns="0" rtlCol="0"/>
          <a:lstStyle/>
          <a:p/>
        </p:txBody>
      </p:sp>
      <p:sp>
        <p:nvSpPr>
          <p:cNvPr id="33" name="object 33"/>
          <p:cNvSpPr/>
          <p:nvPr/>
        </p:nvSpPr>
        <p:spPr>
          <a:xfrm>
            <a:off x="8321637" y="3933825"/>
            <a:ext cx="219075" cy="723900"/>
          </a:xfrm>
          <a:custGeom>
            <a:avLst/>
            <a:gdLst/>
            <a:ahLst/>
            <a:cxnLst/>
            <a:rect l="l" t="t" r="r" b="b"/>
            <a:pathLst>
              <a:path w="219075" h="723900">
                <a:moveTo>
                  <a:pt x="104279" y="12700"/>
                </a:moveTo>
                <a:lnTo>
                  <a:pt x="67538" y="12700"/>
                </a:lnTo>
                <a:lnTo>
                  <a:pt x="59283" y="11430"/>
                </a:lnTo>
                <a:lnTo>
                  <a:pt x="50660" y="11430"/>
                </a:lnTo>
                <a:lnTo>
                  <a:pt x="41287" y="10160"/>
                </a:lnTo>
                <a:lnTo>
                  <a:pt x="31623" y="10160"/>
                </a:lnTo>
                <a:lnTo>
                  <a:pt x="21348" y="8890"/>
                </a:lnTo>
                <a:lnTo>
                  <a:pt x="-76" y="8890"/>
                </a:lnTo>
                <a:lnTo>
                  <a:pt x="0" y="0"/>
                </a:lnTo>
                <a:lnTo>
                  <a:pt x="32029" y="0"/>
                </a:lnTo>
                <a:lnTo>
                  <a:pt x="42049" y="1270"/>
                </a:lnTo>
                <a:lnTo>
                  <a:pt x="51523" y="1270"/>
                </a:lnTo>
                <a:lnTo>
                  <a:pt x="90081" y="7620"/>
                </a:lnTo>
                <a:lnTo>
                  <a:pt x="100253" y="10160"/>
                </a:lnTo>
                <a:lnTo>
                  <a:pt x="104279" y="12700"/>
                </a:lnTo>
                <a:close/>
              </a:path>
              <a:path w="219075" h="723900">
                <a:moveTo>
                  <a:pt x="108191" y="15240"/>
                </a:moveTo>
                <a:lnTo>
                  <a:pt x="81788" y="15240"/>
                </a:lnTo>
                <a:lnTo>
                  <a:pt x="74866" y="13970"/>
                </a:lnTo>
                <a:lnTo>
                  <a:pt x="75018" y="13970"/>
                </a:lnTo>
                <a:lnTo>
                  <a:pt x="67411" y="12700"/>
                </a:lnTo>
                <a:lnTo>
                  <a:pt x="104889" y="12700"/>
                </a:lnTo>
                <a:lnTo>
                  <a:pt x="107530" y="13970"/>
                </a:lnTo>
                <a:lnTo>
                  <a:pt x="108191" y="15240"/>
                </a:lnTo>
                <a:close/>
              </a:path>
              <a:path w="219075" h="723900">
                <a:moveTo>
                  <a:pt x="110350" y="17780"/>
                </a:moveTo>
                <a:lnTo>
                  <a:pt x="92925" y="17780"/>
                </a:lnTo>
                <a:lnTo>
                  <a:pt x="87553" y="16510"/>
                </a:lnTo>
                <a:lnTo>
                  <a:pt x="87782" y="16510"/>
                </a:lnTo>
                <a:lnTo>
                  <a:pt x="81610" y="15240"/>
                </a:lnTo>
                <a:lnTo>
                  <a:pt x="109131" y="15240"/>
                </a:lnTo>
                <a:lnTo>
                  <a:pt x="109664" y="16510"/>
                </a:lnTo>
                <a:lnTo>
                  <a:pt x="110350" y="17780"/>
                </a:lnTo>
                <a:close/>
              </a:path>
              <a:path w="219075" h="723900">
                <a:moveTo>
                  <a:pt x="100330" y="21590"/>
                </a:moveTo>
                <a:lnTo>
                  <a:pt x="96723" y="19050"/>
                </a:lnTo>
                <a:lnTo>
                  <a:pt x="97142" y="19050"/>
                </a:lnTo>
                <a:lnTo>
                  <a:pt x="92621" y="17780"/>
                </a:lnTo>
                <a:lnTo>
                  <a:pt x="110896" y="17780"/>
                </a:lnTo>
                <a:lnTo>
                  <a:pt x="111315" y="19050"/>
                </a:lnTo>
                <a:lnTo>
                  <a:pt x="111683" y="20320"/>
                </a:lnTo>
                <a:lnTo>
                  <a:pt x="99707" y="20320"/>
                </a:lnTo>
                <a:lnTo>
                  <a:pt x="100330" y="21590"/>
                </a:lnTo>
                <a:close/>
              </a:path>
              <a:path w="219075" h="723900">
                <a:moveTo>
                  <a:pt x="102349" y="22859"/>
                </a:moveTo>
                <a:lnTo>
                  <a:pt x="99707" y="20320"/>
                </a:lnTo>
                <a:lnTo>
                  <a:pt x="111683" y="20320"/>
                </a:lnTo>
                <a:lnTo>
                  <a:pt x="111823" y="21590"/>
                </a:lnTo>
                <a:lnTo>
                  <a:pt x="101688" y="21590"/>
                </a:lnTo>
                <a:lnTo>
                  <a:pt x="102349" y="22859"/>
                </a:lnTo>
                <a:close/>
              </a:path>
              <a:path w="219075" h="723900">
                <a:moveTo>
                  <a:pt x="102349" y="22482"/>
                </a:moveTo>
                <a:lnTo>
                  <a:pt x="101688" y="21590"/>
                </a:lnTo>
                <a:lnTo>
                  <a:pt x="102095" y="21590"/>
                </a:lnTo>
                <a:lnTo>
                  <a:pt x="102221" y="21890"/>
                </a:lnTo>
                <a:lnTo>
                  <a:pt x="102348" y="22276"/>
                </a:lnTo>
                <a:lnTo>
                  <a:pt x="102349" y="22482"/>
                </a:lnTo>
                <a:close/>
              </a:path>
              <a:path w="219075" h="723900">
                <a:moveTo>
                  <a:pt x="102318" y="22003"/>
                </a:moveTo>
                <a:lnTo>
                  <a:pt x="102095" y="21590"/>
                </a:lnTo>
                <a:lnTo>
                  <a:pt x="102235" y="21590"/>
                </a:lnTo>
                <a:lnTo>
                  <a:pt x="102318" y="22003"/>
                </a:lnTo>
                <a:close/>
              </a:path>
              <a:path w="219075" h="723900">
                <a:moveTo>
                  <a:pt x="102286" y="21709"/>
                </a:moveTo>
                <a:close/>
              </a:path>
              <a:path w="219075" h="723900">
                <a:moveTo>
                  <a:pt x="102349" y="21852"/>
                </a:moveTo>
                <a:lnTo>
                  <a:pt x="102273" y="21590"/>
                </a:lnTo>
                <a:lnTo>
                  <a:pt x="102349" y="21852"/>
                </a:lnTo>
                <a:close/>
              </a:path>
              <a:path w="219075" h="723900">
                <a:moveTo>
                  <a:pt x="111874" y="22859"/>
                </a:moveTo>
                <a:lnTo>
                  <a:pt x="102781" y="22859"/>
                </a:lnTo>
                <a:lnTo>
                  <a:pt x="102457" y="22108"/>
                </a:lnTo>
                <a:lnTo>
                  <a:pt x="102349" y="21590"/>
                </a:lnTo>
                <a:lnTo>
                  <a:pt x="111874" y="21590"/>
                </a:lnTo>
                <a:lnTo>
                  <a:pt x="111874" y="22859"/>
                </a:lnTo>
                <a:close/>
              </a:path>
              <a:path w="219075" h="723900">
                <a:moveTo>
                  <a:pt x="102781" y="22859"/>
                </a:moveTo>
                <a:lnTo>
                  <a:pt x="102479" y="22301"/>
                </a:lnTo>
                <a:lnTo>
                  <a:pt x="102364" y="21890"/>
                </a:lnTo>
                <a:lnTo>
                  <a:pt x="102781" y="22859"/>
                </a:lnTo>
                <a:close/>
              </a:path>
              <a:path w="219075" h="723900">
                <a:moveTo>
                  <a:pt x="102641" y="22859"/>
                </a:moveTo>
                <a:lnTo>
                  <a:pt x="102497" y="22547"/>
                </a:lnTo>
                <a:lnTo>
                  <a:pt x="102375" y="22108"/>
                </a:lnTo>
                <a:lnTo>
                  <a:pt x="102462" y="22301"/>
                </a:lnTo>
                <a:lnTo>
                  <a:pt x="102641" y="22859"/>
                </a:lnTo>
                <a:close/>
              </a:path>
              <a:path w="219075" h="723900">
                <a:moveTo>
                  <a:pt x="102628" y="22859"/>
                </a:moveTo>
                <a:lnTo>
                  <a:pt x="102397" y="22547"/>
                </a:lnTo>
                <a:lnTo>
                  <a:pt x="102383" y="22276"/>
                </a:lnTo>
                <a:lnTo>
                  <a:pt x="102628" y="22859"/>
                </a:lnTo>
                <a:close/>
              </a:path>
              <a:path w="219075" h="723900">
                <a:moveTo>
                  <a:pt x="102781" y="22859"/>
                </a:moveTo>
                <a:lnTo>
                  <a:pt x="102641" y="22859"/>
                </a:lnTo>
                <a:lnTo>
                  <a:pt x="102479" y="22301"/>
                </a:lnTo>
                <a:lnTo>
                  <a:pt x="102781" y="22859"/>
                </a:lnTo>
                <a:close/>
              </a:path>
              <a:path w="219075" h="723900">
                <a:moveTo>
                  <a:pt x="117513" y="346710"/>
                </a:moveTo>
                <a:lnTo>
                  <a:pt x="102920" y="346710"/>
                </a:lnTo>
                <a:lnTo>
                  <a:pt x="102552" y="345440"/>
                </a:lnTo>
                <a:lnTo>
                  <a:pt x="102412" y="344170"/>
                </a:lnTo>
                <a:lnTo>
                  <a:pt x="102349" y="22482"/>
                </a:lnTo>
                <a:lnTo>
                  <a:pt x="102412" y="22859"/>
                </a:lnTo>
                <a:lnTo>
                  <a:pt x="111874" y="22859"/>
                </a:lnTo>
                <a:lnTo>
                  <a:pt x="111874" y="342900"/>
                </a:lnTo>
                <a:lnTo>
                  <a:pt x="111594" y="342900"/>
                </a:lnTo>
                <a:lnTo>
                  <a:pt x="111963" y="344170"/>
                </a:lnTo>
                <a:lnTo>
                  <a:pt x="113906" y="344170"/>
                </a:lnTo>
                <a:lnTo>
                  <a:pt x="117513" y="346710"/>
                </a:lnTo>
                <a:close/>
              </a:path>
              <a:path w="219075" h="723900">
                <a:moveTo>
                  <a:pt x="102628" y="22859"/>
                </a:moveTo>
                <a:lnTo>
                  <a:pt x="102412" y="22859"/>
                </a:lnTo>
                <a:lnTo>
                  <a:pt x="102397" y="22547"/>
                </a:lnTo>
                <a:lnTo>
                  <a:pt x="102628" y="22859"/>
                </a:lnTo>
                <a:close/>
              </a:path>
              <a:path w="219075" h="723900">
                <a:moveTo>
                  <a:pt x="111963" y="344170"/>
                </a:moveTo>
                <a:lnTo>
                  <a:pt x="111594" y="342900"/>
                </a:lnTo>
                <a:lnTo>
                  <a:pt x="111861" y="343242"/>
                </a:lnTo>
                <a:lnTo>
                  <a:pt x="111963" y="344170"/>
                </a:lnTo>
                <a:close/>
              </a:path>
              <a:path w="219075" h="723900">
                <a:moveTo>
                  <a:pt x="111861" y="343242"/>
                </a:moveTo>
                <a:lnTo>
                  <a:pt x="111607" y="342900"/>
                </a:lnTo>
                <a:lnTo>
                  <a:pt x="111823" y="342900"/>
                </a:lnTo>
                <a:lnTo>
                  <a:pt x="111861" y="343242"/>
                </a:lnTo>
                <a:close/>
              </a:path>
              <a:path w="219075" h="723900">
                <a:moveTo>
                  <a:pt x="114528" y="344170"/>
                </a:moveTo>
                <a:lnTo>
                  <a:pt x="112547" y="344170"/>
                </a:lnTo>
                <a:lnTo>
                  <a:pt x="111887" y="342900"/>
                </a:lnTo>
                <a:lnTo>
                  <a:pt x="114528" y="344170"/>
                </a:lnTo>
                <a:close/>
              </a:path>
              <a:path w="219075" h="723900">
                <a:moveTo>
                  <a:pt x="112547" y="344170"/>
                </a:moveTo>
                <a:lnTo>
                  <a:pt x="111963" y="344170"/>
                </a:lnTo>
                <a:lnTo>
                  <a:pt x="111861" y="343242"/>
                </a:lnTo>
                <a:lnTo>
                  <a:pt x="112547" y="344170"/>
                </a:lnTo>
                <a:close/>
              </a:path>
              <a:path w="219075" h="723900">
                <a:moveTo>
                  <a:pt x="126682" y="349250"/>
                </a:moveTo>
                <a:lnTo>
                  <a:pt x="104559" y="349250"/>
                </a:lnTo>
                <a:lnTo>
                  <a:pt x="103886" y="347980"/>
                </a:lnTo>
                <a:lnTo>
                  <a:pt x="103339" y="346710"/>
                </a:lnTo>
                <a:lnTo>
                  <a:pt x="117513" y="346710"/>
                </a:lnTo>
                <a:lnTo>
                  <a:pt x="117094" y="345440"/>
                </a:lnTo>
                <a:lnTo>
                  <a:pt x="121602" y="347980"/>
                </a:lnTo>
                <a:lnTo>
                  <a:pt x="121310" y="347980"/>
                </a:lnTo>
                <a:lnTo>
                  <a:pt x="126682" y="349250"/>
                </a:lnTo>
                <a:close/>
              </a:path>
              <a:path w="219075" h="723900">
                <a:moveTo>
                  <a:pt x="132626" y="350520"/>
                </a:moveTo>
                <a:lnTo>
                  <a:pt x="106045" y="350520"/>
                </a:lnTo>
                <a:lnTo>
                  <a:pt x="105105" y="349250"/>
                </a:lnTo>
                <a:lnTo>
                  <a:pt x="126453" y="349250"/>
                </a:lnTo>
                <a:lnTo>
                  <a:pt x="132626" y="350520"/>
                </a:lnTo>
                <a:close/>
              </a:path>
              <a:path w="219075" h="723900">
                <a:moveTo>
                  <a:pt x="146824" y="353060"/>
                </a:moveTo>
                <a:lnTo>
                  <a:pt x="109347" y="353060"/>
                </a:lnTo>
                <a:lnTo>
                  <a:pt x="106705" y="350520"/>
                </a:lnTo>
                <a:lnTo>
                  <a:pt x="132448" y="350520"/>
                </a:lnTo>
                <a:lnTo>
                  <a:pt x="139357" y="351790"/>
                </a:lnTo>
                <a:lnTo>
                  <a:pt x="139217" y="351790"/>
                </a:lnTo>
                <a:lnTo>
                  <a:pt x="146824" y="353060"/>
                </a:lnTo>
                <a:close/>
              </a:path>
              <a:path w="219075" h="723900">
                <a:moveTo>
                  <a:pt x="141592" y="361326"/>
                </a:moveTo>
                <a:lnTo>
                  <a:pt x="113982" y="354330"/>
                </a:lnTo>
                <a:lnTo>
                  <a:pt x="109956" y="353060"/>
                </a:lnTo>
                <a:lnTo>
                  <a:pt x="154838" y="353060"/>
                </a:lnTo>
                <a:lnTo>
                  <a:pt x="163677" y="354330"/>
                </a:lnTo>
                <a:lnTo>
                  <a:pt x="172948" y="355600"/>
                </a:lnTo>
                <a:lnTo>
                  <a:pt x="192798" y="355600"/>
                </a:lnTo>
                <a:lnTo>
                  <a:pt x="203441" y="356870"/>
                </a:lnTo>
                <a:lnTo>
                  <a:pt x="182118" y="356870"/>
                </a:lnTo>
                <a:lnTo>
                  <a:pt x="172275" y="358140"/>
                </a:lnTo>
                <a:lnTo>
                  <a:pt x="162814" y="358140"/>
                </a:lnTo>
                <a:lnTo>
                  <a:pt x="145529" y="360680"/>
                </a:lnTo>
                <a:lnTo>
                  <a:pt x="141592" y="361326"/>
                </a:lnTo>
                <a:close/>
              </a:path>
              <a:path w="219075" h="723900">
                <a:moveTo>
                  <a:pt x="214236" y="365760"/>
                </a:moveTo>
                <a:lnTo>
                  <a:pt x="182206" y="365760"/>
                </a:lnTo>
                <a:lnTo>
                  <a:pt x="172186" y="364490"/>
                </a:lnTo>
                <a:lnTo>
                  <a:pt x="162712" y="364490"/>
                </a:lnTo>
                <a:lnTo>
                  <a:pt x="145402" y="361950"/>
                </a:lnTo>
                <a:lnTo>
                  <a:pt x="141592" y="361326"/>
                </a:lnTo>
                <a:lnTo>
                  <a:pt x="145529" y="360680"/>
                </a:lnTo>
                <a:lnTo>
                  <a:pt x="162814" y="358140"/>
                </a:lnTo>
                <a:lnTo>
                  <a:pt x="172275" y="358140"/>
                </a:lnTo>
                <a:lnTo>
                  <a:pt x="182118" y="356870"/>
                </a:lnTo>
                <a:lnTo>
                  <a:pt x="214236" y="356870"/>
                </a:lnTo>
                <a:lnTo>
                  <a:pt x="214236" y="365760"/>
                </a:lnTo>
                <a:close/>
              </a:path>
              <a:path w="219075" h="723900">
                <a:moveTo>
                  <a:pt x="215925" y="365760"/>
                </a:moveTo>
                <a:lnTo>
                  <a:pt x="214236" y="365760"/>
                </a:lnTo>
                <a:lnTo>
                  <a:pt x="214236" y="356870"/>
                </a:lnTo>
                <a:lnTo>
                  <a:pt x="215925" y="356870"/>
                </a:lnTo>
                <a:lnTo>
                  <a:pt x="217347" y="358140"/>
                </a:lnTo>
                <a:lnTo>
                  <a:pt x="218401" y="359410"/>
                </a:lnTo>
                <a:lnTo>
                  <a:pt x="218960" y="360680"/>
                </a:lnTo>
                <a:lnTo>
                  <a:pt x="218960" y="361950"/>
                </a:lnTo>
                <a:lnTo>
                  <a:pt x="218401" y="363220"/>
                </a:lnTo>
                <a:lnTo>
                  <a:pt x="217347" y="364490"/>
                </a:lnTo>
                <a:lnTo>
                  <a:pt x="215925" y="365760"/>
                </a:lnTo>
                <a:close/>
              </a:path>
              <a:path w="219075" h="723900">
                <a:moveTo>
                  <a:pt x="154838" y="369570"/>
                </a:moveTo>
                <a:lnTo>
                  <a:pt x="109956" y="369570"/>
                </a:lnTo>
                <a:lnTo>
                  <a:pt x="113982" y="368300"/>
                </a:lnTo>
                <a:lnTo>
                  <a:pt x="118795" y="365760"/>
                </a:lnTo>
                <a:lnTo>
                  <a:pt x="124383" y="364490"/>
                </a:lnTo>
                <a:lnTo>
                  <a:pt x="130733" y="363220"/>
                </a:lnTo>
                <a:lnTo>
                  <a:pt x="137795" y="361950"/>
                </a:lnTo>
                <a:lnTo>
                  <a:pt x="141592" y="361326"/>
                </a:lnTo>
                <a:lnTo>
                  <a:pt x="145402" y="361950"/>
                </a:lnTo>
                <a:lnTo>
                  <a:pt x="162712" y="364490"/>
                </a:lnTo>
                <a:lnTo>
                  <a:pt x="172186" y="364490"/>
                </a:lnTo>
                <a:lnTo>
                  <a:pt x="182206" y="365760"/>
                </a:lnTo>
                <a:lnTo>
                  <a:pt x="203441" y="365760"/>
                </a:lnTo>
                <a:lnTo>
                  <a:pt x="192798" y="367030"/>
                </a:lnTo>
                <a:lnTo>
                  <a:pt x="172948" y="367030"/>
                </a:lnTo>
                <a:lnTo>
                  <a:pt x="163576" y="368300"/>
                </a:lnTo>
                <a:lnTo>
                  <a:pt x="154838" y="369570"/>
                </a:lnTo>
                <a:close/>
              </a:path>
              <a:path w="219075" h="723900">
                <a:moveTo>
                  <a:pt x="132448" y="372110"/>
                </a:moveTo>
                <a:lnTo>
                  <a:pt x="106705" y="372110"/>
                </a:lnTo>
                <a:lnTo>
                  <a:pt x="109347" y="369570"/>
                </a:lnTo>
                <a:lnTo>
                  <a:pt x="146824" y="369570"/>
                </a:lnTo>
                <a:lnTo>
                  <a:pt x="139217" y="370840"/>
                </a:lnTo>
                <a:lnTo>
                  <a:pt x="139357" y="370840"/>
                </a:lnTo>
                <a:lnTo>
                  <a:pt x="132448" y="372110"/>
                </a:lnTo>
                <a:close/>
              </a:path>
              <a:path w="219075" h="723900">
                <a:moveTo>
                  <a:pt x="126453" y="373380"/>
                </a:moveTo>
                <a:lnTo>
                  <a:pt x="105105" y="373380"/>
                </a:lnTo>
                <a:lnTo>
                  <a:pt x="106045" y="372110"/>
                </a:lnTo>
                <a:lnTo>
                  <a:pt x="132626" y="372110"/>
                </a:lnTo>
                <a:lnTo>
                  <a:pt x="126453" y="373380"/>
                </a:lnTo>
                <a:close/>
              </a:path>
              <a:path w="219075" h="723900">
                <a:moveTo>
                  <a:pt x="111874" y="701040"/>
                </a:moveTo>
                <a:lnTo>
                  <a:pt x="102349" y="701040"/>
                </a:lnTo>
                <a:lnTo>
                  <a:pt x="102412" y="700626"/>
                </a:lnTo>
                <a:lnTo>
                  <a:pt x="102781" y="699770"/>
                </a:lnTo>
                <a:lnTo>
                  <a:pt x="102349" y="699770"/>
                </a:lnTo>
                <a:lnTo>
                  <a:pt x="102412" y="378460"/>
                </a:lnTo>
                <a:lnTo>
                  <a:pt x="102552" y="377190"/>
                </a:lnTo>
                <a:lnTo>
                  <a:pt x="102920" y="375920"/>
                </a:lnTo>
                <a:lnTo>
                  <a:pt x="103339" y="375920"/>
                </a:lnTo>
                <a:lnTo>
                  <a:pt x="103886" y="374650"/>
                </a:lnTo>
                <a:lnTo>
                  <a:pt x="104559" y="373380"/>
                </a:lnTo>
                <a:lnTo>
                  <a:pt x="126682" y="373380"/>
                </a:lnTo>
                <a:lnTo>
                  <a:pt x="121310" y="374650"/>
                </a:lnTo>
                <a:lnTo>
                  <a:pt x="121602" y="374650"/>
                </a:lnTo>
                <a:lnTo>
                  <a:pt x="117094" y="377190"/>
                </a:lnTo>
                <a:lnTo>
                  <a:pt x="117513" y="377190"/>
                </a:lnTo>
                <a:lnTo>
                  <a:pt x="113906" y="378460"/>
                </a:lnTo>
                <a:lnTo>
                  <a:pt x="111963" y="378460"/>
                </a:lnTo>
                <a:lnTo>
                  <a:pt x="111594" y="379730"/>
                </a:lnTo>
                <a:lnTo>
                  <a:pt x="111874" y="379730"/>
                </a:lnTo>
                <a:lnTo>
                  <a:pt x="111874" y="701040"/>
                </a:lnTo>
                <a:close/>
              </a:path>
              <a:path w="219075" h="723900">
                <a:moveTo>
                  <a:pt x="111607" y="379730"/>
                </a:moveTo>
                <a:lnTo>
                  <a:pt x="111963" y="378460"/>
                </a:lnTo>
                <a:lnTo>
                  <a:pt x="111861" y="379387"/>
                </a:lnTo>
                <a:lnTo>
                  <a:pt x="111607" y="379730"/>
                </a:lnTo>
                <a:close/>
              </a:path>
              <a:path w="219075" h="723900">
                <a:moveTo>
                  <a:pt x="111861" y="379387"/>
                </a:moveTo>
                <a:lnTo>
                  <a:pt x="111963" y="378460"/>
                </a:lnTo>
                <a:lnTo>
                  <a:pt x="112547" y="378460"/>
                </a:lnTo>
                <a:lnTo>
                  <a:pt x="111861" y="379387"/>
                </a:lnTo>
                <a:close/>
              </a:path>
              <a:path w="219075" h="723900">
                <a:moveTo>
                  <a:pt x="111887" y="379730"/>
                </a:moveTo>
                <a:lnTo>
                  <a:pt x="112547" y="378460"/>
                </a:lnTo>
                <a:lnTo>
                  <a:pt x="114528" y="378460"/>
                </a:lnTo>
                <a:lnTo>
                  <a:pt x="111887" y="379730"/>
                </a:lnTo>
                <a:close/>
              </a:path>
              <a:path w="219075" h="723900">
                <a:moveTo>
                  <a:pt x="111823" y="379730"/>
                </a:moveTo>
                <a:lnTo>
                  <a:pt x="111607" y="379730"/>
                </a:lnTo>
                <a:lnTo>
                  <a:pt x="111861" y="379387"/>
                </a:lnTo>
                <a:lnTo>
                  <a:pt x="111823" y="379730"/>
                </a:lnTo>
                <a:close/>
              </a:path>
              <a:path w="219075" h="723900">
                <a:moveTo>
                  <a:pt x="111683" y="702310"/>
                </a:moveTo>
                <a:lnTo>
                  <a:pt x="99707" y="702310"/>
                </a:lnTo>
                <a:lnTo>
                  <a:pt x="102349" y="699770"/>
                </a:lnTo>
                <a:lnTo>
                  <a:pt x="101688" y="701040"/>
                </a:lnTo>
                <a:lnTo>
                  <a:pt x="111823" y="701040"/>
                </a:lnTo>
                <a:lnTo>
                  <a:pt x="111683" y="702310"/>
                </a:lnTo>
                <a:close/>
              </a:path>
              <a:path w="219075" h="723900">
                <a:moveTo>
                  <a:pt x="102349" y="700147"/>
                </a:moveTo>
                <a:lnTo>
                  <a:pt x="102349" y="699770"/>
                </a:lnTo>
                <a:lnTo>
                  <a:pt x="102349" y="700147"/>
                </a:lnTo>
                <a:close/>
              </a:path>
              <a:path w="219075" h="723900">
                <a:moveTo>
                  <a:pt x="102397" y="700082"/>
                </a:moveTo>
                <a:lnTo>
                  <a:pt x="102412" y="699770"/>
                </a:lnTo>
                <a:lnTo>
                  <a:pt x="102628" y="699770"/>
                </a:lnTo>
                <a:lnTo>
                  <a:pt x="102397" y="700082"/>
                </a:lnTo>
                <a:close/>
              </a:path>
              <a:path w="219075" h="723900">
                <a:moveTo>
                  <a:pt x="102383" y="700353"/>
                </a:moveTo>
                <a:lnTo>
                  <a:pt x="102397" y="700082"/>
                </a:lnTo>
                <a:lnTo>
                  <a:pt x="102628" y="699770"/>
                </a:lnTo>
                <a:lnTo>
                  <a:pt x="102383" y="700353"/>
                </a:lnTo>
                <a:close/>
              </a:path>
              <a:path w="219075" h="723900">
                <a:moveTo>
                  <a:pt x="102375" y="700521"/>
                </a:moveTo>
                <a:lnTo>
                  <a:pt x="102497" y="700082"/>
                </a:lnTo>
                <a:lnTo>
                  <a:pt x="102628" y="699770"/>
                </a:lnTo>
                <a:lnTo>
                  <a:pt x="102375" y="700521"/>
                </a:lnTo>
                <a:close/>
              </a:path>
              <a:path w="219075" h="723900">
                <a:moveTo>
                  <a:pt x="102479" y="700328"/>
                </a:moveTo>
                <a:lnTo>
                  <a:pt x="102641" y="699770"/>
                </a:lnTo>
                <a:lnTo>
                  <a:pt x="102781" y="699770"/>
                </a:lnTo>
                <a:lnTo>
                  <a:pt x="102479" y="700328"/>
                </a:lnTo>
                <a:close/>
              </a:path>
              <a:path w="219075" h="723900">
                <a:moveTo>
                  <a:pt x="102364" y="700739"/>
                </a:moveTo>
                <a:lnTo>
                  <a:pt x="102457" y="700405"/>
                </a:lnTo>
                <a:lnTo>
                  <a:pt x="102781" y="699770"/>
                </a:lnTo>
                <a:lnTo>
                  <a:pt x="102364" y="700739"/>
                </a:lnTo>
                <a:close/>
              </a:path>
              <a:path w="219075" h="723900">
                <a:moveTo>
                  <a:pt x="102095" y="701040"/>
                </a:moveTo>
                <a:lnTo>
                  <a:pt x="101688" y="701040"/>
                </a:lnTo>
                <a:lnTo>
                  <a:pt x="102349" y="700147"/>
                </a:lnTo>
                <a:lnTo>
                  <a:pt x="102228" y="700722"/>
                </a:lnTo>
                <a:lnTo>
                  <a:pt x="102095" y="701040"/>
                </a:lnTo>
                <a:close/>
              </a:path>
              <a:path w="219075" h="723900">
                <a:moveTo>
                  <a:pt x="102235" y="701040"/>
                </a:moveTo>
                <a:lnTo>
                  <a:pt x="102095" y="701040"/>
                </a:lnTo>
                <a:lnTo>
                  <a:pt x="102318" y="700626"/>
                </a:lnTo>
                <a:lnTo>
                  <a:pt x="102235" y="701040"/>
                </a:lnTo>
                <a:close/>
              </a:path>
              <a:path w="219075" h="723900">
                <a:moveTo>
                  <a:pt x="102349" y="701040"/>
                </a:moveTo>
                <a:lnTo>
                  <a:pt x="102349" y="700777"/>
                </a:lnTo>
                <a:lnTo>
                  <a:pt x="102349" y="701040"/>
                </a:lnTo>
                <a:close/>
              </a:path>
              <a:path w="219075" h="723900">
                <a:moveTo>
                  <a:pt x="102273" y="701040"/>
                </a:moveTo>
                <a:close/>
              </a:path>
              <a:path w="219075" h="723900">
                <a:moveTo>
                  <a:pt x="110896" y="704850"/>
                </a:moveTo>
                <a:lnTo>
                  <a:pt x="92621" y="704850"/>
                </a:lnTo>
                <a:lnTo>
                  <a:pt x="97142" y="703580"/>
                </a:lnTo>
                <a:lnTo>
                  <a:pt x="96723" y="703580"/>
                </a:lnTo>
                <a:lnTo>
                  <a:pt x="100330" y="701040"/>
                </a:lnTo>
                <a:lnTo>
                  <a:pt x="99707" y="702310"/>
                </a:lnTo>
                <a:lnTo>
                  <a:pt x="111683" y="702310"/>
                </a:lnTo>
                <a:lnTo>
                  <a:pt x="111315" y="703580"/>
                </a:lnTo>
                <a:lnTo>
                  <a:pt x="110896" y="704850"/>
                </a:lnTo>
                <a:close/>
              </a:path>
              <a:path w="219075" h="723900">
                <a:moveTo>
                  <a:pt x="109131" y="707390"/>
                </a:moveTo>
                <a:lnTo>
                  <a:pt x="81610" y="707390"/>
                </a:lnTo>
                <a:lnTo>
                  <a:pt x="87782" y="706120"/>
                </a:lnTo>
                <a:lnTo>
                  <a:pt x="87553" y="706120"/>
                </a:lnTo>
                <a:lnTo>
                  <a:pt x="92925" y="704850"/>
                </a:lnTo>
                <a:lnTo>
                  <a:pt x="110350" y="704850"/>
                </a:lnTo>
                <a:lnTo>
                  <a:pt x="109664" y="706120"/>
                </a:lnTo>
                <a:lnTo>
                  <a:pt x="109131" y="707390"/>
                </a:lnTo>
                <a:close/>
              </a:path>
              <a:path w="219075" h="723900">
                <a:moveTo>
                  <a:pt x="104889" y="709930"/>
                </a:moveTo>
                <a:lnTo>
                  <a:pt x="67411" y="709930"/>
                </a:lnTo>
                <a:lnTo>
                  <a:pt x="75018" y="708660"/>
                </a:lnTo>
                <a:lnTo>
                  <a:pt x="74866" y="708660"/>
                </a:lnTo>
                <a:lnTo>
                  <a:pt x="81788" y="707390"/>
                </a:lnTo>
                <a:lnTo>
                  <a:pt x="108191" y="707390"/>
                </a:lnTo>
                <a:lnTo>
                  <a:pt x="107530" y="708660"/>
                </a:lnTo>
                <a:lnTo>
                  <a:pt x="104889" y="709930"/>
                </a:lnTo>
                <a:close/>
              </a:path>
              <a:path w="219075" h="723900">
                <a:moveTo>
                  <a:pt x="0" y="723900"/>
                </a:moveTo>
                <a:lnTo>
                  <a:pt x="-76" y="713740"/>
                </a:lnTo>
                <a:lnTo>
                  <a:pt x="21348" y="713740"/>
                </a:lnTo>
                <a:lnTo>
                  <a:pt x="31623" y="712470"/>
                </a:lnTo>
                <a:lnTo>
                  <a:pt x="41287" y="712470"/>
                </a:lnTo>
                <a:lnTo>
                  <a:pt x="50660" y="711200"/>
                </a:lnTo>
                <a:lnTo>
                  <a:pt x="59283" y="711200"/>
                </a:lnTo>
                <a:lnTo>
                  <a:pt x="67538" y="709930"/>
                </a:lnTo>
                <a:lnTo>
                  <a:pt x="104279" y="709930"/>
                </a:lnTo>
                <a:lnTo>
                  <a:pt x="51422" y="721360"/>
                </a:lnTo>
                <a:lnTo>
                  <a:pt x="41960" y="721360"/>
                </a:lnTo>
                <a:lnTo>
                  <a:pt x="32118" y="722630"/>
                </a:lnTo>
                <a:lnTo>
                  <a:pt x="11036" y="722630"/>
                </a:lnTo>
                <a:lnTo>
                  <a:pt x="0" y="723900"/>
                </a:lnTo>
                <a:close/>
              </a:path>
            </a:pathLst>
          </a:custGeom>
          <a:solidFill>
            <a:srgbClr val="FF0000"/>
          </a:solidFill>
        </p:spPr>
        <p:txBody>
          <a:bodyPr wrap="square" lIns="0" tIns="0" rIns="0" bIns="0" rtlCol="0"/>
          <a:lstStyle/>
          <a:p/>
        </p:txBody>
      </p:sp>
      <p:sp>
        <p:nvSpPr>
          <p:cNvPr id="34" name="object 34"/>
          <p:cNvSpPr txBox="1"/>
          <p:nvPr/>
        </p:nvSpPr>
        <p:spPr>
          <a:xfrm>
            <a:off x="8682990" y="5295900"/>
            <a:ext cx="1448435" cy="45339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FFFF"/>
                </a:solidFill>
                <a:latin typeface="微软雅黑" panose="020B0503020204020204" charset="-122"/>
                <a:cs typeface="微软雅黑" panose="020B0503020204020204" charset="-122"/>
              </a:rPr>
              <a:t>除管理岗位外的</a:t>
            </a:r>
            <a:r>
              <a:rPr sz="1400" dirty="0">
                <a:solidFill>
                  <a:srgbClr val="FFFFFF"/>
                </a:solidFill>
                <a:latin typeface="微软雅黑" panose="020B0503020204020204" charset="-122"/>
                <a:cs typeface="微软雅黑" panose="020B0503020204020204" charset="-122"/>
              </a:rPr>
              <a:t>所 </a:t>
            </a:r>
            <a:r>
              <a:rPr sz="1400" dirty="0">
                <a:solidFill>
                  <a:srgbClr val="FFFFFF"/>
                </a:solidFill>
                <a:latin typeface="微软雅黑" panose="020B0503020204020204" charset="-122"/>
                <a:cs typeface="微软雅黑" panose="020B0503020204020204" charset="-122"/>
              </a:rPr>
              <a:t>有岗</a:t>
            </a:r>
            <a:r>
              <a:rPr sz="1400" spc="5" dirty="0">
                <a:solidFill>
                  <a:srgbClr val="FFFFFF"/>
                </a:solidFill>
                <a:latin typeface="微软雅黑" panose="020B0503020204020204" charset="-122"/>
                <a:cs typeface="微软雅黑" panose="020B0503020204020204" charset="-122"/>
              </a:rPr>
              <a:t>位</a:t>
            </a:r>
            <a:endParaRPr sz="1400">
              <a:latin typeface="微软雅黑" panose="020B0503020204020204" charset="-122"/>
              <a:cs typeface="微软雅黑" panose="020B0503020204020204" charset="-122"/>
            </a:endParaRPr>
          </a:p>
        </p:txBody>
      </p:sp>
      <p:sp>
        <p:nvSpPr>
          <p:cNvPr id="35" name="object 35"/>
          <p:cNvSpPr txBox="1"/>
          <p:nvPr/>
        </p:nvSpPr>
        <p:spPr>
          <a:xfrm>
            <a:off x="8662352" y="5984875"/>
            <a:ext cx="1804035" cy="453390"/>
          </a:xfrm>
          <a:prstGeom prst="rect">
            <a:avLst/>
          </a:prstGeom>
        </p:spPr>
        <p:txBody>
          <a:bodyPr vert="horz" wrap="square" lIns="0" tIns="13335" rIns="0" bIns="0" rtlCol="0">
            <a:spAutoFit/>
          </a:bodyPr>
          <a:lstStyle/>
          <a:p>
            <a:pPr marL="12700" marR="5080">
              <a:lnSpc>
                <a:spcPct val="100000"/>
              </a:lnSpc>
              <a:spcBef>
                <a:spcPts val="105"/>
              </a:spcBef>
            </a:pPr>
            <a:r>
              <a:rPr sz="1400" dirty="0">
                <a:solidFill>
                  <a:srgbClr val="FFFFFF"/>
                </a:solidFill>
                <a:latin typeface="微软雅黑" panose="020B0503020204020204" charset="-122"/>
                <a:cs typeface="微软雅黑" panose="020B0503020204020204" charset="-122"/>
              </a:rPr>
              <a:t>面向特定对象（业务</a:t>
            </a:r>
            <a:r>
              <a:rPr sz="1400" dirty="0">
                <a:solidFill>
                  <a:srgbClr val="FFFFFF"/>
                </a:solidFill>
                <a:latin typeface="微软雅黑" panose="020B0503020204020204" charset="-122"/>
                <a:cs typeface="微软雅黑" panose="020B0503020204020204" charset="-122"/>
              </a:rPr>
              <a:t>竞 </a:t>
            </a:r>
            <a:r>
              <a:rPr sz="1400" dirty="0">
                <a:solidFill>
                  <a:srgbClr val="FFFFFF"/>
                </a:solidFill>
                <a:latin typeface="微软雅黑" panose="020B0503020204020204" charset="-122"/>
                <a:cs typeface="微软雅黑" panose="020B0503020204020204" charset="-122"/>
              </a:rPr>
              <a:t>争、战略发展</a:t>
            </a:r>
            <a:r>
              <a:rPr sz="1400" spc="5" dirty="0">
                <a:solidFill>
                  <a:srgbClr val="FFFFFF"/>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
        <p:nvSpPr>
          <p:cNvPr id="36" name="object 36"/>
          <p:cNvSpPr/>
          <p:nvPr/>
        </p:nvSpPr>
        <p:spPr>
          <a:xfrm>
            <a:off x="8251825" y="5545201"/>
            <a:ext cx="360680" cy="98425"/>
          </a:xfrm>
          <a:custGeom>
            <a:avLst/>
            <a:gdLst/>
            <a:ahLst/>
            <a:cxnLst/>
            <a:rect l="l" t="t" r="r" b="b"/>
            <a:pathLst>
              <a:path w="360679" h="98425">
                <a:moveTo>
                  <a:pt x="341459" y="49148"/>
                </a:moveTo>
                <a:lnTo>
                  <a:pt x="272313" y="8813"/>
                </a:lnTo>
                <a:lnTo>
                  <a:pt x="271043" y="7746"/>
                </a:lnTo>
                <a:lnTo>
                  <a:pt x="270230" y="6311"/>
                </a:lnTo>
                <a:lnTo>
                  <a:pt x="269951" y="4673"/>
                </a:lnTo>
                <a:lnTo>
                  <a:pt x="270243" y="3047"/>
                </a:lnTo>
                <a:lnTo>
                  <a:pt x="271081" y="1625"/>
                </a:lnTo>
                <a:lnTo>
                  <a:pt x="272351" y="558"/>
                </a:lnTo>
                <a:lnTo>
                  <a:pt x="273900" y="0"/>
                </a:lnTo>
                <a:lnTo>
                  <a:pt x="275564" y="12"/>
                </a:lnTo>
                <a:lnTo>
                  <a:pt x="277114" y="584"/>
                </a:lnTo>
                <a:lnTo>
                  <a:pt x="352198" y="44386"/>
                </a:lnTo>
                <a:lnTo>
                  <a:pt x="350913" y="44386"/>
                </a:lnTo>
                <a:lnTo>
                  <a:pt x="350913" y="45034"/>
                </a:lnTo>
                <a:lnTo>
                  <a:pt x="348513" y="45034"/>
                </a:lnTo>
                <a:lnTo>
                  <a:pt x="341459" y="49148"/>
                </a:lnTo>
                <a:close/>
              </a:path>
              <a:path w="360679" h="98425">
                <a:moveTo>
                  <a:pt x="333295" y="53911"/>
                </a:moveTo>
                <a:lnTo>
                  <a:pt x="0" y="53911"/>
                </a:lnTo>
                <a:lnTo>
                  <a:pt x="0" y="44386"/>
                </a:lnTo>
                <a:lnTo>
                  <a:pt x="333295" y="44386"/>
                </a:lnTo>
                <a:lnTo>
                  <a:pt x="341459" y="49148"/>
                </a:lnTo>
                <a:lnTo>
                  <a:pt x="333295" y="53911"/>
                </a:lnTo>
                <a:close/>
              </a:path>
              <a:path w="360679" h="98425">
                <a:moveTo>
                  <a:pt x="352198" y="53911"/>
                </a:moveTo>
                <a:lnTo>
                  <a:pt x="350913" y="53911"/>
                </a:lnTo>
                <a:lnTo>
                  <a:pt x="350913" y="44386"/>
                </a:lnTo>
                <a:lnTo>
                  <a:pt x="352198" y="44386"/>
                </a:lnTo>
                <a:lnTo>
                  <a:pt x="360362" y="49148"/>
                </a:lnTo>
                <a:lnTo>
                  <a:pt x="352198" y="53911"/>
                </a:lnTo>
                <a:close/>
              </a:path>
              <a:path w="360679" h="98425">
                <a:moveTo>
                  <a:pt x="348513" y="53263"/>
                </a:moveTo>
                <a:lnTo>
                  <a:pt x="341459" y="49148"/>
                </a:lnTo>
                <a:lnTo>
                  <a:pt x="348513" y="45034"/>
                </a:lnTo>
                <a:lnTo>
                  <a:pt x="348513" y="53263"/>
                </a:lnTo>
                <a:close/>
              </a:path>
              <a:path w="360679" h="98425">
                <a:moveTo>
                  <a:pt x="350913" y="53263"/>
                </a:moveTo>
                <a:lnTo>
                  <a:pt x="348513" y="53263"/>
                </a:lnTo>
                <a:lnTo>
                  <a:pt x="348513" y="45034"/>
                </a:lnTo>
                <a:lnTo>
                  <a:pt x="350913" y="45034"/>
                </a:lnTo>
                <a:lnTo>
                  <a:pt x="350913" y="53263"/>
                </a:lnTo>
                <a:close/>
              </a:path>
              <a:path w="360679" h="98425">
                <a:moveTo>
                  <a:pt x="273900" y="98297"/>
                </a:moveTo>
                <a:lnTo>
                  <a:pt x="272351" y="97739"/>
                </a:lnTo>
                <a:lnTo>
                  <a:pt x="271081" y="96672"/>
                </a:lnTo>
                <a:lnTo>
                  <a:pt x="270243" y="95249"/>
                </a:lnTo>
                <a:lnTo>
                  <a:pt x="269951" y="93624"/>
                </a:lnTo>
                <a:lnTo>
                  <a:pt x="270230" y="91986"/>
                </a:lnTo>
                <a:lnTo>
                  <a:pt x="271043" y="90550"/>
                </a:lnTo>
                <a:lnTo>
                  <a:pt x="272313" y="89484"/>
                </a:lnTo>
                <a:lnTo>
                  <a:pt x="341459" y="49148"/>
                </a:lnTo>
                <a:lnTo>
                  <a:pt x="348513" y="53263"/>
                </a:lnTo>
                <a:lnTo>
                  <a:pt x="350913" y="53263"/>
                </a:lnTo>
                <a:lnTo>
                  <a:pt x="350913" y="53911"/>
                </a:lnTo>
                <a:lnTo>
                  <a:pt x="352198" y="53911"/>
                </a:lnTo>
                <a:lnTo>
                  <a:pt x="277114" y="97713"/>
                </a:lnTo>
                <a:lnTo>
                  <a:pt x="275564" y="98285"/>
                </a:lnTo>
                <a:lnTo>
                  <a:pt x="273900" y="98297"/>
                </a:lnTo>
                <a:close/>
              </a:path>
            </a:pathLst>
          </a:custGeom>
          <a:solidFill>
            <a:srgbClr val="FF0000"/>
          </a:solidFill>
        </p:spPr>
        <p:txBody>
          <a:bodyPr wrap="square" lIns="0" tIns="0" rIns="0" bIns="0" rtlCol="0"/>
          <a:lstStyle/>
          <a:p/>
        </p:txBody>
      </p:sp>
      <p:sp>
        <p:nvSpPr>
          <p:cNvPr id="37" name="object 37"/>
          <p:cNvSpPr/>
          <p:nvPr/>
        </p:nvSpPr>
        <p:spPr>
          <a:xfrm>
            <a:off x="8251825" y="6216713"/>
            <a:ext cx="360680" cy="98425"/>
          </a:xfrm>
          <a:custGeom>
            <a:avLst/>
            <a:gdLst/>
            <a:ahLst/>
            <a:cxnLst/>
            <a:rect l="l" t="t" r="r" b="b"/>
            <a:pathLst>
              <a:path w="360679" h="98425">
                <a:moveTo>
                  <a:pt x="341459" y="49148"/>
                </a:moveTo>
                <a:lnTo>
                  <a:pt x="272313" y="8813"/>
                </a:lnTo>
                <a:lnTo>
                  <a:pt x="271043" y="7746"/>
                </a:lnTo>
                <a:lnTo>
                  <a:pt x="270230" y="6311"/>
                </a:lnTo>
                <a:lnTo>
                  <a:pt x="269951" y="4673"/>
                </a:lnTo>
                <a:lnTo>
                  <a:pt x="270243" y="3047"/>
                </a:lnTo>
                <a:lnTo>
                  <a:pt x="271081" y="1625"/>
                </a:lnTo>
                <a:lnTo>
                  <a:pt x="272351" y="558"/>
                </a:lnTo>
                <a:lnTo>
                  <a:pt x="273900" y="0"/>
                </a:lnTo>
                <a:lnTo>
                  <a:pt x="275564" y="12"/>
                </a:lnTo>
                <a:lnTo>
                  <a:pt x="277114" y="584"/>
                </a:lnTo>
                <a:lnTo>
                  <a:pt x="352198" y="44386"/>
                </a:lnTo>
                <a:lnTo>
                  <a:pt x="350913" y="44386"/>
                </a:lnTo>
                <a:lnTo>
                  <a:pt x="350913" y="45034"/>
                </a:lnTo>
                <a:lnTo>
                  <a:pt x="348513" y="45034"/>
                </a:lnTo>
                <a:lnTo>
                  <a:pt x="341459" y="49148"/>
                </a:lnTo>
                <a:close/>
              </a:path>
              <a:path w="360679" h="98425">
                <a:moveTo>
                  <a:pt x="333295" y="53911"/>
                </a:moveTo>
                <a:lnTo>
                  <a:pt x="0" y="53911"/>
                </a:lnTo>
                <a:lnTo>
                  <a:pt x="0" y="44386"/>
                </a:lnTo>
                <a:lnTo>
                  <a:pt x="333295" y="44386"/>
                </a:lnTo>
                <a:lnTo>
                  <a:pt x="341459" y="49148"/>
                </a:lnTo>
                <a:lnTo>
                  <a:pt x="333295" y="53911"/>
                </a:lnTo>
                <a:close/>
              </a:path>
              <a:path w="360679" h="98425">
                <a:moveTo>
                  <a:pt x="352198" y="53911"/>
                </a:moveTo>
                <a:lnTo>
                  <a:pt x="350913" y="53911"/>
                </a:lnTo>
                <a:lnTo>
                  <a:pt x="350913" y="44386"/>
                </a:lnTo>
                <a:lnTo>
                  <a:pt x="352198" y="44386"/>
                </a:lnTo>
                <a:lnTo>
                  <a:pt x="360362" y="49148"/>
                </a:lnTo>
                <a:lnTo>
                  <a:pt x="352198" y="53911"/>
                </a:lnTo>
                <a:close/>
              </a:path>
              <a:path w="360679" h="98425">
                <a:moveTo>
                  <a:pt x="348513" y="53263"/>
                </a:moveTo>
                <a:lnTo>
                  <a:pt x="341459" y="49148"/>
                </a:lnTo>
                <a:lnTo>
                  <a:pt x="348513" y="45034"/>
                </a:lnTo>
                <a:lnTo>
                  <a:pt x="348513" y="53263"/>
                </a:lnTo>
                <a:close/>
              </a:path>
              <a:path w="360679" h="98425">
                <a:moveTo>
                  <a:pt x="350913" y="53263"/>
                </a:moveTo>
                <a:lnTo>
                  <a:pt x="348513" y="53263"/>
                </a:lnTo>
                <a:lnTo>
                  <a:pt x="348513" y="45034"/>
                </a:lnTo>
                <a:lnTo>
                  <a:pt x="350913" y="45034"/>
                </a:lnTo>
                <a:lnTo>
                  <a:pt x="350913" y="53263"/>
                </a:lnTo>
                <a:close/>
              </a:path>
              <a:path w="360679" h="98425">
                <a:moveTo>
                  <a:pt x="273900" y="98297"/>
                </a:moveTo>
                <a:lnTo>
                  <a:pt x="272351" y="97739"/>
                </a:lnTo>
                <a:lnTo>
                  <a:pt x="271081" y="96672"/>
                </a:lnTo>
                <a:lnTo>
                  <a:pt x="270243" y="95249"/>
                </a:lnTo>
                <a:lnTo>
                  <a:pt x="269951" y="93624"/>
                </a:lnTo>
                <a:lnTo>
                  <a:pt x="270230" y="91986"/>
                </a:lnTo>
                <a:lnTo>
                  <a:pt x="271043" y="90550"/>
                </a:lnTo>
                <a:lnTo>
                  <a:pt x="272313" y="89484"/>
                </a:lnTo>
                <a:lnTo>
                  <a:pt x="341459" y="49148"/>
                </a:lnTo>
                <a:lnTo>
                  <a:pt x="348513" y="53263"/>
                </a:lnTo>
                <a:lnTo>
                  <a:pt x="350913" y="53263"/>
                </a:lnTo>
                <a:lnTo>
                  <a:pt x="350913" y="53911"/>
                </a:lnTo>
                <a:lnTo>
                  <a:pt x="352198" y="53911"/>
                </a:lnTo>
                <a:lnTo>
                  <a:pt x="277114" y="97713"/>
                </a:lnTo>
                <a:lnTo>
                  <a:pt x="275564" y="98285"/>
                </a:lnTo>
                <a:lnTo>
                  <a:pt x="273900" y="98297"/>
                </a:lnTo>
                <a:close/>
              </a:path>
            </a:pathLst>
          </a:custGeom>
          <a:solidFill>
            <a:srgbClr val="FF0000"/>
          </a:solidFill>
        </p:spPr>
        <p:txBody>
          <a:bodyPr wrap="square" lIns="0" tIns="0" rIns="0" bIns="0" rtlCol="0"/>
          <a:lstStyle/>
          <a:p/>
        </p:txBody>
      </p:sp>
      <p:grpSp>
        <p:nvGrpSpPr>
          <p:cNvPr id="38" name="object 38"/>
          <p:cNvGrpSpPr/>
          <p:nvPr/>
        </p:nvGrpSpPr>
        <p:grpSpPr>
          <a:xfrm>
            <a:off x="3162414" y="1418716"/>
            <a:ext cx="4896485" cy="1198245"/>
            <a:chOff x="3162414" y="1418716"/>
            <a:chExt cx="4896485" cy="1198245"/>
          </a:xfrm>
        </p:grpSpPr>
        <p:pic>
          <p:nvPicPr>
            <p:cNvPr id="39" name="object 39"/>
            <p:cNvPicPr/>
            <p:nvPr/>
          </p:nvPicPr>
          <p:blipFill>
            <a:blip r:embed="rId2" cstate="print"/>
            <a:stretch>
              <a:fillRect/>
            </a:stretch>
          </p:blipFill>
          <p:spPr>
            <a:xfrm>
              <a:off x="3162427" y="1418716"/>
              <a:ext cx="4839474" cy="701052"/>
            </a:xfrm>
            <a:prstGeom prst="rect">
              <a:avLst/>
            </a:prstGeom>
          </p:spPr>
        </p:pic>
        <p:sp>
          <p:nvSpPr>
            <p:cNvPr id="40" name="object 40"/>
            <p:cNvSpPr/>
            <p:nvPr/>
          </p:nvSpPr>
          <p:spPr>
            <a:xfrm>
              <a:off x="4578096" y="2157983"/>
              <a:ext cx="3469004" cy="408940"/>
            </a:xfrm>
            <a:custGeom>
              <a:avLst/>
              <a:gdLst/>
              <a:ahLst/>
              <a:cxnLst/>
              <a:rect l="l" t="t" r="r" b="b"/>
              <a:pathLst>
                <a:path w="3469004" h="408939">
                  <a:moveTo>
                    <a:pt x="3400044" y="408431"/>
                  </a:moveTo>
                  <a:lnTo>
                    <a:pt x="0" y="408431"/>
                  </a:lnTo>
                  <a:lnTo>
                    <a:pt x="0" y="0"/>
                  </a:lnTo>
                  <a:lnTo>
                    <a:pt x="3400044" y="0"/>
                  </a:lnTo>
                  <a:lnTo>
                    <a:pt x="3426511" y="5091"/>
                  </a:lnTo>
                  <a:lnTo>
                    <a:pt x="3448192" y="19488"/>
                  </a:lnTo>
                  <a:lnTo>
                    <a:pt x="3462944" y="40905"/>
                  </a:lnTo>
                  <a:lnTo>
                    <a:pt x="3468624" y="67055"/>
                  </a:lnTo>
                  <a:lnTo>
                    <a:pt x="3468624" y="339851"/>
                  </a:lnTo>
                  <a:lnTo>
                    <a:pt x="3462944" y="366464"/>
                  </a:lnTo>
                  <a:lnTo>
                    <a:pt x="3448192" y="388196"/>
                  </a:lnTo>
                  <a:lnTo>
                    <a:pt x="3426511" y="402900"/>
                  </a:lnTo>
                  <a:lnTo>
                    <a:pt x="3400044" y="408431"/>
                  </a:lnTo>
                  <a:close/>
                </a:path>
              </a:pathLst>
            </a:custGeom>
            <a:solidFill>
              <a:srgbClr val="D0D7E8">
                <a:alpha val="90199"/>
              </a:srgbClr>
            </a:solidFill>
          </p:spPr>
          <p:txBody>
            <a:bodyPr wrap="square" lIns="0" tIns="0" rIns="0" bIns="0" rtlCol="0"/>
            <a:lstStyle/>
            <a:p/>
          </p:txBody>
        </p:sp>
        <p:pic>
          <p:nvPicPr>
            <p:cNvPr id="41" name="object 41"/>
            <p:cNvPicPr/>
            <p:nvPr/>
          </p:nvPicPr>
          <p:blipFill>
            <a:blip r:embed="rId3" cstate="print"/>
            <a:stretch>
              <a:fillRect/>
            </a:stretch>
          </p:blipFill>
          <p:spPr>
            <a:xfrm>
              <a:off x="3162414" y="2080717"/>
              <a:ext cx="4896434" cy="535939"/>
            </a:xfrm>
            <a:prstGeom prst="rect">
              <a:avLst/>
            </a:prstGeom>
          </p:spPr>
        </p:pic>
      </p:grpSp>
      <p:sp>
        <p:nvSpPr>
          <p:cNvPr id="42" name="object 42"/>
          <p:cNvSpPr txBox="1"/>
          <p:nvPr/>
        </p:nvSpPr>
        <p:spPr>
          <a:xfrm>
            <a:off x="3431527" y="1371688"/>
            <a:ext cx="3941445" cy="1098550"/>
          </a:xfrm>
          <a:prstGeom prst="rect">
            <a:avLst/>
          </a:prstGeom>
        </p:spPr>
        <p:txBody>
          <a:bodyPr vert="horz" wrap="square" lIns="0" tIns="12065" rIns="0" bIns="0" rtlCol="0">
            <a:spAutoFit/>
          </a:bodyPr>
          <a:lstStyle/>
          <a:p>
            <a:pPr marL="38100">
              <a:lnSpc>
                <a:spcPts val="1900"/>
              </a:lnSpc>
              <a:spcBef>
                <a:spcPts val="95"/>
              </a:spcBef>
              <a:tabLst>
                <a:tab pos="1195705" algn="l"/>
              </a:tabLst>
            </a:pPr>
            <a:r>
              <a:rPr sz="2400" b="1" baseline="-35000" dirty="0">
                <a:solidFill>
                  <a:srgbClr val="FFFFFF"/>
                </a:solidFill>
                <a:latin typeface="微软雅黑" panose="020B0503020204020204" charset="-122"/>
                <a:cs typeface="微软雅黑" panose="020B0503020204020204" charset="-122"/>
              </a:rPr>
              <a:t>常规网</a:t>
            </a:r>
            <a:r>
              <a:rPr sz="2400" b="1" spc="-7" baseline="-35000" dirty="0">
                <a:solidFill>
                  <a:srgbClr val="FFFFFF"/>
                </a:solidFill>
                <a:latin typeface="微软雅黑" panose="020B0503020204020204" charset="-122"/>
                <a:cs typeface="微软雅黑" panose="020B0503020204020204" charset="-122"/>
              </a:rPr>
              <a:t>络	</a:t>
            </a:r>
            <a:r>
              <a:rPr sz="1300" spc="-5" dirty="0">
                <a:solidFill>
                  <a:srgbClr val="FFFFFF"/>
                </a:solidFill>
                <a:latin typeface="微软雅黑" panose="020B0503020204020204" charset="-122"/>
                <a:cs typeface="微软雅黑" panose="020B0503020204020204" charset="-122"/>
              </a:rPr>
              <a:t>•</a:t>
            </a:r>
            <a:r>
              <a:rPr sz="1300" spc="-60" dirty="0">
                <a:solidFill>
                  <a:srgbClr val="FFFFFF"/>
                </a:solidFill>
                <a:latin typeface="微软雅黑" panose="020B0503020204020204" charset="-122"/>
                <a:cs typeface="微软雅黑" panose="020B0503020204020204" charset="-122"/>
              </a:rPr>
              <a:t> </a:t>
            </a:r>
            <a:r>
              <a:rPr sz="1300" dirty="0">
                <a:solidFill>
                  <a:srgbClr val="FFFFFF"/>
                </a:solidFill>
                <a:latin typeface="微软雅黑" panose="020B0503020204020204" charset="-122"/>
                <a:cs typeface="微软雅黑" panose="020B0503020204020204" charset="-122"/>
              </a:rPr>
              <a:t>公司招聘官</a:t>
            </a:r>
            <a:r>
              <a:rPr sz="1300" spc="-5" dirty="0">
                <a:solidFill>
                  <a:srgbClr val="FFFFFF"/>
                </a:solidFill>
                <a:latin typeface="微软雅黑" panose="020B0503020204020204" charset="-122"/>
                <a:cs typeface="微软雅黑" panose="020B0503020204020204" charset="-122"/>
              </a:rPr>
              <a:t>网</a:t>
            </a:r>
            <a:endParaRPr sz="1300">
              <a:latin typeface="微软雅黑" panose="020B0503020204020204" charset="-122"/>
              <a:cs typeface="微软雅黑" panose="020B0503020204020204" charset="-122"/>
            </a:endParaRPr>
          </a:p>
          <a:p>
            <a:pPr marL="241300">
              <a:lnSpc>
                <a:spcPts val="1895"/>
              </a:lnSpc>
              <a:tabLst>
                <a:tab pos="1195705" algn="l"/>
              </a:tabLst>
            </a:pPr>
            <a:r>
              <a:rPr sz="2400" b="1" baseline="-36000" dirty="0">
                <a:solidFill>
                  <a:srgbClr val="FFFFFF"/>
                </a:solidFill>
                <a:latin typeface="微软雅黑" panose="020B0503020204020204" charset="-122"/>
                <a:cs typeface="微软雅黑" panose="020B0503020204020204" charset="-122"/>
              </a:rPr>
              <a:t>媒</a:t>
            </a:r>
            <a:r>
              <a:rPr sz="2400" b="1" spc="-7" baseline="-36000" dirty="0">
                <a:solidFill>
                  <a:srgbClr val="FFFFFF"/>
                </a:solidFill>
                <a:latin typeface="微软雅黑" panose="020B0503020204020204" charset="-122"/>
                <a:cs typeface="微软雅黑" panose="020B0503020204020204" charset="-122"/>
              </a:rPr>
              <a:t>体	</a:t>
            </a:r>
            <a:r>
              <a:rPr sz="1300" spc="-5" dirty="0">
                <a:solidFill>
                  <a:srgbClr val="FFFFFF"/>
                </a:solidFill>
                <a:latin typeface="微软雅黑" panose="020B0503020204020204" charset="-122"/>
                <a:cs typeface="微软雅黑" panose="020B0503020204020204" charset="-122"/>
              </a:rPr>
              <a:t>•</a:t>
            </a:r>
            <a:r>
              <a:rPr sz="1300" spc="-100" dirty="0">
                <a:solidFill>
                  <a:srgbClr val="FFFFFF"/>
                </a:solidFill>
                <a:latin typeface="微软雅黑" panose="020B0503020204020204" charset="-122"/>
                <a:cs typeface="微软雅黑" panose="020B0503020204020204" charset="-122"/>
              </a:rPr>
              <a:t> </a:t>
            </a:r>
            <a:r>
              <a:rPr sz="1300" dirty="0">
                <a:solidFill>
                  <a:srgbClr val="FFFFFF"/>
                </a:solidFill>
                <a:latin typeface="微软雅黑" panose="020B0503020204020204" charset="-122"/>
                <a:cs typeface="微软雅黑" panose="020B0503020204020204" charset="-122"/>
              </a:rPr>
              <a:t>外部招聘网站</a:t>
            </a:r>
            <a:r>
              <a:rPr sz="1300" spc="-5" dirty="0">
                <a:solidFill>
                  <a:srgbClr val="FFFFFF"/>
                </a:solidFill>
                <a:latin typeface="微软雅黑" panose="020B0503020204020204" charset="-122"/>
                <a:cs typeface="微软雅黑" panose="020B0503020204020204" charset="-122"/>
              </a:rPr>
              <a:t>：51job</a:t>
            </a:r>
            <a:r>
              <a:rPr sz="1300" dirty="0">
                <a:solidFill>
                  <a:srgbClr val="FFFFFF"/>
                </a:solidFill>
                <a:latin typeface="微软雅黑" panose="020B0503020204020204" charset="-122"/>
                <a:cs typeface="微软雅黑" panose="020B0503020204020204" charset="-122"/>
              </a:rPr>
              <a:t>、智联招聘</a:t>
            </a:r>
            <a:r>
              <a:rPr sz="1300" spc="-5" dirty="0">
                <a:solidFill>
                  <a:srgbClr val="FFFFFF"/>
                </a:solidFill>
                <a:latin typeface="微软雅黑" panose="020B0503020204020204" charset="-122"/>
                <a:cs typeface="微软雅黑" panose="020B0503020204020204" charset="-122"/>
              </a:rPr>
              <a:t>等</a:t>
            </a:r>
            <a:endParaRPr sz="1300">
              <a:latin typeface="微软雅黑" panose="020B0503020204020204" charset="-122"/>
              <a:cs typeface="微软雅黑" panose="020B0503020204020204" charset="-122"/>
            </a:endParaRPr>
          </a:p>
          <a:p>
            <a:pPr marL="1310005" indent="-114935">
              <a:lnSpc>
                <a:spcPct val="100000"/>
              </a:lnSpc>
              <a:spcBef>
                <a:spcPts val="255"/>
              </a:spcBef>
              <a:buChar char="•"/>
              <a:tabLst>
                <a:tab pos="1310640" algn="l"/>
              </a:tabLst>
            </a:pPr>
            <a:r>
              <a:rPr sz="1300" dirty="0">
                <a:solidFill>
                  <a:srgbClr val="FFFFFF"/>
                </a:solidFill>
                <a:latin typeface="微软雅黑" panose="020B0503020204020204" charset="-122"/>
                <a:cs typeface="微软雅黑" panose="020B0503020204020204" charset="-122"/>
              </a:rPr>
              <a:t>专业社区、论</a:t>
            </a:r>
            <a:r>
              <a:rPr sz="1300" spc="-5" dirty="0">
                <a:solidFill>
                  <a:srgbClr val="FFFFFF"/>
                </a:solidFill>
                <a:latin typeface="微软雅黑" panose="020B0503020204020204" charset="-122"/>
                <a:cs typeface="微软雅黑" panose="020B0503020204020204" charset="-122"/>
              </a:rPr>
              <a:t>坛</a:t>
            </a:r>
            <a:endParaRPr sz="1300">
              <a:latin typeface="微软雅黑" panose="020B0503020204020204" charset="-122"/>
              <a:cs typeface="微软雅黑" panose="020B0503020204020204" charset="-122"/>
            </a:endParaRPr>
          </a:p>
          <a:p>
            <a:pPr marL="139700">
              <a:lnSpc>
                <a:spcPct val="100000"/>
              </a:lnSpc>
              <a:spcBef>
                <a:spcPts val="925"/>
              </a:spcBef>
              <a:tabLst>
                <a:tab pos="1199515" algn="l"/>
              </a:tabLst>
            </a:pPr>
            <a:r>
              <a:rPr sz="1600" b="1" dirty="0">
                <a:solidFill>
                  <a:srgbClr val="FFFFFF"/>
                </a:solidFill>
                <a:latin typeface="微软雅黑" panose="020B0503020204020204" charset="-122"/>
                <a:cs typeface="微软雅黑" panose="020B0503020204020204" charset="-122"/>
              </a:rPr>
              <a:t>招聘</a:t>
            </a:r>
            <a:r>
              <a:rPr sz="1600" b="1" spc="-5" dirty="0">
                <a:solidFill>
                  <a:srgbClr val="FFFFFF"/>
                </a:solidFill>
                <a:latin typeface="微软雅黑" panose="020B0503020204020204" charset="-122"/>
                <a:cs typeface="微软雅黑" panose="020B0503020204020204" charset="-122"/>
              </a:rPr>
              <a:t>会	</a:t>
            </a:r>
            <a:r>
              <a:rPr sz="1400" dirty="0">
                <a:solidFill>
                  <a:srgbClr val="FFFFFF"/>
                </a:solidFill>
                <a:latin typeface="微软雅黑" panose="020B0503020204020204" charset="-122"/>
                <a:cs typeface="微软雅黑" panose="020B0503020204020204" charset="-122"/>
              </a:rPr>
              <a:t>•</a:t>
            </a:r>
            <a:r>
              <a:rPr sz="1400" spc="-140" dirty="0">
                <a:solidFill>
                  <a:srgbClr val="FFFFFF"/>
                </a:solidFill>
                <a:latin typeface="微软雅黑" panose="020B0503020204020204" charset="-122"/>
                <a:cs typeface="微软雅黑" panose="020B0503020204020204" charset="-122"/>
              </a:rPr>
              <a:t> </a:t>
            </a:r>
            <a:r>
              <a:rPr sz="1400" dirty="0">
                <a:solidFill>
                  <a:srgbClr val="FFFFFF"/>
                </a:solidFill>
                <a:latin typeface="微软雅黑" panose="020B0503020204020204" charset="-122"/>
                <a:cs typeface="微软雅黑" panose="020B0503020204020204" charset="-122"/>
              </a:rPr>
              <a:t>专场招聘会</a:t>
            </a:r>
            <a:r>
              <a:rPr sz="1400" spc="5" dirty="0">
                <a:solidFill>
                  <a:srgbClr val="FFFFFF"/>
                </a:solidFill>
                <a:latin typeface="微软雅黑" panose="020B0503020204020204" charset="-122"/>
                <a:cs typeface="微软雅黑" panose="020B0503020204020204" charset="-122"/>
              </a:rPr>
              <a:t>等</a:t>
            </a:r>
            <a:endParaRPr sz="1400">
              <a:latin typeface="微软雅黑" panose="020B0503020204020204" charset="-122"/>
              <a:cs typeface="微软雅黑" panose="020B0503020204020204" charset="-122"/>
            </a:endParaRPr>
          </a:p>
        </p:txBody>
      </p:sp>
      <p:sp>
        <p:nvSpPr>
          <p:cNvPr id="44" name="object 44"/>
          <p:cNvSpPr/>
          <p:nvPr/>
        </p:nvSpPr>
        <p:spPr>
          <a:xfrm>
            <a:off x="4578350" y="2680970"/>
            <a:ext cx="3469005" cy="408940"/>
          </a:xfrm>
          <a:custGeom>
            <a:avLst/>
            <a:gdLst/>
            <a:ahLst/>
            <a:cxnLst/>
            <a:rect l="l" t="t" r="r" b="b"/>
            <a:pathLst>
              <a:path w="3469004" h="408939">
                <a:moveTo>
                  <a:pt x="3400044" y="408431"/>
                </a:moveTo>
                <a:lnTo>
                  <a:pt x="0" y="408431"/>
                </a:lnTo>
                <a:lnTo>
                  <a:pt x="0" y="0"/>
                </a:lnTo>
                <a:lnTo>
                  <a:pt x="3400044" y="0"/>
                </a:lnTo>
                <a:lnTo>
                  <a:pt x="3426511" y="5359"/>
                </a:lnTo>
                <a:lnTo>
                  <a:pt x="3448192" y="20007"/>
                </a:lnTo>
                <a:lnTo>
                  <a:pt x="3462944" y="41796"/>
                </a:lnTo>
                <a:lnTo>
                  <a:pt x="3468624" y="68579"/>
                </a:lnTo>
                <a:lnTo>
                  <a:pt x="3468624" y="339851"/>
                </a:lnTo>
                <a:lnTo>
                  <a:pt x="3462944" y="366707"/>
                </a:lnTo>
                <a:lnTo>
                  <a:pt x="3448192" y="388519"/>
                </a:lnTo>
                <a:lnTo>
                  <a:pt x="3426511" y="403143"/>
                </a:lnTo>
                <a:lnTo>
                  <a:pt x="3400044" y="408431"/>
                </a:lnTo>
                <a:close/>
              </a:path>
            </a:pathLst>
          </a:custGeom>
          <a:solidFill>
            <a:srgbClr val="D0D7E8">
              <a:alpha val="90199"/>
            </a:srgbClr>
          </a:solidFill>
        </p:spPr>
        <p:txBody>
          <a:bodyPr wrap="square" lIns="0" tIns="0" rIns="0" bIns="0" rtlCol="0"/>
          <a:lstStyle/>
          <a:p/>
        </p:txBody>
      </p:sp>
      <p:sp>
        <p:nvSpPr>
          <p:cNvPr id="46" name="object 46"/>
          <p:cNvSpPr txBox="1"/>
          <p:nvPr/>
        </p:nvSpPr>
        <p:spPr>
          <a:xfrm>
            <a:off x="4618558" y="2746387"/>
            <a:ext cx="2237105" cy="240029"/>
          </a:xfrm>
          <a:prstGeom prst="rect">
            <a:avLst/>
          </a:prstGeom>
        </p:spPr>
        <p:txBody>
          <a:bodyPr vert="horz" wrap="square" lIns="0" tIns="13335" rIns="0" bIns="0" rtlCol="0">
            <a:spAutoFit/>
          </a:bodyPr>
          <a:lstStyle/>
          <a:p>
            <a:pPr marL="127000" indent="-114300">
              <a:lnSpc>
                <a:spcPct val="100000"/>
              </a:lnSpc>
              <a:spcBef>
                <a:spcPts val="105"/>
              </a:spcBef>
              <a:buChar char="•"/>
              <a:tabLst>
                <a:tab pos="127000" algn="l"/>
              </a:tabLst>
            </a:pPr>
            <a:r>
              <a:rPr sz="1400" dirty="0">
                <a:solidFill>
                  <a:srgbClr val="FFFFFF"/>
                </a:solidFill>
                <a:latin typeface="微软雅黑" panose="020B0503020204020204" charset="-122"/>
                <a:cs typeface="微软雅黑" panose="020B0503020204020204" charset="-122"/>
              </a:rPr>
              <a:t>微博、朋友圈、</a:t>
            </a:r>
            <a:r>
              <a:rPr sz="1400" spc="-5" dirty="0">
                <a:solidFill>
                  <a:srgbClr val="FFFFFF"/>
                </a:solidFill>
                <a:latin typeface="微软雅黑" panose="020B0503020204020204" charset="-122"/>
                <a:cs typeface="微软雅黑" panose="020B0503020204020204" charset="-122"/>
              </a:rPr>
              <a:t>linkedin</a:t>
            </a:r>
            <a:r>
              <a:rPr sz="1400" dirty="0">
                <a:solidFill>
                  <a:srgbClr val="FFFFFF"/>
                </a:solidFill>
                <a:latin typeface="微软雅黑" panose="020B0503020204020204" charset="-122"/>
                <a:cs typeface="微软雅黑" panose="020B0503020204020204" charset="-122"/>
              </a:rPr>
              <a:t>等</a:t>
            </a:r>
            <a:endParaRPr sz="1400">
              <a:latin typeface="微软雅黑" panose="020B0503020204020204" charset="-122"/>
              <a:cs typeface="微软雅黑" panose="020B0503020204020204" charset="-122"/>
            </a:endParaRPr>
          </a:p>
        </p:txBody>
      </p:sp>
      <p:sp>
        <p:nvSpPr>
          <p:cNvPr id="47" name="object 47"/>
          <p:cNvSpPr txBox="1"/>
          <p:nvPr/>
        </p:nvSpPr>
        <p:spPr>
          <a:xfrm>
            <a:off x="3451390" y="2737764"/>
            <a:ext cx="848360"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微软雅黑" panose="020B0503020204020204" charset="-122"/>
                <a:cs typeface="微软雅黑" panose="020B0503020204020204" charset="-122"/>
              </a:rPr>
              <a:t>S</a:t>
            </a:r>
            <a:r>
              <a:rPr sz="1600" b="1" spc="-5" dirty="0">
                <a:solidFill>
                  <a:srgbClr val="FFFFFF"/>
                </a:solidFill>
                <a:latin typeface="微软雅黑" panose="020B0503020204020204" charset="-122"/>
                <a:cs typeface="微软雅黑" panose="020B0503020204020204" charset="-122"/>
              </a:rPr>
              <a:t>N</a:t>
            </a:r>
            <a:r>
              <a:rPr sz="1600" b="1" dirty="0">
                <a:solidFill>
                  <a:srgbClr val="FFFFFF"/>
                </a:solidFill>
                <a:latin typeface="微软雅黑" panose="020B0503020204020204" charset="-122"/>
                <a:cs typeface="微软雅黑" panose="020B0503020204020204" charset="-122"/>
              </a:rPr>
              <a:t>S平</a:t>
            </a:r>
            <a:r>
              <a:rPr sz="1600" b="1" spc="-5" dirty="0">
                <a:solidFill>
                  <a:srgbClr val="FFFFFF"/>
                </a:solidFill>
                <a:latin typeface="微软雅黑" panose="020B0503020204020204" charset="-122"/>
                <a:cs typeface="微软雅黑" panose="020B0503020204020204" charset="-122"/>
              </a:rPr>
              <a:t>台</a:t>
            </a:r>
            <a:endParaRPr sz="1600">
              <a:latin typeface="微软雅黑" panose="020B0503020204020204" charset="-122"/>
              <a:cs typeface="微软雅黑" panose="020B0503020204020204" charset="-122"/>
            </a:endParaRPr>
          </a:p>
        </p:txBody>
      </p:sp>
      <p:sp>
        <p:nvSpPr>
          <p:cNvPr id="48" name="object 48"/>
          <p:cNvSpPr/>
          <p:nvPr/>
        </p:nvSpPr>
        <p:spPr>
          <a:xfrm>
            <a:off x="4741862" y="3267075"/>
            <a:ext cx="3302000" cy="422275"/>
          </a:xfrm>
          <a:custGeom>
            <a:avLst/>
            <a:gdLst/>
            <a:ahLst/>
            <a:cxnLst/>
            <a:rect l="l" t="t" r="r" b="b"/>
            <a:pathLst>
              <a:path w="3302000" h="422275">
                <a:moveTo>
                  <a:pt x="3302000" y="343433"/>
                </a:moveTo>
                <a:lnTo>
                  <a:pt x="3301936" y="76403"/>
                </a:lnTo>
                <a:lnTo>
                  <a:pt x="3297936" y="53911"/>
                </a:lnTo>
                <a:lnTo>
                  <a:pt x="3297313" y="52031"/>
                </a:lnTo>
                <a:lnTo>
                  <a:pt x="3296310" y="49466"/>
                </a:lnTo>
                <a:lnTo>
                  <a:pt x="3295916" y="48463"/>
                </a:lnTo>
                <a:lnTo>
                  <a:pt x="3295548" y="47586"/>
                </a:lnTo>
                <a:lnTo>
                  <a:pt x="3294443" y="45313"/>
                </a:lnTo>
                <a:lnTo>
                  <a:pt x="3292754" y="41808"/>
                </a:lnTo>
                <a:lnTo>
                  <a:pt x="3292564" y="41478"/>
                </a:lnTo>
                <a:lnTo>
                  <a:pt x="3292170" y="40728"/>
                </a:lnTo>
                <a:lnTo>
                  <a:pt x="3290493" y="37973"/>
                </a:lnTo>
                <a:lnTo>
                  <a:pt x="3288855" y="35267"/>
                </a:lnTo>
                <a:lnTo>
                  <a:pt x="3288563" y="34848"/>
                </a:lnTo>
                <a:lnTo>
                  <a:pt x="3288169" y="34251"/>
                </a:lnTo>
                <a:lnTo>
                  <a:pt x="3286582" y="32131"/>
                </a:lnTo>
                <a:lnTo>
                  <a:pt x="3286137" y="31534"/>
                </a:lnTo>
                <a:lnTo>
                  <a:pt x="3284778" y="29718"/>
                </a:lnTo>
                <a:lnTo>
                  <a:pt x="3284004" y="28740"/>
                </a:lnTo>
                <a:lnTo>
                  <a:pt x="3283280" y="27889"/>
                </a:lnTo>
                <a:lnTo>
                  <a:pt x="3282607" y="27152"/>
                </a:lnTo>
                <a:lnTo>
                  <a:pt x="3282061" y="26543"/>
                </a:lnTo>
                <a:lnTo>
                  <a:pt x="3281616" y="26060"/>
                </a:lnTo>
                <a:lnTo>
                  <a:pt x="3281299" y="25704"/>
                </a:lnTo>
                <a:lnTo>
                  <a:pt x="3281083" y="25476"/>
                </a:lnTo>
                <a:lnTo>
                  <a:pt x="3279330" y="23533"/>
                </a:lnTo>
                <a:lnTo>
                  <a:pt x="3265995" y="12700"/>
                </a:lnTo>
                <a:lnTo>
                  <a:pt x="3261271" y="9829"/>
                </a:lnTo>
                <a:lnTo>
                  <a:pt x="3223476" y="0"/>
                </a:lnTo>
                <a:lnTo>
                  <a:pt x="12700" y="0"/>
                </a:lnTo>
                <a:lnTo>
                  <a:pt x="0" y="12700"/>
                </a:lnTo>
                <a:lnTo>
                  <a:pt x="0" y="409575"/>
                </a:lnTo>
                <a:lnTo>
                  <a:pt x="12700" y="422275"/>
                </a:lnTo>
                <a:lnTo>
                  <a:pt x="3223476" y="422275"/>
                </a:lnTo>
                <a:lnTo>
                  <a:pt x="3261271" y="412445"/>
                </a:lnTo>
                <a:lnTo>
                  <a:pt x="3265995" y="409575"/>
                </a:lnTo>
                <a:lnTo>
                  <a:pt x="3266732" y="409130"/>
                </a:lnTo>
                <a:lnTo>
                  <a:pt x="3281070" y="396824"/>
                </a:lnTo>
                <a:lnTo>
                  <a:pt x="3259696" y="396798"/>
                </a:lnTo>
                <a:lnTo>
                  <a:pt x="3281095" y="396786"/>
                </a:lnTo>
                <a:lnTo>
                  <a:pt x="3281235" y="396633"/>
                </a:lnTo>
                <a:lnTo>
                  <a:pt x="3281527" y="396316"/>
                </a:lnTo>
                <a:lnTo>
                  <a:pt x="3281946" y="395859"/>
                </a:lnTo>
                <a:lnTo>
                  <a:pt x="3282467" y="395274"/>
                </a:lnTo>
                <a:lnTo>
                  <a:pt x="3283102" y="394576"/>
                </a:lnTo>
                <a:lnTo>
                  <a:pt x="3283826" y="393750"/>
                </a:lnTo>
                <a:lnTo>
                  <a:pt x="3284486" y="392938"/>
                </a:lnTo>
                <a:lnTo>
                  <a:pt x="3286125" y="390740"/>
                </a:lnTo>
                <a:lnTo>
                  <a:pt x="3288093" y="388112"/>
                </a:lnTo>
                <a:lnTo>
                  <a:pt x="3288855" y="387007"/>
                </a:lnTo>
                <a:lnTo>
                  <a:pt x="3290024" y="385076"/>
                </a:lnTo>
                <a:lnTo>
                  <a:pt x="3292094" y="381660"/>
                </a:lnTo>
                <a:lnTo>
                  <a:pt x="3292754" y="380466"/>
                </a:lnTo>
                <a:lnTo>
                  <a:pt x="3293986" y="377901"/>
                </a:lnTo>
                <a:lnTo>
                  <a:pt x="3295548" y="374688"/>
                </a:lnTo>
                <a:lnTo>
                  <a:pt x="3295916" y="373811"/>
                </a:lnTo>
                <a:lnTo>
                  <a:pt x="3297313" y="370243"/>
                </a:lnTo>
                <a:lnTo>
                  <a:pt x="3297580" y="369443"/>
                </a:lnTo>
                <a:lnTo>
                  <a:pt x="3298545" y="366572"/>
                </a:lnTo>
                <a:lnTo>
                  <a:pt x="3299117" y="364515"/>
                </a:lnTo>
                <a:lnTo>
                  <a:pt x="3299358" y="363664"/>
                </a:lnTo>
                <a:lnTo>
                  <a:pt x="3299739" y="362102"/>
                </a:lnTo>
                <a:lnTo>
                  <a:pt x="3300323" y="359625"/>
                </a:lnTo>
                <a:lnTo>
                  <a:pt x="3300780" y="357098"/>
                </a:lnTo>
                <a:lnTo>
                  <a:pt x="3301136" y="355104"/>
                </a:lnTo>
                <a:lnTo>
                  <a:pt x="3301200" y="354520"/>
                </a:lnTo>
                <a:lnTo>
                  <a:pt x="3301530" y="351904"/>
                </a:lnTo>
                <a:lnTo>
                  <a:pt x="3301619" y="351155"/>
                </a:lnTo>
                <a:lnTo>
                  <a:pt x="3301758" y="349224"/>
                </a:lnTo>
                <a:lnTo>
                  <a:pt x="3301923" y="346506"/>
                </a:lnTo>
                <a:lnTo>
                  <a:pt x="3302000" y="343433"/>
                </a:lnTo>
                <a:close/>
              </a:path>
            </a:pathLst>
          </a:custGeom>
          <a:solidFill>
            <a:srgbClr val="D0D7E8">
              <a:alpha val="90199"/>
            </a:srgbClr>
          </a:solidFill>
        </p:spPr>
        <p:txBody>
          <a:bodyPr wrap="square" lIns="0" tIns="0" rIns="0" bIns="0" rtlCol="0"/>
          <a:lstStyle/>
          <a:p/>
        </p:txBody>
      </p:sp>
      <p:sp>
        <p:nvSpPr>
          <p:cNvPr id="49" name="object 49"/>
          <p:cNvSpPr txBox="1"/>
          <p:nvPr/>
        </p:nvSpPr>
        <p:spPr>
          <a:xfrm>
            <a:off x="4822825" y="3343910"/>
            <a:ext cx="1746885" cy="227330"/>
          </a:xfrm>
          <a:prstGeom prst="rect">
            <a:avLst/>
          </a:prstGeom>
        </p:spPr>
        <p:txBody>
          <a:bodyPr vert="horz" wrap="square" lIns="0" tIns="12065" rIns="0" bIns="0" rtlCol="0">
            <a:spAutoFit/>
          </a:bodyPr>
          <a:lstStyle/>
          <a:p>
            <a:pPr marL="116840" indent="-79375">
              <a:lnSpc>
                <a:spcPct val="100000"/>
              </a:lnSpc>
              <a:spcBef>
                <a:spcPts val="95"/>
              </a:spcBef>
              <a:buSzPct val="93000"/>
              <a:buChar char="•"/>
              <a:tabLst>
                <a:tab pos="117475" algn="l"/>
              </a:tabLst>
            </a:pPr>
            <a:r>
              <a:rPr sz="1400" dirty="0">
                <a:solidFill>
                  <a:srgbClr val="FFFFFF"/>
                </a:solidFill>
                <a:latin typeface="微软雅黑" panose="020B0503020204020204" charset="-122"/>
                <a:cs typeface="微软雅黑" panose="020B0503020204020204" charset="-122"/>
              </a:rPr>
              <a:t>员工渠推道荐</a:t>
            </a:r>
            <a:endParaRPr sz="1400" dirty="0">
              <a:solidFill>
                <a:srgbClr val="FFFFFF"/>
              </a:solidFill>
              <a:latin typeface="微软雅黑" panose="020B0503020204020204" charset="-122"/>
              <a:cs typeface="微软雅黑" panose="020B0503020204020204" charset="-122"/>
            </a:endParaRPr>
          </a:p>
        </p:txBody>
      </p:sp>
      <p:sp>
        <p:nvSpPr>
          <p:cNvPr id="50" name="object 50"/>
          <p:cNvSpPr/>
          <p:nvPr/>
        </p:nvSpPr>
        <p:spPr>
          <a:xfrm>
            <a:off x="4681537" y="4271962"/>
            <a:ext cx="3302000" cy="421005"/>
          </a:xfrm>
          <a:custGeom>
            <a:avLst/>
            <a:gdLst/>
            <a:ahLst/>
            <a:cxnLst/>
            <a:rect l="l" t="t" r="r" b="b"/>
            <a:pathLst>
              <a:path w="3302000" h="421004">
                <a:moveTo>
                  <a:pt x="3302000" y="342099"/>
                </a:moveTo>
                <a:lnTo>
                  <a:pt x="3301936" y="76149"/>
                </a:lnTo>
                <a:lnTo>
                  <a:pt x="3301276" y="68160"/>
                </a:lnTo>
                <a:lnTo>
                  <a:pt x="3301047" y="66319"/>
                </a:lnTo>
                <a:lnTo>
                  <a:pt x="3300907" y="65582"/>
                </a:lnTo>
                <a:lnTo>
                  <a:pt x="3300438" y="63068"/>
                </a:lnTo>
                <a:lnTo>
                  <a:pt x="3300336" y="62445"/>
                </a:lnTo>
                <a:lnTo>
                  <a:pt x="3299891" y="60591"/>
                </a:lnTo>
                <a:lnTo>
                  <a:pt x="3294494" y="45212"/>
                </a:lnTo>
                <a:lnTo>
                  <a:pt x="3292792" y="41668"/>
                </a:lnTo>
                <a:lnTo>
                  <a:pt x="3292640" y="41389"/>
                </a:lnTo>
                <a:lnTo>
                  <a:pt x="3292208" y="40589"/>
                </a:lnTo>
                <a:lnTo>
                  <a:pt x="3290570" y="37909"/>
                </a:lnTo>
                <a:lnTo>
                  <a:pt x="3288906" y="35153"/>
                </a:lnTo>
                <a:lnTo>
                  <a:pt x="3288665" y="34810"/>
                </a:lnTo>
                <a:lnTo>
                  <a:pt x="3288220" y="34137"/>
                </a:lnTo>
                <a:lnTo>
                  <a:pt x="3286683" y="32092"/>
                </a:lnTo>
                <a:lnTo>
                  <a:pt x="3286239" y="31508"/>
                </a:lnTo>
                <a:lnTo>
                  <a:pt x="3284880" y="29692"/>
                </a:lnTo>
                <a:lnTo>
                  <a:pt x="3284423" y="29070"/>
                </a:lnTo>
                <a:lnTo>
                  <a:pt x="3284131" y="28727"/>
                </a:lnTo>
                <a:lnTo>
                  <a:pt x="3283407" y="27876"/>
                </a:lnTo>
                <a:lnTo>
                  <a:pt x="3282759" y="27152"/>
                </a:lnTo>
                <a:lnTo>
                  <a:pt x="3282200" y="26543"/>
                </a:lnTo>
                <a:lnTo>
                  <a:pt x="3281769" y="26060"/>
                </a:lnTo>
                <a:lnTo>
                  <a:pt x="3281438" y="25704"/>
                </a:lnTo>
                <a:lnTo>
                  <a:pt x="3281235" y="25476"/>
                </a:lnTo>
                <a:lnTo>
                  <a:pt x="3279406" y="23456"/>
                </a:lnTo>
                <a:lnTo>
                  <a:pt x="3278543" y="22593"/>
                </a:lnTo>
                <a:lnTo>
                  <a:pt x="3266186" y="12700"/>
                </a:lnTo>
                <a:lnTo>
                  <a:pt x="3261410" y="9791"/>
                </a:lnTo>
                <a:lnTo>
                  <a:pt x="3223742" y="0"/>
                </a:lnTo>
                <a:lnTo>
                  <a:pt x="12700" y="0"/>
                </a:lnTo>
                <a:lnTo>
                  <a:pt x="0" y="12700"/>
                </a:lnTo>
                <a:lnTo>
                  <a:pt x="0" y="407987"/>
                </a:lnTo>
                <a:lnTo>
                  <a:pt x="12700" y="420687"/>
                </a:lnTo>
                <a:lnTo>
                  <a:pt x="3223742" y="420687"/>
                </a:lnTo>
                <a:lnTo>
                  <a:pt x="3261410" y="410883"/>
                </a:lnTo>
                <a:lnTo>
                  <a:pt x="3266186" y="407987"/>
                </a:lnTo>
                <a:lnTo>
                  <a:pt x="3266846" y="407593"/>
                </a:lnTo>
                <a:lnTo>
                  <a:pt x="3281210" y="395236"/>
                </a:lnTo>
                <a:lnTo>
                  <a:pt x="3281388" y="395046"/>
                </a:lnTo>
                <a:lnTo>
                  <a:pt x="3281667" y="394728"/>
                </a:lnTo>
                <a:lnTo>
                  <a:pt x="3286239" y="389178"/>
                </a:lnTo>
                <a:lnTo>
                  <a:pt x="3288207" y="386562"/>
                </a:lnTo>
                <a:lnTo>
                  <a:pt x="3288906" y="385533"/>
                </a:lnTo>
                <a:lnTo>
                  <a:pt x="3290112" y="383540"/>
                </a:lnTo>
                <a:lnTo>
                  <a:pt x="3292170" y="380149"/>
                </a:lnTo>
                <a:lnTo>
                  <a:pt x="3292792" y="379018"/>
                </a:lnTo>
                <a:lnTo>
                  <a:pt x="3294049" y="376402"/>
                </a:lnTo>
                <a:lnTo>
                  <a:pt x="3295561" y="373265"/>
                </a:lnTo>
                <a:lnTo>
                  <a:pt x="3295954" y="372351"/>
                </a:lnTo>
                <a:lnTo>
                  <a:pt x="3297123" y="369417"/>
                </a:lnTo>
                <a:lnTo>
                  <a:pt x="3297605" y="367995"/>
                </a:lnTo>
                <a:lnTo>
                  <a:pt x="3298367" y="365772"/>
                </a:lnTo>
                <a:lnTo>
                  <a:pt x="3300793" y="355714"/>
                </a:lnTo>
                <a:lnTo>
                  <a:pt x="3301047" y="354368"/>
                </a:lnTo>
                <a:lnTo>
                  <a:pt x="3301200" y="353148"/>
                </a:lnTo>
                <a:lnTo>
                  <a:pt x="3301542" y="350532"/>
                </a:lnTo>
                <a:lnTo>
                  <a:pt x="3301619" y="349808"/>
                </a:lnTo>
                <a:lnTo>
                  <a:pt x="3301758" y="347878"/>
                </a:lnTo>
                <a:lnTo>
                  <a:pt x="3301923" y="345173"/>
                </a:lnTo>
                <a:lnTo>
                  <a:pt x="3302000" y="342099"/>
                </a:lnTo>
                <a:close/>
              </a:path>
            </a:pathLst>
          </a:custGeom>
          <a:solidFill>
            <a:srgbClr val="D0D7E8">
              <a:alpha val="90199"/>
            </a:srgbClr>
          </a:solidFill>
        </p:spPr>
        <p:txBody>
          <a:bodyPr wrap="square" lIns="0" tIns="0" rIns="0" bIns="0" rtlCol="0"/>
          <a:lstStyle/>
          <a:p/>
        </p:txBody>
      </p:sp>
      <p:sp>
        <p:nvSpPr>
          <p:cNvPr id="51" name="object 51"/>
          <p:cNvSpPr txBox="1"/>
          <p:nvPr/>
        </p:nvSpPr>
        <p:spPr>
          <a:xfrm>
            <a:off x="4822825" y="4368165"/>
            <a:ext cx="2264410" cy="227330"/>
          </a:xfrm>
          <a:prstGeom prst="rect">
            <a:avLst/>
          </a:prstGeom>
        </p:spPr>
        <p:txBody>
          <a:bodyPr vert="horz" wrap="square" lIns="0" tIns="12065" rIns="0" bIns="0" rtlCol="0">
            <a:spAutoFit/>
          </a:bodyPr>
          <a:lstStyle/>
          <a:p>
            <a:pPr marL="116840" indent="-79375">
              <a:lnSpc>
                <a:spcPct val="100000"/>
              </a:lnSpc>
              <a:spcBef>
                <a:spcPts val="95"/>
              </a:spcBef>
              <a:buSzPct val="93000"/>
              <a:buChar char="•"/>
              <a:tabLst>
                <a:tab pos="117475" algn="l"/>
              </a:tabLst>
            </a:pPr>
            <a:r>
              <a:rPr sz="1400" dirty="0">
                <a:solidFill>
                  <a:srgbClr val="FFFFFF"/>
                </a:solidFill>
                <a:latin typeface="微软雅黑" panose="020B0503020204020204" charset="-122"/>
                <a:cs typeface="微软雅黑" panose="020B0503020204020204" charset="-122"/>
              </a:rPr>
              <a:t>各类展会、销年会、峰会</a:t>
            </a:r>
            <a:endParaRPr sz="1400" dirty="0">
              <a:solidFill>
                <a:srgbClr val="FFFFFF"/>
              </a:solidFill>
              <a:latin typeface="微软雅黑" panose="020B0503020204020204" charset="-122"/>
              <a:cs typeface="微软雅黑" panose="020B0503020204020204" charset="-122"/>
            </a:endParaRPr>
          </a:p>
        </p:txBody>
      </p:sp>
      <p:sp>
        <p:nvSpPr>
          <p:cNvPr id="52" name="object 52"/>
          <p:cNvSpPr/>
          <p:nvPr/>
        </p:nvSpPr>
        <p:spPr>
          <a:xfrm>
            <a:off x="4711700" y="3786187"/>
            <a:ext cx="3302000" cy="421005"/>
          </a:xfrm>
          <a:custGeom>
            <a:avLst/>
            <a:gdLst/>
            <a:ahLst/>
            <a:cxnLst/>
            <a:rect l="l" t="t" r="r" b="b"/>
            <a:pathLst>
              <a:path w="3302000" h="421004">
                <a:moveTo>
                  <a:pt x="3302000" y="342099"/>
                </a:moveTo>
                <a:lnTo>
                  <a:pt x="3301936" y="76149"/>
                </a:lnTo>
                <a:lnTo>
                  <a:pt x="3301796" y="73444"/>
                </a:lnTo>
                <a:lnTo>
                  <a:pt x="3301606" y="70777"/>
                </a:lnTo>
                <a:lnTo>
                  <a:pt x="3301276" y="68160"/>
                </a:lnTo>
                <a:lnTo>
                  <a:pt x="3301047" y="66319"/>
                </a:lnTo>
                <a:lnTo>
                  <a:pt x="3300907" y="65582"/>
                </a:lnTo>
                <a:lnTo>
                  <a:pt x="3300438" y="63068"/>
                </a:lnTo>
                <a:lnTo>
                  <a:pt x="3300336" y="62445"/>
                </a:lnTo>
                <a:lnTo>
                  <a:pt x="3299891" y="60591"/>
                </a:lnTo>
                <a:lnTo>
                  <a:pt x="3296348" y="49352"/>
                </a:lnTo>
                <a:lnTo>
                  <a:pt x="3295954" y="48336"/>
                </a:lnTo>
                <a:lnTo>
                  <a:pt x="3295561" y="47421"/>
                </a:lnTo>
                <a:lnTo>
                  <a:pt x="3294494" y="45212"/>
                </a:lnTo>
                <a:lnTo>
                  <a:pt x="3292792" y="41668"/>
                </a:lnTo>
                <a:lnTo>
                  <a:pt x="3292627" y="41389"/>
                </a:lnTo>
                <a:lnTo>
                  <a:pt x="3292195" y="40589"/>
                </a:lnTo>
                <a:lnTo>
                  <a:pt x="3290570" y="37909"/>
                </a:lnTo>
                <a:lnTo>
                  <a:pt x="3288906" y="35153"/>
                </a:lnTo>
                <a:lnTo>
                  <a:pt x="3288665" y="34810"/>
                </a:lnTo>
                <a:lnTo>
                  <a:pt x="3288220" y="34137"/>
                </a:lnTo>
                <a:lnTo>
                  <a:pt x="3286683" y="32092"/>
                </a:lnTo>
                <a:lnTo>
                  <a:pt x="3286239" y="31508"/>
                </a:lnTo>
                <a:lnTo>
                  <a:pt x="3284880" y="29692"/>
                </a:lnTo>
                <a:lnTo>
                  <a:pt x="3284423" y="29070"/>
                </a:lnTo>
                <a:lnTo>
                  <a:pt x="3284131" y="28727"/>
                </a:lnTo>
                <a:lnTo>
                  <a:pt x="3283407" y="27876"/>
                </a:lnTo>
                <a:lnTo>
                  <a:pt x="3282759" y="27152"/>
                </a:lnTo>
                <a:lnTo>
                  <a:pt x="3282200" y="26543"/>
                </a:lnTo>
                <a:lnTo>
                  <a:pt x="3281769" y="26060"/>
                </a:lnTo>
                <a:lnTo>
                  <a:pt x="3281438" y="25704"/>
                </a:lnTo>
                <a:lnTo>
                  <a:pt x="3281235" y="25476"/>
                </a:lnTo>
                <a:lnTo>
                  <a:pt x="3279406" y="23456"/>
                </a:lnTo>
                <a:lnTo>
                  <a:pt x="3278543" y="22593"/>
                </a:lnTo>
                <a:lnTo>
                  <a:pt x="3266186" y="12700"/>
                </a:lnTo>
                <a:lnTo>
                  <a:pt x="3261410" y="9791"/>
                </a:lnTo>
                <a:lnTo>
                  <a:pt x="3223742" y="0"/>
                </a:lnTo>
                <a:lnTo>
                  <a:pt x="12700" y="0"/>
                </a:lnTo>
                <a:lnTo>
                  <a:pt x="0" y="12700"/>
                </a:lnTo>
                <a:lnTo>
                  <a:pt x="0" y="407987"/>
                </a:lnTo>
                <a:lnTo>
                  <a:pt x="12700" y="420687"/>
                </a:lnTo>
                <a:lnTo>
                  <a:pt x="3223742" y="420687"/>
                </a:lnTo>
                <a:lnTo>
                  <a:pt x="3261410" y="410883"/>
                </a:lnTo>
                <a:lnTo>
                  <a:pt x="3266186" y="407987"/>
                </a:lnTo>
                <a:lnTo>
                  <a:pt x="3266846" y="407593"/>
                </a:lnTo>
                <a:lnTo>
                  <a:pt x="3281210" y="395236"/>
                </a:lnTo>
                <a:lnTo>
                  <a:pt x="3281388" y="395046"/>
                </a:lnTo>
                <a:lnTo>
                  <a:pt x="3281667" y="394728"/>
                </a:lnTo>
                <a:lnTo>
                  <a:pt x="3286239" y="389178"/>
                </a:lnTo>
                <a:lnTo>
                  <a:pt x="3288207" y="386562"/>
                </a:lnTo>
                <a:lnTo>
                  <a:pt x="3294049" y="376402"/>
                </a:lnTo>
                <a:lnTo>
                  <a:pt x="3295561" y="373265"/>
                </a:lnTo>
                <a:lnTo>
                  <a:pt x="3295954" y="372351"/>
                </a:lnTo>
                <a:lnTo>
                  <a:pt x="3297326" y="368833"/>
                </a:lnTo>
                <a:lnTo>
                  <a:pt x="3297605" y="367995"/>
                </a:lnTo>
                <a:lnTo>
                  <a:pt x="3298367" y="365772"/>
                </a:lnTo>
                <a:lnTo>
                  <a:pt x="3300793" y="355714"/>
                </a:lnTo>
                <a:lnTo>
                  <a:pt x="3301047" y="354368"/>
                </a:lnTo>
                <a:lnTo>
                  <a:pt x="3301200" y="353148"/>
                </a:lnTo>
                <a:lnTo>
                  <a:pt x="3301542" y="350532"/>
                </a:lnTo>
                <a:lnTo>
                  <a:pt x="3301619" y="349808"/>
                </a:lnTo>
                <a:lnTo>
                  <a:pt x="3301758" y="347878"/>
                </a:lnTo>
                <a:lnTo>
                  <a:pt x="3301923" y="345173"/>
                </a:lnTo>
                <a:lnTo>
                  <a:pt x="3302000" y="342099"/>
                </a:lnTo>
                <a:close/>
              </a:path>
            </a:pathLst>
          </a:custGeom>
          <a:solidFill>
            <a:srgbClr val="D0D7E8">
              <a:alpha val="90199"/>
            </a:srgbClr>
          </a:solidFill>
        </p:spPr>
        <p:txBody>
          <a:bodyPr wrap="square" lIns="0" tIns="0" rIns="0" bIns="0" rtlCol="0"/>
          <a:lstStyle/>
          <a:p/>
        </p:txBody>
      </p:sp>
      <p:sp>
        <p:nvSpPr>
          <p:cNvPr id="53" name="object 53"/>
          <p:cNvSpPr txBox="1"/>
          <p:nvPr/>
        </p:nvSpPr>
        <p:spPr>
          <a:xfrm>
            <a:off x="4844732" y="3882707"/>
            <a:ext cx="2059939" cy="227330"/>
          </a:xfrm>
          <a:prstGeom prst="rect">
            <a:avLst/>
          </a:prstGeom>
        </p:spPr>
        <p:txBody>
          <a:bodyPr vert="horz" wrap="square" lIns="0" tIns="12065" rIns="0" bIns="0" rtlCol="0">
            <a:spAutoFit/>
          </a:bodyPr>
          <a:lstStyle/>
          <a:p>
            <a:pPr marL="91440" indent="-79375">
              <a:lnSpc>
                <a:spcPct val="100000"/>
              </a:lnSpc>
              <a:spcBef>
                <a:spcPts val="95"/>
              </a:spcBef>
              <a:buSzPct val="93000"/>
              <a:buChar char="•"/>
              <a:tabLst>
                <a:tab pos="92075" algn="l"/>
              </a:tabLst>
            </a:pPr>
            <a:r>
              <a:rPr sz="1400" dirty="0">
                <a:solidFill>
                  <a:srgbClr val="FFFFFF"/>
                </a:solidFill>
                <a:latin typeface="微软雅黑" panose="020B0503020204020204" charset="-122"/>
                <a:cs typeface="微软雅黑" panose="020B0503020204020204" charset="-122"/>
              </a:rPr>
              <a:t>与</a:t>
            </a:r>
            <a:r>
              <a:rPr sz="1400" spc="-335" dirty="0">
                <a:solidFill>
                  <a:srgbClr val="FFFFFF"/>
                </a:solidFill>
                <a:latin typeface="微软雅黑" panose="020B0503020204020204" charset="-122"/>
                <a:cs typeface="微软雅黑" panose="020B0503020204020204" charset="-122"/>
              </a:rPr>
              <a:t>专</a:t>
            </a:r>
            <a:r>
              <a:rPr sz="1400" spc="-135" dirty="0">
                <a:solidFill>
                  <a:srgbClr val="FFFFFF"/>
                </a:solidFill>
                <a:latin typeface="微软雅黑" panose="020B0503020204020204" charset="-122"/>
                <a:cs typeface="微软雅黑" panose="020B0503020204020204" charset="-122"/>
              </a:rPr>
              <a:t>业</a:t>
            </a:r>
            <a:r>
              <a:rPr lang="zh-CN" sz="1400" spc="-135" dirty="0">
                <a:solidFill>
                  <a:srgbClr val="FFFFFF"/>
                </a:solidFill>
                <a:latin typeface="微软雅黑" panose="020B0503020204020204" charset="-122"/>
                <a:cs typeface="微软雅黑" panose="020B0503020204020204" charset="-122"/>
              </a:rPr>
              <a:t>猎</a:t>
            </a:r>
            <a:r>
              <a:rPr sz="1400" dirty="0">
                <a:solidFill>
                  <a:srgbClr val="FFFFFF"/>
                </a:solidFill>
                <a:latin typeface="微软雅黑" panose="020B0503020204020204" charset="-122"/>
                <a:cs typeface="微软雅黑" panose="020B0503020204020204" charset="-122"/>
              </a:rPr>
              <a:t>头公司长期合</a:t>
            </a:r>
            <a:r>
              <a:rPr sz="1400" spc="5" dirty="0">
                <a:solidFill>
                  <a:srgbClr val="FFFFFF"/>
                </a:solidFill>
                <a:latin typeface="微软雅黑" panose="020B0503020204020204" charset="-122"/>
                <a:cs typeface="微软雅黑" panose="020B0503020204020204" charset="-122"/>
              </a:rPr>
              <a:t>作</a:t>
            </a:r>
            <a:endParaRPr sz="1400">
              <a:latin typeface="微软雅黑" panose="020B0503020204020204" charset="-122"/>
              <a:cs typeface="微软雅黑" panose="020B0503020204020204" charset="-122"/>
            </a:endParaRPr>
          </a:p>
        </p:txBody>
      </p:sp>
      <p:grpSp>
        <p:nvGrpSpPr>
          <p:cNvPr id="54" name="object 54"/>
          <p:cNvGrpSpPr/>
          <p:nvPr/>
        </p:nvGrpSpPr>
        <p:grpSpPr>
          <a:xfrm>
            <a:off x="3187776" y="4711700"/>
            <a:ext cx="1428750" cy="518159"/>
            <a:chOff x="3187776" y="4711700"/>
            <a:chExt cx="1428750" cy="518159"/>
          </a:xfrm>
        </p:grpSpPr>
        <p:sp>
          <p:nvSpPr>
            <p:cNvPr id="55" name="object 55"/>
            <p:cNvSpPr/>
            <p:nvPr/>
          </p:nvSpPr>
          <p:spPr>
            <a:xfrm>
              <a:off x="3200399" y="4724400"/>
              <a:ext cx="1403985" cy="494030"/>
            </a:xfrm>
            <a:custGeom>
              <a:avLst/>
              <a:gdLst/>
              <a:ahLst/>
              <a:cxnLst/>
              <a:rect l="l" t="t" r="r" b="b"/>
              <a:pathLst>
                <a:path w="1403985" h="494029">
                  <a:moveTo>
                    <a:pt x="1321308" y="493776"/>
                  </a:moveTo>
                  <a:lnTo>
                    <a:pt x="82296" y="493776"/>
                  </a:lnTo>
                  <a:lnTo>
                    <a:pt x="50261" y="487273"/>
                  </a:lnTo>
                  <a:lnTo>
                    <a:pt x="24103" y="469625"/>
                  </a:lnTo>
                  <a:lnTo>
                    <a:pt x="6466" y="443478"/>
                  </a:lnTo>
                  <a:lnTo>
                    <a:pt x="0" y="411480"/>
                  </a:lnTo>
                  <a:lnTo>
                    <a:pt x="0" y="82296"/>
                  </a:lnTo>
                  <a:lnTo>
                    <a:pt x="6466" y="50261"/>
                  </a:lnTo>
                  <a:lnTo>
                    <a:pt x="24103" y="24103"/>
                  </a:lnTo>
                  <a:lnTo>
                    <a:pt x="50261" y="6466"/>
                  </a:lnTo>
                  <a:lnTo>
                    <a:pt x="82296" y="0"/>
                  </a:lnTo>
                  <a:lnTo>
                    <a:pt x="1321308" y="0"/>
                  </a:lnTo>
                  <a:lnTo>
                    <a:pt x="1353199" y="6466"/>
                  </a:lnTo>
                  <a:lnTo>
                    <a:pt x="1379310" y="24103"/>
                  </a:lnTo>
                  <a:lnTo>
                    <a:pt x="1396994" y="50261"/>
                  </a:lnTo>
                  <a:lnTo>
                    <a:pt x="1403604" y="82296"/>
                  </a:lnTo>
                  <a:lnTo>
                    <a:pt x="1403604" y="411480"/>
                  </a:lnTo>
                  <a:lnTo>
                    <a:pt x="1396994" y="443478"/>
                  </a:lnTo>
                  <a:lnTo>
                    <a:pt x="1379310" y="469625"/>
                  </a:lnTo>
                  <a:lnTo>
                    <a:pt x="1353199" y="487273"/>
                  </a:lnTo>
                  <a:lnTo>
                    <a:pt x="1321308" y="493776"/>
                  </a:lnTo>
                  <a:close/>
                </a:path>
              </a:pathLst>
            </a:custGeom>
            <a:solidFill>
              <a:srgbClr val="006FC0"/>
            </a:solidFill>
          </p:spPr>
          <p:txBody>
            <a:bodyPr wrap="square" lIns="0" tIns="0" rIns="0" bIns="0" rtlCol="0"/>
            <a:lstStyle/>
            <a:p/>
          </p:txBody>
        </p:sp>
        <p:sp>
          <p:nvSpPr>
            <p:cNvPr id="56" name="object 56"/>
            <p:cNvSpPr/>
            <p:nvPr/>
          </p:nvSpPr>
          <p:spPr>
            <a:xfrm>
              <a:off x="3187776" y="4711700"/>
              <a:ext cx="1428750" cy="518159"/>
            </a:xfrm>
            <a:custGeom>
              <a:avLst/>
              <a:gdLst/>
              <a:ahLst/>
              <a:cxnLst/>
              <a:rect l="l" t="t" r="r" b="b"/>
              <a:pathLst>
                <a:path w="1428750" h="518160">
                  <a:moveTo>
                    <a:pt x="1352499" y="1269"/>
                  </a:moveTo>
                  <a:lnTo>
                    <a:pt x="76098" y="1269"/>
                  </a:lnTo>
                  <a:lnTo>
                    <a:pt x="80149" y="0"/>
                  </a:lnTo>
                  <a:lnTo>
                    <a:pt x="1348447" y="0"/>
                  </a:lnTo>
                  <a:lnTo>
                    <a:pt x="1352499" y="1269"/>
                  </a:lnTo>
                  <a:close/>
                </a:path>
                <a:path w="1428750" h="518160">
                  <a:moveTo>
                    <a:pt x="1370380" y="6349"/>
                  </a:moveTo>
                  <a:lnTo>
                    <a:pt x="58216" y="6349"/>
                  </a:lnTo>
                  <a:lnTo>
                    <a:pt x="66967" y="3809"/>
                  </a:lnTo>
                  <a:lnTo>
                    <a:pt x="70878" y="2539"/>
                  </a:lnTo>
                  <a:lnTo>
                    <a:pt x="75476" y="1269"/>
                  </a:lnTo>
                  <a:lnTo>
                    <a:pt x="1353121" y="1269"/>
                  </a:lnTo>
                  <a:lnTo>
                    <a:pt x="1357718" y="2539"/>
                  </a:lnTo>
                  <a:lnTo>
                    <a:pt x="1361630" y="3809"/>
                  </a:lnTo>
                  <a:lnTo>
                    <a:pt x="1370380" y="6349"/>
                  </a:lnTo>
                  <a:close/>
                </a:path>
                <a:path w="1428750" h="518160">
                  <a:moveTo>
                    <a:pt x="68110" y="487679"/>
                  </a:moveTo>
                  <a:lnTo>
                    <a:pt x="24396" y="487679"/>
                  </a:lnTo>
                  <a:lnTo>
                    <a:pt x="21424" y="483869"/>
                  </a:lnTo>
                  <a:lnTo>
                    <a:pt x="18618" y="480059"/>
                  </a:lnTo>
                  <a:lnTo>
                    <a:pt x="15989" y="476249"/>
                  </a:lnTo>
                  <a:lnTo>
                    <a:pt x="13525" y="472439"/>
                  </a:lnTo>
                  <a:lnTo>
                    <a:pt x="11544" y="468629"/>
                  </a:lnTo>
                  <a:lnTo>
                    <a:pt x="9436" y="464819"/>
                  </a:lnTo>
                  <a:lnTo>
                    <a:pt x="7518" y="461009"/>
                  </a:lnTo>
                  <a:lnTo>
                    <a:pt x="7277" y="459739"/>
                  </a:lnTo>
                  <a:lnTo>
                    <a:pt x="5587" y="455929"/>
                  </a:lnTo>
                  <a:lnTo>
                    <a:pt x="2997" y="447039"/>
                  </a:lnTo>
                  <a:lnTo>
                    <a:pt x="1917" y="443229"/>
                  </a:lnTo>
                  <a:lnTo>
                    <a:pt x="1790" y="441959"/>
                  </a:lnTo>
                  <a:lnTo>
                    <a:pt x="1066" y="438149"/>
                  </a:lnTo>
                  <a:lnTo>
                    <a:pt x="444" y="433069"/>
                  </a:lnTo>
                  <a:lnTo>
                    <a:pt x="63" y="429259"/>
                  </a:lnTo>
                  <a:lnTo>
                    <a:pt x="0" y="91439"/>
                  </a:lnTo>
                  <a:lnTo>
                    <a:pt x="63" y="88899"/>
                  </a:lnTo>
                  <a:lnTo>
                    <a:pt x="380" y="85089"/>
                  </a:lnTo>
                  <a:lnTo>
                    <a:pt x="444" y="83819"/>
                  </a:lnTo>
                  <a:lnTo>
                    <a:pt x="1066" y="80009"/>
                  </a:lnTo>
                  <a:lnTo>
                    <a:pt x="1790" y="74929"/>
                  </a:lnTo>
                  <a:lnTo>
                    <a:pt x="2997" y="69849"/>
                  </a:lnTo>
                  <a:lnTo>
                    <a:pt x="4102" y="66039"/>
                  </a:lnTo>
                  <a:lnTo>
                    <a:pt x="5587" y="62229"/>
                  </a:lnTo>
                  <a:lnTo>
                    <a:pt x="7277" y="57149"/>
                  </a:lnTo>
                  <a:lnTo>
                    <a:pt x="7518" y="57149"/>
                  </a:lnTo>
                  <a:lnTo>
                    <a:pt x="9436" y="53339"/>
                  </a:lnTo>
                  <a:lnTo>
                    <a:pt x="11544" y="48259"/>
                  </a:lnTo>
                  <a:lnTo>
                    <a:pt x="13525" y="45719"/>
                  </a:lnTo>
                  <a:lnTo>
                    <a:pt x="27533" y="27939"/>
                  </a:lnTo>
                  <a:lnTo>
                    <a:pt x="30822" y="24129"/>
                  </a:lnTo>
                  <a:lnTo>
                    <a:pt x="31267" y="24129"/>
                  </a:lnTo>
                  <a:lnTo>
                    <a:pt x="34721" y="20319"/>
                  </a:lnTo>
                  <a:lnTo>
                    <a:pt x="38315" y="17779"/>
                  </a:lnTo>
                  <a:lnTo>
                    <a:pt x="42049" y="15239"/>
                  </a:lnTo>
                  <a:lnTo>
                    <a:pt x="45910" y="12699"/>
                  </a:lnTo>
                  <a:lnTo>
                    <a:pt x="49352" y="11429"/>
                  </a:lnTo>
                  <a:lnTo>
                    <a:pt x="53441" y="8889"/>
                  </a:lnTo>
                  <a:lnTo>
                    <a:pt x="57645" y="6349"/>
                  </a:lnTo>
                  <a:lnTo>
                    <a:pt x="1370952" y="6349"/>
                  </a:lnTo>
                  <a:lnTo>
                    <a:pt x="1375155" y="8889"/>
                  </a:lnTo>
                  <a:lnTo>
                    <a:pt x="1379245" y="11429"/>
                  </a:lnTo>
                  <a:lnTo>
                    <a:pt x="1382687" y="12699"/>
                  </a:lnTo>
                  <a:lnTo>
                    <a:pt x="1386547" y="15239"/>
                  </a:lnTo>
                  <a:lnTo>
                    <a:pt x="1390281" y="17779"/>
                  </a:lnTo>
                  <a:lnTo>
                    <a:pt x="1393875" y="20319"/>
                  </a:lnTo>
                  <a:lnTo>
                    <a:pt x="1397330" y="24129"/>
                  </a:lnTo>
                  <a:lnTo>
                    <a:pt x="1398981" y="25399"/>
                  </a:lnTo>
                  <a:lnTo>
                    <a:pt x="84607" y="25399"/>
                  </a:lnTo>
                  <a:lnTo>
                    <a:pt x="80556" y="26669"/>
                  </a:lnTo>
                  <a:lnTo>
                    <a:pt x="77812" y="26669"/>
                  </a:lnTo>
                  <a:lnTo>
                    <a:pt x="73913" y="27939"/>
                  </a:lnTo>
                  <a:lnTo>
                    <a:pt x="74510" y="27939"/>
                  </a:lnTo>
                  <a:lnTo>
                    <a:pt x="70688" y="29209"/>
                  </a:lnTo>
                  <a:lnTo>
                    <a:pt x="71272" y="29209"/>
                  </a:lnTo>
                  <a:lnTo>
                    <a:pt x="67538" y="30479"/>
                  </a:lnTo>
                  <a:lnTo>
                    <a:pt x="68110" y="30479"/>
                  </a:lnTo>
                  <a:lnTo>
                    <a:pt x="64465" y="31749"/>
                  </a:lnTo>
                  <a:lnTo>
                    <a:pt x="65023" y="31749"/>
                  </a:lnTo>
                  <a:lnTo>
                    <a:pt x="61480" y="33019"/>
                  </a:lnTo>
                  <a:lnTo>
                    <a:pt x="62014" y="33019"/>
                  </a:lnTo>
                  <a:lnTo>
                    <a:pt x="60293" y="34289"/>
                  </a:lnTo>
                  <a:lnTo>
                    <a:pt x="59093" y="34289"/>
                  </a:lnTo>
                  <a:lnTo>
                    <a:pt x="55752" y="36829"/>
                  </a:lnTo>
                  <a:lnTo>
                    <a:pt x="56260" y="36829"/>
                  </a:lnTo>
                  <a:lnTo>
                    <a:pt x="54648" y="38099"/>
                  </a:lnTo>
                  <a:lnTo>
                    <a:pt x="53517" y="38099"/>
                  </a:lnTo>
                  <a:lnTo>
                    <a:pt x="50418" y="40639"/>
                  </a:lnTo>
                  <a:lnTo>
                    <a:pt x="50888" y="40639"/>
                  </a:lnTo>
                  <a:lnTo>
                    <a:pt x="47891" y="43179"/>
                  </a:lnTo>
                  <a:lnTo>
                    <a:pt x="48348" y="43179"/>
                  </a:lnTo>
                  <a:lnTo>
                    <a:pt x="46920" y="44449"/>
                  </a:lnTo>
                  <a:lnTo>
                    <a:pt x="45910" y="44449"/>
                  </a:lnTo>
                  <a:lnTo>
                    <a:pt x="44098" y="46989"/>
                  </a:lnTo>
                  <a:lnTo>
                    <a:pt x="43599" y="46989"/>
                  </a:lnTo>
                  <a:lnTo>
                    <a:pt x="41871" y="49529"/>
                  </a:lnTo>
                  <a:lnTo>
                    <a:pt x="41401" y="49529"/>
                  </a:lnTo>
                  <a:lnTo>
                    <a:pt x="39767" y="52069"/>
                  </a:lnTo>
                  <a:lnTo>
                    <a:pt x="39319" y="52069"/>
                  </a:lnTo>
                  <a:lnTo>
                    <a:pt x="37786" y="54609"/>
                  </a:lnTo>
                  <a:lnTo>
                    <a:pt x="37363" y="54609"/>
                  </a:lnTo>
                  <a:lnTo>
                    <a:pt x="35229" y="58419"/>
                  </a:lnTo>
                  <a:lnTo>
                    <a:pt x="35547" y="58419"/>
                  </a:lnTo>
                  <a:lnTo>
                    <a:pt x="33566" y="60959"/>
                  </a:lnTo>
                  <a:lnTo>
                    <a:pt x="33858" y="60959"/>
                  </a:lnTo>
                  <a:lnTo>
                    <a:pt x="32647" y="63499"/>
                  </a:lnTo>
                  <a:lnTo>
                    <a:pt x="32308" y="63499"/>
                  </a:lnTo>
                  <a:lnTo>
                    <a:pt x="30657" y="67309"/>
                  </a:lnTo>
                  <a:lnTo>
                    <a:pt x="30899" y="67309"/>
                  </a:lnTo>
                  <a:lnTo>
                    <a:pt x="29916" y="69849"/>
                  </a:lnTo>
                  <a:lnTo>
                    <a:pt x="29641" y="69849"/>
                  </a:lnTo>
                  <a:lnTo>
                    <a:pt x="28359" y="73659"/>
                  </a:lnTo>
                  <a:lnTo>
                    <a:pt x="28536" y="73659"/>
                  </a:lnTo>
                  <a:lnTo>
                    <a:pt x="27800" y="76199"/>
                  </a:lnTo>
                  <a:lnTo>
                    <a:pt x="27584" y="76199"/>
                  </a:lnTo>
                  <a:lnTo>
                    <a:pt x="26669" y="80009"/>
                  </a:lnTo>
                  <a:lnTo>
                    <a:pt x="26796" y="80009"/>
                  </a:lnTo>
                  <a:lnTo>
                    <a:pt x="26073" y="83819"/>
                  </a:lnTo>
                  <a:lnTo>
                    <a:pt x="25819" y="86359"/>
                  </a:lnTo>
                  <a:lnTo>
                    <a:pt x="25479" y="90169"/>
                  </a:lnTo>
                  <a:lnTo>
                    <a:pt x="25323" y="93979"/>
                  </a:lnTo>
                  <a:lnTo>
                    <a:pt x="25425" y="427989"/>
                  </a:lnTo>
                  <a:lnTo>
                    <a:pt x="25611" y="429259"/>
                  </a:lnTo>
                  <a:lnTo>
                    <a:pt x="25641" y="430529"/>
                  </a:lnTo>
                  <a:lnTo>
                    <a:pt x="26174" y="434339"/>
                  </a:lnTo>
                  <a:lnTo>
                    <a:pt x="26796" y="438149"/>
                  </a:lnTo>
                  <a:lnTo>
                    <a:pt x="26974" y="438149"/>
                  </a:lnTo>
                  <a:lnTo>
                    <a:pt x="27584" y="440689"/>
                  </a:lnTo>
                  <a:lnTo>
                    <a:pt x="27431" y="440689"/>
                  </a:lnTo>
                  <a:lnTo>
                    <a:pt x="28536" y="444499"/>
                  </a:lnTo>
                  <a:lnTo>
                    <a:pt x="28359" y="444499"/>
                  </a:lnTo>
                  <a:lnTo>
                    <a:pt x="29641" y="448309"/>
                  </a:lnTo>
                  <a:lnTo>
                    <a:pt x="29916" y="448309"/>
                  </a:lnTo>
                  <a:lnTo>
                    <a:pt x="30899" y="450849"/>
                  </a:lnTo>
                  <a:lnTo>
                    <a:pt x="30657" y="450849"/>
                  </a:lnTo>
                  <a:lnTo>
                    <a:pt x="32308" y="453389"/>
                  </a:lnTo>
                  <a:lnTo>
                    <a:pt x="32042" y="453389"/>
                  </a:lnTo>
                  <a:lnTo>
                    <a:pt x="33858" y="457199"/>
                  </a:lnTo>
                  <a:lnTo>
                    <a:pt x="34226" y="457199"/>
                  </a:lnTo>
                  <a:lnTo>
                    <a:pt x="35547" y="459739"/>
                  </a:lnTo>
                  <a:lnTo>
                    <a:pt x="35229" y="459739"/>
                  </a:lnTo>
                  <a:lnTo>
                    <a:pt x="37363" y="462279"/>
                  </a:lnTo>
                  <a:lnTo>
                    <a:pt x="37020" y="462279"/>
                  </a:lnTo>
                  <a:lnTo>
                    <a:pt x="39319" y="464819"/>
                  </a:lnTo>
                  <a:lnTo>
                    <a:pt x="38950" y="464819"/>
                  </a:lnTo>
                  <a:lnTo>
                    <a:pt x="41401" y="467359"/>
                  </a:lnTo>
                  <a:lnTo>
                    <a:pt x="41008" y="467359"/>
                  </a:lnTo>
                  <a:lnTo>
                    <a:pt x="43599" y="469899"/>
                  </a:lnTo>
                  <a:lnTo>
                    <a:pt x="43192" y="469899"/>
                  </a:lnTo>
                  <a:lnTo>
                    <a:pt x="45910" y="472439"/>
                  </a:lnTo>
                  <a:lnTo>
                    <a:pt x="45491" y="472439"/>
                  </a:lnTo>
                  <a:lnTo>
                    <a:pt x="48348" y="474979"/>
                  </a:lnTo>
                  <a:lnTo>
                    <a:pt x="47891" y="474979"/>
                  </a:lnTo>
                  <a:lnTo>
                    <a:pt x="50888" y="477519"/>
                  </a:lnTo>
                  <a:lnTo>
                    <a:pt x="50418" y="477519"/>
                  </a:lnTo>
                  <a:lnTo>
                    <a:pt x="53517" y="480059"/>
                  </a:lnTo>
                  <a:lnTo>
                    <a:pt x="54648" y="480059"/>
                  </a:lnTo>
                  <a:lnTo>
                    <a:pt x="56260" y="481329"/>
                  </a:lnTo>
                  <a:lnTo>
                    <a:pt x="55752" y="481329"/>
                  </a:lnTo>
                  <a:lnTo>
                    <a:pt x="59093" y="482599"/>
                  </a:lnTo>
                  <a:lnTo>
                    <a:pt x="58572" y="482599"/>
                  </a:lnTo>
                  <a:lnTo>
                    <a:pt x="62014" y="485139"/>
                  </a:lnTo>
                  <a:lnTo>
                    <a:pt x="61480" y="485139"/>
                  </a:lnTo>
                  <a:lnTo>
                    <a:pt x="65023" y="486409"/>
                  </a:lnTo>
                  <a:lnTo>
                    <a:pt x="64465" y="486409"/>
                  </a:lnTo>
                  <a:lnTo>
                    <a:pt x="68110" y="487679"/>
                  </a:lnTo>
                  <a:close/>
                </a:path>
                <a:path w="1428750" h="518160">
                  <a:moveTo>
                    <a:pt x="1403794" y="30479"/>
                  </a:moveTo>
                  <a:lnTo>
                    <a:pt x="1361058" y="30479"/>
                  </a:lnTo>
                  <a:lnTo>
                    <a:pt x="1357325" y="29209"/>
                  </a:lnTo>
                  <a:lnTo>
                    <a:pt x="1357909" y="29209"/>
                  </a:lnTo>
                  <a:lnTo>
                    <a:pt x="1354086" y="27939"/>
                  </a:lnTo>
                  <a:lnTo>
                    <a:pt x="1354683" y="27939"/>
                  </a:lnTo>
                  <a:lnTo>
                    <a:pt x="1350784" y="26669"/>
                  </a:lnTo>
                  <a:lnTo>
                    <a:pt x="1348041" y="26669"/>
                  </a:lnTo>
                  <a:lnTo>
                    <a:pt x="1343990" y="25399"/>
                  </a:lnTo>
                  <a:lnTo>
                    <a:pt x="1398981" y="25399"/>
                  </a:lnTo>
                  <a:lnTo>
                    <a:pt x="1400632" y="26669"/>
                  </a:lnTo>
                  <a:lnTo>
                    <a:pt x="1403794" y="30479"/>
                  </a:lnTo>
                  <a:close/>
                </a:path>
                <a:path w="1428750" h="518160">
                  <a:moveTo>
                    <a:pt x="1370025" y="35559"/>
                  </a:moveTo>
                  <a:lnTo>
                    <a:pt x="1366583" y="33019"/>
                  </a:lnTo>
                  <a:lnTo>
                    <a:pt x="1367116" y="33019"/>
                  </a:lnTo>
                  <a:lnTo>
                    <a:pt x="1363573" y="31749"/>
                  </a:lnTo>
                  <a:lnTo>
                    <a:pt x="1364132" y="31749"/>
                  </a:lnTo>
                  <a:lnTo>
                    <a:pt x="1360487" y="30479"/>
                  </a:lnTo>
                  <a:lnTo>
                    <a:pt x="1404200" y="30479"/>
                  </a:lnTo>
                  <a:lnTo>
                    <a:pt x="1407172" y="34289"/>
                  </a:lnTo>
                  <a:lnTo>
                    <a:pt x="1369504" y="34289"/>
                  </a:lnTo>
                  <a:lnTo>
                    <a:pt x="1370025" y="35559"/>
                  </a:lnTo>
                  <a:close/>
                </a:path>
                <a:path w="1428750" h="518160">
                  <a:moveTo>
                    <a:pt x="58572" y="35559"/>
                  </a:moveTo>
                  <a:lnTo>
                    <a:pt x="59093" y="34289"/>
                  </a:lnTo>
                  <a:lnTo>
                    <a:pt x="60293" y="34289"/>
                  </a:lnTo>
                  <a:lnTo>
                    <a:pt x="58572" y="35559"/>
                  </a:lnTo>
                  <a:close/>
                </a:path>
                <a:path w="1428750" h="518160">
                  <a:moveTo>
                    <a:pt x="1375562" y="39369"/>
                  </a:moveTo>
                  <a:lnTo>
                    <a:pt x="1372336" y="36829"/>
                  </a:lnTo>
                  <a:lnTo>
                    <a:pt x="1372844" y="36829"/>
                  </a:lnTo>
                  <a:lnTo>
                    <a:pt x="1369504" y="34289"/>
                  </a:lnTo>
                  <a:lnTo>
                    <a:pt x="1407172" y="34289"/>
                  </a:lnTo>
                  <a:lnTo>
                    <a:pt x="1409979" y="38099"/>
                  </a:lnTo>
                  <a:lnTo>
                    <a:pt x="1375079" y="38099"/>
                  </a:lnTo>
                  <a:lnTo>
                    <a:pt x="1375562" y="39369"/>
                  </a:lnTo>
                  <a:close/>
                </a:path>
                <a:path w="1428750" h="518160">
                  <a:moveTo>
                    <a:pt x="53035" y="39369"/>
                  </a:moveTo>
                  <a:lnTo>
                    <a:pt x="53517" y="38099"/>
                  </a:lnTo>
                  <a:lnTo>
                    <a:pt x="54648" y="38099"/>
                  </a:lnTo>
                  <a:lnTo>
                    <a:pt x="53035" y="39369"/>
                  </a:lnTo>
                  <a:close/>
                </a:path>
                <a:path w="1428750" h="518160">
                  <a:moveTo>
                    <a:pt x="1383106" y="45719"/>
                  </a:moveTo>
                  <a:lnTo>
                    <a:pt x="1380248" y="43179"/>
                  </a:lnTo>
                  <a:lnTo>
                    <a:pt x="1380705" y="43179"/>
                  </a:lnTo>
                  <a:lnTo>
                    <a:pt x="1377708" y="40639"/>
                  </a:lnTo>
                  <a:lnTo>
                    <a:pt x="1378178" y="40639"/>
                  </a:lnTo>
                  <a:lnTo>
                    <a:pt x="1375079" y="38099"/>
                  </a:lnTo>
                  <a:lnTo>
                    <a:pt x="1409979" y="38099"/>
                  </a:lnTo>
                  <a:lnTo>
                    <a:pt x="1412608" y="41909"/>
                  </a:lnTo>
                  <a:lnTo>
                    <a:pt x="1414250" y="44449"/>
                  </a:lnTo>
                  <a:lnTo>
                    <a:pt x="1382687" y="44449"/>
                  </a:lnTo>
                  <a:lnTo>
                    <a:pt x="1383106" y="45719"/>
                  </a:lnTo>
                  <a:close/>
                </a:path>
                <a:path w="1428750" h="518160">
                  <a:moveTo>
                    <a:pt x="45491" y="45719"/>
                  </a:moveTo>
                  <a:lnTo>
                    <a:pt x="45910" y="44449"/>
                  </a:lnTo>
                  <a:lnTo>
                    <a:pt x="46920" y="44449"/>
                  </a:lnTo>
                  <a:lnTo>
                    <a:pt x="45491" y="45719"/>
                  </a:lnTo>
                  <a:close/>
                </a:path>
                <a:path w="1428750" h="518160">
                  <a:moveTo>
                    <a:pt x="1385404" y="48259"/>
                  </a:moveTo>
                  <a:lnTo>
                    <a:pt x="1382687" y="44449"/>
                  </a:lnTo>
                  <a:lnTo>
                    <a:pt x="1414250" y="44449"/>
                  </a:lnTo>
                  <a:lnTo>
                    <a:pt x="1415072" y="45719"/>
                  </a:lnTo>
                  <a:lnTo>
                    <a:pt x="1416062" y="46989"/>
                  </a:lnTo>
                  <a:lnTo>
                    <a:pt x="1384998" y="46989"/>
                  </a:lnTo>
                  <a:lnTo>
                    <a:pt x="1385404" y="48259"/>
                  </a:lnTo>
                  <a:close/>
                </a:path>
                <a:path w="1428750" h="518160">
                  <a:moveTo>
                    <a:pt x="43192" y="48259"/>
                  </a:moveTo>
                  <a:lnTo>
                    <a:pt x="43599" y="46989"/>
                  </a:lnTo>
                  <a:lnTo>
                    <a:pt x="44098" y="46989"/>
                  </a:lnTo>
                  <a:lnTo>
                    <a:pt x="43192" y="48259"/>
                  </a:lnTo>
                  <a:close/>
                </a:path>
                <a:path w="1428750" h="518160">
                  <a:moveTo>
                    <a:pt x="1387589" y="50799"/>
                  </a:moveTo>
                  <a:lnTo>
                    <a:pt x="1384998" y="46989"/>
                  </a:lnTo>
                  <a:lnTo>
                    <a:pt x="1416062" y="46989"/>
                  </a:lnTo>
                  <a:lnTo>
                    <a:pt x="1417053" y="48259"/>
                  </a:lnTo>
                  <a:lnTo>
                    <a:pt x="1417580" y="49529"/>
                  </a:lnTo>
                  <a:lnTo>
                    <a:pt x="1387195" y="49529"/>
                  </a:lnTo>
                  <a:lnTo>
                    <a:pt x="1387589" y="50799"/>
                  </a:lnTo>
                  <a:close/>
                </a:path>
                <a:path w="1428750" h="518160">
                  <a:moveTo>
                    <a:pt x="41008" y="50799"/>
                  </a:moveTo>
                  <a:lnTo>
                    <a:pt x="41401" y="49529"/>
                  </a:lnTo>
                  <a:lnTo>
                    <a:pt x="41871" y="49529"/>
                  </a:lnTo>
                  <a:lnTo>
                    <a:pt x="41008" y="50799"/>
                  </a:lnTo>
                  <a:close/>
                </a:path>
                <a:path w="1428750" h="518160">
                  <a:moveTo>
                    <a:pt x="1389646" y="53339"/>
                  </a:moveTo>
                  <a:lnTo>
                    <a:pt x="1387195" y="49529"/>
                  </a:lnTo>
                  <a:lnTo>
                    <a:pt x="1417580" y="49529"/>
                  </a:lnTo>
                  <a:lnTo>
                    <a:pt x="1418634" y="52069"/>
                  </a:lnTo>
                  <a:lnTo>
                    <a:pt x="1389278" y="52069"/>
                  </a:lnTo>
                  <a:lnTo>
                    <a:pt x="1389646" y="53339"/>
                  </a:lnTo>
                  <a:close/>
                </a:path>
                <a:path w="1428750" h="518160">
                  <a:moveTo>
                    <a:pt x="38950" y="53339"/>
                  </a:moveTo>
                  <a:lnTo>
                    <a:pt x="39319" y="52069"/>
                  </a:lnTo>
                  <a:lnTo>
                    <a:pt x="39767" y="52069"/>
                  </a:lnTo>
                  <a:lnTo>
                    <a:pt x="38950" y="53339"/>
                  </a:lnTo>
                  <a:close/>
                </a:path>
                <a:path w="1428750" h="518160">
                  <a:moveTo>
                    <a:pt x="1391564" y="55879"/>
                  </a:moveTo>
                  <a:lnTo>
                    <a:pt x="1389278" y="52069"/>
                  </a:lnTo>
                  <a:lnTo>
                    <a:pt x="1418634" y="52069"/>
                  </a:lnTo>
                  <a:lnTo>
                    <a:pt x="1419161" y="53339"/>
                  </a:lnTo>
                  <a:lnTo>
                    <a:pt x="1419800" y="54609"/>
                  </a:lnTo>
                  <a:lnTo>
                    <a:pt x="1391234" y="54609"/>
                  </a:lnTo>
                  <a:lnTo>
                    <a:pt x="1391564" y="55879"/>
                  </a:lnTo>
                  <a:close/>
                </a:path>
                <a:path w="1428750" h="518160">
                  <a:moveTo>
                    <a:pt x="37020" y="55879"/>
                  </a:moveTo>
                  <a:lnTo>
                    <a:pt x="37363" y="54609"/>
                  </a:lnTo>
                  <a:lnTo>
                    <a:pt x="37786" y="54609"/>
                  </a:lnTo>
                  <a:lnTo>
                    <a:pt x="37020" y="55879"/>
                  </a:lnTo>
                  <a:close/>
                </a:path>
                <a:path w="1428750" h="518160">
                  <a:moveTo>
                    <a:pt x="1396555" y="64769"/>
                  </a:moveTo>
                  <a:lnTo>
                    <a:pt x="1394739" y="60959"/>
                  </a:lnTo>
                  <a:lnTo>
                    <a:pt x="1395031" y="60959"/>
                  </a:lnTo>
                  <a:lnTo>
                    <a:pt x="1393050" y="58419"/>
                  </a:lnTo>
                  <a:lnTo>
                    <a:pt x="1393367" y="58419"/>
                  </a:lnTo>
                  <a:lnTo>
                    <a:pt x="1391234" y="54609"/>
                  </a:lnTo>
                  <a:lnTo>
                    <a:pt x="1419800" y="54609"/>
                  </a:lnTo>
                  <a:lnTo>
                    <a:pt x="1421079" y="57149"/>
                  </a:lnTo>
                  <a:lnTo>
                    <a:pt x="1421320" y="57149"/>
                  </a:lnTo>
                  <a:lnTo>
                    <a:pt x="1423009" y="62229"/>
                  </a:lnTo>
                  <a:lnTo>
                    <a:pt x="1423504" y="63499"/>
                  </a:lnTo>
                  <a:lnTo>
                    <a:pt x="1396288" y="63499"/>
                  </a:lnTo>
                  <a:lnTo>
                    <a:pt x="1396555" y="64769"/>
                  </a:lnTo>
                  <a:close/>
                </a:path>
                <a:path w="1428750" h="518160">
                  <a:moveTo>
                    <a:pt x="32042" y="64769"/>
                  </a:moveTo>
                  <a:lnTo>
                    <a:pt x="32308" y="63499"/>
                  </a:lnTo>
                  <a:lnTo>
                    <a:pt x="32647" y="63499"/>
                  </a:lnTo>
                  <a:lnTo>
                    <a:pt x="32042" y="64769"/>
                  </a:lnTo>
                  <a:close/>
                </a:path>
                <a:path w="1428750" h="518160">
                  <a:moveTo>
                    <a:pt x="1399171" y="71119"/>
                  </a:moveTo>
                  <a:lnTo>
                    <a:pt x="1397698" y="67309"/>
                  </a:lnTo>
                  <a:lnTo>
                    <a:pt x="1397939" y="67309"/>
                  </a:lnTo>
                  <a:lnTo>
                    <a:pt x="1396288" y="63499"/>
                  </a:lnTo>
                  <a:lnTo>
                    <a:pt x="1423504" y="63499"/>
                  </a:lnTo>
                  <a:lnTo>
                    <a:pt x="1424495" y="66039"/>
                  </a:lnTo>
                  <a:lnTo>
                    <a:pt x="1425600" y="69849"/>
                  </a:lnTo>
                  <a:lnTo>
                    <a:pt x="1398955" y="69849"/>
                  </a:lnTo>
                  <a:lnTo>
                    <a:pt x="1399171" y="71119"/>
                  </a:lnTo>
                  <a:close/>
                </a:path>
                <a:path w="1428750" h="518160">
                  <a:moveTo>
                    <a:pt x="29425" y="71119"/>
                  </a:moveTo>
                  <a:lnTo>
                    <a:pt x="29641" y="69849"/>
                  </a:lnTo>
                  <a:lnTo>
                    <a:pt x="29916" y="69849"/>
                  </a:lnTo>
                  <a:lnTo>
                    <a:pt x="29425" y="71119"/>
                  </a:lnTo>
                  <a:close/>
                </a:path>
                <a:path w="1428750" h="518160">
                  <a:moveTo>
                    <a:pt x="1401165" y="77469"/>
                  </a:moveTo>
                  <a:lnTo>
                    <a:pt x="1400060" y="73659"/>
                  </a:lnTo>
                  <a:lnTo>
                    <a:pt x="1400238" y="73659"/>
                  </a:lnTo>
                  <a:lnTo>
                    <a:pt x="1398955" y="69849"/>
                  </a:lnTo>
                  <a:lnTo>
                    <a:pt x="1425600" y="69849"/>
                  </a:lnTo>
                  <a:lnTo>
                    <a:pt x="1426679" y="74929"/>
                  </a:lnTo>
                  <a:lnTo>
                    <a:pt x="1426987" y="76199"/>
                  </a:lnTo>
                  <a:lnTo>
                    <a:pt x="1401013" y="76199"/>
                  </a:lnTo>
                  <a:lnTo>
                    <a:pt x="1401165" y="77469"/>
                  </a:lnTo>
                  <a:close/>
                </a:path>
                <a:path w="1428750" h="518160">
                  <a:moveTo>
                    <a:pt x="27431" y="77469"/>
                  </a:moveTo>
                  <a:lnTo>
                    <a:pt x="27584" y="76199"/>
                  </a:lnTo>
                  <a:lnTo>
                    <a:pt x="27800" y="76199"/>
                  </a:lnTo>
                  <a:lnTo>
                    <a:pt x="27431" y="77469"/>
                  </a:lnTo>
                  <a:close/>
                </a:path>
                <a:path w="1428750" h="518160">
                  <a:moveTo>
                    <a:pt x="1428569" y="427989"/>
                  </a:moveTo>
                  <a:lnTo>
                    <a:pt x="1403172" y="427989"/>
                  </a:lnTo>
                  <a:lnTo>
                    <a:pt x="1403273" y="93979"/>
                  </a:lnTo>
                  <a:lnTo>
                    <a:pt x="1403172" y="90169"/>
                  </a:lnTo>
                  <a:lnTo>
                    <a:pt x="1402880" y="86359"/>
                  </a:lnTo>
                  <a:lnTo>
                    <a:pt x="1402422" y="83819"/>
                  </a:lnTo>
                  <a:lnTo>
                    <a:pt x="1401800" y="80009"/>
                  </a:lnTo>
                  <a:lnTo>
                    <a:pt x="1401927" y="80009"/>
                  </a:lnTo>
                  <a:lnTo>
                    <a:pt x="1401013" y="76199"/>
                  </a:lnTo>
                  <a:lnTo>
                    <a:pt x="1426987" y="76199"/>
                  </a:lnTo>
                  <a:lnTo>
                    <a:pt x="1427530" y="80009"/>
                  </a:lnTo>
                  <a:lnTo>
                    <a:pt x="1428153" y="83819"/>
                  </a:lnTo>
                  <a:lnTo>
                    <a:pt x="1428216" y="85089"/>
                  </a:lnTo>
                  <a:lnTo>
                    <a:pt x="1428534" y="88899"/>
                  </a:lnTo>
                  <a:lnTo>
                    <a:pt x="1428603" y="91439"/>
                  </a:lnTo>
                  <a:lnTo>
                    <a:pt x="1428569" y="427989"/>
                  </a:lnTo>
                  <a:close/>
                </a:path>
                <a:path w="1428750" h="518160">
                  <a:moveTo>
                    <a:pt x="25641" y="87629"/>
                  </a:moveTo>
                  <a:lnTo>
                    <a:pt x="25717" y="86359"/>
                  </a:lnTo>
                  <a:lnTo>
                    <a:pt x="25641" y="87629"/>
                  </a:lnTo>
                  <a:close/>
                </a:path>
                <a:path w="1428750" h="518160">
                  <a:moveTo>
                    <a:pt x="1402956" y="87629"/>
                  </a:moveTo>
                  <a:lnTo>
                    <a:pt x="1402778" y="86359"/>
                  </a:lnTo>
                  <a:lnTo>
                    <a:pt x="1402956" y="87629"/>
                  </a:lnTo>
                  <a:close/>
                </a:path>
                <a:path w="1428750" h="518160">
                  <a:moveTo>
                    <a:pt x="25399" y="91439"/>
                  </a:moveTo>
                  <a:lnTo>
                    <a:pt x="25425" y="90169"/>
                  </a:lnTo>
                  <a:lnTo>
                    <a:pt x="25399" y="91439"/>
                  </a:lnTo>
                  <a:close/>
                </a:path>
                <a:path w="1428750" h="518160">
                  <a:moveTo>
                    <a:pt x="1403197" y="91439"/>
                  </a:moveTo>
                  <a:lnTo>
                    <a:pt x="1403118" y="90169"/>
                  </a:lnTo>
                  <a:lnTo>
                    <a:pt x="1403197" y="91439"/>
                  </a:lnTo>
                  <a:close/>
                </a:path>
                <a:path w="1428750" h="518160">
                  <a:moveTo>
                    <a:pt x="25323" y="95249"/>
                  </a:moveTo>
                  <a:lnTo>
                    <a:pt x="25323" y="93979"/>
                  </a:lnTo>
                  <a:lnTo>
                    <a:pt x="25323" y="95249"/>
                  </a:lnTo>
                  <a:close/>
                </a:path>
                <a:path w="1428750" h="518160">
                  <a:moveTo>
                    <a:pt x="1403273" y="95249"/>
                  </a:moveTo>
                  <a:lnTo>
                    <a:pt x="1403248" y="93979"/>
                  </a:lnTo>
                  <a:lnTo>
                    <a:pt x="1403273" y="95249"/>
                  </a:lnTo>
                  <a:close/>
                </a:path>
                <a:path w="1428750" h="518160">
                  <a:moveTo>
                    <a:pt x="25505" y="427989"/>
                  </a:moveTo>
                  <a:lnTo>
                    <a:pt x="25399" y="426719"/>
                  </a:lnTo>
                  <a:lnTo>
                    <a:pt x="25505" y="427989"/>
                  </a:lnTo>
                  <a:close/>
                </a:path>
                <a:path w="1428750" h="518160">
                  <a:moveTo>
                    <a:pt x="1427530" y="438149"/>
                  </a:moveTo>
                  <a:lnTo>
                    <a:pt x="1401800" y="438149"/>
                  </a:lnTo>
                  <a:lnTo>
                    <a:pt x="1402524" y="434339"/>
                  </a:lnTo>
                  <a:lnTo>
                    <a:pt x="1402956" y="430529"/>
                  </a:lnTo>
                  <a:lnTo>
                    <a:pt x="1402985" y="429259"/>
                  </a:lnTo>
                  <a:lnTo>
                    <a:pt x="1403197" y="426719"/>
                  </a:lnTo>
                  <a:lnTo>
                    <a:pt x="1403172" y="427989"/>
                  </a:lnTo>
                  <a:lnTo>
                    <a:pt x="1428569" y="427989"/>
                  </a:lnTo>
                  <a:lnTo>
                    <a:pt x="1428534" y="429259"/>
                  </a:lnTo>
                  <a:lnTo>
                    <a:pt x="1428216" y="433069"/>
                  </a:lnTo>
                  <a:lnTo>
                    <a:pt x="1427530" y="438149"/>
                  </a:lnTo>
                  <a:close/>
                </a:path>
                <a:path w="1428750" h="518160">
                  <a:moveTo>
                    <a:pt x="26974" y="438149"/>
                  </a:moveTo>
                  <a:lnTo>
                    <a:pt x="26796" y="438149"/>
                  </a:lnTo>
                  <a:lnTo>
                    <a:pt x="26669" y="436879"/>
                  </a:lnTo>
                  <a:lnTo>
                    <a:pt x="26974" y="438149"/>
                  </a:lnTo>
                  <a:close/>
                </a:path>
                <a:path w="1428750" h="518160">
                  <a:moveTo>
                    <a:pt x="1425223" y="448309"/>
                  </a:moveTo>
                  <a:lnTo>
                    <a:pt x="1398955" y="448309"/>
                  </a:lnTo>
                  <a:lnTo>
                    <a:pt x="1400238" y="444499"/>
                  </a:lnTo>
                  <a:lnTo>
                    <a:pt x="1400060" y="444499"/>
                  </a:lnTo>
                  <a:lnTo>
                    <a:pt x="1401165" y="440689"/>
                  </a:lnTo>
                  <a:lnTo>
                    <a:pt x="1401013" y="440689"/>
                  </a:lnTo>
                  <a:lnTo>
                    <a:pt x="1401927" y="436879"/>
                  </a:lnTo>
                  <a:lnTo>
                    <a:pt x="1401800" y="438149"/>
                  </a:lnTo>
                  <a:lnTo>
                    <a:pt x="1427530" y="438149"/>
                  </a:lnTo>
                  <a:lnTo>
                    <a:pt x="1426806" y="441959"/>
                  </a:lnTo>
                  <a:lnTo>
                    <a:pt x="1426679" y="443229"/>
                  </a:lnTo>
                  <a:lnTo>
                    <a:pt x="1425223" y="448309"/>
                  </a:lnTo>
                  <a:close/>
                </a:path>
                <a:path w="1428750" h="518160">
                  <a:moveTo>
                    <a:pt x="29916" y="448309"/>
                  </a:moveTo>
                  <a:lnTo>
                    <a:pt x="29641" y="448309"/>
                  </a:lnTo>
                  <a:lnTo>
                    <a:pt x="29425" y="447039"/>
                  </a:lnTo>
                  <a:lnTo>
                    <a:pt x="29916" y="448309"/>
                  </a:lnTo>
                  <a:close/>
                </a:path>
                <a:path w="1428750" h="518160">
                  <a:moveTo>
                    <a:pt x="1422446" y="457199"/>
                  </a:moveTo>
                  <a:lnTo>
                    <a:pt x="1394739" y="457199"/>
                  </a:lnTo>
                  <a:lnTo>
                    <a:pt x="1396555" y="453389"/>
                  </a:lnTo>
                  <a:lnTo>
                    <a:pt x="1396288" y="453389"/>
                  </a:lnTo>
                  <a:lnTo>
                    <a:pt x="1397939" y="450849"/>
                  </a:lnTo>
                  <a:lnTo>
                    <a:pt x="1397698" y="450849"/>
                  </a:lnTo>
                  <a:lnTo>
                    <a:pt x="1399171" y="447039"/>
                  </a:lnTo>
                  <a:lnTo>
                    <a:pt x="1398955" y="448309"/>
                  </a:lnTo>
                  <a:lnTo>
                    <a:pt x="1425223" y="448309"/>
                  </a:lnTo>
                  <a:lnTo>
                    <a:pt x="1423009" y="455929"/>
                  </a:lnTo>
                  <a:lnTo>
                    <a:pt x="1422446" y="457199"/>
                  </a:lnTo>
                  <a:close/>
                </a:path>
                <a:path w="1428750" h="518160">
                  <a:moveTo>
                    <a:pt x="34226" y="457199"/>
                  </a:moveTo>
                  <a:lnTo>
                    <a:pt x="33858" y="457199"/>
                  </a:lnTo>
                  <a:lnTo>
                    <a:pt x="33566" y="455929"/>
                  </a:lnTo>
                  <a:lnTo>
                    <a:pt x="34226" y="457199"/>
                  </a:lnTo>
                  <a:close/>
                </a:path>
                <a:path w="1428750" h="518160">
                  <a:moveTo>
                    <a:pt x="1409979" y="480059"/>
                  </a:moveTo>
                  <a:lnTo>
                    <a:pt x="1375079" y="480059"/>
                  </a:lnTo>
                  <a:lnTo>
                    <a:pt x="1378178" y="477519"/>
                  </a:lnTo>
                  <a:lnTo>
                    <a:pt x="1377708" y="477519"/>
                  </a:lnTo>
                  <a:lnTo>
                    <a:pt x="1380705" y="474979"/>
                  </a:lnTo>
                  <a:lnTo>
                    <a:pt x="1380248" y="474979"/>
                  </a:lnTo>
                  <a:lnTo>
                    <a:pt x="1383106" y="472439"/>
                  </a:lnTo>
                  <a:lnTo>
                    <a:pt x="1382687" y="472439"/>
                  </a:lnTo>
                  <a:lnTo>
                    <a:pt x="1385404" y="469899"/>
                  </a:lnTo>
                  <a:lnTo>
                    <a:pt x="1384998" y="469899"/>
                  </a:lnTo>
                  <a:lnTo>
                    <a:pt x="1387589" y="467359"/>
                  </a:lnTo>
                  <a:lnTo>
                    <a:pt x="1387195" y="467359"/>
                  </a:lnTo>
                  <a:lnTo>
                    <a:pt x="1389646" y="464819"/>
                  </a:lnTo>
                  <a:lnTo>
                    <a:pt x="1389278" y="464819"/>
                  </a:lnTo>
                  <a:lnTo>
                    <a:pt x="1391564" y="462279"/>
                  </a:lnTo>
                  <a:lnTo>
                    <a:pt x="1391234" y="462279"/>
                  </a:lnTo>
                  <a:lnTo>
                    <a:pt x="1393367" y="459739"/>
                  </a:lnTo>
                  <a:lnTo>
                    <a:pt x="1393050" y="459739"/>
                  </a:lnTo>
                  <a:lnTo>
                    <a:pt x="1395031" y="455929"/>
                  </a:lnTo>
                  <a:lnTo>
                    <a:pt x="1394739" y="457199"/>
                  </a:lnTo>
                  <a:lnTo>
                    <a:pt x="1422446" y="457199"/>
                  </a:lnTo>
                  <a:lnTo>
                    <a:pt x="1421320" y="459739"/>
                  </a:lnTo>
                  <a:lnTo>
                    <a:pt x="1421079" y="461009"/>
                  </a:lnTo>
                  <a:lnTo>
                    <a:pt x="1419161" y="464819"/>
                  </a:lnTo>
                  <a:lnTo>
                    <a:pt x="1417053" y="468629"/>
                  </a:lnTo>
                  <a:lnTo>
                    <a:pt x="1415072" y="472439"/>
                  </a:lnTo>
                  <a:lnTo>
                    <a:pt x="1412608" y="476249"/>
                  </a:lnTo>
                  <a:lnTo>
                    <a:pt x="1409979" y="480059"/>
                  </a:lnTo>
                  <a:close/>
                </a:path>
                <a:path w="1428750" h="518160">
                  <a:moveTo>
                    <a:pt x="54648" y="480059"/>
                  </a:moveTo>
                  <a:lnTo>
                    <a:pt x="53517" y="480059"/>
                  </a:lnTo>
                  <a:lnTo>
                    <a:pt x="53035" y="478789"/>
                  </a:lnTo>
                  <a:lnTo>
                    <a:pt x="54648" y="480059"/>
                  </a:lnTo>
                  <a:close/>
                </a:path>
                <a:path w="1428750" h="518160">
                  <a:moveTo>
                    <a:pt x="1398871" y="492759"/>
                  </a:moveTo>
                  <a:lnTo>
                    <a:pt x="1343990" y="492759"/>
                  </a:lnTo>
                  <a:lnTo>
                    <a:pt x="1348041" y="491489"/>
                  </a:lnTo>
                  <a:lnTo>
                    <a:pt x="1350784" y="491489"/>
                  </a:lnTo>
                  <a:lnTo>
                    <a:pt x="1354683" y="490219"/>
                  </a:lnTo>
                  <a:lnTo>
                    <a:pt x="1354086" y="490219"/>
                  </a:lnTo>
                  <a:lnTo>
                    <a:pt x="1357909" y="488949"/>
                  </a:lnTo>
                  <a:lnTo>
                    <a:pt x="1357325" y="488949"/>
                  </a:lnTo>
                  <a:lnTo>
                    <a:pt x="1361058" y="487679"/>
                  </a:lnTo>
                  <a:lnTo>
                    <a:pt x="1360487" y="487679"/>
                  </a:lnTo>
                  <a:lnTo>
                    <a:pt x="1364132" y="486409"/>
                  </a:lnTo>
                  <a:lnTo>
                    <a:pt x="1363573" y="486409"/>
                  </a:lnTo>
                  <a:lnTo>
                    <a:pt x="1367116" y="485139"/>
                  </a:lnTo>
                  <a:lnTo>
                    <a:pt x="1366583" y="485139"/>
                  </a:lnTo>
                  <a:lnTo>
                    <a:pt x="1370025" y="482599"/>
                  </a:lnTo>
                  <a:lnTo>
                    <a:pt x="1369504" y="482599"/>
                  </a:lnTo>
                  <a:lnTo>
                    <a:pt x="1372844" y="481329"/>
                  </a:lnTo>
                  <a:lnTo>
                    <a:pt x="1372336" y="481329"/>
                  </a:lnTo>
                  <a:lnTo>
                    <a:pt x="1375562" y="478789"/>
                  </a:lnTo>
                  <a:lnTo>
                    <a:pt x="1375079" y="480059"/>
                  </a:lnTo>
                  <a:lnTo>
                    <a:pt x="1409979" y="480059"/>
                  </a:lnTo>
                  <a:lnTo>
                    <a:pt x="1407172" y="483869"/>
                  </a:lnTo>
                  <a:lnTo>
                    <a:pt x="1404200" y="487679"/>
                  </a:lnTo>
                  <a:lnTo>
                    <a:pt x="1401063" y="490219"/>
                  </a:lnTo>
                  <a:lnTo>
                    <a:pt x="1398871" y="492759"/>
                  </a:lnTo>
                  <a:close/>
                </a:path>
                <a:path w="1428750" h="518160">
                  <a:moveTo>
                    <a:pt x="1370952" y="510539"/>
                  </a:moveTo>
                  <a:lnTo>
                    <a:pt x="57645" y="510539"/>
                  </a:lnTo>
                  <a:lnTo>
                    <a:pt x="53441" y="509269"/>
                  </a:lnTo>
                  <a:lnTo>
                    <a:pt x="49352" y="506729"/>
                  </a:lnTo>
                  <a:lnTo>
                    <a:pt x="45910" y="505459"/>
                  </a:lnTo>
                  <a:lnTo>
                    <a:pt x="42049" y="502919"/>
                  </a:lnTo>
                  <a:lnTo>
                    <a:pt x="38315" y="500379"/>
                  </a:lnTo>
                  <a:lnTo>
                    <a:pt x="34721" y="496569"/>
                  </a:lnTo>
                  <a:lnTo>
                    <a:pt x="31267" y="494029"/>
                  </a:lnTo>
                  <a:lnTo>
                    <a:pt x="27965" y="491489"/>
                  </a:lnTo>
                  <a:lnTo>
                    <a:pt x="24803" y="487679"/>
                  </a:lnTo>
                  <a:lnTo>
                    <a:pt x="67538" y="487679"/>
                  </a:lnTo>
                  <a:lnTo>
                    <a:pt x="71272" y="488949"/>
                  </a:lnTo>
                  <a:lnTo>
                    <a:pt x="70688" y="488949"/>
                  </a:lnTo>
                  <a:lnTo>
                    <a:pt x="74510" y="490219"/>
                  </a:lnTo>
                  <a:lnTo>
                    <a:pt x="73913" y="490219"/>
                  </a:lnTo>
                  <a:lnTo>
                    <a:pt x="77812" y="491489"/>
                  </a:lnTo>
                  <a:lnTo>
                    <a:pt x="80556" y="491489"/>
                  </a:lnTo>
                  <a:lnTo>
                    <a:pt x="84607" y="492759"/>
                  </a:lnTo>
                  <a:lnTo>
                    <a:pt x="1398871" y="492759"/>
                  </a:lnTo>
                  <a:lnTo>
                    <a:pt x="1397774" y="494029"/>
                  </a:lnTo>
                  <a:lnTo>
                    <a:pt x="1397330" y="494029"/>
                  </a:lnTo>
                  <a:lnTo>
                    <a:pt x="1393875" y="496569"/>
                  </a:lnTo>
                  <a:lnTo>
                    <a:pt x="1390281" y="500379"/>
                  </a:lnTo>
                  <a:lnTo>
                    <a:pt x="1386547" y="502919"/>
                  </a:lnTo>
                  <a:lnTo>
                    <a:pt x="1382687" y="505459"/>
                  </a:lnTo>
                  <a:lnTo>
                    <a:pt x="1379245" y="506729"/>
                  </a:lnTo>
                  <a:lnTo>
                    <a:pt x="1375155" y="509269"/>
                  </a:lnTo>
                  <a:lnTo>
                    <a:pt x="1370952" y="510539"/>
                  </a:lnTo>
                  <a:close/>
                </a:path>
                <a:path w="1428750" h="518160">
                  <a:moveTo>
                    <a:pt x="81178" y="491489"/>
                  </a:moveTo>
                  <a:lnTo>
                    <a:pt x="77812" y="491489"/>
                  </a:lnTo>
                  <a:lnTo>
                    <a:pt x="77203" y="490219"/>
                  </a:lnTo>
                  <a:lnTo>
                    <a:pt x="81178" y="491489"/>
                  </a:lnTo>
                  <a:close/>
                </a:path>
                <a:path w="1428750" h="518160">
                  <a:moveTo>
                    <a:pt x="1350784" y="491489"/>
                  </a:moveTo>
                  <a:lnTo>
                    <a:pt x="1347419" y="491489"/>
                  </a:lnTo>
                  <a:lnTo>
                    <a:pt x="1351394" y="490219"/>
                  </a:lnTo>
                  <a:lnTo>
                    <a:pt x="1350784" y="491489"/>
                  </a:lnTo>
                  <a:close/>
                </a:path>
                <a:path w="1428750" h="518160">
                  <a:moveTo>
                    <a:pt x="1353121" y="516889"/>
                  </a:moveTo>
                  <a:lnTo>
                    <a:pt x="75476" y="516889"/>
                  </a:lnTo>
                  <a:lnTo>
                    <a:pt x="70878" y="515619"/>
                  </a:lnTo>
                  <a:lnTo>
                    <a:pt x="66967" y="514349"/>
                  </a:lnTo>
                  <a:lnTo>
                    <a:pt x="62547" y="513079"/>
                  </a:lnTo>
                  <a:lnTo>
                    <a:pt x="58216" y="510539"/>
                  </a:lnTo>
                  <a:lnTo>
                    <a:pt x="1370380" y="510539"/>
                  </a:lnTo>
                  <a:lnTo>
                    <a:pt x="1366050" y="513079"/>
                  </a:lnTo>
                  <a:lnTo>
                    <a:pt x="1361630" y="514349"/>
                  </a:lnTo>
                  <a:lnTo>
                    <a:pt x="1357718" y="515619"/>
                  </a:lnTo>
                  <a:lnTo>
                    <a:pt x="1353121" y="516889"/>
                  </a:lnTo>
                  <a:close/>
                </a:path>
                <a:path w="1428750" h="518160">
                  <a:moveTo>
                    <a:pt x="1343698" y="518159"/>
                  </a:moveTo>
                  <a:lnTo>
                    <a:pt x="84899" y="518159"/>
                  </a:lnTo>
                  <a:lnTo>
                    <a:pt x="80149" y="516889"/>
                  </a:lnTo>
                  <a:lnTo>
                    <a:pt x="1348447" y="516889"/>
                  </a:lnTo>
                  <a:lnTo>
                    <a:pt x="1343698" y="518159"/>
                  </a:lnTo>
                  <a:close/>
                </a:path>
              </a:pathLst>
            </a:custGeom>
            <a:solidFill>
              <a:srgbClr val="FFFFFF"/>
            </a:solidFill>
          </p:spPr>
          <p:txBody>
            <a:bodyPr wrap="square" lIns="0" tIns="0" rIns="0" bIns="0" rtlCol="0"/>
            <a:lstStyle/>
            <a:p/>
          </p:txBody>
        </p:sp>
      </p:grpSp>
      <p:sp>
        <p:nvSpPr>
          <p:cNvPr id="57" name="object 57"/>
          <p:cNvSpPr txBox="1"/>
          <p:nvPr/>
        </p:nvSpPr>
        <p:spPr>
          <a:xfrm>
            <a:off x="3455670" y="4874259"/>
            <a:ext cx="837565" cy="268605"/>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FFFF"/>
                </a:solidFill>
                <a:latin typeface="微软雅黑" panose="020B0503020204020204" charset="-122"/>
                <a:cs typeface="微软雅黑" panose="020B0503020204020204" charset="-122"/>
              </a:rPr>
              <a:t>学生招</a:t>
            </a:r>
            <a:r>
              <a:rPr sz="1600" b="1" spc="-5" dirty="0">
                <a:solidFill>
                  <a:srgbClr val="FFFFFF"/>
                </a:solidFill>
                <a:latin typeface="微软雅黑" panose="020B0503020204020204" charset="-122"/>
                <a:cs typeface="微软雅黑" panose="020B0503020204020204" charset="-122"/>
              </a:rPr>
              <a:t>聘</a:t>
            </a:r>
            <a:endParaRPr sz="1600">
              <a:latin typeface="微软雅黑" panose="020B0503020204020204" charset="-122"/>
              <a:cs typeface="微软雅黑" panose="020B0503020204020204" charset="-122"/>
            </a:endParaRPr>
          </a:p>
        </p:txBody>
      </p:sp>
      <p:sp>
        <p:nvSpPr>
          <p:cNvPr id="58" name="object 58"/>
          <p:cNvSpPr/>
          <p:nvPr/>
        </p:nvSpPr>
        <p:spPr>
          <a:xfrm>
            <a:off x="4684712" y="4746625"/>
            <a:ext cx="3300729" cy="421005"/>
          </a:xfrm>
          <a:custGeom>
            <a:avLst/>
            <a:gdLst/>
            <a:ahLst/>
            <a:cxnLst/>
            <a:rect l="l" t="t" r="r" b="b"/>
            <a:pathLst>
              <a:path w="3300729" h="421004">
                <a:moveTo>
                  <a:pt x="3300412" y="342099"/>
                </a:moveTo>
                <a:lnTo>
                  <a:pt x="3300349" y="76149"/>
                </a:lnTo>
                <a:lnTo>
                  <a:pt x="3299688" y="68160"/>
                </a:lnTo>
                <a:lnTo>
                  <a:pt x="3299460" y="66319"/>
                </a:lnTo>
                <a:lnTo>
                  <a:pt x="3299320" y="65582"/>
                </a:lnTo>
                <a:lnTo>
                  <a:pt x="3298850" y="63055"/>
                </a:lnTo>
                <a:lnTo>
                  <a:pt x="3298748" y="62445"/>
                </a:lnTo>
                <a:lnTo>
                  <a:pt x="3298304" y="60591"/>
                </a:lnTo>
                <a:lnTo>
                  <a:pt x="3292906" y="45212"/>
                </a:lnTo>
                <a:lnTo>
                  <a:pt x="3291205" y="41668"/>
                </a:lnTo>
                <a:lnTo>
                  <a:pt x="3291052" y="41389"/>
                </a:lnTo>
                <a:lnTo>
                  <a:pt x="3290620" y="40589"/>
                </a:lnTo>
                <a:lnTo>
                  <a:pt x="3288982" y="37909"/>
                </a:lnTo>
                <a:lnTo>
                  <a:pt x="3287318" y="35153"/>
                </a:lnTo>
                <a:lnTo>
                  <a:pt x="3287077" y="34810"/>
                </a:lnTo>
                <a:lnTo>
                  <a:pt x="3286633" y="34137"/>
                </a:lnTo>
                <a:lnTo>
                  <a:pt x="3285096" y="32092"/>
                </a:lnTo>
                <a:lnTo>
                  <a:pt x="3284651" y="31508"/>
                </a:lnTo>
                <a:lnTo>
                  <a:pt x="3283293" y="29692"/>
                </a:lnTo>
                <a:lnTo>
                  <a:pt x="3282835" y="29070"/>
                </a:lnTo>
                <a:lnTo>
                  <a:pt x="3282543" y="28727"/>
                </a:lnTo>
                <a:lnTo>
                  <a:pt x="3281819" y="27876"/>
                </a:lnTo>
                <a:lnTo>
                  <a:pt x="3281172" y="27152"/>
                </a:lnTo>
                <a:lnTo>
                  <a:pt x="3280613" y="26543"/>
                </a:lnTo>
                <a:lnTo>
                  <a:pt x="3280181" y="26060"/>
                </a:lnTo>
                <a:lnTo>
                  <a:pt x="3279851" y="25704"/>
                </a:lnTo>
                <a:lnTo>
                  <a:pt x="3279648" y="25476"/>
                </a:lnTo>
                <a:lnTo>
                  <a:pt x="3277819" y="23456"/>
                </a:lnTo>
                <a:lnTo>
                  <a:pt x="3276955" y="22593"/>
                </a:lnTo>
                <a:lnTo>
                  <a:pt x="3264598" y="12700"/>
                </a:lnTo>
                <a:lnTo>
                  <a:pt x="3259823" y="9791"/>
                </a:lnTo>
                <a:lnTo>
                  <a:pt x="3222155" y="0"/>
                </a:lnTo>
                <a:lnTo>
                  <a:pt x="12700" y="0"/>
                </a:lnTo>
                <a:lnTo>
                  <a:pt x="0" y="12700"/>
                </a:lnTo>
                <a:lnTo>
                  <a:pt x="0" y="407987"/>
                </a:lnTo>
                <a:lnTo>
                  <a:pt x="12700" y="420687"/>
                </a:lnTo>
                <a:lnTo>
                  <a:pt x="3222155" y="420687"/>
                </a:lnTo>
                <a:lnTo>
                  <a:pt x="3259823" y="410895"/>
                </a:lnTo>
                <a:lnTo>
                  <a:pt x="3264598" y="407987"/>
                </a:lnTo>
                <a:lnTo>
                  <a:pt x="3265259" y="407593"/>
                </a:lnTo>
                <a:lnTo>
                  <a:pt x="3279622" y="395236"/>
                </a:lnTo>
                <a:lnTo>
                  <a:pt x="3279800" y="395046"/>
                </a:lnTo>
                <a:lnTo>
                  <a:pt x="3280079" y="394728"/>
                </a:lnTo>
                <a:lnTo>
                  <a:pt x="3284651" y="389178"/>
                </a:lnTo>
                <a:lnTo>
                  <a:pt x="3286620" y="386562"/>
                </a:lnTo>
                <a:lnTo>
                  <a:pt x="3287318" y="385533"/>
                </a:lnTo>
                <a:lnTo>
                  <a:pt x="3288525" y="383540"/>
                </a:lnTo>
                <a:lnTo>
                  <a:pt x="3290582" y="380149"/>
                </a:lnTo>
                <a:lnTo>
                  <a:pt x="3291205" y="379018"/>
                </a:lnTo>
                <a:lnTo>
                  <a:pt x="3292462" y="376402"/>
                </a:lnTo>
                <a:lnTo>
                  <a:pt x="3293973" y="373265"/>
                </a:lnTo>
                <a:lnTo>
                  <a:pt x="3294367" y="372351"/>
                </a:lnTo>
                <a:lnTo>
                  <a:pt x="3295535" y="369417"/>
                </a:lnTo>
                <a:lnTo>
                  <a:pt x="3296018" y="367995"/>
                </a:lnTo>
                <a:lnTo>
                  <a:pt x="3296780" y="365772"/>
                </a:lnTo>
                <a:lnTo>
                  <a:pt x="3299206" y="355714"/>
                </a:lnTo>
                <a:lnTo>
                  <a:pt x="3299460" y="354368"/>
                </a:lnTo>
                <a:lnTo>
                  <a:pt x="3299612" y="353148"/>
                </a:lnTo>
                <a:lnTo>
                  <a:pt x="3299955" y="350532"/>
                </a:lnTo>
                <a:lnTo>
                  <a:pt x="3300031" y="349808"/>
                </a:lnTo>
                <a:lnTo>
                  <a:pt x="3300171" y="347878"/>
                </a:lnTo>
                <a:lnTo>
                  <a:pt x="3300336" y="345173"/>
                </a:lnTo>
                <a:lnTo>
                  <a:pt x="3300412" y="342099"/>
                </a:lnTo>
                <a:close/>
              </a:path>
            </a:pathLst>
          </a:custGeom>
          <a:solidFill>
            <a:srgbClr val="D0D7E8">
              <a:alpha val="90199"/>
            </a:srgbClr>
          </a:solidFill>
        </p:spPr>
        <p:txBody>
          <a:bodyPr wrap="square" lIns="0" tIns="0" rIns="0" bIns="0" rtlCol="0"/>
          <a:lstStyle/>
          <a:p/>
        </p:txBody>
      </p:sp>
      <p:sp>
        <p:nvSpPr>
          <p:cNvPr id="59" name="object 59"/>
          <p:cNvSpPr txBox="1"/>
          <p:nvPr/>
        </p:nvSpPr>
        <p:spPr>
          <a:xfrm>
            <a:off x="4844415" y="4829175"/>
            <a:ext cx="2669540" cy="240029"/>
          </a:xfrm>
          <a:prstGeom prst="rect">
            <a:avLst/>
          </a:prstGeom>
        </p:spPr>
        <p:txBody>
          <a:bodyPr vert="horz" wrap="square" lIns="0" tIns="13335" rIns="0" bIns="0" rtlCol="0">
            <a:spAutoFit/>
          </a:bodyPr>
          <a:lstStyle/>
          <a:p>
            <a:pPr marL="91440" indent="-79375">
              <a:lnSpc>
                <a:spcPct val="100000"/>
              </a:lnSpc>
              <a:spcBef>
                <a:spcPts val="105"/>
              </a:spcBef>
              <a:buSzPct val="93000"/>
              <a:buChar char="•"/>
              <a:tabLst>
                <a:tab pos="92075" algn="l"/>
              </a:tabLst>
            </a:pPr>
            <a:r>
              <a:rPr sz="1400" spc="-5" dirty="0">
                <a:solidFill>
                  <a:srgbClr val="FFFFFF"/>
                </a:solidFill>
                <a:latin typeface="微软雅黑" panose="020B0503020204020204" charset="-122"/>
                <a:cs typeface="微软雅黑" panose="020B0503020204020204" charset="-122"/>
              </a:rPr>
              <a:t>选拔优秀毕业生（校招/</a:t>
            </a:r>
            <a:r>
              <a:rPr sz="1400" spc="-5" dirty="0">
                <a:solidFill>
                  <a:srgbClr val="FFFFFF"/>
                </a:solidFill>
                <a:latin typeface="微软雅黑" panose="020B0503020204020204" charset="-122"/>
                <a:cs typeface="微软雅黑" panose="020B0503020204020204" charset="-122"/>
              </a:rPr>
              <a:t>实</a:t>
            </a:r>
            <a:r>
              <a:rPr sz="1400" dirty="0">
                <a:solidFill>
                  <a:srgbClr val="FFFFFF"/>
                </a:solidFill>
                <a:latin typeface="微软雅黑" panose="020B0503020204020204" charset="-122"/>
                <a:cs typeface="微软雅黑" panose="020B0503020204020204" charset="-122"/>
              </a:rPr>
              <a:t>习生</a:t>
            </a:r>
            <a:r>
              <a:rPr sz="1400" spc="5" dirty="0">
                <a:solidFill>
                  <a:srgbClr val="FFFFFF"/>
                </a:solidFill>
                <a:latin typeface="微软雅黑" panose="020B0503020204020204" charset="-122"/>
                <a:cs typeface="微软雅黑" panose="020B0503020204020204" charset="-122"/>
              </a:rPr>
              <a:t>）</a:t>
            </a:r>
            <a:endParaRPr sz="1400">
              <a:latin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333752" y="2325782"/>
            <a:ext cx="669925" cy="669925"/>
          </a:xfrm>
          <a:prstGeom prst="rect">
            <a:avLst/>
          </a:prstGeom>
        </p:spPr>
        <p:txBody>
          <a:bodyPr vert="horz" wrap="square" lIns="0" tIns="95885" rIns="0" bIns="0" rtlCol="0">
            <a:spAutoFit/>
          </a:bodyPr>
          <a:lstStyle/>
          <a:p>
            <a:pPr>
              <a:lnSpc>
                <a:spcPts val="4515"/>
              </a:lnSpc>
              <a:spcBef>
                <a:spcPts val="755"/>
              </a:spcBef>
            </a:pPr>
            <a:r>
              <a:rPr sz="4000" spc="5" dirty="0">
                <a:solidFill>
                  <a:srgbClr val="16375E"/>
                </a:solidFill>
                <a:latin typeface="宋体" panose="02010600030101010101" pitchFamily="2" charset="-122"/>
                <a:cs typeface="宋体" panose="02010600030101010101" pitchFamily="2" charset="-122"/>
              </a:rPr>
              <a:t>一</a:t>
            </a:r>
            <a:endParaRPr sz="4000">
              <a:latin typeface="宋体" panose="02010600030101010101" pitchFamily="2" charset="-122"/>
              <a:cs typeface="宋体" panose="02010600030101010101" pitchFamily="2" charset="-122"/>
            </a:endParaRPr>
          </a:p>
        </p:txBody>
      </p:sp>
      <p:sp>
        <p:nvSpPr>
          <p:cNvPr id="10" name="object 10"/>
          <p:cNvSpPr txBox="1"/>
          <p:nvPr/>
        </p:nvSpPr>
        <p:spPr>
          <a:xfrm rot="20220000">
            <a:off x="5777887" y="554522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3" name="object 13"/>
          <p:cNvSpPr txBox="1">
            <a:spLocks noGrp="1"/>
          </p:cNvSpPr>
          <p:nvPr>
            <p:ph type="title"/>
          </p:nvPr>
        </p:nvSpPr>
        <p:spPr>
          <a:xfrm>
            <a:off x="492759" y="315594"/>
            <a:ext cx="51809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招聘体系的同</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a:t>
            </a:r>
            <a:r>
              <a:rPr sz="2800" b="0" spc="-5" dirty="0">
                <a:latin typeface="黑体" panose="02010609060101010101" charset="-122"/>
                <a:cs typeface="黑体" panose="02010609060101010101" charset="-122"/>
              </a:rPr>
              <a:t>：STAR</a:t>
            </a:r>
            <a:r>
              <a:rPr sz="2800" b="0" dirty="0">
                <a:latin typeface="黑体" panose="02010609060101010101" charset="-122"/>
                <a:cs typeface="黑体" panose="02010609060101010101" charset="-122"/>
              </a:rPr>
              <a:t>面试</a:t>
            </a:r>
            <a:r>
              <a:rPr sz="2800" b="0" spc="-5" dirty="0">
                <a:latin typeface="黑体" panose="02010609060101010101" charset="-122"/>
                <a:cs typeface="黑体" panose="02010609060101010101" charset="-122"/>
              </a:rPr>
              <a:t>法</a:t>
            </a:r>
            <a:endParaRPr sz="2800">
              <a:latin typeface="黑体" panose="02010609060101010101" charset="-122"/>
              <a:cs typeface="黑体" panose="02010609060101010101" charset="-122"/>
            </a:endParaRPr>
          </a:p>
        </p:txBody>
      </p:sp>
      <p:sp>
        <p:nvSpPr>
          <p:cNvPr id="14" name="object 14"/>
          <p:cNvSpPr txBox="1"/>
          <p:nvPr/>
        </p:nvSpPr>
        <p:spPr>
          <a:xfrm>
            <a:off x="387350" y="1474469"/>
            <a:ext cx="11259820" cy="331470"/>
          </a:xfrm>
          <a:prstGeom prst="rect">
            <a:avLst/>
          </a:prstGeom>
        </p:spPr>
        <p:txBody>
          <a:bodyPr vert="horz" wrap="square" lIns="0" tIns="13335" rIns="0" bIns="0" rtlCol="0">
            <a:spAutoFit/>
          </a:bodyPr>
          <a:lstStyle/>
          <a:p>
            <a:pPr marL="267335" indent="-254635">
              <a:lnSpc>
                <a:spcPct val="100000"/>
              </a:lnSpc>
              <a:spcBef>
                <a:spcPts val="105"/>
              </a:spcBef>
              <a:buFont typeface="MS UI Gothic" panose="020B0600070205080204" charset="-128"/>
              <a:buChar char="•"/>
              <a:tabLst>
                <a:tab pos="266700" algn="l"/>
                <a:tab pos="267335" algn="l"/>
              </a:tabLst>
            </a:pPr>
            <a:r>
              <a:rPr sz="2000" b="1" spc="-5" dirty="0">
                <a:solidFill>
                  <a:srgbClr val="F1F1F1"/>
                </a:solidFill>
                <a:latin typeface="黑体" panose="02010609060101010101" charset="-122"/>
                <a:cs typeface="黑体" panose="02010609060101010101" charset="-122"/>
              </a:rPr>
              <a:t>STAR</a:t>
            </a:r>
            <a:r>
              <a:rPr sz="2000" b="1" dirty="0">
                <a:solidFill>
                  <a:srgbClr val="F1F1F1"/>
                </a:solidFill>
                <a:latin typeface="黑体" panose="02010609060101010101" charset="-122"/>
                <a:cs typeface="黑体" panose="02010609060101010101" charset="-122"/>
              </a:rPr>
              <a:t>面试</a:t>
            </a:r>
            <a:r>
              <a:rPr sz="2000" b="1" spc="-5" dirty="0">
                <a:solidFill>
                  <a:srgbClr val="F1F1F1"/>
                </a:solidFill>
                <a:latin typeface="黑体" panose="02010609060101010101" charset="-122"/>
                <a:cs typeface="黑体" panose="02010609060101010101" charset="-122"/>
              </a:rPr>
              <a:t>法</a:t>
            </a:r>
            <a:r>
              <a:rPr sz="2000" b="1" spc="10" dirty="0">
                <a:solidFill>
                  <a:srgbClr val="F1F1F1"/>
                </a:solidFill>
                <a:latin typeface="黑体" panose="02010609060101010101" charset="-122"/>
                <a:cs typeface="黑体" panose="02010609060101010101" charset="-122"/>
              </a:rPr>
              <a:t> </a:t>
            </a:r>
            <a:r>
              <a:rPr sz="2000" b="1" spc="-5" dirty="0">
                <a:solidFill>
                  <a:srgbClr val="F1F1F1"/>
                </a:solidFill>
                <a:latin typeface="黑体" panose="02010609060101010101" charset="-122"/>
                <a:cs typeface="黑体" panose="02010609060101010101" charset="-122"/>
              </a:rPr>
              <a:t>——</a:t>
            </a:r>
            <a:r>
              <a:rPr sz="2000" b="1" spc="10" dirty="0">
                <a:solidFill>
                  <a:srgbClr val="F1F1F1"/>
                </a:solidFill>
                <a:latin typeface="黑体" panose="02010609060101010101" charset="-122"/>
                <a:cs typeface="黑体" panose="02010609060101010101" charset="-122"/>
              </a:rPr>
              <a:t> </a:t>
            </a:r>
            <a:r>
              <a:rPr sz="2000" b="1" dirty="0">
                <a:solidFill>
                  <a:srgbClr val="F1F1F1"/>
                </a:solidFill>
                <a:latin typeface="黑体" panose="02010609060101010101" charset="-122"/>
                <a:cs typeface="黑体" panose="02010609060101010101" charset="-122"/>
              </a:rPr>
              <a:t>询问应聘者特定的情景或环境中就某一任务采取的行为及产生结果的面试方法</a:t>
            </a:r>
            <a:r>
              <a:rPr sz="2000" b="1" spc="-5" dirty="0">
                <a:solidFill>
                  <a:srgbClr val="F1F1F1"/>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p:txBody>
      </p:sp>
      <p:graphicFrame>
        <p:nvGraphicFramePr>
          <p:cNvPr id="15" name="object 15"/>
          <p:cNvGraphicFramePr>
            <a:graphicFrameLocks noGrp="1"/>
          </p:cNvGraphicFramePr>
          <p:nvPr>
            <p:custDataLst>
              <p:tags r:id="rId1"/>
            </p:custDataLst>
          </p:nvPr>
        </p:nvGraphicFramePr>
        <p:xfrm>
          <a:off x="5862320" y="2554287"/>
          <a:ext cx="4050665" cy="2014220"/>
        </p:xfrm>
        <a:graphic>
          <a:graphicData uri="http://schemas.openxmlformats.org/drawingml/2006/table">
            <a:tbl>
              <a:tblPr firstRow="1" bandRow="1">
                <a:tableStyleId>{2D5ABB26-0587-4C30-8999-92F81FD0307C}</a:tableStyleId>
              </a:tblPr>
              <a:tblGrid>
                <a:gridCol w="2026920"/>
                <a:gridCol w="1073150"/>
                <a:gridCol w="950594"/>
              </a:tblGrid>
              <a:tr h="458470">
                <a:tc>
                  <a:txBody>
                    <a:bodyPr/>
                    <a:lstStyle/>
                    <a:p>
                      <a:pPr marL="337185" indent="-305435">
                        <a:lnSpc>
                          <a:spcPts val="2795"/>
                        </a:lnSpc>
                        <a:buFont typeface="MS UI Gothic" panose="020B0600070205080204" charset="-128"/>
                        <a:buChar char="•"/>
                        <a:tabLst>
                          <a:tab pos="336550" algn="l"/>
                          <a:tab pos="337185" algn="l"/>
                        </a:tabLst>
                      </a:pPr>
                      <a:r>
                        <a:rPr sz="2400" b="1" spc="-5" dirty="0">
                          <a:solidFill>
                            <a:srgbClr val="FF0000"/>
                          </a:solidFill>
                          <a:latin typeface="黑体" panose="02010609060101010101" charset="-122"/>
                          <a:cs typeface="黑体" panose="02010609060101010101" charset="-122"/>
                        </a:rPr>
                        <a:t>S</a:t>
                      </a:r>
                      <a:r>
                        <a:rPr sz="2400" b="1" spc="-5" dirty="0">
                          <a:solidFill>
                            <a:srgbClr val="F1F1F1"/>
                          </a:solidFill>
                          <a:latin typeface="黑体" panose="02010609060101010101" charset="-122"/>
                          <a:cs typeface="黑体" panose="02010609060101010101" charset="-122"/>
                        </a:rPr>
                        <a:t>ituation</a:t>
                      </a:r>
                      <a:endParaRPr sz="2400">
                        <a:latin typeface="黑体" panose="02010609060101010101" charset="-122"/>
                        <a:cs typeface="黑体" panose="02010609060101010101" charset="-122"/>
                      </a:endParaRPr>
                    </a:p>
                  </a:txBody>
                  <a:tcPr marL="0" marR="0" marT="0" marB="0"/>
                </a:tc>
                <a:tc>
                  <a:txBody>
                    <a:bodyPr/>
                    <a:lstStyle/>
                    <a:p>
                      <a:pPr marR="147320" algn="r">
                        <a:lnSpc>
                          <a:spcPts val="2795"/>
                        </a:lnSpc>
                      </a:pPr>
                      <a:r>
                        <a:rPr sz="2400" b="1" spc="-5" dirty="0">
                          <a:solidFill>
                            <a:srgbClr val="F1F1F1"/>
                          </a:solidFill>
                          <a:latin typeface="黑体" panose="02010609060101010101" charset="-122"/>
                          <a:cs typeface="黑体" panose="02010609060101010101" charset="-122"/>
                        </a:rPr>
                        <a:t>——</a:t>
                      </a:r>
                      <a:endParaRPr sz="2400">
                        <a:latin typeface="黑体" panose="02010609060101010101" charset="-122"/>
                        <a:cs typeface="黑体" panose="02010609060101010101" charset="-122"/>
                      </a:endParaRPr>
                    </a:p>
                  </a:txBody>
                  <a:tcPr marL="0" marR="0" marT="0" marB="0"/>
                </a:tc>
                <a:tc>
                  <a:txBody>
                    <a:bodyPr/>
                    <a:lstStyle/>
                    <a:p>
                      <a:pPr marL="154305">
                        <a:lnSpc>
                          <a:spcPts val="2795"/>
                        </a:lnSpc>
                      </a:pPr>
                      <a:r>
                        <a:rPr sz="2400" b="1" dirty="0">
                          <a:solidFill>
                            <a:srgbClr val="F1F1F1"/>
                          </a:solidFill>
                          <a:latin typeface="黑体" panose="02010609060101010101" charset="-122"/>
                          <a:cs typeface="黑体" panose="02010609060101010101" charset="-122"/>
                        </a:rPr>
                        <a:t>情</a:t>
                      </a:r>
                      <a:r>
                        <a:rPr sz="2400" b="1" spc="-10" dirty="0">
                          <a:solidFill>
                            <a:srgbClr val="F1F1F1"/>
                          </a:solidFill>
                          <a:latin typeface="黑体" panose="02010609060101010101" charset="-122"/>
                          <a:cs typeface="黑体" panose="02010609060101010101" charset="-122"/>
                        </a:rPr>
                        <a:t>景</a:t>
                      </a:r>
                      <a:endParaRPr sz="2400">
                        <a:latin typeface="黑体" panose="02010609060101010101" charset="-122"/>
                        <a:cs typeface="黑体" panose="02010609060101010101" charset="-122"/>
                      </a:endParaRPr>
                    </a:p>
                  </a:txBody>
                  <a:tcPr marL="0" marR="0" marT="0" marB="0"/>
                </a:tc>
              </a:tr>
              <a:tr h="548640">
                <a:tc>
                  <a:txBody>
                    <a:bodyPr/>
                    <a:lstStyle/>
                    <a:p>
                      <a:pPr marL="337185" indent="-305435">
                        <a:lnSpc>
                          <a:spcPct val="100000"/>
                        </a:lnSpc>
                        <a:spcBef>
                          <a:spcPts val="620"/>
                        </a:spcBef>
                        <a:buFont typeface="MS UI Gothic" panose="020B0600070205080204" charset="-128"/>
                        <a:buChar char="•"/>
                        <a:tabLst>
                          <a:tab pos="336550" algn="l"/>
                          <a:tab pos="337185" algn="l"/>
                        </a:tabLst>
                      </a:pPr>
                      <a:r>
                        <a:rPr sz="2400" b="1" spc="-5" dirty="0">
                          <a:solidFill>
                            <a:srgbClr val="FF0000"/>
                          </a:solidFill>
                          <a:latin typeface="黑体" panose="02010609060101010101" charset="-122"/>
                          <a:cs typeface="黑体" panose="02010609060101010101" charset="-122"/>
                        </a:rPr>
                        <a:t>T</a:t>
                      </a:r>
                      <a:r>
                        <a:rPr sz="2400" b="1" spc="-5" dirty="0">
                          <a:solidFill>
                            <a:srgbClr val="F1F1F1"/>
                          </a:solidFill>
                          <a:latin typeface="黑体" panose="02010609060101010101" charset="-122"/>
                          <a:cs typeface="黑体" panose="02010609060101010101" charset="-122"/>
                        </a:rPr>
                        <a:t>ask</a:t>
                      </a:r>
                      <a:endParaRPr sz="2400">
                        <a:latin typeface="黑体" panose="02010609060101010101" charset="-122"/>
                        <a:cs typeface="黑体" panose="02010609060101010101" charset="-122"/>
                      </a:endParaRPr>
                    </a:p>
                  </a:txBody>
                  <a:tcPr marL="0" marR="0" marT="78740" marB="0"/>
                </a:tc>
                <a:tc>
                  <a:txBody>
                    <a:bodyPr/>
                    <a:lstStyle/>
                    <a:p>
                      <a:pPr marR="146685" algn="r">
                        <a:lnSpc>
                          <a:spcPct val="100000"/>
                        </a:lnSpc>
                        <a:spcBef>
                          <a:spcPts val="620"/>
                        </a:spcBef>
                      </a:pPr>
                      <a:r>
                        <a:rPr sz="2400" b="1" spc="-5" dirty="0">
                          <a:solidFill>
                            <a:srgbClr val="F1F1F1"/>
                          </a:solidFill>
                          <a:latin typeface="黑体" panose="02010609060101010101" charset="-122"/>
                          <a:cs typeface="黑体" panose="02010609060101010101" charset="-122"/>
                        </a:rPr>
                        <a:t>——</a:t>
                      </a:r>
                      <a:endParaRPr sz="2400">
                        <a:latin typeface="黑体" panose="02010609060101010101" charset="-122"/>
                        <a:cs typeface="黑体" panose="02010609060101010101" charset="-122"/>
                      </a:endParaRPr>
                    </a:p>
                  </a:txBody>
                  <a:tcPr marL="0" marR="0" marT="78740" marB="0"/>
                </a:tc>
                <a:tc>
                  <a:txBody>
                    <a:bodyPr/>
                    <a:lstStyle/>
                    <a:p>
                      <a:pPr marL="153670">
                        <a:lnSpc>
                          <a:spcPct val="100000"/>
                        </a:lnSpc>
                        <a:spcBef>
                          <a:spcPts val="620"/>
                        </a:spcBef>
                      </a:pPr>
                      <a:r>
                        <a:rPr sz="2400" b="1" dirty="0">
                          <a:solidFill>
                            <a:srgbClr val="F1F1F1"/>
                          </a:solidFill>
                          <a:latin typeface="黑体" panose="02010609060101010101" charset="-122"/>
                          <a:cs typeface="黑体" panose="02010609060101010101" charset="-122"/>
                        </a:rPr>
                        <a:t>任</a:t>
                      </a:r>
                      <a:r>
                        <a:rPr sz="2400" b="1" spc="-10" dirty="0">
                          <a:solidFill>
                            <a:srgbClr val="F1F1F1"/>
                          </a:solidFill>
                          <a:latin typeface="黑体" panose="02010609060101010101" charset="-122"/>
                          <a:cs typeface="黑体" panose="02010609060101010101" charset="-122"/>
                        </a:rPr>
                        <a:t>务</a:t>
                      </a:r>
                      <a:endParaRPr sz="2400">
                        <a:latin typeface="黑体" panose="02010609060101010101" charset="-122"/>
                        <a:cs typeface="黑体" panose="02010609060101010101" charset="-122"/>
                      </a:endParaRPr>
                    </a:p>
                  </a:txBody>
                  <a:tcPr marL="0" marR="0" marT="78740" marB="0"/>
                </a:tc>
              </a:tr>
              <a:tr h="548639">
                <a:tc>
                  <a:txBody>
                    <a:bodyPr/>
                    <a:lstStyle/>
                    <a:p>
                      <a:pPr marL="337185" indent="-305435">
                        <a:lnSpc>
                          <a:spcPct val="100000"/>
                        </a:lnSpc>
                        <a:spcBef>
                          <a:spcPts val="620"/>
                        </a:spcBef>
                        <a:buFont typeface="MS UI Gothic" panose="020B0600070205080204" charset="-128"/>
                        <a:buChar char="•"/>
                        <a:tabLst>
                          <a:tab pos="336550" algn="l"/>
                          <a:tab pos="337185" algn="l"/>
                        </a:tabLst>
                      </a:pPr>
                      <a:r>
                        <a:rPr sz="2400" b="1" spc="-5" dirty="0">
                          <a:solidFill>
                            <a:srgbClr val="FF0000"/>
                          </a:solidFill>
                          <a:latin typeface="黑体" panose="02010609060101010101" charset="-122"/>
                          <a:cs typeface="黑体" panose="02010609060101010101" charset="-122"/>
                        </a:rPr>
                        <a:t>A</a:t>
                      </a:r>
                      <a:r>
                        <a:rPr sz="2400" b="1" spc="-5" dirty="0">
                          <a:solidFill>
                            <a:srgbClr val="F1F1F1"/>
                          </a:solidFill>
                          <a:latin typeface="黑体" panose="02010609060101010101" charset="-122"/>
                          <a:cs typeface="黑体" panose="02010609060101010101" charset="-122"/>
                        </a:rPr>
                        <a:t>ction</a:t>
                      </a:r>
                      <a:endParaRPr sz="2400">
                        <a:latin typeface="黑体" panose="02010609060101010101" charset="-122"/>
                        <a:cs typeface="黑体" panose="02010609060101010101" charset="-122"/>
                      </a:endParaRPr>
                    </a:p>
                  </a:txBody>
                  <a:tcPr marL="0" marR="0" marT="78740" marB="0"/>
                </a:tc>
                <a:tc>
                  <a:txBody>
                    <a:bodyPr/>
                    <a:lstStyle/>
                    <a:p>
                      <a:pPr marR="146685" algn="r">
                        <a:lnSpc>
                          <a:spcPct val="100000"/>
                        </a:lnSpc>
                        <a:spcBef>
                          <a:spcPts val="620"/>
                        </a:spcBef>
                      </a:pPr>
                      <a:r>
                        <a:rPr sz="2400" b="1" spc="-5" dirty="0">
                          <a:solidFill>
                            <a:srgbClr val="F1F1F1"/>
                          </a:solidFill>
                          <a:latin typeface="黑体" panose="02010609060101010101" charset="-122"/>
                          <a:cs typeface="黑体" panose="02010609060101010101" charset="-122"/>
                        </a:rPr>
                        <a:t>——</a:t>
                      </a:r>
                      <a:endParaRPr sz="2400">
                        <a:latin typeface="黑体" panose="02010609060101010101" charset="-122"/>
                        <a:cs typeface="黑体" panose="02010609060101010101" charset="-122"/>
                      </a:endParaRPr>
                    </a:p>
                  </a:txBody>
                  <a:tcPr marL="0" marR="0" marT="78740" marB="0"/>
                </a:tc>
                <a:tc>
                  <a:txBody>
                    <a:bodyPr/>
                    <a:lstStyle/>
                    <a:p>
                      <a:pPr marL="154305">
                        <a:lnSpc>
                          <a:spcPct val="100000"/>
                        </a:lnSpc>
                        <a:spcBef>
                          <a:spcPts val="620"/>
                        </a:spcBef>
                      </a:pPr>
                      <a:r>
                        <a:rPr sz="2400" b="1" dirty="0">
                          <a:solidFill>
                            <a:srgbClr val="F1F1F1"/>
                          </a:solidFill>
                          <a:latin typeface="黑体" panose="02010609060101010101" charset="-122"/>
                          <a:cs typeface="黑体" panose="02010609060101010101" charset="-122"/>
                        </a:rPr>
                        <a:t>行</a:t>
                      </a:r>
                      <a:r>
                        <a:rPr sz="2400" b="1" spc="-10" dirty="0">
                          <a:solidFill>
                            <a:srgbClr val="F1F1F1"/>
                          </a:solidFill>
                          <a:latin typeface="黑体" panose="02010609060101010101" charset="-122"/>
                          <a:cs typeface="黑体" panose="02010609060101010101" charset="-122"/>
                        </a:rPr>
                        <a:t>动</a:t>
                      </a:r>
                      <a:endParaRPr sz="2400">
                        <a:latin typeface="黑体" panose="02010609060101010101" charset="-122"/>
                        <a:cs typeface="黑体" panose="02010609060101010101" charset="-122"/>
                      </a:endParaRPr>
                    </a:p>
                  </a:txBody>
                  <a:tcPr marL="0" marR="0" marT="78740" marB="0"/>
                </a:tc>
              </a:tr>
              <a:tr h="458470">
                <a:tc>
                  <a:txBody>
                    <a:bodyPr/>
                    <a:lstStyle/>
                    <a:p>
                      <a:pPr marL="337185" indent="-305435">
                        <a:lnSpc>
                          <a:spcPts val="2735"/>
                        </a:lnSpc>
                        <a:spcBef>
                          <a:spcPts val="620"/>
                        </a:spcBef>
                        <a:buFont typeface="MS UI Gothic" panose="020B0600070205080204" charset="-128"/>
                        <a:buChar char="•"/>
                        <a:tabLst>
                          <a:tab pos="336550" algn="l"/>
                          <a:tab pos="337185" algn="l"/>
                        </a:tabLst>
                      </a:pPr>
                      <a:r>
                        <a:rPr sz="2400" b="1" spc="-5" dirty="0">
                          <a:solidFill>
                            <a:srgbClr val="FF0000"/>
                          </a:solidFill>
                          <a:latin typeface="黑体" panose="02010609060101010101" charset="-122"/>
                          <a:cs typeface="黑体" panose="02010609060101010101" charset="-122"/>
                        </a:rPr>
                        <a:t>R</a:t>
                      </a:r>
                      <a:r>
                        <a:rPr sz="2400" b="1" spc="-5" dirty="0">
                          <a:solidFill>
                            <a:srgbClr val="F1F1F1"/>
                          </a:solidFill>
                          <a:latin typeface="黑体" panose="02010609060101010101" charset="-122"/>
                          <a:cs typeface="黑体" panose="02010609060101010101" charset="-122"/>
                        </a:rPr>
                        <a:t>esult</a:t>
                      </a:r>
                      <a:endParaRPr sz="2400">
                        <a:latin typeface="黑体" panose="02010609060101010101" charset="-122"/>
                        <a:cs typeface="黑体" panose="02010609060101010101" charset="-122"/>
                      </a:endParaRPr>
                    </a:p>
                  </a:txBody>
                  <a:tcPr marL="0" marR="0" marT="78740" marB="0"/>
                </a:tc>
                <a:tc>
                  <a:txBody>
                    <a:bodyPr/>
                    <a:lstStyle/>
                    <a:p>
                      <a:pPr marR="146685" algn="r">
                        <a:lnSpc>
                          <a:spcPts val="2735"/>
                        </a:lnSpc>
                        <a:spcBef>
                          <a:spcPts val="620"/>
                        </a:spcBef>
                      </a:pPr>
                      <a:r>
                        <a:rPr sz="2400" b="1" spc="-5" dirty="0">
                          <a:solidFill>
                            <a:srgbClr val="F1F1F1"/>
                          </a:solidFill>
                          <a:latin typeface="黑体" panose="02010609060101010101" charset="-122"/>
                          <a:cs typeface="黑体" panose="02010609060101010101" charset="-122"/>
                        </a:rPr>
                        <a:t>——</a:t>
                      </a:r>
                      <a:endParaRPr sz="2400">
                        <a:latin typeface="黑体" panose="02010609060101010101" charset="-122"/>
                        <a:cs typeface="黑体" panose="02010609060101010101" charset="-122"/>
                      </a:endParaRPr>
                    </a:p>
                  </a:txBody>
                  <a:tcPr marL="0" marR="0" marT="78740" marB="0"/>
                </a:tc>
                <a:tc>
                  <a:txBody>
                    <a:bodyPr/>
                    <a:lstStyle/>
                    <a:p>
                      <a:pPr marL="307975">
                        <a:lnSpc>
                          <a:spcPts val="2735"/>
                        </a:lnSpc>
                        <a:spcBef>
                          <a:spcPts val="620"/>
                        </a:spcBef>
                      </a:pPr>
                      <a:r>
                        <a:rPr sz="2400" b="1" dirty="0">
                          <a:solidFill>
                            <a:srgbClr val="F1F1F1"/>
                          </a:solidFill>
                          <a:latin typeface="黑体" panose="02010609060101010101" charset="-122"/>
                          <a:cs typeface="黑体" panose="02010609060101010101" charset="-122"/>
                        </a:rPr>
                        <a:t>结</a:t>
                      </a:r>
                      <a:r>
                        <a:rPr sz="2400" b="1" spc="-10" dirty="0">
                          <a:solidFill>
                            <a:srgbClr val="F1F1F1"/>
                          </a:solidFill>
                          <a:latin typeface="黑体" panose="02010609060101010101" charset="-122"/>
                          <a:cs typeface="黑体" panose="02010609060101010101" charset="-122"/>
                        </a:rPr>
                        <a:t>果</a:t>
                      </a:r>
                      <a:endParaRPr sz="2400">
                        <a:latin typeface="黑体" panose="02010609060101010101" charset="-122"/>
                        <a:cs typeface="黑体" panose="02010609060101010101" charset="-122"/>
                      </a:endParaRPr>
                    </a:p>
                  </a:txBody>
                  <a:tcPr marL="0" marR="0" marT="78740" marB="0"/>
                </a:tc>
              </a:tr>
            </a:tbl>
          </a:graphicData>
        </a:graphic>
      </p:graphicFrame>
      <p:grpSp>
        <p:nvGrpSpPr>
          <p:cNvPr id="16" name="object 16"/>
          <p:cNvGrpSpPr/>
          <p:nvPr/>
        </p:nvGrpSpPr>
        <p:grpSpPr>
          <a:xfrm>
            <a:off x="2419985" y="2229942"/>
            <a:ext cx="2228215" cy="2742565"/>
            <a:chOff x="2419985" y="2229942"/>
            <a:chExt cx="2228215" cy="2742565"/>
          </a:xfrm>
        </p:grpSpPr>
        <p:sp>
          <p:nvSpPr>
            <p:cNvPr id="17" name="object 17"/>
            <p:cNvSpPr/>
            <p:nvPr/>
          </p:nvSpPr>
          <p:spPr>
            <a:xfrm>
              <a:off x="3727970" y="2236723"/>
              <a:ext cx="920115" cy="2722245"/>
            </a:xfrm>
            <a:custGeom>
              <a:avLst/>
              <a:gdLst/>
              <a:ahLst/>
              <a:cxnLst/>
              <a:rect l="l" t="t" r="r" b="b"/>
              <a:pathLst>
                <a:path w="920114" h="2722245">
                  <a:moveTo>
                    <a:pt x="920000" y="2722156"/>
                  </a:moveTo>
                  <a:lnTo>
                    <a:pt x="0" y="2722156"/>
                  </a:lnTo>
                  <a:lnTo>
                    <a:pt x="0" y="2484856"/>
                  </a:lnTo>
                  <a:lnTo>
                    <a:pt x="3390" y="2313660"/>
                  </a:lnTo>
                  <a:lnTo>
                    <a:pt x="6781" y="1878050"/>
                  </a:lnTo>
                  <a:lnTo>
                    <a:pt x="8470" y="1630578"/>
                  </a:lnTo>
                  <a:lnTo>
                    <a:pt x="11861" y="1376337"/>
                  </a:lnTo>
                  <a:lnTo>
                    <a:pt x="11861" y="1118692"/>
                  </a:lnTo>
                  <a:lnTo>
                    <a:pt x="15252" y="871219"/>
                  </a:lnTo>
                  <a:lnTo>
                    <a:pt x="18643" y="430530"/>
                  </a:lnTo>
                  <a:lnTo>
                    <a:pt x="20332" y="254241"/>
                  </a:lnTo>
                  <a:lnTo>
                    <a:pt x="22021" y="118643"/>
                  </a:lnTo>
                  <a:lnTo>
                    <a:pt x="22021" y="30505"/>
                  </a:lnTo>
                  <a:lnTo>
                    <a:pt x="23723" y="0"/>
                  </a:lnTo>
                  <a:lnTo>
                    <a:pt x="920000" y="0"/>
                  </a:lnTo>
                  <a:lnTo>
                    <a:pt x="920000" y="2722156"/>
                  </a:lnTo>
                  <a:close/>
                </a:path>
              </a:pathLst>
            </a:custGeom>
            <a:solidFill>
              <a:srgbClr val="ABA862"/>
            </a:solidFill>
          </p:spPr>
          <p:txBody>
            <a:bodyPr wrap="square" lIns="0" tIns="0" rIns="0" bIns="0" rtlCol="0"/>
            <a:lstStyle/>
            <a:p/>
          </p:txBody>
        </p:sp>
        <p:sp>
          <p:nvSpPr>
            <p:cNvPr id="18" name="object 18"/>
            <p:cNvSpPr/>
            <p:nvPr/>
          </p:nvSpPr>
          <p:spPr>
            <a:xfrm>
              <a:off x="2455570" y="2229942"/>
              <a:ext cx="1304925" cy="2412365"/>
            </a:xfrm>
            <a:custGeom>
              <a:avLst/>
              <a:gdLst/>
              <a:ahLst/>
              <a:cxnLst/>
              <a:rect l="l" t="t" r="r" b="b"/>
              <a:pathLst>
                <a:path w="1304925" h="2412365">
                  <a:moveTo>
                    <a:pt x="1296123" y="2411971"/>
                  </a:moveTo>
                  <a:lnTo>
                    <a:pt x="0" y="2411971"/>
                  </a:lnTo>
                  <a:lnTo>
                    <a:pt x="6769" y="0"/>
                  </a:lnTo>
                  <a:lnTo>
                    <a:pt x="1304594" y="0"/>
                  </a:lnTo>
                  <a:lnTo>
                    <a:pt x="1296123" y="2411971"/>
                  </a:lnTo>
                  <a:close/>
                </a:path>
              </a:pathLst>
            </a:custGeom>
            <a:solidFill>
              <a:srgbClr val="C8D395"/>
            </a:solidFill>
          </p:spPr>
          <p:txBody>
            <a:bodyPr wrap="square" lIns="0" tIns="0" rIns="0" bIns="0" rtlCol="0"/>
            <a:lstStyle/>
            <a:p/>
          </p:txBody>
        </p:sp>
        <p:pic>
          <p:nvPicPr>
            <p:cNvPr id="19" name="object 19"/>
            <p:cNvPicPr/>
            <p:nvPr/>
          </p:nvPicPr>
          <p:blipFill>
            <a:blip r:embed="rId2" cstate="print"/>
            <a:stretch>
              <a:fillRect/>
            </a:stretch>
          </p:blipFill>
          <p:spPr>
            <a:xfrm>
              <a:off x="2419985" y="2338425"/>
              <a:ext cx="2190711" cy="2634018"/>
            </a:xfrm>
            <a:prstGeom prst="rect">
              <a:avLst/>
            </a:prstGeom>
          </p:spPr>
        </p:pic>
      </p:grpSp>
      <p:sp>
        <p:nvSpPr>
          <p:cNvPr id="20" name="object 20"/>
          <p:cNvSpPr txBox="1"/>
          <p:nvPr/>
        </p:nvSpPr>
        <p:spPr>
          <a:xfrm>
            <a:off x="294004" y="5488304"/>
            <a:ext cx="10429875" cy="391160"/>
          </a:xfrm>
          <a:prstGeom prst="rect">
            <a:avLst/>
          </a:prstGeom>
        </p:spPr>
        <p:txBody>
          <a:bodyPr vert="horz" wrap="square" lIns="0" tIns="12700" rIns="0" bIns="0" rtlCol="0">
            <a:spAutoFit/>
          </a:bodyPr>
          <a:lstStyle/>
          <a:p>
            <a:pPr marL="318135" indent="-305435">
              <a:lnSpc>
                <a:spcPct val="100000"/>
              </a:lnSpc>
              <a:spcBef>
                <a:spcPts val="100"/>
              </a:spcBef>
              <a:buFont typeface="MS UI Gothic" panose="020B0600070205080204" charset="-128"/>
              <a:buChar char="•"/>
              <a:tabLst>
                <a:tab pos="317500" algn="l"/>
                <a:tab pos="318135" algn="l"/>
              </a:tabLst>
            </a:pPr>
            <a:r>
              <a:rPr sz="2400" b="1" dirty="0">
                <a:solidFill>
                  <a:srgbClr val="F1F1F1"/>
                </a:solidFill>
                <a:latin typeface="黑体" panose="02010609060101010101" charset="-122"/>
                <a:cs typeface="黑体" panose="02010609060101010101" charset="-122"/>
              </a:rPr>
              <a:t>通过了解过去和现在多次、反复发生的真实的事件，来预测其将来的行为</a:t>
            </a:r>
            <a:r>
              <a:rPr sz="2400" b="1" spc="-10" dirty="0">
                <a:solidFill>
                  <a:srgbClr val="F1F1F1"/>
                </a:solidFill>
                <a:latin typeface="黑体" panose="02010609060101010101" charset="-122"/>
                <a:cs typeface="黑体" panose="02010609060101010101" charset="-122"/>
              </a:rPr>
              <a:t>。</a:t>
            </a:r>
            <a:endParaRPr sz="2400">
              <a:latin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81330"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a:t>
            </a:r>
            <a:r>
              <a:rPr sz="2800" b="0" spc="-5" dirty="0">
                <a:latin typeface="黑体" panose="02010609060101010101" charset="-122"/>
                <a:cs typeface="黑体" panose="02010609060101010101" charset="-122"/>
              </a:rPr>
              <a:t>异</a:t>
            </a:r>
            <a:endParaRPr sz="2800">
              <a:latin typeface="黑体" panose="02010609060101010101" charset="-122"/>
              <a:cs typeface="黑体" panose="02010609060101010101" charset="-122"/>
            </a:endParaRPr>
          </a:p>
        </p:txBody>
      </p:sp>
      <p:sp>
        <p:nvSpPr>
          <p:cNvPr id="13" name="object 13"/>
          <p:cNvSpPr txBox="1"/>
          <p:nvPr/>
        </p:nvSpPr>
        <p:spPr>
          <a:xfrm>
            <a:off x="1981199" y="1371600"/>
            <a:ext cx="8597900" cy="49631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00"/>
                </a:solidFill>
                <a:latin typeface="黑体" panose="02010609060101010101" charset="-122"/>
                <a:cs typeface="黑体" panose="02010609060101010101" charset="-122"/>
              </a:rPr>
              <a:t>用人理念不</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dirty="0">
                <a:solidFill>
                  <a:srgbClr val="FFFFFF"/>
                </a:solidFill>
                <a:latin typeface="黑体" panose="02010609060101010101" charset="-122"/>
                <a:cs typeface="黑体" panose="02010609060101010101" charset="-122"/>
              </a:rPr>
              <a:t>华为---奋斗者、螺丝钉（任职资格、华大职业课程）、团队价值（因岗寻人）</a:t>
            </a:r>
            <a:endParaRPr sz="1800">
              <a:latin typeface="黑体" panose="02010609060101010101" charset="-122"/>
              <a:cs typeface="黑体" panose="02010609060101010101" charset="-122"/>
            </a:endParaRPr>
          </a:p>
          <a:p>
            <a:pPr marL="12700">
              <a:lnSpc>
                <a:spcPct val="100000"/>
              </a:lnSpc>
            </a:pPr>
            <a:r>
              <a:rPr sz="1800" dirty="0">
                <a:solidFill>
                  <a:srgbClr val="FFFFFF"/>
                </a:solidFill>
                <a:latin typeface="黑体" panose="02010609060101010101" charset="-122"/>
                <a:cs typeface="黑体" panose="02010609060101010101" charset="-122"/>
              </a:rPr>
              <a:t>腾讯---关心员工成长、边界模糊（活水、招聘大视野课程）、个人价值（因人设岗）</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b="1" dirty="0">
                <a:solidFill>
                  <a:srgbClr val="FFFF00"/>
                </a:solidFill>
                <a:latin typeface="黑体" panose="02010609060101010101" charset="-122"/>
                <a:cs typeface="黑体" panose="02010609060101010101" charset="-122"/>
              </a:rPr>
              <a:t>招聘运营风格不</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marR="5948680">
              <a:lnSpc>
                <a:spcPct val="100000"/>
              </a:lnSpc>
            </a:pPr>
            <a:r>
              <a:rPr sz="1800" dirty="0">
                <a:solidFill>
                  <a:srgbClr val="FFFFFF"/>
                </a:solidFill>
                <a:latin typeface="黑体" panose="02010609060101010101" charset="-122"/>
                <a:cs typeface="黑体" panose="02010609060101010101" charset="-122"/>
              </a:rPr>
              <a:t>华为---商务范、高大上 腾讯---屌丝范、创意为王</a:t>
            </a:r>
            <a:endParaRPr sz="1800">
              <a:latin typeface="黑体" panose="02010609060101010101" charset="-122"/>
              <a:cs typeface="黑体" panose="02010609060101010101" charset="-122"/>
            </a:endParaRPr>
          </a:p>
          <a:p>
            <a:pPr marL="12700" marR="7200265">
              <a:lnSpc>
                <a:spcPct val="200000"/>
              </a:lnSpc>
            </a:pPr>
            <a:r>
              <a:rPr sz="1800" b="1" dirty="0">
                <a:solidFill>
                  <a:srgbClr val="FFFF00"/>
                </a:solidFill>
                <a:latin typeface="黑体" panose="02010609060101010101" charset="-122"/>
                <a:cs typeface="黑体" panose="02010609060101010101" charset="-122"/>
              </a:rPr>
              <a:t>招聘哲学不</a:t>
            </a:r>
            <a:r>
              <a:rPr sz="1800" b="1" spc="-10" dirty="0">
                <a:solidFill>
                  <a:srgbClr val="FFFF00"/>
                </a:solidFill>
                <a:latin typeface="黑体" panose="02010609060101010101" charset="-122"/>
                <a:cs typeface="黑体" panose="02010609060101010101" charset="-122"/>
              </a:rPr>
              <a:t>同 </a:t>
            </a:r>
            <a:r>
              <a:rPr sz="1800" dirty="0">
                <a:solidFill>
                  <a:srgbClr val="FFFFFF"/>
                </a:solidFill>
                <a:latin typeface="黑体" panose="02010609060101010101" charset="-122"/>
                <a:cs typeface="黑体" panose="02010609060101010101" charset="-122"/>
              </a:rPr>
              <a:t>如下页图</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b="1" dirty="0">
                <a:solidFill>
                  <a:srgbClr val="FFFF00"/>
                </a:solidFill>
                <a:latin typeface="黑体" panose="02010609060101010101" charset="-122"/>
                <a:cs typeface="黑体" panose="02010609060101010101" charset="-122"/>
              </a:rPr>
              <a:t>渠道侧重不</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spcBef>
                <a:spcPts val="5"/>
              </a:spcBef>
            </a:pPr>
            <a:r>
              <a:rPr sz="1800" dirty="0">
                <a:solidFill>
                  <a:srgbClr val="FFFFFF"/>
                </a:solidFill>
                <a:latin typeface="黑体" panose="02010609060101010101" charset="-122"/>
                <a:cs typeface="黑体" panose="02010609060101010101" charset="-122"/>
              </a:rPr>
              <a:t>华为---猎头/内部猎头团队、LinkedIn</a:t>
            </a:r>
            <a:endParaRPr sz="1800">
              <a:latin typeface="黑体" panose="02010609060101010101" charset="-122"/>
              <a:cs typeface="黑体" panose="02010609060101010101" charset="-122"/>
            </a:endParaRPr>
          </a:p>
          <a:p>
            <a:pPr marL="12700">
              <a:lnSpc>
                <a:spcPct val="100000"/>
              </a:lnSpc>
            </a:pPr>
            <a:r>
              <a:rPr sz="1800" dirty="0">
                <a:solidFill>
                  <a:srgbClr val="FFFFFF"/>
                </a:solidFill>
                <a:latin typeface="黑体" panose="02010609060101010101" charset="-122"/>
                <a:cs typeface="黑体" panose="02010609060101010101" charset="-122"/>
              </a:rPr>
              <a:t>腾讯---伯乐/外部伯乐、新媒体（脉脉/微信/无秘等）</a:t>
            </a:r>
            <a:endParaRPr sz="1800">
              <a:latin typeface="黑体" panose="02010609060101010101" charset="-122"/>
              <a:cs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rot="20220000">
            <a:off x="5777886" y="5545222"/>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426084" y="315594"/>
            <a:ext cx="55365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招聘体系的异</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附：用人理念不</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pic>
        <p:nvPicPr>
          <p:cNvPr id="13" name="object 13"/>
          <p:cNvPicPr/>
          <p:nvPr/>
        </p:nvPicPr>
        <p:blipFill>
          <a:blip r:embed="rId1" cstate="print"/>
          <a:stretch>
            <a:fillRect/>
          </a:stretch>
        </p:blipFill>
        <p:spPr>
          <a:xfrm>
            <a:off x="1188719" y="2148839"/>
            <a:ext cx="4373880" cy="3989832"/>
          </a:xfrm>
          <a:prstGeom prst="rect">
            <a:avLst/>
          </a:prstGeom>
        </p:spPr>
      </p:pic>
      <p:sp>
        <p:nvSpPr>
          <p:cNvPr id="14" name="object 14"/>
          <p:cNvSpPr txBox="1"/>
          <p:nvPr/>
        </p:nvSpPr>
        <p:spPr>
          <a:xfrm>
            <a:off x="2147252" y="1257300"/>
            <a:ext cx="21666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华为的职业培</a:t>
            </a:r>
            <a:r>
              <a:rPr sz="2400" b="1" spc="-10" dirty="0">
                <a:solidFill>
                  <a:srgbClr val="FFFF00"/>
                </a:solidFill>
                <a:latin typeface="黑体" panose="02010609060101010101" charset="-122"/>
                <a:cs typeface="黑体" panose="02010609060101010101" charset="-122"/>
              </a:rPr>
              <a:t>训</a:t>
            </a:r>
            <a:endParaRPr sz="2400">
              <a:latin typeface="黑体" panose="02010609060101010101" charset="-122"/>
              <a:cs typeface="黑体" panose="02010609060101010101" charset="-122"/>
            </a:endParaRPr>
          </a:p>
        </p:txBody>
      </p:sp>
      <p:sp>
        <p:nvSpPr>
          <p:cNvPr id="15" name="object 15"/>
          <p:cNvSpPr txBox="1"/>
          <p:nvPr/>
        </p:nvSpPr>
        <p:spPr>
          <a:xfrm>
            <a:off x="7698740" y="1257300"/>
            <a:ext cx="21666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腾讯的视野培</a:t>
            </a:r>
            <a:r>
              <a:rPr sz="2400" b="1" spc="-10" dirty="0">
                <a:solidFill>
                  <a:srgbClr val="FFFF00"/>
                </a:solidFill>
                <a:latin typeface="黑体" panose="02010609060101010101" charset="-122"/>
                <a:cs typeface="黑体" panose="02010609060101010101" charset="-122"/>
              </a:rPr>
              <a:t>训</a:t>
            </a:r>
            <a:endParaRPr sz="2400">
              <a:latin typeface="黑体" panose="02010609060101010101" charset="-122"/>
              <a:cs typeface="黑体" panose="02010609060101010101" charset="-122"/>
            </a:endParaRPr>
          </a:p>
        </p:txBody>
      </p:sp>
      <p:pic>
        <p:nvPicPr>
          <p:cNvPr id="16" name="object 16"/>
          <p:cNvPicPr/>
          <p:nvPr/>
        </p:nvPicPr>
        <p:blipFill>
          <a:blip r:embed="rId2" cstate="print"/>
          <a:stretch>
            <a:fillRect/>
          </a:stretch>
        </p:blipFill>
        <p:spPr>
          <a:xfrm>
            <a:off x="6629400" y="2148839"/>
            <a:ext cx="4454652" cy="39883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rot="20220000">
            <a:off x="3317287" y="2101350"/>
            <a:ext cx="2105318" cy="509270"/>
          </a:xfrm>
          <a:prstGeom prst="rect">
            <a:avLst/>
          </a:prstGeom>
        </p:spPr>
        <p:txBody>
          <a:bodyPr vert="horz" wrap="square" lIns="0" tIns="0" rIns="0" bIns="0" rtlCol="0">
            <a:spAutoFit/>
          </a:bodyPr>
          <a:lstStyle/>
          <a:p>
            <a:pPr>
              <a:lnSpc>
                <a:spcPts val="4010"/>
              </a:lnSpc>
            </a:pPr>
            <a:r>
              <a:rPr sz="4000" spc="-25" dirty="0">
                <a:solidFill>
                  <a:srgbClr val="16375E"/>
                </a:solidFill>
                <a:latin typeface="宋体" panose="02010600030101010101" pitchFamily="2" charset="-122"/>
                <a:cs typeface="宋体" panose="02010600030101010101" pitchFamily="2" charset="-122"/>
              </a:rPr>
              <a:t>一</a:t>
            </a:r>
            <a:r>
              <a:rPr sz="4000" spc="-25" dirty="0">
                <a:solidFill>
                  <a:srgbClr val="16375E"/>
                </a:solidFill>
                <a:latin typeface="宋体" panose="02010600030101010101" pitchFamily="2" charset="-122"/>
                <a:cs typeface="宋体" panose="02010600030101010101" pitchFamily="2" charset="-122"/>
              </a:rPr>
              <a:t>览业</a:t>
            </a:r>
            <a:r>
              <a:rPr sz="6000" spc="7"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6" name="object 6"/>
          <p:cNvSpPr txBox="1"/>
          <p:nvPr/>
        </p:nvSpPr>
        <p:spPr>
          <a:xfrm rot="20220000">
            <a:off x="1338855" y="530477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8" name="object 8"/>
          <p:cNvSpPr txBox="1"/>
          <p:nvPr/>
        </p:nvSpPr>
        <p:spPr>
          <a:xfrm rot="20220000">
            <a:off x="8404539" y="2305579"/>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9" name="object 9"/>
          <p:cNvSpPr txBox="1"/>
          <p:nvPr/>
        </p:nvSpPr>
        <p:spPr>
          <a:xfrm rot="20220000">
            <a:off x="5777886" y="5545222"/>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2" name="object 12"/>
          <p:cNvSpPr txBox="1">
            <a:spLocks noGrp="1"/>
          </p:cNvSpPr>
          <p:nvPr>
            <p:ph type="title"/>
          </p:nvPr>
        </p:nvSpPr>
        <p:spPr>
          <a:xfrm>
            <a:off x="459740" y="315594"/>
            <a:ext cx="62477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招聘体系的异</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附：招聘运营风格不</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sp>
        <p:nvSpPr>
          <p:cNvPr id="13" name="object 13"/>
          <p:cNvSpPr txBox="1"/>
          <p:nvPr/>
        </p:nvSpPr>
        <p:spPr>
          <a:xfrm>
            <a:off x="2916554" y="1082675"/>
            <a:ext cx="6362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华</a:t>
            </a:r>
            <a:r>
              <a:rPr sz="2400" b="1" spc="-10" dirty="0">
                <a:solidFill>
                  <a:srgbClr val="FFFF00"/>
                </a:solidFill>
                <a:latin typeface="黑体" panose="02010609060101010101" charset="-122"/>
                <a:cs typeface="黑体" panose="02010609060101010101" charset="-122"/>
              </a:rPr>
              <a:t>为</a:t>
            </a:r>
            <a:endParaRPr sz="2400">
              <a:latin typeface="黑体" panose="02010609060101010101" charset="-122"/>
              <a:cs typeface="黑体" panose="02010609060101010101" charset="-122"/>
            </a:endParaRPr>
          </a:p>
        </p:txBody>
      </p:sp>
      <p:sp>
        <p:nvSpPr>
          <p:cNvPr id="14" name="object 14"/>
          <p:cNvSpPr txBox="1"/>
          <p:nvPr/>
        </p:nvSpPr>
        <p:spPr>
          <a:xfrm>
            <a:off x="8471217" y="1082675"/>
            <a:ext cx="6362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腾</a:t>
            </a:r>
            <a:r>
              <a:rPr sz="2400" b="1" spc="-10" dirty="0">
                <a:solidFill>
                  <a:srgbClr val="FFFF00"/>
                </a:solidFill>
                <a:latin typeface="黑体" panose="02010609060101010101" charset="-122"/>
                <a:cs typeface="黑体" panose="02010609060101010101" charset="-122"/>
              </a:rPr>
              <a:t>讯</a:t>
            </a:r>
            <a:endParaRPr sz="2400">
              <a:latin typeface="黑体" panose="02010609060101010101" charset="-122"/>
              <a:cs typeface="黑体" panose="02010609060101010101" charset="-122"/>
            </a:endParaRPr>
          </a:p>
        </p:txBody>
      </p:sp>
      <p:pic>
        <p:nvPicPr>
          <p:cNvPr id="15" name="object 15"/>
          <p:cNvPicPr/>
          <p:nvPr/>
        </p:nvPicPr>
        <p:blipFill>
          <a:blip r:embed="rId1" cstate="print"/>
          <a:stretch>
            <a:fillRect/>
          </a:stretch>
        </p:blipFill>
        <p:spPr>
          <a:xfrm>
            <a:off x="1042416" y="1737360"/>
            <a:ext cx="4590288" cy="4419600"/>
          </a:xfrm>
          <a:prstGeom prst="rect">
            <a:avLst/>
          </a:prstGeom>
        </p:spPr>
      </p:pic>
      <p:pic>
        <p:nvPicPr>
          <p:cNvPr id="16" name="object 16"/>
          <p:cNvPicPr/>
          <p:nvPr/>
        </p:nvPicPr>
        <p:blipFill>
          <a:blip r:embed="rId2" cstate="print"/>
          <a:stretch>
            <a:fillRect/>
          </a:stretch>
        </p:blipFill>
        <p:spPr>
          <a:xfrm>
            <a:off x="6562343" y="1729739"/>
            <a:ext cx="4283963" cy="44241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rot="20220000">
            <a:off x="277784" y="3391543"/>
            <a:ext cx="2105318" cy="509270"/>
          </a:xfrm>
          <a:prstGeom prst="rect">
            <a:avLst/>
          </a:prstGeom>
        </p:spPr>
        <p:txBody>
          <a:bodyPr vert="horz" wrap="square" lIns="0" tIns="0" rIns="0" bIns="0" rtlCol="0">
            <a:spAutoFit/>
          </a:bodyPr>
          <a:lstStyle/>
          <a:p>
            <a:pPr>
              <a:lnSpc>
                <a:spcPts val="4010"/>
              </a:lnSpc>
            </a:pPr>
            <a:r>
              <a:rPr sz="4000" spc="-25" dirty="0">
                <a:solidFill>
                  <a:srgbClr val="16375E"/>
                </a:solidFill>
                <a:latin typeface="宋体" panose="02010600030101010101" pitchFamily="2" charset="-122"/>
                <a:cs typeface="宋体" panose="02010600030101010101" pitchFamily="2" charset="-122"/>
              </a:rPr>
              <a:t>一</a:t>
            </a:r>
            <a:r>
              <a:rPr sz="4000" spc="-25" dirty="0">
                <a:solidFill>
                  <a:srgbClr val="16375E"/>
                </a:solidFill>
                <a:latin typeface="宋体" panose="02010600030101010101" pitchFamily="2" charset="-122"/>
                <a:cs typeface="宋体" panose="02010600030101010101" pitchFamily="2" charset="-122"/>
              </a:rPr>
              <a:t>览业</a:t>
            </a:r>
            <a:r>
              <a:rPr sz="6000" spc="7"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pic>
        <p:nvPicPr>
          <p:cNvPr id="13" name="object 13"/>
          <p:cNvPicPr/>
          <p:nvPr/>
        </p:nvPicPr>
        <p:blipFill>
          <a:blip r:embed="rId1" cstate="print"/>
          <a:stretch>
            <a:fillRect/>
          </a:stretch>
        </p:blipFill>
        <p:spPr>
          <a:xfrm>
            <a:off x="457200" y="1981200"/>
            <a:ext cx="5760720" cy="4526280"/>
          </a:xfrm>
          <a:prstGeom prst="rect">
            <a:avLst/>
          </a:prstGeom>
        </p:spPr>
      </p:pic>
      <p:sp>
        <p:nvSpPr>
          <p:cNvPr id="14" name="object 14"/>
          <p:cNvSpPr txBox="1">
            <a:spLocks noGrp="1"/>
          </p:cNvSpPr>
          <p:nvPr>
            <p:ph type="title"/>
          </p:nvPr>
        </p:nvSpPr>
        <p:spPr>
          <a:xfrm>
            <a:off x="457200" y="315594"/>
            <a:ext cx="55365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招聘体系的异</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附：招聘哲学不</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sp>
        <p:nvSpPr>
          <p:cNvPr id="15" name="object 15"/>
          <p:cNvSpPr txBox="1"/>
          <p:nvPr/>
        </p:nvSpPr>
        <p:spPr>
          <a:xfrm>
            <a:off x="2757804" y="1112837"/>
            <a:ext cx="6362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华</a:t>
            </a:r>
            <a:r>
              <a:rPr sz="2400" b="1" spc="-10" dirty="0">
                <a:solidFill>
                  <a:srgbClr val="FFFF00"/>
                </a:solidFill>
                <a:latin typeface="黑体" panose="02010609060101010101" charset="-122"/>
                <a:cs typeface="黑体" panose="02010609060101010101" charset="-122"/>
              </a:rPr>
              <a:t>为</a:t>
            </a:r>
            <a:endParaRPr sz="2400">
              <a:latin typeface="黑体" panose="02010609060101010101" charset="-122"/>
              <a:cs typeface="黑体" panose="02010609060101010101" charset="-122"/>
            </a:endParaRPr>
          </a:p>
        </p:txBody>
      </p:sp>
      <p:sp>
        <p:nvSpPr>
          <p:cNvPr id="16" name="object 16"/>
          <p:cNvSpPr txBox="1"/>
          <p:nvPr/>
        </p:nvSpPr>
        <p:spPr>
          <a:xfrm>
            <a:off x="8471217" y="1158875"/>
            <a:ext cx="63627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00"/>
                </a:solidFill>
                <a:latin typeface="黑体" panose="02010609060101010101" charset="-122"/>
                <a:cs typeface="黑体" panose="02010609060101010101" charset="-122"/>
              </a:rPr>
              <a:t>腾</a:t>
            </a:r>
            <a:r>
              <a:rPr sz="2400" b="1" spc="-10" dirty="0">
                <a:solidFill>
                  <a:srgbClr val="FFFF00"/>
                </a:solidFill>
                <a:latin typeface="黑体" panose="02010609060101010101" charset="-122"/>
                <a:cs typeface="黑体" panose="02010609060101010101" charset="-122"/>
              </a:rPr>
              <a:t>讯</a:t>
            </a:r>
            <a:endParaRPr sz="2400">
              <a:latin typeface="黑体" panose="02010609060101010101" charset="-122"/>
              <a:cs typeface="黑体" panose="02010609060101010101" charset="-122"/>
            </a:endParaRPr>
          </a:p>
        </p:txBody>
      </p:sp>
      <p:sp>
        <p:nvSpPr>
          <p:cNvPr id="17" name="object 17"/>
          <p:cNvSpPr txBox="1">
            <a:spLocks noGrp="1"/>
          </p:cNvSpPr>
          <p:nvPr>
            <p:ph type="body" idx="1"/>
          </p:nvPr>
        </p:nvSpPr>
        <p:spPr>
          <a:xfrm>
            <a:off x="6477000" y="1981517"/>
            <a:ext cx="5344795" cy="4391025"/>
          </a:xfrm>
          <a:prstGeom prst="rect">
            <a:avLst/>
          </a:prstGeom>
        </p:spPr>
        <p:txBody>
          <a:bodyPr vert="horz" wrap="square" lIns="0" tIns="12700" rIns="0" bIns="0" rtlCol="0">
            <a:spAutoFit/>
          </a:bodyPr>
          <a:lstStyle/>
          <a:p>
            <a:pPr marL="12700">
              <a:lnSpc>
                <a:spcPct val="100000"/>
              </a:lnSpc>
              <a:spcBef>
                <a:spcPts val="100"/>
              </a:spcBef>
            </a:pPr>
            <a:r>
              <a:rPr dirty="0"/>
              <a:t>寻找有</a:t>
            </a:r>
            <a:r>
              <a:rPr sz="2400" b="1" dirty="0">
                <a:solidFill>
                  <a:srgbClr val="F79546"/>
                </a:solidFill>
                <a:latin typeface="黑体" panose="02010609060101010101" charset="-122"/>
                <a:cs typeface="黑体" panose="02010609060101010101" charset="-122"/>
              </a:rPr>
              <a:t>梦想</a:t>
            </a:r>
            <a:r>
              <a:rPr dirty="0"/>
              <a:t>爱</a:t>
            </a:r>
            <a:r>
              <a:rPr sz="2400" b="1" dirty="0">
                <a:solidFill>
                  <a:srgbClr val="F79546"/>
                </a:solidFill>
                <a:latin typeface="黑体" panose="02010609060101010101" charset="-122"/>
                <a:cs typeface="黑体" panose="02010609060101010101" charset="-122"/>
              </a:rPr>
              <a:t>学习</a:t>
            </a:r>
            <a:r>
              <a:rPr dirty="0"/>
              <a:t>的</a:t>
            </a:r>
            <a:r>
              <a:rPr sz="2400" b="1" dirty="0">
                <a:solidFill>
                  <a:srgbClr val="F79546"/>
                </a:solidFill>
                <a:latin typeface="黑体" panose="02010609060101010101" charset="-122"/>
                <a:cs typeface="黑体" panose="02010609060101010101" charset="-122"/>
              </a:rPr>
              <a:t>实力</a:t>
            </a:r>
            <a:r>
              <a:rPr dirty="0"/>
              <a:t>派</a:t>
            </a:r>
            <a:r>
              <a:rPr spc="5" dirty="0"/>
              <a:t>！</a:t>
            </a:r>
            <a:endParaRPr sz="2400">
              <a:latin typeface="黑体" panose="02010609060101010101" charset="-122"/>
              <a:cs typeface="黑体" panose="02010609060101010101" charset="-122"/>
            </a:endParaRPr>
          </a:p>
          <a:p>
            <a:pPr marL="835660" marR="5080" indent="-482600">
              <a:lnSpc>
                <a:spcPct val="120000"/>
              </a:lnSpc>
              <a:spcBef>
                <a:spcPts val="1590"/>
              </a:spcBef>
              <a:buFont typeface="Wingdings" panose="05000000000000000000"/>
              <a:buChar char=""/>
              <a:tabLst>
                <a:tab pos="835025" algn="l"/>
                <a:tab pos="835660" algn="l"/>
              </a:tabLst>
            </a:pPr>
            <a:r>
              <a:rPr sz="1600" b="1" dirty="0">
                <a:latin typeface="黑体" panose="02010609060101010101" charset="-122"/>
                <a:cs typeface="黑体" panose="02010609060101010101" charset="-122"/>
              </a:rPr>
              <a:t>正直、具有责任心、有合作与创新意识是我们最</a:t>
            </a:r>
            <a:r>
              <a:rPr sz="1600" b="1" spc="-10" dirty="0">
                <a:latin typeface="黑体" panose="02010609060101010101" charset="-122"/>
                <a:cs typeface="黑体" panose="02010609060101010101" charset="-122"/>
              </a:rPr>
              <a:t>看 </a:t>
            </a:r>
            <a:r>
              <a:rPr sz="1600" b="1" dirty="0">
                <a:latin typeface="黑体" panose="02010609060101010101" charset="-122"/>
                <a:cs typeface="黑体" panose="02010609060101010101" charset="-122"/>
              </a:rPr>
              <a:t>重的品质</a:t>
            </a:r>
            <a:r>
              <a:rPr sz="1600" b="1" spc="-15" dirty="0">
                <a:latin typeface="黑体" panose="02010609060101010101" charset="-122"/>
                <a:cs typeface="黑体" panose="02010609060101010101" charset="-122"/>
              </a:rPr>
              <a:t>。</a:t>
            </a:r>
            <a:endParaRPr sz="1600">
              <a:latin typeface="黑体" panose="02010609060101010101" charset="-122"/>
              <a:cs typeface="黑体" panose="02010609060101010101" charset="-122"/>
            </a:endParaRPr>
          </a:p>
          <a:p>
            <a:pPr>
              <a:lnSpc>
                <a:spcPct val="100000"/>
              </a:lnSpc>
              <a:spcBef>
                <a:spcPts val="55"/>
              </a:spcBef>
              <a:buClr>
                <a:srgbClr val="FFFFFF"/>
              </a:buClr>
              <a:buFont typeface="Wingdings" panose="05000000000000000000"/>
              <a:buChar char=""/>
            </a:pPr>
            <a:endParaRPr sz="2050">
              <a:latin typeface="黑体" panose="02010609060101010101" charset="-122"/>
              <a:cs typeface="黑体" panose="02010609060101010101" charset="-122"/>
            </a:endParaRPr>
          </a:p>
          <a:p>
            <a:pPr marL="835660" indent="-482600">
              <a:lnSpc>
                <a:spcPct val="100000"/>
              </a:lnSpc>
              <a:buFont typeface="Wingdings" panose="05000000000000000000"/>
              <a:buChar char=""/>
              <a:tabLst>
                <a:tab pos="835025" algn="l"/>
                <a:tab pos="835660" algn="l"/>
              </a:tabLst>
            </a:pPr>
            <a:r>
              <a:rPr sz="1600" b="1" dirty="0">
                <a:latin typeface="黑体" panose="02010609060101010101" charset="-122"/>
                <a:cs typeface="黑体" panose="02010609060101010101" charset="-122"/>
              </a:rPr>
              <a:t>注重学习和成长潜力，兼顾现有的经验和技</a:t>
            </a:r>
            <a:r>
              <a:rPr sz="1600" b="1" spc="-15" dirty="0">
                <a:latin typeface="黑体" panose="02010609060101010101" charset="-122"/>
                <a:cs typeface="黑体" panose="02010609060101010101" charset="-122"/>
              </a:rPr>
              <a:t>术</a:t>
            </a:r>
            <a:endParaRPr sz="1600">
              <a:latin typeface="黑体" panose="02010609060101010101" charset="-122"/>
              <a:cs typeface="黑体" panose="02010609060101010101" charset="-122"/>
            </a:endParaRPr>
          </a:p>
          <a:p>
            <a:pPr marL="1383030" lvl="1" indent="-71755">
              <a:lnSpc>
                <a:spcPct val="100000"/>
              </a:lnSpc>
              <a:spcBef>
                <a:spcPts val="380"/>
              </a:spcBef>
              <a:buSzPct val="94000"/>
              <a:buFont typeface="Arial" panose="020B0604020202020204"/>
              <a:buChar char="•"/>
              <a:tabLst>
                <a:tab pos="1383665" algn="l"/>
              </a:tabLst>
            </a:pPr>
            <a:r>
              <a:rPr sz="1600" spc="-5" dirty="0">
                <a:solidFill>
                  <a:srgbClr val="FFFFFF"/>
                </a:solidFill>
                <a:latin typeface="黑体" panose="02010609060101010101" charset="-122"/>
                <a:cs typeface="黑体" panose="02010609060101010101" charset="-122"/>
              </a:rPr>
              <a:t>IT</a:t>
            </a:r>
            <a:r>
              <a:rPr sz="1600" dirty="0">
                <a:solidFill>
                  <a:srgbClr val="FFFFFF"/>
                </a:solidFill>
                <a:latin typeface="黑体" panose="02010609060101010101" charset="-122"/>
                <a:cs typeface="黑体" panose="02010609060101010101" charset="-122"/>
              </a:rPr>
              <a:t>行业是快速发展</a:t>
            </a:r>
            <a:r>
              <a:rPr sz="1600" spc="-5" dirty="0">
                <a:solidFill>
                  <a:srgbClr val="FFFFFF"/>
                </a:solidFill>
                <a:latin typeface="黑体" panose="02010609060101010101" charset="-122"/>
                <a:cs typeface="黑体" panose="02010609060101010101" charset="-122"/>
              </a:rPr>
              <a:t>的</a:t>
            </a:r>
            <a:endParaRPr sz="1600">
              <a:latin typeface="黑体" panose="02010609060101010101" charset="-122"/>
              <a:cs typeface="黑体" panose="02010609060101010101" charset="-122"/>
            </a:endParaRPr>
          </a:p>
          <a:p>
            <a:pPr lvl="1">
              <a:lnSpc>
                <a:spcPct val="100000"/>
              </a:lnSpc>
              <a:spcBef>
                <a:spcPts val="50"/>
              </a:spcBef>
              <a:buClr>
                <a:srgbClr val="FFFFFF"/>
              </a:buClr>
              <a:buFont typeface="Arial" panose="020B0604020202020204"/>
              <a:buChar char="•"/>
            </a:pPr>
            <a:endParaRPr sz="2050"/>
          </a:p>
          <a:p>
            <a:pPr marL="835660" indent="-482600">
              <a:lnSpc>
                <a:spcPct val="100000"/>
              </a:lnSpc>
              <a:spcBef>
                <a:spcPts val="5"/>
              </a:spcBef>
              <a:buFont typeface="Wingdings" panose="05000000000000000000"/>
              <a:buChar char=""/>
              <a:tabLst>
                <a:tab pos="835025" algn="l"/>
                <a:tab pos="835660" algn="l"/>
              </a:tabLst>
            </a:pPr>
            <a:r>
              <a:rPr sz="1600" b="1" dirty="0">
                <a:latin typeface="黑体" panose="02010609060101010101" charset="-122"/>
                <a:cs typeface="黑体" panose="02010609060101010101" charset="-122"/>
              </a:rPr>
              <a:t>招聘是为了公司，不单单是为了单个部</a:t>
            </a:r>
            <a:r>
              <a:rPr sz="1600" b="1" spc="-15" dirty="0">
                <a:latin typeface="黑体" panose="02010609060101010101" charset="-122"/>
                <a:cs typeface="黑体" panose="02010609060101010101" charset="-122"/>
              </a:rPr>
              <a:t>门</a:t>
            </a:r>
            <a:endParaRPr sz="1600">
              <a:latin typeface="黑体" panose="02010609060101010101" charset="-122"/>
              <a:cs typeface="黑体" panose="02010609060101010101" charset="-122"/>
            </a:endParaRPr>
          </a:p>
          <a:p>
            <a:pPr marL="1383030" lvl="1" indent="-71755">
              <a:lnSpc>
                <a:spcPct val="100000"/>
              </a:lnSpc>
              <a:spcBef>
                <a:spcPts val="380"/>
              </a:spcBef>
              <a:buSzPct val="94000"/>
              <a:buFont typeface="Arial" panose="020B0604020202020204"/>
              <a:buChar char="•"/>
              <a:tabLst>
                <a:tab pos="1383665" algn="l"/>
              </a:tabLst>
            </a:pPr>
            <a:r>
              <a:rPr sz="1600" dirty="0">
                <a:solidFill>
                  <a:srgbClr val="FFFFFF"/>
                </a:solidFill>
                <a:latin typeface="黑体" panose="02010609060101010101" charset="-122"/>
                <a:cs typeface="黑体" panose="02010609060101010101" charset="-122"/>
              </a:rPr>
              <a:t>注重核心能力，而非特定的技能</a:t>
            </a:r>
            <a:r>
              <a:rPr sz="1600" spc="-5" dirty="0">
                <a:solidFill>
                  <a:srgbClr val="FFFFFF"/>
                </a:solidFill>
                <a:latin typeface="黑体" panose="02010609060101010101" charset="-122"/>
                <a:cs typeface="黑体" panose="02010609060101010101" charset="-122"/>
              </a:rPr>
              <a:t>(skills)</a:t>
            </a:r>
            <a:endParaRPr sz="1600">
              <a:latin typeface="黑体" panose="02010609060101010101" charset="-122"/>
              <a:cs typeface="黑体" panose="02010609060101010101" charset="-122"/>
            </a:endParaRPr>
          </a:p>
          <a:p>
            <a:pPr lvl="1">
              <a:lnSpc>
                <a:spcPct val="100000"/>
              </a:lnSpc>
              <a:spcBef>
                <a:spcPts val="55"/>
              </a:spcBef>
              <a:buClr>
                <a:srgbClr val="FFFFFF"/>
              </a:buClr>
              <a:buFont typeface="Arial" panose="020B0604020202020204"/>
              <a:buChar char="•"/>
            </a:pPr>
            <a:endParaRPr sz="1750"/>
          </a:p>
          <a:p>
            <a:pPr marL="835660" marR="5080" indent="-482600">
              <a:lnSpc>
                <a:spcPct val="120000"/>
              </a:lnSpc>
              <a:buFont typeface="Wingdings" panose="05000000000000000000"/>
              <a:buChar char=""/>
              <a:tabLst>
                <a:tab pos="835025" algn="l"/>
                <a:tab pos="835660" algn="l"/>
              </a:tabLst>
            </a:pPr>
            <a:r>
              <a:rPr sz="1600" b="1" dirty="0">
                <a:latin typeface="黑体" panose="02010609060101010101" charset="-122"/>
                <a:cs typeface="黑体" panose="02010609060101010101" charset="-122"/>
              </a:rPr>
              <a:t>招聘是为公司积累长期的资产，所以要保证进来</a:t>
            </a:r>
            <a:r>
              <a:rPr sz="1600" b="1" spc="-10" dirty="0">
                <a:latin typeface="黑体" panose="02010609060101010101" charset="-122"/>
                <a:cs typeface="黑体" panose="02010609060101010101" charset="-122"/>
              </a:rPr>
              <a:t>的 </a:t>
            </a:r>
            <a:r>
              <a:rPr sz="1600" b="1" dirty="0">
                <a:latin typeface="黑体" panose="02010609060101010101" charset="-122"/>
                <a:cs typeface="黑体" panose="02010609060101010101" charset="-122"/>
              </a:rPr>
              <a:t>是优质资</a:t>
            </a:r>
            <a:r>
              <a:rPr sz="1600" b="1" spc="-15" dirty="0">
                <a:latin typeface="黑体" panose="02010609060101010101" charset="-122"/>
                <a:cs typeface="黑体" panose="02010609060101010101" charset="-122"/>
              </a:rPr>
              <a:t>产</a:t>
            </a:r>
            <a:endParaRPr sz="1600">
              <a:latin typeface="黑体" panose="02010609060101010101" charset="-122"/>
              <a:cs typeface="黑体" panose="02010609060101010101" charset="-122"/>
            </a:endParaRPr>
          </a:p>
          <a:p>
            <a:pPr marL="1774825">
              <a:lnSpc>
                <a:spcPct val="100000"/>
              </a:lnSpc>
              <a:spcBef>
                <a:spcPts val="380"/>
              </a:spcBef>
            </a:pPr>
            <a:r>
              <a:rPr sz="1600" dirty="0"/>
              <a:t>如果不确认，就不要</a:t>
            </a:r>
            <a:r>
              <a:rPr sz="1600" spc="-5" dirty="0"/>
              <a:t>招</a:t>
            </a:r>
            <a:endParaRPr sz="1600"/>
          </a:p>
          <a:p>
            <a:pPr marL="657225">
              <a:lnSpc>
                <a:spcPct val="100000"/>
              </a:lnSpc>
              <a:spcBef>
                <a:spcPts val="380"/>
              </a:spcBef>
            </a:pPr>
            <a:r>
              <a:rPr sz="1600" dirty="0"/>
              <a:t>只招聘超过自己团队平均水平的新成</a:t>
            </a:r>
            <a:r>
              <a:rPr sz="1600" spc="-5" dirty="0"/>
              <a:t>员</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91490" y="315594"/>
            <a:ext cx="55365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招聘体系的异</a:t>
            </a:r>
            <a:r>
              <a:rPr sz="2800" b="0" spc="-5" dirty="0">
                <a:latin typeface="黑体" panose="02010609060101010101" charset="-122"/>
                <a:cs typeface="黑体" panose="02010609060101010101" charset="-122"/>
              </a:rPr>
              <a:t>---</a:t>
            </a:r>
            <a:r>
              <a:rPr sz="2800" b="0" dirty="0">
                <a:latin typeface="黑体" panose="02010609060101010101" charset="-122"/>
                <a:cs typeface="黑体" panose="02010609060101010101" charset="-122"/>
              </a:rPr>
              <a:t>附：渠道侧重不</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sp>
        <p:nvSpPr>
          <p:cNvPr id="13" name="object 13"/>
          <p:cNvSpPr txBox="1"/>
          <p:nvPr/>
        </p:nvSpPr>
        <p:spPr>
          <a:xfrm>
            <a:off x="6705917" y="1616075"/>
            <a:ext cx="4471035" cy="3280410"/>
          </a:xfrm>
          <a:prstGeom prst="rect">
            <a:avLst/>
          </a:prstGeom>
        </p:spPr>
        <p:txBody>
          <a:bodyPr vert="horz" wrap="square" lIns="0" tIns="12700" rIns="0" bIns="0" rtlCol="0">
            <a:spAutoFit/>
          </a:bodyPr>
          <a:lstStyle/>
          <a:p>
            <a:pPr marL="18415" algn="ctr">
              <a:lnSpc>
                <a:spcPct val="100000"/>
              </a:lnSpc>
              <a:spcBef>
                <a:spcPts val="100"/>
              </a:spcBef>
            </a:pPr>
            <a:r>
              <a:rPr sz="2400" b="1" dirty="0">
                <a:solidFill>
                  <a:srgbClr val="FFFF00"/>
                </a:solidFill>
                <a:latin typeface="黑体" panose="02010609060101010101" charset="-122"/>
                <a:cs typeface="黑体" panose="02010609060101010101" charset="-122"/>
              </a:rPr>
              <a:t>腾</a:t>
            </a:r>
            <a:r>
              <a:rPr sz="2400" b="1" spc="-10" dirty="0">
                <a:solidFill>
                  <a:srgbClr val="FFFF00"/>
                </a:solidFill>
                <a:latin typeface="黑体" panose="02010609060101010101" charset="-122"/>
                <a:cs typeface="黑体" panose="02010609060101010101" charset="-122"/>
              </a:rPr>
              <a:t>讯</a:t>
            </a:r>
            <a:endParaRPr sz="2400">
              <a:latin typeface="黑体" panose="02010609060101010101" charset="-122"/>
              <a:cs typeface="黑体" panose="02010609060101010101" charset="-122"/>
            </a:endParaRPr>
          </a:p>
          <a:p>
            <a:pPr marL="12700" marR="5080">
              <a:lnSpc>
                <a:spcPct val="300000"/>
              </a:lnSpc>
              <a:spcBef>
                <a:spcPts val="1145"/>
              </a:spcBef>
            </a:pPr>
            <a:r>
              <a:rPr sz="2000" spc="-5" dirty="0">
                <a:solidFill>
                  <a:srgbClr val="FFFFFF"/>
                </a:solidFill>
                <a:latin typeface="黑体" panose="02010609060101010101" charset="-122"/>
                <a:cs typeface="黑体" panose="02010609060101010101" charset="-122"/>
              </a:rPr>
              <a:t>内部伯乐/外部伯乐（外向、圈子活跃</a:t>
            </a:r>
            <a:r>
              <a:rPr sz="2000" dirty="0">
                <a:solidFill>
                  <a:srgbClr val="FFFFFF"/>
                </a:solidFill>
                <a:latin typeface="黑体" panose="02010609060101010101" charset="-122"/>
                <a:cs typeface="黑体" panose="02010609060101010101" charset="-122"/>
              </a:rPr>
              <a:t>） </a:t>
            </a:r>
            <a:r>
              <a:rPr sz="2000" dirty="0">
                <a:solidFill>
                  <a:srgbClr val="FFFFFF"/>
                </a:solidFill>
                <a:latin typeface="黑体" panose="02010609060101010101" charset="-122"/>
                <a:cs typeface="黑体" panose="02010609060101010101" charset="-122"/>
              </a:rPr>
              <a:t>内部人才市场（以人为中心</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a:p>
            <a:pPr>
              <a:lnSpc>
                <a:spcPct val="100000"/>
              </a:lnSpc>
            </a:pPr>
            <a:endParaRPr sz="2000">
              <a:latin typeface="黑体" panose="02010609060101010101" charset="-122"/>
              <a:cs typeface="黑体" panose="02010609060101010101" charset="-122"/>
            </a:endParaRPr>
          </a:p>
          <a:p>
            <a:pPr>
              <a:lnSpc>
                <a:spcPct val="100000"/>
              </a:lnSpc>
              <a:spcBef>
                <a:spcPts val="55"/>
              </a:spcBef>
            </a:pPr>
            <a:endParaRPr sz="1700">
              <a:latin typeface="黑体" panose="02010609060101010101" charset="-122"/>
              <a:cs typeface="黑体" panose="02010609060101010101" charset="-122"/>
            </a:endParaRPr>
          </a:p>
          <a:p>
            <a:pPr marL="12700">
              <a:lnSpc>
                <a:spcPct val="100000"/>
              </a:lnSpc>
              <a:spcBef>
                <a:spcPts val="5"/>
              </a:spcBef>
            </a:pPr>
            <a:r>
              <a:rPr sz="2000" dirty="0">
                <a:solidFill>
                  <a:srgbClr val="FFFFFF"/>
                </a:solidFill>
                <a:latin typeface="黑体" panose="02010609060101010101" charset="-122"/>
                <a:cs typeface="黑体" panose="02010609060101010101" charset="-122"/>
              </a:rPr>
              <a:t>新媒体</a:t>
            </a:r>
            <a:r>
              <a:rPr sz="2000" spc="-5" dirty="0">
                <a:solidFill>
                  <a:srgbClr val="FFFFFF"/>
                </a:solidFill>
                <a:latin typeface="黑体" panose="02010609060101010101" charset="-122"/>
                <a:cs typeface="黑体" panose="02010609060101010101" charset="-122"/>
              </a:rPr>
              <a:t>-</a:t>
            </a:r>
            <a:r>
              <a:rPr sz="2000" dirty="0">
                <a:solidFill>
                  <a:srgbClr val="FFFFFF"/>
                </a:solidFill>
                <a:latin typeface="黑体" panose="02010609060101010101" charset="-122"/>
                <a:cs typeface="黑体" panose="02010609060101010101" charset="-122"/>
              </a:rPr>
              <a:t>脉脉、无秘（运营能力强</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p:txBody>
      </p:sp>
      <p:sp>
        <p:nvSpPr>
          <p:cNvPr id="14" name="object 14"/>
          <p:cNvSpPr txBox="1"/>
          <p:nvPr/>
        </p:nvSpPr>
        <p:spPr>
          <a:xfrm>
            <a:off x="1295717" y="1616075"/>
            <a:ext cx="4725035" cy="3280410"/>
          </a:xfrm>
          <a:prstGeom prst="rect">
            <a:avLst/>
          </a:prstGeom>
        </p:spPr>
        <p:txBody>
          <a:bodyPr vert="horz" wrap="square" lIns="0" tIns="12700" rIns="0" bIns="0" rtlCol="0">
            <a:spAutoFit/>
          </a:bodyPr>
          <a:lstStyle/>
          <a:p>
            <a:pPr marL="1352550">
              <a:lnSpc>
                <a:spcPct val="100000"/>
              </a:lnSpc>
              <a:spcBef>
                <a:spcPts val="100"/>
              </a:spcBef>
            </a:pPr>
            <a:r>
              <a:rPr sz="2400" b="1" dirty="0">
                <a:solidFill>
                  <a:srgbClr val="FFFF00"/>
                </a:solidFill>
                <a:latin typeface="黑体" panose="02010609060101010101" charset="-122"/>
                <a:cs typeface="黑体" panose="02010609060101010101" charset="-122"/>
              </a:rPr>
              <a:t>华</a:t>
            </a:r>
            <a:r>
              <a:rPr sz="2400" b="1" spc="-10" dirty="0">
                <a:solidFill>
                  <a:srgbClr val="FFFF00"/>
                </a:solidFill>
                <a:latin typeface="黑体" panose="02010609060101010101" charset="-122"/>
                <a:cs typeface="黑体" panose="02010609060101010101" charset="-122"/>
              </a:rPr>
              <a:t>为</a:t>
            </a:r>
            <a:endParaRPr sz="2400">
              <a:latin typeface="黑体" panose="02010609060101010101" charset="-122"/>
              <a:cs typeface="黑体" panose="02010609060101010101" charset="-122"/>
            </a:endParaRPr>
          </a:p>
          <a:p>
            <a:pPr>
              <a:lnSpc>
                <a:spcPct val="100000"/>
              </a:lnSpc>
            </a:pPr>
            <a:endParaRPr sz="2400">
              <a:latin typeface="黑体" panose="02010609060101010101" charset="-122"/>
              <a:cs typeface="黑体" panose="02010609060101010101" charset="-122"/>
            </a:endParaRPr>
          </a:p>
          <a:p>
            <a:pPr>
              <a:lnSpc>
                <a:spcPct val="100000"/>
              </a:lnSpc>
              <a:spcBef>
                <a:spcPts val="50"/>
              </a:spcBef>
            </a:pPr>
            <a:endParaRPr sz="2200">
              <a:latin typeface="黑体" panose="02010609060101010101" charset="-122"/>
              <a:cs typeface="黑体" panose="02010609060101010101" charset="-122"/>
            </a:endParaRPr>
          </a:p>
          <a:p>
            <a:pPr marL="12700">
              <a:lnSpc>
                <a:spcPct val="100000"/>
              </a:lnSpc>
            </a:pPr>
            <a:r>
              <a:rPr sz="2000" dirty="0">
                <a:solidFill>
                  <a:srgbClr val="FFFFFF"/>
                </a:solidFill>
                <a:latin typeface="黑体" panose="02010609060101010101" charset="-122"/>
                <a:cs typeface="黑体" panose="02010609060101010101" charset="-122"/>
              </a:rPr>
              <a:t>专业媒体</a:t>
            </a:r>
            <a:r>
              <a:rPr sz="2000" spc="-5" dirty="0">
                <a:solidFill>
                  <a:srgbClr val="FFFFFF"/>
                </a:solidFill>
                <a:latin typeface="黑体" panose="02010609060101010101" charset="-122"/>
                <a:cs typeface="黑体" panose="02010609060101010101" charset="-122"/>
              </a:rPr>
              <a:t>-LinkedIn（</a:t>
            </a:r>
            <a:r>
              <a:rPr sz="2000" dirty="0">
                <a:solidFill>
                  <a:srgbClr val="FFFFFF"/>
                </a:solidFill>
                <a:latin typeface="黑体" panose="02010609060101010101" charset="-122"/>
                <a:cs typeface="黑体" panose="02010609060101010101" charset="-122"/>
              </a:rPr>
              <a:t>国际化</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a:p>
            <a:pPr marL="12700" marR="5080">
              <a:lnSpc>
                <a:spcPct val="300000"/>
              </a:lnSpc>
            </a:pPr>
            <a:r>
              <a:rPr sz="2000" spc="-5" dirty="0">
                <a:solidFill>
                  <a:srgbClr val="FFFFFF"/>
                </a:solidFill>
                <a:latin typeface="黑体" panose="02010609060101010101" charset="-122"/>
                <a:cs typeface="黑体" panose="02010609060101010101" charset="-122"/>
              </a:rPr>
              <a:t>猎头/内部猎头团队（标准化、团队作战</a:t>
            </a:r>
            <a:r>
              <a:rPr sz="2000" dirty="0">
                <a:solidFill>
                  <a:srgbClr val="FFFFFF"/>
                </a:solidFill>
                <a:latin typeface="黑体" panose="02010609060101010101" charset="-122"/>
                <a:cs typeface="黑体" panose="02010609060101010101" charset="-122"/>
              </a:rPr>
              <a:t>） </a:t>
            </a:r>
            <a:r>
              <a:rPr sz="2000" dirty="0">
                <a:solidFill>
                  <a:srgbClr val="FFFFFF"/>
                </a:solidFill>
                <a:latin typeface="黑体" panose="02010609060101010101" charset="-122"/>
                <a:cs typeface="黑体" panose="02010609060101010101" charset="-122"/>
              </a:rPr>
              <a:t>猎聘（以团队为中心</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254500" y="2684780"/>
            <a:ext cx="3683000" cy="1488440"/>
          </a:xfrm>
          <a:prstGeom prst="rect">
            <a:avLst/>
          </a:prstGeom>
        </p:spPr>
        <p:txBody>
          <a:bodyPr vert="horz" wrap="square" lIns="0" tIns="12700" rIns="0" bIns="0" rtlCol="0">
            <a:spAutoFit/>
          </a:bodyPr>
          <a:lstStyle/>
          <a:p>
            <a:pPr marL="12700">
              <a:lnSpc>
                <a:spcPct val="100000"/>
              </a:lnSpc>
              <a:spcBef>
                <a:spcPts val="100"/>
              </a:spcBef>
            </a:pPr>
            <a:r>
              <a:rPr sz="9600" dirty="0">
                <a:solidFill>
                  <a:srgbClr val="F1F1F1"/>
                </a:solidFill>
                <a:latin typeface="黑体" panose="02010609060101010101" charset="-122"/>
                <a:cs typeface="黑体" panose="02010609060101010101" charset="-122"/>
              </a:rPr>
              <a:t>谢谢！</a:t>
            </a:r>
            <a:endParaRPr sz="9600">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4097337" y="3871595"/>
            <a:ext cx="842010" cy="451484"/>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华</a:t>
            </a:r>
            <a:r>
              <a:rPr sz="2800" b="1" spc="-85" dirty="0">
                <a:solidFill>
                  <a:srgbClr val="FFFFFF"/>
                </a:solidFill>
                <a:latin typeface="微软雅黑" panose="020B0503020204020204" charset="-122"/>
                <a:cs typeface="微软雅黑" panose="020B0503020204020204" charset="-122"/>
              </a:rPr>
              <a:t> </a:t>
            </a:r>
            <a:r>
              <a:rPr sz="2800" b="1" spc="-5" dirty="0">
                <a:solidFill>
                  <a:srgbClr val="FFFFFF"/>
                </a:solidFill>
                <a:latin typeface="微软雅黑" panose="020B0503020204020204" charset="-122"/>
                <a:cs typeface="微软雅黑" panose="020B0503020204020204" charset="-122"/>
              </a:rPr>
              <a:t>为</a:t>
            </a:r>
            <a:endParaRPr sz="2800">
              <a:latin typeface="微软雅黑" panose="020B0503020204020204" charset="-122"/>
              <a:cs typeface="微软雅黑" panose="020B0503020204020204" charset="-122"/>
            </a:endParaRPr>
          </a:p>
        </p:txBody>
      </p:sp>
      <p:sp>
        <p:nvSpPr>
          <p:cNvPr id="13" name="object 13"/>
          <p:cNvSpPr/>
          <p:nvPr/>
        </p:nvSpPr>
        <p:spPr>
          <a:xfrm>
            <a:off x="3352800" y="3771900"/>
            <a:ext cx="2317750" cy="0"/>
          </a:xfrm>
          <a:custGeom>
            <a:avLst/>
            <a:gdLst/>
            <a:ahLst/>
            <a:cxnLst/>
            <a:rect l="l" t="t" r="r" b="b"/>
            <a:pathLst>
              <a:path w="2317750">
                <a:moveTo>
                  <a:pt x="0" y="0"/>
                </a:moveTo>
                <a:lnTo>
                  <a:pt x="2317623" y="0"/>
                </a:lnTo>
              </a:path>
            </a:pathLst>
          </a:custGeom>
          <a:ln w="12954">
            <a:solidFill>
              <a:srgbClr val="92C5DC"/>
            </a:solidFill>
            <a:prstDash val="sysDash"/>
          </a:ln>
        </p:spPr>
        <p:txBody>
          <a:bodyPr wrap="square" lIns="0" tIns="0" rIns="0" bIns="0" rtlCol="0"/>
          <a:lstStyle/>
          <a:p/>
        </p:txBody>
      </p:sp>
      <p:sp>
        <p:nvSpPr>
          <p:cNvPr id="14" name="object 14"/>
          <p:cNvSpPr/>
          <p:nvPr/>
        </p:nvSpPr>
        <p:spPr>
          <a:xfrm>
            <a:off x="3352800" y="4441825"/>
            <a:ext cx="2317750" cy="0"/>
          </a:xfrm>
          <a:custGeom>
            <a:avLst/>
            <a:gdLst/>
            <a:ahLst/>
            <a:cxnLst/>
            <a:rect l="l" t="t" r="r" b="b"/>
            <a:pathLst>
              <a:path w="2317750">
                <a:moveTo>
                  <a:pt x="0" y="0"/>
                </a:moveTo>
                <a:lnTo>
                  <a:pt x="2317623" y="0"/>
                </a:lnTo>
              </a:path>
            </a:pathLst>
          </a:custGeom>
          <a:ln w="12954">
            <a:solidFill>
              <a:srgbClr val="92C5DC"/>
            </a:solidFill>
            <a:prstDash val="sysDash"/>
          </a:ln>
        </p:spPr>
        <p:txBody>
          <a:bodyPr wrap="square" lIns="0" tIns="0" rIns="0" bIns="0" rtlCol="0"/>
          <a:lstStyle/>
          <a:p/>
        </p:txBody>
      </p:sp>
      <p:sp>
        <p:nvSpPr>
          <p:cNvPr id="15" name="object 15"/>
          <p:cNvSpPr txBox="1"/>
          <p:nvPr/>
        </p:nvSpPr>
        <p:spPr>
          <a:xfrm>
            <a:off x="7594600" y="3857307"/>
            <a:ext cx="842010" cy="451484"/>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腾</a:t>
            </a:r>
            <a:r>
              <a:rPr sz="2800" b="1" spc="-85" dirty="0">
                <a:solidFill>
                  <a:srgbClr val="FFFFFF"/>
                </a:solidFill>
                <a:latin typeface="微软雅黑" panose="020B0503020204020204" charset="-122"/>
                <a:cs typeface="微软雅黑" panose="020B0503020204020204" charset="-122"/>
              </a:rPr>
              <a:t> </a:t>
            </a:r>
            <a:r>
              <a:rPr sz="2800" b="1" spc="-5" dirty="0">
                <a:solidFill>
                  <a:srgbClr val="FFFFFF"/>
                </a:solidFill>
                <a:latin typeface="微软雅黑" panose="020B0503020204020204" charset="-122"/>
                <a:cs typeface="微软雅黑" panose="020B0503020204020204" charset="-122"/>
              </a:rPr>
              <a:t>讯</a:t>
            </a:r>
            <a:endParaRPr sz="2800">
              <a:latin typeface="微软雅黑" panose="020B0503020204020204" charset="-122"/>
              <a:cs typeface="微软雅黑" panose="020B0503020204020204" charset="-122"/>
            </a:endParaRPr>
          </a:p>
        </p:txBody>
      </p:sp>
      <p:sp>
        <p:nvSpPr>
          <p:cNvPr id="16" name="object 16"/>
          <p:cNvSpPr/>
          <p:nvPr/>
        </p:nvSpPr>
        <p:spPr>
          <a:xfrm>
            <a:off x="6805612" y="3771900"/>
            <a:ext cx="2317750" cy="0"/>
          </a:xfrm>
          <a:custGeom>
            <a:avLst/>
            <a:gdLst/>
            <a:ahLst/>
            <a:cxnLst/>
            <a:rect l="l" t="t" r="r" b="b"/>
            <a:pathLst>
              <a:path w="2317750">
                <a:moveTo>
                  <a:pt x="0" y="0"/>
                </a:moveTo>
                <a:lnTo>
                  <a:pt x="2317623" y="0"/>
                </a:lnTo>
              </a:path>
            </a:pathLst>
          </a:custGeom>
          <a:ln w="12954">
            <a:solidFill>
              <a:srgbClr val="92C5DC"/>
            </a:solidFill>
            <a:prstDash val="sysDash"/>
          </a:ln>
        </p:spPr>
        <p:txBody>
          <a:bodyPr wrap="square" lIns="0" tIns="0" rIns="0" bIns="0" rtlCol="0"/>
          <a:lstStyle/>
          <a:p/>
        </p:txBody>
      </p:sp>
      <p:sp>
        <p:nvSpPr>
          <p:cNvPr id="17" name="object 17"/>
          <p:cNvSpPr/>
          <p:nvPr/>
        </p:nvSpPr>
        <p:spPr>
          <a:xfrm>
            <a:off x="6805612" y="4441825"/>
            <a:ext cx="2317750" cy="0"/>
          </a:xfrm>
          <a:custGeom>
            <a:avLst/>
            <a:gdLst/>
            <a:ahLst/>
            <a:cxnLst/>
            <a:rect l="l" t="t" r="r" b="b"/>
            <a:pathLst>
              <a:path w="2317750">
                <a:moveTo>
                  <a:pt x="0" y="0"/>
                </a:moveTo>
                <a:lnTo>
                  <a:pt x="2317623" y="0"/>
                </a:lnTo>
              </a:path>
            </a:pathLst>
          </a:custGeom>
          <a:ln w="12954">
            <a:solidFill>
              <a:srgbClr val="92C5DC"/>
            </a:solidFill>
            <a:prstDash val="sysDash"/>
          </a:ln>
        </p:spPr>
        <p:txBody>
          <a:bodyPr wrap="square" lIns="0" tIns="0" rIns="0" bIns="0" rtlCol="0"/>
          <a:lstStyle/>
          <a:p/>
        </p:txBody>
      </p:sp>
      <p:pic>
        <p:nvPicPr>
          <p:cNvPr id="18" name="object 18"/>
          <p:cNvPicPr/>
          <p:nvPr/>
        </p:nvPicPr>
        <p:blipFill>
          <a:blip r:embed="rId1" cstate="print"/>
          <a:stretch>
            <a:fillRect/>
          </a:stretch>
        </p:blipFill>
        <p:spPr>
          <a:xfrm>
            <a:off x="6707187" y="2286000"/>
            <a:ext cx="2513012" cy="720725"/>
          </a:xfrm>
          <a:prstGeom prst="rect">
            <a:avLst/>
          </a:prstGeom>
        </p:spPr>
      </p:pic>
      <p:pic>
        <p:nvPicPr>
          <p:cNvPr id="19" name="object 19"/>
          <p:cNvPicPr/>
          <p:nvPr/>
        </p:nvPicPr>
        <p:blipFill>
          <a:blip r:embed="rId2" cstate="print"/>
          <a:stretch>
            <a:fillRect/>
          </a:stretch>
        </p:blipFill>
        <p:spPr>
          <a:xfrm>
            <a:off x="3514725" y="2286000"/>
            <a:ext cx="1995487" cy="720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7" name="object 7"/>
          <p:cNvSpPr txBox="1"/>
          <p:nvPr/>
        </p:nvSpPr>
        <p:spPr>
          <a:xfrm rot="20220000">
            <a:off x="1338855" y="5304774"/>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8" name="object 8"/>
          <p:cNvSpPr txBox="1"/>
          <p:nvPr/>
        </p:nvSpPr>
        <p:spPr>
          <a:xfrm rot="20220000">
            <a:off x="4399402" y="400565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0" name="object 10"/>
          <p:cNvSpPr txBox="1"/>
          <p:nvPr/>
        </p:nvSpPr>
        <p:spPr>
          <a:xfrm rot="20220000">
            <a:off x="5777886" y="5545223"/>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3" name="object 13"/>
          <p:cNvSpPr txBox="1">
            <a:spLocks noGrp="1"/>
          </p:cNvSpPr>
          <p:nvPr>
            <p:ph type="title"/>
          </p:nvPr>
        </p:nvSpPr>
        <p:spPr>
          <a:xfrm>
            <a:off x="514984" y="315594"/>
            <a:ext cx="14471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华为简</a:t>
            </a:r>
            <a:r>
              <a:rPr sz="2800" b="0" spc="-5" dirty="0">
                <a:latin typeface="黑体" panose="02010609060101010101" charset="-122"/>
                <a:cs typeface="黑体" panose="02010609060101010101" charset="-122"/>
              </a:rPr>
              <a:t>介</a:t>
            </a:r>
            <a:endParaRPr sz="2800">
              <a:latin typeface="黑体" panose="02010609060101010101" charset="-122"/>
              <a:cs typeface="黑体" panose="02010609060101010101" charset="-122"/>
            </a:endParaRPr>
          </a:p>
        </p:txBody>
      </p:sp>
      <p:sp>
        <p:nvSpPr>
          <p:cNvPr id="14" name="object 14"/>
          <p:cNvSpPr txBox="1"/>
          <p:nvPr/>
        </p:nvSpPr>
        <p:spPr>
          <a:xfrm>
            <a:off x="1447482" y="1066799"/>
            <a:ext cx="9297035" cy="18554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FFFFFF"/>
                </a:solidFill>
                <a:latin typeface="黑体" panose="02010609060101010101" charset="-122"/>
                <a:cs typeface="黑体" panose="02010609060101010101" charset="-122"/>
              </a:rPr>
              <a:t>华为成立于</a:t>
            </a:r>
            <a:r>
              <a:rPr sz="2000" spc="-5" dirty="0">
                <a:solidFill>
                  <a:srgbClr val="FFFFFF"/>
                </a:solidFill>
                <a:latin typeface="黑体" panose="02010609060101010101" charset="-122"/>
                <a:cs typeface="黑体" panose="02010609060101010101" charset="-122"/>
              </a:rPr>
              <a:t>1987</a:t>
            </a:r>
            <a:r>
              <a:rPr sz="2000" dirty="0">
                <a:solidFill>
                  <a:srgbClr val="FFFFFF"/>
                </a:solidFill>
                <a:latin typeface="黑体" panose="02010609060101010101" charset="-122"/>
                <a:cs typeface="黑体" panose="02010609060101010101" charset="-122"/>
              </a:rPr>
              <a:t>年，是全球领先的信息与通信技术</a:t>
            </a:r>
            <a:r>
              <a:rPr sz="2000" spc="-5" dirty="0">
                <a:solidFill>
                  <a:srgbClr val="FFFFFF"/>
                </a:solidFill>
                <a:latin typeface="黑体" panose="02010609060101010101" charset="-122"/>
                <a:cs typeface="黑体" panose="02010609060101010101" charset="-122"/>
              </a:rPr>
              <a:t>(ICT)</a:t>
            </a:r>
            <a:r>
              <a:rPr sz="2000" dirty="0">
                <a:solidFill>
                  <a:srgbClr val="FFFFFF"/>
                </a:solidFill>
                <a:latin typeface="黑体" panose="02010609060101010101" charset="-122"/>
                <a:cs typeface="黑体" panose="02010609060101010101" charset="-122"/>
              </a:rPr>
              <a:t>解决方案供应商，专注</a:t>
            </a:r>
            <a:r>
              <a:rPr sz="2000" spc="5" dirty="0">
                <a:solidFill>
                  <a:srgbClr val="FFFFFF"/>
                </a:solidFill>
                <a:latin typeface="黑体" panose="02010609060101010101" charset="-122"/>
                <a:cs typeface="黑体" panose="02010609060101010101" charset="-122"/>
              </a:rPr>
              <a:t>于 </a:t>
            </a:r>
            <a:r>
              <a:rPr sz="2000" spc="-5" dirty="0">
                <a:solidFill>
                  <a:srgbClr val="FFFFFF"/>
                </a:solidFill>
                <a:latin typeface="黑体" panose="02010609060101010101" charset="-122"/>
                <a:cs typeface="黑体" panose="02010609060101010101" charset="-122"/>
              </a:rPr>
              <a:t>ICT领域，坚持稳健经营、持续创新、开放合作，在电信运营商、企业、终端和云</a:t>
            </a:r>
            <a:r>
              <a:rPr sz="2000" dirty="0">
                <a:solidFill>
                  <a:srgbClr val="FFFFFF"/>
                </a:solidFill>
                <a:latin typeface="黑体" panose="02010609060101010101" charset="-122"/>
                <a:cs typeface="黑体" panose="02010609060101010101" charset="-122"/>
              </a:rPr>
              <a:t>计 </a:t>
            </a:r>
            <a:r>
              <a:rPr sz="2000" dirty="0">
                <a:solidFill>
                  <a:srgbClr val="FFFFFF"/>
                </a:solidFill>
                <a:latin typeface="黑体" panose="02010609060101010101" charset="-122"/>
                <a:cs typeface="黑体" panose="02010609060101010101" charset="-122"/>
              </a:rPr>
              <a:t>算等领域构筑了端到端的解决方案优势，为运营商客户、企业客户和消费者提供</a:t>
            </a:r>
            <a:r>
              <a:rPr sz="2000" spc="5" dirty="0">
                <a:solidFill>
                  <a:srgbClr val="FFFFFF"/>
                </a:solidFill>
                <a:latin typeface="黑体" panose="02010609060101010101" charset="-122"/>
                <a:cs typeface="黑体" panose="02010609060101010101" charset="-122"/>
              </a:rPr>
              <a:t>有 </a:t>
            </a:r>
            <a:r>
              <a:rPr sz="2000" spc="-5" dirty="0">
                <a:solidFill>
                  <a:srgbClr val="FFFFFF"/>
                </a:solidFill>
                <a:latin typeface="黑体" panose="02010609060101010101" charset="-122"/>
                <a:cs typeface="黑体" panose="02010609060101010101" charset="-122"/>
              </a:rPr>
              <a:t>竞争力的ICT解决方案、产品和服务，并致力于使能未来信息社会、构建更美好的</a:t>
            </a:r>
            <a:r>
              <a:rPr sz="2000" dirty="0">
                <a:solidFill>
                  <a:srgbClr val="FFFFFF"/>
                </a:solidFill>
                <a:latin typeface="黑体" panose="02010609060101010101" charset="-122"/>
                <a:cs typeface="黑体" panose="02010609060101010101" charset="-122"/>
              </a:rPr>
              <a:t>全 </a:t>
            </a:r>
            <a:r>
              <a:rPr sz="2000" spc="-5" dirty="0">
                <a:solidFill>
                  <a:srgbClr val="FFFFFF"/>
                </a:solidFill>
                <a:latin typeface="黑体" panose="02010609060101010101" charset="-122"/>
                <a:cs typeface="黑体" panose="02010609060101010101" charset="-122"/>
              </a:rPr>
              <a:t>联接世界。目前，华为约有18万名员工，业务遍及全球170多个国家和地区，服务</a:t>
            </a:r>
            <a:r>
              <a:rPr sz="2000" dirty="0">
                <a:solidFill>
                  <a:srgbClr val="FFFFFF"/>
                </a:solidFill>
                <a:latin typeface="黑体" panose="02010609060101010101" charset="-122"/>
                <a:cs typeface="黑体" panose="02010609060101010101" charset="-122"/>
              </a:rPr>
              <a:t>全 </a:t>
            </a:r>
            <a:r>
              <a:rPr sz="2000" dirty="0">
                <a:solidFill>
                  <a:srgbClr val="FFFFFF"/>
                </a:solidFill>
                <a:latin typeface="黑体" panose="02010609060101010101" charset="-122"/>
                <a:cs typeface="黑体" panose="02010609060101010101" charset="-122"/>
              </a:rPr>
              <a:t>世界三分之一以上的人口</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p:txBody>
      </p:sp>
      <p:pic>
        <p:nvPicPr>
          <p:cNvPr id="15" name="object 15"/>
          <p:cNvPicPr/>
          <p:nvPr/>
        </p:nvPicPr>
        <p:blipFill>
          <a:blip r:embed="rId2" cstate="print"/>
          <a:stretch>
            <a:fillRect/>
          </a:stretch>
        </p:blipFill>
        <p:spPr>
          <a:xfrm>
            <a:off x="1429511" y="3377184"/>
            <a:ext cx="9334500" cy="2871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9" name="object 9"/>
          <p:cNvSpPr txBox="1"/>
          <p:nvPr/>
        </p:nvSpPr>
        <p:spPr>
          <a:xfrm rot="20220000">
            <a:off x="8404539" y="2305580"/>
            <a:ext cx="2112713"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览业</a:t>
            </a:r>
            <a:r>
              <a:rPr sz="6000" b="1" spc="-15" baseline="1000" dirty="0">
                <a:solidFill>
                  <a:srgbClr val="16375E"/>
                </a:solidFill>
                <a:latin typeface="宋体" panose="02010600030101010101" pitchFamily="2" charset="-122"/>
                <a:cs typeface="宋体" panose="02010600030101010101" pitchFamily="2" charset="-122"/>
              </a:rPr>
              <a:t>问</a:t>
            </a:r>
            <a:endParaRPr sz="6000" baseline="1000">
              <a:latin typeface="宋体" panose="02010600030101010101" pitchFamily="2" charset="-122"/>
              <a:cs typeface="宋体" panose="02010600030101010101" pitchFamily="2" charset="-122"/>
            </a:endParaRPr>
          </a:p>
        </p:txBody>
      </p:sp>
      <p:sp>
        <p:nvSpPr>
          <p:cNvPr id="13" name="object 13"/>
          <p:cNvSpPr txBox="1">
            <a:spLocks noGrp="1"/>
          </p:cNvSpPr>
          <p:nvPr>
            <p:ph type="title"/>
          </p:nvPr>
        </p:nvSpPr>
        <p:spPr>
          <a:xfrm>
            <a:off x="624205" y="315594"/>
            <a:ext cx="14471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腾讯简</a:t>
            </a:r>
            <a:r>
              <a:rPr sz="2800" b="0" spc="-5" dirty="0">
                <a:latin typeface="黑体" panose="02010609060101010101" charset="-122"/>
                <a:cs typeface="黑体" panose="02010609060101010101" charset="-122"/>
              </a:rPr>
              <a:t>介</a:t>
            </a:r>
            <a:endParaRPr sz="2800">
              <a:latin typeface="黑体" panose="02010609060101010101" charset="-122"/>
              <a:cs typeface="黑体" panose="02010609060101010101" charset="-122"/>
            </a:endParaRPr>
          </a:p>
        </p:txBody>
      </p:sp>
      <p:sp>
        <p:nvSpPr>
          <p:cNvPr id="14" name="object 14"/>
          <p:cNvSpPr txBox="1"/>
          <p:nvPr/>
        </p:nvSpPr>
        <p:spPr>
          <a:xfrm>
            <a:off x="1752917" y="1828799"/>
            <a:ext cx="4344035" cy="3379470"/>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FFFFFF"/>
                </a:solidFill>
                <a:latin typeface="黑体" panose="02010609060101010101" charset="-122"/>
                <a:cs typeface="黑体" panose="02010609060101010101" charset="-122"/>
              </a:rPr>
              <a:t>腾讯成立于</a:t>
            </a:r>
            <a:r>
              <a:rPr sz="2000" spc="-5" dirty="0">
                <a:solidFill>
                  <a:srgbClr val="FFFFFF"/>
                </a:solidFill>
                <a:latin typeface="黑体" panose="02010609060101010101" charset="-122"/>
                <a:cs typeface="黑体" panose="02010609060101010101" charset="-122"/>
              </a:rPr>
              <a:t>1998</a:t>
            </a:r>
            <a:r>
              <a:rPr sz="2000" dirty="0">
                <a:solidFill>
                  <a:srgbClr val="FFFFFF"/>
                </a:solidFill>
                <a:latin typeface="黑体" panose="02010609060101010101" charset="-122"/>
                <a:cs typeface="黑体" panose="02010609060101010101" charset="-122"/>
              </a:rPr>
              <a:t>年</a:t>
            </a:r>
            <a:r>
              <a:rPr sz="2000" spc="-5" dirty="0">
                <a:solidFill>
                  <a:srgbClr val="FFFFFF"/>
                </a:solidFill>
                <a:latin typeface="黑体" panose="02010609060101010101" charset="-122"/>
                <a:cs typeface="黑体" panose="02010609060101010101" charset="-122"/>
              </a:rPr>
              <a:t>11</a:t>
            </a:r>
            <a:r>
              <a:rPr sz="2000" dirty="0">
                <a:solidFill>
                  <a:srgbClr val="FFFFFF"/>
                </a:solidFill>
                <a:latin typeface="黑体" panose="02010609060101010101" charset="-122"/>
                <a:cs typeface="黑体" panose="02010609060101010101" charset="-122"/>
              </a:rPr>
              <a:t>月，是中国最</a:t>
            </a:r>
            <a:r>
              <a:rPr sz="2000" spc="5" dirty="0">
                <a:solidFill>
                  <a:srgbClr val="FFFFFF"/>
                </a:solidFill>
                <a:latin typeface="黑体" panose="02010609060101010101" charset="-122"/>
                <a:cs typeface="黑体" panose="02010609060101010101" charset="-122"/>
              </a:rPr>
              <a:t>大 </a:t>
            </a:r>
            <a:r>
              <a:rPr sz="2000" dirty="0">
                <a:solidFill>
                  <a:srgbClr val="FFFFFF"/>
                </a:solidFill>
                <a:latin typeface="黑体" panose="02010609060101010101" charset="-122"/>
                <a:cs typeface="黑体" panose="02010609060101010101" charset="-122"/>
              </a:rPr>
              <a:t>的互联网综合服务提供商之一，也</a:t>
            </a:r>
            <a:r>
              <a:rPr sz="2000" spc="5" dirty="0">
                <a:solidFill>
                  <a:srgbClr val="FFFFFF"/>
                </a:solidFill>
                <a:latin typeface="黑体" panose="02010609060101010101" charset="-122"/>
                <a:cs typeface="黑体" panose="02010609060101010101" charset="-122"/>
              </a:rPr>
              <a:t>是 </a:t>
            </a:r>
            <a:r>
              <a:rPr sz="2000" dirty="0">
                <a:solidFill>
                  <a:srgbClr val="FFFFFF"/>
                </a:solidFill>
                <a:latin typeface="黑体" panose="02010609060101010101" charset="-122"/>
                <a:cs typeface="黑体" panose="02010609060101010101" charset="-122"/>
              </a:rPr>
              <a:t>中国服务用户最多的互联网企业之一</a:t>
            </a:r>
            <a:r>
              <a:rPr sz="2000" dirty="0">
                <a:solidFill>
                  <a:srgbClr val="FFFFFF"/>
                </a:solidFill>
                <a:latin typeface="黑体" panose="02010609060101010101" charset="-122"/>
                <a:cs typeface="黑体" panose="02010609060101010101" charset="-122"/>
              </a:rPr>
              <a:t>。 </a:t>
            </a:r>
            <a:r>
              <a:rPr sz="2000" dirty="0">
                <a:solidFill>
                  <a:srgbClr val="FFFFFF"/>
                </a:solidFill>
                <a:latin typeface="黑体" panose="02010609060101010101" charset="-122"/>
                <a:cs typeface="黑体" panose="02010609060101010101" charset="-122"/>
              </a:rPr>
              <a:t>腾讯多元化的服务包括：社交和通</a:t>
            </a:r>
            <a:r>
              <a:rPr sz="2000" spc="5" dirty="0">
                <a:solidFill>
                  <a:srgbClr val="FFFFFF"/>
                </a:solidFill>
                <a:latin typeface="黑体" panose="02010609060101010101" charset="-122"/>
                <a:cs typeface="黑体" panose="02010609060101010101" charset="-122"/>
              </a:rPr>
              <a:t>信 </a:t>
            </a:r>
            <a:r>
              <a:rPr sz="2000" dirty="0">
                <a:solidFill>
                  <a:srgbClr val="FFFFFF"/>
                </a:solidFill>
                <a:latin typeface="黑体" panose="02010609060101010101" charset="-122"/>
                <a:cs typeface="黑体" panose="02010609060101010101" charset="-122"/>
              </a:rPr>
              <a:t>服务</a:t>
            </a:r>
            <a:r>
              <a:rPr sz="2000" spc="-5" dirty="0">
                <a:solidFill>
                  <a:srgbClr val="FFFFFF"/>
                </a:solidFill>
                <a:latin typeface="黑体" panose="02010609060101010101" charset="-122"/>
                <a:cs typeface="黑体" panose="02010609060101010101" charset="-122"/>
              </a:rPr>
              <a:t>QQ</a:t>
            </a:r>
            <a:r>
              <a:rPr sz="2000" dirty="0">
                <a:solidFill>
                  <a:srgbClr val="FFFFFF"/>
                </a:solidFill>
                <a:latin typeface="黑体" panose="02010609060101010101" charset="-122"/>
                <a:cs typeface="黑体" panose="02010609060101010101" charset="-122"/>
              </a:rPr>
              <a:t>及微信</a:t>
            </a:r>
            <a:r>
              <a:rPr sz="2000" spc="-5" dirty="0">
                <a:solidFill>
                  <a:srgbClr val="FFFFFF"/>
                </a:solidFill>
                <a:latin typeface="黑体" panose="02010609060101010101" charset="-122"/>
                <a:cs typeface="黑体" panose="02010609060101010101" charset="-122"/>
              </a:rPr>
              <a:t>/WeChat</a:t>
            </a:r>
            <a:r>
              <a:rPr sz="2000" dirty="0">
                <a:solidFill>
                  <a:srgbClr val="FFFFFF"/>
                </a:solidFill>
                <a:latin typeface="黑体" panose="02010609060101010101" charset="-122"/>
                <a:cs typeface="黑体" panose="02010609060101010101" charset="-122"/>
              </a:rPr>
              <a:t>、社交网络平</a:t>
            </a:r>
            <a:r>
              <a:rPr sz="2000" spc="5" dirty="0">
                <a:solidFill>
                  <a:srgbClr val="FFFFFF"/>
                </a:solidFill>
                <a:latin typeface="黑体" panose="02010609060101010101" charset="-122"/>
                <a:cs typeface="黑体" panose="02010609060101010101" charset="-122"/>
              </a:rPr>
              <a:t>台 </a:t>
            </a:r>
            <a:r>
              <a:rPr sz="2000" spc="-5" dirty="0">
                <a:solidFill>
                  <a:srgbClr val="FFFFFF"/>
                </a:solidFill>
                <a:latin typeface="黑体" panose="02010609060101010101" charset="-122"/>
                <a:cs typeface="黑体" panose="02010609060101010101" charset="-122"/>
              </a:rPr>
              <a:t>QQ</a:t>
            </a:r>
            <a:r>
              <a:rPr sz="2000" dirty="0">
                <a:solidFill>
                  <a:srgbClr val="FFFFFF"/>
                </a:solidFill>
                <a:latin typeface="黑体" panose="02010609060101010101" charset="-122"/>
                <a:cs typeface="黑体" panose="02010609060101010101" charset="-122"/>
              </a:rPr>
              <a:t>空间、腾讯游戏旗下</a:t>
            </a:r>
            <a:r>
              <a:rPr sz="2000" spc="-5" dirty="0">
                <a:solidFill>
                  <a:srgbClr val="FFFFFF"/>
                </a:solidFill>
                <a:latin typeface="黑体" panose="02010609060101010101" charset="-122"/>
                <a:cs typeface="黑体" panose="02010609060101010101" charset="-122"/>
              </a:rPr>
              <a:t>QQ</a:t>
            </a:r>
            <a:r>
              <a:rPr sz="2000" dirty="0">
                <a:solidFill>
                  <a:srgbClr val="FFFFFF"/>
                </a:solidFill>
                <a:latin typeface="黑体" panose="02010609060101010101" charset="-122"/>
                <a:cs typeface="黑体" panose="02010609060101010101" charset="-122"/>
              </a:rPr>
              <a:t>游戏平台</a:t>
            </a:r>
            <a:r>
              <a:rPr sz="2000" spc="5" dirty="0">
                <a:solidFill>
                  <a:srgbClr val="FFFFFF"/>
                </a:solidFill>
                <a:latin typeface="黑体" panose="02010609060101010101" charset="-122"/>
                <a:cs typeface="黑体" panose="02010609060101010101" charset="-122"/>
              </a:rPr>
              <a:t>、 </a:t>
            </a:r>
            <a:r>
              <a:rPr sz="2000" dirty="0">
                <a:solidFill>
                  <a:srgbClr val="FFFFFF"/>
                </a:solidFill>
                <a:latin typeface="黑体" panose="02010609060101010101" charset="-122"/>
                <a:cs typeface="黑体" panose="02010609060101010101" charset="-122"/>
              </a:rPr>
              <a:t>门户网站腾讯网、腾讯新闻客户端</a:t>
            </a:r>
            <a:r>
              <a:rPr sz="2000" spc="5" dirty="0">
                <a:solidFill>
                  <a:srgbClr val="FFFFFF"/>
                </a:solidFill>
                <a:latin typeface="黑体" panose="02010609060101010101" charset="-122"/>
                <a:cs typeface="黑体" panose="02010609060101010101" charset="-122"/>
              </a:rPr>
              <a:t>和 </a:t>
            </a:r>
            <a:r>
              <a:rPr sz="2000" dirty="0">
                <a:solidFill>
                  <a:srgbClr val="FFFFFF"/>
                </a:solidFill>
                <a:latin typeface="黑体" panose="02010609060101010101" charset="-122"/>
                <a:cs typeface="黑体" panose="02010609060101010101" charset="-122"/>
              </a:rPr>
              <a:t>网络视频服务腾讯视频等。腾讯目</a:t>
            </a:r>
            <a:r>
              <a:rPr sz="2000" spc="5" dirty="0">
                <a:solidFill>
                  <a:srgbClr val="FFFFFF"/>
                </a:solidFill>
                <a:latin typeface="黑体" panose="02010609060101010101" charset="-122"/>
                <a:cs typeface="黑体" panose="02010609060101010101" charset="-122"/>
              </a:rPr>
              <a:t>前 </a:t>
            </a:r>
            <a:r>
              <a:rPr sz="2000" dirty="0">
                <a:solidFill>
                  <a:srgbClr val="FFFFFF"/>
                </a:solidFill>
                <a:latin typeface="黑体" panose="02010609060101010101" charset="-122"/>
                <a:cs typeface="黑体" panose="02010609060101010101" charset="-122"/>
              </a:rPr>
              <a:t>有七大业务群，员工数</a:t>
            </a:r>
            <a:r>
              <a:rPr sz="2000" spc="-5" dirty="0">
                <a:solidFill>
                  <a:srgbClr val="FFFFFF"/>
                </a:solidFill>
                <a:latin typeface="黑体" panose="02010609060101010101" charset="-122"/>
                <a:cs typeface="黑体" panose="02010609060101010101" charset="-122"/>
              </a:rPr>
              <a:t>3</a:t>
            </a:r>
            <a:r>
              <a:rPr sz="2000" dirty="0">
                <a:solidFill>
                  <a:srgbClr val="FFFFFF"/>
                </a:solidFill>
                <a:latin typeface="黑体" panose="02010609060101010101" charset="-122"/>
                <a:cs typeface="黑体" panose="02010609060101010101" charset="-122"/>
              </a:rPr>
              <a:t>万。微信和QQ  持续称霸移动互联网应用月活跃用</a:t>
            </a:r>
            <a:r>
              <a:rPr sz="2000" spc="5" dirty="0">
                <a:solidFill>
                  <a:srgbClr val="FFFFFF"/>
                </a:solidFill>
                <a:latin typeface="黑体" panose="02010609060101010101" charset="-122"/>
                <a:cs typeface="黑体" panose="02010609060101010101" charset="-122"/>
              </a:rPr>
              <a:t>户 </a:t>
            </a:r>
            <a:r>
              <a:rPr sz="2000" dirty="0">
                <a:solidFill>
                  <a:srgbClr val="FFFFFF"/>
                </a:solidFill>
                <a:latin typeface="黑体" panose="02010609060101010101" charset="-122"/>
                <a:cs typeface="黑体" panose="02010609060101010101" charset="-122"/>
              </a:rPr>
              <a:t>榜单</a:t>
            </a:r>
            <a:r>
              <a:rPr sz="2000" spc="5" dirty="0">
                <a:solidFill>
                  <a:srgbClr val="FFFFFF"/>
                </a:solidFill>
                <a:latin typeface="黑体" panose="02010609060101010101" charset="-122"/>
                <a:cs typeface="黑体" panose="02010609060101010101" charset="-122"/>
              </a:rPr>
              <a:t>。</a:t>
            </a:r>
            <a:endParaRPr sz="2000">
              <a:latin typeface="黑体" panose="02010609060101010101" charset="-122"/>
              <a:cs typeface="黑体" panose="02010609060101010101" charset="-122"/>
            </a:endParaRPr>
          </a:p>
        </p:txBody>
      </p:sp>
      <p:pic>
        <p:nvPicPr>
          <p:cNvPr id="15" name="object 15"/>
          <p:cNvPicPr/>
          <p:nvPr/>
        </p:nvPicPr>
        <p:blipFill>
          <a:blip r:embed="rId2" cstate="print"/>
          <a:stretch>
            <a:fillRect/>
          </a:stretch>
        </p:blipFill>
        <p:spPr>
          <a:xfrm>
            <a:off x="7467600" y="1371600"/>
            <a:ext cx="3121152" cy="4762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13" name="object 13"/>
          <p:cNvSpPr txBox="1">
            <a:spLocks noGrp="1"/>
          </p:cNvSpPr>
          <p:nvPr>
            <p:ph type="title"/>
          </p:nvPr>
        </p:nvSpPr>
        <p:spPr>
          <a:xfrm>
            <a:off x="558800"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公司层面的</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sp>
        <p:nvSpPr>
          <p:cNvPr id="14" name="object 14"/>
          <p:cNvSpPr txBox="1"/>
          <p:nvPr/>
        </p:nvSpPr>
        <p:spPr>
          <a:xfrm>
            <a:off x="1828799" y="1676400"/>
            <a:ext cx="8940800" cy="3865879"/>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00"/>
                </a:solidFill>
                <a:latin typeface="黑体" panose="02010609060101010101" charset="-122"/>
                <a:cs typeface="黑体" panose="02010609060101010101" charset="-122"/>
              </a:rPr>
              <a:t>同为业界翘</a:t>
            </a:r>
            <a:r>
              <a:rPr sz="1800" b="1" spc="-10" dirty="0">
                <a:solidFill>
                  <a:srgbClr val="FFFF00"/>
                </a:solidFill>
                <a:latin typeface="黑体" panose="02010609060101010101" charset="-122"/>
                <a:cs typeface="黑体" panose="02010609060101010101" charset="-122"/>
              </a:rPr>
              <a:t>楚</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dirty="0">
                <a:solidFill>
                  <a:srgbClr val="FFFFFF"/>
                </a:solidFill>
                <a:latin typeface="黑体" panose="02010609060101010101" charset="-122"/>
                <a:cs typeface="黑体" panose="02010609060101010101" charset="-122"/>
              </a:rPr>
              <a:t>腾讯是亚洲市值第一，全球互联网行业前五，华为的营业规模是通讯设备行业世界第一</a:t>
            </a:r>
            <a:endParaRPr sz="1800">
              <a:latin typeface="黑体" panose="02010609060101010101" charset="-122"/>
              <a:cs typeface="黑体" panose="02010609060101010101" charset="-122"/>
            </a:endParaRPr>
          </a:p>
          <a:p>
            <a:pPr>
              <a:lnSpc>
                <a:spcPct val="100000"/>
              </a:lnSpc>
            </a:pPr>
            <a:endParaRPr sz="1800">
              <a:latin typeface="黑体" panose="02010609060101010101" charset="-122"/>
              <a:cs typeface="黑体" panose="02010609060101010101" charset="-122"/>
            </a:endParaRPr>
          </a:p>
          <a:p>
            <a:pPr>
              <a:lnSpc>
                <a:spcPct val="100000"/>
              </a:lnSpc>
              <a:spcBef>
                <a:spcPts val="25"/>
              </a:spcBef>
            </a:pPr>
            <a:endParaRPr sz="1550">
              <a:latin typeface="黑体" panose="02010609060101010101" charset="-122"/>
              <a:cs typeface="黑体" panose="02010609060101010101" charset="-122"/>
            </a:endParaRPr>
          </a:p>
          <a:p>
            <a:pPr marL="12700">
              <a:lnSpc>
                <a:spcPct val="100000"/>
              </a:lnSpc>
            </a:pPr>
            <a:r>
              <a:rPr sz="1800" b="1" dirty="0">
                <a:solidFill>
                  <a:srgbClr val="FFFF00"/>
                </a:solidFill>
                <a:latin typeface="黑体" panose="02010609060101010101" charset="-122"/>
                <a:cs typeface="黑体" panose="02010609060101010101" charset="-122"/>
              </a:rPr>
              <a:t>同样重视人才引</a:t>
            </a:r>
            <a:r>
              <a:rPr sz="1800" b="1" spc="-10" dirty="0">
                <a:solidFill>
                  <a:srgbClr val="FFFF00"/>
                </a:solidFill>
                <a:latin typeface="黑体" panose="02010609060101010101" charset="-122"/>
                <a:cs typeface="黑体" panose="02010609060101010101" charset="-122"/>
              </a:rPr>
              <a:t>进</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spcBef>
                <a:spcPts val="5"/>
              </a:spcBef>
            </a:pPr>
            <a:r>
              <a:rPr sz="1800" dirty="0">
                <a:solidFill>
                  <a:srgbClr val="FFFFFF"/>
                </a:solidFill>
                <a:latin typeface="黑体" panose="02010609060101010101" charset="-122"/>
                <a:cs typeface="黑体" panose="02010609060101010101" charset="-122"/>
              </a:rPr>
              <a:t>腾讯每年新招5000-6000人，华为每年新招数万人</a:t>
            </a:r>
            <a:endParaRPr sz="1800">
              <a:latin typeface="黑体" panose="02010609060101010101" charset="-122"/>
              <a:cs typeface="黑体" panose="02010609060101010101" charset="-122"/>
            </a:endParaRPr>
          </a:p>
          <a:p>
            <a:pPr>
              <a:lnSpc>
                <a:spcPct val="100000"/>
              </a:lnSpc>
            </a:pPr>
            <a:endParaRPr sz="1800">
              <a:latin typeface="黑体" panose="02010609060101010101" charset="-122"/>
              <a:cs typeface="黑体" panose="02010609060101010101" charset="-122"/>
            </a:endParaRPr>
          </a:p>
          <a:p>
            <a:pPr>
              <a:lnSpc>
                <a:spcPct val="100000"/>
              </a:lnSpc>
              <a:spcBef>
                <a:spcPts val="25"/>
              </a:spcBef>
            </a:pPr>
            <a:endParaRPr sz="1550">
              <a:latin typeface="黑体" panose="02010609060101010101" charset="-122"/>
              <a:cs typeface="黑体" panose="02010609060101010101" charset="-122"/>
            </a:endParaRPr>
          </a:p>
          <a:p>
            <a:pPr marL="12700">
              <a:lnSpc>
                <a:spcPct val="100000"/>
              </a:lnSpc>
            </a:pPr>
            <a:r>
              <a:rPr sz="1800" b="1" dirty="0">
                <a:solidFill>
                  <a:srgbClr val="FFFF00"/>
                </a:solidFill>
                <a:latin typeface="黑体" panose="02010609060101010101" charset="-122"/>
                <a:cs typeface="黑体" panose="02010609060101010101" charset="-122"/>
              </a:rPr>
              <a:t>同样进入业务和团队平台</a:t>
            </a:r>
            <a:r>
              <a:rPr sz="1800" b="1" spc="-10" dirty="0">
                <a:solidFill>
                  <a:srgbClr val="FFFF00"/>
                </a:solidFill>
                <a:latin typeface="黑体" panose="02010609060101010101" charset="-122"/>
                <a:cs typeface="黑体" panose="02010609060101010101" charset="-122"/>
              </a:rPr>
              <a:t>期</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marR="5080">
              <a:lnSpc>
                <a:spcPct val="100000"/>
              </a:lnSpc>
            </a:pPr>
            <a:r>
              <a:rPr sz="1800" dirty="0">
                <a:solidFill>
                  <a:srgbClr val="FFFFFF"/>
                </a:solidFill>
                <a:latin typeface="黑体" panose="02010609060101010101" charset="-122"/>
                <a:cs typeface="黑体" panose="02010609060101010101" charset="-122"/>
              </a:rPr>
              <a:t>腾讯游戏占收入大头，微信估值占半壁，正在寻求新的突破，华为运营商业务基本稳定， 终端增长趋缓，腾讯人数基本稳定在3万人左右，华为控制在18万左右</a:t>
            </a:r>
            <a:endParaRPr sz="1800">
              <a:latin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36386" y="3075916"/>
            <a:ext cx="669925" cy="669925"/>
          </a:xfrm>
          <a:prstGeom prst="rect">
            <a:avLst/>
          </a:prstGeom>
        </p:spPr>
        <p:txBody>
          <a:bodyPr vert="horz" wrap="square" lIns="0" tIns="95885" rIns="0" bIns="0" rtlCol="0">
            <a:spAutoFit/>
          </a:bodyPr>
          <a:lstStyle/>
          <a:p>
            <a:pPr>
              <a:lnSpc>
                <a:spcPts val="4515"/>
              </a:lnSpc>
              <a:spcBef>
                <a:spcPts val="755"/>
              </a:spcBef>
            </a:pPr>
            <a:r>
              <a:rPr sz="4000" spc="5"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p:txBody>
      </p:sp>
      <p:sp>
        <p:nvSpPr>
          <p:cNvPr id="10" name="object 10"/>
          <p:cNvSpPr txBox="1"/>
          <p:nvPr/>
        </p:nvSpPr>
        <p:spPr>
          <a:xfrm>
            <a:off x="4416071" y="4027392"/>
            <a:ext cx="1139825" cy="874394"/>
          </a:xfrm>
          <a:prstGeom prst="rect">
            <a:avLst/>
          </a:prstGeom>
        </p:spPr>
        <p:txBody>
          <a:bodyPr vert="horz" wrap="square" lIns="0" tIns="95885" rIns="0" bIns="0" rtlCol="0">
            <a:spAutoFit/>
          </a:bodyPr>
          <a:lstStyle/>
          <a:p>
            <a:pPr>
              <a:lnSpc>
                <a:spcPct val="100000"/>
              </a:lnSpc>
              <a:spcBef>
                <a:spcPts val="755"/>
              </a:spcBef>
            </a:pPr>
            <a:r>
              <a:rPr sz="6000" b="1" spc="-2377" baseline="-22000" dirty="0">
                <a:solidFill>
                  <a:srgbClr val="16375E"/>
                </a:solidFill>
                <a:latin typeface="宋体" panose="02010600030101010101" pitchFamily="2" charset="-122"/>
                <a:cs typeface="宋体" panose="02010600030101010101" pitchFamily="2" charset="-122"/>
              </a:rPr>
              <a:t>一</a:t>
            </a:r>
            <a:r>
              <a:rPr sz="4000" b="1" spc="-10" dirty="0">
                <a:solidFill>
                  <a:srgbClr val="16375E"/>
                </a:solidFill>
                <a:latin typeface="宋体" panose="02010600030101010101" pitchFamily="2" charset="-122"/>
                <a:cs typeface="宋体" panose="02010600030101010101" pitchFamily="2" charset="-122"/>
              </a:rPr>
              <a:t>览</a:t>
            </a:r>
            <a:endParaRPr sz="4000">
              <a:latin typeface="宋体" panose="02010600030101010101" pitchFamily="2" charset="-122"/>
              <a:cs typeface="宋体" panose="02010600030101010101" pitchFamily="2" charset="-122"/>
            </a:endParaRPr>
          </a:p>
        </p:txBody>
      </p:sp>
      <p:sp>
        <p:nvSpPr>
          <p:cNvPr id="11" name="object 11"/>
          <p:cNvSpPr txBox="1"/>
          <p:nvPr/>
        </p:nvSpPr>
        <p:spPr>
          <a:xfrm>
            <a:off x="5195522" y="3618960"/>
            <a:ext cx="1299845" cy="943610"/>
          </a:xfrm>
          <a:prstGeom prst="rect">
            <a:avLst/>
          </a:prstGeom>
        </p:spPr>
        <p:txBody>
          <a:bodyPr vert="horz" wrap="square" lIns="0" tIns="95885" rIns="0" bIns="0" rtlCol="0">
            <a:spAutoFit/>
          </a:bodyPr>
          <a:lstStyle/>
          <a:p>
            <a:pPr>
              <a:lnSpc>
                <a:spcPct val="100000"/>
              </a:lnSpc>
              <a:spcBef>
                <a:spcPts val="755"/>
              </a:spcBef>
            </a:pPr>
            <a:r>
              <a:rPr sz="6000" b="1" spc="-494" baseline="-30000" dirty="0">
                <a:solidFill>
                  <a:srgbClr val="16375E"/>
                </a:solidFill>
                <a:latin typeface="宋体" panose="02010600030101010101" pitchFamily="2" charset="-122"/>
                <a:cs typeface="宋体" panose="02010600030101010101" pitchFamily="2" charset="-122"/>
              </a:rPr>
              <a:t>业</a:t>
            </a:r>
            <a:r>
              <a:rPr sz="4000" b="1" spc="-10"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p:txBody>
      </p:sp>
      <p:sp>
        <p:nvSpPr>
          <p:cNvPr id="18" name="object 18"/>
          <p:cNvSpPr txBox="1">
            <a:spLocks noGrp="1"/>
          </p:cNvSpPr>
          <p:nvPr>
            <p:ph type="title"/>
          </p:nvPr>
        </p:nvSpPr>
        <p:spPr>
          <a:xfrm>
            <a:off x="590550"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公司层面的</a:t>
            </a:r>
            <a:r>
              <a:rPr sz="2800" b="0" spc="-5" dirty="0">
                <a:latin typeface="黑体" panose="02010609060101010101" charset="-122"/>
                <a:cs typeface="黑体" panose="02010609060101010101" charset="-122"/>
              </a:rPr>
              <a:t>异</a:t>
            </a:r>
            <a:endParaRPr sz="2800">
              <a:latin typeface="黑体" panose="02010609060101010101" charset="-122"/>
              <a:cs typeface="黑体" panose="02010609060101010101" charset="-122"/>
            </a:endParaRPr>
          </a:p>
        </p:txBody>
      </p:sp>
      <p:graphicFrame>
        <p:nvGraphicFramePr>
          <p:cNvPr id="19" name="object 19"/>
          <p:cNvGraphicFramePr>
            <a:graphicFrameLocks noGrp="1"/>
          </p:cNvGraphicFramePr>
          <p:nvPr>
            <p:custDataLst>
              <p:tags r:id="rId1"/>
            </p:custDataLst>
          </p:nvPr>
        </p:nvGraphicFramePr>
        <p:xfrm>
          <a:off x="1272539" y="2092324"/>
          <a:ext cx="9523730" cy="2971800"/>
        </p:xfrm>
        <a:graphic>
          <a:graphicData uri="http://schemas.openxmlformats.org/drawingml/2006/table">
            <a:tbl>
              <a:tblPr firstRow="1" bandRow="1">
                <a:tableStyleId>{2D5ABB26-0587-4C30-8999-92F81FD0307C}</a:tableStyleId>
              </a:tblPr>
              <a:tblGrid>
                <a:gridCol w="682625"/>
                <a:gridCol w="1186180"/>
                <a:gridCol w="1225550"/>
                <a:gridCol w="1077595"/>
                <a:gridCol w="941704"/>
                <a:gridCol w="1265554"/>
                <a:gridCol w="1283970"/>
                <a:gridCol w="1860550"/>
              </a:tblGrid>
              <a:tr h="990600">
                <a:tc>
                  <a:txBody>
                    <a:bodyPr/>
                    <a:lstStyle/>
                    <a:p>
                      <a:pPr>
                        <a:lnSpc>
                          <a:spcPct val="100000"/>
                        </a:lnSpc>
                        <a:spcBef>
                          <a:spcPts val="45"/>
                        </a:spcBef>
                      </a:pPr>
                      <a:endParaRPr sz="2200">
                        <a:latin typeface="Times New Roman" panose="02020603050405020304"/>
                        <a:cs typeface="Times New Roman" panose="02020603050405020304"/>
                      </a:endParaRPr>
                    </a:p>
                    <a:p>
                      <a:pPr marL="100965">
                        <a:lnSpc>
                          <a:spcPct val="100000"/>
                        </a:lnSpc>
                      </a:pPr>
                      <a:r>
                        <a:rPr sz="1800" b="1" dirty="0">
                          <a:solidFill>
                            <a:srgbClr val="FFFFFF"/>
                          </a:solidFill>
                          <a:latin typeface="黑体" panose="02010609060101010101" charset="-122"/>
                          <a:cs typeface="黑体" panose="02010609060101010101" charset="-122"/>
                        </a:rPr>
                        <a:t>公</a:t>
                      </a:r>
                      <a:r>
                        <a:rPr sz="1800" b="1" spc="-10" dirty="0">
                          <a:solidFill>
                            <a:srgbClr val="FFFFFF"/>
                          </a:solidFill>
                          <a:latin typeface="黑体" panose="02010609060101010101" charset="-122"/>
                          <a:cs typeface="黑体" panose="02010609060101010101" charset="-122"/>
                        </a:rPr>
                        <a:t>司</a:t>
                      </a:r>
                      <a:endParaRPr sz="1800">
                        <a:latin typeface="黑体" panose="02010609060101010101" charset="-122"/>
                        <a:cs typeface="黑体" panose="02010609060101010101" charset="-122"/>
                      </a:endParaRPr>
                    </a:p>
                  </a:txBody>
                  <a:tcPr marL="0" marR="0" marT="5715" marB="0">
                    <a:lnL w="9525">
                      <a:solidFill>
                        <a:srgbClr val="8EA9DB"/>
                      </a:solidFill>
                      <a:prstDash val="solid"/>
                    </a:lnL>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R="13335" algn="ctr">
                        <a:lnSpc>
                          <a:spcPct val="100000"/>
                        </a:lnSpc>
                      </a:pPr>
                      <a:r>
                        <a:rPr sz="1800" b="1" dirty="0">
                          <a:solidFill>
                            <a:srgbClr val="FFFFFF"/>
                          </a:solidFill>
                          <a:latin typeface="黑体" panose="02010609060101010101" charset="-122"/>
                          <a:cs typeface="黑体" panose="02010609060101010101" charset="-122"/>
                        </a:rPr>
                        <a:t>成立时</a:t>
                      </a:r>
                      <a:r>
                        <a:rPr sz="1800" b="1" spc="-10" dirty="0">
                          <a:solidFill>
                            <a:srgbClr val="FFFFFF"/>
                          </a:solidFill>
                          <a:latin typeface="黑体" panose="02010609060101010101" charset="-122"/>
                          <a:cs typeface="黑体" panose="02010609060101010101" charset="-122"/>
                        </a:rPr>
                        <a:t>间</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R="11430" algn="ctr">
                        <a:lnSpc>
                          <a:spcPct val="100000"/>
                        </a:lnSpc>
                      </a:pPr>
                      <a:r>
                        <a:rPr sz="1800" b="1" dirty="0">
                          <a:solidFill>
                            <a:srgbClr val="FFFFFF"/>
                          </a:solidFill>
                          <a:latin typeface="黑体" panose="02010609060101010101" charset="-122"/>
                          <a:cs typeface="黑体" panose="02010609060101010101" charset="-122"/>
                        </a:rPr>
                        <a:t>人员规</a:t>
                      </a:r>
                      <a:r>
                        <a:rPr sz="1800" b="1" spc="-10" dirty="0">
                          <a:solidFill>
                            <a:srgbClr val="FFFFFF"/>
                          </a:solidFill>
                          <a:latin typeface="黑体" panose="02010609060101010101" charset="-122"/>
                          <a:cs typeface="黑体" panose="02010609060101010101" charset="-122"/>
                        </a:rPr>
                        <a:t>模</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R="219710" algn="r">
                        <a:lnSpc>
                          <a:spcPct val="100000"/>
                        </a:lnSpc>
                      </a:pPr>
                      <a:r>
                        <a:rPr sz="1800" b="1" dirty="0">
                          <a:solidFill>
                            <a:srgbClr val="FFFFFF"/>
                          </a:solidFill>
                          <a:latin typeface="黑体" panose="02010609060101010101" charset="-122"/>
                          <a:cs typeface="黑体" panose="02010609060101010101" charset="-122"/>
                        </a:rPr>
                        <a:t>营业</a:t>
                      </a:r>
                      <a:r>
                        <a:rPr sz="1800" b="1" spc="-10" dirty="0">
                          <a:solidFill>
                            <a:srgbClr val="FFFFFF"/>
                          </a:solidFill>
                          <a:latin typeface="黑体" panose="02010609060101010101" charset="-122"/>
                          <a:cs typeface="黑体" panose="02010609060101010101" charset="-122"/>
                        </a:rPr>
                        <a:t>额</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L="17780" algn="ctr">
                        <a:lnSpc>
                          <a:spcPct val="100000"/>
                        </a:lnSpc>
                      </a:pPr>
                      <a:r>
                        <a:rPr sz="1800" b="1" dirty="0">
                          <a:solidFill>
                            <a:srgbClr val="FFFFFF"/>
                          </a:solidFill>
                          <a:latin typeface="黑体" panose="02010609060101010101" charset="-122"/>
                          <a:cs typeface="黑体" panose="02010609060101010101" charset="-122"/>
                        </a:rPr>
                        <a:t>利</a:t>
                      </a:r>
                      <a:r>
                        <a:rPr sz="1800" b="1" spc="-10" dirty="0">
                          <a:solidFill>
                            <a:srgbClr val="FFFFFF"/>
                          </a:solidFill>
                          <a:latin typeface="黑体" panose="02010609060101010101" charset="-122"/>
                          <a:cs typeface="黑体" panose="02010609060101010101" charset="-122"/>
                        </a:rPr>
                        <a:t>润</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L="67945" algn="ctr">
                        <a:lnSpc>
                          <a:spcPct val="100000"/>
                        </a:lnSpc>
                      </a:pPr>
                      <a:r>
                        <a:rPr sz="1800" b="1" dirty="0">
                          <a:solidFill>
                            <a:srgbClr val="FFFFFF"/>
                          </a:solidFill>
                          <a:latin typeface="黑体" panose="02010609060101010101" charset="-122"/>
                          <a:cs typeface="黑体" panose="02010609060101010101" charset="-122"/>
                        </a:rPr>
                        <a:t>人均利</a:t>
                      </a:r>
                      <a:r>
                        <a:rPr sz="1800" b="1" spc="-10" dirty="0">
                          <a:solidFill>
                            <a:srgbClr val="FFFFFF"/>
                          </a:solidFill>
                          <a:latin typeface="黑体" panose="02010609060101010101" charset="-122"/>
                          <a:cs typeface="黑体" panose="02010609060101010101" charset="-122"/>
                        </a:rPr>
                        <a:t>润</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L="9525" algn="ctr">
                        <a:lnSpc>
                          <a:spcPct val="100000"/>
                        </a:lnSpc>
                      </a:pPr>
                      <a:r>
                        <a:rPr sz="1800" b="1" dirty="0">
                          <a:solidFill>
                            <a:srgbClr val="FFFFFF"/>
                          </a:solidFill>
                          <a:latin typeface="黑体" panose="02010609060101010101" charset="-122"/>
                          <a:cs typeface="黑体" panose="02010609060101010101" charset="-122"/>
                        </a:rPr>
                        <a:t>创新领</a:t>
                      </a:r>
                      <a:r>
                        <a:rPr sz="1800" b="1" spc="-10" dirty="0">
                          <a:solidFill>
                            <a:srgbClr val="FFFFFF"/>
                          </a:solidFill>
                          <a:latin typeface="黑体" panose="02010609060101010101" charset="-122"/>
                          <a:cs typeface="黑体" panose="02010609060101010101" charset="-122"/>
                        </a:rPr>
                        <a:t>域</a:t>
                      </a:r>
                      <a:endParaRPr sz="1800">
                        <a:latin typeface="黑体" panose="02010609060101010101" charset="-122"/>
                        <a:cs typeface="黑体" panose="02010609060101010101" charset="-122"/>
                      </a:endParaRPr>
                    </a:p>
                  </a:txBody>
                  <a:tcPr marL="0" marR="0" marT="5715" marB="0">
                    <a:lnT w="9525">
                      <a:solidFill>
                        <a:srgbClr val="8EA9DB"/>
                      </a:solidFill>
                      <a:prstDash val="solid"/>
                    </a:lnT>
                    <a:lnB w="9525">
                      <a:solidFill>
                        <a:srgbClr val="8EA9DB"/>
                      </a:solidFill>
                      <a:prstDash val="solid"/>
                    </a:lnB>
                    <a:solidFill>
                      <a:srgbClr val="4471C4"/>
                    </a:solidFill>
                  </a:tcPr>
                </a:tc>
                <a:tc>
                  <a:txBody>
                    <a:bodyPr/>
                    <a:lstStyle/>
                    <a:p>
                      <a:pPr>
                        <a:lnSpc>
                          <a:spcPct val="100000"/>
                        </a:lnSpc>
                        <a:spcBef>
                          <a:spcPts val="45"/>
                        </a:spcBef>
                      </a:pPr>
                      <a:endParaRPr sz="2200">
                        <a:latin typeface="Times New Roman" panose="02020603050405020304"/>
                        <a:cs typeface="Times New Roman" panose="02020603050405020304"/>
                      </a:endParaRPr>
                    </a:p>
                    <a:p>
                      <a:pPr marL="5080" algn="ctr">
                        <a:lnSpc>
                          <a:spcPct val="100000"/>
                        </a:lnSpc>
                      </a:pPr>
                      <a:r>
                        <a:rPr sz="1800" b="1" dirty="0">
                          <a:solidFill>
                            <a:srgbClr val="FFFFFF"/>
                          </a:solidFill>
                          <a:latin typeface="黑体" panose="02010609060101010101" charset="-122"/>
                          <a:cs typeface="黑体" panose="02010609060101010101" charset="-122"/>
                        </a:rPr>
                        <a:t>发明专利授权</a:t>
                      </a:r>
                      <a:r>
                        <a:rPr sz="1800" b="1" spc="-10" dirty="0">
                          <a:solidFill>
                            <a:srgbClr val="FFFFFF"/>
                          </a:solidFill>
                          <a:latin typeface="黑体" panose="02010609060101010101" charset="-122"/>
                          <a:cs typeface="黑体" panose="02010609060101010101" charset="-122"/>
                        </a:rPr>
                        <a:t>量</a:t>
                      </a:r>
                      <a:endParaRPr sz="1800">
                        <a:latin typeface="黑体" panose="02010609060101010101" charset="-122"/>
                        <a:cs typeface="黑体" panose="02010609060101010101" charset="-122"/>
                      </a:endParaRPr>
                    </a:p>
                  </a:txBody>
                  <a:tcPr marL="0" marR="0" marT="5715" marB="0">
                    <a:lnR w="9525">
                      <a:solidFill>
                        <a:srgbClr val="8EA9DB"/>
                      </a:solidFill>
                      <a:prstDash val="solid"/>
                    </a:lnR>
                    <a:lnT w="9525">
                      <a:solidFill>
                        <a:srgbClr val="8EA9DB"/>
                      </a:solidFill>
                      <a:prstDash val="solid"/>
                    </a:lnT>
                    <a:lnB w="9525">
                      <a:solidFill>
                        <a:srgbClr val="8EA9DB"/>
                      </a:solidFill>
                      <a:prstDash val="solid"/>
                    </a:lnB>
                    <a:solidFill>
                      <a:srgbClr val="4471C4"/>
                    </a:solidFill>
                  </a:tcPr>
                </a:tc>
              </a:tr>
              <a:tr h="990600">
                <a:tc>
                  <a:txBody>
                    <a:bodyPr/>
                    <a:lstStyle/>
                    <a:p>
                      <a:pPr>
                        <a:lnSpc>
                          <a:spcPct val="100000"/>
                        </a:lnSpc>
                      </a:pPr>
                      <a:endParaRPr sz="2350">
                        <a:latin typeface="Times New Roman" panose="02020603050405020304"/>
                        <a:cs typeface="Times New Roman" panose="02020603050405020304"/>
                      </a:endParaRPr>
                    </a:p>
                    <a:p>
                      <a:pPr marL="127000">
                        <a:lnSpc>
                          <a:spcPct val="100000"/>
                        </a:lnSpc>
                      </a:pPr>
                      <a:r>
                        <a:rPr sz="1600" dirty="0">
                          <a:latin typeface="黑体" panose="02010609060101010101" charset="-122"/>
                          <a:cs typeface="黑体" panose="02010609060101010101" charset="-122"/>
                        </a:rPr>
                        <a:t>华</a:t>
                      </a:r>
                      <a:r>
                        <a:rPr sz="1600" spc="-5" dirty="0">
                          <a:latin typeface="黑体" panose="02010609060101010101" charset="-122"/>
                          <a:cs typeface="黑体" panose="02010609060101010101" charset="-122"/>
                        </a:rPr>
                        <a:t>为</a:t>
                      </a:r>
                      <a:endParaRPr sz="1600">
                        <a:latin typeface="黑体" panose="02010609060101010101" charset="-122"/>
                        <a:cs typeface="黑体" panose="02010609060101010101" charset="-122"/>
                      </a:endParaRPr>
                    </a:p>
                  </a:txBody>
                  <a:tcPr marL="0" marR="0" marT="0" marB="0">
                    <a:lnL w="9525">
                      <a:solidFill>
                        <a:srgbClr val="8EA9DB"/>
                      </a:solidFill>
                      <a:prstDash val="solid"/>
                    </a:lnL>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R="12700" algn="ctr">
                        <a:lnSpc>
                          <a:spcPct val="100000"/>
                        </a:lnSpc>
                      </a:pPr>
                      <a:r>
                        <a:rPr sz="1600" spc="-5" dirty="0">
                          <a:latin typeface="黑体" panose="02010609060101010101" charset="-122"/>
                          <a:cs typeface="黑体" panose="02010609060101010101" charset="-122"/>
                        </a:rPr>
                        <a:t>1987</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R="10160" algn="ctr">
                        <a:lnSpc>
                          <a:spcPct val="100000"/>
                        </a:lnSpc>
                      </a:pPr>
                      <a:r>
                        <a:rPr sz="1600" spc="-5" dirty="0">
                          <a:latin typeface="黑体" panose="02010609060101010101" charset="-122"/>
                          <a:cs typeface="黑体" panose="02010609060101010101" charset="-122"/>
                        </a:rPr>
                        <a:t>18万</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R="258445" algn="r">
                        <a:lnSpc>
                          <a:spcPct val="100000"/>
                        </a:lnSpc>
                      </a:pPr>
                      <a:r>
                        <a:rPr sz="1600" spc="-5" dirty="0">
                          <a:latin typeface="黑体" panose="02010609060101010101" charset="-122"/>
                          <a:cs typeface="黑体" panose="02010609060101010101" charset="-122"/>
                        </a:rPr>
                        <a:t>5000亿</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L="18415" algn="ctr">
                        <a:lnSpc>
                          <a:spcPct val="100000"/>
                        </a:lnSpc>
                      </a:pPr>
                      <a:r>
                        <a:rPr sz="1600" spc="-5" dirty="0">
                          <a:latin typeface="黑体" panose="02010609060101010101" charset="-122"/>
                          <a:cs typeface="黑体" panose="02010609060101010101" charset="-122"/>
                        </a:rPr>
                        <a:t>370亿</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L="68580" algn="ctr">
                        <a:lnSpc>
                          <a:spcPct val="100000"/>
                        </a:lnSpc>
                      </a:pPr>
                      <a:r>
                        <a:rPr sz="1600" spc="-5" dirty="0">
                          <a:latin typeface="黑体" panose="02010609060101010101" charset="-122"/>
                          <a:cs typeface="黑体" panose="02010609060101010101" charset="-122"/>
                        </a:rPr>
                        <a:t>20万</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L="10160" algn="ctr">
                        <a:lnSpc>
                          <a:spcPct val="100000"/>
                        </a:lnSpc>
                      </a:pPr>
                      <a:r>
                        <a:rPr sz="1600" dirty="0">
                          <a:latin typeface="黑体" panose="02010609060101010101" charset="-122"/>
                          <a:cs typeface="黑体" panose="02010609060101010101" charset="-122"/>
                        </a:rPr>
                        <a:t>技术、销</a:t>
                      </a:r>
                      <a:r>
                        <a:rPr sz="1600" spc="-5" dirty="0">
                          <a:latin typeface="黑体" panose="02010609060101010101" charset="-122"/>
                          <a:cs typeface="黑体" panose="02010609060101010101" charset="-122"/>
                        </a:rPr>
                        <a:t>售</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F1F1F1"/>
                    </a:solidFill>
                  </a:tcPr>
                </a:tc>
                <a:tc>
                  <a:txBody>
                    <a:bodyPr/>
                    <a:lstStyle/>
                    <a:p>
                      <a:pPr>
                        <a:lnSpc>
                          <a:spcPct val="100000"/>
                        </a:lnSpc>
                      </a:pPr>
                      <a:endParaRPr sz="2350">
                        <a:latin typeface="Times New Roman" panose="02020603050405020304"/>
                        <a:cs typeface="Times New Roman" panose="02020603050405020304"/>
                      </a:endParaRPr>
                    </a:p>
                    <a:p>
                      <a:pPr marL="5715" algn="ctr">
                        <a:lnSpc>
                          <a:spcPct val="100000"/>
                        </a:lnSpc>
                      </a:pPr>
                      <a:r>
                        <a:rPr sz="1600" spc="-5" dirty="0">
                          <a:latin typeface="黑体" panose="02010609060101010101" charset="-122"/>
                          <a:cs typeface="黑体" panose="02010609060101010101" charset="-122"/>
                        </a:rPr>
                        <a:t>2690</a:t>
                      </a:r>
                      <a:endParaRPr sz="1600">
                        <a:latin typeface="黑体" panose="02010609060101010101" charset="-122"/>
                        <a:cs typeface="黑体" panose="02010609060101010101" charset="-122"/>
                      </a:endParaRPr>
                    </a:p>
                  </a:txBody>
                  <a:tcPr marL="0" marR="0" marT="0" marB="0">
                    <a:lnR w="9525">
                      <a:solidFill>
                        <a:srgbClr val="8EA9DB"/>
                      </a:solidFill>
                      <a:prstDash val="solid"/>
                    </a:lnR>
                    <a:lnT w="9525">
                      <a:solidFill>
                        <a:srgbClr val="8EA9DB"/>
                      </a:solidFill>
                      <a:prstDash val="solid"/>
                    </a:lnT>
                    <a:lnB w="9525">
                      <a:solidFill>
                        <a:srgbClr val="8EA9DB"/>
                      </a:solidFill>
                      <a:prstDash val="solid"/>
                    </a:lnB>
                    <a:solidFill>
                      <a:srgbClr val="F1F1F1"/>
                    </a:solidFill>
                  </a:tcPr>
                </a:tc>
              </a:tr>
              <a:tr h="990600">
                <a:tc>
                  <a:txBody>
                    <a:bodyPr/>
                    <a:lstStyle/>
                    <a:p>
                      <a:pPr>
                        <a:lnSpc>
                          <a:spcPct val="100000"/>
                        </a:lnSpc>
                      </a:pPr>
                      <a:endParaRPr sz="2350">
                        <a:latin typeface="Times New Roman" panose="02020603050405020304"/>
                        <a:cs typeface="Times New Roman" panose="02020603050405020304"/>
                      </a:endParaRPr>
                    </a:p>
                    <a:p>
                      <a:pPr marL="127000">
                        <a:lnSpc>
                          <a:spcPct val="100000"/>
                        </a:lnSpc>
                      </a:pPr>
                      <a:r>
                        <a:rPr sz="1600" dirty="0">
                          <a:latin typeface="黑体" panose="02010609060101010101" charset="-122"/>
                          <a:cs typeface="黑体" panose="02010609060101010101" charset="-122"/>
                        </a:rPr>
                        <a:t>腾</a:t>
                      </a:r>
                      <a:r>
                        <a:rPr sz="1600" spc="-5" dirty="0">
                          <a:latin typeface="黑体" panose="02010609060101010101" charset="-122"/>
                          <a:cs typeface="黑体" panose="02010609060101010101" charset="-122"/>
                        </a:rPr>
                        <a:t>讯</a:t>
                      </a:r>
                      <a:endParaRPr sz="1600">
                        <a:latin typeface="黑体" panose="02010609060101010101" charset="-122"/>
                        <a:cs typeface="黑体" panose="02010609060101010101" charset="-122"/>
                      </a:endParaRPr>
                    </a:p>
                  </a:txBody>
                  <a:tcPr marL="0" marR="0" marT="0" marB="0">
                    <a:lnL w="9525">
                      <a:solidFill>
                        <a:srgbClr val="8EA9DB"/>
                      </a:solidFill>
                      <a:prstDash val="solid"/>
                    </a:lnL>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R="12700" algn="ctr">
                        <a:lnSpc>
                          <a:spcPct val="100000"/>
                        </a:lnSpc>
                      </a:pPr>
                      <a:r>
                        <a:rPr sz="1600" spc="-5" dirty="0">
                          <a:latin typeface="黑体" panose="02010609060101010101" charset="-122"/>
                          <a:cs typeface="黑体" panose="02010609060101010101" charset="-122"/>
                        </a:rPr>
                        <a:t>1998</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R="10160" algn="ctr">
                        <a:lnSpc>
                          <a:spcPct val="100000"/>
                        </a:lnSpc>
                      </a:pPr>
                      <a:r>
                        <a:rPr sz="1600" spc="-5" dirty="0">
                          <a:latin typeface="黑体" panose="02010609060101010101" charset="-122"/>
                          <a:cs typeface="黑体" panose="02010609060101010101" charset="-122"/>
                        </a:rPr>
                        <a:t>3万</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R="258445" algn="r">
                        <a:lnSpc>
                          <a:spcPct val="100000"/>
                        </a:lnSpc>
                      </a:pPr>
                      <a:r>
                        <a:rPr sz="1600" spc="-5" dirty="0">
                          <a:latin typeface="黑体" panose="02010609060101010101" charset="-122"/>
                          <a:cs typeface="黑体" panose="02010609060101010101" charset="-122"/>
                        </a:rPr>
                        <a:t>1500亿</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L="18415" algn="ctr">
                        <a:lnSpc>
                          <a:spcPct val="100000"/>
                        </a:lnSpc>
                      </a:pPr>
                      <a:r>
                        <a:rPr sz="1600" spc="-5" dirty="0">
                          <a:latin typeface="黑体" panose="02010609060101010101" charset="-122"/>
                          <a:cs typeface="黑体" panose="02010609060101010101" charset="-122"/>
                        </a:rPr>
                        <a:t>560亿</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L="68580" algn="ctr">
                        <a:lnSpc>
                          <a:spcPct val="100000"/>
                        </a:lnSpc>
                      </a:pPr>
                      <a:r>
                        <a:rPr sz="1600" spc="-5" dirty="0">
                          <a:latin typeface="黑体" panose="02010609060101010101" charset="-122"/>
                          <a:cs typeface="黑体" panose="02010609060101010101" charset="-122"/>
                        </a:rPr>
                        <a:t>200万</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L="10160" algn="ctr">
                        <a:lnSpc>
                          <a:spcPct val="100000"/>
                        </a:lnSpc>
                      </a:pPr>
                      <a:r>
                        <a:rPr sz="1600" dirty="0">
                          <a:latin typeface="黑体" panose="02010609060101010101" charset="-122"/>
                          <a:cs typeface="黑体" panose="02010609060101010101" charset="-122"/>
                        </a:rPr>
                        <a:t>产品、投</a:t>
                      </a:r>
                      <a:r>
                        <a:rPr sz="1600" spc="-5" dirty="0">
                          <a:latin typeface="黑体" panose="02010609060101010101" charset="-122"/>
                          <a:cs typeface="黑体" panose="02010609060101010101" charset="-122"/>
                        </a:rPr>
                        <a:t>资</a:t>
                      </a:r>
                      <a:endParaRPr sz="1600">
                        <a:latin typeface="黑体" panose="02010609060101010101" charset="-122"/>
                        <a:cs typeface="黑体" panose="02010609060101010101" charset="-122"/>
                      </a:endParaRPr>
                    </a:p>
                  </a:txBody>
                  <a:tcPr marL="0" marR="0" marT="0" marB="0">
                    <a:lnT w="9525">
                      <a:solidFill>
                        <a:srgbClr val="8EA9DB"/>
                      </a:solidFill>
                      <a:prstDash val="solid"/>
                    </a:lnT>
                    <a:lnB w="9525">
                      <a:solidFill>
                        <a:srgbClr val="8EA9DB"/>
                      </a:solidFill>
                      <a:prstDash val="solid"/>
                    </a:lnB>
                    <a:solidFill>
                      <a:srgbClr val="DBEDF4"/>
                    </a:solidFill>
                  </a:tcPr>
                </a:tc>
                <a:tc>
                  <a:txBody>
                    <a:bodyPr/>
                    <a:lstStyle/>
                    <a:p>
                      <a:pPr>
                        <a:lnSpc>
                          <a:spcPct val="100000"/>
                        </a:lnSpc>
                      </a:pPr>
                      <a:endParaRPr sz="2350">
                        <a:latin typeface="Times New Roman" panose="02020603050405020304"/>
                        <a:cs typeface="Times New Roman" panose="02020603050405020304"/>
                      </a:endParaRPr>
                    </a:p>
                    <a:p>
                      <a:pPr marL="5715" algn="ctr">
                        <a:lnSpc>
                          <a:spcPct val="100000"/>
                        </a:lnSpc>
                      </a:pPr>
                      <a:r>
                        <a:rPr sz="1600" spc="-5" dirty="0">
                          <a:latin typeface="黑体" panose="02010609060101010101" charset="-122"/>
                          <a:cs typeface="黑体" panose="02010609060101010101" charset="-122"/>
                        </a:rPr>
                        <a:t>1028</a:t>
                      </a:r>
                      <a:endParaRPr sz="1600">
                        <a:latin typeface="黑体" panose="02010609060101010101" charset="-122"/>
                        <a:cs typeface="黑体" panose="02010609060101010101" charset="-122"/>
                      </a:endParaRPr>
                    </a:p>
                  </a:txBody>
                  <a:tcPr marL="0" marR="0" marT="0" marB="0">
                    <a:lnR w="9525">
                      <a:solidFill>
                        <a:srgbClr val="8EA9DB"/>
                      </a:solidFill>
                      <a:prstDash val="solid"/>
                    </a:lnR>
                    <a:lnT w="9525">
                      <a:solidFill>
                        <a:srgbClr val="8EA9DB"/>
                      </a:solidFill>
                      <a:prstDash val="solid"/>
                    </a:lnT>
                    <a:lnB w="9525">
                      <a:solidFill>
                        <a:srgbClr val="8EA9DB"/>
                      </a:solidFill>
                      <a:prstDash val="solid"/>
                    </a:lnB>
                    <a:solidFill>
                      <a:srgbClr val="DBEDF4"/>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7" name="object 7"/>
          <p:cNvSpPr txBox="1"/>
          <p:nvPr/>
        </p:nvSpPr>
        <p:spPr>
          <a:xfrm>
            <a:off x="2294917" y="4027393"/>
            <a:ext cx="3260725" cy="1764664"/>
          </a:xfrm>
          <a:prstGeom prst="rect">
            <a:avLst/>
          </a:prstGeom>
        </p:spPr>
        <p:txBody>
          <a:bodyPr vert="horz" wrap="square" lIns="0" tIns="95885" rIns="0" bIns="0" rtlCol="0">
            <a:spAutoFit/>
          </a:bodyPr>
          <a:lstStyle/>
          <a:p>
            <a:pPr marL="2120900">
              <a:lnSpc>
                <a:spcPct val="100000"/>
              </a:lnSpc>
              <a:spcBef>
                <a:spcPts val="755"/>
              </a:spcBef>
            </a:pPr>
            <a:r>
              <a:rPr sz="6000" b="1" spc="-2377" baseline="-22000" dirty="0">
                <a:solidFill>
                  <a:srgbClr val="16375E"/>
                </a:solidFill>
                <a:latin typeface="宋体" panose="02010600030101010101" pitchFamily="2" charset="-122"/>
                <a:cs typeface="宋体" panose="02010600030101010101" pitchFamily="2" charset="-122"/>
              </a:rPr>
              <a:t>一</a:t>
            </a:r>
            <a:r>
              <a:rPr sz="4000" b="1" spc="-10" dirty="0">
                <a:solidFill>
                  <a:srgbClr val="16375E"/>
                </a:solidFill>
                <a:latin typeface="宋体" panose="02010600030101010101" pitchFamily="2" charset="-122"/>
                <a:cs typeface="宋体" panose="02010600030101010101" pitchFamily="2" charset="-122"/>
              </a:rPr>
              <a:t>览</a:t>
            </a:r>
            <a:endParaRPr sz="4000">
              <a:latin typeface="宋体" panose="02010600030101010101" pitchFamily="2" charset="-122"/>
              <a:cs typeface="宋体" panose="02010600030101010101" pitchFamily="2" charset="-122"/>
            </a:endParaRPr>
          </a:p>
          <a:p>
            <a:pPr>
              <a:lnSpc>
                <a:spcPct val="100000"/>
              </a:lnSpc>
              <a:spcBef>
                <a:spcPts val="2215"/>
              </a:spcBef>
            </a:pPr>
            <a:r>
              <a:rPr sz="6000" b="1" spc="-2377" baseline="-22000" dirty="0">
                <a:solidFill>
                  <a:srgbClr val="16375E"/>
                </a:solidFill>
                <a:latin typeface="宋体" panose="02010600030101010101" pitchFamily="2" charset="-122"/>
                <a:cs typeface="宋体" panose="02010600030101010101" pitchFamily="2" charset="-122"/>
              </a:rPr>
              <a:t>业</a:t>
            </a:r>
            <a:r>
              <a:rPr sz="4000" b="1" spc="-10"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p:txBody>
      </p:sp>
      <p:sp>
        <p:nvSpPr>
          <p:cNvPr id="10" name="object 10"/>
          <p:cNvSpPr txBox="1"/>
          <p:nvPr/>
        </p:nvSpPr>
        <p:spPr>
          <a:xfrm rot="20220000">
            <a:off x="5789201" y="5647332"/>
            <a:ext cx="1620094" cy="509270"/>
          </a:xfrm>
          <a:prstGeom prst="rect">
            <a:avLst/>
          </a:prstGeom>
        </p:spPr>
        <p:txBody>
          <a:bodyPr vert="horz" wrap="square" lIns="0" tIns="0" rIns="0" bIns="0" rtlCol="0">
            <a:spAutoFit/>
          </a:bodyPr>
          <a:lstStyle/>
          <a:p>
            <a:pPr>
              <a:lnSpc>
                <a:spcPts val="4010"/>
              </a:lnSpc>
            </a:pPr>
            <a:r>
              <a:rPr sz="4000" b="1" spc="-20" dirty="0">
                <a:solidFill>
                  <a:srgbClr val="16375E"/>
                </a:solidFill>
                <a:latin typeface="宋体" panose="02010600030101010101" pitchFamily="2" charset="-122"/>
                <a:cs typeface="宋体" panose="02010600030101010101" pitchFamily="2" charset="-122"/>
              </a:rPr>
              <a:t>一</a:t>
            </a:r>
            <a:r>
              <a:rPr sz="4000" b="1" spc="-20" dirty="0">
                <a:solidFill>
                  <a:srgbClr val="16375E"/>
                </a:solidFill>
                <a:latin typeface="宋体" panose="02010600030101010101" pitchFamily="2" charset="-122"/>
                <a:cs typeface="宋体" panose="02010600030101010101" pitchFamily="2" charset="-122"/>
              </a:rPr>
              <a:t>览</a:t>
            </a:r>
            <a:r>
              <a:rPr sz="4000" b="1" spc="-10" dirty="0">
                <a:solidFill>
                  <a:srgbClr val="16375E"/>
                </a:solidFill>
                <a:latin typeface="宋体" panose="02010600030101010101" pitchFamily="2" charset="-122"/>
                <a:cs typeface="宋体" panose="02010600030101010101" pitchFamily="2" charset="-122"/>
              </a:rPr>
              <a:t>业</a:t>
            </a:r>
            <a:endParaRPr sz="4000">
              <a:latin typeface="宋体" panose="02010600030101010101" pitchFamily="2" charset="-122"/>
              <a:cs typeface="宋体" panose="02010600030101010101" pitchFamily="2" charset="-122"/>
            </a:endParaRPr>
          </a:p>
        </p:txBody>
      </p:sp>
      <p:sp>
        <p:nvSpPr>
          <p:cNvPr id="11" name="object 11"/>
          <p:cNvSpPr txBox="1"/>
          <p:nvPr/>
        </p:nvSpPr>
        <p:spPr>
          <a:xfrm>
            <a:off x="5195522" y="3618961"/>
            <a:ext cx="2678430" cy="2209800"/>
          </a:xfrm>
          <a:prstGeom prst="rect">
            <a:avLst/>
          </a:prstGeom>
        </p:spPr>
        <p:txBody>
          <a:bodyPr vert="horz" wrap="square" lIns="0" tIns="95885" rIns="0" bIns="0" rtlCol="0">
            <a:spAutoFit/>
          </a:bodyPr>
          <a:lstStyle/>
          <a:p>
            <a:pPr>
              <a:lnSpc>
                <a:spcPct val="100000"/>
              </a:lnSpc>
              <a:spcBef>
                <a:spcPts val="755"/>
              </a:spcBef>
            </a:pPr>
            <a:r>
              <a:rPr sz="6000" b="1" spc="-494" baseline="-30000" dirty="0">
                <a:solidFill>
                  <a:srgbClr val="16375E"/>
                </a:solidFill>
                <a:latin typeface="宋体" panose="02010600030101010101" pitchFamily="2" charset="-122"/>
                <a:cs typeface="宋体" panose="02010600030101010101" pitchFamily="2" charset="-122"/>
              </a:rPr>
              <a:t>业</a:t>
            </a:r>
            <a:r>
              <a:rPr sz="4000" b="1" spc="-10"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a:p>
            <a:pPr>
              <a:lnSpc>
                <a:spcPct val="100000"/>
              </a:lnSpc>
              <a:spcBef>
                <a:spcPts val="20"/>
              </a:spcBef>
            </a:pPr>
            <a:endParaRPr sz="5700">
              <a:latin typeface="宋体" panose="02010600030101010101" pitchFamily="2" charset="-122"/>
              <a:cs typeface="宋体" panose="02010600030101010101" pitchFamily="2" charset="-122"/>
            </a:endParaRPr>
          </a:p>
          <a:p>
            <a:pPr algn="r">
              <a:lnSpc>
                <a:spcPts val="4515"/>
              </a:lnSpc>
            </a:pPr>
            <a:r>
              <a:rPr sz="4000" b="1" spc="-10" dirty="0">
                <a:solidFill>
                  <a:srgbClr val="16375E"/>
                </a:solidFill>
                <a:latin typeface="宋体" panose="02010600030101010101" pitchFamily="2" charset="-122"/>
                <a:cs typeface="宋体" panose="02010600030101010101" pitchFamily="2" charset="-122"/>
              </a:rPr>
              <a:t>问</a:t>
            </a:r>
            <a:endParaRPr sz="4000">
              <a:latin typeface="宋体" panose="02010600030101010101" pitchFamily="2" charset="-122"/>
              <a:cs typeface="宋体" panose="02010600030101010101" pitchFamily="2" charset="-122"/>
            </a:endParaRPr>
          </a:p>
        </p:txBody>
      </p:sp>
      <p:sp>
        <p:nvSpPr>
          <p:cNvPr id="14" name="object 14"/>
          <p:cNvSpPr txBox="1">
            <a:spLocks noGrp="1"/>
          </p:cNvSpPr>
          <p:nvPr>
            <p:ph type="title"/>
          </p:nvPr>
        </p:nvSpPr>
        <p:spPr>
          <a:xfrm>
            <a:off x="568959"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华为招聘框</a:t>
            </a:r>
            <a:r>
              <a:rPr sz="2800" b="0" spc="-5" dirty="0">
                <a:latin typeface="黑体" panose="02010609060101010101" charset="-122"/>
                <a:cs typeface="黑体" panose="02010609060101010101" charset="-122"/>
              </a:rPr>
              <a:t>架</a:t>
            </a:r>
            <a:endParaRPr sz="2800">
              <a:latin typeface="黑体" panose="02010609060101010101" charset="-122"/>
              <a:cs typeface="黑体" panose="02010609060101010101" charset="-122"/>
            </a:endParaRPr>
          </a:p>
        </p:txBody>
      </p:sp>
      <p:grpSp>
        <p:nvGrpSpPr>
          <p:cNvPr id="16" name="object 16"/>
          <p:cNvGrpSpPr/>
          <p:nvPr/>
        </p:nvGrpSpPr>
        <p:grpSpPr>
          <a:xfrm>
            <a:off x="5902325" y="3536950"/>
            <a:ext cx="3505200" cy="2108200"/>
            <a:chOff x="5902325" y="3536950"/>
            <a:chExt cx="3505200" cy="2108200"/>
          </a:xfrm>
        </p:grpSpPr>
        <p:sp>
          <p:nvSpPr>
            <p:cNvPr id="17" name="object 17"/>
            <p:cNvSpPr/>
            <p:nvPr/>
          </p:nvSpPr>
          <p:spPr>
            <a:xfrm>
              <a:off x="5907024" y="3541775"/>
              <a:ext cx="3496310" cy="2098675"/>
            </a:xfrm>
            <a:custGeom>
              <a:avLst/>
              <a:gdLst/>
              <a:ahLst/>
              <a:cxnLst/>
              <a:rect l="l" t="t" r="r" b="b"/>
              <a:pathLst>
                <a:path w="3496309" h="2098675">
                  <a:moveTo>
                    <a:pt x="3496055" y="2098548"/>
                  </a:moveTo>
                  <a:lnTo>
                    <a:pt x="0" y="2098548"/>
                  </a:lnTo>
                  <a:lnTo>
                    <a:pt x="0" y="0"/>
                  </a:lnTo>
                  <a:lnTo>
                    <a:pt x="3496055" y="0"/>
                  </a:lnTo>
                  <a:lnTo>
                    <a:pt x="3496055" y="2098548"/>
                  </a:lnTo>
                  <a:close/>
                </a:path>
              </a:pathLst>
            </a:custGeom>
            <a:solidFill>
              <a:srgbClr val="FFFF99"/>
            </a:solidFill>
          </p:spPr>
          <p:txBody>
            <a:bodyPr wrap="square" lIns="0" tIns="0" rIns="0" bIns="0" rtlCol="0"/>
            <a:lstStyle/>
            <a:p/>
          </p:txBody>
        </p:sp>
        <p:sp>
          <p:nvSpPr>
            <p:cNvPr id="18" name="object 18"/>
            <p:cNvSpPr/>
            <p:nvPr/>
          </p:nvSpPr>
          <p:spPr>
            <a:xfrm>
              <a:off x="5902325" y="3536950"/>
              <a:ext cx="3505200" cy="2108200"/>
            </a:xfrm>
            <a:custGeom>
              <a:avLst/>
              <a:gdLst/>
              <a:ahLst/>
              <a:cxnLst/>
              <a:rect l="l" t="t" r="r" b="b"/>
              <a:pathLst>
                <a:path w="3505200" h="2108200">
                  <a:moveTo>
                    <a:pt x="3505200" y="2108200"/>
                  </a:moveTo>
                  <a:lnTo>
                    <a:pt x="0" y="2108200"/>
                  </a:lnTo>
                  <a:lnTo>
                    <a:pt x="0" y="0"/>
                  </a:lnTo>
                  <a:lnTo>
                    <a:pt x="3505200" y="0"/>
                  </a:lnTo>
                  <a:lnTo>
                    <a:pt x="3505200" y="4762"/>
                  </a:lnTo>
                  <a:lnTo>
                    <a:pt x="9525" y="4762"/>
                  </a:lnTo>
                  <a:lnTo>
                    <a:pt x="4762" y="9525"/>
                  </a:lnTo>
                  <a:lnTo>
                    <a:pt x="9525" y="9525"/>
                  </a:lnTo>
                  <a:lnTo>
                    <a:pt x="9525" y="2098675"/>
                  </a:lnTo>
                  <a:lnTo>
                    <a:pt x="4762" y="2098675"/>
                  </a:lnTo>
                  <a:lnTo>
                    <a:pt x="9525" y="2103437"/>
                  </a:lnTo>
                  <a:lnTo>
                    <a:pt x="3505200" y="2103437"/>
                  </a:lnTo>
                  <a:lnTo>
                    <a:pt x="3505200" y="2108200"/>
                  </a:lnTo>
                  <a:close/>
                </a:path>
                <a:path w="3505200" h="2108200">
                  <a:moveTo>
                    <a:pt x="9525" y="9525"/>
                  </a:moveTo>
                  <a:lnTo>
                    <a:pt x="4762" y="9525"/>
                  </a:lnTo>
                  <a:lnTo>
                    <a:pt x="9525" y="4762"/>
                  </a:lnTo>
                  <a:lnTo>
                    <a:pt x="9525" y="9525"/>
                  </a:lnTo>
                  <a:close/>
                </a:path>
                <a:path w="3505200" h="2108200">
                  <a:moveTo>
                    <a:pt x="3495675" y="9525"/>
                  </a:moveTo>
                  <a:lnTo>
                    <a:pt x="9525" y="9525"/>
                  </a:lnTo>
                  <a:lnTo>
                    <a:pt x="9525" y="4762"/>
                  </a:lnTo>
                  <a:lnTo>
                    <a:pt x="3495675" y="4762"/>
                  </a:lnTo>
                  <a:lnTo>
                    <a:pt x="3495675" y="9525"/>
                  </a:lnTo>
                  <a:close/>
                </a:path>
                <a:path w="3505200" h="2108200">
                  <a:moveTo>
                    <a:pt x="3495675" y="2103437"/>
                  </a:moveTo>
                  <a:lnTo>
                    <a:pt x="3495675" y="4762"/>
                  </a:lnTo>
                  <a:lnTo>
                    <a:pt x="3500437" y="9525"/>
                  </a:lnTo>
                  <a:lnTo>
                    <a:pt x="3505200" y="9525"/>
                  </a:lnTo>
                  <a:lnTo>
                    <a:pt x="3505200" y="2098675"/>
                  </a:lnTo>
                  <a:lnTo>
                    <a:pt x="3500437" y="2098675"/>
                  </a:lnTo>
                  <a:lnTo>
                    <a:pt x="3495675" y="2103437"/>
                  </a:lnTo>
                  <a:close/>
                </a:path>
                <a:path w="3505200" h="2108200">
                  <a:moveTo>
                    <a:pt x="3505200" y="9525"/>
                  </a:moveTo>
                  <a:lnTo>
                    <a:pt x="3500437" y="9525"/>
                  </a:lnTo>
                  <a:lnTo>
                    <a:pt x="3495675" y="4762"/>
                  </a:lnTo>
                  <a:lnTo>
                    <a:pt x="3505200" y="4762"/>
                  </a:lnTo>
                  <a:lnTo>
                    <a:pt x="3505200" y="9525"/>
                  </a:lnTo>
                  <a:close/>
                </a:path>
                <a:path w="3505200" h="2108200">
                  <a:moveTo>
                    <a:pt x="9525" y="2103437"/>
                  </a:moveTo>
                  <a:lnTo>
                    <a:pt x="4762" y="2098675"/>
                  </a:lnTo>
                  <a:lnTo>
                    <a:pt x="9525" y="2098675"/>
                  </a:lnTo>
                  <a:lnTo>
                    <a:pt x="9525" y="2103437"/>
                  </a:lnTo>
                  <a:close/>
                </a:path>
                <a:path w="3505200" h="2108200">
                  <a:moveTo>
                    <a:pt x="3495675" y="2103437"/>
                  </a:moveTo>
                  <a:lnTo>
                    <a:pt x="9525" y="2103437"/>
                  </a:lnTo>
                  <a:lnTo>
                    <a:pt x="9525" y="2098675"/>
                  </a:lnTo>
                  <a:lnTo>
                    <a:pt x="3495675" y="2098675"/>
                  </a:lnTo>
                  <a:lnTo>
                    <a:pt x="3495675" y="2103437"/>
                  </a:lnTo>
                  <a:close/>
                </a:path>
                <a:path w="3505200" h="2108200">
                  <a:moveTo>
                    <a:pt x="3505200" y="2103437"/>
                  </a:moveTo>
                  <a:lnTo>
                    <a:pt x="3495675" y="2103437"/>
                  </a:lnTo>
                  <a:lnTo>
                    <a:pt x="3500437" y="2098675"/>
                  </a:lnTo>
                  <a:lnTo>
                    <a:pt x="3505200" y="2098675"/>
                  </a:lnTo>
                  <a:lnTo>
                    <a:pt x="3505200" y="2103437"/>
                  </a:lnTo>
                  <a:close/>
                </a:path>
              </a:pathLst>
            </a:custGeom>
            <a:solidFill>
              <a:srgbClr val="000000"/>
            </a:solidFill>
          </p:spPr>
          <p:txBody>
            <a:bodyPr wrap="square" lIns="0" tIns="0" rIns="0" bIns="0" rtlCol="0"/>
            <a:lstStyle/>
            <a:p/>
          </p:txBody>
        </p:sp>
        <p:sp>
          <p:nvSpPr>
            <p:cNvPr id="19" name="object 19"/>
            <p:cNvSpPr/>
            <p:nvPr/>
          </p:nvSpPr>
          <p:spPr>
            <a:xfrm>
              <a:off x="5917692" y="4315968"/>
              <a:ext cx="1645920" cy="640080"/>
            </a:xfrm>
            <a:custGeom>
              <a:avLst/>
              <a:gdLst/>
              <a:ahLst/>
              <a:cxnLst/>
              <a:rect l="l" t="t" r="r" b="b"/>
              <a:pathLst>
                <a:path w="1645920" h="640079">
                  <a:moveTo>
                    <a:pt x="0" y="640079"/>
                  </a:moveTo>
                  <a:lnTo>
                    <a:pt x="1645919" y="640079"/>
                  </a:lnTo>
                  <a:lnTo>
                    <a:pt x="1645919" y="0"/>
                  </a:lnTo>
                  <a:lnTo>
                    <a:pt x="0" y="0"/>
                  </a:lnTo>
                  <a:lnTo>
                    <a:pt x="0" y="640079"/>
                  </a:lnTo>
                  <a:close/>
                </a:path>
              </a:pathLst>
            </a:custGeom>
            <a:solidFill>
              <a:srgbClr val="FFFF99"/>
            </a:solidFill>
          </p:spPr>
          <p:txBody>
            <a:bodyPr wrap="square" lIns="0" tIns="0" rIns="0" bIns="0" rtlCol="0"/>
            <a:lstStyle/>
            <a:p/>
          </p:txBody>
        </p:sp>
      </p:grpSp>
      <p:sp>
        <p:nvSpPr>
          <p:cNvPr id="20" name="object 20"/>
          <p:cNvSpPr txBox="1"/>
          <p:nvPr/>
        </p:nvSpPr>
        <p:spPr>
          <a:xfrm>
            <a:off x="5962015" y="4341177"/>
            <a:ext cx="1516380" cy="391160"/>
          </a:xfrm>
          <a:prstGeom prst="rect">
            <a:avLst/>
          </a:prstGeom>
        </p:spPr>
        <p:txBody>
          <a:bodyPr vert="horz" wrap="square" lIns="0" tIns="12700" rIns="0" bIns="0" rtlCol="0">
            <a:spAutoFit/>
          </a:bodyPr>
          <a:lstStyle/>
          <a:p>
            <a:pPr marL="127000" indent="-114935">
              <a:lnSpc>
                <a:spcPct val="100000"/>
              </a:lnSpc>
              <a:spcBef>
                <a:spcPts val="100"/>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内部劳动力市场管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末位淘</a:t>
            </a:r>
            <a:r>
              <a:rPr sz="1200" b="1" spc="-5" dirty="0">
                <a:latin typeface="黑体" panose="02010609060101010101" charset="-122"/>
                <a:cs typeface="黑体" panose="02010609060101010101" charset="-122"/>
              </a:rPr>
              <a:t>汰</a:t>
            </a:r>
            <a:endParaRPr sz="1200">
              <a:latin typeface="黑体" panose="02010609060101010101" charset="-122"/>
              <a:cs typeface="黑体" panose="02010609060101010101" charset="-122"/>
            </a:endParaRPr>
          </a:p>
        </p:txBody>
      </p:sp>
      <p:sp>
        <p:nvSpPr>
          <p:cNvPr id="21" name="object 21"/>
          <p:cNvSpPr/>
          <p:nvPr/>
        </p:nvSpPr>
        <p:spPr>
          <a:xfrm>
            <a:off x="8013192" y="3954779"/>
            <a:ext cx="541020" cy="304800"/>
          </a:xfrm>
          <a:custGeom>
            <a:avLst/>
            <a:gdLst/>
            <a:ahLst/>
            <a:cxnLst/>
            <a:rect l="l" t="t" r="r" b="b"/>
            <a:pathLst>
              <a:path w="541020" h="304800">
                <a:moveTo>
                  <a:pt x="541020" y="304800"/>
                </a:moveTo>
                <a:lnTo>
                  <a:pt x="0" y="304800"/>
                </a:lnTo>
                <a:lnTo>
                  <a:pt x="0" y="0"/>
                </a:lnTo>
                <a:lnTo>
                  <a:pt x="541020" y="0"/>
                </a:lnTo>
                <a:lnTo>
                  <a:pt x="541020" y="304800"/>
                </a:lnTo>
                <a:close/>
              </a:path>
            </a:pathLst>
          </a:custGeom>
          <a:solidFill>
            <a:srgbClr val="FFFF99"/>
          </a:solidFill>
        </p:spPr>
        <p:txBody>
          <a:bodyPr wrap="square" lIns="0" tIns="0" rIns="0" bIns="0" rtlCol="0"/>
          <a:lstStyle/>
          <a:p/>
        </p:txBody>
      </p:sp>
      <p:sp>
        <p:nvSpPr>
          <p:cNvPr id="22" name="object 22"/>
          <p:cNvSpPr txBox="1"/>
          <p:nvPr/>
        </p:nvSpPr>
        <p:spPr>
          <a:xfrm>
            <a:off x="8092440" y="3977322"/>
            <a:ext cx="382905" cy="240029"/>
          </a:xfrm>
          <a:prstGeom prst="rect">
            <a:avLst/>
          </a:prstGeom>
        </p:spPr>
        <p:txBody>
          <a:bodyPr vert="horz" wrap="square" lIns="0" tIns="13335" rIns="0" bIns="0" rtlCol="0">
            <a:spAutoFit/>
          </a:bodyPr>
          <a:lstStyle/>
          <a:p>
            <a:pPr marL="12700">
              <a:lnSpc>
                <a:spcPct val="100000"/>
              </a:lnSpc>
              <a:spcBef>
                <a:spcPts val="105"/>
              </a:spcBef>
            </a:pPr>
            <a:r>
              <a:rPr sz="1400" b="1" dirty="0">
                <a:latin typeface="黑体" panose="02010609060101010101" charset="-122"/>
                <a:cs typeface="黑体" panose="02010609060101010101" charset="-122"/>
              </a:rPr>
              <a:t>基</a:t>
            </a:r>
            <a:r>
              <a:rPr sz="1400" b="1" spc="-5" dirty="0">
                <a:latin typeface="黑体" panose="02010609060101010101" charset="-122"/>
                <a:cs typeface="黑体" panose="02010609060101010101" charset="-122"/>
              </a:rPr>
              <a:t>础</a:t>
            </a:r>
            <a:endParaRPr sz="1400">
              <a:latin typeface="黑体" panose="02010609060101010101" charset="-122"/>
              <a:cs typeface="黑体" panose="02010609060101010101" charset="-122"/>
            </a:endParaRPr>
          </a:p>
        </p:txBody>
      </p:sp>
      <p:grpSp>
        <p:nvGrpSpPr>
          <p:cNvPr id="23" name="object 23"/>
          <p:cNvGrpSpPr/>
          <p:nvPr/>
        </p:nvGrpSpPr>
        <p:grpSpPr>
          <a:xfrm>
            <a:off x="2130425" y="1565275"/>
            <a:ext cx="7291705" cy="2047875"/>
            <a:chOff x="2130425" y="1565275"/>
            <a:chExt cx="7291705" cy="2047875"/>
          </a:xfrm>
        </p:grpSpPr>
        <p:sp>
          <p:nvSpPr>
            <p:cNvPr id="24" name="object 24"/>
            <p:cNvSpPr/>
            <p:nvPr/>
          </p:nvSpPr>
          <p:spPr>
            <a:xfrm>
              <a:off x="2138172" y="1642872"/>
              <a:ext cx="7279005" cy="1965960"/>
            </a:xfrm>
            <a:custGeom>
              <a:avLst/>
              <a:gdLst/>
              <a:ahLst/>
              <a:cxnLst/>
              <a:rect l="l" t="t" r="r" b="b"/>
              <a:pathLst>
                <a:path w="7279005" h="1965960">
                  <a:moveTo>
                    <a:pt x="7278624" y="1965960"/>
                  </a:moveTo>
                  <a:lnTo>
                    <a:pt x="0" y="1965960"/>
                  </a:lnTo>
                  <a:lnTo>
                    <a:pt x="0" y="0"/>
                  </a:lnTo>
                  <a:lnTo>
                    <a:pt x="7278624" y="0"/>
                  </a:lnTo>
                  <a:lnTo>
                    <a:pt x="7278624" y="1965960"/>
                  </a:lnTo>
                  <a:close/>
                </a:path>
              </a:pathLst>
            </a:custGeom>
            <a:solidFill>
              <a:srgbClr val="4F81BC"/>
            </a:solidFill>
          </p:spPr>
          <p:txBody>
            <a:bodyPr wrap="square" lIns="0" tIns="0" rIns="0" bIns="0" rtlCol="0"/>
            <a:lstStyle/>
            <a:p/>
          </p:txBody>
        </p:sp>
        <p:sp>
          <p:nvSpPr>
            <p:cNvPr id="25" name="object 25"/>
            <p:cNvSpPr/>
            <p:nvPr/>
          </p:nvSpPr>
          <p:spPr>
            <a:xfrm>
              <a:off x="2133600" y="1638300"/>
              <a:ext cx="7288530" cy="1974850"/>
            </a:xfrm>
            <a:custGeom>
              <a:avLst/>
              <a:gdLst/>
              <a:ahLst/>
              <a:cxnLst/>
              <a:rect l="l" t="t" r="r" b="b"/>
              <a:pathLst>
                <a:path w="7288530" h="1974850">
                  <a:moveTo>
                    <a:pt x="7288212" y="1974850"/>
                  </a:moveTo>
                  <a:lnTo>
                    <a:pt x="0" y="1974850"/>
                  </a:lnTo>
                  <a:lnTo>
                    <a:pt x="0" y="0"/>
                  </a:lnTo>
                  <a:lnTo>
                    <a:pt x="7288212" y="0"/>
                  </a:lnTo>
                  <a:lnTo>
                    <a:pt x="7288212" y="4762"/>
                  </a:lnTo>
                  <a:lnTo>
                    <a:pt x="9525" y="4762"/>
                  </a:lnTo>
                  <a:lnTo>
                    <a:pt x="4762" y="9525"/>
                  </a:lnTo>
                  <a:lnTo>
                    <a:pt x="9525" y="9525"/>
                  </a:lnTo>
                  <a:lnTo>
                    <a:pt x="9525" y="1965325"/>
                  </a:lnTo>
                  <a:lnTo>
                    <a:pt x="4762" y="1965325"/>
                  </a:lnTo>
                  <a:lnTo>
                    <a:pt x="9525" y="1970087"/>
                  </a:lnTo>
                  <a:lnTo>
                    <a:pt x="7288212" y="1970087"/>
                  </a:lnTo>
                  <a:lnTo>
                    <a:pt x="7288212" y="1974850"/>
                  </a:lnTo>
                  <a:close/>
                </a:path>
                <a:path w="7288530" h="1974850">
                  <a:moveTo>
                    <a:pt x="9525" y="9525"/>
                  </a:moveTo>
                  <a:lnTo>
                    <a:pt x="4762" y="9525"/>
                  </a:lnTo>
                  <a:lnTo>
                    <a:pt x="9525" y="4762"/>
                  </a:lnTo>
                  <a:lnTo>
                    <a:pt x="9525" y="9525"/>
                  </a:lnTo>
                  <a:close/>
                </a:path>
                <a:path w="7288530" h="1974850">
                  <a:moveTo>
                    <a:pt x="7278687" y="9525"/>
                  </a:moveTo>
                  <a:lnTo>
                    <a:pt x="9525" y="9525"/>
                  </a:lnTo>
                  <a:lnTo>
                    <a:pt x="9525" y="4762"/>
                  </a:lnTo>
                  <a:lnTo>
                    <a:pt x="7278687" y="4762"/>
                  </a:lnTo>
                  <a:lnTo>
                    <a:pt x="7278687" y="9525"/>
                  </a:lnTo>
                  <a:close/>
                </a:path>
                <a:path w="7288530" h="1974850">
                  <a:moveTo>
                    <a:pt x="7278687" y="1970087"/>
                  </a:moveTo>
                  <a:lnTo>
                    <a:pt x="7278687" y="4762"/>
                  </a:lnTo>
                  <a:lnTo>
                    <a:pt x="7283450" y="9525"/>
                  </a:lnTo>
                  <a:lnTo>
                    <a:pt x="7288212" y="9525"/>
                  </a:lnTo>
                  <a:lnTo>
                    <a:pt x="7288212" y="1965325"/>
                  </a:lnTo>
                  <a:lnTo>
                    <a:pt x="7283450" y="1965325"/>
                  </a:lnTo>
                  <a:lnTo>
                    <a:pt x="7278687" y="1970087"/>
                  </a:lnTo>
                  <a:close/>
                </a:path>
                <a:path w="7288530" h="1974850">
                  <a:moveTo>
                    <a:pt x="7288212" y="9525"/>
                  </a:moveTo>
                  <a:lnTo>
                    <a:pt x="7283450" y="9525"/>
                  </a:lnTo>
                  <a:lnTo>
                    <a:pt x="7278687" y="4762"/>
                  </a:lnTo>
                  <a:lnTo>
                    <a:pt x="7288212" y="4762"/>
                  </a:lnTo>
                  <a:lnTo>
                    <a:pt x="7288212" y="9525"/>
                  </a:lnTo>
                  <a:close/>
                </a:path>
                <a:path w="7288530" h="1974850">
                  <a:moveTo>
                    <a:pt x="9525" y="1970087"/>
                  </a:moveTo>
                  <a:lnTo>
                    <a:pt x="4762" y="1965325"/>
                  </a:lnTo>
                  <a:lnTo>
                    <a:pt x="9525" y="1965325"/>
                  </a:lnTo>
                  <a:lnTo>
                    <a:pt x="9525" y="1970087"/>
                  </a:lnTo>
                  <a:close/>
                </a:path>
                <a:path w="7288530" h="1974850">
                  <a:moveTo>
                    <a:pt x="7278687" y="1970087"/>
                  </a:moveTo>
                  <a:lnTo>
                    <a:pt x="9525" y="1970087"/>
                  </a:lnTo>
                  <a:lnTo>
                    <a:pt x="9525" y="1965325"/>
                  </a:lnTo>
                  <a:lnTo>
                    <a:pt x="7278687" y="1965325"/>
                  </a:lnTo>
                  <a:lnTo>
                    <a:pt x="7278687" y="1970087"/>
                  </a:lnTo>
                  <a:close/>
                </a:path>
                <a:path w="7288530" h="1974850">
                  <a:moveTo>
                    <a:pt x="7288212" y="1970087"/>
                  </a:moveTo>
                  <a:lnTo>
                    <a:pt x="7278687" y="1970087"/>
                  </a:lnTo>
                  <a:lnTo>
                    <a:pt x="7283450" y="1965325"/>
                  </a:lnTo>
                  <a:lnTo>
                    <a:pt x="7288212" y="1965325"/>
                  </a:lnTo>
                  <a:lnTo>
                    <a:pt x="7288212" y="1970087"/>
                  </a:lnTo>
                  <a:close/>
                </a:path>
              </a:pathLst>
            </a:custGeom>
            <a:solidFill>
              <a:srgbClr val="000000"/>
            </a:solidFill>
          </p:spPr>
          <p:txBody>
            <a:bodyPr wrap="square" lIns="0" tIns="0" rIns="0" bIns="0" rtlCol="0"/>
            <a:lstStyle/>
            <a:p/>
          </p:txBody>
        </p:sp>
        <p:sp>
          <p:nvSpPr>
            <p:cNvPr id="26" name="object 26"/>
            <p:cNvSpPr/>
            <p:nvPr/>
          </p:nvSpPr>
          <p:spPr>
            <a:xfrm>
              <a:off x="2135124" y="1569719"/>
              <a:ext cx="7275830" cy="445134"/>
            </a:xfrm>
            <a:custGeom>
              <a:avLst/>
              <a:gdLst/>
              <a:ahLst/>
              <a:cxnLst/>
              <a:rect l="l" t="t" r="r" b="b"/>
              <a:pathLst>
                <a:path w="7275830" h="445135">
                  <a:moveTo>
                    <a:pt x="7275576" y="445007"/>
                  </a:moveTo>
                  <a:lnTo>
                    <a:pt x="0" y="445007"/>
                  </a:lnTo>
                  <a:lnTo>
                    <a:pt x="0" y="0"/>
                  </a:lnTo>
                  <a:lnTo>
                    <a:pt x="7275576" y="0"/>
                  </a:lnTo>
                  <a:lnTo>
                    <a:pt x="7275576" y="445007"/>
                  </a:lnTo>
                  <a:close/>
                </a:path>
              </a:pathLst>
            </a:custGeom>
            <a:solidFill>
              <a:srgbClr val="4F81BC"/>
            </a:solidFill>
          </p:spPr>
          <p:txBody>
            <a:bodyPr wrap="square" lIns="0" tIns="0" rIns="0" bIns="0" rtlCol="0"/>
            <a:lstStyle/>
            <a:p/>
          </p:txBody>
        </p:sp>
        <p:sp>
          <p:nvSpPr>
            <p:cNvPr id="27" name="object 27"/>
            <p:cNvSpPr/>
            <p:nvPr/>
          </p:nvSpPr>
          <p:spPr>
            <a:xfrm>
              <a:off x="2130425" y="1565275"/>
              <a:ext cx="7285355" cy="454025"/>
            </a:xfrm>
            <a:custGeom>
              <a:avLst/>
              <a:gdLst/>
              <a:ahLst/>
              <a:cxnLst/>
              <a:rect l="l" t="t" r="r" b="b"/>
              <a:pathLst>
                <a:path w="7285355" h="454025">
                  <a:moveTo>
                    <a:pt x="7285037" y="454025"/>
                  </a:moveTo>
                  <a:lnTo>
                    <a:pt x="0" y="454025"/>
                  </a:lnTo>
                  <a:lnTo>
                    <a:pt x="0" y="0"/>
                  </a:lnTo>
                  <a:lnTo>
                    <a:pt x="7285037" y="0"/>
                  </a:lnTo>
                  <a:lnTo>
                    <a:pt x="7285037" y="4762"/>
                  </a:lnTo>
                  <a:lnTo>
                    <a:pt x="9525" y="4762"/>
                  </a:lnTo>
                  <a:lnTo>
                    <a:pt x="4762" y="9525"/>
                  </a:lnTo>
                  <a:lnTo>
                    <a:pt x="9525" y="9525"/>
                  </a:lnTo>
                  <a:lnTo>
                    <a:pt x="9525" y="444500"/>
                  </a:lnTo>
                  <a:lnTo>
                    <a:pt x="4762" y="444500"/>
                  </a:lnTo>
                  <a:lnTo>
                    <a:pt x="9525" y="449262"/>
                  </a:lnTo>
                  <a:lnTo>
                    <a:pt x="7285037" y="449262"/>
                  </a:lnTo>
                  <a:lnTo>
                    <a:pt x="7285037" y="454025"/>
                  </a:lnTo>
                  <a:close/>
                </a:path>
                <a:path w="7285355" h="454025">
                  <a:moveTo>
                    <a:pt x="9525" y="9525"/>
                  </a:moveTo>
                  <a:lnTo>
                    <a:pt x="4762" y="9525"/>
                  </a:lnTo>
                  <a:lnTo>
                    <a:pt x="9525" y="4762"/>
                  </a:lnTo>
                  <a:lnTo>
                    <a:pt x="9525" y="9525"/>
                  </a:lnTo>
                  <a:close/>
                </a:path>
                <a:path w="7285355" h="454025">
                  <a:moveTo>
                    <a:pt x="7275512" y="9525"/>
                  </a:moveTo>
                  <a:lnTo>
                    <a:pt x="9525" y="9525"/>
                  </a:lnTo>
                  <a:lnTo>
                    <a:pt x="9525" y="4762"/>
                  </a:lnTo>
                  <a:lnTo>
                    <a:pt x="7275512" y="4762"/>
                  </a:lnTo>
                  <a:lnTo>
                    <a:pt x="7275512" y="9525"/>
                  </a:lnTo>
                  <a:close/>
                </a:path>
                <a:path w="7285355" h="454025">
                  <a:moveTo>
                    <a:pt x="7275512" y="449262"/>
                  </a:moveTo>
                  <a:lnTo>
                    <a:pt x="7275512" y="4762"/>
                  </a:lnTo>
                  <a:lnTo>
                    <a:pt x="7280275" y="9525"/>
                  </a:lnTo>
                  <a:lnTo>
                    <a:pt x="7285037" y="9524"/>
                  </a:lnTo>
                  <a:lnTo>
                    <a:pt x="7285037" y="444500"/>
                  </a:lnTo>
                  <a:lnTo>
                    <a:pt x="7280275" y="444500"/>
                  </a:lnTo>
                  <a:lnTo>
                    <a:pt x="7275512" y="449262"/>
                  </a:lnTo>
                  <a:close/>
                </a:path>
                <a:path w="7285355" h="454025">
                  <a:moveTo>
                    <a:pt x="7285037" y="9524"/>
                  </a:moveTo>
                  <a:lnTo>
                    <a:pt x="7280275" y="9525"/>
                  </a:lnTo>
                  <a:lnTo>
                    <a:pt x="7275512" y="4762"/>
                  </a:lnTo>
                  <a:lnTo>
                    <a:pt x="7285037" y="4762"/>
                  </a:lnTo>
                  <a:lnTo>
                    <a:pt x="7285037" y="9524"/>
                  </a:lnTo>
                  <a:close/>
                </a:path>
                <a:path w="7285355" h="454025">
                  <a:moveTo>
                    <a:pt x="9525" y="449262"/>
                  </a:moveTo>
                  <a:lnTo>
                    <a:pt x="4762" y="444500"/>
                  </a:lnTo>
                  <a:lnTo>
                    <a:pt x="9525" y="444500"/>
                  </a:lnTo>
                  <a:lnTo>
                    <a:pt x="9525" y="449262"/>
                  </a:lnTo>
                  <a:close/>
                </a:path>
                <a:path w="7285355" h="454025">
                  <a:moveTo>
                    <a:pt x="7275512" y="449262"/>
                  </a:moveTo>
                  <a:lnTo>
                    <a:pt x="9525" y="449262"/>
                  </a:lnTo>
                  <a:lnTo>
                    <a:pt x="9525" y="444500"/>
                  </a:lnTo>
                  <a:lnTo>
                    <a:pt x="7275512" y="444500"/>
                  </a:lnTo>
                  <a:lnTo>
                    <a:pt x="7275512" y="449262"/>
                  </a:lnTo>
                  <a:close/>
                </a:path>
                <a:path w="7285355" h="454025">
                  <a:moveTo>
                    <a:pt x="7285037" y="449262"/>
                  </a:moveTo>
                  <a:lnTo>
                    <a:pt x="7275512" y="449262"/>
                  </a:lnTo>
                  <a:lnTo>
                    <a:pt x="7280275" y="444500"/>
                  </a:lnTo>
                  <a:lnTo>
                    <a:pt x="7285037" y="444500"/>
                  </a:lnTo>
                  <a:lnTo>
                    <a:pt x="7285037" y="449262"/>
                  </a:lnTo>
                  <a:close/>
                </a:path>
              </a:pathLst>
            </a:custGeom>
            <a:solidFill>
              <a:srgbClr val="000000"/>
            </a:solidFill>
          </p:spPr>
          <p:txBody>
            <a:bodyPr wrap="square" lIns="0" tIns="0" rIns="0" bIns="0" rtlCol="0"/>
            <a:lstStyle/>
            <a:p/>
          </p:txBody>
        </p:sp>
      </p:grpSp>
      <p:sp>
        <p:nvSpPr>
          <p:cNvPr id="28" name="object 28"/>
          <p:cNvSpPr txBox="1"/>
          <p:nvPr/>
        </p:nvSpPr>
        <p:spPr>
          <a:xfrm>
            <a:off x="4382452" y="1580197"/>
            <a:ext cx="27787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黑体" panose="02010609060101010101" charset="-122"/>
                <a:cs typeface="黑体" panose="02010609060101010101" charset="-122"/>
              </a:rPr>
              <a:t>人力规划与实施监</a:t>
            </a:r>
            <a:r>
              <a:rPr sz="2400" b="1" spc="-10" dirty="0">
                <a:latin typeface="黑体" panose="02010609060101010101" charset="-122"/>
                <a:cs typeface="黑体" panose="02010609060101010101" charset="-122"/>
              </a:rPr>
              <a:t>控</a:t>
            </a:r>
            <a:endParaRPr sz="2400">
              <a:latin typeface="黑体" panose="02010609060101010101" charset="-122"/>
              <a:cs typeface="黑体" panose="02010609060101010101" charset="-122"/>
            </a:endParaRPr>
          </a:p>
        </p:txBody>
      </p:sp>
      <p:sp>
        <p:nvSpPr>
          <p:cNvPr id="29" name="object 29"/>
          <p:cNvSpPr/>
          <p:nvPr/>
        </p:nvSpPr>
        <p:spPr>
          <a:xfrm>
            <a:off x="5908675" y="2014537"/>
            <a:ext cx="9525" cy="1584325"/>
          </a:xfrm>
          <a:custGeom>
            <a:avLst/>
            <a:gdLst/>
            <a:ahLst/>
            <a:cxnLst/>
            <a:rect l="l" t="t" r="r" b="b"/>
            <a:pathLst>
              <a:path w="9525" h="1584325">
                <a:moveTo>
                  <a:pt x="9525" y="1584325"/>
                </a:moveTo>
                <a:lnTo>
                  <a:pt x="0" y="1584325"/>
                </a:lnTo>
                <a:lnTo>
                  <a:pt x="0" y="0"/>
                </a:lnTo>
                <a:lnTo>
                  <a:pt x="9525" y="0"/>
                </a:lnTo>
                <a:lnTo>
                  <a:pt x="9525" y="1584325"/>
                </a:lnTo>
                <a:close/>
              </a:path>
            </a:pathLst>
          </a:custGeom>
          <a:solidFill>
            <a:srgbClr val="000000"/>
          </a:solidFill>
        </p:spPr>
        <p:txBody>
          <a:bodyPr wrap="square" lIns="0" tIns="0" rIns="0" bIns="0" rtlCol="0"/>
          <a:lstStyle/>
          <a:p/>
        </p:txBody>
      </p:sp>
      <p:sp>
        <p:nvSpPr>
          <p:cNvPr id="30" name="object 30"/>
          <p:cNvSpPr txBox="1"/>
          <p:nvPr/>
        </p:nvSpPr>
        <p:spPr>
          <a:xfrm>
            <a:off x="2142489" y="1951845"/>
            <a:ext cx="3658870" cy="1489710"/>
          </a:xfrm>
          <a:prstGeom prst="rect">
            <a:avLst/>
          </a:prstGeom>
        </p:spPr>
        <p:txBody>
          <a:bodyPr vert="horz" wrap="square" lIns="0" tIns="95250" rIns="0" bIns="0" rtlCol="0">
            <a:spAutoFit/>
          </a:bodyPr>
          <a:lstStyle/>
          <a:p>
            <a:pPr marL="1414145">
              <a:lnSpc>
                <a:spcPct val="100000"/>
              </a:lnSpc>
              <a:spcBef>
                <a:spcPts val="750"/>
              </a:spcBef>
            </a:pPr>
            <a:r>
              <a:rPr sz="1400" b="1" dirty="0">
                <a:latin typeface="黑体" panose="02010609060101010101" charset="-122"/>
                <a:cs typeface="黑体" panose="02010609060101010101" charset="-122"/>
              </a:rPr>
              <a:t>具体内</a:t>
            </a:r>
            <a:r>
              <a:rPr sz="1400" b="1" spc="-5" dirty="0">
                <a:latin typeface="黑体" panose="02010609060101010101" charset="-122"/>
                <a:cs typeface="黑体" panose="02010609060101010101" charset="-122"/>
              </a:rPr>
              <a:t>容</a:t>
            </a:r>
            <a:endParaRPr sz="1400">
              <a:latin typeface="黑体" panose="02010609060101010101" charset="-122"/>
              <a:cs typeface="黑体" panose="02010609060101010101" charset="-122"/>
            </a:endParaRPr>
          </a:p>
          <a:p>
            <a:pPr marL="127000" indent="-114935">
              <a:lnSpc>
                <a:spcPct val="100000"/>
              </a:lnSpc>
              <a:spcBef>
                <a:spcPts val="555"/>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人力规划方法论研</a:t>
            </a:r>
            <a:r>
              <a:rPr sz="1200" b="1" spc="-5" dirty="0">
                <a:latin typeface="黑体" panose="02010609060101010101" charset="-122"/>
                <a:cs typeface="黑体" panose="02010609060101010101" charset="-122"/>
              </a:rPr>
              <a:t>究</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参与公司CBP制</a:t>
            </a:r>
            <a:r>
              <a:rPr sz="1200" b="1" spc="-5" dirty="0">
                <a:latin typeface="黑体" panose="02010609060101010101" charset="-122"/>
                <a:cs typeface="黑体" panose="02010609060101010101" charset="-122"/>
              </a:rPr>
              <a:t>定</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组织公司人力预算：年初预测、年中调整与年末核</a:t>
            </a:r>
            <a:r>
              <a:rPr sz="1200" b="1" spc="-5" dirty="0">
                <a:latin typeface="黑体" panose="02010609060101010101" charset="-122"/>
                <a:cs typeface="黑体" panose="02010609060101010101" charset="-122"/>
              </a:rPr>
              <a:t>算</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参与季度各类人员人均效益核算与监</a:t>
            </a:r>
            <a:r>
              <a:rPr sz="1200" b="1" spc="-5" dirty="0">
                <a:latin typeface="黑体" panose="02010609060101010101" charset="-122"/>
                <a:cs typeface="黑体" panose="02010609060101010101" charset="-122"/>
              </a:rPr>
              <a:t>控</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各系统、各类、层次人员结构合理性分</a:t>
            </a:r>
            <a:r>
              <a:rPr sz="1200" b="1" spc="-5" dirty="0">
                <a:latin typeface="黑体" panose="02010609060101010101" charset="-122"/>
                <a:cs typeface="黑体" panose="02010609060101010101" charset="-122"/>
              </a:rPr>
              <a:t>析</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根据公司预算滚动招聘计</a:t>
            </a:r>
            <a:r>
              <a:rPr sz="1200" b="1" spc="-5" dirty="0">
                <a:latin typeface="黑体" panose="02010609060101010101" charset="-122"/>
                <a:cs typeface="黑体" panose="02010609060101010101" charset="-122"/>
              </a:rPr>
              <a:t>划</a:t>
            </a:r>
            <a:endParaRPr sz="1200">
              <a:latin typeface="黑体" panose="02010609060101010101" charset="-122"/>
              <a:cs typeface="黑体" panose="02010609060101010101" charset="-122"/>
            </a:endParaRPr>
          </a:p>
        </p:txBody>
      </p:sp>
      <p:sp>
        <p:nvSpPr>
          <p:cNvPr id="31" name="object 31"/>
          <p:cNvSpPr txBox="1"/>
          <p:nvPr/>
        </p:nvSpPr>
        <p:spPr>
          <a:xfrm>
            <a:off x="5923915" y="1948398"/>
            <a:ext cx="2740660" cy="1310640"/>
          </a:xfrm>
          <a:prstGeom prst="rect">
            <a:avLst/>
          </a:prstGeom>
        </p:spPr>
        <p:txBody>
          <a:bodyPr vert="horz" wrap="square" lIns="0" tIns="97155" rIns="0" bIns="0" rtlCol="0">
            <a:spAutoFit/>
          </a:bodyPr>
          <a:lstStyle/>
          <a:p>
            <a:pPr marL="991870">
              <a:lnSpc>
                <a:spcPct val="100000"/>
              </a:lnSpc>
              <a:spcBef>
                <a:spcPts val="765"/>
              </a:spcBef>
            </a:pPr>
            <a:r>
              <a:rPr sz="1400" b="1" dirty="0">
                <a:latin typeface="黑体" panose="02010609060101010101" charset="-122"/>
                <a:cs typeface="黑体" panose="02010609060101010101" charset="-122"/>
              </a:rPr>
              <a:t>基</a:t>
            </a:r>
            <a:r>
              <a:rPr sz="1400" b="1" spc="-5" dirty="0">
                <a:latin typeface="黑体" panose="02010609060101010101" charset="-122"/>
                <a:cs typeface="黑体" panose="02010609060101010101" charset="-122"/>
              </a:rPr>
              <a:t>础</a:t>
            </a:r>
            <a:endParaRPr sz="1400">
              <a:latin typeface="黑体" panose="02010609060101010101" charset="-122"/>
              <a:cs typeface="黑体" panose="02010609060101010101" charset="-122"/>
            </a:endParaRPr>
          </a:p>
          <a:p>
            <a:pPr marL="127000" indent="-114935">
              <a:lnSpc>
                <a:spcPct val="100000"/>
              </a:lnSpc>
              <a:spcBef>
                <a:spcPts val="570"/>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人事信息（职位、职类、部门）准确</a:t>
            </a:r>
            <a:r>
              <a:rPr sz="1200" b="1" spc="-5" dirty="0">
                <a:latin typeface="黑体" panose="02010609060101010101" charset="-122"/>
                <a:cs typeface="黑体" panose="02010609060101010101" charset="-122"/>
              </a:rPr>
              <a:t>率</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产品线划分标准，核算标</a:t>
            </a:r>
            <a:r>
              <a:rPr sz="1200" b="1" spc="-5" dirty="0">
                <a:latin typeface="黑体" panose="02010609060101010101" charset="-122"/>
                <a:cs typeface="黑体" panose="02010609060101010101" charset="-122"/>
              </a:rPr>
              <a:t>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人均效益指标确定与核算、监</a:t>
            </a:r>
            <a:r>
              <a:rPr sz="1200" b="1" spc="-5" dirty="0">
                <a:latin typeface="黑体" panose="02010609060101010101" charset="-122"/>
                <a:cs typeface="黑体" panose="02010609060101010101" charset="-122"/>
              </a:rPr>
              <a:t>控</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业界标杆收</a:t>
            </a:r>
            <a:r>
              <a:rPr sz="1200" b="1" spc="-5" dirty="0">
                <a:latin typeface="黑体" panose="02010609060101010101" charset="-122"/>
                <a:cs typeface="黑体" panose="02010609060101010101" charset="-122"/>
              </a:rPr>
              <a:t>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转移矩阵方法研究与研</a:t>
            </a:r>
            <a:r>
              <a:rPr sz="1200" b="1" spc="-5" dirty="0">
                <a:latin typeface="黑体" panose="02010609060101010101" charset="-122"/>
                <a:cs typeface="黑体" panose="02010609060101010101" charset="-122"/>
              </a:rPr>
              <a:t>讨</a:t>
            </a:r>
            <a:endParaRPr sz="1200">
              <a:latin typeface="黑体" panose="02010609060101010101" charset="-122"/>
              <a:cs typeface="黑体" panose="02010609060101010101" charset="-122"/>
            </a:endParaRPr>
          </a:p>
        </p:txBody>
      </p:sp>
      <p:grpSp>
        <p:nvGrpSpPr>
          <p:cNvPr id="32" name="object 32"/>
          <p:cNvGrpSpPr/>
          <p:nvPr/>
        </p:nvGrpSpPr>
        <p:grpSpPr>
          <a:xfrm>
            <a:off x="2130425" y="3506787"/>
            <a:ext cx="3829050" cy="2125980"/>
            <a:chOff x="2130425" y="3506787"/>
            <a:chExt cx="3829050" cy="2125980"/>
          </a:xfrm>
        </p:grpSpPr>
        <p:sp>
          <p:nvSpPr>
            <p:cNvPr id="33" name="object 33"/>
            <p:cNvSpPr/>
            <p:nvPr/>
          </p:nvSpPr>
          <p:spPr>
            <a:xfrm>
              <a:off x="2135124" y="3595115"/>
              <a:ext cx="3782695" cy="2033270"/>
            </a:xfrm>
            <a:custGeom>
              <a:avLst/>
              <a:gdLst/>
              <a:ahLst/>
              <a:cxnLst/>
              <a:rect l="l" t="t" r="r" b="b"/>
              <a:pathLst>
                <a:path w="3782695" h="2033270">
                  <a:moveTo>
                    <a:pt x="3782567" y="2033015"/>
                  </a:moveTo>
                  <a:lnTo>
                    <a:pt x="0" y="2033015"/>
                  </a:lnTo>
                  <a:lnTo>
                    <a:pt x="0" y="0"/>
                  </a:lnTo>
                  <a:lnTo>
                    <a:pt x="3782567" y="0"/>
                  </a:lnTo>
                  <a:lnTo>
                    <a:pt x="3782567" y="2033015"/>
                  </a:lnTo>
                  <a:close/>
                </a:path>
              </a:pathLst>
            </a:custGeom>
            <a:solidFill>
              <a:srgbClr val="FFCCCC"/>
            </a:solidFill>
          </p:spPr>
          <p:txBody>
            <a:bodyPr wrap="square" lIns="0" tIns="0" rIns="0" bIns="0" rtlCol="0"/>
            <a:lstStyle/>
            <a:p/>
          </p:txBody>
        </p:sp>
        <p:sp>
          <p:nvSpPr>
            <p:cNvPr id="34" name="object 34"/>
            <p:cNvSpPr/>
            <p:nvPr/>
          </p:nvSpPr>
          <p:spPr>
            <a:xfrm>
              <a:off x="2130425" y="3590925"/>
              <a:ext cx="3792854" cy="2041525"/>
            </a:xfrm>
            <a:custGeom>
              <a:avLst/>
              <a:gdLst/>
              <a:ahLst/>
              <a:cxnLst/>
              <a:rect l="l" t="t" r="r" b="b"/>
              <a:pathLst>
                <a:path w="3792854" h="2041525">
                  <a:moveTo>
                    <a:pt x="3792537" y="2041525"/>
                  </a:moveTo>
                  <a:lnTo>
                    <a:pt x="0" y="2041525"/>
                  </a:lnTo>
                  <a:lnTo>
                    <a:pt x="0" y="0"/>
                  </a:lnTo>
                  <a:lnTo>
                    <a:pt x="3792537" y="0"/>
                  </a:lnTo>
                  <a:lnTo>
                    <a:pt x="3792537" y="4762"/>
                  </a:lnTo>
                  <a:lnTo>
                    <a:pt x="9525" y="4762"/>
                  </a:lnTo>
                  <a:lnTo>
                    <a:pt x="4762" y="9525"/>
                  </a:lnTo>
                  <a:lnTo>
                    <a:pt x="9525" y="9525"/>
                  </a:lnTo>
                  <a:lnTo>
                    <a:pt x="9525" y="2032000"/>
                  </a:lnTo>
                  <a:lnTo>
                    <a:pt x="4762" y="2032000"/>
                  </a:lnTo>
                  <a:lnTo>
                    <a:pt x="9525" y="2036762"/>
                  </a:lnTo>
                  <a:lnTo>
                    <a:pt x="3792537" y="2036762"/>
                  </a:lnTo>
                  <a:lnTo>
                    <a:pt x="3792537" y="2041525"/>
                  </a:lnTo>
                  <a:close/>
                </a:path>
                <a:path w="3792854" h="2041525">
                  <a:moveTo>
                    <a:pt x="9525" y="9525"/>
                  </a:moveTo>
                  <a:lnTo>
                    <a:pt x="4762" y="9525"/>
                  </a:lnTo>
                  <a:lnTo>
                    <a:pt x="9525" y="4762"/>
                  </a:lnTo>
                  <a:lnTo>
                    <a:pt x="9525" y="9525"/>
                  </a:lnTo>
                  <a:close/>
                </a:path>
                <a:path w="3792854" h="2041525">
                  <a:moveTo>
                    <a:pt x="3783012" y="9525"/>
                  </a:moveTo>
                  <a:lnTo>
                    <a:pt x="9525" y="9525"/>
                  </a:lnTo>
                  <a:lnTo>
                    <a:pt x="9525" y="4762"/>
                  </a:lnTo>
                  <a:lnTo>
                    <a:pt x="3783012" y="4762"/>
                  </a:lnTo>
                  <a:lnTo>
                    <a:pt x="3783012" y="9525"/>
                  </a:lnTo>
                  <a:close/>
                </a:path>
                <a:path w="3792854" h="2041525">
                  <a:moveTo>
                    <a:pt x="3783012" y="2036762"/>
                  </a:moveTo>
                  <a:lnTo>
                    <a:pt x="3783012" y="4762"/>
                  </a:lnTo>
                  <a:lnTo>
                    <a:pt x="3787775" y="9525"/>
                  </a:lnTo>
                  <a:lnTo>
                    <a:pt x="3792537" y="9524"/>
                  </a:lnTo>
                  <a:lnTo>
                    <a:pt x="3792537" y="2032000"/>
                  </a:lnTo>
                  <a:lnTo>
                    <a:pt x="3787775" y="2032000"/>
                  </a:lnTo>
                  <a:lnTo>
                    <a:pt x="3783012" y="2036762"/>
                  </a:lnTo>
                  <a:close/>
                </a:path>
                <a:path w="3792854" h="2041525">
                  <a:moveTo>
                    <a:pt x="3792537" y="9524"/>
                  </a:moveTo>
                  <a:lnTo>
                    <a:pt x="3787775" y="9525"/>
                  </a:lnTo>
                  <a:lnTo>
                    <a:pt x="3783012" y="4762"/>
                  </a:lnTo>
                  <a:lnTo>
                    <a:pt x="3792537" y="4762"/>
                  </a:lnTo>
                  <a:lnTo>
                    <a:pt x="3792537" y="9524"/>
                  </a:lnTo>
                  <a:close/>
                </a:path>
                <a:path w="3792854" h="2041525">
                  <a:moveTo>
                    <a:pt x="9525" y="2036762"/>
                  </a:moveTo>
                  <a:lnTo>
                    <a:pt x="4762" y="2032000"/>
                  </a:lnTo>
                  <a:lnTo>
                    <a:pt x="9525" y="2032000"/>
                  </a:lnTo>
                  <a:lnTo>
                    <a:pt x="9525" y="2036762"/>
                  </a:lnTo>
                  <a:close/>
                </a:path>
                <a:path w="3792854" h="2041525">
                  <a:moveTo>
                    <a:pt x="3783012" y="2036762"/>
                  </a:moveTo>
                  <a:lnTo>
                    <a:pt x="9525" y="2036762"/>
                  </a:lnTo>
                  <a:lnTo>
                    <a:pt x="9525" y="2032000"/>
                  </a:lnTo>
                  <a:lnTo>
                    <a:pt x="3783012" y="2032000"/>
                  </a:lnTo>
                  <a:lnTo>
                    <a:pt x="3783012" y="2036762"/>
                  </a:lnTo>
                  <a:close/>
                </a:path>
                <a:path w="3792854" h="2041525">
                  <a:moveTo>
                    <a:pt x="3792537" y="2036762"/>
                  </a:moveTo>
                  <a:lnTo>
                    <a:pt x="3783012" y="2036762"/>
                  </a:lnTo>
                  <a:lnTo>
                    <a:pt x="3787775" y="2032000"/>
                  </a:lnTo>
                  <a:lnTo>
                    <a:pt x="3792537" y="2032000"/>
                  </a:lnTo>
                  <a:lnTo>
                    <a:pt x="3792537" y="2036762"/>
                  </a:lnTo>
                  <a:close/>
                </a:path>
              </a:pathLst>
            </a:custGeom>
            <a:solidFill>
              <a:srgbClr val="000000"/>
            </a:solidFill>
          </p:spPr>
          <p:txBody>
            <a:bodyPr wrap="square" lIns="0" tIns="0" rIns="0" bIns="0" rtlCol="0"/>
            <a:lstStyle/>
            <a:p/>
          </p:txBody>
        </p:sp>
        <p:sp>
          <p:nvSpPr>
            <p:cNvPr id="35" name="object 35"/>
            <p:cNvSpPr/>
            <p:nvPr/>
          </p:nvSpPr>
          <p:spPr>
            <a:xfrm>
              <a:off x="2135124" y="3511295"/>
              <a:ext cx="3819525" cy="440690"/>
            </a:xfrm>
            <a:custGeom>
              <a:avLst/>
              <a:gdLst/>
              <a:ahLst/>
              <a:cxnLst/>
              <a:rect l="l" t="t" r="r" b="b"/>
              <a:pathLst>
                <a:path w="3819525" h="440689">
                  <a:moveTo>
                    <a:pt x="3819144" y="440436"/>
                  </a:moveTo>
                  <a:lnTo>
                    <a:pt x="0" y="440436"/>
                  </a:lnTo>
                  <a:lnTo>
                    <a:pt x="0" y="0"/>
                  </a:lnTo>
                  <a:lnTo>
                    <a:pt x="3819144" y="0"/>
                  </a:lnTo>
                  <a:lnTo>
                    <a:pt x="3819144" y="440436"/>
                  </a:lnTo>
                  <a:close/>
                </a:path>
              </a:pathLst>
            </a:custGeom>
            <a:solidFill>
              <a:srgbClr val="FFCCCC"/>
            </a:solidFill>
          </p:spPr>
          <p:txBody>
            <a:bodyPr wrap="square" lIns="0" tIns="0" rIns="0" bIns="0" rtlCol="0"/>
            <a:lstStyle/>
            <a:p/>
          </p:txBody>
        </p:sp>
        <p:sp>
          <p:nvSpPr>
            <p:cNvPr id="36" name="object 36"/>
            <p:cNvSpPr/>
            <p:nvPr/>
          </p:nvSpPr>
          <p:spPr>
            <a:xfrm>
              <a:off x="2130425" y="3506787"/>
              <a:ext cx="3829050" cy="449580"/>
            </a:xfrm>
            <a:custGeom>
              <a:avLst/>
              <a:gdLst/>
              <a:ahLst/>
              <a:cxnLst/>
              <a:rect l="l" t="t" r="r" b="b"/>
              <a:pathLst>
                <a:path w="3829050" h="449579">
                  <a:moveTo>
                    <a:pt x="3829050" y="449262"/>
                  </a:moveTo>
                  <a:lnTo>
                    <a:pt x="0" y="449262"/>
                  </a:lnTo>
                  <a:lnTo>
                    <a:pt x="0" y="0"/>
                  </a:lnTo>
                  <a:lnTo>
                    <a:pt x="3829050" y="0"/>
                  </a:lnTo>
                  <a:lnTo>
                    <a:pt x="3829050" y="4762"/>
                  </a:lnTo>
                  <a:lnTo>
                    <a:pt x="9525" y="4762"/>
                  </a:lnTo>
                  <a:lnTo>
                    <a:pt x="4762" y="9525"/>
                  </a:lnTo>
                  <a:lnTo>
                    <a:pt x="9525" y="9525"/>
                  </a:lnTo>
                  <a:lnTo>
                    <a:pt x="9525" y="439737"/>
                  </a:lnTo>
                  <a:lnTo>
                    <a:pt x="4762" y="439737"/>
                  </a:lnTo>
                  <a:lnTo>
                    <a:pt x="9525" y="444500"/>
                  </a:lnTo>
                  <a:lnTo>
                    <a:pt x="3829050" y="444500"/>
                  </a:lnTo>
                  <a:lnTo>
                    <a:pt x="3829050" y="449262"/>
                  </a:lnTo>
                  <a:close/>
                </a:path>
                <a:path w="3829050" h="449579">
                  <a:moveTo>
                    <a:pt x="9525" y="9525"/>
                  </a:moveTo>
                  <a:lnTo>
                    <a:pt x="4762" y="9525"/>
                  </a:lnTo>
                  <a:lnTo>
                    <a:pt x="9525" y="4762"/>
                  </a:lnTo>
                  <a:lnTo>
                    <a:pt x="9525" y="9525"/>
                  </a:lnTo>
                  <a:close/>
                </a:path>
                <a:path w="3829050" h="449579">
                  <a:moveTo>
                    <a:pt x="3819525" y="9525"/>
                  </a:moveTo>
                  <a:lnTo>
                    <a:pt x="9525" y="9525"/>
                  </a:lnTo>
                  <a:lnTo>
                    <a:pt x="9525" y="4762"/>
                  </a:lnTo>
                  <a:lnTo>
                    <a:pt x="3819525" y="4762"/>
                  </a:lnTo>
                  <a:lnTo>
                    <a:pt x="3819525" y="9525"/>
                  </a:lnTo>
                  <a:close/>
                </a:path>
                <a:path w="3829050" h="449579">
                  <a:moveTo>
                    <a:pt x="3819525" y="444500"/>
                  </a:moveTo>
                  <a:lnTo>
                    <a:pt x="3819525" y="4762"/>
                  </a:lnTo>
                  <a:lnTo>
                    <a:pt x="3824287" y="9525"/>
                  </a:lnTo>
                  <a:lnTo>
                    <a:pt x="3829050" y="9525"/>
                  </a:lnTo>
                  <a:lnTo>
                    <a:pt x="3829050" y="439737"/>
                  </a:lnTo>
                  <a:lnTo>
                    <a:pt x="3824287" y="439737"/>
                  </a:lnTo>
                  <a:lnTo>
                    <a:pt x="3819525" y="444500"/>
                  </a:lnTo>
                  <a:close/>
                </a:path>
                <a:path w="3829050" h="449579">
                  <a:moveTo>
                    <a:pt x="3829050" y="9525"/>
                  </a:moveTo>
                  <a:lnTo>
                    <a:pt x="3824287" y="9525"/>
                  </a:lnTo>
                  <a:lnTo>
                    <a:pt x="3819525" y="4762"/>
                  </a:lnTo>
                  <a:lnTo>
                    <a:pt x="3829050" y="4762"/>
                  </a:lnTo>
                  <a:lnTo>
                    <a:pt x="3829050" y="9525"/>
                  </a:lnTo>
                  <a:close/>
                </a:path>
                <a:path w="3829050" h="449579">
                  <a:moveTo>
                    <a:pt x="9525" y="444500"/>
                  </a:moveTo>
                  <a:lnTo>
                    <a:pt x="4762" y="439737"/>
                  </a:lnTo>
                  <a:lnTo>
                    <a:pt x="9525" y="439737"/>
                  </a:lnTo>
                  <a:lnTo>
                    <a:pt x="9525" y="444500"/>
                  </a:lnTo>
                  <a:close/>
                </a:path>
                <a:path w="3829050" h="449579">
                  <a:moveTo>
                    <a:pt x="3819525" y="444500"/>
                  </a:moveTo>
                  <a:lnTo>
                    <a:pt x="9525" y="444500"/>
                  </a:lnTo>
                  <a:lnTo>
                    <a:pt x="9525" y="439737"/>
                  </a:lnTo>
                  <a:lnTo>
                    <a:pt x="3819525" y="439737"/>
                  </a:lnTo>
                  <a:lnTo>
                    <a:pt x="3819525" y="444500"/>
                  </a:lnTo>
                  <a:close/>
                </a:path>
                <a:path w="3829050" h="449579">
                  <a:moveTo>
                    <a:pt x="3829050" y="444500"/>
                  </a:moveTo>
                  <a:lnTo>
                    <a:pt x="3819525" y="444500"/>
                  </a:lnTo>
                  <a:lnTo>
                    <a:pt x="3824287" y="439737"/>
                  </a:lnTo>
                  <a:lnTo>
                    <a:pt x="3829050" y="439737"/>
                  </a:lnTo>
                  <a:lnTo>
                    <a:pt x="3829050" y="444500"/>
                  </a:lnTo>
                  <a:close/>
                </a:path>
              </a:pathLst>
            </a:custGeom>
            <a:solidFill>
              <a:srgbClr val="000000"/>
            </a:solidFill>
          </p:spPr>
          <p:txBody>
            <a:bodyPr wrap="square" lIns="0" tIns="0" rIns="0" bIns="0" rtlCol="0"/>
            <a:lstStyle/>
            <a:p/>
          </p:txBody>
        </p:sp>
      </p:grpSp>
      <p:sp>
        <p:nvSpPr>
          <p:cNvPr id="37" name="object 37"/>
          <p:cNvSpPr txBox="1"/>
          <p:nvPr/>
        </p:nvSpPr>
        <p:spPr>
          <a:xfrm>
            <a:off x="3521392" y="3551554"/>
            <a:ext cx="1045844"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黑体" panose="02010609060101010101" charset="-122"/>
                <a:cs typeface="黑体" panose="02010609060101010101" charset="-122"/>
              </a:rPr>
              <a:t>招聘管</a:t>
            </a:r>
            <a:r>
              <a:rPr sz="2000" b="1" spc="-5" dirty="0">
                <a:latin typeface="黑体" panose="02010609060101010101" charset="-122"/>
                <a:cs typeface="黑体" panose="02010609060101010101" charset="-122"/>
              </a:rPr>
              <a:t>理</a:t>
            </a:r>
            <a:endParaRPr sz="2000">
              <a:latin typeface="黑体" panose="02010609060101010101" charset="-122"/>
              <a:cs typeface="黑体" panose="02010609060101010101" charset="-122"/>
            </a:endParaRPr>
          </a:p>
        </p:txBody>
      </p:sp>
      <p:sp>
        <p:nvSpPr>
          <p:cNvPr id="38" name="object 38"/>
          <p:cNvSpPr/>
          <p:nvPr/>
        </p:nvSpPr>
        <p:spPr>
          <a:xfrm>
            <a:off x="4159250" y="3973512"/>
            <a:ext cx="9525" cy="1654175"/>
          </a:xfrm>
          <a:custGeom>
            <a:avLst/>
            <a:gdLst/>
            <a:ahLst/>
            <a:cxnLst/>
            <a:rect l="l" t="t" r="r" b="b"/>
            <a:pathLst>
              <a:path w="9525" h="1654175">
                <a:moveTo>
                  <a:pt x="9525" y="1654175"/>
                </a:moveTo>
                <a:lnTo>
                  <a:pt x="0" y="1654175"/>
                </a:lnTo>
                <a:lnTo>
                  <a:pt x="0" y="0"/>
                </a:lnTo>
                <a:lnTo>
                  <a:pt x="9525" y="0"/>
                </a:lnTo>
                <a:lnTo>
                  <a:pt x="9525" y="1654175"/>
                </a:lnTo>
                <a:close/>
              </a:path>
            </a:pathLst>
          </a:custGeom>
          <a:solidFill>
            <a:srgbClr val="000000"/>
          </a:solidFill>
        </p:spPr>
        <p:txBody>
          <a:bodyPr wrap="square" lIns="0" tIns="0" rIns="0" bIns="0" rtlCol="0"/>
          <a:lstStyle/>
          <a:p/>
        </p:txBody>
      </p:sp>
      <p:sp>
        <p:nvSpPr>
          <p:cNvPr id="39" name="object 39"/>
          <p:cNvSpPr txBox="1"/>
          <p:nvPr/>
        </p:nvSpPr>
        <p:spPr>
          <a:xfrm>
            <a:off x="2142489" y="3841393"/>
            <a:ext cx="1363345" cy="1544955"/>
          </a:xfrm>
          <a:prstGeom prst="rect">
            <a:avLst/>
          </a:prstGeom>
        </p:spPr>
        <p:txBody>
          <a:bodyPr vert="horz" wrap="square" lIns="0" tIns="125095" rIns="0" bIns="0" rtlCol="0">
            <a:spAutoFit/>
          </a:bodyPr>
          <a:lstStyle/>
          <a:p>
            <a:pPr marL="410845">
              <a:lnSpc>
                <a:spcPct val="100000"/>
              </a:lnSpc>
              <a:spcBef>
                <a:spcPts val="985"/>
              </a:spcBef>
            </a:pPr>
            <a:r>
              <a:rPr sz="1400" b="1" dirty="0">
                <a:latin typeface="黑体" panose="02010609060101010101" charset="-122"/>
                <a:cs typeface="黑体" panose="02010609060101010101" charset="-122"/>
              </a:rPr>
              <a:t>具体内</a:t>
            </a:r>
            <a:r>
              <a:rPr sz="1400" b="1" spc="-5" dirty="0">
                <a:latin typeface="黑体" panose="02010609060101010101" charset="-122"/>
                <a:cs typeface="黑体" panose="02010609060101010101" charset="-122"/>
              </a:rPr>
              <a:t>容</a:t>
            </a:r>
            <a:endParaRPr sz="1400">
              <a:latin typeface="黑体" panose="02010609060101010101" charset="-122"/>
              <a:cs typeface="黑体" panose="02010609060101010101" charset="-122"/>
            </a:endParaRPr>
          </a:p>
          <a:p>
            <a:pPr marL="127000" indent="-114935">
              <a:lnSpc>
                <a:spcPct val="100000"/>
              </a:lnSpc>
              <a:spcBef>
                <a:spcPts val="755"/>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应届生招聘与分</a:t>
            </a:r>
            <a:r>
              <a:rPr sz="1200" b="1" spc="-5" dirty="0">
                <a:latin typeface="黑体" panose="02010609060101010101" charset="-122"/>
                <a:cs typeface="黑体" panose="02010609060101010101" charset="-122"/>
              </a:rPr>
              <a:t>配</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社会招</a:t>
            </a:r>
            <a:r>
              <a:rPr sz="1200" b="1" spc="-5" dirty="0">
                <a:latin typeface="黑体" panose="02010609060101010101" charset="-122"/>
                <a:cs typeface="黑体" panose="02010609060101010101" charset="-122"/>
              </a:rPr>
              <a:t>聘</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猎头及防</a:t>
            </a:r>
            <a:r>
              <a:rPr sz="1200" b="1" spc="-5" dirty="0">
                <a:latin typeface="黑体" panose="02010609060101010101" charset="-122"/>
                <a:cs typeface="黑体" panose="02010609060101010101" charset="-122"/>
              </a:rPr>
              <a:t>范</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实习生管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招聘质量管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博士后工作站管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p:txBody>
      </p:sp>
      <p:sp>
        <p:nvSpPr>
          <p:cNvPr id="40" name="object 40"/>
          <p:cNvSpPr txBox="1"/>
          <p:nvPr/>
        </p:nvSpPr>
        <p:spPr>
          <a:xfrm>
            <a:off x="4174490" y="3846969"/>
            <a:ext cx="1363345" cy="1717675"/>
          </a:xfrm>
          <a:prstGeom prst="rect">
            <a:avLst/>
          </a:prstGeom>
        </p:spPr>
        <p:txBody>
          <a:bodyPr vert="horz" wrap="square" lIns="0" tIns="119380" rIns="0" bIns="0" rtlCol="0">
            <a:spAutoFit/>
          </a:bodyPr>
          <a:lstStyle/>
          <a:p>
            <a:pPr marL="617220">
              <a:lnSpc>
                <a:spcPct val="100000"/>
              </a:lnSpc>
              <a:spcBef>
                <a:spcPts val="940"/>
              </a:spcBef>
            </a:pPr>
            <a:r>
              <a:rPr sz="1400" b="1" dirty="0">
                <a:latin typeface="黑体" panose="02010609060101010101" charset="-122"/>
                <a:cs typeface="黑体" panose="02010609060101010101" charset="-122"/>
              </a:rPr>
              <a:t>基</a:t>
            </a:r>
            <a:r>
              <a:rPr sz="1400" b="1" spc="-5" dirty="0">
                <a:latin typeface="黑体" panose="02010609060101010101" charset="-122"/>
                <a:cs typeface="黑体" panose="02010609060101010101" charset="-122"/>
              </a:rPr>
              <a:t>础</a:t>
            </a:r>
            <a:endParaRPr sz="1400">
              <a:latin typeface="黑体" panose="02010609060101010101" charset="-122"/>
              <a:cs typeface="黑体" panose="02010609060101010101" charset="-122"/>
            </a:endParaRPr>
          </a:p>
          <a:p>
            <a:pPr marL="127000" indent="-114935">
              <a:lnSpc>
                <a:spcPct val="100000"/>
              </a:lnSpc>
              <a:spcBef>
                <a:spcPts val="720"/>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高校关</a:t>
            </a:r>
            <a:r>
              <a:rPr sz="1200" b="1" spc="-5" dirty="0">
                <a:latin typeface="黑体" panose="02010609060101010101" charset="-122"/>
                <a:cs typeface="黑体" panose="02010609060101010101" charset="-122"/>
              </a:rPr>
              <a:t>系</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海外招聘基地建</a:t>
            </a:r>
            <a:r>
              <a:rPr sz="1200" b="1" spc="-5" dirty="0">
                <a:latin typeface="黑体" panose="02010609060101010101" charset="-122"/>
                <a:cs typeface="黑体" panose="02010609060101010101" charset="-122"/>
              </a:rPr>
              <a:t>设</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招聘广告网络建</a:t>
            </a:r>
            <a:r>
              <a:rPr sz="1200" b="1" spc="-5" dirty="0">
                <a:latin typeface="黑体" panose="02010609060101010101" charset="-122"/>
                <a:cs typeface="黑体" panose="02010609060101010101" charset="-122"/>
              </a:rPr>
              <a:t>设</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渠道建</a:t>
            </a:r>
            <a:r>
              <a:rPr sz="1200" b="1" spc="-5" dirty="0">
                <a:latin typeface="黑体" panose="02010609060101010101" charset="-122"/>
                <a:cs typeface="黑体" panose="02010609060101010101" charset="-122"/>
              </a:rPr>
              <a:t>设</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猎头公司信息分</a:t>
            </a:r>
            <a:r>
              <a:rPr sz="1200" b="1" spc="-5" dirty="0">
                <a:latin typeface="黑体" panose="02010609060101010101" charset="-122"/>
                <a:cs typeface="黑体" panose="02010609060101010101" charset="-122"/>
              </a:rPr>
              <a:t>析</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素质模</a:t>
            </a:r>
            <a:r>
              <a:rPr sz="1200" b="1" spc="-5" dirty="0">
                <a:latin typeface="黑体" panose="02010609060101010101" charset="-122"/>
                <a:cs typeface="黑体" panose="02010609060101010101" charset="-122"/>
              </a:rPr>
              <a:t>型</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人事测评技</a:t>
            </a:r>
            <a:r>
              <a:rPr sz="1200" b="1" spc="-5" dirty="0">
                <a:latin typeface="黑体" panose="02010609060101010101" charset="-122"/>
                <a:cs typeface="黑体" panose="02010609060101010101" charset="-122"/>
              </a:rPr>
              <a:t>术</a:t>
            </a:r>
            <a:endParaRPr sz="1200">
              <a:latin typeface="黑体" panose="02010609060101010101" charset="-122"/>
              <a:cs typeface="黑体" panose="02010609060101010101" charset="-122"/>
            </a:endParaRPr>
          </a:p>
        </p:txBody>
      </p:sp>
      <p:grpSp>
        <p:nvGrpSpPr>
          <p:cNvPr id="41" name="object 41"/>
          <p:cNvGrpSpPr/>
          <p:nvPr/>
        </p:nvGrpSpPr>
        <p:grpSpPr>
          <a:xfrm>
            <a:off x="5913437" y="3509962"/>
            <a:ext cx="3502025" cy="449580"/>
            <a:chOff x="5913437" y="3509962"/>
            <a:chExt cx="3502025" cy="449580"/>
          </a:xfrm>
        </p:grpSpPr>
        <p:sp>
          <p:nvSpPr>
            <p:cNvPr id="42" name="object 42"/>
            <p:cNvSpPr/>
            <p:nvPr/>
          </p:nvSpPr>
          <p:spPr>
            <a:xfrm>
              <a:off x="5917692" y="3514343"/>
              <a:ext cx="3493135" cy="440690"/>
            </a:xfrm>
            <a:custGeom>
              <a:avLst/>
              <a:gdLst/>
              <a:ahLst/>
              <a:cxnLst/>
              <a:rect l="l" t="t" r="r" b="b"/>
              <a:pathLst>
                <a:path w="3493134" h="440689">
                  <a:moveTo>
                    <a:pt x="3493008" y="440436"/>
                  </a:moveTo>
                  <a:lnTo>
                    <a:pt x="0" y="440436"/>
                  </a:lnTo>
                  <a:lnTo>
                    <a:pt x="0" y="0"/>
                  </a:lnTo>
                  <a:lnTo>
                    <a:pt x="3493008" y="0"/>
                  </a:lnTo>
                  <a:lnTo>
                    <a:pt x="3493008" y="440436"/>
                  </a:lnTo>
                  <a:close/>
                </a:path>
              </a:pathLst>
            </a:custGeom>
            <a:solidFill>
              <a:srgbClr val="FFFF99"/>
            </a:solidFill>
          </p:spPr>
          <p:txBody>
            <a:bodyPr wrap="square" lIns="0" tIns="0" rIns="0" bIns="0" rtlCol="0"/>
            <a:lstStyle/>
            <a:p/>
          </p:txBody>
        </p:sp>
        <p:sp>
          <p:nvSpPr>
            <p:cNvPr id="43" name="object 43"/>
            <p:cNvSpPr/>
            <p:nvPr/>
          </p:nvSpPr>
          <p:spPr>
            <a:xfrm>
              <a:off x="5913437" y="3509962"/>
              <a:ext cx="3502025" cy="449580"/>
            </a:xfrm>
            <a:custGeom>
              <a:avLst/>
              <a:gdLst/>
              <a:ahLst/>
              <a:cxnLst/>
              <a:rect l="l" t="t" r="r" b="b"/>
              <a:pathLst>
                <a:path w="3502025" h="449579">
                  <a:moveTo>
                    <a:pt x="3502025" y="449262"/>
                  </a:moveTo>
                  <a:lnTo>
                    <a:pt x="0" y="449262"/>
                  </a:lnTo>
                  <a:lnTo>
                    <a:pt x="0" y="0"/>
                  </a:lnTo>
                  <a:lnTo>
                    <a:pt x="3502025" y="0"/>
                  </a:lnTo>
                  <a:lnTo>
                    <a:pt x="3502025" y="4762"/>
                  </a:lnTo>
                  <a:lnTo>
                    <a:pt x="9525" y="4762"/>
                  </a:lnTo>
                  <a:lnTo>
                    <a:pt x="4762" y="9525"/>
                  </a:lnTo>
                  <a:lnTo>
                    <a:pt x="9525" y="9525"/>
                  </a:lnTo>
                  <a:lnTo>
                    <a:pt x="9525" y="439737"/>
                  </a:lnTo>
                  <a:lnTo>
                    <a:pt x="4762" y="439737"/>
                  </a:lnTo>
                  <a:lnTo>
                    <a:pt x="9525" y="444500"/>
                  </a:lnTo>
                  <a:lnTo>
                    <a:pt x="3502025" y="444500"/>
                  </a:lnTo>
                  <a:lnTo>
                    <a:pt x="3502025" y="449262"/>
                  </a:lnTo>
                  <a:close/>
                </a:path>
                <a:path w="3502025" h="449579">
                  <a:moveTo>
                    <a:pt x="9525" y="9525"/>
                  </a:moveTo>
                  <a:lnTo>
                    <a:pt x="4762" y="9525"/>
                  </a:lnTo>
                  <a:lnTo>
                    <a:pt x="9525" y="4762"/>
                  </a:lnTo>
                  <a:lnTo>
                    <a:pt x="9525" y="9525"/>
                  </a:lnTo>
                  <a:close/>
                </a:path>
                <a:path w="3502025" h="449579">
                  <a:moveTo>
                    <a:pt x="3492500" y="9525"/>
                  </a:moveTo>
                  <a:lnTo>
                    <a:pt x="9525" y="9525"/>
                  </a:lnTo>
                  <a:lnTo>
                    <a:pt x="9525" y="4762"/>
                  </a:lnTo>
                  <a:lnTo>
                    <a:pt x="3492500" y="4762"/>
                  </a:lnTo>
                  <a:lnTo>
                    <a:pt x="3492500" y="9525"/>
                  </a:lnTo>
                  <a:close/>
                </a:path>
                <a:path w="3502025" h="449579">
                  <a:moveTo>
                    <a:pt x="3492500" y="444500"/>
                  </a:moveTo>
                  <a:lnTo>
                    <a:pt x="3492500" y="4762"/>
                  </a:lnTo>
                  <a:lnTo>
                    <a:pt x="3497262" y="9525"/>
                  </a:lnTo>
                  <a:lnTo>
                    <a:pt x="3502025" y="9525"/>
                  </a:lnTo>
                  <a:lnTo>
                    <a:pt x="3502025" y="439737"/>
                  </a:lnTo>
                  <a:lnTo>
                    <a:pt x="3497262" y="439737"/>
                  </a:lnTo>
                  <a:lnTo>
                    <a:pt x="3492500" y="444500"/>
                  </a:lnTo>
                  <a:close/>
                </a:path>
                <a:path w="3502025" h="449579">
                  <a:moveTo>
                    <a:pt x="3502025" y="9525"/>
                  </a:moveTo>
                  <a:lnTo>
                    <a:pt x="3497262" y="9525"/>
                  </a:lnTo>
                  <a:lnTo>
                    <a:pt x="3492500" y="4762"/>
                  </a:lnTo>
                  <a:lnTo>
                    <a:pt x="3502025" y="4762"/>
                  </a:lnTo>
                  <a:lnTo>
                    <a:pt x="3502025" y="9525"/>
                  </a:lnTo>
                  <a:close/>
                </a:path>
                <a:path w="3502025" h="449579">
                  <a:moveTo>
                    <a:pt x="9525" y="444500"/>
                  </a:moveTo>
                  <a:lnTo>
                    <a:pt x="4762" y="439737"/>
                  </a:lnTo>
                  <a:lnTo>
                    <a:pt x="9525" y="439737"/>
                  </a:lnTo>
                  <a:lnTo>
                    <a:pt x="9525" y="444500"/>
                  </a:lnTo>
                  <a:close/>
                </a:path>
                <a:path w="3502025" h="449579">
                  <a:moveTo>
                    <a:pt x="3492500" y="444500"/>
                  </a:moveTo>
                  <a:lnTo>
                    <a:pt x="9525" y="444500"/>
                  </a:lnTo>
                  <a:lnTo>
                    <a:pt x="9525" y="439737"/>
                  </a:lnTo>
                  <a:lnTo>
                    <a:pt x="3492500" y="439737"/>
                  </a:lnTo>
                  <a:lnTo>
                    <a:pt x="3492500" y="444500"/>
                  </a:lnTo>
                  <a:close/>
                </a:path>
                <a:path w="3502025" h="449579">
                  <a:moveTo>
                    <a:pt x="3502025" y="444500"/>
                  </a:moveTo>
                  <a:lnTo>
                    <a:pt x="3492500" y="444500"/>
                  </a:lnTo>
                  <a:lnTo>
                    <a:pt x="3497262" y="439737"/>
                  </a:lnTo>
                  <a:lnTo>
                    <a:pt x="3502025" y="439737"/>
                  </a:lnTo>
                  <a:lnTo>
                    <a:pt x="3502025" y="444500"/>
                  </a:lnTo>
                  <a:close/>
                </a:path>
              </a:pathLst>
            </a:custGeom>
            <a:solidFill>
              <a:srgbClr val="000000"/>
            </a:solidFill>
          </p:spPr>
          <p:txBody>
            <a:bodyPr wrap="square" lIns="0" tIns="0" rIns="0" bIns="0" rtlCol="0"/>
            <a:lstStyle/>
            <a:p/>
          </p:txBody>
        </p:sp>
      </p:grpSp>
      <p:sp>
        <p:nvSpPr>
          <p:cNvPr id="44" name="object 44"/>
          <p:cNvSpPr txBox="1"/>
          <p:nvPr/>
        </p:nvSpPr>
        <p:spPr>
          <a:xfrm>
            <a:off x="7192009" y="3571875"/>
            <a:ext cx="9436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黑体" panose="02010609060101010101" charset="-122"/>
                <a:cs typeface="黑体" panose="02010609060101010101" charset="-122"/>
              </a:rPr>
              <a:t>内部调</a:t>
            </a:r>
            <a:r>
              <a:rPr sz="1800" b="1" spc="-10" dirty="0">
                <a:latin typeface="黑体" panose="02010609060101010101" charset="-122"/>
                <a:cs typeface="黑体" panose="02010609060101010101" charset="-122"/>
              </a:rPr>
              <a:t>配</a:t>
            </a:r>
            <a:endParaRPr sz="1800">
              <a:latin typeface="黑体" panose="02010609060101010101" charset="-122"/>
              <a:cs typeface="黑体" panose="02010609060101010101" charset="-122"/>
            </a:endParaRPr>
          </a:p>
        </p:txBody>
      </p:sp>
      <p:sp>
        <p:nvSpPr>
          <p:cNvPr id="45" name="object 45"/>
          <p:cNvSpPr/>
          <p:nvPr/>
        </p:nvSpPr>
        <p:spPr>
          <a:xfrm>
            <a:off x="7610856" y="4306823"/>
            <a:ext cx="1786255" cy="1188720"/>
          </a:xfrm>
          <a:custGeom>
            <a:avLst/>
            <a:gdLst/>
            <a:ahLst/>
            <a:cxnLst/>
            <a:rect l="l" t="t" r="r" b="b"/>
            <a:pathLst>
              <a:path w="1786254" h="1188720">
                <a:moveTo>
                  <a:pt x="1786127" y="1188720"/>
                </a:moveTo>
                <a:lnTo>
                  <a:pt x="0" y="1188720"/>
                </a:lnTo>
                <a:lnTo>
                  <a:pt x="0" y="0"/>
                </a:lnTo>
                <a:lnTo>
                  <a:pt x="1786127" y="0"/>
                </a:lnTo>
                <a:lnTo>
                  <a:pt x="1786127" y="1188720"/>
                </a:lnTo>
                <a:close/>
              </a:path>
            </a:pathLst>
          </a:custGeom>
          <a:solidFill>
            <a:srgbClr val="FFFF99"/>
          </a:solidFill>
        </p:spPr>
        <p:txBody>
          <a:bodyPr wrap="square" lIns="0" tIns="0" rIns="0" bIns="0" rtlCol="0"/>
          <a:lstStyle/>
          <a:p/>
        </p:txBody>
      </p:sp>
      <p:sp>
        <p:nvSpPr>
          <p:cNvPr id="46" name="object 46"/>
          <p:cNvSpPr txBox="1"/>
          <p:nvPr/>
        </p:nvSpPr>
        <p:spPr>
          <a:xfrm>
            <a:off x="7689215" y="4331652"/>
            <a:ext cx="1516380" cy="1122680"/>
          </a:xfrm>
          <a:prstGeom prst="rect">
            <a:avLst/>
          </a:prstGeom>
        </p:spPr>
        <p:txBody>
          <a:bodyPr vert="horz" wrap="square" lIns="0" tIns="12700" rIns="0" bIns="0" rtlCol="0">
            <a:spAutoFit/>
          </a:bodyPr>
          <a:lstStyle/>
          <a:p>
            <a:pPr marL="12700" marR="5080">
              <a:lnSpc>
                <a:spcPct val="100000"/>
              </a:lnSpc>
              <a:spcBef>
                <a:spcPts val="100"/>
              </a:spcBef>
              <a:buSzPct val="92000"/>
              <a:buFont typeface="Wingdings" panose="05000000000000000000"/>
              <a:buChar char=""/>
              <a:tabLst>
                <a:tab pos="127635" algn="l"/>
              </a:tabLst>
            </a:pPr>
            <a:r>
              <a:rPr sz="1200" b="1" dirty="0">
                <a:latin typeface="黑体" panose="02010609060101010101" charset="-122"/>
                <a:cs typeface="黑体" panose="02010609060101010101" charset="-122"/>
              </a:rPr>
              <a:t>项目优先级与投资</a:t>
            </a:r>
            <a:r>
              <a:rPr sz="1200" b="1" spc="-5" dirty="0">
                <a:latin typeface="黑体" panose="02010609060101010101" charset="-122"/>
                <a:cs typeface="黑体" panose="02010609060101010101" charset="-122"/>
              </a:rPr>
              <a:t>决 </a:t>
            </a:r>
            <a:r>
              <a:rPr sz="1200" b="1" dirty="0">
                <a:latin typeface="黑体" panose="02010609060101010101" charset="-122"/>
                <a:cs typeface="黑体" panose="02010609060101010101" charset="-122"/>
              </a:rPr>
              <a:t>策管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管道管</a:t>
            </a:r>
            <a:r>
              <a:rPr sz="1200" b="1" spc="-5" dirty="0">
                <a:latin typeface="黑体" panose="02010609060101010101" charset="-122"/>
                <a:cs typeface="黑体" panose="02010609060101010101" charset="-122"/>
              </a:rPr>
              <a:t>理</a:t>
            </a:r>
            <a:endParaRPr sz="1200">
              <a:latin typeface="黑体" panose="02010609060101010101" charset="-122"/>
              <a:cs typeface="黑体" panose="02010609060101010101" charset="-122"/>
            </a:endParaRPr>
          </a:p>
          <a:p>
            <a:pPr marL="127000" indent="-114935">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配置模</a:t>
            </a:r>
            <a:r>
              <a:rPr sz="1200" b="1" spc="-5" dirty="0">
                <a:latin typeface="黑体" panose="02010609060101010101" charset="-122"/>
                <a:cs typeface="黑体" panose="02010609060101010101" charset="-122"/>
              </a:rPr>
              <a:t>型</a:t>
            </a:r>
            <a:endParaRPr sz="1200">
              <a:latin typeface="黑体" panose="02010609060101010101" charset="-122"/>
              <a:cs typeface="黑体" panose="02010609060101010101" charset="-122"/>
            </a:endParaRPr>
          </a:p>
          <a:p>
            <a:pPr marL="12700" marR="5080">
              <a:lnSpc>
                <a:spcPct val="100000"/>
              </a:lnSpc>
              <a:buSzPct val="92000"/>
              <a:buFont typeface="Wingdings" panose="05000000000000000000"/>
              <a:buChar char=""/>
              <a:tabLst>
                <a:tab pos="127635" algn="l"/>
              </a:tabLst>
            </a:pPr>
            <a:r>
              <a:rPr sz="1200" b="1" dirty="0">
                <a:latin typeface="黑体" panose="02010609060101010101" charset="-122"/>
                <a:cs typeface="黑体" panose="02010609060101010101" charset="-122"/>
              </a:rPr>
              <a:t>建立端到端内部调</a:t>
            </a:r>
            <a:r>
              <a:rPr sz="1200" b="1" spc="-5" dirty="0">
                <a:latin typeface="黑体" panose="02010609060101010101" charset="-122"/>
                <a:cs typeface="黑体" panose="02010609060101010101" charset="-122"/>
              </a:rPr>
              <a:t>配 </a:t>
            </a:r>
            <a:r>
              <a:rPr sz="1200" b="1" dirty="0">
                <a:latin typeface="黑体" panose="02010609060101010101" charset="-122"/>
                <a:cs typeface="黑体" panose="02010609060101010101" charset="-122"/>
              </a:rPr>
              <a:t>流</a:t>
            </a:r>
            <a:r>
              <a:rPr sz="1200" b="1" spc="-5" dirty="0">
                <a:latin typeface="黑体" panose="02010609060101010101" charset="-122"/>
                <a:cs typeface="黑体" panose="02010609060101010101" charset="-122"/>
              </a:rPr>
              <a:t>程</a:t>
            </a:r>
            <a:endParaRPr sz="1200">
              <a:latin typeface="黑体" panose="02010609060101010101" charset="-122"/>
              <a:cs typeface="黑体" panose="02010609060101010101" charset="-122"/>
            </a:endParaRPr>
          </a:p>
        </p:txBody>
      </p:sp>
      <p:grpSp>
        <p:nvGrpSpPr>
          <p:cNvPr id="47" name="object 47"/>
          <p:cNvGrpSpPr/>
          <p:nvPr/>
        </p:nvGrpSpPr>
        <p:grpSpPr>
          <a:xfrm>
            <a:off x="6382511" y="3954462"/>
            <a:ext cx="1217295" cy="1654175"/>
            <a:chOff x="6382511" y="3954462"/>
            <a:chExt cx="1217295" cy="1654175"/>
          </a:xfrm>
        </p:grpSpPr>
        <p:sp>
          <p:nvSpPr>
            <p:cNvPr id="48" name="object 48"/>
            <p:cNvSpPr/>
            <p:nvPr/>
          </p:nvSpPr>
          <p:spPr>
            <a:xfrm>
              <a:off x="7589837" y="3954462"/>
              <a:ext cx="9525" cy="1654175"/>
            </a:xfrm>
            <a:custGeom>
              <a:avLst/>
              <a:gdLst/>
              <a:ahLst/>
              <a:cxnLst/>
              <a:rect l="l" t="t" r="r" b="b"/>
              <a:pathLst>
                <a:path w="9525" h="1654175">
                  <a:moveTo>
                    <a:pt x="9525" y="1654175"/>
                  </a:moveTo>
                  <a:lnTo>
                    <a:pt x="0" y="1654175"/>
                  </a:lnTo>
                  <a:lnTo>
                    <a:pt x="0" y="0"/>
                  </a:lnTo>
                  <a:lnTo>
                    <a:pt x="9525" y="0"/>
                  </a:lnTo>
                  <a:lnTo>
                    <a:pt x="9525" y="1654175"/>
                  </a:lnTo>
                  <a:close/>
                </a:path>
              </a:pathLst>
            </a:custGeom>
            <a:solidFill>
              <a:srgbClr val="000000"/>
            </a:solidFill>
          </p:spPr>
          <p:txBody>
            <a:bodyPr wrap="square" lIns="0" tIns="0" rIns="0" bIns="0" rtlCol="0"/>
            <a:lstStyle/>
            <a:p/>
          </p:txBody>
        </p:sp>
        <p:sp>
          <p:nvSpPr>
            <p:cNvPr id="49" name="object 49"/>
            <p:cNvSpPr/>
            <p:nvPr/>
          </p:nvSpPr>
          <p:spPr>
            <a:xfrm>
              <a:off x="6382511" y="3960875"/>
              <a:ext cx="899160" cy="304800"/>
            </a:xfrm>
            <a:custGeom>
              <a:avLst/>
              <a:gdLst/>
              <a:ahLst/>
              <a:cxnLst/>
              <a:rect l="l" t="t" r="r" b="b"/>
              <a:pathLst>
                <a:path w="899159" h="304800">
                  <a:moveTo>
                    <a:pt x="899160" y="304800"/>
                  </a:moveTo>
                  <a:lnTo>
                    <a:pt x="0" y="304800"/>
                  </a:lnTo>
                  <a:lnTo>
                    <a:pt x="0" y="0"/>
                  </a:lnTo>
                  <a:lnTo>
                    <a:pt x="899160" y="0"/>
                  </a:lnTo>
                  <a:lnTo>
                    <a:pt x="899160" y="304800"/>
                  </a:lnTo>
                  <a:close/>
                </a:path>
              </a:pathLst>
            </a:custGeom>
            <a:solidFill>
              <a:srgbClr val="FFFF99"/>
            </a:solidFill>
          </p:spPr>
          <p:txBody>
            <a:bodyPr wrap="square" lIns="0" tIns="0" rIns="0" bIns="0" rtlCol="0"/>
            <a:lstStyle/>
            <a:p/>
          </p:txBody>
        </p:sp>
      </p:grpSp>
      <p:sp>
        <p:nvSpPr>
          <p:cNvPr id="50" name="object 50"/>
          <p:cNvSpPr txBox="1"/>
          <p:nvPr/>
        </p:nvSpPr>
        <p:spPr>
          <a:xfrm>
            <a:off x="6382511" y="3983672"/>
            <a:ext cx="899160" cy="240029"/>
          </a:xfrm>
          <a:prstGeom prst="rect">
            <a:avLst/>
          </a:prstGeom>
        </p:spPr>
        <p:txBody>
          <a:bodyPr vert="horz" wrap="square" lIns="0" tIns="13335" rIns="0" bIns="0" rtlCol="0">
            <a:spAutoFit/>
          </a:bodyPr>
          <a:lstStyle/>
          <a:p>
            <a:pPr marL="90170">
              <a:lnSpc>
                <a:spcPct val="100000"/>
              </a:lnSpc>
              <a:spcBef>
                <a:spcPts val="105"/>
              </a:spcBef>
            </a:pPr>
            <a:r>
              <a:rPr sz="1400" b="1" dirty="0">
                <a:latin typeface="黑体" panose="02010609060101010101" charset="-122"/>
                <a:cs typeface="黑体" panose="02010609060101010101" charset="-122"/>
              </a:rPr>
              <a:t>具体内</a:t>
            </a:r>
            <a:r>
              <a:rPr sz="1400" b="1" spc="-5" dirty="0">
                <a:latin typeface="黑体" panose="02010609060101010101" charset="-122"/>
                <a:cs typeface="黑体" panose="02010609060101010101" charset="-122"/>
              </a:rPr>
              <a:t>容</a:t>
            </a:r>
            <a:endParaRPr sz="1400">
              <a:latin typeface="黑体" panose="02010609060101010101" charset="-122"/>
              <a:cs typeface="黑体" panose="02010609060101010101" charset="-122"/>
            </a:endParaRPr>
          </a:p>
        </p:txBody>
      </p:sp>
      <p:grpSp>
        <p:nvGrpSpPr>
          <p:cNvPr id="51" name="object 51"/>
          <p:cNvGrpSpPr/>
          <p:nvPr/>
        </p:nvGrpSpPr>
        <p:grpSpPr>
          <a:xfrm>
            <a:off x="1987740" y="5622925"/>
            <a:ext cx="7572375" cy="469900"/>
            <a:chOff x="1987740" y="5622925"/>
            <a:chExt cx="7572375" cy="469900"/>
          </a:xfrm>
        </p:grpSpPr>
        <p:sp>
          <p:nvSpPr>
            <p:cNvPr id="52" name="object 52"/>
            <p:cNvSpPr/>
            <p:nvPr/>
          </p:nvSpPr>
          <p:spPr>
            <a:xfrm>
              <a:off x="1993899" y="5627687"/>
              <a:ext cx="7559675" cy="460375"/>
            </a:xfrm>
            <a:custGeom>
              <a:avLst/>
              <a:gdLst/>
              <a:ahLst/>
              <a:cxnLst/>
              <a:rect l="l" t="t" r="r" b="b"/>
              <a:pathLst>
                <a:path w="7559675" h="460375">
                  <a:moveTo>
                    <a:pt x="7559675" y="460375"/>
                  </a:moveTo>
                  <a:lnTo>
                    <a:pt x="0" y="460375"/>
                  </a:lnTo>
                  <a:lnTo>
                    <a:pt x="119341" y="0"/>
                  </a:lnTo>
                  <a:lnTo>
                    <a:pt x="7440333" y="0"/>
                  </a:lnTo>
                  <a:lnTo>
                    <a:pt x="7559675" y="460375"/>
                  </a:lnTo>
                  <a:close/>
                </a:path>
              </a:pathLst>
            </a:custGeom>
            <a:solidFill>
              <a:srgbClr val="3366FF"/>
            </a:solidFill>
          </p:spPr>
          <p:txBody>
            <a:bodyPr wrap="square" lIns="0" tIns="0" rIns="0" bIns="0" rtlCol="0"/>
            <a:lstStyle/>
            <a:p/>
          </p:txBody>
        </p:sp>
        <p:sp>
          <p:nvSpPr>
            <p:cNvPr id="53" name="object 53"/>
            <p:cNvSpPr/>
            <p:nvPr/>
          </p:nvSpPr>
          <p:spPr>
            <a:xfrm>
              <a:off x="1987740" y="5622925"/>
              <a:ext cx="7572375" cy="469900"/>
            </a:xfrm>
            <a:custGeom>
              <a:avLst/>
              <a:gdLst/>
              <a:ahLst/>
              <a:cxnLst/>
              <a:rect l="l" t="t" r="r" b="b"/>
              <a:pathLst>
                <a:path w="7572375" h="469900">
                  <a:moveTo>
                    <a:pt x="7571994" y="469899"/>
                  </a:moveTo>
                  <a:lnTo>
                    <a:pt x="0" y="469899"/>
                  </a:lnTo>
                  <a:lnTo>
                    <a:pt x="121818" y="0"/>
                  </a:lnTo>
                  <a:lnTo>
                    <a:pt x="7450175" y="0"/>
                  </a:lnTo>
                  <a:lnTo>
                    <a:pt x="7451719" y="5956"/>
                  </a:lnTo>
                  <a:lnTo>
                    <a:pt x="130111" y="5956"/>
                  </a:lnTo>
                  <a:lnTo>
                    <a:pt x="125501" y="9524"/>
                  </a:lnTo>
                  <a:lnTo>
                    <a:pt x="129186" y="9524"/>
                  </a:lnTo>
                  <a:lnTo>
                    <a:pt x="12313" y="460374"/>
                  </a:lnTo>
                  <a:lnTo>
                    <a:pt x="6159" y="460374"/>
                  </a:lnTo>
                  <a:lnTo>
                    <a:pt x="10769" y="466331"/>
                  </a:lnTo>
                  <a:lnTo>
                    <a:pt x="7571068" y="466331"/>
                  </a:lnTo>
                  <a:lnTo>
                    <a:pt x="7571994" y="469899"/>
                  </a:lnTo>
                  <a:close/>
                </a:path>
                <a:path w="7572375" h="469900">
                  <a:moveTo>
                    <a:pt x="129186" y="9524"/>
                  </a:moveTo>
                  <a:lnTo>
                    <a:pt x="125501" y="9524"/>
                  </a:lnTo>
                  <a:lnTo>
                    <a:pt x="130111" y="5956"/>
                  </a:lnTo>
                  <a:lnTo>
                    <a:pt x="129186" y="9524"/>
                  </a:lnTo>
                  <a:close/>
                </a:path>
                <a:path w="7572375" h="469900">
                  <a:moveTo>
                    <a:pt x="7442807" y="9524"/>
                  </a:moveTo>
                  <a:lnTo>
                    <a:pt x="129186" y="9524"/>
                  </a:lnTo>
                  <a:lnTo>
                    <a:pt x="130111" y="5956"/>
                  </a:lnTo>
                  <a:lnTo>
                    <a:pt x="7441882" y="5956"/>
                  </a:lnTo>
                  <a:lnTo>
                    <a:pt x="7442807" y="9524"/>
                  </a:lnTo>
                  <a:close/>
                </a:path>
                <a:path w="7572375" h="469900">
                  <a:moveTo>
                    <a:pt x="7561224" y="466331"/>
                  </a:moveTo>
                  <a:lnTo>
                    <a:pt x="7441882" y="5956"/>
                  </a:lnTo>
                  <a:lnTo>
                    <a:pt x="7446492" y="9524"/>
                  </a:lnTo>
                  <a:lnTo>
                    <a:pt x="7452644" y="9524"/>
                  </a:lnTo>
                  <a:lnTo>
                    <a:pt x="7569524" y="460374"/>
                  </a:lnTo>
                  <a:lnTo>
                    <a:pt x="7565834" y="460374"/>
                  </a:lnTo>
                  <a:lnTo>
                    <a:pt x="7561224" y="466331"/>
                  </a:lnTo>
                  <a:close/>
                </a:path>
                <a:path w="7572375" h="469900">
                  <a:moveTo>
                    <a:pt x="7452644" y="9524"/>
                  </a:moveTo>
                  <a:lnTo>
                    <a:pt x="7446492" y="9524"/>
                  </a:lnTo>
                  <a:lnTo>
                    <a:pt x="7441882" y="5956"/>
                  </a:lnTo>
                  <a:lnTo>
                    <a:pt x="7451719" y="5956"/>
                  </a:lnTo>
                  <a:lnTo>
                    <a:pt x="7452644" y="9524"/>
                  </a:lnTo>
                  <a:close/>
                </a:path>
                <a:path w="7572375" h="469900">
                  <a:moveTo>
                    <a:pt x="10769" y="466331"/>
                  </a:moveTo>
                  <a:lnTo>
                    <a:pt x="6159" y="460374"/>
                  </a:lnTo>
                  <a:lnTo>
                    <a:pt x="12313" y="460374"/>
                  </a:lnTo>
                  <a:lnTo>
                    <a:pt x="10769" y="466331"/>
                  </a:lnTo>
                  <a:close/>
                </a:path>
                <a:path w="7572375" h="469900">
                  <a:moveTo>
                    <a:pt x="7561224" y="466331"/>
                  </a:moveTo>
                  <a:lnTo>
                    <a:pt x="10769" y="466331"/>
                  </a:lnTo>
                  <a:lnTo>
                    <a:pt x="12313" y="460374"/>
                  </a:lnTo>
                  <a:lnTo>
                    <a:pt x="7559680" y="460374"/>
                  </a:lnTo>
                  <a:lnTo>
                    <a:pt x="7561224" y="466331"/>
                  </a:lnTo>
                  <a:close/>
                </a:path>
                <a:path w="7572375" h="469900">
                  <a:moveTo>
                    <a:pt x="7571068" y="466331"/>
                  </a:moveTo>
                  <a:lnTo>
                    <a:pt x="7561224" y="466331"/>
                  </a:lnTo>
                  <a:lnTo>
                    <a:pt x="7565834" y="460374"/>
                  </a:lnTo>
                  <a:lnTo>
                    <a:pt x="7569524" y="460374"/>
                  </a:lnTo>
                  <a:lnTo>
                    <a:pt x="7571068" y="466331"/>
                  </a:lnTo>
                  <a:close/>
                </a:path>
              </a:pathLst>
            </a:custGeom>
            <a:solidFill>
              <a:srgbClr val="000000"/>
            </a:solidFill>
          </p:spPr>
          <p:txBody>
            <a:bodyPr wrap="square" lIns="0" tIns="0" rIns="0" bIns="0" rtlCol="0"/>
            <a:lstStyle/>
            <a:p/>
          </p:txBody>
        </p:sp>
      </p:grpSp>
      <p:sp>
        <p:nvSpPr>
          <p:cNvPr id="54" name="object 54"/>
          <p:cNvSpPr txBox="1"/>
          <p:nvPr/>
        </p:nvSpPr>
        <p:spPr>
          <a:xfrm>
            <a:off x="4495165" y="5641022"/>
            <a:ext cx="2806700" cy="430530"/>
          </a:xfrm>
          <a:prstGeom prst="rect">
            <a:avLst/>
          </a:prstGeom>
        </p:spPr>
        <p:txBody>
          <a:bodyPr vert="horz" wrap="square" lIns="0" tIns="12700" rIns="0" bIns="0" rtlCol="0">
            <a:spAutoFit/>
          </a:bodyPr>
          <a:lstStyle/>
          <a:p>
            <a:pPr marL="50800" marR="5080" indent="-38100">
              <a:lnSpc>
                <a:spcPct val="111000"/>
              </a:lnSpc>
              <a:spcBef>
                <a:spcPts val="100"/>
              </a:spcBef>
            </a:pPr>
            <a:r>
              <a:rPr sz="1200" dirty="0">
                <a:solidFill>
                  <a:srgbClr val="FFFFFF"/>
                </a:solidFill>
                <a:latin typeface="黑体" panose="02010609060101010101" charset="-122"/>
                <a:cs typeface="黑体" panose="02010609060101010101" charset="-122"/>
              </a:rPr>
              <a:t>HRMS系统、招聘WEB平台、招聘调配园地 调配电子流、离职电子流、公司招聘平台</a:t>
            </a:r>
            <a:endParaRPr sz="1200">
              <a:latin typeface="黑体" panose="02010609060101010101" charset="-122"/>
              <a:cs typeface="黑体" panose="02010609060101010101" charset="-122"/>
            </a:endParaRPr>
          </a:p>
        </p:txBody>
      </p:sp>
      <p:grpSp>
        <p:nvGrpSpPr>
          <p:cNvPr id="55" name="object 55"/>
          <p:cNvGrpSpPr/>
          <p:nvPr/>
        </p:nvGrpSpPr>
        <p:grpSpPr>
          <a:xfrm>
            <a:off x="2095423" y="1138199"/>
            <a:ext cx="7353934" cy="468630"/>
            <a:chOff x="2095423" y="1138199"/>
            <a:chExt cx="7353934" cy="468630"/>
          </a:xfrm>
        </p:grpSpPr>
        <p:sp>
          <p:nvSpPr>
            <p:cNvPr id="56" name="object 56"/>
            <p:cNvSpPr/>
            <p:nvPr/>
          </p:nvSpPr>
          <p:spPr>
            <a:xfrm>
              <a:off x="2133600" y="1143000"/>
              <a:ext cx="7277100" cy="459105"/>
            </a:xfrm>
            <a:custGeom>
              <a:avLst/>
              <a:gdLst/>
              <a:ahLst/>
              <a:cxnLst/>
              <a:rect l="l" t="t" r="r" b="b"/>
              <a:pathLst>
                <a:path w="7277100" h="459105">
                  <a:moveTo>
                    <a:pt x="7277100" y="458724"/>
                  </a:moveTo>
                  <a:lnTo>
                    <a:pt x="0" y="458724"/>
                  </a:lnTo>
                  <a:lnTo>
                    <a:pt x="3639312" y="0"/>
                  </a:lnTo>
                  <a:lnTo>
                    <a:pt x="7277100" y="458724"/>
                  </a:lnTo>
                  <a:close/>
                </a:path>
              </a:pathLst>
            </a:custGeom>
            <a:solidFill>
              <a:srgbClr val="4F81BC"/>
            </a:solidFill>
          </p:spPr>
          <p:txBody>
            <a:bodyPr wrap="square" lIns="0" tIns="0" rIns="0" bIns="0" rtlCol="0"/>
            <a:lstStyle/>
            <a:p/>
          </p:txBody>
        </p:sp>
        <p:sp>
          <p:nvSpPr>
            <p:cNvPr id="57" name="object 57"/>
            <p:cNvSpPr/>
            <p:nvPr/>
          </p:nvSpPr>
          <p:spPr>
            <a:xfrm>
              <a:off x="2095423" y="1138199"/>
              <a:ext cx="7353934" cy="468630"/>
            </a:xfrm>
            <a:custGeom>
              <a:avLst/>
              <a:gdLst/>
              <a:ahLst/>
              <a:cxnLst/>
              <a:rect l="l" t="t" r="r" b="b"/>
              <a:pathLst>
                <a:path w="7353934" h="468630">
                  <a:moveTo>
                    <a:pt x="7353147" y="468350"/>
                  </a:moveTo>
                  <a:lnTo>
                    <a:pt x="304" y="468350"/>
                  </a:lnTo>
                  <a:lnTo>
                    <a:pt x="0" y="463600"/>
                  </a:lnTo>
                  <a:lnTo>
                    <a:pt x="3676726" y="0"/>
                  </a:lnTo>
                  <a:lnTo>
                    <a:pt x="3752267" y="9525"/>
                  </a:lnTo>
                  <a:lnTo>
                    <a:pt x="3676129" y="9525"/>
                  </a:lnTo>
                  <a:lnTo>
                    <a:pt x="3676726" y="9600"/>
                  </a:lnTo>
                  <a:lnTo>
                    <a:pt x="114011" y="458825"/>
                  </a:lnTo>
                  <a:lnTo>
                    <a:pt x="38176" y="458825"/>
                  </a:lnTo>
                  <a:lnTo>
                    <a:pt x="38773" y="468312"/>
                  </a:lnTo>
                  <a:lnTo>
                    <a:pt x="7353150" y="468312"/>
                  </a:lnTo>
                  <a:close/>
                </a:path>
                <a:path w="7353934" h="468630">
                  <a:moveTo>
                    <a:pt x="3676726" y="9600"/>
                  </a:moveTo>
                  <a:lnTo>
                    <a:pt x="3676129" y="9525"/>
                  </a:lnTo>
                  <a:lnTo>
                    <a:pt x="3677323" y="9525"/>
                  </a:lnTo>
                  <a:lnTo>
                    <a:pt x="3676726" y="9600"/>
                  </a:lnTo>
                  <a:close/>
                </a:path>
                <a:path w="7353934" h="468630">
                  <a:moveTo>
                    <a:pt x="7314679" y="468312"/>
                  </a:moveTo>
                  <a:lnTo>
                    <a:pt x="3676726" y="9600"/>
                  </a:lnTo>
                  <a:lnTo>
                    <a:pt x="3677323" y="9525"/>
                  </a:lnTo>
                  <a:lnTo>
                    <a:pt x="3752267" y="9525"/>
                  </a:lnTo>
                  <a:lnTo>
                    <a:pt x="7315581" y="458825"/>
                  </a:lnTo>
                  <a:lnTo>
                    <a:pt x="7315276" y="458825"/>
                  </a:lnTo>
                  <a:lnTo>
                    <a:pt x="7314679" y="468312"/>
                  </a:lnTo>
                  <a:close/>
                </a:path>
                <a:path w="7353934" h="468630">
                  <a:moveTo>
                    <a:pt x="38773" y="468312"/>
                  </a:moveTo>
                  <a:lnTo>
                    <a:pt x="38176" y="458825"/>
                  </a:lnTo>
                  <a:lnTo>
                    <a:pt x="114011" y="458825"/>
                  </a:lnTo>
                  <a:lnTo>
                    <a:pt x="38773" y="468312"/>
                  </a:lnTo>
                  <a:close/>
                </a:path>
                <a:path w="7353934" h="468630">
                  <a:moveTo>
                    <a:pt x="7314679" y="468312"/>
                  </a:moveTo>
                  <a:lnTo>
                    <a:pt x="38773" y="468312"/>
                  </a:lnTo>
                  <a:lnTo>
                    <a:pt x="114011" y="458825"/>
                  </a:lnTo>
                  <a:lnTo>
                    <a:pt x="7239440" y="458825"/>
                  </a:lnTo>
                  <a:lnTo>
                    <a:pt x="7314679" y="468312"/>
                  </a:lnTo>
                  <a:close/>
                </a:path>
                <a:path w="7353934" h="468630">
                  <a:moveTo>
                    <a:pt x="7353150" y="468312"/>
                  </a:moveTo>
                  <a:lnTo>
                    <a:pt x="7314679" y="468312"/>
                  </a:lnTo>
                  <a:lnTo>
                    <a:pt x="7315276" y="458825"/>
                  </a:lnTo>
                  <a:lnTo>
                    <a:pt x="7315581" y="458825"/>
                  </a:lnTo>
                  <a:lnTo>
                    <a:pt x="7353452" y="463600"/>
                  </a:lnTo>
                  <a:lnTo>
                    <a:pt x="7353150" y="468312"/>
                  </a:lnTo>
                  <a:close/>
                </a:path>
              </a:pathLst>
            </a:custGeom>
            <a:solidFill>
              <a:srgbClr val="000000"/>
            </a:solidFill>
          </p:spPr>
          <p:txBody>
            <a:bodyPr wrap="square" lIns="0" tIns="0" rIns="0" bIns="0" rtlCol="0"/>
            <a:lstStyle/>
            <a:p/>
          </p:txBody>
        </p:sp>
      </p:grpSp>
      <p:sp>
        <p:nvSpPr>
          <p:cNvPr id="58" name="object 58"/>
          <p:cNvSpPr txBox="1"/>
          <p:nvPr/>
        </p:nvSpPr>
        <p:spPr>
          <a:xfrm>
            <a:off x="4941570" y="1341920"/>
            <a:ext cx="1659255" cy="268605"/>
          </a:xfrm>
          <a:prstGeom prst="rect">
            <a:avLst/>
          </a:prstGeom>
        </p:spPr>
        <p:txBody>
          <a:bodyPr vert="horz" wrap="square" lIns="0" tIns="12065" rIns="0" bIns="0" rtlCol="0">
            <a:spAutoFit/>
          </a:bodyPr>
          <a:lstStyle/>
          <a:p>
            <a:pPr marL="12700">
              <a:lnSpc>
                <a:spcPct val="100000"/>
              </a:lnSpc>
              <a:spcBef>
                <a:spcPts val="95"/>
              </a:spcBef>
            </a:pPr>
            <a:r>
              <a:rPr sz="1600" b="1" dirty="0">
                <a:latin typeface="黑体" panose="02010609060101010101" charset="-122"/>
                <a:cs typeface="黑体" panose="02010609060101010101" charset="-122"/>
              </a:rPr>
              <a:t>人力资源合理配</a:t>
            </a:r>
            <a:r>
              <a:rPr sz="1600" b="1" spc="-15" dirty="0">
                <a:latin typeface="黑体" panose="02010609060101010101" charset="-122"/>
                <a:cs typeface="黑体" panose="02010609060101010101" charset="-122"/>
              </a:rPr>
              <a:t>置</a:t>
            </a:r>
            <a:endParaRPr sz="1600">
              <a:latin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0" y="0"/>
            <a:ext cx="12192000" cy="6858000"/>
          </a:xfrm>
          <a:prstGeom prst="rect">
            <a:avLst/>
          </a:prstGeom>
        </p:spPr>
      </p:pic>
      <p:sp>
        <p:nvSpPr>
          <p:cNvPr id="13" name="object 13"/>
          <p:cNvSpPr txBox="1">
            <a:spLocks noGrp="1"/>
          </p:cNvSpPr>
          <p:nvPr>
            <p:ph type="title"/>
          </p:nvPr>
        </p:nvSpPr>
        <p:spPr>
          <a:xfrm>
            <a:off x="426084"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腾讯招聘框</a:t>
            </a:r>
            <a:r>
              <a:rPr sz="2800" b="0" spc="-5" dirty="0">
                <a:latin typeface="黑体" panose="02010609060101010101" charset="-122"/>
                <a:cs typeface="黑体" panose="02010609060101010101" charset="-122"/>
              </a:rPr>
              <a:t>架</a:t>
            </a:r>
            <a:endParaRPr sz="2800">
              <a:latin typeface="黑体" panose="02010609060101010101" charset="-122"/>
              <a:cs typeface="黑体" panose="02010609060101010101" charset="-122"/>
            </a:endParaRPr>
          </a:p>
        </p:txBody>
      </p:sp>
      <p:grpSp>
        <p:nvGrpSpPr>
          <p:cNvPr id="14" name="object 14"/>
          <p:cNvGrpSpPr/>
          <p:nvPr/>
        </p:nvGrpSpPr>
        <p:grpSpPr>
          <a:xfrm>
            <a:off x="2240279" y="1021422"/>
            <a:ext cx="7269480" cy="5379377"/>
            <a:chOff x="2240279" y="1021422"/>
            <a:chExt cx="7269480" cy="5379377"/>
          </a:xfrm>
        </p:grpSpPr>
        <p:sp>
          <p:nvSpPr>
            <p:cNvPr id="16" name="object 16"/>
            <p:cNvSpPr/>
            <p:nvPr/>
          </p:nvSpPr>
          <p:spPr>
            <a:xfrm>
              <a:off x="3311525" y="1021422"/>
              <a:ext cx="5086350" cy="277495"/>
            </a:xfrm>
            <a:custGeom>
              <a:avLst/>
              <a:gdLst/>
              <a:ahLst/>
              <a:cxnLst/>
              <a:rect l="l" t="t" r="r" b="b"/>
              <a:pathLst>
                <a:path w="5086350" h="277494">
                  <a:moveTo>
                    <a:pt x="5086350" y="277152"/>
                  </a:moveTo>
                  <a:lnTo>
                    <a:pt x="0" y="277152"/>
                  </a:lnTo>
                  <a:lnTo>
                    <a:pt x="2523464" y="0"/>
                  </a:lnTo>
                  <a:lnTo>
                    <a:pt x="5086350" y="277152"/>
                  </a:lnTo>
                  <a:close/>
                </a:path>
              </a:pathLst>
            </a:custGeom>
            <a:solidFill>
              <a:srgbClr val="FFFFFF"/>
            </a:solidFill>
          </p:spPr>
          <p:txBody>
            <a:bodyPr wrap="square" lIns="0" tIns="0" rIns="0" bIns="0" rtlCol="0"/>
            <a:lstStyle/>
            <a:p/>
          </p:txBody>
        </p:sp>
        <p:pic>
          <p:nvPicPr>
            <p:cNvPr id="17" name="object 17"/>
            <p:cNvPicPr/>
            <p:nvPr/>
          </p:nvPicPr>
          <p:blipFill>
            <a:blip r:embed="rId2" cstate="print"/>
            <a:stretch>
              <a:fillRect/>
            </a:stretch>
          </p:blipFill>
          <p:spPr>
            <a:xfrm>
              <a:off x="2240279" y="5897880"/>
              <a:ext cx="7269480" cy="502919"/>
            </a:xfrm>
            <a:prstGeom prst="rect">
              <a:avLst/>
            </a:prstGeom>
          </p:spPr>
        </p:pic>
      </p:grpSp>
      <p:pic>
        <p:nvPicPr>
          <p:cNvPr id="20" name="object 20"/>
          <p:cNvPicPr/>
          <p:nvPr/>
        </p:nvPicPr>
        <p:blipFill>
          <a:blip r:embed="rId3" cstate="print"/>
          <a:stretch>
            <a:fillRect/>
          </a:stretch>
        </p:blipFill>
        <p:spPr>
          <a:xfrm>
            <a:off x="1965960" y="6324600"/>
            <a:ext cx="7772400" cy="320040"/>
          </a:xfrm>
          <a:prstGeom prst="rect">
            <a:avLst/>
          </a:prstGeom>
        </p:spPr>
      </p:pic>
      <p:sp>
        <p:nvSpPr>
          <p:cNvPr id="21" name="object 21"/>
          <p:cNvSpPr/>
          <p:nvPr/>
        </p:nvSpPr>
        <p:spPr>
          <a:xfrm>
            <a:off x="1995170" y="6412230"/>
            <a:ext cx="7656830" cy="7620"/>
          </a:xfrm>
          <a:custGeom>
            <a:avLst/>
            <a:gdLst/>
            <a:ahLst/>
            <a:cxnLst/>
            <a:rect l="l" t="t" r="r" b="b"/>
            <a:pathLst>
              <a:path w="7656830" h="7620">
                <a:moveTo>
                  <a:pt x="7656512" y="7620"/>
                </a:moveTo>
                <a:lnTo>
                  <a:pt x="0" y="7620"/>
                </a:lnTo>
                <a:lnTo>
                  <a:pt x="0" y="0"/>
                </a:lnTo>
                <a:lnTo>
                  <a:pt x="7656512" y="0"/>
                </a:lnTo>
                <a:lnTo>
                  <a:pt x="7656512" y="7620"/>
                </a:lnTo>
                <a:close/>
              </a:path>
            </a:pathLst>
          </a:custGeom>
          <a:solidFill>
            <a:srgbClr val="800080"/>
          </a:solidFill>
        </p:spPr>
        <p:txBody>
          <a:bodyPr wrap="square" lIns="0" tIns="0" rIns="0" bIns="0" rtlCol="0"/>
          <a:lstStyle/>
          <a:p/>
        </p:txBody>
      </p:sp>
      <p:pic>
        <p:nvPicPr>
          <p:cNvPr id="22" name="object 22"/>
          <p:cNvPicPr/>
          <p:nvPr/>
        </p:nvPicPr>
        <p:blipFill>
          <a:blip r:embed="rId4" cstate="print"/>
          <a:stretch>
            <a:fillRect/>
          </a:stretch>
        </p:blipFill>
        <p:spPr>
          <a:xfrm>
            <a:off x="2240280" y="1524000"/>
            <a:ext cx="91440" cy="4480560"/>
          </a:xfrm>
          <a:prstGeom prst="rect">
            <a:avLst/>
          </a:prstGeom>
        </p:spPr>
      </p:pic>
      <p:pic>
        <p:nvPicPr>
          <p:cNvPr id="23" name="object 23"/>
          <p:cNvPicPr/>
          <p:nvPr/>
        </p:nvPicPr>
        <p:blipFill>
          <a:blip r:embed="rId5"/>
          <a:stretch>
            <a:fillRect/>
          </a:stretch>
        </p:blipFill>
        <p:spPr>
          <a:xfrm>
            <a:off x="2240280" y="1524000"/>
            <a:ext cx="7269480" cy="4480560"/>
          </a:xfrm>
          <a:prstGeom prst="rect">
            <a:avLst/>
          </a:prstGeom>
        </p:spPr>
      </p:pic>
      <p:pic>
        <p:nvPicPr>
          <p:cNvPr id="30" name="object 30"/>
          <p:cNvPicPr/>
          <p:nvPr/>
        </p:nvPicPr>
        <p:blipFill>
          <a:blip r:embed="rId6" cstate="print"/>
          <a:stretch>
            <a:fillRect/>
          </a:stretch>
        </p:blipFill>
        <p:spPr>
          <a:xfrm>
            <a:off x="2240279" y="1783079"/>
            <a:ext cx="7223759" cy="91439"/>
          </a:xfrm>
          <a:prstGeom prst="rect">
            <a:avLst/>
          </a:prstGeom>
        </p:spPr>
      </p:pic>
      <p:sp>
        <p:nvSpPr>
          <p:cNvPr id="31" name="object 31"/>
          <p:cNvSpPr txBox="1"/>
          <p:nvPr/>
        </p:nvSpPr>
        <p:spPr>
          <a:xfrm>
            <a:off x="5061584" y="1080325"/>
            <a:ext cx="1636395" cy="682625"/>
          </a:xfrm>
          <a:prstGeom prst="rect">
            <a:avLst/>
          </a:prstGeom>
        </p:spPr>
        <p:txBody>
          <a:bodyPr vert="horz" wrap="square" lIns="0" tIns="13335" rIns="0" bIns="0" rtlCol="0">
            <a:spAutoFit/>
          </a:bodyPr>
          <a:lstStyle/>
          <a:p>
            <a:pPr marL="76200">
              <a:lnSpc>
                <a:spcPct val="100000"/>
              </a:lnSpc>
              <a:spcBef>
                <a:spcPts val="105"/>
              </a:spcBef>
            </a:pPr>
            <a:r>
              <a:rPr sz="1400" b="1" dirty="0">
                <a:latin typeface="黑体" panose="02010609060101010101" charset="-122"/>
                <a:cs typeface="黑体" panose="02010609060101010101" charset="-122"/>
              </a:rPr>
              <a:t>人力资源合理配</a:t>
            </a:r>
            <a:r>
              <a:rPr sz="1400" b="1" spc="-5" dirty="0">
                <a:latin typeface="黑体" panose="02010609060101010101" charset="-122"/>
                <a:cs typeface="黑体" panose="02010609060101010101" charset="-122"/>
              </a:rPr>
              <a:t>置</a:t>
            </a:r>
            <a:endParaRPr sz="1400">
              <a:latin typeface="黑体" panose="02010609060101010101" charset="-122"/>
              <a:cs typeface="黑体" panose="02010609060101010101" charset="-122"/>
            </a:endParaRPr>
          </a:p>
          <a:p>
            <a:pPr>
              <a:lnSpc>
                <a:spcPct val="100000"/>
              </a:lnSpc>
              <a:spcBef>
                <a:spcPts val="10"/>
              </a:spcBef>
            </a:pPr>
            <a:endParaRPr sz="1400">
              <a:latin typeface="黑体" panose="02010609060101010101" charset="-122"/>
              <a:cs typeface="黑体" panose="02010609060101010101" charset="-122"/>
            </a:endParaRPr>
          </a:p>
          <a:p>
            <a:pPr marL="12700">
              <a:lnSpc>
                <a:spcPct val="100000"/>
              </a:lnSpc>
              <a:spcBef>
                <a:spcPts val="5"/>
              </a:spcBef>
            </a:pPr>
            <a:r>
              <a:rPr sz="1400" b="1" dirty="0">
                <a:solidFill>
                  <a:srgbClr val="FFFFFF"/>
                </a:solidFill>
                <a:latin typeface="黑体" panose="02010609060101010101" charset="-122"/>
                <a:cs typeface="黑体" panose="02010609060101010101" charset="-122"/>
              </a:rPr>
              <a:t>人力规划与实施监</a:t>
            </a:r>
            <a:r>
              <a:rPr sz="1400" b="1" spc="-5" dirty="0">
                <a:solidFill>
                  <a:srgbClr val="FFFFFF"/>
                </a:solidFill>
                <a:latin typeface="黑体" panose="02010609060101010101" charset="-122"/>
                <a:cs typeface="黑体" panose="02010609060101010101" charset="-122"/>
              </a:rPr>
              <a:t>控</a:t>
            </a:r>
            <a:endParaRPr sz="1400">
              <a:latin typeface="黑体" panose="02010609060101010101" charset="-122"/>
              <a:cs typeface="黑体" panose="02010609060101010101" charset="-122"/>
            </a:endParaRPr>
          </a:p>
        </p:txBody>
      </p:sp>
      <p:sp>
        <p:nvSpPr>
          <p:cNvPr id="32" name="object 32"/>
          <p:cNvSpPr txBox="1"/>
          <p:nvPr/>
        </p:nvSpPr>
        <p:spPr>
          <a:xfrm>
            <a:off x="2415539" y="1938654"/>
            <a:ext cx="3126740" cy="1212850"/>
          </a:xfrm>
          <a:prstGeom prst="rect">
            <a:avLst/>
          </a:prstGeom>
        </p:spPr>
        <p:txBody>
          <a:bodyPr vert="horz" wrap="square" lIns="0" tIns="67310" rIns="0" bIns="0" rtlCol="0">
            <a:spAutoFit/>
          </a:bodyPr>
          <a:lstStyle/>
          <a:p>
            <a:pPr marL="1292860">
              <a:lnSpc>
                <a:spcPct val="100000"/>
              </a:lnSpc>
              <a:spcBef>
                <a:spcPts val="530"/>
              </a:spcBef>
            </a:pPr>
            <a:r>
              <a:rPr sz="1200" dirty="0">
                <a:solidFill>
                  <a:srgbClr val="FFFFFF"/>
                </a:solidFill>
                <a:latin typeface="黑体" panose="02010609060101010101" charset="-122"/>
                <a:cs typeface="黑体" panose="02010609060101010101" charset="-122"/>
              </a:rPr>
              <a:t>具体内容</a:t>
            </a:r>
            <a:endParaRPr sz="1200">
              <a:latin typeface="黑体" panose="02010609060101010101" charset="-122"/>
              <a:cs typeface="黑体" panose="02010609060101010101" charset="-122"/>
            </a:endParaRPr>
          </a:p>
          <a:p>
            <a:pPr marL="12700" marR="5080">
              <a:lnSpc>
                <a:spcPct val="130000"/>
              </a:lnSpc>
              <a:buSzPct val="92000"/>
              <a:buFont typeface="Arial" panose="020B0604020202020204"/>
              <a:buChar char="•"/>
              <a:tabLst>
                <a:tab pos="67310" algn="l"/>
              </a:tabLst>
            </a:pPr>
            <a:r>
              <a:rPr sz="1200" dirty="0">
                <a:solidFill>
                  <a:srgbClr val="FFFFFF"/>
                </a:solidFill>
                <a:latin typeface="黑体" panose="02010609060101010101" charset="-122"/>
                <a:cs typeface="黑体" panose="02010609060101010101" charset="-122"/>
              </a:rPr>
              <a:t>组织公司人力预算：年初预测、年中调整及年 末核算</a:t>
            </a:r>
            <a:endParaRPr sz="1200">
              <a:latin typeface="黑体" panose="02010609060101010101" charset="-122"/>
              <a:cs typeface="黑体" panose="02010609060101010101" charset="-122"/>
            </a:endParaRPr>
          </a:p>
          <a:p>
            <a:pPr marL="142240" indent="-129540">
              <a:lnSpc>
                <a:spcPct val="100000"/>
              </a:lnSpc>
              <a:spcBef>
                <a:spcPts val="430"/>
              </a:spcBef>
              <a:buSzPct val="92000"/>
              <a:buFont typeface="Arial" panose="020B0604020202020204"/>
              <a:buChar char="•"/>
              <a:tabLst>
                <a:tab pos="142240" algn="l"/>
              </a:tabLst>
            </a:pPr>
            <a:r>
              <a:rPr sz="1200" dirty="0">
                <a:solidFill>
                  <a:srgbClr val="FFFFFF"/>
                </a:solidFill>
                <a:latin typeface="黑体" panose="02010609060101010101" charset="-122"/>
                <a:cs typeface="黑体" panose="02010609060101010101" charset="-122"/>
              </a:rPr>
              <a:t>各系统、各类、层次人员结构合理性分析</a:t>
            </a:r>
            <a:endParaRPr sz="1200">
              <a:latin typeface="黑体" panose="02010609060101010101" charset="-122"/>
              <a:cs typeface="黑体" panose="02010609060101010101" charset="-122"/>
            </a:endParaRPr>
          </a:p>
          <a:p>
            <a:pPr marL="142240" indent="-129540">
              <a:lnSpc>
                <a:spcPct val="100000"/>
              </a:lnSpc>
              <a:spcBef>
                <a:spcPts val="430"/>
              </a:spcBef>
              <a:buSzPct val="92000"/>
              <a:buFont typeface="Arial" panose="020B0604020202020204"/>
              <a:buChar char="•"/>
              <a:tabLst>
                <a:tab pos="142240" algn="l"/>
              </a:tabLst>
            </a:pPr>
            <a:r>
              <a:rPr sz="1200" dirty="0">
                <a:solidFill>
                  <a:srgbClr val="FFFFFF"/>
                </a:solidFill>
                <a:latin typeface="黑体" panose="02010609060101010101" charset="-122"/>
                <a:cs typeface="黑体" panose="02010609060101010101" charset="-122"/>
              </a:rPr>
              <a:t>根据公司预算滚动招聘计划</a:t>
            </a:r>
            <a:endParaRPr sz="1200">
              <a:latin typeface="黑体" panose="02010609060101010101" charset="-122"/>
              <a:cs typeface="黑体" panose="02010609060101010101" charset="-122"/>
            </a:endParaRPr>
          </a:p>
        </p:txBody>
      </p:sp>
      <p:sp>
        <p:nvSpPr>
          <p:cNvPr id="33" name="object 33"/>
          <p:cNvSpPr txBox="1"/>
          <p:nvPr/>
        </p:nvSpPr>
        <p:spPr>
          <a:xfrm>
            <a:off x="5996940" y="1935479"/>
            <a:ext cx="3126740" cy="1212850"/>
          </a:xfrm>
          <a:prstGeom prst="rect">
            <a:avLst/>
          </a:prstGeom>
        </p:spPr>
        <p:txBody>
          <a:bodyPr vert="horz" wrap="square" lIns="0" tIns="67310" rIns="0" bIns="0" rtlCol="0">
            <a:spAutoFit/>
          </a:bodyPr>
          <a:lstStyle/>
          <a:p>
            <a:pPr marL="1445260">
              <a:lnSpc>
                <a:spcPct val="100000"/>
              </a:lnSpc>
              <a:spcBef>
                <a:spcPts val="530"/>
              </a:spcBef>
            </a:pPr>
            <a:r>
              <a:rPr sz="1200" dirty="0">
                <a:solidFill>
                  <a:srgbClr val="FFFFFF"/>
                </a:solidFill>
                <a:latin typeface="黑体" panose="02010609060101010101" charset="-122"/>
                <a:cs typeface="黑体" panose="02010609060101010101" charset="-122"/>
              </a:rPr>
              <a:t>基础</a:t>
            </a:r>
            <a:endParaRPr sz="1200">
              <a:latin typeface="黑体" panose="02010609060101010101" charset="-122"/>
              <a:cs typeface="黑体" panose="02010609060101010101" charset="-122"/>
            </a:endParaRPr>
          </a:p>
          <a:p>
            <a:pPr marL="66675" indent="-54610">
              <a:lnSpc>
                <a:spcPct val="100000"/>
              </a:lnSpc>
              <a:spcBef>
                <a:spcPts val="430"/>
              </a:spcBef>
              <a:buSzPct val="92000"/>
              <a:buFont typeface="Arial" panose="020B0604020202020204"/>
              <a:buChar char="•"/>
              <a:tabLst>
                <a:tab pos="67310" algn="l"/>
              </a:tabLst>
            </a:pPr>
            <a:r>
              <a:rPr sz="1200" dirty="0">
                <a:solidFill>
                  <a:srgbClr val="FFFFFF"/>
                </a:solidFill>
                <a:latin typeface="黑体" panose="02010609060101010101" charset="-122"/>
                <a:cs typeface="黑体" panose="02010609060101010101" charset="-122"/>
              </a:rPr>
              <a:t>人事信息（职位、职类、部门、人数）准确率</a:t>
            </a:r>
            <a:endParaRPr sz="1200">
              <a:latin typeface="黑体" panose="02010609060101010101" charset="-122"/>
              <a:cs typeface="黑体" panose="02010609060101010101" charset="-122"/>
            </a:endParaRPr>
          </a:p>
          <a:p>
            <a:pPr marL="142240" indent="-129540">
              <a:lnSpc>
                <a:spcPct val="100000"/>
              </a:lnSpc>
              <a:spcBef>
                <a:spcPts val="430"/>
              </a:spcBef>
              <a:buSzPct val="92000"/>
              <a:buFont typeface="Arial" panose="020B0604020202020204"/>
              <a:buChar char="•"/>
              <a:tabLst>
                <a:tab pos="142240" algn="l"/>
              </a:tabLst>
            </a:pPr>
            <a:r>
              <a:rPr sz="1200" dirty="0">
                <a:solidFill>
                  <a:srgbClr val="FFFFFF"/>
                </a:solidFill>
                <a:latin typeface="黑体" panose="02010609060101010101" charset="-122"/>
                <a:cs typeface="黑体" panose="02010609060101010101" charset="-122"/>
              </a:rPr>
              <a:t>人均效益指标确定与核算、监控</a:t>
            </a:r>
            <a:endParaRPr sz="1200">
              <a:latin typeface="黑体" panose="02010609060101010101" charset="-122"/>
              <a:cs typeface="黑体" panose="02010609060101010101" charset="-122"/>
            </a:endParaRPr>
          </a:p>
          <a:p>
            <a:pPr marL="142240" indent="-129540">
              <a:lnSpc>
                <a:spcPct val="100000"/>
              </a:lnSpc>
              <a:spcBef>
                <a:spcPts val="430"/>
              </a:spcBef>
              <a:buSzPct val="92000"/>
              <a:buFont typeface="Arial" panose="020B0604020202020204"/>
              <a:buChar char="•"/>
              <a:tabLst>
                <a:tab pos="142240" algn="l"/>
              </a:tabLst>
            </a:pPr>
            <a:r>
              <a:rPr sz="1200" dirty="0">
                <a:solidFill>
                  <a:srgbClr val="FFFFFF"/>
                </a:solidFill>
                <a:latin typeface="黑体" panose="02010609060101010101" charset="-122"/>
                <a:cs typeface="黑体" panose="02010609060101010101" charset="-122"/>
              </a:rPr>
              <a:t>业界标杆收集</a:t>
            </a:r>
            <a:endParaRPr sz="1200">
              <a:latin typeface="黑体" panose="02010609060101010101" charset="-122"/>
              <a:cs typeface="黑体" panose="02010609060101010101" charset="-122"/>
            </a:endParaRPr>
          </a:p>
          <a:p>
            <a:pPr marL="142240" indent="-129540">
              <a:lnSpc>
                <a:spcPct val="100000"/>
              </a:lnSpc>
              <a:spcBef>
                <a:spcPts val="430"/>
              </a:spcBef>
              <a:buSzPct val="92000"/>
              <a:buFont typeface="Arial" panose="020B0604020202020204"/>
              <a:buChar char="•"/>
              <a:tabLst>
                <a:tab pos="142240" algn="l"/>
              </a:tabLst>
            </a:pPr>
            <a:r>
              <a:rPr sz="1200" dirty="0">
                <a:solidFill>
                  <a:srgbClr val="FFFFFF"/>
                </a:solidFill>
                <a:latin typeface="黑体" panose="02010609060101010101" charset="-122"/>
                <a:cs typeface="黑体" panose="02010609060101010101" charset="-122"/>
              </a:rPr>
              <a:t>人力规划方法论研究</a:t>
            </a:r>
            <a:endParaRPr sz="1200">
              <a:latin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69900" y="315594"/>
            <a:ext cx="2158365" cy="451484"/>
          </a:xfrm>
          <a:prstGeom prst="rect">
            <a:avLst/>
          </a:prstGeom>
        </p:spPr>
        <p:txBody>
          <a:bodyPr vert="horz" wrap="square" lIns="0" tIns="12065" rIns="0" bIns="0" rtlCol="0">
            <a:spAutoFit/>
          </a:bodyPr>
          <a:lstStyle/>
          <a:p>
            <a:pPr marL="12700">
              <a:lnSpc>
                <a:spcPct val="100000"/>
              </a:lnSpc>
              <a:spcBef>
                <a:spcPts val="95"/>
              </a:spcBef>
            </a:pPr>
            <a:r>
              <a:rPr sz="2800" b="0" dirty="0">
                <a:latin typeface="黑体" panose="02010609060101010101" charset="-122"/>
                <a:cs typeface="黑体" panose="02010609060101010101" charset="-122"/>
              </a:rPr>
              <a:t>招聘体系的</a:t>
            </a:r>
            <a:r>
              <a:rPr sz="2800" b="0" spc="-5" dirty="0">
                <a:latin typeface="黑体" panose="02010609060101010101" charset="-122"/>
                <a:cs typeface="黑体" panose="02010609060101010101" charset="-122"/>
              </a:rPr>
              <a:t>同</a:t>
            </a:r>
            <a:endParaRPr sz="2800">
              <a:latin typeface="黑体" panose="02010609060101010101" charset="-122"/>
              <a:cs typeface="黑体" panose="02010609060101010101" charset="-122"/>
            </a:endParaRPr>
          </a:p>
        </p:txBody>
      </p:sp>
      <p:sp>
        <p:nvSpPr>
          <p:cNvPr id="13" name="object 13"/>
          <p:cNvSpPr txBox="1"/>
          <p:nvPr/>
        </p:nvSpPr>
        <p:spPr>
          <a:xfrm>
            <a:off x="1904999" y="1600200"/>
            <a:ext cx="8712200" cy="44145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00"/>
                </a:solidFill>
                <a:latin typeface="黑体" panose="02010609060101010101" charset="-122"/>
                <a:cs typeface="黑体" panose="02010609060101010101" charset="-122"/>
              </a:rPr>
              <a:t>整体框架相</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marL="12700" marR="5818505">
              <a:lnSpc>
                <a:spcPct val="200000"/>
              </a:lnSpc>
              <a:spcBef>
                <a:spcPts val="10"/>
              </a:spcBef>
            </a:pPr>
            <a:r>
              <a:rPr sz="1800" dirty="0">
                <a:solidFill>
                  <a:srgbClr val="FFFFFF"/>
                </a:solidFill>
                <a:latin typeface="黑体" panose="02010609060101010101" charset="-122"/>
                <a:cs typeface="黑体" panose="02010609060101010101" charset="-122"/>
              </a:rPr>
              <a:t>如前图，明显是师徒关系</a:t>
            </a:r>
            <a:r>
              <a:rPr sz="1800" dirty="0">
                <a:solidFill>
                  <a:srgbClr val="FFFFFF"/>
                </a:solidFill>
                <a:latin typeface="Wingdings" panose="05000000000000000000"/>
                <a:cs typeface="Wingdings" panose="05000000000000000000"/>
              </a:rPr>
              <a:t></a:t>
            </a:r>
            <a:r>
              <a:rPr sz="1800" dirty="0">
                <a:solidFill>
                  <a:srgbClr val="FFFFFF"/>
                </a:solidFill>
                <a:latin typeface="Times New Roman" panose="02020603050405020304"/>
                <a:cs typeface="Times New Roman" panose="02020603050405020304"/>
              </a:rPr>
              <a:t> </a:t>
            </a:r>
            <a:r>
              <a:rPr sz="1800" b="1" dirty="0">
                <a:solidFill>
                  <a:srgbClr val="FFFF00"/>
                </a:solidFill>
                <a:latin typeface="黑体" panose="02010609060101010101" charset="-122"/>
                <a:cs typeface="黑体" panose="02010609060101010101" charset="-122"/>
              </a:rPr>
              <a:t>三支柱运作模式相同（</a:t>
            </a:r>
            <a:r>
              <a:rPr sz="1800" b="1" dirty="0">
                <a:solidFill>
                  <a:srgbClr val="FFFF00"/>
                </a:solidFill>
                <a:latin typeface="黑体" panose="02010609060101010101" charset="-122"/>
                <a:cs typeface="黑体" panose="02010609060101010101" charset="-122"/>
              </a:rPr>
              <a:t>CBS</a:t>
            </a:r>
            <a:r>
              <a:rPr sz="1800" b="1" spc="-10" dirty="0">
                <a:solidFill>
                  <a:srgbClr val="FFFF00"/>
                </a:solidFill>
                <a:latin typeface="黑体" panose="02010609060101010101" charset="-122"/>
                <a:cs typeface="黑体" panose="02010609060101010101" charset="-122"/>
              </a:rPr>
              <a:t>）</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marR="5080">
              <a:lnSpc>
                <a:spcPct val="100000"/>
              </a:lnSpc>
            </a:pPr>
            <a:r>
              <a:rPr sz="1800" dirty="0">
                <a:solidFill>
                  <a:srgbClr val="FFFFFF"/>
                </a:solidFill>
                <a:latin typeface="黑体" panose="02010609060101010101" charset="-122"/>
                <a:cs typeface="黑体" panose="02010609060101010101" charset="-122"/>
              </a:rPr>
              <a:t>C招聘是专家中心，负责整体规划组织、资源整合、高端猎聘和工具研发，B招聘是业务 前线，负责招聘需求分析和招聘实施，S招聘是共享服务中心，提供人力和服务支持</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b="1" dirty="0">
                <a:solidFill>
                  <a:srgbClr val="FFFF00"/>
                </a:solidFill>
                <a:latin typeface="黑体" panose="02010609060101010101" charset="-122"/>
                <a:cs typeface="黑体" panose="02010609060101010101" charset="-122"/>
              </a:rPr>
              <a:t>全渠道整合相</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marL="12700" marR="4805680">
              <a:lnSpc>
                <a:spcPct val="200000"/>
              </a:lnSpc>
            </a:pPr>
            <a:r>
              <a:rPr sz="1800" dirty="0">
                <a:solidFill>
                  <a:srgbClr val="FFFFFF"/>
                </a:solidFill>
                <a:latin typeface="黑体" panose="02010609060101010101" charset="-122"/>
                <a:cs typeface="黑体" panose="02010609060101010101" charset="-122"/>
              </a:rPr>
              <a:t>如下页图，渠道综合运用，因业务而异 </a:t>
            </a:r>
            <a:r>
              <a:rPr sz="1800" b="1" dirty="0">
                <a:solidFill>
                  <a:srgbClr val="FFFF00"/>
                </a:solidFill>
                <a:latin typeface="黑体" panose="02010609060101010101" charset="-122"/>
                <a:cs typeface="黑体" panose="02010609060101010101" charset="-122"/>
              </a:rPr>
              <a:t>面试方法相</a:t>
            </a:r>
            <a:r>
              <a:rPr sz="1800" b="1" spc="-10" dirty="0">
                <a:solidFill>
                  <a:srgbClr val="FFFF00"/>
                </a:solidFill>
                <a:latin typeface="黑体" panose="02010609060101010101" charset="-122"/>
                <a:cs typeface="黑体" panose="02010609060101010101" charset="-122"/>
              </a:rPr>
              <a:t>同</a:t>
            </a:r>
            <a:endParaRPr sz="1800">
              <a:latin typeface="黑体" panose="02010609060101010101" charset="-122"/>
              <a:cs typeface="黑体" panose="02010609060101010101" charset="-122"/>
            </a:endParaRPr>
          </a:p>
          <a:p>
            <a:pPr>
              <a:lnSpc>
                <a:spcPct val="100000"/>
              </a:lnSpc>
              <a:spcBef>
                <a:spcPts val="45"/>
              </a:spcBef>
            </a:pPr>
            <a:endParaRPr sz="1650">
              <a:latin typeface="黑体" panose="02010609060101010101" charset="-122"/>
              <a:cs typeface="黑体" panose="02010609060101010101" charset="-122"/>
            </a:endParaRPr>
          </a:p>
          <a:p>
            <a:pPr marL="12700">
              <a:lnSpc>
                <a:spcPct val="100000"/>
              </a:lnSpc>
            </a:pPr>
            <a:r>
              <a:rPr sz="1800" dirty="0">
                <a:solidFill>
                  <a:srgbClr val="FFFFFF"/>
                </a:solidFill>
                <a:latin typeface="黑体" panose="02010609060101010101" charset="-122"/>
                <a:cs typeface="黑体" panose="02010609060101010101" charset="-122"/>
              </a:rPr>
              <a:t>基于STAR原则的行为面试法</a:t>
            </a:r>
            <a:endParaRPr sz="1800">
              <a:latin typeface="黑体" panose="02010609060101010101" charset="-122"/>
              <a:cs typeface="黑体" panose="02010609060101010101" charset="-122"/>
            </a:endParaRPr>
          </a:p>
        </p:txBody>
      </p:sp>
    </p:spTree>
  </p:cSld>
  <p:clrMapOvr>
    <a:masterClrMapping/>
  </p:clrMapOvr>
</p:sld>
</file>

<file path=ppt/tags/tag1.xml><?xml version="1.0" encoding="utf-8"?>
<p:tagLst xmlns:p="http://schemas.openxmlformats.org/presentationml/2006/main">
  <p:tag name="KSO_WM_UNIT_TABLE_BEAUTIFY" val="smartTable{980136cf-8f30-4f9a-95b6-742afb99e7f3}"/>
</p:tagLst>
</file>

<file path=ppt/tags/tag2.xml><?xml version="1.0" encoding="utf-8"?>
<p:tagLst xmlns:p="http://schemas.openxmlformats.org/presentationml/2006/main">
  <p:tag name="KSO_WM_UNIT_TABLE_BEAUTIFY" val="smartTable{c5ea3651-d6b5-43a7-96fd-a6461c207f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3231</Words>
  <Application>WPS 演示</Application>
  <PresentationFormat>On-screen Show (4:3)</PresentationFormat>
  <Paragraphs>469</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微软雅黑</vt:lpstr>
      <vt:lpstr>黑体</vt:lpstr>
      <vt:lpstr>Times New Roman</vt:lpstr>
      <vt:lpstr>Wingdings</vt:lpstr>
      <vt:lpstr>Arial</vt:lpstr>
      <vt:lpstr>Calibri</vt:lpstr>
      <vt:lpstr>Arial Unicode MS</vt:lpstr>
      <vt:lpstr>PMingLiU</vt:lpstr>
      <vt:lpstr>Hilda Sonnenschein</vt:lpstr>
      <vt:lpstr>Segoe Print</vt:lpstr>
      <vt:lpstr>MS UI Gothic</vt:lpstr>
      <vt:lpstr>Office Theme</vt:lpstr>
      <vt:lpstr>标杆公司的招聘体系</vt:lpstr>
      <vt:lpstr>PowerPoint 演示文稿</vt:lpstr>
      <vt:lpstr>华为简介</vt:lpstr>
      <vt:lpstr>腾讯简介</vt:lpstr>
      <vt:lpstr>公司层面的同</vt:lpstr>
      <vt:lpstr>公司层面的异</vt:lpstr>
      <vt:lpstr>华为招聘框架</vt:lpstr>
      <vt:lpstr>腾讯招聘框架</vt:lpstr>
      <vt:lpstr>招聘体系的同</vt:lpstr>
      <vt:lpstr>招聘体系的同---附：华为的HR三支柱</vt:lpstr>
      <vt:lpstr>腾讯公司的SSC经过不断的演绎，已经升级为SDC（Shared	Deliver Center共享交付平台）</vt:lpstr>
      <vt:lpstr>招聘体系的同---附：招聘渠道全景图</vt:lpstr>
      <vt:lpstr>招聘体系的同---附：STAR面试法</vt:lpstr>
      <vt:lpstr>招聘体系的异</vt:lpstr>
      <vt:lpstr>招聘体系的异---附：用人理念不同</vt:lpstr>
      <vt:lpstr>招聘体系的异---附：招聘运营风格不同</vt:lpstr>
      <vt:lpstr>招聘体系的异---附：招聘哲学不同</vt:lpstr>
      <vt:lpstr>招聘体系的异---附：渠道侧重不同</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标杆公司的招聘体系</dc:title>
  <dc:creator/>
  <cp:lastModifiedBy>一颗苹果</cp:lastModifiedBy>
  <cp:revision>2</cp:revision>
  <dcterms:created xsi:type="dcterms:W3CDTF">2021-11-02T09:08:41Z</dcterms:created>
  <dcterms:modified xsi:type="dcterms:W3CDTF">2021-11-02T09:19:23Z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2017-06-15T08:00:00Z</vt:filetime>
  </property>
  <property fmtid="{D5CDD505-2E9C-101B-9397-08002B2CF9AE}" pid="3" name="LastSaved">
    <vt:filetime>2021-11-02T08:00:00Z</vt:filetime>
  </property>
  <property fmtid="{D5CDD505-2E9C-101B-9397-08002B2CF9AE}" pid="4" name="ICV">
    <vt:lpwstr>E0599F1A3D0B4F51A3FE188474FE4683</vt:lpwstr>
  </property>
  <property fmtid="{D5CDD505-2E9C-101B-9397-08002B2CF9AE}" pid="5" name="KSOProductBuildVer">
    <vt:lpwstr>2052-11.1.0.10463</vt:lpwstr>
  </property>
</Properties>
</file>