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2" r:id="rId7"/>
    <p:sldId id="263" r:id="rId8"/>
    <p:sldId id="267" r:id="rId9"/>
    <p:sldId id="266" r:id="rId10"/>
    <p:sldId id="261" r:id="rId11"/>
    <p:sldId id="268" r:id="rId12"/>
    <p:sldId id="269" r:id="rId13"/>
    <p:sldId id="270" r:id="rId14"/>
    <p:sldId id="265" r:id="rId15"/>
    <p:sldId id="260" r:id="rId16"/>
    <p:sldId id="264" r:id="rId17"/>
    <p:sldId id="27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131E0C"/>
    <a:srgbClr val="E3D502"/>
    <a:srgbClr val="E9B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9" autoAdjust="0"/>
    <p:restoredTop sz="94523" autoAdjust="0"/>
  </p:normalViewPr>
  <p:slideViewPr>
    <p:cSldViewPr snapToGrid="0">
      <p:cViewPr varScale="1">
        <p:scale>
          <a:sx n="104" d="100"/>
          <a:sy n="104" d="100"/>
        </p:scale>
        <p:origin x="110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2D21F-8EA7-420D-8AF7-725A1A24AA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7FDFC-79F8-469A-823C-4F53ADBCD07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7FDFC-79F8-469A-823C-4F53ADBCD0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7FDFC-79F8-469A-823C-4F53ADBCD0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7FDFC-79F8-469A-823C-4F53ADBCD0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7AF5-DBF4-483B-B04A-3C155C72BB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25B8-9DD1-44B6-B379-BCEF5F9DA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7AF5-DBF4-483B-B04A-3C155C72BB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25B8-9DD1-44B6-B379-BCEF5F9DA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7AF5-DBF4-483B-B04A-3C155C72BB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25B8-9DD1-44B6-B379-BCEF5F9DA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7AF5-DBF4-483B-B04A-3C155C72BB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25B8-9DD1-44B6-B379-BCEF5F9DA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7AF5-DBF4-483B-B04A-3C155C72BB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25B8-9DD1-44B6-B379-BCEF5F9DA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7AF5-DBF4-483B-B04A-3C155C72BB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25B8-9DD1-44B6-B379-BCEF5F9DA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7AF5-DBF4-483B-B04A-3C155C72BB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25B8-9DD1-44B6-B379-BCEF5F9DA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7AF5-DBF4-483B-B04A-3C155C72BB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25B8-9DD1-44B6-B379-BCEF5F9DA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7AF5-DBF4-483B-B04A-3C155C72BB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25B8-9DD1-44B6-B379-BCEF5F9DA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7AF5-DBF4-483B-B04A-3C155C72BB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25B8-9DD1-44B6-B379-BCEF5F9DA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7AF5-DBF4-483B-B04A-3C155C72BB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25B8-9DD1-44B6-B379-BCEF5F9DA47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47AF5-DBF4-483B-B04A-3C155C72BBE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625B8-9DD1-44B6-B379-BCEF5F9DA47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" y="0"/>
            <a:ext cx="12189125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37" y="0"/>
            <a:ext cx="12190563" cy="6858000"/>
          </a:xfrm>
          <a:prstGeom prst="rect">
            <a:avLst/>
          </a:prstGeom>
          <a:solidFill>
            <a:srgbClr val="131E0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889759" y="2990391"/>
            <a:ext cx="84124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汉仪黑荔枝体简" panose="00020600040101010101" charset="-122"/>
                <a:ea typeface="汉仪黑荔枝体简" panose="00020600040101010101" charset="-122"/>
              </a:rPr>
              <a:t>杂志风大气商务模板</a:t>
            </a:r>
            <a:endParaRPr lang="zh-CN" altLang="en-US" sz="7200" dirty="0">
              <a:solidFill>
                <a:schemeClr val="bg1"/>
              </a:solidFill>
              <a:latin typeface="汉仪黑荔枝体简" panose="00020600040101010101" charset="-122"/>
              <a:ea typeface="汉仪黑荔枝体简" panose="00020600040101010101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5125318" y="529055"/>
            <a:ext cx="1941364" cy="2208901"/>
            <a:chOff x="5125318" y="543803"/>
            <a:chExt cx="1941364" cy="2208901"/>
          </a:xfrm>
        </p:grpSpPr>
        <p:sp>
          <p:nvSpPr>
            <p:cNvPr id="5" name="流程图: 准备 4"/>
            <p:cNvSpPr/>
            <p:nvPr/>
          </p:nvSpPr>
          <p:spPr>
            <a:xfrm rot="16200000">
              <a:off x="4991549" y="677572"/>
              <a:ext cx="2208901" cy="1941364"/>
            </a:xfrm>
            <a:prstGeom prst="flowChartPreparation">
              <a:avLst/>
            </a:pr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220577" y="813820"/>
              <a:ext cx="1443823" cy="1600639"/>
              <a:chOff x="3798888" y="831850"/>
              <a:chExt cx="847725" cy="939799"/>
            </a:xfrm>
            <a:solidFill>
              <a:schemeClr val="bg1"/>
            </a:solidFill>
          </p:grpSpPr>
          <p:sp>
            <p:nvSpPr>
              <p:cNvPr id="39" name="Freeform 301"/>
              <p:cNvSpPr>
                <a:spLocks noEditPoints="1"/>
              </p:cNvSpPr>
              <p:nvPr/>
            </p:nvSpPr>
            <p:spPr bwMode="auto">
              <a:xfrm>
                <a:off x="3975100" y="1363662"/>
                <a:ext cx="671513" cy="407987"/>
              </a:xfrm>
              <a:custGeom>
                <a:avLst/>
                <a:gdLst>
                  <a:gd name="T0" fmla="*/ 74 w 225"/>
                  <a:gd name="T1" fmla="*/ 114 h 137"/>
                  <a:gd name="T2" fmla="*/ 44 w 225"/>
                  <a:gd name="T3" fmla="*/ 51 h 137"/>
                  <a:gd name="T4" fmla="*/ 15 w 225"/>
                  <a:gd name="T5" fmla="*/ 25 h 137"/>
                  <a:gd name="T6" fmla="*/ 74 w 225"/>
                  <a:gd name="T7" fmla="*/ 114 h 137"/>
                  <a:gd name="T8" fmla="*/ 113 w 225"/>
                  <a:gd name="T9" fmla="*/ 121 h 137"/>
                  <a:gd name="T10" fmla="*/ 165 w 225"/>
                  <a:gd name="T11" fmla="*/ 58 h 137"/>
                  <a:gd name="T12" fmla="*/ 113 w 225"/>
                  <a:gd name="T13" fmla="*/ 68 h 137"/>
                  <a:gd name="T14" fmla="*/ 57 w 225"/>
                  <a:gd name="T15" fmla="*/ 57 h 137"/>
                  <a:gd name="T16" fmla="*/ 110 w 225"/>
                  <a:gd name="T17" fmla="*/ 121 h 137"/>
                  <a:gd name="T18" fmla="*/ 110 w 225"/>
                  <a:gd name="T19" fmla="*/ 122 h 137"/>
                  <a:gd name="T20" fmla="*/ 113 w 225"/>
                  <a:gd name="T21" fmla="*/ 122 h 137"/>
                  <a:gd name="T22" fmla="*/ 113 w 225"/>
                  <a:gd name="T23" fmla="*/ 121 h 137"/>
                  <a:gd name="T24" fmla="*/ 178 w 225"/>
                  <a:gd name="T25" fmla="*/ 52 h 137"/>
                  <a:gd name="T26" fmla="*/ 147 w 225"/>
                  <a:gd name="T27" fmla="*/ 115 h 137"/>
                  <a:gd name="T28" fmla="*/ 210 w 225"/>
                  <a:gd name="T29" fmla="*/ 25 h 137"/>
                  <a:gd name="T30" fmla="*/ 178 w 225"/>
                  <a:gd name="T31" fmla="*/ 52 h 137"/>
                  <a:gd name="T32" fmla="*/ 56 w 225"/>
                  <a:gd name="T33" fmla="*/ 0 h 137"/>
                  <a:gd name="T34" fmla="*/ 54 w 225"/>
                  <a:gd name="T35" fmla="*/ 27 h 137"/>
                  <a:gd name="T36" fmla="*/ 55 w 225"/>
                  <a:gd name="T37" fmla="*/ 43 h 137"/>
                  <a:gd name="T38" fmla="*/ 113 w 225"/>
                  <a:gd name="T39" fmla="*/ 57 h 137"/>
                  <a:gd name="T40" fmla="*/ 168 w 225"/>
                  <a:gd name="T41" fmla="*/ 44 h 137"/>
                  <a:gd name="T42" fmla="*/ 169 w 225"/>
                  <a:gd name="T43" fmla="*/ 27 h 137"/>
                  <a:gd name="T44" fmla="*/ 166 w 225"/>
                  <a:gd name="T45" fmla="*/ 0 h 137"/>
                  <a:gd name="T46" fmla="*/ 178 w 225"/>
                  <a:gd name="T47" fmla="*/ 0 h 137"/>
                  <a:gd name="T48" fmla="*/ 180 w 225"/>
                  <a:gd name="T49" fmla="*/ 27 h 137"/>
                  <a:gd name="T50" fmla="*/ 180 w 225"/>
                  <a:gd name="T51" fmla="*/ 37 h 137"/>
                  <a:gd name="T52" fmla="*/ 207 w 225"/>
                  <a:gd name="T53" fmla="*/ 1 h 137"/>
                  <a:gd name="T54" fmla="*/ 207 w 225"/>
                  <a:gd name="T55" fmla="*/ 0 h 137"/>
                  <a:gd name="T56" fmla="*/ 222 w 225"/>
                  <a:gd name="T57" fmla="*/ 0 h 137"/>
                  <a:gd name="T58" fmla="*/ 223 w 225"/>
                  <a:gd name="T59" fmla="*/ 1 h 137"/>
                  <a:gd name="T60" fmla="*/ 223 w 225"/>
                  <a:gd name="T61" fmla="*/ 1 h 137"/>
                  <a:gd name="T62" fmla="*/ 223 w 225"/>
                  <a:gd name="T63" fmla="*/ 1 h 137"/>
                  <a:gd name="T64" fmla="*/ 225 w 225"/>
                  <a:gd name="T65" fmla="*/ 24 h 137"/>
                  <a:gd name="T66" fmla="*/ 113 w 225"/>
                  <a:gd name="T67" fmla="*/ 137 h 137"/>
                  <a:gd name="T68" fmla="*/ 110 w 225"/>
                  <a:gd name="T69" fmla="*/ 137 h 137"/>
                  <a:gd name="T70" fmla="*/ 110 w 225"/>
                  <a:gd name="T71" fmla="*/ 137 h 137"/>
                  <a:gd name="T72" fmla="*/ 110 w 225"/>
                  <a:gd name="T73" fmla="*/ 137 h 137"/>
                  <a:gd name="T74" fmla="*/ 0 w 225"/>
                  <a:gd name="T75" fmla="*/ 24 h 137"/>
                  <a:gd name="T76" fmla="*/ 3 w 225"/>
                  <a:gd name="T77" fmla="*/ 1 h 137"/>
                  <a:gd name="T78" fmla="*/ 2 w 225"/>
                  <a:gd name="T79" fmla="*/ 1 h 137"/>
                  <a:gd name="T80" fmla="*/ 3 w 225"/>
                  <a:gd name="T81" fmla="*/ 1 h 137"/>
                  <a:gd name="T82" fmla="*/ 3 w 225"/>
                  <a:gd name="T83" fmla="*/ 0 h 137"/>
                  <a:gd name="T84" fmla="*/ 18 w 225"/>
                  <a:gd name="T85" fmla="*/ 0 h 137"/>
                  <a:gd name="T86" fmla="*/ 18 w 225"/>
                  <a:gd name="T87" fmla="*/ 1 h 137"/>
                  <a:gd name="T88" fmla="*/ 43 w 225"/>
                  <a:gd name="T89" fmla="*/ 35 h 137"/>
                  <a:gd name="T90" fmla="*/ 42 w 225"/>
                  <a:gd name="T91" fmla="*/ 27 h 137"/>
                  <a:gd name="T92" fmla="*/ 45 w 225"/>
                  <a:gd name="T93" fmla="*/ 0 h 137"/>
                  <a:gd name="T94" fmla="*/ 56 w 225"/>
                  <a:gd name="T95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37">
                    <a:moveTo>
                      <a:pt x="74" y="114"/>
                    </a:moveTo>
                    <a:cubicBezTo>
                      <a:pt x="59" y="98"/>
                      <a:pt x="49" y="76"/>
                      <a:pt x="44" y="51"/>
                    </a:cubicBezTo>
                    <a:cubicBezTo>
                      <a:pt x="32" y="44"/>
                      <a:pt x="22" y="35"/>
                      <a:pt x="15" y="25"/>
                    </a:cubicBezTo>
                    <a:cubicBezTo>
                      <a:pt x="15" y="65"/>
                      <a:pt x="40" y="99"/>
                      <a:pt x="74" y="114"/>
                    </a:cubicBezTo>
                    <a:close/>
                    <a:moveTo>
                      <a:pt x="113" y="121"/>
                    </a:moveTo>
                    <a:cubicBezTo>
                      <a:pt x="137" y="114"/>
                      <a:pt x="157" y="90"/>
                      <a:pt x="165" y="58"/>
                    </a:cubicBezTo>
                    <a:cubicBezTo>
                      <a:pt x="149" y="65"/>
                      <a:pt x="132" y="68"/>
                      <a:pt x="113" y="68"/>
                    </a:cubicBezTo>
                    <a:cubicBezTo>
                      <a:pt x="92" y="68"/>
                      <a:pt x="74" y="64"/>
                      <a:pt x="57" y="57"/>
                    </a:cubicBezTo>
                    <a:cubicBezTo>
                      <a:pt x="65" y="89"/>
                      <a:pt x="85" y="113"/>
                      <a:pt x="110" y="121"/>
                    </a:cubicBezTo>
                    <a:cubicBezTo>
                      <a:pt x="110" y="122"/>
                      <a:pt x="110" y="122"/>
                      <a:pt x="110" y="122"/>
                    </a:cubicBezTo>
                    <a:cubicBezTo>
                      <a:pt x="111" y="122"/>
                      <a:pt x="112" y="122"/>
                      <a:pt x="113" y="122"/>
                    </a:cubicBezTo>
                    <a:lnTo>
                      <a:pt x="113" y="121"/>
                    </a:lnTo>
                    <a:close/>
                    <a:moveTo>
                      <a:pt x="178" y="52"/>
                    </a:moveTo>
                    <a:cubicBezTo>
                      <a:pt x="174" y="78"/>
                      <a:pt x="162" y="100"/>
                      <a:pt x="147" y="115"/>
                    </a:cubicBezTo>
                    <a:cubicBezTo>
                      <a:pt x="184" y="102"/>
                      <a:pt x="210" y="67"/>
                      <a:pt x="210" y="25"/>
                    </a:cubicBezTo>
                    <a:cubicBezTo>
                      <a:pt x="202" y="36"/>
                      <a:pt x="191" y="45"/>
                      <a:pt x="178" y="52"/>
                    </a:cubicBezTo>
                    <a:close/>
                    <a:moveTo>
                      <a:pt x="56" y="0"/>
                    </a:moveTo>
                    <a:cubicBezTo>
                      <a:pt x="54" y="9"/>
                      <a:pt x="54" y="17"/>
                      <a:pt x="54" y="27"/>
                    </a:cubicBezTo>
                    <a:cubicBezTo>
                      <a:pt x="54" y="32"/>
                      <a:pt x="54" y="37"/>
                      <a:pt x="55" y="43"/>
                    </a:cubicBezTo>
                    <a:cubicBezTo>
                      <a:pt x="71" y="52"/>
                      <a:pt x="91" y="57"/>
                      <a:pt x="113" y="57"/>
                    </a:cubicBezTo>
                    <a:cubicBezTo>
                      <a:pt x="133" y="57"/>
                      <a:pt x="152" y="52"/>
                      <a:pt x="168" y="44"/>
                    </a:cubicBezTo>
                    <a:cubicBezTo>
                      <a:pt x="169" y="38"/>
                      <a:pt x="169" y="32"/>
                      <a:pt x="169" y="27"/>
                    </a:cubicBezTo>
                    <a:cubicBezTo>
                      <a:pt x="169" y="17"/>
                      <a:pt x="168" y="9"/>
                      <a:pt x="166" y="0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180" y="9"/>
                      <a:pt x="180" y="17"/>
                      <a:pt x="180" y="27"/>
                    </a:cubicBezTo>
                    <a:cubicBezTo>
                      <a:pt x="180" y="30"/>
                      <a:pt x="180" y="33"/>
                      <a:pt x="180" y="37"/>
                    </a:cubicBezTo>
                    <a:cubicBezTo>
                      <a:pt x="193" y="27"/>
                      <a:pt x="203" y="15"/>
                      <a:pt x="207" y="1"/>
                    </a:cubicBezTo>
                    <a:cubicBezTo>
                      <a:pt x="207" y="1"/>
                      <a:pt x="207" y="0"/>
                      <a:pt x="207" y="0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22" y="0"/>
                      <a:pt x="222" y="0"/>
                      <a:pt x="223" y="1"/>
                    </a:cubicBezTo>
                    <a:cubicBezTo>
                      <a:pt x="223" y="1"/>
                      <a:pt x="223" y="1"/>
                      <a:pt x="223" y="1"/>
                    </a:cubicBezTo>
                    <a:cubicBezTo>
                      <a:pt x="223" y="1"/>
                      <a:pt x="223" y="1"/>
                      <a:pt x="223" y="1"/>
                    </a:cubicBezTo>
                    <a:cubicBezTo>
                      <a:pt x="224" y="8"/>
                      <a:pt x="225" y="16"/>
                      <a:pt x="225" y="24"/>
                    </a:cubicBezTo>
                    <a:cubicBezTo>
                      <a:pt x="225" y="86"/>
                      <a:pt x="175" y="137"/>
                      <a:pt x="113" y="137"/>
                    </a:cubicBezTo>
                    <a:cubicBezTo>
                      <a:pt x="112" y="137"/>
                      <a:pt x="111" y="137"/>
                      <a:pt x="110" y="137"/>
                    </a:cubicBezTo>
                    <a:cubicBezTo>
                      <a:pt x="110" y="137"/>
                      <a:pt x="110" y="137"/>
                      <a:pt x="110" y="137"/>
                    </a:cubicBezTo>
                    <a:cubicBezTo>
                      <a:pt x="110" y="137"/>
                      <a:pt x="110" y="137"/>
                      <a:pt x="110" y="137"/>
                    </a:cubicBezTo>
                    <a:cubicBezTo>
                      <a:pt x="49" y="135"/>
                      <a:pt x="0" y="85"/>
                      <a:pt x="0" y="24"/>
                    </a:cubicBezTo>
                    <a:cubicBezTo>
                      <a:pt x="0" y="16"/>
                      <a:pt x="1" y="8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1"/>
                      <a:pt x="18" y="1"/>
                    </a:cubicBezTo>
                    <a:cubicBezTo>
                      <a:pt x="22" y="14"/>
                      <a:pt x="31" y="25"/>
                      <a:pt x="43" y="35"/>
                    </a:cubicBezTo>
                    <a:cubicBezTo>
                      <a:pt x="42" y="32"/>
                      <a:pt x="42" y="29"/>
                      <a:pt x="42" y="27"/>
                    </a:cubicBezTo>
                    <a:cubicBezTo>
                      <a:pt x="42" y="17"/>
                      <a:pt x="43" y="9"/>
                      <a:pt x="45" y="0"/>
                    </a:cubicBezTo>
                    <a:lnTo>
                      <a:pt x="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302"/>
              <p:cNvSpPr/>
              <p:nvPr/>
            </p:nvSpPr>
            <p:spPr bwMode="auto">
              <a:xfrm>
                <a:off x="4410075" y="1241425"/>
                <a:ext cx="223838" cy="128587"/>
              </a:xfrm>
              <a:custGeom>
                <a:avLst/>
                <a:gdLst>
                  <a:gd name="T0" fmla="*/ 74 w 75"/>
                  <a:gd name="T1" fmla="*/ 28 h 43"/>
                  <a:gd name="T2" fmla="*/ 66 w 75"/>
                  <a:gd name="T3" fmla="*/ 27 h 43"/>
                  <a:gd name="T4" fmla="*/ 45 w 75"/>
                  <a:gd name="T5" fmla="*/ 21 h 43"/>
                  <a:gd name="T6" fmla="*/ 35 w 75"/>
                  <a:gd name="T7" fmla="*/ 7 h 43"/>
                  <a:gd name="T8" fmla="*/ 29 w 75"/>
                  <a:gd name="T9" fmla="*/ 24 h 43"/>
                  <a:gd name="T10" fmla="*/ 11 w 75"/>
                  <a:gd name="T11" fmla="*/ 36 h 43"/>
                  <a:gd name="T12" fmla="*/ 5 w 75"/>
                  <a:gd name="T13" fmla="*/ 40 h 43"/>
                  <a:gd name="T14" fmla="*/ 33 w 75"/>
                  <a:gd name="T15" fmla="*/ 0 h 43"/>
                  <a:gd name="T16" fmla="*/ 33 w 75"/>
                  <a:gd name="T17" fmla="*/ 0 h 43"/>
                  <a:gd name="T18" fmla="*/ 34 w 75"/>
                  <a:gd name="T19" fmla="*/ 0 h 43"/>
                  <a:gd name="T20" fmla="*/ 74 w 75"/>
                  <a:gd name="T21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43">
                    <a:moveTo>
                      <a:pt x="74" y="28"/>
                    </a:moveTo>
                    <a:cubicBezTo>
                      <a:pt x="74" y="28"/>
                      <a:pt x="75" y="32"/>
                      <a:pt x="66" y="27"/>
                    </a:cubicBezTo>
                    <a:cubicBezTo>
                      <a:pt x="58" y="22"/>
                      <a:pt x="54" y="19"/>
                      <a:pt x="45" y="21"/>
                    </a:cubicBezTo>
                    <a:cubicBezTo>
                      <a:pt x="40" y="22"/>
                      <a:pt x="37" y="14"/>
                      <a:pt x="35" y="7"/>
                    </a:cubicBezTo>
                    <a:cubicBezTo>
                      <a:pt x="35" y="14"/>
                      <a:pt x="34" y="23"/>
                      <a:pt x="29" y="24"/>
                    </a:cubicBezTo>
                    <a:cubicBezTo>
                      <a:pt x="21" y="24"/>
                      <a:pt x="18" y="28"/>
                      <a:pt x="11" y="36"/>
                    </a:cubicBezTo>
                    <a:cubicBezTo>
                      <a:pt x="5" y="43"/>
                      <a:pt x="5" y="40"/>
                      <a:pt x="5" y="40"/>
                    </a:cubicBezTo>
                    <a:cubicBezTo>
                      <a:pt x="0" y="19"/>
                      <a:pt x="27" y="3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8" y="0"/>
                      <a:pt x="72" y="6"/>
                      <a:pt x="7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303"/>
              <p:cNvSpPr>
                <a:spLocks noEditPoints="1"/>
              </p:cNvSpPr>
              <p:nvPr/>
            </p:nvSpPr>
            <p:spPr bwMode="auto">
              <a:xfrm>
                <a:off x="3913188" y="831850"/>
                <a:ext cx="628650" cy="409575"/>
              </a:xfrm>
              <a:custGeom>
                <a:avLst/>
                <a:gdLst>
                  <a:gd name="T0" fmla="*/ 43 w 211"/>
                  <a:gd name="T1" fmla="*/ 78 h 137"/>
                  <a:gd name="T2" fmla="*/ 36 w 211"/>
                  <a:gd name="T3" fmla="*/ 82 h 137"/>
                  <a:gd name="T4" fmla="*/ 40 w 211"/>
                  <a:gd name="T5" fmla="*/ 89 h 137"/>
                  <a:gd name="T6" fmla="*/ 47 w 211"/>
                  <a:gd name="T7" fmla="*/ 85 h 137"/>
                  <a:gd name="T8" fmla="*/ 43 w 211"/>
                  <a:gd name="T9" fmla="*/ 78 h 137"/>
                  <a:gd name="T10" fmla="*/ 133 w 211"/>
                  <a:gd name="T11" fmla="*/ 45 h 137"/>
                  <a:gd name="T12" fmla="*/ 122 w 211"/>
                  <a:gd name="T13" fmla="*/ 51 h 137"/>
                  <a:gd name="T14" fmla="*/ 195 w 211"/>
                  <a:gd name="T15" fmla="*/ 103 h 137"/>
                  <a:gd name="T16" fmla="*/ 133 w 211"/>
                  <a:gd name="T17" fmla="*/ 45 h 137"/>
                  <a:gd name="T18" fmla="*/ 119 w 211"/>
                  <a:gd name="T19" fmla="*/ 102 h 137"/>
                  <a:gd name="T20" fmla="*/ 75 w 211"/>
                  <a:gd name="T21" fmla="*/ 99 h 137"/>
                  <a:gd name="T22" fmla="*/ 81 w 211"/>
                  <a:gd name="T23" fmla="*/ 109 h 137"/>
                  <a:gd name="T24" fmla="*/ 46 w 211"/>
                  <a:gd name="T25" fmla="*/ 101 h 137"/>
                  <a:gd name="T26" fmla="*/ 9 w 211"/>
                  <a:gd name="T27" fmla="*/ 110 h 137"/>
                  <a:gd name="T28" fmla="*/ 2 w 211"/>
                  <a:gd name="T29" fmla="*/ 108 h 137"/>
                  <a:gd name="T30" fmla="*/ 12 w 211"/>
                  <a:gd name="T31" fmla="*/ 96 h 137"/>
                  <a:gd name="T32" fmla="*/ 103 w 211"/>
                  <a:gd name="T33" fmla="*/ 38 h 137"/>
                  <a:gd name="T34" fmla="*/ 161 w 211"/>
                  <a:gd name="T35" fmla="*/ 15 h 137"/>
                  <a:gd name="T36" fmla="*/ 155 w 211"/>
                  <a:gd name="T37" fmla="*/ 22 h 137"/>
                  <a:gd name="T38" fmla="*/ 144 w 211"/>
                  <a:gd name="T39" fmla="*/ 37 h 137"/>
                  <a:gd name="T40" fmla="*/ 145 w 211"/>
                  <a:gd name="T41" fmla="*/ 43 h 137"/>
                  <a:gd name="T42" fmla="*/ 201 w 211"/>
                  <a:gd name="T43" fmla="*/ 137 h 137"/>
                  <a:gd name="T44" fmla="*/ 200 w 211"/>
                  <a:gd name="T45" fmla="*/ 137 h 137"/>
                  <a:gd name="T46" fmla="*/ 134 w 211"/>
                  <a:gd name="T47" fmla="*/ 97 h 137"/>
                  <a:gd name="T48" fmla="*/ 119 w 211"/>
                  <a:gd name="T49" fmla="*/ 10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1" h="137">
                    <a:moveTo>
                      <a:pt x="43" y="78"/>
                    </a:moveTo>
                    <a:cubicBezTo>
                      <a:pt x="40" y="77"/>
                      <a:pt x="37" y="79"/>
                      <a:pt x="36" y="82"/>
                    </a:cubicBezTo>
                    <a:cubicBezTo>
                      <a:pt x="35" y="85"/>
                      <a:pt x="37" y="88"/>
                      <a:pt x="40" y="89"/>
                    </a:cubicBezTo>
                    <a:cubicBezTo>
                      <a:pt x="43" y="90"/>
                      <a:pt x="47" y="88"/>
                      <a:pt x="47" y="85"/>
                    </a:cubicBezTo>
                    <a:cubicBezTo>
                      <a:pt x="48" y="81"/>
                      <a:pt x="46" y="78"/>
                      <a:pt x="43" y="78"/>
                    </a:cubicBezTo>
                    <a:close/>
                    <a:moveTo>
                      <a:pt x="133" y="45"/>
                    </a:moveTo>
                    <a:cubicBezTo>
                      <a:pt x="122" y="51"/>
                      <a:pt x="122" y="51"/>
                      <a:pt x="122" y="51"/>
                    </a:cubicBezTo>
                    <a:cubicBezTo>
                      <a:pt x="179" y="68"/>
                      <a:pt x="195" y="102"/>
                      <a:pt x="195" y="103"/>
                    </a:cubicBezTo>
                    <a:cubicBezTo>
                      <a:pt x="185" y="61"/>
                      <a:pt x="133" y="45"/>
                      <a:pt x="133" y="45"/>
                    </a:cubicBezTo>
                    <a:close/>
                    <a:moveTo>
                      <a:pt x="119" y="102"/>
                    </a:moveTo>
                    <a:cubicBezTo>
                      <a:pt x="103" y="107"/>
                      <a:pt x="75" y="99"/>
                      <a:pt x="75" y="99"/>
                    </a:cubicBezTo>
                    <a:cubicBezTo>
                      <a:pt x="78" y="109"/>
                      <a:pt x="81" y="109"/>
                      <a:pt x="81" y="109"/>
                    </a:cubicBezTo>
                    <a:cubicBezTo>
                      <a:pt x="70" y="112"/>
                      <a:pt x="57" y="108"/>
                      <a:pt x="46" y="101"/>
                    </a:cubicBezTo>
                    <a:cubicBezTo>
                      <a:pt x="35" y="94"/>
                      <a:pt x="19" y="108"/>
                      <a:pt x="9" y="110"/>
                    </a:cubicBezTo>
                    <a:cubicBezTo>
                      <a:pt x="0" y="112"/>
                      <a:pt x="2" y="108"/>
                      <a:pt x="2" y="108"/>
                    </a:cubicBezTo>
                    <a:cubicBezTo>
                      <a:pt x="2" y="108"/>
                      <a:pt x="6" y="102"/>
                      <a:pt x="12" y="96"/>
                    </a:cubicBezTo>
                    <a:cubicBezTo>
                      <a:pt x="18" y="90"/>
                      <a:pt x="22" y="38"/>
                      <a:pt x="103" y="38"/>
                    </a:cubicBezTo>
                    <a:cubicBezTo>
                      <a:pt x="103" y="38"/>
                      <a:pt x="129" y="0"/>
                      <a:pt x="161" y="15"/>
                    </a:cubicBezTo>
                    <a:cubicBezTo>
                      <a:pt x="161" y="15"/>
                      <a:pt x="164" y="20"/>
                      <a:pt x="155" y="22"/>
                    </a:cubicBezTo>
                    <a:cubicBezTo>
                      <a:pt x="146" y="24"/>
                      <a:pt x="141" y="31"/>
                      <a:pt x="144" y="37"/>
                    </a:cubicBezTo>
                    <a:cubicBezTo>
                      <a:pt x="145" y="43"/>
                      <a:pt x="145" y="43"/>
                      <a:pt x="145" y="43"/>
                    </a:cubicBezTo>
                    <a:cubicBezTo>
                      <a:pt x="145" y="43"/>
                      <a:pt x="211" y="67"/>
                      <a:pt x="201" y="137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197" y="126"/>
                      <a:pt x="183" y="96"/>
                      <a:pt x="134" y="97"/>
                    </a:cubicBezTo>
                    <a:cubicBezTo>
                      <a:pt x="134" y="97"/>
                      <a:pt x="134" y="97"/>
                      <a:pt x="119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304"/>
              <p:cNvSpPr/>
              <p:nvPr/>
            </p:nvSpPr>
            <p:spPr bwMode="auto">
              <a:xfrm>
                <a:off x="4371975" y="1408112"/>
                <a:ext cx="71438" cy="33337"/>
              </a:xfrm>
              <a:custGeom>
                <a:avLst/>
                <a:gdLst>
                  <a:gd name="T0" fmla="*/ 18 w 24"/>
                  <a:gd name="T1" fmla="*/ 10 h 11"/>
                  <a:gd name="T2" fmla="*/ 0 w 24"/>
                  <a:gd name="T3" fmla="*/ 6 h 11"/>
                  <a:gd name="T4" fmla="*/ 15 w 24"/>
                  <a:gd name="T5" fmla="*/ 1 h 11"/>
                  <a:gd name="T6" fmla="*/ 18 w 24"/>
                  <a:gd name="T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1">
                    <a:moveTo>
                      <a:pt x="18" y="10"/>
                    </a:moveTo>
                    <a:cubicBezTo>
                      <a:pt x="13" y="11"/>
                      <a:pt x="5" y="6"/>
                      <a:pt x="0" y="6"/>
                    </a:cubicBezTo>
                    <a:cubicBezTo>
                      <a:pt x="5" y="6"/>
                      <a:pt x="9" y="0"/>
                      <a:pt x="15" y="1"/>
                    </a:cubicBezTo>
                    <a:cubicBezTo>
                      <a:pt x="18" y="2"/>
                      <a:pt x="24" y="7"/>
                      <a:pt x="1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305"/>
              <p:cNvSpPr/>
              <p:nvPr/>
            </p:nvSpPr>
            <p:spPr bwMode="auto">
              <a:xfrm>
                <a:off x="4135438" y="1322387"/>
                <a:ext cx="158750" cy="127000"/>
              </a:xfrm>
              <a:custGeom>
                <a:avLst/>
                <a:gdLst>
                  <a:gd name="T0" fmla="*/ 10 w 53"/>
                  <a:gd name="T1" fmla="*/ 13 h 43"/>
                  <a:gd name="T2" fmla="*/ 1 w 53"/>
                  <a:gd name="T3" fmla="*/ 7 h 43"/>
                  <a:gd name="T4" fmla="*/ 17 w 53"/>
                  <a:gd name="T5" fmla="*/ 1 h 43"/>
                  <a:gd name="T6" fmla="*/ 45 w 53"/>
                  <a:gd name="T7" fmla="*/ 18 h 43"/>
                  <a:gd name="T8" fmla="*/ 53 w 53"/>
                  <a:gd name="T9" fmla="*/ 43 h 43"/>
                  <a:gd name="T10" fmla="*/ 43 w 53"/>
                  <a:gd name="T11" fmla="*/ 27 h 43"/>
                  <a:gd name="T12" fmla="*/ 10 w 53"/>
                  <a:gd name="T13" fmla="*/ 1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43">
                    <a:moveTo>
                      <a:pt x="10" y="13"/>
                    </a:moveTo>
                    <a:cubicBezTo>
                      <a:pt x="6" y="13"/>
                      <a:pt x="0" y="12"/>
                      <a:pt x="1" y="7"/>
                    </a:cubicBezTo>
                    <a:cubicBezTo>
                      <a:pt x="2" y="1"/>
                      <a:pt x="12" y="0"/>
                      <a:pt x="17" y="1"/>
                    </a:cubicBezTo>
                    <a:cubicBezTo>
                      <a:pt x="26" y="3"/>
                      <a:pt x="39" y="10"/>
                      <a:pt x="45" y="18"/>
                    </a:cubicBezTo>
                    <a:cubicBezTo>
                      <a:pt x="49" y="25"/>
                      <a:pt x="52" y="35"/>
                      <a:pt x="53" y="43"/>
                    </a:cubicBezTo>
                    <a:cubicBezTo>
                      <a:pt x="52" y="38"/>
                      <a:pt x="47" y="31"/>
                      <a:pt x="43" y="27"/>
                    </a:cubicBezTo>
                    <a:cubicBezTo>
                      <a:pt x="34" y="18"/>
                      <a:pt x="23" y="15"/>
                      <a:pt x="1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306"/>
              <p:cNvSpPr/>
              <p:nvPr/>
            </p:nvSpPr>
            <p:spPr bwMode="auto">
              <a:xfrm>
                <a:off x="4103688" y="1211262"/>
                <a:ext cx="255588" cy="190500"/>
              </a:xfrm>
              <a:custGeom>
                <a:avLst/>
                <a:gdLst>
                  <a:gd name="T0" fmla="*/ 70 w 86"/>
                  <a:gd name="T1" fmla="*/ 41 h 64"/>
                  <a:gd name="T2" fmla="*/ 16 w 86"/>
                  <a:gd name="T3" fmla="*/ 21 h 64"/>
                  <a:gd name="T4" fmla="*/ 1 w 86"/>
                  <a:gd name="T5" fmla="*/ 11 h 64"/>
                  <a:gd name="T6" fmla="*/ 26 w 86"/>
                  <a:gd name="T7" fmla="*/ 1 h 64"/>
                  <a:gd name="T8" fmla="*/ 71 w 86"/>
                  <a:gd name="T9" fmla="*/ 27 h 64"/>
                  <a:gd name="T10" fmla="*/ 86 w 86"/>
                  <a:gd name="T11" fmla="*/ 64 h 64"/>
                  <a:gd name="T12" fmla="*/ 70 w 86"/>
                  <a:gd name="T13" fmla="*/ 4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64">
                    <a:moveTo>
                      <a:pt x="70" y="41"/>
                    </a:moveTo>
                    <a:cubicBezTo>
                      <a:pt x="54" y="26"/>
                      <a:pt x="36" y="23"/>
                      <a:pt x="16" y="21"/>
                    </a:cubicBezTo>
                    <a:cubicBezTo>
                      <a:pt x="10" y="20"/>
                      <a:pt x="0" y="19"/>
                      <a:pt x="1" y="11"/>
                    </a:cubicBezTo>
                    <a:cubicBezTo>
                      <a:pt x="2" y="2"/>
                      <a:pt x="19" y="0"/>
                      <a:pt x="26" y="1"/>
                    </a:cubicBezTo>
                    <a:cubicBezTo>
                      <a:pt x="41" y="4"/>
                      <a:pt x="62" y="14"/>
                      <a:pt x="71" y="27"/>
                    </a:cubicBezTo>
                    <a:cubicBezTo>
                      <a:pt x="78" y="37"/>
                      <a:pt x="84" y="51"/>
                      <a:pt x="86" y="64"/>
                    </a:cubicBezTo>
                    <a:cubicBezTo>
                      <a:pt x="84" y="56"/>
                      <a:pt x="75" y="46"/>
                      <a:pt x="7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307"/>
              <p:cNvSpPr/>
              <p:nvPr/>
            </p:nvSpPr>
            <p:spPr bwMode="auto">
              <a:xfrm>
                <a:off x="3798888" y="1201737"/>
                <a:ext cx="190500" cy="74612"/>
              </a:xfrm>
              <a:custGeom>
                <a:avLst/>
                <a:gdLst>
                  <a:gd name="T0" fmla="*/ 64 w 64"/>
                  <a:gd name="T1" fmla="*/ 22 h 25"/>
                  <a:gd name="T2" fmla="*/ 20 w 64"/>
                  <a:gd name="T3" fmla="*/ 12 h 25"/>
                  <a:gd name="T4" fmla="*/ 64 w 64"/>
                  <a:gd name="T5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" h="25">
                    <a:moveTo>
                      <a:pt x="64" y="22"/>
                    </a:moveTo>
                    <a:cubicBezTo>
                      <a:pt x="49" y="11"/>
                      <a:pt x="0" y="25"/>
                      <a:pt x="20" y="12"/>
                    </a:cubicBezTo>
                    <a:cubicBezTo>
                      <a:pt x="40" y="0"/>
                      <a:pt x="64" y="22"/>
                      <a:pt x="6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8" name="文本框 47"/>
          <p:cNvSpPr txBox="1"/>
          <p:nvPr/>
        </p:nvSpPr>
        <p:spPr>
          <a:xfrm>
            <a:off x="2445259" y="4333380"/>
            <a:ext cx="7301481" cy="77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The Small Firms Service holds an enormous amount of information on any business problem. A special voluntary course in Commercial French .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715796" y="5626674"/>
            <a:ext cx="2778033" cy="590550"/>
            <a:chOff x="4686300" y="5700414"/>
            <a:chExt cx="2778033" cy="590550"/>
          </a:xfrm>
        </p:grpSpPr>
        <p:sp>
          <p:nvSpPr>
            <p:cNvPr id="51" name="矩形 50"/>
            <p:cNvSpPr/>
            <p:nvPr/>
          </p:nvSpPr>
          <p:spPr>
            <a:xfrm>
              <a:off x="4686300" y="5700414"/>
              <a:ext cx="2778033" cy="59055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844792" y="5811023"/>
              <a:ext cx="235458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pc="300">
                  <a:solidFill>
                    <a:schemeClr val="bg1"/>
                  </a:solidFill>
                  <a:latin typeface="叶根友特楷简体" panose="02010601030101010101" pitchFamily="2" charset="-122"/>
                  <a:ea typeface="叶根友特楷简体" panose="02010601030101010101" pitchFamily="2" charset="-122"/>
                </a:rPr>
                <a:t>好客模板 </a:t>
              </a:r>
              <a:r>
                <a:rPr lang="en-US" altLang="zh-CN" spc="300" dirty="0">
                  <a:solidFill>
                    <a:schemeClr val="bg1"/>
                  </a:solidFill>
                  <a:latin typeface="叶根友特楷简体" panose="02010601030101010101" pitchFamily="2" charset="-122"/>
                  <a:ea typeface="叶根友特楷简体" panose="02010601030101010101" pitchFamily="2" charset="-122"/>
                </a:rPr>
                <a:t>· </a:t>
              </a:r>
              <a:r>
                <a:rPr lang="zh-CN" altLang="en-US" spc="300" dirty="0">
                  <a:solidFill>
                    <a:schemeClr val="bg1"/>
                  </a:solidFill>
                  <a:latin typeface="叶根友特楷简体" panose="02010601030101010101" pitchFamily="2" charset="-122"/>
                  <a:ea typeface="叶根友特楷简体" panose="02010601030101010101" pitchFamily="2" charset="-122"/>
                </a:rPr>
                <a:t>出品</a:t>
              </a:r>
              <a:endParaRPr lang="zh-CN" altLang="en-US" spc="300" dirty="0">
                <a:solidFill>
                  <a:schemeClr val="bg1"/>
                </a:solidFill>
                <a:latin typeface="叶根友特楷简体" panose="02010601030101010101" pitchFamily="2" charset="-122"/>
                <a:ea typeface="叶根友特楷简体" panose="02010601030101010101" pitchFamily="2" charset="-122"/>
              </a:endParaRPr>
            </a:p>
          </p:txBody>
        </p:sp>
        <p:sp>
          <p:nvSpPr>
            <p:cNvPr id="53" name="半闭框 52"/>
            <p:cNvSpPr/>
            <p:nvPr/>
          </p:nvSpPr>
          <p:spPr>
            <a:xfrm rot="8100000">
              <a:off x="6995477" y="5929195"/>
              <a:ext cx="132988" cy="132988"/>
            </a:xfrm>
            <a:prstGeom prst="halfFrame">
              <a:avLst>
                <a:gd name="adj1" fmla="val 11254"/>
                <a:gd name="adj2" fmla="val 1169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" y="1365851"/>
            <a:ext cx="6096000" cy="41757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944016" y="478171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02/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171613" y="2972074"/>
            <a:ext cx="2243674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054730" y="3320350"/>
            <a:ext cx="35035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Alongside the Job Creation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Programme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they launched a Work Experience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Programme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Labour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creates the world. 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54730" y="4865004"/>
            <a:ext cx="280129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negotiation may not necessarily be a zero game in which one loses if the other wins.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4" y="3100924"/>
            <a:ext cx="5029200" cy="334060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5566" y="678196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03/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5814" y="478171"/>
            <a:ext cx="3230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禹卫书法行书简体" panose="02000603000000000000" pitchFamily="2" charset="-122"/>
              </a:rPr>
              <a:t>Business</a:t>
            </a:r>
            <a:endParaRPr lang="en-US" altLang="zh-CN" sz="4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禹卫书法行书简体" panose="02000603000000000000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257088" y="1054136"/>
            <a:ext cx="2243674" cy="0"/>
          </a:xfrm>
          <a:prstGeom prst="line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199938" y="1491550"/>
            <a:ext cx="5258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Alongside the Job Creation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Programme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they launched a Work Experience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Programme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Labour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creates the world. 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99938" y="2986417"/>
            <a:ext cx="208681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negotiation may not necessarily be a zero game in which one loses if the other wins; we should strive for a win-win result. In today's global e-business environment, businesses need to support customers.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829256" y="2986417"/>
            <a:ext cx="243383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negotiation may not necessarily be a zero game in which one loses if the other wins; we should strive for a win-win result.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2024" y="728070"/>
            <a:ext cx="2999325" cy="5495713"/>
          </a:xfrm>
          <a:prstGeom prst="rect">
            <a:avLst/>
          </a:prstGeom>
        </p:spPr>
      </p:pic>
      <p:grpSp>
        <p:nvGrpSpPr>
          <p:cNvPr id="49" name="组合 48"/>
          <p:cNvGrpSpPr/>
          <p:nvPr/>
        </p:nvGrpSpPr>
        <p:grpSpPr>
          <a:xfrm>
            <a:off x="1095358" y="1234616"/>
            <a:ext cx="925437" cy="1052970"/>
            <a:chOff x="1527008" y="1761555"/>
            <a:chExt cx="760699" cy="865530"/>
          </a:xfrm>
        </p:grpSpPr>
        <p:sp>
          <p:nvSpPr>
            <p:cNvPr id="50" name="流程图: 准备 49"/>
            <p:cNvSpPr/>
            <p:nvPr/>
          </p:nvSpPr>
          <p:spPr>
            <a:xfrm rot="16200000">
              <a:off x="1474593" y="1813970"/>
              <a:ext cx="865530" cy="760699"/>
            </a:xfrm>
            <a:prstGeom prst="flowChartPreparation">
              <a:avLst/>
            </a:prstGeom>
            <a:noFill/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1" name="组合 114"/>
            <p:cNvGrpSpPr/>
            <p:nvPr/>
          </p:nvGrpSpPr>
          <p:grpSpPr bwMode="auto">
            <a:xfrm>
              <a:off x="1694466" y="1981427"/>
              <a:ext cx="425785" cy="425785"/>
              <a:chOff x="0" y="0"/>
              <a:chExt cx="382834" cy="382834"/>
            </a:xfrm>
          </p:grpSpPr>
          <p:sp>
            <p:nvSpPr>
              <p:cNvPr id="52" name="Freeform 33"/>
              <p:cNvSpPr/>
              <p:nvPr/>
            </p:nvSpPr>
            <p:spPr bwMode="auto">
              <a:xfrm>
                <a:off x="0" y="363962"/>
                <a:ext cx="382834" cy="18872"/>
              </a:xfrm>
              <a:custGeom>
                <a:avLst/>
                <a:gdLst>
                  <a:gd name="T0" fmla="*/ 117 w 120"/>
                  <a:gd name="T1" fmla="*/ 0 h 6"/>
                  <a:gd name="T2" fmla="*/ 3 w 120"/>
                  <a:gd name="T3" fmla="*/ 0 h 6"/>
                  <a:gd name="T4" fmla="*/ 0 w 120"/>
                  <a:gd name="T5" fmla="*/ 3 h 6"/>
                  <a:gd name="T6" fmla="*/ 3 w 120"/>
                  <a:gd name="T7" fmla="*/ 6 h 6"/>
                  <a:gd name="T8" fmla="*/ 117 w 120"/>
                  <a:gd name="T9" fmla="*/ 6 h 6"/>
                  <a:gd name="T10" fmla="*/ 120 w 120"/>
                  <a:gd name="T11" fmla="*/ 3 h 6"/>
                  <a:gd name="T12" fmla="*/ 117 w 12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">
                    <a:moveTo>
                      <a:pt x="11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9" y="6"/>
                      <a:pt x="120" y="5"/>
                      <a:pt x="120" y="3"/>
                    </a:cubicBezTo>
                    <a:cubicBezTo>
                      <a:pt x="120" y="1"/>
                      <a:pt x="119" y="0"/>
                      <a:pt x="11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Freeform 34"/>
              <p:cNvSpPr>
                <a:spLocks noEditPoints="1"/>
              </p:cNvSpPr>
              <p:nvPr/>
            </p:nvSpPr>
            <p:spPr bwMode="auto">
              <a:xfrm>
                <a:off x="18872" y="133452"/>
                <a:ext cx="57964" cy="211637"/>
              </a:xfrm>
              <a:custGeom>
                <a:avLst/>
                <a:gdLst>
                  <a:gd name="T0" fmla="*/ 6 w 18"/>
                  <a:gd name="T1" fmla="*/ 0 h 66"/>
                  <a:gd name="T2" fmla="*/ 0 w 18"/>
                  <a:gd name="T3" fmla="*/ 6 h 66"/>
                  <a:gd name="T4" fmla="*/ 0 w 18"/>
                  <a:gd name="T5" fmla="*/ 60 h 66"/>
                  <a:gd name="T6" fmla="*/ 6 w 18"/>
                  <a:gd name="T7" fmla="*/ 66 h 66"/>
                  <a:gd name="T8" fmla="*/ 12 w 18"/>
                  <a:gd name="T9" fmla="*/ 66 h 66"/>
                  <a:gd name="T10" fmla="*/ 18 w 18"/>
                  <a:gd name="T11" fmla="*/ 60 h 66"/>
                  <a:gd name="T12" fmla="*/ 18 w 18"/>
                  <a:gd name="T13" fmla="*/ 6 h 66"/>
                  <a:gd name="T14" fmla="*/ 12 w 18"/>
                  <a:gd name="T15" fmla="*/ 0 h 66"/>
                  <a:gd name="T16" fmla="*/ 6 w 18"/>
                  <a:gd name="T17" fmla="*/ 0 h 66"/>
                  <a:gd name="T18" fmla="*/ 12 w 18"/>
                  <a:gd name="T19" fmla="*/ 60 h 66"/>
                  <a:gd name="T20" fmla="*/ 6 w 18"/>
                  <a:gd name="T21" fmla="*/ 60 h 66"/>
                  <a:gd name="T22" fmla="*/ 6 w 18"/>
                  <a:gd name="T23" fmla="*/ 6 h 66"/>
                  <a:gd name="T24" fmla="*/ 12 w 18"/>
                  <a:gd name="T25" fmla="*/ 6 h 66"/>
                  <a:gd name="T26" fmla="*/ 12 w 18"/>
                  <a:gd name="T27" fmla="*/ 6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66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3"/>
                      <a:pt x="3" y="66"/>
                      <a:pt x="6" y="66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5" y="66"/>
                      <a:pt x="18" y="63"/>
                      <a:pt x="18" y="60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3"/>
                      <a:pt x="15" y="0"/>
                      <a:pt x="12" y="0"/>
                    </a:cubicBezTo>
                    <a:lnTo>
                      <a:pt x="6" y="0"/>
                    </a:lnTo>
                    <a:close/>
                    <a:moveTo>
                      <a:pt x="12" y="60"/>
                    </a:moveTo>
                    <a:cubicBezTo>
                      <a:pt x="6" y="60"/>
                      <a:pt x="6" y="60"/>
                      <a:pt x="6" y="6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2" y="6"/>
                      <a:pt x="12" y="6"/>
                      <a:pt x="12" y="6"/>
                    </a:cubicBezTo>
                    <a:lnTo>
                      <a:pt x="12" y="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Freeform 35"/>
              <p:cNvSpPr>
                <a:spLocks noEditPoints="1"/>
              </p:cNvSpPr>
              <p:nvPr/>
            </p:nvSpPr>
            <p:spPr bwMode="auto">
              <a:xfrm>
                <a:off x="114580" y="133452"/>
                <a:ext cx="57964" cy="211637"/>
              </a:xfrm>
              <a:custGeom>
                <a:avLst/>
                <a:gdLst>
                  <a:gd name="T0" fmla="*/ 6 w 18"/>
                  <a:gd name="T1" fmla="*/ 0 h 66"/>
                  <a:gd name="T2" fmla="*/ 0 w 18"/>
                  <a:gd name="T3" fmla="*/ 6 h 66"/>
                  <a:gd name="T4" fmla="*/ 0 w 18"/>
                  <a:gd name="T5" fmla="*/ 60 h 66"/>
                  <a:gd name="T6" fmla="*/ 6 w 18"/>
                  <a:gd name="T7" fmla="*/ 66 h 66"/>
                  <a:gd name="T8" fmla="*/ 12 w 18"/>
                  <a:gd name="T9" fmla="*/ 66 h 66"/>
                  <a:gd name="T10" fmla="*/ 18 w 18"/>
                  <a:gd name="T11" fmla="*/ 60 h 66"/>
                  <a:gd name="T12" fmla="*/ 18 w 18"/>
                  <a:gd name="T13" fmla="*/ 6 h 66"/>
                  <a:gd name="T14" fmla="*/ 12 w 18"/>
                  <a:gd name="T15" fmla="*/ 0 h 66"/>
                  <a:gd name="T16" fmla="*/ 6 w 18"/>
                  <a:gd name="T17" fmla="*/ 0 h 66"/>
                  <a:gd name="T18" fmla="*/ 12 w 18"/>
                  <a:gd name="T19" fmla="*/ 60 h 66"/>
                  <a:gd name="T20" fmla="*/ 6 w 18"/>
                  <a:gd name="T21" fmla="*/ 60 h 66"/>
                  <a:gd name="T22" fmla="*/ 6 w 18"/>
                  <a:gd name="T23" fmla="*/ 6 h 66"/>
                  <a:gd name="T24" fmla="*/ 12 w 18"/>
                  <a:gd name="T25" fmla="*/ 6 h 66"/>
                  <a:gd name="T26" fmla="*/ 12 w 18"/>
                  <a:gd name="T27" fmla="*/ 6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66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3"/>
                      <a:pt x="3" y="66"/>
                      <a:pt x="6" y="66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5" y="66"/>
                      <a:pt x="18" y="63"/>
                      <a:pt x="18" y="60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3"/>
                      <a:pt x="15" y="0"/>
                      <a:pt x="12" y="0"/>
                    </a:cubicBezTo>
                    <a:lnTo>
                      <a:pt x="6" y="0"/>
                    </a:lnTo>
                    <a:close/>
                    <a:moveTo>
                      <a:pt x="12" y="60"/>
                    </a:moveTo>
                    <a:cubicBezTo>
                      <a:pt x="6" y="60"/>
                      <a:pt x="6" y="60"/>
                      <a:pt x="6" y="6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2" y="6"/>
                      <a:pt x="12" y="6"/>
                      <a:pt x="12" y="6"/>
                    </a:cubicBezTo>
                    <a:lnTo>
                      <a:pt x="12" y="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36"/>
              <p:cNvSpPr>
                <a:spLocks noEditPoints="1"/>
              </p:cNvSpPr>
              <p:nvPr/>
            </p:nvSpPr>
            <p:spPr bwMode="auto">
              <a:xfrm>
                <a:off x="210289" y="133452"/>
                <a:ext cx="57964" cy="211637"/>
              </a:xfrm>
              <a:custGeom>
                <a:avLst/>
                <a:gdLst>
                  <a:gd name="T0" fmla="*/ 6 w 18"/>
                  <a:gd name="T1" fmla="*/ 0 h 66"/>
                  <a:gd name="T2" fmla="*/ 0 w 18"/>
                  <a:gd name="T3" fmla="*/ 6 h 66"/>
                  <a:gd name="T4" fmla="*/ 0 w 18"/>
                  <a:gd name="T5" fmla="*/ 60 h 66"/>
                  <a:gd name="T6" fmla="*/ 6 w 18"/>
                  <a:gd name="T7" fmla="*/ 66 h 66"/>
                  <a:gd name="T8" fmla="*/ 12 w 18"/>
                  <a:gd name="T9" fmla="*/ 66 h 66"/>
                  <a:gd name="T10" fmla="*/ 18 w 18"/>
                  <a:gd name="T11" fmla="*/ 60 h 66"/>
                  <a:gd name="T12" fmla="*/ 18 w 18"/>
                  <a:gd name="T13" fmla="*/ 6 h 66"/>
                  <a:gd name="T14" fmla="*/ 12 w 18"/>
                  <a:gd name="T15" fmla="*/ 0 h 66"/>
                  <a:gd name="T16" fmla="*/ 6 w 18"/>
                  <a:gd name="T17" fmla="*/ 0 h 66"/>
                  <a:gd name="T18" fmla="*/ 12 w 18"/>
                  <a:gd name="T19" fmla="*/ 60 h 66"/>
                  <a:gd name="T20" fmla="*/ 6 w 18"/>
                  <a:gd name="T21" fmla="*/ 60 h 66"/>
                  <a:gd name="T22" fmla="*/ 6 w 18"/>
                  <a:gd name="T23" fmla="*/ 6 h 66"/>
                  <a:gd name="T24" fmla="*/ 12 w 18"/>
                  <a:gd name="T25" fmla="*/ 6 h 66"/>
                  <a:gd name="T26" fmla="*/ 12 w 18"/>
                  <a:gd name="T27" fmla="*/ 6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66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3"/>
                      <a:pt x="3" y="66"/>
                      <a:pt x="6" y="66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5" y="66"/>
                      <a:pt x="18" y="63"/>
                      <a:pt x="18" y="60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3"/>
                      <a:pt x="15" y="0"/>
                      <a:pt x="12" y="0"/>
                    </a:cubicBezTo>
                    <a:lnTo>
                      <a:pt x="6" y="0"/>
                    </a:lnTo>
                    <a:close/>
                    <a:moveTo>
                      <a:pt x="12" y="60"/>
                    </a:moveTo>
                    <a:cubicBezTo>
                      <a:pt x="6" y="60"/>
                      <a:pt x="6" y="60"/>
                      <a:pt x="6" y="6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2" y="6"/>
                      <a:pt x="12" y="6"/>
                      <a:pt x="12" y="6"/>
                    </a:cubicBezTo>
                    <a:lnTo>
                      <a:pt x="12" y="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Freeform 37"/>
              <p:cNvSpPr>
                <a:spLocks noEditPoints="1"/>
              </p:cNvSpPr>
              <p:nvPr/>
            </p:nvSpPr>
            <p:spPr bwMode="auto">
              <a:xfrm>
                <a:off x="305997" y="133452"/>
                <a:ext cx="57964" cy="211637"/>
              </a:xfrm>
              <a:custGeom>
                <a:avLst/>
                <a:gdLst>
                  <a:gd name="T0" fmla="*/ 6 w 18"/>
                  <a:gd name="T1" fmla="*/ 0 h 66"/>
                  <a:gd name="T2" fmla="*/ 0 w 18"/>
                  <a:gd name="T3" fmla="*/ 6 h 66"/>
                  <a:gd name="T4" fmla="*/ 0 w 18"/>
                  <a:gd name="T5" fmla="*/ 60 h 66"/>
                  <a:gd name="T6" fmla="*/ 6 w 18"/>
                  <a:gd name="T7" fmla="*/ 66 h 66"/>
                  <a:gd name="T8" fmla="*/ 12 w 18"/>
                  <a:gd name="T9" fmla="*/ 66 h 66"/>
                  <a:gd name="T10" fmla="*/ 18 w 18"/>
                  <a:gd name="T11" fmla="*/ 60 h 66"/>
                  <a:gd name="T12" fmla="*/ 18 w 18"/>
                  <a:gd name="T13" fmla="*/ 6 h 66"/>
                  <a:gd name="T14" fmla="*/ 12 w 18"/>
                  <a:gd name="T15" fmla="*/ 0 h 66"/>
                  <a:gd name="T16" fmla="*/ 6 w 18"/>
                  <a:gd name="T17" fmla="*/ 0 h 66"/>
                  <a:gd name="T18" fmla="*/ 12 w 18"/>
                  <a:gd name="T19" fmla="*/ 60 h 66"/>
                  <a:gd name="T20" fmla="*/ 6 w 18"/>
                  <a:gd name="T21" fmla="*/ 60 h 66"/>
                  <a:gd name="T22" fmla="*/ 6 w 18"/>
                  <a:gd name="T23" fmla="*/ 6 h 66"/>
                  <a:gd name="T24" fmla="*/ 12 w 18"/>
                  <a:gd name="T25" fmla="*/ 6 h 66"/>
                  <a:gd name="T26" fmla="*/ 12 w 18"/>
                  <a:gd name="T27" fmla="*/ 6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66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3"/>
                      <a:pt x="3" y="66"/>
                      <a:pt x="6" y="66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5" y="66"/>
                      <a:pt x="18" y="63"/>
                      <a:pt x="18" y="60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3"/>
                      <a:pt x="15" y="0"/>
                      <a:pt x="12" y="0"/>
                    </a:cubicBezTo>
                    <a:lnTo>
                      <a:pt x="6" y="0"/>
                    </a:lnTo>
                    <a:close/>
                    <a:moveTo>
                      <a:pt x="12" y="60"/>
                    </a:moveTo>
                    <a:cubicBezTo>
                      <a:pt x="6" y="60"/>
                      <a:pt x="6" y="60"/>
                      <a:pt x="6" y="60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2" y="6"/>
                      <a:pt x="12" y="6"/>
                      <a:pt x="12" y="6"/>
                    </a:cubicBezTo>
                    <a:lnTo>
                      <a:pt x="12" y="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Freeform 38"/>
              <p:cNvSpPr>
                <a:spLocks noEditPoints="1"/>
              </p:cNvSpPr>
              <p:nvPr/>
            </p:nvSpPr>
            <p:spPr bwMode="auto">
              <a:xfrm>
                <a:off x="0" y="0"/>
                <a:ext cx="382834" cy="114580"/>
              </a:xfrm>
              <a:custGeom>
                <a:avLst/>
                <a:gdLst>
                  <a:gd name="T0" fmla="*/ 6 w 120"/>
                  <a:gd name="T1" fmla="*/ 36 h 36"/>
                  <a:gd name="T2" fmla="*/ 114 w 120"/>
                  <a:gd name="T3" fmla="*/ 36 h 36"/>
                  <a:gd name="T4" fmla="*/ 120 w 120"/>
                  <a:gd name="T5" fmla="*/ 31 h 36"/>
                  <a:gd name="T6" fmla="*/ 116 w 120"/>
                  <a:gd name="T7" fmla="*/ 25 h 36"/>
                  <a:gd name="T8" fmla="*/ 62 w 120"/>
                  <a:gd name="T9" fmla="*/ 1 h 36"/>
                  <a:gd name="T10" fmla="*/ 60 w 120"/>
                  <a:gd name="T11" fmla="*/ 0 h 36"/>
                  <a:gd name="T12" fmla="*/ 58 w 120"/>
                  <a:gd name="T13" fmla="*/ 1 h 36"/>
                  <a:gd name="T14" fmla="*/ 4 w 120"/>
                  <a:gd name="T15" fmla="*/ 25 h 36"/>
                  <a:gd name="T16" fmla="*/ 0 w 120"/>
                  <a:gd name="T17" fmla="*/ 31 h 36"/>
                  <a:gd name="T18" fmla="*/ 6 w 120"/>
                  <a:gd name="T19" fmla="*/ 36 h 36"/>
                  <a:gd name="T20" fmla="*/ 60 w 120"/>
                  <a:gd name="T21" fmla="*/ 6 h 36"/>
                  <a:gd name="T22" fmla="*/ 114 w 120"/>
                  <a:gd name="T23" fmla="*/ 30 h 36"/>
                  <a:gd name="T24" fmla="*/ 6 w 120"/>
                  <a:gd name="T25" fmla="*/ 30 h 36"/>
                  <a:gd name="T26" fmla="*/ 60 w 120"/>
                  <a:gd name="T27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36">
                    <a:moveTo>
                      <a:pt x="6" y="36"/>
                    </a:moveTo>
                    <a:cubicBezTo>
                      <a:pt x="114" y="36"/>
                      <a:pt x="114" y="36"/>
                      <a:pt x="114" y="36"/>
                    </a:cubicBezTo>
                    <a:cubicBezTo>
                      <a:pt x="117" y="36"/>
                      <a:pt x="119" y="34"/>
                      <a:pt x="120" y="31"/>
                    </a:cubicBezTo>
                    <a:cubicBezTo>
                      <a:pt x="120" y="28"/>
                      <a:pt x="119" y="26"/>
                      <a:pt x="116" y="25"/>
                    </a:cubicBezTo>
                    <a:cubicBezTo>
                      <a:pt x="62" y="1"/>
                      <a:pt x="62" y="1"/>
                      <a:pt x="62" y="1"/>
                    </a:cubicBezTo>
                    <a:cubicBezTo>
                      <a:pt x="62" y="0"/>
                      <a:pt x="61" y="0"/>
                      <a:pt x="60" y="0"/>
                    </a:cubicBezTo>
                    <a:cubicBezTo>
                      <a:pt x="59" y="0"/>
                      <a:pt x="58" y="0"/>
                      <a:pt x="58" y="1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" y="26"/>
                      <a:pt x="0" y="28"/>
                      <a:pt x="0" y="31"/>
                    </a:cubicBezTo>
                    <a:cubicBezTo>
                      <a:pt x="1" y="34"/>
                      <a:pt x="3" y="36"/>
                      <a:pt x="6" y="36"/>
                    </a:cubicBezTo>
                    <a:close/>
                    <a:moveTo>
                      <a:pt x="60" y="6"/>
                    </a:moveTo>
                    <a:cubicBezTo>
                      <a:pt x="114" y="30"/>
                      <a:pt x="114" y="30"/>
                      <a:pt x="114" y="30"/>
                    </a:cubicBezTo>
                    <a:cubicBezTo>
                      <a:pt x="6" y="30"/>
                      <a:pt x="6" y="30"/>
                      <a:pt x="6" y="30"/>
                    </a:cubicBezTo>
                    <a:lnTo>
                      <a:pt x="60" y="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5025219" y="1234616"/>
            <a:ext cx="925437" cy="1052970"/>
            <a:chOff x="4522863" y="1893291"/>
            <a:chExt cx="760699" cy="865530"/>
          </a:xfrm>
        </p:grpSpPr>
        <p:grpSp>
          <p:nvGrpSpPr>
            <p:cNvPr id="59" name="组合 139"/>
            <p:cNvGrpSpPr/>
            <p:nvPr/>
          </p:nvGrpSpPr>
          <p:grpSpPr bwMode="auto">
            <a:xfrm>
              <a:off x="4690321" y="2113163"/>
              <a:ext cx="425785" cy="425785"/>
              <a:chOff x="0" y="0"/>
              <a:chExt cx="382834" cy="382834"/>
            </a:xfrm>
          </p:grpSpPr>
          <p:sp>
            <p:nvSpPr>
              <p:cNvPr id="61" name="Freeform 53"/>
              <p:cNvSpPr>
                <a:spLocks noEditPoints="1"/>
              </p:cNvSpPr>
              <p:nvPr/>
            </p:nvSpPr>
            <p:spPr bwMode="auto">
              <a:xfrm>
                <a:off x="0" y="0"/>
                <a:ext cx="382834" cy="382834"/>
              </a:xfrm>
              <a:custGeom>
                <a:avLst/>
                <a:gdLst>
                  <a:gd name="T0" fmla="*/ 114 w 120"/>
                  <a:gd name="T1" fmla="*/ 0 h 120"/>
                  <a:gd name="T2" fmla="*/ 6 w 120"/>
                  <a:gd name="T3" fmla="*/ 0 h 120"/>
                  <a:gd name="T4" fmla="*/ 0 w 120"/>
                  <a:gd name="T5" fmla="*/ 6 h 120"/>
                  <a:gd name="T6" fmla="*/ 0 w 120"/>
                  <a:gd name="T7" fmla="*/ 84 h 120"/>
                  <a:gd name="T8" fmla="*/ 6 w 120"/>
                  <a:gd name="T9" fmla="*/ 90 h 120"/>
                  <a:gd name="T10" fmla="*/ 45 w 120"/>
                  <a:gd name="T11" fmla="*/ 90 h 120"/>
                  <a:gd name="T12" fmla="*/ 30 w 120"/>
                  <a:gd name="T13" fmla="*/ 115 h 120"/>
                  <a:gd name="T14" fmla="*/ 32 w 120"/>
                  <a:gd name="T15" fmla="*/ 120 h 120"/>
                  <a:gd name="T16" fmla="*/ 36 w 120"/>
                  <a:gd name="T17" fmla="*/ 118 h 120"/>
                  <a:gd name="T18" fmla="*/ 52 w 120"/>
                  <a:gd name="T19" fmla="*/ 90 h 120"/>
                  <a:gd name="T20" fmla="*/ 68 w 120"/>
                  <a:gd name="T21" fmla="*/ 90 h 120"/>
                  <a:gd name="T22" fmla="*/ 84 w 120"/>
                  <a:gd name="T23" fmla="*/ 118 h 120"/>
                  <a:gd name="T24" fmla="*/ 88 w 120"/>
                  <a:gd name="T25" fmla="*/ 120 h 120"/>
                  <a:gd name="T26" fmla="*/ 90 w 120"/>
                  <a:gd name="T27" fmla="*/ 115 h 120"/>
                  <a:gd name="T28" fmla="*/ 75 w 120"/>
                  <a:gd name="T29" fmla="*/ 90 h 120"/>
                  <a:gd name="T30" fmla="*/ 114 w 120"/>
                  <a:gd name="T31" fmla="*/ 90 h 120"/>
                  <a:gd name="T32" fmla="*/ 120 w 120"/>
                  <a:gd name="T33" fmla="*/ 84 h 120"/>
                  <a:gd name="T34" fmla="*/ 120 w 120"/>
                  <a:gd name="T35" fmla="*/ 6 h 120"/>
                  <a:gd name="T36" fmla="*/ 114 w 120"/>
                  <a:gd name="T37" fmla="*/ 0 h 120"/>
                  <a:gd name="T38" fmla="*/ 114 w 120"/>
                  <a:gd name="T39" fmla="*/ 84 h 120"/>
                  <a:gd name="T40" fmla="*/ 6 w 120"/>
                  <a:gd name="T41" fmla="*/ 84 h 120"/>
                  <a:gd name="T42" fmla="*/ 6 w 120"/>
                  <a:gd name="T43" fmla="*/ 6 h 120"/>
                  <a:gd name="T44" fmla="*/ 114 w 120"/>
                  <a:gd name="T45" fmla="*/ 6 h 120"/>
                  <a:gd name="T46" fmla="*/ 114 w 120"/>
                  <a:gd name="T47" fmla="*/ 8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0" h="120">
                    <a:moveTo>
                      <a:pt x="11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7"/>
                      <a:pt x="3" y="90"/>
                      <a:pt x="6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30" y="115"/>
                      <a:pt x="30" y="115"/>
                      <a:pt x="30" y="115"/>
                    </a:cubicBezTo>
                    <a:cubicBezTo>
                      <a:pt x="30" y="117"/>
                      <a:pt x="30" y="119"/>
                      <a:pt x="32" y="120"/>
                    </a:cubicBezTo>
                    <a:cubicBezTo>
                      <a:pt x="33" y="120"/>
                      <a:pt x="35" y="120"/>
                      <a:pt x="36" y="118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84" y="118"/>
                      <a:pt x="84" y="118"/>
                      <a:pt x="84" y="118"/>
                    </a:cubicBezTo>
                    <a:cubicBezTo>
                      <a:pt x="85" y="120"/>
                      <a:pt x="87" y="120"/>
                      <a:pt x="88" y="120"/>
                    </a:cubicBezTo>
                    <a:cubicBezTo>
                      <a:pt x="90" y="119"/>
                      <a:pt x="90" y="117"/>
                      <a:pt x="90" y="115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7" y="90"/>
                      <a:pt x="120" y="87"/>
                      <a:pt x="120" y="84"/>
                    </a:cubicBezTo>
                    <a:cubicBezTo>
                      <a:pt x="120" y="6"/>
                      <a:pt x="120" y="6"/>
                      <a:pt x="120" y="6"/>
                    </a:cubicBezTo>
                    <a:cubicBezTo>
                      <a:pt x="120" y="3"/>
                      <a:pt x="117" y="0"/>
                      <a:pt x="114" y="0"/>
                    </a:cubicBezTo>
                    <a:close/>
                    <a:moveTo>
                      <a:pt x="114" y="84"/>
                    </a:moveTo>
                    <a:cubicBezTo>
                      <a:pt x="6" y="84"/>
                      <a:pt x="6" y="84"/>
                      <a:pt x="6" y="8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14" y="6"/>
                      <a:pt x="114" y="6"/>
                      <a:pt x="114" y="6"/>
                    </a:cubicBezTo>
                    <a:lnTo>
                      <a:pt x="114" y="8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Freeform 54"/>
              <p:cNvSpPr/>
              <p:nvPr/>
            </p:nvSpPr>
            <p:spPr bwMode="auto">
              <a:xfrm>
                <a:off x="67400" y="67400"/>
                <a:ext cx="248033" cy="152324"/>
              </a:xfrm>
              <a:custGeom>
                <a:avLst/>
                <a:gdLst>
                  <a:gd name="T0" fmla="*/ 3 w 78"/>
                  <a:gd name="T1" fmla="*/ 48 h 48"/>
                  <a:gd name="T2" fmla="*/ 5 w 78"/>
                  <a:gd name="T3" fmla="*/ 47 h 48"/>
                  <a:gd name="T4" fmla="*/ 28 w 78"/>
                  <a:gd name="T5" fmla="*/ 13 h 48"/>
                  <a:gd name="T6" fmla="*/ 55 w 78"/>
                  <a:gd name="T7" fmla="*/ 35 h 48"/>
                  <a:gd name="T8" fmla="*/ 58 w 78"/>
                  <a:gd name="T9" fmla="*/ 36 h 48"/>
                  <a:gd name="T10" fmla="*/ 60 w 78"/>
                  <a:gd name="T11" fmla="*/ 35 h 48"/>
                  <a:gd name="T12" fmla="*/ 78 w 78"/>
                  <a:gd name="T13" fmla="*/ 5 h 48"/>
                  <a:gd name="T14" fmla="*/ 77 w 78"/>
                  <a:gd name="T15" fmla="*/ 0 h 48"/>
                  <a:gd name="T16" fmla="*/ 72 w 78"/>
                  <a:gd name="T17" fmla="*/ 1 h 48"/>
                  <a:gd name="T18" fmla="*/ 56 w 78"/>
                  <a:gd name="T19" fmla="*/ 29 h 48"/>
                  <a:gd name="T20" fmla="*/ 29 w 78"/>
                  <a:gd name="T21" fmla="*/ 7 h 48"/>
                  <a:gd name="T22" fmla="*/ 27 w 78"/>
                  <a:gd name="T23" fmla="*/ 6 h 48"/>
                  <a:gd name="T24" fmla="*/ 25 w 78"/>
                  <a:gd name="T25" fmla="*/ 7 h 48"/>
                  <a:gd name="T26" fmla="*/ 1 w 78"/>
                  <a:gd name="T27" fmla="*/ 43 h 48"/>
                  <a:gd name="T28" fmla="*/ 1 w 78"/>
                  <a:gd name="T29" fmla="*/ 47 h 48"/>
                  <a:gd name="T30" fmla="*/ 3 w 78"/>
                  <a:gd name="T3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8" h="48">
                    <a:moveTo>
                      <a:pt x="3" y="48"/>
                    </a:moveTo>
                    <a:cubicBezTo>
                      <a:pt x="4" y="48"/>
                      <a:pt x="5" y="48"/>
                      <a:pt x="5" y="47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55" y="35"/>
                      <a:pt x="55" y="35"/>
                      <a:pt x="55" y="35"/>
                    </a:cubicBezTo>
                    <a:cubicBezTo>
                      <a:pt x="56" y="36"/>
                      <a:pt x="57" y="36"/>
                      <a:pt x="58" y="36"/>
                    </a:cubicBezTo>
                    <a:cubicBezTo>
                      <a:pt x="58" y="36"/>
                      <a:pt x="59" y="35"/>
                      <a:pt x="60" y="35"/>
                    </a:cubicBezTo>
                    <a:cubicBezTo>
                      <a:pt x="78" y="5"/>
                      <a:pt x="78" y="5"/>
                      <a:pt x="78" y="5"/>
                    </a:cubicBezTo>
                    <a:cubicBezTo>
                      <a:pt x="78" y="3"/>
                      <a:pt x="78" y="1"/>
                      <a:pt x="77" y="0"/>
                    </a:cubicBezTo>
                    <a:cubicBezTo>
                      <a:pt x="75" y="0"/>
                      <a:pt x="73" y="0"/>
                      <a:pt x="72" y="1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6"/>
                      <a:pt x="27" y="6"/>
                      <a:pt x="27" y="6"/>
                    </a:cubicBezTo>
                    <a:cubicBezTo>
                      <a:pt x="26" y="6"/>
                      <a:pt x="25" y="7"/>
                      <a:pt x="25" y="7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0" y="45"/>
                      <a:pt x="0" y="47"/>
                      <a:pt x="1" y="47"/>
                    </a:cubicBezTo>
                    <a:cubicBezTo>
                      <a:pt x="2" y="48"/>
                      <a:pt x="2" y="48"/>
                      <a:pt x="3" y="4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0" name="流程图: 准备 59"/>
            <p:cNvSpPr/>
            <p:nvPr/>
          </p:nvSpPr>
          <p:spPr>
            <a:xfrm rot="16200000">
              <a:off x="4470448" y="1945706"/>
              <a:ext cx="865530" cy="760699"/>
            </a:xfrm>
            <a:prstGeom prst="flowChartPreparation">
              <a:avLst/>
            </a:prstGeom>
            <a:noFill/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095358" y="2902061"/>
            <a:ext cx="925437" cy="1052970"/>
            <a:chOff x="1562591" y="3429000"/>
            <a:chExt cx="760699" cy="865530"/>
          </a:xfrm>
        </p:grpSpPr>
        <p:grpSp>
          <p:nvGrpSpPr>
            <p:cNvPr id="64" name="组合 86"/>
            <p:cNvGrpSpPr/>
            <p:nvPr/>
          </p:nvGrpSpPr>
          <p:grpSpPr bwMode="auto">
            <a:xfrm>
              <a:off x="1730049" y="3648872"/>
              <a:ext cx="425785" cy="425785"/>
              <a:chOff x="0" y="0"/>
              <a:chExt cx="382834" cy="382833"/>
            </a:xfrm>
          </p:grpSpPr>
          <p:sp>
            <p:nvSpPr>
              <p:cNvPr id="66" name="Freeform 10"/>
              <p:cNvSpPr/>
              <p:nvPr/>
            </p:nvSpPr>
            <p:spPr bwMode="auto">
              <a:xfrm>
                <a:off x="75488" y="0"/>
                <a:ext cx="111884" cy="76836"/>
              </a:xfrm>
              <a:custGeom>
                <a:avLst/>
                <a:gdLst>
                  <a:gd name="T0" fmla="*/ 57 w 83"/>
                  <a:gd name="T1" fmla="*/ 19 h 57"/>
                  <a:gd name="T2" fmla="*/ 71 w 83"/>
                  <a:gd name="T3" fmla="*/ 33 h 57"/>
                  <a:gd name="T4" fmla="*/ 83 w 83"/>
                  <a:gd name="T5" fmla="*/ 26 h 57"/>
                  <a:gd name="T6" fmla="*/ 57 w 83"/>
                  <a:gd name="T7" fmla="*/ 0 h 57"/>
                  <a:gd name="T8" fmla="*/ 0 w 83"/>
                  <a:gd name="T9" fmla="*/ 57 h 57"/>
                  <a:gd name="T10" fmla="*/ 19 w 83"/>
                  <a:gd name="T11" fmla="*/ 57 h 57"/>
                  <a:gd name="T12" fmla="*/ 57 w 83"/>
                  <a:gd name="T13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57">
                    <a:moveTo>
                      <a:pt x="57" y="19"/>
                    </a:moveTo>
                    <a:lnTo>
                      <a:pt x="71" y="33"/>
                    </a:lnTo>
                    <a:lnTo>
                      <a:pt x="83" y="26"/>
                    </a:lnTo>
                    <a:lnTo>
                      <a:pt x="57" y="0"/>
                    </a:lnTo>
                    <a:lnTo>
                      <a:pt x="0" y="57"/>
                    </a:lnTo>
                    <a:lnTo>
                      <a:pt x="19" y="57"/>
                    </a:lnTo>
                    <a:lnTo>
                      <a:pt x="57" y="1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Freeform 11"/>
              <p:cNvSpPr/>
              <p:nvPr/>
            </p:nvSpPr>
            <p:spPr bwMode="auto">
              <a:xfrm>
                <a:off x="152324" y="0"/>
                <a:ext cx="179285" cy="76836"/>
              </a:xfrm>
              <a:custGeom>
                <a:avLst/>
                <a:gdLst>
                  <a:gd name="T0" fmla="*/ 29 w 133"/>
                  <a:gd name="T1" fmla="*/ 57 h 57"/>
                  <a:gd name="T2" fmla="*/ 95 w 133"/>
                  <a:gd name="T3" fmla="*/ 19 h 57"/>
                  <a:gd name="T4" fmla="*/ 116 w 133"/>
                  <a:gd name="T5" fmla="*/ 57 h 57"/>
                  <a:gd name="T6" fmla="*/ 133 w 133"/>
                  <a:gd name="T7" fmla="*/ 57 h 57"/>
                  <a:gd name="T8" fmla="*/ 100 w 133"/>
                  <a:gd name="T9" fmla="*/ 0 h 57"/>
                  <a:gd name="T10" fmla="*/ 0 w 133"/>
                  <a:gd name="T11" fmla="*/ 57 h 57"/>
                  <a:gd name="T12" fmla="*/ 29 w 133"/>
                  <a:gd name="T1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7">
                    <a:moveTo>
                      <a:pt x="29" y="57"/>
                    </a:moveTo>
                    <a:lnTo>
                      <a:pt x="95" y="19"/>
                    </a:lnTo>
                    <a:lnTo>
                      <a:pt x="116" y="57"/>
                    </a:lnTo>
                    <a:lnTo>
                      <a:pt x="133" y="57"/>
                    </a:lnTo>
                    <a:lnTo>
                      <a:pt x="100" y="0"/>
                    </a:lnTo>
                    <a:lnTo>
                      <a:pt x="0" y="57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Freeform 12"/>
              <p:cNvSpPr>
                <a:spLocks noEditPoints="1"/>
              </p:cNvSpPr>
              <p:nvPr/>
            </p:nvSpPr>
            <p:spPr bwMode="auto">
              <a:xfrm>
                <a:off x="0" y="95708"/>
                <a:ext cx="382834" cy="287125"/>
              </a:xfrm>
              <a:custGeom>
                <a:avLst/>
                <a:gdLst>
                  <a:gd name="T0" fmla="*/ 114 w 120"/>
                  <a:gd name="T1" fmla="*/ 0 h 90"/>
                  <a:gd name="T2" fmla="*/ 6 w 120"/>
                  <a:gd name="T3" fmla="*/ 0 h 90"/>
                  <a:gd name="T4" fmla="*/ 0 w 120"/>
                  <a:gd name="T5" fmla="*/ 6 h 90"/>
                  <a:gd name="T6" fmla="*/ 0 w 120"/>
                  <a:gd name="T7" fmla="*/ 84 h 90"/>
                  <a:gd name="T8" fmla="*/ 6 w 120"/>
                  <a:gd name="T9" fmla="*/ 90 h 90"/>
                  <a:gd name="T10" fmla="*/ 114 w 120"/>
                  <a:gd name="T11" fmla="*/ 90 h 90"/>
                  <a:gd name="T12" fmla="*/ 120 w 120"/>
                  <a:gd name="T13" fmla="*/ 84 h 90"/>
                  <a:gd name="T14" fmla="*/ 120 w 120"/>
                  <a:gd name="T15" fmla="*/ 6 h 90"/>
                  <a:gd name="T16" fmla="*/ 114 w 120"/>
                  <a:gd name="T17" fmla="*/ 0 h 90"/>
                  <a:gd name="T18" fmla="*/ 114 w 120"/>
                  <a:gd name="T19" fmla="*/ 84 h 90"/>
                  <a:gd name="T20" fmla="*/ 6 w 120"/>
                  <a:gd name="T21" fmla="*/ 84 h 90"/>
                  <a:gd name="T22" fmla="*/ 6 w 120"/>
                  <a:gd name="T23" fmla="*/ 6 h 90"/>
                  <a:gd name="T24" fmla="*/ 114 w 120"/>
                  <a:gd name="T25" fmla="*/ 6 h 90"/>
                  <a:gd name="T26" fmla="*/ 114 w 120"/>
                  <a:gd name="T27" fmla="*/ 24 h 90"/>
                  <a:gd name="T28" fmla="*/ 72 w 120"/>
                  <a:gd name="T29" fmla="*/ 24 h 90"/>
                  <a:gd name="T30" fmla="*/ 66 w 120"/>
                  <a:gd name="T31" fmla="*/ 30 h 90"/>
                  <a:gd name="T32" fmla="*/ 66 w 120"/>
                  <a:gd name="T33" fmla="*/ 60 h 90"/>
                  <a:gd name="T34" fmla="*/ 72 w 120"/>
                  <a:gd name="T35" fmla="*/ 66 h 90"/>
                  <a:gd name="T36" fmla="*/ 114 w 120"/>
                  <a:gd name="T37" fmla="*/ 66 h 90"/>
                  <a:gd name="T38" fmla="*/ 114 w 120"/>
                  <a:gd name="T39" fmla="*/ 84 h 90"/>
                  <a:gd name="T40" fmla="*/ 114 w 120"/>
                  <a:gd name="T41" fmla="*/ 60 h 90"/>
                  <a:gd name="T42" fmla="*/ 72 w 120"/>
                  <a:gd name="T43" fmla="*/ 60 h 90"/>
                  <a:gd name="T44" fmla="*/ 72 w 120"/>
                  <a:gd name="T45" fmla="*/ 30 h 90"/>
                  <a:gd name="T46" fmla="*/ 114 w 120"/>
                  <a:gd name="T47" fmla="*/ 30 h 90"/>
                  <a:gd name="T48" fmla="*/ 114 w 120"/>
                  <a:gd name="T49" fmla="*/ 6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0" h="90">
                    <a:moveTo>
                      <a:pt x="11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7"/>
                      <a:pt x="3" y="90"/>
                      <a:pt x="6" y="90"/>
                    </a:cubicBezTo>
                    <a:cubicBezTo>
                      <a:pt x="114" y="90"/>
                      <a:pt x="114" y="90"/>
                      <a:pt x="114" y="90"/>
                    </a:cubicBezTo>
                    <a:cubicBezTo>
                      <a:pt x="117" y="90"/>
                      <a:pt x="120" y="87"/>
                      <a:pt x="120" y="84"/>
                    </a:cubicBezTo>
                    <a:cubicBezTo>
                      <a:pt x="120" y="6"/>
                      <a:pt x="120" y="6"/>
                      <a:pt x="120" y="6"/>
                    </a:cubicBezTo>
                    <a:cubicBezTo>
                      <a:pt x="120" y="3"/>
                      <a:pt x="117" y="0"/>
                      <a:pt x="114" y="0"/>
                    </a:cubicBezTo>
                    <a:close/>
                    <a:moveTo>
                      <a:pt x="114" y="84"/>
                    </a:moveTo>
                    <a:cubicBezTo>
                      <a:pt x="6" y="84"/>
                      <a:pt x="6" y="84"/>
                      <a:pt x="6" y="8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4" y="24"/>
                      <a:pt x="114" y="24"/>
                      <a:pt x="114" y="24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69" y="24"/>
                      <a:pt x="66" y="27"/>
                      <a:pt x="66" y="30"/>
                    </a:cubicBezTo>
                    <a:cubicBezTo>
                      <a:pt x="66" y="60"/>
                      <a:pt x="66" y="60"/>
                      <a:pt x="66" y="60"/>
                    </a:cubicBezTo>
                    <a:cubicBezTo>
                      <a:pt x="66" y="63"/>
                      <a:pt x="69" y="66"/>
                      <a:pt x="72" y="66"/>
                    </a:cubicBezTo>
                    <a:cubicBezTo>
                      <a:pt x="114" y="66"/>
                      <a:pt x="114" y="66"/>
                      <a:pt x="114" y="66"/>
                    </a:cubicBezTo>
                    <a:lnTo>
                      <a:pt x="114" y="84"/>
                    </a:lnTo>
                    <a:close/>
                    <a:moveTo>
                      <a:pt x="114" y="60"/>
                    </a:moveTo>
                    <a:cubicBezTo>
                      <a:pt x="72" y="60"/>
                      <a:pt x="72" y="60"/>
                      <a:pt x="72" y="6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114" y="30"/>
                      <a:pt x="114" y="30"/>
                      <a:pt x="114" y="30"/>
                    </a:cubicBezTo>
                    <a:lnTo>
                      <a:pt x="114" y="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Freeform 13"/>
              <p:cNvSpPr>
                <a:spLocks noEditPoints="1"/>
              </p:cNvSpPr>
              <p:nvPr/>
            </p:nvSpPr>
            <p:spPr bwMode="auto">
              <a:xfrm>
                <a:off x="248033" y="210289"/>
                <a:ext cx="57964" cy="57964"/>
              </a:xfrm>
              <a:custGeom>
                <a:avLst/>
                <a:gdLst>
                  <a:gd name="T0" fmla="*/ 9 w 18"/>
                  <a:gd name="T1" fmla="*/ 18 h 18"/>
                  <a:gd name="T2" fmla="*/ 18 w 18"/>
                  <a:gd name="T3" fmla="*/ 9 h 18"/>
                  <a:gd name="T4" fmla="*/ 9 w 18"/>
                  <a:gd name="T5" fmla="*/ 0 h 18"/>
                  <a:gd name="T6" fmla="*/ 0 w 18"/>
                  <a:gd name="T7" fmla="*/ 9 h 18"/>
                  <a:gd name="T8" fmla="*/ 9 w 18"/>
                  <a:gd name="T9" fmla="*/ 18 h 18"/>
                  <a:gd name="T10" fmla="*/ 9 w 18"/>
                  <a:gd name="T11" fmla="*/ 6 h 18"/>
                  <a:gd name="T12" fmla="*/ 12 w 18"/>
                  <a:gd name="T13" fmla="*/ 9 h 18"/>
                  <a:gd name="T14" fmla="*/ 9 w 18"/>
                  <a:gd name="T15" fmla="*/ 12 h 18"/>
                  <a:gd name="T16" fmla="*/ 6 w 18"/>
                  <a:gd name="T17" fmla="*/ 9 h 18"/>
                  <a:gd name="T18" fmla="*/ 9 w 18"/>
                  <a:gd name="T1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18"/>
                    </a:moveTo>
                    <a:cubicBezTo>
                      <a:pt x="14" y="18"/>
                      <a:pt x="18" y="14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4" y="18"/>
                      <a:pt x="9" y="18"/>
                    </a:cubicBezTo>
                    <a:close/>
                    <a:moveTo>
                      <a:pt x="9" y="6"/>
                    </a:moveTo>
                    <a:cubicBezTo>
                      <a:pt x="11" y="6"/>
                      <a:pt x="12" y="7"/>
                      <a:pt x="12" y="9"/>
                    </a:cubicBezTo>
                    <a:cubicBezTo>
                      <a:pt x="12" y="11"/>
                      <a:pt x="11" y="12"/>
                      <a:pt x="9" y="12"/>
                    </a:cubicBezTo>
                    <a:cubicBezTo>
                      <a:pt x="7" y="12"/>
                      <a:pt x="6" y="11"/>
                      <a:pt x="6" y="9"/>
                    </a:cubicBezTo>
                    <a:cubicBezTo>
                      <a:pt x="6" y="7"/>
                      <a:pt x="7" y="6"/>
                      <a:pt x="9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5" name="流程图: 准备 64"/>
            <p:cNvSpPr/>
            <p:nvPr/>
          </p:nvSpPr>
          <p:spPr>
            <a:xfrm rot="16200000">
              <a:off x="1510176" y="3481415"/>
              <a:ext cx="865530" cy="760699"/>
            </a:xfrm>
            <a:prstGeom prst="flowChartPreparation">
              <a:avLst/>
            </a:prstGeom>
            <a:noFill/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095358" y="4569505"/>
            <a:ext cx="925437" cy="1052970"/>
            <a:chOff x="1423912" y="4847884"/>
            <a:chExt cx="760699" cy="865530"/>
          </a:xfrm>
        </p:grpSpPr>
        <p:grpSp>
          <p:nvGrpSpPr>
            <p:cNvPr id="71" name="组合 81"/>
            <p:cNvGrpSpPr/>
            <p:nvPr/>
          </p:nvGrpSpPr>
          <p:grpSpPr bwMode="auto">
            <a:xfrm>
              <a:off x="1591370" y="5067756"/>
              <a:ext cx="425785" cy="425785"/>
              <a:chOff x="0" y="0"/>
              <a:chExt cx="382834" cy="382834"/>
            </a:xfrm>
          </p:grpSpPr>
          <p:sp>
            <p:nvSpPr>
              <p:cNvPr id="73" name="Freeform 6"/>
              <p:cNvSpPr/>
              <p:nvPr/>
            </p:nvSpPr>
            <p:spPr bwMode="auto">
              <a:xfrm>
                <a:off x="134800" y="133452"/>
                <a:ext cx="114580" cy="115929"/>
              </a:xfrm>
              <a:custGeom>
                <a:avLst/>
                <a:gdLst>
                  <a:gd name="T0" fmla="*/ 18 w 36"/>
                  <a:gd name="T1" fmla="*/ 0 h 36"/>
                  <a:gd name="T2" fmla="*/ 13 w 36"/>
                  <a:gd name="T3" fmla="*/ 1 h 36"/>
                  <a:gd name="T4" fmla="*/ 19 w 36"/>
                  <a:gd name="T5" fmla="*/ 6 h 36"/>
                  <a:gd name="T6" fmla="*/ 30 w 36"/>
                  <a:gd name="T7" fmla="*/ 18 h 36"/>
                  <a:gd name="T8" fmla="*/ 18 w 36"/>
                  <a:gd name="T9" fmla="*/ 30 h 36"/>
                  <a:gd name="T10" fmla="*/ 6 w 36"/>
                  <a:gd name="T11" fmla="*/ 19 h 36"/>
                  <a:gd name="T12" fmla="*/ 1 w 36"/>
                  <a:gd name="T13" fmla="*/ 13 h 36"/>
                  <a:gd name="T14" fmla="*/ 0 w 36"/>
                  <a:gd name="T15" fmla="*/ 18 h 36"/>
                  <a:gd name="T16" fmla="*/ 18 w 36"/>
                  <a:gd name="T17" fmla="*/ 36 h 36"/>
                  <a:gd name="T18" fmla="*/ 36 w 36"/>
                  <a:gd name="T19" fmla="*/ 18 h 36"/>
                  <a:gd name="T20" fmla="*/ 18 w 36"/>
                  <a:gd name="T2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cubicBezTo>
                      <a:pt x="16" y="0"/>
                      <a:pt x="15" y="0"/>
                      <a:pt x="13" y="1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5" y="7"/>
                      <a:pt x="30" y="12"/>
                      <a:pt x="30" y="18"/>
                    </a:cubicBezTo>
                    <a:cubicBezTo>
                      <a:pt x="30" y="25"/>
                      <a:pt x="25" y="30"/>
                      <a:pt x="18" y="30"/>
                    </a:cubicBezTo>
                    <a:cubicBezTo>
                      <a:pt x="12" y="30"/>
                      <a:pt x="7" y="25"/>
                      <a:pt x="6" y="19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28"/>
                      <a:pt x="8" y="36"/>
                      <a:pt x="18" y="36"/>
                    </a:cubicBezTo>
                    <a:cubicBezTo>
                      <a:pt x="28" y="36"/>
                      <a:pt x="36" y="28"/>
                      <a:pt x="36" y="18"/>
                    </a:cubicBezTo>
                    <a:cubicBezTo>
                      <a:pt x="36" y="8"/>
                      <a:pt x="28" y="0"/>
                      <a:pt x="1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Freeform 7"/>
              <p:cNvSpPr>
                <a:spLocks noEditPoints="1"/>
              </p:cNvSpPr>
              <p:nvPr/>
            </p:nvSpPr>
            <p:spPr bwMode="auto">
              <a:xfrm>
                <a:off x="0" y="0"/>
                <a:ext cx="200853" cy="200853"/>
              </a:xfrm>
              <a:custGeom>
                <a:avLst/>
                <a:gdLst>
                  <a:gd name="T0" fmla="*/ 62 w 63"/>
                  <a:gd name="T1" fmla="*/ 58 h 63"/>
                  <a:gd name="T2" fmla="*/ 42 w 63"/>
                  <a:gd name="T3" fmla="*/ 37 h 63"/>
                  <a:gd name="T4" fmla="*/ 42 w 63"/>
                  <a:gd name="T5" fmla="*/ 36 h 63"/>
                  <a:gd name="T6" fmla="*/ 42 w 63"/>
                  <a:gd name="T7" fmla="*/ 24 h 63"/>
                  <a:gd name="T8" fmla="*/ 40 w 63"/>
                  <a:gd name="T9" fmla="*/ 20 h 63"/>
                  <a:gd name="T10" fmla="*/ 22 w 63"/>
                  <a:gd name="T11" fmla="*/ 2 h 63"/>
                  <a:gd name="T12" fmla="*/ 18 w 63"/>
                  <a:gd name="T13" fmla="*/ 0 h 63"/>
                  <a:gd name="T14" fmla="*/ 16 w 63"/>
                  <a:gd name="T15" fmla="*/ 0 h 63"/>
                  <a:gd name="T16" fmla="*/ 12 w 63"/>
                  <a:gd name="T17" fmla="*/ 6 h 63"/>
                  <a:gd name="T18" fmla="*/ 12 w 63"/>
                  <a:gd name="T19" fmla="*/ 12 h 63"/>
                  <a:gd name="T20" fmla="*/ 6 w 63"/>
                  <a:gd name="T21" fmla="*/ 12 h 63"/>
                  <a:gd name="T22" fmla="*/ 0 w 63"/>
                  <a:gd name="T23" fmla="*/ 16 h 63"/>
                  <a:gd name="T24" fmla="*/ 2 w 63"/>
                  <a:gd name="T25" fmla="*/ 22 h 63"/>
                  <a:gd name="T26" fmla="*/ 20 w 63"/>
                  <a:gd name="T27" fmla="*/ 40 h 63"/>
                  <a:gd name="T28" fmla="*/ 24 w 63"/>
                  <a:gd name="T29" fmla="*/ 42 h 63"/>
                  <a:gd name="T30" fmla="*/ 36 w 63"/>
                  <a:gd name="T31" fmla="*/ 42 h 63"/>
                  <a:gd name="T32" fmla="*/ 37 w 63"/>
                  <a:gd name="T33" fmla="*/ 42 h 63"/>
                  <a:gd name="T34" fmla="*/ 58 w 63"/>
                  <a:gd name="T35" fmla="*/ 62 h 63"/>
                  <a:gd name="T36" fmla="*/ 60 w 63"/>
                  <a:gd name="T37" fmla="*/ 63 h 63"/>
                  <a:gd name="T38" fmla="*/ 62 w 63"/>
                  <a:gd name="T39" fmla="*/ 62 h 63"/>
                  <a:gd name="T40" fmla="*/ 62 w 63"/>
                  <a:gd name="T41" fmla="*/ 58 h 63"/>
                  <a:gd name="T42" fmla="*/ 6 w 63"/>
                  <a:gd name="T43" fmla="*/ 18 h 63"/>
                  <a:gd name="T44" fmla="*/ 18 w 63"/>
                  <a:gd name="T45" fmla="*/ 18 h 63"/>
                  <a:gd name="T46" fmla="*/ 18 w 63"/>
                  <a:gd name="T47" fmla="*/ 6 h 63"/>
                  <a:gd name="T48" fmla="*/ 36 w 63"/>
                  <a:gd name="T49" fmla="*/ 24 h 63"/>
                  <a:gd name="T50" fmla="*/ 36 w 63"/>
                  <a:gd name="T51" fmla="*/ 36 h 63"/>
                  <a:gd name="T52" fmla="*/ 24 w 63"/>
                  <a:gd name="T53" fmla="*/ 36 h 63"/>
                  <a:gd name="T54" fmla="*/ 6 w 63"/>
                  <a:gd name="T55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3" h="63">
                    <a:moveTo>
                      <a:pt x="62" y="58"/>
                    </a:move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42" y="37"/>
                      <a:pt x="42" y="36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2"/>
                      <a:pt x="41" y="21"/>
                      <a:pt x="40" y="20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0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3" y="1"/>
                      <a:pt x="12" y="4"/>
                      <a:pt x="12" y="6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2"/>
                      <a:pt x="1" y="13"/>
                      <a:pt x="0" y="16"/>
                    </a:cubicBezTo>
                    <a:cubicBezTo>
                      <a:pt x="0" y="18"/>
                      <a:pt x="0" y="21"/>
                      <a:pt x="2" y="22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1" y="41"/>
                      <a:pt x="22" y="42"/>
                      <a:pt x="24" y="42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58" y="63"/>
                      <a:pt x="59" y="63"/>
                      <a:pt x="60" y="63"/>
                    </a:cubicBezTo>
                    <a:cubicBezTo>
                      <a:pt x="61" y="63"/>
                      <a:pt x="62" y="63"/>
                      <a:pt x="62" y="62"/>
                    </a:cubicBezTo>
                    <a:cubicBezTo>
                      <a:pt x="63" y="61"/>
                      <a:pt x="63" y="59"/>
                      <a:pt x="62" y="58"/>
                    </a:cubicBezTo>
                    <a:close/>
                    <a:moveTo>
                      <a:pt x="6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24" y="36"/>
                      <a:pt x="24" y="36"/>
                      <a:pt x="24" y="36"/>
                    </a:cubicBezTo>
                    <a:lnTo>
                      <a:pt x="6" y="1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Freeform 8"/>
              <p:cNvSpPr/>
              <p:nvPr/>
            </p:nvSpPr>
            <p:spPr bwMode="auto">
              <a:xfrm>
                <a:off x="67400" y="67400"/>
                <a:ext cx="248033" cy="248033"/>
              </a:xfrm>
              <a:custGeom>
                <a:avLst/>
                <a:gdLst>
                  <a:gd name="T0" fmla="*/ 39 w 78"/>
                  <a:gd name="T1" fmla="*/ 0 h 78"/>
                  <a:gd name="T2" fmla="*/ 27 w 78"/>
                  <a:gd name="T3" fmla="*/ 2 h 78"/>
                  <a:gd name="T4" fmla="*/ 27 w 78"/>
                  <a:gd name="T5" fmla="*/ 3 h 78"/>
                  <a:gd name="T6" fmla="*/ 27 w 78"/>
                  <a:gd name="T7" fmla="*/ 8 h 78"/>
                  <a:gd name="T8" fmla="*/ 39 w 78"/>
                  <a:gd name="T9" fmla="*/ 6 h 78"/>
                  <a:gd name="T10" fmla="*/ 72 w 78"/>
                  <a:gd name="T11" fmla="*/ 39 h 78"/>
                  <a:gd name="T12" fmla="*/ 39 w 78"/>
                  <a:gd name="T13" fmla="*/ 72 h 78"/>
                  <a:gd name="T14" fmla="*/ 6 w 78"/>
                  <a:gd name="T15" fmla="*/ 39 h 78"/>
                  <a:gd name="T16" fmla="*/ 8 w 78"/>
                  <a:gd name="T17" fmla="*/ 27 h 78"/>
                  <a:gd name="T18" fmla="*/ 3 w 78"/>
                  <a:gd name="T19" fmla="*/ 27 h 78"/>
                  <a:gd name="T20" fmla="*/ 2 w 78"/>
                  <a:gd name="T21" fmla="*/ 27 h 78"/>
                  <a:gd name="T22" fmla="*/ 0 w 78"/>
                  <a:gd name="T23" fmla="*/ 39 h 78"/>
                  <a:gd name="T24" fmla="*/ 39 w 78"/>
                  <a:gd name="T25" fmla="*/ 78 h 78"/>
                  <a:gd name="T26" fmla="*/ 78 w 78"/>
                  <a:gd name="T27" fmla="*/ 39 h 78"/>
                  <a:gd name="T28" fmla="*/ 39 w 78"/>
                  <a:gd name="T2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8" h="78">
                    <a:moveTo>
                      <a:pt x="39" y="0"/>
                    </a:moveTo>
                    <a:cubicBezTo>
                      <a:pt x="35" y="0"/>
                      <a:pt x="31" y="1"/>
                      <a:pt x="27" y="2"/>
                    </a:cubicBezTo>
                    <a:cubicBezTo>
                      <a:pt x="27" y="2"/>
                      <a:pt x="27" y="3"/>
                      <a:pt x="27" y="3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31" y="7"/>
                      <a:pt x="35" y="6"/>
                      <a:pt x="39" y="6"/>
                    </a:cubicBezTo>
                    <a:cubicBezTo>
                      <a:pt x="57" y="6"/>
                      <a:pt x="72" y="21"/>
                      <a:pt x="72" y="39"/>
                    </a:cubicBezTo>
                    <a:cubicBezTo>
                      <a:pt x="72" y="57"/>
                      <a:pt x="57" y="72"/>
                      <a:pt x="39" y="72"/>
                    </a:cubicBezTo>
                    <a:cubicBezTo>
                      <a:pt x="21" y="72"/>
                      <a:pt x="6" y="57"/>
                      <a:pt x="6" y="39"/>
                    </a:cubicBezTo>
                    <a:cubicBezTo>
                      <a:pt x="6" y="35"/>
                      <a:pt x="7" y="31"/>
                      <a:pt x="8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1" y="31"/>
                      <a:pt x="0" y="35"/>
                      <a:pt x="0" y="39"/>
                    </a:cubicBezTo>
                    <a:cubicBezTo>
                      <a:pt x="0" y="61"/>
                      <a:pt x="17" y="78"/>
                      <a:pt x="39" y="78"/>
                    </a:cubicBezTo>
                    <a:cubicBezTo>
                      <a:pt x="61" y="78"/>
                      <a:pt x="78" y="61"/>
                      <a:pt x="78" y="39"/>
                    </a:cubicBezTo>
                    <a:cubicBezTo>
                      <a:pt x="78" y="17"/>
                      <a:pt x="61" y="0"/>
                      <a:pt x="3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" name="Freeform 9"/>
              <p:cNvSpPr/>
              <p:nvPr/>
            </p:nvSpPr>
            <p:spPr bwMode="auto">
              <a:xfrm>
                <a:off x="0" y="0"/>
                <a:ext cx="382834" cy="382834"/>
              </a:xfrm>
              <a:custGeom>
                <a:avLst/>
                <a:gdLst>
                  <a:gd name="T0" fmla="*/ 60 w 120"/>
                  <a:gd name="T1" fmla="*/ 0 h 120"/>
                  <a:gd name="T2" fmla="*/ 35 w 120"/>
                  <a:gd name="T3" fmla="*/ 6 h 120"/>
                  <a:gd name="T4" fmla="*/ 39 w 120"/>
                  <a:gd name="T5" fmla="*/ 10 h 120"/>
                  <a:gd name="T6" fmla="*/ 60 w 120"/>
                  <a:gd name="T7" fmla="*/ 6 h 120"/>
                  <a:gd name="T8" fmla="*/ 114 w 120"/>
                  <a:gd name="T9" fmla="*/ 60 h 120"/>
                  <a:gd name="T10" fmla="*/ 60 w 120"/>
                  <a:gd name="T11" fmla="*/ 114 h 120"/>
                  <a:gd name="T12" fmla="*/ 6 w 120"/>
                  <a:gd name="T13" fmla="*/ 60 h 120"/>
                  <a:gd name="T14" fmla="*/ 10 w 120"/>
                  <a:gd name="T15" fmla="*/ 39 h 120"/>
                  <a:gd name="T16" fmla="*/ 6 w 120"/>
                  <a:gd name="T17" fmla="*/ 35 h 120"/>
                  <a:gd name="T18" fmla="*/ 0 w 120"/>
                  <a:gd name="T19" fmla="*/ 60 h 120"/>
                  <a:gd name="T20" fmla="*/ 60 w 120"/>
                  <a:gd name="T21" fmla="*/ 120 h 120"/>
                  <a:gd name="T22" fmla="*/ 120 w 120"/>
                  <a:gd name="T23" fmla="*/ 60 h 120"/>
                  <a:gd name="T24" fmla="*/ 60 w 120"/>
                  <a:gd name="T2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0" h="120">
                    <a:moveTo>
                      <a:pt x="60" y="0"/>
                    </a:moveTo>
                    <a:cubicBezTo>
                      <a:pt x="51" y="0"/>
                      <a:pt x="42" y="2"/>
                      <a:pt x="35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6" y="7"/>
                      <a:pt x="53" y="6"/>
                      <a:pt x="60" y="6"/>
                    </a:cubicBezTo>
                    <a:cubicBezTo>
                      <a:pt x="90" y="6"/>
                      <a:pt x="114" y="30"/>
                      <a:pt x="114" y="60"/>
                    </a:cubicBezTo>
                    <a:cubicBezTo>
                      <a:pt x="114" y="90"/>
                      <a:pt x="90" y="114"/>
                      <a:pt x="60" y="114"/>
                    </a:cubicBezTo>
                    <a:cubicBezTo>
                      <a:pt x="30" y="114"/>
                      <a:pt x="6" y="90"/>
                      <a:pt x="6" y="60"/>
                    </a:cubicBezTo>
                    <a:cubicBezTo>
                      <a:pt x="6" y="53"/>
                      <a:pt x="7" y="46"/>
                      <a:pt x="10" y="39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2" y="42"/>
                      <a:pt x="0" y="51"/>
                      <a:pt x="0" y="60"/>
                    </a:cubicBezTo>
                    <a:cubicBezTo>
                      <a:pt x="0" y="93"/>
                      <a:pt x="27" y="120"/>
                      <a:pt x="60" y="120"/>
                    </a:cubicBezTo>
                    <a:cubicBezTo>
                      <a:pt x="93" y="120"/>
                      <a:pt x="120" y="93"/>
                      <a:pt x="120" y="60"/>
                    </a:cubicBezTo>
                    <a:cubicBezTo>
                      <a:pt x="120" y="27"/>
                      <a:pt x="93" y="0"/>
                      <a:pt x="6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2" name="流程图: 准备 71"/>
            <p:cNvSpPr/>
            <p:nvPr/>
          </p:nvSpPr>
          <p:spPr>
            <a:xfrm rot="16200000">
              <a:off x="1371497" y="4900299"/>
              <a:ext cx="865530" cy="760699"/>
            </a:xfrm>
            <a:prstGeom prst="flowChartPreparation">
              <a:avLst/>
            </a:prstGeom>
            <a:noFill/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025219" y="2910742"/>
            <a:ext cx="925437" cy="1052970"/>
            <a:chOff x="4690661" y="3484175"/>
            <a:chExt cx="760699" cy="865530"/>
          </a:xfrm>
        </p:grpSpPr>
        <p:grpSp>
          <p:nvGrpSpPr>
            <p:cNvPr id="78" name="组合 95"/>
            <p:cNvGrpSpPr/>
            <p:nvPr/>
          </p:nvGrpSpPr>
          <p:grpSpPr bwMode="auto">
            <a:xfrm>
              <a:off x="4858119" y="3704047"/>
              <a:ext cx="425785" cy="425785"/>
              <a:chOff x="0" y="0"/>
              <a:chExt cx="382834" cy="382834"/>
            </a:xfrm>
          </p:grpSpPr>
          <p:sp>
            <p:nvSpPr>
              <p:cNvPr id="80" name="Freeform 17"/>
              <p:cNvSpPr/>
              <p:nvPr/>
            </p:nvSpPr>
            <p:spPr bwMode="auto">
              <a:xfrm>
                <a:off x="0" y="363962"/>
                <a:ext cx="382834" cy="18872"/>
              </a:xfrm>
              <a:custGeom>
                <a:avLst/>
                <a:gdLst>
                  <a:gd name="T0" fmla="*/ 117 w 120"/>
                  <a:gd name="T1" fmla="*/ 6 h 6"/>
                  <a:gd name="T2" fmla="*/ 3 w 120"/>
                  <a:gd name="T3" fmla="*/ 6 h 6"/>
                  <a:gd name="T4" fmla="*/ 0 w 120"/>
                  <a:gd name="T5" fmla="*/ 3 h 6"/>
                  <a:gd name="T6" fmla="*/ 3 w 120"/>
                  <a:gd name="T7" fmla="*/ 0 h 6"/>
                  <a:gd name="T8" fmla="*/ 117 w 120"/>
                  <a:gd name="T9" fmla="*/ 0 h 6"/>
                  <a:gd name="T10" fmla="*/ 120 w 120"/>
                  <a:gd name="T11" fmla="*/ 3 h 6"/>
                  <a:gd name="T12" fmla="*/ 117 w 120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6">
                    <a:moveTo>
                      <a:pt x="117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19" y="0"/>
                      <a:pt x="120" y="1"/>
                      <a:pt x="120" y="3"/>
                    </a:cubicBezTo>
                    <a:cubicBezTo>
                      <a:pt x="120" y="5"/>
                      <a:pt x="119" y="6"/>
                      <a:pt x="117" y="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1" name="Freeform 18"/>
              <p:cNvSpPr>
                <a:spLocks noEditPoints="1"/>
              </p:cNvSpPr>
              <p:nvPr/>
            </p:nvSpPr>
            <p:spPr bwMode="auto">
              <a:xfrm>
                <a:off x="20220" y="210289"/>
                <a:ext cx="56616" cy="134801"/>
              </a:xfrm>
              <a:custGeom>
                <a:avLst/>
                <a:gdLst>
                  <a:gd name="T0" fmla="*/ 12 w 18"/>
                  <a:gd name="T1" fmla="*/ 0 h 42"/>
                  <a:gd name="T2" fmla="*/ 6 w 18"/>
                  <a:gd name="T3" fmla="*/ 0 h 42"/>
                  <a:gd name="T4" fmla="*/ 0 w 18"/>
                  <a:gd name="T5" fmla="*/ 6 h 42"/>
                  <a:gd name="T6" fmla="*/ 0 w 18"/>
                  <a:gd name="T7" fmla="*/ 36 h 42"/>
                  <a:gd name="T8" fmla="*/ 6 w 18"/>
                  <a:gd name="T9" fmla="*/ 42 h 42"/>
                  <a:gd name="T10" fmla="*/ 12 w 18"/>
                  <a:gd name="T11" fmla="*/ 42 h 42"/>
                  <a:gd name="T12" fmla="*/ 18 w 18"/>
                  <a:gd name="T13" fmla="*/ 36 h 42"/>
                  <a:gd name="T14" fmla="*/ 18 w 18"/>
                  <a:gd name="T15" fmla="*/ 6 h 42"/>
                  <a:gd name="T16" fmla="*/ 12 w 18"/>
                  <a:gd name="T17" fmla="*/ 0 h 42"/>
                  <a:gd name="T18" fmla="*/ 6 w 18"/>
                  <a:gd name="T19" fmla="*/ 36 h 42"/>
                  <a:gd name="T20" fmla="*/ 6 w 18"/>
                  <a:gd name="T21" fmla="*/ 6 h 42"/>
                  <a:gd name="T22" fmla="*/ 12 w 18"/>
                  <a:gd name="T23" fmla="*/ 6 h 42"/>
                  <a:gd name="T24" fmla="*/ 12 w 18"/>
                  <a:gd name="T25" fmla="*/ 36 h 42"/>
                  <a:gd name="T26" fmla="*/ 6 w 18"/>
                  <a:gd name="T27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42">
                    <a:moveTo>
                      <a:pt x="1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9"/>
                      <a:pt x="3" y="42"/>
                      <a:pt x="6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5" y="42"/>
                      <a:pt x="18" y="39"/>
                      <a:pt x="18" y="3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3"/>
                      <a:pt x="15" y="0"/>
                      <a:pt x="12" y="0"/>
                    </a:cubicBezTo>
                    <a:close/>
                    <a:moveTo>
                      <a:pt x="6" y="3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6"/>
                      <a:pt x="12" y="36"/>
                      <a:pt x="12" y="36"/>
                    </a:cubicBez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Freeform 19"/>
              <p:cNvSpPr>
                <a:spLocks noEditPoints="1"/>
              </p:cNvSpPr>
              <p:nvPr/>
            </p:nvSpPr>
            <p:spPr bwMode="auto">
              <a:xfrm>
                <a:off x="115928" y="95708"/>
                <a:ext cx="56616" cy="249381"/>
              </a:xfrm>
              <a:custGeom>
                <a:avLst/>
                <a:gdLst>
                  <a:gd name="T0" fmla="*/ 12 w 18"/>
                  <a:gd name="T1" fmla="*/ 0 h 78"/>
                  <a:gd name="T2" fmla="*/ 6 w 18"/>
                  <a:gd name="T3" fmla="*/ 0 h 78"/>
                  <a:gd name="T4" fmla="*/ 0 w 18"/>
                  <a:gd name="T5" fmla="*/ 6 h 78"/>
                  <a:gd name="T6" fmla="*/ 0 w 18"/>
                  <a:gd name="T7" fmla="*/ 72 h 78"/>
                  <a:gd name="T8" fmla="*/ 6 w 18"/>
                  <a:gd name="T9" fmla="*/ 78 h 78"/>
                  <a:gd name="T10" fmla="*/ 12 w 18"/>
                  <a:gd name="T11" fmla="*/ 78 h 78"/>
                  <a:gd name="T12" fmla="*/ 18 w 18"/>
                  <a:gd name="T13" fmla="*/ 72 h 78"/>
                  <a:gd name="T14" fmla="*/ 18 w 18"/>
                  <a:gd name="T15" fmla="*/ 6 h 78"/>
                  <a:gd name="T16" fmla="*/ 12 w 18"/>
                  <a:gd name="T17" fmla="*/ 0 h 78"/>
                  <a:gd name="T18" fmla="*/ 6 w 18"/>
                  <a:gd name="T19" fmla="*/ 72 h 78"/>
                  <a:gd name="T20" fmla="*/ 6 w 18"/>
                  <a:gd name="T21" fmla="*/ 6 h 78"/>
                  <a:gd name="T22" fmla="*/ 12 w 18"/>
                  <a:gd name="T23" fmla="*/ 6 h 78"/>
                  <a:gd name="T24" fmla="*/ 12 w 18"/>
                  <a:gd name="T25" fmla="*/ 72 h 78"/>
                  <a:gd name="T26" fmla="*/ 6 w 18"/>
                  <a:gd name="T27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78">
                    <a:moveTo>
                      <a:pt x="1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5"/>
                      <a:pt x="3" y="78"/>
                      <a:pt x="6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5" y="78"/>
                      <a:pt x="18" y="75"/>
                      <a:pt x="18" y="72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3"/>
                      <a:pt x="15" y="0"/>
                      <a:pt x="12" y="0"/>
                    </a:cubicBezTo>
                    <a:close/>
                    <a:moveTo>
                      <a:pt x="6" y="72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72"/>
                      <a:pt x="12" y="72"/>
                      <a:pt x="12" y="72"/>
                    </a:cubicBezTo>
                    <a:lnTo>
                      <a:pt x="6" y="7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3" name="Freeform 20"/>
              <p:cNvSpPr>
                <a:spLocks noEditPoints="1"/>
              </p:cNvSpPr>
              <p:nvPr/>
            </p:nvSpPr>
            <p:spPr bwMode="auto">
              <a:xfrm>
                <a:off x="211637" y="133452"/>
                <a:ext cx="56616" cy="211637"/>
              </a:xfrm>
              <a:custGeom>
                <a:avLst/>
                <a:gdLst>
                  <a:gd name="T0" fmla="*/ 12 w 18"/>
                  <a:gd name="T1" fmla="*/ 0 h 66"/>
                  <a:gd name="T2" fmla="*/ 6 w 18"/>
                  <a:gd name="T3" fmla="*/ 0 h 66"/>
                  <a:gd name="T4" fmla="*/ 0 w 18"/>
                  <a:gd name="T5" fmla="*/ 6 h 66"/>
                  <a:gd name="T6" fmla="*/ 0 w 18"/>
                  <a:gd name="T7" fmla="*/ 60 h 66"/>
                  <a:gd name="T8" fmla="*/ 6 w 18"/>
                  <a:gd name="T9" fmla="*/ 66 h 66"/>
                  <a:gd name="T10" fmla="*/ 12 w 18"/>
                  <a:gd name="T11" fmla="*/ 66 h 66"/>
                  <a:gd name="T12" fmla="*/ 18 w 18"/>
                  <a:gd name="T13" fmla="*/ 60 h 66"/>
                  <a:gd name="T14" fmla="*/ 18 w 18"/>
                  <a:gd name="T15" fmla="*/ 6 h 66"/>
                  <a:gd name="T16" fmla="*/ 12 w 18"/>
                  <a:gd name="T17" fmla="*/ 0 h 66"/>
                  <a:gd name="T18" fmla="*/ 6 w 18"/>
                  <a:gd name="T19" fmla="*/ 60 h 66"/>
                  <a:gd name="T20" fmla="*/ 6 w 18"/>
                  <a:gd name="T21" fmla="*/ 6 h 66"/>
                  <a:gd name="T22" fmla="*/ 12 w 18"/>
                  <a:gd name="T23" fmla="*/ 6 h 66"/>
                  <a:gd name="T24" fmla="*/ 12 w 18"/>
                  <a:gd name="T25" fmla="*/ 60 h 66"/>
                  <a:gd name="T26" fmla="*/ 6 w 18"/>
                  <a:gd name="T27" fmla="*/ 6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66">
                    <a:moveTo>
                      <a:pt x="1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3"/>
                      <a:pt x="3" y="66"/>
                      <a:pt x="6" y="66"/>
                    </a:cubicBezTo>
                    <a:cubicBezTo>
                      <a:pt x="12" y="66"/>
                      <a:pt x="12" y="66"/>
                      <a:pt x="12" y="66"/>
                    </a:cubicBezTo>
                    <a:cubicBezTo>
                      <a:pt x="15" y="66"/>
                      <a:pt x="18" y="63"/>
                      <a:pt x="18" y="60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3"/>
                      <a:pt x="15" y="0"/>
                      <a:pt x="12" y="0"/>
                    </a:cubicBezTo>
                    <a:close/>
                    <a:moveTo>
                      <a:pt x="6" y="60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0"/>
                      <a:pt x="12" y="60"/>
                      <a:pt x="12" y="60"/>
                    </a:cubicBezTo>
                    <a:lnTo>
                      <a:pt x="6" y="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" name="Freeform 21"/>
              <p:cNvSpPr>
                <a:spLocks noEditPoints="1"/>
              </p:cNvSpPr>
              <p:nvPr/>
            </p:nvSpPr>
            <p:spPr bwMode="auto">
              <a:xfrm>
                <a:off x="307345" y="0"/>
                <a:ext cx="56616" cy="345090"/>
              </a:xfrm>
              <a:custGeom>
                <a:avLst/>
                <a:gdLst>
                  <a:gd name="T0" fmla="*/ 12 w 18"/>
                  <a:gd name="T1" fmla="*/ 0 h 108"/>
                  <a:gd name="T2" fmla="*/ 6 w 18"/>
                  <a:gd name="T3" fmla="*/ 0 h 108"/>
                  <a:gd name="T4" fmla="*/ 0 w 18"/>
                  <a:gd name="T5" fmla="*/ 6 h 108"/>
                  <a:gd name="T6" fmla="*/ 0 w 18"/>
                  <a:gd name="T7" fmla="*/ 102 h 108"/>
                  <a:gd name="T8" fmla="*/ 6 w 18"/>
                  <a:gd name="T9" fmla="*/ 108 h 108"/>
                  <a:gd name="T10" fmla="*/ 12 w 18"/>
                  <a:gd name="T11" fmla="*/ 108 h 108"/>
                  <a:gd name="T12" fmla="*/ 18 w 18"/>
                  <a:gd name="T13" fmla="*/ 102 h 108"/>
                  <a:gd name="T14" fmla="*/ 18 w 18"/>
                  <a:gd name="T15" fmla="*/ 6 h 108"/>
                  <a:gd name="T16" fmla="*/ 12 w 18"/>
                  <a:gd name="T17" fmla="*/ 0 h 108"/>
                  <a:gd name="T18" fmla="*/ 6 w 18"/>
                  <a:gd name="T19" fmla="*/ 102 h 108"/>
                  <a:gd name="T20" fmla="*/ 6 w 18"/>
                  <a:gd name="T21" fmla="*/ 6 h 108"/>
                  <a:gd name="T22" fmla="*/ 12 w 18"/>
                  <a:gd name="T23" fmla="*/ 6 h 108"/>
                  <a:gd name="T24" fmla="*/ 12 w 18"/>
                  <a:gd name="T25" fmla="*/ 102 h 108"/>
                  <a:gd name="T26" fmla="*/ 6 w 18"/>
                  <a:gd name="T27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08">
                    <a:moveTo>
                      <a:pt x="1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5"/>
                      <a:pt x="3" y="108"/>
                      <a:pt x="6" y="108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15" y="108"/>
                      <a:pt x="18" y="105"/>
                      <a:pt x="18" y="102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3"/>
                      <a:pt x="15" y="0"/>
                      <a:pt x="12" y="0"/>
                    </a:cubicBezTo>
                    <a:close/>
                    <a:moveTo>
                      <a:pt x="6" y="102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102"/>
                      <a:pt x="12" y="102"/>
                      <a:pt x="12" y="102"/>
                    </a:cubicBezTo>
                    <a:lnTo>
                      <a:pt x="6" y="10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9" name="流程图: 准备 78"/>
            <p:cNvSpPr/>
            <p:nvPr/>
          </p:nvSpPr>
          <p:spPr>
            <a:xfrm rot="16200000">
              <a:off x="4638246" y="3536590"/>
              <a:ext cx="865530" cy="760699"/>
            </a:xfrm>
            <a:prstGeom prst="flowChartPreparation">
              <a:avLst/>
            </a:prstGeom>
            <a:noFill/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025219" y="4569505"/>
            <a:ext cx="925437" cy="1052970"/>
            <a:chOff x="4551982" y="4903059"/>
            <a:chExt cx="760699" cy="865530"/>
          </a:xfrm>
        </p:grpSpPr>
        <p:sp>
          <p:nvSpPr>
            <p:cNvPr id="86" name="Freeform 96"/>
            <p:cNvSpPr>
              <a:spLocks noEditPoints="1"/>
            </p:cNvSpPr>
            <p:nvPr/>
          </p:nvSpPr>
          <p:spPr bwMode="auto">
            <a:xfrm>
              <a:off x="4719440" y="5122931"/>
              <a:ext cx="425785" cy="425785"/>
            </a:xfrm>
            <a:custGeom>
              <a:avLst/>
              <a:gdLst>
                <a:gd name="T0" fmla="*/ 118 w 120"/>
                <a:gd name="T1" fmla="*/ 1 h 120"/>
                <a:gd name="T2" fmla="*/ 114 w 120"/>
                <a:gd name="T3" fmla="*/ 0 h 120"/>
                <a:gd name="T4" fmla="*/ 111 w 120"/>
                <a:gd name="T5" fmla="*/ 1 h 120"/>
                <a:gd name="T6" fmla="*/ 3 w 120"/>
                <a:gd name="T7" fmla="*/ 55 h 120"/>
                <a:gd name="T8" fmla="*/ 0 w 120"/>
                <a:gd name="T9" fmla="*/ 60 h 120"/>
                <a:gd name="T10" fmla="*/ 3 w 120"/>
                <a:gd name="T11" fmla="*/ 65 h 120"/>
                <a:gd name="T12" fmla="*/ 30 w 120"/>
                <a:gd name="T13" fmla="*/ 84 h 120"/>
                <a:gd name="T14" fmla="*/ 30 w 120"/>
                <a:gd name="T15" fmla="*/ 84 h 120"/>
                <a:gd name="T16" fmla="*/ 30 w 120"/>
                <a:gd name="T17" fmla="*/ 114 h 120"/>
                <a:gd name="T18" fmla="*/ 34 w 120"/>
                <a:gd name="T19" fmla="*/ 120 h 120"/>
                <a:gd name="T20" fmla="*/ 36 w 120"/>
                <a:gd name="T21" fmla="*/ 120 h 120"/>
                <a:gd name="T22" fmla="*/ 41 w 120"/>
                <a:gd name="T23" fmla="*/ 118 h 120"/>
                <a:gd name="T24" fmla="*/ 53 w 120"/>
                <a:gd name="T25" fmla="*/ 100 h 120"/>
                <a:gd name="T26" fmla="*/ 81 w 120"/>
                <a:gd name="T27" fmla="*/ 119 h 120"/>
                <a:gd name="T28" fmla="*/ 84 w 120"/>
                <a:gd name="T29" fmla="*/ 120 h 120"/>
                <a:gd name="T30" fmla="*/ 86 w 120"/>
                <a:gd name="T31" fmla="*/ 120 h 120"/>
                <a:gd name="T32" fmla="*/ 90 w 120"/>
                <a:gd name="T33" fmla="*/ 116 h 120"/>
                <a:gd name="T34" fmla="*/ 120 w 120"/>
                <a:gd name="T35" fmla="*/ 8 h 120"/>
                <a:gd name="T36" fmla="*/ 118 w 120"/>
                <a:gd name="T37" fmla="*/ 1 h 120"/>
                <a:gd name="T38" fmla="*/ 33 w 120"/>
                <a:gd name="T39" fmla="*/ 79 h 120"/>
                <a:gd name="T40" fmla="*/ 6 w 120"/>
                <a:gd name="T41" fmla="*/ 60 h 120"/>
                <a:gd name="T42" fmla="*/ 97 w 120"/>
                <a:gd name="T43" fmla="*/ 14 h 120"/>
                <a:gd name="T44" fmla="*/ 33 w 120"/>
                <a:gd name="T45" fmla="*/ 79 h 120"/>
                <a:gd name="T46" fmla="*/ 36 w 120"/>
                <a:gd name="T47" fmla="*/ 114 h 120"/>
                <a:gd name="T48" fmla="*/ 36 w 120"/>
                <a:gd name="T49" fmla="*/ 84 h 120"/>
                <a:gd name="T50" fmla="*/ 114 w 120"/>
                <a:gd name="T51" fmla="*/ 6 h 120"/>
                <a:gd name="T52" fmla="*/ 36 w 120"/>
                <a:gd name="T53" fmla="*/ 114 h 120"/>
                <a:gd name="T54" fmla="*/ 84 w 120"/>
                <a:gd name="T55" fmla="*/ 114 h 120"/>
                <a:gd name="T56" fmla="*/ 57 w 120"/>
                <a:gd name="T57" fmla="*/ 95 h 120"/>
                <a:gd name="T58" fmla="*/ 109 w 120"/>
                <a:gd name="T59" fmla="*/ 23 h 120"/>
                <a:gd name="T60" fmla="*/ 84 w 120"/>
                <a:gd name="T61" fmla="*/ 1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0" h="120">
                  <a:moveTo>
                    <a:pt x="118" y="1"/>
                  </a:moveTo>
                  <a:cubicBezTo>
                    <a:pt x="117" y="0"/>
                    <a:pt x="115" y="0"/>
                    <a:pt x="114" y="0"/>
                  </a:cubicBezTo>
                  <a:cubicBezTo>
                    <a:pt x="113" y="0"/>
                    <a:pt x="112" y="0"/>
                    <a:pt x="111" y="1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6"/>
                    <a:pt x="0" y="57"/>
                    <a:pt x="0" y="60"/>
                  </a:cubicBezTo>
                  <a:cubicBezTo>
                    <a:pt x="0" y="62"/>
                    <a:pt x="1" y="64"/>
                    <a:pt x="3" y="65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0" y="117"/>
                    <a:pt x="32" y="119"/>
                    <a:pt x="34" y="120"/>
                  </a:cubicBezTo>
                  <a:cubicBezTo>
                    <a:pt x="35" y="120"/>
                    <a:pt x="35" y="120"/>
                    <a:pt x="36" y="120"/>
                  </a:cubicBezTo>
                  <a:cubicBezTo>
                    <a:pt x="38" y="120"/>
                    <a:pt x="40" y="119"/>
                    <a:pt x="41" y="118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2" y="120"/>
                    <a:pt x="83" y="120"/>
                    <a:pt x="84" y="120"/>
                  </a:cubicBezTo>
                  <a:cubicBezTo>
                    <a:pt x="85" y="120"/>
                    <a:pt x="85" y="120"/>
                    <a:pt x="86" y="120"/>
                  </a:cubicBezTo>
                  <a:cubicBezTo>
                    <a:pt x="88" y="119"/>
                    <a:pt x="89" y="117"/>
                    <a:pt x="90" y="116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0" y="5"/>
                    <a:pt x="120" y="3"/>
                    <a:pt x="118" y="1"/>
                  </a:cubicBezTo>
                  <a:close/>
                  <a:moveTo>
                    <a:pt x="33" y="79"/>
                  </a:moveTo>
                  <a:cubicBezTo>
                    <a:pt x="6" y="60"/>
                    <a:pt x="6" y="60"/>
                    <a:pt x="6" y="60"/>
                  </a:cubicBezTo>
                  <a:cubicBezTo>
                    <a:pt x="97" y="14"/>
                    <a:pt x="97" y="14"/>
                    <a:pt x="97" y="14"/>
                  </a:cubicBezTo>
                  <a:lnTo>
                    <a:pt x="33" y="79"/>
                  </a:lnTo>
                  <a:close/>
                  <a:moveTo>
                    <a:pt x="36" y="114"/>
                  </a:moveTo>
                  <a:cubicBezTo>
                    <a:pt x="36" y="84"/>
                    <a:pt x="36" y="84"/>
                    <a:pt x="36" y="84"/>
                  </a:cubicBezTo>
                  <a:cubicBezTo>
                    <a:pt x="114" y="6"/>
                    <a:pt x="114" y="6"/>
                    <a:pt x="114" y="6"/>
                  </a:cubicBezTo>
                  <a:lnTo>
                    <a:pt x="36" y="114"/>
                  </a:lnTo>
                  <a:close/>
                  <a:moveTo>
                    <a:pt x="84" y="114"/>
                  </a:moveTo>
                  <a:cubicBezTo>
                    <a:pt x="57" y="95"/>
                    <a:pt x="57" y="95"/>
                    <a:pt x="57" y="95"/>
                  </a:cubicBezTo>
                  <a:cubicBezTo>
                    <a:pt x="109" y="23"/>
                    <a:pt x="109" y="23"/>
                    <a:pt x="109" y="23"/>
                  </a:cubicBezTo>
                  <a:lnTo>
                    <a:pt x="84" y="1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流程图: 准备 86"/>
            <p:cNvSpPr/>
            <p:nvPr/>
          </p:nvSpPr>
          <p:spPr>
            <a:xfrm rot="16200000">
              <a:off x="4499567" y="4955474"/>
              <a:ext cx="865530" cy="760699"/>
            </a:xfrm>
            <a:prstGeom prst="flowChartPreparation">
              <a:avLst/>
            </a:prstGeom>
            <a:noFill/>
            <a:ln w="222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2150130" y="1223379"/>
            <a:ext cx="2642614" cy="1075442"/>
            <a:chOff x="2510624" y="1844377"/>
            <a:chExt cx="2642614" cy="1075442"/>
          </a:xfrm>
        </p:grpSpPr>
        <p:sp>
          <p:nvSpPr>
            <p:cNvPr id="88" name="文本框 87"/>
            <p:cNvSpPr txBox="1"/>
            <p:nvPr/>
          </p:nvSpPr>
          <p:spPr>
            <a:xfrm>
              <a:off x="2510624" y="1844377"/>
              <a:ext cx="1698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 System Profile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2510624" y="2134989"/>
              <a:ext cx="264261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computer software company has been working with the agency on a system called project profile.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150130" y="2938719"/>
            <a:ext cx="2642614" cy="1075442"/>
            <a:chOff x="2510624" y="1844377"/>
            <a:chExt cx="2642614" cy="1075442"/>
          </a:xfrm>
        </p:grpSpPr>
        <p:sp>
          <p:nvSpPr>
            <p:cNvPr id="92" name="文本框 91"/>
            <p:cNvSpPr txBox="1"/>
            <p:nvPr/>
          </p:nvSpPr>
          <p:spPr>
            <a:xfrm>
              <a:off x="2510624" y="1844377"/>
              <a:ext cx="1698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 System Profile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2510624" y="2134989"/>
              <a:ext cx="264261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computer software company has been working with the agency on a system called project profile.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2150130" y="4621199"/>
            <a:ext cx="2642614" cy="1075442"/>
            <a:chOff x="2510624" y="1844377"/>
            <a:chExt cx="2642614" cy="1075442"/>
          </a:xfrm>
        </p:grpSpPr>
        <p:sp>
          <p:nvSpPr>
            <p:cNvPr id="95" name="文本框 94"/>
            <p:cNvSpPr txBox="1"/>
            <p:nvPr/>
          </p:nvSpPr>
          <p:spPr>
            <a:xfrm>
              <a:off x="2510624" y="1844377"/>
              <a:ext cx="1698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 System Profile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510624" y="2134989"/>
              <a:ext cx="264261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computer software company has been working with the agency on a system called project profile.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087495" y="1207881"/>
            <a:ext cx="2642614" cy="1075442"/>
            <a:chOff x="2510624" y="1844377"/>
            <a:chExt cx="2642614" cy="1075442"/>
          </a:xfrm>
        </p:grpSpPr>
        <p:sp>
          <p:nvSpPr>
            <p:cNvPr id="98" name="文本框 97"/>
            <p:cNvSpPr txBox="1"/>
            <p:nvPr/>
          </p:nvSpPr>
          <p:spPr>
            <a:xfrm>
              <a:off x="2510624" y="1844377"/>
              <a:ext cx="1698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 System Profile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2510624" y="2134989"/>
              <a:ext cx="264261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computer software company has been working with the agency on a system called project profile.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6087495" y="2923221"/>
            <a:ext cx="2642614" cy="1075442"/>
            <a:chOff x="2510624" y="1844377"/>
            <a:chExt cx="2642614" cy="1075442"/>
          </a:xfrm>
        </p:grpSpPr>
        <p:sp>
          <p:nvSpPr>
            <p:cNvPr id="101" name="文本框 100"/>
            <p:cNvSpPr txBox="1"/>
            <p:nvPr/>
          </p:nvSpPr>
          <p:spPr>
            <a:xfrm>
              <a:off x="2510624" y="1844377"/>
              <a:ext cx="1698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 System Profile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2510624" y="2134989"/>
              <a:ext cx="264261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computer software company has been working with the agency on a system called project profile.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6087495" y="4605701"/>
            <a:ext cx="2642614" cy="1075442"/>
            <a:chOff x="2510624" y="1844377"/>
            <a:chExt cx="2642614" cy="1075442"/>
          </a:xfrm>
        </p:grpSpPr>
        <p:sp>
          <p:nvSpPr>
            <p:cNvPr id="104" name="文本框 103"/>
            <p:cNvSpPr txBox="1"/>
            <p:nvPr/>
          </p:nvSpPr>
          <p:spPr>
            <a:xfrm>
              <a:off x="2510624" y="1844377"/>
              <a:ext cx="1698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 System Profile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2510624" y="2134989"/>
              <a:ext cx="264261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The computer software company has been working with the agency on a system called project profile.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准备 2"/>
          <p:cNvSpPr/>
          <p:nvPr/>
        </p:nvSpPr>
        <p:spPr>
          <a:xfrm rot="16200000">
            <a:off x="4974639" y="1529863"/>
            <a:ext cx="2242720" cy="1971087"/>
          </a:xfrm>
          <a:prstGeom prst="flowChartPreparation">
            <a:avLst/>
          </a:prstGeom>
          <a:noFill/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01"/>
          <p:cNvSpPr>
            <a:spLocks noEditPoints="1"/>
          </p:cNvSpPr>
          <p:nvPr/>
        </p:nvSpPr>
        <p:spPr bwMode="auto">
          <a:xfrm>
            <a:off x="5527386" y="2587832"/>
            <a:ext cx="1161213" cy="705510"/>
          </a:xfrm>
          <a:custGeom>
            <a:avLst/>
            <a:gdLst>
              <a:gd name="T0" fmla="*/ 74 w 225"/>
              <a:gd name="T1" fmla="*/ 114 h 137"/>
              <a:gd name="T2" fmla="*/ 44 w 225"/>
              <a:gd name="T3" fmla="*/ 51 h 137"/>
              <a:gd name="T4" fmla="*/ 15 w 225"/>
              <a:gd name="T5" fmla="*/ 25 h 137"/>
              <a:gd name="T6" fmla="*/ 74 w 225"/>
              <a:gd name="T7" fmla="*/ 114 h 137"/>
              <a:gd name="T8" fmla="*/ 113 w 225"/>
              <a:gd name="T9" fmla="*/ 121 h 137"/>
              <a:gd name="T10" fmla="*/ 165 w 225"/>
              <a:gd name="T11" fmla="*/ 58 h 137"/>
              <a:gd name="T12" fmla="*/ 113 w 225"/>
              <a:gd name="T13" fmla="*/ 68 h 137"/>
              <a:gd name="T14" fmla="*/ 57 w 225"/>
              <a:gd name="T15" fmla="*/ 57 h 137"/>
              <a:gd name="T16" fmla="*/ 110 w 225"/>
              <a:gd name="T17" fmla="*/ 121 h 137"/>
              <a:gd name="T18" fmla="*/ 110 w 225"/>
              <a:gd name="T19" fmla="*/ 122 h 137"/>
              <a:gd name="T20" fmla="*/ 113 w 225"/>
              <a:gd name="T21" fmla="*/ 122 h 137"/>
              <a:gd name="T22" fmla="*/ 113 w 225"/>
              <a:gd name="T23" fmla="*/ 121 h 137"/>
              <a:gd name="T24" fmla="*/ 178 w 225"/>
              <a:gd name="T25" fmla="*/ 52 h 137"/>
              <a:gd name="T26" fmla="*/ 147 w 225"/>
              <a:gd name="T27" fmla="*/ 115 h 137"/>
              <a:gd name="T28" fmla="*/ 210 w 225"/>
              <a:gd name="T29" fmla="*/ 25 h 137"/>
              <a:gd name="T30" fmla="*/ 178 w 225"/>
              <a:gd name="T31" fmla="*/ 52 h 137"/>
              <a:gd name="T32" fmla="*/ 56 w 225"/>
              <a:gd name="T33" fmla="*/ 0 h 137"/>
              <a:gd name="T34" fmla="*/ 54 w 225"/>
              <a:gd name="T35" fmla="*/ 27 h 137"/>
              <a:gd name="T36" fmla="*/ 55 w 225"/>
              <a:gd name="T37" fmla="*/ 43 h 137"/>
              <a:gd name="T38" fmla="*/ 113 w 225"/>
              <a:gd name="T39" fmla="*/ 57 h 137"/>
              <a:gd name="T40" fmla="*/ 168 w 225"/>
              <a:gd name="T41" fmla="*/ 44 h 137"/>
              <a:gd name="T42" fmla="*/ 169 w 225"/>
              <a:gd name="T43" fmla="*/ 27 h 137"/>
              <a:gd name="T44" fmla="*/ 166 w 225"/>
              <a:gd name="T45" fmla="*/ 0 h 137"/>
              <a:gd name="T46" fmla="*/ 178 w 225"/>
              <a:gd name="T47" fmla="*/ 0 h 137"/>
              <a:gd name="T48" fmla="*/ 180 w 225"/>
              <a:gd name="T49" fmla="*/ 27 h 137"/>
              <a:gd name="T50" fmla="*/ 180 w 225"/>
              <a:gd name="T51" fmla="*/ 37 h 137"/>
              <a:gd name="T52" fmla="*/ 207 w 225"/>
              <a:gd name="T53" fmla="*/ 1 h 137"/>
              <a:gd name="T54" fmla="*/ 207 w 225"/>
              <a:gd name="T55" fmla="*/ 0 h 137"/>
              <a:gd name="T56" fmla="*/ 222 w 225"/>
              <a:gd name="T57" fmla="*/ 0 h 137"/>
              <a:gd name="T58" fmla="*/ 223 w 225"/>
              <a:gd name="T59" fmla="*/ 1 h 137"/>
              <a:gd name="T60" fmla="*/ 223 w 225"/>
              <a:gd name="T61" fmla="*/ 1 h 137"/>
              <a:gd name="T62" fmla="*/ 223 w 225"/>
              <a:gd name="T63" fmla="*/ 1 h 137"/>
              <a:gd name="T64" fmla="*/ 225 w 225"/>
              <a:gd name="T65" fmla="*/ 24 h 137"/>
              <a:gd name="T66" fmla="*/ 113 w 225"/>
              <a:gd name="T67" fmla="*/ 137 h 137"/>
              <a:gd name="T68" fmla="*/ 110 w 225"/>
              <a:gd name="T69" fmla="*/ 137 h 137"/>
              <a:gd name="T70" fmla="*/ 110 w 225"/>
              <a:gd name="T71" fmla="*/ 137 h 137"/>
              <a:gd name="T72" fmla="*/ 110 w 225"/>
              <a:gd name="T73" fmla="*/ 137 h 137"/>
              <a:gd name="T74" fmla="*/ 0 w 225"/>
              <a:gd name="T75" fmla="*/ 24 h 137"/>
              <a:gd name="T76" fmla="*/ 3 w 225"/>
              <a:gd name="T77" fmla="*/ 1 h 137"/>
              <a:gd name="T78" fmla="*/ 2 w 225"/>
              <a:gd name="T79" fmla="*/ 1 h 137"/>
              <a:gd name="T80" fmla="*/ 3 w 225"/>
              <a:gd name="T81" fmla="*/ 1 h 137"/>
              <a:gd name="T82" fmla="*/ 3 w 225"/>
              <a:gd name="T83" fmla="*/ 0 h 137"/>
              <a:gd name="T84" fmla="*/ 18 w 225"/>
              <a:gd name="T85" fmla="*/ 0 h 137"/>
              <a:gd name="T86" fmla="*/ 18 w 225"/>
              <a:gd name="T87" fmla="*/ 1 h 137"/>
              <a:gd name="T88" fmla="*/ 43 w 225"/>
              <a:gd name="T89" fmla="*/ 35 h 137"/>
              <a:gd name="T90" fmla="*/ 42 w 225"/>
              <a:gd name="T91" fmla="*/ 27 h 137"/>
              <a:gd name="T92" fmla="*/ 45 w 225"/>
              <a:gd name="T93" fmla="*/ 0 h 137"/>
              <a:gd name="T94" fmla="*/ 56 w 225"/>
              <a:gd name="T95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5" h="137">
                <a:moveTo>
                  <a:pt x="74" y="114"/>
                </a:moveTo>
                <a:cubicBezTo>
                  <a:pt x="59" y="98"/>
                  <a:pt x="49" y="76"/>
                  <a:pt x="44" y="51"/>
                </a:cubicBezTo>
                <a:cubicBezTo>
                  <a:pt x="32" y="44"/>
                  <a:pt x="22" y="35"/>
                  <a:pt x="15" y="25"/>
                </a:cubicBezTo>
                <a:cubicBezTo>
                  <a:pt x="15" y="65"/>
                  <a:pt x="40" y="99"/>
                  <a:pt x="74" y="114"/>
                </a:cubicBezTo>
                <a:close/>
                <a:moveTo>
                  <a:pt x="113" y="121"/>
                </a:moveTo>
                <a:cubicBezTo>
                  <a:pt x="137" y="114"/>
                  <a:pt x="157" y="90"/>
                  <a:pt x="165" y="58"/>
                </a:cubicBezTo>
                <a:cubicBezTo>
                  <a:pt x="149" y="65"/>
                  <a:pt x="132" y="68"/>
                  <a:pt x="113" y="68"/>
                </a:cubicBezTo>
                <a:cubicBezTo>
                  <a:pt x="92" y="68"/>
                  <a:pt x="74" y="64"/>
                  <a:pt x="57" y="57"/>
                </a:cubicBezTo>
                <a:cubicBezTo>
                  <a:pt x="65" y="89"/>
                  <a:pt x="85" y="113"/>
                  <a:pt x="110" y="121"/>
                </a:cubicBezTo>
                <a:cubicBezTo>
                  <a:pt x="110" y="122"/>
                  <a:pt x="110" y="122"/>
                  <a:pt x="110" y="122"/>
                </a:cubicBezTo>
                <a:cubicBezTo>
                  <a:pt x="111" y="122"/>
                  <a:pt x="112" y="122"/>
                  <a:pt x="113" y="122"/>
                </a:cubicBezTo>
                <a:lnTo>
                  <a:pt x="113" y="121"/>
                </a:lnTo>
                <a:close/>
                <a:moveTo>
                  <a:pt x="178" y="52"/>
                </a:moveTo>
                <a:cubicBezTo>
                  <a:pt x="174" y="78"/>
                  <a:pt x="162" y="100"/>
                  <a:pt x="147" y="115"/>
                </a:cubicBezTo>
                <a:cubicBezTo>
                  <a:pt x="184" y="102"/>
                  <a:pt x="210" y="67"/>
                  <a:pt x="210" y="25"/>
                </a:cubicBezTo>
                <a:cubicBezTo>
                  <a:pt x="202" y="36"/>
                  <a:pt x="191" y="45"/>
                  <a:pt x="178" y="52"/>
                </a:cubicBezTo>
                <a:close/>
                <a:moveTo>
                  <a:pt x="56" y="0"/>
                </a:moveTo>
                <a:cubicBezTo>
                  <a:pt x="54" y="9"/>
                  <a:pt x="54" y="17"/>
                  <a:pt x="54" y="27"/>
                </a:cubicBezTo>
                <a:cubicBezTo>
                  <a:pt x="54" y="32"/>
                  <a:pt x="54" y="37"/>
                  <a:pt x="55" y="43"/>
                </a:cubicBezTo>
                <a:cubicBezTo>
                  <a:pt x="71" y="52"/>
                  <a:pt x="91" y="57"/>
                  <a:pt x="113" y="57"/>
                </a:cubicBezTo>
                <a:cubicBezTo>
                  <a:pt x="133" y="57"/>
                  <a:pt x="152" y="52"/>
                  <a:pt x="168" y="44"/>
                </a:cubicBezTo>
                <a:cubicBezTo>
                  <a:pt x="169" y="38"/>
                  <a:pt x="169" y="32"/>
                  <a:pt x="169" y="27"/>
                </a:cubicBezTo>
                <a:cubicBezTo>
                  <a:pt x="169" y="17"/>
                  <a:pt x="168" y="9"/>
                  <a:pt x="166" y="0"/>
                </a:cubicBezTo>
                <a:cubicBezTo>
                  <a:pt x="178" y="0"/>
                  <a:pt x="178" y="0"/>
                  <a:pt x="178" y="0"/>
                </a:cubicBezTo>
                <a:cubicBezTo>
                  <a:pt x="180" y="9"/>
                  <a:pt x="180" y="17"/>
                  <a:pt x="180" y="27"/>
                </a:cubicBezTo>
                <a:cubicBezTo>
                  <a:pt x="180" y="30"/>
                  <a:pt x="180" y="33"/>
                  <a:pt x="180" y="37"/>
                </a:cubicBezTo>
                <a:cubicBezTo>
                  <a:pt x="193" y="27"/>
                  <a:pt x="203" y="15"/>
                  <a:pt x="207" y="1"/>
                </a:cubicBezTo>
                <a:cubicBezTo>
                  <a:pt x="207" y="1"/>
                  <a:pt x="207" y="0"/>
                  <a:pt x="207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22" y="0"/>
                  <a:pt x="222" y="0"/>
                  <a:pt x="223" y="1"/>
                </a:cubicBezTo>
                <a:cubicBezTo>
                  <a:pt x="223" y="1"/>
                  <a:pt x="223" y="1"/>
                  <a:pt x="223" y="1"/>
                </a:cubicBezTo>
                <a:cubicBezTo>
                  <a:pt x="223" y="1"/>
                  <a:pt x="223" y="1"/>
                  <a:pt x="223" y="1"/>
                </a:cubicBezTo>
                <a:cubicBezTo>
                  <a:pt x="224" y="8"/>
                  <a:pt x="225" y="16"/>
                  <a:pt x="225" y="24"/>
                </a:cubicBezTo>
                <a:cubicBezTo>
                  <a:pt x="225" y="86"/>
                  <a:pt x="175" y="137"/>
                  <a:pt x="113" y="137"/>
                </a:cubicBezTo>
                <a:cubicBezTo>
                  <a:pt x="112" y="137"/>
                  <a:pt x="111" y="137"/>
                  <a:pt x="110" y="137"/>
                </a:cubicBezTo>
                <a:cubicBezTo>
                  <a:pt x="110" y="137"/>
                  <a:pt x="110" y="137"/>
                  <a:pt x="110" y="137"/>
                </a:cubicBezTo>
                <a:cubicBezTo>
                  <a:pt x="110" y="137"/>
                  <a:pt x="110" y="137"/>
                  <a:pt x="110" y="137"/>
                </a:cubicBezTo>
                <a:cubicBezTo>
                  <a:pt x="49" y="135"/>
                  <a:pt x="0" y="85"/>
                  <a:pt x="0" y="24"/>
                </a:cubicBezTo>
                <a:cubicBezTo>
                  <a:pt x="0" y="16"/>
                  <a:pt x="1" y="8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1"/>
                  <a:pt x="18" y="1"/>
                </a:cubicBezTo>
                <a:cubicBezTo>
                  <a:pt x="22" y="14"/>
                  <a:pt x="31" y="25"/>
                  <a:pt x="43" y="35"/>
                </a:cubicBezTo>
                <a:cubicBezTo>
                  <a:pt x="42" y="32"/>
                  <a:pt x="42" y="29"/>
                  <a:pt x="42" y="27"/>
                </a:cubicBezTo>
                <a:cubicBezTo>
                  <a:pt x="42" y="17"/>
                  <a:pt x="43" y="9"/>
                  <a:pt x="45" y="0"/>
                </a:cubicBezTo>
                <a:lnTo>
                  <a:pt x="56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302"/>
          <p:cNvSpPr/>
          <p:nvPr/>
        </p:nvSpPr>
        <p:spPr bwMode="auto">
          <a:xfrm>
            <a:off x="6279566" y="2376454"/>
            <a:ext cx="387072" cy="222359"/>
          </a:xfrm>
          <a:custGeom>
            <a:avLst/>
            <a:gdLst>
              <a:gd name="T0" fmla="*/ 74 w 75"/>
              <a:gd name="T1" fmla="*/ 28 h 43"/>
              <a:gd name="T2" fmla="*/ 66 w 75"/>
              <a:gd name="T3" fmla="*/ 27 h 43"/>
              <a:gd name="T4" fmla="*/ 45 w 75"/>
              <a:gd name="T5" fmla="*/ 21 h 43"/>
              <a:gd name="T6" fmla="*/ 35 w 75"/>
              <a:gd name="T7" fmla="*/ 7 h 43"/>
              <a:gd name="T8" fmla="*/ 29 w 75"/>
              <a:gd name="T9" fmla="*/ 24 h 43"/>
              <a:gd name="T10" fmla="*/ 11 w 75"/>
              <a:gd name="T11" fmla="*/ 36 h 43"/>
              <a:gd name="T12" fmla="*/ 5 w 75"/>
              <a:gd name="T13" fmla="*/ 40 h 43"/>
              <a:gd name="T14" fmla="*/ 33 w 75"/>
              <a:gd name="T15" fmla="*/ 0 h 43"/>
              <a:gd name="T16" fmla="*/ 33 w 75"/>
              <a:gd name="T17" fmla="*/ 0 h 43"/>
              <a:gd name="T18" fmla="*/ 34 w 75"/>
              <a:gd name="T19" fmla="*/ 0 h 43"/>
              <a:gd name="T20" fmla="*/ 74 w 75"/>
              <a:gd name="T21" fmla="*/ 2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" h="43">
                <a:moveTo>
                  <a:pt x="74" y="28"/>
                </a:moveTo>
                <a:cubicBezTo>
                  <a:pt x="74" y="28"/>
                  <a:pt x="75" y="32"/>
                  <a:pt x="66" y="27"/>
                </a:cubicBezTo>
                <a:cubicBezTo>
                  <a:pt x="58" y="22"/>
                  <a:pt x="54" y="19"/>
                  <a:pt x="45" y="21"/>
                </a:cubicBezTo>
                <a:cubicBezTo>
                  <a:pt x="40" y="22"/>
                  <a:pt x="37" y="14"/>
                  <a:pt x="35" y="7"/>
                </a:cubicBezTo>
                <a:cubicBezTo>
                  <a:pt x="35" y="14"/>
                  <a:pt x="34" y="23"/>
                  <a:pt x="29" y="24"/>
                </a:cubicBezTo>
                <a:cubicBezTo>
                  <a:pt x="21" y="24"/>
                  <a:pt x="18" y="28"/>
                  <a:pt x="11" y="36"/>
                </a:cubicBezTo>
                <a:cubicBezTo>
                  <a:pt x="5" y="43"/>
                  <a:pt x="5" y="40"/>
                  <a:pt x="5" y="40"/>
                </a:cubicBezTo>
                <a:cubicBezTo>
                  <a:pt x="0" y="19"/>
                  <a:pt x="27" y="3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8" y="0"/>
                  <a:pt x="72" y="6"/>
                  <a:pt x="74" y="2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303"/>
          <p:cNvSpPr>
            <a:spLocks noEditPoints="1"/>
          </p:cNvSpPr>
          <p:nvPr/>
        </p:nvSpPr>
        <p:spPr bwMode="auto">
          <a:xfrm>
            <a:off x="5420324" y="1668197"/>
            <a:ext cx="1087093" cy="708257"/>
          </a:xfrm>
          <a:custGeom>
            <a:avLst/>
            <a:gdLst>
              <a:gd name="T0" fmla="*/ 43 w 211"/>
              <a:gd name="T1" fmla="*/ 78 h 137"/>
              <a:gd name="T2" fmla="*/ 36 w 211"/>
              <a:gd name="T3" fmla="*/ 82 h 137"/>
              <a:gd name="T4" fmla="*/ 40 w 211"/>
              <a:gd name="T5" fmla="*/ 89 h 137"/>
              <a:gd name="T6" fmla="*/ 47 w 211"/>
              <a:gd name="T7" fmla="*/ 85 h 137"/>
              <a:gd name="T8" fmla="*/ 43 w 211"/>
              <a:gd name="T9" fmla="*/ 78 h 137"/>
              <a:gd name="T10" fmla="*/ 133 w 211"/>
              <a:gd name="T11" fmla="*/ 45 h 137"/>
              <a:gd name="T12" fmla="*/ 122 w 211"/>
              <a:gd name="T13" fmla="*/ 51 h 137"/>
              <a:gd name="T14" fmla="*/ 195 w 211"/>
              <a:gd name="T15" fmla="*/ 103 h 137"/>
              <a:gd name="T16" fmla="*/ 133 w 211"/>
              <a:gd name="T17" fmla="*/ 45 h 137"/>
              <a:gd name="T18" fmla="*/ 119 w 211"/>
              <a:gd name="T19" fmla="*/ 102 h 137"/>
              <a:gd name="T20" fmla="*/ 75 w 211"/>
              <a:gd name="T21" fmla="*/ 99 h 137"/>
              <a:gd name="T22" fmla="*/ 81 w 211"/>
              <a:gd name="T23" fmla="*/ 109 h 137"/>
              <a:gd name="T24" fmla="*/ 46 w 211"/>
              <a:gd name="T25" fmla="*/ 101 h 137"/>
              <a:gd name="T26" fmla="*/ 9 w 211"/>
              <a:gd name="T27" fmla="*/ 110 h 137"/>
              <a:gd name="T28" fmla="*/ 2 w 211"/>
              <a:gd name="T29" fmla="*/ 108 h 137"/>
              <a:gd name="T30" fmla="*/ 12 w 211"/>
              <a:gd name="T31" fmla="*/ 96 h 137"/>
              <a:gd name="T32" fmla="*/ 103 w 211"/>
              <a:gd name="T33" fmla="*/ 38 h 137"/>
              <a:gd name="T34" fmla="*/ 161 w 211"/>
              <a:gd name="T35" fmla="*/ 15 h 137"/>
              <a:gd name="T36" fmla="*/ 155 w 211"/>
              <a:gd name="T37" fmla="*/ 22 h 137"/>
              <a:gd name="T38" fmla="*/ 144 w 211"/>
              <a:gd name="T39" fmla="*/ 37 h 137"/>
              <a:gd name="T40" fmla="*/ 145 w 211"/>
              <a:gd name="T41" fmla="*/ 43 h 137"/>
              <a:gd name="T42" fmla="*/ 201 w 211"/>
              <a:gd name="T43" fmla="*/ 137 h 137"/>
              <a:gd name="T44" fmla="*/ 200 w 211"/>
              <a:gd name="T45" fmla="*/ 137 h 137"/>
              <a:gd name="T46" fmla="*/ 134 w 211"/>
              <a:gd name="T47" fmla="*/ 97 h 137"/>
              <a:gd name="T48" fmla="*/ 119 w 211"/>
              <a:gd name="T49" fmla="*/ 10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11" h="137">
                <a:moveTo>
                  <a:pt x="43" y="78"/>
                </a:moveTo>
                <a:cubicBezTo>
                  <a:pt x="40" y="77"/>
                  <a:pt x="37" y="79"/>
                  <a:pt x="36" y="82"/>
                </a:cubicBezTo>
                <a:cubicBezTo>
                  <a:pt x="35" y="85"/>
                  <a:pt x="37" y="88"/>
                  <a:pt x="40" y="89"/>
                </a:cubicBezTo>
                <a:cubicBezTo>
                  <a:pt x="43" y="90"/>
                  <a:pt x="47" y="88"/>
                  <a:pt x="47" y="85"/>
                </a:cubicBezTo>
                <a:cubicBezTo>
                  <a:pt x="48" y="81"/>
                  <a:pt x="46" y="78"/>
                  <a:pt x="43" y="78"/>
                </a:cubicBezTo>
                <a:close/>
                <a:moveTo>
                  <a:pt x="133" y="45"/>
                </a:moveTo>
                <a:cubicBezTo>
                  <a:pt x="122" y="51"/>
                  <a:pt x="122" y="51"/>
                  <a:pt x="122" y="51"/>
                </a:cubicBezTo>
                <a:cubicBezTo>
                  <a:pt x="179" y="68"/>
                  <a:pt x="195" y="102"/>
                  <a:pt x="195" y="103"/>
                </a:cubicBezTo>
                <a:cubicBezTo>
                  <a:pt x="185" y="61"/>
                  <a:pt x="133" y="45"/>
                  <a:pt x="133" y="45"/>
                </a:cubicBezTo>
                <a:close/>
                <a:moveTo>
                  <a:pt x="119" y="102"/>
                </a:moveTo>
                <a:cubicBezTo>
                  <a:pt x="103" y="107"/>
                  <a:pt x="75" y="99"/>
                  <a:pt x="75" y="99"/>
                </a:cubicBezTo>
                <a:cubicBezTo>
                  <a:pt x="78" y="109"/>
                  <a:pt x="81" y="109"/>
                  <a:pt x="81" y="109"/>
                </a:cubicBezTo>
                <a:cubicBezTo>
                  <a:pt x="70" y="112"/>
                  <a:pt x="57" y="108"/>
                  <a:pt x="46" y="101"/>
                </a:cubicBezTo>
                <a:cubicBezTo>
                  <a:pt x="35" y="94"/>
                  <a:pt x="19" y="108"/>
                  <a:pt x="9" y="110"/>
                </a:cubicBezTo>
                <a:cubicBezTo>
                  <a:pt x="0" y="112"/>
                  <a:pt x="2" y="108"/>
                  <a:pt x="2" y="108"/>
                </a:cubicBezTo>
                <a:cubicBezTo>
                  <a:pt x="2" y="108"/>
                  <a:pt x="6" y="102"/>
                  <a:pt x="12" y="96"/>
                </a:cubicBezTo>
                <a:cubicBezTo>
                  <a:pt x="18" y="90"/>
                  <a:pt x="22" y="38"/>
                  <a:pt x="103" y="38"/>
                </a:cubicBezTo>
                <a:cubicBezTo>
                  <a:pt x="103" y="38"/>
                  <a:pt x="129" y="0"/>
                  <a:pt x="161" y="15"/>
                </a:cubicBezTo>
                <a:cubicBezTo>
                  <a:pt x="161" y="15"/>
                  <a:pt x="164" y="20"/>
                  <a:pt x="155" y="22"/>
                </a:cubicBezTo>
                <a:cubicBezTo>
                  <a:pt x="146" y="24"/>
                  <a:pt x="141" y="31"/>
                  <a:pt x="144" y="37"/>
                </a:cubicBezTo>
                <a:cubicBezTo>
                  <a:pt x="145" y="43"/>
                  <a:pt x="145" y="43"/>
                  <a:pt x="145" y="43"/>
                </a:cubicBezTo>
                <a:cubicBezTo>
                  <a:pt x="145" y="43"/>
                  <a:pt x="211" y="67"/>
                  <a:pt x="201" y="1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197" y="126"/>
                  <a:pt x="183" y="96"/>
                  <a:pt x="134" y="97"/>
                </a:cubicBezTo>
                <a:cubicBezTo>
                  <a:pt x="134" y="97"/>
                  <a:pt x="134" y="97"/>
                  <a:pt x="119" y="10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304"/>
          <p:cNvSpPr/>
          <p:nvPr/>
        </p:nvSpPr>
        <p:spPr bwMode="auto">
          <a:xfrm>
            <a:off x="6213681" y="2664697"/>
            <a:ext cx="123534" cy="57648"/>
          </a:xfrm>
          <a:custGeom>
            <a:avLst/>
            <a:gdLst>
              <a:gd name="T0" fmla="*/ 18 w 24"/>
              <a:gd name="T1" fmla="*/ 10 h 11"/>
              <a:gd name="T2" fmla="*/ 0 w 24"/>
              <a:gd name="T3" fmla="*/ 6 h 11"/>
              <a:gd name="T4" fmla="*/ 15 w 24"/>
              <a:gd name="T5" fmla="*/ 1 h 11"/>
              <a:gd name="T6" fmla="*/ 18 w 24"/>
              <a:gd name="T7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" h="11">
                <a:moveTo>
                  <a:pt x="18" y="10"/>
                </a:moveTo>
                <a:cubicBezTo>
                  <a:pt x="13" y="11"/>
                  <a:pt x="5" y="6"/>
                  <a:pt x="0" y="6"/>
                </a:cubicBezTo>
                <a:cubicBezTo>
                  <a:pt x="5" y="6"/>
                  <a:pt x="9" y="0"/>
                  <a:pt x="15" y="1"/>
                </a:cubicBezTo>
                <a:cubicBezTo>
                  <a:pt x="18" y="2"/>
                  <a:pt x="24" y="7"/>
                  <a:pt x="18" y="1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305"/>
          <p:cNvSpPr/>
          <p:nvPr/>
        </p:nvSpPr>
        <p:spPr bwMode="auto">
          <a:xfrm>
            <a:off x="5804650" y="2516457"/>
            <a:ext cx="274518" cy="219614"/>
          </a:xfrm>
          <a:custGeom>
            <a:avLst/>
            <a:gdLst>
              <a:gd name="T0" fmla="*/ 10 w 53"/>
              <a:gd name="T1" fmla="*/ 13 h 43"/>
              <a:gd name="T2" fmla="*/ 1 w 53"/>
              <a:gd name="T3" fmla="*/ 7 h 43"/>
              <a:gd name="T4" fmla="*/ 17 w 53"/>
              <a:gd name="T5" fmla="*/ 1 h 43"/>
              <a:gd name="T6" fmla="*/ 45 w 53"/>
              <a:gd name="T7" fmla="*/ 18 h 43"/>
              <a:gd name="T8" fmla="*/ 53 w 53"/>
              <a:gd name="T9" fmla="*/ 43 h 43"/>
              <a:gd name="T10" fmla="*/ 43 w 53"/>
              <a:gd name="T11" fmla="*/ 27 h 43"/>
              <a:gd name="T12" fmla="*/ 10 w 53"/>
              <a:gd name="T13" fmla="*/ 1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43">
                <a:moveTo>
                  <a:pt x="10" y="13"/>
                </a:moveTo>
                <a:cubicBezTo>
                  <a:pt x="6" y="13"/>
                  <a:pt x="0" y="12"/>
                  <a:pt x="1" y="7"/>
                </a:cubicBezTo>
                <a:cubicBezTo>
                  <a:pt x="2" y="1"/>
                  <a:pt x="12" y="0"/>
                  <a:pt x="17" y="1"/>
                </a:cubicBezTo>
                <a:cubicBezTo>
                  <a:pt x="26" y="3"/>
                  <a:pt x="39" y="10"/>
                  <a:pt x="45" y="18"/>
                </a:cubicBezTo>
                <a:cubicBezTo>
                  <a:pt x="49" y="25"/>
                  <a:pt x="52" y="35"/>
                  <a:pt x="53" y="43"/>
                </a:cubicBezTo>
                <a:cubicBezTo>
                  <a:pt x="52" y="38"/>
                  <a:pt x="47" y="31"/>
                  <a:pt x="43" y="27"/>
                </a:cubicBezTo>
                <a:cubicBezTo>
                  <a:pt x="34" y="18"/>
                  <a:pt x="23" y="15"/>
                  <a:pt x="10" y="1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306"/>
          <p:cNvSpPr/>
          <p:nvPr/>
        </p:nvSpPr>
        <p:spPr bwMode="auto">
          <a:xfrm>
            <a:off x="5749746" y="2324294"/>
            <a:ext cx="441975" cy="329422"/>
          </a:xfrm>
          <a:custGeom>
            <a:avLst/>
            <a:gdLst>
              <a:gd name="T0" fmla="*/ 70 w 86"/>
              <a:gd name="T1" fmla="*/ 41 h 64"/>
              <a:gd name="T2" fmla="*/ 16 w 86"/>
              <a:gd name="T3" fmla="*/ 21 h 64"/>
              <a:gd name="T4" fmla="*/ 1 w 86"/>
              <a:gd name="T5" fmla="*/ 11 h 64"/>
              <a:gd name="T6" fmla="*/ 26 w 86"/>
              <a:gd name="T7" fmla="*/ 1 h 64"/>
              <a:gd name="T8" fmla="*/ 71 w 86"/>
              <a:gd name="T9" fmla="*/ 27 h 64"/>
              <a:gd name="T10" fmla="*/ 86 w 86"/>
              <a:gd name="T11" fmla="*/ 64 h 64"/>
              <a:gd name="T12" fmla="*/ 70 w 86"/>
              <a:gd name="T13" fmla="*/ 4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64">
                <a:moveTo>
                  <a:pt x="70" y="41"/>
                </a:moveTo>
                <a:cubicBezTo>
                  <a:pt x="54" y="26"/>
                  <a:pt x="36" y="23"/>
                  <a:pt x="16" y="21"/>
                </a:cubicBezTo>
                <a:cubicBezTo>
                  <a:pt x="10" y="20"/>
                  <a:pt x="0" y="19"/>
                  <a:pt x="1" y="11"/>
                </a:cubicBezTo>
                <a:cubicBezTo>
                  <a:pt x="2" y="2"/>
                  <a:pt x="19" y="0"/>
                  <a:pt x="26" y="1"/>
                </a:cubicBezTo>
                <a:cubicBezTo>
                  <a:pt x="41" y="4"/>
                  <a:pt x="62" y="14"/>
                  <a:pt x="71" y="27"/>
                </a:cubicBezTo>
                <a:cubicBezTo>
                  <a:pt x="78" y="37"/>
                  <a:pt x="84" y="51"/>
                  <a:pt x="86" y="64"/>
                </a:cubicBezTo>
                <a:cubicBezTo>
                  <a:pt x="84" y="56"/>
                  <a:pt x="75" y="46"/>
                  <a:pt x="70" y="4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307"/>
          <p:cNvSpPr/>
          <p:nvPr/>
        </p:nvSpPr>
        <p:spPr bwMode="auto">
          <a:xfrm>
            <a:off x="5222671" y="2307823"/>
            <a:ext cx="329422" cy="129023"/>
          </a:xfrm>
          <a:custGeom>
            <a:avLst/>
            <a:gdLst>
              <a:gd name="T0" fmla="*/ 64 w 64"/>
              <a:gd name="T1" fmla="*/ 22 h 25"/>
              <a:gd name="T2" fmla="*/ 20 w 64"/>
              <a:gd name="T3" fmla="*/ 12 h 25"/>
              <a:gd name="T4" fmla="*/ 64 w 64"/>
              <a:gd name="T5" fmla="*/ 2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25">
                <a:moveTo>
                  <a:pt x="64" y="22"/>
                </a:moveTo>
                <a:cubicBezTo>
                  <a:pt x="49" y="11"/>
                  <a:pt x="0" y="25"/>
                  <a:pt x="20" y="12"/>
                </a:cubicBezTo>
                <a:cubicBezTo>
                  <a:pt x="40" y="0"/>
                  <a:pt x="64" y="22"/>
                  <a:pt x="64" y="2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59529" y="2379261"/>
            <a:ext cx="3960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禹卫书法行书简体" panose="02000603000000000000" pitchFamily="2" charset="-122"/>
              </a:rPr>
              <a:t>PROJECT                                                BRIEF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禹卫书法行书简体" panose="02000603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81440" y="4050562"/>
            <a:ext cx="6434586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negotiation may not necessarily be a zero game in which one loses if the other wins; we should strive for a win-win result. In today's global e-business environment, businesses need to support customers. Business negotiation may not necessarily be a zero game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半闭框 13"/>
          <p:cNvSpPr/>
          <p:nvPr/>
        </p:nvSpPr>
        <p:spPr>
          <a:xfrm rot="8100000">
            <a:off x="9934380" y="3524288"/>
            <a:ext cx="304778" cy="304778"/>
          </a:xfrm>
          <a:prstGeom prst="halfFrame">
            <a:avLst>
              <a:gd name="adj1" fmla="val 11254"/>
              <a:gd name="adj2" fmla="val 1169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半闭框 15"/>
          <p:cNvSpPr/>
          <p:nvPr/>
        </p:nvSpPr>
        <p:spPr>
          <a:xfrm rot="13500000" flipH="1">
            <a:off x="1950173" y="3524287"/>
            <a:ext cx="304778" cy="304778"/>
          </a:xfrm>
          <a:prstGeom prst="halfFrame">
            <a:avLst>
              <a:gd name="adj1" fmla="val 11254"/>
              <a:gd name="adj2" fmla="val 1169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086475" y="-12430"/>
            <a:ext cx="0" cy="66343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096487" y="6194568"/>
            <a:ext cx="0" cy="66343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767900" y="1462797"/>
            <a:ext cx="66852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negotiation may not necessarily be</a:t>
            </a:r>
            <a:r>
              <a:rPr lang="en-US" altLang="zh-CN" sz="2800" dirty="0"/>
              <a:t> </a:t>
            </a:r>
            <a:endParaRPr lang="en-US" altLang="zh-CN" sz="2800" dirty="0"/>
          </a:p>
          <a:p>
            <a:pPr algn="ctr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zero game!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347692" y="1049403"/>
            <a:ext cx="1499098" cy="159658"/>
            <a:chOff x="5317212" y="1049403"/>
            <a:chExt cx="1499098" cy="159658"/>
          </a:xfrm>
        </p:grpSpPr>
        <p:sp>
          <p:nvSpPr>
            <p:cNvPr id="9" name="椭圆 8"/>
            <p:cNvSpPr/>
            <p:nvPr/>
          </p:nvSpPr>
          <p:spPr>
            <a:xfrm>
              <a:off x="5317212" y="1049403"/>
              <a:ext cx="159658" cy="1596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652072" y="1049403"/>
              <a:ext cx="159658" cy="1596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5986932" y="1049403"/>
              <a:ext cx="159658" cy="1596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6656652" y="1049403"/>
              <a:ext cx="159658" cy="1596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321792" y="1049403"/>
              <a:ext cx="159658" cy="15965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2407332" y="2848656"/>
            <a:ext cx="1314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336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35239" y="2848656"/>
            <a:ext cx="1314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790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28681" y="2848656"/>
            <a:ext cx="16914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1144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798831" y="2848656"/>
            <a:ext cx="1314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252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744200" y="-18002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2407332" y="3461520"/>
            <a:ext cx="812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Factory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35239" y="3461520"/>
            <a:ext cx="88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Lumber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497051" y="3461520"/>
            <a:ext cx="1286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Architecture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98829" y="3461520"/>
            <a:ext cx="1070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Gardening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4145236"/>
            <a:ext cx="12192000" cy="2712764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043664" y="4817916"/>
            <a:ext cx="810339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FBFBFB"/>
                </a:solidFill>
              </a:rPr>
              <a:t>Business negotiation may not necessarily be a zero game in which one loses if the other wins; we should strive for a win-win result. In today's global e-business environment, businesses need to support customers. </a:t>
            </a:r>
            <a:endParaRPr lang="zh-CN" altLang="en-US" dirty="0">
              <a:solidFill>
                <a:srgbClr val="FBFBFB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29225" y="885372"/>
            <a:ext cx="1733550" cy="5080000"/>
          </a:xfrm>
          <a:prstGeom prst="rect">
            <a:avLst/>
          </a:prstGeom>
          <a:noFill/>
          <a:ln w="76200"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49669" y="1529823"/>
            <a:ext cx="1292662" cy="37856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叶根友特楷简体" panose="02010601030101010101" pitchFamily="2" charset="-122"/>
                <a:ea typeface="叶根友特楷简体" panose="02010601030101010101" pitchFamily="2" charset="-122"/>
              </a:rPr>
              <a:t>谢谢观看</a:t>
            </a:r>
            <a:endParaRPr lang="zh-CN" altLang="en-US" sz="7200" dirty="0">
              <a:solidFill>
                <a:schemeClr val="bg1"/>
              </a:solidFill>
              <a:latin typeface="叶根友特楷简体" panose="02010601030101010101" pitchFamily="2" charset="-122"/>
              <a:ea typeface="叶根友特楷简体" panose="0201060103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873829" y="3429000"/>
            <a:ext cx="1262742" cy="0"/>
          </a:xfrm>
          <a:prstGeom prst="line">
            <a:avLst/>
          </a:prstGeom>
          <a:ln w="50800">
            <a:solidFill>
              <a:srgbClr val="FBFB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019143" y="3425371"/>
            <a:ext cx="1262742" cy="0"/>
          </a:xfrm>
          <a:prstGeom prst="line">
            <a:avLst/>
          </a:prstGeom>
          <a:ln w="50800">
            <a:solidFill>
              <a:srgbClr val="FBFB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57947" y="905840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禹卫书法行书简体" panose="02000603000000000000" pitchFamily="2" charset="-122"/>
              </a:rPr>
              <a:t>CONTENTS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ea typeface="禹卫书法行书简体" panose="02000603000000000000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734050" y="1530013"/>
            <a:ext cx="70485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979414" y="1810195"/>
            <a:ext cx="8252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negotiation may not necessarily be a zero game in which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one loses if the other wins; we should strive for a win-win result. In today's global e-business environment, businesses need to support customers.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865791" y="3553559"/>
            <a:ext cx="878193" cy="798244"/>
            <a:chOff x="2725638" y="2014897"/>
            <a:chExt cx="878193" cy="798244"/>
          </a:xfrm>
          <a:solidFill>
            <a:schemeClr val="bg1">
              <a:lumMod val="65000"/>
            </a:schemeClr>
          </a:solidFill>
        </p:grpSpPr>
        <p:sp>
          <p:nvSpPr>
            <p:cNvPr id="7" name="Freeform 87"/>
            <p:cNvSpPr/>
            <p:nvPr/>
          </p:nvSpPr>
          <p:spPr bwMode="auto">
            <a:xfrm>
              <a:off x="2725638" y="2014897"/>
              <a:ext cx="878193" cy="618358"/>
            </a:xfrm>
            <a:custGeom>
              <a:avLst/>
              <a:gdLst>
                <a:gd name="T0" fmla="*/ 148 w 297"/>
                <a:gd name="T1" fmla="*/ 56 h 209"/>
                <a:gd name="T2" fmla="*/ 42 w 297"/>
                <a:gd name="T3" fmla="*/ 197 h 209"/>
                <a:gd name="T4" fmla="*/ 11 w 297"/>
                <a:gd name="T5" fmla="*/ 202 h 209"/>
                <a:gd name="T6" fmla="*/ 7 w 297"/>
                <a:gd name="T7" fmla="*/ 171 h 209"/>
                <a:gd name="T8" fmla="*/ 129 w 297"/>
                <a:gd name="T9" fmla="*/ 9 h 209"/>
                <a:gd name="T10" fmla="*/ 148 w 297"/>
                <a:gd name="T11" fmla="*/ 1 h 209"/>
                <a:gd name="T12" fmla="*/ 168 w 297"/>
                <a:gd name="T13" fmla="*/ 9 h 209"/>
                <a:gd name="T14" fmla="*/ 289 w 297"/>
                <a:gd name="T15" fmla="*/ 171 h 209"/>
                <a:gd name="T16" fmla="*/ 285 w 297"/>
                <a:gd name="T17" fmla="*/ 202 h 209"/>
                <a:gd name="T18" fmla="*/ 254 w 297"/>
                <a:gd name="T19" fmla="*/ 197 h 209"/>
                <a:gd name="T20" fmla="*/ 148 w 297"/>
                <a:gd name="T21" fmla="*/ 5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7" h="209">
                  <a:moveTo>
                    <a:pt x="148" y="56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35" y="207"/>
                    <a:pt x="21" y="209"/>
                    <a:pt x="11" y="202"/>
                  </a:cubicBezTo>
                  <a:cubicBezTo>
                    <a:pt x="2" y="195"/>
                    <a:pt x="0" y="181"/>
                    <a:pt x="7" y="171"/>
                  </a:cubicBezTo>
                  <a:cubicBezTo>
                    <a:pt x="129" y="9"/>
                    <a:pt x="129" y="9"/>
                    <a:pt x="129" y="9"/>
                  </a:cubicBezTo>
                  <a:cubicBezTo>
                    <a:pt x="133" y="3"/>
                    <a:pt x="141" y="0"/>
                    <a:pt x="148" y="1"/>
                  </a:cubicBezTo>
                  <a:cubicBezTo>
                    <a:pt x="156" y="0"/>
                    <a:pt x="163" y="3"/>
                    <a:pt x="168" y="9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97" y="181"/>
                    <a:pt x="295" y="195"/>
                    <a:pt x="285" y="202"/>
                  </a:cubicBezTo>
                  <a:cubicBezTo>
                    <a:pt x="275" y="209"/>
                    <a:pt x="262" y="207"/>
                    <a:pt x="254" y="197"/>
                  </a:cubicBezTo>
                  <a:lnTo>
                    <a:pt x="14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8"/>
            <p:cNvSpPr/>
            <p:nvPr/>
          </p:nvSpPr>
          <p:spPr bwMode="auto">
            <a:xfrm>
              <a:off x="3366481" y="2133572"/>
              <a:ext cx="139911" cy="244845"/>
            </a:xfrm>
            <a:custGeom>
              <a:avLst/>
              <a:gdLst>
                <a:gd name="T0" fmla="*/ 112 w 112"/>
                <a:gd name="T1" fmla="*/ 0 h 196"/>
                <a:gd name="T2" fmla="*/ 112 w 112"/>
                <a:gd name="T3" fmla="*/ 196 h 196"/>
                <a:gd name="T4" fmla="*/ 0 w 112"/>
                <a:gd name="T5" fmla="*/ 47 h 196"/>
                <a:gd name="T6" fmla="*/ 0 w 112"/>
                <a:gd name="T7" fmla="*/ 0 h 196"/>
                <a:gd name="T8" fmla="*/ 112 w 112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96">
                  <a:moveTo>
                    <a:pt x="112" y="0"/>
                  </a:moveTo>
                  <a:lnTo>
                    <a:pt x="112" y="196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89"/>
            <p:cNvSpPr>
              <a:spLocks noEditPoints="1"/>
            </p:cNvSpPr>
            <p:nvPr/>
          </p:nvSpPr>
          <p:spPr bwMode="auto">
            <a:xfrm>
              <a:off x="2900527" y="2274733"/>
              <a:ext cx="525916" cy="538408"/>
            </a:xfrm>
            <a:custGeom>
              <a:avLst/>
              <a:gdLst>
                <a:gd name="T0" fmla="*/ 78 w 178"/>
                <a:gd name="T1" fmla="*/ 134 h 182"/>
                <a:gd name="T2" fmla="*/ 59 w 178"/>
                <a:gd name="T3" fmla="*/ 131 h 182"/>
                <a:gd name="T4" fmla="*/ 54 w 178"/>
                <a:gd name="T5" fmla="*/ 150 h 182"/>
                <a:gd name="T6" fmla="*/ 59 w 178"/>
                <a:gd name="T7" fmla="*/ 146 h 182"/>
                <a:gd name="T8" fmla="*/ 86 w 178"/>
                <a:gd name="T9" fmla="*/ 156 h 182"/>
                <a:gd name="T10" fmla="*/ 114 w 178"/>
                <a:gd name="T11" fmla="*/ 145 h 182"/>
                <a:gd name="T12" fmla="*/ 101 w 178"/>
                <a:gd name="T13" fmla="*/ 136 h 182"/>
                <a:gd name="T14" fmla="*/ 86 w 178"/>
                <a:gd name="T15" fmla="*/ 141 h 182"/>
                <a:gd name="T16" fmla="*/ 73 w 178"/>
                <a:gd name="T17" fmla="*/ 137 h 182"/>
                <a:gd name="T18" fmla="*/ 78 w 178"/>
                <a:gd name="T19" fmla="*/ 134 h 182"/>
                <a:gd name="T20" fmla="*/ 178 w 178"/>
                <a:gd name="T21" fmla="*/ 118 h 182"/>
                <a:gd name="T22" fmla="*/ 178 w 178"/>
                <a:gd name="T23" fmla="*/ 182 h 182"/>
                <a:gd name="T24" fmla="*/ 131 w 178"/>
                <a:gd name="T25" fmla="*/ 182 h 182"/>
                <a:gd name="T26" fmla="*/ 48 w 178"/>
                <a:gd name="T27" fmla="*/ 182 h 182"/>
                <a:gd name="T28" fmla="*/ 0 w 178"/>
                <a:gd name="T29" fmla="*/ 182 h 182"/>
                <a:gd name="T30" fmla="*/ 0 w 178"/>
                <a:gd name="T31" fmla="*/ 118 h 182"/>
                <a:gd name="T32" fmla="*/ 87 w 178"/>
                <a:gd name="T33" fmla="*/ 0 h 182"/>
                <a:gd name="T34" fmla="*/ 91 w 178"/>
                <a:gd name="T35" fmla="*/ 0 h 182"/>
                <a:gd name="T36" fmla="*/ 178 w 178"/>
                <a:gd name="T37" fmla="*/ 118 h 182"/>
                <a:gd name="T38" fmla="*/ 116 w 178"/>
                <a:gd name="T39" fmla="*/ 125 h 182"/>
                <a:gd name="T40" fmla="*/ 134 w 178"/>
                <a:gd name="T41" fmla="*/ 118 h 182"/>
                <a:gd name="T42" fmla="*/ 128 w 178"/>
                <a:gd name="T43" fmla="*/ 116 h 182"/>
                <a:gd name="T44" fmla="*/ 128 w 178"/>
                <a:gd name="T45" fmla="*/ 114 h 182"/>
                <a:gd name="T46" fmla="*/ 99 w 178"/>
                <a:gd name="T47" fmla="*/ 75 h 182"/>
                <a:gd name="T48" fmla="*/ 99 w 178"/>
                <a:gd name="T49" fmla="*/ 91 h 182"/>
                <a:gd name="T50" fmla="*/ 112 w 178"/>
                <a:gd name="T51" fmla="*/ 110 h 182"/>
                <a:gd name="T52" fmla="*/ 107 w 178"/>
                <a:gd name="T53" fmla="*/ 108 h 182"/>
                <a:gd name="T54" fmla="*/ 116 w 178"/>
                <a:gd name="T55" fmla="*/ 125 h 182"/>
                <a:gd name="T56" fmla="*/ 86 w 178"/>
                <a:gd name="T57" fmla="*/ 83 h 182"/>
                <a:gd name="T58" fmla="*/ 73 w 178"/>
                <a:gd name="T59" fmla="*/ 69 h 182"/>
                <a:gd name="T60" fmla="*/ 73 w 178"/>
                <a:gd name="T61" fmla="*/ 75 h 182"/>
                <a:gd name="T62" fmla="*/ 44 w 178"/>
                <a:gd name="T63" fmla="*/ 114 h 182"/>
                <a:gd name="T64" fmla="*/ 45 w 178"/>
                <a:gd name="T65" fmla="*/ 121 h 182"/>
                <a:gd name="T66" fmla="*/ 60 w 178"/>
                <a:gd name="T67" fmla="*/ 113 h 182"/>
                <a:gd name="T68" fmla="*/ 73 w 178"/>
                <a:gd name="T69" fmla="*/ 91 h 182"/>
                <a:gd name="T70" fmla="*/ 73 w 178"/>
                <a:gd name="T71" fmla="*/ 97 h 182"/>
                <a:gd name="T72" fmla="*/ 86 w 178"/>
                <a:gd name="T73" fmla="*/ 8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8" h="182">
                  <a:moveTo>
                    <a:pt x="78" y="134"/>
                  </a:moveTo>
                  <a:cubicBezTo>
                    <a:pt x="59" y="131"/>
                    <a:pt x="59" y="131"/>
                    <a:pt x="59" y="131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59" y="146"/>
                    <a:pt x="59" y="146"/>
                    <a:pt x="59" y="146"/>
                  </a:cubicBezTo>
                  <a:cubicBezTo>
                    <a:pt x="66" y="152"/>
                    <a:pt x="76" y="156"/>
                    <a:pt x="86" y="156"/>
                  </a:cubicBezTo>
                  <a:cubicBezTo>
                    <a:pt x="97" y="156"/>
                    <a:pt x="107" y="152"/>
                    <a:pt x="114" y="145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96" y="139"/>
                    <a:pt x="91" y="141"/>
                    <a:pt x="86" y="141"/>
                  </a:cubicBezTo>
                  <a:cubicBezTo>
                    <a:pt x="81" y="141"/>
                    <a:pt x="77" y="139"/>
                    <a:pt x="73" y="137"/>
                  </a:cubicBezTo>
                  <a:lnTo>
                    <a:pt x="78" y="134"/>
                  </a:lnTo>
                  <a:close/>
                  <a:moveTo>
                    <a:pt x="178" y="118"/>
                  </a:moveTo>
                  <a:cubicBezTo>
                    <a:pt x="178" y="182"/>
                    <a:pt x="178" y="182"/>
                    <a:pt x="178" y="182"/>
                  </a:cubicBezTo>
                  <a:cubicBezTo>
                    <a:pt x="131" y="182"/>
                    <a:pt x="131" y="182"/>
                    <a:pt x="131" y="182"/>
                  </a:cubicBezTo>
                  <a:cubicBezTo>
                    <a:pt x="48" y="182"/>
                    <a:pt x="48" y="182"/>
                    <a:pt x="48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1" y="0"/>
                    <a:pt x="91" y="0"/>
                    <a:pt x="91" y="0"/>
                  </a:cubicBezTo>
                  <a:lnTo>
                    <a:pt x="178" y="118"/>
                  </a:lnTo>
                  <a:close/>
                  <a:moveTo>
                    <a:pt x="116" y="125"/>
                  </a:moveTo>
                  <a:cubicBezTo>
                    <a:pt x="134" y="118"/>
                    <a:pt x="134" y="118"/>
                    <a:pt x="134" y="118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8" y="115"/>
                    <a:pt x="128" y="115"/>
                    <a:pt x="128" y="114"/>
                  </a:cubicBezTo>
                  <a:cubicBezTo>
                    <a:pt x="128" y="96"/>
                    <a:pt x="115" y="80"/>
                    <a:pt x="99" y="75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6" y="95"/>
                    <a:pt x="110" y="102"/>
                    <a:pt x="112" y="110"/>
                  </a:cubicBezTo>
                  <a:cubicBezTo>
                    <a:pt x="107" y="108"/>
                    <a:pt x="107" y="108"/>
                    <a:pt x="107" y="108"/>
                  </a:cubicBezTo>
                  <a:lnTo>
                    <a:pt x="116" y="125"/>
                  </a:lnTo>
                  <a:close/>
                  <a:moveTo>
                    <a:pt x="86" y="83"/>
                  </a:moveTo>
                  <a:cubicBezTo>
                    <a:pt x="73" y="69"/>
                    <a:pt x="73" y="69"/>
                    <a:pt x="73" y="69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56" y="80"/>
                    <a:pt x="44" y="96"/>
                    <a:pt x="44" y="114"/>
                  </a:cubicBezTo>
                  <a:cubicBezTo>
                    <a:pt x="44" y="117"/>
                    <a:pt x="44" y="119"/>
                    <a:pt x="45" y="121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60" y="104"/>
                    <a:pt x="65" y="96"/>
                    <a:pt x="73" y="91"/>
                  </a:cubicBezTo>
                  <a:cubicBezTo>
                    <a:pt x="73" y="97"/>
                    <a:pt x="73" y="97"/>
                    <a:pt x="73" y="97"/>
                  </a:cubicBezTo>
                  <a:lnTo>
                    <a:pt x="86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04374" y="3545487"/>
            <a:ext cx="801688" cy="814388"/>
            <a:chOff x="1476375" y="4019549"/>
            <a:chExt cx="801688" cy="814388"/>
          </a:xfrm>
          <a:solidFill>
            <a:schemeClr val="bg1">
              <a:lumMod val="65000"/>
            </a:schemeClr>
          </a:solidFill>
        </p:grpSpPr>
        <p:sp>
          <p:nvSpPr>
            <p:cNvPr id="11" name="Freeform 202"/>
            <p:cNvSpPr/>
            <p:nvPr/>
          </p:nvSpPr>
          <p:spPr bwMode="auto">
            <a:xfrm>
              <a:off x="1592263" y="4538662"/>
              <a:ext cx="685800" cy="295275"/>
            </a:xfrm>
            <a:custGeom>
              <a:avLst/>
              <a:gdLst>
                <a:gd name="T0" fmla="*/ 230 w 230"/>
                <a:gd name="T1" fmla="*/ 37 h 99"/>
                <a:gd name="T2" fmla="*/ 171 w 230"/>
                <a:gd name="T3" fmla="*/ 84 h 99"/>
                <a:gd name="T4" fmla="*/ 144 w 230"/>
                <a:gd name="T5" fmla="*/ 97 h 99"/>
                <a:gd name="T6" fmla="*/ 82 w 230"/>
                <a:gd name="T7" fmla="*/ 97 h 99"/>
                <a:gd name="T8" fmla="*/ 58 w 230"/>
                <a:gd name="T9" fmla="*/ 84 h 99"/>
                <a:gd name="T10" fmla="*/ 21 w 230"/>
                <a:gd name="T11" fmla="*/ 52 h 99"/>
                <a:gd name="T12" fmla="*/ 0 w 230"/>
                <a:gd name="T13" fmla="*/ 52 h 99"/>
                <a:gd name="T14" fmla="*/ 0 w 230"/>
                <a:gd name="T15" fmla="*/ 0 h 99"/>
                <a:gd name="T16" fmla="*/ 38 w 230"/>
                <a:gd name="T17" fmla="*/ 0 h 99"/>
                <a:gd name="T18" fmla="*/ 89 w 230"/>
                <a:gd name="T19" fmla="*/ 20 h 99"/>
                <a:gd name="T20" fmla="*/ 137 w 230"/>
                <a:gd name="T21" fmla="*/ 20 h 99"/>
                <a:gd name="T22" fmla="*/ 149 w 230"/>
                <a:gd name="T23" fmla="*/ 33 h 99"/>
                <a:gd name="T24" fmla="*/ 137 w 230"/>
                <a:gd name="T25" fmla="*/ 45 h 99"/>
                <a:gd name="T26" fmla="*/ 89 w 230"/>
                <a:gd name="T27" fmla="*/ 45 h 99"/>
                <a:gd name="T28" fmla="*/ 113 w 230"/>
                <a:gd name="T29" fmla="*/ 54 h 99"/>
                <a:gd name="T30" fmla="*/ 157 w 230"/>
                <a:gd name="T31" fmla="*/ 54 h 99"/>
                <a:gd name="T32" fmla="*/ 216 w 230"/>
                <a:gd name="T33" fmla="*/ 20 h 99"/>
                <a:gd name="T34" fmla="*/ 230 w 230"/>
                <a:gd name="T35" fmla="*/ 3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0" h="99">
                  <a:moveTo>
                    <a:pt x="230" y="37"/>
                  </a:moveTo>
                  <a:cubicBezTo>
                    <a:pt x="171" y="84"/>
                    <a:pt x="171" y="84"/>
                    <a:pt x="171" y="84"/>
                  </a:cubicBezTo>
                  <a:cubicBezTo>
                    <a:pt x="171" y="84"/>
                    <a:pt x="156" y="97"/>
                    <a:pt x="144" y="97"/>
                  </a:cubicBezTo>
                  <a:cubicBezTo>
                    <a:pt x="132" y="97"/>
                    <a:pt x="82" y="97"/>
                    <a:pt x="82" y="97"/>
                  </a:cubicBezTo>
                  <a:cubicBezTo>
                    <a:pt x="82" y="97"/>
                    <a:pt x="77" y="99"/>
                    <a:pt x="58" y="84"/>
                  </a:cubicBezTo>
                  <a:cubicBezTo>
                    <a:pt x="38" y="69"/>
                    <a:pt x="21" y="52"/>
                    <a:pt x="21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80" y="3"/>
                    <a:pt x="89" y="20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43" y="20"/>
                    <a:pt x="149" y="26"/>
                    <a:pt x="149" y="33"/>
                  </a:cubicBezTo>
                  <a:cubicBezTo>
                    <a:pt x="149" y="40"/>
                    <a:pt x="143" y="45"/>
                    <a:pt x="137" y="45"/>
                  </a:cubicBezTo>
                  <a:cubicBezTo>
                    <a:pt x="89" y="45"/>
                    <a:pt x="89" y="45"/>
                    <a:pt x="89" y="45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6" y="20"/>
                    <a:pt x="230" y="17"/>
                    <a:pt x="23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03"/>
            <p:cNvSpPr>
              <a:spLocks noEditPoints="1"/>
            </p:cNvSpPr>
            <p:nvPr/>
          </p:nvSpPr>
          <p:spPr bwMode="auto">
            <a:xfrm>
              <a:off x="1724025" y="4019549"/>
              <a:ext cx="539750" cy="539750"/>
            </a:xfrm>
            <a:custGeom>
              <a:avLst/>
              <a:gdLst>
                <a:gd name="T0" fmla="*/ 90 w 181"/>
                <a:gd name="T1" fmla="*/ 0 h 181"/>
                <a:gd name="T2" fmla="*/ 181 w 181"/>
                <a:gd name="T3" fmla="*/ 91 h 181"/>
                <a:gd name="T4" fmla="*/ 90 w 181"/>
                <a:gd name="T5" fmla="*/ 181 h 181"/>
                <a:gd name="T6" fmla="*/ 0 w 181"/>
                <a:gd name="T7" fmla="*/ 91 h 181"/>
                <a:gd name="T8" fmla="*/ 90 w 181"/>
                <a:gd name="T9" fmla="*/ 0 h 181"/>
                <a:gd name="T10" fmla="*/ 147 w 181"/>
                <a:gd name="T11" fmla="*/ 80 h 181"/>
                <a:gd name="T12" fmla="*/ 172 w 181"/>
                <a:gd name="T13" fmla="*/ 90 h 181"/>
                <a:gd name="T14" fmla="*/ 92 w 181"/>
                <a:gd name="T15" fmla="*/ 10 h 181"/>
                <a:gd name="T16" fmla="*/ 118 w 181"/>
                <a:gd name="T17" fmla="*/ 32 h 181"/>
                <a:gd name="T18" fmla="*/ 110 w 181"/>
                <a:gd name="T19" fmla="*/ 57 h 181"/>
                <a:gd name="T20" fmla="*/ 139 w 181"/>
                <a:gd name="T21" fmla="*/ 57 h 181"/>
                <a:gd name="T22" fmla="*/ 107 w 181"/>
                <a:gd name="T23" fmla="*/ 80 h 181"/>
                <a:gd name="T24" fmla="*/ 110 w 181"/>
                <a:gd name="T25" fmla="*/ 102 h 181"/>
                <a:gd name="T26" fmla="*/ 147 w 181"/>
                <a:gd name="T27" fmla="*/ 80 h 181"/>
                <a:gd name="T28" fmla="*/ 163 w 181"/>
                <a:gd name="T29" fmla="*/ 124 h 181"/>
                <a:gd name="T30" fmla="*/ 142 w 181"/>
                <a:gd name="T31" fmla="*/ 133 h 181"/>
                <a:gd name="T32" fmla="*/ 136 w 181"/>
                <a:gd name="T33" fmla="*/ 151 h 181"/>
                <a:gd name="T34" fmla="*/ 127 w 181"/>
                <a:gd name="T35" fmla="*/ 158 h 181"/>
                <a:gd name="T36" fmla="*/ 163 w 181"/>
                <a:gd name="T37" fmla="*/ 124 h 181"/>
                <a:gd name="T38" fmla="*/ 89 w 181"/>
                <a:gd name="T39" fmla="*/ 172 h 181"/>
                <a:gd name="T40" fmla="*/ 96 w 181"/>
                <a:gd name="T41" fmla="*/ 157 h 181"/>
                <a:gd name="T42" fmla="*/ 71 w 181"/>
                <a:gd name="T43" fmla="*/ 148 h 181"/>
                <a:gd name="T44" fmla="*/ 89 w 181"/>
                <a:gd name="T45" fmla="*/ 136 h 181"/>
                <a:gd name="T46" fmla="*/ 96 w 181"/>
                <a:gd name="T47" fmla="*/ 127 h 181"/>
                <a:gd name="T48" fmla="*/ 49 w 181"/>
                <a:gd name="T49" fmla="*/ 127 h 181"/>
                <a:gd name="T50" fmla="*/ 9 w 181"/>
                <a:gd name="T51" fmla="*/ 93 h 181"/>
                <a:gd name="T52" fmla="*/ 89 w 181"/>
                <a:gd name="T53" fmla="*/ 17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1" h="181">
                  <a:moveTo>
                    <a:pt x="90" y="0"/>
                  </a:moveTo>
                  <a:cubicBezTo>
                    <a:pt x="141" y="0"/>
                    <a:pt x="181" y="40"/>
                    <a:pt x="181" y="91"/>
                  </a:cubicBezTo>
                  <a:cubicBezTo>
                    <a:pt x="181" y="141"/>
                    <a:pt x="141" y="181"/>
                    <a:pt x="90" y="181"/>
                  </a:cubicBezTo>
                  <a:cubicBezTo>
                    <a:pt x="40" y="181"/>
                    <a:pt x="0" y="141"/>
                    <a:pt x="0" y="91"/>
                  </a:cubicBezTo>
                  <a:cubicBezTo>
                    <a:pt x="0" y="40"/>
                    <a:pt x="40" y="0"/>
                    <a:pt x="90" y="0"/>
                  </a:cubicBezTo>
                  <a:close/>
                  <a:moveTo>
                    <a:pt x="147" y="80"/>
                  </a:moveTo>
                  <a:cubicBezTo>
                    <a:pt x="153" y="68"/>
                    <a:pt x="172" y="90"/>
                    <a:pt x="172" y="90"/>
                  </a:cubicBezTo>
                  <a:cubicBezTo>
                    <a:pt x="172" y="46"/>
                    <a:pt x="136" y="10"/>
                    <a:pt x="92" y="10"/>
                  </a:cubicBezTo>
                  <a:cubicBezTo>
                    <a:pt x="92" y="10"/>
                    <a:pt x="123" y="21"/>
                    <a:pt x="118" y="32"/>
                  </a:cubicBezTo>
                  <a:cubicBezTo>
                    <a:pt x="112" y="43"/>
                    <a:pt x="103" y="51"/>
                    <a:pt x="110" y="57"/>
                  </a:cubicBezTo>
                  <a:cubicBezTo>
                    <a:pt x="116" y="62"/>
                    <a:pt x="132" y="36"/>
                    <a:pt x="139" y="57"/>
                  </a:cubicBezTo>
                  <a:cubicBezTo>
                    <a:pt x="145" y="77"/>
                    <a:pt x="122" y="80"/>
                    <a:pt x="107" y="80"/>
                  </a:cubicBezTo>
                  <a:cubicBezTo>
                    <a:pt x="93" y="79"/>
                    <a:pt x="93" y="102"/>
                    <a:pt x="110" y="102"/>
                  </a:cubicBezTo>
                  <a:cubicBezTo>
                    <a:pt x="131" y="102"/>
                    <a:pt x="140" y="91"/>
                    <a:pt x="147" y="80"/>
                  </a:cubicBezTo>
                  <a:close/>
                  <a:moveTo>
                    <a:pt x="163" y="124"/>
                  </a:moveTo>
                  <a:cubicBezTo>
                    <a:pt x="163" y="124"/>
                    <a:pt x="149" y="138"/>
                    <a:pt x="142" y="133"/>
                  </a:cubicBezTo>
                  <a:cubicBezTo>
                    <a:pt x="136" y="128"/>
                    <a:pt x="138" y="152"/>
                    <a:pt x="136" y="151"/>
                  </a:cubicBezTo>
                  <a:cubicBezTo>
                    <a:pt x="133" y="151"/>
                    <a:pt x="127" y="158"/>
                    <a:pt x="127" y="158"/>
                  </a:cubicBezTo>
                  <a:cubicBezTo>
                    <a:pt x="127" y="158"/>
                    <a:pt x="145" y="159"/>
                    <a:pt x="163" y="124"/>
                  </a:cubicBezTo>
                  <a:close/>
                  <a:moveTo>
                    <a:pt x="89" y="172"/>
                  </a:moveTo>
                  <a:cubicBezTo>
                    <a:pt x="89" y="172"/>
                    <a:pt x="100" y="164"/>
                    <a:pt x="96" y="157"/>
                  </a:cubicBezTo>
                  <a:cubicBezTo>
                    <a:pt x="92" y="149"/>
                    <a:pt x="76" y="155"/>
                    <a:pt x="71" y="148"/>
                  </a:cubicBezTo>
                  <a:cubicBezTo>
                    <a:pt x="67" y="141"/>
                    <a:pt x="89" y="136"/>
                    <a:pt x="89" y="136"/>
                  </a:cubicBezTo>
                  <a:cubicBezTo>
                    <a:pt x="89" y="136"/>
                    <a:pt x="97" y="141"/>
                    <a:pt x="96" y="127"/>
                  </a:cubicBezTo>
                  <a:cubicBezTo>
                    <a:pt x="94" y="113"/>
                    <a:pt x="73" y="134"/>
                    <a:pt x="49" y="127"/>
                  </a:cubicBezTo>
                  <a:cubicBezTo>
                    <a:pt x="25" y="119"/>
                    <a:pt x="9" y="93"/>
                    <a:pt x="9" y="93"/>
                  </a:cubicBezTo>
                  <a:cubicBezTo>
                    <a:pt x="9" y="137"/>
                    <a:pt x="45" y="172"/>
                    <a:pt x="89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04"/>
            <p:cNvSpPr>
              <a:spLocks noEditPoints="1"/>
            </p:cNvSpPr>
            <p:nvPr/>
          </p:nvSpPr>
          <p:spPr bwMode="auto">
            <a:xfrm>
              <a:off x="1476375" y="4500562"/>
              <a:ext cx="95250" cy="241300"/>
            </a:xfrm>
            <a:custGeom>
              <a:avLst/>
              <a:gdLst>
                <a:gd name="T0" fmla="*/ 60 w 60"/>
                <a:gd name="T1" fmla="*/ 0 h 152"/>
                <a:gd name="T2" fmla="*/ 60 w 60"/>
                <a:gd name="T3" fmla="*/ 152 h 152"/>
                <a:gd name="T4" fmla="*/ 0 w 60"/>
                <a:gd name="T5" fmla="*/ 152 h 152"/>
                <a:gd name="T6" fmla="*/ 0 w 60"/>
                <a:gd name="T7" fmla="*/ 0 h 152"/>
                <a:gd name="T8" fmla="*/ 60 w 60"/>
                <a:gd name="T9" fmla="*/ 0 h 152"/>
                <a:gd name="T10" fmla="*/ 49 w 60"/>
                <a:gd name="T11" fmla="*/ 118 h 152"/>
                <a:gd name="T12" fmla="*/ 49 w 60"/>
                <a:gd name="T13" fmla="*/ 13 h 152"/>
                <a:gd name="T14" fmla="*/ 28 w 60"/>
                <a:gd name="T15" fmla="*/ 13 h 152"/>
                <a:gd name="T16" fmla="*/ 40 w 60"/>
                <a:gd name="T17" fmla="*/ 118 h 152"/>
                <a:gd name="T18" fmla="*/ 49 w 60"/>
                <a:gd name="T19" fmla="*/ 11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152">
                  <a:moveTo>
                    <a:pt x="60" y="0"/>
                  </a:moveTo>
                  <a:lnTo>
                    <a:pt x="60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60" y="0"/>
                  </a:lnTo>
                  <a:close/>
                  <a:moveTo>
                    <a:pt x="49" y="118"/>
                  </a:moveTo>
                  <a:lnTo>
                    <a:pt x="49" y="13"/>
                  </a:lnTo>
                  <a:lnTo>
                    <a:pt x="28" y="13"/>
                  </a:lnTo>
                  <a:lnTo>
                    <a:pt x="40" y="118"/>
                  </a:lnTo>
                  <a:lnTo>
                    <a:pt x="49" y="1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499150" y="3616131"/>
            <a:ext cx="889000" cy="673100"/>
            <a:chOff x="8845550" y="877888"/>
            <a:chExt cx="889000" cy="673100"/>
          </a:xfrm>
          <a:solidFill>
            <a:schemeClr val="bg1">
              <a:lumMod val="65000"/>
            </a:schemeClr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8864600" y="877888"/>
              <a:ext cx="850900" cy="595313"/>
            </a:xfrm>
            <a:custGeom>
              <a:avLst/>
              <a:gdLst>
                <a:gd name="T0" fmla="*/ 273 w 273"/>
                <a:gd name="T1" fmla="*/ 8 h 191"/>
                <a:gd name="T2" fmla="*/ 273 w 273"/>
                <a:gd name="T3" fmla="*/ 183 h 191"/>
                <a:gd name="T4" fmla="*/ 265 w 273"/>
                <a:gd name="T5" fmla="*/ 191 h 191"/>
                <a:gd name="T6" fmla="*/ 8 w 273"/>
                <a:gd name="T7" fmla="*/ 191 h 191"/>
                <a:gd name="T8" fmla="*/ 0 w 273"/>
                <a:gd name="T9" fmla="*/ 183 h 191"/>
                <a:gd name="T10" fmla="*/ 0 w 273"/>
                <a:gd name="T11" fmla="*/ 8 h 191"/>
                <a:gd name="T12" fmla="*/ 8 w 273"/>
                <a:gd name="T13" fmla="*/ 0 h 191"/>
                <a:gd name="T14" fmla="*/ 265 w 273"/>
                <a:gd name="T15" fmla="*/ 0 h 191"/>
                <a:gd name="T16" fmla="*/ 273 w 273"/>
                <a:gd name="T17" fmla="*/ 8 h 191"/>
                <a:gd name="T18" fmla="*/ 264 w 273"/>
                <a:gd name="T19" fmla="*/ 164 h 191"/>
                <a:gd name="T20" fmla="*/ 264 w 273"/>
                <a:gd name="T21" fmla="*/ 9 h 191"/>
                <a:gd name="T22" fmla="*/ 9 w 273"/>
                <a:gd name="T23" fmla="*/ 9 h 191"/>
                <a:gd name="T24" fmla="*/ 9 w 273"/>
                <a:gd name="T25" fmla="*/ 164 h 191"/>
                <a:gd name="T26" fmla="*/ 264 w 273"/>
                <a:gd name="T27" fmla="*/ 16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3" h="191">
                  <a:moveTo>
                    <a:pt x="273" y="8"/>
                  </a:moveTo>
                  <a:cubicBezTo>
                    <a:pt x="273" y="183"/>
                    <a:pt x="273" y="183"/>
                    <a:pt x="273" y="183"/>
                  </a:cubicBezTo>
                  <a:cubicBezTo>
                    <a:pt x="273" y="188"/>
                    <a:pt x="269" y="191"/>
                    <a:pt x="265" y="191"/>
                  </a:cubicBezTo>
                  <a:cubicBezTo>
                    <a:pt x="8" y="191"/>
                    <a:pt x="8" y="191"/>
                    <a:pt x="8" y="191"/>
                  </a:cubicBezTo>
                  <a:cubicBezTo>
                    <a:pt x="4" y="191"/>
                    <a:pt x="0" y="188"/>
                    <a:pt x="0" y="18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9" y="0"/>
                    <a:pt x="273" y="3"/>
                    <a:pt x="273" y="8"/>
                  </a:cubicBezTo>
                  <a:close/>
                  <a:moveTo>
                    <a:pt x="264" y="164"/>
                  </a:moveTo>
                  <a:cubicBezTo>
                    <a:pt x="264" y="9"/>
                    <a:pt x="264" y="9"/>
                    <a:pt x="26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64"/>
                    <a:pt x="9" y="164"/>
                    <a:pt x="9" y="164"/>
                  </a:cubicBezTo>
                  <a:lnTo>
                    <a:pt x="264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9217025" y="981075"/>
              <a:ext cx="336550" cy="327025"/>
            </a:xfrm>
            <a:custGeom>
              <a:avLst/>
              <a:gdLst>
                <a:gd name="T0" fmla="*/ 106 w 108"/>
                <a:gd name="T1" fmla="*/ 43 h 105"/>
                <a:gd name="T2" fmla="*/ 105 w 108"/>
                <a:gd name="T3" fmla="*/ 51 h 105"/>
                <a:gd name="T4" fmla="*/ 46 w 108"/>
                <a:gd name="T5" fmla="*/ 103 h 105"/>
                <a:gd name="T6" fmla="*/ 38 w 108"/>
                <a:gd name="T7" fmla="*/ 103 h 105"/>
                <a:gd name="T8" fmla="*/ 2 w 108"/>
                <a:gd name="T9" fmla="*/ 62 h 105"/>
                <a:gd name="T10" fmla="*/ 3 w 108"/>
                <a:gd name="T11" fmla="*/ 54 h 105"/>
                <a:gd name="T12" fmla="*/ 31 w 108"/>
                <a:gd name="T13" fmla="*/ 30 h 105"/>
                <a:gd name="T14" fmla="*/ 35 w 108"/>
                <a:gd name="T15" fmla="*/ 32 h 105"/>
                <a:gd name="T16" fmla="*/ 9 w 108"/>
                <a:gd name="T17" fmla="*/ 55 h 105"/>
                <a:gd name="T18" fmla="*/ 8 w 108"/>
                <a:gd name="T19" fmla="*/ 62 h 105"/>
                <a:gd name="T20" fmla="*/ 39 w 108"/>
                <a:gd name="T21" fmla="*/ 97 h 105"/>
                <a:gd name="T22" fmla="*/ 46 w 108"/>
                <a:gd name="T23" fmla="*/ 97 h 105"/>
                <a:gd name="T24" fmla="*/ 100 w 108"/>
                <a:gd name="T25" fmla="*/ 50 h 105"/>
                <a:gd name="T26" fmla="*/ 100 w 108"/>
                <a:gd name="T27" fmla="*/ 43 h 105"/>
                <a:gd name="T28" fmla="*/ 69 w 108"/>
                <a:gd name="T29" fmla="*/ 8 h 105"/>
                <a:gd name="T30" fmla="*/ 62 w 108"/>
                <a:gd name="T31" fmla="*/ 8 h 105"/>
                <a:gd name="T32" fmla="*/ 49 w 108"/>
                <a:gd name="T33" fmla="*/ 20 h 105"/>
                <a:gd name="T34" fmla="*/ 45 w 108"/>
                <a:gd name="T35" fmla="*/ 17 h 105"/>
                <a:gd name="T36" fmla="*/ 62 w 108"/>
                <a:gd name="T37" fmla="*/ 2 h 105"/>
                <a:gd name="T38" fmla="*/ 70 w 108"/>
                <a:gd name="T39" fmla="*/ 2 h 105"/>
                <a:gd name="T40" fmla="*/ 106 w 108"/>
                <a:gd name="T41" fmla="*/ 4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8" h="105">
                  <a:moveTo>
                    <a:pt x="106" y="43"/>
                  </a:moveTo>
                  <a:cubicBezTo>
                    <a:pt x="108" y="45"/>
                    <a:pt x="108" y="49"/>
                    <a:pt x="105" y="51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4" y="105"/>
                    <a:pt x="40" y="105"/>
                    <a:pt x="38" y="103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0"/>
                    <a:pt x="1" y="56"/>
                    <a:pt x="3" y="54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7" y="57"/>
                    <a:pt x="6" y="60"/>
                    <a:pt x="8" y="62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41" y="99"/>
                    <a:pt x="44" y="99"/>
                    <a:pt x="46" y="97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2" y="48"/>
                    <a:pt x="102" y="45"/>
                    <a:pt x="100" y="43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6"/>
                    <a:pt x="64" y="6"/>
                    <a:pt x="62" y="8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4" y="0"/>
                    <a:pt x="68" y="0"/>
                    <a:pt x="70" y="2"/>
                  </a:cubicBezTo>
                  <a:lnTo>
                    <a:pt x="10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9104313" y="1327150"/>
              <a:ext cx="371475" cy="39688"/>
            </a:xfrm>
            <a:custGeom>
              <a:avLst/>
              <a:gdLst>
                <a:gd name="T0" fmla="*/ 7 w 119"/>
                <a:gd name="T1" fmla="*/ 13 h 13"/>
                <a:gd name="T2" fmla="*/ 0 w 119"/>
                <a:gd name="T3" fmla="*/ 7 h 13"/>
                <a:gd name="T4" fmla="*/ 7 w 119"/>
                <a:gd name="T5" fmla="*/ 0 h 13"/>
                <a:gd name="T6" fmla="*/ 18 w 119"/>
                <a:gd name="T7" fmla="*/ 0 h 13"/>
                <a:gd name="T8" fmla="*/ 18 w 119"/>
                <a:gd name="T9" fmla="*/ 2 h 13"/>
                <a:gd name="T10" fmla="*/ 101 w 119"/>
                <a:gd name="T11" fmla="*/ 2 h 13"/>
                <a:gd name="T12" fmla="*/ 101 w 119"/>
                <a:gd name="T13" fmla="*/ 0 h 13"/>
                <a:gd name="T14" fmla="*/ 113 w 119"/>
                <a:gd name="T15" fmla="*/ 0 h 13"/>
                <a:gd name="T16" fmla="*/ 119 w 119"/>
                <a:gd name="T17" fmla="*/ 7 h 13"/>
                <a:gd name="T18" fmla="*/ 113 w 119"/>
                <a:gd name="T19" fmla="*/ 13 h 13"/>
                <a:gd name="T20" fmla="*/ 7 w 119"/>
                <a:gd name="T2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3">
                  <a:moveTo>
                    <a:pt x="7" y="13"/>
                  </a:move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6" y="0"/>
                    <a:pt x="119" y="3"/>
                    <a:pt x="119" y="7"/>
                  </a:cubicBezTo>
                  <a:cubicBezTo>
                    <a:pt x="119" y="10"/>
                    <a:pt x="116" y="13"/>
                    <a:pt x="113" y="13"/>
                  </a:cubicBezTo>
                  <a:lnTo>
                    <a:pt x="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9391650" y="1123950"/>
              <a:ext cx="49213" cy="50800"/>
            </a:xfrm>
            <a:custGeom>
              <a:avLst/>
              <a:gdLst>
                <a:gd name="T0" fmla="*/ 8 w 16"/>
                <a:gd name="T1" fmla="*/ 8 h 16"/>
                <a:gd name="T2" fmla="*/ 4 w 16"/>
                <a:gd name="T3" fmla="*/ 6 h 16"/>
                <a:gd name="T4" fmla="*/ 0 w 16"/>
                <a:gd name="T5" fmla="*/ 2 h 16"/>
                <a:gd name="T6" fmla="*/ 13 w 16"/>
                <a:gd name="T7" fmla="*/ 3 h 16"/>
                <a:gd name="T8" fmla="*/ 13 w 16"/>
                <a:gd name="T9" fmla="*/ 16 h 16"/>
                <a:gd name="T10" fmla="*/ 9 w 16"/>
                <a:gd name="T11" fmla="*/ 12 h 16"/>
                <a:gd name="T12" fmla="*/ 8 w 16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8" y="8"/>
                  </a:moveTo>
                  <a:cubicBezTo>
                    <a:pt x="7" y="6"/>
                    <a:pt x="6" y="6"/>
                    <a:pt x="4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16" y="7"/>
                    <a:pt x="16" y="12"/>
                    <a:pt x="13" y="16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1"/>
                    <a:pt x="10" y="9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9359900" y="1087438"/>
              <a:ext cx="41275" cy="23813"/>
            </a:xfrm>
            <a:custGeom>
              <a:avLst/>
              <a:gdLst>
                <a:gd name="T0" fmla="*/ 13 w 13"/>
                <a:gd name="T1" fmla="*/ 4 h 8"/>
                <a:gd name="T2" fmla="*/ 8 w 13"/>
                <a:gd name="T3" fmla="*/ 8 h 8"/>
                <a:gd name="T4" fmla="*/ 4 w 13"/>
                <a:gd name="T5" fmla="*/ 7 h 8"/>
                <a:gd name="T6" fmla="*/ 0 w 13"/>
                <a:gd name="T7" fmla="*/ 3 h 8"/>
                <a:gd name="T8" fmla="*/ 13 w 13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4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5" y="6"/>
                    <a:pt x="4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0"/>
                    <a:pt x="10" y="1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9329738" y="1092200"/>
              <a:ext cx="101600" cy="109538"/>
            </a:xfrm>
            <a:custGeom>
              <a:avLst/>
              <a:gdLst>
                <a:gd name="T0" fmla="*/ 8 w 33"/>
                <a:gd name="T1" fmla="*/ 9 h 35"/>
                <a:gd name="T2" fmla="*/ 8 w 33"/>
                <a:gd name="T3" fmla="*/ 15 h 35"/>
                <a:gd name="T4" fmla="*/ 14 w 33"/>
                <a:gd name="T5" fmla="*/ 16 h 35"/>
                <a:gd name="T6" fmla="*/ 8 w 33"/>
                <a:gd name="T7" fmla="*/ 9 h 35"/>
                <a:gd name="T8" fmla="*/ 18 w 33"/>
                <a:gd name="T9" fmla="*/ 20 h 35"/>
                <a:gd name="T10" fmla="*/ 3 w 33"/>
                <a:gd name="T11" fmla="*/ 20 h 35"/>
                <a:gd name="T12" fmla="*/ 5 w 33"/>
                <a:gd name="T13" fmla="*/ 5 h 35"/>
                <a:gd name="T14" fmla="*/ 3 w 33"/>
                <a:gd name="T15" fmla="*/ 3 h 35"/>
                <a:gd name="T16" fmla="*/ 7 w 33"/>
                <a:gd name="T17" fmla="*/ 0 h 35"/>
                <a:gd name="T18" fmla="*/ 33 w 33"/>
                <a:gd name="T19" fmla="*/ 30 h 35"/>
                <a:gd name="T20" fmla="*/ 29 w 33"/>
                <a:gd name="T21" fmla="*/ 33 h 35"/>
                <a:gd name="T22" fmla="*/ 28 w 33"/>
                <a:gd name="T23" fmla="*/ 31 h 35"/>
                <a:gd name="T24" fmla="*/ 13 w 33"/>
                <a:gd name="T25" fmla="*/ 31 h 35"/>
                <a:gd name="T26" fmla="*/ 18 w 33"/>
                <a:gd name="T27" fmla="*/ 27 h 35"/>
                <a:gd name="T28" fmla="*/ 25 w 33"/>
                <a:gd name="T29" fmla="*/ 27 h 35"/>
                <a:gd name="T30" fmla="*/ 18 w 33"/>
                <a:gd name="T31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5">
                  <a:moveTo>
                    <a:pt x="8" y="9"/>
                  </a:moveTo>
                  <a:cubicBezTo>
                    <a:pt x="6" y="11"/>
                    <a:pt x="6" y="14"/>
                    <a:pt x="8" y="15"/>
                  </a:cubicBezTo>
                  <a:cubicBezTo>
                    <a:pt x="9" y="17"/>
                    <a:pt x="12" y="17"/>
                    <a:pt x="14" y="16"/>
                  </a:cubicBezTo>
                  <a:lnTo>
                    <a:pt x="8" y="9"/>
                  </a:lnTo>
                  <a:close/>
                  <a:moveTo>
                    <a:pt x="18" y="20"/>
                  </a:moveTo>
                  <a:cubicBezTo>
                    <a:pt x="13" y="23"/>
                    <a:pt x="6" y="23"/>
                    <a:pt x="3" y="20"/>
                  </a:cubicBezTo>
                  <a:cubicBezTo>
                    <a:pt x="0" y="16"/>
                    <a:pt x="1" y="10"/>
                    <a:pt x="5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3" y="35"/>
                    <a:pt x="17" y="35"/>
                    <a:pt x="13" y="3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8"/>
                    <a:pt x="22" y="29"/>
                    <a:pt x="25" y="27"/>
                  </a:cubicBezTo>
                  <a:lnTo>
                    <a:pt x="1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9067800" y="968375"/>
              <a:ext cx="307975" cy="133350"/>
            </a:xfrm>
            <a:custGeom>
              <a:avLst/>
              <a:gdLst>
                <a:gd name="T0" fmla="*/ 95 w 99"/>
                <a:gd name="T1" fmla="*/ 28 h 43"/>
                <a:gd name="T2" fmla="*/ 89 w 99"/>
                <a:gd name="T3" fmla="*/ 36 h 43"/>
                <a:gd name="T4" fmla="*/ 64 w 99"/>
                <a:gd name="T5" fmla="*/ 21 h 43"/>
                <a:gd name="T6" fmla="*/ 44 w 99"/>
                <a:gd name="T7" fmla="*/ 21 h 43"/>
                <a:gd name="T8" fmla="*/ 34 w 99"/>
                <a:gd name="T9" fmla="*/ 26 h 43"/>
                <a:gd name="T10" fmla="*/ 42 w 99"/>
                <a:gd name="T11" fmla="*/ 30 h 43"/>
                <a:gd name="T12" fmla="*/ 59 w 99"/>
                <a:gd name="T13" fmla="*/ 30 h 43"/>
                <a:gd name="T14" fmla="*/ 64 w 99"/>
                <a:gd name="T15" fmla="*/ 36 h 43"/>
                <a:gd name="T16" fmla="*/ 64 w 99"/>
                <a:gd name="T17" fmla="*/ 37 h 43"/>
                <a:gd name="T18" fmla="*/ 59 w 99"/>
                <a:gd name="T19" fmla="*/ 42 h 43"/>
                <a:gd name="T20" fmla="*/ 42 w 99"/>
                <a:gd name="T21" fmla="*/ 42 h 43"/>
                <a:gd name="T22" fmla="*/ 27 w 99"/>
                <a:gd name="T23" fmla="*/ 42 h 43"/>
                <a:gd name="T24" fmla="*/ 8 w 99"/>
                <a:gd name="T25" fmla="*/ 27 h 43"/>
                <a:gd name="T26" fmla="*/ 0 w 99"/>
                <a:gd name="T27" fmla="*/ 27 h 43"/>
                <a:gd name="T28" fmla="*/ 0 w 99"/>
                <a:gd name="T29" fmla="*/ 0 h 43"/>
                <a:gd name="T30" fmla="*/ 29 w 99"/>
                <a:gd name="T31" fmla="*/ 0 h 43"/>
                <a:gd name="T32" fmla="*/ 50 w 99"/>
                <a:gd name="T33" fmla="*/ 0 h 43"/>
                <a:gd name="T34" fmla="*/ 64 w 99"/>
                <a:gd name="T35" fmla="*/ 4 h 43"/>
                <a:gd name="T36" fmla="*/ 78 w 99"/>
                <a:gd name="T37" fmla="*/ 15 h 43"/>
                <a:gd name="T38" fmla="*/ 95 w 99"/>
                <a:gd name="T39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43">
                  <a:moveTo>
                    <a:pt x="95" y="28"/>
                  </a:moveTo>
                  <a:cubicBezTo>
                    <a:pt x="99" y="38"/>
                    <a:pt x="89" y="36"/>
                    <a:pt x="89" y="36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1"/>
                    <a:pt x="52" y="21"/>
                    <a:pt x="44" y="21"/>
                  </a:cubicBezTo>
                  <a:cubicBezTo>
                    <a:pt x="36" y="21"/>
                    <a:pt x="34" y="26"/>
                    <a:pt x="34" y="26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30"/>
                    <a:pt x="64" y="32"/>
                    <a:pt x="64" y="36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40"/>
                    <a:pt x="62" y="42"/>
                    <a:pt x="59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13" y="43"/>
                    <a:pt x="8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43" y="0"/>
                    <a:pt x="50" y="0"/>
                  </a:cubicBezTo>
                  <a:cubicBezTo>
                    <a:pt x="58" y="0"/>
                    <a:pt x="64" y="4"/>
                    <a:pt x="64" y="4"/>
                  </a:cubicBezTo>
                  <a:cubicBezTo>
                    <a:pt x="78" y="15"/>
                    <a:pt x="78" y="15"/>
                    <a:pt x="78" y="15"/>
                  </a:cubicBezTo>
                  <a:lnTo>
                    <a:pt x="9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9029700" y="955675"/>
              <a:ext cx="31750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8845550" y="1489075"/>
              <a:ext cx="889000" cy="61913"/>
            </a:xfrm>
            <a:custGeom>
              <a:avLst/>
              <a:gdLst>
                <a:gd name="T0" fmla="*/ 270 w 285"/>
                <a:gd name="T1" fmla="*/ 20 h 20"/>
                <a:gd name="T2" fmla="*/ 187 w 285"/>
                <a:gd name="T3" fmla="*/ 20 h 20"/>
                <a:gd name="T4" fmla="*/ 99 w 285"/>
                <a:gd name="T5" fmla="*/ 20 h 20"/>
                <a:gd name="T6" fmla="*/ 15 w 285"/>
                <a:gd name="T7" fmla="*/ 20 h 20"/>
                <a:gd name="T8" fmla="*/ 0 w 285"/>
                <a:gd name="T9" fmla="*/ 10 h 20"/>
                <a:gd name="T10" fmla="*/ 0 w 285"/>
                <a:gd name="T11" fmla="*/ 0 h 20"/>
                <a:gd name="T12" fmla="*/ 143 w 285"/>
                <a:gd name="T13" fmla="*/ 0 h 20"/>
                <a:gd name="T14" fmla="*/ 285 w 285"/>
                <a:gd name="T15" fmla="*/ 0 h 20"/>
                <a:gd name="T16" fmla="*/ 285 w 285"/>
                <a:gd name="T17" fmla="*/ 10 h 20"/>
                <a:gd name="T18" fmla="*/ 270 w 285"/>
                <a:gd name="T19" fmla="*/ 20 h 20"/>
                <a:gd name="T20" fmla="*/ 163 w 285"/>
                <a:gd name="T21" fmla="*/ 12 h 20"/>
                <a:gd name="T22" fmla="*/ 163 w 285"/>
                <a:gd name="T23" fmla="*/ 6 h 20"/>
                <a:gd name="T24" fmla="*/ 161 w 285"/>
                <a:gd name="T25" fmla="*/ 4 h 20"/>
                <a:gd name="T26" fmla="*/ 125 w 285"/>
                <a:gd name="T27" fmla="*/ 4 h 20"/>
                <a:gd name="T28" fmla="*/ 122 w 285"/>
                <a:gd name="T29" fmla="*/ 6 h 20"/>
                <a:gd name="T30" fmla="*/ 122 w 285"/>
                <a:gd name="T31" fmla="*/ 12 h 20"/>
                <a:gd name="T32" fmla="*/ 125 w 285"/>
                <a:gd name="T33" fmla="*/ 14 h 20"/>
                <a:gd name="T34" fmla="*/ 161 w 285"/>
                <a:gd name="T35" fmla="*/ 14 h 20"/>
                <a:gd name="T36" fmla="*/ 163 w 285"/>
                <a:gd name="T3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5" h="20">
                  <a:moveTo>
                    <a:pt x="270" y="20"/>
                  </a:moveTo>
                  <a:cubicBezTo>
                    <a:pt x="256" y="20"/>
                    <a:pt x="187" y="20"/>
                    <a:pt x="187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9" y="20"/>
                    <a:pt x="30" y="20"/>
                    <a:pt x="15" y="20"/>
                  </a:cubicBezTo>
                  <a:cubicBezTo>
                    <a:pt x="1" y="2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10"/>
                    <a:pt x="285" y="10"/>
                    <a:pt x="285" y="10"/>
                  </a:cubicBezTo>
                  <a:cubicBezTo>
                    <a:pt x="285" y="10"/>
                    <a:pt x="284" y="20"/>
                    <a:pt x="270" y="20"/>
                  </a:cubicBezTo>
                  <a:close/>
                  <a:moveTo>
                    <a:pt x="163" y="12"/>
                  </a:moveTo>
                  <a:cubicBezTo>
                    <a:pt x="163" y="6"/>
                    <a:pt x="163" y="6"/>
                    <a:pt x="163" y="6"/>
                  </a:cubicBezTo>
                  <a:cubicBezTo>
                    <a:pt x="163" y="5"/>
                    <a:pt x="162" y="4"/>
                    <a:pt x="161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3" y="4"/>
                    <a:pt x="122" y="5"/>
                    <a:pt x="122" y="6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"/>
                    <a:pt x="123" y="14"/>
                    <a:pt x="125" y="14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62" y="14"/>
                    <a:pt x="163" y="13"/>
                    <a:pt x="16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415798" y="4797977"/>
            <a:ext cx="1778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禹卫书法行书简体" panose="02000603000000000000" pitchFamily="2" charset="-122"/>
              </a:rPr>
              <a:t>PROJECT BRIEF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禹卫书法行书简体" panose="02000603000000000000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216129" y="4797977"/>
            <a:ext cx="1778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禹卫书法行书简体" panose="02000603000000000000" pitchFamily="2" charset="-122"/>
              </a:rPr>
              <a:t>PROJECT BRIEF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禹卫书法行书简体" panose="02000603000000000000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054561" y="4797977"/>
            <a:ext cx="1778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禹卫书法行书简体" panose="02000603000000000000" pitchFamily="2" charset="-122"/>
              </a:rPr>
              <a:t>PROJECT BRIEF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禹卫书法行书简体" panose="02000603000000000000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849041" y="5133232"/>
            <a:ext cx="2879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negotiation may not necessarily be a zero game</a:t>
            </a:r>
            <a:endParaRPr lang="zh-CN" altLang="en-US" sz="1400" dirty="0"/>
          </a:p>
        </p:txBody>
      </p:sp>
      <p:sp>
        <p:nvSpPr>
          <p:cNvPr id="30" name="文本框 29"/>
          <p:cNvSpPr txBox="1"/>
          <p:nvPr/>
        </p:nvSpPr>
        <p:spPr>
          <a:xfrm>
            <a:off x="4666958" y="5133232"/>
            <a:ext cx="2879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negotiation may not necessarily be a zero game</a:t>
            </a:r>
            <a:endParaRPr lang="zh-CN" altLang="en-US" sz="1400" dirty="0"/>
          </a:p>
        </p:txBody>
      </p:sp>
      <p:sp>
        <p:nvSpPr>
          <p:cNvPr id="31" name="文本框 30"/>
          <p:cNvSpPr txBox="1"/>
          <p:nvPr/>
        </p:nvSpPr>
        <p:spPr>
          <a:xfrm>
            <a:off x="7484875" y="5133232"/>
            <a:ext cx="28794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negotiation may not necessarily be a zero game</a:t>
            </a:r>
            <a:endParaRPr lang="zh-CN" altLang="en-US" sz="1400" dirty="0"/>
          </a:p>
        </p:txBody>
      </p:sp>
      <p:cxnSp>
        <p:nvCxnSpPr>
          <p:cNvPr id="33" name="直接连接符 32"/>
          <p:cNvCxnSpPr/>
          <p:nvPr/>
        </p:nvCxnSpPr>
        <p:spPr>
          <a:xfrm>
            <a:off x="6086475" y="-12430"/>
            <a:ext cx="0" cy="66343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096487" y="6194568"/>
            <a:ext cx="0" cy="66343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430524"/>
            <a:ext cx="3048000" cy="342595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524"/>
            <a:ext cx="3048000" cy="3432048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87"/>
            <a:ext cx="6096000" cy="685461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144000" y="0"/>
            <a:ext cx="3048000" cy="34290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096000" y="3429000"/>
            <a:ext cx="3048000" cy="34290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620750" y="1455807"/>
            <a:ext cx="2854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禹卫书法行书简体" panose="02000603000000000000" pitchFamily="2" charset="-122"/>
              </a:rPr>
              <a:t>PROJECT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ea typeface="禹卫书法行书简体" panose="02000603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44322" y="2125593"/>
            <a:ext cx="1807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About The Program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819399" y="3092113"/>
            <a:ext cx="4572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065405" y="3319970"/>
            <a:ext cx="3965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THE SOFTWARE COMPANY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42455" y="4020235"/>
            <a:ext cx="46110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computer software company 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has been working with the agency on a system called project profile.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095999" y="3387"/>
            <a:ext cx="3048000" cy="3412711"/>
          </a:xfrm>
          <a:prstGeom prst="rect">
            <a:avLst/>
          </a:prstGeom>
          <a:solidFill>
            <a:srgbClr val="131E0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144000" y="3441902"/>
            <a:ext cx="3048000" cy="3416098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5748048"/>
            <a:ext cx="2517059" cy="697456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7162799" y="1021052"/>
            <a:ext cx="914400" cy="549276"/>
            <a:chOff x="7594600" y="2009775"/>
            <a:chExt cx="914400" cy="549276"/>
          </a:xfrm>
          <a:solidFill>
            <a:srgbClr val="FBFBFB"/>
          </a:solidFill>
        </p:grpSpPr>
        <p:sp>
          <p:nvSpPr>
            <p:cNvPr id="26" name="Freeform 143"/>
            <p:cNvSpPr>
              <a:spLocks noEditPoints="1"/>
            </p:cNvSpPr>
            <p:nvPr/>
          </p:nvSpPr>
          <p:spPr bwMode="auto">
            <a:xfrm>
              <a:off x="8326438" y="2446338"/>
              <a:ext cx="111125" cy="112713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27 w 36"/>
                <a:gd name="T11" fmla="*/ 18 h 36"/>
                <a:gd name="T12" fmla="*/ 18 w 36"/>
                <a:gd name="T13" fmla="*/ 10 h 36"/>
                <a:gd name="T14" fmla="*/ 10 w 36"/>
                <a:gd name="T15" fmla="*/ 18 h 36"/>
                <a:gd name="T16" fmla="*/ 18 w 36"/>
                <a:gd name="T17" fmla="*/ 27 h 36"/>
                <a:gd name="T18" fmla="*/ 27 w 36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27" y="18"/>
                  </a:moveTo>
                  <a:cubicBezTo>
                    <a:pt x="27" y="14"/>
                    <a:pt x="23" y="10"/>
                    <a:pt x="18" y="10"/>
                  </a:cubicBezTo>
                  <a:cubicBezTo>
                    <a:pt x="14" y="10"/>
                    <a:pt x="10" y="14"/>
                    <a:pt x="10" y="18"/>
                  </a:cubicBezTo>
                  <a:cubicBezTo>
                    <a:pt x="10" y="23"/>
                    <a:pt x="14" y="27"/>
                    <a:pt x="18" y="27"/>
                  </a:cubicBezTo>
                  <a:cubicBezTo>
                    <a:pt x="23" y="27"/>
                    <a:pt x="27" y="23"/>
                    <a:pt x="2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44"/>
            <p:cNvSpPr/>
            <p:nvPr/>
          </p:nvSpPr>
          <p:spPr bwMode="auto">
            <a:xfrm>
              <a:off x="8135938" y="2165350"/>
              <a:ext cx="39688" cy="60325"/>
            </a:xfrm>
            <a:custGeom>
              <a:avLst/>
              <a:gdLst>
                <a:gd name="T0" fmla="*/ 25 w 25"/>
                <a:gd name="T1" fmla="*/ 0 h 38"/>
                <a:gd name="T2" fmla="*/ 25 w 25"/>
                <a:gd name="T3" fmla="*/ 38 h 38"/>
                <a:gd name="T4" fmla="*/ 0 w 25"/>
                <a:gd name="T5" fmla="*/ 38 h 38"/>
                <a:gd name="T6" fmla="*/ 25 w 25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8">
                  <a:moveTo>
                    <a:pt x="25" y="0"/>
                  </a:moveTo>
                  <a:lnTo>
                    <a:pt x="25" y="38"/>
                  </a:lnTo>
                  <a:lnTo>
                    <a:pt x="0" y="38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5"/>
            <p:cNvSpPr>
              <a:spLocks noEditPoints="1"/>
            </p:cNvSpPr>
            <p:nvPr/>
          </p:nvSpPr>
          <p:spPr bwMode="auto">
            <a:xfrm>
              <a:off x="7874000" y="2009775"/>
              <a:ext cx="635000" cy="492125"/>
            </a:xfrm>
            <a:custGeom>
              <a:avLst/>
              <a:gdLst>
                <a:gd name="T0" fmla="*/ 53 w 204"/>
                <a:gd name="T1" fmla="*/ 80 h 158"/>
                <a:gd name="T2" fmla="*/ 62 w 204"/>
                <a:gd name="T3" fmla="*/ 71 h 158"/>
                <a:gd name="T4" fmla="*/ 73 w 204"/>
                <a:gd name="T5" fmla="*/ 57 h 158"/>
                <a:gd name="T6" fmla="*/ 70 w 204"/>
                <a:gd name="T7" fmla="*/ 38 h 158"/>
                <a:gd name="T8" fmla="*/ 44 w 204"/>
                <a:gd name="T9" fmla="*/ 38 h 158"/>
                <a:gd name="T10" fmla="*/ 37 w 204"/>
                <a:gd name="T11" fmla="*/ 47 h 158"/>
                <a:gd name="T12" fmla="*/ 51 w 204"/>
                <a:gd name="T13" fmla="*/ 52 h 158"/>
                <a:gd name="T14" fmla="*/ 49 w 204"/>
                <a:gd name="T15" fmla="*/ 47 h 158"/>
                <a:gd name="T16" fmla="*/ 56 w 204"/>
                <a:gd name="T17" fmla="*/ 43 h 158"/>
                <a:gd name="T18" fmla="*/ 64 w 204"/>
                <a:gd name="T19" fmla="*/ 50 h 158"/>
                <a:gd name="T20" fmla="*/ 52 w 204"/>
                <a:gd name="T21" fmla="*/ 66 h 158"/>
                <a:gd name="T22" fmla="*/ 37 w 204"/>
                <a:gd name="T23" fmla="*/ 90 h 158"/>
                <a:gd name="T24" fmla="*/ 74 w 204"/>
                <a:gd name="T25" fmla="*/ 80 h 158"/>
                <a:gd name="T26" fmla="*/ 97 w 204"/>
                <a:gd name="T27" fmla="*/ 79 h 158"/>
                <a:gd name="T28" fmla="*/ 107 w 204"/>
                <a:gd name="T29" fmla="*/ 90 h 158"/>
                <a:gd name="T30" fmla="*/ 121 w 204"/>
                <a:gd name="T31" fmla="*/ 79 h 158"/>
                <a:gd name="T32" fmla="*/ 109 w 204"/>
                <a:gd name="T33" fmla="*/ 120 h 158"/>
                <a:gd name="T34" fmla="*/ 158 w 204"/>
                <a:gd name="T35" fmla="*/ 78 h 158"/>
                <a:gd name="T36" fmla="*/ 142 w 204"/>
                <a:gd name="T37" fmla="*/ 120 h 158"/>
                <a:gd name="T38" fmla="*/ 154 w 204"/>
                <a:gd name="T39" fmla="*/ 105 h 158"/>
                <a:gd name="T40" fmla="*/ 169 w 204"/>
                <a:gd name="T41" fmla="*/ 76 h 158"/>
                <a:gd name="T42" fmla="*/ 152 w 204"/>
                <a:gd name="T43" fmla="*/ 69 h 158"/>
                <a:gd name="T44" fmla="*/ 156 w 204"/>
                <a:gd name="T45" fmla="*/ 25 h 158"/>
                <a:gd name="T46" fmla="*/ 126 w 204"/>
                <a:gd name="T47" fmla="*/ 69 h 158"/>
                <a:gd name="T48" fmla="*/ 107 w 204"/>
                <a:gd name="T49" fmla="*/ 34 h 158"/>
                <a:gd name="T50" fmla="*/ 74 w 204"/>
                <a:gd name="T51" fmla="*/ 69 h 158"/>
                <a:gd name="T52" fmla="*/ 204 w 204"/>
                <a:gd name="T53" fmla="*/ 10 h 158"/>
                <a:gd name="T54" fmla="*/ 196 w 204"/>
                <a:gd name="T55" fmla="*/ 158 h 158"/>
                <a:gd name="T56" fmla="*/ 163 w 204"/>
                <a:gd name="T57" fmla="*/ 130 h 158"/>
                <a:gd name="T58" fmla="*/ 77 w 204"/>
                <a:gd name="T59" fmla="*/ 158 h 158"/>
                <a:gd name="T60" fmla="*/ 21 w 204"/>
                <a:gd name="T61" fmla="*/ 158 h 158"/>
                <a:gd name="T62" fmla="*/ 0 w 204"/>
                <a:gd name="T63" fmla="*/ 148 h 158"/>
                <a:gd name="T64" fmla="*/ 8 w 204"/>
                <a:gd name="T65" fmla="*/ 0 h 158"/>
                <a:gd name="T66" fmla="*/ 204 w 204"/>
                <a:gd name="T67" fmla="*/ 1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4" h="158">
                  <a:moveTo>
                    <a:pt x="74" y="80"/>
                  </a:moveTo>
                  <a:cubicBezTo>
                    <a:pt x="53" y="80"/>
                    <a:pt x="53" y="80"/>
                    <a:pt x="53" y="80"/>
                  </a:cubicBezTo>
                  <a:cubicBezTo>
                    <a:pt x="54" y="79"/>
                    <a:pt x="54" y="78"/>
                    <a:pt x="55" y="77"/>
                  </a:cubicBezTo>
                  <a:cubicBezTo>
                    <a:pt x="56" y="76"/>
                    <a:pt x="58" y="74"/>
                    <a:pt x="62" y="71"/>
                  </a:cubicBezTo>
                  <a:cubicBezTo>
                    <a:pt x="65" y="68"/>
                    <a:pt x="67" y="65"/>
                    <a:pt x="69" y="64"/>
                  </a:cubicBezTo>
                  <a:cubicBezTo>
                    <a:pt x="71" y="61"/>
                    <a:pt x="72" y="59"/>
                    <a:pt x="73" y="57"/>
                  </a:cubicBezTo>
                  <a:cubicBezTo>
                    <a:pt x="74" y="54"/>
                    <a:pt x="74" y="52"/>
                    <a:pt x="74" y="49"/>
                  </a:cubicBezTo>
                  <a:cubicBezTo>
                    <a:pt x="74" y="45"/>
                    <a:pt x="73" y="41"/>
                    <a:pt x="70" y="38"/>
                  </a:cubicBezTo>
                  <a:cubicBezTo>
                    <a:pt x="66" y="35"/>
                    <a:pt x="62" y="34"/>
                    <a:pt x="57" y="34"/>
                  </a:cubicBezTo>
                  <a:cubicBezTo>
                    <a:pt x="52" y="34"/>
                    <a:pt x="47" y="35"/>
                    <a:pt x="44" y="38"/>
                  </a:cubicBezTo>
                  <a:cubicBezTo>
                    <a:pt x="41" y="40"/>
                    <a:pt x="39" y="43"/>
                    <a:pt x="39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6"/>
                    <a:pt x="50" y="45"/>
                    <a:pt x="51" y="45"/>
                  </a:cubicBezTo>
                  <a:cubicBezTo>
                    <a:pt x="52" y="43"/>
                    <a:pt x="54" y="43"/>
                    <a:pt x="56" y="43"/>
                  </a:cubicBezTo>
                  <a:cubicBezTo>
                    <a:pt x="59" y="43"/>
                    <a:pt x="60" y="43"/>
                    <a:pt x="62" y="45"/>
                  </a:cubicBezTo>
                  <a:cubicBezTo>
                    <a:pt x="63" y="46"/>
                    <a:pt x="64" y="48"/>
                    <a:pt x="64" y="50"/>
                  </a:cubicBezTo>
                  <a:cubicBezTo>
                    <a:pt x="64" y="52"/>
                    <a:pt x="63" y="54"/>
                    <a:pt x="61" y="57"/>
                  </a:cubicBezTo>
                  <a:cubicBezTo>
                    <a:pt x="60" y="58"/>
                    <a:pt x="57" y="61"/>
                    <a:pt x="52" y="66"/>
                  </a:cubicBezTo>
                  <a:cubicBezTo>
                    <a:pt x="47" y="71"/>
                    <a:pt x="43" y="76"/>
                    <a:pt x="40" y="79"/>
                  </a:cubicBezTo>
                  <a:cubicBezTo>
                    <a:pt x="38" y="82"/>
                    <a:pt x="37" y="86"/>
                    <a:pt x="37" y="90"/>
                  </a:cubicBezTo>
                  <a:cubicBezTo>
                    <a:pt x="74" y="90"/>
                    <a:pt x="74" y="90"/>
                    <a:pt x="74" y="90"/>
                  </a:cubicBezTo>
                  <a:lnTo>
                    <a:pt x="74" y="80"/>
                  </a:lnTo>
                  <a:close/>
                  <a:moveTo>
                    <a:pt x="74" y="79"/>
                  </a:moveTo>
                  <a:cubicBezTo>
                    <a:pt x="97" y="79"/>
                    <a:pt x="97" y="79"/>
                    <a:pt x="97" y="79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107" y="90"/>
                    <a:pt x="107" y="90"/>
                    <a:pt x="107" y="9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3" y="84"/>
                    <a:pt x="149" y="91"/>
                    <a:pt x="146" y="98"/>
                  </a:cubicBezTo>
                  <a:cubicBezTo>
                    <a:pt x="144" y="106"/>
                    <a:pt x="142" y="113"/>
                    <a:pt x="142" y="120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16"/>
                    <a:pt x="152" y="111"/>
                    <a:pt x="154" y="105"/>
                  </a:cubicBezTo>
                  <a:cubicBezTo>
                    <a:pt x="155" y="99"/>
                    <a:pt x="158" y="94"/>
                    <a:pt x="161" y="88"/>
                  </a:cubicBezTo>
                  <a:cubicBezTo>
                    <a:pt x="163" y="83"/>
                    <a:pt x="166" y="79"/>
                    <a:pt x="169" y="76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34" y="69"/>
                    <a:pt x="134" y="69"/>
                    <a:pt x="134" y="69"/>
                  </a:cubicBezTo>
                  <a:cubicBezTo>
                    <a:pt x="156" y="25"/>
                    <a:pt x="156" y="25"/>
                    <a:pt x="156" y="25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74" y="69"/>
                    <a:pt x="74" y="69"/>
                    <a:pt x="74" y="69"/>
                  </a:cubicBezTo>
                  <a:lnTo>
                    <a:pt x="74" y="79"/>
                  </a:lnTo>
                  <a:close/>
                  <a:moveTo>
                    <a:pt x="204" y="10"/>
                  </a:moveTo>
                  <a:cubicBezTo>
                    <a:pt x="204" y="148"/>
                    <a:pt x="204" y="148"/>
                    <a:pt x="204" y="148"/>
                  </a:cubicBezTo>
                  <a:cubicBezTo>
                    <a:pt x="204" y="154"/>
                    <a:pt x="201" y="158"/>
                    <a:pt x="196" y="158"/>
                  </a:cubicBezTo>
                  <a:cubicBezTo>
                    <a:pt x="191" y="158"/>
                    <a:pt x="191" y="158"/>
                    <a:pt x="191" y="158"/>
                  </a:cubicBezTo>
                  <a:cubicBezTo>
                    <a:pt x="191" y="143"/>
                    <a:pt x="179" y="130"/>
                    <a:pt x="163" y="130"/>
                  </a:cubicBezTo>
                  <a:cubicBezTo>
                    <a:pt x="148" y="130"/>
                    <a:pt x="135" y="143"/>
                    <a:pt x="135" y="158"/>
                  </a:cubicBezTo>
                  <a:cubicBezTo>
                    <a:pt x="77" y="158"/>
                    <a:pt x="77" y="158"/>
                    <a:pt x="77" y="158"/>
                  </a:cubicBezTo>
                  <a:cubicBezTo>
                    <a:pt x="77" y="143"/>
                    <a:pt x="64" y="130"/>
                    <a:pt x="49" y="130"/>
                  </a:cubicBezTo>
                  <a:cubicBezTo>
                    <a:pt x="33" y="130"/>
                    <a:pt x="21" y="143"/>
                    <a:pt x="21" y="158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3" y="158"/>
                    <a:pt x="0" y="154"/>
                    <a:pt x="0" y="14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01" y="0"/>
                    <a:pt x="204" y="4"/>
                    <a:pt x="20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6"/>
            <p:cNvSpPr>
              <a:spLocks noEditPoints="1"/>
            </p:cNvSpPr>
            <p:nvPr/>
          </p:nvSpPr>
          <p:spPr bwMode="auto">
            <a:xfrm>
              <a:off x="7970838" y="2446338"/>
              <a:ext cx="112713" cy="112713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26 w 36"/>
                <a:gd name="T11" fmla="*/ 18 h 36"/>
                <a:gd name="T12" fmla="*/ 18 w 36"/>
                <a:gd name="T13" fmla="*/ 10 h 36"/>
                <a:gd name="T14" fmla="*/ 9 w 36"/>
                <a:gd name="T15" fmla="*/ 18 h 36"/>
                <a:gd name="T16" fmla="*/ 18 w 36"/>
                <a:gd name="T17" fmla="*/ 27 h 36"/>
                <a:gd name="T18" fmla="*/ 26 w 36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26" y="18"/>
                  </a:moveTo>
                  <a:cubicBezTo>
                    <a:pt x="26" y="14"/>
                    <a:pt x="22" y="10"/>
                    <a:pt x="18" y="10"/>
                  </a:cubicBezTo>
                  <a:cubicBezTo>
                    <a:pt x="13" y="10"/>
                    <a:pt x="9" y="14"/>
                    <a:pt x="9" y="18"/>
                  </a:cubicBezTo>
                  <a:cubicBezTo>
                    <a:pt x="9" y="23"/>
                    <a:pt x="13" y="27"/>
                    <a:pt x="18" y="27"/>
                  </a:cubicBezTo>
                  <a:cubicBezTo>
                    <a:pt x="22" y="27"/>
                    <a:pt x="26" y="23"/>
                    <a:pt x="2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7"/>
            <p:cNvSpPr>
              <a:spLocks noEditPoints="1"/>
            </p:cNvSpPr>
            <p:nvPr/>
          </p:nvSpPr>
          <p:spPr bwMode="auto">
            <a:xfrm>
              <a:off x="7594600" y="2168525"/>
              <a:ext cx="260350" cy="333375"/>
            </a:xfrm>
            <a:custGeom>
              <a:avLst/>
              <a:gdLst>
                <a:gd name="T0" fmla="*/ 84 w 84"/>
                <a:gd name="T1" fmla="*/ 0 h 107"/>
                <a:gd name="T2" fmla="*/ 84 w 84"/>
                <a:gd name="T3" fmla="*/ 107 h 107"/>
                <a:gd name="T4" fmla="*/ 71 w 84"/>
                <a:gd name="T5" fmla="*/ 107 h 107"/>
                <a:gd name="T6" fmla="*/ 71 w 84"/>
                <a:gd name="T7" fmla="*/ 107 h 107"/>
                <a:gd name="T8" fmla="*/ 43 w 84"/>
                <a:gd name="T9" fmla="*/ 79 h 107"/>
                <a:gd name="T10" fmla="*/ 15 w 84"/>
                <a:gd name="T11" fmla="*/ 107 h 107"/>
                <a:gd name="T12" fmla="*/ 15 w 84"/>
                <a:gd name="T13" fmla="*/ 107 h 107"/>
                <a:gd name="T14" fmla="*/ 0 w 84"/>
                <a:gd name="T15" fmla="*/ 107 h 107"/>
                <a:gd name="T16" fmla="*/ 0 w 84"/>
                <a:gd name="T17" fmla="*/ 64 h 107"/>
                <a:gd name="T18" fmla="*/ 29 w 84"/>
                <a:gd name="T19" fmla="*/ 0 h 107"/>
                <a:gd name="T20" fmla="*/ 84 w 84"/>
                <a:gd name="T21" fmla="*/ 0 h 107"/>
                <a:gd name="T22" fmla="*/ 72 w 84"/>
                <a:gd name="T23" fmla="*/ 69 h 107"/>
                <a:gd name="T24" fmla="*/ 72 w 84"/>
                <a:gd name="T25" fmla="*/ 63 h 107"/>
                <a:gd name="T26" fmla="*/ 62 w 84"/>
                <a:gd name="T27" fmla="*/ 63 h 107"/>
                <a:gd name="T28" fmla="*/ 62 w 84"/>
                <a:gd name="T29" fmla="*/ 69 h 107"/>
                <a:gd name="T30" fmla="*/ 72 w 84"/>
                <a:gd name="T31" fmla="*/ 69 h 107"/>
                <a:gd name="T32" fmla="*/ 65 w 84"/>
                <a:gd name="T33" fmla="*/ 48 h 107"/>
                <a:gd name="T34" fmla="*/ 65 w 84"/>
                <a:gd name="T35" fmla="*/ 17 h 107"/>
                <a:gd name="T36" fmla="*/ 37 w 84"/>
                <a:gd name="T37" fmla="*/ 17 h 107"/>
                <a:gd name="T38" fmla="*/ 21 w 84"/>
                <a:gd name="T39" fmla="*/ 54 h 107"/>
                <a:gd name="T40" fmla="*/ 21 w 84"/>
                <a:gd name="T41" fmla="*/ 67 h 107"/>
                <a:gd name="T42" fmla="*/ 55 w 84"/>
                <a:gd name="T43" fmla="*/ 67 h 107"/>
                <a:gd name="T44" fmla="*/ 55 w 84"/>
                <a:gd name="T45" fmla="*/ 48 h 107"/>
                <a:gd name="T46" fmla="*/ 65 w 84"/>
                <a:gd name="T47" fmla="*/ 4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" h="107">
                  <a:moveTo>
                    <a:pt x="84" y="0"/>
                  </a:moveTo>
                  <a:cubicBezTo>
                    <a:pt x="84" y="107"/>
                    <a:pt x="84" y="107"/>
                    <a:pt x="84" y="107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91"/>
                    <a:pt x="58" y="79"/>
                    <a:pt x="43" y="79"/>
                  </a:cubicBezTo>
                  <a:cubicBezTo>
                    <a:pt x="27" y="79"/>
                    <a:pt x="15" y="91"/>
                    <a:pt x="15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84" y="0"/>
                  </a:lnTo>
                  <a:close/>
                  <a:moveTo>
                    <a:pt x="72" y="69"/>
                  </a:moveTo>
                  <a:cubicBezTo>
                    <a:pt x="72" y="63"/>
                    <a:pt x="72" y="63"/>
                    <a:pt x="72" y="63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2" y="69"/>
                    <a:pt x="62" y="69"/>
                    <a:pt x="62" y="69"/>
                  </a:cubicBezTo>
                  <a:lnTo>
                    <a:pt x="72" y="69"/>
                  </a:lnTo>
                  <a:close/>
                  <a:moveTo>
                    <a:pt x="65" y="48"/>
                  </a:moveTo>
                  <a:cubicBezTo>
                    <a:pt x="65" y="17"/>
                    <a:pt x="65" y="17"/>
                    <a:pt x="65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48"/>
                    <a:pt x="55" y="48"/>
                    <a:pt x="55" y="48"/>
                  </a:cubicBezTo>
                  <a:lnTo>
                    <a:pt x="6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8"/>
            <p:cNvSpPr>
              <a:spLocks noEditPoints="1"/>
            </p:cNvSpPr>
            <p:nvPr/>
          </p:nvSpPr>
          <p:spPr bwMode="auto">
            <a:xfrm>
              <a:off x="7672388" y="2446338"/>
              <a:ext cx="111125" cy="112713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26 w 36"/>
                <a:gd name="T11" fmla="*/ 18 h 36"/>
                <a:gd name="T12" fmla="*/ 18 w 36"/>
                <a:gd name="T13" fmla="*/ 9 h 36"/>
                <a:gd name="T14" fmla="*/ 9 w 36"/>
                <a:gd name="T15" fmla="*/ 18 h 36"/>
                <a:gd name="T16" fmla="*/ 18 w 36"/>
                <a:gd name="T17" fmla="*/ 26 h 36"/>
                <a:gd name="T18" fmla="*/ 26 w 36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lose/>
                  <a:moveTo>
                    <a:pt x="26" y="18"/>
                  </a:moveTo>
                  <a:cubicBezTo>
                    <a:pt x="26" y="13"/>
                    <a:pt x="22" y="9"/>
                    <a:pt x="18" y="9"/>
                  </a:cubicBezTo>
                  <a:cubicBezTo>
                    <a:pt x="13" y="9"/>
                    <a:pt x="9" y="13"/>
                    <a:pt x="9" y="18"/>
                  </a:cubicBezTo>
                  <a:cubicBezTo>
                    <a:pt x="9" y="22"/>
                    <a:pt x="13" y="26"/>
                    <a:pt x="18" y="26"/>
                  </a:cubicBezTo>
                  <a:cubicBezTo>
                    <a:pt x="22" y="26"/>
                    <a:pt x="26" y="22"/>
                    <a:pt x="2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6447776" y="2121294"/>
            <a:ext cx="2344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BFBFB"/>
                </a:solidFill>
              </a:rPr>
              <a:t>A preview can be found </a:t>
            </a:r>
            <a:endParaRPr lang="en-US" altLang="zh-CN" sz="1200" dirty="0">
              <a:solidFill>
                <a:srgbClr val="FBFBFB"/>
              </a:solidFill>
            </a:endParaRPr>
          </a:p>
          <a:p>
            <a:pPr algn="ctr"/>
            <a:r>
              <a:rPr lang="en-US" altLang="zh-CN" sz="1200" dirty="0">
                <a:solidFill>
                  <a:srgbClr val="FBFBFB"/>
                </a:solidFill>
              </a:rPr>
              <a:t>in the most recent issue </a:t>
            </a:r>
            <a:r>
              <a:rPr lang="en-US" altLang="zh-CN" sz="1200" dirty="0" err="1">
                <a:solidFill>
                  <a:srgbClr val="FBFBFB"/>
                </a:solidFill>
              </a:rPr>
              <a:t>offortune</a:t>
            </a:r>
            <a:r>
              <a:rPr lang="en-US" altLang="zh-CN" sz="1200" dirty="0">
                <a:solidFill>
                  <a:srgbClr val="FBFBFB"/>
                </a:solidFill>
              </a:rPr>
              <a:t>.</a:t>
            </a:r>
            <a:endParaRPr lang="zh-CN" altLang="en-US" sz="1200" dirty="0">
              <a:solidFill>
                <a:srgbClr val="FBFBFB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730910" y="1795851"/>
            <a:ext cx="1778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BFBFB"/>
                </a:solidFill>
                <a:latin typeface="Arial Black" panose="020B0A04020102020204" pitchFamily="34" charset="0"/>
                <a:ea typeface="禹卫书法行书简体" panose="02000603000000000000" pitchFamily="2" charset="-122"/>
              </a:rPr>
              <a:t>PROJECT BRIEF</a:t>
            </a:r>
            <a:endParaRPr lang="zh-CN" altLang="en-US" sz="1400" dirty="0">
              <a:solidFill>
                <a:srgbClr val="FBFBFB"/>
              </a:solidFill>
              <a:latin typeface="Arial Black" panose="020B0A04020102020204" pitchFamily="34" charset="0"/>
              <a:ea typeface="禹卫书法行书简体" panose="02000603000000000000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535102" y="4767168"/>
            <a:ext cx="2120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 SOFTWARE COMPANY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6" t="38750" r="33148" b="23333"/>
          <a:stretch>
            <a:fillRect/>
          </a:stretch>
        </p:blipFill>
        <p:spPr>
          <a:xfrm>
            <a:off x="9817674" y="1019139"/>
            <a:ext cx="1818637" cy="13907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0" y="0"/>
            <a:ext cx="6096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48857" y="1712766"/>
            <a:ext cx="245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禹卫书法行书简体" panose="02000603000000000000" pitchFamily="2" charset="-122"/>
              </a:rPr>
              <a:t>PROJECT BRIEF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禹卫书法行书简体" panose="02000603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22428" y="2302730"/>
            <a:ext cx="4312634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Working with the agency on a system profile.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01511" y="2916033"/>
            <a:ext cx="4754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negotiation may not necessarily be a zero game in which one loses if the other wins; we should strive for a win-win result. In today's global e-business environment, businesses need to support customers.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 rot="20829303">
            <a:off x="8215822" y="4921416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Be A Zero Game</a:t>
            </a:r>
            <a:endParaRPr lang="zh-CN" altLang="en-US" sz="2400" spc="-300" dirty="0">
              <a:solidFill>
                <a:schemeClr val="tx1">
                  <a:lumMod val="75000"/>
                  <a:lumOff val="25000"/>
                </a:schemeClr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8812308" y="5105754"/>
            <a:ext cx="1301858" cy="464949"/>
          </a:xfrm>
          <a:custGeom>
            <a:avLst/>
            <a:gdLst>
              <a:gd name="connsiteX0" fmla="*/ 0 w 1301858"/>
              <a:gd name="connsiteY0" fmla="*/ 464949 h 464949"/>
              <a:gd name="connsiteX1" fmla="*/ 588936 w 1301858"/>
              <a:gd name="connsiteY1" fmla="*/ 201478 h 464949"/>
              <a:gd name="connsiteX2" fmla="*/ 1301858 w 1301858"/>
              <a:gd name="connsiteY2" fmla="*/ 0 h 46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1858" h="464949">
                <a:moveTo>
                  <a:pt x="0" y="464949"/>
                </a:moveTo>
                <a:cubicBezTo>
                  <a:pt x="185980" y="371959"/>
                  <a:pt x="371960" y="278970"/>
                  <a:pt x="588936" y="201478"/>
                </a:cubicBezTo>
                <a:cubicBezTo>
                  <a:pt x="805912" y="123986"/>
                  <a:pt x="1053885" y="61993"/>
                  <a:pt x="1301858" y="0"/>
                </a:cubicBezTo>
              </a:path>
            </a:pathLst>
          </a:custGeom>
          <a:noFill/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5" y="822454"/>
            <a:ext cx="7808976" cy="52120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1050" y="1524000"/>
            <a:ext cx="6534150" cy="39624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28603" y="1783348"/>
            <a:ext cx="13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禹卫书法行书简体" panose="02000603000000000000" pitchFamily="2" charset="-122"/>
              </a:rPr>
              <a:t>BUSINESS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禹卫书法行书简体" panose="02000603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42547" y="1724025"/>
            <a:ext cx="3725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禹卫书法行书简体" panose="02000603000000000000" pitchFamily="2" charset="-122"/>
              </a:rPr>
              <a:t>Project Bri</a:t>
            </a:r>
            <a:r>
              <a:rPr lang="en-US" altLang="zh-CN" sz="4000" dirty="0">
                <a:solidFill>
                  <a:srgbClr val="FBFBFB"/>
                </a:solidFill>
                <a:latin typeface="Arial Black" panose="020B0A04020102020204" pitchFamily="34" charset="0"/>
                <a:ea typeface="禹卫书法行书简体" panose="02000603000000000000" pitchFamily="2" charset="-122"/>
              </a:rPr>
              <a:t>ef</a:t>
            </a:r>
            <a:endParaRPr lang="zh-CN" altLang="en-US" sz="4000" dirty="0">
              <a:solidFill>
                <a:srgbClr val="FBFBFB"/>
              </a:solidFill>
              <a:latin typeface="Arial Black" panose="020B0A04020102020204" pitchFamily="34" charset="0"/>
              <a:ea typeface="禹卫书法行书简体" panose="02000603000000000000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315200" y="2714486"/>
            <a:ext cx="323850" cy="0"/>
          </a:xfrm>
          <a:prstGeom prst="line">
            <a:avLst/>
          </a:prstGeom>
          <a:ln w="28575">
            <a:solidFill>
              <a:srgbClr val="FBFB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841265" y="2495411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Parcel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250714" y="3112651"/>
            <a:ext cx="48524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negotiation may not necessarily be a zero game in which one loses if the other wins; we should strive for a win-win result. In today's global e-business environment, businesses need to support customers.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434014" y="4815366"/>
            <a:ext cx="1573886" cy="28682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429085" y="4805106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好客模板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·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出品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90500" y="5133285"/>
            <a:ext cx="59055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9" y="822960"/>
            <a:ext cx="7821168" cy="52120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65314" y="1447800"/>
            <a:ext cx="6534150" cy="3962400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699167" y="1707148"/>
            <a:ext cx="13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禹卫书法行书简体" panose="02000603000000000000" pitchFamily="2" charset="-122"/>
              </a:rPr>
              <a:t>BUSINESS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禹卫书法行书简体" panose="02000603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87359" y="1670989"/>
            <a:ext cx="5388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FBFBFB"/>
                </a:solidFill>
                <a:latin typeface="Arial Black" panose="020B0A04020102020204" pitchFamily="34" charset="0"/>
                <a:ea typeface="禹卫书法行书简体" panose="02000603000000000000" pitchFamily="2" charset="-122"/>
              </a:rPr>
              <a:t>Cre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禹卫书法行书简体" panose="02000603000000000000" pitchFamily="2" charset="-122"/>
              </a:rPr>
              <a:t>ating Technology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禹卫书法行书简体" panose="02000603000000000000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299464" y="2638286"/>
            <a:ext cx="323850" cy="0"/>
          </a:xfrm>
          <a:prstGeom prst="line">
            <a:avLst/>
          </a:prstGeom>
          <a:ln w="28575">
            <a:solidFill>
              <a:srgbClr val="FBFB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053878" y="3067447"/>
            <a:ext cx="4852435" cy="102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negotiation may not necessarily be a zero game in which one loses if the other wins; we should strive for a win-win result. In today's global e-business environment.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138378" y="4541730"/>
            <a:ext cx="1573886" cy="28682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133449" y="4546968"/>
            <a:ext cx="1605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  <a:sym typeface="+mn-ea"/>
              </a:rPr>
              <a:t>好客模板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·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出品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174764" y="5057085"/>
            <a:ext cx="59055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431533" y="2627402"/>
            <a:ext cx="323850" cy="0"/>
          </a:xfrm>
          <a:prstGeom prst="line">
            <a:avLst/>
          </a:prstGeom>
          <a:ln w="28575">
            <a:solidFill>
              <a:srgbClr val="FBFB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788498" y="2408928"/>
            <a:ext cx="1693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禹卫书法行书简体" panose="02000603000000000000" pitchFamily="2" charset="-122"/>
              </a:rPr>
              <a:t>Products</a:t>
            </a:r>
            <a:endParaRPr lang="zh-CN" altLang="en-US" sz="2400" dirty="0">
              <a:solidFill>
                <a:srgbClr val="FBFBFB"/>
              </a:solidFill>
              <a:latin typeface="Arial Black" panose="020B0A04020102020204" pitchFamily="34" charset="0"/>
              <a:ea typeface="禹卫书法行书简体" panose="02000603000000000000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38357" y="797867"/>
            <a:ext cx="2915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About The Program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50317" y="1196397"/>
            <a:ext cx="5691366" cy="792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negotiation may not necessarily be a zero game in which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loses if the other wins;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51430" y="2192564"/>
            <a:ext cx="9289143" cy="377961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788225" y="2192564"/>
            <a:ext cx="0" cy="3779611"/>
          </a:xfrm>
          <a:prstGeom prst="line">
            <a:avLst/>
          </a:prstGeom>
          <a:ln w="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096000" y="2192564"/>
            <a:ext cx="0" cy="3779611"/>
          </a:xfrm>
          <a:prstGeom prst="line">
            <a:avLst/>
          </a:prstGeom>
          <a:ln w="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411025" y="2192564"/>
            <a:ext cx="0" cy="3779611"/>
          </a:xfrm>
          <a:prstGeom prst="line">
            <a:avLst/>
          </a:prstGeom>
          <a:ln w="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642956" y="2466975"/>
            <a:ext cx="1197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BFBFB"/>
                </a:solidFill>
                <a:latin typeface="Arial Black" panose="020B0A04020102020204" pitchFamily="34" charset="0"/>
              </a:rPr>
              <a:t>PROGRAM</a:t>
            </a:r>
            <a:endParaRPr lang="zh-CN" altLang="en-US" sz="1400" dirty="0">
              <a:solidFill>
                <a:srgbClr val="FBFBFB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42956" y="2906841"/>
            <a:ext cx="174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FBFBFB"/>
                </a:solidFill>
                <a:latin typeface="Arial Black" panose="020B0A04020102020204" pitchFamily="34" charset="0"/>
              </a:rPr>
              <a:t>$23/ Kilogram</a:t>
            </a:r>
            <a:endParaRPr lang="zh-CN" altLang="en-US" sz="1600" dirty="0">
              <a:solidFill>
                <a:srgbClr val="FBFBFB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42956" y="3324450"/>
            <a:ext cx="198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BFBFB"/>
                </a:solidFill>
              </a:rPr>
              <a:t>Business may not necessarily be a zero;</a:t>
            </a:r>
            <a:endParaRPr lang="zh-CN" altLang="en-US" sz="1200" dirty="0">
              <a:solidFill>
                <a:srgbClr val="FBFBFB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661899" y="3931008"/>
            <a:ext cx="1924943" cy="0"/>
          </a:xfrm>
          <a:prstGeom prst="line">
            <a:avLst/>
          </a:prstGeom>
          <a:ln w="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629912" y="4119627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</a:rPr>
              <a:t>✔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</a:rPr>
              <a:t>Business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29912" y="4549440"/>
            <a:ext cx="1501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</a:rPr>
              <a:t>✔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</a:rPr>
              <a:t>The Program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32905" y="4979253"/>
            <a:ext cx="1115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</a:rPr>
              <a:t>✔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</a:rPr>
              <a:t>Luggage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969124" y="2466975"/>
            <a:ext cx="1197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BFBFB"/>
                </a:solidFill>
                <a:latin typeface="Arial Black" panose="020B0A04020102020204" pitchFamily="34" charset="0"/>
              </a:rPr>
              <a:t>PROGRAM</a:t>
            </a:r>
            <a:endParaRPr lang="zh-CN" altLang="en-US" sz="1400" dirty="0">
              <a:solidFill>
                <a:srgbClr val="FBFBFB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69124" y="2906841"/>
            <a:ext cx="174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FBFBFB"/>
                </a:solidFill>
                <a:latin typeface="Arial Black" panose="020B0A04020102020204" pitchFamily="34" charset="0"/>
              </a:rPr>
              <a:t>$42/ Kilogram</a:t>
            </a:r>
            <a:endParaRPr lang="zh-CN" altLang="en-US" sz="1600" dirty="0">
              <a:solidFill>
                <a:srgbClr val="FBFBFB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969124" y="3324450"/>
            <a:ext cx="198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BFBFB"/>
                </a:solidFill>
              </a:rPr>
              <a:t>Business may not necessarily be a zero;</a:t>
            </a:r>
            <a:endParaRPr lang="zh-CN" altLang="en-US" sz="1200" dirty="0">
              <a:solidFill>
                <a:srgbClr val="FBFBFB"/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988067" y="3931008"/>
            <a:ext cx="1924943" cy="0"/>
          </a:xfrm>
          <a:prstGeom prst="line">
            <a:avLst/>
          </a:prstGeom>
          <a:ln w="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956080" y="4119627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</a:rPr>
              <a:t>✔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</a:rPr>
              <a:t>Business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956080" y="4549440"/>
            <a:ext cx="1501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</a:rPr>
              <a:t>✔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</a:rPr>
              <a:t>The Program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285285" y="2466975"/>
            <a:ext cx="1197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BFBFB"/>
                </a:solidFill>
                <a:latin typeface="Arial Black" panose="020B0A04020102020204" pitchFamily="34" charset="0"/>
              </a:rPr>
              <a:t>PROGRAM</a:t>
            </a:r>
            <a:endParaRPr lang="zh-CN" altLang="en-US" sz="1400" dirty="0">
              <a:solidFill>
                <a:srgbClr val="FBFBFB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285285" y="2906841"/>
            <a:ext cx="174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FBFBFB"/>
                </a:solidFill>
                <a:latin typeface="Arial Black" panose="020B0A04020102020204" pitchFamily="34" charset="0"/>
              </a:rPr>
              <a:t>$51/ Kilogram</a:t>
            </a:r>
            <a:endParaRPr lang="zh-CN" altLang="en-US" sz="1600" dirty="0">
              <a:solidFill>
                <a:srgbClr val="FBFBFB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285285" y="3324450"/>
            <a:ext cx="198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BFBFB"/>
                </a:solidFill>
              </a:rPr>
              <a:t>Business may not necessarily be a zero;</a:t>
            </a:r>
            <a:endParaRPr lang="zh-CN" altLang="en-US" sz="1200" dirty="0">
              <a:solidFill>
                <a:srgbClr val="FBFBFB"/>
              </a:solidFill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304228" y="3931008"/>
            <a:ext cx="1924943" cy="0"/>
          </a:xfrm>
          <a:prstGeom prst="line">
            <a:avLst/>
          </a:prstGeom>
          <a:ln w="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6272241" y="4119627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</a:rPr>
              <a:t>✔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</a:rPr>
              <a:t>Business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272241" y="4549440"/>
            <a:ext cx="1501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</a:rPr>
              <a:t>✔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</a:rPr>
              <a:t>The Program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275234" y="4979253"/>
            <a:ext cx="1075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</a:rPr>
              <a:t>✔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</a:rPr>
              <a:t>luggage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607564" y="2466975"/>
            <a:ext cx="1197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BFBFB"/>
                </a:solidFill>
                <a:latin typeface="Arial Black" panose="020B0A04020102020204" pitchFamily="34" charset="0"/>
              </a:rPr>
              <a:t>PROGRAM</a:t>
            </a:r>
            <a:endParaRPr lang="zh-CN" altLang="en-US" sz="1400" dirty="0">
              <a:solidFill>
                <a:srgbClr val="FBFBFB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607564" y="2906841"/>
            <a:ext cx="174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FBFBFB"/>
                </a:solidFill>
                <a:latin typeface="Arial Black" panose="020B0A04020102020204" pitchFamily="34" charset="0"/>
              </a:rPr>
              <a:t>$11/ Kilogram</a:t>
            </a:r>
            <a:endParaRPr lang="zh-CN" altLang="en-US" sz="1600" dirty="0">
              <a:solidFill>
                <a:srgbClr val="FBFBFB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607564" y="3324450"/>
            <a:ext cx="198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FBFBFB"/>
                </a:solidFill>
              </a:rPr>
              <a:t>Business may not necessarily be a zero;</a:t>
            </a:r>
            <a:endParaRPr lang="zh-CN" altLang="en-US" sz="1200" dirty="0">
              <a:solidFill>
                <a:srgbClr val="FBFBFB"/>
              </a:solidFill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8626507" y="3931008"/>
            <a:ext cx="1924943" cy="0"/>
          </a:xfrm>
          <a:prstGeom prst="line">
            <a:avLst/>
          </a:prstGeom>
          <a:ln w="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8594520" y="4119627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</a:rPr>
              <a:t>✔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</a:rPr>
              <a:t>Business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594520" y="4549440"/>
            <a:ext cx="1501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</a:rPr>
              <a:t>✔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</a:rPr>
              <a:t>The Program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278991" y="5409066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</a:rPr>
              <a:t>✔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</a:rPr>
              <a:t>Peaches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6086475" y="-12430"/>
            <a:ext cx="0" cy="66343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6096487" y="6194568"/>
            <a:ext cx="0" cy="66343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400175" y="2609848"/>
            <a:ext cx="1952626" cy="2027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826876" y="848690"/>
            <a:ext cx="2576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ea typeface="禹卫书法行书简体" panose="02000603000000000000" pitchFamily="2" charset="-122"/>
              </a:rPr>
              <a:t>ABOUT US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ea typeface="禹卫书法行书简体" panose="02000603000000000000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734050" y="1472863"/>
            <a:ext cx="70485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086475" y="-12430"/>
            <a:ext cx="0" cy="66343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096487" y="6194568"/>
            <a:ext cx="0" cy="66343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608818" y="1634837"/>
            <a:ext cx="5012462" cy="705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negotiation may not necessarily be a zero game in which 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one loses if the other wins;</a:t>
            </a:r>
            <a:endParaRPr lang="zh-CN" altLang="en-US" sz="1400" dirty="0"/>
          </a:p>
        </p:txBody>
      </p:sp>
      <p:sp>
        <p:nvSpPr>
          <p:cNvPr id="11" name="矩形 10"/>
          <p:cNvSpPr/>
          <p:nvPr/>
        </p:nvSpPr>
        <p:spPr>
          <a:xfrm>
            <a:off x="6601617" y="2609850"/>
            <a:ext cx="2048237" cy="3295650"/>
          </a:xfrm>
          <a:prstGeom prst="rect">
            <a:avLst/>
          </a:prstGeom>
          <a:solidFill>
            <a:srgbClr val="131E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7" r="12306"/>
          <a:stretch>
            <a:fillRect/>
          </a:stretch>
        </p:blipFill>
        <p:spPr>
          <a:xfrm>
            <a:off x="8751092" y="2609849"/>
            <a:ext cx="2059783" cy="1609726"/>
          </a:xfrm>
          <a:custGeom>
            <a:avLst/>
            <a:gdLst>
              <a:gd name="connsiteX0" fmla="*/ 0 w 2059783"/>
              <a:gd name="connsiteY0" fmla="*/ 0 h 1609726"/>
              <a:gd name="connsiteX1" fmla="*/ 2059783 w 2059783"/>
              <a:gd name="connsiteY1" fmla="*/ 0 h 1609726"/>
              <a:gd name="connsiteX2" fmla="*/ 2059783 w 2059783"/>
              <a:gd name="connsiteY2" fmla="*/ 1609726 h 1609726"/>
              <a:gd name="connsiteX3" fmla="*/ 0 w 2059783"/>
              <a:gd name="connsiteY3" fmla="*/ 1609726 h 160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9783" h="1609726">
                <a:moveTo>
                  <a:pt x="0" y="0"/>
                </a:moveTo>
                <a:lnTo>
                  <a:pt x="2059783" y="0"/>
                </a:lnTo>
                <a:lnTo>
                  <a:pt x="2059783" y="1609726"/>
                </a:lnTo>
                <a:lnTo>
                  <a:pt x="0" y="1609726"/>
                </a:lnTo>
                <a:close/>
              </a:path>
            </a:pathLst>
          </a:cu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t="3196" r="36485" b="1551"/>
          <a:stretch>
            <a:fillRect/>
          </a:stretch>
        </p:blipFill>
        <p:spPr>
          <a:xfrm>
            <a:off x="1400175" y="2609850"/>
            <a:ext cx="1962150" cy="2038350"/>
          </a:xfrm>
          <a:custGeom>
            <a:avLst/>
            <a:gdLst>
              <a:gd name="connsiteX0" fmla="*/ 0 w 1962150"/>
              <a:gd name="connsiteY0" fmla="*/ 0 h 2038350"/>
              <a:gd name="connsiteX1" fmla="*/ 1962150 w 1962150"/>
              <a:gd name="connsiteY1" fmla="*/ 0 h 2038350"/>
              <a:gd name="connsiteX2" fmla="*/ 1962150 w 1962150"/>
              <a:gd name="connsiteY2" fmla="*/ 2038350 h 2038350"/>
              <a:gd name="connsiteX3" fmla="*/ 0 w 1962150"/>
              <a:gd name="connsiteY3" fmla="*/ 203835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2150" h="2038350">
                <a:moveTo>
                  <a:pt x="0" y="0"/>
                </a:moveTo>
                <a:lnTo>
                  <a:pt x="1962150" y="0"/>
                </a:lnTo>
                <a:lnTo>
                  <a:pt x="1962150" y="2038350"/>
                </a:lnTo>
                <a:lnTo>
                  <a:pt x="0" y="203835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2966" r="14547" b="2966"/>
          <a:stretch>
            <a:fillRect/>
          </a:stretch>
        </p:blipFill>
        <p:spPr>
          <a:xfrm>
            <a:off x="8751090" y="4319587"/>
            <a:ext cx="2059783" cy="1585913"/>
          </a:xfrm>
          <a:custGeom>
            <a:avLst/>
            <a:gdLst>
              <a:gd name="connsiteX0" fmla="*/ 0 w 2059783"/>
              <a:gd name="connsiteY0" fmla="*/ 0 h 1585913"/>
              <a:gd name="connsiteX1" fmla="*/ 2059783 w 2059783"/>
              <a:gd name="connsiteY1" fmla="*/ 0 h 1585913"/>
              <a:gd name="connsiteX2" fmla="*/ 2059783 w 2059783"/>
              <a:gd name="connsiteY2" fmla="*/ 1585913 h 1585913"/>
              <a:gd name="connsiteX3" fmla="*/ 0 w 2059783"/>
              <a:gd name="connsiteY3" fmla="*/ 1585913 h 158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9783" h="1585913">
                <a:moveTo>
                  <a:pt x="0" y="0"/>
                </a:moveTo>
                <a:lnTo>
                  <a:pt x="2059783" y="0"/>
                </a:lnTo>
                <a:lnTo>
                  <a:pt x="2059783" y="1585913"/>
                </a:lnTo>
                <a:lnTo>
                  <a:pt x="0" y="1585913"/>
                </a:lnTo>
                <a:close/>
              </a:path>
            </a:pathLst>
          </a:cu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14240" r="246" b="29251"/>
          <a:stretch>
            <a:fillRect/>
          </a:stretch>
        </p:blipFill>
        <p:spPr>
          <a:xfrm>
            <a:off x="3461543" y="2609970"/>
            <a:ext cx="3031332" cy="968326"/>
          </a:xfrm>
          <a:custGeom>
            <a:avLst/>
            <a:gdLst>
              <a:gd name="connsiteX0" fmla="*/ 0 w 3031332"/>
              <a:gd name="connsiteY0" fmla="*/ 0 h 968326"/>
              <a:gd name="connsiteX1" fmla="*/ 3031332 w 3031332"/>
              <a:gd name="connsiteY1" fmla="*/ 0 h 968326"/>
              <a:gd name="connsiteX2" fmla="*/ 3031332 w 3031332"/>
              <a:gd name="connsiteY2" fmla="*/ 968326 h 968326"/>
              <a:gd name="connsiteX3" fmla="*/ 0 w 3031332"/>
              <a:gd name="connsiteY3" fmla="*/ 968326 h 96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1332" h="968326">
                <a:moveTo>
                  <a:pt x="0" y="0"/>
                </a:moveTo>
                <a:lnTo>
                  <a:pt x="3031332" y="0"/>
                </a:lnTo>
                <a:lnTo>
                  <a:pt x="3031332" y="968326"/>
                </a:lnTo>
                <a:lnTo>
                  <a:pt x="0" y="968326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40" r="3463" b="6928"/>
          <a:stretch>
            <a:fillRect/>
          </a:stretch>
        </p:blipFill>
        <p:spPr>
          <a:xfrm>
            <a:off x="3461722" y="3679874"/>
            <a:ext cx="3031153" cy="968326"/>
          </a:xfrm>
          <a:custGeom>
            <a:avLst/>
            <a:gdLst>
              <a:gd name="connsiteX0" fmla="*/ 0 w 3031153"/>
              <a:gd name="connsiteY0" fmla="*/ 0 h 968326"/>
              <a:gd name="connsiteX1" fmla="*/ 3031153 w 3031153"/>
              <a:gd name="connsiteY1" fmla="*/ 0 h 968326"/>
              <a:gd name="connsiteX2" fmla="*/ 3031153 w 3031153"/>
              <a:gd name="connsiteY2" fmla="*/ 968326 h 968326"/>
              <a:gd name="connsiteX3" fmla="*/ 0 w 3031153"/>
              <a:gd name="connsiteY3" fmla="*/ 968326 h 968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1153" h="968326">
                <a:moveTo>
                  <a:pt x="0" y="0"/>
                </a:moveTo>
                <a:lnTo>
                  <a:pt x="3031153" y="0"/>
                </a:lnTo>
                <a:lnTo>
                  <a:pt x="3031153" y="968326"/>
                </a:lnTo>
                <a:lnTo>
                  <a:pt x="0" y="968326"/>
                </a:lnTo>
                <a:close/>
              </a:path>
            </a:pathLst>
          </a:cu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" t="3832" r="589" b="62555"/>
          <a:stretch>
            <a:fillRect/>
          </a:stretch>
        </p:blipFill>
        <p:spPr>
          <a:xfrm>
            <a:off x="1400175" y="4749778"/>
            <a:ext cx="5100204" cy="1155722"/>
          </a:xfrm>
          <a:custGeom>
            <a:avLst/>
            <a:gdLst>
              <a:gd name="connsiteX0" fmla="*/ 0 w 5100204"/>
              <a:gd name="connsiteY0" fmla="*/ 0 h 1155722"/>
              <a:gd name="connsiteX1" fmla="*/ 5100204 w 5100204"/>
              <a:gd name="connsiteY1" fmla="*/ 0 h 1155722"/>
              <a:gd name="connsiteX2" fmla="*/ 5100204 w 5100204"/>
              <a:gd name="connsiteY2" fmla="*/ 1155722 h 1155722"/>
              <a:gd name="connsiteX3" fmla="*/ 0 w 5100204"/>
              <a:gd name="connsiteY3" fmla="*/ 1155722 h 115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0204" h="1155722">
                <a:moveTo>
                  <a:pt x="0" y="0"/>
                </a:moveTo>
                <a:lnTo>
                  <a:pt x="5100204" y="0"/>
                </a:lnTo>
                <a:lnTo>
                  <a:pt x="5100204" y="1155722"/>
                </a:lnTo>
                <a:lnTo>
                  <a:pt x="0" y="1155722"/>
                </a:lnTo>
                <a:close/>
              </a:path>
            </a:pathLst>
          </a:custGeom>
        </p:spPr>
      </p:pic>
      <p:sp>
        <p:nvSpPr>
          <p:cNvPr id="51" name="文本框 50"/>
          <p:cNvSpPr txBox="1"/>
          <p:nvPr/>
        </p:nvSpPr>
        <p:spPr>
          <a:xfrm>
            <a:off x="6813066" y="3236356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禹卫书法行书简体" panose="02000603000000000000" pitchFamily="2" charset="-122"/>
              </a:rPr>
              <a:t>ABOUT US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ea typeface="禹卫书法行书简体" panose="02000603000000000000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813066" y="3521807"/>
            <a:ext cx="166259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bg1">
                    <a:lumMod val="95000"/>
                  </a:schemeClr>
                </a:solidFill>
              </a:rPr>
              <a:t>Business negotiation may not necessarily be a zero game in which one loses if the other wins;</a:t>
            </a:r>
            <a:endParaRPr lang="zh-CN" altLang="en-US" sz="105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889750" y="4941093"/>
            <a:ext cx="273050" cy="273050"/>
            <a:chOff x="6889750" y="4953793"/>
            <a:chExt cx="317500" cy="317500"/>
          </a:xfrm>
        </p:grpSpPr>
        <p:sp>
          <p:nvSpPr>
            <p:cNvPr id="53" name="椭圆 52"/>
            <p:cNvSpPr/>
            <p:nvPr/>
          </p:nvSpPr>
          <p:spPr>
            <a:xfrm>
              <a:off x="6889750" y="4953793"/>
              <a:ext cx="317500" cy="317500"/>
            </a:xfrm>
            <a:prstGeom prst="ellipse">
              <a:avLst/>
            </a:prstGeom>
            <a:noFill/>
            <a:ln w="0">
              <a:solidFill>
                <a:srgbClr val="FBF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L 形 53"/>
            <p:cNvSpPr/>
            <p:nvPr/>
          </p:nvSpPr>
          <p:spPr>
            <a:xfrm rot="2700000">
              <a:off x="7005106" y="5055350"/>
              <a:ext cx="114384" cy="114384"/>
            </a:xfrm>
            <a:prstGeom prst="corner">
              <a:avLst>
                <a:gd name="adj1" fmla="val 33807"/>
                <a:gd name="adj2" fmla="val 3380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73" y="3724656"/>
            <a:ext cx="4700016" cy="31333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91" y="-16364"/>
            <a:ext cx="4687824" cy="312724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7172" y="354024"/>
            <a:ext cx="800219" cy="265553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禹卫书法行书简体" panose="02000603000000000000" pitchFamily="2" charset="-122"/>
              </a:rPr>
              <a:t>About Us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ea typeface="禹卫书法行书简体" panose="02000603000000000000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227946" y="2272690"/>
            <a:ext cx="224367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117735" y="2565033"/>
            <a:ext cx="24640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Business may not necessarily be a zero.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7735" y="3562568"/>
            <a:ext cx="26483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Business negotiation may not necessarily be a zero game in which one loses if the other wins; we should strive for a win-win result. In today's global e-business environment.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25142" y="1811025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01/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4467</Words>
  <Application>WPS 演示</Application>
  <PresentationFormat>宽屏</PresentationFormat>
  <Paragraphs>202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汉仪黑荔枝体简</vt:lpstr>
      <vt:lpstr>黑体</vt:lpstr>
      <vt:lpstr>叶根友特楷简体</vt:lpstr>
      <vt:lpstr>Arial Black</vt:lpstr>
      <vt:lpstr>禹卫书法行书简体</vt:lpstr>
      <vt:lpstr>楷体_GB2312</vt:lpstr>
      <vt:lpstr>Calibri</vt:lpstr>
      <vt:lpstr>微软雅黑</vt:lpstr>
      <vt:lpstr>Arial Unicode MS</vt:lpstr>
      <vt:lpstr>Calibri Light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微信公众号：zt19930306</dc:creator>
  <cp:lastModifiedBy>一颗苹果</cp:lastModifiedBy>
  <cp:revision>36</cp:revision>
  <dcterms:created xsi:type="dcterms:W3CDTF">2017-07-31T08:29:00Z</dcterms:created>
  <dcterms:modified xsi:type="dcterms:W3CDTF">2021-09-08T01:26:31Z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95302EF4458A4C6DA04F62B83CE9F94D</vt:lpwstr>
  </property>
</Properties>
</file>