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60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16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20" Type="http://schemas.openxmlformats.org/officeDocument/2006/relationships/viewProps" Target="viewProps.xml"/><Relationship Id="rId2" Type="http://schemas.openxmlformats.org/officeDocument/2006/relationships/theme" Target="theme/theme1.xml"/><Relationship Id="rId19" Type="http://schemas.openxmlformats.org/officeDocument/2006/relationships/presProps" Target="presProps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二级</a:t>
            </a:r>
            <a:endParaRPr lang="zh-CN" altLang="en-US"/>
          </a:p>
          <a:p>
            <a:pPr lvl="2"/>
            <a:r>
              <a:rPr lang="zh-CN" altLang="en-US"/>
              <a:t>三级</a:t>
            </a:r>
            <a:endParaRPr lang="zh-CN" altLang="en-US"/>
          </a:p>
          <a:p>
            <a:pPr lvl="3"/>
            <a:r>
              <a:rPr lang="zh-CN" altLang="en-US"/>
              <a:t>四级</a:t>
            </a:r>
            <a:endParaRPr lang="zh-CN" altLang="en-US"/>
          </a:p>
          <a:p>
            <a:pPr lvl="4"/>
            <a:r>
              <a:rPr lang="zh-CN" altLang="en-US"/>
              <a:t>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E03948-D416-49AA-81A6-9D281A1AE0FF}" type="datetimeFigureOut">
              <a:rPr lang="zh-CN" altLang="en-US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4391E-76C9-40C9-B421-3F9EB6606255}" type="slidenum">
              <a:rPr lang="zh-CN" altLang="en-US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5" Type="http://schemas.openxmlformats.org/officeDocument/2006/relationships/slideLayout" Target="../slideLayouts/slideLayout1.xml"/><Relationship Id="rId4" Type="http://schemas.openxmlformats.org/officeDocument/2006/relationships/image" Target="../media/image4.png"/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2551859" y="2539865"/>
            <a:ext cx="6920639" cy="1862048"/>
          </a:xfrm>
          <a:prstGeom prst="rect">
            <a:avLst/>
          </a:prstGeom>
        </p:spPr>
        <p:txBody>
          <a:bodyPr wrap="square" anchor="ctr">
            <a:noAutofit/>
          </a:bodyPr>
          <a:lstStyle/>
          <a:p>
            <a:pPr algn="ctr"/>
            <a:r>
              <a:rPr lang="en-US" altLang="zh-CN" sz="7200" b="1" dirty="0" err="1">
                <a:solidFill>
                  <a:srgbClr val="488C7D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大学生校园安全</a:t>
            </a:r>
            <a:endParaRPr lang="en-US" altLang="zh-CN" sz="7200" b="1" dirty="0">
              <a:solidFill>
                <a:srgbClr val="488C7D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cxnSp>
        <p:nvCxnSpPr>
          <p:cNvPr id="11" name="直接连接符 10"/>
          <p:cNvCxnSpPr/>
          <p:nvPr/>
        </p:nvCxnSpPr>
        <p:spPr>
          <a:xfrm flipV="1">
            <a:off x="8702040" y="1417320"/>
            <a:ext cx="1859280" cy="1112520"/>
          </a:xfrm>
          <a:prstGeom prst="line">
            <a:avLst/>
          </a:prstGeom>
          <a:ln>
            <a:solidFill>
              <a:srgbClr val="488C7D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2" name="直接连接符 11"/>
          <p:cNvCxnSpPr/>
          <p:nvPr/>
        </p:nvCxnSpPr>
        <p:spPr>
          <a:xfrm flipV="1">
            <a:off x="1737360" y="4358640"/>
            <a:ext cx="1859280" cy="1112520"/>
          </a:xfrm>
          <a:prstGeom prst="line">
            <a:avLst/>
          </a:prstGeom>
          <a:ln>
            <a:solidFill>
              <a:srgbClr val="488C7D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>
            <a:off x="4219374" y="1935960"/>
            <a:ext cx="358561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000">
                <a:solidFill>
                  <a:srgbClr val="488C7D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XXXXX</a:t>
            </a:r>
            <a:endParaRPr lang="zh-CN" altLang="en-US" sz="4000">
              <a:solidFill>
                <a:srgbClr val="488C7D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14" name="等腰三角形 13"/>
          <p:cNvSpPr/>
          <p:nvPr/>
        </p:nvSpPr>
        <p:spPr>
          <a:xfrm flipV="1">
            <a:off x="5730240" y="1158240"/>
            <a:ext cx="563880" cy="486103"/>
          </a:xfrm>
          <a:prstGeom prst="triangle">
            <a:avLst/>
          </a:prstGeom>
          <a:solidFill>
            <a:srgbClr val="488C7D"/>
          </a:solidFill>
          <a:ln>
            <a:solidFill>
              <a:srgbClr val="488C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5" name="等腰三角形 14"/>
          <p:cNvSpPr/>
          <p:nvPr/>
        </p:nvSpPr>
        <p:spPr>
          <a:xfrm flipV="1">
            <a:off x="5730240" y="5278628"/>
            <a:ext cx="563880" cy="486103"/>
          </a:xfrm>
          <a:prstGeom prst="triangle">
            <a:avLst/>
          </a:prstGeom>
          <a:solidFill>
            <a:srgbClr val="488C7D"/>
          </a:solidFill>
          <a:ln>
            <a:solidFill>
              <a:srgbClr val="488C7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16" name="图片 15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9726479" y="3810381"/>
            <a:ext cx="1752381" cy="3047619"/>
          </a:xfrm>
          <a:prstGeom prst="rect">
            <a:avLst/>
          </a:prstGeom>
        </p:spPr>
      </p:pic>
      <p:pic>
        <p:nvPicPr>
          <p:cNvPr id="17" name="图片 16"/>
          <p:cNvPicPr/>
          <p:nvPr/>
        </p:nvPicPr>
        <p:blipFill>
          <a:blip r:embed="rId2"/>
          <a:srcRect/>
          <a:stretch>
            <a:fillRect/>
          </a:stretch>
        </p:blipFill>
        <p:spPr>
          <a:xfrm flipH="1">
            <a:off x="861169" y="253044"/>
            <a:ext cx="1752381" cy="3047619"/>
          </a:xfrm>
          <a:prstGeom prst="rect">
            <a:avLst/>
          </a:prstGeom>
        </p:spPr>
      </p:pic>
      <p:pic>
        <p:nvPicPr>
          <p:cNvPr id="18" name="图片 17"/>
          <p:cNvPicPr/>
          <p:nvPr/>
        </p:nvPicPr>
        <p:blipFill>
          <a:blip r:embed="rId3"/>
          <a:srcRect/>
          <a:stretch>
            <a:fillRect/>
          </a:stretch>
        </p:blipFill>
        <p:spPr>
          <a:xfrm rot="2244628">
            <a:off x="8480663" y="3542817"/>
            <a:ext cx="623356" cy="995411"/>
          </a:xfrm>
          <a:prstGeom prst="rect">
            <a:avLst/>
          </a:prstGeom>
        </p:spPr>
      </p:pic>
      <p:pic>
        <p:nvPicPr>
          <p:cNvPr id="19" name="图片 18"/>
          <p:cNvPicPr/>
          <p:nvPr/>
        </p:nvPicPr>
        <p:blipFill>
          <a:blip r:embed="rId4"/>
          <a:srcRect/>
          <a:stretch>
            <a:fillRect/>
          </a:stretch>
        </p:blipFill>
        <p:spPr>
          <a:xfrm rot="19282052" flipH="1">
            <a:off x="3828594" y="2089069"/>
            <a:ext cx="512872" cy="818984"/>
          </a:xfrm>
          <a:prstGeom prst="rect">
            <a:avLst/>
          </a:prstGeom>
        </p:spPr>
      </p:pic>
      <p:sp>
        <p:nvSpPr>
          <p:cNvPr id="20" name="文本框 19"/>
          <p:cNvSpPr txBox="1"/>
          <p:nvPr/>
        </p:nvSpPr>
        <p:spPr>
          <a:xfrm>
            <a:off x="4951279" y="4463763"/>
            <a:ext cx="2121800" cy="584775"/>
          </a:xfrm>
          <a:prstGeom prst="rect">
            <a:avLst/>
          </a:prstGeom>
          <a:solidFill>
            <a:srgbClr val="EF876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>
                <a:solidFill>
                  <a:schemeClr val="bg1"/>
                </a:solidFill>
                <a:latin typeface="禹卫书法行书简体" panose="02000603000000000000" pitchFamily="2" charset="-122"/>
                <a:ea typeface="禹卫书法行书简体" panose="02000603000000000000" pitchFamily="2" charset="-122"/>
              </a:rPr>
              <a:t>XXXXX</a:t>
            </a:r>
            <a:endParaRPr lang="zh-CN" altLang="en-US" sz="3200">
              <a:solidFill>
                <a:schemeClr val="bg1"/>
              </a:solidFill>
              <a:latin typeface="禹卫书法行书简体" panose="02000603000000000000" pitchFamily="2" charset="-122"/>
              <a:ea typeface="禹卫书法行书简体" panose="02000603000000000000" pitchFamily="2" charset="-122"/>
            </a:endParaRPr>
          </a:p>
        </p:txBody>
      </p:sp>
      <p:grpSp>
        <p:nvGrpSpPr>
          <p:cNvPr id="21" name="组合 20"/>
          <p:cNvGrpSpPr/>
          <p:nvPr/>
        </p:nvGrpSpPr>
        <p:grpSpPr>
          <a:xfrm>
            <a:off x="10967020" y="5764731"/>
            <a:ext cx="1456939" cy="1340562"/>
            <a:chOff x="10281388" y="5048819"/>
            <a:chExt cx="1289294" cy="1186308"/>
          </a:xfrm>
        </p:grpSpPr>
        <p:pic>
          <p:nvPicPr>
            <p:cNvPr id="22" name="图片 21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 rot="18518636">
              <a:off x="10621979" y="5136434"/>
              <a:ext cx="623356" cy="995411"/>
            </a:xfrm>
            <a:prstGeom prst="rect">
              <a:avLst/>
            </a:prstGeom>
          </p:spPr>
        </p:pic>
        <p:pic>
          <p:nvPicPr>
            <p:cNvPr id="23" name="图片 22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 rot="20234884">
              <a:off x="10947326" y="5048819"/>
              <a:ext cx="623356" cy="995411"/>
            </a:xfrm>
            <a:prstGeom prst="rect">
              <a:avLst/>
            </a:prstGeom>
          </p:spPr>
        </p:pic>
        <p:pic>
          <p:nvPicPr>
            <p:cNvPr id="24" name="图片 23"/>
            <p:cNvPicPr/>
            <p:nvPr/>
          </p:nvPicPr>
          <p:blipFill>
            <a:blip r:embed="rId3"/>
            <a:srcRect/>
            <a:stretch>
              <a:fillRect/>
            </a:stretch>
          </p:blipFill>
          <p:spPr>
            <a:xfrm rot="16679323">
              <a:off x="10467416" y="5425743"/>
              <a:ext cx="623356" cy="995411"/>
            </a:xfrm>
            <a:prstGeom prst="rect">
              <a:avLst/>
            </a:prstGeom>
          </p:spPr>
        </p:pic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6" presetClass="entr" presetSubtype="21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 prLst="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6" presetClass="entr" presetSubtype="21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00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500"/>
                            </p:stCondLst>
                            <p:childTnLst>
                              <p:par>
                                <p:cTn id="2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2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42" presetClass="entr" presetSubtype="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33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6500"/>
                            </p:stCondLst>
                            <p:childTnLst>
                              <p:par>
                                <p:cTn id="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0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4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8000"/>
                            </p:stCondLst>
                            <p:childTnLst>
                              <p:par>
                                <p:cTn id="5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5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9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3" grpId="1"/>
      <p:bldP spid="14" grpId="2" animBg="1"/>
      <p:bldP spid="15" grpId="3" animBg="1"/>
      <p:bldP spid="20" grpId="4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矩形 33"/>
          <p:cNvSpPr/>
          <p:nvPr/>
        </p:nvSpPr>
        <p:spPr>
          <a:xfrm>
            <a:off x="2274975" y="1723596"/>
            <a:ext cx="93764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eaLnBrk="1"/>
            <a:r>
              <a:rPr lang="en-US" altLang="zh-CN" sz="20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</a:rPr>
              <a:t>贵重物品不用时最好锁在抽屉、柜子(箱子)里或寄存它处</a:t>
            </a:r>
            <a:endParaRPr lang="en-US" altLang="zh-CN" sz="2000" b="1">
              <a:solidFill>
                <a:schemeClr val="tx1">
                  <a:lumMod val="95000"/>
                  <a:lumOff val="5000"/>
                </a:schemeClr>
              </a:solidFill>
              <a:latin typeface="+mn-ea"/>
            </a:endParaRPr>
          </a:p>
        </p:txBody>
      </p:sp>
      <p:sp>
        <p:nvSpPr>
          <p:cNvPr id="35" name="Oval 10"/>
          <p:cNvSpPr/>
          <p:nvPr/>
        </p:nvSpPr>
        <p:spPr>
          <a:xfrm>
            <a:off x="1799441" y="1731748"/>
            <a:ext cx="407987" cy="407988"/>
          </a:xfrm>
          <a:prstGeom prst="ellipse">
            <a:avLst/>
          </a:prstGeom>
          <a:solidFill>
            <a:srgbClr val="EF8762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bg2"/>
                </a:solidFill>
                <a:latin typeface="+mj-ea"/>
                <a:ea typeface="+mj-ea"/>
              </a:rPr>
              <a:t>1</a:t>
            </a:r>
            <a:endParaRPr lang="zh-CN" altLang="en-US" b="1">
              <a:solidFill>
                <a:schemeClr val="bg2"/>
              </a:solidFill>
              <a:latin typeface="+mj-ea"/>
              <a:ea typeface="+mj-ea"/>
            </a:endParaRPr>
          </a:p>
        </p:txBody>
      </p:sp>
      <p:sp>
        <p:nvSpPr>
          <p:cNvPr id="36" name="Oval 10"/>
          <p:cNvSpPr/>
          <p:nvPr/>
        </p:nvSpPr>
        <p:spPr>
          <a:xfrm>
            <a:off x="1799441" y="2407519"/>
            <a:ext cx="407987" cy="407988"/>
          </a:xfrm>
          <a:prstGeom prst="ellipse">
            <a:avLst/>
          </a:prstGeom>
          <a:solidFill>
            <a:srgbClr val="EF8762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bg2"/>
                </a:solidFill>
                <a:latin typeface="+mj-ea"/>
                <a:ea typeface="+mj-ea"/>
              </a:rPr>
              <a:t>2</a:t>
            </a:r>
            <a:endParaRPr lang="zh-CN" altLang="en-US" b="1">
              <a:solidFill>
                <a:schemeClr val="bg2"/>
              </a:solidFill>
              <a:latin typeface="+mj-ea"/>
              <a:ea typeface="+mj-ea"/>
            </a:endParaRPr>
          </a:p>
        </p:txBody>
      </p:sp>
      <p:sp>
        <p:nvSpPr>
          <p:cNvPr id="37" name="Oval 10"/>
          <p:cNvSpPr/>
          <p:nvPr/>
        </p:nvSpPr>
        <p:spPr>
          <a:xfrm>
            <a:off x="1799441" y="3126752"/>
            <a:ext cx="407987" cy="407988"/>
          </a:xfrm>
          <a:prstGeom prst="ellipse">
            <a:avLst/>
          </a:prstGeom>
          <a:solidFill>
            <a:srgbClr val="EF8762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bg2"/>
                </a:solidFill>
                <a:latin typeface="+mj-ea"/>
                <a:ea typeface="+mj-ea"/>
              </a:rPr>
              <a:t>3</a:t>
            </a:r>
            <a:endParaRPr lang="zh-CN" altLang="en-US" b="1">
              <a:solidFill>
                <a:schemeClr val="bg2"/>
              </a:solidFill>
              <a:latin typeface="+mj-ea"/>
              <a:ea typeface="+mj-ea"/>
            </a:endParaRPr>
          </a:p>
        </p:txBody>
      </p:sp>
      <p:sp>
        <p:nvSpPr>
          <p:cNvPr id="38" name="Oval 10"/>
          <p:cNvSpPr/>
          <p:nvPr/>
        </p:nvSpPr>
        <p:spPr>
          <a:xfrm>
            <a:off x="1799441" y="3829090"/>
            <a:ext cx="407987" cy="407988"/>
          </a:xfrm>
          <a:prstGeom prst="ellipse">
            <a:avLst/>
          </a:prstGeom>
          <a:solidFill>
            <a:srgbClr val="EF8762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bg2"/>
                </a:solidFill>
                <a:latin typeface="+mj-ea"/>
                <a:ea typeface="+mj-ea"/>
              </a:rPr>
              <a:t>4</a:t>
            </a:r>
            <a:endParaRPr lang="zh-CN" altLang="en-US" b="1">
              <a:solidFill>
                <a:schemeClr val="bg2"/>
              </a:solidFill>
              <a:latin typeface="+mj-ea"/>
              <a:ea typeface="+mj-ea"/>
            </a:endParaRPr>
          </a:p>
        </p:txBody>
      </p:sp>
      <p:sp>
        <p:nvSpPr>
          <p:cNvPr id="39" name="Oval 10"/>
          <p:cNvSpPr/>
          <p:nvPr/>
        </p:nvSpPr>
        <p:spPr>
          <a:xfrm>
            <a:off x="1799441" y="4536422"/>
            <a:ext cx="407987" cy="407988"/>
          </a:xfrm>
          <a:prstGeom prst="ellipse">
            <a:avLst/>
          </a:prstGeom>
          <a:solidFill>
            <a:srgbClr val="EF8762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bg2"/>
                </a:solidFill>
                <a:latin typeface="+mj-ea"/>
                <a:ea typeface="+mj-ea"/>
              </a:rPr>
              <a:t>5</a:t>
            </a:r>
            <a:endParaRPr lang="zh-CN" altLang="en-US" b="1">
              <a:solidFill>
                <a:schemeClr val="bg2"/>
              </a:solidFill>
              <a:latin typeface="+mj-ea"/>
              <a:ea typeface="+mj-ea"/>
            </a:endParaRPr>
          </a:p>
        </p:txBody>
      </p:sp>
      <p:sp>
        <p:nvSpPr>
          <p:cNvPr id="40" name="Oval 10"/>
          <p:cNvSpPr/>
          <p:nvPr/>
        </p:nvSpPr>
        <p:spPr>
          <a:xfrm>
            <a:off x="1799441" y="5209880"/>
            <a:ext cx="407987" cy="420208"/>
          </a:xfrm>
          <a:prstGeom prst="ellipse">
            <a:avLst/>
          </a:prstGeom>
          <a:solidFill>
            <a:srgbClr val="EF8762"/>
          </a:solidFill>
          <a:ln w="28575" cap="flat" cmpd="sng" algn="ctr">
            <a:solidFill>
              <a:schemeClr val="bg2"/>
            </a:solidFill>
            <a:prstDash val="solid"/>
            <a:round/>
            <a:headEnd type="none" w="med" len="med"/>
            <a:tailEnd type="none" w="med" len="med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/>
          <a:lstStyle/>
          <a:p>
            <a:pPr algn="ctr" eaLnBrk="1" hangingPunct="1">
              <a:buFont typeface="Arial" panose="020B0604020202020204" pitchFamily="34" charset="0"/>
              <a:buNone/>
            </a:pPr>
            <a:r>
              <a:rPr lang="en-US" altLang="zh-CN" b="1">
                <a:solidFill>
                  <a:schemeClr val="bg2"/>
                </a:solidFill>
                <a:latin typeface="+mj-ea"/>
                <a:ea typeface="+mj-ea"/>
              </a:rPr>
              <a:t>6</a:t>
            </a:r>
            <a:endParaRPr lang="zh-CN" altLang="en-US" b="1">
              <a:solidFill>
                <a:schemeClr val="bg2"/>
              </a:solidFill>
              <a:latin typeface="+mj-ea"/>
              <a:ea typeface="+mj-ea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2274975" y="2407271"/>
            <a:ext cx="93764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eaLnBrk="1"/>
            <a:r>
              <a:rPr lang="en-US" altLang="zh-CN" sz="20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饭卡要随身携带，不要存太多的钱，丢失后要立即挂失</a:t>
            </a:r>
            <a:endParaRPr lang="en-US" altLang="zh-CN" sz="2000" b="1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5" name="矩形 44"/>
          <p:cNvSpPr/>
          <p:nvPr/>
        </p:nvSpPr>
        <p:spPr>
          <a:xfrm>
            <a:off x="2274975" y="3126808"/>
            <a:ext cx="93764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eaLnBrk="1"/>
            <a:r>
              <a:rPr lang="en-US" altLang="zh-CN" sz="20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注意保管好自己的钥匙，不要轻易借给他人，防止钥匙失控</a:t>
            </a:r>
            <a:endParaRPr lang="en-US" altLang="zh-CN" sz="2000" b="1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6" name="矩形 45"/>
          <p:cNvSpPr/>
          <p:nvPr/>
        </p:nvSpPr>
        <p:spPr>
          <a:xfrm>
            <a:off x="2274975" y="3846118"/>
            <a:ext cx="93764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eaLnBrk="1"/>
            <a:r>
              <a:rPr lang="en-US" altLang="zh-CN" sz="20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最后离开宿舍的同学，要关好窗户锁好门，千万不能怕麻烦</a:t>
            </a:r>
            <a:endParaRPr lang="en-US" altLang="zh-CN" sz="2000" b="1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7" name="矩形 46"/>
          <p:cNvSpPr/>
          <p:nvPr/>
        </p:nvSpPr>
        <p:spPr>
          <a:xfrm>
            <a:off x="2274975" y="4563596"/>
            <a:ext cx="93764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eaLnBrk="1"/>
            <a:r>
              <a:rPr lang="en-US" altLang="zh-CN" sz="20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对形迹可疑的陌生人要提高警惕，留心观察,必要时可打电话给校保卫科</a:t>
            </a:r>
            <a:endParaRPr lang="en-US" altLang="zh-CN" sz="2000" b="1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8" name="矩形 47"/>
          <p:cNvSpPr/>
          <p:nvPr/>
        </p:nvSpPr>
        <p:spPr>
          <a:xfrm>
            <a:off x="2274975" y="5233834"/>
            <a:ext cx="9376428" cy="40011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just" eaLnBrk="1"/>
            <a:r>
              <a:rPr lang="en-US" altLang="zh-CN" sz="2000" b="1">
                <a:solidFill>
                  <a:schemeClr val="tx1">
                    <a:lumMod val="95000"/>
                    <a:lumOff val="5000"/>
                  </a:schemeClr>
                </a:solidFill>
                <a:latin typeface="+mn-ea"/>
                <a:ea typeface="+mn-ea"/>
              </a:rPr>
              <a:t>晚上休息或假期不在宿舍时，一定要关好门窗，不将贵重物品放于靠窗前的桌上</a:t>
            </a:r>
            <a:endParaRPr lang="en-US" altLang="zh-CN" sz="2000" b="1">
              <a:solidFill>
                <a:schemeClr val="tx1">
                  <a:lumMod val="95000"/>
                  <a:lumOff val="5000"/>
                </a:schemeClr>
              </a:solidFill>
              <a:latin typeface="+mn-ea"/>
              <a:ea typeface="+mn-ea"/>
            </a:endParaRPr>
          </a:p>
        </p:txBody>
      </p:sp>
      <p:sp>
        <p:nvSpPr>
          <p:cNvPr id="49" name="文本框 6"/>
          <p:cNvSpPr txBox="1"/>
          <p:nvPr/>
        </p:nvSpPr>
        <p:spPr>
          <a:xfrm>
            <a:off x="850889" y="332405"/>
            <a:ext cx="1049022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200" b="1" dirty="0" err="1">
                <a:solidFill>
                  <a:srgbClr val="F2A346"/>
                </a:solidFill>
                <a:cs typeface="+mn-ea"/>
                <a:sym typeface="+mn-lt"/>
              </a:rPr>
              <a:t>大学校园安全</a:t>
            </a:r>
            <a:r>
              <a:rPr lang="en-US" altLang="zh-CN" sz="3200" b="1" dirty="0">
                <a:solidFill>
                  <a:srgbClr val="F2A346"/>
                </a:solidFill>
                <a:cs typeface="+mn-ea"/>
                <a:sym typeface="+mn-lt"/>
              </a:rPr>
              <a:t> &gt; </a:t>
            </a:r>
            <a:r>
              <a:rPr lang="en-US" altLang="zh-CN" sz="3200" b="1" dirty="0" err="1">
                <a:solidFill>
                  <a:srgbClr val="F2A346"/>
                </a:solidFill>
                <a:cs typeface="+mn-ea"/>
                <a:sym typeface="+mn-lt"/>
              </a:rPr>
              <a:t>防盗</a:t>
            </a:r>
            <a:r>
              <a:rPr lang="en-US" altLang="zh-CN" sz="3200" b="1" dirty="0">
                <a:solidFill>
                  <a:srgbClr val="F2A346"/>
                </a:solidFill>
                <a:cs typeface="+mn-ea"/>
                <a:sym typeface="+mn-lt"/>
              </a:rPr>
              <a:t> &gt; 2．基本的防盗方法有哪几种？</a:t>
            </a:r>
            <a:endParaRPr lang="en-US" altLang="zh-CN" sz="3200" b="1" dirty="0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3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4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fill="hold" grpId="5" nodeType="with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fill="hold" grpId="6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8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8" fill="hold" grpId="8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grpId="9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4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8" fill="hold" grpId="1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4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8" fill="hold" grpId="1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4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/>
      <p:bldP spid="35" grpId="1" animBg="1"/>
      <p:bldP spid="36" grpId="2" animBg="1"/>
      <p:bldP spid="37" grpId="3" animBg="1"/>
      <p:bldP spid="38" grpId="4" animBg="1"/>
      <p:bldP spid="39" grpId="5" animBg="1"/>
      <p:bldP spid="40" grpId="6" animBg="1"/>
      <p:bldP spid="44" grpId="7"/>
      <p:bldP spid="45" grpId="8"/>
      <p:bldP spid="46" grpId="9"/>
      <p:bldP spid="47" grpId="10"/>
      <p:bldP spid="48" grpId="1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30233" y="2252407"/>
            <a:ext cx="10331533" cy="3276482"/>
          </a:xfrm>
          <a:prstGeom prst="rect">
            <a:avLst/>
          </a:prstGeom>
          <a:solidFill>
            <a:srgbClr val="F2F2F2">
              <a:alpha val="80000"/>
            </a:srgb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7"/>
          <p:cNvSpPr txBox="1"/>
          <p:nvPr/>
        </p:nvSpPr>
        <p:spPr>
          <a:xfrm>
            <a:off x="1308848" y="2658456"/>
            <a:ext cx="9760789" cy="256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pc="300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一些大学生虽然文化知识高，但因踏入社会较晚，社会经验不足，缺乏安全防范意识，法制观念淡薄，从而导致一些案件的发生
据统计表明：发生在大学生中上当受骗案件占学生中发生治安案件的75%以上。而这些案件绝大多数是由于大学生自身安全防范意识淡薄，思想麻痹、财物保管不当，轻信他人，交友不慎等发生的案件，有些造成学生的财产损失，有些甚至危及学生的生命安全</a:t>
            </a:r>
            <a:endParaRPr lang="en-US" altLang="zh-CN" spc="300">
              <a:solidFill>
                <a:schemeClr val="tx1">
                  <a:lumMod val="75000"/>
                  <a:lumOff val="25000"/>
                </a:schemeClr>
              </a:solidFill>
              <a:latin typeface="思源等宽 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0" name="圆角矩形 32"/>
          <p:cNvSpPr/>
          <p:nvPr/>
        </p:nvSpPr>
        <p:spPr>
          <a:xfrm>
            <a:off x="2062503" y="1861544"/>
            <a:ext cx="8066993" cy="650206"/>
          </a:xfrm>
          <a:prstGeom prst="roundRect">
            <a:avLst/>
          </a:prstGeom>
          <a:solidFill>
            <a:srgbClr val="EF8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latin typeface="思源等宽 L"/>
                <a:ea typeface="微软雅黑" panose="020B0503020204020204" charset="-122"/>
              </a:rPr>
              <a:t>防骗</a:t>
            </a:r>
            <a:endParaRPr lang="en-US" altLang="zh-CN" sz="2400">
              <a:latin typeface="思源等宽 L"/>
              <a:ea typeface="微软雅黑" panose="020B0503020204020204" charset="-122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 prLst="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19" dur="25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1"/>
      <p:bldP spid="10" grpId="2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270000" y="1524000"/>
            <a:ext cx="9652000" cy="4200144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indent="0" algn="ctr">
              <a:lnSpc>
                <a:spcPct val="15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思源等宽 L"/>
              </a:rPr>
              <a:t>针对大学生有哪些常见骗术?</a:t>
            </a:r>
            <a:endParaRPr lang="en-US" altLang="zh-CN" sz="3200" b="1">
              <a:solidFill>
                <a:srgbClr val="000000"/>
              </a:solidFill>
              <a:latin typeface="思源等宽 L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 &gt; 防骗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0"/>
          <p:cNvSpPr/>
          <p:nvPr/>
        </p:nvSpPr>
        <p:spPr>
          <a:xfrm>
            <a:off x="2009429" y="1811052"/>
            <a:ext cx="366823" cy="366823"/>
          </a:xfrm>
          <a:prstGeom prst="ellipse">
            <a:avLst/>
          </a:prstGeom>
          <a:solidFill>
            <a:srgbClr val="EF8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思源等宽 L"/>
                <a:ea typeface="微软雅黑" panose="020B0503020204020204" charset="-122"/>
              </a:rPr>
              <a:t>1</a:t>
            </a:r>
            <a:endParaRPr lang="en-US" sz="2000">
              <a:solidFill>
                <a:schemeClr val="bg1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25" name="TextBox 22"/>
          <p:cNvSpPr txBox="1"/>
          <p:nvPr/>
        </p:nvSpPr>
        <p:spPr>
          <a:xfrm>
            <a:off x="2479043" y="1820904"/>
            <a:ext cx="930099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b="1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通过上网聊天交友，取得信任后，编造谎言进行诈骗</a:t>
            </a:r>
            <a:endParaRPr lang="en-US" altLang="zh-CN" b="1">
              <a:solidFill>
                <a:schemeClr val="tx1">
                  <a:lumMod val="95000"/>
                  <a:lumOff val="5000"/>
                </a:schemeClr>
              </a:solidFill>
              <a:latin typeface="思源等宽 L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26" name="Oval 23"/>
          <p:cNvSpPr/>
          <p:nvPr/>
        </p:nvSpPr>
        <p:spPr>
          <a:xfrm>
            <a:off x="2009430" y="2594224"/>
            <a:ext cx="366823" cy="366823"/>
          </a:xfrm>
          <a:prstGeom prst="ellipse">
            <a:avLst/>
          </a:prstGeom>
          <a:solidFill>
            <a:srgbClr val="488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思源等宽 L"/>
                <a:ea typeface="微软雅黑" panose="020B0503020204020204" charset="-122"/>
              </a:rPr>
              <a:t>2</a:t>
            </a:r>
            <a:endParaRPr lang="en-US" sz="2000">
              <a:solidFill>
                <a:schemeClr val="bg1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2479044" y="2608357"/>
            <a:ext cx="930099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altLang="zh-CN" b="1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假称自己发生意外，利用同学的同情心理伺机进行诈骗</a:t>
            </a:r>
            <a:endParaRPr lang="en-US" altLang="zh-CN" b="1">
              <a:solidFill>
                <a:schemeClr val="tx1">
                  <a:lumMod val="95000"/>
                  <a:lumOff val="5000"/>
                </a:schemeClr>
              </a:solidFill>
              <a:latin typeface="思源等宽 L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28" name="Oval 23"/>
          <p:cNvSpPr/>
          <p:nvPr/>
        </p:nvSpPr>
        <p:spPr>
          <a:xfrm>
            <a:off x="2009428" y="3409947"/>
            <a:ext cx="366823" cy="366823"/>
          </a:xfrm>
          <a:prstGeom prst="ellipse">
            <a:avLst/>
          </a:prstGeom>
          <a:solidFill>
            <a:srgbClr val="EF8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思源等宽 L"/>
                <a:ea typeface="微软雅黑" panose="020B0503020204020204" charset="-122"/>
              </a:rPr>
              <a:t>3</a:t>
            </a:r>
            <a:endParaRPr lang="en-US" sz="2000">
              <a:solidFill>
                <a:schemeClr val="bg1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29" name="TextBox 24"/>
          <p:cNvSpPr txBox="1"/>
          <p:nvPr/>
        </p:nvSpPr>
        <p:spPr>
          <a:xfrm>
            <a:off x="2479041" y="3424080"/>
            <a:ext cx="930099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altLang="zh-CN" b="1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以恋爱为名进行诈骗</a:t>
            </a:r>
            <a:endParaRPr lang="en-US" altLang="zh-CN" b="1">
              <a:solidFill>
                <a:schemeClr val="tx1">
                  <a:lumMod val="95000"/>
                  <a:lumOff val="5000"/>
                </a:schemeClr>
              </a:solidFill>
              <a:latin typeface="思源等宽 L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8" name="Oval 23"/>
          <p:cNvSpPr/>
          <p:nvPr/>
        </p:nvSpPr>
        <p:spPr>
          <a:xfrm>
            <a:off x="2009428" y="4222569"/>
            <a:ext cx="366823" cy="366823"/>
          </a:xfrm>
          <a:prstGeom prst="ellipse">
            <a:avLst/>
          </a:prstGeom>
          <a:solidFill>
            <a:srgbClr val="488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思源等宽 L"/>
                <a:ea typeface="微软雅黑" panose="020B0503020204020204" charset="-122"/>
              </a:rPr>
              <a:t>4</a:t>
            </a:r>
            <a:endParaRPr lang="en-US" sz="2000">
              <a:solidFill>
                <a:schemeClr val="bg1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2479041" y="4236702"/>
            <a:ext cx="930099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altLang="zh-CN" b="1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编造学生在学校受到意外伤害，对学生家长及亲属实施诈骗</a:t>
            </a:r>
            <a:endParaRPr lang="en-US" altLang="zh-CN" b="1">
              <a:solidFill>
                <a:schemeClr val="tx1">
                  <a:lumMod val="95000"/>
                  <a:lumOff val="5000"/>
                </a:schemeClr>
              </a:solidFill>
              <a:latin typeface="思源等宽 L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10" name="Oval 20"/>
          <p:cNvSpPr/>
          <p:nvPr/>
        </p:nvSpPr>
        <p:spPr>
          <a:xfrm>
            <a:off x="2009428" y="5063460"/>
            <a:ext cx="366823" cy="366823"/>
          </a:xfrm>
          <a:prstGeom prst="ellipse">
            <a:avLst/>
          </a:prstGeom>
          <a:solidFill>
            <a:srgbClr val="EF8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>
                <a:solidFill>
                  <a:schemeClr val="bg1"/>
                </a:solidFill>
                <a:latin typeface="思源等宽 L"/>
                <a:ea typeface="微软雅黑" panose="020B0503020204020204" charset="-122"/>
              </a:rPr>
              <a:t>5</a:t>
            </a:r>
            <a:endParaRPr lang="en-US" altLang="zh-CN" sz="2000">
              <a:solidFill>
                <a:schemeClr val="bg1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11" name="TextBox 22"/>
          <p:cNvSpPr txBox="1"/>
          <p:nvPr/>
        </p:nvSpPr>
        <p:spPr>
          <a:xfrm>
            <a:off x="2479042" y="5073311"/>
            <a:ext cx="9300994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冒充学校工作人员诈骗学生</a:t>
            </a:r>
            <a:r>
              <a:rPr lang="en-US" altLang="zh-CN" b="1" dirty="0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；</a:t>
            </a:r>
            <a:endParaRPr lang="en-US" altLang="zh-CN" b="1" dirty="0">
              <a:solidFill>
                <a:schemeClr val="tx1">
                  <a:lumMod val="95000"/>
                  <a:lumOff val="5000"/>
                </a:schemeClr>
              </a:solidFill>
              <a:latin typeface="思源等宽 L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30" name="文本框 6"/>
          <p:cNvSpPr txBox="1"/>
          <p:nvPr/>
        </p:nvSpPr>
        <p:spPr>
          <a:xfrm>
            <a:off x="850889" y="332405"/>
            <a:ext cx="10490221" cy="118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 dirty="0" err="1">
                <a:solidFill>
                  <a:srgbClr val="F2A346"/>
                </a:solidFill>
                <a:cs typeface="+mn-ea"/>
                <a:sym typeface="+mn-lt"/>
              </a:rPr>
              <a:t>大学校园安全</a:t>
            </a:r>
            <a:r>
              <a:rPr lang="en-US" altLang="zh-CN" sz="3600" b="1" dirty="0">
                <a:solidFill>
                  <a:srgbClr val="F2A346"/>
                </a:solidFill>
                <a:cs typeface="+mn-ea"/>
                <a:sym typeface="+mn-lt"/>
              </a:rPr>
              <a:t> &gt; </a:t>
            </a:r>
            <a:r>
              <a:rPr lang="en-US" altLang="zh-CN" sz="3600" b="1" dirty="0" err="1">
                <a:solidFill>
                  <a:srgbClr val="F2A346"/>
                </a:solidFill>
                <a:cs typeface="+mn-ea"/>
                <a:sym typeface="+mn-lt"/>
              </a:rPr>
              <a:t>防骗</a:t>
            </a:r>
            <a:r>
              <a:rPr lang="en-US" altLang="zh-CN" sz="3600" b="1" dirty="0">
                <a:solidFill>
                  <a:srgbClr val="F2A346"/>
                </a:solidFill>
                <a:cs typeface="+mn-ea"/>
                <a:sym typeface="+mn-lt"/>
              </a:rPr>
              <a:t> &gt; </a:t>
            </a:r>
            <a:r>
              <a:rPr lang="en-US" altLang="zh-CN" sz="3600" b="1" dirty="0" err="1">
                <a:solidFill>
                  <a:srgbClr val="F2A346"/>
                </a:solidFill>
                <a:cs typeface="+mn-ea"/>
                <a:sym typeface="+mn-lt"/>
              </a:rPr>
              <a:t>针对大学生有哪些常见骗术</a:t>
            </a:r>
            <a:r>
              <a:rPr lang="en-US" altLang="zh-CN" sz="3600" b="1" dirty="0">
                <a:solidFill>
                  <a:srgbClr val="F2A346"/>
                </a:solidFill>
                <a:cs typeface="+mn-ea"/>
                <a:sym typeface="+mn-lt"/>
              </a:rPr>
              <a:t>?</a:t>
            </a:r>
            <a:endParaRPr lang="en-US" altLang="zh-CN" sz="3600" b="1" dirty="0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25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grpId="9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5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1"/>
      <p:bldP spid="26" grpId="2" animBg="1"/>
      <p:bldP spid="27" grpId="3"/>
      <p:bldP spid="28" grpId="4" animBg="1"/>
      <p:bldP spid="29" grpId="5"/>
      <p:bldP spid="8" grpId="6" animBg="1"/>
      <p:bldP spid="9" grpId="7"/>
      <p:bldP spid="10" grpId="8" animBg="1"/>
      <p:bldP spid="11" grpId="9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270000" y="1524000"/>
            <a:ext cx="9652000" cy="4200144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indent="0" algn="ctr">
              <a:lnSpc>
                <a:spcPct val="15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思源等宽 L"/>
              </a:rPr>
              <a:t>预防诈骗的措施有哪些？</a:t>
            </a:r>
            <a:endParaRPr lang="en-US" altLang="zh-CN" sz="3200" b="1">
              <a:solidFill>
                <a:srgbClr val="000000"/>
              </a:solidFill>
              <a:latin typeface="思源等宽 L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 &gt; 防骗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Oval 20"/>
          <p:cNvSpPr/>
          <p:nvPr/>
        </p:nvSpPr>
        <p:spPr>
          <a:xfrm>
            <a:off x="1664589" y="1660020"/>
            <a:ext cx="336197" cy="366823"/>
          </a:xfrm>
          <a:prstGeom prst="ellipse">
            <a:avLst/>
          </a:prstGeom>
          <a:solidFill>
            <a:srgbClr val="EF8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思源等宽 L"/>
                <a:ea typeface="微软雅黑" panose="020B0503020204020204" charset="-122"/>
              </a:rPr>
              <a:t>1</a:t>
            </a:r>
            <a:endParaRPr lang="en-US" sz="2000">
              <a:solidFill>
                <a:schemeClr val="bg1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25" name="TextBox 22"/>
          <p:cNvSpPr txBox="1"/>
          <p:nvPr/>
        </p:nvSpPr>
        <p:spPr>
          <a:xfrm>
            <a:off x="2134204" y="1531372"/>
            <a:ext cx="8465738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提高防范意识，学会自我保护。学生要积极参加学校组织的法制和安全防范教育活动，多知道、多了解、多掌握一些防范知识，这对于自己有百利而无一害</a:t>
            </a:r>
            <a:endParaRPr lang="en-US" altLang="zh-CN" b="1">
              <a:solidFill>
                <a:schemeClr val="tx1">
                  <a:lumMod val="85000"/>
                  <a:lumOff val="15000"/>
                </a:schemeClr>
              </a:solidFill>
              <a:latin typeface="思源等宽 L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26" name="Oval 23"/>
          <p:cNvSpPr/>
          <p:nvPr/>
        </p:nvSpPr>
        <p:spPr>
          <a:xfrm>
            <a:off x="1664590" y="2941630"/>
            <a:ext cx="336197" cy="366823"/>
          </a:xfrm>
          <a:prstGeom prst="ellipse">
            <a:avLst/>
          </a:prstGeom>
          <a:solidFill>
            <a:srgbClr val="488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思源等宽 L"/>
                <a:ea typeface="微软雅黑" panose="020B0503020204020204" charset="-122"/>
              </a:rPr>
              <a:t>2</a:t>
            </a:r>
            <a:endParaRPr lang="en-US" sz="2000">
              <a:solidFill>
                <a:schemeClr val="bg1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27" name="TextBox 24"/>
          <p:cNvSpPr txBox="1"/>
          <p:nvPr/>
        </p:nvSpPr>
        <p:spPr>
          <a:xfrm>
            <a:off x="2134204" y="2540266"/>
            <a:ext cx="8465735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在日常生活中，要做到不贪图便宜、不谋取私利；要提高警惕性，不能轻信花言巧语；不要把自己的家庭地址等情况随便告诉陌生人，以免上当受骗；发现可疑人员要及时报告；上当受骗后更要及时报案、大胆揭发，使犯罪分子受到应有的法律制裁</a:t>
            </a:r>
            <a:endParaRPr lang="en-US" altLang="zh-CN" b="1">
              <a:solidFill>
                <a:schemeClr val="tx1">
                  <a:lumMod val="85000"/>
                  <a:lumOff val="15000"/>
                </a:schemeClr>
              </a:solidFill>
              <a:latin typeface="思源等宽 L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28" name="Oval 23"/>
          <p:cNvSpPr/>
          <p:nvPr/>
        </p:nvSpPr>
        <p:spPr>
          <a:xfrm>
            <a:off x="1664590" y="4224980"/>
            <a:ext cx="336197" cy="366823"/>
          </a:xfrm>
          <a:prstGeom prst="ellipse">
            <a:avLst/>
          </a:prstGeom>
          <a:solidFill>
            <a:srgbClr val="EF8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思源等宽 L"/>
                <a:ea typeface="微软雅黑" panose="020B0503020204020204" charset="-122"/>
              </a:rPr>
              <a:t>3</a:t>
            </a:r>
            <a:endParaRPr lang="en-US" sz="2000">
              <a:solidFill>
                <a:schemeClr val="bg1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29" name="TextBox 24"/>
          <p:cNvSpPr txBox="1"/>
          <p:nvPr/>
        </p:nvSpPr>
        <p:spPr>
          <a:xfrm>
            <a:off x="2134203" y="4100614"/>
            <a:ext cx="8465735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交友谨慎，避免以感情代替理智。对于熟人或朋友介绍的人，要学会“听其言，查其色，辨其行”</a:t>
            </a:r>
            <a:endParaRPr lang="en-US" altLang="zh-CN" b="1">
              <a:solidFill>
                <a:schemeClr val="tx1">
                  <a:lumMod val="85000"/>
                  <a:lumOff val="15000"/>
                </a:schemeClr>
              </a:solidFill>
              <a:latin typeface="思源等宽 L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8" name="Oval 23"/>
          <p:cNvSpPr/>
          <p:nvPr/>
        </p:nvSpPr>
        <p:spPr>
          <a:xfrm>
            <a:off x="1664590" y="5386508"/>
            <a:ext cx="336197" cy="366823"/>
          </a:xfrm>
          <a:prstGeom prst="ellipse">
            <a:avLst/>
          </a:prstGeom>
          <a:solidFill>
            <a:srgbClr val="488C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>
                <a:solidFill>
                  <a:schemeClr val="bg1"/>
                </a:solidFill>
                <a:latin typeface="思源等宽 L"/>
                <a:ea typeface="微软雅黑" panose="020B0503020204020204" charset="-122"/>
              </a:rPr>
              <a:t>4</a:t>
            </a:r>
            <a:endParaRPr lang="en-US" sz="2000">
              <a:solidFill>
                <a:schemeClr val="bg1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9" name="TextBox 24"/>
          <p:cNvSpPr txBox="1"/>
          <p:nvPr/>
        </p:nvSpPr>
        <p:spPr>
          <a:xfrm>
            <a:off x="2134203" y="5123642"/>
            <a:ext cx="846573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/>
            <a:r>
              <a:rPr lang="en-US" altLang="zh-CN" b="1">
                <a:solidFill>
                  <a:schemeClr val="tx1">
                    <a:lumMod val="85000"/>
                    <a:lumOff val="15000"/>
                  </a:schemeClr>
                </a:solidFill>
                <a:latin typeface="思源等宽 L"/>
                <a:ea typeface="微软雅黑" panose="020B0503020204020204" charset="-122"/>
                <a:cs typeface="Open Sans" panose="020B0606030504020204" pitchFamily="34" charset="0"/>
              </a:rPr>
              <a:t>同学之间要相互沟通、相互帮助。有些同学习惯于把个人之间的交往看作是个人隐私，一旦上当受骗后，无法查处。有些交往关系，在自己认为适合的范围内适当透露或公开，这也是安全的需要</a:t>
            </a:r>
            <a:endParaRPr lang="en-US" altLang="zh-CN" b="1">
              <a:solidFill>
                <a:schemeClr val="tx1">
                  <a:lumMod val="85000"/>
                  <a:lumOff val="15000"/>
                </a:schemeClr>
              </a:solidFill>
              <a:latin typeface="思源等宽 L"/>
              <a:ea typeface="微软雅黑" panose="020B0503020204020204" charset="-122"/>
              <a:cs typeface="Open Sans" panose="020B0606030504020204" pitchFamily="34" charset="0"/>
            </a:endParaRPr>
          </a:p>
        </p:txBody>
      </p:sp>
      <p:sp>
        <p:nvSpPr>
          <p:cNvPr id="30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 &gt; 防骗 &gt; 预防诈骗的措施有哪些？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5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5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5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5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5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25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1"/>
      <p:bldP spid="26" grpId="2" animBg="1"/>
      <p:bldP spid="27" grpId="3"/>
      <p:bldP spid="28" grpId="4" animBg="1"/>
      <p:bldP spid="29" grpId="5"/>
      <p:bldP spid="8" grpId="6" animBg="1"/>
      <p:bldP spid="9" grpId="7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58"/>
          <p:cNvSpPr txBox="1"/>
          <p:nvPr/>
        </p:nvSpPr>
        <p:spPr>
          <a:xfrm>
            <a:off x="3045950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T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5" name="文本框 58"/>
          <p:cNvSpPr txBox="1"/>
          <p:nvPr/>
        </p:nvSpPr>
        <p:spPr>
          <a:xfrm>
            <a:off x="3868817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H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6" name="文本框 58"/>
          <p:cNvSpPr txBox="1"/>
          <p:nvPr/>
        </p:nvSpPr>
        <p:spPr>
          <a:xfrm>
            <a:off x="4691684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A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7" name="文本框 58"/>
          <p:cNvSpPr txBox="1"/>
          <p:nvPr/>
        </p:nvSpPr>
        <p:spPr>
          <a:xfrm>
            <a:off x="5514551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N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8" name="文本框 58"/>
          <p:cNvSpPr txBox="1"/>
          <p:nvPr/>
        </p:nvSpPr>
        <p:spPr>
          <a:xfrm>
            <a:off x="6337418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K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sp>
        <p:nvSpPr>
          <p:cNvPr id="9" name="文本框 58"/>
          <p:cNvSpPr txBox="1"/>
          <p:nvPr/>
        </p:nvSpPr>
        <p:spPr>
          <a:xfrm>
            <a:off x="7160284" y="1842704"/>
            <a:ext cx="1427784" cy="26468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algn="ctr" hangingPunct="1"/>
            <a:r>
              <a:rPr lang="en-US" altLang="zh-CN" sz="16600" b="1">
                <a:gradFill flip="none" rotWithShape="1">
                  <a:gsLst>
                    <a:gs pos="16000">
                      <a:schemeClr val="tx1">
                        <a:lumMod val="50000"/>
                        <a:lumOff val="50000"/>
                      </a:schemeClr>
                    </a:gs>
                    <a:gs pos="92000">
                      <a:schemeClr val="tx1">
                        <a:lumMod val="65000"/>
                        <a:lumOff val="35000"/>
                        <a:alpha val="0"/>
                      </a:schemeClr>
                    </a:gs>
                  </a:gsLst>
                  <a:lin ang="0" scaled="0"/>
                  <a:tileRect/>
                </a:gradFill>
                <a:latin typeface="+mj-lt"/>
                <a:ea typeface="微软雅黑" panose="020B0503020204020204" charset="-122"/>
              </a:rPr>
              <a:t>S</a:t>
            </a:r>
            <a:endParaRPr lang="zh-CN" altLang="en-US" sz="16600" b="1">
              <a:gradFill flip="none" rotWithShape="1">
                <a:gsLst>
                  <a:gs pos="16000">
                    <a:schemeClr val="tx1">
                      <a:lumMod val="50000"/>
                      <a:lumOff val="50000"/>
                    </a:schemeClr>
                  </a:gs>
                  <a:gs pos="92000">
                    <a:schemeClr val="tx1">
                      <a:lumMod val="65000"/>
                      <a:lumOff val="35000"/>
                      <a:alpha val="0"/>
                    </a:schemeClr>
                  </a:gs>
                </a:gsLst>
                <a:lin ang="0" scaled="0"/>
                <a:tileRect/>
              </a:gradFill>
              <a:latin typeface="+mj-lt"/>
              <a:ea typeface="微软雅黑" panose="020B050302020402020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3547745" y="4068835"/>
            <a:ext cx="4915202" cy="953378"/>
            <a:chOff x="3629025" y="3688851"/>
            <a:chExt cx="4915202" cy="953378"/>
          </a:xfrm>
        </p:grpSpPr>
        <p:cxnSp>
          <p:nvCxnSpPr>
            <p:cNvPr id="11" name="直接连接符 10"/>
            <p:cNvCxnSpPr/>
            <p:nvPr/>
          </p:nvCxnSpPr>
          <p:spPr>
            <a:xfrm>
              <a:off x="3752849" y="4456681"/>
              <a:ext cx="1600201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" name="直接连接符 11"/>
            <p:cNvCxnSpPr/>
            <p:nvPr/>
          </p:nvCxnSpPr>
          <p:spPr>
            <a:xfrm>
              <a:off x="6832672" y="4456681"/>
              <a:ext cx="1678868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sp>
          <p:nvSpPr>
            <p:cNvPr id="13" name="圆角矩形 24"/>
            <p:cNvSpPr/>
            <p:nvPr/>
          </p:nvSpPr>
          <p:spPr>
            <a:xfrm>
              <a:off x="4591050" y="4271133"/>
              <a:ext cx="3079408" cy="371096"/>
            </a:xfrm>
            <a:prstGeom prst="roundRect">
              <a:avLst>
                <a:gd name="adj" fmla="val 50000"/>
              </a:avLst>
            </a:prstGeom>
            <a:noFill/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1400" spc="300">
                  <a:solidFill>
                    <a:schemeClr val="tx1">
                      <a:lumMod val="95000"/>
                      <a:lumOff val="5000"/>
                    </a:schemeClr>
                  </a:solidFill>
                </a:rPr>
                <a:t>20xx年XX月</a:t>
              </a:r>
              <a:endParaRPr lang="en-US" altLang="zh-CN" sz="1400" spc="300">
                <a:solidFill>
                  <a:schemeClr val="tx1">
                    <a:lumMod val="95000"/>
                    <a:lumOff val="5000"/>
                  </a:schemeClr>
                </a:solidFill>
              </a:endParaRPr>
            </a:p>
          </p:txBody>
        </p:sp>
        <p:sp>
          <p:nvSpPr>
            <p:cNvPr id="14" name="矩形: 圆角 13"/>
            <p:cNvSpPr/>
            <p:nvPr/>
          </p:nvSpPr>
          <p:spPr>
            <a:xfrm>
              <a:off x="3629025" y="3688851"/>
              <a:ext cx="4915202" cy="466725"/>
            </a:xfrm>
            <a:prstGeom prst="roundRect">
              <a:avLst>
                <a:gd name="adj" fmla="val 50000"/>
              </a:avLst>
            </a:prstGeom>
            <a:solidFill>
              <a:srgbClr val="EF8762"/>
            </a:solidFill>
            <a:ln w="0" cap="flat">
              <a:noFill/>
              <a:prstDash val="solid"/>
              <a:miter lim="800000"/>
            </a:ln>
            <a:effectLst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9" tIns="45719" rIns="45719" bIns="45719" numCol="1" spcCol="38100" rtlCol="0" fromWordArt="0" anchor="ctr" anchorCtr="0" forceAA="0" compatLnSpc="1">
              <a:normAutofit fontScale="92500" lnSpcReduction="10000"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</a:pPr>
              <a:endParaRPr kumimoji="0" lang="zh-CN" altLang="en-US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/>
                <a:ea typeface="Arial" panose="020B0604020202020204"/>
                <a:cs typeface="Arial" panose="020B0604020202020204"/>
                <a:sym typeface="Arial" panose="020B0604020202020204"/>
              </a:endParaRPr>
            </a:p>
          </p:txBody>
        </p:sp>
        <p:sp>
          <p:nvSpPr>
            <p:cNvPr id="15" name="文本框 59"/>
            <p:cNvSpPr txBox="1"/>
            <p:nvPr/>
          </p:nvSpPr>
          <p:spPr>
            <a:xfrm>
              <a:off x="3867150" y="3752937"/>
              <a:ext cx="4537378" cy="33855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Calibri" panose="020F0502020204030204" pitchFamily="34" charset="0"/>
                  <a:ea typeface="宋体" panose="02010600030101010101" pitchFamily="2" charset="-122"/>
                </a:defRPr>
              </a:lvl9pPr>
            </a:lstStyle>
            <a:p>
              <a:pPr algn="ctr"/>
              <a:r>
                <a:rPr lang="zh-CN" altLang="en-US" sz="1600" spc="600">
                  <a:solidFill>
                    <a:schemeClr val="bg1"/>
                  </a:solidFill>
                  <a:latin typeface="微软雅黑 Light" panose="020B0502040204020203" pitchFamily="34" charset="-122"/>
                  <a:ea typeface="微软雅黑 Light" panose="020B0502040204020203" pitchFamily="34" charset="-122"/>
                </a:rPr>
                <a:t>感谢观看</a:t>
              </a:r>
              <a:endParaRPr lang="zh-CN" altLang="en-US" sz="1600" spc="60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endParaRPr>
            </a:p>
          </p:txBody>
        </p:sp>
      </p:grp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7" dur="7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0" dur="7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3" dur="7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6" dur="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19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 prLst="">
                                      <p:cBhvr>
                                        <p:cTn id="22" dur="7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16" presetClass="entr" presetSubtype="37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 prLst="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1"/>
      <p:bldP spid="6" grpId="2"/>
      <p:bldP spid="7" grpId="3"/>
      <p:bldP spid="8" grpId="4"/>
      <p:bldP spid="9" grpId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圆角矩形 1"/>
          <p:cNvSpPr/>
          <p:nvPr/>
        </p:nvSpPr>
        <p:spPr>
          <a:xfrm>
            <a:off x="4996215" y="1659367"/>
            <a:ext cx="2199569" cy="1140123"/>
          </a:xfrm>
          <a:prstGeom prst="roundRect">
            <a:avLst/>
          </a:prstGeom>
          <a:solidFill>
            <a:srgbClr val="EF8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8800" b="1">
                <a:solidFill>
                  <a:schemeClr val="bg1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1</a:t>
            </a:r>
            <a:endParaRPr lang="en-US" altLang="zh-CN" sz="8800" b="1">
              <a:solidFill>
                <a:schemeClr val="bg1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2705657" y="2923133"/>
            <a:ext cx="6780684" cy="2275500"/>
          </a:xfrm>
          <a:prstGeom prst="rect">
            <a:avLst/>
          </a:prstGeom>
          <a:noFill/>
        </p:spPr>
        <p:txBody>
          <a:bodyPr wrap="none" rtlCol="0">
            <a:normAutofit/>
          </a:bodyPr>
          <a:lstStyle/>
          <a:p>
            <a:pPr algn="ctr"/>
            <a:r>
              <a:rPr lang="en-US" altLang="zh-CN" sz="8800">
                <a:solidFill>
                  <a:srgbClr val="488C7D"/>
                </a:solidFill>
                <a:latin typeface="方正综艺简体" panose="03000509000000000000" pitchFamily="65" charset="-122"/>
                <a:ea typeface="方正综艺简体" panose="03000509000000000000" pitchFamily="65" charset="-122"/>
              </a:rPr>
              <a:t>大学校园安全</a:t>
            </a:r>
            <a:endParaRPr lang="en-US" altLang="zh-CN" sz="8800">
              <a:solidFill>
                <a:srgbClr val="488C7D"/>
              </a:solidFill>
              <a:latin typeface="方正综艺简体" panose="03000509000000000000" pitchFamily="65" charset="-122"/>
              <a:ea typeface="方正综艺简体" panose="03000509000000000000" pitchFamily="65" charset="-122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 prLst="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3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1" presetClass="entr" presetSubtype="0" fill="hold" grpId="2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35" dur="5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1"/>
      <p:bldP spid="10" grpId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30233" y="2252407"/>
            <a:ext cx="10331533" cy="3276482"/>
          </a:xfrm>
          <a:prstGeom prst="rect">
            <a:avLst/>
          </a:prstGeom>
          <a:solidFill>
            <a:srgbClr val="F2F2F2">
              <a:alpha val="80000"/>
            </a:srgb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7"/>
          <p:cNvSpPr txBox="1"/>
          <p:nvPr/>
        </p:nvSpPr>
        <p:spPr>
          <a:xfrm>
            <a:off x="1308848" y="2658456"/>
            <a:ext cx="9760789" cy="256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pc="300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火灾是威胁人类安全的重要灾害
大学校园里，也是威胁广大师生生命财产安全的重要因素
校园火灾的发生，不仅给许多家庭带来不幸，使大量的社会财富化为灰烬，而且还会严重影响学校教学、科研的正常运行
因此，做好校园消防工作，为更好的保护国有财产和广大师生的生命财产安全，预防和减少火灾事故，特别是遏制恶性火灾事故的发生，具有十分重要的意义</a:t>
            </a:r>
            <a:endParaRPr lang="en-US" altLang="zh-CN" spc="300">
              <a:solidFill>
                <a:schemeClr val="tx1">
                  <a:lumMod val="75000"/>
                  <a:lumOff val="25000"/>
                </a:schemeClr>
              </a:solidFill>
              <a:latin typeface="思源等宽 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0" name="圆角矩形 32"/>
          <p:cNvSpPr/>
          <p:nvPr/>
        </p:nvSpPr>
        <p:spPr>
          <a:xfrm>
            <a:off x="2062503" y="1861544"/>
            <a:ext cx="8066993" cy="650206"/>
          </a:xfrm>
          <a:prstGeom prst="roundRect">
            <a:avLst/>
          </a:prstGeom>
          <a:solidFill>
            <a:srgbClr val="EF8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latin typeface="思源等宽 L"/>
                <a:ea typeface="微软雅黑" panose="020B0503020204020204" charset="-122"/>
              </a:rPr>
              <a:t>防火</a:t>
            </a:r>
            <a:endParaRPr lang="en-US" altLang="zh-CN" sz="2400">
              <a:latin typeface="思源等宽 L"/>
              <a:ea typeface="微软雅黑" panose="020B0503020204020204" charset="-122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 prLst="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19" dur="25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1"/>
      <p:bldP spid="10" grpId="2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矩形 20"/>
          <p:cNvSpPr/>
          <p:nvPr/>
        </p:nvSpPr>
        <p:spPr>
          <a:xfrm>
            <a:off x="-883175" y="5464829"/>
            <a:ext cx="5776551" cy="121857"/>
          </a:xfrm>
          <a:prstGeom prst="rect">
            <a:avLst/>
          </a:prstGeom>
          <a:solidFill>
            <a:srgbClr val="488C7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2" name="矩形 21"/>
          <p:cNvSpPr/>
          <p:nvPr/>
        </p:nvSpPr>
        <p:spPr>
          <a:xfrm>
            <a:off x="-883175" y="4254519"/>
            <a:ext cx="5776551" cy="121857"/>
          </a:xfrm>
          <a:prstGeom prst="rect">
            <a:avLst/>
          </a:prstGeom>
          <a:solidFill>
            <a:srgbClr val="EF876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3" name="矩形 22"/>
          <p:cNvSpPr/>
          <p:nvPr/>
        </p:nvSpPr>
        <p:spPr>
          <a:xfrm>
            <a:off x="-883175" y="3051461"/>
            <a:ext cx="5776551" cy="121857"/>
          </a:xfrm>
          <a:prstGeom prst="rect">
            <a:avLst/>
          </a:prstGeom>
          <a:solidFill>
            <a:srgbClr val="488C7D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4" name="矩形 23"/>
          <p:cNvSpPr/>
          <p:nvPr/>
        </p:nvSpPr>
        <p:spPr>
          <a:xfrm>
            <a:off x="-883175" y="1841151"/>
            <a:ext cx="5776551" cy="121857"/>
          </a:xfrm>
          <a:prstGeom prst="rect">
            <a:avLst/>
          </a:prstGeom>
          <a:solidFill>
            <a:srgbClr val="EF8762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zh-CN" altLang="en-US" sz="3200"/>
          </a:p>
        </p:txBody>
      </p:sp>
      <p:sp>
        <p:nvSpPr>
          <p:cNvPr id="25" name="椭圆 24"/>
          <p:cNvSpPr/>
          <p:nvPr/>
        </p:nvSpPr>
        <p:spPr>
          <a:xfrm>
            <a:off x="4643964" y="1476589"/>
            <a:ext cx="906791" cy="906791"/>
          </a:xfrm>
          <a:prstGeom prst="ellipse">
            <a:avLst/>
          </a:prstGeom>
          <a:solidFill>
            <a:srgbClr val="EF876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/>
              <a:t>1</a:t>
            </a:r>
            <a:endParaRPr lang="en-US" altLang="zh-CN" sz="2400"/>
          </a:p>
        </p:txBody>
      </p:sp>
      <p:sp>
        <p:nvSpPr>
          <p:cNvPr id="26" name="椭圆 25"/>
          <p:cNvSpPr/>
          <p:nvPr/>
        </p:nvSpPr>
        <p:spPr>
          <a:xfrm>
            <a:off x="4643964" y="2682010"/>
            <a:ext cx="906791" cy="906791"/>
          </a:xfrm>
          <a:prstGeom prst="ellipse">
            <a:avLst/>
          </a:prstGeom>
          <a:solidFill>
            <a:srgbClr val="488C7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/>
              <a:t>2</a:t>
            </a:r>
            <a:endParaRPr lang="en-US" altLang="zh-CN" sz="2400"/>
          </a:p>
        </p:txBody>
      </p:sp>
      <p:sp>
        <p:nvSpPr>
          <p:cNvPr id="27" name="椭圆 26"/>
          <p:cNvSpPr/>
          <p:nvPr/>
        </p:nvSpPr>
        <p:spPr>
          <a:xfrm>
            <a:off x="4643964" y="3853945"/>
            <a:ext cx="906791" cy="906791"/>
          </a:xfrm>
          <a:prstGeom prst="ellipse">
            <a:avLst/>
          </a:prstGeom>
          <a:solidFill>
            <a:srgbClr val="EF8762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/>
              <a:t>3</a:t>
            </a:r>
            <a:endParaRPr lang="en-US" altLang="zh-CN" sz="2400"/>
          </a:p>
        </p:txBody>
      </p:sp>
      <p:sp>
        <p:nvSpPr>
          <p:cNvPr id="28" name="椭圆 27"/>
          <p:cNvSpPr/>
          <p:nvPr/>
        </p:nvSpPr>
        <p:spPr>
          <a:xfrm>
            <a:off x="4643964" y="5073711"/>
            <a:ext cx="906791" cy="906791"/>
          </a:xfrm>
          <a:prstGeom prst="ellipse">
            <a:avLst/>
          </a:prstGeom>
          <a:solidFill>
            <a:srgbClr val="488C7D"/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/>
              <a:t>4</a:t>
            </a:r>
            <a:endParaRPr lang="en-US" altLang="zh-CN" sz="2400"/>
          </a:p>
        </p:txBody>
      </p:sp>
      <p:sp>
        <p:nvSpPr>
          <p:cNvPr id="41" name="矩形 40"/>
          <p:cNvSpPr/>
          <p:nvPr/>
        </p:nvSpPr>
        <p:spPr>
          <a:xfrm>
            <a:off x="5771505" y="1574376"/>
            <a:ext cx="4305044" cy="777264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8565">
              <a:lnSpc>
                <a:spcPct val="130000"/>
              </a:lnSpc>
              <a:defRPr/>
            </a:pPr>
            <a:r>
              <a:rPr lang="en-US" altLang="zh-CN" b="1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</a:rPr>
              <a:t>不注意用电安全，在宿舍乱拉私接电线，使用违禁电器等</a:t>
            </a:r>
            <a:endParaRPr lang="en-US" altLang="zh-CN" b="1" kern="0" dirty="0">
              <a:solidFill>
                <a:schemeClr val="tx1">
                  <a:lumMod val="95000"/>
                  <a:lumOff val="5000"/>
                </a:schemeClr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42" name="矩形 41"/>
          <p:cNvSpPr/>
          <p:nvPr/>
        </p:nvSpPr>
        <p:spPr>
          <a:xfrm>
            <a:off x="5771505" y="2926823"/>
            <a:ext cx="4305044" cy="417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8565">
              <a:lnSpc>
                <a:spcPct val="130000"/>
              </a:lnSpc>
              <a:defRPr/>
            </a:pPr>
            <a:r>
              <a:rPr lang="en-US" altLang="zh-CN" b="1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</a:rPr>
              <a:t>在宿舍擅自使用煤炉，液化炉，蜡烛等</a:t>
            </a:r>
            <a:endParaRPr lang="en-US" altLang="zh-CN" b="1" kern="0" dirty="0">
              <a:solidFill>
                <a:schemeClr val="tx1">
                  <a:lumMod val="95000"/>
                  <a:lumOff val="5000"/>
                </a:schemeClr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43" name="矩形 42"/>
          <p:cNvSpPr/>
          <p:nvPr/>
        </p:nvSpPr>
        <p:spPr>
          <a:xfrm>
            <a:off x="5771504" y="4098758"/>
            <a:ext cx="4305045" cy="417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8565">
              <a:lnSpc>
                <a:spcPct val="130000"/>
              </a:lnSpc>
              <a:defRPr/>
            </a:pPr>
            <a:r>
              <a:rPr lang="en-US" altLang="zh-CN" b="1" kern="0" dirty="0" err="1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</a:rPr>
              <a:t>在宿舍吸烟，乱扔烟头，玩火种等</a:t>
            </a:r>
            <a:endParaRPr lang="en-US" altLang="zh-CN" b="1" kern="0" dirty="0">
              <a:solidFill>
                <a:schemeClr val="tx1">
                  <a:lumMod val="95000"/>
                  <a:lumOff val="5000"/>
                </a:schemeClr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5771504" y="5317175"/>
            <a:ext cx="4305045" cy="417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defTabSz="1218565">
              <a:lnSpc>
                <a:spcPct val="130000"/>
              </a:lnSpc>
              <a:defRPr/>
            </a:pPr>
            <a:r>
              <a:rPr lang="en-US" altLang="zh-CN" b="1" kern="0">
                <a:solidFill>
                  <a:schemeClr val="tx1">
                    <a:lumMod val="95000"/>
                    <a:lumOff val="5000"/>
                  </a:schemeClr>
                </a:solidFill>
                <a:latin typeface="思源等宽 L"/>
                <a:ea typeface="微软雅黑" panose="020B0503020204020204" charset="-122"/>
              </a:rPr>
              <a:t>在宿舍存放易燃易爆物品</a:t>
            </a:r>
            <a:endParaRPr lang="en-US" altLang="zh-CN" b="1" kern="0">
              <a:solidFill>
                <a:schemeClr val="tx1">
                  <a:lumMod val="95000"/>
                  <a:lumOff val="5000"/>
                </a:schemeClr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45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 &gt; 防火 &gt; 大学生宿舍发生火灾的原因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2" nodeType="with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1" nodeType="with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53" presetClass="entr" presetSubtype="16" fill="hold" grpId="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5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3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3" presetClass="entr" presetSubtype="16" fill="hold" grpId="6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3" presetClass="entr" presetSubtype="16" fill="hold" grpId="7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4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2" grpId="1" animBg="1"/>
      <p:bldP spid="23" grpId="2" animBg="1"/>
      <p:bldP spid="24" grpId="3" animBg="1"/>
      <p:bldP spid="25" grpId="4" animBg="1"/>
      <p:bldP spid="26" grpId="5" animBg="1"/>
      <p:bldP spid="27" grpId="6" animBg="1"/>
      <p:bldP spid="28" grpId="7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Box 35"/>
          <p:cNvSpPr txBox="1"/>
          <p:nvPr/>
        </p:nvSpPr>
        <p:spPr>
          <a:xfrm>
            <a:off x="1841307" y="1810432"/>
            <a:ext cx="4048995" cy="42986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不私拉乱接电线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7" name="TextBox 36"/>
          <p:cNvSpPr txBox="1"/>
          <p:nvPr/>
        </p:nvSpPr>
        <p:spPr>
          <a:xfrm>
            <a:off x="1841307" y="2871517"/>
            <a:ext cx="4104930" cy="42986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不躺在床上吸烟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8" name="TextBox 37"/>
          <p:cNvSpPr txBox="1"/>
          <p:nvPr/>
        </p:nvSpPr>
        <p:spPr>
          <a:xfrm>
            <a:off x="1841307" y="3744762"/>
            <a:ext cx="4104930" cy="7991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不使用热的快等大功率电器或劣质电器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59" name="TextBox 38"/>
          <p:cNvSpPr txBox="1"/>
          <p:nvPr/>
        </p:nvSpPr>
        <p:spPr>
          <a:xfrm>
            <a:off x="1841307" y="5074966"/>
            <a:ext cx="4104930" cy="42986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做到人走断电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grpSp>
        <p:nvGrpSpPr>
          <p:cNvPr id="60" name="Group 43"/>
          <p:cNvGrpSpPr/>
          <p:nvPr/>
        </p:nvGrpSpPr>
        <p:grpSpPr>
          <a:xfrm>
            <a:off x="1044575" y="1750187"/>
            <a:ext cx="608330" cy="591185"/>
            <a:chOff x="860271" y="1518068"/>
            <a:chExt cx="493370" cy="479245"/>
          </a:xfrm>
        </p:grpSpPr>
        <p:sp>
          <p:nvSpPr>
            <p:cNvPr id="61" name="Rounded Rectangle 44"/>
            <p:cNvSpPr/>
            <p:nvPr/>
          </p:nvSpPr>
          <p:spPr>
            <a:xfrm>
              <a:off x="860271" y="1518068"/>
              <a:ext cx="493370" cy="479245"/>
            </a:xfrm>
            <a:prstGeom prst="roundRect">
              <a:avLst/>
            </a:prstGeom>
            <a:solidFill>
              <a:srgbClr val="EF8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62" name="Freeform 6"/>
            <p:cNvSpPr/>
            <p:nvPr/>
          </p:nvSpPr>
          <p:spPr>
            <a:xfrm>
              <a:off x="997419" y="1671965"/>
              <a:ext cx="219075" cy="171450"/>
            </a:xfrm>
            <a:custGeom>
              <a:avLst/>
              <a:gdLst/>
              <a:ahLst/>
              <a:cxnLst>
                <a:cxn ang="0">
                  <a:pos x="64" y="48"/>
                </a:cxn>
                <a:cxn ang="0">
                  <a:pos x="61" y="50"/>
                </a:cxn>
                <a:cxn ang="0">
                  <a:pos x="2" y="50"/>
                </a:cxn>
                <a:cxn ang="0">
                  <a:pos x="0" y="48"/>
                </a:cxn>
                <a:cxn ang="0">
                  <a:pos x="0" y="43"/>
                </a:cxn>
                <a:cxn ang="0">
                  <a:pos x="2" y="41"/>
                </a:cxn>
                <a:cxn ang="0">
                  <a:pos x="61" y="41"/>
                </a:cxn>
                <a:cxn ang="0">
                  <a:pos x="64" y="43"/>
                </a:cxn>
                <a:cxn ang="0">
                  <a:pos x="64" y="48"/>
                </a:cxn>
                <a:cxn ang="0">
                  <a:pos x="59" y="20"/>
                </a:cxn>
                <a:cxn ang="0">
                  <a:pos x="57" y="23"/>
                </a:cxn>
                <a:cxn ang="0">
                  <a:pos x="7" y="23"/>
                </a:cxn>
                <a:cxn ang="0">
                  <a:pos x="4" y="20"/>
                </a:cxn>
                <a:cxn ang="0">
                  <a:pos x="4" y="16"/>
                </a:cxn>
                <a:cxn ang="0">
                  <a:pos x="7" y="13"/>
                </a:cxn>
                <a:cxn ang="0">
                  <a:pos x="57" y="13"/>
                </a:cxn>
                <a:cxn ang="0">
                  <a:pos x="59" y="16"/>
                </a:cxn>
                <a:cxn ang="0">
                  <a:pos x="59" y="20"/>
                </a:cxn>
                <a:cxn ang="0">
                  <a:pos x="50" y="34"/>
                </a:cxn>
                <a:cxn ang="0">
                  <a:pos x="48" y="36"/>
                </a:cxn>
                <a:cxn ang="0">
                  <a:pos x="16" y="36"/>
                </a:cxn>
                <a:cxn ang="0">
                  <a:pos x="13" y="34"/>
                </a:cxn>
                <a:cxn ang="0">
                  <a:pos x="13" y="29"/>
                </a:cxn>
                <a:cxn ang="0">
                  <a:pos x="16" y="27"/>
                </a:cxn>
                <a:cxn ang="0">
                  <a:pos x="48" y="27"/>
                </a:cxn>
                <a:cxn ang="0">
                  <a:pos x="50" y="29"/>
                </a:cxn>
                <a:cxn ang="0">
                  <a:pos x="50" y="34"/>
                </a:cxn>
                <a:cxn ang="0">
                  <a:pos x="45" y="7"/>
                </a:cxn>
                <a:cxn ang="0">
                  <a:pos x="43" y="9"/>
                </a:cxn>
                <a:cxn ang="0">
                  <a:pos x="20" y="9"/>
                </a:cxn>
                <a:cxn ang="0">
                  <a:pos x="18" y="7"/>
                </a:cxn>
                <a:cxn ang="0">
                  <a:pos x="18" y="2"/>
                </a:cxn>
                <a:cxn ang="0">
                  <a:pos x="20" y="0"/>
                </a:cxn>
                <a:cxn ang="0">
                  <a:pos x="43" y="0"/>
                </a:cxn>
                <a:cxn ang="0">
                  <a:pos x="45" y="2"/>
                </a:cxn>
                <a:cxn ang="0">
                  <a:pos x="45" y="7"/>
                </a:cxn>
              </a:cxnLst>
              <a:rect l="0" t="0" r="r" b="b"/>
              <a:pathLst>
                <a:path w="64" h="50">
                  <a:moveTo>
                    <a:pt x="64" y="48"/>
                  </a:moveTo>
                  <a:cubicBezTo>
                    <a:pt x="64" y="49"/>
                    <a:pt x="63" y="50"/>
                    <a:pt x="61" y="50"/>
                  </a:cubicBezTo>
                  <a:cubicBezTo>
                    <a:pt x="2" y="50"/>
                    <a:pt x="2" y="50"/>
                    <a:pt x="2" y="50"/>
                  </a:cubicBezTo>
                  <a:cubicBezTo>
                    <a:pt x="1" y="50"/>
                    <a:pt x="0" y="49"/>
                    <a:pt x="0" y="48"/>
                  </a:cubicBezTo>
                  <a:cubicBezTo>
                    <a:pt x="0" y="43"/>
                    <a:pt x="0" y="43"/>
                    <a:pt x="0" y="43"/>
                  </a:cubicBezTo>
                  <a:cubicBezTo>
                    <a:pt x="0" y="42"/>
                    <a:pt x="1" y="41"/>
                    <a:pt x="2" y="41"/>
                  </a:cubicBezTo>
                  <a:cubicBezTo>
                    <a:pt x="61" y="41"/>
                    <a:pt x="61" y="41"/>
                    <a:pt x="61" y="41"/>
                  </a:cubicBezTo>
                  <a:cubicBezTo>
                    <a:pt x="63" y="41"/>
                    <a:pt x="64" y="42"/>
                    <a:pt x="64" y="43"/>
                  </a:cubicBezTo>
                  <a:lnTo>
                    <a:pt x="64" y="48"/>
                  </a:lnTo>
                  <a:close/>
                  <a:moveTo>
                    <a:pt x="59" y="20"/>
                  </a:moveTo>
                  <a:cubicBezTo>
                    <a:pt x="59" y="22"/>
                    <a:pt x="58" y="23"/>
                    <a:pt x="57" y="23"/>
                  </a:cubicBezTo>
                  <a:cubicBezTo>
                    <a:pt x="7" y="23"/>
                    <a:pt x="7" y="23"/>
                    <a:pt x="7" y="23"/>
                  </a:cubicBezTo>
                  <a:cubicBezTo>
                    <a:pt x="5" y="23"/>
                    <a:pt x="4" y="22"/>
                    <a:pt x="4" y="20"/>
                  </a:cubicBezTo>
                  <a:cubicBezTo>
                    <a:pt x="4" y="16"/>
                    <a:pt x="4" y="16"/>
                    <a:pt x="4" y="16"/>
                  </a:cubicBezTo>
                  <a:cubicBezTo>
                    <a:pt x="4" y="14"/>
                    <a:pt x="5" y="13"/>
                    <a:pt x="7" y="13"/>
                  </a:cubicBezTo>
                  <a:cubicBezTo>
                    <a:pt x="57" y="13"/>
                    <a:pt x="57" y="13"/>
                    <a:pt x="57" y="13"/>
                  </a:cubicBezTo>
                  <a:cubicBezTo>
                    <a:pt x="58" y="13"/>
                    <a:pt x="59" y="14"/>
                    <a:pt x="59" y="16"/>
                  </a:cubicBezTo>
                  <a:lnTo>
                    <a:pt x="59" y="20"/>
                  </a:lnTo>
                  <a:close/>
                  <a:moveTo>
                    <a:pt x="50" y="34"/>
                  </a:moveTo>
                  <a:cubicBezTo>
                    <a:pt x="50" y="35"/>
                    <a:pt x="49" y="36"/>
                    <a:pt x="48" y="36"/>
                  </a:cubicBezTo>
                  <a:cubicBezTo>
                    <a:pt x="16" y="36"/>
                    <a:pt x="16" y="36"/>
                    <a:pt x="16" y="36"/>
                  </a:cubicBezTo>
                  <a:cubicBezTo>
                    <a:pt x="15" y="36"/>
                    <a:pt x="13" y="35"/>
                    <a:pt x="13" y="34"/>
                  </a:cubicBezTo>
                  <a:cubicBezTo>
                    <a:pt x="13" y="29"/>
                    <a:pt x="13" y="29"/>
                    <a:pt x="13" y="29"/>
                  </a:cubicBezTo>
                  <a:cubicBezTo>
                    <a:pt x="13" y="28"/>
                    <a:pt x="15" y="27"/>
                    <a:pt x="16" y="27"/>
                  </a:cubicBezTo>
                  <a:cubicBezTo>
                    <a:pt x="48" y="27"/>
                    <a:pt x="48" y="27"/>
                    <a:pt x="48" y="27"/>
                  </a:cubicBezTo>
                  <a:cubicBezTo>
                    <a:pt x="49" y="27"/>
                    <a:pt x="50" y="28"/>
                    <a:pt x="50" y="29"/>
                  </a:cubicBezTo>
                  <a:lnTo>
                    <a:pt x="50" y="34"/>
                  </a:lnTo>
                  <a:close/>
                  <a:moveTo>
                    <a:pt x="45" y="7"/>
                  </a:moveTo>
                  <a:cubicBezTo>
                    <a:pt x="45" y="8"/>
                    <a:pt x="44" y="9"/>
                    <a:pt x="43" y="9"/>
                  </a:cubicBezTo>
                  <a:cubicBezTo>
                    <a:pt x="20" y="9"/>
                    <a:pt x="20" y="9"/>
                    <a:pt x="20" y="9"/>
                  </a:cubicBezTo>
                  <a:cubicBezTo>
                    <a:pt x="19" y="9"/>
                    <a:pt x="18" y="8"/>
                    <a:pt x="18" y="7"/>
                  </a:cubicBezTo>
                  <a:cubicBezTo>
                    <a:pt x="18" y="2"/>
                    <a:pt x="18" y="2"/>
                    <a:pt x="18" y="2"/>
                  </a:cubicBezTo>
                  <a:cubicBezTo>
                    <a:pt x="18" y="1"/>
                    <a:pt x="19" y="0"/>
                    <a:pt x="20" y="0"/>
                  </a:cubicBezTo>
                  <a:cubicBezTo>
                    <a:pt x="43" y="0"/>
                    <a:pt x="43" y="0"/>
                    <a:pt x="43" y="0"/>
                  </a:cubicBezTo>
                  <a:cubicBezTo>
                    <a:pt x="44" y="0"/>
                    <a:pt x="45" y="1"/>
                    <a:pt x="45" y="2"/>
                  </a:cubicBezTo>
                  <a:lnTo>
                    <a:pt x="45" y="7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63" name="Group 46"/>
          <p:cNvGrpSpPr/>
          <p:nvPr/>
        </p:nvGrpSpPr>
        <p:grpSpPr>
          <a:xfrm>
            <a:off x="1044575" y="2763647"/>
            <a:ext cx="608330" cy="591185"/>
            <a:chOff x="840159" y="2185414"/>
            <a:chExt cx="493370" cy="479245"/>
          </a:xfrm>
        </p:grpSpPr>
        <p:sp>
          <p:nvSpPr>
            <p:cNvPr id="64" name="Rounded Rectangle 47"/>
            <p:cNvSpPr/>
            <p:nvPr/>
          </p:nvSpPr>
          <p:spPr>
            <a:xfrm>
              <a:off x="840159" y="2185414"/>
              <a:ext cx="493370" cy="479245"/>
            </a:xfrm>
            <a:prstGeom prst="roundRect">
              <a:avLst/>
            </a:prstGeom>
            <a:solidFill>
              <a:srgbClr val="EF8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65" name="Freeform 100"/>
            <p:cNvSpPr/>
            <p:nvPr/>
          </p:nvSpPr>
          <p:spPr>
            <a:xfrm>
              <a:off x="971750" y="2314705"/>
              <a:ext cx="230188" cy="220663"/>
            </a:xfrm>
            <a:custGeom>
              <a:avLst/>
              <a:gdLst/>
              <a:ahLst/>
              <a:cxnLst>
                <a:cxn ang="0">
                  <a:pos x="63" y="49"/>
                </a:cxn>
                <a:cxn ang="0">
                  <a:pos x="58" y="44"/>
                </a:cxn>
                <a:cxn ang="0">
                  <a:pos x="54" y="48"/>
                </a:cxn>
                <a:cxn ang="0">
                  <a:pos x="63" y="57"/>
                </a:cxn>
                <a:cxn ang="0">
                  <a:pos x="64" y="60"/>
                </a:cxn>
                <a:cxn ang="0">
                  <a:pos x="59" y="64"/>
                </a:cxn>
                <a:cxn ang="0">
                  <a:pos x="56" y="63"/>
                </a:cxn>
                <a:cxn ang="0">
                  <a:pos x="29" y="36"/>
                </a:cxn>
                <a:cxn ang="0">
                  <a:pos x="15" y="42"/>
                </a:cxn>
                <a:cxn ang="0">
                  <a:pos x="0" y="27"/>
                </a:cxn>
                <a:cxn ang="0">
                  <a:pos x="26" y="0"/>
                </a:cxn>
                <a:cxn ang="0">
                  <a:pos x="41" y="15"/>
                </a:cxn>
                <a:cxn ang="0">
                  <a:pos x="36" y="30"/>
                </a:cxn>
                <a:cxn ang="0">
                  <a:pos x="50" y="44"/>
                </a:cxn>
                <a:cxn ang="0">
                  <a:pos x="54" y="40"/>
                </a:cxn>
                <a:cxn ang="0">
                  <a:pos x="49" y="35"/>
                </a:cxn>
                <a:cxn ang="0">
                  <a:pos x="54" y="31"/>
                </a:cxn>
                <a:cxn ang="0">
                  <a:pos x="55" y="31"/>
                </a:cxn>
                <a:cxn ang="0">
                  <a:pos x="67" y="44"/>
                </a:cxn>
                <a:cxn ang="0">
                  <a:pos x="63" y="49"/>
                </a:cxn>
                <a:cxn ang="0">
                  <a:pos x="25" y="8"/>
                </a:cxn>
                <a:cxn ang="0">
                  <a:pos x="18" y="16"/>
                </a:cxn>
                <a:cxn ang="0">
                  <a:pos x="19" y="19"/>
                </a:cxn>
                <a:cxn ang="0">
                  <a:pos x="15" y="18"/>
                </a:cxn>
                <a:cxn ang="0">
                  <a:pos x="7" y="26"/>
                </a:cxn>
                <a:cxn ang="0">
                  <a:pos x="15" y="34"/>
                </a:cxn>
                <a:cxn ang="0">
                  <a:pos x="23" y="26"/>
                </a:cxn>
                <a:cxn ang="0">
                  <a:pos x="22" y="23"/>
                </a:cxn>
                <a:cxn ang="0">
                  <a:pos x="25" y="24"/>
                </a:cxn>
                <a:cxn ang="0">
                  <a:pos x="33" y="16"/>
                </a:cxn>
                <a:cxn ang="0">
                  <a:pos x="25" y="8"/>
                </a:cxn>
              </a:cxnLst>
              <a:rect l="0" t="0" r="r" b="b"/>
              <a:pathLst>
                <a:path w="67" h="64">
                  <a:moveTo>
                    <a:pt x="63" y="49"/>
                  </a:moveTo>
                  <a:cubicBezTo>
                    <a:pt x="62" y="49"/>
                    <a:pt x="58" y="45"/>
                    <a:pt x="58" y="44"/>
                  </a:cubicBezTo>
                  <a:cubicBezTo>
                    <a:pt x="54" y="48"/>
                    <a:pt x="54" y="48"/>
                    <a:pt x="54" y="48"/>
                  </a:cubicBezTo>
                  <a:cubicBezTo>
                    <a:pt x="63" y="57"/>
                    <a:pt x="63" y="57"/>
                    <a:pt x="63" y="57"/>
                  </a:cubicBezTo>
                  <a:cubicBezTo>
                    <a:pt x="63" y="58"/>
                    <a:pt x="64" y="59"/>
                    <a:pt x="64" y="60"/>
                  </a:cubicBezTo>
                  <a:cubicBezTo>
                    <a:pt x="64" y="62"/>
                    <a:pt x="61" y="64"/>
                    <a:pt x="59" y="64"/>
                  </a:cubicBezTo>
                  <a:cubicBezTo>
                    <a:pt x="58" y="64"/>
                    <a:pt x="57" y="64"/>
                    <a:pt x="56" y="63"/>
                  </a:cubicBezTo>
                  <a:cubicBezTo>
                    <a:pt x="29" y="36"/>
                    <a:pt x="29" y="36"/>
                    <a:pt x="29" y="36"/>
                  </a:cubicBezTo>
                  <a:cubicBezTo>
                    <a:pt x="25" y="39"/>
                    <a:pt x="20" y="42"/>
                    <a:pt x="15" y="42"/>
                  </a:cubicBezTo>
                  <a:cubicBezTo>
                    <a:pt x="6" y="42"/>
                    <a:pt x="0" y="36"/>
                    <a:pt x="0" y="27"/>
                  </a:cubicBezTo>
                  <a:cubicBezTo>
                    <a:pt x="0" y="14"/>
                    <a:pt x="13" y="0"/>
                    <a:pt x="26" y="0"/>
                  </a:cubicBezTo>
                  <a:cubicBezTo>
                    <a:pt x="35" y="0"/>
                    <a:pt x="41" y="6"/>
                    <a:pt x="41" y="15"/>
                  </a:cubicBezTo>
                  <a:cubicBezTo>
                    <a:pt x="41" y="21"/>
                    <a:pt x="39" y="26"/>
                    <a:pt x="36" y="30"/>
                  </a:cubicBezTo>
                  <a:cubicBezTo>
                    <a:pt x="50" y="44"/>
                    <a:pt x="50" y="44"/>
                    <a:pt x="50" y="44"/>
                  </a:cubicBezTo>
                  <a:cubicBezTo>
                    <a:pt x="54" y="40"/>
                    <a:pt x="54" y="40"/>
                    <a:pt x="54" y="40"/>
                  </a:cubicBezTo>
                  <a:cubicBezTo>
                    <a:pt x="53" y="39"/>
                    <a:pt x="49" y="36"/>
                    <a:pt x="49" y="35"/>
                  </a:cubicBezTo>
                  <a:cubicBezTo>
                    <a:pt x="49" y="34"/>
                    <a:pt x="53" y="31"/>
                    <a:pt x="54" y="31"/>
                  </a:cubicBezTo>
                  <a:cubicBezTo>
                    <a:pt x="54" y="31"/>
                    <a:pt x="54" y="31"/>
                    <a:pt x="55" y="31"/>
                  </a:cubicBezTo>
                  <a:cubicBezTo>
                    <a:pt x="56" y="32"/>
                    <a:pt x="67" y="43"/>
                    <a:pt x="67" y="44"/>
                  </a:cubicBezTo>
                  <a:cubicBezTo>
                    <a:pt x="67" y="45"/>
                    <a:pt x="64" y="49"/>
                    <a:pt x="63" y="49"/>
                  </a:cubicBezTo>
                  <a:close/>
                  <a:moveTo>
                    <a:pt x="25" y="8"/>
                  </a:moveTo>
                  <a:cubicBezTo>
                    <a:pt x="21" y="8"/>
                    <a:pt x="18" y="12"/>
                    <a:pt x="18" y="16"/>
                  </a:cubicBezTo>
                  <a:cubicBezTo>
                    <a:pt x="18" y="17"/>
                    <a:pt x="18" y="18"/>
                    <a:pt x="19" y="19"/>
                  </a:cubicBezTo>
                  <a:cubicBezTo>
                    <a:pt x="17" y="19"/>
                    <a:pt x="16" y="18"/>
                    <a:pt x="15" y="18"/>
                  </a:cubicBezTo>
                  <a:cubicBezTo>
                    <a:pt x="11" y="18"/>
                    <a:pt x="7" y="22"/>
                    <a:pt x="7" y="26"/>
                  </a:cubicBezTo>
                  <a:cubicBezTo>
                    <a:pt x="7" y="30"/>
                    <a:pt x="11" y="34"/>
                    <a:pt x="15" y="34"/>
                  </a:cubicBezTo>
                  <a:cubicBezTo>
                    <a:pt x="19" y="34"/>
                    <a:pt x="23" y="30"/>
                    <a:pt x="23" y="26"/>
                  </a:cubicBezTo>
                  <a:cubicBezTo>
                    <a:pt x="23" y="25"/>
                    <a:pt x="23" y="24"/>
                    <a:pt x="22" y="23"/>
                  </a:cubicBezTo>
                  <a:cubicBezTo>
                    <a:pt x="23" y="23"/>
                    <a:pt x="24" y="24"/>
                    <a:pt x="25" y="24"/>
                  </a:cubicBezTo>
                  <a:cubicBezTo>
                    <a:pt x="30" y="24"/>
                    <a:pt x="33" y="20"/>
                    <a:pt x="33" y="16"/>
                  </a:cubicBezTo>
                  <a:cubicBezTo>
                    <a:pt x="33" y="12"/>
                    <a:pt x="30" y="8"/>
                    <a:pt x="25" y="8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66" name="Group 49"/>
          <p:cNvGrpSpPr/>
          <p:nvPr/>
        </p:nvGrpSpPr>
        <p:grpSpPr>
          <a:xfrm>
            <a:off x="1044575" y="3821557"/>
            <a:ext cx="608330" cy="591185"/>
            <a:chOff x="840159" y="2852760"/>
            <a:chExt cx="493370" cy="479245"/>
          </a:xfrm>
        </p:grpSpPr>
        <p:sp>
          <p:nvSpPr>
            <p:cNvPr id="67" name="Rounded Rectangle 50"/>
            <p:cNvSpPr/>
            <p:nvPr/>
          </p:nvSpPr>
          <p:spPr>
            <a:xfrm>
              <a:off x="840159" y="2852760"/>
              <a:ext cx="493370" cy="479245"/>
            </a:xfrm>
            <a:prstGeom prst="roundRect">
              <a:avLst/>
            </a:prstGeom>
            <a:solidFill>
              <a:srgbClr val="EF8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68" name="Freeform 144"/>
            <p:cNvSpPr/>
            <p:nvPr/>
          </p:nvSpPr>
          <p:spPr>
            <a:xfrm>
              <a:off x="955869" y="2990792"/>
              <a:ext cx="261950" cy="203180"/>
            </a:xfrm>
            <a:custGeom>
              <a:avLst/>
              <a:gdLst/>
              <a:ahLst/>
              <a:cxnLst>
                <a:cxn ang="0">
                  <a:pos x="67" y="55"/>
                </a:cxn>
                <a:cxn ang="0">
                  <a:pos x="65" y="56"/>
                </a:cxn>
                <a:cxn ang="0">
                  <a:pos x="8" y="56"/>
                </a:cxn>
                <a:cxn ang="0">
                  <a:pos x="6" y="55"/>
                </a:cxn>
                <a:cxn ang="0">
                  <a:pos x="0" y="36"/>
                </a:cxn>
                <a:cxn ang="0">
                  <a:pos x="36" y="0"/>
                </a:cxn>
                <a:cxn ang="0">
                  <a:pos x="72" y="36"/>
                </a:cxn>
                <a:cxn ang="0">
                  <a:pos x="67" y="55"/>
                </a:cxn>
                <a:cxn ang="0">
                  <a:pos x="11" y="30"/>
                </a:cxn>
                <a:cxn ang="0">
                  <a:pos x="6" y="36"/>
                </a:cxn>
                <a:cxn ang="0">
                  <a:pos x="11" y="41"/>
                </a:cxn>
                <a:cxn ang="0">
                  <a:pos x="16" y="36"/>
                </a:cxn>
                <a:cxn ang="0">
                  <a:pos x="11" y="30"/>
                </a:cxn>
                <a:cxn ang="0">
                  <a:pos x="18" y="12"/>
                </a:cxn>
                <a:cxn ang="0">
                  <a:pos x="13" y="18"/>
                </a:cxn>
                <a:cxn ang="0">
                  <a:pos x="18" y="23"/>
                </a:cxn>
                <a:cxn ang="0">
                  <a:pos x="24" y="18"/>
                </a:cxn>
                <a:cxn ang="0">
                  <a:pos x="18" y="12"/>
                </a:cxn>
                <a:cxn ang="0">
                  <a:pos x="45" y="22"/>
                </a:cxn>
                <a:cxn ang="0">
                  <a:pos x="43" y="18"/>
                </a:cxn>
                <a:cxn ang="0">
                  <a:pos x="40" y="20"/>
                </a:cxn>
                <a:cxn ang="0">
                  <a:pos x="36" y="36"/>
                </a:cxn>
                <a:cxn ang="0">
                  <a:pos x="29" y="41"/>
                </a:cxn>
                <a:cxn ang="0">
                  <a:pos x="34" y="51"/>
                </a:cxn>
                <a:cxn ang="0">
                  <a:pos x="44" y="45"/>
                </a:cxn>
                <a:cxn ang="0">
                  <a:pos x="41" y="37"/>
                </a:cxn>
                <a:cxn ang="0">
                  <a:pos x="45" y="22"/>
                </a:cxn>
                <a:cxn ang="0">
                  <a:pos x="36" y="5"/>
                </a:cxn>
                <a:cxn ang="0">
                  <a:pos x="31" y="10"/>
                </a:cxn>
                <a:cxn ang="0">
                  <a:pos x="36" y="15"/>
                </a:cxn>
                <a:cxn ang="0">
                  <a:pos x="42" y="10"/>
                </a:cxn>
                <a:cxn ang="0">
                  <a:pos x="36" y="5"/>
                </a:cxn>
                <a:cxn ang="0">
                  <a:pos x="54" y="12"/>
                </a:cxn>
                <a:cxn ang="0">
                  <a:pos x="49" y="18"/>
                </a:cxn>
                <a:cxn ang="0">
                  <a:pos x="54" y="23"/>
                </a:cxn>
                <a:cxn ang="0">
                  <a:pos x="60" y="18"/>
                </a:cxn>
                <a:cxn ang="0">
                  <a:pos x="54" y="12"/>
                </a:cxn>
                <a:cxn ang="0">
                  <a:pos x="62" y="30"/>
                </a:cxn>
                <a:cxn ang="0">
                  <a:pos x="57" y="36"/>
                </a:cxn>
                <a:cxn ang="0">
                  <a:pos x="62" y="41"/>
                </a:cxn>
                <a:cxn ang="0">
                  <a:pos x="67" y="36"/>
                </a:cxn>
                <a:cxn ang="0">
                  <a:pos x="62" y="30"/>
                </a:cxn>
              </a:cxnLst>
              <a:rect l="0" t="0" r="r" b="b"/>
              <a:pathLst>
                <a:path w="72" h="56">
                  <a:moveTo>
                    <a:pt x="67" y="55"/>
                  </a:moveTo>
                  <a:cubicBezTo>
                    <a:pt x="66" y="56"/>
                    <a:pt x="66" y="56"/>
                    <a:pt x="65" y="56"/>
                  </a:cubicBezTo>
                  <a:cubicBezTo>
                    <a:pt x="8" y="56"/>
                    <a:pt x="8" y="56"/>
                    <a:pt x="8" y="56"/>
                  </a:cubicBezTo>
                  <a:cubicBezTo>
                    <a:pt x="7" y="56"/>
                    <a:pt x="7" y="56"/>
                    <a:pt x="6" y="55"/>
                  </a:cubicBezTo>
                  <a:cubicBezTo>
                    <a:pt x="2" y="49"/>
                    <a:pt x="0" y="42"/>
                    <a:pt x="0" y="36"/>
                  </a:cubicBezTo>
                  <a:cubicBezTo>
                    <a:pt x="0" y="16"/>
                    <a:pt x="17" y="0"/>
                    <a:pt x="36" y="0"/>
                  </a:cubicBezTo>
                  <a:cubicBezTo>
                    <a:pt x="56" y="0"/>
                    <a:pt x="72" y="16"/>
                    <a:pt x="72" y="36"/>
                  </a:cubicBezTo>
                  <a:cubicBezTo>
                    <a:pt x="72" y="42"/>
                    <a:pt x="70" y="49"/>
                    <a:pt x="67" y="55"/>
                  </a:cubicBezTo>
                  <a:close/>
                  <a:moveTo>
                    <a:pt x="11" y="30"/>
                  </a:moveTo>
                  <a:cubicBezTo>
                    <a:pt x="8" y="30"/>
                    <a:pt x="6" y="33"/>
                    <a:pt x="6" y="36"/>
                  </a:cubicBezTo>
                  <a:cubicBezTo>
                    <a:pt x="6" y="38"/>
                    <a:pt x="8" y="41"/>
                    <a:pt x="11" y="41"/>
                  </a:cubicBezTo>
                  <a:cubicBezTo>
                    <a:pt x="14" y="41"/>
                    <a:pt x="16" y="38"/>
                    <a:pt x="16" y="36"/>
                  </a:cubicBezTo>
                  <a:cubicBezTo>
                    <a:pt x="16" y="33"/>
                    <a:pt x="14" y="30"/>
                    <a:pt x="11" y="30"/>
                  </a:cubicBezTo>
                  <a:close/>
                  <a:moveTo>
                    <a:pt x="18" y="12"/>
                  </a:moveTo>
                  <a:cubicBezTo>
                    <a:pt x="16" y="12"/>
                    <a:pt x="13" y="15"/>
                    <a:pt x="13" y="18"/>
                  </a:cubicBezTo>
                  <a:cubicBezTo>
                    <a:pt x="13" y="20"/>
                    <a:pt x="16" y="23"/>
                    <a:pt x="18" y="23"/>
                  </a:cubicBezTo>
                  <a:cubicBezTo>
                    <a:pt x="21" y="23"/>
                    <a:pt x="24" y="20"/>
                    <a:pt x="24" y="18"/>
                  </a:cubicBezTo>
                  <a:cubicBezTo>
                    <a:pt x="24" y="15"/>
                    <a:pt x="21" y="12"/>
                    <a:pt x="18" y="12"/>
                  </a:cubicBezTo>
                  <a:close/>
                  <a:moveTo>
                    <a:pt x="45" y="22"/>
                  </a:moveTo>
                  <a:cubicBezTo>
                    <a:pt x="45" y="20"/>
                    <a:pt x="44" y="19"/>
                    <a:pt x="43" y="18"/>
                  </a:cubicBezTo>
                  <a:cubicBezTo>
                    <a:pt x="42" y="18"/>
                    <a:pt x="40" y="19"/>
                    <a:pt x="40" y="20"/>
                  </a:cubicBezTo>
                  <a:cubicBezTo>
                    <a:pt x="36" y="36"/>
                    <a:pt x="36" y="36"/>
                    <a:pt x="36" y="36"/>
                  </a:cubicBezTo>
                  <a:cubicBezTo>
                    <a:pt x="33" y="36"/>
                    <a:pt x="30" y="38"/>
                    <a:pt x="29" y="41"/>
                  </a:cubicBezTo>
                  <a:cubicBezTo>
                    <a:pt x="28" y="45"/>
                    <a:pt x="30" y="50"/>
                    <a:pt x="34" y="51"/>
                  </a:cubicBezTo>
                  <a:cubicBezTo>
                    <a:pt x="39" y="52"/>
                    <a:pt x="43" y="49"/>
                    <a:pt x="44" y="45"/>
                  </a:cubicBezTo>
                  <a:cubicBezTo>
                    <a:pt x="45" y="42"/>
                    <a:pt x="43" y="39"/>
                    <a:pt x="41" y="37"/>
                  </a:cubicBezTo>
                  <a:lnTo>
                    <a:pt x="45" y="22"/>
                  </a:lnTo>
                  <a:close/>
                  <a:moveTo>
                    <a:pt x="36" y="5"/>
                  </a:moveTo>
                  <a:cubicBezTo>
                    <a:pt x="34" y="5"/>
                    <a:pt x="31" y="7"/>
                    <a:pt x="31" y="10"/>
                  </a:cubicBezTo>
                  <a:cubicBezTo>
                    <a:pt x="31" y="13"/>
                    <a:pt x="34" y="15"/>
                    <a:pt x="36" y="15"/>
                  </a:cubicBezTo>
                  <a:cubicBezTo>
                    <a:pt x="39" y="15"/>
                    <a:pt x="42" y="13"/>
                    <a:pt x="42" y="10"/>
                  </a:cubicBezTo>
                  <a:cubicBezTo>
                    <a:pt x="42" y="7"/>
                    <a:pt x="39" y="5"/>
                    <a:pt x="36" y="5"/>
                  </a:cubicBezTo>
                  <a:close/>
                  <a:moveTo>
                    <a:pt x="54" y="12"/>
                  </a:moveTo>
                  <a:cubicBezTo>
                    <a:pt x="52" y="12"/>
                    <a:pt x="49" y="15"/>
                    <a:pt x="49" y="18"/>
                  </a:cubicBezTo>
                  <a:cubicBezTo>
                    <a:pt x="49" y="20"/>
                    <a:pt x="52" y="23"/>
                    <a:pt x="54" y="23"/>
                  </a:cubicBezTo>
                  <a:cubicBezTo>
                    <a:pt x="57" y="23"/>
                    <a:pt x="60" y="20"/>
                    <a:pt x="60" y="18"/>
                  </a:cubicBezTo>
                  <a:cubicBezTo>
                    <a:pt x="60" y="15"/>
                    <a:pt x="57" y="12"/>
                    <a:pt x="54" y="12"/>
                  </a:cubicBezTo>
                  <a:close/>
                  <a:moveTo>
                    <a:pt x="62" y="30"/>
                  </a:moveTo>
                  <a:cubicBezTo>
                    <a:pt x="59" y="30"/>
                    <a:pt x="57" y="33"/>
                    <a:pt x="57" y="36"/>
                  </a:cubicBezTo>
                  <a:cubicBezTo>
                    <a:pt x="57" y="38"/>
                    <a:pt x="59" y="41"/>
                    <a:pt x="62" y="41"/>
                  </a:cubicBezTo>
                  <a:cubicBezTo>
                    <a:pt x="65" y="41"/>
                    <a:pt x="67" y="38"/>
                    <a:pt x="67" y="36"/>
                  </a:cubicBezTo>
                  <a:cubicBezTo>
                    <a:pt x="67" y="33"/>
                    <a:pt x="65" y="30"/>
                    <a:pt x="62" y="30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69" name="Group 52"/>
          <p:cNvGrpSpPr/>
          <p:nvPr/>
        </p:nvGrpSpPr>
        <p:grpSpPr>
          <a:xfrm>
            <a:off x="1044575" y="4995672"/>
            <a:ext cx="608330" cy="591185"/>
            <a:chOff x="840159" y="3520106"/>
            <a:chExt cx="493370" cy="479245"/>
          </a:xfrm>
        </p:grpSpPr>
        <p:sp>
          <p:nvSpPr>
            <p:cNvPr id="70" name="Rounded Rectangle 53"/>
            <p:cNvSpPr/>
            <p:nvPr/>
          </p:nvSpPr>
          <p:spPr>
            <a:xfrm>
              <a:off x="840159" y="3520106"/>
              <a:ext cx="493370" cy="479245"/>
            </a:xfrm>
            <a:prstGeom prst="roundRect">
              <a:avLst/>
            </a:prstGeom>
            <a:solidFill>
              <a:srgbClr val="EF8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71" name="Freeform 152"/>
            <p:cNvSpPr/>
            <p:nvPr/>
          </p:nvSpPr>
          <p:spPr>
            <a:xfrm>
              <a:off x="955869" y="3638690"/>
              <a:ext cx="261950" cy="242077"/>
            </a:xfrm>
            <a:custGeom>
              <a:avLst/>
              <a:gdLst/>
              <a:ahLst/>
              <a:cxnLst>
                <a:cxn ang="0">
                  <a:pos x="67" y="20"/>
                </a:cxn>
                <a:cxn ang="0">
                  <a:pos x="46" y="36"/>
                </a:cxn>
                <a:cxn ang="0">
                  <a:pos x="42" y="40"/>
                </a:cxn>
                <a:cxn ang="0">
                  <a:pos x="39" y="47"/>
                </a:cxn>
                <a:cxn ang="0">
                  <a:pos x="44" y="52"/>
                </a:cxn>
                <a:cxn ang="0">
                  <a:pos x="52" y="58"/>
                </a:cxn>
                <a:cxn ang="0">
                  <a:pos x="52" y="61"/>
                </a:cxn>
                <a:cxn ang="0">
                  <a:pos x="51" y="62"/>
                </a:cxn>
                <a:cxn ang="0">
                  <a:pos x="17" y="62"/>
                </a:cxn>
                <a:cxn ang="0">
                  <a:pos x="16" y="61"/>
                </a:cxn>
                <a:cxn ang="0">
                  <a:pos x="16" y="58"/>
                </a:cxn>
                <a:cxn ang="0">
                  <a:pos x="24" y="52"/>
                </a:cxn>
                <a:cxn ang="0">
                  <a:pos x="29" y="47"/>
                </a:cxn>
                <a:cxn ang="0">
                  <a:pos x="26" y="40"/>
                </a:cxn>
                <a:cxn ang="0">
                  <a:pos x="22" y="36"/>
                </a:cxn>
                <a:cxn ang="0">
                  <a:pos x="0" y="20"/>
                </a:cxn>
                <a:cxn ang="0">
                  <a:pos x="0" y="15"/>
                </a:cxn>
                <a:cxn ang="0">
                  <a:pos x="4" y="11"/>
                </a:cxn>
                <a:cxn ang="0">
                  <a:pos x="16" y="11"/>
                </a:cxn>
                <a:cxn ang="0">
                  <a:pos x="16" y="7"/>
                </a:cxn>
                <a:cxn ang="0">
                  <a:pos x="22" y="0"/>
                </a:cxn>
                <a:cxn ang="0">
                  <a:pos x="45" y="0"/>
                </a:cxn>
                <a:cxn ang="0">
                  <a:pos x="52" y="7"/>
                </a:cxn>
                <a:cxn ang="0">
                  <a:pos x="52" y="11"/>
                </a:cxn>
                <a:cxn ang="0">
                  <a:pos x="63" y="11"/>
                </a:cxn>
                <a:cxn ang="0">
                  <a:pos x="67" y="15"/>
                </a:cxn>
                <a:cxn ang="0">
                  <a:pos x="67" y="20"/>
                </a:cxn>
                <a:cxn ang="0">
                  <a:pos x="16" y="16"/>
                </a:cxn>
                <a:cxn ang="0">
                  <a:pos x="6" y="16"/>
                </a:cxn>
                <a:cxn ang="0">
                  <a:pos x="6" y="20"/>
                </a:cxn>
                <a:cxn ang="0">
                  <a:pos x="19" y="31"/>
                </a:cxn>
                <a:cxn ang="0">
                  <a:pos x="16" y="16"/>
                </a:cxn>
                <a:cxn ang="0">
                  <a:pos x="62" y="16"/>
                </a:cxn>
                <a:cxn ang="0">
                  <a:pos x="52" y="16"/>
                </a:cxn>
                <a:cxn ang="0">
                  <a:pos x="49" y="31"/>
                </a:cxn>
                <a:cxn ang="0">
                  <a:pos x="62" y="20"/>
                </a:cxn>
                <a:cxn ang="0">
                  <a:pos x="62" y="16"/>
                </a:cxn>
              </a:cxnLst>
              <a:rect l="0" t="0" r="r" b="b"/>
              <a:pathLst>
                <a:path w="67" h="62">
                  <a:moveTo>
                    <a:pt x="67" y="20"/>
                  </a:moveTo>
                  <a:cubicBezTo>
                    <a:pt x="67" y="27"/>
                    <a:pt x="58" y="36"/>
                    <a:pt x="46" y="36"/>
                  </a:cubicBezTo>
                  <a:cubicBezTo>
                    <a:pt x="44" y="38"/>
                    <a:pt x="42" y="40"/>
                    <a:pt x="42" y="40"/>
                  </a:cubicBezTo>
                  <a:cubicBezTo>
                    <a:pt x="40" y="42"/>
                    <a:pt x="39" y="44"/>
                    <a:pt x="39" y="47"/>
                  </a:cubicBezTo>
                  <a:cubicBezTo>
                    <a:pt x="39" y="49"/>
                    <a:pt x="40" y="52"/>
                    <a:pt x="44" y="52"/>
                  </a:cubicBezTo>
                  <a:cubicBezTo>
                    <a:pt x="48" y="52"/>
                    <a:pt x="52" y="54"/>
                    <a:pt x="52" y="58"/>
                  </a:cubicBezTo>
                  <a:cubicBezTo>
                    <a:pt x="52" y="61"/>
                    <a:pt x="52" y="61"/>
                    <a:pt x="52" y="61"/>
                  </a:cubicBezTo>
                  <a:cubicBezTo>
                    <a:pt x="52" y="62"/>
                    <a:pt x="51" y="62"/>
                    <a:pt x="51" y="62"/>
                  </a:cubicBezTo>
                  <a:cubicBezTo>
                    <a:pt x="17" y="62"/>
                    <a:pt x="17" y="62"/>
                    <a:pt x="17" y="62"/>
                  </a:cubicBezTo>
                  <a:cubicBezTo>
                    <a:pt x="16" y="62"/>
                    <a:pt x="16" y="62"/>
                    <a:pt x="16" y="61"/>
                  </a:cubicBezTo>
                  <a:cubicBezTo>
                    <a:pt x="16" y="58"/>
                    <a:pt x="16" y="58"/>
                    <a:pt x="16" y="58"/>
                  </a:cubicBezTo>
                  <a:cubicBezTo>
                    <a:pt x="16" y="54"/>
                    <a:pt x="20" y="52"/>
                    <a:pt x="24" y="52"/>
                  </a:cubicBezTo>
                  <a:cubicBezTo>
                    <a:pt x="27" y="52"/>
                    <a:pt x="29" y="49"/>
                    <a:pt x="29" y="47"/>
                  </a:cubicBezTo>
                  <a:cubicBezTo>
                    <a:pt x="29" y="44"/>
                    <a:pt x="28" y="42"/>
                    <a:pt x="26" y="40"/>
                  </a:cubicBezTo>
                  <a:cubicBezTo>
                    <a:pt x="25" y="40"/>
                    <a:pt x="24" y="38"/>
                    <a:pt x="22" y="36"/>
                  </a:cubicBezTo>
                  <a:cubicBezTo>
                    <a:pt x="10" y="36"/>
                    <a:pt x="0" y="27"/>
                    <a:pt x="0" y="20"/>
                  </a:cubicBezTo>
                  <a:cubicBezTo>
                    <a:pt x="0" y="15"/>
                    <a:pt x="0" y="15"/>
                    <a:pt x="0" y="15"/>
                  </a:cubicBezTo>
                  <a:cubicBezTo>
                    <a:pt x="0" y="12"/>
                    <a:pt x="2" y="11"/>
                    <a:pt x="4" y="11"/>
                  </a:cubicBezTo>
                  <a:cubicBezTo>
                    <a:pt x="16" y="11"/>
                    <a:pt x="16" y="11"/>
                    <a:pt x="16" y="11"/>
                  </a:cubicBezTo>
                  <a:cubicBezTo>
                    <a:pt x="16" y="7"/>
                    <a:pt x="16" y="7"/>
                    <a:pt x="16" y="7"/>
                  </a:cubicBezTo>
                  <a:cubicBezTo>
                    <a:pt x="16" y="3"/>
                    <a:pt x="19" y="0"/>
                    <a:pt x="22" y="0"/>
                  </a:cubicBezTo>
                  <a:cubicBezTo>
                    <a:pt x="45" y="0"/>
                    <a:pt x="45" y="0"/>
                    <a:pt x="45" y="0"/>
                  </a:cubicBezTo>
                  <a:cubicBezTo>
                    <a:pt x="49" y="0"/>
                    <a:pt x="52" y="3"/>
                    <a:pt x="52" y="7"/>
                  </a:cubicBezTo>
                  <a:cubicBezTo>
                    <a:pt x="52" y="11"/>
                    <a:pt x="52" y="11"/>
                    <a:pt x="52" y="11"/>
                  </a:cubicBezTo>
                  <a:cubicBezTo>
                    <a:pt x="63" y="11"/>
                    <a:pt x="63" y="11"/>
                    <a:pt x="63" y="11"/>
                  </a:cubicBezTo>
                  <a:cubicBezTo>
                    <a:pt x="66" y="11"/>
                    <a:pt x="67" y="12"/>
                    <a:pt x="67" y="15"/>
                  </a:cubicBezTo>
                  <a:lnTo>
                    <a:pt x="67" y="20"/>
                  </a:lnTo>
                  <a:close/>
                  <a:moveTo>
                    <a:pt x="16" y="16"/>
                  </a:moveTo>
                  <a:cubicBezTo>
                    <a:pt x="6" y="16"/>
                    <a:pt x="6" y="16"/>
                    <a:pt x="6" y="16"/>
                  </a:cubicBezTo>
                  <a:cubicBezTo>
                    <a:pt x="6" y="20"/>
                    <a:pt x="6" y="20"/>
                    <a:pt x="6" y="20"/>
                  </a:cubicBezTo>
                  <a:cubicBezTo>
                    <a:pt x="6" y="24"/>
                    <a:pt x="11" y="29"/>
                    <a:pt x="19" y="31"/>
                  </a:cubicBezTo>
                  <a:cubicBezTo>
                    <a:pt x="17" y="27"/>
                    <a:pt x="16" y="22"/>
                    <a:pt x="16" y="16"/>
                  </a:cubicBezTo>
                  <a:close/>
                  <a:moveTo>
                    <a:pt x="62" y="16"/>
                  </a:moveTo>
                  <a:cubicBezTo>
                    <a:pt x="52" y="16"/>
                    <a:pt x="52" y="16"/>
                    <a:pt x="52" y="16"/>
                  </a:cubicBezTo>
                  <a:cubicBezTo>
                    <a:pt x="52" y="22"/>
                    <a:pt x="51" y="27"/>
                    <a:pt x="49" y="31"/>
                  </a:cubicBezTo>
                  <a:cubicBezTo>
                    <a:pt x="57" y="29"/>
                    <a:pt x="62" y="24"/>
                    <a:pt x="62" y="20"/>
                  </a:cubicBezTo>
                  <a:lnTo>
                    <a:pt x="62" y="1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grpSp>
        <p:nvGrpSpPr>
          <p:cNvPr id="72" name="组合 71"/>
          <p:cNvGrpSpPr/>
          <p:nvPr/>
        </p:nvGrpSpPr>
        <p:grpSpPr>
          <a:xfrm>
            <a:off x="6317615" y="5004562"/>
            <a:ext cx="613410" cy="562610"/>
            <a:chOff x="4674" y="7979"/>
            <a:chExt cx="966" cy="886"/>
          </a:xfrm>
        </p:grpSpPr>
        <p:sp>
          <p:nvSpPr>
            <p:cNvPr id="73" name="Rounded Rectangle 53"/>
            <p:cNvSpPr/>
            <p:nvPr/>
          </p:nvSpPr>
          <p:spPr>
            <a:xfrm>
              <a:off x="4674" y="7979"/>
              <a:ext cx="967" cy="886"/>
            </a:xfrm>
            <a:prstGeom prst="roundRect">
              <a:avLst/>
            </a:prstGeom>
            <a:solidFill>
              <a:srgbClr val="EF8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bIns="91440" rtlCol="0" anchor="ctr"/>
            <a:lstStyle/>
            <a:p>
              <a:pPr algn="ctr"/>
              <a:endParaRPr lang="en-US" sz="2800" b="1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74" name="稻壳儿小白白(http://dwz.cn/Wu2UP)"/>
            <p:cNvSpPr/>
            <p:nvPr/>
          </p:nvSpPr>
          <p:spPr>
            <a:xfrm>
              <a:off x="4911" y="8179"/>
              <a:ext cx="490" cy="480"/>
            </a:xfrm>
            <a:custGeom>
              <a:avLst/>
              <a:gdLst/>
              <a:ahLst/>
              <a:cxnLst>
                <a:cxn ang="0">
                  <a:pos x="309935" y="165867"/>
                </a:cxn>
                <a:cxn ang="0">
                  <a:pos x="289273" y="193511"/>
                </a:cxn>
                <a:cxn ang="0">
                  <a:pos x="254835" y="200422"/>
                </a:cxn>
                <a:cxn ang="0">
                  <a:pos x="268610" y="234978"/>
                </a:cxn>
                <a:cxn ang="0">
                  <a:pos x="268610" y="241889"/>
                </a:cxn>
                <a:cxn ang="0">
                  <a:pos x="241061" y="269533"/>
                </a:cxn>
                <a:cxn ang="0">
                  <a:pos x="220398" y="248800"/>
                </a:cxn>
                <a:cxn ang="0">
                  <a:pos x="206623" y="221156"/>
                </a:cxn>
                <a:cxn ang="0">
                  <a:pos x="151524" y="241889"/>
                </a:cxn>
                <a:cxn ang="0">
                  <a:pos x="158411" y="269533"/>
                </a:cxn>
                <a:cxn ang="0">
                  <a:pos x="165299" y="276445"/>
                </a:cxn>
                <a:cxn ang="0">
                  <a:pos x="137749" y="304089"/>
                </a:cxn>
                <a:cxn ang="0">
                  <a:pos x="110199" y="290267"/>
                </a:cxn>
                <a:cxn ang="0">
                  <a:pos x="103312" y="255711"/>
                </a:cxn>
                <a:cxn ang="0">
                  <a:pos x="68874" y="269533"/>
                </a:cxn>
                <a:cxn ang="0">
                  <a:pos x="61987" y="269533"/>
                </a:cxn>
                <a:cxn ang="0">
                  <a:pos x="34437" y="241889"/>
                </a:cxn>
                <a:cxn ang="0">
                  <a:pos x="55100" y="214245"/>
                </a:cxn>
                <a:cxn ang="0">
                  <a:pos x="82649" y="207333"/>
                </a:cxn>
                <a:cxn ang="0">
                  <a:pos x="61987" y="152045"/>
                </a:cxn>
                <a:cxn ang="0">
                  <a:pos x="34437" y="158956"/>
                </a:cxn>
                <a:cxn ang="0">
                  <a:pos x="27550" y="158956"/>
                </a:cxn>
                <a:cxn ang="0">
                  <a:pos x="0" y="131311"/>
                </a:cxn>
                <a:cxn ang="0">
                  <a:pos x="20662" y="110578"/>
                </a:cxn>
                <a:cxn ang="0">
                  <a:pos x="48212" y="96756"/>
                </a:cxn>
                <a:cxn ang="0">
                  <a:pos x="34437" y="69111"/>
                </a:cxn>
                <a:cxn ang="0">
                  <a:pos x="34437" y="62200"/>
                </a:cxn>
                <a:cxn ang="0">
                  <a:pos x="61987" y="34556"/>
                </a:cxn>
                <a:cxn ang="0">
                  <a:pos x="89537" y="55289"/>
                </a:cxn>
                <a:cxn ang="0">
                  <a:pos x="96424" y="82933"/>
                </a:cxn>
                <a:cxn ang="0">
                  <a:pos x="158411" y="62200"/>
                </a:cxn>
                <a:cxn ang="0">
                  <a:pos x="144636" y="34556"/>
                </a:cxn>
                <a:cxn ang="0">
                  <a:pos x="144636" y="27644"/>
                </a:cxn>
                <a:cxn ang="0">
                  <a:pos x="172186" y="0"/>
                </a:cxn>
                <a:cxn ang="0">
                  <a:pos x="192848" y="13822"/>
                </a:cxn>
                <a:cxn ang="0">
                  <a:pos x="206623" y="48378"/>
                </a:cxn>
                <a:cxn ang="0">
                  <a:pos x="234173" y="34556"/>
                </a:cxn>
                <a:cxn ang="0">
                  <a:pos x="241061" y="34556"/>
                </a:cxn>
                <a:cxn ang="0">
                  <a:pos x="268610" y="62200"/>
                </a:cxn>
                <a:cxn ang="0">
                  <a:pos x="247948" y="82933"/>
                </a:cxn>
                <a:cxn ang="0">
                  <a:pos x="220398" y="96756"/>
                </a:cxn>
                <a:cxn ang="0">
                  <a:pos x="241061" y="152045"/>
                </a:cxn>
                <a:cxn ang="0">
                  <a:pos x="268610" y="145133"/>
                </a:cxn>
                <a:cxn ang="0">
                  <a:pos x="282385" y="138222"/>
                </a:cxn>
                <a:cxn ang="0">
                  <a:pos x="309935" y="165867"/>
                </a:cxn>
                <a:cxn ang="0">
                  <a:pos x="192848" y="172778"/>
                </a:cxn>
                <a:cxn ang="0">
                  <a:pos x="172186" y="110578"/>
                </a:cxn>
                <a:cxn ang="0">
                  <a:pos x="117087" y="131311"/>
                </a:cxn>
                <a:cxn ang="0">
                  <a:pos x="130861" y="186600"/>
                </a:cxn>
                <a:cxn ang="0">
                  <a:pos x="192848" y="172778"/>
                </a:cxn>
              </a:cxnLst>
              <a:rect l="0" t="0" r="0" b="0"/>
              <a:pathLst>
                <a:path w="45" h="44">
                  <a:moveTo>
                    <a:pt x="45" y="24"/>
                  </a:moveTo>
                  <a:cubicBezTo>
                    <a:pt x="45" y="26"/>
                    <a:pt x="44" y="27"/>
                    <a:pt x="42" y="28"/>
                  </a:cubicBezTo>
                  <a:cubicBezTo>
                    <a:pt x="37" y="29"/>
                    <a:pt x="37" y="29"/>
                    <a:pt x="37" y="29"/>
                  </a:cubicBezTo>
                  <a:cubicBezTo>
                    <a:pt x="39" y="34"/>
                    <a:pt x="39" y="34"/>
                    <a:pt x="39" y="34"/>
                  </a:cubicBezTo>
                  <a:cubicBezTo>
                    <a:pt x="39" y="34"/>
                    <a:pt x="39" y="35"/>
                    <a:pt x="39" y="35"/>
                  </a:cubicBezTo>
                  <a:cubicBezTo>
                    <a:pt x="39" y="37"/>
                    <a:pt x="37" y="39"/>
                    <a:pt x="35" y="39"/>
                  </a:cubicBezTo>
                  <a:cubicBezTo>
                    <a:pt x="34" y="39"/>
                    <a:pt x="32" y="38"/>
                    <a:pt x="32" y="36"/>
                  </a:cubicBezTo>
                  <a:cubicBezTo>
                    <a:pt x="30" y="32"/>
                    <a:pt x="30" y="32"/>
                    <a:pt x="30" y="32"/>
                  </a:cubicBezTo>
                  <a:cubicBezTo>
                    <a:pt x="22" y="35"/>
                    <a:pt x="22" y="35"/>
                    <a:pt x="22" y="35"/>
                  </a:cubicBezTo>
                  <a:cubicBezTo>
                    <a:pt x="23" y="39"/>
                    <a:pt x="23" y="39"/>
                    <a:pt x="23" y="39"/>
                  </a:cubicBezTo>
                  <a:cubicBezTo>
                    <a:pt x="23" y="39"/>
                    <a:pt x="24" y="40"/>
                    <a:pt x="24" y="40"/>
                  </a:cubicBezTo>
                  <a:cubicBezTo>
                    <a:pt x="24" y="42"/>
                    <a:pt x="22" y="44"/>
                    <a:pt x="20" y="44"/>
                  </a:cubicBezTo>
                  <a:cubicBezTo>
                    <a:pt x="18" y="44"/>
                    <a:pt x="17" y="43"/>
                    <a:pt x="16" y="42"/>
                  </a:cubicBezTo>
                  <a:cubicBezTo>
                    <a:pt x="15" y="37"/>
                    <a:pt x="15" y="37"/>
                    <a:pt x="15" y="37"/>
                  </a:cubicBezTo>
                  <a:cubicBezTo>
                    <a:pt x="10" y="39"/>
                    <a:pt x="10" y="39"/>
                    <a:pt x="10" y="39"/>
                  </a:cubicBezTo>
                  <a:cubicBezTo>
                    <a:pt x="10" y="39"/>
                    <a:pt x="10" y="39"/>
                    <a:pt x="9" y="39"/>
                  </a:cubicBezTo>
                  <a:cubicBezTo>
                    <a:pt x="7" y="39"/>
                    <a:pt x="5" y="37"/>
                    <a:pt x="5" y="35"/>
                  </a:cubicBezTo>
                  <a:cubicBezTo>
                    <a:pt x="5" y="33"/>
                    <a:pt x="6" y="32"/>
                    <a:pt x="8" y="31"/>
                  </a:cubicBezTo>
                  <a:cubicBezTo>
                    <a:pt x="12" y="30"/>
                    <a:pt x="12" y="30"/>
                    <a:pt x="12" y="30"/>
                  </a:cubicBezTo>
                  <a:cubicBezTo>
                    <a:pt x="9" y="22"/>
                    <a:pt x="9" y="22"/>
                    <a:pt x="9" y="22"/>
                  </a:cubicBezTo>
                  <a:cubicBezTo>
                    <a:pt x="5" y="23"/>
                    <a:pt x="5" y="23"/>
                    <a:pt x="5" y="23"/>
                  </a:cubicBezTo>
                  <a:cubicBezTo>
                    <a:pt x="5" y="23"/>
                    <a:pt x="4" y="23"/>
                    <a:pt x="4" y="23"/>
                  </a:cubicBezTo>
                  <a:cubicBezTo>
                    <a:pt x="2" y="23"/>
                    <a:pt x="0" y="22"/>
                    <a:pt x="0" y="19"/>
                  </a:cubicBezTo>
                  <a:cubicBezTo>
                    <a:pt x="0" y="18"/>
                    <a:pt x="1" y="16"/>
                    <a:pt x="3" y="16"/>
                  </a:cubicBezTo>
                  <a:cubicBezTo>
                    <a:pt x="7" y="14"/>
                    <a:pt x="7" y="14"/>
                    <a:pt x="7" y="14"/>
                  </a:cubicBezTo>
                  <a:cubicBezTo>
                    <a:pt x="5" y="10"/>
                    <a:pt x="5" y="10"/>
                    <a:pt x="5" y="10"/>
                  </a:cubicBezTo>
                  <a:cubicBezTo>
                    <a:pt x="5" y="10"/>
                    <a:pt x="5" y="9"/>
                    <a:pt x="5" y="9"/>
                  </a:cubicBezTo>
                  <a:cubicBezTo>
                    <a:pt x="5" y="7"/>
                    <a:pt x="7" y="5"/>
                    <a:pt x="9" y="5"/>
                  </a:cubicBezTo>
                  <a:cubicBezTo>
                    <a:pt x="11" y="5"/>
                    <a:pt x="12" y="6"/>
                    <a:pt x="13" y="8"/>
                  </a:cubicBezTo>
                  <a:cubicBezTo>
                    <a:pt x="14" y="12"/>
                    <a:pt x="14" y="12"/>
                    <a:pt x="14" y="12"/>
                  </a:cubicBezTo>
                  <a:cubicBezTo>
                    <a:pt x="23" y="9"/>
                    <a:pt x="23" y="9"/>
                    <a:pt x="23" y="9"/>
                  </a:cubicBezTo>
                  <a:cubicBezTo>
                    <a:pt x="21" y="5"/>
                    <a:pt x="21" y="5"/>
                    <a:pt x="21" y="5"/>
                  </a:cubicBezTo>
                  <a:cubicBezTo>
                    <a:pt x="21" y="4"/>
                    <a:pt x="21" y="4"/>
                    <a:pt x="21" y="4"/>
                  </a:cubicBezTo>
                  <a:cubicBezTo>
                    <a:pt x="21" y="1"/>
                    <a:pt x="23" y="0"/>
                    <a:pt x="25" y="0"/>
                  </a:cubicBezTo>
                  <a:cubicBezTo>
                    <a:pt x="26" y="0"/>
                    <a:pt x="28" y="1"/>
                    <a:pt x="28" y="2"/>
                  </a:cubicBezTo>
                  <a:cubicBezTo>
                    <a:pt x="30" y="7"/>
                    <a:pt x="30" y="7"/>
                    <a:pt x="30" y="7"/>
                  </a:cubicBezTo>
                  <a:cubicBezTo>
                    <a:pt x="34" y="5"/>
                    <a:pt x="34" y="5"/>
                    <a:pt x="34" y="5"/>
                  </a:cubicBezTo>
                  <a:cubicBezTo>
                    <a:pt x="35" y="5"/>
                    <a:pt x="35" y="5"/>
                    <a:pt x="35" y="5"/>
                  </a:cubicBezTo>
                  <a:cubicBezTo>
                    <a:pt x="37" y="5"/>
                    <a:pt x="39" y="7"/>
                    <a:pt x="39" y="9"/>
                  </a:cubicBezTo>
                  <a:cubicBezTo>
                    <a:pt x="39" y="10"/>
                    <a:pt x="38" y="12"/>
                    <a:pt x="36" y="12"/>
                  </a:cubicBezTo>
                  <a:cubicBezTo>
                    <a:pt x="32" y="14"/>
                    <a:pt x="32" y="14"/>
                    <a:pt x="32" y="14"/>
                  </a:cubicBezTo>
                  <a:cubicBezTo>
                    <a:pt x="35" y="22"/>
                    <a:pt x="35" y="22"/>
                    <a:pt x="35" y="22"/>
                  </a:cubicBezTo>
                  <a:cubicBezTo>
                    <a:pt x="39" y="21"/>
                    <a:pt x="39" y="21"/>
                    <a:pt x="39" y="21"/>
                  </a:cubicBezTo>
                  <a:cubicBezTo>
                    <a:pt x="40" y="21"/>
                    <a:pt x="40" y="20"/>
                    <a:pt x="41" y="20"/>
                  </a:cubicBezTo>
                  <a:cubicBezTo>
                    <a:pt x="43" y="20"/>
                    <a:pt x="45" y="22"/>
                    <a:pt x="45" y="24"/>
                  </a:cubicBezTo>
                  <a:close/>
                  <a:moveTo>
                    <a:pt x="28" y="25"/>
                  </a:moveTo>
                  <a:cubicBezTo>
                    <a:pt x="25" y="16"/>
                    <a:pt x="25" y="16"/>
                    <a:pt x="25" y="16"/>
                  </a:cubicBezTo>
                  <a:cubicBezTo>
                    <a:pt x="17" y="19"/>
                    <a:pt x="17" y="19"/>
                    <a:pt x="17" y="19"/>
                  </a:cubicBezTo>
                  <a:cubicBezTo>
                    <a:pt x="19" y="27"/>
                    <a:pt x="19" y="27"/>
                    <a:pt x="19" y="27"/>
                  </a:cubicBezTo>
                  <a:lnTo>
                    <a:pt x="28" y="2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 sz="2800" b="1"/>
            </a:p>
          </p:txBody>
        </p:sp>
      </p:grpSp>
      <p:grpSp>
        <p:nvGrpSpPr>
          <p:cNvPr id="75" name="组合 74"/>
          <p:cNvGrpSpPr/>
          <p:nvPr/>
        </p:nvGrpSpPr>
        <p:grpSpPr>
          <a:xfrm>
            <a:off x="6309995" y="3897757"/>
            <a:ext cx="613410" cy="562610"/>
            <a:chOff x="4674" y="6183"/>
            <a:chExt cx="966" cy="886"/>
          </a:xfrm>
        </p:grpSpPr>
        <p:sp>
          <p:nvSpPr>
            <p:cNvPr id="76" name="Rounded Rectangle 50"/>
            <p:cNvSpPr/>
            <p:nvPr/>
          </p:nvSpPr>
          <p:spPr>
            <a:xfrm>
              <a:off x="4674" y="6183"/>
              <a:ext cx="967" cy="886"/>
            </a:xfrm>
            <a:prstGeom prst="roundRect">
              <a:avLst/>
            </a:prstGeom>
            <a:solidFill>
              <a:srgbClr val="EF8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77" name="稻壳儿小白白(http://dwz.cn/Wu2UP)"/>
            <p:cNvSpPr/>
            <p:nvPr/>
          </p:nvSpPr>
          <p:spPr>
            <a:xfrm>
              <a:off x="4911" y="6419"/>
              <a:ext cx="470" cy="447"/>
            </a:xfrm>
            <a:custGeom>
              <a:avLst/>
              <a:gdLst/>
              <a:ahLst/>
              <a:cxnLst>
                <a:cxn ang="0">
                  <a:pos x="76294" y="249031"/>
                </a:cxn>
                <a:cxn ang="0">
                  <a:pos x="62422" y="262866"/>
                </a:cxn>
                <a:cxn ang="0">
                  <a:pos x="6936" y="262866"/>
                </a:cxn>
                <a:cxn ang="0">
                  <a:pos x="0" y="249031"/>
                </a:cxn>
                <a:cxn ang="0">
                  <a:pos x="0" y="131433"/>
                </a:cxn>
                <a:cxn ang="0">
                  <a:pos x="6936" y="117598"/>
                </a:cxn>
                <a:cxn ang="0">
                  <a:pos x="62422" y="117598"/>
                </a:cxn>
                <a:cxn ang="0">
                  <a:pos x="76294" y="131433"/>
                </a:cxn>
                <a:cxn ang="0">
                  <a:pos x="76294" y="249031"/>
                </a:cxn>
                <a:cxn ang="0">
                  <a:pos x="34679" y="214444"/>
                </a:cxn>
                <a:cxn ang="0">
                  <a:pos x="20807" y="228279"/>
                </a:cxn>
                <a:cxn ang="0">
                  <a:pos x="34679" y="235196"/>
                </a:cxn>
                <a:cxn ang="0">
                  <a:pos x="48551" y="228279"/>
                </a:cxn>
                <a:cxn ang="0">
                  <a:pos x="34679" y="214444"/>
                </a:cxn>
                <a:cxn ang="0">
                  <a:pos x="284367" y="159103"/>
                </a:cxn>
                <a:cxn ang="0">
                  <a:pos x="284367" y="172938"/>
                </a:cxn>
                <a:cxn ang="0">
                  <a:pos x="277432" y="200609"/>
                </a:cxn>
                <a:cxn ang="0">
                  <a:pos x="277432" y="221361"/>
                </a:cxn>
                <a:cxn ang="0">
                  <a:pos x="270496" y="235196"/>
                </a:cxn>
                <a:cxn ang="0">
                  <a:pos x="263560" y="269784"/>
                </a:cxn>
                <a:cxn ang="0">
                  <a:pos x="221945" y="283619"/>
                </a:cxn>
                <a:cxn ang="0">
                  <a:pos x="215010" y="283619"/>
                </a:cxn>
                <a:cxn ang="0">
                  <a:pos x="201138" y="283619"/>
                </a:cxn>
                <a:cxn ang="0">
                  <a:pos x="201138" y="283619"/>
                </a:cxn>
                <a:cxn ang="0">
                  <a:pos x="124844" y="269784"/>
                </a:cxn>
                <a:cxn ang="0">
                  <a:pos x="97101" y="262866"/>
                </a:cxn>
                <a:cxn ang="0">
                  <a:pos x="90165" y="249031"/>
                </a:cxn>
                <a:cxn ang="0">
                  <a:pos x="90165" y="131433"/>
                </a:cxn>
                <a:cxn ang="0">
                  <a:pos x="97101" y="117598"/>
                </a:cxn>
                <a:cxn ang="0">
                  <a:pos x="131780" y="83010"/>
                </a:cxn>
                <a:cxn ang="0">
                  <a:pos x="152587" y="62258"/>
                </a:cxn>
                <a:cxn ang="0">
                  <a:pos x="159523" y="34588"/>
                </a:cxn>
                <a:cxn ang="0">
                  <a:pos x="173395" y="6918"/>
                </a:cxn>
                <a:cxn ang="0">
                  <a:pos x="180331" y="0"/>
                </a:cxn>
                <a:cxn ang="0">
                  <a:pos x="221945" y="48423"/>
                </a:cxn>
                <a:cxn ang="0">
                  <a:pos x="215010" y="83010"/>
                </a:cxn>
                <a:cxn ang="0">
                  <a:pos x="208074" y="96846"/>
                </a:cxn>
                <a:cxn ang="0">
                  <a:pos x="256624" y="96846"/>
                </a:cxn>
                <a:cxn ang="0">
                  <a:pos x="298239" y="131433"/>
                </a:cxn>
                <a:cxn ang="0">
                  <a:pos x="284367" y="159103"/>
                </a:cxn>
              </a:cxnLst>
              <a:rect l="0" t="0" r="0" b="0"/>
              <a:pathLst>
                <a:path w="43" h="41">
                  <a:moveTo>
                    <a:pt x="11" y="36"/>
                  </a:moveTo>
                  <a:cubicBezTo>
                    <a:pt x="11" y="37"/>
                    <a:pt x="10" y="38"/>
                    <a:pt x="9" y="38"/>
                  </a:cubicBezTo>
                  <a:cubicBezTo>
                    <a:pt x="1" y="38"/>
                    <a:pt x="1" y="38"/>
                    <a:pt x="1" y="38"/>
                  </a:cubicBezTo>
                  <a:cubicBezTo>
                    <a:pt x="0" y="38"/>
                    <a:pt x="0" y="37"/>
                    <a:pt x="0" y="36"/>
                  </a:cubicBezTo>
                  <a:cubicBezTo>
                    <a:pt x="0" y="19"/>
                    <a:pt x="0" y="19"/>
                    <a:pt x="0" y="19"/>
                  </a:cubicBezTo>
                  <a:cubicBezTo>
                    <a:pt x="0" y="18"/>
                    <a:pt x="0" y="17"/>
                    <a:pt x="1" y="17"/>
                  </a:cubicBezTo>
                  <a:cubicBezTo>
                    <a:pt x="9" y="17"/>
                    <a:pt x="9" y="17"/>
                    <a:pt x="9" y="17"/>
                  </a:cubicBezTo>
                  <a:cubicBezTo>
                    <a:pt x="10" y="17"/>
                    <a:pt x="11" y="18"/>
                    <a:pt x="11" y="19"/>
                  </a:cubicBezTo>
                  <a:lnTo>
                    <a:pt x="11" y="36"/>
                  </a:lnTo>
                  <a:close/>
                  <a:moveTo>
                    <a:pt x="5" y="31"/>
                  </a:moveTo>
                  <a:cubicBezTo>
                    <a:pt x="4" y="31"/>
                    <a:pt x="3" y="32"/>
                    <a:pt x="3" y="33"/>
                  </a:cubicBezTo>
                  <a:cubicBezTo>
                    <a:pt x="3" y="34"/>
                    <a:pt x="4" y="34"/>
                    <a:pt x="5" y="34"/>
                  </a:cubicBezTo>
                  <a:cubicBezTo>
                    <a:pt x="6" y="34"/>
                    <a:pt x="7" y="34"/>
                    <a:pt x="7" y="33"/>
                  </a:cubicBezTo>
                  <a:cubicBezTo>
                    <a:pt x="7" y="32"/>
                    <a:pt x="6" y="31"/>
                    <a:pt x="5" y="31"/>
                  </a:cubicBezTo>
                  <a:close/>
                  <a:moveTo>
                    <a:pt x="41" y="23"/>
                  </a:moveTo>
                  <a:cubicBezTo>
                    <a:pt x="41" y="24"/>
                    <a:pt x="41" y="25"/>
                    <a:pt x="41" y="25"/>
                  </a:cubicBezTo>
                  <a:cubicBezTo>
                    <a:pt x="42" y="26"/>
                    <a:pt x="41" y="28"/>
                    <a:pt x="40" y="29"/>
                  </a:cubicBezTo>
                  <a:cubicBezTo>
                    <a:pt x="41" y="30"/>
                    <a:pt x="41" y="31"/>
                    <a:pt x="40" y="32"/>
                  </a:cubicBezTo>
                  <a:cubicBezTo>
                    <a:pt x="40" y="33"/>
                    <a:pt x="40" y="34"/>
                    <a:pt x="39" y="34"/>
                  </a:cubicBezTo>
                  <a:cubicBezTo>
                    <a:pt x="39" y="36"/>
                    <a:pt x="39" y="38"/>
                    <a:pt x="38" y="39"/>
                  </a:cubicBezTo>
                  <a:cubicBezTo>
                    <a:pt x="36" y="41"/>
                    <a:pt x="35" y="41"/>
                    <a:pt x="32" y="41"/>
                  </a:cubicBezTo>
                  <a:cubicBezTo>
                    <a:pt x="32" y="41"/>
                    <a:pt x="32" y="41"/>
                    <a:pt x="31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9" y="41"/>
                    <a:pt x="29" y="41"/>
                    <a:pt x="29" y="41"/>
                  </a:cubicBezTo>
                  <a:cubicBezTo>
                    <a:pt x="25" y="41"/>
                    <a:pt x="21" y="40"/>
                    <a:pt x="18" y="39"/>
                  </a:cubicBezTo>
                  <a:cubicBezTo>
                    <a:pt x="17" y="38"/>
                    <a:pt x="15" y="38"/>
                    <a:pt x="14" y="38"/>
                  </a:cubicBezTo>
                  <a:cubicBezTo>
                    <a:pt x="13" y="38"/>
                    <a:pt x="13" y="37"/>
                    <a:pt x="13" y="36"/>
                  </a:cubicBezTo>
                  <a:cubicBezTo>
                    <a:pt x="13" y="19"/>
                    <a:pt x="13" y="19"/>
                    <a:pt x="13" y="19"/>
                  </a:cubicBezTo>
                  <a:cubicBezTo>
                    <a:pt x="13" y="18"/>
                    <a:pt x="13" y="17"/>
                    <a:pt x="14" y="17"/>
                  </a:cubicBezTo>
                  <a:cubicBezTo>
                    <a:pt x="15" y="17"/>
                    <a:pt x="18" y="14"/>
                    <a:pt x="19" y="12"/>
                  </a:cubicBezTo>
                  <a:cubicBezTo>
                    <a:pt x="20" y="11"/>
                    <a:pt x="21" y="10"/>
                    <a:pt x="22" y="9"/>
                  </a:cubicBezTo>
                  <a:cubicBezTo>
                    <a:pt x="23" y="8"/>
                    <a:pt x="23" y="7"/>
                    <a:pt x="23" y="5"/>
                  </a:cubicBezTo>
                  <a:cubicBezTo>
                    <a:pt x="24" y="3"/>
                    <a:pt x="24" y="2"/>
                    <a:pt x="25" y="1"/>
                  </a:cubicBezTo>
                  <a:cubicBezTo>
                    <a:pt x="25" y="0"/>
                    <a:pt x="26" y="0"/>
                    <a:pt x="26" y="0"/>
                  </a:cubicBezTo>
                  <a:cubicBezTo>
                    <a:pt x="32" y="0"/>
                    <a:pt x="32" y="5"/>
                    <a:pt x="32" y="7"/>
                  </a:cubicBezTo>
                  <a:cubicBezTo>
                    <a:pt x="32" y="9"/>
                    <a:pt x="31" y="11"/>
                    <a:pt x="31" y="12"/>
                  </a:cubicBezTo>
                  <a:cubicBezTo>
                    <a:pt x="30" y="13"/>
                    <a:pt x="30" y="13"/>
                    <a:pt x="30" y="14"/>
                  </a:cubicBezTo>
                  <a:cubicBezTo>
                    <a:pt x="37" y="14"/>
                    <a:pt x="37" y="14"/>
                    <a:pt x="37" y="14"/>
                  </a:cubicBezTo>
                  <a:cubicBezTo>
                    <a:pt x="40" y="14"/>
                    <a:pt x="43" y="16"/>
                    <a:pt x="43" y="19"/>
                  </a:cubicBezTo>
                  <a:cubicBezTo>
                    <a:pt x="43" y="20"/>
                    <a:pt x="42" y="22"/>
                    <a:pt x="41" y="23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 sz="2800" b="1"/>
            </a:p>
          </p:txBody>
        </p:sp>
      </p:grpSp>
      <p:grpSp>
        <p:nvGrpSpPr>
          <p:cNvPr id="78" name="组合 77"/>
          <p:cNvGrpSpPr/>
          <p:nvPr/>
        </p:nvGrpSpPr>
        <p:grpSpPr>
          <a:xfrm>
            <a:off x="6317615" y="2856357"/>
            <a:ext cx="613410" cy="562610"/>
            <a:chOff x="4674" y="4704"/>
            <a:chExt cx="966" cy="886"/>
          </a:xfrm>
        </p:grpSpPr>
        <p:sp>
          <p:nvSpPr>
            <p:cNvPr id="79" name="Rounded Rectangle 47"/>
            <p:cNvSpPr/>
            <p:nvPr/>
          </p:nvSpPr>
          <p:spPr>
            <a:xfrm>
              <a:off x="4674" y="4704"/>
              <a:ext cx="967" cy="886"/>
            </a:xfrm>
            <a:prstGeom prst="roundRect">
              <a:avLst/>
            </a:prstGeom>
            <a:solidFill>
              <a:srgbClr val="EF8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800" b="1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80" name="稻壳儿小白白(http://dwz.cn/Wu2UP)"/>
            <p:cNvSpPr/>
            <p:nvPr/>
          </p:nvSpPr>
          <p:spPr>
            <a:xfrm>
              <a:off x="4901" y="4924"/>
              <a:ext cx="490" cy="492"/>
            </a:xfrm>
            <a:custGeom>
              <a:avLst/>
              <a:gdLst/>
              <a:ahLst/>
              <a:cxnLst>
                <a:cxn ang="0">
                  <a:pos x="289273" y="312861"/>
                </a:cxn>
                <a:cxn ang="0">
                  <a:pos x="268610" y="305909"/>
                </a:cxn>
                <a:cxn ang="0">
                  <a:pos x="206623" y="243336"/>
                </a:cxn>
                <a:cxn ang="0">
                  <a:pos x="130861" y="264194"/>
                </a:cxn>
                <a:cxn ang="0">
                  <a:pos x="0" y="132097"/>
                </a:cxn>
                <a:cxn ang="0">
                  <a:pos x="130861" y="0"/>
                </a:cxn>
                <a:cxn ang="0">
                  <a:pos x="261723" y="132097"/>
                </a:cxn>
                <a:cxn ang="0">
                  <a:pos x="241061" y="208574"/>
                </a:cxn>
                <a:cxn ang="0">
                  <a:pos x="303048" y="271146"/>
                </a:cxn>
                <a:cxn ang="0">
                  <a:pos x="309935" y="285051"/>
                </a:cxn>
                <a:cxn ang="0">
                  <a:pos x="289273" y="312861"/>
                </a:cxn>
                <a:cxn ang="0">
                  <a:pos x="130861" y="48667"/>
                </a:cxn>
                <a:cxn ang="0">
                  <a:pos x="48212" y="132097"/>
                </a:cxn>
                <a:cxn ang="0">
                  <a:pos x="130861" y="215526"/>
                </a:cxn>
                <a:cxn ang="0">
                  <a:pos x="213511" y="132097"/>
                </a:cxn>
                <a:cxn ang="0">
                  <a:pos x="130861" y="48667"/>
                </a:cxn>
              </a:cxnLst>
              <a:rect l="0" t="0" r="0" b="0"/>
              <a:pathLst>
                <a:path w="45" h="45">
                  <a:moveTo>
                    <a:pt x="42" y="45"/>
                  </a:moveTo>
                  <a:cubicBezTo>
                    <a:pt x="41" y="45"/>
                    <a:pt x="40" y="44"/>
                    <a:pt x="39" y="44"/>
                  </a:cubicBezTo>
                  <a:cubicBezTo>
                    <a:pt x="30" y="35"/>
                    <a:pt x="30" y="35"/>
                    <a:pt x="30" y="35"/>
                  </a:cubicBezTo>
                  <a:cubicBezTo>
                    <a:pt x="27" y="37"/>
                    <a:pt x="23" y="38"/>
                    <a:pt x="19" y="38"/>
                  </a:cubicBezTo>
                  <a:cubicBezTo>
                    <a:pt x="9" y="38"/>
                    <a:pt x="0" y="30"/>
                    <a:pt x="0" y="19"/>
                  </a:cubicBezTo>
                  <a:cubicBezTo>
                    <a:pt x="0" y="9"/>
                    <a:pt x="9" y="0"/>
                    <a:pt x="19" y="0"/>
                  </a:cubicBezTo>
                  <a:cubicBezTo>
                    <a:pt x="30" y="0"/>
                    <a:pt x="38" y="9"/>
                    <a:pt x="38" y="19"/>
                  </a:cubicBezTo>
                  <a:cubicBezTo>
                    <a:pt x="38" y="23"/>
                    <a:pt x="37" y="27"/>
                    <a:pt x="35" y="30"/>
                  </a:cubicBezTo>
                  <a:cubicBezTo>
                    <a:pt x="44" y="39"/>
                    <a:pt x="44" y="39"/>
                    <a:pt x="44" y="39"/>
                  </a:cubicBezTo>
                  <a:cubicBezTo>
                    <a:pt x="45" y="40"/>
                    <a:pt x="45" y="41"/>
                    <a:pt x="45" y="41"/>
                  </a:cubicBezTo>
                  <a:cubicBezTo>
                    <a:pt x="45" y="43"/>
                    <a:pt x="43" y="45"/>
                    <a:pt x="42" y="45"/>
                  </a:cubicBezTo>
                  <a:close/>
                  <a:moveTo>
                    <a:pt x="19" y="7"/>
                  </a:moveTo>
                  <a:cubicBezTo>
                    <a:pt x="13" y="7"/>
                    <a:pt x="7" y="13"/>
                    <a:pt x="7" y="19"/>
                  </a:cubicBezTo>
                  <a:cubicBezTo>
                    <a:pt x="7" y="26"/>
                    <a:pt x="13" y="31"/>
                    <a:pt x="19" y="31"/>
                  </a:cubicBezTo>
                  <a:cubicBezTo>
                    <a:pt x="26" y="31"/>
                    <a:pt x="31" y="26"/>
                    <a:pt x="31" y="19"/>
                  </a:cubicBezTo>
                  <a:cubicBezTo>
                    <a:pt x="31" y="13"/>
                    <a:pt x="26" y="7"/>
                    <a:pt x="19" y="7"/>
                  </a:cubicBez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 sz="2800" b="1"/>
            </a:p>
          </p:txBody>
        </p:sp>
      </p:grpSp>
      <p:grpSp>
        <p:nvGrpSpPr>
          <p:cNvPr id="81" name="组合 80"/>
          <p:cNvGrpSpPr/>
          <p:nvPr/>
        </p:nvGrpSpPr>
        <p:grpSpPr>
          <a:xfrm>
            <a:off x="6343015" y="1798447"/>
            <a:ext cx="613410" cy="562610"/>
            <a:chOff x="4714" y="2996"/>
            <a:chExt cx="966" cy="886"/>
          </a:xfrm>
        </p:grpSpPr>
        <p:sp>
          <p:nvSpPr>
            <p:cNvPr id="82" name="Rounded Rectangle 44"/>
            <p:cNvSpPr/>
            <p:nvPr/>
          </p:nvSpPr>
          <p:spPr>
            <a:xfrm>
              <a:off x="4714" y="2996"/>
              <a:ext cx="967" cy="886"/>
            </a:xfrm>
            <a:prstGeom prst="roundRect">
              <a:avLst/>
            </a:prstGeom>
            <a:solidFill>
              <a:srgbClr val="EF876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2400" b="1">
                <a:solidFill>
                  <a:schemeClr val="bg1"/>
                </a:solidFill>
                <a:latin typeface="FontAwesome" pitchFamily="2" charset="0"/>
              </a:endParaRPr>
            </a:p>
          </p:txBody>
        </p:sp>
        <p:sp>
          <p:nvSpPr>
            <p:cNvPr id="83" name="稻壳儿小白白(http://dwz.cn/Wu2UP)"/>
            <p:cNvSpPr/>
            <p:nvPr/>
          </p:nvSpPr>
          <p:spPr>
            <a:xfrm>
              <a:off x="4975" y="3222"/>
              <a:ext cx="445" cy="445"/>
            </a:xfrm>
            <a:custGeom>
              <a:avLst/>
              <a:gdLst/>
              <a:ahLst/>
              <a:cxnLst>
                <a:cxn ang="0">
                  <a:pos x="76093" y="138351"/>
                </a:cxn>
                <a:cxn ang="0">
                  <a:pos x="0" y="124516"/>
                </a:cxn>
                <a:cxn ang="0">
                  <a:pos x="13835" y="89928"/>
                </a:cxn>
                <a:cxn ang="0">
                  <a:pos x="89928" y="110681"/>
                </a:cxn>
                <a:cxn ang="0">
                  <a:pos x="69176" y="83010"/>
                </a:cxn>
                <a:cxn ang="0">
                  <a:pos x="20753" y="6918"/>
                </a:cxn>
                <a:cxn ang="0">
                  <a:pos x="62258" y="0"/>
                </a:cxn>
                <a:cxn ang="0">
                  <a:pos x="69176" y="83010"/>
                </a:cxn>
                <a:cxn ang="0">
                  <a:pos x="62258" y="283619"/>
                </a:cxn>
                <a:cxn ang="0">
                  <a:pos x="20753" y="276701"/>
                </a:cxn>
                <a:cxn ang="0">
                  <a:pos x="69176" y="152186"/>
                </a:cxn>
                <a:cxn ang="0">
                  <a:pos x="186774" y="214444"/>
                </a:cxn>
                <a:cxn ang="0">
                  <a:pos x="110681" y="235196"/>
                </a:cxn>
                <a:cxn ang="0">
                  <a:pos x="89928" y="207526"/>
                </a:cxn>
                <a:cxn ang="0">
                  <a:pos x="172939" y="186773"/>
                </a:cxn>
                <a:cxn ang="0">
                  <a:pos x="186774" y="214444"/>
                </a:cxn>
                <a:cxn ang="0">
                  <a:pos x="117599" y="172938"/>
                </a:cxn>
                <a:cxn ang="0">
                  <a:pos x="124516" y="0"/>
                </a:cxn>
                <a:cxn ang="0">
                  <a:pos x="166021" y="6918"/>
                </a:cxn>
                <a:cxn ang="0">
                  <a:pos x="166021" y="276701"/>
                </a:cxn>
                <a:cxn ang="0">
                  <a:pos x="124516" y="283619"/>
                </a:cxn>
                <a:cxn ang="0">
                  <a:pos x="117599" y="249031"/>
                </a:cxn>
                <a:cxn ang="0">
                  <a:pos x="166021" y="276701"/>
                </a:cxn>
                <a:cxn ang="0">
                  <a:pos x="262867" y="89928"/>
                </a:cxn>
                <a:cxn ang="0">
                  <a:pos x="186774" y="76093"/>
                </a:cxn>
                <a:cxn ang="0">
                  <a:pos x="207527" y="48423"/>
                </a:cxn>
                <a:cxn ang="0">
                  <a:pos x="283620" y="62258"/>
                </a:cxn>
                <a:cxn ang="0">
                  <a:pos x="255950" y="34588"/>
                </a:cxn>
                <a:cxn ang="0">
                  <a:pos x="214444" y="6918"/>
                </a:cxn>
                <a:cxn ang="0">
                  <a:pos x="255950" y="0"/>
                </a:cxn>
                <a:cxn ang="0">
                  <a:pos x="255950" y="34588"/>
                </a:cxn>
                <a:cxn ang="0">
                  <a:pos x="255950" y="283619"/>
                </a:cxn>
                <a:cxn ang="0">
                  <a:pos x="214444" y="276701"/>
                </a:cxn>
                <a:cxn ang="0">
                  <a:pos x="255950" y="103763"/>
                </a:cxn>
              </a:cxnLst>
              <a:rect l="0" t="0" r="0" b="0"/>
              <a:pathLst>
                <a:path w="41" h="41">
                  <a:moveTo>
                    <a:pt x="13" y="18"/>
                  </a:moveTo>
                  <a:cubicBezTo>
                    <a:pt x="13" y="19"/>
                    <a:pt x="12" y="20"/>
                    <a:pt x="11" y="20"/>
                  </a:cubicBezTo>
                  <a:cubicBezTo>
                    <a:pt x="2" y="20"/>
                    <a:pt x="2" y="20"/>
                    <a:pt x="2" y="20"/>
                  </a:cubicBezTo>
                  <a:cubicBezTo>
                    <a:pt x="1" y="20"/>
                    <a:pt x="0" y="19"/>
                    <a:pt x="0" y="18"/>
                  </a:cubicBezTo>
                  <a:cubicBezTo>
                    <a:pt x="0" y="16"/>
                    <a:pt x="0" y="16"/>
                    <a:pt x="0" y="16"/>
                  </a:cubicBezTo>
                  <a:cubicBezTo>
                    <a:pt x="0" y="15"/>
                    <a:pt x="1" y="13"/>
                    <a:pt x="2" y="13"/>
                  </a:cubicBezTo>
                  <a:cubicBezTo>
                    <a:pt x="11" y="13"/>
                    <a:pt x="11" y="13"/>
                    <a:pt x="11" y="13"/>
                  </a:cubicBezTo>
                  <a:cubicBezTo>
                    <a:pt x="12" y="13"/>
                    <a:pt x="13" y="15"/>
                    <a:pt x="13" y="16"/>
                  </a:cubicBezTo>
                  <a:lnTo>
                    <a:pt x="13" y="18"/>
                  </a:lnTo>
                  <a:close/>
                  <a:moveTo>
                    <a:pt x="10" y="12"/>
                  </a:moveTo>
                  <a:cubicBezTo>
                    <a:pt x="3" y="12"/>
                    <a:pt x="3" y="12"/>
                    <a:pt x="3" y="12"/>
                  </a:cubicBezTo>
                  <a:cubicBezTo>
                    <a:pt x="3" y="1"/>
                    <a:pt x="3" y="1"/>
                    <a:pt x="3" y="1"/>
                  </a:cubicBezTo>
                  <a:cubicBezTo>
                    <a:pt x="3" y="0"/>
                    <a:pt x="4" y="0"/>
                    <a:pt x="4" y="0"/>
                  </a:cubicBezTo>
                  <a:cubicBezTo>
                    <a:pt x="9" y="0"/>
                    <a:pt x="9" y="0"/>
                    <a:pt x="9" y="0"/>
                  </a:cubicBezTo>
                  <a:cubicBezTo>
                    <a:pt x="10" y="0"/>
                    <a:pt x="10" y="0"/>
                    <a:pt x="10" y="1"/>
                  </a:cubicBezTo>
                  <a:lnTo>
                    <a:pt x="10" y="12"/>
                  </a:lnTo>
                  <a:close/>
                  <a:moveTo>
                    <a:pt x="10" y="40"/>
                  </a:moveTo>
                  <a:cubicBezTo>
                    <a:pt x="10" y="40"/>
                    <a:pt x="10" y="41"/>
                    <a:pt x="9" y="41"/>
                  </a:cubicBezTo>
                  <a:cubicBezTo>
                    <a:pt x="4" y="41"/>
                    <a:pt x="4" y="41"/>
                    <a:pt x="4" y="41"/>
                  </a:cubicBezTo>
                  <a:cubicBezTo>
                    <a:pt x="4" y="41"/>
                    <a:pt x="3" y="40"/>
                    <a:pt x="3" y="40"/>
                  </a:cubicBezTo>
                  <a:cubicBezTo>
                    <a:pt x="3" y="22"/>
                    <a:pt x="3" y="22"/>
                    <a:pt x="3" y="22"/>
                  </a:cubicBezTo>
                  <a:cubicBezTo>
                    <a:pt x="10" y="22"/>
                    <a:pt x="10" y="22"/>
                    <a:pt x="10" y="22"/>
                  </a:cubicBezTo>
                  <a:lnTo>
                    <a:pt x="10" y="40"/>
                  </a:lnTo>
                  <a:close/>
                  <a:moveTo>
                    <a:pt x="27" y="31"/>
                  </a:moveTo>
                  <a:cubicBezTo>
                    <a:pt x="27" y="33"/>
                    <a:pt x="26" y="34"/>
                    <a:pt x="25" y="34"/>
                  </a:cubicBezTo>
                  <a:cubicBezTo>
                    <a:pt x="16" y="34"/>
                    <a:pt x="16" y="34"/>
                    <a:pt x="16" y="34"/>
                  </a:cubicBezTo>
                  <a:cubicBezTo>
                    <a:pt x="15" y="34"/>
                    <a:pt x="13" y="33"/>
                    <a:pt x="13" y="31"/>
                  </a:cubicBezTo>
                  <a:cubicBezTo>
                    <a:pt x="13" y="30"/>
                    <a:pt x="13" y="30"/>
                    <a:pt x="13" y="30"/>
                  </a:cubicBezTo>
                  <a:cubicBezTo>
                    <a:pt x="13" y="28"/>
                    <a:pt x="15" y="27"/>
                    <a:pt x="16" y="27"/>
                  </a:cubicBezTo>
                  <a:cubicBezTo>
                    <a:pt x="25" y="27"/>
                    <a:pt x="25" y="27"/>
                    <a:pt x="25" y="27"/>
                  </a:cubicBezTo>
                  <a:cubicBezTo>
                    <a:pt x="26" y="27"/>
                    <a:pt x="27" y="28"/>
                    <a:pt x="27" y="30"/>
                  </a:cubicBezTo>
                  <a:lnTo>
                    <a:pt x="27" y="31"/>
                  </a:lnTo>
                  <a:close/>
                  <a:moveTo>
                    <a:pt x="24" y="25"/>
                  </a:moveTo>
                  <a:cubicBezTo>
                    <a:pt x="17" y="25"/>
                    <a:pt x="17" y="25"/>
                    <a:pt x="17" y="25"/>
                  </a:cubicBezTo>
                  <a:cubicBezTo>
                    <a:pt x="17" y="1"/>
                    <a:pt x="17" y="1"/>
                    <a:pt x="17" y="1"/>
                  </a:cubicBezTo>
                  <a:cubicBezTo>
                    <a:pt x="17" y="0"/>
                    <a:pt x="17" y="0"/>
                    <a:pt x="18" y="0"/>
                  </a:cubicBezTo>
                  <a:cubicBezTo>
                    <a:pt x="23" y="0"/>
                    <a:pt x="23" y="0"/>
                    <a:pt x="23" y="0"/>
                  </a:cubicBezTo>
                  <a:cubicBezTo>
                    <a:pt x="23" y="0"/>
                    <a:pt x="24" y="0"/>
                    <a:pt x="24" y="1"/>
                  </a:cubicBezTo>
                  <a:lnTo>
                    <a:pt x="24" y="25"/>
                  </a:lnTo>
                  <a:close/>
                  <a:moveTo>
                    <a:pt x="24" y="40"/>
                  </a:moveTo>
                  <a:cubicBezTo>
                    <a:pt x="24" y="40"/>
                    <a:pt x="23" y="41"/>
                    <a:pt x="23" y="41"/>
                  </a:cubicBezTo>
                  <a:cubicBezTo>
                    <a:pt x="18" y="41"/>
                    <a:pt x="18" y="41"/>
                    <a:pt x="18" y="41"/>
                  </a:cubicBezTo>
                  <a:cubicBezTo>
                    <a:pt x="17" y="41"/>
                    <a:pt x="17" y="40"/>
                    <a:pt x="17" y="40"/>
                  </a:cubicBezTo>
                  <a:cubicBezTo>
                    <a:pt x="17" y="36"/>
                    <a:pt x="17" y="36"/>
                    <a:pt x="17" y="36"/>
                  </a:cubicBezTo>
                  <a:cubicBezTo>
                    <a:pt x="24" y="36"/>
                    <a:pt x="24" y="36"/>
                    <a:pt x="24" y="36"/>
                  </a:cubicBezTo>
                  <a:lnTo>
                    <a:pt x="24" y="40"/>
                  </a:lnTo>
                  <a:close/>
                  <a:moveTo>
                    <a:pt x="41" y="11"/>
                  </a:moveTo>
                  <a:cubicBezTo>
                    <a:pt x="41" y="12"/>
                    <a:pt x="40" y="13"/>
                    <a:pt x="38" y="13"/>
                  </a:cubicBezTo>
                  <a:cubicBezTo>
                    <a:pt x="30" y="13"/>
                    <a:pt x="30" y="13"/>
                    <a:pt x="30" y="13"/>
                  </a:cubicBezTo>
                  <a:cubicBezTo>
                    <a:pt x="28" y="13"/>
                    <a:pt x="27" y="12"/>
                    <a:pt x="27" y="11"/>
                  </a:cubicBezTo>
                  <a:cubicBezTo>
                    <a:pt x="27" y="9"/>
                    <a:pt x="27" y="9"/>
                    <a:pt x="27" y="9"/>
                  </a:cubicBezTo>
                  <a:cubicBezTo>
                    <a:pt x="27" y="8"/>
                    <a:pt x="28" y="7"/>
                    <a:pt x="30" y="7"/>
                  </a:cubicBezTo>
                  <a:cubicBezTo>
                    <a:pt x="38" y="7"/>
                    <a:pt x="38" y="7"/>
                    <a:pt x="38" y="7"/>
                  </a:cubicBezTo>
                  <a:cubicBezTo>
                    <a:pt x="40" y="7"/>
                    <a:pt x="41" y="8"/>
                    <a:pt x="41" y="9"/>
                  </a:cubicBezTo>
                  <a:lnTo>
                    <a:pt x="41" y="11"/>
                  </a:lnTo>
                  <a:close/>
                  <a:moveTo>
                    <a:pt x="37" y="5"/>
                  </a:moveTo>
                  <a:cubicBezTo>
                    <a:pt x="31" y="5"/>
                    <a:pt x="31" y="5"/>
                    <a:pt x="31" y="5"/>
                  </a:cubicBezTo>
                  <a:cubicBezTo>
                    <a:pt x="31" y="1"/>
                    <a:pt x="31" y="1"/>
                    <a:pt x="31" y="1"/>
                  </a:cubicBezTo>
                  <a:cubicBezTo>
                    <a:pt x="31" y="0"/>
                    <a:pt x="31" y="0"/>
                    <a:pt x="31" y="0"/>
                  </a:cubicBezTo>
                  <a:cubicBezTo>
                    <a:pt x="37" y="0"/>
                    <a:pt x="37" y="0"/>
                    <a:pt x="37" y="0"/>
                  </a:cubicBezTo>
                  <a:cubicBezTo>
                    <a:pt x="37" y="0"/>
                    <a:pt x="37" y="0"/>
                    <a:pt x="37" y="1"/>
                  </a:cubicBezTo>
                  <a:lnTo>
                    <a:pt x="37" y="5"/>
                  </a:lnTo>
                  <a:close/>
                  <a:moveTo>
                    <a:pt x="37" y="40"/>
                  </a:moveTo>
                  <a:cubicBezTo>
                    <a:pt x="37" y="40"/>
                    <a:pt x="37" y="41"/>
                    <a:pt x="37" y="41"/>
                  </a:cubicBezTo>
                  <a:cubicBezTo>
                    <a:pt x="31" y="41"/>
                    <a:pt x="31" y="41"/>
                    <a:pt x="31" y="41"/>
                  </a:cubicBezTo>
                  <a:cubicBezTo>
                    <a:pt x="31" y="41"/>
                    <a:pt x="31" y="40"/>
                    <a:pt x="31" y="40"/>
                  </a:cubicBezTo>
                  <a:cubicBezTo>
                    <a:pt x="31" y="15"/>
                    <a:pt x="31" y="15"/>
                    <a:pt x="31" y="15"/>
                  </a:cubicBezTo>
                  <a:cubicBezTo>
                    <a:pt x="37" y="15"/>
                    <a:pt x="37" y="15"/>
                    <a:pt x="37" y="15"/>
                  </a:cubicBezTo>
                  <a:lnTo>
                    <a:pt x="37" y="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lstStyle/>
            <a:p>
              <a:endParaRPr lang="zh-CN" altLang="en-US" sz="2400" b="1"/>
            </a:p>
          </p:txBody>
        </p:sp>
      </p:grpSp>
      <p:sp>
        <p:nvSpPr>
          <p:cNvPr id="84" name="TextBox 35"/>
          <p:cNvSpPr txBox="1"/>
          <p:nvPr/>
        </p:nvSpPr>
        <p:spPr>
          <a:xfrm>
            <a:off x="7156449" y="1810432"/>
            <a:ext cx="4048995" cy="42986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不乱扔烟头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5" name="TextBox 36"/>
          <p:cNvSpPr txBox="1"/>
          <p:nvPr/>
        </p:nvSpPr>
        <p:spPr>
          <a:xfrm>
            <a:off x="7156449" y="2686851"/>
            <a:ext cx="4104931" cy="799193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b="1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不焚烧杂物，点蚊香应采取有效措施</a:t>
            </a:r>
            <a:endParaRPr lang="en-US" altLang="zh-CN" sz="20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6" name="TextBox 37"/>
          <p:cNvSpPr txBox="1"/>
          <p:nvPr/>
        </p:nvSpPr>
        <p:spPr>
          <a:xfrm>
            <a:off x="7156449" y="3929428"/>
            <a:ext cx="4104931" cy="42986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不能在宿舍生活做饭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7" name="TextBox 38"/>
          <p:cNvSpPr txBox="1"/>
          <p:nvPr/>
        </p:nvSpPr>
        <p:spPr>
          <a:xfrm>
            <a:off x="7156449" y="5074966"/>
            <a:ext cx="4104931" cy="42986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l" defTabSz="1216025" eaLnBrk="1" hangingPunct="1">
              <a:lnSpc>
                <a:spcPct val="120000"/>
              </a:lnSpc>
              <a:spcBef>
                <a:spcPct val="20000"/>
              </a:spcBef>
            </a:pPr>
            <a:r>
              <a:rPr lang="en-US" altLang="zh-CN" sz="2000" b="1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微软雅黑" panose="020B0503020204020204" charset="-122"/>
                <a:sym typeface="Arial" panose="020B0604020202020204" pitchFamily="34" charset="0"/>
              </a:rPr>
              <a:t>台灯不要靠近枕头和被褥</a:t>
            </a:r>
            <a:endParaRPr lang="en-US" altLang="zh-CN" sz="2000" b="1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ea typeface="微软雅黑" panose="020B0503020204020204" charset="-122"/>
              <a:sym typeface="Arial" panose="020B0604020202020204" pitchFamily="34" charset="0"/>
            </a:endParaRPr>
          </a:p>
        </p:txBody>
      </p:sp>
      <p:sp>
        <p:nvSpPr>
          <p:cNvPr id="88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 &gt; 防火 &gt; 2．防火措施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930233" y="2252406"/>
            <a:ext cx="10331533" cy="3660121"/>
          </a:xfrm>
          <a:prstGeom prst="rect">
            <a:avLst/>
          </a:prstGeom>
          <a:solidFill>
            <a:srgbClr val="F2F2F2">
              <a:alpha val="80000"/>
            </a:srgbClr>
          </a:solidFill>
          <a:ln w="127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7"/>
          <p:cNvSpPr txBox="1"/>
          <p:nvPr/>
        </p:nvSpPr>
        <p:spPr>
          <a:xfrm>
            <a:off x="1308848" y="2658456"/>
            <a:ext cx="9760789" cy="2974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随着经济的不断发展，当代大学生手中的零用钱越来越多，手机、数码相机等一应俱全</a:t>
            </a:r>
            <a:r>
              <a:rPr lang="en-US" altLang="zh-CN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
</a:t>
            </a:r>
            <a:r>
              <a:rPr lang="en-US" altLang="zh-CN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这就使社会上不法分子把目光盯住高校,有的抢劫、盗窃团伙专“吃”高校</a:t>
            </a:r>
            <a:r>
              <a:rPr lang="en-US" altLang="zh-CN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
</a:t>
            </a:r>
            <a:r>
              <a:rPr lang="en-US" altLang="zh-CN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一些师生又不按规定保管公、私财物，使犯罪分子作案易于得手</a:t>
            </a:r>
            <a:r>
              <a:rPr lang="en-US" altLang="zh-CN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
</a:t>
            </a:r>
            <a:r>
              <a:rPr lang="en-US" altLang="zh-CN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预防和打击校园盗窃是每个在校学生应尽的责任和义务</a:t>
            </a:r>
            <a:r>
              <a:rPr lang="en-US" altLang="zh-CN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
</a:t>
            </a:r>
            <a:r>
              <a:rPr lang="en-US" altLang="zh-CN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思源等宽 L"/>
                <a:ea typeface="微软雅黑" panose="020B0503020204020204" charset="-122"/>
                <a:cs typeface="+mn-ea"/>
                <a:sym typeface="+mn-lt"/>
              </a:rPr>
              <a:t>增强防盗意识，了解校园内盗窃犯罪的基本情况、规律和特点，掌握防盗的基本常识，是做好防盗、保证安全的基础</a:t>
            </a:r>
            <a:endParaRPr lang="en-US" altLang="zh-CN" spc="300" dirty="0">
              <a:solidFill>
                <a:schemeClr val="tx1">
                  <a:lumMod val="75000"/>
                  <a:lumOff val="25000"/>
                </a:schemeClr>
              </a:solidFill>
              <a:latin typeface="思源等宽 L"/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0" name="圆角矩形 32"/>
          <p:cNvSpPr/>
          <p:nvPr/>
        </p:nvSpPr>
        <p:spPr>
          <a:xfrm>
            <a:off x="2062503" y="1861544"/>
            <a:ext cx="8066993" cy="650206"/>
          </a:xfrm>
          <a:prstGeom prst="roundRect">
            <a:avLst/>
          </a:prstGeom>
          <a:solidFill>
            <a:srgbClr val="EF876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400">
                <a:latin typeface="思源等宽 L"/>
                <a:ea typeface="微软雅黑" panose="020B0503020204020204" charset="-122"/>
              </a:rPr>
              <a:t>防盗</a:t>
            </a:r>
            <a:endParaRPr lang="en-US" altLang="zh-CN" sz="2400">
              <a:latin typeface="思源等宽 L"/>
              <a:ea typeface="微软雅黑" panose="020B0503020204020204" charset="-122"/>
            </a:endParaRPr>
          </a:p>
        </p:txBody>
      </p:sp>
      <p:sp>
        <p:nvSpPr>
          <p:cNvPr id="11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 prLst="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 prLst="">
                                      <p:cBhvr>
                                        <p:cTn id="11" dur="7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41" presetClass="entr" presetSubtype="0" fill="hold" grpId="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19" dur="250" tmFilter="0,0; .5, 1; 1, 1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1"/>
      <p:bldP spid="10" grpId="2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270000" y="1524000"/>
            <a:ext cx="9652000" cy="4200144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indent="0" algn="ctr">
              <a:lnSpc>
                <a:spcPct val="15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思源等宽 L"/>
              </a:rPr>
              <a:t>1．大学校园中发生的盗窃方式有哪几种？</a:t>
            </a:r>
            <a:endParaRPr lang="en-US" altLang="zh-CN" sz="3200" b="1">
              <a:solidFill>
                <a:srgbClr val="000000"/>
              </a:solidFill>
              <a:latin typeface="思源等宽 L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 &gt; 防盗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圆角矩形 56"/>
          <p:cNvSpPr/>
          <p:nvPr/>
        </p:nvSpPr>
        <p:spPr>
          <a:xfrm>
            <a:off x="1244445" y="1413285"/>
            <a:ext cx="2754316" cy="646984"/>
          </a:xfrm>
          <a:prstGeom prst="roundRect">
            <a:avLst>
              <a:gd name="adj" fmla="val 50000"/>
            </a:avLst>
          </a:prstGeom>
          <a:solidFill>
            <a:srgbClr val="EF8762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91391" tIns="45696" rIns="91391" bIns="45696" anchor="ctr"/>
          <a:lstStyle/>
          <a:p>
            <a:pPr algn="ctr">
              <a:defRPr/>
            </a:pPr>
            <a:endParaRPr lang="zh-CN" altLang="en-US" sz="2400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27" name="文本框 12"/>
          <p:cNvSpPr txBox="1"/>
          <p:nvPr/>
        </p:nvSpPr>
        <p:spPr>
          <a:xfrm>
            <a:off x="1266133" y="1501824"/>
            <a:ext cx="2733994" cy="396588"/>
          </a:xfrm>
          <a:prstGeom prst="rect">
            <a:avLst/>
          </a:prstGeom>
          <a:noFill/>
          <a:ln>
            <a:noFill/>
          </a:ln>
        </p:spPr>
        <p:txBody>
          <a:bodyPr wrap="square" lIns="91391" tIns="45696" rIns="91391" bIns="45696">
            <a:spAutoFit/>
          </a:bodyPr>
          <a:lstStyle/>
          <a:p>
            <a:pPr algn="ctr">
              <a:defRPr/>
            </a:pPr>
            <a:r>
              <a:rPr lang="en-US" altLang="zh-CN" sz="2000" b="1" kern="0">
                <a:solidFill>
                  <a:prstClr val="white"/>
                </a:solidFill>
                <a:latin typeface="思源等宽 L"/>
                <a:ea typeface="微软雅黑" panose="020B0503020204020204" charset="-122"/>
              </a:rPr>
              <a:t>顺手牵羊</a:t>
            </a:r>
            <a:endParaRPr lang="en-US" altLang="zh-CN" sz="2000" b="1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29" name="圆角矩形 59"/>
          <p:cNvSpPr/>
          <p:nvPr/>
        </p:nvSpPr>
        <p:spPr>
          <a:xfrm>
            <a:off x="1290533" y="2385406"/>
            <a:ext cx="2753936" cy="645148"/>
          </a:xfrm>
          <a:prstGeom prst="roundRect">
            <a:avLst>
              <a:gd name="adj" fmla="val 50000"/>
            </a:avLst>
          </a:prstGeom>
          <a:solidFill>
            <a:srgbClr val="488C7D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91391" tIns="45696" rIns="91391" bIns="45696" anchor="ctr"/>
          <a:lstStyle/>
          <a:p>
            <a:pPr algn="ctr">
              <a:defRPr/>
            </a:pPr>
            <a:endParaRPr lang="zh-CN" altLang="en-US" sz="2400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31" name="圆角矩形 61"/>
          <p:cNvSpPr/>
          <p:nvPr/>
        </p:nvSpPr>
        <p:spPr>
          <a:xfrm>
            <a:off x="1268827" y="3355691"/>
            <a:ext cx="2752792" cy="644697"/>
          </a:xfrm>
          <a:prstGeom prst="roundRect">
            <a:avLst>
              <a:gd name="adj" fmla="val 50000"/>
            </a:avLst>
          </a:prstGeom>
          <a:solidFill>
            <a:srgbClr val="EF8762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91391" tIns="45696" rIns="91391" bIns="45696" anchor="ctr"/>
          <a:lstStyle/>
          <a:p>
            <a:pPr algn="ctr">
              <a:defRPr/>
            </a:pPr>
            <a:endParaRPr lang="zh-CN" altLang="en-US" sz="2400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33" name="圆角矩形 63"/>
          <p:cNvSpPr/>
          <p:nvPr/>
        </p:nvSpPr>
        <p:spPr>
          <a:xfrm>
            <a:off x="1267498" y="4272271"/>
            <a:ext cx="2754121" cy="647099"/>
          </a:xfrm>
          <a:prstGeom prst="roundRect">
            <a:avLst>
              <a:gd name="adj" fmla="val 50000"/>
            </a:avLst>
          </a:prstGeom>
          <a:solidFill>
            <a:srgbClr val="488C7D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91391" tIns="45696" rIns="91391" bIns="45696" anchor="ctr"/>
          <a:lstStyle/>
          <a:p>
            <a:pPr algn="ctr">
              <a:defRPr/>
            </a:pPr>
            <a:endParaRPr lang="zh-CN" altLang="en-US" sz="2400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35" name="TextBox 65"/>
          <p:cNvSpPr txBox="1"/>
          <p:nvPr/>
        </p:nvSpPr>
        <p:spPr>
          <a:xfrm>
            <a:off x="4238677" y="2497663"/>
            <a:ext cx="6608646" cy="369283"/>
          </a:xfrm>
          <a:prstGeom prst="rect">
            <a:avLst/>
          </a:prstGeom>
          <a:noFill/>
        </p:spPr>
        <p:txBody>
          <a:bodyPr wrap="square" lIns="91391" tIns="45696" rIns="91391" bIns="45696" rtlCol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b="1">
                <a:latin typeface="思源等宽 L"/>
                <a:ea typeface="微软雅黑" panose="020B0503020204020204" charset="-122"/>
              </a:rPr>
              <a:t>作案人用竹竿等工具在窗外将室内他人的物品钩走</a:t>
            </a:r>
            <a:endParaRPr lang="en-US" altLang="zh-CN" b="1">
              <a:latin typeface="思源等宽 L"/>
              <a:ea typeface="微软雅黑" panose="020B0503020204020204" charset="-122"/>
            </a:endParaRPr>
          </a:p>
        </p:txBody>
      </p:sp>
      <p:sp>
        <p:nvSpPr>
          <p:cNvPr id="36" name="TextBox 66"/>
          <p:cNvSpPr txBox="1"/>
          <p:nvPr/>
        </p:nvSpPr>
        <p:spPr>
          <a:xfrm>
            <a:off x="4238677" y="3468211"/>
            <a:ext cx="6608646" cy="369283"/>
          </a:xfrm>
          <a:prstGeom prst="rect">
            <a:avLst/>
          </a:prstGeom>
          <a:noFill/>
        </p:spPr>
        <p:txBody>
          <a:bodyPr wrap="square" lIns="91391" tIns="45696" rIns="91391" bIns="45696" rtlCol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b="1">
                <a:latin typeface="思源等宽 L"/>
                <a:ea typeface="微软雅黑" panose="020B0503020204020204" charset="-122"/>
              </a:rPr>
              <a:t>作案人翻越没有牢固防范设施的窗户、气窗等入室行窃</a:t>
            </a:r>
            <a:endParaRPr lang="en-US" altLang="zh-CN" b="1">
              <a:latin typeface="思源等宽 L"/>
              <a:ea typeface="微软雅黑" panose="020B0503020204020204" charset="-122"/>
            </a:endParaRPr>
          </a:p>
        </p:txBody>
      </p:sp>
      <p:sp>
        <p:nvSpPr>
          <p:cNvPr id="37" name="TextBox 67"/>
          <p:cNvSpPr txBox="1"/>
          <p:nvPr/>
        </p:nvSpPr>
        <p:spPr>
          <a:xfrm>
            <a:off x="4238677" y="4384529"/>
            <a:ext cx="6608646" cy="369283"/>
          </a:xfrm>
          <a:prstGeom prst="rect">
            <a:avLst/>
          </a:prstGeom>
          <a:noFill/>
        </p:spPr>
        <p:txBody>
          <a:bodyPr wrap="square" lIns="91391" tIns="45696" rIns="91391" bIns="45696" rtlCol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b="1">
                <a:latin typeface="思源等宽 L"/>
                <a:ea typeface="微软雅黑" panose="020B0503020204020204" charset="-122"/>
              </a:rPr>
              <a:t>以推销物品的形式踩点，然后进行偷窃</a:t>
            </a:r>
            <a:endParaRPr lang="en-US" altLang="zh-CN" b="1">
              <a:latin typeface="思源等宽 L"/>
              <a:ea typeface="微软雅黑" panose="020B0503020204020204" charset="-122"/>
            </a:endParaRPr>
          </a:p>
        </p:txBody>
      </p:sp>
      <p:sp>
        <p:nvSpPr>
          <p:cNvPr id="38" name="TextBox 68"/>
          <p:cNvSpPr txBox="1"/>
          <p:nvPr/>
        </p:nvSpPr>
        <p:spPr>
          <a:xfrm>
            <a:off x="4238677" y="1525541"/>
            <a:ext cx="6608646" cy="369283"/>
          </a:xfrm>
          <a:prstGeom prst="rect">
            <a:avLst/>
          </a:prstGeom>
          <a:noFill/>
        </p:spPr>
        <p:txBody>
          <a:bodyPr wrap="square" lIns="91391" tIns="45696" rIns="91391" bIns="45696" rtlCol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b="1" dirty="0" err="1">
                <a:latin typeface="思源等宽 L"/>
                <a:ea typeface="微软雅黑" panose="020B0503020204020204" charset="-122"/>
              </a:rPr>
              <a:t>作趁无人或同学不备将放在桌、床等处的钱物信手拈来占为已有</a:t>
            </a:r>
            <a:endParaRPr lang="en-US" altLang="zh-CN" b="1" dirty="0">
              <a:latin typeface="思源等宽 L"/>
              <a:ea typeface="微软雅黑" panose="020B0503020204020204" charset="-122"/>
            </a:endParaRPr>
          </a:p>
        </p:txBody>
      </p:sp>
      <p:sp>
        <p:nvSpPr>
          <p:cNvPr id="39" name="文本框 12"/>
          <p:cNvSpPr txBox="1"/>
          <p:nvPr/>
        </p:nvSpPr>
        <p:spPr>
          <a:xfrm>
            <a:off x="1300776" y="2500279"/>
            <a:ext cx="2699334" cy="396588"/>
          </a:xfrm>
          <a:prstGeom prst="rect">
            <a:avLst/>
          </a:prstGeom>
          <a:noFill/>
          <a:ln>
            <a:noFill/>
          </a:ln>
        </p:spPr>
        <p:txBody>
          <a:bodyPr wrap="square" lIns="91391" tIns="45696" rIns="91391" bIns="45696">
            <a:spAutoFit/>
          </a:bodyPr>
          <a:lstStyle/>
          <a:p>
            <a:pPr algn="ctr">
              <a:defRPr/>
            </a:pPr>
            <a:r>
              <a:rPr lang="en-US" altLang="zh-CN" sz="2000" b="1" kern="0">
                <a:solidFill>
                  <a:prstClr val="white"/>
                </a:solidFill>
                <a:latin typeface="思源等宽 L"/>
                <a:ea typeface="微软雅黑" panose="020B0503020204020204" charset="-122"/>
              </a:rPr>
              <a:t>窗外钓鱼</a:t>
            </a:r>
            <a:endParaRPr lang="en-US" altLang="zh-CN" sz="2000" b="1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42" name="文本框 12"/>
          <p:cNvSpPr txBox="1"/>
          <p:nvPr/>
        </p:nvSpPr>
        <p:spPr>
          <a:xfrm>
            <a:off x="1300752" y="3463746"/>
            <a:ext cx="2745087" cy="396588"/>
          </a:xfrm>
          <a:prstGeom prst="rect">
            <a:avLst/>
          </a:prstGeom>
          <a:noFill/>
          <a:ln>
            <a:noFill/>
          </a:ln>
        </p:spPr>
        <p:txBody>
          <a:bodyPr wrap="square" lIns="91391" tIns="45696" rIns="91391" bIns="45696">
            <a:spAutoFit/>
          </a:bodyPr>
          <a:lstStyle/>
          <a:p>
            <a:pPr algn="ctr">
              <a:defRPr/>
            </a:pPr>
            <a:r>
              <a:rPr lang="en-US" altLang="zh-CN" sz="2000" b="1" kern="0">
                <a:solidFill>
                  <a:prstClr val="white"/>
                </a:solidFill>
                <a:latin typeface="思源等宽 L"/>
                <a:ea typeface="微软雅黑" panose="020B0503020204020204" charset="-122"/>
              </a:rPr>
              <a:t>翻窗入室</a:t>
            </a:r>
            <a:endParaRPr lang="en-US" altLang="zh-CN" sz="2000" b="1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45" name="文本框 12"/>
          <p:cNvSpPr txBox="1"/>
          <p:nvPr/>
        </p:nvSpPr>
        <p:spPr>
          <a:xfrm>
            <a:off x="1289179" y="4388121"/>
            <a:ext cx="2710937" cy="396588"/>
          </a:xfrm>
          <a:prstGeom prst="rect">
            <a:avLst/>
          </a:prstGeom>
          <a:noFill/>
          <a:ln>
            <a:noFill/>
          </a:ln>
        </p:spPr>
        <p:txBody>
          <a:bodyPr wrap="square" lIns="91391" tIns="45696" rIns="91391" bIns="45696">
            <a:spAutoFit/>
          </a:bodyPr>
          <a:lstStyle/>
          <a:p>
            <a:pPr algn="ctr">
              <a:defRPr/>
            </a:pPr>
            <a:r>
              <a:rPr lang="en-US" altLang="zh-CN" sz="2000" b="1" kern="0">
                <a:solidFill>
                  <a:prstClr val="white"/>
                </a:solidFill>
                <a:latin typeface="思源等宽 L"/>
                <a:ea typeface="微软雅黑" panose="020B0503020204020204" charset="-122"/>
              </a:rPr>
              <a:t>偷窃</a:t>
            </a:r>
            <a:endParaRPr lang="en-US" altLang="zh-CN" sz="2000" b="1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18" name="圆角矩形 56"/>
          <p:cNvSpPr/>
          <p:nvPr/>
        </p:nvSpPr>
        <p:spPr>
          <a:xfrm>
            <a:off x="1244445" y="5206996"/>
            <a:ext cx="2754316" cy="646984"/>
          </a:xfrm>
          <a:prstGeom prst="roundRect">
            <a:avLst>
              <a:gd name="adj" fmla="val 50000"/>
            </a:avLst>
          </a:prstGeom>
          <a:solidFill>
            <a:srgbClr val="EF8762"/>
          </a:solidFill>
          <a:ln w="28575" cap="flat" cmpd="sng" algn="ctr">
            <a:noFill/>
            <a:prstDash val="solid"/>
            <a:miter lim="800000"/>
          </a:ln>
          <a:effectLst/>
        </p:spPr>
        <p:txBody>
          <a:bodyPr lIns="91391" tIns="45696" rIns="91391" bIns="45696" anchor="ctr"/>
          <a:lstStyle/>
          <a:p>
            <a:pPr algn="ctr">
              <a:defRPr/>
            </a:pPr>
            <a:endParaRPr lang="zh-CN" altLang="en-US" sz="2400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19" name="文本框 12"/>
          <p:cNvSpPr txBox="1"/>
          <p:nvPr/>
        </p:nvSpPr>
        <p:spPr>
          <a:xfrm>
            <a:off x="1266133" y="5295535"/>
            <a:ext cx="2733994" cy="396588"/>
          </a:xfrm>
          <a:prstGeom prst="rect">
            <a:avLst/>
          </a:prstGeom>
          <a:noFill/>
          <a:ln>
            <a:noFill/>
          </a:ln>
        </p:spPr>
        <p:txBody>
          <a:bodyPr wrap="square" lIns="91391" tIns="45696" rIns="91391" bIns="45696">
            <a:spAutoFit/>
          </a:bodyPr>
          <a:lstStyle/>
          <a:p>
            <a:pPr algn="ctr">
              <a:defRPr/>
            </a:pPr>
            <a:r>
              <a:rPr lang="en-US" altLang="zh-CN" sz="2000" b="1" kern="0">
                <a:solidFill>
                  <a:prstClr val="white"/>
                </a:solidFill>
                <a:latin typeface="思源等宽 L"/>
                <a:ea typeface="微软雅黑" panose="020B0503020204020204" charset="-122"/>
              </a:rPr>
              <a:t>窃取银行卡或饭卡</a:t>
            </a:r>
            <a:endParaRPr lang="en-US" altLang="zh-CN" sz="2000" b="1" kern="0">
              <a:solidFill>
                <a:prstClr val="white"/>
              </a:solidFill>
              <a:latin typeface="思源等宽 L"/>
              <a:ea typeface="微软雅黑" panose="020B0503020204020204" charset="-122"/>
            </a:endParaRPr>
          </a:p>
        </p:txBody>
      </p:sp>
      <p:sp>
        <p:nvSpPr>
          <p:cNvPr id="21" name="TextBox 68"/>
          <p:cNvSpPr txBox="1"/>
          <p:nvPr/>
        </p:nvSpPr>
        <p:spPr>
          <a:xfrm>
            <a:off x="4238677" y="5180754"/>
            <a:ext cx="6608646" cy="646282"/>
          </a:xfrm>
          <a:prstGeom prst="rect">
            <a:avLst/>
          </a:prstGeom>
          <a:noFill/>
        </p:spPr>
        <p:txBody>
          <a:bodyPr wrap="square" lIns="91391" tIns="45696" rIns="91391" bIns="45696" rtlCol="0" anchor="ctr">
            <a:spAutoFit/>
          </a:bodyPr>
          <a:lstStyle/>
          <a:p>
            <a:pPr>
              <a:spcBef>
                <a:spcPct val="0"/>
              </a:spcBef>
            </a:pPr>
            <a:r>
              <a:rPr lang="en-US" altLang="zh-CN" b="1" dirty="0" err="1">
                <a:latin typeface="思源等宽 L"/>
                <a:ea typeface="微软雅黑" panose="020B0503020204020204" charset="-122"/>
              </a:rPr>
              <a:t>以认老乡形式或困难求助为名窃去银行卡或饭卡密码，取走银行的存款或饭卡的钱</a:t>
            </a:r>
            <a:endParaRPr lang="en-US" altLang="zh-CN" b="1" dirty="0">
              <a:latin typeface="思源等宽 L"/>
              <a:ea typeface="微软雅黑" panose="020B0503020204020204" charset="-122"/>
            </a:endParaRPr>
          </a:p>
        </p:txBody>
      </p:sp>
      <p:sp>
        <p:nvSpPr>
          <p:cNvPr id="46" name="文本框 6"/>
          <p:cNvSpPr txBox="1"/>
          <p:nvPr/>
        </p:nvSpPr>
        <p:spPr>
          <a:xfrm>
            <a:off x="850889" y="332405"/>
            <a:ext cx="104902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b="1" dirty="0" err="1">
                <a:solidFill>
                  <a:srgbClr val="F2A346"/>
                </a:solidFill>
                <a:cs typeface="+mn-ea"/>
                <a:sym typeface="+mn-lt"/>
              </a:rPr>
              <a:t>大学校园安全</a:t>
            </a:r>
            <a:r>
              <a:rPr lang="en-US" altLang="zh-CN" sz="2800" b="1" dirty="0">
                <a:solidFill>
                  <a:srgbClr val="F2A346"/>
                </a:solidFill>
                <a:cs typeface="+mn-ea"/>
                <a:sym typeface="+mn-lt"/>
              </a:rPr>
              <a:t> &gt; </a:t>
            </a:r>
            <a:r>
              <a:rPr lang="en-US" altLang="zh-CN" sz="2800" b="1" dirty="0" err="1">
                <a:solidFill>
                  <a:srgbClr val="F2A346"/>
                </a:solidFill>
                <a:cs typeface="+mn-ea"/>
                <a:sym typeface="+mn-lt"/>
              </a:rPr>
              <a:t>防盗</a:t>
            </a:r>
            <a:r>
              <a:rPr lang="en-US" altLang="zh-CN" sz="2800" b="1" dirty="0">
                <a:solidFill>
                  <a:srgbClr val="F2A346"/>
                </a:solidFill>
                <a:cs typeface="+mn-ea"/>
                <a:sym typeface="+mn-lt"/>
              </a:rPr>
              <a:t> &gt; 1．大学校园中发生的盗窃方式有哪几种？</a:t>
            </a:r>
            <a:endParaRPr lang="en-US" altLang="zh-CN" sz="2800" b="1" dirty="0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fill="hold" grpId="4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1" presetClass="entr" presetSubtype="0" fill="hold" grpId="1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27" dur="500" tmFilter="0,0; .5, 1; 1, 1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8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31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41" presetClass="entr" presetSubtype="0" fill="hold" grpId="9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41" dur="500" tmFilter="0,0; .5, 1; 1, 1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649"/>
                            </p:stCondLst>
                            <p:childTnLst>
                              <p:par>
                                <p:cTn id="43" presetID="42" presetClass="entr" presetSubtype="0" fill="hold" grpId="5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45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649"/>
                            </p:stCondLst>
                            <p:childTnLst>
                              <p:par>
                                <p:cTn id="49" presetID="41" presetClass="entr" presetSubtype="0" fill="hold" grpId="1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55" dur="500" tmFilter="0,0; .5, 1; 1, 1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3299"/>
                            </p:stCondLst>
                            <p:childTnLst>
                              <p:par>
                                <p:cTn id="57" presetID="42" presetClass="entr" presetSubtype="0" fill="hold" grpId="6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59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4299"/>
                            </p:stCondLst>
                            <p:childTnLst>
                              <p:par>
                                <p:cTn id="63" presetID="41" presetClass="entr" presetSubtype="0" fill="hold" grpId="11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69" dur="500" tmFilter="0,0; .5, 1; 1, 1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849"/>
                            </p:stCondLst>
                            <p:childTnLst>
                              <p:par>
                                <p:cTn id="71" presetID="42" presetClass="entr" presetSubtype="0" fill="hold" grpId="7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7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6" presetID="2" presetClass="entr" presetSubtype="2" fill="hold" grpId="1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1" presetClass="entr" presetSubtype="0" fill="hold" grpId="13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 prLst="">
                                      <p:cBhvr>
                                        <p:cTn id="86" dur="500" tmFilter="0,0; .5, 1; 1, 1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5849"/>
                            </p:stCondLst>
                            <p:childTnLst>
                              <p:par>
                                <p:cTn id="88" presetID="42" presetClass="entr" presetSubtype="0" fill="hold" grpId="14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 prLst="">
                                      <p:cBhvr>
                                        <p:cTn id="90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1"/>
      <p:bldP spid="29" grpId="2" animBg="1"/>
      <p:bldP spid="31" grpId="3" animBg="1"/>
      <p:bldP spid="33" grpId="4" animBg="1"/>
      <p:bldP spid="35" grpId="5"/>
      <p:bldP spid="36" grpId="6"/>
      <p:bldP spid="37" grpId="7"/>
      <p:bldP spid="38" grpId="8"/>
      <p:bldP spid="39" grpId="9"/>
      <p:bldP spid="42" grpId="10"/>
      <p:bldP spid="45" grpId="11"/>
      <p:bldP spid="18" grpId="12" animBg="1"/>
      <p:bldP spid="19" grpId="13"/>
      <p:bldP spid="21" grpId="14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>
          <a:blip r:embed="rId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ew shape"/>
          <p:cNvSpPr/>
          <p:nvPr/>
        </p:nvSpPr>
        <p:spPr>
          <a:xfrm>
            <a:off x="1270000" y="1524000"/>
            <a:ext cx="9652000" cy="4200144"/>
          </a:xfrm>
          <a:prstGeom prst="rect">
            <a:avLst/>
          </a:prstGeom>
          <a:noFill/>
        </p:spPr>
        <p:style>
          <a:lnRef idx="2">
            <a:srgbClr val="FFFFFF">
              <a:alpha val="0"/>
            </a:srgb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indent="0" algn="ctr">
              <a:lnSpc>
                <a:spcPct val="150000"/>
              </a:lnSpc>
            </a:pPr>
            <a:r>
              <a:rPr lang="en-US" altLang="zh-CN" sz="3200" b="1">
                <a:solidFill>
                  <a:srgbClr val="000000"/>
                </a:solidFill>
                <a:latin typeface="思源等宽 L"/>
              </a:rPr>
              <a:t>2．基本的防盗方法有哪几种？</a:t>
            </a:r>
            <a:endParaRPr lang="en-US" altLang="zh-CN" sz="3200" b="1">
              <a:solidFill>
                <a:srgbClr val="000000"/>
              </a:solidFill>
              <a:latin typeface="思源等宽 L"/>
            </a:endParaRPr>
          </a:p>
        </p:txBody>
      </p:sp>
      <p:sp>
        <p:nvSpPr>
          <p:cNvPr id="9" name="文本框 6"/>
          <p:cNvSpPr txBox="1"/>
          <p:nvPr/>
        </p:nvSpPr>
        <p:spPr>
          <a:xfrm>
            <a:off x="850889" y="332405"/>
            <a:ext cx="10490221" cy="6407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3600" b="1">
                <a:solidFill>
                  <a:srgbClr val="F2A346"/>
                </a:solidFill>
                <a:cs typeface="+mn-ea"/>
                <a:sym typeface="+mn-lt"/>
              </a:rPr>
              <a:t>大学校园安全 &gt; 防盗</a:t>
            </a:r>
            <a:endParaRPr lang="en-US" altLang="zh-CN" sz="3600" b="1">
              <a:solidFill>
                <a:srgbClr val="F2A346"/>
              </a:solidFill>
              <a:cs typeface="+mn-ea"/>
              <a:sym typeface="+mn-lt"/>
            </a:endParaRPr>
          </a:p>
        </p:txBody>
      </p:sp>
    </p:spTree>
  </p:cSld>
  <p:clrMapOvr>
    <a:masterClrMapping/>
  </p:clrMapOvr>
  <p:transition spd="med">
    <p:fade/>
  </p:transition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1723</Words>
  <Application>WPS 演示</Application>
  <PresentationFormat>宽屏</PresentationFormat>
  <Paragraphs>184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36" baseType="lpstr">
      <vt:lpstr>Arial</vt:lpstr>
      <vt:lpstr>宋体</vt:lpstr>
      <vt:lpstr>Wingdings</vt:lpstr>
      <vt:lpstr>方正综艺简体</vt:lpstr>
      <vt:lpstr>微软雅黑</vt:lpstr>
      <vt:lpstr>禹卫书法行书简体</vt:lpstr>
      <vt:lpstr>思源等宽 L</vt:lpstr>
      <vt:lpstr>Hilda Sonnenschein</vt:lpstr>
      <vt:lpstr>FontAwesome</vt:lpstr>
      <vt:lpstr>Open Sans</vt:lpstr>
      <vt:lpstr>Calibri</vt:lpstr>
      <vt:lpstr>Arial</vt:lpstr>
      <vt:lpstr>微软雅黑 Light</vt:lpstr>
      <vt:lpstr>仓耳渔阳体 W01</vt:lpstr>
      <vt:lpstr>思源黑体 CN Normal</vt:lpstr>
      <vt:lpstr>黑体</vt:lpstr>
      <vt:lpstr>等线</vt:lpstr>
      <vt:lpstr>Arial Unicode MS</vt:lpstr>
      <vt:lpstr>等线 Light</vt:lpstr>
      <vt:lpstr>Office 主题​​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Liu JP</dc:creator>
  <cp:lastModifiedBy>一颗苹果</cp:lastModifiedBy>
  <cp:revision>38</cp:revision>
  <dcterms:created xsi:type="dcterms:W3CDTF">2020-12-30T08:37:00Z</dcterms:created>
  <dcterms:modified xsi:type="dcterms:W3CDTF">2021-09-15T02:45:38Z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A4D910F5897A4984BC6E6BB5C45FB786</vt:lpwstr>
  </property>
  <property fmtid="{D5CDD505-2E9C-101B-9397-08002B2CF9AE}" pid="3" name="KSOProductBuildVer">
    <vt:lpwstr>2052-11.1.0.10463</vt:lpwstr>
  </property>
</Properties>
</file>