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3"/>
    <p:sldId id="257" r:id="rId4"/>
    <p:sldId id="258" r:id="rId5"/>
    <p:sldId id="259" r:id="rId6"/>
    <p:sldId id="260" r:id="rId7"/>
    <p:sldId id="261" r:id="rId8"/>
    <p:sldId id="262" r:id="rId9"/>
    <p:sldId id="263" r:id="rId10"/>
    <p:sldId id="264" r:id="rId11"/>
    <p:sldId id="265" r:id="rId12"/>
    <p:sldId id="29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5" r:id="rId36"/>
  </p:sldIdLst>
  <p:sldSz cx="11518900" cy="64801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33"/>
    <a:srgbClr val="D4B46D"/>
    <a:srgbClr val="DCDDDD"/>
    <a:srgbClr val="FFC000"/>
    <a:srgbClr val="FF6600"/>
    <a:srgbClr val="898989"/>
    <a:srgbClr val="59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438" y="96"/>
      </p:cViewPr>
      <p:guideLst>
        <p:guide orient="horz" pos="2030"/>
        <p:guide pos="279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a:solidFill>
                  <a:srgbClr val="D4B46D"/>
                </a:solidFill>
                <a:latin typeface="微软雅黑" panose="020B0503020204020204" pitchFamily="18" charset="-122"/>
                <a:ea typeface="微软雅黑" panose="020B0503020204020204" pitchFamily="18" charset="-122"/>
              </a:rPr>
              <a:t>需求趋势分析</a:t>
            </a:r>
            <a:endParaRPr>
              <a:solidFill>
                <a:srgbClr val="D4B46D"/>
              </a:solidFill>
              <a:latin typeface="微软雅黑" panose="020B0503020204020204" pitchFamily="18" charset="-122"/>
              <a:ea typeface="微软雅黑" panose="020B0503020204020204" pitchFamily="18" charset="-122"/>
            </a:endParaRPr>
          </a:p>
        </c:rich>
      </c:tx>
      <c:layout/>
      <c:overlay val="0"/>
      <c:spPr>
        <a:noFill/>
        <a:ln>
          <a:noFill/>
        </a:ln>
        <a:effectLst/>
      </c:spPr>
    </c:title>
    <c:autoTitleDeleted val="0"/>
    <c:plotArea>
      <c:layout/>
      <c:lineChart>
        <c:grouping val="stacked"/>
        <c:varyColors val="0"/>
        <c:ser>
          <c:idx val="0"/>
          <c:order val="0"/>
          <c:tx>
            <c:strRef>
              <c:f>Sheet1!$B$1</c:f>
              <c:strCache>
                <c:ptCount val="1"/>
                <c:pt idx="0">
                  <c:v>人数</c:v>
                </c:pt>
              </c:strCache>
            </c:strRef>
          </c:tx>
          <c:spPr>
            <a:ln w="28575" cap="rnd">
              <a:solidFill>
                <a:schemeClr val="accent6">
                  <a:lumMod val="50000"/>
                </a:schemeClr>
              </a:solidFill>
              <a:round/>
            </a:ln>
            <a:effectLst/>
          </c:spPr>
          <c:marker>
            <c:symbol val="none"/>
          </c:marker>
          <c:dLbls>
            <c:delete val="1"/>
          </c:dLbls>
          <c:cat>
            <c:strRef>
              <c:f>Sheet1!$A$2:$A$6</c:f>
              <c:strCache>
                <c:ptCount val="5"/>
                <c:pt idx="0">
                  <c:v>2012年</c:v>
                </c:pt>
                <c:pt idx="1">
                  <c:v>2013年 </c:v>
                </c:pt>
                <c:pt idx="2">
                  <c:v>2014年</c:v>
                </c:pt>
                <c:pt idx="3">
                  <c:v>2015年</c:v>
                </c:pt>
                <c:pt idx="4">
                  <c:v>2016年</c:v>
                </c:pt>
              </c:strCache>
            </c:strRef>
          </c:cat>
          <c:val>
            <c:numRef>
              <c:f>Sheet1!$B$2:$B$6</c:f>
              <c:numCache>
                <c:formatCode>General</c:formatCode>
                <c:ptCount val="5"/>
                <c:pt idx="0">
                  <c:v>2.1</c:v>
                </c:pt>
                <c:pt idx="1">
                  <c:v>2.5</c:v>
                </c:pt>
                <c:pt idx="2">
                  <c:v>3.5</c:v>
                </c:pt>
                <c:pt idx="3">
                  <c:v>4.5</c:v>
                </c:pt>
                <c:pt idx="4">
                  <c:v>6</c:v>
                </c:pt>
              </c:numCache>
            </c:numRef>
          </c:val>
          <c:smooth val="0"/>
        </c:ser>
        <c:ser>
          <c:idx val="1"/>
          <c:order val="1"/>
          <c:tx>
            <c:strRef>
              <c:f>Sheet1!$C$1</c:f>
              <c:strCache>
                <c:ptCount val="1"/>
                <c:pt idx="0">
                  <c:v>吨数</c:v>
                </c:pt>
              </c:strCache>
            </c:strRef>
          </c:tx>
          <c:spPr>
            <a:ln w="28575" cap="rnd">
              <a:solidFill>
                <a:schemeClr val="tx2">
                  <a:lumMod val="60000"/>
                  <a:lumOff val="40000"/>
                </a:schemeClr>
              </a:solidFill>
              <a:round/>
            </a:ln>
            <a:effectLst/>
          </c:spPr>
          <c:marker>
            <c:symbol val="none"/>
          </c:marker>
          <c:dLbls>
            <c:delete val="1"/>
          </c:dLbls>
          <c:cat>
            <c:strRef>
              <c:f>Sheet1!$A$2:$A$6</c:f>
              <c:strCache>
                <c:ptCount val="5"/>
                <c:pt idx="0">
                  <c:v>2012年</c:v>
                </c:pt>
                <c:pt idx="1">
                  <c:v>2013年 </c:v>
                </c:pt>
                <c:pt idx="2">
                  <c:v>2014年</c:v>
                </c:pt>
                <c:pt idx="3">
                  <c:v>2015年</c:v>
                </c:pt>
                <c:pt idx="4">
                  <c:v>2016年</c:v>
                </c:pt>
              </c:strCache>
            </c:strRef>
          </c:cat>
          <c:val>
            <c:numRef>
              <c:f>Sheet1!$C$2:$C$6</c:f>
              <c:numCache>
                <c:formatCode>General</c:formatCode>
                <c:ptCount val="5"/>
                <c:pt idx="0">
                  <c:v>2.4</c:v>
                </c:pt>
                <c:pt idx="1">
                  <c:v>4.4</c:v>
                </c:pt>
                <c:pt idx="2">
                  <c:v>1.8</c:v>
                </c:pt>
                <c:pt idx="3">
                  <c:v>2.8</c:v>
                </c:pt>
                <c:pt idx="4">
                  <c:v>7</c:v>
                </c:pt>
              </c:numCache>
            </c:numRef>
          </c:val>
          <c:smooth val="0"/>
        </c:ser>
        <c:ser>
          <c:idx val="2"/>
          <c:order val="2"/>
          <c:tx>
            <c:strRef>
              <c:f>Sheet1!$D$1</c:f>
              <c:strCache>
                <c:ptCount val="1"/>
                <c:pt idx="0">
                  <c:v>费用</c:v>
                </c:pt>
              </c:strCache>
            </c:strRef>
          </c:tx>
          <c:spPr>
            <a:ln w="28575" cap="rnd">
              <a:solidFill>
                <a:schemeClr val="accent6"/>
              </a:solidFill>
              <a:round/>
            </a:ln>
            <a:effectLst/>
          </c:spPr>
          <c:marker>
            <c:symbol val="none"/>
          </c:marker>
          <c:dLbls>
            <c:delete val="1"/>
          </c:dLbls>
          <c:cat>
            <c:strRef>
              <c:f>Sheet1!$A$2:$A$6</c:f>
              <c:strCache>
                <c:ptCount val="5"/>
                <c:pt idx="0">
                  <c:v>2012年</c:v>
                </c:pt>
                <c:pt idx="1">
                  <c:v>2013年 </c:v>
                </c:pt>
                <c:pt idx="2">
                  <c:v>2014年</c:v>
                </c:pt>
                <c:pt idx="3">
                  <c:v>2015年</c:v>
                </c:pt>
                <c:pt idx="4">
                  <c:v>2016年</c:v>
                </c:pt>
              </c:strCache>
            </c:strRef>
          </c:cat>
          <c:val>
            <c:numRef>
              <c:f>Sheet1!$D$2:$D$6</c:f>
              <c:numCache>
                <c:formatCode>General</c:formatCode>
                <c:ptCount val="5"/>
                <c:pt idx="0">
                  <c:v>2</c:v>
                </c:pt>
                <c:pt idx="1">
                  <c:v>2</c:v>
                </c:pt>
                <c:pt idx="2">
                  <c:v>3</c:v>
                </c:pt>
                <c:pt idx="3">
                  <c:v>5</c:v>
                </c:pt>
                <c:pt idx="4">
                  <c:v>9</c:v>
                </c:pt>
              </c:numCache>
            </c:numRef>
          </c:val>
          <c:smooth val="0"/>
        </c:ser>
        <c:dLbls>
          <c:showLegendKey val="0"/>
          <c:showVal val="0"/>
          <c:showCatName val="0"/>
          <c:showSerName val="0"/>
          <c:showPercent val="0"/>
          <c:showBubbleSize val="0"/>
        </c:dLbls>
        <c:marker val="0"/>
        <c:smooth val="0"/>
        <c:axId val="132260224"/>
        <c:axId val="132261760"/>
      </c:lineChart>
      <c:catAx>
        <c:axId val="132260224"/>
        <c:scaling>
          <c:orientation val="minMax"/>
        </c:scaling>
        <c:delete val="0"/>
        <c:axPos val="b"/>
        <c:numFmt formatCode="General" sourceLinked="0"/>
        <c:majorTickMark val="none"/>
        <c:minorTickMark val="none"/>
        <c:tickLblPos val="nextTo"/>
        <c:spPr>
          <a:noFill/>
          <a:ln w="6350" cap="flat" cmpd="sng" algn="ctr">
            <a:solidFill>
              <a:srgbClr val="D4B46D"/>
            </a:solidFill>
            <a:round/>
          </a:ln>
          <a:effectLst/>
        </c:spPr>
        <c:txPr>
          <a:bodyPr rot="-60000000" spcFirstLastPara="0" vertOverflow="ellipsis" vert="horz" wrap="square" anchor="ctr" anchorCtr="1"/>
          <a:lstStyle/>
          <a:p>
            <a:pPr>
              <a:defRPr lang="zh-CN" sz="900" b="0" i="0" u="none" strike="noStrike" kern="1200" baseline="0">
                <a:solidFill>
                  <a:srgbClr val="D4B46D"/>
                </a:solidFill>
                <a:latin typeface="+mn-lt"/>
                <a:ea typeface="+mn-ea"/>
                <a:cs typeface="+mn-cs"/>
              </a:defRPr>
            </a:pPr>
          </a:p>
        </c:txPr>
        <c:crossAx val="132261760"/>
        <c:crosses val="autoZero"/>
        <c:auto val="1"/>
        <c:lblAlgn val="ctr"/>
        <c:lblOffset val="100"/>
        <c:noMultiLvlLbl val="0"/>
      </c:catAx>
      <c:valAx>
        <c:axId val="132261760"/>
        <c:scaling>
          <c:orientation val="minMax"/>
        </c:scaling>
        <c:delete val="0"/>
        <c:axPos val="l"/>
        <c:majorGridlines>
          <c:spPr>
            <a:ln w="6350" cap="flat" cmpd="sng" algn="ctr">
              <a:solidFill>
                <a:srgbClr val="D4B46D"/>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rgbClr val="D4B46D"/>
                </a:solidFill>
                <a:latin typeface="+mn-lt"/>
                <a:ea typeface="+mn-ea"/>
                <a:cs typeface="+mn-cs"/>
              </a:defRPr>
            </a:pPr>
          </a:p>
        </c:txPr>
        <c:crossAx val="132260224"/>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baseline="0">
                <a:solidFill>
                  <a:schemeClr val="dk1">
                    <a:lumMod val="75000"/>
                    <a:lumOff val="25000"/>
                  </a:schemeClr>
                </a:solidFill>
                <a:latin typeface="+mn-lt"/>
                <a:ea typeface="+mn-ea"/>
                <a:cs typeface="+mn-cs"/>
              </a:defRPr>
            </a:pPr>
            <a:r>
              <a:rPr sz="1400" b="0">
                <a:solidFill>
                  <a:srgbClr val="D4B46D"/>
                </a:solidFill>
                <a:latin typeface="微软雅黑" panose="020B0503020204020204" pitchFamily="18" charset="-122"/>
                <a:ea typeface="微软雅黑" panose="020B0503020204020204" pitchFamily="18" charset="-122"/>
              </a:rPr>
              <a:t>2016年需求季度数据</a:t>
            </a:r>
            <a:endParaRPr sz="1400" b="0">
              <a:solidFill>
                <a:srgbClr val="D4B46D"/>
              </a:solidFill>
              <a:latin typeface="微软雅黑" panose="020B0503020204020204" pitchFamily="18" charset="-122"/>
              <a:ea typeface="微软雅黑" panose="020B0503020204020204" pitchFamily="18" charset="-122"/>
            </a:endParaRPr>
          </a:p>
        </c:rich>
      </c:tx>
      <c:layout/>
      <c:overlay val="0"/>
      <c:spPr>
        <a:noFill/>
        <a:ln>
          <a:noFill/>
        </a:ln>
        <a:effectLst/>
      </c:spPr>
    </c:title>
    <c:autoTitleDeleted val="0"/>
    <c:plotArea>
      <c:layout/>
      <c:doughnutChart>
        <c:varyColors val="1"/>
        <c:ser>
          <c:idx val="0"/>
          <c:order val="0"/>
          <c:tx>
            <c:strRef>
              <c:f>Sheet1!$B$1</c:f>
              <c:strCache>
                <c:ptCount val="1"/>
                <c:pt idx="0">
                  <c:v>2016年需求季度数据</c:v>
                </c:pt>
              </c:strCache>
            </c:strRef>
          </c:tx>
          <c:spPr/>
          <c:explosion val="0"/>
          <c:dPt>
            <c:idx val="0"/>
            <c:bubble3D val="0"/>
            <c:spPr>
              <a:solidFill>
                <a:srgbClr val="D4B46D"/>
              </a:solidFill>
              <a:ln>
                <a:noFill/>
              </a:ln>
              <a:effectLst>
                <a:outerShdw blurRad="254000" sx="102000" sy="102000" algn="ctr" rotWithShape="0">
                  <a:prstClr val="black">
                    <a:alpha val="20000"/>
                  </a:prstClr>
                </a:outerShdw>
              </a:effectLst>
            </c:spPr>
          </c:dPt>
          <c:dPt>
            <c:idx val="1"/>
            <c:bubble3D val="0"/>
            <c:spPr>
              <a:solidFill>
                <a:srgbClr val="333333"/>
              </a:solidFill>
              <a:ln>
                <a:noFill/>
              </a:ln>
              <a:effectLst>
                <a:outerShdw blurRad="254000" sx="102000" sy="102000" algn="ctr" rotWithShape="0">
                  <a:prstClr val="black">
                    <a:alpha val="20000"/>
                  </a:prstClr>
                </a:outerShdw>
              </a:effectLst>
            </c:spPr>
          </c:dPt>
          <c:dPt>
            <c:idx val="2"/>
            <c:bubble3D val="0"/>
            <c:spPr>
              <a:solidFill>
                <a:srgbClr val="595757"/>
              </a:solidFill>
              <a:ln>
                <a:noFill/>
              </a:ln>
              <a:effectLst>
                <a:outerShdw blurRad="254000" sx="102000" sy="102000" algn="ctr" rotWithShape="0">
                  <a:prstClr val="black">
                    <a:alpha val="20000"/>
                  </a:prstClr>
                </a:outerShdw>
              </a:effectLst>
            </c:spPr>
          </c:dPt>
          <c:dPt>
            <c:idx val="3"/>
            <c:bubble3D val="0"/>
            <c:spPr>
              <a:solidFill>
                <a:srgbClr val="898989"/>
              </a:solidFill>
              <a:ln>
                <a:noFill/>
              </a:ln>
              <a:effectLst>
                <a:outerShdw blurRad="254000" sx="102000" sy="102000" algn="ctr" rotWithShape="0">
                  <a:prstClr val="black">
                    <a:alpha val="20000"/>
                  </a:prstClr>
                </a:outerShdw>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dk1">
                  <a:lumMod val="75000"/>
                  <a:lumOff val="25000"/>
                </a:schemeClr>
              </a:solidFill>
              <a:latin typeface="+mn-lt"/>
              <a:ea typeface="+mn-ea"/>
              <a:cs typeface="+mn-cs"/>
            </a:defRPr>
          </a:pPr>
        </a:p>
      </c:txPr>
    </c:legend>
    <c:plotVisOnly val="1"/>
    <c:dispBlanksAs val="zero"/>
    <c:showDLblsOverMax val="0"/>
  </c:chart>
  <c:spPr>
    <a:noFill/>
    <a:ln w="3175" cap="flat" cmpd="sng" algn="ctr">
      <a:solidFill>
        <a:srgbClr val="D4B46D"/>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a:solidFill>
                  <a:srgbClr val="D4B46D"/>
                </a:solidFill>
                <a:latin typeface="微软雅黑" panose="020B0503020204020204" pitchFamily="18" charset="-122"/>
                <a:ea typeface="微软雅黑" panose="020B0503020204020204" pitchFamily="18" charset="-122"/>
              </a:rPr>
              <a:t>行业前景数据解析</a:t>
            </a:r>
            <a:endParaRPr>
              <a:solidFill>
                <a:srgbClr val="D4B46D"/>
              </a:solidFill>
              <a:latin typeface="微软雅黑" panose="020B0503020204020204" pitchFamily="18" charset="-122"/>
              <a:ea typeface="微软雅黑" panose="020B0503020204020204" pitchFamily="18"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年销售量吨</c:v>
                </c:pt>
              </c:strCache>
            </c:strRef>
          </c:tx>
          <c:spPr>
            <a:solidFill>
              <a:srgbClr val="595757"/>
            </a:solidFill>
            <a:ln>
              <a:noFill/>
            </a:ln>
            <a:effectLst/>
          </c:spPr>
          <c:invertIfNegative val="0"/>
          <c:dLbls>
            <c:delete val="1"/>
          </c:dLbls>
          <c:cat>
            <c:strRef>
              <c:f>Sheet1!$A$2:$A$6</c:f>
              <c:strCache>
                <c:ptCount val="5"/>
                <c:pt idx="0">
                  <c:v>2012年</c:v>
                </c:pt>
                <c:pt idx="1">
                  <c:v>2013年</c:v>
                </c:pt>
                <c:pt idx="2">
                  <c:v>2014年</c:v>
                </c:pt>
                <c:pt idx="3">
                  <c:v>2015年</c:v>
                </c:pt>
                <c:pt idx="4">
                  <c:v>2016年</c:v>
                </c:pt>
              </c:strCache>
            </c:strRef>
          </c:cat>
          <c:val>
            <c:numRef>
              <c:f>Sheet1!$B$2:$B$6</c:f>
              <c:numCache>
                <c:formatCode>General</c:formatCode>
                <c:ptCount val="5"/>
                <c:pt idx="0">
                  <c:v>809</c:v>
                </c:pt>
                <c:pt idx="1">
                  <c:v>699</c:v>
                </c:pt>
                <c:pt idx="2">
                  <c:v>921</c:v>
                </c:pt>
                <c:pt idx="3">
                  <c:v>3050</c:v>
                </c:pt>
                <c:pt idx="4">
                  <c:v>5080</c:v>
                </c:pt>
              </c:numCache>
            </c:numRef>
          </c:val>
        </c:ser>
        <c:ser>
          <c:idx val="1"/>
          <c:order val="1"/>
          <c:tx>
            <c:strRef>
              <c:f>Sheet1!$C$1</c:f>
              <c:strCache>
                <c:ptCount val="1"/>
                <c:pt idx="0">
                  <c:v>年收入万元</c:v>
                </c:pt>
              </c:strCache>
            </c:strRef>
          </c:tx>
          <c:spPr>
            <a:solidFill>
              <a:srgbClr val="D4B46D"/>
            </a:solidFill>
            <a:ln>
              <a:noFill/>
            </a:ln>
            <a:effectLst/>
          </c:spPr>
          <c:invertIfNegative val="0"/>
          <c:dLbls>
            <c:delete val="1"/>
          </c:dLbls>
          <c:cat>
            <c:strRef>
              <c:f>Sheet1!$A$2:$A$6</c:f>
              <c:strCache>
                <c:ptCount val="5"/>
                <c:pt idx="0">
                  <c:v>2012年</c:v>
                </c:pt>
                <c:pt idx="1">
                  <c:v>2013年</c:v>
                </c:pt>
                <c:pt idx="2">
                  <c:v>2014年</c:v>
                </c:pt>
                <c:pt idx="3">
                  <c:v>2015年</c:v>
                </c:pt>
                <c:pt idx="4">
                  <c:v>2016年</c:v>
                </c:pt>
              </c:strCache>
            </c:strRef>
          </c:cat>
          <c:val>
            <c:numRef>
              <c:f>Sheet1!$C$2:$C$6</c:f>
              <c:numCache>
                <c:formatCode>General</c:formatCode>
                <c:ptCount val="5"/>
                <c:pt idx="0">
                  <c:v>206</c:v>
                </c:pt>
                <c:pt idx="1">
                  <c:v>305</c:v>
                </c:pt>
                <c:pt idx="2">
                  <c:v>960</c:v>
                </c:pt>
                <c:pt idx="3">
                  <c:v>6520</c:v>
                </c:pt>
                <c:pt idx="4">
                  <c:v>12500</c:v>
                </c:pt>
              </c:numCache>
            </c:numRef>
          </c:val>
        </c:ser>
        <c:dLbls>
          <c:showLegendKey val="0"/>
          <c:showVal val="0"/>
          <c:showCatName val="0"/>
          <c:showSerName val="0"/>
          <c:showPercent val="0"/>
          <c:showBubbleSize val="0"/>
        </c:dLbls>
        <c:gapWidth val="219"/>
        <c:overlap val="-27"/>
        <c:axId val="139683712"/>
        <c:axId val="139685248"/>
      </c:barChart>
      <c:catAx>
        <c:axId val="139683712"/>
        <c:scaling>
          <c:orientation val="minMax"/>
        </c:scaling>
        <c:delete val="0"/>
        <c:axPos val="b"/>
        <c:numFmt formatCode="General" sourceLinked="0"/>
        <c:majorTickMark val="none"/>
        <c:minorTickMark val="none"/>
        <c:tickLblPos val="nextTo"/>
        <c:spPr>
          <a:noFill/>
          <a:ln w="9525" cap="flat" cmpd="sng" algn="ctr">
            <a:solidFill>
              <a:srgbClr val="D4B46D"/>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39685248"/>
        <c:crosses val="autoZero"/>
        <c:auto val="1"/>
        <c:lblAlgn val="ctr"/>
        <c:lblOffset val="100"/>
        <c:noMultiLvlLbl val="0"/>
      </c:catAx>
      <c:valAx>
        <c:axId val="139685248"/>
        <c:scaling>
          <c:orientation val="minMax"/>
        </c:scaling>
        <c:delete val="0"/>
        <c:axPos val="l"/>
        <c:majorGridlines>
          <c:spPr>
            <a:ln w="3175" cap="flat" cmpd="sng" algn="ctr">
              <a:solidFill>
                <a:srgbClr val="D4B46D"/>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rgbClr val="D4B46D"/>
                </a:solidFill>
                <a:latin typeface="+mn-lt"/>
                <a:ea typeface="+mn-ea"/>
                <a:cs typeface="+mn-cs"/>
              </a:defRPr>
            </a:pPr>
          </a:p>
        </c:txPr>
        <c:crossAx val="13968371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160" b="1" i="0" u="none" strike="noStrike" kern="1200" baseline="0">
                <a:solidFill>
                  <a:schemeClr val="tx1"/>
                </a:solidFill>
                <a:latin typeface="+mn-lt"/>
                <a:ea typeface="+mn-ea"/>
                <a:cs typeface="+mn-cs"/>
              </a:defRPr>
            </a:pPr>
            <a:r>
              <a:rPr sz="1400">
                <a:solidFill>
                  <a:srgbClr val="D4B46D"/>
                </a:solidFill>
                <a:latin typeface="微软雅黑" panose="020B0503020204020204" pitchFamily="18" charset="-122"/>
                <a:ea typeface="微软雅黑" panose="020B0503020204020204" pitchFamily="18" charset="-122"/>
              </a:rPr>
              <a:t>年预计收益（万元）</a:t>
            </a:r>
            <a:endParaRPr sz="1400">
              <a:solidFill>
                <a:srgbClr val="D4B46D"/>
              </a:solidFill>
              <a:latin typeface="微软雅黑" panose="020B0503020204020204" pitchFamily="18" charset="-122"/>
              <a:ea typeface="微软雅黑" panose="020B0503020204020204" pitchFamily="18" charset="-122"/>
            </a:endParaRPr>
          </a:p>
        </c:rich>
      </c:tx>
      <c:layout/>
      <c:overlay val="0"/>
    </c:title>
    <c:autoTitleDeleted val="0"/>
    <c:plotArea>
      <c:layout/>
      <c:barChart>
        <c:barDir val="col"/>
        <c:grouping val="clustered"/>
        <c:varyColors val="0"/>
        <c:ser>
          <c:idx val="0"/>
          <c:order val="0"/>
          <c:tx>
            <c:strRef>
              <c:f>Sheet1!$B$1</c:f>
              <c:strCache>
                <c:ptCount val="1"/>
                <c:pt idx="0">
                  <c:v>年预计收益（万元）</c:v>
                </c:pt>
              </c:strCache>
            </c:strRef>
          </c:tx>
          <c:spPr>
            <a:solidFill>
              <a:srgbClr val="D4B46D"/>
            </a:solidFill>
          </c:spPr>
          <c:invertIfNegative val="0"/>
          <c:dPt>
            <c:idx val="1"/>
            <c:invertIfNegative val="0"/>
            <c:bubble3D val="0"/>
            <c:spPr>
              <a:solidFill>
                <a:srgbClr val="898989"/>
              </a:solidFill>
            </c:spPr>
          </c:dPt>
          <c:dPt>
            <c:idx val="3"/>
            <c:invertIfNegative val="0"/>
            <c:bubble3D val="0"/>
            <c:spPr>
              <a:solidFill>
                <a:srgbClr val="898989"/>
              </a:solidFill>
            </c:spPr>
          </c:dPt>
          <c:dLbls>
            <c:delete val="1"/>
          </c:dLbls>
          <c:cat>
            <c:strRef>
              <c:f>Sheet1!$A$2:$A$6</c:f>
              <c:strCache>
                <c:ptCount val="5"/>
                <c:pt idx="0">
                  <c:v>2017年</c:v>
                </c:pt>
                <c:pt idx="1">
                  <c:v>2018年</c:v>
                </c:pt>
                <c:pt idx="2">
                  <c:v>2019年</c:v>
                </c:pt>
                <c:pt idx="3">
                  <c:v>2020年</c:v>
                </c:pt>
                <c:pt idx="4">
                  <c:v>2021年</c:v>
                </c:pt>
              </c:strCache>
            </c:strRef>
          </c:cat>
          <c:val>
            <c:numRef>
              <c:f>Sheet1!$B$2:$B$6</c:f>
              <c:numCache>
                <c:formatCode>General</c:formatCode>
                <c:ptCount val="5"/>
                <c:pt idx="0">
                  <c:v>3300</c:v>
                </c:pt>
                <c:pt idx="1">
                  <c:v>5600</c:v>
                </c:pt>
                <c:pt idx="2">
                  <c:v>9080</c:v>
                </c:pt>
                <c:pt idx="3">
                  <c:v>12090</c:v>
                </c:pt>
                <c:pt idx="4">
                  <c:v>15890</c:v>
                </c:pt>
              </c:numCache>
            </c:numRef>
          </c:val>
        </c:ser>
        <c:dLbls>
          <c:showLegendKey val="0"/>
          <c:showVal val="0"/>
          <c:showCatName val="0"/>
          <c:showSerName val="0"/>
          <c:showPercent val="0"/>
          <c:showBubbleSize val="0"/>
        </c:dLbls>
        <c:gapWidth val="150"/>
        <c:axId val="77431552"/>
        <c:axId val="77433088"/>
      </c:barChart>
      <c:catAx>
        <c:axId val="77431552"/>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crossAx val="77433088"/>
        <c:crosses val="autoZero"/>
        <c:auto val="1"/>
        <c:lblAlgn val="ctr"/>
        <c:lblOffset val="100"/>
        <c:noMultiLvlLbl val="0"/>
      </c:catAx>
      <c:valAx>
        <c:axId val="7743308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crossAx val="7743155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zh-CN" altLang="en-US" sz="1200" b="0" dirty="0" smtClean="0">
                <a:solidFill>
                  <a:srgbClr val="D4B46D"/>
                </a:solidFill>
                <a:latin typeface="微软雅黑" panose="020B0503020204020204" pitchFamily="18" charset="-122"/>
                <a:ea typeface="微软雅黑" panose="020B0503020204020204" pitchFamily="18" charset="-122"/>
              </a:rPr>
              <a:t>初始阶段</a:t>
            </a:r>
            <a:r>
              <a:rPr lang="zh-CN" sz="1200" b="0" dirty="0" smtClean="0">
                <a:solidFill>
                  <a:srgbClr val="D4B46D"/>
                </a:solidFill>
                <a:latin typeface="微软雅黑" panose="020B0503020204020204" pitchFamily="18" charset="-122"/>
                <a:ea typeface="微软雅黑" panose="020B0503020204020204" pitchFamily="18" charset="-122"/>
              </a:rPr>
              <a:t>资</a:t>
            </a:r>
            <a:r>
              <a:rPr lang="zh-CN" sz="1200" b="0" dirty="0">
                <a:solidFill>
                  <a:srgbClr val="D4B46D"/>
                </a:solidFill>
                <a:latin typeface="微软雅黑" panose="020B0503020204020204" pitchFamily="18" charset="-122"/>
                <a:ea typeface="微软雅黑" panose="020B0503020204020204" pitchFamily="18" charset="-122"/>
              </a:rPr>
              <a:t>金使用预算</a:t>
            </a:r>
            <a:endParaRPr lang="zh-CN" sz="1200" b="0" dirty="0">
              <a:solidFill>
                <a:srgbClr val="D4B46D"/>
              </a:solidFill>
              <a:latin typeface="微软雅黑" panose="020B0503020204020204" pitchFamily="18" charset="-122"/>
              <a:ea typeface="微软雅黑" panose="020B0503020204020204" pitchFamily="18" charset="-122"/>
            </a:endParaRPr>
          </a:p>
        </c:rich>
      </c:tx>
      <c:layout>
        <c:manualLayout>
          <c:xMode val="edge"/>
          <c:yMode val="edge"/>
          <c:x val="0.287371058784524"/>
          <c:y val="0.0910391974379328"/>
        </c:manualLayout>
      </c:layout>
      <c:overlay val="0"/>
    </c:title>
    <c:autoTitleDeleted val="0"/>
    <c:plotArea>
      <c:layout/>
      <c:pieChart>
        <c:varyColors val="1"/>
        <c:ser>
          <c:idx val="0"/>
          <c:order val="0"/>
          <c:tx>
            <c:strRef>
              <c:f>'Sheet1'!$B$1</c:f>
              <c:strCache>
                <c:ptCount val="1"/>
                <c:pt idx="0">
                  <c:v>销售额</c:v>
                </c:pt>
              </c:strCache>
            </c:strRef>
          </c:tx>
          <c:explosion val="0"/>
          <c:dPt>
            <c:idx val="0"/>
            <c:bubble3D val="0"/>
            <c:spPr>
              <a:solidFill>
                <a:schemeClr val="bg2">
                  <a:lumMod val="50000"/>
                </a:schemeClr>
              </a:solidFill>
            </c:spPr>
          </c:dPt>
          <c:dPt>
            <c:idx val="1"/>
            <c:bubble3D val="0"/>
            <c:spPr>
              <a:solidFill>
                <a:srgbClr val="D4B46D"/>
              </a:solidFill>
            </c:spPr>
          </c:dPt>
          <c:dPt>
            <c:idx val="2"/>
            <c:bubble3D val="0"/>
            <c:spPr>
              <a:solidFill>
                <a:schemeClr val="tx1">
                  <a:lumMod val="50000"/>
                  <a:lumOff val="50000"/>
                </a:schemeClr>
              </a:solidFill>
            </c:spPr>
          </c:dPt>
          <c:dPt>
            <c:idx val="3"/>
            <c:bubble3D val="0"/>
            <c:spPr>
              <a:solidFill>
                <a:schemeClr val="tx1">
                  <a:lumMod val="65000"/>
                  <a:lumOff val="35000"/>
                </a:schemeClr>
              </a:solidFill>
            </c:spPr>
          </c:dPt>
          <c:dPt>
            <c:idx val="4"/>
            <c:bubble3D val="0"/>
            <c:spPr>
              <a:solidFill>
                <a:schemeClr val="bg2">
                  <a:lumMod val="75000"/>
                </a:schemeClr>
              </a:solidFill>
            </c:spPr>
          </c:dPt>
          <c:dPt>
            <c:idx val="5"/>
            <c:bubble3D val="0"/>
            <c:spPr>
              <a:solidFill>
                <a:schemeClr val="bg2">
                  <a:lumMod val="25000"/>
                </a:schemeClr>
              </a:solidFill>
            </c:spPr>
          </c:dPt>
          <c:dLbls>
            <c:dLbl>
              <c:idx val="0"/>
              <c:layout>
                <c:manualLayout>
                  <c:x val="-0.00139874113298032"/>
                  <c:y val="0.0331481126652615"/>
                </c:manualLayout>
              </c:layout>
              <c:tx>
                <c:rich>
                  <a:bodyPr rot="0" spcFirstLastPara="0" vertOverflow="ellipsis" vert="horz" wrap="square" lIns="38100" tIns="19050" rIns="38100" bIns="19050" anchor="ctr" anchorCtr="1"/>
                  <a:lstStyle/>
                  <a:p>
                    <a:pPr defTabSz="914400">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r>
                      <a:t>8%</a:t>
                    </a: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dLblPos val="bestFit"/>
              <c:showLegendKey val="0"/>
              <c:showVal val="0"/>
              <c:showCatName val="0"/>
              <c:showSerName val="1"/>
              <c:showPercent val="1"/>
              <c:showBubbleSize val="0"/>
              <c:extLst>
                <c:ext xmlns:c15="http://schemas.microsoft.com/office/drawing/2012/chart" uri="{CE6537A1-D6FC-4f65-9D91-7224C49458BB}">
                  <c15:layout/>
                </c:ext>
              </c:extLst>
            </c:dLbl>
            <c:dLbl>
              <c:idx val="1"/>
              <c:layout/>
              <c:tx>
                <c:rich>
                  <a:bodyPr rot="0" spcFirstLastPara="0" vertOverflow="ellipsis" vert="horz" wrap="square" lIns="38100" tIns="19050" rIns="38100" bIns="19050" anchor="ctr" anchorCtr="1"/>
                  <a:lstStyle/>
                  <a:p>
                    <a:pPr defTabSz="914400">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r>
                      <a:t>34%</a:t>
                    </a: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dLblPos val="bestFit"/>
              <c:showLegendKey val="0"/>
              <c:showVal val="0"/>
              <c:showCatName val="0"/>
              <c:showSerName val="1"/>
              <c:showPercent val="1"/>
              <c:showBubbleSize val="0"/>
              <c:extLst>
                <c:ext xmlns:c15="http://schemas.microsoft.com/office/drawing/2012/chart" uri="{CE6537A1-D6FC-4f65-9D91-7224C49458BB}"/>
              </c:extLst>
            </c:dLbl>
            <c:dLbl>
              <c:idx val="2"/>
              <c:layout>
                <c:manualLayout>
                  <c:x val="-0.00139874113298032"/>
                  <c:y val="-0.0272181541672146"/>
                </c:manualLayout>
              </c:layout>
              <c:tx>
                <c:rich>
                  <a:bodyPr rot="0" spcFirstLastPara="0" vertOverflow="ellipsis" vert="horz" wrap="square" lIns="38100" tIns="19050" rIns="38100" bIns="19050" anchor="ctr" anchorCtr="1"/>
                  <a:lstStyle/>
                  <a:p>
                    <a:pPr defTabSz="914400">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r>
                      <a:t>11%</a:t>
                    </a: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dLblPos val="bestFit"/>
              <c:showLegendKey val="0"/>
              <c:showVal val="0"/>
              <c:showCatName val="0"/>
              <c:showSerName val="1"/>
              <c:showPercent val="1"/>
              <c:showBubbleSize val="0"/>
              <c:extLst>
                <c:ext xmlns:c15="http://schemas.microsoft.com/office/drawing/2012/chart" uri="{CE6537A1-D6FC-4f65-9D91-7224C49458BB}">
                  <c15:layout/>
                </c:ext>
              </c:extLst>
            </c:dLbl>
            <c:dLbl>
              <c:idx val="3"/>
              <c:layout>
                <c:manualLayout>
                  <c:x val="0.0128884004396044"/>
                  <c:y val="-0.0275914926231079"/>
                </c:manualLayout>
              </c:layout>
              <c:tx>
                <c:rich>
                  <a:bodyPr rot="0" spcFirstLastPara="0" vertOverflow="ellipsis" vert="horz" wrap="square" lIns="38100" tIns="19050" rIns="38100" bIns="19050" anchor="ctr" anchorCtr="1"/>
                  <a:lstStyle/>
                  <a:p>
                    <a:pPr defTabSz="914400">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r>
                      <a:t>17%</a:t>
                    </a: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dLblPos val="bestFit"/>
              <c:showLegendKey val="0"/>
              <c:showVal val="0"/>
              <c:showCatName val="0"/>
              <c:showSerName val="1"/>
              <c:showPercent val="1"/>
              <c:showBubbleSize val="0"/>
              <c:extLst>
                <c:ext xmlns:c15="http://schemas.microsoft.com/office/drawing/2012/chart" uri="{CE6537A1-D6FC-4f65-9D91-7224C49458BB}">
                  <c15:layout/>
                </c:ext>
              </c:extLst>
            </c:dLbl>
            <c:dLbl>
              <c:idx val="4"/>
              <c:layout>
                <c:manualLayout>
                  <c:x val="0.00719352582675592"/>
                  <c:y val="0.0136041387238935"/>
                </c:manualLayout>
              </c:layout>
              <c:tx>
                <c:rich>
                  <a:bodyPr rot="0" spcFirstLastPara="0" vertOverflow="ellipsis" vert="horz" wrap="square" lIns="38100" tIns="19050" rIns="38100" bIns="19050" anchor="ctr" anchorCtr="1"/>
                  <a:lstStyle/>
                  <a:p>
                    <a:pPr defTabSz="914400">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r>
                      <a:t>13%</a:t>
                    </a: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dLblPos val="bestFit"/>
              <c:showLegendKey val="0"/>
              <c:showVal val="0"/>
              <c:showCatName val="0"/>
              <c:showSerName val="1"/>
              <c:showPercent val="1"/>
              <c:showBubbleSize val="0"/>
              <c:extLst>
                <c:ext xmlns:c15="http://schemas.microsoft.com/office/drawing/2012/chart" uri="{CE6537A1-D6FC-4f65-9D91-7224C49458BB}">
                  <c15:layout/>
                </c:ext>
              </c:extLst>
            </c:dLbl>
            <c:dLbl>
              <c:idx val="5"/>
              <c:layout>
                <c:manualLayout>
                  <c:x val="-9.99100809271655e-5"/>
                  <c:y val="0.0111132400843073"/>
                </c:manualLayout>
              </c:layout>
              <c:tx>
                <c:rich>
                  <a:bodyPr rot="0" spcFirstLastPara="0" vertOverflow="ellipsis" vert="horz" wrap="square" lIns="38100" tIns="19050" rIns="38100" bIns="19050" anchor="ctr" anchorCtr="1"/>
                  <a:lstStyle/>
                  <a:p>
                    <a:pPr defTabSz="914400">
                      <a:defRPr lang="zh-CN" sz="1200" b="0" i="0" u="none" strike="noStrike" kern="1200" baseline="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r>
                      <a:rPr>
                        <a:solidFill>
                          <a:schemeClr val="bg1">
                            <a:lumMod val="65000"/>
                          </a:schemeClr>
                        </a:solidFill>
                      </a:rPr>
                      <a:t>17%</a:t>
                    </a:r>
                    <a:endParaRPr>
                      <a:solidFill>
                        <a:schemeClr val="bg1">
                          <a:lumMod val="65000"/>
                        </a:schemeClr>
                      </a:solidFill>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dLblPos val="bestFit"/>
              <c:showLegendKey val="0"/>
              <c:showVal val="0"/>
              <c:showCatName val="0"/>
              <c:showSerName val="1"/>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'Sheet1'!$A$2:$A$7</c:f>
              <c:strCache>
                <c:ptCount val="6"/>
                <c:pt idx="0">
                  <c:v>品牌建设 </c:v>
                </c:pt>
                <c:pt idx="1">
                  <c:v>人员工资 </c:v>
                </c:pt>
                <c:pt idx="2">
                  <c:v>固定支出 </c:v>
                </c:pt>
                <c:pt idx="3">
                  <c:v>品牌推广 </c:v>
                </c:pt>
                <c:pt idx="4">
                  <c:v>场地租赁 </c:v>
                </c:pt>
                <c:pt idx="5">
                  <c:v>渠道支出 </c:v>
                </c:pt>
              </c:strCache>
            </c:strRef>
          </c:cat>
          <c:val>
            <c:numRef>
              <c:f>'Sheet1'!$B$2:$B$7</c:f>
              <c:numCache>
                <c:formatCode>General</c:formatCode>
                <c:ptCount val="6"/>
                <c:pt idx="0">
                  <c:v>200</c:v>
                </c:pt>
                <c:pt idx="1">
                  <c:v>900</c:v>
                </c:pt>
                <c:pt idx="2">
                  <c:v>300</c:v>
                </c:pt>
                <c:pt idx="3">
                  <c:v>455</c:v>
                </c:pt>
                <c:pt idx="4">
                  <c:v>350</c:v>
                </c:pt>
                <c:pt idx="5">
                  <c:v>450</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rot="0" spcFirstLastPara="0" vertOverflow="ellipsis" vert="horz" wrap="square" anchor="ctr" anchorCtr="1"/>
          <a:lstStyle/>
          <a:p>
            <a:pPr>
              <a:defRPr lang="zh-CN" sz="12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legendEntry>
      <c:legendEntry>
        <c:idx val="1"/>
        <c:txPr>
          <a:bodyPr rot="0" spcFirstLastPara="0" vertOverflow="ellipsis" vert="horz" wrap="square" anchor="ctr" anchorCtr="1"/>
          <a:lstStyle/>
          <a:p>
            <a:pPr>
              <a:defRPr lang="zh-CN" sz="12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legendEntry>
      <c:legendEntry>
        <c:idx val="2"/>
        <c:txPr>
          <a:bodyPr rot="0" spcFirstLastPara="0" vertOverflow="ellipsis" vert="horz" wrap="square" anchor="ctr" anchorCtr="1"/>
          <a:lstStyle/>
          <a:p>
            <a:pPr>
              <a:defRPr lang="zh-CN" sz="12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legendEntry>
      <c:legendEntry>
        <c:idx val="3"/>
        <c:txPr>
          <a:bodyPr rot="0" spcFirstLastPara="0" vertOverflow="ellipsis" vert="horz" wrap="square" anchor="ctr" anchorCtr="1"/>
          <a:lstStyle/>
          <a:p>
            <a:pPr>
              <a:defRPr lang="zh-CN" sz="12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legendEntry>
      <c:legendEntry>
        <c:idx val="4"/>
        <c:txPr>
          <a:bodyPr rot="0" spcFirstLastPara="0" vertOverflow="ellipsis" vert="horz" wrap="square" anchor="ctr" anchorCtr="1"/>
          <a:lstStyle/>
          <a:p>
            <a:pPr>
              <a:defRPr lang="zh-CN" sz="14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legendEntry>
      <c:legendEntry>
        <c:idx val="5"/>
        <c:txPr>
          <a:bodyPr rot="0" spcFirstLastPara="0" vertOverflow="ellipsis" vert="horz" wrap="square" anchor="ctr" anchorCtr="1"/>
          <a:lstStyle/>
          <a:p>
            <a:pPr>
              <a:defRPr lang="zh-CN" sz="12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p>
        </c:txPr>
      </c:legendEntry>
      <c:layout>
        <c:manualLayout>
          <c:xMode val="edge"/>
          <c:yMode val="edge"/>
          <c:x val="0.643632382536827"/>
          <c:y val="0.265972061663158"/>
          <c:w val="0.189660112318362"/>
          <c:h val="0.594754218222722"/>
        </c:manualLayout>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sz="18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18" charset="-122"/>
                <a:ea typeface="微软雅黑" panose="020B0503020204020204" pitchFamily="18" charset="-122"/>
                <a:cs typeface="微软雅黑" panose="020B0503020204020204"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18" charset="-122"/>
                <a:ea typeface="微软雅黑" panose="020B0503020204020204" pitchFamily="18" charset="-122"/>
                <a:cs typeface="微软雅黑" panose="020B0503020204020204" pitchFamily="18"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18" charset="-122"/>
                <a:ea typeface="微软雅黑" panose="020B0503020204020204" pitchFamily="18" charset="-122"/>
                <a:cs typeface="微软雅黑" panose="020B0503020204020204"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18" charset="-122"/>
                <a:ea typeface="微软雅黑" panose="020B0503020204020204" pitchFamily="18" charset="-122"/>
                <a:cs typeface="微软雅黑" panose="020B0503020204020204" pitchFamily="18"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1pPr>
    <a:lvl2pPr marL="457200" algn="l" defTabSz="914400" rtl="0" eaLnBrk="1" latinLnBrk="0" hangingPunct="1">
      <a:defRPr sz="12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2pPr>
    <a:lvl3pPr marL="914400" algn="l" defTabSz="914400" rtl="0" eaLnBrk="1" latinLnBrk="0" hangingPunct="1">
      <a:defRPr sz="12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3pPr>
    <a:lvl4pPr marL="1371600" algn="l" defTabSz="914400" rtl="0" eaLnBrk="1" latinLnBrk="0" hangingPunct="1">
      <a:defRPr sz="12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4pPr>
    <a:lvl5pPr marL="1828800" algn="l" defTabSz="914400" rtl="0" eaLnBrk="1" latinLnBrk="0" hangingPunct="1">
      <a:defRPr sz="12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56" y="2130728"/>
            <a:ext cx="7773029" cy="14702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711" y="3886752"/>
            <a:ext cx="6401318" cy="17528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37" y="274677"/>
            <a:ext cx="2057567" cy="58523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37" y="274677"/>
            <a:ext cx="6020287" cy="5852356"/>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1" y="4407526"/>
            <a:ext cx="7773029" cy="136226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71" y="2907126"/>
            <a:ext cx="7773029" cy="15004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37" y="1600427"/>
            <a:ext cx="4038927" cy="45266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576" y="1600427"/>
            <a:ext cx="4038927" cy="45266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37" y="1535331"/>
            <a:ext cx="4040515" cy="6398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37" y="2175184"/>
            <a:ext cx="4040515" cy="39518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401" y="1535331"/>
            <a:ext cx="4042102" cy="6398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401" y="2175184"/>
            <a:ext cx="4042102" cy="39518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7" y="273089"/>
            <a:ext cx="3008557" cy="116221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339" y="273089"/>
            <a:ext cx="5112164" cy="58539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37" y="1435304"/>
            <a:ext cx="3008557" cy="46917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4801282"/>
            <a:ext cx="5486844" cy="56681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433" y="612862"/>
            <a:ext cx="5486844" cy="4115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433" y="5368100"/>
            <a:ext cx="5486844" cy="804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37" y="274677"/>
            <a:ext cx="8230266" cy="11431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37" y="1600427"/>
            <a:ext cx="8230266" cy="4526606"/>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37" y="6357253"/>
            <a:ext cx="2133773" cy="365177"/>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18" charset="-122"/>
                <a:ea typeface="微软雅黑" panose="020B0503020204020204" pitchFamily="18" charset="-122"/>
                <a:cs typeface="微软雅黑" panose="020B0503020204020204" pitchFamily="18" charset="-122"/>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453" y="6357253"/>
            <a:ext cx="2895834" cy="365177"/>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18" charset="-122"/>
                <a:ea typeface="微软雅黑" panose="020B0503020204020204" pitchFamily="18" charset="-122"/>
                <a:cs typeface="微软雅黑" panose="020B0503020204020204" pitchFamily="18" charset="-122"/>
              </a:defRPr>
            </a:lvl1pPr>
          </a:lstStyle>
          <a:p>
            <a:endParaRPr lang="en-US"/>
          </a:p>
        </p:txBody>
      </p:sp>
      <p:sp>
        <p:nvSpPr>
          <p:cNvPr id="6" name="Slide Number Placeholder 5"/>
          <p:cNvSpPr>
            <a:spLocks noGrp="1"/>
          </p:cNvSpPr>
          <p:nvPr>
            <p:ph type="sldNum" sz="quarter" idx="4"/>
          </p:nvPr>
        </p:nvSpPr>
        <p:spPr>
          <a:xfrm>
            <a:off x="6553731" y="6357253"/>
            <a:ext cx="2133773" cy="365177"/>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18" charset="-122"/>
                <a:ea typeface="微软雅黑" panose="020B0503020204020204" pitchFamily="18" charset="-122"/>
                <a:cs typeface="微软雅黑" panose="020B0503020204020204" pitchFamily="18" charset="-122"/>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1pPr>
    </p:titleStyle>
    <p:bodyStyle>
      <a:lvl1pPr marL="342900" indent="-34163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1pPr>
      <a:lvl2pPr marL="742950" indent="-28448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2pPr>
      <a:lvl3pPr marL="1143000" indent="-22733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3pPr>
      <a:lvl4pPr marL="1600200" indent="-22733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4pPr>
      <a:lvl5pPr marL="2057400" indent="-22733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18" charset="-122"/>
          <a:ea typeface="微软雅黑" panose="020B0503020204020204" pitchFamily="18" charset="-122"/>
          <a:cs typeface="微软雅黑" panose="020B0503020204020204" pitchFamily="18" charset="-122"/>
        </a:defRPr>
      </a:lvl5pPr>
      <a:lvl6pPr marL="2514600" indent="-22733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733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733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733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商业计划书（黑金）ppt-1-徐双-2016.12.01-01"/>
          <p:cNvPicPr>
            <a:picLocks noChangeAspect="1"/>
          </p:cNvPicPr>
          <p:nvPr/>
        </p:nvPicPr>
        <p:blipFill>
          <a:blip r:embed="rId1" cstate="print"/>
          <a:stretch>
            <a:fillRect/>
          </a:stretch>
        </p:blipFill>
        <p:spPr>
          <a:xfrm>
            <a:off x="-635" y="0"/>
            <a:ext cx="11522075" cy="6480175"/>
          </a:xfrm>
          <a:prstGeom prst="rect">
            <a:avLst/>
          </a:prstGeom>
        </p:spPr>
      </p:pic>
      <p:sp>
        <p:nvSpPr>
          <p:cNvPr id="11" name="任意多边形 10"/>
          <p:cNvSpPr/>
          <p:nvPr/>
        </p:nvSpPr>
        <p:spPr>
          <a:xfrm>
            <a:off x="6214595" y="-13642"/>
            <a:ext cx="5312625" cy="6494408"/>
          </a:xfrm>
          <a:custGeom>
            <a:avLst/>
            <a:gdLst>
              <a:gd name="connisteX0" fmla="*/ 2535555 w 5312410"/>
              <a:gd name="connsiteY0" fmla="*/ 0 h 6494145"/>
              <a:gd name="connisteX1" fmla="*/ 5312410 w 5312410"/>
              <a:gd name="connsiteY1" fmla="*/ 0 h 6494145"/>
              <a:gd name="connisteX2" fmla="*/ 5312410 w 5312410"/>
              <a:gd name="connsiteY2" fmla="*/ 6494145 h 6494145"/>
              <a:gd name="connisteX3" fmla="*/ 0 w 5312410"/>
              <a:gd name="connsiteY3" fmla="*/ 6494145 h 6494145"/>
              <a:gd name="connisteX4" fmla="*/ 2535555 w 5312410"/>
              <a:gd name="connsiteY4" fmla="*/ 0 h 6494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312410" h="6494145">
                <a:moveTo>
                  <a:pt x="2535555" y="0"/>
                </a:moveTo>
                <a:lnTo>
                  <a:pt x="5312410" y="0"/>
                </a:lnTo>
                <a:lnTo>
                  <a:pt x="5312410" y="6494145"/>
                </a:lnTo>
                <a:lnTo>
                  <a:pt x="0" y="6494145"/>
                </a:lnTo>
                <a:lnTo>
                  <a:pt x="2535555" y="0"/>
                </a:lnTo>
                <a:close/>
              </a:path>
            </a:pathLst>
          </a:custGeom>
          <a:solidFill>
            <a:srgbClr val="D4B46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269101" y="1133996"/>
            <a:ext cx="10251004" cy="4199005"/>
          </a:xfrm>
          <a:custGeom>
            <a:avLst/>
            <a:gdLst>
              <a:gd name="connsiteX0" fmla="*/ 10250588 w 10250589"/>
              <a:gd name="connsiteY0" fmla="*/ 4198835 h 4198835"/>
              <a:gd name="connsiteX1" fmla="*/ 0 w 10250589"/>
              <a:gd name="connsiteY1" fmla="*/ 4198835 h 4198835"/>
              <a:gd name="connsiteX2" fmla="*/ 0 w 10250589"/>
              <a:gd name="connsiteY2" fmla="*/ 1049235 h 4198835"/>
              <a:gd name="connsiteX3" fmla="*/ 0 w 10250589"/>
              <a:gd name="connsiteY3" fmla="*/ 0 h 4198835"/>
              <a:gd name="connsiteX4" fmla="*/ 10250588 w 10250589"/>
              <a:gd name="connsiteY4" fmla="*/ 0 h 4198835"/>
              <a:gd name="connsiteX5" fmla="*/ 10250588 w 10250589"/>
              <a:gd name="connsiteY5" fmla="*/ 982319 h 4198835"/>
              <a:gd name="connsiteX6" fmla="*/ 10250588 w 10250589"/>
              <a:gd name="connsiteY6" fmla="*/ 4198835 h 41988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50589" h="4198835">
                <a:moveTo>
                  <a:pt x="10250589" y="4198835"/>
                </a:moveTo>
                <a:lnTo>
                  <a:pt x="0" y="4198835"/>
                </a:lnTo>
                <a:lnTo>
                  <a:pt x="0" y="1049235"/>
                </a:lnTo>
                <a:lnTo>
                  <a:pt x="0" y="0"/>
                </a:lnTo>
                <a:lnTo>
                  <a:pt x="10250588" y="0"/>
                </a:lnTo>
                <a:lnTo>
                  <a:pt x="10250588" y="982319"/>
                </a:lnTo>
                <a:lnTo>
                  <a:pt x="10250588" y="4198835"/>
                </a:lnTo>
              </a:path>
            </a:pathLst>
          </a:custGeom>
          <a:solidFill>
            <a:srgbClr val="000000">
              <a:alpha val="88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
          <p:cNvSpPr txBox="1"/>
          <p:nvPr/>
        </p:nvSpPr>
        <p:spPr>
          <a:xfrm>
            <a:off x="2967186" y="2257210"/>
            <a:ext cx="5586095" cy="861695"/>
          </a:xfrm>
          <a:prstGeom prst="rect">
            <a:avLst/>
          </a:prstGeom>
          <a:noFill/>
        </p:spPr>
        <p:txBody>
          <a:bodyPr wrap="none" lIns="0" tIns="0" rIns="0" rtlCol="0">
            <a:spAutoFit/>
          </a:bodyPr>
          <a:lstStyle/>
          <a:p>
            <a:pPr algn="ctr" defTabSz="0">
              <a:lnSpc>
                <a:spcPct val="100000"/>
              </a:lnSpc>
            </a:pPr>
            <a:r>
              <a:rPr lang="en-US" altLang="zh-CN" sz="50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商业计划书PPT模板</a:t>
            </a:r>
            <a:endParaRPr lang="en-US" altLang="zh-CN" sz="50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TextBox 1"/>
          <p:cNvSpPr txBox="1"/>
          <p:nvPr/>
        </p:nvSpPr>
        <p:spPr>
          <a:xfrm>
            <a:off x="2712234" y="3200859"/>
            <a:ext cx="6096000" cy="241300"/>
          </a:xfrm>
          <a:prstGeom prst="rect">
            <a:avLst/>
          </a:prstGeom>
          <a:noFill/>
        </p:spPr>
        <p:txBody>
          <a:bodyPr wrap="none" lIns="0" tIns="0" rIns="0" rtlCol="0">
            <a:spAutoFit/>
          </a:bodyPr>
          <a:lstStyle/>
          <a:p>
            <a:pPr algn="ctr" defTabSz="0">
              <a:lnSpc>
                <a:spcPct val="10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适合总经理、项目负责人、产品经理、营销经理，进行创业融资、项目路演、项目展示使用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TextBox 1"/>
          <p:cNvSpPr txBox="1"/>
          <p:nvPr/>
        </p:nvSpPr>
        <p:spPr>
          <a:xfrm>
            <a:off x="5088404" y="4420108"/>
            <a:ext cx="1317625" cy="260985"/>
          </a:xfrm>
          <a:prstGeom prst="rect">
            <a:avLst/>
          </a:prstGeom>
          <a:noFill/>
        </p:spPr>
        <p:txBody>
          <a:bodyPr wrap="none" lIns="0" tIns="0" rIns="0" rtlCol="0">
            <a:spAutoFit/>
          </a:bodyPr>
          <a:lstStyle/>
          <a:p>
            <a:pPr algn="ctr" defTabSz="0">
              <a:lnSpc>
                <a:spcPct val="100000"/>
              </a:lnSpc>
            </a:pPr>
            <a:r>
              <a:rPr lang="en-US" altLang="zh-CN" sz="1400" dirty="0" err="1"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XX</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202X.XX.XX</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10182695" y="3903679"/>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9543224" y="2618387"/>
            <a:ext cx="1552548" cy="2573962"/>
          </a:xfrm>
          <a:custGeom>
            <a:avLst/>
            <a:gdLst>
              <a:gd name="connsiteX0" fmla="*/ 526287 w 1552485"/>
              <a:gd name="connsiteY0" fmla="*/ 2573858 h 2573858"/>
              <a:gd name="connsiteX1" fmla="*/ 0 w 1552485"/>
              <a:gd name="connsiteY1" fmla="*/ 2573858 h 2573858"/>
              <a:gd name="connsiteX2" fmla="*/ 1026184 w 1552485"/>
              <a:gd name="connsiteY2" fmla="*/ 0 h 2573858"/>
              <a:gd name="connsiteX3" fmla="*/ 1552485 w 1552485"/>
              <a:gd name="connsiteY3" fmla="*/ 0 h 2573858"/>
              <a:gd name="connsiteX4" fmla="*/ 526287 w 1552485"/>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85" h="2573858">
                <a:moveTo>
                  <a:pt x="526287" y="2573858"/>
                </a:moveTo>
                <a:lnTo>
                  <a:pt x="0" y="2573858"/>
                </a:lnTo>
                <a:lnTo>
                  <a:pt x="1026184" y="0"/>
                </a:lnTo>
                <a:lnTo>
                  <a:pt x="1552485" y="0"/>
                </a:lnTo>
                <a:lnTo>
                  <a:pt x="526287" y="2573858"/>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14" name="直接连接符 13"/>
          <p:cNvCxnSpPr/>
          <p:nvPr/>
        </p:nvCxnSpPr>
        <p:spPr>
          <a:xfrm flipH="1">
            <a:off x="8580065" y="4467100"/>
            <a:ext cx="781717" cy="201303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0260344" y="2859215"/>
            <a:ext cx="1259891" cy="311988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商业计划书（黑金）ppt-1-徐双-2016.12.01-01"/>
          <p:cNvPicPr>
            <a:picLocks noChangeAspect="1"/>
          </p:cNvPicPr>
          <p:nvPr/>
        </p:nvPicPr>
        <p:blipFill>
          <a:blip r:embed="rId1" cstate="print"/>
          <a:stretch>
            <a:fillRect/>
          </a:stretch>
        </p:blipFill>
        <p:spPr>
          <a:xfrm>
            <a:off x="-635" y="-1171"/>
            <a:ext cx="11521906" cy="6482977"/>
          </a:xfrm>
          <a:prstGeom prst="rect">
            <a:avLst/>
          </a:prstGeom>
        </p:spPr>
      </p:pic>
      <p:sp>
        <p:nvSpPr>
          <p:cNvPr id="9" name="Freeform 3"/>
          <p:cNvSpPr/>
          <p:nvPr/>
        </p:nvSpPr>
        <p:spPr>
          <a:xfrm>
            <a:off x="1269742" y="1140981"/>
            <a:ext cx="10251004" cy="4199005"/>
          </a:xfrm>
          <a:custGeom>
            <a:avLst/>
            <a:gdLst>
              <a:gd name="connsiteX0" fmla="*/ 8998876 w 10250589"/>
              <a:gd name="connsiteY0" fmla="*/ 4198835 h 4198835"/>
              <a:gd name="connsiteX1" fmla="*/ 0 w 10250589"/>
              <a:gd name="connsiteY1" fmla="*/ 4198835 h 4198835"/>
              <a:gd name="connsiteX2" fmla="*/ 0 w 10250589"/>
              <a:gd name="connsiteY2" fmla="*/ 1049235 h 4198835"/>
              <a:gd name="connsiteX3" fmla="*/ 0 w 10250589"/>
              <a:gd name="connsiteY3" fmla="*/ 0 h 4198835"/>
              <a:gd name="connsiteX4" fmla="*/ 10250588 w 10250589"/>
              <a:gd name="connsiteY4" fmla="*/ 0 h 4198835"/>
              <a:gd name="connsiteX5" fmla="*/ 10250588 w 10250589"/>
              <a:gd name="connsiteY5" fmla="*/ 982319 h 4198835"/>
              <a:gd name="connsiteX6" fmla="*/ 8998876 w 10250589"/>
              <a:gd name="connsiteY6" fmla="*/ 4198835 h 41988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50589" h="4198835">
                <a:moveTo>
                  <a:pt x="8998877" y="4198835"/>
                </a:moveTo>
                <a:lnTo>
                  <a:pt x="0" y="4198835"/>
                </a:lnTo>
                <a:lnTo>
                  <a:pt x="0" y="1049235"/>
                </a:lnTo>
                <a:lnTo>
                  <a:pt x="0" y="0"/>
                </a:lnTo>
                <a:lnTo>
                  <a:pt x="10250588" y="0"/>
                </a:lnTo>
                <a:lnTo>
                  <a:pt x="10250588" y="982319"/>
                </a:lnTo>
                <a:lnTo>
                  <a:pt x="8998876" y="4198835"/>
                </a:lnTo>
              </a:path>
            </a:pathLst>
          </a:custGeom>
          <a:solidFill>
            <a:srgbClr val="000000">
              <a:alpha val="9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9940713" y="-2019"/>
            <a:ext cx="1270838" cy="3169336"/>
          </a:xfrm>
          <a:custGeom>
            <a:avLst/>
            <a:gdLst>
              <a:gd name="connsiteX0" fmla="*/ 11810 w 1270787"/>
              <a:gd name="connsiteY0" fmla="*/ 3169208 h 3169208"/>
              <a:gd name="connsiteX1" fmla="*/ 0 w 1270787"/>
              <a:gd name="connsiteY1" fmla="*/ 3164509 h 3169208"/>
              <a:gd name="connsiteX2" fmla="*/ 1258976 w 1270787"/>
              <a:gd name="connsiteY2" fmla="*/ 0 h 3169208"/>
              <a:gd name="connsiteX3" fmla="*/ 1270787 w 1270787"/>
              <a:gd name="connsiteY3" fmla="*/ 4686 h 3169208"/>
              <a:gd name="connsiteX4" fmla="*/ 11810 w 1270787"/>
              <a:gd name="connsiteY4" fmla="*/ 3169208 h 3169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0787" h="3169208">
                <a:moveTo>
                  <a:pt x="11810" y="3169208"/>
                </a:moveTo>
                <a:lnTo>
                  <a:pt x="0" y="3164509"/>
                </a:lnTo>
                <a:lnTo>
                  <a:pt x="1258976" y="0"/>
                </a:lnTo>
                <a:lnTo>
                  <a:pt x="1270787" y="4686"/>
                </a:lnTo>
                <a:lnTo>
                  <a:pt x="11810" y="316920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7682265" y="1815512"/>
            <a:ext cx="1866862" cy="4667476"/>
          </a:xfrm>
          <a:custGeom>
            <a:avLst/>
            <a:gdLst>
              <a:gd name="connsiteX0" fmla="*/ 11810 w 1866786"/>
              <a:gd name="connsiteY0" fmla="*/ 4667288 h 4667287"/>
              <a:gd name="connsiteX1" fmla="*/ 0 w 1866786"/>
              <a:gd name="connsiteY1" fmla="*/ 4662589 h 4667287"/>
              <a:gd name="connsiteX2" fmla="*/ 1854975 w 1866786"/>
              <a:gd name="connsiteY2" fmla="*/ 0 h 4667287"/>
              <a:gd name="connsiteX3" fmla="*/ 1866786 w 1866786"/>
              <a:gd name="connsiteY3" fmla="*/ 4698 h 4667287"/>
              <a:gd name="connsiteX4" fmla="*/ 11810 w 1866786"/>
              <a:gd name="connsiteY4" fmla="*/ 4667288 h 46672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66786" h="4667287">
                <a:moveTo>
                  <a:pt x="11810" y="4667288"/>
                </a:moveTo>
                <a:lnTo>
                  <a:pt x="0" y="4662589"/>
                </a:lnTo>
                <a:lnTo>
                  <a:pt x="1854975" y="0"/>
                </a:lnTo>
                <a:lnTo>
                  <a:pt x="1866786" y="4698"/>
                </a:lnTo>
                <a:lnTo>
                  <a:pt x="11810" y="466728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9543224" y="2618387"/>
            <a:ext cx="1552548" cy="2573962"/>
          </a:xfrm>
          <a:custGeom>
            <a:avLst/>
            <a:gdLst>
              <a:gd name="connsiteX0" fmla="*/ 526287 w 1552485"/>
              <a:gd name="connsiteY0" fmla="*/ 2573858 h 2573858"/>
              <a:gd name="connsiteX1" fmla="*/ 0 w 1552485"/>
              <a:gd name="connsiteY1" fmla="*/ 2573858 h 2573858"/>
              <a:gd name="connsiteX2" fmla="*/ 1026184 w 1552485"/>
              <a:gd name="connsiteY2" fmla="*/ 0 h 2573858"/>
              <a:gd name="connsiteX3" fmla="*/ 1552485 w 1552485"/>
              <a:gd name="connsiteY3" fmla="*/ 0 h 2573858"/>
              <a:gd name="connsiteX4" fmla="*/ 526287 w 1552485"/>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85" h="2573858">
                <a:moveTo>
                  <a:pt x="526287" y="2573858"/>
                </a:moveTo>
                <a:lnTo>
                  <a:pt x="0" y="2573858"/>
                </a:lnTo>
                <a:lnTo>
                  <a:pt x="1026184" y="0"/>
                </a:lnTo>
                <a:lnTo>
                  <a:pt x="1552485" y="0"/>
                </a:lnTo>
                <a:lnTo>
                  <a:pt x="526287" y="2573858"/>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3073524" y="2677366"/>
            <a:ext cx="2438400" cy="828675"/>
          </a:xfrm>
          <a:prstGeom prst="rect">
            <a:avLst/>
          </a:prstGeom>
          <a:noFill/>
        </p:spPr>
        <p:txBody>
          <a:bodyPr wrap="none" lIns="0" tIns="0" rIns="0" rtlCol="0">
            <a:spAutoFit/>
          </a:bodyPr>
          <a:lstStyle/>
          <a:p>
            <a:pPr defTabSz="0">
              <a:lnSpc>
                <a:spcPct val="100000"/>
              </a:lnSpc>
            </a:pPr>
            <a:r>
              <a:rPr lang="zh-CN" altLang="en-US"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项目介绍</a:t>
            </a:r>
            <a:endParaRPr lang="zh-CN" altLang="en-US"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TextBox 1"/>
          <p:cNvSpPr txBox="1"/>
          <p:nvPr/>
        </p:nvSpPr>
        <p:spPr>
          <a:xfrm>
            <a:off x="609625" y="1917877"/>
            <a:ext cx="2426970" cy="2733675"/>
          </a:xfrm>
          <a:prstGeom prst="rect">
            <a:avLst/>
          </a:prstGeom>
          <a:noFill/>
        </p:spPr>
        <p:txBody>
          <a:bodyPr wrap="none" lIns="0" tIns="0" rIns="0" rtlCol="0">
            <a:spAutoFit/>
          </a:bodyPr>
          <a:lstStyle/>
          <a:p>
            <a:pPr defTabSz="0">
              <a:lnSpc>
                <a:spcPts val="21000"/>
              </a:lnSpc>
            </a:pPr>
            <a:r>
              <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02</a:t>
            </a:r>
            <a:endPar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10182695" y="3903679"/>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17" name="直接连接符 16"/>
          <p:cNvCxnSpPr/>
          <p:nvPr/>
        </p:nvCxnSpPr>
        <p:spPr>
          <a:xfrm flipH="1">
            <a:off x="8580065" y="4467100"/>
            <a:ext cx="781717" cy="201303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260344" y="2859215"/>
            <a:ext cx="1259891" cy="311988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sp>
        <p:nvSpPr>
          <p:cNvPr id="19" name="Freeform 3"/>
          <p:cNvSpPr/>
          <p:nvPr/>
        </p:nvSpPr>
        <p:spPr>
          <a:xfrm>
            <a:off x="9602282" y="521532"/>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chemeClr val="bg1">
              <a:alpha val="2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3073524" y="3403806"/>
            <a:ext cx="3378200"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项目简介、核心优势、需求分析、盈利模式</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任意多边形 20"/>
          <p:cNvSpPr/>
          <p:nvPr/>
        </p:nvSpPr>
        <p:spPr>
          <a:xfrm>
            <a:off x="6042660" y="1270"/>
            <a:ext cx="5493385" cy="6479540"/>
          </a:xfrm>
          <a:custGeom>
            <a:avLst/>
            <a:gdLst>
              <a:gd name="connsiteX0" fmla="*/ 3987 w 8651"/>
              <a:gd name="connsiteY0" fmla="*/ 0 h 10204"/>
              <a:gd name="connsiteX1" fmla="*/ 8651 w 8651"/>
              <a:gd name="connsiteY1" fmla="*/ 2 h 10204"/>
              <a:gd name="connsiteX2" fmla="*/ 8651 w 8651"/>
              <a:gd name="connsiteY2" fmla="*/ 10204 h 10204"/>
              <a:gd name="connsiteX3" fmla="*/ 0 w 8651"/>
              <a:gd name="connsiteY3" fmla="*/ 10204 h 10204"/>
              <a:gd name="connsiteX4" fmla="*/ 3987 w 8651"/>
              <a:gd name="connsiteY4" fmla="*/ 0 h 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 h="10204">
                <a:moveTo>
                  <a:pt x="3987" y="0"/>
                </a:moveTo>
                <a:lnTo>
                  <a:pt x="8651" y="2"/>
                </a:lnTo>
                <a:lnTo>
                  <a:pt x="8651" y="10204"/>
                </a:lnTo>
                <a:lnTo>
                  <a:pt x="0" y="10204"/>
                </a:lnTo>
                <a:lnTo>
                  <a:pt x="3987" y="0"/>
                </a:lnTo>
                <a:close/>
              </a:path>
            </a:pathLst>
          </a:custGeom>
          <a:blipFill rotWithShape="1">
            <a:blip r:embed="rId1" cstate="print"/>
            <a:tile tx="-177165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88950" y="3693160"/>
            <a:ext cx="7402830" cy="1707515"/>
          </a:xfrm>
          <a:custGeom>
            <a:avLst/>
            <a:gdLst>
              <a:gd name="connsiteX0" fmla="*/ 0 w 11744"/>
              <a:gd name="connsiteY0" fmla="*/ 0 h 2689"/>
              <a:gd name="connsiteX1" fmla="*/ 0 w 11744"/>
              <a:gd name="connsiteY1" fmla="*/ 2687 h 2689"/>
              <a:gd name="connsiteX2" fmla="*/ 10695 w 11744"/>
              <a:gd name="connsiteY2" fmla="*/ 2689 h 2689"/>
              <a:gd name="connsiteX3" fmla="*/ 11744 w 11744"/>
              <a:gd name="connsiteY3" fmla="*/ 4 h 2689"/>
              <a:gd name="connsiteX4" fmla="*/ 0 w 11744"/>
              <a:gd name="connsiteY4" fmla="*/ 0 h 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 h="2689">
                <a:moveTo>
                  <a:pt x="0" y="0"/>
                </a:moveTo>
                <a:lnTo>
                  <a:pt x="0" y="2687"/>
                </a:lnTo>
                <a:lnTo>
                  <a:pt x="10695" y="2689"/>
                </a:lnTo>
                <a:lnTo>
                  <a:pt x="11744" y="4"/>
                </a:lnTo>
                <a:lnTo>
                  <a:pt x="0" y="0"/>
                </a:lnTo>
              </a:path>
            </a:pathLst>
          </a:custGeom>
          <a:solidFill>
            <a:schemeClr val="tx1">
              <a:lumMod val="65000"/>
              <a:lumOff val="35000"/>
              <a:alpha val="77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488950" y="1716405"/>
            <a:ext cx="8187055" cy="1629410"/>
          </a:xfrm>
          <a:custGeom>
            <a:avLst/>
            <a:gdLst>
              <a:gd name="connsiteX0" fmla="*/ 0 w 12893"/>
              <a:gd name="connsiteY0" fmla="*/ 5 h 2566"/>
              <a:gd name="connsiteX1" fmla="*/ 0 w 12893"/>
              <a:gd name="connsiteY1" fmla="*/ 2564 h 2566"/>
              <a:gd name="connsiteX2" fmla="*/ 11858 w 12893"/>
              <a:gd name="connsiteY2" fmla="*/ 2566 h 2566"/>
              <a:gd name="connsiteX3" fmla="*/ 12893 w 12893"/>
              <a:gd name="connsiteY3" fmla="*/ 0 h 2566"/>
              <a:gd name="connsiteX4" fmla="*/ 0 w 12893"/>
              <a:gd name="connsiteY4" fmla="*/ 5 h 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3" h="2566">
                <a:moveTo>
                  <a:pt x="0" y="5"/>
                </a:moveTo>
                <a:lnTo>
                  <a:pt x="0" y="2564"/>
                </a:lnTo>
                <a:lnTo>
                  <a:pt x="11858" y="2566"/>
                </a:lnTo>
                <a:lnTo>
                  <a:pt x="12893" y="0"/>
                </a:lnTo>
                <a:lnTo>
                  <a:pt x="0" y="5"/>
                </a:lnTo>
              </a:path>
            </a:pathLst>
          </a:custGeom>
          <a:solidFill>
            <a:srgbClr val="D4B46D">
              <a:alpha val="83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35" y="355004"/>
            <a:ext cx="2666485" cy="428286"/>
          </a:xfrm>
          <a:custGeom>
            <a:avLst/>
            <a:gdLst>
              <a:gd name="connsiteX0" fmla="*/ 2499702 w 2666377"/>
              <a:gd name="connsiteY0" fmla="*/ 428269 h 428269"/>
              <a:gd name="connsiteX1" fmla="*/ 0 w 2666377"/>
              <a:gd name="connsiteY1" fmla="*/ 428269 h 428269"/>
              <a:gd name="connsiteX2" fmla="*/ 0 w 2666377"/>
              <a:gd name="connsiteY2" fmla="*/ 0 h 428269"/>
              <a:gd name="connsiteX3" fmla="*/ 2666377 w 2666377"/>
              <a:gd name="connsiteY3" fmla="*/ 0 h 428269"/>
              <a:gd name="connsiteX4" fmla="*/ 2499702 w 2666377"/>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6377" h="428269">
                <a:moveTo>
                  <a:pt x="2499702" y="428269"/>
                </a:moveTo>
                <a:lnTo>
                  <a:pt x="0" y="428269"/>
                </a:lnTo>
                <a:lnTo>
                  <a:pt x="0" y="0"/>
                </a:lnTo>
                <a:lnTo>
                  <a:pt x="2666377" y="0"/>
                </a:lnTo>
                <a:lnTo>
                  <a:pt x="2499702"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TextBox 1"/>
          <p:cNvSpPr txBox="1"/>
          <p:nvPr/>
        </p:nvSpPr>
        <p:spPr>
          <a:xfrm>
            <a:off x="636270" y="2052955"/>
            <a:ext cx="5270500" cy="322580"/>
          </a:xfrm>
          <a:prstGeom prst="rect">
            <a:avLst/>
          </a:prstGeom>
          <a:noFill/>
        </p:spPr>
        <p:txBody>
          <a:bodyPr wrap="square" lIns="0" tIns="0" rIns="0" rtlCol="0">
            <a:spAutoFit/>
          </a:bodyPr>
          <a:lstStyle/>
          <a:p>
            <a:pPr defTabSz="0">
              <a:lnSpc>
                <a:spcPct val="150000"/>
              </a:lnSpc>
              <a:tabLst>
                <a:tab pos="63500" algn="l"/>
              </a:tabLst>
            </a:pPr>
            <a:r>
              <a:rPr lang="zh-CN" altLang="en-US" sz="1200" dirty="0" smtClean="0">
                <a:solidFill>
                  <a:srgbClr val="333333"/>
                </a:solidFill>
                <a:latin typeface="微软雅黑" panose="020B0503020204020204" pitchFamily="18" charset="-122"/>
                <a:ea typeface="微软雅黑" panose="020B0503020204020204" pitchFamily="18" charset="-122"/>
                <a:cs typeface="微软雅黑" panose="020B0503020204020204" pitchFamily="18" charset="-122"/>
              </a:rPr>
              <a:t>点击输入内容</a:t>
            </a:r>
            <a:endParaRPr lang="zh-CN" altLang="en-US" sz="1200" dirty="0" smtClean="0">
              <a:solidFill>
                <a:srgbClr val="333333"/>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TextBox 1"/>
          <p:cNvSpPr txBox="1"/>
          <p:nvPr/>
        </p:nvSpPr>
        <p:spPr>
          <a:xfrm>
            <a:off x="642620" y="4083050"/>
            <a:ext cx="5264150" cy="322580"/>
          </a:xfrm>
          <a:prstGeom prst="rect">
            <a:avLst/>
          </a:prstGeom>
          <a:noFill/>
        </p:spPr>
        <p:txBody>
          <a:bodyPr wrap="square" lIns="0" tIns="0" rIns="0" rtlCol="0">
            <a:spAutoFit/>
          </a:bodyPr>
          <a:lstStyle/>
          <a:p>
            <a:pPr defTabSz="0">
              <a:lnSpc>
                <a:spcPct val="150000"/>
              </a:lnSpc>
              <a:tabLst>
                <a:tab pos="76200" algn="l"/>
                <a:tab pos="6400800" algn="l"/>
              </a:tabLst>
            </a:pPr>
            <a:r>
              <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点击输入内容</a:t>
            </a:r>
            <a:endPar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TextBox 1"/>
          <p:cNvSpPr txBox="1"/>
          <p:nvPr/>
        </p:nvSpPr>
        <p:spPr>
          <a:xfrm>
            <a:off x="571500" y="374015"/>
            <a:ext cx="2386330" cy="408305"/>
          </a:xfrm>
          <a:prstGeom prst="rect">
            <a:avLst/>
          </a:prstGeom>
          <a:noFill/>
        </p:spPr>
        <p:txBody>
          <a:bodyPr wrap="square" lIns="0" tIns="0" rIns="0" rtlCol="0">
            <a:spAutoFit/>
          </a:bodyPr>
          <a:lstStyle/>
          <a:p>
            <a:pPr defTabSz="0">
              <a:lnSpc>
                <a:spcPts val="2800"/>
              </a:lnSpc>
              <a:tabLst>
                <a:tab pos="76200" algn="l"/>
                <a:tab pos="64008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社区电商项目简介</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TextBox 1"/>
          <p:cNvSpPr txBox="1"/>
          <p:nvPr/>
        </p:nvSpPr>
        <p:spPr>
          <a:xfrm>
            <a:off x="636526" y="1032858"/>
            <a:ext cx="9733915" cy="401320"/>
          </a:xfrm>
          <a:prstGeom prst="rect">
            <a:avLst/>
          </a:prstGeom>
          <a:noFill/>
        </p:spPr>
        <p:txBody>
          <a:bodyPr wrap="square" lIns="0" tIns="0" rIns="0" rtlCol="0">
            <a:spAutoFit/>
          </a:bodyPr>
          <a:lstStyle/>
          <a:p>
            <a:pPr defTabSz="0">
              <a:lnSpc>
                <a:spcPts val="2800"/>
              </a:lnSpc>
              <a:tabLst>
                <a:tab pos="76200" algn="l"/>
                <a:tab pos="6400800" algn="l"/>
              </a:tabLst>
            </a:pPr>
            <a:r>
              <a:rPr lang="en-US" altLang="zh-CN" sz="1400" dirty="0" err="1"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一个新鲜直供、零距离到餐桌、乐活悠趣的社区蔬菜直供电商项目</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文本框 24"/>
          <p:cNvSpPr txBox="1"/>
          <p:nvPr/>
        </p:nvSpPr>
        <p:spPr>
          <a:xfrm>
            <a:off x="6042660" y="2161540"/>
            <a:ext cx="1614170" cy="743585"/>
          </a:xfrm>
          <a:prstGeom prst="rect">
            <a:avLst/>
          </a:prstGeom>
          <a:noFill/>
        </p:spPr>
        <p:txBody>
          <a:bodyPr wrap="square" rtlCol="0">
            <a:spAutoFit/>
          </a:bodyPr>
          <a:lstStyle/>
          <a:p>
            <a:r>
              <a:rPr lang="en-US" altLang="zh-CN" sz="4000" dirty="0" smtClean="0">
                <a:solidFill>
                  <a:srgbClr val="333333"/>
                </a:solidFill>
                <a:latin typeface="微软雅黑" panose="020B0503020204020204" pitchFamily="18" charset="-122"/>
                <a:ea typeface="微软雅黑" panose="020B0503020204020204" pitchFamily="18" charset="-122"/>
                <a:cs typeface="微软雅黑" panose="020B0503020204020204" pitchFamily="18" charset="-122"/>
                <a:sym typeface="+mn-ea"/>
              </a:rPr>
              <a:t>300</a:t>
            </a:r>
            <a:r>
              <a:rPr lang="en-US" sz="4000" dirty="0" smtClean="0">
                <a:solidFill>
                  <a:srgbClr val="333333"/>
                </a:solidFill>
                <a:latin typeface="微软雅黑" panose="020B0503020204020204" pitchFamily="18" charset="-122"/>
                <a:ea typeface="微软雅黑" panose="020B0503020204020204" pitchFamily="18" charset="-122"/>
                <a:cs typeface="微软雅黑" panose="020B0503020204020204" pitchFamily="18" charset="-122"/>
                <a:sym typeface="+mn-ea"/>
              </a:rPr>
              <a:t>+</a:t>
            </a:r>
            <a:endParaRPr lang="en-US" sz="4000"/>
          </a:p>
        </p:txBody>
      </p:sp>
      <p:sp>
        <p:nvSpPr>
          <p:cNvPr id="26" name="椭圆 25"/>
          <p:cNvSpPr/>
          <p:nvPr/>
        </p:nvSpPr>
        <p:spPr>
          <a:xfrm>
            <a:off x="6042660" y="1859915"/>
            <a:ext cx="1374775" cy="1374775"/>
          </a:xfrm>
          <a:prstGeom prst="ellipse">
            <a:avLst/>
          </a:prstGeom>
          <a:noFill/>
          <a:ln w="12700">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34" y="355004"/>
            <a:ext cx="1691517" cy="428286"/>
          </a:xfrm>
          <a:custGeom>
            <a:avLst/>
            <a:gdLst>
              <a:gd name="connsiteX0" fmla="*/ 1524774 w 1691449"/>
              <a:gd name="connsiteY0" fmla="*/ 428269 h 428269"/>
              <a:gd name="connsiteX1" fmla="*/ 0 w 1691449"/>
              <a:gd name="connsiteY1" fmla="*/ 428269 h 428269"/>
              <a:gd name="connsiteX2" fmla="*/ 0 w 1691449"/>
              <a:gd name="connsiteY2" fmla="*/ 0 h 428269"/>
              <a:gd name="connsiteX3" fmla="*/ 1691449 w 1691449"/>
              <a:gd name="connsiteY3" fmla="*/ 0 h 428269"/>
              <a:gd name="connsiteX4" fmla="*/ 1524774 w 1691449"/>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91449" h="428269">
                <a:moveTo>
                  <a:pt x="1524774" y="428269"/>
                </a:moveTo>
                <a:lnTo>
                  <a:pt x="0" y="428269"/>
                </a:lnTo>
                <a:lnTo>
                  <a:pt x="0" y="0"/>
                </a:lnTo>
                <a:lnTo>
                  <a:pt x="1691449" y="0"/>
                </a:lnTo>
                <a:lnTo>
                  <a:pt x="1524774"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1804035" y="2901315"/>
            <a:ext cx="2167255" cy="1949450"/>
          </a:xfrm>
          <a:custGeom>
            <a:avLst/>
            <a:gdLst>
              <a:gd name="connsiteX0" fmla="*/ 2161120 w 2167470"/>
              <a:gd name="connsiteY0" fmla="*/ 1822449 h 1828800"/>
              <a:gd name="connsiteX1" fmla="*/ 6350 w 2167470"/>
              <a:gd name="connsiteY1" fmla="*/ 1822449 h 1828800"/>
              <a:gd name="connsiteX2" fmla="*/ 6350 w 2167470"/>
              <a:gd name="connsiteY2" fmla="*/ 6350 h 1828800"/>
              <a:gd name="connsiteX3" fmla="*/ 2161120 w 2167470"/>
              <a:gd name="connsiteY3" fmla="*/ 6350 h 1828800"/>
              <a:gd name="connsiteX4" fmla="*/ 2161120 w 2167470"/>
              <a:gd name="connsiteY4" fmla="*/ 1822449 h 1828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7470" h="1828800">
                <a:moveTo>
                  <a:pt x="2161120" y="1822449"/>
                </a:moveTo>
                <a:lnTo>
                  <a:pt x="6350" y="1822449"/>
                </a:lnTo>
                <a:lnTo>
                  <a:pt x="6350" y="6350"/>
                </a:lnTo>
                <a:lnTo>
                  <a:pt x="2161120" y="6350"/>
                </a:lnTo>
                <a:lnTo>
                  <a:pt x="2161120" y="1822449"/>
                </a:lnTo>
              </a:path>
            </a:pathLst>
          </a:custGeom>
          <a:solidFill>
            <a:srgbClr val="333333">
              <a:alpha val="10000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4676775" y="2901315"/>
            <a:ext cx="2167255" cy="1949450"/>
          </a:xfrm>
          <a:custGeom>
            <a:avLst/>
            <a:gdLst>
              <a:gd name="connsiteX0" fmla="*/ 2161121 w 2167471"/>
              <a:gd name="connsiteY0" fmla="*/ 1822449 h 1828800"/>
              <a:gd name="connsiteX1" fmla="*/ 6350 w 2167471"/>
              <a:gd name="connsiteY1" fmla="*/ 1822449 h 1828800"/>
              <a:gd name="connsiteX2" fmla="*/ 6350 w 2167471"/>
              <a:gd name="connsiteY2" fmla="*/ 6350 h 1828800"/>
              <a:gd name="connsiteX3" fmla="*/ 2161121 w 2167471"/>
              <a:gd name="connsiteY3" fmla="*/ 6350 h 1828800"/>
              <a:gd name="connsiteX4" fmla="*/ 2161121 w 2167471"/>
              <a:gd name="connsiteY4" fmla="*/ 1822449 h 1828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7471" h="1828800">
                <a:moveTo>
                  <a:pt x="2161121" y="1822449"/>
                </a:moveTo>
                <a:lnTo>
                  <a:pt x="6350" y="1822449"/>
                </a:lnTo>
                <a:lnTo>
                  <a:pt x="6350" y="6350"/>
                </a:lnTo>
                <a:lnTo>
                  <a:pt x="2161121" y="6350"/>
                </a:lnTo>
                <a:lnTo>
                  <a:pt x="2161121" y="1822449"/>
                </a:lnTo>
              </a:path>
            </a:pathLst>
          </a:custGeom>
          <a:solidFill>
            <a:srgbClr val="333333">
              <a:alpha val="10000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7553960" y="2901315"/>
            <a:ext cx="2167255" cy="1949450"/>
          </a:xfrm>
          <a:custGeom>
            <a:avLst/>
            <a:gdLst>
              <a:gd name="connsiteX0" fmla="*/ 2161120 w 2167470"/>
              <a:gd name="connsiteY0" fmla="*/ 1822449 h 1828800"/>
              <a:gd name="connsiteX1" fmla="*/ 6350 w 2167470"/>
              <a:gd name="connsiteY1" fmla="*/ 1822449 h 1828800"/>
              <a:gd name="connsiteX2" fmla="*/ 6350 w 2167470"/>
              <a:gd name="connsiteY2" fmla="*/ 6350 h 1828800"/>
              <a:gd name="connsiteX3" fmla="*/ 2161120 w 2167470"/>
              <a:gd name="connsiteY3" fmla="*/ 6350 h 1828800"/>
              <a:gd name="connsiteX4" fmla="*/ 2161120 w 2167470"/>
              <a:gd name="connsiteY4" fmla="*/ 1822449 h 1828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7470" h="1828800">
                <a:moveTo>
                  <a:pt x="2161120" y="1822449"/>
                </a:moveTo>
                <a:lnTo>
                  <a:pt x="6350" y="1822449"/>
                </a:lnTo>
                <a:lnTo>
                  <a:pt x="6350" y="6350"/>
                </a:lnTo>
                <a:lnTo>
                  <a:pt x="2161120" y="6350"/>
                </a:lnTo>
                <a:lnTo>
                  <a:pt x="2161120" y="1822449"/>
                </a:lnTo>
              </a:path>
            </a:pathLst>
          </a:custGeom>
          <a:solidFill>
            <a:srgbClr val="333333">
              <a:alpha val="10000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Freeform 3"/>
          <p:cNvSpPr/>
          <p:nvPr/>
        </p:nvSpPr>
        <p:spPr>
          <a:xfrm>
            <a:off x="1819275" y="2901315"/>
            <a:ext cx="2154555" cy="332740"/>
          </a:xfrm>
          <a:custGeom>
            <a:avLst/>
            <a:gdLst>
              <a:gd name="connsiteX0" fmla="*/ 2154770 w 2154770"/>
              <a:gd name="connsiteY0" fmla="*/ 254000 h 254000"/>
              <a:gd name="connsiteX1" fmla="*/ 0 w 2154770"/>
              <a:gd name="connsiteY1" fmla="*/ 254000 h 254000"/>
              <a:gd name="connsiteX2" fmla="*/ 0 w 2154770"/>
              <a:gd name="connsiteY2" fmla="*/ 0 h 254000"/>
              <a:gd name="connsiteX3" fmla="*/ 2154770 w 2154770"/>
              <a:gd name="connsiteY3" fmla="*/ 0 h 254000"/>
              <a:gd name="connsiteX4" fmla="*/ 2154770 w 2154770"/>
              <a:gd name="connsiteY4" fmla="*/ 254000 h 25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4770" h="254000">
                <a:moveTo>
                  <a:pt x="2154770" y="254000"/>
                </a:moveTo>
                <a:lnTo>
                  <a:pt x="0" y="254000"/>
                </a:lnTo>
                <a:lnTo>
                  <a:pt x="0" y="0"/>
                </a:lnTo>
                <a:lnTo>
                  <a:pt x="2154770" y="0"/>
                </a:lnTo>
                <a:lnTo>
                  <a:pt x="2154770" y="25400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Freeform 3"/>
          <p:cNvSpPr/>
          <p:nvPr/>
        </p:nvSpPr>
        <p:spPr>
          <a:xfrm>
            <a:off x="4692015" y="2901315"/>
            <a:ext cx="2154555" cy="332105"/>
          </a:xfrm>
          <a:custGeom>
            <a:avLst/>
            <a:gdLst>
              <a:gd name="connsiteX0" fmla="*/ 2154771 w 2154771"/>
              <a:gd name="connsiteY0" fmla="*/ 254000 h 254000"/>
              <a:gd name="connsiteX1" fmla="*/ 0 w 2154771"/>
              <a:gd name="connsiteY1" fmla="*/ 254000 h 254000"/>
              <a:gd name="connsiteX2" fmla="*/ 0 w 2154771"/>
              <a:gd name="connsiteY2" fmla="*/ 0 h 254000"/>
              <a:gd name="connsiteX3" fmla="*/ 2154771 w 2154771"/>
              <a:gd name="connsiteY3" fmla="*/ 0 h 254000"/>
              <a:gd name="connsiteX4" fmla="*/ 2154771 w 2154771"/>
              <a:gd name="connsiteY4" fmla="*/ 254000 h 25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4771" h="254000">
                <a:moveTo>
                  <a:pt x="2154771" y="254000"/>
                </a:moveTo>
                <a:lnTo>
                  <a:pt x="0" y="254000"/>
                </a:lnTo>
                <a:lnTo>
                  <a:pt x="0" y="0"/>
                </a:lnTo>
                <a:lnTo>
                  <a:pt x="2154771" y="0"/>
                </a:lnTo>
                <a:lnTo>
                  <a:pt x="2154771" y="25400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Freeform 3"/>
          <p:cNvSpPr/>
          <p:nvPr/>
        </p:nvSpPr>
        <p:spPr>
          <a:xfrm>
            <a:off x="7560310" y="2901315"/>
            <a:ext cx="2154555" cy="332105"/>
          </a:xfrm>
          <a:custGeom>
            <a:avLst/>
            <a:gdLst>
              <a:gd name="connsiteX0" fmla="*/ 2154770 w 2154770"/>
              <a:gd name="connsiteY0" fmla="*/ 254000 h 254000"/>
              <a:gd name="connsiteX1" fmla="*/ 0 w 2154770"/>
              <a:gd name="connsiteY1" fmla="*/ 254000 h 254000"/>
              <a:gd name="connsiteX2" fmla="*/ 0 w 2154770"/>
              <a:gd name="connsiteY2" fmla="*/ 0 h 254000"/>
              <a:gd name="connsiteX3" fmla="*/ 2154770 w 2154770"/>
              <a:gd name="connsiteY3" fmla="*/ 0 h 254000"/>
              <a:gd name="connsiteX4" fmla="*/ 2154770 w 2154770"/>
              <a:gd name="connsiteY4" fmla="*/ 254000 h 25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4770" h="254000">
                <a:moveTo>
                  <a:pt x="2154770" y="254000"/>
                </a:moveTo>
                <a:lnTo>
                  <a:pt x="0" y="254000"/>
                </a:lnTo>
                <a:lnTo>
                  <a:pt x="0" y="0"/>
                </a:lnTo>
                <a:lnTo>
                  <a:pt x="2154770" y="0"/>
                </a:lnTo>
                <a:lnTo>
                  <a:pt x="2154770" y="25400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TextBox 1"/>
          <p:cNvSpPr txBox="1"/>
          <p:nvPr/>
        </p:nvSpPr>
        <p:spPr>
          <a:xfrm>
            <a:off x="571756" y="394045"/>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核心优势</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TextBox 1"/>
          <p:cNvSpPr txBox="1"/>
          <p:nvPr/>
        </p:nvSpPr>
        <p:spPr>
          <a:xfrm>
            <a:off x="2594635" y="2959549"/>
            <a:ext cx="586105" cy="273685"/>
          </a:xfrm>
          <a:prstGeom prst="rect">
            <a:avLst/>
          </a:prstGeom>
          <a:noFill/>
        </p:spPr>
        <p:txBody>
          <a:bodyPr wrap="none" lIns="0" tIns="0" rIns="0" rtlCol="0">
            <a:spAutoFit/>
          </a:bodyPr>
          <a:lstStyle/>
          <a:p>
            <a:pPr algn="ctr" defTabSz="0">
              <a:lnSpc>
                <a:spcPct val="100000"/>
              </a:lnSpc>
              <a:tabLst>
                <a:tab pos="330200" algn="l"/>
                <a:tab pos="800100" algn="l"/>
              </a:tabLst>
            </a:pPr>
            <a:r>
              <a:rPr lang="en-US" altLang="zh-CN" sz="1400" dirty="0" smtClean="0">
                <a:solidFill>
                  <a:schemeClr val="tx1"/>
                </a:solidFill>
                <a:latin typeface="微软雅黑" panose="020B0503020204020204" pitchFamily="18" charset="-122"/>
                <a:ea typeface="微软雅黑" panose="020B0503020204020204" pitchFamily="18" charset="-122"/>
                <a:cs typeface="微软雅黑" panose="020B0503020204020204" pitchFamily="18" charset="-122"/>
              </a:rPr>
              <a:t> </a:t>
            </a:r>
            <a:r>
              <a:rPr lang="zh-CN" altLang="zh-CN" sz="1400" dirty="0" smtClean="0">
                <a:solidFill>
                  <a:schemeClr val="tx1"/>
                </a:solidFill>
                <a:latin typeface="微软雅黑" panose="020B0503020204020204" pitchFamily="18" charset="-122"/>
                <a:ea typeface="微软雅黑" panose="020B0503020204020204" pitchFamily="18" charset="-122"/>
                <a:cs typeface="微软雅黑" panose="020B0503020204020204" pitchFamily="18" charset="-122"/>
              </a:rPr>
              <a:t>优势一</a:t>
            </a:r>
            <a:endParaRPr lang="zh-CN" altLang="zh-CN" sz="1400" dirty="0" smtClean="0">
              <a:solidFill>
                <a:schemeClr val="tx1"/>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TextBox 1"/>
          <p:cNvSpPr txBox="1"/>
          <p:nvPr/>
        </p:nvSpPr>
        <p:spPr>
          <a:xfrm>
            <a:off x="5506468" y="2959549"/>
            <a:ext cx="586105" cy="273685"/>
          </a:xfrm>
          <a:prstGeom prst="rect">
            <a:avLst/>
          </a:prstGeom>
          <a:noFill/>
        </p:spPr>
        <p:txBody>
          <a:bodyPr wrap="none" lIns="0" tIns="0" rIns="0" rtlCol="0">
            <a:spAutoFit/>
          </a:bodyPr>
          <a:lstStyle/>
          <a:p>
            <a:pPr algn="l" defTabSz="0">
              <a:lnSpc>
                <a:spcPct val="100000"/>
              </a:lnSpc>
              <a:tabLst>
                <a:tab pos="304800" algn="l"/>
                <a:tab pos="342900" algn="l"/>
                <a:tab pos="381000" algn="l"/>
                <a:tab pos="736600" algn="l"/>
              </a:tabLst>
            </a:pP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zh-CN"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优势二</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TextBox 1"/>
          <p:cNvSpPr txBox="1"/>
          <p:nvPr/>
        </p:nvSpPr>
        <p:spPr>
          <a:xfrm>
            <a:off x="8344832" y="2959549"/>
            <a:ext cx="586105" cy="273685"/>
          </a:xfrm>
          <a:prstGeom prst="rect">
            <a:avLst/>
          </a:prstGeom>
          <a:noFill/>
        </p:spPr>
        <p:txBody>
          <a:bodyPr wrap="none" lIns="0" tIns="0" rIns="0" rtlCol="0">
            <a:spAutoFit/>
          </a:bodyPr>
          <a:lstStyle/>
          <a:p>
            <a:pPr algn="ctr" defTabSz="0">
              <a:lnSpc>
                <a:spcPct val="100000"/>
              </a:lnSpc>
              <a:tabLst>
                <a:tab pos="304800" algn="l"/>
                <a:tab pos="685800" algn="l"/>
                <a:tab pos="889000" algn="l"/>
              </a:tabLst>
            </a:pP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zh-CN"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优势三</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TextBox 1"/>
          <p:cNvSpPr txBox="1"/>
          <p:nvPr/>
        </p:nvSpPr>
        <p:spPr>
          <a:xfrm>
            <a:off x="585726" y="1028410"/>
            <a:ext cx="5156200" cy="365760"/>
          </a:xfrm>
          <a:prstGeom prst="rect">
            <a:avLst/>
          </a:prstGeom>
          <a:noFill/>
        </p:spPr>
        <p:txBody>
          <a:bodyPr wrap="none" lIns="0" tIns="0" rIns="0" rtlCol="0">
            <a:spAutoFit/>
          </a:bodyPr>
          <a:lstStyle/>
          <a:p>
            <a:pPr defTabSz="0">
              <a:lnSpc>
                <a:spcPct val="150000"/>
              </a:lnSpc>
              <a:tabLst>
                <a:tab pos="76200" algn="l"/>
              </a:tabLst>
            </a:pPr>
            <a:r>
              <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一个新鲜直供、零距离到餐桌、乐活悠趣的社区蔬菜直供电商项目</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TextBox 1"/>
          <p:cNvSpPr txBox="1"/>
          <p:nvPr/>
        </p:nvSpPr>
        <p:spPr>
          <a:xfrm>
            <a:off x="2236145" y="3407859"/>
            <a:ext cx="1303655" cy="868680"/>
          </a:xfrm>
          <a:prstGeom prst="rect">
            <a:avLst/>
          </a:prstGeom>
          <a:noFill/>
        </p:spPr>
        <p:txBody>
          <a:bodyPr wrap="none" lIns="0" tIns="0" rIns="0" rtlCol="0">
            <a:spAutoFit/>
          </a:bodyPr>
          <a:lstStyle/>
          <a:p>
            <a:pPr algn="ctr" defTabSz="0">
              <a:lnSpc>
                <a:spcPct val="150000"/>
              </a:lnSpc>
              <a:tabLst>
                <a:tab pos="330200" algn="l"/>
                <a:tab pos="8001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新鲜蔬菜,新鲜送达!</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30200" algn="l"/>
                <a:tab pos="8001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可选产地,可选品牌,</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30200" algn="l"/>
                <a:tab pos="8001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环球寻味,让你满意!</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2" name="TextBox 1"/>
          <p:cNvSpPr txBox="1"/>
          <p:nvPr/>
        </p:nvSpPr>
        <p:spPr>
          <a:xfrm>
            <a:off x="4844844" y="3407859"/>
            <a:ext cx="1828800" cy="1036320"/>
          </a:xfrm>
          <a:prstGeom prst="rect">
            <a:avLst/>
          </a:prstGeom>
          <a:noFill/>
        </p:spPr>
        <p:txBody>
          <a:bodyPr wrap="none" lIns="0" tIns="0" rIns="0" rtlCol="0">
            <a:spAutoFit/>
          </a:bodyPr>
          <a:lstStyle/>
          <a:p>
            <a:pPr algn="ctr" defTabSz="0">
              <a:lnSpc>
                <a:spcPts val="1800"/>
              </a:lnSpc>
              <a:tabLst>
                <a:tab pos="304800" algn="l"/>
                <a:tab pos="342900" algn="l"/>
                <a:tab pos="381000" algn="l"/>
                <a:tab pos="7366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菜地直供到餐桌，</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800"/>
              </a:lnSpc>
              <a:tabLst>
                <a:tab pos="304800" algn="l"/>
                <a:tab pos="342900" algn="l"/>
                <a:tab pos="381000" algn="l"/>
                <a:tab pos="7366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新鲜好美味，健康又营养。</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2100"/>
              </a:lnSpc>
              <a:tabLst>
                <a:tab pos="304800" algn="l"/>
                <a:tab pos="342900" algn="l"/>
                <a:tab pos="381000" algn="l"/>
                <a:tab pos="7366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全球冷链直供，</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2100"/>
              </a:lnSpc>
              <a:tabLst>
                <a:tab pos="304800" algn="l"/>
                <a:tab pos="342900" algn="l"/>
                <a:tab pos="381000" algn="l"/>
                <a:tab pos="7366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3小时直供到家。</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3" name="TextBox 1"/>
          <p:cNvSpPr txBox="1"/>
          <p:nvPr/>
        </p:nvSpPr>
        <p:spPr>
          <a:xfrm>
            <a:off x="7649845" y="3408045"/>
            <a:ext cx="2033270" cy="1143000"/>
          </a:xfrm>
          <a:prstGeom prst="rect">
            <a:avLst/>
          </a:prstGeom>
          <a:noFill/>
        </p:spPr>
        <p:txBody>
          <a:bodyPr wrap="square" lIns="0" tIns="0" rIns="0" rtlCol="0">
            <a:spAutoFit/>
          </a:bodyPr>
          <a:lstStyle/>
          <a:p>
            <a:pPr algn="ctr" defTabSz="0">
              <a:lnSpc>
                <a:spcPct val="150000"/>
              </a:lnSpc>
              <a:tabLst>
                <a:tab pos="304800" algn="l"/>
                <a:tab pos="685800" algn="l"/>
                <a:tab pos="8890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吃的健康，活的乐趣，</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04800" algn="l"/>
                <a:tab pos="685800" algn="l"/>
                <a:tab pos="8890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生活悠趣。</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04800" algn="l"/>
                <a:tab pos="685800" algn="l"/>
                <a:tab pos="8890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认证服务，新鲜直送。</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04800" algn="l"/>
                <a:tab pos="685800" algn="l"/>
                <a:tab pos="889000" algn="l"/>
              </a:tabLst>
            </a:pP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275" name="组合 274"/>
          <p:cNvGrpSpPr/>
          <p:nvPr/>
        </p:nvGrpSpPr>
        <p:grpSpPr>
          <a:xfrm>
            <a:off x="2548255" y="2115820"/>
            <a:ext cx="612140" cy="612140"/>
            <a:chOff x="1042" y="1457"/>
            <a:chExt cx="964" cy="964"/>
          </a:xfrm>
        </p:grpSpPr>
        <p:sp>
          <p:nvSpPr>
            <p:cNvPr id="162" name="Freeform 3"/>
            <p:cNvSpPr/>
            <p:nvPr/>
          </p:nvSpPr>
          <p:spPr>
            <a:xfrm>
              <a:off x="1251" y="1665"/>
              <a:ext cx="546" cy="546"/>
            </a:xfrm>
            <a:custGeom>
              <a:avLst/>
              <a:gdLst>
                <a:gd name="connsiteX0" fmla="*/ 173443 w 346913"/>
                <a:gd name="connsiteY0" fmla="*/ 0 h 346913"/>
                <a:gd name="connsiteX1" fmla="*/ 0 w 346913"/>
                <a:gd name="connsiteY1" fmla="*/ 173456 h 346913"/>
                <a:gd name="connsiteX2" fmla="*/ 173443 w 346913"/>
                <a:gd name="connsiteY2" fmla="*/ 346913 h 346913"/>
                <a:gd name="connsiteX3" fmla="*/ 346913 w 346913"/>
                <a:gd name="connsiteY3" fmla="*/ 173456 h 346913"/>
                <a:gd name="connsiteX4" fmla="*/ 173443 w 346913"/>
                <a:gd name="connsiteY4" fmla="*/ 0 h 3469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6913" h="346913">
                  <a:moveTo>
                    <a:pt x="173443" y="0"/>
                  </a:moveTo>
                  <a:cubicBezTo>
                    <a:pt x="77825" y="0"/>
                    <a:pt x="0" y="77825"/>
                    <a:pt x="0" y="173456"/>
                  </a:cubicBezTo>
                  <a:cubicBezTo>
                    <a:pt x="0" y="269087"/>
                    <a:pt x="77825" y="346913"/>
                    <a:pt x="173443" y="346913"/>
                  </a:cubicBezTo>
                  <a:cubicBezTo>
                    <a:pt x="269112" y="346913"/>
                    <a:pt x="346913" y="269087"/>
                    <a:pt x="346913" y="173456"/>
                  </a:cubicBezTo>
                  <a:cubicBezTo>
                    <a:pt x="346913" y="77825"/>
                    <a:pt x="269112" y="0"/>
                    <a:pt x="173443" y="0"/>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Freeform 3"/>
            <p:cNvSpPr/>
            <p:nvPr/>
          </p:nvSpPr>
          <p:spPr>
            <a:xfrm>
              <a:off x="1297" y="1711"/>
              <a:ext cx="454" cy="454"/>
            </a:xfrm>
            <a:custGeom>
              <a:avLst/>
              <a:gdLst>
                <a:gd name="connsiteX0" fmla="*/ 144259 w 288569"/>
                <a:gd name="connsiteY0" fmla="*/ 288569 h 288569"/>
                <a:gd name="connsiteX1" fmla="*/ 0 w 288569"/>
                <a:gd name="connsiteY1" fmla="*/ 144284 h 288569"/>
                <a:gd name="connsiteX2" fmla="*/ 144259 w 288569"/>
                <a:gd name="connsiteY2" fmla="*/ 0 h 288569"/>
                <a:gd name="connsiteX3" fmla="*/ 288569 w 288569"/>
                <a:gd name="connsiteY3" fmla="*/ 144284 h 288569"/>
                <a:gd name="connsiteX4" fmla="*/ 144259 w 288569"/>
                <a:gd name="connsiteY4" fmla="*/ 288569 h 288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8569" h="288569">
                  <a:moveTo>
                    <a:pt x="144259" y="288569"/>
                  </a:moveTo>
                  <a:cubicBezTo>
                    <a:pt x="64731" y="288569"/>
                    <a:pt x="0" y="223824"/>
                    <a:pt x="0" y="144284"/>
                  </a:cubicBezTo>
                  <a:cubicBezTo>
                    <a:pt x="0" y="64744"/>
                    <a:pt x="64731" y="0"/>
                    <a:pt x="144259" y="0"/>
                  </a:cubicBezTo>
                  <a:cubicBezTo>
                    <a:pt x="223837" y="0"/>
                    <a:pt x="288569" y="64744"/>
                    <a:pt x="288569" y="144284"/>
                  </a:cubicBezTo>
                  <a:cubicBezTo>
                    <a:pt x="288569" y="223824"/>
                    <a:pt x="223837" y="288569"/>
                    <a:pt x="144259" y="288569"/>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Freeform 3"/>
            <p:cNvSpPr/>
            <p:nvPr/>
          </p:nvSpPr>
          <p:spPr>
            <a:xfrm>
              <a:off x="1501" y="1457"/>
              <a:ext cx="46" cy="124"/>
            </a:xfrm>
            <a:custGeom>
              <a:avLst/>
              <a:gdLst>
                <a:gd name="connsiteX0" fmla="*/ 14579 w 29197"/>
                <a:gd name="connsiteY0" fmla="*/ 78536 h 78536"/>
                <a:gd name="connsiteX1" fmla="*/ 29197 w 29197"/>
                <a:gd name="connsiteY1" fmla="*/ 63931 h 78536"/>
                <a:gd name="connsiteX2" fmla="*/ 29197 w 29197"/>
                <a:gd name="connsiteY2" fmla="*/ 14605 h 78536"/>
                <a:gd name="connsiteX3" fmla="*/ 14579 w 29197"/>
                <a:gd name="connsiteY3" fmla="*/ 0 h 78536"/>
                <a:gd name="connsiteX4" fmla="*/ 0 w 29197"/>
                <a:gd name="connsiteY4" fmla="*/ 14605 h 78536"/>
                <a:gd name="connsiteX5" fmla="*/ 0 w 29197"/>
                <a:gd name="connsiteY5" fmla="*/ 63931 h 78536"/>
                <a:gd name="connsiteX6" fmla="*/ 14579 w 29197"/>
                <a:gd name="connsiteY6" fmla="*/ 78536 h 785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9197" h="78536">
                  <a:moveTo>
                    <a:pt x="14579" y="78536"/>
                  </a:moveTo>
                  <a:cubicBezTo>
                    <a:pt x="22656" y="78536"/>
                    <a:pt x="29197" y="72008"/>
                    <a:pt x="29197" y="63931"/>
                  </a:cubicBezTo>
                  <a:lnTo>
                    <a:pt x="29197" y="14605"/>
                  </a:lnTo>
                  <a:cubicBezTo>
                    <a:pt x="29197" y="6540"/>
                    <a:pt x="22656" y="0"/>
                    <a:pt x="14579" y="0"/>
                  </a:cubicBezTo>
                  <a:cubicBezTo>
                    <a:pt x="6540" y="0"/>
                    <a:pt x="0" y="6540"/>
                    <a:pt x="0" y="14605"/>
                  </a:cubicBezTo>
                  <a:lnTo>
                    <a:pt x="0" y="63931"/>
                  </a:lnTo>
                  <a:cubicBezTo>
                    <a:pt x="0" y="72008"/>
                    <a:pt x="6540" y="78536"/>
                    <a:pt x="14579" y="78536"/>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Freeform 3"/>
            <p:cNvSpPr/>
            <p:nvPr/>
          </p:nvSpPr>
          <p:spPr>
            <a:xfrm>
              <a:off x="1275" y="1521"/>
              <a:ext cx="79" cy="110"/>
            </a:xfrm>
            <a:custGeom>
              <a:avLst/>
              <a:gdLst>
                <a:gd name="connsiteX0" fmla="*/ 24676 w 49910"/>
                <a:gd name="connsiteY0" fmla="*/ 62687 h 70002"/>
                <a:gd name="connsiteX1" fmla="*/ 37325 w 49910"/>
                <a:gd name="connsiteY1" fmla="*/ 70002 h 70002"/>
                <a:gd name="connsiteX2" fmla="*/ 44576 w 49910"/>
                <a:gd name="connsiteY2" fmla="*/ 68033 h 70002"/>
                <a:gd name="connsiteX3" fmla="*/ 49910 w 49910"/>
                <a:gd name="connsiteY3" fmla="*/ 48094 h 70002"/>
                <a:gd name="connsiteX4" fmla="*/ 25247 w 49910"/>
                <a:gd name="connsiteY4" fmla="*/ 5346 h 70002"/>
                <a:gd name="connsiteX5" fmla="*/ 5334 w 49910"/>
                <a:gd name="connsiteY5" fmla="*/ 0 h 70002"/>
                <a:gd name="connsiteX6" fmla="*/ 0 w 49910"/>
                <a:gd name="connsiteY6" fmla="*/ 19951 h 70002"/>
                <a:gd name="connsiteX7" fmla="*/ 24676 w 49910"/>
                <a:gd name="connsiteY7" fmla="*/ 62687 h 700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9910" h="70002">
                  <a:moveTo>
                    <a:pt x="24676" y="62687"/>
                  </a:moveTo>
                  <a:cubicBezTo>
                    <a:pt x="27355" y="67348"/>
                    <a:pt x="32270" y="70002"/>
                    <a:pt x="37325" y="70002"/>
                  </a:cubicBezTo>
                  <a:cubicBezTo>
                    <a:pt x="39789" y="70002"/>
                    <a:pt x="42303" y="69329"/>
                    <a:pt x="44576" y="68033"/>
                  </a:cubicBezTo>
                  <a:cubicBezTo>
                    <a:pt x="51587" y="63995"/>
                    <a:pt x="53962" y="55067"/>
                    <a:pt x="49910" y="48094"/>
                  </a:cubicBezTo>
                  <a:lnTo>
                    <a:pt x="25247" y="5346"/>
                  </a:lnTo>
                  <a:cubicBezTo>
                    <a:pt x="21234" y="-1638"/>
                    <a:pt x="12306" y="-4000"/>
                    <a:pt x="5334" y="0"/>
                  </a:cubicBezTo>
                  <a:cubicBezTo>
                    <a:pt x="-1651" y="4051"/>
                    <a:pt x="-4051" y="12979"/>
                    <a:pt x="0" y="19951"/>
                  </a:cubicBezTo>
                  <a:lnTo>
                    <a:pt x="24676" y="62687"/>
                  </a:ln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Freeform 3"/>
            <p:cNvSpPr/>
            <p:nvPr/>
          </p:nvSpPr>
          <p:spPr>
            <a:xfrm>
              <a:off x="1107" y="1689"/>
              <a:ext cx="107" cy="82"/>
            </a:xfrm>
            <a:custGeom>
              <a:avLst/>
              <a:gdLst>
                <a:gd name="connsiteX0" fmla="*/ 62661 w 67995"/>
                <a:gd name="connsiteY0" fmla="*/ 24663 h 51917"/>
                <a:gd name="connsiteX1" fmla="*/ 19913 w 67995"/>
                <a:gd name="connsiteY1" fmla="*/ 0 h 51917"/>
                <a:gd name="connsiteX2" fmla="*/ 0 w 67995"/>
                <a:gd name="connsiteY2" fmla="*/ 5333 h 51917"/>
                <a:gd name="connsiteX3" fmla="*/ 5321 w 67995"/>
                <a:gd name="connsiteY3" fmla="*/ 25285 h 51917"/>
                <a:gd name="connsiteX4" fmla="*/ 48094 w 67995"/>
                <a:gd name="connsiteY4" fmla="*/ 49949 h 51917"/>
                <a:gd name="connsiteX5" fmla="*/ 55346 w 67995"/>
                <a:gd name="connsiteY5" fmla="*/ 51917 h 51917"/>
                <a:gd name="connsiteX6" fmla="*/ 67995 w 67995"/>
                <a:gd name="connsiteY6" fmla="*/ 44615 h 51917"/>
                <a:gd name="connsiteX7" fmla="*/ 62661 w 67995"/>
                <a:gd name="connsiteY7" fmla="*/ 24663 h 5191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7995" h="51917">
                  <a:moveTo>
                    <a:pt x="62661" y="24663"/>
                  </a:moveTo>
                  <a:lnTo>
                    <a:pt x="19913" y="0"/>
                  </a:lnTo>
                  <a:cubicBezTo>
                    <a:pt x="12954" y="-4000"/>
                    <a:pt x="4025" y="-1638"/>
                    <a:pt x="0" y="5333"/>
                  </a:cubicBezTo>
                  <a:cubicBezTo>
                    <a:pt x="-4013" y="12306"/>
                    <a:pt x="-1638" y="21221"/>
                    <a:pt x="5321" y="25285"/>
                  </a:cubicBezTo>
                  <a:lnTo>
                    <a:pt x="48094" y="49949"/>
                  </a:lnTo>
                  <a:cubicBezTo>
                    <a:pt x="50368" y="51269"/>
                    <a:pt x="52870" y="51917"/>
                    <a:pt x="55346" y="51917"/>
                  </a:cubicBezTo>
                  <a:cubicBezTo>
                    <a:pt x="60413" y="51917"/>
                    <a:pt x="65290" y="49301"/>
                    <a:pt x="67995" y="44615"/>
                  </a:cubicBezTo>
                  <a:cubicBezTo>
                    <a:pt x="72034" y="37642"/>
                    <a:pt x="69646" y="28727"/>
                    <a:pt x="62661" y="24663"/>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Freeform 3"/>
            <p:cNvSpPr/>
            <p:nvPr/>
          </p:nvSpPr>
          <p:spPr>
            <a:xfrm>
              <a:off x="1042" y="1916"/>
              <a:ext cx="124" cy="46"/>
            </a:xfrm>
            <a:custGeom>
              <a:avLst/>
              <a:gdLst>
                <a:gd name="connsiteX0" fmla="*/ 78536 w 78536"/>
                <a:gd name="connsiteY0" fmla="*/ 14617 h 29222"/>
                <a:gd name="connsiteX1" fmla="*/ 63944 w 78536"/>
                <a:gd name="connsiteY1" fmla="*/ 0 h 29222"/>
                <a:gd name="connsiteX2" fmla="*/ 14579 w 78536"/>
                <a:gd name="connsiteY2" fmla="*/ 0 h 29222"/>
                <a:gd name="connsiteX3" fmla="*/ 0 w 78536"/>
                <a:gd name="connsiteY3" fmla="*/ 14617 h 29222"/>
                <a:gd name="connsiteX4" fmla="*/ 14579 w 78536"/>
                <a:gd name="connsiteY4" fmla="*/ 29222 h 29222"/>
                <a:gd name="connsiteX5" fmla="*/ 63944 w 78536"/>
                <a:gd name="connsiteY5" fmla="*/ 29222 h 29222"/>
                <a:gd name="connsiteX6" fmla="*/ 78536 w 78536"/>
                <a:gd name="connsiteY6" fmla="*/ 14617 h 292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78536" h="29222">
                  <a:moveTo>
                    <a:pt x="78536" y="14617"/>
                  </a:moveTo>
                  <a:cubicBezTo>
                    <a:pt x="78536" y="6553"/>
                    <a:pt x="72008" y="0"/>
                    <a:pt x="63944" y="0"/>
                  </a:cubicBezTo>
                  <a:lnTo>
                    <a:pt x="14579" y="0"/>
                  </a:lnTo>
                  <a:cubicBezTo>
                    <a:pt x="6553" y="0"/>
                    <a:pt x="0" y="6553"/>
                    <a:pt x="0" y="14617"/>
                  </a:cubicBezTo>
                  <a:cubicBezTo>
                    <a:pt x="0" y="22682"/>
                    <a:pt x="6553" y="29222"/>
                    <a:pt x="14579" y="29222"/>
                  </a:cubicBezTo>
                  <a:lnTo>
                    <a:pt x="63944" y="29222"/>
                  </a:lnTo>
                  <a:cubicBezTo>
                    <a:pt x="72008" y="29222"/>
                    <a:pt x="78536" y="22682"/>
                    <a:pt x="78536" y="14617"/>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Freeform 3"/>
            <p:cNvSpPr/>
            <p:nvPr/>
          </p:nvSpPr>
          <p:spPr>
            <a:xfrm>
              <a:off x="1107" y="2109"/>
              <a:ext cx="107" cy="82"/>
            </a:xfrm>
            <a:custGeom>
              <a:avLst/>
              <a:gdLst>
                <a:gd name="connsiteX0" fmla="*/ 48094 w 68008"/>
                <a:gd name="connsiteY0" fmla="*/ 0 h 51904"/>
                <a:gd name="connsiteX1" fmla="*/ 5333 w 68008"/>
                <a:gd name="connsiteY1" fmla="*/ 24663 h 51904"/>
                <a:gd name="connsiteX2" fmla="*/ 0 w 68008"/>
                <a:gd name="connsiteY2" fmla="*/ 44615 h 51904"/>
                <a:gd name="connsiteX3" fmla="*/ 12636 w 68008"/>
                <a:gd name="connsiteY3" fmla="*/ 51904 h 51904"/>
                <a:gd name="connsiteX4" fmla="*/ 19913 w 68008"/>
                <a:gd name="connsiteY4" fmla="*/ 49949 h 51904"/>
                <a:gd name="connsiteX5" fmla="*/ 62661 w 68008"/>
                <a:gd name="connsiteY5" fmla="*/ 25285 h 51904"/>
                <a:gd name="connsiteX6" fmla="*/ 68008 w 68008"/>
                <a:gd name="connsiteY6" fmla="*/ 5321 h 51904"/>
                <a:gd name="connsiteX7" fmla="*/ 48094 w 68008"/>
                <a:gd name="connsiteY7" fmla="*/ 0 h 519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8008" h="51904">
                  <a:moveTo>
                    <a:pt x="48094" y="0"/>
                  </a:moveTo>
                  <a:lnTo>
                    <a:pt x="5333" y="24663"/>
                  </a:lnTo>
                  <a:cubicBezTo>
                    <a:pt x="-1638" y="28702"/>
                    <a:pt x="-4000" y="37630"/>
                    <a:pt x="0" y="44615"/>
                  </a:cubicBezTo>
                  <a:cubicBezTo>
                    <a:pt x="2692" y="49250"/>
                    <a:pt x="7607" y="51904"/>
                    <a:pt x="12636" y="51904"/>
                  </a:cubicBezTo>
                  <a:cubicBezTo>
                    <a:pt x="15112" y="51904"/>
                    <a:pt x="17614" y="51257"/>
                    <a:pt x="19913" y="49949"/>
                  </a:cubicBezTo>
                  <a:lnTo>
                    <a:pt x="62661" y="25285"/>
                  </a:lnTo>
                  <a:cubicBezTo>
                    <a:pt x="69646" y="21221"/>
                    <a:pt x="72034" y="12306"/>
                    <a:pt x="68008" y="5321"/>
                  </a:cubicBezTo>
                  <a:cubicBezTo>
                    <a:pt x="63995" y="-1638"/>
                    <a:pt x="55054" y="-4063"/>
                    <a:pt x="48094" y="0"/>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Freeform 3"/>
            <p:cNvSpPr/>
            <p:nvPr/>
          </p:nvSpPr>
          <p:spPr>
            <a:xfrm>
              <a:off x="1275" y="2249"/>
              <a:ext cx="79" cy="110"/>
            </a:xfrm>
            <a:custGeom>
              <a:avLst/>
              <a:gdLst>
                <a:gd name="connsiteX0" fmla="*/ 44576 w 49911"/>
                <a:gd name="connsiteY0" fmla="*/ 0 h 69989"/>
                <a:gd name="connsiteX1" fmla="*/ 24676 w 49911"/>
                <a:gd name="connsiteY1" fmla="*/ 5346 h 69989"/>
                <a:gd name="connsiteX2" fmla="*/ 0 w 49911"/>
                <a:gd name="connsiteY2" fmla="*/ 48082 h 69989"/>
                <a:gd name="connsiteX3" fmla="*/ 5334 w 49911"/>
                <a:gd name="connsiteY3" fmla="*/ 68021 h 69989"/>
                <a:gd name="connsiteX4" fmla="*/ 12585 w 49911"/>
                <a:gd name="connsiteY4" fmla="*/ 69989 h 69989"/>
                <a:gd name="connsiteX5" fmla="*/ 25247 w 49911"/>
                <a:gd name="connsiteY5" fmla="*/ 62699 h 69989"/>
                <a:gd name="connsiteX6" fmla="*/ 49911 w 49911"/>
                <a:gd name="connsiteY6" fmla="*/ 19951 h 69989"/>
                <a:gd name="connsiteX7" fmla="*/ 44576 w 49911"/>
                <a:gd name="connsiteY7" fmla="*/ 0 h 69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9911" h="69989">
                  <a:moveTo>
                    <a:pt x="44576" y="0"/>
                  </a:moveTo>
                  <a:cubicBezTo>
                    <a:pt x="37617" y="-4000"/>
                    <a:pt x="28689" y="-1638"/>
                    <a:pt x="24676" y="5346"/>
                  </a:cubicBezTo>
                  <a:lnTo>
                    <a:pt x="0" y="48082"/>
                  </a:lnTo>
                  <a:cubicBezTo>
                    <a:pt x="-4051" y="55054"/>
                    <a:pt x="-1663" y="63982"/>
                    <a:pt x="5334" y="68021"/>
                  </a:cubicBezTo>
                  <a:cubicBezTo>
                    <a:pt x="7620" y="69329"/>
                    <a:pt x="10134" y="69989"/>
                    <a:pt x="12585" y="69989"/>
                  </a:cubicBezTo>
                  <a:cubicBezTo>
                    <a:pt x="17640" y="69989"/>
                    <a:pt x="22555" y="67348"/>
                    <a:pt x="25247" y="62699"/>
                  </a:cubicBezTo>
                  <a:lnTo>
                    <a:pt x="49911" y="19951"/>
                  </a:lnTo>
                  <a:cubicBezTo>
                    <a:pt x="53962" y="12966"/>
                    <a:pt x="51587" y="4051"/>
                    <a:pt x="44576" y="0"/>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Freeform 3"/>
            <p:cNvSpPr/>
            <p:nvPr/>
          </p:nvSpPr>
          <p:spPr>
            <a:xfrm>
              <a:off x="1501" y="2297"/>
              <a:ext cx="46" cy="124"/>
            </a:xfrm>
            <a:custGeom>
              <a:avLst/>
              <a:gdLst>
                <a:gd name="connsiteX0" fmla="*/ 14579 w 29197"/>
                <a:gd name="connsiteY0" fmla="*/ 0 h 78536"/>
                <a:gd name="connsiteX1" fmla="*/ 0 w 29197"/>
                <a:gd name="connsiteY1" fmla="*/ 14604 h 78536"/>
                <a:gd name="connsiteX2" fmla="*/ 0 w 29197"/>
                <a:gd name="connsiteY2" fmla="*/ 63931 h 78536"/>
                <a:gd name="connsiteX3" fmla="*/ 14579 w 29197"/>
                <a:gd name="connsiteY3" fmla="*/ 78536 h 78536"/>
                <a:gd name="connsiteX4" fmla="*/ 29197 w 29197"/>
                <a:gd name="connsiteY4" fmla="*/ 63931 h 78536"/>
                <a:gd name="connsiteX5" fmla="*/ 29197 w 29197"/>
                <a:gd name="connsiteY5" fmla="*/ 14604 h 78536"/>
                <a:gd name="connsiteX6" fmla="*/ 14579 w 29197"/>
                <a:gd name="connsiteY6" fmla="*/ 0 h 785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9197" h="78536">
                  <a:moveTo>
                    <a:pt x="14579" y="0"/>
                  </a:moveTo>
                  <a:cubicBezTo>
                    <a:pt x="6540" y="0"/>
                    <a:pt x="0" y="6527"/>
                    <a:pt x="0" y="14604"/>
                  </a:cubicBezTo>
                  <a:lnTo>
                    <a:pt x="0" y="63931"/>
                  </a:lnTo>
                  <a:cubicBezTo>
                    <a:pt x="0" y="71983"/>
                    <a:pt x="6540" y="78536"/>
                    <a:pt x="14579" y="78536"/>
                  </a:cubicBezTo>
                  <a:cubicBezTo>
                    <a:pt x="22656" y="78536"/>
                    <a:pt x="29197" y="71983"/>
                    <a:pt x="29197" y="63931"/>
                  </a:cubicBezTo>
                  <a:lnTo>
                    <a:pt x="29197" y="14604"/>
                  </a:lnTo>
                  <a:cubicBezTo>
                    <a:pt x="29197" y="6527"/>
                    <a:pt x="22656" y="0"/>
                    <a:pt x="14579" y="0"/>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Freeform 3"/>
            <p:cNvSpPr/>
            <p:nvPr/>
          </p:nvSpPr>
          <p:spPr>
            <a:xfrm>
              <a:off x="1695" y="2249"/>
              <a:ext cx="79" cy="110"/>
            </a:xfrm>
            <a:custGeom>
              <a:avLst/>
              <a:gdLst>
                <a:gd name="connsiteX0" fmla="*/ 25298 w 49949"/>
                <a:gd name="connsiteY0" fmla="*/ 5346 h 70002"/>
                <a:gd name="connsiteX1" fmla="*/ 5346 w 49949"/>
                <a:gd name="connsiteY1" fmla="*/ 0 h 70002"/>
                <a:gd name="connsiteX2" fmla="*/ 0 w 49949"/>
                <a:gd name="connsiteY2" fmla="*/ 19951 h 70002"/>
                <a:gd name="connsiteX3" fmla="*/ 24688 w 49949"/>
                <a:gd name="connsiteY3" fmla="*/ 62712 h 70002"/>
                <a:gd name="connsiteX4" fmla="*/ 37312 w 49949"/>
                <a:gd name="connsiteY4" fmla="*/ 70002 h 70002"/>
                <a:gd name="connsiteX5" fmla="*/ 44615 w 49949"/>
                <a:gd name="connsiteY5" fmla="*/ 68033 h 70002"/>
                <a:gd name="connsiteX6" fmla="*/ 49949 w 49949"/>
                <a:gd name="connsiteY6" fmla="*/ 48094 h 70002"/>
                <a:gd name="connsiteX7" fmla="*/ 25298 w 49949"/>
                <a:gd name="connsiteY7" fmla="*/ 5346 h 700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9949" h="70002">
                  <a:moveTo>
                    <a:pt x="25298" y="5346"/>
                  </a:moveTo>
                  <a:cubicBezTo>
                    <a:pt x="21247" y="-1638"/>
                    <a:pt x="12319" y="-4000"/>
                    <a:pt x="5346" y="0"/>
                  </a:cubicBezTo>
                  <a:cubicBezTo>
                    <a:pt x="-1625" y="4051"/>
                    <a:pt x="-4025" y="12966"/>
                    <a:pt x="0" y="19951"/>
                  </a:cubicBezTo>
                  <a:lnTo>
                    <a:pt x="24688" y="62712"/>
                  </a:lnTo>
                  <a:cubicBezTo>
                    <a:pt x="27381" y="67348"/>
                    <a:pt x="32308" y="70002"/>
                    <a:pt x="37312" y="70002"/>
                  </a:cubicBezTo>
                  <a:cubicBezTo>
                    <a:pt x="39814" y="70002"/>
                    <a:pt x="42316" y="69341"/>
                    <a:pt x="44615" y="68033"/>
                  </a:cubicBezTo>
                  <a:cubicBezTo>
                    <a:pt x="51587" y="63982"/>
                    <a:pt x="53975" y="55067"/>
                    <a:pt x="49949" y="48094"/>
                  </a:cubicBezTo>
                  <a:lnTo>
                    <a:pt x="25298" y="5346"/>
                  </a:ln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Freeform 3"/>
            <p:cNvSpPr/>
            <p:nvPr/>
          </p:nvSpPr>
          <p:spPr>
            <a:xfrm>
              <a:off x="1834" y="2109"/>
              <a:ext cx="107" cy="82"/>
            </a:xfrm>
            <a:custGeom>
              <a:avLst/>
              <a:gdLst>
                <a:gd name="connsiteX0" fmla="*/ 62674 w 67995"/>
                <a:gd name="connsiteY0" fmla="*/ 24663 h 51917"/>
                <a:gd name="connsiteX1" fmla="*/ 19913 w 67995"/>
                <a:gd name="connsiteY1" fmla="*/ 0 h 51917"/>
                <a:gd name="connsiteX2" fmla="*/ 0 w 67995"/>
                <a:gd name="connsiteY2" fmla="*/ 5333 h 51917"/>
                <a:gd name="connsiteX3" fmla="*/ 5346 w 67995"/>
                <a:gd name="connsiteY3" fmla="*/ 25298 h 51917"/>
                <a:gd name="connsiteX4" fmla="*/ 48069 w 67995"/>
                <a:gd name="connsiteY4" fmla="*/ 49949 h 51917"/>
                <a:gd name="connsiteX5" fmla="*/ 55359 w 67995"/>
                <a:gd name="connsiteY5" fmla="*/ 51917 h 51917"/>
                <a:gd name="connsiteX6" fmla="*/ 67995 w 67995"/>
                <a:gd name="connsiteY6" fmla="*/ 44615 h 51917"/>
                <a:gd name="connsiteX7" fmla="*/ 62674 w 67995"/>
                <a:gd name="connsiteY7" fmla="*/ 24663 h 5191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7995" h="51917">
                  <a:moveTo>
                    <a:pt x="62674" y="24663"/>
                  </a:moveTo>
                  <a:lnTo>
                    <a:pt x="19913" y="0"/>
                  </a:lnTo>
                  <a:cubicBezTo>
                    <a:pt x="12954" y="-4063"/>
                    <a:pt x="4025" y="-1638"/>
                    <a:pt x="0" y="5333"/>
                  </a:cubicBezTo>
                  <a:cubicBezTo>
                    <a:pt x="-4025" y="12306"/>
                    <a:pt x="-1663" y="21221"/>
                    <a:pt x="5346" y="25298"/>
                  </a:cubicBezTo>
                  <a:lnTo>
                    <a:pt x="48069" y="49949"/>
                  </a:lnTo>
                  <a:cubicBezTo>
                    <a:pt x="50380" y="51257"/>
                    <a:pt x="52882" y="51917"/>
                    <a:pt x="55359" y="51917"/>
                  </a:cubicBezTo>
                  <a:cubicBezTo>
                    <a:pt x="60413" y="51917"/>
                    <a:pt x="65316" y="49263"/>
                    <a:pt x="67995" y="44615"/>
                  </a:cubicBezTo>
                  <a:cubicBezTo>
                    <a:pt x="72034" y="37630"/>
                    <a:pt x="69646" y="28702"/>
                    <a:pt x="62674" y="24663"/>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Freeform 3"/>
            <p:cNvSpPr/>
            <p:nvPr/>
          </p:nvSpPr>
          <p:spPr>
            <a:xfrm>
              <a:off x="1882" y="1916"/>
              <a:ext cx="124" cy="46"/>
            </a:xfrm>
            <a:custGeom>
              <a:avLst/>
              <a:gdLst>
                <a:gd name="connsiteX0" fmla="*/ 63944 w 78549"/>
                <a:gd name="connsiteY0" fmla="*/ 0 h 29222"/>
                <a:gd name="connsiteX1" fmla="*/ 14605 w 78549"/>
                <a:gd name="connsiteY1" fmla="*/ 0 h 29222"/>
                <a:gd name="connsiteX2" fmla="*/ 0 w 78549"/>
                <a:gd name="connsiteY2" fmla="*/ 14617 h 29222"/>
                <a:gd name="connsiteX3" fmla="*/ 14605 w 78549"/>
                <a:gd name="connsiteY3" fmla="*/ 29222 h 29222"/>
                <a:gd name="connsiteX4" fmla="*/ 63944 w 78549"/>
                <a:gd name="connsiteY4" fmla="*/ 29222 h 29222"/>
                <a:gd name="connsiteX5" fmla="*/ 78549 w 78549"/>
                <a:gd name="connsiteY5" fmla="*/ 14617 h 29222"/>
                <a:gd name="connsiteX6" fmla="*/ 63944 w 78549"/>
                <a:gd name="connsiteY6" fmla="*/ 0 h 292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78549" h="29222">
                  <a:moveTo>
                    <a:pt x="63944" y="0"/>
                  </a:moveTo>
                  <a:lnTo>
                    <a:pt x="14605" y="0"/>
                  </a:lnTo>
                  <a:cubicBezTo>
                    <a:pt x="6527" y="0"/>
                    <a:pt x="0" y="6553"/>
                    <a:pt x="0" y="14617"/>
                  </a:cubicBezTo>
                  <a:cubicBezTo>
                    <a:pt x="0" y="22682"/>
                    <a:pt x="6527" y="29222"/>
                    <a:pt x="14605" y="29222"/>
                  </a:cubicBezTo>
                  <a:lnTo>
                    <a:pt x="63944" y="29222"/>
                  </a:lnTo>
                  <a:cubicBezTo>
                    <a:pt x="71996" y="29222"/>
                    <a:pt x="78549" y="22682"/>
                    <a:pt x="78549" y="14617"/>
                  </a:cubicBezTo>
                  <a:cubicBezTo>
                    <a:pt x="78549" y="6553"/>
                    <a:pt x="71996" y="0"/>
                    <a:pt x="63944" y="0"/>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Freeform 3"/>
            <p:cNvSpPr/>
            <p:nvPr/>
          </p:nvSpPr>
          <p:spPr>
            <a:xfrm>
              <a:off x="1834" y="1689"/>
              <a:ext cx="107" cy="82"/>
            </a:xfrm>
            <a:custGeom>
              <a:avLst/>
              <a:gdLst>
                <a:gd name="connsiteX0" fmla="*/ 12623 w 67983"/>
                <a:gd name="connsiteY0" fmla="*/ 51917 h 51917"/>
                <a:gd name="connsiteX1" fmla="*/ 19900 w 67983"/>
                <a:gd name="connsiteY1" fmla="*/ 49949 h 51917"/>
                <a:gd name="connsiteX2" fmla="*/ 62661 w 67983"/>
                <a:gd name="connsiteY2" fmla="*/ 25273 h 51917"/>
                <a:gd name="connsiteX3" fmla="*/ 67983 w 67983"/>
                <a:gd name="connsiteY3" fmla="*/ 5334 h 51917"/>
                <a:gd name="connsiteX4" fmla="*/ 48056 w 67983"/>
                <a:gd name="connsiteY4" fmla="*/ 0 h 51917"/>
                <a:gd name="connsiteX5" fmla="*/ 5333 w 67983"/>
                <a:gd name="connsiteY5" fmla="*/ 24663 h 51917"/>
                <a:gd name="connsiteX6" fmla="*/ 0 w 67983"/>
                <a:gd name="connsiteY6" fmla="*/ 44615 h 51917"/>
                <a:gd name="connsiteX7" fmla="*/ 12623 w 67983"/>
                <a:gd name="connsiteY7" fmla="*/ 51917 h 5191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7983" h="51917">
                  <a:moveTo>
                    <a:pt x="12623" y="51917"/>
                  </a:moveTo>
                  <a:cubicBezTo>
                    <a:pt x="15100" y="51917"/>
                    <a:pt x="17614" y="51257"/>
                    <a:pt x="19900" y="49949"/>
                  </a:cubicBezTo>
                  <a:lnTo>
                    <a:pt x="62661" y="25273"/>
                  </a:lnTo>
                  <a:cubicBezTo>
                    <a:pt x="69634" y="21221"/>
                    <a:pt x="72021" y="12306"/>
                    <a:pt x="67983" y="5334"/>
                  </a:cubicBezTo>
                  <a:cubicBezTo>
                    <a:pt x="63969" y="-1650"/>
                    <a:pt x="55029" y="-4013"/>
                    <a:pt x="48056" y="0"/>
                  </a:cubicBezTo>
                  <a:lnTo>
                    <a:pt x="5333" y="24663"/>
                  </a:lnTo>
                  <a:cubicBezTo>
                    <a:pt x="-1676" y="28727"/>
                    <a:pt x="-4038" y="37630"/>
                    <a:pt x="0" y="44615"/>
                  </a:cubicBezTo>
                  <a:cubicBezTo>
                    <a:pt x="2692" y="49301"/>
                    <a:pt x="7594" y="51917"/>
                    <a:pt x="12623" y="51917"/>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Freeform 3"/>
            <p:cNvSpPr/>
            <p:nvPr/>
          </p:nvSpPr>
          <p:spPr>
            <a:xfrm>
              <a:off x="1695" y="1521"/>
              <a:ext cx="79" cy="110"/>
            </a:xfrm>
            <a:custGeom>
              <a:avLst/>
              <a:gdLst>
                <a:gd name="connsiteX0" fmla="*/ 5334 w 49936"/>
                <a:gd name="connsiteY0" fmla="*/ 68021 h 69989"/>
                <a:gd name="connsiteX1" fmla="*/ 12623 w 49936"/>
                <a:gd name="connsiteY1" fmla="*/ 69989 h 69989"/>
                <a:gd name="connsiteX2" fmla="*/ 25285 w 49936"/>
                <a:gd name="connsiteY2" fmla="*/ 62674 h 69989"/>
                <a:gd name="connsiteX3" fmla="*/ 49936 w 49936"/>
                <a:gd name="connsiteY3" fmla="*/ 19938 h 69989"/>
                <a:gd name="connsiteX4" fmla="*/ 44602 w 49936"/>
                <a:gd name="connsiteY4" fmla="*/ 0 h 69989"/>
                <a:gd name="connsiteX5" fmla="*/ 24676 w 49936"/>
                <a:gd name="connsiteY5" fmla="*/ 5333 h 69989"/>
                <a:gd name="connsiteX6" fmla="*/ 0 w 49936"/>
                <a:gd name="connsiteY6" fmla="*/ 48082 h 69989"/>
                <a:gd name="connsiteX7" fmla="*/ 5334 w 49936"/>
                <a:gd name="connsiteY7" fmla="*/ 68021 h 69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49936" h="69989">
                  <a:moveTo>
                    <a:pt x="5334" y="68021"/>
                  </a:moveTo>
                  <a:cubicBezTo>
                    <a:pt x="7632" y="69329"/>
                    <a:pt x="10147" y="69989"/>
                    <a:pt x="12623" y="69989"/>
                  </a:cubicBezTo>
                  <a:cubicBezTo>
                    <a:pt x="17653" y="69989"/>
                    <a:pt x="22567" y="67335"/>
                    <a:pt x="25285" y="62674"/>
                  </a:cubicBezTo>
                  <a:lnTo>
                    <a:pt x="49936" y="19938"/>
                  </a:lnTo>
                  <a:cubicBezTo>
                    <a:pt x="53962" y="12966"/>
                    <a:pt x="51574" y="4038"/>
                    <a:pt x="44602" y="0"/>
                  </a:cubicBezTo>
                  <a:cubicBezTo>
                    <a:pt x="37642" y="-4013"/>
                    <a:pt x="28702" y="-1651"/>
                    <a:pt x="24676" y="5333"/>
                  </a:cubicBezTo>
                  <a:lnTo>
                    <a:pt x="0" y="48082"/>
                  </a:lnTo>
                  <a:cubicBezTo>
                    <a:pt x="-4025" y="55054"/>
                    <a:pt x="-1638" y="63982"/>
                    <a:pt x="5334" y="68021"/>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6" name="组合 275"/>
          <p:cNvGrpSpPr/>
          <p:nvPr/>
        </p:nvGrpSpPr>
        <p:grpSpPr>
          <a:xfrm>
            <a:off x="5495290" y="2197100"/>
            <a:ext cx="539750" cy="458470"/>
            <a:chOff x="967" y="3111"/>
            <a:chExt cx="850" cy="722"/>
          </a:xfrm>
        </p:grpSpPr>
        <p:sp>
          <p:nvSpPr>
            <p:cNvPr id="176" name="Freeform 3"/>
            <p:cNvSpPr/>
            <p:nvPr/>
          </p:nvSpPr>
          <p:spPr>
            <a:xfrm>
              <a:off x="967" y="3111"/>
              <a:ext cx="850" cy="723"/>
            </a:xfrm>
            <a:custGeom>
              <a:avLst/>
              <a:gdLst>
                <a:gd name="connsiteX0" fmla="*/ 527837 w 539851"/>
                <a:gd name="connsiteY0" fmla="*/ 0 h 458940"/>
                <a:gd name="connsiteX1" fmla="*/ 492975 w 539851"/>
                <a:gd name="connsiteY1" fmla="*/ 0 h 458940"/>
                <a:gd name="connsiteX2" fmla="*/ 469976 w 539851"/>
                <a:gd name="connsiteY2" fmla="*/ 11557 h 458940"/>
                <a:gd name="connsiteX3" fmla="*/ 466432 w 539851"/>
                <a:gd name="connsiteY3" fmla="*/ 22364 h 458940"/>
                <a:gd name="connsiteX4" fmla="*/ 461632 w 539851"/>
                <a:gd name="connsiteY4" fmla="*/ 49733 h 458940"/>
                <a:gd name="connsiteX5" fmla="*/ 25603 w 539851"/>
                <a:gd name="connsiteY5" fmla="*/ 49733 h 458940"/>
                <a:gd name="connsiteX6" fmla="*/ 5079 w 539851"/>
                <a:gd name="connsiteY6" fmla="*/ 57467 h 458940"/>
                <a:gd name="connsiteX7" fmla="*/ 0 w 539851"/>
                <a:gd name="connsiteY7" fmla="*/ 74625 h 458940"/>
                <a:gd name="connsiteX8" fmla="*/ 292 w 539851"/>
                <a:gd name="connsiteY8" fmla="*/ 76149 h 458940"/>
                <a:gd name="connsiteX9" fmla="*/ 49402 w 539851"/>
                <a:gd name="connsiteY9" fmla="*/ 278790 h 458940"/>
                <a:gd name="connsiteX10" fmla="*/ 79222 w 539851"/>
                <a:gd name="connsiteY10" fmla="*/ 302488 h 458940"/>
                <a:gd name="connsiteX11" fmla="*/ 408914 w 539851"/>
                <a:gd name="connsiteY11" fmla="*/ 302488 h 458940"/>
                <a:gd name="connsiteX12" fmla="*/ 399745 w 539851"/>
                <a:gd name="connsiteY12" fmla="*/ 347408 h 458940"/>
                <a:gd name="connsiteX13" fmla="*/ 385775 w 539851"/>
                <a:gd name="connsiteY13" fmla="*/ 345592 h 458940"/>
                <a:gd name="connsiteX14" fmla="*/ 330415 w 539851"/>
                <a:gd name="connsiteY14" fmla="*/ 390245 h 458940"/>
                <a:gd name="connsiteX15" fmla="*/ 155219 w 539851"/>
                <a:gd name="connsiteY15" fmla="*/ 390245 h 458940"/>
                <a:gd name="connsiteX16" fmla="*/ 99885 w 539851"/>
                <a:gd name="connsiteY16" fmla="*/ 345592 h 458940"/>
                <a:gd name="connsiteX17" fmla="*/ 43218 w 539851"/>
                <a:gd name="connsiteY17" fmla="*/ 402272 h 458940"/>
                <a:gd name="connsiteX18" fmla="*/ 99885 w 539851"/>
                <a:gd name="connsiteY18" fmla="*/ 458940 h 458940"/>
                <a:gd name="connsiteX19" fmla="*/ 155219 w 539851"/>
                <a:gd name="connsiteY19" fmla="*/ 414337 h 458940"/>
                <a:gd name="connsiteX20" fmla="*/ 330415 w 539851"/>
                <a:gd name="connsiteY20" fmla="*/ 414337 h 458940"/>
                <a:gd name="connsiteX21" fmla="*/ 385775 w 539851"/>
                <a:gd name="connsiteY21" fmla="*/ 458940 h 458940"/>
                <a:gd name="connsiteX22" fmla="*/ 442442 w 539851"/>
                <a:gd name="connsiteY22" fmla="*/ 402272 h 458940"/>
                <a:gd name="connsiteX23" fmla="*/ 421970 w 539851"/>
                <a:gd name="connsiteY23" fmla="*/ 358749 h 458940"/>
                <a:gd name="connsiteX24" fmla="*/ 440156 w 539851"/>
                <a:gd name="connsiteY24" fmla="*/ 269887 h 458940"/>
                <a:gd name="connsiteX25" fmla="*/ 483463 w 539851"/>
                <a:gd name="connsiteY25" fmla="*/ 64249 h 458940"/>
                <a:gd name="connsiteX26" fmla="*/ 483488 w 539851"/>
                <a:gd name="connsiteY26" fmla="*/ 63995 h 458940"/>
                <a:gd name="connsiteX27" fmla="*/ 483552 w 539851"/>
                <a:gd name="connsiteY27" fmla="*/ 63843 h 458940"/>
                <a:gd name="connsiteX28" fmla="*/ 490270 w 539851"/>
                <a:gd name="connsiteY28" fmla="*/ 25857 h 458940"/>
                <a:gd name="connsiteX29" fmla="*/ 490245 w 539851"/>
                <a:gd name="connsiteY29" fmla="*/ 24485 h 458940"/>
                <a:gd name="connsiteX30" fmla="*/ 492975 w 539851"/>
                <a:gd name="connsiteY30" fmla="*/ 24041 h 458940"/>
                <a:gd name="connsiteX31" fmla="*/ 527837 w 539851"/>
                <a:gd name="connsiteY31" fmla="*/ 24041 h 458940"/>
                <a:gd name="connsiteX32" fmla="*/ 539851 w 539851"/>
                <a:gd name="connsiteY32" fmla="*/ 12039 h 458940"/>
                <a:gd name="connsiteX33" fmla="*/ 527837 w 539851"/>
                <a:gd name="connsiteY33" fmla="*/ 0 h 45894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539851" h="458940">
                  <a:moveTo>
                    <a:pt x="527837" y="0"/>
                  </a:moveTo>
                  <a:lnTo>
                    <a:pt x="492975" y="0"/>
                  </a:lnTo>
                  <a:cubicBezTo>
                    <a:pt x="479209" y="0"/>
                    <a:pt x="472681" y="7277"/>
                    <a:pt x="469976" y="11557"/>
                  </a:cubicBezTo>
                  <a:cubicBezTo>
                    <a:pt x="467334" y="15875"/>
                    <a:pt x="466623" y="20078"/>
                    <a:pt x="466432" y="22364"/>
                  </a:cubicBezTo>
                  <a:lnTo>
                    <a:pt x="461632" y="49733"/>
                  </a:lnTo>
                  <a:lnTo>
                    <a:pt x="25603" y="49733"/>
                  </a:lnTo>
                  <a:cubicBezTo>
                    <a:pt x="16598" y="49733"/>
                    <a:pt x="9702" y="52336"/>
                    <a:pt x="5079" y="57467"/>
                  </a:cubicBezTo>
                  <a:cubicBezTo>
                    <a:pt x="1092" y="61925"/>
                    <a:pt x="-711" y="68046"/>
                    <a:pt x="0" y="74625"/>
                  </a:cubicBezTo>
                  <a:cubicBezTo>
                    <a:pt x="63" y="75171"/>
                    <a:pt x="165" y="75679"/>
                    <a:pt x="292" y="76149"/>
                  </a:cubicBezTo>
                  <a:lnTo>
                    <a:pt x="49402" y="278790"/>
                  </a:lnTo>
                  <a:cubicBezTo>
                    <a:pt x="52273" y="289725"/>
                    <a:pt x="61836" y="302488"/>
                    <a:pt x="79222" y="302488"/>
                  </a:cubicBezTo>
                  <a:lnTo>
                    <a:pt x="408914" y="302488"/>
                  </a:lnTo>
                  <a:lnTo>
                    <a:pt x="399745" y="347408"/>
                  </a:lnTo>
                  <a:cubicBezTo>
                    <a:pt x="395274" y="346303"/>
                    <a:pt x="390550" y="345592"/>
                    <a:pt x="385775" y="345592"/>
                  </a:cubicBezTo>
                  <a:cubicBezTo>
                    <a:pt x="358648" y="345592"/>
                    <a:pt x="335953" y="364731"/>
                    <a:pt x="330415" y="390245"/>
                  </a:cubicBezTo>
                  <a:lnTo>
                    <a:pt x="155219" y="390245"/>
                  </a:lnTo>
                  <a:cubicBezTo>
                    <a:pt x="149669" y="364731"/>
                    <a:pt x="126974" y="345592"/>
                    <a:pt x="99885" y="345592"/>
                  </a:cubicBezTo>
                  <a:cubicBezTo>
                    <a:pt x="68630" y="345592"/>
                    <a:pt x="43218" y="371017"/>
                    <a:pt x="43218" y="402272"/>
                  </a:cubicBezTo>
                  <a:cubicBezTo>
                    <a:pt x="43218" y="433527"/>
                    <a:pt x="68630" y="458940"/>
                    <a:pt x="99885" y="458940"/>
                  </a:cubicBezTo>
                  <a:cubicBezTo>
                    <a:pt x="126974" y="458940"/>
                    <a:pt x="149669" y="439775"/>
                    <a:pt x="155219" y="414337"/>
                  </a:cubicBezTo>
                  <a:lnTo>
                    <a:pt x="330415" y="414337"/>
                  </a:lnTo>
                  <a:cubicBezTo>
                    <a:pt x="335953" y="439775"/>
                    <a:pt x="358648" y="458940"/>
                    <a:pt x="385775" y="458940"/>
                  </a:cubicBezTo>
                  <a:cubicBezTo>
                    <a:pt x="417004" y="458940"/>
                    <a:pt x="442442" y="433527"/>
                    <a:pt x="442442" y="402272"/>
                  </a:cubicBezTo>
                  <a:cubicBezTo>
                    <a:pt x="442442" y="384822"/>
                    <a:pt x="434454" y="369163"/>
                    <a:pt x="421970" y="358749"/>
                  </a:cubicBezTo>
                  <a:lnTo>
                    <a:pt x="440156" y="269887"/>
                  </a:lnTo>
                  <a:lnTo>
                    <a:pt x="483463" y="64249"/>
                  </a:lnTo>
                  <a:cubicBezTo>
                    <a:pt x="483476" y="64160"/>
                    <a:pt x="483476" y="64084"/>
                    <a:pt x="483488" y="63995"/>
                  </a:cubicBezTo>
                  <a:cubicBezTo>
                    <a:pt x="483488" y="63944"/>
                    <a:pt x="483539" y="63893"/>
                    <a:pt x="483552" y="63843"/>
                  </a:cubicBezTo>
                  <a:lnTo>
                    <a:pt x="490270" y="25857"/>
                  </a:lnTo>
                  <a:cubicBezTo>
                    <a:pt x="490461" y="24650"/>
                    <a:pt x="490410" y="25704"/>
                    <a:pt x="490245" y="24485"/>
                  </a:cubicBezTo>
                  <a:cubicBezTo>
                    <a:pt x="490410" y="24358"/>
                    <a:pt x="491299" y="24041"/>
                    <a:pt x="492975" y="24041"/>
                  </a:cubicBezTo>
                  <a:lnTo>
                    <a:pt x="527837" y="24041"/>
                  </a:lnTo>
                  <a:cubicBezTo>
                    <a:pt x="534454" y="24041"/>
                    <a:pt x="539851" y="18643"/>
                    <a:pt x="539851" y="12039"/>
                  </a:cubicBezTo>
                  <a:cubicBezTo>
                    <a:pt x="539851" y="5397"/>
                    <a:pt x="534454" y="0"/>
                    <a:pt x="527837" y="0"/>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Freeform 3"/>
            <p:cNvSpPr/>
            <p:nvPr/>
          </p:nvSpPr>
          <p:spPr>
            <a:xfrm>
              <a:off x="1073" y="3693"/>
              <a:ext cx="103" cy="103"/>
            </a:xfrm>
            <a:custGeom>
              <a:avLst/>
              <a:gdLst>
                <a:gd name="connsiteX0" fmla="*/ 32588 w 65176"/>
                <a:gd name="connsiteY0" fmla="*/ 65201 h 65201"/>
                <a:gd name="connsiteX1" fmla="*/ 0 w 65176"/>
                <a:gd name="connsiteY1" fmla="*/ 32575 h 65201"/>
                <a:gd name="connsiteX2" fmla="*/ 32588 w 65176"/>
                <a:gd name="connsiteY2" fmla="*/ 0 h 65201"/>
                <a:gd name="connsiteX3" fmla="*/ 65176 w 65176"/>
                <a:gd name="connsiteY3" fmla="*/ 32575 h 65201"/>
                <a:gd name="connsiteX4" fmla="*/ 32588 w 65176"/>
                <a:gd name="connsiteY4" fmla="*/ 65201 h 65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176" h="65201">
                  <a:moveTo>
                    <a:pt x="32588" y="65201"/>
                  </a:moveTo>
                  <a:cubicBezTo>
                    <a:pt x="14592" y="65201"/>
                    <a:pt x="0" y="50571"/>
                    <a:pt x="0" y="32575"/>
                  </a:cubicBezTo>
                  <a:cubicBezTo>
                    <a:pt x="0" y="14617"/>
                    <a:pt x="14592" y="0"/>
                    <a:pt x="32588" y="0"/>
                  </a:cubicBezTo>
                  <a:cubicBezTo>
                    <a:pt x="50558" y="0"/>
                    <a:pt x="65176" y="14617"/>
                    <a:pt x="65176" y="32575"/>
                  </a:cubicBezTo>
                  <a:cubicBezTo>
                    <a:pt x="65176" y="50571"/>
                    <a:pt x="50558" y="65201"/>
                    <a:pt x="32588" y="65201"/>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Freeform 3"/>
            <p:cNvSpPr/>
            <p:nvPr/>
          </p:nvSpPr>
          <p:spPr>
            <a:xfrm>
              <a:off x="1523" y="3693"/>
              <a:ext cx="103" cy="103"/>
            </a:xfrm>
            <a:custGeom>
              <a:avLst/>
              <a:gdLst>
                <a:gd name="connsiteX0" fmla="*/ 32613 w 65176"/>
                <a:gd name="connsiteY0" fmla="*/ 65201 h 65201"/>
                <a:gd name="connsiteX1" fmla="*/ 0 w 65176"/>
                <a:gd name="connsiteY1" fmla="*/ 32575 h 65201"/>
                <a:gd name="connsiteX2" fmla="*/ 32613 w 65176"/>
                <a:gd name="connsiteY2" fmla="*/ 0 h 65201"/>
                <a:gd name="connsiteX3" fmla="*/ 65176 w 65176"/>
                <a:gd name="connsiteY3" fmla="*/ 32575 h 65201"/>
                <a:gd name="connsiteX4" fmla="*/ 32613 w 65176"/>
                <a:gd name="connsiteY4" fmla="*/ 65201 h 65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176" h="65201">
                  <a:moveTo>
                    <a:pt x="32613" y="65201"/>
                  </a:moveTo>
                  <a:cubicBezTo>
                    <a:pt x="14655" y="65201"/>
                    <a:pt x="0" y="50571"/>
                    <a:pt x="0" y="32575"/>
                  </a:cubicBezTo>
                  <a:cubicBezTo>
                    <a:pt x="0" y="14617"/>
                    <a:pt x="14655" y="0"/>
                    <a:pt x="32613" y="0"/>
                  </a:cubicBezTo>
                  <a:cubicBezTo>
                    <a:pt x="50558" y="0"/>
                    <a:pt x="65176" y="14617"/>
                    <a:pt x="65176" y="32575"/>
                  </a:cubicBezTo>
                  <a:cubicBezTo>
                    <a:pt x="65176" y="50571"/>
                    <a:pt x="50558" y="65201"/>
                    <a:pt x="32613" y="65201"/>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Freeform 3"/>
            <p:cNvSpPr/>
            <p:nvPr/>
          </p:nvSpPr>
          <p:spPr>
            <a:xfrm>
              <a:off x="1006" y="3227"/>
              <a:ext cx="681" cy="69"/>
            </a:xfrm>
            <a:custGeom>
              <a:avLst/>
              <a:gdLst>
                <a:gd name="connsiteX0" fmla="*/ 1104 w 432384"/>
                <a:gd name="connsiteY0" fmla="*/ 0 h 43649"/>
                <a:gd name="connsiteX1" fmla="*/ 432384 w 432384"/>
                <a:gd name="connsiteY1" fmla="*/ 0 h 43649"/>
                <a:gd name="connsiteX2" fmla="*/ 423202 w 432384"/>
                <a:gd name="connsiteY2" fmla="*/ 43649 h 43649"/>
                <a:gd name="connsiteX3" fmla="*/ 10553 w 432384"/>
                <a:gd name="connsiteY3" fmla="*/ 43649 h 43649"/>
                <a:gd name="connsiteX4" fmla="*/ 241 w 432384"/>
                <a:gd name="connsiteY4" fmla="*/ 952 h 43649"/>
                <a:gd name="connsiteX5" fmla="*/ 0 w 432384"/>
                <a:gd name="connsiteY5" fmla="*/ 12 h 43649"/>
                <a:gd name="connsiteX6" fmla="*/ 1104 w 432384"/>
                <a:gd name="connsiteY6" fmla="*/ 0 h 436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432384" h="43649">
                  <a:moveTo>
                    <a:pt x="1104" y="0"/>
                  </a:moveTo>
                  <a:lnTo>
                    <a:pt x="432384" y="0"/>
                  </a:lnTo>
                  <a:lnTo>
                    <a:pt x="423202" y="43649"/>
                  </a:lnTo>
                  <a:lnTo>
                    <a:pt x="10553" y="43649"/>
                  </a:lnTo>
                  <a:lnTo>
                    <a:pt x="241" y="952"/>
                  </a:lnTo>
                  <a:lnTo>
                    <a:pt x="0" y="12"/>
                  </a:lnTo>
                  <a:cubicBezTo>
                    <a:pt x="317" y="0"/>
                    <a:pt x="673" y="0"/>
                    <a:pt x="1104" y="0"/>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Freeform 3"/>
            <p:cNvSpPr/>
            <p:nvPr/>
          </p:nvSpPr>
          <p:spPr>
            <a:xfrm>
              <a:off x="1032" y="3334"/>
              <a:ext cx="633" cy="216"/>
            </a:xfrm>
            <a:custGeom>
              <a:avLst/>
              <a:gdLst>
                <a:gd name="connsiteX0" fmla="*/ 31826 w 401726"/>
                <a:gd name="connsiteY0" fmla="*/ 131343 h 136918"/>
                <a:gd name="connsiteX1" fmla="*/ 0 w 401726"/>
                <a:gd name="connsiteY1" fmla="*/ 0 h 136918"/>
                <a:gd name="connsiteX2" fmla="*/ 401726 w 401726"/>
                <a:gd name="connsiteY2" fmla="*/ 0 h 136918"/>
                <a:gd name="connsiteX3" fmla="*/ 373316 w 401726"/>
                <a:gd name="connsiteY3" fmla="*/ 134683 h 136918"/>
                <a:gd name="connsiteX4" fmla="*/ 369519 w 401726"/>
                <a:gd name="connsiteY4" fmla="*/ 136918 h 136918"/>
                <a:gd name="connsiteX5" fmla="*/ 38315 w 401726"/>
                <a:gd name="connsiteY5" fmla="*/ 136918 h 136918"/>
                <a:gd name="connsiteX6" fmla="*/ 31826 w 401726"/>
                <a:gd name="connsiteY6" fmla="*/ 131343 h 136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401726" h="136918">
                  <a:moveTo>
                    <a:pt x="31826" y="131343"/>
                  </a:moveTo>
                  <a:lnTo>
                    <a:pt x="0" y="0"/>
                  </a:lnTo>
                  <a:lnTo>
                    <a:pt x="401726" y="0"/>
                  </a:lnTo>
                  <a:lnTo>
                    <a:pt x="373316" y="134683"/>
                  </a:lnTo>
                  <a:cubicBezTo>
                    <a:pt x="372960" y="136385"/>
                    <a:pt x="370281" y="136829"/>
                    <a:pt x="369519" y="136918"/>
                  </a:cubicBezTo>
                  <a:lnTo>
                    <a:pt x="38315" y="136918"/>
                  </a:lnTo>
                  <a:cubicBezTo>
                    <a:pt x="34988" y="136918"/>
                    <a:pt x="32791" y="134950"/>
                    <a:pt x="31826" y="131343"/>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7" name="组合 276"/>
          <p:cNvGrpSpPr/>
          <p:nvPr/>
        </p:nvGrpSpPr>
        <p:grpSpPr>
          <a:xfrm>
            <a:off x="8352790" y="2197735"/>
            <a:ext cx="504190" cy="500380"/>
            <a:chOff x="995" y="4315"/>
            <a:chExt cx="794" cy="788"/>
          </a:xfrm>
        </p:grpSpPr>
        <p:sp>
          <p:nvSpPr>
            <p:cNvPr id="181" name="Freeform 3"/>
            <p:cNvSpPr/>
            <p:nvPr/>
          </p:nvSpPr>
          <p:spPr>
            <a:xfrm>
              <a:off x="995" y="4315"/>
              <a:ext cx="794" cy="788"/>
            </a:xfrm>
            <a:custGeom>
              <a:avLst/>
              <a:gdLst>
                <a:gd name="connsiteX0" fmla="*/ 478751 w 503999"/>
                <a:gd name="connsiteY0" fmla="*/ 336384 h 500405"/>
                <a:gd name="connsiteX1" fmla="*/ 495223 w 503999"/>
                <a:gd name="connsiteY1" fmla="*/ 247637 h 500405"/>
                <a:gd name="connsiteX2" fmla="*/ 247599 w 503999"/>
                <a:gd name="connsiteY2" fmla="*/ 0 h 500405"/>
                <a:gd name="connsiteX3" fmla="*/ 0 w 503999"/>
                <a:gd name="connsiteY3" fmla="*/ 247637 h 500405"/>
                <a:gd name="connsiteX4" fmla="*/ 86918 w 503999"/>
                <a:gd name="connsiteY4" fmla="*/ 435813 h 500405"/>
                <a:gd name="connsiteX5" fmla="*/ 89331 w 503999"/>
                <a:gd name="connsiteY5" fmla="*/ 437883 h 500405"/>
                <a:gd name="connsiteX6" fmla="*/ 247599 w 503999"/>
                <a:gd name="connsiteY6" fmla="*/ 495223 h 500405"/>
                <a:gd name="connsiteX7" fmla="*/ 341604 w 503999"/>
                <a:gd name="connsiteY7" fmla="*/ 476630 h 500405"/>
                <a:gd name="connsiteX8" fmla="*/ 405549 w 503999"/>
                <a:gd name="connsiteY8" fmla="*/ 500405 h 500405"/>
                <a:gd name="connsiteX9" fmla="*/ 503999 w 503999"/>
                <a:gd name="connsiteY9" fmla="*/ 401993 h 500405"/>
                <a:gd name="connsiteX10" fmla="*/ 478751 w 503999"/>
                <a:gd name="connsiteY10" fmla="*/ 336384 h 5004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503999" h="500405">
                  <a:moveTo>
                    <a:pt x="478751" y="336384"/>
                  </a:moveTo>
                  <a:cubicBezTo>
                    <a:pt x="489635" y="308076"/>
                    <a:pt x="495223" y="278282"/>
                    <a:pt x="495223" y="247637"/>
                  </a:cubicBezTo>
                  <a:cubicBezTo>
                    <a:pt x="495223" y="111086"/>
                    <a:pt x="384149" y="0"/>
                    <a:pt x="247599" y="0"/>
                  </a:cubicBezTo>
                  <a:cubicBezTo>
                    <a:pt x="111061" y="0"/>
                    <a:pt x="0" y="111086"/>
                    <a:pt x="0" y="247637"/>
                  </a:cubicBezTo>
                  <a:cubicBezTo>
                    <a:pt x="0" y="322897"/>
                    <a:pt x="33807" y="390359"/>
                    <a:pt x="86918" y="435813"/>
                  </a:cubicBezTo>
                  <a:cubicBezTo>
                    <a:pt x="87630" y="436600"/>
                    <a:pt x="88455" y="437299"/>
                    <a:pt x="89331" y="437883"/>
                  </a:cubicBezTo>
                  <a:cubicBezTo>
                    <a:pt x="132308" y="473671"/>
                    <a:pt x="187464" y="495223"/>
                    <a:pt x="247599" y="495223"/>
                  </a:cubicBezTo>
                  <a:cubicBezTo>
                    <a:pt x="280136" y="495223"/>
                    <a:pt x="311696" y="488924"/>
                    <a:pt x="341604" y="476630"/>
                  </a:cubicBezTo>
                  <a:cubicBezTo>
                    <a:pt x="358813" y="491401"/>
                    <a:pt x="381126" y="500405"/>
                    <a:pt x="405549" y="500405"/>
                  </a:cubicBezTo>
                  <a:cubicBezTo>
                    <a:pt x="459828" y="500405"/>
                    <a:pt x="503999" y="456260"/>
                    <a:pt x="503999" y="401993"/>
                  </a:cubicBezTo>
                  <a:cubicBezTo>
                    <a:pt x="503999" y="376783"/>
                    <a:pt x="494385" y="353822"/>
                    <a:pt x="478751" y="336384"/>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Freeform 3"/>
            <p:cNvSpPr/>
            <p:nvPr/>
          </p:nvSpPr>
          <p:spPr>
            <a:xfrm>
              <a:off x="1031" y="4351"/>
              <a:ext cx="708" cy="601"/>
            </a:xfrm>
            <a:custGeom>
              <a:avLst/>
              <a:gdLst>
                <a:gd name="connsiteX0" fmla="*/ 63906 w 449516"/>
                <a:gd name="connsiteY0" fmla="*/ 381546 h 381546"/>
                <a:gd name="connsiteX1" fmla="*/ 0 w 449516"/>
                <a:gd name="connsiteY1" fmla="*/ 224764 h 381546"/>
                <a:gd name="connsiteX2" fmla="*/ 224739 w 449516"/>
                <a:gd name="connsiteY2" fmla="*/ 0 h 381546"/>
                <a:gd name="connsiteX3" fmla="*/ 449516 w 449516"/>
                <a:gd name="connsiteY3" fmla="*/ 224764 h 381546"/>
                <a:gd name="connsiteX4" fmla="*/ 437502 w 449516"/>
                <a:gd name="connsiteY4" fmla="*/ 297383 h 381546"/>
                <a:gd name="connsiteX5" fmla="*/ 436702 w 449516"/>
                <a:gd name="connsiteY5" fmla="*/ 296900 h 381546"/>
                <a:gd name="connsiteX6" fmla="*/ 430453 w 449516"/>
                <a:gd name="connsiteY6" fmla="*/ 293090 h 381546"/>
                <a:gd name="connsiteX7" fmla="*/ 427748 w 449516"/>
                <a:gd name="connsiteY7" fmla="*/ 291706 h 381546"/>
                <a:gd name="connsiteX8" fmla="*/ 422554 w 449516"/>
                <a:gd name="connsiteY8" fmla="*/ 289204 h 381546"/>
                <a:gd name="connsiteX9" fmla="*/ 419773 w 449516"/>
                <a:gd name="connsiteY9" fmla="*/ 287985 h 381546"/>
                <a:gd name="connsiteX10" fmla="*/ 413232 w 449516"/>
                <a:gd name="connsiteY10" fmla="*/ 285597 h 381546"/>
                <a:gd name="connsiteX11" fmla="*/ 411645 w 449516"/>
                <a:gd name="connsiteY11" fmla="*/ 285013 h 381546"/>
                <a:gd name="connsiteX12" fmla="*/ 403364 w 449516"/>
                <a:gd name="connsiteY12" fmla="*/ 282867 h 381546"/>
                <a:gd name="connsiteX13" fmla="*/ 400786 w 449516"/>
                <a:gd name="connsiteY13" fmla="*/ 282435 h 381546"/>
                <a:gd name="connsiteX14" fmla="*/ 394335 w 449516"/>
                <a:gd name="connsiteY14" fmla="*/ 281431 h 381546"/>
                <a:gd name="connsiteX15" fmla="*/ 391693 w 449516"/>
                <a:gd name="connsiteY15" fmla="*/ 281114 h 381546"/>
                <a:gd name="connsiteX16" fmla="*/ 382701 w 449516"/>
                <a:gd name="connsiteY16" fmla="*/ 280695 h 381546"/>
                <a:gd name="connsiteX17" fmla="*/ 336169 w 449516"/>
                <a:gd name="connsiteY17" fmla="*/ 292392 h 381546"/>
                <a:gd name="connsiteX18" fmla="*/ 302501 w 449516"/>
                <a:gd name="connsiteY18" fmla="*/ 268020 h 381546"/>
                <a:gd name="connsiteX19" fmla="*/ 323316 w 449516"/>
                <a:gd name="connsiteY19" fmla="*/ 207644 h 381546"/>
                <a:gd name="connsiteX20" fmla="*/ 224739 w 449516"/>
                <a:gd name="connsiteY20" fmla="*/ 109054 h 381546"/>
                <a:gd name="connsiteX21" fmla="*/ 126199 w 449516"/>
                <a:gd name="connsiteY21" fmla="*/ 207644 h 381546"/>
                <a:gd name="connsiteX22" fmla="*/ 147218 w 449516"/>
                <a:gd name="connsiteY22" fmla="*/ 268262 h 381546"/>
                <a:gd name="connsiteX23" fmla="*/ 63906 w 449516"/>
                <a:gd name="connsiteY23" fmla="*/ 381546 h 38154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449516" h="381546">
                  <a:moveTo>
                    <a:pt x="63906" y="381546"/>
                  </a:moveTo>
                  <a:cubicBezTo>
                    <a:pt x="24396" y="341020"/>
                    <a:pt x="0" y="285699"/>
                    <a:pt x="0" y="224764"/>
                  </a:cubicBezTo>
                  <a:cubicBezTo>
                    <a:pt x="0" y="100812"/>
                    <a:pt x="100812" y="0"/>
                    <a:pt x="224739" y="0"/>
                  </a:cubicBezTo>
                  <a:cubicBezTo>
                    <a:pt x="348691" y="0"/>
                    <a:pt x="449516" y="100812"/>
                    <a:pt x="449516" y="224764"/>
                  </a:cubicBezTo>
                  <a:cubicBezTo>
                    <a:pt x="449516" y="249707"/>
                    <a:pt x="445490" y="274078"/>
                    <a:pt x="437502" y="297383"/>
                  </a:cubicBezTo>
                  <a:cubicBezTo>
                    <a:pt x="437248" y="297192"/>
                    <a:pt x="436930" y="297078"/>
                    <a:pt x="436702" y="296900"/>
                  </a:cubicBezTo>
                  <a:cubicBezTo>
                    <a:pt x="434632" y="295528"/>
                    <a:pt x="432561" y="294309"/>
                    <a:pt x="430453" y="293090"/>
                  </a:cubicBezTo>
                  <a:cubicBezTo>
                    <a:pt x="429577" y="292633"/>
                    <a:pt x="428675" y="292150"/>
                    <a:pt x="427748" y="291706"/>
                  </a:cubicBezTo>
                  <a:cubicBezTo>
                    <a:pt x="426034" y="290829"/>
                    <a:pt x="424319" y="289966"/>
                    <a:pt x="422554" y="289204"/>
                  </a:cubicBezTo>
                  <a:cubicBezTo>
                    <a:pt x="421627" y="288772"/>
                    <a:pt x="420700" y="288340"/>
                    <a:pt x="419773" y="287985"/>
                  </a:cubicBezTo>
                  <a:cubicBezTo>
                    <a:pt x="417614" y="287121"/>
                    <a:pt x="415442" y="286321"/>
                    <a:pt x="413232" y="285597"/>
                  </a:cubicBezTo>
                  <a:cubicBezTo>
                    <a:pt x="412699" y="285432"/>
                    <a:pt x="412191" y="285216"/>
                    <a:pt x="411645" y="285013"/>
                  </a:cubicBezTo>
                  <a:cubicBezTo>
                    <a:pt x="408914" y="284187"/>
                    <a:pt x="406158" y="283514"/>
                    <a:pt x="403364" y="282867"/>
                  </a:cubicBezTo>
                  <a:cubicBezTo>
                    <a:pt x="402513" y="282714"/>
                    <a:pt x="401662" y="282600"/>
                    <a:pt x="400786" y="282435"/>
                  </a:cubicBezTo>
                  <a:cubicBezTo>
                    <a:pt x="398665" y="282003"/>
                    <a:pt x="396494" y="281698"/>
                    <a:pt x="394335" y="281431"/>
                  </a:cubicBezTo>
                  <a:cubicBezTo>
                    <a:pt x="393458" y="281292"/>
                    <a:pt x="392569" y="281203"/>
                    <a:pt x="391693" y="281114"/>
                  </a:cubicBezTo>
                  <a:cubicBezTo>
                    <a:pt x="388708" y="280873"/>
                    <a:pt x="385686" y="280695"/>
                    <a:pt x="382701" y="280695"/>
                  </a:cubicBezTo>
                  <a:cubicBezTo>
                    <a:pt x="365874" y="280695"/>
                    <a:pt x="350024" y="284937"/>
                    <a:pt x="336169" y="292392"/>
                  </a:cubicBezTo>
                  <a:cubicBezTo>
                    <a:pt x="326148" y="283171"/>
                    <a:pt x="314960" y="274967"/>
                    <a:pt x="302501" y="268020"/>
                  </a:cubicBezTo>
                  <a:cubicBezTo>
                    <a:pt x="315480" y="251320"/>
                    <a:pt x="323316" y="230403"/>
                    <a:pt x="323316" y="207644"/>
                  </a:cubicBezTo>
                  <a:cubicBezTo>
                    <a:pt x="323316" y="153288"/>
                    <a:pt x="279095" y="109054"/>
                    <a:pt x="224739" y="109054"/>
                  </a:cubicBezTo>
                  <a:cubicBezTo>
                    <a:pt x="170395" y="109054"/>
                    <a:pt x="126199" y="153288"/>
                    <a:pt x="126199" y="207644"/>
                  </a:cubicBezTo>
                  <a:cubicBezTo>
                    <a:pt x="126199" y="230492"/>
                    <a:pt x="134099" y="251510"/>
                    <a:pt x="147218" y="268262"/>
                  </a:cubicBezTo>
                  <a:cubicBezTo>
                    <a:pt x="88493" y="301167"/>
                    <a:pt x="69837" y="351815"/>
                    <a:pt x="63906" y="381546"/>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Freeform 3"/>
            <p:cNvSpPr/>
            <p:nvPr/>
          </p:nvSpPr>
          <p:spPr>
            <a:xfrm>
              <a:off x="1266" y="4559"/>
              <a:ext cx="238" cy="238"/>
            </a:xfrm>
            <a:custGeom>
              <a:avLst/>
              <a:gdLst>
                <a:gd name="connsiteX0" fmla="*/ 151396 w 151396"/>
                <a:gd name="connsiteY0" fmla="*/ 75691 h 151409"/>
                <a:gd name="connsiteX1" fmla="*/ 75691 w 151396"/>
                <a:gd name="connsiteY1" fmla="*/ 151409 h 151409"/>
                <a:gd name="connsiteX2" fmla="*/ 0 w 151396"/>
                <a:gd name="connsiteY2" fmla="*/ 75691 h 151409"/>
                <a:gd name="connsiteX3" fmla="*/ 75691 w 151396"/>
                <a:gd name="connsiteY3" fmla="*/ 0 h 151409"/>
                <a:gd name="connsiteX4" fmla="*/ 151396 w 151396"/>
                <a:gd name="connsiteY4" fmla="*/ 75691 h 1514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1396" h="151409">
                  <a:moveTo>
                    <a:pt x="151396" y="75691"/>
                  </a:moveTo>
                  <a:cubicBezTo>
                    <a:pt x="151396" y="117449"/>
                    <a:pt x="117487" y="151409"/>
                    <a:pt x="75691" y="151409"/>
                  </a:cubicBezTo>
                  <a:cubicBezTo>
                    <a:pt x="33947" y="151409"/>
                    <a:pt x="0" y="117449"/>
                    <a:pt x="0" y="75691"/>
                  </a:cubicBezTo>
                  <a:cubicBezTo>
                    <a:pt x="0" y="33921"/>
                    <a:pt x="33947" y="0"/>
                    <a:pt x="75691" y="0"/>
                  </a:cubicBezTo>
                  <a:cubicBezTo>
                    <a:pt x="117487" y="0"/>
                    <a:pt x="151396" y="33921"/>
                    <a:pt x="151396" y="75691"/>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Freeform 3"/>
            <p:cNvSpPr/>
            <p:nvPr/>
          </p:nvSpPr>
          <p:spPr>
            <a:xfrm>
              <a:off x="1164" y="4800"/>
              <a:ext cx="367" cy="259"/>
            </a:xfrm>
            <a:custGeom>
              <a:avLst/>
              <a:gdLst>
                <a:gd name="connsiteX0" fmla="*/ 140398 w 232790"/>
                <a:gd name="connsiteY0" fmla="*/ 164528 h 164528"/>
                <a:gd name="connsiteX1" fmla="*/ 0 w 232790"/>
                <a:gd name="connsiteY1" fmla="*/ 115049 h 164528"/>
                <a:gd name="connsiteX2" fmla="*/ 79717 w 232790"/>
                <a:gd name="connsiteY2" fmla="*/ 126 h 164528"/>
                <a:gd name="connsiteX3" fmla="*/ 140398 w 232790"/>
                <a:gd name="connsiteY3" fmla="*/ 21208 h 164528"/>
                <a:gd name="connsiteX4" fmla="*/ 201294 w 232790"/>
                <a:gd name="connsiteY4" fmla="*/ 0 h 164528"/>
                <a:gd name="connsiteX5" fmla="*/ 232790 w 232790"/>
                <a:gd name="connsiteY5" fmla="*/ 20878 h 164528"/>
                <a:gd name="connsiteX6" fmla="*/ 199923 w 232790"/>
                <a:gd name="connsiteY6" fmla="*/ 94119 h 164528"/>
                <a:gd name="connsiteX7" fmla="*/ 200393 w 232790"/>
                <a:gd name="connsiteY7" fmla="*/ 103263 h 164528"/>
                <a:gd name="connsiteX8" fmla="*/ 200647 w 232790"/>
                <a:gd name="connsiteY8" fmla="*/ 105702 h 164528"/>
                <a:gd name="connsiteX9" fmla="*/ 201714 w 232790"/>
                <a:gd name="connsiteY9" fmla="*/ 112610 h 164528"/>
                <a:gd name="connsiteX10" fmla="*/ 202133 w 232790"/>
                <a:gd name="connsiteY10" fmla="*/ 114757 h 164528"/>
                <a:gd name="connsiteX11" fmla="*/ 207657 w 232790"/>
                <a:gd name="connsiteY11" fmla="*/ 132346 h 164528"/>
                <a:gd name="connsiteX12" fmla="*/ 207683 w 232790"/>
                <a:gd name="connsiteY12" fmla="*/ 132397 h 164528"/>
                <a:gd name="connsiteX13" fmla="*/ 211658 w 232790"/>
                <a:gd name="connsiteY13" fmla="*/ 140588 h 164528"/>
                <a:gd name="connsiteX14" fmla="*/ 212039 w 232790"/>
                <a:gd name="connsiteY14" fmla="*/ 141363 h 164528"/>
                <a:gd name="connsiteX15" fmla="*/ 216623 w 232790"/>
                <a:gd name="connsiteY15" fmla="*/ 148907 h 164528"/>
                <a:gd name="connsiteX16" fmla="*/ 216827 w 232790"/>
                <a:gd name="connsiteY16" fmla="*/ 149186 h 164528"/>
                <a:gd name="connsiteX17" fmla="*/ 217843 w 232790"/>
                <a:gd name="connsiteY17" fmla="*/ 150774 h 164528"/>
                <a:gd name="connsiteX18" fmla="*/ 140398 w 232790"/>
                <a:gd name="connsiteY18" fmla="*/ 164528 h 1645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232790" h="164528">
                  <a:moveTo>
                    <a:pt x="140398" y="164528"/>
                  </a:moveTo>
                  <a:cubicBezTo>
                    <a:pt x="87299" y="164528"/>
                    <a:pt x="38506" y="145961"/>
                    <a:pt x="0" y="115049"/>
                  </a:cubicBezTo>
                  <a:cubicBezTo>
                    <a:pt x="1612" y="96786"/>
                    <a:pt x="12153" y="34886"/>
                    <a:pt x="79717" y="126"/>
                  </a:cubicBezTo>
                  <a:cubicBezTo>
                    <a:pt x="96469" y="13284"/>
                    <a:pt x="117500" y="21208"/>
                    <a:pt x="140398" y="21208"/>
                  </a:cubicBezTo>
                  <a:cubicBezTo>
                    <a:pt x="163410" y="21208"/>
                    <a:pt x="184505" y="13233"/>
                    <a:pt x="201294" y="0"/>
                  </a:cubicBezTo>
                  <a:cubicBezTo>
                    <a:pt x="212902" y="5956"/>
                    <a:pt x="223494" y="12877"/>
                    <a:pt x="232790" y="20878"/>
                  </a:cubicBezTo>
                  <a:cubicBezTo>
                    <a:pt x="212674" y="38912"/>
                    <a:pt x="199923" y="65023"/>
                    <a:pt x="199923" y="94119"/>
                  </a:cubicBezTo>
                  <a:cubicBezTo>
                    <a:pt x="199923" y="97167"/>
                    <a:pt x="200101" y="100228"/>
                    <a:pt x="200393" y="103263"/>
                  </a:cubicBezTo>
                  <a:cubicBezTo>
                    <a:pt x="200456" y="104101"/>
                    <a:pt x="200571" y="104901"/>
                    <a:pt x="200647" y="105702"/>
                  </a:cubicBezTo>
                  <a:cubicBezTo>
                    <a:pt x="200939" y="108026"/>
                    <a:pt x="201294" y="110350"/>
                    <a:pt x="201714" y="112610"/>
                  </a:cubicBezTo>
                  <a:cubicBezTo>
                    <a:pt x="201866" y="113309"/>
                    <a:pt x="201980" y="114045"/>
                    <a:pt x="202133" y="114757"/>
                  </a:cubicBezTo>
                  <a:cubicBezTo>
                    <a:pt x="203428" y="120789"/>
                    <a:pt x="205257" y="126695"/>
                    <a:pt x="207657" y="132346"/>
                  </a:cubicBezTo>
                  <a:cubicBezTo>
                    <a:pt x="207670" y="132372"/>
                    <a:pt x="207683" y="132384"/>
                    <a:pt x="207683" y="132397"/>
                  </a:cubicBezTo>
                  <a:cubicBezTo>
                    <a:pt x="208864" y="135178"/>
                    <a:pt x="210197" y="137922"/>
                    <a:pt x="211658" y="140588"/>
                  </a:cubicBezTo>
                  <a:cubicBezTo>
                    <a:pt x="211759" y="140855"/>
                    <a:pt x="211924" y="141109"/>
                    <a:pt x="212039" y="141363"/>
                  </a:cubicBezTo>
                  <a:cubicBezTo>
                    <a:pt x="213474" y="143916"/>
                    <a:pt x="214985" y="146468"/>
                    <a:pt x="216623" y="148907"/>
                  </a:cubicBezTo>
                  <a:cubicBezTo>
                    <a:pt x="216700" y="148996"/>
                    <a:pt x="216763" y="149085"/>
                    <a:pt x="216827" y="149186"/>
                  </a:cubicBezTo>
                  <a:cubicBezTo>
                    <a:pt x="217169" y="149707"/>
                    <a:pt x="217487" y="150279"/>
                    <a:pt x="217843" y="150774"/>
                  </a:cubicBezTo>
                  <a:cubicBezTo>
                    <a:pt x="193078" y="159918"/>
                    <a:pt x="167081" y="164528"/>
                    <a:pt x="140398" y="164528"/>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Freeform 3"/>
            <p:cNvSpPr/>
            <p:nvPr/>
          </p:nvSpPr>
          <p:spPr>
            <a:xfrm>
              <a:off x="1515" y="4829"/>
              <a:ext cx="238" cy="238"/>
            </a:xfrm>
            <a:custGeom>
              <a:avLst/>
              <a:gdLst>
                <a:gd name="connsiteX0" fmla="*/ 75577 w 151142"/>
                <a:gd name="connsiteY0" fmla="*/ 151142 h 151142"/>
                <a:gd name="connsiteX1" fmla="*/ 3492 w 151142"/>
                <a:gd name="connsiteY1" fmla="*/ 98272 h 151142"/>
                <a:gd name="connsiteX2" fmla="*/ 3390 w 151142"/>
                <a:gd name="connsiteY2" fmla="*/ 97993 h 151142"/>
                <a:gd name="connsiteX3" fmla="*/ 1777 w 151142"/>
                <a:gd name="connsiteY3" fmla="*/ 91770 h 151142"/>
                <a:gd name="connsiteX4" fmla="*/ 1511 w 151142"/>
                <a:gd name="connsiteY4" fmla="*/ 90690 h 151142"/>
                <a:gd name="connsiteX5" fmla="*/ 596 w 151142"/>
                <a:gd name="connsiteY5" fmla="*/ 84721 h 151142"/>
                <a:gd name="connsiteX6" fmla="*/ 393 w 151142"/>
                <a:gd name="connsiteY6" fmla="*/ 83197 h 151142"/>
                <a:gd name="connsiteX7" fmla="*/ 0 w 151142"/>
                <a:gd name="connsiteY7" fmla="*/ 75577 h 151142"/>
                <a:gd name="connsiteX8" fmla="*/ 75577 w 151142"/>
                <a:gd name="connsiteY8" fmla="*/ 0 h 151142"/>
                <a:gd name="connsiteX9" fmla="*/ 83045 w 151142"/>
                <a:gd name="connsiteY9" fmla="*/ 368 h 151142"/>
                <a:gd name="connsiteX10" fmla="*/ 85966 w 151142"/>
                <a:gd name="connsiteY10" fmla="*/ 799 h 151142"/>
                <a:gd name="connsiteX11" fmla="*/ 90284 w 151142"/>
                <a:gd name="connsiteY11" fmla="*/ 1473 h 151142"/>
                <a:gd name="connsiteX12" fmla="*/ 93852 w 151142"/>
                <a:gd name="connsiteY12" fmla="*/ 2336 h 151142"/>
                <a:gd name="connsiteX13" fmla="*/ 97307 w 151142"/>
                <a:gd name="connsiteY13" fmla="*/ 3212 h 151142"/>
                <a:gd name="connsiteX14" fmla="*/ 101219 w 151142"/>
                <a:gd name="connsiteY14" fmla="*/ 4559 h 151142"/>
                <a:gd name="connsiteX15" fmla="*/ 104076 w 151142"/>
                <a:gd name="connsiteY15" fmla="*/ 5613 h 151142"/>
                <a:gd name="connsiteX16" fmla="*/ 108178 w 151142"/>
                <a:gd name="connsiteY16" fmla="*/ 7492 h 151142"/>
                <a:gd name="connsiteX17" fmla="*/ 110528 w 151142"/>
                <a:gd name="connsiteY17" fmla="*/ 8635 h 151142"/>
                <a:gd name="connsiteX18" fmla="*/ 114846 w 151142"/>
                <a:gd name="connsiteY18" fmla="*/ 11099 h 151142"/>
                <a:gd name="connsiteX19" fmla="*/ 116636 w 151142"/>
                <a:gd name="connsiteY19" fmla="*/ 12204 h 151142"/>
                <a:gd name="connsiteX20" fmla="*/ 121170 w 151142"/>
                <a:gd name="connsiteY20" fmla="*/ 15405 h 151142"/>
                <a:gd name="connsiteX21" fmla="*/ 122415 w 151142"/>
                <a:gd name="connsiteY21" fmla="*/ 16357 h 151142"/>
                <a:gd name="connsiteX22" fmla="*/ 126923 w 151142"/>
                <a:gd name="connsiteY22" fmla="*/ 20256 h 151142"/>
                <a:gd name="connsiteX23" fmla="*/ 151142 w 151142"/>
                <a:gd name="connsiteY23" fmla="*/ 75577 h 151142"/>
                <a:gd name="connsiteX24" fmla="*/ 75577 w 151142"/>
                <a:gd name="connsiteY24" fmla="*/ 151142 h 1511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1142" h="151142">
                  <a:moveTo>
                    <a:pt x="75577" y="151142"/>
                  </a:moveTo>
                  <a:cubicBezTo>
                    <a:pt x="41821" y="151142"/>
                    <a:pt x="13157" y="128904"/>
                    <a:pt x="3492" y="98272"/>
                  </a:cubicBezTo>
                  <a:cubicBezTo>
                    <a:pt x="3467" y="98196"/>
                    <a:pt x="3403" y="98081"/>
                    <a:pt x="3390" y="97993"/>
                  </a:cubicBezTo>
                  <a:cubicBezTo>
                    <a:pt x="2794" y="95935"/>
                    <a:pt x="2273" y="93890"/>
                    <a:pt x="1777" y="91770"/>
                  </a:cubicBezTo>
                  <a:cubicBezTo>
                    <a:pt x="1714" y="91389"/>
                    <a:pt x="1587" y="91058"/>
                    <a:pt x="1511" y="90690"/>
                  </a:cubicBezTo>
                  <a:cubicBezTo>
                    <a:pt x="1117" y="88709"/>
                    <a:pt x="863" y="86741"/>
                    <a:pt x="596" y="84721"/>
                  </a:cubicBezTo>
                  <a:cubicBezTo>
                    <a:pt x="546" y="84188"/>
                    <a:pt x="444" y="83718"/>
                    <a:pt x="393" y="83197"/>
                  </a:cubicBezTo>
                  <a:cubicBezTo>
                    <a:pt x="139" y="80683"/>
                    <a:pt x="0" y="78130"/>
                    <a:pt x="0" y="75577"/>
                  </a:cubicBezTo>
                  <a:cubicBezTo>
                    <a:pt x="0" y="33908"/>
                    <a:pt x="33908" y="0"/>
                    <a:pt x="75577" y="0"/>
                  </a:cubicBezTo>
                  <a:cubicBezTo>
                    <a:pt x="78092" y="0"/>
                    <a:pt x="80581" y="139"/>
                    <a:pt x="83045" y="368"/>
                  </a:cubicBezTo>
                  <a:cubicBezTo>
                    <a:pt x="84035" y="482"/>
                    <a:pt x="84988" y="685"/>
                    <a:pt x="85966" y="799"/>
                  </a:cubicBezTo>
                  <a:cubicBezTo>
                    <a:pt x="87426" y="990"/>
                    <a:pt x="88874" y="1155"/>
                    <a:pt x="90284" y="1473"/>
                  </a:cubicBezTo>
                  <a:cubicBezTo>
                    <a:pt x="91503" y="1714"/>
                    <a:pt x="92684" y="2006"/>
                    <a:pt x="93852" y="2336"/>
                  </a:cubicBezTo>
                  <a:cubicBezTo>
                    <a:pt x="95021" y="2616"/>
                    <a:pt x="96189" y="2857"/>
                    <a:pt x="97307" y="3212"/>
                  </a:cubicBezTo>
                  <a:cubicBezTo>
                    <a:pt x="98615" y="3619"/>
                    <a:pt x="99910" y="4089"/>
                    <a:pt x="101219" y="4559"/>
                  </a:cubicBezTo>
                  <a:cubicBezTo>
                    <a:pt x="102146" y="4914"/>
                    <a:pt x="103149" y="5245"/>
                    <a:pt x="104076" y="5613"/>
                  </a:cubicBezTo>
                  <a:cubicBezTo>
                    <a:pt x="105473" y="6210"/>
                    <a:pt x="106832" y="6857"/>
                    <a:pt x="108178" y="7492"/>
                  </a:cubicBezTo>
                  <a:cubicBezTo>
                    <a:pt x="108966" y="7899"/>
                    <a:pt x="109753" y="8216"/>
                    <a:pt x="110528" y="8635"/>
                  </a:cubicBezTo>
                  <a:cubicBezTo>
                    <a:pt x="111988" y="9385"/>
                    <a:pt x="113423" y="10236"/>
                    <a:pt x="114846" y="11099"/>
                  </a:cubicBezTo>
                  <a:cubicBezTo>
                    <a:pt x="115442" y="11506"/>
                    <a:pt x="116065" y="11810"/>
                    <a:pt x="116636" y="12204"/>
                  </a:cubicBezTo>
                  <a:cubicBezTo>
                    <a:pt x="118186" y="13233"/>
                    <a:pt x="119684" y="14325"/>
                    <a:pt x="121170" y="15405"/>
                  </a:cubicBezTo>
                  <a:cubicBezTo>
                    <a:pt x="121589" y="15735"/>
                    <a:pt x="121983" y="16052"/>
                    <a:pt x="122415" y="16357"/>
                  </a:cubicBezTo>
                  <a:cubicBezTo>
                    <a:pt x="123964" y="17589"/>
                    <a:pt x="125450" y="18884"/>
                    <a:pt x="126923" y="20256"/>
                  </a:cubicBezTo>
                  <a:cubicBezTo>
                    <a:pt x="141770" y="34099"/>
                    <a:pt x="151142" y="53720"/>
                    <a:pt x="151142" y="75577"/>
                  </a:cubicBezTo>
                  <a:cubicBezTo>
                    <a:pt x="151142" y="117271"/>
                    <a:pt x="117246" y="151142"/>
                    <a:pt x="75577" y="151142"/>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Freeform 3"/>
            <p:cNvSpPr/>
            <p:nvPr/>
          </p:nvSpPr>
          <p:spPr>
            <a:xfrm>
              <a:off x="1566" y="4880"/>
              <a:ext cx="136" cy="136"/>
            </a:xfrm>
            <a:custGeom>
              <a:avLst/>
              <a:gdLst>
                <a:gd name="connsiteX0" fmla="*/ 74942 w 86372"/>
                <a:gd name="connsiteY0" fmla="*/ 31737 h 86359"/>
                <a:gd name="connsiteX1" fmla="*/ 54610 w 86372"/>
                <a:gd name="connsiteY1" fmla="*/ 31737 h 86359"/>
                <a:gd name="connsiteX2" fmla="*/ 54610 w 86372"/>
                <a:gd name="connsiteY2" fmla="*/ 11442 h 86359"/>
                <a:gd name="connsiteX3" fmla="*/ 43192 w 86372"/>
                <a:gd name="connsiteY3" fmla="*/ 0 h 86359"/>
                <a:gd name="connsiteX4" fmla="*/ 31762 w 86372"/>
                <a:gd name="connsiteY4" fmla="*/ 11442 h 86359"/>
                <a:gd name="connsiteX5" fmla="*/ 31762 w 86372"/>
                <a:gd name="connsiteY5" fmla="*/ 31737 h 86359"/>
                <a:gd name="connsiteX6" fmla="*/ 11417 w 86372"/>
                <a:gd name="connsiteY6" fmla="*/ 31737 h 86359"/>
                <a:gd name="connsiteX7" fmla="*/ 0 w 86372"/>
                <a:gd name="connsiteY7" fmla="*/ 43205 h 86359"/>
                <a:gd name="connsiteX8" fmla="*/ 11417 w 86372"/>
                <a:gd name="connsiteY8" fmla="*/ 54597 h 86359"/>
                <a:gd name="connsiteX9" fmla="*/ 31762 w 86372"/>
                <a:gd name="connsiteY9" fmla="*/ 54597 h 86359"/>
                <a:gd name="connsiteX10" fmla="*/ 31762 w 86372"/>
                <a:gd name="connsiteY10" fmla="*/ 74929 h 86359"/>
                <a:gd name="connsiteX11" fmla="*/ 43192 w 86372"/>
                <a:gd name="connsiteY11" fmla="*/ 86360 h 86359"/>
                <a:gd name="connsiteX12" fmla="*/ 54610 w 86372"/>
                <a:gd name="connsiteY12" fmla="*/ 74929 h 86359"/>
                <a:gd name="connsiteX13" fmla="*/ 54610 w 86372"/>
                <a:gd name="connsiteY13" fmla="*/ 54597 h 86359"/>
                <a:gd name="connsiteX14" fmla="*/ 74942 w 86372"/>
                <a:gd name="connsiteY14" fmla="*/ 54597 h 86359"/>
                <a:gd name="connsiteX15" fmla="*/ 86372 w 86372"/>
                <a:gd name="connsiteY15" fmla="*/ 43205 h 86359"/>
                <a:gd name="connsiteX16" fmla="*/ 74942 w 86372"/>
                <a:gd name="connsiteY16" fmla="*/ 31737 h 863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86372" h="86359">
                  <a:moveTo>
                    <a:pt x="74942" y="31737"/>
                  </a:moveTo>
                  <a:lnTo>
                    <a:pt x="54610" y="31737"/>
                  </a:lnTo>
                  <a:lnTo>
                    <a:pt x="54610" y="11442"/>
                  </a:lnTo>
                  <a:cubicBezTo>
                    <a:pt x="54610" y="5118"/>
                    <a:pt x="49491" y="0"/>
                    <a:pt x="43192" y="0"/>
                  </a:cubicBezTo>
                  <a:cubicBezTo>
                    <a:pt x="36893" y="0"/>
                    <a:pt x="31762" y="5118"/>
                    <a:pt x="31762" y="11442"/>
                  </a:cubicBezTo>
                  <a:lnTo>
                    <a:pt x="31762" y="31737"/>
                  </a:lnTo>
                  <a:lnTo>
                    <a:pt x="11417" y="31737"/>
                  </a:lnTo>
                  <a:cubicBezTo>
                    <a:pt x="5143" y="31737"/>
                    <a:pt x="0" y="36880"/>
                    <a:pt x="0" y="43205"/>
                  </a:cubicBezTo>
                  <a:cubicBezTo>
                    <a:pt x="0" y="49504"/>
                    <a:pt x="5143" y="54597"/>
                    <a:pt x="11417" y="54597"/>
                  </a:cubicBezTo>
                  <a:lnTo>
                    <a:pt x="31762" y="54597"/>
                  </a:lnTo>
                  <a:lnTo>
                    <a:pt x="31762" y="74929"/>
                  </a:lnTo>
                  <a:cubicBezTo>
                    <a:pt x="31762" y="81267"/>
                    <a:pt x="36893" y="86360"/>
                    <a:pt x="43192" y="86360"/>
                  </a:cubicBezTo>
                  <a:cubicBezTo>
                    <a:pt x="49491" y="86360"/>
                    <a:pt x="54610" y="81267"/>
                    <a:pt x="54610" y="74929"/>
                  </a:cubicBezTo>
                  <a:lnTo>
                    <a:pt x="54610" y="54597"/>
                  </a:lnTo>
                  <a:lnTo>
                    <a:pt x="74942" y="54597"/>
                  </a:lnTo>
                  <a:cubicBezTo>
                    <a:pt x="81254" y="54597"/>
                    <a:pt x="86372" y="49504"/>
                    <a:pt x="86372" y="43205"/>
                  </a:cubicBezTo>
                  <a:cubicBezTo>
                    <a:pt x="86372" y="36880"/>
                    <a:pt x="81254" y="31737"/>
                    <a:pt x="74942" y="31737"/>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95" y="904033"/>
            <a:ext cx="10373182" cy="25401"/>
          </a:xfrm>
          <a:custGeom>
            <a:avLst/>
            <a:gdLst>
              <a:gd name="connsiteX0" fmla="*/ 6350 w 10372762"/>
              <a:gd name="connsiteY0" fmla="*/ 6350 h 25400"/>
              <a:gd name="connsiteX1" fmla="*/ 10366413 w 10372762"/>
              <a:gd name="connsiteY1" fmla="*/ 6350 h 25400"/>
            </a:gdLst>
            <a:ahLst/>
            <a:cxnLst>
              <a:cxn ang="0">
                <a:pos x="connsiteX0" y="connsiteY0"/>
              </a:cxn>
              <a:cxn ang="1">
                <a:pos x="connsiteX1" y="connsiteY1"/>
              </a:cxn>
            </a:cxnLst>
            <a:rect l="l" t="t" r="r" b="b"/>
            <a:pathLst>
              <a:path w="10372762" h="25400">
                <a:moveTo>
                  <a:pt x="6350" y="6350"/>
                </a:moveTo>
                <a:lnTo>
                  <a:pt x="10366413"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0" y="355004"/>
            <a:ext cx="1691517" cy="428286"/>
          </a:xfrm>
          <a:custGeom>
            <a:avLst/>
            <a:gdLst>
              <a:gd name="connsiteX0" fmla="*/ 1524774 w 1691449"/>
              <a:gd name="connsiteY0" fmla="*/ 428269 h 428269"/>
              <a:gd name="connsiteX1" fmla="*/ 0 w 1691449"/>
              <a:gd name="connsiteY1" fmla="*/ 428269 h 428269"/>
              <a:gd name="connsiteX2" fmla="*/ 0 w 1691449"/>
              <a:gd name="connsiteY2" fmla="*/ 0 h 428269"/>
              <a:gd name="connsiteX3" fmla="*/ 1691449 w 1691449"/>
              <a:gd name="connsiteY3" fmla="*/ 0 h 428269"/>
              <a:gd name="connsiteX4" fmla="*/ 1524774 w 1691449"/>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91449" h="428269">
                <a:moveTo>
                  <a:pt x="1524774" y="428269"/>
                </a:moveTo>
                <a:lnTo>
                  <a:pt x="0" y="428269"/>
                </a:lnTo>
                <a:lnTo>
                  <a:pt x="0" y="0"/>
                </a:lnTo>
                <a:lnTo>
                  <a:pt x="1691449" y="0"/>
                </a:lnTo>
                <a:lnTo>
                  <a:pt x="1524774"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3647700" y="3686928"/>
            <a:ext cx="1008040" cy="1008052"/>
          </a:xfrm>
          <a:custGeom>
            <a:avLst/>
            <a:gdLst>
              <a:gd name="connsiteX0" fmla="*/ 1007998 w 1007999"/>
              <a:gd name="connsiteY0" fmla="*/ 503999 h 1008011"/>
              <a:gd name="connsiteX1" fmla="*/ 503987 w 1007999"/>
              <a:gd name="connsiteY1" fmla="*/ 1008011 h 1008011"/>
              <a:gd name="connsiteX2" fmla="*/ 0 w 1007999"/>
              <a:gd name="connsiteY2" fmla="*/ 503999 h 1008011"/>
              <a:gd name="connsiteX3" fmla="*/ 503987 w 1007999"/>
              <a:gd name="connsiteY3" fmla="*/ 0 h 1008011"/>
              <a:gd name="connsiteX4" fmla="*/ 1007998 w 1007999"/>
              <a:gd name="connsiteY4" fmla="*/ 503999 h 10080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 h="1008011">
                <a:moveTo>
                  <a:pt x="1007998" y="503999"/>
                </a:moveTo>
                <a:cubicBezTo>
                  <a:pt x="1007998" y="782358"/>
                  <a:pt x="782358" y="1008011"/>
                  <a:pt x="503987" y="1008011"/>
                </a:cubicBezTo>
                <a:cubicBezTo>
                  <a:pt x="225628" y="1008011"/>
                  <a:pt x="0" y="782358"/>
                  <a:pt x="0" y="503999"/>
                </a:cubicBezTo>
                <a:cubicBezTo>
                  <a:pt x="0" y="225653"/>
                  <a:pt x="225628" y="0"/>
                  <a:pt x="503987" y="0"/>
                </a:cubicBezTo>
                <a:cubicBezTo>
                  <a:pt x="782358" y="0"/>
                  <a:pt x="1007998" y="225653"/>
                  <a:pt x="1007998" y="503999"/>
                </a:cubicBez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3641350" y="3680578"/>
            <a:ext cx="1020740" cy="1020752"/>
          </a:xfrm>
          <a:custGeom>
            <a:avLst/>
            <a:gdLst>
              <a:gd name="connsiteX0" fmla="*/ 1014348 w 1020699"/>
              <a:gd name="connsiteY0" fmla="*/ 510349 h 1020711"/>
              <a:gd name="connsiteX1" fmla="*/ 510337 w 1020699"/>
              <a:gd name="connsiteY1" fmla="*/ 1014361 h 1020711"/>
              <a:gd name="connsiteX2" fmla="*/ 6350 w 1020699"/>
              <a:gd name="connsiteY2" fmla="*/ 510349 h 1020711"/>
              <a:gd name="connsiteX3" fmla="*/ 510337 w 1020699"/>
              <a:gd name="connsiteY3" fmla="*/ 6350 h 1020711"/>
              <a:gd name="connsiteX4" fmla="*/ 1014348 w 1020699"/>
              <a:gd name="connsiteY4" fmla="*/ 510349 h 10207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0699" h="1020711">
                <a:moveTo>
                  <a:pt x="1014348" y="510349"/>
                </a:moveTo>
                <a:cubicBezTo>
                  <a:pt x="1014348" y="788708"/>
                  <a:pt x="788708" y="1014361"/>
                  <a:pt x="510337" y="1014361"/>
                </a:cubicBezTo>
                <a:cubicBezTo>
                  <a:pt x="231978" y="1014361"/>
                  <a:pt x="6350" y="788708"/>
                  <a:pt x="6350" y="510349"/>
                </a:cubicBezTo>
                <a:cubicBezTo>
                  <a:pt x="6350" y="232003"/>
                  <a:pt x="231978" y="6350"/>
                  <a:pt x="510337" y="6350"/>
                </a:cubicBezTo>
                <a:cubicBezTo>
                  <a:pt x="788708" y="6350"/>
                  <a:pt x="1014348" y="232003"/>
                  <a:pt x="1014348" y="510349"/>
                </a:cubicBez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2128673" y="3686928"/>
            <a:ext cx="1008039" cy="1008052"/>
          </a:xfrm>
          <a:custGeom>
            <a:avLst/>
            <a:gdLst>
              <a:gd name="connsiteX0" fmla="*/ 1007998 w 1007998"/>
              <a:gd name="connsiteY0" fmla="*/ 503999 h 1008011"/>
              <a:gd name="connsiteX1" fmla="*/ 503999 w 1007998"/>
              <a:gd name="connsiteY1" fmla="*/ 1008011 h 1008011"/>
              <a:gd name="connsiteX2" fmla="*/ 0 w 1007998"/>
              <a:gd name="connsiteY2" fmla="*/ 503999 h 1008011"/>
              <a:gd name="connsiteX3" fmla="*/ 503999 w 1007998"/>
              <a:gd name="connsiteY3" fmla="*/ 0 h 1008011"/>
              <a:gd name="connsiteX4" fmla="*/ 1007998 w 1007998"/>
              <a:gd name="connsiteY4" fmla="*/ 503999 h 10080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8" h="1008011">
                <a:moveTo>
                  <a:pt x="1007998" y="503999"/>
                </a:moveTo>
                <a:cubicBezTo>
                  <a:pt x="1007998" y="782358"/>
                  <a:pt x="782358" y="1008011"/>
                  <a:pt x="503999" y="1008011"/>
                </a:cubicBezTo>
                <a:cubicBezTo>
                  <a:pt x="225640" y="1008011"/>
                  <a:pt x="0" y="782358"/>
                  <a:pt x="0" y="503999"/>
                </a:cubicBezTo>
                <a:cubicBezTo>
                  <a:pt x="0" y="225666"/>
                  <a:pt x="225640" y="0"/>
                  <a:pt x="503999" y="0"/>
                </a:cubicBezTo>
                <a:cubicBezTo>
                  <a:pt x="782358" y="0"/>
                  <a:pt x="1007998" y="225666"/>
                  <a:pt x="1007998" y="503999"/>
                </a:cubicBez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2122323" y="3680578"/>
            <a:ext cx="1020739" cy="1020752"/>
          </a:xfrm>
          <a:custGeom>
            <a:avLst/>
            <a:gdLst>
              <a:gd name="connsiteX0" fmla="*/ 1014348 w 1020698"/>
              <a:gd name="connsiteY0" fmla="*/ 510349 h 1020711"/>
              <a:gd name="connsiteX1" fmla="*/ 510349 w 1020698"/>
              <a:gd name="connsiteY1" fmla="*/ 1014361 h 1020711"/>
              <a:gd name="connsiteX2" fmla="*/ 6350 w 1020698"/>
              <a:gd name="connsiteY2" fmla="*/ 510349 h 1020711"/>
              <a:gd name="connsiteX3" fmla="*/ 510349 w 1020698"/>
              <a:gd name="connsiteY3" fmla="*/ 6350 h 1020711"/>
              <a:gd name="connsiteX4" fmla="*/ 1014348 w 1020698"/>
              <a:gd name="connsiteY4" fmla="*/ 510349 h 10207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0698" h="1020711">
                <a:moveTo>
                  <a:pt x="1014348" y="510349"/>
                </a:moveTo>
                <a:cubicBezTo>
                  <a:pt x="1014348" y="788708"/>
                  <a:pt x="788708" y="1014361"/>
                  <a:pt x="510349" y="1014361"/>
                </a:cubicBezTo>
                <a:cubicBezTo>
                  <a:pt x="231990" y="1014361"/>
                  <a:pt x="6350" y="788708"/>
                  <a:pt x="6350" y="510349"/>
                </a:cubicBezTo>
                <a:cubicBezTo>
                  <a:pt x="6350" y="232016"/>
                  <a:pt x="231990" y="6350"/>
                  <a:pt x="510349" y="6350"/>
                </a:cubicBezTo>
                <a:cubicBezTo>
                  <a:pt x="788708" y="6350"/>
                  <a:pt x="1014348" y="232016"/>
                  <a:pt x="1014348" y="510349"/>
                </a:cubicBez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609642" y="3686928"/>
            <a:ext cx="1008052" cy="1008052"/>
          </a:xfrm>
          <a:custGeom>
            <a:avLst/>
            <a:gdLst>
              <a:gd name="connsiteX0" fmla="*/ 1008011 w 1008011"/>
              <a:gd name="connsiteY0" fmla="*/ 503999 h 1008011"/>
              <a:gd name="connsiteX1" fmla="*/ 503999 w 1008011"/>
              <a:gd name="connsiteY1" fmla="*/ 1008011 h 1008011"/>
              <a:gd name="connsiteX2" fmla="*/ 0 w 1008011"/>
              <a:gd name="connsiteY2" fmla="*/ 503999 h 1008011"/>
              <a:gd name="connsiteX3" fmla="*/ 503999 w 1008011"/>
              <a:gd name="connsiteY3" fmla="*/ 0 h 1008011"/>
              <a:gd name="connsiteX4" fmla="*/ 1008011 w 1008011"/>
              <a:gd name="connsiteY4" fmla="*/ 503999 h 10080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8011" h="1008011">
                <a:moveTo>
                  <a:pt x="1008011" y="503999"/>
                </a:moveTo>
                <a:cubicBezTo>
                  <a:pt x="1008011" y="782358"/>
                  <a:pt x="782358" y="1008011"/>
                  <a:pt x="503999" y="1008011"/>
                </a:cubicBezTo>
                <a:cubicBezTo>
                  <a:pt x="225640" y="1008011"/>
                  <a:pt x="0" y="782358"/>
                  <a:pt x="0" y="503999"/>
                </a:cubicBezTo>
                <a:cubicBezTo>
                  <a:pt x="0" y="225653"/>
                  <a:pt x="225640" y="0"/>
                  <a:pt x="503999" y="0"/>
                </a:cubicBezTo>
                <a:cubicBezTo>
                  <a:pt x="782358" y="0"/>
                  <a:pt x="1008011" y="225653"/>
                  <a:pt x="1008011" y="503999"/>
                </a:cubicBez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603292" y="3680578"/>
            <a:ext cx="1020752" cy="1020752"/>
          </a:xfrm>
          <a:custGeom>
            <a:avLst/>
            <a:gdLst>
              <a:gd name="connsiteX0" fmla="*/ 1014361 w 1020711"/>
              <a:gd name="connsiteY0" fmla="*/ 510349 h 1020711"/>
              <a:gd name="connsiteX1" fmla="*/ 510349 w 1020711"/>
              <a:gd name="connsiteY1" fmla="*/ 1014361 h 1020711"/>
              <a:gd name="connsiteX2" fmla="*/ 6350 w 1020711"/>
              <a:gd name="connsiteY2" fmla="*/ 510349 h 1020711"/>
              <a:gd name="connsiteX3" fmla="*/ 510349 w 1020711"/>
              <a:gd name="connsiteY3" fmla="*/ 6350 h 1020711"/>
              <a:gd name="connsiteX4" fmla="*/ 1014361 w 1020711"/>
              <a:gd name="connsiteY4" fmla="*/ 510349 h 10207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0711" h="1020711">
                <a:moveTo>
                  <a:pt x="1014361" y="510349"/>
                </a:moveTo>
                <a:cubicBezTo>
                  <a:pt x="1014361" y="788708"/>
                  <a:pt x="788708" y="1014361"/>
                  <a:pt x="510349" y="1014361"/>
                </a:cubicBezTo>
                <a:cubicBezTo>
                  <a:pt x="231990" y="1014361"/>
                  <a:pt x="6350" y="788708"/>
                  <a:pt x="6350" y="510349"/>
                </a:cubicBezTo>
                <a:cubicBezTo>
                  <a:pt x="6350" y="232003"/>
                  <a:pt x="231990" y="6350"/>
                  <a:pt x="510349" y="6350"/>
                </a:cubicBezTo>
                <a:cubicBezTo>
                  <a:pt x="788708" y="6350"/>
                  <a:pt x="1014361" y="232003"/>
                  <a:pt x="1014361" y="510349"/>
                </a:cubicBez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TextBox 1"/>
          <p:cNvSpPr txBox="1"/>
          <p:nvPr/>
        </p:nvSpPr>
        <p:spPr>
          <a:xfrm>
            <a:off x="571756" y="409288"/>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需求分析</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TextBox 1"/>
          <p:cNvSpPr txBox="1"/>
          <p:nvPr/>
        </p:nvSpPr>
        <p:spPr>
          <a:xfrm>
            <a:off x="3838316" y="4039092"/>
            <a:ext cx="624840" cy="557530"/>
          </a:xfrm>
          <a:prstGeom prst="rect">
            <a:avLst/>
          </a:prstGeom>
          <a:noFill/>
        </p:spPr>
        <p:txBody>
          <a:bodyPr wrap="none" lIns="0" tIns="0" rIns="0" rtlCol="0">
            <a:spAutoFit/>
          </a:bodyPr>
          <a:lstStyle/>
          <a:p>
            <a:pPr algn="ctr" defTabSz="0">
              <a:lnSpc>
                <a:spcPts val="2700"/>
              </a:lnSpc>
              <a:tabLst>
                <a:tab pos="304800" algn="l"/>
                <a:tab pos="457200" algn="l"/>
              </a:tabLst>
            </a:pPr>
            <a:r>
              <a:rPr lang="en-US" altLang="zh-CN" sz="21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6550</a:t>
            </a:r>
            <a:endParaRPr lang="en-US" altLang="zh-CN" sz="21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300"/>
              </a:lnSpc>
              <a:tabLst>
                <a:tab pos="304800" algn="l"/>
                <a:tab pos="457200" algn="l"/>
              </a:tabLst>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万元</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2242168" y="4039092"/>
            <a:ext cx="781050" cy="557530"/>
          </a:xfrm>
          <a:prstGeom prst="rect">
            <a:avLst/>
          </a:prstGeom>
          <a:noFill/>
        </p:spPr>
        <p:txBody>
          <a:bodyPr wrap="none" lIns="0" tIns="0" rIns="0" rtlCol="0">
            <a:spAutoFit/>
          </a:bodyPr>
          <a:lstStyle/>
          <a:p>
            <a:pPr algn="ctr" defTabSz="0">
              <a:lnSpc>
                <a:spcPts val="2700"/>
              </a:lnSpc>
              <a:tabLst>
                <a:tab pos="139700" algn="l"/>
                <a:tab pos="457200" algn="l"/>
              </a:tabLst>
            </a:pPr>
            <a:r>
              <a:rPr lang="en-US" altLang="zh-CN" sz="21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15687</a:t>
            </a:r>
            <a:endParaRPr lang="en-US" altLang="zh-CN" sz="21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300"/>
              </a:lnSpc>
              <a:tabLst>
                <a:tab pos="139700" algn="l"/>
                <a:tab pos="457200" algn="l"/>
              </a:tabLst>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640336" y="4039092"/>
            <a:ext cx="937260" cy="557530"/>
          </a:xfrm>
          <a:prstGeom prst="rect">
            <a:avLst/>
          </a:prstGeom>
          <a:noFill/>
        </p:spPr>
        <p:txBody>
          <a:bodyPr wrap="none" lIns="0" tIns="0" rIns="0" rtlCol="0">
            <a:spAutoFit/>
          </a:bodyPr>
          <a:lstStyle/>
          <a:p>
            <a:pPr algn="ctr" defTabSz="0">
              <a:lnSpc>
                <a:spcPts val="2700"/>
              </a:lnSpc>
              <a:tabLst>
                <a:tab pos="63500" algn="l"/>
                <a:tab pos="457200" algn="l"/>
              </a:tabLst>
            </a:pPr>
            <a:r>
              <a:rPr lang="en-US" altLang="zh-CN" sz="21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119256</a:t>
            </a:r>
            <a:endParaRPr lang="en-US" altLang="zh-CN" sz="21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300"/>
              </a:lnSpc>
              <a:tabLst>
                <a:tab pos="63500" algn="l"/>
                <a:tab pos="457200" algn="l"/>
              </a:tabLst>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个</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任意多边形 14"/>
          <p:cNvSpPr/>
          <p:nvPr/>
        </p:nvSpPr>
        <p:spPr>
          <a:xfrm>
            <a:off x="6042660" y="1270"/>
            <a:ext cx="5493385" cy="6479540"/>
          </a:xfrm>
          <a:custGeom>
            <a:avLst/>
            <a:gdLst>
              <a:gd name="connsiteX0" fmla="*/ 3987 w 8651"/>
              <a:gd name="connsiteY0" fmla="*/ 0 h 10204"/>
              <a:gd name="connsiteX1" fmla="*/ 8651 w 8651"/>
              <a:gd name="connsiteY1" fmla="*/ 2 h 10204"/>
              <a:gd name="connsiteX2" fmla="*/ 8651 w 8651"/>
              <a:gd name="connsiteY2" fmla="*/ 10204 h 10204"/>
              <a:gd name="connsiteX3" fmla="*/ 0 w 8651"/>
              <a:gd name="connsiteY3" fmla="*/ 10204 h 10204"/>
              <a:gd name="connsiteX4" fmla="*/ 3987 w 8651"/>
              <a:gd name="connsiteY4" fmla="*/ 0 h 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 h="10204">
                <a:moveTo>
                  <a:pt x="3987" y="0"/>
                </a:moveTo>
                <a:lnTo>
                  <a:pt x="8651" y="2"/>
                </a:lnTo>
                <a:lnTo>
                  <a:pt x="8651" y="10204"/>
                </a:lnTo>
                <a:lnTo>
                  <a:pt x="0" y="10204"/>
                </a:lnTo>
                <a:lnTo>
                  <a:pt x="3987" y="0"/>
                </a:lnTo>
                <a:close/>
              </a:path>
            </a:pathLst>
          </a:custGeom>
          <a:blipFill rotWithShape="1">
            <a:blip r:embed="rId1" cstate="print"/>
            <a:tile tx="-177165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580646" y="1729453"/>
            <a:ext cx="2311400" cy="365760"/>
          </a:xfrm>
          <a:prstGeom prst="rect">
            <a:avLst/>
          </a:prstGeom>
          <a:noFill/>
        </p:spPr>
        <p:txBody>
          <a:bodyPr wrap="none" lIns="0" tIns="0" rIns="0" rtlCol="0">
            <a:spAutoFit/>
          </a:bodyPr>
          <a:lstStyle/>
          <a:p>
            <a:pPr defTabSz="0">
              <a:lnSpc>
                <a:spcPct val="150000"/>
              </a:lnSpc>
              <a:tabLst>
                <a:tab pos="76200" algn="l"/>
              </a:tabLst>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为什么需要社区蔬鲜活直供？</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571756" y="2229198"/>
            <a:ext cx="4966970" cy="1143000"/>
          </a:xfrm>
          <a:prstGeom prst="rect">
            <a:avLst/>
          </a:prstGeom>
          <a:noFill/>
        </p:spPr>
        <p:txBody>
          <a:bodyPr wrap="none" lIns="0" tIns="0" rIns="0" rtlCol="0">
            <a:spAutoFit/>
          </a:bodyPr>
          <a:lstStyle/>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果蔬、水产、禽蛋、肉食……市场就像超市一样干净、整洁，不少市民正</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在选购自己需要的各种蔬菜、水果等。这里面有些菜还是蛮便宜的，挑选</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西红柿别的菜场西红柿一般要卖到2元至2.5元一斤，这里只要1块钱。社区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蔬鲜活直供成为更多市民的选择。</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TextBox 1"/>
          <p:cNvSpPr txBox="1"/>
          <p:nvPr/>
        </p:nvSpPr>
        <p:spPr>
          <a:xfrm>
            <a:off x="575566" y="4708382"/>
            <a:ext cx="958850" cy="322580"/>
          </a:xfrm>
          <a:prstGeom prst="rect">
            <a:avLst/>
          </a:prstGeom>
          <a:noFill/>
        </p:spPr>
        <p:txBody>
          <a:bodyPr wrap="none" lIns="0" tIns="0" rIns="0" rtlCol="0">
            <a:spAutoFit/>
          </a:bodyPr>
          <a:lstStyle/>
          <a:p>
            <a:pPr defTabSz="0">
              <a:lnSpc>
                <a:spcPct val="150000"/>
              </a:lnSpc>
              <a:tabLst>
                <a:tab pos="63500" algn="l"/>
                <a:tab pos="457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XX市家庭需求</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2098358" y="4708382"/>
            <a:ext cx="1066800" cy="320040"/>
          </a:xfrm>
          <a:prstGeom prst="rect">
            <a:avLst/>
          </a:prstGeom>
          <a:noFill/>
        </p:spPr>
        <p:txBody>
          <a:bodyPr wrap="none" lIns="0" tIns="0" rIns="0" rtlCol="0">
            <a:spAutoFit/>
          </a:bodyPr>
          <a:lstStyle/>
          <a:p>
            <a:pPr defTabSz="0">
              <a:lnSpc>
                <a:spcPct val="150000"/>
              </a:lnSpc>
              <a:tabLst>
                <a:tab pos="139700" algn="l"/>
                <a:tab pos="457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家庭每日需求量</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3541136" y="4708382"/>
            <a:ext cx="1219200" cy="320040"/>
          </a:xfrm>
          <a:prstGeom prst="rect">
            <a:avLst/>
          </a:prstGeom>
          <a:noFill/>
        </p:spPr>
        <p:txBody>
          <a:bodyPr wrap="none" lIns="0" tIns="0" rIns="0" rtlCol="0">
            <a:spAutoFit/>
          </a:bodyPr>
          <a:lstStyle/>
          <a:p>
            <a:pPr defTabSz="0">
              <a:lnSpc>
                <a:spcPct val="150000"/>
              </a:lnSpc>
              <a:tabLst>
                <a:tab pos="304800" algn="l"/>
                <a:tab pos="457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日需求量产生效益</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5004"/>
            <a:ext cx="2047310" cy="428286"/>
          </a:xfrm>
          <a:custGeom>
            <a:avLst/>
            <a:gdLst>
              <a:gd name="connsiteX0" fmla="*/ 1880552 w 2047227"/>
              <a:gd name="connsiteY0" fmla="*/ 428269 h 428269"/>
              <a:gd name="connsiteX1" fmla="*/ 0 w 2047227"/>
              <a:gd name="connsiteY1" fmla="*/ 428269 h 428269"/>
              <a:gd name="connsiteX2" fmla="*/ 0 w 2047227"/>
              <a:gd name="connsiteY2" fmla="*/ 0 h 428269"/>
              <a:gd name="connsiteX3" fmla="*/ 2047227 w 2047227"/>
              <a:gd name="connsiteY3" fmla="*/ 0 h 428269"/>
              <a:gd name="connsiteX4" fmla="*/ 1880552 w 2047227"/>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69">
                <a:moveTo>
                  <a:pt x="1880552" y="428269"/>
                </a:moveTo>
                <a:lnTo>
                  <a:pt x="0" y="428269"/>
                </a:lnTo>
                <a:lnTo>
                  <a:pt x="0" y="0"/>
                </a:lnTo>
                <a:lnTo>
                  <a:pt x="2047227" y="0"/>
                </a:lnTo>
                <a:lnTo>
                  <a:pt x="1880552"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TextBox 1"/>
          <p:cNvSpPr txBox="1"/>
          <p:nvPr/>
        </p:nvSpPr>
        <p:spPr>
          <a:xfrm>
            <a:off x="571756" y="394045"/>
            <a:ext cx="17526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需求趋势分析</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7" name="TextBox 1"/>
          <p:cNvSpPr txBox="1"/>
          <p:nvPr/>
        </p:nvSpPr>
        <p:spPr>
          <a:xfrm>
            <a:off x="568581" y="1012535"/>
            <a:ext cx="3855720" cy="365760"/>
          </a:xfrm>
          <a:prstGeom prst="rect">
            <a:avLst/>
          </a:prstGeom>
          <a:noFill/>
        </p:spPr>
        <p:txBody>
          <a:bodyPr wrap="none" lIns="0" tIns="0" rIns="0" rtlCol="0">
            <a:spAutoFit/>
          </a:bodyPr>
          <a:lstStyle/>
          <a:p>
            <a:pPr defTabSz="0">
              <a:lnSpc>
                <a:spcPct val="150000"/>
              </a:lnSpc>
              <a:tabLst>
                <a:tab pos="76200" algn="l"/>
              </a:tabLst>
            </a:pP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2010到2016年，社区蔬鲜活直供趋势分析简析。</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48" name="图表 47"/>
          <p:cNvGraphicFramePr/>
          <p:nvPr/>
        </p:nvGraphicFramePr>
        <p:xfrm>
          <a:off x="986155" y="1906270"/>
          <a:ext cx="4409440" cy="330771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9" name="图表 48"/>
          <p:cNvGraphicFramePr/>
          <p:nvPr/>
        </p:nvGraphicFramePr>
        <p:xfrm>
          <a:off x="6429375" y="2145665"/>
          <a:ext cx="3771900" cy="2828925"/>
        </p:xfrm>
        <a:graphic>
          <a:graphicData uri="http://schemas.openxmlformats.org/drawingml/2006/chart">
            <c:chart xmlns:c="http://schemas.openxmlformats.org/drawingml/2006/chart" xmlns:r="http://schemas.openxmlformats.org/officeDocument/2006/relationships" r:id="rId2"/>
          </a:graphicData>
        </a:graphic>
      </p:graphicFrame>
      <p:sp>
        <p:nvSpPr>
          <p:cNvPr id="51" name="文本框 50"/>
          <p:cNvSpPr txBox="1"/>
          <p:nvPr/>
        </p:nvSpPr>
        <p:spPr>
          <a:xfrm>
            <a:off x="8512810" y="3785870"/>
            <a:ext cx="544195" cy="287020"/>
          </a:xfrm>
          <a:prstGeom prst="rect">
            <a:avLst/>
          </a:prstGeom>
          <a:noFill/>
        </p:spPr>
        <p:txBody>
          <a:bodyPr wrap="square" rtlCol="0">
            <a:spAutoFit/>
          </a:bodyPr>
          <a:lstStyle/>
          <a:p>
            <a:r>
              <a:rPr lang="en-US" altLang="zh-CN" sz="1200">
                <a:solidFill>
                  <a:srgbClr val="000000"/>
                </a:solidFill>
                <a:latin typeface="微软雅黑" panose="020B0503020204020204" pitchFamily="18" charset="-122"/>
                <a:ea typeface="微软雅黑" panose="020B0503020204020204" pitchFamily="18" charset="-122"/>
              </a:rPr>
              <a:t>59%</a:t>
            </a:r>
            <a:endParaRPr lang="en-US" altLang="zh-CN" sz="1200">
              <a:solidFill>
                <a:srgbClr val="000000"/>
              </a:solidFill>
              <a:latin typeface="微软雅黑" panose="020B0503020204020204" pitchFamily="18" charset="-122"/>
              <a:ea typeface="微软雅黑" panose="020B0503020204020204" pitchFamily="18" charset="-122"/>
            </a:endParaRPr>
          </a:p>
        </p:txBody>
      </p:sp>
      <p:sp>
        <p:nvSpPr>
          <p:cNvPr id="52" name="文本框 51"/>
          <p:cNvSpPr txBox="1"/>
          <p:nvPr/>
        </p:nvSpPr>
        <p:spPr>
          <a:xfrm>
            <a:off x="7521575" y="2763520"/>
            <a:ext cx="544195" cy="287020"/>
          </a:xfrm>
          <a:prstGeom prst="rect">
            <a:avLst/>
          </a:prstGeom>
          <a:noFill/>
        </p:spPr>
        <p:txBody>
          <a:bodyPr wrap="square" rtlCol="0">
            <a:spAutoFit/>
          </a:bodyPr>
          <a:lstStyle/>
          <a:p>
            <a:r>
              <a:rPr lang="en-US" altLang="zh-CN" sz="1200">
                <a:solidFill>
                  <a:schemeClr val="bg1"/>
                </a:solidFill>
                <a:latin typeface="微软雅黑" panose="020B0503020204020204" pitchFamily="18" charset="-122"/>
                <a:ea typeface="微软雅黑" panose="020B0503020204020204" pitchFamily="18" charset="-122"/>
              </a:rPr>
              <a:t>8%</a:t>
            </a:r>
            <a:endParaRPr lang="en-US" altLang="zh-CN" sz="1200">
              <a:solidFill>
                <a:schemeClr val="bg1"/>
              </a:solidFill>
              <a:latin typeface="微软雅黑" panose="020B0503020204020204" pitchFamily="18" charset="-122"/>
              <a:ea typeface="微软雅黑" panose="020B0503020204020204" pitchFamily="18" charset="-122"/>
            </a:endParaRPr>
          </a:p>
        </p:txBody>
      </p:sp>
      <p:sp>
        <p:nvSpPr>
          <p:cNvPr id="53" name="文本框 52"/>
          <p:cNvSpPr txBox="1"/>
          <p:nvPr/>
        </p:nvSpPr>
        <p:spPr>
          <a:xfrm>
            <a:off x="7071360" y="3032760"/>
            <a:ext cx="544195" cy="287020"/>
          </a:xfrm>
          <a:prstGeom prst="rect">
            <a:avLst/>
          </a:prstGeom>
          <a:noFill/>
        </p:spPr>
        <p:txBody>
          <a:bodyPr wrap="square" rtlCol="0">
            <a:spAutoFit/>
          </a:bodyPr>
          <a:lstStyle/>
          <a:p>
            <a:r>
              <a:rPr lang="en-US" altLang="zh-CN" sz="1200">
                <a:solidFill>
                  <a:schemeClr val="bg1"/>
                </a:solidFill>
                <a:latin typeface="微软雅黑" panose="020B0503020204020204" pitchFamily="18" charset="-122"/>
                <a:ea typeface="微软雅黑" panose="020B0503020204020204" pitchFamily="18" charset="-122"/>
              </a:rPr>
              <a:t>10%</a:t>
            </a:r>
            <a:endParaRPr lang="en-US" altLang="zh-CN" sz="1200">
              <a:solidFill>
                <a:schemeClr val="bg1"/>
              </a:solidFill>
              <a:latin typeface="微软雅黑" panose="020B0503020204020204" pitchFamily="18" charset="-122"/>
              <a:ea typeface="微软雅黑" panose="020B0503020204020204" pitchFamily="18" charset="-122"/>
            </a:endParaRPr>
          </a:p>
        </p:txBody>
      </p:sp>
      <p:sp>
        <p:nvSpPr>
          <p:cNvPr id="54" name="文本框 53"/>
          <p:cNvSpPr txBox="1"/>
          <p:nvPr/>
        </p:nvSpPr>
        <p:spPr>
          <a:xfrm>
            <a:off x="6927850" y="3850005"/>
            <a:ext cx="544195" cy="287020"/>
          </a:xfrm>
          <a:prstGeom prst="rect">
            <a:avLst/>
          </a:prstGeom>
          <a:noFill/>
        </p:spPr>
        <p:txBody>
          <a:bodyPr wrap="square" rtlCol="0">
            <a:spAutoFit/>
          </a:bodyPr>
          <a:lstStyle/>
          <a:p>
            <a:r>
              <a:rPr lang="en-US" altLang="zh-CN" sz="1200">
                <a:solidFill>
                  <a:schemeClr val="bg1"/>
                </a:solidFill>
                <a:latin typeface="微软雅黑" panose="020B0503020204020204" pitchFamily="18" charset="-122"/>
                <a:ea typeface="微软雅黑" panose="020B0503020204020204" pitchFamily="18" charset="-122"/>
              </a:rPr>
              <a:t>23%</a:t>
            </a:r>
            <a:endParaRPr lang="en-US" altLang="zh-CN" sz="1200">
              <a:solidFill>
                <a:schemeClr val="bg1"/>
              </a:solidFill>
              <a:latin typeface="微软雅黑" panose="020B0503020204020204" pitchFamily="18" charset="-122"/>
              <a:ea typeface="微软雅黑" panose="020B0503020204020204" pitchFamily="18"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5004"/>
            <a:ext cx="2047310" cy="428286"/>
          </a:xfrm>
          <a:custGeom>
            <a:avLst/>
            <a:gdLst>
              <a:gd name="connsiteX0" fmla="*/ 1880552 w 2047227"/>
              <a:gd name="connsiteY0" fmla="*/ 428269 h 428269"/>
              <a:gd name="connsiteX1" fmla="*/ 0 w 2047227"/>
              <a:gd name="connsiteY1" fmla="*/ 428269 h 428269"/>
              <a:gd name="connsiteX2" fmla="*/ 0 w 2047227"/>
              <a:gd name="connsiteY2" fmla="*/ 0 h 428269"/>
              <a:gd name="connsiteX3" fmla="*/ 2047227 w 2047227"/>
              <a:gd name="connsiteY3" fmla="*/ 0 h 428269"/>
              <a:gd name="connsiteX4" fmla="*/ 1880552 w 2047227"/>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69">
                <a:moveTo>
                  <a:pt x="1880552" y="428269"/>
                </a:moveTo>
                <a:lnTo>
                  <a:pt x="0" y="428269"/>
                </a:lnTo>
                <a:lnTo>
                  <a:pt x="0" y="0"/>
                </a:lnTo>
                <a:lnTo>
                  <a:pt x="2047227" y="0"/>
                </a:lnTo>
                <a:lnTo>
                  <a:pt x="1880552"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233" y="2736152"/>
            <a:ext cx="6102076" cy="2633210"/>
          </a:xfrm>
          <a:custGeom>
            <a:avLst/>
            <a:gdLst>
              <a:gd name="connsiteX0" fmla="*/ 0 w 6101829"/>
              <a:gd name="connsiteY0" fmla="*/ 0 h 2633103"/>
              <a:gd name="connsiteX1" fmla="*/ 0 w 6101829"/>
              <a:gd name="connsiteY1" fmla="*/ 2633103 h 2633103"/>
              <a:gd name="connsiteX2" fmla="*/ 5321223 w 6101829"/>
              <a:gd name="connsiteY2" fmla="*/ 2633103 h 2633103"/>
              <a:gd name="connsiteX3" fmla="*/ 6101829 w 6101829"/>
              <a:gd name="connsiteY3" fmla="*/ 0 h 2633103"/>
              <a:gd name="connsiteX4" fmla="*/ 0 w 6101829"/>
              <a:gd name="connsiteY4" fmla="*/ 0 h 26331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01829" h="2633103">
                <a:moveTo>
                  <a:pt x="0" y="0"/>
                </a:moveTo>
                <a:lnTo>
                  <a:pt x="0" y="2633103"/>
                </a:lnTo>
                <a:lnTo>
                  <a:pt x="5321223" y="2633103"/>
                </a:lnTo>
                <a:lnTo>
                  <a:pt x="6101829" y="0"/>
                </a:lnTo>
                <a:lnTo>
                  <a:pt x="0" y="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5321656" y="2736152"/>
            <a:ext cx="6199044" cy="2633210"/>
          </a:xfrm>
          <a:custGeom>
            <a:avLst/>
            <a:gdLst>
              <a:gd name="connsiteX0" fmla="*/ 780618 w 6198793"/>
              <a:gd name="connsiteY0" fmla="*/ 0 h 2633103"/>
              <a:gd name="connsiteX1" fmla="*/ 0 w 6198793"/>
              <a:gd name="connsiteY1" fmla="*/ 2633103 h 2633103"/>
              <a:gd name="connsiteX2" fmla="*/ 6198793 w 6198793"/>
              <a:gd name="connsiteY2" fmla="*/ 2633103 h 2633103"/>
              <a:gd name="connsiteX3" fmla="*/ 6198793 w 6198793"/>
              <a:gd name="connsiteY3" fmla="*/ 0 h 2633103"/>
              <a:gd name="connsiteX4" fmla="*/ 780618 w 6198793"/>
              <a:gd name="connsiteY4" fmla="*/ 0 h 26331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98793" h="2633103">
                <a:moveTo>
                  <a:pt x="780618" y="0"/>
                </a:moveTo>
                <a:lnTo>
                  <a:pt x="0" y="2633103"/>
                </a:lnTo>
                <a:lnTo>
                  <a:pt x="6198793" y="2633103"/>
                </a:lnTo>
                <a:lnTo>
                  <a:pt x="6198793" y="0"/>
                </a:lnTo>
                <a:lnTo>
                  <a:pt x="780618" y="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1030625" y="3509341"/>
            <a:ext cx="990640" cy="242821"/>
          </a:xfrm>
          <a:custGeom>
            <a:avLst/>
            <a:gdLst>
              <a:gd name="connsiteX0" fmla="*/ 990600 w 990600"/>
              <a:gd name="connsiteY0" fmla="*/ 242811 h 242811"/>
              <a:gd name="connsiteX1" fmla="*/ 0 w 990600"/>
              <a:gd name="connsiteY1" fmla="*/ 242811 h 242811"/>
              <a:gd name="connsiteX2" fmla="*/ 0 w 990600"/>
              <a:gd name="connsiteY2" fmla="*/ 0 h 242811"/>
              <a:gd name="connsiteX3" fmla="*/ 990600 w 990600"/>
              <a:gd name="connsiteY3" fmla="*/ 0 h 242811"/>
              <a:gd name="connsiteX4" fmla="*/ 990600 w 990600"/>
              <a:gd name="connsiteY4" fmla="*/ 242811 h 242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0600" h="242811">
                <a:moveTo>
                  <a:pt x="990600" y="242811"/>
                </a:moveTo>
                <a:lnTo>
                  <a:pt x="0" y="242811"/>
                </a:lnTo>
                <a:lnTo>
                  <a:pt x="0" y="0"/>
                </a:lnTo>
                <a:lnTo>
                  <a:pt x="990600" y="0"/>
                </a:lnTo>
                <a:lnTo>
                  <a:pt x="990600" y="242811"/>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1030625" y="3973049"/>
            <a:ext cx="990640" cy="242821"/>
          </a:xfrm>
          <a:custGeom>
            <a:avLst/>
            <a:gdLst>
              <a:gd name="connsiteX0" fmla="*/ 990600 w 990600"/>
              <a:gd name="connsiteY0" fmla="*/ 242811 h 242811"/>
              <a:gd name="connsiteX1" fmla="*/ 0 w 990600"/>
              <a:gd name="connsiteY1" fmla="*/ 242811 h 242811"/>
              <a:gd name="connsiteX2" fmla="*/ 0 w 990600"/>
              <a:gd name="connsiteY2" fmla="*/ 0 h 242811"/>
              <a:gd name="connsiteX3" fmla="*/ 990600 w 990600"/>
              <a:gd name="connsiteY3" fmla="*/ 0 h 242811"/>
              <a:gd name="connsiteX4" fmla="*/ 990600 w 990600"/>
              <a:gd name="connsiteY4" fmla="*/ 242811 h 242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0600" h="242811">
                <a:moveTo>
                  <a:pt x="990600" y="242811"/>
                </a:moveTo>
                <a:lnTo>
                  <a:pt x="0" y="242811"/>
                </a:lnTo>
                <a:lnTo>
                  <a:pt x="0" y="0"/>
                </a:lnTo>
                <a:lnTo>
                  <a:pt x="990600" y="0"/>
                </a:lnTo>
                <a:lnTo>
                  <a:pt x="990600" y="242811"/>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1030625" y="4436745"/>
            <a:ext cx="990640" cy="242821"/>
          </a:xfrm>
          <a:custGeom>
            <a:avLst/>
            <a:gdLst>
              <a:gd name="connsiteX0" fmla="*/ 990600 w 990600"/>
              <a:gd name="connsiteY0" fmla="*/ 242811 h 242811"/>
              <a:gd name="connsiteX1" fmla="*/ 0 w 990600"/>
              <a:gd name="connsiteY1" fmla="*/ 242811 h 242811"/>
              <a:gd name="connsiteX2" fmla="*/ 0 w 990600"/>
              <a:gd name="connsiteY2" fmla="*/ 0 h 242811"/>
              <a:gd name="connsiteX3" fmla="*/ 990600 w 990600"/>
              <a:gd name="connsiteY3" fmla="*/ 0 h 242811"/>
              <a:gd name="connsiteX4" fmla="*/ 990600 w 990600"/>
              <a:gd name="connsiteY4" fmla="*/ 242811 h 242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0600" h="242811">
                <a:moveTo>
                  <a:pt x="990600" y="242811"/>
                </a:moveTo>
                <a:lnTo>
                  <a:pt x="0" y="242811"/>
                </a:lnTo>
                <a:lnTo>
                  <a:pt x="0" y="0"/>
                </a:lnTo>
                <a:lnTo>
                  <a:pt x="990600" y="0"/>
                </a:lnTo>
                <a:lnTo>
                  <a:pt x="990600" y="242811"/>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6712467" y="3509341"/>
            <a:ext cx="990640" cy="242821"/>
          </a:xfrm>
          <a:custGeom>
            <a:avLst/>
            <a:gdLst>
              <a:gd name="connsiteX0" fmla="*/ 990600 w 990600"/>
              <a:gd name="connsiteY0" fmla="*/ 242811 h 242811"/>
              <a:gd name="connsiteX1" fmla="*/ 0 w 990600"/>
              <a:gd name="connsiteY1" fmla="*/ 242811 h 242811"/>
              <a:gd name="connsiteX2" fmla="*/ 0 w 990600"/>
              <a:gd name="connsiteY2" fmla="*/ 0 h 242811"/>
              <a:gd name="connsiteX3" fmla="*/ 990600 w 990600"/>
              <a:gd name="connsiteY3" fmla="*/ 0 h 242811"/>
              <a:gd name="connsiteX4" fmla="*/ 990600 w 990600"/>
              <a:gd name="connsiteY4" fmla="*/ 242811 h 242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0600" h="242811">
                <a:moveTo>
                  <a:pt x="990600" y="242811"/>
                </a:moveTo>
                <a:lnTo>
                  <a:pt x="0" y="242811"/>
                </a:lnTo>
                <a:lnTo>
                  <a:pt x="0" y="0"/>
                </a:lnTo>
                <a:lnTo>
                  <a:pt x="990600" y="0"/>
                </a:lnTo>
                <a:lnTo>
                  <a:pt x="990600" y="24281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6712467" y="3973049"/>
            <a:ext cx="990640" cy="242821"/>
          </a:xfrm>
          <a:custGeom>
            <a:avLst/>
            <a:gdLst>
              <a:gd name="connsiteX0" fmla="*/ 990600 w 990600"/>
              <a:gd name="connsiteY0" fmla="*/ 242811 h 242811"/>
              <a:gd name="connsiteX1" fmla="*/ 0 w 990600"/>
              <a:gd name="connsiteY1" fmla="*/ 242811 h 242811"/>
              <a:gd name="connsiteX2" fmla="*/ 0 w 990600"/>
              <a:gd name="connsiteY2" fmla="*/ 0 h 242811"/>
              <a:gd name="connsiteX3" fmla="*/ 990600 w 990600"/>
              <a:gd name="connsiteY3" fmla="*/ 0 h 242811"/>
              <a:gd name="connsiteX4" fmla="*/ 990600 w 990600"/>
              <a:gd name="connsiteY4" fmla="*/ 242811 h 242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0600" h="242811">
                <a:moveTo>
                  <a:pt x="990600" y="242811"/>
                </a:moveTo>
                <a:lnTo>
                  <a:pt x="0" y="242811"/>
                </a:lnTo>
                <a:lnTo>
                  <a:pt x="0" y="0"/>
                </a:lnTo>
                <a:lnTo>
                  <a:pt x="990600" y="0"/>
                </a:lnTo>
                <a:lnTo>
                  <a:pt x="990600" y="24281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6712467" y="4436745"/>
            <a:ext cx="990640" cy="242821"/>
          </a:xfrm>
          <a:custGeom>
            <a:avLst/>
            <a:gdLst>
              <a:gd name="connsiteX0" fmla="*/ 990600 w 990600"/>
              <a:gd name="connsiteY0" fmla="*/ 242811 h 242811"/>
              <a:gd name="connsiteX1" fmla="*/ 0 w 990600"/>
              <a:gd name="connsiteY1" fmla="*/ 242811 h 242811"/>
              <a:gd name="connsiteX2" fmla="*/ 0 w 990600"/>
              <a:gd name="connsiteY2" fmla="*/ 0 h 242811"/>
              <a:gd name="connsiteX3" fmla="*/ 990600 w 990600"/>
              <a:gd name="connsiteY3" fmla="*/ 0 h 242811"/>
              <a:gd name="connsiteX4" fmla="*/ 990600 w 990600"/>
              <a:gd name="connsiteY4" fmla="*/ 242811 h 242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0600" h="242811">
                <a:moveTo>
                  <a:pt x="990600" y="242811"/>
                </a:moveTo>
                <a:lnTo>
                  <a:pt x="0" y="242811"/>
                </a:lnTo>
                <a:lnTo>
                  <a:pt x="0" y="0"/>
                </a:lnTo>
                <a:lnTo>
                  <a:pt x="990600" y="0"/>
                </a:lnTo>
                <a:lnTo>
                  <a:pt x="990600" y="24281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571756" y="405476"/>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盈利模式</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2347923" y="3014181"/>
            <a:ext cx="2438400" cy="1691640"/>
          </a:xfrm>
          <a:prstGeom prst="rect">
            <a:avLst/>
          </a:prstGeom>
          <a:noFill/>
        </p:spPr>
        <p:txBody>
          <a:bodyPr wrap="none" lIns="0" tIns="0" rIns="0" rtlCol="0">
            <a:spAutoFit/>
          </a:bodyPr>
          <a:lstStyle/>
          <a:p>
            <a:pPr algn="l"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复杂的巧妙的盈利模式，回归本质，</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做好产品，获取用户的口碑,</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无忧品质!新鲜蔬菜,超值低价,</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环球寻味,让你满意!</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日收益可达2300万</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TextBox 1"/>
          <p:cNvSpPr txBox="1"/>
          <p:nvPr/>
        </p:nvSpPr>
        <p:spPr>
          <a:xfrm>
            <a:off x="7976156" y="3010371"/>
            <a:ext cx="2223135" cy="1691640"/>
          </a:xfrm>
          <a:prstGeom prst="rect">
            <a:avLst/>
          </a:prstGeom>
          <a:noFill/>
        </p:spPr>
        <p:txBody>
          <a:bodyPr wrap="none" lIns="0" tIns="0" rIns="0" rtlCol="0">
            <a:spAutoFit/>
          </a:bodyPr>
          <a:lstStyle/>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果蔬、水产、禽蛋、</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社区蔬鲜活直供</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新鲜好美味，健康又营养。</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全球冷链直供，3小时直供到家。</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日收益可达2300万</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TextBox 1"/>
          <p:cNvSpPr txBox="1"/>
          <p:nvPr/>
        </p:nvSpPr>
        <p:spPr>
          <a:xfrm>
            <a:off x="1257584" y="3086554"/>
            <a:ext cx="533400" cy="273685"/>
          </a:xfrm>
          <a:prstGeom prst="rect">
            <a:avLst/>
          </a:prstGeom>
          <a:noFill/>
        </p:spPr>
        <p:txBody>
          <a:bodyPr wrap="none" lIns="0" tIns="0" rIns="0" rtlCol="0">
            <a:spAutoFit/>
          </a:bodyPr>
          <a:lstStyle/>
          <a:p>
            <a:pPr algn="ctr" defTabSz="0">
              <a:lnSpc>
                <a:spcPct val="100000"/>
              </a:lnSpc>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模式一</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1373787" y="3535518"/>
            <a:ext cx="304800" cy="243205"/>
          </a:xfrm>
          <a:prstGeom prst="rect">
            <a:avLst/>
          </a:prstGeom>
          <a:noFill/>
        </p:spPr>
        <p:txBody>
          <a:bodyPr wrap="none" lIns="0" tIns="0" rIns="0" rtlCol="0">
            <a:spAutoFit/>
          </a:bodyPr>
          <a:lstStyle/>
          <a:p>
            <a:pPr defTabSz="0">
              <a:lnSpc>
                <a:spcPts val="1500"/>
              </a:lnSpc>
              <a:tabLst>
                <a:tab pos="152400" algn="l"/>
                <a:tab pos="2540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直供</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TextBox 1"/>
          <p:cNvSpPr txBox="1"/>
          <p:nvPr/>
        </p:nvSpPr>
        <p:spPr>
          <a:xfrm>
            <a:off x="6934714" y="3086554"/>
            <a:ext cx="533400" cy="273685"/>
          </a:xfrm>
          <a:prstGeom prst="rect">
            <a:avLst/>
          </a:prstGeom>
          <a:noFill/>
        </p:spPr>
        <p:txBody>
          <a:bodyPr wrap="none" lIns="0" tIns="0" rIns="0" rtlCol="0">
            <a:spAutoFit/>
          </a:bodyPr>
          <a:lstStyle/>
          <a:p>
            <a:pPr algn="ctr" defTabSz="0">
              <a:lnSpc>
                <a:spcPct val="100000"/>
              </a:lnSpc>
            </a:pPr>
            <a:r>
              <a:rPr lang="en-US" altLang="zh-CN" sz="1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模式二</a:t>
            </a:r>
            <a:endParaRPr lang="en-US" altLang="zh-CN" sz="1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7041392" y="3546313"/>
            <a:ext cx="304800" cy="241300"/>
          </a:xfrm>
          <a:prstGeom prst="rect">
            <a:avLst/>
          </a:prstGeom>
          <a:noFill/>
        </p:spPr>
        <p:txBody>
          <a:bodyPr wrap="none" lIns="0" tIns="0" rIns="0" rtlCol="0">
            <a:spAutoFit/>
          </a:bodyPr>
          <a:lstStyle/>
          <a:p>
            <a:pPr algn="ctr" defTabSz="0">
              <a:lnSpc>
                <a:spcPct val="100000"/>
              </a:lnSpc>
              <a:tabLst>
                <a:tab pos="152400" algn="l"/>
                <a:tab pos="241300" algn="l"/>
              </a:tabLst>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鲜活</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1030605" y="1477645"/>
            <a:ext cx="8101965" cy="640080"/>
          </a:xfrm>
          <a:prstGeom prst="rect">
            <a:avLst/>
          </a:prstGeom>
          <a:noFill/>
        </p:spPr>
        <p:txBody>
          <a:bodyPr wrap="square" lIns="0" tIns="0" rIns="0" rtlCol="0">
            <a:spAutoFit/>
          </a:bodyPr>
          <a:lstStyle/>
          <a:p>
            <a:pPr defTabSz="0">
              <a:lnSpc>
                <a:spcPct val="150000"/>
              </a:lnSpc>
              <a:tabLst>
                <a:tab pos="76200" algn="l"/>
              </a:tabLst>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直供+鲜活+健康价值+持续消费+口碑力量=大收益</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互联网人的世界里从来不缺少盈利的办法，还有很多更加复杂的巧妙的盈利模式，所以创业者该做的应该是回归本质</a:t>
            </a:r>
            <a:r>
              <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a:t>
            </a:r>
            <a:endPar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TextBox 1"/>
          <p:cNvSpPr txBox="1"/>
          <p:nvPr/>
        </p:nvSpPr>
        <p:spPr>
          <a:xfrm>
            <a:off x="1204242" y="4460713"/>
            <a:ext cx="609600" cy="241300"/>
          </a:xfrm>
          <a:prstGeom prst="rect">
            <a:avLst/>
          </a:prstGeom>
          <a:noFill/>
        </p:spPr>
        <p:txBody>
          <a:bodyPr wrap="none" lIns="0" tIns="0" rIns="0" rtlCol="0">
            <a:spAutoFit/>
          </a:bodyPr>
          <a:lstStyle/>
          <a:p>
            <a:pPr algn="ctr" defTabSz="0">
              <a:lnSpc>
                <a:spcPct val="100000"/>
              </a:lnSpc>
              <a:tabLst>
                <a:tab pos="152400" algn="l"/>
                <a:tab pos="2540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持续消费</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1467767" y="3763483"/>
            <a:ext cx="113030" cy="241300"/>
          </a:xfrm>
          <a:prstGeom prst="rect">
            <a:avLst/>
          </a:prstGeom>
          <a:noFill/>
        </p:spPr>
        <p:txBody>
          <a:bodyPr wrap="none" lIns="0" tIns="0" rIns="0" rtlCol="0">
            <a:spAutoFit/>
          </a:bodyPr>
          <a:lstStyle/>
          <a:p>
            <a:pPr defTabSz="0">
              <a:lnSpc>
                <a:spcPct val="100000"/>
              </a:lnSpc>
              <a:tabLst>
                <a:tab pos="152400" algn="l"/>
                <a:tab pos="254000" algn="l"/>
              </a:tabLst>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TextBox 1"/>
          <p:cNvSpPr txBox="1"/>
          <p:nvPr/>
        </p:nvSpPr>
        <p:spPr>
          <a:xfrm>
            <a:off x="1467767" y="4225763"/>
            <a:ext cx="113030" cy="241300"/>
          </a:xfrm>
          <a:prstGeom prst="rect">
            <a:avLst/>
          </a:prstGeom>
          <a:noFill/>
        </p:spPr>
        <p:txBody>
          <a:bodyPr wrap="none" lIns="0" tIns="0" rIns="0" rtlCol="0">
            <a:spAutoFit/>
          </a:bodyPr>
          <a:lstStyle/>
          <a:p>
            <a:pPr defTabSz="0">
              <a:lnSpc>
                <a:spcPct val="100000"/>
              </a:lnSpc>
              <a:tabLst>
                <a:tab pos="152400" algn="l"/>
                <a:tab pos="254000" algn="l"/>
              </a:tabLst>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TextBox 1"/>
          <p:cNvSpPr txBox="1"/>
          <p:nvPr/>
        </p:nvSpPr>
        <p:spPr>
          <a:xfrm>
            <a:off x="1373787" y="4011133"/>
            <a:ext cx="304800" cy="241300"/>
          </a:xfrm>
          <a:prstGeom prst="rect">
            <a:avLst/>
          </a:prstGeom>
          <a:noFill/>
        </p:spPr>
        <p:txBody>
          <a:bodyPr wrap="none" lIns="0" tIns="0" rIns="0" rtlCol="0">
            <a:spAutoFit/>
          </a:bodyPr>
          <a:lstStyle/>
          <a:p>
            <a:pPr algn="ctr" defTabSz="0">
              <a:lnSpc>
                <a:spcPct val="100000"/>
              </a:lnSpc>
              <a:tabLst>
                <a:tab pos="152400" algn="l"/>
                <a:tab pos="2540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鲜活</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TextBox 1"/>
          <p:cNvSpPr txBox="1"/>
          <p:nvPr/>
        </p:nvSpPr>
        <p:spPr>
          <a:xfrm>
            <a:off x="7145302" y="3774913"/>
            <a:ext cx="113030" cy="241300"/>
          </a:xfrm>
          <a:prstGeom prst="rect">
            <a:avLst/>
          </a:prstGeom>
          <a:noFill/>
        </p:spPr>
        <p:txBody>
          <a:bodyPr wrap="none" lIns="0" tIns="0" rIns="0" rtlCol="0">
            <a:spAutoFit/>
          </a:bodyPr>
          <a:lstStyle/>
          <a:p>
            <a:pPr defTabSz="0">
              <a:lnSpc>
                <a:spcPct val="100000"/>
              </a:lnSpc>
              <a:tabLst>
                <a:tab pos="152400" algn="l"/>
                <a:tab pos="2540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TextBox 1"/>
          <p:cNvSpPr txBox="1"/>
          <p:nvPr/>
        </p:nvSpPr>
        <p:spPr>
          <a:xfrm>
            <a:off x="7145302" y="4237193"/>
            <a:ext cx="113030" cy="241300"/>
          </a:xfrm>
          <a:prstGeom prst="rect">
            <a:avLst/>
          </a:prstGeom>
          <a:noFill/>
        </p:spPr>
        <p:txBody>
          <a:bodyPr wrap="none" lIns="0" tIns="0" rIns="0" rtlCol="0">
            <a:spAutoFit/>
          </a:bodyPr>
          <a:lstStyle/>
          <a:p>
            <a:pPr defTabSz="0">
              <a:lnSpc>
                <a:spcPct val="100000"/>
              </a:lnSpc>
              <a:tabLst>
                <a:tab pos="152400" algn="l"/>
                <a:tab pos="2540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TextBox 1"/>
          <p:cNvSpPr txBox="1"/>
          <p:nvPr/>
        </p:nvSpPr>
        <p:spPr>
          <a:xfrm>
            <a:off x="6902962" y="4003513"/>
            <a:ext cx="609600" cy="241300"/>
          </a:xfrm>
          <a:prstGeom prst="rect">
            <a:avLst/>
          </a:prstGeom>
          <a:noFill/>
        </p:spPr>
        <p:txBody>
          <a:bodyPr wrap="none" lIns="0" tIns="0" rIns="0" rtlCol="0">
            <a:spAutoFit/>
          </a:bodyPr>
          <a:lstStyle/>
          <a:p>
            <a:pPr algn="ctr" defTabSz="0">
              <a:lnSpc>
                <a:spcPct val="100000"/>
              </a:lnSpc>
              <a:tabLst>
                <a:tab pos="152400" algn="l"/>
                <a:tab pos="241300" algn="l"/>
              </a:tabLst>
            </a:pP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健康价值</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TextBox 1"/>
          <p:cNvSpPr txBox="1"/>
          <p:nvPr/>
        </p:nvSpPr>
        <p:spPr>
          <a:xfrm>
            <a:off x="7055362" y="4468333"/>
            <a:ext cx="304800" cy="241300"/>
          </a:xfrm>
          <a:prstGeom prst="rect">
            <a:avLst/>
          </a:prstGeom>
          <a:noFill/>
        </p:spPr>
        <p:txBody>
          <a:bodyPr wrap="none" lIns="0" tIns="0" rIns="0" rtlCol="0">
            <a:spAutoFit/>
          </a:bodyPr>
          <a:lstStyle/>
          <a:p>
            <a:pPr algn="ctr" defTabSz="0">
              <a:lnSpc>
                <a:spcPct val="100000"/>
              </a:lnSpc>
              <a:tabLst>
                <a:tab pos="152400" algn="l"/>
                <a:tab pos="241300" algn="l"/>
              </a:tabLst>
            </a:pP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消费</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商业计划书（黑金）ppt-1-徐双-2016.12.01-01"/>
          <p:cNvPicPr>
            <a:picLocks noChangeAspect="1"/>
          </p:cNvPicPr>
          <p:nvPr/>
        </p:nvPicPr>
        <p:blipFill>
          <a:blip r:embed="rId1" cstate="print"/>
          <a:stretch>
            <a:fillRect/>
          </a:stretch>
        </p:blipFill>
        <p:spPr>
          <a:xfrm>
            <a:off x="-635" y="-1171"/>
            <a:ext cx="11521906" cy="6482977"/>
          </a:xfrm>
          <a:prstGeom prst="rect">
            <a:avLst/>
          </a:prstGeom>
        </p:spPr>
      </p:pic>
      <p:sp>
        <p:nvSpPr>
          <p:cNvPr id="13" name="Freeform 3"/>
          <p:cNvSpPr/>
          <p:nvPr/>
        </p:nvSpPr>
        <p:spPr>
          <a:xfrm>
            <a:off x="1269742" y="1140981"/>
            <a:ext cx="10251004" cy="4199005"/>
          </a:xfrm>
          <a:custGeom>
            <a:avLst/>
            <a:gdLst>
              <a:gd name="connsiteX0" fmla="*/ 8998876 w 10250589"/>
              <a:gd name="connsiteY0" fmla="*/ 4198835 h 4198835"/>
              <a:gd name="connsiteX1" fmla="*/ 0 w 10250589"/>
              <a:gd name="connsiteY1" fmla="*/ 4198835 h 4198835"/>
              <a:gd name="connsiteX2" fmla="*/ 0 w 10250589"/>
              <a:gd name="connsiteY2" fmla="*/ 1049235 h 4198835"/>
              <a:gd name="connsiteX3" fmla="*/ 0 w 10250589"/>
              <a:gd name="connsiteY3" fmla="*/ 0 h 4198835"/>
              <a:gd name="connsiteX4" fmla="*/ 10250588 w 10250589"/>
              <a:gd name="connsiteY4" fmla="*/ 0 h 4198835"/>
              <a:gd name="connsiteX5" fmla="*/ 10250588 w 10250589"/>
              <a:gd name="connsiteY5" fmla="*/ 982319 h 4198835"/>
              <a:gd name="connsiteX6" fmla="*/ 8998876 w 10250589"/>
              <a:gd name="connsiteY6" fmla="*/ 4198835 h 41988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50589" h="4198835">
                <a:moveTo>
                  <a:pt x="8998877" y="4198835"/>
                </a:moveTo>
                <a:lnTo>
                  <a:pt x="0" y="4198835"/>
                </a:lnTo>
                <a:lnTo>
                  <a:pt x="0" y="1049235"/>
                </a:lnTo>
                <a:lnTo>
                  <a:pt x="0" y="0"/>
                </a:lnTo>
                <a:lnTo>
                  <a:pt x="10250588" y="0"/>
                </a:lnTo>
                <a:lnTo>
                  <a:pt x="10250588" y="982319"/>
                </a:lnTo>
                <a:lnTo>
                  <a:pt x="8998876" y="4198835"/>
                </a:lnTo>
              </a:path>
            </a:pathLst>
          </a:custGeom>
          <a:solidFill>
            <a:srgbClr val="000000">
              <a:alpha val="9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9940713" y="-2019"/>
            <a:ext cx="1270838" cy="3169336"/>
          </a:xfrm>
          <a:custGeom>
            <a:avLst/>
            <a:gdLst>
              <a:gd name="connsiteX0" fmla="*/ 11810 w 1270787"/>
              <a:gd name="connsiteY0" fmla="*/ 3169208 h 3169208"/>
              <a:gd name="connsiteX1" fmla="*/ 0 w 1270787"/>
              <a:gd name="connsiteY1" fmla="*/ 3164509 h 3169208"/>
              <a:gd name="connsiteX2" fmla="*/ 1258976 w 1270787"/>
              <a:gd name="connsiteY2" fmla="*/ 0 h 3169208"/>
              <a:gd name="connsiteX3" fmla="*/ 1270787 w 1270787"/>
              <a:gd name="connsiteY3" fmla="*/ 4686 h 3169208"/>
              <a:gd name="connsiteX4" fmla="*/ 11810 w 1270787"/>
              <a:gd name="connsiteY4" fmla="*/ 3169208 h 3169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0787" h="3169208">
                <a:moveTo>
                  <a:pt x="11810" y="3169208"/>
                </a:moveTo>
                <a:lnTo>
                  <a:pt x="0" y="3164509"/>
                </a:lnTo>
                <a:lnTo>
                  <a:pt x="1258976" y="0"/>
                </a:lnTo>
                <a:lnTo>
                  <a:pt x="1270787" y="4686"/>
                </a:lnTo>
                <a:lnTo>
                  <a:pt x="11810" y="316920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7682265" y="1815512"/>
            <a:ext cx="1866862" cy="4667476"/>
          </a:xfrm>
          <a:custGeom>
            <a:avLst/>
            <a:gdLst>
              <a:gd name="connsiteX0" fmla="*/ 11810 w 1866786"/>
              <a:gd name="connsiteY0" fmla="*/ 4667288 h 4667287"/>
              <a:gd name="connsiteX1" fmla="*/ 0 w 1866786"/>
              <a:gd name="connsiteY1" fmla="*/ 4662589 h 4667287"/>
              <a:gd name="connsiteX2" fmla="*/ 1854975 w 1866786"/>
              <a:gd name="connsiteY2" fmla="*/ 0 h 4667287"/>
              <a:gd name="connsiteX3" fmla="*/ 1866786 w 1866786"/>
              <a:gd name="connsiteY3" fmla="*/ 4698 h 4667287"/>
              <a:gd name="connsiteX4" fmla="*/ 11810 w 1866786"/>
              <a:gd name="connsiteY4" fmla="*/ 4667288 h 46672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66786" h="4667287">
                <a:moveTo>
                  <a:pt x="11810" y="4667288"/>
                </a:moveTo>
                <a:lnTo>
                  <a:pt x="0" y="4662589"/>
                </a:lnTo>
                <a:lnTo>
                  <a:pt x="1854975" y="0"/>
                </a:lnTo>
                <a:lnTo>
                  <a:pt x="1866786" y="4698"/>
                </a:lnTo>
                <a:lnTo>
                  <a:pt x="11810" y="466728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9543224" y="2618387"/>
            <a:ext cx="1552548" cy="2573962"/>
          </a:xfrm>
          <a:custGeom>
            <a:avLst/>
            <a:gdLst>
              <a:gd name="connsiteX0" fmla="*/ 526287 w 1552485"/>
              <a:gd name="connsiteY0" fmla="*/ 2573858 h 2573858"/>
              <a:gd name="connsiteX1" fmla="*/ 0 w 1552485"/>
              <a:gd name="connsiteY1" fmla="*/ 2573858 h 2573858"/>
              <a:gd name="connsiteX2" fmla="*/ 1026184 w 1552485"/>
              <a:gd name="connsiteY2" fmla="*/ 0 h 2573858"/>
              <a:gd name="connsiteX3" fmla="*/ 1552485 w 1552485"/>
              <a:gd name="connsiteY3" fmla="*/ 0 h 2573858"/>
              <a:gd name="connsiteX4" fmla="*/ 526287 w 1552485"/>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85" h="2573858">
                <a:moveTo>
                  <a:pt x="526287" y="2573858"/>
                </a:moveTo>
                <a:lnTo>
                  <a:pt x="0" y="2573858"/>
                </a:lnTo>
                <a:lnTo>
                  <a:pt x="1026184" y="0"/>
                </a:lnTo>
                <a:lnTo>
                  <a:pt x="1552485" y="0"/>
                </a:lnTo>
                <a:lnTo>
                  <a:pt x="526287" y="2573858"/>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TextBox 1"/>
          <p:cNvSpPr txBox="1"/>
          <p:nvPr/>
        </p:nvSpPr>
        <p:spPr>
          <a:xfrm>
            <a:off x="3073524" y="2677366"/>
            <a:ext cx="2438400" cy="828675"/>
          </a:xfrm>
          <a:prstGeom prst="rect">
            <a:avLst/>
          </a:prstGeom>
          <a:noFill/>
        </p:spPr>
        <p:txBody>
          <a:bodyPr wrap="none" lIns="0" tIns="0" rIns="0" rtlCol="0">
            <a:spAutoFit/>
          </a:bodyPr>
          <a:lstStyle/>
          <a:p>
            <a:pPr defTabSz="0">
              <a:lnSpc>
                <a:spcPct val="100000"/>
              </a:lnSpc>
            </a:pPr>
            <a:r>
              <a:rPr lang="zh-CN" altLang="en-US"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市场客群</a:t>
            </a:r>
            <a:endParaRPr lang="zh-CN" altLang="en-US"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609625" y="1917877"/>
            <a:ext cx="2426970" cy="2733675"/>
          </a:xfrm>
          <a:prstGeom prst="rect">
            <a:avLst/>
          </a:prstGeom>
          <a:noFill/>
        </p:spPr>
        <p:txBody>
          <a:bodyPr wrap="none" lIns="0" tIns="0" rIns="0" rtlCol="0">
            <a:spAutoFit/>
          </a:bodyPr>
          <a:lstStyle/>
          <a:p>
            <a:pPr defTabSz="0">
              <a:lnSpc>
                <a:spcPts val="21000"/>
              </a:lnSpc>
            </a:pPr>
            <a:r>
              <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03</a:t>
            </a:r>
            <a:endPar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Freeform 3"/>
          <p:cNvSpPr/>
          <p:nvPr/>
        </p:nvSpPr>
        <p:spPr>
          <a:xfrm>
            <a:off x="10182695" y="3903679"/>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20" name="直接连接符 19"/>
          <p:cNvCxnSpPr/>
          <p:nvPr/>
        </p:nvCxnSpPr>
        <p:spPr>
          <a:xfrm flipH="1">
            <a:off x="8580065" y="4467100"/>
            <a:ext cx="781717" cy="201303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260344" y="2859215"/>
            <a:ext cx="1259891" cy="311988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sp>
        <p:nvSpPr>
          <p:cNvPr id="22" name="Freeform 3"/>
          <p:cNvSpPr/>
          <p:nvPr/>
        </p:nvSpPr>
        <p:spPr>
          <a:xfrm>
            <a:off x="9602282" y="521532"/>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chemeClr val="bg1">
              <a:alpha val="2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3073524" y="3403806"/>
            <a:ext cx="2489200"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行业前景、竞争分析、目标客群</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商业计划书（黑金）ppt-1-徐双-2016.12.01-17"/>
          <p:cNvPicPr>
            <a:picLocks noChangeAspect="1"/>
          </p:cNvPicPr>
          <p:nvPr/>
        </p:nvPicPr>
        <p:blipFill>
          <a:blip r:embed="rId1" cstate="print"/>
          <a:stretch>
            <a:fillRect/>
          </a:stretch>
        </p:blipFill>
        <p:spPr>
          <a:xfrm>
            <a:off x="0" y="0"/>
            <a:ext cx="11521292" cy="6480000"/>
          </a:xfrm>
          <a:prstGeom prst="rect">
            <a:avLst/>
          </a:prstGeom>
        </p:spPr>
      </p:pic>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chemeClr val="bg1">
                <a:lumMod val="75000"/>
                <a:alpha val="10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593218" y="2096284"/>
            <a:ext cx="2374996" cy="2737900"/>
          </a:xfrm>
          <a:custGeom>
            <a:avLst/>
            <a:gdLst>
              <a:gd name="connsiteX0" fmla="*/ 2374899 w 2374900"/>
              <a:gd name="connsiteY0" fmla="*/ 2674289 h 2737789"/>
              <a:gd name="connsiteX1" fmla="*/ 2311399 w 2374900"/>
              <a:gd name="connsiteY1" fmla="*/ 2737789 h 2737789"/>
              <a:gd name="connsiteX2" fmla="*/ 63500 w 2374900"/>
              <a:gd name="connsiteY2" fmla="*/ 2737789 h 2737789"/>
              <a:gd name="connsiteX3" fmla="*/ 0 w 2374900"/>
              <a:gd name="connsiteY3" fmla="*/ 2674289 h 2737789"/>
              <a:gd name="connsiteX4" fmla="*/ 0 w 2374900"/>
              <a:gd name="connsiteY4" fmla="*/ 63500 h 2737789"/>
              <a:gd name="connsiteX5" fmla="*/ 63500 w 2374900"/>
              <a:gd name="connsiteY5" fmla="*/ 0 h 2737789"/>
              <a:gd name="connsiteX6" fmla="*/ 2311399 w 2374900"/>
              <a:gd name="connsiteY6" fmla="*/ 0 h 2737789"/>
              <a:gd name="connsiteX7" fmla="*/ 2374899 w 2374900"/>
              <a:gd name="connsiteY7" fmla="*/ 63500 h 2737789"/>
              <a:gd name="connsiteX8" fmla="*/ 2374899 w 2374900"/>
              <a:gd name="connsiteY8" fmla="*/ 2674289 h 27377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74900" h="2737789">
                <a:moveTo>
                  <a:pt x="2374900" y="2674289"/>
                </a:moveTo>
                <a:cubicBezTo>
                  <a:pt x="2374899" y="2709367"/>
                  <a:pt x="2346477" y="2737789"/>
                  <a:pt x="2311399" y="2737789"/>
                </a:cubicBezTo>
                <a:lnTo>
                  <a:pt x="63500" y="2737789"/>
                </a:lnTo>
                <a:cubicBezTo>
                  <a:pt x="28435" y="2737789"/>
                  <a:pt x="0" y="2709367"/>
                  <a:pt x="0" y="2674289"/>
                </a:cubicBezTo>
                <a:lnTo>
                  <a:pt x="0" y="63500"/>
                </a:lnTo>
                <a:cubicBezTo>
                  <a:pt x="0" y="28422"/>
                  <a:pt x="28435" y="0"/>
                  <a:pt x="63500" y="0"/>
                </a:cubicBezTo>
                <a:lnTo>
                  <a:pt x="2311399" y="0"/>
                </a:lnTo>
                <a:cubicBezTo>
                  <a:pt x="2346477" y="0"/>
                  <a:pt x="2374899" y="28422"/>
                  <a:pt x="2374899" y="63500"/>
                </a:cubicBezTo>
                <a:lnTo>
                  <a:pt x="2374899" y="2674289"/>
                </a:lnTo>
              </a:path>
            </a:pathLst>
          </a:custGeom>
          <a:solidFill>
            <a:srgbClr val="000000">
              <a:alpha val="9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514168" y="2266553"/>
            <a:ext cx="2091762" cy="304100"/>
          </a:xfrm>
          <a:custGeom>
            <a:avLst/>
            <a:gdLst>
              <a:gd name="connsiteX0" fmla="*/ 1970951 w 2091677"/>
              <a:gd name="connsiteY0" fmla="*/ 304088 h 304088"/>
              <a:gd name="connsiteX1" fmla="*/ 0 w 2091677"/>
              <a:gd name="connsiteY1" fmla="*/ 304088 h 304088"/>
              <a:gd name="connsiteX2" fmla="*/ 0 w 2091677"/>
              <a:gd name="connsiteY2" fmla="*/ 0 h 304088"/>
              <a:gd name="connsiteX3" fmla="*/ 2091677 w 2091677"/>
              <a:gd name="connsiteY3" fmla="*/ 0 h 304088"/>
              <a:gd name="connsiteX4" fmla="*/ 1970951 w 2091677"/>
              <a:gd name="connsiteY4" fmla="*/ 304088 h 3040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1677" h="304088">
                <a:moveTo>
                  <a:pt x="1970951" y="304088"/>
                </a:moveTo>
                <a:lnTo>
                  <a:pt x="0" y="304088"/>
                </a:lnTo>
                <a:lnTo>
                  <a:pt x="0" y="0"/>
                </a:lnTo>
                <a:lnTo>
                  <a:pt x="2091677" y="0"/>
                </a:lnTo>
                <a:lnTo>
                  <a:pt x="1970951" y="304088"/>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3285727" y="2096284"/>
            <a:ext cx="2374996" cy="2737900"/>
          </a:xfrm>
          <a:custGeom>
            <a:avLst/>
            <a:gdLst>
              <a:gd name="connsiteX0" fmla="*/ 2374900 w 2374900"/>
              <a:gd name="connsiteY0" fmla="*/ 2674289 h 2737789"/>
              <a:gd name="connsiteX1" fmla="*/ 2311400 w 2374900"/>
              <a:gd name="connsiteY1" fmla="*/ 2737789 h 2737789"/>
              <a:gd name="connsiteX2" fmla="*/ 63500 w 2374900"/>
              <a:gd name="connsiteY2" fmla="*/ 2737789 h 2737789"/>
              <a:gd name="connsiteX3" fmla="*/ 0 w 2374900"/>
              <a:gd name="connsiteY3" fmla="*/ 2674289 h 2737789"/>
              <a:gd name="connsiteX4" fmla="*/ 0 w 2374900"/>
              <a:gd name="connsiteY4" fmla="*/ 63500 h 2737789"/>
              <a:gd name="connsiteX5" fmla="*/ 63500 w 2374900"/>
              <a:gd name="connsiteY5" fmla="*/ 0 h 2737789"/>
              <a:gd name="connsiteX6" fmla="*/ 2311400 w 2374900"/>
              <a:gd name="connsiteY6" fmla="*/ 0 h 2737789"/>
              <a:gd name="connsiteX7" fmla="*/ 2374900 w 2374900"/>
              <a:gd name="connsiteY7" fmla="*/ 63500 h 2737789"/>
              <a:gd name="connsiteX8" fmla="*/ 2374900 w 2374900"/>
              <a:gd name="connsiteY8" fmla="*/ 2674289 h 27377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74900" h="2737789">
                <a:moveTo>
                  <a:pt x="2374900" y="2674289"/>
                </a:moveTo>
                <a:cubicBezTo>
                  <a:pt x="2374900" y="2709367"/>
                  <a:pt x="2346477" y="2737789"/>
                  <a:pt x="2311400" y="2737789"/>
                </a:cubicBezTo>
                <a:lnTo>
                  <a:pt x="63500" y="2737789"/>
                </a:lnTo>
                <a:cubicBezTo>
                  <a:pt x="28435" y="2737789"/>
                  <a:pt x="0" y="2709367"/>
                  <a:pt x="0" y="2674289"/>
                </a:cubicBezTo>
                <a:lnTo>
                  <a:pt x="0" y="63500"/>
                </a:lnTo>
                <a:cubicBezTo>
                  <a:pt x="0" y="28422"/>
                  <a:pt x="28435" y="0"/>
                  <a:pt x="63500" y="0"/>
                </a:cubicBezTo>
                <a:lnTo>
                  <a:pt x="2311400" y="0"/>
                </a:lnTo>
                <a:cubicBezTo>
                  <a:pt x="2346477" y="0"/>
                  <a:pt x="2374900" y="28422"/>
                  <a:pt x="2374900" y="63500"/>
                </a:cubicBezTo>
                <a:lnTo>
                  <a:pt x="2374900" y="2674289"/>
                </a:lnTo>
              </a:path>
            </a:pathLst>
          </a:custGeom>
          <a:solidFill>
            <a:srgbClr val="D4B46D">
              <a:alpha val="95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3206677" y="2266553"/>
            <a:ext cx="2091762" cy="304100"/>
          </a:xfrm>
          <a:custGeom>
            <a:avLst/>
            <a:gdLst>
              <a:gd name="connsiteX0" fmla="*/ 1970951 w 2091677"/>
              <a:gd name="connsiteY0" fmla="*/ 304088 h 304088"/>
              <a:gd name="connsiteX1" fmla="*/ 0 w 2091677"/>
              <a:gd name="connsiteY1" fmla="*/ 304088 h 304088"/>
              <a:gd name="connsiteX2" fmla="*/ 0 w 2091677"/>
              <a:gd name="connsiteY2" fmla="*/ 0 h 304088"/>
              <a:gd name="connsiteX3" fmla="*/ 2091677 w 2091677"/>
              <a:gd name="connsiteY3" fmla="*/ 0 h 304088"/>
              <a:gd name="connsiteX4" fmla="*/ 1970951 w 2091677"/>
              <a:gd name="connsiteY4" fmla="*/ 304088 h 3040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1677" h="304088">
                <a:moveTo>
                  <a:pt x="1970951" y="304088"/>
                </a:moveTo>
                <a:lnTo>
                  <a:pt x="0" y="304088"/>
                </a:lnTo>
                <a:lnTo>
                  <a:pt x="0" y="0"/>
                </a:lnTo>
                <a:lnTo>
                  <a:pt x="2091677" y="0"/>
                </a:lnTo>
                <a:lnTo>
                  <a:pt x="1970951" y="304088"/>
                </a:lnTo>
              </a:path>
            </a:pathLst>
          </a:custGeom>
          <a:solidFill>
            <a:srgbClr val="1A1A1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5978236" y="2096284"/>
            <a:ext cx="2374995" cy="2737900"/>
          </a:xfrm>
          <a:custGeom>
            <a:avLst/>
            <a:gdLst>
              <a:gd name="connsiteX0" fmla="*/ 2374899 w 2374899"/>
              <a:gd name="connsiteY0" fmla="*/ 2674289 h 2737789"/>
              <a:gd name="connsiteX1" fmla="*/ 2311399 w 2374899"/>
              <a:gd name="connsiteY1" fmla="*/ 2737789 h 2737789"/>
              <a:gd name="connsiteX2" fmla="*/ 63500 w 2374899"/>
              <a:gd name="connsiteY2" fmla="*/ 2737789 h 2737789"/>
              <a:gd name="connsiteX3" fmla="*/ 0 w 2374899"/>
              <a:gd name="connsiteY3" fmla="*/ 2674289 h 2737789"/>
              <a:gd name="connsiteX4" fmla="*/ 0 w 2374899"/>
              <a:gd name="connsiteY4" fmla="*/ 63500 h 2737789"/>
              <a:gd name="connsiteX5" fmla="*/ 63500 w 2374899"/>
              <a:gd name="connsiteY5" fmla="*/ 0 h 2737789"/>
              <a:gd name="connsiteX6" fmla="*/ 2311399 w 2374899"/>
              <a:gd name="connsiteY6" fmla="*/ 0 h 2737789"/>
              <a:gd name="connsiteX7" fmla="*/ 2374899 w 2374899"/>
              <a:gd name="connsiteY7" fmla="*/ 63500 h 2737789"/>
              <a:gd name="connsiteX8" fmla="*/ 2374899 w 2374899"/>
              <a:gd name="connsiteY8" fmla="*/ 2674289 h 27377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74899" h="2737789">
                <a:moveTo>
                  <a:pt x="2374899" y="2674289"/>
                </a:moveTo>
                <a:cubicBezTo>
                  <a:pt x="2374899" y="2709367"/>
                  <a:pt x="2346477" y="2737789"/>
                  <a:pt x="2311399" y="2737789"/>
                </a:cubicBezTo>
                <a:lnTo>
                  <a:pt x="63500" y="2737789"/>
                </a:lnTo>
                <a:cubicBezTo>
                  <a:pt x="28435" y="2737789"/>
                  <a:pt x="0" y="2709367"/>
                  <a:pt x="0" y="2674289"/>
                </a:cubicBezTo>
                <a:lnTo>
                  <a:pt x="0" y="63500"/>
                </a:lnTo>
                <a:cubicBezTo>
                  <a:pt x="0" y="28422"/>
                  <a:pt x="28435" y="0"/>
                  <a:pt x="63500" y="0"/>
                </a:cubicBezTo>
                <a:lnTo>
                  <a:pt x="2311399" y="0"/>
                </a:lnTo>
                <a:cubicBezTo>
                  <a:pt x="2346477" y="0"/>
                  <a:pt x="2374899" y="28422"/>
                  <a:pt x="2374899" y="63500"/>
                </a:cubicBezTo>
                <a:lnTo>
                  <a:pt x="2374899" y="2674289"/>
                </a:lnTo>
              </a:path>
            </a:pathLst>
          </a:custGeom>
          <a:solidFill>
            <a:srgbClr val="000000">
              <a:alpha val="9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5899186" y="2266553"/>
            <a:ext cx="2091761" cy="304100"/>
          </a:xfrm>
          <a:custGeom>
            <a:avLst/>
            <a:gdLst>
              <a:gd name="connsiteX0" fmla="*/ 1970951 w 2091676"/>
              <a:gd name="connsiteY0" fmla="*/ 304088 h 304088"/>
              <a:gd name="connsiteX1" fmla="*/ 0 w 2091676"/>
              <a:gd name="connsiteY1" fmla="*/ 304088 h 304088"/>
              <a:gd name="connsiteX2" fmla="*/ 0 w 2091676"/>
              <a:gd name="connsiteY2" fmla="*/ 0 h 304088"/>
              <a:gd name="connsiteX3" fmla="*/ 2091676 w 2091676"/>
              <a:gd name="connsiteY3" fmla="*/ 0 h 304088"/>
              <a:gd name="connsiteX4" fmla="*/ 1970951 w 2091676"/>
              <a:gd name="connsiteY4" fmla="*/ 304088 h 3040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1676" h="304088">
                <a:moveTo>
                  <a:pt x="1970951" y="304088"/>
                </a:moveTo>
                <a:lnTo>
                  <a:pt x="0" y="304088"/>
                </a:lnTo>
                <a:lnTo>
                  <a:pt x="0" y="0"/>
                </a:lnTo>
                <a:lnTo>
                  <a:pt x="2091676" y="0"/>
                </a:lnTo>
                <a:lnTo>
                  <a:pt x="1970951" y="304088"/>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8670740" y="2096284"/>
            <a:ext cx="2374996" cy="2737900"/>
          </a:xfrm>
          <a:custGeom>
            <a:avLst/>
            <a:gdLst>
              <a:gd name="connsiteX0" fmla="*/ 2374900 w 2374900"/>
              <a:gd name="connsiteY0" fmla="*/ 2674289 h 2737789"/>
              <a:gd name="connsiteX1" fmla="*/ 2311400 w 2374900"/>
              <a:gd name="connsiteY1" fmla="*/ 2737789 h 2737789"/>
              <a:gd name="connsiteX2" fmla="*/ 63500 w 2374900"/>
              <a:gd name="connsiteY2" fmla="*/ 2737789 h 2737789"/>
              <a:gd name="connsiteX3" fmla="*/ 0 w 2374900"/>
              <a:gd name="connsiteY3" fmla="*/ 2674289 h 2737789"/>
              <a:gd name="connsiteX4" fmla="*/ 0 w 2374900"/>
              <a:gd name="connsiteY4" fmla="*/ 63500 h 2737789"/>
              <a:gd name="connsiteX5" fmla="*/ 63500 w 2374900"/>
              <a:gd name="connsiteY5" fmla="*/ 0 h 2737789"/>
              <a:gd name="connsiteX6" fmla="*/ 2311400 w 2374900"/>
              <a:gd name="connsiteY6" fmla="*/ 0 h 2737789"/>
              <a:gd name="connsiteX7" fmla="*/ 2374900 w 2374900"/>
              <a:gd name="connsiteY7" fmla="*/ 63500 h 2737789"/>
              <a:gd name="connsiteX8" fmla="*/ 2374900 w 2374900"/>
              <a:gd name="connsiteY8" fmla="*/ 2674289 h 27377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74900" h="2737789">
                <a:moveTo>
                  <a:pt x="2374900" y="2674289"/>
                </a:moveTo>
                <a:cubicBezTo>
                  <a:pt x="2374900" y="2709367"/>
                  <a:pt x="2346476" y="2737789"/>
                  <a:pt x="2311400" y="2737789"/>
                </a:cubicBezTo>
                <a:lnTo>
                  <a:pt x="63500" y="2737789"/>
                </a:lnTo>
                <a:cubicBezTo>
                  <a:pt x="28435" y="2737789"/>
                  <a:pt x="0" y="2709367"/>
                  <a:pt x="0" y="2674289"/>
                </a:cubicBezTo>
                <a:lnTo>
                  <a:pt x="0" y="63500"/>
                </a:lnTo>
                <a:cubicBezTo>
                  <a:pt x="0" y="28422"/>
                  <a:pt x="28435" y="0"/>
                  <a:pt x="63500" y="0"/>
                </a:cubicBezTo>
                <a:lnTo>
                  <a:pt x="2311400" y="0"/>
                </a:lnTo>
                <a:cubicBezTo>
                  <a:pt x="2346476" y="0"/>
                  <a:pt x="2374900" y="28422"/>
                  <a:pt x="2374900" y="63500"/>
                </a:cubicBezTo>
                <a:lnTo>
                  <a:pt x="2374900" y="2674289"/>
                </a:lnTo>
              </a:path>
            </a:pathLst>
          </a:custGeom>
          <a:solidFill>
            <a:srgbClr val="D4B46D">
              <a:alpha val="95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8591697" y="2266553"/>
            <a:ext cx="2091762" cy="304100"/>
          </a:xfrm>
          <a:custGeom>
            <a:avLst/>
            <a:gdLst>
              <a:gd name="connsiteX0" fmla="*/ 1956537 w 2091677"/>
              <a:gd name="connsiteY0" fmla="*/ 304088 h 304088"/>
              <a:gd name="connsiteX1" fmla="*/ 0 w 2091677"/>
              <a:gd name="connsiteY1" fmla="*/ 304088 h 304088"/>
              <a:gd name="connsiteX2" fmla="*/ 0 w 2091677"/>
              <a:gd name="connsiteY2" fmla="*/ 0 h 304088"/>
              <a:gd name="connsiteX3" fmla="*/ 2091677 w 2091677"/>
              <a:gd name="connsiteY3" fmla="*/ 0 h 304088"/>
              <a:gd name="connsiteX4" fmla="*/ 1956537 w 2091677"/>
              <a:gd name="connsiteY4" fmla="*/ 304088 h 3040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1677" h="304088">
                <a:moveTo>
                  <a:pt x="1956537" y="304088"/>
                </a:moveTo>
                <a:lnTo>
                  <a:pt x="0" y="304088"/>
                </a:lnTo>
                <a:lnTo>
                  <a:pt x="0" y="0"/>
                </a:lnTo>
                <a:lnTo>
                  <a:pt x="2091677" y="0"/>
                </a:lnTo>
                <a:lnTo>
                  <a:pt x="1956537" y="304088"/>
                </a:lnTo>
              </a:path>
            </a:pathLst>
          </a:custGeom>
          <a:solidFill>
            <a:srgbClr val="1A1A1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571756" y="394045"/>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行业前景</a:t>
            </a:r>
            <a:endParaRPr lang="en-US" altLang="zh-CN" sz="1400" dirty="0" smtClean="0">
              <a:solidFill>
                <a:srgbClr val="FFFFFF"/>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774965" y="2314365"/>
            <a:ext cx="1066800" cy="273685"/>
          </a:xfrm>
          <a:prstGeom prst="rect">
            <a:avLst/>
          </a:prstGeom>
          <a:noFill/>
        </p:spPr>
        <p:txBody>
          <a:bodyPr wrap="none" lIns="0" tIns="0" rIns="0" rtlCol="0">
            <a:spAutoFit/>
          </a:bodyPr>
          <a:lstStyle/>
          <a:p>
            <a:pPr defTabSz="0">
              <a:lnSpc>
                <a:spcPct val="100000"/>
              </a:lnSpc>
              <a:tabLst>
                <a:tab pos="25400" algn="l"/>
              </a:tabLst>
            </a:pPr>
            <a:r>
              <a:rPr lang="en-US" altLang="zh-CN" sz="1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市场前景广阔</a:t>
            </a:r>
            <a:endParaRPr lang="en-US" altLang="zh-CN" sz="1200" b="1"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TextBox 1"/>
          <p:cNvSpPr txBox="1"/>
          <p:nvPr/>
        </p:nvSpPr>
        <p:spPr>
          <a:xfrm>
            <a:off x="3467474" y="2314364"/>
            <a:ext cx="889000" cy="273685"/>
          </a:xfrm>
          <a:prstGeom prst="rect">
            <a:avLst/>
          </a:prstGeom>
          <a:noFill/>
        </p:spPr>
        <p:txBody>
          <a:bodyPr wrap="none" lIns="0" tIns="0" rIns="0" rtlCol="0">
            <a:spAutoFit/>
          </a:bodyPr>
          <a:lstStyle/>
          <a:p>
            <a:pPr defTabSz="0">
              <a:lnSpc>
                <a:spcPct val="100000"/>
              </a:lnSpc>
              <a:tabLst>
                <a:tab pos="254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发展潜力大</a:t>
            </a:r>
            <a:endParaRPr lang="en-US" altLang="zh-CN" sz="12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TextBox 1"/>
          <p:cNvSpPr txBox="1"/>
          <p:nvPr/>
        </p:nvSpPr>
        <p:spPr>
          <a:xfrm>
            <a:off x="6159983" y="2309285"/>
            <a:ext cx="1066800" cy="273685"/>
          </a:xfrm>
          <a:prstGeom prst="rect">
            <a:avLst/>
          </a:prstGeom>
          <a:noFill/>
        </p:spPr>
        <p:txBody>
          <a:bodyPr wrap="none" lIns="0" tIns="0" rIns="0" rtlCol="0">
            <a:spAutoFit/>
          </a:bodyPr>
          <a:lstStyle/>
          <a:p>
            <a:pPr defTabSz="0">
              <a:lnSpc>
                <a:spcPct val="100000"/>
              </a:lnSpc>
              <a:tabLst>
                <a:tab pos="25400" algn="l"/>
              </a:tabLst>
            </a:pPr>
            <a:r>
              <a:rPr lang="en-US" altLang="zh-CN" sz="1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利润空间巨大</a:t>
            </a:r>
            <a:endParaRPr lang="en-US" altLang="zh-CN" sz="1200" b="1"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8852492" y="2321985"/>
            <a:ext cx="1244600" cy="273685"/>
          </a:xfrm>
          <a:prstGeom prst="rect">
            <a:avLst/>
          </a:prstGeom>
          <a:noFill/>
        </p:spPr>
        <p:txBody>
          <a:bodyPr wrap="none" lIns="0" tIns="0" rIns="0" rtlCol="0">
            <a:spAutoFit/>
          </a:bodyPr>
          <a:lstStyle/>
          <a:p>
            <a:pPr defTabSz="0">
              <a:lnSpc>
                <a:spcPct val="100000"/>
              </a:lnSpc>
              <a:tabLst>
                <a:tab pos="254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销售额连年增长</a:t>
            </a:r>
            <a:endParaRPr lang="en-US" altLang="zh-CN" sz="12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774700" y="2712085"/>
            <a:ext cx="1988185" cy="1143000"/>
          </a:xfrm>
          <a:prstGeom prst="rect">
            <a:avLst/>
          </a:prstGeom>
          <a:noFill/>
        </p:spPr>
        <p:txBody>
          <a:bodyPr wrap="square" lIns="0" tIns="0" rIns="0" rtlCol="0">
            <a:spAutoFit/>
          </a:bodyPr>
          <a:lstStyle/>
          <a:p>
            <a:pPr defTabSz="0">
              <a:lnSpc>
                <a:spcPct val="150000"/>
              </a:lnSpc>
              <a:tabLst>
                <a:tab pos="25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根据IFOAM的统计，全球有机食品市场近十年来一直保持年20%-30%的增速。而中国不到1%，市场潜力巨大。</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3544944" y="2711875"/>
            <a:ext cx="1855470" cy="1143000"/>
          </a:xfrm>
          <a:prstGeom prst="rect">
            <a:avLst/>
          </a:prstGeom>
          <a:noFill/>
        </p:spPr>
        <p:txBody>
          <a:bodyPr wrap="none" lIns="0" tIns="0" rIns="0" rtlCol="0">
            <a:spAutoFit/>
          </a:bodyPr>
          <a:lstStyle/>
          <a:p>
            <a:pPr defTabSz="0">
              <a:lnSpc>
                <a:spcPct val="150000"/>
              </a:lnSpc>
              <a:tabLst>
                <a:tab pos="254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中国有机农业产业发展联盟</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主席杜相革在接受采访时谈</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到，我国有机农业还有10倍</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的发展空间。</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TextBox 1"/>
          <p:cNvSpPr txBox="1"/>
          <p:nvPr/>
        </p:nvSpPr>
        <p:spPr>
          <a:xfrm>
            <a:off x="6193638" y="2711875"/>
            <a:ext cx="1945005" cy="1417320"/>
          </a:xfrm>
          <a:prstGeom prst="rect">
            <a:avLst/>
          </a:prstGeom>
          <a:noFill/>
        </p:spPr>
        <p:txBody>
          <a:bodyPr wrap="none" lIns="0" tIns="0" rIns="0" rtlCol="0">
            <a:spAutoFit/>
          </a:bodyPr>
          <a:lstStyle/>
          <a:p>
            <a:pPr defTabSz="0">
              <a:lnSpc>
                <a:spcPct val="150000"/>
              </a:lnSpc>
              <a:tabLst>
                <a:tab pos="25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截至2011年年底世界有机农</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业厂商为1798359个，中国</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2003和2008年有机食品总产</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值分别为2亿和24亿美元，增</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25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幅巨大。</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8852535" y="2712085"/>
            <a:ext cx="2025015" cy="1143000"/>
          </a:xfrm>
          <a:prstGeom prst="rect">
            <a:avLst/>
          </a:prstGeom>
          <a:noFill/>
        </p:spPr>
        <p:txBody>
          <a:bodyPr wrap="square" lIns="0" tIns="0" rIns="0" rtlCol="0">
            <a:spAutoFit/>
          </a:bodyPr>
          <a:lstStyle/>
          <a:p>
            <a:pPr algn="l" defTabSz="0">
              <a:lnSpc>
                <a:spcPct val="150000"/>
              </a:lnSpc>
              <a:tabLst>
                <a:tab pos="254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市场占25%~50%、有机农产品专卖店占25%~40%、直销占10%~40%。有机食品零</a:t>
            </a: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sym typeface="+mn-ea"/>
              </a:rPr>
              <a:t>售专卖店、传统高档食品超市。</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TextBox 1"/>
          <p:cNvSpPr txBox="1"/>
          <p:nvPr/>
        </p:nvSpPr>
        <p:spPr>
          <a:xfrm>
            <a:off x="574296" y="1009995"/>
            <a:ext cx="4445000" cy="365760"/>
          </a:xfrm>
          <a:prstGeom prst="rect">
            <a:avLst/>
          </a:prstGeom>
          <a:noFill/>
        </p:spPr>
        <p:txBody>
          <a:bodyPr wrap="none" lIns="0" tIns="0" rIns="0" rtlCol="0">
            <a:spAutoFit/>
          </a:bodyPr>
          <a:lstStyle/>
          <a:p>
            <a:pPr defTabSz="0">
              <a:lnSpc>
                <a:spcPct val="150000"/>
              </a:lnSpc>
              <a:tabLst>
                <a:tab pos="76200" algn="l"/>
              </a:tabLst>
            </a:pPr>
            <a:r>
              <a:rPr lang="en-US" altLang="zh-CN" sz="14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一个利于健康、朝阳未来、具有广阔市场前景的蓝海市场</a:t>
            </a:r>
            <a:endParaRPr lang="en-US" altLang="zh-CN" sz="14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95" y="904033"/>
            <a:ext cx="10373182" cy="25401"/>
          </a:xfrm>
          <a:custGeom>
            <a:avLst/>
            <a:gdLst>
              <a:gd name="connsiteX0" fmla="*/ 6350 w 10372762"/>
              <a:gd name="connsiteY0" fmla="*/ 6350 h 25400"/>
              <a:gd name="connsiteX1" fmla="*/ 10366413 w 10372762"/>
              <a:gd name="connsiteY1" fmla="*/ 6350 h 25400"/>
            </a:gdLst>
            <a:ahLst/>
            <a:cxnLst>
              <a:cxn ang="0">
                <a:pos x="connsiteX0" y="connsiteY0"/>
              </a:cxn>
              <a:cxn ang="1">
                <a:pos x="connsiteX1" y="connsiteY1"/>
              </a:cxn>
            </a:cxnLst>
            <a:rect l="l" t="t" r="r" b="b"/>
            <a:pathLst>
              <a:path w="10372762" h="25400">
                <a:moveTo>
                  <a:pt x="6350" y="6350"/>
                </a:moveTo>
                <a:lnTo>
                  <a:pt x="10366413"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0" y="354991"/>
            <a:ext cx="2547761" cy="428299"/>
          </a:xfrm>
          <a:custGeom>
            <a:avLst/>
            <a:gdLst>
              <a:gd name="connsiteX0" fmla="*/ 2380983 w 2547658"/>
              <a:gd name="connsiteY0" fmla="*/ 428282 h 428282"/>
              <a:gd name="connsiteX1" fmla="*/ 0 w 2547658"/>
              <a:gd name="connsiteY1" fmla="*/ 428282 h 428282"/>
              <a:gd name="connsiteX2" fmla="*/ 0 w 2547658"/>
              <a:gd name="connsiteY2" fmla="*/ 0 h 428282"/>
              <a:gd name="connsiteX3" fmla="*/ 2547658 w 2547658"/>
              <a:gd name="connsiteY3" fmla="*/ 0 h 428282"/>
              <a:gd name="connsiteX4" fmla="*/ 2380983 w 2547658"/>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7658" h="428282">
                <a:moveTo>
                  <a:pt x="2380983" y="428282"/>
                </a:moveTo>
                <a:lnTo>
                  <a:pt x="0" y="428282"/>
                </a:lnTo>
                <a:lnTo>
                  <a:pt x="0" y="0"/>
                </a:lnTo>
                <a:lnTo>
                  <a:pt x="2547658" y="0"/>
                </a:lnTo>
                <a:lnTo>
                  <a:pt x="2380983"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TextBox 1"/>
          <p:cNvSpPr txBox="1"/>
          <p:nvPr/>
        </p:nvSpPr>
        <p:spPr>
          <a:xfrm>
            <a:off x="571756" y="392780"/>
            <a:ext cx="2311400" cy="404495"/>
          </a:xfrm>
          <a:prstGeom prst="rect">
            <a:avLst/>
          </a:prstGeom>
          <a:noFill/>
        </p:spPr>
        <p:txBody>
          <a:bodyPr wrap="none" lIns="0" tIns="0" rIns="0" rtlCol="0">
            <a:spAutoFit/>
          </a:bodyPr>
          <a:lstStyle/>
          <a:p>
            <a:pPr defTabSz="0">
              <a:lnSpc>
                <a:spcPct val="100000"/>
              </a:lnSpc>
              <a:tabLst>
                <a:tab pos="63500" algn="l"/>
                <a:tab pos="76200" algn="l"/>
                <a:tab pos="20447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行业前景数据解析</a:t>
            </a:r>
            <a:endParaRPr lang="en-US" altLang="zh-CN" sz="86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4" name="TextBox 1"/>
          <p:cNvSpPr txBox="1"/>
          <p:nvPr/>
        </p:nvSpPr>
        <p:spPr>
          <a:xfrm>
            <a:off x="586996" y="1049370"/>
            <a:ext cx="4445000" cy="365760"/>
          </a:xfrm>
          <a:prstGeom prst="rect">
            <a:avLst/>
          </a:prstGeom>
          <a:noFill/>
        </p:spPr>
        <p:txBody>
          <a:bodyPr wrap="none" lIns="0" tIns="0" rIns="0" rtlCol="0">
            <a:spAutoFit/>
          </a:bodyPr>
          <a:lstStyle/>
          <a:p>
            <a:pPr defTabSz="0">
              <a:lnSpc>
                <a:spcPct val="150000"/>
              </a:lnSpc>
              <a:tabLst>
                <a:tab pos="63500" algn="l"/>
                <a:tab pos="76200" algn="l"/>
                <a:tab pos="2044700" algn="l"/>
              </a:tabLst>
            </a:pP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一个利于健康、朝阳未来、具有广阔市场前景的蓝海市场</a:t>
            </a:r>
            <a:endParaRPr lang="en-US" altLang="zh-CN" sz="86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5" name="任意多边形 34"/>
          <p:cNvSpPr/>
          <p:nvPr/>
        </p:nvSpPr>
        <p:spPr>
          <a:xfrm>
            <a:off x="6042660" y="1270"/>
            <a:ext cx="5493385" cy="6479540"/>
          </a:xfrm>
          <a:custGeom>
            <a:avLst/>
            <a:gdLst>
              <a:gd name="connsiteX0" fmla="*/ 3987 w 8651"/>
              <a:gd name="connsiteY0" fmla="*/ 0 h 10204"/>
              <a:gd name="connsiteX1" fmla="*/ 8651 w 8651"/>
              <a:gd name="connsiteY1" fmla="*/ 2 h 10204"/>
              <a:gd name="connsiteX2" fmla="*/ 8651 w 8651"/>
              <a:gd name="connsiteY2" fmla="*/ 10204 h 10204"/>
              <a:gd name="connsiteX3" fmla="*/ 0 w 8651"/>
              <a:gd name="connsiteY3" fmla="*/ 10204 h 10204"/>
              <a:gd name="connsiteX4" fmla="*/ 3987 w 8651"/>
              <a:gd name="connsiteY4" fmla="*/ 0 h 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 h="10204">
                <a:moveTo>
                  <a:pt x="3987" y="0"/>
                </a:moveTo>
                <a:lnTo>
                  <a:pt x="8651" y="2"/>
                </a:lnTo>
                <a:lnTo>
                  <a:pt x="8651" y="10204"/>
                </a:lnTo>
                <a:lnTo>
                  <a:pt x="0" y="10204"/>
                </a:lnTo>
                <a:lnTo>
                  <a:pt x="3987" y="0"/>
                </a:lnTo>
                <a:close/>
              </a:path>
            </a:pathLst>
          </a:custGeom>
          <a:blipFill rotWithShape="1">
            <a:blip r:embed="rId2" cstate="print"/>
            <a:tile tx="-177165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6" name="图表 35"/>
          <p:cNvGraphicFramePr/>
          <p:nvPr/>
        </p:nvGraphicFramePr>
        <p:xfrm>
          <a:off x="586740" y="1806575"/>
          <a:ext cx="5128260" cy="36976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5" y="354991"/>
            <a:ext cx="3538972" cy="428299"/>
          </a:xfrm>
          <a:custGeom>
            <a:avLst/>
            <a:gdLst>
              <a:gd name="connsiteX0" fmla="*/ 3372154 w 3538829"/>
              <a:gd name="connsiteY0" fmla="*/ 428282 h 428282"/>
              <a:gd name="connsiteX1" fmla="*/ 0 w 3538829"/>
              <a:gd name="connsiteY1" fmla="*/ 428282 h 428282"/>
              <a:gd name="connsiteX2" fmla="*/ 0 w 3538829"/>
              <a:gd name="connsiteY2" fmla="*/ 0 h 428282"/>
              <a:gd name="connsiteX3" fmla="*/ 3538829 w 3538829"/>
              <a:gd name="connsiteY3" fmla="*/ 0 h 428282"/>
              <a:gd name="connsiteX4" fmla="*/ 3372154 w 3538829"/>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38829" h="428282">
                <a:moveTo>
                  <a:pt x="3372155" y="428282"/>
                </a:moveTo>
                <a:lnTo>
                  <a:pt x="0" y="428282"/>
                </a:lnTo>
                <a:lnTo>
                  <a:pt x="0" y="0"/>
                </a:lnTo>
                <a:lnTo>
                  <a:pt x="3538829" y="0"/>
                </a:lnTo>
                <a:lnTo>
                  <a:pt x="3372154"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TextBox 1"/>
          <p:cNvSpPr txBox="1"/>
          <p:nvPr/>
        </p:nvSpPr>
        <p:spPr>
          <a:xfrm>
            <a:off x="647959" y="381344"/>
            <a:ext cx="30734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国内外市场发展数据对比</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TextBox 1"/>
          <p:cNvSpPr txBox="1"/>
          <p:nvPr/>
        </p:nvSpPr>
        <p:spPr>
          <a:xfrm>
            <a:off x="1144538" y="4403611"/>
            <a:ext cx="711200" cy="269875"/>
          </a:xfrm>
          <a:prstGeom prst="rect">
            <a:avLst/>
          </a:prstGeom>
          <a:noFill/>
        </p:spPr>
        <p:txBody>
          <a:bodyPr wrap="none" lIns="0" tIns="0" rIns="0" rtlCol="0">
            <a:spAutoFit/>
          </a:bodyPr>
          <a:lstStyle/>
          <a:p>
            <a:pPr defTabSz="0">
              <a:lnSpc>
                <a:spcPts val="1500"/>
              </a:lnSpc>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结论分析</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1144538" y="4644921"/>
            <a:ext cx="9391650" cy="471805"/>
          </a:xfrm>
          <a:prstGeom prst="rect">
            <a:avLst/>
          </a:prstGeom>
          <a:noFill/>
        </p:spPr>
        <p:txBody>
          <a:bodyPr wrap="none" lIns="0" tIns="0" rIns="0" rtlCol="0">
            <a:spAutoFit/>
          </a:bodyPr>
          <a:lstStyle/>
          <a:p>
            <a:pPr defTabSz="0">
              <a:lnSpc>
                <a:spcPts val="15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目前世界有机农业各种销售渠道的销售额构成为：超级市场占25%~50%、有机农产品专卖店占25%~40%、直销占10%~40%。国内销售渠</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道包括大型卖场、有机食品零售专卖店、传统高档食品超市。</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11" name="表格 10"/>
          <p:cNvGraphicFramePr/>
          <p:nvPr/>
        </p:nvGraphicFramePr>
        <p:xfrm>
          <a:off x="1144270" y="2088515"/>
          <a:ext cx="4013200" cy="1636395"/>
        </p:xfrm>
        <a:graphic>
          <a:graphicData uri="http://schemas.openxmlformats.org/drawingml/2006/table">
            <a:tbl>
              <a:tblPr firstRow="1" bandRow="1">
                <a:tableStyleId>{5C22544A-7EE6-4342-B048-85BDC9FD1C3A}</a:tableStyleId>
              </a:tblPr>
              <a:tblGrid>
                <a:gridCol w="1642110"/>
                <a:gridCol w="807085"/>
                <a:gridCol w="812165"/>
                <a:gridCol w="751840"/>
              </a:tblGrid>
              <a:tr h="370205">
                <a:tc gridSpan="4">
                  <a:txBody>
                    <a:bodyPr/>
                    <a:lstStyle/>
                    <a:p>
                      <a:pPr>
                        <a:buNone/>
                      </a:pPr>
                      <a:r>
                        <a:rPr lang="zh-CN" altLang="en-US" sz="1400">
                          <a:solidFill>
                            <a:prstClr val="black"/>
                          </a:solidFill>
                          <a:latin typeface="微软雅黑 Light" panose="020B0502040204020203" charset="-122"/>
                          <a:ea typeface="微软雅黑 Light" panose="020B0502040204020203" charset="-122"/>
                        </a:rPr>
                        <a:t>国外市场</a:t>
                      </a:r>
                      <a:endParaRPr lang="zh-CN" altLang="en-US" sz="14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D4B46D"/>
                    </a:solidFill>
                  </a:tcPr>
                </a:tc>
                <a:tc hMerge="1">
                  <a:tcPr marL="45720" marR="45720">
                    <a:lnT>
                      <a:noFill/>
                    </a:lnT>
                    <a:lnB>
                      <a:noFill/>
                    </a:lnB>
                  </a:tcPr>
                </a:tc>
                <a:tc hMerge="1">
                  <a:tcPr marL="45720" marR="45720">
                    <a:lnT>
                      <a:noFill/>
                    </a:lnT>
                    <a:lnB>
                      <a:noFill/>
                    </a:lnB>
                  </a:tcPr>
                </a:tc>
                <a:tc hMerge="1">
                  <a:tcPr marL="45720" marR="45720">
                    <a:lnR>
                      <a:noFill/>
                    </a:lnR>
                    <a:lnT>
                      <a:noFill/>
                    </a:lnT>
                    <a:lnB>
                      <a:noFill/>
                    </a:lnB>
                  </a:tcPr>
                </a:tc>
              </a:tr>
              <a:tr h="316865">
                <a:tc>
                  <a:txBody>
                    <a:bodyPr/>
                    <a:lstStyle/>
                    <a:p>
                      <a:pPr>
                        <a:buNone/>
                      </a:pPr>
                      <a:r>
                        <a:rPr lang="zh-CN" altLang="en-US" sz="1200" b="1">
                          <a:solidFill>
                            <a:srgbClr val="D4B46D"/>
                          </a:solidFill>
                          <a:latin typeface="微软雅黑 Light" panose="020B0502040204020203" charset="-122"/>
                          <a:ea typeface="微软雅黑 Light" panose="020B0502040204020203" charset="-122"/>
                        </a:rPr>
                        <a:t>数据</a:t>
                      </a:r>
                      <a:endParaRPr lang="zh-CN" altLang="en-US" sz="1200" b="1">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2014</a:t>
                      </a:r>
                      <a:r>
                        <a:rPr lang="zh-CN" altLang="en-US" sz="1200">
                          <a:solidFill>
                            <a:srgbClr val="D4B46D"/>
                          </a:solidFill>
                          <a:latin typeface="微软雅黑 Light" panose="020B0502040204020203" charset="-122"/>
                          <a:ea typeface="微软雅黑 Light" panose="020B0502040204020203" charset="-122"/>
                        </a:rPr>
                        <a:t>年</a:t>
                      </a:r>
                      <a:endParaRPr lang="zh-CN" altLang="en-US"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2015</a:t>
                      </a:r>
                      <a:r>
                        <a:rPr lang="zh-CN" altLang="en-US" sz="1200">
                          <a:solidFill>
                            <a:srgbClr val="D4B46D"/>
                          </a:solidFill>
                          <a:latin typeface="微软雅黑 Light" panose="020B0502040204020203" charset="-122"/>
                          <a:ea typeface="微软雅黑 Light" panose="020B0502040204020203" charset="-122"/>
                        </a:rPr>
                        <a:t>年</a:t>
                      </a:r>
                      <a:endParaRPr lang="zh-CN" altLang="en-US"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2016</a:t>
                      </a:r>
                      <a:r>
                        <a:rPr lang="zh-CN" altLang="en-US" sz="1200">
                          <a:solidFill>
                            <a:srgbClr val="D4B46D"/>
                          </a:solidFill>
                          <a:latin typeface="微软雅黑 Light" panose="020B0502040204020203" charset="-122"/>
                          <a:ea typeface="微软雅黑 Light" panose="020B0502040204020203" charset="-122"/>
                        </a:rPr>
                        <a:t>年</a:t>
                      </a:r>
                      <a:endParaRPr lang="zh-CN" altLang="en-US"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r>
              <a:tr h="316230">
                <a:tc>
                  <a:txBody>
                    <a:bodyPr/>
                    <a:lstStyle/>
                    <a:p>
                      <a:pPr>
                        <a:buNone/>
                      </a:pPr>
                      <a:r>
                        <a:rPr lang="zh-CN" altLang="en-US" sz="1200" b="1">
                          <a:solidFill>
                            <a:prstClr val="black"/>
                          </a:solidFill>
                          <a:latin typeface="微软雅黑 Light" panose="020B0502040204020203" charset="-122"/>
                          <a:ea typeface="微软雅黑 Light" panose="020B0502040204020203" charset="-122"/>
                        </a:rPr>
                        <a:t>年销售额（万元）</a:t>
                      </a:r>
                      <a:endParaRPr lang="zh-CN" altLang="en-US" sz="1200" b="1">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2344</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560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1285</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r>
              <a:tr h="316865">
                <a:tc>
                  <a:txBody>
                    <a:bodyPr/>
                    <a:lstStyle/>
                    <a:p>
                      <a:pPr>
                        <a:buNone/>
                      </a:pPr>
                      <a:r>
                        <a:rPr lang="zh-CN" altLang="en-US" sz="1200" b="1">
                          <a:solidFill>
                            <a:srgbClr val="D4B46D"/>
                          </a:solidFill>
                          <a:latin typeface="微软雅黑 Light" panose="020B0502040204020203" charset="-122"/>
                          <a:ea typeface="微软雅黑 Light" panose="020B0502040204020203" charset="-122"/>
                        </a:rPr>
                        <a:t>年产量（吨）</a:t>
                      </a:r>
                      <a:endParaRPr lang="zh-CN" altLang="en-US" sz="1200" b="1">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560</a:t>
                      </a:r>
                      <a:endParaRPr lang="en-US" altLang="zh-CN"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850</a:t>
                      </a:r>
                      <a:endParaRPr lang="en-US" altLang="zh-CN"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1650</a:t>
                      </a:r>
                      <a:endParaRPr lang="en-US" altLang="zh-CN"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r>
              <a:tr h="316230">
                <a:tc>
                  <a:txBody>
                    <a:bodyPr/>
                    <a:lstStyle/>
                    <a:p>
                      <a:pPr>
                        <a:buNone/>
                      </a:pPr>
                      <a:r>
                        <a:rPr lang="zh-CN" altLang="en-US" sz="1200" b="1">
                          <a:solidFill>
                            <a:prstClr val="black"/>
                          </a:solidFill>
                          <a:latin typeface="微软雅黑 Light" panose="020B0502040204020203" charset="-122"/>
                          <a:ea typeface="微软雅黑 Light" panose="020B0502040204020203" charset="-122"/>
                        </a:rPr>
                        <a:t>年订购量（吨）</a:t>
                      </a:r>
                      <a:endParaRPr lang="zh-CN" altLang="en-US" sz="1200" b="1">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620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952</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1500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r>
            </a:tbl>
          </a:graphicData>
        </a:graphic>
      </p:graphicFrame>
      <p:sp>
        <p:nvSpPr>
          <p:cNvPr id="13" name="标题 1"/>
          <p:cNvSpPr>
            <a:spLocks noGrp="1"/>
          </p:cNvSpPr>
          <p:nvPr/>
        </p:nvSpPr>
        <p:spPr>
          <a:xfrm>
            <a:off x="5417185" y="2257425"/>
            <a:ext cx="79756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D4B46D"/>
                </a:solidFill>
              </a:rPr>
              <a:t>VS</a:t>
            </a:r>
            <a:endParaRPr lang="en-US" altLang="zh-CN">
              <a:solidFill>
                <a:srgbClr val="D4B46D"/>
              </a:solidFill>
            </a:endParaRPr>
          </a:p>
        </p:txBody>
      </p:sp>
      <p:graphicFrame>
        <p:nvGraphicFramePr>
          <p:cNvPr id="16" name="表格 15"/>
          <p:cNvGraphicFramePr/>
          <p:nvPr/>
        </p:nvGraphicFramePr>
        <p:xfrm>
          <a:off x="6376670" y="2088515"/>
          <a:ext cx="4013200" cy="1636395"/>
        </p:xfrm>
        <a:graphic>
          <a:graphicData uri="http://schemas.openxmlformats.org/drawingml/2006/table">
            <a:tbl>
              <a:tblPr firstRow="1" bandRow="1">
                <a:tableStyleId>{5C22544A-7EE6-4342-B048-85BDC9FD1C3A}</a:tableStyleId>
              </a:tblPr>
              <a:tblGrid>
                <a:gridCol w="1642110"/>
                <a:gridCol w="807085"/>
                <a:gridCol w="812165"/>
                <a:gridCol w="751840"/>
              </a:tblGrid>
              <a:tr h="370205">
                <a:tc gridSpan="4">
                  <a:txBody>
                    <a:bodyPr/>
                    <a:lstStyle/>
                    <a:p>
                      <a:pPr>
                        <a:buNone/>
                      </a:pPr>
                      <a:r>
                        <a:rPr lang="zh-CN" altLang="en-US" sz="1400">
                          <a:solidFill>
                            <a:prstClr val="black"/>
                          </a:solidFill>
                          <a:latin typeface="微软雅黑 Light" panose="020B0502040204020203" charset="-122"/>
                          <a:ea typeface="微软雅黑 Light" panose="020B0502040204020203" charset="-122"/>
                        </a:rPr>
                        <a:t>国内市场</a:t>
                      </a:r>
                      <a:endParaRPr lang="zh-CN" altLang="en-US" sz="14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D4B46D"/>
                    </a:solidFill>
                  </a:tcPr>
                </a:tc>
                <a:tc hMerge="1">
                  <a:tcPr marL="45720" marR="45720">
                    <a:lnT>
                      <a:noFill/>
                    </a:lnT>
                    <a:lnB>
                      <a:noFill/>
                    </a:lnB>
                  </a:tcPr>
                </a:tc>
                <a:tc hMerge="1">
                  <a:tcPr marL="45720" marR="45720">
                    <a:lnT>
                      <a:noFill/>
                    </a:lnT>
                    <a:lnB>
                      <a:noFill/>
                    </a:lnB>
                  </a:tcPr>
                </a:tc>
                <a:tc hMerge="1">
                  <a:tcPr marL="45720" marR="45720">
                    <a:lnR>
                      <a:noFill/>
                    </a:lnR>
                    <a:lnT>
                      <a:noFill/>
                    </a:lnT>
                    <a:lnB>
                      <a:noFill/>
                    </a:lnB>
                  </a:tcPr>
                </a:tc>
              </a:tr>
              <a:tr h="316865">
                <a:tc>
                  <a:txBody>
                    <a:bodyPr/>
                    <a:lstStyle/>
                    <a:p>
                      <a:pPr>
                        <a:buNone/>
                      </a:pPr>
                      <a:r>
                        <a:rPr lang="zh-CN" altLang="en-US" sz="1200" b="1">
                          <a:solidFill>
                            <a:srgbClr val="D4B46D"/>
                          </a:solidFill>
                          <a:latin typeface="微软雅黑 Light" panose="020B0502040204020203" charset="-122"/>
                          <a:ea typeface="微软雅黑 Light" panose="020B0502040204020203" charset="-122"/>
                        </a:rPr>
                        <a:t>数据</a:t>
                      </a:r>
                      <a:endParaRPr lang="zh-CN" altLang="en-US" sz="1200" b="1">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2014</a:t>
                      </a:r>
                      <a:r>
                        <a:rPr lang="zh-CN" altLang="en-US" sz="1200">
                          <a:solidFill>
                            <a:srgbClr val="D4B46D"/>
                          </a:solidFill>
                          <a:latin typeface="微软雅黑 Light" panose="020B0502040204020203" charset="-122"/>
                          <a:ea typeface="微软雅黑 Light" panose="020B0502040204020203" charset="-122"/>
                        </a:rPr>
                        <a:t>年</a:t>
                      </a:r>
                      <a:endParaRPr lang="zh-CN" altLang="en-US"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2015</a:t>
                      </a:r>
                      <a:r>
                        <a:rPr lang="zh-CN" altLang="en-US" sz="1200">
                          <a:solidFill>
                            <a:srgbClr val="D4B46D"/>
                          </a:solidFill>
                          <a:latin typeface="微软雅黑 Light" panose="020B0502040204020203" charset="-122"/>
                          <a:ea typeface="微软雅黑 Light" panose="020B0502040204020203" charset="-122"/>
                        </a:rPr>
                        <a:t>年</a:t>
                      </a:r>
                      <a:endParaRPr lang="zh-CN" altLang="en-US"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2016</a:t>
                      </a:r>
                      <a:r>
                        <a:rPr lang="zh-CN" altLang="en-US" sz="1200">
                          <a:solidFill>
                            <a:srgbClr val="D4B46D"/>
                          </a:solidFill>
                          <a:latin typeface="微软雅黑 Light" panose="020B0502040204020203" charset="-122"/>
                          <a:ea typeface="微软雅黑 Light" panose="020B0502040204020203" charset="-122"/>
                        </a:rPr>
                        <a:t>年</a:t>
                      </a:r>
                      <a:endParaRPr lang="zh-CN" altLang="en-US"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r>
              <a:tr h="316230">
                <a:tc>
                  <a:txBody>
                    <a:bodyPr/>
                    <a:lstStyle/>
                    <a:p>
                      <a:pPr>
                        <a:buNone/>
                      </a:pPr>
                      <a:r>
                        <a:rPr lang="zh-CN" altLang="en-US" sz="1200" b="1">
                          <a:solidFill>
                            <a:prstClr val="black"/>
                          </a:solidFill>
                          <a:latin typeface="微软雅黑 Light" panose="020B0502040204020203" charset="-122"/>
                          <a:ea typeface="微软雅黑 Light" panose="020B0502040204020203" charset="-122"/>
                        </a:rPr>
                        <a:t>年销售额（万元）</a:t>
                      </a:r>
                      <a:endParaRPr lang="zh-CN" altLang="en-US" sz="1200" b="1">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756</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850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960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r>
              <a:tr h="316865">
                <a:tc>
                  <a:txBody>
                    <a:bodyPr/>
                    <a:lstStyle/>
                    <a:p>
                      <a:pPr>
                        <a:buNone/>
                      </a:pPr>
                      <a:r>
                        <a:rPr lang="zh-CN" altLang="en-US" sz="1200" b="1">
                          <a:solidFill>
                            <a:srgbClr val="D4B46D"/>
                          </a:solidFill>
                          <a:latin typeface="微软雅黑 Light" panose="020B0502040204020203" charset="-122"/>
                          <a:ea typeface="微软雅黑 Light" panose="020B0502040204020203" charset="-122"/>
                        </a:rPr>
                        <a:t>年产量（吨）</a:t>
                      </a:r>
                      <a:endParaRPr lang="zh-CN" altLang="en-US" sz="1200" b="1">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300</a:t>
                      </a:r>
                      <a:endParaRPr lang="en-US" altLang="zh-CN"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450</a:t>
                      </a:r>
                      <a:endParaRPr lang="en-US" altLang="zh-CN"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c>
                  <a:txBody>
                    <a:bodyPr/>
                    <a:lstStyle/>
                    <a:p>
                      <a:pPr>
                        <a:buNone/>
                      </a:pPr>
                      <a:r>
                        <a:rPr lang="en-US" altLang="zh-CN" sz="1200">
                          <a:solidFill>
                            <a:srgbClr val="D4B46D"/>
                          </a:solidFill>
                          <a:latin typeface="微软雅黑 Light" panose="020B0502040204020203" charset="-122"/>
                          <a:ea typeface="微软雅黑 Light" panose="020B0502040204020203" charset="-122"/>
                        </a:rPr>
                        <a:t>650</a:t>
                      </a:r>
                      <a:endParaRPr lang="en-US" altLang="zh-CN" sz="1200">
                        <a:solidFill>
                          <a:srgbClr val="D4B46D"/>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rgbClr val="333333"/>
                    </a:solidFill>
                  </a:tcPr>
                </a:tc>
              </a:tr>
              <a:tr h="316230">
                <a:tc>
                  <a:txBody>
                    <a:bodyPr/>
                    <a:lstStyle/>
                    <a:p>
                      <a:pPr>
                        <a:buNone/>
                      </a:pPr>
                      <a:r>
                        <a:rPr lang="zh-CN" altLang="en-US" sz="1200" b="1">
                          <a:solidFill>
                            <a:prstClr val="black"/>
                          </a:solidFill>
                          <a:latin typeface="微软雅黑 Light" panose="020B0502040204020203" charset="-122"/>
                          <a:ea typeface="微软雅黑 Light" panose="020B0502040204020203" charset="-122"/>
                        </a:rPr>
                        <a:t>年订购量（吨）</a:t>
                      </a:r>
                      <a:endParaRPr lang="zh-CN" altLang="en-US" sz="1200" b="1">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200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560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c>
                  <a:txBody>
                    <a:bodyPr/>
                    <a:lstStyle/>
                    <a:p>
                      <a:pPr>
                        <a:buNone/>
                      </a:pPr>
                      <a:r>
                        <a:rPr lang="en-US" altLang="zh-CN" sz="1200">
                          <a:solidFill>
                            <a:prstClr val="black"/>
                          </a:solidFill>
                          <a:latin typeface="微软雅黑 Light" panose="020B0502040204020203" charset="-122"/>
                          <a:ea typeface="微软雅黑 Light" panose="020B0502040204020203" charset="-122"/>
                        </a:rPr>
                        <a:t>600</a:t>
                      </a:r>
                      <a:endParaRPr lang="en-US" altLang="zh-CN" sz="1200">
                        <a:solidFill>
                          <a:prstClr val="black"/>
                        </a:solidFill>
                        <a:latin typeface="微软雅黑 Light" panose="020B0502040204020203" charset="-122"/>
                        <a:ea typeface="微软雅黑 Light" panose="020B0502040204020203" charset="-122"/>
                      </a:endParaRPr>
                    </a:p>
                  </a:txBody>
                  <a:tcPr marL="45720" marR="45720" anchor="b">
                    <a:lnL>
                      <a:noFill/>
                    </a:lnL>
                    <a:lnR>
                      <a:noFill/>
                    </a:lnR>
                    <a:lnT>
                      <a:noFill/>
                    </a:lnT>
                    <a:lnB>
                      <a:noFill/>
                    </a:lnB>
                    <a:lnTlToBr>
                      <a:noFill/>
                    </a:lnTlToBr>
                    <a:lnBlToTr>
                      <a:noFill/>
                    </a:lnBlToTr>
                    <a:solidFill>
                      <a:schemeClr val="bg1">
                        <a:lumMod val="65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70" cy="6480259"/>
          </a:xfrm>
          <a:custGeom>
            <a:avLst/>
            <a:gdLst>
              <a:gd name="connsiteX0" fmla="*/ 0 w 11520004"/>
              <a:gd name="connsiteY0" fmla="*/ 6479997 h 6479997"/>
              <a:gd name="connsiteX1" fmla="*/ 11520004 w 11520004"/>
              <a:gd name="connsiteY1" fmla="*/ 6479997 h 6479997"/>
              <a:gd name="connsiteX2" fmla="*/ 11520004 w 11520004"/>
              <a:gd name="connsiteY2" fmla="*/ 0 h 6479997"/>
              <a:gd name="connsiteX3" fmla="*/ 0 w 11520004"/>
              <a:gd name="connsiteY3" fmla="*/ 0 h 6479997"/>
              <a:gd name="connsiteX4" fmla="*/ 0 w 11520004"/>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0004" h="6479997">
                <a:moveTo>
                  <a:pt x="0" y="6479997"/>
                </a:moveTo>
                <a:lnTo>
                  <a:pt x="11520004" y="6479997"/>
                </a:lnTo>
                <a:lnTo>
                  <a:pt x="11520004"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1686797" y="2268399"/>
            <a:ext cx="8147380" cy="527871"/>
          </a:xfrm>
          <a:custGeom>
            <a:avLst/>
            <a:gdLst>
              <a:gd name="connsiteX0" fmla="*/ 8147049 w 8147050"/>
              <a:gd name="connsiteY0" fmla="*/ 527850 h 527850"/>
              <a:gd name="connsiteX1" fmla="*/ 0 w 8147050"/>
              <a:gd name="connsiteY1" fmla="*/ 527850 h 527850"/>
              <a:gd name="connsiteX2" fmla="*/ 0 w 8147050"/>
              <a:gd name="connsiteY2" fmla="*/ 0 h 527850"/>
              <a:gd name="connsiteX3" fmla="*/ 8147049 w 8147050"/>
              <a:gd name="connsiteY3" fmla="*/ 0 h 527850"/>
              <a:gd name="connsiteX4" fmla="*/ 8147049 w 8147050"/>
              <a:gd name="connsiteY4" fmla="*/ 527850 h 527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7050" h="527850">
                <a:moveTo>
                  <a:pt x="8147050" y="527850"/>
                </a:moveTo>
                <a:lnTo>
                  <a:pt x="0" y="527850"/>
                </a:lnTo>
                <a:lnTo>
                  <a:pt x="0" y="0"/>
                </a:lnTo>
                <a:lnTo>
                  <a:pt x="8147049" y="0"/>
                </a:lnTo>
                <a:lnTo>
                  <a:pt x="8147049" y="52785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1686797" y="2901037"/>
            <a:ext cx="8147380" cy="527870"/>
          </a:xfrm>
          <a:custGeom>
            <a:avLst/>
            <a:gdLst>
              <a:gd name="connsiteX0" fmla="*/ 8147049 w 8147050"/>
              <a:gd name="connsiteY0" fmla="*/ 527849 h 527849"/>
              <a:gd name="connsiteX1" fmla="*/ 0 w 8147050"/>
              <a:gd name="connsiteY1" fmla="*/ 527849 h 527849"/>
              <a:gd name="connsiteX2" fmla="*/ 0 w 8147050"/>
              <a:gd name="connsiteY2" fmla="*/ 0 h 527849"/>
              <a:gd name="connsiteX3" fmla="*/ 8147049 w 8147050"/>
              <a:gd name="connsiteY3" fmla="*/ 0 h 527849"/>
              <a:gd name="connsiteX4" fmla="*/ 8147049 w 8147050"/>
              <a:gd name="connsiteY4" fmla="*/ 527849 h 5278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7050" h="527849">
                <a:moveTo>
                  <a:pt x="8147050" y="527849"/>
                </a:moveTo>
                <a:lnTo>
                  <a:pt x="0" y="527849"/>
                </a:lnTo>
                <a:lnTo>
                  <a:pt x="0" y="0"/>
                </a:lnTo>
                <a:lnTo>
                  <a:pt x="8147049" y="0"/>
                </a:lnTo>
                <a:lnTo>
                  <a:pt x="8147049" y="52784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1686797" y="3533662"/>
            <a:ext cx="8147380" cy="527870"/>
          </a:xfrm>
          <a:custGeom>
            <a:avLst/>
            <a:gdLst>
              <a:gd name="connsiteX0" fmla="*/ 8147049 w 8147050"/>
              <a:gd name="connsiteY0" fmla="*/ 527849 h 527849"/>
              <a:gd name="connsiteX1" fmla="*/ 0 w 8147050"/>
              <a:gd name="connsiteY1" fmla="*/ 527849 h 527849"/>
              <a:gd name="connsiteX2" fmla="*/ 0 w 8147050"/>
              <a:gd name="connsiteY2" fmla="*/ 0 h 527849"/>
              <a:gd name="connsiteX3" fmla="*/ 8147049 w 8147050"/>
              <a:gd name="connsiteY3" fmla="*/ 0 h 527849"/>
              <a:gd name="connsiteX4" fmla="*/ 8147049 w 8147050"/>
              <a:gd name="connsiteY4" fmla="*/ 527849 h 5278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7050" h="527849">
                <a:moveTo>
                  <a:pt x="8147050" y="527849"/>
                </a:moveTo>
                <a:lnTo>
                  <a:pt x="0" y="527849"/>
                </a:lnTo>
                <a:lnTo>
                  <a:pt x="0" y="0"/>
                </a:lnTo>
                <a:lnTo>
                  <a:pt x="8147049" y="0"/>
                </a:lnTo>
                <a:lnTo>
                  <a:pt x="8147049" y="52784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1686797" y="4166301"/>
            <a:ext cx="8147380" cy="527871"/>
          </a:xfrm>
          <a:custGeom>
            <a:avLst/>
            <a:gdLst>
              <a:gd name="connsiteX0" fmla="*/ 8147049 w 8147050"/>
              <a:gd name="connsiteY0" fmla="*/ 527850 h 527850"/>
              <a:gd name="connsiteX1" fmla="*/ 0 w 8147050"/>
              <a:gd name="connsiteY1" fmla="*/ 527850 h 527850"/>
              <a:gd name="connsiteX2" fmla="*/ 0 w 8147050"/>
              <a:gd name="connsiteY2" fmla="*/ 0 h 527850"/>
              <a:gd name="connsiteX3" fmla="*/ 8147049 w 8147050"/>
              <a:gd name="connsiteY3" fmla="*/ 0 h 527850"/>
              <a:gd name="connsiteX4" fmla="*/ 8147049 w 8147050"/>
              <a:gd name="connsiteY4" fmla="*/ 527850 h 527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7050" h="527850">
                <a:moveTo>
                  <a:pt x="8147050" y="527850"/>
                </a:moveTo>
                <a:lnTo>
                  <a:pt x="0" y="527850"/>
                </a:lnTo>
                <a:lnTo>
                  <a:pt x="0" y="0"/>
                </a:lnTo>
                <a:lnTo>
                  <a:pt x="8147049" y="0"/>
                </a:lnTo>
                <a:lnTo>
                  <a:pt x="8147049" y="52785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1686797" y="4798925"/>
            <a:ext cx="8147380" cy="527871"/>
          </a:xfrm>
          <a:custGeom>
            <a:avLst/>
            <a:gdLst>
              <a:gd name="connsiteX0" fmla="*/ 8147049 w 8147050"/>
              <a:gd name="connsiteY0" fmla="*/ 527850 h 527850"/>
              <a:gd name="connsiteX1" fmla="*/ 0 w 8147050"/>
              <a:gd name="connsiteY1" fmla="*/ 527850 h 527850"/>
              <a:gd name="connsiteX2" fmla="*/ 0 w 8147050"/>
              <a:gd name="connsiteY2" fmla="*/ 0 h 527850"/>
              <a:gd name="connsiteX3" fmla="*/ 8147049 w 8147050"/>
              <a:gd name="connsiteY3" fmla="*/ 0 h 527850"/>
              <a:gd name="connsiteX4" fmla="*/ 8147049 w 8147050"/>
              <a:gd name="connsiteY4" fmla="*/ 527850 h 527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7050" h="527850">
                <a:moveTo>
                  <a:pt x="8147050" y="527850"/>
                </a:moveTo>
                <a:lnTo>
                  <a:pt x="0" y="527850"/>
                </a:lnTo>
                <a:lnTo>
                  <a:pt x="0" y="0"/>
                </a:lnTo>
                <a:lnTo>
                  <a:pt x="8147049" y="0"/>
                </a:lnTo>
                <a:lnTo>
                  <a:pt x="8147049" y="52785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TextBox 1"/>
          <p:cNvSpPr txBox="1"/>
          <p:nvPr/>
        </p:nvSpPr>
        <p:spPr>
          <a:xfrm>
            <a:off x="1791006" y="1016370"/>
            <a:ext cx="2454910" cy="633095"/>
          </a:xfrm>
          <a:prstGeom prst="rect">
            <a:avLst/>
          </a:prstGeom>
          <a:noFill/>
        </p:spPr>
        <p:txBody>
          <a:bodyPr wrap="none" lIns="0" tIns="0" rIns="0" rtlCol="0">
            <a:spAutoFit/>
          </a:bodyPr>
          <a:lstStyle/>
          <a:p>
            <a:pPr defTabSz="0">
              <a:lnSpc>
                <a:spcPct val="100000"/>
              </a:lnSpc>
            </a:pPr>
            <a:r>
              <a:rPr lang="en-US" altLang="zh-CN" sz="36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CONTENTS</a:t>
            </a:r>
            <a:endParaRPr lang="en-US" altLang="zh-CN" sz="26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TextBox 1"/>
          <p:cNvSpPr txBox="1"/>
          <p:nvPr/>
        </p:nvSpPr>
        <p:spPr>
          <a:xfrm>
            <a:off x="3162661" y="2376600"/>
            <a:ext cx="3657600" cy="320040"/>
          </a:xfrm>
          <a:prstGeom prst="rect">
            <a:avLst/>
          </a:prstGeom>
          <a:noFill/>
        </p:spPr>
        <p:txBody>
          <a:bodyPr wrap="none" lIns="0" tIns="0" rIns="0" rtlCol="0">
            <a:spAutoFit/>
          </a:bodyPr>
          <a:lstStyle/>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公司简介、发展历程、组织架构、团队成员、荣誉奖项</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1791006" y="2337230"/>
            <a:ext cx="972185" cy="365760"/>
          </a:xfrm>
          <a:prstGeom prst="rect">
            <a:avLst/>
          </a:prstGeom>
          <a:noFill/>
        </p:spPr>
        <p:txBody>
          <a:bodyPr wrap="none" lIns="0" tIns="0" rIns="0" rtlCol="0">
            <a:spAutoFit/>
          </a:bodyPr>
          <a:lstStyle/>
          <a:p>
            <a:pPr defTabSz="0">
              <a:lnSpc>
                <a:spcPct val="150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01</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公司简介</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TextBox 1"/>
          <p:cNvSpPr txBox="1"/>
          <p:nvPr/>
        </p:nvSpPr>
        <p:spPr>
          <a:xfrm>
            <a:off x="1791006" y="2982390"/>
            <a:ext cx="972185"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02</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项目介绍</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1791006" y="3614850"/>
            <a:ext cx="1024890"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03</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市场</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客群</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1791006" y="4246675"/>
            <a:ext cx="1024890"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04</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风险</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回报</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TextBox 1"/>
          <p:cNvSpPr txBox="1"/>
          <p:nvPr/>
        </p:nvSpPr>
        <p:spPr>
          <a:xfrm>
            <a:off x="1791006" y="4879135"/>
            <a:ext cx="1024890"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05</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运营</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sym typeface="+mn-ea"/>
              </a:rPr>
              <a:t> </a:t>
            </a: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财务</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TextBox 1"/>
          <p:cNvSpPr txBox="1"/>
          <p:nvPr/>
        </p:nvSpPr>
        <p:spPr>
          <a:xfrm>
            <a:off x="3162661" y="3028110"/>
            <a:ext cx="2895600" cy="299720"/>
          </a:xfrm>
          <a:prstGeom prst="rect">
            <a:avLst/>
          </a:prstGeom>
          <a:noFill/>
        </p:spPr>
        <p:txBody>
          <a:bodyPr wrap="none" lIns="0" tIns="0" rIns="0" rtlCol="0">
            <a:spAutoFit/>
          </a:bodyPr>
          <a:lstStyle/>
          <a:p>
            <a:pPr algn="l" defTabSz="0">
              <a:lnSpc>
                <a:spcPts val="2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项目简介、核心优势、需求分析、盈利模式</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3162661" y="3633900"/>
            <a:ext cx="2133600" cy="320040"/>
          </a:xfrm>
          <a:prstGeom prst="rect">
            <a:avLst/>
          </a:prstGeom>
          <a:noFill/>
        </p:spPr>
        <p:txBody>
          <a:bodyPr wrap="none" lIns="0" tIns="0" rIns="0" rtlCol="0">
            <a:spAutoFit/>
          </a:bodyPr>
          <a:lstStyle/>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行业前景、竞争分析、目标客群</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TextBox 1"/>
          <p:cNvSpPr txBox="1"/>
          <p:nvPr/>
        </p:nvSpPr>
        <p:spPr>
          <a:xfrm>
            <a:off x="3162661" y="4292395"/>
            <a:ext cx="3048000" cy="320040"/>
          </a:xfrm>
          <a:prstGeom prst="rect">
            <a:avLst/>
          </a:prstGeom>
          <a:noFill/>
        </p:spPr>
        <p:txBody>
          <a:bodyPr wrap="none" lIns="0" tIns="0" rIns="0" rtlCol="0">
            <a:spAutoFit/>
          </a:bodyPr>
          <a:lstStyle/>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风险分析、解决方案、收益预期、投资回报率</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3162661" y="4902630"/>
            <a:ext cx="3657600" cy="320040"/>
          </a:xfrm>
          <a:prstGeom prst="rect">
            <a:avLst/>
          </a:prstGeom>
          <a:noFill/>
        </p:spPr>
        <p:txBody>
          <a:bodyPr wrap="none" lIns="0" tIns="0" rIns="0" rtlCol="0">
            <a:spAutoFit/>
          </a:bodyPr>
          <a:lstStyle/>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营销策略、运营渠道、财务报表、融资计划、资金使用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1791006" y="1610095"/>
            <a:ext cx="758190" cy="469900"/>
          </a:xfrm>
          <a:prstGeom prst="rect">
            <a:avLst/>
          </a:prstGeom>
          <a:noFill/>
        </p:spPr>
        <p:txBody>
          <a:bodyPr wrap="none" lIns="0" tIns="0" rIns="0" rtlCol="0">
            <a:spAutoFit/>
          </a:bodyPr>
          <a:lstStyle/>
          <a:p>
            <a:pPr defTabSz="0">
              <a:lnSpc>
                <a:spcPct val="100000"/>
              </a:lnSpc>
            </a:pPr>
            <a:r>
              <a:rPr lang="en-US" altLang="zh-CN" sz="26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目</a:t>
            </a:r>
            <a:r>
              <a:rPr lang="en-US" altLang="zh-CN" sz="2600"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6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录</a:t>
            </a:r>
            <a:endParaRPr lang="en-US" altLang="zh-CN" sz="26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TextBox 1"/>
          <p:cNvSpPr txBox="1"/>
          <p:nvPr/>
        </p:nvSpPr>
        <p:spPr>
          <a:xfrm>
            <a:off x="647959" y="381344"/>
            <a:ext cx="11176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竞争分析</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3" name="Freeform 3"/>
          <p:cNvSpPr/>
          <p:nvPr/>
        </p:nvSpPr>
        <p:spPr>
          <a:xfrm>
            <a:off x="4449998" y="2994157"/>
            <a:ext cx="783678" cy="531304"/>
          </a:xfrm>
          <a:custGeom>
            <a:avLst/>
            <a:gdLst>
              <a:gd name="connsiteX0" fmla="*/ 14275 w 783678"/>
              <a:gd name="connsiteY0" fmla="*/ 531304 h 531304"/>
              <a:gd name="connsiteX1" fmla="*/ 0 w 783678"/>
              <a:gd name="connsiteY1" fmla="*/ 517042 h 531304"/>
              <a:gd name="connsiteX2" fmla="*/ 517055 w 783678"/>
              <a:gd name="connsiteY2" fmla="*/ 0 h 531304"/>
              <a:gd name="connsiteX3" fmla="*/ 783678 w 783678"/>
              <a:gd name="connsiteY3" fmla="*/ 0 h 531304"/>
              <a:gd name="connsiteX4" fmla="*/ 783678 w 783678"/>
              <a:gd name="connsiteY4" fmla="*/ 20180 h 531304"/>
              <a:gd name="connsiteX5" fmla="*/ 525411 w 783678"/>
              <a:gd name="connsiteY5" fmla="*/ 20180 h 531304"/>
              <a:gd name="connsiteX6" fmla="*/ 14275 w 783678"/>
              <a:gd name="connsiteY6" fmla="*/ 531304 h 5313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783678" h="531304">
                <a:moveTo>
                  <a:pt x="14275" y="531304"/>
                </a:moveTo>
                <a:lnTo>
                  <a:pt x="0" y="517042"/>
                </a:lnTo>
                <a:lnTo>
                  <a:pt x="517055" y="0"/>
                </a:lnTo>
                <a:lnTo>
                  <a:pt x="783678" y="0"/>
                </a:lnTo>
                <a:lnTo>
                  <a:pt x="783678" y="20180"/>
                </a:lnTo>
                <a:lnTo>
                  <a:pt x="525411" y="20180"/>
                </a:lnTo>
                <a:lnTo>
                  <a:pt x="14275" y="531304"/>
                </a:ln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4" name="Freeform 3"/>
          <p:cNvSpPr/>
          <p:nvPr/>
        </p:nvSpPr>
        <p:spPr>
          <a:xfrm>
            <a:off x="5179827" y="2943689"/>
            <a:ext cx="108000" cy="108000"/>
          </a:xfrm>
          <a:custGeom>
            <a:avLst/>
            <a:gdLst>
              <a:gd name="connsiteX0" fmla="*/ 0 w 134606"/>
              <a:gd name="connsiteY0" fmla="*/ 67284 h 134569"/>
              <a:gd name="connsiteX1" fmla="*/ 67297 w 134606"/>
              <a:gd name="connsiteY1" fmla="*/ 134569 h 134569"/>
              <a:gd name="connsiteX2" fmla="*/ 134607 w 134606"/>
              <a:gd name="connsiteY2" fmla="*/ 67284 h 134569"/>
              <a:gd name="connsiteX3" fmla="*/ 67297 w 134606"/>
              <a:gd name="connsiteY3" fmla="*/ 0 h 134569"/>
              <a:gd name="connsiteX4" fmla="*/ 0 w 134606"/>
              <a:gd name="connsiteY4" fmla="*/ 67284 h 134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606" h="134569">
                <a:moveTo>
                  <a:pt x="0" y="67284"/>
                </a:moveTo>
                <a:cubicBezTo>
                  <a:pt x="0" y="104444"/>
                  <a:pt x="30136" y="134569"/>
                  <a:pt x="67297" y="134569"/>
                </a:cubicBezTo>
                <a:cubicBezTo>
                  <a:pt x="104457" y="134569"/>
                  <a:pt x="134607" y="104444"/>
                  <a:pt x="134607" y="67284"/>
                </a:cubicBezTo>
                <a:cubicBezTo>
                  <a:pt x="134607" y="30111"/>
                  <a:pt x="104457" y="0"/>
                  <a:pt x="67297" y="0"/>
                </a:cubicBezTo>
                <a:cubicBezTo>
                  <a:pt x="30136" y="0"/>
                  <a:pt x="0" y="30111"/>
                  <a:pt x="0" y="67284"/>
                </a:cubicBez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5" name="Freeform 3"/>
          <p:cNvSpPr/>
          <p:nvPr/>
        </p:nvSpPr>
        <p:spPr>
          <a:xfrm>
            <a:off x="4403316" y="3451045"/>
            <a:ext cx="108000" cy="108000"/>
          </a:xfrm>
          <a:custGeom>
            <a:avLst/>
            <a:gdLst>
              <a:gd name="connsiteX0" fmla="*/ 0 w 134569"/>
              <a:gd name="connsiteY0" fmla="*/ 67284 h 134569"/>
              <a:gd name="connsiteX1" fmla="*/ 67284 w 134569"/>
              <a:gd name="connsiteY1" fmla="*/ 134569 h 134569"/>
              <a:gd name="connsiteX2" fmla="*/ 134569 w 134569"/>
              <a:gd name="connsiteY2" fmla="*/ 67284 h 134569"/>
              <a:gd name="connsiteX3" fmla="*/ 67284 w 134569"/>
              <a:gd name="connsiteY3" fmla="*/ 0 h 134569"/>
              <a:gd name="connsiteX4" fmla="*/ 0 w 134569"/>
              <a:gd name="connsiteY4" fmla="*/ 67284 h 134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569" h="134569">
                <a:moveTo>
                  <a:pt x="0" y="67284"/>
                </a:moveTo>
                <a:cubicBezTo>
                  <a:pt x="0" y="104444"/>
                  <a:pt x="30111" y="134569"/>
                  <a:pt x="67284" y="134569"/>
                </a:cubicBezTo>
                <a:cubicBezTo>
                  <a:pt x="104457" y="134569"/>
                  <a:pt x="134569" y="104444"/>
                  <a:pt x="134569" y="67284"/>
                </a:cubicBezTo>
                <a:cubicBezTo>
                  <a:pt x="134569" y="30111"/>
                  <a:pt x="104457" y="0"/>
                  <a:pt x="67284" y="0"/>
                </a:cubicBezTo>
                <a:cubicBezTo>
                  <a:pt x="30111" y="0"/>
                  <a:pt x="0" y="30111"/>
                  <a:pt x="0" y="67284"/>
                </a:cubicBez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6" name="Freeform 3"/>
          <p:cNvSpPr/>
          <p:nvPr/>
        </p:nvSpPr>
        <p:spPr>
          <a:xfrm>
            <a:off x="5657094" y="4286046"/>
            <a:ext cx="783678" cy="531304"/>
          </a:xfrm>
          <a:custGeom>
            <a:avLst/>
            <a:gdLst>
              <a:gd name="connsiteX0" fmla="*/ 14275 w 783678"/>
              <a:gd name="connsiteY0" fmla="*/ 531304 h 531304"/>
              <a:gd name="connsiteX1" fmla="*/ 0 w 783678"/>
              <a:gd name="connsiteY1" fmla="*/ 517029 h 531304"/>
              <a:gd name="connsiteX2" fmla="*/ 517055 w 783678"/>
              <a:gd name="connsiteY2" fmla="*/ 0 h 531304"/>
              <a:gd name="connsiteX3" fmla="*/ 783678 w 783678"/>
              <a:gd name="connsiteY3" fmla="*/ 0 h 531304"/>
              <a:gd name="connsiteX4" fmla="*/ 783678 w 783678"/>
              <a:gd name="connsiteY4" fmla="*/ 20192 h 531304"/>
              <a:gd name="connsiteX5" fmla="*/ 525411 w 783678"/>
              <a:gd name="connsiteY5" fmla="*/ 20192 h 531304"/>
              <a:gd name="connsiteX6" fmla="*/ 14275 w 783678"/>
              <a:gd name="connsiteY6" fmla="*/ 531304 h 5313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783678" h="531304">
                <a:moveTo>
                  <a:pt x="14275" y="531304"/>
                </a:moveTo>
                <a:lnTo>
                  <a:pt x="0" y="517029"/>
                </a:lnTo>
                <a:lnTo>
                  <a:pt x="517055" y="0"/>
                </a:lnTo>
                <a:lnTo>
                  <a:pt x="783678" y="0"/>
                </a:lnTo>
                <a:lnTo>
                  <a:pt x="783678" y="20192"/>
                </a:lnTo>
                <a:lnTo>
                  <a:pt x="525411" y="20192"/>
                </a:lnTo>
                <a:lnTo>
                  <a:pt x="14275" y="531304"/>
                </a:ln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7" name="Freeform 3"/>
          <p:cNvSpPr/>
          <p:nvPr/>
        </p:nvSpPr>
        <p:spPr>
          <a:xfrm>
            <a:off x="6386934" y="4235555"/>
            <a:ext cx="108000" cy="108000"/>
          </a:xfrm>
          <a:custGeom>
            <a:avLst/>
            <a:gdLst>
              <a:gd name="connsiteX0" fmla="*/ 0 w 134594"/>
              <a:gd name="connsiteY0" fmla="*/ 67309 h 134594"/>
              <a:gd name="connsiteX1" fmla="*/ 67309 w 134594"/>
              <a:gd name="connsiteY1" fmla="*/ 134594 h 134594"/>
              <a:gd name="connsiteX2" fmla="*/ 134594 w 134594"/>
              <a:gd name="connsiteY2" fmla="*/ 67309 h 134594"/>
              <a:gd name="connsiteX3" fmla="*/ 67309 w 134594"/>
              <a:gd name="connsiteY3" fmla="*/ 0 h 134594"/>
              <a:gd name="connsiteX4" fmla="*/ 0 w 134594"/>
              <a:gd name="connsiteY4" fmla="*/ 67309 h 13459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594" h="134594">
                <a:moveTo>
                  <a:pt x="0" y="67309"/>
                </a:moveTo>
                <a:cubicBezTo>
                  <a:pt x="0" y="104470"/>
                  <a:pt x="30149" y="134594"/>
                  <a:pt x="67309" y="134594"/>
                </a:cubicBezTo>
                <a:cubicBezTo>
                  <a:pt x="104469" y="134594"/>
                  <a:pt x="134594" y="104470"/>
                  <a:pt x="134594" y="67309"/>
                </a:cubicBezTo>
                <a:cubicBezTo>
                  <a:pt x="134594" y="30149"/>
                  <a:pt x="104469" y="0"/>
                  <a:pt x="67309" y="0"/>
                </a:cubicBezTo>
                <a:cubicBezTo>
                  <a:pt x="30149" y="0"/>
                  <a:pt x="0" y="30149"/>
                  <a:pt x="0" y="67309"/>
                </a:cubicBez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8" name="Freeform 3"/>
          <p:cNvSpPr/>
          <p:nvPr/>
        </p:nvSpPr>
        <p:spPr>
          <a:xfrm>
            <a:off x="5610410" y="4742935"/>
            <a:ext cx="108000" cy="108000"/>
          </a:xfrm>
          <a:custGeom>
            <a:avLst/>
            <a:gdLst>
              <a:gd name="connsiteX0" fmla="*/ 0 w 134569"/>
              <a:gd name="connsiteY0" fmla="*/ 67284 h 134569"/>
              <a:gd name="connsiteX1" fmla="*/ 67284 w 134569"/>
              <a:gd name="connsiteY1" fmla="*/ 134569 h 134569"/>
              <a:gd name="connsiteX2" fmla="*/ 134569 w 134569"/>
              <a:gd name="connsiteY2" fmla="*/ 67284 h 134569"/>
              <a:gd name="connsiteX3" fmla="*/ 67284 w 134569"/>
              <a:gd name="connsiteY3" fmla="*/ 0 h 134569"/>
              <a:gd name="connsiteX4" fmla="*/ 0 w 134569"/>
              <a:gd name="connsiteY4" fmla="*/ 67284 h 134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569" h="134569">
                <a:moveTo>
                  <a:pt x="0" y="67284"/>
                </a:moveTo>
                <a:cubicBezTo>
                  <a:pt x="0" y="104444"/>
                  <a:pt x="30124" y="134569"/>
                  <a:pt x="67284" y="134569"/>
                </a:cubicBezTo>
                <a:cubicBezTo>
                  <a:pt x="104457" y="134569"/>
                  <a:pt x="134569" y="104444"/>
                  <a:pt x="134569" y="67284"/>
                </a:cubicBezTo>
                <a:cubicBezTo>
                  <a:pt x="134569" y="30124"/>
                  <a:pt x="104457" y="0"/>
                  <a:pt x="67284" y="0"/>
                </a:cubicBezTo>
                <a:cubicBezTo>
                  <a:pt x="30124" y="0"/>
                  <a:pt x="0" y="30124"/>
                  <a:pt x="0" y="67284"/>
                </a:cubicBez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9" name="Freeform 3"/>
          <p:cNvSpPr/>
          <p:nvPr/>
        </p:nvSpPr>
        <p:spPr>
          <a:xfrm>
            <a:off x="3298714" y="1703752"/>
            <a:ext cx="783653" cy="531329"/>
          </a:xfrm>
          <a:custGeom>
            <a:avLst/>
            <a:gdLst>
              <a:gd name="connsiteX0" fmla="*/ 14261 w 783653"/>
              <a:gd name="connsiteY0" fmla="*/ 531329 h 531329"/>
              <a:gd name="connsiteX1" fmla="*/ 0 w 783653"/>
              <a:gd name="connsiteY1" fmla="*/ 517055 h 531329"/>
              <a:gd name="connsiteX2" fmla="*/ 517029 w 783653"/>
              <a:gd name="connsiteY2" fmla="*/ 0 h 531329"/>
              <a:gd name="connsiteX3" fmla="*/ 783653 w 783653"/>
              <a:gd name="connsiteY3" fmla="*/ 0 h 531329"/>
              <a:gd name="connsiteX4" fmla="*/ 783653 w 783653"/>
              <a:gd name="connsiteY4" fmla="*/ 20192 h 531329"/>
              <a:gd name="connsiteX5" fmla="*/ 525386 w 783653"/>
              <a:gd name="connsiteY5" fmla="*/ 20192 h 531329"/>
              <a:gd name="connsiteX6" fmla="*/ 14261 w 783653"/>
              <a:gd name="connsiteY6" fmla="*/ 531329 h 5313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783653" h="531329">
                <a:moveTo>
                  <a:pt x="14261" y="531329"/>
                </a:moveTo>
                <a:lnTo>
                  <a:pt x="0" y="517055"/>
                </a:lnTo>
                <a:lnTo>
                  <a:pt x="517029" y="0"/>
                </a:lnTo>
                <a:lnTo>
                  <a:pt x="783653" y="0"/>
                </a:lnTo>
                <a:lnTo>
                  <a:pt x="783653" y="20192"/>
                </a:lnTo>
                <a:lnTo>
                  <a:pt x="525386" y="20192"/>
                </a:lnTo>
                <a:lnTo>
                  <a:pt x="14261" y="531329"/>
                </a:ln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0" name="Freeform 3"/>
          <p:cNvSpPr/>
          <p:nvPr/>
        </p:nvSpPr>
        <p:spPr>
          <a:xfrm>
            <a:off x="4028517" y="1643111"/>
            <a:ext cx="108000" cy="108000"/>
          </a:xfrm>
          <a:custGeom>
            <a:avLst/>
            <a:gdLst>
              <a:gd name="connsiteX0" fmla="*/ 0 w 134594"/>
              <a:gd name="connsiteY0" fmla="*/ 67322 h 134620"/>
              <a:gd name="connsiteX1" fmla="*/ 67297 w 134594"/>
              <a:gd name="connsiteY1" fmla="*/ 134620 h 134620"/>
              <a:gd name="connsiteX2" fmla="*/ 134594 w 134594"/>
              <a:gd name="connsiteY2" fmla="*/ 67322 h 134620"/>
              <a:gd name="connsiteX3" fmla="*/ 67297 w 134594"/>
              <a:gd name="connsiteY3" fmla="*/ 0 h 134620"/>
              <a:gd name="connsiteX4" fmla="*/ 0 w 134594"/>
              <a:gd name="connsiteY4" fmla="*/ 67322 h 134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594" h="134620">
                <a:moveTo>
                  <a:pt x="0" y="67322"/>
                </a:moveTo>
                <a:cubicBezTo>
                  <a:pt x="0" y="104482"/>
                  <a:pt x="30137" y="134620"/>
                  <a:pt x="67297" y="134620"/>
                </a:cubicBezTo>
                <a:cubicBezTo>
                  <a:pt x="104483" y="134620"/>
                  <a:pt x="134594" y="104482"/>
                  <a:pt x="134594" y="67322"/>
                </a:cubicBezTo>
                <a:cubicBezTo>
                  <a:pt x="134594" y="30149"/>
                  <a:pt x="104483" y="0"/>
                  <a:pt x="67297" y="0"/>
                </a:cubicBezTo>
                <a:cubicBezTo>
                  <a:pt x="30137" y="0"/>
                  <a:pt x="0" y="30149"/>
                  <a:pt x="0" y="67322"/>
                </a:cubicBez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1" name="Freeform 3"/>
          <p:cNvSpPr/>
          <p:nvPr/>
        </p:nvSpPr>
        <p:spPr>
          <a:xfrm>
            <a:off x="3251980" y="2160653"/>
            <a:ext cx="108000" cy="108000"/>
          </a:xfrm>
          <a:custGeom>
            <a:avLst/>
            <a:gdLst>
              <a:gd name="connsiteX0" fmla="*/ 0 w 134594"/>
              <a:gd name="connsiteY0" fmla="*/ 67297 h 134581"/>
              <a:gd name="connsiteX1" fmla="*/ 67310 w 134594"/>
              <a:gd name="connsiteY1" fmla="*/ 134581 h 134581"/>
              <a:gd name="connsiteX2" fmla="*/ 134594 w 134594"/>
              <a:gd name="connsiteY2" fmla="*/ 67297 h 134581"/>
              <a:gd name="connsiteX3" fmla="*/ 67310 w 134594"/>
              <a:gd name="connsiteY3" fmla="*/ 0 h 134581"/>
              <a:gd name="connsiteX4" fmla="*/ 0 w 134594"/>
              <a:gd name="connsiteY4" fmla="*/ 67297 h 13458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4594" h="134581">
                <a:moveTo>
                  <a:pt x="0" y="67297"/>
                </a:moveTo>
                <a:cubicBezTo>
                  <a:pt x="0" y="104457"/>
                  <a:pt x="30124" y="134581"/>
                  <a:pt x="67310" y="134581"/>
                </a:cubicBezTo>
                <a:cubicBezTo>
                  <a:pt x="104483" y="134581"/>
                  <a:pt x="134594" y="104457"/>
                  <a:pt x="134594" y="67297"/>
                </a:cubicBezTo>
                <a:cubicBezTo>
                  <a:pt x="134594" y="30124"/>
                  <a:pt x="104483" y="0"/>
                  <a:pt x="67310" y="0"/>
                </a:cubicBezTo>
                <a:cubicBezTo>
                  <a:pt x="30124" y="0"/>
                  <a:pt x="0" y="30124"/>
                  <a:pt x="0" y="67297"/>
                </a:cubicBezTo>
              </a:path>
            </a:pathLst>
          </a:custGeom>
          <a:solidFill>
            <a:srgbClr val="6C6C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2" name="Freeform 3"/>
          <p:cNvSpPr/>
          <p:nvPr/>
        </p:nvSpPr>
        <p:spPr>
          <a:xfrm>
            <a:off x="966850" y="1814614"/>
            <a:ext cx="1392961" cy="924496"/>
          </a:xfrm>
          <a:custGeom>
            <a:avLst/>
            <a:gdLst>
              <a:gd name="connsiteX0" fmla="*/ 1392961 w 1392961"/>
              <a:gd name="connsiteY0" fmla="*/ 924496 h 924496"/>
              <a:gd name="connsiteX1" fmla="*/ 0 w 1392961"/>
              <a:gd name="connsiteY1" fmla="*/ 924496 h 924496"/>
              <a:gd name="connsiteX2" fmla="*/ 0 w 1392961"/>
              <a:gd name="connsiteY2" fmla="*/ 0 h 924496"/>
              <a:gd name="connsiteX3" fmla="*/ 1392961 w 1392961"/>
              <a:gd name="connsiteY3" fmla="*/ 0 h 924496"/>
              <a:gd name="connsiteX4" fmla="*/ 1392961 w 1392961"/>
              <a:gd name="connsiteY4" fmla="*/ 924496 h 9244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92961" h="924496">
                <a:moveTo>
                  <a:pt x="1392961" y="924496"/>
                </a:moveTo>
                <a:lnTo>
                  <a:pt x="0" y="924496"/>
                </a:lnTo>
                <a:lnTo>
                  <a:pt x="0" y="0"/>
                </a:lnTo>
                <a:lnTo>
                  <a:pt x="1392961" y="0"/>
                </a:lnTo>
                <a:lnTo>
                  <a:pt x="1392961" y="924496"/>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3" name="Freeform 3"/>
          <p:cNvSpPr/>
          <p:nvPr/>
        </p:nvSpPr>
        <p:spPr>
          <a:xfrm>
            <a:off x="966850" y="3072333"/>
            <a:ext cx="2568003" cy="924496"/>
          </a:xfrm>
          <a:custGeom>
            <a:avLst/>
            <a:gdLst>
              <a:gd name="connsiteX0" fmla="*/ 2568003 w 2568003"/>
              <a:gd name="connsiteY0" fmla="*/ 924496 h 924496"/>
              <a:gd name="connsiteX1" fmla="*/ 0 w 2568003"/>
              <a:gd name="connsiteY1" fmla="*/ 924496 h 924496"/>
              <a:gd name="connsiteX2" fmla="*/ 0 w 2568003"/>
              <a:gd name="connsiteY2" fmla="*/ 0 h 924496"/>
              <a:gd name="connsiteX3" fmla="*/ 2568003 w 2568003"/>
              <a:gd name="connsiteY3" fmla="*/ 0 h 924496"/>
              <a:gd name="connsiteX4" fmla="*/ 2568003 w 2568003"/>
              <a:gd name="connsiteY4" fmla="*/ 924496 h 9244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68003" h="924496">
                <a:moveTo>
                  <a:pt x="2568003" y="924496"/>
                </a:moveTo>
                <a:lnTo>
                  <a:pt x="0" y="924496"/>
                </a:lnTo>
                <a:lnTo>
                  <a:pt x="0" y="0"/>
                </a:lnTo>
                <a:lnTo>
                  <a:pt x="2568003" y="0"/>
                </a:lnTo>
                <a:lnTo>
                  <a:pt x="2568003" y="924496"/>
                </a:lnTo>
              </a:path>
            </a:pathLst>
          </a:custGeom>
          <a:solidFill>
            <a:srgbClr val="6666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4" name="Freeform 3"/>
          <p:cNvSpPr/>
          <p:nvPr/>
        </p:nvSpPr>
        <p:spPr>
          <a:xfrm>
            <a:off x="966850" y="4336046"/>
            <a:ext cx="3738562" cy="924509"/>
          </a:xfrm>
          <a:custGeom>
            <a:avLst/>
            <a:gdLst>
              <a:gd name="connsiteX0" fmla="*/ 3738562 w 3738562"/>
              <a:gd name="connsiteY0" fmla="*/ 924509 h 924509"/>
              <a:gd name="connsiteX1" fmla="*/ 0 w 3738562"/>
              <a:gd name="connsiteY1" fmla="*/ 924509 h 924509"/>
              <a:gd name="connsiteX2" fmla="*/ 0 w 3738562"/>
              <a:gd name="connsiteY2" fmla="*/ 0 h 924509"/>
              <a:gd name="connsiteX3" fmla="*/ 3738562 w 3738562"/>
              <a:gd name="connsiteY3" fmla="*/ 0 h 924509"/>
              <a:gd name="connsiteX4" fmla="*/ 3738562 w 3738562"/>
              <a:gd name="connsiteY4" fmla="*/ 924509 h 9245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38562" h="924509">
                <a:moveTo>
                  <a:pt x="3738562" y="924509"/>
                </a:moveTo>
                <a:lnTo>
                  <a:pt x="0" y="924509"/>
                </a:lnTo>
                <a:lnTo>
                  <a:pt x="0" y="0"/>
                </a:lnTo>
                <a:lnTo>
                  <a:pt x="3738562" y="0"/>
                </a:lnTo>
                <a:lnTo>
                  <a:pt x="3738562" y="92450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76" name="组合 75"/>
          <p:cNvGrpSpPr/>
          <p:nvPr/>
        </p:nvGrpSpPr>
        <p:grpSpPr>
          <a:xfrm>
            <a:off x="4859020" y="4565015"/>
            <a:ext cx="493395" cy="499110"/>
            <a:chOff x="7772" y="7161"/>
            <a:chExt cx="777" cy="786"/>
          </a:xfrm>
        </p:grpSpPr>
        <p:grpSp>
          <p:nvGrpSpPr>
            <p:cNvPr id="75" name="组合 74"/>
            <p:cNvGrpSpPr/>
            <p:nvPr/>
          </p:nvGrpSpPr>
          <p:grpSpPr>
            <a:xfrm>
              <a:off x="7772" y="7161"/>
              <a:ext cx="708" cy="786"/>
              <a:chOff x="7772" y="7161"/>
              <a:chExt cx="708" cy="786"/>
            </a:xfrm>
          </p:grpSpPr>
          <p:sp>
            <p:nvSpPr>
              <p:cNvPr id="60" name="Freeform 3"/>
              <p:cNvSpPr/>
              <p:nvPr/>
            </p:nvSpPr>
            <p:spPr>
              <a:xfrm>
                <a:off x="8138" y="7236"/>
                <a:ext cx="342" cy="342"/>
              </a:xfrm>
              <a:custGeom>
                <a:avLst/>
                <a:gdLst>
                  <a:gd name="connsiteX0" fmla="*/ 217220 w 217220"/>
                  <a:gd name="connsiteY0" fmla="*/ 0 h 217195"/>
                  <a:gd name="connsiteX1" fmla="*/ 201701 w 217220"/>
                  <a:gd name="connsiteY1" fmla="*/ 0 h 217195"/>
                  <a:gd name="connsiteX2" fmla="*/ 0 w 217220"/>
                  <a:gd name="connsiteY2" fmla="*/ 201676 h 217195"/>
                  <a:gd name="connsiteX3" fmla="*/ 0 w 217220"/>
                  <a:gd name="connsiteY3" fmla="*/ 217195 h 217195"/>
                  <a:gd name="connsiteX4" fmla="*/ 15506 w 217220"/>
                  <a:gd name="connsiteY4" fmla="*/ 217195 h 217195"/>
                  <a:gd name="connsiteX5" fmla="*/ 217220 w 217220"/>
                  <a:gd name="connsiteY5" fmla="*/ 15506 h 217195"/>
                  <a:gd name="connsiteX6" fmla="*/ 217220 w 217220"/>
                  <a:gd name="connsiteY6" fmla="*/ 0 h 2171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17220" h="217195">
                    <a:moveTo>
                      <a:pt x="217220" y="0"/>
                    </a:moveTo>
                    <a:cubicBezTo>
                      <a:pt x="212928" y="-4292"/>
                      <a:pt x="205994" y="-4292"/>
                      <a:pt x="201701" y="0"/>
                    </a:cubicBezTo>
                    <a:lnTo>
                      <a:pt x="0" y="201676"/>
                    </a:lnTo>
                    <a:cubicBezTo>
                      <a:pt x="-4279" y="205968"/>
                      <a:pt x="-4279" y="212915"/>
                      <a:pt x="0" y="217195"/>
                    </a:cubicBezTo>
                    <a:cubicBezTo>
                      <a:pt x="4279" y="221475"/>
                      <a:pt x="11226" y="221475"/>
                      <a:pt x="15506" y="217195"/>
                    </a:cubicBezTo>
                    <a:lnTo>
                      <a:pt x="217220" y="15506"/>
                    </a:lnTo>
                    <a:cubicBezTo>
                      <a:pt x="221500" y="11226"/>
                      <a:pt x="221500" y="4279"/>
                      <a:pt x="217220" y="0"/>
                    </a:cubicBezTo>
                  </a:path>
                </a:pathLst>
              </a:custGeom>
              <a:solidFill>
                <a:srgbClr val="C9CAC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1" name="Freeform 3"/>
              <p:cNvSpPr/>
              <p:nvPr/>
            </p:nvSpPr>
            <p:spPr>
              <a:xfrm>
                <a:off x="7981" y="7446"/>
                <a:ext cx="288" cy="292"/>
              </a:xfrm>
              <a:custGeom>
                <a:avLst/>
                <a:gdLst>
                  <a:gd name="connsiteX0" fmla="*/ 137959 w 182689"/>
                  <a:gd name="connsiteY0" fmla="*/ 18923 h 185369"/>
                  <a:gd name="connsiteX1" fmla="*/ 106260 w 182689"/>
                  <a:gd name="connsiteY1" fmla="*/ 3340 h 185369"/>
                  <a:gd name="connsiteX2" fmla="*/ 70713 w 182689"/>
                  <a:gd name="connsiteY2" fmla="*/ 0 h 185369"/>
                  <a:gd name="connsiteX3" fmla="*/ 37680 w 182689"/>
                  <a:gd name="connsiteY3" fmla="*/ 10719 h 185369"/>
                  <a:gd name="connsiteX4" fmla="*/ 13195 w 182689"/>
                  <a:gd name="connsiteY4" fmla="*/ 33553 h 185369"/>
                  <a:gd name="connsiteX5" fmla="*/ 0 w 182689"/>
                  <a:gd name="connsiteY5" fmla="*/ 65760 h 185369"/>
                  <a:gd name="connsiteX6" fmla="*/ 1130 w 182689"/>
                  <a:gd name="connsiteY6" fmla="*/ 104051 h 185369"/>
                  <a:gd name="connsiteX7" fmla="*/ 17538 w 182689"/>
                  <a:gd name="connsiteY7" fmla="*/ 140830 h 185369"/>
                  <a:gd name="connsiteX8" fmla="*/ 45465 w 182689"/>
                  <a:gd name="connsiteY8" fmla="*/ 168655 h 185369"/>
                  <a:gd name="connsiteX9" fmla="*/ 80492 w 182689"/>
                  <a:gd name="connsiteY9" fmla="*/ 184365 h 185369"/>
                  <a:gd name="connsiteX10" fmla="*/ 118046 w 182689"/>
                  <a:gd name="connsiteY10" fmla="*/ 185369 h 185369"/>
                  <a:gd name="connsiteX11" fmla="*/ 150634 w 182689"/>
                  <a:gd name="connsiteY11" fmla="*/ 171348 h 185369"/>
                  <a:gd name="connsiteX12" fmla="*/ 172630 w 182689"/>
                  <a:gd name="connsiteY12" fmla="*/ 146265 h 185369"/>
                  <a:gd name="connsiteX13" fmla="*/ 182689 w 182689"/>
                  <a:gd name="connsiteY13" fmla="*/ 114046 h 185369"/>
                  <a:gd name="connsiteX14" fmla="*/ 179552 w 182689"/>
                  <a:gd name="connsiteY14" fmla="*/ 78105 h 185369"/>
                  <a:gd name="connsiteX15" fmla="*/ 164223 w 182689"/>
                  <a:gd name="connsiteY15" fmla="*/ 45656 h 185369"/>
                  <a:gd name="connsiteX16" fmla="*/ 116687 w 182689"/>
                  <a:gd name="connsiteY16" fmla="*/ 93192 h 185369"/>
                  <a:gd name="connsiteX17" fmla="*/ 103454 w 182689"/>
                  <a:gd name="connsiteY17" fmla="*/ 98666 h 185369"/>
                  <a:gd name="connsiteX18" fmla="*/ 90195 w 182689"/>
                  <a:gd name="connsiteY18" fmla="*/ 93192 h 185369"/>
                  <a:gd name="connsiteX19" fmla="*/ 90195 w 182689"/>
                  <a:gd name="connsiteY19" fmla="*/ 66700 h 185369"/>
                  <a:gd name="connsiteX20" fmla="*/ 137959 w 182689"/>
                  <a:gd name="connsiteY20" fmla="*/ 18923 h 1853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182689" h="185369">
                    <a:moveTo>
                      <a:pt x="137959" y="18923"/>
                    </a:moveTo>
                    <a:cubicBezTo>
                      <a:pt x="128282" y="11963"/>
                      <a:pt x="117550" y="6629"/>
                      <a:pt x="106260" y="3340"/>
                    </a:cubicBezTo>
                    <a:cubicBezTo>
                      <a:pt x="94830" y="0"/>
                      <a:pt x="82791" y="-1269"/>
                      <a:pt x="70713" y="0"/>
                    </a:cubicBezTo>
                    <a:cubicBezTo>
                      <a:pt x="58496" y="1270"/>
                      <a:pt x="47357" y="5003"/>
                      <a:pt x="37680" y="10719"/>
                    </a:cubicBezTo>
                    <a:cubicBezTo>
                      <a:pt x="27901" y="16484"/>
                      <a:pt x="19596" y="24269"/>
                      <a:pt x="13195" y="33553"/>
                    </a:cubicBezTo>
                    <a:cubicBezTo>
                      <a:pt x="6705" y="42964"/>
                      <a:pt x="2158" y="53873"/>
                      <a:pt x="0" y="65760"/>
                    </a:cubicBezTo>
                    <a:cubicBezTo>
                      <a:pt x="-2184" y="77775"/>
                      <a:pt x="-1968" y="90728"/>
                      <a:pt x="1130" y="104051"/>
                    </a:cubicBezTo>
                    <a:cubicBezTo>
                      <a:pt x="4241" y="117449"/>
                      <a:pt x="9905" y="129883"/>
                      <a:pt x="17538" y="140830"/>
                    </a:cubicBezTo>
                    <a:cubicBezTo>
                      <a:pt x="25158" y="151803"/>
                      <a:pt x="34696" y="161226"/>
                      <a:pt x="45465" y="168655"/>
                    </a:cubicBezTo>
                    <a:cubicBezTo>
                      <a:pt x="56197" y="176072"/>
                      <a:pt x="68084" y="181457"/>
                      <a:pt x="80492" y="184365"/>
                    </a:cubicBezTo>
                    <a:cubicBezTo>
                      <a:pt x="92773" y="187274"/>
                      <a:pt x="105524" y="187744"/>
                      <a:pt x="118046" y="185369"/>
                    </a:cubicBezTo>
                    <a:cubicBezTo>
                      <a:pt x="130416" y="183032"/>
                      <a:pt x="141389" y="178130"/>
                      <a:pt x="150634" y="171348"/>
                    </a:cubicBezTo>
                    <a:cubicBezTo>
                      <a:pt x="159765" y="164643"/>
                      <a:pt x="167182" y="156070"/>
                      <a:pt x="172630" y="146265"/>
                    </a:cubicBezTo>
                    <a:cubicBezTo>
                      <a:pt x="178015" y="136563"/>
                      <a:pt x="181457" y="125641"/>
                      <a:pt x="182689" y="114046"/>
                    </a:cubicBezTo>
                    <a:cubicBezTo>
                      <a:pt x="183908" y="102577"/>
                      <a:pt x="182968" y="90411"/>
                      <a:pt x="179552" y="78105"/>
                    </a:cubicBezTo>
                    <a:cubicBezTo>
                      <a:pt x="176275" y="66281"/>
                      <a:pt x="170967" y="55372"/>
                      <a:pt x="164223" y="45656"/>
                    </a:cubicBezTo>
                    <a:lnTo>
                      <a:pt x="116687" y="93192"/>
                    </a:lnTo>
                    <a:cubicBezTo>
                      <a:pt x="113157" y="96735"/>
                      <a:pt x="108457" y="98666"/>
                      <a:pt x="103454" y="98666"/>
                    </a:cubicBezTo>
                    <a:cubicBezTo>
                      <a:pt x="98437" y="98666"/>
                      <a:pt x="93738" y="96735"/>
                      <a:pt x="90195" y="93192"/>
                    </a:cubicBezTo>
                    <a:cubicBezTo>
                      <a:pt x="82880" y="85877"/>
                      <a:pt x="82880" y="74002"/>
                      <a:pt x="90195" y="66700"/>
                    </a:cubicBezTo>
                    <a:lnTo>
                      <a:pt x="137959" y="18923"/>
                    </a:lnTo>
                  </a:path>
                </a:pathLst>
              </a:custGeom>
              <a:solidFill>
                <a:srgbClr val="C9CAC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2" name="Freeform 3"/>
              <p:cNvSpPr/>
              <p:nvPr/>
            </p:nvSpPr>
            <p:spPr>
              <a:xfrm>
                <a:off x="7772" y="7273"/>
                <a:ext cx="664" cy="674"/>
              </a:xfrm>
              <a:custGeom>
                <a:avLst/>
                <a:gdLst>
                  <a:gd name="connsiteX0" fmla="*/ 376832 w 421930"/>
                  <a:gd name="connsiteY0" fmla="*/ 101231 h 428012"/>
                  <a:gd name="connsiteX1" fmla="*/ 365516 w 421930"/>
                  <a:gd name="connsiteY1" fmla="*/ 86741 h 428012"/>
                  <a:gd name="connsiteX2" fmla="*/ 322374 w 421930"/>
                  <a:gd name="connsiteY2" fmla="*/ 129908 h 428012"/>
                  <a:gd name="connsiteX3" fmla="*/ 326070 w 421930"/>
                  <a:gd name="connsiteY3" fmla="*/ 134670 h 428012"/>
                  <a:gd name="connsiteX4" fmla="*/ 349146 w 421930"/>
                  <a:gd name="connsiteY4" fmla="*/ 182372 h 428012"/>
                  <a:gd name="connsiteX5" fmla="*/ 354290 w 421930"/>
                  <a:gd name="connsiteY5" fmla="*/ 233921 h 428012"/>
                  <a:gd name="connsiteX6" fmla="*/ 340599 w 421930"/>
                  <a:gd name="connsiteY6" fmla="*/ 280771 h 428012"/>
                  <a:gd name="connsiteX7" fmla="*/ 309408 w 421930"/>
                  <a:gd name="connsiteY7" fmla="*/ 317957 h 428012"/>
                  <a:gd name="connsiteX8" fmla="*/ 262189 w 421930"/>
                  <a:gd name="connsiteY8" fmla="*/ 339521 h 428012"/>
                  <a:gd name="connsiteX9" fmla="*/ 206830 w 421930"/>
                  <a:gd name="connsiteY9" fmla="*/ 338975 h 428012"/>
                  <a:gd name="connsiteX10" fmla="*/ 154747 w 421930"/>
                  <a:gd name="connsiteY10" fmla="*/ 316179 h 428012"/>
                  <a:gd name="connsiteX11" fmla="*/ 113193 w 421930"/>
                  <a:gd name="connsiteY11" fmla="*/ 274866 h 428012"/>
                  <a:gd name="connsiteX12" fmla="*/ 89228 w 421930"/>
                  <a:gd name="connsiteY12" fmla="*/ 220154 h 428012"/>
                  <a:gd name="connsiteX13" fmla="*/ 88352 w 421930"/>
                  <a:gd name="connsiteY13" fmla="*/ 163639 h 428012"/>
                  <a:gd name="connsiteX14" fmla="*/ 108672 w 421930"/>
                  <a:gd name="connsiteY14" fmla="*/ 116814 h 428012"/>
                  <a:gd name="connsiteX15" fmla="*/ 145172 w 421930"/>
                  <a:gd name="connsiteY15" fmla="*/ 84315 h 428012"/>
                  <a:gd name="connsiteX16" fmla="*/ 193317 w 421930"/>
                  <a:gd name="connsiteY16" fmla="*/ 69761 h 428012"/>
                  <a:gd name="connsiteX17" fmla="*/ 244397 w 421930"/>
                  <a:gd name="connsiteY17" fmla="*/ 75285 h 428012"/>
                  <a:gd name="connsiteX18" fmla="*/ 289850 w 421930"/>
                  <a:gd name="connsiteY18" fmla="*/ 98094 h 428012"/>
                  <a:gd name="connsiteX19" fmla="*/ 296162 w 421930"/>
                  <a:gd name="connsiteY19" fmla="*/ 103098 h 428012"/>
                  <a:gd name="connsiteX20" fmla="*/ 339380 w 421930"/>
                  <a:gd name="connsiteY20" fmla="*/ 59893 h 428012"/>
                  <a:gd name="connsiteX21" fmla="*/ 322209 w 421930"/>
                  <a:gd name="connsiteY21" fmla="*/ 45885 h 428012"/>
                  <a:gd name="connsiteX22" fmla="*/ 253668 w 421930"/>
                  <a:gd name="connsiteY22" fmla="*/ 10376 h 428012"/>
                  <a:gd name="connsiteX23" fmla="*/ 175499 w 421930"/>
                  <a:gd name="connsiteY23" fmla="*/ 0 h 428012"/>
                  <a:gd name="connsiteX24" fmla="*/ 99909 w 421930"/>
                  <a:gd name="connsiteY24" fmla="*/ 19989 h 428012"/>
                  <a:gd name="connsiteX25" fmla="*/ 40523 w 421930"/>
                  <a:gd name="connsiteY25" fmla="*/ 68643 h 428012"/>
                  <a:gd name="connsiteX26" fmla="*/ 5421 w 421930"/>
                  <a:gd name="connsiteY26" fmla="*/ 141719 h 428012"/>
                  <a:gd name="connsiteX27" fmla="*/ 4341 w 421930"/>
                  <a:gd name="connsiteY27" fmla="*/ 232498 h 428012"/>
                  <a:gd name="connsiteX28" fmla="*/ 42136 w 421930"/>
                  <a:gd name="connsiteY28" fmla="*/ 321665 h 428012"/>
                  <a:gd name="connsiteX29" fmla="*/ 109827 w 421930"/>
                  <a:gd name="connsiteY29" fmla="*/ 388632 h 428012"/>
                  <a:gd name="connsiteX30" fmla="*/ 194702 w 421930"/>
                  <a:gd name="connsiteY30" fmla="*/ 424065 h 428012"/>
                  <a:gd name="connsiteX31" fmla="*/ 283297 w 421930"/>
                  <a:gd name="connsiteY31" fmla="*/ 422186 h 428012"/>
                  <a:gd name="connsiteX32" fmla="*/ 356614 w 421930"/>
                  <a:gd name="connsiteY32" fmla="*/ 385089 h 428012"/>
                  <a:gd name="connsiteX33" fmla="*/ 403083 w 421930"/>
                  <a:gd name="connsiteY33" fmla="*/ 324904 h 428012"/>
                  <a:gd name="connsiteX34" fmla="*/ 421930 w 421930"/>
                  <a:gd name="connsiteY34" fmla="*/ 251790 h 428012"/>
                  <a:gd name="connsiteX35" fmla="*/ 412456 w 421930"/>
                  <a:gd name="connsiteY35" fmla="*/ 173164 h 428012"/>
                  <a:gd name="connsiteX36" fmla="*/ 376832 w 421930"/>
                  <a:gd name="connsiteY36" fmla="*/ 101231 h 42801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Lst>
                <a:rect l="l" t="t" r="r" b="b"/>
                <a:pathLst>
                  <a:path w="421930" h="428012">
                    <a:moveTo>
                      <a:pt x="376832" y="101231"/>
                    </a:moveTo>
                    <a:cubicBezTo>
                      <a:pt x="373251" y="96240"/>
                      <a:pt x="369453" y="91440"/>
                      <a:pt x="365516" y="86741"/>
                    </a:cubicBezTo>
                    <a:lnTo>
                      <a:pt x="322374" y="129908"/>
                    </a:lnTo>
                    <a:cubicBezTo>
                      <a:pt x="323594" y="131495"/>
                      <a:pt x="324902" y="133019"/>
                      <a:pt x="326070" y="134670"/>
                    </a:cubicBezTo>
                    <a:cubicBezTo>
                      <a:pt x="336205" y="148844"/>
                      <a:pt x="344168" y="164909"/>
                      <a:pt x="349146" y="182372"/>
                    </a:cubicBezTo>
                    <a:cubicBezTo>
                      <a:pt x="354214" y="199948"/>
                      <a:pt x="355788" y="217385"/>
                      <a:pt x="354290" y="233921"/>
                    </a:cubicBezTo>
                    <a:cubicBezTo>
                      <a:pt x="352766" y="250685"/>
                      <a:pt x="348092" y="266572"/>
                      <a:pt x="340599" y="280771"/>
                    </a:cubicBezTo>
                    <a:cubicBezTo>
                      <a:pt x="332992" y="295186"/>
                      <a:pt x="322464" y="307886"/>
                      <a:pt x="309408" y="317957"/>
                    </a:cubicBezTo>
                    <a:cubicBezTo>
                      <a:pt x="296136" y="328206"/>
                      <a:pt x="280261" y="335737"/>
                      <a:pt x="262189" y="339521"/>
                    </a:cubicBezTo>
                    <a:cubicBezTo>
                      <a:pt x="243825" y="343370"/>
                      <a:pt x="225042" y="343014"/>
                      <a:pt x="206830" y="338975"/>
                    </a:cubicBezTo>
                    <a:cubicBezTo>
                      <a:pt x="188428" y="334886"/>
                      <a:pt x="170724" y="327075"/>
                      <a:pt x="154747" y="316179"/>
                    </a:cubicBezTo>
                    <a:cubicBezTo>
                      <a:pt x="138682" y="305218"/>
                      <a:pt x="124496" y="291210"/>
                      <a:pt x="113193" y="274866"/>
                    </a:cubicBezTo>
                    <a:cubicBezTo>
                      <a:pt x="101928" y="258584"/>
                      <a:pt x="93597" y="240080"/>
                      <a:pt x="89228" y="220154"/>
                    </a:cubicBezTo>
                    <a:cubicBezTo>
                      <a:pt x="84872" y="200443"/>
                      <a:pt x="84796" y="181280"/>
                      <a:pt x="88352" y="163639"/>
                    </a:cubicBezTo>
                    <a:cubicBezTo>
                      <a:pt x="91857" y="146253"/>
                      <a:pt x="98855" y="130365"/>
                      <a:pt x="108672" y="116814"/>
                    </a:cubicBezTo>
                    <a:cubicBezTo>
                      <a:pt x="118336" y="103479"/>
                      <a:pt x="130693" y="92430"/>
                      <a:pt x="145172" y="84315"/>
                    </a:cubicBezTo>
                    <a:cubicBezTo>
                      <a:pt x="159383" y="76377"/>
                      <a:pt x="175601" y="71297"/>
                      <a:pt x="193317" y="69761"/>
                    </a:cubicBezTo>
                    <a:cubicBezTo>
                      <a:pt x="210742" y="68249"/>
                      <a:pt x="228026" y="70307"/>
                      <a:pt x="244397" y="75285"/>
                    </a:cubicBezTo>
                    <a:cubicBezTo>
                      <a:pt x="260615" y="80213"/>
                      <a:pt x="276019" y="88010"/>
                      <a:pt x="289850" y="98094"/>
                    </a:cubicBezTo>
                    <a:cubicBezTo>
                      <a:pt x="292009" y="99682"/>
                      <a:pt x="294066" y="101422"/>
                      <a:pt x="296162" y="103098"/>
                    </a:cubicBezTo>
                    <a:lnTo>
                      <a:pt x="339380" y="59893"/>
                    </a:lnTo>
                    <a:cubicBezTo>
                      <a:pt x="333817" y="54978"/>
                      <a:pt x="328140" y="50253"/>
                      <a:pt x="322209" y="45885"/>
                    </a:cubicBezTo>
                    <a:cubicBezTo>
                      <a:pt x="301369" y="30441"/>
                      <a:pt x="278153" y="18313"/>
                      <a:pt x="253668" y="10376"/>
                    </a:cubicBezTo>
                    <a:cubicBezTo>
                      <a:pt x="228788" y="2311"/>
                      <a:pt x="202372" y="-1498"/>
                      <a:pt x="175499" y="0"/>
                    </a:cubicBezTo>
                    <a:cubicBezTo>
                      <a:pt x="147991" y="1536"/>
                      <a:pt x="122502" y="8496"/>
                      <a:pt x="99909" y="19989"/>
                    </a:cubicBezTo>
                    <a:cubicBezTo>
                      <a:pt x="76718" y="31762"/>
                      <a:pt x="56563" y="48323"/>
                      <a:pt x="40523" y="68643"/>
                    </a:cubicBezTo>
                    <a:cubicBezTo>
                      <a:pt x="24052" y="89484"/>
                      <a:pt x="11948" y="114249"/>
                      <a:pt x="5421" y="141719"/>
                    </a:cubicBezTo>
                    <a:cubicBezTo>
                      <a:pt x="-1246" y="169811"/>
                      <a:pt x="-2008" y="200571"/>
                      <a:pt x="4341" y="232498"/>
                    </a:cubicBezTo>
                    <a:cubicBezTo>
                      <a:pt x="10793" y="264922"/>
                      <a:pt x="23924" y="295109"/>
                      <a:pt x="42136" y="321665"/>
                    </a:cubicBezTo>
                    <a:cubicBezTo>
                      <a:pt x="60386" y="348348"/>
                      <a:pt x="83538" y="371081"/>
                      <a:pt x="109827" y="388632"/>
                    </a:cubicBezTo>
                    <a:cubicBezTo>
                      <a:pt x="135913" y="406069"/>
                      <a:pt x="164793" y="418210"/>
                      <a:pt x="194702" y="424065"/>
                    </a:cubicBezTo>
                    <a:cubicBezTo>
                      <a:pt x="224077" y="429818"/>
                      <a:pt x="254175" y="429463"/>
                      <a:pt x="283297" y="422186"/>
                    </a:cubicBezTo>
                    <a:cubicBezTo>
                      <a:pt x="311656" y="415112"/>
                      <a:pt x="336319" y="402158"/>
                      <a:pt x="356614" y="385089"/>
                    </a:cubicBezTo>
                    <a:cubicBezTo>
                      <a:pt x="376388" y="368452"/>
                      <a:pt x="392021" y="347903"/>
                      <a:pt x="403083" y="324904"/>
                    </a:cubicBezTo>
                    <a:cubicBezTo>
                      <a:pt x="413853" y="302488"/>
                      <a:pt x="420292" y="277685"/>
                      <a:pt x="421930" y="251790"/>
                    </a:cubicBezTo>
                    <a:cubicBezTo>
                      <a:pt x="423530" y="226402"/>
                      <a:pt x="420533" y="199834"/>
                      <a:pt x="412456" y="173164"/>
                    </a:cubicBezTo>
                    <a:cubicBezTo>
                      <a:pt x="404467" y="146811"/>
                      <a:pt x="392212" y="122605"/>
                      <a:pt x="376832" y="101231"/>
                    </a:cubicBezTo>
                  </a:path>
                </a:pathLst>
              </a:custGeom>
              <a:solidFill>
                <a:srgbClr val="C9CAC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3" name="Freeform 3"/>
              <p:cNvSpPr/>
              <p:nvPr/>
            </p:nvSpPr>
            <p:spPr>
              <a:xfrm>
                <a:off x="8343" y="7161"/>
                <a:ext cx="108" cy="148"/>
              </a:xfrm>
              <a:custGeom>
                <a:avLst/>
                <a:gdLst>
                  <a:gd name="connsiteX0" fmla="*/ 68630 w 68630"/>
                  <a:gd name="connsiteY0" fmla="*/ 35064 h 93840"/>
                  <a:gd name="connsiteX1" fmla="*/ 58801 w 68630"/>
                  <a:gd name="connsiteY1" fmla="*/ 0 h 93840"/>
                  <a:gd name="connsiteX2" fmla="*/ 0 w 68630"/>
                  <a:gd name="connsiteY2" fmla="*/ 58801 h 93840"/>
                  <a:gd name="connsiteX3" fmla="*/ 9842 w 68630"/>
                  <a:gd name="connsiteY3" fmla="*/ 93840 h 93840"/>
                  <a:gd name="connsiteX4" fmla="*/ 68630 w 68630"/>
                  <a:gd name="connsiteY4" fmla="*/ 35064 h 938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630" h="93840">
                    <a:moveTo>
                      <a:pt x="68630" y="35064"/>
                    </a:moveTo>
                    <a:lnTo>
                      <a:pt x="58801" y="0"/>
                    </a:lnTo>
                    <a:lnTo>
                      <a:pt x="0" y="58801"/>
                    </a:lnTo>
                    <a:lnTo>
                      <a:pt x="9842" y="93840"/>
                    </a:lnTo>
                    <a:lnTo>
                      <a:pt x="68630" y="35064"/>
                    </a:lnTo>
                  </a:path>
                </a:pathLst>
              </a:custGeom>
              <a:solidFill>
                <a:srgbClr val="C9CAC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grpSp>
        <p:sp>
          <p:nvSpPr>
            <p:cNvPr id="64" name="Freeform 3"/>
            <p:cNvSpPr/>
            <p:nvPr/>
          </p:nvSpPr>
          <p:spPr>
            <a:xfrm>
              <a:off x="8401" y="7268"/>
              <a:ext cx="148" cy="108"/>
            </a:xfrm>
            <a:custGeom>
              <a:avLst/>
              <a:gdLst>
                <a:gd name="connsiteX0" fmla="*/ 58788 w 93840"/>
                <a:gd name="connsiteY0" fmla="*/ 0 h 68630"/>
                <a:gd name="connsiteX1" fmla="*/ 0 w 93840"/>
                <a:gd name="connsiteY1" fmla="*/ 58801 h 68630"/>
                <a:gd name="connsiteX2" fmla="*/ 35052 w 93840"/>
                <a:gd name="connsiteY2" fmla="*/ 68631 h 68630"/>
                <a:gd name="connsiteX3" fmla="*/ 93840 w 93840"/>
                <a:gd name="connsiteY3" fmla="*/ 9842 h 68630"/>
                <a:gd name="connsiteX4" fmla="*/ 58788 w 93840"/>
                <a:gd name="connsiteY4" fmla="*/ 0 h 686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840" h="68630">
                  <a:moveTo>
                    <a:pt x="58788" y="0"/>
                  </a:moveTo>
                  <a:lnTo>
                    <a:pt x="0" y="58801"/>
                  </a:lnTo>
                  <a:lnTo>
                    <a:pt x="35052" y="68631"/>
                  </a:lnTo>
                  <a:lnTo>
                    <a:pt x="93840" y="9842"/>
                  </a:lnTo>
                  <a:lnTo>
                    <a:pt x="58788" y="0"/>
                  </a:lnTo>
                </a:path>
              </a:pathLst>
            </a:custGeom>
            <a:solidFill>
              <a:srgbClr val="C9CAC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grpSp>
      <p:sp>
        <p:nvSpPr>
          <p:cNvPr id="67" name="TextBox 1"/>
          <p:cNvSpPr txBox="1"/>
          <p:nvPr/>
        </p:nvSpPr>
        <p:spPr>
          <a:xfrm>
            <a:off x="6623050" y="4422140"/>
            <a:ext cx="4031615" cy="594360"/>
          </a:xfrm>
          <a:prstGeom prst="rect">
            <a:avLst/>
          </a:prstGeom>
          <a:noFill/>
        </p:spPr>
        <p:txBody>
          <a:bodyPr wrap="square" lIns="0" tIns="0" rIns="0" rtlCol="0">
            <a:spAutoFit/>
          </a:bodyPr>
          <a:lstStyle/>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有机农庄多通过大面积租赁土地，规模种植，从土壤的改良</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培育、配送等都有严格的控制和管理以保证产品品质。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8" name="TextBox 1"/>
          <p:cNvSpPr txBox="1"/>
          <p:nvPr/>
        </p:nvSpPr>
        <p:spPr>
          <a:xfrm>
            <a:off x="4318000" y="1851025"/>
            <a:ext cx="4419600" cy="594360"/>
          </a:xfrm>
          <a:prstGeom prst="rect">
            <a:avLst/>
          </a:prstGeom>
          <a:noFill/>
        </p:spPr>
        <p:txBody>
          <a:bodyPr wrap="none" lIns="0" tIns="0" rIns="0" rtlCol="0">
            <a:spAutoFit/>
          </a:bodyPr>
          <a:lstStyle/>
          <a:p>
            <a:pPr defTabSz="0">
              <a:lnSpc>
                <a:spcPct val="150000"/>
              </a:lnSpc>
              <a:tabLst>
                <a:tab pos="1143000" algn="l"/>
                <a:tab pos="1155700" algn="l"/>
                <a:tab pos="2273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有机蔬菜的生产加工条件严格，大型的有机蔬菜运营商一般都建有</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1143000" algn="l"/>
                <a:tab pos="1155700" algn="l"/>
                <a:tab pos="2273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自己的有机农庄进行自产自销；或者联合合作基地进行产品整合。</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9" name="TextBox 1"/>
          <p:cNvSpPr txBox="1"/>
          <p:nvPr/>
        </p:nvSpPr>
        <p:spPr>
          <a:xfrm>
            <a:off x="1016000" y="2129790"/>
            <a:ext cx="609600" cy="471805"/>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重要</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竞争对手</a:t>
            </a:r>
            <a:endParaRPr lang="en-US" altLang="zh-CN" sz="1200" dirty="0" smtClean="0">
              <a:solidFill>
                <a:srgbClr val="FFFFFF"/>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0" name="TextBox 1"/>
          <p:cNvSpPr txBox="1"/>
          <p:nvPr/>
        </p:nvSpPr>
        <p:spPr>
          <a:xfrm>
            <a:off x="1016000" y="4686300"/>
            <a:ext cx="609600" cy="243205"/>
          </a:xfrm>
          <a:prstGeom prst="rect">
            <a:avLst/>
          </a:prstGeom>
          <a:noFill/>
        </p:spPr>
        <p:txBody>
          <a:bodyPr wrap="none" lIns="0" tIns="0" rIns="0" rtlCol="0">
            <a:spAutoFit/>
          </a:bodyPr>
          <a:lstStyle/>
          <a:p>
            <a:pPr defTabSz="0">
              <a:lnSpc>
                <a:spcPts val="1500"/>
              </a:lnSpc>
            </a:pPr>
            <a:r>
              <a:rPr lang="en-US" altLang="zh-CN" sz="1200" dirty="0" smtClean="0">
                <a:solidFill>
                  <a:srgbClr val="C9CACA"/>
                </a:solidFill>
                <a:latin typeface="微软雅黑" panose="020B0503020204020204" pitchFamily="18" charset="-122"/>
                <a:ea typeface="微软雅黑" panose="020B0503020204020204" pitchFamily="18" charset="-122"/>
                <a:cs typeface="微软雅黑" panose="020B0503020204020204" pitchFamily="18" charset="-122"/>
              </a:rPr>
              <a:t>竞争对手</a:t>
            </a:r>
            <a:endParaRPr lang="en-US" altLang="zh-CN" sz="1200" dirty="0" smtClean="0">
              <a:solidFill>
                <a:srgbClr val="C9CACA"/>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1" name="TextBox 1"/>
          <p:cNvSpPr txBox="1"/>
          <p:nvPr/>
        </p:nvSpPr>
        <p:spPr>
          <a:xfrm>
            <a:off x="1638300" y="1901190"/>
            <a:ext cx="689610" cy="807720"/>
          </a:xfrm>
          <a:prstGeom prst="rect">
            <a:avLst/>
          </a:prstGeom>
          <a:noFill/>
        </p:spPr>
        <p:txBody>
          <a:bodyPr wrap="none" lIns="0" tIns="0" rIns="0" rtlCol="0">
            <a:spAutoFit/>
          </a:bodyPr>
          <a:lstStyle/>
          <a:p>
            <a:pPr defTabSz="0">
              <a:lnSpc>
                <a:spcPts val="6000"/>
              </a:lnSpc>
            </a:pPr>
            <a:r>
              <a:rPr lang="en-US" altLang="zh-CN" sz="4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01</a:t>
            </a:r>
            <a:endParaRPr lang="en-US" altLang="zh-CN" sz="4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2" name="TextBox 1"/>
          <p:cNvSpPr txBox="1"/>
          <p:nvPr/>
        </p:nvSpPr>
        <p:spPr>
          <a:xfrm>
            <a:off x="2794000" y="3162300"/>
            <a:ext cx="689610" cy="807720"/>
          </a:xfrm>
          <a:prstGeom prst="rect">
            <a:avLst/>
          </a:prstGeom>
          <a:noFill/>
        </p:spPr>
        <p:txBody>
          <a:bodyPr wrap="none" lIns="0" tIns="0" rIns="0" rtlCol="0">
            <a:spAutoFit/>
          </a:bodyPr>
          <a:lstStyle/>
          <a:p>
            <a:pPr defTabSz="0">
              <a:lnSpc>
                <a:spcPts val="6000"/>
              </a:lnSpc>
            </a:pPr>
            <a:r>
              <a:rPr lang="en-US" altLang="zh-CN" sz="4400" b="1" dirty="0" smtClean="0">
                <a:solidFill>
                  <a:srgbClr val="FFFFFF"/>
                </a:solidFill>
                <a:latin typeface="微软雅黑" panose="020B0503020204020204" pitchFamily="18" charset="-122"/>
                <a:ea typeface="微软雅黑" panose="020B0503020204020204" pitchFamily="18" charset="-122"/>
                <a:cs typeface="微软雅黑" panose="020B0503020204020204" pitchFamily="18" charset="-122"/>
              </a:rPr>
              <a:t>02</a:t>
            </a:r>
            <a:endParaRPr lang="en-US" altLang="zh-CN" sz="4400" b="1" dirty="0" smtClean="0">
              <a:solidFill>
                <a:srgbClr val="FFFFFF"/>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3" name="TextBox 1"/>
          <p:cNvSpPr txBox="1"/>
          <p:nvPr/>
        </p:nvSpPr>
        <p:spPr>
          <a:xfrm>
            <a:off x="3975100" y="4418330"/>
            <a:ext cx="689610" cy="807720"/>
          </a:xfrm>
          <a:prstGeom prst="rect">
            <a:avLst/>
          </a:prstGeom>
          <a:noFill/>
        </p:spPr>
        <p:txBody>
          <a:bodyPr wrap="none" lIns="0" tIns="0" rIns="0" rtlCol="0">
            <a:spAutoFit/>
          </a:bodyPr>
          <a:lstStyle/>
          <a:p>
            <a:pPr defTabSz="0">
              <a:lnSpc>
                <a:spcPts val="6000"/>
              </a:lnSpc>
            </a:pPr>
            <a:r>
              <a:rPr lang="en-US" altLang="zh-CN" sz="4400" b="1" dirty="0" smtClean="0">
                <a:solidFill>
                  <a:srgbClr val="C9CACA"/>
                </a:solidFill>
                <a:latin typeface="微软雅黑" panose="020B0503020204020204" pitchFamily="18" charset="-122"/>
                <a:ea typeface="微软雅黑" panose="020B0503020204020204" pitchFamily="18" charset="-122"/>
                <a:cs typeface="微软雅黑" panose="020B0503020204020204" pitchFamily="18" charset="-122"/>
              </a:rPr>
              <a:t>03</a:t>
            </a:r>
            <a:endParaRPr lang="en-US" altLang="zh-CN" sz="4400" b="1" dirty="0" smtClean="0">
              <a:solidFill>
                <a:srgbClr val="C9CACA"/>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4" name="TextBox 1"/>
          <p:cNvSpPr txBox="1"/>
          <p:nvPr/>
        </p:nvSpPr>
        <p:spPr>
          <a:xfrm>
            <a:off x="1054100" y="3386455"/>
            <a:ext cx="609600" cy="325120"/>
          </a:xfrm>
          <a:prstGeom prst="rect">
            <a:avLst/>
          </a:prstGeom>
          <a:noFill/>
        </p:spPr>
        <p:txBody>
          <a:bodyPr wrap="none" lIns="0" tIns="0" rIns="0" rtlCol="0">
            <a:spAutoFit/>
          </a:bodyPr>
          <a:lstStyle/>
          <a:p>
            <a:pPr defTabSz="0">
              <a:lnSpc>
                <a:spcPts val="2200"/>
              </a:lnSpc>
            </a:pPr>
            <a:r>
              <a:rPr lang="en-US" altLang="zh-CN" sz="1200" dirty="0" smtClean="0">
                <a:solidFill>
                  <a:srgbClr val="FFFFFF"/>
                </a:solidFill>
                <a:latin typeface="微软雅黑" panose="020B0503020204020204" pitchFamily="18" charset="-122"/>
                <a:ea typeface="微软雅黑" panose="020B0503020204020204" pitchFamily="18" charset="-122"/>
                <a:cs typeface="微软雅黑" panose="020B0503020204020204" pitchFamily="18" charset="-122"/>
              </a:rPr>
              <a:t>竞争对手</a:t>
            </a:r>
            <a:endParaRPr lang="en-US" altLang="zh-CN" sz="1200" dirty="0" smtClean="0">
              <a:solidFill>
                <a:srgbClr val="FFFFFF"/>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7" name="TextBox 1"/>
          <p:cNvSpPr txBox="1"/>
          <p:nvPr/>
        </p:nvSpPr>
        <p:spPr>
          <a:xfrm>
            <a:off x="4318000" y="1590040"/>
            <a:ext cx="1202055" cy="273685"/>
          </a:xfrm>
          <a:prstGeom prst="rect">
            <a:avLst/>
          </a:prstGeom>
          <a:noFill/>
        </p:spPr>
        <p:txBody>
          <a:bodyPr wrap="none" lIns="0" tIns="0" rIns="0" rtlCol="0">
            <a:spAutoFit/>
          </a:bodyPr>
          <a:lstStyle/>
          <a:p>
            <a:pPr defTabSz="0">
              <a:lnSpc>
                <a:spcPct val="100000"/>
              </a:lnSpc>
              <a:tabLst>
                <a:tab pos="37338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有机农庄+直供</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8" name="TextBox 1"/>
          <p:cNvSpPr txBox="1"/>
          <p:nvPr/>
        </p:nvSpPr>
        <p:spPr>
          <a:xfrm>
            <a:off x="5457190" y="2892425"/>
            <a:ext cx="1580515" cy="273685"/>
          </a:xfrm>
          <a:prstGeom prst="rect">
            <a:avLst/>
          </a:prstGeom>
          <a:noFill/>
        </p:spPr>
        <p:txBody>
          <a:bodyPr wrap="square" lIns="0" tIns="0" rIns="0" rtlCol="0">
            <a:spAutoFit/>
          </a:bodyPr>
          <a:lstStyle/>
          <a:p>
            <a:pPr defTabSz="0">
              <a:lnSpc>
                <a:spcPct val="100000"/>
              </a:lnSpc>
              <a:tabLst>
                <a:tab pos="1143000" algn="l"/>
                <a:tab pos="1155700" algn="l"/>
                <a:tab pos="22733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自有农庄+合作基地</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9" name="TextBox 1"/>
          <p:cNvSpPr txBox="1"/>
          <p:nvPr/>
        </p:nvSpPr>
        <p:spPr>
          <a:xfrm>
            <a:off x="5457190" y="3148965"/>
            <a:ext cx="4572000" cy="594360"/>
          </a:xfrm>
          <a:prstGeom prst="rect">
            <a:avLst/>
          </a:prstGeom>
          <a:noFill/>
        </p:spPr>
        <p:txBody>
          <a:bodyPr wrap="square" lIns="0" tIns="0" rIns="0" rtlCol="0">
            <a:spAutoFit/>
          </a:bodyPr>
          <a:lstStyle/>
          <a:p>
            <a:pPr defTabSz="0">
              <a:lnSpc>
                <a:spcPct val="150000"/>
              </a:lnSpc>
              <a:tabLst>
                <a:tab pos="1143000" algn="l"/>
                <a:tab pos="1155700" algn="l"/>
                <a:tab pos="2273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产品整合完成后，直供商除了免费配送，还提供增值服务。高端直供</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1143000" algn="l"/>
                <a:tab pos="1155700" algn="l"/>
                <a:tab pos="2273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商在配送前有专门的营养师根据人体的营养需求</a:t>
            </a:r>
            <a:r>
              <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a:t>
            </a:r>
            <a:endPar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0" name="TextBox 1"/>
          <p:cNvSpPr txBox="1"/>
          <p:nvPr/>
        </p:nvSpPr>
        <p:spPr>
          <a:xfrm>
            <a:off x="6623050" y="4187825"/>
            <a:ext cx="923925" cy="273685"/>
          </a:xfrm>
          <a:prstGeom prst="rect">
            <a:avLst/>
          </a:prstGeom>
          <a:noFill/>
        </p:spPr>
        <p:txBody>
          <a:bodyPr wrap="square" lIns="0" tIns="0" rIns="0" rtlCol="0">
            <a:spAutoFit/>
          </a:bodyPr>
          <a:lstStyle/>
          <a:p>
            <a:pPr defTabSz="0">
              <a:lnSpc>
                <a:spcPct val="100000"/>
              </a:lnSpc>
              <a:tabLst>
                <a:tab pos="1143000" algn="l"/>
                <a:tab pos="1155700" algn="l"/>
                <a:tab pos="2273300" algn="l"/>
              </a:tabLst>
            </a:pPr>
            <a:r>
              <a:rPr lang="zh-CN" altLang="en-US"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有机</a:t>
            </a: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农庄</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122" name="组合 121"/>
          <p:cNvGrpSpPr/>
          <p:nvPr/>
        </p:nvGrpSpPr>
        <p:grpSpPr>
          <a:xfrm>
            <a:off x="3769360" y="3350895"/>
            <a:ext cx="415290" cy="362585"/>
            <a:chOff x="6869" y="1608"/>
            <a:chExt cx="548" cy="478"/>
          </a:xfrm>
        </p:grpSpPr>
        <p:sp>
          <p:nvSpPr>
            <p:cNvPr id="81" name="Freeform 3"/>
            <p:cNvSpPr/>
            <p:nvPr/>
          </p:nvSpPr>
          <p:spPr>
            <a:xfrm>
              <a:off x="6869" y="1608"/>
              <a:ext cx="549" cy="479"/>
            </a:xfrm>
            <a:custGeom>
              <a:avLst/>
              <a:gdLst>
                <a:gd name="connsiteX0" fmla="*/ 307365 w 348373"/>
                <a:gd name="connsiteY0" fmla="*/ 0 h 304431"/>
                <a:gd name="connsiteX1" fmla="*/ 40957 w 348373"/>
                <a:gd name="connsiteY1" fmla="*/ 0 h 304431"/>
                <a:gd name="connsiteX2" fmla="*/ 0 w 348373"/>
                <a:gd name="connsiteY2" fmla="*/ 41046 h 304431"/>
                <a:gd name="connsiteX3" fmla="*/ 0 w 348373"/>
                <a:gd name="connsiteY3" fmla="*/ 184480 h 304431"/>
                <a:gd name="connsiteX4" fmla="*/ 40957 w 348373"/>
                <a:gd name="connsiteY4" fmla="*/ 225437 h 304431"/>
                <a:gd name="connsiteX5" fmla="*/ 61480 w 348373"/>
                <a:gd name="connsiteY5" fmla="*/ 225437 h 304431"/>
                <a:gd name="connsiteX6" fmla="*/ 61480 w 348373"/>
                <a:gd name="connsiteY6" fmla="*/ 297129 h 304431"/>
                <a:gd name="connsiteX7" fmla="*/ 64477 w 348373"/>
                <a:gd name="connsiteY7" fmla="*/ 304431 h 304431"/>
                <a:gd name="connsiteX8" fmla="*/ 78968 w 348373"/>
                <a:gd name="connsiteY8" fmla="*/ 304431 h 304431"/>
                <a:gd name="connsiteX9" fmla="*/ 163919 w 348373"/>
                <a:gd name="connsiteY9" fmla="*/ 225437 h 304431"/>
                <a:gd name="connsiteX10" fmla="*/ 307365 w 348373"/>
                <a:gd name="connsiteY10" fmla="*/ 225437 h 304431"/>
                <a:gd name="connsiteX11" fmla="*/ 348373 w 348373"/>
                <a:gd name="connsiteY11" fmla="*/ 184480 h 304431"/>
                <a:gd name="connsiteX12" fmla="*/ 348373 w 348373"/>
                <a:gd name="connsiteY12" fmla="*/ 41046 h 304431"/>
                <a:gd name="connsiteX13" fmla="*/ 307365 w 348373"/>
                <a:gd name="connsiteY13" fmla="*/ 0 h 30443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348373" h="304431">
                  <a:moveTo>
                    <a:pt x="307365" y="0"/>
                  </a:moveTo>
                  <a:lnTo>
                    <a:pt x="40957" y="0"/>
                  </a:lnTo>
                  <a:cubicBezTo>
                    <a:pt x="18364" y="0"/>
                    <a:pt x="0" y="18389"/>
                    <a:pt x="0" y="41046"/>
                  </a:cubicBezTo>
                  <a:lnTo>
                    <a:pt x="0" y="184480"/>
                  </a:lnTo>
                  <a:cubicBezTo>
                    <a:pt x="0" y="207086"/>
                    <a:pt x="18364" y="225437"/>
                    <a:pt x="40957" y="225437"/>
                  </a:cubicBezTo>
                  <a:lnTo>
                    <a:pt x="61480" y="225437"/>
                  </a:lnTo>
                  <a:lnTo>
                    <a:pt x="61480" y="297129"/>
                  </a:lnTo>
                  <a:cubicBezTo>
                    <a:pt x="61480" y="299783"/>
                    <a:pt x="62484" y="302361"/>
                    <a:pt x="64477" y="304431"/>
                  </a:cubicBezTo>
                  <a:cubicBezTo>
                    <a:pt x="68465" y="308406"/>
                    <a:pt x="74942" y="308406"/>
                    <a:pt x="78968" y="304431"/>
                  </a:cubicBezTo>
                  <a:lnTo>
                    <a:pt x="163919" y="225437"/>
                  </a:lnTo>
                  <a:lnTo>
                    <a:pt x="307365" y="225437"/>
                  </a:lnTo>
                  <a:cubicBezTo>
                    <a:pt x="330009" y="225437"/>
                    <a:pt x="348373" y="207086"/>
                    <a:pt x="348373" y="184480"/>
                  </a:cubicBezTo>
                  <a:lnTo>
                    <a:pt x="348373" y="41046"/>
                  </a:lnTo>
                  <a:cubicBezTo>
                    <a:pt x="348373" y="18389"/>
                    <a:pt x="330009" y="0"/>
                    <a:pt x="307365" y="0"/>
                  </a:cubicBezTo>
                </a:path>
              </a:pathLst>
            </a:custGeom>
            <a:solidFill>
              <a:srgbClr val="DCDDD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3"/>
            <p:cNvSpPr/>
            <p:nvPr/>
          </p:nvSpPr>
          <p:spPr>
            <a:xfrm>
              <a:off x="6966" y="1704"/>
              <a:ext cx="290" cy="32"/>
            </a:xfrm>
            <a:custGeom>
              <a:avLst/>
              <a:gdLst>
                <a:gd name="connsiteX0" fmla="*/ 10236 w 184416"/>
                <a:gd name="connsiteY0" fmla="*/ 0 h 20548"/>
                <a:gd name="connsiteX1" fmla="*/ 174180 w 184416"/>
                <a:gd name="connsiteY1" fmla="*/ 0 h 20548"/>
                <a:gd name="connsiteX2" fmla="*/ 184416 w 184416"/>
                <a:gd name="connsiteY2" fmla="*/ 10312 h 20548"/>
                <a:gd name="connsiteX3" fmla="*/ 174180 w 184416"/>
                <a:gd name="connsiteY3" fmla="*/ 20548 h 20548"/>
                <a:gd name="connsiteX4" fmla="*/ 10236 w 184416"/>
                <a:gd name="connsiteY4" fmla="*/ 20548 h 20548"/>
                <a:gd name="connsiteX5" fmla="*/ 0 w 184416"/>
                <a:gd name="connsiteY5" fmla="*/ 10312 h 20548"/>
                <a:gd name="connsiteX6" fmla="*/ 10236 w 184416"/>
                <a:gd name="connsiteY6" fmla="*/ 0 h 205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84416" h="20548">
                  <a:moveTo>
                    <a:pt x="10236" y="0"/>
                  </a:moveTo>
                  <a:lnTo>
                    <a:pt x="174180" y="0"/>
                  </a:lnTo>
                  <a:cubicBezTo>
                    <a:pt x="179832" y="0"/>
                    <a:pt x="184416" y="4622"/>
                    <a:pt x="184416" y="10312"/>
                  </a:cubicBezTo>
                  <a:cubicBezTo>
                    <a:pt x="184416" y="15976"/>
                    <a:pt x="179832" y="20548"/>
                    <a:pt x="174180" y="20548"/>
                  </a:cubicBezTo>
                  <a:lnTo>
                    <a:pt x="10236" y="20548"/>
                  </a:lnTo>
                  <a:cubicBezTo>
                    <a:pt x="4610" y="20548"/>
                    <a:pt x="0" y="15976"/>
                    <a:pt x="0" y="10312"/>
                  </a:cubicBezTo>
                  <a:cubicBezTo>
                    <a:pt x="0" y="4622"/>
                    <a:pt x="4610" y="0"/>
                    <a:pt x="10236" y="0"/>
                  </a:cubicBezTo>
                </a:path>
              </a:pathLst>
            </a:custGeom>
            <a:solidFill>
              <a:srgbClr val="44464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3"/>
            <p:cNvSpPr/>
            <p:nvPr/>
          </p:nvSpPr>
          <p:spPr>
            <a:xfrm>
              <a:off x="6966" y="1834"/>
              <a:ext cx="161" cy="32"/>
            </a:xfrm>
            <a:custGeom>
              <a:avLst/>
              <a:gdLst>
                <a:gd name="connsiteX0" fmla="*/ 92240 w 102450"/>
                <a:gd name="connsiteY0" fmla="*/ 20510 h 20510"/>
                <a:gd name="connsiteX1" fmla="*/ 10236 w 102450"/>
                <a:gd name="connsiteY1" fmla="*/ 20510 h 20510"/>
                <a:gd name="connsiteX2" fmla="*/ 0 w 102450"/>
                <a:gd name="connsiteY2" fmla="*/ 10248 h 20510"/>
                <a:gd name="connsiteX3" fmla="*/ 10236 w 102450"/>
                <a:gd name="connsiteY3" fmla="*/ 0 h 20510"/>
                <a:gd name="connsiteX4" fmla="*/ 92240 w 102450"/>
                <a:gd name="connsiteY4" fmla="*/ 0 h 20510"/>
                <a:gd name="connsiteX5" fmla="*/ 102451 w 102450"/>
                <a:gd name="connsiteY5" fmla="*/ 10248 h 20510"/>
                <a:gd name="connsiteX6" fmla="*/ 92240 w 102450"/>
                <a:gd name="connsiteY6" fmla="*/ 20510 h 205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450" h="20510">
                  <a:moveTo>
                    <a:pt x="92240" y="20510"/>
                  </a:moveTo>
                  <a:lnTo>
                    <a:pt x="10236" y="20510"/>
                  </a:lnTo>
                  <a:cubicBezTo>
                    <a:pt x="4610" y="20510"/>
                    <a:pt x="0" y="15925"/>
                    <a:pt x="0" y="10248"/>
                  </a:cubicBezTo>
                  <a:cubicBezTo>
                    <a:pt x="0" y="4546"/>
                    <a:pt x="4610" y="0"/>
                    <a:pt x="10236" y="0"/>
                  </a:cubicBezTo>
                  <a:lnTo>
                    <a:pt x="92240" y="0"/>
                  </a:lnTo>
                  <a:cubicBezTo>
                    <a:pt x="97866" y="0"/>
                    <a:pt x="102451" y="4546"/>
                    <a:pt x="102451" y="10248"/>
                  </a:cubicBezTo>
                  <a:cubicBezTo>
                    <a:pt x="102451" y="15925"/>
                    <a:pt x="97866" y="20510"/>
                    <a:pt x="92240" y="20510"/>
                  </a:cubicBezTo>
                </a:path>
              </a:pathLst>
            </a:custGeom>
            <a:solidFill>
              <a:srgbClr val="44464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Freeform 3"/>
            <p:cNvSpPr/>
            <p:nvPr/>
          </p:nvSpPr>
          <p:spPr>
            <a:xfrm>
              <a:off x="6966" y="1769"/>
              <a:ext cx="355" cy="32"/>
            </a:xfrm>
            <a:custGeom>
              <a:avLst/>
              <a:gdLst>
                <a:gd name="connsiteX0" fmla="*/ 215138 w 225387"/>
                <a:gd name="connsiteY0" fmla="*/ 20447 h 20447"/>
                <a:gd name="connsiteX1" fmla="*/ 10223 w 225387"/>
                <a:gd name="connsiteY1" fmla="*/ 20447 h 20447"/>
                <a:gd name="connsiteX2" fmla="*/ 0 w 225387"/>
                <a:gd name="connsiteY2" fmla="*/ 10172 h 20447"/>
                <a:gd name="connsiteX3" fmla="*/ 10223 w 225387"/>
                <a:gd name="connsiteY3" fmla="*/ 0 h 20447"/>
                <a:gd name="connsiteX4" fmla="*/ 215138 w 225387"/>
                <a:gd name="connsiteY4" fmla="*/ 0 h 20447"/>
                <a:gd name="connsiteX5" fmla="*/ 225387 w 225387"/>
                <a:gd name="connsiteY5" fmla="*/ 10172 h 20447"/>
                <a:gd name="connsiteX6" fmla="*/ 215138 w 225387"/>
                <a:gd name="connsiteY6" fmla="*/ 20447 h 204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25387" h="20447">
                  <a:moveTo>
                    <a:pt x="215138" y="20447"/>
                  </a:moveTo>
                  <a:lnTo>
                    <a:pt x="10223" y="20447"/>
                  </a:lnTo>
                  <a:cubicBezTo>
                    <a:pt x="4597" y="20447"/>
                    <a:pt x="0" y="15875"/>
                    <a:pt x="0" y="10172"/>
                  </a:cubicBezTo>
                  <a:cubicBezTo>
                    <a:pt x="0" y="4521"/>
                    <a:pt x="4597" y="0"/>
                    <a:pt x="10223" y="0"/>
                  </a:cubicBezTo>
                  <a:lnTo>
                    <a:pt x="215138" y="0"/>
                  </a:lnTo>
                  <a:cubicBezTo>
                    <a:pt x="220827" y="0"/>
                    <a:pt x="225387" y="4521"/>
                    <a:pt x="225387" y="10172"/>
                  </a:cubicBezTo>
                  <a:cubicBezTo>
                    <a:pt x="225387" y="15875"/>
                    <a:pt x="220827" y="20447"/>
                    <a:pt x="215138" y="20447"/>
                  </a:cubicBezTo>
                </a:path>
              </a:pathLst>
            </a:custGeom>
            <a:solidFill>
              <a:srgbClr val="44464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2477135" y="2069465"/>
            <a:ext cx="433070" cy="433070"/>
            <a:chOff x="7862" y="1551"/>
            <a:chExt cx="524" cy="524"/>
          </a:xfrm>
        </p:grpSpPr>
        <p:sp>
          <p:nvSpPr>
            <p:cNvPr id="85" name="Freeform 3"/>
            <p:cNvSpPr/>
            <p:nvPr/>
          </p:nvSpPr>
          <p:spPr>
            <a:xfrm>
              <a:off x="7862" y="1551"/>
              <a:ext cx="524" cy="524"/>
            </a:xfrm>
            <a:custGeom>
              <a:avLst/>
              <a:gdLst>
                <a:gd name="connsiteX0" fmla="*/ 332727 w 332778"/>
                <a:gd name="connsiteY0" fmla="*/ 184848 h 332714"/>
                <a:gd name="connsiteX1" fmla="*/ 332778 w 332778"/>
                <a:gd name="connsiteY1" fmla="*/ 147916 h 332714"/>
                <a:gd name="connsiteX2" fmla="*/ 303466 w 332778"/>
                <a:gd name="connsiteY2" fmla="*/ 147916 h 332714"/>
                <a:gd name="connsiteX3" fmla="*/ 294385 w 332778"/>
                <a:gd name="connsiteY3" fmla="*/ 113715 h 332714"/>
                <a:gd name="connsiteX4" fmla="*/ 319684 w 332778"/>
                <a:gd name="connsiteY4" fmla="*/ 99136 h 332714"/>
                <a:gd name="connsiteX5" fmla="*/ 301205 w 332778"/>
                <a:gd name="connsiteY5" fmla="*/ 67183 h 332714"/>
                <a:gd name="connsiteX6" fmla="*/ 275869 w 332778"/>
                <a:gd name="connsiteY6" fmla="*/ 81851 h 332714"/>
                <a:gd name="connsiteX7" fmla="*/ 250900 w 332778"/>
                <a:gd name="connsiteY7" fmla="*/ 56845 h 332714"/>
                <a:gd name="connsiteX8" fmla="*/ 265557 w 332778"/>
                <a:gd name="connsiteY8" fmla="*/ 31521 h 332714"/>
                <a:gd name="connsiteX9" fmla="*/ 233578 w 332778"/>
                <a:gd name="connsiteY9" fmla="*/ 13068 h 332714"/>
                <a:gd name="connsiteX10" fmla="*/ 218985 w 332778"/>
                <a:gd name="connsiteY10" fmla="*/ 38303 h 332714"/>
                <a:gd name="connsiteX11" fmla="*/ 184797 w 332778"/>
                <a:gd name="connsiteY11" fmla="*/ 29209 h 332714"/>
                <a:gd name="connsiteX12" fmla="*/ 184797 w 332778"/>
                <a:gd name="connsiteY12" fmla="*/ 0 h 332714"/>
                <a:gd name="connsiteX13" fmla="*/ 147878 w 332778"/>
                <a:gd name="connsiteY13" fmla="*/ 0 h 332714"/>
                <a:gd name="connsiteX14" fmla="*/ 147878 w 332778"/>
                <a:gd name="connsiteY14" fmla="*/ 29248 h 332714"/>
                <a:gd name="connsiteX15" fmla="*/ 113753 w 332778"/>
                <a:gd name="connsiteY15" fmla="*/ 38315 h 332714"/>
                <a:gd name="connsiteX16" fmla="*/ 99174 w 332778"/>
                <a:gd name="connsiteY16" fmla="*/ 13068 h 332714"/>
                <a:gd name="connsiteX17" fmla="*/ 67182 w 332778"/>
                <a:gd name="connsiteY17" fmla="*/ 31508 h 332714"/>
                <a:gd name="connsiteX18" fmla="*/ 81826 w 332778"/>
                <a:gd name="connsiteY18" fmla="*/ 56845 h 332714"/>
                <a:gd name="connsiteX19" fmla="*/ 56883 w 332778"/>
                <a:gd name="connsiteY19" fmla="*/ 81851 h 332714"/>
                <a:gd name="connsiteX20" fmla="*/ 31495 w 332778"/>
                <a:gd name="connsiteY20" fmla="*/ 67208 h 332714"/>
                <a:gd name="connsiteX21" fmla="*/ 13068 w 332778"/>
                <a:gd name="connsiteY21" fmla="*/ 99136 h 332714"/>
                <a:gd name="connsiteX22" fmla="*/ 38290 w 332778"/>
                <a:gd name="connsiteY22" fmla="*/ 113715 h 332714"/>
                <a:gd name="connsiteX23" fmla="*/ 29273 w 332778"/>
                <a:gd name="connsiteY23" fmla="*/ 147942 h 332714"/>
                <a:gd name="connsiteX24" fmla="*/ 0 w 332778"/>
                <a:gd name="connsiteY24" fmla="*/ 147942 h 332714"/>
                <a:gd name="connsiteX25" fmla="*/ 0 w 332778"/>
                <a:gd name="connsiteY25" fmla="*/ 184848 h 332714"/>
                <a:gd name="connsiteX26" fmla="*/ 29273 w 332778"/>
                <a:gd name="connsiteY26" fmla="*/ 184848 h 332714"/>
                <a:gd name="connsiteX27" fmla="*/ 38290 w 332778"/>
                <a:gd name="connsiteY27" fmla="*/ 218986 h 332714"/>
                <a:gd name="connsiteX28" fmla="*/ 13068 w 332778"/>
                <a:gd name="connsiteY28" fmla="*/ 233565 h 332714"/>
                <a:gd name="connsiteX29" fmla="*/ 31495 w 332778"/>
                <a:gd name="connsiteY29" fmla="*/ 265544 h 332714"/>
                <a:gd name="connsiteX30" fmla="*/ 56908 w 332778"/>
                <a:gd name="connsiteY30" fmla="*/ 250913 h 332714"/>
                <a:gd name="connsiteX31" fmla="*/ 81826 w 332778"/>
                <a:gd name="connsiteY31" fmla="*/ 275856 h 332714"/>
                <a:gd name="connsiteX32" fmla="*/ 67208 w 332778"/>
                <a:gd name="connsiteY32" fmla="*/ 301218 h 332714"/>
                <a:gd name="connsiteX33" fmla="*/ 99174 w 332778"/>
                <a:gd name="connsiteY33" fmla="*/ 319671 h 332714"/>
                <a:gd name="connsiteX34" fmla="*/ 113766 w 332778"/>
                <a:gd name="connsiteY34" fmla="*/ 294436 h 332714"/>
                <a:gd name="connsiteX35" fmla="*/ 147878 w 332778"/>
                <a:gd name="connsiteY35" fmla="*/ 303453 h 332714"/>
                <a:gd name="connsiteX36" fmla="*/ 147878 w 332778"/>
                <a:gd name="connsiteY36" fmla="*/ 332714 h 332714"/>
                <a:gd name="connsiteX37" fmla="*/ 184797 w 332778"/>
                <a:gd name="connsiteY37" fmla="*/ 332714 h 332714"/>
                <a:gd name="connsiteX38" fmla="*/ 184797 w 332778"/>
                <a:gd name="connsiteY38" fmla="*/ 303453 h 332714"/>
                <a:gd name="connsiteX39" fmla="*/ 218985 w 332778"/>
                <a:gd name="connsiteY39" fmla="*/ 294424 h 332714"/>
                <a:gd name="connsiteX40" fmla="*/ 233578 w 332778"/>
                <a:gd name="connsiteY40" fmla="*/ 319671 h 332714"/>
                <a:gd name="connsiteX41" fmla="*/ 265557 w 332778"/>
                <a:gd name="connsiteY41" fmla="*/ 301218 h 332714"/>
                <a:gd name="connsiteX42" fmla="*/ 250900 w 332778"/>
                <a:gd name="connsiteY42" fmla="*/ 275856 h 332714"/>
                <a:gd name="connsiteX43" fmla="*/ 275869 w 332778"/>
                <a:gd name="connsiteY43" fmla="*/ 250913 h 332714"/>
                <a:gd name="connsiteX44" fmla="*/ 301205 w 332778"/>
                <a:gd name="connsiteY44" fmla="*/ 265544 h 332714"/>
                <a:gd name="connsiteX45" fmla="*/ 319684 w 332778"/>
                <a:gd name="connsiteY45" fmla="*/ 233565 h 332714"/>
                <a:gd name="connsiteX46" fmla="*/ 294411 w 332778"/>
                <a:gd name="connsiteY46" fmla="*/ 218986 h 332714"/>
                <a:gd name="connsiteX47" fmla="*/ 303466 w 332778"/>
                <a:gd name="connsiteY47" fmla="*/ 184848 h 332714"/>
                <a:gd name="connsiteX48" fmla="*/ 332727 w 332778"/>
                <a:gd name="connsiteY48" fmla="*/ 184848 h 3327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Lst>
              <a:rect l="l" t="t" r="r" b="b"/>
              <a:pathLst>
                <a:path w="332778" h="332714">
                  <a:moveTo>
                    <a:pt x="332727" y="184848"/>
                  </a:moveTo>
                  <a:lnTo>
                    <a:pt x="332778" y="147916"/>
                  </a:lnTo>
                  <a:lnTo>
                    <a:pt x="303466" y="147916"/>
                  </a:lnTo>
                  <a:cubicBezTo>
                    <a:pt x="301878" y="135991"/>
                    <a:pt x="298868" y="124523"/>
                    <a:pt x="294385" y="113715"/>
                  </a:cubicBezTo>
                  <a:lnTo>
                    <a:pt x="319684" y="99136"/>
                  </a:lnTo>
                  <a:lnTo>
                    <a:pt x="301205" y="67183"/>
                  </a:lnTo>
                  <a:lnTo>
                    <a:pt x="275869" y="81851"/>
                  </a:lnTo>
                  <a:cubicBezTo>
                    <a:pt x="268630" y="72440"/>
                    <a:pt x="260273" y="64109"/>
                    <a:pt x="250900" y="56845"/>
                  </a:cubicBezTo>
                  <a:lnTo>
                    <a:pt x="265557" y="31521"/>
                  </a:lnTo>
                  <a:lnTo>
                    <a:pt x="233578" y="13068"/>
                  </a:lnTo>
                  <a:lnTo>
                    <a:pt x="218985" y="38303"/>
                  </a:lnTo>
                  <a:cubicBezTo>
                    <a:pt x="208191" y="33870"/>
                    <a:pt x="196722" y="30861"/>
                    <a:pt x="184797" y="29209"/>
                  </a:cubicBezTo>
                  <a:lnTo>
                    <a:pt x="184797" y="0"/>
                  </a:lnTo>
                  <a:lnTo>
                    <a:pt x="147878" y="0"/>
                  </a:lnTo>
                  <a:lnTo>
                    <a:pt x="147878" y="29248"/>
                  </a:lnTo>
                  <a:cubicBezTo>
                    <a:pt x="135966" y="30861"/>
                    <a:pt x="124497" y="33870"/>
                    <a:pt x="113753" y="38315"/>
                  </a:cubicBezTo>
                  <a:lnTo>
                    <a:pt x="99174" y="13068"/>
                  </a:lnTo>
                  <a:lnTo>
                    <a:pt x="67182" y="31508"/>
                  </a:lnTo>
                  <a:lnTo>
                    <a:pt x="81826" y="56845"/>
                  </a:lnTo>
                  <a:cubicBezTo>
                    <a:pt x="72491" y="64109"/>
                    <a:pt x="64134" y="72466"/>
                    <a:pt x="56883" y="81851"/>
                  </a:cubicBezTo>
                  <a:lnTo>
                    <a:pt x="31495" y="67208"/>
                  </a:lnTo>
                  <a:lnTo>
                    <a:pt x="13068" y="99136"/>
                  </a:lnTo>
                  <a:lnTo>
                    <a:pt x="38290" y="113715"/>
                  </a:lnTo>
                  <a:cubicBezTo>
                    <a:pt x="33908" y="124548"/>
                    <a:pt x="30873" y="135991"/>
                    <a:pt x="29273" y="147942"/>
                  </a:cubicBezTo>
                  <a:lnTo>
                    <a:pt x="0" y="147942"/>
                  </a:lnTo>
                  <a:lnTo>
                    <a:pt x="0" y="184848"/>
                  </a:lnTo>
                  <a:lnTo>
                    <a:pt x="29273" y="184848"/>
                  </a:lnTo>
                  <a:cubicBezTo>
                    <a:pt x="30873" y="196735"/>
                    <a:pt x="33908" y="208203"/>
                    <a:pt x="38290" y="218986"/>
                  </a:cubicBezTo>
                  <a:lnTo>
                    <a:pt x="13068" y="233565"/>
                  </a:lnTo>
                  <a:lnTo>
                    <a:pt x="31495" y="265544"/>
                  </a:lnTo>
                  <a:lnTo>
                    <a:pt x="56908" y="250913"/>
                  </a:lnTo>
                  <a:cubicBezTo>
                    <a:pt x="64134" y="260248"/>
                    <a:pt x="72491" y="268630"/>
                    <a:pt x="81826" y="275856"/>
                  </a:cubicBezTo>
                  <a:lnTo>
                    <a:pt x="67208" y="301218"/>
                  </a:lnTo>
                  <a:lnTo>
                    <a:pt x="99174" y="319671"/>
                  </a:lnTo>
                  <a:lnTo>
                    <a:pt x="113766" y="294436"/>
                  </a:lnTo>
                  <a:cubicBezTo>
                    <a:pt x="124510" y="298856"/>
                    <a:pt x="135991" y="301891"/>
                    <a:pt x="147878" y="303453"/>
                  </a:cubicBezTo>
                  <a:lnTo>
                    <a:pt x="147878" y="332714"/>
                  </a:lnTo>
                  <a:lnTo>
                    <a:pt x="184797" y="332714"/>
                  </a:lnTo>
                  <a:lnTo>
                    <a:pt x="184797" y="303453"/>
                  </a:lnTo>
                  <a:cubicBezTo>
                    <a:pt x="196722" y="301891"/>
                    <a:pt x="208191" y="298856"/>
                    <a:pt x="218985" y="294424"/>
                  </a:cubicBezTo>
                  <a:lnTo>
                    <a:pt x="233578" y="319671"/>
                  </a:lnTo>
                  <a:lnTo>
                    <a:pt x="265557" y="301218"/>
                  </a:lnTo>
                  <a:lnTo>
                    <a:pt x="250900" y="275856"/>
                  </a:lnTo>
                  <a:cubicBezTo>
                    <a:pt x="260299" y="268630"/>
                    <a:pt x="268630" y="260248"/>
                    <a:pt x="275869" y="250913"/>
                  </a:cubicBezTo>
                  <a:lnTo>
                    <a:pt x="301205" y="265544"/>
                  </a:lnTo>
                  <a:lnTo>
                    <a:pt x="319684" y="233565"/>
                  </a:lnTo>
                  <a:lnTo>
                    <a:pt x="294411" y="218986"/>
                  </a:lnTo>
                  <a:cubicBezTo>
                    <a:pt x="298868" y="208203"/>
                    <a:pt x="301878" y="196735"/>
                    <a:pt x="303466" y="184848"/>
                  </a:cubicBezTo>
                  <a:lnTo>
                    <a:pt x="332727" y="184848"/>
                  </a:lnTo>
                </a:path>
              </a:pathLst>
            </a:custGeom>
            <a:solidFill>
              <a:srgbClr val="DCDDD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Freeform 3"/>
            <p:cNvSpPr/>
            <p:nvPr/>
          </p:nvSpPr>
          <p:spPr>
            <a:xfrm>
              <a:off x="7992" y="1681"/>
              <a:ext cx="264" cy="264"/>
            </a:xfrm>
            <a:custGeom>
              <a:avLst/>
              <a:gdLst>
                <a:gd name="connsiteX0" fmla="*/ 0 w 167487"/>
                <a:gd name="connsiteY0" fmla="*/ 83756 h 167551"/>
                <a:gd name="connsiteX1" fmla="*/ 83744 w 167487"/>
                <a:gd name="connsiteY1" fmla="*/ 0 h 167551"/>
                <a:gd name="connsiteX2" fmla="*/ 167487 w 167487"/>
                <a:gd name="connsiteY2" fmla="*/ 83756 h 167551"/>
                <a:gd name="connsiteX3" fmla="*/ 83744 w 167487"/>
                <a:gd name="connsiteY3" fmla="*/ 167551 h 167551"/>
                <a:gd name="connsiteX4" fmla="*/ 0 w 167487"/>
                <a:gd name="connsiteY4" fmla="*/ 83756 h 1675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487" h="167551">
                  <a:moveTo>
                    <a:pt x="0" y="83756"/>
                  </a:moveTo>
                  <a:cubicBezTo>
                    <a:pt x="0" y="37464"/>
                    <a:pt x="37490" y="0"/>
                    <a:pt x="83744" y="0"/>
                  </a:cubicBezTo>
                  <a:cubicBezTo>
                    <a:pt x="129997" y="0"/>
                    <a:pt x="167487" y="37464"/>
                    <a:pt x="167487" y="83756"/>
                  </a:cubicBezTo>
                  <a:cubicBezTo>
                    <a:pt x="167487" y="130022"/>
                    <a:pt x="129997" y="167551"/>
                    <a:pt x="83744" y="167551"/>
                  </a:cubicBezTo>
                  <a:cubicBezTo>
                    <a:pt x="37490" y="167551"/>
                    <a:pt x="0" y="130022"/>
                    <a:pt x="0" y="83756"/>
                  </a:cubicBezTo>
                </a:path>
              </a:pathLst>
            </a:custGeom>
            <a:solidFill>
              <a:schemeClr val="tx1">
                <a:lumMod val="95000"/>
                <a:lumOff val="5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584300" y="2418458"/>
            <a:ext cx="1841003" cy="1867661"/>
          </a:xfrm>
          <a:custGeom>
            <a:avLst/>
            <a:gdLst>
              <a:gd name="connsiteX0" fmla="*/ 1236192 w 1840928"/>
              <a:gd name="connsiteY0" fmla="*/ 0 h 1867585"/>
              <a:gd name="connsiteX1" fmla="*/ 629170 w 1840928"/>
              <a:gd name="connsiteY1" fmla="*/ 0 h 1867585"/>
              <a:gd name="connsiteX2" fmla="*/ 604723 w 1840928"/>
              <a:gd name="connsiteY2" fmla="*/ 0 h 1867585"/>
              <a:gd name="connsiteX3" fmla="*/ 0 w 1840928"/>
              <a:gd name="connsiteY3" fmla="*/ 604735 h 1867585"/>
              <a:gd name="connsiteX4" fmla="*/ 0 w 1840928"/>
              <a:gd name="connsiteY4" fmla="*/ 998232 h 1867585"/>
              <a:gd name="connsiteX5" fmla="*/ 0 w 1840928"/>
              <a:gd name="connsiteY5" fmla="*/ 1262862 h 1867585"/>
              <a:gd name="connsiteX6" fmla="*/ 0 w 1840928"/>
              <a:gd name="connsiteY6" fmla="*/ 1867585 h 1867585"/>
              <a:gd name="connsiteX7" fmla="*/ 604723 w 1840928"/>
              <a:gd name="connsiteY7" fmla="*/ 1867585 h 1867585"/>
              <a:gd name="connsiteX8" fmla="*/ 1211745 w 1840928"/>
              <a:gd name="connsiteY8" fmla="*/ 1867585 h 1867585"/>
              <a:gd name="connsiteX9" fmla="*/ 1236192 w 1840928"/>
              <a:gd name="connsiteY9" fmla="*/ 1867585 h 1867585"/>
              <a:gd name="connsiteX10" fmla="*/ 1840928 w 1840928"/>
              <a:gd name="connsiteY10" fmla="*/ 1262862 h 1867585"/>
              <a:gd name="connsiteX11" fmla="*/ 1840928 w 1840928"/>
              <a:gd name="connsiteY11" fmla="*/ 869340 h 1867585"/>
              <a:gd name="connsiteX12" fmla="*/ 1840928 w 1840928"/>
              <a:gd name="connsiteY12" fmla="*/ 604735 h 1867585"/>
              <a:gd name="connsiteX13" fmla="*/ 1840928 w 1840928"/>
              <a:gd name="connsiteY13" fmla="*/ 0 h 1867585"/>
              <a:gd name="connsiteX14" fmla="*/ 1236192 w 1840928"/>
              <a:gd name="connsiteY14" fmla="*/ 0 h 18675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840928" h="1867585">
                <a:moveTo>
                  <a:pt x="1236192" y="0"/>
                </a:moveTo>
                <a:lnTo>
                  <a:pt x="629170" y="0"/>
                </a:lnTo>
                <a:lnTo>
                  <a:pt x="604723" y="0"/>
                </a:lnTo>
                <a:cubicBezTo>
                  <a:pt x="270725" y="0"/>
                  <a:pt x="0" y="270764"/>
                  <a:pt x="0" y="604735"/>
                </a:cubicBezTo>
                <a:lnTo>
                  <a:pt x="0" y="998232"/>
                </a:lnTo>
                <a:lnTo>
                  <a:pt x="0" y="1262862"/>
                </a:lnTo>
                <a:lnTo>
                  <a:pt x="0" y="1867585"/>
                </a:lnTo>
                <a:lnTo>
                  <a:pt x="604723" y="1867585"/>
                </a:lnTo>
                <a:lnTo>
                  <a:pt x="1211745" y="1867585"/>
                </a:lnTo>
                <a:lnTo>
                  <a:pt x="1236192" y="1867585"/>
                </a:lnTo>
                <a:cubicBezTo>
                  <a:pt x="1570164" y="1867585"/>
                  <a:pt x="1840928" y="1596821"/>
                  <a:pt x="1840928" y="1262862"/>
                </a:cubicBezTo>
                <a:lnTo>
                  <a:pt x="1840928" y="869340"/>
                </a:lnTo>
                <a:lnTo>
                  <a:pt x="1840928" y="604735"/>
                </a:lnTo>
                <a:lnTo>
                  <a:pt x="1840928" y="0"/>
                </a:lnTo>
                <a:lnTo>
                  <a:pt x="1236192" y="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577950" y="2412108"/>
            <a:ext cx="1853703" cy="1880361"/>
          </a:xfrm>
          <a:custGeom>
            <a:avLst/>
            <a:gdLst>
              <a:gd name="connsiteX0" fmla="*/ 1242542 w 1853628"/>
              <a:gd name="connsiteY0" fmla="*/ 6350 h 1880285"/>
              <a:gd name="connsiteX1" fmla="*/ 635520 w 1853628"/>
              <a:gd name="connsiteY1" fmla="*/ 6350 h 1880285"/>
              <a:gd name="connsiteX2" fmla="*/ 611073 w 1853628"/>
              <a:gd name="connsiteY2" fmla="*/ 6350 h 1880285"/>
              <a:gd name="connsiteX3" fmla="*/ 6350 w 1853628"/>
              <a:gd name="connsiteY3" fmla="*/ 611085 h 1880285"/>
              <a:gd name="connsiteX4" fmla="*/ 6350 w 1853628"/>
              <a:gd name="connsiteY4" fmla="*/ 1004582 h 1880285"/>
              <a:gd name="connsiteX5" fmla="*/ 6350 w 1853628"/>
              <a:gd name="connsiteY5" fmla="*/ 1269212 h 1880285"/>
              <a:gd name="connsiteX6" fmla="*/ 6350 w 1853628"/>
              <a:gd name="connsiteY6" fmla="*/ 1873935 h 1880285"/>
              <a:gd name="connsiteX7" fmla="*/ 611073 w 1853628"/>
              <a:gd name="connsiteY7" fmla="*/ 1873935 h 1880285"/>
              <a:gd name="connsiteX8" fmla="*/ 1218095 w 1853628"/>
              <a:gd name="connsiteY8" fmla="*/ 1873935 h 1880285"/>
              <a:gd name="connsiteX9" fmla="*/ 1242542 w 1853628"/>
              <a:gd name="connsiteY9" fmla="*/ 1873935 h 1880285"/>
              <a:gd name="connsiteX10" fmla="*/ 1847278 w 1853628"/>
              <a:gd name="connsiteY10" fmla="*/ 1269212 h 1880285"/>
              <a:gd name="connsiteX11" fmla="*/ 1847278 w 1853628"/>
              <a:gd name="connsiteY11" fmla="*/ 875690 h 1880285"/>
              <a:gd name="connsiteX12" fmla="*/ 1847278 w 1853628"/>
              <a:gd name="connsiteY12" fmla="*/ 611085 h 1880285"/>
              <a:gd name="connsiteX13" fmla="*/ 1847278 w 1853628"/>
              <a:gd name="connsiteY13" fmla="*/ 6350 h 1880285"/>
              <a:gd name="connsiteX14" fmla="*/ 1242542 w 1853628"/>
              <a:gd name="connsiteY14" fmla="*/ 6350 h 18802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853628" h="1880285">
                <a:moveTo>
                  <a:pt x="1242542" y="6350"/>
                </a:moveTo>
                <a:lnTo>
                  <a:pt x="635520" y="6350"/>
                </a:lnTo>
                <a:lnTo>
                  <a:pt x="611073" y="6350"/>
                </a:lnTo>
                <a:cubicBezTo>
                  <a:pt x="277075" y="6350"/>
                  <a:pt x="6350" y="277114"/>
                  <a:pt x="6350" y="611085"/>
                </a:cubicBezTo>
                <a:lnTo>
                  <a:pt x="6350" y="1004582"/>
                </a:lnTo>
                <a:lnTo>
                  <a:pt x="6350" y="1269212"/>
                </a:lnTo>
                <a:lnTo>
                  <a:pt x="6350" y="1873935"/>
                </a:lnTo>
                <a:lnTo>
                  <a:pt x="611073" y="1873935"/>
                </a:lnTo>
                <a:lnTo>
                  <a:pt x="1218095" y="1873935"/>
                </a:lnTo>
                <a:lnTo>
                  <a:pt x="1242542" y="1873935"/>
                </a:lnTo>
                <a:cubicBezTo>
                  <a:pt x="1576514" y="1873935"/>
                  <a:pt x="1847278" y="1603171"/>
                  <a:pt x="1847278" y="1269212"/>
                </a:cubicBezTo>
                <a:lnTo>
                  <a:pt x="1847278" y="875690"/>
                </a:lnTo>
                <a:lnTo>
                  <a:pt x="1847278" y="611085"/>
                </a:lnTo>
                <a:lnTo>
                  <a:pt x="1847278" y="6350"/>
                </a:lnTo>
                <a:lnTo>
                  <a:pt x="1242542" y="6350"/>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2622317" y="2418458"/>
            <a:ext cx="1840977" cy="1867661"/>
          </a:xfrm>
          <a:custGeom>
            <a:avLst/>
            <a:gdLst>
              <a:gd name="connsiteX0" fmla="*/ 1236166 w 1840902"/>
              <a:gd name="connsiteY0" fmla="*/ 0 h 1867585"/>
              <a:gd name="connsiteX1" fmla="*/ 629157 w 1840902"/>
              <a:gd name="connsiteY1" fmla="*/ 0 h 1867585"/>
              <a:gd name="connsiteX2" fmla="*/ 604723 w 1840902"/>
              <a:gd name="connsiteY2" fmla="*/ 0 h 1867585"/>
              <a:gd name="connsiteX3" fmla="*/ 0 w 1840902"/>
              <a:gd name="connsiteY3" fmla="*/ 604735 h 1867585"/>
              <a:gd name="connsiteX4" fmla="*/ 0 w 1840902"/>
              <a:gd name="connsiteY4" fmla="*/ 998232 h 1867585"/>
              <a:gd name="connsiteX5" fmla="*/ 0 w 1840902"/>
              <a:gd name="connsiteY5" fmla="*/ 1262862 h 1867585"/>
              <a:gd name="connsiteX6" fmla="*/ 0 w 1840902"/>
              <a:gd name="connsiteY6" fmla="*/ 1867585 h 1867585"/>
              <a:gd name="connsiteX7" fmla="*/ 604723 w 1840902"/>
              <a:gd name="connsiteY7" fmla="*/ 1867585 h 1867585"/>
              <a:gd name="connsiteX8" fmla="*/ 1211719 w 1840902"/>
              <a:gd name="connsiteY8" fmla="*/ 1867585 h 1867585"/>
              <a:gd name="connsiteX9" fmla="*/ 1236166 w 1840902"/>
              <a:gd name="connsiteY9" fmla="*/ 1867585 h 1867585"/>
              <a:gd name="connsiteX10" fmla="*/ 1840902 w 1840902"/>
              <a:gd name="connsiteY10" fmla="*/ 1262862 h 1867585"/>
              <a:gd name="connsiteX11" fmla="*/ 1840902 w 1840902"/>
              <a:gd name="connsiteY11" fmla="*/ 869340 h 1867585"/>
              <a:gd name="connsiteX12" fmla="*/ 1840902 w 1840902"/>
              <a:gd name="connsiteY12" fmla="*/ 604735 h 1867585"/>
              <a:gd name="connsiteX13" fmla="*/ 1840902 w 1840902"/>
              <a:gd name="connsiteY13" fmla="*/ 0 h 1867585"/>
              <a:gd name="connsiteX14" fmla="*/ 1236166 w 1840902"/>
              <a:gd name="connsiteY14" fmla="*/ 0 h 18675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840902" h="1867585">
                <a:moveTo>
                  <a:pt x="1236166" y="0"/>
                </a:moveTo>
                <a:lnTo>
                  <a:pt x="629157" y="0"/>
                </a:lnTo>
                <a:lnTo>
                  <a:pt x="604723" y="0"/>
                </a:lnTo>
                <a:cubicBezTo>
                  <a:pt x="270725" y="0"/>
                  <a:pt x="0" y="270764"/>
                  <a:pt x="0" y="604735"/>
                </a:cubicBezTo>
                <a:lnTo>
                  <a:pt x="0" y="998232"/>
                </a:lnTo>
                <a:lnTo>
                  <a:pt x="0" y="1262862"/>
                </a:lnTo>
                <a:lnTo>
                  <a:pt x="0" y="1867585"/>
                </a:lnTo>
                <a:lnTo>
                  <a:pt x="604723" y="1867585"/>
                </a:lnTo>
                <a:lnTo>
                  <a:pt x="1211719" y="1867585"/>
                </a:lnTo>
                <a:lnTo>
                  <a:pt x="1236166" y="1867585"/>
                </a:lnTo>
                <a:cubicBezTo>
                  <a:pt x="1570139" y="1867585"/>
                  <a:pt x="1840902" y="1596821"/>
                  <a:pt x="1840902" y="1262862"/>
                </a:cubicBezTo>
                <a:lnTo>
                  <a:pt x="1840902" y="869340"/>
                </a:lnTo>
                <a:lnTo>
                  <a:pt x="1840902" y="604735"/>
                </a:lnTo>
                <a:lnTo>
                  <a:pt x="1840902" y="0"/>
                </a:lnTo>
                <a:lnTo>
                  <a:pt x="1236166" y="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4660284" y="2418458"/>
            <a:ext cx="1841041" cy="1867661"/>
          </a:xfrm>
          <a:custGeom>
            <a:avLst/>
            <a:gdLst>
              <a:gd name="connsiteX0" fmla="*/ 1236205 w 1840966"/>
              <a:gd name="connsiteY0" fmla="*/ 0 h 1867585"/>
              <a:gd name="connsiteX1" fmla="*/ 629221 w 1840966"/>
              <a:gd name="connsiteY1" fmla="*/ 0 h 1867585"/>
              <a:gd name="connsiteX2" fmla="*/ 604773 w 1840966"/>
              <a:gd name="connsiteY2" fmla="*/ 0 h 1867585"/>
              <a:gd name="connsiteX3" fmla="*/ 0 w 1840966"/>
              <a:gd name="connsiteY3" fmla="*/ 604735 h 1867585"/>
              <a:gd name="connsiteX4" fmla="*/ 0 w 1840966"/>
              <a:gd name="connsiteY4" fmla="*/ 998232 h 1867585"/>
              <a:gd name="connsiteX5" fmla="*/ 0 w 1840966"/>
              <a:gd name="connsiteY5" fmla="*/ 1262862 h 1867585"/>
              <a:gd name="connsiteX6" fmla="*/ 0 w 1840966"/>
              <a:gd name="connsiteY6" fmla="*/ 1867585 h 1867585"/>
              <a:gd name="connsiteX7" fmla="*/ 604773 w 1840966"/>
              <a:gd name="connsiteY7" fmla="*/ 1867585 h 1867585"/>
              <a:gd name="connsiteX8" fmla="*/ 1211770 w 1840966"/>
              <a:gd name="connsiteY8" fmla="*/ 1867585 h 1867585"/>
              <a:gd name="connsiteX9" fmla="*/ 1236205 w 1840966"/>
              <a:gd name="connsiteY9" fmla="*/ 1867585 h 1867585"/>
              <a:gd name="connsiteX10" fmla="*/ 1840966 w 1840966"/>
              <a:gd name="connsiteY10" fmla="*/ 1262862 h 1867585"/>
              <a:gd name="connsiteX11" fmla="*/ 1840966 w 1840966"/>
              <a:gd name="connsiteY11" fmla="*/ 869340 h 1867585"/>
              <a:gd name="connsiteX12" fmla="*/ 1840966 w 1840966"/>
              <a:gd name="connsiteY12" fmla="*/ 604735 h 1867585"/>
              <a:gd name="connsiteX13" fmla="*/ 1840966 w 1840966"/>
              <a:gd name="connsiteY13" fmla="*/ 0 h 1867585"/>
              <a:gd name="connsiteX14" fmla="*/ 1236205 w 1840966"/>
              <a:gd name="connsiteY14" fmla="*/ 0 h 18675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840966" h="1867585">
                <a:moveTo>
                  <a:pt x="1236205" y="0"/>
                </a:moveTo>
                <a:lnTo>
                  <a:pt x="629221" y="0"/>
                </a:lnTo>
                <a:lnTo>
                  <a:pt x="604773" y="0"/>
                </a:lnTo>
                <a:cubicBezTo>
                  <a:pt x="270776" y="0"/>
                  <a:pt x="0" y="270764"/>
                  <a:pt x="0" y="604735"/>
                </a:cubicBezTo>
                <a:lnTo>
                  <a:pt x="0" y="998232"/>
                </a:lnTo>
                <a:lnTo>
                  <a:pt x="0" y="1262862"/>
                </a:lnTo>
                <a:lnTo>
                  <a:pt x="0" y="1867585"/>
                </a:lnTo>
                <a:lnTo>
                  <a:pt x="604773" y="1867585"/>
                </a:lnTo>
                <a:lnTo>
                  <a:pt x="1211770" y="1867585"/>
                </a:lnTo>
                <a:lnTo>
                  <a:pt x="1236205" y="1867585"/>
                </a:lnTo>
                <a:cubicBezTo>
                  <a:pt x="1570202" y="1867585"/>
                  <a:pt x="1840966" y="1596821"/>
                  <a:pt x="1840966" y="1262862"/>
                </a:cubicBezTo>
                <a:lnTo>
                  <a:pt x="1840966" y="869340"/>
                </a:lnTo>
                <a:lnTo>
                  <a:pt x="1840966" y="604735"/>
                </a:lnTo>
                <a:lnTo>
                  <a:pt x="1840966" y="0"/>
                </a:lnTo>
                <a:lnTo>
                  <a:pt x="1236205" y="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4653934" y="2412108"/>
            <a:ext cx="1853741" cy="1880361"/>
          </a:xfrm>
          <a:custGeom>
            <a:avLst/>
            <a:gdLst>
              <a:gd name="connsiteX0" fmla="*/ 1242555 w 1853666"/>
              <a:gd name="connsiteY0" fmla="*/ 6350 h 1880285"/>
              <a:gd name="connsiteX1" fmla="*/ 635571 w 1853666"/>
              <a:gd name="connsiteY1" fmla="*/ 6350 h 1880285"/>
              <a:gd name="connsiteX2" fmla="*/ 611123 w 1853666"/>
              <a:gd name="connsiteY2" fmla="*/ 6350 h 1880285"/>
              <a:gd name="connsiteX3" fmla="*/ 6350 w 1853666"/>
              <a:gd name="connsiteY3" fmla="*/ 611085 h 1880285"/>
              <a:gd name="connsiteX4" fmla="*/ 6350 w 1853666"/>
              <a:gd name="connsiteY4" fmla="*/ 1004582 h 1880285"/>
              <a:gd name="connsiteX5" fmla="*/ 6350 w 1853666"/>
              <a:gd name="connsiteY5" fmla="*/ 1269212 h 1880285"/>
              <a:gd name="connsiteX6" fmla="*/ 6350 w 1853666"/>
              <a:gd name="connsiteY6" fmla="*/ 1873935 h 1880285"/>
              <a:gd name="connsiteX7" fmla="*/ 611123 w 1853666"/>
              <a:gd name="connsiteY7" fmla="*/ 1873935 h 1880285"/>
              <a:gd name="connsiteX8" fmla="*/ 1218120 w 1853666"/>
              <a:gd name="connsiteY8" fmla="*/ 1873935 h 1880285"/>
              <a:gd name="connsiteX9" fmla="*/ 1242555 w 1853666"/>
              <a:gd name="connsiteY9" fmla="*/ 1873935 h 1880285"/>
              <a:gd name="connsiteX10" fmla="*/ 1847316 w 1853666"/>
              <a:gd name="connsiteY10" fmla="*/ 1269212 h 1880285"/>
              <a:gd name="connsiteX11" fmla="*/ 1847316 w 1853666"/>
              <a:gd name="connsiteY11" fmla="*/ 875690 h 1880285"/>
              <a:gd name="connsiteX12" fmla="*/ 1847316 w 1853666"/>
              <a:gd name="connsiteY12" fmla="*/ 611085 h 1880285"/>
              <a:gd name="connsiteX13" fmla="*/ 1847316 w 1853666"/>
              <a:gd name="connsiteY13" fmla="*/ 6350 h 1880285"/>
              <a:gd name="connsiteX14" fmla="*/ 1242555 w 1853666"/>
              <a:gd name="connsiteY14" fmla="*/ 6350 h 18802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853666" h="1880285">
                <a:moveTo>
                  <a:pt x="1242555" y="6350"/>
                </a:moveTo>
                <a:lnTo>
                  <a:pt x="635571" y="6350"/>
                </a:lnTo>
                <a:lnTo>
                  <a:pt x="611123" y="6350"/>
                </a:lnTo>
                <a:cubicBezTo>
                  <a:pt x="277126" y="6350"/>
                  <a:pt x="6350" y="277114"/>
                  <a:pt x="6350" y="611085"/>
                </a:cubicBezTo>
                <a:lnTo>
                  <a:pt x="6350" y="1004582"/>
                </a:lnTo>
                <a:lnTo>
                  <a:pt x="6350" y="1269212"/>
                </a:lnTo>
                <a:lnTo>
                  <a:pt x="6350" y="1873935"/>
                </a:lnTo>
                <a:lnTo>
                  <a:pt x="611123" y="1873935"/>
                </a:lnTo>
                <a:lnTo>
                  <a:pt x="1218120" y="1873935"/>
                </a:lnTo>
                <a:lnTo>
                  <a:pt x="1242555" y="1873935"/>
                </a:lnTo>
                <a:cubicBezTo>
                  <a:pt x="1576552" y="1873935"/>
                  <a:pt x="1847316" y="1603171"/>
                  <a:pt x="1847316" y="1269212"/>
                </a:cubicBezTo>
                <a:lnTo>
                  <a:pt x="1847316" y="875690"/>
                </a:lnTo>
                <a:lnTo>
                  <a:pt x="1847316" y="611085"/>
                </a:lnTo>
                <a:lnTo>
                  <a:pt x="1847316" y="6350"/>
                </a:lnTo>
                <a:lnTo>
                  <a:pt x="1242555" y="6350"/>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639066" y="401666"/>
            <a:ext cx="1117600" cy="404495"/>
          </a:xfrm>
          <a:prstGeom prst="rect">
            <a:avLst/>
          </a:prstGeom>
          <a:noFill/>
        </p:spPr>
        <p:txBody>
          <a:bodyPr wrap="none" lIns="0" tIns="0" rIns="0" rtlCol="0">
            <a:spAutoFit/>
          </a:bodyPr>
          <a:lstStyle/>
          <a:p>
            <a:pPr defTabSz="0">
              <a:lnSpc>
                <a:spcPct val="100000"/>
              </a:lnSpc>
              <a:tabLst>
                <a:tab pos="76200" algn="l"/>
              </a:tabLst>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目标客群</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TextBox 1"/>
          <p:cNvSpPr txBox="1"/>
          <p:nvPr/>
        </p:nvSpPr>
        <p:spPr>
          <a:xfrm>
            <a:off x="813066" y="2667437"/>
            <a:ext cx="313690" cy="372110"/>
          </a:xfrm>
          <a:prstGeom prst="rect">
            <a:avLst/>
          </a:prstGeom>
          <a:noFill/>
        </p:spPr>
        <p:txBody>
          <a:bodyPr wrap="none" lIns="0" tIns="0" rIns="0" rtlCol="0">
            <a:spAutoFit/>
          </a:bodyPr>
          <a:lstStyle/>
          <a:p>
            <a:pPr defTabSz="0">
              <a:lnSpc>
                <a:spcPct val="100000"/>
              </a:lnSpc>
            </a:pPr>
            <a:r>
              <a:rPr lang="en-US" altLang="zh-CN" sz="20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01</a:t>
            </a:r>
            <a:endParaRPr lang="en-US" altLang="zh-CN" sz="20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TextBox 1"/>
          <p:cNvSpPr txBox="1"/>
          <p:nvPr/>
        </p:nvSpPr>
        <p:spPr>
          <a:xfrm>
            <a:off x="2870549" y="2654736"/>
            <a:ext cx="313690" cy="372110"/>
          </a:xfrm>
          <a:prstGeom prst="rect">
            <a:avLst/>
          </a:prstGeom>
          <a:noFill/>
        </p:spPr>
        <p:txBody>
          <a:bodyPr wrap="none" lIns="0" tIns="0" rIns="0" rtlCol="0">
            <a:spAutoFit/>
          </a:bodyPr>
          <a:lstStyle/>
          <a:p>
            <a:pPr defTabSz="0">
              <a:lnSpc>
                <a:spcPts val="2400"/>
              </a:lnSpc>
            </a:pPr>
            <a:r>
              <a:rPr lang="en-US" altLang="zh-CN" sz="20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02</a:t>
            </a:r>
            <a:endParaRPr lang="en-US" altLang="zh-CN" sz="20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4902632" y="2667437"/>
            <a:ext cx="313690" cy="372110"/>
          </a:xfrm>
          <a:prstGeom prst="rect">
            <a:avLst/>
          </a:prstGeom>
          <a:noFill/>
        </p:spPr>
        <p:txBody>
          <a:bodyPr wrap="none" lIns="0" tIns="0" rIns="0" rtlCol="0">
            <a:spAutoFit/>
          </a:bodyPr>
          <a:lstStyle/>
          <a:p>
            <a:pPr defTabSz="0">
              <a:lnSpc>
                <a:spcPct val="100000"/>
              </a:lnSpc>
            </a:pPr>
            <a:r>
              <a:rPr lang="en-US" altLang="zh-CN" sz="20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03</a:t>
            </a:r>
            <a:endParaRPr lang="en-US" altLang="zh-CN" sz="20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任意多边形 14"/>
          <p:cNvSpPr/>
          <p:nvPr/>
        </p:nvSpPr>
        <p:spPr>
          <a:xfrm>
            <a:off x="6042660" y="1270"/>
            <a:ext cx="5493385" cy="6479540"/>
          </a:xfrm>
          <a:custGeom>
            <a:avLst/>
            <a:gdLst>
              <a:gd name="connsiteX0" fmla="*/ 3987 w 8651"/>
              <a:gd name="connsiteY0" fmla="*/ 0 h 10204"/>
              <a:gd name="connsiteX1" fmla="*/ 8651 w 8651"/>
              <a:gd name="connsiteY1" fmla="*/ 2 h 10204"/>
              <a:gd name="connsiteX2" fmla="*/ 8651 w 8651"/>
              <a:gd name="connsiteY2" fmla="*/ 10204 h 10204"/>
              <a:gd name="connsiteX3" fmla="*/ 0 w 8651"/>
              <a:gd name="connsiteY3" fmla="*/ 10204 h 10204"/>
              <a:gd name="connsiteX4" fmla="*/ 3987 w 8651"/>
              <a:gd name="connsiteY4" fmla="*/ 0 h 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 h="10204">
                <a:moveTo>
                  <a:pt x="3987" y="0"/>
                </a:moveTo>
                <a:lnTo>
                  <a:pt x="8651" y="2"/>
                </a:lnTo>
                <a:lnTo>
                  <a:pt x="8651" y="10204"/>
                </a:lnTo>
                <a:lnTo>
                  <a:pt x="0" y="10204"/>
                </a:lnTo>
                <a:lnTo>
                  <a:pt x="3987" y="0"/>
                </a:lnTo>
                <a:close/>
              </a:path>
            </a:pathLst>
          </a:custGeom>
          <a:blipFill rotWithShape="1">
            <a:blip r:embed="rId1" cstate="print"/>
            <a:tile tx="-520700" ty="0" sx="86000" sy="8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
          <p:cNvSpPr txBox="1"/>
          <p:nvPr/>
        </p:nvSpPr>
        <p:spPr>
          <a:xfrm>
            <a:off x="584456" y="1511011"/>
            <a:ext cx="4572000" cy="320040"/>
          </a:xfrm>
          <a:prstGeom prst="rect">
            <a:avLst/>
          </a:prstGeom>
          <a:noFill/>
        </p:spPr>
        <p:txBody>
          <a:bodyPr wrap="none" lIns="0" tIns="0" rIns="0" rtlCol="0">
            <a:spAutoFit/>
          </a:bodyPr>
          <a:lstStyle/>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目标客群主要在一二线城市，其目标顾客主要分为三大类，分别是：</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TextBox 1"/>
          <p:cNvSpPr txBox="1"/>
          <p:nvPr/>
        </p:nvSpPr>
        <p:spPr>
          <a:xfrm>
            <a:off x="819416" y="3039547"/>
            <a:ext cx="1371600" cy="868680"/>
          </a:xfrm>
          <a:prstGeom prst="rect">
            <a:avLst/>
          </a:prstGeom>
          <a:noFill/>
        </p:spPr>
        <p:txBody>
          <a:bodyPr wrap="none" lIns="0" tIns="0" rIns="0" rtlCol="0">
            <a:spAutoFit/>
          </a:bodyPr>
          <a:lstStyle/>
          <a:p>
            <a:pPr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注重生活品质，收入</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水平较高、接受能力</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较强的中高端家庭；</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TextBox 1"/>
          <p:cNvSpPr txBox="1"/>
          <p:nvPr/>
        </p:nvSpPr>
        <p:spPr>
          <a:xfrm>
            <a:off x="2870549" y="3041451"/>
            <a:ext cx="1371600" cy="594360"/>
          </a:xfrm>
          <a:prstGeom prst="rect">
            <a:avLst/>
          </a:prstGeom>
          <a:noFill/>
        </p:spPr>
        <p:txBody>
          <a:bodyPr wrap="none" lIns="0" tIns="0" rIns="0" rtlCol="0">
            <a:spAutoFit/>
          </a:bodyPr>
          <a:lstStyle/>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企事业单位白领、中</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层管理人员；</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4902632" y="3041452"/>
            <a:ext cx="1219200" cy="868680"/>
          </a:xfrm>
          <a:prstGeom prst="rect">
            <a:avLst/>
          </a:prstGeom>
          <a:noFill/>
        </p:spPr>
        <p:txBody>
          <a:bodyPr wrap="none" lIns="0" tIns="0" rIns="0" rtlCol="0">
            <a:spAutoFit/>
          </a:bodyPr>
          <a:lstStyle/>
          <a:p>
            <a:pPr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关注家庭健康、注</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重个人生活健康水</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平提升；</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商业计划书（黑金）ppt-1-徐双-2016.12.01-01"/>
          <p:cNvPicPr>
            <a:picLocks noChangeAspect="1"/>
          </p:cNvPicPr>
          <p:nvPr/>
        </p:nvPicPr>
        <p:blipFill>
          <a:blip r:embed="rId1" cstate="print"/>
          <a:stretch>
            <a:fillRect/>
          </a:stretch>
        </p:blipFill>
        <p:spPr>
          <a:xfrm>
            <a:off x="-635" y="-1171"/>
            <a:ext cx="11521906" cy="6482977"/>
          </a:xfrm>
          <a:prstGeom prst="rect">
            <a:avLst/>
          </a:prstGeom>
        </p:spPr>
      </p:pic>
      <p:sp>
        <p:nvSpPr>
          <p:cNvPr id="13" name="Freeform 3"/>
          <p:cNvSpPr/>
          <p:nvPr/>
        </p:nvSpPr>
        <p:spPr>
          <a:xfrm>
            <a:off x="1269742" y="1140981"/>
            <a:ext cx="10251004" cy="4199005"/>
          </a:xfrm>
          <a:custGeom>
            <a:avLst/>
            <a:gdLst>
              <a:gd name="connsiteX0" fmla="*/ 8998876 w 10250589"/>
              <a:gd name="connsiteY0" fmla="*/ 4198835 h 4198835"/>
              <a:gd name="connsiteX1" fmla="*/ 0 w 10250589"/>
              <a:gd name="connsiteY1" fmla="*/ 4198835 h 4198835"/>
              <a:gd name="connsiteX2" fmla="*/ 0 w 10250589"/>
              <a:gd name="connsiteY2" fmla="*/ 1049235 h 4198835"/>
              <a:gd name="connsiteX3" fmla="*/ 0 w 10250589"/>
              <a:gd name="connsiteY3" fmla="*/ 0 h 4198835"/>
              <a:gd name="connsiteX4" fmla="*/ 10250588 w 10250589"/>
              <a:gd name="connsiteY4" fmla="*/ 0 h 4198835"/>
              <a:gd name="connsiteX5" fmla="*/ 10250588 w 10250589"/>
              <a:gd name="connsiteY5" fmla="*/ 982319 h 4198835"/>
              <a:gd name="connsiteX6" fmla="*/ 8998876 w 10250589"/>
              <a:gd name="connsiteY6" fmla="*/ 4198835 h 41988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50589" h="4198835">
                <a:moveTo>
                  <a:pt x="8998877" y="4198835"/>
                </a:moveTo>
                <a:lnTo>
                  <a:pt x="0" y="4198835"/>
                </a:lnTo>
                <a:lnTo>
                  <a:pt x="0" y="1049235"/>
                </a:lnTo>
                <a:lnTo>
                  <a:pt x="0" y="0"/>
                </a:lnTo>
                <a:lnTo>
                  <a:pt x="10250588" y="0"/>
                </a:lnTo>
                <a:lnTo>
                  <a:pt x="10250588" y="982319"/>
                </a:lnTo>
                <a:lnTo>
                  <a:pt x="8998876" y="4198835"/>
                </a:lnTo>
              </a:path>
            </a:pathLst>
          </a:custGeom>
          <a:solidFill>
            <a:srgbClr val="000000">
              <a:alpha val="9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9940713" y="-2019"/>
            <a:ext cx="1270838" cy="3169336"/>
          </a:xfrm>
          <a:custGeom>
            <a:avLst/>
            <a:gdLst>
              <a:gd name="connsiteX0" fmla="*/ 11810 w 1270787"/>
              <a:gd name="connsiteY0" fmla="*/ 3169208 h 3169208"/>
              <a:gd name="connsiteX1" fmla="*/ 0 w 1270787"/>
              <a:gd name="connsiteY1" fmla="*/ 3164509 h 3169208"/>
              <a:gd name="connsiteX2" fmla="*/ 1258976 w 1270787"/>
              <a:gd name="connsiteY2" fmla="*/ 0 h 3169208"/>
              <a:gd name="connsiteX3" fmla="*/ 1270787 w 1270787"/>
              <a:gd name="connsiteY3" fmla="*/ 4686 h 3169208"/>
              <a:gd name="connsiteX4" fmla="*/ 11810 w 1270787"/>
              <a:gd name="connsiteY4" fmla="*/ 3169208 h 3169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0787" h="3169208">
                <a:moveTo>
                  <a:pt x="11810" y="3169208"/>
                </a:moveTo>
                <a:lnTo>
                  <a:pt x="0" y="3164509"/>
                </a:lnTo>
                <a:lnTo>
                  <a:pt x="1258976" y="0"/>
                </a:lnTo>
                <a:lnTo>
                  <a:pt x="1270787" y="4686"/>
                </a:lnTo>
                <a:lnTo>
                  <a:pt x="11810" y="316920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7682265" y="1815512"/>
            <a:ext cx="1866862" cy="4667476"/>
          </a:xfrm>
          <a:custGeom>
            <a:avLst/>
            <a:gdLst>
              <a:gd name="connsiteX0" fmla="*/ 11810 w 1866786"/>
              <a:gd name="connsiteY0" fmla="*/ 4667288 h 4667287"/>
              <a:gd name="connsiteX1" fmla="*/ 0 w 1866786"/>
              <a:gd name="connsiteY1" fmla="*/ 4662589 h 4667287"/>
              <a:gd name="connsiteX2" fmla="*/ 1854975 w 1866786"/>
              <a:gd name="connsiteY2" fmla="*/ 0 h 4667287"/>
              <a:gd name="connsiteX3" fmla="*/ 1866786 w 1866786"/>
              <a:gd name="connsiteY3" fmla="*/ 4698 h 4667287"/>
              <a:gd name="connsiteX4" fmla="*/ 11810 w 1866786"/>
              <a:gd name="connsiteY4" fmla="*/ 4667288 h 46672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66786" h="4667287">
                <a:moveTo>
                  <a:pt x="11810" y="4667288"/>
                </a:moveTo>
                <a:lnTo>
                  <a:pt x="0" y="4662589"/>
                </a:lnTo>
                <a:lnTo>
                  <a:pt x="1854975" y="0"/>
                </a:lnTo>
                <a:lnTo>
                  <a:pt x="1866786" y="4698"/>
                </a:lnTo>
                <a:lnTo>
                  <a:pt x="11810" y="466728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9543224" y="2618387"/>
            <a:ext cx="1552548" cy="2573962"/>
          </a:xfrm>
          <a:custGeom>
            <a:avLst/>
            <a:gdLst>
              <a:gd name="connsiteX0" fmla="*/ 526287 w 1552485"/>
              <a:gd name="connsiteY0" fmla="*/ 2573858 h 2573858"/>
              <a:gd name="connsiteX1" fmla="*/ 0 w 1552485"/>
              <a:gd name="connsiteY1" fmla="*/ 2573858 h 2573858"/>
              <a:gd name="connsiteX2" fmla="*/ 1026184 w 1552485"/>
              <a:gd name="connsiteY2" fmla="*/ 0 h 2573858"/>
              <a:gd name="connsiteX3" fmla="*/ 1552485 w 1552485"/>
              <a:gd name="connsiteY3" fmla="*/ 0 h 2573858"/>
              <a:gd name="connsiteX4" fmla="*/ 526287 w 1552485"/>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85" h="2573858">
                <a:moveTo>
                  <a:pt x="526287" y="2573858"/>
                </a:moveTo>
                <a:lnTo>
                  <a:pt x="0" y="2573858"/>
                </a:lnTo>
                <a:lnTo>
                  <a:pt x="1026184" y="0"/>
                </a:lnTo>
                <a:lnTo>
                  <a:pt x="1552485" y="0"/>
                </a:lnTo>
                <a:lnTo>
                  <a:pt x="526287" y="2573858"/>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TextBox 1"/>
          <p:cNvSpPr txBox="1"/>
          <p:nvPr/>
        </p:nvSpPr>
        <p:spPr>
          <a:xfrm>
            <a:off x="3073524" y="2677366"/>
            <a:ext cx="2438400" cy="828675"/>
          </a:xfrm>
          <a:prstGeom prst="rect">
            <a:avLst/>
          </a:prstGeom>
          <a:noFill/>
        </p:spPr>
        <p:txBody>
          <a:bodyPr wrap="none" lIns="0" tIns="0" rIns="0" rtlCol="0">
            <a:spAutoFit/>
          </a:bodyPr>
          <a:lstStyle/>
          <a:p>
            <a:pPr defTabSz="0">
              <a:lnSpc>
                <a:spcPct val="100000"/>
              </a:lnSpc>
            </a:pPr>
            <a:r>
              <a:rPr lang="zh-CN" altLang="en-US"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风险回报</a:t>
            </a:r>
            <a:endParaRPr lang="zh-CN" altLang="en-US"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609625" y="1917877"/>
            <a:ext cx="2426970" cy="2733675"/>
          </a:xfrm>
          <a:prstGeom prst="rect">
            <a:avLst/>
          </a:prstGeom>
          <a:noFill/>
        </p:spPr>
        <p:txBody>
          <a:bodyPr wrap="none" lIns="0" tIns="0" rIns="0" rtlCol="0">
            <a:spAutoFit/>
          </a:bodyPr>
          <a:lstStyle/>
          <a:p>
            <a:pPr defTabSz="0">
              <a:lnSpc>
                <a:spcPts val="21000"/>
              </a:lnSpc>
            </a:pPr>
            <a:r>
              <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04</a:t>
            </a:r>
            <a:endPar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Freeform 3"/>
          <p:cNvSpPr/>
          <p:nvPr/>
        </p:nvSpPr>
        <p:spPr>
          <a:xfrm>
            <a:off x="10182695" y="3903679"/>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20" name="直接连接符 19"/>
          <p:cNvCxnSpPr/>
          <p:nvPr/>
        </p:nvCxnSpPr>
        <p:spPr>
          <a:xfrm flipH="1">
            <a:off x="8580065" y="4467100"/>
            <a:ext cx="781717" cy="201303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260344" y="2859215"/>
            <a:ext cx="1259891" cy="311988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sp>
        <p:nvSpPr>
          <p:cNvPr id="22" name="Freeform 3"/>
          <p:cNvSpPr/>
          <p:nvPr/>
        </p:nvSpPr>
        <p:spPr>
          <a:xfrm>
            <a:off x="9602282" y="521532"/>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chemeClr val="bg1">
              <a:alpha val="2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3073524" y="3403806"/>
            <a:ext cx="3556000" cy="365760"/>
          </a:xfrm>
          <a:prstGeom prst="rect">
            <a:avLst/>
          </a:prstGeom>
          <a:noFill/>
        </p:spPr>
        <p:txBody>
          <a:bodyPr wrap="none" lIns="0" tIns="0" rIns="0" rtlCol="0">
            <a:spAutoFit/>
          </a:bodyPr>
          <a:lstStyle/>
          <a:p>
            <a:pPr algn="l" defTabSz="0">
              <a:lnSpc>
                <a:spcPct val="150000"/>
              </a:lnSpc>
            </a:pPr>
            <a:r>
              <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风险分析、解决方案、收益预期、投资回报率</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647959" y="381344"/>
            <a:ext cx="11176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风险分析</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758457" y="1672342"/>
            <a:ext cx="2527935" cy="688975"/>
          </a:xfrm>
          <a:prstGeom prst="rect">
            <a:avLst/>
          </a:prstGeom>
          <a:noFill/>
        </p:spPr>
        <p:txBody>
          <a:bodyPr wrap="none" lIns="0" tIns="0" rIns="0" rtlCol="0">
            <a:spAutoFit/>
          </a:bodyPr>
          <a:lstStyle/>
          <a:p>
            <a:pPr defTabSz="0">
              <a:lnSpc>
                <a:spcPts val="15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风险点A分析</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5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风险等级5级，可控性高，可避免性高</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人员、财产受险程度低。</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758457" y="2602024"/>
            <a:ext cx="4051935" cy="688975"/>
          </a:xfrm>
          <a:prstGeom prst="rect">
            <a:avLst/>
          </a:prstGeom>
          <a:noFill/>
        </p:spPr>
        <p:txBody>
          <a:bodyPr wrap="none" lIns="0" tIns="0" rIns="0" rtlCol="0">
            <a:spAutoFit/>
          </a:bodyPr>
          <a:lstStyle/>
          <a:p>
            <a:pPr defTabSz="0">
              <a:lnSpc>
                <a:spcPts val="15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风险点B分析</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5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风险等级4级，风险性不是很大，但是要时刻警惕微信发生，</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随时做好财务备查准备，保障资金流。</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24" name="表格 23"/>
          <p:cNvGraphicFramePr>
            <a:graphicFrameLocks noGrp="1"/>
          </p:cNvGraphicFramePr>
          <p:nvPr/>
        </p:nvGraphicFramePr>
        <p:xfrm>
          <a:off x="7381240" y="2192020"/>
          <a:ext cx="2781935" cy="2602230"/>
        </p:xfrm>
        <a:graphic>
          <a:graphicData uri="http://schemas.openxmlformats.org/drawingml/2006/table">
            <a:tbl>
              <a:tblPr firstRow="1" bandRow="1">
                <a:tableStyleId>{5C22544A-7EE6-4342-B048-85BDC9FD1C3A}</a:tableStyleId>
              </a:tblPr>
              <a:tblGrid>
                <a:gridCol w="556895"/>
                <a:gridCol w="555625"/>
                <a:gridCol w="556895"/>
                <a:gridCol w="555625"/>
                <a:gridCol w="556895"/>
              </a:tblGrid>
              <a:tr h="508635">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bg2">
                        <a:lumMod val="25000"/>
                      </a:schemeClr>
                    </a:solidFill>
                  </a:tcPr>
                </a:tc>
                <a:tc>
                  <a:txBody>
                    <a:bodyPr/>
                    <a:lstStyle/>
                    <a:p>
                      <a:endParaRPr lang="zh-CN" altLang="en-US" dirty="0">
                        <a:solidFill>
                          <a:srgbClr val="D4B46D"/>
                        </a:solidFill>
                      </a:endParaRPr>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D4B46D"/>
                    </a:solidFill>
                  </a:tcPr>
                </a:tc>
                <a:tc>
                  <a:txBody>
                    <a:bodyPr/>
                    <a:lstStyle/>
                    <a:p>
                      <a:endParaRPr lang="zh-CN" altLang="en-US" dirty="0">
                        <a:solidFill>
                          <a:srgbClr val="D4B46D"/>
                        </a:solidFill>
                      </a:endParaRPr>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D4B46D"/>
                    </a:solidFill>
                  </a:tcPr>
                </a:tc>
                <a:tc>
                  <a:txBody>
                    <a:bodyPr/>
                    <a:lstStyle/>
                    <a:p>
                      <a:endParaRPr lang="zh-CN" altLang="en-US" dirty="0">
                        <a:solidFill>
                          <a:srgbClr val="D4B46D"/>
                        </a:solidFill>
                      </a:endParaRPr>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D4B46D"/>
                    </a:solidFill>
                  </a:tcPr>
                </a:tc>
              </a:tr>
              <a:tr h="523875">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bg2">
                        <a:lumMod val="25000"/>
                      </a:schemeClr>
                    </a:solidFill>
                  </a:tcPr>
                </a:tc>
                <a:tc>
                  <a:txBody>
                    <a:bodyPr/>
                    <a:lstStyle/>
                    <a:p>
                      <a:endParaRPr lang="zh-CN" altLang="en-US">
                        <a:solidFill>
                          <a:srgbClr val="D4B46D"/>
                        </a:solidFill>
                      </a:endParaRPr>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D4B46D"/>
                    </a:solidFill>
                  </a:tcPr>
                </a:tc>
                <a:tc>
                  <a:txBody>
                    <a:bodyPr/>
                    <a:lstStyle/>
                    <a:p>
                      <a:endParaRPr lang="zh-CN" altLang="en-US" dirty="0">
                        <a:solidFill>
                          <a:srgbClr val="D4B46D"/>
                        </a:solidFill>
                      </a:endParaRPr>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D4B46D"/>
                    </a:solidFill>
                  </a:tcPr>
                </a:tc>
                <a:tc>
                  <a:txBody>
                    <a:bodyPr/>
                    <a:lstStyle/>
                    <a:p>
                      <a:endParaRPr lang="zh-CN" altLang="en-US" dirty="0">
                        <a:solidFill>
                          <a:srgbClr val="D4B46D"/>
                        </a:solidFill>
                      </a:endParaRPr>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D4B46D"/>
                    </a:solidFill>
                  </a:tcPr>
                </a:tc>
              </a:tr>
              <a:tr h="522605">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bg2">
                        <a:lumMod val="2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bg2">
                        <a:lumMod val="2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bg2">
                        <a:lumMod val="25000"/>
                      </a:schemeClr>
                    </a:solidFill>
                  </a:tcPr>
                </a:tc>
              </a:tr>
              <a:tr h="524510">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chemeClr val="tx1">
                        <a:lumMod val="65000"/>
                        <a:lumOff val="35000"/>
                      </a:schemeClr>
                    </a:solidFill>
                  </a:tcPr>
                </a:tc>
              </a:tr>
              <a:tr h="522605">
                <a:tc>
                  <a:txBody>
                    <a:bodyPr/>
                    <a:lstStyle/>
                    <a:p>
                      <a:endParaRPr lang="zh-CN" altLang="en-US"/>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c>
                  <a:txBody>
                    <a:bodyPr/>
                    <a:lstStyle/>
                    <a:p>
                      <a:endParaRPr lang="zh-CN" altLang="en-US" dirty="0"/>
                    </a:p>
                  </a:txBody>
                  <a:tcPr>
                    <a:lnL w="19050">
                      <a:solidFill>
                        <a:schemeClr val="tx1"/>
                      </a:solidFill>
                      <a:prstDash val="solid"/>
                    </a:lnL>
                    <a:lnR w="19050">
                      <a:solidFill>
                        <a:schemeClr val="tx1"/>
                      </a:solidFill>
                      <a:prstDash val="solid"/>
                    </a:lnR>
                    <a:lnT w="19050">
                      <a:solidFill>
                        <a:schemeClr val="tx1"/>
                      </a:solidFill>
                      <a:prstDash val="solid"/>
                    </a:lnT>
                    <a:lnB w="19050">
                      <a:solidFill>
                        <a:schemeClr val="tx1"/>
                      </a:solidFill>
                      <a:prstDash val="solid"/>
                    </a:lnB>
                    <a:solidFill>
                      <a:srgbClr val="898989"/>
                    </a:solidFill>
                  </a:tcPr>
                </a:tc>
              </a:tr>
            </a:tbl>
          </a:graphicData>
        </a:graphic>
      </p:graphicFrame>
      <p:sp>
        <p:nvSpPr>
          <p:cNvPr id="11" name="TextBox 1"/>
          <p:cNvSpPr txBox="1"/>
          <p:nvPr/>
        </p:nvSpPr>
        <p:spPr>
          <a:xfrm>
            <a:off x="8195310" y="1800225"/>
            <a:ext cx="1462405" cy="243205"/>
          </a:xfrm>
          <a:prstGeom prst="rect">
            <a:avLst/>
          </a:prstGeom>
          <a:noFill/>
        </p:spPr>
        <p:txBody>
          <a:bodyPr wrap="square" lIns="0" tIns="0" rIns="0" rtlCol="0">
            <a:spAutoFit/>
          </a:bodyPr>
          <a:lstStyle/>
          <a:p>
            <a:pPr algn="ctr" defTabSz="0">
              <a:lnSpc>
                <a:spcPts val="15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风险矩阵图分析</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25" name="直接箭头连接符 24"/>
          <p:cNvCxnSpPr/>
          <p:nvPr/>
        </p:nvCxnSpPr>
        <p:spPr>
          <a:xfrm flipV="1">
            <a:off x="7192010" y="2044065"/>
            <a:ext cx="0" cy="2995295"/>
          </a:xfrm>
          <a:prstGeom prst="straightConnector1">
            <a:avLst/>
          </a:prstGeom>
          <a:ln w="12700">
            <a:solidFill>
              <a:srgbClr val="D4B46D"/>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7192010" y="5039360"/>
            <a:ext cx="3244850" cy="635"/>
          </a:xfrm>
          <a:prstGeom prst="straightConnector1">
            <a:avLst/>
          </a:prstGeom>
          <a:ln w="12700">
            <a:solidFill>
              <a:srgbClr val="D4B46D"/>
            </a:solidFill>
            <a:tailEnd type="arrow"/>
          </a:ln>
        </p:spPr>
        <p:style>
          <a:lnRef idx="1">
            <a:schemeClr val="accent1"/>
          </a:lnRef>
          <a:fillRef idx="0">
            <a:schemeClr val="accent1"/>
          </a:fillRef>
          <a:effectRef idx="0">
            <a:schemeClr val="accent1"/>
          </a:effectRef>
          <a:fontRef idx="minor">
            <a:schemeClr val="tx1"/>
          </a:fontRef>
        </p:style>
      </p:cxnSp>
      <p:sp>
        <p:nvSpPr>
          <p:cNvPr id="27" name="标题 1"/>
          <p:cNvSpPr txBox="1"/>
          <p:nvPr/>
        </p:nvSpPr>
        <p:spPr>
          <a:xfrm>
            <a:off x="10365105" y="4911725"/>
            <a:ext cx="637540" cy="25654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100" i="0" u="none" strike="noStrike" kern="1200" cap="none" spc="0" normalizeH="0" baseline="0" noProof="0" dirty="0" smtClean="0">
                <a:ln>
                  <a:noFill/>
                </a:ln>
                <a:solidFill>
                  <a:srgbClr val="D4B46D"/>
                </a:solidFill>
                <a:effectLst/>
                <a:uLnTx/>
                <a:uFillTx/>
                <a:latin typeface="微软雅黑" panose="020B0503020204020204" pitchFamily="18" charset="-122"/>
                <a:ea typeface="微软雅黑" panose="020B0503020204020204" pitchFamily="18" charset="-122"/>
                <a:cs typeface="+mj-cs"/>
              </a:rPr>
              <a:t>可能性</a:t>
            </a:r>
            <a:endParaRPr kumimoji="0" lang="zh-CN" altLang="en-US" sz="1100" i="0" u="none" strike="noStrike" kern="1200" cap="none" spc="0" normalizeH="0" baseline="0" noProof="0" dirty="0" smtClean="0">
              <a:ln>
                <a:noFill/>
              </a:ln>
              <a:solidFill>
                <a:srgbClr val="D4B46D"/>
              </a:solidFill>
              <a:effectLst/>
              <a:uLnTx/>
              <a:uFillTx/>
              <a:latin typeface="微软雅黑" panose="020B0503020204020204" pitchFamily="18" charset="-122"/>
              <a:ea typeface="微软雅黑" panose="020B0503020204020204" pitchFamily="18" charset="-122"/>
              <a:cs typeface="+mj-cs"/>
            </a:endParaRPr>
          </a:p>
        </p:txBody>
      </p:sp>
      <p:sp>
        <p:nvSpPr>
          <p:cNvPr id="28" name="TextBox 16"/>
          <p:cNvSpPr txBox="1"/>
          <p:nvPr/>
        </p:nvSpPr>
        <p:spPr>
          <a:xfrm>
            <a:off x="7010400" y="1482090"/>
            <a:ext cx="362585" cy="879475"/>
          </a:xfrm>
          <a:prstGeom prst="rect">
            <a:avLst/>
          </a:prstGeom>
          <a:noFill/>
        </p:spPr>
        <p:txBody>
          <a:bodyPr vert="eaVert" wrap="square" rtlCol="0">
            <a:spAutoFit/>
          </a:bodyPr>
          <a:lstStyle/>
          <a:p>
            <a:r>
              <a:rPr lang="zh-CN" altLang="en-US" sz="1100" dirty="0" smtClean="0">
                <a:solidFill>
                  <a:srgbClr val="D4B46D"/>
                </a:solidFill>
                <a:latin typeface="微软雅黑" panose="020B0503020204020204" pitchFamily="18" charset="-122"/>
                <a:ea typeface="微软雅黑" panose="020B0503020204020204" pitchFamily="18" charset="-122"/>
              </a:rPr>
              <a:t>严重性</a:t>
            </a:r>
            <a:endParaRPr lang="zh-CN" altLang="en-US" sz="1100" dirty="0" smtClean="0">
              <a:solidFill>
                <a:srgbClr val="D4B46D"/>
              </a:solidFill>
              <a:latin typeface="微软雅黑" panose="020B0503020204020204" pitchFamily="18" charset="-122"/>
              <a:ea typeface="微软雅黑" panose="020B0503020204020204" pitchFamily="18" charset="-122"/>
            </a:endParaRPr>
          </a:p>
        </p:txBody>
      </p:sp>
      <p:sp>
        <p:nvSpPr>
          <p:cNvPr id="29" name="标题 1"/>
          <p:cNvSpPr txBox="1"/>
          <p:nvPr/>
        </p:nvSpPr>
        <p:spPr>
          <a:xfrm>
            <a:off x="7082155" y="5044440"/>
            <a:ext cx="587375" cy="301625"/>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不可能</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0" name="标题 1"/>
          <p:cNvSpPr txBox="1"/>
          <p:nvPr/>
        </p:nvSpPr>
        <p:spPr>
          <a:xfrm>
            <a:off x="7772400" y="504444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很少</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1" name="标题 1"/>
          <p:cNvSpPr txBox="1"/>
          <p:nvPr/>
        </p:nvSpPr>
        <p:spPr>
          <a:xfrm>
            <a:off x="8340725" y="504444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偶尔</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2" name="标题 1"/>
          <p:cNvSpPr txBox="1"/>
          <p:nvPr/>
        </p:nvSpPr>
        <p:spPr>
          <a:xfrm>
            <a:off x="8887460" y="504444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可能</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3" name="标题 1"/>
          <p:cNvSpPr txBox="1"/>
          <p:nvPr/>
        </p:nvSpPr>
        <p:spPr>
          <a:xfrm>
            <a:off x="9448165" y="504444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频繁</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4" name="标题 1"/>
          <p:cNvSpPr txBox="1"/>
          <p:nvPr/>
        </p:nvSpPr>
        <p:spPr>
          <a:xfrm>
            <a:off x="6471285" y="4488815"/>
            <a:ext cx="587375" cy="301625"/>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可忽略</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5" name="标题 1"/>
          <p:cNvSpPr txBox="1"/>
          <p:nvPr/>
        </p:nvSpPr>
        <p:spPr>
          <a:xfrm>
            <a:off x="6471285" y="395097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轻微</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6" name="标题 1"/>
          <p:cNvSpPr txBox="1"/>
          <p:nvPr/>
        </p:nvSpPr>
        <p:spPr>
          <a:xfrm>
            <a:off x="6471285" y="342519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严重</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7" name="标题 1"/>
          <p:cNvSpPr txBox="1"/>
          <p:nvPr/>
        </p:nvSpPr>
        <p:spPr>
          <a:xfrm>
            <a:off x="6471285" y="291719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重大</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8" name="标题 1"/>
          <p:cNvSpPr txBox="1"/>
          <p:nvPr/>
        </p:nvSpPr>
        <p:spPr>
          <a:xfrm>
            <a:off x="6471285" y="2361565"/>
            <a:ext cx="587375" cy="301625"/>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rPr>
              <a:t>灾难性</a:t>
            </a:r>
            <a:endParaRPr kumimoji="0" lang="zh-CN" altLang="en-US" sz="1100" b="0" i="0" u="none" strike="noStrike" kern="1200" cap="none" spc="0" normalizeH="0" baseline="0" noProof="0" dirty="0" smtClean="0">
              <a:ln>
                <a:noFill/>
              </a:ln>
              <a:solidFill>
                <a:schemeClr val="bg1">
                  <a:lumMod val="50000"/>
                </a:schemeClr>
              </a:solidFill>
              <a:effectLst/>
              <a:uLnTx/>
              <a:uFillTx/>
              <a:latin typeface="微软雅黑" panose="020B0503020204020204" pitchFamily="18" charset="-122"/>
              <a:ea typeface="微软雅黑" panose="020B0503020204020204" pitchFamily="18" charset="-122"/>
              <a:cs typeface="+mj-cs"/>
            </a:endParaRPr>
          </a:p>
        </p:txBody>
      </p:sp>
      <p:sp>
        <p:nvSpPr>
          <p:cNvPr id="39" name="标题 1"/>
          <p:cNvSpPr txBox="1"/>
          <p:nvPr/>
        </p:nvSpPr>
        <p:spPr>
          <a:xfrm>
            <a:off x="10196195" y="3639185"/>
            <a:ext cx="903605" cy="29591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smtClean="0">
                <a:ln>
                  <a:noFill/>
                </a:ln>
                <a:solidFill>
                  <a:schemeClr val="bg1">
                    <a:lumMod val="85000"/>
                  </a:schemeClr>
                </a:solidFill>
                <a:effectLst/>
                <a:uLnTx/>
                <a:uFillTx/>
                <a:latin typeface="微软雅黑 Light" panose="020B0502040204020203" charset="-122"/>
                <a:ea typeface="微软雅黑 Light" panose="020B0502040204020203" charset="-122"/>
                <a:cs typeface="+mj-cs"/>
              </a:rPr>
              <a:t>风险等级</a:t>
            </a:r>
            <a:endParaRPr kumimoji="0" lang="zh-CN" altLang="en-US" sz="1200" b="0" i="0" u="none" strike="noStrike" kern="1200" cap="none" spc="0" normalizeH="0" baseline="0" noProof="0" dirty="0" smtClean="0">
              <a:ln>
                <a:noFill/>
              </a:ln>
              <a:solidFill>
                <a:schemeClr val="bg1">
                  <a:lumMod val="85000"/>
                </a:schemeClr>
              </a:solidFill>
              <a:effectLst/>
              <a:uLnTx/>
              <a:uFillTx/>
              <a:latin typeface="微软雅黑 Light" panose="020B0502040204020203" charset="-122"/>
              <a:ea typeface="微软雅黑 Light" panose="020B0502040204020203" charset="-122"/>
              <a:cs typeface="+mj-cs"/>
            </a:endParaRPr>
          </a:p>
        </p:txBody>
      </p:sp>
      <p:sp>
        <p:nvSpPr>
          <p:cNvPr id="40" name="矩形 39"/>
          <p:cNvSpPr/>
          <p:nvPr/>
        </p:nvSpPr>
        <p:spPr>
          <a:xfrm>
            <a:off x="10365105" y="4011930"/>
            <a:ext cx="124460" cy="124460"/>
          </a:xfrm>
          <a:prstGeom prst="rect">
            <a:avLst/>
          </a:prstGeom>
          <a:solidFill>
            <a:srgbClr val="D4B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0365105" y="4263390"/>
            <a:ext cx="124460" cy="12446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0365105" y="4514215"/>
            <a:ext cx="124460" cy="1244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0365105" y="4742180"/>
            <a:ext cx="124460" cy="12446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标题 1"/>
          <p:cNvSpPr txBox="1"/>
          <p:nvPr/>
        </p:nvSpPr>
        <p:spPr>
          <a:xfrm>
            <a:off x="10467340" y="392176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rPr>
              <a:t>特别大</a:t>
            </a:r>
            <a:endPar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endParaRPr>
          </a:p>
        </p:txBody>
      </p:sp>
      <p:sp>
        <p:nvSpPr>
          <p:cNvPr id="45" name="标题 1"/>
          <p:cNvSpPr txBox="1"/>
          <p:nvPr/>
        </p:nvSpPr>
        <p:spPr>
          <a:xfrm>
            <a:off x="10467340" y="4181475"/>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rPr>
              <a:t>重大</a:t>
            </a:r>
            <a:endPar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endParaRPr>
          </a:p>
        </p:txBody>
      </p:sp>
      <p:sp>
        <p:nvSpPr>
          <p:cNvPr id="46" name="标题 1"/>
          <p:cNvSpPr txBox="1"/>
          <p:nvPr/>
        </p:nvSpPr>
        <p:spPr>
          <a:xfrm>
            <a:off x="10467340" y="442849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rPr>
              <a:t>较大</a:t>
            </a:r>
            <a:endPar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endParaRPr>
          </a:p>
        </p:txBody>
      </p:sp>
      <p:sp>
        <p:nvSpPr>
          <p:cNvPr id="47" name="标题 1"/>
          <p:cNvSpPr txBox="1"/>
          <p:nvPr/>
        </p:nvSpPr>
        <p:spPr>
          <a:xfrm>
            <a:off x="10467340" y="4654550"/>
            <a:ext cx="587375" cy="301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rPr>
              <a:t>一般</a:t>
            </a:r>
            <a:endParaRPr kumimoji="0" lang="zh-CN" altLang="en-US" sz="1000" b="0" i="0" u="none" strike="noStrike" kern="1200" cap="none" spc="0" normalizeH="0" baseline="0" noProof="0" dirty="0" smtClean="0">
              <a:ln>
                <a:noFill/>
              </a:ln>
              <a:solidFill>
                <a:schemeClr val="bg1">
                  <a:lumMod val="85000"/>
                </a:schemeClr>
              </a:solidFill>
              <a:effectLst/>
              <a:uLnTx/>
              <a:uFillTx/>
              <a:latin typeface="微软雅黑" panose="020B0503020204020204" pitchFamily="18" charset="-122"/>
              <a:ea typeface="微软雅黑" panose="020B0503020204020204" pitchFamily="18" charset="-122"/>
              <a:cs typeface="+mj-cs"/>
            </a:endParaRPr>
          </a:p>
        </p:txBody>
      </p:sp>
      <p:sp>
        <p:nvSpPr>
          <p:cNvPr id="49" name="流程图: 联系 48"/>
          <p:cNvSpPr/>
          <p:nvPr/>
        </p:nvSpPr>
        <p:spPr>
          <a:xfrm>
            <a:off x="9234170" y="3425190"/>
            <a:ext cx="97155" cy="9715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流程图: 联系 49"/>
          <p:cNvSpPr/>
          <p:nvPr/>
        </p:nvSpPr>
        <p:spPr>
          <a:xfrm>
            <a:off x="9234170" y="3957955"/>
            <a:ext cx="97155" cy="9715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联系 50"/>
          <p:cNvSpPr/>
          <p:nvPr/>
        </p:nvSpPr>
        <p:spPr>
          <a:xfrm>
            <a:off x="8098155" y="4011930"/>
            <a:ext cx="97155" cy="9715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联系 51"/>
          <p:cNvSpPr/>
          <p:nvPr/>
        </p:nvSpPr>
        <p:spPr>
          <a:xfrm>
            <a:off x="7477125" y="3018790"/>
            <a:ext cx="97155" cy="9715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1"/>
          <p:cNvSpPr txBox="1"/>
          <p:nvPr/>
        </p:nvSpPr>
        <p:spPr>
          <a:xfrm>
            <a:off x="8195310" y="3921760"/>
            <a:ext cx="302260" cy="301625"/>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tx1"/>
                </a:solidFill>
                <a:effectLst/>
                <a:uLnTx/>
                <a:uFillTx/>
                <a:latin typeface="+mj-lt"/>
                <a:ea typeface="+mj-ea"/>
                <a:cs typeface="+mj-cs"/>
              </a:rPr>
              <a:t>A</a:t>
            </a:r>
            <a:endParaRPr kumimoji="0" lang="zh-CN" alt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4" name="标题 1"/>
          <p:cNvSpPr txBox="1"/>
          <p:nvPr/>
        </p:nvSpPr>
        <p:spPr>
          <a:xfrm>
            <a:off x="7574280" y="2916555"/>
            <a:ext cx="302260" cy="301625"/>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tx1"/>
                </a:solidFill>
                <a:effectLst/>
                <a:uLnTx/>
                <a:uFillTx/>
                <a:latin typeface="+mj-lt"/>
                <a:ea typeface="+mj-ea"/>
                <a:cs typeface="+mj-cs"/>
              </a:rPr>
              <a:t>B</a:t>
            </a:r>
            <a:endParaRPr kumimoji="0" lang="zh-CN" alt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5" name="标题 1"/>
          <p:cNvSpPr txBox="1"/>
          <p:nvPr/>
        </p:nvSpPr>
        <p:spPr>
          <a:xfrm>
            <a:off x="9294495" y="3870960"/>
            <a:ext cx="302260" cy="301625"/>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tx1"/>
                </a:solidFill>
                <a:effectLst/>
                <a:uLnTx/>
                <a:uFillTx/>
                <a:latin typeface="+mj-lt"/>
                <a:ea typeface="+mj-ea"/>
                <a:cs typeface="+mj-cs"/>
              </a:rPr>
              <a:t>C</a:t>
            </a:r>
            <a:endParaRPr kumimoji="0" lang="zh-CN" alt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6" name="标题 1"/>
          <p:cNvSpPr txBox="1"/>
          <p:nvPr/>
        </p:nvSpPr>
        <p:spPr>
          <a:xfrm>
            <a:off x="9270365" y="3327400"/>
            <a:ext cx="302260" cy="301625"/>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tx1"/>
                </a:solidFill>
                <a:effectLst/>
                <a:uLnTx/>
                <a:uFillTx/>
                <a:latin typeface="+mj-lt"/>
                <a:ea typeface="+mj-ea"/>
                <a:cs typeface="+mj-cs"/>
              </a:rPr>
              <a:t>D</a:t>
            </a:r>
            <a:endParaRPr kumimoji="0" lang="zh-CN" alt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1"/>
          <p:cNvSpPr txBox="1"/>
          <p:nvPr/>
        </p:nvSpPr>
        <p:spPr>
          <a:xfrm>
            <a:off x="758457" y="3495469"/>
            <a:ext cx="4051935" cy="782320"/>
          </a:xfrm>
          <a:prstGeom prst="rect">
            <a:avLst/>
          </a:prstGeom>
          <a:noFill/>
        </p:spPr>
        <p:txBody>
          <a:bodyPr wrap="none" lIns="0" tIns="0" rIns="0" rtlCol="0">
            <a:spAutoFit/>
          </a:bodyPr>
          <a:lstStyle/>
          <a:p>
            <a:pPr defTabSz="0">
              <a:lnSpc>
                <a:spcPts val="2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风险点C分析</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20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风险等级3级，危险性较高，财务人员与高层领导团队注重团</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队稳定性和可持续发展性。</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TextBox 1"/>
          <p:cNvSpPr txBox="1"/>
          <p:nvPr/>
        </p:nvSpPr>
        <p:spPr>
          <a:xfrm>
            <a:off x="758457" y="4483529"/>
            <a:ext cx="4051935" cy="782320"/>
          </a:xfrm>
          <a:prstGeom prst="rect">
            <a:avLst/>
          </a:prstGeom>
          <a:noFill/>
        </p:spPr>
        <p:txBody>
          <a:bodyPr wrap="none" lIns="0" tIns="0" rIns="0" rtlCol="0">
            <a:spAutoFit/>
          </a:bodyPr>
          <a:lstStyle/>
          <a:p>
            <a:pPr algn="l" defTabSz="0">
              <a:lnSpc>
                <a:spcPts val="20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风险点D分析</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ts val="20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风险等级4级，风险发生对项目和公司都将形成严重的危害，</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ts val="18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sym typeface="+mn-ea"/>
              </a:rPr>
              <a:t>必须保证公司人员的稳定性。</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647959" y="381344"/>
            <a:ext cx="11176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解决方案</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7" name="Freeform 3"/>
          <p:cNvSpPr/>
          <p:nvPr/>
        </p:nvSpPr>
        <p:spPr>
          <a:xfrm>
            <a:off x="5885815" y="2206625"/>
            <a:ext cx="1959610" cy="2729865"/>
          </a:xfrm>
          <a:custGeom>
            <a:avLst/>
            <a:gdLst>
              <a:gd name="connsiteX0" fmla="*/ 1860384 w 1860601"/>
              <a:gd name="connsiteY0" fmla="*/ 651586 h 2958846"/>
              <a:gd name="connsiteX1" fmla="*/ 930097 w 1860601"/>
              <a:gd name="connsiteY1" fmla="*/ 0 h 2958846"/>
              <a:gd name="connsiteX2" fmla="*/ 0 w 1860601"/>
              <a:gd name="connsiteY2" fmla="*/ 651586 h 2958846"/>
              <a:gd name="connsiteX3" fmla="*/ 825 w 1860601"/>
              <a:gd name="connsiteY3" fmla="*/ 651586 h 2958846"/>
              <a:gd name="connsiteX4" fmla="*/ 825 w 1860601"/>
              <a:gd name="connsiteY4" fmla="*/ 2958846 h 2958846"/>
              <a:gd name="connsiteX5" fmla="*/ 1860601 w 1860601"/>
              <a:gd name="connsiteY5" fmla="*/ 2958846 h 2958846"/>
              <a:gd name="connsiteX6" fmla="*/ 1860601 w 1860601"/>
              <a:gd name="connsiteY6" fmla="*/ 651586 h 2958846"/>
              <a:gd name="connsiteX7" fmla="*/ 1860384 w 1860601"/>
              <a:gd name="connsiteY7" fmla="*/ 651586 h 295884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60601" h="2958846">
                <a:moveTo>
                  <a:pt x="1860384" y="651586"/>
                </a:moveTo>
                <a:lnTo>
                  <a:pt x="930097" y="0"/>
                </a:lnTo>
                <a:lnTo>
                  <a:pt x="0" y="651586"/>
                </a:lnTo>
                <a:lnTo>
                  <a:pt x="825" y="651586"/>
                </a:lnTo>
                <a:lnTo>
                  <a:pt x="825" y="2958846"/>
                </a:lnTo>
                <a:lnTo>
                  <a:pt x="1860601" y="2958846"/>
                </a:lnTo>
                <a:lnTo>
                  <a:pt x="1860601" y="651586"/>
                </a:lnTo>
                <a:lnTo>
                  <a:pt x="1860384" y="651586"/>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8" name="Freeform 3"/>
          <p:cNvSpPr/>
          <p:nvPr/>
        </p:nvSpPr>
        <p:spPr>
          <a:xfrm>
            <a:off x="1529715" y="2206625"/>
            <a:ext cx="1959610" cy="2730500"/>
          </a:xfrm>
          <a:custGeom>
            <a:avLst/>
            <a:gdLst>
              <a:gd name="connsiteX0" fmla="*/ 1860397 w 1860613"/>
              <a:gd name="connsiteY0" fmla="*/ 651586 h 2958846"/>
              <a:gd name="connsiteX1" fmla="*/ 930097 w 1860613"/>
              <a:gd name="connsiteY1" fmla="*/ 0 h 2958846"/>
              <a:gd name="connsiteX2" fmla="*/ 0 w 1860613"/>
              <a:gd name="connsiteY2" fmla="*/ 651586 h 2958846"/>
              <a:gd name="connsiteX3" fmla="*/ 825 w 1860613"/>
              <a:gd name="connsiteY3" fmla="*/ 651586 h 2958846"/>
              <a:gd name="connsiteX4" fmla="*/ 825 w 1860613"/>
              <a:gd name="connsiteY4" fmla="*/ 2958846 h 2958846"/>
              <a:gd name="connsiteX5" fmla="*/ 1860613 w 1860613"/>
              <a:gd name="connsiteY5" fmla="*/ 2958846 h 2958846"/>
              <a:gd name="connsiteX6" fmla="*/ 1860613 w 1860613"/>
              <a:gd name="connsiteY6" fmla="*/ 651586 h 2958846"/>
              <a:gd name="connsiteX7" fmla="*/ 1860397 w 1860613"/>
              <a:gd name="connsiteY7" fmla="*/ 651586 h 295884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60613" h="2958846">
                <a:moveTo>
                  <a:pt x="1860397" y="651586"/>
                </a:moveTo>
                <a:lnTo>
                  <a:pt x="930097" y="0"/>
                </a:lnTo>
                <a:lnTo>
                  <a:pt x="0" y="651586"/>
                </a:lnTo>
                <a:lnTo>
                  <a:pt x="825" y="651586"/>
                </a:lnTo>
                <a:lnTo>
                  <a:pt x="825" y="2958846"/>
                </a:lnTo>
                <a:lnTo>
                  <a:pt x="1860613" y="2958846"/>
                </a:lnTo>
                <a:lnTo>
                  <a:pt x="1860613" y="651586"/>
                </a:lnTo>
                <a:lnTo>
                  <a:pt x="1860397" y="651586"/>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9" name="Freeform 3"/>
          <p:cNvSpPr/>
          <p:nvPr/>
        </p:nvSpPr>
        <p:spPr>
          <a:xfrm>
            <a:off x="3707765" y="2206625"/>
            <a:ext cx="1959610" cy="2729865"/>
          </a:xfrm>
          <a:custGeom>
            <a:avLst/>
            <a:gdLst>
              <a:gd name="connsiteX0" fmla="*/ 1860384 w 1860600"/>
              <a:gd name="connsiteY0" fmla="*/ 651586 h 2958846"/>
              <a:gd name="connsiteX1" fmla="*/ 930084 w 1860600"/>
              <a:gd name="connsiteY1" fmla="*/ 0 h 2958846"/>
              <a:gd name="connsiteX2" fmla="*/ 0 w 1860600"/>
              <a:gd name="connsiteY2" fmla="*/ 651586 h 2958846"/>
              <a:gd name="connsiteX3" fmla="*/ 812 w 1860600"/>
              <a:gd name="connsiteY3" fmla="*/ 651586 h 2958846"/>
              <a:gd name="connsiteX4" fmla="*/ 812 w 1860600"/>
              <a:gd name="connsiteY4" fmla="*/ 2958846 h 2958846"/>
              <a:gd name="connsiteX5" fmla="*/ 1860600 w 1860600"/>
              <a:gd name="connsiteY5" fmla="*/ 2958846 h 2958846"/>
              <a:gd name="connsiteX6" fmla="*/ 1860600 w 1860600"/>
              <a:gd name="connsiteY6" fmla="*/ 651586 h 2958846"/>
              <a:gd name="connsiteX7" fmla="*/ 1860384 w 1860600"/>
              <a:gd name="connsiteY7" fmla="*/ 651586 h 295884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60600" h="2958846">
                <a:moveTo>
                  <a:pt x="1860384" y="651586"/>
                </a:moveTo>
                <a:lnTo>
                  <a:pt x="930084" y="0"/>
                </a:lnTo>
                <a:lnTo>
                  <a:pt x="0" y="651586"/>
                </a:lnTo>
                <a:lnTo>
                  <a:pt x="812" y="651586"/>
                </a:lnTo>
                <a:lnTo>
                  <a:pt x="812" y="2958846"/>
                </a:lnTo>
                <a:lnTo>
                  <a:pt x="1860600" y="2958846"/>
                </a:lnTo>
                <a:lnTo>
                  <a:pt x="1860600" y="651586"/>
                </a:lnTo>
                <a:lnTo>
                  <a:pt x="1860384" y="651586"/>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0" name="Freeform 3"/>
          <p:cNvSpPr/>
          <p:nvPr/>
        </p:nvSpPr>
        <p:spPr>
          <a:xfrm>
            <a:off x="8063865" y="2206625"/>
            <a:ext cx="1959610" cy="2730500"/>
          </a:xfrm>
          <a:custGeom>
            <a:avLst/>
            <a:gdLst>
              <a:gd name="connsiteX0" fmla="*/ 1860384 w 1860613"/>
              <a:gd name="connsiteY0" fmla="*/ 651586 h 2958846"/>
              <a:gd name="connsiteX1" fmla="*/ 930122 w 1860613"/>
              <a:gd name="connsiteY1" fmla="*/ 0 h 2958846"/>
              <a:gd name="connsiteX2" fmla="*/ 0 w 1860613"/>
              <a:gd name="connsiteY2" fmla="*/ 651586 h 2958846"/>
              <a:gd name="connsiteX3" fmla="*/ 851 w 1860613"/>
              <a:gd name="connsiteY3" fmla="*/ 651586 h 2958846"/>
              <a:gd name="connsiteX4" fmla="*/ 851 w 1860613"/>
              <a:gd name="connsiteY4" fmla="*/ 2958846 h 2958846"/>
              <a:gd name="connsiteX5" fmla="*/ 1860613 w 1860613"/>
              <a:gd name="connsiteY5" fmla="*/ 2958846 h 2958846"/>
              <a:gd name="connsiteX6" fmla="*/ 1860613 w 1860613"/>
              <a:gd name="connsiteY6" fmla="*/ 651586 h 2958846"/>
              <a:gd name="connsiteX7" fmla="*/ 1860384 w 1860613"/>
              <a:gd name="connsiteY7" fmla="*/ 651586 h 295884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60613" h="2958846">
                <a:moveTo>
                  <a:pt x="1860384" y="651586"/>
                </a:moveTo>
                <a:lnTo>
                  <a:pt x="930122" y="0"/>
                </a:lnTo>
                <a:lnTo>
                  <a:pt x="0" y="651586"/>
                </a:lnTo>
                <a:lnTo>
                  <a:pt x="851" y="651586"/>
                </a:lnTo>
                <a:lnTo>
                  <a:pt x="851" y="2958846"/>
                </a:lnTo>
                <a:lnTo>
                  <a:pt x="1860613" y="2958846"/>
                </a:lnTo>
                <a:lnTo>
                  <a:pt x="1860613" y="651586"/>
                </a:lnTo>
                <a:lnTo>
                  <a:pt x="1860384" y="651586"/>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1" name="Freeform 3"/>
          <p:cNvSpPr/>
          <p:nvPr/>
        </p:nvSpPr>
        <p:spPr>
          <a:xfrm>
            <a:off x="1750683" y="2852281"/>
            <a:ext cx="1517675" cy="25400"/>
          </a:xfrm>
          <a:custGeom>
            <a:avLst/>
            <a:gdLst>
              <a:gd name="connsiteX0" fmla="*/ 6350 w 1517675"/>
              <a:gd name="connsiteY0" fmla="*/ 6350 h 25400"/>
              <a:gd name="connsiteX1" fmla="*/ 1511325 w 1517675"/>
              <a:gd name="connsiteY1" fmla="*/ 6350 h 25400"/>
            </a:gdLst>
            <a:ahLst/>
            <a:cxnLst>
              <a:cxn ang="0">
                <a:pos x="connsiteX0" y="connsiteY0"/>
              </a:cxn>
              <a:cxn ang="1">
                <a:pos x="connsiteX1" y="connsiteY1"/>
              </a:cxn>
            </a:cxnLst>
            <a:rect l="l" t="t" r="r" b="b"/>
            <a:pathLst>
              <a:path w="1517675" h="25400">
                <a:moveTo>
                  <a:pt x="6350" y="6350"/>
                </a:moveTo>
                <a:lnTo>
                  <a:pt x="151132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2" name="Freeform 3"/>
          <p:cNvSpPr/>
          <p:nvPr/>
        </p:nvSpPr>
        <p:spPr>
          <a:xfrm>
            <a:off x="3902486" y="2852281"/>
            <a:ext cx="1517650" cy="25400"/>
          </a:xfrm>
          <a:custGeom>
            <a:avLst/>
            <a:gdLst>
              <a:gd name="connsiteX0" fmla="*/ 6350 w 1517650"/>
              <a:gd name="connsiteY0" fmla="*/ 6350 h 25400"/>
              <a:gd name="connsiteX1" fmla="*/ 1511299 w 1517650"/>
              <a:gd name="connsiteY1" fmla="*/ 6350 h 25400"/>
            </a:gdLst>
            <a:ahLst/>
            <a:cxnLst>
              <a:cxn ang="0">
                <a:pos x="connsiteX0" y="connsiteY0"/>
              </a:cxn>
              <a:cxn ang="1">
                <a:pos x="connsiteX1" y="connsiteY1"/>
              </a:cxn>
            </a:cxnLst>
            <a:rect l="l" t="t" r="r" b="b"/>
            <a:pathLst>
              <a:path w="1517650" h="25400">
                <a:moveTo>
                  <a:pt x="6350" y="6350"/>
                </a:moveTo>
                <a:lnTo>
                  <a:pt x="1511299" y="6350"/>
                </a:lnTo>
              </a:path>
            </a:pathLst>
          </a:custGeom>
          <a:ln w="12700">
            <a:solidFill>
              <a:schemeClr val="bg1">
                <a:lumMod val="85000"/>
                <a:alpha val="10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3" name="Freeform 3"/>
          <p:cNvSpPr/>
          <p:nvPr/>
        </p:nvSpPr>
        <p:spPr>
          <a:xfrm>
            <a:off x="8304624" y="2852281"/>
            <a:ext cx="1517650" cy="25400"/>
          </a:xfrm>
          <a:custGeom>
            <a:avLst/>
            <a:gdLst>
              <a:gd name="connsiteX0" fmla="*/ 6350 w 1517650"/>
              <a:gd name="connsiteY0" fmla="*/ 6350 h 25400"/>
              <a:gd name="connsiteX1" fmla="*/ 1511300 w 1517650"/>
              <a:gd name="connsiteY1" fmla="*/ 6350 h 25400"/>
            </a:gdLst>
            <a:ahLst/>
            <a:cxnLst>
              <a:cxn ang="0">
                <a:pos x="connsiteX0" y="connsiteY0"/>
              </a:cxn>
              <a:cxn ang="1">
                <a:pos x="connsiteX1" y="connsiteY1"/>
              </a:cxn>
            </a:cxnLst>
            <a:rect l="l" t="t" r="r" b="b"/>
            <a:pathLst>
              <a:path w="1517650" h="25400">
                <a:moveTo>
                  <a:pt x="6350" y="6350"/>
                </a:moveTo>
                <a:lnTo>
                  <a:pt x="1511300" y="6350"/>
                </a:lnTo>
              </a:path>
            </a:pathLst>
          </a:custGeom>
          <a:ln w="12700">
            <a:solidFill>
              <a:schemeClr val="bg1">
                <a:lumMod val="85000"/>
                <a:alpha val="10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4" name="Freeform 3"/>
          <p:cNvSpPr/>
          <p:nvPr/>
        </p:nvSpPr>
        <p:spPr>
          <a:xfrm>
            <a:off x="6103531" y="2852281"/>
            <a:ext cx="1517675" cy="25400"/>
          </a:xfrm>
          <a:custGeom>
            <a:avLst/>
            <a:gdLst>
              <a:gd name="connsiteX0" fmla="*/ 6350 w 1517675"/>
              <a:gd name="connsiteY0" fmla="*/ 6350 h 25400"/>
              <a:gd name="connsiteX1" fmla="*/ 1511325 w 1517675"/>
              <a:gd name="connsiteY1" fmla="*/ 6350 h 25400"/>
            </a:gdLst>
            <a:ahLst/>
            <a:cxnLst>
              <a:cxn ang="0">
                <a:pos x="connsiteX0" y="connsiteY0"/>
              </a:cxn>
              <a:cxn ang="1">
                <a:pos x="connsiteX1" y="connsiteY1"/>
              </a:cxn>
            </a:cxnLst>
            <a:rect l="l" t="t" r="r" b="b"/>
            <a:pathLst>
              <a:path w="1517675" h="25400">
                <a:moveTo>
                  <a:pt x="6350" y="6350"/>
                </a:moveTo>
                <a:lnTo>
                  <a:pt x="151132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5" name="TextBox 1"/>
          <p:cNvSpPr txBox="1"/>
          <p:nvPr/>
        </p:nvSpPr>
        <p:spPr>
          <a:xfrm>
            <a:off x="2175828" y="1929130"/>
            <a:ext cx="667385" cy="276860"/>
          </a:xfrm>
          <a:prstGeom prst="rect">
            <a:avLst/>
          </a:prstGeom>
          <a:noFill/>
        </p:spPr>
        <p:txBody>
          <a:bodyPr wrap="none" lIns="0" tIns="0" rIns="0" rtlCol="0">
            <a:spAutoFit/>
          </a:bodyPr>
          <a:lstStyle/>
          <a:p>
            <a:pPr algn="ctr" defTabSz="0">
              <a:lnSpc>
                <a:spcPts val="1800"/>
              </a:lnSpc>
              <a:tabLst>
                <a:tab pos="76200" algn="l"/>
                <a:tab pos="330200" algn="l"/>
                <a:tab pos="355600" algn="l"/>
                <a:tab pos="3810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风险点A</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6" name="TextBox 1"/>
          <p:cNvSpPr txBox="1"/>
          <p:nvPr/>
        </p:nvSpPr>
        <p:spPr>
          <a:xfrm>
            <a:off x="3902710" y="2994025"/>
            <a:ext cx="1633220" cy="1143000"/>
          </a:xfrm>
          <a:prstGeom prst="rect">
            <a:avLst/>
          </a:prstGeom>
          <a:noFill/>
        </p:spPr>
        <p:txBody>
          <a:bodyPr wrap="square" lIns="0" tIns="0" rIns="0" rtlCol="0">
            <a:spAutoFit/>
          </a:bodyPr>
          <a:lstStyle/>
          <a:p>
            <a:pPr algn="ctr" defTabSz="0">
              <a:lnSpc>
                <a:spcPct val="150000"/>
              </a:lnSpc>
              <a:tabLst>
                <a:tab pos="25400" algn="l"/>
                <a:tab pos="355600" algn="l"/>
                <a:tab pos="381000" algn="l"/>
              </a:tabLst>
            </a:pPr>
            <a:r>
              <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可以利用“外脑”(例如管理咨询公司等中介机构)来帮助企业完成信息的搜集和处理。</a:t>
            </a:r>
            <a:endPar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7" name="TextBox 1"/>
          <p:cNvSpPr txBox="1"/>
          <p:nvPr/>
        </p:nvSpPr>
        <p:spPr>
          <a:xfrm>
            <a:off x="6052820" y="2994025"/>
            <a:ext cx="1625600" cy="1417320"/>
          </a:xfrm>
          <a:prstGeom prst="rect">
            <a:avLst/>
          </a:prstGeom>
          <a:noFill/>
        </p:spPr>
        <p:txBody>
          <a:bodyPr wrap="square" lIns="0" tIns="0" rIns="0" rtlCol="0">
            <a:spAutoFit/>
          </a:bodyPr>
          <a:lstStyle/>
          <a:p>
            <a:pPr algn="ctr" defTabSz="0">
              <a:lnSpc>
                <a:spcPct val="150000"/>
              </a:lnSpc>
              <a:tabLst>
                <a:tab pos="76200" algn="l"/>
                <a:tab pos="330200" algn="l"/>
                <a:tab pos="355600" algn="l"/>
                <a:tab pos="5334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应对并购各个环节的资金需要量进行预算，并据此制定出目标企业完全融入并购企业所需的资金预算量。</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8" name="TextBox 1"/>
          <p:cNvSpPr txBox="1"/>
          <p:nvPr/>
        </p:nvSpPr>
        <p:spPr>
          <a:xfrm>
            <a:off x="8298180" y="2994025"/>
            <a:ext cx="1524000" cy="1143000"/>
          </a:xfrm>
          <a:prstGeom prst="rect">
            <a:avLst/>
          </a:prstGeom>
          <a:noFill/>
        </p:spPr>
        <p:txBody>
          <a:bodyPr wrap="none" lIns="0" tIns="0" rIns="0" rtlCol="0">
            <a:spAutoFit/>
          </a:bodyPr>
          <a:lstStyle/>
          <a:p>
            <a:pPr algn="ctr" defTabSz="0">
              <a:lnSpc>
                <a:spcPct val="150000"/>
              </a:lnSpc>
              <a:tabLst>
                <a:tab pos="342900" algn="l"/>
                <a:tab pos="368300" algn="l"/>
              </a:tabLst>
            </a:pPr>
            <a:r>
              <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对目标企业进行全面的</a:t>
            </a:r>
            <a:endPar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42900" algn="l"/>
                <a:tab pos="368300" algn="l"/>
              </a:tabLst>
            </a:pPr>
            <a:r>
              <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调查和研究，搜集与并</a:t>
            </a:r>
            <a:endPar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42900" algn="l"/>
                <a:tab pos="368300" algn="l"/>
              </a:tabLst>
            </a:pPr>
            <a:r>
              <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购企业相关的各方面的</a:t>
            </a:r>
            <a:endPar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42900" algn="l"/>
                <a:tab pos="368300" algn="l"/>
              </a:tabLst>
            </a:pPr>
            <a:r>
              <a:rPr lang="en-US" altLang="zh-CN"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息全面、具体的分析</a:t>
            </a:r>
            <a:r>
              <a:rPr lang="zh-CN" altLang="en-US"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a:t>
            </a:r>
            <a:endParaRPr lang="zh-CN" altLang="en-US" sz="12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9" name="TextBox 1"/>
          <p:cNvSpPr txBox="1"/>
          <p:nvPr/>
        </p:nvSpPr>
        <p:spPr>
          <a:xfrm>
            <a:off x="2153920" y="2504440"/>
            <a:ext cx="711200" cy="276860"/>
          </a:xfrm>
          <a:prstGeom prst="rect">
            <a:avLst/>
          </a:prstGeom>
          <a:noFill/>
        </p:spPr>
        <p:txBody>
          <a:bodyPr wrap="none" lIns="0" tIns="0" rIns="0" rtlCol="0">
            <a:spAutoFit/>
          </a:bodyPr>
          <a:lstStyle/>
          <a:p>
            <a:pPr defTabSz="0">
              <a:lnSpc>
                <a:spcPts val="1800"/>
              </a:lnSpc>
              <a:tabLst>
                <a:tab pos="76200" algn="l"/>
                <a:tab pos="330200" algn="l"/>
                <a:tab pos="355600" algn="l"/>
                <a:tab pos="381000" algn="l"/>
              </a:tabLst>
            </a:pPr>
            <a:r>
              <a:rPr lang="en-US" altLang="zh-CN" sz="1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解决方案</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0" name="TextBox 1"/>
          <p:cNvSpPr txBox="1"/>
          <p:nvPr/>
        </p:nvSpPr>
        <p:spPr>
          <a:xfrm>
            <a:off x="1686878" y="2994025"/>
            <a:ext cx="1645285" cy="1417320"/>
          </a:xfrm>
          <a:prstGeom prst="rect">
            <a:avLst/>
          </a:prstGeom>
          <a:noFill/>
        </p:spPr>
        <p:txBody>
          <a:bodyPr wrap="square" lIns="0" tIns="0" rIns="0" rtlCol="0">
            <a:spAutoFit/>
          </a:bodyPr>
          <a:lstStyle/>
          <a:p>
            <a:pPr algn="ctr" defTabSz="0">
              <a:lnSpc>
                <a:spcPct val="150000"/>
              </a:lnSpc>
              <a:tabLst>
                <a:tab pos="76200" algn="l"/>
                <a:tab pos="330200" algn="l"/>
                <a:tab pos="355600" algn="l"/>
                <a:tab pos="3810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防范因信息不对称为企业并购带来的风险，企业必须建立完善的组织机构，加强信息的搜集与处理。</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1" name="TextBox 1"/>
          <p:cNvSpPr txBox="1"/>
          <p:nvPr/>
        </p:nvSpPr>
        <p:spPr>
          <a:xfrm>
            <a:off x="4360228" y="1929765"/>
            <a:ext cx="654685" cy="276860"/>
          </a:xfrm>
          <a:prstGeom prst="rect">
            <a:avLst/>
          </a:prstGeom>
          <a:noFill/>
        </p:spPr>
        <p:txBody>
          <a:bodyPr wrap="none" lIns="0" tIns="0" rIns="0" rtlCol="0">
            <a:spAutoFit/>
          </a:bodyPr>
          <a:lstStyle/>
          <a:p>
            <a:pPr algn="ctr" defTabSz="0">
              <a:lnSpc>
                <a:spcPts val="1800"/>
              </a:lnSpc>
              <a:tabLst>
                <a:tab pos="76200" algn="l"/>
                <a:tab pos="330200" algn="l"/>
                <a:tab pos="355600" algn="l"/>
                <a:tab pos="381000" algn="l"/>
              </a:tabLst>
            </a:pPr>
            <a:r>
              <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风险点B</a:t>
            </a:r>
            <a:endPar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2" name="TextBox 1"/>
          <p:cNvSpPr txBox="1"/>
          <p:nvPr/>
        </p:nvSpPr>
        <p:spPr>
          <a:xfrm>
            <a:off x="4331970" y="2505075"/>
            <a:ext cx="711200" cy="276860"/>
          </a:xfrm>
          <a:prstGeom prst="rect">
            <a:avLst/>
          </a:prstGeom>
          <a:noFill/>
        </p:spPr>
        <p:txBody>
          <a:bodyPr wrap="none" lIns="0" tIns="0" rIns="0" rtlCol="0">
            <a:spAutoFit/>
          </a:bodyPr>
          <a:lstStyle/>
          <a:p>
            <a:pPr defTabSz="0">
              <a:lnSpc>
                <a:spcPts val="1800"/>
              </a:lnSpc>
              <a:tabLst>
                <a:tab pos="76200" algn="l"/>
                <a:tab pos="330200" algn="l"/>
                <a:tab pos="355600" algn="l"/>
                <a:tab pos="381000" algn="l"/>
              </a:tabLst>
            </a:pPr>
            <a:r>
              <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解决方案</a:t>
            </a:r>
            <a:endPar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3" name="TextBox 1"/>
          <p:cNvSpPr txBox="1"/>
          <p:nvPr/>
        </p:nvSpPr>
        <p:spPr>
          <a:xfrm>
            <a:off x="6538913" y="1929130"/>
            <a:ext cx="653415" cy="276860"/>
          </a:xfrm>
          <a:prstGeom prst="rect">
            <a:avLst/>
          </a:prstGeom>
          <a:noFill/>
        </p:spPr>
        <p:txBody>
          <a:bodyPr wrap="none" lIns="0" tIns="0" rIns="0" rtlCol="0">
            <a:spAutoFit/>
          </a:bodyPr>
          <a:lstStyle/>
          <a:p>
            <a:pPr algn="ctr" defTabSz="0">
              <a:lnSpc>
                <a:spcPts val="1800"/>
              </a:lnSpc>
              <a:tabLst>
                <a:tab pos="76200" algn="l"/>
                <a:tab pos="330200" algn="l"/>
                <a:tab pos="355600" algn="l"/>
                <a:tab pos="3810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风险点C</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4" name="TextBox 1"/>
          <p:cNvSpPr txBox="1"/>
          <p:nvPr/>
        </p:nvSpPr>
        <p:spPr>
          <a:xfrm>
            <a:off x="6510020" y="2504440"/>
            <a:ext cx="711200" cy="276860"/>
          </a:xfrm>
          <a:prstGeom prst="rect">
            <a:avLst/>
          </a:prstGeom>
          <a:noFill/>
        </p:spPr>
        <p:txBody>
          <a:bodyPr wrap="none" lIns="0" tIns="0" rIns="0" rtlCol="0">
            <a:spAutoFit/>
          </a:bodyPr>
          <a:lstStyle/>
          <a:p>
            <a:pPr defTabSz="0">
              <a:lnSpc>
                <a:spcPts val="1800"/>
              </a:lnSpc>
              <a:tabLst>
                <a:tab pos="76200" algn="l"/>
                <a:tab pos="330200" algn="l"/>
                <a:tab pos="355600" algn="l"/>
                <a:tab pos="381000" algn="l"/>
              </a:tabLst>
            </a:pPr>
            <a:r>
              <a:rPr lang="en-US" altLang="zh-CN" sz="1400" b="1"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解决方案</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5" name="TextBox 1"/>
          <p:cNvSpPr txBox="1"/>
          <p:nvPr/>
        </p:nvSpPr>
        <p:spPr>
          <a:xfrm>
            <a:off x="8705851" y="1929765"/>
            <a:ext cx="674370" cy="276860"/>
          </a:xfrm>
          <a:prstGeom prst="rect">
            <a:avLst/>
          </a:prstGeom>
          <a:noFill/>
        </p:spPr>
        <p:txBody>
          <a:bodyPr wrap="none" lIns="0" tIns="0" rIns="0" rtlCol="0">
            <a:spAutoFit/>
          </a:bodyPr>
          <a:lstStyle/>
          <a:p>
            <a:pPr algn="ctr" defTabSz="0">
              <a:lnSpc>
                <a:spcPts val="1800"/>
              </a:lnSpc>
              <a:tabLst>
                <a:tab pos="76200" algn="l"/>
                <a:tab pos="330200" algn="l"/>
                <a:tab pos="355600" algn="l"/>
                <a:tab pos="381000" algn="l"/>
              </a:tabLst>
            </a:pPr>
            <a:r>
              <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风险点D</a:t>
            </a:r>
            <a:endPar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6" name="TextBox 1"/>
          <p:cNvSpPr txBox="1"/>
          <p:nvPr/>
        </p:nvSpPr>
        <p:spPr>
          <a:xfrm>
            <a:off x="8687435" y="2505075"/>
            <a:ext cx="711200" cy="276860"/>
          </a:xfrm>
          <a:prstGeom prst="rect">
            <a:avLst/>
          </a:prstGeom>
          <a:noFill/>
        </p:spPr>
        <p:txBody>
          <a:bodyPr wrap="none" lIns="0" tIns="0" rIns="0" rtlCol="0">
            <a:spAutoFit/>
          </a:bodyPr>
          <a:lstStyle/>
          <a:p>
            <a:pPr defTabSz="0">
              <a:lnSpc>
                <a:spcPts val="1800"/>
              </a:lnSpc>
              <a:tabLst>
                <a:tab pos="76200" algn="l"/>
                <a:tab pos="330200" algn="l"/>
                <a:tab pos="355600" algn="l"/>
                <a:tab pos="381000" algn="l"/>
              </a:tabLst>
            </a:pPr>
            <a:r>
              <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解决方案</a:t>
            </a:r>
            <a:endParaRPr lang="en-US" altLang="zh-CN" sz="1400" b="1"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TextBox 1"/>
          <p:cNvSpPr txBox="1"/>
          <p:nvPr/>
        </p:nvSpPr>
        <p:spPr>
          <a:xfrm>
            <a:off x="647959" y="381344"/>
            <a:ext cx="11176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收益预期</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TextBox 1"/>
          <p:cNvSpPr txBox="1"/>
          <p:nvPr/>
        </p:nvSpPr>
        <p:spPr>
          <a:xfrm>
            <a:off x="647953" y="1088780"/>
            <a:ext cx="5181600" cy="1143000"/>
          </a:xfrm>
          <a:prstGeom prst="rect">
            <a:avLst/>
          </a:prstGeom>
          <a:noFill/>
        </p:spPr>
        <p:txBody>
          <a:bodyPr wrap="none" lIns="0" tIns="0" rIns="0" rtlCol="0">
            <a:spAutoFit/>
          </a:bodyPr>
          <a:lstStyle/>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按照年收益率78%进行预算，未来5年的收益预期值，及利润率变化。</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第一，对企业收益状况和趋势作基本判断，确定主要影响因素；</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第二，预期近期收益，研究当前发生作用的各主要因素在近期内的发展变化；</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第三．中长期趋势预测，主要考虑影响中长期稳定收益的各种因素。</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9" name="表格 8"/>
          <p:cNvGraphicFramePr>
            <a:graphicFrameLocks noGrp="1"/>
          </p:cNvGraphicFramePr>
          <p:nvPr/>
        </p:nvGraphicFramePr>
        <p:xfrm>
          <a:off x="647700" y="2691130"/>
          <a:ext cx="9969500" cy="2543175"/>
        </p:xfrm>
        <a:graphic>
          <a:graphicData uri="http://schemas.openxmlformats.org/drawingml/2006/table">
            <a:tbl>
              <a:tblPr firstRow="1" bandRow="1">
                <a:tableStyleId>{B301B821-A1FF-4177-AEE7-76D212191A09}</a:tableStyleId>
              </a:tblPr>
              <a:tblGrid>
                <a:gridCol w="2108200"/>
                <a:gridCol w="1214755"/>
                <a:gridCol w="1661795"/>
                <a:gridCol w="1661795"/>
                <a:gridCol w="1661160"/>
                <a:gridCol w="1661795"/>
              </a:tblGrid>
              <a:tr h="309880">
                <a:tc>
                  <a:txBody>
                    <a:bodyPr/>
                    <a:lstStyle/>
                    <a:p>
                      <a:r>
                        <a:rPr lang="zh-CN" altLang="en-US" sz="1400" dirty="0" smtClean="0">
                          <a:solidFill>
                            <a:srgbClr val="000000"/>
                          </a:solidFill>
                          <a:latin typeface="微软雅黑" panose="020B0503020204020204" pitchFamily="18" charset="-122"/>
                          <a:ea typeface="微软雅黑" panose="020B0503020204020204" pitchFamily="18" charset="-122"/>
                        </a:rPr>
                        <a:t>序号</a:t>
                      </a:r>
                      <a:endParaRPr lang="zh-CN" altLang="en-US" sz="14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6350">
                      <a:solidFill>
                        <a:srgbClr val="D4B46D"/>
                      </a:solidFill>
                      <a:prstDash val="solid"/>
                    </a:lnB>
                    <a:solidFill>
                      <a:srgbClr val="D4B46D"/>
                    </a:solidFill>
                  </a:tcPr>
                </a:tc>
                <a:tc>
                  <a:txBody>
                    <a:bodyPr/>
                    <a:lstStyle/>
                    <a:p>
                      <a:r>
                        <a:rPr lang="en-US" altLang="zh-CN" sz="1400" dirty="0" smtClean="0">
                          <a:solidFill>
                            <a:srgbClr val="000000"/>
                          </a:solidFill>
                          <a:latin typeface="微软雅黑" panose="020B0503020204020204" pitchFamily="18" charset="-122"/>
                          <a:ea typeface="微软雅黑" panose="020B0503020204020204" pitchFamily="18" charset="-122"/>
                        </a:rPr>
                        <a:t>2017</a:t>
                      </a:r>
                      <a:r>
                        <a:rPr lang="zh-CN" altLang="en-US" sz="1400" dirty="0" smtClean="0">
                          <a:solidFill>
                            <a:srgbClr val="000000"/>
                          </a:solidFill>
                          <a:latin typeface="微软雅黑" panose="020B0503020204020204" pitchFamily="18" charset="-122"/>
                          <a:ea typeface="微软雅黑" panose="020B0503020204020204" pitchFamily="18" charset="-122"/>
                        </a:rPr>
                        <a:t>年</a:t>
                      </a:r>
                      <a:endParaRPr lang="zh-CN" altLang="en-US" sz="14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6350">
                      <a:solidFill>
                        <a:srgbClr val="D4B46D"/>
                      </a:solidFill>
                      <a:prstDash val="solid"/>
                    </a:lnB>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smtClean="0">
                          <a:solidFill>
                            <a:srgbClr val="000000"/>
                          </a:solidFill>
                          <a:latin typeface="微软雅黑" panose="020B0503020204020204" pitchFamily="18" charset="-122"/>
                          <a:ea typeface="微软雅黑" panose="020B0503020204020204" pitchFamily="18" charset="-122"/>
                        </a:rPr>
                        <a:t>2018</a:t>
                      </a:r>
                      <a:r>
                        <a:rPr lang="zh-CN" altLang="en-US" sz="1400" dirty="0" smtClean="0">
                          <a:solidFill>
                            <a:srgbClr val="000000"/>
                          </a:solidFill>
                          <a:latin typeface="微软雅黑" panose="020B0503020204020204" pitchFamily="18" charset="-122"/>
                          <a:ea typeface="微软雅黑" panose="020B0503020204020204" pitchFamily="18" charset="-122"/>
                        </a:rPr>
                        <a:t>年</a:t>
                      </a:r>
                      <a:endParaRPr lang="zh-CN" altLang="en-US" sz="14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6350">
                      <a:solidFill>
                        <a:srgbClr val="D4B46D"/>
                      </a:solidFill>
                      <a:prstDash val="solid"/>
                    </a:lnB>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smtClean="0">
                          <a:solidFill>
                            <a:srgbClr val="000000"/>
                          </a:solidFill>
                          <a:latin typeface="微软雅黑" panose="020B0503020204020204" pitchFamily="18" charset="-122"/>
                          <a:ea typeface="微软雅黑" panose="020B0503020204020204" pitchFamily="18" charset="-122"/>
                        </a:rPr>
                        <a:t>2019</a:t>
                      </a:r>
                      <a:r>
                        <a:rPr lang="zh-CN" altLang="en-US" sz="1400" dirty="0" smtClean="0">
                          <a:solidFill>
                            <a:srgbClr val="000000"/>
                          </a:solidFill>
                          <a:latin typeface="微软雅黑" panose="020B0503020204020204" pitchFamily="18" charset="-122"/>
                          <a:ea typeface="微软雅黑" panose="020B0503020204020204" pitchFamily="18" charset="-122"/>
                        </a:rPr>
                        <a:t>年</a:t>
                      </a:r>
                      <a:endParaRPr lang="zh-CN" altLang="en-US" sz="14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6350">
                      <a:solidFill>
                        <a:srgbClr val="D4B46D"/>
                      </a:solidFill>
                      <a:prstDash val="solid"/>
                    </a:lnB>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smtClean="0">
                          <a:solidFill>
                            <a:srgbClr val="000000"/>
                          </a:solidFill>
                          <a:latin typeface="微软雅黑" panose="020B0503020204020204" pitchFamily="18" charset="-122"/>
                          <a:ea typeface="微软雅黑" panose="020B0503020204020204" pitchFamily="18" charset="-122"/>
                        </a:rPr>
                        <a:t>2020</a:t>
                      </a:r>
                      <a:r>
                        <a:rPr lang="zh-CN" altLang="en-US" sz="1400" dirty="0" smtClean="0">
                          <a:solidFill>
                            <a:srgbClr val="000000"/>
                          </a:solidFill>
                          <a:latin typeface="微软雅黑" panose="020B0503020204020204" pitchFamily="18" charset="-122"/>
                          <a:ea typeface="微软雅黑" panose="020B0503020204020204" pitchFamily="18" charset="-122"/>
                        </a:rPr>
                        <a:t>年</a:t>
                      </a:r>
                      <a:endParaRPr lang="zh-CN" altLang="en-US" sz="14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6350">
                      <a:solidFill>
                        <a:srgbClr val="D4B46D"/>
                      </a:solidFill>
                      <a:prstDash val="solid"/>
                    </a:lnB>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smtClean="0">
                          <a:solidFill>
                            <a:srgbClr val="000000"/>
                          </a:solidFill>
                          <a:latin typeface="微软雅黑" panose="020B0503020204020204" pitchFamily="18" charset="-122"/>
                          <a:ea typeface="微软雅黑" panose="020B0503020204020204" pitchFamily="18" charset="-122"/>
                        </a:rPr>
                        <a:t>2021</a:t>
                      </a:r>
                      <a:r>
                        <a:rPr lang="zh-CN" altLang="en-US" sz="1400" dirty="0" smtClean="0">
                          <a:solidFill>
                            <a:srgbClr val="000000"/>
                          </a:solidFill>
                          <a:latin typeface="微软雅黑" panose="020B0503020204020204" pitchFamily="18" charset="-122"/>
                          <a:ea typeface="微软雅黑" panose="020B0503020204020204" pitchFamily="18" charset="-122"/>
                        </a:rPr>
                        <a:t>年</a:t>
                      </a:r>
                      <a:endParaRPr lang="zh-CN" altLang="en-US" sz="14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6350">
                      <a:solidFill>
                        <a:srgbClr val="D4B46D"/>
                      </a:solidFill>
                      <a:prstDash val="solid"/>
                    </a:lnB>
                    <a:solidFill>
                      <a:srgbClr val="D4B46D"/>
                    </a:solidFill>
                  </a:tcPr>
                </a:tc>
              </a:tr>
              <a:tr h="372110">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受众人数（万人）</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30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490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590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670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900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r>
              <a:tr h="372745">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日需求量（吨）</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77</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289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580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r>
              <a:tr h="372110">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日效益（元）</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3978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4887</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5000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6000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7098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r>
              <a:tr h="372110">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年销售量（吨）</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1238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3788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4887</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5890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7009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solidFill>
                      <a:srgbClr val="333333"/>
                    </a:solidFill>
                  </a:tcPr>
                </a:tc>
              </a:tr>
              <a:tr h="372110">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年增长率</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78%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89%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105%</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120%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w="6350">
                      <a:solidFill>
                        <a:srgbClr val="D4B46D"/>
                      </a:solidFill>
                      <a:prstDash val="solid"/>
                    </a:lnB>
                    <a:noFill/>
                  </a:tcPr>
                </a:tc>
              </a:tr>
              <a:tr h="372110">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年收益</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a:noFill/>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87%</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a:noFill/>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a:noFill/>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97%</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a:noFill/>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a:noFill/>
                    </a:lnB>
                    <a:solidFill>
                      <a:srgbClr val="333333"/>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99%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6350">
                      <a:solidFill>
                        <a:srgbClr val="D4B46D"/>
                      </a:solidFill>
                      <a:prstDash val="solid"/>
                    </a:lnT>
                    <a:lnB>
                      <a:noFill/>
                    </a:lnB>
                    <a:solidFill>
                      <a:srgbClr val="333333"/>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8" name="TextBox 1"/>
          <p:cNvSpPr txBox="1"/>
          <p:nvPr/>
        </p:nvSpPr>
        <p:spPr>
          <a:xfrm>
            <a:off x="647959" y="408018"/>
            <a:ext cx="1397000" cy="404495"/>
          </a:xfrm>
          <a:prstGeom prst="rect">
            <a:avLst/>
          </a:prstGeom>
          <a:noFill/>
        </p:spPr>
        <p:txBody>
          <a:bodyPr wrap="none" lIns="0" tIns="0" rIns="0" rtlCol="0">
            <a:spAutoFit/>
          </a:bodyPr>
          <a:lstStyle/>
          <a:p>
            <a:pPr defTabSz="0">
              <a:lnSpc>
                <a:spcPct val="100000"/>
              </a:lnSpc>
              <a:tabLst>
                <a:tab pos="101600" algn="l"/>
                <a:tab pos="139700" algn="l"/>
                <a:tab pos="152400" algn="l"/>
                <a:tab pos="2540000" algn="l"/>
              </a:tabLst>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年收益预期</a:t>
            </a:r>
            <a:endParaRPr lang="en-US" altLang="zh-CN" sz="122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0" name="TextBox 1"/>
          <p:cNvSpPr txBox="1"/>
          <p:nvPr/>
        </p:nvSpPr>
        <p:spPr>
          <a:xfrm>
            <a:off x="574040" y="1127125"/>
            <a:ext cx="3776345" cy="320040"/>
          </a:xfrm>
          <a:prstGeom prst="rect">
            <a:avLst/>
          </a:prstGeom>
          <a:noFill/>
        </p:spPr>
        <p:txBody>
          <a:bodyPr wrap="square" lIns="0" tIns="0" rIns="0" rtlCol="0">
            <a:spAutoFit/>
          </a:bodyPr>
          <a:lstStyle/>
          <a:p>
            <a:pPr defTabSz="0">
              <a:lnSpc>
                <a:spcPct val="150000"/>
              </a:lnSpc>
              <a:tabLst>
                <a:tab pos="101600" algn="l"/>
                <a:tab pos="139700" algn="l"/>
                <a:tab pos="152400" algn="l"/>
                <a:tab pos="2540000" algn="l"/>
              </a:tabLst>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按照年收益率78%进行预算，未来5年的收益预期值。</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51" name="图表 50"/>
          <p:cNvGraphicFramePr/>
          <p:nvPr/>
        </p:nvGraphicFramePr>
        <p:xfrm>
          <a:off x="1805940" y="1823720"/>
          <a:ext cx="8051800" cy="378269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95" y="904033"/>
            <a:ext cx="10373182" cy="25401"/>
          </a:xfrm>
          <a:custGeom>
            <a:avLst/>
            <a:gdLst>
              <a:gd name="connsiteX0" fmla="*/ 6350 w 10372762"/>
              <a:gd name="connsiteY0" fmla="*/ 6350 h 25400"/>
              <a:gd name="connsiteX1" fmla="*/ 10366413 w 10372762"/>
              <a:gd name="connsiteY1" fmla="*/ 6350 h 25400"/>
            </a:gdLst>
            <a:ahLst/>
            <a:cxnLst>
              <a:cxn ang="0">
                <a:pos x="connsiteX0" y="connsiteY0"/>
              </a:cxn>
              <a:cxn ang="1">
                <a:pos x="connsiteX1" y="connsiteY1"/>
              </a:cxn>
            </a:cxnLst>
            <a:rect l="l" t="t" r="r" b="b"/>
            <a:pathLst>
              <a:path w="10372762" h="25400">
                <a:moveTo>
                  <a:pt x="6350" y="6350"/>
                </a:moveTo>
                <a:lnTo>
                  <a:pt x="10366413"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9"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3" name="TextBox 1"/>
          <p:cNvSpPr txBox="1"/>
          <p:nvPr/>
        </p:nvSpPr>
        <p:spPr>
          <a:xfrm>
            <a:off x="647959" y="381344"/>
            <a:ext cx="13970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投资回报率</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48" name="表格 47"/>
          <p:cNvGraphicFramePr>
            <a:graphicFrameLocks noGrp="1"/>
          </p:cNvGraphicFramePr>
          <p:nvPr/>
        </p:nvGraphicFramePr>
        <p:xfrm>
          <a:off x="800100" y="1468120"/>
          <a:ext cx="9918700" cy="3680460"/>
        </p:xfrm>
        <a:graphic>
          <a:graphicData uri="http://schemas.openxmlformats.org/drawingml/2006/table">
            <a:tbl>
              <a:tblPr firstRow="1" bandRow="1">
                <a:tableStyleId>{5C22544A-7EE6-4342-B048-85BDC9FD1C3A}</a:tableStyleId>
              </a:tblPr>
              <a:tblGrid>
                <a:gridCol w="1657985"/>
                <a:gridCol w="1441450"/>
                <a:gridCol w="1255395"/>
                <a:gridCol w="1313180"/>
                <a:gridCol w="1416685"/>
                <a:gridCol w="1417320"/>
                <a:gridCol w="1416685"/>
              </a:tblGrid>
              <a:tr h="306705">
                <a:tc>
                  <a:txBody>
                    <a:bodyPr/>
                    <a:lstStyle/>
                    <a:p>
                      <a:r>
                        <a:rPr lang="zh-CN" altLang="en-US" sz="1200" dirty="0" smtClean="0">
                          <a:solidFill>
                            <a:srgbClr val="000000"/>
                          </a:solidFill>
                          <a:latin typeface="微软雅黑" panose="020B0503020204020204" pitchFamily="18" charset="-122"/>
                          <a:ea typeface="微软雅黑" panose="020B0503020204020204" pitchFamily="18" charset="-122"/>
                        </a:rPr>
                        <a:t>项目</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c>
                  <a:txBody>
                    <a:bodyPr/>
                    <a:lstStyle/>
                    <a:p>
                      <a:r>
                        <a:rPr lang="zh-CN" altLang="en-US" sz="1200" dirty="0" smtClean="0">
                          <a:solidFill>
                            <a:srgbClr val="000000"/>
                          </a:solidFill>
                          <a:latin typeface="微软雅黑" panose="020B0503020204020204" pitchFamily="18" charset="-122"/>
                          <a:ea typeface="微软雅黑" panose="020B0503020204020204" pitchFamily="18" charset="-122"/>
                        </a:rPr>
                        <a:t>项目</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c>
                  <a:txBody>
                    <a:bodyPr/>
                    <a:lstStyle/>
                    <a:p>
                      <a:r>
                        <a:rPr lang="en-US" altLang="zh-CN" sz="1200" dirty="0" smtClean="0">
                          <a:solidFill>
                            <a:srgbClr val="000000"/>
                          </a:solidFill>
                          <a:latin typeface="微软雅黑" panose="020B0503020204020204" pitchFamily="18" charset="-122"/>
                          <a:ea typeface="微软雅黑" panose="020B0503020204020204" pitchFamily="18" charset="-122"/>
                        </a:rPr>
                        <a:t>2017</a:t>
                      </a:r>
                      <a:r>
                        <a:rPr lang="zh-CN" altLang="en-US" sz="1200" dirty="0" smtClean="0">
                          <a:solidFill>
                            <a:srgbClr val="000000"/>
                          </a:solidFill>
                          <a:latin typeface="微软雅黑" panose="020B0503020204020204" pitchFamily="18" charset="-122"/>
                          <a:ea typeface="微软雅黑" panose="020B0503020204020204" pitchFamily="18" charset="-122"/>
                        </a:rPr>
                        <a:t>年</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latin typeface="微软雅黑" panose="020B0503020204020204" pitchFamily="18" charset="-122"/>
                          <a:ea typeface="微软雅黑" panose="020B0503020204020204" pitchFamily="18" charset="-122"/>
                        </a:rPr>
                        <a:t>2018</a:t>
                      </a:r>
                      <a:r>
                        <a:rPr lang="zh-CN" altLang="en-US" sz="1200" dirty="0" smtClean="0">
                          <a:solidFill>
                            <a:srgbClr val="000000"/>
                          </a:solidFill>
                          <a:latin typeface="微软雅黑" panose="020B0503020204020204" pitchFamily="18" charset="-122"/>
                          <a:ea typeface="微软雅黑" panose="020B0503020204020204" pitchFamily="18" charset="-122"/>
                        </a:rPr>
                        <a:t>年</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latin typeface="微软雅黑" panose="020B0503020204020204" pitchFamily="18" charset="-122"/>
                          <a:ea typeface="微软雅黑" panose="020B0503020204020204" pitchFamily="18" charset="-122"/>
                        </a:rPr>
                        <a:t>2019</a:t>
                      </a:r>
                      <a:r>
                        <a:rPr lang="zh-CN" altLang="en-US" sz="1200" dirty="0" smtClean="0">
                          <a:solidFill>
                            <a:srgbClr val="000000"/>
                          </a:solidFill>
                          <a:latin typeface="微软雅黑" panose="020B0503020204020204" pitchFamily="18" charset="-122"/>
                          <a:ea typeface="微软雅黑" panose="020B0503020204020204" pitchFamily="18" charset="-122"/>
                        </a:rPr>
                        <a:t>年</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c>
                  <a:txBody>
                    <a:bodyPr/>
                    <a:lstStyle/>
                    <a:p>
                      <a:r>
                        <a:rPr lang="en-US" altLang="zh-CN" sz="1200" dirty="0" smtClean="0">
                          <a:solidFill>
                            <a:srgbClr val="000000"/>
                          </a:solidFill>
                          <a:latin typeface="微软雅黑" panose="020B0503020204020204" pitchFamily="18" charset="-122"/>
                          <a:ea typeface="微软雅黑" panose="020B0503020204020204" pitchFamily="18" charset="-122"/>
                        </a:rPr>
                        <a:t>2020</a:t>
                      </a:r>
                      <a:r>
                        <a:rPr lang="zh-CN" altLang="en-US" sz="1200" dirty="0" smtClean="0">
                          <a:solidFill>
                            <a:srgbClr val="000000"/>
                          </a:solidFill>
                          <a:latin typeface="微软雅黑" panose="020B0503020204020204" pitchFamily="18" charset="-122"/>
                          <a:ea typeface="微软雅黑" panose="020B0503020204020204" pitchFamily="18" charset="-122"/>
                        </a:rPr>
                        <a:t>年</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latin typeface="微软雅黑" panose="020B0503020204020204" pitchFamily="18" charset="-122"/>
                          <a:ea typeface="微软雅黑" panose="020B0503020204020204" pitchFamily="18" charset="-122"/>
                        </a:rPr>
                        <a:t>2021</a:t>
                      </a:r>
                      <a:r>
                        <a:rPr lang="zh-CN" altLang="en-US" sz="1200" dirty="0" smtClean="0">
                          <a:solidFill>
                            <a:srgbClr val="000000"/>
                          </a:solidFill>
                          <a:latin typeface="微软雅黑" panose="020B0503020204020204" pitchFamily="18" charset="-122"/>
                          <a:ea typeface="微软雅黑" panose="020B0503020204020204" pitchFamily="18" charset="-122"/>
                        </a:rPr>
                        <a:t>年</a:t>
                      </a:r>
                      <a:endParaRPr lang="zh-CN" altLang="en-US" sz="1200" dirty="0" smtClean="0">
                        <a:solidFill>
                          <a:srgbClr val="000000"/>
                        </a:solidFill>
                        <a:latin typeface="微软雅黑" panose="020B0503020204020204" pitchFamily="18" charset="-122"/>
                        <a:ea typeface="微软雅黑" panose="020B0503020204020204" pitchFamily="18" charset="-122"/>
                      </a:endParaRPr>
                    </a:p>
                  </a:txBody>
                  <a:tcPr>
                    <a:lnL>
                      <a:noFill/>
                    </a:lnL>
                    <a:lnR>
                      <a:noFill/>
                    </a:lnR>
                    <a:lnT>
                      <a:noFill/>
                    </a:lnT>
                    <a:lnB w="12700">
                      <a:solidFill>
                        <a:srgbClr val="D4B46D"/>
                      </a:solidFill>
                      <a:prstDash val="solid"/>
                    </a:lnB>
                    <a:lnTlToBr>
                      <a:noFill/>
                    </a:lnTlToBr>
                    <a:lnBlToTr>
                      <a:noFill/>
                    </a:lnBlToTr>
                    <a:solidFill>
                      <a:srgbClr val="D4B46D"/>
                    </a:solidFill>
                  </a:tcPr>
                </a:tc>
              </a:tr>
              <a:tr h="306705">
                <a:tc rowSpan="4">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支出</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房租</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897800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986700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897800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57890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vMerge="1">
                  <a:tcPr>
                    <a:lnL>
                      <a:noFill/>
                    </a:lnL>
                    <a:lnR>
                      <a:noFill/>
                    </a:lnR>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人员工资</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897800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467800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986700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57890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vMerge="1">
                  <a:tcPr>
                    <a:lnL>
                      <a:noFill/>
                    </a:lnL>
                    <a:lnR>
                      <a:noFill/>
                    </a:lnR>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固定支出</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897800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467800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986700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897800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897800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vMerge="1">
                  <a:tcPr>
                    <a:lnL>
                      <a:noFill/>
                    </a:lnL>
                    <a:lnR>
                      <a:noFill/>
                    </a:lnR>
                    <a:lnB w="12700">
                      <a:solidFill>
                        <a:srgbClr val="D4B46D"/>
                      </a:solidFill>
                      <a:prstDash val="solid"/>
                    </a:lnB>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税金</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467800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467800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467800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57890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a:txBody>
                    <a:bodyPr/>
                    <a:lstStyle/>
                    <a:p>
                      <a:endParaRPr lang="zh-CN" altLang="en-US" sz="1200" dirty="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总支出</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1734659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1717849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181600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1857500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1906900</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r>
              <a:tr h="306705">
                <a:tc rowSpan="3">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收入</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线上</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4780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4780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57890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57890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vMerge="1">
                  <a:tcPr>
                    <a:lnL>
                      <a:noFill/>
                    </a:lnL>
                    <a:lnR>
                      <a:noFill/>
                    </a:lnR>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线下</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4780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26900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4780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vMerge="1">
                  <a:tcPr>
                    <a:lnL>
                      <a:noFill/>
                    </a:lnL>
                    <a:lnR>
                      <a:noFill/>
                    </a:lnR>
                    <a:lnB w="12700">
                      <a:solidFill>
                        <a:srgbClr val="D4B46D"/>
                      </a:solidFill>
                      <a:prstDash val="solid"/>
                    </a:lnB>
                  </a:tcPr>
                </a:tc>
                <a:tc>
                  <a:txBody>
                    <a:bodyPr/>
                    <a:lstStyle/>
                    <a:p>
                      <a:r>
                        <a:rPr lang="zh-CN" altLang="en-US" sz="1200" dirty="0" smtClean="0">
                          <a:solidFill>
                            <a:schemeClr val="bg1">
                              <a:lumMod val="65000"/>
                            </a:schemeClr>
                          </a:solidFill>
                          <a:latin typeface="微软雅黑" panose="020B0503020204020204" pitchFamily="18" charset="-122"/>
                          <a:ea typeface="微软雅黑" panose="020B0503020204020204" pitchFamily="18" charset="-122"/>
                        </a:rPr>
                        <a:t>会员</a:t>
                      </a:r>
                      <a:endParaRPr lang="zh-CN" altLang="en-US"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986700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234</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556</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778</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9990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a:txBody>
                    <a:bodyPr/>
                    <a:lstStyle/>
                    <a:p>
                      <a:endParaRPr lang="zh-CN" altLang="en-US" sz="1200" dirty="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总收入</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3356</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5566</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8988</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35565</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c>
                  <a:txBody>
                    <a:bodyPr/>
                    <a:lstStyle/>
                    <a:p>
                      <a:r>
                        <a:rPr lang="en-US" altLang="zh-CN" sz="1200" dirty="0" smtClean="0">
                          <a:solidFill>
                            <a:srgbClr val="D4B46D"/>
                          </a:solidFill>
                          <a:latin typeface="微软雅黑" panose="020B0503020204020204" pitchFamily="18" charset="-122"/>
                          <a:ea typeface="微软雅黑" panose="020B0503020204020204" pitchFamily="18" charset="-122"/>
                        </a:rPr>
                        <a:t>4489</a:t>
                      </a:r>
                      <a:endParaRPr lang="en-US" altLang="zh-CN"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solidFill>
                      <a:srgbClr val="595757"/>
                    </a:solidFill>
                  </a:tcPr>
                </a:tc>
              </a:tr>
              <a:tr h="306705">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利润</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endParaRPr lang="zh-CN" altLang="en-US" sz="1200" dirty="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1632700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1886400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181600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1857500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1906900</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r h="306705">
                <a:tc>
                  <a:txBody>
                    <a:bodyPr/>
                    <a:lstStyle/>
                    <a:p>
                      <a:r>
                        <a:rPr lang="zh-CN" altLang="en-US" sz="1200" dirty="0" smtClean="0">
                          <a:solidFill>
                            <a:srgbClr val="D4B46D"/>
                          </a:solidFill>
                          <a:latin typeface="微软雅黑" panose="020B0503020204020204" pitchFamily="18" charset="-122"/>
                          <a:ea typeface="微软雅黑" panose="020B0503020204020204" pitchFamily="18" charset="-122"/>
                        </a:rPr>
                        <a:t>投资回报率</a:t>
                      </a:r>
                      <a:endParaRPr lang="zh-CN" altLang="en-US" sz="1200" dirty="0" smtClean="0">
                        <a:solidFill>
                          <a:srgbClr val="D4B46D"/>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endParaRPr lang="zh-CN" altLang="en-US" sz="1200" dirty="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44.81%</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51.77%</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59.43%</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67.85%</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rPr>
                        <a:t>77.12%</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endParaRPr>
                    </a:p>
                  </a:txBody>
                  <a:tcPr>
                    <a:lnL>
                      <a:noFill/>
                    </a:lnL>
                    <a:lnR>
                      <a:noFill/>
                    </a:lnR>
                    <a:lnT w="12700">
                      <a:solidFill>
                        <a:srgbClr val="D4B46D"/>
                      </a:solidFill>
                      <a:prstDash val="solid"/>
                    </a:lnT>
                    <a:lnB w="12700">
                      <a:solidFill>
                        <a:srgbClr val="D4B46D"/>
                      </a:solidFill>
                      <a:prstDash val="soli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269741" y="1140979"/>
            <a:ext cx="10251004" cy="4199005"/>
          </a:xfrm>
          <a:custGeom>
            <a:avLst/>
            <a:gdLst>
              <a:gd name="connsiteX0" fmla="*/ 8998889 w 10250589"/>
              <a:gd name="connsiteY0" fmla="*/ 4198835 h 4198835"/>
              <a:gd name="connsiteX1" fmla="*/ 0 w 10250589"/>
              <a:gd name="connsiteY1" fmla="*/ 4198835 h 4198835"/>
              <a:gd name="connsiteX2" fmla="*/ 0 w 10250589"/>
              <a:gd name="connsiteY2" fmla="*/ 1049235 h 4198835"/>
              <a:gd name="connsiteX3" fmla="*/ 0 w 10250589"/>
              <a:gd name="connsiteY3" fmla="*/ 0 h 4198835"/>
              <a:gd name="connsiteX4" fmla="*/ 10250589 w 10250589"/>
              <a:gd name="connsiteY4" fmla="*/ 0 h 4198835"/>
              <a:gd name="connsiteX5" fmla="*/ 10250589 w 10250589"/>
              <a:gd name="connsiteY5" fmla="*/ 982319 h 4198835"/>
              <a:gd name="connsiteX6" fmla="*/ 8998889 w 10250589"/>
              <a:gd name="connsiteY6" fmla="*/ 4198835 h 41988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50589" h="4198835">
                <a:moveTo>
                  <a:pt x="8998889" y="4198835"/>
                </a:moveTo>
                <a:lnTo>
                  <a:pt x="0" y="4198835"/>
                </a:lnTo>
                <a:lnTo>
                  <a:pt x="0" y="1049235"/>
                </a:lnTo>
                <a:lnTo>
                  <a:pt x="0" y="0"/>
                </a:lnTo>
                <a:lnTo>
                  <a:pt x="10250589" y="0"/>
                </a:lnTo>
                <a:lnTo>
                  <a:pt x="10250589" y="982319"/>
                </a:lnTo>
                <a:lnTo>
                  <a:pt x="8998889" y="4198835"/>
                </a:lnTo>
              </a:path>
            </a:pathLst>
          </a:custGeom>
          <a:solidFill>
            <a:srgbClr val="1A1A1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9940713" y="-2033"/>
            <a:ext cx="1270850" cy="3169349"/>
          </a:xfrm>
          <a:custGeom>
            <a:avLst/>
            <a:gdLst>
              <a:gd name="connsiteX0" fmla="*/ 11810 w 1270799"/>
              <a:gd name="connsiteY0" fmla="*/ 3169221 h 3169221"/>
              <a:gd name="connsiteX1" fmla="*/ 0 w 1270799"/>
              <a:gd name="connsiteY1" fmla="*/ 3164522 h 3169221"/>
              <a:gd name="connsiteX2" fmla="*/ 1258989 w 1270799"/>
              <a:gd name="connsiteY2" fmla="*/ 0 h 3169221"/>
              <a:gd name="connsiteX3" fmla="*/ 1270799 w 1270799"/>
              <a:gd name="connsiteY3" fmla="*/ 4699 h 3169221"/>
              <a:gd name="connsiteX4" fmla="*/ 11810 w 1270799"/>
              <a:gd name="connsiteY4" fmla="*/ 3169221 h 316922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0799" h="3169221">
                <a:moveTo>
                  <a:pt x="11810" y="3169221"/>
                </a:moveTo>
                <a:lnTo>
                  <a:pt x="0" y="3164522"/>
                </a:lnTo>
                <a:lnTo>
                  <a:pt x="1258989" y="0"/>
                </a:lnTo>
                <a:lnTo>
                  <a:pt x="1270799" y="4699"/>
                </a:lnTo>
                <a:lnTo>
                  <a:pt x="11810" y="3169221"/>
                </a:ln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9543236" y="2618392"/>
            <a:ext cx="1552536" cy="2573962"/>
          </a:xfrm>
          <a:custGeom>
            <a:avLst/>
            <a:gdLst>
              <a:gd name="connsiteX0" fmla="*/ 526274 w 1552473"/>
              <a:gd name="connsiteY0" fmla="*/ 2573858 h 2573858"/>
              <a:gd name="connsiteX1" fmla="*/ 0 w 1552473"/>
              <a:gd name="connsiteY1" fmla="*/ 2573858 h 2573858"/>
              <a:gd name="connsiteX2" fmla="*/ 1026185 w 1552473"/>
              <a:gd name="connsiteY2" fmla="*/ 0 h 2573858"/>
              <a:gd name="connsiteX3" fmla="*/ 1552473 w 1552473"/>
              <a:gd name="connsiteY3" fmla="*/ 0 h 2573858"/>
              <a:gd name="connsiteX4" fmla="*/ 526274 w 1552473"/>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73" h="2573858">
                <a:moveTo>
                  <a:pt x="526274" y="2573858"/>
                </a:moveTo>
                <a:lnTo>
                  <a:pt x="0" y="2573858"/>
                </a:lnTo>
                <a:lnTo>
                  <a:pt x="1026185" y="0"/>
                </a:lnTo>
                <a:lnTo>
                  <a:pt x="1552473" y="0"/>
                </a:lnTo>
                <a:lnTo>
                  <a:pt x="526274" y="2573858"/>
                </a:ln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9593510" y="530881"/>
            <a:ext cx="1289381" cy="2573949"/>
          </a:xfrm>
          <a:custGeom>
            <a:avLst/>
            <a:gdLst>
              <a:gd name="connsiteX0" fmla="*/ 263131 w 1289329"/>
              <a:gd name="connsiteY0" fmla="*/ 2573845 h 2573845"/>
              <a:gd name="connsiteX1" fmla="*/ 0 w 1289329"/>
              <a:gd name="connsiteY1" fmla="*/ 2573845 h 2573845"/>
              <a:gd name="connsiteX2" fmla="*/ 1026197 w 1289329"/>
              <a:gd name="connsiteY2" fmla="*/ 0 h 2573845"/>
              <a:gd name="connsiteX3" fmla="*/ 1289329 w 1289329"/>
              <a:gd name="connsiteY3" fmla="*/ 0 h 2573845"/>
              <a:gd name="connsiteX4" fmla="*/ 263131 w 1289329"/>
              <a:gd name="connsiteY4" fmla="*/ 2573845 h 257384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9329" h="2573845">
                <a:moveTo>
                  <a:pt x="263131" y="2573845"/>
                </a:moveTo>
                <a:lnTo>
                  <a:pt x="0" y="2573845"/>
                </a:lnTo>
                <a:lnTo>
                  <a:pt x="1026197" y="0"/>
                </a:lnTo>
                <a:lnTo>
                  <a:pt x="1289329" y="0"/>
                </a:lnTo>
                <a:lnTo>
                  <a:pt x="263131" y="2573845"/>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7821985" y="3905361"/>
            <a:ext cx="1289381" cy="2573962"/>
          </a:xfrm>
          <a:custGeom>
            <a:avLst/>
            <a:gdLst>
              <a:gd name="connsiteX0" fmla="*/ 263131 w 1289329"/>
              <a:gd name="connsiteY0" fmla="*/ 2573858 h 2573858"/>
              <a:gd name="connsiteX1" fmla="*/ 0 w 1289329"/>
              <a:gd name="connsiteY1" fmla="*/ 2573858 h 2573858"/>
              <a:gd name="connsiteX2" fmla="*/ 1026198 w 1289329"/>
              <a:gd name="connsiteY2" fmla="*/ 0 h 2573858"/>
              <a:gd name="connsiteX3" fmla="*/ 1289329 w 1289329"/>
              <a:gd name="connsiteY3" fmla="*/ 0 h 2573858"/>
              <a:gd name="connsiteX4" fmla="*/ 263131 w 1289329"/>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9329" h="2573858">
                <a:moveTo>
                  <a:pt x="263131" y="2573858"/>
                </a:moveTo>
                <a:lnTo>
                  <a:pt x="0" y="2573858"/>
                </a:lnTo>
                <a:lnTo>
                  <a:pt x="1026198" y="0"/>
                </a:lnTo>
                <a:lnTo>
                  <a:pt x="1289329" y="0"/>
                </a:lnTo>
                <a:lnTo>
                  <a:pt x="263131" y="2573858"/>
                </a:ln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10156870" y="3905361"/>
            <a:ext cx="1289381" cy="2573962"/>
          </a:xfrm>
          <a:custGeom>
            <a:avLst/>
            <a:gdLst>
              <a:gd name="connsiteX0" fmla="*/ 263131 w 1289329"/>
              <a:gd name="connsiteY0" fmla="*/ 2573858 h 2573858"/>
              <a:gd name="connsiteX1" fmla="*/ 0 w 1289329"/>
              <a:gd name="connsiteY1" fmla="*/ 2573858 h 2573858"/>
              <a:gd name="connsiteX2" fmla="*/ 1026198 w 1289329"/>
              <a:gd name="connsiteY2" fmla="*/ 0 h 2573858"/>
              <a:gd name="connsiteX3" fmla="*/ 1289329 w 1289329"/>
              <a:gd name="connsiteY3" fmla="*/ 0 h 2573858"/>
              <a:gd name="connsiteX4" fmla="*/ 263131 w 1289329"/>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9329" h="2573858">
                <a:moveTo>
                  <a:pt x="263131" y="2573858"/>
                </a:moveTo>
                <a:lnTo>
                  <a:pt x="0" y="2573858"/>
                </a:lnTo>
                <a:lnTo>
                  <a:pt x="1026198" y="0"/>
                </a:lnTo>
                <a:lnTo>
                  <a:pt x="1289329" y="0"/>
                </a:lnTo>
                <a:lnTo>
                  <a:pt x="263131" y="2573858"/>
                </a:ln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pic>
        <p:nvPicPr>
          <p:cNvPr id="1027" name="Picture 3"/>
          <p:cNvPicPr>
            <a:picLocks noChangeAspect="1" noChangeArrowheads="1"/>
          </p:cNvPicPr>
          <p:nvPr/>
        </p:nvPicPr>
        <p:blipFill>
          <a:blip r:embed="rId1" cstate="print"/>
          <a:srcRect/>
          <a:stretch>
            <a:fillRect/>
          </a:stretch>
        </p:blipFill>
        <p:spPr bwMode="auto">
          <a:xfrm>
            <a:off x="7671344" y="1816503"/>
            <a:ext cx="1892377" cy="4664086"/>
          </a:xfrm>
          <a:prstGeom prst="rect">
            <a:avLst/>
          </a:prstGeom>
          <a:noFill/>
        </p:spPr>
      </p:pic>
      <p:pic>
        <p:nvPicPr>
          <p:cNvPr id="8" name="Picture 3"/>
          <p:cNvPicPr>
            <a:picLocks noChangeAspect="1" noChangeArrowheads="1"/>
          </p:cNvPicPr>
          <p:nvPr/>
        </p:nvPicPr>
        <p:blipFill>
          <a:blip r:embed="rId2" cstate="print"/>
          <a:srcRect/>
          <a:stretch>
            <a:fillRect/>
          </a:stretch>
        </p:blipFill>
        <p:spPr bwMode="auto">
          <a:xfrm>
            <a:off x="10224147" y="2845244"/>
            <a:ext cx="1296556" cy="3149728"/>
          </a:xfrm>
          <a:prstGeom prst="rect">
            <a:avLst/>
          </a:prstGeom>
          <a:noFill/>
        </p:spPr>
      </p:pic>
      <p:pic>
        <p:nvPicPr>
          <p:cNvPr id="9" name="Picture 3"/>
          <p:cNvPicPr>
            <a:picLocks noChangeAspect="1" noChangeArrowheads="1"/>
          </p:cNvPicPr>
          <p:nvPr/>
        </p:nvPicPr>
        <p:blipFill>
          <a:blip r:embed="rId3" cstate="print"/>
          <a:srcRect/>
          <a:stretch>
            <a:fillRect/>
          </a:stretch>
        </p:blipFill>
        <p:spPr bwMode="auto">
          <a:xfrm>
            <a:off x="233" y="329"/>
            <a:ext cx="11520470" cy="6480259"/>
          </a:xfrm>
          <a:prstGeom prst="rect">
            <a:avLst/>
          </a:prstGeom>
          <a:noFill/>
        </p:spPr>
      </p:pic>
      <p:sp>
        <p:nvSpPr>
          <p:cNvPr id="10" name="TextBox 1"/>
          <p:cNvSpPr txBox="1"/>
          <p:nvPr/>
        </p:nvSpPr>
        <p:spPr>
          <a:xfrm>
            <a:off x="3073758" y="2642036"/>
            <a:ext cx="4267200" cy="1141095"/>
          </a:xfrm>
          <a:prstGeom prst="rect">
            <a:avLst/>
          </a:prstGeom>
          <a:noFill/>
        </p:spPr>
        <p:txBody>
          <a:bodyPr wrap="none" lIns="0" tIns="0" rIns="0" rtlCol="0">
            <a:spAutoFit/>
          </a:bodyPr>
          <a:lstStyle/>
          <a:p>
            <a:pPr defTabSz="0">
              <a:lnSpc>
                <a:spcPts val="6100"/>
              </a:lnSpc>
            </a:pPr>
            <a:r>
              <a:rPr lang="en-US" altLang="zh-CN"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运营</a:t>
            </a:r>
            <a:r>
              <a:rPr lang="en-US" altLang="zh-CN" sz="4800"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财务</a:t>
            </a:r>
            <a:endParaRPr lang="en-US" altLang="zh-CN"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2400"/>
              </a:lnSpc>
            </a:pPr>
            <a:r>
              <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营销策略、运营渠道、财务报表、融资计划、资金使用</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TextBox 1"/>
          <p:cNvSpPr txBox="1"/>
          <p:nvPr/>
        </p:nvSpPr>
        <p:spPr>
          <a:xfrm>
            <a:off x="609858" y="1918107"/>
            <a:ext cx="2426970" cy="2733675"/>
          </a:xfrm>
          <a:prstGeom prst="rect">
            <a:avLst/>
          </a:prstGeom>
          <a:noFill/>
        </p:spPr>
        <p:txBody>
          <a:bodyPr wrap="none" lIns="0" tIns="0" rIns="0" rtlCol="0">
            <a:spAutoFit/>
          </a:bodyPr>
          <a:lstStyle/>
          <a:p>
            <a:pPr defTabSz="0">
              <a:lnSpc>
                <a:spcPts val="21000"/>
              </a:lnSpc>
            </a:pPr>
            <a:r>
              <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05</a:t>
            </a:r>
            <a:endPar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TextBox 1"/>
          <p:cNvSpPr txBox="1"/>
          <p:nvPr/>
        </p:nvSpPr>
        <p:spPr>
          <a:xfrm>
            <a:off x="647959" y="381344"/>
            <a:ext cx="11176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营销策略</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1665584" y="2337006"/>
            <a:ext cx="7164514" cy="1631161"/>
          </a:xfrm>
          <a:custGeom>
            <a:avLst/>
            <a:gdLst>
              <a:gd name="connsiteX0" fmla="*/ 6878141 w 7164514"/>
              <a:gd name="connsiteY0" fmla="*/ 0 h 1631161"/>
              <a:gd name="connsiteX1" fmla="*/ 6923366 w 7164514"/>
              <a:gd name="connsiteY1" fmla="*/ 68034 h 1631161"/>
              <a:gd name="connsiteX2" fmla="*/ 6497497 w 7164514"/>
              <a:gd name="connsiteY2" fmla="*/ 302386 h 1631161"/>
              <a:gd name="connsiteX3" fmla="*/ 4070768 w 7164514"/>
              <a:gd name="connsiteY3" fmla="*/ 1208392 h 1631161"/>
              <a:gd name="connsiteX4" fmla="*/ 4070693 w 7164514"/>
              <a:gd name="connsiteY4" fmla="*/ 1207541 h 1631161"/>
              <a:gd name="connsiteX5" fmla="*/ 3877970 w 7164514"/>
              <a:gd name="connsiteY5" fmla="*/ 1251127 h 1631161"/>
              <a:gd name="connsiteX6" fmla="*/ 1852650 w 7164514"/>
              <a:gd name="connsiteY6" fmla="*/ 1482077 h 1631161"/>
              <a:gd name="connsiteX7" fmla="*/ 1778469 w 7164514"/>
              <a:gd name="connsiteY7" fmla="*/ 1483004 h 1631161"/>
              <a:gd name="connsiteX8" fmla="*/ 10756 w 7164514"/>
              <a:gd name="connsiteY8" fmla="*/ 1395298 h 1631161"/>
              <a:gd name="connsiteX9" fmla="*/ 0 w 7164514"/>
              <a:gd name="connsiteY9" fmla="*/ 1550225 h 1631161"/>
              <a:gd name="connsiteX10" fmla="*/ 1883486 w 7164514"/>
              <a:gd name="connsiteY10" fmla="*/ 1627543 h 1631161"/>
              <a:gd name="connsiteX11" fmla="*/ 2148623 w 7164514"/>
              <a:gd name="connsiteY11" fmla="*/ 1619694 h 1631161"/>
              <a:gd name="connsiteX12" fmla="*/ 2166239 w 7164514"/>
              <a:gd name="connsiteY12" fmla="*/ 1619034 h 1631161"/>
              <a:gd name="connsiteX13" fmla="*/ 3298469 w 7164514"/>
              <a:gd name="connsiteY13" fmla="*/ 1506829 h 1631161"/>
              <a:gd name="connsiteX14" fmla="*/ 3298354 w 7164514"/>
              <a:gd name="connsiteY14" fmla="*/ 1507858 h 1631161"/>
              <a:gd name="connsiteX15" fmla="*/ 4112882 w 7164514"/>
              <a:gd name="connsiteY15" fmla="*/ 1349235 h 1631161"/>
              <a:gd name="connsiteX16" fmla="*/ 4112717 w 7164514"/>
              <a:gd name="connsiteY16" fmla="*/ 1348905 h 1631161"/>
              <a:gd name="connsiteX17" fmla="*/ 4866386 w 7164514"/>
              <a:gd name="connsiteY17" fmla="*/ 1141387 h 1631161"/>
              <a:gd name="connsiteX18" fmla="*/ 4881079 w 7164514"/>
              <a:gd name="connsiteY18" fmla="*/ 1136650 h 1631161"/>
              <a:gd name="connsiteX19" fmla="*/ 5136158 w 7164514"/>
              <a:gd name="connsiteY19" fmla="*/ 1052144 h 1631161"/>
              <a:gd name="connsiteX20" fmla="*/ 5615698 w 7164514"/>
              <a:gd name="connsiteY20" fmla="*/ 872807 h 1631161"/>
              <a:gd name="connsiteX21" fmla="*/ 5614225 w 7164514"/>
              <a:gd name="connsiteY21" fmla="*/ 870800 h 1631161"/>
              <a:gd name="connsiteX22" fmla="*/ 6725348 w 7164514"/>
              <a:gd name="connsiteY22" fmla="*/ 351370 h 1631161"/>
              <a:gd name="connsiteX23" fmla="*/ 6725259 w 7164514"/>
              <a:gd name="connsiteY23" fmla="*/ 351345 h 1631161"/>
              <a:gd name="connsiteX24" fmla="*/ 7006754 w 7164514"/>
              <a:gd name="connsiteY24" fmla="*/ 193535 h 1631161"/>
              <a:gd name="connsiteX25" fmla="*/ 7056983 w 7164514"/>
              <a:gd name="connsiteY25" fmla="*/ 269125 h 1631161"/>
              <a:gd name="connsiteX26" fmla="*/ 7164514 w 7164514"/>
              <a:gd name="connsiteY26" fmla="*/ 6134 h 1631161"/>
              <a:gd name="connsiteX27" fmla="*/ 6878141 w 7164514"/>
              <a:gd name="connsiteY27" fmla="*/ 0 h 163116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7164514" h="1631161">
                <a:moveTo>
                  <a:pt x="6878141" y="0"/>
                </a:moveTo>
                <a:lnTo>
                  <a:pt x="6923366" y="68034"/>
                </a:lnTo>
                <a:cubicBezTo>
                  <a:pt x="6783235" y="149390"/>
                  <a:pt x="6641236" y="227457"/>
                  <a:pt x="6497497" y="302386"/>
                </a:cubicBezTo>
                <a:cubicBezTo>
                  <a:pt x="6411810" y="345033"/>
                  <a:pt x="5157190" y="964374"/>
                  <a:pt x="4070768" y="1208392"/>
                </a:cubicBezTo>
                <a:cubicBezTo>
                  <a:pt x="4070756" y="1208125"/>
                  <a:pt x="4070718" y="1207833"/>
                  <a:pt x="4070693" y="1207541"/>
                </a:cubicBezTo>
                <a:cubicBezTo>
                  <a:pt x="4006634" y="1222667"/>
                  <a:pt x="3942410" y="1237208"/>
                  <a:pt x="3877970" y="1251127"/>
                </a:cubicBezTo>
                <a:cubicBezTo>
                  <a:pt x="3573919" y="1315529"/>
                  <a:pt x="2766758" y="1467294"/>
                  <a:pt x="1852650" y="1482077"/>
                </a:cubicBezTo>
                <a:cubicBezTo>
                  <a:pt x="1827936" y="1482445"/>
                  <a:pt x="1803209" y="1482826"/>
                  <a:pt x="1778469" y="1483004"/>
                </a:cubicBezTo>
                <a:cubicBezTo>
                  <a:pt x="583260" y="1492427"/>
                  <a:pt x="10756" y="1395298"/>
                  <a:pt x="10756" y="1395298"/>
                </a:cubicBezTo>
                <a:lnTo>
                  <a:pt x="0" y="1550225"/>
                </a:lnTo>
                <a:cubicBezTo>
                  <a:pt x="0" y="1550225"/>
                  <a:pt x="765492" y="1651330"/>
                  <a:pt x="1883486" y="1627543"/>
                </a:cubicBezTo>
                <a:cubicBezTo>
                  <a:pt x="1971928" y="1626070"/>
                  <a:pt x="2060320" y="1623390"/>
                  <a:pt x="2148623" y="1619694"/>
                </a:cubicBezTo>
                <a:cubicBezTo>
                  <a:pt x="2154516" y="1619478"/>
                  <a:pt x="2160358" y="1619275"/>
                  <a:pt x="2166239" y="1619034"/>
                </a:cubicBezTo>
                <a:cubicBezTo>
                  <a:pt x="2566606" y="1603387"/>
                  <a:pt x="2950349" y="1560982"/>
                  <a:pt x="3298469" y="1506829"/>
                </a:cubicBezTo>
                <a:cubicBezTo>
                  <a:pt x="3298431" y="1507185"/>
                  <a:pt x="3298405" y="1507528"/>
                  <a:pt x="3298354" y="1507858"/>
                </a:cubicBezTo>
                <a:cubicBezTo>
                  <a:pt x="3571404" y="1465834"/>
                  <a:pt x="3843286" y="1412900"/>
                  <a:pt x="4112882" y="1349235"/>
                </a:cubicBezTo>
                <a:cubicBezTo>
                  <a:pt x="4112818" y="1349121"/>
                  <a:pt x="4112767" y="1349006"/>
                  <a:pt x="4112717" y="1348905"/>
                </a:cubicBezTo>
                <a:cubicBezTo>
                  <a:pt x="4466577" y="1266532"/>
                  <a:pt x="4731918" y="1186307"/>
                  <a:pt x="4866386" y="1141387"/>
                </a:cubicBezTo>
                <a:cubicBezTo>
                  <a:pt x="4866386" y="1141387"/>
                  <a:pt x="4871529" y="1139749"/>
                  <a:pt x="4881079" y="1136650"/>
                </a:cubicBezTo>
                <a:cubicBezTo>
                  <a:pt x="4966474" y="1109522"/>
                  <a:pt x="5051513" y="1081443"/>
                  <a:pt x="5136158" y="1052144"/>
                </a:cubicBezTo>
                <a:cubicBezTo>
                  <a:pt x="5297144" y="996403"/>
                  <a:pt x="5457037" y="936523"/>
                  <a:pt x="5615698" y="872807"/>
                </a:cubicBezTo>
                <a:cubicBezTo>
                  <a:pt x="5615190" y="872159"/>
                  <a:pt x="5614720" y="871461"/>
                  <a:pt x="5614225" y="870800"/>
                </a:cubicBezTo>
                <a:cubicBezTo>
                  <a:pt x="5965913" y="731964"/>
                  <a:pt x="6382321" y="550303"/>
                  <a:pt x="6725348" y="351370"/>
                </a:cubicBezTo>
                <a:lnTo>
                  <a:pt x="6725259" y="351345"/>
                </a:lnTo>
                <a:cubicBezTo>
                  <a:pt x="6819836" y="300139"/>
                  <a:pt x="6913714" y="247573"/>
                  <a:pt x="7006754" y="193535"/>
                </a:cubicBezTo>
                <a:lnTo>
                  <a:pt x="7056983" y="269125"/>
                </a:lnTo>
                <a:lnTo>
                  <a:pt x="7164514" y="6134"/>
                </a:lnTo>
                <a:lnTo>
                  <a:pt x="6878141" y="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1360871" y="3471926"/>
            <a:ext cx="655701" cy="655688"/>
          </a:xfrm>
          <a:custGeom>
            <a:avLst/>
            <a:gdLst>
              <a:gd name="connsiteX0" fmla="*/ 655701 w 655701"/>
              <a:gd name="connsiteY0" fmla="*/ 327850 h 655688"/>
              <a:gd name="connsiteX1" fmla="*/ 327863 w 655701"/>
              <a:gd name="connsiteY1" fmla="*/ 655688 h 655688"/>
              <a:gd name="connsiteX2" fmla="*/ 0 w 655701"/>
              <a:gd name="connsiteY2" fmla="*/ 327850 h 655688"/>
              <a:gd name="connsiteX3" fmla="*/ 327863 w 655701"/>
              <a:gd name="connsiteY3" fmla="*/ 0 h 655688"/>
              <a:gd name="connsiteX4" fmla="*/ 655701 w 655701"/>
              <a:gd name="connsiteY4" fmla="*/ 327850 h 6556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701" h="655688">
                <a:moveTo>
                  <a:pt x="655701" y="327850"/>
                </a:moveTo>
                <a:cubicBezTo>
                  <a:pt x="655701" y="508927"/>
                  <a:pt x="508901" y="655688"/>
                  <a:pt x="327863" y="655688"/>
                </a:cubicBezTo>
                <a:cubicBezTo>
                  <a:pt x="146773" y="655688"/>
                  <a:pt x="0" y="508927"/>
                  <a:pt x="0" y="327850"/>
                </a:cubicBezTo>
                <a:cubicBezTo>
                  <a:pt x="0" y="146786"/>
                  <a:pt x="146773" y="0"/>
                  <a:pt x="327863" y="0"/>
                </a:cubicBezTo>
                <a:cubicBezTo>
                  <a:pt x="508901" y="0"/>
                  <a:pt x="655701" y="146786"/>
                  <a:pt x="655701" y="327850"/>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Freeform 3"/>
          <p:cNvSpPr/>
          <p:nvPr/>
        </p:nvSpPr>
        <p:spPr>
          <a:xfrm>
            <a:off x="4082601" y="3472670"/>
            <a:ext cx="655701" cy="655675"/>
          </a:xfrm>
          <a:custGeom>
            <a:avLst/>
            <a:gdLst>
              <a:gd name="connsiteX0" fmla="*/ 655701 w 655701"/>
              <a:gd name="connsiteY0" fmla="*/ 327837 h 655675"/>
              <a:gd name="connsiteX1" fmla="*/ 327863 w 655701"/>
              <a:gd name="connsiteY1" fmla="*/ 655675 h 655675"/>
              <a:gd name="connsiteX2" fmla="*/ 0 w 655701"/>
              <a:gd name="connsiteY2" fmla="*/ 327837 h 655675"/>
              <a:gd name="connsiteX3" fmla="*/ 327863 w 655701"/>
              <a:gd name="connsiteY3" fmla="*/ 0 h 655675"/>
              <a:gd name="connsiteX4" fmla="*/ 655701 w 655701"/>
              <a:gd name="connsiteY4" fmla="*/ 327837 h 6556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701" h="655675">
                <a:moveTo>
                  <a:pt x="655701" y="327837"/>
                </a:moveTo>
                <a:cubicBezTo>
                  <a:pt x="655701" y="508914"/>
                  <a:pt x="508901" y="655675"/>
                  <a:pt x="327863" y="655675"/>
                </a:cubicBezTo>
                <a:cubicBezTo>
                  <a:pt x="146786" y="655675"/>
                  <a:pt x="0" y="508914"/>
                  <a:pt x="0" y="327837"/>
                </a:cubicBezTo>
                <a:cubicBezTo>
                  <a:pt x="0" y="146773"/>
                  <a:pt x="146786" y="0"/>
                  <a:pt x="327863" y="0"/>
                </a:cubicBezTo>
                <a:cubicBezTo>
                  <a:pt x="508901" y="0"/>
                  <a:pt x="655701" y="146773"/>
                  <a:pt x="655701" y="327837"/>
                </a:cubicBezTo>
              </a:path>
            </a:pathLst>
          </a:custGeom>
          <a:solidFill>
            <a:srgbClr val="DCDDD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Freeform 3"/>
          <p:cNvSpPr/>
          <p:nvPr/>
        </p:nvSpPr>
        <p:spPr>
          <a:xfrm>
            <a:off x="6626187" y="2906156"/>
            <a:ext cx="655701" cy="655688"/>
          </a:xfrm>
          <a:custGeom>
            <a:avLst/>
            <a:gdLst>
              <a:gd name="connsiteX0" fmla="*/ 655701 w 655701"/>
              <a:gd name="connsiteY0" fmla="*/ 327850 h 655688"/>
              <a:gd name="connsiteX1" fmla="*/ 327850 w 655701"/>
              <a:gd name="connsiteY1" fmla="*/ 655688 h 655688"/>
              <a:gd name="connsiteX2" fmla="*/ 0 w 655701"/>
              <a:gd name="connsiteY2" fmla="*/ 327850 h 655688"/>
              <a:gd name="connsiteX3" fmla="*/ 327850 w 655701"/>
              <a:gd name="connsiteY3" fmla="*/ 0 h 655688"/>
              <a:gd name="connsiteX4" fmla="*/ 655701 w 655701"/>
              <a:gd name="connsiteY4" fmla="*/ 327850 h 6556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701" h="655688">
                <a:moveTo>
                  <a:pt x="655701" y="327850"/>
                </a:moveTo>
                <a:cubicBezTo>
                  <a:pt x="655701" y="508914"/>
                  <a:pt x="508901" y="655688"/>
                  <a:pt x="327850" y="655688"/>
                </a:cubicBezTo>
                <a:cubicBezTo>
                  <a:pt x="146786" y="655688"/>
                  <a:pt x="0" y="508914"/>
                  <a:pt x="0" y="327850"/>
                </a:cubicBezTo>
                <a:cubicBezTo>
                  <a:pt x="0" y="146773"/>
                  <a:pt x="146786" y="0"/>
                  <a:pt x="327850" y="0"/>
                </a:cubicBezTo>
                <a:cubicBezTo>
                  <a:pt x="508901" y="0"/>
                  <a:pt x="655701" y="146773"/>
                  <a:pt x="655701" y="327850"/>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Freeform 3"/>
          <p:cNvSpPr/>
          <p:nvPr/>
        </p:nvSpPr>
        <p:spPr>
          <a:xfrm>
            <a:off x="1682365" y="5338944"/>
            <a:ext cx="25400" cy="25400"/>
          </a:xfrm>
          <a:custGeom>
            <a:avLst/>
            <a:gdLst>
              <a:gd name="connsiteX0" fmla="*/ 6350 w 25400"/>
              <a:gd name="connsiteY0" fmla="*/ 19050 h 25400"/>
              <a:gd name="connsiteX1" fmla="*/ 6350 w 25400"/>
              <a:gd name="connsiteY1" fmla="*/ 6350 h 25400"/>
            </a:gdLst>
            <a:ahLst/>
            <a:cxnLst>
              <a:cxn ang="0">
                <a:pos x="connsiteX0" y="connsiteY0"/>
              </a:cxn>
              <a:cxn ang="1">
                <a:pos x="connsiteX1" y="connsiteY1"/>
              </a:cxn>
            </a:cxnLst>
            <a:rect l="l" t="t" r="r" b="b"/>
            <a:pathLst>
              <a:path w="25400" h="25400">
                <a:moveTo>
                  <a:pt x="6350" y="19050"/>
                </a:moveTo>
                <a:lnTo>
                  <a:pt x="6350" y="6350"/>
                </a:lnTo>
              </a:path>
            </a:pathLst>
          </a:custGeom>
          <a:ln w="12700">
            <a:solidFill>
              <a:srgbClr val="6D6E7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Freeform 3"/>
          <p:cNvSpPr/>
          <p:nvPr/>
        </p:nvSpPr>
        <p:spPr>
          <a:xfrm>
            <a:off x="1682365" y="4195088"/>
            <a:ext cx="25400" cy="1130858"/>
          </a:xfrm>
          <a:custGeom>
            <a:avLst/>
            <a:gdLst>
              <a:gd name="connsiteX0" fmla="*/ 6350 w 25400"/>
              <a:gd name="connsiteY0" fmla="*/ 1124508 h 1130858"/>
              <a:gd name="connsiteX1" fmla="*/ 6350 w 25400"/>
              <a:gd name="connsiteY1" fmla="*/ 6350 h 1130858"/>
            </a:gdLst>
            <a:ahLst/>
            <a:cxnLst>
              <a:cxn ang="0">
                <a:pos x="connsiteX0" y="connsiteY0"/>
              </a:cxn>
              <a:cxn ang="1">
                <a:pos x="connsiteX1" y="connsiteY1"/>
              </a:cxn>
            </a:cxnLst>
            <a:rect l="l" t="t" r="r" b="b"/>
            <a:pathLst>
              <a:path w="25400" h="1130858">
                <a:moveTo>
                  <a:pt x="6350" y="1124508"/>
                </a:moveTo>
                <a:lnTo>
                  <a:pt x="6350" y="6350"/>
                </a:lnTo>
              </a:path>
            </a:pathLst>
          </a:custGeom>
          <a:ln w="12700">
            <a:solidFill>
              <a:srgbClr val="6D6E71">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Freeform 3"/>
          <p:cNvSpPr/>
          <p:nvPr/>
        </p:nvSpPr>
        <p:spPr>
          <a:xfrm>
            <a:off x="1682365" y="4169539"/>
            <a:ext cx="25400" cy="25400"/>
          </a:xfrm>
          <a:custGeom>
            <a:avLst/>
            <a:gdLst>
              <a:gd name="connsiteX0" fmla="*/ 6350 w 25400"/>
              <a:gd name="connsiteY0" fmla="*/ 19050 h 25400"/>
              <a:gd name="connsiteX1" fmla="*/ 6350 w 25400"/>
              <a:gd name="connsiteY1" fmla="*/ 6350 h 25400"/>
            </a:gdLst>
            <a:ahLst/>
            <a:cxnLst>
              <a:cxn ang="0">
                <a:pos x="connsiteX0" y="connsiteY0"/>
              </a:cxn>
              <a:cxn ang="1">
                <a:pos x="connsiteX1" y="connsiteY1"/>
              </a:cxn>
            </a:cxnLst>
            <a:rect l="l" t="t" r="r" b="b"/>
            <a:pathLst>
              <a:path w="25400" h="25400">
                <a:moveTo>
                  <a:pt x="6350" y="19050"/>
                </a:moveTo>
                <a:lnTo>
                  <a:pt x="6350" y="6350"/>
                </a:lnTo>
              </a:path>
            </a:pathLst>
          </a:custGeom>
          <a:ln w="12700">
            <a:solidFill>
              <a:srgbClr val="6D6E7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Freeform 3"/>
          <p:cNvSpPr/>
          <p:nvPr/>
        </p:nvSpPr>
        <p:spPr>
          <a:xfrm>
            <a:off x="6947681" y="4751891"/>
            <a:ext cx="25400" cy="25400"/>
          </a:xfrm>
          <a:custGeom>
            <a:avLst/>
            <a:gdLst>
              <a:gd name="connsiteX0" fmla="*/ 6350 w 25400"/>
              <a:gd name="connsiteY0" fmla="*/ 19050 h 25400"/>
              <a:gd name="connsiteX1" fmla="*/ 6350 w 25400"/>
              <a:gd name="connsiteY1" fmla="*/ 6350 h 25400"/>
            </a:gdLst>
            <a:ahLst/>
            <a:cxnLst>
              <a:cxn ang="0">
                <a:pos x="connsiteX0" y="connsiteY0"/>
              </a:cxn>
              <a:cxn ang="1">
                <a:pos x="connsiteX1" y="connsiteY1"/>
              </a:cxn>
            </a:cxnLst>
            <a:rect l="l" t="t" r="r" b="b"/>
            <a:pathLst>
              <a:path w="25400" h="25400">
                <a:moveTo>
                  <a:pt x="6350" y="19050"/>
                </a:moveTo>
                <a:lnTo>
                  <a:pt x="6350" y="6350"/>
                </a:lnTo>
              </a:path>
            </a:pathLst>
          </a:custGeom>
          <a:ln w="12700">
            <a:solidFill>
              <a:srgbClr val="6D6E7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Freeform 3"/>
          <p:cNvSpPr/>
          <p:nvPr/>
        </p:nvSpPr>
        <p:spPr>
          <a:xfrm>
            <a:off x="6947681" y="3677951"/>
            <a:ext cx="25400" cy="1061377"/>
          </a:xfrm>
          <a:custGeom>
            <a:avLst/>
            <a:gdLst>
              <a:gd name="connsiteX0" fmla="*/ 6350 w 25400"/>
              <a:gd name="connsiteY0" fmla="*/ 1055027 h 1061377"/>
              <a:gd name="connsiteX1" fmla="*/ 6350 w 25400"/>
              <a:gd name="connsiteY1" fmla="*/ 6350 h 1061377"/>
            </a:gdLst>
            <a:ahLst/>
            <a:cxnLst>
              <a:cxn ang="0">
                <a:pos x="connsiteX0" y="connsiteY0"/>
              </a:cxn>
              <a:cxn ang="1">
                <a:pos x="connsiteX1" y="connsiteY1"/>
              </a:cxn>
            </a:cxnLst>
            <a:rect l="l" t="t" r="r" b="b"/>
            <a:pathLst>
              <a:path w="25400" h="1061377">
                <a:moveTo>
                  <a:pt x="6350" y="1055027"/>
                </a:moveTo>
                <a:lnTo>
                  <a:pt x="6350" y="6350"/>
                </a:lnTo>
              </a:path>
            </a:pathLst>
          </a:custGeom>
          <a:ln w="12700">
            <a:solidFill>
              <a:srgbClr val="6D6E71">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Freeform 3"/>
          <p:cNvSpPr/>
          <p:nvPr/>
        </p:nvSpPr>
        <p:spPr>
          <a:xfrm>
            <a:off x="6947681" y="3652609"/>
            <a:ext cx="25400" cy="25400"/>
          </a:xfrm>
          <a:custGeom>
            <a:avLst/>
            <a:gdLst>
              <a:gd name="connsiteX0" fmla="*/ 6350 w 25400"/>
              <a:gd name="connsiteY0" fmla="*/ 19050 h 25400"/>
              <a:gd name="connsiteX1" fmla="*/ 6350 w 25400"/>
              <a:gd name="connsiteY1" fmla="*/ 6350 h 25400"/>
            </a:gdLst>
            <a:ahLst/>
            <a:cxnLst>
              <a:cxn ang="0">
                <a:pos x="connsiteX0" y="connsiteY0"/>
              </a:cxn>
              <a:cxn ang="1">
                <a:pos x="connsiteX1" y="connsiteY1"/>
              </a:cxn>
            </a:cxnLst>
            <a:rect l="l" t="t" r="r" b="b"/>
            <a:pathLst>
              <a:path w="25400" h="25400">
                <a:moveTo>
                  <a:pt x="6350" y="19050"/>
                </a:moveTo>
                <a:lnTo>
                  <a:pt x="6350" y="6350"/>
                </a:lnTo>
              </a:path>
            </a:pathLst>
          </a:custGeom>
          <a:ln w="12700">
            <a:solidFill>
              <a:srgbClr val="6D6E7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Freeform 3"/>
          <p:cNvSpPr/>
          <p:nvPr/>
        </p:nvSpPr>
        <p:spPr>
          <a:xfrm>
            <a:off x="4367238" y="1453032"/>
            <a:ext cx="43726" cy="321716"/>
          </a:xfrm>
          <a:custGeom>
            <a:avLst/>
            <a:gdLst>
              <a:gd name="connsiteX0" fmla="*/ 21863 w 43726"/>
              <a:gd name="connsiteY0" fmla="*/ 0 h 321716"/>
              <a:gd name="connsiteX1" fmla="*/ 21863 w 43726"/>
              <a:gd name="connsiteY1" fmla="*/ 321716 h 321716"/>
            </a:gdLst>
            <a:ahLst/>
            <a:cxnLst>
              <a:cxn ang="0">
                <a:pos x="connsiteX0" y="connsiteY0"/>
              </a:cxn>
              <a:cxn ang="1">
                <a:pos x="connsiteX1" y="connsiteY1"/>
              </a:cxn>
            </a:cxnLst>
            <a:rect l="l" t="t" r="r" b="b"/>
            <a:pathLst>
              <a:path w="43726" h="321716">
                <a:moveTo>
                  <a:pt x="21863" y="0"/>
                </a:moveTo>
                <a:lnTo>
                  <a:pt x="21863" y="321716"/>
                </a:lnTo>
              </a:path>
            </a:pathLst>
          </a:custGeom>
          <a:ln w="38100">
            <a:solidFill>
              <a:srgbClr val="D4B46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Freeform 3"/>
          <p:cNvSpPr/>
          <p:nvPr/>
        </p:nvSpPr>
        <p:spPr>
          <a:xfrm>
            <a:off x="1666862" y="5197131"/>
            <a:ext cx="43726" cy="321716"/>
          </a:xfrm>
          <a:custGeom>
            <a:avLst/>
            <a:gdLst>
              <a:gd name="connsiteX0" fmla="*/ 21863 w 43726"/>
              <a:gd name="connsiteY0" fmla="*/ 0 h 321716"/>
              <a:gd name="connsiteX1" fmla="*/ 21863 w 43726"/>
              <a:gd name="connsiteY1" fmla="*/ 321716 h 321716"/>
            </a:gdLst>
            <a:ahLst/>
            <a:cxnLst>
              <a:cxn ang="0">
                <a:pos x="connsiteX0" y="connsiteY0"/>
              </a:cxn>
              <a:cxn ang="1">
                <a:pos x="connsiteX1" y="connsiteY1"/>
              </a:cxn>
            </a:cxnLst>
            <a:rect l="l" t="t" r="r" b="b"/>
            <a:pathLst>
              <a:path w="43726" h="321716">
                <a:moveTo>
                  <a:pt x="21863" y="0"/>
                </a:moveTo>
                <a:lnTo>
                  <a:pt x="21863" y="321716"/>
                </a:lnTo>
              </a:path>
            </a:pathLst>
          </a:custGeom>
          <a:ln w="38100">
            <a:solidFill>
              <a:srgbClr val="D4B46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Freeform 3"/>
          <p:cNvSpPr/>
          <p:nvPr/>
        </p:nvSpPr>
        <p:spPr>
          <a:xfrm>
            <a:off x="6932180" y="4770945"/>
            <a:ext cx="43726" cy="321716"/>
          </a:xfrm>
          <a:custGeom>
            <a:avLst/>
            <a:gdLst>
              <a:gd name="connsiteX0" fmla="*/ 21863 w 43726"/>
              <a:gd name="connsiteY0" fmla="*/ 0 h 321716"/>
              <a:gd name="connsiteX1" fmla="*/ 21863 w 43726"/>
              <a:gd name="connsiteY1" fmla="*/ 321716 h 321716"/>
            </a:gdLst>
            <a:ahLst/>
            <a:cxnLst>
              <a:cxn ang="0">
                <a:pos x="connsiteX0" y="connsiteY0"/>
              </a:cxn>
              <a:cxn ang="1">
                <a:pos x="connsiteX1" y="connsiteY1"/>
              </a:cxn>
            </a:cxnLst>
            <a:rect l="l" t="t" r="r" b="b"/>
            <a:pathLst>
              <a:path w="43726" h="321716">
                <a:moveTo>
                  <a:pt x="21863" y="0"/>
                </a:moveTo>
                <a:lnTo>
                  <a:pt x="21863" y="321716"/>
                </a:lnTo>
              </a:path>
            </a:pathLst>
          </a:custGeom>
          <a:ln w="38100">
            <a:solidFill>
              <a:srgbClr val="D4B46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2" name="Freeform 3"/>
          <p:cNvSpPr/>
          <p:nvPr/>
        </p:nvSpPr>
        <p:spPr>
          <a:xfrm>
            <a:off x="4382765" y="1768396"/>
            <a:ext cx="25400" cy="25400"/>
          </a:xfrm>
          <a:custGeom>
            <a:avLst/>
            <a:gdLst>
              <a:gd name="connsiteX0" fmla="*/ 6350 w 25400"/>
              <a:gd name="connsiteY0" fmla="*/ 6350 h 25400"/>
              <a:gd name="connsiteX1" fmla="*/ 6350 w 25400"/>
              <a:gd name="connsiteY1" fmla="*/ 19050 h 25400"/>
            </a:gdLst>
            <a:ahLst/>
            <a:cxnLst>
              <a:cxn ang="0">
                <a:pos x="connsiteX0" y="connsiteY0"/>
              </a:cxn>
              <a:cxn ang="1">
                <a:pos x="connsiteX1" y="connsiteY1"/>
              </a:cxn>
            </a:cxnLst>
            <a:rect l="l" t="t" r="r" b="b"/>
            <a:pathLst>
              <a:path w="25400" h="25400">
                <a:moveTo>
                  <a:pt x="6350" y="6350"/>
                </a:moveTo>
                <a:lnTo>
                  <a:pt x="6350" y="19050"/>
                </a:lnTo>
              </a:path>
            </a:pathLst>
          </a:custGeom>
          <a:ln w="12700">
            <a:solidFill>
              <a:srgbClr val="6D6E7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3" name="Freeform 3"/>
          <p:cNvSpPr/>
          <p:nvPr/>
        </p:nvSpPr>
        <p:spPr>
          <a:xfrm>
            <a:off x="4382765" y="1806149"/>
            <a:ext cx="25400" cy="1603616"/>
          </a:xfrm>
          <a:custGeom>
            <a:avLst/>
            <a:gdLst>
              <a:gd name="connsiteX0" fmla="*/ 6350 w 25400"/>
              <a:gd name="connsiteY0" fmla="*/ 6350 h 1603616"/>
              <a:gd name="connsiteX1" fmla="*/ 6350 w 25400"/>
              <a:gd name="connsiteY1" fmla="*/ 1597266 h 1603616"/>
            </a:gdLst>
            <a:ahLst/>
            <a:cxnLst>
              <a:cxn ang="0">
                <a:pos x="connsiteX0" y="connsiteY0"/>
              </a:cxn>
              <a:cxn ang="1">
                <a:pos x="connsiteX1" y="connsiteY1"/>
              </a:cxn>
            </a:cxnLst>
            <a:rect l="l" t="t" r="r" b="b"/>
            <a:pathLst>
              <a:path w="25400" h="1603616">
                <a:moveTo>
                  <a:pt x="6350" y="6350"/>
                </a:moveTo>
                <a:lnTo>
                  <a:pt x="6350" y="1597266"/>
                </a:lnTo>
              </a:path>
            </a:pathLst>
          </a:custGeom>
          <a:ln w="12700">
            <a:solidFill>
              <a:srgbClr val="6D6E71">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4382765" y="3409586"/>
            <a:ext cx="25400" cy="25400"/>
          </a:xfrm>
          <a:custGeom>
            <a:avLst/>
            <a:gdLst>
              <a:gd name="connsiteX0" fmla="*/ 6350 w 25400"/>
              <a:gd name="connsiteY0" fmla="*/ 6350 h 25400"/>
              <a:gd name="connsiteX1" fmla="*/ 6350 w 25400"/>
              <a:gd name="connsiteY1" fmla="*/ 19050 h 25400"/>
            </a:gdLst>
            <a:ahLst/>
            <a:cxnLst>
              <a:cxn ang="0">
                <a:pos x="connsiteX0" y="connsiteY0"/>
              </a:cxn>
              <a:cxn ang="1">
                <a:pos x="connsiteX1" y="connsiteY1"/>
              </a:cxn>
            </a:cxnLst>
            <a:rect l="l" t="t" r="r" b="b"/>
            <a:pathLst>
              <a:path w="25400" h="25400">
                <a:moveTo>
                  <a:pt x="6350" y="6350"/>
                </a:moveTo>
                <a:lnTo>
                  <a:pt x="6350" y="19050"/>
                </a:lnTo>
              </a:path>
            </a:pathLst>
          </a:custGeom>
          <a:ln w="12700">
            <a:solidFill>
              <a:srgbClr val="6D6E7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7" name="TextBox 1"/>
          <p:cNvSpPr txBox="1"/>
          <p:nvPr/>
        </p:nvSpPr>
        <p:spPr>
          <a:xfrm>
            <a:off x="1765300" y="4793615"/>
            <a:ext cx="3430270" cy="800100"/>
          </a:xfrm>
          <a:prstGeom prst="rect">
            <a:avLst/>
          </a:prstGeom>
          <a:noFill/>
        </p:spPr>
        <p:txBody>
          <a:bodyPr wrap="square" lIns="0" tIns="0" rIns="0" rtlCol="0">
            <a:spAutoFit/>
          </a:bodyPr>
          <a:lstStyle/>
          <a:p>
            <a:pPr defTabSz="0">
              <a:lnSpc>
                <a:spcPct val="150000"/>
              </a:lnSpc>
            </a:pPr>
            <a:r>
              <a:rPr lang="en-US" altLang="zh-CN"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情感营销就是把消费者个人情感差异和需求作为企业品牌营销战略的核心，通过借助情感包装、情感设计等策略来实现企业的经营目标。</a:t>
            </a:r>
            <a:endParaRPr lang="en-US" altLang="zh-CN"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8" name="TextBox 1"/>
          <p:cNvSpPr txBox="1"/>
          <p:nvPr/>
        </p:nvSpPr>
        <p:spPr>
          <a:xfrm>
            <a:off x="4470400" y="1452880"/>
            <a:ext cx="725170" cy="273685"/>
          </a:xfrm>
          <a:prstGeom prst="rect">
            <a:avLst/>
          </a:prstGeom>
          <a:noFill/>
        </p:spPr>
        <p:txBody>
          <a:bodyPr wrap="square" lIns="0" tIns="0" rIns="0" rtlCol="0">
            <a:spAutoFit/>
          </a:bodyPr>
          <a:lstStyle/>
          <a:p>
            <a:pPr defTabSz="0">
              <a:lnSpc>
                <a:spcPct val="100000"/>
              </a:lnSpc>
              <a:tabLst>
                <a:tab pos="3911600" algn="l"/>
                <a:tab pos="6489700" algn="l"/>
              </a:tabLst>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体验营销</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9" name="TextBox 1"/>
          <p:cNvSpPr txBox="1"/>
          <p:nvPr/>
        </p:nvSpPr>
        <p:spPr>
          <a:xfrm>
            <a:off x="7137400" y="4401820"/>
            <a:ext cx="3198495" cy="800100"/>
          </a:xfrm>
          <a:prstGeom prst="rect">
            <a:avLst/>
          </a:prstGeom>
          <a:noFill/>
        </p:spPr>
        <p:txBody>
          <a:bodyPr wrap="square" lIns="0" tIns="0" rIns="0" rtlCol="0">
            <a:spAutoFit/>
          </a:bodyPr>
          <a:lstStyle/>
          <a:p>
            <a:pPr defTabSz="0">
              <a:lnSpc>
                <a:spcPct val="150000"/>
              </a:lnSpc>
            </a:pPr>
            <a:r>
              <a:rPr lang="en-US" altLang="zh-CN"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会员营销是一种基于会员管理的营销方法，商家通过将普通顾客变为会员，分析会员消费，并通过客户转介绍等方式，将一个客户的价值实现最大化。</a:t>
            </a:r>
            <a:endParaRPr lang="en-US" altLang="zh-CN"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TextBox 1"/>
          <p:cNvSpPr txBox="1"/>
          <p:nvPr/>
        </p:nvSpPr>
        <p:spPr>
          <a:xfrm>
            <a:off x="4470400" y="1726565"/>
            <a:ext cx="3369310" cy="800100"/>
          </a:xfrm>
          <a:prstGeom prst="rect">
            <a:avLst/>
          </a:prstGeom>
          <a:noFill/>
        </p:spPr>
        <p:txBody>
          <a:bodyPr wrap="square" lIns="0" tIns="0" rIns="0" rtlCol="0">
            <a:spAutoFit/>
          </a:bodyPr>
          <a:lstStyle/>
          <a:p>
            <a:pPr defTabSz="0">
              <a:lnSpc>
                <a:spcPct val="150000"/>
              </a:lnSpc>
              <a:tabLst>
                <a:tab pos="3911600" algn="l"/>
                <a:tab pos="6489700" algn="l"/>
              </a:tabLst>
            </a:pPr>
            <a:r>
              <a:rPr lang="en-US" altLang="zh-CN"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体验通常是由于对事件的直接观察或是参与造成的，不论事件是真实的，还是虚拟的。也会包括知识、智力、思考等理性因素</a:t>
            </a:r>
            <a:r>
              <a:rPr lang="zh-CN" altLang="en-US"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a:t>
            </a:r>
            <a:endParaRPr lang="zh-CN" altLang="en-US" sz="11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7137400" y="4109720"/>
            <a:ext cx="725170" cy="273685"/>
          </a:xfrm>
          <a:prstGeom prst="rect">
            <a:avLst/>
          </a:prstGeom>
          <a:noFill/>
        </p:spPr>
        <p:txBody>
          <a:bodyPr wrap="square" lIns="0" tIns="0" rIns="0" rtlCol="0">
            <a:spAutoFit/>
          </a:bodyPr>
          <a:lstStyle/>
          <a:p>
            <a:pPr defTabSz="0">
              <a:lnSpc>
                <a:spcPct val="100000"/>
              </a:lnSpc>
              <a:tabLst>
                <a:tab pos="3911600" algn="l"/>
                <a:tab pos="6489700" algn="l"/>
              </a:tabLst>
            </a:pPr>
            <a:r>
              <a:rPr lang="zh-CN" altLang="en-US"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会员</a:t>
            </a: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营销</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1765300" y="4499610"/>
            <a:ext cx="725170" cy="273685"/>
          </a:xfrm>
          <a:prstGeom prst="rect">
            <a:avLst/>
          </a:prstGeom>
          <a:noFill/>
        </p:spPr>
        <p:txBody>
          <a:bodyPr wrap="square" lIns="0" tIns="0" rIns="0" rtlCol="0">
            <a:spAutoFit/>
          </a:bodyPr>
          <a:lstStyle/>
          <a:p>
            <a:pPr defTabSz="0">
              <a:lnSpc>
                <a:spcPct val="100000"/>
              </a:lnSpc>
              <a:tabLst>
                <a:tab pos="3911600" algn="l"/>
                <a:tab pos="6489700" algn="l"/>
              </a:tabLst>
            </a:pPr>
            <a:r>
              <a:rPr lang="zh-CN" altLang="en-US"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情感</a:t>
            </a: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营销</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15" name="组合 14"/>
          <p:cNvGrpSpPr/>
          <p:nvPr/>
        </p:nvGrpSpPr>
        <p:grpSpPr>
          <a:xfrm>
            <a:off x="6797675" y="3105150"/>
            <a:ext cx="311785" cy="301625"/>
            <a:chOff x="5578" y="7514"/>
            <a:chExt cx="380" cy="368"/>
          </a:xfrm>
        </p:grpSpPr>
        <p:sp>
          <p:nvSpPr>
            <p:cNvPr id="152" name="Freeform 3"/>
            <p:cNvSpPr/>
            <p:nvPr/>
          </p:nvSpPr>
          <p:spPr>
            <a:xfrm>
              <a:off x="5578" y="7514"/>
              <a:ext cx="380" cy="369"/>
            </a:xfrm>
            <a:custGeom>
              <a:avLst/>
              <a:gdLst>
                <a:gd name="connsiteX0" fmla="*/ 241376 w 241376"/>
                <a:gd name="connsiteY0" fmla="*/ 48704 h 234606"/>
                <a:gd name="connsiteX1" fmla="*/ 241376 w 241376"/>
                <a:gd name="connsiteY1" fmla="*/ 30391 h 234606"/>
                <a:gd name="connsiteX2" fmla="*/ 241363 w 241376"/>
                <a:gd name="connsiteY2" fmla="*/ 29946 h 234606"/>
                <a:gd name="connsiteX3" fmla="*/ 230378 w 241376"/>
                <a:gd name="connsiteY3" fmla="*/ 18795 h 234606"/>
                <a:gd name="connsiteX4" fmla="*/ 229984 w 241376"/>
                <a:gd name="connsiteY4" fmla="*/ 18770 h 234606"/>
                <a:gd name="connsiteX5" fmla="*/ 193497 w 241376"/>
                <a:gd name="connsiteY5" fmla="*/ 18770 h 234606"/>
                <a:gd name="connsiteX6" fmla="*/ 193497 w 241376"/>
                <a:gd name="connsiteY6" fmla="*/ 10540 h 234606"/>
                <a:gd name="connsiteX7" fmla="*/ 182969 w 241376"/>
                <a:gd name="connsiteY7" fmla="*/ 0 h 234606"/>
                <a:gd name="connsiteX8" fmla="*/ 55079 w 241376"/>
                <a:gd name="connsiteY8" fmla="*/ 0 h 234606"/>
                <a:gd name="connsiteX9" fmla="*/ 44539 w 241376"/>
                <a:gd name="connsiteY9" fmla="*/ 10540 h 234606"/>
                <a:gd name="connsiteX10" fmla="*/ 44539 w 241376"/>
                <a:gd name="connsiteY10" fmla="*/ 18770 h 234606"/>
                <a:gd name="connsiteX11" fmla="*/ 11391 w 241376"/>
                <a:gd name="connsiteY11" fmla="*/ 18770 h 234606"/>
                <a:gd name="connsiteX12" fmla="*/ 10985 w 241376"/>
                <a:gd name="connsiteY12" fmla="*/ 18795 h 234606"/>
                <a:gd name="connsiteX13" fmla="*/ 12 w 241376"/>
                <a:gd name="connsiteY13" fmla="*/ 29946 h 234606"/>
                <a:gd name="connsiteX14" fmla="*/ 0 w 241376"/>
                <a:gd name="connsiteY14" fmla="*/ 30391 h 234606"/>
                <a:gd name="connsiteX15" fmla="*/ 0 w 241376"/>
                <a:gd name="connsiteY15" fmla="*/ 48755 h 234606"/>
                <a:gd name="connsiteX16" fmla="*/ 48958 w 241376"/>
                <a:gd name="connsiteY16" fmla="*/ 108622 h 234606"/>
                <a:gd name="connsiteX17" fmla="*/ 98094 w 241376"/>
                <a:gd name="connsiteY17" fmla="*/ 155054 h 234606"/>
                <a:gd name="connsiteX18" fmla="*/ 98094 w 241376"/>
                <a:gd name="connsiteY18" fmla="*/ 185229 h 234606"/>
                <a:gd name="connsiteX19" fmla="*/ 57734 w 241376"/>
                <a:gd name="connsiteY19" fmla="*/ 204355 h 234606"/>
                <a:gd name="connsiteX20" fmla="*/ 57289 w 241376"/>
                <a:gd name="connsiteY20" fmla="*/ 204584 h 234606"/>
                <a:gd name="connsiteX21" fmla="*/ 48399 w 241376"/>
                <a:gd name="connsiteY21" fmla="*/ 218185 h 234606"/>
                <a:gd name="connsiteX22" fmla="*/ 48399 w 241376"/>
                <a:gd name="connsiteY22" fmla="*/ 224180 h 234606"/>
                <a:gd name="connsiteX23" fmla="*/ 48412 w 241376"/>
                <a:gd name="connsiteY23" fmla="*/ 224612 h 234606"/>
                <a:gd name="connsiteX24" fmla="*/ 59753 w 241376"/>
                <a:gd name="connsiteY24" fmla="*/ 234606 h 234606"/>
                <a:gd name="connsiteX25" fmla="*/ 178295 w 241376"/>
                <a:gd name="connsiteY25" fmla="*/ 234606 h 234606"/>
                <a:gd name="connsiteX26" fmla="*/ 189636 w 241376"/>
                <a:gd name="connsiteY26" fmla="*/ 224599 h 234606"/>
                <a:gd name="connsiteX27" fmla="*/ 189649 w 241376"/>
                <a:gd name="connsiteY27" fmla="*/ 224180 h 234606"/>
                <a:gd name="connsiteX28" fmla="*/ 189649 w 241376"/>
                <a:gd name="connsiteY28" fmla="*/ 218185 h 234606"/>
                <a:gd name="connsiteX29" fmla="*/ 180759 w 241376"/>
                <a:gd name="connsiteY29" fmla="*/ 204584 h 234606"/>
                <a:gd name="connsiteX30" fmla="*/ 180314 w 241376"/>
                <a:gd name="connsiteY30" fmla="*/ 204355 h 234606"/>
                <a:gd name="connsiteX31" fmla="*/ 140766 w 241376"/>
                <a:gd name="connsiteY31" fmla="*/ 185610 h 234606"/>
                <a:gd name="connsiteX32" fmla="*/ 140766 w 241376"/>
                <a:gd name="connsiteY32" fmla="*/ 154825 h 234606"/>
                <a:gd name="connsiteX33" fmla="*/ 188950 w 241376"/>
                <a:gd name="connsiteY33" fmla="*/ 109029 h 234606"/>
                <a:gd name="connsiteX34" fmla="*/ 228422 w 241376"/>
                <a:gd name="connsiteY34" fmla="*/ 89788 h 234606"/>
                <a:gd name="connsiteX35" fmla="*/ 241376 w 241376"/>
                <a:gd name="connsiteY35" fmla="*/ 48704 h 2346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241376" h="234606">
                  <a:moveTo>
                    <a:pt x="241376" y="48704"/>
                  </a:moveTo>
                  <a:lnTo>
                    <a:pt x="241376" y="30391"/>
                  </a:lnTo>
                  <a:cubicBezTo>
                    <a:pt x="241376" y="30238"/>
                    <a:pt x="241363" y="30098"/>
                    <a:pt x="241363" y="29946"/>
                  </a:cubicBezTo>
                  <a:cubicBezTo>
                    <a:pt x="240868" y="23609"/>
                    <a:pt x="236563" y="19227"/>
                    <a:pt x="230378" y="18795"/>
                  </a:cubicBezTo>
                  <a:cubicBezTo>
                    <a:pt x="230251" y="18783"/>
                    <a:pt x="230111" y="18770"/>
                    <a:pt x="229984" y="18770"/>
                  </a:cubicBezTo>
                  <a:lnTo>
                    <a:pt x="193497" y="18770"/>
                  </a:lnTo>
                  <a:lnTo>
                    <a:pt x="193497" y="10540"/>
                  </a:lnTo>
                  <a:cubicBezTo>
                    <a:pt x="193497" y="4724"/>
                    <a:pt x="188772" y="0"/>
                    <a:pt x="182969" y="0"/>
                  </a:cubicBezTo>
                  <a:lnTo>
                    <a:pt x="55079" y="0"/>
                  </a:lnTo>
                  <a:cubicBezTo>
                    <a:pt x="49276" y="0"/>
                    <a:pt x="44539" y="4724"/>
                    <a:pt x="44539" y="10540"/>
                  </a:cubicBezTo>
                  <a:lnTo>
                    <a:pt x="44539" y="18770"/>
                  </a:lnTo>
                  <a:lnTo>
                    <a:pt x="11391" y="18770"/>
                  </a:lnTo>
                  <a:cubicBezTo>
                    <a:pt x="11265" y="18770"/>
                    <a:pt x="11125" y="18783"/>
                    <a:pt x="10985" y="18795"/>
                  </a:cubicBezTo>
                  <a:cubicBezTo>
                    <a:pt x="4800" y="19227"/>
                    <a:pt x="495" y="23609"/>
                    <a:pt x="12" y="29946"/>
                  </a:cubicBezTo>
                  <a:cubicBezTo>
                    <a:pt x="0" y="30098"/>
                    <a:pt x="0" y="30238"/>
                    <a:pt x="0" y="30391"/>
                  </a:cubicBezTo>
                  <a:lnTo>
                    <a:pt x="0" y="48755"/>
                  </a:lnTo>
                  <a:cubicBezTo>
                    <a:pt x="-279" y="53288"/>
                    <a:pt x="-1879" y="100622"/>
                    <a:pt x="48958" y="108622"/>
                  </a:cubicBezTo>
                  <a:cubicBezTo>
                    <a:pt x="56946" y="130936"/>
                    <a:pt x="75222" y="148348"/>
                    <a:pt x="98094" y="155054"/>
                  </a:cubicBezTo>
                  <a:lnTo>
                    <a:pt x="98094" y="185229"/>
                  </a:lnTo>
                  <a:lnTo>
                    <a:pt x="57734" y="204355"/>
                  </a:lnTo>
                  <a:cubicBezTo>
                    <a:pt x="57581" y="204431"/>
                    <a:pt x="57442" y="204508"/>
                    <a:pt x="57289" y="204584"/>
                  </a:cubicBezTo>
                  <a:cubicBezTo>
                    <a:pt x="51561" y="207962"/>
                    <a:pt x="48399" y="212788"/>
                    <a:pt x="48399" y="218185"/>
                  </a:cubicBezTo>
                  <a:lnTo>
                    <a:pt x="48399" y="224180"/>
                  </a:lnTo>
                  <a:cubicBezTo>
                    <a:pt x="48399" y="224320"/>
                    <a:pt x="48412" y="224459"/>
                    <a:pt x="48412" y="224612"/>
                  </a:cubicBezTo>
                  <a:cubicBezTo>
                    <a:pt x="48869" y="230670"/>
                    <a:pt x="53314" y="234606"/>
                    <a:pt x="59753" y="234606"/>
                  </a:cubicBezTo>
                  <a:lnTo>
                    <a:pt x="178295" y="234606"/>
                  </a:lnTo>
                  <a:cubicBezTo>
                    <a:pt x="184734" y="234606"/>
                    <a:pt x="189191" y="230670"/>
                    <a:pt x="189636" y="224599"/>
                  </a:cubicBezTo>
                  <a:cubicBezTo>
                    <a:pt x="189649" y="224459"/>
                    <a:pt x="189649" y="224307"/>
                    <a:pt x="189649" y="224180"/>
                  </a:cubicBezTo>
                  <a:lnTo>
                    <a:pt x="189649" y="218185"/>
                  </a:lnTo>
                  <a:cubicBezTo>
                    <a:pt x="189649" y="212788"/>
                    <a:pt x="186499" y="207962"/>
                    <a:pt x="180759" y="204584"/>
                  </a:cubicBezTo>
                  <a:cubicBezTo>
                    <a:pt x="180619" y="204508"/>
                    <a:pt x="180467" y="204431"/>
                    <a:pt x="180314" y="204355"/>
                  </a:cubicBezTo>
                  <a:lnTo>
                    <a:pt x="140766" y="185610"/>
                  </a:lnTo>
                  <a:lnTo>
                    <a:pt x="140766" y="154825"/>
                  </a:lnTo>
                  <a:cubicBezTo>
                    <a:pt x="163131" y="147992"/>
                    <a:pt x="180975" y="130873"/>
                    <a:pt x="188950" y="109029"/>
                  </a:cubicBezTo>
                  <a:cubicBezTo>
                    <a:pt x="205994" y="107035"/>
                    <a:pt x="219290" y="100609"/>
                    <a:pt x="228422" y="89788"/>
                  </a:cubicBezTo>
                  <a:cubicBezTo>
                    <a:pt x="242620" y="72948"/>
                    <a:pt x="241592" y="51599"/>
                    <a:pt x="241376" y="48704"/>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Freeform 3"/>
            <p:cNvSpPr/>
            <p:nvPr/>
          </p:nvSpPr>
          <p:spPr>
            <a:xfrm>
              <a:off x="5595" y="7561"/>
              <a:ext cx="54" cy="105"/>
            </a:xfrm>
            <a:custGeom>
              <a:avLst/>
              <a:gdLst>
                <a:gd name="connsiteX0" fmla="*/ 34454 w 34455"/>
                <a:gd name="connsiteY0" fmla="*/ 66497 h 66497"/>
                <a:gd name="connsiteX1" fmla="*/ 0 w 34455"/>
                <a:gd name="connsiteY1" fmla="*/ 19430 h 66497"/>
                <a:gd name="connsiteX2" fmla="*/ 25 w 34455"/>
                <a:gd name="connsiteY2" fmla="*/ 18910 h 66497"/>
                <a:gd name="connsiteX3" fmla="*/ 25 w 34455"/>
                <a:gd name="connsiteY3" fmla="*/ 609 h 66497"/>
                <a:gd name="connsiteX4" fmla="*/ 114 w 34455"/>
                <a:gd name="connsiteY4" fmla="*/ 76 h 66497"/>
                <a:gd name="connsiteX5" fmla="*/ 431 w 34455"/>
                <a:gd name="connsiteY5" fmla="*/ 0 h 66497"/>
                <a:gd name="connsiteX6" fmla="*/ 33311 w 34455"/>
                <a:gd name="connsiteY6" fmla="*/ 0 h 66497"/>
                <a:gd name="connsiteX7" fmla="*/ 33311 w 34455"/>
                <a:gd name="connsiteY7" fmla="*/ 53581 h 66497"/>
                <a:gd name="connsiteX8" fmla="*/ 33667 w 34455"/>
                <a:gd name="connsiteY8" fmla="*/ 60591 h 66497"/>
                <a:gd name="connsiteX9" fmla="*/ 34061 w 34455"/>
                <a:gd name="connsiteY9" fmla="*/ 63512 h 66497"/>
                <a:gd name="connsiteX10" fmla="*/ 34454 w 34455"/>
                <a:gd name="connsiteY10" fmla="*/ 66497 h 664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4455" h="66497">
                  <a:moveTo>
                    <a:pt x="34454" y="66497"/>
                  </a:moveTo>
                  <a:cubicBezTo>
                    <a:pt x="-2870" y="57543"/>
                    <a:pt x="-139" y="21069"/>
                    <a:pt x="0" y="19430"/>
                  </a:cubicBezTo>
                  <a:cubicBezTo>
                    <a:pt x="25" y="19253"/>
                    <a:pt x="25" y="19087"/>
                    <a:pt x="25" y="18910"/>
                  </a:cubicBezTo>
                  <a:lnTo>
                    <a:pt x="25" y="609"/>
                  </a:lnTo>
                  <a:cubicBezTo>
                    <a:pt x="63" y="279"/>
                    <a:pt x="126" y="101"/>
                    <a:pt x="114" y="76"/>
                  </a:cubicBezTo>
                  <a:cubicBezTo>
                    <a:pt x="177" y="50"/>
                    <a:pt x="291" y="25"/>
                    <a:pt x="431" y="0"/>
                  </a:cubicBezTo>
                  <a:lnTo>
                    <a:pt x="33311" y="0"/>
                  </a:lnTo>
                  <a:lnTo>
                    <a:pt x="33311" y="53581"/>
                  </a:lnTo>
                  <a:cubicBezTo>
                    <a:pt x="33311" y="55917"/>
                    <a:pt x="33451" y="58267"/>
                    <a:pt x="33667" y="60591"/>
                  </a:cubicBezTo>
                  <a:cubicBezTo>
                    <a:pt x="33756" y="61569"/>
                    <a:pt x="33921" y="62534"/>
                    <a:pt x="34061" y="63512"/>
                  </a:cubicBezTo>
                  <a:cubicBezTo>
                    <a:pt x="34188" y="64503"/>
                    <a:pt x="34277" y="65506"/>
                    <a:pt x="34454" y="66497"/>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Freeform 3"/>
            <p:cNvSpPr/>
            <p:nvPr/>
          </p:nvSpPr>
          <p:spPr>
            <a:xfrm>
              <a:off x="5672" y="7821"/>
              <a:ext cx="187" cy="45"/>
            </a:xfrm>
            <a:custGeom>
              <a:avLst/>
              <a:gdLst>
                <a:gd name="connsiteX0" fmla="*/ 118732 w 118732"/>
                <a:gd name="connsiteY0" fmla="*/ 23367 h 28524"/>
                <a:gd name="connsiteX1" fmla="*/ 118732 w 118732"/>
                <a:gd name="connsiteY1" fmla="*/ 28524 h 28524"/>
                <a:gd name="connsiteX2" fmla="*/ 118643 w 118732"/>
                <a:gd name="connsiteY2" fmla="*/ 28524 h 28524"/>
                <a:gd name="connsiteX3" fmla="*/ 101 w 118732"/>
                <a:gd name="connsiteY3" fmla="*/ 28524 h 28524"/>
                <a:gd name="connsiteX4" fmla="*/ 0 w 118732"/>
                <a:gd name="connsiteY4" fmla="*/ 28524 h 28524"/>
                <a:gd name="connsiteX5" fmla="*/ 0 w 118732"/>
                <a:gd name="connsiteY5" fmla="*/ 23367 h 28524"/>
                <a:gd name="connsiteX6" fmla="*/ 3149 w 118732"/>
                <a:gd name="connsiteY6" fmla="*/ 19596 h 28524"/>
                <a:gd name="connsiteX7" fmla="*/ 44487 w 118732"/>
                <a:gd name="connsiteY7" fmla="*/ 0 h 28524"/>
                <a:gd name="connsiteX8" fmla="*/ 74243 w 118732"/>
                <a:gd name="connsiteY8" fmla="*/ 0 h 28524"/>
                <a:gd name="connsiteX9" fmla="*/ 115595 w 118732"/>
                <a:gd name="connsiteY9" fmla="*/ 19596 h 28524"/>
                <a:gd name="connsiteX10" fmla="*/ 118732 w 118732"/>
                <a:gd name="connsiteY10" fmla="*/ 23367 h 285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18732" h="28524">
                  <a:moveTo>
                    <a:pt x="118732" y="23367"/>
                  </a:moveTo>
                  <a:lnTo>
                    <a:pt x="118732" y="28524"/>
                  </a:lnTo>
                  <a:lnTo>
                    <a:pt x="118643" y="28524"/>
                  </a:lnTo>
                  <a:lnTo>
                    <a:pt x="101" y="28524"/>
                  </a:lnTo>
                  <a:lnTo>
                    <a:pt x="0" y="28524"/>
                  </a:lnTo>
                  <a:lnTo>
                    <a:pt x="0" y="23367"/>
                  </a:lnTo>
                  <a:cubicBezTo>
                    <a:pt x="0" y="21780"/>
                    <a:pt x="1892" y="20370"/>
                    <a:pt x="3149" y="19596"/>
                  </a:cubicBezTo>
                  <a:lnTo>
                    <a:pt x="44487" y="0"/>
                  </a:lnTo>
                  <a:lnTo>
                    <a:pt x="74243" y="0"/>
                  </a:lnTo>
                  <a:lnTo>
                    <a:pt x="115595" y="19596"/>
                  </a:lnTo>
                  <a:cubicBezTo>
                    <a:pt x="116852" y="20370"/>
                    <a:pt x="118732" y="21780"/>
                    <a:pt x="118732" y="23367"/>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Freeform 3"/>
            <p:cNvSpPr/>
            <p:nvPr/>
          </p:nvSpPr>
          <p:spPr>
            <a:xfrm>
              <a:off x="5750" y="7763"/>
              <a:ext cx="32" cy="40"/>
            </a:xfrm>
            <a:custGeom>
              <a:avLst/>
              <a:gdLst>
                <a:gd name="connsiteX0" fmla="*/ 20154 w 20154"/>
                <a:gd name="connsiteY0" fmla="*/ 25463 h 25463"/>
                <a:gd name="connsiteX1" fmla="*/ 0 w 20154"/>
                <a:gd name="connsiteY1" fmla="*/ 25463 h 25463"/>
                <a:gd name="connsiteX2" fmla="*/ 0 w 20154"/>
                <a:gd name="connsiteY2" fmla="*/ 0 h 25463"/>
                <a:gd name="connsiteX3" fmla="*/ 20154 w 20154"/>
                <a:gd name="connsiteY3" fmla="*/ 0 h 25463"/>
                <a:gd name="connsiteX4" fmla="*/ 20154 w 20154"/>
                <a:gd name="connsiteY4" fmla="*/ 25463 h 254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154" h="25463">
                  <a:moveTo>
                    <a:pt x="20154" y="25463"/>
                  </a:moveTo>
                  <a:lnTo>
                    <a:pt x="0" y="25463"/>
                  </a:lnTo>
                  <a:lnTo>
                    <a:pt x="0" y="0"/>
                  </a:lnTo>
                  <a:lnTo>
                    <a:pt x="20154" y="0"/>
                  </a:lnTo>
                  <a:lnTo>
                    <a:pt x="20154" y="25463"/>
                  </a:ln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Freeform 3"/>
            <p:cNvSpPr/>
            <p:nvPr/>
          </p:nvSpPr>
          <p:spPr>
            <a:xfrm>
              <a:off x="5666" y="7532"/>
              <a:ext cx="199" cy="213"/>
            </a:xfrm>
            <a:custGeom>
              <a:avLst/>
              <a:gdLst>
                <a:gd name="connsiteX0" fmla="*/ 63233 w 126453"/>
                <a:gd name="connsiteY0" fmla="*/ 135572 h 135572"/>
                <a:gd name="connsiteX1" fmla="*/ 1460 w 126453"/>
                <a:gd name="connsiteY1" fmla="*/ 85725 h 135572"/>
                <a:gd name="connsiteX2" fmla="*/ 1079 w 126453"/>
                <a:gd name="connsiteY2" fmla="*/ 83680 h 135572"/>
                <a:gd name="connsiteX3" fmla="*/ 507 w 126453"/>
                <a:gd name="connsiteY3" fmla="*/ 79921 h 135572"/>
                <a:gd name="connsiteX4" fmla="*/ 291 w 126453"/>
                <a:gd name="connsiteY4" fmla="*/ 78028 h 135572"/>
                <a:gd name="connsiteX5" fmla="*/ 0 w 126453"/>
                <a:gd name="connsiteY5" fmla="*/ 72351 h 135572"/>
                <a:gd name="connsiteX6" fmla="*/ 0 w 126453"/>
                <a:gd name="connsiteY6" fmla="*/ 13131 h 135572"/>
                <a:gd name="connsiteX7" fmla="*/ 0 w 126453"/>
                <a:gd name="connsiteY7" fmla="*/ 0 h 135572"/>
                <a:gd name="connsiteX8" fmla="*/ 126453 w 126453"/>
                <a:gd name="connsiteY8" fmla="*/ 0 h 135572"/>
                <a:gd name="connsiteX9" fmla="*/ 126453 w 126453"/>
                <a:gd name="connsiteY9" fmla="*/ 15354 h 135572"/>
                <a:gd name="connsiteX10" fmla="*/ 126453 w 126453"/>
                <a:gd name="connsiteY10" fmla="*/ 72351 h 135572"/>
                <a:gd name="connsiteX11" fmla="*/ 126161 w 126453"/>
                <a:gd name="connsiteY11" fmla="*/ 78130 h 135572"/>
                <a:gd name="connsiteX12" fmla="*/ 125958 w 126453"/>
                <a:gd name="connsiteY12" fmla="*/ 79831 h 135572"/>
                <a:gd name="connsiteX13" fmla="*/ 125336 w 126453"/>
                <a:gd name="connsiteY13" fmla="*/ 83984 h 135572"/>
                <a:gd name="connsiteX14" fmla="*/ 125031 w 126453"/>
                <a:gd name="connsiteY14" fmla="*/ 85623 h 135572"/>
                <a:gd name="connsiteX15" fmla="*/ 63233 w 126453"/>
                <a:gd name="connsiteY15" fmla="*/ 135572 h 1355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126453" h="135572">
                  <a:moveTo>
                    <a:pt x="63233" y="135572"/>
                  </a:moveTo>
                  <a:cubicBezTo>
                    <a:pt x="32956" y="135572"/>
                    <a:pt x="7619" y="114172"/>
                    <a:pt x="1460" y="85725"/>
                  </a:cubicBezTo>
                  <a:cubicBezTo>
                    <a:pt x="1320" y="85038"/>
                    <a:pt x="1206" y="84365"/>
                    <a:pt x="1079" y="83680"/>
                  </a:cubicBezTo>
                  <a:cubicBezTo>
                    <a:pt x="850" y="82435"/>
                    <a:pt x="647" y="81190"/>
                    <a:pt x="507" y="79921"/>
                  </a:cubicBezTo>
                  <a:cubicBezTo>
                    <a:pt x="431" y="79285"/>
                    <a:pt x="355" y="78663"/>
                    <a:pt x="291" y="78028"/>
                  </a:cubicBezTo>
                  <a:cubicBezTo>
                    <a:pt x="126" y="76148"/>
                    <a:pt x="0" y="74269"/>
                    <a:pt x="0" y="72351"/>
                  </a:cubicBezTo>
                  <a:lnTo>
                    <a:pt x="0" y="13131"/>
                  </a:lnTo>
                  <a:lnTo>
                    <a:pt x="0" y="0"/>
                  </a:lnTo>
                  <a:lnTo>
                    <a:pt x="126453" y="0"/>
                  </a:lnTo>
                  <a:lnTo>
                    <a:pt x="126453" y="15354"/>
                  </a:lnTo>
                  <a:lnTo>
                    <a:pt x="126453" y="72351"/>
                  </a:lnTo>
                  <a:cubicBezTo>
                    <a:pt x="126453" y="74294"/>
                    <a:pt x="126339" y="76212"/>
                    <a:pt x="126161" y="78130"/>
                  </a:cubicBezTo>
                  <a:cubicBezTo>
                    <a:pt x="126110" y="78688"/>
                    <a:pt x="126034" y="79260"/>
                    <a:pt x="125958" y="79831"/>
                  </a:cubicBezTo>
                  <a:cubicBezTo>
                    <a:pt x="125805" y="81241"/>
                    <a:pt x="125590" y="82625"/>
                    <a:pt x="125336" y="83984"/>
                  </a:cubicBezTo>
                  <a:cubicBezTo>
                    <a:pt x="125234" y="84530"/>
                    <a:pt x="125145" y="85076"/>
                    <a:pt x="125031" y="85623"/>
                  </a:cubicBezTo>
                  <a:cubicBezTo>
                    <a:pt x="118909" y="114134"/>
                    <a:pt x="93548" y="135572"/>
                    <a:pt x="63233" y="135572"/>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Freeform 3"/>
            <p:cNvSpPr/>
            <p:nvPr/>
          </p:nvSpPr>
          <p:spPr>
            <a:xfrm>
              <a:off x="5880" y="7561"/>
              <a:ext cx="60" cy="106"/>
            </a:xfrm>
            <a:custGeom>
              <a:avLst/>
              <a:gdLst>
                <a:gd name="connsiteX0" fmla="*/ 27546 w 37871"/>
                <a:gd name="connsiteY0" fmla="*/ 52501 h 67195"/>
                <a:gd name="connsiteX1" fmla="*/ 0 w 37871"/>
                <a:gd name="connsiteY1" fmla="*/ 67195 h 67195"/>
                <a:gd name="connsiteX2" fmla="*/ 508 w 37871"/>
                <a:gd name="connsiteY2" fmla="*/ 63461 h 67195"/>
                <a:gd name="connsiteX3" fmla="*/ 876 w 37871"/>
                <a:gd name="connsiteY3" fmla="*/ 60807 h 67195"/>
                <a:gd name="connsiteX4" fmla="*/ 1244 w 37871"/>
                <a:gd name="connsiteY4" fmla="*/ 53593 h 67195"/>
                <a:gd name="connsiteX5" fmla="*/ 1244 w 37871"/>
                <a:gd name="connsiteY5" fmla="*/ 0 h 67195"/>
                <a:gd name="connsiteX6" fmla="*/ 37452 w 37871"/>
                <a:gd name="connsiteY6" fmla="*/ 0 h 67195"/>
                <a:gd name="connsiteX7" fmla="*/ 37719 w 37871"/>
                <a:gd name="connsiteY7" fmla="*/ 12 h 67195"/>
                <a:gd name="connsiteX8" fmla="*/ 37858 w 37871"/>
                <a:gd name="connsiteY8" fmla="*/ 609 h 67195"/>
                <a:gd name="connsiteX9" fmla="*/ 37858 w 37871"/>
                <a:gd name="connsiteY9" fmla="*/ 18910 h 67195"/>
                <a:gd name="connsiteX10" fmla="*/ 37871 w 37871"/>
                <a:gd name="connsiteY10" fmla="*/ 19430 h 67195"/>
                <a:gd name="connsiteX11" fmla="*/ 27546 w 37871"/>
                <a:gd name="connsiteY11" fmla="*/ 52501 h 671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37871" h="67195">
                  <a:moveTo>
                    <a:pt x="27546" y="52501"/>
                  </a:moveTo>
                  <a:cubicBezTo>
                    <a:pt x="21132" y="60108"/>
                    <a:pt x="11900" y="65023"/>
                    <a:pt x="0" y="67195"/>
                  </a:cubicBezTo>
                  <a:cubicBezTo>
                    <a:pt x="228" y="65976"/>
                    <a:pt x="343" y="64718"/>
                    <a:pt x="508" y="63461"/>
                  </a:cubicBezTo>
                  <a:cubicBezTo>
                    <a:pt x="635" y="62585"/>
                    <a:pt x="800" y="61721"/>
                    <a:pt x="876" y="60807"/>
                  </a:cubicBezTo>
                  <a:cubicBezTo>
                    <a:pt x="1117" y="58419"/>
                    <a:pt x="1244" y="56006"/>
                    <a:pt x="1244" y="53593"/>
                  </a:cubicBezTo>
                  <a:lnTo>
                    <a:pt x="1244" y="0"/>
                  </a:lnTo>
                  <a:lnTo>
                    <a:pt x="37452" y="0"/>
                  </a:lnTo>
                  <a:cubicBezTo>
                    <a:pt x="37617" y="25"/>
                    <a:pt x="37719" y="50"/>
                    <a:pt x="37719" y="12"/>
                  </a:cubicBezTo>
                  <a:cubicBezTo>
                    <a:pt x="37744" y="63"/>
                    <a:pt x="37808" y="241"/>
                    <a:pt x="37858" y="609"/>
                  </a:cubicBezTo>
                  <a:lnTo>
                    <a:pt x="37858" y="18910"/>
                  </a:lnTo>
                  <a:cubicBezTo>
                    <a:pt x="37858" y="19087"/>
                    <a:pt x="37858" y="19265"/>
                    <a:pt x="37871" y="19430"/>
                  </a:cubicBezTo>
                  <a:cubicBezTo>
                    <a:pt x="37884" y="19621"/>
                    <a:pt x="39471" y="38366"/>
                    <a:pt x="27546" y="52501"/>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Freeform 3"/>
            <p:cNvSpPr/>
            <p:nvPr/>
          </p:nvSpPr>
          <p:spPr>
            <a:xfrm>
              <a:off x="5701" y="7561"/>
              <a:ext cx="46" cy="149"/>
            </a:xfrm>
            <a:custGeom>
              <a:avLst/>
              <a:gdLst>
                <a:gd name="connsiteX0" fmla="*/ 26174 w 29425"/>
                <a:gd name="connsiteY0" fmla="*/ 83731 h 94615"/>
                <a:gd name="connsiteX1" fmla="*/ 11264 w 29425"/>
                <a:gd name="connsiteY1" fmla="*/ 63081 h 94615"/>
                <a:gd name="connsiteX2" fmla="*/ 11264 w 29425"/>
                <a:gd name="connsiteY2" fmla="*/ 5638 h 94615"/>
                <a:gd name="connsiteX3" fmla="*/ 5638 w 29425"/>
                <a:gd name="connsiteY3" fmla="*/ 0 h 94615"/>
                <a:gd name="connsiteX4" fmla="*/ 0 w 29425"/>
                <a:gd name="connsiteY4" fmla="*/ 5638 h 94615"/>
                <a:gd name="connsiteX5" fmla="*/ 25 w 29425"/>
                <a:gd name="connsiteY5" fmla="*/ 62750 h 94615"/>
                <a:gd name="connsiteX6" fmla="*/ 22161 w 29425"/>
                <a:gd name="connsiteY6" fmla="*/ 94246 h 94615"/>
                <a:gd name="connsiteX7" fmla="*/ 24167 w 29425"/>
                <a:gd name="connsiteY7" fmla="*/ 94615 h 94615"/>
                <a:gd name="connsiteX8" fmla="*/ 29425 w 29425"/>
                <a:gd name="connsiteY8" fmla="*/ 90995 h 94615"/>
                <a:gd name="connsiteX9" fmla="*/ 26174 w 29425"/>
                <a:gd name="connsiteY9" fmla="*/ 83731 h 9461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9425" h="94615">
                  <a:moveTo>
                    <a:pt x="26174" y="83731"/>
                  </a:moveTo>
                  <a:cubicBezTo>
                    <a:pt x="10807" y="77851"/>
                    <a:pt x="11239" y="63969"/>
                    <a:pt x="11264" y="63081"/>
                  </a:cubicBezTo>
                  <a:lnTo>
                    <a:pt x="11264" y="5638"/>
                  </a:lnTo>
                  <a:cubicBezTo>
                    <a:pt x="11264" y="2514"/>
                    <a:pt x="8750" y="0"/>
                    <a:pt x="5638" y="0"/>
                  </a:cubicBezTo>
                  <a:cubicBezTo>
                    <a:pt x="2539" y="0"/>
                    <a:pt x="0" y="2514"/>
                    <a:pt x="0" y="5638"/>
                  </a:cubicBezTo>
                  <a:lnTo>
                    <a:pt x="25" y="62750"/>
                  </a:lnTo>
                  <a:cubicBezTo>
                    <a:pt x="-457" y="70536"/>
                    <a:pt x="3568" y="87147"/>
                    <a:pt x="22161" y="94246"/>
                  </a:cubicBezTo>
                  <a:cubicBezTo>
                    <a:pt x="22809" y="94500"/>
                    <a:pt x="23494" y="94615"/>
                    <a:pt x="24167" y="94615"/>
                  </a:cubicBezTo>
                  <a:cubicBezTo>
                    <a:pt x="26428" y="94615"/>
                    <a:pt x="28562" y="93230"/>
                    <a:pt x="29425" y="90995"/>
                  </a:cubicBezTo>
                  <a:cubicBezTo>
                    <a:pt x="30530" y="88100"/>
                    <a:pt x="29082" y="84835"/>
                    <a:pt x="26174" y="83731"/>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8" name="组合 277"/>
          <p:cNvGrpSpPr/>
          <p:nvPr/>
        </p:nvGrpSpPr>
        <p:grpSpPr>
          <a:xfrm>
            <a:off x="1553210" y="3624580"/>
            <a:ext cx="260985" cy="363220"/>
            <a:chOff x="9176" y="3935"/>
            <a:chExt cx="272" cy="378"/>
          </a:xfrm>
        </p:grpSpPr>
        <p:sp>
          <p:nvSpPr>
            <p:cNvPr id="16" name="Freeform 3"/>
            <p:cNvSpPr/>
            <p:nvPr/>
          </p:nvSpPr>
          <p:spPr>
            <a:xfrm>
              <a:off x="9176" y="3935"/>
              <a:ext cx="273" cy="379"/>
            </a:xfrm>
            <a:custGeom>
              <a:avLst/>
              <a:gdLst>
                <a:gd name="connsiteX0" fmla="*/ 172262 w 173583"/>
                <a:gd name="connsiteY0" fmla="*/ 199097 h 240436"/>
                <a:gd name="connsiteX1" fmla="*/ 146456 w 173583"/>
                <a:gd name="connsiteY1" fmla="*/ 149732 h 240436"/>
                <a:gd name="connsiteX2" fmla="*/ 173583 w 173583"/>
                <a:gd name="connsiteY2" fmla="*/ 86791 h 240436"/>
                <a:gd name="connsiteX3" fmla="*/ 86791 w 173583"/>
                <a:gd name="connsiteY3" fmla="*/ 0 h 240436"/>
                <a:gd name="connsiteX4" fmla="*/ 0 w 173583"/>
                <a:gd name="connsiteY4" fmla="*/ 86791 h 240436"/>
                <a:gd name="connsiteX5" fmla="*/ 31013 w 173583"/>
                <a:gd name="connsiteY5" fmla="*/ 153238 h 240436"/>
                <a:gd name="connsiteX6" fmla="*/ 7036 w 173583"/>
                <a:gd name="connsiteY6" fmla="*/ 199110 h 240436"/>
                <a:gd name="connsiteX7" fmla="*/ 6235 w 173583"/>
                <a:gd name="connsiteY7" fmla="*/ 211188 h 240436"/>
                <a:gd name="connsiteX8" fmla="*/ 15252 w 173583"/>
                <a:gd name="connsiteY8" fmla="*/ 215722 h 240436"/>
                <a:gd name="connsiteX9" fmla="*/ 16052 w 173583"/>
                <a:gd name="connsiteY9" fmla="*/ 215696 h 240436"/>
                <a:gd name="connsiteX10" fmla="*/ 16840 w 173583"/>
                <a:gd name="connsiteY10" fmla="*/ 215569 h 240436"/>
                <a:gd name="connsiteX11" fmla="*/ 42379 w 173583"/>
                <a:gd name="connsiteY11" fmla="*/ 209867 h 240436"/>
                <a:gd name="connsiteX12" fmla="*/ 51448 w 173583"/>
                <a:gd name="connsiteY12" fmla="*/ 232067 h 240436"/>
                <a:gd name="connsiteX13" fmla="*/ 61214 w 173583"/>
                <a:gd name="connsiteY13" fmla="*/ 240436 h 240436"/>
                <a:gd name="connsiteX14" fmla="*/ 71425 w 173583"/>
                <a:gd name="connsiteY14" fmla="*/ 232702 h 240436"/>
                <a:gd name="connsiteX15" fmla="*/ 71513 w 173583"/>
                <a:gd name="connsiteY15" fmla="*/ 232536 h 240436"/>
                <a:gd name="connsiteX16" fmla="*/ 89649 w 173583"/>
                <a:gd name="connsiteY16" fmla="*/ 197840 h 240436"/>
                <a:gd name="connsiteX17" fmla="*/ 107784 w 173583"/>
                <a:gd name="connsiteY17" fmla="*/ 232536 h 240436"/>
                <a:gd name="connsiteX18" fmla="*/ 107886 w 173583"/>
                <a:gd name="connsiteY18" fmla="*/ 232727 h 240436"/>
                <a:gd name="connsiteX19" fmla="*/ 118071 w 173583"/>
                <a:gd name="connsiteY19" fmla="*/ 240436 h 240436"/>
                <a:gd name="connsiteX20" fmla="*/ 127851 w 173583"/>
                <a:gd name="connsiteY20" fmla="*/ 232067 h 240436"/>
                <a:gd name="connsiteX21" fmla="*/ 136905 w 173583"/>
                <a:gd name="connsiteY21" fmla="*/ 209867 h 240436"/>
                <a:gd name="connsiteX22" fmla="*/ 162471 w 173583"/>
                <a:gd name="connsiteY22" fmla="*/ 215569 h 240436"/>
                <a:gd name="connsiteX23" fmla="*/ 163245 w 173583"/>
                <a:gd name="connsiteY23" fmla="*/ 215696 h 240436"/>
                <a:gd name="connsiteX24" fmla="*/ 164058 w 173583"/>
                <a:gd name="connsiteY24" fmla="*/ 215722 h 240436"/>
                <a:gd name="connsiteX25" fmla="*/ 173063 w 173583"/>
                <a:gd name="connsiteY25" fmla="*/ 211188 h 240436"/>
                <a:gd name="connsiteX26" fmla="*/ 172262 w 173583"/>
                <a:gd name="connsiteY26" fmla="*/ 199097 h 2404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173583" h="240436">
                  <a:moveTo>
                    <a:pt x="172262" y="199097"/>
                  </a:moveTo>
                  <a:lnTo>
                    <a:pt x="146456" y="149732"/>
                  </a:lnTo>
                  <a:cubicBezTo>
                    <a:pt x="163131" y="133896"/>
                    <a:pt x="173583" y="111543"/>
                    <a:pt x="173583" y="86791"/>
                  </a:cubicBezTo>
                  <a:cubicBezTo>
                    <a:pt x="173583" y="38950"/>
                    <a:pt x="134632" y="0"/>
                    <a:pt x="86791" y="0"/>
                  </a:cubicBezTo>
                  <a:cubicBezTo>
                    <a:pt x="38925" y="0"/>
                    <a:pt x="0" y="38950"/>
                    <a:pt x="0" y="86791"/>
                  </a:cubicBezTo>
                  <a:cubicBezTo>
                    <a:pt x="0" y="113436"/>
                    <a:pt x="12065" y="137299"/>
                    <a:pt x="31013" y="153238"/>
                  </a:cubicBezTo>
                  <a:lnTo>
                    <a:pt x="7036" y="199110"/>
                  </a:lnTo>
                  <a:cubicBezTo>
                    <a:pt x="4534" y="203873"/>
                    <a:pt x="4267" y="207937"/>
                    <a:pt x="6235" y="211188"/>
                  </a:cubicBezTo>
                  <a:cubicBezTo>
                    <a:pt x="7963" y="214071"/>
                    <a:pt x="11252" y="215722"/>
                    <a:pt x="15252" y="215722"/>
                  </a:cubicBezTo>
                  <a:cubicBezTo>
                    <a:pt x="15392" y="215722"/>
                    <a:pt x="15900" y="215709"/>
                    <a:pt x="16052" y="215696"/>
                  </a:cubicBezTo>
                  <a:cubicBezTo>
                    <a:pt x="16319" y="215671"/>
                    <a:pt x="16573" y="215633"/>
                    <a:pt x="16840" y="215569"/>
                  </a:cubicBezTo>
                  <a:lnTo>
                    <a:pt x="42379" y="209867"/>
                  </a:lnTo>
                  <a:lnTo>
                    <a:pt x="51448" y="232067"/>
                  </a:lnTo>
                  <a:cubicBezTo>
                    <a:pt x="54280" y="238988"/>
                    <a:pt x="58318" y="240436"/>
                    <a:pt x="61214" y="240436"/>
                  </a:cubicBezTo>
                  <a:cubicBezTo>
                    <a:pt x="66611" y="240436"/>
                    <a:pt x="70002" y="235343"/>
                    <a:pt x="71425" y="232702"/>
                  </a:cubicBezTo>
                  <a:cubicBezTo>
                    <a:pt x="71463" y="232663"/>
                    <a:pt x="71475" y="232600"/>
                    <a:pt x="71513" y="232536"/>
                  </a:cubicBezTo>
                  <a:lnTo>
                    <a:pt x="89649" y="197840"/>
                  </a:lnTo>
                  <a:lnTo>
                    <a:pt x="107784" y="232536"/>
                  </a:lnTo>
                  <a:cubicBezTo>
                    <a:pt x="107823" y="232613"/>
                    <a:pt x="107861" y="232676"/>
                    <a:pt x="107886" y="232727"/>
                  </a:cubicBezTo>
                  <a:cubicBezTo>
                    <a:pt x="109105" y="235051"/>
                    <a:pt x="112547" y="240436"/>
                    <a:pt x="118071" y="240436"/>
                  </a:cubicBezTo>
                  <a:cubicBezTo>
                    <a:pt x="120980" y="240436"/>
                    <a:pt x="125019" y="238988"/>
                    <a:pt x="127851" y="232067"/>
                  </a:cubicBezTo>
                  <a:lnTo>
                    <a:pt x="136905" y="209867"/>
                  </a:lnTo>
                  <a:lnTo>
                    <a:pt x="162471" y="215569"/>
                  </a:lnTo>
                  <a:cubicBezTo>
                    <a:pt x="162725" y="215633"/>
                    <a:pt x="162991" y="215671"/>
                    <a:pt x="163245" y="215696"/>
                  </a:cubicBezTo>
                  <a:cubicBezTo>
                    <a:pt x="163398" y="215709"/>
                    <a:pt x="163906" y="215722"/>
                    <a:pt x="164058" y="215722"/>
                  </a:cubicBezTo>
                  <a:cubicBezTo>
                    <a:pt x="168033" y="215722"/>
                    <a:pt x="171323" y="214071"/>
                    <a:pt x="173063" y="211188"/>
                  </a:cubicBezTo>
                  <a:cubicBezTo>
                    <a:pt x="175031" y="207937"/>
                    <a:pt x="174752" y="203873"/>
                    <a:pt x="172262" y="199097"/>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9193" y="3953"/>
              <a:ext cx="238" cy="238"/>
            </a:xfrm>
            <a:custGeom>
              <a:avLst/>
              <a:gdLst>
                <a:gd name="connsiteX0" fmla="*/ 0 w 151079"/>
                <a:gd name="connsiteY0" fmla="*/ 75526 h 151066"/>
                <a:gd name="connsiteX1" fmla="*/ 75539 w 151079"/>
                <a:gd name="connsiteY1" fmla="*/ 0 h 151066"/>
                <a:gd name="connsiteX2" fmla="*/ 151079 w 151079"/>
                <a:gd name="connsiteY2" fmla="*/ 75526 h 151066"/>
                <a:gd name="connsiteX3" fmla="*/ 124231 w 151079"/>
                <a:gd name="connsiteY3" fmla="*/ 133184 h 151066"/>
                <a:gd name="connsiteX4" fmla="*/ 120891 w 151079"/>
                <a:gd name="connsiteY4" fmla="*/ 135788 h 151066"/>
                <a:gd name="connsiteX5" fmla="*/ 118732 w 151079"/>
                <a:gd name="connsiteY5" fmla="*/ 137414 h 151066"/>
                <a:gd name="connsiteX6" fmla="*/ 115163 w 151079"/>
                <a:gd name="connsiteY6" fmla="*/ 139712 h 151066"/>
                <a:gd name="connsiteX7" fmla="*/ 112902 w 151079"/>
                <a:gd name="connsiteY7" fmla="*/ 141084 h 151066"/>
                <a:gd name="connsiteX8" fmla="*/ 109118 w 151079"/>
                <a:gd name="connsiteY8" fmla="*/ 143090 h 151066"/>
                <a:gd name="connsiteX9" fmla="*/ 106743 w 151079"/>
                <a:gd name="connsiteY9" fmla="*/ 144234 h 151066"/>
                <a:gd name="connsiteX10" fmla="*/ 102819 w 151079"/>
                <a:gd name="connsiteY10" fmla="*/ 145884 h 151066"/>
                <a:gd name="connsiteX11" fmla="*/ 100266 w 151079"/>
                <a:gd name="connsiteY11" fmla="*/ 146824 h 151066"/>
                <a:gd name="connsiteX12" fmla="*/ 96304 w 151079"/>
                <a:gd name="connsiteY12" fmla="*/ 148094 h 151066"/>
                <a:gd name="connsiteX13" fmla="*/ 93345 w 151079"/>
                <a:gd name="connsiteY13" fmla="*/ 148856 h 151066"/>
                <a:gd name="connsiteX14" fmla="*/ 89611 w 151079"/>
                <a:gd name="connsiteY14" fmla="*/ 149707 h 151066"/>
                <a:gd name="connsiteX15" fmla="*/ 87350 w 151079"/>
                <a:gd name="connsiteY15" fmla="*/ 150050 h 151066"/>
                <a:gd name="connsiteX16" fmla="*/ 81762 w 151079"/>
                <a:gd name="connsiteY16" fmla="*/ 150749 h 151066"/>
                <a:gd name="connsiteX17" fmla="*/ 75539 w 151079"/>
                <a:gd name="connsiteY17" fmla="*/ 151066 h 151066"/>
                <a:gd name="connsiteX18" fmla="*/ 69646 w 151079"/>
                <a:gd name="connsiteY18" fmla="*/ 150774 h 151066"/>
                <a:gd name="connsiteX19" fmla="*/ 69418 w 151079"/>
                <a:gd name="connsiteY19" fmla="*/ 150749 h 151066"/>
                <a:gd name="connsiteX20" fmla="*/ 69367 w 151079"/>
                <a:gd name="connsiteY20" fmla="*/ 150749 h 151066"/>
                <a:gd name="connsiteX21" fmla="*/ 68516 w 151079"/>
                <a:gd name="connsiteY21" fmla="*/ 150710 h 151066"/>
                <a:gd name="connsiteX22" fmla="*/ 66306 w 151079"/>
                <a:gd name="connsiteY22" fmla="*/ 150431 h 151066"/>
                <a:gd name="connsiteX23" fmla="*/ 61620 w 151079"/>
                <a:gd name="connsiteY23" fmla="*/ 149733 h 151066"/>
                <a:gd name="connsiteX24" fmla="*/ 59092 w 151079"/>
                <a:gd name="connsiteY24" fmla="*/ 149212 h 151066"/>
                <a:gd name="connsiteX25" fmla="*/ 54914 w 151079"/>
                <a:gd name="connsiteY25" fmla="*/ 148132 h 151066"/>
                <a:gd name="connsiteX26" fmla="*/ 52323 w 151079"/>
                <a:gd name="connsiteY26" fmla="*/ 147370 h 151066"/>
                <a:gd name="connsiteX27" fmla="*/ 48526 w 151079"/>
                <a:gd name="connsiteY27" fmla="*/ 145986 h 151066"/>
                <a:gd name="connsiteX28" fmla="*/ 41719 w 151079"/>
                <a:gd name="connsiteY28" fmla="*/ 142976 h 151066"/>
                <a:gd name="connsiteX29" fmla="*/ 40576 w 151079"/>
                <a:gd name="connsiteY29" fmla="*/ 142430 h 151066"/>
                <a:gd name="connsiteX30" fmla="*/ 36233 w 151079"/>
                <a:gd name="connsiteY30" fmla="*/ 139903 h 151066"/>
                <a:gd name="connsiteX31" fmla="*/ 35077 w 151079"/>
                <a:gd name="connsiteY31" fmla="*/ 139204 h 151066"/>
                <a:gd name="connsiteX32" fmla="*/ 30873 w 151079"/>
                <a:gd name="connsiteY32" fmla="*/ 136296 h 151066"/>
                <a:gd name="connsiteX33" fmla="*/ 0 w 151079"/>
                <a:gd name="connsiteY33" fmla="*/ 75526 h 1510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151079" h="151066">
                  <a:moveTo>
                    <a:pt x="0" y="75526"/>
                  </a:moveTo>
                  <a:cubicBezTo>
                    <a:pt x="0" y="33883"/>
                    <a:pt x="33883" y="0"/>
                    <a:pt x="75539" y="0"/>
                  </a:cubicBezTo>
                  <a:cubicBezTo>
                    <a:pt x="117195" y="0"/>
                    <a:pt x="151079" y="33883"/>
                    <a:pt x="151079" y="75526"/>
                  </a:cubicBezTo>
                  <a:cubicBezTo>
                    <a:pt x="151079" y="98628"/>
                    <a:pt x="140614" y="119316"/>
                    <a:pt x="124231" y="133184"/>
                  </a:cubicBezTo>
                  <a:cubicBezTo>
                    <a:pt x="123138" y="134086"/>
                    <a:pt x="122008" y="134950"/>
                    <a:pt x="120891" y="135788"/>
                  </a:cubicBezTo>
                  <a:cubicBezTo>
                    <a:pt x="120179" y="136334"/>
                    <a:pt x="119456" y="136893"/>
                    <a:pt x="118732" y="137414"/>
                  </a:cubicBezTo>
                  <a:cubicBezTo>
                    <a:pt x="117563" y="138226"/>
                    <a:pt x="116370" y="138963"/>
                    <a:pt x="115163" y="139712"/>
                  </a:cubicBezTo>
                  <a:cubicBezTo>
                    <a:pt x="114414" y="140182"/>
                    <a:pt x="113664" y="140652"/>
                    <a:pt x="112902" y="141084"/>
                  </a:cubicBezTo>
                  <a:cubicBezTo>
                    <a:pt x="111658" y="141808"/>
                    <a:pt x="110375" y="142456"/>
                    <a:pt x="109118" y="143090"/>
                  </a:cubicBezTo>
                  <a:cubicBezTo>
                    <a:pt x="108330" y="143484"/>
                    <a:pt x="107543" y="143865"/>
                    <a:pt x="106743" y="144234"/>
                  </a:cubicBezTo>
                  <a:cubicBezTo>
                    <a:pt x="105460" y="144818"/>
                    <a:pt x="104127" y="145376"/>
                    <a:pt x="102819" y="145884"/>
                  </a:cubicBezTo>
                  <a:cubicBezTo>
                    <a:pt x="101955" y="146215"/>
                    <a:pt x="101117" y="146532"/>
                    <a:pt x="100266" y="146824"/>
                  </a:cubicBezTo>
                  <a:cubicBezTo>
                    <a:pt x="98945" y="147281"/>
                    <a:pt x="97637" y="147713"/>
                    <a:pt x="96304" y="148094"/>
                  </a:cubicBezTo>
                  <a:cubicBezTo>
                    <a:pt x="95325" y="148374"/>
                    <a:pt x="94335" y="148615"/>
                    <a:pt x="93345" y="148856"/>
                  </a:cubicBezTo>
                  <a:cubicBezTo>
                    <a:pt x="92100" y="149161"/>
                    <a:pt x="90855" y="149453"/>
                    <a:pt x="89611" y="149707"/>
                  </a:cubicBezTo>
                  <a:cubicBezTo>
                    <a:pt x="88862" y="149847"/>
                    <a:pt x="88099" y="149923"/>
                    <a:pt x="87350" y="150050"/>
                  </a:cubicBezTo>
                  <a:cubicBezTo>
                    <a:pt x="85369" y="150355"/>
                    <a:pt x="83527" y="150584"/>
                    <a:pt x="81762" y="150749"/>
                  </a:cubicBezTo>
                  <a:cubicBezTo>
                    <a:pt x="79705" y="150926"/>
                    <a:pt x="77635" y="151066"/>
                    <a:pt x="75539" y="151066"/>
                  </a:cubicBezTo>
                  <a:cubicBezTo>
                    <a:pt x="73545" y="151066"/>
                    <a:pt x="71602" y="150926"/>
                    <a:pt x="69646" y="150774"/>
                  </a:cubicBezTo>
                  <a:cubicBezTo>
                    <a:pt x="69583" y="150761"/>
                    <a:pt x="69494" y="150761"/>
                    <a:pt x="69418" y="150749"/>
                  </a:cubicBezTo>
                  <a:lnTo>
                    <a:pt x="69367" y="150749"/>
                  </a:lnTo>
                  <a:cubicBezTo>
                    <a:pt x="69075" y="150736"/>
                    <a:pt x="68795" y="150736"/>
                    <a:pt x="68516" y="150710"/>
                  </a:cubicBezTo>
                  <a:cubicBezTo>
                    <a:pt x="67779" y="150634"/>
                    <a:pt x="67043" y="150533"/>
                    <a:pt x="66306" y="150431"/>
                  </a:cubicBezTo>
                  <a:cubicBezTo>
                    <a:pt x="64731" y="150253"/>
                    <a:pt x="63169" y="150012"/>
                    <a:pt x="61620" y="149733"/>
                  </a:cubicBezTo>
                  <a:cubicBezTo>
                    <a:pt x="60769" y="149568"/>
                    <a:pt x="59931" y="149390"/>
                    <a:pt x="59092" y="149212"/>
                  </a:cubicBezTo>
                  <a:cubicBezTo>
                    <a:pt x="57683" y="148894"/>
                    <a:pt x="56298" y="148526"/>
                    <a:pt x="54914" y="148132"/>
                  </a:cubicBezTo>
                  <a:cubicBezTo>
                    <a:pt x="54050" y="147878"/>
                    <a:pt x="53174" y="147662"/>
                    <a:pt x="52323" y="147370"/>
                  </a:cubicBezTo>
                  <a:cubicBezTo>
                    <a:pt x="51041" y="146964"/>
                    <a:pt x="49783" y="146469"/>
                    <a:pt x="48526" y="145986"/>
                  </a:cubicBezTo>
                  <a:cubicBezTo>
                    <a:pt x="46227" y="145097"/>
                    <a:pt x="43941" y="144094"/>
                    <a:pt x="41719" y="142976"/>
                  </a:cubicBezTo>
                  <a:cubicBezTo>
                    <a:pt x="41350" y="142786"/>
                    <a:pt x="40957" y="142621"/>
                    <a:pt x="40576" y="142430"/>
                  </a:cubicBezTo>
                  <a:cubicBezTo>
                    <a:pt x="39103" y="141643"/>
                    <a:pt x="37655" y="140792"/>
                    <a:pt x="36233" y="139903"/>
                  </a:cubicBezTo>
                  <a:cubicBezTo>
                    <a:pt x="35839" y="139674"/>
                    <a:pt x="35445" y="139446"/>
                    <a:pt x="35077" y="139204"/>
                  </a:cubicBezTo>
                  <a:cubicBezTo>
                    <a:pt x="33629" y="138277"/>
                    <a:pt x="32245" y="137312"/>
                    <a:pt x="30873" y="136296"/>
                  </a:cubicBezTo>
                  <a:cubicBezTo>
                    <a:pt x="12191" y="122529"/>
                    <a:pt x="0" y="100457"/>
                    <a:pt x="0" y="75526"/>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9203" y="4187"/>
              <a:ext cx="104" cy="106"/>
            </a:xfrm>
            <a:custGeom>
              <a:avLst/>
              <a:gdLst>
                <a:gd name="connsiteX0" fmla="*/ 44412 w 66090"/>
                <a:gd name="connsiteY0" fmla="*/ 67182 h 67183"/>
                <a:gd name="connsiteX1" fmla="*/ 33807 w 66090"/>
                <a:gd name="connsiteY1" fmla="*/ 41224 h 67183"/>
                <a:gd name="connsiteX2" fmla="*/ 28600 w 66090"/>
                <a:gd name="connsiteY2" fmla="*/ 37731 h 67183"/>
                <a:gd name="connsiteX3" fmla="*/ 27356 w 66090"/>
                <a:gd name="connsiteY3" fmla="*/ 37858 h 67183"/>
                <a:gd name="connsiteX4" fmla="*/ 0 w 66090"/>
                <a:gd name="connsiteY4" fmla="*/ 43980 h 67183"/>
                <a:gd name="connsiteX5" fmla="*/ 22986 w 66090"/>
                <a:gd name="connsiteY5" fmla="*/ 0 h 67183"/>
                <a:gd name="connsiteX6" fmla="*/ 44894 w 66090"/>
                <a:gd name="connsiteY6" fmla="*/ 10020 h 67183"/>
                <a:gd name="connsiteX7" fmla="*/ 45897 w 66090"/>
                <a:gd name="connsiteY7" fmla="*/ 10299 h 67183"/>
                <a:gd name="connsiteX8" fmla="*/ 50495 w 66090"/>
                <a:gd name="connsiteY8" fmla="*/ 11468 h 67183"/>
                <a:gd name="connsiteX9" fmla="*/ 51523 w 66090"/>
                <a:gd name="connsiteY9" fmla="*/ 11709 h 67183"/>
                <a:gd name="connsiteX10" fmla="*/ 56883 w 66090"/>
                <a:gd name="connsiteY10" fmla="*/ 12674 h 67183"/>
                <a:gd name="connsiteX11" fmla="*/ 58102 w 66090"/>
                <a:gd name="connsiteY11" fmla="*/ 12826 h 67183"/>
                <a:gd name="connsiteX12" fmla="*/ 59448 w 66090"/>
                <a:gd name="connsiteY12" fmla="*/ 12992 h 67183"/>
                <a:gd name="connsiteX13" fmla="*/ 66090 w 66090"/>
                <a:gd name="connsiteY13" fmla="*/ 25717 h 67183"/>
                <a:gd name="connsiteX14" fmla="*/ 44412 w 66090"/>
                <a:gd name="connsiteY14" fmla="*/ 67182 h 671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66090" h="67183">
                  <a:moveTo>
                    <a:pt x="44412" y="67182"/>
                  </a:moveTo>
                  <a:lnTo>
                    <a:pt x="33807" y="41224"/>
                  </a:lnTo>
                  <a:cubicBezTo>
                    <a:pt x="32931" y="39077"/>
                    <a:pt x="30848" y="37731"/>
                    <a:pt x="28600" y="37731"/>
                  </a:cubicBezTo>
                  <a:cubicBezTo>
                    <a:pt x="28194" y="37731"/>
                    <a:pt x="27775" y="37782"/>
                    <a:pt x="27356" y="37858"/>
                  </a:cubicBezTo>
                  <a:lnTo>
                    <a:pt x="0" y="43980"/>
                  </a:lnTo>
                  <a:lnTo>
                    <a:pt x="22986" y="0"/>
                  </a:lnTo>
                  <a:cubicBezTo>
                    <a:pt x="29717" y="4292"/>
                    <a:pt x="37084" y="7683"/>
                    <a:pt x="44894" y="10020"/>
                  </a:cubicBezTo>
                  <a:cubicBezTo>
                    <a:pt x="45224" y="10121"/>
                    <a:pt x="45567" y="10210"/>
                    <a:pt x="45897" y="10299"/>
                  </a:cubicBezTo>
                  <a:cubicBezTo>
                    <a:pt x="47409" y="10731"/>
                    <a:pt x="48933" y="11125"/>
                    <a:pt x="50495" y="11468"/>
                  </a:cubicBezTo>
                  <a:cubicBezTo>
                    <a:pt x="50838" y="11544"/>
                    <a:pt x="51180" y="11633"/>
                    <a:pt x="51523" y="11709"/>
                  </a:cubicBezTo>
                  <a:cubicBezTo>
                    <a:pt x="53289" y="12077"/>
                    <a:pt x="55079" y="12407"/>
                    <a:pt x="56883" y="12674"/>
                  </a:cubicBezTo>
                  <a:cubicBezTo>
                    <a:pt x="57302" y="12737"/>
                    <a:pt x="57708" y="12776"/>
                    <a:pt x="58102" y="12826"/>
                  </a:cubicBezTo>
                  <a:cubicBezTo>
                    <a:pt x="58547" y="12890"/>
                    <a:pt x="58991" y="12941"/>
                    <a:pt x="59448" y="12992"/>
                  </a:cubicBezTo>
                  <a:lnTo>
                    <a:pt x="66090" y="25717"/>
                  </a:lnTo>
                  <a:lnTo>
                    <a:pt x="44412" y="67182"/>
                  </a:ln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9327" y="4183"/>
              <a:ext cx="104" cy="110"/>
            </a:xfrm>
            <a:custGeom>
              <a:avLst/>
              <a:gdLst>
                <a:gd name="connsiteX0" fmla="*/ 38722 w 66090"/>
                <a:gd name="connsiteY0" fmla="*/ 40754 h 70078"/>
                <a:gd name="connsiteX1" fmla="*/ 32283 w 66090"/>
                <a:gd name="connsiteY1" fmla="*/ 44119 h 70078"/>
                <a:gd name="connsiteX2" fmla="*/ 21678 w 66090"/>
                <a:gd name="connsiteY2" fmla="*/ 70078 h 70078"/>
                <a:gd name="connsiteX3" fmla="*/ 0 w 66090"/>
                <a:gd name="connsiteY3" fmla="*/ 28612 h 70078"/>
                <a:gd name="connsiteX4" fmla="*/ 7162 w 66090"/>
                <a:gd name="connsiteY4" fmla="*/ 14935 h 70078"/>
                <a:gd name="connsiteX5" fmla="*/ 41516 w 66090"/>
                <a:gd name="connsiteY5" fmla="*/ 63 h 70078"/>
                <a:gd name="connsiteX6" fmla="*/ 41605 w 66090"/>
                <a:gd name="connsiteY6" fmla="*/ 0 h 70078"/>
                <a:gd name="connsiteX7" fmla="*/ 66090 w 66090"/>
                <a:gd name="connsiteY7" fmla="*/ 46863 h 70078"/>
                <a:gd name="connsiteX8" fmla="*/ 38722 w 66090"/>
                <a:gd name="connsiteY8" fmla="*/ 40754 h 700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66090" h="70078">
                  <a:moveTo>
                    <a:pt x="38722" y="40754"/>
                  </a:moveTo>
                  <a:cubicBezTo>
                    <a:pt x="36029" y="40157"/>
                    <a:pt x="33324" y="41567"/>
                    <a:pt x="32283" y="44119"/>
                  </a:cubicBezTo>
                  <a:lnTo>
                    <a:pt x="21678" y="70078"/>
                  </a:lnTo>
                  <a:lnTo>
                    <a:pt x="0" y="28612"/>
                  </a:lnTo>
                  <a:lnTo>
                    <a:pt x="7162" y="14935"/>
                  </a:lnTo>
                  <a:cubicBezTo>
                    <a:pt x="19799" y="12496"/>
                    <a:pt x="31457" y="7327"/>
                    <a:pt x="41516" y="63"/>
                  </a:cubicBezTo>
                  <a:cubicBezTo>
                    <a:pt x="41554" y="37"/>
                    <a:pt x="41579" y="25"/>
                    <a:pt x="41605" y="0"/>
                  </a:cubicBezTo>
                  <a:lnTo>
                    <a:pt x="66090" y="46863"/>
                  </a:lnTo>
                  <a:lnTo>
                    <a:pt x="38722" y="40754"/>
                  </a:ln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9244" y="4003"/>
              <a:ext cx="137" cy="137"/>
            </a:xfrm>
            <a:custGeom>
              <a:avLst/>
              <a:gdLst>
                <a:gd name="connsiteX0" fmla="*/ 43649 w 87286"/>
                <a:gd name="connsiteY0" fmla="*/ 87274 h 87274"/>
                <a:gd name="connsiteX1" fmla="*/ 87286 w 87286"/>
                <a:gd name="connsiteY1" fmla="*/ 43624 h 87274"/>
                <a:gd name="connsiteX2" fmla="*/ 43649 w 87286"/>
                <a:gd name="connsiteY2" fmla="*/ 0 h 87274"/>
                <a:gd name="connsiteX3" fmla="*/ 0 w 87286"/>
                <a:gd name="connsiteY3" fmla="*/ 43624 h 87274"/>
                <a:gd name="connsiteX4" fmla="*/ 43649 w 87286"/>
                <a:gd name="connsiteY4" fmla="*/ 87274 h 872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286" h="87274">
                  <a:moveTo>
                    <a:pt x="43649" y="87274"/>
                  </a:moveTo>
                  <a:cubicBezTo>
                    <a:pt x="67716" y="87274"/>
                    <a:pt x="87286" y="67691"/>
                    <a:pt x="87286" y="43624"/>
                  </a:cubicBezTo>
                  <a:cubicBezTo>
                    <a:pt x="87286" y="19583"/>
                    <a:pt x="67716" y="0"/>
                    <a:pt x="43649" y="0"/>
                  </a:cubicBezTo>
                  <a:cubicBezTo>
                    <a:pt x="19583" y="0"/>
                    <a:pt x="0" y="19583"/>
                    <a:pt x="0" y="43624"/>
                  </a:cubicBezTo>
                  <a:cubicBezTo>
                    <a:pt x="0" y="67691"/>
                    <a:pt x="19583" y="87274"/>
                    <a:pt x="43649" y="87274"/>
                  </a:cubicBezTo>
                </a:path>
              </a:pathLst>
            </a:custGeom>
            <a:solidFill>
              <a:srgbClr val="C5A56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9261" y="4021"/>
              <a:ext cx="102" cy="102"/>
            </a:xfrm>
            <a:custGeom>
              <a:avLst/>
              <a:gdLst>
                <a:gd name="connsiteX0" fmla="*/ 32384 w 64757"/>
                <a:gd name="connsiteY0" fmla="*/ 0 h 64757"/>
                <a:gd name="connsiteX1" fmla="*/ 64757 w 64757"/>
                <a:gd name="connsiteY1" fmla="*/ 32372 h 64757"/>
                <a:gd name="connsiteX2" fmla="*/ 32384 w 64757"/>
                <a:gd name="connsiteY2" fmla="*/ 64757 h 64757"/>
                <a:gd name="connsiteX3" fmla="*/ 0 w 64757"/>
                <a:gd name="connsiteY3" fmla="*/ 32372 h 64757"/>
                <a:gd name="connsiteX4" fmla="*/ 32384 w 64757"/>
                <a:gd name="connsiteY4" fmla="*/ 0 h 6475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757" h="64757">
                  <a:moveTo>
                    <a:pt x="32384" y="0"/>
                  </a:moveTo>
                  <a:cubicBezTo>
                    <a:pt x="50228" y="0"/>
                    <a:pt x="64757" y="14528"/>
                    <a:pt x="64757" y="32372"/>
                  </a:cubicBezTo>
                  <a:cubicBezTo>
                    <a:pt x="64757" y="50228"/>
                    <a:pt x="50228" y="64757"/>
                    <a:pt x="32384" y="64757"/>
                  </a:cubicBezTo>
                  <a:cubicBezTo>
                    <a:pt x="14528" y="64757"/>
                    <a:pt x="0" y="50228"/>
                    <a:pt x="0" y="32372"/>
                  </a:cubicBezTo>
                  <a:cubicBezTo>
                    <a:pt x="0" y="14528"/>
                    <a:pt x="14528" y="0"/>
                    <a:pt x="32384" y="0"/>
                  </a:cubicBezTo>
                </a:path>
              </a:pathLst>
            </a:custGeom>
            <a:solidFill>
              <a:srgbClr val="0E0F0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Freeform 3"/>
          <p:cNvSpPr/>
          <p:nvPr/>
        </p:nvSpPr>
        <p:spPr>
          <a:xfrm>
            <a:off x="4298261" y="3683446"/>
            <a:ext cx="225476" cy="102989"/>
          </a:xfrm>
          <a:custGeom>
            <a:avLst/>
            <a:gdLst>
              <a:gd name="connsiteX0" fmla="*/ 10845 w 225476"/>
              <a:gd name="connsiteY0" fmla="*/ 102989 h 102989"/>
              <a:gd name="connsiteX1" fmla="*/ 38899 w 225476"/>
              <a:gd name="connsiteY1" fmla="*/ 102989 h 102989"/>
              <a:gd name="connsiteX2" fmla="*/ 39217 w 225476"/>
              <a:gd name="connsiteY2" fmla="*/ 102989 h 102989"/>
              <a:gd name="connsiteX3" fmla="*/ 51244 w 225476"/>
              <a:gd name="connsiteY3" fmla="*/ 94048 h 102989"/>
              <a:gd name="connsiteX4" fmla="*/ 107937 w 225476"/>
              <a:gd name="connsiteY4" fmla="*/ 50906 h 102989"/>
              <a:gd name="connsiteX5" fmla="*/ 160401 w 225476"/>
              <a:gd name="connsiteY5" fmla="*/ 72432 h 102989"/>
              <a:gd name="connsiteX6" fmla="*/ 144322 w 225476"/>
              <a:gd name="connsiteY6" fmla="*/ 88777 h 102989"/>
              <a:gd name="connsiteX7" fmla="*/ 141795 w 225476"/>
              <a:gd name="connsiteY7" fmla="*/ 97451 h 102989"/>
              <a:gd name="connsiteX8" fmla="*/ 149745 w 225476"/>
              <a:gd name="connsiteY8" fmla="*/ 102900 h 102989"/>
              <a:gd name="connsiteX9" fmla="*/ 150342 w 225476"/>
              <a:gd name="connsiteY9" fmla="*/ 102938 h 102989"/>
              <a:gd name="connsiteX10" fmla="*/ 215824 w 225476"/>
              <a:gd name="connsiteY10" fmla="*/ 102938 h 102989"/>
              <a:gd name="connsiteX11" fmla="*/ 217004 w 225476"/>
              <a:gd name="connsiteY11" fmla="*/ 102811 h 102989"/>
              <a:gd name="connsiteX12" fmla="*/ 225476 w 225476"/>
              <a:gd name="connsiteY12" fmla="*/ 93006 h 102989"/>
              <a:gd name="connsiteX13" fmla="*/ 225476 w 225476"/>
              <a:gd name="connsiteY13" fmla="*/ 26700 h 102989"/>
              <a:gd name="connsiteX14" fmla="*/ 218237 w 225476"/>
              <a:gd name="connsiteY14" fmla="*/ 18140 h 102989"/>
              <a:gd name="connsiteX15" fmla="*/ 211073 w 225476"/>
              <a:gd name="connsiteY15" fmla="*/ 21442 h 102989"/>
              <a:gd name="connsiteX16" fmla="*/ 195986 w 225476"/>
              <a:gd name="connsiteY16" fmla="*/ 36047 h 102989"/>
              <a:gd name="connsiteX17" fmla="*/ 71970 w 225476"/>
              <a:gd name="connsiteY17" fmla="*/ 7472 h 102989"/>
              <a:gd name="connsiteX18" fmla="*/ 0 w 225476"/>
              <a:gd name="connsiteY18" fmla="*/ 89323 h 102989"/>
              <a:gd name="connsiteX19" fmla="*/ 1523 w 225476"/>
              <a:gd name="connsiteY19" fmla="*/ 98518 h 102989"/>
              <a:gd name="connsiteX20" fmla="*/ 10845 w 225476"/>
              <a:gd name="connsiteY20" fmla="*/ 102989 h 102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225476" h="102989">
                <a:moveTo>
                  <a:pt x="10845" y="102989"/>
                </a:moveTo>
                <a:lnTo>
                  <a:pt x="38899" y="102989"/>
                </a:lnTo>
                <a:lnTo>
                  <a:pt x="39217" y="102989"/>
                </a:lnTo>
                <a:cubicBezTo>
                  <a:pt x="42989" y="102989"/>
                  <a:pt x="48386" y="100690"/>
                  <a:pt x="51244" y="94048"/>
                </a:cubicBezTo>
                <a:cubicBezTo>
                  <a:pt x="61772" y="67314"/>
                  <a:pt x="80314" y="53205"/>
                  <a:pt x="107937" y="50906"/>
                </a:cubicBezTo>
                <a:cubicBezTo>
                  <a:pt x="128244" y="49242"/>
                  <a:pt x="145833" y="56456"/>
                  <a:pt x="160401" y="72432"/>
                </a:cubicBezTo>
                <a:lnTo>
                  <a:pt x="144322" y="88777"/>
                </a:lnTo>
                <a:cubicBezTo>
                  <a:pt x="140728" y="92422"/>
                  <a:pt x="141198" y="95788"/>
                  <a:pt x="141795" y="97451"/>
                </a:cubicBezTo>
                <a:cubicBezTo>
                  <a:pt x="143382" y="101884"/>
                  <a:pt x="148272" y="102735"/>
                  <a:pt x="149745" y="102900"/>
                </a:cubicBezTo>
                <a:cubicBezTo>
                  <a:pt x="149935" y="102925"/>
                  <a:pt x="150152" y="102938"/>
                  <a:pt x="150342" y="102938"/>
                </a:cubicBezTo>
                <a:lnTo>
                  <a:pt x="215824" y="102938"/>
                </a:lnTo>
                <a:cubicBezTo>
                  <a:pt x="216230" y="102938"/>
                  <a:pt x="216623" y="102887"/>
                  <a:pt x="217004" y="102811"/>
                </a:cubicBezTo>
                <a:cubicBezTo>
                  <a:pt x="222160" y="101693"/>
                  <a:pt x="225476" y="97845"/>
                  <a:pt x="225476" y="93006"/>
                </a:cubicBezTo>
                <a:lnTo>
                  <a:pt x="225476" y="26700"/>
                </a:lnTo>
                <a:cubicBezTo>
                  <a:pt x="225476" y="19943"/>
                  <a:pt x="220929" y="18140"/>
                  <a:pt x="218237" y="18140"/>
                </a:cubicBezTo>
                <a:cubicBezTo>
                  <a:pt x="214934" y="18140"/>
                  <a:pt x="212178" y="20413"/>
                  <a:pt x="211073" y="21442"/>
                </a:cubicBezTo>
                <a:lnTo>
                  <a:pt x="195986" y="36047"/>
                </a:lnTo>
                <a:cubicBezTo>
                  <a:pt x="159905" y="728"/>
                  <a:pt x="117627" y="-9050"/>
                  <a:pt x="71970" y="7472"/>
                </a:cubicBezTo>
                <a:cubicBezTo>
                  <a:pt x="34556" y="21023"/>
                  <a:pt x="10338" y="48569"/>
                  <a:pt x="0" y="89323"/>
                </a:cubicBezTo>
                <a:cubicBezTo>
                  <a:pt x="-1130" y="93730"/>
                  <a:pt x="190" y="96766"/>
                  <a:pt x="1523" y="98518"/>
                </a:cubicBezTo>
                <a:cubicBezTo>
                  <a:pt x="4533" y="102582"/>
                  <a:pt x="9652" y="102951"/>
                  <a:pt x="10845" y="102989"/>
                </a:cubicBez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Freeform 3"/>
          <p:cNvSpPr/>
          <p:nvPr/>
        </p:nvSpPr>
        <p:spPr>
          <a:xfrm>
            <a:off x="4309274" y="3694609"/>
            <a:ext cx="203213" cy="80566"/>
          </a:xfrm>
          <a:custGeom>
            <a:avLst/>
            <a:gdLst>
              <a:gd name="connsiteX0" fmla="*/ 64795 w 203213"/>
              <a:gd name="connsiteY0" fmla="*/ 6894 h 80566"/>
              <a:gd name="connsiteX1" fmla="*/ 180835 w 203213"/>
              <a:gd name="connsiteY1" fmla="*/ 36688 h 80566"/>
              <a:gd name="connsiteX2" fmla="*/ 184784 w 203213"/>
              <a:gd name="connsiteY2" fmla="*/ 38415 h 80566"/>
              <a:gd name="connsiteX3" fmla="*/ 188810 w 203213"/>
              <a:gd name="connsiteY3" fmla="*/ 36828 h 80566"/>
              <a:gd name="connsiteX4" fmla="*/ 203213 w 203213"/>
              <a:gd name="connsiteY4" fmla="*/ 22896 h 80566"/>
              <a:gd name="connsiteX5" fmla="*/ 203213 w 203213"/>
              <a:gd name="connsiteY5" fmla="*/ 80516 h 80566"/>
              <a:gd name="connsiteX6" fmla="*/ 146278 w 203213"/>
              <a:gd name="connsiteY6" fmla="*/ 80478 h 80566"/>
              <a:gd name="connsiteX7" fmla="*/ 161049 w 203213"/>
              <a:gd name="connsiteY7" fmla="*/ 65466 h 80566"/>
              <a:gd name="connsiteX8" fmla="*/ 161391 w 203213"/>
              <a:gd name="connsiteY8" fmla="*/ 57960 h 80566"/>
              <a:gd name="connsiteX9" fmla="*/ 95986 w 203213"/>
              <a:gd name="connsiteY9" fmla="*/ 28522 h 80566"/>
              <a:gd name="connsiteX10" fmla="*/ 29806 w 203213"/>
              <a:gd name="connsiteY10" fmla="*/ 78598 h 80566"/>
              <a:gd name="connsiteX11" fmla="*/ 28079 w 203213"/>
              <a:gd name="connsiteY11" fmla="*/ 80566 h 80566"/>
              <a:gd name="connsiteX12" fmla="*/ 25 w 203213"/>
              <a:gd name="connsiteY12" fmla="*/ 80566 h 80566"/>
              <a:gd name="connsiteX13" fmla="*/ 0 w 203213"/>
              <a:gd name="connsiteY13" fmla="*/ 80566 h 80566"/>
              <a:gd name="connsiteX14" fmla="*/ 64795 w 203213"/>
              <a:gd name="connsiteY14" fmla="*/ 6894 h 805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203213" h="80566">
                <a:moveTo>
                  <a:pt x="64795" y="6894"/>
                </a:moveTo>
                <a:cubicBezTo>
                  <a:pt x="107874" y="-8701"/>
                  <a:pt x="146977" y="1344"/>
                  <a:pt x="180835" y="36688"/>
                </a:cubicBezTo>
                <a:cubicBezTo>
                  <a:pt x="181876" y="37768"/>
                  <a:pt x="183298" y="38390"/>
                  <a:pt x="184784" y="38415"/>
                </a:cubicBezTo>
                <a:cubicBezTo>
                  <a:pt x="186194" y="38492"/>
                  <a:pt x="187731" y="37869"/>
                  <a:pt x="188810" y="36828"/>
                </a:cubicBezTo>
                <a:lnTo>
                  <a:pt x="203213" y="22896"/>
                </a:lnTo>
                <a:lnTo>
                  <a:pt x="203213" y="80516"/>
                </a:lnTo>
                <a:lnTo>
                  <a:pt x="146278" y="80478"/>
                </a:lnTo>
                <a:lnTo>
                  <a:pt x="161049" y="65466"/>
                </a:lnTo>
                <a:cubicBezTo>
                  <a:pt x="163055" y="63422"/>
                  <a:pt x="163207" y="60196"/>
                  <a:pt x="161391" y="57960"/>
                </a:cubicBezTo>
                <a:cubicBezTo>
                  <a:pt x="143802" y="36345"/>
                  <a:pt x="121678" y="26376"/>
                  <a:pt x="95986" y="28522"/>
                </a:cubicBezTo>
                <a:cubicBezTo>
                  <a:pt x="64110" y="31176"/>
                  <a:pt x="41821" y="48067"/>
                  <a:pt x="29806" y="78598"/>
                </a:cubicBezTo>
                <a:cubicBezTo>
                  <a:pt x="29095" y="80236"/>
                  <a:pt x="28308" y="80528"/>
                  <a:pt x="28079" y="80566"/>
                </a:cubicBezTo>
                <a:lnTo>
                  <a:pt x="25" y="80566"/>
                </a:lnTo>
                <a:lnTo>
                  <a:pt x="0" y="80566"/>
                </a:lnTo>
                <a:cubicBezTo>
                  <a:pt x="9423" y="43838"/>
                  <a:pt x="31204" y="19048"/>
                  <a:pt x="64795" y="6894"/>
                </a:cubicBezTo>
              </a:path>
            </a:pathLst>
          </a:custGeom>
          <a:solidFill>
            <a:srgbClr val="DCDDD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3"/>
          <p:cNvSpPr/>
          <p:nvPr/>
        </p:nvSpPr>
        <p:spPr>
          <a:xfrm>
            <a:off x="4297829" y="3810316"/>
            <a:ext cx="225488" cy="103377"/>
          </a:xfrm>
          <a:custGeom>
            <a:avLst/>
            <a:gdLst>
              <a:gd name="connsiteX0" fmla="*/ 223990 w 225488"/>
              <a:gd name="connsiteY0" fmla="*/ 4470 h 103377"/>
              <a:gd name="connsiteX1" fmla="*/ 214642 w 225488"/>
              <a:gd name="connsiteY1" fmla="*/ 0 h 103377"/>
              <a:gd name="connsiteX2" fmla="*/ 186270 w 225488"/>
              <a:gd name="connsiteY2" fmla="*/ 0 h 103377"/>
              <a:gd name="connsiteX3" fmla="*/ 174447 w 225488"/>
              <a:gd name="connsiteY3" fmla="*/ 8508 h 103377"/>
              <a:gd name="connsiteX4" fmla="*/ 174256 w 225488"/>
              <a:gd name="connsiteY4" fmla="*/ 8953 h 103377"/>
              <a:gd name="connsiteX5" fmla="*/ 117550 w 225488"/>
              <a:gd name="connsiteY5" fmla="*/ 52082 h 103377"/>
              <a:gd name="connsiteX6" fmla="*/ 65087 w 225488"/>
              <a:gd name="connsiteY6" fmla="*/ 30568 h 103377"/>
              <a:gd name="connsiteX7" fmla="*/ 81177 w 225488"/>
              <a:gd name="connsiteY7" fmla="*/ 14223 h 103377"/>
              <a:gd name="connsiteX8" fmla="*/ 83705 w 225488"/>
              <a:gd name="connsiteY8" fmla="*/ 5537 h 103377"/>
              <a:gd name="connsiteX9" fmla="*/ 75755 w 225488"/>
              <a:gd name="connsiteY9" fmla="*/ 88 h 103377"/>
              <a:gd name="connsiteX10" fmla="*/ 75145 w 225488"/>
              <a:gd name="connsiteY10" fmla="*/ 50 h 103377"/>
              <a:gd name="connsiteX11" fmla="*/ 9664 w 225488"/>
              <a:gd name="connsiteY11" fmla="*/ 50 h 103377"/>
              <a:gd name="connsiteX12" fmla="*/ 8496 w 225488"/>
              <a:gd name="connsiteY12" fmla="*/ 177 h 103377"/>
              <a:gd name="connsiteX13" fmla="*/ 0 w 225488"/>
              <a:gd name="connsiteY13" fmla="*/ 9994 h 103377"/>
              <a:gd name="connsiteX14" fmla="*/ 0 w 225488"/>
              <a:gd name="connsiteY14" fmla="*/ 76301 h 103377"/>
              <a:gd name="connsiteX15" fmla="*/ 7264 w 225488"/>
              <a:gd name="connsiteY15" fmla="*/ 84848 h 103377"/>
              <a:gd name="connsiteX16" fmla="*/ 14414 w 225488"/>
              <a:gd name="connsiteY16" fmla="*/ 81546 h 103377"/>
              <a:gd name="connsiteX17" fmla="*/ 29502 w 225488"/>
              <a:gd name="connsiteY17" fmla="*/ 66954 h 103377"/>
              <a:gd name="connsiteX18" fmla="*/ 111264 w 225488"/>
              <a:gd name="connsiteY18" fmla="*/ 103377 h 103377"/>
              <a:gd name="connsiteX19" fmla="*/ 153517 w 225488"/>
              <a:gd name="connsiteY19" fmla="*/ 95516 h 103377"/>
              <a:gd name="connsiteX20" fmla="*/ 225488 w 225488"/>
              <a:gd name="connsiteY20" fmla="*/ 13677 h 103377"/>
              <a:gd name="connsiteX21" fmla="*/ 223990 w 225488"/>
              <a:gd name="connsiteY21" fmla="*/ 4470 h 10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225488" h="103377">
                <a:moveTo>
                  <a:pt x="223990" y="4470"/>
                </a:moveTo>
                <a:cubicBezTo>
                  <a:pt x="220967" y="419"/>
                  <a:pt x="215824" y="38"/>
                  <a:pt x="214642" y="0"/>
                </a:cubicBezTo>
                <a:lnTo>
                  <a:pt x="186270" y="0"/>
                </a:lnTo>
                <a:cubicBezTo>
                  <a:pt x="182550" y="0"/>
                  <a:pt x="177253" y="2235"/>
                  <a:pt x="174447" y="8508"/>
                </a:cubicBezTo>
                <a:cubicBezTo>
                  <a:pt x="174383" y="8661"/>
                  <a:pt x="174307" y="8813"/>
                  <a:pt x="174256" y="8953"/>
                </a:cubicBezTo>
                <a:cubicBezTo>
                  <a:pt x="163727" y="35674"/>
                  <a:pt x="145186" y="49783"/>
                  <a:pt x="117550" y="52082"/>
                </a:cubicBezTo>
                <a:cubicBezTo>
                  <a:pt x="97269" y="53771"/>
                  <a:pt x="79667" y="46545"/>
                  <a:pt x="65087" y="30568"/>
                </a:cubicBezTo>
                <a:lnTo>
                  <a:pt x="81177" y="14223"/>
                </a:lnTo>
                <a:cubicBezTo>
                  <a:pt x="84772" y="10566"/>
                  <a:pt x="84302" y="7213"/>
                  <a:pt x="83705" y="5537"/>
                </a:cubicBezTo>
                <a:cubicBezTo>
                  <a:pt x="82118" y="1104"/>
                  <a:pt x="77216" y="254"/>
                  <a:pt x="75755" y="88"/>
                </a:cubicBezTo>
                <a:cubicBezTo>
                  <a:pt x="75551" y="63"/>
                  <a:pt x="75348" y="50"/>
                  <a:pt x="75145" y="50"/>
                </a:cubicBezTo>
                <a:lnTo>
                  <a:pt x="9664" y="50"/>
                </a:lnTo>
                <a:cubicBezTo>
                  <a:pt x="9270" y="50"/>
                  <a:pt x="8876" y="88"/>
                  <a:pt x="8496" y="177"/>
                </a:cubicBezTo>
                <a:cubicBezTo>
                  <a:pt x="3340" y="1282"/>
                  <a:pt x="0" y="5143"/>
                  <a:pt x="0" y="9994"/>
                </a:cubicBezTo>
                <a:lnTo>
                  <a:pt x="0" y="76301"/>
                </a:lnTo>
                <a:cubicBezTo>
                  <a:pt x="0" y="83045"/>
                  <a:pt x="4571" y="84848"/>
                  <a:pt x="7264" y="84848"/>
                </a:cubicBezTo>
                <a:cubicBezTo>
                  <a:pt x="10553" y="84848"/>
                  <a:pt x="13322" y="82575"/>
                  <a:pt x="14414" y="81546"/>
                </a:cubicBezTo>
                <a:lnTo>
                  <a:pt x="29502" y="66954"/>
                </a:lnTo>
                <a:cubicBezTo>
                  <a:pt x="54203" y="91122"/>
                  <a:pt x="81686" y="103377"/>
                  <a:pt x="111264" y="103377"/>
                </a:cubicBezTo>
                <a:cubicBezTo>
                  <a:pt x="124891" y="103377"/>
                  <a:pt x="139115" y="100736"/>
                  <a:pt x="153517" y="95516"/>
                </a:cubicBezTo>
                <a:cubicBezTo>
                  <a:pt x="190931" y="81978"/>
                  <a:pt x="215163" y="54432"/>
                  <a:pt x="225488" y="13677"/>
                </a:cubicBezTo>
                <a:cubicBezTo>
                  <a:pt x="226631" y="9258"/>
                  <a:pt x="225297" y="6235"/>
                  <a:pt x="223990" y="4470"/>
                </a:cubicBezTo>
              </a:path>
            </a:pathLst>
          </a:custGeom>
          <a:solidFill>
            <a:srgbClr val="333333"/>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Freeform 3"/>
          <p:cNvSpPr/>
          <p:nvPr/>
        </p:nvSpPr>
        <p:spPr>
          <a:xfrm>
            <a:off x="4309099" y="3821579"/>
            <a:ext cx="203213" cy="80566"/>
          </a:xfrm>
          <a:custGeom>
            <a:avLst/>
            <a:gdLst>
              <a:gd name="connsiteX0" fmla="*/ 138417 w 203213"/>
              <a:gd name="connsiteY0" fmla="*/ 73672 h 80566"/>
              <a:gd name="connsiteX1" fmla="*/ 22377 w 203213"/>
              <a:gd name="connsiteY1" fmla="*/ 43878 h 80566"/>
              <a:gd name="connsiteX2" fmla="*/ 18415 w 203213"/>
              <a:gd name="connsiteY2" fmla="*/ 42151 h 80566"/>
              <a:gd name="connsiteX3" fmla="*/ 18313 w 203213"/>
              <a:gd name="connsiteY3" fmla="*/ 42151 h 80566"/>
              <a:gd name="connsiteX4" fmla="*/ 14389 w 203213"/>
              <a:gd name="connsiteY4" fmla="*/ 43738 h 80566"/>
              <a:gd name="connsiteX5" fmla="*/ 0 w 203213"/>
              <a:gd name="connsiteY5" fmla="*/ 57670 h 80566"/>
              <a:gd name="connsiteX6" fmla="*/ 0 w 203213"/>
              <a:gd name="connsiteY6" fmla="*/ 50 h 80566"/>
              <a:gd name="connsiteX7" fmla="*/ 56934 w 203213"/>
              <a:gd name="connsiteY7" fmla="*/ 88 h 80566"/>
              <a:gd name="connsiteX8" fmla="*/ 42164 w 203213"/>
              <a:gd name="connsiteY8" fmla="*/ 15100 h 80566"/>
              <a:gd name="connsiteX9" fmla="*/ 41821 w 203213"/>
              <a:gd name="connsiteY9" fmla="*/ 22605 h 80566"/>
              <a:gd name="connsiteX10" fmla="*/ 107213 w 203213"/>
              <a:gd name="connsiteY10" fmla="*/ 52044 h 80566"/>
              <a:gd name="connsiteX11" fmla="*/ 173355 w 203213"/>
              <a:gd name="connsiteY11" fmla="*/ 2070 h 80566"/>
              <a:gd name="connsiteX12" fmla="*/ 173405 w 203213"/>
              <a:gd name="connsiteY12" fmla="*/ 1968 h 80566"/>
              <a:gd name="connsiteX13" fmla="*/ 175069 w 203213"/>
              <a:gd name="connsiteY13" fmla="*/ 0 h 80566"/>
              <a:gd name="connsiteX14" fmla="*/ 203187 w 203213"/>
              <a:gd name="connsiteY14" fmla="*/ 0 h 80566"/>
              <a:gd name="connsiteX15" fmla="*/ 203212 w 203213"/>
              <a:gd name="connsiteY15" fmla="*/ 0 h 80566"/>
              <a:gd name="connsiteX16" fmla="*/ 138417 w 203213"/>
              <a:gd name="connsiteY16" fmla="*/ 73672 h 805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203213" h="80566">
                <a:moveTo>
                  <a:pt x="138417" y="73672"/>
                </a:moveTo>
                <a:cubicBezTo>
                  <a:pt x="95339" y="89268"/>
                  <a:pt x="56248" y="79222"/>
                  <a:pt x="22377" y="43878"/>
                </a:cubicBezTo>
                <a:cubicBezTo>
                  <a:pt x="21335" y="42798"/>
                  <a:pt x="19913" y="42176"/>
                  <a:pt x="18415" y="42151"/>
                </a:cubicBezTo>
                <a:lnTo>
                  <a:pt x="18313" y="42151"/>
                </a:lnTo>
                <a:cubicBezTo>
                  <a:pt x="16853" y="42151"/>
                  <a:pt x="15443" y="42709"/>
                  <a:pt x="14389" y="43738"/>
                </a:cubicBezTo>
                <a:lnTo>
                  <a:pt x="0" y="57670"/>
                </a:lnTo>
                <a:lnTo>
                  <a:pt x="0" y="50"/>
                </a:lnTo>
                <a:lnTo>
                  <a:pt x="56934" y="88"/>
                </a:lnTo>
                <a:lnTo>
                  <a:pt x="42164" y="15100"/>
                </a:lnTo>
                <a:cubicBezTo>
                  <a:pt x="40157" y="17145"/>
                  <a:pt x="39992" y="20370"/>
                  <a:pt x="41821" y="22605"/>
                </a:cubicBezTo>
                <a:cubicBezTo>
                  <a:pt x="59423" y="44221"/>
                  <a:pt x="81584" y="54203"/>
                  <a:pt x="107213" y="52044"/>
                </a:cubicBezTo>
                <a:cubicBezTo>
                  <a:pt x="139013" y="49402"/>
                  <a:pt x="161264" y="32588"/>
                  <a:pt x="173355" y="2070"/>
                </a:cubicBezTo>
                <a:cubicBezTo>
                  <a:pt x="173367" y="2032"/>
                  <a:pt x="173393" y="1993"/>
                  <a:pt x="173405" y="1968"/>
                </a:cubicBezTo>
                <a:cubicBezTo>
                  <a:pt x="174155" y="203"/>
                  <a:pt x="175006" y="12"/>
                  <a:pt x="175069" y="0"/>
                </a:cubicBezTo>
                <a:lnTo>
                  <a:pt x="203187" y="0"/>
                </a:lnTo>
                <a:lnTo>
                  <a:pt x="203212" y="0"/>
                </a:lnTo>
                <a:cubicBezTo>
                  <a:pt x="193789" y="36728"/>
                  <a:pt x="171996" y="61506"/>
                  <a:pt x="138417" y="73672"/>
                </a:cubicBezTo>
              </a:path>
            </a:pathLst>
          </a:custGeom>
          <a:solidFill>
            <a:srgbClr val="DCDDD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商业计划书（黑金）ppt-1-徐双-2016.12.01-01"/>
          <p:cNvPicPr>
            <a:picLocks noChangeAspect="1"/>
          </p:cNvPicPr>
          <p:nvPr/>
        </p:nvPicPr>
        <p:blipFill>
          <a:blip r:embed="rId1" cstate="print"/>
          <a:stretch>
            <a:fillRect/>
          </a:stretch>
        </p:blipFill>
        <p:spPr>
          <a:xfrm>
            <a:off x="-635" y="-1171"/>
            <a:ext cx="11521906" cy="6482977"/>
          </a:xfrm>
          <a:prstGeom prst="rect">
            <a:avLst/>
          </a:prstGeom>
        </p:spPr>
      </p:pic>
      <p:sp>
        <p:nvSpPr>
          <p:cNvPr id="4" name="Freeform 3"/>
          <p:cNvSpPr/>
          <p:nvPr/>
        </p:nvSpPr>
        <p:spPr>
          <a:xfrm>
            <a:off x="1269742" y="1140981"/>
            <a:ext cx="10251004" cy="4199005"/>
          </a:xfrm>
          <a:custGeom>
            <a:avLst/>
            <a:gdLst>
              <a:gd name="connsiteX0" fmla="*/ 8998876 w 10250589"/>
              <a:gd name="connsiteY0" fmla="*/ 4198835 h 4198835"/>
              <a:gd name="connsiteX1" fmla="*/ 0 w 10250589"/>
              <a:gd name="connsiteY1" fmla="*/ 4198835 h 4198835"/>
              <a:gd name="connsiteX2" fmla="*/ 0 w 10250589"/>
              <a:gd name="connsiteY2" fmla="*/ 1049235 h 4198835"/>
              <a:gd name="connsiteX3" fmla="*/ 0 w 10250589"/>
              <a:gd name="connsiteY3" fmla="*/ 0 h 4198835"/>
              <a:gd name="connsiteX4" fmla="*/ 10250588 w 10250589"/>
              <a:gd name="connsiteY4" fmla="*/ 0 h 4198835"/>
              <a:gd name="connsiteX5" fmla="*/ 10250588 w 10250589"/>
              <a:gd name="connsiteY5" fmla="*/ 982319 h 4198835"/>
              <a:gd name="connsiteX6" fmla="*/ 8998876 w 10250589"/>
              <a:gd name="connsiteY6" fmla="*/ 4198835 h 41988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250589" h="4198835">
                <a:moveTo>
                  <a:pt x="8998877" y="4198835"/>
                </a:moveTo>
                <a:lnTo>
                  <a:pt x="0" y="4198835"/>
                </a:lnTo>
                <a:lnTo>
                  <a:pt x="0" y="1049235"/>
                </a:lnTo>
                <a:lnTo>
                  <a:pt x="0" y="0"/>
                </a:lnTo>
                <a:lnTo>
                  <a:pt x="10250588" y="0"/>
                </a:lnTo>
                <a:lnTo>
                  <a:pt x="10250588" y="982319"/>
                </a:lnTo>
                <a:lnTo>
                  <a:pt x="8998876" y="4198835"/>
                </a:lnTo>
              </a:path>
            </a:pathLst>
          </a:custGeom>
          <a:solidFill>
            <a:srgbClr val="000000">
              <a:alpha val="9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9940713" y="-2019"/>
            <a:ext cx="1270838" cy="3169336"/>
          </a:xfrm>
          <a:custGeom>
            <a:avLst/>
            <a:gdLst>
              <a:gd name="connsiteX0" fmla="*/ 11810 w 1270787"/>
              <a:gd name="connsiteY0" fmla="*/ 3169208 h 3169208"/>
              <a:gd name="connsiteX1" fmla="*/ 0 w 1270787"/>
              <a:gd name="connsiteY1" fmla="*/ 3164509 h 3169208"/>
              <a:gd name="connsiteX2" fmla="*/ 1258976 w 1270787"/>
              <a:gd name="connsiteY2" fmla="*/ 0 h 3169208"/>
              <a:gd name="connsiteX3" fmla="*/ 1270787 w 1270787"/>
              <a:gd name="connsiteY3" fmla="*/ 4686 h 3169208"/>
              <a:gd name="connsiteX4" fmla="*/ 11810 w 1270787"/>
              <a:gd name="connsiteY4" fmla="*/ 3169208 h 3169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0787" h="3169208">
                <a:moveTo>
                  <a:pt x="11810" y="3169208"/>
                </a:moveTo>
                <a:lnTo>
                  <a:pt x="0" y="3164509"/>
                </a:lnTo>
                <a:lnTo>
                  <a:pt x="1258976" y="0"/>
                </a:lnTo>
                <a:lnTo>
                  <a:pt x="1270787" y="4686"/>
                </a:lnTo>
                <a:lnTo>
                  <a:pt x="11810" y="316920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7682265" y="1815512"/>
            <a:ext cx="1866862" cy="4667476"/>
          </a:xfrm>
          <a:custGeom>
            <a:avLst/>
            <a:gdLst>
              <a:gd name="connsiteX0" fmla="*/ 11810 w 1866786"/>
              <a:gd name="connsiteY0" fmla="*/ 4667288 h 4667287"/>
              <a:gd name="connsiteX1" fmla="*/ 0 w 1866786"/>
              <a:gd name="connsiteY1" fmla="*/ 4662589 h 4667287"/>
              <a:gd name="connsiteX2" fmla="*/ 1854975 w 1866786"/>
              <a:gd name="connsiteY2" fmla="*/ 0 h 4667287"/>
              <a:gd name="connsiteX3" fmla="*/ 1866786 w 1866786"/>
              <a:gd name="connsiteY3" fmla="*/ 4698 h 4667287"/>
              <a:gd name="connsiteX4" fmla="*/ 11810 w 1866786"/>
              <a:gd name="connsiteY4" fmla="*/ 4667288 h 46672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66786" h="4667287">
                <a:moveTo>
                  <a:pt x="11810" y="4667288"/>
                </a:moveTo>
                <a:lnTo>
                  <a:pt x="0" y="4662589"/>
                </a:lnTo>
                <a:lnTo>
                  <a:pt x="1854975" y="0"/>
                </a:lnTo>
                <a:lnTo>
                  <a:pt x="1866786" y="4698"/>
                </a:lnTo>
                <a:lnTo>
                  <a:pt x="11810" y="466728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9543224" y="2618387"/>
            <a:ext cx="1552548" cy="2573962"/>
          </a:xfrm>
          <a:custGeom>
            <a:avLst/>
            <a:gdLst>
              <a:gd name="connsiteX0" fmla="*/ 526287 w 1552485"/>
              <a:gd name="connsiteY0" fmla="*/ 2573858 h 2573858"/>
              <a:gd name="connsiteX1" fmla="*/ 0 w 1552485"/>
              <a:gd name="connsiteY1" fmla="*/ 2573858 h 2573858"/>
              <a:gd name="connsiteX2" fmla="*/ 1026184 w 1552485"/>
              <a:gd name="connsiteY2" fmla="*/ 0 h 2573858"/>
              <a:gd name="connsiteX3" fmla="*/ 1552485 w 1552485"/>
              <a:gd name="connsiteY3" fmla="*/ 0 h 2573858"/>
              <a:gd name="connsiteX4" fmla="*/ 526287 w 1552485"/>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85" h="2573858">
                <a:moveTo>
                  <a:pt x="526287" y="2573858"/>
                </a:moveTo>
                <a:lnTo>
                  <a:pt x="0" y="2573858"/>
                </a:lnTo>
                <a:lnTo>
                  <a:pt x="1026184" y="0"/>
                </a:lnTo>
                <a:lnTo>
                  <a:pt x="1552485" y="0"/>
                </a:lnTo>
                <a:lnTo>
                  <a:pt x="526287" y="2573858"/>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TextBox 1"/>
          <p:cNvSpPr txBox="1"/>
          <p:nvPr/>
        </p:nvSpPr>
        <p:spPr>
          <a:xfrm>
            <a:off x="3073524" y="2677366"/>
            <a:ext cx="2438400" cy="828675"/>
          </a:xfrm>
          <a:prstGeom prst="rect">
            <a:avLst/>
          </a:prstGeom>
          <a:noFill/>
        </p:spPr>
        <p:txBody>
          <a:bodyPr wrap="none" lIns="0" tIns="0" rIns="0" rtlCol="0">
            <a:spAutoFit/>
          </a:bodyPr>
          <a:lstStyle/>
          <a:p>
            <a:pPr defTabSz="0">
              <a:lnSpc>
                <a:spcPct val="100000"/>
              </a:lnSpc>
            </a:pPr>
            <a:r>
              <a:rPr lang="en-US" altLang="zh-CN" sz="48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公司简介</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TextBox 1"/>
          <p:cNvSpPr txBox="1"/>
          <p:nvPr/>
        </p:nvSpPr>
        <p:spPr>
          <a:xfrm>
            <a:off x="609625" y="1917877"/>
            <a:ext cx="2426970" cy="2733675"/>
          </a:xfrm>
          <a:prstGeom prst="rect">
            <a:avLst/>
          </a:prstGeom>
          <a:noFill/>
        </p:spPr>
        <p:txBody>
          <a:bodyPr wrap="none" lIns="0" tIns="0" rIns="0" rtlCol="0">
            <a:spAutoFit/>
          </a:bodyPr>
          <a:lstStyle/>
          <a:p>
            <a:pPr defTabSz="0">
              <a:lnSpc>
                <a:spcPts val="21000"/>
              </a:lnSpc>
            </a:pPr>
            <a:r>
              <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01</a:t>
            </a:r>
            <a:endParaRPr lang="en-US" altLang="zh-CN" sz="1628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10182695" y="3903679"/>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14" name="直接连接符 13"/>
          <p:cNvCxnSpPr/>
          <p:nvPr/>
        </p:nvCxnSpPr>
        <p:spPr>
          <a:xfrm flipH="1">
            <a:off x="8580065" y="4467100"/>
            <a:ext cx="781717" cy="201303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0260344" y="2859215"/>
            <a:ext cx="1259891" cy="311988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sp>
        <p:nvSpPr>
          <p:cNvPr id="17" name="Freeform 3"/>
          <p:cNvSpPr/>
          <p:nvPr/>
        </p:nvSpPr>
        <p:spPr>
          <a:xfrm>
            <a:off x="9602282" y="521532"/>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chemeClr val="bg1">
              <a:alpha val="2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3073524" y="3403806"/>
            <a:ext cx="4267200" cy="365760"/>
          </a:xfrm>
          <a:prstGeom prst="rect">
            <a:avLst/>
          </a:prstGeom>
          <a:noFill/>
        </p:spPr>
        <p:txBody>
          <a:bodyPr wrap="none" lIns="0" tIns="0" rIns="0" rtlCol="0">
            <a:spAutoFit/>
          </a:bodyPr>
          <a:lstStyle/>
          <a:p>
            <a:pPr defTabSz="0">
              <a:lnSpc>
                <a:spcPct val="150000"/>
              </a:lnSpc>
            </a:pPr>
            <a:r>
              <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公司简介、发展历程、组织架构、团队成员、荣誉奖项</a:t>
            </a:r>
            <a:endParaRPr lang="en-US" altLang="zh-CN" sz="14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TextBox 1"/>
          <p:cNvSpPr txBox="1"/>
          <p:nvPr/>
        </p:nvSpPr>
        <p:spPr>
          <a:xfrm>
            <a:off x="647959" y="381344"/>
            <a:ext cx="11176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运营渠道</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TextBox 1"/>
          <p:cNvSpPr txBox="1"/>
          <p:nvPr/>
        </p:nvSpPr>
        <p:spPr>
          <a:xfrm>
            <a:off x="2616835" y="1983105"/>
            <a:ext cx="1866265" cy="800100"/>
          </a:xfrm>
          <a:prstGeom prst="rect">
            <a:avLst/>
          </a:prstGeom>
          <a:noFill/>
        </p:spPr>
        <p:txBody>
          <a:bodyPr wrap="square" lIns="0" tIns="0" rIns="0" rtlCol="0">
            <a:spAutoFit/>
          </a:bodyPr>
          <a:lstStyle/>
          <a:p>
            <a:pPr defTabSz="0">
              <a:lnSpc>
                <a:spcPct val="150000"/>
              </a:lnSpc>
            </a:pPr>
            <a:r>
              <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官方论坛是未必是用户运营最便利的渠道，但是一定必须要的一个渠道。</a:t>
            </a:r>
            <a:endPar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TextBox 1"/>
          <p:cNvSpPr txBox="1"/>
          <p:nvPr/>
        </p:nvSpPr>
        <p:spPr>
          <a:xfrm>
            <a:off x="2616835" y="1691189"/>
            <a:ext cx="718145" cy="238527"/>
          </a:xfrm>
          <a:prstGeom prst="rect">
            <a:avLst/>
          </a:prstGeom>
          <a:noFill/>
        </p:spPr>
        <p:txBody>
          <a:bodyPr wrap="none" lIns="0" tIns="0" rIns="0" rtlCol="0">
            <a:spAutoFit/>
          </a:bodyPr>
          <a:lstStyle/>
          <a:p>
            <a:pPr defTabSz="0">
              <a:lnSpc>
                <a:spcPts val="1500"/>
              </a:lnSpc>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官方论坛</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TextBox 1"/>
          <p:cNvSpPr txBox="1"/>
          <p:nvPr/>
        </p:nvSpPr>
        <p:spPr>
          <a:xfrm>
            <a:off x="6858000" y="1983105"/>
            <a:ext cx="1868170" cy="548640"/>
          </a:xfrm>
          <a:prstGeom prst="rect">
            <a:avLst/>
          </a:prstGeom>
          <a:noFill/>
        </p:spPr>
        <p:txBody>
          <a:bodyPr wrap="square" lIns="0" tIns="0" rIns="0" rtlCol="0">
            <a:spAutoFit/>
          </a:bodyPr>
          <a:lstStyle/>
          <a:p>
            <a:pPr defTabSz="0">
              <a:lnSpc>
                <a:spcPct val="150000"/>
              </a:lnSpc>
            </a:pPr>
            <a:r>
              <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微信群相对于QQ群就显得更封闭一些，是他的移动性更强。</a:t>
            </a:r>
            <a:endPar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TextBox 1"/>
          <p:cNvSpPr txBox="1"/>
          <p:nvPr/>
        </p:nvSpPr>
        <p:spPr>
          <a:xfrm>
            <a:off x="6858256" y="1691225"/>
            <a:ext cx="538609" cy="238527"/>
          </a:xfrm>
          <a:prstGeom prst="rect">
            <a:avLst/>
          </a:prstGeom>
          <a:noFill/>
        </p:spPr>
        <p:txBody>
          <a:bodyPr wrap="none" lIns="0" tIns="0" rIns="0" rtlCol="0">
            <a:spAutoFit/>
          </a:bodyPr>
          <a:lstStyle/>
          <a:p>
            <a:pPr defTabSz="0">
              <a:lnSpc>
                <a:spcPts val="1500"/>
              </a:lnSpc>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微信群</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2616835" y="4560570"/>
            <a:ext cx="1866900" cy="800100"/>
          </a:xfrm>
          <a:prstGeom prst="rect">
            <a:avLst/>
          </a:prstGeom>
          <a:noFill/>
        </p:spPr>
        <p:txBody>
          <a:bodyPr wrap="square" lIns="0" tIns="0" rIns="0" rtlCol="0">
            <a:spAutoFit/>
          </a:bodyPr>
          <a:lstStyle/>
          <a:p>
            <a:pPr defTabSz="0">
              <a:lnSpc>
                <a:spcPct val="150000"/>
              </a:lnSpc>
            </a:pPr>
            <a:r>
              <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这两个平台也是非常重要的用户运营平台，但是它们也承载了十分重的信息发布的功能。</a:t>
            </a:r>
            <a:endPar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TextBox 1"/>
          <p:cNvSpPr txBox="1"/>
          <p:nvPr/>
        </p:nvSpPr>
        <p:spPr>
          <a:xfrm>
            <a:off x="2616835" y="4256029"/>
            <a:ext cx="1436291" cy="238527"/>
          </a:xfrm>
          <a:prstGeom prst="rect">
            <a:avLst/>
          </a:prstGeom>
          <a:noFill/>
        </p:spPr>
        <p:txBody>
          <a:bodyPr wrap="none" lIns="0" tIns="0" rIns="0" rtlCol="0">
            <a:spAutoFit/>
          </a:bodyPr>
          <a:lstStyle/>
          <a:p>
            <a:pPr defTabSz="0">
              <a:lnSpc>
                <a:spcPts val="1500"/>
              </a:lnSpc>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微信公众号、微博</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TextBox 1"/>
          <p:cNvSpPr txBox="1"/>
          <p:nvPr/>
        </p:nvSpPr>
        <p:spPr>
          <a:xfrm>
            <a:off x="6858000" y="4560570"/>
            <a:ext cx="1903095" cy="800100"/>
          </a:xfrm>
          <a:prstGeom prst="rect">
            <a:avLst/>
          </a:prstGeom>
          <a:noFill/>
        </p:spPr>
        <p:txBody>
          <a:bodyPr wrap="square" lIns="0" tIns="0" rIns="0" rtlCol="0">
            <a:spAutoFit/>
          </a:bodyPr>
          <a:lstStyle/>
          <a:p>
            <a:pPr defTabSz="0">
              <a:lnSpc>
                <a:spcPct val="150000"/>
              </a:lnSpc>
            </a:pPr>
            <a:r>
              <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这些第三方平台有十分庞大的用户基数，权限也很大</a:t>
            </a:r>
            <a:r>
              <a:rPr lang="zh-CN" altLang="en-US"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a:t>
            </a:r>
            <a:r>
              <a:rPr lang="en-US" altLang="zh-CN"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可能都有不一样的属性</a:t>
            </a:r>
            <a:r>
              <a:rPr lang="zh-CN" altLang="en-US"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rPr>
              <a:t>。</a:t>
            </a:r>
            <a:endParaRPr lang="zh-CN" altLang="en-US" sz="1100" dirty="0" smtClean="0">
              <a:solidFill>
                <a:schemeClr val="bg1">
                  <a:lumMod val="8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6858256" y="4256074"/>
            <a:ext cx="2513509" cy="238527"/>
          </a:xfrm>
          <a:prstGeom prst="rect">
            <a:avLst/>
          </a:prstGeom>
          <a:noFill/>
        </p:spPr>
        <p:txBody>
          <a:bodyPr wrap="none" lIns="0" tIns="0" rIns="0" rtlCol="0">
            <a:spAutoFit/>
          </a:bodyPr>
          <a:lstStyle/>
          <a:p>
            <a:pPr defTabSz="0">
              <a:lnSpc>
                <a:spcPts val="1500"/>
              </a:lnSpc>
            </a:pPr>
            <a:r>
              <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百度贴吧、兴趣部落、豆瓣小组</a:t>
            </a:r>
            <a:endParaRPr lang="en-US" altLang="zh-CN" sz="1400" b="1"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2616835" y="3336925"/>
            <a:ext cx="2988945" cy="1126490"/>
          </a:xfrm>
          <a:custGeom>
            <a:avLst/>
            <a:gdLst>
              <a:gd name="connsiteX0" fmla="*/ 0 w 7413421"/>
              <a:gd name="connsiteY0" fmla="*/ 0 h 2792970"/>
              <a:gd name="connsiteX1" fmla="*/ 0 w 7413421"/>
              <a:gd name="connsiteY1" fmla="*/ 578408 h 2792970"/>
              <a:gd name="connsiteX2" fmla="*/ 4728222 w 7413421"/>
              <a:gd name="connsiteY2" fmla="*/ 578408 h 2792970"/>
              <a:gd name="connsiteX3" fmla="*/ 7413421 w 7413421"/>
              <a:gd name="connsiteY3" fmla="*/ 2792970 h 2792970"/>
              <a:gd name="connsiteX4" fmla="*/ 7413421 w 7413421"/>
              <a:gd name="connsiteY4" fmla="*/ 2212873 h 2792970"/>
              <a:gd name="connsiteX5" fmla="*/ 5913043 w 7413421"/>
              <a:gd name="connsiteY5" fmla="*/ 1514690 h 2792970"/>
              <a:gd name="connsiteX6" fmla="*/ 5213616 w 7413421"/>
              <a:gd name="connsiteY6" fmla="*/ 0 h 2792970"/>
              <a:gd name="connsiteX7" fmla="*/ 0 w 7413421"/>
              <a:gd name="connsiteY7" fmla="*/ 0 h 279297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7413421" h="2792970">
                <a:moveTo>
                  <a:pt x="0" y="0"/>
                </a:moveTo>
                <a:lnTo>
                  <a:pt x="0" y="578408"/>
                </a:lnTo>
                <a:lnTo>
                  <a:pt x="4728222" y="578408"/>
                </a:lnTo>
                <a:cubicBezTo>
                  <a:pt x="5051171" y="1793405"/>
                  <a:pt x="6119139" y="2704706"/>
                  <a:pt x="7413421" y="2792970"/>
                </a:cubicBezTo>
                <a:lnTo>
                  <a:pt x="7413421" y="2212873"/>
                </a:lnTo>
                <a:cubicBezTo>
                  <a:pt x="6846544" y="2165146"/>
                  <a:pt x="6319939" y="1921585"/>
                  <a:pt x="5913043" y="1514690"/>
                </a:cubicBezTo>
                <a:cubicBezTo>
                  <a:pt x="5502732" y="1104366"/>
                  <a:pt x="5258422" y="572312"/>
                  <a:pt x="5213616" y="0"/>
                </a:cubicBezTo>
                <a:lnTo>
                  <a:pt x="0" y="0"/>
                </a:lnTo>
              </a:path>
            </a:pathLst>
          </a:custGeom>
          <a:solidFill>
            <a:srgbClr val="D4B46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772150" y="3336925"/>
            <a:ext cx="2988945" cy="1126490"/>
          </a:xfrm>
          <a:custGeom>
            <a:avLst/>
            <a:gdLst>
              <a:gd name="connsiteX0" fmla="*/ 2199817 w 7413434"/>
              <a:gd name="connsiteY0" fmla="*/ 0 h 2792970"/>
              <a:gd name="connsiteX1" fmla="*/ 1500390 w 7413434"/>
              <a:gd name="connsiteY1" fmla="*/ 1514690 h 2792970"/>
              <a:gd name="connsiteX2" fmla="*/ 0 w 7413434"/>
              <a:gd name="connsiteY2" fmla="*/ 2212873 h 2792970"/>
              <a:gd name="connsiteX3" fmla="*/ 0 w 7413434"/>
              <a:gd name="connsiteY3" fmla="*/ 2792970 h 2792970"/>
              <a:gd name="connsiteX4" fmla="*/ 2685212 w 7413434"/>
              <a:gd name="connsiteY4" fmla="*/ 578408 h 2792970"/>
              <a:gd name="connsiteX5" fmla="*/ 7413434 w 7413434"/>
              <a:gd name="connsiteY5" fmla="*/ 578408 h 2792970"/>
              <a:gd name="connsiteX6" fmla="*/ 7413434 w 7413434"/>
              <a:gd name="connsiteY6" fmla="*/ 0 h 2792970"/>
              <a:gd name="connsiteX7" fmla="*/ 2199817 w 7413434"/>
              <a:gd name="connsiteY7" fmla="*/ 0 h 279297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7413434" h="2792970">
                <a:moveTo>
                  <a:pt x="2199817" y="0"/>
                </a:moveTo>
                <a:cubicBezTo>
                  <a:pt x="2155025" y="572312"/>
                  <a:pt x="1910701" y="1104366"/>
                  <a:pt x="1500390" y="1514690"/>
                </a:cubicBezTo>
                <a:cubicBezTo>
                  <a:pt x="1093495" y="1921585"/>
                  <a:pt x="566890" y="2165146"/>
                  <a:pt x="0" y="2212873"/>
                </a:cubicBezTo>
                <a:lnTo>
                  <a:pt x="0" y="2792970"/>
                </a:lnTo>
                <a:cubicBezTo>
                  <a:pt x="1294282" y="2704706"/>
                  <a:pt x="2362250" y="1793405"/>
                  <a:pt x="2685212" y="578408"/>
                </a:cubicBezTo>
                <a:lnTo>
                  <a:pt x="7413434" y="578408"/>
                </a:lnTo>
                <a:lnTo>
                  <a:pt x="7413434" y="0"/>
                </a:lnTo>
                <a:lnTo>
                  <a:pt x="2199817" y="0"/>
                </a:lnTo>
              </a:path>
            </a:pathLst>
          </a:custGeom>
          <a:solidFill>
            <a:schemeClr val="tx1">
              <a:lumMod val="50000"/>
              <a:lumOff val="5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616835" y="2056765"/>
            <a:ext cx="2988945" cy="1115060"/>
          </a:xfrm>
          <a:custGeom>
            <a:avLst/>
            <a:gdLst>
              <a:gd name="connsiteX0" fmla="*/ 5216055 w 7413421"/>
              <a:gd name="connsiteY0" fmla="*/ 2764396 h 2764396"/>
              <a:gd name="connsiteX1" fmla="*/ 5913043 w 7413421"/>
              <a:gd name="connsiteY1" fmla="*/ 1278305 h 2764396"/>
              <a:gd name="connsiteX2" fmla="*/ 7413421 w 7413421"/>
              <a:gd name="connsiteY2" fmla="*/ 580097 h 2764396"/>
              <a:gd name="connsiteX3" fmla="*/ 7413421 w 7413421"/>
              <a:gd name="connsiteY3" fmla="*/ 0 h 2764396"/>
              <a:gd name="connsiteX4" fmla="*/ 4735817 w 7413421"/>
              <a:gd name="connsiteY4" fmla="*/ 2185987 h 2764396"/>
              <a:gd name="connsiteX5" fmla="*/ 0 w 7413421"/>
              <a:gd name="connsiteY5" fmla="*/ 2185987 h 2764396"/>
              <a:gd name="connsiteX6" fmla="*/ 0 w 7413421"/>
              <a:gd name="connsiteY6" fmla="*/ 2764396 h 2764396"/>
              <a:gd name="connsiteX7" fmla="*/ 5216055 w 7413421"/>
              <a:gd name="connsiteY7" fmla="*/ 2764396 h 27643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7413421" h="2764396">
                <a:moveTo>
                  <a:pt x="5216055" y="2764396"/>
                </a:moveTo>
                <a:cubicBezTo>
                  <a:pt x="5266651" y="2202967"/>
                  <a:pt x="5509564" y="1681784"/>
                  <a:pt x="5913043" y="1278305"/>
                </a:cubicBezTo>
                <a:cubicBezTo>
                  <a:pt x="6319939" y="871410"/>
                  <a:pt x="6846544" y="627837"/>
                  <a:pt x="7413421" y="580097"/>
                </a:cubicBezTo>
                <a:lnTo>
                  <a:pt x="7413421" y="0"/>
                </a:lnTo>
                <a:cubicBezTo>
                  <a:pt x="6129286" y="87579"/>
                  <a:pt x="5067846" y="985291"/>
                  <a:pt x="4735817" y="2185987"/>
                </a:cubicBezTo>
                <a:lnTo>
                  <a:pt x="0" y="2185987"/>
                </a:lnTo>
                <a:lnTo>
                  <a:pt x="0" y="2764396"/>
                </a:lnTo>
                <a:lnTo>
                  <a:pt x="5216055" y="2764396"/>
                </a:lnTo>
              </a:path>
            </a:pathLst>
          </a:custGeom>
          <a:solidFill>
            <a:schemeClr val="tx1">
              <a:lumMod val="50000"/>
              <a:lumOff val="5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772150" y="2056765"/>
            <a:ext cx="2988945" cy="1115060"/>
          </a:xfrm>
          <a:custGeom>
            <a:avLst/>
            <a:gdLst>
              <a:gd name="connsiteX0" fmla="*/ 7413421 w 7413421"/>
              <a:gd name="connsiteY0" fmla="*/ 2764396 h 2764396"/>
              <a:gd name="connsiteX1" fmla="*/ 7413421 w 7413421"/>
              <a:gd name="connsiteY1" fmla="*/ 2185987 h 2764396"/>
              <a:gd name="connsiteX2" fmla="*/ 2677591 w 7413421"/>
              <a:gd name="connsiteY2" fmla="*/ 2185987 h 2764396"/>
              <a:gd name="connsiteX3" fmla="*/ 0 w 7413421"/>
              <a:gd name="connsiteY3" fmla="*/ 0 h 2764396"/>
              <a:gd name="connsiteX4" fmla="*/ 0 w 7413421"/>
              <a:gd name="connsiteY4" fmla="*/ 580097 h 2764396"/>
              <a:gd name="connsiteX5" fmla="*/ 1500378 w 7413421"/>
              <a:gd name="connsiteY5" fmla="*/ 1278305 h 2764396"/>
              <a:gd name="connsiteX6" fmla="*/ 2197366 w 7413421"/>
              <a:gd name="connsiteY6" fmla="*/ 2764396 h 2764396"/>
              <a:gd name="connsiteX7" fmla="*/ 7413421 w 7413421"/>
              <a:gd name="connsiteY7" fmla="*/ 2764396 h 27643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7413421" h="2764396">
                <a:moveTo>
                  <a:pt x="7413421" y="2764396"/>
                </a:moveTo>
                <a:lnTo>
                  <a:pt x="7413421" y="2185987"/>
                </a:lnTo>
                <a:lnTo>
                  <a:pt x="2677591" y="2185987"/>
                </a:lnTo>
                <a:cubicBezTo>
                  <a:pt x="2345588" y="985291"/>
                  <a:pt x="1284135" y="87579"/>
                  <a:pt x="0" y="0"/>
                </a:cubicBezTo>
                <a:lnTo>
                  <a:pt x="0" y="580097"/>
                </a:lnTo>
                <a:cubicBezTo>
                  <a:pt x="566877" y="627837"/>
                  <a:pt x="1093482" y="871410"/>
                  <a:pt x="1500378" y="1278305"/>
                </a:cubicBezTo>
                <a:cubicBezTo>
                  <a:pt x="1903857" y="1681784"/>
                  <a:pt x="2146769" y="2202967"/>
                  <a:pt x="2197366" y="2764396"/>
                </a:cubicBezTo>
                <a:lnTo>
                  <a:pt x="7413421" y="2764396"/>
                </a:lnTo>
              </a:path>
            </a:pathLst>
          </a:custGeom>
          <a:solidFill>
            <a:srgbClr val="D4B46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5401310" y="2673985"/>
            <a:ext cx="575310" cy="575310"/>
            <a:chOff x="8746" y="4571"/>
            <a:chExt cx="906" cy="906"/>
          </a:xfrm>
          <a:solidFill>
            <a:srgbClr val="D4B46D"/>
          </a:solidFill>
        </p:grpSpPr>
        <p:sp>
          <p:nvSpPr>
            <p:cNvPr id="34" name="Freeform 3"/>
            <p:cNvSpPr/>
            <p:nvPr/>
          </p:nvSpPr>
          <p:spPr>
            <a:xfrm>
              <a:off x="8746" y="4571"/>
              <a:ext cx="906" cy="906"/>
            </a:xfrm>
            <a:custGeom>
              <a:avLst/>
              <a:gdLst>
                <a:gd name="connsiteX0" fmla="*/ 119164 w 1426971"/>
                <a:gd name="connsiteY0" fmla="*/ 1307782 h 1426971"/>
                <a:gd name="connsiteX1" fmla="*/ 119164 w 1426971"/>
                <a:gd name="connsiteY1" fmla="*/ 0 h 1426971"/>
                <a:gd name="connsiteX2" fmla="*/ 0 w 1426971"/>
                <a:gd name="connsiteY2" fmla="*/ 0 h 1426971"/>
                <a:gd name="connsiteX3" fmla="*/ 0 w 1426971"/>
                <a:gd name="connsiteY3" fmla="*/ 1307782 h 1426971"/>
                <a:gd name="connsiteX4" fmla="*/ 0 w 1426971"/>
                <a:gd name="connsiteY4" fmla="*/ 1426971 h 1426971"/>
                <a:gd name="connsiteX5" fmla="*/ 119164 w 1426971"/>
                <a:gd name="connsiteY5" fmla="*/ 1426971 h 1426971"/>
                <a:gd name="connsiteX6" fmla="*/ 1426971 w 1426971"/>
                <a:gd name="connsiteY6" fmla="*/ 1426971 h 1426971"/>
                <a:gd name="connsiteX7" fmla="*/ 1426971 w 1426971"/>
                <a:gd name="connsiteY7" fmla="*/ 1307782 h 1426971"/>
                <a:gd name="connsiteX8" fmla="*/ 119164 w 1426971"/>
                <a:gd name="connsiteY8" fmla="*/ 1307782 h 142697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26971" h="1426971">
                  <a:moveTo>
                    <a:pt x="119164" y="1307782"/>
                  </a:moveTo>
                  <a:lnTo>
                    <a:pt x="119164" y="0"/>
                  </a:lnTo>
                  <a:lnTo>
                    <a:pt x="0" y="0"/>
                  </a:lnTo>
                  <a:lnTo>
                    <a:pt x="0" y="1307782"/>
                  </a:lnTo>
                  <a:lnTo>
                    <a:pt x="0" y="1426971"/>
                  </a:lnTo>
                  <a:lnTo>
                    <a:pt x="119164" y="1426971"/>
                  </a:lnTo>
                  <a:lnTo>
                    <a:pt x="1426971" y="1426971"/>
                  </a:lnTo>
                  <a:lnTo>
                    <a:pt x="1426971" y="1307782"/>
                  </a:lnTo>
                  <a:lnTo>
                    <a:pt x="119164" y="1307782"/>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8872" y="5145"/>
              <a:ext cx="203" cy="209"/>
            </a:xfrm>
            <a:custGeom>
              <a:avLst/>
              <a:gdLst>
                <a:gd name="connsiteX0" fmla="*/ 320395 w 320395"/>
                <a:gd name="connsiteY0" fmla="*/ 329310 h 329310"/>
                <a:gd name="connsiteX1" fmla="*/ 0 w 320395"/>
                <a:gd name="connsiteY1" fmla="*/ 329310 h 329310"/>
                <a:gd name="connsiteX2" fmla="*/ 0 w 320395"/>
                <a:gd name="connsiteY2" fmla="*/ 0 h 329310"/>
                <a:gd name="connsiteX3" fmla="*/ 320395 w 320395"/>
                <a:gd name="connsiteY3" fmla="*/ 0 h 329310"/>
                <a:gd name="connsiteX4" fmla="*/ 320395 w 320395"/>
                <a:gd name="connsiteY4" fmla="*/ 329310 h 3293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0395" h="329310">
                  <a:moveTo>
                    <a:pt x="320395" y="329310"/>
                  </a:moveTo>
                  <a:lnTo>
                    <a:pt x="0" y="329310"/>
                  </a:lnTo>
                  <a:lnTo>
                    <a:pt x="0" y="0"/>
                  </a:lnTo>
                  <a:lnTo>
                    <a:pt x="320395" y="0"/>
                  </a:lnTo>
                  <a:lnTo>
                    <a:pt x="320395" y="3293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9126" y="5029"/>
              <a:ext cx="203" cy="325"/>
            </a:xfrm>
            <a:custGeom>
              <a:avLst/>
              <a:gdLst>
                <a:gd name="connsiteX0" fmla="*/ 320408 w 320408"/>
                <a:gd name="connsiteY0" fmla="*/ 512267 h 512267"/>
                <a:gd name="connsiteX1" fmla="*/ 0 w 320408"/>
                <a:gd name="connsiteY1" fmla="*/ 512267 h 512267"/>
                <a:gd name="connsiteX2" fmla="*/ 0 w 320408"/>
                <a:gd name="connsiteY2" fmla="*/ 0 h 512267"/>
                <a:gd name="connsiteX3" fmla="*/ 320408 w 320408"/>
                <a:gd name="connsiteY3" fmla="*/ 0 h 512267"/>
                <a:gd name="connsiteX4" fmla="*/ 320408 w 320408"/>
                <a:gd name="connsiteY4" fmla="*/ 512267 h 5122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0408" h="512267">
                  <a:moveTo>
                    <a:pt x="320408" y="512267"/>
                  </a:moveTo>
                  <a:lnTo>
                    <a:pt x="0" y="512267"/>
                  </a:lnTo>
                  <a:lnTo>
                    <a:pt x="0" y="0"/>
                  </a:lnTo>
                  <a:lnTo>
                    <a:pt x="320408" y="0"/>
                  </a:lnTo>
                  <a:lnTo>
                    <a:pt x="320408" y="512267"/>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9381" y="4913"/>
              <a:ext cx="203" cy="442"/>
            </a:xfrm>
            <a:custGeom>
              <a:avLst/>
              <a:gdLst>
                <a:gd name="connsiteX0" fmla="*/ 320395 w 320395"/>
                <a:gd name="connsiteY0" fmla="*/ 695223 h 695223"/>
                <a:gd name="connsiteX1" fmla="*/ 0 w 320395"/>
                <a:gd name="connsiteY1" fmla="*/ 695223 h 695223"/>
                <a:gd name="connsiteX2" fmla="*/ 0 w 320395"/>
                <a:gd name="connsiteY2" fmla="*/ 0 h 695223"/>
                <a:gd name="connsiteX3" fmla="*/ 320395 w 320395"/>
                <a:gd name="connsiteY3" fmla="*/ 0 h 695223"/>
                <a:gd name="connsiteX4" fmla="*/ 320395 w 320395"/>
                <a:gd name="connsiteY4" fmla="*/ 695223 h 695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0395" h="695223">
                  <a:moveTo>
                    <a:pt x="320395" y="695223"/>
                  </a:moveTo>
                  <a:lnTo>
                    <a:pt x="0" y="695223"/>
                  </a:lnTo>
                  <a:lnTo>
                    <a:pt x="0" y="0"/>
                  </a:lnTo>
                  <a:lnTo>
                    <a:pt x="320395" y="0"/>
                  </a:lnTo>
                  <a:lnTo>
                    <a:pt x="320395" y="69522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1"/>
          <p:cNvSpPr txBox="1"/>
          <p:nvPr/>
        </p:nvSpPr>
        <p:spPr>
          <a:xfrm>
            <a:off x="5367279" y="3336634"/>
            <a:ext cx="609600" cy="241300"/>
          </a:xfrm>
          <a:prstGeom prst="rect">
            <a:avLst/>
          </a:prstGeom>
          <a:noFill/>
        </p:spPr>
        <p:txBody>
          <a:bodyPr wrap="none" lIns="0" tIns="0" rIns="0" rtlCol="0">
            <a:spAutoFit/>
          </a:bodyPr>
          <a:lstStyle/>
          <a:p>
            <a:pPr defTabSz="0">
              <a:lnSpc>
                <a:spcPct val="100000"/>
              </a:lnSpc>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运营渠道</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41" name="直接箭头连接符 40"/>
          <p:cNvCxnSpPr/>
          <p:nvPr/>
        </p:nvCxnSpPr>
        <p:spPr>
          <a:xfrm flipV="1">
            <a:off x="5683885" y="1795145"/>
            <a:ext cx="0" cy="127635"/>
          </a:xfrm>
          <a:prstGeom prst="straightConnector1">
            <a:avLst/>
          </a:prstGeom>
          <a:ln>
            <a:solidFill>
              <a:srgbClr val="D4B46D"/>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99990" y="1472565"/>
            <a:ext cx="1350645" cy="287020"/>
          </a:xfrm>
          <a:prstGeom prst="rect">
            <a:avLst/>
          </a:prstGeom>
          <a:noFill/>
        </p:spPr>
        <p:txBody>
          <a:bodyPr wrap="square" rtlCol="0">
            <a:spAutoFit/>
          </a:bodyPr>
          <a:lstStyle/>
          <a:p>
            <a:pPr algn="ctr"/>
            <a:r>
              <a:rPr lang="zh-CN" altLang="en-US" sz="1200">
                <a:solidFill>
                  <a:srgbClr val="D4B46D"/>
                </a:solidFill>
                <a:latin typeface="微软雅黑" panose="020B0503020204020204" pitchFamily="18" charset="-122"/>
                <a:ea typeface="微软雅黑" panose="020B0503020204020204" pitchFamily="18" charset="-122"/>
              </a:rPr>
              <a:t>深度沟通</a:t>
            </a:r>
            <a:endParaRPr lang="zh-CN" altLang="en-US" sz="1200">
              <a:solidFill>
                <a:srgbClr val="D4B46D"/>
              </a:solidFill>
              <a:latin typeface="微软雅黑" panose="020B0503020204020204" pitchFamily="18" charset="-122"/>
              <a:ea typeface="微软雅黑" panose="020B0503020204020204" pitchFamily="18" charset="-122"/>
            </a:endParaRPr>
          </a:p>
        </p:txBody>
      </p:sp>
      <p:cxnSp>
        <p:nvCxnSpPr>
          <p:cNvPr id="43" name="直接箭头连接符 42"/>
          <p:cNvCxnSpPr/>
          <p:nvPr/>
        </p:nvCxnSpPr>
        <p:spPr>
          <a:xfrm>
            <a:off x="8808085" y="3252470"/>
            <a:ext cx="146050" cy="0"/>
          </a:xfrm>
          <a:prstGeom prst="straightConnector1">
            <a:avLst/>
          </a:prstGeom>
          <a:ln>
            <a:solidFill>
              <a:srgbClr val="D4B46D"/>
            </a:solidFill>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672195" y="3126740"/>
            <a:ext cx="1350645" cy="287020"/>
          </a:xfrm>
          <a:prstGeom prst="rect">
            <a:avLst/>
          </a:prstGeom>
          <a:noFill/>
        </p:spPr>
        <p:txBody>
          <a:bodyPr wrap="square" rtlCol="0">
            <a:spAutoFit/>
          </a:bodyPr>
          <a:lstStyle/>
          <a:p>
            <a:pPr algn="ctr"/>
            <a:r>
              <a:rPr lang="zh-CN" altLang="en-US" sz="1200">
                <a:solidFill>
                  <a:srgbClr val="D4B46D"/>
                </a:solidFill>
                <a:latin typeface="微软雅黑" panose="020B0503020204020204" pitchFamily="18" charset="-122"/>
                <a:ea typeface="微软雅黑" panose="020B0503020204020204" pitchFamily="18" charset="-122"/>
              </a:rPr>
              <a:t>广度纳新</a:t>
            </a:r>
            <a:endParaRPr lang="zh-CN" altLang="en-US" sz="1200">
              <a:solidFill>
                <a:srgbClr val="D4B46D"/>
              </a:solidFill>
              <a:latin typeface="微软雅黑" panose="020B0503020204020204" pitchFamily="18" charset="-122"/>
              <a:ea typeface="微软雅黑" panose="020B0503020204020204" pitchFamily="18" charset="-122"/>
            </a:endParaRPr>
          </a:p>
        </p:txBody>
      </p:sp>
      <p:sp>
        <p:nvSpPr>
          <p:cNvPr id="45" name="文本框 44"/>
          <p:cNvSpPr txBox="1"/>
          <p:nvPr/>
        </p:nvSpPr>
        <p:spPr>
          <a:xfrm>
            <a:off x="4752975" y="2300605"/>
            <a:ext cx="438785" cy="287020"/>
          </a:xfrm>
          <a:prstGeom prst="rect">
            <a:avLst/>
          </a:prstGeom>
          <a:noFill/>
        </p:spPr>
        <p:txBody>
          <a:bodyPr wrap="square" rtlCol="0">
            <a:spAutoFit/>
          </a:bodyPr>
          <a:lstStyle/>
          <a:p>
            <a:pPr algn="ctr"/>
            <a:r>
              <a:rPr lang="en-US" altLang="zh-CN" sz="1200" b="1">
                <a:solidFill>
                  <a:srgbClr val="000000"/>
                </a:solidFill>
                <a:latin typeface="微软雅黑" panose="020B0503020204020204" pitchFamily="18" charset="-122"/>
                <a:ea typeface="微软雅黑" panose="020B0503020204020204" pitchFamily="18" charset="-122"/>
              </a:rPr>
              <a:t>01</a:t>
            </a:r>
            <a:endParaRPr lang="en-US" altLang="zh-CN" sz="1200" b="1">
              <a:solidFill>
                <a:srgbClr val="000000"/>
              </a:solidFill>
              <a:latin typeface="微软雅黑" panose="020B0503020204020204" pitchFamily="18" charset="-122"/>
              <a:ea typeface="微软雅黑" panose="020B0503020204020204" pitchFamily="18" charset="-122"/>
            </a:endParaRPr>
          </a:p>
        </p:txBody>
      </p:sp>
      <p:sp>
        <p:nvSpPr>
          <p:cNvPr id="46" name="文本框 45"/>
          <p:cNvSpPr txBox="1"/>
          <p:nvPr/>
        </p:nvSpPr>
        <p:spPr>
          <a:xfrm>
            <a:off x="6184900" y="2300605"/>
            <a:ext cx="438785" cy="287020"/>
          </a:xfrm>
          <a:prstGeom prst="rect">
            <a:avLst/>
          </a:prstGeom>
          <a:noFill/>
        </p:spPr>
        <p:txBody>
          <a:bodyPr wrap="square" rtlCol="0">
            <a:spAutoFit/>
          </a:bodyPr>
          <a:lstStyle/>
          <a:p>
            <a:pPr algn="ctr"/>
            <a:r>
              <a:rPr lang="en-US" altLang="zh-CN" sz="1200" b="1">
                <a:solidFill>
                  <a:srgbClr val="000000"/>
                </a:solidFill>
                <a:latin typeface="微软雅黑" panose="020B0503020204020204" pitchFamily="18" charset="-122"/>
                <a:ea typeface="微软雅黑" panose="020B0503020204020204" pitchFamily="18" charset="-122"/>
              </a:rPr>
              <a:t>02</a:t>
            </a:r>
            <a:endParaRPr lang="en-US" altLang="zh-CN" sz="1200" b="1">
              <a:solidFill>
                <a:srgbClr val="000000"/>
              </a:solidFill>
              <a:latin typeface="微软雅黑" panose="020B0503020204020204" pitchFamily="18" charset="-122"/>
              <a:ea typeface="微软雅黑" panose="020B0503020204020204" pitchFamily="18" charset="-122"/>
            </a:endParaRPr>
          </a:p>
        </p:txBody>
      </p:sp>
      <p:sp>
        <p:nvSpPr>
          <p:cNvPr id="47" name="文本框 46"/>
          <p:cNvSpPr txBox="1"/>
          <p:nvPr/>
        </p:nvSpPr>
        <p:spPr>
          <a:xfrm>
            <a:off x="4744085" y="3949700"/>
            <a:ext cx="438785" cy="287020"/>
          </a:xfrm>
          <a:prstGeom prst="rect">
            <a:avLst/>
          </a:prstGeom>
          <a:noFill/>
        </p:spPr>
        <p:txBody>
          <a:bodyPr wrap="square" rtlCol="0">
            <a:spAutoFit/>
          </a:bodyPr>
          <a:lstStyle/>
          <a:p>
            <a:pPr algn="ctr"/>
            <a:r>
              <a:rPr lang="en-US" altLang="zh-CN" sz="1200" b="1">
                <a:solidFill>
                  <a:srgbClr val="000000"/>
                </a:solidFill>
                <a:latin typeface="微软雅黑" panose="020B0503020204020204" pitchFamily="18" charset="-122"/>
                <a:ea typeface="微软雅黑" panose="020B0503020204020204" pitchFamily="18" charset="-122"/>
              </a:rPr>
              <a:t>03</a:t>
            </a:r>
            <a:endParaRPr lang="en-US" altLang="zh-CN" sz="1200" b="1">
              <a:solidFill>
                <a:srgbClr val="000000"/>
              </a:solidFill>
              <a:latin typeface="微软雅黑" panose="020B0503020204020204" pitchFamily="18" charset="-122"/>
              <a:ea typeface="微软雅黑" panose="020B0503020204020204" pitchFamily="18" charset="-122"/>
            </a:endParaRPr>
          </a:p>
        </p:txBody>
      </p:sp>
      <p:sp>
        <p:nvSpPr>
          <p:cNvPr id="48" name="文本框 47"/>
          <p:cNvSpPr txBox="1"/>
          <p:nvPr/>
        </p:nvSpPr>
        <p:spPr>
          <a:xfrm>
            <a:off x="6176010" y="3949700"/>
            <a:ext cx="438785" cy="287020"/>
          </a:xfrm>
          <a:prstGeom prst="rect">
            <a:avLst/>
          </a:prstGeom>
          <a:noFill/>
        </p:spPr>
        <p:txBody>
          <a:bodyPr wrap="square" rtlCol="0">
            <a:spAutoFit/>
          </a:bodyPr>
          <a:lstStyle/>
          <a:p>
            <a:pPr algn="ctr"/>
            <a:r>
              <a:rPr lang="en-US" altLang="zh-CN" sz="1200" b="1">
                <a:solidFill>
                  <a:srgbClr val="000000"/>
                </a:solidFill>
                <a:latin typeface="微软雅黑" panose="020B0503020204020204" pitchFamily="18" charset="-122"/>
                <a:ea typeface="微软雅黑" panose="020B0503020204020204" pitchFamily="18" charset="-122"/>
              </a:rPr>
              <a:t>04</a:t>
            </a:r>
            <a:endParaRPr lang="en-US" altLang="zh-CN" sz="1200" b="1">
              <a:solidFill>
                <a:srgbClr val="000000"/>
              </a:solidFill>
              <a:latin typeface="微软雅黑" panose="020B0503020204020204" pitchFamily="18" charset="-122"/>
              <a:ea typeface="微软雅黑" panose="020B0503020204020204" pitchFamily="18"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1" y="354991"/>
            <a:ext cx="2383352" cy="428299"/>
          </a:xfrm>
          <a:custGeom>
            <a:avLst/>
            <a:gdLst>
              <a:gd name="connsiteX0" fmla="*/ 2216581 w 2383256"/>
              <a:gd name="connsiteY0" fmla="*/ 428282 h 428282"/>
              <a:gd name="connsiteX1" fmla="*/ 0 w 2383256"/>
              <a:gd name="connsiteY1" fmla="*/ 428282 h 428282"/>
              <a:gd name="connsiteX2" fmla="*/ 0 w 2383256"/>
              <a:gd name="connsiteY2" fmla="*/ 0 h 428282"/>
              <a:gd name="connsiteX3" fmla="*/ 2383256 w 2383256"/>
              <a:gd name="connsiteY3" fmla="*/ 0 h 428282"/>
              <a:gd name="connsiteX4" fmla="*/ 2216581 w 2383256"/>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83256" h="428282">
                <a:moveTo>
                  <a:pt x="2216581" y="428282"/>
                </a:moveTo>
                <a:lnTo>
                  <a:pt x="0" y="428282"/>
                </a:lnTo>
                <a:lnTo>
                  <a:pt x="0" y="0"/>
                </a:lnTo>
                <a:lnTo>
                  <a:pt x="2383256" y="0"/>
                </a:lnTo>
                <a:lnTo>
                  <a:pt x="2216581"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5" name="表格 4"/>
          <p:cNvGraphicFramePr>
            <a:graphicFrameLocks noGrp="1"/>
          </p:cNvGraphicFramePr>
          <p:nvPr/>
        </p:nvGraphicFramePr>
        <p:xfrm>
          <a:off x="4162425" y="1873250"/>
          <a:ext cx="5968365" cy="2857500"/>
        </p:xfrm>
        <a:graphic>
          <a:graphicData uri="http://schemas.openxmlformats.org/drawingml/2006/table">
            <a:tbl>
              <a:tblPr/>
              <a:tblGrid>
                <a:gridCol w="1831340"/>
                <a:gridCol w="1304290"/>
                <a:gridCol w="1365885"/>
                <a:gridCol w="1466850"/>
              </a:tblGrid>
              <a:tr h="353695">
                <a:tc gridSpan="4">
                  <a:txBody>
                    <a:bodyPr/>
                    <a:lstStyle/>
                    <a:p>
                      <a:pPr algn="ctr"/>
                      <a:r>
                        <a:rPr lang="en-US" altLang="zh-CN" sz="1445"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资产负债表</a:t>
                      </a:r>
                      <a:endParaRPr lang="en-US" altLang="zh-CN" sz="1445"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a:noFill/>
                    </a:lnT>
                    <a:lnB w="12700">
                      <a:solidFill>
                        <a:srgbClr val="D4B46D"/>
                      </a:solidFill>
                      <a:prstDash val="solid"/>
                    </a:lnB>
                    <a:lnTlToBr>
                      <a:noFill/>
                    </a:lnTlToBr>
                    <a:lnBlToTr>
                      <a:noFill/>
                    </a:lnBlToTr>
                    <a:solidFill>
                      <a:srgbClr val="D4B46D"/>
                    </a:solidFill>
                  </a:tcPr>
                </a:tc>
                <a:tc hMerge="1">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a:noFill/>
                    </a:lnT>
                    <a:lnB w="12700">
                      <a:solidFill>
                        <a:srgbClr val="D4B46D"/>
                      </a:solidFill>
                      <a:prstDash val="solid"/>
                    </a:lnB>
                    <a:solidFill>
                      <a:srgbClr val="5B9BD5"/>
                    </a:solidFill>
                  </a:tcPr>
                </a:tc>
                <a:tc hMerge="1">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a:noFill/>
                    </a:lnT>
                    <a:lnB w="12700">
                      <a:solidFill>
                        <a:srgbClr val="D4B46D"/>
                      </a:solidFill>
                      <a:prstDash val="solid"/>
                    </a:lnB>
                    <a:solidFill>
                      <a:srgbClr val="5B9BD5"/>
                    </a:solidFill>
                  </a:tcPr>
                </a:tc>
                <a:tc hMerge="1">
                  <a:tcPr>
                    <a:lnL w="0" cap="flat" cmpd="sng" algn="ctr">
                      <a:solidFill>
                        <a:srgbClr val="FFFFFF"/>
                      </a:solidFill>
                      <a:prstDash val="solid"/>
                      <a:round/>
                      <a:headEnd type="none" w="med" len="med"/>
                      <a:tailEnd type="none" w="med" len="med"/>
                    </a:lnL>
                    <a:lnR>
                      <a:noFill/>
                    </a:lnR>
                    <a:lnT>
                      <a:noFill/>
                    </a:lnT>
                    <a:lnB w="12700">
                      <a:solidFill>
                        <a:srgbClr val="D4B46D"/>
                      </a:solidFill>
                      <a:prstDash val="solid"/>
                    </a:lnB>
                    <a:solidFill>
                      <a:srgbClr val="5B9BD5"/>
                    </a:solidFill>
                  </a:tcPr>
                </a:tc>
              </a:tr>
              <a:tr h="353060">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固定资产</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3200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长期负债</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4000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r>
              <a:tr h="353695">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土建</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3900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短期负债</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r>
              <a:tr h="382905">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合计备</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8900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因付款</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r>
              <a:tr h="353695">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流动资产</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13003</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应交税</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r>
              <a:tr h="353695">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现金</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444500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股东资本</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4500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r>
              <a:tr h="353060">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应收款</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334690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利润留存</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1800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noFill/>
                  </a:tcPr>
                </a:tc>
              </a:tr>
              <a:tr h="353695">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总资产</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8990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负债加权益</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c>
                  <a:txBody>
                    <a:bodyPr/>
                    <a:lstStyle/>
                    <a:p>
                      <a:pPr algn="l"/>
                      <a:r>
                        <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8800</a:t>
                      </a:r>
                      <a:endParaRPr lang="en-US" altLang="zh-CN" sz="1445"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lnTlToBr>
                      <a:noFill/>
                    </a:lnTlToBr>
                    <a:lnBlToTr>
                      <a:noFill/>
                    </a:lnBlToTr>
                    <a:solidFill>
                      <a:srgbClr val="333333"/>
                    </a:solidFill>
                  </a:tcPr>
                </a:tc>
              </a:tr>
            </a:tbl>
          </a:graphicData>
        </a:graphic>
      </p:graphicFrame>
      <p:graphicFrame>
        <p:nvGraphicFramePr>
          <p:cNvPr id="6" name="表格 4"/>
          <p:cNvGraphicFramePr>
            <a:graphicFrameLocks noGrp="1"/>
          </p:cNvGraphicFramePr>
          <p:nvPr/>
        </p:nvGraphicFramePr>
        <p:xfrm>
          <a:off x="1230793" y="1873359"/>
          <a:ext cx="2272030" cy="2857500"/>
        </p:xfrm>
        <a:graphic>
          <a:graphicData uri="http://schemas.openxmlformats.org/drawingml/2006/table">
            <a:tbl>
              <a:tblPr/>
              <a:tblGrid>
                <a:gridCol w="1136015"/>
                <a:gridCol w="1136015"/>
              </a:tblGrid>
              <a:tr h="317500">
                <a:tc gridSpan="2">
                  <a:txBody>
                    <a:bodyPr/>
                    <a:lstStyle/>
                    <a:p>
                      <a:pPr algn="l"/>
                      <a:r>
                        <a:rPr lang="en-US" altLang="zh-CN" sz="139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损益表</a:t>
                      </a:r>
                      <a:endParaRPr lang="en-US" altLang="zh-CN" sz="139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a:noFill/>
                    </a:lnT>
                    <a:lnB w="12700">
                      <a:solidFill>
                        <a:srgbClr val="D4B46D"/>
                      </a:solidFill>
                      <a:prstDash val="solid"/>
                    </a:lnB>
                    <a:solidFill>
                      <a:srgbClr val="D4B46D"/>
                    </a:solidFill>
                  </a:tcPr>
                </a:tc>
                <a:tc hMerge="1">
                  <a:tcPr>
                    <a:lnL w="0" cap="flat" cmpd="sng" algn="ctr">
                      <a:solidFill>
                        <a:srgbClr val="FFFFFF"/>
                      </a:solidFill>
                      <a:prstDash val="solid"/>
                      <a:round/>
                      <a:headEnd type="none" w="med" len="med"/>
                      <a:tailEnd type="none" w="med" len="med"/>
                    </a:lnL>
                    <a:lnR>
                      <a:noFill/>
                    </a:lnR>
                    <a:lnT>
                      <a:noFill/>
                    </a:lnT>
                    <a:lnB w="12700">
                      <a:solidFill>
                        <a:srgbClr val="D4B46D"/>
                      </a:solidFill>
                      <a:prstDash val="solid"/>
                    </a:lnB>
                    <a:solidFill>
                      <a:srgbClr val="5B9BD5"/>
                    </a:solid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销售额</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33000</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直接成本</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1200</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毛利</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2122</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r>
              <a:tr h="317500">
                <a:tc>
                  <a:txBody>
                    <a:bodyPr/>
                    <a:lstStyle/>
                    <a:p>
                      <a:pPr algn="ctr"/>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综合费用费</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2400</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财务费用</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400</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税前利润</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2099</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所得税</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9090</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solidFill>
                      <a:srgbClr val="333333"/>
                    </a:solidFill>
                  </a:tcPr>
                </a:tc>
              </a:tr>
              <a:tr h="317500">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净利润</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c>
                  <a:txBody>
                    <a:bodyPr/>
                    <a:lstStyle/>
                    <a:p>
                      <a:pPr algn="l"/>
                      <a:r>
                        <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1900</a:t>
                      </a:r>
                      <a:endParaRPr lang="en-US" altLang="zh-CN" sz="139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a:noFill/>
                    </a:lnL>
                    <a:lnR>
                      <a:noFill/>
                    </a:lnR>
                    <a:lnT w="12700">
                      <a:solidFill>
                        <a:srgbClr val="D4B46D"/>
                      </a:solidFill>
                      <a:prstDash val="solid"/>
                    </a:lnT>
                    <a:lnB w="12700">
                      <a:solidFill>
                        <a:srgbClr val="D4B46D"/>
                      </a:solidFill>
                      <a:prstDash val="solid"/>
                    </a:lnB>
                    <a:noFill/>
                  </a:tcPr>
                </a:tc>
              </a:tr>
            </a:tbl>
          </a:graphicData>
        </a:graphic>
      </p:graphicFrame>
      <p:sp>
        <p:nvSpPr>
          <p:cNvPr id="7" name="TextBox 1"/>
          <p:cNvSpPr txBox="1"/>
          <p:nvPr/>
        </p:nvSpPr>
        <p:spPr>
          <a:xfrm>
            <a:off x="647959" y="381344"/>
            <a:ext cx="2052320" cy="40449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2021年财务报表</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1711025" y="3754843"/>
            <a:ext cx="1480130" cy="211286"/>
          </a:xfrm>
          <a:custGeom>
            <a:avLst/>
            <a:gdLst>
              <a:gd name="connsiteX0" fmla="*/ 1475574 w 1480070"/>
              <a:gd name="connsiteY0" fmla="*/ 100405 h 211277"/>
              <a:gd name="connsiteX1" fmla="*/ 1374216 w 1480070"/>
              <a:gd name="connsiteY1" fmla="*/ 0 h 211277"/>
              <a:gd name="connsiteX2" fmla="*/ 0 w 1480070"/>
              <a:gd name="connsiteY2" fmla="*/ 0 h 211277"/>
              <a:gd name="connsiteX3" fmla="*/ 101358 w 1480070"/>
              <a:gd name="connsiteY3" fmla="*/ 102857 h 211277"/>
              <a:gd name="connsiteX4" fmla="*/ 0 w 1480070"/>
              <a:gd name="connsiteY4" fmla="*/ 211277 h 211277"/>
              <a:gd name="connsiteX5" fmla="*/ 5092 w 1480070"/>
              <a:gd name="connsiteY5" fmla="*/ 211277 h 211277"/>
              <a:gd name="connsiteX6" fmla="*/ 1374216 w 1480070"/>
              <a:gd name="connsiteY6" fmla="*/ 211277 h 211277"/>
              <a:gd name="connsiteX7" fmla="*/ 1379296 w 1480070"/>
              <a:gd name="connsiteY7" fmla="*/ 211277 h 211277"/>
              <a:gd name="connsiteX8" fmla="*/ 1480070 w 1480070"/>
              <a:gd name="connsiteY8" fmla="*/ 101053 h 211277"/>
              <a:gd name="connsiteX9" fmla="*/ 1474990 w 1480070"/>
              <a:gd name="connsiteY9" fmla="*/ 101053 h 211277"/>
              <a:gd name="connsiteX10" fmla="*/ 1475574 w 1480070"/>
              <a:gd name="connsiteY10" fmla="*/ 100405 h 2112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80070" h="211277">
                <a:moveTo>
                  <a:pt x="1475574" y="100405"/>
                </a:moveTo>
                <a:lnTo>
                  <a:pt x="1374216" y="0"/>
                </a:lnTo>
                <a:lnTo>
                  <a:pt x="0" y="0"/>
                </a:lnTo>
                <a:lnTo>
                  <a:pt x="101358" y="102857"/>
                </a:lnTo>
                <a:lnTo>
                  <a:pt x="0" y="211277"/>
                </a:lnTo>
                <a:lnTo>
                  <a:pt x="5092" y="211277"/>
                </a:lnTo>
                <a:lnTo>
                  <a:pt x="1374216" y="211277"/>
                </a:lnTo>
                <a:lnTo>
                  <a:pt x="1379296" y="211277"/>
                </a:lnTo>
                <a:lnTo>
                  <a:pt x="1480070" y="101053"/>
                </a:lnTo>
                <a:lnTo>
                  <a:pt x="1474990" y="101053"/>
                </a:lnTo>
                <a:lnTo>
                  <a:pt x="1475574" y="100405"/>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3391021" y="3754839"/>
            <a:ext cx="1475622" cy="211298"/>
          </a:xfrm>
          <a:custGeom>
            <a:avLst/>
            <a:gdLst>
              <a:gd name="connsiteX0" fmla="*/ 12 w 1475562"/>
              <a:gd name="connsiteY0" fmla="*/ 0 h 211289"/>
              <a:gd name="connsiteX1" fmla="*/ 99567 w 1475562"/>
              <a:gd name="connsiteY1" fmla="*/ 101053 h 211289"/>
              <a:gd name="connsiteX2" fmla="*/ 99555 w 1475562"/>
              <a:gd name="connsiteY2" fmla="*/ 101053 h 211289"/>
              <a:gd name="connsiteX3" fmla="*/ 101345 w 1475562"/>
              <a:gd name="connsiteY3" fmla="*/ 102870 h 211289"/>
              <a:gd name="connsiteX4" fmla="*/ 0 w 1475562"/>
              <a:gd name="connsiteY4" fmla="*/ 211289 h 211289"/>
              <a:gd name="connsiteX5" fmla="*/ 12 w 1475562"/>
              <a:gd name="connsiteY5" fmla="*/ 211289 h 211289"/>
              <a:gd name="connsiteX6" fmla="*/ 1374190 w 1475562"/>
              <a:gd name="connsiteY6" fmla="*/ 211289 h 211289"/>
              <a:gd name="connsiteX7" fmla="*/ 1374216 w 1475562"/>
              <a:gd name="connsiteY7" fmla="*/ 211289 h 211289"/>
              <a:gd name="connsiteX8" fmla="*/ 1475562 w 1475562"/>
              <a:gd name="connsiteY8" fmla="*/ 100406 h 211289"/>
              <a:gd name="connsiteX9" fmla="*/ 1374216 w 1475562"/>
              <a:gd name="connsiteY9" fmla="*/ 0 h 211289"/>
              <a:gd name="connsiteX10" fmla="*/ 12 w 1475562"/>
              <a:gd name="connsiteY10" fmla="*/ 0 h 2112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75562" h="211289">
                <a:moveTo>
                  <a:pt x="12" y="0"/>
                </a:moveTo>
                <a:lnTo>
                  <a:pt x="99567" y="101053"/>
                </a:lnTo>
                <a:lnTo>
                  <a:pt x="99555" y="101053"/>
                </a:lnTo>
                <a:lnTo>
                  <a:pt x="101345" y="102870"/>
                </a:lnTo>
                <a:lnTo>
                  <a:pt x="0" y="211289"/>
                </a:lnTo>
                <a:lnTo>
                  <a:pt x="12" y="211289"/>
                </a:lnTo>
                <a:lnTo>
                  <a:pt x="1374190" y="211289"/>
                </a:lnTo>
                <a:lnTo>
                  <a:pt x="1374216" y="211289"/>
                </a:lnTo>
                <a:lnTo>
                  <a:pt x="1475562" y="100406"/>
                </a:lnTo>
                <a:lnTo>
                  <a:pt x="1374216" y="0"/>
                </a:lnTo>
                <a:lnTo>
                  <a:pt x="12" y="0"/>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5066229" y="3754839"/>
            <a:ext cx="1481362" cy="211298"/>
          </a:xfrm>
          <a:custGeom>
            <a:avLst/>
            <a:gdLst>
              <a:gd name="connsiteX0" fmla="*/ 5092 w 1481302"/>
              <a:gd name="connsiteY0" fmla="*/ 0 h 211289"/>
              <a:gd name="connsiteX1" fmla="*/ 104673 w 1481302"/>
              <a:gd name="connsiteY1" fmla="*/ 101053 h 211289"/>
              <a:gd name="connsiteX2" fmla="*/ 99567 w 1481302"/>
              <a:gd name="connsiteY2" fmla="*/ 101053 h 211289"/>
              <a:gd name="connsiteX3" fmla="*/ 101358 w 1481302"/>
              <a:gd name="connsiteY3" fmla="*/ 102870 h 211289"/>
              <a:gd name="connsiteX4" fmla="*/ 0 w 1481302"/>
              <a:gd name="connsiteY4" fmla="*/ 211289 h 211289"/>
              <a:gd name="connsiteX5" fmla="*/ 5092 w 1481302"/>
              <a:gd name="connsiteY5" fmla="*/ 211289 h 211289"/>
              <a:gd name="connsiteX6" fmla="*/ 1374838 w 1481302"/>
              <a:gd name="connsiteY6" fmla="*/ 211289 h 211289"/>
              <a:gd name="connsiteX7" fmla="*/ 1379956 w 1481302"/>
              <a:gd name="connsiteY7" fmla="*/ 211289 h 211289"/>
              <a:gd name="connsiteX8" fmla="*/ 1481302 w 1481302"/>
              <a:gd name="connsiteY8" fmla="*/ 100406 h 211289"/>
              <a:gd name="connsiteX9" fmla="*/ 1379956 w 1481302"/>
              <a:gd name="connsiteY9" fmla="*/ 0 h 211289"/>
              <a:gd name="connsiteX10" fmla="*/ 5092 w 1481302"/>
              <a:gd name="connsiteY10" fmla="*/ 0 h 2112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81302" h="211289">
                <a:moveTo>
                  <a:pt x="5092" y="0"/>
                </a:moveTo>
                <a:lnTo>
                  <a:pt x="104673" y="101053"/>
                </a:lnTo>
                <a:lnTo>
                  <a:pt x="99567" y="101053"/>
                </a:lnTo>
                <a:lnTo>
                  <a:pt x="101358" y="102870"/>
                </a:lnTo>
                <a:lnTo>
                  <a:pt x="0" y="211289"/>
                </a:lnTo>
                <a:lnTo>
                  <a:pt x="5092" y="211289"/>
                </a:lnTo>
                <a:lnTo>
                  <a:pt x="1374838" y="211289"/>
                </a:lnTo>
                <a:lnTo>
                  <a:pt x="1379956" y="211289"/>
                </a:lnTo>
                <a:lnTo>
                  <a:pt x="1481302" y="100406"/>
                </a:lnTo>
                <a:lnTo>
                  <a:pt x="1379956" y="0"/>
                </a:lnTo>
                <a:lnTo>
                  <a:pt x="5092" y="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6746531" y="3754843"/>
            <a:ext cx="1477552" cy="211286"/>
          </a:xfrm>
          <a:custGeom>
            <a:avLst/>
            <a:gdLst>
              <a:gd name="connsiteX0" fmla="*/ 1475561 w 1477492"/>
              <a:gd name="connsiteY0" fmla="*/ 100405 h 211277"/>
              <a:gd name="connsiteX1" fmla="*/ 1374216 w 1477492"/>
              <a:gd name="connsiteY1" fmla="*/ 0 h 211277"/>
              <a:gd name="connsiteX2" fmla="*/ 0 w 1477492"/>
              <a:gd name="connsiteY2" fmla="*/ 0 h 211277"/>
              <a:gd name="connsiteX3" fmla="*/ 101358 w 1477492"/>
              <a:gd name="connsiteY3" fmla="*/ 102857 h 211277"/>
              <a:gd name="connsiteX4" fmla="*/ 0 w 1477492"/>
              <a:gd name="connsiteY4" fmla="*/ 211277 h 211277"/>
              <a:gd name="connsiteX5" fmla="*/ 2514 w 1477492"/>
              <a:gd name="connsiteY5" fmla="*/ 211277 h 211277"/>
              <a:gd name="connsiteX6" fmla="*/ 1374216 w 1477492"/>
              <a:gd name="connsiteY6" fmla="*/ 211277 h 211277"/>
              <a:gd name="connsiteX7" fmla="*/ 1376718 w 1477492"/>
              <a:gd name="connsiteY7" fmla="*/ 211277 h 211277"/>
              <a:gd name="connsiteX8" fmla="*/ 1477492 w 1477492"/>
              <a:gd name="connsiteY8" fmla="*/ 101053 h 211277"/>
              <a:gd name="connsiteX9" fmla="*/ 1474990 w 1477492"/>
              <a:gd name="connsiteY9" fmla="*/ 101053 h 211277"/>
              <a:gd name="connsiteX10" fmla="*/ 1475561 w 1477492"/>
              <a:gd name="connsiteY10" fmla="*/ 100405 h 2112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77492" h="211277">
                <a:moveTo>
                  <a:pt x="1475561" y="100405"/>
                </a:moveTo>
                <a:lnTo>
                  <a:pt x="1374216" y="0"/>
                </a:lnTo>
                <a:lnTo>
                  <a:pt x="0" y="0"/>
                </a:lnTo>
                <a:lnTo>
                  <a:pt x="101358" y="102857"/>
                </a:lnTo>
                <a:lnTo>
                  <a:pt x="0" y="211277"/>
                </a:lnTo>
                <a:lnTo>
                  <a:pt x="2514" y="211277"/>
                </a:lnTo>
                <a:lnTo>
                  <a:pt x="1374216" y="211277"/>
                </a:lnTo>
                <a:lnTo>
                  <a:pt x="1376718" y="211277"/>
                </a:lnTo>
                <a:lnTo>
                  <a:pt x="1477492" y="101053"/>
                </a:lnTo>
                <a:lnTo>
                  <a:pt x="1474990" y="101053"/>
                </a:lnTo>
                <a:lnTo>
                  <a:pt x="1475561" y="100405"/>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8436402" y="3754839"/>
            <a:ext cx="1374259" cy="211298"/>
          </a:xfrm>
          <a:custGeom>
            <a:avLst/>
            <a:gdLst>
              <a:gd name="connsiteX0" fmla="*/ 1374203 w 1374203"/>
              <a:gd name="connsiteY0" fmla="*/ 0 h 211289"/>
              <a:gd name="connsiteX1" fmla="*/ 0 w 1374203"/>
              <a:gd name="connsiteY1" fmla="*/ 0 h 211289"/>
              <a:gd name="connsiteX2" fmla="*/ 99568 w 1374203"/>
              <a:gd name="connsiteY2" fmla="*/ 101053 h 211289"/>
              <a:gd name="connsiteX3" fmla="*/ 101345 w 1374203"/>
              <a:gd name="connsiteY3" fmla="*/ 102870 h 211289"/>
              <a:gd name="connsiteX4" fmla="*/ 0 w 1374203"/>
              <a:gd name="connsiteY4" fmla="*/ 211289 h 211289"/>
              <a:gd name="connsiteX5" fmla="*/ 1374203 w 1374203"/>
              <a:gd name="connsiteY5" fmla="*/ 211289 h 211289"/>
              <a:gd name="connsiteX6" fmla="*/ 1374203 w 1374203"/>
              <a:gd name="connsiteY6" fmla="*/ 0 h 2112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374203" h="211289">
                <a:moveTo>
                  <a:pt x="1374203" y="0"/>
                </a:moveTo>
                <a:lnTo>
                  <a:pt x="0" y="0"/>
                </a:lnTo>
                <a:lnTo>
                  <a:pt x="99568" y="101053"/>
                </a:lnTo>
                <a:lnTo>
                  <a:pt x="101345" y="102870"/>
                </a:lnTo>
                <a:lnTo>
                  <a:pt x="0" y="211289"/>
                </a:lnTo>
                <a:lnTo>
                  <a:pt x="1374203" y="211289"/>
                </a:lnTo>
                <a:lnTo>
                  <a:pt x="1374203" y="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3301145" y="3244102"/>
            <a:ext cx="25401" cy="559267"/>
          </a:xfrm>
          <a:custGeom>
            <a:avLst/>
            <a:gdLst>
              <a:gd name="connsiteX0" fmla="*/ 6350 w 25400"/>
              <a:gd name="connsiteY0" fmla="*/ 6350 h 559244"/>
              <a:gd name="connsiteX1" fmla="*/ 6350 w 25400"/>
              <a:gd name="connsiteY1" fmla="*/ 552894 h 559244"/>
            </a:gdLst>
            <a:ahLst/>
            <a:cxnLst>
              <a:cxn ang="0">
                <a:pos x="connsiteX0" y="connsiteY0"/>
              </a:cxn>
              <a:cxn ang="1">
                <a:pos x="connsiteX1" y="connsiteY1"/>
              </a:cxn>
            </a:cxnLst>
            <a:rect l="l" t="t" r="r" b="b"/>
            <a:pathLst>
              <a:path w="25400" h="559244">
                <a:moveTo>
                  <a:pt x="6350" y="6350"/>
                </a:moveTo>
                <a:lnTo>
                  <a:pt x="6350" y="552894"/>
                </a:lnTo>
              </a:path>
            </a:pathLst>
          </a:custGeom>
          <a:ln w="12700">
            <a:solidFill>
              <a:srgbClr val="8E8E8E">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6647117" y="3244102"/>
            <a:ext cx="25401" cy="559267"/>
          </a:xfrm>
          <a:custGeom>
            <a:avLst/>
            <a:gdLst>
              <a:gd name="connsiteX0" fmla="*/ 6350 w 25400"/>
              <a:gd name="connsiteY0" fmla="*/ 6350 h 559244"/>
              <a:gd name="connsiteX1" fmla="*/ 6350 w 25400"/>
              <a:gd name="connsiteY1" fmla="*/ 552894 h 559244"/>
            </a:gdLst>
            <a:ahLst/>
            <a:cxnLst>
              <a:cxn ang="0">
                <a:pos x="connsiteX0" y="connsiteY0"/>
              </a:cxn>
              <a:cxn ang="1">
                <a:pos x="connsiteX1" y="connsiteY1"/>
              </a:cxn>
            </a:cxnLst>
            <a:rect l="l" t="t" r="r" b="b"/>
            <a:pathLst>
              <a:path w="25400" h="559244">
                <a:moveTo>
                  <a:pt x="6350" y="6350"/>
                </a:moveTo>
                <a:lnTo>
                  <a:pt x="6350" y="552894"/>
                </a:lnTo>
              </a:path>
            </a:pathLst>
          </a:custGeom>
          <a:ln w="12700">
            <a:solidFill>
              <a:srgbClr val="8E8E8E">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4963126" y="3854137"/>
            <a:ext cx="25401" cy="559267"/>
          </a:xfrm>
          <a:custGeom>
            <a:avLst/>
            <a:gdLst>
              <a:gd name="connsiteX0" fmla="*/ 6350 w 25400"/>
              <a:gd name="connsiteY0" fmla="*/ 6350 h 559244"/>
              <a:gd name="connsiteX1" fmla="*/ 6350 w 25400"/>
              <a:gd name="connsiteY1" fmla="*/ 552894 h 559244"/>
            </a:gdLst>
            <a:ahLst/>
            <a:cxnLst>
              <a:cxn ang="0">
                <a:pos x="connsiteX0" y="connsiteY0"/>
              </a:cxn>
              <a:cxn ang="1">
                <a:pos x="connsiteX1" y="connsiteY1"/>
              </a:cxn>
            </a:cxnLst>
            <a:rect l="l" t="t" r="r" b="b"/>
            <a:pathLst>
              <a:path w="25400" h="559244">
                <a:moveTo>
                  <a:pt x="6350" y="6350"/>
                </a:moveTo>
                <a:lnTo>
                  <a:pt x="6350" y="552894"/>
                </a:lnTo>
              </a:path>
            </a:pathLst>
          </a:custGeom>
          <a:ln w="12700">
            <a:solidFill>
              <a:srgbClr val="8E8E8E">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8341097" y="3854137"/>
            <a:ext cx="25401" cy="559267"/>
          </a:xfrm>
          <a:custGeom>
            <a:avLst/>
            <a:gdLst>
              <a:gd name="connsiteX0" fmla="*/ 6350 w 25400"/>
              <a:gd name="connsiteY0" fmla="*/ 6350 h 559244"/>
              <a:gd name="connsiteX1" fmla="*/ 6350 w 25400"/>
              <a:gd name="connsiteY1" fmla="*/ 552894 h 559244"/>
            </a:gdLst>
            <a:ahLst/>
            <a:cxnLst>
              <a:cxn ang="0">
                <a:pos x="connsiteX0" y="connsiteY0"/>
              </a:cxn>
              <a:cxn ang="1">
                <a:pos x="connsiteX1" y="connsiteY1"/>
              </a:cxn>
            </a:cxnLst>
            <a:rect l="l" t="t" r="r" b="b"/>
            <a:pathLst>
              <a:path w="25400" h="559244">
                <a:moveTo>
                  <a:pt x="6350" y="6350"/>
                </a:moveTo>
                <a:lnTo>
                  <a:pt x="6350" y="552894"/>
                </a:lnTo>
              </a:path>
            </a:pathLst>
          </a:custGeom>
          <a:ln w="12700">
            <a:solidFill>
              <a:srgbClr val="8E8E8E">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8303020" y="3807032"/>
            <a:ext cx="89996" cy="89996"/>
          </a:xfrm>
          <a:custGeom>
            <a:avLst/>
            <a:gdLst>
              <a:gd name="connsiteX0" fmla="*/ 89992 w 89992"/>
              <a:gd name="connsiteY0" fmla="*/ 44894 h 89992"/>
              <a:gd name="connsiteX1" fmla="*/ 89992 w 89992"/>
              <a:gd name="connsiteY1" fmla="*/ 44894 h 89992"/>
              <a:gd name="connsiteX2" fmla="*/ 44995 w 89992"/>
              <a:gd name="connsiteY2" fmla="*/ 0 h 89992"/>
              <a:gd name="connsiteX3" fmla="*/ 0 w 89992"/>
              <a:gd name="connsiteY3" fmla="*/ 44894 h 89992"/>
              <a:gd name="connsiteX4" fmla="*/ 0 w 89992"/>
              <a:gd name="connsiteY4" fmla="*/ 44945 h 89992"/>
              <a:gd name="connsiteX5" fmla="*/ 0 w 89992"/>
              <a:gd name="connsiteY5" fmla="*/ 44996 h 89992"/>
              <a:gd name="connsiteX6" fmla="*/ 44995 w 89992"/>
              <a:gd name="connsiteY6" fmla="*/ 89992 h 89992"/>
              <a:gd name="connsiteX7" fmla="*/ 89992 w 89992"/>
              <a:gd name="connsiteY7" fmla="*/ 44996 h 89992"/>
              <a:gd name="connsiteX8" fmla="*/ 89992 w 89992"/>
              <a:gd name="connsiteY8" fmla="*/ 44945 h 89992"/>
              <a:gd name="connsiteX9" fmla="*/ 89992 w 89992"/>
              <a:gd name="connsiteY9" fmla="*/ 44894 h 899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89992" h="89992">
                <a:moveTo>
                  <a:pt x="89992" y="44894"/>
                </a:moveTo>
                <a:lnTo>
                  <a:pt x="89992" y="44894"/>
                </a:lnTo>
                <a:cubicBezTo>
                  <a:pt x="89941" y="20091"/>
                  <a:pt x="69824" y="0"/>
                  <a:pt x="44995" y="0"/>
                </a:cubicBezTo>
                <a:cubicBezTo>
                  <a:pt x="20192" y="0"/>
                  <a:pt x="75" y="20091"/>
                  <a:pt x="0" y="44894"/>
                </a:cubicBezTo>
                <a:lnTo>
                  <a:pt x="0" y="44945"/>
                </a:lnTo>
                <a:lnTo>
                  <a:pt x="0" y="44996"/>
                </a:lnTo>
                <a:cubicBezTo>
                  <a:pt x="0" y="69837"/>
                  <a:pt x="20166" y="89992"/>
                  <a:pt x="44995" y="89992"/>
                </a:cubicBezTo>
                <a:cubicBezTo>
                  <a:pt x="69850" y="89992"/>
                  <a:pt x="89992" y="69837"/>
                  <a:pt x="89992" y="44996"/>
                </a:cubicBezTo>
                <a:lnTo>
                  <a:pt x="89992" y="44945"/>
                </a:lnTo>
                <a:lnTo>
                  <a:pt x="89992" y="4489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6608468" y="3807008"/>
            <a:ext cx="89996" cy="90008"/>
          </a:xfrm>
          <a:custGeom>
            <a:avLst/>
            <a:gdLst>
              <a:gd name="connsiteX0" fmla="*/ 89992 w 89992"/>
              <a:gd name="connsiteY0" fmla="*/ 44894 h 90004"/>
              <a:gd name="connsiteX1" fmla="*/ 44996 w 89992"/>
              <a:gd name="connsiteY1" fmla="*/ 0 h 90004"/>
              <a:gd name="connsiteX2" fmla="*/ 0 w 89992"/>
              <a:gd name="connsiteY2" fmla="*/ 44894 h 90004"/>
              <a:gd name="connsiteX3" fmla="*/ 0 w 89992"/>
              <a:gd name="connsiteY3" fmla="*/ 44919 h 90004"/>
              <a:gd name="connsiteX4" fmla="*/ 0 w 89992"/>
              <a:gd name="connsiteY4" fmla="*/ 45021 h 90004"/>
              <a:gd name="connsiteX5" fmla="*/ 44996 w 89992"/>
              <a:gd name="connsiteY5" fmla="*/ 90004 h 90004"/>
              <a:gd name="connsiteX6" fmla="*/ 89992 w 89992"/>
              <a:gd name="connsiteY6" fmla="*/ 45021 h 90004"/>
              <a:gd name="connsiteX7" fmla="*/ 89992 w 89992"/>
              <a:gd name="connsiteY7" fmla="*/ 44957 h 90004"/>
              <a:gd name="connsiteX8" fmla="*/ 89992 w 89992"/>
              <a:gd name="connsiteY8" fmla="*/ 44894 h 900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89992" h="90004">
                <a:moveTo>
                  <a:pt x="89992" y="44894"/>
                </a:moveTo>
                <a:cubicBezTo>
                  <a:pt x="89941" y="20091"/>
                  <a:pt x="69825" y="0"/>
                  <a:pt x="44996" y="0"/>
                </a:cubicBezTo>
                <a:cubicBezTo>
                  <a:pt x="20167" y="0"/>
                  <a:pt x="51" y="20091"/>
                  <a:pt x="0" y="44894"/>
                </a:cubicBezTo>
                <a:lnTo>
                  <a:pt x="0" y="44919"/>
                </a:lnTo>
                <a:lnTo>
                  <a:pt x="0" y="45021"/>
                </a:lnTo>
                <a:cubicBezTo>
                  <a:pt x="0" y="69850"/>
                  <a:pt x="20142" y="90004"/>
                  <a:pt x="44996" y="90004"/>
                </a:cubicBezTo>
                <a:cubicBezTo>
                  <a:pt x="69850" y="90004"/>
                  <a:pt x="89992" y="69850"/>
                  <a:pt x="89992" y="45021"/>
                </a:cubicBezTo>
                <a:lnTo>
                  <a:pt x="89992" y="44957"/>
                </a:lnTo>
                <a:lnTo>
                  <a:pt x="89992" y="4489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4924298" y="3807032"/>
            <a:ext cx="89996" cy="89996"/>
          </a:xfrm>
          <a:custGeom>
            <a:avLst/>
            <a:gdLst>
              <a:gd name="connsiteX0" fmla="*/ 89992 w 89992"/>
              <a:gd name="connsiteY0" fmla="*/ 44894 h 89992"/>
              <a:gd name="connsiteX1" fmla="*/ 44996 w 89992"/>
              <a:gd name="connsiteY1" fmla="*/ 0 h 89992"/>
              <a:gd name="connsiteX2" fmla="*/ 0 w 89992"/>
              <a:gd name="connsiteY2" fmla="*/ 44894 h 89992"/>
              <a:gd name="connsiteX3" fmla="*/ 0 w 89992"/>
              <a:gd name="connsiteY3" fmla="*/ 44894 h 89992"/>
              <a:gd name="connsiteX4" fmla="*/ 0 w 89992"/>
              <a:gd name="connsiteY4" fmla="*/ 44945 h 89992"/>
              <a:gd name="connsiteX5" fmla="*/ 0 w 89992"/>
              <a:gd name="connsiteY5" fmla="*/ 44996 h 89992"/>
              <a:gd name="connsiteX6" fmla="*/ 44996 w 89992"/>
              <a:gd name="connsiteY6" fmla="*/ 89992 h 89992"/>
              <a:gd name="connsiteX7" fmla="*/ 89992 w 89992"/>
              <a:gd name="connsiteY7" fmla="*/ 44996 h 89992"/>
              <a:gd name="connsiteX8" fmla="*/ 89992 w 89992"/>
              <a:gd name="connsiteY8" fmla="*/ 44945 h 89992"/>
              <a:gd name="connsiteX9" fmla="*/ 89992 w 89992"/>
              <a:gd name="connsiteY9" fmla="*/ 44894 h 899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89992" h="89992">
                <a:moveTo>
                  <a:pt x="89992" y="44894"/>
                </a:moveTo>
                <a:cubicBezTo>
                  <a:pt x="89928" y="20091"/>
                  <a:pt x="69812" y="0"/>
                  <a:pt x="44996" y="0"/>
                </a:cubicBezTo>
                <a:cubicBezTo>
                  <a:pt x="20180" y="0"/>
                  <a:pt x="63" y="20091"/>
                  <a:pt x="0" y="44894"/>
                </a:cubicBezTo>
                <a:lnTo>
                  <a:pt x="0" y="44894"/>
                </a:lnTo>
                <a:lnTo>
                  <a:pt x="0" y="44945"/>
                </a:lnTo>
                <a:lnTo>
                  <a:pt x="0" y="44996"/>
                </a:lnTo>
                <a:cubicBezTo>
                  <a:pt x="0" y="69837"/>
                  <a:pt x="20142" y="89992"/>
                  <a:pt x="44996" y="89992"/>
                </a:cubicBezTo>
                <a:cubicBezTo>
                  <a:pt x="69850" y="89992"/>
                  <a:pt x="89992" y="69837"/>
                  <a:pt x="89992" y="44996"/>
                </a:cubicBezTo>
                <a:lnTo>
                  <a:pt x="89992" y="44945"/>
                </a:lnTo>
                <a:lnTo>
                  <a:pt x="89992" y="4489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Freeform 3"/>
          <p:cNvSpPr/>
          <p:nvPr/>
        </p:nvSpPr>
        <p:spPr>
          <a:xfrm>
            <a:off x="3262490" y="3807032"/>
            <a:ext cx="90008" cy="89996"/>
          </a:xfrm>
          <a:custGeom>
            <a:avLst/>
            <a:gdLst>
              <a:gd name="connsiteX0" fmla="*/ 89992 w 90004"/>
              <a:gd name="connsiteY0" fmla="*/ 44894 h 89992"/>
              <a:gd name="connsiteX1" fmla="*/ 44996 w 90004"/>
              <a:gd name="connsiteY1" fmla="*/ 0 h 89992"/>
              <a:gd name="connsiteX2" fmla="*/ 12 w 90004"/>
              <a:gd name="connsiteY2" fmla="*/ 44894 h 89992"/>
              <a:gd name="connsiteX3" fmla="*/ 0 w 90004"/>
              <a:gd name="connsiteY3" fmla="*/ 44894 h 89992"/>
              <a:gd name="connsiteX4" fmla="*/ 0 w 90004"/>
              <a:gd name="connsiteY4" fmla="*/ 44945 h 89992"/>
              <a:gd name="connsiteX5" fmla="*/ 0 w 90004"/>
              <a:gd name="connsiteY5" fmla="*/ 44996 h 89992"/>
              <a:gd name="connsiteX6" fmla="*/ 44996 w 90004"/>
              <a:gd name="connsiteY6" fmla="*/ 89992 h 89992"/>
              <a:gd name="connsiteX7" fmla="*/ 90004 w 90004"/>
              <a:gd name="connsiteY7" fmla="*/ 44996 h 89992"/>
              <a:gd name="connsiteX8" fmla="*/ 89992 w 90004"/>
              <a:gd name="connsiteY8" fmla="*/ 44945 h 89992"/>
              <a:gd name="connsiteX9" fmla="*/ 90004 w 90004"/>
              <a:gd name="connsiteY9" fmla="*/ 44894 h 89992"/>
              <a:gd name="connsiteX10" fmla="*/ 89992 w 90004"/>
              <a:gd name="connsiteY10" fmla="*/ 44894 h 899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0004" h="89992">
                <a:moveTo>
                  <a:pt x="89992" y="44894"/>
                </a:moveTo>
                <a:cubicBezTo>
                  <a:pt x="89929" y="20091"/>
                  <a:pt x="69812" y="0"/>
                  <a:pt x="44996" y="0"/>
                </a:cubicBezTo>
                <a:cubicBezTo>
                  <a:pt x="20180" y="0"/>
                  <a:pt x="63" y="20091"/>
                  <a:pt x="12" y="44894"/>
                </a:cubicBezTo>
                <a:lnTo>
                  <a:pt x="0" y="44894"/>
                </a:lnTo>
                <a:lnTo>
                  <a:pt x="0" y="44945"/>
                </a:lnTo>
                <a:lnTo>
                  <a:pt x="0" y="44996"/>
                </a:lnTo>
                <a:cubicBezTo>
                  <a:pt x="0" y="69837"/>
                  <a:pt x="20142" y="89992"/>
                  <a:pt x="44996" y="89992"/>
                </a:cubicBezTo>
                <a:cubicBezTo>
                  <a:pt x="69862" y="89992"/>
                  <a:pt x="90004" y="69837"/>
                  <a:pt x="90004" y="44996"/>
                </a:cubicBezTo>
                <a:lnTo>
                  <a:pt x="89992" y="44945"/>
                </a:lnTo>
                <a:lnTo>
                  <a:pt x="90004" y="44894"/>
                </a:lnTo>
                <a:lnTo>
                  <a:pt x="89992" y="4489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TextBox 1"/>
          <p:cNvSpPr txBox="1"/>
          <p:nvPr/>
        </p:nvSpPr>
        <p:spPr>
          <a:xfrm>
            <a:off x="571756" y="406745"/>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融资计划</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TextBox 1"/>
          <p:cNvSpPr txBox="1"/>
          <p:nvPr/>
        </p:nvSpPr>
        <p:spPr>
          <a:xfrm>
            <a:off x="3129612" y="2078774"/>
            <a:ext cx="355600" cy="273685"/>
          </a:xfrm>
          <a:prstGeom prst="rect">
            <a:avLst/>
          </a:prstGeom>
          <a:noFill/>
        </p:spPr>
        <p:txBody>
          <a:bodyPr wrap="none" lIns="0" tIns="0" rIns="0" rtlCol="0">
            <a:spAutoFit/>
          </a:bodyPr>
          <a:lstStyle/>
          <a:p>
            <a:pPr defTabSz="0">
              <a:lnSpc>
                <a:spcPct val="100000"/>
              </a:lnSpc>
              <a:tabLst>
                <a:tab pos="533400" algn="l"/>
                <a:tab pos="711200" algn="l"/>
              </a:tabLst>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目的</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6475560" y="2352467"/>
            <a:ext cx="355600" cy="273685"/>
          </a:xfrm>
          <a:prstGeom prst="rect">
            <a:avLst/>
          </a:prstGeom>
          <a:noFill/>
        </p:spPr>
        <p:txBody>
          <a:bodyPr wrap="none" lIns="0" tIns="0" rIns="0" rtlCol="0">
            <a:spAutoFit/>
          </a:bodyPr>
          <a:lstStyle/>
          <a:p>
            <a:pPr defTabSz="0">
              <a:lnSpc>
                <a:spcPct val="100000"/>
              </a:lnSpc>
              <a:tabLst>
                <a:tab pos="533400" algn="l"/>
                <a:tab pos="711200" algn="l"/>
              </a:tabLst>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意义</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2857849" y="3759681"/>
            <a:ext cx="179070" cy="243205"/>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01</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TextBox 1"/>
          <p:cNvSpPr txBox="1"/>
          <p:nvPr/>
        </p:nvSpPr>
        <p:spPr>
          <a:xfrm>
            <a:off x="4051697" y="4681703"/>
            <a:ext cx="1828800" cy="553720"/>
          </a:xfrm>
          <a:prstGeom prst="rect">
            <a:avLst/>
          </a:prstGeom>
          <a:noFill/>
        </p:spPr>
        <p:txBody>
          <a:bodyPr wrap="none" lIns="0" tIns="0" rIns="0" rtlCol="0">
            <a:spAutoFit/>
          </a:bodyPr>
          <a:lstStyle/>
          <a:p>
            <a:pPr algn="ctr" defTabSz="0">
              <a:lnSpc>
                <a:spcPts val="2200"/>
              </a:lnSpc>
              <a:tabLst>
                <a:tab pos="469900" algn="l"/>
                <a:tab pos="609600" algn="l"/>
                <a:tab pos="6985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股票融资，向其他投资者出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800"/>
              </a:lnSpc>
              <a:tabLst>
                <a:tab pos="469900" algn="l"/>
                <a:tab pos="609600" algn="l"/>
                <a:tab pos="6985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售所有权</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6198084" y="3759681"/>
            <a:ext cx="179070" cy="243205"/>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03</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TextBox 1"/>
          <p:cNvSpPr txBox="1"/>
          <p:nvPr/>
        </p:nvSpPr>
        <p:spPr>
          <a:xfrm>
            <a:off x="8170464" y="4413733"/>
            <a:ext cx="355600" cy="273685"/>
          </a:xfrm>
          <a:prstGeom prst="rect">
            <a:avLst/>
          </a:prstGeom>
          <a:noFill/>
        </p:spPr>
        <p:txBody>
          <a:bodyPr wrap="none" lIns="0" tIns="0" rIns="0" rtlCol="0">
            <a:spAutoFit/>
          </a:bodyPr>
          <a:lstStyle/>
          <a:p>
            <a:pPr algn="ctr" defTabSz="0">
              <a:lnSpc>
                <a:spcPct val="100000"/>
              </a:lnSpc>
              <a:tabLst>
                <a:tab pos="25400" algn="l"/>
                <a:tab pos="63500" algn="l"/>
                <a:tab pos="254000" algn="l"/>
              </a:tabLst>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计划</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TextBox 1"/>
          <p:cNvSpPr txBox="1"/>
          <p:nvPr/>
        </p:nvSpPr>
        <p:spPr>
          <a:xfrm>
            <a:off x="580646" y="1037935"/>
            <a:ext cx="6858000" cy="594360"/>
          </a:xfrm>
          <a:prstGeom prst="rect">
            <a:avLst/>
          </a:prstGeom>
          <a:noFill/>
        </p:spPr>
        <p:txBody>
          <a:bodyPr wrap="none" lIns="0" tIns="0" rIns="0" rtlCol="0">
            <a:spAutoFit/>
          </a:bodyPr>
          <a:lstStyle/>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我们需要运用资本的力量，如果所投资的项目带来的收益率，融资所需的利率。项目的收入每年都有所</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tabLst>
                <a:tab pos="76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增长，但是多带来的资金流比没有增长，项目正考虑进一步融资，以获得更好的发展。</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TextBox 1"/>
          <p:cNvSpPr txBox="1"/>
          <p:nvPr/>
        </p:nvSpPr>
        <p:spPr>
          <a:xfrm>
            <a:off x="2399362" y="2352459"/>
            <a:ext cx="1828800" cy="868680"/>
          </a:xfrm>
          <a:prstGeom prst="rect">
            <a:avLst/>
          </a:prstGeom>
          <a:noFill/>
        </p:spPr>
        <p:txBody>
          <a:bodyPr wrap="none" lIns="0" tIns="0" rIns="0" rtlCol="0">
            <a:spAutoFit/>
          </a:bodyPr>
          <a:lstStyle/>
          <a:p>
            <a:pPr algn="ctr" defTabSz="0">
              <a:lnSpc>
                <a:spcPct val="150000"/>
              </a:lnSpc>
              <a:tabLst>
                <a:tab pos="533400" algn="l"/>
                <a:tab pos="711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为了扩大的经营，从而获得</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533400" algn="l"/>
                <a:tab pos="711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更多的收益，扩大规模便于</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533400" algn="l"/>
                <a:tab pos="711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更好的发展</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TextBox 1"/>
          <p:cNvSpPr txBox="1"/>
          <p:nvPr/>
        </p:nvSpPr>
        <p:spPr>
          <a:xfrm>
            <a:off x="5745310" y="2626152"/>
            <a:ext cx="1828800" cy="594360"/>
          </a:xfrm>
          <a:prstGeom prst="rect">
            <a:avLst/>
          </a:prstGeom>
          <a:noFill/>
        </p:spPr>
        <p:txBody>
          <a:bodyPr wrap="none" lIns="0" tIns="0" rIns="0" rtlCol="0">
            <a:spAutoFit/>
          </a:bodyPr>
          <a:lstStyle/>
          <a:p>
            <a:pPr algn="ctr" defTabSz="0">
              <a:lnSpc>
                <a:spcPct val="150000"/>
              </a:lnSpc>
              <a:tabLst>
                <a:tab pos="533400" algn="l"/>
                <a:tab pos="711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优化自身的资本结构，提高</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533400" algn="l"/>
                <a:tab pos="7112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自身的绩效 </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TextBox 1"/>
          <p:cNvSpPr txBox="1"/>
          <p:nvPr/>
        </p:nvSpPr>
        <p:spPr>
          <a:xfrm>
            <a:off x="4788297" y="4413733"/>
            <a:ext cx="355600" cy="273685"/>
          </a:xfrm>
          <a:prstGeom prst="rect">
            <a:avLst/>
          </a:prstGeom>
          <a:noFill/>
        </p:spPr>
        <p:txBody>
          <a:bodyPr wrap="none" lIns="0" tIns="0" rIns="0" rtlCol="0">
            <a:spAutoFit/>
          </a:bodyPr>
          <a:lstStyle/>
          <a:p>
            <a:pPr defTabSz="0">
              <a:lnSpc>
                <a:spcPct val="100000"/>
              </a:lnSpc>
              <a:tabLst>
                <a:tab pos="469900" algn="l"/>
                <a:tab pos="609600" algn="l"/>
                <a:tab pos="698500" algn="l"/>
              </a:tabLst>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方式</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TextBox 1"/>
          <p:cNvSpPr txBox="1"/>
          <p:nvPr/>
        </p:nvSpPr>
        <p:spPr>
          <a:xfrm>
            <a:off x="4528034" y="3759681"/>
            <a:ext cx="179070" cy="243205"/>
          </a:xfrm>
          <a:prstGeom prst="rect">
            <a:avLst/>
          </a:prstGeom>
          <a:noFill/>
        </p:spPr>
        <p:txBody>
          <a:bodyPr wrap="none" lIns="0" tIns="0" rIns="0" rtlCol="0">
            <a:spAutoFit/>
          </a:bodyPr>
          <a:lstStyle/>
          <a:p>
            <a:pPr defTabSz="0">
              <a:lnSpc>
                <a:spcPts val="15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02</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TextBox 1"/>
          <p:cNvSpPr txBox="1"/>
          <p:nvPr/>
        </p:nvSpPr>
        <p:spPr>
          <a:xfrm>
            <a:off x="7885984" y="4661383"/>
            <a:ext cx="924560" cy="594360"/>
          </a:xfrm>
          <a:prstGeom prst="rect">
            <a:avLst/>
          </a:prstGeom>
          <a:noFill/>
        </p:spPr>
        <p:txBody>
          <a:bodyPr wrap="none" lIns="0" tIns="0" rIns="0" rtlCol="0">
            <a:spAutoFit/>
          </a:bodyPr>
          <a:lstStyle/>
          <a:p>
            <a:pPr algn="ctr" defTabSz="0">
              <a:lnSpc>
                <a:spcPct val="150000"/>
              </a:lnSpc>
              <a:tabLst>
                <a:tab pos="25400" algn="l"/>
                <a:tab pos="63500" algn="l"/>
                <a:tab pos="2540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出让19%股权</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25400" algn="l"/>
                <a:tab pos="63500" algn="l"/>
                <a:tab pos="2540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融资2000万</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TextBox 1"/>
          <p:cNvSpPr txBox="1"/>
          <p:nvPr/>
        </p:nvSpPr>
        <p:spPr>
          <a:xfrm>
            <a:off x="7893534" y="3762221"/>
            <a:ext cx="179070" cy="243205"/>
          </a:xfrm>
          <a:prstGeom prst="rect">
            <a:avLst/>
          </a:prstGeom>
          <a:noFill/>
        </p:spPr>
        <p:txBody>
          <a:bodyPr wrap="none" lIns="0" tIns="0" rIns="0" rtlCol="0">
            <a:spAutoFit/>
          </a:bodyPr>
          <a:lstStyle/>
          <a:p>
            <a:pPr defTabSz="0">
              <a:lnSpc>
                <a:spcPts val="1500"/>
              </a:lnSpc>
            </a:pPr>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04</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45" cy="6480233"/>
          </a:xfrm>
          <a:custGeom>
            <a:avLst/>
            <a:gdLst>
              <a:gd name="connsiteX0" fmla="*/ 0 w 11519979"/>
              <a:gd name="connsiteY0" fmla="*/ 6479971 h 6479971"/>
              <a:gd name="connsiteX1" fmla="*/ 11519979 w 11519979"/>
              <a:gd name="connsiteY1" fmla="*/ 6479971 h 6479971"/>
              <a:gd name="connsiteX2" fmla="*/ 11519979 w 11519979"/>
              <a:gd name="connsiteY2" fmla="*/ 0 h 6479971"/>
              <a:gd name="connsiteX3" fmla="*/ 0 w 11519979"/>
              <a:gd name="connsiteY3" fmla="*/ 0 h 6479971"/>
              <a:gd name="connsiteX4" fmla="*/ 0 w 11519979"/>
              <a:gd name="connsiteY4" fmla="*/ 6479971 h 64799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79" h="6479971">
                <a:moveTo>
                  <a:pt x="0" y="6479971"/>
                </a:moveTo>
                <a:lnTo>
                  <a:pt x="11519979" y="6479971"/>
                </a:lnTo>
                <a:lnTo>
                  <a:pt x="11519979" y="0"/>
                </a:lnTo>
                <a:lnTo>
                  <a:pt x="0" y="0"/>
                </a:lnTo>
                <a:lnTo>
                  <a:pt x="0" y="647997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33"/>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43" y="354991"/>
            <a:ext cx="2047310" cy="428299"/>
          </a:xfrm>
          <a:custGeom>
            <a:avLst/>
            <a:gdLst>
              <a:gd name="connsiteX0" fmla="*/ 1880552 w 2047227"/>
              <a:gd name="connsiteY0" fmla="*/ 428282 h 428282"/>
              <a:gd name="connsiteX1" fmla="*/ 0 w 2047227"/>
              <a:gd name="connsiteY1" fmla="*/ 428282 h 428282"/>
              <a:gd name="connsiteX2" fmla="*/ 0 w 2047227"/>
              <a:gd name="connsiteY2" fmla="*/ 0 h 428282"/>
              <a:gd name="connsiteX3" fmla="*/ 2047227 w 2047227"/>
              <a:gd name="connsiteY3" fmla="*/ 0 h 428282"/>
              <a:gd name="connsiteX4" fmla="*/ 1880552 w 2047227"/>
              <a:gd name="connsiteY4" fmla="*/ 428282 h 4282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47227" h="428282">
                <a:moveTo>
                  <a:pt x="1880552" y="428282"/>
                </a:moveTo>
                <a:lnTo>
                  <a:pt x="0" y="428282"/>
                </a:lnTo>
                <a:lnTo>
                  <a:pt x="0" y="0"/>
                </a:lnTo>
                <a:lnTo>
                  <a:pt x="2047227" y="0"/>
                </a:lnTo>
                <a:lnTo>
                  <a:pt x="1880552" y="42828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6100853" y="2945432"/>
            <a:ext cx="150335" cy="191612"/>
          </a:xfrm>
          <a:custGeom>
            <a:avLst/>
            <a:gdLst>
              <a:gd name="connsiteX0" fmla="*/ 38786 w 150329"/>
              <a:gd name="connsiteY0" fmla="*/ 22123 h 191604"/>
              <a:gd name="connsiteX1" fmla="*/ 50177 w 150329"/>
              <a:gd name="connsiteY1" fmla="*/ 20370 h 191604"/>
              <a:gd name="connsiteX2" fmla="*/ 63334 w 150329"/>
              <a:gd name="connsiteY2" fmla="*/ 20370 h 191604"/>
              <a:gd name="connsiteX3" fmla="*/ 58521 w 150329"/>
              <a:gd name="connsiteY3" fmla="*/ 85712 h 191604"/>
              <a:gd name="connsiteX4" fmla="*/ 42748 w 150329"/>
              <a:gd name="connsiteY4" fmla="*/ 137020 h 191604"/>
              <a:gd name="connsiteX5" fmla="*/ 6350 w 150329"/>
              <a:gd name="connsiteY5" fmla="*/ 180860 h 191604"/>
              <a:gd name="connsiteX6" fmla="*/ 8115 w 150329"/>
              <a:gd name="connsiteY6" fmla="*/ 183489 h 191604"/>
              <a:gd name="connsiteX7" fmla="*/ 50634 w 150329"/>
              <a:gd name="connsiteY7" fmla="*/ 141833 h 191604"/>
              <a:gd name="connsiteX8" fmla="*/ 69900 w 150329"/>
              <a:gd name="connsiteY8" fmla="*/ 88341 h 191604"/>
              <a:gd name="connsiteX9" fmla="*/ 75603 w 150329"/>
              <a:gd name="connsiteY9" fmla="*/ 20370 h 191604"/>
              <a:gd name="connsiteX10" fmla="*/ 123812 w 150329"/>
              <a:gd name="connsiteY10" fmla="*/ 20370 h 191604"/>
              <a:gd name="connsiteX11" fmla="*/ 111988 w 150329"/>
              <a:gd name="connsiteY11" fmla="*/ 159385 h 191604"/>
              <a:gd name="connsiteX12" fmla="*/ 104978 w 150329"/>
              <a:gd name="connsiteY12" fmla="*/ 164642 h 191604"/>
              <a:gd name="connsiteX13" fmla="*/ 72097 w 150329"/>
              <a:gd name="connsiteY13" fmla="*/ 161556 h 191604"/>
              <a:gd name="connsiteX14" fmla="*/ 72097 w 150329"/>
              <a:gd name="connsiteY14" fmla="*/ 165950 h 191604"/>
              <a:gd name="connsiteX15" fmla="*/ 101015 w 150329"/>
              <a:gd name="connsiteY15" fmla="*/ 185254 h 191604"/>
              <a:gd name="connsiteX16" fmla="*/ 122504 w 150329"/>
              <a:gd name="connsiteY16" fmla="*/ 169011 h 191604"/>
              <a:gd name="connsiteX17" fmla="*/ 136093 w 150329"/>
              <a:gd name="connsiteY17" fmla="*/ 23888 h 191604"/>
              <a:gd name="connsiteX18" fmla="*/ 143979 w 150329"/>
              <a:gd name="connsiteY18" fmla="*/ 17741 h 191604"/>
              <a:gd name="connsiteX19" fmla="*/ 130822 w 150329"/>
              <a:gd name="connsiteY19" fmla="*/ 6350 h 191604"/>
              <a:gd name="connsiteX20" fmla="*/ 122936 w 150329"/>
              <a:gd name="connsiteY20" fmla="*/ 15113 h 191604"/>
              <a:gd name="connsiteX21" fmla="*/ 31775 w 150329"/>
              <a:gd name="connsiteY21" fmla="*/ 15113 h 191604"/>
              <a:gd name="connsiteX22" fmla="*/ 38786 w 150329"/>
              <a:gd name="connsiteY22" fmla="*/ 22123 h 1916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50329" h="191604">
                <a:moveTo>
                  <a:pt x="38786" y="22123"/>
                </a:moveTo>
                <a:lnTo>
                  <a:pt x="50177" y="20370"/>
                </a:lnTo>
                <a:lnTo>
                  <a:pt x="63334" y="20370"/>
                </a:lnTo>
                <a:cubicBezTo>
                  <a:pt x="62750" y="44361"/>
                  <a:pt x="61150" y="66128"/>
                  <a:pt x="58521" y="85712"/>
                </a:cubicBezTo>
                <a:cubicBezTo>
                  <a:pt x="55892" y="105308"/>
                  <a:pt x="50634" y="122402"/>
                  <a:pt x="42748" y="137020"/>
                </a:cubicBezTo>
                <a:cubicBezTo>
                  <a:pt x="34836" y="151625"/>
                  <a:pt x="22707" y="166242"/>
                  <a:pt x="6350" y="180860"/>
                </a:cubicBezTo>
                <a:lnTo>
                  <a:pt x="8115" y="183489"/>
                </a:lnTo>
                <a:cubicBezTo>
                  <a:pt x="26809" y="171792"/>
                  <a:pt x="40983" y="157924"/>
                  <a:pt x="50634" y="141833"/>
                </a:cubicBezTo>
                <a:cubicBezTo>
                  <a:pt x="60261" y="125755"/>
                  <a:pt x="66687" y="107937"/>
                  <a:pt x="69900" y="88341"/>
                </a:cubicBezTo>
                <a:cubicBezTo>
                  <a:pt x="73114" y="68757"/>
                  <a:pt x="75019" y="46113"/>
                  <a:pt x="75603" y="20370"/>
                </a:cubicBezTo>
                <a:lnTo>
                  <a:pt x="123812" y="20370"/>
                </a:lnTo>
                <a:cubicBezTo>
                  <a:pt x="118554" y="109829"/>
                  <a:pt x="114617" y="156171"/>
                  <a:pt x="111988" y="159385"/>
                </a:cubicBezTo>
                <a:cubicBezTo>
                  <a:pt x="109359" y="162598"/>
                  <a:pt x="107010" y="164350"/>
                  <a:pt x="104978" y="164642"/>
                </a:cubicBezTo>
                <a:cubicBezTo>
                  <a:pt x="102920" y="164934"/>
                  <a:pt x="91960" y="163906"/>
                  <a:pt x="72097" y="161556"/>
                </a:cubicBezTo>
                <a:lnTo>
                  <a:pt x="72097" y="165950"/>
                </a:lnTo>
                <a:cubicBezTo>
                  <a:pt x="87871" y="170027"/>
                  <a:pt x="97523" y="176479"/>
                  <a:pt x="101015" y="185254"/>
                </a:cubicBezTo>
                <a:cubicBezTo>
                  <a:pt x="110959" y="182308"/>
                  <a:pt x="118122" y="176910"/>
                  <a:pt x="122504" y="169011"/>
                </a:cubicBezTo>
                <a:cubicBezTo>
                  <a:pt x="126885" y="161124"/>
                  <a:pt x="131407" y="112763"/>
                  <a:pt x="136093" y="23888"/>
                </a:cubicBezTo>
                <a:lnTo>
                  <a:pt x="143979" y="17741"/>
                </a:lnTo>
                <a:lnTo>
                  <a:pt x="130822" y="6350"/>
                </a:lnTo>
                <a:lnTo>
                  <a:pt x="122936" y="15113"/>
                </a:lnTo>
                <a:lnTo>
                  <a:pt x="31775" y="15113"/>
                </a:lnTo>
                <a:lnTo>
                  <a:pt x="38786" y="2212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6070182" y="2919992"/>
            <a:ext cx="41188" cy="48224"/>
          </a:xfrm>
          <a:custGeom>
            <a:avLst/>
            <a:gdLst>
              <a:gd name="connsiteX0" fmla="*/ 6350 w 41186"/>
              <a:gd name="connsiteY0" fmla="*/ 8978 h 48222"/>
              <a:gd name="connsiteX1" fmla="*/ 20815 w 41186"/>
              <a:gd name="connsiteY1" fmla="*/ 35725 h 48222"/>
              <a:gd name="connsiteX2" fmla="*/ 29578 w 41186"/>
              <a:gd name="connsiteY2" fmla="*/ 41871 h 48222"/>
              <a:gd name="connsiteX3" fmla="*/ 34835 w 41186"/>
              <a:gd name="connsiteY3" fmla="*/ 29159 h 48222"/>
              <a:gd name="connsiteX4" fmla="*/ 8978 w 41186"/>
              <a:gd name="connsiteY4" fmla="*/ 6350 h 48222"/>
              <a:gd name="connsiteX5" fmla="*/ 6350 w 41186"/>
              <a:gd name="connsiteY5" fmla="*/ 8978 h 482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41186" h="48222">
                <a:moveTo>
                  <a:pt x="6350" y="8978"/>
                </a:moveTo>
                <a:cubicBezTo>
                  <a:pt x="13944" y="19507"/>
                  <a:pt x="18757" y="28422"/>
                  <a:pt x="20815" y="35725"/>
                </a:cubicBezTo>
                <a:cubicBezTo>
                  <a:pt x="22847" y="43052"/>
                  <a:pt x="25780" y="45085"/>
                  <a:pt x="29578" y="41871"/>
                </a:cubicBezTo>
                <a:cubicBezTo>
                  <a:pt x="33375" y="38658"/>
                  <a:pt x="35128" y="34417"/>
                  <a:pt x="34835" y="29159"/>
                </a:cubicBezTo>
                <a:cubicBezTo>
                  <a:pt x="34531" y="23888"/>
                  <a:pt x="25920" y="16294"/>
                  <a:pt x="8978" y="6350"/>
                </a:cubicBezTo>
                <a:lnTo>
                  <a:pt x="6350" y="897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6034239" y="2955948"/>
            <a:ext cx="114381" cy="181959"/>
          </a:xfrm>
          <a:custGeom>
            <a:avLst/>
            <a:gdLst>
              <a:gd name="connsiteX0" fmla="*/ 64211 w 114376"/>
              <a:gd name="connsiteY0" fmla="*/ 51955 h 181952"/>
              <a:gd name="connsiteX1" fmla="*/ 84366 w 114376"/>
              <a:gd name="connsiteY1" fmla="*/ 23888 h 181952"/>
              <a:gd name="connsiteX2" fmla="*/ 93129 w 114376"/>
              <a:gd name="connsiteY2" fmla="*/ 19507 h 181952"/>
              <a:gd name="connsiteX3" fmla="*/ 79984 w 114376"/>
              <a:gd name="connsiteY3" fmla="*/ 6350 h 181952"/>
              <a:gd name="connsiteX4" fmla="*/ 72097 w 114376"/>
              <a:gd name="connsiteY4" fmla="*/ 14249 h 181952"/>
              <a:gd name="connsiteX5" fmla="*/ 9868 w 114376"/>
              <a:gd name="connsiteY5" fmla="*/ 14249 h 181952"/>
              <a:gd name="connsiteX6" fmla="*/ 17754 w 114376"/>
              <a:gd name="connsiteY6" fmla="*/ 22136 h 181952"/>
              <a:gd name="connsiteX7" fmla="*/ 38786 w 114376"/>
              <a:gd name="connsiteY7" fmla="*/ 19507 h 181952"/>
              <a:gd name="connsiteX8" fmla="*/ 72097 w 114376"/>
              <a:gd name="connsiteY8" fmla="*/ 19507 h 181952"/>
              <a:gd name="connsiteX9" fmla="*/ 42722 w 114376"/>
              <a:gd name="connsiteY9" fmla="*/ 64668 h 181952"/>
              <a:gd name="connsiteX10" fmla="*/ 6350 w 114376"/>
              <a:gd name="connsiteY10" fmla="*/ 102819 h 181952"/>
              <a:gd name="connsiteX11" fmla="*/ 8102 w 114376"/>
              <a:gd name="connsiteY11" fmla="*/ 105448 h 181952"/>
              <a:gd name="connsiteX12" fmla="*/ 52806 w 114376"/>
              <a:gd name="connsiteY12" fmla="*/ 66865 h 181952"/>
              <a:gd name="connsiteX13" fmla="*/ 52806 w 114376"/>
              <a:gd name="connsiteY13" fmla="*/ 130886 h 181952"/>
              <a:gd name="connsiteX14" fmla="*/ 51930 w 114376"/>
              <a:gd name="connsiteY14" fmla="*/ 175602 h 181952"/>
              <a:gd name="connsiteX15" fmla="*/ 65074 w 114376"/>
              <a:gd name="connsiteY15" fmla="*/ 170345 h 181952"/>
              <a:gd name="connsiteX16" fmla="*/ 64211 w 114376"/>
              <a:gd name="connsiteY16" fmla="*/ 144043 h 181952"/>
              <a:gd name="connsiteX17" fmla="*/ 64211 w 114376"/>
              <a:gd name="connsiteY17" fmla="*/ 80898 h 181952"/>
              <a:gd name="connsiteX18" fmla="*/ 89192 w 114376"/>
              <a:gd name="connsiteY18" fmla="*/ 105003 h 181952"/>
              <a:gd name="connsiteX19" fmla="*/ 98387 w 114376"/>
              <a:gd name="connsiteY19" fmla="*/ 108089 h 181952"/>
              <a:gd name="connsiteX20" fmla="*/ 99707 w 114376"/>
              <a:gd name="connsiteY20" fmla="*/ 95364 h 181952"/>
              <a:gd name="connsiteX21" fmla="*/ 77355 w 114376"/>
              <a:gd name="connsiteY21" fmla="*/ 80898 h 181952"/>
              <a:gd name="connsiteX22" fmla="*/ 93129 w 114376"/>
              <a:gd name="connsiteY22" fmla="*/ 64668 h 181952"/>
              <a:gd name="connsiteX23" fmla="*/ 108026 w 114376"/>
              <a:gd name="connsiteY23" fmla="*/ 55460 h 181952"/>
              <a:gd name="connsiteX24" fmla="*/ 94018 w 114376"/>
              <a:gd name="connsiteY24" fmla="*/ 43179 h 181952"/>
              <a:gd name="connsiteX25" fmla="*/ 72961 w 114376"/>
              <a:gd name="connsiteY25" fmla="*/ 79133 h 181952"/>
              <a:gd name="connsiteX26" fmla="*/ 64211 w 114376"/>
              <a:gd name="connsiteY26" fmla="*/ 76504 h 181952"/>
              <a:gd name="connsiteX27" fmla="*/ 64211 w 114376"/>
              <a:gd name="connsiteY27" fmla="*/ 51955 h 18195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14376" h="181952">
                <a:moveTo>
                  <a:pt x="64211" y="51955"/>
                </a:moveTo>
                <a:cubicBezTo>
                  <a:pt x="69469" y="44361"/>
                  <a:pt x="76174" y="35001"/>
                  <a:pt x="84366" y="23888"/>
                </a:cubicBezTo>
                <a:lnTo>
                  <a:pt x="93129" y="19507"/>
                </a:lnTo>
                <a:lnTo>
                  <a:pt x="79984" y="6350"/>
                </a:lnTo>
                <a:lnTo>
                  <a:pt x="72097" y="14249"/>
                </a:lnTo>
                <a:lnTo>
                  <a:pt x="9868" y="14249"/>
                </a:lnTo>
                <a:lnTo>
                  <a:pt x="17754" y="22136"/>
                </a:lnTo>
                <a:cubicBezTo>
                  <a:pt x="24168" y="20383"/>
                  <a:pt x="31178" y="19507"/>
                  <a:pt x="38786" y="19507"/>
                </a:cubicBezTo>
                <a:lnTo>
                  <a:pt x="72097" y="19507"/>
                </a:lnTo>
                <a:cubicBezTo>
                  <a:pt x="63322" y="35877"/>
                  <a:pt x="53530" y="50939"/>
                  <a:pt x="42722" y="64668"/>
                </a:cubicBezTo>
                <a:cubicBezTo>
                  <a:pt x="31915" y="78422"/>
                  <a:pt x="19786" y="91135"/>
                  <a:pt x="6350" y="102819"/>
                </a:cubicBezTo>
                <a:lnTo>
                  <a:pt x="8102" y="105448"/>
                </a:lnTo>
                <a:cubicBezTo>
                  <a:pt x="23888" y="95503"/>
                  <a:pt x="38786" y="82651"/>
                  <a:pt x="52806" y="66865"/>
                </a:cubicBezTo>
                <a:lnTo>
                  <a:pt x="52806" y="130886"/>
                </a:lnTo>
                <a:cubicBezTo>
                  <a:pt x="52806" y="140830"/>
                  <a:pt x="52514" y="155727"/>
                  <a:pt x="51930" y="175602"/>
                </a:cubicBezTo>
                <a:lnTo>
                  <a:pt x="65074" y="170345"/>
                </a:lnTo>
                <a:cubicBezTo>
                  <a:pt x="64490" y="159829"/>
                  <a:pt x="64211" y="151040"/>
                  <a:pt x="64211" y="144043"/>
                </a:cubicBezTo>
                <a:lnTo>
                  <a:pt x="64211" y="80898"/>
                </a:lnTo>
                <a:cubicBezTo>
                  <a:pt x="77063" y="90843"/>
                  <a:pt x="85381" y="98869"/>
                  <a:pt x="89192" y="105003"/>
                </a:cubicBezTo>
                <a:cubicBezTo>
                  <a:pt x="92976" y="111150"/>
                  <a:pt x="96050" y="112179"/>
                  <a:pt x="98387" y="108089"/>
                </a:cubicBezTo>
                <a:cubicBezTo>
                  <a:pt x="100723" y="103987"/>
                  <a:pt x="101155" y="99745"/>
                  <a:pt x="99707" y="95364"/>
                </a:cubicBezTo>
                <a:cubicBezTo>
                  <a:pt x="98247" y="90982"/>
                  <a:pt x="90792" y="86156"/>
                  <a:pt x="77355" y="80898"/>
                </a:cubicBezTo>
                <a:cubicBezTo>
                  <a:pt x="82613" y="74459"/>
                  <a:pt x="87871" y="69049"/>
                  <a:pt x="93129" y="64668"/>
                </a:cubicBezTo>
                <a:cubicBezTo>
                  <a:pt x="98387" y="60286"/>
                  <a:pt x="103352" y="57213"/>
                  <a:pt x="108026" y="55460"/>
                </a:cubicBezTo>
                <a:lnTo>
                  <a:pt x="94018" y="43179"/>
                </a:lnTo>
                <a:cubicBezTo>
                  <a:pt x="90500" y="50787"/>
                  <a:pt x="83489" y="62776"/>
                  <a:pt x="72961" y="79133"/>
                </a:cubicBezTo>
                <a:cubicBezTo>
                  <a:pt x="68872" y="77977"/>
                  <a:pt x="65963" y="77101"/>
                  <a:pt x="64211" y="76504"/>
                </a:cubicBezTo>
                <a:lnTo>
                  <a:pt x="64211" y="51955"/>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6376525" y="3041898"/>
            <a:ext cx="70564" cy="70589"/>
          </a:xfrm>
          <a:custGeom>
            <a:avLst/>
            <a:gdLst>
              <a:gd name="connsiteX0" fmla="*/ 64211 w 70561"/>
              <a:gd name="connsiteY0" fmla="*/ 64236 h 70586"/>
              <a:gd name="connsiteX1" fmla="*/ 6350 w 70561"/>
              <a:gd name="connsiteY1" fmla="*/ 64236 h 70586"/>
              <a:gd name="connsiteX2" fmla="*/ 6350 w 70561"/>
              <a:gd name="connsiteY2" fmla="*/ 6350 h 70586"/>
              <a:gd name="connsiteX3" fmla="*/ 64211 w 70561"/>
              <a:gd name="connsiteY3" fmla="*/ 6350 h 70586"/>
              <a:gd name="connsiteX4" fmla="*/ 64211 w 70561"/>
              <a:gd name="connsiteY4" fmla="*/ 64236 h 705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0561" h="70586">
                <a:moveTo>
                  <a:pt x="64211" y="64236"/>
                </a:moveTo>
                <a:lnTo>
                  <a:pt x="6350" y="64236"/>
                </a:lnTo>
                <a:lnTo>
                  <a:pt x="6350" y="6350"/>
                </a:lnTo>
                <a:lnTo>
                  <a:pt x="64211" y="6350"/>
                </a:lnTo>
                <a:lnTo>
                  <a:pt x="64211" y="64236"/>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6350236" y="2920875"/>
            <a:ext cx="121404" cy="109160"/>
          </a:xfrm>
          <a:custGeom>
            <a:avLst/>
            <a:gdLst>
              <a:gd name="connsiteX0" fmla="*/ 26961 w 121399"/>
              <a:gd name="connsiteY0" fmla="*/ 60718 h 109156"/>
              <a:gd name="connsiteX1" fmla="*/ 6350 w 121399"/>
              <a:gd name="connsiteY1" fmla="*/ 84391 h 109156"/>
              <a:gd name="connsiteX2" fmla="*/ 16878 w 121399"/>
              <a:gd name="connsiteY2" fmla="*/ 102806 h 109156"/>
              <a:gd name="connsiteX3" fmla="*/ 42735 w 121399"/>
              <a:gd name="connsiteY3" fmla="*/ 92735 h 109156"/>
              <a:gd name="connsiteX4" fmla="*/ 99275 w 121399"/>
              <a:gd name="connsiteY4" fmla="*/ 86144 h 109156"/>
              <a:gd name="connsiteX5" fmla="*/ 104088 w 121399"/>
              <a:gd name="connsiteY5" fmla="*/ 98869 h 109156"/>
              <a:gd name="connsiteX6" fmla="*/ 112420 w 121399"/>
              <a:gd name="connsiteY6" fmla="*/ 97548 h 109156"/>
              <a:gd name="connsiteX7" fmla="*/ 115049 w 121399"/>
              <a:gd name="connsiteY7" fmla="*/ 80010 h 109156"/>
              <a:gd name="connsiteX8" fmla="*/ 76479 w 121399"/>
              <a:gd name="connsiteY8" fmla="*/ 46685 h 109156"/>
              <a:gd name="connsiteX9" fmla="*/ 73850 w 121399"/>
              <a:gd name="connsiteY9" fmla="*/ 49326 h 109156"/>
              <a:gd name="connsiteX10" fmla="*/ 97510 w 121399"/>
              <a:gd name="connsiteY10" fmla="*/ 81762 h 109156"/>
              <a:gd name="connsiteX11" fmla="*/ 21259 w 121399"/>
              <a:gd name="connsiteY11" fmla="*/ 84391 h 109156"/>
              <a:gd name="connsiteX12" fmla="*/ 58953 w 121399"/>
              <a:gd name="connsiteY12" fmla="*/ 22999 h 109156"/>
              <a:gd name="connsiteX13" fmla="*/ 66840 w 121399"/>
              <a:gd name="connsiteY13" fmla="*/ 18630 h 109156"/>
              <a:gd name="connsiteX14" fmla="*/ 47561 w 121399"/>
              <a:gd name="connsiteY14" fmla="*/ 6350 h 109156"/>
              <a:gd name="connsiteX15" fmla="*/ 26961 w 121399"/>
              <a:gd name="connsiteY15" fmla="*/ 60718 h 1091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121399" h="109156">
                <a:moveTo>
                  <a:pt x="26961" y="60718"/>
                </a:moveTo>
                <a:cubicBezTo>
                  <a:pt x="19634" y="74180"/>
                  <a:pt x="12775" y="82067"/>
                  <a:pt x="6350" y="84391"/>
                </a:cubicBezTo>
                <a:lnTo>
                  <a:pt x="16878" y="102806"/>
                </a:lnTo>
                <a:cubicBezTo>
                  <a:pt x="21551" y="98729"/>
                  <a:pt x="30149" y="95364"/>
                  <a:pt x="42735" y="92735"/>
                </a:cubicBezTo>
                <a:cubicBezTo>
                  <a:pt x="55295" y="90093"/>
                  <a:pt x="74129" y="87909"/>
                  <a:pt x="99275" y="86144"/>
                </a:cubicBezTo>
                <a:cubicBezTo>
                  <a:pt x="101028" y="90246"/>
                  <a:pt x="102628" y="94475"/>
                  <a:pt x="104088" y="98869"/>
                </a:cubicBezTo>
                <a:cubicBezTo>
                  <a:pt x="105536" y="103251"/>
                  <a:pt x="108330" y="102806"/>
                  <a:pt x="112420" y="97548"/>
                </a:cubicBezTo>
                <a:cubicBezTo>
                  <a:pt x="116497" y="92278"/>
                  <a:pt x="117385" y="86448"/>
                  <a:pt x="115049" y="80010"/>
                </a:cubicBezTo>
                <a:cubicBezTo>
                  <a:pt x="112699" y="73583"/>
                  <a:pt x="99847" y="62471"/>
                  <a:pt x="76479" y="46685"/>
                </a:cubicBezTo>
                <a:lnTo>
                  <a:pt x="73850" y="49326"/>
                </a:lnTo>
                <a:cubicBezTo>
                  <a:pt x="83781" y="59842"/>
                  <a:pt x="91668" y="70662"/>
                  <a:pt x="97510" y="81762"/>
                </a:cubicBezTo>
                <a:cubicBezTo>
                  <a:pt x="60705" y="82943"/>
                  <a:pt x="35280" y="83819"/>
                  <a:pt x="21259" y="84391"/>
                </a:cubicBezTo>
                <a:cubicBezTo>
                  <a:pt x="28269" y="76212"/>
                  <a:pt x="40830" y="55752"/>
                  <a:pt x="58953" y="22999"/>
                </a:cubicBezTo>
                <a:lnTo>
                  <a:pt x="66840" y="18630"/>
                </a:lnTo>
                <a:lnTo>
                  <a:pt x="47561" y="6350"/>
                </a:lnTo>
                <a:cubicBezTo>
                  <a:pt x="41122" y="29146"/>
                  <a:pt x="34264" y="47269"/>
                  <a:pt x="26961" y="60718"/>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6363394" y="3027865"/>
            <a:ext cx="102988" cy="109173"/>
          </a:xfrm>
          <a:custGeom>
            <a:avLst/>
            <a:gdLst>
              <a:gd name="connsiteX0" fmla="*/ 96634 w 102984"/>
              <a:gd name="connsiteY0" fmla="*/ 17754 h 109169"/>
              <a:gd name="connsiteX1" fmla="*/ 81724 w 102984"/>
              <a:gd name="connsiteY1" fmla="*/ 6350 h 109169"/>
              <a:gd name="connsiteX2" fmla="*/ 75603 w 102984"/>
              <a:gd name="connsiteY2" fmla="*/ 15125 h 109169"/>
              <a:gd name="connsiteX3" fmla="*/ 19494 w 102984"/>
              <a:gd name="connsiteY3" fmla="*/ 15125 h 109169"/>
              <a:gd name="connsiteX4" fmla="*/ 6350 w 102984"/>
              <a:gd name="connsiteY4" fmla="*/ 7226 h 109169"/>
              <a:gd name="connsiteX5" fmla="*/ 7226 w 102984"/>
              <a:gd name="connsiteY5" fmla="*/ 56769 h 109169"/>
              <a:gd name="connsiteX6" fmla="*/ 6350 w 102984"/>
              <a:gd name="connsiteY6" fmla="*/ 102819 h 109169"/>
              <a:gd name="connsiteX7" fmla="*/ 19494 w 102984"/>
              <a:gd name="connsiteY7" fmla="*/ 97548 h 109169"/>
              <a:gd name="connsiteX8" fmla="*/ 19494 w 102984"/>
              <a:gd name="connsiteY8" fmla="*/ 83527 h 109169"/>
              <a:gd name="connsiteX9" fmla="*/ 77342 w 102984"/>
              <a:gd name="connsiteY9" fmla="*/ 83527 h 109169"/>
              <a:gd name="connsiteX10" fmla="*/ 77342 w 102984"/>
              <a:gd name="connsiteY10" fmla="*/ 101066 h 109169"/>
              <a:gd name="connsiteX11" fmla="*/ 90500 w 102984"/>
              <a:gd name="connsiteY11" fmla="*/ 94919 h 109169"/>
              <a:gd name="connsiteX12" fmla="*/ 89611 w 102984"/>
              <a:gd name="connsiteY12" fmla="*/ 23888 h 109169"/>
              <a:gd name="connsiteX13" fmla="*/ 96634 w 102984"/>
              <a:gd name="connsiteY13" fmla="*/ 17754 h 1091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102984" h="109169">
                <a:moveTo>
                  <a:pt x="96634" y="17754"/>
                </a:moveTo>
                <a:lnTo>
                  <a:pt x="81724" y="6350"/>
                </a:lnTo>
                <a:lnTo>
                  <a:pt x="75603" y="15125"/>
                </a:lnTo>
                <a:lnTo>
                  <a:pt x="19494" y="15125"/>
                </a:lnTo>
                <a:lnTo>
                  <a:pt x="6350" y="7226"/>
                </a:lnTo>
                <a:cubicBezTo>
                  <a:pt x="6934" y="18338"/>
                  <a:pt x="7226" y="34861"/>
                  <a:pt x="7226" y="56769"/>
                </a:cubicBezTo>
                <a:cubicBezTo>
                  <a:pt x="7226" y="78701"/>
                  <a:pt x="6934" y="94056"/>
                  <a:pt x="6350" y="102819"/>
                </a:cubicBezTo>
                <a:lnTo>
                  <a:pt x="19494" y="97548"/>
                </a:lnTo>
                <a:lnTo>
                  <a:pt x="19494" y="83527"/>
                </a:lnTo>
                <a:lnTo>
                  <a:pt x="77342" y="83527"/>
                </a:lnTo>
                <a:lnTo>
                  <a:pt x="77342" y="101066"/>
                </a:lnTo>
                <a:lnTo>
                  <a:pt x="90500" y="94919"/>
                </a:lnTo>
                <a:cubicBezTo>
                  <a:pt x="89916" y="88480"/>
                  <a:pt x="89611" y="64820"/>
                  <a:pt x="89611" y="23888"/>
                </a:cubicBezTo>
                <a:lnTo>
                  <a:pt x="96634" y="17754"/>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Freeform 3"/>
          <p:cNvSpPr/>
          <p:nvPr/>
        </p:nvSpPr>
        <p:spPr>
          <a:xfrm>
            <a:off x="6281868" y="2981381"/>
            <a:ext cx="62665" cy="94263"/>
          </a:xfrm>
          <a:custGeom>
            <a:avLst/>
            <a:gdLst>
              <a:gd name="connsiteX0" fmla="*/ 56312 w 62662"/>
              <a:gd name="connsiteY0" fmla="*/ 6350 h 94259"/>
              <a:gd name="connsiteX1" fmla="*/ 35280 w 62662"/>
              <a:gd name="connsiteY1" fmla="*/ 87909 h 94259"/>
              <a:gd name="connsiteX2" fmla="*/ 6350 w 62662"/>
              <a:gd name="connsiteY2" fmla="*/ 77381 h 94259"/>
              <a:gd name="connsiteX3" fmla="*/ 27394 w 62662"/>
              <a:gd name="connsiteY3" fmla="*/ 6350 h 94259"/>
              <a:gd name="connsiteX4" fmla="*/ 56312 w 62662"/>
              <a:gd name="connsiteY4" fmla="*/ 6350 h 942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2662" h="94259">
                <a:moveTo>
                  <a:pt x="56312" y="6350"/>
                </a:moveTo>
                <a:cubicBezTo>
                  <a:pt x="51054" y="40856"/>
                  <a:pt x="44031" y="68046"/>
                  <a:pt x="35280" y="87909"/>
                </a:cubicBezTo>
                <a:cubicBezTo>
                  <a:pt x="26517" y="84404"/>
                  <a:pt x="16865" y="80899"/>
                  <a:pt x="6350" y="77381"/>
                </a:cubicBezTo>
                <a:cubicBezTo>
                  <a:pt x="16281" y="43484"/>
                  <a:pt x="23291" y="19812"/>
                  <a:pt x="27394" y="6350"/>
                </a:cubicBezTo>
                <a:lnTo>
                  <a:pt x="56312"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Freeform 3"/>
          <p:cNvSpPr/>
          <p:nvPr/>
        </p:nvSpPr>
        <p:spPr>
          <a:xfrm>
            <a:off x="6259948" y="2922615"/>
            <a:ext cx="103877" cy="216175"/>
          </a:xfrm>
          <a:custGeom>
            <a:avLst/>
            <a:gdLst>
              <a:gd name="connsiteX0" fmla="*/ 48437 w 103873"/>
              <a:gd name="connsiteY0" fmla="*/ 6350 h 216166"/>
              <a:gd name="connsiteX1" fmla="*/ 37909 w 103873"/>
              <a:gd name="connsiteY1" fmla="*/ 59855 h 216166"/>
              <a:gd name="connsiteX2" fmla="*/ 6350 w 103873"/>
              <a:gd name="connsiteY2" fmla="*/ 59855 h 216166"/>
              <a:gd name="connsiteX3" fmla="*/ 14249 w 103873"/>
              <a:gd name="connsiteY3" fmla="*/ 67741 h 216166"/>
              <a:gd name="connsiteX4" fmla="*/ 35280 w 103873"/>
              <a:gd name="connsiteY4" fmla="*/ 65112 h 216166"/>
              <a:gd name="connsiteX5" fmla="*/ 37033 w 103873"/>
              <a:gd name="connsiteY5" fmla="*/ 65112 h 216166"/>
              <a:gd name="connsiteX6" fmla="*/ 16878 w 103873"/>
              <a:gd name="connsiteY6" fmla="*/ 137909 h 216166"/>
              <a:gd name="connsiteX7" fmla="*/ 53695 w 103873"/>
              <a:gd name="connsiteY7" fmla="*/ 155448 h 216166"/>
              <a:gd name="connsiteX8" fmla="*/ 8115 w 103873"/>
              <a:gd name="connsiteY8" fmla="*/ 207187 h 216166"/>
              <a:gd name="connsiteX9" fmla="*/ 9855 w 103873"/>
              <a:gd name="connsiteY9" fmla="*/ 209816 h 216166"/>
              <a:gd name="connsiteX10" fmla="*/ 64211 w 103873"/>
              <a:gd name="connsiteY10" fmla="*/ 160705 h 216166"/>
              <a:gd name="connsiteX11" fmla="*/ 82181 w 103873"/>
              <a:gd name="connsiteY11" fmla="*/ 180886 h 216166"/>
              <a:gd name="connsiteX12" fmla="*/ 91821 w 103873"/>
              <a:gd name="connsiteY12" fmla="*/ 181749 h 216166"/>
              <a:gd name="connsiteX13" fmla="*/ 89636 w 103873"/>
              <a:gd name="connsiteY13" fmla="*/ 165531 h 216166"/>
              <a:gd name="connsiteX14" fmla="*/ 68579 w 103873"/>
              <a:gd name="connsiteY14" fmla="*/ 151053 h 216166"/>
              <a:gd name="connsiteX15" fmla="*/ 90500 w 103873"/>
              <a:gd name="connsiteY15" fmla="*/ 68630 h 216166"/>
              <a:gd name="connsiteX16" fmla="*/ 97523 w 103873"/>
              <a:gd name="connsiteY16" fmla="*/ 63360 h 216166"/>
              <a:gd name="connsiteX17" fmla="*/ 83489 w 103873"/>
              <a:gd name="connsiteY17" fmla="*/ 51955 h 216166"/>
              <a:gd name="connsiteX18" fmla="*/ 77355 w 103873"/>
              <a:gd name="connsiteY18" fmla="*/ 59855 h 216166"/>
              <a:gd name="connsiteX19" fmla="*/ 50177 w 103873"/>
              <a:gd name="connsiteY19" fmla="*/ 59855 h 216166"/>
              <a:gd name="connsiteX20" fmla="*/ 60693 w 103873"/>
              <a:gd name="connsiteY20" fmla="*/ 21259 h 216166"/>
              <a:gd name="connsiteX21" fmla="*/ 68579 w 103873"/>
              <a:gd name="connsiteY21" fmla="*/ 16002 h 216166"/>
              <a:gd name="connsiteX22" fmla="*/ 48437 w 103873"/>
              <a:gd name="connsiteY22" fmla="*/ 6350 h 2161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03873" h="216166">
                <a:moveTo>
                  <a:pt x="48437" y="6350"/>
                </a:moveTo>
                <a:cubicBezTo>
                  <a:pt x="47256" y="16891"/>
                  <a:pt x="43738" y="34721"/>
                  <a:pt x="37909" y="59855"/>
                </a:cubicBezTo>
                <a:lnTo>
                  <a:pt x="6350" y="59855"/>
                </a:lnTo>
                <a:lnTo>
                  <a:pt x="14249" y="67741"/>
                </a:lnTo>
                <a:cubicBezTo>
                  <a:pt x="20662" y="66001"/>
                  <a:pt x="27685" y="65112"/>
                  <a:pt x="35280" y="65112"/>
                </a:cubicBezTo>
                <a:lnTo>
                  <a:pt x="37033" y="65112"/>
                </a:lnTo>
                <a:cubicBezTo>
                  <a:pt x="30594" y="90259"/>
                  <a:pt x="23888" y="114528"/>
                  <a:pt x="16878" y="137909"/>
                </a:cubicBezTo>
                <a:cubicBezTo>
                  <a:pt x="26796" y="141414"/>
                  <a:pt x="39077" y="147256"/>
                  <a:pt x="53695" y="155448"/>
                </a:cubicBezTo>
                <a:cubicBezTo>
                  <a:pt x="43738" y="173570"/>
                  <a:pt x="28562" y="190817"/>
                  <a:pt x="8115" y="207187"/>
                </a:cubicBezTo>
                <a:lnTo>
                  <a:pt x="9855" y="209816"/>
                </a:lnTo>
                <a:cubicBezTo>
                  <a:pt x="31483" y="198120"/>
                  <a:pt x="49593" y="181749"/>
                  <a:pt x="64211" y="160705"/>
                </a:cubicBezTo>
                <a:cubicBezTo>
                  <a:pt x="71221" y="166560"/>
                  <a:pt x="77203" y="173291"/>
                  <a:pt x="82181" y="180886"/>
                </a:cubicBezTo>
                <a:cubicBezTo>
                  <a:pt x="87134" y="188480"/>
                  <a:pt x="90347" y="188772"/>
                  <a:pt x="91821" y="181749"/>
                </a:cubicBezTo>
                <a:cubicBezTo>
                  <a:pt x="93268" y="174739"/>
                  <a:pt x="92544" y="169329"/>
                  <a:pt x="89636" y="165531"/>
                </a:cubicBezTo>
                <a:cubicBezTo>
                  <a:pt x="86690" y="161734"/>
                  <a:pt x="79692" y="156908"/>
                  <a:pt x="68579" y="151053"/>
                </a:cubicBezTo>
                <a:cubicBezTo>
                  <a:pt x="76771" y="131191"/>
                  <a:pt x="84061" y="103695"/>
                  <a:pt x="90500" y="68630"/>
                </a:cubicBezTo>
                <a:lnTo>
                  <a:pt x="97523" y="63360"/>
                </a:lnTo>
                <a:lnTo>
                  <a:pt x="83489" y="51955"/>
                </a:lnTo>
                <a:lnTo>
                  <a:pt x="77355" y="59855"/>
                </a:lnTo>
                <a:lnTo>
                  <a:pt x="50177" y="59855"/>
                </a:lnTo>
                <a:cubicBezTo>
                  <a:pt x="54851" y="41744"/>
                  <a:pt x="58369" y="28867"/>
                  <a:pt x="60693" y="21259"/>
                </a:cubicBezTo>
                <a:lnTo>
                  <a:pt x="68579" y="16002"/>
                </a:lnTo>
                <a:lnTo>
                  <a:pt x="48437"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Freeform 3"/>
          <p:cNvSpPr/>
          <p:nvPr/>
        </p:nvSpPr>
        <p:spPr>
          <a:xfrm>
            <a:off x="6544392" y="2920873"/>
            <a:ext cx="157346" cy="103915"/>
          </a:xfrm>
          <a:custGeom>
            <a:avLst/>
            <a:gdLst>
              <a:gd name="connsiteX0" fmla="*/ 66840 w 157340"/>
              <a:gd name="connsiteY0" fmla="*/ 6350 h 103911"/>
              <a:gd name="connsiteX1" fmla="*/ 49746 w 157340"/>
              <a:gd name="connsiteY1" fmla="*/ 44932 h 103911"/>
              <a:gd name="connsiteX2" fmla="*/ 6350 w 157340"/>
              <a:gd name="connsiteY2" fmla="*/ 94932 h 103911"/>
              <a:gd name="connsiteX3" fmla="*/ 7239 w 157340"/>
              <a:gd name="connsiteY3" fmla="*/ 97561 h 103911"/>
              <a:gd name="connsiteX4" fmla="*/ 40983 w 157340"/>
              <a:gd name="connsiteY4" fmla="*/ 72999 h 103911"/>
              <a:gd name="connsiteX5" fmla="*/ 73850 w 157340"/>
              <a:gd name="connsiteY5" fmla="*/ 25641 h 103911"/>
              <a:gd name="connsiteX6" fmla="*/ 97511 w 157340"/>
              <a:gd name="connsiteY6" fmla="*/ 66408 h 103911"/>
              <a:gd name="connsiteX7" fmla="*/ 136080 w 157340"/>
              <a:gd name="connsiteY7" fmla="*/ 95796 h 103911"/>
              <a:gd name="connsiteX8" fmla="*/ 150990 w 157340"/>
              <a:gd name="connsiteY8" fmla="*/ 85280 h 103911"/>
              <a:gd name="connsiteX9" fmla="*/ 150990 w 157340"/>
              <a:gd name="connsiteY9" fmla="*/ 82651 h 103911"/>
              <a:gd name="connsiteX10" fmla="*/ 107594 w 157340"/>
              <a:gd name="connsiteY10" fmla="*/ 62039 h 103911"/>
              <a:gd name="connsiteX11" fmla="*/ 76479 w 157340"/>
              <a:gd name="connsiteY11" fmla="*/ 21259 h 103911"/>
              <a:gd name="connsiteX12" fmla="*/ 83502 w 157340"/>
              <a:gd name="connsiteY12" fmla="*/ 16865 h 103911"/>
              <a:gd name="connsiteX13" fmla="*/ 66840 w 157340"/>
              <a:gd name="connsiteY13" fmla="*/ 6350 h 1039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157340" h="103911">
                <a:moveTo>
                  <a:pt x="66840" y="6350"/>
                </a:moveTo>
                <a:cubicBezTo>
                  <a:pt x="65075" y="14541"/>
                  <a:pt x="59385" y="27393"/>
                  <a:pt x="49746" y="44932"/>
                </a:cubicBezTo>
                <a:cubicBezTo>
                  <a:pt x="40106" y="62471"/>
                  <a:pt x="25641" y="79133"/>
                  <a:pt x="6350" y="94932"/>
                </a:cubicBezTo>
                <a:lnTo>
                  <a:pt x="7239" y="97561"/>
                </a:lnTo>
                <a:cubicBezTo>
                  <a:pt x="19494" y="91122"/>
                  <a:pt x="30746" y="82943"/>
                  <a:pt x="40983" y="72999"/>
                </a:cubicBezTo>
                <a:cubicBezTo>
                  <a:pt x="51206" y="63068"/>
                  <a:pt x="62154" y="47281"/>
                  <a:pt x="73850" y="25641"/>
                </a:cubicBezTo>
                <a:cubicBezTo>
                  <a:pt x="80277" y="41427"/>
                  <a:pt x="88163" y="55016"/>
                  <a:pt x="97511" y="66408"/>
                </a:cubicBezTo>
                <a:cubicBezTo>
                  <a:pt x="106857" y="77825"/>
                  <a:pt x="119710" y="87617"/>
                  <a:pt x="136080" y="95796"/>
                </a:cubicBezTo>
                <a:cubicBezTo>
                  <a:pt x="139598" y="89369"/>
                  <a:pt x="144551" y="85864"/>
                  <a:pt x="150990" y="85280"/>
                </a:cubicBezTo>
                <a:lnTo>
                  <a:pt x="150990" y="82651"/>
                </a:lnTo>
                <a:cubicBezTo>
                  <a:pt x="133452" y="78562"/>
                  <a:pt x="118986" y="71691"/>
                  <a:pt x="107594" y="62039"/>
                </a:cubicBezTo>
                <a:cubicBezTo>
                  <a:pt x="96202" y="52387"/>
                  <a:pt x="85814" y="38798"/>
                  <a:pt x="76479" y="21259"/>
                </a:cubicBezTo>
                <a:lnTo>
                  <a:pt x="83502" y="16865"/>
                </a:lnTo>
                <a:lnTo>
                  <a:pt x="6684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Freeform 3"/>
          <p:cNvSpPr/>
          <p:nvPr/>
        </p:nvSpPr>
        <p:spPr>
          <a:xfrm>
            <a:off x="6540023" y="2998930"/>
            <a:ext cx="72304" cy="139858"/>
          </a:xfrm>
          <a:custGeom>
            <a:avLst/>
            <a:gdLst>
              <a:gd name="connsiteX0" fmla="*/ 65951 w 72301"/>
              <a:gd name="connsiteY0" fmla="*/ 15989 h 139852"/>
              <a:gd name="connsiteX1" fmla="*/ 47536 w 72301"/>
              <a:gd name="connsiteY1" fmla="*/ 6350 h 139852"/>
              <a:gd name="connsiteX2" fmla="*/ 47980 w 72301"/>
              <a:gd name="connsiteY2" fmla="*/ 50634 h 139852"/>
              <a:gd name="connsiteX3" fmla="*/ 40094 w 72301"/>
              <a:gd name="connsiteY3" fmla="*/ 96240 h 139852"/>
              <a:gd name="connsiteX4" fmla="*/ 6350 w 72301"/>
              <a:gd name="connsiteY4" fmla="*/ 130873 h 139852"/>
              <a:gd name="connsiteX5" fmla="*/ 7213 w 72301"/>
              <a:gd name="connsiteY5" fmla="*/ 133502 h 139852"/>
              <a:gd name="connsiteX6" fmla="*/ 41402 w 72301"/>
              <a:gd name="connsiteY6" fmla="*/ 110261 h 139852"/>
              <a:gd name="connsiteX7" fmla="*/ 56299 w 72301"/>
              <a:gd name="connsiteY7" fmla="*/ 80886 h 139852"/>
              <a:gd name="connsiteX8" fmla="*/ 59817 w 72301"/>
              <a:gd name="connsiteY8" fmla="*/ 20370 h 139852"/>
              <a:gd name="connsiteX9" fmla="*/ 65951 w 72301"/>
              <a:gd name="connsiteY9" fmla="*/ 15989 h 13985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72301" h="139852">
                <a:moveTo>
                  <a:pt x="65951" y="15989"/>
                </a:moveTo>
                <a:lnTo>
                  <a:pt x="47536" y="6350"/>
                </a:lnTo>
                <a:cubicBezTo>
                  <a:pt x="48120" y="17462"/>
                  <a:pt x="48260" y="32219"/>
                  <a:pt x="47980" y="50634"/>
                </a:cubicBezTo>
                <a:cubicBezTo>
                  <a:pt x="47676" y="69049"/>
                  <a:pt x="45034" y="84251"/>
                  <a:pt x="40094" y="96240"/>
                </a:cubicBezTo>
                <a:cubicBezTo>
                  <a:pt x="35115" y="108229"/>
                  <a:pt x="23863" y="119761"/>
                  <a:pt x="6350" y="130873"/>
                </a:cubicBezTo>
                <a:lnTo>
                  <a:pt x="7213" y="133502"/>
                </a:lnTo>
                <a:cubicBezTo>
                  <a:pt x="22403" y="126479"/>
                  <a:pt x="33808" y="118732"/>
                  <a:pt x="41402" y="110261"/>
                </a:cubicBezTo>
                <a:cubicBezTo>
                  <a:pt x="48997" y="101790"/>
                  <a:pt x="53962" y="91998"/>
                  <a:pt x="56299" y="80886"/>
                </a:cubicBezTo>
                <a:cubicBezTo>
                  <a:pt x="58635" y="69786"/>
                  <a:pt x="59817" y="49618"/>
                  <a:pt x="59817" y="20370"/>
                </a:cubicBezTo>
                <a:lnTo>
                  <a:pt x="65951" y="15989"/>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Freeform 3"/>
          <p:cNvSpPr/>
          <p:nvPr/>
        </p:nvSpPr>
        <p:spPr>
          <a:xfrm>
            <a:off x="6629436" y="2998930"/>
            <a:ext cx="30227" cy="136353"/>
          </a:xfrm>
          <a:custGeom>
            <a:avLst/>
            <a:gdLst>
              <a:gd name="connsiteX0" fmla="*/ 19494 w 30226"/>
              <a:gd name="connsiteY0" fmla="*/ 122986 h 136347"/>
              <a:gd name="connsiteX1" fmla="*/ 18605 w 30226"/>
              <a:gd name="connsiteY1" fmla="*/ 93154 h 136347"/>
              <a:gd name="connsiteX2" fmla="*/ 18605 w 30226"/>
              <a:gd name="connsiteY2" fmla="*/ 21247 h 136347"/>
              <a:gd name="connsiteX3" fmla="*/ 23876 w 30226"/>
              <a:gd name="connsiteY3" fmla="*/ 16878 h 136347"/>
              <a:gd name="connsiteX4" fmla="*/ 6350 w 30226"/>
              <a:gd name="connsiteY4" fmla="*/ 6350 h 136347"/>
              <a:gd name="connsiteX5" fmla="*/ 7213 w 30226"/>
              <a:gd name="connsiteY5" fmla="*/ 66420 h 136347"/>
              <a:gd name="connsiteX6" fmla="*/ 6350 w 30226"/>
              <a:gd name="connsiteY6" fmla="*/ 129997 h 136347"/>
              <a:gd name="connsiteX7" fmla="*/ 19494 w 30226"/>
              <a:gd name="connsiteY7" fmla="*/ 122986 h 1363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0226" h="136347">
                <a:moveTo>
                  <a:pt x="19494" y="122986"/>
                </a:moveTo>
                <a:cubicBezTo>
                  <a:pt x="18897" y="113029"/>
                  <a:pt x="18605" y="103111"/>
                  <a:pt x="18605" y="93154"/>
                </a:cubicBezTo>
                <a:lnTo>
                  <a:pt x="18605" y="21247"/>
                </a:lnTo>
                <a:lnTo>
                  <a:pt x="23876" y="16878"/>
                </a:lnTo>
                <a:lnTo>
                  <a:pt x="6350" y="6350"/>
                </a:lnTo>
                <a:cubicBezTo>
                  <a:pt x="6921" y="25057"/>
                  <a:pt x="7213" y="45072"/>
                  <a:pt x="7213" y="66420"/>
                </a:cubicBezTo>
                <a:cubicBezTo>
                  <a:pt x="7213" y="87769"/>
                  <a:pt x="6921" y="108953"/>
                  <a:pt x="6350" y="129997"/>
                </a:cubicBezTo>
                <a:lnTo>
                  <a:pt x="19494" y="122986"/>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Freeform 3"/>
          <p:cNvSpPr/>
          <p:nvPr/>
        </p:nvSpPr>
        <p:spPr>
          <a:xfrm>
            <a:off x="6504957" y="2946299"/>
            <a:ext cx="49074" cy="126712"/>
          </a:xfrm>
          <a:custGeom>
            <a:avLst/>
            <a:gdLst>
              <a:gd name="connsiteX0" fmla="*/ 23000 w 49072"/>
              <a:gd name="connsiteY0" fmla="*/ 60718 h 126707"/>
              <a:gd name="connsiteX1" fmla="*/ 42722 w 49072"/>
              <a:gd name="connsiteY1" fmla="*/ 99745 h 126707"/>
              <a:gd name="connsiteX2" fmla="*/ 35700 w 49072"/>
              <a:gd name="connsiteY2" fmla="*/ 120357 h 126707"/>
              <a:gd name="connsiteX3" fmla="*/ 6350 w 49072"/>
              <a:gd name="connsiteY3" fmla="*/ 116852 h 126707"/>
              <a:gd name="connsiteX4" fmla="*/ 6350 w 49072"/>
              <a:gd name="connsiteY4" fmla="*/ 6350 h 126707"/>
              <a:gd name="connsiteX5" fmla="*/ 39649 w 49072"/>
              <a:gd name="connsiteY5" fmla="*/ 6350 h 126707"/>
              <a:gd name="connsiteX6" fmla="*/ 23000 w 49072"/>
              <a:gd name="connsiteY6" fmla="*/ 60718 h 1267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49072" h="126707">
                <a:moveTo>
                  <a:pt x="23000" y="60718"/>
                </a:moveTo>
                <a:cubicBezTo>
                  <a:pt x="35267" y="74764"/>
                  <a:pt x="41846" y="87769"/>
                  <a:pt x="42722" y="99745"/>
                </a:cubicBezTo>
                <a:cubicBezTo>
                  <a:pt x="43586" y="111747"/>
                  <a:pt x="41262" y="118605"/>
                  <a:pt x="35700" y="120357"/>
                </a:cubicBezTo>
                <a:cubicBezTo>
                  <a:pt x="30150" y="122110"/>
                  <a:pt x="20358" y="120942"/>
                  <a:pt x="6350" y="116852"/>
                </a:cubicBezTo>
                <a:lnTo>
                  <a:pt x="6350" y="6350"/>
                </a:lnTo>
                <a:lnTo>
                  <a:pt x="39649" y="6350"/>
                </a:lnTo>
                <a:lnTo>
                  <a:pt x="23000" y="6071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Freeform 3"/>
          <p:cNvSpPr/>
          <p:nvPr/>
        </p:nvSpPr>
        <p:spPr>
          <a:xfrm>
            <a:off x="6492676" y="2933154"/>
            <a:ext cx="78450" cy="205633"/>
          </a:xfrm>
          <a:custGeom>
            <a:avLst/>
            <a:gdLst>
              <a:gd name="connsiteX0" fmla="*/ 6350 w 78447"/>
              <a:gd name="connsiteY0" fmla="*/ 199275 h 205625"/>
              <a:gd name="connsiteX1" fmla="*/ 18630 w 78447"/>
              <a:gd name="connsiteY1" fmla="*/ 193141 h 205625"/>
              <a:gd name="connsiteX2" fmla="*/ 18630 w 78447"/>
              <a:gd name="connsiteY2" fmla="*/ 134378 h 205625"/>
              <a:gd name="connsiteX3" fmla="*/ 38786 w 78447"/>
              <a:gd name="connsiteY3" fmla="*/ 151930 h 205625"/>
              <a:gd name="connsiteX4" fmla="*/ 62445 w 78447"/>
              <a:gd name="connsiteY4" fmla="*/ 137452 h 205625"/>
              <a:gd name="connsiteX5" fmla="*/ 67716 w 78447"/>
              <a:gd name="connsiteY5" fmla="*/ 117716 h 205625"/>
              <a:gd name="connsiteX6" fmla="*/ 59384 w 78447"/>
              <a:gd name="connsiteY6" fmla="*/ 95796 h 205625"/>
              <a:gd name="connsiteX7" fmla="*/ 39661 w 78447"/>
              <a:gd name="connsiteY7" fmla="*/ 73863 h 205625"/>
              <a:gd name="connsiteX8" fmla="*/ 64210 w 78447"/>
              <a:gd name="connsiteY8" fmla="*/ 22999 h 205625"/>
              <a:gd name="connsiteX9" fmla="*/ 72097 w 78447"/>
              <a:gd name="connsiteY9" fmla="*/ 18630 h 205625"/>
              <a:gd name="connsiteX10" fmla="*/ 59816 w 78447"/>
              <a:gd name="connsiteY10" fmla="*/ 6350 h 205625"/>
              <a:gd name="connsiteX11" fmla="*/ 51930 w 78447"/>
              <a:gd name="connsiteY11" fmla="*/ 14236 h 205625"/>
              <a:gd name="connsiteX12" fmla="*/ 19494 w 78447"/>
              <a:gd name="connsiteY12" fmla="*/ 14236 h 205625"/>
              <a:gd name="connsiteX13" fmla="*/ 6350 w 78447"/>
              <a:gd name="connsiteY13" fmla="*/ 6350 h 205625"/>
              <a:gd name="connsiteX14" fmla="*/ 7226 w 78447"/>
              <a:gd name="connsiteY14" fmla="*/ 97548 h 205625"/>
              <a:gd name="connsiteX15" fmla="*/ 6350 w 78447"/>
              <a:gd name="connsiteY15" fmla="*/ 199275 h 2056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78447" h="205625">
                <a:moveTo>
                  <a:pt x="6350" y="199275"/>
                </a:moveTo>
                <a:lnTo>
                  <a:pt x="18630" y="193141"/>
                </a:lnTo>
                <a:lnTo>
                  <a:pt x="18630" y="134378"/>
                </a:lnTo>
                <a:cubicBezTo>
                  <a:pt x="30314" y="138480"/>
                  <a:pt x="37033" y="144335"/>
                  <a:pt x="38786" y="151930"/>
                </a:cubicBezTo>
                <a:cubicBezTo>
                  <a:pt x="50469" y="148412"/>
                  <a:pt x="58356" y="143586"/>
                  <a:pt x="62445" y="137452"/>
                </a:cubicBezTo>
                <a:cubicBezTo>
                  <a:pt x="66535" y="131317"/>
                  <a:pt x="68288" y="124739"/>
                  <a:pt x="67716" y="117716"/>
                </a:cubicBezTo>
                <a:cubicBezTo>
                  <a:pt x="67119" y="110705"/>
                  <a:pt x="64337" y="103390"/>
                  <a:pt x="59384" y="95796"/>
                </a:cubicBezTo>
                <a:cubicBezTo>
                  <a:pt x="54406" y="88201"/>
                  <a:pt x="47840" y="80886"/>
                  <a:pt x="39661" y="73863"/>
                </a:cubicBezTo>
                <a:cubicBezTo>
                  <a:pt x="50748" y="50495"/>
                  <a:pt x="58952" y="33527"/>
                  <a:pt x="64210" y="22999"/>
                </a:cubicBezTo>
                <a:lnTo>
                  <a:pt x="72097" y="18630"/>
                </a:lnTo>
                <a:lnTo>
                  <a:pt x="59816" y="6350"/>
                </a:lnTo>
                <a:lnTo>
                  <a:pt x="51930" y="14236"/>
                </a:lnTo>
                <a:lnTo>
                  <a:pt x="19494" y="14236"/>
                </a:lnTo>
                <a:lnTo>
                  <a:pt x="6350" y="6350"/>
                </a:lnTo>
                <a:cubicBezTo>
                  <a:pt x="6934" y="15697"/>
                  <a:pt x="7226" y="46113"/>
                  <a:pt x="7226" y="97548"/>
                </a:cubicBezTo>
                <a:cubicBezTo>
                  <a:pt x="7226" y="148996"/>
                  <a:pt x="6934" y="182905"/>
                  <a:pt x="6350" y="199275"/>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Freeform 3"/>
          <p:cNvSpPr/>
          <p:nvPr/>
        </p:nvSpPr>
        <p:spPr>
          <a:xfrm>
            <a:off x="6707855" y="2924383"/>
            <a:ext cx="112628" cy="214410"/>
          </a:xfrm>
          <a:custGeom>
            <a:avLst/>
            <a:gdLst>
              <a:gd name="connsiteX0" fmla="*/ 42290 w 112623"/>
              <a:gd name="connsiteY0" fmla="*/ 108953 h 214401"/>
              <a:gd name="connsiteX1" fmla="*/ 94894 w 112623"/>
              <a:gd name="connsiteY1" fmla="*/ 108953 h 214401"/>
              <a:gd name="connsiteX2" fmla="*/ 80860 w 112623"/>
              <a:gd name="connsiteY2" fmla="*/ 94919 h 214401"/>
              <a:gd name="connsiteX3" fmla="*/ 72097 w 112623"/>
              <a:gd name="connsiteY3" fmla="*/ 103682 h 214401"/>
              <a:gd name="connsiteX4" fmla="*/ 42290 w 112623"/>
              <a:gd name="connsiteY4" fmla="*/ 103682 h 214401"/>
              <a:gd name="connsiteX5" fmla="*/ 42290 w 112623"/>
              <a:gd name="connsiteY5" fmla="*/ 68605 h 214401"/>
              <a:gd name="connsiteX6" fmla="*/ 95757 w 112623"/>
              <a:gd name="connsiteY6" fmla="*/ 68605 h 214401"/>
              <a:gd name="connsiteX7" fmla="*/ 81736 w 112623"/>
              <a:gd name="connsiteY7" fmla="*/ 54584 h 214401"/>
              <a:gd name="connsiteX8" fmla="*/ 72973 w 112623"/>
              <a:gd name="connsiteY8" fmla="*/ 63347 h 214401"/>
              <a:gd name="connsiteX9" fmla="*/ 42290 w 112623"/>
              <a:gd name="connsiteY9" fmla="*/ 63347 h 214401"/>
              <a:gd name="connsiteX10" fmla="*/ 42290 w 112623"/>
              <a:gd name="connsiteY10" fmla="*/ 30899 h 214401"/>
              <a:gd name="connsiteX11" fmla="*/ 76034 w 112623"/>
              <a:gd name="connsiteY11" fmla="*/ 24764 h 214401"/>
              <a:gd name="connsiteX12" fmla="*/ 103644 w 112623"/>
              <a:gd name="connsiteY12" fmla="*/ 21259 h 214401"/>
              <a:gd name="connsiteX13" fmla="*/ 90499 w 112623"/>
              <a:gd name="connsiteY13" fmla="*/ 6350 h 214401"/>
              <a:gd name="connsiteX14" fmla="*/ 67716 w 112623"/>
              <a:gd name="connsiteY14" fmla="*/ 18630 h 214401"/>
              <a:gd name="connsiteX15" fmla="*/ 43167 w 112623"/>
              <a:gd name="connsiteY15" fmla="*/ 25628 h 214401"/>
              <a:gd name="connsiteX16" fmla="*/ 30022 w 112623"/>
              <a:gd name="connsiteY16" fmla="*/ 17741 h 214401"/>
              <a:gd name="connsiteX17" fmla="*/ 30898 w 112623"/>
              <a:gd name="connsiteY17" fmla="*/ 73863 h 214401"/>
              <a:gd name="connsiteX18" fmla="*/ 30898 w 112623"/>
              <a:gd name="connsiteY18" fmla="*/ 150164 h 214401"/>
              <a:gd name="connsiteX19" fmla="*/ 6350 w 112623"/>
              <a:gd name="connsiteY19" fmla="*/ 154558 h 214401"/>
              <a:gd name="connsiteX20" fmla="*/ 15113 w 112623"/>
              <a:gd name="connsiteY20" fmla="*/ 170332 h 214401"/>
              <a:gd name="connsiteX21" fmla="*/ 30898 w 112623"/>
              <a:gd name="connsiteY21" fmla="*/ 162445 h 214401"/>
              <a:gd name="connsiteX22" fmla="*/ 30022 w 112623"/>
              <a:gd name="connsiteY22" fmla="*/ 208051 h 214401"/>
              <a:gd name="connsiteX23" fmla="*/ 43167 w 112623"/>
              <a:gd name="connsiteY23" fmla="*/ 200164 h 214401"/>
              <a:gd name="connsiteX24" fmla="*/ 42290 w 112623"/>
              <a:gd name="connsiteY24" fmla="*/ 158940 h 214401"/>
              <a:gd name="connsiteX25" fmla="*/ 106273 w 112623"/>
              <a:gd name="connsiteY25" fmla="*/ 137883 h 214401"/>
              <a:gd name="connsiteX26" fmla="*/ 104520 w 112623"/>
              <a:gd name="connsiteY26" fmla="*/ 134378 h 214401"/>
              <a:gd name="connsiteX27" fmla="*/ 42290 w 112623"/>
              <a:gd name="connsiteY27" fmla="*/ 148412 h 214401"/>
              <a:gd name="connsiteX28" fmla="*/ 42290 w 112623"/>
              <a:gd name="connsiteY28" fmla="*/ 108953 h 2144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2623" h="214401">
                <a:moveTo>
                  <a:pt x="42290" y="108953"/>
                </a:moveTo>
                <a:lnTo>
                  <a:pt x="94894" y="108953"/>
                </a:lnTo>
                <a:lnTo>
                  <a:pt x="80860" y="94919"/>
                </a:lnTo>
                <a:lnTo>
                  <a:pt x="72097" y="103682"/>
                </a:lnTo>
                <a:lnTo>
                  <a:pt x="42290" y="103682"/>
                </a:lnTo>
                <a:lnTo>
                  <a:pt x="42290" y="68605"/>
                </a:lnTo>
                <a:lnTo>
                  <a:pt x="95757" y="68605"/>
                </a:lnTo>
                <a:lnTo>
                  <a:pt x="81736" y="54584"/>
                </a:lnTo>
                <a:lnTo>
                  <a:pt x="72973" y="63347"/>
                </a:lnTo>
                <a:lnTo>
                  <a:pt x="42290" y="63347"/>
                </a:lnTo>
                <a:lnTo>
                  <a:pt x="42290" y="30899"/>
                </a:lnTo>
                <a:cubicBezTo>
                  <a:pt x="53390" y="29146"/>
                  <a:pt x="64642" y="27101"/>
                  <a:pt x="76034" y="24764"/>
                </a:cubicBezTo>
                <a:cubicBezTo>
                  <a:pt x="87439" y="22440"/>
                  <a:pt x="96634" y="21259"/>
                  <a:pt x="103644" y="21259"/>
                </a:cubicBezTo>
                <a:lnTo>
                  <a:pt x="90499" y="6350"/>
                </a:lnTo>
                <a:cubicBezTo>
                  <a:pt x="84657" y="11023"/>
                  <a:pt x="77050" y="15113"/>
                  <a:pt x="67716" y="18630"/>
                </a:cubicBezTo>
                <a:cubicBezTo>
                  <a:pt x="58369" y="22123"/>
                  <a:pt x="50177" y="24472"/>
                  <a:pt x="43167" y="25628"/>
                </a:cubicBezTo>
                <a:lnTo>
                  <a:pt x="30022" y="17741"/>
                </a:lnTo>
                <a:cubicBezTo>
                  <a:pt x="30594" y="26517"/>
                  <a:pt x="30898" y="45224"/>
                  <a:pt x="30898" y="73863"/>
                </a:cubicBezTo>
                <a:lnTo>
                  <a:pt x="30898" y="150164"/>
                </a:lnTo>
                <a:cubicBezTo>
                  <a:pt x="18630" y="153111"/>
                  <a:pt x="10438" y="154558"/>
                  <a:pt x="6350" y="154558"/>
                </a:cubicBezTo>
                <a:lnTo>
                  <a:pt x="15113" y="170332"/>
                </a:lnTo>
                <a:cubicBezTo>
                  <a:pt x="16281" y="168008"/>
                  <a:pt x="21538" y="165379"/>
                  <a:pt x="30898" y="162445"/>
                </a:cubicBezTo>
                <a:cubicBezTo>
                  <a:pt x="30898" y="178816"/>
                  <a:pt x="30594" y="194017"/>
                  <a:pt x="30022" y="208051"/>
                </a:cubicBezTo>
                <a:lnTo>
                  <a:pt x="43167" y="200164"/>
                </a:lnTo>
                <a:cubicBezTo>
                  <a:pt x="42570" y="190792"/>
                  <a:pt x="42290" y="177063"/>
                  <a:pt x="42290" y="158940"/>
                </a:cubicBezTo>
                <a:lnTo>
                  <a:pt x="106273" y="137883"/>
                </a:lnTo>
                <a:lnTo>
                  <a:pt x="104520" y="134378"/>
                </a:lnTo>
                <a:lnTo>
                  <a:pt x="42290" y="148412"/>
                </a:lnTo>
                <a:lnTo>
                  <a:pt x="42290" y="10895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Freeform 3"/>
          <p:cNvSpPr/>
          <p:nvPr/>
        </p:nvSpPr>
        <p:spPr>
          <a:xfrm>
            <a:off x="6791144" y="2931394"/>
            <a:ext cx="127081" cy="99533"/>
          </a:xfrm>
          <a:custGeom>
            <a:avLst/>
            <a:gdLst>
              <a:gd name="connsiteX0" fmla="*/ 31762 w 127076"/>
              <a:gd name="connsiteY0" fmla="*/ 37490 h 99529"/>
              <a:gd name="connsiteX1" fmla="*/ 26949 w 127076"/>
              <a:gd name="connsiteY1" fmla="*/ 64668 h 99529"/>
              <a:gd name="connsiteX2" fmla="*/ 6350 w 127076"/>
              <a:gd name="connsiteY2" fmla="*/ 90550 h 99529"/>
              <a:gd name="connsiteX3" fmla="*/ 8978 w 127076"/>
              <a:gd name="connsiteY3" fmla="*/ 93179 h 99529"/>
              <a:gd name="connsiteX4" fmla="*/ 38772 w 127076"/>
              <a:gd name="connsiteY4" fmla="*/ 62483 h 99529"/>
              <a:gd name="connsiteX5" fmla="*/ 44030 w 127076"/>
              <a:gd name="connsiteY5" fmla="*/ 19507 h 99529"/>
              <a:gd name="connsiteX6" fmla="*/ 76466 w 127076"/>
              <a:gd name="connsiteY6" fmla="*/ 19507 h 99529"/>
              <a:gd name="connsiteX7" fmla="*/ 76466 w 127076"/>
              <a:gd name="connsiteY7" fmla="*/ 65112 h 99529"/>
              <a:gd name="connsiteX8" fmla="*/ 91363 w 127076"/>
              <a:gd name="connsiteY8" fmla="*/ 76504 h 99529"/>
              <a:gd name="connsiteX9" fmla="*/ 108902 w 127076"/>
              <a:gd name="connsiteY9" fmla="*/ 76504 h 99529"/>
              <a:gd name="connsiteX10" fmla="*/ 120725 w 127076"/>
              <a:gd name="connsiteY10" fmla="*/ 69049 h 99529"/>
              <a:gd name="connsiteX11" fmla="*/ 111531 w 127076"/>
              <a:gd name="connsiteY11" fmla="*/ 63792 h 99529"/>
              <a:gd name="connsiteX12" fmla="*/ 102755 w 127076"/>
              <a:gd name="connsiteY12" fmla="*/ 66852 h 99529"/>
              <a:gd name="connsiteX13" fmla="*/ 96621 w 127076"/>
              <a:gd name="connsiteY13" fmla="*/ 66852 h 99529"/>
              <a:gd name="connsiteX14" fmla="*/ 87858 w 127076"/>
              <a:gd name="connsiteY14" fmla="*/ 58089 h 99529"/>
              <a:gd name="connsiteX15" fmla="*/ 87858 w 127076"/>
              <a:gd name="connsiteY15" fmla="*/ 23012 h 99529"/>
              <a:gd name="connsiteX16" fmla="*/ 94868 w 127076"/>
              <a:gd name="connsiteY16" fmla="*/ 17754 h 99529"/>
              <a:gd name="connsiteX17" fmla="*/ 82587 w 127076"/>
              <a:gd name="connsiteY17" fmla="*/ 6350 h 99529"/>
              <a:gd name="connsiteX18" fmla="*/ 75590 w 127076"/>
              <a:gd name="connsiteY18" fmla="*/ 14249 h 99529"/>
              <a:gd name="connsiteX19" fmla="*/ 44907 w 127076"/>
              <a:gd name="connsiteY19" fmla="*/ 14249 h 99529"/>
              <a:gd name="connsiteX20" fmla="*/ 31762 w 127076"/>
              <a:gd name="connsiteY20" fmla="*/ 6350 h 99529"/>
              <a:gd name="connsiteX21" fmla="*/ 31762 w 127076"/>
              <a:gd name="connsiteY21" fmla="*/ 37490 h 995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27076" h="99529">
                <a:moveTo>
                  <a:pt x="31762" y="37490"/>
                </a:moveTo>
                <a:cubicBezTo>
                  <a:pt x="31178" y="47129"/>
                  <a:pt x="29578" y="56197"/>
                  <a:pt x="26949" y="64668"/>
                </a:cubicBezTo>
                <a:cubicBezTo>
                  <a:pt x="24320" y="73139"/>
                  <a:pt x="17436" y="81762"/>
                  <a:pt x="6350" y="90550"/>
                </a:cubicBezTo>
                <a:lnTo>
                  <a:pt x="8978" y="93179"/>
                </a:lnTo>
                <a:cubicBezTo>
                  <a:pt x="24751" y="83819"/>
                  <a:pt x="34670" y="73596"/>
                  <a:pt x="38772" y="62483"/>
                </a:cubicBezTo>
                <a:cubicBezTo>
                  <a:pt x="42862" y="51384"/>
                  <a:pt x="44602" y="37045"/>
                  <a:pt x="44030" y="19507"/>
                </a:cubicBezTo>
                <a:lnTo>
                  <a:pt x="76466" y="19507"/>
                </a:lnTo>
                <a:lnTo>
                  <a:pt x="76466" y="65112"/>
                </a:lnTo>
                <a:cubicBezTo>
                  <a:pt x="76466" y="72707"/>
                  <a:pt x="81419" y="76504"/>
                  <a:pt x="91363" y="76504"/>
                </a:cubicBezTo>
                <a:lnTo>
                  <a:pt x="108902" y="76504"/>
                </a:lnTo>
                <a:cubicBezTo>
                  <a:pt x="120586" y="76504"/>
                  <a:pt x="124523" y="74028"/>
                  <a:pt x="120725" y="69049"/>
                </a:cubicBezTo>
                <a:cubicBezTo>
                  <a:pt x="116928" y="64096"/>
                  <a:pt x="113855" y="62344"/>
                  <a:pt x="111531" y="63792"/>
                </a:cubicBezTo>
                <a:cubicBezTo>
                  <a:pt x="109181" y="65252"/>
                  <a:pt x="106273" y="66281"/>
                  <a:pt x="102755" y="66852"/>
                </a:cubicBezTo>
                <a:lnTo>
                  <a:pt x="96621" y="66852"/>
                </a:lnTo>
                <a:cubicBezTo>
                  <a:pt x="90779" y="66852"/>
                  <a:pt x="87858" y="63944"/>
                  <a:pt x="87858" y="58089"/>
                </a:cubicBezTo>
                <a:lnTo>
                  <a:pt x="87858" y="23012"/>
                </a:lnTo>
                <a:lnTo>
                  <a:pt x="94868" y="17754"/>
                </a:lnTo>
                <a:lnTo>
                  <a:pt x="82587" y="6350"/>
                </a:lnTo>
                <a:lnTo>
                  <a:pt x="75590" y="14249"/>
                </a:lnTo>
                <a:lnTo>
                  <a:pt x="44907" y="14249"/>
                </a:lnTo>
                <a:lnTo>
                  <a:pt x="31762" y="6350"/>
                </a:lnTo>
                <a:cubicBezTo>
                  <a:pt x="32334" y="17462"/>
                  <a:pt x="32334" y="27838"/>
                  <a:pt x="31762" y="37490"/>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Freeform 3"/>
          <p:cNvSpPr/>
          <p:nvPr/>
        </p:nvSpPr>
        <p:spPr>
          <a:xfrm>
            <a:off x="6820063" y="3023485"/>
            <a:ext cx="60911" cy="60047"/>
          </a:xfrm>
          <a:custGeom>
            <a:avLst/>
            <a:gdLst>
              <a:gd name="connsiteX0" fmla="*/ 54559 w 60909"/>
              <a:gd name="connsiteY0" fmla="*/ 6350 h 60045"/>
              <a:gd name="connsiteX1" fmla="*/ 44920 w 60909"/>
              <a:gd name="connsiteY1" fmla="*/ 31788 h 60045"/>
              <a:gd name="connsiteX2" fmla="*/ 31775 w 60909"/>
              <a:gd name="connsiteY2" fmla="*/ 53695 h 60045"/>
              <a:gd name="connsiteX3" fmla="*/ 18186 w 60909"/>
              <a:gd name="connsiteY3" fmla="*/ 33096 h 60045"/>
              <a:gd name="connsiteX4" fmla="*/ 6350 w 60909"/>
              <a:gd name="connsiteY4" fmla="*/ 6350 h 60045"/>
              <a:gd name="connsiteX5" fmla="*/ 54559 w 60909"/>
              <a:gd name="connsiteY5" fmla="*/ 6350 h 600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0909" h="60045">
                <a:moveTo>
                  <a:pt x="54559" y="6350"/>
                </a:moveTo>
                <a:cubicBezTo>
                  <a:pt x="52209" y="14541"/>
                  <a:pt x="48997" y="22999"/>
                  <a:pt x="44920" y="31788"/>
                </a:cubicBezTo>
                <a:cubicBezTo>
                  <a:pt x="40830" y="40551"/>
                  <a:pt x="36436" y="47866"/>
                  <a:pt x="31775" y="53695"/>
                </a:cubicBezTo>
                <a:cubicBezTo>
                  <a:pt x="27089" y="47866"/>
                  <a:pt x="22555" y="40982"/>
                  <a:pt x="18186" y="33096"/>
                </a:cubicBezTo>
                <a:cubicBezTo>
                  <a:pt x="13805" y="25196"/>
                  <a:pt x="9855" y="16294"/>
                  <a:pt x="6350" y="6350"/>
                </a:cubicBezTo>
                <a:lnTo>
                  <a:pt x="54559"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Freeform 3"/>
          <p:cNvSpPr/>
          <p:nvPr/>
        </p:nvSpPr>
        <p:spPr>
          <a:xfrm>
            <a:off x="6759571" y="3009451"/>
            <a:ext cx="166986" cy="128452"/>
          </a:xfrm>
          <a:custGeom>
            <a:avLst/>
            <a:gdLst>
              <a:gd name="connsiteX0" fmla="*/ 49301 w 166979"/>
              <a:gd name="connsiteY0" fmla="*/ 101053 h 128447"/>
              <a:gd name="connsiteX1" fmla="*/ 6350 w 166979"/>
              <a:gd name="connsiteY1" fmla="*/ 118605 h 128447"/>
              <a:gd name="connsiteX2" fmla="*/ 7239 w 166979"/>
              <a:gd name="connsiteY2" fmla="*/ 122097 h 128447"/>
              <a:gd name="connsiteX3" fmla="*/ 52806 w 166979"/>
              <a:gd name="connsiteY3" fmla="*/ 107645 h 128447"/>
              <a:gd name="connsiteX4" fmla="*/ 92265 w 166979"/>
              <a:gd name="connsiteY4" fmla="*/ 84404 h 128447"/>
              <a:gd name="connsiteX5" fmla="*/ 120751 w 166979"/>
              <a:gd name="connsiteY5" fmla="*/ 109385 h 128447"/>
              <a:gd name="connsiteX6" fmla="*/ 144843 w 166979"/>
              <a:gd name="connsiteY6" fmla="*/ 120357 h 128447"/>
              <a:gd name="connsiteX7" fmla="*/ 160629 w 166979"/>
              <a:gd name="connsiteY7" fmla="*/ 110705 h 128447"/>
              <a:gd name="connsiteX8" fmla="*/ 160629 w 166979"/>
              <a:gd name="connsiteY8" fmla="*/ 107200 h 128447"/>
              <a:gd name="connsiteX9" fmla="*/ 131698 w 166979"/>
              <a:gd name="connsiteY9" fmla="*/ 98869 h 128447"/>
              <a:gd name="connsiteX10" fmla="*/ 100152 w 166979"/>
              <a:gd name="connsiteY10" fmla="*/ 76504 h 128447"/>
              <a:gd name="connsiteX11" fmla="*/ 115481 w 166979"/>
              <a:gd name="connsiteY11" fmla="*/ 52387 h 128447"/>
              <a:gd name="connsiteX12" fmla="*/ 128193 w 166979"/>
              <a:gd name="connsiteY12" fmla="*/ 23888 h 128447"/>
              <a:gd name="connsiteX13" fmla="*/ 136080 w 166979"/>
              <a:gd name="connsiteY13" fmla="*/ 18618 h 128447"/>
              <a:gd name="connsiteX14" fmla="*/ 122935 w 166979"/>
              <a:gd name="connsiteY14" fmla="*/ 6350 h 128447"/>
              <a:gd name="connsiteX15" fmla="*/ 115049 w 166979"/>
              <a:gd name="connsiteY15" fmla="*/ 15125 h 128447"/>
              <a:gd name="connsiteX16" fmla="*/ 45808 w 166979"/>
              <a:gd name="connsiteY16" fmla="*/ 15125 h 128447"/>
              <a:gd name="connsiteX17" fmla="*/ 52806 w 166979"/>
              <a:gd name="connsiteY17" fmla="*/ 22123 h 128447"/>
              <a:gd name="connsiteX18" fmla="*/ 62458 w 166979"/>
              <a:gd name="connsiteY18" fmla="*/ 20383 h 128447"/>
              <a:gd name="connsiteX19" fmla="*/ 73406 w 166979"/>
              <a:gd name="connsiteY19" fmla="*/ 53263 h 128447"/>
              <a:gd name="connsiteX20" fmla="*/ 85242 w 166979"/>
              <a:gd name="connsiteY20" fmla="*/ 75628 h 128447"/>
              <a:gd name="connsiteX21" fmla="*/ 49301 w 166979"/>
              <a:gd name="connsiteY21" fmla="*/ 101053 h 1284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66979" h="128447">
                <a:moveTo>
                  <a:pt x="49301" y="101053"/>
                </a:moveTo>
                <a:cubicBezTo>
                  <a:pt x="35293" y="108648"/>
                  <a:pt x="20967" y="114503"/>
                  <a:pt x="6350" y="118605"/>
                </a:cubicBezTo>
                <a:lnTo>
                  <a:pt x="7239" y="122097"/>
                </a:lnTo>
                <a:cubicBezTo>
                  <a:pt x="23012" y="118605"/>
                  <a:pt x="38201" y="113779"/>
                  <a:pt x="52806" y="107645"/>
                </a:cubicBezTo>
                <a:cubicBezTo>
                  <a:pt x="67412" y="101498"/>
                  <a:pt x="80556" y="93751"/>
                  <a:pt x="92265" y="84404"/>
                </a:cubicBezTo>
                <a:cubicBezTo>
                  <a:pt x="102184" y="95516"/>
                  <a:pt x="111671" y="103822"/>
                  <a:pt x="120751" y="109385"/>
                </a:cubicBezTo>
                <a:cubicBezTo>
                  <a:pt x="129794" y="114947"/>
                  <a:pt x="137845" y="118605"/>
                  <a:pt x="144843" y="120357"/>
                </a:cubicBezTo>
                <a:cubicBezTo>
                  <a:pt x="147180" y="114503"/>
                  <a:pt x="152438" y="111290"/>
                  <a:pt x="160629" y="110705"/>
                </a:cubicBezTo>
                <a:lnTo>
                  <a:pt x="160629" y="107200"/>
                </a:lnTo>
                <a:cubicBezTo>
                  <a:pt x="151866" y="106616"/>
                  <a:pt x="142214" y="103822"/>
                  <a:pt x="131698" y="98869"/>
                </a:cubicBezTo>
                <a:cubicBezTo>
                  <a:pt x="121183" y="93916"/>
                  <a:pt x="110668" y="86461"/>
                  <a:pt x="100152" y="76504"/>
                </a:cubicBezTo>
                <a:cubicBezTo>
                  <a:pt x="105410" y="70078"/>
                  <a:pt x="110515" y="62039"/>
                  <a:pt x="115481" y="52387"/>
                </a:cubicBezTo>
                <a:cubicBezTo>
                  <a:pt x="120446" y="42735"/>
                  <a:pt x="124701" y="33235"/>
                  <a:pt x="128193" y="23888"/>
                </a:cubicBezTo>
                <a:lnTo>
                  <a:pt x="136080" y="18618"/>
                </a:lnTo>
                <a:lnTo>
                  <a:pt x="122935" y="6350"/>
                </a:lnTo>
                <a:lnTo>
                  <a:pt x="115049" y="15125"/>
                </a:lnTo>
                <a:lnTo>
                  <a:pt x="45808" y="15125"/>
                </a:lnTo>
                <a:lnTo>
                  <a:pt x="52806" y="22123"/>
                </a:lnTo>
                <a:lnTo>
                  <a:pt x="62458" y="20383"/>
                </a:lnTo>
                <a:cubicBezTo>
                  <a:pt x="65964" y="33235"/>
                  <a:pt x="69608" y="44208"/>
                  <a:pt x="73406" y="53263"/>
                </a:cubicBezTo>
                <a:cubicBezTo>
                  <a:pt x="77203" y="62331"/>
                  <a:pt x="81153" y="69786"/>
                  <a:pt x="85242" y="75628"/>
                </a:cubicBezTo>
                <a:cubicBezTo>
                  <a:pt x="75298" y="84988"/>
                  <a:pt x="63334" y="93472"/>
                  <a:pt x="49301" y="101053"/>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Freeform 3"/>
          <p:cNvSpPr/>
          <p:nvPr/>
        </p:nvSpPr>
        <p:spPr>
          <a:xfrm>
            <a:off x="6995376" y="2920871"/>
            <a:ext cx="135412" cy="72329"/>
          </a:xfrm>
          <a:custGeom>
            <a:avLst/>
            <a:gdLst>
              <a:gd name="connsiteX0" fmla="*/ 95757 w 135407"/>
              <a:gd name="connsiteY0" fmla="*/ 59842 h 72326"/>
              <a:gd name="connsiteX1" fmla="*/ 129057 w 135407"/>
              <a:gd name="connsiteY1" fmla="*/ 33540 h 72326"/>
              <a:gd name="connsiteX2" fmla="*/ 113283 w 135407"/>
              <a:gd name="connsiteY2" fmla="*/ 19494 h 72326"/>
              <a:gd name="connsiteX3" fmla="*/ 106273 w 135407"/>
              <a:gd name="connsiteY3" fmla="*/ 29146 h 72326"/>
              <a:gd name="connsiteX4" fmla="*/ 44043 w 135407"/>
              <a:gd name="connsiteY4" fmla="*/ 29146 h 72326"/>
              <a:gd name="connsiteX5" fmla="*/ 52806 w 135407"/>
              <a:gd name="connsiteY5" fmla="*/ 18631 h 72326"/>
              <a:gd name="connsiteX6" fmla="*/ 59816 w 135407"/>
              <a:gd name="connsiteY6" fmla="*/ 15125 h 72326"/>
              <a:gd name="connsiteX7" fmla="*/ 43153 w 135407"/>
              <a:gd name="connsiteY7" fmla="*/ 6350 h 72326"/>
              <a:gd name="connsiteX8" fmla="*/ 29133 w 135407"/>
              <a:gd name="connsiteY8" fmla="*/ 36601 h 72326"/>
              <a:gd name="connsiteX9" fmla="*/ 6350 w 135407"/>
              <a:gd name="connsiteY9" fmla="*/ 64236 h 72326"/>
              <a:gd name="connsiteX10" fmla="*/ 8102 w 135407"/>
              <a:gd name="connsiteY10" fmla="*/ 65976 h 72326"/>
              <a:gd name="connsiteX11" fmla="*/ 42278 w 135407"/>
              <a:gd name="connsiteY11" fmla="*/ 34417 h 72326"/>
              <a:gd name="connsiteX12" fmla="*/ 107149 w 135407"/>
              <a:gd name="connsiteY12" fmla="*/ 34417 h 72326"/>
              <a:gd name="connsiteX13" fmla="*/ 93128 w 135407"/>
              <a:gd name="connsiteY13" fmla="*/ 58089 h 72326"/>
              <a:gd name="connsiteX14" fmla="*/ 95757 w 135407"/>
              <a:gd name="connsiteY14" fmla="*/ 59842 h 72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35407" h="72326">
                <a:moveTo>
                  <a:pt x="95757" y="59842"/>
                </a:moveTo>
                <a:cubicBezTo>
                  <a:pt x="109778" y="43484"/>
                  <a:pt x="120877" y="34709"/>
                  <a:pt x="129057" y="33540"/>
                </a:cubicBezTo>
                <a:lnTo>
                  <a:pt x="113283" y="19494"/>
                </a:lnTo>
                <a:lnTo>
                  <a:pt x="106273" y="29146"/>
                </a:lnTo>
                <a:lnTo>
                  <a:pt x="44043" y="29146"/>
                </a:lnTo>
                <a:lnTo>
                  <a:pt x="52806" y="18631"/>
                </a:lnTo>
                <a:lnTo>
                  <a:pt x="59816" y="15125"/>
                </a:lnTo>
                <a:lnTo>
                  <a:pt x="43153" y="6350"/>
                </a:lnTo>
                <a:cubicBezTo>
                  <a:pt x="39648" y="16865"/>
                  <a:pt x="34975" y="26949"/>
                  <a:pt x="29133" y="36601"/>
                </a:cubicBezTo>
                <a:cubicBezTo>
                  <a:pt x="23291" y="46253"/>
                  <a:pt x="15684" y="55460"/>
                  <a:pt x="6350" y="64236"/>
                </a:cubicBezTo>
                <a:lnTo>
                  <a:pt x="8102" y="65976"/>
                </a:lnTo>
                <a:cubicBezTo>
                  <a:pt x="20942" y="57797"/>
                  <a:pt x="32346" y="47282"/>
                  <a:pt x="42278" y="34417"/>
                </a:cubicBezTo>
                <a:lnTo>
                  <a:pt x="107149" y="34417"/>
                </a:lnTo>
                <a:lnTo>
                  <a:pt x="93128" y="58089"/>
                </a:lnTo>
                <a:lnTo>
                  <a:pt x="95757" y="59842"/>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Freeform 3"/>
          <p:cNvSpPr/>
          <p:nvPr/>
        </p:nvSpPr>
        <p:spPr>
          <a:xfrm>
            <a:off x="6972578" y="2956827"/>
            <a:ext cx="169616" cy="80241"/>
          </a:xfrm>
          <a:custGeom>
            <a:avLst/>
            <a:gdLst>
              <a:gd name="connsiteX0" fmla="*/ 64643 w 169609"/>
              <a:gd name="connsiteY0" fmla="*/ 42303 h 80238"/>
              <a:gd name="connsiteX1" fmla="*/ 6350 w 169609"/>
              <a:gd name="connsiteY1" fmla="*/ 67741 h 80238"/>
              <a:gd name="connsiteX2" fmla="*/ 7226 w 169609"/>
              <a:gd name="connsiteY2" fmla="*/ 70370 h 80238"/>
              <a:gd name="connsiteX3" fmla="*/ 89623 w 169609"/>
              <a:gd name="connsiteY3" fmla="*/ 25653 h 80238"/>
              <a:gd name="connsiteX4" fmla="*/ 143967 w 169609"/>
              <a:gd name="connsiteY4" fmla="*/ 73888 h 80238"/>
              <a:gd name="connsiteX5" fmla="*/ 163259 w 169609"/>
              <a:gd name="connsiteY5" fmla="*/ 62471 h 80238"/>
              <a:gd name="connsiteX6" fmla="*/ 163259 w 169609"/>
              <a:gd name="connsiteY6" fmla="*/ 59842 h 80238"/>
              <a:gd name="connsiteX7" fmla="*/ 92253 w 169609"/>
              <a:gd name="connsiteY7" fmla="*/ 21259 h 80238"/>
              <a:gd name="connsiteX8" fmla="*/ 93129 w 169609"/>
              <a:gd name="connsiteY8" fmla="*/ 17754 h 80238"/>
              <a:gd name="connsiteX9" fmla="*/ 99263 w 169609"/>
              <a:gd name="connsiteY9" fmla="*/ 14236 h 80238"/>
              <a:gd name="connsiteX10" fmla="*/ 80860 w 169609"/>
              <a:gd name="connsiteY10" fmla="*/ 6350 h 80238"/>
              <a:gd name="connsiteX11" fmla="*/ 64643 w 169609"/>
              <a:gd name="connsiteY11" fmla="*/ 42303 h 802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169609" h="80238">
                <a:moveTo>
                  <a:pt x="64643" y="42303"/>
                </a:moveTo>
                <a:cubicBezTo>
                  <a:pt x="53823" y="52831"/>
                  <a:pt x="34404" y="61302"/>
                  <a:pt x="6350" y="67741"/>
                </a:cubicBezTo>
                <a:lnTo>
                  <a:pt x="7226" y="70370"/>
                </a:lnTo>
                <a:cubicBezTo>
                  <a:pt x="52222" y="65696"/>
                  <a:pt x="79679" y="50787"/>
                  <a:pt x="89623" y="25653"/>
                </a:cubicBezTo>
                <a:cubicBezTo>
                  <a:pt x="99555" y="44932"/>
                  <a:pt x="117678" y="61023"/>
                  <a:pt x="143967" y="73888"/>
                </a:cubicBezTo>
                <a:cubicBezTo>
                  <a:pt x="146304" y="67449"/>
                  <a:pt x="152730" y="63652"/>
                  <a:pt x="163259" y="62471"/>
                </a:cubicBezTo>
                <a:lnTo>
                  <a:pt x="163259" y="59842"/>
                </a:lnTo>
                <a:cubicBezTo>
                  <a:pt x="130518" y="55765"/>
                  <a:pt x="106857" y="42900"/>
                  <a:pt x="92253" y="21259"/>
                </a:cubicBezTo>
                <a:lnTo>
                  <a:pt x="93129" y="17754"/>
                </a:lnTo>
                <a:lnTo>
                  <a:pt x="99263" y="14236"/>
                </a:lnTo>
                <a:lnTo>
                  <a:pt x="80860" y="6350"/>
                </a:lnTo>
                <a:cubicBezTo>
                  <a:pt x="80860" y="19811"/>
                  <a:pt x="75438" y="31787"/>
                  <a:pt x="64643" y="42303"/>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Freeform 3"/>
          <p:cNvSpPr/>
          <p:nvPr/>
        </p:nvSpPr>
        <p:spPr>
          <a:xfrm>
            <a:off x="6949793" y="2928759"/>
            <a:ext cx="42941" cy="36373"/>
          </a:xfrm>
          <a:custGeom>
            <a:avLst/>
            <a:gdLst>
              <a:gd name="connsiteX0" fmla="*/ 6350 w 42939"/>
              <a:gd name="connsiteY0" fmla="*/ 8978 h 36372"/>
              <a:gd name="connsiteX1" fmla="*/ 26949 w 42939"/>
              <a:gd name="connsiteY1" fmla="*/ 28714 h 36372"/>
              <a:gd name="connsiteX2" fmla="*/ 36589 w 42939"/>
              <a:gd name="connsiteY2" fmla="*/ 30022 h 36372"/>
              <a:gd name="connsiteX3" fmla="*/ 36157 w 42939"/>
              <a:gd name="connsiteY3" fmla="*/ 16001 h 36372"/>
              <a:gd name="connsiteX4" fmla="*/ 8102 w 42939"/>
              <a:gd name="connsiteY4" fmla="*/ 6350 h 36372"/>
              <a:gd name="connsiteX5" fmla="*/ 6350 w 42939"/>
              <a:gd name="connsiteY5" fmla="*/ 8978 h 363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42939" h="36372">
                <a:moveTo>
                  <a:pt x="6350" y="8978"/>
                </a:moveTo>
                <a:cubicBezTo>
                  <a:pt x="16268" y="15430"/>
                  <a:pt x="23139" y="22009"/>
                  <a:pt x="26949" y="28714"/>
                </a:cubicBezTo>
                <a:cubicBezTo>
                  <a:pt x="30734" y="35445"/>
                  <a:pt x="33959" y="35877"/>
                  <a:pt x="36589" y="30022"/>
                </a:cubicBezTo>
                <a:cubicBezTo>
                  <a:pt x="39217" y="24193"/>
                  <a:pt x="39065" y="19507"/>
                  <a:pt x="36157" y="16001"/>
                </a:cubicBezTo>
                <a:cubicBezTo>
                  <a:pt x="33211" y="12496"/>
                  <a:pt x="23876" y="9296"/>
                  <a:pt x="8102" y="6350"/>
                </a:cubicBezTo>
                <a:lnTo>
                  <a:pt x="6350" y="897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Freeform 3"/>
          <p:cNvSpPr/>
          <p:nvPr/>
        </p:nvSpPr>
        <p:spPr>
          <a:xfrm>
            <a:off x="6940142" y="2937535"/>
            <a:ext cx="81956" cy="97337"/>
          </a:xfrm>
          <a:custGeom>
            <a:avLst/>
            <a:gdLst>
              <a:gd name="connsiteX0" fmla="*/ 32206 w 81953"/>
              <a:gd name="connsiteY0" fmla="*/ 44945 h 97333"/>
              <a:gd name="connsiteX1" fmla="*/ 23443 w 81953"/>
              <a:gd name="connsiteY1" fmla="*/ 48006 h 97333"/>
              <a:gd name="connsiteX2" fmla="*/ 7238 w 81953"/>
              <a:gd name="connsiteY2" fmla="*/ 46685 h 97333"/>
              <a:gd name="connsiteX3" fmla="*/ 6350 w 81953"/>
              <a:gd name="connsiteY3" fmla="*/ 49314 h 97333"/>
              <a:gd name="connsiteX4" fmla="*/ 23443 w 81953"/>
              <a:gd name="connsiteY4" fmla="*/ 61163 h 97333"/>
              <a:gd name="connsiteX5" fmla="*/ 18185 w 81953"/>
              <a:gd name="connsiteY5" fmla="*/ 76073 h 97333"/>
              <a:gd name="connsiteX6" fmla="*/ 23443 w 81953"/>
              <a:gd name="connsiteY6" fmla="*/ 90982 h 97333"/>
              <a:gd name="connsiteX7" fmla="*/ 32651 w 81953"/>
              <a:gd name="connsiteY7" fmla="*/ 84404 h 97333"/>
              <a:gd name="connsiteX8" fmla="*/ 34835 w 81953"/>
              <a:gd name="connsiteY8" fmla="*/ 63792 h 97333"/>
              <a:gd name="connsiteX9" fmla="*/ 45808 w 81953"/>
              <a:gd name="connsiteY9" fmla="*/ 44500 h 97333"/>
              <a:gd name="connsiteX10" fmla="*/ 75602 w 81953"/>
              <a:gd name="connsiteY10" fmla="*/ 8102 h 97333"/>
              <a:gd name="connsiteX11" fmla="*/ 72973 w 81953"/>
              <a:gd name="connsiteY11" fmla="*/ 6350 h 97333"/>
              <a:gd name="connsiteX12" fmla="*/ 32206 w 81953"/>
              <a:gd name="connsiteY12" fmla="*/ 44945 h 973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81953" h="97333">
                <a:moveTo>
                  <a:pt x="32206" y="44945"/>
                </a:moveTo>
                <a:cubicBezTo>
                  <a:pt x="28409" y="46685"/>
                  <a:pt x="25488" y="47713"/>
                  <a:pt x="23443" y="48006"/>
                </a:cubicBezTo>
                <a:cubicBezTo>
                  <a:pt x="21399" y="48298"/>
                  <a:pt x="16001" y="47866"/>
                  <a:pt x="7238" y="46685"/>
                </a:cubicBezTo>
                <a:lnTo>
                  <a:pt x="6350" y="49314"/>
                </a:lnTo>
                <a:cubicBezTo>
                  <a:pt x="18630" y="53416"/>
                  <a:pt x="24320" y="57366"/>
                  <a:pt x="23443" y="61163"/>
                </a:cubicBezTo>
                <a:cubicBezTo>
                  <a:pt x="22580" y="64973"/>
                  <a:pt x="20815" y="69926"/>
                  <a:pt x="18185" y="76073"/>
                </a:cubicBezTo>
                <a:cubicBezTo>
                  <a:pt x="15557" y="82207"/>
                  <a:pt x="17322" y="87185"/>
                  <a:pt x="23443" y="90982"/>
                </a:cubicBezTo>
                <a:cubicBezTo>
                  <a:pt x="29578" y="94780"/>
                  <a:pt x="32651" y="92595"/>
                  <a:pt x="32651" y="84404"/>
                </a:cubicBezTo>
                <a:cubicBezTo>
                  <a:pt x="32651" y="76225"/>
                  <a:pt x="33375" y="69354"/>
                  <a:pt x="34835" y="63792"/>
                </a:cubicBezTo>
                <a:cubicBezTo>
                  <a:pt x="36296" y="58242"/>
                  <a:pt x="39954" y="51816"/>
                  <a:pt x="45808" y="44500"/>
                </a:cubicBezTo>
                <a:cubicBezTo>
                  <a:pt x="51637" y="37185"/>
                  <a:pt x="61582" y="25057"/>
                  <a:pt x="75602" y="8102"/>
                </a:cubicBezTo>
                <a:lnTo>
                  <a:pt x="72973" y="6350"/>
                </a:lnTo>
                <a:cubicBezTo>
                  <a:pt x="49605" y="30327"/>
                  <a:pt x="36004" y="43180"/>
                  <a:pt x="32206" y="44945"/>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2" name="Freeform 3"/>
          <p:cNvSpPr/>
          <p:nvPr/>
        </p:nvSpPr>
        <p:spPr>
          <a:xfrm>
            <a:off x="6971715" y="3018221"/>
            <a:ext cx="137165" cy="85499"/>
          </a:xfrm>
          <a:custGeom>
            <a:avLst/>
            <a:gdLst>
              <a:gd name="connsiteX0" fmla="*/ 18618 w 137159"/>
              <a:gd name="connsiteY0" fmla="*/ 73875 h 85496"/>
              <a:gd name="connsiteX1" fmla="*/ 18618 w 137159"/>
              <a:gd name="connsiteY1" fmla="*/ 19494 h 85496"/>
              <a:gd name="connsiteX2" fmla="*/ 112395 w 137159"/>
              <a:gd name="connsiteY2" fmla="*/ 19494 h 85496"/>
              <a:gd name="connsiteX3" fmla="*/ 112395 w 137159"/>
              <a:gd name="connsiteY3" fmla="*/ 73875 h 85496"/>
              <a:gd name="connsiteX4" fmla="*/ 124676 w 137159"/>
              <a:gd name="connsiteY4" fmla="*/ 67729 h 85496"/>
              <a:gd name="connsiteX5" fmla="*/ 123799 w 137159"/>
              <a:gd name="connsiteY5" fmla="*/ 22123 h 85496"/>
              <a:gd name="connsiteX6" fmla="*/ 130809 w 137159"/>
              <a:gd name="connsiteY6" fmla="*/ 15989 h 85496"/>
              <a:gd name="connsiteX7" fmla="*/ 116788 w 137159"/>
              <a:gd name="connsiteY7" fmla="*/ 6350 h 85496"/>
              <a:gd name="connsiteX8" fmla="*/ 111531 w 137159"/>
              <a:gd name="connsiteY8" fmla="*/ 14236 h 85496"/>
              <a:gd name="connsiteX9" fmla="*/ 18618 w 137159"/>
              <a:gd name="connsiteY9" fmla="*/ 14236 h 85496"/>
              <a:gd name="connsiteX10" fmla="*/ 6350 w 137159"/>
              <a:gd name="connsiteY10" fmla="*/ 8978 h 85496"/>
              <a:gd name="connsiteX11" fmla="*/ 7213 w 137159"/>
              <a:gd name="connsiteY11" fmla="*/ 41859 h 85496"/>
              <a:gd name="connsiteX12" fmla="*/ 6350 w 137159"/>
              <a:gd name="connsiteY12" fmla="*/ 79146 h 85496"/>
              <a:gd name="connsiteX13" fmla="*/ 18618 w 137159"/>
              <a:gd name="connsiteY13" fmla="*/ 73875 h 854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137159" h="85496">
                <a:moveTo>
                  <a:pt x="18618" y="73875"/>
                </a:moveTo>
                <a:lnTo>
                  <a:pt x="18618" y="19494"/>
                </a:lnTo>
                <a:lnTo>
                  <a:pt x="112395" y="19494"/>
                </a:lnTo>
                <a:lnTo>
                  <a:pt x="112395" y="73875"/>
                </a:lnTo>
                <a:lnTo>
                  <a:pt x="124676" y="67729"/>
                </a:lnTo>
                <a:cubicBezTo>
                  <a:pt x="124079" y="57213"/>
                  <a:pt x="123799" y="42024"/>
                  <a:pt x="123799" y="22123"/>
                </a:cubicBezTo>
                <a:lnTo>
                  <a:pt x="130809" y="15989"/>
                </a:lnTo>
                <a:lnTo>
                  <a:pt x="116788" y="6350"/>
                </a:lnTo>
                <a:lnTo>
                  <a:pt x="111531" y="14236"/>
                </a:lnTo>
                <a:lnTo>
                  <a:pt x="18618" y="14236"/>
                </a:lnTo>
                <a:lnTo>
                  <a:pt x="6350" y="8978"/>
                </a:lnTo>
                <a:cubicBezTo>
                  <a:pt x="6921" y="20675"/>
                  <a:pt x="7213" y="31635"/>
                  <a:pt x="7213" y="41859"/>
                </a:cubicBezTo>
                <a:cubicBezTo>
                  <a:pt x="7213" y="52108"/>
                  <a:pt x="6921" y="64528"/>
                  <a:pt x="6350" y="79146"/>
                </a:cubicBezTo>
                <a:lnTo>
                  <a:pt x="18618" y="73875"/>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3" name="Freeform 3"/>
          <p:cNvSpPr/>
          <p:nvPr/>
        </p:nvSpPr>
        <p:spPr>
          <a:xfrm>
            <a:off x="6940142" y="3040142"/>
            <a:ext cx="119651" cy="98644"/>
          </a:xfrm>
          <a:custGeom>
            <a:avLst/>
            <a:gdLst>
              <a:gd name="connsiteX0" fmla="*/ 88759 w 119646"/>
              <a:gd name="connsiteY0" fmla="*/ 37490 h 98640"/>
              <a:gd name="connsiteX1" fmla="*/ 78231 w 119646"/>
              <a:gd name="connsiteY1" fmla="*/ 58965 h 98640"/>
              <a:gd name="connsiteX2" fmla="*/ 49300 w 119646"/>
              <a:gd name="connsiteY2" fmla="*/ 76949 h 98640"/>
              <a:gd name="connsiteX3" fmla="*/ 6350 w 119646"/>
              <a:gd name="connsiteY3" fmla="*/ 89661 h 98640"/>
              <a:gd name="connsiteX4" fmla="*/ 7238 w 119646"/>
              <a:gd name="connsiteY4" fmla="*/ 92290 h 98640"/>
              <a:gd name="connsiteX5" fmla="*/ 61582 w 119646"/>
              <a:gd name="connsiteY5" fmla="*/ 80454 h 98640"/>
              <a:gd name="connsiteX6" fmla="*/ 91388 w 119646"/>
              <a:gd name="connsiteY6" fmla="*/ 62039 h 98640"/>
              <a:gd name="connsiteX7" fmla="*/ 104533 w 119646"/>
              <a:gd name="connsiteY7" fmla="*/ 23901 h 98640"/>
              <a:gd name="connsiteX8" fmla="*/ 113296 w 119646"/>
              <a:gd name="connsiteY8" fmla="*/ 17754 h 98640"/>
              <a:gd name="connsiteX9" fmla="*/ 91388 w 119646"/>
              <a:gd name="connsiteY9" fmla="*/ 6350 h 98640"/>
              <a:gd name="connsiteX10" fmla="*/ 88759 w 119646"/>
              <a:gd name="connsiteY10" fmla="*/ 37490 h 9864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19646" h="98640">
                <a:moveTo>
                  <a:pt x="88759" y="37490"/>
                </a:moveTo>
                <a:cubicBezTo>
                  <a:pt x="86994" y="45377"/>
                  <a:pt x="83501" y="52539"/>
                  <a:pt x="78231" y="58965"/>
                </a:cubicBezTo>
                <a:cubicBezTo>
                  <a:pt x="72973" y="65404"/>
                  <a:pt x="63334" y="71386"/>
                  <a:pt x="49300" y="76949"/>
                </a:cubicBezTo>
                <a:cubicBezTo>
                  <a:pt x="35293" y="82499"/>
                  <a:pt x="20954" y="86728"/>
                  <a:pt x="6350" y="89661"/>
                </a:cubicBezTo>
                <a:lnTo>
                  <a:pt x="7238" y="92290"/>
                </a:lnTo>
                <a:cubicBezTo>
                  <a:pt x="30022" y="89369"/>
                  <a:pt x="48119" y="85407"/>
                  <a:pt x="61582" y="80454"/>
                </a:cubicBezTo>
                <a:cubicBezTo>
                  <a:pt x="75018" y="75476"/>
                  <a:pt x="84949" y="69367"/>
                  <a:pt x="91388" y="62039"/>
                </a:cubicBezTo>
                <a:cubicBezTo>
                  <a:pt x="97814" y="54736"/>
                  <a:pt x="102183" y="42011"/>
                  <a:pt x="104533" y="23901"/>
                </a:cubicBezTo>
                <a:lnTo>
                  <a:pt x="113296" y="17754"/>
                </a:lnTo>
                <a:lnTo>
                  <a:pt x="91388" y="6350"/>
                </a:lnTo>
                <a:cubicBezTo>
                  <a:pt x="91388" y="19215"/>
                  <a:pt x="90499" y="29591"/>
                  <a:pt x="88759" y="37490"/>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4" name="Freeform 3"/>
          <p:cNvSpPr/>
          <p:nvPr/>
        </p:nvSpPr>
        <p:spPr>
          <a:xfrm>
            <a:off x="7035700" y="3089255"/>
            <a:ext cx="91151" cy="45594"/>
          </a:xfrm>
          <a:custGeom>
            <a:avLst/>
            <a:gdLst>
              <a:gd name="connsiteX0" fmla="*/ 45783 w 91147"/>
              <a:gd name="connsiteY0" fmla="*/ 23888 h 45592"/>
              <a:gd name="connsiteX1" fmla="*/ 72961 w 91147"/>
              <a:gd name="connsiteY1" fmla="*/ 38811 h 45592"/>
              <a:gd name="connsiteX2" fmla="*/ 84797 w 91147"/>
              <a:gd name="connsiteY2" fmla="*/ 39242 h 45592"/>
              <a:gd name="connsiteX3" fmla="*/ 81724 w 91147"/>
              <a:gd name="connsiteY3" fmla="*/ 26085 h 45592"/>
              <a:gd name="connsiteX4" fmla="*/ 58927 w 91147"/>
              <a:gd name="connsiteY4" fmla="*/ 16001 h 45592"/>
              <a:gd name="connsiteX5" fmla="*/ 6350 w 91147"/>
              <a:gd name="connsiteY5" fmla="*/ 6350 h 45592"/>
              <a:gd name="connsiteX6" fmla="*/ 6350 w 91147"/>
              <a:gd name="connsiteY6" fmla="*/ 9855 h 45592"/>
              <a:gd name="connsiteX7" fmla="*/ 45783 w 91147"/>
              <a:gd name="connsiteY7" fmla="*/ 23888 h 455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91147" h="45592">
                <a:moveTo>
                  <a:pt x="45783" y="23888"/>
                </a:moveTo>
                <a:cubicBezTo>
                  <a:pt x="56298" y="28562"/>
                  <a:pt x="65354" y="33540"/>
                  <a:pt x="72961" y="38811"/>
                </a:cubicBezTo>
                <a:cubicBezTo>
                  <a:pt x="80555" y="44068"/>
                  <a:pt x="84492" y="44195"/>
                  <a:pt x="84797" y="39242"/>
                </a:cubicBezTo>
                <a:cubicBezTo>
                  <a:pt x="85090" y="34264"/>
                  <a:pt x="84060" y="29870"/>
                  <a:pt x="81724" y="26085"/>
                </a:cubicBezTo>
                <a:cubicBezTo>
                  <a:pt x="79387" y="22275"/>
                  <a:pt x="71780" y="18922"/>
                  <a:pt x="58927" y="16001"/>
                </a:cubicBezTo>
                <a:cubicBezTo>
                  <a:pt x="46075" y="13080"/>
                  <a:pt x="28549" y="9855"/>
                  <a:pt x="6350" y="6350"/>
                </a:cubicBezTo>
                <a:lnTo>
                  <a:pt x="6350" y="9855"/>
                </a:lnTo>
                <a:cubicBezTo>
                  <a:pt x="22123" y="14541"/>
                  <a:pt x="35267" y="19227"/>
                  <a:pt x="45783" y="23888"/>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5" name="Freeform 3"/>
          <p:cNvSpPr/>
          <p:nvPr/>
        </p:nvSpPr>
        <p:spPr>
          <a:xfrm>
            <a:off x="7156228" y="2920874"/>
            <a:ext cx="216950" cy="118813"/>
          </a:xfrm>
          <a:custGeom>
            <a:avLst/>
            <a:gdLst>
              <a:gd name="connsiteX0" fmla="*/ 6350 w 216941"/>
              <a:gd name="connsiteY0" fmla="*/ 108953 h 118808"/>
              <a:gd name="connsiteX1" fmla="*/ 7225 w 216941"/>
              <a:gd name="connsiteY1" fmla="*/ 112458 h 118808"/>
              <a:gd name="connsiteX2" fmla="*/ 105397 w 216941"/>
              <a:gd name="connsiteY2" fmla="*/ 26517 h 118808"/>
              <a:gd name="connsiteX3" fmla="*/ 193941 w 216941"/>
              <a:gd name="connsiteY3" fmla="*/ 105448 h 118808"/>
              <a:gd name="connsiteX4" fmla="*/ 210591 w 216941"/>
              <a:gd name="connsiteY4" fmla="*/ 93167 h 118808"/>
              <a:gd name="connsiteX5" fmla="*/ 210591 w 216941"/>
              <a:gd name="connsiteY5" fmla="*/ 89649 h 118808"/>
              <a:gd name="connsiteX6" fmla="*/ 108902 w 216941"/>
              <a:gd name="connsiteY6" fmla="*/ 22999 h 118808"/>
              <a:gd name="connsiteX7" fmla="*/ 116788 w 216941"/>
              <a:gd name="connsiteY7" fmla="*/ 18631 h 118808"/>
              <a:gd name="connsiteX8" fmla="*/ 98387 w 216941"/>
              <a:gd name="connsiteY8" fmla="*/ 6350 h 118808"/>
              <a:gd name="connsiteX9" fmla="*/ 6350 w 216941"/>
              <a:gd name="connsiteY9" fmla="*/ 108953 h 1188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16941" h="118808">
                <a:moveTo>
                  <a:pt x="6350" y="108953"/>
                </a:moveTo>
                <a:lnTo>
                  <a:pt x="7225" y="112458"/>
                </a:lnTo>
                <a:cubicBezTo>
                  <a:pt x="51066" y="95504"/>
                  <a:pt x="83781" y="66865"/>
                  <a:pt x="105397" y="26517"/>
                </a:cubicBezTo>
                <a:cubicBezTo>
                  <a:pt x="126441" y="65100"/>
                  <a:pt x="155930" y="91414"/>
                  <a:pt x="193941" y="105448"/>
                </a:cubicBezTo>
                <a:cubicBezTo>
                  <a:pt x="196850" y="97853"/>
                  <a:pt x="202400" y="93764"/>
                  <a:pt x="210591" y="93167"/>
                </a:cubicBezTo>
                <a:lnTo>
                  <a:pt x="210591" y="89649"/>
                </a:lnTo>
                <a:cubicBezTo>
                  <a:pt x="170268" y="84988"/>
                  <a:pt x="136359" y="62776"/>
                  <a:pt x="108902" y="22999"/>
                </a:cubicBezTo>
                <a:lnTo>
                  <a:pt x="116788" y="18631"/>
                </a:lnTo>
                <a:lnTo>
                  <a:pt x="98387" y="6350"/>
                </a:lnTo>
                <a:cubicBezTo>
                  <a:pt x="77355" y="55460"/>
                  <a:pt x="46672" y="89649"/>
                  <a:pt x="6350" y="108953"/>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6" name="Freeform 3"/>
          <p:cNvSpPr/>
          <p:nvPr/>
        </p:nvSpPr>
        <p:spPr>
          <a:xfrm>
            <a:off x="7157104" y="3000671"/>
            <a:ext cx="214309" cy="131983"/>
          </a:xfrm>
          <a:custGeom>
            <a:avLst/>
            <a:gdLst>
              <a:gd name="connsiteX0" fmla="*/ 61569 w 214300"/>
              <a:gd name="connsiteY0" fmla="*/ 23901 h 131978"/>
              <a:gd name="connsiteX1" fmla="*/ 82613 w 214300"/>
              <a:gd name="connsiteY1" fmla="*/ 21272 h 131978"/>
              <a:gd name="connsiteX2" fmla="*/ 97511 w 214300"/>
              <a:gd name="connsiteY2" fmla="*/ 21272 h 131978"/>
              <a:gd name="connsiteX3" fmla="*/ 97511 w 214300"/>
              <a:gd name="connsiteY3" fmla="*/ 53720 h 131978"/>
              <a:gd name="connsiteX4" fmla="*/ 27394 w 214300"/>
              <a:gd name="connsiteY4" fmla="*/ 53720 h 131978"/>
              <a:gd name="connsiteX5" fmla="*/ 35280 w 214300"/>
              <a:gd name="connsiteY5" fmla="*/ 61607 h 131978"/>
              <a:gd name="connsiteX6" fmla="*/ 56312 w 214300"/>
              <a:gd name="connsiteY6" fmla="*/ 58978 h 131978"/>
              <a:gd name="connsiteX7" fmla="*/ 97511 w 214300"/>
              <a:gd name="connsiteY7" fmla="*/ 58978 h 131978"/>
              <a:gd name="connsiteX8" fmla="*/ 97511 w 214300"/>
              <a:gd name="connsiteY8" fmla="*/ 117741 h 131978"/>
              <a:gd name="connsiteX9" fmla="*/ 6350 w 214300"/>
              <a:gd name="connsiteY9" fmla="*/ 117741 h 131978"/>
              <a:gd name="connsiteX10" fmla="*/ 14237 w 214300"/>
              <a:gd name="connsiteY10" fmla="*/ 125628 h 131978"/>
              <a:gd name="connsiteX11" fmla="*/ 35280 w 214300"/>
              <a:gd name="connsiteY11" fmla="*/ 122999 h 131978"/>
              <a:gd name="connsiteX12" fmla="*/ 207950 w 214300"/>
              <a:gd name="connsiteY12" fmla="*/ 122999 h 131978"/>
              <a:gd name="connsiteX13" fmla="*/ 192176 w 214300"/>
              <a:gd name="connsiteY13" fmla="*/ 106324 h 131978"/>
              <a:gd name="connsiteX14" fmla="*/ 180785 w 214300"/>
              <a:gd name="connsiteY14" fmla="*/ 117741 h 131978"/>
              <a:gd name="connsiteX15" fmla="*/ 130823 w 214300"/>
              <a:gd name="connsiteY15" fmla="*/ 117741 h 131978"/>
              <a:gd name="connsiteX16" fmla="*/ 158001 w 214300"/>
              <a:gd name="connsiteY16" fmla="*/ 81788 h 131978"/>
              <a:gd name="connsiteX17" fmla="*/ 167640 w 214300"/>
              <a:gd name="connsiteY17" fmla="*/ 78270 h 131978"/>
              <a:gd name="connsiteX18" fmla="*/ 148349 w 214300"/>
              <a:gd name="connsiteY18" fmla="*/ 65112 h 131978"/>
              <a:gd name="connsiteX19" fmla="*/ 125565 w 214300"/>
              <a:gd name="connsiteY19" fmla="*/ 117741 h 131978"/>
              <a:gd name="connsiteX20" fmla="*/ 109791 w 214300"/>
              <a:gd name="connsiteY20" fmla="*/ 117741 h 131978"/>
              <a:gd name="connsiteX21" fmla="*/ 109791 w 214300"/>
              <a:gd name="connsiteY21" fmla="*/ 58978 h 131978"/>
              <a:gd name="connsiteX22" fmla="*/ 186918 w 214300"/>
              <a:gd name="connsiteY22" fmla="*/ 58978 h 131978"/>
              <a:gd name="connsiteX23" fmla="*/ 172022 w 214300"/>
              <a:gd name="connsiteY23" fmla="*/ 43179 h 131978"/>
              <a:gd name="connsiteX24" fmla="*/ 161493 w 214300"/>
              <a:gd name="connsiteY24" fmla="*/ 53720 h 131978"/>
              <a:gd name="connsiteX25" fmla="*/ 109791 w 214300"/>
              <a:gd name="connsiteY25" fmla="*/ 53720 h 131978"/>
              <a:gd name="connsiteX26" fmla="*/ 109791 w 214300"/>
              <a:gd name="connsiteY26" fmla="*/ 21272 h 131978"/>
              <a:gd name="connsiteX27" fmla="*/ 160629 w 214300"/>
              <a:gd name="connsiteY27" fmla="*/ 21272 h 131978"/>
              <a:gd name="connsiteX28" fmla="*/ 146596 w 214300"/>
              <a:gd name="connsiteY28" fmla="*/ 6350 h 131978"/>
              <a:gd name="connsiteX29" fmla="*/ 136969 w 214300"/>
              <a:gd name="connsiteY29" fmla="*/ 16001 h 131978"/>
              <a:gd name="connsiteX30" fmla="*/ 53683 w 214300"/>
              <a:gd name="connsiteY30" fmla="*/ 16001 h 131978"/>
              <a:gd name="connsiteX31" fmla="*/ 61569 w 214300"/>
              <a:gd name="connsiteY31" fmla="*/ 23901 h 1319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214300" h="131978">
                <a:moveTo>
                  <a:pt x="61569" y="23901"/>
                </a:moveTo>
                <a:cubicBezTo>
                  <a:pt x="67995" y="22136"/>
                  <a:pt x="75019" y="21272"/>
                  <a:pt x="82613" y="21272"/>
                </a:cubicBezTo>
                <a:lnTo>
                  <a:pt x="97511" y="21272"/>
                </a:lnTo>
                <a:lnTo>
                  <a:pt x="97511" y="53720"/>
                </a:lnTo>
                <a:lnTo>
                  <a:pt x="27394" y="53720"/>
                </a:lnTo>
                <a:lnTo>
                  <a:pt x="35280" y="61607"/>
                </a:lnTo>
                <a:cubicBezTo>
                  <a:pt x="41706" y="59855"/>
                  <a:pt x="48704" y="58978"/>
                  <a:pt x="56312" y="58978"/>
                </a:cubicBezTo>
                <a:lnTo>
                  <a:pt x="97511" y="58978"/>
                </a:lnTo>
                <a:lnTo>
                  <a:pt x="97511" y="117741"/>
                </a:lnTo>
                <a:lnTo>
                  <a:pt x="6350" y="117741"/>
                </a:lnTo>
                <a:lnTo>
                  <a:pt x="14237" y="125628"/>
                </a:lnTo>
                <a:cubicBezTo>
                  <a:pt x="20663" y="123875"/>
                  <a:pt x="27673" y="122999"/>
                  <a:pt x="35280" y="122999"/>
                </a:cubicBezTo>
                <a:lnTo>
                  <a:pt x="207950" y="122999"/>
                </a:lnTo>
                <a:lnTo>
                  <a:pt x="192176" y="106324"/>
                </a:lnTo>
                <a:lnTo>
                  <a:pt x="180785" y="117741"/>
                </a:lnTo>
                <a:lnTo>
                  <a:pt x="130823" y="117741"/>
                </a:lnTo>
                <a:cubicBezTo>
                  <a:pt x="140157" y="106045"/>
                  <a:pt x="149225" y="94043"/>
                  <a:pt x="158001" y="81788"/>
                </a:cubicBezTo>
                <a:lnTo>
                  <a:pt x="167640" y="78270"/>
                </a:lnTo>
                <a:lnTo>
                  <a:pt x="148349" y="65112"/>
                </a:lnTo>
                <a:cubicBezTo>
                  <a:pt x="145999" y="74472"/>
                  <a:pt x="138417" y="92011"/>
                  <a:pt x="125565" y="117741"/>
                </a:cubicBezTo>
                <a:lnTo>
                  <a:pt x="109791" y="117741"/>
                </a:lnTo>
                <a:lnTo>
                  <a:pt x="109791" y="58978"/>
                </a:lnTo>
                <a:lnTo>
                  <a:pt x="186918" y="58978"/>
                </a:lnTo>
                <a:lnTo>
                  <a:pt x="172022" y="43179"/>
                </a:lnTo>
                <a:lnTo>
                  <a:pt x="161493" y="53720"/>
                </a:lnTo>
                <a:lnTo>
                  <a:pt x="109791" y="53720"/>
                </a:lnTo>
                <a:lnTo>
                  <a:pt x="109791" y="21272"/>
                </a:lnTo>
                <a:lnTo>
                  <a:pt x="160629" y="21272"/>
                </a:lnTo>
                <a:lnTo>
                  <a:pt x="146596" y="6350"/>
                </a:lnTo>
                <a:lnTo>
                  <a:pt x="136969" y="16001"/>
                </a:lnTo>
                <a:lnTo>
                  <a:pt x="53683" y="16001"/>
                </a:lnTo>
                <a:lnTo>
                  <a:pt x="61569" y="2390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7" name="Freeform 3"/>
          <p:cNvSpPr/>
          <p:nvPr/>
        </p:nvSpPr>
        <p:spPr>
          <a:xfrm>
            <a:off x="7194799" y="3062942"/>
            <a:ext cx="46890" cy="55234"/>
          </a:xfrm>
          <a:custGeom>
            <a:avLst/>
            <a:gdLst>
              <a:gd name="connsiteX0" fmla="*/ 27381 w 46888"/>
              <a:gd name="connsiteY0" fmla="*/ 43192 h 55232"/>
              <a:gd name="connsiteX1" fmla="*/ 37896 w 46888"/>
              <a:gd name="connsiteY1" fmla="*/ 48882 h 55232"/>
              <a:gd name="connsiteX2" fmla="*/ 40538 w 46888"/>
              <a:gd name="connsiteY2" fmla="*/ 31775 h 55232"/>
              <a:gd name="connsiteX3" fmla="*/ 8979 w 46888"/>
              <a:gd name="connsiteY3" fmla="*/ 6350 h 55232"/>
              <a:gd name="connsiteX4" fmla="*/ 6350 w 46888"/>
              <a:gd name="connsiteY4" fmla="*/ 8978 h 55232"/>
              <a:gd name="connsiteX5" fmla="*/ 27381 w 46888"/>
              <a:gd name="connsiteY5" fmla="*/ 43192 h 5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46888" h="55232">
                <a:moveTo>
                  <a:pt x="27381" y="43192"/>
                </a:moveTo>
                <a:cubicBezTo>
                  <a:pt x="30302" y="52527"/>
                  <a:pt x="33807" y="54444"/>
                  <a:pt x="37896" y="48882"/>
                </a:cubicBezTo>
                <a:cubicBezTo>
                  <a:pt x="41986" y="43345"/>
                  <a:pt x="42862" y="37630"/>
                  <a:pt x="40538" y="31775"/>
                </a:cubicBezTo>
                <a:cubicBezTo>
                  <a:pt x="38189" y="25946"/>
                  <a:pt x="27673" y="17462"/>
                  <a:pt x="8979" y="6350"/>
                </a:cubicBezTo>
                <a:lnTo>
                  <a:pt x="6350" y="8978"/>
                </a:lnTo>
                <a:cubicBezTo>
                  <a:pt x="17436" y="22440"/>
                  <a:pt x="24460" y="33832"/>
                  <a:pt x="27381" y="43192"/>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8" name="Freeform 3"/>
          <p:cNvSpPr/>
          <p:nvPr/>
        </p:nvSpPr>
        <p:spPr>
          <a:xfrm>
            <a:off x="7470485" y="2994533"/>
            <a:ext cx="46877" cy="49532"/>
          </a:xfrm>
          <a:custGeom>
            <a:avLst/>
            <a:gdLst>
              <a:gd name="connsiteX0" fmla="*/ 40525 w 46875"/>
              <a:gd name="connsiteY0" fmla="*/ 6350 h 49530"/>
              <a:gd name="connsiteX1" fmla="*/ 39649 w 46875"/>
              <a:gd name="connsiteY1" fmla="*/ 43180 h 49530"/>
              <a:gd name="connsiteX2" fmla="*/ 6350 w 46875"/>
              <a:gd name="connsiteY2" fmla="*/ 43180 h 49530"/>
              <a:gd name="connsiteX3" fmla="*/ 6350 w 46875"/>
              <a:gd name="connsiteY3" fmla="*/ 6350 h 49530"/>
              <a:gd name="connsiteX4" fmla="*/ 40525 w 46875"/>
              <a:gd name="connsiteY4" fmla="*/ 6350 h 495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875" h="49530">
                <a:moveTo>
                  <a:pt x="40525" y="6350"/>
                </a:moveTo>
                <a:cubicBezTo>
                  <a:pt x="40525" y="13970"/>
                  <a:pt x="40233" y="26238"/>
                  <a:pt x="39649" y="43180"/>
                </a:cubicBezTo>
                <a:lnTo>
                  <a:pt x="6350" y="43180"/>
                </a:lnTo>
                <a:lnTo>
                  <a:pt x="6350" y="6350"/>
                </a:lnTo>
                <a:lnTo>
                  <a:pt x="40525"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9" name="Freeform 3"/>
          <p:cNvSpPr/>
          <p:nvPr/>
        </p:nvSpPr>
        <p:spPr>
          <a:xfrm>
            <a:off x="7515177" y="2994533"/>
            <a:ext cx="47767" cy="49532"/>
          </a:xfrm>
          <a:custGeom>
            <a:avLst/>
            <a:gdLst>
              <a:gd name="connsiteX0" fmla="*/ 41415 w 47765"/>
              <a:gd name="connsiteY0" fmla="*/ 6350 h 49530"/>
              <a:gd name="connsiteX1" fmla="*/ 41415 w 47765"/>
              <a:gd name="connsiteY1" fmla="*/ 43180 h 49530"/>
              <a:gd name="connsiteX2" fmla="*/ 6350 w 47765"/>
              <a:gd name="connsiteY2" fmla="*/ 43180 h 49530"/>
              <a:gd name="connsiteX3" fmla="*/ 7226 w 47765"/>
              <a:gd name="connsiteY3" fmla="*/ 6350 h 49530"/>
              <a:gd name="connsiteX4" fmla="*/ 41415 w 47765"/>
              <a:gd name="connsiteY4" fmla="*/ 6350 h 495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765" h="49530">
                <a:moveTo>
                  <a:pt x="41415" y="6350"/>
                </a:moveTo>
                <a:lnTo>
                  <a:pt x="41415" y="43180"/>
                </a:lnTo>
                <a:lnTo>
                  <a:pt x="6350" y="43180"/>
                </a:lnTo>
                <a:cubicBezTo>
                  <a:pt x="6934" y="26822"/>
                  <a:pt x="7226" y="14554"/>
                  <a:pt x="7226" y="6350"/>
                </a:cubicBezTo>
                <a:lnTo>
                  <a:pt x="41415"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0" name="Freeform 3"/>
          <p:cNvSpPr/>
          <p:nvPr/>
        </p:nvSpPr>
        <p:spPr>
          <a:xfrm>
            <a:off x="7433653" y="2921746"/>
            <a:ext cx="161728" cy="218791"/>
          </a:xfrm>
          <a:custGeom>
            <a:avLst/>
            <a:gdLst>
              <a:gd name="connsiteX0" fmla="*/ 140475 w 161721"/>
              <a:gd name="connsiteY0" fmla="*/ 76504 h 218782"/>
              <a:gd name="connsiteX1" fmla="*/ 127330 w 161721"/>
              <a:gd name="connsiteY1" fmla="*/ 65989 h 218782"/>
              <a:gd name="connsiteX2" fmla="*/ 121184 w 161721"/>
              <a:gd name="connsiteY2" fmla="*/ 73875 h 218782"/>
              <a:gd name="connsiteX3" fmla="*/ 88748 w 161721"/>
              <a:gd name="connsiteY3" fmla="*/ 73875 h 218782"/>
              <a:gd name="connsiteX4" fmla="*/ 88748 w 161721"/>
              <a:gd name="connsiteY4" fmla="*/ 48450 h 218782"/>
              <a:gd name="connsiteX5" fmla="*/ 154495 w 161721"/>
              <a:gd name="connsiteY5" fmla="*/ 48450 h 218782"/>
              <a:gd name="connsiteX6" fmla="*/ 138709 w 161721"/>
              <a:gd name="connsiteY6" fmla="*/ 32664 h 218782"/>
              <a:gd name="connsiteX7" fmla="*/ 128194 w 161721"/>
              <a:gd name="connsiteY7" fmla="*/ 43179 h 218782"/>
              <a:gd name="connsiteX8" fmla="*/ 88748 w 161721"/>
              <a:gd name="connsiteY8" fmla="*/ 43179 h 218782"/>
              <a:gd name="connsiteX9" fmla="*/ 88748 w 161721"/>
              <a:gd name="connsiteY9" fmla="*/ 20383 h 218782"/>
              <a:gd name="connsiteX10" fmla="*/ 94894 w 161721"/>
              <a:gd name="connsiteY10" fmla="*/ 14249 h 218782"/>
              <a:gd name="connsiteX11" fmla="*/ 76479 w 161721"/>
              <a:gd name="connsiteY11" fmla="*/ 6350 h 218782"/>
              <a:gd name="connsiteX12" fmla="*/ 77355 w 161721"/>
              <a:gd name="connsiteY12" fmla="*/ 30899 h 218782"/>
              <a:gd name="connsiteX13" fmla="*/ 77355 w 161721"/>
              <a:gd name="connsiteY13" fmla="*/ 43179 h 218782"/>
              <a:gd name="connsiteX14" fmla="*/ 17754 w 161721"/>
              <a:gd name="connsiteY14" fmla="*/ 43179 h 218782"/>
              <a:gd name="connsiteX15" fmla="*/ 25641 w 161721"/>
              <a:gd name="connsiteY15" fmla="*/ 51079 h 218782"/>
              <a:gd name="connsiteX16" fmla="*/ 46673 w 161721"/>
              <a:gd name="connsiteY16" fmla="*/ 48450 h 218782"/>
              <a:gd name="connsiteX17" fmla="*/ 77355 w 161721"/>
              <a:gd name="connsiteY17" fmla="*/ 48450 h 218782"/>
              <a:gd name="connsiteX18" fmla="*/ 77355 w 161721"/>
              <a:gd name="connsiteY18" fmla="*/ 73875 h 218782"/>
              <a:gd name="connsiteX19" fmla="*/ 43180 w 161721"/>
              <a:gd name="connsiteY19" fmla="*/ 73875 h 218782"/>
              <a:gd name="connsiteX20" fmla="*/ 30899 w 161721"/>
              <a:gd name="connsiteY20" fmla="*/ 66865 h 218782"/>
              <a:gd name="connsiteX21" fmla="*/ 31775 w 161721"/>
              <a:gd name="connsiteY21" fmla="*/ 99745 h 218782"/>
              <a:gd name="connsiteX22" fmla="*/ 30899 w 161721"/>
              <a:gd name="connsiteY22" fmla="*/ 130873 h 218782"/>
              <a:gd name="connsiteX23" fmla="*/ 43180 w 161721"/>
              <a:gd name="connsiteY23" fmla="*/ 125615 h 218782"/>
              <a:gd name="connsiteX24" fmla="*/ 43180 w 161721"/>
              <a:gd name="connsiteY24" fmla="*/ 121234 h 218782"/>
              <a:gd name="connsiteX25" fmla="*/ 76479 w 161721"/>
              <a:gd name="connsiteY25" fmla="*/ 121234 h 218782"/>
              <a:gd name="connsiteX26" fmla="*/ 69469 w 161721"/>
              <a:gd name="connsiteY26" fmla="*/ 160705 h 218782"/>
              <a:gd name="connsiteX27" fmla="*/ 44043 w 161721"/>
              <a:gd name="connsiteY27" fmla="*/ 130009 h 218782"/>
              <a:gd name="connsiteX28" fmla="*/ 41415 w 161721"/>
              <a:gd name="connsiteY28" fmla="*/ 131762 h 218782"/>
              <a:gd name="connsiteX29" fmla="*/ 65087 w 161721"/>
              <a:gd name="connsiteY29" fmla="*/ 169468 h 218782"/>
              <a:gd name="connsiteX30" fmla="*/ 42291 w 161721"/>
              <a:gd name="connsiteY30" fmla="*/ 190525 h 218782"/>
              <a:gd name="connsiteX31" fmla="*/ 6350 w 161721"/>
              <a:gd name="connsiteY31" fmla="*/ 208940 h 218782"/>
              <a:gd name="connsiteX32" fmla="*/ 8115 w 161721"/>
              <a:gd name="connsiteY32" fmla="*/ 212432 h 218782"/>
              <a:gd name="connsiteX33" fmla="*/ 44920 w 161721"/>
              <a:gd name="connsiteY33" fmla="*/ 197523 h 218782"/>
              <a:gd name="connsiteX34" fmla="*/ 72974 w 161721"/>
              <a:gd name="connsiteY34" fmla="*/ 177355 h 218782"/>
              <a:gd name="connsiteX35" fmla="*/ 138709 w 161721"/>
              <a:gd name="connsiteY35" fmla="*/ 209803 h 218782"/>
              <a:gd name="connsiteX36" fmla="*/ 155371 w 161721"/>
              <a:gd name="connsiteY36" fmla="*/ 198412 h 218782"/>
              <a:gd name="connsiteX37" fmla="*/ 155371 w 161721"/>
              <a:gd name="connsiteY37" fmla="*/ 194894 h 218782"/>
              <a:gd name="connsiteX38" fmla="*/ 113296 w 161721"/>
              <a:gd name="connsiteY38" fmla="*/ 187007 h 218782"/>
              <a:gd name="connsiteX39" fmla="*/ 78232 w 161721"/>
              <a:gd name="connsiteY39" fmla="*/ 168592 h 218782"/>
              <a:gd name="connsiteX40" fmla="*/ 87871 w 161721"/>
              <a:gd name="connsiteY40" fmla="*/ 121234 h 218782"/>
              <a:gd name="connsiteX41" fmla="*/ 122936 w 161721"/>
              <a:gd name="connsiteY41" fmla="*/ 121234 h 218782"/>
              <a:gd name="connsiteX42" fmla="*/ 122936 w 161721"/>
              <a:gd name="connsiteY42" fmla="*/ 130873 h 218782"/>
              <a:gd name="connsiteX43" fmla="*/ 135217 w 161721"/>
              <a:gd name="connsiteY43" fmla="*/ 126491 h 218782"/>
              <a:gd name="connsiteX44" fmla="*/ 134328 w 161721"/>
              <a:gd name="connsiteY44" fmla="*/ 104571 h 218782"/>
              <a:gd name="connsiteX45" fmla="*/ 134328 w 161721"/>
              <a:gd name="connsiteY45" fmla="*/ 80898 h 218782"/>
              <a:gd name="connsiteX46" fmla="*/ 140475 w 161721"/>
              <a:gd name="connsiteY46" fmla="*/ 76504 h 2187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Lst>
            <a:rect l="l" t="t" r="r" b="b"/>
            <a:pathLst>
              <a:path w="161721" h="218782">
                <a:moveTo>
                  <a:pt x="140475" y="76504"/>
                </a:moveTo>
                <a:lnTo>
                  <a:pt x="127330" y="65989"/>
                </a:lnTo>
                <a:lnTo>
                  <a:pt x="121184" y="73875"/>
                </a:lnTo>
                <a:lnTo>
                  <a:pt x="88748" y="73875"/>
                </a:lnTo>
                <a:lnTo>
                  <a:pt x="88748" y="48450"/>
                </a:lnTo>
                <a:lnTo>
                  <a:pt x="154495" y="48450"/>
                </a:lnTo>
                <a:lnTo>
                  <a:pt x="138709" y="32664"/>
                </a:lnTo>
                <a:lnTo>
                  <a:pt x="128194" y="43179"/>
                </a:lnTo>
                <a:lnTo>
                  <a:pt x="88748" y="43179"/>
                </a:lnTo>
                <a:lnTo>
                  <a:pt x="88748" y="20383"/>
                </a:lnTo>
                <a:lnTo>
                  <a:pt x="94894" y="14249"/>
                </a:lnTo>
                <a:lnTo>
                  <a:pt x="76479" y="6350"/>
                </a:lnTo>
                <a:cubicBezTo>
                  <a:pt x="77064" y="16878"/>
                  <a:pt x="77355" y="25069"/>
                  <a:pt x="77355" y="30899"/>
                </a:cubicBezTo>
                <a:lnTo>
                  <a:pt x="77355" y="43179"/>
                </a:lnTo>
                <a:lnTo>
                  <a:pt x="17754" y="43179"/>
                </a:lnTo>
                <a:lnTo>
                  <a:pt x="25641" y="51079"/>
                </a:lnTo>
                <a:cubicBezTo>
                  <a:pt x="32067" y="49314"/>
                  <a:pt x="39078" y="48450"/>
                  <a:pt x="46673" y="48450"/>
                </a:cubicBezTo>
                <a:lnTo>
                  <a:pt x="77355" y="48450"/>
                </a:lnTo>
                <a:lnTo>
                  <a:pt x="77355" y="73875"/>
                </a:lnTo>
                <a:lnTo>
                  <a:pt x="43180" y="73875"/>
                </a:lnTo>
                <a:lnTo>
                  <a:pt x="30899" y="66865"/>
                </a:lnTo>
                <a:cubicBezTo>
                  <a:pt x="31483" y="77380"/>
                  <a:pt x="31775" y="88353"/>
                  <a:pt x="31775" y="99745"/>
                </a:cubicBezTo>
                <a:cubicBezTo>
                  <a:pt x="31775" y="111150"/>
                  <a:pt x="31483" y="121538"/>
                  <a:pt x="30899" y="130873"/>
                </a:cubicBezTo>
                <a:lnTo>
                  <a:pt x="43180" y="125615"/>
                </a:lnTo>
                <a:lnTo>
                  <a:pt x="43180" y="121234"/>
                </a:lnTo>
                <a:lnTo>
                  <a:pt x="76479" y="121234"/>
                </a:lnTo>
                <a:cubicBezTo>
                  <a:pt x="75895" y="136448"/>
                  <a:pt x="73545" y="149605"/>
                  <a:pt x="69469" y="160705"/>
                </a:cubicBezTo>
                <a:cubicBezTo>
                  <a:pt x="62458" y="154266"/>
                  <a:pt x="53975" y="144030"/>
                  <a:pt x="44043" y="130009"/>
                </a:cubicBezTo>
                <a:lnTo>
                  <a:pt x="41415" y="131762"/>
                </a:lnTo>
                <a:cubicBezTo>
                  <a:pt x="50178" y="148716"/>
                  <a:pt x="58064" y="161289"/>
                  <a:pt x="65087" y="169468"/>
                </a:cubicBezTo>
                <a:cubicBezTo>
                  <a:pt x="60401" y="176479"/>
                  <a:pt x="52806" y="183502"/>
                  <a:pt x="42291" y="190525"/>
                </a:cubicBezTo>
                <a:cubicBezTo>
                  <a:pt x="31775" y="197523"/>
                  <a:pt x="19799" y="203669"/>
                  <a:pt x="6350" y="208940"/>
                </a:cubicBezTo>
                <a:lnTo>
                  <a:pt x="8115" y="212432"/>
                </a:lnTo>
                <a:cubicBezTo>
                  <a:pt x="20967" y="208343"/>
                  <a:pt x="33223" y="203365"/>
                  <a:pt x="44920" y="197523"/>
                </a:cubicBezTo>
                <a:cubicBezTo>
                  <a:pt x="56604" y="191680"/>
                  <a:pt x="65964" y="184962"/>
                  <a:pt x="72974" y="177355"/>
                </a:cubicBezTo>
                <a:cubicBezTo>
                  <a:pt x="91668" y="193154"/>
                  <a:pt x="113589" y="203961"/>
                  <a:pt x="138709" y="209803"/>
                </a:cubicBezTo>
                <a:cubicBezTo>
                  <a:pt x="141046" y="203365"/>
                  <a:pt x="146608" y="199567"/>
                  <a:pt x="155371" y="198412"/>
                </a:cubicBezTo>
                <a:lnTo>
                  <a:pt x="155371" y="194894"/>
                </a:lnTo>
                <a:cubicBezTo>
                  <a:pt x="141338" y="194309"/>
                  <a:pt x="127330" y="191680"/>
                  <a:pt x="113296" y="187007"/>
                </a:cubicBezTo>
                <a:cubicBezTo>
                  <a:pt x="99276" y="182333"/>
                  <a:pt x="87579" y="176199"/>
                  <a:pt x="78232" y="168592"/>
                </a:cubicBezTo>
                <a:cubicBezTo>
                  <a:pt x="84061" y="155143"/>
                  <a:pt x="87287" y="139356"/>
                  <a:pt x="87871" y="121234"/>
                </a:cubicBezTo>
                <a:lnTo>
                  <a:pt x="122936" y="121234"/>
                </a:lnTo>
                <a:lnTo>
                  <a:pt x="122936" y="130873"/>
                </a:lnTo>
                <a:lnTo>
                  <a:pt x="135217" y="126491"/>
                </a:lnTo>
                <a:cubicBezTo>
                  <a:pt x="134620" y="119481"/>
                  <a:pt x="134328" y="112179"/>
                  <a:pt x="134328" y="104571"/>
                </a:cubicBezTo>
                <a:lnTo>
                  <a:pt x="134328" y="80898"/>
                </a:lnTo>
                <a:lnTo>
                  <a:pt x="140475" y="76504"/>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1" name="Freeform 3"/>
          <p:cNvSpPr/>
          <p:nvPr/>
        </p:nvSpPr>
        <p:spPr>
          <a:xfrm>
            <a:off x="7379307" y="2920870"/>
            <a:ext cx="84584" cy="218804"/>
          </a:xfrm>
          <a:custGeom>
            <a:avLst/>
            <a:gdLst>
              <a:gd name="connsiteX0" fmla="*/ 62458 w 84581"/>
              <a:gd name="connsiteY0" fmla="*/ 73875 h 218795"/>
              <a:gd name="connsiteX1" fmla="*/ 49314 w 84581"/>
              <a:gd name="connsiteY1" fmla="*/ 66865 h 218795"/>
              <a:gd name="connsiteX2" fmla="*/ 71208 w 84581"/>
              <a:gd name="connsiteY2" fmla="*/ 22136 h 218795"/>
              <a:gd name="connsiteX3" fmla="*/ 78232 w 84581"/>
              <a:gd name="connsiteY3" fmla="*/ 17754 h 218795"/>
              <a:gd name="connsiteX4" fmla="*/ 59829 w 84581"/>
              <a:gd name="connsiteY4" fmla="*/ 6350 h 218795"/>
              <a:gd name="connsiteX5" fmla="*/ 35712 w 84581"/>
              <a:gd name="connsiteY5" fmla="*/ 71247 h 218795"/>
              <a:gd name="connsiteX6" fmla="*/ 6350 w 84581"/>
              <a:gd name="connsiteY6" fmla="*/ 122110 h 218795"/>
              <a:gd name="connsiteX7" fmla="*/ 8979 w 84581"/>
              <a:gd name="connsiteY7" fmla="*/ 123862 h 218795"/>
              <a:gd name="connsiteX8" fmla="*/ 44056 w 84581"/>
              <a:gd name="connsiteY8" fmla="*/ 78257 h 218795"/>
              <a:gd name="connsiteX9" fmla="*/ 44056 w 84581"/>
              <a:gd name="connsiteY9" fmla="*/ 178231 h 218795"/>
              <a:gd name="connsiteX10" fmla="*/ 43167 w 84581"/>
              <a:gd name="connsiteY10" fmla="*/ 212445 h 218795"/>
              <a:gd name="connsiteX11" fmla="*/ 55435 w 84581"/>
              <a:gd name="connsiteY11" fmla="*/ 206298 h 218795"/>
              <a:gd name="connsiteX12" fmla="*/ 55435 w 84581"/>
              <a:gd name="connsiteY12" fmla="*/ 79146 h 218795"/>
              <a:gd name="connsiteX13" fmla="*/ 62458 w 84581"/>
              <a:gd name="connsiteY13" fmla="*/ 73875 h 218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84581" h="218795">
                <a:moveTo>
                  <a:pt x="62458" y="73875"/>
                </a:moveTo>
                <a:lnTo>
                  <a:pt x="49314" y="66865"/>
                </a:lnTo>
                <a:cubicBezTo>
                  <a:pt x="54571" y="57518"/>
                  <a:pt x="61862" y="42608"/>
                  <a:pt x="71208" y="22136"/>
                </a:cubicBezTo>
                <a:lnTo>
                  <a:pt x="78232" y="17754"/>
                </a:lnTo>
                <a:lnTo>
                  <a:pt x="59829" y="6350"/>
                </a:lnTo>
                <a:cubicBezTo>
                  <a:pt x="53391" y="29146"/>
                  <a:pt x="45364" y="50787"/>
                  <a:pt x="35712" y="71247"/>
                </a:cubicBezTo>
                <a:cubicBezTo>
                  <a:pt x="26086" y="91719"/>
                  <a:pt x="16281" y="108673"/>
                  <a:pt x="6350" y="122110"/>
                </a:cubicBezTo>
                <a:lnTo>
                  <a:pt x="8979" y="123862"/>
                </a:lnTo>
                <a:cubicBezTo>
                  <a:pt x="21831" y="110426"/>
                  <a:pt x="33528" y="95224"/>
                  <a:pt x="44056" y="78257"/>
                </a:cubicBezTo>
                <a:lnTo>
                  <a:pt x="44056" y="178231"/>
                </a:lnTo>
                <a:cubicBezTo>
                  <a:pt x="44056" y="188188"/>
                  <a:pt x="43739" y="199567"/>
                  <a:pt x="43167" y="212445"/>
                </a:cubicBezTo>
                <a:lnTo>
                  <a:pt x="55435" y="206298"/>
                </a:lnTo>
                <a:lnTo>
                  <a:pt x="55435" y="79146"/>
                </a:lnTo>
                <a:lnTo>
                  <a:pt x="62458" y="73875"/>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2" name="Freeform 3"/>
          <p:cNvSpPr/>
          <p:nvPr/>
        </p:nvSpPr>
        <p:spPr>
          <a:xfrm>
            <a:off x="7712848" y="2994538"/>
            <a:ext cx="71428" cy="59184"/>
          </a:xfrm>
          <a:custGeom>
            <a:avLst/>
            <a:gdLst>
              <a:gd name="connsiteX0" fmla="*/ 65075 w 71425"/>
              <a:gd name="connsiteY0" fmla="*/ 52831 h 59182"/>
              <a:gd name="connsiteX1" fmla="*/ 6350 w 71425"/>
              <a:gd name="connsiteY1" fmla="*/ 52831 h 59182"/>
              <a:gd name="connsiteX2" fmla="*/ 6350 w 71425"/>
              <a:gd name="connsiteY2" fmla="*/ 6350 h 59182"/>
              <a:gd name="connsiteX3" fmla="*/ 65075 w 71425"/>
              <a:gd name="connsiteY3" fmla="*/ 6350 h 59182"/>
              <a:gd name="connsiteX4" fmla="*/ 65075 w 71425"/>
              <a:gd name="connsiteY4" fmla="*/ 52831 h 591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425" h="59182">
                <a:moveTo>
                  <a:pt x="65075" y="52831"/>
                </a:moveTo>
                <a:lnTo>
                  <a:pt x="6350" y="52831"/>
                </a:lnTo>
                <a:lnTo>
                  <a:pt x="6350" y="6350"/>
                </a:lnTo>
                <a:lnTo>
                  <a:pt x="65075" y="6350"/>
                </a:lnTo>
                <a:lnTo>
                  <a:pt x="65075" y="5283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3" name="Freeform 3"/>
          <p:cNvSpPr/>
          <p:nvPr/>
        </p:nvSpPr>
        <p:spPr>
          <a:xfrm>
            <a:off x="7604145" y="2926133"/>
            <a:ext cx="199411" cy="212657"/>
          </a:xfrm>
          <a:custGeom>
            <a:avLst/>
            <a:gdLst>
              <a:gd name="connsiteX0" fmla="*/ 138709 w 199403"/>
              <a:gd name="connsiteY0" fmla="*/ 186131 h 212648"/>
              <a:gd name="connsiteX1" fmla="*/ 166764 w 199403"/>
              <a:gd name="connsiteY1" fmla="*/ 205422 h 212648"/>
              <a:gd name="connsiteX2" fmla="*/ 186042 w 199403"/>
              <a:gd name="connsiteY2" fmla="*/ 177368 h 212648"/>
              <a:gd name="connsiteX3" fmla="*/ 186042 w 199403"/>
              <a:gd name="connsiteY3" fmla="*/ 23888 h 212648"/>
              <a:gd name="connsiteX4" fmla="*/ 193052 w 199403"/>
              <a:gd name="connsiteY4" fmla="*/ 16878 h 212648"/>
              <a:gd name="connsiteX5" fmla="*/ 179032 w 199403"/>
              <a:gd name="connsiteY5" fmla="*/ 6350 h 212648"/>
              <a:gd name="connsiteX6" fmla="*/ 172897 w 199403"/>
              <a:gd name="connsiteY6" fmla="*/ 16001 h 212648"/>
              <a:gd name="connsiteX7" fmla="*/ 47549 w 199403"/>
              <a:gd name="connsiteY7" fmla="*/ 16001 h 212648"/>
              <a:gd name="connsiteX8" fmla="*/ 34404 w 199403"/>
              <a:gd name="connsiteY8" fmla="*/ 7226 h 212648"/>
              <a:gd name="connsiteX9" fmla="*/ 35268 w 199403"/>
              <a:gd name="connsiteY9" fmla="*/ 72123 h 212648"/>
              <a:gd name="connsiteX10" fmla="*/ 29147 w 199403"/>
              <a:gd name="connsiteY10" fmla="*/ 149301 h 212648"/>
              <a:gd name="connsiteX11" fmla="*/ 6350 w 199403"/>
              <a:gd name="connsiteY11" fmla="*/ 204546 h 212648"/>
              <a:gd name="connsiteX12" fmla="*/ 8979 w 199403"/>
              <a:gd name="connsiteY12" fmla="*/ 206298 h 212648"/>
              <a:gd name="connsiteX13" fmla="*/ 45796 w 199403"/>
              <a:gd name="connsiteY13" fmla="*/ 126491 h 212648"/>
              <a:gd name="connsiteX14" fmla="*/ 103644 w 199403"/>
              <a:gd name="connsiteY14" fmla="*/ 126491 h 212648"/>
              <a:gd name="connsiteX15" fmla="*/ 102768 w 199403"/>
              <a:gd name="connsiteY15" fmla="*/ 199275 h 212648"/>
              <a:gd name="connsiteX16" fmla="*/ 115925 w 199403"/>
              <a:gd name="connsiteY16" fmla="*/ 193141 h 212648"/>
              <a:gd name="connsiteX17" fmla="*/ 115049 w 199403"/>
              <a:gd name="connsiteY17" fmla="*/ 126491 h 212648"/>
              <a:gd name="connsiteX18" fmla="*/ 173774 w 199403"/>
              <a:gd name="connsiteY18" fmla="*/ 126491 h 212648"/>
              <a:gd name="connsiteX19" fmla="*/ 173774 w 199403"/>
              <a:gd name="connsiteY19" fmla="*/ 171221 h 212648"/>
              <a:gd name="connsiteX20" fmla="*/ 167627 w 199403"/>
              <a:gd name="connsiteY20" fmla="*/ 183057 h 212648"/>
              <a:gd name="connsiteX21" fmla="*/ 138709 w 199403"/>
              <a:gd name="connsiteY21" fmla="*/ 181736 h 212648"/>
              <a:gd name="connsiteX22" fmla="*/ 138709 w 199403"/>
              <a:gd name="connsiteY22" fmla="*/ 186131 h 212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99403" h="212648">
                <a:moveTo>
                  <a:pt x="138709" y="186131"/>
                </a:moveTo>
                <a:cubicBezTo>
                  <a:pt x="156248" y="189052"/>
                  <a:pt x="165582" y="195465"/>
                  <a:pt x="166764" y="205422"/>
                </a:cubicBezTo>
                <a:cubicBezTo>
                  <a:pt x="180187" y="201320"/>
                  <a:pt x="186614" y="191960"/>
                  <a:pt x="186042" y="177368"/>
                </a:cubicBezTo>
                <a:lnTo>
                  <a:pt x="186042" y="23888"/>
                </a:lnTo>
                <a:lnTo>
                  <a:pt x="193052" y="16878"/>
                </a:lnTo>
                <a:lnTo>
                  <a:pt x="179032" y="6350"/>
                </a:lnTo>
                <a:lnTo>
                  <a:pt x="172897" y="16001"/>
                </a:lnTo>
                <a:lnTo>
                  <a:pt x="47549" y="16001"/>
                </a:lnTo>
                <a:lnTo>
                  <a:pt x="34404" y="7226"/>
                </a:lnTo>
                <a:cubicBezTo>
                  <a:pt x="34976" y="17741"/>
                  <a:pt x="35268" y="39382"/>
                  <a:pt x="35268" y="72123"/>
                </a:cubicBezTo>
                <a:cubicBezTo>
                  <a:pt x="35268" y="104876"/>
                  <a:pt x="33223" y="130593"/>
                  <a:pt x="29147" y="149301"/>
                </a:cubicBezTo>
                <a:cubicBezTo>
                  <a:pt x="25044" y="168008"/>
                  <a:pt x="17450" y="186423"/>
                  <a:pt x="6350" y="204546"/>
                </a:cubicBezTo>
                <a:lnTo>
                  <a:pt x="8979" y="206298"/>
                </a:lnTo>
                <a:cubicBezTo>
                  <a:pt x="29426" y="184086"/>
                  <a:pt x="41694" y="157492"/>
                  <a:pt x="45796" y="126491"/>
                </a:cubicBezTo>
                <a:lnTo>
                  <a:pt x="103644" y="126491"/>
                </a:lnTo>
                <a:cubicBezTo>
                  <a:pt x="103644" y="141706"/>
                  <a:pt x="103352" y="165950"/>
                  <a:pt x="102768" y="199275"/>
                </a:cubicBezTo>
                <a:lnTo>
                  <a:pt x="115925" y="193141"/>
                </a:lnTo>
                <a:cubicBezTo>
                  <a:pt x="115328" y="186131"/>
                  <a:pt x="115049" y="163918"/>
                  <a:pt x="115049" y="126491"/>
                </a:cubicBezTo>
                <a:lnTo>
                  <a:pt x="173774" y="126491"/>
                </a:lnTo>
                <a:lnTo>
                  <a:pt x="173774" y="171221"/>
                </a:lnTo>
                <a:cubicBezTo>
                  <a:pt x="173774" y="178828"/>
                  <a:pt x="171716" y="182765"/>
                  <a:pt x="167627" y="183057"/>
                </a:cubicBezTo>
                <a:cubicBezTo>
                  <a:pt x="163538" y="183362"/>
                  <a:pt x="153899" y="182918"/>
                  <a:pt x="138709" y="181736"/>
                </a:cubicBezTo>
                <a:lnTo>
                  <a:pt x="138709" y="18613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4" name="Freeform 3"/>
          <p:cNvSpPr/>
          <p:nvPr/>
        </p:nvSpPr>
        <p:spPr>
          <a:xfrm>
            <a:off x="7645346" y="2941031"/>
            <a:ext cx="68798" cy="60936"/>
          </a:xfrm>
          <a:custGeom>
            <a:avLst/>
            <a:gdLst>
              <a:gd name="connsiteX0" fmla="*/ 62445 w 68795"/>
              <a:gd name="connsiteY0" fmla="*/ 54584 h 60934"/>
              <a:gd name="connsiteX1" fmla="*/ 6350 w 68795"/>
              <a:gd name="connsiteY1" fmla="*/ 54584 h 60934"/>
              <a:gd name="connsiteX2" fmla="*/ 6350 w 68795"/>
              <a:gd name="connsiteY2" fmla="*/ 6350 h 60934"/>
              <a:gd name="connsiteX3" fmla="*/ 62445 w 68795"/>
              <a:gd name="connsiteY3" fmla="*/ 6350 h 60934"/>
              <a:gd name="connsiteX4" fmla="*/ 62445 w 68795"/>
              <a:gd name="connsiteY4" fmla="*/ 54584 h 609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795" h="60934">
                <a:moveTo>
                  <a:pt x="62445" y="54584"/>
                </a:moveTo>
                <a:lnTo>
                  <a:pt x="6350" y="54584"/>
                </a:lnTo>
                <a:lnTo>
                  <a:pt x="6350" y="6350"/>
                </a:lnTo>
                <a:lnTo>
                  <a:pt x="62445" y="6350"/>
                </a:lnTo>
                <a:lnTo>
                  <a:pt x="62445" y="54584"/>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5" name="Freeform 3"/>
          <p:cNvSpPr/>
          <p:nvPr/>
        </p:nvSpPr>
        <p:spPr>
          <a:xfrm>
            <a:off x="7712848" y="2941031"/>
            <a:ext cx="71428" cy="60936"/>
          </a:xfrm>
          <a:custGeom>
            <a:avLst/>
            <a:gdLst>
              <a:gd name="connsiteX0" fmla="*/ 65075 w 71425"/>
              <a:gd name="connsiteY0" fmla="*/ 54584 h 60934"/>
              <a:gd name="connsiteX1" fmla="*/ 6350 w 71425"/>
              <a:gd name="connsiteY1" fmla="*/ 54584 h 60934"/>
              <a:gd name="connsiteX2" fmla="*/ 6350 w 71425"/>
              <a:gd name="connsiteY2" fmla="*/ 6350 h 60934"/>
              <a:gd name="connsiteX3" fmla="*/ 65075 w 71425"/>
              <a:gd name="connsiteY3" fmla="*/ 6350 h 60934"/>
              <a:gd name="connsiteX4" fmla="*/ 65075 w 71425"/>
              <a:gd name="connsiteY4" fmla="*/ 54584 h 609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425" h="60934">
                <a:moveTo>
                  <a:pt x="65075" y="54584"/>
                </a:moveTo>
                <a:lnTo>
                  <a:pt x="6350" y="54584"/>
                </a:lnTo>
                <a:lnTo>
                  <a:pt x="6350" y="6350"/>
                </a:lnTo>
                <a:lnTo>
                  <a:pt x="65075" y="6350"/>
                </a:lnTo>
                <a:lnTo>
                  <a:pt x="65075" y="54584"/>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6" name="Freeform 3"/>
          <p:cNvSpPr/>
          <p:nvPr/>
        </p:nvSpPr>
        <p:spPr>
          <a:xfrm>
            <a:off x="7643593" y="2994538"/>
            <a:ext cx="70551" cy="59184"/>
          </a:xfrm>
          <a:custGeom>
            <a:avLst/>
            <a:gdLst>
              <a:gd name="connsiteX0" fmla="*/ 64198 w 70548"/>
              <a:gd name="connsiteY0" fmla="*/ 6350 h 59182"/>
              <a:gd name="connsiteX1" fmla="*/ 64198 w 70548"/>
              <a:gd name="connsiteY1" fmla="*/ 52831 h 59182"/>
              <a:gd name="connsiteX2" fmla="*/ 6350 w 70548"/>
              <a:gd name="connsiteY2" fmla="*/ 52831 h 59182"/>
              <a:gd name="connsiteX3" fmla="*/ 8102 w 70548"/>
              <a:gd name="connsiteY3" fmla="*/ 6350 h 59182"/>
              <a:gd name="connsiteX4" fmla="*/ 64198 w 70548"/>
              <a:gd name="connsiteY4" fmla="*/ 6350 h 591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0548" h="59182">
                <a:moveTo>
                  <a:pt x="64198" y="6350"/>
                </a:moveTo>
                <a:lnTo>
                  <a:pt x="64198" y="52831"/>
                </a:lnTo>
                <a:lnTo>
                  <a:pt x="6350" y="52831"/>
                </a:lnTo>
                <a:cubicBezTo>
                  <a:pt x="6921" y="46405"/>
                  <a:pt x="7505" y="30899"/>
                  <a:pt x="8102" y="6350"/>
                </a:cubicBezTo>
                <a:lnTo>
                  <a:pt x="64198"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7" name="Freeform 3"/>
          <p:cNvSpPr/>
          <p:nvPr/>
        </p:nvSpPr>
        <p:spPr>
          <a:xfrm>
            <a:off x="7834231" y="2927005"/>
            <a:ext cx="95088" cy="81994"/>
          </a:xfrm>
          <a:custGeom>
            <a:avLst/>
            <a:gdLst>
              <a:gd name="connsiteX0" fmla="*/ 14236 w 95084"/>
              <a:gd name="connsiteY0" fmla="*/ 23012 h 81991"/>
              <a:gd name="connsiteX1" fmla="*/ 35267 w 95084"/>
              <a:gd name="connsiteY1" fmla="*/ 20383 h 81991"/>
              <a:gd name="connsiteX2" fmla="*/ 67703 w 95084"/>
              <a:gd name="connsiteY2" fmla="*/ 20383 h 81991"/>
              <a:gd name="connsiteX3" fmla="*/ 49300 w 95084"/>
              <a:gd name="connsiteY3" fmla="*/ 50203 h 81991"/>
              <a:gd name="connsiteX4" fmla="*/ 28257 w 95084"/>
              <a:gd name="connsiteY4" fmla="*/ 38798 h 81991"/>
              <a:gd name="connsiteX5" fmla="*/ 26504 w 95084"/>
              <a:gd name="connsiteY5" fmla="*/ 40551 h 81991"/>
              <a:gd name="connsiteX6" fmla="*/ 47104 w 95084"/>
              <a:gd name="connsiteY6" fmla="*/ 69062 h 81991"/>
              <a:gd name="connsiteX7" fmla="*/ 55867 w 95084"/>
              <a:gd name="connsiteY7" fmla="*/ 75641 h 81991"/>
              <a:gd name="connsiteX8" fmla="*/ 61124 w 95084"/>
              <a:gd name="connsiteY8" fmla="*/ 65100 h 81991"/>
              <a:gd name="connsiteX9" fmla="*/ 52806 w 95084"/>
              <a:gd name="connsiteY9" fmla="*/ 52832 h 81991"/>
              <a:gd name="connsiteX10" fmla="*/ 73405 w 95084"/>
              <a:gd name="connsiteY10" fmla="*/ 29603 h 81991"/>
              <a:gd name="connsiteX11" fmla="*/ 88734 w 95084"/>
              <a:gd name="connsiteY11" fmla="*/ 20383 h 81991"/>
              <a:gd name="connsiteX12" fmla="*/ 74726 w 95084"/>
              <a:gd name="connsiteY12" fmla="*/ 6350 h 81991"/>
              <a:gd name="connsiteX13" fmla="*/ 67703 w 95084"/>
              <a:gd name="connsiteY13" fmla="*/ 15125 h 81991"/>
              <a:gd name="connsiteX14" fmla="*/ 6350 w 95084"/>
              <a:gd name="connsiteY14" fmla="*/ 15125 h 81991"/>
              <a:gd name="connsiteX15" fmla="*/ 14236 w 95084"/>
              <a:gd name="connsiteY15" fmla="*/ 23012 h 819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95084" h="81991">
                <a:moveTo>
                  <a:pt x="14236" y="23012"/>
                </a:moveTo>
                <a:cubicBezTo>
                  <a:pt x="20662" y="21259"/>
                  <a:pt x="27672" y="20383"/>
                  <a:pt x="35267" y="20383"/>
                </a:cubicBezTo>
                <a:lnTo>
                  <a:pt x="67703" y="20383"/>
                </a:lnTo>
                <a:lnTo>
                  <a:pt x="49300" y="50203"/>
                </a:lnTo>
                <a:cubicBezTo>
                  <a:pt x="44043" y="46685"/>
                  <a:pt x="37032" y="42887"/>
                  <a:pt x="28257" y="38798"/>
                </a:cubicBezTo>
                <a:lnTo>
                  <a:pt x="26504" y="40551"/>
                </a:lnTo>
                <a:cubicBezTo>
                  <a:pt x="37604" y="52260"/>
                  <a:pt x="44474" y="61760"/>
                  <a:pt x="47104" y="69062"/>
                </a:cubicBezTo>
                <a:cubicBezTo>
                  <a:pt x="49732" y="76377"/>
                  <a:pt x="52654" y="78562"/>
                  <a:pt x="55867" y="75641"/>
                </a:cubicBezTo>
                <a:cubicBezTo>
                  <a:pt x="59067" y="72720"/>
                  <a:pt x="60832" y="69214"/>
                  <a:pt x="61124" y="65100"/>
                </a:cubicBezTo>
                <a:cubicBezTo>
                  <a:pt x="61417" y="61023"/>
                  <a:pt x="58635" y="56934"/>
                  <a:pt x="52806" y="52832"/>
                </a:cubicBezTo>
                <a:cubicBezTo>
                  <a:pt x="61569" y="42316"/>
                  <a:pt x="68440" y="34569"/>
                  <a:pt x="73405" y="29603"/>
                </a:cubicBezTo>
                <a:cubicBezTo>
                  <a:pt x="78358" y="24638"/>
                  <a:pt x="83477" y="21564"/>
                  <a:pt x="88734" y="20383"/>
                </a:cubicBezTo>
                <a:lnTo>
                  <a:pt x="74726" y="6350"/>
                </a:lnTo>
                <a:lnTo>
                  <a:pt x="67703" y="15125"/>
                </a:lnTo>
                <a:lnTo>
                  <a:pt x="6350" y="15125"/>
                </a:lnTo>
                <a:lnTo>
                  <a:pt x="14236" y="23012"/>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8" name="Freeform 3"/>
          <p:cNvSpPr/>
          <p:nvPr/>
        </p:nvSpPr>
        <p:spPr>
          <a:xfrm>
            <a:off x="7828097" y="2990153"/>
            <a:ext cx="112628" cy="145128"/>
          </a:xfrm>
          <a:custGeom>
            <a:avLst/>
            <a:gdLst>
              <a:gd name="connsiteX0" fmla="*/ 21247 w 112623"/>
              <a:gd name="connsiteY0" fmla="*/ 121234 h 145122"/>
              <a:gd name="connsiteX1" fmla="*/ 43167 w 112623"/>
              <a:gd name="connsiteY1" fmla="*/ 138772 h 145122"/>
              <a:gd name="connsiteX2" fmla="*/ 61569 w 112623"/>
              <a:gd name="connsiteY2" fmla="*/ 115976 h 145122"/>
              <a:gd name="connsiteX3" fmla="*/ 61569 w 112623"/>
              <a:gd name="connsiteY3" fmla="*/ 20383 h 145122"/>
              <a:gd name="connsiteX4" fmla="*/ 85229 w 112623"/>
              <a:gd name="connsiteY4" fmla="*/ 20383 h 145122"/>
              <a:gd name="connsiteX5" fmla="*/ 72961 w 112623"/>
              <a:gd name="connsiteY5" fmla="*/ 46697 h 145122"/>
              <a:gd name="connsiteX6" fmla="*/ 75603 w 112623"/>
              <a:gd name="connsiteY6" fmla="*/ 48450 h 145122"/>
              <a:gd name="connsiteX7" fmla="*/ 106274 w 112623"/>
              <a:gd name="connsiteY7" fmla="*/ 20383 h 145122"/>
              <a:gd name="connsiteX8" fmla="*/ 91376 w 112623"/>
              <a:gd name="connsiteY8" fmla="*/ 6350 h 145122"/>
              <a:gd name="connsiteX9" fmla="*/ 84353 w 112623"/>
              <a:gd name="connsiteY9" fmla="*/ 15125 h 145122"/>
              <a:gd name="connsiteX10" fmla="*/ 6350 w 112623"/>
              <a:gd name="connsiteY10" fmla="*/ 15125 h 145122"/>
              <a:gd name="connsiteX11" fmla="*/ 14237 w 112623"/>
              <a:gd name="connsiteY11" fmla="*/ 23012 h 145122"/>
              <a:gd name="connsiteX12" fmla="*/ 35268 w 112623"/>
              <a:gd name="connsiteY12" fmla="*/ 20383 h 145122"/>
              <a:gd name="connsiteX13" fmla="*/ 50177 w 112623"/>
              <a:gd name="connsiteY13" fmla="*/ 20383 h 145122"/>
              <a:gd name="connsiteX14" fmla="*/ 50177 w 112623"/>
              <a:gd name="connsiteY14" fmla="*/ 111582 h 145122"/>
              <a:gd name="connsiteX15" fmla="*/ 43599 w 112623"/>
              <a:gd name="connsiteY15" fmla="*/ 119926 h 145122"/>
              <a:gd name="connsiteX16" fmla="*/ 21247 w 112623"/>
              <a:gd name="connsiteY16" fmla="*/ 117729 h 145122"/>
              <a:gd name="connsiteX17" fmla="*/ 21247 w 112623"/>
              <a:gd name="connsiteY17" fmla="*/ 121234 h 1451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112623" h="145122">
                <a:moveTo>
                  <a:pt x="21247" y="121234"/>
                </a:moveTo>
                <a:cubicBezTo>
                  <a:pt x="35268" y="125310"/>
                  <a:pt x="42570" y="131165"/>
                  <a:pt x="43167" y="138772"/>
                </a:cubicBezTo>
                <a:cubicBezTo>
                  <a:pt x="55435" y="136423"/>
                  <a:pt x="61569" y="128828"/>
                  <a:pt x="61569" y="115976"/>
                </a:cubicBezTo>
                <a:lnTo>
                  <a:pt x="61569" y="20383"/>
                </a:lnTo>
                <a:lnTo>
                  <a:pt x="85229" y="20383"/>
                </a:lnTo>
                <a:lnTo>
                  <a:pt x="72961" y="46697"/>
                </a:lnTo>
                <a:lnTo>
                  <a:pt x="75603" y="48450"/>
                </a:lnTo>
                <a:cubicBezTo>
                  <a:pt x="87858" y="30911"/>
                  <a:pt x="98082" y="21551"/>
                  <a:pt x="106274" y="20383"/>
                </a:cubicBezTo>
                <a:lnTo>
                  <a:pt x="91376" y="6350"/>
                </a:lnTo>
                <a:lnTo>
                  <a:pt x="84353" y="15125"/>
                </a:lnTo>
                <a:lnTo>
                  <a:pt x="6350" y="15125"/>
                </a:lnTo>
                <a:lnTo>
                  <a:pt x="14237" y="23012"/>
                </a:lnTo>
                <a:cubicBezTo>
                  <a:pt x="20650" y="21259"/>
                  <a:pt x="27673" y="20383"/>
                  <a:pt x="35268" y="20383"/>
                </a:cubicBezTo>
                <a:lnTo>
                  <a:pt x="50177" y="20383"/>
                </a:lnTo>
                <a:lnTo>
                  <a:pt x="50177" y="111582"/>
                </a:lnTo>
                <a:cubicBezTo>
                  <a:pt x="50177" y="117436"/>
                  <a:pt x="47980" y="120218"/>
                  <a:pt x="43599" y="119926"/>
                </a:cubicBezTo>
                <a:cubicBezTo>
                  <a:pt x="39205" y="119633"/>
                  <a:pt x="31763" y="118897"/>
                  <a:pt x="21247" y="117729"/>
                </a:cubicBezTo>
                <a:lnTo>
                  <a:pt x="21247" y="121234"/>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9" name="Freeform 3"/>
          <p:cNvSpPr/>
          <p:nvPr/>
        </p:nvSpPr>
        <p:spPr>
          <a:xfrm>
            <a:off x="7916620" y="2924376"/>
            <a:ext cx="128427" cy="166173"/>
          </a:xfrm>
          <a:custGeom>
            <a:avLst/>
            <a:gdLst>
              <a:gd name="connsiteX0" fmla="*/ 33527 w 128422"/>
              <a:gd name="connsiteY0" fmla="*/ 151930 h 166166"/>
              <a:gd name="connsiteX1" fmla="*/ 33527 w 128422"/>
              <a:gd name="connsiteY1" fmla="*/ 62471 h 166166"/>
              <a:gd name="connsiteX2" fmla="*/ 94894 w 128422"/>
              <a:gd name="connsiteY2" fmla="*/ 62471 h 166166"/>
              <a:gd name="connsiteX3" fmla="*/ 94894 w 128422"/>
              <a:gd name="connsiteY3" fmla="*/ 156311 h 166166"/>
              <a:gd name="connsiteX4" fmla="*/ 107162 w 128422"/>
              <a:gd name="connsiteY4" fmla="*/ 149288 h 166166"/>
              <a:gd name="connsiteX5" fmla="*/ 106273 w 128422"/>
              <a:gd name="connsiteY5" fmla="*/ 118605 h 166166"/>
              <a:gd name="connsiteX6" fmla="*/ 106273 w 128422"/>
              <a:gd name="connsiteY6" fmla="*/ 65100 h 166166"/>
              <a:gd name="connsiteX7" fmla="*/ 113296 w 128422"/>
              <a:gd name="connsiteY7" fmla="*/ 58102 h 166166"/>
              <a:gd name="connsiteX8" fmla="*/ 99275 w 128422"/>
              <a:gd name="connsiteY8" fmla="*/ 47574 h 166166"/>
              <a:gd name="connsiteX9" fmla="*/ 93129 w 128422"/>
              <a:gd name="connsiteY9" fmla="*/ 57213 h 166166"/>
              <a:gd name="connsiteX10" fmla="*/ 53695 w 128422"/>
              <a:gd name="connsiteY10" fmla="*/ 57213 h 166166"/>
              <a:gd name="connsiteX11" fmla="*/ 71221 w 128422"/>
              <a:gd name="connsiteY11" fmla="*/ 23012 h 166166"/>
              <a:gd name="connsiteX12" fmla="*/ 122072 w 128422"/>
              <a:gd name="connsiteY12" fmla="*/ 23012 h 166166"/>
              <a:gd name="connsiteX13" fmla="*/ 106273 w 128422"/>
              <a:gd name="connsiteY13" fmla="*/ 6350 h 166166"/>
              <a:gd name="connsiteX14" fmla="*/ 94017 w 128422"/>
              <a:gd name="connsiteY14" fmla="*/ 17754 h 166166"/>
              <a:gd name="connsiteX15" fmla="*/ 6350 w 128422"/>
              <a:gd name="connsiteY15" fmla="*/ 17754 h 166166"/>
              <a:gd name="connsiteX16" fmla="*/ 14236 w 128422"/>
              <a:gd name="connsiteY16" fmla="*/ 25641 h 166166"/>
              <a:gd name="connsiteX17" fmla="*/ 35293 w 128422"/>
              <a:gd name="connsiteY17" fmla="*/ 23012 h 166166"/>
              <a:gd name="connsiteX18" fmla="*/ 54571 w 128422"/>
              <a:gd name="connsiteY18" fmla="*/ 23012 h 166166"/>
              <a:gd name="connsiteX19" fmla="*/ 49314 w 128422"/>
              <a:gd name="connsiteY19" fmla="*/ 57213 h 166166"/>
              <a:gd name="connsiteX20" fmla="*/ 33527 w 128422"/>
              <a:gd name="connsiteY20" fmla="*/ 57213 h 166166"/>
              <a:gd name="connsiteX21" fmla="*/ 21259 w 128422"/>
              <a:gd name="connsiteY21" fmla="*/ 50203 h 166166"/>
              <a:gd name="connsiteX22" fmla="*/ 22135 w 128422"/>
              <a:gd name="connsiteY22" fmla="*/ 106768 h 166166"/>
              <a:gd name="connsiteX23" fmla="*/ 21259 w 128422"/>
              <a:gd name="connsiteY23" fmla="*/ 159816 h 166166"/>
              <a:gd name="connsiteX24" fmla="*/ 33527 w 128422"/>
              <a:gd name="connsiteY24" fmla="*/ 151930 h 1661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28422" h="166166">
                <a:moveTo>
                  <a:pt x="33527" y="151930"/>
                </a:moveTo>
                <a:lnTo>
                  <a:pt x="33527" y="62471"/>
                </a:lnTo>
                <a:lnTo>
                  <a:pt x="94894" y="62471"/>
                </a:lnTo>
                <a:lnTo>
                  <a:pt x="94894" y="156311"/>
                </a:lnTo>
                <a:lnTo>
                  <a:pt x="107162" y="149288"/>
                </a:lnTo>
                <a:cubicBezTo>
                  <a:pt x="106577" y="138772"/>
                  <a:pt x="106273" y="128562"/>
                  <a:pt x="106273" y="118605"/>
                </a:cubicBezTo>
                <a:lnTo>
                  <a:pt x="106273" y="65100"/>
                </a:lnTo>
                <a:lnTo>
                  <a:pt x="113296" y="58102"/>
                </a:lnTo>
                <a:lnTo>
                  <a:pt x="99275" y="47574"/>
                </a:lnTo>
                <a:lnTo>
                  <a:pt x="93129" y="57213"/>
                </a:lnTo>
                <a:lnTo>
                  <a:pt x="53695" y="57213"/>
                </a:lnTo>
                <a:cubicBezTo>
                  <a:pt x="61277" y="40258"/>
                  <a:pt x="67119" y="28867"/>
                  <a:pt x="71221" y="23012"/>
                </a:cubicBezTo>
                <a:lnTo>
                  <a:pt x="122072" y="23012"/>
                </a:lnTo>
                <a:lnTo>
                  <a:pt x="106273" y="6350"/>
                </a:lnTo>
                <a:lnTo>
                  <a:pt x="94017" y="17754"/>
                </a:lnTo>
                <a:lnTo>
                  <a:pt x="6350" y="17754"/>
                </a:lnTo>
                <a:lnTo>
                  <a:pt x="14236" y="25641"/>
                </a:lnTo>
                <a:cubicBezTo>
                  <a:pt x="20662" y="23888"/>
                  <a:pt x="27685" y="23012"/>
                  <a:pt x="35293" y="23012"/>
                </a:cubicBezTo>
                <a:lnTo>
                  <a:pt x="54571" y="23012"/>
                </a:lnTo>
                <a:cubicBezTo>
                  <a:pt x="53975" y="29451"/>
                  <a:pt x="52234" y="40855"/>
                  <a:pt x="49314" y="57213"/>
                </a:cubicBezTo>
                <a:lnTo>
                  <a:pt x="33527" y="57213"/>
                </a:lnTo>
                <a:lnTo>
                  <a:pt x="21259" y="50203"/>
                </a:lnTo>
                <a:cubicBezTo>
                  <a:pt x="21831" y="67729"/>
                  <a:pt x="22135" y="86601"/>
                  <a:pt x="22135" y="106768"/>
                </a:cubicBezTo>
                <a:cubicBezTo>
                  <a:pt x="22135" y="126936"/>
                  <a:pt x="21831" y="144627"/>
                  <a:pt x="21259" y="159816"/>
                </a:cubicBezTo>
                <a:lnTo>
                  <a:pt x="33527" y="15193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0" name="Freeform 3"/>
          <p:cNvSpPr/>
          <p:nvPr/>
        </p:nvSpPr>
        <p:spPr>
          <a:xfrm>
            <a:off x="7901721" y="2993671"/>
            <a:ext cx="98606" cy="146005"/>
          </a:xfrm>
          <a:custGeom>
            <a:avLst/>
            <a:gdLst>
              <a:gd name="connsiteX0" fmla="*/ 72097 w 98602"/>
              <a:gd name="connsiteY0" fmla="*/ 6350 h 145999"/>
              <a:gd name="connsiteX1" fmla="*/ 70790 w 98602"/>
              <a:gd name="connsiteY1" fmla="*/ 62026 h 145999"/>
              <a:gd name="connsiteX2" fmla="*/ 56756 w 98602"/>
              <a:gd name="connsiteY2" fmla="*/ 103695 h 145999"/>
              <a:gd name="connsiteX3" fmla="*/ 6350 w 98602"/>
              <a:gd name="connsiteY3" fmla="*/ 137020 h 145999"/>
              <a:gd name="connsiteX4" fmla="*/ 7239 w 98602"/>
              <a:gd name="connsiteY4" fmla="*/ 139649 h 145999"/>
              <a:gd name="connsiteX5" fmla="*/ 58940 w 98602"/>
              <a:gd name="connsiteY5" fmla="*/ 115963 h 145999"/>
              <a:gd name="connsiteX6" fmla="*/ 79108 w 98602"/>
              <a:gd name="connsiteY6" fmla="*/ 84823 h 145999"/>
              <a:gd name="connsiteX7" fmla="*/ 84366 w 98602"/>
              <a:gd name="connsiteY7" fmla="*/ 23875 h 145999"/>
              <a:gd name="connsiteX8" fmla="*/ 92253 w 98602"/>
              <a:gd name="connsiteY8" fmla="*/ 16865 h 145999"/>
              <a:gd name="connsiteX9" fmla="*/ 72097 w 98602"/>
              <a:gd name="connsiteY9" fmla="*/ 6350 h 145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8602" h="145999">
                <a:moveTo>
                  <a:pt x="72097" y="6350"/>
                </a:moveTo>
                <a:cubicBezTo>
                  <a:pt x="72669" y="26225"/>
                  <a:pt x="72237" y="44792"/>
                  <a:pt x="70790" y="62026"/>
                </a:cubicBezTo>
                <a:cubicBezTo>
                  <a:pt x="69304" y="79286"/>
                  <a:pt x="64643" y="93154"/>
                  <a:pt x="56756" y="103695"/>
                </a:cubicBezTo>
                <a:cubicBezTo>
                  <a:pt x="48869" y="114211"/>
                  <a:pt x="32067" y="125310"/>
                  <a:pt x="6350" y="137020"/>
                </a:cubicBezTo>
                <a:lnTo>
                  <a:pt x="7239" y="139649"/>
                </a:lnTo>
                <a:cubicBezTo>
                  <a:pt x="31763" y="132041"/>
                  <a:pt x="49009" y="124142"/>
                  <a:pt x="58940" y="115963"/>
                </a:cubicBezTo>
                <a:cubicBezTo>
                  <a:pt x="68872" y="107784"/>
                  <a:pt x="75603" y="97408"/>
                  <a:pt x="79108" y="84823"/>
                </a:cubicBezTo>
                <a:cubicBezTo>
                  <a:pt x="82613" y="72262"/>
                  <a:pt x="84366" y="51942"/>
                  <a:pt x="84366" y="23875"/>
                </a:cubicBezTo>
                <a:lnTo>
                  <a:pt x="92253" y="16865"/>
                </a:lnTo>
                <a:lnTo>
                  <a:pt x="72097"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1" name="Freeform 3"/>
          <p:cNvSpPr/>
          <p:nvPr/>
        </p:nvSpPr>
        <p:spPr>
          <a:xfrm>
            <a:off x="7978865" y="3071715"/>
            <a:ext cx="61355" cy="61813"/>
          </a:xfrm>
          <a:custGeom>
            <a:avLst/>
            <a:gdLst>
              <a:gd name="connsiteX0" fmla="*/ 6350 w 61353"/>
              <a:gd name="connsiteY0" fmla="*/ 8978 h 61810"/>
              <a:gd name="connsiteX1" fmla="*/ 35712 w 61353"/>
              <a:gd name="connsiteY1" fmla="*/ 39674 h 61810"/>
              <a:gd name="connsiteX2" fmla="*/ 46659 w 61353"/>
              <a:gd name="connsiteY2" fmla="*/ 55460 h 61810"/>
              <a:gd name="connsiteX3" fmla="*/ 55003 w 61353"/>
              <a:gd name="connsiteY3" fmla="*/ 51523 h 61810"/>
              <a:gd name="connsiteX4" fmla="*/ 52374 w 61353"/>
              <a:gd name="connsiteY4" fmla="*/ 33540 h 61810"/>
              <a:gd name="connsiteX5" fmla="*/ 8102 w 61353"/>
              <a:gd name="connsiteY5" fmla="*/ 6350 h 61810"/>
              <a:gd name="connsiteX6" fmla="*/ 6350 w 61353"/>
              <a:gd name="connsiteY6" fmla="*/ 8978 h 618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61353" h="61810">
                <a:moveTo>
                  <a:pt x="6350" y="8978"/>
                </a:moveTo>
                <a:cubicBezTo>
                  <a:pt x="21538" y="23596"/>
                  <a:pt x="31330" y="33832"/>
                  <a:pt x="35712" y="39674"/>
                </a:cubicBezTo>
                <a:cubicBezTo>
                  <a:pt x="40093" y="45516"/>
                  <a:pt x="43738" y="50774"/>
                  <a:pt x="46659" y="55460"/>
                </a:cubicBezTo>
                <a:cubicBezTo>
                  <a:pt x="49593" y="60134"/>
                  <a:pt x="52374" y="58813"/>
                  <a:pt x="55003" y="51523"/>
                </a:cubicBezTo>
                <a:cubicBezTo>
                  <a:pt x="57632" y="44208"/>
                  <a:pt x="56743" y="38227"/>
                  <a:pt x="52374" y="33540"/>
                </a:cubicBezTo>
                <a:cubicBezTo>
                  <a:pt x="47980" y="28854"/>
                  <a:pt x="33222" y="19811"/>
                  <a:pt x="8102" y="6350"/>
                </a:cubicBezTo>
                <a:lnTo>
                  <a:pt x="6350" y="897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2" name="Freeform 3"/>
          <p:cNvSpPr/>
          <p:nvPr/>
        </p:nvSpPr>
        <p:spPr>
          <a:xfrm>
            <a:off x="8132689" y="3051548"/>
            <a:ext cx="55653" cy="39892"/>
          </a:xfrm>
          <a:custGeom>
            <a:avLst/>
            <a:gdLst>
              <a:gd name="connsiteX0" fmla="*/ 49300 w 55651"/>
              <a:gd name="connsiteY0" fmla="*/ 6350 h 39890"/>
              <a:gd name="connsiteX1" fmla="*/ 49300 w 55651"/>
              <a:gd name="connsiteY1" fmla="*/ 33540 h 39890"/>
              <a:gd name="connsiteX2" fmla="*/ 6350 w 55651"/>
              <a:gd name="connsiteY2" fmla="*/ 33540 h 39890"/>
              <a:gd name="connsiteX3" fmla="*/ 8978 w 55651"/>
              <a:gd name="connsiteY3" fmla="*/ 6350 h 39890"/>
              <a:gd name="connsiteX4" fmla="*/ 49300 w 55651"/>
              <a:gd name="connsiteY4" fmla="*/ 6350 h 398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651" h="39890">
                <a:moveTo>
                  <a:pt x="49300" y="6350"/>
                </a:moveTo>
                <a:lnTo>
                  <a:pt x="49300" y="33540"/>
                </a:lnTo>
                <a:lnTo>
                  <a:pt x="6350" y="33540"/>
                </a:lnTo>
                <a:cubicBezTo>
                  <a:pt x="7518" y="24764"/>
                  <a:pt x="8394" y="15697"/>
                  <a:pt x="8978" y="6350"/>
                </a:cubicBezTo>
                <a:lnTo>
                  <a:pt x="4930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3" name="Freeform 3"/>
          <p:cNvSpPr/>
          <p:nvPr/>
        </p:nvSpPr>
        <p:spPr>
          <a:xfrm>
            <a:off x="8052054" y="2971738"/>
            <a:ext cx="216061" cy="168802"/>
          </a:xfrm>
          <a:custGeom>
            <a:avLst/>
            <a:gdLst>
              <a:gd name="connsiteX0" fmla="*/ 167626 w 216052"/>
              <a:gd name="connsiteY0" fmla="*/ 21259 h 168795"/>
              <a:gd name="connsiteX1" fmla="*/ 173761 w 216052"/>
              <a:gd name="connsiteY1" fmla="*/ 16002 h 168795"/>
              <a:gd name="connsiteX2" fmla="*/ 159740 w 216052"/>
              <a:gd name="connsiteY2" fmla="*/ 6350 h 168795"/>
              <a:gd name="connsiteX3" fmla="*/ 154482 w 216052"/>
              <a:gd name="connsiteY3" fmla="*/ 14236 h 168795"/>
              <a:gd name="connsiteX4" fmla="*/ 60693 w 216052"/>
              <a:gd name="connsiteY4" fmla="*/ 14236 h 168795"/>
              <a:gd name="connsiteX5" fmla="*/ 47548 w 216052"/>
              <a:gd name="connsiteY5" fmla="*/ 7226 h 168795"/>
              <a:gd name="connsiteX6" fmla="*/ 48856 w 216052"/>
              <a:gd name="connsiteY6" fmla="*/ 41872 h 168795"/>
              <a:gd name="connsiteX7" fmla="*/ 48424 w 216052"/>
              <a:gd name="connsiteY7" fmla="*/ 97548 h 168795"/>
              <a:gd name="connsiteX8" fmla="*/ 60693 w 216052"/>
              <a:gd name="connsiteY8" fmla="*/ 93167 h 168795"/>
              <a:gd name="connsiteX9" fmla="*/ 60693 w 216052"/>
              <a:gd name="connsiteY9" fmla="*/ 86156 h 168795"/>
              <a:gd name="connsiteX10" fmla="*/ 76466 w 216052"/>
              <a:gd name="connsiteY10" fmla="*/ 86156 h 168795"/>
              <a:gd name="connsiteX11" fmla="*/ 73837 w 216052"/>
              <a:gd name="connsiteY11" fmla="*/ 113347 h 168795"/>
              <a:gd name="connsiteX12" fmla="*/ 6350 w 216052"/>
              <a:gd name="connsiteY12" fmla="*/ 113347 h 168795"/>
              <a:gd name="connsiteX13" fmla="*/ 14236 w 216052"/>
              <a:gd name="connsiteY13" fmla="*/ 121234 h 168795"/>
              <a:gd name="connsiteX14" fmla="*/ 35267 w 216052"/>
              <a:gd name="connsiteY14" fmla="*/ 118605 h 168795"/>
              <a:gd name="connsiteX15" fmla="*/ 72961 w 216052"/>
              <a:gd name="connsiteY15" fmla="*/ 118605 h 168795"/>
              <a:gd name="connsiteX16" fmla="*/ 55003 w 216052"/>
              <a:gd name="connsiteY16" fmla="*/ 141846 h 168795"/>
              <a:gd name="connsiteX17" fmla="*/ 16865 w 216052"/>
              <a:gd name="connsiteY17" fmla="*/ 159816 h 168795"/>
              <a:gd name="connsiteX18" fmla="*/ 17741 w 216052"/>
              <a:gd name="connsiteY18" fmla="*/ 162445 h 168795"/>
              <a:gd name="connsiteX19" fmla="*/ 60261 w 216052"/>
              <a:gd name="connsiteY19" fmla="*/ 148412 h 168795"/>
              <a:gd name="connsiteX20" fmla="*/ 86118 w 216052"/>
              <a:gd name="connsiteY20" fmla="*/ 118605 h 168795"/>
              <a:gd name="connsiteX21" fmla="*/ 129933 w 216052"/>
              <a:gd name="connsiteY21" fmla="*/ 118605 h 168795"/>
              <a:gd name="connsiteX22" fmla="*/ 129069 w 216052"/>
              <a:gd name="connsiteY22" fmla="*/ 162445 h 168795"/>
              <a:gd name="connsiteX23" fmla="*/ 143090 w 216052"/>
              <a:gd name="connsiteY23" fmla="*/ 156311 h 168795"/>
              <a:gd name="connsiteX24" fmla="*/ 142214 w 216052"/>
              <a:gd name="connsiteY24" fmla="*/ 117716 h 168795"/>
              <a:gd name="connsiteX25" fmla="*/ 209701 w 216052"/>
              <a:gd name="connsiteY25" fmla="*/ 117716 h 168795"/>
              <a:gd name="connsiteX26" fmla="*/ 193928 w 216052"/>
              <a:gd name="connsiteY26" fmla="*/ 101066 h 168795"/>
              <a:gd name="connsiteX27" fmla="*/ 181647 w 216052"/>
              <a:gd name="connsiteY27" fmla="*/ 112458 h 168795"/>
              <a:gd name="connsiteX28" fmla="*/ 142214 w 216052"/>
              <a:gd name="connsiteY28" fmla="*/ 112458 h 168795"/>
              <a:gd name="connsiteX29" fmla="*/ 142214 w 216052"/>
              <a:gd name="connsiteY29" fmla="*/ 86156 h 168795"/>
              <a:gd name="connsiteX30" fmla="*/ 155358 w 216052"/>
              <a:gd name="connsiteY30" fmla="*/ 86156 h 168795"/>
              <a:gd name="connsiteX31" fmla="*/ 155358 w 216052"/>
              <a:gd name="connsiteY31" fmla="*/ 94919 h 168795"/>
              <a:gd name="connsiteX32" fmla="*/ 168503 w 216052"/>
              <a:gd name="connsiteY32" fmla="*/ 89649 h 168795"/>
              <a:gd name="connsiteX33" fmla="*/ 167626 w 216052"/>
              <a:gd name="connsiteY33" fmla="*/ 66852 h 168795"/>
              <a:gd name="connsiteX34" fmla="*/ 167626 w 216052"/>
              <a:gd name="connsiteY34" fmla="*/ 21259 h 168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216052" h="168795">
                <a:moveTo>
                  <a:pt x="167626" y="21259"/>
                </a:moveTo>
                <a:lnTo>
                  <a:pt x="173761" y="16002"/>
                </a:lnTo>
                <a:lnTo>
                  <a:pt x="159740" y="6350"/>
                </a:lnTo>
                <a:lnTo>
                  <a:pt x="154482" y="14236"/>
                </a:lnTo>
                <a:lnTo>
                  <a:pt x="60693" y="14236"/>
                </a:lnTo>
                <a:lnTo>
                  <a:pt x="47548" y="7226"/>
                </a:lnTo>
                <a:cubicBezTo>
                  <a:pt x="48120" y="11315"/>
                  <a:pt x="48564" y="22872"/>
                  <a:pt x="48856" y="41872"/>
                </a:cubicBezTo>
                <a:cubicBezTo>
                  <a:pt x="49148" y="60871"/>
                  <a:pt x="48996" y="79438"/>
                  <a:pt x="48424" y="97548"/>
                </a:cubicBezTo>
                <a:lnTo>
                  <a:pt x="60693" y="93167"/>
                </a:lnTo>
                <a:lnTo>
                  <a:pt x="60693" y="86156"/>
                </a:lnTo>
                <a:lnTo>
                  <a:pt x="76466" y="86156"/>
                </a:lnTo>
                <a:cubicBezTo>
                  <a:pt x="75882" y="96100"/>
                  <a:pt x="75006" y="105156"/>
                  <a:pt x="73837" y="113347"/>
                </a:cubicBezTo>
                <a:lnTo>
                  <a:pt x="6350" y="113347"/>
                </a:lnTo>
                <a:lnTo>
                  <a:pt x="14236" y="121234"/>
                </a:lnTo>
                <a:cubicBezTo>
                  <a:pt x="20663" y="119481"/>
                  <a:pt x="27673" y="118605"/>
                  <a:pt x="35267" y="118605"/>
                </a:cubicBezTo>
                <a:lnTo>
                  <a:pt x="72961" y="118605"/>
                </a:lnTo>
                <a:cubicBezTo>
                  <a:pt x="69456" y="127965"/>
                  <a:pt x="63462" y="135699"/>
                  <a:pt x="55003" y="141846"/>
                </a:cubicBezTo>
                <a:cubicBezTo>
                  <a:pt x="46519" y="147980"/>
                  <a:pt x="33807" y="153974"/>
                  <a:pt x="16865" y="159816"/>
                </a:cubicBezTo>
                <a:lnTo>
                  <a:pt x="17741" y="162445"/>
                </a:lnTo>
                <a:cubicBezTo>
                  <a:pt x="32930" y="160109"/>
                  <a:pt x="47116" y="155435"/>
                  <a:pt x="60261" y="148412"/>
                </a:cubicBezTo>
                <a:cubicBezTo>
                  <a:pt x="73405" y="141401"/>
                  <a:pt x="82016" y="131457"/>
                  <a:pt x="86118" y="118605"/>
                </a:cubicBezTo>
                <a:lnTo>
                  <a:pt x="129933" y="118605"/>
                </a:lnTo>
                <a:cubicBezTo>
                  <a:pt x="129933" y="130302"/>
                  <a:pt x="129641" y="144907"/>
                  <a:pt x="129069" y="162445"/>
                </a:cubicBezTo>
                <a:lnTo>
                  <a:pt x="143090" y="156311"/>
                </a:lnTo>
                <a:cubicBezTo>
                  <a:pt x="142493" y="150456"/>
                  <a:pt x="142214" y="137604"/>
                  <a:pt x="142214" y="117716"/>
                </a:cubicBezTo>
                <a:lnTo>
                  <a:pt x="209701" y="117716"/>
                </a:lnTo>
                <a:lnTo>
                  <a:pt x="193928" y="101066"/>
                </a:lnTo>
                <a:lnTo>
                  <a:pt x="181647" y="112458"/>
                </a:lnTo>
                <a:lnTo>
                  <a:pt x="142214" y="112458"/>
                </a:lnTo>
                <a:lnTo>
                  <a:pt x="142214" y="86156"/>
                </a:lnTo>
                <a:lnTo>
                  <a:pt x="155358" y="86156"/>
                </a:lnTo>
                <a:lnTo>
                  <a:pt x="155358" y="94919"/>
                </a:lnTo>
                <a:lnTo>
                  <a:pt x="168503" y="89649"/>
                </a:lnTo>
                <a:cubicBezTo>
                  <a:pt x="167919" y="79133"/>
                  <a:pt x="167626" y="71551"/>
                  <a:pt x="167626" y="66852"/>
                </a:cubicBezTo>
                <a:lnTo>
                  <a:pt x="167626" y="21259"/>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4" name="Freeform 3"/>
          <p:cNvSpPr/>
          <p:nvPr/>
        </p:nvSpPr>
        <p:spPr>
          <a:xfrm>
            <a:off x="8106399" y="2984896"/>
            <a:ext cx="107369" cy="28474"/>
          </a:xfrm>
          <a:custGeom>
            <a:avLst/>
            <a:gdLst>
              <a:gd name="connsiteX0" fmla="*/ 101015 w 107365"/>
              <a:gd name="connsiteY0" fmla="*/ 22123 h 28473"/>
              <a:gd name="connsiteX1" fmla="*/ 6350 w 107365"/>
              <a:gd name="connsiteY1" fmla="*/ 22123 h 28473"/>
              <a:gd name="connsiteX2" fmla="*/ 6350 w 107365"/>
              <a:gd name="connsiteY2" fmla="*/ 6350 h 28473"/>
              <a:gd name="connsiteX3" fmla="*/ 101015 w 107365"/>
              <a:gd name="connsiteY3" fmla="*/ 6350 h 28473"/>
              <a:gd name="connsiteX4" fmla="*/ 101015 w 107365"/>
              <a:gd name="connsiteY4" fmla="*/ 22123 h 28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7365" h="28473">
                <a:moveTo>
                  <a:pt x="101015" y="22123"/>
                </a:moveTo>
                <a:lnTo>
                  <a:pt x="6350" y="22123"/>
                </a:lnTo>
                <a:lnTo>
                  <a:pt x="6350" y="6350"/>
                </a:lnTo>
                <a:lnTo>
                  <a:pt x="101015" y="6350"/>
                </a:lnTo>
                <a:lnTo>
                  <a:pt x="101015" y="22123"/>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5" name="Freeform 3"/>
          <p:cNvSpPr/>
          <p:nvPr/>
        </p:nvSpPr>
        <p:spPr>
          <a:xfrm>
            <a:off x="8106399" y="3005941"/>
            <a:ext cx="107369" cy="29363"/>
          </a:xfrm>
          <a:custGeom>
            <a:avLst/>
            <a:gdLst>
              <a:gd name="connsiteX0" fmla="*/ 101015 w 107365"/>
              <a:gd name="connsiteY0" fmla="*/ 23012 h 29362"/>
              <a:gd name="connsiteX1" fmla="*/ 6350 w 107365"/>
              <a:gd name="connsiteY1" fmla="*/ 23012 h 29362"/>
              <a:gd name="connsiteX2" fmla="*/ 6350 w 107365"/>
              <a:gd name="connsiteY2" fmla="*/ 6350 h 29362"/>
              <a:gd name="connsiteX3" fmla="*/ 101015 w 107365"/>
              <a:gd name="connsiteY3" fmla="*/ 6350 h 29362"/>
              <a:gd name="connsiteX4" fmla="*/ 101015 w 107365"/>
              <a:gd name="connsiteY4" fmla="*/ 23012 h 2936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7365" h="29362">
                <a:moveTo>
                  <a:pt x="101015" y="23012"/>
                </a:moveTo>
                <a:lnTo>
                  <a:pt x="6350" y="23012"/>
                </a:lnTo>
                <a:lnTo>
                  <a:pt x="6350" y="6350"/>
                </a:lnTo>
                <a:lnTo>
                  <a:pt x="101015" y="6350"/>
                </a:lnTo>
                <a:lnTo>
                  <a:pt x="101015" y="23012"/>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6" name="Freeform 3"/>
          <p:cNvSpPr/>
          <p:nvPr/>
        </p:nvSpPr>
        <p:spPr>
          <a:xfrm>
            <a:off x="8106399" y="3027862"/>
            <a:ext cx="107369" cy="31115"/>
          </a:xfrm>
          <a:custGeom>
            <a:avLst/>
            <a:gdLst>
              <a:gd name="connsiteX0" fmla="*/ 101015 w 107365"/>
              <a:gd name="connsiteY0" fmla="*/ 24764 h 31114"/>
              <a:gd name="connsiteX1" fmla="*/ 6350 w 107365"/>
              <a:gd name="connsiteY1" fmla="*/ 24764 h 31114"/>
              <a:gd name="connsiteX2" fmla="*/ 6350 w 107365"/>
              <a:gd name="connsiteY2" fmla="*/ 6350 h 31114"/>
              <a:gd name="connsiteX3" fmla="*/ 101015 w 107365"/>
              <a:gd name="connsiteY3" fmla="*/ 6350 h 31114"/>
              <a:gd name="connsiteX4" fmla="*/ 101015 w 107365"/>
              <a:gd name="connsiteY4" fmla="*/ 24764 h 311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7365" h="31114">
                <a:moveTo>
                  <a:pt x="101015" y="24764"/>
                </a:moveTo>
                <a:lnTo>
                  <a:pt x="6350" y="24764"/>
                </a:lnTo>
                <a:lnTo>
                  <a:pt x="6350" y="6350"/>
                </a:lnTo>
                <a:lnTo>
                  <a:pt x="101015" y="6350"/>
                </a:lnTo>
                <a:lnTo>
                  <a:pt x="101015" y="24764"/>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7" name="Freeform 3"/>
          <p:cNvSpPr/>
          <p:nvPr/>
        </p:nvSpPr>
        <p:spPr>
          <a:xfrm>
            <a:off x="8056423" y="2919996"/>
            <a:ext cx="117022" cy="84610"/>
          </a:xfrm>
          <a:custGeom>
            <a:avLst/>
            <a:gdLst>
              <a:gd name="connsiteX0" fmla="*/ 24765 w 117017"/>
              <a:gd name="connsiteY0" fmla="*/ 52832 h 84607"/>
              <a:gd name="connsiteX1" fmla="*/ 6350 w 117017"/>
              <a:gd name="connsiteY1" fmla="*/ 75628 h 84607"/>
              <a:gd name="connsiteX2" fmla="*/ 8115 w 117017"/>
              <a:gd name="connsiteY2" fmla="*/ 78257 h 84607"/>
              <a:gd name="connsiteX3" fmla="*/ 28270 w 117017"/>
              <a:gd name="connsiteY3" fmla="*/ 60718 h 84607"/>
              <a:gd name="connsiteX4" fmla="*/ 44919 w 117017"/>
              <a:gd name="connsiteY4" fmla="*/ 38785 h 84607"/>
              <a:gd name="connsiteX5" fmla="*/ 59829 w 117017"/>
              <a:gd name="connsiteY5" fmla="*/ 38785 h 84607"/>
              <a:gd name="connsiteX6" fmla="*/ 68147 w 117017"/>
              <a:gd name="connsiteY6" fmla="*/ 52387 h 84607"/>
              <a:gd name="connsiteX7" fmla="*/ 70789 w 117017"/>
              <a:gd name="connsiteY7" fmla="*/ 62026 h 84607"/>
              <a:gd name="connsiteX8" fmla="*/ 76047 w 117017"/>
              <a:gd name="connsiteY8" fmla="*/ 63792 h 84607"/>
              <a:gd name="connsiteX9" fmla="*/ 82181 w 117017"/>
              <a:gd name="connsiteY9" fmla="*/ 55016 h 84607"/>
              <a:gd name="connsiteX10" fmla="*/ 65963 w 117017"/>
              <a:gd name="connsiteY10" fmla="*/ 38785 h 84607"/>
              <a:gd name="connsiteX11" fmla="*/ 110667 w 117017"/>
              <a:gd name="connsiteY11" fmla="*/ 38785 h 84607"/>
              <a:gd name="connsiteX12" fmla="*/ 96646 w 117017"/>
              <a:gd name="connsiteY12" fmla="*/ 23012 h 84607"/>
              <a:gd name="connsiteX13" fmla="*/ 86131 w 117017"/>
              <a:gd name="connsiteY13" fmla="*/ 33527 h 84607"/>
              <a:gd name="connsiteX14" fmla="*/ 47549 w 117017"/>
              <a:gd name="connsiteY14" fmla="*/ 33527 h 84607"/>
              <a:gd name="connsiteX15" fmla="*/ 55892 w 117017"/>
              <a:gd name="connsiteY15" fmla="*/ 22136 h 84607"/>
              <a:gd name="connsiteX16" fmla="*/ 64210 w 117017"/>
              <a:gd name="connsiteY16" fmla="*/ 15989 h 84607"/>
              <a:gd name="connsiteX17" fmla="*/ 46684 w 117017"/>
              <a:gd name="connsiteY17" fmla="*/ 6350 h 84607"/>
              <a:gd name="connsiteX18" fmla="*/ 24765 w 117017"/>
              <a:gd name="connsiteY18" fmla="*/ 52832 h 846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17017" h="84607">
                <a:moveTo>
                  <a:pt x="24765" y="52832"/>
                </a:moveTo>
                <a:cubicBezTo>
                  <a:pt x="17754" y="62776"/>
                  <a:pt x="11620" y="70370"/>
                  <a:pt x="6350" y="75628"/>
                </a:cubicBezTo>
                <a:lnTo>
                  <a:pt x="8115" y="78257"/>
                </a:lnTo>
                <a:cubicBezTo>
                  <a:pt x="16294" y="72428"/>
                  <a:pt x="23012" y="66573"/>
                  <a:pt x="28270" y="60718"/>
                </a:cubicBezTo>
                <a:cubicBezTo>
                  <a:pt x="33528" y="54876"/>
                  <a:pt x="39077" y="47561"/>
                  <a:pt x="44919" y="38785"/>
                </a:cubicBezTo>
                <a:lnTo>
                  <a:pt x="59829" y="38785"/>
                </a:lnTo>
                <a:cubicBezTo>
                  <a:pt x="64490" y="44056"/>
                  <a:pt x="67271" y="48590"/>
                  <a:pt x="68147" y="52387"/>
                </a:cubicBezTo>
                <a:cubicBezTo>
                  <a:pt x="69036" y="56197"/>
                  <a:pt x="69913" y="59397"/>
                  <a:pt x="70789" y="62026"/>
                </a:cubicBezTo>
                <a:cubicBezTo>
                  <a:pt x="71666" y="64655"/>
                  <a:pt x="73418" y="65252"/>
                  <a:pt x="76047" y="63792"/>
                </a:cubicBezTo>
                <a:cubicBezTo>
                  <a:pt x="78676" y="62331"/>
                  <a:pt x="80721" y="59397"/>
                  <a:pt x="82181" y="55016"/>
                </a:cubicBezTo>
                <a:cubicBezTo>
                  <a:pt x="83629" y="50634"/>
                  <a:pt x="78231" y="45237"/>
                  <a:pt x="65963" y="38785"/>
                </a:cubicBezTo>
                <a:lnTo>
                  <a:pt x="110667" y="38785"/>
                </a:lnTo>
                <a:lnTo>
                  <a:pt x="96646" y="23012"/>
                </a:lnTo>
                <a:lnTo>
                  <a:pt x="86131" y="33527"/>
                </a:lnTo>
                <a:lnTo>
                  <a:pt x="47549" y="33527"/>
                </a:lnTo>
                <a:cubicBezTo>
                  <a:pt x="51066" y="28270"/>
                  <a:pt x="53835" y="24472"/>
                  <a:pt x="55892" y="22136"/>
                </a:cubicBezTo>
                <a:cubicBezTo>
                  <a:pt x="57924" y="19799"/>
                  <a:pt x="60705" y="17741"/>
                  <a:pt x="64210" y="15989"/>
                </a:cubicBezTo>
                <a:lnTo>
                  <a:pt x="46684" y="6350"/>
                </a:lnTo>
                <a:cubicBezTo>
                  <a:pt x="39077" y="27393"/>
                  <a:pt x="31775" y="42900"/>
                  <a:pt x="24765" y="52832"/>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8" name="Freeform 3"/>
          <p:cNvSpPr/>
          <p:nvPr/>
        </p:nvSpPr>
        <p:spPr>
          <a:xfrm>
            <a:off x="8151981" y="2920873"/>
            <a:ext cx="112629" cy="69700"/>
          </a:xfrm>
          <a:custGeom>
            <a:avLst/>
            <a:gdLst>
              <a:gd name="connsiteX0" fmla="*/ 26060 w 112624"/>
              <a:gd name="connsiteY0" fmla="*/ 30454 h 69697"/>
              <a:gd name="connsiteX1" fmla="*/ 6350 w 112624"/>
              <a:gd name="connsiteY1" fmla="*/ 61607 h 69697"/>
              <a:gd name="connsiteX2" fmla="*/ 8979 w 112624"/>
              <a:gd name="connsiteY2" fmla="*/ 63347 h 69697"/>
              <a:gd name="connsiteX3" fmla="*/ 20802 w 112624"/>
              <a:gd name="connsiteY3" fmla="*/ 51511 h 69697"/>
              <a:gd name="connsiteX4" fmla="*/ 32639 w 112624"/>
              <a:gd name="connsiteY4" fmla="*/ 38798 h 69697"/>
              <a:gd name="connsiteX5" fmla="*/ 53682 w 112624"/>
              <a:gd name="connsiteY5" fmla="*/ 38798 h 69697"/>
              <a:gd name="connsiteX6" fmla="*/ 65951 w 112624"/>
              <a:gd name="connsiteY6" fmla="*/ 51511 h 69697"/>
              <a:gd name="connsiteX7" fmla="*/ 71208 w 112624"/>
              <a:gd name="connsiteY7" fmla="*/ 61150 h 69697"/>
              <a:gd name="connsiteX8" fmla="*/ 77787 w 112624"/>
              <a:gd name="connsiteY8" fmla="*/ 62471 h 69697"/>
              <a:gd name="connsiteX9" fmla="*/ 81724 w 112624"/>
              <a:gd name="connsiteY9" fmla="*/ 52387 h 69697"/>
              <a:gd name="connsiteX10" fmla="*/ 59817 w 112624"/>
              <a:gd name="connsiteY10" fmla="*/ 38798 h 69697"/>
              <a:gd name="connsiteX11" fmla="*/ 106273 w 112624"/>
              <a:gd name="connsiteY11" fmla="*/ 38798 h 69697"/>
              <a:gd name="connsiteX12" fmla="*/ 93129 w 112624"/>
              <a:gd name="connsiteY12" fmla="*/ 23888 h 69697"/>
              <a:gd name="connsiteX13" fmla="*/ 82613 w 112624"/>
              <a:gd name="connsiteY13" fmla="*/ 33540 h 69697"/>
              <a:gd name="connsiteX14" fmla="*/ 35267 w 112624"/>
              <a:gd name="connsiteY14" fmla="*/ 33540 h 69697"/>
              <a:gd name="connsiteX15" fmla="*/ 43167 w 112624"/>
              <a:gd name="connsiteY15" fmla="*/ 22999 h 69697"/>
              <a:gd name="connsiteX16" fmla="*/ 51930 w 112624"/>
              <a:gd name="connsiteY16" fmla="*/ 16865 h 69697"/>
              <a:gd name="connsiteX17" fmla="*/ 36144 w 112624"/>
              <a:gd name="connsiteY17" fmla="*/ 6350 h 69697"/>
              <a:gd name="connsiteX18" fmla="*/ 26060 w 112624"/>
              <a:gd name="connsiteY18" fmla="*/ 30454 h 696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12624" h="69697">
                <a:moveTo>
                  <a:pt x="26060" y="30454"/>
                </a:moveTo>
                <a:cubicBezTo>
                  <a:pt x="19939" y="42456"/>
                  <a:pt x="13360" y="52819"/>
                  <a:pt x="6350" y="61607"/>
                </a:cubicBezTo>
                <a:lnTo>
                  <a:pt x="8979" y="63347"/>
                </a:lnTo>
                <a:cubicBezTo>
                  <a:pt x="13055" y="59842"/>
                  <a:pt x="17005" y="55892"/>
                  <a:pt x="20802" y="51511"/>
                </a:cubicBezTo>
                <a:cubicBezTo>
                  <a:pt x="24600" y="47129"/>
                  <a:pt x="28549" y="42887"/>
                  <a:pt x="32639" y="38798"/>
                </a:cubicBezTo>
                <a:lnTo>
                  <a:pt x="53682" y="38798"/>
                </a:lnTo>
                <a:cubicBezTo>
                  <a:pt x="60109" y="44056"/>
                  <a:pt x="64198" y="48310"/>
                  <a:pt x="65951" y="51511"/>
                </a:cubicBezTo>
                <a:cubicBezTo>
                  <a:pt x="67703" y="54736"/>
                  <a:pt x="69456" y="57950"/>
                  <a:pt x="71208" y="61150"/>
                </a:cubicBezTo>
                <a:cubicBezTo>
                  <a:pt x="72974" y="64376"/>
                  <a:pt x="75158" y="64808"/>
                  <a:pt x="77787" y="62471"/>
                </a:cubicBezTo>
                <a:cubicBezTo>
                  <a:pt x="80416" y="60134"/>
                  <a:pt x="81724" y="56781"/>
                  <a:pt x="81724" y="52387"/>
                </a:cubicBezTo>
                <a:cubicBezTo>
                  <a:pt x="81724" y="48005"/>
                  <a:pt x="74421" y="43484"/>
                  <a:pt x="59817" y="38798"/>
                </a:cubicBezTo>
                <a:lnTo>
                  <a:pt x="106273" y="38798"/>
                </a:lnTo>
                <a:lnTo>
                  <a:pt x="93129" y="23888"/>
                </a:lnTo>
                <a:lnTo>
                  <a:pt x="82613" y="33540"/>
                </a:lnTo>
                <a:lnTo>
                  <a:pt x="35267" y="33540"/>
                </a:lnTo>
                <a:cubicBezTo>
                  <a:pt x="37604" y="30022"/>
                  <a:pt x="40233" y="26517"/>
                  <a:pt x="43167" y="22999"/>
                </a:cubicBezTo>
                <a:cubicBezTo>
                  <a:pt x="46088" y="19494"/>
                  <a:pt x="48997" y="17462"/>
                  <a:pt x="51930" y="16865"/>
                </a:cubicBezTo>
                <a:lnTo>
                  <a:pt x="36144" y="6350"/>
                </a:lnTo>
                <a:cubicBezTo>
                  <a:pt x="35559" y="10439"/>
                  <a:pt x="32207" y="18491"/>
                  <a:pt x="26060" y="30454"/>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6" name="TextBox 1"/>
          <p:cNvSpPr txBox="1"/>
          <p:nvPr/>
        </p:nvSpPr>
        <p:spPr>
          <a:xfrm>
            <a:off x="640332" y="409287"/>
            <a:ext cx="1117600" cy="404495"/>
          </a:xfrm>
          <a:prstGeom prst="rect">
            <a:avLst/>
          </a:prstGeom>
          <a:noFill/>
        </p:spPr>
        <p:txBody>
          <a:bodyPr wrap="none" lIns="0" tIns="0" rIns="0" rtlCol="0">
            <a:spAutoFit/>
          </a:bodyPr>
          <a:lstStyle/>
          <a:p>
            <a:pPr algn="l" defTabSz="0">
              <a:lnSpc>
                <a:spcPct val="100000"/>
              </a:lnSpc>
              <a:tabLst>
                <a:tab pos="190500" algn="l"/>
              </a:tabLst>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资金使用</a:t>
            </a:r>
            <a:endParaRPr lang="en-US" altLang="zh-CN" sz="1400" dirty="0" smtClean="0">
              <a:solidFill>
                <a:srgbClr val="595757"/>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1" name="TextBox 1"/>
          <p:cNvSpPr txBox="1"/>
          <p:nvPr/>
        </p:nvSpPr>
        <p:spPr>
          <a:xfrm>
            <a:off x="6020277" y="2972249"/>
            <a:ext cx="2247900" cy="1722120"/>
          </a:xfrm>
          <a:prstGeom prst="rect">
            <a:avLst/>
          </a:prstGeom>
          <a:noFill/>
        </p:spPr>
        <p:txBody>
          <a:bodyPr wrap="none" lIns="0" tIns="0" rIns="0" rtlCol="0">
            <a:spAutoFit/>
          </a:bodyPr>
          <a:lstStyle/>
          <a:p>
            <a:pPr defTabSz="0">
              <a:lnSpc>
                <a:spcPts val="1700"/>
              </a:lnSpc>
              <a:tabLst>
                <a:tab pos="647700" algn="l"/>
                <a:tab pos="1181100" algn="l"/>
              </a:tabLst>
            </a:pPr>
            <a:r>
              <a:rPr lang="en-US" altLang="zh-CN" sz="1765"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初始阶段资金使用预算</a:t>
            </a:r>
            <a:endParaRPr lang="en-US" altLang="zh-CN" sz="1765"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smtClean="0">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smtClean="0">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2800"/>
              </a:lnSpc>
              <a:tabLst>
                <a:tab pos="647700" algn="l"/>
                <a:tab pos="11811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46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8%</a:t>
            </a:r>
            <a:endParaRPr lang="en-US" altLang="zh-CN" sz="146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smtClean="0">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smtClean="0">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smtClean="0">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smtClean="0">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2200"/>
              </a:lnSpc>
              <a:tabLst>
                <a:tab pos="647700" algn="l"/>
                <a:tab pos="11811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46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34%</a:t>
            </a:r>
            <a:endParaRPr lang="en-US" altLang="zh-CN" sz="146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4" name="TextBox 1"/>
          <p:cNvSpPr txBox="1"/>
          <p:nvPr/>
        </p:nvSpPr>
        <p:spPr>
          <a:xfrm>
            <a:off x="580642" y="1050637"/>
            <a:ext cx="6858000" cy="833120"/>
          </a:xfrm>
          <a:prstGeom prst="rect">
            <a:avLst/>
          </a:prstGeom>
          <a:noFill/>
        </p:spPr>
        <p:txBody>
          <a:bodyPr wrap="none" lIns="0" tIns="0" rIns="0" rtlCol="0">
            <a:spAutoFit/>
          </a:bodyPr>
          <a:lstStyle/>
          <a:p>
            <a:pPr defTabSz="0">
              <a:lnSpc>
                <a:spcPts val="2600"/>
              </a:lnSpc>
              <a:tabLst>
                <a:tab pos="190500" algn="l"/>
              </a:tabLst>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根据项目的特点优化资金使用，优化投资方案。更好的促进项目前期品牌建设，对投资进行跟踪管理，</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tabLst>
                <a:tab pos="190500" algn="l"/>
              </a:tabLst>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严格按计划控制进度及投资，通过进度及投资计划的对比分子，采取措施，作出调整，确保投资目标的</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ts val="1800"/>
              </a:lnSpc>
              <a:tabLst>
                <a:tab pos="190500" algn="l"/>
              </a:tabLst>
            </a:pPr>
            <a:r>
              <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rPr>
              <a:t>实现。</a:t>
            </a:r>
            <a:endParaRPr lang="en-US" altLang="zh-CN" sz="1200" dirty="0" smtClean="0">
              <a:solidFill>
                <a:schemeClr val="bg1">
                  <a:lumMod val="65000"/>
                </a:schemeClr>
              </a:solidFill>
              <a:latin typeface="微软雅黑" panose="020B0503020204020204" pitchFamily="18" charset="-122"/>
              <a:ea typeface="微软雅黑" panose="020B0503020204020204" pitchFamily="18" charset="-122"/>
              <a:cs typeface="微软雅黑" panose="020B0503020204020204" pitchFamily="18" charset="-122"/>
            </a:endParaRPr>
          </a:p>
        </p:txBody>
      </p:sp>
      <p:graphicFrame>
        <p:nvGraphicFramePr>
          <p:cNvPr id="75" name="图表 74"/>
          <p:cNvGraphicFramePr/>
          <p:nvPr/>
        </p:nvGraphicFramePr>
        <p:xfrm>
          <a:off x="4338320" y="2170430"/>
          <a:ext cx="6355715" cy="33140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6" name="表格 4"/>
          <p:cNvGraphicFramePr>
            <a:graphicFrameLocks noGrp="1"/>
          </p:cNvGraphicFramePr>
          <p:nvPr/>
        </p:nvGraphicFramePr>
        <p:xfrm>
          <a:off x="1014095" y="2919730"/>
          <a:ext cx="3074670" cy="2222500"/>
        </p:xfrm>
        <a:graphic>
          <a:graphicData uri="http://schemas.openxmlformats.org/drawingml/2006/table">
            <a:tbl>
              <a:tblPr/>
              <a:tblGrid>
                <a:gridCol w="1537335"/>
                <a:gridCol w="1537335"/>
              </a:tblGrid>
              <a:tr h="317500">
                <a:tc gridSpan="2">
                  <a:txBody>
                    <a:bodyPr/>
                    <a:lstStyle/>
                    <a:p>
                      <a:pPr algn="l"/>
                      <a:r>
                        <a:rPr lang="zh-CN" altLang="en-US"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初始阶段</a:t>
                      </a:r>
                      <a:endParaRPr lang="zh-CN" altLang="en-US"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D4B46D"/>
                    </a:solidFill>
                  </a:tcPr>
                </a:tc>
                <a:tc hMerge="1">
                  <a:tcPr>
                    <a:lnL w="0" cap="flat" cmpd="sng" algn="ctr">
                      <a:solidFill>
                        <a:srgbClr val="FFFFFF"/>
                      </a:solidFill>
                      <a:prstDash val="solid"/>
                      <a:round/>
                      <a:headEnd type="none" w="med" len="med"/>
                      <a:tailEnd type="none" w="med" len="med"/>
                    </a:lnL>
                    <a:lnR w="12700">
                      <a:solidFill>
                        <a:srgbClr val="D4B46D"/>
                      </a:solidFill>
                      <a:prstDash val="solid"/>
                    </a:lnR>
                    <a:lnT w="12700">
                      <a:solidFill>
                        <a:srgbClr val="D4B46D"/>
                      </a:solidFill>
                      <a:prstDash val="solid"/>
                    </a:lnT>
                    <a:lnB w="12700">
                      <a:solidFill>
                        <a:srgbClr val="D4B46D"/>
                      </a:solidFill>
                      <a:prstDash val="solid"/>
                    </a:lnB>
                    <a:solidFill>
                      <a:srgbClr val="5B9BD5"/>
                    </a:solidFill>
                  </a:tcPr>
                </a:tc>
              </a:tr>
              <a:tr h="317500">
                <a:tc>
                  <a:txBody>
                    <a:bodyPr/>
                    <a:lstStyle/>
                    <a:p>
                      <a:pPr algn="l"/>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品牌建设</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200</a:t>
                      </a: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333333"/>
                    </a:solidFill>
                  </a:tcPr>
                </a:tc>
              </a:tr>
              <a:tr h="317500">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人员工资</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noFill/>
                  </a:tcPr>
                </a:tc>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900</a:t>
                      </a: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noFill/>
                  </a:tcPr>
                </a:tc>
              </a:tr>
              <a:tr h="317500">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固定支出</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300</a:t>
                      </a: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333333"/>
                    </a:solidFill>
                  </a:tcPr>
                </a:tc>
              </a:tr>
              <a:tr h="317500">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品牌推广</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noFill/>
                  </a:tcPr>
                </a:tc>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455</a:t>
                      </a: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noFill/>
                  </a:tcPr>
                </a:tc>
              </a:tr>
              <a:tr h="317500">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场地租赁</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333333"/>
                    </a:solidFill>
                  </a:tcPr>
                </a:tc>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780</a:t>
                      </a: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solidFill>
                      <a:srgbClr val="333333"/>
                    </a:solidFill>
                  </a:tcPr>
                </a:tc>
              </a:tr>
              <a:tr h="317500">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sym typeface="+mn-ea"/>
                        </a:rPr>
                        <a:t>渠道支出</a:t>
                      </a:r>
                      <a:endPar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noFill/>
                  </a:tcPr>
                </a:tc>
                <a:tc>
                  <a:txBody>
                    <a:bodyPr/>
                    <a:lstStyle/>
                    <a:p>
                      <a:pPr algn="l"/>
                      <a:r>
                        <a:rPr lang="en-US" altLang="zh-CN"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450</a:t>
                      </a:r>
                      <a:r>
                        <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万</a:t>
                      </a:r>
                      <a:endParaRPr lang="zh-CN" altLang="en-US" sz="1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a:txBody>
                  <a:tcPr marL="91443" marR="91443" marT="45721" marB="45721">
                    <a:lnL w="12700">
                      <a:solidFill>
                        <a:srgbClr val="D4B46D"/>
                      </a:solidFill>
                      <a:prstDash val="solid"/>
                    </a:lnL>
                    <a:lnR w="12700">
                      <a:solidFill>
                        <a:srgbClr val="D4B46D"/>
                      </a:solidFill>
                      <a:prstDash val="solid"/>
                    </a:lnR>
                    <a:lnT w="12700">
                      <a:solidFill>
                        <a:srgbClr val="D4B46D"/>
                      </a:solidFill>
                      <a:prstDash val="solid"/>
                    </a:lnT>
                    <a:lnB w="12700">
                      <a:solidFill>
                        <a:srgbClr val="D4B46D"/>
                      </a:solidFill>
                      <a:prstDash val="solid"/>
                    </a:lnB>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1520458" cy="6480259"/>
          </a:xfrm>
          <a:custGeom>
            <a:avLst/>
            <a:gdLst>
              <a:gd name="connsiteX0" fmla="*/ 11519992 w 11519992"/>
              <a:gd name="connsiteY0" fmla="*/ 6479997 h 6479997"/>
              <a:gd name="connsiteX1" fmla="*/ 0 w 11519992"/>
              <a:gd name="connsiteY1" fmla="*/ 6479997 h 6479997"/>
              <a:gd name="connsiteX2" fmla="*/ 0 w 11519992"/>
              <a:gd name="connsiteY2" fmla="*/ 0 h 6479997"/>
              <a:gd name="connsiteX3" fmla="*/ 11519992 w 11519992"/>
              <a:gd name="connsiteY3" fmla="*/ 0 h 6479997"/>
              <a:gd name="connsiteX4" fmla="*/ 11519992 w 11519992"/>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92" h="6479997">
                <a:moveTo>
                  <a:pt x="11519992" y="6479997"/>
                </a:moveTo>
                <a:lnTo>
                  <a:pt x="0" y="6479997"/>
                </a:lnTo>
                <a:lnTo>
                  <a:pt x="0" y="0"/>
                </a:lnTo>
                <a:lnTo>
                  <a:pt x="11519992" y="0"/>
                </a:lnTo>
                <a:lnTo>
                  <a:pt x="11519992" y="6479997"/>
                </a:lnTo>
              </a:path>
            </a:pathLst>
          </a:custGeom>
          <a:solidFill>
            <a:srgbClr val="0000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9940713" y="-2019"/>
            <a:ext cx="1270838" cy="3169336"/>
          </a:xfrm>
          <a:custGeom>
            <a:avLst/>
            <a:gdLst>
              <a:gd name="connsiteX0" fmla="*/ 11810 w 1270787"/>
              <a:gd name="connsiteY0" fmla="*/ 3169208 h 3169208"/>
              <a:gd name="connsiteX1" fmla="*/ 0 w 1270787"/>
              <a:gd name="connsiteY1" fmla="*/ 3164509 h 3169208"/>
              <a:gd name="connsiteX2" fmla="*/ 1258976 w 1270787"/>
              <a:gd name="connsiteY2" fmla="*/ 0 h 3169208"/>
              <a:gd name="connsiteX3" fmla="*/ 1270787 w 1270787"/>
              <a:gd name="connsiteY3" fmla="*/ 4686 h 3169208"/>
              <a:gd name="connsiteX4" fmla="*/ 11810 w 1270787"/>
              <a:gd name="connsiteY4" fmla="*/ 3169208 h 3169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0787" h="3169208">
                <a:moveTo>
                  <a:pt x="11810" y="3169208"/>
                </a:moveTo>
                <a:lnTo>
                  <a:pt x="0" y="3164509"/>
                </a:lnTo>
                <a:lnTo>
                  <a:pt x="1258976" y="0"/>
                </a:lnTo>
                <a:lnTo>
                  <a:pt x="1270787" y="4686"/>
                </a:lnTo>
                <a:lnTo>
                  <a:pt x="11810" y="316920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7682265" y="1815512"/>
            <a:ext cx="1866862" cy="4667476"/>
          </a:xfrm>
          <a:custGeom>
            <a:avLst/>
            <a:gdLst>
              <a:gd name="connsiteX0" fmla="*/ 11810 w 1866786"/>
              <a:gd name="connsiteY0" fmla="*/ 4667288 h 4667287"/>
              <a:gd name="connsiteX1" fmla="*/ 0 w 1866786"/>
              <a:gd name="connsiteY1" fmla="*/ 4662589 h 4667287"/>
              <a:gd name="connsiteX2" fmla="*/ 1854975 w 1866786"/>
              <a:gd name="connsiteY2" fmla="*/ 0 h 4667287"/>
              <a:gd name="connsiteX3" fmla="*/ 1866786 w 1866786"/>
              <a:gd name="connsiteY3" fmla="*/ 4698 h 4667287"/>
              <a:gd name="connsiteX4" fmla="*/ 11810 w 1866786"/>
              <a:gd name="connsiteY4" fmla="*/ 4667288 h 46672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66786" h="4667287">
                <a:moveTo>
                  <a:pt x="11810" y="4667288"/>
                </a:moveTo>
                <a:lnTo>
                  <a:pt x="0" y="4662589"/>
                </a:lnTo>
                <a:lnTo>
                  <a:pt x="1854975" y="0"/>
                </a:lnTo>
                <a:lnTo>
                  <a:pt x="1866786" y="4698"/>
                </a:lnTo>
                <a:lnTo>
                  <a:pt x="11810" y="4667288"/>
                </a:lnTo>
              </a:path>
            </a:pathLst>
          </a:custGeom>
          <a:solidFill>
            <a:srgbClr val="D4B46D">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9543224" y="2618387"/>
            <a:ext cx="1552548" cy="2573962"/>
          </a:xfrm>
          <a:custGeom>
            <a:avLst/>
            <a:gdLst>
              <a:gd name="connsiteX0" fmla="*/ 526287 w 1552485"/>
              <a:gd name="connsiteY0" fmla="*/ 2573858 h 2573858"/>
              <a:gd name="connsiteX1" fmla="*/ 0 w 1552485"/>
              <a:gd name="connsiteY1" fmla="*/ 2573858 h 2573858"/>
              <a:gd name="connsiteX2" fmla="*/ 1026184 w 1552485"/>
              <a:gd name="connsiteY2" fmla="*/ 0 h 2573858"/>
              <a:gd name="connsiteX3" fmla="*/ 1552485 w 1552485"/>
              <a:gd name="connsiteY3" fmla="*/ 0 h 2573858"/>
              <a:gd name="connsiteX4" fmla="*/ 526287 w 1552485"/>
              <a:gd name="connsiteY4" fmla="*/ 2573858 h 25738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2485" h="2573858">
                <a:moveTo>
                  <a:pt x="526287" y="2573858"/>
                </a:moveTo>
                <a:lnTo>
                  <a:pt x="0" y="2573858"/>
                </a:lnTo>
                <a:lnTo>
                  <a:pt x="1026184" y="0"/>
                </a:lnTo>
                <a:lnTo>
                  <a:pt x="1552485" y="0"/>
                </a:lnTo>
                <a:lnTo>
                  <a:pt x="526287" y="2573858"/>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10182695" y="3903679"/>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16" name="直接连接符 15"/>
          <p:cNvCxnSpPr/>
          <p:nvPr/>
        </p:nvCxnSpPr>
        <p:spPr>
          <a:xfrm flipH="1">
            <a:off x="8580065" y="4467100"/>
            <a:ext cx="781717" cy="201303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0260344" y="2859215"/>
            <a:ext cx="1259891" cy="3119881"/>
          </a:xfrm>
          <a:prstGeom prst="line">
            <a:avLst/>
          </a:prstGeom>
          <a:ln w="12700">
            <a:solidFill>
              <a:srgbClr val="D4B46D">
                <a:alpha val="30000"/>
              </a:srgbClr>
            </a:solidFill>
          </a:ln>
        </p:spPr>
        <p:style>
          <a:lnRef idx="1">
            <a:schemeClr val="accent1"/>
          </a:lnRef>
          <a:fillRef idx="0">
            <a:schemeClr val="accent1"/>
          </a:fillRef>
          <a:effectRef idx="0">
            <a:schemeClr val="accent1"/>
          </a:effectRef>
          <a:fontRef idx="minor">
            <a:schemeClr val="tx1"/>
          </a:fontRef>
        </p:style>
      </p:cxnSp>
      <p:sp>
        <p:nvSpPr>
          <p:cNvPr id="18" name="Freeform 3"/>
          <p:cNvSpPr/>
          <p:nvPr/>
        </p:nvSpPr>
        <p:spPr>
          <a:xfrm>
            <a:off x="9602282" y="521532"/>
            <a:ext cx="1275767" cy="2575664"/>
          </a:xfrm>
          <a:custGeom>
            <a:avLst/>
            <a:gdLst>
              <a:gd name="connsiteX0" fmla="*/ 393 w 2009"/>
              <a:gd name="connsiteY0" fmla="*/ 4053 h 4056"/>
              <a:gd name="connsiteX1" fmla="*/ 0 w 2009"/>
              <a:gd name="connsiteY1" fmla="*/ 4056 h 4056"/>
              <a:gd name="connsiteX2" fmla="*/ 1623 w 2009"/>
              <a:gd name="connsiteY2" fmla="*/ 0 h 4056"/>
              <a:gd name="connsiteX3" fmla="*/ 2009 w 2009"/>
              <a:gd name="connsiteY3" fmla="*/ 0 h 4056"/>
              <a:gd name="connsiteX4" fmla="*/ 393 w 2009"/>
              <a:gd name="connsiteY4" fmla="*/ 4053 h 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4056">
                <a:moveTo>
                  <a:pt x="393" y="4053"/>
                </a:moveTo>
                <a:lnTo>
                  <a:pt x="0" y="4056"/>
                </a:lnTo>
                <a:lnTo>
                  <a:pt x="1623" y="0"/>
                </a:lnTo>
                <a:lnTo>
                  <a:pt x="2009" y="0"/>
                </a:lnTo>
                <a:lnTo>
                  <a:pt x="393" y="4053"/>
                </a:lnTo>
              </a:path>
            </a:pathLst>
          </a:custGeom>
          <a:solidFill>
            <a:schemeClr val="bg1">
              <a:alpha val="2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TextBox 1"/>
          <p:cNvSpPr txBox="1"/>
          <p:nvPr/>
        </p:nvSpPr>
        <p:spPr>
          <a:xfrm>
            <a:off x="4610097" y="2782887"/>
            <a:ext cx="2298706" cy="636072"/>
          </a:xfrm>
          <a:prstGeom prst="rect">
            <a:avLst/>
          </a:prstGeom>
          <a:noFill/>
        </p:spPr>
        <p:txBody>
          <a:bodyPr wrap="none" lIns="0" tIns="0" rIns="0" rtlCol="0">
            <a:spAutoFit/>
          </a:bodyPr>
          <a:lstStyle/>
          <a:p>
            <a:pPr defTabSz="0">
              <a:lnSpc>
                <a:spcPts val="4600"/>
              </a:lnSpc>
            </a:pPr>
            <a:r>
              <a:rPr lang="en-US" altLang="zh-CN" sz="4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THANKS</a:t>
            </a:r>
            <a:endParaRPr lang="en-US" altLang="zh-CN" sz="4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893" y="-916"/>
            <a:ext cx="11520470" cy="6480259"/>
          </a:xfrm>
          <a:custGeom>
            <a:avLst/>
            <a:gdLst>
              <a:gd name="connsiteX0" fmla="*/ 0 w 11520004"/>
              <a:gd name="connsiteY0" fmla="*/ 6479997 h 6479997"/>
              <a:gd name="connsiteX1" fmla="*/ 11520004 w 11520004"/>
              <a:gd name="connsiteY1" fmla="*/ 6479997 h 6479997"/>
              <a:gd name="connsiteX2" fmla="*/ 11520004 w 11520004"/>
              <a:gd name="connsiteY2" fmla="*/ 0 h 6479997"/>
              <a:gd name="connsiteX3" fmla="*/ 0 w 11520004"/>
              <a:gd name="connsiteY3" fmla="*/ 0 h 6479997"/>
              <a:gd name="connsiteX4" fmla="*/ 0 w 11520004"/>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0004" h="6479997">
                <a:moveTo>
                  <a:pt x="0" y="6479997"/>
                </a:moveTo>
                <a:lnTo>
                  <a:pt x="11520004" y="6479997"/>
                </a:lnTo>
                <a:lnTo>
                  <a:pt x="11520004"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0" name="Freeform 3"/>
          <p:cNvSpPr/>
          <p:nvPr/>
        </p:nvSpPr>
        <p:spPr>
          <a:xfrm>
            <a:off x="571500" y="349885"/>
            <a:ext cx="1142365" cy="436245"/>
          </a:xfrm>
          <a:custGeom>
            <a:avLst/>
            <a:gdLst>
              <a:gd name="connsiteX0" fmla="*/ 1504 w 1759"/>
              <a:gd name="connsiteY0" fmla="*/ 672 h 672"/>
              <a:gd name="connsiteX1" fmla="*/ 0 w 1759"/>
              <a:gd name="connsiteY1" fmla="*/ 672 h 672"/>
              <a:gd name="connsiteX2" fmla="*/ 2 w 1759"/>
              <a:gd name="connsiteY2" fmla="*/ 3 h 672"/>
              <a:gd name="connsiteX3" fmla="*/ 1759 w 1759"/>
              <a:gd name="connsiteY3" fmla="*/ 0 h 672"/>
              <a:gd name="connsiteX4" fmla="*/ 1504 w 1759"/>
              <a:gd name="connsiteY4" fmla="*/ 672 h 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 h="672">
                <a:moveTo>
                  <a:pt x="1504" y="672"/>
                </a:moveTo>
                <a:lnTo>
                  <a:pt x="0" y="672"/>
                </a:lnTo>
                <a:lnTo>
                  <a:pt x="2" y="3"/>
                </a:lnTo>
                <a:lnTo>
                  <a:pt x="1759" y="0"/>
                </a:lnTo>
                <a:lnTo>
                  <a:pt x="1504" y="672"/>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18" charset="-122"/>
                <a:ea typeface="微软雅黑" panose="020B0503020204020204" pitchFamily="18" charset="-122"/>
                <a:cs typeface="微软雅黑" panose="020B0503020204020204" pitchFamily="18" charset="-122"/>
              </a:rPr>
              <a:t>xx</a:t>
            </a:r>
            <a:endParaRPr lang="en-US" altLang="zh-CN">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9" name="Freeform 3"/>
          <p:cNvSpPr/>
          <p:nvPr/>
        </p:nvSpPr>
        <p:spPr>
          <a:xfrm>
            <a:off x="573889" y="904034"/>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任意多边形 10"/>
          <p:cNvSpPr/>
          <p:nvPr/>
        </p:nvSpPr>
        <p:spPr>
          <a:xfrm>
            <a:off x="5163185" y="635"/>
            <a:ext cx="6372860" cy="6480175"/>
          </a:xfrm>
          <a:custGeom>
            <a:avLst/>
            <a:gdLst>
              <a:gd name="connsiteX0" fmla="*/ 3950 w 10036"/>
              <a:gd name="connsiteY0" fmla="*/ 0 h 10230"/>
              <a:gd name="connsiteX1" fmla="*/ 10036 w 10036"/>
              <a:gd name="connsiteY1" fmla="*/ 3 h 10230"/>
              <a:gd name="connsiteX2" fmla="*/ 10036 w 10036"/>
              <a:gd name="connsiteY2" fmla="*/ 10230 h 10230"/>
              <a:gd name="connsiteX3" fmla="*/ 0 w 10036"/>
              <a:gd name="connsiteY3" fmla="*/ 10228 h 10230"/>
              <a:gd name="connsiteX4" fmla="*/ 3950 w 10036"/>
              <a:gd name="connsiteY4" fmla="*/ 0 h 10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230">
                <a:moveTo>
                  <a:pt x="3950" y="0"/>
                </a:moveTo>
                <a:lnTo>
                  <a:pt x="10036" y="3"/>
                </a:lnTo>
                <a:lnTo>
                  <a:pt x="10036" y="10230"/>
                </a:lnTo>
                <a:lnTo>
                  <a:pt x="0" y="10228"/>
                </a:lnTo>
                <a:lnTo>
                  <a:pt x="3950" y="0"/>
                </a:lnTo>
                <a:close/>
              </a:path>
            </a:pathLst>
          </a:custGeom>
          <a:blipFill rotWithShape="1">
            <a:blip r:embed="rId1" cstate="print"/>
            <a:tile tx="-177165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71756" y="990969"/>
            <a:ext cx="4800600" cy="365760"/>
          </a:xfrm>
          <a:prstGeom prst="rect">
            <a:avLst/>
          </a:prstGeom>
          <a:noFill/>
        </p:spPr>
        <p:txBody>
          <a:bodyPr wrap="none" lIns="0" tIns="0" rIns="0" rtlCol="0">
            <a:spAutoFit/>
          </a:bodyPr>
          <a:lstStyle/>
          <a:p>
            <a:pPr defTabSz="0">
              <a:lnSpc>
                <a:spcPct val="150000"/>
              </a:lnSpc>
            </a:pP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一个有思想、讲原则、能创新、好研究的品牌智造与管理团队</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TextBox 1"/>
          <p:cNvSpPr txBox="1"/>
          <p:nvPr/>
        </p:nvSpPr>
        <p:spPr>
          <a:xfrm>
            <a:off x="571756" y="2134015"/>
            <a:ext cx="914400" cy="322580"/>
          </a:xfrm>
          <a:prstGeom prst="rect">
            <a:avLst/>
          </a:prstGeom>
          <a:noFill/>
        </p:spPr>
        <p:txBody>
          <a:bodyPr wrap="none" lIns="0" tIns="0" rIns="0" rtlCol="0">
            <a:spAutoFit/>
          </a:bodyPr>
          <a:lstStyle/>
          <a:p>
            <a:pPr defTabSz="0">
              <a:lnSpc>
                <a:spcPct val="150000"/>
              </a:lnSpc>
            </a:pPr>
            <a:r>
              <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点击输入内容</a:t>
            </a:r>
            <a:endPar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 name="TextBox 1"/>
          <p:cNvSpPr txBox="1"/>
          <p:nvPr/>
        </p:nvSpPr>
        <p:spPr>
          <a:xfrm>
            <a:off x="571756" y="3735540"/>
            <a:ext cx="914400" cy="322580"/>
          </a:xfrm>
          <a:prstGeom prst="rect">
            <a:avLst/>
          </a:prstGeom>
          <a:noFill/>
        </p:spPr>
        <p:txBody>
          <a:bodyPr wrap="none" lIns="0" tIns="0" rIns="0" rtlCol="0">
            <a:spAutoFit/>
          </a:bodyPr>
          <a:lstStyle/>
          <a:p>
            <a:pPr defTabSz="0">
              <a:lnSpc>
                <a:spcPct val="150000"/>
              </a:lnSpc>
            </a:pPr>
            <a:r>
              <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点击输入内容</a:t>
            </a:r>
            <a:endParaRPr lang="zh-CN" altLang="en-US"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直角三角形 6"/>
          <p:cNvSpPr/>
          <p:nvPr/>
        </p:nvSpPr>
        <p:spPr>
          <a:xfrm rot="16200000">
            <a:off x="7023100" y="1968500"/>
            <a:ext cx="6480810" cy="2543175"/>
          </a:xfrm>
          <a:prstGeom prst="rtTriangle">
            <a:avLst/>
          </a:prstGeom>
          <a:solidFill>
            <a:srgbClr val="D4B46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54"/>
            <a:ext cx="11520458" cy="6480259"/>
          </a:xfrm>
          <a:custGeom>
            <a:avLst/>
            <a:gdLst>
              <a:gd name="connsiteX0" fmla="*/ 0 w 11519992"/>
              <a:gd name="connsiteY0" fmla="*/ 6479997 h 6479997"/>
              <a:gd name="connsiteX1" fmla="*/ 11519992 w 11519992"/>
              <a:gd name="connsiteY1" fmla="*/ 6479997 h 6479997"/>
              <a:gd name="connsiteX2" fmla="*/ 11519992 w 11519992"/>
              <a:gd name="connsiteY2" fmla="*/ 0 h 6479997"/>
              <a:gd name="connsiteX3" fmla="*/ 0 w 11519992"/>
              <a:gd name="connsiteY3" fmla="*/ 0 h 6479997"/>
              <a:gd name="connsiteX4" fmla="*/ 0 w 11519992"/>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92" h="6479997">
                <a:moveTo>
                  <a:pt x="0" y="6479997"/>
                </a:moveTo>
                <a:lnTo>
                  <a:pt x="11519992" y="6479997"/>
                </a:lnTo>
                <a:lnTo>
                  <a:pt x="11519992"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1457492" y="3124701"/>
            <a:ext cx="19051" cy="383327"/>
          </a:xfrm>
          <a:custGeom>
            <a:avLst/>
            <a:gdLst>
              <a:gd name="connsiteX0" fmla="*/ 6350 w 19050"/>
              <a:gd name="connsiteY0" fmla="*/ 6350 h 383311"/>
              <a:gd name="connsiteX1" fmla="*/ 6350 w 19050"/>
              <a:gd name="connsiteY1" fmla="*/ 376961 h 383311"/>
            </a:gdLst>
            <a:ahLst/>
            <a:cxnLst>
              <a:cxn ang="0">
                <a:pos x="connsiteX0" y="connsiteY0"/>
              </a:cxn>
              <a:cxn ang="1">
                <a:pos x="connsiteX1" y="connsiteY1"/>
              </a:cxn>
            </a:cxnLst>
            <a:rect l="l" t="t" r="r" b="b"/>
            <a:pathLst>
              <a:path w="19050" h="383311">
                <a:moveTo>
                  <a:pt x="6350" y="6350"/>
                </a:moveTo>
                <a:lnTo>
                  <a:pt x="6350" y="376961"/>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2486879" y="3486802"/>
            <a:ext cx="19051" cy="322072"/>
          </a:xfrm>
          <a:custGeom>
            <a:avLst/>
            <a:gdLst>
              <a:gd name="connsiteX0" fmla="*/ 6350 w 19050"/>
              <a:gd name="connsiteY0" fmla="*/ 6350 h 322059"/>
              <a:gd name="connsiteX1" fmla="*/ 6350 w 19050"/>
              <a:gd name="connsiteY1" fmla="*/ 315709 h 322059"/>
            </a:gdLst>
            <a:ahLst/>
            <a:cxnLst>
              <a:cxn ang="0">
                <a:pos x="connsiteX0" y="connsiteY0"/>
              </a:cxn>
              <a:cxn ang="1">
                <a:pos x="connsiteX1" y="connsiteY1"/>
              </a:cxn>
            </a:cxnLst>
            <a:rect l="l" t="t" r="r" b="b"/>
            <a:pathLst>
              <a:path w="19050" h="322059">
                <a:moveTo>
                  <a:pt x="6350" y="6350"/>
                </a:moveTo>
                <a:lnTo>
                  <a:pt x="6350" y="315709"/>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4545702" y="3486802"/>
            <a:ext cx="19051" cy="322072"/>
          </a:xfrm>
          <a:custGeom>
            <a:avLst/>
            <a:gdLst>
              <a:gd name="connsiteX0" fmla="*/ 6350 w 19050"/>
              <a:gd name="connsiteY0" fmla="*/ 6350 h 322059"/>
              <a:gd name="connsiteX1" fmla="*/ 6350 w 19050"/>
              <a:gd name="connsiteY1" fmla="*/ 315709 h 322059"/>
            </a:gdLst>
            <a:ahLst/>
            <a:cxnLst>
              <a:cxn ang="0">
                <a:pos x="connsiteX0" y="connsiteY0"/>
              </a:cxn>
              <a:cxn ang="1">
                <a:pos x="connsiteX1" y="connsiteY1"/>
              </a:cxn>
            </a:cxnLst>
            <a:rect l="l" t="t" r="r" b="b"/>
            <a:pathLst>
              <a:path w="19050" h="322059">
                <a:moveTo>
                  <a:pt x="6350" y="6350"/>
                </a:moveTo>
                <a:lnTo>
                  <a:pt x="6350" y="315709"/>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6604513" y="3486802"/>
            <a:ext cx="19051" cy="322072"/>
          </a:xfrm>
          <a:custGeom>
            <a:avLst/>
            <a:gdLst>
              <a:gd name="connsiteX0" fmla="*/ 6350 w 19050"/>
              <a:gd name="connsiteY0" fmla="*/ 6350 h 322059"/>
              <a:gd name="connsiteX1" fmla="*/ 6350 w 19050"/>
              <a:gd name="connsiteY1" fmla="*/ 315709 h 322059"/>
            </a:gdLst>
            <a:ahLst/>
            <a:cxnLst>
              <a:cxn ang="0">
                <a:pos x="connsiteX0" y="connsiteY0"/>
              </a:cxn>
              <a:cxn ang="1">
                <a:pos x="connsiteX1" y="connsiteY1"/>
              </a:cxn>
            </a:cxnLst>
            <a:rect l="l" t="t" r="r" b="b"/>
            <a:pathLst>
              <a:path w="19050" h="322059">
                <a:moveTo>
                  <a:pt x="6350" y="6350"/>
                </a:moveTo>
                <a:lnTo>
                  <a:pt x="6350" y="315709"/>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8663324" y="3486802"/>
            <a:ext cx="19051" cy="322072"/>
          </a:xfrm>
          <a:custGeom>
            <a:avLst/>
            <a:gdLst>
              <a:gd name="connsiteX0" fmla="*/ 6350 w 19050"/>
              <a:gd name="connsiteY0" fmla="*/ 6350 h 322059"/>
              <a:gd name="connsiteX1" fmla="*/ 6350 w 19050"/>
              <a:gd name="connsiteY1" fmla="*/ 315709 h 322059"/>
            </a:gdLst>
            <a:ahLst/>
            <a:cxnLst>
              <a:cxn ang="0">
                <a:pos x="connsiteX0" y="connsiteY0"/>
              </a:cxn>
              <a:cxn ang="1">
                <a:pos x="connsiteX1" y="connsiteY1"/>
              </a:cxn>
            </a:cxnLst>
            <a:rect l="l" t="t" r="r" b="b"/>
            <a:pathLst>
              <a:path w="19050" h="322059">
                <a:moveTo>
                  <a:pt x="6350" y="6350"/>
                </a:moveTo>
                <a:lnTo>
                  <a:pt x="6350" y="315709"/>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3516290" y="3124701"/>
            <a:ext cx="19051" cy="383327"/>
          </a:xfrm>
          <a:custGeom>
            <a:avLst/>
            <a:gdLst>
              <a:gd name="connsiteX0" fmla="*/ 6350 w 19050"/>
              <a:gd name="connsiteY0" fmla="*/ 6350 h 383311"/>
              <a:gd name="connsiteX1" fmla="*/ 6350 w 19050"/>
              <a:gd name="connsiteY1" fmla="*/ 376961 h 383311"/>
            </a:gdLst>
            <a:ahLst/>
            <a:cxnLst>
              <a:cxn ang="0">
                <a:pos x="connsiteX0" y="connsiteY0"/>
              </a:cxn>
              <a:cxn ang="1">
                <a:pos x="connsiteX1" y="connsiteY1"/>
              </a:cxn>
            </a:cxnLst>
            <a:rect l="l" t="t" r="r" b="b"/>
            <a:pathLst>
              <a:path w="19050" h="383311">
                <a:moveTo>
                  <a:pt x="6350" y="6350"/>
                </a:moveTo>
                <a:lnTo>
                  <a:pt x="6350" y="376961"/>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5575089" y="3124701"/>
            <a:ext cx="19051" cy="383327"/>
          </a:xfrm>
          <a:custGeom>
            <a:avLst/>
            <a:gdLst>
              <a:gd name="connsiteX0" fmla="*/ 6350 w 19050"/>
              <a:gd name="connsiteY0" fmla="*/ 6350 h 383311"/>
              <a:gd name="connsiteX1" fmla="*/ 6350 w 19050"/>
              <a:gd name="connsiteY1" fmla="*/ 376961 h 383311"/>
            </a:gdLst>
            <a:ahLst/>
            <a:cxnLst>
              <a:cxn ang="0">
                <a:pos x="connsiteX0" y="connsiteY0"/>
              </a:cxn>
              <a:cxn ang="1">
                <a:pos x="connsiteX1" y="connsiteY1"/>
              </a:cxn>
            </a:cxnLst>
            <a:rect l="l" t="t" r="r" b="b"/>
            <a:pathLst>
              <a:path w="19050" h="383311">
                <a:moveTo>
                  <a:pt x="6350" y="6350"/>
                </a:moveTo>
                <a:lnTo>
                  <a:pt x="6350" y="376961"/>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7633886" y="3124701"/>
            <a:ext cx="19051" cy="383327"/>
          </a:xfrm>
          <a:custGeom>
            <a:avLst/>
            <a:gdLst>
              <a:gd name="connsiteX0" fmla="*/ 6350 w 19050"/>
              <a:gd name="connsiteY0" fmla="*/ 6350 h 383311"/>
              <a:gd name="connsiteX1" fmla="*/ 6350 w 19050"/>
              <a:gd name="connsiteY1" fmla="*/ 376961 h 383311"/>
            </a:gdLst>
            <a:ahLst/>
            <a:cxnLst>
              <a:cxn ang="0">
                <a:pos x="connsiteX0" y="connsiteY0"/>
              </a:cxn>
              <a:cxn ang="1">
                <a:pos x="connsiteX1" y="connsiteY1"/>
              </a:cxn>
            </a:cxnLst>
            <a:rect l="l" t="t" r="r" b="b"/>
            <a:pathLst>
              <a:path w="19050" h="383311">
                <a:moveTo>
                  <a:pt x="6350" y="6350"/>
                </a:moveTo>
                <a:lnTo>
                  <a:pt x="6350" y="376961"/>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9692685" y="3124701"/>
            <a:ext cx="19051" cy="383327"/>
          </a:xfrm>
          <a:custGeom>
            <a:avLst/>
            <a:gdLst>
              <a:gd name="connsiteX0" fmla="*/ 6350 w 19050"/>
              <a:gd name="connsiteY0" fmla="*/ 6350 h 383311"/>
              <a:gd name="connsiteX1" fmla="*/ 6350 w 19050"/>
              <a:gd name="connsiteY1" fmla="*/ 376961 h 383311"/>
            </a:gdLst>
            <a:ahLst/>
            <a:cxnLst>
              <a:cxn ang="0">
                <a:pos x="connsiteX0" y="connsiteY0"/>
              </a:cxn>
              <a:cxn ang="1">
                <a:pos x="connsiteX1" y="connsiteY1"/>
              </a:cxn>
            </a:cxnLst>
            <a:rect l="l" t="t" r="r" b="b"/>
            <a:pathLst>
              <a:path w="19050" h="383311">
                <a:moveTo>
                  <a:pt x="6350" y="6350"/>
                </a:moveTo>
                <a:lnTo>
                  <a:pt x="6350" y="376961"/>
                </a:lnTo>
              </a:path>
            </a:pathLst>
          </a:custGeom>
          <a:ln w="12700">
            <a:solidFill>
              <a:srgbClr val="B5B5B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898993" y="3474102"/>
            <a:ext cx="9304930" cy="76203"/>
          </a:xfrm>
          <a:custGeom>
            <a:avLst/>
            <a:gdLst>
              <a:gd name="connsiteX0" fmla="*/ 19050 w 9304553"/>
              <a:gd name="connsiteY0" fmla="*/ 19050 h 76200"/>
              <a:gd name="connsiteX1" fmla="*/ 9285503 w 9304553"/>
              <a:gd name="connsiteY1" fmla="*/ 19050 h 76200"/>
            </a:gdLst>
            <a:ahLst/>
            <a:cxnLst>
              <a:cxn ang="0">
                <a:pos x="connsiteX0" y="connsiteY0"/>
              </a:cxn>
              <a:cxn ang="1">
                <a:pos x="connsiteX1" y="connsiteY1"/>
              </a:cxn>
            </a:cxnLst>
            <a:rect l="l" t="t" r="r" b="b"/>
            <a:pathLst>
              <a:path w="9304553" h="76200">
                <a:moveTo>
                  <a:pt x="19050" y="19050"/>
                </a:moveTo>
                <a:lnTo>
                  <a:pt x="9285503" y="19050"/>
                </a:lnTo>
              </a:path>
            </a:pathLst>
          </a:custGeom>
          <a:ln w="38100">
            <a:solidFill>
              <a:srgbClr val="D4B46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1421512" y="3450822"/>
            <a:ext cx="84673" cy="84661"/>
          </a:xfrm>
          <a:custGeom>
            <a:avLst/>
            <a:gdLst>
              <a:gd name="connsiteX0" fmla="*/ 84670 w 84670"/>
              <a:gd name="connsiteY0" fmla="*/ 42329 h 84658"/>
              <a:gd name="connsiteX1" fmla="*/ 42329 w 84670"/>
              <a:gd name="connsiteY1" fmla="*/ 84658 h 84658"/>
              <a:gd name="connsiteX2" fmla="*/ 0 w 84670"/>
              <a:gd name="connsiteY2" fmla="*/ 42329 h 84658"/>
              <a:gd name="connsiteX3" fmla="*/ 42329 w 84670"/>
              <a:gd name="connsiteY3" fmla="*/ 0 h 84658"/>
              <a:gd name="connsiteX4" fmla="*/ 84670 w 84670"/>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0" h="84658">
                <a:moveTo>
                  <a:pt x="84670" y="42329"/>
                </a:moveTo>
                <a:cubicBezTo>
                  <a:pt x="84670" y="65709"/>
                  <a:pt x="65722" y="84658"/>
                  <a:pt x="42329" y="84658"/>
                </a:cubicBezTo>
                <a:cubicBezTo>
                  <a:pt x="18948" y="84658"/>
                  <a:pt x="0" y="65709"/>
                  <a:pt x="0" y="42329"/>
                </a:cubicBezTo>
                <a:cubicBezTo>
                  <a:pt x="0" y="18948"/>
                  <a:pt x="18948" y="0"/>
                  <a:pt x="42329" y="0"/>
                </a:cubicBezTo>
                <a:cubicBezTo>
                  <a:pt x="65722" y="0"/>
                  <a:pt x="84670" y="18948"/>
                  <a:pt x="84670"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2450898" y="3450822"/>
            <a:ext cx="84673" cy="84661"/>
          </a:xfrm>
          <a:custGeom>
            <a:avLst/>
            <a:gdLst>
              <a:gd name="connsiteX0" fmla="*/ 84670 w 84670"/>
              <a:gd name="connsiteY0" fmla="*/ 42329 h 84658"/>
              <a:gd name="connsiteX1" fmla="*/ 42329 w 84670"/>
              <a:gd name="connsiteY1" fmla="*/ 84658 h 84658"/>
              <a:gd name="connsiteX2" fmla="*/ 0 w 84670"/>
              <a:gd name="connsiteY2" fmla="*/ 42329 h 84658"/>
              <a:gd name="connsiteX3" fmla="*/ 42329 w 84670"/>
              <a:gd name="connsiteY3" fmla="*/ 0 h 84658"/>
              <a:gd name="connsiteX4" fmla="*/ 84670 w 84670"/>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0" h="84658">
                <a:moveTo>
                  <a:pt x="84670" y="42329"/>
                </a:moveTo>
                <a:cubicBezTo>
                  <a:pt x="84670" y="65709"/>
                  <a:pt x="65722" y="84658"/>
                  <a:pt x="42329" y="84658"/>
                </a:cubicBezTo>
                <a:cubicBezTo>
                  <a:pt x="18948" y="84658"/>
                  <a:pt x="0" y="65709"/>
                  <a:pt x="0" y="42329"/>
                </a:cubicBezTo>
                <a:cubicBezTo>
                  <a:pt x="0" y="18948"/>
                  <a:pt x="18948" y="0"/>
                  <a:pt x="42329" y="0"/>
                </a:cubicBezTo>
                <a:cubicBezTo>
                  <a:pt x="65722" y="0"/>
                  <a:pt x="84670" y="18948"/>
                  <a:pt x="84670"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3480285" y="3450822"/>
            <a:ext cx="84674" cy="84661"/>
          </a:xfrm>
          <a:custGeom>
            <a:avLst/>
            <a:gdLst>
              <a:gd name="connsiteX0" fmla="*/ 84671 w 84671"/>
              <a:gd name="connsiteY0" fmla="*/ 42329 h 84658"/>
              <a:gd name="connsiteX1" fmla="*/ 42329 w 84671"/>
              <a:gd name="connsiteY1" fmla="*/ 84658 h 84658"/>
              <a:gd name="connsiteX2" fmla="*/ 0 w 84671"/>
              <a:gd name="connsiteY2" fmla="*/ 42329 h 84658"/>
              <a:gd name="connsiteX3" fmla="*/ 42329 w 84671"/>
              <a:gd name="connsiteY3" fmla="*/ 0 h 84658"/>
              <a:gd name="connsiteX4" fmla="*/ 84671 w 84671"/>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1" h="84658">
                <a:moveTo>
                  <a:pt x="84671" y="42329"/>
                </a:moveTo>
                <a:cubicBezTo>
                  <a:pt x="84671" y="65709"/>
                  <a:pt x="65722" y="84658"/>
                  <a:pt x="42329" y="84658"/>
                </a:cubicBezTo>
                <a:cubicBezTo>
                  <a:pt x="18948" y="84658"/>
                  <a:pt x="0" y="65709"/>
                  <a:pt x="0" y="42329"/>
                </a:cubicBezTo>
                <a:cubicBezTo>
                  <a:pt x="0" y="18948"/>
                  <a:pt x="18948" y="0"/>
                  <a:pt x="42329" y="0"/>
                </a:cubicBezTo>
                <a:cubicBezTo>
                  <a:pt x="65722" y="0"/>
                  <a:pt x="84671" y="18948"/>
                  <a:pt x="84671"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4509672" y="3450822"/>
            <a:ext cx="84674" cy="84661"/>
          </a:xfrm>
          <a:custGeom>
            <a:avLst/>
            <a:gdLst>
              <a:gd name="connsiteX0" fmla="*/ 84670 w 84671"/>
              <a:gd name="connsiteY0" fmla="*/ 42329 h 84658"/>
              <a:gd name="connsiteX1" fmla="*/ 42329 w 84671"/>
              <a:gd name="connsiteY1" fmla="*/ 84658 h 84658"/>
              <a:gd name="connsiteX2" fmla="*/ 0 w 84671"/>
              <a:gd name="connsiteY2" fmla="*/ 42329 h 84658"/>
              <a:gd name="connsiteX3" fmla="*/ 42329 w 84671"/>
              <a:gd name="connsiteY3" fmla="*/ 0 h 84658"/>
              <a:gd name="connsiteX4" fmla="*/ 84670 w 84671"/>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1" h="84658">
                <a:moveTo>
                  <a:pt x="84670" y="42329"/>
                </a:moveTo>
                <a:cubicBezTo>
                  <a:pt x="84670" y="65709"/>
                  <a:pt x="65722" y="84658"/>
                  <a:pt x="42329" y="84658"/>
                </a:cubicBezTo>
                <a:cubicBezTo>
                  <a:pt x="18948" y="84658"/>
                  <a:pt x="0" y="65709"/>
                  <a:pt x="0" y="42329"/>
                </a:cubicBezTo>
                <a:cubicBezTo>
                  <a:pt x="0" y="18948"/>
                  <a:pt x="18948" y="0"/>
                  <a:pt x="42329" y="0"/>
                </a:cubicBezTo>
                <a:cubicBezTo>
                  <a:pt x="65722" y="0"/>
                  <a:pt x="84670" y="18948"/>
                  <a:pt x="84670"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Freeform 3"/>
          <p:cNvSpPr/>
          <p:nvPr/>
        </p:nvSpPr>
        <p:spPr>
          <a:xfrm>
            <a:off x="5539057" y="3450822"/>
            <a:ext cx="84674" cy="84661"/>
          </a:xfrm>
          <a:custGeom>
            <a:avLst/>
            <a:gdLst>
              <a:gd name="connsiteX0" fmla="*/ 84671 w 84671"/>
              <a:gd name="connsiteY0" fmla="*/ 42329 h 84658"/>
              <a:gd name="connsiteX1" fmla="*/ 42329 w 84671"/>
              <a:gd name="connsiteY1" fmla="*/ 84658 h 84658"/>
              <a:gd name="connsiteX2" fmla="*/ 0 w 84671"/>
              <a:gd name="connsiteY2" fmla="*/ 42329 h 84658"/>
              <a:gd name="connsiteX3" fmla="*/ 42329 w 84671"/>
              <a:gd name="connsiteY3" fmla="*/ 0 h 84658"/>
              <a:gd name="connsiteX4" fmla="*/ 84671 w 84671"/>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1" h="84658">
                <a:moveTo>
                  <a:pt x="84671" y="42329"/>
                </a:moveTo>
                <a:cubicBezTo>
                  <a:pt x="84671" y="65709"/>
                  <a:pt x="65722" y="84658"/>
                  <a:pt x="42329" y="84658"/>
                </a:cubicBezTo>
                <a:cubicBezTo>
                  <a:pt x="18948" y="84658"/>
                  <a:pt x="0" y="65709"/>
                  <a:pt x="0" y="42329"/>
                </a:cubicBezTo>
                <a:cubicBezTo>
                  <a:pt x="0" y="18948"/>
                  <a:pt x="18948" y="0"/>
                  <a:pt x="42329" y="0"/>
                </a:cubicBezTo>
                <a:cubicBezTo>
                  <a:pt x="65722" y="0"/>
                  <a:pt x="84671" y="18948"/>
                  <a:pt x="84671"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Freeform 3"/>
          <p:cNvSpPr/>
          <p:nvPr/>
        </p:nvSpPr>
        <p:spPr>
          <a:xfrm>
            <a:off x="6568444" y="3450822"/>
            <a:ext cx="84673" cy="84661"/>
          </a:xfrm>
          <a:custGeom>
            <a:avLst/>
            <a:gdLst>
              <a:gd name="connsiteX0" fmla="*/ 84671 w 84670"/>
              <a:gd name="connsiteY0" fmla="*/ 42329 h 84658"/>
              <a:gd name="connsiteX1" fmla="*/ 42329 w 84670"/>
              <a:gd name="connsiteY1" fmla="*/ 84658 h 84658"/>
              <a:gd name="connsiteX2" fmla="*/ 0 w 84670"/>
              <a:gd name="connsiteY2" fmla="*/ 42329 h 84658"/>
              <a:gd name="connsiteX3" fmla="*/ 42329 w 84670"/>
              <a:gd name="connsiteY3" fmla="*/ 0 h 84658"/>
              <a:gd name="connsiteX4" fmla="*/ 84671 w 84670"/>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0" h="84658">
                <a:moveTo>
                  <a:pt x="84671" y="42329"/>
                </a:moveTo>
                <a:cubicBezTo>
                  <a:pt x="84671" y="65709"/>
                  <a:pt x="65723" y="84658"/>
                  <a:pt x="42329" y="84658"/>
                </a:cubicBezTo>
                <a:cubicBezTo>
                  <a:pt x="18948" y="84658"/>
                  <a:pt x="0" y="65709"/>
                  <a:pt x="0" y="42329"/>
                </a:cubicBezTo>
                <a:cubicBezTo>
                  <a:pt x="0" y="18948"/>
                  <a:pt x="18948" y="0"/>
                  <a:pt x="42329" y="0"/>
                </a:cubicBezTo>
                <a:cubicBezTo>
                  <a:pt x="65723" y="0"/>
                  <a:pt x="84671" y="18948"/>
                  <a:pt x="84671"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Freeform 3"/>
          <p:cNvSpPr/>
          <p:nvPr/>
        </p:nvSpPr>
        <p:spPr>
          <a:xfrm>
            <a:off x="7597832" y="3450822"/>
            <a:ext cx="84673" cy="84661"/>
          </a:xfrm>
          <a:custGeom>
            <a:avLst/>
            <a:gdLst>
              <a:gd name="connsiteX0" fmla="*/ 84670 w 84670"/>
              <a:gd name="connsiteY0" fmla="*/ 42329 h 84658"/>
              <a:gd name="connsiteX1" fmla="*/ 42329 w 84670"/>
              <a:gd name="connsiteY1" fmla="*/ 84658 h 84658"/>
              <a:gd name="connsiteX2" fmla="*/ 0 w 84670"/>
              <a:gd name="connsiteY2" fmla="*/ 42329 h 84658"/>
              <a:gd name="connsiteX3" fmla="*/ 42329 w 84670"/>
              <a:gd name="connsiteY3" fmla="*/ 0 h 84658"/>
              <a:gd name="connsiteX4" fmla="*/ 84670 w 84670"/>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0" h="84658">
                <a:moveTo>
                  <a:pt x="84670" y="42329"/>
                </a:moveTo>
                <a:cubicBezTo>
                  <a:pt x="84670" y="65709"/>
                  <a:pt x="65722" y="84658"/>
                  <a:pt x="42329" y="84658"/>
                </a:cubicBezTo>
                <a:cubicBezTo>
                  <a:pt x="18948" y="84658"/>
                  <a:pt x="0" y="65709"/>
                  <a:pt x="0" y="42329"/>
                </a:cubicBezTo>
                <a:cubicBezTo>
                  <a:pt x="0" y="18948"/>
                  <a:pt x="18948" y="0"/>
                  <a:pt x="42329" y="0"/>
                </a:cubicBezTo>
                <a:cubicBezTo>
                  <a:pt x="65722" y="0"/>
                  <a:pt x="84670" y="18948"/>
                  <a:pt x="84670"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Freeform 3"/>
          <p:cNvSpPr/>
          <p:nvPr/>
        </p:nvSpPr>
        <p:spPr>
          <a:xfrm>
            <a:off x="8627218" y="3450822"/>
            <a:ext cx="84673" cy="84661"/>
          </a:xfrm>
          <a:custGeom>
            <a:avLst/>
            <a:gdLst>
              <a:gd name="connsiteX0" fmla="*/ 84670 w 84670"/>
              <a:gd name="connsiteY0" fmla="*/ 42329 h 84658"/>
              <a:gd name="connsiteX1" fmla="*/ 42329 w 84670"/>
              <a:gd name="connsiteY1" fmla="*/ 84658 h 84658"/>
              <a:gd name="connsiteX2" fmla="*/ 0 w 84670"/>
              <a:gd name="connsiteY2" fmla="*/ 42329 h 84658"/>
              <a:gd name="connsiteX3" fmla="*/ 42329 w 84670"/>
              <a:gd name="connsiteY3" fmla="*/ 0 h 84658"/>
              <a:gd name="connsiteX4" fmla="*/ 84670 w 84670"/>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0" h="84658">
                <a:moveTo>
                  <a:pt x="84670" y="42329"/>
                </a:moveTo>
                <a:cubicBezTo>
                  <a:pt x="84670" y="65709"/>
                  <a:pt x="65722" y="84658"/>
                  <a:pt x="42329" y="84658"/>
                </a:cubicBezTo>
                <a:cubicBezTo>
                  <a:pt x="18936" y="84658"/>
                  <a:pt x="0" y="65709"/>
                  <a:pt x="0" y="42329"/>
                </a:cubicBezTo>
                <a:cubicBezTo>
                  <a:pt x="0" y="18948"/>
                  <a:pt x="18936" y="0"/>
                  <a:pt x="42329" y="0"/>
                </a:cubicBezTo>
                <a:cubicBezTo>
                  <a:pt x="65722" y="0"/>
                  <a:pt x="84670" y="18948"/>
                  <a:pt x="84670"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Freeform 3"/>
          <p:cNvSpPr/>
          <p:nvPr/>
        </p:nvSpPr>
        <p:spPr>
          <a:xfrm>
            <a:off x="9656605" y="3450822"/>
            <a:ext cx="84673" cy="84661"/>
          </a:xfrm>
          <a:custGeom>
            <a:avLst/>
            <a:gdLst>
              <a:gd name="connsiteX0" fmla="*/ 84671 w 84670"/>
              <a:gd name="connsiteY0" fmla="*/ 42329 h 84658"/>
              <a:gd name="connsiteX1" fmla="*/ 42329 w 84670"/>
              <a:gd name="connsiteY1" fmla="*/ 84658 h 84658"/>
              <a:gd name="connsiteX2" fmla="*/ 0 w 84670"/>
              <a:gd name="connsiteY2" fmla="*/ 42329 h 84658"/>
              <a:gd name="connsiteX3" fmla="*/ 42329 w 84670"/>
              <a:gd name="connsiteY3" fmla="*/ 0 h 84658"/>
              <a:gd name="connsiteX4" fmla="*/ 84671 w 84670"/>
              <a:gd name="connsiteY4" fmla="*/ 42329 h 846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70" h="84658">
                <a:moveTo>
                  <a:pt x="84671" y="42329"/>
                </a:moveTo>
                <a:cubicBezTo>
                  <a:pt x="84671" y="65709"/>
                  <a:pt x="65723" y="84658"/>
                  <a:pt x="42329" y="84658"/>
                </a:cubicBezTo>
                <a:cubicBezTo>
                  <a:pt x="18948" y="84658"/>
                  <a:pt x="0" y="65709"/>
                  <a:pt x="0" y="42329"/>
                </a:cubicBezTo>
                <a:cubicBezTo>
                  <a:pt x="0" y="18948"/>
                  <a:pt x="18948" y="0"/>
                  <a:pt x="42329" y="0"/>
                </a:cubicBezTo>
                <a:cubicBezTo>
                  <a:pt x="65723" y="0"/>
                  <a:pt x="84671" y="18948"/>
                  <a:pt x="84671" y="4232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Freeform 3"/>
          <p:cNvSpPr/>
          <p:nvPr/>
        </p:nvSpPr>
        <p:spPr>
          <a:xfrm>
            <a:off x="1032022" y="2227275"/>
            <a:ext cx="898141" cy="903781"/>
          </a:xfrm>
          <a:custGeom>
            <a:avLst/>
            <a:gdLst>
              <a:gd name="connsiteX0" fmla="*/ 898105 w 898105"/>
              <a:gd name="connsiteY0" fmla="*/ 903744 h 903744"/>
              <a:gd name="connsiteX1" fmla="*/ 0 w 898105"/>
              <a:gd name="connsiteY1" fmla="*/ 903744 h 903744"/>
              <a:gd name="connsiteX2" fmla="*/ 0 w 898105"/>
              <a:gd name="connsiteY2" fmla="*/ 0 h 903744"/>
              <a:gd name="connsiteX3" fmla="*/ 898105 w 898105"/>
              <a:gd name="connsiteY3" fmla="*/ 0 h 903744"/>
              <a:gd name="connsiteX4" fmla="*/ 898105 w 898105"/>
              <a:gd name="connsiteY4" fmla="*/ 903744 h 9037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8105" h="903744">
                <a:moveTo>
                  <a:pt x="898105" y="903744"/>
                </a:moveTo>
                <a:lnTo>
                  <a:pt x="0" y="903744"/>
                </a:lnTo>
                <a:lnTo>
                  <a:pt x="0" y="0"/>
                </a:lnTo>
                <a:lnTo>
                  <a:pt x="898105" y="0"/>
                </a:lnTo>
                <a:lnTo>
                  <a:pt x="898105" y="90374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Freeform 3"/>
          <p:cNvSpPr/>
          <p:nvPr/>
        </p:nvSpPr>
        <p:spPr>
          <a:xfrm>
            <a:off x="5746771" y="3813188"/>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Freeform 3"/>
          <p:cNvSpPr/>
          <p:nvPr/>
        </p:nvSpPr>
        <p:spPr>
          <a:xfrm>
            <a:off x="5740421" y="3806850"/>
            <a:ext cx="1740884" cy="907845"/>
          </a:xfrm>
          <a:custGeom>
            <a:avLst/>
            <a:gdLst>
              <a:gd name="connsiteX0" fmla="*/ 1734464 w 1740814"/>
              <a:gd name="connsiteY0" fmla="*/ 901458 h 907808"/>
              <a:gd name="connsiteX1" fmla="*/ 6350 w 1740814"/>
              <a:gd name="connsiteY1" fmla="*/ 901458 h 907808"/>
              <a:gd name="connsiteX2" fmla="*/ 6350 w 1740814"/>
              <a:gd name="connsiteY2" fmla="*/ 6350 h 907808"/>
              <a:gd name="connsiteX3" fmla="*/ 1734464 w 1740814"/>
              <a:gd name="connsiteY3" fmla="*/ 6350 h 907808"/>
              <a:gd name="connsiteX4" fmla="*/ 1734464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4" y="901458"/>
                </a:moveTo>
                <a:lnTo>
                  <a:pt x="6350" y="901458"/>
                </a:lnTo>
                <a:lnTo>
                  <a:pt x="6350" y="6350"/>
                </a:lnTo>
                <a:lnTo>
                  <a:pt x="1734464" y="6350"/>
                </a:lnTo>
                <a:lnTo>
                  <a:pt x="1734464"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Freeform 3"/>
          <p:cNvSpPr/>
          <p:nvPr/>
        </p:nvSpPr>
        <p:spPr>
          <a:xfrm>
            <a:off x="3687966" y="3813188"/>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Freeform 3"/>
          <p:cNvSpPr/>
          <p:nvPr/>
        </p:nvSpPr>
        <p:spPr>
          <a:xfrm>
            <a:off x="3681616" y="3806850"/>
            <a:ext cx="1740884" cy="907845"/>
          </a:xfrm>
          <a:custGeom>
            <a:avLst/>
            <a:gdLst>
              <a:gd name="connsiteX0" fmla="*/ 1734464 w 1740814"/>
              <a:gd name="connsiteY0" fmla="*/ 901458 h 907808"/>
              <a:gd name="connsiteX1" fmla="*/ 6350 w 1740814"/>
              <a:gd name="connsiteY1" fmla="*/ 901458 h 907808"/>
              <a:gd name="connsiteX2" fmla="*/ 6350 w 1740814"/>
              <a:gd name="connsiteY2" fmla="*/ 6350 h 907808"/>
              <a:gd name="connsiteX3" fmla="*/ 1734464 w 1740814"/>
              <a:gd name="connsiteY3" fmla="*/ 6350 h 907808"/>
              <a:gd name="connsiteX4" fmla="*/ 1734464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4" y="901458"/>
                </a:moveTo>
                <a:lnTo>
                  <a:pt x="6350" y="901458"/>
                </a:lnTo>
                <a:lnTo>
                  <a:pt x="6350" y="6350"/>
                </a:lnTo>
                <a:lnTo>
                  <a:pt x="1734464" y="6350"/>
                </a:lnTo>
                <a:lnTo>
                  <a:pt x="1734464"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Freeform 3"/>
          <p:cNvSpPr/>
          <p:nvPr/>
        </p:nvSpPr>
        <p:spPr>
          <a:xfrm>
            <a:off x="1629150" y="3813188"/>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Freeform 3"/>
          <p:cNvSpPr/>
          <p:nvPr/>
        </p:nvSpPr>
        <p:spPr>
          <a:xfrm>
            <a:off x="1622800" y="3806850"/>
            <a:ext cx="1740884" cy="907845"/>
          </a:xfrm>
          <a:custGeom>
            <a:avLst/>
            <a:gdLst>
              <a:gd name="connsiteX0" fmla="*/ 1734464 w 1740814"/>
              <a:gd name="connsiteY0" fmla="*/ 901458 h 907808"/>
              <a:gd name="connsiteX1" fmla="*/ 6350 w 1740814"/>
              <a:gd name="connsiteY1" fmla="*/ 901458 h 907808"/>
              <a:gd name="connsiteX2" fmla="*/ 6350 w 1740814"/>
              <a:gd name="connsiteY2" fmla="*/ 6350 h 907808"/>
              <a:gd name="connsiteX3" fmla="*/ 1734464 w 1740814"/>
              <a:gd name="connsiteY3" fmla="*/ 6350 h 907808"/>
              <a:gd name="connsiteX4" fmla="*/ 1734464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4" y="901458"/>
                </a:moveTo>
                <a:lnTo>
                  <a:pt x="6350" y="901458"/>
                </a:lnTo>
                <a:lnTo>
                  <a:pt x="6350" y="6350"/>
                </a:lnTo>
                <a:lnTo>
                  <a:pt x="1734464" y="6350"/>
                </a:lnTo>
                <a:lnTo>
                  <a:pt x="1734464"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Freeform 3"/>
          <p:cNvSpPr/>
          <p:nvPr/>
        </p:nvSpPr>
        <p:spPr>
          <a:xfrm>
            <a:off x="7805473" y="3813188"/>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Freeform 3"/>
          <p:cNvSpPr/>
          <p:nvPr/>
        </p:nvSpPr>
        <p:spPr>
          <a:xfrm>
            <a:off x="7799123" y="3806838"/>
            <a:ext cx="1740884" cy="1006947"/>
          </a:xfrm>
          <a:custGeom>
            <a:avLst/>
            <a:gdLst>
              <a:gd name="connsiteX0" fmla="*/ 1734464 w 1740814"/>
              <a:gd name="connsiteY0" fmla="*/ 1000556 h 1006906"/>
              <a:gd name="connsiteX1" fmla="*/ 6350 w 1740814"/>
              <a:gd name="connsiteY1" fmla="*/ 1000556 h 1006906"/>
              <a:gd name="connsiteX2" fmla="*/ 6350 w 1740814"/>
              <a:gd name="connsiteY2" fmla="*/ 6350 h 1006906"/>
              <a:gd name="connsiteX3" fmla="*/ 1734464 w 1740814"/>
              <a:gd name="connsiteY3" fmla="*/ 6350 h 1006906"/>
              <a:gd name="connsiteX4" fmla="*/ 1734464 w 1740814"/>
              <a:gd name="connsiteY4" fmla="*/ 1000556 h 10069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1006906">
                <a:moveTo>
                  <a:pt x="1734464" y="1000556"/>
                </a:moveTo>
                <a:lnTo>
                  <a:pt x="6350" y="1000556"/>
                </a:lnTo>
                <a:lnTo>
                  <a:pt x="6350" y="6350"/>
                </a:lnTo>
                <a:lnTo>
                  <a:pt x="1734464" y="6350"/>
                </a:lnTo>
                <a:lnTo>
                  <a:pt x="1734464" y="1000556"/>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Freeform 3"/>
          <p:cNvSpPr/>
          <p:nvPr/>
        </p:nvSpPr>
        <p:spPr>
          <a:xfrm>
            <a:off x="4717343" y="2227275"/>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2" name="Freeform 3"/>
          <p:cNvSpPr/>
          <p:nvPr/>
        </p:nvSpPr>
        <p:spPr>
          <a:xfrm>
            <a:off x="4710993" y="2220925"/>
            <a:ext cx="1740884" cy="907845"/>
          </a:xfrm>
          <a:custGeom>
            <a:avLst/>
            <a:gdLst>
              <a:gd name="connsiteX0" fmla="*/ 1734464 w 1740814"/>
              <a:gd name="connsiteY0" fmla="*/ 901458 h 907808"/>
              <a:gd name="connsiteX1" fmla="*/ 6350 w 1740814"/>
              <a:gd name="connsiteY1" fmla="*/ 901458 h 907808"/>
              <a:gd name="connsiteX2" fmla="*/ 6350 w 1740814"/>
              <a:gd name="connsiteY2" fmla="*/ 6350 h 907808"/>
              <a:gd name="connsiteX3" fmla="*/ 1734464 w 1740814"/>
              <a:gd name="connsiteY3" fmla="*/ 6350 h 907808"/>
              <a:gd name="connsiteX4" fmla="*/ 1734464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4" y="901458"/>
                </a:moveTo>
                <a:lnTo>
                  <a:pt x="6350" y="901458"/>
                </a:lnTo>
                <a:lnTo>
                  <a:pt x="6350" y="6350"/>
                </a:lnTo>
                <a:lnTo>
                  <a:pt x="1734464" y="6350"/>
                </a:lnTo>
                <a:lnTo>
                  <a:pt x="1734464"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3" name="Freeform 3"/>
          <p:cNvSpPr/>
          <p:nvPr/>
        </p:nvSpPr>
        <p:spPr>
          <a:xfrm>
            <a:off x="2658527" y="2227275"/>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4" name="Freeform 3"/>
          <p:cNvSpPr/>
          <p:nvPr/>
        </p:nvSpPr>
        <p:spPr>
          <a:xfrm>
            <a:off x="2652177" y="2220925"/>
            <a:ext cx="1740884" cy="907845"/>
          </a:xfrm>
          <a:custGeom>
            <a:avLst/>
            <a:gdLst>
              <a:gd name="connsiteX0" fmla="*/ 1734464 w 1740814"/>
              <a:gd name="connsiteY0" fmla="*/ 901458 h 907808"/>
              <a:gd name="connsiteX1" fmla="*/ 6350 w 1740814"/>
              <a:gd name="connsiteY1" fmla="*/ 901458 h 907808"/>
              <a:gd name="connsiteX2" fmla="*/ 6350 w 1740814"/>
              <a:gd name="connsiteY2" fmla="*/ 6350 h 907808"/>
              <a:gd name="connsiteX3" fmla="*/ 1734464 w 1740814"/>
              <a:gd name="connsiteY3" fmla="*/ 6350 h 907808"/>
              <a:gd name="connsiteX4" fmla="*/ 1734464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4" y="901458"/>
                </a:moveTo>
                <a:lnTo>
                  <a:pt x="6350" y="901458"/>
                </a:lnTo>
                <a:lnTo>
                  <a:pt x="6350" y="6350"/>
                </a:lnTo>
                <a:lnTo>
                  <a:pt x="1734464" y="6350"/>
                </a:lnTo>
                <a:lnTo>
                  <a:pt x="1734464"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5" name="Freeform 3"/>
          <p:cNvSpPr/>
          <p:nvPr/>
        </p:nvSpPr>
        <p:spPr>
          <a:xfrm>
            <a:off x="6733741" y="2227275"/>
            <a:ext cx="1728184" cy="249780"/>
          </a:xfrm>
          <a:custGeom>
            <a:avLst/>
            <a:gdLst>
              <a:gd name="connsiteX0" fmla="*/ 1728113 w 1728114"/>
              <a:gd name="connsiteY0" fmla="*/ 249770 h 249770"/>
              <a:gd name="connsiteX1" fmla="*/ 0 w 1728114"/>
              <a:gd name="connsiteY1" fmla="*/ 249770 h 249770"/>
              <a:gd name="connsiteX2" fmla="*/ 0 w 1728114"/>
              <a:gd name="connsiteY2" fmla="*/ 0 h 249770"/>
              <a:gd name="connsiteX3" fmla="*/ 1728113 w 1728114"/>
              <a:gd name="connsiteY3" fmla="*/ 0 h 249770"/>
              <a:gd name="connsiteX4" fmla="*/ 1728113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3" y="249770"/>
                </a:moveTo>
                <a:lnTo>
                  <a:pt x="0" y="249770"/>
                </a:lnTo>
                <a:lnTo>
                  <a:pt x="0" y="0"/>
                </a:lnTo>
                <a:lnTo>
                  <a:pt x="1728113" y="0"/>
                </a:lnTo>
                <a:lnTo>
                  <a:pt x="1728113"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6" name="Freeform 3"/>
          <p:cNvSpPr/>
          <p:nvPr/>
        </p:nvSpPr>
        <p:spPr>
          <a:xfrm>
            <a:off x="6727390" y="2220925"/>
            <a:ext cx="1740884" cy="907845"/>
          </a:xfrm>
          <a:custGeom>
            <a:avLst/>
            <a:gdLst>
              <a:gd name="connsiteX0" fmla="*/ 1734463 w 1740814"/>
              <a:gd name="connsiteY0" fmla="*/ 901458 h 907808"/>
              <a:gd name="connsiteX1" fmla="*/ 6350 w 1740814"/>
              <a:gd name="connsiteY1" fmla="*/ 901458 h 907808"/>
              <a:gd name="connsiteX2" fmla="*/ 6350 w 1740814"/>
              <a:gd name="connsiteY2" fmla="*/ 6350 h 907808"/>
              <a:gd name="connsiteX3" fmla="*/ 1734463 w 1740814"/>
              <a:gd name="connsiteY3" fmla="*/ 6350 h 907808"/>
              <a:gd name="connsiteX4" fmla="*/ 1734463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3" y="901458"/>
                </a:moveTo>
                <a:lnTo>
                  <a:pt x="6350" y="901458"/>
                </a:lnTo>
                <a:lnTo>
                  <a:pt x="6350" y="6350"/>
                </a:lnTo>
                <a:lnTo>
                  <a:pt x="1734463" y="6350"/>
                </a:lnTo>
                <a:lnTo>
                  <a:pt x="1734463"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7" name="Freeform 3"/>
          <p:cNvSpPr/>
          <p:nvPr/>
        </p:nvSpPr>
        <p:spPr>
          <a:xfrm>
            <a:off x="8834863" y="2227275"/>
            <a:ext cx="1728184" cy="249780"/>
          </a:xfrm>
          <a:custGeom>
            <a:avLst/>
            <a:gdLst>
              <a:gd name="connsiteX0" fmla="*/ 1728114 w 1728114"/>
              <a:gd name="connsiteY0" fmla="*/ 249770 h 249770"/>
              <a:gd name="connsiteX1" fmla="*/ 0 w 1728114"/>
              <a:gd name="connsiteY1" fmla="*/ 249770 h 249770"/>
              <a:gd name="connsiteX2" fmla="*/ 0 w 1728114"/>
              <a:gd name="connsiteY2" fmla="*/ 0 h 249770"/>
              <a:gd name="connsiteX3" fmla="*/ 1728114 w 1728114"/>
              <a:gd name="connsiteY3" fmla="*/ 0 h 249770"/>
              <a:gd name="connsiteX4" fmla="*/ 1728114 w 1728114"/>
              <a:gd name="connsiteY4" fmla="*/ 249770 h 2497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28114" h="249770">
                <a:moveTo>
                  <a:pt x="1728114" y="249770"/>
                </a:moveTo>
                <a:lnTo>
                  <a:pt x="0" y="249770"/>
                </a:lnTo>
                <a:lnTo>
                  <a:pt x="0" y="0"/>
                </a:lnTo>
                <a:lnTo>
                  <a:pt x="1728114" y="0"/>
                </a:lnTo>
                <a:lnTo>
                  <a:pt x="1728114" y="249770"/>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8" name="Freeform 3"/>
          <p:cNvSpPr/>
          <p:nvPr/>
        </p:nvSpPr>
        <p:spPr>
          <a:xfrm>
            <a:off x="8828513" y="2220925"/>
            <a:ext cx="1740884" cy="907845"/>
          </a:xfrm>
          <a:custGeom>
            <a:avLst/>
            <a:gdLst>
              <a:gd name="connsiteX0" fmla="*/ 1734464 w 1740814"/>
              <a:gd name="connsiteY0" fmla="*/ 901458 h 907808"/>
              <a:gd name="connsiteX1" fmla="*/ 6350 w 1740814"/>
              <a:gd name="connsiteY1" fmla="*/ 901458 h 907808"/>
              <a:gd name="connsiteX2" fmla="*/ 6350 w 1740814"/>
              <a:gd name="connsiteY2" fmla="*/ 6350 h 907808"/>
              <a:gd name="connsiteX3" fmla="*/ 1734464 w 1740814"/>
              <a:gd name="connsiteY3" fmla="*/ 6350 h 907808"/>
              <a:gd name="connsiteX4" fmla="*/ 1734464 w 1740814"/>
              <a:gd name="connsiteY4" fmla="*/ 901458 h 9078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0814" h="907808">
                <a:moveTo>
                  <a:pt x="1734464" y="901458"/>
                </a:moveTo>
                <a:lnTo>
                  <a:pt x="6350" y="901458"/>
                </a:lnTo>
                <a:lnTo>
                  <a:pt x="6350" y="6350"/>
                </a:lnTo>
                <a:lnTo>
                  <a:pt x="1734464" y="6350"/>
                </a:lnTo>
                <a:lnTo>
                  <a:pt x="1734464" y="901458"/>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9" name="Freeform 3"/>
          <p:cNvSpPr/>
          <p:nvPr/>
        </p:nvSpPr>
        <p:spPr>
          <a:xfrm>
            <a:off x="573889" y="904034"/>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0" name="Freeform 3"/>
          <p:cNvSpPr/>
          <p:nvPr/>
        </p:nvSpPr>
        <p:spPr>
          <a:xfrm>
            <a:off x="580234" y="355005"/>
            <a:ext cx="1691517" cy="428286"/>
          </a:xfrm>
          <a:custGeom>
            <a:avLst/>
            <a:gdLst>
              <a:gd name="connsiteX0" fmla="*/ 1524774 w 1691449"/>
              <a:gd name="connsiteY0" fmla="*/ 428269 h 428269"/>
              <a:gd name="connsiteX1" fmla="*/ 0 w 1691449"/>
              <a:gd name="connsiteY1" fmla="*/ 428269 h 428269"/>
              <a:gd name="connsiteX2" fmla="*/ 0 w 1691449"/>
              <a:gd name="connsiteY2" fmla="*/ 0 h 428269"/>
              <a:gd name="connsiteX3" fmla="*/ 1691449 w 1691449"/>
              <a:gd name="connsiteY3" fmla="*/ 0 h 428269"/>
              <a:gd name="connsiteX4" fmla="*/ 1524774 w 1691449"/>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91449" h="428269">
                <a:moveTo>
                  <a:pt x="1524774" y="428269"/>
                </a:moveTo>
                <a:lnTo>
                  <a:pt x="0" y="428269"/>
                </a:lnTo>
                <a:lnTo>
                  <a:pt x="0" y="0"/>
                </a:lnTo>
                <a:lnTo>
                  <a:pt x="1691449" y="0"/>
                </a:lnTo>
                <a:lnTo>
                  <a:pt x="1524774"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1" name="TextBox 1"/>
          <p:cNvSpPr txBox="1"/>
          <p:nvPr/>
        </p:nvSpPr>
        <p:spPr>
          <a:xfrm>
            <a:off x="4801028" y="2487091"/>
            <a:ext cx="1550670" cy="594360"/>
          </a:xfrm>
          <a:prstGeom prst="rect">
            <a:avLst/>
          </a:prstGeom>
          <a:noFill/>
        </p:spPr>
        <p:txBody>
          <a:bodyPr wrap="none" lIns="0" tIns="0" rIns="0" rtlCol="0">
            <a:spAutoFit/>
          </a:bodyPr>
          <a:lstStyle/>
          <a:p>
            <a:pPr algn="ctr" defTabSz="0">
              <a:lnSpc>
                <a:spcPct val="150000"/>
              </a:lnSpc>
              <a:tabLst>
                <a:tab pos="622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入选</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622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「中国品牌设计50强」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2" name="TextBox 1"/>
          <p:cNvSpPr txBox="1"/>
          <p:nvPr/>
        </p:nvSpPr>
        <p:spPr>
          <a:xfrm>
            <a:off x="6998216" y="2628066"/>
            <a:ext cx="1219200" cy="320040"/>
          </a:xfrm>
          <a:prstGeom prst="rect">
            <a:avLst/>
          </a:prstGeom>
          <a:noFill/>
        </p:spPr>
        <p:txBody>
          <a:bodyPr wrap="none" lIns="0" tIns="0" rIns="0" rtlCol="0">
            <a:spAutoFit/>
          </a:bodyPr>
          <a:lstStyle/>
          <a:p>
            <a:pPr algn="ct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签下三大年度客户</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3" name="TextBox 1"/>
          <p:cNvSpPr txBox="1"/>
          <p:nvPr/>
        </p:nvSpPr>
        <p:spPr>
          <a:xfrm>
            <a:off x="8915994" y="2498523"/>
            <a:ext cx="1550670" cy="594360"/>
          </a:xfrm>
          <a:prstGeom prst="rect">
            <a:avLst/>
          </a:prstGeom>
          <a:noFill/>
        </p:spPr>
        <p:txBody>
          <a:bodyPr wrap="none" lIns="0" tIns="0" rIns="0" rtlCol="0">
            <a:spAutoFit/>
          </a:bodyPr>
          <a:lstStyle/>
          <a:p>
            <a:pPr algn="ctr" defTabSz="0">
              <a:lnSpc>
                <a:spcPct val="150000"/>
              </a:lnSpc>
              <a:tabLst>
                <a:tab pos="3937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第四次入选</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3937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「中国品牌设计50强」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4" name="TextBox 1"/>
          <p:cNvSpPr txBox="1"/>
          <p:nvPr/>
        </p:nvSpPr>
        <p:spPr>
          <a:xfrm>
            <a:off x="2998201" y="2642039"/>
            <a:ext cx="1093470" cy="320040"/>
          </a:xfrm>
          <a:prstGeom prst="rect">
            <a:avLst/>
          </a:prstGeom>
          <a:noFill/>
        </p:spPr>
        <p:txBody>
          <a:bodyPr wrap="none" lIns="0" tIns="0" rIns="0" rtlCol="0">
            <a:spAutoFit/>
          </a:bodyPr>
          <a:lstStyle/>
          <a:p>
            <a:pPr algn="ct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规模扩张至50人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5" name="TextBox 1"/>
          <p:cNvSpPr txBox="1"/>
          <p:nvPr/>
        </p:nvSpPr>
        <p:spPr>
          <a:xfrm>
            <a:off x="6351741" y="3861285"/>
            <a:ext cx="510540" cy="229870"/>
          </a:xfrm>
          <a:prstGeom prst="rect">
            <a:avLst/>
          </a:prstGeom>
          <a:noFill/>
        </p:spPr>
        <p:txBody>
          <a:bodyPr wrap="none" lIns="0" tIns="0" rIns="0" rtlCol="0">
            <a:spAutoFit/>
          </a:bodyPr>
          <a:lstStyle/>
          <a:p>
            <a:pPr algn="ctr" defTabSz="0">
              <a:lnSpc>
                <a:spcPct val="100000"/>
              </a:lnSpc>
              <a:tabLst>
                <a:tab pos="457200" algn="l"/>
                <a:tab pos="4953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2018年</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6" name="TextBox 1"/>
          <p:cNvSpPr txBox="1"/>
          <p:nvPr/>
        </p:nvSpPr>
        <p:spPr>
          <a:xfrm>
            <a:off x="5329370" y="2273721"/>
            <a:ext cx="510540" cy="237490"/>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2015年</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7" name="TextBox 1"/>
          <p:cNvSpPr txBox="1"/>
          <p:nvPr/>
        </p:nvSpPr>
        <p:spPr>
          <a:xfrm>
            <a:off x="7375421" y="2273721"/>
            <a:ext cx="510540" cy="237490"/>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2019年</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8" name="TextBox 1"/>
          <p:cNvSpPr txBox="1"/>
          <p:nvPr/>
        </p:nvSpPr>
        <p:spPr>
          <a:xfrm>
            <a:off x="9430367" y="2273721"/>
            <a:ext cx="510540" cy="237490"/>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2021年</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49" name="TextBox 1"/>
          <p:cNvSpPr txBox="1"/>
          <p:nvPr/>
        </p:nvSpPr>
        <p:spPr>
          <a:xfrm>
            <a:off x="1219483" y="2422320"/>
            <a:ext cx="510540" cy="594360"/>
          </a:xfrm>
          <a:prstGeom prst="rect">
            <a:avLst/>
          </a:prstGeom>
          <a:noFill/>
        </p:spPr>
        <p:txBody>
          <a:bodyPr wrap="none" lIns="0" tIns="0" rIns="0" rtlCol="0">
            <a:spAutoFit/>
          </a:bodyPr>
          <a:lstStyle/>
          <a:p>
            <a:pPr algn="ct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创始于</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2008年</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0" name="TextBox 1"/>
          <p:cNvSpPr txBox="1"/>
          <p:nvPr/>
        </p:nvSpPr>
        <p:spPr>
          <a:xfrm>
            <a:off x="8423193" y="3861285"/>
            <a:ext cx="510540" cy="229870"/>
          </a:xfrm>
          <a:prstGeom prst="rect">
            <a:avLst/>
          </a:prstGeom>
          <a:noFill/>
        </p:spPr>
        <p:txBody>
          <a:bodyPr wrap="none" lIns="0" tIns="0" rIns="0" rtlCol="0">
            <a:spAutoFit/>
          </a:bodyPr>
          <a:lstStyle/>
          <a:p>
            <a:pPr algn="ctr" defTabSz="0">
              <a:lnSpc>
                <a:spcPct val="100000"/>
              </a:lnSpc>
              <a:tabLst>
                <a:tab pos="5207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2020年</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2" name="TextBox 1"/>
          <p:cNvSpPr txBox="1"/>
          <p:nvPr/>
        </p:nvSpPr>
        <p:spPr>
          <a:xfrm>
            <a:off x="3262996" y="2273721"/>
            <a:ext cx="510540" cy="243205"/>
          </a:xfrm>
          <a:prstGeom prst="rect">
            <a:avLst/>
          </a:prstGeom>
          <a:noFill/>
        </p:spPr>
        <p:txBody>
          <a:bodyPr wrap="none" lIns="0" tIns="0" rIns="0" rtlCol="0">
            <a:spAutoFit/>
          </a:bodyPr>
          <a:lstStyle/>
          <a:p>
            <a:pPr defTabSz="0">
              <a:lnSpc>
                <a:spcPts val="1500"/>
              </a:lnSpc>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2010年</a:t>
            </a:r>
            <a:endPar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3" name="TextBox 1"/>
          <p:cNvSpPr txBox="1"/>
          <p:nvPr/>
        </p:nvSpPr>
        <p:spPr>
          <a:xfrm>
            <a:off x="4300616" y="3861285"/>
            <a:ext cx="510540" cy="229870"/>
          </a:xfrm>
          <a:prstGeom prst="rect">
            <a:avLst/>
          </a:prstGeom>
          <a:noFill/>
        </p:spPr>
        <p:txBody>
          <a:bodyPr wrap="none" lIns="0" tIns="0" rIns="0" rtlCol="0">
            <a:spAutoFit/>
          </a:bodyPr>
          <a:lstStyle/>
          <a:p>
            <a:pPr algn="ctr" defTabSz="0">
              <a:lnSpc>
                <a:spcPct val="100000"/>
              </a:lnSpc>
              <a:tabLst>
                <a:tab pos="3429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2013年</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4" name="TextBox 1"/>
          <p:cNvSpPr txBox="1"/>
          <p:nvPr/>
        </p:nvSpPr>
        <p:spPr>
          <a:xfrm>
            <a:off x="2238062" y="3861285"/>
            <a:ext cx="510540" cy="241300"/>
          </a:xfrm>
          <a:prstGeom prst="rect">
            <a:avLst/>
          </a:prstGeom>
          <a:noFill/>
        </p:spPr>
        <p:txBody>
          <a:bodyPr wrap="none" lIns="0" tIns="0" rIns="0" rtlCol="0">
            <a:spAutoFit/>
          </a:bodyPr>
          <a:lstStyle/>
          <a:p>
            <a:pPr defTabSz="0">
              <a:lnSpc>
                <a:spcPct val="100000"/>
              </a:lnSpc>
              <a:tabLst>
                <a:tab pos="50800" algn="l"/>
              </a:tabLst>
            </a:pPr>
            <a:r>
              <a:rPr lang="en-US" altLang="zh-CN" sz="12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2009年</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5" name="TextBox 1"/>
          <p:cNvSpPr txBox="1"/>
          <p:nvPr/>
        </p:nvSpPr>
        <p:spPr>
          <a:xfrm>
            <a:off x="571756" y="394045"/>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发展历程</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6" name="TextBox 1"/>
          <p:cNvSpPr txBox="1"/>
          <p:nvPr/>
        </p:nvSpPr>
        <p:spPr>
          <a:xfrm>
            <a:off x="580646" y="929350"/>
            <a:ext cx="4707255" cy="368300"/>
          </a:xfrm>
          <a:prstGeom prst="rect">
            <a:avLst/>
          </a:prstGeom>
          <a:noFill/>
        </p:spPr>
        <p:txBody>
          <a:bodyPr wrap="none" lIns="0" tIns="0" rIns="0" rtlCol="0">
            <a:spAutoFit/>
          </a:bodyPr>
          <a:lstStyle/>
          <a:p>
            <a:pPr defTabSz="0">
              <a:lnSpc>
                <a:spcPct val="150000"/>
              </a:lnSpc>
              <a:tabLst>
                <a:tab pos="76200" algn="l"/>
              </a:tabLst>
            </a:pP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一路的改变见证了一路的辉煌,</a:t>
            </a:r>
            <a:r>
              <a:rPr lang="en-US" altLang="zh-CN" sz="1400"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XXX</a:t>
            </a: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发展至今已有八年历史。</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7" name="TextBox 1"/>
          <p:cNvSpPr txBox="1"/>
          <p:nvPr/>
        </p:nvSpPr>
        <p:spPr>
          <a:xfrm>
            <a:off x="2136462" y="4216885"/>
            <a:ext cx="609600" cy="320040"/>
          </a:xfrm>
          <a:prstGeom prst="rect">
            <a:avLst/>
          </a:prstGeom>
          <a:noFill/>
        </p:spPr>
        <p:txBody>
          <a:bodyPr wrap="none" lIns="0" tIns="0" rIns="0" rtlCol="0">
            <a:spAutoFit/>
          </a:bodyPr>
          <a:lstStyle/>
          <a:p>
            <a:pPr algn="ctr" defTabSz="0">
              <a:lnSpc>
                <a:spcPct val="150000"/>
              </a:lnSpc>
              <a:tabLst>
                <a:tab pos="508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迅速成长</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8" name="TextBox 1"/>
          <p:cNvSpPr txBox="1"/>
          <p:nvPr/>
        </p:nvSpPr>
        <p:spPr>
          <a:xfrm>
            <a:off x="4013596" y="4225775"/>
            <a:ext cx="1066800" cy="320040"/>
          </a:xfrm>
          <a:prstGeom prst="rect">
            <a:avLst/>
          </a:prstGeom>
          <a:noFill/>
        </p:spPr>
        <p:txBody>
          <a:bodyPr wrap="none" lIns="0" tIns="0" rIns="0" rtlCol="0">
            <a:spAutoFit/>
          </a:bodyPr>
          <a:lstStyle/>
          <a:p>
            <a:pPr algn="ctr" defTabSz="0">
              <a:lnSpc>
                <a:spcPct val="150000"/>
              </a:lnSpc>
              <a:tabLst>
                <a:tab pos="342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成立北京分公司</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9" name="TextBox 1"/>
          <p:cNvSpPr txBox="1"/>
          <p:nvPr/>
        </p:nvSpPr>
        <p:spPr>
          <a:xfrm>
            <a:off x="6198706" y="4097506"/>
            <a:ext cx="842010" cy="599440"/>
          </a:xfrm>
          <a:prstGeom prst="rect">
            <a:avLst/>
          </a:prstGeom>
          <a:noFill/>
        </p:spPr>
        <p:txBody>
          <a:bodyPr wrap="none" lIns="0" tIns="0" rIns="0" rtlCol="0">
            <a:spAutoFit/>
          </a:bodyPr>
          <a:lstStyle/>
          <a:p>
            <a:pPr algn="ctr" defTabSz="0">
              <a:lnSpc>
                <a:spcPct val="150000"/>
              </a:lnSpc>
              <a:tabLst>
                <a:tab pos="457200" algn="l"/>
                <a:tab pos="495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获得「xxx</a:t>
            </a: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457200" algn="l"/>
                <a:tab pos="4953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战略投资</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0" name="TextBox 1"/>
          <p:cNvSpPr txBox="1"/>
          <p:nvPr/>
        </p:nvSpPr>
        <p:spPr>
          <a:xfrm>
            <a:off x="7898683" y="4075916"/>
            <a:ext cx="1524000" cy="744220"/>
          </a:xfrm>
          <a:prstGeom prst="rect">
            <a:avLst/>
          </a:prstGeom>
          <a:noFill/>
        </p:spPr>
        <p:txBody>
          <a:bodyPr wrap="none" lIns="0" tIns="0" rIns="0" rtlCol="0">
            <a:spAutoFit/>
          </a:bodyPr>
          <a:lstStyle/>
          <a:p>
            <a:pPr algn="ctr" defTabSz="0">
              <a:lnSpc>
                <a:spcPts val="1900"/>
              </a:lnSpc>
              <a:tabLst>
                <a:tab pos="5207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提供「品牌策划、品牌</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800"/>
              </a:lnSpc>
              <a:tabLst>
                <a:tab pos="5207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设计、品牌推广」等品</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800"/>
              </a:lnSpc>
              <a:tabLst>
                <a:tab pos="5207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牌智造与管理服务</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41"/>
            <a:ext cx="11520470" cy="6480259"/>
          </a:xfrm>
          <a:custGeom>
            <a:avLst/>
            <a:gdLst>
              <a:gd name="connsiteX0" fmla="*/ 0 w 11520004"/>
              <a:gd name="connsiteY0" fmla="*/ 6479997 h 6479997"/>
              <a:gd name="connsiteX1" fmla="*/ 11520004 w 11520004"/>
              <a:gd name="connsiteY1" fmla="*/ 6479997 h 6479997"/>
              <a:gd name="connsiteX2" fmla="*/ 11520004 w 11520004"/>
              <a:gd name="connsiteY2" fmla="*/ 0 h 6479997"/>
              <a:gd name="connsiteX3" fmla="*/ 0 w 11520004"/>
              <a:gd name="connsiteY3" fmla="*/ 0 h 6479997"/>
              <a:gd name="connsiteX4" fmla="*/ 0 w 11520004"/>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0004" h="6479997">
                <a:moveTo>
                  <a:pt x="0" y="6479997"/>
                </a:moveTo>
                <a:lnTo>
                  <a:pt x="11520004" y="6479997"/>
                </a:lnTo>
                <a:lnTo>
                  <a:pt x="11520004"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29"/>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34" y="354999"/>
            <a:ext cx="1691517" cy="428286"/>
          </a:xfrm>
          <a:custGeom>
            <a:avLst/>
            <a:gdLst>
              <a:gd name="connsiteX0" fmla="*/ 1524774 w 1691449"/>
              <a:gd name="connsiteY0" fmla="*/ 428269 h 428269"/>
              <a:gd name="connsiteX1" fmla="*/ 0 w 1691449"/>
              <a:gd name="connsiteY1" fmla="*/ 428269 h 428269"/>
              <a:gd name="connsiteX2" fmla="*/ 0 w 1691449"/>
              <a:gd name="connsiteY2" fmla="*/ 0 h 428269"/>
              <a:gd name="connsiteX3" fmla="*/ 1691449 w 1691449"/>
              <a:gd name="connsiteY3" fmla="*/ 0 h 428269"/>
              <a:gd name="connsiteX4" fmla="*/ 1524774 w 1691449"/>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91449" h="428269">
                <a:moveTo>
                  <a:pt x="1524774" y="428269"/>
                </a:moveTo>
                <a:lnTo>
                  <a:pt x="0" y="428269"/>
                </a:lnTo>
                <a:lnTo>
                  <a:pt x="0" y="0"/>
                </a:lnTo>
                <a:lnTo>
                  <a:pt x="1691449" y="0"/>
                </a:lnTo>
                <a:lnTo>
                  <a:pt x="1524774"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4674022" y="4559966"/>
            <a:ext cx="892439" cy="303999"/>
          </a:xfrm>
          <a:custGeom>
            <a:avLst/>
            <a:gdLst>
              <a:gd name="connsiteX0" fmla="*/ 892403 w 892403"/>
              <a:gd name="connsiteY0" fmla="*/ 303987 h 303987"/>
              <a:gd name="connsiteX1" fmla="*/ 0 w 892403"/>
              <a:gd name="connsiteY1" fmla="*/ 303987 h 303987"/>
              <a:gd name="connsiteX2" fmla="*/ 0 w 892403"/>
              <a:gd name="connsiteY2" fmla="*/ 0 h 303987"/>
              <a:gd name="connsiteX3" fmla="*/ 892403 w 892403"/>
              <a:gd name="connsiteY3" fmla="*/ 0 h 303987"/>
              <a:gd name="connsiteX4" fmla="*/ 892403 w 892403"/>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2403" h="303987">
                <a:moveTo>
                  <a:pt x="892403" y="303987"/>
                </a:moveTo>
                <a:lnTo>
                  <a:pt x="0" y="303987"/>
                </a:lnTo>
                <a:lnTo>
                  <a:pt x="0" y="0"/>
                </a:lnTo>
                <a:lnTo>
                  <a:pt x="892403" y="0"/>
                </a:lnTo>
                <a:lnTo>
                  <a:pt x="892403"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5927969" y="4559966"/>
            <a:ext cx="892439" cy="303999"/>
          </a:xfrm>
          <a:custGeom>
            <a:avLst/>
            <a:gdLst>
              <a:gd name="connsiteX0" fmla="*/ 892403 w 892403"/>
              <a:gd name="connsiteY0" fmla="*/ 303987 h 303987"/>
              <a:gd name="connsiteX1" fmla="*/ 0 w 892403"/>
              <a:gd name="connsiteY1" fmla="*/ 303987 h 303987"/>
              <a:gd name="connsiteX2" fmla="*/ 0 w 892403"/>
              <a:gd name="connsiteY2" fmla="*/ 0 h 303987"/>
              <a:gd name="connsiteX3" fmla="*/ 892403 w 892403"/>
              <a:gd name="connsiteY3" fmla="*/ 0 h 303987"/>
              <a:gd name="connsiteX4" fmla="*/ 892403 w 892403"/>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2403" h="303987">
                <a:moveTo>
                  <a:pt x="892403" y="303987"/>
                </a:moveTo>
                <a:lnTo>
                  <a:pt x="0" y="303987"/>
                </a:lnTo>
                <a:lnTo>
                  <a:pt x="0" y="0"/>
                </a:lnTo>
                <a:lnTo>
                  <a:pt x="892403" y="0"/>
                </a:lnTo>
                <a:lnTo>
                  <a:pt x="892403"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7152794" y="4559966"/>
            <a:ext cx="630847" cy="303999"/>
          </a:xfrm>
          <a:custGeom>
            <a:avLst/>
            <a:gdLst>
              <a:gd name="connsiteX0" fmla="*/ 630821 w 630821"/>
              <a:gd name="connsiteY0" fmla="*/ 303987 h 303987"/>
              <a:gd name="connsiteX1" fmla="*/ 0 w 630821"/>
              <a:gd name="connsiteY1" fmla="*/ 303987 h 303987"/>
              <a:gd name="connsiteX2" fmla="*/ 0 w 630821"/>
              <a:gd name="connsiteY2" fmla="*/ 0 h 303987"/>
              <a:gd name="connsiteX3" fmla="*/ 630821 w 630821"/>
              <a:gd name="connsiteY3" fmla="*/ 0 h 303987"/>
              <a:gd name="connsiteX4" fmla="*/ 630821 w 630821"/>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0821" h="303987">
                <a:moveTo>
                  <a:pt x="630821" y="303987"/>
                </a:moveTo>
                <a:lnTo>
                  <a:pt x="0" y="303987"/>
                </a:lnTo>
                <a:lnTo>
                  <a:pt x="0" y="0"/>
                </a:lnTo>
                <a:lnTo>
                  <a:pt x="630821" y="0"/>
                </a:lnTo>
                <a:lnTo>
                  <a:pt x="630821"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7910557" y="4559966"/>
            <a:ext cx="630847" cy="303999"/>
          </a:xfrm>
          <a:custGeom>
            <a:avLst/>
            <a:gdLst>
              <a:gd name="connsiteX0" fmla="*/ 630821 w 630821"/>
              <a:gd name="connsiteY0" fmla="*/ 303987 h 303987"/>
              <a:gd name="connsiteX1" fmla="*/ 0 w 630821"/>
              <a:gd name="connsiteY1" fmla="*/ 303987 h 303987"/>
              <a:gd name="connsiteX2" fmla="*/ 0 w 630821"/>
              <a:gd name="connsiteY2" fmla="*/ 0 h 303987"/>
              <a:gd name="connsiteX3" fmla="*/ 630821 w 630821"/>
              <a:gd name="connsiteY3" fmla="*/ 0 h 303987"/>
              <a:gd name="connsiteX4" fmla="*/ 630821 w 630821"/>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0821" h="303987">
                <a:moveTo>
                  <a:pt x="630821" y="303987"/>
                </a:moveTo>
                <a:lnTo>
                  <a:pt x="0" y="303987"/>
                </a:lnTo>
                <a:lnTo>
                  <a:pt x="0" y="0"/>
                </a:lnTo>
                <a:lnTo>
                  <a:pt x="630821" y="0"/>
                </a:lnTo>
                <a:lnTo>
                  <a:pt x="630821"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8668334" y="4559966"/>
            <a:ext cx="630847" cy="303999"/>
          </a:xfrm>
          <a:custGeom>
            <a:avLst/>
            <a:gdLst>
              <a:gd name="connsiteX0" fmla="*/ 630821 w 630821"/>
              <a:gd name="connsiteY0" fmla="*/ 303987 h 303987"/>
              <a:gd name="connsiteX1" fmla="*/ 0 w 630821"/>
              <a:gd name="connsiteY1" fmla="*/ 303987 h 303987"/>
              <a:gd name="connsiteX2" fmla="*/ 0 w 630821"/>
              <a:gd name="connsiteY2" fmla="*/ 0 h 303987"/>
              <a:gd name="connsiteX3" fmla="*/ 630821 w 630821"/>
              <a:gd name="connsiteY3" fmla="*/ 0 h 303987"/>
              <a:gd name="connsiteX4" fmla="*/ 630821 w 630821"/>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0821" h="303987">
                <a:moveTo>
                  <a:pt x="630821" y="303987"/>
                </a:moveTo>
                <a:lnTo>
                  <a:pt x="0" y="303987"/>
                </a:lnTo>
                <a:lnTo>
                  <a:pt x="0" y="0"/>
                </a:lnTo>
                <a:lnTo>
                  <a:pt x="630821" y="0"/>
                </a:lnTo>
                <a:lnTo>
                  <a:pt x="630821"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5754136" y="2597859"/>
            <a:ext cx="25401" cy="1661214"/>
          </a:xfrm>
          <a:custGeom>
            <a:avLst/>
            <a:gdLst>
              <a:gd name="connsiteX0" fmla="*/ 6350 w 25400"/>
              <a:gd name="connsiteY0" fmla="*/ 6350 h 1661147"/>
              <a:gd name="connsiteX1" fmla="*/ 6350 w 25400"/>
              <a:gd name="connsiteY1" fmla="*/ 1654797 h 1661147"/>
            </a:gdLst>
            <a:ahLst/>
            <a:cxnLst>
              <a:cxn ang="0">
                <a:pos x="connsiteX0" y="connsiteY0"/>
              </a:cxn>
              <a:cxn ang="1">
                <a:pos x="connsiteX1" y="connsiteY1"/>
              </a:cxn>
            </a:cxnLst>
            <a:rect l="l" t="t" r="r" b="b"/>
            <a:pathLst>
              <a:path w="25400" h="1661147">
                <a:moveTo>
                  <a:pt x="6350" y="6350"/>
                </a:moveTo>
                <a:lnTo>
                  <a:pt x="6350" y="1654797"/>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4674022" y="2300214"/>
            <a:ext cx="2146387" cy="303999"/>
          </a:xfrm>
          <a:custGeom>
            <a:avLst/>
            <a:gdLst>
              <a:gd name="connsiteX0" fmla="*/ 2146300 w 2146300"/>
              <a:gd name="connsiteY0" fmla="*/ 303987 h 303987"/>
              <a:gd name="connsiteX1" fmla="*/ 0 w 2146300"/>
              <a:gd name="connsiteY1" fmla="*/ 303987 h 303987"/>
              <a:gd name="connsiteX2" fmla="*/ 0 w 2146300"/>
              <a:gd name="connsiteY2" fmla="*/ 0 h 303987"/>
              <a:gd name="connsiteX3" fmla="*/ 2146300 w 2146300"/>
              <a:gd name="connsiteY3" fmla="*/ 0 h 303987"/>
              <a:gd name="connsiteX4" fmla="*/ 2146300 w 2146300"/>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00" h="303987">
                <a:moveTo>
                  <a:pt x="2146300" y="303987"/>
                </a:moveTo>
                <a:lnTo>
                  <a:pt x="0" y="303987"/>
                </a:lnTo>
                <a:lnTo>
                  <a:pt x="0" y="0"/>
                </a:lnTo>
                <a:lnTo>
                  <a:pt x="2146300" y="0"/>
                </a:lnTo>
                <a:lnTo>
                  <a:pt x="2146300" y="303987"/>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4674022" y="2854896"/>
            <a:ext cx="2146387" cy="303999"/>
          </a:xfrm>
          <a:custGeom>
            <a:avLst/>
            <a:gdLst>
              <a:gd name="connsiteX0" fmla="*/ 2146300 w 2146300"/>
              <a:gd name="connsiteY0" fmla="*/ 303987 h 303987"/>
              <a:gd name="connsiteX1" fmla="*/ 0 w 2146300"/>
              <a:gd name="connsiteY1" fmla="*/ 303987 h 303987"/>
              <a:gd name="connsiteX2" fmla="*/ 0 w 2146300"/>
              <a:gd name="connsiteY2" fmla="*/ 0 h 303987"/>
              <a:gd name="connsiteX3" fmla="*/ 2146300 w 2146300"/>
              <a:gd name="connsiteY3" fmla="*/ 0 h 303987"/>
              <a:gd name="connsiteX4" fmla="*/ 2146300 w 2146300"/>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00" h="303987">
                <a:moveTo>
                  <a:pt x="2146300" y="303987"/>
                </a:moveTo>
                <a:lnTo>
                  <a:pt x="0" y="303987"/>
                </a:lnTo>
                <a:lnTo>
                  <a:pt x="0" y="0"/>
                </a:lnTo>
                <a:lnTo>
                  <a:pt x="2146300" y="0"/>
                </a:lnTo>
                <a:lnTo>
                  <a:pt x="2146300"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3249456" y="3426996"/>
            <a:ext cx="4982881" cy="1128517"/>
          </a:xfrm>
          <a:custGeom>
            <a:avLst/>
            <a:gdLst>
              <a:gd name="connsiteX0" fmla="*/ 6350 w 4982679"/>
              <a:gd name="connsiteY0" fmla="*/ 1122121 h 1128471"/>
              <a:gd name="connsiteX1" fmla="*/ 6350 w 4982679"/>
              <a:gd name="connsiteY1" fmla="*/ 6350 h 1128471"/>
              <a:gd name="connsiteX2" fmla="*/ 4976329 w 4982679"/>
              <a:gd name="connsiteY2" fmla="*/ 6350 h 1128471"/>
              <a:gd name="connsiteX3" fmla="*/ 4976329 w 4982679"/>
              <a:gd name="connsiteY3" fmla="*/ 1121804 h 1128471"/>
            </a:gdLst>
            <a:ahLst/>
            <a:cxnLst>
              <a:cxn ang="0">
                <a:pos x="connsiteX0" y="connsiteY0"/>
              </a:cxn>
              <a:cxn ang="1">
                <a:pos x="connsiteX1" y="connsiteY1"/>
              </a:cxn>
              <a:cxn ang="2">
                <a:pos x="connsiteX2" y="connsiteY2"/>
              </a:cxn>
              <a:cxn ang="3">
                <a:pos x="connsiteX3" y="connsiteY3"/>
              </a:cxn>
            </a:cxnLst>
            <a:rect l="l" t="t" r="r" b="b"/>
            <a:pathLst>
              <a:path w="4982679" h="1128471">
                <a:moveTo>
                  <a:pt x="6350" y="1122121"/>
                </a:moveTo>
                <a:lnTo>
                  <a:pt x="6350" y="6350"/>
                </a:lnTo>
                <a:lnTo>
                  <a:pt x="4976329" y="6350"/>
                </a:lnTo>
                <a:lnTo>
                  <a:pt x="4976329" y="1121804"/>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5113889" y="4246370"/>
            <a:ext cx="1266647" cy="309143"/>
          </a:xfrm>
          <a:custGeom>
            <a:avLst/>
            <a:gdLst>
              <a:gd name="connsiteX0" fmla="*/ 6350 w 1266596"/>
              <a:gd name="connsiteY0" fmla="*/ 302780 h 309130"/>
              <a:gd name="connsiteX1" fmla="*/ 6350 w 1266596"/>
              <a:gd name="connsiteY1" fmla="*/ 6350 h 309130"/>
              <a:gd name="connsiteX2" fmla="*/ 1260246 w 1266596"/>
              <a:gd name="connsiteY2" fmla="*/ 6350 h 309130"/>
              <a:gd name="connsiteX3" fmla="*/ 1260246 w 1266596"/>
              <a:gd name="connsiteY3" fmla="*/ 302780 h 309130"/>
            </a:gdLst>
            <a:ahLst/>
            <a:cxnLst>
              <a:cxn ang="0">
                <a:pos x="connsiteX0" y="connsiteY0"/>
              </a:cxn>
              <a:cxn ang="1">
                <a:pos x="connsiteX1" y="connsiteY1"/>
              </a:cxn>
              <a:cxn ang="2">
                <a:pos x="connsiteX2" y="connsiteY2"/>
              </a:cxn>
              <a:cxn ang="3">
                <a:pos x="connsiteX3" y="connsiteY3"/>
              </a:cxn>
            </a:cxnLst>
            <a:rect l="l" t="t" r="r" b="b"/>
            <a:pathLst>
              <a:path w="1266596" h="309130">
                <a:moveTo>
                  <a:pt x="6350" y="302780"/>
                </a:moveTo>
                <a:lnTo>
                  <a:pt x="6350" y="6350"/>
                </a:lnTo>
                <a:lnTo>
                  <a:pt x="1260246" y="6350"/>
                </a:lnTo>
                <a:lnTo>
                  <a:pt x="1260246" y="30278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7468899" y="4246370"/>
            <a:ext cx="1521204" cy="309143"/>
          </a:xfrm>
          <a:custGeom>
            <a:avLst/>
            <a:gdLst>
              <a:gd name="connsiteX0" fmla="*/ 6350 w 1521142"/>
              <a:gd name="connsiteY0" fmla="*/ 302780 h 309130"/>
              <a:gd name="connsiteX1" fmla="*/ 6350 w 1521142"/>
              <a:gd name="connsiteY1" fmla="*/ 6350 h 309130"/>
              <a:gd name="connsiteX2" fmla="*/ 1514792 w 1521142"/>
              <a:gd name="connsiteY2" fmla="*/ 6350 h 309130"/>
              <a:gd name="connsiteX3" fmla="*/ 1514792 w 1521142"/>
              <a:gd name="connsiteY3" fmla="*/ 302780 h 309130"/>
            </a:gdLst>
            <a:ahLst/>
            <a:cxnLst>
              <a:cxn ang="0">
                <a:pos x="connsiteX0" y="connsiteY0"/>
              </a:cxn>
              <a:cxn ang="1">
                <a:pos x="connsiteX1" y="connsiteY1"/>
              </a:cxn>
              <a:cxn ang="2">
                <a:pos x="connsiteX2" y="connsiteY2"/>
              </a:cxn>
              <a:cxn ang="3">
                <a:pos x="connsiteX3" y="connsiteY3"/>
              </a:cxn>
            </a:cxnLst>
            <a:rect l="l" t="t" r="r" b="b"/>
            <a:pathLst>
              <a:path w="1521142" h="309130">
                <a:moveTo>
                  <a:pt x="6350" y="302780"/>
                </a:moveTo>
                <a:lnTo>
                  <a:pt x="6350" y="6350"/>
                </a:lnTo>
                <a:lnTo>
                  <a:pt x="1514792" y="6350"/>
                </a:lnTo>
                <a:lnTo>
                  <a:pt x="1514792" y="30278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4674022" y="3727942"/>
            <a:ext cx="2146387" cy="303999"/>
          </a:xfrm>
          <a:custGeom>
            <a:avLst/>
            <a:gdLst>
              <a:gd name="connsiteX0" fmla="*/ 2146300 w 2146300"/>
              <a:gd name="connsiteY0" fmla="*/ 303987 h 303987"/>
              <a:gd name="connsiteX1" fmla="*/ 0 w 2146300"/>
              <a:gd name="connsiteY1" fmla="*/ 303987 h 303987"/>
              <a:gd name="connsiteX2" fmla="*/ 0 w 2146300"/>
              <a:gd name="connsiteY2" fmla="*/ 0 h 303987"/>
              <a:gd name="connsiteX3" fmla="*/ 2146300 w 2146300"/>
              <a:gd name="connsiteY3" fmla="*/ 0 h 303987"/>
              <a:gd name="connsiteX4" fmla="*/ 2146300 w 2146300"/>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00" h="303987">
                <a:moveTo>
                  <a:pt x="2146300" y="303987"/>
                </a:moveTo>
                <a:lnTo>
                  <a:pt x="0" y="303987"/>
                </a:lnTo>
                <a:lnTo>
                  <a:pt x="0" y="0"/>
                </a:lnTo>
                <a:lnTo>
                  <a:pt x="2146300" y="0"/>
                </a:lnTo>
                <a:lnTo>
                  <a:pt x="2146300" y="303987"/>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Freeform 3"/>
          <p:cNvSpPr/>
          <p:nvPr/>
        </p:nvSpPr>
        <p:spPr>
          <a:xfrm>
            <a:off x="2701480" y="4559966"/>
            <a:ext cx="1117644" cy="303999"/>
          </a:xfrm>
          <a:custGeom>
            <a:avLst/>
            <a:gdLst>
              <a:gd name="connsiteX0" fmla="*/ 1117599 w 1117599"/>
              <a:gd name="connsiteY0" fmla="*/ 303987 h 303987"/>
              <a:gd name="connsiteX1" fmla="*/ 0 w 1117599"/>
              <a:gd name="connsiteY1" fmla="*/ 303987 h 303987"/>
              <a:gd name="connsiteX2" fmla="*/ 0 w 1117599"/>
              <a:gd name="connsiteY2" fmla="*/ 0 h 303987"/>
              <a:gd name="connsiteX3" fmla="*/ 1117599 w 1117599"/>
              <a:gd name="connsiteY3" fmla="*/ 0 h 303987"/>
              <a:gd name="connsiteX4" fmla="*/ 1117599 w 1117599"/>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17599" h="303987">
                <a:moveTo>
                  <a:pt x="1117599" y="303987"/>
                </a:moveTo>
                <a:lnTo>
                  <a:pt x="0" y="303987"/>
                </a:lnTo>
                <a:lnTo>
                  <a:pt x="0" y="0"/>
                </a:lnTo>
                <a:lnTo>
                  <a:pt x="1117599" y="0"/>
                </a:lnTo>
                <a:lnTo>
                  <a:pt x="1117599" y="303987"/>
                </a:lnTo>
              </a:path>
            </a:pathLst>
          </a:custGeom>
          <a:solidFill>
            <a:srgbClr val="59575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Freeform 3"/>
          <p:cNvSpPr/>
          <p:nvPr/>
        </p:nvSpPr>
        <p:spPr>
          <a:xfrm>
            <a:off x="7686215" y="3727942"/>
            <a:ext cx="1057457" cy="303999"/>
          </a:xfrm>
          <a:custGeom>
            <a:avLst/>
            <a:gdLst>
              <a:gd name="connsiteX0" fmla="*/ 1057414 w 1057414"/>
              <a:gd name="connsiteY0" fmla="*/ 303987 h 303987"/>
              <a:gd name="connsiteX1" fmla="*/ 0 w 1057414"/>
              <a:gd name="connsiteY1" fmla="*/ 303987 h 303987"/>
              <a:gd name="connsiteX2" fmla="*/ 0 w 1057414"/>
              <a:gd name="connsiteY2" fmla="*/ 0 h 303987"/>
              <a:gd name="connsiteX3" fmla="*/ 1057414 w 1057414"/>
              <a:gd name="connsiteY3" fmla="*/ 0 h 303987"/>
              <a:gd name="connsiteX4" fmla="*/ 1057414 w 1057414"/>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57414" h="303987">
                <a:moveTo>
                  <a:pt x="1057414" y="303987"/>
                </a:moveTo>
                <a:lnTo>
                  <a:pt x="0" y="303987"/>
                </a:lnTo>
                <a:lnTo>
                  <a:pt x="0" y="0"/>
                </a:lnTo>
                <a:lnTo>
                  <a:pt x="1057414" y="0"/>
                </a:lnTo>
                <a:lnTo>
                  <a:pt x="1057414" y="303987"/>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Freeform 3"/>
          <p:cNvSpPr/>
          <p:nvPr/>
        </p:nvSpPr>
        <p:spPr>
          <a:xfrm>
            <a:off x="2701480" y="3727942"/>
            <a:ext cx="1117644" cy="303999"/>
          </a:xfrm>
          <a:custGeom>
            <a:avLst/>
            <a:gdLst>
              <a:gd name="connsiteX0" fmla="*/ 1117599 w 1117599"/>
              <a:gd name="connsiteY0" fmla="*/ 303987 h 303987"/>
              <a:gd name="connsiteX1" fmla="*/ 0 w 1117599"/>
              <a:gd name="connsiteY1" fmla="*/ 303987 h 303987"/>
              <a:gd name="connsiteX2" fmla="*/ 0 w 1117599"/>
              <a:gd name="connsiteY2" fmla="*/ 0 h 303987"/>
              <a:gd name="connsiteX3" fmla="*/ 1117599 w 1117599"/>
              <a:gd name="connsiteY3" fmla="*/ 0 h 303987"/>
              <a:gd name="connsiteX4" fmla="*/ 1117599 w 1117599"/>
              <a:gd name="connsiteY4" fmla="*/ 303987 h 3039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17599" h="303987">
                <a:moveTo>
                  <a:pt x="1117599" y="303987"/>
                </a:moveTo>
                <a:lnTo>
                  <a:pt x="0" y="303987"/>
                </a:lnTo>
                <a:lnTo>
                  <a:pt x="0" y="0"/>
                </a:lnTo>
                <a:lnTo>
                  <a:pt x="1117599" y="0"/>
                </a:lnTo>
                <a:lnTo>
                  <a:pt x="1117599" y="303987"/>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4762926" y="4597915"/>
            <a:ext cx="711200" cy="276860"/>
          </a:xfrm>
          <a:prstGeom prst="rect">
            <a:avLst/>
          </a:prstGeom>
          <a:noFill/>
        </p:spPr>
        <p:txBody>
          <a:bodyPr wrap="none" lIns="0" tIns="0" rIns="0" rtlCol="0">
            <a:spAutoFit/>
          </a:bodyPr>
          <a:lstStyle/>
          <a:p>
            <a:pPr defTabSz="0">
              <a:lnSpc>
                <a:spcPts val="1800"/>
              </a:lnSpc>
            </a:pPr>
            <a:r>
              <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rPr>
              <a:t>品牌策略</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6007576" y="4597915"/>
            <a:ext cx="711200" cy="276860"/>
          </a:xfrm>
          <a:prstGeom prst="rect">
            <a:avLst/>
          </a:prstGeom>
          <a:noFill/>
        </p:spPr>
        <p:txBody>
          <a:bodyPr wrap="none" lIns="0" tIns="0" rIns="0" rtlCol="0">
            <a:spAutoFit/>
          </a:bodyPr>
          <a:lstStyle/>
          <a:p>
            <a:pPr defTabSz="0">
              <a:lnSpc>
                <a:spcPts val="1800"/>
              </a:lnSpc>
            </a:pPr>
            <a:r>
              <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rPr>
              <a:t>品牌设计</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TextBox 1"/>
          <p:cNvSpPr txBox="1"/>
          <p:nvPr/>
        </p:nvSpPr>
        <p:spPr>
          <a:xfrm>
            <a:off x="7290328" y="4585215"/>
            <a:ext cx="355600" cy="276860"/>
          </a:xfrm>
          <a:prstGeom prst="rect">
            <a:avLst/>
          </a:prstGeom>
          <a:noFill/>
        </p:spPr>
        <p:txBody>
          <a:bodyPr wrap="none" lIns="0" tIns="0" rIns="0" rtlCol="0">
            <a:spAutoFit/>
          </a:bodyPr>
          <a:lstStyle/>
          <a:p>
            <a:pPr defTabSz="0">
              <a:lnSpc>
                <a:spcPts val="1800"/>
              </a:lnSpc>
            </a:pPr>
            <a:r>
              <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rPr>
              <a:t>人事</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8039659" y="4585215"/>
            <a:ext cx="355600" cy="276860"/>
          </a:xfrm>
          <a:prstGeom prst="rect">
            <a:avLst/>
          </a:prstGeom>
          <a:noFill/>
        </p:spPr>
        <p:txBody>
          <a:bodyPr wrap="none" lIns="0" tIns="0" rIns="0" rtlCol="0">
            <a:spAutoFit/>
          </a:bodyPr>
          <a:lstStyle/>
          <a:p>
            <a:pPr defTabSz="0">
              <a:lnSpc>
                <a:spcPts val="1800"/>
              </a:lnSpc>
            </a:pPr>
            <a:r>
              <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rPr>
              <a:t>行政</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TextBox 1"/>
          <p:cNvSpPr txBox="1"/>
          <p:nvPr/>
        </p:nvSpPr>
        <p:spPr>
          <a:xfrm>
            <a:off x="8801689" y="4585215"/>
            <a:ext cx="355600" cy="276860"/>
          </a:xfrm>
          <a:prstGeom prst="rect">
            <a:avLst/>
          </a:prstGeom>
          <a:noFill/>
        </p:spPr>
        <p:txBody>
          <a:bodyPr wrap="none" lIns="0" tIns="0" rIns="0" rtlCol="0">
            <a:spAutoFit/>
          </a:bodyPr>
          <a:lstStyle/>
          <a:p>
            <a:pPr defTabSz="0">
              <a:lnSpc>
                <a:spcPts val="1800"/>
              </a:lnSpc>
            </a:pPr>
            <a:r>
              <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rPr>
              <a:t>财务</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TextBox 1"/>
          <p:cNvSpPr txBox="1"/>
          <p:nvPr/>
        </p:nvSpPr>
        <p:spPr>
          <a:xfrm>
            <a:off x="584457" y="395317"/>
            <a:ext cx="1181100" cy="404495"/>
          </a:xfrm>
          <a:prstGeom prst="rect">
            <a:avLst/>
          </a:prstGeom>
          <a:noFill/>
        </p:spPr>
        <p:txBody>
          <a:bodyPr wrap="none" lIns="0" tIns="0" rIns="0" rtlCol="0">
            <a:spAutoFit/>
          </a:bodyPr>
          <a:lstStyle/>
          <a:p>
            <a:pPr algn="l" defTabSz="0">
              <a:lnSpc>
                <a:spcPct val="100000"/>
              </a:lnSpc>
              <a:tabLst>
                <a:tab pos="63500" algn="l"/>
                <a:tab pos="4889500" algn="l"/>
                <a:tab pos="49784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组织架构</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TextBox 1"/>
          <p:cNvSpPr txBox="1"/>
          <p:nvPr/>
        </p:nvSpPr>
        <p:spPr>
          <a:xfrm>
            <a:off x="5474155" y="3763492"/>
            <a:ext cx="533400" cy="276860"/>
          </a:xfrm>
          <a:prstGeom prst="rect">
            <a:avLst/>
          </a:prstGeom>
          <a:noFill/>
        </p:spPr>
        <p:txBody>
          <a:bodyPr wrap="none" lIns="0" tIns="0" rIns="0" rtlCol="0">
            <a:spAutoFit/>
          </a:bodyPr>
          <a:lstStyle/>
          <a:p>
            <a:pPr defTabSz="0">
              <a:lnSpc>
                <a:spcPts val="18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创作部</a:t>
            </a:r>
            <a:endPar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TextBox 1"/>
          <p:cNvSpPr txBox="1"/>
          <p:nvPr/>
        </p:nvSpPr>
        <p:spPr>
          <a:xfrm>
            <a:off x="2895950" y="4597915"/>
            <a:ext cx="711200" cy="276860"/>
          </a:xfrm>
          <a:prstGeom prst="rect">
            <a:avLst/>
          </a:prstGeom>
          <a:noFill/>
        </p:spPr>
        <p:txBody>
          <a:bodyPr wrap="none" lIns="0" tIns="0" rIns="0" rtlCol="0">
            <a:spAutoFit/>
          </a:bodyPr>
          <a:lstStyle/>
          <a:p>
            <a:pPr defTabSz="0">
              <a:lnSpc>
                <a:spcPts val="1800"/>
              </a:lnSpc>
            </a:pPr>
            <a:r>
              <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rPr>
              <a:t>研发中心</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TextBox 1"/>
          <p:cNvSpPr txBox="1"/>
          <p:nvPr/>
        </p:nvSpPr>
        <p:spPr>
          <a:xfrm>
            <a:off x="7950755" y="3763492"/>
            <a:ext cx="533400" cy="276860"/>
          </a:xfrm>
          <a:prstGeom prst="rect">
            <a:avLst/>
          </a:prstGeom>
          <a:noFill/>
        </p:spPr>
        <p:txBody>
          <a:bodyPr wrap="none" lIns="0" tIns="0" rIns="0" rtlCol="0">
            <a:spAutoFit/>
          </a:bodyPr>
          <a:lstStyle/>
          <a:p>
            <a:pPr defTabSz="0">
              <a:lnSpc>
                <a:spcPts val="18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服务部</a:t>
            </a:r>
            <a:endPar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TextBox 1"/>
          <p:cNvSpPr txBox="1"/>
          <p:nvPr/>
        </p:nvSpPr>
        <p:spPr>
          <a:xfrm>
            <a:off x="2807047" y="3763492"/>
            <a:ext cx="889000" cy="276860"/>
          </a:xfrm>
          <a:prstGeom prst="rect">
            <a:avLst/>
          </a:prstGeom>
          <a:noFill/>
        </p:spPr>
        <p:txBody>
          <a:bodyPr wrap="none" lIns="0" tIns="0" rIns="0" rtlCol="0">
            <a:spAutoFit/>
          </a:bodyPr>
          <a:lstStyle/>
          <a:p>
            <a:pPr defTabSz="0">
              <a:lnSpc>
                <a:spcPts val="18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产品研发部</a:t>
            </a:r>
            <a:endPar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TextBox 1"/>
          <p:cNvSpPr txBox="1"/>
          <p:nvPr/>
        </p:nvSpPr>
        <p:spPr>
          <a:xfrm>
            <a:off x="586997" y="977612"/>
            <a:ext cx="9067800" cy="365760"/>
          </a:xfrm>
          <a:prstGeom prst="rect">
            <a:avLst/>
          </a:prstGeom>
          <a:noFill/>
        </p:spPr>
        <p:txBody>
          <a:bodyPr wrap="none" lIns="0" tIns="0" rIns="0" rtlCol="0">
            <a:spAutoFit/>
          </a:bodyPr>
          <a:lstStyle/>
          <a:p>
            <a:pPr defTabSz="0">
              <a:lnSpc>
                <a:spcPct val="150000"/>
              </a:lnSpc>
              <a:tabLst>
                <a:tab pos="63500" algn="l"/>
                <a:tab pos="4889500" algn="l"/>
                <a:tab pos="4978400" algn="l"/>
              </a:tabLst>
            </a:pP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小而轻型互联网化公司组织架构，区别与传统大公司冗杂的机构系统，利于提升工作效率，减少不必要的层级环节。</a:t>
            </a:r>
            <a:endParaRPr lang="en-US" altLang="zh-CN" sz="1400" dirty="0" smtClean="0">
              <a:solidFill>
                <a:srgbClr val="DCDDD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TextBox 1"/>
          <p:cNvSpPr txBox="1"/>
          <p:nvPr/>
        </p:nvSpPr>
        <p:spPr>
          <a:xfrm>
            <a:off x="5474155" y="2340490"/>
            <a:ext cx="533400" cy="276860"/>
          </a:xfrm>
          <a:prstGeom prst="rect">
            <a:avLst/>
          </a:prstGeom>
          <a:noFill/>
        </p:spPr>
        <p:txBody>
          <a:bodyPr wrap="none" lIns="0" tIns="0" rIns="0" rtlCol="0">
            <a:spAutoFit/>
          </a:bodyPr>
          <a:lstStyle/>
          <a:p>
            <a:pPr defTabSz="0">
              <a:lnSpc>
                <a:spcPts val="1800"/>
              </a:lnSpc>
            </a:pPr>
            <a:r>
              <a:rPr lang="zh-CN" altLang="en-US"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董事会</a:t>
            </a:r>
            <a:endParaRPr lang="zh-CN" altLang="en-US"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2" name="TextBox 1"/>
          <p:cNvSpPr txBox="1"/>
          <p:nvPr/>
        </p:nvSpPr>
        <p:spPr>
          <a:xfrm>
            <a:off x="5560197" y="2886590"/>
            <a:ext cx="361315" cy="276860"/>
          </a:xfrm>
          <a:prstGeom prst="rect">
            <a:avLst/>
          </a:prstGeom>
          <a:noFill/>
        </p:spPr>
        <p:txBody>
          <a:bodyPr wrap="none" lIns="0" tIns="0" rIns="0" rtlCol="0">
            <a:spAutoFit/>
          </a:bodyPr>
          <a:lstStyle/>
          <a:p>
            <a:pPr defTabSz="0">
              <a:lnSpc>
                <a:spcPts val="1800"/>
              </a:lnSpc>
            </a:pPr>
            <a:r>
              <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CEO</a:t>
            </a:r>
            <a:endParaRPr lang="en-US" altLang="zh-CN" sz="14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8" y="341"/>
            <a:ext cx="11520470" cy="6480259"/>
          </a:xfrm>
          <a:custGeom>
            <a:avLst/>
            <a:gdLst>
              <a:gd name="connsiteX0" fmla="*/ 0 w 11520004"/>
              <a:gd name="connsiteY0" fmla="*/ 6479997 h 6479997"/>
              <a:gd name="connsiteX1" fmla="*/ 11520004 w 11520004"/>
              <a:gd name="connsiteY1" fmla="*/ 6479997 h 6479997"/>
              <a:gd name="connsiteX2" fmla="*/ 11520004 w 11520004"/>
              <a:gd name="connsiteY2" fmla="*/ 0 h 6479997"/>
              <a:gd name="connsiteX3" fmla="*/ 0 w 11520004"/>
              <a:gd name="connsiteY3" fmla="*/ 0 h 6479997"/>
              <a:gd name="connsiteX4" fmla="*/ 0 w 11520004"/>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0004" h="6479997">
                <a:moveTo>
                  <a:pt x="0" y="6479997"/>
                </a:moveTo>
                <a:lnTo>
                  <a:pt x="11520004" y="6479997"/>
                </a:lnTo>
                <a:lnTo>
                  <a:pt x="11520004"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29"/>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35" y="354999"/>
            <a:ext cx="2214855" cy="428286"/>
          </a:xfrm>
          <a:custGeom>
            <a:avLst/>
            <a:gdLst>
              <a:gd name="connsiteX0" fmla="*/ 2048090 w 2214765"/>
              <a:gd name="connsiteY0" fmla="*/ 428269 h 428269"/>
              <a:gd name="connsiteX1" fmla="*/ 0 w 2214765"/>
              <a:gd name="connsiteY1" fmla="*/ 428269 h 428269"/>
              <a:gd name="connsiteX2" fmla="*/ 0 w 2214765"/>
              <a:gd name="connsiteY2" fmla="*/ 0 h 428269"/>
              <a:gd name="connsiteX3" fmla="*/ 2214765 w 2214765"/>
              <a:gd name="connsiteY3" fmla="*/ 0 h 428269"/>
              <a:gd name="connsiteX4" fmla="*/ 2048090 w 2214765"/>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14765" h="428269">
                <a:moveTo>
                  <a:pt x="2048090" y="428269"/>
                </a:moveTo>
                <a:lnTo>
                  <a:pt x="0" y="428269"/>
                </a:lnTo>
                <a:lnTo>
                  <a:pt x="0" y="0"/>
                </a:lnTo>
                <a:lnTo>
                  <a:pt x="2214765" y="0"/>
                </a:lnTo>
                <a:lnTo>
                  <a:pt x="2048090"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p:nvPr/>
        </p:nvSpPr>
        <p:spPr>
          <a:xfrm>
            <a:off x="725892" y="1764332"/>
            <a:ext cx="3175129" cy="1483585"/>
          </a:xfrm>
          <a:custGeom>
            <a:avLst/>
            <a:gdLst>
              <a:gd name="connsiteX0" fmla="*/ 3175000 w 3175000"/>
              <a:gd name="connsiteY0" fmla="*/ 1420025 h 1483525"/>
              <a:gd name="connsiteX1" fmla="*/ 3111500 w 3175000"/>
              <a:gd name="connsiteY1" fmla="*/ 1483525 h 1483525"/>
              <a:gd name="connsiteX2" fmla="*/ 63500 w 3175000"/>
              <a:gd name="connsiteY2" fmla="*/ 1483525 h 1483525"/>
              <a:gd name="connsiteX3" fmla="*/ 0 w 3175000"/>
              <a:gd name="connsiteY3" fmla="*/ 1420025 h 1483525"/>
              <a:gd name="connsiteX4" fmla="*/ 0 w 3175000"/>
              <a:gd name="connsiteY4" fmla="*/ 63500 h 1483525"/>
              <a:gd name="connsiteX5" fmla="*/ 63500 w 3175000"/>
              <a:gd name="connsiteY5" fmla="*/ 0 h 1483525"/>
              <a:gd name="connsiteX6" fmla="*/ 3111500 w 3175000"/>
              <a:gd name="connsiteY6" fmla="*/ 0 h 1483525"/>
              <a:gd name="connsiteX7" fmla="*/ 3175000 w 3175000"/>
              <a:gd name="connsiteY7" fmla="*/ 63500 h 1483525"/>
              <a:gd name="connsiteX8" fmla="*/ 3175000 w 3175000"/>
              <a:gd name="connsiteY8" fmla="*/ 1420025 h 1483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75000" h="1483525">
                <a:moveTo>
                  <a:pt x="3175000" y="1420025"/>
                </a:moveTo>
                <a:cubicBezTo>
                  <a:pt x="3175000" y="1455089"/>
                  <a:pt x="3146577" y="1483525"/>
                  <a:pt x="3111500" y="1483525"/>
                </a:cubicBezTo>
                <a:lnTo>
                  <a:pt x="63500" y="1483525"/>
                </a:lnTo>
                <a:cubicBezTo>
                  <a:pt x="28435" y="1483525"/>
                  <a:pt x="0" y="1455089"/>
                  <a:pt x="0" y="1420025"/>
                </a:cubicBezTo>
                <a:lnTo>
                  <a:pt x="0" y="63500"/>
                </a:lnTo>
                <a:cubicBezTo>
                  <a:pt x="0" y="28435"/>
                  <a:pt x="28435" y="0"/>
                  <a:pt x="63500" y="0"/>
                </a:cubicBezTo>
                <a:lnTo>
                  <a:pt x="3111500" y="0"/>
                </a:lnTo>
                <a:cubicBezTo>
                  <a:pt x="3146577" y="0"/>
                  <a:pt x="3175000" y="28435"/>
                  <a:pt x="3175000" y="63500"/>
                </a:cubicBezTo>
                <a:lnTo>
                  <a:pt x="3175000" y="1420025"/>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719541" y="1757982"/>
            <a:ext cx="3187829" cy="1496286"/>
          </a:xfrm>
          <a:custGeom>
            <a:avLst/>
            <a:gdLst>
              <a:gd name="connsiteX0" fmla="*/ 3181350 w 3187700"/>
              <a:gd name="connsiteY0" fmla="*/ 1426375 h 1496225"/>
              <a:gd name="connsiteX1" fmla="*/ 3117850 w 3187700"/>
              <a:gd name="connsiteY1" fmla="*/ 1489875 h 1496225"/>
              <a:gd name="connsiteX2" fmla="*/ 69850 w 3187700"/>
              <a:gd name="connsiteY2" fmla="*/ 1489875 h 1496225"/>
              <a:gd name="connsiteX3" fmla="*/ 6350 w 3187700"/>
              <a:gd name="connsiteY3" fmla="*/ 1426375 h 1496225"/>
              <a:gd name="connsiteX4" fmla="*/ 6350 w 3187700"/>
              <a:gd name="connsiteY4" fmla="*/ 69850 h 1496225"/>
              <a:gd name="connsiteX5" fmla="*/ 69850 w 3187700"/>
              <a:gd name="connsiteY5" fmla="*/ 6350 h 1496225"/>
              <a:gd name="connsiteX6" fmla="*/ 3117850 w 3187700"/>
              <a:gd name="connsiteY6" fmla="*/ 6350 h 1496225"/>
              <a:gd name="connsiteX7" fmla="*/ 3181350 w 3187700"/>
              <a:gd name="connsiteY7" fmla="*/ 69850 h 1496225"/>
              <a:gd name="connsiteX8" fmla="*/ 3181350 w 3187700"/>
              <a:gd name="connsiteY8" fmla="*/ 1426375 h 14962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87700" h="1496225">
                <a:moveTo>
                  <a:pt x="3181350" y="1426375"/>
                </a:moveTo>
                <a:cubicBezTo>
                  <a:pt x="3181350" y="1461439"/>
                  <a:pt x="3152927" y="1489875"/>
                  <a:pt x="3117850" y="1489875"/>
                </a:cubicBezTo>
                <a:lnTo>
                  <a:pt x="69850" y="1489875"/>
                </a:lnTo>
                <a:cubicBezTo>
                  <a:pt x="34785" y="1489875"/>
                  <a:pt x="6350" y="1461439"/>
                  <a:pt x="6350" y="1426375"/>
                </a:cubicBezTo>
                <a:lnTo>
                  <a:pt x="6350" y="69850"/>
                </a:lnTo>
                <a:cubicBezTo>
                  <a:pt x="6350" y="34785"/>
                  <a:pt x="34785" y="6350"/>
                  <a:pt x="69850" y="6350"/>
                </a:cubicBezTo>
                <a:lnTo>
                  <a:pt x="3117850" y="6350"/>
                </a:lnTo>
                <a:cubicBezTo>
                  <a:pt x="3152927" y="6350"/>
                  <a:pt x="3181350" y="34785"/>
                  <a:pt x="3181350" y="69850"/>
                </a:cubicBezTo>
                <a:lnTo>
                  <a:pt x="3181350" y="1426375"/>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837511" y="1609590"/>
            <a:ext cx="1467467" cy="309486"/>
          </a:xfrm>
          <a:custGeom>
            <a:avLst/>
            <a:gdLst>
              <a:gd name="connsiteX0" fmla="*/ 1346974 w 1467408"/>
              <a:gd name="connsiteY0" fmla="*/ 309473 h 309473"/>
              <a:gd name="connsiteX1" fmla="*/ 0 w 1467408"/>
              <a:gd name="connsiteY1" fmla="*/ 309473 h 309473"/>
              <a:gd name="connsiteX2" fmla="*/ 0 w 1467408"/>
              <a:gd name="connsiteY2" fmla="*/ 0 h 309473"/>
              <a:gd name="connsiteX3" fmla="*/ 1467408 w 1467408"/>
              <a:gd name="connsiteY3" fmla="*/ 0 h 309473"/>
              <a:gd name="connsiteX4" fmla="*/ 1346974 w 1467408"/>
              <a:gd name="connsiteY4" fmla="*/ 309473 h 3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408" h="309473">
                <a:moveTo>
                  <a:pt x="1346974" y="309473"/>
                </a:moveTo>
                <a:lnTo>
                  <a:pt x="0" y="309473"/>
                </a:lnTo>
                <a:lnTo>
                  <a:pt x="0" y="0"/>
                </a:lnTo>
                <a:lnTo>
                  <a:pt x="1467408" y="0"/>
                </a:lnTo>
                <a:lnTo>
                  <a:pt x="1346974" y="309473"/>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Freeform 3"/>
          <p:cNvSpPr/>
          <p:nvPr/>
        </p:nvSpPr>
        <p:spPr>
          <a:xfrm>
            <a:off x="4161183" y="1764332"/>
            <a:ext cx="3175129" cy="1483585"/>
          </a:xfrm>
          <a:custGeom>
            <a:avLst/>
            <a:gdLst>
              <a:gd name="connsiteX0" fmla="*/ 3175000 w 3175000"/>
              <a:gd name="connsiteY0" fmla="*/ 1420025 h 1483525"/>
              <a:gd name="connsiteX1" fmla="*/ 3111500 w 3175000"/>
              <a:gd name="connsiteY1" fmla="*/ 1483525 h 1483525"/>
              <a:gd name="connsiteX2" fmla="*/ 63500 w 3175000"/>
              <a:gd name="connsiteY2" fmla="*/ 1483525 h 1483525"/>
              <a:gd name="connsiteX3" fmla="*/ 0 w 3175000"/>
              <a:gd name="connsiteY3" fmla="*/ 1420025 h 1483525"/>
              <a:gd name="connsiteX4" fmla="*/ 0 w 3175000"/>
              <a:gd name="connsiteY4" fmla="*/ 63500 h 1483525"/>
              <a:gd name="connsiteX5" fmla="*/ 63500 w 3175000"/>
              <a:gd name="connsiteY5" fmla="*/ 0 h 1483525"/>
              <a:gd name="connsiteX6" fmla="*/ 3111500 w 3175000"/>
              <a:gd name="connsiteY6" fmla="*/ 0 h 1483525"/>
              <a:gd name="connsiteX7" fmla="*/ 3175000 w 3175000"/>
              <a:gd name="connsiteY7" fmla="*/ 63500 h 1483525"/>
              <a:gd name="connsiteX8" fmla="*/ 3175000 w 3175000"/>
              <a:gd name="connsiteY8" fmla="*/ 1420025 h 1483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75000" h="1483525">
                <a:moveTo>
                  <a:pt x="3175000" y="1420025"/>
                </a:moveTo>
                <a:cubicBezTo>
                  <a:pt x="3175000" y="1455089"/>
                  <a:pt x="3146577" y="1483525"/>
                  <a:pt x="3111500" y="1483525"/>
                </a:cubicBezTo>
                <a:lnTo>
                  <a:pt x="63500" y="1483525"/>
                </a:lnTo>
                <a:cubicBezTo>
                  <a:pt x="28435" y="1483525"/>
                  <a:pt x="0" y="1455089"/>
                  <a:pt x="0" y="1420025"/>
                </a:cubicBezTo>
                <a:lnTo>
                  <a:pt x="0" y="63500"/>
                </a:lnTo>
                <a:cubicBezTo>
                  <a:pt x="0" y="28435"/>
                  <a:pt x="28435" y="0"/>
                  <a:pt x="63500" y="0"/>
                </a:cubicBezTo>
                <a:lnTo>
                  <a:pt x="3111500" y="0"/>
                </a:lnTo>
                <a:cubicBezTo>
                  <a:pt x="3146577" y="0"/>
                  <a:pt x="3175000" y="28435"/>
                  <a:pt x="3175000" y="63500"/>
                </a:cubicBezTo>
                <a:lnTo>
                  <a:pt x="3175000" y="1420025"/>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Freeform 3"/>
          <p:cNvSpPr/>
          <p:nvPr/>
        </p:nvSpPr>
        <p:spPr>
          <a:xfrm>
            <a:off x="4154832" y="1757982"/>
            <a:ext cx="3187829" cy="1496286"/>
          </a:xfrm>
          <a:custGeom>
            <a:avLst/>
            <a:gdLst>
              <a:gd name="connsiteX0" fmla="*/ 3181350 w 3187700"/>
              <a:gd name="connsiteY0" fmla="*/ 1426375 h 1496225"/>
              <a:gd name="connsiteX1" fmla="*/ 3117850 w 3187700"/>
              <a:gd name="connsiteY1" fmla="*/ 1489875 h 1496225"/>
              <a:gd name="connsiteX2" fmla="*/ 69850 w 3187700"/>
              <a:gd name="connsiteY2" fmla="*/ 1489875 h 1496225"/>
              <a:gd name="connsiteX3" fmla="*/ 6350 w 3187700"/>
              <a:gd name="connsiteY3" fmla="*/ 1426375 h 1496225"/>
              <a:gd name="connsiteX4" fmla="*/ 6350 w 3187700"/>
              <a:gd name="connsiteY4" fmla="*/ 69850 h 1496225"/>
              <a:gd name="connsiteX5" fmla="*/ 69850 w 3187700"/>
              <a:gd name="connsiteY5" fmla="*/ 6350 h 1496225"/>
              <a:gd name="connsiteX6" fmla="*/ 3117850 w 3187700"/>
              <a:gd name="connsiteY6" fmla="*/ 6350 h 1496225"/>
              <a:gd name="connsiteX7" fmla="*/ 3181350 w 3187700"/>
              <a:gd name="connsiteY7" fmla="*/ 69850 h 1496225"/>
              <a:gd name="connsiteX8" fmla="*/ 3181350 w 3187700"/>
              <a:gd name="connsiteY8" fmla="*/ 1426375 h 14962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87700" h="1496225">
                <a:moveTo>
                  <a:pt x="3181350" y="1426375"/>
                </a:moveTo>
                <a:cubicBezTo>
                  <a:pt x="3181350" y="1461439"/>
                  <a:pt x="3152927" y="1489875"/>
                  <a:pt x="3117850" y="1489875"/>
                </a:cubicBezTo>
                <a:lnTo>
                  <a:pt x="69850" y="1489875"/>
                </a:lnTo>
                <a:cubicBezTo>
                  <a:pt x="34785" y="1489875"/>
                  <a:pt x="6350" y="1461439"/>
                  <a:pt x="6350" y="1426375"/>
                </a:cubicBezTo>
                <a:lnTo>
                  <a:pt x="6350" y="69850"/>
                </a:lnTo>
                <a:cubicBezTo>
                  <a:pt x="6350" y="34785"/>
                  <a:pt x="34785" y="6350"/>
                  <a:pt x="69850" y="6350"/>
                </a:cubicBezTo>
                <a:lnTo>
                  <a:pt x="3117850" y="6350"/>
                </a:lnTo>
                <a:cubicBezTo>
                  <a:pt x="3152927" y="6350"/>
                  <a:pt x="3181350" y="34785"/>
                  <a:pt x="3181350" y="69850"/>
                </a:cubicBezTo>
                <a:lnTo>
                  <a:pt x="3181350" y="1426375"/>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Freeform 3"/>
          <p:cNvSpPr/>
          <p:nvPr/>
        </p:nvSpPr>
        <p:spPr>
          <a:xfrm>
            <a:off x="4272802" y="1609590"/>
            <a:ext cx="1467467" cy="309486"/>
          </a:xfrm>
          <a:custGeom>
            <a:avLst/>
            <a:gdLst>
              <a:gd name="connsiteX0" fmla="*/ 1346974 w 1467408"/>
              <a:gd name="connsiteY0" fmla="*/ 309473 h 309473"/>
              <a:gd name="connsiteX1" fmla="*/ 0 w 1467408"/>
              <a:gd name="connsiteY1" fmla="*/ 309473 h 309473"/>
              <a:gd name="connsiteX2" fmla="*/ 0 w 1467408"/>
              <a:gd name="connsiteY2" fmla="*/ 0 h 309473"/>
              <a:gd name="connsiteX3" fmla="*/ 1467408 w 1467408"/>
              <a:gd name="connsiteY3" fmla="*/ 0 h 309473"/>
              <a:gd name="connsiteX4" fmla="*/ 1346974 w 1467408"/>
              <a:gd name="connsiteY4" fmla="*/ 309473 h 3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408" h="309473">
                <a:moveTo>
                  <a:pt x="1346974" y="309473"/>
                </a:moveTo>
                <a:lnTo>
                  <a:pt x="0" y="309473"/>
                </a:lnTo>
                <a:lnTo>
                  <a:pt x="0" y="0"/>
                </a:lnTo>
                <a:lnTo>
                  <a:pt x="1467408" y="0"/>
                </a:lnTo>
                <a:lnTo>
                  <a:pt x="1346974" y="309473"/>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Freeform 3"/>
          <p:cNvSpPr/>
          <p:nvPr/>
        </p:nvSpPr>
        <p:spPr>
          <a:xfrm>
            <a:off x="7619959" y="1764332"/>
            <a:ext cx="3175129" cy="1483585"/>
          </a:xfrm>
          <a:custGeom>
            <a:avLst/>
            <a:gdLst>
              <a:gd name="connsiteX0" fmla="*/ 3175000 w 3175000"/>
              <a:gd name="connsiteY0" fmla="*/ 1420025 h 1483525"/>
              <a:gd name="connsiteX1" fmla="*/ 3111500 w 3175000"/>
              <a:gd name="connsiteY1" fmla="*/ 1483525 h 1483525"/>
              <a:gd name="connsiteX2" fmla="*/ 63500 w 3175000"/>
              <a:gd name="connsiteY2" fmla="*/ 1483525 h 1483525"/>
              <a:gd name="connsiteX3" fmla="*/ 0 w 3175000"/>
              <a:gd name="connsiteY3" fmla="*/ 1420025 h 1483525"/>
              <a:gd name="connsiteX4" fmla="*/ 0 w 3175000"/>
              <a:gd name="connsiteY4" fmla="*/ 63500 h 1483525"/>
              <a:gd name="connsiteX5" fmla="*/ 63500 w 3175000"/>
              <a:gd name="connsiteY5" fmla="*/ 0 h 1483525"/>
              <a:gd name="connsiteX6" fmla="*/ 3111500 w 3175000"/>
              <a:gd name="connsiteY6" fmla="*/ 0 h 1483525"/>
              <a:gd name="connsiteX7" fmla="*/ 3175000 w 3175000"/>
              <a:gd name="connsiteY7" fmla="*/ 63500 h 1483525"/>
              <a:gd name="connsiteX8" fmla="*/ 3175000 w 3175000"/>
              <a:gd name="connsiteY8" fmla="*/ 1420025 h 1483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75000" h="1483525">
                <a:moveTo>
                  <a:pt x="3175000" y="1420025"/>
                </a:moveTo>
                <a:cubicBezTo>
                  <a:pt x="3175000" y="1455089"/>
                  <a:pt x="3146577" y="1483525"/>
                  <a:pt x="3111500" y="1483525"/>
                </a:cubicBezTo>
                <a:lnTo>
                  <a:pt x="63500" y="1483525"/>
                </a:lnTo>
                <a:cubicBezTo>
                  <a:pt x="28435" y="1483525"/>
                  <a:pt x="0" y="1455089"/>
                  <a:pt x="0" y="1420025"/>
                </a:cubicBezTo>
                <a:lnTo>
                  <a:pt x="0" y="63500"/>
                </a:lnTo>
                <a:cubicBezTo>
                  <a:pt x="0" y="28435"/>
                  <a:pt x="28435" y="0"/>
                  <a:pt x="63500" y="0"/>
                </a:cubicBezTo>
                <a:lnTo>
                  <a:pt x="3111500" y="0"/>
                </a:lnTo>
                <a:cubicBezTo>
                  <a:pt x="3146577" y="0"/>
                  <a:pt x="3175000" y="28435"/>
                  <a:pt x="3175000" y="63500"/>
                </a:cubicBezTo>
                <a:lnTo>
                  <a:pt x="3175000" y="1420025"/>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Freeform 3"/>
          <p:cNvSpPr/>
          <p:nvPr/>
        </p:nvSpPr>
        <p:spPr>
          <a:xfrm>
            <a:off x="7613608" y="1757982"/>
            <a:ext cx="3187829" cy="1496286"/>
          </a:xfrm>
          <a:custGeom>
            <a:avLst/>
            <a:gdLst>
              <a:gd name="connsiteX0" fmla="*/ 3181350 w 3187700"/>
              <a:gd name="connsiteY0" fmla="*/ 1426375 h 1496225"/>
              <a:gd name="connsiteX1" fmla="*/ 3117850 w 3187700"/>
              <a:gd name="connsiteY1" fmla="*/ 1489875 h 1496225"/>
              <a:gd name="connsiteX2" fmla="*/ 69850 w 3187700"/>
              <a:gd name="connsiteY2" fmla="*/ 1489875 h 1496225"/>
              <a:gd name="connsiteX3" fmla="*/ 6350 w 3187700"/>
              <a:gd name="connsiteY3" fmla="*/ 1426375 h 1496225"/>
              <a:gd name="connsiteX4" fmla="*/ 6350 w 3187700"/>
              <a:gd name="connsiteY4" fmla="*/ 69850 h 1496225"/>
              <a:gd name="connsiteX5" fmla="*/ 69850 w 3187700"/>
              <a:gd name="connsiteY5" fmla="*/ 6350 h 1496225"/>
              <a:gd name="connsiteX6" fmla="*/ 3117850 w 3187700"/>
              <a:gd name="connsiteY6" fmla="*/ 6350 h 1496225"/>
              <a:gd name="connsiteX7" fmla="*/ 3181350 w 3187700"/>
              <a:gd name="connsiteY7" fmla="*/ 69850 h 1496225"/>
              <a:gd name="connsiteX8" fmla="*/ 3181350 w 3187700"/>
              <a:gd name="connsiteY8" fmla="*/ 1426375 h 14962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87700" h="1496225">
                <a:moveTo>
                  <a:pt x="3181350" y="1426375"/>
                </a:moveTo>
                <a:cubicBezTo>
                  <a:pt x="3181350" y="1461439"/>
                  <a:pt x="3152927" y="1489875"/>
                  <a:pt x="3117850" y="1489875"/>
                </a:cubicBezTo>
                <a:lnTo>
                  <a:pt x="69850" y="1489875"/>
                </a:lnTo>
                <a:cubicBezTo>
                  <a:pt x="34785" y="1489875"/>
                  <a:pt x="6350" y="1461439"/>
                  <a:pt x="6350" y="1426375"/>
                </a:cubicBezTo>
                <a:lnTo>
                  <a:pt x="6350" y="69850"/>
                </a:lnTo>
                <a:cubicBezTo>
                  <a:pt x="6350" y="34785"/>
                  <a:pt x="34785" y="6350"/>
                  <a:pt x="69850" y="6350"/>
                </a:cubicBezTo>
                <a:lnTo>
                  <a:pt x="3117850" y="6350"/>
                </a:lnTo>
                <a:cubicBezTo>
                  <a:pt x="3152927" y="6350"/>
                  <a:pt x="3181350" y="34785"/>
                  <a:pt x="3181350" y="69850"/>
                </a:cubicBezTo>
                <a:lnTo>
                  <a:pt x="3181350" y="1426375"/>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Freeform 3"/>
          <p:cNvSpPr/>
          <p:nvPr/>
        </p:nvSpPr>
        <p:spPr>
          <a:xfrm>
            <a:off x="7731577" y="1609590"/>
            <a:ext cx="1467467" cy="309486"/>
          </a:xfrm>
          <a:custGeom>
            <a:avLst/>
            <a:gdLst>
              <a:gd name="connsiteX0" fmla="*/ 1346975 w 1467408"/>
              <a:gd name="connsiteY0" fmla="*/ 309473 h 309473"/>
              <a:gd name="connsiteX1" fmla="*/ 0 w 1467408"/>
              <a:gd name="connsiteY1" fmla="*/ 309473 h 309473"/>
              <a:gd name="connsiteX2" fmla="*/ 0 w 1467408"/>
              <a:gd name="connsiteY2" fmla="*/ 0 h 309473"/>
              <a:gd name="connsiteX3" fmla="*/ 1467408 w 1467408"/>
              <a:gd name="connsiteY3" fmla="*/ 0 h 309473"/>
              <a:gd name="connsiteX4" fmla="*/ 1346975 w 1467408"/>
              <a:gd name="connsiteY4" fmla="*/ 309473 h 3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408" h="309473">
                <a:moveTo>
                  <a:pt x="1346975" y="309473"/>
                </a:moveTo>
                <a:lnTo>
                  <a:pt x="0" y="309473"/>
                </a:lnTo>
                <a:lnTo>
                  <a:pt x="0" y="0"/>
                </a:lnTo>
                <a:lnTo>
                  <a:pt x="1467408" y="0"/>
                </a:lnTo>
                <a:lnTo>
                  <a:pt x="1346975" y="309473"/>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Freeform 3"/>
          <p:cNvSpPr/>
          <p:nvPr/>
        </p:nvSpPr>
        <p:spPr>
          <a:xfrm>
            <a:off x="725892" y="3901777"/>
            <a:ext cx="3175129" cy="1483584"/>
          </a:xfrm>
          <a:custGeom>
            <a:avLst/>
            <a:gdLst>
              <a:gd name="connsiteX0" fmla="*/ 3175000 w 3175000"/>
              <a:gd name="connsiteY0" fmla="*/ 1420024 h 1483524"/>
              <a:gd name="connsiteX1" fmla="*/ 3111500 w 3175000"/>
              <a:gd name="connsiteY1" fmla="*/ 1483524 h 1483524"/>
              <a:gd name="connsiteX2" fmla="*/ 63500 w 3175000"/>
              <a:gd name="connsiteY2" fmla="*/ 1483524 h 1483524"/>
              <a:gd name="connsiteX3" fmla="*/ 0 w 3175000"/>
              <a:gd name="connsiteY3" fmla="*/ 1420024 h 1483524"/>
              <a:gd name="connsiteX4" fmla="*/ 0 w 3175000"/>
              <a:gd name="connsiteY4" fmla="*/ 63500 h 1483524"/>
              <a:gd name="connsiteX5" fmla="*/ 63500 w 3175000"/>
              <a:gd name="connsiteY5" fmla="*/ 0 h 1483524"/>
              <a:gd name="connsiteX6" fmla="*/ 3111500 w 3175000"/>
              <a:gd name="connsiteY6" fmla="*/ 0 h 1483524"/>
              <a:gd name="connsiteX7" fmla="*/ 3175000 w 3175000"/>
              <a:gd name="connsiteY7" fmla="*/ 63500 h 1483524"/>
              <a:gd name="connsiteX8" fmla="*/ 3175000 w 3175000"/>
              <a:gd name="connsiteY8" fmla="*/ 1420024 h 14835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75000" h="1483524">
                <a:moveTo>
                  <a:pt x="3175000" y="1420024"/>
                </a:moveTo>
                <a:cubicBezTo>
                  <a:pt x="3175000" y="1455089"/>
                  <a:pt x="3146577" y="1483524"/>
                  <a:pt x="3111500" y="1483524"/>
                </a:cubicBezTo>
                <a:lnTo>
                  <a:pt x="63500" y="1483524"/>
                </a:lnTo>
                <a:cubicBezTo>
                  <a:pt x="28435" y="1483524"/>
                  <a:pt x="0" y="1455089"/>
                  <a:pt x="0" y="1420024"/>
                </a:cubicBezTo>
                <a:lnTo>
                  <a:pt x="0" y="63500"/>
                </a:lnTo>
                <a:cubicBezTo>
                  <a:pt x="0" y="28435"/>
                  <a:pt x="28435" y="0"/>
                  <a:pt x="63500" y="0"/>
                </a:cubicBezTo>
                <a:lnTo>
                  <a:pt x="3111500" y="0"/>
                </a:lnTo>
                <a:cubicBezTo>
                  <a:pt x="3146577" y="0"/>
                  <a:pt x="3175000" y="28435"/>
                  <a:pt x="3175000" y="63500"/>
                </a:cubicBezTo>
                <a:lnTo>
                  <a:pt x="3175000" y="1420024"/>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Freeform 3"/>
          <p:cNvSpPr/>
          <p:nvPr/>
        </p:nvSpPr>
        <p:spPr>
          <a:xfrm>
            <a:off x="719541" y="3895427"/>
            <a:ext cx="3187829" cy="1496285"/>
          </a:xfrm>
          <a:custGeom>
            <a:avLst/>
            <a:gdLst>
              <a:gd name="connsiteX0" fmla="*/ 3181350 w 3187700"/>
              <a:gd name="connsiteY0" fmla="*/ 1426374 h 1496224"/>
              <a:gd name="connsiteX1" fmla="*/ 3117850 w 3187700"/>
              <a:gd name="connsiteY1" fmla="*/ 1489874 h 1496224"/>
              <a:gd name="connsiteX2" fmla="*/ 69850 w 3187700"/>
              <a:gd name="connsiteY2" fmla="*/ 1489874 h 1496224"/>
              <a:gd name="connsiteX3" fmla="*/ 6350 w 3187700"/>
              <a:gd name="connsiteY3" fmla="*/ 1426374 h 1496224"/>
              <a:gd name="connsiteX4" fmla="*/ 6350 w 3187700"/>
              <a:gd name="connsiteY4" fmla="*/ 69850 h 1496224"/>
              <a:gd name="connsiteX5" fmla="*/ 69850 w 3187700"/>
              <a:gd name="connsiteY5" fmla="*/ 6350 h 1496224"/>
              <a:gd name="connsiteX6" fmla="*/ 3117850 w 3187700"/>
              <a:gd name="connsiteY6" fmla="*/ 6350 h 1496224"/>
              <a:gd name="connsiteX7" fmla="*/ 3181350 w 3187700"/>
              <a:gd name="connsiteY7" fmla="*/ 69850 h 1496224"/>
              <a:gd name="connsiteX8" fmla="*/ 3181350 w 3187700"/>
              <a:gd name="connsiteY8" fmla="*/ 1426374 h 14962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87700" h="1496224">
                <a:moveTo>
                  <a:pt x="3181350" y="1426374"/>
                </a:moveTo>
                <a:cubicBezTo>
                  <a:pt x="3181350" y="1461439"/>
                  <a:pt x="3152927" y="1489874"/>
                  <a:pt x="3117850" y="1489874"/>
                </a:cubicBezTo>
                <a:lnTo>
                  <a:pt x="69850" y="1489874"/>
                </a:lnTo>
                <a:cubicBezTo>
                  <a:pt x="34785" y="1489874"/>
                  <a:pt x="6350" y="1461439"/>
                  <a:pt x="6350" y="1426374"/>
                </a:cubicBezTo>
                <a:lnTo>
                  <a:pt x="6350" y="69850"/>
                </a:lnTo>
                <a:cubicBezTo>
                  <a:pt x="6350" y="34785"/>
                  <a:pt x="34785" y="6350"/>
                  <a:pt x="69850" y="6350"/>
                </a:cubicBezTo>
                <a:lnTo>
                  <a:pt x="3117850" y="6350"/>
                </a:lnTo>
                <a:cubicBezTo>
                  <a:pt x="3152927" y="6350"/>
                  <a:pt x="3181350" y="34785"/>
                  <a:pt x="3181350" y="69850"/>
                </a:cubicBezTo>
                <a:lnTo>
                  <a:pt x="3181350" y="1426374"/>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837511" y="3747035"/>
            <a:ext cx="1467467" cy="309486"/>
          </a:xfrm>
          <a:custGeom>
            <a:avLst/>
            <a:gdLst>
              <a:gd name="connsiteX0" fmla="*/ 1346974 w 1467408"/>
              <a:gd name="connsiteY0" fmla="*/ 309473 h 309473"/>
              <a:gd name="connsiteX1" fmla="*/ 0 w 1467408"/>
              <a:gd name="connsiteY1" fmla="*/ 309473 h 309473"/>
              <a:gd name="connsiteX2" fmla="*/ 0 w 1467408"/>
              <a:gd name="connsiteY2" fmla="*/ 0 h 309473"/>
              <a:gd name="connsiteX3" fmla="*/ 1467408 w 1467408"/>
              <a:gd name="connsiteY3" fmla="*/ 0 h 309473"/>
              <a:gd name="connsiteX4" fmla="*/ 1346974 w 1467408"/>
              <a:gd name="connsiteY4" fmla="*/ 309473 h 3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408" h="309473">
                <a:moveTo>
                  <a:pt x="1346974" y="309473"/>
                </a:moveTo>
                <a:lnTo>
                  <a:pt x="0" y="309473"/>
                </a:lnTo>
                <a:lnTo>
                  <a:pt x="0" y="0"/>
                </a:lnTo>
                <a:lnTo>
                  <a:pt x="1467408" y="0"/>
                </a:lnTo>
                <a:lnTo>
                  <a:pt x="1346974" y="309473"/>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7" name="Freeform 3"/>
          <p:cNvSpPr/>
          <p:nvPr/>
        </p:nvSpPr>
        <p:spPr>
          <a:xfrm>
            <a:off x="4161183" y="3901777"/>
            <a:ext cx="3175129" cy="1483584"/>
          </a:xfrm>
          <a:custGeom>
            <a:avLst/>
            <a:gdLst>
              <a:gd name="connsiteX0" fmla="*/ 3175000 w 3175000"/>
              <a:gd name="connsiteY0" fmla="*/ 1420024 h 1483524"/>
              <a:gd name="connsiteX1" fmla="*/ 3111500 w 3175000"/>
              <a:gd name="connsiteY1" fmla="*/ 1483524 h 1483524"/>
              <a:gd name="connsiteX2" fmla="*/ 63500 w 3175000"/>
              <a:gd name="connsiteY2" fmla="*/ 1483524 h 1483524"/>
              <a:gd name="connsiteX3" fmla="*/ 0 w 3175000"/>
              <a:gd name="connsiteY3" fmla="*/ 1420024 h 1483524"/>
              <a:gd name="connsiteX4" fmla="*/ 0 w 3175000"/>
              <a:gd name="connsiteY4" fmla="*/ 63500 h 1483524"/>
              <a:gd name="connsiteX5" fmla="*/ 63500 w 3175000"/>
              <a:gd name="connsiteY5" fmla="*/ 0 h 1483524"/>
              <a:gd name="connsiteX6" fmla="*/ 3111500 w 3175000"/>
              <a:gd name="connsiteY6" fmla="*/ 0 h 1483524"/>
              <a:gd name="connsiteX7" fmla="*/ 3175000 w 3175000"/>
              <a:gd name="connsiteY7" fmla="*/ 63500 h 1483524"/>
              <a:gd name="connsiteX8" fmla="*/ 3175000 w 3175000"/>
              <a:gd name="connsiteY8" fmla="*/ 1420024 h 14835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75000" h="1483524">
                <a:moveTo>
                  <a:pt x="3175000" y="1420024"/>
                </a:moveTo>
                <a:cubicBezTo>
                  <a:pt x="3175000" y="1455089"/>
                  <a:pt x="3146577" y="1483524"/>
                  <a:pt x="3111500" y="1483524"/>
                </a:cubicBezTo>
                <a:lnTo>
                  <a:pt x="63500" y="1483524"/>
                </a:lnTo>
                <a:cubicBezTo>
                  <a:pt x="28435" y="1483524"/>
                  <a:pt x="0" y="1455089"/>
                  <a:pt x="0" y="1420024"/>
                </a:cubicBezTo>
                <a:lnTo>
                  <a:pt x="0" y="63500"/>
                </a:lnTo>
                <a:cubicBezTo>
                  <a:pt x="0" y="28435"/>
                  <a:pt x="28435" y="0"/>
                  <a:pt x="63500" y="0"/>
                </a:cubicBezTo>
                <a:lnTo>
                  <a:pt x="3111500" y="0"/>
                </a:lnTo>
                <a:cubicBezTo>
                  <a:pt x="3146577" y="0"/>
                  <a:pt x="3175000" y="28435"/>
                  <a:pt x="3175000" y="63500"/>
                </a:cubicBezTo>
                <a:lnTo>
                  <a:pt x="3175000" y="1420024"/>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Freeform 3"/>
          <p:cNvSpPr/>
          <p:nvPr/>
        </p:nvSpPr>
        <p:spPr>
          <a:xfrm>
            <a:off x="4154832" y="3895427"/>
            <a:ext cx="3187829" cy="1496285"/>
          </a:xfrm>
          <a:custGeom>
            <a:avLst/>
            <a:gdLst>
              <a:gd name="connsiteX0" fmla="*/ 3181350 w 3187700"/>
              <a:gd name="connsiteY0" fmla="*/ 1426374 h 1496224"/>
              <a:gd name="connsiteX1" fmla="*/ 3117850 w 3187700"/>
              <a:gd name="connsiteY1" fmla="*/ 1489874 h 1496224"/>
              <a:gd name="connsiteX2" fmla="*/ 69850 w 3187700"/>
              <a:gd name="connsiteY2" fmla="*/ 1489874 h 1496224"/>
              <a:gd name="connsiteX3" fmla="*/ 6350 w 3187700"/>
              <a:gd name="connsiteY3" fmla="*/ 1426374 h 1496224"/>
              <a:gd name="connsiteX4" fmla="*/ 6350 w 3187700"/>
              <a:gd name="connsiteY4" fmla="*/ 69850 h 1496224"/>
              <a:gd name="connsiteX5" fmla="*/ 69850 w 3187700"/>
              <a:gd name="connsiteY5" fmla="*/ 6350 h 1496224"/>
              <a:gd name="connsiteX6" fmla="*/ 3117850 w 3187700"/>
              <a:gd name="connsiteY6" fmla="*/ 6350 h 1496224"/>
              <a:gd name="connsiteX7" fmla="*/ 3181350 w 3187700"/>
              <a:gd name="connsiteY7" fmla="*/ 69850 h 1496224"/>
              <a:gd name="connsiteX8" fmla="*/ 3181350 w 3187700"/>
              <a:gd name="connsiteY8" fmla="*/ 1426374 h 14962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187700" h="1496224">
                <a:moveTo>
                  <a:pt x="3181350" y="1426374"/>
                </a:moveTo>
                <a:cubicBezTo>
                  <a:pt x="3181350" y="1461439"/>
                  <a:pt x="3152927" y="1489874"/>
                  <a:pt x="3117850" y="1489874"/>
                </a:cubicBezTo>
                <a:lnTo>
                  <a:pt x="69850" y="1489874"/>
                </a:lnTo>
                <a:cubicBezTo>
                  <a:pt x="34785" y="1489874"/>
                  <a:pt x="6350" y="1461439"/>
                  <a:pt x="6350" y="1426374"/>
                </a:cubicBezTo>
                <a:lnTo>
                  <a:pt x="6350" y="69850"/>
                </a:lnTo>
                <a:cubicBezTo>
                  <a:pt x="6350" y="34785"/>
                  <a:pt x="34785" y="6350"/>
                  <a:pt x="69850" y="6350"/>
                </a:cubicBezTo>
                <a:lnTo>
                  <a:pt x="3117850" y="6350"/>
                </a:lnTo>
                <a:cubicBezTo>
                  <a:pt x="3152927" y="6350"/>
                  <a:pt x="3181350" y="34785"/>
                  <a:pt x="3181350" y="69850"/>
                </a:cubicBezTo>
                <a:lnTo>
                  <a:pt x="3181350" y="1426374"/>
                </a:lnTo>
              </a:path>
            </a:pathLst>
          </a:custGeom>
          <a:solidFill>
            <a:srgbClr val="000000">
              <a:alpha val="0"/>
            </a:srgbClr>
          </a:solidFill>
          <a:ln w="12700">
            <a:solidFill>
              <a:srgbClr val="D4B46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9" name="Freeform 3"/>
          <p:cNvSpPr/>
          <p:nvPr/>
        </p:nvSpPr>
        <p:spPr>
          <a:xfrm>
            <a:off x="4272802" y="3747035"/>
            <a:ext cx="1467467" cy="309486"/>
          </a:xfrm>
          <a:custGeom>
            <a:avLst/>
            <a:gdLst>
              <a:gd name="connsiteX0" fmla="*/ 1346974 w 1467408"/>
              <a:gd name="connsiteY0" fmla="*/ 309473 h 309473"/>
              <a:gd name="connsiteX1" fmla="*/ 0 w 1467408"/>
              <a:gd name="connsiteY1" fmla="*/ 309473 h 309473"/>
              <a:gd name="connsiteX2" fmla="*/ 0 w 1467408"/>
              <a:gd name="connsiteY2" fmla="*/ 0 h 309473"/>
              <a:gd name="connsiteX3" fmla="*/ 1467408 w 1467408"/>
              <a:gd name="connsiteY3" fmla="*/ 0 h 309473"/>
              <a:gd name="connsiteX4" fmla="*/ 1346974 w 1467408"/>
              <a:gd name="connsiteY4" fmla="*/ 309473 h 3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7408" h="309473">
                <a:moveTo>
                  <a:pt x="1346974" y="309473"/>
                </a:moveTo>
                <a:lnTo>
                  <a:pt x="0" y="309473"/>
                </a:lnTo>
                <a:lnTo>
                  <a:pt x="0" y="0"/>
                </a:lnTo>
                <a:lnTo>
                  <a:pt x="1467408" y="0"/>
                </a:lnTo>
                <a:lnTo>
                  <a:pt x="1346974" y="309473"/>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0" name="TextBox 1"/>
          <p:cNvSpPr txBox="1"/>
          <p:nvPr/>
        </p:nvSpPr>
        <p:spPr>
          <a:xfrm>
            <a:off x="647959" y="381344"/>
            <a:ext cx="1676400" cy="408305"/>
          </a:xfrm>
          <a:prstGeom prst="rect">
            <a:avLst/>
          </a:prstGeom>
          <a:noFill/>
        </p:spPr>
        <p:txBody>
          <a:bodyPr wrap="none" lIns="0" tIns="0" rIns="0" rtlCol="0">
            <a:spAutoFit/>
          </a:bodyPr>
          <a:lstStyle/>
          <a:p>
            <a:pPr defTabSz="0">
              <a:lnSpc>
                <a:spcPts val="28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组织架构职能</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1" name="TextBox 1"/>
          <p:cNvSpPr txBox="1"/>
          <p:nvPr/>
        </p:nvSpPr>
        <p:spPr>
          <a:xfrm>
            <a:off x="889269" y="1662827"/>
            <a:ext cx="533400" cy="273685"/>
          </a:xfrm>
          <a:prstGeom prst="rect">
            <a:avLst/>
          </a:prstGeom>
          <a:noFill/>
        </p:spPr>
        <p:txBody>
          <a:bodyPr wrap="none" lIns="0" tIns="0" rIns="0" rtlCol="0">
            <a:spAutoFit/>
          </a:bodyPr>
          <a:lstStyle/>
          <a:p>
            <a:pPr defTabSz="0">
              <a:lnSpc>
                <a:spcPct val="1000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董事会</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TextBox 1"/>
          <p:cNvSpPr txBox="1"/>
          <p:nvPr/>
        </p:nvSpPr>
        <p:spPr>
          <a:xfrm>
            <a:off x="7780569" y="1662827"/>
            <a:ext cx="889000" cy="273685"/>
          </a:xfrm>
          <a:prstGeom prst="rect">
            <a:avLst/>
          </a:prstGeom>
          <a:noFill/>
        </p:spPr>
        <p:txBody>
          <a:bodyPr wrap="none" lIns="0" tIns="0" rIns="0" rtlCol="0">
            <a:spAutoFit/>
          </a:bodyPr>
          <a:lstStyle/>
          <a:p>
            <a:pPr defTabSz="0">
              <a:lnSpc>
                <a:spcPct val="1000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产品研发部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4" name="TextBox 1"/>
          <p:cNvSpPr txBox="1"/>
          <p:nvPr/>
        </p:nvSpPr>
        <p:spPr>
          <a:xfrm>
            <a:off x="889269" y="3731025"/>
            <a:ext cx="533400" cy="350520"/>
          </a:xfrm>
          <a:prstGeom prst="rect">
            <a:avLst/>
          </a:prstGeom>
          <a:noFill/>
        </p:spPr>
        <p:txBody>
          <a:bodyPr wrap="none" lIns="0" tIns="0" rIns="0" rtlCol="0">
            <a:spAutoFit/>
          </a:bodyPr>
          <a:lstStyle/>
          <a:p>
            <a:pPr defTabSz="0">
              <a:lnSpc>
                <a:spcPts val="24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创作部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5" name="TextBox 1"/>
          <p:cNvSpPr txBox="1"/>
          <p:nvPr/>
        </p:nvSpPr>
        <p:spPr>
          <a:xfrm>
            <a:off x="837834" y="1992392"/>
            <a:ext cx="2743200" cy="1143000"/>
          </a:xfrm>
          <a:prstGeom prst="rect">
            <a:avLst/>
          </a:prstGeom>
          <a:noFill/>
        </p:spPr>
        <p:txBody>
          <a:bodyPr wrap="none" lIns="0" tIns="0" rIns="0" rtlCol="0">
            <a:spAutoFit/>
          </a:bodyPr>
          <a:lstStyle/>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决定公司的经营方针和投资计划；</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选举和更换董事、监事；</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批准公司年度财务预算方案、决策方案；</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审议批准共的利润分配和亏损方案。</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6" name="TextBox 1"/>
          <p:cNvSpPr txBox="1"/>
          <p:nvPr/>
        </p:nvSpPr>
        <p:spPr>
          <a:xfrm>
            <a:off x="4324619" y="1662827"/>
            <a:ext cx="533400" cy="273685"/>
          </a:xfrm>
          <a:prstGeom prst="rect">
            <a:avLst/>
          </a:prstGeom>
          <a:noFill/>
        </p:spPr>
        <p:txBody>
          <a:bodyPr wrap="none" lIns="0" tIns="0" rIns="0" rtlCol="0">
            <a:spAutoFit/>
          </a:bodyPr>
          <a:lstStyle/>
          <a:p>
            <a:pPr algn="l" defTabSz="0">
              <a:lnSpc>
                <a:spcPct val="1000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sym typeface="+mn-ea"/>
              </a:rPr>
              <a:t>总经理</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7" name="TextBox 1"/>
          <p:cNvSpPr txBox="1"/>
          <p:nvPr/>
        </p:nvSpPr>
        <p:spPr>
          <a:xfrm>
            <a:off x="4273184" y="1992392"/>
            <a:ext cx="2743200" cy="1143000"/>
          </a:xfrm>
          <a:prstGeom prst="rect">
            <a:avLst/>
          </a:prstGeom>
          <a:noFill/>
        </p:spPr>
        <p:txBody>
          <a:bodyPr wrap="none" lIns="0" tIns="0" rIns="0" rtlCol="0">
            <a:spAutoFit/>
          </a:bodyPr>
          <a:lstStyle/>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主持公司的生产经营管理工作；</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组织实施公司年度经营计划和投资方案；</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拟定公司内部管理机构方案；</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指定公司具体规章。</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8" name="TextBox 1"/>
          <p:cNvSpPr txBox="1"/>
          <p:nvPr/>
        </p:nvSpPr>
        <p:spPr>
          <a:xfrm>
            <a:off x="4329064" y="3802145"/>
            <a:ext cx="533400" cy="273685"/>
          </a:xfrm>
          <a:prstGeom prst="rect">
            <a:avLst/>
          </a:prstGeom>
          <a:noFill/>
        </p:spPr>
        <p:txBody>
          <a:bodyPr wrap="none" lIns="0" tIns="0" rIns="0" rtlCol="0">
            <a:spAutoFit/>
          </a:bodyPr>
          <a:lstStyle/>
          <a:p>
            <a:pPr algn="l" defTabSz="0">
              <a:lnSpc>
                <a:spcPct val="100000"/>
              </a:lnSpc>
            </a:pPr>
            <a:r>
              <a:rPr lang="en-US" altLang="zh-CN" sz="14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sym typeface="+mn-ea"/>
              </a:rPr>
              <a:t>服务部</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9" name="TextBox 1"/>
          <p:cNvSpPr txBox="1"/>
          <p:nvPr/>
        </p:nvSpPr>
        <p:spPr>
          <a:xfrm>
            <a:off x="4277629" y="4134885"/>
            <a:ext cx="2286000" cy="868680"/>
          </a:xfrm>
          <a:prstGeom prst="rect">
            <a:avLst/>
          </a:prstGeom>
          <a:noFill/>
        </p:spPr>
        <p:txBody>
          <a:bodyPr wrap="none" lIns="0" tIns="0" rIns="0" rtlCol="0">
            <a:spAutoFit/>
          </a:bodyPr>
          <a:lstStyle/>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最少量人员配置，</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做好公司人事、行政、财务工作；</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l"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sym typeface="+mn-ea"/>
              </a:rPr>
              <a:t>保障公司员工基本权利。</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0" name="TextBox 1"/>
          <p:cNvSpPr txBox="1"/>
          <p:nvPr/>
        </p:nvSpPr>
        <p:spPr>
          <a:xfrm>
            <a:off x="7780569" y="1992392"/>
            <a:ext cx="2286000" cy="1143000"/>
          </a:xfrm>
          <a:prstGeom prst="rect">
            <a:avLst/>
          </a:prstGeom>
          <a:noFill/>
        </p:spPr>
        <p:txBody>
          <a:bodyPr wrap="none" lIns="0" tIns="0" rIns="0" rtlCol="0">
            <a:spAutoFit/>
          </a:bodyPr>
          <a:lstStyle/>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负责核心技术的完善，</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新产品的研发及产品检测；</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不断研究技术创新，</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为公司发展提供技术动力与保障。</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1" name="TextBox 1"/>
          <p:cNvSpPr txBox="1"/>
          <p:nvPr/>
        </p:nvSpPr>
        <p:spPr>
          <a:xfrm>
            <a:off x="889269" y="4134885"/>
            <a:ext cx="2743200" cy="1143000"/>
          </a:xfrm>
          <a:prstGeom prst="rect">
            <a:avLst/>
          </a:prstGeom>
          <a:noFill/>
        </p:spPr>
        <p:txBody>
          <a:bodyPr wrap="none" lIns="0" tIns="0" rIns="0" rtlCol="0">
            <a:spAutoFit/>
          </a:bodyPr>
          <a:lstStyle/>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负责公司主要业务的创作和生产；</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保障服务客户的满意；</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保质保量按时完成正常客户的业务创作，</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defTabSz="0">
              <a:lnSpc>
                <a:spcPct val="150000"/>
              </a:lnSpc>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保障公司客户利润来源。</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45" y="341"/>
            <a:ext cx="11520471" cy="6480259"/>
          </a:xfrm>
          <a:custGeom>
            <a:avLst/>
            <a:gdLst>
              <a:gd name="connsiteX0" fmla="*/ 0 w 11520005"/>
              <a:gd name="connsiteY0" fmla="*/ 6479997 h 6479997"/>
              <a:gd name="connsiteX1" fmla="*/ 11520005 w 11520005"/>
              <a:gd name="connsiteY1" fmla="*/ 6479997 h 6479997"/>
              <a:gd name="connsiteX2" fmla="*/ 11520005 w 11520005"/>
              <a:gd name="connsiteY2" fmla="*/ 0 h 6479997"/>
              <a:gd name="connsiteX3" fmla="*/ 0 w 11520005"/>
              <a:gd name="connsiteY3" fmla="*/ 0 h 6479997"/>
              <a:gd name="connsiteX4" fmla="*/ 0 w 11520005"/>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0005" h="6479997">
                <a:moveTo>
                  <a:pt x="0" y="6479997"/>
                </a:moveTo>
                <a:lnTo>
                  <a:pt x="11520005" y="6479997"/>
                </a:lnTo>
                <a:lnTo>
                  <a:pt x="11520005"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89" y="904029"/>
            <a:ext cx="10373196" cy="25401"/>
          </a:xfrm>
          <a:custGeom>
            <a:avLst/>
            <a:gdLst>
              <a:gd name="connsiteX0" fmla="*/ 6350 w 10372776"/>
              <a:gd name="connsiteY0" fmla="*/ 6350 h 25400"/>
              <a:gd name="connsiteX1" fmla="*/ 10366425 w 10372776"/>
              <a:gd name="connsiteY1" fmla="*/ 6350 h 25400"/>
            </a:gdLst>
            <a:ahLst/>
            <a:cxnLst>
              <a:cxn ang="0">
                <a:pos x="connsiteX0" y="connsiteY0"/>
              </a:cxn>
              <a:cxn ang="1">
                <a:pos x="connsiteX1" y="connsiteY1"/>
              </a:cxn>
            </a:cxnLst>
            <a:rect l="l" t="t" r="r" b="b"/>
            <a:pathLst>
              <a:path w="10372776" h="25400">
                <a:moveTo>
                  <a:pt x="6350" y="6350"/>
                </a:moveTo>
                <a:lnTo>
                  <a:pt x="10366425"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35" y="354999"/>
            <a:ext cx="2214855" cy="428286"/>
          </a:xfrm>
          <a:custGeom>
            <a:avLst/>
            <a:gdLst>
              <a:gd name="connsiteX0" fmla="*/ 2048090 w 2214765"/>
              <a:gd name="connsiteY0" fmla="*/ 428269 h 428269"/>
              <a:gd name="connsiteX1" fmla="*/ 0 w 2214765"/>
              <a:gd name="connsiteY1" fmla="*/ 428269 h 428269"/>
              <a:gd name="connsiteX2" fmla="*/ 0 w 2214765"/>
              <a:gd name="connsiteY2" fmla="*/ 0 h 428269"/>
              <a:gd name="connsiteX3" fmla="*/ 2214765 w 2214765"/>
              <a:gd name="connsiteY3" fmla="*/ 0 h 428269"/>
              <a:gd name="connsiteX4" fmla="*/ 2048090 w 2214765"/>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14765" h="428269">
                <a:moveTo>
                  <a:pt x="2048090" y="428269"/>
                </a:moveTo>
                <a:lnTo>
                  <a:pt x="0" y="428269"/>
                </a:lnTo>
                <a:lnTo>
                  <a:pt x="0" y="0"/>
                </a:lnTo>
                <a:lnTo>
                  <a:pt x="2214765" y="0"/>
                </a:lnTo>
                <a:lnTo>
                  <a:pt x="2048090"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TextBox 1"/>
          <p:cNvSpPr txBox="1"/>
          <p:nvPr/>
        </p:nvSpPr>
        <p:spPr>
          <a:xfrm>
            <a:off x="571756" y="394045"/>
            <a:ext cx="1193800" cy="404495"/>
          </a:xfrm>
          <a:prstGeom prst="rect">
            <a:avLst/>
          </a:prstGeom>
          <a:noFill/>
        </p:spPr>
        <p:txBody>
          <a:bodyPr wrap="none" lIns="0" tIns="0" rIns="0" rtlCol="0">
            <a:spAutoFit/>
          </a:bodyPr>
          <a:lstStyle/>
          <a:p>
            <a:pPr defTabSz="0">
              <a:lnSpc>
                <a:spcPct val="100000"/>
              </a:lnSpc>
              <a:tabLst>
                <a:tab pos="76200" algn="l"/>
              </a:tabLst>
            </a:pPr>
            <a:r>
              <a:rPr lang="en-US" altLang="zh-CN" dirty="0" smtClean="0">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团队成员</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2" name="TextBox 1"/>
          <p:cNvSpPr txBox="1"/>
          <p:nvPr/>
        </p:nvSpPr>
        <p:spPr>
          <a:xfrm>
            <a:off x="571756" y="1010630"/>
            <a:ext cx="6934200" cy="365760"/>
          </a:xfrm>
          <a:prstGeom prst="rect">
            <a:avLst/>
          </a:prstGeom>
          <a:noFill/>
        </p:spPr>
        <p:txBody>
          <a:bodyPr wrap="none" lIns="0" tIns="0" rIns="0" rtlCol="0">
            <a:spAutoFit/>
          </a:bodyPr>
          <a:lstStyle/>
          <a:p>
            <a:pPr defTabSz="0">
              <a:lnSpc>
                <a:spcPct val="150000"/>
              </a:lnSpc>
              <a:tabLst>
                <a:tab pos="76200" algn="l"/>
              </a:tabLst>
            </a:pPr>
            <a:r>
              <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rPr>
              <a:t>各领域行业精英聚集，最优人力资源配置，最大化保障公司团队凝聚力，保持团队优势。</a:t>
            </a:r>
            <a:endParaRPr lang="en-US" altLang="zh-CN" sz="1400" dirty="0" smtClean="0">
              <a:solidFill>
                <a:srgbClr val="9FA0A0"/>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3" name="Freeform 3"/>
          <p:cNvSpPr/>
          <p:nvPr/>
        </p:nvSpPr>
        <p:spPr>
          <a:xfrm>
            <a:off x="713740" y="2011680"/>
            <a:ext cx="2087880" cy="3244850"/>
          </a:xfrm>
          <a:custGeom>
            <a:avLst/>
            <a:gdLst>
              <a:gd name="connsiteX0" fmla="*/ 2087994 w 2087994"/>
              <a:gd name="connsiteY0" fmla="*/ 3117050 h 3117050"/>
              <a:gd name="connsiteX1" fmla="*/ 0 w 2087994"/>
              <a:gd name="connsiteY1" fmla="*/ 3117050 h 3117050"/>
              <a:gd name="connsiteX2" fmla="*/ 0 w 2087994"/>
              <a:gd name="connsiteY2" fmla="*/ 0 h 3117050"/>
              <a:gd name="connsiteX3" fmla="*/ 2087994 w 2087994"/>
              <a:gd name="connsiteY3" fmla="*/ 0 h 3117050"/>
              <a:gd name="connsiteX4" fmla="*/ 2087994 w 2087994"/>
              <a:gd name="connsiteY4" fmla="*/ 3117050 h 3117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3117050">
                <a:moveTo>
                  <a:pt x="2087994" y="3117050"/>
                </a:moveTo>
                <a:lnTo>
                  <a:pt x="0" y="3117050"/>
                </a:lnTo>
                <a:lnTo>
                  <a:pt x="0" y="0"/>
                </a:lnTo>
                <a:lnTo>
                  <a:pt x="2087994" y="0"/>
                </a:lnTo>
                <a:lnTo>
                  <a:pt x="2087994" y="3117050"/>
                </a:lnTo>
              </a:path>
            </a:pathLst>
          </a:custGeom>
          <a:solidFill>
            <a:srgbClr val="333333"/>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715010" y="1935480"/>
            <a:ext cx="2087880" cy="122872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397250" y="2011680"/>
            <a:ext cx="2087880" cy="3244850"/>
          </a:xfrm>
          <a:custGeom>
            <a:avLst/>
            <a:gdLst>
              <a:gd name="connsiteX0" fmla="*/ 2088007 w 2088007"/>
              <a:gd name="connsiteY0" fmla="*/ 2987421 h 2987421"/>
              <a:gd name="connsiteX1" fmla="*/ 0 w 2088007"/>
              <a:gd name="connsiteY1" fmla="*/ 2987421 h 2987421"/>
              <a:gd name="connsiteX2" fmla="*/ 0 w 2088007"/>
              <a:gd name="connsiteY2" fmla="*/ 0 h 2987421"/>
              <a:gd name="connsiteX3" fmla="*/ 2088007 w 2088007"/>
              <a:gd name="connsiteY3" fmla="*/ 0 h 2987421"/>
              <a:gd name="connsiteX4" fmla="*/ 2088007 w 2088007"/>
              <a:gd name="connsiteY4" fmla="*/ 2987421 h 298742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8007" h="2987421">
                <a:moveTo>
                  <a:pt x="2088007" y="2987421"/>
                </a:moveTo>
                <a:lnTo>
                  <a:pt x="0" y="2987421"/>
                </a:lnTo>
                <a:lnTo>
                  <a:pt x="0" y="0"/>
                </a:lnTo>
                <a:lnTo>
                  <a:pt x="2088007" y="0"/>
                </a:lnTo>
                <a:lnTo>
                  <a:pt x="2088007" y="2987421"/>
                </a:lnTo>
              </a:path>
            </a:pathLst>
          </a:custGeom>
          <a:solidFill>
            <a:srgbClr val="333333"/>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6051550" y="2011680"/>
            <a:ext cx="2087880" cy="3244850"/>
          </a:xfrm>
          <a:custGeom>
            <a:avLst/>
            <a:gdLst>
              <a:gd name="connsiteX0" fmla="*/ 2088007 w 2088007"/>
              <a:gd name="connsiteY0" fmla="*/ 3117050 h 3117050"/>
              <a:gd name="connsiteX1" fmla="*/ 0 w 2088007"/>
              <a:gd name="connsiteY1" fmla="*/ 3117050 h 3117050"/>
              <a:gd name="connsiteX2" fmla="*/ 0 w 2088007"/>
              <a:gd name="connsiteY2" fmla="*/ 0 h 3117050"/>
              <a:gd name="connsiteX3" fmla="*/ 2088007 w 2088007"/>
              <a:gd name="connsiteY3" fmla="*/ 0 h 3117050"/>
              <a:gd name="connsiteX4" fmla="*/ 2088007 w 2088007"/>
              <a:gd name="connsiteY4" fmla="*/ 3117050 h 3117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8007" h="3117050">
                <a:moveTo>
                  <a:pt x="2088007" y="3117050"/>
                </a:moveTo>
                <a:lnTo>
                  <a:pt x="0" y="3117050"/>
                </a:lnTo>
                <a:lnTo>
                  <a:pt x="0" y="0"/>
                </a:lnTo>
                <a:lnTo>
                  <a:pt x="2088007" y="0"/>
                </a:lnTo>
                <a:lnTo>
                  <a:pt x="2088007" y="3117050"/>
                </a:lnTo>
              </a:path>
            </a:pathLst>
          </a:custGeom>
          <a:solidFill>
            <a:srgbClr val="333333"/>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8718550" y="2012315"/>
            <a:ext cx="2087880" cy="3244215"/>
          </a:xfrm>
          <a:custGeom>
            <a:avLst/>
            <a:gdLst>
              <a:gd name="connsiteX0" fmla="*/ 2087994 w 2087994"/>
              <a:gd name="connsiteY0" fmla="*/ 3117062 h 3117062"/>
              <a:gd name="connsiteX1" fmla="*/ 0 w 2087994"/>
              <a:gd name="connsiteY1" fmla="*/ 3117062 h 3117062"/>
              <a:gd name="connsiteX2" fmla="*/ 0 w 2087994"/>
              <a:gd name="connsiteY2" fmla="*/ 0 h 3117062"/>
              <a:gd name="connsiteX3" fmla="*/ 2087994 w 2087994"/>
              <a:gd name="connsiteY3" fmla="*/ 0 h 3117062"/>
              <a:gd name="connsiteX4" fmla="*/ 2087994 w 2087994"/>
              <a:gd name="connsiteY4" fmla="*/ 3117062 h 311706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3117062">
                <a:moveTo>
                  <a:pt x="2087994" y="3117062"/>
                </a:moveTo>
                <a:lnTo>
                  <a:pt x="0" y="3117062"/>
                </a:lnTo>
                <a:lnTo>
                  <a:pt x="0" y="0"/>
                </a:lnTo>
                <a:lnTo>
                  <a:pt x="2087994" y="0"/>
                </a:lnTo>
                <a:lnTo>
                  <a:pt x="2087994" y="3117062"/>
                </a:lnTo>
              </a:path>
            </a:pathLst>
          </a:custGeom>
          <a:solidFill>
            <a:srgbClr val="333333"/>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3448050" y="1936115"/>
            <a:ext cx="2087880" cy="1228725"/>
          </a:xfrm>
          <a:custGeom>
            <a:avLst/>
            <a:gdLst>
              <a:gd name="connsiteX0" fmla="*/ 2088007 w 2088007"/>
              <a:gd name="connsiteY0" fmla="*/ 1393151 h 1393151"/>
              <a:gd name="connsiteX1" fmla="*/ 0 w 2088007"/>
              <a:gd name="connsiteY1" fmla="*/ 1393151 h 1393151"/>
              <a:gd name="connsiteX2" fmla="*/ 0 w 2088007"/>
              <a:gd name="connsiteY2" fmla="*/ 0 h 1393151"/>
              <a:gd name="connsiteX3" fmla="*/ 2088007 w 2088007"/>
              <a:gd name="connsiteY3" fmla="*/ 0 h 1393151"/>
              <a:gd name="connsiteX4" fmla="*/ 2088007 w 2088007"/>
              <a:gd name="connsiteY4" fmla="*/ 1393151 h 13931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8007" h="1393151">
                <a:moveTo>
                  <a:pt x="2088007" y="1393151"/>
                </a:moveTo>
                <a:lnTo>
                  <a:pt x="0" y="1393151"/>
                </a:lnTo>
                <a:lnTo>
                  <a:pt x="0" y="0"/>
                </a:lnTo>
                <a:lnTo>
                  <a:pt x="2088007" y="0"/>
                </a:lnTo>
                <a:lnTo>
                  <a:pt x="2088007" y="1393151"/>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6051550" y="1936115"/>
            <a:ext cx="2087880" cy="1228090"/>
          </a:xfrm>
          <a:custGeom>
            <a:avLst/>
            <a:gdLst>
              <a:gd name="connsiteX0" fmla="*/ 2088007 w 2088007"/>
              <a:gd name="connsiteY0" fmla="*/ 1393151 h 1393151"/>
              <a:gd name="connsiteX1" fmla="*/ 0 w 2088007"/>
              <a:gd name="connsiteY1" fmla="*/ 1393151 h 1393151"/>
              <a:gd name="connsiteX2" fmla="*/ 0 w 2088007"/>
              <a:gd name="connsiteY2" fmla="*/ 0 h 1393151"/>
              <a:gd name="connsiteX3" fmla="*/ 2088007 w 2088007"/>
              <a:gd name="connsiteY3" fmla="*/ 0 h 1393151"/>
              <a:gd name="connsiteX4" fmla="*/ 2088007 w 2088007"/>
              <a:gd name="connsiteY4" fmla="*/ 1393151 h 13931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8007" h="1393151">
                <a:moveTo>
                  <a:pt x="2088007" y="1393151"/>
                </a:moveTo>
                <a:lnTo>
                  <a:pt x="0" y="1393151"/>
                </a:lnTo>
                <a:lnTo>
                  <a:pt x="0" y="0"/>
                </a:lnTo>
                <a:lnTo>
                  <a:pt x="2088007" y="0"/>
                </a:lnTo>
                <a:lnTo>
                  <a:pt x="2088007" y="1393151"/>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18550" y="1935480"/>
            <a:ext cx="2087880" cy="122872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1"/>
          <p:cNvSpPr txBox="1"/>
          <p:nvPr/>
        </p:nvSpPr>
        <p:spPr>
          <a:xfrm>
            <a:off x="1347470" y="3952240"/>
            <a:ext cx="787400" cy="247650"/>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zh-CN" altLang="en-US" sz="1240">
                <a:solidFill>
                  <a:srgbClr val="D4B46D"/>
                </a:solidFill>
                <a:latin typeface="微软雅黑" panose="020B0503020204020204" pitchFamily="18" charset="-122"/>
                <a:ea typeface="微软雅黑" panose="020B0503020204020204" pitchFamily="18" charset="-122"/>
                <a:sym typeface="+mn-ea"/>
              </a:rPr>
              <a:t>董事会主席</a:t>
            </a:r>
            <a:endParaRPr lang="en-US" altLang="zh-CN" sz="920" dirty="0" smtClean="0">
              <a:solidFill>
                <a:srgbClr val="212121"/>
              </a:solidFill>
              <a:latin typeface="Calibri" panose="020F0502020204030204" charset="0"/>
              <a:cs typeface="Calibri" panose="020F0502020204030204" charset="0"/>
            </a:endParaRPr>
          </a:p>
        </p:txBody>
      </p:sp>
      <p:sp>
        <p:nvSpPr>
          <p:cNvPr id="32" name="TextBox 1"/>
          <p:cNvSpPr txBox="1"/>
          <p:nvPr/>
        </p:nvSpPr>
        <p:spPr>
          <a:xfrm>
            <a:off x="1626235" y="2100580"/>
            <a:ext cx="229870" cy="276225"/>
          </a:xfrm>
          <a:prstGeom prst="rect">
            <a:avLst/>
          </a:prstGeom>
          <a:noFill/>
        </p:spPr>
        <p:txBody>
          <a:bodyPr wrap="none" lIns="0" tIns="0" rIns="0" rtlCol="0">
            <a:spAutoFit/>
          </a:bodyPr>
          <a:lstStyle/>
          <a:p>
            <a:pPr algn="ctr" defTabSz="0">
              <a:lnSpc>
                <a:spcPts val="1800"/>
              </a:lnSpc>
              <a:tabLst>
                <a:tab pos="215900" algn="l"/>
                <a:tab pos="228600" algn="l"/>
                <a:tab pos="419100" algn="l"/>
                <a:tab pos="698500" algn="l"/>
              </a:tabLst>
            </a:pPr>
            <a:r>
              <a:rPr lang="en-US" sz="1400">
                <a:latin typeface="微软雅黑" panose="020B0503020204020204" pitchFamily="18" charset="-122"/>
                <a:ea typeface="微软雅黑" panose="020B0503020204020204" pitchFamily="18" charset="-122"/>
                <a:sym typeface="+mn-ea"/>
              </a:rPr>
              <a:t>XX</a:t>
            </a:r>
            <a:endParaRPr lang="en-US" sz="920" dirty="0" smtClean="0">
              <a:solidFill>
                <a:srgbClr val="212121"/>
              </a:solidFill>
              <a:latin typeface="微软雅黑" panose="020B0503020204020204" pitchFamily="18" charset="-122"/>
              <a:ea typeface="微软雅黑" panose="020B0503020204020204" pitchFamily="18" charset="-122"/>
              <a:cs typeface="Calibri" panose="020F0502020204030204" charset="0"/>
            </a:endParaRPr>
          </a:p>
        </p:txBody>
      </p:sp>
      <p:sp>
        <p:nvSpPr>
          <p:cNvPr id="34" name="TextBox 1"/>
          <p:cNvSpPr txBox="1"/>
          <p:nvPr/>
        </p:nvSpPr>
        <p:spPr>
          <a:xfrm>
            <a:off x="4114800" y="2110740"/>
            <a:ext cx="653415" cy="276225"/>
          </a:xfrm>
          <a:prstGeom prst="rect">
            <a:avLst/>
          </a:prstGeom>
          <a:noFill/>
        </p:spPr>
        <p:txBody>
          <a:bodyPr wrap="square" lIns="0" tIns="0" rIns="0" rtlCol="0">
            <a:spAutoFit/>
          </a:bodyPr>
          <a:lstStyle/>
          <a:p>
            <a:pPr algn="ctr" defTabSz="0">
              <a:lnSpc>
                <a:spcPts val="1800"/>
              </a:lnSpc>
              <a:tabLst>
                <a:tab pos="215900" algn="l"/>
                <a:tab pos="228600" algn="l"/>
                <a:tab pos="419100" algn="l"/>
                <a:tab pos="698500" algn="l"/>
              </a:tabLst>
            </a:pPr>
            <a:r>
              <a:rPr lang="en-US" altLang="zh-CN" sz="1400">
                <a:latin typeface="微软雅黑" panose="020B0503020204020204" pitchFamily="18" charset="-122"/>
                <a:ea typeface="微软雅黑" panose="020B0503020204020204" pitchFamily="18" charset="-122"/>
                <a:sym typeface="+mn-ea"/>
              </a:rPr>
              <a:t>XX</a:t>
            </a:r>
            <a:endParaRPr lang="en-US" altLang="zh-CN" sz="1400" dirty="0" smtClean="0">
              <a:solidFill>
                <a:srgbClr val="212121"/>
              </a:solidFill>
              <a:latin typeface="微软雅黑" panose="020B0503020204020204" pitchFamily="18" charset="-122"/>
              <a:ea typeface="微软雅黑" panose="020B0503020204020204" pitchFamily="18" charset="-122"/>
              <a:cs typeface="Calibri" panose="020F0502020204030204" charset="0"/>
              <a:sym typeface="+mn-ea"/>
            </a:endParaRPr>
          </a:p>
        </p:txBody>
      </p:sp>
      <p:sp>
        <p:nvSpPr>
          <p:cNvPr id="36" name="TextBox 1"/>
          <p:cNvSpPr txBox="1"/>
          <p:nvPr/>
        </p:nvSpPr>
        <p:spPr>
          <a:xfrm>
            <a:off x="6522085" y="2100580"/>
            <a:ext cx="1146810" cy="276225"/>
          </a:xfrm>
          <a:prstGeom prst="rect">
            <a:avLst/>
          </a:prstGeom>
          <a:noFill/>
        </p:spPr>
        <p:txBody>
          <a:bodyPr wrap="square" lIns="0" tIns="0" rIns="0" rtlCol="0">
            <a:spAutoFit/>
          </a:bodyPr>
          <a:lstStyle/>
          <a:p>
            <a:pPr algn="ctr" defTabSz="0">
              <a:lnSpc>
                <a:spcPts val="1800"/>
              </a:lnSpc>
              <a:tabLst>
                <a:tab pos="215900" algn="l"/>
                <a:tab pos="228600" algn="l"/>
                <a:tab pos="419100" algn="l"/>
                <a:tab pos="698500" algn="l"/>
              </a:tabLst>
            </a:pPr>
            <a:r>
              <a:rPr lang="en-US" sz="1400">
                <a:latin typeface="微软雅黑" panose="020B0503020204020204" pitchFamily="18" charset="-122"/>
                <a:ea typeface="微软雅黑" panose="020B0503020204020204" pitchFamily="18" charset="-122"/>
                <a:sym typeface="+mn-ea"/>
              </a:rPr>
              <a:t>XX</a:t>
            </a:r>
            <a:endParaRPr lang="en-US" sz="920" dirty="0" smtClean="0">
              <a:solidFill>
                <a:srgbClr val="212121"/>
              </a:solidFill>
              <a:latin typeface="微软雅黑" panose="020B0503020204020204" pitchFamily="18" charset="-122"/>
              <a:ea typeface="微软雅黑" panose="020B0503020204020204" pitchFamily="18" charset="-122"/>
              <a:cs typeface="Calibri" panose="020F0502020204030204" charset="0"/>
            </a:endParaRPr>
          </a:p>
        </p:txBody>
      </p:sp>
      <p:sp>
        <p:nvSpPr>
          <p:cNvPr id="38" name="TextBox 1"/>
          <p:cNvSpPr txBox="1"/>
          <p:nvPr/>
        </p:nvSpPr>
        <p:spPr>
          <a:xfrm>
            <a:off x="9389745" y="2113280"/>
            <a:ext cx="746125" cy="276225"/>
          </a:xfrm>
          <a:prstGeom prst="rect">
            <a:avLst/>
          </a:prstGeom>
          <a:noFill/>
        </p:spPr>
        <p:txBody>
          <a:bodyPr wrap="square" lIns="0" tIns="0" rIns="0" rtlCol="0">
            <a:spAutoFit/>
          </a:bodyPr>
          <a:lstStyle/>
          <a:p>
            <a:pPr defTabSz="0">
              <a:lnSpc>
                <a:spcPts val="1800"/>
              </a:lnSpc>
              <a:tabLst>
                <a:tab pos="215900" algn="l"/>
                <a:tab pos="228600" algn="l"/>
                <a:tab pos="419100" algn="l"/>
                <a:tab pos="698500" algn="l"/>
              </a:tabLst>
            </a:pPr>
            <a:r>
              <a:rPr lang="en-US" sz="1400">
                <a:latin typeface="微软雅黑" panose="020B0503020204020204" pitchFamily="18" charset="-122"/>
                <a:ea typeface="微软雅黑" panose="020B0503020204020204" pitchFamily="18" charset="-122"/>
                <a:sym typeface="+mn-ea"/>
              </a:rPr>
              <a:t>XX</a:t>
            </a:r>
            <a:endParaRPr lang="en-US" sz="920" dirty="0" smtClean="0">
              <a:solidFill>
                <a:srgbClr val="212121"/>
              </a:solidFill>
              <a:latin typeface="微软雅黑" panose="020B0503020204020204" pitchFamily="18" charset="-122"/>
              <a:ea typeface="微软雅黑" panose="020B0503020204020204" pitchFamily="18" charset="-122"/>
              <a:cs typeface="Calibri" panose="020F0502020204030204" charset="0"/>
            </a:endParaRPr>
          </a:p>
        </p:txBody>
      </p:sp>
      <p:sp>
        <p:nvSpPr>
          <p:cNvPr id="42" name="Freeform 3"/>
          <p:cNvSpPr/>
          <p:nvPr/>
        </p:nvSpPr>
        <p:spPr>
          <a:xfrm>
            <a:off x="1020799" y="2387509"/>
            <a:ext cx="1440000" cy="144000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1"/>
            <a:tile tx="50800" ty="0" sx="25000" sy="2500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533843" y="4114165"/>
            <a:ext cx="428625" cy="321945"/>
          </a:xfrm>
          <a:prstGeom prst="rect">
            <a:avLst/>
          </a:prstGeom>
          <a:noFill/>
        </p:spPr>
        <p:txBody>
          <a:bodyPr wrap="none" rtlCol="0" anchor="t">
            <a:spAutoFit/>
          </a:bodyPr>
          <a:lstStyle/>
          <a:p>
            <a:pPr algn="ctr">
              <a:lnSpc>
                <a:spcPct val="150000"/>
              </a:lnSpc>
            </a:pPr>
            <a:r>
              <a:rPr lang="en-US" altLang="zh-CN" sz="1000">
                <a:solidFill>
                  <a:schemeClr val="bg1">
                    <a:lumMod val="50000"/>
                  </a:schemeClr>
                </a:solidFill>
                <a:latin typeface="微软雅黑" panose="020B0503020204020204" pitchFamily="18" charset="-122"/>
                <a:ea typeface="微软雅黑" panose="020B0503020204020204" pitchFamily="18" charset="-122"/>
              </a:rPr>
              <a:t>XXX</a:t>
            </a:r>
            <a:endParaRPr lang="en-US" altLang="zh-CN" sz="1000">
              <a:solidFill>
                <a:schemeClr val="bg1">
                  <a:lumMod val="50000"/>
                </a:schemeClr>
              </a:solidFill>
              <a:latin typeface="微软雅黑" panose="020B0503020204020204" pitchFamily="18" charset="-122"/>
              <a:ea typeface="微软雅黑" panose="020B0503020204020204" pitchFamily="18" charset="-122"/>
            </a:endParaRPr>
          </a:p>
        </p:txBody>
      </p:sp>
      <p:sp>
        <p:nvSpPr>
          <p:cNvPr id="45" name="文本框 44"/>
          <p:cNvSpPr txBox="1"/>
          <p:nvPr/>
        </p:nvSpPr>
        <p:spPr>
          <a:xfrm>
            <a:off x="4223703" y="4114165"/>
            <a:ext cx="428625" cy="321945"/>
          </a:xfrm>
          <a:prstGeom prst="rect">
            <a:avLst/>
          </a:prstGeom>
          <a:noFill/>
        </p:spPr>
        <p:txBody>
          <a:bodyPr wrap="none" rtlCol="0" anchor="t">
            <a:spAutoFit/>
          </a:bodyPr>
          <a:lstStyle/>
          <a:p>
            <a:pPr algn="ctr">
              <a:lnSpc>
                <a:spcPct val="150000"/>
              </a:lnSpc>
            </a:pPr>
            <a:r>
              <a:rPr lang="en-US" altLang="zh-CN" sz="1000">
                <a:solidFill>
                  <a:schemeClr val="bg1">
                    <a:lumMod val="50000"/>
                  </a:schemeClr>
                </a:solidFill>
                <a:latin typeface="微软雅黑" panose="020B0503020204020204" pitchFamily="18" charset="-122"/>
                <a:ea typeface="微软雅黑" panose="020B0503020204020204" pitchFamily="18" charset="-122"/>
              </a:rPr>
              <a:t>XXX</a:t>
            </a:r>
            <a:endParaRPr lang="en-US" altLang="zh-CN" sz="1000">
              <a:solidFill>
                <a:schemeClr val="bg1">
                  <a:lumMod val="50000"/>
                </a:schemeClr>
              </a:solidFill>
              <a:latin typeface="微软雅黑" panose="020B0503020204020204" pitchFamily="18" charset="-122"/>
              <a:ea typeface="微软雅黑" panose="020B0503020204020204" pitchFamily="18" charset="-122"/>
            </a:endParaRPr>
          </a:p>
        </p:txBody>
      </p:sp>
      <p:sp>
        <p:nvSpPr>
          <p:cNvPr id="46" name="文本框 45"/>
          <p:cNvSpPr txBox="1"/>
          <p:nvPr/>
        </p:nvSpPr>
        <p:spPr>
          <a:xfrm>
            <a:off x="6881178" y="4114165"/>
            <a:ext cx="428625" cy="321945"/>
          </a:xfrm>
          <a:prstGeom prst="rect">
            <a:avLst/>
          </a:prstGeom>
          <a:noFill/>
        </p:spPr>
        <p:txBody>
          <a:bodyPr wrap="none" rtlCol="0" anchor="t">
            <a:spAutoFit/>
          </a:bodyPr>
          <a:lstStyle/>
          <a:p>
            <a:pPr algn="ctr">
              <a:lnSpc>
                <a:spcPct val="150000"/>
              </a:lnSpc>
            </a:pPr>
            <a:r>
              <a:rPr lang="en-US" sz="1000">
                <a:solidFill>
                  <a:schemeClr val="bg1">
                    <a:lumMod val="50000"/>
                  </a:schemeClr>
                </a:solidFill>
                <a:latin typeface="微软雅黑" panose="020B0503020204020204" pitchFamily="18" charset="-122"/>
                <a:ea typeface="微软雅黑" panose="020B0503020204020204" pitchFamily="18" charset="-122"/>
              </a:rPr>
              <a:t>XXX</a:t>
            </a:r>
            <a:endParaRPr lang="en-US" sz="1000">
              <a:solidFill>
                <a:schemeClr val="bg1">
                  <a:lumMod val="50000"/>
                </a:schemeClr>
              </a:solidFill>
              <a:latin typeface="微软雅黑" panose="020B0503020204020204" pitchFamily="18" charset="-122"/>
              <a:ea typeface="微软雅黑" panose="020B0503020204020204" pitchFamily="18" charset="-122"/>
            </a:endParaRPr>
          </a:p>
        </p:txBody>
      </p:sp>
      <p:sp>
        <p:nvSpPr>
          <p:cNvPr id="47" name="文本框 46"/>
          <p:cNvSpPr txBox="1"/>
          <p:nvPr/>
        </p:nvSpPr>
        <p:spPr>
          <a:xfrm>
            <a:off x="9547861" y="4114165"/>
            <a:ext cx="428625" cy="321945"/>
          </a:xfrm>
          <a:prstGeom prst="rect">
            <a:avLst/>
          </a:prstGeom>
          <a:noFill/>
        </p:spPr>
        <p:txBody>
          <a:bodyPr wrap="none" rtlCol="0" anchor="t">
            <a:spAutoFit/>
          </a:bodyPr>
          <a:lstStyle/>
          <a:p>
            <a:pPr algn="ctr">
              <a:lnSpc>
                <a:spcPct val="150000"/>
              </a:lnSpc>
            </a:pPr>
            <a:r>
              <a:rPr lang="en-US" sz="1000">
                <a:solidFill>
                  <a:schemeClr val="bg1">
                    <a:lumMod val="50000"/>
                  </a:schemeClr>
                </a:solidFill>
                <a:latin typeface="微软雅黑" panose="020B0503020204020204" pitchFamily="18" charset="-122"/>
                <a:ea typeface="微软雅黑" panose="020B0503020204020204" pitchFamily="18" charset="-122"/>
              </a:rPr>
              <a:t>XXX</a:t>
            </a:r>
            <a:endParaRPr lang="en-US" sz="1000">
              <a:solidFill>
                <a:schemeClr val="bg1">
                  <a:lumMod val="50000"/>
                </a:schemeClr>
              </a:solidFill>
              <a:latin typeface="微软雅黑" panose="020B0503020204020204" pitchFamily="18" charset="-122"/>
              <a:ea typeface="微软雅黑" panose="020B0503020204020204" pitchFamily="18" charset="-122"/>
            </a:endParaRPr>
          </a:p>
        </p:txBody>
      </p:sp>
      <p:sp>
        <p:nvSpPr>
          <p:cNvPr id="48" name="TextBox 1"/>
          <p:cNvSpPr txBox="1"/>
          <p:nvPr/>
        </p:nvSpPr>
        <p:spPr>
          <a:xfrm>
            <a:off x="4281805" y="3952240"/>
            <a:ext cx="320040" cy="247650"/>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sz="1240">
                <a:solidFill>
                  <a:srgbClr val="D4B46D"/>
                </a:solidFill>
                <a:latin typeface="微软雅黑" panose="020B0503020204020204" pitchFamily="18" charset="-122"/>
                <a:ea typeface="微软雅黑" panose="020B0503020204020204" pitchFamily="18" charset="-122"/>
                <a:sym typeface="+mn-ea"/>
              </a:rPr>
              <a:t>CEO</a:t>
            </a:r>
            <a:endParaRPr lang="en-US" sz="920" dirty="0" smtClean="0">
              <a:solidFill>
                <a:srgbClr val="212121"/>
              </a:solidFill>
              <a:latin typeface="Calibri" panose="020F0502020204030204" charset="0"/>
              <a:cs typeface="Calibri" panose="020F0502020204030204" charset="0"/>
            </a:endParaRPr>
          </a:p>
        </p:txBody>
      </p:sp>
      <p:sp>
        <p:nvSpPr>
          <p:cNvPr id="49" name="TextBox 1"/>
          <p:cNvSpPr txBox="1"/>
          <p:nvPr/>
        </p:nvSpPr>
        <p:spPr>
          <a:xfrm>
            <a:off x="6777990" y="3952240"/>
            <a:ext cx="629920" cy="247650"/>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sz="1240">
                <a:solidFill>
                  <a:srgbClr val="D4B46D"/>
                </a:solidFill>
                <a:latin typeface="微软雅黑" panose="020B0503020204020204" pitchFamily="18" charset="-122"/>
                <a:ea typeface="微软雅黑" panose="020B0503020204020204" pitchFamily="18" charset="-122"/>
              </a:rPr>
              <a:t>产品总监</a:t>
            </a:r>
            <a:endParaRPr lang="en-US" sz="1240">
              <a:solidFill>
                <a:srgbClr val="D4B46D"/>
              </a:solidFill>
              <a:latin typeface="微软雅黑" panose="020B0503020204020204" pitchFamily="18" charset="-122"/>
              <a:ea typeface="微软雅黑" panose="020B0503020204020204" pitchFamily="18" charset="-122"/>
            </a:endParaRPr>
          </a:p>
        </p:txBody>
      </p:sp>
      <p:sp>
        <p:nvSpPr>
          <p:cNvPr id="50" name="TextBox 1"/>
          <p:cNvSpPr txBox="1"/>
          <p:nvPr/>
        </p:nvSpPr>
        <p:spPr>
          <a:xfrm>
            <a:off x="9447530" y="3952240"/>
            <a:ext cx="629920" cy="247650"/>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sz="1240">
                <a:solidFill>
                  <a:srgbClr val="D4B46D"/>
                </a:solidFill>
                <a:latin typeface="微软雅黑" panose="020B0503020204020204" pitchFamily="18" charset="-122"/>
                <a:ea typeface="微软雅黑" panose="020B0503020204020204" pitchFamily="18" charset="-122"/>
              </a:rPr>
              <a:t>客户总监</a:t>
            </a:r>
            <a:endParaRPr lang="en-US" sz="1240">
              <a:solidFill>
                <a:srgbClr val="D4B46D"/>
              </a:solidFill>
              <a:latin typeface="微软雅黑" panose="020B0503020204020204" pitchFamily="18" charset="-122"/>
              <a:ea typeface="微软雅黑" panose="020B0503020204020204" pitchFamily="18" charset="-122"/>
            </a:endParaRPr>
          </a:p>
        </p:txBody>
      </p:sp>
      <p:sp>
        <p:nvSpPr>
          <p:cNvPr id="51" name="Freeform 3"/>
          <p:cNvSpPr/>
          <p:nvPr/>
        </p:nvSpPr>
        <p:spPr>
          <a:xfrm>
            <a:off x="3721454" y="2377349"/>
            <a:ext cx="1440000" cy="144000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1"/>
            <a:tile tx="50800" ty="0" sx="25000" sy="2500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6375754" y="2377349"/>
            <a:ext cx="1440000" cy="144000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1"/>
            <a:tile tx="50800" ty="0" sx="25000" sy="2500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9048469" y="2377349"/>
            <a:ext cx="1440000" cy="144000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1"/>
            <a:tile tx="50800" ty="0" sx="25000" sy="2500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33" y="341"/>
            <a:ext cx="11520470" cy="6480259"/>
          </a:xfrm>
          <a:custGeom>
            <a:avLst/>
            <a:gdLst>
              <a:gd name="connsiteX0" fmla="*/ 0 w 11520004"/>
              <a:gd name="connsiteY0" fmla="*/ 6479997 h 6479997"/>
              <a:gd name="connsiteX1" fmla="*/ 11520004 w 11520004"/>
              <a:gd name="connsiteY1" fmla="*/ 6479997 h 6479997"/>
              <a:gd name="connsiteX2" fmla="*/ 11520004 w 11520004"/>
              <a:gd name="connsiteY2" fmla="*/ 0 h 6479997"/>
              <a:gd name="connsiteX3" fmla="*/ 0 w 11520004"/>
              <a:gd name="connsiteY3" fmla="*/ 0 h 6479997"/>
              <a:gd name="connsiteX4" fmla="*/ 0 w 11520004"/>
              <a:gd name="connsiteY4" fmla="*/ 6479997 h 64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20004" h="6479997">
                <a:moveTo>
                  <a:pt x="0" y="6479997"/>
                </a:moveTo>
                <a:lnTo>
                  <a:pt x="11520004" y="6479997"/>
                </a:lnTo>
                <a:lnTo>
                  <a:pt x="11520004" y="0"/>
                </a:lnTo>
                <a:lnTo>
                  <a:pt x="0" y="0"/>
                </a:lnTo>
                <a:lnTo>
                  <a:pt x="0" y="6479997"/>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2" name="矩形 11"/>
          <p:cNvSpPr/>
          <p:nvPr/>
        </p:nvSpPr>
        <p:spPr>
          <a:xfrm>
            <a:off x="578485" y="1029970"/>
            <a:ext cx="10363200" cy="2819400"/>
          </a:xfrm>
          <a:prstGeom prst="rect">
            <a:avLst/>
          </a:prstGeom>
          <a:blipFill rotWithShape="1">
            <a:blip r:embed="rId1" cstate="print"/>
            <a:tile tx="0" ty="-2057400" sx="91000" sy="91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4800989" y="2896600"/>
            <a:ext cx="1918970" cy="1918970"/>
          </a:xfrm>
          <a:custGeom>
            <a:avLst/>
            <a:gdLst>
              <a:gd name="connsiteX0" fmla="*/ 1545145 w 1545145"/>
              <a:gd name="connsiteY0" fmla="*/ 772579 h 1545158"/>
              <a:gd name="connsiteX1" fmla="*/ 772579 w 1545145"/>
              <a:gd name="connsiteY1" fmla="*/ 1545158 h 1545158"/>
              <a:gd name="connsiteX2" fmla="*/ 0 w 1545145"/>
              <a:gd name="connsiteY2" fmla="*/ 772579 h 1545158"/>
              <a:gd name="connsiteX3" fmla="*/ 772579 w 1545145"/>
              <a:gd name="connsiteY3" fmla="*/ 0 h 1545158"/>
              <a:gd name="connsiteX4" fmla="*/ 1545145 w 1545145"/>
              <a:gd name="connsiteY4" fmla="*/ 772579 h 15451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5145" h="1545158">
                <a:moveTo>
                  <a:pt x="1545145" y="772579"/>
                </a:moveTo>
                <a:cubicBezTo>
                  <a:pt x="1545145" y="1199260"/>
                  <a:pt x="1199261" y="1545158"/>
                  <a:pt x="772579" y="1545158"/>
                </a:cubicBezTo>
                <a:cubicBezTo>
                  <a:pt x="345884" y="1545158"/>
                  <a:pt x="0" y="1199260"/>
                  <a:pt x="0" y="772579"/>
                </a:cubicBezTo>
                <a:cubicBezTo>
                  <a:pt x="0" y="345897"/>
                  <a:pt x="345884" y="0"/>
                  <a:pt x="772579" y="0"/>
                </a:cubicBezTo>
                <a:cubicBezTo>
                  <a:pt x="1199261" y="0"/>
                  <a:pt x="1545145" y="345897"/>
                  <a:pt x="1545145" y="772579"/>
                </a:cubicBez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8" name="Freeform 3"/>
          <p:cNvSpPr/>
          <p:nvPr/>
        </p:nvSpPr>
        <p:spPr>
          <a:xfrm>
            <a:off x="8327534" y="2896600"/>
            <a:ext cx="1918970" cy="1918970"/>
          </a:xfrm>
          <a:custGeom>
            <a:avLst/>
            <a:gdLst>
              <a:gd name="connsiteX0" fmla="*/ 1545145 w 1545145"/>
              <a:gd name="connsiteY0" fmla="*/ 772579 h 1545158"/>
              <a:gd name="connsiteX1" fmla="*/ 772579 w 1545145"/>
              <a:gd name="connsiteY1" fmla="*/ 1545158 h 1545158"/>
              <a:gd name="connsiteX2" fmla="*/ 0 w 1545145"/>
              <a:gd name="connsiteY2" fmla="*/ 772579 h 1545158"/>
              <a:gd name="connsiteX3" fmla="*/ 772579 w 1545145"/>
              <a:gd name="connsiteY3" fmla="*/ 0 h 1545158"/>
              <a:gd name="connsiteX4" fmla="*/ 1545145 w 1545145"/>
              <a:gd name="connsiteY4" fmla="*/ 772579 h 15451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5145" h="1545158">
                <a:moveTo>
                  <a:pt x="1545145" y="772579"/>
                </a:moveTo>
                <a:cubicBezTo>
                  <a:pt x="1545145" y="1199260"/>
                  <a:pt x="1199261" y="1545158"/>
                  <a:pt x="772579" y="1545158"/>
                </a:cubicBezTo>
                <a:cubicBezTo>
                  <a:pt x="345884" y="1545158"/>
                  <a:pt x="0" y="1199260"/>
                  <a:pt x="0" y="772579"/>
                </a:cubicBezTo>
                <a:cubicBezTo>
                  <a:pt x="0" y="345897"/>
                  <a:pt x="345884" y="0"/>
                  <a:pt x="772579" y="0"/>
                </a:cubicBezTo>
                <a:cubicBezTo>
                  <a:pt x="1199261" y="0"/>
                  <a:pt x="1545145" y="345897"/>
                  <a:pt x="1545145" y="772579"/>
                </a:cubicBez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6" name="Freeform 3"/>
          <p:cNvSpPr/>
          <p:nvPr/>
        </p:nvSpPr>
        <p:spPr>
          <a:xfrm>
            <a:off x="1162348" y="2896600"/>
            <a:ext cx="1918970" cy="1918970"/>
          </a:xfrm>
          <a:custGeom>
            <a:avLst/>
            <a:gdLst>
              <a:gd name="connsiteX0" fmla="*/ 1545145 w 1545145"/>
              <a:gd name="connsiteY0" fmla="*/ 772579 h 1545158"/>
              <a:gd name="connsiteX1" fmla="*/ 772579 w 1545145"/>
              <a:gd name="connsiteY1" fmla="*/ 1545158 h 1545158"/>
              <a:gd name="connsiteX2" fmla="*/ 0 w 1545145"/>
              <a:gd name="connsiteY2" fmla="*/ 772579 h 1545158"/>
              <a:gd name="connsiteX3" fmla="*/ 772579 w 1545145"/>
              <a:gd name="connsiteY3" fmla="*/ 0 h 1545158"/>
              <a:gd name="connsiteX4" fmla="*/ 1545145 w 1545145"/>
              <a:gd name="connsiteY4" fmla="*/ 772579 h 15451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5145" h="1545158">
                <a:moveTo>
                  <a:pt x="1545145" y="772579"/>
                </a:moveTo>
                <a:cubicBezTo>
                  <a:pt x="1545145" y="1199260"/>
                  <a:pt x="1199261" y="1545158"/>
                  <a:pt x="772579" y="1545158"/>
                </a:cubicBezTo>
                <a:cubicBezTo>
                  <a:pt x="345884" y="1545158"/>
                  <a:pt x="0" y="1199260"/>
                  <a:pt x="0" y="772579"/>
                </a:cubicBezTo>
                <a:cubicBezTo>
                  <a:pt x="0" y="345897"/>
                  <a:pt x="345884" y="0"/>
                  <a:pt x="772579" y="0"/>
                </a:cubicBezTo>
                <a:cubicBezTo>
                  <a:pt x="1199261" y="0"/>
                  <a:pt x="1545145" y="345897"/>
                  <a:pt x="1545145" y="772579"/>
                </a:cubicBezTo>
              </a:path>
            </a:pathLst>
          </a:custGeom>
          <a:solidFill>
            <a:srgbClr val="D4B46D">
              <a:alpha val="3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2" name="Freeform 3"/>
          <p:cNvSpPr/>
          <p:nvPr/>
        </p:nvSpPr>
        <p:spPr>
          <a:xfrm>
            <a:off x="573876" y="904029"/>
            <a:ext cx="10373196" cy="25401"/>
          </a:xfrm>
          <a:custGeom>
            <a:avLst/>
            <a:gdLst>
              <a:gd name="connsiteX0" fmla="*/ 6350 w 10372776"/>
              <a:gd name="connsiteY0" fmla="*/ 6350 h 25400"/>
              <a:gd name="connsiteX1" fmla="*/ 10366426 w 10372776"/>
              <a:gd name="connsiteY1" fmla="*/ 6350 h 25400"/>
            </a:gdLst>
            <a:ahLst/>
            <a:cxnLst>
              <a:cxn ang="0">
                <a:pos x="connsiteX0" y="connsiteY0"/>
              </a:cxn>
              <a:cxn ang="1">
                <a:pos x="connsiteX1" y="connsiteY1"/>
              </a:cxn>
            </a:cxnLst>
            <a:rect l="l" t="t" r="r" b="b"/>
            <a:pathLst>
              <a:path w="10372776" h="25400">
                <a:moveTo>
                  <a:pt x="6350" y="6350"/>
                </a:moveTo>
                <a:lnTo>
                  <a:pt x="10366426" y="6350"/>
                </a:lnTo>
              </a:path>
            </a:pathLst>
          </a:custGeom>
          <a:ln w="12700">
            <a:solidFill>
              <a:srgbClr val="59575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3" name="Freeform 3"/>
          <p:cNvSpPr/>
          <p:nvPr/>
        </p:nvSpPr>
        <p:spPr>
          <a:xfrm>
            <a:off x="580222" y="354999"/>
            <a:ext cx="2214855" cy="428286"/>
          </a:xfrm>
          <a:custGeom>
            <a:avLst/>
            <a:gdLst>
              <a:gd name="connsiteX0" fmla="*/ 2048090 w 2214765"/>
              <a:gd name="connsiteY0" fmla="*/ 428269 h 428269"/>
              <a:gd name="connsiteX1" fmla="*/ 0 w 2214765"/>
              <a:gd name="connsiteY1" fmla="*/ 428269 h 428269"/>
              <a:gd name="connsiteX2" fmla="*/ 0 w 2214765"/>
              <a:gd name="connsiteY2" fmla="*/ 0 h 428269"/>
              <a:gd name="connsiteX3" fmla="*/ 2214765 w 2214765"/>
              <a:gd name="connsiteY3" fmla="*/ 0 h 428269"/>
              <a:gd name="connsiteX4" fmla="*/ 2048090 w 2214765"/>
              <a:gd name="connsiteY4" fmla="*/ 428269 h 4282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14765" h="428269">
                <a:moveTo>
                  <a:pt x="2048090" y="428269"/>
                </a:moveTo>
                <a:lnTo>
                  <a:pt x="0" y="428269"/>
                </a:lnTo>
                <a:lnTo>
                  <a:pt x="0" y="0"/>
                </a:lnTo>
                <a:lnTo>
                  <a:pt x="2214765" y="0"/>
                </a:lnTo>
                <a:lnTo>
                  <a:pt x="2048090" y="428269"/>
                </a:lnTo>
              </a:path>
            </a:pathLst>
          </a:custGeom>
          <a:solidFill>
            <a:srgbClr val="3333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Freeform 3"/>
          <p:cNvSpPr>
            <a:spLocks noChangeAspect="1"/>
          </p:cNvSpPr>
          <p:nvPr/>
        </p:nvSpPr>
        <p:spPr>
          <a:xfrm>
            <a:off x="1349229" y="3083475"/>
            <a:ext cx="1545208" cy="1545221"/>
          </a:xfrm>
          <a:custGeom>
            <a:avLst/>
            <a:gdLst>
              <a:gd name="connsiteX0" fmla="*/ 1545145 w 1545145"/>
              <a:gd name="connsiteY0" fmla="*/ 772579 h 1545158"/>
              <a:gd name="connsiteX1" fmla="*/ 772579 w 1545145"/>
              <a:gd name="connsiteY1" fmla="*/ 1545158 h 1545158"/>
              <a:gd name="connsiteX2" fmla="*/ 0 w 1545145"/>
              <a:gd name="connsiteY2" fmla="*/ 772579 h 1545158"/>
              <a:gd name="connsiteX3" fmla="*/ 772579 w 1545145"/>
              <a:gd name="connsiteY3" fmla="*/ 0 h 1545158"/>
              <a:gd name="connsiteX4" fmla="*/ 1545145 w 1545145"/>
              <a:gd name="connsiteY4" fmla="*/ 772579 h 15451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5145" h="1545158">
                <a:moveTo>
                  <a:pt x="1545145" y="772579"/>
                </a:moveTo>
                <a:cubicBezTo>
                  <a:pt x="1545145" y="1199260"/>
                  <a:pt x="1199261" y="1545158"/>
                  <a:pt x="772579" y="1545158"/>
                </a:cubicBezTo>
                <a:cubicBezTo>
                  <a:pt x="345884" y="1545158"/>
                  <a:pt x="0" y="1199260"/>
                  <a:pt x="0" y="772579"/>
                </a:cubicBezTo>
                <a:cubicBezTo>
                  <a:pt x="0" y="345897"/>
                  <a:pt x="345884" y="0"/>
                  <a:pt x="772579" y="0"/>
                </a:cubicBezTo>
                <a:cubicBezTo>
                  <a:pt x="1199261" y="0"/>
                  <a:pt x="1545145" y="345897"/>
                  <a:pt x="1545145" y="77257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6" name="Freeform 3"/>
          <p:cNvSpPr/>
          <p:nvPr/>
        </p:nvSpPr>
        <p:spPr>
          <a:xfrm>
            <a:off x="4987864" y="3083475"/>
            <a:ext cx="1545221" cy="1545221"/>
          </a:xfrm>
          <a:custGeom>
            <a:avLst/>
            <a:gdLst>
              <a:gd name="connsiteX0" fmla="*/ 1545158 w 1545158"/>
              <a:gd name="connsiteY0" fmla="*/ 772579 h 1545158"/>
              <a:gd name="connsiteX1" fmla="*/ 772591 w 1545158"/>
              <a:gd name="connsiteY1" fmla="*/ 1545158 h 1545158"/>
              <a:gd name="connsiteX2" fmla="*/ 0 w 1545158"/>
              <a:gd name="connsiteY2" fmla="*/ 772579 h 1545158"/>
              <a:gd name="connsiteX3" fmla="*/ 772591 w 1545158"/>
              <a:gd name="connsiteY3" fmla="*/ 0 h 1545158"/>
              <a:gd name="connsiteX4" fmla="*/ 1545158 w 1545158"/>
              <a:gd name="connsiteY4" fmla="*/ 772579 h 15451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5158" h="1545158">
                <a:moveTo>
                  <a:pt x="1545158" y="772579"/>
                </a:moveTo>
                <a:cubicBezTo>
                  <a:pt x="1545158" y="1199260"/>
                  <a:pt x="1199260" y="1545158"/>
                  <a:pt x="772591" y="1545158"/>
                </a:cubicBezTo>
                <a:cubicBezTo>
                  <a:pt x="345897" y="1545158"/>
                  <a:pt x="0" y="1199260"/>
                  <a:pt x="0" y="772579"/>
                </a:cubicBezTo>
                <a:cubicBezTo>
                  <a:pt x="0" y="345897"/>
                  <a:pt x="345897" y="0"/>
                  <a:pt x="772591" y="0"/>
                </a:cubicBezTo>
                <a:cubicBezTo>
                  <a:pt x="1199260" y="0"/>
                  <a:pt x="1545158" y="345897"/>
                  <a:pt x="1545158" y="77257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7" name="Freeform 3"/>
          <p:cNvSpPr/>
          <p:nvPr/>
        </p:nvSpPr>
        <p:spPr>
          <a:xfrm>
            <a:off x="8514415" y="3083475"/>
            <a:ext cx="1545208" cy="1545221"/>
          </a:xfrm>
          <a:custGeom>
            <a:avLst/>
            <a:gdLst>
              <a:gd name="connsiteX0" fmla="*/ 1545145 w 1545145"/>
              <a:gd name="connsiteY0" fmla="*/ 772579 h 1545158"/>
              <a:gd name="connsiteX1" fmla="*/ 772579 w 1545145"/>
              <a:gd name="connsiteY1" fmla="*/ 1545158 h 1545158"/>
              <a:gd name="connsiteX2" fmla="*/ 0 w 1545145"/>
              <a:gd name="connsiteY2" fmla="*/ 772579 h 1545158"/>
              <a:gd name="connsiteX3" fmla="*/ 772579 w 1545145"/>
              <a:gd name="connsiteY3" fmla="*/ 0 h 1545158"/>
              <a:gd name="connsiteX4" fmla="*/ 1545145 w 1545145"/>
              <a:gd name="connsiteY4" fmla="*/ 772579 h 15451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5145" h="1545158">
                <a:moveTo>
                  <a:pt x="1545145" y="772579"/>
                </a:moveTo>
                <a:cubicBezTo>
                  <a:pt x="1545145" y="1199260"/>
                  <a:pt x="1199260" y="1545158"/>
                  <a:pt x="772579" y="1545158"/>
                </a:cubicBezTo>
                <a:cubicBezTo>
                  <a:pt x="345884" y="1545158"/>
                  <a:pt x="0" y="1199260"/>
                  <a:pt x="0" y="772579"/>
                </a:cubicBezTo>
                <a:cubicBezTo>
                  <a:pt x="0" y="345897"/>
                  <a:pt x="345884" y="0"/>
                  <a:pt x="772579" y="0"/>
                </a:cubicBezTo>
                <a:cubicBezTo>
                  <a:pt x="1199260" y="0"/>
                  <a:pt x="1545145" y="345897"/>
                  <a:pt x="1545145" y="772579"/>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8" name="TextBox 1"/>
          <p:cNvSpPr txBox="1"/>
          <p:nvPr/>
        </p:nvSpPr>
        <p:spPr>
          <a:xfrm>
            <a:off x="647959" y="399124"/>
            <a:ext cx="1117600" cy="404495"/>
          </a:xfrm>
          <a:prstGeom prst="rect">
            <a:avLst/>
          </a:prstGeom>
          <a:noFill/>
        </p:spPr>
        <p:txBody>
          <a:bodyPr wrap="none" lIns="0" tIns="0" rIns="0" rtlCol="0">
            <a:spAutoFit/>
          </a:bodyPr>
          <a:lstStyle/>
          <a:p>
            <a:pPr defTabSz="0">
              <a:lnSpc>
                <a:spcPct val="100000"/>
              </a:lnSpc>
            </a:pPr>
            <a:r>
              <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rPr>
              <a:t>荣誉资质</a:t>
            </a:r>
            <a:endParaRPr lang="en-US" altLang="zh-CN" sz="2200" dirty="0" smtClean="0">
              <a:solidFill>
                <a:srgbClr val="D4B46D"/>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9" name="TextBox 1"/>
          <p:cNvSpPr txBox="1"/>
          <p:nvPr/>
        </p:nvSpPr>
        <p:spPr>
          <a:xfrm>
            <a:off x="1494453" y="3759681"/>
            <a:ext cx="1254760" cy="306705"/>
          </a:xfrm>
          <a:prstGeom prst="rect">
            <a:avLst/>
          </a:prstGeom>
          <a:noFill/>
        </p:spPr>
        <p:txBody>
          <a:bodyPr wrap="none" lIns="0" tIns="0" rIns="0" rtlCol="0">
            <a:spAutoFit/>
          </a:bodyPr>
          <a:lstStyle/>
          <a:p>
            <a:pPr algn="ctr" defTabSz="0">
              <a:lnSpc>
                <a:spcPct val="100000"/>
              </a:lnSpc>
              <a:tabLst>
                <a:tab pos="241300" algn="l"/>
                <a:tab pos="406400" algn="l"/>
                <a:tab pos="850900" algn="l"/>
              </a:tabLst>
            </a:pPr>
            <a:r>
              <a:rPr lang="en-US" altLang="zh-CN" sz="16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品牌设计50强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0" name="TextBox 1"/>
          <p:cNvSpPr txBox="1"/>
          <p:nvPr/>
        </p:nvSpPr>
        <p:spPr>
          <a:xfrm>
            <a:off x="5049274" y="3759681"/>
            <a:ext cx="1422400" cy="306705"/>
          </a:xfrm>
          <a:prstGeom prst="rect">
            <a:avLst/>
          </a:prstGeom>
          <a:noFill/>
        </p:spPr>
        <p:txBody>
          <a:bodyPr wrap="none" lIns="0" tIns="0" rIns="0" rtlCol="0">
            <a:spAutoFit/>
          </a:bodyPr>
          <a:lstStyle/>
          <a:p>
            <a:pPr defTabSz="0">
              <a:lnSpc>
                <a:spcPct val="100000"/>
              </a:lnSpc>
              <a:tabLst>
                <a:tab pos="698500" algn="l"/>
                <a:tab pos="863600" algn="l"/>
                <a:tab pos="977900" algn="l"/>
              </a:tabLst>
            </a:pPr>
            <a:r>
              <a:rPr lang="en-US" altLang="zh-CN" sz="16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设计研究会成员</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1" name="TextBox 1"/>
          <p:cNvSpPr txBox="1"/>
          <p:nvPr/>
        </p:nvSpPr>
        <p:spPr>
          <a:xfrm>
            <a:off x="7798579" y="4822036"/>
            <a:ext cx="2976880" cy="763270"/>
          </a:xfrm>
          <a:prstGeom prst="rect">
            <a:avLst/>
          </a:prstGeom>
          <a:noFill/>
        </p:spPr>
        <p:txBody>
          <a:bodyPr wrap="none" lIns="0" tIns="0" rIns="0" rtlCol="0">
            <a:spAutoFit/>
          </a:bodyPr>
          <a:lstStyle/>
          <a:p>
            <a:pPr algn="ctr" defTabSz="0">
              <a:lnSpc>
                <a:spcPts val="2000"/>
              </a:lnSpc>
              <a:tabLst>
                <a:tab pos="152400" algn="l"/>
                <a:tab pos="241300" algn="l"/>
                <a:tab pos="1041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XX市慈善总会“金点子”大赛一等奖</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800"/>
              </a:lnSpc>
              <a:tabLst>
                <a:tab pos="152400" algn="l"/>
                <a:tab pos="241300" algn="l"/>
                <a:tab pos="1041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第三节XX市户外公益广告大赛优秀奖</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ts val="1800"/>
              </a:lnSpc>
              <a:tabLst>
                <a:tab pos="152400" algn="l"/>
                <a:tab pos="241300" algn="l"/>
                <a:tab pos="10414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XX市“扬正气·促和谐”公益广告大赛优秀奖</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3" name="TextBox 1"/>
          <p:cNvSpPr txBox="1"/>
          <p:nvPr/>
        </p:nvSpPr>
        <p:spPr>
          <a:xfrm>
            <a:off x="580649" y="4822036"/>
            <a:ext cx="3032125" cy="868680"/>
          </a:xfrm>
          <a:prstGeom prst="rect">
            <a:avLst/>
          </a:prstGeom>
          <a:noFill/>
        </p:spPr>
        <p:txBody>
          <a:bodyPr wrap="none" lIns="0" tIns="0" rIns="0" rtlCol="0">
            <a:spAutoFit/>
          </a:bodyPr>
          <a:lstStyle/>
          <a:p>
            <a:pPr algn="ctr" defTabSz="0">
              <a:lnSpc>
                <a:spcPct val="150000"/>
              </a:lnSpc>
              <a:tabLst>
                <a:tab pos="241300" algn="l"/>
                <a:tab pos="406400" algn="l"/>
                <a:tab pos="850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2013-2015，连续4年入选中国品牌设计50强</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241300" algn="l"/>
                <a:tab pos="406400" algn="l"/>
                <a:tab pos="850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《中国品牌是年鉴2013》编委会委员</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241300" algn="l"/>
                <a:tab pos="406400" algn="l"/>
                <a:tab pos="850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中国最具潜力品牌设计设计公司</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4" name="TextBox 1"/>
          <p:cNvSpPr txBox="1"/>
          <p:nvPr/>
        </p:nvSpPr>
        <p:spPr>
          <a:xfrm>
            <a:off x="4211718" y="4822036"/>
            <a:ext cx="3095625" cy="876300"/>
          </a:xfrm>
          <a:prstGeom prst="rect">
            <a:avLst/>
          </a:prstGeom>
          <a:noFill/>
        </p:spPr>
        <p:txBody>
          <a:bodyPr wrap="none" lIns="0" tIns="0" rIns="0" rtlCol="0">
            <a:spAutoFit/>
          </a:bodyPr>
          <a:lstStyle/>
          <a:p>
            <a:pPr algn="ctr" defTabSz="0">
              <a:lnSpc>
                <a:spcPct val="150000"/>
              </a:lnSpc>
              <a:tabLst>
                <a:tab pos="698500" algn="l"/>
                <a:tab pos="863600" algn="l"/>
                <a:tab pos="977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国际平米设计协会联合会（ICOGRADA）会员</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698500" algn="l"/>
                <a:tab pos="863600" algn="l"/>
                <a:tab pos="977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CCII首都研究会全权会员</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a:p>
            <a:pPr algn="ctr" defTabSz="0">
              <a:lnSpc>
                <a:spcPct val="150000"/>
              </a:lnSpc>
              <a:tabLst>
                <a:tab pos="698500" algn="l"/>
                <a:tab pos="863600" algn="l"/>
                <a:tab pos="977900" algn="l"/>
              </a:tabLst>
            </a:pPr>
            <a:r>
              <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rPr>
              <a:t>XX网整合营销分会会员单位</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15" name="TextBox 1"/>
          <p:cNvSpPr txBox="1"/>
          <p:nvPr/>
        </p:nvSpPr>
        <p:spPr>
          <a:xfrm>
            <a:off x="8880619" y="3759681"/>
            <a:ext cx="812800" cy="306705"/>
          </a:xfrm>
          <a:prstGeom prst="rect">
            <a:avLst/>
          </a:prstGeom>
          <a:noFill/>
        </p:spPr>
        <p:txBody>
          <a:bodyPr wrap="none" lIns="0" tIns="0" rIns="0" rtlCol="0">
            <a:spAutoFit/>
          </a:bodyPr>
          <a:lstStyle/>
          <a:p>
            <a:pPr algn="ctr" defTabSz="0">
              <a:lnSpc>
                <a:spcPct val="100000"/>
              </a:lnSpc>
              <a:tabLst>
                <a:tab pos="152400" algn="l"/>
                <a:tab pos="241300" algn="l"/>
                <a:tab pos="1041400" algn="l"/>
              </a:tabLst>
            </a:pPr>
            <a:r>
              <a:rPr lang="en-US" altLang="zh-CN" sz="1600" dirty="0" smtClean="0">
                <a:solidFill>
                  <a:srgbClr val="000000"/>
                </a:solidFill>
                <a:latin typeface="微软雅黑" panose="020B0503020204020204" pitchFamily="18" charset="-122"/>
                <a:ea typeface="微软雅黑" panose="020B0503020204020204" pitchFamily="18" charset="-122"/>
                <a:cs typeface="微软雅黑" panose="020B0503020204020204" pitchFamily="18" charset="-122"/>
              </a:rPr>
              <a:t>大赛获奖</a:t>
            </a:r>
            <a:endParaRPr lang="en-US" altLang="zh-CN" sz="1200" dirty="0" smtClean="0">
              <a:solidFill>
                <a:srgbClr val="B5B5B6"/>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4779</Words>
  <Application>WPS 演示</Application>
  <PresentationFormat>自定义</PresentationFormat>
  <Paragraphs>1081</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宋体</vt:lpstr>
      <vt:lpstr>Wingdings</vt:lpstr>
      <vt:lpstr>微软雅黑</vt:lpstr>
      <vt:lpstr>Calibri</vt:lpstr>
      <vt:lpstr>Arial Unicode MS</vt:lpstr>
      <vt:lpstr>微软雅黑 Light</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南蛮姑娘</cp:lastModifiedBy>
  <cp:revision>55</cp:revision>
  <dcterms:created xsi:type="dcterms:W3CDTF">2006-08-16T00:00:00Z</dcterms:created>
  <dcterms:modified xsi:type="dcterms:W3CDTF">2021-09-17T03:11:58Z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781D50C0362946C2ACD07B40ED94B053</vt:lpwstr>
  </property>
</Properties>
</file>