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00000"/>
    <a:srgbClr val="1E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4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559790" y="2633471"/>
            <a:ext cx="4837834" cy="2230117"/>
          </a:xfrm>
          <a:prstGeom prst="rect">
            <a:avLst/>
          </a:prstGeom>
          <a:noFill/>
        </p:spPr>
        <p:txBody>
          <a:bodyPr wrap="square" rtlCol="0">
            <a:normAutofit fontScale="87500" lnSpcReduction="20000"/>
          </a:bodyPr>
          <a:lstStyle/>
          <a:p>
            <a:r>
              <a:rPr lang="en-US" altLang="zh-CN" sz="9600" b="1" spc="200" dirty="0" err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电化学家法拉第</a:t>
            </a:r>
            <a:endParaRPr lang="en-US" altLang="zh-CN" sz="9600" b="1" spc="2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9446" y="4863588"/>
            <a:ext cx="1556008" cy="376292"/>
            <a:chOff x="1038760" y="5357078"/>
            <a:chExt cx="1556008" cy="376292"/>
          </a:xfrm>
          <a:solidFill>
            <a:srgbClr val="4E4E4E"/>
          </a:solidFill>
        </p:grpSpPr>
        <p:sp>
          <p:nvSpPr>
            <p:cNvPr id="15" name="圆角矩形 7"/>
            <p:cNvSpPr/>
            <p:nvPr/>
          </p:nvSpPr>
          <p:spPr>
            <a:xfrm>
              <a:off x="1038760" y="5357078"/>
              <a:ext cx="1556008" cy="376292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6" name="TextBox 5"/>
            <p:cNvSpPr txBox="1"/>
            <p:nvPr/>
          </p:nvSpPr>
          <p:spPr>
            <a:xfrm>
              <a:off x="1063445" y="5415132"/>
              <a:ext cx="14798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汇报人：</a:t>
              </a:r>
              <a:r>
                <a:rPr kumimoji="0" lang="en-US" altLang="zh-CN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XXXX</a:t>
              </a: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7" name="TextBox 4"/>
          <p:cNvSpPr txBox="1"/>
          <p:nvPr/>
        </p:nvSpPr>
        <p:spPr>
          <a:xfrm>
            <a:off x="559789" y="1626626"/>
            <a:ext cx="6895827" cy="100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spc="2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2021</a:t>
            </a:r>
            <a:endParaRPr lang="en-US" altLang="zh-CN" sz="6000" b="1" spc="20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192"/>
            <a:ext cx="12192000" cy="6830568"/>
          </a:xfrm>
          <a:prstGeom prst="rect">
            <a:avLst/>
          </a:prstGeom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192"/>
            <a:ext cx="12192000" cy="6858001"/>
          </a:xfrm>
          <a:prstGeom prst="rect">
            <a:avLst/>
          </a:prstGeom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775504" y="1156448"/>
            <a:ext cx="3877519" cy="46591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CN" sz="4000" dirty="0" err="1">
                <a:latin typeface="思源等宽 L"/>
                <a:ea typeface="微软雅黑" panose="020B0503020204020204" charset="-122"/>
              </a:rPr>
              <a:t>迈克尔·法拉第</a:t>
            </a:r>
            <a:endParaRPr lang="en-US" altLang="zh-CN" sz="4000" dirty="0">
              <a:latin typeface="思源等宽 L"/>
              <a:ea typeface="微软雅黑" panose="020B0503020204020204" charset="-122"/>
            </a:endParaRPr>
          </a:p>
          <a:p>
            <a:r>
              <a:rPr lang="zh-CN" altLang="en-US" sz="1000" dirty="0">
                <a:latin typeface="思源等宽 L"/>
                <a:ea typeface="微软雅黑" panose="020B0503020204020204" charset="-122"/>
              </a:rPr>
              <a:t> </a:t>
            </a:r>
            <a:endParaRPr lang="zh-CN" altLang="en-US" sz="1000" dirty="0">
              <a:latin typeface="思源等宽 L"/>
              <a:ea typeface="微软雅黑" panose="020B0503020204020204" charset="-122"/>
            </a:endParaRPr>
          </a:p>
          <a:p>
            <a:r>
              <a:rPr lang="en-US" altLang="zh-CN" sz="2400" dirty="0">
                <a:latin typeface="思源等宽 L"/>
                <a:ea typeface="微软雅黑" panose="020B0503020204020204" charset="-122"/>
              </a:rPr>
              <a:t>Michael Faraday，1791年9月22日～1867年8月25日，英国物理学家、化学家，也是著名的自学成才的科学家</a:t>
            </a:r>
            <a:endParaRPr lang="en-US" altLang="zh-CN" sz="2400" dirty="0">
              <a:latin typeface="思源等宽 L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4"/>
          <p:cNvSpPr txBox="1"/>
          <p:nvPr/>
        </p:nvSpPr>
        <p:spPr>
          <a:xfrm>
            <a:off x="1566241" y="1623158"/>
            <a:ext cx="9281361" cy="9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charset="-122"/>
                <a:cs typeface="+mn-ea"/>
                <a:sym typeface="+mn-lt"/>
              </a:rPr>
              <a:t>1791年9月22日</a:t>
            </a:r>
            <a:endParaRPr lang="en-US" altLang="zh-CN" sz="20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charset="-122"/>
                <a:cs typeface="+mn-ea"/>
                <a:sym typeface="+mn-lt"/>
              </a:rPr>
              <a:t>出生萨里郡纽因顿一个贫苦铁匠家庭</a:t>
            </a: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燕尾形 16"/>
          <p:cNvSpPr/>
          <p:nvPr/>
        </p:nvSpPr>
        <p:spPr>
          <a:xfrm>
            <a:off x="1064981" y="1873140"/>
            <a:ext cx="344487" cy="420414"/>
          </a:xfrm>
          <a:prstGeom prst="chevron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1566241" y="2761062"/>
            <a:ext cx="9281361" cy="133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charset="-122"/>
                <a:cs typeface="+mn-ea"/>
                <a:sym typeface="+mn-lt"/>
              </a:rPr>
              <a:t>20岁</a:t>
            </a:r>
            <a:endParaRPr lang="en-US" altLang="zh-CN" sz="20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charset="-122"/>
                <a:cs typeface="+mn-ea"/>
                <a:sym typeface="+mn-lt"/>
              </a:rPr>
              <a:t>做上了戴维的实验助手。从此，法拉第开始了他的科学生涯。戴维虽然在科学上有许多了不起的贡献，但他说，我对科学最大的贡献是发现了法拉第</a:t>
            </a: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燕尾形 16"/>
          <p:cNvSpPr/>
          <p:nvPr/>
        </p:nvSpPr>
        <p:spPr>
          <a:xfrm>
            <a:off x="1064981" y="3218793"/>
            <a:ext cx="344487" cy="420414"/>
          </a:xfrm>
          <a:prstGeom prst="chevron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1566241" y="4197310"/>
            <a:ext cx="9281361" cy="133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charset="-122"/>
                <a:cs typeface="+mn-ea"/>
                <a:sym typeface="+mn-lt"/>
              </a:rPr>
              <a:t>1813年10月</a:t>
            </a:r>
            <a:endParaRPr lang="en-US" altLang="zh-CN" sz="20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charset="-122"/>
                <a:cs typeface="+mn-ea"/>
                <a:sym typeface="+mn-lt"/>
              </a:rPr>
              <a:t>他随戴维到欧洲大陆国家考察，他把这次考察当做学习的好机会。他见到了许多著名的科学家，参加了各种学术交流活动。大大开阔了眼界，增长了见识</a:t>
            </a: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燕尾形 16"/>
          <p:cNvSpPr/>
          <p:nvPr/>
        </p:nvSpPr>
        <p:spPr>
          <a:xfrm>
            <a:off x="1064981" y="4655041"/>
            <a:ext cx="344487" cy="420414"/>
          </a:xfrm>
          <a:prstGeom prst="chevron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迈克尔·法拉第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33672" y="1362635"/>
            <a:ext cx="6949440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55286" y="1589875"/>
            <a:ext cx="3286113" cy="41982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思源等宽 L"/>
                <a:ea typeface="微软雅黑" panose="020B0503020204020204" charset="-122"/>
              </a:rPr>
              <a:t>1821年：法拉第完成了第一项重大的电发明。他成功地发明了一种简单的装置。在装置内，只要有电流通过线路，线路就会绕着一块磁铁不停地转动。事实上法拉第发明的是第一台电动机，是第一台使用电流将物体运动的装置。虽然装置简陋，但它却是现今世界上使用的所有电动机的祖先</a:t>
            </a:r>
            <a:endParaRPr lang="en-US" altLang="zh-CN" dirty="0">
              <a:latin typeface="思源等宽 L"/>
              <a:ea typeface="微软雅黑" panose="020B0503020204020204" charset="-122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迈克尔·法拉第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"/>
          <p:cNvSpPr/>
          <p:nvPr/>
        </p:nvSpPr>
        <p:spPr>
          <a:xfrm>
            <a:off x="1205820" y="1526987"/>
            <a:ext cx="2008485" cy="1344148"/>
          </a:xfrm>
          <a:prstGeom prst="roundRect">
            <a:avLst>
              <a:gd name="adj" fmla="val 13125"/>
            </a:avLst>
          </a:prstGeom>
          <a:solidFill>
            <a:srgbClr val="4E4E4E"/>
          </a:solidFill>
          <a:ln w="3175">
            <a:noFill/>
            <a:round/>
          </a:ln>
        </p:spPr>
        <p:txBody>
          <a:bodyPr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charset="-122"/>
              </a:rPr>
              <a:t>1831年</a:t>
            </a: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charset="-122"/>
            </a:endParaRPr>
          </a:p>
        </p:txBody>
      </p:sp>
      <p:sp>
        <p:nvSpPr>
          <p:cNvPr id="45" name="AutoShape 6"/>
          <p:cNvSpPr/>
          <p:nvPr/>
        </p:nvSpPr>
        <p:spPr>
          <a:xfrm>
            <a:off x="3322385" y="1526987"/>
            <a:ext cx="7772533" cy="1344148"/>
          </a:xfrm>
          <a:prstGeom prst="roundRect">
            <a:avLst>
              <a:gd name="adj" fmla="val 13125"/>
            </a:avLst>
          </a:prstGeom>
          <a:solidFill>
            <a:srgbClr val="A0A0A0">
              <a:alpha val="89804"/>
            </a:srgbClr>
          </a:soli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 anchor="ctr"/>
          <a:lstStyle/>
          <a:p>
            <a:pPr marL="0" marR="0" lvl="0" indent="0" algn="just" defTabSz="12192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kern="0">
                <a:solidFill>
                  <a:srgbClr val="FFFFFF"/>
                </a:solidFill>
                <a:latin typeface="思源等宽 L"/>
                <a:ea typeface="微软雅黑" panose="020B0503020204020204" charset="-122"/>
              </a:rPr>
              <a:t>法拉第发现当一块磁铁穿过一个闭合线路时，线路内就会有电流产生，这个效应叫电磁感应，产生的电流叫感应电流</a:t>
            </a:r>
            <a:endParaRPr lang="en-US" altLang="zh-CN" sz="1600" kern="0">
              <a:solidFill>
                <a:srgbClr val="FFFFFF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46" name="AutoShape 8"/>
          <p:cNvSpPr/>
          <p:nvPr/>
        </p:nvSpPr>
        <p:spPr>
          <a:xfrm>
            <a:off x="1205820" y="3048719"/>
            <a:ext cx="2008485" cy="1344149"/>
          </a:xfrm>
          <a:prstGeom prst="roundRect">
            <a:avLst>
              <a:gd name="adj" fmla="val 13125"/>
            </a:avLst>
          </a:prstGeom>
          <a:solidFill>
            <a:srgbClr val="4E4E4E"/>
          </a:solidFill>
          <a:ln w="3175">
            <a:noFill/>
            <a:round/>
          </a:ln>
        </p:spPr>
        <p:txBody>
          <a:bodyPr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charset="-122"/>
              </a:rPr>
              <a:t>1839年</a:t>
            </a: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charset="-122"/>
            </a:endParaRPr>
          </a:p>
        </p:txBody>
      </p:sp>
      <p:sp>
        <p:nvSpPr>
          <p:cNvPr id="47" name="AutoShape 10"/>
          <p:cNvSpPr/>
          <p:nvPr/>
        </p:nvSpPr>
        <p:spPr>
          <a:xfrm>
            <a:off x="3322384" y="3048719"/>
            <a:ext cx="7772532" cy="1344149"/>
          </a:xfrm>
          <a:prstGeom prst="roundRect">
            <a:avLst>
              <a:gd name="adj" fmla="val 13125"/>
            </a:avLst>
          </a:prstGeom>
          <a:solidFill>
            <a:srgbClr val="A0A0A0">
              <a:alpha val="89804"/>
            </a:srgbClr>
          </a:soli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 anchor="ctr"/>
          <a:lstStyle/>
          <a:p>
            <a:pPr marL="0" marR="0" lvl="0" indent="0" algn="just" defTabSz="12192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charset="-122"/>
              </a:rPr>
              <a:t>他成功了一连串的实验带领人类了解电的本质。法拉第使用“静电”、电池以及“生物生电”已产生静电相吸、电解、磁力等现象。他由这些实验，做出与当时主流想法相悖的结论，即虽然来源不同，产生出的电都是一样的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charset="-122"/>
            </a:endParaRPr>
          </a:p>
        </p:txBody>
      </p:sp>
      <p:sp>
        <p:nvSpPr>
          <p:cNvPr id="48" name="AutoShape 12"/>
          <p:cNvSpPr/>
          <p:nvPr/>
        </p:nvSpPr>
        <p:spPr>
          <a:xfrm>
            <a:off x="1205820" y="4584890"/>
            <a:ext cx="2008485" cy="1344149"/>
          </a:xfrm>
          <a:prstGeom prst="roundRect">
            <a:avLst>
              <a:gd name="adj" fmla="val 13125"/>
            </a:avLst>
          </a:prstGeom>
          <a:solidFill>
            <a:srgbClr val="4E4E4E"/>
          </a:solidFill>
          <a:ln w="3175">
            <a:noFill/>
            <a:round/>
          </a:ln>
        </p:spPr>
        <p:txBody>
          <a:bodyPr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charset="-122"/>
              </a:rPr>
              <a:t>1867年8月25日</a:t>
            </a: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charset="-122"/>
            </a:endParaRPr>
          </a:p>
        </p:txBody>
      </p:sp>
      <p:sp>
        <p:nvSpPr>
          <p:cNvPr id="49" name="AutoShape 14"/>
          <p:cNvSpPr/>
          <p:nvPr/>
        </p:nvSpPr>
        <p:spPr>
          <a:xfrm>
            <a:off x="3322384" y="4584890"/>
            <a:ext cx="7772532" cy="1344149"/>
          </a:xfrm>
          <a:prstGeom prst="roundRect">
            <a:avLst>
              <a:gd name="adj" fmla="val 13125"/>
            </a:avLst>
          </a:prstGeom>
          <a:solidFill>
            <a:srgbClr val="A0A0A0">
              <a:alpha val="89804"/>
            </a:srgbClr>
          </a:soli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 anchor="ctr"/>
          <a:lstStyle/>
          <a:p>
            <a:pPr marL="0" marR="0" lvl="0" indent="0" algn="just" defTabSz="12192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charset="-122"/>
              </a:rPr>
              <a:t>平民迈克尔·法拉第在书房安详地离开了人世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charset="-122"/>
            </a:endParaRPr>
          </a:p>
        </p:txBody>
      </p:sp>
      <p:sp>
        <p:nvSpPr>
          <p:cNvPr id="5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迈克尔·法拉第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 prLst="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 prLst="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5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 prLst="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1" animBg="1"/>
      <p:bldP spid="46" grpId="2" animBg="1"/>
      <p:bldP spid="47" grpId="3" animBg="1"/>
      <p:bldP spid="48" grpId="4" animBg="1"/>
      <p:bldP spid="49" grpId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3810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00000"/>
                </a:solidFill>
                <a:latin typeface="思源等宽 L"/>
              </a:rPr>
              <a:t>由于他在电磁学方面做出了伟大贡献</a:t>
            </a:r>
            <a:endParaRPr lang="en-US" altLang="zh-CN" sz="3600" b="1" dirty="0">
              <a:solidFill>
                <a:srgbClr val="000000"/>
              </a:solidFill>
              <a:latin typeface="思源等宽 L"/>
            </a:endParaRPr>
          </a:p>
          <a:p>
            <a:pPr indent="0"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思源等宽 L"/>
              </a:rPr>
              <a:t>被称为“电学之父”和“交流电之父</a:t>
            </a:r>
            <a:r>
              <a:rPr lang="en-US" sz="2400" dirty="0">
                <a:solidFill>
                  <a:srgbClr val="000000"/>
                </a:solidFill>
                <a:latin typeface="思源等宽 L"/>
              </a:rPr>
              <a:t>”</a:t>
            </a:r>
            <a:endParaRPr lang="en-US" sz="2400" dirty="0">
              <a:solidFill>
                <a:srgbClr val="000000"/>
              </a:solidFill>
              <a:latin typeface="思源等宽 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8"/>
          <p:cNvSpPr txBox="1"/>
          <p:nvPr/>
        </p:nvSpPr>
        <p:spPr>
          <a:xfrm>
            <a:off x="3045950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charset="-122"/>
              </a:rPr>
              <a:t>T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charset="-122"/>
            </a:endParaRPr>
          </a:p>
        </p:txBody>
      </p:sp>
      <p:sp>
        <p:nvSpPr>
          <p:cNvPr id="5" name="文本框 58"/>
          <p:cNvSpPr txBox="1"/>
          <p:nvPr/>
        </p:nvSpPr>
        <p:spPr>
          <a:xfrm>
            <a:off x="3868817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charset="-122"/>
              </a:rPr>
              <a:t>H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charset="-122"/>
            </a:endParaRPr>
          </a:p>
        </p:txBody>
      </p:sp>
      <p:sp>
        <p:nvSpPr>
          <p:cNvPr id="6" name="文本框 58"/>
          <p:cNvSpPr txBox="1"/>
          <p:nvPr/>
        </p:nvSpPr>
        <p:spPr>
          <a:xfrm>
            <a:off x="46916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charset="-122"/>
              </a:rPr>
              <a:t>A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charset="-122"/>
            </a:endParaRPr>
          </a:p>
        </p:txBody>
      </p:sp>
      <p:sp>
        <p:nvSpPr>
          <p:cNvPr id="7" name="文本框 58"/>
          <p:cNvSpPr txBox="1"/>
          <p:nvPr/>
        </p:nvSpPr>
        <p:spPr>
          <a:xfrm>
            <a:off x="5514551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charset="-122"/>
              </a:rPr>
              <a:t>N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charset="-122"/>
            </a:endParaRPr>
          </a:p>
        </p:txBody>
      </p:sp>
      <p:sp>
        <p:nvSpPr>
          <p:cNvPr id="8" name="文本框 58"/>
          <p:cNvSpPr txBox="1"/>
          <p:nvPr/>
        </p:nvSpPr>
        <p:spPr>
          <a:xfrm>
            <a:off x="6337418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charset="-122"/>
              </a:rPr>
              <a:t>K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charset="-122"/>
            </a:endParaRPr>
          </a:p>
        </p:txBody>
      </p:sp>
      <p:sp>
        <p:nvSpPr>
          <p:cNvPr id="9" name="文本框 58"/>
          <p:cNvSpPr txBox="1"/>
          <p:nvPr/>
        </p:nvSpPr>
        <p:spPr>
          <a:xfrm>
            <a:off x="71602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charset="-122"/>
              </a:rPr>
              <a:t>S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47745" y="4068835"/>
            <a:ext cx="4915202" cy="953378"/>
            <a:chOff x="3629025" y="3688851"/>
            <a:chExt cx="4915202" cy="95337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752849" y="4456681"/>
              <a:ext cx="16002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>
            <a:xfrm>
              <a:off x="6832672" y="4456681"/>
              <a:ext cx="16788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圆角矩形 24"/>
            <p:cNvSpPr/>
            <p:nvPr/>
          </p:nvSpPr>
          <p:spPr>
            <a:xfrm>
              <a:off x="4591050" y="4271133"/>
              <a:ext cx="3079408" cy="371096"/>
            </a:xfrm>
            <a:prstGeom prst="roundRect">
              <a:avLst>
                <a:gd name="adj" fmla="val 5000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pc="3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2022年XX月</a:t>
              </a:r>
              <a:endParaRPr lang="en-US" altLang="zh-CN" sz="1400" spc="3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3629025" y="3688851"/>
              <a:ext cx="4915202" cy="466725"/>
            </a:xfrm>
            <a:prstGeom prst="roundRect">
              <a:avLst>
                <a:gd name="adj" fmla="val 50000"/>
              </a:avLst>
            </a:prstGeom>
            <a:solidFill>
              <a:srgbClr val="4E4E4E"/>
            </a:solidFill>
            <a:ln w="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 fontScale="92500" lnSpcReduction="10000"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867150" y="3752937"/>
              <a:ext cx="45373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spc="6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感谢观看</a:t>
              </a:r>
              <a:endParaRPr lang="zh-CN" altLang="en-US" sz="1600" spc="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  <p:bldP spid="7" grpId="3"/>
      <p:bldP spid="8" grpId="4"/>
      <p:bldP spid="9" grpId="5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WPS 演示</Application>
  <PresentationFormat>宽屏</PresentationFormat>
  <Paragraphs>58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Arial</vt:lpstr>
      <vt:lpstr>微软雅黑</vt:lpstr>
      <vt:lpstr>思源等宽 L</vt:lpstr>
      <vt:lpstr>Hilda Sonnenschein</vt:lpstr>
      <vt:lpstr>等线</vt:lpstr>
      <vt:lpstr>Calibri</vt:lpstr>
      <vt:lpstr>微软雅黑 Light</vt:lpstr>
      <vt:lpstr>仓耳渔阳体 W01</vt:lpstr>
      <vt:lpstr>思源黑体 CN Normal</vt:lpstr>
      <vt:lpstr>黑体</vt:lpstr>
      <vt:lpstr>等线 Light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24</cp:revision>
  <dcterms:created xsi:type="dcterms:W3CDTF">2021-01-15T08:42:00Z</dcterms:created>
  <dcterms:modified xsi:type="dcterms:W3CDTF">2021-09-15T03:04:58Z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FA961CF5C3EA42B48A609729C7BF951F</vt:lpwstr>
  </property>
  <property fmtid="{D5CDD505-2E9C-101B-9397-08002B2CF9AE}" pid="3" name="KSOProductBuildVer">
    <vt:lpwstr>2052-11.1.0.10463</vt:lpwstr>
  </property>
</Properties>
</file>