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9776"/>
    <a:srgbClr val="000000"/>
    <a:srgbClr val="F6F6F6"/>
    <a:srgbClr val="F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643" y="8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26A54-4191-45C6-9A42-2B3DD1C14350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399F2-3EB0-44A2-A1B6-97D555FC87DD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2399F2-3EB0-44A2-A1B6-97D555FC87D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0000">
                <a:srgbClr val="1E9776"/>
              </a:gs>
              <a:gs pos="86000">
                <a:srgbClr val="1E9776">
                  <a:alpha val="10196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等宽 L"/>
              <a:ea typeface="思源黑体 CN Light"/>
              <a:cs typeface="+mn-cs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948616" y="1345180"/>
            <a:ext cx="3090862" cy="4028508"/>
            <a:chOff x="1379538" y="1407886"/>
            <a:chExt cx="3090862" cy="4028508"/>
          </a:xfrm>
        </p:grpSpPr>
        <p:sp>
          <p:nvSpPr>
            <p:cNvPr id="42" name="文本框 41"/>
            <p:cNvSpPr txBox="1"/>
            <p:nvPr/>
          </p:nvSpPr>
          <p:spPr>
            <a:xfrm>
              <a:off x="1731813" y="1892449"/>
              <a:ext cx="2221544" cy="70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177800" dist="38100" dir="2700000" algn="tl">
                      <a:srgbClr val="000000">
                        <a:alpha val="23000"/>
                      </a:srgbClr>
                    </a:outerShdw>
                  </a:effectLst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rPr>
                <a:t>20XX</a:t>
              </a:r>
              <a:endPara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177800" dist="38100" dir="2700000" algn="tl">
                    <a:srgbClr val="000000">
                      <a:alpha val="23000"/>
                    </a:srgbClr>
                  </a:outerShdw>
                </a:effectLst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1379538" y="1407886"/>
              <a:ext cx="3090862" cy="0"/>
            </a:xfrm>
            <a:prstGeom prst="line">
              <a:avLst/>
            </a:prstGeom>
            <a:ln w="34925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1379538" y="5436394"/>
              <a:ext cx="3090862" cy="0"/>
            </a:xfrm>
            <a:prstGeom prst="line">
              <a:avLst/>
            </a:prstGeom>
            <a:ln w="34925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1379538" y="1407886"/>
              <a:ext cx="0" cy="4028508"/>
            </a:xfrm>
            <a:prstGeom prst="line">
              <a:avLst/>
            </a:prstGeom>
            <a:ln w="34925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4470400" y="1407886"/>
              <a:ext cx="0" cy="1231879"/>
            </a:xfrm>
            <a:prstGeom prst="line">
              <a:avLst/>
            </a:prstGeom>
            <a:ln w="34925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4470400" y="4123706"/>
              <a:ext cx="0" cy="1312688"/>
            </a:xfrm>
            <a:prstGeom prst="line">
              <a:avLst/>
            </a:prstGeom>
            <a:ln w="34925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本框 25"/>
            <p:cNvSpPr txBox="1"/>
            <p:nvPr/>
          </p:nvSpPr>
          <p:spPr>
            <a:xfrm>
              <a:off x="1731813" y="4402075"/>
              <a:ext cx="23940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苹方 常规" panose="020B0300000000000000" pitchFamily="34" charset="-122"/>
                  <a:ea typeface="苹方 常规" panose="020B0300000000000000" pitchFamily="34" charset="-122"/>
                  <a:cs typeface="+mn-cs"/>
                </a:rPr>
                <a:t>汇报人：</a:t>
              </a: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苹方 常规" panose="020B0300000000000000" pitchFamily="34" charset="-122"/>
                  <a:ea typeface="苹方 常规" panose="020B0300000000000000" pitchFamily="34" charset="-122"/>
                  <a:cs typeface="+mn-cs"/>
                </a:rPr>
                <a:t>xxxxx</a:t>
              </a: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苹方 常规" panose="020B0300000000000000" pitchFamily="34" charset="-122"/>
                <a:ea typeface="苹方 常规" panose="020B0300000000000000" pitchFamily="34" charset="-122"/>
                <a:cs typeface="+mn-cs"/>
              </a:endParaRPr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1244067" y="2483462"/>
            <a:ext cx="5080028" cy="1564751"/>
          </a:xfrm>
          <a:prstGeom prst="rect">
            <a:avLst/>
          </a:prstGeom>
        </p:spPr>
        <p:txBody>
          <a:bodyPr wrap="square" rtlCol="0" anchor="ctr">
            <a:normAutofit fontScale="95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177800" dist="38100" dir="2700000" algn="tl">
                    <a:srgbClr val="000000">
                      <a:alpha val="23000"/>
                    </a:srgbClr>
                  </a:outerShdw>
                </a:effectLst>
                <a:uLnTx/>
                <a:uFillTx/>
                <a:latin typeface="思源宋体 Heavy" panose="02020900000000000000" pitchFamily="18" charset="-122"/>
                <a:ea typeface="思源宋体 Heavy" panose="02020900000000000000" pitchFamily="18" charset="-122"/>
                <a:cs typeface="+mn-cs"/>
                <a:sym typeface="思源宋体 Heavy" panose="02020900000000000000" pitchFamily="18" charset="-122"/>
              </a:rPr>
              <a:t>萤火虫</a:t>
            </a:r>
            <a:endParaRPr kumimoji="0" lang="en-US" altLang="zh-CN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177800" dist="38100" dir="2700000" algn="tl">
                  <a:srgbClr val="000000">
                    <a:alpha val="23000"/>
                  </a:srgbClr>
                </a:outerShdw>
              </a:effectLst>
              <a:uLnTx/>
              <a:uFillTx/>
              <a:latin typeface="思源宋体 Heavy" panose="02020900000000000000" pitchFamily="18" charset="-122"/>
              <a:ea typeface="思源宋体 Heavy" panose="02020900000000000000" pitchFamily="18" charset="-122"/>
              <a:cs typeface="+mn-cs"/>
              <a:sym typeface="思源宋体 Heavy" panose="02020900000000000000" pitchFamily="18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036904" y="0"/>
            <a:ext cx="5155096" cy="6857998"/>
          </a:xfrm>
          <a:prstGeom prst="rect">
            <a:avLst/>
          </a:prstGeom>
          <a:ln>
            <a:noFill/>
          </a:ln>
        </p:spPr>
      </p:pic>
      <p:sp>
        <p:nvSpPr>
          <p:cNvPr id="19" name="TextBox 20"/>
          <p:cNvSpPr txBox="1"/>
          <p:nvPr/>
        </p:nvSpPr>
        <p:spPr>
          <a:xfrm>
            <a:off x="874900" y="1334513"/>
            <a:ext cx="5577192" cy="418896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1219200">
              <a:lnSpc>
                <a:spcPct val="200000"/>
              </a:lnSpc>
              <a:spcBef>
                <a:spcPct val="20000"/>
              </a:spcBef>
              <a:defRPr/>
            </a:pPr>
            <a:r>
              <a:rPr lang="en-US" altLang="zh-CN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活动时间</a:t>
            </a:r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defTabSz="1219200">
              <a:lnSpc>
                <a:spcPct val="200000"/>
              </a:lnSpc>
              <a:spcBef>
                <a:spcPct val="20000"/>
              </a:spcBef>
              <a:defRPr/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萤火虫成虫依种类不同，活动的时间也有差异，白天和夜晚各有日行性和夜行性的种类，夜间活动的种类出现的时间，由18点至清晨3点、4点都有
一般说来，多数种类是在日落后开始活动，而且大多在晚上20点、21点停止活动。萤火虫幼虫在夜晚出现的时间大抵和成虫相仿，但它们却可以整夜活动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Text Box 7"/>
          <p:cNvSpPr txBox="1"/>
          <p:nvPr/>
        </p:nvSpPr>
        <p:spPr>
          <a:xfrm>
            <a:off x="1104572" y="259108"/>
            <a:ext cx="10129359" cy="4271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en-US" altLang="zh-CN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分布</a:t>
            </a:r>
            <a:endParaRPr lang="en-US" altLang="zh-CN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2E8B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2E8B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501015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501015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PA_只为设计_矩形 10"/>
          <p:cNvSpPr/>
          <p:nvPr>
            <p:custDataLst>
              <p:tags r:id="rId3"/>
            </p:custDataLst>
          </p:nvPr>
        </p:nvSpPr>
        <p:spPr>
          <a:xfrm flipH="1">
            <a:off x="1524000" y="1279525"/>
            <a:ext cx="4604084" cy="4389438"/>
          </a:xfrm>
          <a:prstGeom prst="rect">
            <a:avLst/>
          </a:prstGeom>
          <a:solidFill>
            <a:srgbClr val="2E8B57">
              <a:alpha val="75686"/>
            </a:srgb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6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469045" y="1700808"/>
            <a:ext cx="11336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 kern="0">
                <a:solidFill>
                  <a:srgbClr val="FFFFF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宋体" panose="02010600030101010101" pitchFamily="2" charset="-122"/>
              </a:rPr>
              <a:t>Part</a:t>
            </a:r>
            <a:endParaRPr lang="en-US" altLang="zh-CN" sz="4400" kern="0">
              <a:solidFill>
                <a:srgbClr val="FFFFFF"/>
              </a:solidFill>
              <a:latin typeface="Calibri" panose="020F0502020204030204" pitchFamily="34" charset="0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1" name="文本框 19"/>
          <p:cNvSpPr txBox="1"/>
          <p:nvPr>
            <p:custDataLst>
              <p:tags r:id="rId4"/>
            </p:custDataLst>
          </p:nvPr>
        </p:nvSpPr>
        <p:spPr>
          <a:xfrm>
            <a:off x="6359176" y="2805022"/>
            <a:ext cx="5090269" cy="941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5400" b="1">
                <a:solidFill>
                  <a:srgbClr val="3F3F3F"/>
                </a:solidFill>
                <a:latin typeface="思源等宽 L"/>
                <a:ea typeface="微软雅黑" panose="020B0503020204020204" pitchFamily="34" charset="-122"/>
              </a:rPr>
              <a:t>发光原理</a:t>
            </a:r>
            <a:endParaRPr lang="en-US" altLang="zh-CN" sz="5400" b="1">
              <a:solidFill>
                <a:srgbClr val="3F3F3F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230630" y="2237747"/>
            <a:ext cx="3167706" cy="30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600" kern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宋体" panose="02010600030101010101" pitchFamily="2" charset="-122"/>
              </a:rPr>
              <a:t>4</a:t>
            </a:r>
            <a:endParaRPr lang="en-US" altLang="zh-CN" sz="16600" kern="0">
              <a:solidFill>
                <a:srgbClr val="FFFFFF"/>
              </a:solidFill>
              <a:latin typeface="Impact" panose="020B0806030902050204" pitchFamily="34" charset="0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800">
              <a:solidFill>
                <a:srgbClr val="3F3F3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" y="1000"/>
                                      <p:to x="100000" y="100000"/>
                                    </p:animScale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sin(2*$*pi)/1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173052" y="2044090"/>
            <a:ext cx="4561204" cy="3680054"/>
          </a:xfrm>
          <a:prstGeom prst="rect">
            <a:avLst/>
          </a:prstGeom>
          <a:ln>
            <a:noFill/>
          </a:ln>
        </p:spPr>
      </p:pic>
      <p:sp>
        <p:nvSpPr>
          <p:cNvPr id="8" name="TextBox 76"/>
          <p:cNvSpPr txBox="1"/>
          <p:nvPr/>
        </p:nvSpPr>
        <p:spPr>
          <a:xfrm>
            <a:off x="1102697" y="1391305"/>
            <a:ext cx="10079263" cy="45765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altLang="zh-CN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思源等宽 L"/>
                <a:ea typeface="微软雅黑" panose="020B0503020204020204" pitchFamily="34" charset="-122"/>
              </a:rPr>
              <a:t>萤火虫的发光是生物发光的一种</a:t>
            </a:r>
            <a:endParaRPr lang="en-US" altLang="zh-CN" sz="2400" b="1" dirty="0">
              <a:solidFill>
                <a:schemeClr val="tx1">
                  <a:lumMod val="95000"/>
                  <a:lumOff val="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096000" y="1913950"/>
            <a:ext cx="5080967" cy="3752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err="1">
                <a:latin typeface="思源等宽 L"/>
                <a:ea typeface="微软雅黑" panose="020B0503020204020204" pitchFamily="34" charset="-122"/>
              </a:rPr>
              <a:t>萤火虫有专门的发光细胞，在发光细胞中有两类化学物质，一类被称作萤光素（在萤火虫中的称为萤火虫萤光素</a:t>
            </a:r>
            <a:r>
              <a:rPr lang="en-US" altLang="zh-CN" sz="2000" dirty="0">
                <a:latin typeface="思源等宽 L"/>
                <a:ea typeface="微软雅黑" panose="020B0503020204020204" pitchFamily="34" charset="-122"/>
              </a:rPr>
              <a:t>(Firefly luciferin)），另一类被称为荧光素酶。荧光素能在荧光素酶的催化下消耗ATP，并与氧气发生反应，反应中产生激发态的氧化荧光素，当氧化荧光素从激发态回到基态时释放出光子</a:t>
            </a:r>
            <a:endParaRPr lang="en-US" altLang="zh-CN" sz="2000" dirty="0"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12" name="Text Box 7"/>
          <p:cNvSpPr txBox="1"/>
          <p:nvPr/>
        </p:nvSpPr>
        <p:spPr>
          <a:xfrm>
            <a:off x="1104572" y="259108"/>
            <a:ext cx="10129359" cy="4271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en-US" altLang="zh-CN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发光原理</a:t>
            </a:r>
            <a:endParaRPr lang="en-US" altLang="zh-CN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2E8B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2E8B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173052" y="1845970"/>
            <a:ext cx="4561204" cy="3680054"/>
          </a:xfrm>
          <a:prstGeom prst="rect">
            <a:avLst/>
          </a:prstGeom>
          <a:ln>
            <a:noFill/>
          </a:ln>
        </p:spPr>
      </p:pic>
      <p:sp>
        <p:nvSpPr>
          <p:cNvPr id="11" name="文本框 10"/>
          <p:cNvSpPr txBox="1"/>
          <p:nvPr/>
        </p:nvSpPr>
        <p:spPr>
          <a:xfrm>
            <a:off x="6096000" y="1773234"/>
            <a:ext cx="5080967" cy="3752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思源等宽 L"/>
                <a:ea typeface="微软雅黑" panose="020B0503020204020204" pitchFamily="34" charset="-122"/>
              </a:rPr>
              <a:t>反应中释放的能量几乎全部以光的形式释放，只有极少部分以热的形式释放，反应效率为95%，</a:t>
            </a:r>
            <a:r>
              <a:rPr lang="en-US" altLang="zh-CN" sz="2000" dirty="0" err="1">
                <a:latin typeface="思源等宽 L"/>
                <a:ea typeface="微软雅黑" panose="020B0503020204020204" pitchFamily="34" charset="-122"/>
              </a:rPr>
              <a:t>甲虫也因此而不会过热灼伤。人类到目前为止还没办法制造出如此高效的光源</a:t>
            </a:r>
            <a:r>
              <a:rPr lang="en-US" altLang="zh-CN" sz="2000" dirty="0">
                <a:latin typeface="思源等宽 L"/>
                <a:ea typeface="微软雅黑" panose="020B0503020204020204" pitchFamily="34" charset="-122"/>
              </a:rPr>
              <a:t>
</a:t>
            </a:r>
            <a:r>
              <a:rPr lang="en-US" altLang="zh-CN" sz="2000" dirty="0" err="1">
                <a:latin typeface="思源等宽 L"/>
                <a:ea typeface="微软雅黑" panose="020B0503020204020204" pitchFamily="34" charset="-122"/>
              </a:rPr>
              <a:t>在虫的腹部下部有着很多白色斑块。其实是它的甲壳中对光透明的部分。在内部有一块白色的膜，可以反射光。所以在日间这个部位呈现白色</a:t>
            </a:r>
            <a:endParaRPr lang="en-US" altLang="zh-CN" sz="2000" dirty="0"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12" name="Text Box 7"/>
          <p:cNvSpPr txBox="1"/>
          <p:nvPr/>
        </p:nvSpPr>
        <p:spPr>
          <a:xfrm>
            <a:off x="1104572" y="259108"/>
            <a:ext cx="10129359" cy="4271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en-US" altLang="zh-CN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发光原理 &gt; 萤火虫的发光是生物发光的一种</a:t>
            </a:r>
            <a:endParaRPr lang="en-US" altLang="zh-CN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2E8B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2E8B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930233" y="2252407"/>
            <a:ext cx="10331533" cy="3276482"/>
          </a:xfrm>
          <a:prstGeom prst="rect">
            <a:avLst/>
          </a:prstGeom>
          <a:solidFill>
            <a:srgbClr val="F2F2F2">
              <a:alpha val="80000"/>
            </a:srgb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7"/>
          <p:cNvSpPr txBox="1"/>
          <p:nvPr/>
        </p:nvSpPr>
        <p:spPr>
          <a:xfrm>
            <a:off x="1308848" y="2658456"/>
            <a:ext cx="9760789" cy="1422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等宽 L"/>
                <a:ea typeface="微软雅黑" panose="020B0503020204020204" pitchFamily="34" charset="-122"/>
                <a:cs typeface="+mn-ea"/>
                <a:sym typeface="+mn-lt"/>
              </a:rPr>
              <a:t>成虫利用物种特有的闪光信号来定位并吸引异性，借此完成求偶交配及繁殖的使命，少数萤火虫成虫利用闪光信号进行捕食，还有一种作用是作为警戒信号，即当萤火虫受到刺激时会发出亮光</a:t>
            </a:r>
            <a:endParaRPr lang="en-US" altLang="zh-CN" sz="2000" spc="300" dirty="0">
              <a:solidFill>
                <a:schemeClr val="tx1">
                  <a:lumMod val="75000"/>
                  <a:lumOff val="25000"/>
                </a:schemeClr>
              </a:solidFill>
              <a:latin typeface="思源等宽 L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圆角矩形 32"/>
          <p:cNvSpPr/>
          <p:nvPr/>
        </p:nvSpPr>
        <p:spPr>
          <a:xfrm>
            <a:off x="2062503" y="1861544"/>
            <a:ext cx="8066993" cy="650206"/>
          </a:xfrm>
          <a:prstGeom prst="roundRect">
            <a:avLst/>
          </a:prstGeom>
          <a:solidFill>
            <a:srgbClr val="2E8B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latin typeface="思源等宽 L"/>
                <a:ea typeface="微软雅黑" panose="020B0503020204020204" pitchFamily="34" charset="-122"/>
              </a:rPr>
              <a:t>发光的生物学意义</a:t>
            </a:r>
            <a:endParaRPr lang="en-US" altLang="zh-CN" sz="2400"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11" name="Text Box 7"/>
          <p:cNvSpPr txBox="1"/>
          <p:nvPr/>
        </p:nvSpPr>
        <p:spPr>
          <a:xfrm>
            <a:off x="1104572" y="259108"/>
            <a:ext cx="10129359" cy="4271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en-US" altLang="zh-CN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发光原理</a:t>
            </a:r>
            <a:endParaRPr lang="en-US" altLang="zh-CN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2E8B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2E8B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 prLst="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 prLst="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19" dur="25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1"/>
      <p:bldP spid="10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501015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501015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PA_只为设计_矩形 10"/>
          <p:cNvSpPr/>
          <p:nvPr>
            <p:custDataLst>
              <p:tags r:id="rId3"/>
            </p:custDataLst>
          </p:nvPr>
        </p:nvSpPr>
        <p:spPr>
          <a:xfrm flipH="1">
            <a:off x="1524000" y="1279525"/>
            <a:ext cx="4604084" cy="4389438"/>
          </a:xfrm>
          <a:prstGeom prst="rect">
            <a:avLst/>
          </a:prstGeom>
          <a:solidFill>
            <a:srgbClr val="2E8B57">
              <a:alpha val="75686"/>
            </a:srgb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6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469045" y="1700808"/>
            <a:ext cx="11336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 kern="0">
                <a:solidFill>
                  <a:srgbClr val="FFFFF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宋体" panose="02010600030101010101" pitchFamily="2" charset="-122"/>
              </a:rPr>
              <a:t>Part</a:t>
            </a:r>
            <a:endParaRPr lang="en-US" altLang="zh-CN" sz="4400" kern="0">
              <a:solidFill>
                <a:srgbClr val="FFFFFF"/>
              </a:solidFill>
              <a:latin typeface="Calibri" panose="020F0502020204030204" pitchFamily="34" charset="0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1" name="文本框 19"/>
          <p:cNvSpPr txBox="1"/>
          <p:nvPr>
            <p:custDataLst>
              <p:tags r:id="rId4"/>
            </p:custDataLst>
          </p:nvPr>
        </p:nvSpPr>
        <p:spPr>
          <a:xfrm>
            <a:off x="6359176" y="2805022"/>
            <a:ext cx="5090269" cy="941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5400" b="1">
                <a:solidFill>
                  <a:srgbClr val="3F3F3F"/>
                </a:solidFill>
                <a:latin typeface="思源等宽 L"/>
                <a:ea typeface="微软雅黑" panose="020B0503020204020204" pitchFamily="34" charset="-122"/>
              </a:rPr>
              <a:t>萤火虫故事</a:t>
            </a:r>
            <a:endParaRPr lang="en-US" altLang="zh-CN" sz="5400" b="1">
              <a:solidFill>
                <a:srgbClr val="3F3F3F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230630" y="2237747"/>
            <a:ext cx="3167706" cy="30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600" kern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宋体" panose="02010600030101010101" pitchFamily="2" charset="-122"/>
              </a:rPr>
              <a:t>5</a:t>
            </a:r>
            <a:endParaRPr lang="en-US" altLang="zh-CN" sz="16600" kern="0">
              <a:solidFill>
                <a:srgbClr val="FFFFFF"/>
              </a:solidFill>
              <a:latin typeface="Impact" panose="020B0806030902050204" pitchFamily="34" charset="0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800">
              <a:solidFill>
                <a:srgbClr val="3F3F3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" y="1000"/>
                                      <p:to x="100000" y="100000"/>
                                    </p:animScale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sin(2*$*pi)/1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 rotWithShape="1">
          <a:blip r:embed="rId2"/>
          <a:srcRect l="10351" b="12023"/>
          <a:stretch>
            <a:fillRect/>
          </a:stretch>
        </p:blipFill>
        <p:spPr>
          <a:xfrm>
            <a:off x="4114800" y="1362635"/>
            <a:ext cx="7068312" cy="4652683"/>
          </a:xfrm>
          <a:prstGeom prst="rect">
            <a:avLst/>
          </a:prstGeom>
          <a:ln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755286" y="1360967"/>
            <a:ext cx="3152001" cy="46543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思源等宽 L"/>
                <a:ea typeface="微软雅黑" panose="020B0503020204020204" pitchFamily="34" charset="-122"/>
              </a:rPr>
              <a:t>科学家在漫长的探索过程中，揭示了萤火虫发光的秘密。原来，在萤火虫的体内含有萤火酶和萤火素两种化学物质。前者是具有生物活性的蛋白质，后者是生物体普遍存在的高能化合物ATP。ATP在萤火酶的作用下发生氧化，就会发出不同颜色的萤光</a:t>
            </a:r>
            <a:endParaRPr lang="en-US" altLang="zh-CN" sz="2000" dirty="0"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10" name="Text Box 7"/>
          <p:cNvSpPr txBox="1"/>
          <p:nvPr/>
        </p:nvSpPr>
        <p:spPr>
          <a:xfrm>
            <a:off x="1104572" y="259108"/>
            <a:ext cx="10129359" cy="4271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en-US" altLang="zh-CN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萤火虫故事</a:t>
            </a:r>
            <a:endParaRPr lang="en-US" altLang="zh-CN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2E8B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2E8B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173052" y="1845970"/>
            <a:ext cx="4561204" cy="3680054"/>
          </a:xfrm>
          <a:prstGeom prst="rect">
            <a:avLst/>
          </a:prstGeom>
          <a:ln>
            <a:noFill/>
          </a:ln>
        </p:spPr>
      </p:pic>
      <p:sp>
        <p:nvSpPr>
          <p:cNvPr id="11" name="文本框 10"/>
          <p:cNvSpPr txBox="1"/>
          <p:nvPr/>
        </p:nvSpPr>
        <p:spPr>
          <a:xfrm>
            <a:off x="6096000" y="1773234"/>
            <a:ext cx="5080967" cy="3752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思源等宽 L"/>
                <a:ea typeface="微软雅黑" panose="020B0503020204020204" pitchFamily="34" charset="-122"/>
              </a:rPr>
              <a:t>人类从萤火虫发光中得到有益的启示，并着力进行多学科的探索，取得了令人瞩目的成果。科学家已成功地从萤火虫体内分离出萤光酶和ATP，并用化学方法合成了萤光物质，制成了不需电源\灯泡的生物光源，在矿井、深水排雷等领域发挥了独特的作用。科学家还利用这一原理制造出不辐射热的发光墙或发光体，对手术室或实验室非常方便</a:t>
            </a:r>
            <a:endParaRPr lang="en-US" altLang="zh-CN" sz="2000" dirty="0"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12" name="Text Box 7"/>
          <p:cNvSpPr txBox="1"/>
          <p:nvPr/>
        </p:nvSpPr>
        <p:spPr>
          <a:xfrm>
            <a:off x="1104572" y="259108"/>
            <a:ext cx="10129359" cy="4271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en-US" altLang="zh-CN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萤火虫故事</a:t>
            </a:r>
            <a:endParaRPr lang="en-US" altLang="zh-CN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2E8B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2E8B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2192"/>
            <a:ext cx="12192000" cy="6830568"/>
          </a:xfrm>
          <a:prstGeom prst="rect">
            <a:avLst/>
          </a:prstGeom>
          <a:ln>
            <a:noFill/>
          </a:ln>
        </p:spPr>
      </p:pic>
      <p:pic>
        <p:nvPicPr>
          <p:cNvPr id="9" name="图片 8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0" y="12192"/>
            <a:ext cx="12192000" cy="6858001"/>
          </a:xfrm>
          <a:prstGeom prst="rect">
            <a:avLst/>
          </a:prstGeom>
          <a:ln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863601" y="1434939"/>
            <a:ext cx="3867374" cy="465913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latin typeface="思源等宽 L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思源等宽 L"/>
                <a:ea typeface="微软雅黑" panose="020B0503020204020204" pitchFamily="34" charset="-122"/>
              </a:rPr>
              <a:t>科学家还设想将萤火酶测定ATP技术应用于癌症前期诊断。只要把萤火酶和癌细胞结合起来，根据ATP的发光强度就可以诊断癌细胞的扩散情况。实验还表明，生物体内只要有一千兆分之一克的ATP，一旦接触到萤火酶就可发出微弱的辉光。利用这一特性可以制成生物探测器，送入太空后，可以捕获地外生命的蛛丝马迹，为人类寻找地外文明做出贡献</a:t>
            </a:r>
            <a:endParaRPr lang="en-US" altLang="zh-CN" dirty="0"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5" name="Text Box 7"/>
          <p:cNvSpPr txBox="1"/>
          <p:nvPr/>
        </p:nvSpPr>
        <p:spPr>
          <a:xfrm>
            <a:off x="1104572" y="259108"/>
            <a:ext cx="10129359" cy="4271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en-US" altLang="zh-CN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萤火虫故事</a:t>
            </a:r>
            <a:endParaRPr lang="en-US" altLang="zh-CN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2E8B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2E8B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3271664" y="2286736"/>
            <a:ext cx="5724867" cy="1744940"/>
            <a:chOff x="3290714" y="2286736"/>
            <a:chExt cx="5724867" cy="174494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0714" y="2862785"/>
              <a:ext cx="5724867" cy="1168891"/>
              <a:chOff x="4881342" y="2773231"/>
              <a:chExt cx="5193646" cy="1168891"/>
            </a:xfrm>
          </p:grpSpPr>
          <p:sp>
            <p:nvSpPr>
              <p:cNvPr id="19" name="文本框 18"/>
              <p:cNvSpPr txBox="1"/>
              <p:nvPr/>
            </p:nvSpPr>
            <p:spPr>
              <a:xfrm>
                <a:off x="4881342" y="2773231"/>
                <a:ext cx="519364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5400" b="1" i="0" u="none" strike="noStrike" kern="1200" cap="none" spc="40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思源等宽 L"/>
                    <a:ea typeface="微软雅黑" panose="020B0503020204020204" pitchFamily="34" charset="-122"/>
                    <a:cs typeface="+mn-cs"/>
                  </a:rPr>
                  <a:t>感谢您的观看</a:t>
                </a:r>
                <a:endParaRPr kumimoji="0" lang="zh-CN" altLang="en-US" sz="5400" b="1" i="0" u="none" strike="noStrike" kern="1200" cap="none" spc="40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等宽 L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5428055" y="3634345"/>
                <a:ext cx="40894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400" b="0" i="0" u="none" strike="noStrike" kern="1200" cap="none" spc="30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cs"/>
                  </a:rPr>
                  <a:t>THANK YOU FOR WATCHING</a:t>
                </a:r>
                <a:endParaRPr kumimoji="0" lang="zh-CN" altLang="en-US" sz="1400" b="0" i="0" u="none" strike="noStrike" kern="1200" cap="none" spc="30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</a:endParaRPr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5309962" y="2286736"/>
              <a:ext cx="1911802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10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THE END</a:t>
              </a:r>
              <a:endParaRPr kumimoji="0" lang="zh-CN" altLang="en-US" sz="2400" b="1" i="0" u="none" strike="noStrike" kern="1200" cap="none" spc="10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cxnSp>
        <p:nvCxnSpPr>
          <p:cNvPr id="21" name="直接连接符 20"/>
          <p:cNvCxnSpPr/>
          <p:nvPr/>
        </p:nvCxnSpPr>
        <p:spPr>
          <a:xfrm>
            <a:off x="5916386" y="4508500"/>
            <a:ext cx="359228" cy="0"/>
          </a:xfrm>
          <a:prstGeom prst="line">
            <a:avLst/>
          </a:prstGeom>
          <a:ln w="1270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501015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501015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PA_只为设计_矩形 10"/>
          <p:cNvSpPr/>
          <p:nvPr>
            <p:custDataLst>
              <p:tags r:id="rId3"/>
            </p:custDataLst>
          </p:nvPr>
        </p:nvSpPr>
        <p:spPr>
          <a:xfrm flipH="1">
            <a:off x="1524000" y="1279525"/>
            <a:ext cx="4604084" cy="4389438"/>
          </a:xfrm>
          <a:prstGeom prst="rect">
            <a:avLst/>
          </a:prstGeom>
          <a:solidFill>
            <a:srgbClr val="2E8B57">
              <a:alpha val="75686"/>
            </a:srgb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6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469045" y="1700808"/>
            <a:ext cx="11336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 kern="0">
                <a:solidFill>
                  <a:srgbClr val="FFFFF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宋体" panose="02010600030101010101" pitchFamily="2" charset="-122"/>
              </a:rPr>
              <a:t>Part</a:t>
            </a:r>
            <a:endParaRPr lang="en-US" altLang="zh-CN" sz="4400" kern="0">
              <a:solidFill>
                <a:srgbClr val="FFFFFF"/>
              </a:solidFill>
              <a:latin typeface="Calibri" panose="020F0502020204030204" pitchFamily="34" charset="0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1" name="文本框 19"/>
          <p:cNvSpPr txBox="1"/>
          <p:nvPr>
            <p:custDataLst>
              <p:tags r:id="rId4"/>
            </p:custDataLst>
          </p:nvPr>
        </p:nvSpPr>
        <p:spPr>
          <a:xfrm>
            <a:off x="6359176" y="2805022"/>
            <a:ext cx="5090269" cy="941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5400" b="1">
                <a:solidFill>
                  <a:srgbClr val="3F3F3F"/>
                </a:solidFill>
                <a:latin typeface="思源等宽 L"/>
                <a:ea typeface="微软雅黑" panose="020B0503020204020204" pitchFamily="34" charset="-122"/>
              </a:rPr>
              <a:t>简介</a:t>
            </a:r>
            <a:endParaRPr lang="en-US" altLang="zh-CN" sz="5400" b="1">
              <a:solidFill>
                <a:srgbClr val="3F3F3F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230630" y="2237747"/>
            <a:ext cx="3167706" cy="30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600" kern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宋体" panose="02010600030101010101" pitchFamily="2" charset="-122"/>
              </a:rPr>
              <a:t>1</a:t>
            </a:r>
            <a:endParaRPr lang="en-US" altLang="zh-CN" sz="16600" kern="0">
              <a:solidFill>
                <a:srgbClr val="FFFFFF"/>
              </a:solidFill>
              <a:latin typeface="Impact" panose="020B0806030902050204" pitchFamily="34" charset="0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800">
              <a:solidFill>
                <a:srgbClr val="3F3F3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" y="1000"/>
                                      <p:to x="100000" y="100000"/>
                                    </p:animScale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sin(2*$*pi)/1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56265" y="3595306"/>
            <a:ext cx="4844967" cy="2592730"/>
          </a:xfrm>
          <a:prstGeom prst="rect">
            <a:avLst/>
          </a:prstGeom>
          <a:ln>
            <a:noFill/>
          </a:ln>
        </p:spPr>
      </p:pic>
      <p:pic>
        <p:nvPicPr>
          <p:cNvPr id="5" name="图片 4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466075" y="3595306"/>
            <a:ext cx="4820921" cy="2592730"/>
          </a:xfrm>
          <a:prstGeom prst="rect">
            <a:avLst/>
          </a:prstGeom>
          <a:ln>
            <a:noFill/>
          </a:ln>
        </p:spPr>
      </p:pic>
      <p:sp>
        <p:nvSpPr>
          <p:cNvPr id="11" name="Text Box 6"/>
          <p:cNvSpPr txBox="1"/>
          <p:nvPr/>
        </p:nvSpPr>
        <p:spPr>
          <a:xfrm>
            <a:off x="988886" y="1830523"/>
            <a:ext cx="4819704" cy="15560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600">
                <a:latin typeface="思源等宽 L"/>
                <a:ea typeface="微软雅黑" panose="020B0503020204020204" pitchFamily="34" charset="-122"/>
                <a:cs typeface="阿里巴巴普惠体 L" panose="00020600040101010101" pitchFamily="18" charset="-122"/>
              </a:rPr>
              <a:t>又名夜光、景天、如熠燿、夜照、流萤、宵烛、耀夜等，属鞘翅目萤科，小型甲虫，因其尾部能发出荧光，故名为萤火虫。这种尾部能发光的昆虫，约有近2000种，我国较常见的有黑萤、姬红萤、窗胸</a:t>
            </a:r>
            <a:endParaRPr lang="en-US" altLang="zh-CN" sz="1600">
              <a:latin typeface="思源等宽 L"/>
              <a:ea typeface="微软雅黑" panose="020B0503020204020204" pitchFamily="34" charset="-122"/>
              <a:cs typeface="阿里巴巴普惠体 L" panose="00020600040101010101" pitchFamily="18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389877" y="1830522"/>
            <a:ext cx="4932359" cy="457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>
                <a:latin typeface="思源等宽 L"/>
                <a:ea typeface="微软雅黑" panose="020B0503020204020204" pitchFamily="34" charset="-122"/>
                <a:cs typeface="阿里巴巴普惠体 L" panose="00020600040101010101" pitchFamily="18" charset="-122"/>
              </a:rPr>
              <a:t>萤等几种</a:t>
            </a:r>
            <a:endParaRPr lang="en-US" altLang="zh-CN" sz="1600">
              <a:latin typeface="思源等宽 L"/>
              <a:ea typeface="微软雅黑" panose="020B0503020204020204" pitchFamily="34" charset="-122"/>
              <a:cs typeface="阿里巴巴普惠体 L" panose="00020600040101010101" pitchFamily="18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88885" y="1277472"/>
            <a:ext cx="10236187" cy="45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683E32"/>
                </a:solidFill>
                <a:latin typeface="思源等宽 L"/>
                <a:ea typeface="微软雅黑" panose="020B0503020204020204" pitchFamily="34" charset="-122"/>
              </a:rPr>
              <a:t>萤火虫（英文：Firefly）</a:t>
            </a:r>
            <a:endParaRPr lang="en-US" altLang="zh-CN" sz="2400">
              <a:solidFill>
                <a:srgbClr val="683E32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14" name="Text Box 7"/>
          <p:cNvSpPr txBox="1"/>
          <p:nvPr/>
        </p:nvSpPr>
        <p:spPr>
          <a:xfrm>
            <a:off x="1104572" y="259108"/>
            <a:ext cx="10129359" cy="4271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en-US" altLang="zh-CN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简介</a:t>
            </a:r>
            <a:endParaRPr lang="en-US" altLang="zh-CN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2E8B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2E8B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501015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501015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PA_只为设计_矩形 10"/>
          <p:cNvSpPr/>
          <p:nvPr>
            <p:custDataLst>
              <p:tags r:id="rId3"/>
            </p:custDataLst>
          </p:nvPr>
        </p:nvSpPr>
        <p:spPr>
          <a:xfrm flipH="1">
            <a:off x="1524000" y="1279525"/>
            <a:ext cx="4604084" cy="4389438"/>
          </a:xfrm>
          <a:prstGeom prst="rect">
            <a:avLst/>
          </a:prstGeom>
          <a:solidFill>
            <a:srgbClr val="2E8B57">
              <a:alpha val="75686"/>
            </a:srgb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6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469045" y="1700808"/>
            <a:ext cx="11336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 kern="0">
                <a:solidFill>
                  <a:srgbClr val="FFFFF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宋体" panose="02010600030101010101" pitchFamily="2" charset="-122"/>
              </a:rPr>
              <a:t>Part</a:t>
            </a:r>
            <a:endParaRPr lang="en-US" altLang="zh-CN" sz="4400" kern="0">
              <a:solidFill>
                <a:srgbClr val="FFFFFF"/>
              </a:solidFill>
              <a:latin typeface="Calibri" panose="020F0502020204030204" pitchFamily="34" charset="0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1" name="文本框 19"/>
          <p:cNvSpPr txBox="1"/>
          <p:nvPr>
            <p:custDataLst>
              <p:tags r:id="rId4"/>
            </p:custDataLst>
          </p:nvPr>
        </p:nvSpPr>
        <p:spPr>
          <a:xfrm>
            <a:off x="6359176" y="2805022"/>
            <a:ext cx="5090269" cy="941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5400" b="1">
                <a:solidFill>
                  <a:srgbClr val="3F3F3F"/>
                </a:solidFill>
                <a:latin typeface="思源等宽 L"/>
                <a:ea typeface="微软雅黑" panose="020B0503020204020204" pitchFamily="34" charset="-122"/>
              </a:rPr>
              <a:t>形态特征</a:t>
            </a:r>
            <a:endParaRPr lang="en-US" altLang="zh-CN" sz="5400" b="1">
              <a:solidFill>
                <a:srgbClr val="3F3F3F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230630" y="2237747"/>
            <a:ext cx="3167706" cy="30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600" kern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宋体" panose="02010600030101010101" pitchFamily="2" charset="-122"/>
              </a:rPr>
              <a:t>2</a:t>
            </a:r>
            <a:endParaRPr lang="en-US" altLang="zh-CN" sz="16600" kern="0">
              <a:solidFill>
                <a:srgbClr val="FFFFFF"/>
              </a:solidFill>
              <a:latin typeface="Impact" panose="020B0806030902050204" pitchFamily="34" charset="0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800">
              <a:solidFill>
                <a:srgbClr val="3F3F3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" y="1000"/>
                                      <p:to x="100000" y="100000"/>
                                    </p:animScale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sin(2*$*pi)/1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173052" y="1800250"/>
            <a:ext cx="4561204" cy="3680054"/>
          </a:xfrm>
          <a:prstGeom prst="rect">
            <a:avLst/>
          </a:prstGeom>
          <a:ln>
            <a:noFill/>
          </a:ln>
        </p:spPr>
      </p:pic>
      <p:sp>
        <p:nvSpPr>
          <p:cNvPr id="11" name="文本框 10"/>
          <p:cNvSpPr txBox="1"/>
          <p:nvPr/>
        </p:nvSpPr>
        <p:spPr>
          <a:xfrm>
            <a:off x="6096000" y="1837750"/>
            <a:ext cx="5080967" cy="3295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>
                <a:latin typeface="思源等宽 L"/>
                <a:ea typeface="微软雅黑" panose="020B0503020204020204" pitchFamily="34" charset="-122"/>
              </a:rPr>
              <a:t>萤火虫体长0.8厘米左右，身形扁平细长，头较小，体壁和鞘翅较柔软，头部被较大的前胸盖板盖住
雄虫触角较长，有11节，呈扁平丝或锯齿状；腹部可见腹板6~7节，末端有发光器，可发出荧光；雄虫大多有翅。雌虫无翅，身体比雄虫大，不能飞翔，但荧光比雄虫亮</a:t>
            </a:r>
            <a:endParaRPr lang="en-US" altLang="zh-CN" sz="2000"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12" name="Text Box 7"/>
          <p:cNvSpPr txBox="1"/>
          <p:nvPr/>
        </p:nvSpPr>
        <p:spPr>
          <a:xfrm>
            <a:off x="1104572" y="259108"/>
            <a:ext cx="10129359" cy="4271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en-US" altLang="zh-CN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形态特征</a:t>
            </a:r>
            <a:endParaRPr lang="en-US" altLang="zh-CN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2E8B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2E8B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501015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501015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PA_只为设计_矩形 10"/>
          <p:cNvSpPr/>
          <p:nvPr>
            <p:custDataLst>
              <p:tags r:id="rId3"/>
            </p:custDataLst>
          </p:nvPr>
        </p:nvSpPr>
        <p:spPr>
          <a:xfrm flipH="1">
            <a:off x="1524000" y="1279525"/>
            <a:ext cx="4604084" cy="4389438"/>
          </a:xfrm>
          <a:prstGeom prst="rect">
            <a:avLst/>
          </a:prstGeom>
          <a:solidFill>
            <a:srgbClr val="2E8B57">
              <a:alpha val="75686"/>
            </a:srgb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6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469045" y="1700808"/>
            <a:ext cx="11336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 kern="0">
                <a:solidFill>
                  <a:srgbClr val="FFFFF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宋体" panose="02010600030101010101" pitchFamily="2" charset="-122"/>
              </a:rPr>
              <a:t>Part</a:t>
            </a:r>
            <a:endParaRPr lang="en-US" altLang="zh-CN" sz="4400" kern="0">
              <a:solidFill>
                <a:srgbClr val="FFFFFF"/>
              </a:solidFill>
              <a:latin typeface="Calibri" panose="020F0502020204030204" pitchFamily="34" charset="0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1" name="文本框 19"/>
          <p:cNvSpPr txBox="1"/>
          <p:nvPr>
            <p:custDataLst>
              <p:tags r:id="rId4"/>
            </p:custDataLst>
          </p:nvPr>
        </p:nvSpPr>
        <p:spPr>
          <a:xfrm>
            <a:off x="6359176" y="2805022"/>
            <a:ext cx="5090269" cy="941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5400" b="1">
                <a:solidFill>
                  <a:srgbClr val="3F3F3F"/>
                </a:solidFill>
                <a:latin typeface="思源等宽 L"/>
                <a:ea typeface="微软雅黑" panose="020B0503020204020204" pitchFamily="34" charset="-122"/>
              </a:rPr>
              <a:t>分布</a:t>
            </a:r>
            <a:endParaRPr lang="en-US" altLang="zh-CN" sz="5400" b="1">
              <a:solidFill>
                <a:srgbClr val="3F3F3F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230630" y="2237747"/>
            <a:ext cx="3167706" cy="30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600" kern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宋体" panose="02010600030101010101" pitchFamily="2" charset="-122"/>
              </a:rPr>
              <a:t>3</a:t>
            </a:r>
            <a:endParaRPr lang="en-US" altLang="zh-CN" sz="16600" kern="0">
              <a:solidFill>
                <a:srgbClr val="FFFFFF"/>
              </a:solidFill>
              <a:latin typeface="Impact" panose="020B0806030902050204" pitchFamily="34" charset="0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800">
              <a:solidFill>
                <a:srgbClr val="3F3F3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" y="1000"/>
                                      <p:to x="100000" y="100000"/>
                                    </p:animScale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sin(2*$*pi)/1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ew shape"/>
          <p:cNvSpPr/>
          <p:nvPr/>
        </p:nvSpPr>
        <p:spPr>
          <a:xfrm>
            <a:off x="1270000" y="1524000"/>
            <a:ext cx="9652000" cy="4200144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indent="0" algn="ctr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latin typeface="思源等宽 L"/>
              </a:rPr>
              <a:t>世界上已知萤火虫有2000多种</a:t>
            </a:r>
            <a:endParaRPr lang="en-US" sz="2800" dirty="0">
              <a:solidFill>
                <a:srgbClr val="000000"/>
              </a:solidFill>
              <a:latin typeface="思源等宽 L"/>
            </a:endParaRPr>
          </a:p>
          <a:p>
            <a:pPr indent="0" algn="ctr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latin typeface="思源等宽 L"/>
              </a:rPr>
              <a:t>分布于热带、亚热带和温带地区。中国约54种，各地皆有分布，尤以南部和东南沿海各省居多</a:t>
            </a:r>
            <a:endParaRPr lang="en-US" sz="2800" dirty="0">
              <a:solidFill>
                <a:srgbClr val="000000"/>
              </a:solidFill>
              <a:latin typeface="思源等宽 L"/>
            </a:endParaRPr>
          </a:p>
        </p:txBody>
      </p:sp>
      <p:sp>
        <p:nvSpPr>
          <p:cNvPr id="9" name="Text Box 7"/>
          <p:cNvSpPr txBox="1"/>
          <p:nvPr/>
        </p:nvSpPr>
        <p:spPr>
          <a:xfrm>
            <a:off x="1104572" y="259108"/>
            <a:ext cx="10129359" cy="4271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en-US" altLang="zh-CN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分布</a:t>
            </a:r>
            <a:endParaRPr lang="en-US" altLang="zh-CN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2E8B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2E8B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56265" y="3595306"/>
            <a:ext cx="4844967" cy="2592730"/>
          </a:xfrm>
          <a:prstGeom prst="rect">
            <a:avLst/>
          </a:prstGeom>
          <a:ln>
            <a:noFill/>
          </a:ln>
        </p:spPr>
      </p:pic>
      <p:pic>
        <p:nvPicPr>
          <p:cNvPr id="5" name="图片 4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466075" y="3595306"/>
            <a:ext cx="4820921" cy="2592730"/>
          </a:xfrm>
          <a:prstGeom prst="rect">
            <a:avLst/>
          </a:prstGeom>
          <a:ln>
            <a:noFill/>
          </a:ln>
        </p:spPr>
      </p:pic>
      <p:sp>
        <p:nvSpPr>
          <p:cNvPr id="11" name="Text Box 6"/>
          <p:cNvSpPr txBox="1"/>
          <p:nvPr/>
        </p:nvSpPr>
        <p:spPr>
          <a:xfrm>
            <a:off x="988886" y="1830523"/>
            <a:ext cx="4819704" cy="15560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600" dirty="0">
                <a:latin typeface="思源等宽 L"/>
                <a:ea typeface="微软雅黑" panose="020B0503020204020204" pitchFamily="34" charset="-122"/>
                <a:cs typeface="阿里巴巴普惠体 L" panose="00020600040101010101" pitchFamily="18" charset="-122"/>
              </a:rPr>
              <a:t>萤火虫属于完全变态，一生经过卵幼虫一蛹成虫4个阶段，水生萤火虫通常4个月便可以完成1个世代，1年有2个世代。而陆生萤火虫则1年才能完成1个世代，幼虫从卵孵化到蛹要经过6次蜕皮，蛹历期</a:t>
            </a:r>
            <a:endParaRPr lang="en-US" altLang="zh-CN" sz="1600" dirty="0">
              <a:latin typeface="思源等宽 L"/>
              <a:ea typeface="微软雅黑" panose="020B0503020204020204" pitchFamily="34" charset="-122"/>
              <a:cs typeface="阿里巴巴普惠体 L" panose="00020600040101010101" pitchFamily="18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389877" y="1830522"/>
            <a:ext cx="4932359" cy="823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>
                <a:latin typeface="思源等宽 L"/>
                <a:ea typeface="微软雅黑" panose="020B0503020204020204" pitchFamily="34" charset="-122"/>
                <a:cs typeface="阿里巴巴普惠体 L" panose="00020600040101010101" pitchFamily="18" charset="-122"/>
              </a:rPr>
              <a:t>因种类而不同，最长的可达40多d。成虫野外寿命一般为3-7d，但也有长达20-30d者</a:t>
            </a:r>
            <a:endParaRPr lang="en-US" altLang="zh-CN" sz="1600">
              <a:latin typeface="思源等宽 L"/>
              <a:ea typeface="微软雅黑" panose="020B0503020204020204" pitchFamily="34" charset="-122"/>
              <a:cs typeface="阿里巴巴普惠体 L" panose="00020600040101010101" pitchFamily="18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88885" y="1277472"/>
            <a:ext cx="10236187" cy="45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683E32"/>
                </a:solidFill>
                <a:latin typeface="思源等宽 L"/>
                <a:ea typeface="微软雅黑" panose="020B0503020204020204" pitchFamily="34" charset="-122"/>
              </a:rPr>
              <a:t>生活史</a:t>
            </a:r>
            <a:endParaRPr lang="en-US" altLang="zh-CN" sz="2400">
              <a:solidFill>
                <a:srgbClr val="683E32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14" name="Text Box 7"/>
          <p:cNvSpPr txBox="1"/>
          <p:nvPr/>
        </p:nvSpPr>
        <p:spPr>
          <a:xfrm>
            <a:off x="1104572" y="259108"/>
            <a:ext cx="10129359" cy="4271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en-US" altLang="zh-CN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分布</a:t>
            </a:r>
            <a:endParaRPr lang="en-US" altLang="zh-CN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2E8B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2E8B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33672" y="1362635"/>
            <a:ext cx="6949440" cy="4652683"/>
          </a:xfrm>
          <a:prstGeom prst="rect">
            <a:avLst/>
          </a:prstGeom>
          <a:ln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863601" y="1460350"/>
            <a:ext cx="3014841" cy="430197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err="1">
                <a:latin typeface="思源等宽 L"/>
                <a:ea typeface="微软雅黑" panose="020B0503020204020204" pitchFamily="34" charset="-122"/>
              </a:rPr>
              <a:t>栖息环境</a:t>
            </a:r>
            <a:endParaRPr lang="en-US" altLang="zh-CN" sz="2400" b="1" dirty="0">
              <a:latin typeface="思源等宽 L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err="1">
                <a:latin typeface="思源等宽 L"/>
                <a:ea typeface="微软雅黑" panose="020B0503020204020204" pitchFamily="34" charset="-122"/>
              </a:rPr>
              <a:t>萤火虫依其生活环境区分为陆栖和水栖两个大类，前者占大多数</a:t>
            </a:r>
            <a:r>
              <a:rPr lang="en-US" altLang="zh-CN" sz="1600" dirty="0">
                <a:latin typeface="思源等宽 L"/>
                <a:ea typeface="微软雅黑" panose="020B0503020204020204" pitchFamily="34" charset="-122"/>
              </a:rPr>
              <a:t>
陆栖萤火虫幼虫多栖于遮蔽度高，草本植被茂盛，相对湿度高地方，水栖萤火虫每一虫态都有不同的生态栖位；蛹期在水旁边度过。成虫则以雄虫及雌虫分为水上方开阔水域及水边的植物上，卵产于岸边</a:t>
            </a:r>
            <a:endParaRPr lang="en-US" altLang="zh-CN" sz="1600" dirty="0"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10" name="Text Box 7"/>
          <p:cNvSpPr txBox="1"/>
          <p:nvPr/>
        </p:nvSpPr>
        <p:spPr>
          <a:xfrm>
            <a:off x="1104572" y="259108"/>
            <a:ext cx="10129359" cy="4271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en-US" altLang="zh-CN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分布</a:t>
            </a:r>
            <a:endParaRPr lang="en-US" altLang="zh-CN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2E8B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2E8B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</p:sld>
</file>

<file path=ppt/tags/tag1.xml><?xml version="1.0" encoding="utf-8"?>
<p:tagLst xmlns:p="http://schemas.openxmlformats.org/presentationml/2006/main">
  <p:tag name="MH" val="20170812143230"/>
  <p:tag name="MH_LIBRARY" val="GRAPHIC"/>
  <p:tag name="MH_ORDER" val="矩形 10"/>
  <p:tag name="PA" val="v4.0.0"/>
</p:tagLst>
</file>

<file path=ppt/tags/tag10.xml><?xml version="1.0" encoding="utf-8"?>
<p:tagLst xmlns:p="http://schemas.openxmlformats.org/presentationml/2006/main">
  <p:tag name="MH" val="20170109233147"/>
  <p:tag name="MH_LIBRARY" val="GRAPHIC"/>
  <p:tag name="MH_ORDER" val="文本框 19"/>
</p:tagLst>
</file>

<file path=ppt/tags/tag2.xml><?xml version="1.0" encoding="utf-8"?>
<p:tagLst xmlns:p="http://schemas.openxmlformats.org/presentationml/2006/main">
  <p:tag name="MH" val="20170109233147"/>
  <p:tag name="MH_LIBRARY" val="GRAPHIC"/>
  <p:tag name="MH_ORDER" val="文本框 19"/>
</p:tagLst>
</file>

<file path=ppt/tags/tag3.xml><?xml version="1.0" encoding="utf-8"?>
<p:tagLst xmlns:p="http://schemas.openxmlformats.org/presentationml/2006/main">
  <p:tag name="MH" val="20170812143230"/>
  <p:tag name="MH_LIBRARY" val="GRAPHIC"/>
  <p:tag name="MH_ORDER" val="矩形 10"/>
  <p:tag name="PA" val="v4.0.0"/>
</p:tagLst>
</file>

<file path=ppt/tags/tag4.xml><?xml version="1.0" encoding="utf-8"?>
<p:tagLst xmlns:p="http://schemas.openxmlformats.org/presentationml/2006/main">
  <p:tag name="MH" val="20170109233147"/>
  <p:tag name="MH_LIBRARY" val="GRAPHIC"/>
  <p:tag name="MH_ORDER" val="文本框 19"/>
</p:tagLst>
</file>

<file path=ppt/tags/tag5.xml><?xml version="1.0" encoding="utf-8"?>
<p:tagLst xmlns:p="http://schemas.openxmlformats.org/presentationml/2006/main">
  <p:tag name="MH" val="20170812143230"/>
  <p:tag name="MH_LIBRARY" val="GRAPHIC"/>
  <p:tag name="MH_ORDER" val="矩形 10"/>
  <p:tag name="PA" val="v4.0.0"/>
</p:tagLst>
</file>

<file path=ppt/tags/tag6.xml><?xml version="1.0" encoding="utf-8"?>
<p:tagLst xmlns:p="http://schemas.openxmlformats.org/presentationml/2006/main">
  <p:tag name="MH" val="20170109233147"/>
  <p:tag name="MH_LIBRARY" val="GRAPHIC"/>
  <p:tag name="MH_ORDER" val="文本框 19"/>
</p:tagLst>
</file>

<file path=ppt/tags/tag7.xml><?xml version="1.0" encoding="utf-8"?>
<p:tagLst xmlns:p="http://schemas.openxmlformats.org/presentationml/2006/main">
  <p:tag name="MH" val="20170812143230"/>
  <p:tag name="MH_LIBRARY" val="GRAPHIC"/>
  <p:tag name="MH_ORDER" val="矩形 10"/>
  <p:tag name="PA" val="v4.0.0"/>
</p:tagLst>
</file>

<file path=ppt/tags/tag8.xml><?xml version="1.0" encoding="utf-8"?>
<p:tagLst xmlns:p="http://schemas.openxmlformats.org/presentationml/2006/main">
  <p:tag name="MH" val="20170109233147"/>
  <p:tag name="MH_LIBRARY" val="GRAPHIC"/>
  <p:tag name="MH_ORDER" val="文本框 19"/>
</p:tagLst>
</file>

<file path=ppt/tags/tag9.xml><?xml version="1.0" encoding="utf-8"?>
<p:tagLst xmlns:p="http://schemas.openxmlformats.org/presentationml/2006/main">
  <p:tag name="MH" val="20170812143230"/>
  <p:tag name="MH_LIBRARY" val="GRAPHIC"/>
  <p:tag name="MH_ORDER" val="矩形 10"/>
  <p:tag name="PA" val="v4.0.0"/>
</p:tagLst>
</file>

<file path=ppt/theme/theme1.xml><?xml version="1.0" encoding="utf-8"?>
<a:theme xmlns:a="http://schemas.openxmlformats.org/drawingml/2006/main" name="好客模板www.haoke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1651</Words>
  <Application>WPS 演示</Application>
  <PresentationFormat>宽屏</PresentationFormat>
  <Paragraphs>110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8" baseType="lpstr">
      <vt:lpstr>Arial</vt:lpstr>
      <vt:lpstr>宋体</vt:lpstr>
      <vt:lpstr>Wingdings</vt:lpstr>
      <vt:lpstr>思源等宽 L</vt:lpstr>
      <vt:lpstr>思源黑体 CN Light</vt:lpstr>
      <vt:lpstr>思源宋体 CN Heavy</vt:lpstr>
      <vt:lpstr>苹方 常规</vt:lpstr>
      <vt:lpstr>思源宋体 Heavy</vt:lpstr>
      <vt:lpstr>Calibri</vt:lpstr>
      <vt:lpstr>Impact</vt:lpstr>
      <vt:lpstr>微软雅黑</vt:lpstr>
      <vt:lpstr>Hilda Sonnenschein</vt:lpstr>
      <vt:lpstr>阿里巴巴普惠体 L</vt:lpstr>
      <vt:lpstr>微软雅黑 Light</vt:lpstr>
      <vt:lpstr>等线 Light</vt:lpstr>
      <vt:lpstr>等线</vt:lpstr>
      <vt:lpstr>黑体</vt:lpstr>
      <vt:lpstr>Arial Unicode MS</vt:lpstr>
      <vt:lpstr>好客模板www.haoke.com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Liu JP</dc:creator>
  <cp:lastModifiedBy>一颗苹果</cp:lastModifiedBy>
  <cp:revision>48</cp:revision>
  <dcterms:created xsi:type="dcterms:W3CDTF">2021-01-15T08:42:00Z</dcterms:created>
  <dcterms:modified xsi:type="dcterms:W3CDTF">2021-09-04T03:13:31Z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79E9B199742F4CD3AB39B8697AC370C6</vt:lpwstr>
  </property>
  <property fmtid="{D5CDD505-2E9C-101B-9397-08002B2CF9AE}" pid="3" name="KSOProductBuildVer">
    <vt:lpwstr>2052-11.1.0.10463</vt:lpwstr>
  </property>
</Properties>
</file>