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F6F6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0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49E"/>
              </a:gs>
              <a:gs pos="86000">
                <a:srgbClr val="0F6FC6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 CN Light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8616" y="1345180"/>
            <a:ext cx="3090862" cy="4028508"/>
            <a:chOff x="1379538" y="1407886"/>
            <a:chExt cx="3090862" cy="4028508"/>
          </a:xfrm>
        </p:grpSpPr>
        <p:sp>
          <p:nvSpPr>
            <p:cNvPr id="42" name="文本框 41"/>
            <p:cNvSpPr txBox="1"/>
            <p:nvPr/>
          </p:nvSpPr>
          <p:spPr>
            <a:xfrm>
              <a:off x="1731813" y="2137232"/>
              <a:ext cx="2221544" cy="70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177800" dist="38100" dir="2700000" algn="tl">
                      <a:srgbClr val="000000">
                        <a:alpha val="23000"/>
                      </a:srgbClr>
                    </a:outerShdw>
                  </a:effectLst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20XX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3000"/>
                    </a:srgb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379538" y="1407886"/>
              <a:ext cx="3090862" cy="0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379538" y="5436394"/>
              <a:ext cx="3090862" cy="0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79538" y="1407886"/>
              <a:ext cx="0" cy="4028508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470400" y="1407886"/>
              <a:ext cx="0" cy="1231879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470400" y="4123706"/>
              <a:ext cx="0" cy="1312688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1554559" y="1585798"/>
              <a:ext cx="169069" cy="169069"/>
              <a:chOff x="1600200" y="1585798"/>
              <a:chExt cx="169069" cy="16906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600200" y="1585913"/>
                <a:ext cx="16906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1515665" y="1670333"/>
                <a:ext cx="16906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/>
            <p:cNvSpPr txBox="1"/>
            <p:nvPr/>
          </p:nvSpPr>
          <p:spPr>
            <a:xfrm>
              <a:off x="1731813" y="4402075"/>
              <a:ext cx="2394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苹方 常规" panose="020B0300000000000000" pitchFamily="34" charset="-122"/>
                  <a:ea typeface="苹方 常规" panose="020B0300000000000000" pitchFamily="34" charset="-122"/>
                  <a:cs typeface="+mn-cs"/>
                </a:rPr>
                <a:t>汇报人：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苹方 常规" panose="020B0300000000000000" pitchFamily="34" charset="-122"/>
                  <a:ea typeface="苹方 常规" panose="020B0300000000000000" pitchFamily="34" charset="-122"/>
                  <a:cs typeface="+mn-cs"/>
                </a:rPr>
                <a:t>xxxxx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  <a:cs typeface="+mn-cs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84383" y="2766602"/>
            <a:ext cx="5080028" cy="1155637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3000"/>
                    </a:srgbClr>
                  </a:outerShdw>
                </a:effectLst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  <a:sym typeface="思源宋体 Heavy" panose="02020900000000000000" pitchFamily="18" charset="-122"/>
              </a:rPr>
              <a:t>幽门螺杆菌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77800" dist="38100" dir="2700000" algn="tl">
                  <a:srgbClr val="000000">
                    <a:alpha val="23000"/>
                  </a:srgbClr>
                </a:outerShdw>
              </a:effectLst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  <a:sym typeface="思源宋体 Heavy" panose="02020900000000000000" pitchFamily="18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致病性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49577" y="1406848"/>
            <a:ext cx="5019674" cy="4543424"/>
          </a:xfrm>
          <a:prstGeom prst="rect">
            <a:avLst/>
          </a:prstGeom>
          <a:ln>
            <a:noFill/>
          </a:ln>
        </p:spPr>
      </p:pic>
      <p:sp>
        <p:nvSpPr>
          <p:cNvPr id="12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致病性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70423" y="1406848"/>
            <a:ext cx="4572000" cy="4445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所致疾病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致病性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8"/>
          <p:cNvSpPr/>
          <p:nvPr/>
        </p:nvSpPr>
        <p:spPr>
          <a:xfrm>
            <a:off x="1100983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椭圆 36"/>
          <p:cNvSpPr/>
          <p:nvPr userDrawn="1"/>
        </p:nvSpPr>
        <p:spPr>
          <a:xfrm>
            <a:off x="7646301" y="1905716"/>
            <a:ext cx="3456717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" name="文本占位符 3"/>
          <p:cNvSpPr txBox="1"/>
          <p:nvPr/>
        </p:nvSpPr>
        <p:spPr>
          <a:xfrm>
            <a:off x="1513200" y="3147003"/>
            <a:ext cx="2630294" cy="832936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慢性胃炎，消化性溃疡，胃粘膜相关淋巴瘤，胃癌等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1311928" y="2200245"/>
            <a:ext cx="495816" cy="495816"/>
          </a:xfrm>
          <a:prstGeom prst="ellipse">
            <a:avLst/>
          </a:prstGeom>
          <a:solidFill>
            <a:srgbClr val="4682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57247" y="2200245"/>
            <a:ext cx="495816" cy="495816"/>
          </a:xfrm>
          <a:prstGeom prst="ellipse">
            <a:avLst/>
          </a:prstGeom>
          <a:solidFill>
            <a:srgbClr val="4682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4786852" y="3147002"/>
            <a:ext cx="2630294" cy="832936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心血管疾病，贫血，以及血液系统疾病如血小板减少性紫癜等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9" name="文本占位符 3"/>
          <p:cNvSpPr txBox="1"/>
          <p:nvPr/>
        </p:nvSpPr>
        <p:spPr>
          <a:xfrm>
            <a:off x="8059512" y="2899868"/>
            <a:ext cx="2630294" cy="1327206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皮肤科有一些常见问题，比如青春痘、湿疹，甚至有些脱发、过敏性疾病，有可能也是跟幽门螺杆菌感染有关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椭圆 33"/>
          <p:cNvSpPr/>
          <p:nvPr/>
        </p:nvSpPr>
        <p:spPr>
          <a:xfrm>
            <a:off x="4372648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585582" y="2200245"/>
            <a:ext cx="495816" cy="495816"/>
          </a:xfrm>
          <a:prstGeom prst="ellipse">
            <a:avLst/>
          </a:prstGeom>
          <a:solidFill>
            <a:srgbClr val="4682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致病性 &gt; 所致疾病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1" animBg="1"/>
      <p:bldP spid="35" grpId="2"/>
      <p:bldP spid="15" grpId="3" animBg="1"/>
      <p:bldP spid="17" grpId="4" animBg="1"/>
      <p:bldP spid="18" grpId="5"/>
      <p:bldP spid="19" grpId="6"/>
      <p:bldP spid="13" grpId="7" animBg="1"/>
      <p:bldP spid="16" grpId="8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感染症状：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致病性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948477" y="1534700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418090" y="1408858"/>
            <a:ext cx="9815841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腹痛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因胃和十二指肠粘膜损伤，有些病人还可出现反复发作性剧烈腹痛、上消化道少量出血等症状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948478" y="2358512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418091" y="2236952"/>
            <a:ext cx="9815841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泛酸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幽门螺杆菌会诱发胃泌素大量分泌，导致胃酸过多，表现为泛酸和烧心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948476" y="3257726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418088" y="3014123"/>
            <a:ext cx="9815841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口臭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幽门螺杆菌在牙菌斑中生存，在口腔内发生感染，可能导致口气重，严重者往往还有一种特殊口腔异味，无论如何清洁，都无法去除。幽门螺杆菌是引起口腔异味的最直接病菌之一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948476" y="4217900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418088" y="4096339"/>
            <a:ext cx="9815841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饱胀感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食后上腹部饱胀、不适或疼痛，常伴有其它不良症状，如暖气、腹胀、反酸和食欲减退等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948476" y="5283956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altLang="zh-CN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418089" y="4914029"/>
            <a:ext cx="9815841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其他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此外幽门螺杆菌感染可以导致缺铁性贫血，特发性血小板减少性紫癜，甚至有可能增加白血病的发病率。幽门螺杆菌还可能会引起皮肤疾病，例如慢性荨麻疹，酒渣鼻，食物过敏等等。以及可导致儿童和胎儿的发育生长迟缓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致病性 &gt; 感染症状：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治疗与临床案例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215891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“三联治疗方案”或“三联疗法”</a:t>
            </a:r>
            <a:endParaRPr kumimoji="1"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Impact" panose="020B0806030902050204"/>
              <a:sym typeface="Source Han Serif SC" panose="02020400000000000000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是指选用1种质子泵抑制剂或者枸橼酸铋加2种抗菌药连续服用10-14天，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4682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4682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4040212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“四联疗法”</a:t>
            </a:r>
            <a:endParaRPr kumimoji="1"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Impact" panose="020B0806030902050204"/>
              <a:sym typeface="Source Han Serif SC" panose="02020400000000000000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是使用1种质子泵抑制剂+枸橼酸铋+2种抗菌药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治疗与临床案例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治疗与临床案例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7680" y="1097280"/>
            <a:ext cx="8069580" cy="488188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271664" y="2286736"/>
            <a:ext cx="5724867" cy="1744940"/>
            <a:chOff x="3290714" y="2286736"/>
            <a:chExt cx="5724867" cy="17449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0714" y="2862785"/>
              <a:ext cx="5724867" cy="1168891"/>
              <a:chOff x="4881342" y="2773231"/>
              <a:chExt cx="5193646" cy="116889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81342" y="2773231"/>
                <a:ext cx="51936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b="1" i="0" u="none" strike="noStrike" kern="1200" cap="none" spc="40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等宽 L"/>
                    <a:ea typeface="微软雅黑" panose="020B0503020204020204" pitchFamily="34" charset="-122"/>
                    <a:cs typeface="+mn-cs"/>
                  </a:rPr>
                  <a:t>感谢您的观看</a:t>
                </a:r>
                <a:endParaRPr kumimoji="0" lang="zh-CN" altLang="en-US" sz="5400" b="1" i="0" u="none" strike="noStrike" kern="1200" cap="none" spc="4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等宽 L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428055" y="3634345"/>
                <a:ext cx="4089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rPr>
                  <a:t>THANK YOU FOR WATCHING</a:t>
                </a: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309962" y="2286736"/>
              <a:ext cx="191180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1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END</a:t>
              </a:r>
              <a:endParaRPr kumimoji="0" lang="en-US" altLang="zh-CN" sz="2400" b="1" i="0" u="none" strike="noStrike" kern="1200" cap="none" spc="1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5916386" y="4508500"/>
            <a:ext cx="359228" cy="0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11498" y="2178861"/>
            <a:ext cx="576064" cy="576064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>
                <a:cs typeface="+mn-ea"/>
                <a:sym typeface="+mn-lt"/>
              </a:rPr>
              <a:t>1</a:t>
            </a:r>
            <a:endParaRPr lang="zh-CN" altLang="en-US" sz="3600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70821" y="2735874"/>
            <a:ext cx="5240212" cy="0"/>
          </a:xfrm>
          <a:prstGeom prst="line">
            <a:avLst/>
          </a:prstGeom>
          <a:ln>
            <a:solidFill>
              <a:srgbClr val="263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735694" y="2116718"/>
            <a:ext cx="5162321" cy="6407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形态结构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1498" y="3135197"/>
            <a:ext cx="576064" cy="576064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>
                <a:cs typeface="+mn-ea"/>
                <a:sym typeface="+mn-lt"/>
              </a:rPr>
              <a:t>2</a:t>
            </a:r>
            <a:endParaRPr lang="zh-CN" altLang="en-US" sz="360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570821" y="3692211"/>
            <a:ext cx="5240212" cy="0"/>
          </a:xfrm>
          <a:prstGeom prst="line">
            <a:avLst/>
          </a:prstGeom>
          <a:ln>
            <a:solidFill>
              <a:srgbClr val="263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735694" y="3073054"/>
            <a:ext cx="5245453" cy="6407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致病性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11498" y="4056833"/>
            <a:ext cx="576064" cy="576064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>
                <a:cs typeface="+mn-ea"/>
                <a:sym typeface="+mn-lt"/>
              </a:rPr>
              <a:t>3</a:t>
            </a:r>
            <a:endParaRPr lang="zh-CN" altLang="en-US" sz="3600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570821" y="4613846"/>
            <a:ext cx="5240212" cy="0"/>
          </a:xfrm>
          <a:prstGeom prst="line">
            <a:avLst/>
          </a:prstGeom>
          <a:ln>
            <a:solidFill>
              <a:srgbClr val="263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35694" y="3994690"/>
            <a:ext cx="5245453" cy="6407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治疗与临床案例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75"/>
                            </p:stCondLst>
                            <p:childTnLst>
                              <p:par>
                                <p:cTn id="2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"/>
                            </p:stCondLst>
                            <p:childTnLst>
                              <p:par>
                                <p:cTn id="29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5"/>
                            </p:stCondLst>
                            <p:childTnLst>
                              <p:par>
                                <p:cTn id="35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75"/>
                            </p:stCondLst>
                            <p:childTnLst>
                              <p:par>
                                <p:cTn id="44" presetID="55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/>
      <p:bldP spid="19" grpId="2" animBg="1"/>
      <p:bldP spid="21" grpId="3"/>
      <p:bldP spid="22" grpId="4" animBg="1"/>
      <p:bldP spid="2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形态结构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概述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形态结构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92"/>
            <a:ext cx="12192000" cy="6830568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192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102658" y="1021976"/>
            <a:ext cx="5862917" cy="49307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3200" dirty="0" err="1">
                <a:latin typeface="思源等宽 L"/>
                <a:ea typeface="微软雅黑" panose="020B0503020204020204" pitchFamily="34" charset="-122"/>
              </a:rPr>
              <a:t>幽门螺杆菌（Hp</a:t>
            </a:r>
            <a:r>
              <a:rPr lang="en-US" altLang="zh-CN" sz="3200" dirty="0">
                <a:latin typeface="思源等宽 L"/>
                <a:ea typeface="微软雅黑" panose="020B0503020204020204" pitchFamily="34" charset="-122"/>
              </a:rPr>
              <a:t>）</a:t>
            </a:r>
            <a:endParaRPr lang="en-US" altLang="zh-CN" sz="3200" dirty="0">
              <a:latin typeface="思源等宽 L"/>
              <a:ea typeface="微软雅黑" panose="020B0503020204020204" pitchFamily="34" charset="-122"/>
            </a:endParaRPr>
          </a:p>
          <a:p>
            <a:r>
              <a:rPr lang="zh-CN" altLang="en-US" sz="700" dirty="0">
                <a:latin typeface="思源等宽 L"/>
                <a:ea typeface="微软雅黑" panose="020B0503020204020204" pitchFamily="34" charset="-122"/>
              </a:rPr>
              <a:t> </a:t>
            </a:r>
            <a:endParaRPr lang="zh-CN" altLang="en-US" sz="700" dirty="0">
              <a:latin typeface="思源等宽 L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思源等宽 L"/>
                <a:ea typeface="微软雅黑" panose="020B0503020204020204" pitchFamily="34" charset="-122"/>
              </a:rPr>
              <a:t>是一种单极、多鞭毛、末端钝圆、螺旋形弯曲的细菌。长2.5～4.0μm，宽0.5～1.0μm.革兰染色阴性。有动力。在胃粘膜上皮细胞表面常呈典型的螺旋状或弧形。在固体培养基上生长时，除典型的形态外，有时可出现杆状或圆球状。
</a:t>
            </a:r>
            <a:r>
              <a:rPr lang="en-US" altLang="zh-CN" dirty="0" err="1">
                <a:latin typeface="思源等宽 L"/>
                <a:ea typeface="微软雅黑" panose="020B0503020204020204" pitchFamily="34" charset="-122"/>
              </a:rPr>
              <a:t>寄居部位：胃部和十二指肠</a:t>
            </a:r>
            <a:endParaRPr lang="en-US" altLang="zh-CN" dirty="0">
              <a:latin typeface="思源等宽 L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682753" y="1307592"/>
            <a:ext cx="3320526" cy="4465386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74000"/>
              </a:srgbClr>
            </a:outerShdw>
          </a:effectLst>
        </p:spPr>
      </p:pic>
      <p:sp>
        <p:nvSpPr>
          <p:cNvPr id="8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形态结构 &gt; 概述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3810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000000"/>
                </a:solidFill>
                <a:latin typeface="思源等宽 L"/>
              </a:rPr>
              <a:t>胃的分部</a:t>
            </a:r>
            <a:endParaRPr lang="en-US" altLang="zh-CN" sz="4000" b="1" dirty="0">
              <a:solidFill>
                <a:srgbClr val="000000"/>
              </a:solidFill>
              <a:latin typeface="思源等宽 L"/>
            </a:endParaRPr>
          </a:p>
          <a:p>
            <a:pPr indent="0"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思源等宽 L"/>
              </a:rPr>
              <a:t>幽门部，胃底部，胃体部，幽门部（幽门窦，幽门管</a:t>
            </a:r>
            <a:r>
              <a:rPr lang="en-US" sz="2800" dirty="0">
                <a:solidFill>
                  <a:srgbClr val="000000"/>
                </a:solidFill>
                <a:latin typeface="思源等宽 L"/>
              </a:rPr>
              <a:t>）</a:t>
            </a:r>
            <a:endParaRPr lang="en-US" sz="28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形态结构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2045480"/>
            <a:ext cx="2892225" cy="27670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latin typeface="思源等宽 L"/>
                <a:ea typeface="微软雅黑" panose="020B0503020204020204" pitchFamily="34" charset="-122"/>
              </a:rPr>
              <a:t>胃的结构特点</a:t>
            </a:r>
            <a:endParaRPr lang="en-US" altLang="zh-CN" sz="2800" b="1" dirty="0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思源等宽 L"/>
                <a:ea typeface="微软雅黑" panose="020B0503020204020204" pitchFamily="34" charset="-122"/>
              </a:rPr>
              <a:t>胃粘膜表面有许多纵横交错的沟，将其分为许多胃小区</a:t>
            </a:r>
            <a:r>
              <a:rPr lang="en-US" altLang="zh-CN" dirty="0">
                <a:latin typeface="思源等宽 L"/>
                <a:ea typeface="微软雅黑" panose="020B0503020204020204" pitchFamily="34" charset="-122"/>
              </a:rPr>
              <a:t>
</a:t>
            </a:r>
            <a:r>
              <a:rPr lang="en-US" altLang="zh-CN" dirty="0" err="1">
                <a:latin typeface="思源等宽 L"/>
                <a:ea typeface="微软雅黑" panose="020B0503020204020204" pitchFamily="34" charset="-122"/>
              </a:rPr>
              <a:t>黏膜表面上皮向固有层凹陷，形成胃小凹</a:t>
            </a:r>
            <a:endParaRPr lang="en-US" altLang="zh-CN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形态结构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3795" y="926472"/>
            <a:ext cx="6436360" cy="5334000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61845" y="3108640"/>
            <a:ext cx="4849706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胃壁的分层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形态结构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42232" y="1652015"/>
            <a:ext cx="7083166" cy="4245865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813816" y="1677232"/>
            <a:ext cx="3102916" cy="3741281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幽门螺杆菌为什么可以耐酸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？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思源等宽 L"/>
              </a:rPr>
              <a:t>它能够表达一种叫urel的酶，起离子通道的作用，能够控制进入细菌的胃酸量，抵消胃酸的作用。同时分泌泌尿酸酶，分解食物中的尿素产生氨，产生的氨包围着细菌使之与胃酸隔离，同时在自己周围形成碱性微环境</a:t>
            </a:r>
            <a:endParaRPr lang="en-US" sz="16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形态结构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2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3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4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5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6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WPS 演示</Application>
  <PresentationFormat>宽屏</PresentationFormat>
  <Paragraphs>135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思源等宽 L</vt:lpstr>
      <vt:lpstr>思源黑体 CN Light</vt:lpstr>
      <vt:lpstr>思源宋体 CN Heavy</vt:lpstr>
      <vt:lpstr>苹方 常规</vt:lpstr>
      <vt:lpstr>思源宋体 Heavy</vt:lpstr>
      <vt:lpstr>Calibri</vt:lpstr>
      <vt:lpstr>Impact</vt:lpstr>
      <vt:lpstr>微软雅黑</vt:lpstr>
      <vt:lpstr>Hilda Sonnenschein</vt:lpstr>
      <vt:lpstr>Open Sans</vt:lpstr>
      <vt:lpstr>Impact</vt:lpstr>
      <vt:lpstr>Source Han Serif SC</vt:lpstr>
      <vt:lpstr>微软雅黑 Light</vt:lpstr>
      <vt:lpstr>等线 Light</vt:lpstr>
      <vt:lpstr>等线</vt:lpstr>
      <vt:lpstr>黑体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46</cp:revision>
  <dcterms:created xsi:type="dcterms:W3CDTF">2021-01-15T08:42:00Z</dcterms:created>
  <dcterms:modified xsi:type="dcterms:W3CDTF">2021-09-04T03:13:20Z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7FA44AEF5DA44AFF805A0F6C586D7362</vt:lpwstr>
  </property>
  <property fmtid="{D5CDD505-2E9C-101B-9397-08002B2CF9AE}" pid="3" name="KSOProductBuildVer">
    <vt:lpwstr>2052-11.1.0.10463</vt:lpwstr>
  </property>
</Properties>
</file>