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F6F6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63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49E"/>
              </a:gs>
              <a:gs pos="86000">
                <a:srgbClr val="0F6FC6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等宽 L"/>
              <a:ea typeface="思源黑体 CN Light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48616" y="1345180"/>
            <a:ext cx="3090862" cy="4028508"/>
            <a:chOff x="1379538" y="1407886"/>
            <a:chExt cx="3090862" cy="4028508"/>
          </a:xfrm>
        </p:grpSpPr>
        <p:sp>
          <p:nvSpPr>
            <p:cNvPr id="42" name="文本框 41"/>
            <p:cNvSpPr txBox="1"/>
            <p:nvPr/>
          </p:nvSpPr>
          <p:spPr>
            <a:xfrm>
              <a:off x="1731813" y="1846058"/>
              <a:ext cx="2221544" cy="70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177800" dist="38100" dir="2700000" algn="tl">
                      <a:srgbClr val="000000">
                        <a:alpha val="23000"/>
                      </a:srgbClr>
                    </a:outerShdw>
                  </a:effectLst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2021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379538" y="1407886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379538" y="5436394"/>
              <a:ext cx="3090862" cy="0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379538" y="1407886"/>
              <a:ext cx="0" cy="402850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470400" y="1407886"/>
              <a:ext cx="0" cy="789042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470400" y="4123706"/>
              <a:ext cx="0" cy="1312688"/>
            </a:xfrm>
            <a:prstGeom prst="line">
              <a:avLst/>
            </a:prstGeom>
            <a:ln w="34925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1554559" y="1585798"/>
              <a:ext cx="169069" cy="169069"/>
              <a:chOff x="1600200" y="1585798"/>
              <a:chExt cx="169069" cy="169069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600200" y="1585913"/>
                <a:ext cx="16906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1515665" y="1670333"/>
                <a:ext cx="16906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25"/>
            <p:cNvSpPr txBox="1"/>
            <p:nvPr/>
          </p:nvSpPr>
          <p:spPr>
            <a:xfrm>
              <a:off x="1731813" y="4664866"/>
              <a:ext cx="2394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汇报人：</a:t>
              </a:r>
              <a:r>
                <a:rPr kumimoji="0" lang="en-US" altLang="zh-CN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苹方 常规" panose="020B0300000000000000" pitchFamily="34" charset="-122"/>
                  <a:ea typeface="苹方 常规" panose="020B0300000000000000" pitchFamily="34" charset="-122"/>
                  <a:cs typeface="+mn-cs"/>
                </a:rPr>
                <a:t>xxxxx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苹方 常规" panose="020B0300000000000000" pitchFamily="34" charset="-122"/>
                <a:ea typeface="苹方 常规" panose="020B0300000000000000" pitchFamily="34" charset="-122"/>
                <a:cs typeface="+mn-cs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08171" y="2286344"/>
            <a:ext cx="6644273" cy="2401611"/>
          </a:xfrm>
          <a:prstGeom prst="rect">
            <a:avLst/>
          </a:prstGeom>
        </p:spPr>
        <p:txBody>
          <a:bodyPr wrap="square" rtlCol="0" anchor="ctr">
            <a:normAutofit fontScale="95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3000"/>
                    </a:srgbClr>
                  </a:outerShdw>
                </a:effectLst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cs"/>
                <a:sym typeface="思源宋体 Heavy" panose="02020900000000000000" pitchFamily="18" charset="-122"/>
              </a:rPr>
              <a:t>夏季防汛防洪安全小知识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77800" dist="38100" dir="2700000" algn="tl">
                  <a:srgbClr val="000000">
                    <a:alpha val="23000"/>
                  </a:srgbClr>
                </a:outerShdw>
              </a:effectLst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cs"/>
              <a:sym typeface="思源宋体 Heavy" panose="02020900000000000000" pitchFamily="18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err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防汛防洪安全小知识</a:t>
            </a:r>
            <a:endParaRPr lang="en-US" altLang="zh-CN" sz="5400" b="1" dirty="0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5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760967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3514" y="2049672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不到易发生山体滑坡、崩塌、洪涝和泥石流等地质灾害的危险区域或危房里活动停留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473899" y="1452966"/>
            <a:ext cx="3058220" cy="418454"/>
            <a:chOff x="565339" y="1452966"/>
            <a:chExt cx="3058220" cy="418454"/>
          </a:xfrm>
        </p:grpSpPr>
        <p:sp>
          <p:nvSpPr>
            <p:cNvPr id="18" name="圆角矩形 2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144" y="1459489"/>
              <a:ext cx="2966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err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不要前往易发生危险的地区</a:t>
              </a:r>
              <a:endParaRPr kumimoji="1" lang="en-US" altLang="zh-CN" b="1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20" name="圆角矩形 7"/>
          <p:cNvSpPr/>
          <p:nvPr/>
        </p:nvSpPr>
        <p:spPr>
          <a:xfrm>
            <a:off x="760967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3514" y="4603603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雨中行进要避开路灯杆、电线杆、变压器、电力线等有可能连电的物体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22" name="组 9"/>
          <p:cNvGrpSpPr/>
          <p:nvPr/>
        </p:nvGrpSpPr>
        <p:grpSpPr>
          <a:xfrm>
            <a:off x="473899" y="3979190"/>
            <a:ext cx="2975674" cy="418454"/>
            <a:chOff x="565339" y="1452966"/>
            <a:chExt cx="2975674" cy="418454"/>
          </a:xfrm>
        </p:grpSpPr>
        <p:sp>
          <p:nvSpPr>
            <p:cNvPr id="35" name="圆角矩形 1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7144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避开可能连电的物体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37" name="圆角矩形 12"/>
          <p:cNvSpPr/>
          <p:nvPr/>
        </p:nvSpPr>
        <p:spPr>
          <a:xfrm>
            <a:off x="6450378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532925" y="2063134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不要在大树底下避雨，不要拿着金属物品或者接打手机，以防雷击。尽量不外出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39" name="组 14"/>
          <p:cNvGrpSpPr/>
          <p:nvPr/>
        </p:nvGrpSpPr>
        <p:grpSpPr>
          <a:xfrm>
            <a:off x="6163310" y="1452966"/>
            <a:ext cx="3170936" cy="418454"/>
            <a:chOff x="565339" y="1452966"/>
            <a:chExt cx="3170936" cy="418454"/>
          </a:xfrm>
        </p:grpSpPr>
        <p:sp>
          <p:nvSpPr>
            <p:cNvPr id="40" name="圆角矩形 15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7145" y="1459489"/>
              <a:ext cx="3079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err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尽量躲避在安全的建筑物中</a:t>
              </a:r>
              <a:endParaRPr kumimoji="1" lang="en-US" altLang="zh-CN" b="1" dirty="0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2" name="圆角矩形 17"/>
          <p:cNvSpPr/>
          <p:nvPr/>
        </p:nvSpPr>
        <p:spPr>
          <a:xfrm>
            <a:off x="6450378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532925" y="4576565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经过积水地区时，发现有电线落入水中，一定要远离并及时报告有关部门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44" name="组 19"/>
          <p:cNvGrpSpPr/>
          <p:nvPr/>
        </p:nvGrpSpPr>
        <p:grpSpPr>
          <a:xfrm>
            <a:off x="6163310" y="3979190"/>
            <a:ext cx="2975674" cy="418454"/>
            <a:chOff x="565339" y="1452966"/>
            <a:chExt cx="2975674" cy="418454"/>
          </a:xfrm>
        </p:grpSpPr>
        <p:sp>
          <p:nvSpPr>
            <p:cNvPr id="45" name="圆角矩形 2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发现漏电要远离并报告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7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99"/>
                            </p:stCondLst>
                            <p:childTnLst>
                              <p:par>
                                <p:cTn id="2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99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99"/>
                            </p:stCondLst>
                            <p:childTnLst>
                              <p:par>
                                <p:cTn id="29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300"/>
                            </p:stCondLst>
                            <p:childTnLst>
                              <p:par>
                                <p:cTn id="3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00"/>
                            </p:stCondLst>
                            <p:childTnLst>
                              <p:par>
                                <p:cTn id="4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0"/>
                            </p:stCondLst>
                            <p:childTnLst>
                              <p:par>
                                <p:cTn id="44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/>
      <p:bldP spid="20" grpId="2" animBg="1"/>
      <p:bldP spid="21" grpId="3"/>
      <p:bldP spid="37" grpId="4" animBg="1"/>
      <p:bldP spid="38" grpId="5"/>
      <p:bldP spid="42" grpId="6" animBg="1"/>
      <p:bldP spid="43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760967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3514" y="2049672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要断开家中用电设备的开关，防止管道气体泄漏和电线浸水造成漏电失火、伤人事故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473899" y="1452966"/>
            <a:ext cx="2975674" cy="418454"/>
            <a:chOff x="565339" y="1452966"/>
            <a:chExt cx="2975674" cy="418454"/>
          </a:xfrm>
        </p:grpSpPr>
        <p:sp>
          <p:nvSpPr>
            <p:cNvPr id="18" name="圆角矩形 2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145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加强煤气和电源管理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20" name="圆角矩形 7"/>
          <p:cNvSpPr/>
          <p:nvPr/>
        </p:nvSpPr>
        <p:spPr>
          <a:xfrm>
            <a:off x="760967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3514" y="4603603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通过受淹道路和下穿式通道时，要注意观察水情，防止误入深水区或掉进排水口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22" name="组 9"/>
          <p:cNvGrpSpPr/>
          <p:nvPr/>
        </p:nvGrpSpPr>
        <p:grpSpPr>
          <a:xfrm>
            <a:off x="473899" y="3979190"/>
            <a:ext cx="2975674" cy="418454"/>
            <a:chOff x="565339" y="1452966"/>
            <a:chExt cx="2975674" cy="418454"/>
          </a:xfrm>
        </p:grpSpPr>
        <p:sp>
          <p:nvSpPr>
            <p:cNvPr id="35" name="圆角矩形 1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7144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注意观察水情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37" name="圆角矩形 12"/>
          <p:cNvSpPr/>
          <p:nvPr/>
        </p:nvSpPr>
        <p:spPr>
          <a:xfrm>
            <a:off x="6450378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532925" y="2063134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切断低洼地带有危险的室外电源，在电闪雷鸣、风雨交加之时，立即关掉室内的电器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39" name="组 14"/>
          <p:cNvGrpSpPr/>
          <p:nvPr/>
        </p:nvGrpSpPr>
        <p:grpSpPr>
          <a:xfrm>
            <a:off x="6163310" y="1452966"/>
            <a:ext cx="2975674" cy="418454"/>
            <a:chOff x="565339" y="1452966"/>
            <a:chExt cx="2975674" cy="418454"/>
          </a:xfrm>
        </p:grpSpPr>
        <p:sp>
          <p:nvSpPr>
            <p:cNvPr id="40" name="圆角矩形 15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切断危险电源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2" name="圆角矩形 17"/>
          <p:cNvSpPr/>
          <p:nvPr/>
        </p:nvSpPr>
        <p:spPr>
          <a:xfrm>
            <a:off x="6450378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532925" y="4576565"/>
            <a:ext cx="504198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15公分深度的流水就能使人跌倒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44" name="组 19"/>
          <p:cNvGrpSpPr/>
          <p:nvPr/>
        </p:nvGrpSpPr>
        <p:grpSpPr>
          <a:xfrm>
            <a:off x="6163310" y="3979190"/>
            <a:ext cx="2975674" cy="418454"/>
            <a:chOff x="565339" y="1452966"/>
            <a:chExt cx="2975674" cy="418454"/>
          </a:xfrm>
        </p:grpSpPr>
        <p:sp>
          <p:nvSpPr>
            <p:cNvPr id="45" name="圆角矩形 2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不要在流水中行走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7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99"/>
                            </p:stCondLst>
                            <p:childTnLst>
                              <p:par>
                                <p:cTn id="2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99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99"/>
                            </p:stCondLst>
                            <p:childTnLst>
                              <p:par>
                                <p:cTn id="29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300"/>
                            </p:stCondLst>
                            <p:childTnLst>
                              <p:par>
                                <p:cTn id="5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300"/>
                            </p:stCondLst>
                            <p:childTnLst>
                              <p:par>
                                <p:cTn id="5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800"/>
                            </p:stCondLst>
                            <p:childTnLst>
                              <p:par>
                                <p:cTn id="59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/>
      <p:bldP spid="20" grpId="2" animBg="1"/>
      <p:bldP spid="21" grpId="3"/>
      <p:bldP spid="37" grpId="4" animBg="1"/>
      <p:bldP spid="38" grpId="5"/>
      <p:bldP spid="42" grpId="6" animBg="1"/>
      <p:bldP spid="43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760967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3514" y="2049672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不要到江河、水库等水域游泳，避免发生危险，不到小溪、河流等水域捕鱼玩耍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473899" y="1452966"/>
            <a:ext cx="2975674" cy="418454"/>
            <a:chOff x="565339" y="1452966"/>
            <a:chExt cx="2975674" cy="418454"/>
          </a:xfrm>
        </p:grpSpPr>
        <p:sp>
          <p:nvSpPr>
            <p:cNvPr id="18" name="圆角矩形 2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145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不要游泳和捕鱼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20" name="圆角矩形 7"/>
          <p:cNvSpPr/>
          <p:nvPr/>
        </p:nvSpPr>
        <p:spPr>
          <a:xfrm>
            <a:off x="760967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3514" y="4603603"/>
            <a:ext cx="5041986" cy="1137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如果遭遇洪水，来不及转移，要立即爬上不易倒塌的房屋顶、楼房高层或高树、高地暂避，并用手电筒、哨子等物品，及时发出求救信号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22" name="组 9"/>
          <p:cNvGrpSpPr/>
          <p:nvPr/>
        </p:nvGrpSpPr>
        <p:grpSpPr>
          <a:xfrm>
            <a:off x="473899" y="3979190"/>
            <a:ext cx="2975674" cy="418454"/>
            <a:chOff x="565339" y="1452966"/>
            <a:chExt cx="2975674" cy="418454"/>
          </a:xfrm>
        </p:grpSpPr>
        <p:sp>
          <p:nvSpPr>
            <p:cNvPr id="35" name="圆角矩形 1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7144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遭遇洪水及时躲避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37" name="圆角矩形 12"/>
          <p:cNvSpPr/>
          <p:nvPr/>
        </p:nvSpPr>
        <p:spPr>
          <a:xfrm>
            <a:off x="6450378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532925" y="2063134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暴雨中开车应打开雨雾灯，减速慢行，避开积水和塌方路段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39" name="组 14"/>
          <p:cNvGrpSpPr/>
          <p:nvPr/>
        </p:nvGrpSpPr>
        <p:grpSpPr>
          <a:xfrm>
            <a:off x="6163310" y="1452966"/>
            <a:ext cx="2975674" cy="418454"/>
            <a:chOff x="565339" y="1452966"/>
            <a:chExt cx="2975674" cy="418454"/>
          </a:xfrm>
        </p:grpSpPr>
        <p:sp>
          <p:nvSpPr>
            <p:cNvPr id="40" name="圆角矩形 15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开车打开雨雾灯减速慢行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2" name="圆角矩形 17"/>
          <p:cNvSpPr/>
          <p:nvPr/>
        </p:nvSpPr>
        <p:spPr>
          <a:xfrm>
            <a:off x="6450378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532925" y="4576565"/>
            <a:ext cx="504198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密切关注天气变化，做好防洪自护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44" name="组 19"/>
          <p:cNvGrpSpPr/>
          <p:nvPr/>
        </p:nvGrpSpPr>
        <p:grpSpPr>
          <a:xfrm>
            <a:off x="6163310" y="3979190"/>
            <a:ext cx="2975674" cy="418454"/>
            <a:chOff x="565339" y="1452966"/>
            <a:chExt cx="2975674" cy="418454"/>
          </a:xfrm>
        </p:grpSpPr>
        <p:sp>
          <p:nvSpPr>
            <p:cNvPr id="45" name="圆角矩形 2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经常收听天气预报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7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49"/>
                            </p:stCondLst>
                            <p:childTnLst>
                              <p:par>
                                <p:cTn id="3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649"/>
                            </p:stCondLst>
                            <p:childTnLst>
                              <p:par>
                                <p:cTn id="4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149"/>
                            </p:stCondLst>
                            <p:childTnLst>
                              <p:par>
                                <p:cTn id="44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899"/>
                            </p:stCondLst>
                            <p:childTnLst>
                              <p:par>
                                <p:cTn id="5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899"/>
                            </p:stCondLst>
                            <p:childTnLst>
                              <p:par>
                                <p:cTn id="5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99"/>
                            </p:stCondLst>
                            <p:childTnLst>
                              <p:par>
                                <p:cTn id="59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/>
      <p:bldP spid="20" grpId="2" animBg="1"/>
      <p:bldP spid="21" grpId="3"/>
      <p:bldP spid="37" grpId="4" animBg="1"/>
      <p:bldP spid="38" grpId="5"/>
      <p:bldP spid="42" grpId="6" animBg="1"/>
      <p:bldP spid="43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3"/>
          <p:cNvSpPr/>
          <p:nvPr/>
        </p:nvSpPr>
        <p:spPr>
          <a:xfrm>
            <a:off x="760967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3514" y="2049672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学习有关汛期的防灾抗灾知识，提高自我保护能力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17" name="组 6"/>
          <p:cNvGrpSpPr/>
          <p:nvPr/>
        </p:nvGrpSpPr>
        <p:grpSpPr>
          <a:xfrm>
            <a:off x="473899" y="1452966"/>
            <a:ext cx="2975674" cy="418454"/>
            <a:chOff x="565339" y="1452966"/>
            <a:chExt cx="2975674" cy="418454"/>
          </a:xfrm>
        </p:grpSpPr>
        <p:sp>
          <p:nvSpPr>
            <p:cNvPr id="18" name="圆角矩形 2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57145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认真学习防灾抗灾知识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20" name="圆角矩形 7"/>
          <p:cNvSpPr/>
          <p:nvPr/>
        </p:nvSpPr>
        <p:spPr>
          <a:xfrm>
            <a:off x="760967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3514" y="4603603"/>
            <a:ext cx="504198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遇到危险时，请拨打110求救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22" name="组 9"/>
          <p:cNvGrpSpPr/>
          <p:nvPr/>
        </p:nvGrpSpPr>
        <p:grpSpPr>
          <a:xfrm>
            <a:off x="473899" y="3979190"/>
            <a:ext cx="2975674" cy="418454"/>
            <a:chOff x="565339" y="1452966"/>
            <a:chExt cx="2975674" cy="418454"/>
          </a:xfrm>
        </p:grpSpPr>
        <p:sp>
          <p:nvSpPr>
            <p:cNvPr id="35" name="圆角矩形 1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7144" y="1459489"/>
              <a:ext cx="2783780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及时求救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37" name="圆角矩形 12"/>
          <p:cNvSpPr/>
          <p:nvPr/>
        </p:nvSpPr>
        <p:spPr>
          <a:xfrm>
            <a:off x="6450378" y="1673817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532925" y="2063134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不要涉水过抗、过溪、过河，更不要冒险抢渡溪河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39" name="组 14"/>
          <p:cNvGrpSpPr/>
          <p:nvPr/>
        </p:nvGrpSpPr>
        <p:grpSpPr>
          <a:xfrm>
            <a:off x="6163310" y="1452966"/>
            <a:ext cx="2975674" cy="418454"/>
            <a:chOff x="565339" y="1452966"/>
            <a:chExt cx="2975674" cy="418454"/>
          </a:xfrm>
        </p:grpSpPr>
        <p:sp>
          <p:nvSpPr>
            <p:cNvPr id="40" name="圆角矩形 15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过溪河要找桥梁通过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2" name="圆角矩形 17"/>
          <p:cNvSpPr/>
          <p:nvPr/>
        </p:nvSpPr>
        <p:spPr>
          <a:xfrm>
            <a:off x="6450378" y="4200041"/>
            <a:ext cx="5207081" cy="1755183"/>
          </a:xfrm>
          <a:prstGeom prst="roundRect">
            <a:avLst>
              <a:gd name="adj" fmla="val 7837"/>
            </a:avLst>
          </a:prstGeom>
          <a:noFill/>
          <a:ln w="25400">
            <a:solidFill>
              <a:srgbClr val="183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532925" y="4576565"/>
            <a:ext cx="5041986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kumimoji="1" lang="en-US" altLang="zh-CN" sz="2000" dirty="0" err="1">
                <a:solidFill>
                  <a:schemeClr val="bg1">
                    <a:lumMod val="50000"/>
                  </a:schemeClr>
                </a:solidFill>
                <a:latin typeface="Noto Sans S Chinese" charset="-122"/>
                <a:ea typeface="Noto Sans S Chinese" charset="-122"/>
                <a:cs typeface="Noto Sans S Chinese" charset="-122"/>
              </a:rPr>
              <a:t>途中遇险时，不必惊惶失错，应迅速进行避险自救或寻找求助求救的办法</a:t>
            </a:r>
            <a:endParaRPr kumimoji="1" lang="en-US" altLang="zh-CN" sz="2000" dirty="0">
              <a:solidFill>
                <a:schemeClr val="bg1">
                  <a:lumMod val="50000"/>
                </a:schemeClr>
              </a:solidFill>
              <a:latin typeface="Noto Sans S Chinese" charset="-122"/>
              <a:ea typeface="Noto Sans S Chinese" charset="-122"/>
              <a:cs typeface="Noto Sans S Chinese" charset="-122"/>
            </a:endParaRPr>
          </a:p>
        </p:txBody>
      </p:sp>
      <p:grpSp>
        <p:nvGrpSpPr>
          <p:cNvPr id="44" name="组 19"/>
          <p:cNvGrpSpPr/>
          <p:nvPr/>
        </p:nvGrpSpPr>
        <p:grpSpPr>
          <a:xfrm>
            <a:off x="6163310" y="3979190"/>
            <a:ext cx="2975674" cy="418454"/>
            <a:chOff x="565339" y="1452966"/>
            <a:chExt cx="2975674" cy="418454"/>
          </a:xfrm>
        </p:grpSpPr>
        <p:sp>
          <p:nvSpPr>
            <p:cNvPr id="45" name="圆角矩形 20"/>
            <p:cNvSpPr/>
            <p:nvPr/>
          </p:nvSpPr>
          <p:spPr>
            <a:xfrm>
              <a:off x="565339" y="1452966"/>
              <a:ext cx="2975674" cy="418454"/>
            </a:xfrm>
            <a:prstGeom prst="roundRect">
              <a:avLst/>
            </a:prstGeom>
            <a:solidFill>
              <a:srgbClr val="4682B4"/>
            </a:solidFill>
            <a:ln>
              <a:noFill/>
            </a:ln>
            <a:effectLst>
              <a:outerShdw blurRad="63500" dist="76200" dir="2700000" sx="102000" sy="102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57145" y="1459489"/>
              <a:ext cx="2772782" cy="366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>
                  <a:solidFill>
                    <a:schemeClr val="bg1"/>
                  </a:solidFill>
                  <a:latin typeface="Noto Sans S Chinese" charset="-122"/>
                  <a:ea typeface="Noto Sans S Chinese" charset="-122"/>
                  <a:cs typeface="Noto Sans S Chinese" charset="-122"/>
                </a:rPr>
                <a:t>不能冒险行事</a:t>
              </a:r>
              <a:endParaRPr kumimoji="1" lang="en-US" altLang="zh-CN" b="1">
                <a:solidFill>
                  <a:schemeClr val="bg1"/>
                </a:solidFill>
                <a:latin typeface="Noto Sans S Chinese" charset="-122"/>
                <a:ea typeface="Noto Sans S Chinese" charset="-122"/>
                <a:cs typeface="Noto Sans S Chinese" charset="-122"/>
              </a:endParaRPr>
            </a:p>
          </p:txBody>
        </p:sp>
      </p:grpSp>
      <p:sp>
        <p:nvSpPr>
          <p:cNvPr id="47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49"/>
                            </p:stCondLst>
                            <p:childTnLst>
                              <p:par>
                                <p:cTn id="2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49"/>
                            </p:stCondLst>
                            <p:childTnLst>
                              <p:par>
                                <p:cTn id="2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49"/>
                            </p:stCondLst>
                            <p:childTnLst>
                              <p:par>
                                <p:cTn id="29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99"/>
                            </p:stCondLst>
                            <p:childTnLst>
                              <p:par>
                                <p:cTn id="3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99"/>
                            </p:stCondLst>
                            <p:childTnLst>
                              <p:par>
                                <p:cTn id="4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99"/>
                            </p:stCondLst>
                            <p:childTnLst>
                              <p:par>
                                <p:cTn id="44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750"/>
                            </p:stCondLst>
                            <p:childTnLst>
                              <p:par>
                                <p:cTn id="55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250"/>
                            </p:stCondLst>
                            <p:childTnLst>
                              <p:par>
                                <p:cTn id="59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1"/>
      <p:bldP spid="20" grpId="2" animBg="1"/>
      <p:bldP spid="21" grpId="3"/>
      <p:bldP spid="37" grpId="4" animBg="1"/>
      <p:bldP spid="38" grpId="5"/>
      <p:bldP spid="42" grpId="6" animBg="1"/>
      <p:bldP spid="43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1"/>
          <p:cNvSpPr/>
          <p:nvPr/>
        </p:nvSpPr>
        <p:spPr>
          <a:xfrm>
            <a:off x="3371850" y="1138238"/>
            <a:ext cx="5240338" cy="5240337"/>
          </a:xfrm>
          <a:prstGeom prst="ellipse">
            <a:avLst/>
          </a:prstGeom>
          <a:noFill/>
          <a:ln>
            <a:solidFill>
              <a:srgbClr val="3DA5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256520" y="1074617"/>
            <a:ext cx="5392402" cy="5392401"/>
          </a:xfrm>
          <a:prstGeom prst="ellipse">
            <a:avLst/>
          </a:prstGeom>
          <a:noFill/>
          <a:ln w="6350">
            <a:solidFill>
              <a:srgbClr val="CFD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08853" y="26951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98510" y="1388062"/>
            <a:ext cx="6810228" cy="68102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654977" y="-1429908"/>
            <a:ext cx="7487735" cy="748773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Oval 1"/>
          <p:cNvSpPr/>
          <p:nvPr/>
        </p:nvSpPr>
        <p:spPr>
          <a:xfrm>
            <a:off x="3462338" y="1228725"/>
            <a:ext cx="5059362" cy="5059363"/>
          </a:xfrm>
          <a:prstGeom prst="ellipse">
            <a:avLst/>
          </a:prstGeom>
          <a:solidFill>
            <a:srgbClr val="4682B4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6670" y="3224472"/>
            <a:ext cx="3910698" cy="106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未雨绸缪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3200" b="1" noProof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  <a:cs typeface="Arial" panose="020B0604020202020204" pitchFamily="34" charset="0"/>
              </a:rPr>
              <a:t>才能有备无患！</a:t>
            </a:r>
            <a:endParaRPr lang="en-US" altLang="zh-CN" sz="3200" b="1" noProof="1">
              <a:solidFill>
                <a:schemeClr val="bg1"/>
              </a:solidFill>
              <a:latin typeface="思源等宽 L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309668" y="-930611"/>
            <a:ext cx="9328824" cy="932882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-338392" y="-2578671"/>
            <a:ext cx="12624944" cy="12624944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-486156" y="-2726435"/>
            <a:ext cx="12920472" cy="1292047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684647" y="444368"/>
            <a:ext cx="6578866" cy="6578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607647" y="367368"/>
            <a:ext cx="6732866" cy="673286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41002" y="1300723"/>
            <a:ext cx="4866156" cy="486615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-3247961" y="-5488240"/>
            <a:ext cx="18444082" cy="18444082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-3463833" y="-5704112"/>
            <a:ext cx="18875826" cy="18875826"/>
          </a:xfrm>
          <a:prstGeom prst="ellipse">
            <a:avLst/>
          </a:prstGeom>
          <a:noFill/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 Light" panose="020B0502040204020203" charset="-122"/>
              <a:cs typeface="+mn-cs"/>
            </a:endParaRPr>
          </a:p>
        </p:txBody>
      </p:sp>
      <p:sp>
        <p:nvSpPr>
          <p:cNvPr id="2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err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雨季行车注意事项</a:t>
            </a:r>
            <a:endParaRPr lang="en-US" altLang="zh-CN" sz="5400" b="1" dirty="0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5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1855961" y="1477090"/>
            <a:ext cx="8480072" cy="431799"/>
          </a:xfrm>
          <a:prstGeom prst="roundRect">
            <a:avLst>
              <a:gd name="adj" fmla="val 37579"/>
            </a:avLst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见到积水处莫左闪右避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左闪右避的坏处是，令后面的司机不知道该怎么反应，意外很容易发生。其实水深大约15厘米左右，根本不会对汽车有任何影响，完全可以用正常的车速行驶，不需要担心水进入车内或者抛锚。要注意的是，当车子过完水后，制动系统可能会暂时减弱，刹车的时候距离要加长，因此雨天驾车最好保持更长的安全距离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1855961" y="3771533"/>
            <a:ext cx="8480072" cy="431800"/>
          </a:xfrm>
          <a:prstGeom prst="roundRect">
            <a:avLst>
              <a:gd name="adj" fmla="val 37579"/>
            </a:avLst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轿车涉水，应在发动机运转正常、转向和制动机构灵活可靠的情况下进行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轿车开到水边，若轮胎和制动鼓温度较高时，应稍休息一会，待其适当冷却后再下水。涉水时，应挂低速档，使轿车从岸上平稳地驶入水中，以免水花溅起。在行驶中要保持发动机有足够的动力，避免中途停车、换档和急打方向。眼睛要看准固定目标，不可注视流水，以免扰乱视觉，使方向失误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雨季行车注意事项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1855961" y="1477090"/>
            <a:ext cx="8480072" cy="431799"/>
          </a:xfrm>
          <a:prstGeom prst="roundRect">
            <a:avLst>
              <a:gd name="adj" fmla="val 37579"/>
            </a:avLst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多车涉水时，不要同时下水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待前车到达彼岸，后车才下水，防止前车因故停车，迫使后车也停在水中。汽车在涉水中如车轮打滑空转，应立即停车，不勉强进退，更不可猛踏加速踏板，以防越陷越深。要保持发动机不熄火，并组织人力或其他车辆协助拖出。轿车通过漫水路面或漫水桥时，一般情况下，以均匀速度、沿固定路线一气通过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1855961" y="3771533"/>
            <a:ext cx="8480072" cy="431800"/>
          </a:xfrm>
          <a:prstGeom prst="roundRect">
            <a:avLst>
              <a:gd name="adj" fmla="val 37579"/>
            </a:avLst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建议车辆过较深水域时，提前打开两边窗户玻璃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如果水深漫过车辆，要及时脱离车辆，人员撤至安全区域。如果车门不能打开，用东西敲击两侧车窗玻璃的四个角，易于击碎玻璃，迅速逃离现场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雨季行车注意事项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err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雨季安全用电注意事项</a:t>
            </a:r>
            <a:endParaRPr lang="en-US" altLang="zh-CN" sz="5400" b="1" dirty="0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5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4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981430" y="2664413"/>
            <a:ext cx="2712489" cy="1529172"/>
            <a:chOff x="3041093" y="3024972"/>
            <a:chExt cx="2712489" cy="1529172"/>
          </a:xfrm>
        </p:grpSpPr>
        <p:sp>
          <p:nvSpPr>
            <p:cNvPr id="21" name="文本框 20"/>
            <p:cNvSpPr txBox="1"/>
            <p:nvPr/>
          </p:nvSpPr>
          <p:spPr>
            <a:xfrm>
              <a:off x="3041093" y="3024972"/>
              <a:ext cx="1895734" cy="1015663"/>
            </a:xfrm>
            <a:prstGeom prst="rect">
              <a:avLst/>
            </a:prstGeom>
            <a:noFill/>
            <a:effectLst>
              <a:glow rad="25400">
                <a:srgbClr val="DDEEF3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12700">
                      <a:srgbClr val="DDEEF3"/>
                    </a:glow>
                  </a:effectLst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目录</a:t>
              </a:r>
              <a:endParaRPr lang="zh-CN" altLang="en-US" sz="6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">
                    <a:srgbClr val="DDEEF3"/>
                  </a:glow>
                </a:effectLst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041093" y="3969369"/>
              <a:ext cx="2712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CONTENTS</a:t>
              </a:r>
              <a:endParaRPr lang="zh-CN" alt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方正准圆_GBK" panose="03000509000000000000" pitchFamily="65" charset="-122"/>
                <a:ea typeface="方正准圆_GBK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52361" y="998343"/>
            <a:ext cx="5730599" cy="4861313"/>
            <a:chOff x="6644136" y="1538712"/>
            <a:chExt cx="5730599" cy="4861313"/>
          </a:xfrm>
        </p:grpSpPr>
        <p:sp>
          <p:nvSpPr>
            <p:cNvPr id="24" name="TextBox 74"/>
            <p:cNvSpPr txBox="1"/>
            <p:nvPr/>
          </p:nvSpPr>
          <p:spPr>
            <a:xfrm>
              <a:off x="7604745" y="1600268"/>
              <a:ext cx="477476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暴雨预警信号等级划分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TextBox 77"/>
            <p:cNvSpPr txBox="1"/>
            <p:nvPr/>
          </p:nvSpPr>
          <p:spPr>
            <a:xfrm>
              <a:off x="7603723" y="3676983"/>
              <a:ext cx="477476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雨季行车注意事项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TextBox 80"/>
            <p:cNvSpPr txBox="1"/>
            <p:nvPr/>
          </p:nvSpPr>
          <p:spPr>
            <a:xfrm>
              <a:off x="7609728" y="4715339"/>
              <a:ext cx="47687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雨季安全用电注意事项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TextBox 83"/>
            <p:cNvSpPr txBox="1"/>
            <p:nvPr/>
          </p:nvSpPr>
          <p:spPr>
            <a:xfrm>
              <a:off x="7617535" y="2638625"/>
              <a:ext cx="4761957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防汛防洪安全小知识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Box 83"/>
            <p:cNvSpPr txBox="1"/>
            <p:nvPr/>
          </p:nvSpPr>
          <p:spPr>
            <a:xfrm>
              <a:off x="7606376" y="5753695"/>
              <a:ext cx="4768750" cy="5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32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雨季防雷小常识</a:t>
              </a:r>
              <a:endPara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644136" y="1538712"/>
              <a:ext cx="881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01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644136" y="5692139"/>
              <a:ext cx="9590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05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644136" y="4653783"/>
              <a:ext cx="959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04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644136" y="3615426"/>
              <a:ext cx="959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03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644136" y="2577069"/>
              <a:ext cx="95268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22000">
                        <a:srgbClr val="4FA8DB"/>
                      </a:gs>
                      <a:gs pos="83000">
                        <a:srgbClr val="4DAFE8"/>
                      </a:gs>
                      <a:gs pos="100000">
                        <a:srgbClr val="1B4DAB"/>
                      </a:gs>
                    </a:gsLst>
                    <a:lin ang="5400000" scaled="1"/>
                    <a:tileRect/>
                  </a:gradFill>
                  <a:latin typeface="方正准圆_GBK" panose="03000509000000000000" pitchFamily="65" charset="-122"/>
                  <a:ea typeface="方正准圆_GBK" panose="03000509000000000000" pitchFamily="65" charset="-122"/>
                </a:defRPr>
              </a:lvl1pPr>
            </a:lstStyle>
            <a:p>
              <a:r>
                <a:rPr lang="en-US" altLang="zh-CN" sz="4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02</a:t>
              </a:r>
              <a:endParaRPr lang="zh-CN" altLang="en-US" sz="4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1339135" y="1589093"/>
            <a:ext cx="98947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线路必须干燥：做好绝缘处理，要避开自来水管或容易发生渗水的地方，尽可能在干燥处。家用电器设备应保持绝缘良好，灯头、插座、开关等不要沾水。湿手、湿毛巾不得接触或搭在电线上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35" name="Oval 10"/>
          <p:cNvSpPr/>
          <p:nvPr/>
        </p:nvSpPr>
        <p:spPr>
          <a:xfrm>
            <a:off x="863601" y="1720355"/>
            <a:ext cx="407987" cy="40798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1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6" name="Oval 10"/>
          <p:cNvSpPr/>
          <p:nvPr/>
        </p:nvSpPr>
        <p:spPr>
          <a:xfrm>
            <a:off x="863601" y="2457086"/>
            <a:ext cx="407987" cy="40798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2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7" name="Oval 10"/>
          <p:cNvSpPr/>
          <p:nvPr/>
        </p:nvSpPr>
        <p:spPr>
          <a:xfrm>
            <a:off x="863601" y="3222039"/>
            <a:ext cx="407987" cy="40798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3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8" name="Oval 10"/>
          <p:cNvSpPr/>
          <p:nvPr/>
        </p:nvSpPr>
        <p:spPr>
          <a:xfrm>
            <a:off x="863601" y="3924377"/>
            <a:ext cx="407987" cy="40798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4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39" name="Oval 10"/>
          <p:cNvSpPr/>
          <p:nvPr/>
        </p:nvSpPr>
        <p:spPr>
          <a:xfrm>
            <a:off x="863601" y="4631709"/>
            <a:ext cx="407987" cy="40798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5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40" name="Oval 10"/>
          <p:cNvSpPr/>
          <p:nvPr/>
        </p:nvSpPr>
        <p:spPr>
          <a:xfrm>
            <a:off x="863601" y="5305167"/>
            <a:ext cx="407987" cy="420208"/>
          </a:xfrm>
          <a:prstGeom prst="ellipse">
            <a:avLst/>
          </a:prstGeom>
          <a:solidFill>
            <a:srgbClr val="4682B4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2"/>
                </a:solidFill>
                <a:latin typeface="+mj-ea"/>
                <a:ea typeface="+mj-ea"/>
              </a:rPr>
              <a:t>6</a:t>
            </a:r>
            <a:endParaRPr lang="zh-CN" altLang="en-US" b="1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39135" y="2333728"/>
            <a:ext cx="98947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采用适当的保护措施：比如要装设漏电开关，用电设备金属外壳（如洗衣机、电冰箱）应保持良好接地，家庭内线敷设中应该设臵良好的接地点。这样就能在发生漏电时起到很好的保护作用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39135" y="3098984"/>
            <a:ext cx="98947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防止超负荷使用：在使用空调等大功率电器时，一定要同自家的线路容量相匹配，超负荷使用容易导致故障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39135" y="3956794"/>
            <a:ext cx="9894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不得玩弄电器：教育儿童不得玩弄电器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339135" y="4674272"/>
            <a:ext cx="9894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严禁私拉乱接：导线拖地特别容易发生事故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39135" y="5344510"/>
            <a:ext cx="9894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eaLnBrk="1"/>
            <a:r>
              <a:rPr lang="en-US" altLang="zh-CN" b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出现紧急情况，要及时切断电源</a:t>
            </a:r>
            <a:endParaRPr lang="en-US" altLang="zh-CN" b="1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雨季安全用电注意事项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4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5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6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1" animBg="1"/>
      <p:bldP spid="36" grpId="2" animBg="1"/>
      <p:bldP spid="37" grpId="3" animBg="1"/>
      <p:bldP spid="38" grpId="4" animBg="1"/>
      <p:bldP spid="39" grpId="5" animBg="1"/>
      <p:bldP spid="40" grpId="6" animBg="1"/>
      <p:bldP spid="44" grpId="7"/>
      <p:bldP spid="45" grpId="8"/>
      <p:bldP spid="46" grpId="9"/>
      <p:bldP spid="47" grpId="10"/>
      <p:bldP spid="48" grpId="1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雨季防雷小常识</a:t>
            </a:r>
            <a:endParaRPr lang="en-US" altLang="zh-CN" sz="5400" b="1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5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5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38" y="194588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2" y="1697997"/>
            <a:ext cx="9236937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严禁在山顶或者高丘地带停留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切忌继续蹬往高处观赏雨景，不能在大树下、电线杆附近躲避，也不要行走或站立在空旷的田野里，应尽快躲在低洼处，或尽可能找房层或干燥的洞穴躲避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39" y="296841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3" y="2846851"/>
            <a:ext cx="9236935" cy="640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不要用金属柄雨伞，摘下金属架眼镜、手表、裤带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若是骑车旅游要尽快离开自行车，亦应远离其它金属制物体，以免产生导电而被雷电击中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39" y="385552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2" y="3856002"/>
            <a:ext cx="9236935" cy="3966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不要去江、河、湖边游泳、划船、垂钓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1247339" y="4940849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716952" y="4697246"/>
            <a:ext cx="9236935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在电闪雷鸣、风雨交加之时，立即关掉室内的电器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以避免产生导电。打雷时，在房间的正中央较为安全，切忌停留在电灯正下面，忌依靠在柱子、墙壁边、门窗边，以避免在打雷时产生感应电而致意外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雨季防雷小常识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1247338" y="212876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5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716952" y="1758834"/>
            <a:ext cx="9236937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当发生雷击时，旅伴应立即抢救并送医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如果当时呼吸、心跳已经停止，应立即就地做口对口人工呼吸和胸外心脏按摩进行现场抢救。千万不可因急着运送去医院而不作抢救。要注意给病人保温。对电灼伤的局部，在急救条件下，只需保持干燥包扎即可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1247339" y="341037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6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716953" y="3044727"/>
            <a:ext cx="9236935" cy="11288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科学躲雨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在室外，要考虑到雷电活动区域，看雷电活动远近，一般是听雷声就能判断出远近，不要躲到避雷针和大树下面。在空旷的地方不要打雨伞，因为雨伞有针尖，电场强度要集中些。不要在空旷地方打手机。要蹲下来，两脚并拢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1247339" y="4693721"/>
            <a:ext cx="366823" cy="366823"/>
          </a:xfrm>
          <a:prstGeom prst="ellipse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7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716952" y="4450119"/>
            <a:ext cx="9236935" cy="8848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最好躲入一栋装有金属门窗或设有避雷针的建筑物内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  <a:p>
            <a:pPr lvl="0"/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一辆金属车身的汽车也是最好的“避雷所”，一旦这些建筑物或汽车被雷击中，它们的金属构架或避雷装臵或金属本身会将闪电电流导入地下</a:t>
            </a:r>
            <a:endParaRPr lang="en-US" altLang="zh-CN" sz="16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雨季防雷小常识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900433" y="2959922"/>
            <a:ext cx="10391133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/>
            <a:r>
              <a:rPr lang="zh-CN" altLang="en-US" sz="6600" b="1">
                <a:solidFill>
                  <a:srgbClr val="3F3F3F"/>
                </a:solidFill>
              </a:rPr>
              <a:t>汇报完毕 感谢聆听</a:t>
            </a:r>
            <a:endParaRPr lang="zh-CN" altLang="en-US" sz="6600" b="1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思源等宽 L"/>
              </a:rPr>
              <a:t>夏季正是暴雨的多发期，大量的降雨，极易导致洪涝、城市积水、道路堵塞、交通中断等问题的发生，若不注意预防会造成生命财产损失。今年，全国大部分地区降雨频繁，防大汛，保平安，成为我们共同的责任</a:t>
            </a:r>
            <a:endParaRPr lang="en-US" sz="28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夏季防汛防洪安全小知识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8"/>
          <p:cNvSpPr/>
          <p:nvPr/>
        </p:nvSpPr>
        <p:spPr>
          <a:xfrm>
            <a:off x="1100983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椭圆 36"/>
          <p:cNvSpPr/>
          <p:nvPr userDrawn="1"/>
        </p:nvSpPr>
        <p:spPr>
          <a:xfrm>
            <a:off x="7646301" y="1905716"/>
            <a:ext cx="3456717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文本占位符 3"/>
          <p:cNvSpPr txBox="1"/>
          <p:nvPr/>
        </p:nvSpPr>
        <p:spPr>
          <a:xfrm>
            <a:off x="1513200" y="2946143"/>
            <a:ext cx="2630294" cy="1234657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什么是汛期？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江河由于流域内季节性降水、融冰、化雪引起季节性水位上涨的时期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1311928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57247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4786852" y="2822574"/>
            <a:ext cx="2630294" cy="1481792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什么是防汛？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防止和减轻洪水灾害，在洪水预报、防洪调度、防洪工程运用等方面进行的有关工作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9" name="文本占位符 3"/>
          <p:cNvSpPr txBox="1"/>
          <p:nvPr/>
        </p:nvSpPr>
        <p:spPr>
          <a:xfrm>
            <a:off x="8059511" y="2822574"/>
            <a:ext cx="2630294" cy="1481792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什么是洪灾？</a:t>
            </a:r>
            <a:endParaRPr lang="en-US" altLang="zh-CN" sz="20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由于江、河、湖、水库水位猛涨，堤坝漫溢或溃决，水流入境而造成的灾害</a:t>
            </a:r>
            <a:endParaRPr lang="en-US" altLang="zh-CN" sz="18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4372648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85582" y="2200245"/>
            <a:ext cx="495816" cy="495816"/>
          </a:xfrm>
          <a:prstGeom prst="ellipse">
            <a:avLst/>
          </a:prstGeom>
          <a:solidFill>
            <a:srgbClr val="4682B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夏季防汛防洪安全小知识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1" animBg="1"/>
      <p:bldP spid="35" grpId="2"/>
      <p:bldP spid="15" grpId="3" animBg="1"/>
      <p:bldP spid="17" grpId="4" animBg="1"/>
      <p:bldP spid="18" grpId="5"/>
      <p:bldP spid="19" grpId="6"/>
      <p:bldP spid="13" grpId="7" animBg="1"/>
      <p:bldP spid="16" grpId="8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1015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501015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PA_只为设计_矩形 10"/>
          <p:cNvSpPr/>
          <p:nvPr>
            <p:custDataLst>
              <p:tags r:id="rId3"/>
            </p:custDataLst>
          </p:nvPr>
        </p:nvSpPr>
        <p:spPr>
          <a:xfrm flipH="1">
            <a:off x="1524000" y="1279525"/>
            <a:ext cx="4604084" cy="4389438"/>
          </a:xfrm>
          <a:prstGeom prst="rect">
            <a:avLst/>
          </a:prstGeom>
          <a:solidFill>
            <a:srgbClr val="4682B4">
              <a:alpha val="75686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6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69045" y="1700808"/>
            <a:ext cx="11336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4400" kern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Part</a:t>
            </a:r>
            <a:endParaRPr lang="en-US" altLang="zh-CN" sz="4400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文本框 19"/>
          <p:cNvSpPr txBox="1"/>
          <p:nvPr>
            <p:custDataLst>
              <p:tags r:id="rId4"/>
            </p:custDataLst>
          </p:nvPr>
        </p:nvSpPr>
        <p:spPr>
          <a:xfrm>
            <a:off x="6359176" y="2805022"/>
            <a:ext cx="5090269" cy="9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b="1" dirty="0" err="1">
                <a:solidFill>
                  <a:srgbClr val="3F3F3F"/>
                </a:solidFill>
                <a:latin typeface="思源等宽 L"/>
                <a:ea typeface="微软雅黑" panose="020B0503020204020204" pitchFamily="34" charset="-122"/>
              </a:rPr>
              <a:t>暴雨预警信号等级划分</a:t>
            </a:r>
            <a:endParaRPr lang="en-US" altLang="zh-CN" sz="5400" b="1" dirty="0">
              <a:solidFill>
                <a:srgbClr val="3F3F3F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30630" y="2237747"/>
            <a:ext cx="3167705" cy="30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00" kern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1</a:t>
            </a:r>
            <a:endParaRPr lang="en-US" altLang="zh-CN" sz="16600" kern="0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800">
              <a:solidFill>
                <a:srgbClr val="3F3F3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" y="100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sin(2*$*pi)/1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2585147"/>
            <a:ext cx="4957953" cy="1687706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思源等宽 L"/>
              </a:rPr>
              <a:t>蓝色预警信号出现时，要注意收听、收看天气预报。关好门窗，尽量不要出门，出门则要带好雨具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暴雨预警信号等级划分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2585147"/>
            <a:ext cx="4957953" cy="1687706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思源等宽 L"/>
              </a:rPr>
              <a:t>黄色预警信号表示6小时内降雨量将达50毫米以上，或者已达50毫米以上且降雨可能持续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暴雨预警信号等级划分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2515828"/>
            <a:ext cx="4957953" cy="224170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思源等宽 L"/>
              </a:rPr>
              <a:t>橙色预警信号出现时，如果还在简易棚户内，要尽快转移到安全的地方。暴雨伴随雷电时，要注意切断家中的电源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暴雨预警信号等级划分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2520" y="1604681"/>
            <a:ext cx="4549478" cy="4063999"/>
          </a:xfrm>
          <a:prstGeom prst="rect">
            <a:avLst/>
          </a:prstGeom>
          <a:ln>
            <a:noFill/>
          </a:ln>
        </p:spPr>
      </p:pic>
      <p:sp>
        <p:nvSpPr>
          <p:cNvPr id="8" name="New shape"/>
          <p:cNvSpPr/>
          <p:nvPr/>
        </p:nvSpPr>
        <p:spPr>
          <a:xfrm>
            <a:off x="1143000" y="2390829"/>
            <a:ext cx="4957953" cy="2795702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思源等宽 L"/>
              </a:rPr>
              <a:t>红色预警信号表示3小时内降雨量将达100毫米以上，或者已达100毫米以上且降雨可能持续。红色预警信号是暴雨预警信号中的第四级别，是最严重的级别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暴雨预警信号等级划分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468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10.xml><?xml version="1.0" encoding="utf-8"?>
<p:tagLst xmlns:p="http://schemas.openxmlformats.org/presentationml/2006/main">
  <p:tag name="PA" val="v5.2.5"/>
</p:tagLst>
</file>

<file path=ppt/tags/tag11.xml><?xml version="1.0" encoding="utf-8"?>
<p:tagLst xmlns:p="http://schemas.openxmlformats.org/presentationml/2006/main">
  <p:tag name="PA" val="v5.2.5"/>
</p:tagLst>
</file>

<file path=ppt/tags/tag12.xml><?xml version="1.0" encoding="utf-8"?>
<p:tagLst xmlns:p="http://schemas.openxmlformats.org/presentationml/2006/main">
  <p:tag name="PA" val="v5.2.5"/>
</p:tagLst>
</file>

<file path=ppt/tags/tag13.xml><?xml version="1.0" encoding="utf-8"?>
<p:tagLst xmlns:p="http://schemas.openxmlformats.org/presentationml/2006/main">
  <p:tag name="PA" val="v5.2.5"/>
</p:tagLst>
</file>

<file path=ppt/tags/tag14.xml><?xml version="1.0" encoding="utf-8"?>
<p:tagLst xmlns:p="http://schemas.openxmlformats.org/presentationml/2006/main">
  <p:tag name="PA" val="v5.2.5"/>
</p:tagLst>
</file>

<file path=ppt/tags/tag15.xml><?xml version="1.0" encoding="utf-8"?>
<p:tagLst xmlns:p="http://schemas.openxmlformats.org/presentationml/2006/main">
  <p:tag name="PA" val="v5.2.5"/>
</p:tagLst>
</file>

<file path=ppt/tags/tag16.xml><?xml version="1.0" encoding="utf-8"?>
<p:tagLst xmlns:p="http://schemas.openxmlformats.org/presentationml/2006/main">
  <p:tag name="PA" val="v5.2.5"/>
</p:tagLst>
</file>

<file path=ppt/tags/tag17.xml><?xml version="1.0" encoding="utf-8"?>
<p:tagLst xmlns:p="http://schemas.openxmlformats.org/presentationml/2006/main">
  <p:tag name="PA" val="v5.2.5"/>
</p:tagLst>
</file>

<file path=ppt/tags/tag18.xml><?xml version="1.0" encoding="utf-8"?>
<p:tagLst xmlns:p="http://schemas.openxmlformats.org/presentationml/2006/main">
  <p:tag name="PA" val="v5.2.5"/>
</p:tagLst>
</file>

<file path=ppt/tags/tag19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2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20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21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22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3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4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5.xml><?xml version="1.0" encoding="utf-8"?>
<p:tagLst xmlns:p="http://schemas.openxmlformats.org/presentationml/2006/main">
  <p:tag name="MH" val="20170812143230"/>
  <p:tag name="MH_LIBRARY" val="GRAPHIC"/>
  <p:tag name="MH_ORDER" val="矩形 10"/>
  <p:tag name="PA" val="v4.0.0"/>
</p:tagLst>
</file>

<file path=ppt/tags/tag6.xml><?xml version="1.0" encoding="utf-8"?>
<p:tagLst xmlns:p="http://schemas.openxmlformats.org/presentationml/2006/main">
  <p:tag name="MH" val="20170109233147"/>
  <p:tag name="MH_LIBRARY" val="GRAPHIC"/>
  <p:tag name="MH_ORDER" val="文本框 19"/>
</p:tagLst>
</file>

<file path=ppt/tags/tag7.xml><?xml version="1.0" encoding="utf-8"?>
<p:tagLst xmlns:p="http://schemas.openxmlformats.org/presentationml/2006/main">
  <p:tag name="PA" val="v5.2.5"/>
</p:tagLst>
</file>

<file path=ppt/tags/tag8.xml><?xml version="1.0" encoding="utf-8"?>
<p:tagLst xmlns:p="http://schemas.openxmlformats.org/presentationml/2006/main">
  <p:tag name="PA" val="v5.2.5"/>
</p:tagLst>
</file>

<file path=ppt/tags/tag9.xml><?xml version="1.0" encoding="utf-8"?>
<p:tagLst xmlns:p="http://schemas.openxmlformats.org/presentationml/2006/main">
  <p:tag name="PA" val="v5.2.5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2730</Words>
  <Application>WPS 演示</Application>
  <PresentationFormat>宽屏</PresentationFormat>
  <Paragraphs>265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6" baseType="lpstr">
      <vt:lpstr>Arial</vt:lpstr>
      <vt:lpstr>宋体</vt:lpstr>
      <vt:lpstr>Wingdings</vt:lpstr>
      <vt:lpstr>思源等宽 L</vt:lpstr>
      <vt:lpstr>思源黑体 CN Light</vt:lpstr>
      <vt:lpstr>思源宋体 CN Heavy</vt:lpstr>
      <vt:lpstr>苹方 常规</vt:lpstr>
      <vt:lpstr>思源宋体 Heavy</vt:lpstr>
      <vt:lpstr>方正准圆_GBK</vt:lpstr>
      <vt:lpstr>Hilda Sonnenschein</vt:lpstr>
      <vt:lpstr>微软雅黑</vt:lpstr>
      <vt:lpstr>Calibri</vt:lpstr>
      <vt:lpstr>Impact</vt:lpstr>
      <vt:lpstr>等线 Light</vt:lpstr>
      <vt:lpstr>等线</vt:lpstr>
      <vt:lpstr>黑体</vt:lpstr>
      <vt:lpstr>Arial Unicode MS</vt:lpstr>
      <vt:lpstr>Noto Sans S Chinese</vt:lpstr>
      <vt:lpstr>Arial</vt:lpstr>
      <vt:lpstr>微软雅黑 Light</vt:lpstr>
      <vt:lpstr>Open Sans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56</cp:revision>
  <dcterms:created xsi:type="dcterms:W3CDTF">2021-01-15T08:42:00Z</dcterms:created>
  <dcterms:modified xsi:type="dcterms:W3CDTF">2021-09-04T03:14:04Z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95B53EFEFE8D4829994DB13142F4BDD5</vt:lpwstr>
  </property>
  <property fmtid="{D5CDD505-2E9C-101B-9397-08002B2CF9AE}" pid="3" name="KSOProductBuildVer">
    <vt:lpwstr>2052-11.1.0.10463</vt:lpwstr>
  </property>
</Properties>
</file>